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Lst>
  <p:notesMasterIdLst>
    <p:notesMasterId r:id="rId31"/>
  </p:notesMasterIdLst>
  <p:handoutMasterIdLst>
    <p:handoutMasterId r:id="rId32"/>
  </p:handoutMasterIdLst>
  <p:sldIdLst>
    <p:sldId id="1329" r:id="rId7"/>
    <p:sldId id="961" r:id="rId8"/>
    <p:sldId id="1038" r:id="rId9"/>
    <p:sldId id="1040" r:id="rId10"/>
    <p:sldId id="1020" r:id="rId11"/>
    <p:sldId id="1037" r:id="rId12"/>
    <p:sldId id="975" r:id="rId13"/>
    <p:sldId id="1326" r:id="rId14"/>
    <p:sldId id="1017" r:id="rId15"/>
    <p:sldId id="1022" r:id="rId16"/>
    <p:sldId id="1330" r:id="rId17"/>
    <p:sldId id="1331" r:id="rId18"/>
    <p:sldId id="1332" r:id="rId19"/>
    <p:sldId id="1333" r:id="rId20"/>
    <p:sldId id="1018" r:id="rId21"/>
    <p:sldId id="1001" r:id="rId22"/>
    <p:sldId id="1005" r:id="rId23"/>
    <p:sldId id="1029" r:id="rId24"/>
    <p:sldId id="1030" r:id="rId25"/>
    <p:sldId id="1031" r:id="rId26"/>
    <p:sldId id="1328" r:id="rId27"/>
    <p:sldId id="1325" r:id="rId28"/>
    <p:sldId id="901" r:id="rId29"/>
    <p:sldId id="1000" r:id="rId30"/>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82" name="Jurczynski, Crystal" initials="JC" lastIdx="3" clrIdx="81">
    <p:extLst>
      <p:ext uri="{19B8F6BF-5375-455C-9EA6-DF929625EA0E}">
        <p15:presenceInfo xmlns:p15="http://schemas.microsoft.com/office/powerpoint/2012/main" userId="S-1-5-21-1659004503-1409082233-839522115-9716" providerId="AD"/>
      </p:ext>
    </p:extLst>
  </p:cmAuthor>
  <p:cmAuthor id="12" name="Tamara Osheroff" initials="TO [11]" lastIdx="1" clrIdx="11"/>
  <p:cmAuthor id="83" name="Gray, Tracy" initials="GT" lastIdx="9" clrIdx="82">
    <p:extLst>
      <p:ext uri="{19B8F6BF-5375-455C-9EA6-DF929625EA0E}">
        <p15:presenceInfo xmlns:p15="http://schemas.microsoft.com/office/powerpoint/2012/main" userId="S::tgray@lionsclubs.org::51b47a81-9ad3-4650-aba2-57b18fa96281" providerId="AD"/>
      </p:ext>
    </p:extLst>
  </p:cmAuthor>
  <p:cmAuthor id="13" name="Tamara Osheroff" initials="TO [12]" lastIdx="1" clrIdx="12"/>
  <p:cmAuthor id="84" name="Amanda Trella" initials="AT" lastIdx="19" clrIdx="83">
    <p:extLst>
      <p:ext uri="{19B8F6BF-5375-455C-9EA6-DF929625EA0E}">
        <p15:presenceInfo xmlns:p15="http://schemas.microsoft.com/office/powerpoint/2012/main" userId="9nZMaScZcM50oSEqr+T9awvJjH3GVZmY/k43oQHVN9o=" providerId="None"/>
      </p:ext>
    </p:extLst>
  </p:cmAuthor>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C35"/>
    <a:srgbClr val="457DC8"/>
    <a:srgbClr val="FFCF01"/>
    <a:srgbClr val="0D2240"/>
    <a:srgbClr val="732E81"/>
    <a:srgbClr val="FFCF00"/>
    <a:srgbClr val="082E87"/>
    <a:srgbClr val="0A5496"/>
    <a:srgbClr val="5656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498" autoAdjust="0"/>
    <p:restoredTop sz="53260" autoAdjust="0"/>
  </p:normalViewPr>
  <p:slideViewPr>
    <p:cSldViewPr showGuides="1">
      <p:cViewPr varScale="1">
        <p:scale>
          <a:sx n="43" d="100"/>
          <a:sy n="43" d="100"/>
        </p:scale>
        <p:origin x="1944" y="4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 d="2"/>
        <a:sy n="3" d="2"/>
      </p:scale>
      <p:origin x="0" y="-3326"/>
    </p:cViewPr>
  </p:notesTextViewPr>
  <p:sorterViewPr>
    <p:cViewPr>
      <p:scale>
        <a:sx n="60" d="100"/>
        <a:sy n="60" d="100"/>
      </p:scale>
      <p:origin x="0" y="0"/>
    </p:cViewPr>
  </p:sorterViewPr>
  <p:notesViewPr>
    <p:cSldViewPr showGuides="1">
      <p:cViewPr varScale="1">
        <p:scale>
          <a:sx n="63" d="100"/>
          <a:sy n="63" d="100"/>
        </p:scale>
        <p:origin x="301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0B5A8-4483-4B30-B3CC-59D8EE9233C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73716F5A-6155-49E7-B757-A15493ABC9B1}">
      <dgm:prSet phldrT="[Text]" custT="1"/>
      <dgm:spPr>
        <a:solidFill>
          <a:srgbClr val="F65126"/>
        </a:solidFill>
        <a:ln>
          <a:noFill/>
        </a:ln>
      </dgm:spPr>
      <dgm:t>
        <a:bodyPr/>
        <a:lstStyle/>
        <a:p>
          <a:pPr algn="ctr"/>
          <a:r>
            <a:rPr lang="zh-TW" sz="2200" b="1" dirty="0">
              <a:solidFill>
                <a:schemeClr val="bg1"/>
              </a:solidFill>
              <a:latin typeface="Arial" panose="020B0604020202020204" pitchFamily="34" charset="0"/>
              <a:ea typeface="PMingLiU"/>
              <a:cs typeface="Arial" panose="020B0604020202020204" pitchFamily="34" charset="0"/>
            </a:rPr>
            <a:t>全球會員發展措施</a:t>
          </a:r>
        </a:p>
      </dgm:t>
    </dgm:pt>
    <dgm:pt modelId="{25CCC3DF-E414-4C81-B7E9-8165801B9256}" type="parTrans" cxnId="{4C080BAF-D3B5-482B-AFE8-3A5B045CC6C1}">
      <dgm:prSet/>
      <dgm:spPr/>
      <dgm:t>
        <a:bodyPr/>
        <a:lstStyle/>
        <a:p>
          <a:endParaRPr lang="en-US"/>
        </a:p>
      </dgm:t>
    </dgm:pt>
    <dgm:pt modelId="{AA5414B8-8D77-4B90-AA66-EF671C22EDC7}" type="sibTrans" cxnId="{4C080BAF-D3B5-482B-AFE8-3A5B045CC6C1}">
      <dgm:prSet/>
      <dgm:spPr/>
      <dgm:t>
        <a:bodyPr/>
        <a:lstStyle/>
        <a:p>
          <a:endParaRPr lang="en-US"/>
        </a:p>
      </dgm:t>
    </dgm:pt>
    <dgm:pt modelId="{EBF0C75C-C94F-4099-9E21-38DAADBEB13E}">
      <dgm:prSet phldrT="[Text]"/>
      <dgm:spPr>
        <a:solidFill>
          <a:srgbClr val="457DC8"/>
        </a:solidFill>
        <a:ln>
          <a:noFill/>
        </a:ln>
      </dgm:spPr>
      <dgm:t>
        <a:bodyPr/>
        <a:lstStyle/>
        <a:p>
          <a:r>
            <a:rPr lang="zh-TW" b="1">
              <a:solidFill>
                <a:schemeClr val="bg1"/>
              </a:solidFill>
              <a:latin typeface="Arial" panose="020B0604020202020204" pitchFamily="34" charset="0"/>
              <a:ea typeface="PMingLiU"/>
              <a:cs typeface="Arial" panose="020B0604020202020204" pitchFamily="34" charset="0"/>
            </a:rPr>
            <a:t>分會</a:t>
          </a:r>
        </a:p>
      </dgm:t>
    </dgm:pt>
    <dgm:pt modelId="{F9434703-37A4-487E-A282-511372CADDF6}" type="parTrans" cxnId="{77597879-7425-4305-810C-9B3A9FBBCE1B}">
      <dgm:prSet/>
      <dgm:spPr>
        <a:solidFill>
          <a:schemeClr val="bg1"/>
        </a:solidFill>
      </dgm:spPr>
      <dgm:t>
        <a:bodyPr/>
        <a:lstStyle/>
        <a:p>
          <a:endParaRPr lang="en-US"/>
        </a:p>
      </dgm:t>
    </dgm:pt>
    <dgm:pt modelId="{D881FF3E-4421-4F46-BAAA-CA714A150537}" type="sibTrans" cxnId="{77597879-7425-4305-810C-9B3A9FBBCE1B}">
      <dgm:prSet/>
      <dgm:spPr/>
      <dgm:t>
        <a:bodyPr/>
        <a:lstStyle/>
        <a:p>
          <a:endParaRPr lang="en-US"/>
        </a:p>
      </dgm:t>
    </dgm:pt>
    <dgm:pt modelId="{30BC643E-DCCA-4D51-9476-5880560DB55F}">
      <dgm:prSet phldrT="[Text]"/>
      <dgm:spPr>
        <a:solidFill>
          <a:srgbClr val="457DC8"/>
        </a:solidFill>
        <a:ln>
          <a:noFill/>
        </a:ln>
      </dgm:spPr>
      <dgm:t>
        <a:bodyPr/>
        <a:lstStyle/>
        <a:p>
          <a:r>
            <a:rPr lang="zh-TW" b="1">
              <a:solidFill>
                <a:schemeClr val="bg1"/>
              </a:solidFill>
              <a:latin typeface="Arial" panose="020B0604020202020204" pitchFamily="34" charset="0"/>
              <a:ea typeface="PMingLiU"/>
              <a:cs typeface="Arial" panose="020B0604020202020204" pitchFamily="34" charset="0"/>
            </a:rPr>
            <a:t>前國際總會長</a:t>
          </a:r>
        </a:p>
      </dgm:t>
    </dgm:pt>
    <dgm:pt modelId="{F19C5CD2-8735-4F01-88D8-0A4384755B28}" type="parTrans" cxnId="{963D48E1-6DB4-4B86-B292-C206BD9F444B}">
      <dgm:prSet/>
      <dgm:spPr>
        <a:solidFill>
          <a:schemeClr val="bg1"/>
        </a:solidFill>
      </dgm:spPr>
      <dgm:t>
        <a:bodyPr/>
        <a:lstStyle/>
        <a:p>
          <a:endParaRPr lang="en-US"/>
        </a:p>
      </dgm:t>
    </dgm:pt>
    <dgm:pt modelId="{1CFAE027-9B2D-4FE6-9BA3-AADA6636AAFF}" type="sibTrans" cxnId="{963D48E1-6DB4-4B86-B292-C206BD9F444B}">
      <dgm:prSet/>
      <dgm:spPr/>
      <dgm:t>
        <a:bodyPr/>
        <a:lstStyle/>
        <a:p>
          <a:endParaRPr lang="en-US"/>
        </a:p>
      </dgm:t>
    </dgm:pt>
    <dgm:pt modelId="{F4828A50-DF1E-43AA-9CF2-988A75EDEDA8}">
      <dgm:prSet phldrT="[Text]"/>
      <dgm:spPr>
        <a:solidFill>
          <a:srgbClr val="457DC8"/>
        </a:solidFill>
        <a:ln>
          <a:noFill/>
        </a:ln>
      </dgm:spPr>
      <dgm:t>
        <a:bodyPr/>
        <a:lstStyle/>
        <a:p>
          <a:r>
            <a:rPr lang="zh-TW" b="1" dirty="0">
              <a:solidFill>
                <a:schemeClr val="bg1"/>
              </a:solidFill>
              <a:latin typeface="Arial" panose="020B0604020202020204" pitchFamily="34" charset="0"/>
              <a:ea typeface="PMingLiU"/>
              <a:cs typeface="Arial" panose="020B0604020202020204" pitchFamily="34" charset="0"/>
            </a:rPr>
            <a:t>國際</a:t>
          </a:r>
          <a:br>
            <a:rPr lang="en-US" altLang="zh-TW" b="1" dirty="0">
              <a:solidFill>
                <a:schemeClr val="bg1"/>
              </a:solidFill>
              <a:latin typeface="Arial" panose="020B0604020202020204" pitchFamily="34" charset="0"/>
              <a:ea typeface="PMingLiU"/>
              <a:cs typeface="Arial" panose="020B0604020202020204" pitchFamily="34" charset="0"/>
            </a:rPr>
          </a:br>
          <a:r>
            <a:rPr lang="zh-TW" b="1" dirty="0">
              <a:solidFill>
                <a:schemeClr val="bg1"/>
              </a:solidFill>
              <a:latin typeface="Arial" panose="020B0604020202020204" pitchFamily="34" charset="0"/>
              <a:ea typeface="PMingLiU"/>
              <a:cs typeface="Arial" panose="020B0604020202020204" pitchFamily="34" charset="0"/>
            </a:rPr>
            <a:t>理事</a:t>
          </a:r>
        </a:p>
      </dgm:t>
    </dgm:pt>
    <dgm:pt modelId="{382E57E1-636D-428E-9BFB-9CCA05535197}" type="parTrans" cxnId="{CCB0C249-B512-4083-8E1A-16BF0D578E76}">
      <dgm:prSet/>
      <dgm:spPr>
        <a:solidFill>
          <a:schemeClr val="bg1"/>
        </a:solidFill>
      </dgm:spPr>
      <dgm:t>
        <a:bodyPr/>
        <a:lstStyle/>
        <a:p>
          <a:endParaRPr lang="en-US"/>
        </a:p>
      </dgm:t>
    </dgm:pt>
    <dgm:pt modelId="{45930B75-6C96-4294-8EA7-93FA51526232}" type="sibTrans" cxnId="{CCB0C249-B512-4083-8E1A-16BF0D578E76}">
      <dgm:prSet/>
      <dgm:spPr/>
      <dgm:t>
        <a:bodyPr/>
        <a:lstStyle/>
        <a:p>
          <a:endParaRPr lang="en-US"/>
        </a:p>
      </dgm:t>
    </dgm:pt>
    <dgm:pt modelId="{93A8B17C-984C-4CF0-AF0F-27D267372E6A}">
      <dgm:prSet phldrT="[Text]"/>
      <dgm:spPr>
        <a:solidFill>
          <a:srgbClr val="457DC8"/>
        </a:solidFill>
        <a:ln>
          <a:noFill/>
        </a:ln>
      </dgm:spPr>
      <dgm:t>
        <a:bodyPr/>
        <a:lstStyle/>
        <a:p>
          <a:r>
            <a:rPr lang="zh-TW" b="1">
              <a:solidFill>
                <a:schemeClr val="bg1"/>
              </a:solidFill>
              <a:latin typeface="Arial" panose="020B0604020202020204" pitchFamily="34" charset="0"/>
              <a:ea typeface="PMingLiU"/>
              <a:cs typeface="Arial" panose="020B0604020202020204" pitchFamily="34" charset="0"/>
            </a:rPr>
            <a:t>前總監</a:t>
          </a:r>
        </a:p>
      </dgm:t>
    </dgm:pt>
    <dgm:pt modelId="{6864F616-06DF-4BDB-9186-ED8D47521341}" type="parTrans" cxnId="{0CF5C90A-43B9-4F50-A1B9-82406BD087D5}">
      <dgm:prSet/>
      <dgm:spPr>
        <a:solidFill>
          <a:schemeClr val="bg1"/>
        </a:solidFill>
      </dgm:spPr>
      <dgm:t>
        <a:bodyPr/>
        <a:lstStyle/>
        <a:p>
          <a:endParaRPr lang="en-US"/>
        </a:p>
      </dgm:t>
    </dgm:pt>
    <dgm:pt modelId="{2D859E22-83DA-47D6-B078-854BFA011387}" type="sibTrans" cxnId="{0CF5C90A-43B9-4F50-A1B9-82406BD087D5}">
      <dgm:prSet/>
      <dgm:spPr/>
      <dgm:t>
        <a:bodyPr/>
        <a:lstStyle/>
        <a:p>
          <a:endParaRPr lang="en-US"/>
        </a:p>
      </dgm:t>
    </dgm:pt>
    <dgm:pt modelId="{6E1FEDFE-6A27-444A-B2F4-BD166C6BA7E9}">
      <dgm:prSet phldrT="[Text]"/>
      <dgm:spPr>
        <a:solidFill>
          <a:srgbClr val="457DC8"/>
        </a:solidFill>
        <a:ln>
          <a:noFill/>
        </a:ln>
      </dgm:spPr>
      <dgm:t>
        <a:bodyPr/>
        <a:lstStyle/>
        <a:p>
          <a:r>
            <a:rPr lang="zh-TW" b="1">
              <a:solidFill>
                <a:schemeClr val="bg1"/>
              </a:solidFill>
              <a:latin typeface="Arial" panose="020B0604020202020204" pitchFamily="34" charset="0"/>
              <a:ea typeface="PMingLiU"/>
              <a:cs typeface="Arial" panose="020B0604020202020204" pitchFamily="34" charset="0"/>
            </a:rPr>
            <a:t>前國際理事</a:t>
          </a:r>
        </a:p>
      </dgm:t>
    </dgm:pt>
    <dgm:pt modelId="{B7297A2E-3A58-4927-918C-E71C021BEF5D}" type="parTrans" cxnId="{6AEF1D8E-173B-4EEF-ADC5-8615478A278E}">
      <dgm:prSet/>
      <dgm:spPr>
        <a:solidFill>
          <a:schemeClr val="bg1"/>
        </a:solidFill>
      </dgm:spPr>
      <dgm:t>
        <a:bodyPr/>
        <a:lstStyle/>
        <a:p>
          <a:endParaRPr lang="en-US"/>
        </a:p>
      </dgm:t>
    </dgm:pt>
    <dgm:pt modelId="{A865BFC5-5729-4157-8E34-86798C56E90B}" type="sibTrans" cxnId="{6AEF1D8E-173B-4EEF-ADC5-8615478A278E}">
      <dgm:prSet/>
      <dgm:spPr/>
      <dgm:t>
        <a:bodyPr/>
        <a:lstStyle/>
        <a:p>
          <a:endParaRPr lang="en-US"/>
        </a:p>
      </dgm:t>
    </dgm:pt>
    <dgm:pt modelId="{3902F641-56BC-C04F-B5F4-839DC280B2B1}">
      <dgm:prSet/>
      <dgm:spPr>
        <a:solidFill>
          <a:srgbClr val="457DC8"/>
        </a:solidFill>
        <a:ln>
          <a:noFill/>
        </a:ln>
      </dgm:spPr>
      <dgm:t>
        <a:bodyPr/>
        <a:lstStyle/>
        <a:p>
          <a:r>
            <a:rPr lang="zh-TW" b="1">
              <a:solidFill>
                <a:schemeClr val="bg1"/>
              </a:solidFill>
              <a:latin typeface="Arial" panose="020B0604020202020204" pitchFamily="34" charset="0"/>
              <a:ea typeface="PMingLiU"/>
              <a:cs typeface="Arial" panose="020B0604020202020204" pitchFamily="34" charset="0"/>
            </a:rPr>
            <a:t>分區</a:t>
          </a:r>
        </a:p>
      </dgm:t>
    </dgm:pt>
    <dgm:pt modelId="{822F26AF-D1B1-7042-9800-94F11C8B9A92}" type="parTrans" cxnId="{D299138B-6DC4-A548-B796-4F36F30DED80}">
      <dgm:prSet/>
      <dgm:spPr>
        <a:solidFill>
          <a:schemeClr val="bg1"/>
        </a:solidFill>
      </dgm:spPr>
      <dgm:t>
        <a:bodyPr/>
        <a:lstStyle/>
        <a:p>
          <a:endParaRPr lang="en-US"/>
        </a:p>
      </dgm:t>
    </dgm:pt>
    <dgm:pt modelId="{AC339C89-2065-124B-B45D-CBBC7B55616C}" type="sibTrans" cxnId="{D299138B-6DC4-A548-B796-4F36F30DED80}">
      <dgm:prSet/>
      <dgm:spPr/>
      <dgm:t>
        <a:bodyPr/>
        <a:lstStyle/>
        <a:p>
          <a:endParaRPr lang="en-US"/>
        </a:p>
      </dgm:t>
    </dgm:pt>
    <dgm:pt modelId="{8E3324D7-DB28-C94D-AE99-0C7459BBDE44}">
      <dgm:prSet/>
      <dgm:spPr>
        <a:solidFill>
          <a:srgbClr val="457DC8"/>
        </a:solidFill>
        <a:ln>
          <a:noFill/>
        </a:ln>
      </dgm:spPr>
      <dgm:t>
        <a:bodyPr/>
        <a:lstStyle/>
        <a:p>
          <a:r>
            <a:rPr lang="zh-TW" b="1">
              <a:solidFill>
                <a:schemeClr val="bg1"/>
              </a:solidFill>
              <a:latin typeface="Arial" panose="020B0604020202020204" pitchFamily="34" charset="0"/>
              <a:ea typeface="PMingLiU"/>
              <a:cs typeface="Arial" panose="020B0604020202020204" pitchFamily="34" charset="0"/>
            </a:rPr>
            <a:t>區</a:t>
          </a:r>
        </a:p>
      </dgm:t>
    </dgm:pt>
    <dgm:pt modelId="{3C15F707-342D-764A-81A4-2A3DAA6CE0EB}" type="parTrans" cxnId="{08DE1178-6106-8A44-A889-84572B7D8AAE}">
      <dgm:prSet/>
      <dgm:spPr>
        <a:solidFill>
          <a:schemeClr val="bg1"/>
        </a:solidFill>
      </dgm:spPr>
      <dgm:t>
        <a:bodyPr/>
        <a:lstStyle/>
        <a:p>
          <a:endParaRPr lang="en-US"/>
        </a:p>
      </dgm:t>
    </dgm:pt>
    <dgm:pt modelId="{8545F82D-97A4-E647-A355-25AAE8C2514B}" type="sibTrans" cxnId="{08DE1178-6106-8A44-A889-84572B7D8AAE}">
      <dgm:prSet/>
      <dgm:spPr/>
      <dgm:t>
        <a:bodyPr/>
        <a:lstStyle/>
        <a:p>
          <a:endParaRPr lang="en-US"/>
        </a:p>
      </dgm:t>
    </dgm:pt>
    <dgm:pt modelId="{C7A323A9-8040-E643-825B-0B0F83203734}">
      <dgm:prSet custT="1"/>
      <dgm:spPr>
        <a:solidFill>
          <a:srgbClr val="457DC8"/>
        </a:solidFill>
        <a:ln>
          <a:noFill/>
        </a:ln>
      </dgm:spPr>
      <dgm:t>
        <a:bodyPr/>
        <a:lstStyle/>
        <a:p>
          <a:r>
            <a:rPr lang="zh-TW" sz="1600" b="1">
              <a:solidFill>
                <a:schemeClr val="bg1"/>
              </a:solidFill>
              <a:latin typeface="Arial" panose="020B0604020202020204" pitchFamily="34" charset="0"/>
              <a:ea typeface="PMingLiU"/>
              <a:cs typeface="Arial" panose="020B0604020202020204" pitchFamily="34" charset="0"/>
            </a:rPr>
            <a:t>複合區</a:t>
          </a:r>
        </a:p>
      </dgm:t>
    </dgm:pt>
    <dgm:pt modelId="{61A83233-5B0A-084C-93A7-9780925D4EAC}" type="parTrans" cxnId="{21DCE8B5-BC44-B04A-B47B-E6E5692B9626}">
      <dgm:prSet/>
      <dgm:spPr>
        <a:solidFill>
          <a:schemeClr val="bg1"/>
        </a:solidFill>
      </dgm:spPr>
      <dgm:t>
        <a:bodyPr/>
        <a:lstStyle/>
        <a:p>
          <a:endParaRPr lang="en-US"/>
        </a:p>
      </dgm:t>
    </dgm:pt>
    <dgm:pt modelId="{B069CBA2-0F03-B745-8522-99D0113C45A3}" type="sibTrans" cxnId="{21DCE8B5-BC44-B04A-B47B-E6E5692B9626}">
      <dgm:prSet/>
      <dgm:spPr/>
      <dgm:t>
        <a:bodyPr/>
        <a:lstStyle/>
        <a:p>
          <a:endParaRPr lang="en-US"/>
        </a:p>
      </dgm:t>
    </dgm:pt>
    <dgm:pt modelId="{B8AB9F19-BBBD-C242-B848-41DCC754B654}">
      <dgm:prSet/>
      <dgm:spPr>
        <a:solidFill>
          <a:srgbClr val="457DC8"/>
        </a:solidFill>
        <a:ln>
          <a:noFill/>
        </a:ln>
      </dgm:spPr>
      <dgm:t>
        <a:bodyPr/>
        <a:lstStyle/>
        <a:p>
          <a:r>
            <a:rPr lang="zh-TW" b="1">
              <a:solidFill>
                <a:schemeClr val="bg1"/>
              </a:solidFill>
              <a:latin typeface="Arial" panose="020B0604020202020204" pitchFamily="34" charset="0"/>
              <a:ea typeface="PMingLiU"/>
              <a:cs typeface="Arial" panose="020B0604020202020204" pitchFamily="34" charset="0"/>
            </a:rPr>
            <a:t>全球行動團隊</a:t>
          </a:r>
        </a:p>
      </dgm:t>
    </dgm:pt>
    <dgm:pt modelId="{51AD3693-072F-C540-B924-B5997D555944}" type="parTrans" cxnId="{D6534594-B8BF-824B-8626-A41502A2C664}">
      <dgm:prSet/>
      <dgm:spPr>
        <a:solidFill>
          <a:schemeClr val="bg1"/>
        </a:solidFill>
      </dgm:spPr>
      <dgm:t>
        <a:bodyPr/>
        <a:lstStyle/>
        <a:p>
          <a:endParaRPr lang="en-US"/>
        </a:p>
      </dgm:t>
    </dgm:pt>
    <dgm:pt modelId="{52BE25CA-7601-7440-9EC1-B3E463D5C018}" type="sibTrans" cxnId="{D6534594-B8BF-824B-8626-A41502A2C664}">
      <dgm:prSet/>
      <dgm:spPr/>
      <dgm:t>
        <a:bodyPr/>
        <a:lstStyle/>
        <a:p>
          <a:endParaRPr lang="en-US"/>
        </a:p>
      </dgm:t>
    </dgm:pt>
    <dgm:pt modelId="{8EA0F3E1-8D45-44F7-81DF-47A0739D70F6}" type="pres">
      <dgm:prSet presAssocID="{9490B5A8-4483-4B30-B3CC-59D8EE9233CA}" presName="cycle" presStyleCnt="0">
        <dgm:presLayoutVars>
          <dgm:chMax val="1"/>
          <dgm:dir/>
          <dgm:animLvl val="ctr"/>
          <dgm:resizeHandles val="exact"/>
        </dgm:presLayoutVars>
      </dgm:prSet>
      <dgm:spPr/>
    </dgm:pt>
    <dgm:pt modelId="{3F579E5E-AC47-470C-A579-B311BB2F9FAA}" type="pres">
      <dgm:prSet presAssocID="{73716F5A-6155-49E7-B757-A15493ABC9B1}" presName="centerShape" presStyleLbl="node0" presStyleIdx="0" presStyleCnt="1" custScaleX="197192" custScaleY="197710" custLinFactNeighborX="547" custLinFactNeighborY="6811"/>
      <dgm:spPr/>
    </dgm:pt>
    <dgm:pt modelId="{86D911DE-0672-4F86-BFFF-200633F62CFD}" type="pres">
      <dgm:prSet presAssocID="{F9434703-37A4-487E-A282-511372CADDF6}" presName="parTrans" presStyleLbl="bgSibTrans2D1" presStyleIdx="0" presStyleCnt="9" custScaleX="112040" custScaleY="77037"/>
      <dgm:spPr/>
    </dgm:pt>
    <dgm:pt modelId="{398D3E13-4784-4CA8-8BC3-0D67A3A495BC}" type="pres">
      <dgm:prSet presAssocID="{EBF0C75C-C94F-4099-9E21-38DAADBEB13E}" presName="node" presStyleLbl="node1" presStyleIdx="0" presStyleCnt="9">
        <dgm:presLayoutVars>
          <dgm:bulletEnabled val="1"/>
        </dgm:presLayoutVars>
      </dgm:prSet>
      <dgm:spPr>
        <a:prstGeom prst="rect">
          <a:avLst/>
        </a:prstGeom>
      </dgm:spPr>
    </dgm:pt>
    <dgm:pt modelId="{2206B85D-07CC-964C-AAC1-E7FB48018303}" type="pres">
      <dgm:prSet presAssocID="{822F26AF-D1B1-7042-9800-94F11C8B9A92}" presName="parTrans" presStyleLbl="bgSibTrans2D1" presStyleIdx="1" presStyleCnt="9" custScaleX="110070" custScaleY="77037"/>
      <dgm:spPr/>
    </dgm:pt>
    <dgm:pt modelId="{B3375BC0-5DC3-C240-AB48-E87E51253CC6}" type="pres">
      <dgm:prSet presAssocID="{3902F641-56BC-C04F-B5F4-839DC280B2B1}" presName="node" presStyleLbl="node1" presStyleIdx="1" presStyleCnt="9">
        <dgm:presLayoutVars>
          <dgm:bulletEnabled val="1"/>
        </dgm:presLayoutVars>
      </dgm:prSet>
      <dgm:spPr>
        <a:prstGeom prst="rect">
          <a:avLst/>
        </a:prstGeom>
      </dgm:spPr>
    </dgm:pt>
    <dgm:pt modelId="{27D0F058-10F9-1F47-89A6-4D3B4DF492A5}" type="pres">
      <dgm:prSet presAssocID="{3C15F707-342D-764A-81A4-2A3DAA6CE0EB}" presName="parTrans" presStyleLbl="bgSibTrans2D1" presStyleIdx="2" presStyleCnt="9" custScaleX="108800" custScaleY="77037"/>
      <dgm:spPr/>
    </dgm:pt>
    <dgm:pt modelId="{145A693E-7438-7041-94B0-C4444EBFC2FA}" type="pres">
      <dgm:prSet presAssocID="{8E3324D7-DB28-C94D-AE99-0C7459BBDE44}" presName="node" presStyleLbl="node1" presStyleIdx="2" presStyleCnt="9">
        <dgm:presLayoutVars>
          <dgm:bulletEnabled val="1"/>
        </dgm:presLayoutVars>
      </dgm:prSet>
      <dgm:spPr>
        <a:prstGeom prst="rect">
          <a:avLst/>
        </a:prstGeom>
      </dgm:spPr>
    </dgm:pt>
    <dgm:pt modelId="{2A13C722-292F-0448-BF31-34DC4E5316A0}" type="pres">
      <dgm:prSet presAssocID="{61A83233-5B0A-084C-93A7-9780925D4EAC}" presName="parTrans" presStyleLbl="bgSibTrans2D1" presStyleIdx="3" presStyleCnt="9" custScaleX="108330" custScaleY="77037"/>
      <dgm:spPr/>
    </dgm:pt>
    <dgm:pt modelId="{153BB96C-F9F9-B744-A38C-4D0A4A93728E}" type="pres">
      <dgm:prSet presAssocID="{C7A323A9-8040-E643-825B-0B0F83203734}" presName="node" presStyleLbl="node1" presStyleIdx="3" presStyleCnt="9">
        <dgm:presLayoutVars>
          <dgm:bulletEnabled val="1"/>
        </dgm:presLayoutVars>
      </dgm:prSet>
      <dgm:spPr>
        <a:prstGeom prst="rect">
          <a:avLst/>
        </a:prstGeom>
      </dgm:spPr>
    </dgm:pt>
    <dgm:pt modelId="{06B4FA78-92FF-B446-A691-2A7E456E6A1E}" type="pres">
      <dgm:prSet presAssocID="{51AD3693-072F-C540-B924-B5997D555944}" presName="parTrans" presStyleLbl="bgSibTrans2D1" presStyleIdx="4" presStyleCnt="9" custScaleX="108678" custScaleY="77037"/>
      <dgm:spPr/>
    </dgm:pt>
    <dgm:pt modelId="{24635E94-0E2C-9648-9AA2-B8932B545421}" type="pres">
      <dgm:prSet presAssocID="{B8AB9F19-BBBD-C242-B848-41DCC754B654}" presName="node" presStyleLbl="node1" presStyleIdx="4" presStyleCnt="9">
        <dgm:presLayoutVars>
          <dgm:bulletEnabled val="1"/>
        </dgm:presLayoutVars>
      </dgm:prSet>
      <dgm:spPr>
        <a:prstGeom prst="rect">
          <a:avLst/>
        </a:prstGeom>
      </dgm:spPr>
    </dgm:pt>
    <dgm:pt modelId="{88FA2379-EF0E-4A7A-B184-8088BB3D4863}" type="pres">
      <dgm:prSet presAssocID="{6864F616-06DF-4BDB-9186-ED8D47521341}" presName="parTrans" presStyleLbl="bgSibTrans2D1" presStyleIdx="5" presStyleCnt="9" custScaleX="109797" custScaleY="77037"/>
      <dgm:spPr/>
    </dgm:pt>
    <dgm:pt modelId="{7515A8CB-4EA4-4F54-8D9C-E1F21862252D}" type="pres">
      <dgm:prSet presAssocID="{93A8B17C-984C-4CF0-AF0F-27D267372E6A}" presName="node" presStyleLbl="node1" presStyleIdx="5" presStyleCnt="9">
        <dgm:presLayoutVars>
          <dgm:bulletEnabled val="1"/>
        </dgm:presLayoutVars>
      </dgm:prSet>
      <dgm:spPr>
        <a:prstGeom prst="rect">
          <a:avLst/>
        </a:prstGeom>
      </dgm:spPr>
    </dgm:pt>
    <dgm:pt modelId="{63DADE17-2089-41F5-9E83-D054BB9A8320}" type="pres">
      <dgm:prSet presAssocID="{B7297A2E-3A58-4927-918C-E71C021BEF5D}" presName="parTrans" presStyleLbl="bgSibTrans2D1" presStyleIdx="6" presStyleCnt="9" custScaleX="111582" custScaleY="77037"/>
      <dgm:spPr/>
    </dgm:pt>
    <dgm:pt modelId="{C2DF22C7-1032-4F7C-8871-D82C933AA4B4}" type="pres">
      <dgm:prSet presAssocID="{6E1FEDFE-6A27-444A-B2F4-BD166C6BA7E9}" presName="node" presStyleLbl="node1" presStyleIdx="6" presStyleCnt="9">
        <dgm:presLayoutVars>
          <dgm:bulletEnabled val="1"/>
        </dgm:presLayoutVars>
      </dgm:prSet>
      <dgm:spPr>
        <a:prstGeom prst="rect">
          <a:avLst/>
        </a:prstGeom>
      </dgm:spPr>
    </dgm:pt>
    <dgm:pt modelId="{36DFAC45-C0BC-4881-AF7A-AFE834D3B062}" type="pres">
      <dgm:prSet presAssocID="{F19C5CD2-8735-4F01-88D8-0A4384755B28}" presName="parTrans" presStyleLbl="bgSibTrans2D1" presStyleIdx="7" presStyleCnt="9" custScaleX="108163" custScaleY="77037"/>
      <dgm:spPr/>
    </dgm:pt>
    <dgm:pt modelId="{C19C4EBF-C178-497E-AA30-1D1447882891}" type="pres">
      <dgm:prSet presAssocID="{30BC643E-DCCA-4D51-9476-5880560DB55F}" presName="node" presStyleLbl="node1" presStyleIdx="7" presStyleCnt="9">
        <dgm:presLayoutVars>
          <dgm:bulletEnabled val="1"/>
        </dgm:presLayoutVars>
      </dgm:prSet>
      <dgm:spPr>
        <a:prstGeom prst="rect">
          <a:avLst/>
        </a:prstGeom>
      </dgm:spPr>
    </dgm:pt>
    <dgm:pt modelId="{62FE3045-54E4-478D-B88E-2C467F2B7764}" type="pres">
      <dgm:prSet presAssocID="{382E57E1-636D-428E-9BFB-9CCA05535197}" presName="parTrans" presStyleLbl="bgSibTrans2D1" presStyleIdx="8" presStyleCnt="9" custScaleX="110532" custScaleY="77037"/>
      <dgm:spPr/>
    </dgm:pt>
    <dgm:pt modelId="{3F9D558D-BF65-4660-8EB3-28F0C2CF71DB}" type="pres">
      <dgm:prSet presAssocID="{F4828A50-DF1E-43AA-9CF2-988A75EDEDA8}" presName="node" presStyleLbl="node1" presStyleIdx="8" presStyleCnt="9">
        <dgm:presLayoutVars>
          <dgm:bulletEnabled val="1"/>
        </dgm:presLayoutVars>
      </dgm:prSet>
      <dgm:spPr>
        <a:prstGeom prst="rect">
          <a:avLst/>
        </a:prstGeom>
      </dgm:spPr>
    </dgm:pt>
  </dgm:ptLst>
  <dgm:cxnLst>
    <dgm:cxn modelId="{0CF5C90A-43B9-4F50-A1B9-82406BD087D5}" srcId="{73716F5A-6155-49E7-B757-A15493ABC9B1}" destId="{93A8B17C-984C-4CF0-AF0F-27D267372E6A}" srcOrd="5" destOrd="0" parTransId="{6864F616-06DF-4BDB-9186-ED8D47521341}" sibTransId="{2D859E22-83DA-47D6-B078-854BFA011387}"/>
    <dgm:cxn modelId="{9900661D-90DD-DE48-82F6-58774133648E}" type="presOf" srcId="{C7A323A9-8040-E643-825B-0B0F83203734}" destId="{153BB96C-F9F9-B744-A38C-4D0A4A93728E}" srcOrd="0" destOrd="0" presId="urn:microsoft.com/office/officeart/2005/8/layout/radial4"/>
    <dgm:cxn modelId="{774A3F26-B1D7-4801-91F9-96B184F92596}" type="presOf" srcId="{382E57E1-636D-428E-9BFB-9CCA05535197}" destId="{62FE3045-54E4-478D-B88E-2C467F2B7764}" srcOrd="0" destOrd="0" presId="urn:microsoft.com/office/officeart/2005/8/layout/radial4"/>
    <dgm:cxn modelId="{2469A729-73F8-4240-AC95-15BFFEDDC115}" type="presOf" srcId="{3C15F707-342D-764A-81A4-2A3DAA6CE0EB}" destId="{27D0F058-10F9-1F47-89A6-4D3B4DF492A5}" srcOrd="0" destOrd="0" presId="urn:microsoft.com/office/officeart/2005/8/layout/radial4"/>
    <dgm:cxn modelId="{E0C3F13E-9251-4742-A99B-1D5088A1DB01}" type="presOf" srcId="{61A83233-5B0A-084C-93A7-9780925D4EAC}" destId="{2A13C722-292F-0448-BF31-34DC4E5316A0}" srcOrd="0" destOrd="0" presId="urn:microsoft.com/office/officeart/2005/8/layout/radial4"/>
    <dgm:cxn modelId="{C60F3E5F-4F77-4138-91BC-D6CD61866321}" type="presOf" srcId="{F4828A50-DF1E-43AA-9CF2-988A75EDEDA8}" destId="{3F9D558D-BF65-4660-8EB3-28F0C2CF71DB}" srcOrd="0" destOrd="0" presId="urn:microsoft.com/office/officeart/2005/8/layout/radial4"/>
    <dgm:cxn modelId="{CCB0C249-B512-4083-8E1A-16BF0D578E76}" srcId="{73716F5A-6155-49E7-B757-A15493ABC9B1}" destId="{F4828A50-DF1E-43AA-9CF2-988A75EDEDA8}" srcOrd="8" destOrd="0" parTransId="{382E57E1-636D-428E-9BFB-9CCA05535197}" sibTransId="{45930B75-6C96-4294-8EA7-93FA51526232}"/>
    <dgm:cxn modelId="{5679AE72-7D66-4E96-83C6-83CA4D3A111B}" type="presOf" srcId="{73716F5A-6155-49E7-B757-A15493ABC9B1}" destId="{3F579E5E-AC47-470C-A579-B311BB2F9FAA}" srcOrd="0" destOrd="0" presId="urn:microsoft.com/office/officeart/2005/8/layout/radial4"/>
    <dgm:cxn modelId="{8F9C5D76-161A-4A41-B2AD-28E67395494A}" type="presOf" srcId="{9490B5A8-4483-4B30-B3CC-59D8EE9233CA}" destId="{8EA0F3E1-8D45-44F7-81DF-47A0739D70F6}" srcOrd="0" destOrd="0" presId="urn:microsoft.com/office/officeart/2005/8/layout/radial4"/>
    <dgm:cxn modelId="{C2E60178-2089-6447-B0E4-2149686C98D7}" type="presOf" srcId="{822F26AF-D1B1-7042-9800-94F11C8B9A92}" destId="{2206B85D-07CC-964C-AAC1-E7FB48018303}" srcOrd="0" destOrd="0" presId="urn:microsoft.com/office/officeart/2005/8/layout/radial4"/>
    <dgm:cxn modelId="{08DE1178-6106-8A44-A889-84572B7D8AAE}" srcId="{73716F5A-6155-49E7-B757-A15493ABC9B1}" destId="{8E3324D7-DB28-C94D-AE99-0C7459BBDE44}" srcOrd="2" destOrd="0" parTransId="{3C15F707-342D-764A-81A4-2A3DAA6CE0EB}" sibTransId="{8545F82D-97A4-E647-A355-25AAE8C2514B}"/>
    <dgm:cxn modelId="{77597879-7425-4305-810C-9B3A9FBBCE1B}" srcId="{73716F5A-6155-49E7-B757-A15493ABC9B1}" destId="{EBF0C75C-C94F-4099-9E21-38DAADBEB13E}" srcOrd="0" destOrd="0" parTransId="{F9434703-37A4-487E-A282-511372CADDF6}" sibTransId="{D881FF3E-4421-4F46-BAAA-CA714A150537}"/>
    <dgm:cxn modelId="{A7B90981-EE16-49CF-B528-EFEDF00D438B}" type="presOf" srcId="{6864F616-06DF-4BDB-9186-ED8D47521341}" destId="{88FA2379-EF0E-4A7A-B184-8088BB3D4863}" srcOrd="0" destOrd="0" presId="urn:microsoft.com/office/officeart/2005/8/layout/radial4"/>
    <dgm:cxn modelId="{A4DAD785-6498-4CFC-BB1B-E7E7E311D581}" type="presOf" srcId="{30BC643E-DCCA-4D51-9476-5880560DB55F}" destId="{C19C4EBF-C178-497E-AA30-1D1447882891}" srcOrd="0" destOrd="0" presId="urn:microsoft.com/office/officeart/2005/8/layout/radial4"/>
    <dgm:cxn modelId="{D299138B-6DC4-A548-B796-4F36F30DED80}" srcId="{73716F5A-6155-49E7-B757-A15493ABC9B1}" destId="{3902F641-56BC-C04F-B5F4-839DC280B2B1}" srcOrd="1" destOrd="0" parTransId="{822F26AF-D1B1-7042-9800-94F11C8B9A92}" sibTransId="{AC339C89-2065-124B-B45D-CBBC7B55616C}"/>
    <dgm:cxn modelId="{6AEF1D8E-173B-4EEF-ADC5-8615478A278E}" srcId="{73716F5A-6155-49E7-B757-A15493ABC9B1}" destId="{6E1FEDFE-6A27-444A-B2F4-BD166C6BA7E9}" srcOrd="6" destOrd="0" parTransId="{B7297A2E-3A58-4927-918C-E71C021BEF5D}" sibTransId="{A865BFC5-5729-4157-8E34-86798C56E90B}"/>
    <dgm:cxn modelId="{D6534594-B8BF-824B-8626-A41502A2C664}" srcId="{73716F5A-6155-49E7-B757-A15493ABC9B1}" destId="{B8AB9F19-BBBD-C242-B848-41DCC754B654}" srcOrd="4" destOrd="0" parTransId="{51AD3693-072F-C540-B924-B5997D555944}" sibTransId="{52BE25CA-7601-7440-9EC1-B3E463D5C018}"/>
    <dgm:cxn modelId="{A98FAE97-A38F-B94C-BB4F-7147D3B06FD3}" type="presOf" srcId="{B8AB9F19-BBBD-C242-B848-41DCC754B654}" destId="{24635E94-0E2C-9648-9AA2-B8932B545421}" srcOrd="0" destOrd="0" presId="urn:microsoft.com/office/officeart/2005/8/layout/radial4"/>
    <dgm:cxn modelId="{20C663A1-AD14-4648-B0BF-FDFAAFFF67AB}" type="presOf" srcId="{93A8B17C-984C-4CF0-AF0F-27D267372E6A}" destId="{7515A8CB-4EA4-4F54-8D9C-E1F21862252D}" srcOrd="0" destOrd="0" presId="urn:microsoft.com/office/officeart/2005/8/layout/radial4"/>
    <dgm:cxn modelId="{BA2E5AA3-73EE-4FA5-9815-3394B84366AB}" type="presOf" srcId="{6E1FEDFE-6A27-444A-B2F4-BD166C6BA7E9}" destId="{C2DF22C7-1032-4F7C-8871-D82C933AA4B4}" srcOrd="0" destOrd="0" presId="urn:microsoft.com/office/officeart/2005/8/layout/radial4"/>
    <dgm:cxn modelId="{370C16AD-B1ED-4CE6-B7D4-D96A29140583}" type="presOf" srcId="{F19C5CD2-8735-4F01-88D8-0A4384755B28}" destId="{36DFAC45-C0BC-4881-AF7A-AFE834D3B062}" srcOrd="0" destOrd="0" presId="urn:microsoft.com/office/officeart/2005/8/layout/radial4"/>
    <dgm:cxn modelId="{4C080BAF-D3B5-482B-AFE8-3A5B045CC6C1}" srcId="{9490B5A8-4483-4B30-B3CC-59D8EE9233CA}" destId="{73716F5A-6155-49E7-B757-A15493ABC9B1}" srcOrd="0" destOrd="0" parTransId="{25CCC3DF-E414-4C81-B7E9-8165801B9256}" sibTransId="{AA5414B8-8D77-4B90-AA66-EF671C22EDC7}"/>
    <dgm:cxn modelId="{21DCE8B5-BC44-B04A-B47B-E6E5692B9626}" srcId="{73716F5A-6155-49E7-B757-A15493ABC9B1}" destId="{C7A323A9-8040-E643-825B-0B0F83203734}" srcOrd="3" destOrd="0" parTransId="{61A83233-5B0A-084C-93A7-9780925D4EAC}" sibTransId="{B069CBA2-0F03-B745-8522-99D0113C45A3}"/>
    <dgm:cxn modelId="{E8D35AC7-F84F-844A-8998-020FDD564F23}" type="presOf" srcId="{8E3324D7-DB28-C94D-AE99-0C7459BBDE44}" destId="{145A693E-7438-7041-94B0-C4444EBFC2FA}" srcOrd="0" destOrd="0" presId="urn:microsoft.com/office/officeart/2005/8/layout/radial4"/>
    <dgm:cxn modelId="{036C1CC9-655B-5F44-83AF-655B4EBDDDD8}" type="presOf" srcId="{3902F641-56BC-C04F-B5F4-839DC280B2B1}" destId="{B3375BC0-5DC3-C240-AB48-E87E51253CC6}" srcOrd="0" destOrd="0" presId="urn:microsoft.com/office/officeart/2005/8/layout/radial4"/>
    <dgm:cxn modelId="{66A254CF-8446-4734-855B-2FE62DEDC96D}" type="presOf" srcId="{F9434703-37A4-487E-A282-511372CADDF6}" destId="{86D911DE-0672-4F86-BFFF-200633F62CFD}" srcOrd="0" destOrd="0" presId="urn:microsoft.com/office/officeart/2005/8/layout/radial4"/>
    <dgm:cxn modelId="{963D48E1-6DB4-4B86-B292-C206BD9F444B}" srcId="{73716F5A-6155-49E7-B757-A15493ABC9B1}" destId="{30BC643E-DCCA-4D51-9476-5880560DB55F}" srcOrd="7" destOrd="0" parTransId="{F19C5CD2-8735-4F01-88D8-0A4384755B28}" sibTransId="{1CFAE027-9B2D-4FE6-9BA3-AADA6636AAFF}"/>
    <dgm:cxn modelId="{774CEAE8-060D-4F94-84AC-16D7893E2DA5}" type="presOf" srcId="{B7297A2E-3A58-4927-918C-E71C021BEF5D}" destId="{63DADE17-2089-41F5-9E83-D054BB9A8320}" srcOrd="0" destOrd="0" presId="urn:microsoft.com/office/officeart/2005/8/layout/radial4"/>
    <dgm:cxn modelId="{8A20C0EC-2DAE-4EB0-9BEB-ADAE073B5728}" type="presOf" srcId="{EBF0C75C-C94F-4099-9E21-38DAADBEB13E}" destId="{398D3E13-4784-4CA8-8BC3-0D67A3A495BC}" srcOrd="0" destOrd="0" presId="urn:microsoft.com/office/officeart/2005/8/layout/radial4"/>
    <dgm:cxn modelId="{7D9829F2-624C-7143-8FBA-39B4E7D78E85}" type="presOf" srcId="{51AD3693-072F-C540-B924-B5997D555944}" destId="{06B4FA78-92FF-B446-A691-2A7E456E6A1E}" srcOrd="0" destOrd="0" presId="urn:microsoft.com/office/officeart/2005/8/layout/radial4"/>
    <dgm:cxn modelId="{F0A1D05D-86F3-4397-B149-8FD4209CF490}" type="presParOf" srcId="{8EA0F3E1-8D45-44F7-81DF-47A0739D70F6}" destId="{3F579E5E-AC47-470C-A579-B311BB2F9FAA}" srcOrd="0" destOrd="0" presId="urn:microsoft.com/office/officeart/2005/8/layout/radial4"/>
    <dgm:cxn modelId="{6F324A04-B195-4D4C-BF1C-75623BFC42D8}" type="presParOf" srcId="{8EA0F3E1-8D45-44F7-81DF-47A0739D70F6}" destId="{86D911DE-0672-4F86-BFFF-200633F62CFD}" srcOrd="1" destOrd="0" presId="urn:microsoft.com/office/officeart/2005/8/layout/radial4"/>
    <dgm:cxn modelId="{31BCFD3E-E241-4529-902D-94A5044F21E2}" type="presParOf" srcId="{8EA0F3E1-8D45-44F7-81DF-47A0739D70F6}" destId="{398D3E13-4784-4CA8-8BC3-0D67A3A495BC}" srcOrd="2" destOrd="0" presId="urn:microsoft.com/office/officeart/2005/8/layout/radial4"/>
    <dgm:cxn modelId="{E60930E8-C69B-184E-8451-774C41CB8F4E}" type="presParOf" srcId="{8EA0F3E1-8D45-44F7-81DF-47A0739D70F6}" destId="{2206B85D-07CC-964C-AAC1-E7FB48018303}" srcOrd="3" destOrd="0" presId="urn:microsoft.com/office/officeart/2005/8/layout/radial4"/>
    <dgm:cxn modelId="{ECF66114-C353-A049-94EA-6F2E73F95A3E}" type="presParOf" srcId="{8EA0F3E1-8D45-44F7-81DF-47A0739D70F6}" destId="{B3375BC0-5DC3-C240-AB48-E87E51253CC6}" srcOrd="4" destOrd="0" presId="urn:microsoft.com/office/officeart/2005/8/layout/radial4"/>
    <dgm:cxn modelId="{16FF5B70-8A43-344E-A483-EEA14FA5C1CE}" type="presParOf" srcId="{8EA0F3E1-8D45-44F7-81DF-47A0739D70F6}" destId="{27D0F058-10F9-1F47-89A6-4D3B4DF492A5}" srcOrd="5" destOrd="0" presId="urn:microsoft.com/office/officeart/2005/8/layout/radial4"/>
    <dgm:cxn modelId="{894724B8-426C-4640-971D-6284CD97BC96}" type="presParOf" srcId="{8EA0F3E1-8D45-44F7-81DF-47A0739D70F6}" destId="{145A693E-7438-7041-94B0-C4444EBFC2FA}" srcOrd="6" destOrd="0" presId="urn:microsoft.com/office/officeart/2005/8/layout/radial4"/>
    <dgm:cxn modelId="{8F02FC3D-A1F2-644A-99A1-431CBC6E879F}" type="presParOf" srcId="{8EA0F3E1-8D45-44F7-81DF-47A0739D70F6}" destId="{2A13C722-292F-0448-BF31-34DC4E5316A0}" srcOrd="7" destOrd="0" presId="urn:microsoft.com/office/officeart/2005/8/layout/radial4"/>
    <dgm:cxn modelId="{8212B63E-D92E-4648-B284-CF42A723C63E}" type="presParOf" srcId="{8EA0F3E1-8D45-44F7-81DF-47A0739D70F6}" destId="{153BB96C-F9F9-B744-A38C-4D0A4A93728E}" srcOrd="8" destOrd="0" presId="urn:microsoft.com/office/officeart/2005/8/layout/radial4"/>
    <dgm:cxn modelId="{AD81F3B3-7999-9E41-9607-32548D1741C7}" type="presParOf" srcId="{8EA0F3E1-8D45-44F7-81DF-47A0739D70F6}" destId="{06B4FA78-92FF-B446-A691-2A7E456E6A1E}" srcOrd="9" destOrd="0" presId="urn:microsoft.com/office/officeart/2005/8/layout/radial4"/>
    <dgm:cxn modelId="{927AB64C-8E8B-D940-ACBC-A948B1F61080}" type="presParOf" srcId="{8EA0F3E1-8D45-44F7-81DF-47A0739D70F6}" destId="{24635E94-0E2C-9648-9AA2-B8932B545421}" srcOrd="10" destOrd="0" presId="urn:microsoft.com/office/officeart/2005/8/layout/radial4"/>
    <dgm:cxn modelId="{2C1877C0-3022-4EE6-A896-1C9DC03D3641}" type="presParOf" srcId="{8EA0F3E1-8D45-44F7-81DF-47A0739D70F6}" destId="{88FA2379-EF0E-4A7A-B184-8088BB3D4863}" srcOrd="11" destOrd="0" presId="urn:microsoft.com/office/officeart/2005/8/layout/radial4"/>
    <dgm:cxn modelId="{01C29B05-1236-43FD-AE35-59560A7A5FB4}" type="presParOf" srcId="{8EA0F3E1-8D45-44F7-81DF-47A0739D70F6}" destId="{7515A8CB-4EA4-4F54-8D9C-E1F21862252D}" srcOrd="12" destOrd="0" presId="urn:microsoft.com/office/officeart/2005/8/layout/radial4"/>
    <dgm:cxn modelId="{2078472D-0EF5-421B-86D6-5FFCEEBC8E90}" type="presParOf" srcId="{8EA0F3E1-8D45-44F7-81DF-47A0739D70F6}" destId="{63DADE17-2089-41F5-9E83-D054BB9A8320}" srcOrd="13" destOrd="0" presId="urn:microsoft.com/office/officeart/2005/8/layout/radial4"/>
    <dgm:cxn modelId="{01DE3802-4F3A-4E43-AB10-4EB0CA0D43B5}" type="presParOf" srcId="{8EA0F3E1-8D45-44F7-81DF-47A0739D70F6}" destId="{C2DF22C7-1032-4F7C-8871-D82C933AA4B4}" srcOrd="14" destOrd="0" presId="urn:microsoft.com/office/officeart/2005/8/layout/radial4"/>
    <dgm:cxn modelId="{5266DE7A-F0BE-4364-B24C-FE63206B4F8E}" type="presParOf" srcId="{8EA0F3E1-8D45-44F7-81DF-47A0739D70F6}" destId="{36DFAC45-C0BC-4881-AF7A-AFE834D3B062}" srcOrd="15" destOrd="0" presId="urn:microsoft.com/office/officeart/2005/8/layout/radial4"/>
    <dgm:cxn modelId="{C0948230-DE6C-43E7-91F0-E7E1942434AB}" type="presParOf" srcId="{8EA0F3E1-8D45-44F7-81DF-47A0739D70F6}" destId="{C19C4EBF-C178-497E-AA30-1D1447882891}" srcOrd="16" destOrd="0" presId="urn:microsoft.com/office/officeart/2005/8/layout/radial4"/>
    <dgm:cxn modelId="{1B3E4EF3-28B0-4641-ABFB-5F5631A042B1}" type="presParOf" srcId="{8EA0F3E1-8D45-44F7-81DF-47A0739D70F6}" destId="{62FE3045-54E4-478D-B88E-2C467F2B7764}" srcOrd="17" destOrd="0" presId="urn:microsoft.com/office/officeart/2005/8/layout/radial4"/>
    <dgm:cxn modelId="{CEF0E769-A1D4-4F52-A84E-30A4BA3801C1}" type="presParOf" srcId="{8EA0F3E1-8D45-44F7-81DF-47A0739D70F6}" destId="{3F9D558D-BF65-4660-8EB3-28F0C2CF71DB}"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9E5E-AC47-470C-A579-B311BB2F9FAA}">
      <dsp:nvSpPr>
        <dsp:cNvPr id="0" name=""/>
        <dsp:cNvSpPr/>
      </dsp:nvSpPr>
      <dsp:spPr>
        <a:xfrm>
          <a:off x="2165608" y="2220262"/>
          <a:ext cx="2463799" cy="2470271"/>
        </a:xfrm>
        <a:prstGeom prst="ellipse">
          <a:avLst/>
        </a:prstGeom>
        <a:solidFill>
          <a:srgbClr val="F6512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zh-TW" altLang="en-US" sz="2200" b="1" kern="1200" dirty="0">
              <a:solidFill>
                <a:schemeClr val="bg1"/>
              </a:solidFill>
              <a:latin typeface="Arial" panose="020B0604020202020204" pitchFamily="34" charset="0"/>
              <a:ea typeface="PMingLiU"/>
              <a:cs typeface="Arial" panose="020B0604020202020204" pitchFamily="34" charset="0"/>
            </a:rPr>
            <a:t>全球會員發展措施</a:t>
          </a:r>
        </a:p>
      </dsp:txBody>
      <dsp:txXfrm>
        <a:off x="2526423" y="2582025"/>
        <a:ext cx="1742169" cy="1746745"/>
      </dsp:txXfrm>
    </dsp:sp>
    <dsp:sp modelId="{86D911DE-0672-4F86-BFFF-200633F62CFD}">
      <dsp:nvSpPr>
        <dsp:cNvPr id="0" name=""/>
        <dsp:cNvSpPr/>
      </dsp:nvSpPr>
      <dsp:spPr>
        <a:xfrm rot="10904423">
          <a:off x="341051" y="3253151"/>
          <a:ext cx="182880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98D3E13-4784-4CA8-8BC3-0D67A3A495BC}">
      <dsp:nvSpPr>
        <dsp:cNvPr id="0" name=""/>
        <dsp:cNvSpPr/>
      </dsp:nvSpPr>
      <dsp:spPr>
        <a:xfrm>
          <a:off x="2386"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a:solidFill>
                <a:schemeClr val="bg1"/>
              </a:solidFill>
              <a:latin typeface="Arial" panose="020B0604020202020204" pitchFamily="34" charset="0"/>
              <a:ea typeface="PMingLiU"/>
              <a:cs typeface="Arial" panose="020B0604020202020204" pitchFamily="34" charset="0"/>
            </a:rPr>
            <a:t>分會</a:t>
          </a:r>
        </a:p>
      </dsp:txBody>
      <dsp:txXfrm>
        <a:off x="2386" y="3015681"/>
        <a:ext cx="874609" cy="699687"/>
      </dsp:txXfrm>
    </dsp:sp>
    <dsp:sp modelId="{2206B85D-07CC-964C-AAC1-E7FB48018303}">
      <dsp:nvSpPr>
        <dsp:cNvPr id="0" name=""/>
        <dsp:cNvSpPr/>
      </dsp:nvSpPr>
      <dsp:spPr>
        <a:xfrm rot="12231373">
          <a:off x="507773" y="2444693"/>
          <a:ext cx="182879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3375BC0-5DC3-C240-AB48-E87E51253CC6}">
      <dsp:nvSpPr>
        <dsp:cNvPr id="0" name=""/>
        <dsp:cNvSpPr/>
      </dsp:nvSpPr>
      <dsp:spPr>
        <a:xfrm>
          <a:off x="22510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a:solidFill>
                <a:schemeClr val="bg1"/>
              </a:solidFill>
              <a:latin typeface="Arial" panose="020B0604020202020204" pitchFamily="34" charset="0"/>
              <a:ea typeface="PMingLiU"/>
              <a:cs typeface="Arial" panose="020B0604020202020204" pitchFamily="34" charset="0"/>
            </a:rPr>
            <a:t>分區</a:t>
          </a:r>
        </a:p>
      </dsp:txBody>
      <dsp:txXfrm>
        <a:off x="225100" y="1896023"/>
        <a:ext cx="874609" cy="699687"/>
      </dsp:txXfrm>
    </dsp:sp>
    <dsp:sp modelId="{27D0F058-10F9-1F47-89A6-4D3B4DF492A5}">
      <dsp:nvSpPr>
        <dsp:cNvPr id="0" name=""/>
        <dsp:cNvSpPr/>
      </dsp:nvSpPr>
      <dsp:spPr>
        <a:xfrm rot="13546697">
          <a:off x="968395" y="1761804"/>
          <a:ext cx="1828799"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45A693E-7438-7041-94B0-C4444EBFC2FA}">
      <dsp:nvSpPr>
        <dsp:cNvPr id="0" name=""/>
        <dsp:cNvSpPr/>
      </dsp:nvSpPr>
      <dsp:spPr>
        <a:xfrm>
          <a:off x="859335"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a:solidFill>
                <a:schemeClr val="bg1"/>
              </a:solidFill>
              <a:latin typeface="Arial" panose="020B0604020202020204" pitchFamily="34" charset="0"/>
              <a:ea typeface="PMingLiU"/>
              <a:cs typeface="Arial" panose="020B0604020202020204" pitchFamily="34" charset="0"/>
            </a:rPr>
            <a:t>區</a:t>
          </a:r>
        </a:p>
      </dsp:txBody>
      <dsp:txXfrm>
        <a:off x="859335" y="946822"/>
        <a:ext cx="874609" cy="699687"/>
      </dsp:txXfrm>
    </dsp:sp>
    <dsp:sp modelId="{2A13C722-292F-0448-BF31-34DC4E5316A0}">
      <dsp:nvSpPr>
        <dsp:cNvPr id="0" name=""/>
        <dsp:cNvSpPr/>
      </dsp:nvSpPr>
      <dsp:spPr>
        <a:xfrm rot="14855486">
          <a:off x="1653214" y="1305619"/>
          <a:ext cx="1828801"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3BB96C-F9F9-B744-A38C-4D0A4A93728E}">
      <dsp:nvSpPr>
        <dsp:cNvPr id="0" name=""/>
        <dsp:cNvSpPr/>
      </dsp:nvSpPr>
      <dsp:spPr>
        <a:xfrm>
          <a:off x="1808536"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zh-TW" altLang="en-US" sz="1600" b="1" kern="1200">
              <a:solidFill>
                <a:schemeClr val="bg1"/>
              </a:solidFill>
              <a:latin typeface="Arial" panose="020B0604020202020204" pitchFamily="34" charset="0"/>
              <a:ea typeface="PMingLiU"/>
              <a:cs typeface="Arial" panose="020B0604020202020204" pitchFamily="34" charset="0"/>
            </a:rPr>
            <a:t>複合區</a:t>
          </a:r>
        </a:p>
      </dsp:txBody>
      <dsp:txXfrm>
        <a:off x="1808536" y="312586"/>
        <a:ext cx="874609" cy="699687"/>
      </dsp:txXfrm>
    </dsp:sp>
    <dsp:sp modelId="{06B4FA78-92FF-B446-A691-2A7E456E6A1E}">
      <dsp:nvSpPr>
        <dsp:cNvPr id="0" name=""/>
        <dsp:cNvSpPr/>
      </dsp:nvSpPr>
      <dsp:spPr>
        <a:xfrm rot="16163513">
          <a:off x="2460025" y="1143896"/>
          <a:ext cx="1828808"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24635E94-0E2C-9648-9AA2-B8932B545421}">
      <dsp:nvSpPr>
        <dsp:cNvPr id="0" name=""/>
        <dsp:cNvSpPr/>
      </dsp:nvSpPr>
      <dsp:spPr>
        <a:xfrm>
          <a:off x="2928195" y="8987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a:solidFill>
                <a:schemeClr val="bg1"/>
              </a:solidFill>
              <a:latin typeface="Arial" panose="020B0604020202020204" pitchFamily="34" charset="0"/>
              <a:ea typeface="PMingLiU"/>
              <a:cs typeface="Arial" panose="020B0604020202020204" pitchFamily="34" charset="0"/>
            </a:rPr>
            <a:t>全球行動團隊</a:t>
          </a:r>
        </a:p>
      </dsp:txBody>
      <dsp:txXfrm>
        <a:off x="2928195" y="89872"/>
        <a:ext cx="874609" cy="699687"/>
      </dsp:txXfrm>
    </dsp:sp>
    <dsp:sp modelId="{88FA2379-EF0E-4A7A-B184-8088BB3D4863}">
      <dsp:nvSpPr>
        <dsp:cNvPr id="0" name=""/>
        <dsp:cNvSpPr/>
      </dsp:nvSpPr>
      <dsp:spPr>
        <a:xfrm rot="17476630">
          <a:off x="3268544" y="1301314"/>
          <a:ext cx="1828806"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7515A8CB-4EA4-4F54-8D9C-E1F21862252D}">
      <dsp:nvSpPr>
        <dsp:cNvPr id="0" name=""/>
        <dsp:cNvSpPr/>
      </dsp:nvSpPr>
      <dsp:spPr>
        <a:xfrm>
          <a:off x="4047854"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a:solidFill>
                <a:schemeClr val="bg1"/>
              </a:solidFill>
              <a:latin typeface="Arial" panose="020B0604020202020204" pitchFamily="34" charset="0"/>
              <a:ea typeface="PMingLiU"/>
              <a:cs typeface="Arial" panose="020B0604020202020204" pitchFamily="34" charset="0"/>
            </a:rPr>
            <a:t>前總監</a:t>
          </a:r>
        </a:p>
      </dsp:txBody>
      <dsp:txXfrm>
        <a:off x="4047854" y="312586"/>
        <a:ext cx="874609" cy="699687"/>
      </dsp:txXfrm>
    </dsp:sp>
    <dsp:sp modelId="{63DADE17-2089-41F5-9E83-D054BB9A8320}">
      <dsp:nvSpPr>
        <dsp:cNvPr id="0" name=""/>
        <dsp:cNvSpPr/>
      </dsp:nvSpPr>
      <dsp:spPr>
        <a:xfrm rot="18800162">
          <a:off x="3957561" y="1755553"/>
          <a:ext cx="1828804"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2DF22C7-1032-4F7C-8871-D82C933AA4B4}">
      <dsp:nvSpPr>
        <dsp:cNvPr id="0" name=""/>
        <dsp:cNvSpPr/>
      </dsp:nvSpPr>
      <dsp:spPr>
        <a:xfrm>
          <a:off x="4997054"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a:solidFill>
                <a:schemeClr val="bg1"/>
              </a:solidFill>
              <a:latin typeface="Arial" panose="020B0604020202020204" pitchFamily="34" charset="0"/>
              <a:ea typeface="PMingLiU"/>
              <a:cs typeface="Arial" panose="020B0604020202020204" pitchFamily="34" charset="0"/>
            </a:rPr>
            <a:t>前國際理事</a:t>
          </a:r>
        </a:p>
      </dsp:txBody>
      <dsp:txXfrm>
        <a:off x="4997054" y="946822"/>
        <a:ext cx="874609" cy="699687"/>
      </dsp:txXfrm>
    </dsp:sp>
    <dsp:sp modelId="{36DFAC45-C0BC-4881-AF7A-AFE834D3B062}">
      <dsp:nvSpPr>
        <dsp:cNvPr id="0" name=""/>
        <dsp:cNvSpPr/>
      </dsp:nvSpPr>
      <dsp:spPr>
        <a:xfrm rot="20138271">
          <a:off x="4468304" y="2439996"/>
          <a:ext cx="1737362"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19C4EBF-C178-497E-AA30-1D1447882891}">
      <dsp:nvSpPr>
        <dsp:cNvPr id="0" name=""/>
        <dsp:cNvSpPr/>
      </dsp:nvSpPr>
      <dsp:spPr>
        <a:xfrm>
          <a:off x="563129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a:solidFill>
                <a:schemeClr val="bg1"/>
              </a:solidFill>
              <a:latin typeface="Arial" panose="020B0604020202020204" pitchFamily="34" charset="0"/>
              <a:ea typeface="PMingLiU"/>
              <a:cs typeface="Arial" panose="020B0604020202020204" pitchFamily="34" charset="0"/>
            </a:rPr>
            <a:t>前國際總會長</a:t>
          </a:r>
        </a:p>
      </dsp:txBody>
      <dsp:txXfrm>
        <a:off x="5631290" y="1896023"/>
        <a:ext cx="874609" cy="699687"/>
      </dsp:txXfrm>
    </dsp:sp>
    <dsp:sp modelId="{62FE3045-54E4-478D-B88E-2C467F2B7764}">
      <dsp:nvSpPr>
        <dsp:cNvPr id="0" name=""/>
        <dsp:cNvSpPr/>
      </dsp:nvSpPr>
      <dsp:spPr>
        <a:xfrm rot="21493268">
          <a:off x="4637104" y="3252760"/>
          <a:ext cx="173735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F9D558D-BF65-4660-8EB3-28F0C2CF71DB}">
      <dsp:nvSpPr>
        <dsp:cNvPr id="0" name=""/>
        <dsp:cNvSpPr/>
      </dsp:nvSpPr>
      <dsp:spPr>
        <a:xfrm>
          <a:off x="5854004"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zh-TW" sz="2000" b="1" kern="1200" dirty="0">
              <a:solidFill>
                <a:schemeClr val="bg1"/>
              </a:solidFill>
              <a:latin typeface="Arial" panose="020B0604020202020204" pitchFamily="34" charset="0"/>
              <a:ea typeface="PMingLiU"/>
              <a:cs typeface="Arial" panose="020B0604020202020204" pitchFamily="34" charset="0"/>
            </a:rPr>
            <a:t>國際</a:t>
          </a:r>
          <a:br>
            <a:rPr lang="en-US" altLang="zh-TW" sz="2000" b="1" kern="1200" dirty="0">
              <a:solidFill>
                <a:schemeClr val="bg1"/>
              </a:solidFill>
              <a:latin typeface="Arial" panose="020B0604020202020204" pitchFamily="34" charset="0"/>
              <a:ea typeface="PMingLiU"/>
              <a:cs typeface="Arial" panose="020B0604020202020204" pitchFamily="34" charset="0"/>
            </a:rPr>
          </a:br>
          <a:r>
            <a:rPr lang="zh-TW" sz="2000" b="1" kern="1200" dirty="0">
              <a:solidFill>
                <a:schemeClr val="bg1"/>
              </a:solidFill>
              <a:latin typeface="Arial" panose="020B0604020202020204" pitchFamily="34" charset="0"/>
              <a:ea typeface="PMingLiU"/>
              <a:cs typeface="Arial" panose="020B0604020202020204" pitchFamily="34" charset="0"/>
            </a:rPr>
            <a:t>理事</a:t>
          </a:r>
        </a:p>
      </dsp:txBody>
      <dsp:txXfrm>
        <a:off x="5854004" y="3015681"/>
        <a:ext cx="874609" cy="6996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3217" y="357313"/>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r>
              <a:rPr lang="en-US"/>
              <a:t>NAMI Past Present Future</a:t>
            </a:r>
            <a:endParaRPr lang="en-US" dirty="0"/>
          </a:p>
        </p:txBody>
      </p:sp>
      <p:sp>
        <p:nvSpPr>
          <p:cNvPr id="5" name="Slide Number Placeholder 4"/>
          <p:cNvSpPr>
            <a:spLocks noGrp="1"/>
          </p:cNvSpPr>
          <p:nvPr>
            <p:ph type="sldNum" sz="quarter" idx="3"/>
          </p:nvPr>
        </p:nvSpPr>
        <p:spPr>
          <a:xfrm>
            <a:off x="3611217" y="8763000"/>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7017" y="357313"/>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r>
              <a:rPr lang="en-US"/>
              <a:t>NAMI Past Present Future</a:t>
            </a:r>
            <a:endParaRPr lang="en-US" dirty="0"/>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657600" y="8763000"/>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FCA04FE2-27EA-4007-98B9-D6C6C111B13A}" type="slidenum">
              <a:rPr lang="en-US" smtClean="0"/>
              <a:pPr>
                <a:defRPr/>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li.d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u="sng" dirty="0">
                <a:latin typeface="Arial" panose="020B0604020202020204" pitchFamily="34" charset="0"/>
                <a:ea typeface="PMingLiU"/>
                <a:cs typeface="Arial" panose="020B0604020202020204" pitchFamily="34" charset="0"/>
              </a:rPr>
              <a:t>會前準備：</a:t>
            </a:r>
          </a:p>
          <a:p>
            <a:pPr marL="171450" indent="-171450">
              <a:buFont typeface="Arial" panose="020B0604020202020204" pitchFamily="34" charset="0"/>
              <a:buChar char="•"/>
            </a:pPr>
            <a:r>
              <a:rPr lang="zh-TW" baseline="0" dirty="0">
                <a:latin typeface="Arial" panose="020B0604020202020204" pitchFamily="34" charset="0"/>
                <a:ea typeface="PMingLiU"/>
                <a:cs typeface="Arial" panose="020B0604020202020204" pitchFamily="34" charset="0"/>
              </a:rPr>
              <a:t>可將此投影片分成多次報告，並依照貴區域的需求進行客製化。 </a:t>
            </a:r>
          </a:p>
          <a:p>
            <a:pPr marL="171450" indent="-171450">
              <a:buFont typeface="Arial" panose="020B0604020202020204" pitchFamily="34" charset="0"/>
              <a:buChar char="•"/>
            </a:pPr>
            <a:r>
              <a:rPr lang="zh-TW" sz="1200" baseline="0" dirty="0">
                <a:latin typeface="Arial" panose="020B0604020202020204" pitchFamily="34" charset="0"/>
                <a:ea typeface="PMingLiU"/>
                <a:cs typeface="Arial" panose="020B0604020202020204" pitchFamily="34" charset="0"/>
              </a:rPr>
              <a:t>為每次討論和每個活動選定最適合做筆記的工具。若您舉辦現場的會議，準備圖表紙及馬克筆。若您舉辦網路虛擬的會議，準備您偏好的筆記工具，並分享您的螢幕，讓所有與會者都能跟上您的報告。請記得在會後給與會者發送一份筆記影本。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dirty="0">
                <a:latin typeface="Arial" panose="020B0604020202020204" pitchFamily="34" charset="0"/>
                <a:ea typeface="PMingLiU"/>
                <a:cs typeface="Arial" panose="020B0604020202020204" pitchFamily="34" charset="0"/>
              </a:rPr>
              <a:t>建立一個「停車場」，記下可能與目前任務無直接相關的意見和問題。</a:t>
            </a:r>
            <a:r>
              <a:rPr lang="zh-TW" baseline="0" dirty="0">
                <a:latin typeface="Arial" panose="020B0604020202020204" pitchFamily="34" charset="0"/>
                <a:ea typeface="PMingLiU"/>
                <a:cs typeface="Arial" panose="020B0604020202020204" pitchFamily="34" charset="0"/>
              </a:rPr>
              <a:t>在此會議時，貴小組可能會提出對貴區域的全球會員發展措施計劃或其他倡議有利的想法。為此建立一張特定的圖表紙或一份專用的Word文件。</a:t>
            </a:r>
            <a:r>
              <a:rPr lang="zh-TW" dirty="0">
                <a:latin typeface="Arial" panose="020B0604020202020204" pitchFamily="34" charset="0"/>
                <a:ea typeface="PMingLiU"/>
                <a:cs typeface="Arial" panose="020B0604020202020204" pitchFamily="34" charset="0"/>
              </a:rPr>
              <a:t>透過將意見和問題紀錄下來待未來再討論，您能協助貴小組保持專注。</a:t>
            </a:r>
            <a:r>
              <a:rPr lang="zh-TW" baseline="0" dirty="0">
                <a:latin typeface="Arial" panose="020B0604020202020204" pitchFamily="34" charset="0"/>
                <a:ea typeface="PMingLiU"/>
                <a:cs typeface="Arial" panose="020B0604020202020204" pitchFamily="34" charset="0"/>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baseline="0" dirty="0">
                <a:latin typeface="Arial" panose="020B0604020202020204" pitchFamily="34" charset="0"/>
                <a:ea typeface="PMingLiU"/>
                <a:cs typeface="Arial" panose="020B0604020202020204" pitchFamily="34" charset="0"/>
              </a:rPr>
              <a:t>每個問題，您都應利用新的圖表紙或Word文件。如此將有助於紀錄「原始資料」，而後用於發展行動計劃，行動計劃為全球會員發展措施下一步的成分之一。</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baseline="0" dirty="0">
                <a:latin typeface="Arial" panose="020B0604020202020204" pitchFamily="34" charset="0"/>
                <a:ea typeface="PMingLiU"/>
                <a:cs typeface="Arial" panose="020B0604020202020204" pitchFamily="34" charset="0"/>
              </a:rPr>
              <a:t>當您徵求意見時，請獅友和分會幹部首先幫助此倡議在分會級引起共鳴。  前國際幹部和總監團隊成員應等到所有其他獅友都發表意見後再發言。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baseline="0" dirty="0">
                <a:latin typeface="Arial" panose="020B0604020202020204" pitchFamily="34" charset="0"/>
                <a:ea typeface="PMingLiU"/>
                <a:cs typeface="Arial" panose="020B0604020202020204" pitchFamily="34" charset="0"/>
                <a:sym typeface="Wingdings" panose="05000000000000000000" pitchFamily="2" charset="2"/>
              </a:rPr>
              <a:t>提醒獅友們，這是個分享意見的安全場所，不過如果有些獅友對分享意見感到不舒服的話，請他們以電子郵件或私人訊息將其意見寄給您，並確保在分享投影片/資訊記錄時，也記下他們的意見。</a:t>
            </a:r>
            <a:r>
              <a:rPr lang="zh-TW" dirty="0">
                <a:latin typeface="Arial" panose="020B0604020202020204" pitchFamily="34" charset="0"/>
                <a:ea typeface="PMingLiU"/>
                <a:cs typeface="Arial" panose="020B0604020202020204" pitchFamily="34" charset="0"/>
                <a:sym typeface="Wingdings" panose="05000000000000000000" pitchFamily="2" charset="2"/>
              </a:rPr>
              <a:t>考慮使用 </a:t>
            </a:r>
            <a:r>
              <a:rPr lang="zh-TW" dirty="0">
                <a:latin typeface="Arial" panose="020B0604020202020204" pitchFamily="34" charset="0"/>
                <a:ea typeface="PMingLiU"/>
                <a:cs typeface="Arial" panose="020B0604020202020204" pitchFamily="34" charset="0"/>
                <a:sym typeface="Wingdings" panose="05000000000000000000" pitchFamily="2" charset="2"/>
                <a:hlinkClick r:id="rId3"/>
              </a:rPr>
              <a:t>www.sli.do</a:t>
            </a:r>
            <a:r>
              <a:rPr lang="zh-TW" dirty="0">
                <a:latin typeface="Arial" panose="020B0604020202020204" pitchFamily="34" charset="0"/>
                <a:ea typeface="PMingLiU"/>
                <a:cs typeface="Arial" panose="020B0604020202020204" pitchFamily="34" charset="0"/>
                <a:sym typeface="Wingdings" panose="05000000000000000000" pitchFamily="2" charset="2"/>
              </a:rPr>
              <a:t> 的免費版作為線上調查工具。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baseline="0" dirty="0">
                <a:latin typeface="Arial" panose="020B0604020202020204" pitchFamily="34" charset="0"/>
                <a:ea typeface="PMingLiU"/>
                <a:cs typeface="Arial" panose="020B0604020202020204" pitchFamily="34" charset="0"/>
              </a:rPr>
              <a:t>分組會議時，利用您最佳的判斷力，根據會議可用的總時間，決定應分配給每項活動多少時間。</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dirty="0">
                <a:latin typeface="Arial" panose="020B0604020202020204" pitchFamily="34" charset="0"/>
                <a:ea typeface="PMingLiU"/>
                <a:cs typeface="Arial" panose="020B0604020202020204" pitchFamily="34" charset="0"/>
              </a:rPr>
              <a:t>本報告中有些投影片的講稿有兩個版本：</a:t>
            </a:r>
          </a:p>
          <a:p>
            <a:pPr marL="628650" lvl="1" indent="-171450">
              <a:buFont typeface="Arial" panose="020B0604020202020204" pitchFamily="34" charset="0"/>
              <a:buChar char="•"/>
            </a:pPr>
            <a:r>
              <a:rPr lang="zh-TW" baseline="0" dirty="0">
                <a:latin typeface="Arial" panose="020B0604020202020204" pitchFamily="34" charset="0"/>
                <a:ea typeface="PMingLiU"/>
                <a:cs typeface="Arial" panose="020B0604020202020204" pitchFamily="34" charset="0"/>
              </a:rPr>
              <a:t>給GAT地區領導人的講稿，為區領導人引導</a:t>
            </a:r>
            <a:r>
              <a:rPr lang="zh-TW" u="sng" baseline="0" dirty="0">
                <a:latin typeface="Arial" panose="020B0604020202020204" pitchFamily="34" charset="0"/>
                <a:ea typeface="PMingLiU"/>
                <a:cs typeface="Arial" panose="020B0604020202020204" pitchFamily="34" charset="0"/>
              </a:rPr>
              <a:t>建立願景</a:t>
            </a:r>
            <a:r>
              <a:rPr lang="zh-TW" baseline="0" dirty="0">
                <a:latin typeface="Arial" panose="020B0604020202020204" pitchFamily="34" charset="0"/>
                <a:ea typeface="PMingLiU"/>
                <a:cs typeface="Arial" panose="020B0604020202020204" pitchFamily="34" charset="0"/>
              </a:rPr>
              <a:t>的研討會做準備</a:t>
            </a:r>
          </a:p>
          <a:p>
            <a:pPr marL="628650" lvl="1" indent="-171450">
              <a:buFont typeface="Arial" panose="020B0604020202020204" pitchFamily="34" charset="0"/>
              <a:buChar char="•"/>
            </a:pPr>
            <a:r>
              <a:rPr lang="zh-TW" dirty="0">
                <a:latin typeface="Arial" panose="020B0604020202020204" pitchFamily="34" charset="0"/>
                <a:ea typeface="PMingLiU"/>
                <a:cs typeface="Arial" panose="020B0604020202020204" pitchFamily="34" charset="0"/>
              </a:rPr>
              <a:t>給區領導人的講稿，於引導</a:t>
            </a:r>
            <a:r>
              <a:rPr lang="zh-TW" u="sng" dirty="0">
                <a:latin typeface="Arial" panose="020B0604020202020204" pitchFamily="34" charset="0"/>
                <a:ea typeface="PMingLiU"/>
                <a:cs typeface="Arial" panose="020B0604020202020204" pitchFamily="34" charset="0"/>
              </a:rPr>
              <a:t>建立願景</a:t>
            </a:r>
            <a:r>
              <a:rPr lang="zh-TW" dirty="0">
                <a:latin typeface="Arial" panose="020B0604020202020204" pitchFamily="34" charset="0"/>
                <a:ea typeface="PMingLiU"/>
                <a:cs typeface="Arial" panose="020B0604020202020204" pitchFamily="34" charset="0"/>
              </a:rPr>
              <a:t>的研討會時使用</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zh-TW"/>
              <a:t>NAMI的過去、現在和未來</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1</a:t>
            </a:fld>
            <a:endParaRPr lang="en-US"/>
          </a:p>
        </p:txBody>
      </p:sp>
    </p:spTree>
    <p:extLst>
      <p:ext uri="{BB962C8B-B14F-4D97-AF65-F5344CB8AC3E}">
        <p14:creationId xmlns:p14="http://schemas.microsoft.com/office/powerpoint/2010/main" val="353917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b="0" u="sng" dirty="0">
                <a:latin typeface="Arial" panose="020B0604020202020204" pitchFamily="34" charset="0"/>
                <a:ea typeface="PMingLiU"/>
                <a:cs typeface="Arial" panose="020B0604020202020204" pitchFamily="34" charset="0"/>
              </a:rPr>
              <a:t>講者筆記： </a:t>
            </a:r>
          </a:p>
          <a:p>
            <a:pPr lvl="0">
              <a:defRPr/>
            </a:pPr>
            <a:r>
              <a:rPr lang="zh-TW" sz="1000" b="0" dirty="0">
                <a:latin typeface="Arial" panose="020B0604020202020204" pitchFamily="34" charset="0"/>
                <a:ea typeface="PMingLiU"/>
                <a:cs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在我們會議的這一部分中，我們會提到</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GAT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地區領導人與執行幹部合作為各區擬定的 </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會員成長目標。這些既定的目標被定義為最低的承諾，但可以提高這些目標以最合適於該區的會員發展需求。</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 1.5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會員成長目標專注於新分會、新會員和淨增長。</a:t>
            </a:r>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a:defRPr/>
            </a:pPr>
            <a:endParaRPr lang="zh-TW" sz="1000" b="0" baseline="0" dirty="0">
              <a:latin typeface="Arial" panose="020B0604020202020204" pitchFamily="34" charset="0"/>
              <a:ea typeface="PMingLiU"/>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我們也將開始討論</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我們將要如何參與，以實現我們的目標。</a:t>
            </a:r>
            <a:endParaRPr lang="en-US" sz="1000"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10</a:t>
            </a:fld>
            <a:endParaRPr lang="en-US"/>
          </a:p>
        </p:txBody>
      </p:sp>
    </p:spTree>
    <p:extLst>
      <p:ext uri="{BB962C8B-B14F-4D97-AF65-F5344CB8AC3E}">
        <p14:creationId xmlns:p14="http://schemas.microsoft.com/office/powerpoint/2010/main" val="172956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u="sng" dirty="0">
                <a:latin typeface="Arial" panose="020B0604020202020204" pitchFamily="34" charset="0"/>
                <a:ea typeface="PMingLiU"/>
                <a:cs typeface="Arial" panose="020B0604020202020204" pitchFamily="34" charset="0"/>
              </a:rPr>
              <a:t>講者筆記：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i="1" baseline="0" dirty="0">
                <a:latin typeface="Arial" panose="020B0604020202020204" pitchFamily="34" charset="0"/>
                <a:ea typeface="PMingLiU"/>
                <a:cs typeface="Arial" panose="020B0604020202020204" pitchFamily="34" charset="0"/>
              </a:rPr>
              <a:t>您可根據貴區域的需求進行調整或區域化。例如，可將特殊興趣分會取代為家庭成員或青獅獅友分會。</a:t>
            </a:r>
            <a:endParaRPr lang="en-US" altLang="zh-TW" sz="1000" b="0" i="1" baseline="0" dirty="0">
              <a:latin typeface="Arial" panose="020B0604020202020204" pitchFamily="34" charset="0"/>
              <a:ea typeface="PMingLiU"/>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sz="1000" b="0" i="1" baseline="0" dirty="0">
              <a:latin typeface="Arial" panose="020B0604020202020204" pitchFamily="34" charset="0"/>
              <a:ea typeface="PMingLiU"/>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i="1" kern="1200" dirty="0">
                <a:solidFill>
                  <a:schemeClr val="tx1"/>
                </a:solidFill>
                <a:effectLst/>
                <a:latin typeface="+mn-lt"/>
                <a:ea typeface="ヒラギノ角ゴ Pro W3" charset="0"/>
                <a:cs typeface="ヒラギノ角ゴ Pro W3" charset="0"/>
              </a:rPr>
              <a:t>在簡告之前，用專注領域中設定之目標的獅子年度來取代「</a:t>
            </a:r>
            <a:r>
              <a:rPr lang="en-US" sz="1200" i="1" kern="1200" dirty="0">
                <a:solidFill>
                  <a:schemeClr val="tx1"/>
                </a:solidFill>
                <a:effectLst/>
                <a:latin typeface="+mn-lt"/>
                <a:ea typeface="ヒラギノ角ゴ Pro W3" charset="0"/>
                <a:cs typeface="ヒラギノ角ゴ Pro W3" charset="0"/>
              </a:rPr>
              <a:t>_____</a:t>
            </a:r>
            <a:r>
              <a:rPr lang="zh-TW" altLang="en-US" sz="1200" i="1" kern="1200" dirty="0">
                <a:solidFill>
                  <a:schemeClr val="tx1"/>
                </a:solidFill>
                <a:effectLst/>
                <a:latin typeface="+mn-lt"/>
                <a:ea typeface="ヒラギノ角ゴ Pro W3" charset="0"/>
                <a:cs typeface="ヒラギノ角ゴ Pro W3" charset="0"/>
              </a:rPr>
              <a:t>」</a:t>
            </a:r>
            <a:r>
              <a:rPr lang="en-US" sz="1200" i="1" kern="1200" dirty="0">
                <a:solidFill>
                  <a:schemeClr val="tx1"/>
                </a:solidFill>
                <a:effectLst/>
                <a:latin typeface="+mn-lt"/>
                <a:ea typeface="ヒラギノ角ゴ Pro W3" charset="0"/>
                <a:cs typeface="ヒラギノ角ゴ Pro W3" charset="0"/>
              </a:rPr>
              <a:t>LY</a:t>
            </a:r>
            <a:r>
              <a:rPr lang="zh-TW" altLang="en-US" sz="1200" i="1" kern="1200" dirty="0">
                <a:solidFill>
                  <a:schemeClr val="tx1"/>
                </a:solidFill>
                <a:effectLst/>
                <a:latin typeface="+mn-lt"/>
                <a:ea typeface="ヒラギノ角ゴ Pro W3" charset="0"/>
                <a:cs typeface="ヒラギノ角ゴ Pro W3" charset="0"/>
              </a:rPr>
              <a:t>。</a:t>
            </a:r>
            <a:endParaRPr lang="en-US" sz="1200" kern="1200" dirty="0">
              <a:solidFill>
                <a:schemeClr val="tx1"/>
              </a:solidFill>
              <a:effectLst/>
              <a:latin typeface="+mn-lt"/>
              <a:ea typeface="ヒラギノ角ゴ Pro W3" charset="0"/>
              <a:cs typeface="ヒラギノ角ゴ Pro W3"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altLang="en-US" sz="1000" b="0" i="1" baseline="0" dirty="0">
              <a:latin typeface="Arial" panose="020B0604020202020204" pitchFamily="34" charset="0"/>
              <a:ea typeface="PMingLiU"/>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000" b="0" baseline="0" dirty="0">
                <a:latin typeface="Arial" panose="020B0604020202020204" pitchFamily="34" charset="0"/>
                <a:ea typeface="PMingLiU"/>
                <a:cs typeface="Arial" panose="020B0604020202020204" pitchFamily="34" charset="0"/>
              </a:rPr>
              <a:t>_____________________________________________________</a:t>
            </a:r>
          </a:p>
          <a:p>
            <a:endParaRPr lang="en-US" sz="1000" b="0" dirty="0">
              <a:latin typeface="Arial" panose="020B0604020202020204" pitchFamily="34" charset="0"/>
              <a:cs typeface="Arial" panose="020B0604020202020204" pitchFamily="34" charset="0"/>
            </a:endParaRPr>
          </a:p>
          <a:p>
            <a:r>
              <a:rPr lang="zh-TW" altLang="en-US" sz="1000" b="0" dirty="0">
                <a:latin typeface="Arial" panose="020B0604020202020204" pitchFamily="34" charset="0"/>
                <a:ea typeface="PMingLiU"/>
                <a:cs typeface="Arial" panose="020B0604020202020204" pitchFamily="34" charset="0"/>
              </a:rPr>
              <a:t>我們來開始思考新分會吧。為什麼新分會是有價值的？</a:t>
            </a:r>
            <a:r>
              <a:rPr lang="en-US" altLang="zh-TW" sz="1000" b="0" dirty="0">
                <a:latin typeface="Arial" panose="020B0604020202020204" pitchFamily="34" charset="0"/>
                <a:ea typeface="PMingLiU"/>
                <a:cs typeface="Arial" panose="020B0604020202020204" pitchFamily="34" charset="0"/>
              </a:rPr>
              <a:t>{</a:t>
            </a:r>
            <a:r>
              <a:rPr lang="zh-TW" altLang="en-US" sz="1000" b="0" dirty="0">
                <a:latin typeface="Arial" panose="020B0604020202020204" pitchFamily="34" charset="0"/>
                <a:ea typeface="PMingLiU"/>
                <a:cs typeface="Arial" panose="020B0604020202020204" pitchFamily="34" charset="0"/>
              </a:rPr>
              <a:t>討論幾個想法</a:t>
            </a:r>
            <a:r>
              <a:rPr lang="en-US" altLang="zh-TW" sz="1000" b="0" dirty="0">
                <a:latin typeface="Arial" panose="020B0604020202020204" pitchFamily="34" charset="0"/>
                <a:ea typeface="PMingLiU"/>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zh-TW" altLang="en-US" sz="1000" b="0" dirty="0">
                <a:latin typeface="Arial" panose="020B0604020202020204" pitchFamily="34" charset="0"/>
                <a:ea typeface="PMingLiU"/>
                <a:cs typeface="Arial" panose="020B0604020202020204" pitchFamily="34" charset="0"/>
              </a:rPr>
              <a:t>我們花</a:t>
            </a:r>
            <a:r>
              <a:rPr lang="en-US" altLang="zh-TW" sz="1000" b="0" dirty="0">
                <a:latin typeface="Arial" panose="020B0604020202020204" pitchFamily="34" charset="0"/>
                <a:ea typeface="PMingLiU"/>
                <a:cs typeface="Arial" panose="020B0604020202020204" pitchFamily="34" charset="0"/>
              </a:rPr>
              <a:t>5</a:t>
            </a:r>
            <a:r>
              <a:rPr lang="zh-TW" altLang="en-US" sz="1000" b="0" dirty="0">
                <a:latin typeface="Arial" panose="020B0604020202020204" pitchFamily="34" charset="0"/>
                <a:ea typeface="PMingLiU"/>
                <a:cs typeface="Arial" panose="020B0604020202020204" pitchFamily="34" charset="0"/>
              </a:rPr>
              <a:t>分鐘分成小組，您將有機會就此投影片上的問題發表您的意見。</a:t>
            </a:r>
            <a:r>
              <a:rPr lang="en-US" altLang="zh-TW" sz="1000" b="0" baseline="0" dirty="0">
                <a:latin typeface="Arial" panose="020B0604020202020204" pitchFamily="34" charset="0"/>
                <a:ea typeface="PMingLiU"/>
                <a:cs typeface="Arial" panose="020B0604020202020204" pitchFamily="34" charset="0"/>
              </a:rPr>
              <a:t>5</a:t>
            </a:r>
            <a:r>
              <a:rPr lang="zh-TW" altLang="en-US" sz="1000" b="0" baseline="0" dirty="0">
                <a:latin typeface="Arial" panose="020B0604020202020204" pitchFamily="34" charset="0"/>
                <a:ea typeface="PMingLiU"/>
                <a:cs typeface="Arial" panose="020B0604020202020204" pitchFamily="34" charset="0"/>
              </a:rPr>
              <a:t>分鐘後，請派一位代表，總結小組的想法。</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討論</a:t>
            </a:r>
            <a:r>
              <a:rPr lang="en-US" altLang="zh-TW" sz="1000" b="0" baseline="0" dirty="0">
                <a:latin typeface="Arial" panose="020B0604020202020204" pitchFamily="34" charset="0"/>
                <a:ea typeface="PMingLiU"/>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baseline="0" dirty="0">
                <a:latin typeface="Arial" panose="020B0604020202020204" pitchFamily="34" charset="0"/>
                <a:ea typeface="PMingLiU"/>
                <a:cs typeface="Arial" panose="020B0604020202020204" pitchFamily="34" charset="0"/>
              </a:rPr>
              <a:t>大家準備好了嗎？您有五分鐘的討論時間。</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討論</a:t>
            </a:r>
            <a:r>
              <a:rPr lang="en-US" altLang="zh-TW" sz="1000" b="0" baseline="0" dirty="0">
                <a:latin typeface="Arial" panose="020B0604020202020204" pitchFamily="34" charset="0"/>
                <a:ea typeface="PMingLiU"/>
                <a:cs typeface="Arial" panose="020B0604020202020204" pitchFamily="34" charset="0"/>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000" b="0" baseline="0" dirty="0">
              <a:latin typeface="Arial" panose="020B0604020202020204" pitchFamily="34" charset="0"/>
              <a:ea typeface="PMingLiU"/>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現在，每個小組的發言人將站起來分享他們小組的想法。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endParaRPr lang="en-US" altLang="zh-TW" sz="1000" b="0" baseline="0" dirty="0">
              <a:latin typeface="Arial" panose="020B0604020202020204" pitchFamily="34" charset="0"/>
              <a:ea typeface="PMingLiU"/>
              <a:cs typeface="Arial" panose="020B0604020202020204" pitchFamily="34" charset="0"/>
            </a:endParaRPr>
          </a:p>
          <a:p>
            <a:endParaRPr lang="en-US" altLang="zh-TW" sz="1000" b="0" dirty="0">
              <a:latin typeface="Arial" panose="020B0604020202020204" pitchFamily="34" charset="0"/>
              <a:ea typeface="PMingLiU"/>
              <a:cs typeface="Arial" panose="020B0604020202020204" pitchFamily="34" charset="0"/>
            </a:endParaRPr>
          </a:p>
          <a:p>
            <a:r>
              <a:rPr lang="zh-TW" altLang="en-US" sz="1000" b="0" dirty="0">
                <a:latin typeface="Arial" panose="020B0604020202020204" pitchFamily="34" charset="0"/>
                <a:ea typeface="PMingLiU"/>
                <a:cs typeface="Arial" panose="020B0604020202020204" pitchFamily="34" charset="0"/>
              </a:rPr>
              <a:t>現在我們聽完每個人的想法後</a:t>
            </a:r>
            <a:r>
              <a:rPr lang="zh-TW" altLang="en-US" sz="1000" b="0" dirty="0">
                <a:latin typeface="PMingLiU" panose="02020500000000000000" pitchFamily="18" charset="-120"/>
                <a:ea typeface="PMingLiU" panose="02020500000000000000" pitchFamily="18" charset="-120"/>
                <a:cs typeface="Arial" panose="020B0604020202020204" pitchFamily="34" charset="0"/>
              </a:rPr>
              <a:t>，</a:t>
            </a:r>
            <a:r>
              <a:rPr lang="zh-CN"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讓我們</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看看 </a:t>
            </a:r>
            <a:r>
              <a:rPr lang="en-US" sz="12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2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目標的專注領域</a:t>
            </a:r>
            <a:r>
              <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 1</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：新分會。</a:t>
            </a:r>
            <a:r>
              <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baseline="0" dirty="0">
                <a:latin typeface="PMingLiU" panose="02020500000000000000" pitchFamily="18" charset="-120"/>
                <a:ea typeface="PMingLiU" panose="02020500000000000000" pitchFamily="18" charset="-120"/>
                <a:cs typeface="Arial" panose="020B0604020202020204" pitchFamily="34" charset="0"/>
              </a:rPr>
              <a:t> </a:t>
            </a: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72677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u="sng" dirty="0">
                <a:latin typeface="Arial" panose="020B0604020202020204" pitchFamily="34" charset="0"/>
                <a:ea typeface="PMingLiU"/>
                <a:cs typeface="Arial" panose="020B0604020202020204" pitchFamily="34" charset="0"/>
              </a:rPr>
              <a:t>講者筆記：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i="1" baseline="0" dirty="0">
                <a:latin typeface="Arial" panose="020B0604020202020204" pitchFamily="34" charset="0"/>
                <a:ea typeface="PMingLiU"/>
                <a:cs typeface="Arial" panose="020B0604020202020204" pitchFamily="34" charset="0"/>
              </a:rPr>
              <a:t>您可根據貴區域的需求進行調整或區域化。</a:t>
            </a:r>
            <a:r>
              <a:rPr lang="zh-TW" altLang="en-US" sz="1000" b="0" i="1" dirty="0">
                <a:latin typeface="Arial" panose="020B0604020202020204" pitchFamily="34" charset="0"/>
                <a:ea typeface="PMingLiU"/>
                <a:cs typeface="Arial" panose="020B0604020202020204" pitchFamily="34" charset="0"/>
              </a:rPr>
              <a:t>例如，會員成長活動可以改為會員宣傳活動。</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000" b="0" baseline="0" dirty="0">
                <a:latin typeface="Arial" panose="020B0604020202020204" pitchFamily="34" charset="0"/>
                <a:ea typeface="PMingLiU"/>
                <a:cs typeface="Arial" panose="020B0604020202020204" pitchFamily="34" charset="0"/>
              </a:rPr>
              <a:t>_____________________________________________________</a:t>
            </a:r>
          </a:p>
          <a:p>
            <a:endParaRPr lang="en-US" sz="1000" b="0" dirty="0">
              <a:latin typeface="Arial" panose="020B0604020202020204" pitchFamily="34" charset="0"/>
              <a:cs typeface="Arial" panose="020B0604020202020204" pitchFamily="34" charset="0"/>
            </a:endParaRPr>
          </a:p>
          <a:p>
            <a:r>
              <a:rPr lang="zh-TW" altLang="en-US" sz="1000" b="0" dirty="0">
                <a:latin typeface="Arial" panose="020B0604020202020204" pitchFamily="34" charset="0"/>
                <a:ea typeface="PMingLiU"/>
                <a:cs typeface="Arial" panose="020B0604020202020204" pitchFamily="34" charset="0"/>
              </a:rPr>
              <a:t>現在我們來思考新會員。人們為什麼要加入獅子會？</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討論幾個想法</a:t>
            </a:r>
            <a:r>
              <a:rPr lang="en-US" altLang="zh-TW" sz="1000" b="0" baseline="0" dirty="0">
                <a:latin typeface="Arial" panose="020B0604020202020204" pitchFamily="34" charset="0"/>
                <a:ea typeface="PMingLiU"/>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zh-TW" altLang="en-US" sz="1000" b="0" dirty="0">
                <a:latin typeface="Arial" panose="020B0604020202020204" pitchFamily="34" charset="0"/>
                <a:ea typeface="PMingLiU"/>
                <a:cs typeface="Arial" panose="020B0604020202020204" pitchFamily="34" charset="0"/>
              </a:rPr>
              <a:t>我們花</a:t>
            </a:r>
            <a:r>
              <a:rPr lang="en-US" altLang="zh-TW" sz="1000" b="0" dirty="0">
                <a:latin typeface="Arial" panose="020B0604020202020204" pitchFamily="34" charset="0"/>
                <a:ea typeface="PMingLiU"/>
                <a:cs typeface="Arial" panose="020B0604020202020204" pitchFamily="34" charset="0"/>
              </a:rPr>
              <a:t>5</a:t>
            </a:r>
            <a:r>
              <a:rPr lang="zh-TW" altLang="en-US" sz="1000" b="0" dirty="0">
                <a:latin typeface="Arial" panose="020B0604020202020204" pitchFamily="34" charset="0"/>
                <a:ea typeface="PMingLiU"/>
                <a:cs typeface="Arial" panose="020B0604020202020204" pitchFamily="34" charset="0"/>
              </a:rPr>
              <a:t>分鐘分成小組，您將有機會就此投影片上的問題發表您的意見。</a:t>
            </a:r>
            <a:r>
              <a:rPr lang="en-US" altLang="zh-TW" sz="1000" b="0" baseline="0" dirty="0">
                <a:latin typeface="Arial" panose="020B0604020202020204" pitchFamily="34" charset="0"/>
                <a:ea typeface="PMingLiU"/>
                <a:cs typeface="Arial" panose="020B0604020202020204" pitchFamily="34" charset="0"/>
              </a:rPr>
              <a:t>5</a:t>
            </a:r>
            <a:r>
              <a:rPr lang="zh-TW" altLang="en-US" sz="1000" b="0" baseline="0" dirty="0">
                <a:latin typeface="Arial" panose="020B0604020202020204" pitchFamily="34" charset="0"/>
                <a:ea typeface="PMingLiU"/>
                <a:cs typeface="Arial" panose="020B0604020202020204" pitchFamily="34" charset="0"/>
              </a:rPr>
              <a:t>分鐘後，請派一位代表，總結小組的想法。</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討論</a:t>
            </a:r>
            <a:r>
              <a:rPr lang="en-US" altLang="zh-TW" sz="1000" b="0" baseline="0" dirty="0">
                <a:latin typeface="Arial" panose="020B0604020202020204" pitchFamily="34" charset="0"/>
                <a:ea typeface="PMingLiU"/>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一旦</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我們聽了所有的想法後，我們將查看我們區的 </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新會員目標。</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p>
          <a:p>
            <a:endParaRPr lang="en-US" sz="1000" b="0" baseline="0" dirty="0">
              <a:latin typeface="Arial" panose="020B0604020202020204" pitchFamily="34" charset="0"/>
              <a:cs typeface="Arial" panose="020B0604020202020204" pitchFamily="34" charset="0"/>
            </a:endParaRPr>
          </a:p>
          <a:p>
            <a:r>
              <a:rPr lang="zh-TW" altLang="en-US" sz="1000" b="0" baseline="0" dirty="0">
                <a:latin typeface="Arial" panose="020B0604020202020204" pitchFamily="34" charset="0"/>
                <a:ea typeface="PMingLiU"/>
                <a:cs typeface="Arial" panose="020B0604020202020204" pitchFamily="34" charset="0"/>
              </a:rPr>
              <a:t>大家準備好了嗎？您有五分鐘的討論時間。</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討論</a:t>
            </a:r>
            <a:r>
              <a:rPr lang="en-US" altLang="zh-TW" sz="1000" b="0" baseline="0" dirty="0">
                <a:latin typeface="Arial" panose="020B0604020202020204" pitchFamily="34" charset="0"/>
                <a:ea typeface="PMingLiU"/>
                <a:cs typeface="Arial" panose="020B0604020202020204" pitchFamily="34" charset="0"/>
              </a:rPr>
              <a:t>}</a:t>
            </a:r>
          </a:p>
          <a:p>
            <a:endParaRPr lang="en-US" altLang="zh-TW" sz="1000" b="0" baseline="0" dirty="0">
              <a:latin typeface="Arial" panose="020B0604020202020204" pitchFamily="34" charset="0"/>
              <a:ea typeface="PMingLiU"/>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現在，每個小組的發言人將站起來分享他們小組的想法。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endParaRPr lang="en-US" altLang="zh-TW" sz="1000" b="0" baseline="0" dirty="0">
              <a:latin typeface="Arial" panose="020B0604020202020204" pitchFamily="34" charset="0"/>
              <a:ea typeface="PMingLiU"/>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讓我們查看 </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專注領域</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2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的目標。</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討論</a:t>
            </a:r>
            <a:r>
              <a:rPr lang="en-US" altLang="zh-TW" sz="1000" b="0" baseline="0" dirty="0">
                <a:latin typeface="Arial" panose="020B0604020202020204" pitchFamily="34" charset="0"/>
                <a:ea typeface="PMingLiU"/>
                <a:cs typeface="Arial" panose="020B0604020202020204" pitchFamily="34" charset="0"/>
              </a:rPr>
              <a:t>}</a:t>
            </a:r>
            <a:endParaRPr lang="zh-TW" altLang="en-US" sz="1000" b="0" baseline="0" dirty="0">
              <a:latin typeface="Arial" panose="020B0604020202020204" pitchFamily="34" charset="0"/>
              <a:ea typeface="PMingLiU"/>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050587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u="sng" dirty="0">
                <a:latin typeface="PMingLiU" panose="02020500000000000000" pitchFamily="18" charset="-120"/>
                <a:ea typeface="PMingLiU" panose="02020500000000000000" pitchFamily="18" charset="-120"/>
                <a:cs typeface="Arial" panose="020B0604020202020204" pitchFamily="34" charset="0"/>
              </a:rPr>
              <a:t>講者筆記：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i="1" baseline="0" dirty="0">
                <a:latin typeface="PMingLiU" panose="02020500000000000000" pitchFamily="18" charset="-120"/>
                <a:ea typeface="PMingLiU" panose="02020500000000000000" pitchFamily="18" charset="-120"/>
                <a:cs typeface="Arial" panose="020B0604020202020204" pitchFamily="34" charset="0"/>
              </a:rPr>
              <a:t>您可根據貴區域的需求進行調整或區域化。</a:t>
            </a:r>
            <a:r>
              <a:rPr lang="en-US" altLang="zh-TW" sz="1000" b="0" baseline="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dirty="0">
                <a:latin typeface="PMingLiU" panose="02020500000000000000" pitchFamily="18" charset="-120"/>
                <a:ea typeface="PMingLiU" panose="02020500000000000000" pitchFamily="18" charset="-120"/>
                <a:cs typeface="Arial" panose="020B0604020202020204" pitchFamily="34" charset="0"/>
              </a:rPr>
              <a:t>現在我們來思考如何使我們現有的會員參與其中。</a:t>
            </a:r>
            <a:r>
              <a:rPr lang="zh-TW" altLang="en-US" sz="1000" b="0" baseline="0" dirty="0">
                <a:latin typeface="PMingLiU" panose="02020500000000000000" pitchFamily="18" charset="-120"/>
                <a:ea typeface="PMingLiU" panose="02020500000000000000" pitchFamily="18" charset="-120"/>
                <a:cs typeface="Arial" panose="020B0604020202020204" pitchFamily="34" charset="0"/>
              </a:rPr>
              <a:t>我們如何得知會員參與其中？</a:t>
            </a:r>
            <a:r>
              <a:rPr lang="en-US" altLang="zh-TW" sz="1000" b="0" baseline="0" dirty="0">
                <a:latin typeface="PMingLiU" panose="02020500000000000000" pitchFamily="18" charset="-120"/>
                <a:ea typeface="PMingLiU" panose="02020500000000000000" pitchFamily="18" charset="-120"/>
                <a:cs typeface="Arial" panose="020B0604020202020204" pitchFamily="34" charset="0"/>
              </a:rPr>
              <a:t>{</a:t>
            </a:r>
            <a:r>
              <a:rPr lang="zh-TW" altLang="en-US" sz="1000" b="0" baseline="0" dirty="0">
                <a:latin typeface="PMingLiU" panose="02020500000000000000" pitchFamily="18" charset="-120"/>
                <a:ea typeface="PMingLiU" panose="02020500000000000000" pitchFamily="18" charset="-120"/>
                <a:cs typeface="Arial" panose="020B0604020202020204" pitchFamily="34" charset="0"/>
              </a:rPr>
              <a:t>討論幾個想法</a:t>
            </a:r>
            <a:r>
              <a:rPr lang="en-US" altLang="zh-TW" sz="1000" b="0" baseline="0" dirty="0">
                <a:latin typeface="PMingLiU" panose="02020500000000000000" pitchFamily="18" charset="-120"/>
                <a:ea typeface="PMingLiU" panose="02020500000000000000" pitchFamily="18" charset="-120"/>
                <a:cs typeface="Arial" panose="020B0604020202020204" pitchFamily="34" charset="0"/>
              </a:rPr>
              <a:t>}</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dirty="0">
                <a:latin typeface="PMingLiU" panose="02020500000000000000" pitchFamily="18" charset="-120"/>
                <a:ea typeface="PMingLiU" panose="02020500000000000000" pitchFamily="18" charset="-120"/>
                <a:cs typeface="Arial" panose="020B0604020202020204" pitchFamily="34" charset="0"/>
              </a:rPr>
              <a:t>我們花</a:t>
            </a:r>
            <a:r>
              <a:rPr lang="en-US" altLang="zh-TW" sz="1000" b="0" dirty="0">
                <a:latin typeface="PMingLiU" panose="02020500000000000000" pitchFamily="18" charset="-120"/>
                <a:ea typeface="PMingLiU" panose="02020500000000000000" pitchFamily="18" charset="-120"/>
                <a:cs typeface="Arial" panose="020B0604020202020204" pitchFamily="34" charset="0"/>
              </a:rPr>
              <a:t>5</a:t>
            </a:r>
            <a:r>
              <a:rPr lang="zh-TW" altLang="en-US" sz="1000" b="0" dirty="0">
                <a:latin typeface="PMingLiU" panose="02020500000000000000" pitchFamily="18" charset="-120"/>
                <a:ea typeface="PMingLiU" panose="02020500000000000000" pitchFamily="18" charset="-120"/>
                <a:cs typeface="Arial" panose="020B0604020202020204" pitchFamily="34" charset="0"/>
              </a:rPr>
              <a:t>分鐘分成小組，您將有機會就此投影片上的問題發表您的意見。</a:t>
            </a:r>
            <a:r>
              <a:rPr lang="en-US" altLang="zh-TW" sz="1000" b="0" baseline="0" dirty="0">
                <a:latin typeface="PMingLiU" panose="02020500000000000000" pitchFamily="18" charset="-120"/>
                <a:ea typeface="PMingLiU" panose="02020500000000000000" pitchFamily="18" charset="-120"/>
                <a:cs typeface="Arial" panose="020B0604020202020204" pitchFamily="34" charset="0"/>
              </a:rPr>
              <a:t>5</a:t>
            </a:r>
            <a:r>
              <a:rPr lang="zh-TW" altLang="en-US" sz="1000" b="0" baseline="0" dirty="0">
                <a:latin typeface="PMingLiU" panose="02020500000000000000" pitchFamily="18" charset="-120"/>
                <a:ea typeface="PMingLiU" panose="02020500000000000000" pitchFamily="18" charset="-120"/>
                <a:cs typeface="Arial" panose="020B0604020202020204" pitchFamily="34" charset="0"/>
              </a:rPr>
              <a:t>分鐘後，請派一位代表，總結小組的想法。</a:t>
            </a:r>
            <a:r>
              <a:rPr lang="en-US" altLang="zh-TW" sz="1000" b="0" baseline="0" dirty="0">
                <a:latin typeface="PMingLiU" panose="02020500000000000000" pitchFamily="18" charset="-120"/>
                <a:ea typeface="PMingLiU" panose="02020500000000000000" pitchFamily="18" charset="-120"/>
                <a:cs typeface="Arial" panose="020B0604020202020204" pitchFamily="34" charset="0"/>
              </a:rPr>
              <a:t>{</a:t>
            </a:r>
            <a:r>
              <a:rPr lang="zh-TW" altLang="en-US" sz="1000" b="0" baseline="0" dirty="0">
                <a:latin typeface="PMingLiU" panose="02020500000000000000" pitchFamily="18" charset="-120"/>
                <a:ea typeface="PMingLiU" panose="02020500000000000000" pitchFamily="18" charset="-120"/>
                <a:cs typeface="Arial" panose="020B0604020202020204" pitchFamily="34" charset="0"/>
              </a:rPr>
              <a:t>討論</a:t>
            </a:r>
            <a:r>
              <a:rPr lang="en-US" altLang="zh-TW" sz="1000" b="0" baseline="0" dirty="0">
                <a:latin typeface="PMingLiU" panose="02020500000000000000" pitchFamily="18" charset="-120"/>
                <a:ea typeface="PMingLiU" panose="02020500000000000000" pitchFamily="18" charset="-120"/>
                <a:cs typeface="Arial" panose="020B0604020202020204" pitchFamily="34" charset="0"/>
              </a:rPr>
              <a:t>}</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一旦我們聽了所有的想法後，我們將查看 </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的淨增長目標。</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baseline="0" dirty="0">
                <a:latin typeface="PMingLiU" panose="02020500000000000000" pitchFamily="18" charset="-120"/>
                <a:ea typeface="PMingLiU" panose="02020500000000000000" pitchFamily="18" charset="-120"/>
                <a:cs typeface="Arial" panose="020B0604020202020204" pitchFamily="34" charset="0"/>
              </a:rPr>
              <a:t>大家準備好了嗎？您有五分鐘的討論時間。</a:t>
            </a:r>
            <a:r>
              <a:rPr lang="en-US" altLang="zh-TW" sz="1000" b="0" baseline="0" dirty="0">
                <a:latin typeface="PMingLiU" panose="02020500000000000000" pitchFamily="18" charset="-120"/>
                <a:ea typeface="PMingLiU" panose="02020500000000000000" pitchFamily="18" charset="-120"/>
                <a:cs typeface="Arial" panose="020B0604020202020204" pitchFamily="34" charset="0"/>
              </a:rPr>
              <a:t>{</a:t>
            </a:r>
            <a:r>
              <a:rPr lang="zh-TW" altLang="en-US" sz="1000" b="0" baseline="0" dirty="0">
                <a:latin typeface="PMingLiU" panose="02020500000000000000" pitchFamily="18" charset="-120"/>
                <a:ea typeface="PMingLiU" panose="02020500000000000000" pitchFamily="18" charset="-120"/>
                <a:cs typeface="Arial" panose="020B0604020202020204" pitchFamily="34" charset="0"/>
              </a:rPr>
              <a:t>討論</a:t>
            </a:r>
            <a:r>
              <a:rPr lang="en-US" altLang="zh-TW" sz="1000" b="0" baseline="0" dirty="0">
                <a:latin typeface="PMingLiU" panose="02020500000000000000" pitchFamily="18" charset="-120"/>
                <a:ea typeface="PMingLiU" panose="02020500000000000000" pitchFamily="18" charset="-120"/>
                <a:cs typeface="Arial" panose="020B0604020202020204" pitchFamily="34" charset="0"/>
              </a:rPr>
              <a:t>}</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現在，每個小組的發言人將站起來分享他們小組的想法。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讓我們查看 </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專注領域</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3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的目標。</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en-US" sz="1000" b="0" strike="sngStrike" kern="1200" dirty="0">
                <a:solidFill>
                  <a:schemeClr val="tx1"/>
                </a:solidFill>
                <a:effectLst/>
                <a:latin typeface="PMingLiU" panose="02020500000000000000" pitchFamily="18" charset="-120"/>
                <a:ea typeface="PMingLiU" panose="02020500000000000000" pitchFamily="18" charset="-120"/>
                <a:cs typeface="ヒラギノ角ゴ Pro W3" charset="0"/>
              </a:rPr>
              <a:t> </a:t>
            </a:r>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2614862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u="sng" dirty="0">
                <a:latin typeface="Arial" panose="020B0604020202020204" pitchFamily="34" charset="0"/>
                <a:ea typeface="PMingLiU"/>
                <a:cs typeface="Arial" panose="020B0604020202020204" pitchFamily="34" charset="0"/>
              </a:rPr>
              <a:t>講者筆記：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b="0" i="1" baseline="0" dirty="0">
                <a:latin typeface="Arial" panose="020B0604020202020204" pitchFamily="34" charset="0"/>
                <a:ea typeface="PMingLiU"/>
                <a:cs typeface="Arial" panose="020B0604020202020204" pitchFamily="34" charset="0"/>
              </a:rPr>
              <a:t>您可根據貴區域的需求進行調整或區域化。</a:t>
            </a:r>
            <a:r>
              <a:rPr lang="en-US" altLang="zh-TW" sz="1000" b="0" baseline="0" dirty="0">
                <a:latin typeface="Arial" panose="020B0604020202020204" pitchFamily="34" charset="0"/>
                <a:ea typeface="PMingLiU"/>
                <a:cs typeface="Arial" panose="020B0604020202020204" pitchFamily="34" charset="0"/>
              </a:rPr>
              <a:t>_____________________________________________________</a:t>
            </a:r>
          </a:p>
          <a:p>
            <a:endParaRPr lang="en-US" sz="1000" b="0" dirty="0">
              <a:latin typeface="Arial" panose="020B0604020202020204" pitchFamily="34" charset="0"/>
              <a:cs typeface="Arial" panose="020B0604020202020204" pitchFamily="34" charset="0"/>
            </a:endParaRPr>
          </a:p>
          <a:p>
            <a:r>
              <a:rPr lang="zh-TW" altLang="en-US" sz="1000" b="0" dirty="0">
                <a:latin typeface="Arial" panose="020B0604020202020204" pitchFamily="34" charset="0"/>
                <a:ea typeface="PMingLiU"/>
                <a:cs typeface="Arial" panose="020B0604020202020204" pitchFamily="34" charset="0"/>
              </a:rPr>
              <a:t>我們現在來思考我們的獅友領導人。</a:t>
            </a:r>
            <a:r>
              <a:rPr lang="zh-TW" altLang="en-US" sz="1000" b="0" baseline="0" dirty="0">
                <a:latin typeface="Arial" panose="020B0604020202020204" pitchFamily="34" charset="0"/>
                <a:ea typeface="PMingLiU"/>
                <a:cs typeface="Arial" panose="020B0604020202020204" pitchFamily="34" charset="0"/>
              </a:rPr>
              <a:t>什麼類型的計劃或研討會對支持我們的</a:t>
            </a:r>
            <a:r>
              <a:rPr lang="zh-CN" altLang="en-US" sz="1000" b="0" baseline="0" dirty="0">
                <a:latin typeface="Arial" panose="020B0604020202020204" pitchFamily="34" charset="0"/>
                <a:ea typeface="PMingLiU"/>
                <a:cs typeface="Arial" panose="020B0604020202020204" pitchFamily="34" charset="0"/>
              </a:rPr>
              <a:t>區</a:t>
            </a:r>
            <a:r>
              <a:rPr lang="zh-TW" altLang="en-US" sz="1000" b="0" baseline="0" dirty="0">
                <a:latin typeface="Arial" panose="020B0604020202020204" pitchFamily="34" charset="0"/>
                <a:ea typeface="PMingLiU"/>
                <a:cs typeface="Arial" panose="020B0604020202020204" pitchFamily="34" charset="0"/>
              </a:rPr>
              <a:t>目標最有幫助？</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討論幾個想法</a:t>
            </a:r>
            <a:r>
              <a:rPr lang="en-US" altLang="zh-TW" sz="1000" b="0" baseline="0" dirty="0">
                <a:latin typeface="Arial" panose="020B0604020202020204" pitchFamily="34" charset="0"/>
                <a:ea typeface="PMingLiU"/>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zh-TW" altLang="en-US" sz="1000" b="0" dirty="0">
                <a:latin typeface="Arial" panose="020B0604020202020204" pitchFamily="34" charset="0"/>
                <a:ea typeface="PMingLiU"/>
                <a:cs typeface="Arial" panose="020B0604020202020204" pitchFamily="34" charset="0"/>
              </a:rPr>
              <a:t>我們花</a:t>
            </a:r>
            <a:r>
              <a:rPr lang="en-US" altLang="zh-TW" sz="1000" b="0" dirty="0">
                <a:latin typeface="Arial" panose="020B0604020202020204" pitchFamily="34" charset="0"/>
                <a:ea typeface="PMingLiU"/>
                <a:cs typeface="Arial" panose="020B0604020202020204" pitchFamily="34" charset="0"/>
              </a:rPr>
              <a:t>5</a:t>
            </a:r>
            <a:r>
              <a:rPr lang="zh-TW" altLang="en-US" sz="1000" b="0" dirty="0">
                <a:latin typeface="Arial" panose="020B0604020202020204" pitchFamily="34" charset="0"/>
                <a:ea typeface="PMingLiU"/>
                <a:cs typeface="Arial" panose="020B0604020202020204" pitchFamily="34" charset="0"/>
              </a:rPr>
              <a:t>分鐘分成小組，您將有機會就此投影片上的問題發表您的意見。</a:t>
            </a:r>
            <a:r>
              <a:rPr lang="en-US" altLang="zh-TW" sz="1000" b="0" baseline="0" dirty="0">
                <a:latin typeface="Arial" panose="020B0604020202020204" pitchFamily="34" charset="0"/>
                <a:ea typeface="PMingLiU"/>
                <a:cs typeface="Arial" panose="020B0604020202020204" pitchFamily="34" charset="0"/>
              </a:rPr>
              <a:t>5</a:t>
            </a:r>
            <a:r>
              <a:rPr lang="zh-TW" altLang="en-US" sz="1000" b="0" baseline="0" dirty="0">
                <a:latin typeface="Arial" panose="020B0604020202020204" pitchFamily="34" charset="0"/>
                <a:ea typeface="PMingLiU"/>
                <a:cs typeface="Arial" panose="020B0604020202020204" pitchFamily="34" charset="0"/>
              </a:rPr>
              <a:t>分鐘後，請派一位代表，總結小組的想法。</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討論</a:t>
            </a:r>
            <a:r>
              <a:rPr lang="en-US" altLang="zh-TW" sz="1000" b="0" baseline="0" dirty="0">
                <a:latin typeface="Arial" panose="020B0604020202020204" pitchFamily="34" charset="0"/>
                <a:ea typeface="PMingLiU"/>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zh-TW" altLang="en-US" sz="1000" b="0" baseline="0" dirty="0">
                <a:latin typeface="Arial" panose="020B0604020202020204" pitchFamily="34" charset="0"/>
                <a:ea typeface="PMingLiU"/>
                <a:cs typeface="Arial" panose="020B0604020202020204" pitchFamily="34" charset="0"/>
              </a:rPr>
              <a:t>大家準備好了嗎？您有五分鐘的討論時間。</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討論</a:t>
            </a:r>
            <a:r>
              <a:rPr lang="en-US" altLang="zh-TW" sz="1000" b="0" baseline="0" dirty="0">
                <a:latin typeface="Arial" panose="020B0604020202020204" pitchFamily="34" charset="0"/>
                <a:ea typeface="PMingLiU"/>
                <a:cs typeface="Arial" panose="020B0604020202020204" pitchFamily="34" charset="0"/>
              </a:rPr>
              <a:t>}</a:t>
            </a:r>
          </a:p>
          <a:p>
            <a:endParaRPr lang="en-US" altLang="zh-TW" sz="1000" b="0" baseline="0" dirty="0">
              <a:latin typeface="Arial" panose="020B0604020202020204" pitchFamily="34" charset="0"/>
              <a:ea typeface="PMingLiU"/>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現在，每個小組的發言人將站起來分享他們小組的想法。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endParaRPr lang="en-US" altLang="zh-TW" sz="1000" b="0" baseline="0" dirty="0">
              <a:latin typeface="Arial" panose="020B0604020202020204" pitchFamily="34" charset="0"/>
              <a:ea typeface="PMingLiU"/>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r>
              <a:rPr lang="zh-CN" altLang="en-US" sz="1000" b="0" baseline="0" dirty="0">
                <a:latin typeface="Arial" panose="020B0604020202020204" pitchFamily="34" charset="0"/>
                <a:ea typeface="PMingLiU"/>
                <a:cs typeface="Arial" panose="020B0604020202020204" pitchFamily="34" charset="0"/>
              </a:rPr>
              <a:t>在</a:t>
            </a:r>
            <a:r>
              <a:rPr lang="zh-TW" altLang="en-US" sz="1000" b="0" baseline="0" dirty="0">
                <a:latin typeface="Arial" panose="020B0604020202020204" pitchFamily="34" charset="0"/>
                <a:ea typeface="PMingLiU"/>
                <a:cs typeface="Arial" panose="020B0604020202020204" pitchFamily="34" charset="0"/>
              </a:rPr>
              <a:t> </a:t>
            </a:r>
            <a:r>
              <a:rPr lang="en-US" altLang="zh-TW" sz="1000" b="0" baseline="0" dirty="0">
                <a:latin typeface="Arial" panose="020B0604020202020204" pitchFamily="34" charset="0"/>
                <a:ea typeface="PMingLiU"/>
                <a:cs typeface="Arial" panose="020B0604020202020204" pitchFamily="34" charset="0"/>
              </a:rPr>
              <a:t>6 </a:t>
            </a:r>
            <a:r>
              <a:rPr lang="zh-TW" altLang="en-US" sz="1000" b="0" baseline="0" dirty="0">
                <a:latin typeface="Arial" panose="020B0604020202020204" pitchFamily="34" charset="0"/>
                <a:ea typeface="PMingLiU"/>
                <a:cs typeface="Arial" panose="020B0604020202020204" pitchFamily="34" charset="0"/>
              </a:rPr>
              <a:t>月</a:t>
            </a:r>
            <a:r>
              <a:rPr lang="zh-CN" altLang="en-US" sz="1000" b="0" baseline="0" dirty="0">
                <a:latin typeface="Arial" panose="020B0604020202020204" pitchFamily="34" charset="0"/>
                <a:ea typeface="PMingLiU"/>
                <a:cs typeface="Arial" panose="020B0604020202020204" pitchFamily="34" charset="0"/>
              </a:rPr>
              <a:t>之前</a:t>
            </a:r>
            <a:r>
              <a:rPr lang="zh-TW" altLang="en-US" sz="1000" b="0" baseline="0" dirty="0">
                <a:latin typeface="Arial" panose="020B0604020202020204" pitchFamily="34" charset="0"/>
                <a:ea typeface="PMingLiU"/>
                <a:cs typeface="Arial" panose="020B0604020202020204" pitchFamily="34" charset="0"/>
              </a:rPr>
              <a:t>，我們可以實際</a:t>
            </a:r>
            <a:r>
              <a:rPr lang="zh-CN" altLang="en-US" sz="1000" b="0" baseline="0" dirty="0">
                <a:latin typeface="Arial" panose="020B0604020202020204" pitchFamily="34" charset="0"/>
                <a:ea typeface="PMingLiU"/>
                <a:cs typeface="Arial" panose="020B0604020202020204" pitchFamily="34" charset="0"/>
              </a:rPr>
              <a:t>地</a:t>
            </a:r>
            <a:r>
              <a:rPr lang="zh-TW" altLang="en-US" sz="1000" b="0" baseline="0" dirty="0">
                <a:latin typeface="Arial" panose="020B0604020202020204" pitchFamily="34" charset="0"/>
                <a:ea typeface="PMingLiU"/>
                <a:cs typeface="Arial" panose="020B0604020202020204" pitchFamily="34" charset="0"/>
              </a:rPr>
              <a:t>計劃為區和分會的領導人提供什麼？</a:t>
            </a:r>
            <a:r>
              <a:rPr lang="en-US" altLang="zh-TW" sz="1000" b="0" baseline="0" dirty="0">
                <a:latin typeface="Arial" panose="020B0604020202020204" pitchFamily="34" charset="0"/>
                <a:ea typeface="PMingLiU"/>
                <a:cs typeface="Arial" panose="020B0604020202020204" pitchFamily="34" charset="0"/>
              </a:rPr>
              <a:t>{</a:t>
            </a:r>
            <a:r>
              <a:rPr lang="zh-TW" altLang="en-US" sz="1000" b="0" baseline="0" dirty="0">
                <a:latin typeface="Arial" panose="020B0604020202020204" pitchFamily="34" charset="0"/>
                <a:ea typeface="PMingLiU"/>
                <a:cs typeface="Arial" panose="020B0604020202020204" pitchFamily="34" charset="0"/>
              </a:rPr>
              <a:t>討論</a:t>
            </a:r>
            <a:r>
              <a:rPr lang="en-US" altLang="zh-TW" sz="1000" b="0" baseline="0" dirty="0">
                <a:latin typeface="Arial" panose="020B0604020202020204" pitchFamily="34" charset="0"/>
                <a:ea typeface="PMingLiU"/>
                <a:cs typeface="Arial" panose="020B0604020202020204" pitchFamily="34" charset="0"/>
              </a:rPr>
              <a:t>}</a:t>
            </a:r>
            <a:endParaRPr lang="zh-TW" altLang="en-US" sz="1000" b="0" baseline="0" dirty="0">
              <a:latin typeface="Arial" panose="020B0604020202020204" pitchFamily="34" charset="0"/>
              <a:ea typeface="PMingLiU"/>
              <a:cs typeface="Arial" panose="020B0604020202020204" pitchFamily="34" charset="0"/>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CA04FE2-27EA-4007-98B9-D6C6C111B13A}" type="slidenum">
              <a:rPr kumimoji="0" lang="en-US" sz="1300" b="0" i="0" u="none" strike="noStrike" kern="1200" cap="none" spc="0" normalizeH="0" baseline="0" noProof="0" smtClean="0">
                <a:ln>
                  <a:noFill/>
                </a:ln>
                <a:solidFill>
                  <a:prstClr val="black"/>
                </a:solidFill>
                <a:effectLst/>
                <a:uLnTx/>
                <a:uFillTx/>
                <a:latin typeface="Calibri" pitchFamily="34" charset="0"/>
                <a:ea typeface="ヒラギノ角ゴ Pro W3" pitchFamily="125"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pitchFamily="34" charset="0"/>
              <a:ea typeface="ヒラギノ角ゴ Pro W3" pitchFamily="125" charset="-128"/>
              <a:cs typeface="+mn-cs"/>
            </a:endParaRPr>
          </a:p>
        </p:txBody>
      </p:sp>
    </p:spTree>
    <p:extLst>
      <p:ext uri="{BB962C8B-B14F-4D97-AF65-F5344CB8AC3E}">
        <p14:creationId xmlns:p14="http://schemas.microsoft.com/office/powerpoint/2010/main" val="192512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u="sng" dirty="0">
                <a:latin typeface="PMingLiU" panose="02020500000000000000" pitchFamily="18" charset="-120"/>
                <a:ea typeface="PMingLiU" panose="02020500000000000000" pitchFamily="18" charset="-120"/>
                <a:cs typeface="Arial" panose="020B0604020202020204" pitchFamily="34" charset="0"/>
              </a:rPr>
              <a:t>講者筆記： </a:t>
            </a:r>
          </a:p>
          <a:p>
            <a:pPr lvl="0">
              <a:defRPr/>
            </a:pPr>
            <a:r>
              <a:rPr lang="zh-TW" sz="100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a:t>
            </a:r>
          </a:p>
          <a:p>
            <a:endParaRPr lang="en-US" sz="100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讓我們回顧一下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的目標。</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摘述投影片</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11-14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中的目標</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關於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目標還有其他的想法嗎？</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討論，並根據需要進行調整</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r>
              <a:rPr lang="zh-TW" sz="1000" b="1" baseline="0" dirty="0">
                <a:latin typeface="PMingLiU" panose="02020500000000000000" pitchFamily="18" charset="-120"/>
                <a:ea typeface="PMingLiU" panose="02020500000000000000" pitchFamily="18" charset="-120"/>
                <a:cs typeface="Arial" panose="020B0604020202020204" pitchFamily="34" charset="0"/>
              </a:rPr>
              <a:t> </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15</a:t>
            </a:fld>
            <a:endParaRPr lang="en-US"/>
          </a:p>
        </p:txBody>
      </p:sp>
    </p:spTree>
    <p:extLst>
      <p:ext uri="{BB962C8B-B14F-4D97-AF65-F5344CB8AC3E}">
        <p14:creationId xmlns:p14="http://schemas.microsoft.com/office/powerpoint/2010/main" val="145857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u="sng" dirty="0">
                <a:latin typeface="PMingLiU" panose="02020500000000000000" pitchFamily="18" charset="-120"/>
                <a:ea typeface="PMingLiU" panose="02020500000000000000" pitchFamily="18" charset="-120"/>
                <a:cs typeface="Arial" panose="020B0604020202020204" pitchFamily="34" charset="0"/>
              </a:rPr>
              <a:t>講者筆記：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PMingLiU" panose="02020500000000000000" pitchFamily="18" charset="-120"/>
                <a:ea typeface="PMingLiU" panose="02020500000000000000" pitchFamily="18" charset="-120"/>
                <a:cs typeface="Arial" panose="020B0604020202020204" pitchFamily="34" charset="0"/>
              </a:rPr>
              <a:t>給觀眾一些時間閱讀此投影片。</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________________________________________________________________</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進行</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SWOT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分析幫助確定可能對區產生正面或負面影響的因素，這些是策略計劃中有用的資訊。</a:t>
            </a:r>
            <a:endPar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我們今天在一起的時間內，我們將就以下四點來進行合作：優勢、劣勢、機會和威脅。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algn="l"/>
            <a:r>
              <a:rPr lang="zh-TW" sz="1000" b="0" i="0" dirty="0">
                <a:latin typeface="PMingLiU" panose="02020500000000000000" pitchFamily="18" charset="-120"/>
                <a:ea typeface="PMingLiU" panose="02020500000000000000" pitchFamily="18" charset="-120"/>
                <a:cs typeface="Arial" panose="020B0604020202020204" pitchFamily="34" charset="0"/>
              </a:rPr>
              <a:t>優勢和劣勢為我們區和社區內部的事物：您能有部分掌握且能改變的事情。比方說您</a:t>
            </a:r>
            <a:r>
              <a:rPr lang="zh-CN" altLang="en-US" sz="1000" b="0" i="0" baseline="0" dirty="0">
                <a:latin typeface="PMingLiU" panose="02020500000000000000" pitchFamily="18" charset="-120"/>
                <a:ea typeface="PMingLiU" panose="02020500000000000000" pitchFamily="18" charset="-120"/>
                <a:cs typeface="Arial" panose="020B0604020202020204" pitchFamily="34" charset="0"/>
              </a:rPr>
              <a:t>工作組</a:t>
            </a:r>
            <a:r>
              <a:rPr lang="zh-TW" sz="1000" b="0" i="0" dirty="0">
                <a:latin typeface="PMingLiU" panose="02020500000000000000" pitchFamily="18" charset="-120"/>
                <a:ea typeface="PMingLiU" panose="02020500000000000000" pitchFamily="18" charset="-120"/>
                <a:cs typeface="Arial" panose="020B0604020202020204" pitchFamily="34" charset="0"/>
              </a:rPr>
              <a:t>的成員、貴區內分會舉辦的服務活動類型，以及我們會員體驗的品質等。</a:t>
            </a:r>
          </a:p>
          <a:p>
            <a:pPr algn="l"/>
            <a:r>
              <a:rPr lang="zh-TW" sz="1000" b="0" i="0" dirty="0">
                <a:latin typeface="PMingLiU" panose="02020500000000000000" pitchFamily="18" charset="-120"/>
                <a:ea typeface="PMingLiU" panose="02020500000000000000" pitchFamily="18" charset="-120"/>
                <a:cs typeface="Arial" panose="020B0604020202020204" pitchFamily="34" charset="0"/>
              </a:rPr>
              <a:t>機會和威脅為外在的事物：在較大市場中、我們區和社區以外的事物。您能利用機會並避免威脅，但您無法改變它們。</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最後，我們將建立計劃，利用我們的優勢並降低我們的劣勢，利用我們的機會且降低威脅的影響。</a:t>
            </a: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我們將使用這個計劃來幫助我們實現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的目標。 </a:t>
            </a:r>
            <a:endPar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zh-TW" sz="1000" b="0" baseline="0" dirty="0">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16</a:t>
            </a:fld>
            <a:endParaRPr lang="en-US"/>
          </a:p>
        </p:txBody>
      </p:sp>
    </p:spTree>
    <p:extLst>
      <p:ext uri="{BB962C8B-B14F-4D97-AF65-F5344CB8AC3E}">
        <p14:creationId xmlns:p14="http://schemas.microsoft.com/office/powerpoint/2010/main" val="372687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u="sng" dirty="0">
                <a:latin typeface="PMingLiU" panose="02020500000000000000" pitchFamily="18" charset="-120"/>
                <a:ea typeface="PMingLiU" panose="02020500000000000000" pitchFamily="18" charset="-120"/>
                <a:cs typeface="Arial" panose="020B0604020202020204" pitchFamily="34" charset="0"/>
              </a:rPr>
              <a:t>講者筆記：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PMingLiU" panose="02020500000000000000" pitchFamily="18" charset="-120"/>
                <a:ea typeface="PMingLiU" panose="02020500000000000000" pitchFamily="18" charset="-120"/>
                <a:cs typeface="Arial" panose="020B0604020202020204" pitchFamily="34" charset="0"/>
              </a:rPr>
              <a:t>如於第</a:t>
            </a:r>
            <a:r>
              <a:rPr lang="en-US" altLang="zh-TW" sz="1000" b="0" i="1" dirty="0">
                <a:latin typeface="PMingLiU" panose="02020500000000000000" pitchFamily="18" charset="-120"/>
                <a:ea typeface="PMingLiU" panose="02020500000000000000" pitchFamily="18" charset="-120"/>
                <a:cs typeface="Arial" panose="020B0604020202020204" pitchFamily="34" charset="0"/>
              </a:rPr>
              <a:t> </a:t>
            </a:r>
            <a:r>
              <a:rPr lang="en-US" altLang="zh-CN" sz="1000" b="0" i="1" dirty="0">
                <a:latin typeface="PMingLiU" panose="02020500000000000000" pitchFamily="18" charset="-120"/>
                <a:ea typeface="PMingLiU" panose="02020500000000000000" pitchFamily="18" charset="-120"/>
                <a:cs typeface="Arial" panose="020B0604020202020204" pitchFamily="34" charset="0"/>
              </a:rPr>
              <a:t>1 </a:t>
            </a:r>
            <a:r>
              <a:rPr lang="zh-TW" sz="1000" b="0" i="1" dirty="0">
                <a:latin typeface="PMingLiU" panose="02020500000000000000" pitchFamily="18" charset="-120"/>
                <a:ea typeface="PMingLiU" panose="02020500000000000000" pitchFamily="18" charset="-120"/>
                <a:cs typeface="Arial" panose="020B0604020202020204" pitchFamily="34" charset="0"/>
              </a:rPr>
              <a:t>張投影片中所註記，有些與會者可能對於在本會議中</a:t>
            </a:r>
            <a:r>
              <a:rPr lang="en-US" altLang="zh-TW" sz="1000" b="0" i="1" dirty="0">
                <a:latin typeface="PMingLiU" panose="02020500000000000000" pitchFamily="18" charset="-120"/>
                <a:ea typeface="PMingLiU" panose="02020500000000000000" pitchFamily="18" charset="-120"/>
                <a:cs typeface="Arial" panose="020B0604020202020204" pitchFamily="34" charset="0"/>
              </a:rPr>
              <a:t> </a:t>
            </a:r>
            <a:r>
              <a:rPr lang="zh-TW" sz="1000" b="0" i="1" dirty="0">
                <a:latin typeface="PMingLiU" panose="02020500000000000000" pitchFamily="18" charset="-120"/>
                <a:ea typeface="PMingLiU" panose="02020500000000000000" pitchFamily="18" charset="-120"/>
                <a:cs typeface="Arial" panose="020B0604020202020204" pitchFamily="34" charset="0"/>
              </a:rPr>
              <a:t>SWOT</a:t>
            </a:r>
            <a:r>
              <a:rPr lang="en-US" altLang="zh-TW" sz="1000" b="0" i="1" dirty="0">
                <a:latin typeface="PMingLiU" panose="02020500000000000000" pitchFamily="18" charset="-120"/>
                <a:ea typeface="PMingLiU" panose="02020500000000000000" pitchFamily="18" charset="-120"/>
                <a:cs typeface="Arial" panose="020B0604020202020204" pitchFamily="34" charset="0"/>
              </a:rPr>
              <a:t> </a:t>
            </a:r>
            <a:r>
              <a:rPr lang="zh-TW" sz="1000" b="0" i="1" dirty="0">
                <a:latin typeface="PMingLiU" panose="02020500000000000000" pitchFamily="18" charset="-120"/>
                <a:ea typeface="PMingLiU" panose="02020500000000000000" pitchFamily="18" charset="-120"/>
                <a:cs typeface="Arial" panose="020B0604020202020204" pitchFamily="34" charset="0"/>
              </a:rPr>
              <a:t>的部分發表意見感到不舒服。提醒與會者，本會議室個安全的地方，歡迎所有意見，但也提供與會者替代方式，讓他們發傳達他們的想法。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PMingLiU" panose="02020500000000000000" pitchFamily="18" charset="-120"/>
                <a:ea typeface="PMingLiU" panose="02020500000000000000" pitchFamily="18" charset="-120"/>
                <a:cs typeface="Arial" panose="020B0604020202020204" pitchFamily="34" charset="0"/>
              </a:rPr>
              <a:t>將本會議中</a:t>
            </a:r>
            <a:r>
              <a:rPr lang="en-US" altLang="zh-TW" sz="1000" b="0" i="1" dirty="0">
                <a:latin typeface="PMingLiU" panose="02020500000000000000" pitchFamily="18" charset="-120"/>
                <a:ea typeface="PMingLiU" panose="02020500000000000000" pitchFamily="18" charset="-120"/>
                <a:cs typeface="Arial" panose="020B0604020202020204" pitchFamily="34" charset="0"/>
              </a:rPr>
              <a:t> </a:t>
            </a:r>
            <a:r>
              <a:rPr lang="zh-TW" sz="1000" b="0" i="1" dirty="0">
                <a:latin typeface="PMingLiU" panose="02020500000000000000" pitchFamily="18" charset="-120"/>
                <a:ea typeface="PMingLiU" panose="02020500000000000000" pitchFamily="18" charset="-120"/>
                <a:cs typeface="Arial" panose="020B0604020202020204" pitchFamily="34" charset="0"/>
              </a:rPr>
              <a:t>SWOT</a:t>
            </a:r>
            <a:r>
              <a:rPr lang="en-US" altLang="zh-TW" sz="1000" b="0" i="1" dirty="0">
                <a:latin typeface="PMingLiU" panose="02020500000000000000" pitchFamily="18" charset="-120"/>
                <a:ea typeface="PMingLiU" panose="02020500000000000000" pitchFamily="18" charset="-120"/>
                <a:cs typeface="Arial" panose="020B0604020202020204" pitchFamily="34" charset="0"/>
              </a:rPr>
              <a:t> </a:t>
            </a:r>
            <a:r>
              <a:rPr lang="zh-TW" sz="1000" b="0" i="1" dirty="0">
                <a:latin typeface="PMingLiU" panose="02020500000000000000" pitchFamily="18" charset="-120"/>
                <a:ea typeface="PMingLiU" panose="02020500000000000000" pitchFamily="18" charset="-120"/>
                <a:cs typeface="Arial" panose="020B0604020202020204" pitchFamily="34" charset="0"/>
              </a:rPr>
              <a:t>的部分得到的所有想法都紀錄在一份Word文件中，並在會議結束後分享給小組。</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dirty="0">
                <a:latin typeface="PMingLiU" panose="02020500000000000000" pitchFamily="18" charset="-120"/>
                <a:ea typeface="PMingLiU" panose="02020500000000000000" pitchFamily="18" charset="-120"/>
                <a:cs typeface="Arial" panose="020B0604020202020204" pitchFamily="34" charset="0"/>
              </a:rPr>
              <a:t>我們的優勢呢？</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看看這四個重點工作領域：授證新分會、引進新會員、確保會員滿意度及給領導人提供支持，您認為我們做得不錯的是哪些？</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我們花5分鐘分成小組，您將有機會就此問題發表您的意見。</a:t>
            </a:r>
            <a:r>
              <a:rPr lang="zh-TW" sz="1000" b="0" baseline="0" dirty="0">
                <a:latin typeface="PMingLiU" panose="02020500000000000000" pitchFamily="18" charset="-120"/>
                <a:ea typeface="PMingLiU" panose="02020500000000000000" pitchFamily="18" charset="-120"/>
                <a:cs typeface="Arial" panose="020B0604020202020204" pitchFamily="34" charset="0"/>
              </a:rPr>
              <a:t>5分鐘後，請派一位代表，總結小組的想法。{討論}</a:t>
            </a: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大家準備好了嗎？從現在開始，您有</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5</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鐘的討論時間。</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現在，每個小組的發言人將站起來分享他們小組的想法。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dirty="0">
                <a:solidFill>
                  <a:srgbClr val="000000"/>
                </a:solidFill>
                <a:latin typeface="PMingLiU" panose="02020500000000000000" pitchFamily="18" charset="-120"/>
                <a:ea typeface="PMingLiU" panose="02020500000000000000" pitchFamily="18" charset="-120"/>
                <a:cs typeface="Arial" panose="020B0604020202020204" pitchFamily="34" charset="0"/>
              </a:rPr>
              <a:t>現在我們聽完了所有我們區做得良好的事務後，明顯地是我們不應該改變所有事情。有些事情我們做得很好。</a:t>
            </a:r>
            <a:r>
              <a:rPr lang="zh-TW" sz="1000" b="0" baseline="0" dirty="0">
                <a:latin typeface="PMingLiU" panose="02020500000000000000" pitchFamily="18" charset="-120"/>
                <a:ea typeface="PMingLiU" panose="02020500000000000000" pitchFamily="18" charset="-120"/>
                <a:cs typeface="Arial" panose="020B0604020202020204" pitchFamily="34" charset="0"/>
              </a:rPr>
              <a:t>我們能如何在此優勢上成長，讓我們的區更強大呢？{討論}</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17</a:t>
            </a:fld>
            <a:endParaRPr lang="en-US"/>
          </a:p>
        </p:txBody>
      </p:sp>
    </p:spTree>
    <p:extLst>
      <p:ext uri="{BB962C8B-B14F-4D97-AF65-F5344CB8AC3E}">
        <p14:creationId xmlns:p14="http://schemas.microsoft.com/office/powerpoint/2010/main" val="17745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b="0" u="sng" dirty="0">
                <a:latin typeface="PMingLiU" panose="02020500000000000000" pitchFamily="18" charset="-120"/>
                <a:ea typeface="PMingLiU" panose="02020500000000000000" pitchFamily="18" charset="-120"/>
                <a:cs typeface="Arial" panose="020B0604020202020204" pitchFamily="34" charset="0"/>
              </a:rPr>
              <a:t>講者筆記： </a:t>
            </a:r>
          </a:p>
          <a:p>
            <a:pPr lvl="0">
              <a:defRPr/>
            </a:pPr>
            <a:r>
              <a:rPr lang="zh-TW" sz="1000" b="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現在我們來談談劣勢。</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看看相同的四個專注領域，您認為我們有什麼做得不夠好的？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dirty="0">
                <a:latin typeface="PMingLiU" panose="02020500000000000000" pitchFamily="18" charset="-120"/>
                <a:ea typeface="PMingLiU" panose="02020500000000000000" pitchFamily="18" charset="-120"/>
                <a:cs typeface="Arial" panose="020B0604020202020204" pitchFamily="34" charset="0"/>
              </a:rPr>
              <a:t>我們花5分鐘分成小組，您將有機會就此問題發表您的意見。</a:t>
            </a:r>
            <a:r>
              <a:rPr lang="zh-TW" sz="1000" b="0" baseline="0" dirty="0">
                <a:latin typeface="PMingLiU" panose="02020500000000000000" pitchFamily="18" charset="-120"/>
                <a:ea typeface="PMingLiU" panose="02020500000000000000" pitchFamily="18" charset="-120"/>
                <a:cs typeface="Arial" panose="020B0604020202020204" pitchFamily="34" charset="0"/>
              </a:rPr>
              <a:t>5分鐘後，請派一位代表，總結小組的想法。{討論}</a:t>
            </a: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大家準備好了嗎？從現在開始，您有</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5</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鐘的討論時間。</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現在，每個小組的發言人將站起來分享他們小組的想法。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現在我們已經聽了所有小組的意見，</a:t>
            </a:r>
            <a:r>
              <a:rPr lang="zh-TW" sz="1000" b="0" baseline="0" dirty="0">
                <a:latin typeface="PMingLiU" panose="02020500000000000000" pitchFamily="18" charset="-120"/>
                <a:ea typeface="PMingLiU" panose="02020500000000000000" pitchFamily="18" charset="-120"/>
                <a:cs typeface="Arial" panose="020B0604020202020204" pitchFamily="34" charset="0"/>
              </a:rPr>
              <a:t>我們能如何克服我們的劣勢</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呢</a:t>
            </a:r>
            <a:r>
              <a:rPr lang="zh-TW" sz="1000" b="0" baseline="0" dirty="0">
                <a:latin typeface="PMingLiU" panose="02020500000000000000" pitchFamily="18" charset="-120"/>
                <a:ea typeface="PMingLiU" panose="02020500000000000000" pitchFamily="18" charset="-120"/>
                <a:cs typeface="Arial" panose="020B0604020202020204" pitchFamily="34" charset="0"/>
              </a:rPr>
              <a:t>？{討論}</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18</a:t>
            </a:fld>
            <a:endParaRPr lang="en-US"/>
          </a:p>
        </p:txBody>
      </p:sp>
    </p:spTree>
    <p:extLst>
      <p:ext uri="{BB962C8B-B14F-4D97-AF65-F5344CB8AC3E}">
        <p14:creationId xmlns:p14="http://schemas.microsoft.com/office/powerpoint/2010/main" val="79926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b="0" u="sng" dirty="0">
                <a:latin typeface="Arial" panose="020B0604020202020204" pitchFamily="34" charset="0"/>
                <a:ea typeface="PMingLiU"/>
                <a:cs typeface="Arial" panose="020B0604020202020204" pitchFamily="34" charset="0"/>
              </a:rPr>
              <a:t>講者筆記： </a:t>
            </a:r>
          </a:p>
          <a:p>
            <a:pPr lvl="0">
              <a:defRPr/>
            </a:pPr>
            <a:r>
              <a:rPr lang="zh-TW" sz="1000" b="0" dirty="0">
                <a:latin typeface="Arial" panose="020B0604020202020204" pitchFamily="34" charset="0"/>
                <a:ea typeface="PMingLiU"/>
                <a:cs typeface="Arial" panose="020B0604020202020204" pitchFamily="34" charset="0"/>
              </a:rPr>
              <a:t>________________________________________________________</a:t>
            </a:r>
          </a:p>
          <a:p>
            <a:endParaRPr lang="en-US" sz="1000" b="0" dirty="0">
              <a:latin typeface="Arial" panose="020B0604020202020204" pitchFamily="34" charset="0"/>
              <a:ea typeface="ヒラギノ角ゴ Pro W3"/>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機會和威脅有點不同，因為它們是對我們分會以外所發生的事情而做出的反應： </a:t>
            </a:r>
          </a:p>
          <a:p>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zh-TW" sz="1000" b="0" dirty="0">
                <a:latin typeface="Arial" panose="020B0604020202020204" pitchFamily="34" charset="0"/>
                <a:ea typeface="PMingLiU"/>
                <a:cs typeface="Arial" panose="020B0604020202020204" pitchFamily="34" charset="0"/>
              </a:rPr>
              <a:t>是否有新的公司還是公司逐漸關門？</a:t>
            </a:r>
            <a:r>
              <a:rPr lang="zh-TW" sz="1000" b="0" baseline="0" dirty="0">
                <a:latin typeface="Arial" panose="020B0604020202020204" pitchFamily="34" charset="0"/>
                <a:ea typeface="PMingLiU"/>
                <a:cs typeface="Arial" panose="020B0604020202020204" pitchFamily="34" charset="0"/>
              </a:rPr>
              <a:t> </a:t>
            </a:r>
          </a:p>
          <a:p>
            <a:pPr marL="171450" indent="-171450">
              <a:buFont typeface="Arial" panose="020B0604020202020204" pitchFamily="34" charset="0"/>
              <a:buChar char="•"/>
            </a:pPr>
            <a:r>
              <a:rPr lang="zh-TW" sz="1000" b="0" dirty="0">
                <a:latin typeface="Arial" panose="020B0604020202020204" pitchFamily="34" charset="0"/>
                <a:ea typeface="PMingLiU"/>
                <a:cs typeface="Arial" panose="020B0604020202020204" pitchFamily="34" charset="0"/>
              </a:rPr>
              <a:t>是否有更多人退休、有新的家庭搬入還是有人單身的時間更長？</a:t>
            </a:r>
            <a:r>
              <a:rPr lang="zh-TW" sz="1000" b="0" baseline="0" dirty="0">
                <a:latin typeface="Arial" panose="020B0604020202020204" pitchFamily="34" charset="0"/>
                <a:ea typeface="PMingLiU"/>
                <a:cs typeface="Arial" panose="020B0604020202020204" pitchFamily="34" charset="0"/>
              </a:rPr>
              <a:t> </a:t>
            </a:r>
            <a:r>
              <a:rPr lang="zh-TW" sz="1000" b="0" dirty="0">
                <a:latin typeface="Arial" panose="020B0604020202020204" pitchFamily="34" charset="0"/>
                <a:ea typeface="PMingLiU"/>
                <a:cs typeface="Arial" panose="020B0604020202020204" pitchFamily="34" charset="0"/>
              </a:rPr>
              <a:t> </a:t>
            </a:r>
          </a:p>
          <a:p>
            <a:pPr marL="171450" indent="-171450">
              <a:buFont typeface="Arial" panose="020B0604020202020204" pitchFamily="34" charset="0"/>
              <a:buChar char="•"/>
            </a:pPr>
            <a:r>
              <a:rPr lang="zh-TW" sz="1000" b="0" dirty="0">
                <a:latin typeface="Arial" panose="020B0604020202020204" pitchFamily="34" charset="0"/>
                <a:ea typeface="PMingLiU"/>
                <a:cs typeface="Arial" panose="020B0604020202020204" pitchFamily="34" charset="0"/>
              </a:rPr>
              <a:t>附近是否有其他慈善組織？</a:t>
            </a:r>
          </a:p>
          <a:p>
            <a:pPr marL="171450" indent="-171450">
              <a:buFont typeface="Arial" panose="020B0604020202020204" pitchFamily="34" charset="0"/>
              <a:buChar char="•"/>
            </a:pPr>
            <a:r>
              <a:rPr lang="zh-TW" sz="1000" b="0" dirty="0">
                <a:latin typeface="Arial" panose="020B0604020202020204" pitchFamily="34" charset="0"/>
                <a:ea typeface="PMingLiU"/>
                <a:cs typeface="Arial" panose="020B0604020202020204" pitchFamily="34" charset="0"/>
              </a:rPr>
              <a:t>人們與其社區更常還是更少保持聯繫？</a:t>
            </a:r>
          </a:p>
          <a:p>
            <a:endParaRPr lang="en-US" sz="1000" b="0" dirty="0">
              <a:latin typeface="Arial" panose="020B0604020202020204" pitchFamily="34" charset="0"/>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誰能分享一個例子，說明其區域中外在的改變或機會？我們花5分鐘分成小組，您將有機會就此問題發表您的意見。</a:t>
            </a:r>
            <a:r>
              <a:rPr lang="zh-TW" sz="1000" b="0" baseline="0" dirty="0">
                <a:latin typeface="Arial" panose="020B0604020202020204" pitchFamily="34" charset="0"/>
                <a:ea typeface="PMingLiU"/>
                <a:cs typeface="Arial" panose="020B0604020202020204" pitchFamily="34" charset="0"/>
              </a:rPr>
              <a:t>5分鐘後，請派一位代表，總結小組的想法。{討論}</a:t>
            </a:r>
            <a:endParaRPr lang="en-US" altLang="zh-TW" sz="1000" b="0" baseline="0" dirty="0">
              <a:latin typeface="Arial" panose="020B0604020202020204" pitchFamily="34" charset="0"/>
              <a:ea typeface="PMingLiU"/>
              <a:cs typeface="Arial" panose="020B0604020202020204" pitchFamily="34" charset="0"/>
            </a:endParaRPr>
          </a:p>
          <a:p>
            <a:endParaRPr lang="en-US" altLang="zh-TW" sz="1000" b="0" baseline="0" dirty="0">
              <a:latin typeface="Arial" panose="020B0604020202020204" pitchFamily="34" charset="0"/>
              <a:ea typeface="PMingLiU"/>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大家準備好了嗎？從現在開始，您有</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5</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鐘的討論時間。</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現在，每個小組的發言人將站起來分享他們小組的想法。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baseline="0" dirty="0">
              <a:latin typeface="Arial" panose="020B0604020202020204" pitchFamily="34" charset="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我們</a:t>
            </a:r>
            <a:r>
              <a:rPr lang="zh-CN" altLang="en-US" sz="1000" b="0" baseline="0" dirty="0">
                <a:latin typeface="PMingLiU" panose="02020500000000000000" pitchFamily="18" charset="-120"/>
                <a:ea typeface="PMingLiU" panose="02020500000000000000" pitchFamily="18" charset="-120"/>
                <a:cs typeface="Arial" panose="020B0604020202020204" pitchFamily="34" charset="0"/>
              </a:rPr>
              <a:t>可以</a:t>
            </a:r>
            <a:r>
              <a:rPr lang="zh-TW" sz="1000" b="0" baseline="0" dirty="0">
                <a:latin typeface="PMingLiU" panose="02020500000000000000" pitchFamily="18" charset="-120"/>
                <a:ea typeface="PMingLiU" panose="02020500000000000000" pitchFamily="18" charset="-120"/>
                <a:cs typeface="Arial" panose="020B0604020202020204" pitchFamily="34" charset="0"/>
              </a:rPr>
              <a:t>如何利用那些改變？</a:t>
            </a:r>
            <a:r>
              <a:rPr lang="zh-TW" sz="1000" b="0" i="1" baseline="0" dirty="0">
                <a:latin typeface="PMingLiU" panose="02020500000000000000" pitchFamily="18" charset="-120"/>
                <a:ea typeface="PMingLiU" panose="02020500000000000000" pitchFamily="18" charset="-120"/>
                <a:cs typeface="Arial" panose="020B0604020202020204" pitchFamily="34" charset="0"/>
              </a:rPr>
              <a:t>{討論}</a:t>
            </a:r>
            <a:endParaRPr lang="en-US" altLang="zh-TW" sz="1000" b="0" i="1" baseline="0" dirty="0">
              <a:latin typeface="PMingLiU" panose="02020500000000000000" pitchFamily="18" charset="-120"/>
              <a:ea typeface="PMingLiU" panose="02020500000000000000" pitchFamily="18" charset="-120"/>
              <a:cs typeface="Arial" panose="020B0604020202020204" pitchFamily="34" charset="0"/>
            </a:endParaRPr>
          </a:p>
          <a:p>
            <a:pPr marL="347663" lvl="0" indent="-171450">
              <a:buFont typeface="Arial" panose="020B0604020202020204" pitchFamily="34" charset="0"/>
              <a:buChar char="•"/>
            </a:pPr>
            <a:r>
              <a:rPr lang="zh-TW" altLang="en-US" sz="1000" i="1" dirty="0">
                <a:latin typeface="PMingLiU" panose="02020500000000000000" pitchFamily="18" charset="-120"/>
                <a:ea typeface="PMingLiU" panose="02020500000000000000" pitchFamily="18" charset="-120"/>
              </a:rPr>
              <a:t>請考慮  </a:t>
            </a:r>
            <a:r>
              <a:rPr lang="en-US" altLang="zh-CN" sz="1000" i="1" dirty="0">
                <a:latin typeface="PMingLiU" panose="02020500000000000000" pitchFamily="18" charset="-120"/>
                <a:ea typeface="PMingLiU" panose="02020500000000000000" pitchFamily="18" charset="-120"/>
              </a:rPr>
              <a:t>- </a:t>
            </a:r>
            <a:r>
              <a:rPr lang="zh-TW" altLang="en-US" sz="1000" i="1" dirty="0">
                <a:latin typeface="PMingLiU" panose="02020500000000000000" pitchFamily="18" charset="-120"/>
                <a:ea typeface="PMingLiU" panose="02020500000000000000" pitchFamily="18" charset="-120"/>
              </a:rPr>
              <a:t>有些改變可能是威脅</a:t>
            </a:r>
            <a:endParaRPr lang="en-US" sz="1000" dirty="0">
              <a:latin typeface="PMingLiU" panose="02020500000000000000" pitchFamily="18" charset="-120"/>
              <a:ea typeface="PMingLiU" panose="02020500000000000000" pitchFamily="18" charset="-120"/>
            </a:endParaRPr>
          </a:p>
          <a:p>
            <a:pPr marL="347663" lvl="0" indent="-171450">
              <a:buFont typeface="Arial" panose="020B0604020202020204" pitchFamily="34" charset="0"/>
              <a:buChar char="•"/>
            </a:pPr>
            <a:r>
              <a:rPr lang="zh-TW" altLang="en-US" sz="1000" i="1" dirty="0">
                <a:latin typeface="PMingLiU" panose="02020500000000000000" pitchFamily="18" charset="-120"/>
                <a:ea typeface="PMingLiU" panose="02020500000000000000" pitchFamily="18" charset="-120"/>
              </a:rPr>
              <a:t>如果找不到任何的優</a:t>
            </a:r>
            <a:r>
              <a:rPr lang="zh-CN" altLang="en-US" sz="1000" i="1" dirty="0">
                <a:latin typeface="PMingLiU" panose="02020500000000000000" pitchFamily="18" charset="-120"/>
                <a:ea typeface="PMingLiU" panose="02020500000000000000" pitchFamily="18" charset="-120"/>
              </a:rPr>
              <a:t>勢</a:t>
            </a:r>
            <a:r>
              <a:rPr lang="zh-TW" altLang="en-US" sz="1000" i="1" dirty="0">
                <a:latin typeface="PMingLiU" panose="02020500000000000000" pitchFamily="18" charset="-120"/>
                <a:ea typeface="PMingLiU" panose="02020500000000000000" pitchFamily="18" charset="-120"/>
              </a:rPr>
              <a:t>，該怎麼辦</a:t>
            </a:r>
            <a:endParaRPr lang="zh-TW" sz="1000" b="0" i="1" baseline="0" dirty="0">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19</a:t>
            </a:fld>
            <a:endParaRPr lang="en-US"/>
          </a:p>
        </p:txBody>
      </p:sp>
    </p:spTree>
    <p:extLst>
      <p:ext uri="{BB962C8B-B14F-4D97-AF65-F5344CB8AC3E}">
        <p14:creationId xmlns:p14="http://schemas.microsoft.com/office/powerpoint/2010/main" val="66849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u="sng" dirty="0">
                <a:latin typeface="Arial" panose="020B0604020202020204" pitchFamily="34" charset="0"/>
                <a:ea typeface="PMingLiU"/>
                <a:cs typeface="Arial" panose="020B0604020202020204" pitchFamily="34" charset="0"/>
              </a:rPr>
              <a:t>講者筆記：</a:t>
            </a:r>
            <a:r>
              <a:rPr lang="zh-TW" sz="1000" dirty="0">
                <a:latin typeface="Arial" panose="020B0604020202020204" pitchFamily="34" charset="0"/>
                <a:ea typeface="PMingLiU"/>
                <a:cs typeface="Arial" panose="020B0604020202020204" pitchFamily="34" charset="0"/>
              </a:rPr>
              <a:t> </a:t>
            </a:r>
          </a:p>
          <a:p>
            <a:pPr>
              <a:defRPr/>
            </a:pPr>
            <a:r>
              <a:rPr lang="zh-TW" sz="1000" i="1" dirty="0">
                <a:latin typeface="Arial" panose="020B0604020202020204" pitchFamily="34" charset="0"/>
                <a:ea typeface="PMingLiU"/>
                <a:cs typeface="Arial" panose="020B0604020202020204" pitchFamily="34" charset="0"/>
              </a:rPr>
              <a:t>透過自我介紹並歡迎與會者參加此全球會員發展措施</a:t>
            </a:r>
            <a:r>
              <a:rPr lang="zh-TW" sz="1000" i="1" u="sng" dirty="0">
                <a:latin typeface="Arial" panose="020B0604020202020204" pitchFamily="34" charset="0"/>
                <a:ea typeface="PMingLiU"/>
                <a:cs typeface="Arial" panose="020B0604020202020204" pitchFamily="34" charset="0"/>
              </a:rPr>
              <a:t>建立願景</a:t>
            </a:r>
            <a:r>
              <a:rPr lang="zh-TW" sz="1000" i="1" dirty="0">
                <a:latin typeface="Arial" panose="020B0604020202020204" pitchFamily="34" charset="0"/>
                <a:ea typeface="PMingLiU"/>
                <a:cs typeface="Arial" panose="020B0604020202020204" pitchFamily="34" charset="0"/>
              </a:rPr>
              <a:t>的研討會來開場。</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aseline="0" dirty="0">
                <a:latin typeface="Arial" panose="020B0604020202020204" pitchFamily="34" charset="0"/>
                <a:ea typeface="PMingLiU"/>
                <a:cs typeface="Arial" panose="020B0604020202020204" pitchFamily="34" charset="0"/>
              </a:rPr>
              <a:t>____________________________________________________________</a:t>
            </a:r>
          </a:p>
          <a:p>
            <a:endParaRPr lang="en-US" sz="1000" baseline="0" dirty="0">
              <a:latin typeface="Arial" panose="020B0604020202020204" pitchFamily="34" charset="0"/>
              <a:cs typeface="Arial" panose="020B0604020202020204" pitchFamily="34" charset="0"/>
            </a:endParaRPr>
          </a:p>
          <a:p>
            <a:r>
              <a:rPr lang="zh-TW" sz="1000" i="1" baseline="0" dirty="0">
                <a:latin typeface="Arial" panose="020B0604020202020204" pitchFamily="34" charset="0"/>
                <a:ea typeface="PMingLiU"/>
                <a:cs typeface="Arial" panose="020B0604020202020204" pitchFamily="34" charset="0"/>
              </a:rPr>
              <a:t>給</a:t>
            </a:r>
            <a:r>
              <a:rPr lang="en-US" altLang="zh-TW" sz="1000" i="1" baseline="0" dirty="0">
                <a:latin typeface="Arial" panose="020B0604020202020204" pitchFamily="34" charset="0"/>
                <a:ea typeface="PMingLiU"/>
                <a:cs typeface="Arial" panose="020B0604020202020204" pitchFamily="34" charset="0"/>
              </a:rPr>
              <a:t> </a:t>
            </a:r>
            <a:r>
              <a:rPr lang="zh-TW" sz="1000" i="1" baseline="0" dirty="0">
                <a:latin typeface="Arial" panose="020B0604020202020204" pitchFamily="34" charset="0"/>
                <a:ea typeface="PMingLiU"/>
                <a:cs typeface="Arial" panose="020B0604020202020204" pitchFamily="34" charset="0"/>
              </a:rPr>
              <a:t>GAT地區領導人的講稿，為區領導人引導</a:t>
            </a:r>
            <a:r>
              <a:rPr lang="zh-TW" sz="1000" i="1" u="sng" baseline="0" dirty="0">
                <a:latin typeface="Arial" panose="020B0604020202020204" pitchFamily="34" charset="0"/>
                <a:ea typeface="PMingLiU"/>
                <a:cs typeface="Arial" panose="020B0604020202020204" pitchFamily="34" charset="0"/>
              </a:rPr>
              <a:t>建立團隊</a:t>
            </a:r>
            <a:r>
              <a:rPr lang="zh-TW" sz="1000" i="1" baseline="0" dirty="0">
                <a:latin typeface="Arial" panose="020B0604020202020204" pitchFamily="34" charset="0"/>
                <a:ea typeface="PMingLiU"/>
                <a:cs typeface="Arial" panose="020B0604020202020204" pitchFamily="34" charset="0"/>
              </a:rPr>
              <a:t>的研討會做準備：</a:t>
            </a:r>
          </a:p>
          <a:p>
            <a:endParaRPr lang="en-US" sz="1000" baseline="0" dirty="0">
              <a:latin typeface="Arial" panose="020B0604020202020204" pitchFamily="34" charset="0"/>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歡迎來到此全球會員發展措施的培訓。</a:t>
            </a:r>
            <a:r>
              <a:rPr lang="zh-TW" sz="1000" b="0" baseline="0" dirty="0">
                <a:latin typeface="Arial" panose="020B0604020202020204" pitchFamily="34" charset="0"/>
                <a:ea typeface="PMingLiU"/>
                <a:cs typeface="Arial" panose="020B0604020202020204" pitchFamily="34" charset="0"/>
              </a:rPr>
              <a:t>我叫 ___ ，我今天很高興在此看到各位。 </a:t>
            </a:r>
          </a:p>
          <a:p>
            <a:endParaRPr lang="en-US" sz="1000" b="1" baseline="0" dirty="0">
              <a:latin typeface="Arial" panose="020B0604020202020204" pitchFamily="34" charset="0"/>
              <a:cs typeface="Arial" panose="020B0604020202020204" pitchFamily="34" charset="0"/>
            </a:endParaRPr>
          </a:p>
          <a:p>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在此會議中，</a:t>
            </a:r>
            <a:r>
              <a:rPr lang="zh-TW" sz="1000" b="0" baseline="0" dirty="0">
                <a:latin typeface="PMingLiU" panose="02020500000000000000" pitchFamily="18" charset="-120"/>
                <a:ea typeface="PMingLiU" panose="02020500000000000000" pitchFamily="18" charset="-120"/>
                <a:cs typeface="Arial" panose="020B0604020202020204" pitchFamily="34" charset="0"/>
              </a:rPr>
              <a:t>我們將進行</a:t>
            </a:r>
            <a:r>
              <a:rPr lang="zh-TW" sz="1000" b="0" u="sng" baseline="0" dirty="0">
                <a:latin typeface="PMingLiU" panose="02020500000000000000" pitchFamily="18" charset="-120"/>
                <a:ea typeface="PMingLiU" panose="02020500000000000000" pitchFamily="18" charset="-120"/>
                <a:cs typeface="Arial" panose="020B0604020202020204" pitchFamily="34" charset="0"/>
              </a:rPr>
              <a:t>建立願景</a:t>
            </a:r>
            <a:r>
              <a:rPr lang="zh-TW" sz="1000" b="0" baseline="0" dirty="0">
                <a:latin typeface="PMingLiU" panose="02020500000000000000" pitchFamily="18" charset="-120"/>
                <a:ea typeface="PMingLiU" panose="02020500000000000000" pitchFamily="18" charset="-120"/>
                <a:cs typeface="Arial" panose="020B0604020202020204" pitchFamily="34" charset="0"/>
              </a:rPr>
              <a:t>的研討會。</a:t>
            </a:r>
            <a:r>
              <a:rPr lang="zh-TW" sz="1000" b="0" u="sng" baseline="0" dirty="0">
                <a:latin typeface="PMingLiU" panose="02020500000000000000" pitchFamily="18" charset="-120"/>
                <a:ea typeface="PMingLiU" panose="02020500000000000000" pitchFamily="18" charset="-120"/>
                <a:cs typeface="Arial" panose="020B0604020202020204" pitchFamily="34" charset="0"/>
              </a:rPr>
              <a:t>建立願景</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建立願景研討會包括一個分析貴區目前的情況並審查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150</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萬的使命）目標的過程。</a:t>
            </a:r>
            <a:endParaRPr lang="zh-TW" sz="1000" b="1" baseline="0" dirty="0">
              <a:latin typeface="PMingLiU" panose="02020500000000000000" pitchFamily="18" charset="-120"/>
              <a:ea typeface="PMingLiU" panose="02020500000000000000" pitchFamily="18" charset="-12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zh-TW" sz="1000" i="1" dirty="0">
                <a:latin typeface="Arial" panose="020B0604020202020204" pitchFamily="34" charset="0"/>
                <a:ea typeface="PMingLiU"/>
                <a:cs typeface="Arial" panose="020B0604020202020204" pitchFamily="34" charset="0"/>
              </a:rPr>
              <a:t>給區領導人的講稿，於引導</a:t>
            </a:r>
            <a:r>
              <a:rPr lang="zh-TW" sz="1000" i="1" u="sng" dirty="0">
                <a:latin typeface="Arial" panose="020B0604020202020204" pitchFamily="34" charset="0"/>
                <a:ea typeface="PMingLiU"/>
                <a:cs typeface="Arial" panose="020B0604020202020204" pitchFamily="34" charset="0"/>
              </a:rPr>
              <a:t>建立團隊</a:t>
            </a:r>
            <a:r>
              <a:rPr lang="zh-TW" sz="1000" i="1" dirty="0">
                <a:latin typeface="Arial" panose="020B0604020202020204" pitchFamily="34" charset="0"/>
                <a:ea typeface="PMingLiU"/>
                <a:cs typeface="Arial" panose="020B0604020202020204" pitchFamily="34" charset="0"/>
              </a:rPr>
              <a:t>的研討會時使用</a:t>
            </a:r>
          </a:p>
          <a:p>
            <a:endParaRPr lang="en-US" sz="1000" dirty="0">
              <a:latin typeface="Arial" panose="020B0604020202020204" pitchFamily="34" charset="0"/>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歡迎來到此全球會員發展措施的區會議。</a:t>
            </a:r>
            <a:r>
              <a:rPr lang="zh-TW" sz="1000" b="0" baseline="0" dirty="0">
                <a:latin typeface="Arial" panose="020B0604020202020204" pitchFamily="34" charset="0"/>
                <a:ea typeface="PMingLiU"/>
                <a:cs typeface="Arial" panose="020B0604020202020204" pitchFamily="34" charset="0"/>
              </a:rPr>
              <a:t>我叫 ___ ，我今天很高興在此看到各位。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在此會議中，我們將分析我們的區目前的情況，並審查 </a:t>
            </a:r>
            <a:r>
              <a:rPr lang="en-US" sz="1000" b="0" i="1" kern="1200">
                <a:solidFill>
                  <a:schemeClr val="tx1"/>
                </a:solidFill>
                <a:effectLst/>
                <a:latin typeface="PMingLiU" panose="02020500000000000000" pitchFamily="18" charset="-120"/>
                <a:ea typeface="PMingLiU" panose="02020500000000000000" pitchFamily="18" charset="-120"/>
                <a:cs typeface="ヒラギノ角ゴ Pro W3" charset="0"/>
              </a:rPr>
              <a:t>MISSION </a:t>
            </a:r>
            <a:r>
              <a:rPr lang="en-US" sz="1000" b="1" kern="1200">
                <a:solidFill>
                  <a:schemeClr val="tx1"/>
                </a:solidFill>
                <a:effectLst/>
                <a:latin typeface="PMingLiU" panose="02020500000000000000" pitchFamily="18" charset="-120"/>
                <a:ea typeface="PMingLiU" panose="02020500000000000000" pitchFamily="18" charset="-120"/>
                <a:cs typeface="ヒラギノ角ゴ Pro W3" charset="0"/>
              </a:rPr>
              <a:t>1.5</a:t>
            </a:r>
            <a:r>
              <a:rPr lang="zh-TW" altLang="en-US" sz="1000" kern="1200">
                <a:solidFill>
                  <a:schemeClr val="tx1"/>
                </a:solidFill>
                <a:effectLst/>
                <a:latin typeface="PMingLiU" panose="02020500000000000000" pitchFamily="18" charset="-120"/>
                <a:ea typeface="PMingLiU" panose="02020500000000000000" pitchFamily="18" charset="-120"/>
                <a:cs typeface="ヒラギノ角ゴ Pro W3" charset="0"/>
              </a:rPr>
              <a:t>的</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目標。</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a:t>
            </a:fld>
            <a:endParaRPr lang="en-US"/>
          </a:p>
        </p:txBody>
      </p:sp>
    </p:spTree>
    <p:extLst>
      <p:ext uri="{BB962C8B-B14F-4D97-AF65-F5344CB8AC3E}">
        <p14:creationId xmlns:p14="http://schemas.microsoft.com/office/powerpoint/2010/main" val="71993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b="0" u="sng" dirty="0">
                <a:latin typeface="PMingLiU" panose="02020500000000000000" pitchFamily="18" charset="-120"/>
                <a:ea typeface="PMingLiU" panose="02020500000000000000" pitchFamily="18" charset="-120"/>
                <a:cs typeface="Arial" panose="020B0604020202020204" pitchFamily="34" charset="0"/>
              </a:rPr>
              <a:t>講者筆記： </a:t>
            </a:r>
          </a:p>
          <a:p>
            <a:pPr lvl="0">
              <a:defRPr/>
            </a:pPr>
            <a:r>
              <a:rPr lang="zh-TW" sz="1000" b="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不是每個改變都是好的，但我們要想出降低影響我們分會的方法。</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如同機會，威脅可以是企業改變、人口轉移、競爭的組織，或我們無法利用的文化改變。 </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誰能分享一個例子，說明發生在其區域中的負面事情？我們花5分鐘分成小組，您將有機會就此問題發表您的意見。</a:t>
            </a:r>
            <a:r>
              <a:rPr lang="zh-TW" sz="1000" b="0" baseline="0" dirty="0">
                <a:latin typeface="PMingLiU" panose="02020500000000000000" pitchFamily="18" charset="-120"/>
                <a:ea typeface="PMingLiU" panose="02020500000000000000" pitchFamily="18" charset="-120"/>
                <a:cs typeface="Arial" panose="020B0604020202020204" pitchFamily="34" charset="0"/>
              </a:rPr>
              <a:t>5分鐘後，請派一位代表，總結小組的想法。{討論}</a:t>
            </a: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大家準備好了嗎？從現在開始，您有</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5</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鐘的討論時間。</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現在，每個小組的發言人將站起來分享他們小組的想法。</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討論</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我們如何</a:t>
            </a:r>
            <a:r>
              <a:rPr lang="zh-CN" altLang="en-US" sz="1000" b="0" baseline="0" dirty="0">
                <a:latin typeface="PMingLiU" panose="02020500000000000000" pitchFamily="18" charset="-120"/>
                <a:ea typeface="PMingLiU" panose="02020500000000000000" pitchFamily="18" charset="-120"/>
                <a:cs typeface="Arial" panose="020B0604020202020204" pitchFamily="34" charset="0"/>
              </a:rPr>
              <a:t>可以</a:t>
            </a:r>
            <a:r>
              <a:rPr lang="zh-TW" sz="1000" b="0" baseline="0" dirty="0">
                <a:latin typeface="PMingLiU" panose="02020500000000000000" pitchFamily="18" charset="-120"/>
                <a:ea typeface="PMingLiU" panose="02020500000000000000" pitchFamily="18" charset="-120"/>
                <a:cs typeface="Arial" panose="020B0604020202020204" pitchFamily="34" charset="0"/>
              </a:rPr>
              <a:t>降低那些改變所造成的傷害？</a:t>
            </a:r>
            <a:r>
              <a:rPr lang="zh-TW" sz="1000" b="0" i="1" baseline="0" dirty="0">
                <a:latin typeface="PMingLiU" panose="02020500000000000000" pitchFamily="18" charset="-120"/>
                <a:ea typeface="PMingLiU" panose="02020500000000000000" pitchFamily="18" charset="-120"/>
                <a:cs typeface="Arial" panose="020B0604020202020204" pitchFamily="34" charset="0"/>
              </a:rPr>
              <a:t>{討論}</a:t>
            </a:r>
            <a:endParaRPr lang="en-US" altLang="zh-TW" sz="1000" b="0" i="1" baseline="0" dirty="0">
              <a:latin typeface="PMingLiU" panose="02020500000000000000" pitchFamily="18" charset="-120"/>
              <a:ea typeface="PMingLiU" panose="02020500000000000000" pitchFamily="18" charset="-120"/>
              <a:cs typeface="Arial" panose="020B0604020202020204" pitchFamily="34" charset="0"/>
            </a:endParaRPr>
          </a:p>
          <a:p>
            <a:pPr marL="347663" lvl="0" indent="-173038">
              <a:buFont typeface="Arial" panose="020B0604020202020204" pitchFamily="34" charset="0"/>
              <a:buChar char="•"/>
            </a:pPr>
            <a:r>
              <a:rPr lang="zh-TW" altLang="en-US" sz="1000" i="1" dirty="0">
                <a:latin typeface="PMingLiU" panose="02020500000000000000" pitchFamily="18" charset="-120"/>
                <a:ea typeface="PMingLiU" panose="02020500000000000000" pitchFamily="18" charset="-120"/>
              </a:rPr>
              <a:t>請考慮  </a:t>
            </a:r>
            <a:r>
              <a:rPr lang="en-US" sz="1000" i="1" dirty="0">
                <a:latin typeface="PMingLiU" panose="02020500000000000000" pitchFamily="18" charset="-120"/>
                <a:ea typeface="PMingLiU" panose="02020500000000000000" pitchFamily="18" charset="-120"/>
              </a:rPr>
              <a:t>- </a:t>
            </a:r>
            <a:r>
              <a:rPr lang="zh-TW" altLang="en-US" sz="1000" i="1" dirty="0">
                <a:latin typeface="PMingLiU" panose="02020500000000000000" pitchFamily="18" charset="-120"/>
                <a:ea typeface="PMingLiU" panose="02020500000000000000" pitchFamily="18" charset="-120"/>
              </a:rPr>
              <a:t>有些改變可以轉化為機會 </a:t>
            </a:r>
            <a:endParaRPr lang="en-US" sz="1000" dirty="0">
              <a:latin typeface="PMingLiU" panose="02020500000000000000" pitchFamily="18" charset="-120"/>
              <a:ea typeface="PMingLiU" panose="02020500000000000000" pitchFamily="18" charset="-120"/>
            </a:endParaRPr>
          </a:p>
          <a:p>
            <a:pPr marL="347663" lvl="0" indent="-173038">
              <a:buFont typeface="Arial" panose="020B0604020202020204" pitchFamily="34" charset="0"/>
              <a:buChar char="•"/>
            </a:pPr>
            <a:r>
              <a:rPr lang="zh-TW" altLang="en-US" sz="1000" i="1" dirty="0">
                <a:latin typeface="PMingLiU" panose="02020500000000000000" pitchFamily="18" charset="-120"/>
                <a:ea typeface="PMingLiU" panose="02020500000000000000" pitchFamily="18" charset="-120"/>
              </a:rPr>
              <a:t>如果可以確定一項優勢，會怎麼樣</a:t>
            </a:r>
            <a:endParaRPr lang="zh-TW" sz="1000" b="0" i="1" baseline="0" dirty="0">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20</a:t>
            </a:fld>
            <a:endParaRPr lang="en-US"/>
          </a:p>
        </p:txBody>
      </p:sp>
    </p:spTree>
    <p:extLst>
      <p:ext uri="{BB962C8B-B14F-4D97-AF65-F5344CB8AC3E}">
        <p14:creationId xmlns:p14="http://schemas.microsoft.com/office/powerpoint/2010/main" val="396065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u="sng" dirty="0">
                <a:latin typeface="PMingLiU" panose="02020500000000000000" pitchFamily="18" charset="-120"/>
                <a:ea typeface="PMingLiU" panose="02020500000000000000" pitchFamily="18" charset="-120"/>
                <a:cs typeface="Arial" panose="020B0604020202020204" pitchFamily="34" charset="0"/>
              </a:rPr>
              <a:t>講者筆記：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aseline="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a:t>
            </a:r>
          </a:p>
          <a:p>
            <a:endParaRPr lang="en-US" sz="100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所以，這是我們</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SWOT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分析的結果。</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摘述從投影片</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 17-20 </a:t>
            </a:r>
            <a:r>
              <a:rPr lang="zh-TW" alt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中獲得的知識</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a:t>
            </a:r>
            <a:endPar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endParaRPr lang="en-US" altLang="zh-TW" sz="100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在我們繼續之前，對我們的分析還有任何的補充嗎？</a:t>
            </a:r>
            <a:endPar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p:txBody>
      </p:sp>
      <p:sp>
        <p:nvSpPr>
          <p:cNvPr id="4" name="Header Placeholder 3"/>
          <p:cNvSpPr>
            <a:spLocks noGrp="1"/>
          </p:cNvSpPr>
          <p:nvPr>
            <p:ph type="hdr" sz="quarter"/>
          </p:nvPr>
        </p:nvSpPr>
        <p:spPr/>
        <p:txBody>
          <a:bodyPr/>
          <a:lstStyle/>
          <a:p>
            <a:pPr>
              <a:defRPr/>
            </a:pPr>
            <a:r>
              <a:rPr lang="zh-TW"/>
              <a:t>NAMI的過去、現在和未來</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21</a:t>
            </a:fld>
            <a:endParaRPr lang="en-US"/>
          </a:p>
        </p:txBody>
      </p:sp>
    </p:spTree>
    <p:extLst>
      <p:ext uri="{BB962C8B-B14F-4D97-AF65-F5344CB8AC3E}">
        <p14:creationId xmlns:p14="http://schemas.microsoft.com/office/powerpoint/2010/main" val="168036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b="0" u="sng" dirty="0">
                <a:latin typeface="PMingLiU" panose="02020500000000000000" pitchFamily="18" charset="-120"/>
                <a:ea typeface="PMingLiU" panose="02020500000000000000" pitchFamily="18" charset="-120"/>
                <a:cs typeface="Arial" panose="020B0604020202020204" pitchFamily="34" charset="0"/>
              </a:rPr>
              <a:t>講者筆記： </a:t>
            </a:r>
          </a:p>
          <a:p>
            <a:pPr lvl="0">
              <a:defRPr/>
            </a:pPr>
            <a:r>
              <a:rPr lang="zh-TW" sz="1000" b="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0" u="none" strike="noStrike" baseline="0" dirty="0">
                <a:solidFill>
                  <a:schemeClr val="tx1"/>
                </a:solidFill>
                <a:latin typeface="PMingLiU" panose="02020500000000000000" pitchFamily="18" charset="-120"/>
                <a:ea typeface="PMingLiU" panose="02020500000000000000" pitchFamily="18" charset="-120"/>
                <a:cs typeface="Arial" panose="020B0604020202020204" pitchFamily="34" charset="0"/>
              </a:rPr>
              <a:t>如果</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我們想實現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 1.5</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的目標，我們必須共同努力，在分會階層產生改變。</a:t>
            </a:r>
            <a:endParaRPr lang="zh-TW" sz="1000" b="0" i="0" u="none" strike="noStrike" baseline="0" dirty="0">
              <a:solidFill>
                <a:schemeClr val="tx1"/>
              </a:solidFill>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dirty="0">
                <a:latin typeface="PMingLiU" panose="02020500000000000000" pitchFamily="18" charset="-120"/>
                <a:ea typeface="PMingLiU" panose="02020500000000000000" pitchFamily="18" charset="-120"/>
                <a:cs typeface="Arial" panose="020B0604020202020204" pitchFamily="34" charset="0"/>
              </a:rPr>
              <a:t>我們需要分會承諾測試新的運作方法，並對報告其成功</a:t>
            </a:r>
            <a:r>
              <a:rPr lang="zh-TW" sz="1000" b="0" u="sng" dirty="0">
                <a:latin typeface="PMingLiU" panose="02020500000000000000" pitchFamily="18" charset="-120"/>
                <a:ea typeface="PMingLiU" panose="02020500000000000000" pitchFamily="18" charset="-120"/>
                <a:cs typeface="Arial" panose="020B0604020202020204" pitchFamily="34" charset="0"/>
              </a:rPr>
              <a:t>及</a:t>
            </a:r>
            <a:r>
              <a:rPr lang="zh-TW" sz="1000" b="0" dirty="0">
                <a:latin typeface="PMingLiU" panose="02020500000000000000" pitchFamily="18" charset="-120"/>
                <a:ea typeface="PMingLiU" panose="02020500000000000000" pitchFamily="18" charset="-120"/>
                <a:cs typeface="Arial" panose="020B0604020202020204" pitchFamily="34" charset="0"/>
              </a:rPr>
              <a:t>挑戰保持開放心態，讓我們能了解我們有的機會，以提供支持。</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r>
              <a:rPr lang="zh-TW" sz="1000" b="0" dirty="0">
                <a:latin typeface="PMingLiU" panose="02020500000000000000" pitchFamily="18" charset="-120"/>
                <a:ea typeface="PMingLiU" panose="02020500000000000000" pitchFamily="18" charset="-12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0" u="none" strike="noStrike" baseline="0" dirty="0">
                <a:solidFill>
                  <a:schemeClr val="tx1"/>
                </a:solidFill>
                <a:latin typeface="PMingLiU" panose="02020500000000000000" pitchFamily="18" charset="-120"/>
                <a:ea typeface="PMingLiU" panose="02020500000000000000" pitchFamily="18" charset="-120"/>
                <a:cs typeface="Arial" panose="020B0604020202020204" pitchFamily="34" charset="0"/>
              </a:rPr>
              <a:t>誰會與我一起支持全球會員發展措施及我們的倡議，確保我們區的成功？{舉手}</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0" u="none" strike="noStrike" baseline="0" dirty="0">
                <a:solidFill>
                  <a:schemeClr val="tx1"/>
                </a:solidFill>
                <a:latin typeface="PMingLiU" panose="02020500000000000000" pitchFamily="18" charset="-120"/>
                <a:ea typeface="PMingLiU" panose="02020500000000000000" pitchFamily="18" charset="-120"/>
                <a:cs typeface="Arial" panose="020B0604020202020204" pitchFamily="34" charset="0"/>
              </a:rPr>
              <a:t>{點一位舉手的人}告訴我您將如何盡力？{討論想法}</a:t>
            </a: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PMingLiU" panose="02020500000000000000" pitchFamily="18" charset="-120"/>
              <a:ea typeface="PMingLiU" panose="02020500000000000000" pitchFamily="18" charset="-12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22</a:t>
            </a:fld>
            <a:endParaRPr lang="en-US"/>
          </a:p>
        </p:txBody>
      </p:sp>
    </p:spTree>
    <p:extLst>
      <p:ext uri="{BB962C8B-B14F-4D97-AF65-F5344CB8AC3E}">
        <p14:creationId xmlns:p14="http://schemas.microsoft.com/office/powerpoint/2010/main" val="388543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defRPr/>
            </a:pPr>
            <a:r>
              <a:rPr lang="zh-TW" sz="1000" b="0" u="sng" dirty="0">
                <a:latin typeface="PMingLiU" panose="02020500000000000000" pitchFamily="18" charset="-120"/>
                <a:ea typeface="PMingLiU" panose="02020500000000000000" pitchFamily="18" charset="-120"/>
                <a:cs typeface="Arial" panose="020B0604020202020204" pitchFamily="34" charset="0"/>
              </a:rPr>
              <a:t>講者筆記： </a:t>
            </a:r>
          </a:p>
          <a:p>
            <a:pPr lvl="0">
              <a:defRPr/>
            </a:pPr>
            <a:r>
              <a:rPr lang="zh-TW" sz="1000" b="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a:t>
            </a:r>
          </a:p>
          <a:p>
            <a:r>
              <a:rPr lang="zh-TW" sz="1000" b="0" i="1" baseline="0" dirty="0">
                <a:latin typeface="PMingLiU" panose="02020500000000000000" pitchFamily="18" charset="-120"/>
                <a:ea typeface="PMingLiU" panose="02020500000000000000" pitchFamily="18" charset="-120"/>
                <a:cs typeface="Arial" panose="020B0604020202020204" pitchFamily="34" charset="0"/>
              </a:rPr>
              <a:t>給</a:t>
            </a:r>
            <a:r>
              <a:rPr lang="en-US" altLang="zh-TW" sz="1000" b="0" i="1" baseline="0" dirty="0">
                <a:latin typeface="PMingLiU" panose="02020500000000000000" pitchFamily="18" charset="-120"/>
                <a:ea typeface="PMingLiU" panose="02020500000000000000" pitchFamily="18" charset="-120"/>
                <a:cs typeface="Arial" panose="020B0604020202020204" pitchFamily="34" charset="0"/>
              </a:rPr>
              <a:t> </a:t>
            </a:r>
            <a:r>
              <a:rPr lang="zh-TW" sz="1000" b="0" i="1" baseline="0" dirty="0">
                <a:latin typeface="PMingLiU" panose="02020500000000000000" pitchFamily="18" charset="-120"/>
                <a:ea typeface="PMingLiU" panose="02020500000000000000" pitchFamily="18" charset="-120"/>
                <a:cs typeface="Arial" panose="020B0604020202020204" pitchFamily="34" charset="0"/>
              </a:rPr>
              <a:t>GAT</a:t>
            </a:r>
            <a:r>
              <a:rPr lang="en-US" altLang="zh-TW" sz="1000" b="0" i="1" baseline="0" dirty="0">
                <a:latin typeface="PMingLiU" panose="02020500000000000000" pitchFamily="18" charset="-120"/>
                <a:ea typeface="PMingLiU" panose="02020500000000000000" pitchFamily="18" charset="-120"/>
                <a:cs typeface="Arial" panose="020B0604020202020204" pitchFamily="34" charset="0"/>
              </a:rPr>
              <a:t> </a:t>
            </a:r>
            <a:r>
              <a:rPr lang="zh-TW" sz="1000" b="0" i="1" baseline="0" dirty="0">
                <a:latin typeface="PMingLiU" panose="02020500000000000000" pitchFamily="18" charset="-120"/>
                <a:ea typeface="PMingLiU" panose="02020500000000000000" pitchFamily="18" charset="-120"/>
                <a:cs typeface="Arial" panose="020B0604020202020204" pitchFamily="34" charset="0"/>
              </a:rPr>
              <a:t>地區領導人的講稿，為區領導人引導</a:t>
            </a:r>
            <a:r>
              <a:rPr lang="zh-TW" sz="1000" b="0" i="1" u="sng" baseline="0" dirty="0">
                <a:latin typeface="PMingLiU" panose="02020500000000000000" pitchFamily="18" charset="-120"/>
                <a:ea typeface="PMingLiU" panose="02020500000000000000" pitchFamily="18" charset="-120"/>
                <a:cs typeface="Arial" panose="020B0604020202020204" pitchFamily="34" charset="0"/>
              </a:rPr>
              <a:t>建立願景</a:t>
            </a:r>
            <a:r>
              <a:rPr lang="zh-TW" sz="1000" b="0" i="1" baseline="0" dirty="0">
                <a:latin typeface="PMingLiU" panose="02020500000000000000" pitchFamily="18" charset="-120"/>
                <a:ea typeface="PMingLiU" panose="02020500000000000000" pitchFamily="18" charset="-120"/>
                <a:cs typeface="Arial" panose="020B0604020202020204" pitchFamily="34" charset="0"/>
              </a:rPr>
              <a:t>的研討會做準備：</a:t>
            </a:r>
            <a:endParaRPr lang="en-US" altLang="zh-TW" sz="1000" b="0" i="1" baseline="0" dirty="0">
              <a:latin typeface="PMingLiU" panose="02020500000000000000" pitchFamily="18" charset="-120"/>
              <a:ea typeface="PMingLiU" panose="02020500000000000000" pitchFamily="18" charset="-120"/>
              <a:cs typeface="Arial" panose="020B0604020202020204" pitchFamily="34" charset="0"/>
            </a:endParaRPr>
          </a:p>
          <a:p>
            <a:endParaRPr lang="en-US" altLang="zh-TW" sz="1000" b="0" i="1"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dirty="0">
                <a:latin typeface="PMingLiU" panose="02020500000000000000" pitchFamily="18" charset="-120"/>
                <a:ea typeface="PMingLiU" panose="02020500000000000000" pitchFamily="18" charset="-120"/>
                <a:cs typeface="Arial" panose="020B0604020202020204" pitchFamily="34" charset="0"/>
              </a:rPr>
              <a:t>恭喜！</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我們完成了區分析的練習，並審查了我們區的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 1.5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會員成長目標</a:t>
            </a:r>
            <a:r>
              <a:rPr lang="zh-TW" alt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zh-TW" altLang="en-US" sz="1000" b="0" dirty="0">
                <a:latin typeface="PMingLiU" panose="02020500000000000000" pitchFamily="18" charset="-120"/>
                <a:ea typeface="PMingLiU" panose="02020500000000000000" pitchFamily="18" charset="-120"/>
                <a:cs typeface="Arial" panose="020B0604020202020204" pitchFamily="34" charset="0"/>
              </a:rPr>
              <a:t>接下來呢？ 將您的區團隊聚集在一起，並帶領他們</a:t>
            </a:r>
            <a:r>
              <a:rPr lang="zh-CN" altLang="en-US" sz="1000" b="0" dirty="0">
                <a:latin typeface="PMingLiU" panose="02020500000000000000" pitchFamily="18" charset="-120"/>
                <a:ea typeface="PMingLiU" panose="02020500000000000000" pitchFamily="18" charset="-120"/>
                <a:cs typeface="Arial" panose="020B0604020202020204" pitchFamily="34" charset="0"/>
              </a:rPr>
              <a:t>也</a:t>
            </a:r>
            <a:r>
              <a:rPr lang="zh-TW" altLang="en-US" sz="1000" b="0" dirty="0">
                <a:latin typeface="PMingLiU" panose="02020500000000000000" pitchFamily="18" charset="-120"/>
                <a:ea typeface="PMingLiU" panose="02020500000000000000" pitchFamily="18" charset="-120"/>
                <a:cs typeface="Arial" panose="020B0604020202020204" pitchFamily="34" charset="0"/>
              </a:rPr>
              <a:t>完成這個研討會。</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dirty="0">
                <a:latin typeface="PMingLiU" panose="02020500000000000000" pitchFamily="18" charset="-120"/>
                <a:ea typeface="PMingLiU" panose="02020500000000000000" pitchFamily="18" charset="-120"/>
                <a:cs typeface="Arial" panose="020B0604020202020204" pitchFamily="34" charset="0"/>
              </a:rPr>
              <a:t>一旦與您的區團隊完成</a:t>
            </a:r>
            <a:r>
              <a:rPr lang="zh-TW" altLang="en-US" sz="1000" b="0" u="sng" dirty="0">
                <a:latin typeface="PMingLiU" panose="02020500000000000000" pitchFamily="18" charset="-120"/>
                <a:ea typeface="PMingLiU" panose="02020500000000000000" pitchFamily="18" charset="-120"/>
                <a:cs typeface="Arial" panose="020B0604020202020204" pitchFamily="34" charset="0"/>
              </a:rPr>
              <a:t>建</a:t>
            </a:r>
            <a:r>
              <a:rPr lang="zh-CN" altLang="en-US" sz="1000" b="0" u="sng" dirty="0">
                <a:latin typeface="PMingLiU" panose="02020500000000000000" pitchFamily="18" charset="-120"/>
                <a:ea typeface="PMingLiU" panose="02020500000000000000" pitchFamily="18" charset="-120"/>
                <a:cs typeface="Arial" panose="020B0604020202020204" pitchFamily="34" charset="0"/>
              </a:rPr>
              <a:t>立</a:t>
            </a:r>
            <a:r>
              <a:rPr lang="zh-TW" altLang="en-US" sz="1000" b="0" u="sng" dirty="0">
                <a:latin typeface="PMingLiU" panose="02020500000000000000" pitchFamily="18" charset="-120"/>
                <a:ea typeface="PMingLiU" panose="02020500000000000000" pitchFamily="18" charset="-120"/>
                <a:cs typeface="Arial" panose="020B0604020202020204" pitchFamily="34" charset="0"/>
              </a:rPr>
              <a:t>願景</a:t>
            </a:r>
            <a:r>
              <a:rPr lang="zh-TW" altLang="en-US" sz="1000" b="0" dirty="0">
                <a:latin typeface="PMingLiU" panose="02020500000000000000" pitchFamily="18" charset="-120"/>
                <a:ea typeface="PMingLiU" panose="02020500000000000000" pitchFamily="18" charset="-120"/>
                <a:cs typeface="Arial" panose="020B0604020202020204" pitchFamily="34" charset="0"/>
              </a:rPr>
              <a:t>研討會後，將</a:t>
            </a:r>
            <a:r>
              <a:rPr lang="en-US" altLang="zh-TW" sz="1000" b="0" dirty="0">
                <a:latin typeface="PMingLiU" panose="02020500000000000000" pitchFamily="18" charset="-120"/>
                <a:ea typeface="PMingLiU" panose="02020500000000000000" pitchFamily="18" charset="-120"/>
                <a:cs typeface="Arial" panose="020B0604020202020204" pitchFamily="34" charset="0"/>
              </a:rPr>
              <a:t> SWOT</a:t>
            </a:r>
            <a:r>
              <a:rPr lang="zh-TW" altLang="en-US" sz="1000" b="0" dirty="0">
                <a:latin typeface="PMingLiU" panose="02020500000000000000" pitchFamily="18" charset="-120"/>
                <a:ea typeface="PMingLiU" panose="02020500000000000000" pitchFamily="18" charset="-120"/>
                <a:cs typeface="Arial" panose="020B0604020202020204" pitchFamily="34" charset="0"/>
              </a:rPr>
              <a:t>分析的結果與您的會員溝通，並提供</a:t>
            </a:r>
            <a:r>
              <a:rPr lang="zh-CN" altLang="en-US" sz="1000" b="0" dirty="0">
                <a:latin typeface="PMingLiU" panose="02020500000000000000" pitchFamily="18" charset="-120"/>
                <a:ea typeface="PMingLiU" panose="02020500000000000000" pitchFamily="18" charset="-120"/>
                <a:cs typeface="Arial" panose="020B0604020202020204" pitchFamily="34" charset="0"/>
              </a:rPr>
              <a:t>他們以</a:t>
            </a:r>
            <a:r>
              <a:rPr lang="zh-TW" altLang="en-US" sz="1000" b="0" dirty="0">
                <a:latin typeface="PMingLiU" panose="02020500000000000000" pitchFamily="18" charset="-120"/>
                <a:ea typeface="PMingLiU" panose="02020500000000000000" pitchFamily="18" charset="-120"/>
                <a:cs typeface="Arial" panose="020B0604020202020204" pitchFamily="34" charset="0"/>
              </a:rPr>
              <a:t>匿名</a:t>
            </a:r>
            <a:r>
              <a:rPr lang="zh-CN" altLang="en-US" sz="1000" b="0" dirty="0">
                <a:latin typeface="PMingLiU" panose="02020500000000000000" pitchFamily="18" charset="-120"/>
                <a:ea typeface="PMingLiU" panose="02020500000000000000" pitchFamily="18" charset="-120"/>
                <a:cs typeface="Arial" panose="020B0604020202020204" pitchFamily="34" charset="0"/>
              </a:rPr>
              <a:t>方式表達</a:t>
            </a:r>
            <a:r>
              <a:rPr lang="zh-TW" altLang="en-US" sz="1000" b="0" dirty="0">
                <a:latin typeface="PMingLiU" panose="02020500000000000000" pitchFamily="18" charset="-120"/>
                <a:ea typeface="PMingLiU" panose="02020500000000000000" pitchFamily="18" charset="-120"/>
                <a:cs typeface="Arial" panose="020B0604020202020204" pitchFamily="34" charset="0"/>
              </a:rPr>
              <a:t>回饋意見的機會。</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這將讓分會有機會投入到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 1.5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的努力中，並有可能提供對其他未想到的</a:t>
            </a:r>
            <a:r>
              <a:rPr lang="zh-TW" altLang="en-US" sz="1000" b="0" dirty="0">
                <a:latin typeface="PMingLiU" panose="02020500000000000000" pitchFamily="18" charset="-120"/>
                <a:ea typeface="PMingLiU" panose="02020500000000000000" pitchFamily="18" charset="-120"/>
                <a:cs typeface="Arial" panose="020B0604020202020204" pitchFamily="34" charset="0"/>
              </a:rPr>
              <a:t>優勢、劣勢</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、機會、和威脅的見解。</a:t>
            </a:r>
            <a:endParaRPr lang="zh-TW" altLang="en-US" sz="1000" b="0" dirty="0">
              <a:latin typeface="PMingLiU" panose="02020500000000000000" pitchFamily="18" charset="-120"/>
              <a:ea typeface="PMingLiU" panose="02020500000000000000" pitchFamily="18" charset="-120"/>
              <a:cs typeface="Arial" panose="020B0604020202020204" pitchFamily="34" charset="0"/>
            </a:endParaRP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dirty="0">
                <a:latin typeface="PMingLiU" panose="02020500000000000000" pitchFamily="18" charset="-120"/>
                <a:ea typeface="PMingLiU" panose="02020500000000000000" pitchFamily="18" charset="-120"/>
                <a:cs typeface="Arial" panose="020B0604020202020204" pitchFamily="34" charset="0"/>
              </a:rPr>
              <a:t>接下來，向議會議長和</a:t>
            </a:r>
            <a:r>
              <a:rPr lang="en-US" altLang="zh-TW" sz="1000" b="0" dirty="0">
                <a:latin typeface="PMingLiU" panose="02020500000000000000" pitchFamily="18" charset="-120"/>
                <a:ea typeface="PMingLiU" panose="02020500000000000000" pitchFamily="18" charset="-120"/>
                <a:cs typeface="Arial" panose="020B0604020202020204" pitchFamily="34" charset="0"/>
              </a:rPr>
              <a:t> GAT-MD </a:t>
            </a:r>
            <a:r>
              <a:rPr lang="zh-TW" altLang="en-US" sz="1000" b="0" dirty="0">
                <a:latin typeface="PMingLiU" panose="02020500000000000000" pitchFamily="18" charset="-120"/>
                <a:ea typeface="PMingLiU" panose="02020500000000000000" pitchFamily="18" charset="-120"/>
                <a:cs typeface="Arial" panose="020B0604020202020204" pitchFamily="34" charset="0"/>
              </a:rPr>
              <a:t>匯報進展情況。</a:t>
            </a:r>
            <a:r>
              <a:rPr lang="zh-TW" altLang="en-US"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zh-TW" sz="1000" b="0" i="1"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在準備我們下一次的會議時，請查看</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LLC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上關於實現區目標的行動計劃和繼任計劃的課程</a:t>
            </a:r>
            <a:r>
              <a:rPr lang="zh-TW" altLang="en-US" sz="1000" b="0" baseline="0" dirty="0">
                <a:latin typeface="PMingLiU" panose="02020500000000000000" pitchFamily="18" charset="-120"/>
                <a:ea typeface="PMingLiU" panose="02020500000000000000" pitchFamily="18" charset="-120"/>
                <a:cs typeface="Arial" panose="020B0604020202020204" pitchFamily="34" charset="0"/>
              </a:rPr>
              <a:t>。之</a:t>
            </a:r>
            <a:r>
              <a:rPr lang="zh-TW" sz="1000" b="0" baseline="0" dirty="0">
                <a:latin typeface="PMingLiU" panose="02020500000000000000" pitchFamily="18" charset="-120"/>
                <a:ea typeface="PMingLiU" panose="02020500000000000000" pitchFamily="18" charset="-120"/>
                <a:cs typeface="Arial" panose="020B0604020202020204" pitchFamily="34" charset="0"/>
              </a:rPr>
              <a:t>後，我們將再次見面，審查建立計劃研討會，此研討會將領導</a:t>
            </a:r>
            <a:r>
              <a:rPr lang="zh-CN" altLang="en-US" sz="1000" b="0" dirty="0">
                <a:latin typeface="PMingLiU" panose="02020500000000000000" pitchFamily="18" charset="-120"/>
                <a:ea typeface="PMingLiU" panose="02020500000000000000" pitchFamily="18" charset="-120"/>
                <a:cs typeface="Arial" panose="020B0604020202020204" pitchFamily="34" charset="0"/>
              </a:rPr>
              <a:t>工作組</a:t>
            </a:r>
            <a:r>
              <a:rPr lang="zh-TW" sz="1000" b="0" baseline="0" dirty="0">
                <a:latin typeface="PMingLiU" panose="02020500000000000000" pitchFamily="18" charset="-120"/>
                <a:ea typeface="PMingLiU" panose="02020500000000000000" pitchFamily="18" charset="-120"/>
                <a:cs typeface="Arial" panose="020B0604020202020204" pitchFamily="34" charset="0"/>
              </a:rPr>
              <a:t>建立全球會員發展措施的行動計劃。 </a:t>
            </a:r>
            <a:endParaRPr lang="en-US" altLang="zh-TW" sz="1000" b="0" baseline="0" dirty="0">
              <a:latin typeface="PMingLiU" panose="02020500000000000000" pitchFamily="18" charset="-120"/>
              <a:ea typeface="PMingLiU" panose="02020500000000000000" pitchFamily="18" charset="-120"/>
              <a:cs typeface="Arial" panose="020B0604020202020204" pitchFamily="34" charset="0"/>
            </a:endParaRPr>
          </a:p>
          <a:p>
            <a:endParaRPr lang="zh-TW"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然後，您將讓整個區都參與，以執行我們的計劃並實現您的 </a:t>
            </a:r>
            <a:r>
              <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 1.5 </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目標。</a:t>
            </a:r>
            <a:endParaRPr lang="en-US" altLang="zh-TW" sz="1000" b="0" dirty="0">
              <a:latin typeface="PMingLiU" panose="02020500000000000000" pitchFamily="18" charset="-120"/>
              <a:ea typeface="PMingLiU" panose="02020500000000000000" pitchFamily="18" charset="-120"/>
              <a:cs typeface="Arial" panose="020B0604020202020204" pitchFamily="34" charset="0"/>
            </a:endParaRPr>
          </a:p>
          <a:p>
            <a:endParaRPr lang="zh-TW"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有任何</a:t>
            </a:r>
            <a:r>
              <a:rPr lang="zh-CN" altLang="en-US" sz="1000" b="0" dirty="0">
                <a:latin typeface="PMingLiU" panose="02020500000000000000" pitchFamily="18" charset="-120"/>
                <a:ea typeface="PMingLiU" panose="02020500000000000000" pitchFamily="18" charset="-120"/>
                <a:cs typeface="Arial" panose="020B0604020202020204" pitchFamily="34" charset="0"/>
              </a:rPr>
              <a:t>疑</a:t>
            </a:r>
            <a:r>
              <a:rPr lang="zh-TW" sz="1000" b="0" dirty="0">
                <a:latin typeface="PMingLiU" panose="02020500000000000000" pitchFamily="18" charset="-120"/>
                <a:ea typeface="PMingLiU" panose="02020500000000000000" pitchFamily="18" charset="-120"/>
                <a:cs typeface="Arial" panose="020B0604020202020204" pitchFamily="34" charset="0"/>
              </a:rPr>
              <a:t>問嗎？ </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i="1" dirty="0">
                <a:latin typeface="PMingLiU" panose="02020500000000000000" pitchFamily="18" charset="-120"/>
                <a:ea typeface="PMingLiU" panose="02020500000000000000" pitchFamily="18" charset="-120"/>
                <a:cs typeface="Arial" panose="020B0604020202020204" pitchFamily="34" charset="0"/>
              </a:rPr>
              <a:t>給區領導人的講稿，於引導</a:t>
            </a:r>
            <a:r>
              <a:rPr lang="zh-TW" sz="1000" b="0" i="1" u="sng" dirty="0">
                <a:latin typeface="PMingLiU" panose="02020500000000000000" pitchFamily="18" charset="-120"/>
                <a:ea typeface="PMingLiU" panose="02020500000000000000" pitchFamily="18" charset="-120"/>
                <a:cs typeface="Arial" panose="020B0604020202020204" pitchFamily="34" charset="0"/>
              </a:rPr>
              <a:t>建立願景</a:t>
            </a:r>
            <a:r>
              <a:rPr lang="zh-TW" sz="1000" b="0" i="1" dirty="0">
                <a:latin typeface="PMingLiU" panose="02020500000000000000" pitchFamily="18" charset="-120"/>
                <a:ea typeface="PMingLiU" panose="02020500000000000000" pitchFamily="18" charset="-120"/>
                <a:cs typeface="Arial" panose="020B0604020202020204" pitchFamily="34" charset="0"/>
              </a:rPr>
              <a:t>的研討會時使用：</a:t>
            </a:r>
            <a:endParaRPr lang="en-US" altLang="zh-TW" sz="1000" b="0" i="1" dirty="0">
              <a:latin typeface="PMingLiU" panose="02020500000000000000" pitchFamily="18" charset="-120"/>
              <a:ea typeface="PMingLiU" panose="02020500000000000000" pitchFamily="18" charset="-120"/>
              <a:cs typeface="Arial" panose="020B0604020202020204" pitchFamily="34" charset="0"/>
            </a:endParaRPr>
          </a:p>
          <a:p>
            <a:endParaRPr lang="zh-TW" sz="1000" b="0" i="1" dirty="0">
              <a:latin typeface="PMingLiU" panose="02020500000000000000" pitchFamily="18" charset="-120"/>
              <a:ea typeface="PMingLiU" panose="02020500000000000000" pitchFamily="18"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dirty="0">
                <a:latin typeface="PMingLiU" panose="02020500000000000000" pitchFamily="18" charset="-120"/>
                <a:ea typeface="PMingLiU" panose="02020500000000000000" pitchFamily="18" charset="-120"/>
                <a:cs typeface="Arial" panose="020B0604020202020204" pitchFamily="34" charset="0"/>
              </a:rPr>
              <a:t>恭喜！我們完成了我們的區分析並建立了區目標。接下來呢？ </a:t>
            </a:r>
          </a:p>
          <a:p>
            <a:endParaRPr lang="en-US" sz="1000" i="1"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dirty="0">
                <a:latin typeface="PMingLiU" panose="02020500000000000000" pitchFamily="18" charset="-120"/>
                <a:ea typeface="PMingLiU" panose="02020500000000000000" pitchFamily="18" charset="-120"/>
                <a:cs typeface="Arial" panose="020B0604020202020204" pitchFamily="34" charset="0"/>
              </a:rPr>
              <a:t>首先，將</a:t>
            </a:r>
            <a:r>
              <a:rPr lang="en-US" altLang="zh-TW" sz="1000" b="0" dirty="0">
                <a:latin typeface="PMingLiU" panose="02020500000000000000" pitchFamily="18" charset="-120"/>
                <a:ea typeface="PMingLiU" panose="02020500000000000000" pitchFamily="18" charset="-120"/>
                <a:cs typeface="Arial" panose="020B0604020202020204" pitchFamily="34" charset="0"/>
              </a:rPr>
              <a:t> SWOT</a:t>
            </a:r>
            <a:r>
              <a:rPr lang="zh-TW" altLang="en-US" sz="1000" b="0" dirty="0">
                <a:latin typeface="PMingLiU" panose="02020500000000000000" pitchFamily="18" charset="-120"/>
                <a:ea typeface="PMingLiU" panose="02020500000000000000" pitchFamily="18" charset="-120"/>
                <a:cs typeface="Arial" panose="020B0604020202020204" pitchFamily="34" charset="0"/>
              </a:rPr>
              <a:t>分析的結果與您的會員溝通，並提供</a:t>
            </a:r>
            <a:r>
              <a:rPr lang="zh-CN" altLang="en-US" sz="1000" b="0" dirty="0">
                <a:latin typeface="PMingLiU" panose="02020500000000000000" pitchFamily="18" charset="-120"/>
                <a:ea typeface="PMingLiU" panose="02020500000000000000" pitchFamily="18" charset="-120"/>
                <a:cs typeface="Arial" panose="020B0604020202020204" pitchFamily="34" charset="0"/>
              </a:rPr>
              <a:t>他們以</a:t>
            </a:r>
            <a:r>
              <a:rPr lang="zh-TW" altLang="en-US" sz="1000" b="0" dirty="0">
                <a:latin typeface="PMingLiU" panose="02020500000000000000" pitchFamily="18" charset="-120"/>
                <a:ea typeface="PMingLiU" panose="02020500000000000000" pitchFamily="18" charset="-120"/>
                <a:cs typeface="Arial" panose="020B0604020202020204" pitchFamily="34" charset="0"/>
              </a:rPr>
              <a:t>匿名</a:t>
            </a:r>
            <a:r>
              <a:rPr lang="zh-CN" altLang="en-US" sz="1000" b="0" dirty="0">
                <a:latin typeface="PMingLiU" panose="02020500000000000000" pitchFamily="18" charset="-120"/>
                <a:ea typeface="PMingLiU" panose="02020500000000000000" pitchFamily="18" charset="-120"/>
                <a:cs typeface="Arial" panose="020B0604020202020204" pitchFamily="34" charset="0"/>
              </a:rPr>
              <a:t>方式表達</a:t>
            </a:r>
            <a:r>
              <a:rPr lang="zh-TW" altLang="en-US" sz="1000" b="0" dirty="0">
                <a:latin typeface="PMingLiU" panose="02020500000000000000" pitchFamily="18" charset="-120"/>
                <a:ea typeface="PMingLiU" panose="02020500000000000000" pitchFamily="18" charset="-120"/>
                <a:cs typeface="Arial" panose="020B0604020202020204" pitchFamily="34" charset="0"/>
              </a:rPr>
              <a:t>回饋意見的機會。</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這將讓分會有機會投入到</a:t>
            </a:r>
            <a:r>
              <a:rPr lang="zh-TW" altLang="en-US" sz="1000" b="0" dirty="0">
                <a:latin typeface="PMingLiU" panose="02020500000000000000" pitchFamily="18" charset="-120"/>
                <a:ea typeface="PMingLiU" panose="02020500000000000000" pitchFamily="18" charset="-120"/>
                <a:cs typeface="Arial" panose="020B0604020202020204" pitchFamily="34" charset="0"/>
              </a:rPr>
              <a:t>團隊所設定的目標之中，</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並有可能提供對其他未想到的</a:t>
            </a:r>
            <a:r>
              <a:rPr lang="zh-TW" altLang="en-US" sz="1000" b="0" dirty="0">
                <a:latin typeface="PMingLiU" panose="02020500000000000000" pitchFamily="18" charset="-120"/>
                <a:ea typeface="PMingLiU" panose="02020500000000000000" pitchFamily="18" charset="-120"/>
                <a:cs typeface="Arial" panose="020B0604020202020204" pitchFamily="34" charset="0"/>
              </a:rPr>
              <a:t>優勢、劣勢</a:t>
            </a:r>
            <a:r>
              <a:rPr lang="zh-TW" alt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、機會、和威脅的見解。</a:t>
            </a:r>
            <a:endParaRPr lang="zh-TW" sz="1000" b="0" dirty="0">
              <a:latin typeface="PMingLiU" panose="02020500000000000000" pitchFamily="18" charset="-120"/>
              <a:ea typeface="PMingLiU" panose="02020500000000000000" pitchFamily="18" charset="-120"/>
              <a:cs typeface="Arial" panose="020B0604020202020204" pitchFamily="34" charset="0"/>
            </a:endParaRP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dirty="0">
                <a:latin typeface="PMingLiU" panose="02020500000000000000" pitchFamily="18" charset="-120"/>
                <a:ea typeface="PMingLiU" panose="02020500000000000000" pitchFamily="18" charset="-120"/>
                <a:cs typeface="Arial" panose="020B0604020202020204" pitchFamily="34" charset="0"/>
              </a:rPr>
              <a:t>接下來，我們的議會議長和 </a:t>
            </a:r>
            <a:r>
              <a:rPr lang="en-US" altLang="zh-TW" sz="1000" b="0" dirty="0">
                <a:latin typeface="PMingLiU" panose="02020500000000000000" pitchFamily="18" charset="-120"/>
                <a:ea typeface="PMingLiU" panose="02020500000000000000" pitchFamily="18" charset="-120"/>
                <a:cs typeface="Arial" panose="020B0604020202020204" pitchFamily="34" charset="0"/>
              </a:rPr>
              <a:t>GAT-MD </a:t>
            </a:r>
            <a:r>
              <a:rPr lang="zh-TW" altLang="en-US" sz="1000" b="0" dirty="0">
                <a:latin typeface="PMingLiU" panose="02020500000000000000" pitchFamily="18" charset="-120"/>
                <a:ea typeface="PMingLiU" panose="02020500000000000000" pitchFamily="18" charset="-120"/>
                <a:cs typeface="Arial" panose="020B0604020202020204" pitchFamily="34" charset="0"/>
              </a:rPr>
              <a:t>將審查我們的進度。</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在準備我們下一次的會議時，請查看</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LLC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上關於實現區目標的行動計劃和繼任計劃的課程，以更好地了解定義目標、撰寫行動計劃、然後管理您的 </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會員成長目標，以獲得最佳結果的過程。</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p>
          <a:p>
            <a:endParaRPr lang="en-US" sz="1000" b="0" i="0" baseline="0" dirty="0">
              <a:solidFill>
                <a:srgbClr val="FFFFFF"/>
              </a:solidFill>
              <a:effectLst/>
              <a:latin typeface="PMingLiU" panose="02020500000000000000" pitchFamily="18" charset="-120"/>
              <a:ea typeface="PMingLiU" panose="02020500000000000000" pitchFamily="18" charset="-12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之後，我們</a:t>
            </a:r>
            <a:r>
              <a:rPr lang="zh-CN" altLang="en-US" sz="1000" b="0" baseline="0" dirty="0">
                <a:latin typeface="PMingLiU" panose="02020500000000000000" pitchFamily="18" charset="-120"/>
                <a:ea typeface="PMingLiU" panose="02020500000000000000" pitchFamily="18" charset="-120"/>
                <a:cs typeface="Arial" panose="020B0604020202020204" pitchFamily="34" charset="0"/>
              </a:rPr>
              <a:t>工作組</a:t>
            </a:r>
            <a:r>
              <a:rPr lang="zh-TW" sz="1000" b="0" baseline="0" dirty="0">
                <a:latin typeface="PMingLiU" panose="02020500000000000000" pitchFamily="18" charset="-120"/>
                <a:ea typeface="PMingLiU" panose="02020500000000000000" pitchFamily="18" charset="-120"/>
                <a:cs typeface="Arial" panose="020B0604020202020204" pitchFamily="34" charset="0"/>
              </a:rPr>
              <a:t>將再次見面，建立計劃，並建立全球會員發展措施的行動計劃。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最後，我們將使我們整個的區都參與，以執行我們的計劃並實現我們 </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000" b="0" kern="1200" dirty="0">
                <a:solidFill>
                  <a:schemeClr val="tx1"/>
                </a:solidFill>
                <a:effectLst/>
                <a:latin typeface="PMingLiU" panose="02020500000000000000" pitchFamily="18" charset="-120"/>
                <a:ea typeface="PMingLiU" panose="02020500000000000000" pitchFamily="18" charset="-120"/>
                <a:cs typeface="ヒラギノ角ゴ Pro W3" charset="0"/>
              </a:rPr>
              <a:t>的目標。</a:t>
            </a:r>
            <a:r>
              <a:rPr lang="en-US" sz="1000" b="1" kern="120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en-US" sz="1000" kern="1200" dirty="0">
                <a:solidFill>
                  <a:schemeClr val="tx1"/>
                </a:solidFill>
                <a:effectLst/>
                <a:latin typeface="PMingLiU" panose="02020500000000000000" pitchFamily="18" charset="-120"/>
                <a:ea typeface="PMingLiU" panose="02020500000000000000" pitchFamily="18" charset="-120"/>
                <a:cs typeface="ヒラギノ角ゴ Pro W3" charset="0"/>
              </a:rPr>
              <a:t> </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altLang="en-US" sz="1000" b="0" dirty="0">
                <a:latin typeface="PMingLiU" panose="02020500000000000000" pitchFamily="18" charset="-120"/>
                <a:ea typeface="PMingLiU" panose="02020500000000000000" pitchFamily="18" charset="-120"/>
                <a:cs typeface="Arial" panose="020B0604020202020204" pitchFamily="34" charset="0"/>
              </a:rPr>
              <a:t>有任何</a:t>
            </a:r>
            <a:r>
              <a:rPr lang="zh-CN" altLang="en-US" sz="1000" b="0" dirty="0">
                <a:latin typeface="PMingLiU" panose="02020500000000000000" pitchFamily="18" charset="-120"/>
                <a:ea typeface="PMingLiU" panose="02020500000000000000" pitchFamily="18" charset="-120"/>
                <a:cs typeface="Arial" panose="020B0604020202020204" pitchFamily="34" charset="0"/>
              </a:rPr>
              <a:t>疑</a:t>
            </a:r>
            <a:r>
              <a:rPr lang="zh-TW" altLang="en-US" sz="1000" b="0" dirty="0">
                <a:latin typeface="PMingLiU" panose="02020500000000000000" pitchFamily="18" charset="-120"/>
                <a:ea typeface="PMingLiU" panose="02020500000000000000" pitchFamily="18" charset="-120"/>
                <a:cs typeface="Arial" panose="020B0604020202020204" pitchFamily="34" charset="0"/>
              </a:rPr>
              <a:t>問嗎？ </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zh-TW"/>
              <a:t>NAMI的過去、現在和未來</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23</a:t>
            </a:fld>
            <a:endParaRPr lang="en-US"/>
          </a:p>
        </p:txBody>
      </p:sp>
    </p:spTree>
    <p:extLst>
      <p:ext uri="{BB962C8B-B14F-4D97-AF65-F5344CB8AC3E}">
        <p14:creationId xmlns:p14="http://schemas.microsoft.com/office/powerpoint/2010/main" val="159894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zh-TW" sz="1000" b="0" u="sng" dirty="0">
                <a:latin typeface="Arial" panose="020B0604020202020204" pitchFamily="34" charset="0"/>
                <a:ea typeface="PMingLiU"/>
                <a:cs typeface="Arial" panose="020B0604020202020204" pitchFamily="34" charset="0"/>
              </a:rPr>
              <a:t>講者筆記： </a:t>
            </a:r>
          </a:p>
          <a:p>
            <a:pPr lvl="0">
              <a:defRPr/>
            </a:pPr>
            <a:r>
              <a:rPr lang="zh-TW" sz="1000" b="0" dirty="0">
                <a:latin typeface="Arial" panose="020B0604020202020204" pitchFamily="34" charset="0"/>
                <a:ea typeface="PMingLiU"/>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Arial" panose="020B0604020202020204" pitchFamily="34" charset="0"/>
                <a:ea typeface="PMingLiU"/>
                <a:cs typeface="Arial" panose="020B0604020202020204" pitchFamily="34" charset="0"/>
              </a:rPr>
              <a:t>謝謝您。感謝您撥冗參與建立一個願景的會議。感謝您身為我們偉大組織的領導人之一。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r>
              <a:rPr lang="zh-TW" sz="1000" b="0" baseline="0" dirty="0">
                <a:latin typeface="Arial" panose="020B0604020202020204" pitchFamily="34" charset="0"/>
                <a:ea typeface="PMingLiU"/>
                <a:cs typeface="Arial" panose="020B0604020202020204" pitchFamily="34" charset="0"/>
              </a:rPr>
              <a:t>有了如您般的領導人，獅子會的未來充滿光明。謝謝您。</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24</a:t>
            </a:fld>
            <a:endParaRPr lang="en-US"/>
          </a:p>
        </p:txBody>
      </p:sp>
    </p:spTree>
    <p:extLst>
      <p:ext uri="{BB962C8B-B14F-4D97-AF65-F5344CB8AC3E}">
        <p14:creationId xmlns:p14="http://schemas.microsoft.com/office/powerpoint/2010/main" val="151037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u="sng" dirty="0">
                <a:latin typeface="PMingLiU" panose="02020500000000000000" pitchFamily="18" charset="-120"/>
                <a:ea typeface="PMingLiU" panose="02020500000000000000" pitchFamily="18" charset="-120"/>
                <a:cs typeface="Arial" panose="020B0604020202020204" pitchFamily="34" charset="0"/>
              </a:rPr>
              <a:t>講者筆記：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baseline="0" dirty="0">
                <a:latin typeface="PMingLiU" panose="02020500000000000000" pitchFamily="18" charset="-120"/>
                <a:ea typeface="PMingLiU" panose="02020500000000000000" pitchFamily="18" charset="-120"/>
                <a:cs typeface="Arial" panose="020B0604020202020204" pitchFamily="34" charset="0"/>
              </a:rPr>
              <a:t>介紹的部分，可以根據貴小組的大小及會議分配到的時間來進行調整/區域化。您也可以選擇根據</a:t>
            </a:r>
            <a:r>
              <a:rPr lang="zh-TW" sz="1000" b="0" i="1" u="sng" baseline="0" dirty="0">
                <a:latin typeface="PMingLiU" panose="02020500000000000000" pitchFamily="18" charset="-120"/>
                <a:ea typeface="PMingLiU" panose="02020500000000000000" pitchFamily="18" charset="-120"/>
                <a:cs typeface="Arial" panose="020B0604020202020204" pitchFamily="34" charset="0"/>
              </a:rPr>
              <a:t>建立團隊</a:t>
            </a:r>
            <a:r>
              <a:rPr lang="zh-TW" sz="1000" b="0" i="1" baseline="0" dirty="0">
                <a:latin typeface="PMingLiU" panose="02020500000000000000" pitchFamily="18" charset="-120"/>
                <a:ea typeface="PMingLiU" panose="02020500000000000000" pitchFamily="18" charset="-120"/>
                <a:cs typeface="Arial" panose="020B0604020202020204" pitchFamily="34" charset="0"/>
              </a:rPr>
              <a:t>報告中推薦的獅子會學習中心</a:t>
            </a:r>
            <a:r>
              <a:rPr lang="en-US" altLang="zh-TW" sz="1000" b="0" i="1" baseline="0" dirty="0">
                <a:latin typeface="PMingLiU" panose="02020500000000000000" pitchFamily="18" charset="-120"/>
                <a:ea typeface="PMingLiU" panose="02020500000000000000" pitchFamily="18" charset="-120"/>
                <a:cs typeface="Arial" panose="020B0604020202020204" pitchFamily="34" charset="0"/>
              </a:rPr>
              <a:t> </a:t>
            </a:r>
            <a:r>
              <a:rPr lang="zh-TW" sz="1000" b="0" i="1" baseline="0" dirty="0">
                <a:latin typeface="PMingLiU" panose="02020500000000000000" pitchFamily="18" charset="-120"/>
                <a:ea typeface="PMingLiU" panose="02020500000000000000" pitchFamily="18" charset="-120"/>
                <a:cs typeface="Arial" panose="020B0604020202020204" pitchFamily="34" charset="0"/>
              </a:rPr>
              <a:t>(LLC)之課程資訊進行知識檢查。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PMingLiU" panose="02020500000000000000" pitchFamily="18" charset="-120"/>
              <a:ea typeface="PMingLiU"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dirty="0">
                <a:latin typeface="PMingLiU" panose="02020500000000000000" pitchFamily="18" charset="-120"/>
                <a:ea typeface="PMingLiU" panose="02020500000000000000" pitchFamily="18" charset="-120"/>
                <a:cs typeface="Arial" panose="020B0604020202020204" pitchFamily="34" charset="0"/>
              </a:rPr>
              <a:t>今天的會議，我們將：</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171450" indent="-171450">
              <a:buFont typeface="Arial" panose="020B0604020202020204" pitchFamily="34" charset="0"/>
              <a:buChar char="•"/>
            </a:pPr>
            <a:r>
              <a:rPr lang="zh-TW" sz="1000" b="0" baseline="0" dirty="0">
                <a:latin typeface="PMingLiU" panose="02020500000000000000" pitchFamily="18" charset="-120"/>
                <a:ea typeface="PMingLiU" panose="02020500000000000000" pitchFamily="18" charset="-120"/>
                <a:cs typeface="Arial" panose="020B0604020202020204" pitchFamily="34" charset="0"/>
              </a:rPr>
              <a:t>透過檢視我們區的成就和需要發展的區域來為我們區的未來建立願景。</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審查 </a:t>
            </a:r>
            <a:r>
              <a:rPr lang="en-US" sz="12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 </a:t>
            </a:r>
            <a:r>
              <a:rPr lang="en-US" sz="12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a:t>
            </a:r>
            <a:r>
              <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150</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萬的使命）的目標。</a:t>
            </a:r>
            <a:endParaRPr 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endParaRPr>
          </a:p>
          <a:p>
            <a:pPr marL="171450" indent="-171450">
              <a:buFont typeface="Arial" panose="020B0604020202020204" pitchFamily="34" charset="0"/>
              <a:buChar char="•"/>
            </a:pPr>
            <a:r>
              <a:rPr lang="zh-TW" sz="1000" b="0" baseline="0" dirty="0">
                <a:latin typeface="PMingLiU" panose="02020500000000000000" pitchFamily="18" charset="-120"/>
                <a:ea typeface="PMingLiU" panose="02020500000000000000" pitchFamily="18" charset="-120"/>
                <a:cs typeface="Arial" panose="020B0604020202020204" pitchFamily="34" charset="0"/>
              </a:rPr>
              <a:t>規劃此計劃接下來的步驟</a:t>
            </a:r>
          </a:p>
          <a:p>
            <a:pPr marL="0" indent="0">
              <a:buNone/>
            </a:pPr>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indent="0">
              <a:buNone/>
            </a:pPr>
            <a:r>
              <a:rPr lang="zh-TW" sz="1000" b="0" baseline="0" dirty="0">
                <a:latin typeface="PMingLiU" panose="02020500000000000000" pitchFamily="18" charset="-120"/>
                <a:ea typeface="PMingLiU" panose="02020500000000000000" pitchFamily="18" charset="-120"/>
                <a:cs typeface="Arial" panose="020B0604020202020204" pitchFamily="34" charset="0"/>
              </a:rPr>
              <a:t>但今天會議最重要的部分是您。</a:t>
            </a:r>
            <a:r>
              <a:rPr lang="zh-TW" sz="1000" b="0" dirty="0">
                <a:latin typeface="PMingLiU" panose="02020500000000000000" pitchFamily="18" charset="-120"/>
                <a:ea typeface="PMingLiU" panose="02020500000000000000" pitchFamily="18" charset="-120"/>
                <a:cs typeface="Arial" panose="020B0604020202020204" pitchFamily="34" charset="0"/>
              </a:rPr>
              <a:t>唯有我們所有人的參與，我們才會成功。</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pPr marL="0" indent="0">
              <a:buNone/>
            </a:pPr>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pPr marL="0" indent="0">
              <a:buNone/>
            </a:pPr>
            <a:r>
              <a:rPr lang="zh-TW" sz="1000" b="0" baseline="0" dirty="0">
                <a:latin typeface="PMingLiU" panose="02020500000000000000" pitchFamily="18" charset="-120"/>
                <a:ea typeface="PMingLiU" panose="02020500000000000000" pitchFamily="18" charset="-120"/>
                <a:cs typeface="Arial" panose="020B0604020202020204" pitchFamily="34" charset="0"/>
              </a:rPr>
              <a:t>因此</a:t>
            </a:r>
            <a:r>
              <a:rPr lang="zh-CN" altLang="en-US" sz="1000" b="0" baseline="0" dirty="0">
                <a:latin typeface="PMingLiU" panose="02020500000000000000" pitchFamily="18" charset="-120"/>
                <a:ea typeface="PMingLiU" panose="02020500000000000000" pitchFamily="18" charset="-120"/>
                <a:cs typeface="Arial" panose="020B0604020202020204" pitchFamily="34" charset="0"/>
              </a:rPr>
              <a:t>，</a:t>
            </a:r>
            <a:r>
              <a:rPr lang="zh-TW" sz="1000" b="0" baseline="0" dirty="0">
                <a:latin typeface="PMingLiU" panose="02020500000000000000" pitchFamily="18" charset="-120"/>
                <a:ea typeface="PMingLiU" panose="02020500000000000000" pitchFamily="18" charset="-120"/>
                <a:cs typeface="Arial" panose="020B0604020202020204" pitchFamily="34" charset="0"/>
              </a:rPr>
              <a:t>我們開始介紹吧。若您可以告訴我們您的名字、分會、獅齡，以及若您是一位世界級的運動員，則將是什麼運動？  </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3</a:t>
            </a:fld>
            <a:endParaRPr lang="en-US"/>
          </a:p>
        </p:txBody>
      </p:sp>
    </p:spTree>
    <p:extLst>
      <p:ext uri="{BB962C8B-B14F-4D97-AF65-F5344CB8AC3E}">
        <p14:creationId xmlns:p14="http://schemas.microsoft.com/office/powerpoint/2010/main" val="406015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u="sng" dirty="0">
                <a:latin typeface="PMingLiU" panose="02020500000000000000" pitchFamily="18" charset="-120"/>
                <a:ea typeface="PMingLiU" panose="02020500000000000000" pitchFamily="18" charset="-120"/>
                <a:cs typeface="Arial" panose="020B0604020202020204" pitchFamily="34" charset="0"/>
              </a:rPr>
              <a:t>講者筆記：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PMingLiU" panose="02020500000000000000" pitchFamily="18" charset="-120"/>
                <a:ea typeface="PMingLiU" panose="02020500000000000000" pitchFamily="18" charset="-120"/>
                <a:cs typeface="Arial" panose="020B0604020202020204" pitchFamily="34" charset="0"/>
              </a:rPr>
              <a:t>強調與會者可就流程進行調整，以更符合其區域的需求，並提醒他們，他們有權以他們的方式建立其區的願景。</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PMingLiU" panose="02020500000000000000" pitchFamily="18" charset="-120"/>
                <a:ea typeface="PMingLiU" panose="02020500000000000000" pitchFamily="18" charset="-120"/>
                <a:cs typeface="Arial" panose="020B0604020202020204" pitchFamily="34" charset="0"/>
              </a:rPr>
              <a:t>________________________________________________________________</a:t>
            </a:r>
          </a:p>
          <a:p>
            <a:endParaRPr lang="en-US" sz="1000" b="0" dirty="0">
              <a:latin typeface="PMingLiU" panose="02020500000000000000" pitchFamily="18" charset="-120"/>
              <a:ea typeface="PMingLiU" panose="02020500000000000000" pitchFamily="18" charset="-120"/>
              <a:cs typeface="Arial" panose="020B0604020202020204" pitchFamily="34" charset="0"/>
            </a:endParaRPr>
          </a:p>
          <a:p>
            <a:r>
              <a:rPr lang="zh-TW" sz="1000" b="0" dirty="0">
                <a:latin typeface="PMingLiU" panose="02020500000000000000" pitchFamily="18" charset="-120"/>
                <a:ea typeface="PMingLiU" panose="02020500000000000000" pitchFamily="18" charset="-120"/>
                <a:cs typeface="Arial" panose="020B0604020202020204" pitchFamily="34" charset="0"/>
              </a:rPr>
              <a:t>全球會員發展措施有四個步驟：</a:t>
            </a:r>
            <a:r>
              <a:rPr lang="zh-TW" sz="1000" b="0" baseline="0" dirty="0">
                <a:latin typeface="PMingLiU" panose="02020500000000000000" pitchFamily="18" charset="-120"/>
                <a:ea typeface="PMingLiU" panose="02020500000000000000" pitchFamily="18" charset="-120"/>
                <a:cs typeface="Arial" panose="020B0604020202020204" pitchFamily="34" charset="0"/>
              </a:rPr>
              <a:t>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我們建立團隊、建立願景、建立計劃，然後建立成功。 </a:t>
            </a:r>
          </a:p>
          <a:p>
            <a:endParaRPr lang="en-US" sz="1000" b="0" baseline="0" dirty="0">
              <a:latin typeface="PMingLiU" panose="02020500000000000000" pitchFamily="18" charset="-120"/>
              <a:ea typeface="PMingLiU" panose="02020500000000000000" pitchFamily="18" charset="-120"/>
              <a:cs typeface="Arial" panose="020B0604020202020204" pitchFamily="34" charset="0"/>
            </a:endParaRPr>
          </a:p>
          <a:p>
            <a:r>
              <a:rPr lang="zh-TW" sz="1000" b="0" baseline="0" dirty="0">
                <a:latin typeface="PMingLiU" panose="02020500000000000000" pitchFamily="18" charset="-120"/>
                <a:ea typeface="PMingLiU" panose="02020500000000000000" pitchFamily="18" charset="-120"/>
                <a:cs typeface="Arial" panose="020B0604020202020204" pitchFamily="34" charset="0"/>
              </a:rPr>
              <a:t>今天，我們將討論流程的第二個步驟：建立願景。</a:t>
            </a:r>
            <a:r>
              <a:rPr lang="zh-TW" altLang="en-US" sz="1200" b="0" kern="1200" dirty="0">
                <a:solidFill>
                  <a:schemeClr val="tx1"/>
                </a:solidFill>
                <a:effectLst/>
                <a:latin typeface="PMingLiU" panose="02020500000000000000" pitchFamily="18" charset="-120"/>
                <a:ea typeface="PMingLiU" panose="02020500000000000000" pitchFamily="18" charset="-120"/>
                <a:cs typeface="ヒラギノ角ゴ Pro W3" charset="0"/>
              </a:rPr>
              <a:t>作為此步驟的一部分，我們將審查區會員發展的趨勢、分析我們區的需求，並審查我們的 </a:t>
            </a:r>
            <a:r>
              <a:rPr lang="en-US" sz="1200" b="0" i="1" kern="1200" dirty="0">
                <a:solidFill>
                  <a:schemeClr val="tx1"/>
                </a:solidFill>
                <a:effectLst/>
                <a:latin typeface="PMingLiU" panose="02020500000000000000" pitchFamily="18" charset="-120"/>
                <a:ea typeface="PMingLiU" panose="02020500000000000000" pitchFamily="18" charset="-120"/>
                <a:cs typeface="ヒラギノ角ゴ Pro W3" charset="0"/>
              </a:rPr>
              <a:t>MISSION </a:t>
            </a:r>
            <a:r>
              <a:rPr lang="en-US" sz="1200" b="1" kern="1200" dirty="0">
                <a:solidFill>
                  <a:schemeClr val="tx1"/>
                </a:solidFill>
                <a:effectLst/>
                <a:latin typeface="PMingLiU" panose="02020500000000000000" pitchFamily="18" charset="-120"/>
                <a:ea typeface="PMingLiU" panose="02020500000000000000" pitchFamily="18" charset="-120"/>
                <a:cs typeface="ヒラギノ角ゴ Pro W3" charset="0"/>
              </a:rPr>
              <a:t>1.5</a:t>
            </a:r>
            <a:r>
              <a:rPr lang="zh-TW" altLang="en-US" sz="1200" b="0" kern="1200" baseline="0" dirty="0">
                <a:solidFill>
                  <a:schemeClr val="tx1"/>
                </a:solidFill>
                <a:effectLst/>
                <a:latin typeface="PMingLiU" panose="02020500000000000000" pitchFamily="18" charset="-120"/>
                <a:ea typeface="PMingLiU" panose="02020500000000000000" pitchFamily="18" charset="-120"/>
                <a:cs typeface="ヒラギノ角ゴ Pro W3" charset="0"/>
              </a:rPr>
              <a:t> </a:t>
            </a:r>
            <a:r>
              <a:rPr lang="zh-TW" altLang="en-US" sz="1200" kern="1200" dirty="0">
                <a:solidFill>
                  <a:schemeClr val="tx1"/>
                </a:solidFill>
                <a:effectLst/>
                <a:latin typeface="PMingLiU" panose="02020500000000000000" pitchFamily="18" charset="-120"/>
                <a:ea typeface="PMingLiU" panose="02020500000000000000" pitchFamily="18" charset="-120"/>
                <a:cs typeface="ヒラギノ角ゴ Pro W3" charset="0"/>
              </a:rPr>
              <a:t>的目標，以幫助專注於下一年的方向。</a:t>
            </a:r>
            <a:endParaRPr lang="zh-TW" sz="1000" b="1" baseline="0" dirty="0">
              <a:latin typeface="PMingLiU" panose="02020500000000000000" pitchFamily="18" charset="-120"/>
              <a:ea typeface="PMingLiU" panose="02020500000000000000" pitchFamily="18" charset="-120"/>
              <a:cs typeface="Arial" panose="020B0604020202020204" pitchFamily="34" charset="0"/>
            </a:endParaRPr>
          </a:p>
          <a:p>
            <a:endParaRPr lang="en-US" sz="1000" dirty="0">
              <a:latin typeface="PMingLiU" panose="02020500000000000000" pitchFamily="18" charset="-120"/>
              <a:ea typeface="PMingLiU" panose="02020500000000000000" pitchFamily="18" charset="-12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4</a:t>
            </a:fld>
            <a:endParaRPr lang="en-US"/>
          </a:p>
        </p:txBody>
      </p:sp>
    </p:spTree>
    <p:extLst>
      <p:ext uri="{BB962C8B-B14F-4D97-AF65-F5344CB8AC3E}">
        <p14:creationId xmlns:p14="http://schemas.microsoft.com/office/powerpoint/2010/main" val="339591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u="sng" dirty="0">
                <a:latin typeface="Arial" panose="020B0604020202020204" pitchFamily="34" charset="0"/>
                <a:ea typeface="PMingLiU"/>
                <a:cs typeface="Arial" panose="020B0604020202020204" pitchFamily="34" charset="0"/>
              </a:rPr>
              <a:t>講者筆記：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Arial" panose="020B0604020202020204" pitchFamily="34" charset="0"/>
                <a:ea typeface="PMingLiU"/>
                <a:cs typeface="Arial" panose="020B0604020202020204" pitchFamily="34" charset="0"/>
              </a:rPr>
              <a:t>根據區域來調整此投影片上的問題，以代表貴區域中不同的重要團隊/角色。</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Arial" panose="020B0604020202020204" pitchFamily="34" charset="0"/>
                <a:ea typeface="PMingLiU"/>
                <a:cs typeface="Arial" panose="020B0604020202020204" pitchFamily="34" charset="0"/>
              </a:rPr>
              <a:t>若以網路虛擬會議進行，請使用分組會議來引導討論。將觀眾分為每</a:t>
            </a:r>
            <a:r>
              <a:rPr lang="en-US" altLang="zh-TW" sz="1000" b="0" i="1" dirty="0">
                <a:latin typeface="Arial" panose="020B0604020202020204" pitchFamily="34" charset="0"/>
                <a:ea typeface="PMingLiU"/>
                <a:cs typeface="Arial" panose="020B0604020202020204" pitchFamily="34" charset="0"/>
              </a:rPr>
              <a:t> </a:t>
            </a:r>
            <a:r>
              <a:rPr lang="zh-TW" sz="1000" b="0" i="1" dirty="0">
                <a:latin typeface="Arial" panose="020B0604020202020204" pitchFamily="34" charset="0"/>
                <a:ea typeface="PMingLiU"/>
                <a:cs typeface="Arial" panose="020B0604020202020204" pitchFamily="34" charset="0"/>
              </a:rPr>
              <a:t>3-5人一組，確保每位會員在分配的時間內都有機會發言。</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Arial" panose="020B0604020202020204" pitchFamily="34" charset="0"/>
                <a:ea typeface="PMingLiU"/>
                <a:cs typeface="Arial" panose="020B0604020202020204" pitchFamily="34" charset="0"/>
              </a:rPr>
              <a:t>若無法進行分組會議，則在所分配的時間內，就每個問題進行開放討論，並將答案紀錄於一份</a:t>
            </a:r>
            <a:r>
              <a:rPr lang="en-US" altLang="zh-TW" sz="1000" b="0" i="1" dirty="0">
                <a:latin typeface="Arial" panose="020B0604020202020204" pitchFamily="34" charset="0"/>
                <a:ea typeface="PMingLiU"/>
                <a:cs typeface="Arial" panose="020B0604020202020204" pitchFamily="34" charset="0"/>
              </a:rPr>
              <a:t> </a:t>
            </a:r>
            <a:r>
              <a:rPr lang="zh-TW" sz="1000" b="0" i="1" dirty="0">
                <a:latin typeface="Arial" panose="020B0604020202020204" pitchFamily="34" charset="0"/>
                <a:ea typeface="PMingLiU"/>
                <a:cs typeface="Arial" panose="020B0604020202020204" pitchFamily="34" charset="0"/>
              </a:rPr>
              <a:t>Word文件中。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Arial" panose="020B0604020202020204" pitchFamily="34" charset="0"/>
                <a:ea typeface="PMingLiU"/>
                <a:cs typeface="Arial" panose="020B0604020202020204" pitchFamily="34" charset="0"/>
              </a:rPr>
              <a:t>________________________________________________________________</a:t>
            </a:r>
          </a:p>
          <a:p>
            <a:endParaRPr lang="en-US" sz="1000" b="0" dirty="0">
              <a:latin typeface="Arial" panose="020B0604020202020204" pitchFamily="34" charset="0"/>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我們從討論我們自己身為獅友和獅友領導人的期待開始吧。</a:t>
            </a:r>
            <a:r>
              <a:rPr lang="zh-TW" sz="1000" b="0" baseline="0" dirty="0">
                <a:latin typeface="Arial" panose="020B0604020202020204" pitchFamily="34" charset="0"/>
                <a:ea typeface="PMingLiU"/>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dirty="0">
                <a:latin typeface="Arial" panose="020B0604020202020204" pitchFamily="34" charset="0"/>
                <a:ea typeface="PMingLiU"/>
                <a:cs typeface="Arial" panose="020B0604020202020204" pitchFamily="34" charset="0"/>
              </a:rPr>
              <a:t>獅友和分會幹部對其總監團隊有什麼期望？我們花5分鐘分成小組，您將有機會就此問題發表您的意見。</a:t>
            </a:r>
            <a:r>
              <a:rPr lang="zh-TW" sz="1000" b="0" baseline="0" dirty="0">
                <a:latin typeface="Arial" panose="020B0604020202020204" pitchFamily="34" charset="0"/>
                <a:ea typeface="PMingLiU"/>
                <a:cs typeface="Arial" panose="020B0604020202020204" pitchFamily="34" charset="0"/>
              </a:rPr>
              <a:t>5分鐘後，請派一位代表，總結小組的想法。{討論}</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Arial" panose="020B0604020202020204" pitchFamily="34" charset="0"/>
                <a:ea typeface="PMingLiU"/>
                <a:cs typeface="Arial" panose="020B0604020202020204" pitchFamily="34" charset="0"/>
              </a:rPr>
              <a:t>獅友和分會幹部對其分區主席有什麼期望？</a:t>
            </a:r>
            <a:r>
              <a:rPr lang="zh-TW" sz="1000" b="0" dirty="0">
                <a:latin typeface="Arial" panose="020B0604020202020204" pitchFamily="34" charset="0"/>
                <a:ea typeface="PMingLiU"/>
                <a:cs typeface="Arial" panose="020B0604020202020204" pitchFamily="34" charset="0"/>
              </a:rPr>
              <a:t>同樣地，我們花5分鐘分成小組，您將有機會就此問題發表您的意見。</a:t>
            </a:r>
            <a:r>
              <a:rPr lang="zh-TW" sz="1000" b="0" baseline="0" dirty="0">
                <a:latin typeface="Arial" panose="020B0604020202020204" pitchFamily="34" charset="0"/>
                <a:ea typeface="PMingLiU"/>
                <a:cs typeface="Arial" panose="020B0604020202020204" pitchFamily="34" charset="0"/>
              </a:rPr>
              <a:t>5分鐘後，請派一位代表，總結小組的想法。{討論}</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Arial" panose="020B0604020202020204" pitchFamily="34" charset="0"/>
                <a:ea typeface="PMingLiU"/>
                <a:cs typeface="Arial" panose="020B0604020202020204" pitchFamily="34" charset="0"/>
              </a:rPr>
              <a:t>我們對獅子分會有什麼期望？</a:t>
            </a:r>
            <a:r>
              <a:rPr lang="zh-TW" sz="1000" b="0" dirty="0">
                <a:latin typeface="Arial" panose="020B0604020202020204" pitchFamily="34" charset="0"/>
                <a:ea typeface="PMingLiU"/>
                <a:cs typeface="Arial" panose="020B0604020202020204" pitchFamily="34" charset="0"/>
              </a:rPr>
              <a:t>同樣地，我們花5分鐘分成小組，您將有機會就此問題發表您的意見。</a:t>
            </a:r>
            <a:r>
              <a:rPr lang="zh-TW" sz="1000" b="0" baseline="0" dirty="0">
                <a:latin typeface="Arial" panose="020B0604020202020204" pitchFamily="34" charset="0"/>
                <a:ea typeface="PMingLiU"/>
                <a:cs typeface="Arial" panose="020B0604020202020204" pitchFamily="34" charset="0"/>
              </a:rPr>
              <a:t>5分鐘後，請派一位代表，總結小組的想法。{討論}</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Arial" panose="020B0604020202020204" pitchFamily="34" charset="0"/>
                <a:ea typeface="PMingLiU"/>
                <a:cs typeface="Arial" panose="020B0604020202020204" pitchFamily="34" charset="0"/>
              </a:rPr>
              <a:t>我們前往下一步驟的同時，將我們的期待記在腦中...</a:t>
            </a:r>
          </a:p>
          <a:p>
            <a:endParaRPr lang="en-US" sz="1000"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5</a:t>
            </a:fld>
            <a:endParaRPr lang="en-US"/>
          </a:p>
        </p:txBody>
      </p:sp>
    </p:spTree>
    <p:extLst>
      <p:ext uri="{BB962C8B-B14F-4D97-AF65-F5344CB8AC3E}">
        <p14:creationId xmlns:p14="http://schemas.microsoft.com/office/powerpoint/2010/main" val="57023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u="sng" dirty="0">
                <a:latin typeface="Arial" panose="020B0604020202020204" pitchFamily="34" charset="0"/>
                <a:ea typeface="PMingLiU"/>
                <a:cs typeface="Arial" panose="020B0604020202020204" pitchFamily="34" charset="0"/>
              </a:rPr>
              <a:t>講者筆記：</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i="1" dirty="0">
                <a:latin typeface="Arial" panose="020B0604020202020204" pitchFamily="34" charset="0"/>
                <a:ea typeface="PMingLiU"/>
                <a:cs typeface="Arial" panose="020B0604020202020204" pitchFamily="34" charset="0"/>
              </a:rPr>
              <a:t>花點時間讓每位獅友分享他們希望看見的改善。這些想法，當納入計劃之中時，表示了所有出席獅友的投資和承諾。傾聽、紀錄並利用這些想法來促進更大的成功。</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0" baseline="0" dirty="0">
                <a:latin typeface="Arial" panose="020B0604020202020204" pitchFamily="34" charset="0"/>
                <a:ea typeface="PMingLiU"/>
                <a:cs typeface="Arial" panose="020B0604020202020204" pitchFamily="34" charset="0"/>
              </a:rPr>
              <a:t>________________________________________________________________</a:t>
            </a:r>
          </a:p>
          <a:p>
            <a:endParaRPr lang="en-US" sz="1000" b="0" dirty="0">
              <a:latin typeface="Arial" panose="020B0604020202020204" pitchFamily="34" charset="0"/>
              <a:cs typeface="Arial" panose="020B0604020202020204" pitchFamily="34" charset="0"/>
            </a:endParaRPr>
          </a:p>
          <a:p>
            <a:r>
              <a:rPr lang="zh-TW" sz="1000" b="0" u="sng" dirty="0">
                <a:latin typeface="Arial" panose="020B0604020202020204" pitchFamily="34" charset="0"/>
                <a:ea typeface="PMingLiU"/>
                <a:cs typeface="Arial" panose="020B0604020202020204" pitchFamily="34" charset="0"/>
              </a:rPr>
              <a:t>建立願景</a:t>
            </a:r>
            <a:r>
              <a:rPr lang="zh-TW" sz="1000" b="0" dirty="0">
                <a:latin typeface="Arial" panose="020B0604020202020204" pitchFamily="34" charset="0"/>
                <a:ea typeface="PMingLiU"/>
                <a:cs typeface="Arial" panose="020B0604020202020204" pitchFamily="34" charset="0"/>
              </a:rPr>
              <a:t>中重要的部分之一是為未來思考。您希望您的分會在未來是什麼樣子、</a:t>
            </a:r>
            <a:r>
              <a:rPr lang="zh-TW" sz="1000" b="0" i="1" dirty="0">
                <a:latin typeface="Arial" panose="020B0604020202020204" pitchFamily="34" charset="0"/>
                <a:ea typeface="PMingLiU"/>
                <a:cs typeface="Arial" panose="020B0604020202020204" pitchFamily="34" charset="0"/>
              </a:rPr>
              <a:t>做什麼，</a:t>
            </a:r>
            <a:r>
              <a:rPr lang="zh-TW" sz="1000" b="0" dirty="0">
                <a:latin typeface="Arial" panose="020B0604020202020204" pitchFamily="34" charset="0"/>
                <a:ea typeface="PMingLiU"/>
                <a:cs typeface="Arial" panose="020B0604020202020204" pitchFamily="34" charset="0"/>
              </a:rPr>
              <a:t>與今天有何不同？</a:t>
            </a:r>
          </a:p>
          <a:p>
            <a:endParaRPr lang="en-US" sz="1000"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6</a:t>
            </a:fld>
            <a:endParaRPr lang="en-US"/>
          </a:p>
        </p:txBody>
      </p:sp>
    </p:spTree>
    <p:extLst>
      <p:ext uri="{BB962C8B-B14F-4D97-AF65-F5344CB8AC3E}">
        <p14:creationId xmlns:p14="http://schemas.microsoft.com/office/powerpoint/2010/main" val="366925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u="sng" dirty="0">
                <a:latin typeface="Arial" panose="020B0604020202020204" pitchFamily="34" charset="0"/>
                <a:ea typeface="PMingLiU"/>
                <a:cs typeface="Arial" panose="020B0604020202020204" pitchFamily="34" charset="0"/>
              </a:rPr>
              <a:t>講者筆記：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i="1" dirty="0">
                <a:latin typeface="Arial" panose="020B0604020202020204" pitchFamily="34" charset="0"/>
                <a:ea typeface="PMingLiU"/>
                <a:cs typeface="Arial" panose="020B0604020202020204" pitchFamily="34" charset="0"/>
              </a:rPr>
              <a:t>給觀眾一些時間閱讀此投影片。</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aseline="0" dirty="0">
                <a:latin typeface="Arial" panose="020B0604020202020204" pitchFamily="34" charset="0"/>
                <a:ea typeface="PMingLiU"/>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zh-TW"/>
              <a:t>NAMI的過去、現在和未來</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7</a:t>
            </a:fld>
            <a:endParaRPr lang="en-US"/>
          </a:p>
        </p:txBody>
      </p:sp>
    </p:spTree>
    <p:extLst>
      <p:ext uri="{BB962C8B-B14F-4D97-AF65-F5344CB8AC3E}">
        <p14:creationId xmlns:p14="http://schemas.microsoft.com/office/powerpoint/2010/main" val="196844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u="sng" dirty="0">
                <a:latin typeface="Arial" panose="020B0604020202020204" pitchFamily="34" charset="0"/>
                <a:ea typeface="PMingLiU"/>
                <a:cs typeface="Arial" panose="020B0604020202020204" pitchFamily="34" charset="0"/>
              </a:rPr>
              <a:t>講者筆記： </a:t>
            </a:r>
          </a:p>
          <a:p>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在區策略計劃工作簿中，要求工作小組成員提前查取此資訊，以了解其地區的會員發展趨勢。然而，為了更好地為會議做準備，並為您的觀眾提供有助於區分析的資料，您可以在</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 Insights</a:t>
            </a:r>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（洞察報告）</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(https://insights.lionsclubs.org) </a:t>
            </a:r>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上找到這些資訊。在簡報之前，登錄您的</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 Lion Account (</a:t>
            </a:r>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獅子會帳戶</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)/(Lion Portal)</a:t>
            </a:r>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（獅子會門戶網站），點選上方中央的導航窗格上的</a:t>
            </a:r>
            <a:r>
              <a:rPr 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 Insights</a:t>
            </a:r>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（洞察報告），使用這些報告的資料填</a:t>
            </a:r>
            <a:r>
              <a:rPr lang="zh-TW" altLang="en-US" sz="1200" i="1" kern="1200" dirty="0">
                <a:solidFill>
                  <a:schemeClr val="tx1"/>
                </a:solidFill>
                <a:effectLst/>
                <a:latin typeface="PMingLiU" panose="02020500000000000000" pitchFamily="18" charset="-120"/>
                <a:ea typeface="PMingLiU" panose="02020500000000000000" pitchFamily="18" charset="-120"/>
                <a:cs typeface="ヒラギノ角ゴ Pro W3" charset="0"/>
              </a:rPr>
              <a:t>入</a:t>
            </a:r>
            <a:r>
              <a:rPr lang="zh-TW" altLang="en-US" sz="1200" b="0" i="1" kern="1200" dirty="0">
                <a:solidFill>
                  <a:schemeClr val="tx1"/>
                </a:solidFill>
                <a:effectLst/>
                <a:latin typeface="PMingLiU" panose="02020500000000000000" pitchFamily="18" charset="-120"/>
                <a:ea typeface="PMingLiU" panose="02020500000000000000" pitchFamily="18" charset="-120"/>
                <a:cs typeface="ヒラギノ角ゴ Pro W3" charset="0"/>
              </a:rPr>
              <a:t>在</a:t>
            </a:r>
            <a:r>
              <a:rPr lang="zh-TW" altLang="en-US" sz="1200" i="1" kern="1200" dirty="0">
                <a:solidFill>
                  <a:schemeClr val="tx1"/>
                </a:solidFill>
                <a:effectLst/>
                <a:latin typeface="PMingLiU" panose="02020500000000000000" pitchFamily="18" charset="-120"/>
                <a:ea typeface="PMingLiU" panose="02020500000000000000" pitchFamily="18" charset="-120"/>
                <a:cs typeface="ヒラギノ角ゴ Pro W3" charset="0"/>
              </a:rPr>
              <a:t>上方的空格</a:t>
            </a:r>
            <a:r>
              <a:rPr lang="zh-TW" altLang="en-US" sz="1000" b="0" i="1" kern="1200" dirty="0">
                <a:solidFill>
                  <a:schemeClr val="tx1"/>
                </a:solidFill>
                <a:effectLst/>
                <a:latin typeface="PMingLiU" panose="02020500000000000000" pitchFamily="18" charset="-120"/>
                <a:ea typeface="PMingLiU" panose="02020500000000000000" pitchFamily="18" charset="-120"/>
                <a:cs typeface="ヒラギノ角ゴ Pro W3" charset="0"/>
              </a:rPr>
              <a:t>處。 </a:t>
            </a:r>
            <a:r>
              <a:rPr lang="zh-TW" sz="1000" i="1" baseline="0" dirty="0">
                <a:latin typeface="PMingLiU" panose="02020500000000000000" pitchFamily="18" charset="-120"/>
                <a:ea typeface="PMingLiU" panose="02020500000000000000" pitchFamily="18" charset="-120"/>
                <a:cs typeface="Arial" panose="020B0604020202020204" pitchFamily="34" charset="0"/>
              </a:rPr>
              <a:t>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zh-TW" sz="1000" i="1" baseline="0" dirty="0">
                <a:latin typeface="Arial" panose="020B0604020202020204" pitchFamily="34" charset="0"/>
                <a:ea typeface="PMingLiU"/>
                <a:cs typeface="Arial" panose="020B0604020202020204" pitchFamily="34" charset="0"/>
              </a:rPr>
              <a:t>在上方中央的欄位中，點選「會員發展」的標籤。在螢幕左側，您會看見一個篩選器的部分，您可根據‘LCI’或‘GAT’進行篩選。您可以用任一篩選來取得此資訊 (LCI篩選憲章區&gt;複合區&gt;區，而GAT篩選憲章區&gt;區域&gt;複合區&gt;區)。一旦您選擇完後，選取「總會員數」，篩選後查看貴複合區或貴區的資料。記下在資料表格前兩欄中，貴區今年和去年的會員數，然後向右滑動，記下最後一欄中，三年來新會員的保留率。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zh-TW" sz="1000" i="1" baseline="0" dirty="0">
                <a:latin typeface="Arial" panose="020B0604020202020204" pitchFamily="34" charset="0"/>
                <a:ea typeface="PMingLiU"/>
                <a:cs typeface="Arial" panose="020B0604020202020204" pitchFamily="34" charset="0"/>
              </a:rPr>
              <a:t>回到上方中央的欄位，點選「服務活動」的標籤。您的篩選器應該會記得會員發展時的設定，但如果沒有的話，遵循同樣的流程，以查看貴複合區或貴區的服務總數。記下在資料表格第三和第四欄中，貴區今年和去年的服務人數，然後向右滑動，記下最後一欄中，分會報告的服務比例。</a:t>
            </a:r>
          </a:p>
          <a:p>
            <a:r>
              <a:rPr lang="zh-TW" sz="1000" i="1" baseline="0" dirty="0">
                <a:latin typeface="Arial" panose="020B0604020202020204" pitchFamily="34" charset="0"/>
                <a:ea typeface="PMingLiU"/>
                <a:cs typeface="Arial" panose="020B0604020202020204" pitchFamily="34" charset="0"/>
              </a:rPr>
              <a:t>可於 http://www8.lionsclubs.org/reports/5YearTrendReport上取得的五年趨勢報告，展示出過去五年的關鍵指標，包括新會員、退會會員、新分會和解散分會。建議將此報告印給出席者，讓他們在區分析和制定目標時能參考其中的數據。</a:t>
            </a:r>
          </a:p>
          <a:p>
            <a:r>
              <a:rPr lang="zh-TW" sz="1000" i="1" baseline="0" dirty="0">
                <a:latin typeface="Arial" panose="020B0604020202020204" pitchFamily="34" charset="0"/>
                <a:ea typeface="PMingLiU"/>
                <a:cs typeface="Arial" panose="020B0604020202020204" pitchFamily="34" charset="0"/>
              </a:rPr>
              <a:t>若您希望報告與區域相關的資料，如家庭會員，您能於如下的網站中找到這類的報告：http://www8.lionsclubs.org/reports/FamilyandWomenMembershipReports/。</a:t>
            </a:r>
          </a:p>
          <a:p>
            <a:r>
              <a:rPr lang="zh-TW" sz="1000" baseline="0" dirty="0">
                <a:latin typeface="Arial" panose="020B0604020202020204" pitchFamily="34" charset="0"/>
                <a:ea typeface="PMingLiU"/>
                <a:cs typeface="Arial" panose="020B0604020202020204" pitchFamily="34" charset="0"/>
              </a:rPr>
              <a:t>__________________________________________________________</a:t>
            </a:r>
          </a:p>
          <a:p>
            <a:endParaRPr lang="en-US" sz="1000" dirty="0">
              <a:latin typeface="Arial" panose="020B0604020202020204" pitchFamily="34" charset="0"/>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我們來看看我們區/複合區的表現。</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zh-TW" sz="1000" b="0" baseline="0" dirty="0">
                <a:latin typeface="Arial" panose="020B0604020202020204" pitchFamily="34" charset="0"/>
                <a:ea typeface="PMingLiU"/>
                <a:cs typeface="Arial" panose="020B0604020202020204" pitchFamily="34" charset="0"/>
              </a:rPr>
              <a:t>這是我們今年和去年的會員數及服務人數，以及三年來的新會員保留率，以及分會報告的服務活動比例。 </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zh-TW" sz="1000" b="0" baseline="0" dirty="0">
                <a:latin typeface="Arial" panose="020B0604020202020204" pitchFamily="34" charset="0"/>
                <a:ea typeface="PMingLiU"/>
                <a:cs typeface="Arial" panose="020B0604020202020204" pitchFamily="34" charset="0"/>
              </a:rPr>
              <a:t>看到服務總數，提醒我們為何我們努力致力於會員發展。試想如果我們今年能比去年服務更多會員 ─ 我們能為我們的社區帶來多大的影響力？</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zh-TW" sz="1000" b="0" baseline="0" dirty="0">
                <a:latin typeface="Arial" panose="020B0604020202020204" pitchFamily="34" charset="0"/>
                <a:ea typeface="PMingLiU"/>
                <a:cs typeface="Arial" panose="020B0604020202020204" pitchFamily="34" charset="0"/>
              </a:rPr>
              <a:t>您也有一份講義，其中註明過去5年來，分會和會員數的增減以。 </a:t>
            </a:r>
          </a:p>
          <a:p>
            <a:pPr marL="0" indent="0">
              <a:buFont typeface="Arial" panose="020B0604020202020204" pitchFamily="34" charset="0"/>
              <a:buNone/>
            </a:pPr>
            <a:r>
              <a:rPr lang="zh-TW" sz="1000" b="0" baseline="0" dirty="0">
                <a:latin typeface="Arial" panose="020B0604020202020204" pitchFamily="34" charset="0"/>
                <a:ea typeface="PMingLiU"/>
                <a:cs typeface="Arial" panose="020B0604020202020204" pitchFamily="34" charset="0"/>
              </a:rPr>
              <a:t>您發現了什麼？有什麼令您驚訝的嗎？{討論}</a:t>
            </a:r>
          </a:p>
          <a:p>
            <a:r>
              <a:rPr lang="zh-TW" sz="1000" b="0" dirty="0">
                <a:latin typeface="Arial" panose="020B0604020202020204" pitchFamily="34" charset="0"/>
                <a:ea typeface="PMingLiU"/>
                <a:cs typeface="Arial" panose="020B0604020202020204" pitchFamily="34" charset="0"/>
              </a:rPr>
              <a:t>您對這些數據是否滿意？</a:t>
            </a:r>
            <a:r>
              <a:rPr lang="zh-TW" sz="1000" b="0" baseline="0" dirty="0">
                <a:latin typeface="Arial" panose="020B0604020202020204" pitchFamily="34" charset="0"/>
                <a:ea typeface="PMingLiU"/>
                <a:cs typeface="Arial" panose="020B0604020202020204" pitchFamily="34" charset="0"/>
              </a:rPr>
              <a:t> </a:t>
            </a:r>
          </a:p>
          <a:p>
            <a:r>
              <a:rPr lang="zh-TW" sz="1000" b="0" baseline="0" dirty="0">
                <a:latin typeface="Arial" panose="020B0604020202020204" pitchFamily="34" charset="0"/>
                <a:ea typeface="PMingLiU"/>
                <a:cs typeface="Arial" panose="020B0604020202020204" pitchFamily="34" charset="0"/>
              </a:rPr>
              <a:t>我們所有人是否能團結一起，做得更好呢？ </a:t>
            </a:r>
          </a:p>
          <a:p>
            <a:r>
              <a:rPr lang="zh-TW" sz="1000" b="0" dirty="0">
                <a:latin typeface="Arial" panose="020B0604020202020204" pitchFamily="34" charset="0"/>
                <a:ea typeface="PMingLiU"/>
                <a:cs typeface="Arial" panose="020B0604020202020204" pitchFamily="34" charset="0"/>
              </a:rPr>
              <a:t>如果我們對這樣的趨勢不滿意的話，是時候該做出改變了！</a:t>
            </a:r>
          </a:p>
          <a:p>
            <a:endParaRPr lang="en-US" sz="1000" b="0"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8</a:t>
            </a:fld>
            <a:endParaRPr lang="en-US"/>
          </a:p>
        </p:txBody>
      </p:sp>
    </p:spTree>
    <p:extLst>
      <p:ext uri="{BB962C8B-B14F-4D97-AF65-F5344CB8AC3E}">
        <p14:creationId xmlns:p14="http://schemas.microsoft.com/office/powerpoint/2010/main" val="70048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u="sng" dirty="0">
                <a:latin typeface="Arial" panose="020B0604020202020204" pitchFamily="34" charset="0"/>
                <a:ea typeface="PMingLiU"/>
                <a:cs typeface="Arial" panose="020B0604020202020204" pitchFamily="34" charset="0"/>
              </a:rPr>
              <a:t>講者筆記： </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i="1" dirty="0">
                <a:latin typeface="Arial" panose="020B0604020202020204" pitchFamily="34" charset="0"/>
                <a:ea typeface="PMingLiU"/>
                <a:cs typeface="Arial" panose="020B0604020202020204" pitchFamily="34" charset="0"/>
              </a:rPr>
              <a:t>給觀眾一些時間閱讀此投影片。</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sz="1000" baseline="0" dirty="0">
                <a:latin typeface="Arial" panose="020B0604020202020204" pitchFamily="34" charset="0"/>
                <a:ea typeface="PMingLiU"/>
                <a:cs typeface="Arial" panose="020B0604020202020204" pitchFamily="34" charset="0"/>
              </a:rPr>
              <a:t>________________________________________________________________</a:t>
            </a:r>
          </a:p>
          <a:p>
            <a:endParaRPr lang="en-US" sz="1000" b="0" dirty="0">
              <a:latin typeface="Arial" panose="020B0604020202020204" pitchFamily="34" charset="0"/>
              <a:cs typeface="Arial" panose="020B0604020202020204" pitchFamily="34" charset="0"/>
            </a:endParaRPr>
          </a:p>
          <a:p>
            <a:r>
              <a:rPr lang="zh-TW" sz="1000" b="0" dirty="0">
                <a:latin typeface="Arial" panose="020B0604020202020204" pitchFamily="34" charset="0"/>
                <a:ea typeface="PMingLiU"/>
                <a:cs typeface="Arial" panose="020B0604020202020204" pitchFamily="34" charset="0"/>
              </a:rPr>
              <a:t>我們開始吧！</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9</a:t>
            </a:fld>
            <a:endParaRPr lang="en-US"/>
          </a:p>
        </p:txBody>
      </p:sp>
    </p:spTree>
    <p:extLst>
      <p:ext uri="{BB962C8B-B14F-4D97-AF65-F5344CB8AC3E}">
        <p14:creationId xmlns:p14="http://schemas.microsoft.com/office/powerpoint/2010/main" val="70373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84663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025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253386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en-US" sz="1000" dirty="0">
              <a:solidFill>
                <a:schemeClr val="accent6">
                  <a:lumMod val="50000"/>
                  <a:lumOff val="50000"/>
                </a:schemeClr>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2177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en-US" sz="1000" dirty="0">
              <a:solidFill>
                <a:schemeClr val="bg1">
                  <a:lumMod val="20000"/>
                  <a:lumOff val="80000"/>
                </a:scheme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19369472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800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70" r:id="rId2"/>
    <p:sldLayoutId id="2147483860" r:id="rId3"/>
    <p:sldLayoutId id="2147483872" r:id="rId4"/>
    <p:sldLayoutId id="2147483873" r:id="rId5"/>
    <p:sldLayoutId id="2147483874" r:id="rId6"/>
    <p:sldLayoutId id="2147483876" r:id="rId7"/>
    <p:sldLayoutId id="2147483877"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ellow Bar">
            <a:extLst>
              <a:ext uri="{FF2B5EF4-FFF2-40B4-BE49-F238E27FC236}">
                <a16:creationId xmlns:a16="http://schemas.microsoft.com/office/drawing/2014/main" id="{2AAD127A-02A2-A74B-B87D-6D08403053E0}"/>
              </a:ext>
            </a:extLst>
          </p:cNvPr>
          <p:cNvSpPr/>
          <p:nvPr/>
        </p:nvSpPr>
        <p:spPr>
          <a:xfrm>
            <a:off x="5225845" y="4397584"/>
            <a:ext cx="1740310" cy="8731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6" name="Emblem - Color">
            <a:extLst>
              <a:ext uri="{FF2B5EF4-FFF2-40B4-BE49-F238E27FC236}">
                <a16:creationId xmlns:a16="http://schemas.microsoft.com/office/drawing/2014/main" id="{4B30221B-33DB-AB4C-8BF6-748745257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882" y="1600200"/>
            <a:ext cx="2514236" cy="2380982"/>
          </a:xfrm>
          <a:prstGeom prst="rect">
            <a:avLst/>
          </a:prstGeom>
        </p:spPr>
      </p:pic>
      <p:sp>
        <p:nvSpPr>
          <p:cNvPr id="7" name="Body Copy">
            <a:extLst>
              <a:ext uri="{FF2B5EF4-FFF2-40B4-BE49-F238E27FC236}">
                <a16:creationId xmlns:a16="http://schemas.microsoft.com/office/drawing/2014/main" id="{978A3E9B-0239-354F-AC08-FCA4DD3D0A1E}"/>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b="1">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4000"/>
              <a:t>會前準備</a:t>
            </a:r>
          </a:p>
        </p:txBody>
      </p:sp>
      <p:pic>
        <p:nvPicPr>
          <p:cNvPr id="8" name="Picture 7">
            <a:extLst>
              <a:ext uri="{FF2B5EF4-FFF2-40B4-BE49-F238E27FC236}">
                <a16:creationId xmlns:a16="http://schemas.microsoft.com/office/drawing/2014/main" id="{3049AD1F-1DF8-E64F-AF4E-9D112B4AFCEF}"/>
              </a:ext>
            </a:extLst>
          </p:cNvPr>
          <p:cNvPicPr>
            <a:picLocks noChangeAspect="1"/>
          </p:cNvPicPr>
          <p:nvPr/>
        </p:nvPicPr>
        <p:blipFill>
          <a:blip r:embed="rId4"/>
          <a:stretch>
            <a:fillRect/>
          </a:stretch>
        </p:blipFill>
        <p:spPr>
          <a:xfrm>
            <a:off x="9906000" y="0"/>
            <a:ext cx="2286000" cy="2286000"/>
          </a:xfrm>
          <a:prstGeom prst="rect">
            <a:avLst/>
          </a:prstGeom>
        </p:spPr>
      </p:pic>
      <p:pic>
        <p:nvPicPr>
          <p:cNvPr id="9" name="Picture 8">
            <a:extLst>
              <a:ext uri="{FF2B5EF4-FFF2-40B4-BE49-F238E27FC236}">
                <a16:creationId xmlns:a16="http://schemas.microsoft.com/office/drawing/2014/main" id="{0362E338-D378-8641-8669-2EF6AC127FE5}"/>
              </a:ext>
            </a:extLst>
          </p:cNvPr>
          <p:cNvPicPr>
            <a:picLocks noChangeAspect="1"/>
          </p:cNvPicPr>
          <p:nvPr/>
        </p:nvPicPr>
        <p:blipFill>
          <a:blip r:embed="rId4"/>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38795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EBAD8334-36D7-B142-B7CF-5CDEAD57F7E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latin typeface="+mj-ea"/>
                <a:ea typeface="+mj-ea"/>
              </a:rPr>
              <a:t>aa</a:t>
            </a:r>
          </a:p>
        </p:txBody>
      </p:sp>
      <p:sp>
        <p:nvSpPr>
          <p:cNvPr id="27" name="Slice - Solid">
            <a:extLst>
              <a:ext uri="{FF2B5EF4-FFF2-40B4-BE49-F238E27FC236}">
                <a16:creationId xmlns:a16="http://schemas.microsoft.com/office/drawing/2014/main" id="{C156D1A5-8667-FC47-A2E3-6F83B01C3BC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mj-ea"/>
              <a:ea typeface="+mj-ea"/>
            </a:endParaRPr>
          </a:p>
        </p:txBody>
      </p:sp>
      <p:sp>
        <p:nvSpPr>
          <p:cNvPr id="25" name="Body Copy">
            <a:extLst>
              <a:ext uri="{FF2B5EF4-FFF2-40B4-BE49-F238E27FC236}">
                <a16:creationId xmlns:a16="http://schemas.microsoft.com/office/drawing/2014/main" id="{3216B1BA-4C78-7A4C-8AE7-D08155C39309}"/>
              </a:ext>
            </a:extLst>
          </p:cNvPr>
          <p:cNvSpPr txBox="1">
            <a:spLocks/>
          </p:cNvSpPr>
          <p:nvPr/>
        </p:nvSpPr>
        <p:spPr>
          <a:xfrm>
            <a:off x="2383133" y="1215798"/>
            <a:ext cx="4215302" cy="117214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altLang="zh-TW" sz="3600" b="1" i="1" dirty="0">
                <a:solidFill>
                  <a:srgbClr val="0A5496"/>
                </a:solidFill>
                <a:latin typeface="Arial"/>
                <a:ea typeface="PMingLiU"/>
                <a:cs typeface="Arial"/>
              </a:rPr>
              <a:t>MISSION</a:t>
            </a:r>
            <a:r>
              <a:rPr lang="zh-TW" altLang="en-US" sz="3600" b="1" dirty="0">
                <a:solidFill>
                  <a:srgbClr val="0A5496"/>
                </a:solidFill>
                <a:latin typeface="Arial"/>
                <a:ea typeface="PMingLiU"/>
                <a:cs typeface="Arial"/>
              </a:rPr>
              <a:t> </a:t>
            </a:r>
            <a:r>
              <a:rPr lang="en-US" altLang="zh-TW" sz="3600" b="1" dirty="0">
                <a:solidFill>
                  <a:srgbClr val="0A5496"/>
                </a:solidFill>
                <a:latin typeface="Arial"/>
                <a:ea typeface="PMingLiU"/>
                <a:cs typeface="Arial"/>
              </a:rPr>
              <a:t>1.5</a:t>
            </a:r>
            <a:r>
              <a:rPr lang="zh-TW" altLang="en-US" sz="3600" b="1" dirty="0">
                <a:solidFill>
                  <a:srgbClr val="0A5496"/>
                </a:solidFill>
                <a:latin typeface="Arial"/>
                <a:ea typeface="PMingLiU"/>
                <a:cs typeface="Arial"/>
              </a:rPr>
              <a:t>（</a:t>
            </a:r>
            <a:r>
              <a:rPr lang="en-US" altLang="zh-TW" sz="3600" b="1" dirty="0">
                <a:solidFill>
                  <a:srgbClr val="0A5496"/>
                </a:solidFill>
                <a:latin typeface="Arial"/>
                <a:ea typeface="PMingLiU"/>
                <a:cs typeface="Arial"/>
              </a:rPr>
              <a:t>150</a:t>
            </a:r>
            <a:r>
              <a:rPr lang="zh-TW" altLang="en-US" sz="3600" b="1" dirty="0">
                <a:solidFill>
                  <a:srgbClr val="0A5496"/>
                </a:solidFill>
                <a:latin typeface="Arial"/>
                <a:ea typeface="PMingLiU"/>
                <a:cs typeface="Arial"/>
              </a:rPr>
              <a:t>萬的使命）</a:t>
            </a:r>
            <a:r>
              <a:rPr lang="en-US" altLang="zh-TW" sz="3600" b="1" dirty="0">
                <a:solidFill>
                  <a:srgbClr val="0A5496"/>
                </a:solidFill>
                <a:latin typeface="Arial"/>
                <a:ea typeface="PMingLiU"/>
                <a:cs typeface="Arial"/>
              </a:rPr>
              <a:t>| </a:t>
            </a:r>
            <a:r>
              <a:rPr lang="zh-TW" altLang="en-US" sz="3600" b="1" dirty="0">
                <a:solidFill>
                  <a:srgbClr val="0A5496"/>
                </a:solidFill>
                <a:latin typeface="Arial"/>
                <a:ea typeface="PMingLiU"/>
                <a:cs typeface="Arial"/>
              </a:rPr>
              <a:t>目標</a:t>
            </a:r>
          </a:p>
          <a:p>
            <a:endParaRPr lang="zh-TW" sz="3600" b="1" dirty="0">
              <a:solidFill>
                <a:srgbClr val="0A5496"/>
              </a:solidFill>
              <a:latin typeface="+mj-ea"/>
              <a:ea typeface="+mj-ea"/>
            </a:endParaRPr>
          </a:p>
        </p:txBody>
      </p:sp>
      <p:pic>
        <p:nvPicPr>
          <p:cNvPr id="31" name="Picture 30">
            <a:extLst>
              <a:ext uri="{FF2B5EF4-FFF2-40B4-BE49-F238E27FC236}">
                <a16:creationId xmlns:a16="http://schemas.microsoft.com/office/drawing/2014/main" id="{C5C2AF9A-A836-E24B-8FA3-450B94F81358}"/>
              </a:ext>
            </a:extLst>
          </p:cNvPr>
          <p:cNvPicPr>
            <a:picLocks noChangeAspect="1"/>
          </p:cNvPicPr>
          <p:nvPr/>
        </p:nvPicPr>
        <p:blipFill>
          <a:blip r:embed="rId3"/>
          <a:srcRect/>
          <a:stretch/>
        </p:blipFill>
        <p:spPr>
          <a:xfrm>
            <a:off x="605696" y="499134"/>
            <a:ext cx="994504" cy="942293"/>
          </a:xfrm>
          <a:prstGeom prst="rect">
            <a:avLst/>
          </a:prstGeom>
        </p:spPr>
      </p:pic>
      <p:sp>
        <p:nvSpPr>
          <p:cNvPr id="32" name="Body Copy">
            <a:extLst>
              <a:ext uri="{FF2B5EF4-FFF2-40B4-BE49-F238E27FC236}">
                <a16:creationId xmlns:a16="http://schemas.microsoft.com/office/drawing/2014/main" id="{76F9AEF1-B1A3-C445-90DE-97F89758B97F}"/>
              </a:ext>
            </a:extLst>
          </p:cNvPr>
          <p:cNvSpPr txBox="1">
            <a:spLocks/>
          </p:cNvSpPr>
          <p:nvPr/>
        </p:nvSpPr>
        <p:spPr>
          <a:xfrm>
            <a:off x="2597490" y="2971800"/>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zh-TW" sz="2400" dirty="0">
                <a:solidFill>
                  <a:schemeClr val="accent6">
                    <a:lumMod val="65000"/>
                    <a:lumOff val="35000"/>
                  </a:schemeClr>
                </a:solidFill>
                <a:latin typeface="+mj-ea"/>
                <a:ea typeface="+mj-ea"/>
              </a:rPr>
              <a:t>每項專注領域</a:t>
            </a:r>
          </a:p>
          <a:p>
            <a:pPr marL="342900" indent="-342900">
              <a:spcAft>
                <a:spcPts val="1200"/>
              </a:spcAft>
              <a:buClr>
                <a:srgbClr val="FFC000"/>
              </a:buClr>
              <a:buFont typeface=".Lucida Grande UI Regular"/>
              <a:buChar char="►"/>
            </a:pPr>
            <a:r>
              <a:rPr lang="zh-TW" sz="2400" dirty="0">
                <a:solidFill>
                  <a:schemeClr val="accent6">
                    <a:lumMod val="65000"/>
                    <a:lumOff val="35000"/>
                  </a:schemeClr>
                </a:solidFill>
                <a:latin typeface="+mj-ea"/>
                <a:ea typeface="+mj-ea"/>
              </a:rPr>
              <a:t>當責</a:t>
            </a:r>
          </a:p>
        </p:txBody>
      </p:sp>
      <p:sp>
        <p:nvSpPr>
          <p:cNvPr id="33" name="Page Number - White">
            <a:extLst>
              <a:ext uri="{FF2B5EF4-FFF2-40B4-BE49-F238E27FC236}">
                <a16:creationId xmlns:a16="http://schemas.microsoft.com/office/drawing/2014/main" id="{89D8ED11-E448-924D-9EE9-78729EC475D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82E87"/>
                </a:solidFill>
                <a:latin typeface="+mj-ea"/>
                <a:ea typeface="+mj-ea"/>
              </a:rPr>
              <a:pPr eaLnBrk="0" hangingPunct="0">
                <a:spcBef>
                  <a:spcPct val="50000"/>
                </a:spcBef>
                <a:defRPr/>
              </a:pPr>
              <a:t>10</a:t>
            </a:fld>
            <a:endParaRPr lang="en-US" sz="1000">
              <a:solidFill>
                <a:srgbClr val="082E87"/>
              </a:solidFill>
              <a:latin typeface="+mj-ea"/>
              <a:ea typeface="+mj-ea"/>
            </a:endParaRPr>
          </a:p>
        </p:txBody>
      </p:sp>
      <p:grpSp>
        <p:nvGrpSpPr>
          <p:cNvPr id="20" name="Group 19">
            <a:extLst>
              <a:ext uri="{FF2B5EF4-FFF2-40B4-BE49-F238E27FC236}">
                <a16:creationId xmlns:a16="http://schemas.microsoft.com/office/drawing/2014/main" id="{14A40FEB-070F-4442-9C1B-BB5CEFBD57F0}"/>
              </a:ext>
            </a:extLst>
          </p:cNvPr>
          <p:cNvGrpSpPr/>
          <p:nvPr/>
        </p:nvGrpSpPr>
        <p:grpSpPr>
          <a:xfrm>
            <a:off x="7097859" y="1628741"/>
            <a:ext cx="4089270" cy="3592494"/>
            <a:chOff x="6512276" y="1676400"/>
            <a:chExt cx="4245785" cy="3867912"/>
          </a:xfrm>
        </p:grpSpPr>
        <p:grpSp>
          <p:nvGrpSpPr>
            <p:cNvPr id="21" name="Group 20">
              <a:extLst>
                <a:ext uri="{FF2B5EF4-FFF2-40B4-BE49-F238E27FC236}">
                  <a16:creationId xmlns:a16="http://schemas.microsoft.com/office/drawing/2014/main" id="{8381F297-007F-4199-8BE5-C99F3F7158AF}"/>
                </a:ext>
              </a:extLst>
            </p:cNvPr>
            <p:cNvGrpSpPr>
              <a:grpSpLocks noChangeAspect="1"/>
            </p:cNvGrpSpPr>
            <p:nvPr/>
          </p:nvGrpSpPr>
          <p:grpSpPr>
            <a:xfrm>
              <a:off x="6512276" y="1676400"/>
              <a:ext cx="4233672" cy="3867912"/>
              <a:chOff x="6512276" y="1676400"/>
              <a:chExt cx="4917724" cy="4476228"/>
            </a:xfrm>
          </p:grpSpPr>
          <p:sp>
            <p:nvSpPr>
              <p:cNvPr id="35" name="Background - Solid">
                <a:extLst>
                  <a:ext uri="{FF2B5EF4-FFF2-40B4-BE49-F238E27FC236}">
                    <a16:creationId xmlns:a16="http://schemas.microsoft.com/office/drawing/2014/main" id="{2B59864A-C7E4-4079-99BF-8259281D9552}"/>
                  </a:ext>
                </a:extLst>
              </p:cNvPr>
              <p:cNvSpPr/>
              <p:nvPr/>
            </p:nvSpPr>
            <p:spPr>
              <a:xfrm>
                <a:off x="6512277" y="3845115"/>
                <a:ext cx="2462369" cy="2307513"/>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0" name="Background - Solid">
                <a:extLst>
                  <a:ext uri="{FF2B5EF4-FFF2-40B4-BE49-F238E27FC236}">
                    <a16:creationId xmlns:a16="http://schemas.microsoft.com/office/drawing/2014/main" id="{AB8B9004-81C4-452B-A791-14D81F7F77C5}"/>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4" name="Background - Solid">
                <a:extLst>
                  <a:ext uri="{FF2B5EF4-FFF2-40B4-BE49-F238E27FC236}">
                    <a16:creationId xmlns:a16="http://schemas.microsoft.com/office/drawing/2014/main" id="{6C90DA25-753F-4F19-8409-35AF8B18C11C}"/>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6" name="Background - Solid">
                <a:extLst>
                  <a:ext uri="{FF2B5EF4-FFF2-40B4-BE49-F238E27FC236}">
                    <a16:creationId xmlns:a16="http://schemas.microsoft.com/office/drawing/2014/main" id="{51ABF9C0-983E-44CB-8E98-B4BC1F4E1CE0}"/>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grpSp>
        <p:grpSp>
          <p:nvGrpSpPr>
            <p:cNvPr id="22" name="Group 21">
              <a:extLst>
                <a:ext uri="{FF2B5EF4-FFF2-40B4-BE49-F238E27FC236}">
                  <a16:creationId xmlns:a16="http://schemas.microsoft.com/office/drawing/2014/main" id="{CACF9CBD-31B5-402A-8D2B-819D5FFFBA6C}"/>
                </a:ext>
              </a:extLst>
            </p:cNvPr>
            <p:cNvGrpSpPr/>
            <p:nvPr/>
          </p:nvGrpSpPr>
          <p:grpSpPr>
            <a:xfrm>
              <a:off x="6523785" y="2118623"/>
              <a:ext cx="4234276" cy="3018470"/>
              <a:chOff x="871124" y="2925130"/>
              <a:chExt cx="4234276" cy="3018470"/>
            </a:xfrm>
          </p:grpSpPr>
          <p:sp>
            <p:nvSpPr>
              <p:cNvPr id="23" name="Body Copy">
                <a:extLst>
                  <a:ext uri="{FF2B5EF4-FFF2-40B4-BE49-F238E27FC236}">
                    <a16:creationId xmlns:a16="http://schemas.microsoft.com/office/drawing/2014/main" id="{63AA1DA2-C18D-4CB3-8299-5F62F8F571AF}"/>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a:solidFill>
                      <a:schemeClr val="bg1"/>
                    </a:solidFill>
                    <a:latin typeface="+mj-ea"/>
                    <a:ea typeface="+mj-ea"/>
                  </a:rPr>
                  <a:t>新分會</a:t>
                </a:r>
              </a:p>
            </p:txBody>
          </p:sp>
          <p:sp>
            <p:nvSpPr>
              <p:cNvPr id="24" name="Body Copy">
                <a:extLst>
                  <a:ext uri="{FF2B5EF4-FFF2-40B4-BE49-F238E27FC236}">
                    <a16:creationId xmlns:a16="http://schemas.microsoft.com/office/drawing/2014/main" id="{23CB5482-C3D6-4A4A-9CC8-E259397E0B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a:solidFill>
                      <a:schemeClr val="bg1"/>
                    </a:solidFill>
                    <a:latin typeface="+mj-ea"/>
                    <a:ea typeface="+mj-ea"/>
                  </a:rPr>
                  <a:t>新會員</a:t>
                </a:r>
              </a:p>
            </p:txBody>
          </p:sp>
          <p:sp>
            <p:nvSpPr>
              <p:cNvPr id="28" name="Body Copy">
                <a:extLst>
                  <a:ext uri="{FF2B5EF4-FFF2-40B4-BE49-F238E27FC236}">
                    <a16:creationId xmlns:a16="http://schemas.microsoft.com/office/drawing/2014/main" id="{299D9641-73C6-482F-8517-33B4FC2CBBE1}"/>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領導人的</a:t>
                </a:r>
                <a:br>
                  <a:rPr lang="en-US" altLang="zh-TW" sz="2400" b="1" dirty="0">
                    <a:solidFill>
                      <a:schemeClr val="bg1"/>
                    </a:solidFill>
                    <a:latin typeface="+mj-ea"/>
                    <a:ea typeface="+mj-ea"/>
                  </a:rPr>
                </a:br>
                <a:r>
                  <a:rPr lang="zh-TW" sz="2400" b="1" dirty="0">
                    <a:solidFill>
                      <a:schemeClr val="bg1"/>
                    </a:solidFill>
                    <a:latin typeface="+mj-ea"/>
                    <a:ea typeface="+mj-ea"/>
                  </a:rPr>
                  <a:t>支持</a:t>
                </a:r>
              </a:p>
            </p:txBody>
          </p:sp>
          <p:sp>
            <p:nvSpPr>
              <p:cNvPr id="29" name="Body Copy">
                <a:extLst>
                  <a:ext uri="{FF2B5EF4-FFF2-40B4-BE49-F238E27FC236}">
                    <a16:creationId xmlns:a16="http://schemas.microsoft.com/office/drawing/2014/main" id="{18307AB9-D9DA-4D0D-931C-1BD386B4940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a:solidFill>
                      <a:schemeClr val="bg1"/>
                    </a:solidFill>
                    <a:latin typeface="+mj-ea"/>
                    <a:ea typeface="+mj-ea"/>
                  </a:rPr>
                  <a:t>會員滿意度</a:t>
                </a:r>
              </a:p>
            </p:txBody>
          </p:sp>
        </p:grpSp>
      </p:grpSp>
    </p:spTree>
    <p:extLst>
      <p:ext uri="{BB962C8B-B14F-4D97-AF65-F5344CB8AC3E}">
        <p14:creationId xmlns:p14="http://schemas.microsoft.com/office/powerpoint/2010/main" val="306319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spc="0" normalizeH="0" baseline="0" noProof="0">
                <a:ln>
                  <a:noFill/>
                </a:ln>
                <a:solidFill>
                  <a:prstClr val="white">
                    <a:alpha val="44000"/>
                  </a:prstClr>
                </a:solidFill>
                <a:effectLst/>
                <a:uLnTx/>
                <a:uFillTx/>
                <a:latin typeface="Segoe UI Semibold"/>
                <a:ea typeface="PMingLiU"/>
                <a:cs typeface="+mn-cs"/>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PMingLiU"/>
              <a:cs typeface="+mn-cs"/>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11</a:t>
            </a:fld>
            <a:endParaRPr kumimoji="0" lang="en-US" sz="1000" b="0" i="0" u="none" strike="noStrike" kern="1200" cap="none" spc="0" normalizeH="0" baseline="0" noProof="0">
              <a:ln>
                <a:noFill/>
              </a:ln>
              <a:solidFill>
                <a:prstClr val="white"/>
              </a:solidFill>
              <a:effectLst/>
              <a:uLnTx/>
              <a:uFillTx/>
              <a:latin typeface="Arial" charset="0"/>
              <a:ea typeface="ヒラギノ角ゴ Pro W3" charset="0"/>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144622"/>
            <a:ext cx="7543800" cy="990207"/>
          </a:xfrm>
          <a:prstGeom prst="rect">
            <a:avLst/>
          </a:prstGeom>
          <a:noFill/>
        </p:spPr>
        <p:txBody>
          <a:bodyPr wrap="square" lIns="91440" tIns="45720" rIns="91440" bIns="45720" rtlCol="0" anchor="b">
            <a:spAutoFit/>
          </a:bodyPr>
          <a:lstStyle/>
          <a:p>
            <a:pPr marL="0" marR="0" lvl="0" indent="0" algn="l" defTabSz="914400" rtl="0" eaLnBrk="1" fontAlgn="base" latinLnBrk="0" hangingPunct="1">
              <a:lnSpc>
                <a:spcPts val="8000"/>
              </a:lnSpc>
              <a:spcBef>
                <a:spcPct val="0"/>
              </a:spcBef>
              <a:spcAft>
                <a:spcPct val="0"/>
              </a:spcAft>
              <a:buClrTx/>
              <a:buSzTx/>
              <a:buFontTx/>
              <a:buNone/>
              <a:tabLst/>
              <a:defRPr/>
            </a:pPr>
            <a:r>
              <a:rPr kumimoji="0" lang="en-US" altLang="zh-TW" sz="4400" b="1" i="1" u="none" strike="noStrike" kern="1200" cap="none" spc="0" normalizeH="0" baseline="0" noProof="0" dirty="0">
                <a:ln>
                  <a:noFill/>
                </a:ln>
                <a:solidFill>
                  <a:prstClr val="white"/>
                </a:solidFill>
                <a:effectLst/>
                <a:uLnTx/>
                <a:uFillTx/>
                <a:latin typeface="Arial"/>
                <a:ea typeface="PMingLiU"/>
                <a:cs typeface="Arial"/>
              </a:rPr>
              <a:t>MISSION</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1.5:  </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專注領域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1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291092" y="1160951"/>
            <a:ext cx="9502196"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a:ln>
                  <a:noFill/>
                </a:ln>
                <a:solidFill>
                  <a:srgbClr val="FFCF01"/>
                </a:solidFill>
                <a:effectLst/>
                <a:uLnTx/>
                <a:uFillTx/>
                <a:latin typeface="Arial" panose="020B0604020202020204" pitchFamily="34" charset="0"/>
                <a:cs typeface="Arial" panose="020B0604020202020204" pitchFamily="34" charset="0"/>
              </a:rPr>
              <a:t>以新分會重振區</a:t>
            </a:r>
          </a:p>
        </p:txBody>
      </p:sp>
      <p:sp>
        <p:nvSpPr>
          <p:cNvPr id="13" name="Body Copy">
            <a:extLst>
              <a:ext uri="{FF2B5EF4-FFF2-40B4-BE49-F238E27FC236}">
                <a16:creationId xmlns:a16="http://schemas.microsoft.com/office/drawing/2014/main" id="{37CEA102-C738-07B4-9DD2-98F12241E14D}"/>
              </a:ext>
            </a:extLst>
          </p:cNvPr>
          <p:cNvSpPr txBox="1">
            <a:spLocks/>
          </p:cNvSpPr>
          <p:nvPr/>
        </p:nvSpPr>
        <p:spPr>
          <a:xfrm>
            <a:off x="2598776" y="2057474"/>
            <a:ext cx="9212224" cy="4343326"/>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800" b="0" i="0" u="none" strike="noStrike" kern="1200" cap="none" spc="0" normalizeH="0" baseline="0" noProof="0">
                <a:ln>
                  <a:noFill/>
                </a:ln>
                <a:solidFill>
                  <a:prstClr val="white"/>
                </a:solidFill>
                <a:effectLst/>
                <a:uLnTx/>
                <a:uFillTx/>
                <a:latin typeface="Arial" charset="0"/>
                <a:ea typeface="PMingLiU" charset="0"/>
                <a:cs typeface="Arial" charset="0"/>
              </a:rPr>
              <a:t>為什麼新分會是有價值的？</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800" b="0" i="0" u="none" strike="noStrike" kern="1200" cap="none" spc="0" normalizeH="0" baseline="0" noProof="0">
                <a:ln>
                  <a:noFill/>
                </a:ln>
                <a:solidFill>
                  <a:prstClr val="white"/>
                </a:solidFill>
                <a:effectLst/>
                <a:uLnTx/>
                <a:uFillTx/>
                <a:latin typeface="Arial" charset="0"/>
                <a:ea typeface="PMingLiU" charset="0"/>
                <a:cs typeface="Arial" charset="0"/>
              </a:rPr>
              <a:t>我們可以在哪裡開創新的分會？</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800" b="0" i="0" u="none" strike="noStrike" kern="1200" cap="none" spc="0" normalizeH="0" baseline="0" noProof="0">
                <a:ln>
                  <a:noFill/>
                </a:ln>
                <a:solidFill>
                  <a:prstClr val="white"/>
                </a:solidFill>
                <a:effectLst/>
                <a:uLnTx/>
                <a:uFillTx/>
                <a:latin typeface="Arial" charset="0"/>
                <a:ea typeface="PMingLiU" charset="0"/>
                <a:cs typeface="Arial" charset="0"/>
              </a:rPr>
              <a:t>什麼樣的特殊興趣分會將會最成功？ </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800" b="0" i="0" u="none" strike="noStrike" kern="1200" cap="none" spc="0" normalizeH="0" baseline="0" noProof="0">
                <a:ln>
                  <a:noFill/>
                </a:ln>
                <a:solidFill>
                  <a:prstClr val="white"/>
                </a:solidFill>
                <a:effectLst/>
                <a:uLnTx/>
                <a:uFillTx/>
                <a:latin typeface="Arial" charset="0"/>
                <a:ea typeface="PMingLiU" charset="0"/>
                <a:cs typeface="Arial" charset="0"/>
              </a:rPr>
              <a:t>需要什麼培訓</a:t>
            </a:r>
            <a:r>
              <a:rPr kumimoji="0" lang="en-US" altLang="zh-TW" sz="1800" b="0" i="0" u="none" strike="noStrike" kern="1200" cap="none" spc="0" normalizeH="0" baseline="0" noProof="0">
                <a:ln>
                  <a:noFill/>
                </a:ln>
                <a:solidFill>
                  <a:prstClr val="white"/>
                </a:solidFill>
                <a:effectLst/>
                <a:uLnTx/>
                <a:uFillTx/>
                <a:latin typeface="Arial" charset="0"/>
                <a:ea typeface="PMingLiU" charset="0"/>
                <a:cs typeface="Arial" charset="0"/>
              </a:rPr>
              <a:t>/</a:t>
            </a:r>
            <a:r>
              <a:rPr kumimoji="0" lang="zh-TW" altLang="en-US" sz="1800" b="0" i="0" u="none" strike="noStrike" kern="1200" cap="none" spc="0" normalizeH="0" baseline="0" noProof="0">
                <a:ln>
                  <a:noFill/>
                </a:ln>
                <a:solidFill>
                  <a:prstClr val="white"/>
                </a:solidFill>
                <a:effectLst/>
                <a:uLnTx/>
                <a:uFillTx/>
                <a:latin typeface="Arial" charset="0"/>
                <a:ea typeface="PMingLiU" charset="0"/>
                <a:cs typeface="Arial" charset="0"/>
              </a:rPr>
              <a:t>資源？</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endParaRPr kumimoji="0" lang="en-US" sz="1800" b="1" i="0" u="none" strike="sngStrike" kern="0" cap="none" spc="0" normalizeH="0" baseline="0" noProof="0" dirty="0">
              <a:ln>
                <a:noFill/>
              </a:ln>
              <a:solidFill>
                <a:srgbClr val="33373B"/>
              </a:solidFill>
              <a:effectLst/>
              <a:highlight>
                <a:srgbClr val="FFFF00"/>
              </a:highlight>
              <a:uLnTx/>
              <a:uFillTx/>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r>
              <a:rPr kumimoji="0" lang="zh-TW" altLang="en-US" sz="1800" b="0" i="0" u="none" strike="noStrike" kern="1200" cap="none" spc="0" normalizeH="0" baseline="0" noProof="0">
                <a:ln>
                  <a:noFill/>
                </a:ln>
                <a:solidFill>
                  <a:prstClr val="white"/>
                </a:solidFill>
                <a:effectLst/>
                <a:uLnTx/>
                <a:uFillTx/>
                <a:latin typeface="Arial" charset="0"/>
                <a:ea typeface="PMingLiU" charset="0"/>
                <a:cs typeface="Arial" charset="0"/>
              </a:rPr>
              <a:t>目標 </a:t>
            </a:r>
            <a:r>
              <a:rPr kumimoji="0" lang="en-US" altLang="zh-TW" sz="1800" b="0" i="0" u="none" strike="noStrike" kern="1200" cap="none" spc="0" normalizeH="0" baseline="0" noProof="0">
                <a:ln>
                  <a:noFill/>
                </a:ln>
                <a:solidFill>
                  <a:prstClr val="white"/>
                </a:solidFill>
                <a:effectLst/>
                <a:uLnTx/>
                <a:uFillTx/>
                <a:latin typeface="Arial" charset="0"/>
                <a:ea typeface="PMingLiU" charset="0"/>
                <a:cs typeface="Arial" charset="0"/>
              </a:rPr>
              <a:t>1</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r>
              <a:rPr kumimoji="0" lang="zh-TW" altLang="en-US" sz="1800" b="0" i="0" u="none" strike="noStrike" kern="1200" cap="none" spc="0" normalizeH="0" baseline="0" noProof="0">
                <a:ln>
                  <a:noFill/>
                </a:ln>
                <a:solidFill>
                  <a:prstClr val="white"/>
                </a:solidFill>
                <a:effectLst/>
                <a:uLnTx/>
                <a:uFillTx/>
                <a:latin typeface="Arial" charset="0"/>
                <a:ea typeface="PMingLiU"/>
                <a:cs typeface="Arial" charset="0"/>
              </a:rPr>
              <a:t>為了支持 </a:t>
            </a:r>
            <a:r>
              <a:rPr kumimoji="0" lang="en-US" altLang="zh-TW" sz="1800" b="0" i="1" u="none" strike="noStrike" kern="1200" cap="none" spc="0" normalizeH="0" baseline="0" noProof="0">
                <a:ln>
                  <a:noFill/>
                </a:ln>
                <a:solidFill>
                  <a:prstClr val="white"/>
                </a:solidFill>
                <a:effectLst/>
                <a:uLnTx/>
                <a:uFillTx/>
                <a:latin typeface="Arial" charset="0"/>
                <a:ea typeface="PMingLiU"/>
                <a:cs typeface="Arial" charset="0"/>
              </a:rPr>
              <a:t>MISSION</a:t>
            </a:r>
            <a:r>
              <a:rPr kumimoji="0" lang="zh-TW" altLang="en-US" sz="1800" b="0" i="0" u="none" strike="noStrike" kern="1200" cap="none" spc="0" normalizeH="0" baseline="0" noProof="0">
                <a:ln>
                  <a:noFill/>
                </a:ln>
                <a:solidFill>
                  <a:prstClr val="white"/>
                </a:solidFill>
                <a:effectLst/>
                <a:uLnTx/>
                <a:uFillTx/>
                <a:latin typeface="Arial" charset="0"/>
                <a:ea typeface="PMingLiU"/>
                <a:cs typeface="Arial" charset="0"/>
              </a:rPr>
              <a:t> </a:t>
            </a:r>
            <a:r>
              <a:rPr kumimoji="0" lang="en-US" altLang="zh-TW" sz="1800" b="1" i="0" u="none" strike="noStrike" kern="1200" cap="none" spc="0" normalizeH="0" baseline="0" noProof="0">
                <a:ln>
                  <a:noFill/>
                </a:ln>
                <a:solidFill>
                  <a:prstClr val="white"/>
                </a:solidFill>
                <a:effectLst/>
                <a:uLnTx/>
                <a:uFillTx/>
                <a:latin typeface="Arial" charset="0"/>
                <a:ea typeface="PMingLiU"/>
                <a:cs typeface="Arial" charset="0"/>
              </a:rPr>
              <a:t>1.5</a:t>
            </a:r>
            <a:r>
              <a:rPr kumimoji="0" lang="zh-TW" altLang="en-US" sz="1800" b="0" i="0" u="none" strike="noStrike" kern="1200" cap="none" spc="0" normalizeH="0" baseline="0" noProof="0">
                <a:ln>
                  <a:noFill/>
                </a:ln>
                <a:solidFill>
                  <a:prstClr val="white"/>
                </a:solidFill>
                <a:effectLst/>
                <a:uLnTx/>
                <a:uFillTx/>
                <a:latin typeface="Arial" charset="0"/>
                <a:ea typeface="PMingLiU"/>
                <a:cs typeface="Arial" charset="0"/>
              </a:rPr>
              <a:t>，在我的總監任期內，我承諾與我的團隊一起努力，以實現為我們的地區擬定的會員成長目標。</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endParaRPr kumimoji="0" lang="en-US" sz="500" b="0" i="0" u="none" strike="noStrike" kern="0" cap="none" spc="0" normalizeH="0" baseline="0" noProof="0" dirty="0">
              <a:ln>
                <a:noFill/>
              </a:ln>
              <a:solidFill>
                <a:prstClr val="white"/>
              </a:solidFill>
              <a:effectLst/>
              <a:uLnTx/>
              <a:uFillTx/>
              <a:latin typeface="Arial" charset="0"/>
              <a:ea typeface="ヒラギノ角ゴ Pro W3"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r>
              <a:rPr kumimoji="0" lang="zh-TW" altLang="en-US" sz="1800" b="0" i="0" u="none" strike="noStrike" kern="1200" cap="none" spc="0" normalizeH="0" baseline="0" noProof="0">
                <a:ln>
                  <a:noFill/>
                </a:ln>
                <a:solidFill>
                  <a:prstClr val="white"/>
                </a:solidFill>
                <a:effectLst/>
                <a:uLnTx/>
                <a:uFillTx/>
                <a:latin typeface="Arial"/>
                <a:ea typeface="PMingLiU" charset="0"/>
                <a:cs typeface="Arial"/>
              </a:rPr>
              <a:t>我們的區致力於實現擬定的會員成長目標。</a:t>
            </a:r>
            <a:r>
              <a:rPr kumimoji="0" lang="zh-TW" altLang="en-US" sz="2000" b="0" i="0" u="none" strike="noStrike" kern="1200" cap="none" spc="0" normalizeH="0" baseline="0" noProof="0">
                <a:ln>
                  <a:noFill/>
                </a:ln>
                <a:solidFill>
                  <a:prstClr val="white"/>
                </a:solidFill>
                <a:effectLst/>
                <a:uLnTx/>
                <a:uFillTx/>
                <a:latin typeface="Arial"/>
                <a:ea typeface="PMingLiU" charset="0"/>
                <a:cs typeface="Arial"/>
              </a:rPr>
              <a:t>或</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endParaRPr kumimoji="0" lang="en-US" sz="600" b="0" i="0" u="none" strike="noStrike" kern="0" cap="none" spc="0" normalizeH="0" baseline="0" noProof="0" dirty="0">
              <a:ln>
                <a:noFill/>
              </a:ln>
              <a:solidFill>
                <a:prstClr val="white"/>
              </a:solidFill>
              <a:effectLst/>
              <a:uLnTx/>
              <a:uFillTx/>
              <a:latin typeface="Arial" charset="0"/>
              <a:ea typeface="Arial"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r>
              <a:rPr kumimoji="0" lang="zh-TW" altLang="en-US" sz="1800" b="0" i="0" u="none" strike="noStrike" kern="1200" cap="none" spc="0" normalizeH="0" baseline="0" noProof="0">
                <a:ln>
                  <a:noFill/>
                </a:ln>
                <a:solidFill>
                  <a:prstClr val="white"/>
                </a:solidFill>
                <a:effectLst/>
                <a:uLnTx/>
                <a:uFillTx/>
                <a:latin typeface="Arial" charset="0"/>
                <a:ea typeface="PMingLiU" charset="0"/>
                <a:cs typeface="Arial" charset="0"/>
              </a:rPr>
              <a:t>我們的團隊將授證額外的 </a:t>
            </a:r>
            <a:r>
              <a:rPr kumimoji="0" lang="en-US" altLang="zh-TW" sz="1800" b="0" i="0" u="none" strike="noStrike" kern="1200" cap="none" spc="0" normalizeH="0" baseline="0" noProof="0">
                <a:ln>
                  <a:noFill/>
                </a:ln>
                <a:solidFill>
                  <a:prstClr val="white"/>
                </a:solidFill>
                <a:effectLst/>
                <a:uLnTx/>
                <a:uFillTx/>
                <a:latin typeface="Arial" charset="0"/>
                <a:ea typeface="PMingLiU" charset="0"/>
                <a:cs typeface="Arial" charset="0"/>
              </a:rPr>
              <a:t>_____ </a:t>
            </a:r>
            <a:r>
              <a:rPr kumimoji="0" lang="zh-TW" altLang="en-US" sz="1800" b="0" i="0" u="none" strike="noStrike" kern="1200" cap="none" spc="0" normalizeH="0" baseline="0" noProof="0">
                <a:ln>
                  <a:noFill/>
                </a:ln>
                <a:solidFill>
                  <a:prstClr val="white"/>
                </a:solidFill>
                <a:effectLst/>
                <a:uLnTx/>
                <a:uFillTx/>
                <a:latin typeface="Arial" charset="0"/>
                <a:ea typeface="PMingLiU" charset="0"/>
                <a:cs typeface="Arial" charset="0"/>
              </a:rPr>
              <a:t>個新分會，每個分會有至少</a:t>
            </a:r>
            <a:r>
              <a:rPr kumimoji="0" lang="en-US" altLang="zh-TW" sz="1800" b="0" i="0" u="none" strike="noStrike" kern="1200" cap="none" spc="0" normalizeH="0" baseline="0" noProof="0">
                <a:ln>
                  <a:noFill/>
                </a:ln>
                <a:solidFill>
                  <a:prstClr val="white"/>
                </a:solidFill>
                <a:effectLst/>
                <a:uLnTx/>
                <a:uFillTx/>
                <a:latin typeface="Arial" charset="0"/>
                <a:ea typeface="PMingLiU" charset="0"/>
                <a:cs typeface="Arial" charset="0"/>
              </a:rPr>
              <a:t>20</a:t>
            </a:r>
            <a:r>
              <a:rPr kumimoji="0" lang="zh-TW" altLang="en-US" sz="1800" b="0" i="0" u="none" strike="noStrike" kern="1200" cap="none" spc="0" normalizeH="0" baseline="0" noProof="0">
                <a:ln>
                  <a:noFill/>
                </a:ln>
                <a:solidFill>
                  <a:prstClr val="white"/>
                </a:solidFill>
                <a:effectLst/>
                <a:uLnTx/>
                <a:uFillTx/>
                <a:latin typeface="Arial" charset="0"/>
                <a:ea typeface="PMingLiU" charset="0"/>
                <a:cs typeface="Arial" charset="0"/>
              </a:rPr>
              <a:t>名授證會員。</a:t>
            </a: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endParaRPr kumimoji="0" lang="en-US" sz="2000"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pic>
        <p:nvPicPr>
          <p:cNvPr id="15" name="Picture 14">
            <a:extLst>
              <a:ext uri="{FF2B5EF4-FFF2-40B4-BE49-F238E27FC236}">
                <a16:creationId xmlns:a16="http://schemas.microsoft.com/office/drawing/2014/main" id="{610043CF-80CB-8364-874A-5A1433E4FAE1}"/>
              </a:ext>
            </a:extLst>
          </p:cNvPr>
          <p:cNvPicPr>
            <a:picLocks noChangeAspect="1"/>
          </p:cNvPicPr>
          <p:nvPr/>
        </p:nvPicPr>
        <p:blipFill>
          <a:blip r:embed="rId3"/>
          <a:srcRect/>
          <a:stretch/>
        </p:blipFill>
        <p:spPr>
          <a:xfrm>
            <a:off x="10966944" y="137679"/>
            <a:ext cx="994504" cy="942293"/>
          </a:xfrm>
          <a:prstGeom prst="rect">
            <a:avLst/>
          </a:prstGeom>
        </p:spPr>
      </p:pic>
      <p:sp>
        <p:nvSpPr>
          <p:cNvPr id="17" name="TextBox 16">
            <a:extLst>
              <a:ext uri="{FF2B5EF4-FFF2-40B4-BE49-F238E27FC236}">
                <a16:creationId xmlns:a16="http://schemas.microsoft.com/office/drawing/2014/main" id="{DE06399E-A9F4-FDBF-DE9D-3882467D4163}"/>
              </a:ext>
            </a:extLst>
          </p:cNvPr>
          <p:cNvSpPr txBox="1"/>
          <p:nvPr/>
        </p:nvSpPr>
        <p:spPr>
          <a:xfrm>
            <a:off x="162927" y="247318"/>
            <a:ext cx="212307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a:ln>
                  <a:noFill/>
                </a:ln>
                <a:solidFill>
                  <a:srgbClr val="0D2240"/>
                </a:solidFill>
                <a:effectLst/>
                <a:uLnTx/>
                <a:uFillTx/>
                <a:latin typeface="Arial" charset="0"/>
                <a:ea typeface="PMingLiU" charset="0"/>
                <a:cs typeface="Arial" charset="0"/>
              </a:rPr>
              <a:t>討論</a:t>
            </a:r>
          </a:p>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a:ln>
                  <a:noFill/>
                </a:ln>
                <a:solidFill>
                  <a:srgbClr val="0D2240"/>
                </a:solidFill>
                <a:effectLst/>
                <a:uLnTx/>
                <a:uFillTx/>
                <a:latin typeface="Arial" charset="0"/>
                <a:ea typeface="PMingLiU" charset="0"/>
                <a:cs typeface="Arial" charset="0"/>
              </a:rPr>
              <a:t> 問題</a:t>
            </a:r>
          </a:p>
        </p:txBody>
      </p:sp>
    </p:spTree>
    <p:extLst>
      <p:ext uri="{BB962C8B-B14F-4D97-AF65-F5344CB8AC3E}">
        <p14:creationId xmlns:p14="http://schemas.microsoft.com/office/powerpoint/2010/main" val="400362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spc="0" normalizeH="0" baseline="0" noProof="0">
                <a:ln>
                  <a:noFill/>
                </a:ln>
                <a:solidFill>
                  <a:prstClr val="white">
                    <a:alpha val="44000"/>
                  </a:prstClr>
                </a:solidFill>
                <a:effectLst/>
                <a:uLnTx/>
                <a:uFillTx/>
                <a:latin typeface="Segoe UI Semibold"/>
                <a:ea typeface="PMingLiU"/>
                <a:cs typeface="+mn-cs"/>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PMingLiU"/>
              <a:cs typeface="+mn-cs"/>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12</a:t>
            </a:fld>
            <a:endParaRPr kumimoji="0" lang="en-US" sz="1000" b="0" i="0" u="none" strike="noStrike" kern="1200" cap="none" spc="0" normalizeH="0" baseline="0" noProof="0">
              <a:ln>
                <a:noFill/>
              </a:ln>
              <a:solidFill>
                <a:prstClr val="white"/>
              </a:solidFill>
              <a:effectLst/>
              <a:uLnTx/>
              <a:uFillTx/>
              <a:latin typeface="Arial" charset="0"/>
              <a:ea typeface="ヒラギノ角ゴ Pro W3" charset="0"/>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2979315" y="113721"/>
            <a:ext cx="7485194" cy="990207"/>
          </a:xfrm>
          <a:prstGeom prst="rect">
            <a:avLst/>
          </a:prstGeom>
          <a:noFill/>
        </p:spPr>
        <p:txBody>
          <a:bodyPr wrap="square" lIns="91440" tIns="45720" rIns="91440" bIns="45720" rtlCol="0" anchor="b">
            <a:spAutoFit/>
          </a:bodyPr>
          <a:lstStyle/>
          <a:p>
            <a:pPr marL="0" marR="0" lvl="0" indent="0" algn="l" defTabSz="914400" rtl="0" eaLnBrk="1" fontAlgn="base" latinLnBrk="0" hangingPunct="1">
              <a:lnSpc>
                <a:spcPts val="8000"/>
              </a:lnSpc>
              <a:spcBef>
                <a:spcPct val="0"/>
              </a:spcBef>
              <a:spcAft>
                <a:spcPct val="0"/>
              </a:spcAft>
              <a:buClrTx/>
              <a:buSzTx/>
              <a:buFontTx/>
              <a:buNone/>
              <a:tabLst/>
              <a:defRPr/>
            </a:pPr>
            <a:r>
              <a:rPr kumimoji="0" lang="en-US" altLang="zh-TW" sz="4400" b="1" i="1" u="none" strike="noStrike" kern="1200" cap="none" spc="0" normalizeH="0" baseline="0" noProof="0" dirty="0">
                <a:ln>
                  <a:noFill/>
                </a:ln>
                <a:solidFill>
                  <a:prstClr val="white"/>
                </a:solidFill>
                <a:effectLst/>
                <a:uLnTx/>
                <a:uFillTx/>
                <a:latin typeface="Arial"/>
                <a:ea typeface="PMingLiU"/>
                <a:cs typeface="Arial"/>
              </a:rPr>
              <a:t>MISSION</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1.5:  </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專注領域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2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3550435" y="1119633"/>
            <a:ext cx="6096000"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a:ln>
                  <a:noFill/>
                </a:ln>
                <a:solidFill>
                  <a:srgbClr val="FFCF01"/>
                </a:solidFill>
                <a:effectLst/>
                <a:uLnTx/>
                <a:uFillTx/>
                <a:latin typeface="Arial" panose="020B0604020202020204" pitchFamily="34" charset="0"/>
                <a:cs typeface="Arial" panose="020B0604020202020204" pitchFamily="34" charset="0"/>
              </a:rPr>
              <a:t>以新會員振興分會</a:t>
            </a:r>
          </a:p>
        </p:txBody>
      </p:sp>
      <p:sp>
        <p:nvSpPr>
          <p:cNvPr id="2" name="Body Copy">
            <a:extLst>
              <a:ext uri="{FF2B5EF4-FFF2-40B4-BE49-F238E27FC236}">
                <a16:creationId xmlns:a16="http://schemas.microsoft.com/office/drawing/2014/main" id="{CA3AFD2C-415D-5E47-9178-8DB5D32B9B7C}"/>
              </a:ext>
            </a:extLst>
          </p:cNvPr>
          <p:cNvSpPr txBox="1">
            <a:spLocks/>
          </p:cNvSpPr>
          <p:nvPr/>
        </p:nvSpPr>
        <p:spPr>
          <a:xfrm>
            <a:off x="2543142" y="1881118"/>
            <a:ext cx="9420258" cy="4748282"/>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a:ln>
                  <a:noFill/>
                </a:ln>
                <a:solidFill>
                  <a:prstClr val="white"/>
                </a:solidFill>
                <a:effectLst/>
                <a:uLnTx/>
                <a:uFillTx/>
                <a:latin typeface="Arial" charset="0"/>
                <a:ea typeface="PMingLiU" charset="0"/>
                <a:cs typeface="Arial" charset="0"/>
              </a:rPr>
              <a:t>為什麼要邀請人們加入貴分會</a:t>
            </a:r>
            <a:r>
              <a:rPr kumimoji="0" lang="en-US" altLang="zh-TW" sz="1900" b="0" i="0" u="none" strike="noStrike" kern="1200" cap="none" spc="0" normalizeH="0" baseline="0" noProof="0">
                <a:ln>
                  <a:noFill/>
                </a:ln>
                <a:solidFill>
                  <a:prstClr val="white"/>
                </a:solidFill>
                <a:effectLst/>
                <a:uLnTx/>
                <a:uFillTx/>
                <a:latin typeface="Arial" charset="0"/>
                <a:ea typeface="PMingLiU" charset="0"/>
                <a:cs typeface="Arial" charset="0"/>
              </a:rPr>
              <a:t>?</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a:ln>
                  <a:noFill/>
                </a:ln>
                <a:solidFill>
                  <a:prstClr val="white"/>
                </a:solidFill>
                <a:effectLst/>
                <a:uLnTx/>
                <a:uFillTx/>
                <a:latin typeface="Arial" charset="0"/>
                <a:ea typeface="PMingLiU" charset="0"/>
                <a:cs typeface="Arial" charset="0"/>
              </a:rPr>
              <a:t>分會增加新會員的最佳方式是什麼？</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a:ln>
                  <a:noFill/>
                </a:ln>
                <a:solidFill>
                  <a:prstClr val="white"/>
                </a:solidFill>
                <a:effectLst/>
                <a:uLnTx/>
                <a:uFillTx/>
                <a:latin typeface="Arial" charset="0"/>
                <a:ea typeface="PMingLiU" charset="0"/>
                <a:cs typeface="Arial" charset="0"/>
              </a:rPr>
              <a:t>貴分會舉辦會員成長活動嗎？  如何舉辦？多常舉辦？</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a:ln>
                  <a:noFill/>
                </a:ln>
                <a:solidFill>
                  <a:prstClr val="white"/>
                </a:solidFill>
                <a:effectLst/>
                <a:uLnTx/>
                <a:uFillTx/>
                <a:latin typeface="Arial" charset="0"/>
                <a:ea typeface="PMingLiU" charset="0"/>
                <a:cs typeface="Arial" charset="0"/>
              </a:rPr>
              <a:t>需要什麼培訓或協助？</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endParaRPr kumimoji="0" lang="en-US" sz="1900" b="0" i="0" u="none" strike="noStrike" kern="0" cap="none" spc="0" normalizeH="0" baseline="0" noProof="0" dirty="0">
              <a:ln>
                <a:noFill/>
              </a:ln>
              <a:solidFill>
                <a:prstClr val="white"/>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r>
              <a:rPr kumimoji="0" lang="zh-TW" altLang="en-US" sz="2000" b="1" i="0" u="none" strike="noStrike" kern="1200" cap="none" spc="0" normalizeH="0" baseline="0" noProof="0">
                <a:ln>
                  <a:noFill/>
                </a:ln>
                <a:solidFill>
                  <a:prstClr val="white"/>
                </a:solidFill>
                <a:effectLst/>
                <a:uLnTx/>
                <a:uFillTx/>
                <a:latin typeface="Arial" charset="0"/>
                <a:ea typeface="PMingLiU" charset="0"/>
                <a:cs typeface="Arial" charset="0"/>
              </a:rPr>
              <a:t>目標 </a:t>
            </a:r>
            <a:r>
              <a:rPr kumimoji="0" lang="en-US" altLang="zh-TW" sz="2000" b="1" i="0" u="none" strike="noStrike" kern="1200" cap="none" spc="0" normalizeH="0" baseline="0" noProof="0">
                <a:ln>
                  <a:noFill/>
                </a:ln>
                <a:solidFill>
                  <a:prstClr val="white"/>
                </a:solidFill>
                <a:effectLst/>
                <a:uLnTx/>
                <a:uFillTx/>
                <a:latin typeface="Arial" charset="0"/>
                <a:ea typeface="PMingLiU" charset="0"/>
                <a:cs typeface="Arial" charset="0"/>
              </a:rPr>
              <a:t>2</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r>
              <a:rPr kumimoji="0" lang="zh-TW" altLang="en-US" sz="2000" b="0" i="0" u="none" strike="noStrike" kern="1200" cap="none" spc="0" normalizeH="0" baseline="0" noProof="0">
                <a:ln>
                  <a:noFill/>
                </a:ln>
                <a:solidFill>
                  <a:prstClr val="white"/>
                </a:solidFill>
                <a:effectLst/>
                <a:uLnTx/>
                <a:uFillTx/>
                <a:latin typeface="Arial" charset="0"/>
                <a:ea typeface="PMingLiU"/>
                <a:cs typeface="Arial" charset="0"/>
              </a:rPr>
              <a:t>為了支持 </a:t>
            </a:r>
            <a:r>
              <a:rPr kumimoji="0" lang="en-US" altLang="zh-TW" sz="2000" b="0" i="1" u="none" strike="noStrike" kern="1200" cap="none" spc="0" normalizeH="0" baseline="0" noProof="0">
                <a:ln>
                  <a:noFill/>
                </a:ln>
                <a:solidFill>
                  <a:prstClr val="white"/>
                </a:solidFill>
                <a:effectLst/>
                <a:uLnTx/>
                <a:uFillTx/>
                <a:latin typeface="Arial" charset="0"/>
                <a:ea typeface="PMingLiU"/>
                <a:cs typeface="Arial" charset="0"/>
              </a:rPr>
              <a:t>MISSION</a:t>
            </a:r>
            <a:r>
              <a:rPr kumimoji="0" lang="zh-TW" altLang="en-US" sz="2000" b="0" i="0" u="none" strike="noStrike" kern="1200" cap="none" spc="0" normalizeH="0" baseline="0" noProof="0">
                <a:ln>
                  <a:noFill/>
                </a:ln>
                <a:solidFill>
                  <a:prstClr val="white"/>
                </a:solidFill>
                <a:effectLst/>
                <a:uLnTx/>
                <a:uFillTx/>
                <a:latin typeface="Arial" charset="0"/>
                <a:ea typeface="PMingLiU"/>
                <a:cs typeface="Arial" charset="0"/>
              </a:rPr>
              <a:t> </a:t>
            </a:r>
            <a:r>
              <a:rPr kumimoji="0" lang="en-US" altLang="zh-TW" sz="2000" b="1" i="0" u="none" strike="noStrike" kern="1200" cap="none" spc="0" normalizeH="0" baseline="0" noProof="0">
                <a:ln>
                  <a:noFill/>
                </a:ln>
                <a:solidFill>
                  <a:prstClr val="white"/>
                </a:solidFill>
                <a:effectLst/>
                <a:uLnTx/>
                <a:uFillTx/>
                <a:latin typeface="Arial" charset="0"/>
                <a:ea typeface="PMingLiU"/>
                <a:cs typeface="Arial" charset="0"/>
              </a:rPr>
              <a:t>1.5</a:t>
            </a:r>
            <a:r>
              <a:rPr kumimoji="0" lang="zh-TW" altLang="en-US" sz="2000" b="0" i="0" u="none" strike="noStrike" kern="1200" cap="none" spc="0" normalizeH="0" baseline="0" noProof="0">
                <a:ln>
                  <a:noFill/>
                </a:ln>
                <a:solidFill>
                  <a:prstClr val="white"/>
                </a:solidFill>
                <a:effectLst/>
                <a:uLnTx/>
                <a:uFillTx/>
                <a:latin typeface="Arial" charset="0"/>
                <a:ea typeface="PMingLiU"/>
                <a:cs typeface="Arial" charset="0"/>
              </a:rPr>
              <a:t>，在我的總監任期內，我承諾與我的團隊一起努力，以實現為我們的地區擬定的會員成長目標。</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endParaRPr kumimoji="0" lang="en-US" sz="600" b="0" i="0" u="none" strike="noStrike" kern="0" cap="none" spc="0" normalizeH="0" baseline="0" noProof="0" dirty="0">
              <a:ln>
                <a:noFill/>
              </a:ln>
              <a:solidFill>
                <a:prstClr val="white"/>
              </a:solidFill>
              <a:effectLst/>
              <a:uLnTx/>
              <a:uFillTx/>
              <a:latin typeface="Arial" charset="0"/>
              <a:ea typeface="ヒラギノ角ゴ Pro W3"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r>
              <a:rPr kumimoji="0" lang="zh-TW" altLang="en-US" sz="2000" b="0" i="0" u="none" strike="noStrike" kern="1200" cap="none" spc="0" normalizeH="0" baseline="0" noProof="0">
                <a:ln>
                  <a:noFill/>
                </a:ln>
                <a:solidFill>
                  <a:prstClr val="white"/>
                </a:solidFill>
                <a:effectLst/>
                <a:uLnTx/>
                <a:uFillTx/>
                <a:latin typeface="Arial"/>
                <a:ea typeface="PMingLiU" charset="0"/>
                <a:cs typeface="Arial"/>
              </a:rPr>
              <a:t>我們的區致力於實現擬定的會員成長目標。</a:t>
            </a:r>
            <a:r>
              <a:rPr kumimoji="0" lang="zh-TW" altLang="en-US" sz="2000" b="1" i="0" u="none" strike="noStrike" kern="1200" cap="none" spc="0" normalizeH="0" baseline="0" noProof="0">
                <a:ln>
                  <a:noFill/>
                </a:ln>
                <a:solidFill>
                  <a:prstClr val="white"/>
                </a:solidFill>
                <a:effectLst/>
                <a:uLnTx/>
                <a:uFillTx/>
                <a:latin typeface="Arial"/>
                <a:ea typeface="PMingLiU" charset="0"/>
                <a:cs typeface="Arial"/>
              </a:rPr>
              <a:t>或</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endParaRPr kumimoji="0" lang="en-US" sz="700" b="0" i="0" u="none" strike="noStrike" kern="0" cap="none" spc="0" normalizeH="0" baseline="0" noProof="0" dirty="0">
              <a:ln>
                <a:noFill/>
              </a:ln>
              <a:solidFill>
                <a:prstClr val="white"/>
              </a:solidFill>
              <a:effectLst/>
              <a:uLnTx/>
              <a:uFillTx/>
              <a:latin typeface="Arial" charset="0"/>
              <a:ea typeface="Arial"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r>
              <a:rPr kumimoji="0" lang="zh-TW" altLang="en-US" sz="2000" b="0" i="0" u="none" strike="noStrike" kern="1200" cap="none" spc="0" normalizeH="0" baseline="0" noProof="0">
                <a:ln>
                  <a:noFill/>
                </a:ln>
                <a:solidFill>
                  <a:prstClr val="white"/>
                </a:solidFill>
                <a:effectLst/>
                <a:uLnTx/>
                <a:uFillTx/>
                <a:latin typeface="Arial" charset="0"/>
                <a:ea typeface="PMingLiU" charset="0"/>
                <a:cs typeface="Arial" charset="0"/>
              </a:rPr>
              <a:t>我們的分會將在現有的分會中引入額外的 </a:t>
            </a:r>
            <a:r>
              <a:rPr kumimoji="0" lang="en-US" altLang="zh-TW" sz="2000" b="0" i="0" u="none" strike="noStrike" kern="1200" cap="none" spc="0" normalizeH="0" baseline="0" noProof="0">
                <a:ln>
                  <a:noFill/>
                </a:ln>
                <a:solidFill>
                  <a:prstClr val="white"/>
                </a:solidFill>
                <a:effectLst/>
                <a:uLnTx/>
                <a:uFillTx/>
                <a:latin typeface="Arial" charset="0"/>
                <a:ea typeface="PMingLiU" charset="0"/>
                <a:cs typeface="Arial" charset="0"/>
              </a:rPr>
              <a:t>______ </a:t>
            </a:r>
            <a:r>
              <a:rPr kumimoji="0" lang="zh-TW" altLang="en-US" sz="2000" b="0" i="0" u="none" strike="noStrike" kern="1200" cap="none" spc="0" normalizeH="0" baseline="0" noProof="0">
                <a:ln>
                  <a:noFill/>
                </a:ln>
                <a:solidFill>
                  <a:prstClr val="white"/>
                </a:solidFill>
                <a:effectLst/>
                <a:uLnTx/>
                <a:uFillTx/>
                <a:latin typeface="Arial" charset="0"/>
                <a:ea typeface="PMingLiU" charset="0"/>
                <a:cs typeface="Arial" charset="0"/>
              </a:rPr>
              <a:t>名新會員。</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br>
              <a:rPr kumimoji="0" lang="zh-TW" altLang="en-US" sz="2000" b="0" i="0" u="none" strike="noStrike" kern="1200" cap="none" spc="0" normalizeH="0" baseline="0" noProof="0">
                <a:ln>
                  <a:noFill/>
                </a:ln>
                <a:solidFill>
                  <a:prstClr val="white"/>
                </a:solidFill>
                <a:effectLst/>
                <a:uLnTx/>
                <a:uFillTx/>
                <a:latin typeface="Arial" charset="0"/>
                <a:ea typeface="PMingLiU" charset="0"/>
                <a:cs typeface="Arial" charset="0"/>
              </a:rPr>
            </a:br>
            <a:br>
              <a:rPr kumimoji="0" lang="zh-TW" altLang="en-US" sz="2000" b="0" i="0" u="none" strike="noStrike" kern="1200" cap="none" spc="0" normalizeH="0" baseline="0" noProof="0">
                <a:ln>
                  <a:noFill/>
                </a:ln>
                <a:solidFill>
                  <a:prstClr val="white"/>
                </a:solidFill>
                <a:effectLst/>
                <a:uLnTx/>
                <a:uFillTx/>
                <a:latin typeface="Arial" charset="0"/>
                <a:ea typeface="PMingLiU" charset="0"/>
                <a:cs typeface="Arial" charset="0"/>
              </a:rPr>
            </a:br>
            <a:r>
              <a:rPr kumimoji="0" lang="zh-TW" altLang="en-US" sz="2000" b="0" i="0" u="none" strike="noStrike" kern="1200" cap="none" spc="0" normalizeH="0" baseline="0" noProof="0">
                <a:ln>
                  <a:noFill/>
                </a:ln>
                <a:solidFill>
                  <a:prstClr val="white"/>
                </a:solidFill>
                <a:effectLst/>
                <a:uLnTx/>
                <a:uFillTx/>
                <a:latin typeface="Arial" charset="0"/>
                <a:ea typeface="PMingLiU" charset="0"/>
                <a:cs typeface="Arial" charset="0"/>
              </a:rPr>
              <a:t> </a:t>
            </a:r>
          </a:p>
        </p:txBody>
      </p:sp>
      <p:sp>
        <p:nvSpPr>
          <p:cNvPr id="3" name="TextBox 2">
            <a:extLst>
              <a:ext uri="{FF2B5EF4-FFF2-40B4-BE49-F238E27FC236}">
                <a16:creationId xmlns:a16="http://schemas.microsoft.com/office/drawing/2014/main" id="{AFBCCE2E-7398-57D9-F385-0A2B533F2972}"/>
              </a:ext>
            </a:extLst>
          </p:cNvPr>
          <p:cNvSpPr txBox="1"/>
          <p:nvPr/>
        </p:nvSpPr>
        <p:spPr>
          <a:xfrm>
            <a:off x="162927" y="247318"/>
            <a:ext cx="212307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a:ln>
                  <a:noFill/>
                </a:ln>
                <a:solidFill>
                  <a:srgbClr val="0D2240"/>
                </a:solidFill>
                <a:effectLst/>
                <a:uLnTx/>
                <a:uFillTx/>
                <a:latin typeface="Arial" charset="0"/>
                <a:ea typeface="PMingLiU" charset="0"/>
                <a:cs typeface="Arial" charset="0"/>
              </a:rPr>
              <a:t>討論</a:t>
            </a:r>
          </a:p>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a:ln>
                  <a:noFill/>
                </a:ln>
                <a:solidFill>
                  <a:srgbClr val="0D2240"/>
                </a:solidFill>
                <a:effectLst/>
                <a:uLnTx/>
                <a:uFillTx/>
                <a:latin typeface="Arial" charset="0"/>
                <a:ea typeface="PMingLiU" charset="0"/>
                <a:cs typeface="Arial" charset="0"/>
              </a:rPr>
              <a:t> 問題</a:t>
            </a:r>
          </a:p>
        </p:txBody>
      </p:sp>
      <p:pic>
        <p:nvPicPr>
          <p:cNvPr id="9" name="Picture 8">
            <a:extLst>
              <a:ext uri="{FF2B5EF4-FFF2-40B4-BE49-F238E27FC236}">
                <a16:creationId xmlns:a16="http://schemas.microsoft.com/office/drawing/2014/main" id="{75B4CAB0-F051-265F-EDE9-C202080DC955}"/>
              </a:ext>
            </a:extLst>
          </p:cNvPr>
          <p:cNvPicPr>
            <a:picLocks noChangeAspect="1"/>
          </p:cNvPicPr>
          <p:nvPr/>
        </p:nvPicPr>
        <p:blipFill>
          <a:blip r:embed="rId3"/>
          <a:srcRect/>
          <a:stretch/>
        </p:blipFill>
        <p:spPr>
          <a:xfrm>
            <a:off x="10966944" y="137679"/>
            <a:ext cx="994504" cy="942293"/>
          </a:xfrm>
          <a:prstGeom prst="rect">
            <a:avLst/>
          </a:prstGeom>
        </p:spPr>
      </p:pic>
    </p:spTree>
    <p:extLst>
      <p:ext uri="{BB962C8B-B14F-4D97-AF65-F5344CB8AC3E}">
        <p14:creationId xmlns:p14="http://schemas.microsoft.com/office/powerpoint/2010/main" val="37179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spc="0" normalizeH="0" baseline="0" noProof="0">
                <a:ln>
                  <a:noFill/>
                </a:ln>
                <a:solidFill>
                  <a:prstClr val="white">
                    <a:alpha val="44000"/>
                  </a:prstClr>
                </a:solidFill>
                <a:effectLst/>
                <a:uLnTx/>
                <a:uFillTx/>
                <a:latin typeface="Segoe UI Semibold"/>
                <a:ea typeface="PMingLiU"/>
                <a:cs typeface="+mn-cs"/>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PMingLiU"/>
              <a:cs typeface="+mn-cs"/>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13</a:t>
            </a:fld>
            <a:endParaRPr kumimoji="0" lang="en-US" sz="1000" b="0" i="0" u="none" strike="noStrike" kern="1200" cap="none" spc="0" normalizeH="0" baseline="0" noProof="0">
              <a:ln>
                <a:noFill/>
              </a:ln>
              <a:solidFill>
                <a:prstClr val="white"/>
              </a:solidFill>
              <a:effectLst/>
              <a:uLnTx/>
              <a:uFillTx/>
              <a:latin typeface="Arial" charset="0"/>
              <a:ea typeface="ヒラギノ角ゴ Pro W3" charset="0"/>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144622"/>
            <a:ext cx="9830748" cy="990207"/>
          </a:xfrm>
          <a:prstGeom prst="rect">
            <a:avLst/>
          </a:prstGeom>
          <a:noFill/>
        </p:spPr>
        <p:txBody>
          <a:bodyPr wrap="square" lIns="91440" tIns="45720" rIns="91440" bIns="45720" rtlCol="0" anchor="b">
            <a:spAutoFit/>
          </a:bodyPr>
          <a:lstStyle/>
          <a:p>
            <a:pPr marL="0" marR="0" lvl="0" indent="0" algn="l" defTabSz="914400" rtl="0" eaLnBrk="1" fontAlgn="base" latinLnBrk="0" hangingPunct="1">
              <a:lnSpc>
                <a:spcPts val="8000"/>
              </a:lnSpc>
              <a:spcBef>
                <a:spcPct val="0"/>
              </a:spcBef>
              <a:spcAft>
                <a:spcPct val="0"/>
              </a:spcAft>
              <a:buClrTx/>
              <a:buSzTx/>
              <a:buFontTx/>
              <a:buNone/>
              <a:tabLst/>
              <a:defRPr/>
            </a:pPr>
            <a:r>
              <a:rPr kumimoji="0" lang="en-US" altLang="zh-TW" sz="4400" b="1" i="1" u="none" strike="noStrike" kern="1200" cap="none" spc="0" normalizeH="0" baseline="0" noProof="0" dirty="0">
                <a:ln>
                  <a:noFill/>
                </a:ln>
                <a:solidFill>
                  <a:prstClr val="white"/>
                </a:solidFill>
                <a:effectLst/>
                <a:uLnTx/>
                <a:uFillTx/>
                <a:latin typeface="Arial"/>
                <a:ea typeface="PMingLiU"/>
                <a:cs typeface="Arial"/>
              </a:rPr>
              <a:t>MISSION</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1.5:  </a:t>
            </a:r>
            <a:r>
              <a:rPr kumimoji="0" lang="zh-TW" altLang="en-US" sz="4400" b="1" i="0" u="none" strike="noStrike" kern="1200" cap="none" spc="0" normalizeH="0" baseline="0" noProof="0" dirty="0">
                <a:ln>
                  <a:noFill/>
                </a:ln>
                <a:solidFill>
                  <a:prstClr val="white"/>
                </a:solidFill>
                <a:effectLst/>
                <a:uLnTx/>
                <a:uFillTx/>
                <a:latin typeface="Arial"/>
                <a:ea typeface="PMingLiU"/>
                <a:cs typeface="Arial"/>
              </a:rPr>
              <a:t>專注領域 </a:t>
            </a:r>
            <a:r>
              <a:rPr kumimoji="0" lang="en-US" altLang="zh-TW" sz="4400" b="1" i="0" u="none" strike="noStrike" kern="1200" cap="none" spc="0" normalizeH="0" baseline="0" noProof="0" dirty="0">
                <a:ln>
                  <a:noFill/>
                </a:ln>
                <a:solidFill>
                  <a:prstClr val="white"/>
                </a:solidFill>
                <a:effectLst/>
                <a:uLnTx/>
                <a:uFillTx/>
                <a:latin typeface="Arial"/>
                <a:ea typeface="PMingLiU"/>
                <a:cs typeface="Arial"/>
              </a:rPr>
              <a:t>3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291092" y="1160951"/>
            <a:ext cx="9502196"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a:ln>
                  <a:noFill/>
                </a:ln>
                <a:solidFill>
                  <a:srgbClr val="FFCF01"/>
                </a:solidFill>
                <a:effectLst/>
                <a:uLnTx/>
                <a:uFillTx/>
                <a:latin typeface="Arial" panose="020B0604020202020204" pitchFamily="34" charset="0"/>
                <a:cs typeface="Arial" panose="020B0604020202020204" pitchFamily="34" charset="0"/>
              </a:rPr>
              <a:t>以聯誼和振奮人心的服務來重新激勵現有的會員</a:t>
            </a:r>
          </a:p>
        </p:txBody>
      </p:sp>
      <p:sp>
        <p:nvSpPr>
          <p:cNvPr id="3" name="Body Copy">
            <a:extLst>
              <a:ext uri="{FF2B5EF4-FFF2-40B4-BE49-F238E27FC236}">
                <a16:creationId xmlns:a16="http://schemas.microsoft.com/office/drawing/2014/main" id="{DFF26FF3-C5E7-BDBC-C454-70D536EA97E6}"/>
              </a:ext>
            </a:extLst>
          </p:cNvPr>
          <p:cNvSpPr txBox="1">
            <a:spLocks/>
          </p:cNvSpPr>
          <p:nvPr/>
        </p:nvSpPr>
        <p:spPr>
          <a:xfrm>
            <a:off x="2504908" y="2038626"/>
            <a:ext cx="9288380" cy="4666974"/>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您如何知道獅友是否參與其中？</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新會員講習為何是很重要的</a:t>
            </a:r>
            <a:r>
              <a:rPr kumimoji="0" lang="en-US" altLang="zh-TW" sz="1900" b="0" i="0" u="none" strike="noStrike" kern="1200" cap="none" spc="0" normalizeH="0" baseline="0" noProof="0" dirty="0">
                <a:ln>
                  <a:noFill/>
                </a:ln>
                <a:solidFill>
                  <a:prstClr val="white"/>
                </a:solidFill>
                <a:effectLst/>
                <a:uLnTx/>
                <a:uFillTx/>
                <a:latin typeface="Arial" charset="0"/>
                <a:ea typeface="PMingLiU" charset="0"/>
                <a:cs typeface="Arial" charset="0"/>
              </a:rPr>
              <a:t>?</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服務方案如何幫助保留會員？</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我們如何可以使停止參與分會活動的會員重新參與？</a:t>
            </a: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Lucida Grande" panose="020B0600040502020204" pitchFamily="34" charset="0"/>
              <a:buChar char="▶"/>
              <a:tabLst/>
              <a:defRPr/>
            </a:pPr>
            <a:endParaRPr kumimoji="0" lang="en-US" sz="1900" b="0" i="0" u="none" strike="noStrike" kern="0" cap="none" spc="0" normalizeH="0" baseline="0" noProof="0" dirty="0">
              <a:ln>
                <a:noFill/>
              </a:ln>
              <a:solidFill>
                <a:prstClr val="white"/>
              </a:solidFill>
              <a:effectLst/>
              <a:uLnTx/>
              <a:uFillTx/>
              <a:latin typeface="Arial" charset="0"/>
              <a:ea typeface="Arial" charset="0"/>
              <a:cs typeface="Arial" charset="0"/>
            </a:endParaRP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r>
              <a:rPr kumimoji="0" lang="zh-TW" altLang="en-US" sz="2000" b="1" i="0" u="none" strike="noStrike" kern="1200" cap="none" spc="0" normalizeH="0" baseline="0" noProof="0" dirty="0">
                <a:ln>
                  <a:noFill/>
                </a:ln>
                <a:solidFill>
                  <a:prstClr val="white"/>
                </a:solidFill>
                <a:effectLst/>
                <a:uLnTx/>
                <a:uFillTx/>
                <a:latin typeface="Arial" charset="0"/>
                <a:ea typeface="PMingLiU" charset="0"/>
                <a:cs typeface="Arial" charset="0"/>
              </a:rPr>
              <a:t>目標 </a:t>
            </a:r>
            <a:r>
              <a:rPr kumimoji="0" lang="en-US" altLang="zh-TW" sz="2000" b="1" i="0" u="none" strike="noStrike" kern="1200" cap="none" spc="0" normalizeH="0" baseline="0" noProof="0" dirty="0">
                <a:ln>
                  <a:noFill/>
                </a:ln>
                <a:solidFill>
                  <a:prstClr val="white"/>
                </a:solidFill>
                <a:effectLst/>
                <a:uLnTx/>
                <a:uFillTx/>
                <a:latin typeface="Arial" charset="0"/>
                <a:ea typeface="PMingLiU" charset="0"/>
                <a:cs typeface="Arial" charset="0"/>
              </a:rPr>
              <a:t>3</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r>
              <a:rPr kumimoji="0" lang="zh-TW" altLang="en-US" sz="2000" b="0" i="0" u="none" strike="noStrike" kern="1200" cap="none" spc="0" normalizeH="0" baseline="0" noProof="0" dirty="0">
                <a:ln>
                  <a:noFill/>
                </a:ln>
                <a:solidFill>
                  <a:prstClr val="white"/>
                </a:solidFill>
                <a:effectLst/>
                <a:uLnTx/>
                <a:uFillTx/>
                <a:latin typeface="Arial" charset="0"/>
                <a:ea typeface="PMingLiU"/>
                <a:cs typeface="Arial" charset="0"/>
              </a:rPr>
              <a:t>為了支持 </a:t>
            </a:r>
            <a:r>
              <a:rPr kumimoji="0" lang="en-US" altLang="zh-TW" sz="2000" b="0" i="1" u="none" strike="noStrike" kern="1200" cap="none" spc="0" normalizeH="0" baseline="0" noProof="0" dirty="0">
                <a:ln>
                  <a:noFill/>
                </a:ln>
                <a:solidFill>
                  <a:prstClr val="white"/>
                </a:solidFill>
                <a:effectLst/>
                <a:uLnTx/>
                <a:uFillTx/>
                <a:latin typeface="Arial" charset="0"/>
                <a:ea typeface="PMingLiU"/>
                <a:cs typeface="Arial" charset="0"/>
              </a:rPr>
              <a:t>MISSION</a:t>
            </a:r>
            <a:r>
              <a:rPr kumimoji="0" lang="zh-TW" altLang="en-US" sz="2000" b="0" i="0" u="none" strike="noStrike" kern="1200" cap="none" spc="0" normalizeH="0" baseline="0" noProof="0" dirty="0">
                <a:ln>
                  <a:noFill/>
                </a:ln>
                <a:solidFill>
                  <a:prstClr val="white"/>
                </a:solidFill>
                <a:effectLst/>
                <a:uLnTx/>
                <a:uFillTx/>
                <a:latin typeface="Arial" charset="0"/>
                <a:ea typeface="PMingLiU"/>
                <a:cs typeface="Arial" charset="0"/>
              </a:rPr>
              <a:t> </a:t>
            </a:r>
            <a:r>
              <a:rPr kumimoji="0" lang="en-US" altLang="zh-TW" sz="2000" b="1" i="0" u="none" strike="noStrike" kern="1200" cap="none" spc="0" normalizeH="0" baseline="0" noProof="0" dirty="0">
                <a:ln>
                  <a:noFill/>
                </a:ln>
                <a:solidFill>
                  <a:prstClr val="white"/>
                </a:solidFill>
                <a:effectLst/>
                <a:uLnTx/>
                <a:uFillTx/>
                <a:latin typeface="Arial" charset="0"/>
                <a:ea typeface="PMingLiU"/>
                <a:cs typeface="Arial" charset="0"/>
              </a:rPr>
              <a:t>1.5</a:t>
            </a:r>
            <a:r>
              <a:rPr kumimoji="0" lang="zh-TW" altLang="en-US" sz="2000" b="0" i="0" u="none" strike="noStrike" kern="1200" cap="none" spc="0" normalizeH="0" baseline="0" noProof="0" dirty="0">
                <a:ln>
                  <a:noFill/>
                </a:ln>
                <a:solidFill>
                  <a:prstClr val="white"/>
                </a:solidFill>
                <a:effectLst/>
                <a:uLnTx/>
                <a:uFillTx/>
                <a:latin typeface="Arial" charset="0"/>
                <a:ea typeface="PMingLiU"/>
                <a:cs typeface="Arial" charset="0"/>
              </a:rPr>
              <a:t>，在我的總監任期內，我承諾與我的團隊一起努力，以實現為我們的地區擬定的會員成長目標。</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endParaRPr kumimoji="0" lang="en-US" sz="600" b="0" i="0" u="none" strike="noStrike" kern="0" cap="none" spc="0" normalizeH="0" baseline="0" noProof="0" dirty="0">
              <a:ln>
                <a:noFill/>
              </a:ln>
              <a:solidFill>
                <a:prstClr val="white"/>
              </a:solidFill>
              <a:effectLst/>
              <a:uLnTx/>
              <a:uFillTx/>
              <a:latin typeface="Arial" charset="0"/>
              <a:ea typeface="ヒラギノ角ゴ Pro W3" charset="0"/>
              <a:cs typeface="Arial" charset="0"/>
            </a:endParaRP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r>
              <a:rPr kumimoji="0" lang="zh-TW" altLang="en-US" sz="2000" b="0" i="0" u="none" strike="noStrike" kern="1200" cap="none" spc="0" normalizeH="0" baseline="0" noProof="0" dirty="0">
                <a:ln>
                  <a:noFill/>
                </a:ln>
                <a:solidFill>
                  <a:prstClr val="white"/>
                </a:solidFill>
                <a:effectLst/>
                <a:uLnTx/>
                <a:uFillTx/>
                <a:latin typeface="Arial"/>
                <a:ea typeface="PMingLiU" charset="0"/>
                <a:cs typeface="Arial"/>
              </a:rPr>
              <a:t>我們的區致力於實現擬定的會員成長目標。</a:t>
            </a:r>
            <a:r>
              <a:rPr kumimoji="0" lang="zh-TW" altLang="en-US" sz="2000" b="1" i="0" u="none" strike="noStrike" kern="1200" cap="none" spc="0" normalizeH="0" baseline="0" noProof="0" dirty="0">
                <a:ln>
                  <a:noFill/>
                </a:ln>
                <a:solidFill>
                  <a:prstClr val="white"/>
                </a:solidFill>
                <a:effectLst/>
                <a:uLnTx/>
                <a:uFillTx/>
                <a:latin typeface="Arial"/>
                <a:ea typeface="PMingLiU" charset="0"/>
                <a:cs typeface="Arial"/>
              </a:rPr>
              <a:t>或</a:t>
            </a:r>
          </a:p>
          <a:p>
            <a:pPr marL="342900" marR="0" lvl="0" indent="-342900" algn="l" defTabSz="914400" rtl="0" eaLnBrk="1" fontAlgn="base" latinLnBrk="0" hangingPunct="1">
              <a:lnSpc>
                <a:spcPct val="100000"/>
              </a:lnSpc>
              <a:spcBef>
                <a:spcPct val="20000"/>
              </a:spcBef>
              <a:spcAft>
                <a:spcPct val="0"/>
              </a:spcAft>
              <a:buClr>
                <a:srgbClr val="EBB700"/>
              </a:buClr>
              <a:buSzPct val="100000"/>
              <a:buFont typeface="Wingdings" panose="05000000000000000000" pitchFamily="2" charset="2"/>
              <a:buChar char="q"/>
              <a:tabLst/>
              <a:defRPr/>
            </a:pPr>
            <a: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t>我們的區將把我們的會員淨增長目標提高 </a:t>
            </a:r>
            <a:r>
              <a:rPr kumimoji="0" lang="en-US" altLang="zh-TW" sz="2000" b="0" i="0" u="none" strike="noStrike" kern="1200" cap="none" spc="0" normalizeH="0" baseline="0" noProof="0" dirty="0">
                <a:ln>
                  <a:noFill/>
                </a:ln>
                <a:solidFill>
                  <a:prstClr val="white"/>
                </a:solidFill>
                <a:effectLst/>
                <a:uLnTx/>
                <a:uFillTx/>
                <a:latin typeface="Arial" charset="0"/>
                <a:ea typeface="PMingLiU" charset="0"/>
                <a:cs typeface="Arial" charset="0"/>
              </a:rPr>
              <a:t>______ </a:t>
            </a:r>
            <a: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t>名會員。</a:t>
            </a:r>
          </a:p>
          <a:p>
            <a:pPr marL="0" marR="0" lvl="0" indent="0" algn="l" defTabSz="914400" rtl="0" eaLnBrk="1" fontAlgn="base" latinLnBrk="0" hangingPunct="1">
              <a:lnSpc>
                <a:spcPct val="100000"/>
              </a:lnSpc>
              <a:spcBef>
                <a:spcPct val="20000"/>
              </a:spcBef>
              <a:spcAft>
                <a:spcPct val="0"/>
              </a:spcAft>
              <a:buClr>
                <a:srgbClr val="EBB700"/>
              </a:buClr>
              <a:buSzPct val="100000"/>
              <a:buFont typeface="Arial" pitchFamily="34" charset="0"/>
              <a:buNone/>
              <a:tabLst/>
              <a:defRPr/>
            </a:pPr>
            <a:br>
              <a:rPr kumimoji="0" lang="zh-TW" altLang="en-US" sz="2000" b="0" i="0" u="none" strike="noStrike" kern="1200" cap="none" spc="0" normalizeH="0" baseline="0" noProof="0" dirty="0">
                <a:ln>
                  <a:noFill/>
                </a:ln>
                <a:solidFill>
                  <a:prstClr val="white"/>
                </a:solidFill>
                <a:effectLst/>
                <a:highlight>
                  <a:srgbClr val="FFFF00"/>
                </a:highlight>
                <a:uLnTx/>
                <a:uFillTx/>
                <a:latin typeface="Arial" charset="0"/>
                <a:ea typeface="PMingLiU" charset="0"/>
                <a:cs typeface="Arial" charset="0"/>
              </a:rPr>
            </a:br>
            <a:br>
              <a:rPr kumimoji="0" lang="zh-TW" altLang="en-US" sz="2000" b="0" i="0" u="none" strike="noStrike" kern="1200" cap="none" spc="0" normalizeH="0" baseline="0" noProof="0" dirty="0">
                <a:ln>
                  <a:noFill/>
                </a:ln>
                <a:solidFill>
                  <a:prstClr val="white"/>
                </a:solidFill>
                <a:effectLst/>
                <a:highlight>
                  <a:srgbClr val="FFFF00"/>
                </a:highlight>
                <a:uLnTx/>
                <a:uFillTx/>
                <a:latin typeface="Arial" charset="0"/>
                <a:ea typeface="PMingLiU" charset="0"/>
                <a:cs typeface="Arial" charset="0"/>
              </a:rPr>
            </a:br>
            <a:endParaRPr kumimoji="0" lang="zh-TW" altLang="en-US" sz="2000" b="0" i="0" u="none" strike="noStrike" kern="1200" cap="none" spc="0" normalizeH="0" baseline="0" noProof="0" dirty="0">
              <a:ln>
                <a:noFill/>
              </a:ln>
              <a:solidFill>
                <a:prstClr val="white"/>
              </a:solidFill>
              <a:effectLst/>
              <a:highlight>
                <a:srgbClr val="FFFF00"/>
              </a:highlight>
              <a:uLnTx/>
              <a:uFillTx/>
              <a:latin typeface="Arial" charset="0"/>
              <a:ea typeface="PMingLiU" charset="0"/>
              <a:cs typeface="Arial" charset="0"/>
            </a:endParaRPr>
          </a:p>
        </p:txBody>
      </p:sp>
      <p:sp>
        <p:nvSpPr>
          <p:cNvPr id="9" name="TextBox 8">
            <a:extLst>
              <a:ext uri="{FF2B5EF4-FFF2-40B4-BE49-F238E27FC236}">
                <a16:creationId xmlns:a16="http://schemas.microsoft.com/office/drawing/2014/main" id="{758BB123-816F-24F2-F23B-D95292846AC7}"/>
              </a:ext>
            </a:extLst>
          </p:cNvPr>
          <p:cNvSpPr txBox="1"/>
          <p:nvPr/>
        </p:nvSpPr>
        <p:spPr>
          <a:xfrm>
            <a:off x="162927" y="247318"/>
            <a:ext cx="212307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a:ln>
                  <a:noFill/>
                </a:ln>
                <a:solidFill>
                  <a:srgbClr val="0D2240"/>
                </a:solidFill>
                <a:effectLst/>
                <a:uLnTx/>
                <a:uFillTx/>
                <a:latin typeface="Arial" charset="0"/>
                <a:ea typeface="PMingLiU" charset="0"/>
                <a:cs typeface="Arial" charset="0"/>
              </a:rPr>
              <a:t>討論</a:t>
            </a:r>
          </a:p>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a:ln>
                  <a:noFill/>
                </a:ln>
                <a:solidFill>
                  <a:srgbClr val="0D2240"/>
                </a:solidFill>
                <a:effectLst/>
                <a:uLnTx/>
                <a:uFillTx/>
                <a:latin typeface="Arial" charset="0"/>
                <a:ea typeface="PMingLiU" charset="0"/>
                <a:cs typeface="Arial" charset="0"/>
              </a:rPr>
              <a:t> 問題</a:t>
            </a:r>
          </a:p>
        </p:txBody>
      </p:sp>
      <p:pic>
        <p:nvPicPr>
          <p:cNvPr id="10" name="Picture 9">
            <a:extLst>
              <a:ext uri="{FF2B5EF4-FFF2-40B4-BE49-F238E27FC236}">
                <a16:creationId xmlns:a16="http://schemas.microsoft.com/office/drawing/2014/main" id="{115F9C19-16B2-7CBF-1F31-DF6CE2BE3356}"/>
              </a:ext>
            </a:extLst>
          </p:cNvPr>
          <p:cNvPicPr>
            <a:picLocks noChangeAspect="1"/>
          </p:cNvPicPr>
          <p:nvPr/>
        </p:nvPicPr>
        <p:blipFill>
          <a:blip r:embed="rId3"/>
          <a:srcRect/>
          <a:stretch/>
        </p:blipFill>
        <p:spPr>
          <a:xfrm>
            <a:off x="10966944" y="137679"/>
            <a:ext cx="994504" cy="942293"/>
          </a:xfrm>
          <a:prstGeom prst="rect">
            <a:avLst/>
          </a:prstGeom>
        </p:spPr>
      </p:pic>
    </p:spTree>
    <p:extLst>
      <p:ext uri="{BB962C8B-B14F-4D97-AF65-F5344CB8AC3E}">
        <p14:creationId xmlns:p14="http://schemas.microsoft.com/office/powerpoint/2010/main" val="223720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1200" cap="none" spc="0" normalizeH="0" baseline="0" noProof="0">
                <a:ln>
                  <a:noFill/>
                </a:ln>
                <a:solidFill>
                  <a:prstClr val="white">
                    <a:alpha val="44000"/>
                  </a:prstClr>
                </a:solidFill>
                <a:effectLst/>
                <a:uLnTx/>
                <a:uFillTx/>
                <a:latin typeface="Segoe UI Semibold"/>
                <a:ea typeface="PMingLiU"/>
                <a:cs typeface="+mn-cs"/>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Segoe UI Semibold"/>
              <a:ea typeface="PMingLiU"/>
              <a:cs typeface="+mn-cs"/>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base" latinLnBrk="0" hangingPunct="0">
                <a:lnSpc>
                  <a:spcPct val="100000"/>
                </a:lnSpc>
                <a:spcBef>
                  <a:spcPct val="50000"/>
                </a:spcBef>
                <a:spcAft>
                  <a:spcPct val="0"/>
                </a:spcAft>
                <a:buClrTx/>
                <a:buSzTx/>
                <a:buFontTx/>
                <a:buNone/>
                <a:tabLst/>
                <a:defRPr/>
              </a:pPr>
              <a:t>14</a:t>
            </a:fld>
            <a:endParaRPr kumimoji="0" lang="en-US" sz="1000" b="0" i="0" u="none" strike="noStrike" kern="1200" cap="none" spc="0" normalizeH="0" baseline="0" noProof="0">
              <a:ln>
                <a:noFill/>
              </a:ln>
              <a:solidFill>
                <a:prstClr val="white"/>
              </a:solidFill>
              <a:effectLst/>
              <a:uLnTx/>
              <a:uFillTx/>
              <a:latin typeface="Arial" charset="0"/>
              <a:ea typeface="ヒラギノ角ゴ Pro W3" charset="0"/>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144622"/>
            <a:ext cx="9830748" cy="990207"/>
          </a:xfrm>
          <a:prstGeom prst="rect">
            <a:avLst/>
          </a:prstGeom>
          <a:noFill/>
        </p:spPr>
        <p:txBody>
          <a:bodyPr wrap="square" lIns="91440" tIns="45720" rIns="91440" bIns="45720" rtlCol="0" anchor="b">
            <a:spAutoFit/>
          </a:bodyPr>
          <a:lstStyle/>
          <a:p>
            <a:pPr marL="0" marR="0" lvl="0" indent="0" algn="l" defTabSz="914400" rtl="0" eaLnBrk="1" fontAlgn="base" latinLnBrk="0" hangingPunct="1">
              <a:lnSpc>
                <a:spcPts val="8000"/>
              </a:lnSpc>
              <a:spcBef>
                <a:spcPct val="0"/>
              </a:spcBef>
              <a:spcAft>
                <a:spcPct val="0"/>
              </a:spcAft>
              <a:buClrTx/>
              <a:buSzTx/>
              <a:buFontTx/>
              <a:buNone/>
              <a:tabLst/>
              <a:defRPr/>
            </a:pPr>
            <a:r>
              <a:rPr kumimoji="0" lang="en-US" altLang="zh-TW" sz="4400" b="1" i="1" u="none" strike="noStrike" kern="1200" cap="none" spc="0" normalizeH="0" baseline="0" noProof="0">
                <a:ln>
                  <a:noFill/>
                </a:ln>
                <a:solidFill>
                  <a:prstClr val="white"/>
                </a:solidFill>
                <a:effectLst/>
                <a:uLnTx/>
                <a:uFillTx/>
                <a:latin typeface="Arial"/>
                <a:ea typeface="PMingLiU"/>
                <a:cs typeface="Arial"/>
              </a:rPr>
              <a:t>MISSION</a:t>
            </a:r>
            <a:r>
              <a:rPr kumimoji="0" lang="zh-TW" altLang="en-US" sz="4400" b="1" i="0" u="none" strike="noStrike" kern="1200" cap="none" spc="0" normalizeH="0" baseline="0" noProof="0">
                <a:ln>
                  <a:noFill/>
                </a:ln>
                <a:solidFill>
                  <a:prstClr val="white"/>
                </a:solidFill>
                <a:effectLst/>
                <a:uLnTx/>
                <a:uFillTx/>
                <a:latin typeface="Arial"/>
                <a:ea typeface="PMingLiU"/>
                <a:cs typeface="Arial"/>
              </a:rPr>
              <a:t> </a:t>
            </a:r>
            <a:r>
              <a:rPr kumimoji="0" lang="en-US" altLang="zh-TW" sz="4400" b="1" i="0" u="none" strike="noStrike" kern="1200" cap="none" spc="0" normalizeH="0" baseline="0" noProof="0">
                <a:ln>
                  <a:noFill/>
                </a:ln>
                <a:solidFill>
                  <a:prstClr val="white"/>
                </a:solidFill>
                <a:effectLst/>
                <a:uLnTx/>
                <a:uFillTx/>
                <a:latin typeface="Arial"/>
                <a:ea typeface="PMingLiU"/>
                <a:cs typeface="Arial"/>
              </a:rPr>
              <a:t>1.5:  </a:t>
            </a:r>
            <a:r>
              <a:rPr kumimoji="0" lang="zh-TW" altLang="en-US" sz="4400" b="1" i="0" u="none" strike="noStrike" kern="1200" cap="none" spc="0" normalizeH="0" baseline="0" noProof="0">
                <a:ln>
                  <a:noFill/>
                </a:ln>
                <a:solidFill>
                  <a:prstClr val="white"/>
                </a:solidFill>
                <a:effectLst/>
                <a:uLnTx/>
                <a:uFillTx/>
                <a:latin typeface="Arial"/>
                <a:ea typeface="PMingLiU"/>
                <a:cs typeface="Arial"/>
              </a:rPr>
              <a:t>專注領域 </a:t>
            </a:r>
            <a:r>
              <a:rPr kumimoji="0" lang="en-US" altLang="zh-TW" sz="4400" b="1" i="0" u="none" strike="noStrike" kern="1200" cap="none" spc="0" normalizeH="0" baseline="0" noProof="0">
                <a:ln>
                  <a:noFill/>
                </a:ln>
                <a:solidFill>
                  <a:prstClr val="white"/>
                </a:solidFill>
                <a:effectLst/>
                <a:uLnTx/>
                <a:uFillTx/>
                <a:latin typeface="Arial"/>
                <a:ea typeface="PMingLiU"/>
                <a:cs typeface="Arial"/>
              </a:rPr>
              <a:t>4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3809343" y="1259248"/>
            <a:ext cx="6611688"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a:ln>
                  <a:noFill/>
                </a:ln>
                <a:solidFill>
                  <a:srgbClr val="FFCF01"/>
                </a:solidFill>
                <a:effectLst/>
                <a:uLnTx/>
                <a:uFillTx/>
                <a:latin typeface="Arial" panose="020B0604020202020204" pitchFamily="34" charset="0"/>
                <a:cs typeface="Arial" panose="020B0604020202020204" pitchFamily="34" charset="0"/>
              </a:rPr>
              <a:t>支持區和分會的領導人</a:t>
            </a:r>
          </a:p>
        </p:txBody>
      </p:sp>
      <p:sp>
        <p:nvSpPr>
          <p:cNvPr id="9" name="TextBox 8">
            <a:extLst>
              <a:ext uri="{FF2B5EF4-FFF2-40B4-BE49-F238E27FC236}">
                <a16:creationId xmlns:a16="http://schemas.microsoft.com/office/drawing/2014/main" id="{758BB123-816F-24F2-F23B-D95292846AC7}"/>
              </a:ext>
            </a:extLst>
          </p:cNvPr>
          <p:cNvSpPr txBox="1"/>
          <p:nvPr/>
        </p:nvSpPr>
        <p:spPr>
          <a:xfrm>
            <a:off x="162927" y="247318"/>
            <a:ext cx="212307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a:ln>
                  <a:noFill/>
                </a:ln>
                <a:solidFill>
                  <a:srgbClr val="0D2240"/>
                </a:solidFill>
                <a:effectLst/>
                <a:uLnTx/>
                <a:uFillTx/>
                <a:latin typeface="Arial" charset="0"/>
                <a:ea typeface="PMingLiU" charset="0"/>
                <a:cs typeface="Arial" charset="0"/>
              </a:rPr>
              <a:t>討論</a:t>
            </a:r>
          </a:p>
          <a:p>
            <a:pPr marL="0" marR="0" lvl="0" indent="0" algn="ctr" defTabSz="914400" rtl="0" eaLnBrk="1" fontAlgn="base" latinLnBrk="0" hangingPunct="1">
              <a:lnSpc>
                <a:spcPct val="100000"/>
              </a:lnSpc>
              <a:spcBef>
                <a:spcPct val="0"/>
              </a:spcBef>
              <a:spcAft>
                <a:spcPct val="0"/>
              </a:spcAft>
              <a:buClr>
                <a:srgbClr val="EBB700"/>
              </a:buClr>
              <a:buSzPct val="100000"/>
              <a:buFontTx/>
              <a:buNone/>
              <a:tabLst/>
              <a:defRPr/>
            </a:pPr>
            <a:r>
              <a:rPr kumimoji="0" lang="zh-TW" altLang="en-US" sz="2400" b="1" i="0" u="none" strike="noStrike" kern="1200" cap="none" spc="0" normalizeH="0" baseline="0" noProof="0">
                <a:ln>
                  <a:noFill/>
                </a:ln>
                <a:solidFill>
                  <a:srgbClr val="0D2240"/>
                </a:solidFill>
                <a:effectLst/>
                <a:uLnTx/>
                <a:uFillTx/>
                <a:latin typeface="Arial" charset="0"/>
                <a:ea typeface="PMingLiU" charset="0"/>
                <a:cs typeface="Arial" charset="0"/>
              </a:rPr>
              <a:t> 問題</a:t>
            </a:r>
          </a:p>
        </p:txBody>
      </p:sp>
      <p:pic>
        <p:nvPicPr>
          <p:cNvPr id="10" name="Picture 9">
            <a:extLst>
              <a:ext uri="{FF2B5EF4-FFF2-40B4-BE49-F238E27FC236}">
                <a16:creationId xmlns:a16="http://schemas.microsoft.com/office/drawing/2014/main" id="{115F9C19-16B2-7CBF-1F31-DF6CE2BE3356}"/>
              </a:ext>
            </a:extLst>
          </p:cNvPr>
          <p:cNvPicPr>
            <a:picLocks noChangeAspect="1"/>
          </p:cNvPicPr>
          <p:nvPr/>
        </p:nvPicPr>
        <p:blipFill>
          <a:blip r:embed="rId3"/>
          <a:srcRect/>
          <a:stretch/>
        </p:blipFill>
        <p:spPr>
          <a:xfrm>
            <a:off x="10966944" y="137679"/>
            <a:ext cx="994504" cy="942293"/>
          </a:xfrm>
          <a:prstGeom prst="rect">
            <a:avLst/>
          </a:prstGeom>
        </p:spPr>
      </p:pic>
      <p:sp>
        <p:nvSpPr>
          <p:cNvPr id="2" name="Body Copy">
            <a:extLst>
              <a:ext uri="{FF2B5EF4-FFF2-40B4-BE49-F238E27FC236}">
                <a16:creationId xmlns:a16="http://schemas.microsoft.com/office/drawing/2014/main" id="{EC259CE1-60D4-2F48-0D1D-F44E68F2FB48}"/>
              </a:ext>
            </a:extLst>
          </p:cNvPr>
          <p:cNvSpPr txBox="1">
            <a:spLocks/>
          </p:cNvSpPr>
          <p:nvPr/>
        </p:nvSpPr>
        <p:spPr>
          <a:xfrm>
            <a:off x="2936733" y="2719551"/>
            <a:ext cx="8356909" cy="330024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應該為分會幹部提供什麼計劃、研習會或培訓？</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舉辦培訓的最佳形式是什麼？</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如果某區舉辦獅子會領導發展學院，誰應該參加？</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r>
              <a:rPr kumimoji="0" lang="zh-TW" altLang="en-US" sz="1900" b="0" i="0" u="none" strike="noStrike" kern="1200" cap="none" spc="0" normalizeH="0" baseline="0" noProof="0" dirty="0">
                <a:ln>
                  <a:noFill/>
                </a:ln>
                <a:solidFill>
                  <a:prstClr val="white"/>
                </a:solidFill>
                <a:effectLst/>
                <a:uLnTx/>
                <a:uFillTx/>
                <a:latin typeface="Arial" charset="0"/>
                <a:ea typeface="PMingLiU" charset="0"/>
                <a:cs typeface="Arial" charset="0"/>
              </a:rPr>
              <a:t>我們可以為我們的領導人提供什麼其他類型的支持？</a:t>
            </a:r>
          </a:p>
          <a:p>
            <a:pPr marL="342900" marR="0" lvl="0" indent="-342900" algn="l" defTabSz="914400" rtl="0" eaLnBrk="1" fontAlgn="base" latinLnBrk="0" hangingPunct="1">
              <a:lnSpc>
                <a:spcPct val="150000"/>
              </a:lnSpc>
              <a:spcBef>
                <a:spcPct val="20000"/>
              </a:spcBef>
              <a:spcAft>
                <a:spcPct val="0"/>
              </a:spcAft>
              <a:buClr>
                <a:srgbClr val="EBB700"/>
              </a:buClr>
              <a:buSzPct val="100000"/>
              <a:buFont typeface="Lucida Grande" panose="020B0600040502020204" pitchFamily="34" charset="0"/>
              <a:buChar char="▶"/>
              <a:tabLst/>
              <a:defRPr/>
            </a:pPr>
            <a:endParaRPr kumimoji="0" lang="en-US" sz="1900" b="0" i="0" u="none" strike="noStrike" kern="0" cap="none" spc="0" normalizeH="0" baseline="0" noProof="0" dirty="0">
              <a:ln>
                <a:noFill/>
              </a:ln>
              <a:solidFill>
                <a:prstClr val="white"/>
              </a:solidFill>
              <a:effectLst/>
              <a:uLnTx/>
              <a:uFillTx/>
              <a:latin typeface="Arial" charset="0"/>
              <a:ea typeface="Arial" charset="0"/>
              <a:cs typeface="Arial" charset="0"/>
            </a:endParaRPr>
          </a:p>
          <a:p>
            <a:pPr marL="0" marR="0" lvl="0" indent="0" algn="l" defTabSz="914400" rtl="0" eaLnBrk="1" fontAlgn="base" latinLnBrk="0" hangingPunct="1">
              <a:lnSpc>
                <a:spcPct val="150000"/>
              </a:lnSpc>
              <a:spcBef>
                <a:spcPct val="20000"/>
              </a:spcBef>
              <a:spcAft>
                <a:spcPct val="0"/>
              </a:spcAft>
              <a:buClr>
                <a:srgbClr val="EBB700"/>
              </a:buClr>
              <a:buSzPct val="100000"/>
              <a:buFont typeface="Arial" pitchFamily="34" charset="0"/>
              <a:buNone/>
              <a:tabLst/>
              <a:defRPr/>
            </a:pPr>
            <a:b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br>
            <a:br>
              <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rPr>
            </a:br>
            <a:endParaRPr kumimoji="0" lang="zh-TW" altLang="en-US" sz="2000" b="0" i="0" u="none" strike="noStrike" kern="1200" cap="none" spc="0" normalizeH="0" baseline="0" noProof="0" dirty="0">
              <a:ln>
                <a:noFill/>
              </a:ln>
              <a:solidFill>
                <a:prstClr val="white"/>
              </a:solidFill>
              <a:effectLst/>
              <a:uLnTx/>
              <a:uFillTx/>
              <a:latin typeface="Arial" charset="0"/>
              <a:ea typeface="PMingLiU" charset="0"/>
              <a:cs typeface="Arial" charset="0"/>
            </a:endParaRPr>
          </a:p>
        </p:txBody>
      </p:sp>
    </p:spTree>
    <p:extLst>
      <p:ext uri="{BB962C8B-B14F-4D97-AF65-F5344CB8AC3E}">
        <p14:creationId xmlns:p14="http://schemas.microsoft.com/office/powerpoint/2010/main" val="190157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CA83C71E-818F-0B42-8C7E-75471D6F3754}"/>
              </a:ext>
            </a:extLst>
          </p:cNvPr>
          <p:cNvSpPr/>
          <p:nvPr/>
        </p:nvSpPr>
        <p:spPr>
          <a:xfrm>
            <a:off x="0" y="-76200"/>
            <a:ext cx="12192000" cy="71628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rgbClr val="0A5496">
                    <a:alpha val="44000"/>
                  </a:srgbClr>
                </a:solidFill>
                <a:latin typeface="+mj-ea"/>
                <a:ea typeface="+mj-ea"/>
              </a:rPr>
              <a:t> </a:t>
            </a:r>
          </a:p>
        </p:txBody>
      </p:sp>
      <p:pic>
        <p:nvPicPr>
          <p:cNvPr id="9" name="Picture 8">
            <a:extLst>
              <a:ext uri="{FF2B5EF4-FFF2-40B4-BE49-F238E27FC236}">
                <a16:creationId xmlns:a16="http://schemas.microsoft.com/office/drawing/2014/main" id="{CF3E98F7-FC5D-3F47-8930-ED5C0628C2A0}"/>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B6F81AA5-E1CD-9541-8DD8-4E6B0857FBCD}"/>
              </a:ext>
            </a:extLst>
          </p:cNvPr>
          <p:cNvPicPr>
            <a:picLocks noChangeAspect="1"/>
          </p:cNvPicPr>
          <p:nvPr/>
        </p:nvPicPr>
        <p:blipFill>
          <a:blip r:embed="rId3">
            <a:alphaModFix amt="60000"/>
          </a:blip>
          <a:srcRect/>
          <a:stretch/>
        </p:blipFill>
        <p:spPr>
          <a:xfrm rot="10800000">
            <a:off x="0" y="4707300"/>
            <a:ext cx="2286000" cy="2286000"/>
          </a:xfrm>
          <a:prstGeom prst="rect">
            <a:avLst/>
          </a:prstGeom>
        </p:spPr>
      </p:pic>
      <p:sp>
        <p:nvSpPr>
          <p:cNvPr id="11" name="Quote">
            <a:extLst>
              <a:ext uri="{FF2B5EF4-FFF2-40B4-BE49-F238E27FC236}">
                <a16:creationId xmlns:a16="http://schemas.microsoft.com/office/drawing/2014/main" id="{A3806FB6-3255-5A4D-9E21-A50084384F19}"/>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mj-ea"/>
              <a:ea typeface="+mj-ea"/>
              <a:cs typeface="Open Sans"/>
            </a:endParaRPr>
          </a:p>
        </p:txBody>
      </p:sp>
      <p:sp>
        <p:nvSpPr>
          <p:cNvPr id="12" name="Page Number - White">
            <a:extLst>
              <a:ext uri="{FF2B5EF4-FFF2-40B4-BE49-F238E27FC236}">
                <a16:creationId xmlns:a16="http://schemas.microsoft.com/office/drawing/2014/main" id="{1AAF25A1-5400-C94D-B1C0-A0EA2CFE770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mj-ea"/>
                <a:ea typeface="+mj-ea"/>
              </a:rPr>
              <a:pPr eaLnBrk="0" hangingPunct="0">
                <a:spcBef>
                  <a:spcPct val="50000"/>
                </a:spcBef>
                <a:defRPr/>
              </a:pPr>
              <a:t>15</a:t>
            </a:fld>
            <a:endParaRPr lang="en-US" sz="1000">
              <a:solidFill>
                <a:schemeClr val="bg1"/>
              </a:solidFill>
              <a:latin typeface="+mj-ea"/>
              <a:ea typeface="+mj-ea"/>
            </a:endParaRPr>
          </a:p>
        </p:txBody>
      </p:sp>
      <p:sp>
        <p:nvSpPr>
          <p:cNvPr id="13" name="Body Copy">
            <a:extLst>
              <a:ext uri="{FF2B5EF4-FFF2-40B4-BE49-F238E27FC236}">
                <a16:creationId xmlns:a16="http://schemas.microsoft.com/office/drawing/2014/main" id="{48B1D68C-2850-1747-A097-67325FB60F46}"/>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4400" b="1" dirty="0">
                <a:latin typeface="+mj-ea"/>
                <a:ea typeface="+mj-ea"/>
              </a:rPr>
              <a:t>我無法改變風向，但我能調整我的船帆，始終都能到達我的目的地。</a:t>
            </a:r>
          </a:p>
        </p:txBody>
      </p:sp>
      <p:sp>
        <p:nvSpPr>
          <p:cNvPr id="16" name="Text Placeholder 1">
            <a:extLst>
              <a:ext uri="{FF2B5EF4-FFF2-40B4-BE49-F238E27FC236}">
                <a16:creationId xmlns:a16="http://schemas.microsoft.com/office/drawing/2014/main" id="{20E218BA-7FD7-824B-8AEC-CD5E28B4C42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zh-TW" sz="2400" b="1">
                <a:solidFill>
                  <a:schemeClr val="bg1"/>
                </a:solidFill>
                <a:latin typeface="+mj-ea"/>
                <a:ea typeface="+mj-ea"/>
              </a:rPr>
              <a:t>- Jimmy Dean</a:t>
            </a:r>
          </a:p>
        </p:txBody>
      </p:sp>
      <p:sp>
        <p:nvSpPr>
          <p:cNvPr id="2" name="Quote">
            <a:extLst>
              <a:ext uri="{FF2B5EF4-FFF2-40B4-BE49-F238E27FC236}">
                <a16:creationId xmlns:a16="http://schemas.microsoft.com/office/drawing/2014/main" id="{D439C98A-C938-3CB0-4C17-A158EC131A7D}"/>
              </a:ext>
            </a:extLst>
          </p:cNvPr>
          <p:cNvSpPr/>
          <p:nvPr/>
        </p:nvSpPr>
        <p:spPr>
          <a:xfrm>
            <a:off x="98400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4" name="Quote">
            <a:extLst>
              <a:ext uri="{FF2B5EF4-FFF2-40B4-BE49-F238E27FC236}">
                <a16:creationId xmlns:a16="http://schemas.microsoft.com/office/drawing/2014/main" id="{5454696C-E4E8-7FC5-7A0E-31FC15A3FC75}"/>
              </a:ext>
            </a:extLst>
          </p:cNvPr>
          <p:cNvSpPr/>
          <p:nvPr/>
        </p:nvSpPr>
        <p:spPr>
          <a:xfrm>
            <a:off x="538540" y="868946"/>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Tree>
    <p:extLst>
      <p:ext uri="{BB962C8B-B14F-4D97-AF65-F5344CB8AC3E}">
        <p14:creationId xmlns:p14="http://schemas.microsoft.com/office/powerpoint/2010/main" val="220939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ge Number - Blue">
            <a:extLst>
              <a:ext uri="{FF2B5EF4-FFF2-40B4-BE49-F238E27FC236}">
                <a16:creationId xmlns:a16="http://schemas.microsoft.com/office/drawing/2014/main" id="{3108C1BC-975A-4840-8A24-0289CE5329A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16</a:t>
            </a:fld>
            <a:endParaRPr lang="en-US" sz="1000">
              <a:solidFill>
                <a:schemeClr val="bg1"/>
              </a:solidFill>
            </a:endParaRPr>
          </a:p>
        </p:txBody>
      </p:sp>
      <p:sp>
        <p:nvSpPr>
          <p:cNvPr id="32" name="Rectangle 31">
            <a:extLst>
              <a:ext uri="{FF2B5EF4-FFF2-40B4-BE49-F238E27FC236}">
                <a16:creationId xmlns:a16="http://schemas.microsoft.com/office/drawing/2014/main" id="{377DC3F0-9C7A-D84B-AA08-A8F4AA31B22A}"/>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3" name="Body Copy">
            <a:extLst>
              <a:ext uri="{FF2B5EF4-FFF2-40B4-BE49-F238E27FC236}">
                <a16:creationId xmlns:a16="http://schemas.microsoft.com/office/drawing/2014/main" id="{1F24EE31-EF15-9648-A92F-FC5AEB75FDEC}"/>
              </a:ext>
            </a:extLst>
          </p:cNvPr>
          <p:cNvSpPr txBox="1">
            <a:spLocks/>
          </p:cNvSpPr>
          <p:nvPr/>
        </p:nvSpPr>
        <p:spPr>
          <a:xfrm>
            <a:off x="760626" y="1437600"/>
            <a:ext cx="5106773" cy="366779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200000"/>
              </a:lnSpc>
              <a:buClr>
                <a:srgbClr val="FFCF00"/>
              </a:buClr>
              <a:buFont typeface="Wingdings" pitchFamily="2" charset="2"/>
              <a:buChar char="§"/>
            </a:pPr>
            <a:r>
              <a:rPr lang="zh-TW" sz="1000" dirty="0">
                <a:latin typeface="+mj-ea"/>
                <a:ea typeface="+mj-ea"/>
              </a:rPr>
              <a:t>妥善利用我們的優勢</a:t>
            </a:r>
          </a:p>
          <a:p>
            <a:pPr marL="342900" indent="-342900">
              <a:lnSpc>
                <a:spcPct val="200000"/>
              </a:lnSpc>
              <a:buClr>
                <a:srgbClr val="FFCF00"/>
              </a:buClr>
              <a:buFont typeface="Wingdings" pitchFamily="2" charset="2"/>
              <a:buChar char="§"/>
            </a:pPr>
            <a:r>
              <a:rPr lang="zh-TW" sz="1000" dirty="0">
                <a:latin typeface="+mj-ea"/>
                <a:ea typeface="+mj-ea"/>
              </a:rPr>
              <a:t>管理我們的劣勢</a:t>
            </a:r>
          </a:p>
          <a:p>
            <a:pPr marL="342900" indent="-342900">
              <a:lnSpc>
                <a:spcPct val="200000"/>
              </a:lnSpc>
              <a:buClr>
                <a:srgbClr val="FFCF00"/>
              </a:buClr>
              <a:buFont typeface="Wingdings" pitchFamily="2" charset="2"/>
              <a:buChar char="§"/>
            </a:pPr>
            <a:r>
              <a:rPr lang="zh-TW" sz="1000" dirty="0">
                <a:latin typeface="+mj-ea"/>
                <a:ea typeface="+mj-ea"/>
              </a:rPr>
              <a:t>利用機會</a:t>
            </a:r>
          </a:p>
          <a:p>
            <a:pPr marL="342900" indent="-342900">
              <a:lnSpc>
                <a:spcPct val="200000"/>
              </a:lnSpc>
              <a:buClr>
                <a:srgbClr val="FFCF00"/>
              </a:buClr>
              <a:buFont typeface="Wingdings" pitchFamily="2" charset="2"/>
              <a:buChar char="§"/>
            </a:pPr>
            <a:r>
              <a:rPr lang="zh-TW" sz="1000" dirty="0">
                <a:latin typeface="+mj-ea"/>
                <a:ea typeface="+mj-ea"/>
              </a:rPr>
              <a:t>降低威脅的影響</a:t>
            </a:r>
          </a:p>
        </p:txBody>
      </p:sp>
      <p:sp>
        <p:nvSpPr>
          <p:cNvPr id="34" name="Body Copy">
            <a:extLst>
              <a:ext uri="{FF2B5EF4-FFF2-40B4-BE49-F238E27FC236}">
                <a16:creationId xmlns:a16="http://schemas.microsoft.com/office/drawing/2014/main" id="{3C0527CC-32D1-E749-BA75-BDFA4D517602}"/>
              </a:ext>
            </a:extLst>
          </p:cNvPr>
          <p:cNvSpPr txBox="1">
            <a:spLocks/>
          </p:cNvSpPr>
          <p:nvPr/>
        </p:nvSpPr>
        <p:spPr>
          <a:xfrm>
            <a:off x="747216" y="650827"/>
            <a:ext cx="7035338"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zh-TW" sz="3200" b="1" dirty="0">
                <a:solidFill>
                  <a:srgbClr val="0A5496"/>
                </a:solidFill>
                <a:latin typeface="Arial" charset="0"/>
                <a:ea typeface="PMingLiU" charset="0"/>
                <a:cs typeface="Arial" charset="0"/>
              </a:rPr>
              <a:t>改善區的途徑</a:t>
            </a:r>
          </a:p>
        </p:txBody>
      </p:sp>
      <p:pic>
        <p:nvPicPr>
          <p:cNvPr id="35" name="Picture 34">
            <a:extLst>
              <a:ext uri="{FF2B5EF4-FFF2-40B4-BE49-F238E27FC236}">
                <a16:creationId xmlns:a16="http://schemas.microsoft.com/office/drawing/2014/main" id="{110631BA-8342-CF4B-B6B9-23357A2EC8E8}"/>
              </a:ext>
            </a:extLst>
          </p:cNvPr>
          <p:cNvPicPr>
            <a:picLocks noChangeAspect="1"/>
          </p:cNvPicPr>
          <p:nvPr/>
        </p:nvPicPr>
        <p:blipFill>
          <a:blip r:embed="rId3"/>
          <a:srcRect/>
          <a:stretch/>
        </p:blipFill>
        <p:spPr>
          <a:xfrm>
            <a:off x="658006" y="5278128"/>
            <a:ext cx="1089992" cy="1089992"/>
          </a:xfrm>
          <a:prstGeom prst="rect">
            <a:avLst/>
          </a:prstGeom>
        </p:spPr>
      </p:pic>
      <p:grpSp>
        <p:nvGrpSpPr>
          <p:cNvPr id="4" name="Group 3">
            <a:extLst>
              <a:ext uri="{FF2B5EF4-FFF2-40B4-BE49-F238E27FC236}">
                <a16:creationId xmlns:a16="http://schemas.microsoft.com/office/drawing/2014/main" id="{4418B76F-B96E-419A-8ECC-DB220828C33A}"/>
              </a:ext>
            </a:extLst>
          </p:cNvPr>
          <p:cNvGrpSpPr/>
          <p:nvPr/>
        </p:nvGrpSpPr>
        <p:grpSpPr>
          <a:xfrm>
            <a:off x="6781800" y="1371600"/>
            <a:ext cx="4876593" cy="4290529"/>
            <a:chOff x="6781800" y="1371600"/>
            <a:chExt cx="4876593" cy="4290529"/>
          </a:xfrm>
        </p:grpSpPr>
        <p:sp>
          <p:nvSpPr>
            <p:cNvPr id="40" name="Background - Solid">
              <a:extLst>
                <a:ext uri="{FF2B5EF4-FFF2-40B4-BE49-F238E27FC236}">
                  <a16:creationId xmlns:a16="http://schemas.microsoft.com/office/drawing/2014/main" id="{FC2226C1-ED6E-4A6A-A482-5DEC6FCF9876}"/>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8" name="Background - Solid">
              <a:extLst>
                <a:ext uri="{FF2B5EF4-FFF2-40B4-BE49-F238E27FC236}">
                  <a16:creationId xmlns:a16="http://schemas.microsoft.com/office/drawing/2014/main" id="{A1EA3AC6-9172-40DC-9B4B-CD478A38CCF6}"/>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9" name="Background - Solid">
              <a:extLst>
                <a:ext uri="{FF2B5EF4-FFF2-40B4-BE49-F238E27FC236}">
                  <a16:creationId xmlns:a16="http://schemas.microsoft.com/office/drawing/2014/main" id="{918ED739-B4DD-4D6F-A22C-2DCA43F82B3F}"/>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Body Copy">
              <a:extLst>
                <a:ext uri="{FF2B5EF4-FFF2-40B4-BE49-F238E27FC236}">
                  <a16:creationId xmlns:a16="http://schemas.microsoft.com/office/drawing/2014/main" id="{C6DE737A-C9A5-446C-9979-A4BAE89F20E7}"/>
                </a:ext>
              </a:extLst>
            </p:cNvPr>
            <p:cNvSpPr txBox="1">
              <a:spLocks/>
            </p:cNvSpPr>
            <p:nvPr/>
          </p:nvSpPr>
          <p:spPr>
            <a:xfrm>
              <a:off x="9326036" y="3749958"/>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1800" b="1" dirty="0">
                  <a:solidFill>
                    <a:schemeClr val="bg1"/>
                  </a:solidFill>
                  <a:latin typeface="+mj-ea"/>
                  <a:ea typeface="+mj-ea"/>
                </a:rPr>
                <a:t>威脅</a:t>
              </a:r>
            </a:p>
            <a:p>
              <a:pPr>
                <a:lnSpc>
                  <a:spcPct val="150000"/>
                </a:lnSpc>
              </a:pPr>
              <a:r>
                <a:rPr lang="zh-TW" sz="1800" b="1" dirty="0">
                  <a:solidFill>
                    <a:schemeClr val="bg1"/>
                  </a:solidFill>
                  <a:latin typeface="+mj-ea"/>
                  <a:ea typeface="+mj-ea"/>
                </a:rPr>
                <a:t>1.</a:t>
              </a:r>
            </a:p>
            <a:p>
              <a:pPr>
                <a:lnSpc>
                  <a:spcPct val="150000"/>
                </a:lnSpc>
              </a:pPr>
              <a:r>
                <a:rPr lang="zh-TW" sz="1800" b="1" dirty="0">
                  <a:solidFill>
                    <a:schemeClr val="bg1"/>
                  </a:solidFill>
                  <a:latin typeface="+mj-ea"/>
                  <a:ea typeface="+mj-ea"/>
                </a:rPr>
                <a:t>2.</a:t>
              </a:r>
            </a:p>
            <a:p>
              <a:pPr>
                <a:lnSpc>
                  <a:spcPct val="150000"/>
                </a:lnSpc>
              </a:pPr>
              <a:r>
                <a:rPr lang="zh-TW" sz="1800" b="1" dirty="0">
                  <a:solidFill>
                    <a:schemeClr val="bg1"/>
                  </a:solidFill>
                  <a:latin typeface="+mj-ea"/>
                  <a:ea typeface="+mj-ea"/>
                </a:rPr>
                <a:t>3.</a:t>
              </a:r>
            </a:p>
            <a:p>
              <a:endParaRPr lang="en-US" sz="1600" kern="0" dirty="0">
                <a:solidFill>
                  <a:schemeClr val="bg1"/>
                </a:solidFill>
                <a:latin typeface="+mj-ea"/>
                <a:ea typeface="+mj-ea"/>
              </a:endParaRPr>
            </a:p>
          </p:txBody>
        </p:sp>
        <p:sp>
          <p:nvSpPr>
            <p:cNvPr id="19" name="Body Copy">
              <a:extLst>
                <a:ext uri="{FF2B5EF4-FFF2-40B4-BE49-F238E27FC236}">
                  <a16:creationId xmlns:a16="http://schemas.microsoft.com/office/drawing/2014/main" id="{D3F858C1-1F70-4BF8-B97B-A862EE4797F9}"/>
                </a:ext>
              </a:extLst>
            </p:cNvPr>
            <p:cNvSpPr txBox="1">
              <a:spLocks/>
            </p:cNvSpPr>
            <p:nvPr/>
          </p:nvSpPr>
          <p:spPr>
            <a:xfrm>
              <a:off x="6934200" y="3756815"/>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1800" b="1" dirty="0">
                  <a:solidFill>
                    <a:schemeClr val="bg1"/>
                  </a:solidFill>
                  <a:latin typeface="+mj-ea"/>
                  <a:ea typeface="+mj-ea"/>
                </a:rPr>
                <a:t>機會</a:t>
              </a:r>
            </a:p>
            <a:p>
              <a:pPr>
                <a:lnSpc>
                  <a:spcPct val="150000"/>
                </a:lnSpc>
              </a:pPr>
              <a:r>
                <a:rPr lang="zh-TW" sz="1800" b="1" dirty="0">
                  <a:solidFill>
                    <a:schemeClr val="bg1"/>
                  </a:solidFill>
                  <a:latin typeface="+mj-ea"/>
                  <a:ea typeface="+mj-ea"/>
                </a:rPr>
                <a:t>1.</a:t>
              </a:r>
            </a:p>
            <a:p>
              <a:pPr>
                <a:lnSpc>
                  <a:spcPct val="150000"/>
                </a:lnSpc>
              </a:pPr>
              <a:r>
                <a:rPr lang="zh-TW" sz="1800" b="1" dirty="0">
                  <a:solidFill>
                    <a:schemeClr val="bg1"/>
                  </a:solidFill>
                  <a:latin typeface="+mj-ea"/>
                  <a:ea typeface="+mj-ea"/>
                </a:rPr>
                <a:t>2.</a:t>
              </a:r>
            </a:p>
            <a:p>
              <a:pPr>
                <a:lnSpc>
                  <a:spcPct val="150000"/>
                </a:lnSpc>
              </a:pPr>
              <a:r>
                <a:rPr lang="zh-TW" sz="1800" b="1" dirty="0">
                  <a:solidFill>
                    <a:schemeClr val="bg1"/>
                  </a:solidFill>
                  <a:latin typeface="+mj-ea"/>
                  <a:ea typeface="+mj-ea"/>
                </a:rPr>
                <a:t>3.</a:t>
              </a:r>
            </a:p>
            <a:p>
              <a:endParaRPr lang="en-US" sz="1600" kern="0" dirty="0">
                <a:solidFill>
                  <a:schemeClr val="bg1"/>
                </a:solidFill>
                <a:latin typeface="+mj-ea"/>
                <a:ea typeface="+mj-ea"/>
              </a:endParaRPr>
            </a:p>
          </p:txBody>
        </p:sp>
        <p:sp>
          <p:nvSpPr>
            <p:cNvPr id="21" name="Body Copy">
              <a:extLst>
                <a:ext uri="{FF2B5EF4-FFF2-40B4-BE49-F238E27FC236}">
                  <a16:creationId xmlns:a16="http://schemas.microsoft.com/office/drawing/2014/main" id="{3428138D-07DA-414E-8A82-FF4BC7906035}"/>
                </a:ext>
              </a:extLst>
            </p:cNvPr>
            <p:cNvSpPr txBox="1">
              <a:spLocks/>
            </p:cNvSpPr>
            <p:nvPr/>
          </p:nvSpPr>
          <p:spPr>
            <a:xfrm>
              <a:off x="9326036" y="1590967"/>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1800" b="1" dirty="0">
                  <a:solidFill>
                    <a:schemeClr val="bg1"/>
                  </a:solidFill>
                  <a:latin typeface="+mj-ea"/>
                  <a:ea typeface="+mj-ea"/>
                </a:rPr>
                <a:t>劣勢</a:t>
              </a:r>
            </a:p>
            <a:p>
              <a:pPr>
                <a:lnSpc>
                  <a:spcPct val="150000"/>
                </a:lnSpc>
              </a:pPr>
              <a:r>
                <a:rPr lang="zh-TW" sz="1800" b="1" dirty="0">
                  <a:solidFill>
                    <a:schemeClr val="bg1"/>
                  </a:solidFill>
                  <a:latin typeface="+mj-ea"/>
                  <a:ea typeface="+mj-ea"/>
                </a:rPr>
                <a:t>1.</a:t>
              </a:r>
            </a:p>
            <a:p>
              <a:pPr>
                <a:lnSpc>
                  <a:spcPct val="150000"/>
                </a:lnSpc>
              </a:pPr>
              <a:r>
                <a:rPr lang="zh-TW" sz="1800" b="1" dirty="0">
                  <a:solidFill>
                    <a:schemeClr val="bg1"/>
                  </a:solidFill>
                  <a:latin typeface="+mj-ea"/>
                  <a:ea typeface="+mj-ea"/>
                </a:rPr>
                <a:t>2.</a:t>
              </a:r>
            </a:p>
            <a:p>
              <a:pPr>
                <a:lnSpc>
                  <a:spcPct val="150000"/>
                </a:lnSpc>
              </a:pPr>
              <a:r>
                <a:rPr lang="zh-TW" sz="1800" b="1" dirty="0">
                  <a:solidFill>
                    <a:schemeClr val="bg1"/>
                  </a:solidFill>
                  <a:latin typeface="+mj-ea"/>
                  <a:ea typeface="+mj-ea"/>
                </a:rPr>
                <a:t>3.</a:t>
              </a:r>
            </a:p>
            <a:p>
              <a:endParaRPr lang="en-US" sz="1600" kern="0" dirty="0">
                <a:solidFill>
                  <a:schemeClr val="bg1"/>
                </a:solidFill>
                <a:latin typeface="+mj-ea"/>
                <a:ea typeface="+mj-ea"/>
              </a:endParaRPr>
            </a:p>
          </p:txBody>
        </p:sp>
        <p:sp>
          <p:nvSpPr>
            <p:cNvPr id="37" name="Background - Solid">
              <a:extLst>
                <a:ext uri="{FF2B5EF4-FFF2-40B4-BE49-F238E27FC236}">
                  <a16:creationId xmlns:a16="http://schemas.microsoft.com/office/drawing/2014/main" id="{D7273F9C-9F86-4EDF-B64C-0144EFF69B3C}"/>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2" name="Body Copy">
              <a:extLst>
                <a:ext uri="{FF2B5EF4-FFF2-40B4-BE49-F238E27FC236}">
                  <a16:creationId xmlns:a16="http://schemas.microsoft.com/office/drawing/2014/main" id="{C299BC3E-0B2F-4224-B22F-51D3B060D72D}"/>
                </a:ext>
              </a:extLst>
            </p:cNvPr>
            <p:cNvSpPr txBox="1">
              <a:spLocks/>
            </p:cNvSpPr>
            <p:nvPr/>
          </p:nvSpPr>
          <p:spPr>
            <a:xfrm>
              <a:off x="6934200" y="1597824"/>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1800" b="1" dirty="0">
                  <a:solidFill>
                    <a:schemeClr val="bg1"/>
                  </a:solidFill>
                  <a:latin typeface="+mj-ea"/>
                  <a:ea typeface="+mj-ea"/>
                </a:rPr>
                <a:t>優勢</a:t>
              </a:r>
            </a:p>
            <a:p>
              <a:pPr>
                <a:lnSpc>
                  <a:spcPct val="150000"/>
                </a:lnSpc>
              </a:pPr>
              <a:r>
                <a:rPr lang="zh-TW" sz="1800" b="1" dirty="0">
                  <a:solidFill>
                    <a:schemeClr val="bg1"/>
                  </a:solidFill>
                  <a:latin typeface="+mj-ea"/>
                  <a:ea typeface="+mj-ea"/>
                </a:rPr>
                <a:t>1.</a:t>
              </a:r>
            </a:p>
            <a:p>
              <a:pPr>
                <a:lnSpc>
                  <a:spcPct val="150000"/>
                </a:lnSpc>
              </a:pPr>
              <a:r>
                <a:rPr lang="zh-TW" sz="1800" b="1" dirty="0">
                  <a:solidFill>
                    <a:schemeClr val="bg1"/>
                  </a:solidFill>
                  <a:latin typeface="+mj-ea"/>
                  <a:ea typeface="+mj-ea"/>
                </a:rPr>
                <a:t>2.</a:t>
              </a:r>
            </a:p>
            <a:p>
              <a:pPr>
                <a:lnSpc>
                  <a:spcPct val="150000"/>
                </a:lnSpc>
              </a:pPr>
              <a:r>
                <a:rPr lang="zh-TW" sz="1800" b="1" dirty="0">
                  <a:solidFill>
                    <a:schemeClr val="bg1"/>
                  </a:solidFill>
                  <a:latin typeface="+mj-ea"/>
                  <a:ea typeface="+mj-ea"/>
                </a:rPr>
                <a:t>3.</a:t>
              </a:r>
            </a:p>
            <a:p>
              <a:endParaRPr lang="en-US" sz="1600" kern="0" dirty="0">
                <a:solidFill>
                  <a:schemeClr val="bg1"/>
                </a:solidFill>
                <a:latin typeface="+mj-ea"/>
                <a:ea typeface="+mj-ea"/>
              </a:endParaRPr>
            </a:p>
          </p:txBody>
        </p:sp>
      </p:grpSp>
    </p:spTree>
    <p:extLst>
      <p:ext uri="{BB962C8B-B14F-4D97-AF65-F5344CB8AC3E}">
        <p14:creationId xmlns:p14="http://schemas.microsoft.com/office/powerpoint/2010/main" val="183413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4633E163-9930-344B-8566-565B5B292CA7}"/>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8" name="Picture 17">
            <a:extLst>
              <a:ext uri="{FF2B5EF4-FFF2-40B4-BE49-F238E27FC236}">
                <a16:creationId xmlns:a16="http://schemas.microsoft.com/office/drawing/2014/main" id="{94F1C03D-C97C-1940-89BD-43F97E0A84BC}"/>
              </a:ext>
            </a:extLst>
          </p:cNvPr>
          <p:cNvPicPr>
            <a:picLocks noChangeAspect="1"/>
          </p:cNvPicPr>
          <p:nvPr/>
        </p:nvPicPr>
        <p:blipFill>
          <a:blip r:embed="rId3"/>
          <a:srcRect/>
          <a:stretch/>
        </p:blipFill>
        <p:spPr>
          <a:xfrm>
            <a:off x="381000" y="209952"/>
            <a:ext cx="971568" cy="971568"/>
          </a:xfrm>
          <a:prstGeom prst="rect">
            <a:avLst/>
          </a:prstGeom>
        </p:spPr>
      </p:pic>
      <p:sp>
        <p:nvSpPr>
          <p:cNvPr id="19" name="Title 3">
            <a:extLst>
              <a:ext uri="{FF2B5EF4-FFF2-40B4-BE49-F238E27FC236}">
                <a16:creationId xmlns:a16="http://schemas.microsoft.com/office/drawing/2014/main" id="{362FE28F-4B36-D34E-9F5A-5D768A116FDF}"/>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2000" dirty="0">
                <a:solidFill>
                  <a:srgbClr val="56565A"/>
                </a:solidFill>
              </a:rPr>
              <a:t>現</a:t>
            </a:r>
            <a:r>
              <a:rPr lang="zh-TW" sz="2000" dirty="0">
                <a:solidFill>
                  <a:srgbClr val="56565A"/>
                </a:solidFill>
                <a:latin typeface="+mj-ea"/>
                <a:ea typeface="+mj-ea"/>
              </a:rPr>
              <a:t>有的是</a:t>
            </a:r>
            <a:r>
              <a:rPr lang="zh-TW" sz="2000" dirty="0">
                <a:solidFill>
                  <a:srgbClr val="56565A"/>
                </a:solidFill>
              </a:rPr>
              <a:t>什麼或目前進行得不錯的？</a:t>
            </a:r>
          </a:p>
        </p:txBody>
      </p:sp>
      <p:sp>
        <p:nvSpPr>
          <p:cNvPr id="20" name="Content Placeholder 4">
            <a:extLst>
              <a:ext uri="{FF2B5EF4-FFF2-40B4-BE49-F238E27FC236}">
                <a16:creationId xmlns:a16="http://schemas.microsoft.com/office/drawing/2014/main" id="{A1885222-8E11-DE41-A07B-5C30CBB13966}"/>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zh-TW" sz="2400" b="1">
                <a:solidFill>
                  <a:srgbClr val="0A5496"/>
                </a:solidFill>
              </a:rPr>
              <a:t> </a:t>
            </a:r>
          </a:p>
          <a:p>
            <a:pPr>
              <a:lnSpc>
                <a:spcPct val="150000"/>
              </a:lnSpc>
              <a:buClr>
                <a:schemeClr val="tx2"/>
              </a:buClr>
              <a:buFont typeface="Wingdings" panose="05000000000000000000" pitchFamily="2" charset="2"/>
              <a:buChar char="§"/>
            </a:pPr>
            <a:r>
              <a:rPr lang="zh-TW" sz="2400" b="1">
                <a:solidFill>
                  <a:srgbClr val="0A5496"/>
                </a:solidFill>
              </a:rPr>
              <a:t> </a:t>
            </a:r>
          </a:p>
          <a:p>
            <a:pPr>
              <a:lnSpc>
                <a:spcPct val="150000"/>
              </a:lnSpc>
              <a:buClr>
                <a:schemeClr val="tx2"/>
              </a:buClr>
              <a:buFont typeface="Wingdings" panose="05000000000000000000" pitchFamily="2" charset="2"/>
              <a:buChar char="§"/>
            </a:pPr>
            <a:r>
              <a:rPr lang="zh-TW" sz="2400" b="1">
                <a:solidFill>
                  <a:srgbClr val="0A5496"/>
                </a:solidFill>
              </a:rPr>
              <a:t> </a:t>
            </a:r>
          </a:p>
          <a:p>
            <a:pPr>
              <a:lnSpc>
                <a:spcPct val="150000"/>
              </a:lnSpc>
              <a:buClr>
                <a:schemeClr val="tx2"/>
              </a:buClr>
              <a:buFont typeface="Wingdings" panose="05000000000000000000" pitchFamily="2" charset="2"/>
              <a:buChar char="§"/>
            </a:pPr>
            <a:r>
              <a:rPr lang="zh-TW" sz="2400" b="1">
                <a:solidFill>
                  <a:srgbClr val="0A5496"/>
                </a:solidFill>
              </a:rPr>
              <a:t> </a:t>
            </a:r>
          </a:p>
          <a:p>
            <a:pPr>
              <a:lnSpc>
                <a:spcPct val="150000"/>
              </a:lnSpc>
              <a:buClr>
                <a:schemeClr val="tx2"/>
              </a:buClr>
              <a:buFont typeface="Wingdings" panose="05000000000000000000" pitchFamily="2" charset="2"/>
              <a:buChar char="§"/>
            </a:pPr>
            <a:r>
              <a:rPr lang="zh-TW" sz="2400" b="1">
                <a:solidFill>
                  <a:srgbClr val="0A5496"/>
                </a:solidFill>
              </a:rPr>
              <a:t> </a:t>
            </a:r>
          </a:p>
          <a:p>
            <a:pPr>
              <a:lnSpc>
                <a:spcPct val="150000"/>
              </a:lnSpc>
              <a:buClr>
                <a:schemeClr val="tx2"/>
              </a:buClr>
              <a:buFont typeface="Wingdings" panose="05000000000000000000" pitchFamily="2" charset="2"/>
              <a:buChar char="§"/>
            </a:pPr>
            <a:r>
              <a:rPr lang="zh-TW" sz="2400" b="1">
                <a:solidFill>
                  <a:srgbClr val="0A5496"/>
                </a:solidFill>
              </a:rPr>
              <a:t> </a:t>
            </a:r>
          </a:p>
        </p:txBody>
      </p:sp>
      <p:sp>
        <p:nvSpPr>
          <p:cNvPr id="42" name="Title 3">
            <a:extLst>
              <a:ext uri="{FF2B5EF4-FFF2-40B4-BE49-F238E27FC236}">
                <a16:creationId xmlns:a16="http://schemas.microsoft.com/office/drawing/2014/main" id="{9DAB6239-92C5-4143-BAF4-69693BDF9D4D}"/>
              </a:ext>
            </a:extLst>
          </p:cNvPr>
          <p:cNvSpPr txBox="1">
            <a:spLocks/>
          </p:cNvSpPr>
          <p:nvPr/>
        </p:nvSpPr>
        <p:spPr>
          <a:xfrm>
            <a:off x="729036" y="1411104"/>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CN" altLang="en-US" sz="3200" b="1" dirty="0">
                <a:solidFill>
                  <a:srgbClr val="0A5496"/>
                </a:solidFill>
                <a:latin typeface="+mj-ea"/>
                <a:ea typeface="+mj-ea"/>
              </a:rPr>
              <a:t>優勢</a:t>
            </a:r>
            <a:endParaRPr lang="zh-TW" sz="3200" b="1" dirty="0">
              <a:solidFill>
                <a:srgbClr val="0A5496"/>
              </a:solidFill>
              <a:latin typeface="+mj-ea"/>
              <a:ea typeface="+mj-ea"/>
            </a:endParaRPr>
          </a:p>
        </p:txBody>
      </p:sp>
      <p:grpSp>
        <p:nvGrpSpPr>
          <p:cNvPr id="14" name="Group 13">
            <a:extLst>
              <a:ext uri="{FF2B5EF4-FFF2-40B4-BE49-F238E27FC236}">
                <a16:creationId xmlns:a16="http://schemas.microsoft.com/office/drawing/2014/main" id="{06F0C954-DDBD-4195-88DF-45ADAEDE57FB}"/>
              </a:ext>
            </a:extLst>
          </p:cNvPr>
          <p:cNvGrpSpPr/>
          <p:nvPr/>
        </p:nvGrpSpPr>
        <p:grpSpPr>
          <a:xfrm>
            <a:off x="787532" y="2506323"/>
            <a:ext cx="4089269" cy="3513477"/>
            <a:chOff x="6512277" y="1761475"/>
            <a:chExt cx="4245784" cy="3782837"/>
          </a:xfrm>
        </p:grpSpPr>
        <p:grpSp>
          <p:nvGrpSpPr>
            <p:cNvPr id="6" name="Group 5">
              <a:extLst>
                <a:ext uri="{FF2B5EF4-FFF2-40B4-BE49-F238E27FC236}">
                  <a16:creationId xmlns:a16="http://schemas.microsoft.com/office/drawing/2014/main" id="{1A768C4A-4A64-404F-A7E1-DF5EEDE37BE6}"/>
                </a:ext>
              </a:extLst>
            </p:cNvPr>
            <p:cNvGrpSpPr>
              <a:grpSpLocks noChangeAspect="1"/>
            </p:cNvGrpSpPr>
            <p:nvPr/>
          </p:nvGrpSpPr>
          <p:grpSpPr>
            <a:xfrm>
              <a:off x="6512277" y="1761475"/>
              <a:ext cx="4233671" cy="3782837"/>
              <a:chOff x="6512277" y="1774855"/>
              <a:chExt cx="4917723" cy="4377773"/>
            </a:xfrm>
          </p:grpSpPr>
          <p:sp>
            <p:nvSpPr>
              <p:cNvPr id="2" name="Background - Solid">
                <a:extLst>
                  <a:ext uri="{FF2B5EF4-FFF2-40B4-BE49-F238E27FC236}">
                    <a16:creationId xmlns:a16="http://schemas.microsoft.com/office/drawing/2014/main" id="{68B5F0FE-0019-4411-A3F4-1D73EA207239}"/>
                  </a:ext>
                </a:extLst>
              </p:cNvPr>
              <p:cNvSpPr/>
              <p:nvPr/>
            </p:nvSpPr>
            <p:spPr>
              <a:xfrm>
                <a:off x="6524459" y="1774855"/>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 name="Background - Solid">
                <a:extLst>
                  <a:ext uri="{FF2B5EF4-FFF2-40B4-BE49-F238E27FC236}">
                    <a16:creationId xmlns:a16="http://schemas.microsoft.com/office/drawing/2014/main" id="{46BC9DE5-58AA-4482-B4F7-A9F06F7E3BE8}"/>
                  </a:ext>
                </a:extLst>
              </p:cNvPr>
              <p:cNvSpPr/>
              <p:nvPr/>
            </p:nvSpPr>
            <p:spPr>
              <a:xfrm>
                <a:off x="8970575" y="1792466"/>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Background - Solid">
                <a:extLst>
                  <a:ext uri="{FF2B5EF4-FFF2-40B4-BE49-F238E27FC236}">
                    <a16:creationId xmlns:a16="http://schemas.microsoft.com/office/drawing/2014/main" id="{BABE8699-29E4-4768-9FAD-956862288144}"/>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Background - Solid">
                <a:extLst>
                  <a:ext uri="{FF2B5EF4-FFF2-40B4-BE49-F238E27FC236}">
                    <a16:creationId xmlns:a16="http://schemas.microsoft.com/office/drawing/2014/main" id="{8C06772E-1878-41EE-8527-AE8944F8BFCA}"/>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13" name="Group 12">
              <a:extLst>
                <a:ext uri="{FF2B5EF4-FFF2-40B4-BE49-F238E27FC236}">
                  <a16:creationId xmlns:a16="http://schemas.microsoft.com/office/drawing/2014/main" id="{5CB65554-BB93-4EC4-9C0E-DBBDB978BDED}"/>
                </a:ext>
              </a:extLst>
            </p:cNvPr>
            <p:cNvGrpSpPr/>
            <p:nvPr/>
          </p:nvGrpSpPr>
          <p:grpSpPr>
            <a:xfrm>
              <a:off x="6523785" y="2118623"/>
              <a:ext cx="4234276" cy="3018470"/>
              <a:chOff x="871124" y="2925130"/>
              <a:chExt cx="4234276" cy="3018470"/>
            </a:xfrm>
          </p:grpSpPr>
          <p:sp>
            <p:nvSpPr>
              <p:cNvPr id="8" name="Body Copy">
                <a:extLst>
                  <a:ext uri="{FF2B5EF4-FFF2-40B4-BE49-F238E27FC236}">
                    <a16:creationId xmlns:a16="http://schemas.microsoft.com/office/drawing/2014/main" id="{8BD4C954-244E-4603-A1EB-0ABE2267FD2B}"/>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新分會</a:t>
                </a:r>
              </a:p>
            </p:txBody>
          </p:sp>
          <p:sp>
            <p:nvSpPr>
              <p:cNvPr id="10" name="Body Copy">
                <a:extLst>
                  <a:ext uri="{FF2B5EF4-FFF2-40B4-BE49-F238E27FC236}">
                    <a16:creationId xmlns:a16="http://schemas.microsoft.com/office/drawing/2014/main" id="{E1047F47-F7CF-4BF4-B61B-60CCDA65D0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新會員</a:t>
                </a:r>
              </a:p>
            </p:txBody>
          </p:sp>
          <p:sp>
            <p:nvSpPr>
              <p:cNvPr id="11" name="Body Copy">
                <a:extLst>
                  <a:ext uri="{FF2B5EF4-FFF2-40B4-BE49-F238E27FC236}">
                    <a16:creationId xmlns:a16="http://schemas.microsoft.com/office/drawing/2014/main" id="{B028A6CC-12F2-4F9A-8186-1818A9ED5CD3}"/>
                  </a:ext>
                </a:extLst>
              </p:cNvPr>
              <p:cNvSpPr txBox="1">
                <a:spLocks/>
              </p:cNvSpPr>
              <p:nvPr/>
            </p:nvSpPr>
            <p:spPr>
              <a:xfrm>
                <a:off x="3261560" y="4718609"/>
                <a:ext cx="1584851"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n-ea"/>
                    <a:ea typeface="+mn-ea"/>
                  </a:rPr>
                  <a:t>領導人的支持</a:t>
                </a:r>
              </a:p>
            </p:txBody>
          </p:sp>
          <p:sp>
            <p:nvSpPr>
              <p:cNvPr id="12" name="Body Copy">
                <a:extLst>
                  <a:ext uri="{FF2B5EF4-FFF2-40B4-BE49-F238E27FC236}">
                    <a16:creationId xmlns:a16="http://schemas.microsoft.com/office/drawing/2014/main" id="{583DC7BA-2BF9-4D73-BAEA-F2F924F711D5}"/>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會員滿意度</a:t>
                </a:r>
              </a:p>
            </p:txBody>
          </p:sp>
        </p:grpSp>
      </p:grpSp>
    </p:spTree>
    <p:extLst>
      <p:ext uri="{BB962C8B-B14F-4D97-AF65-F5344CB8AC3E}">
        <p14:creationId xmlns:p14="http://schemas.microsoft.com/office/powerpoint/2010/main" val="420241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ckground - Solid">
            <a:extLst>
              <a:ext uri="{FF2B5EF4-FFF2-40B4-BE49-F238E27FC236}">
                <a16:creationId xmlns:a16="http://schemas.microsoft.com/office/drawing/2014/main" id="{D4D63EF6-8005-8645-9831-D9E08C9BD32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pic>
        <p:nvPicPr>
          <p:cNvPr id="11" name="Picture 10">
            <a:extLst>
              <a:ext uri="{FF2B5EF4-FFF2-40B4-BE49-F238E27FC236}">
                <a16:creationId xmlns:a16="http://schemas.microsoft.com/office/drawing/2014/main" id="{861D96FE-796D-DB4D-862B-ACB80FF09997}"/>
              </a:ext>
            </a:extLst>
          </p:cNvPr>
          <p:cNvPicPr>
            <a:picLocks noChangeAspect="1"/>
          </p:cNvPicPr>
          <p:nvPr/>
        </p:nvPicPr>
        <p:blipFill>
          <a:blip r:embed="rId3"/>
          <a:srcRect/>
          <a:stretch/>
        </p:blipFill>
        <p:spPr>
          <a:xfrm>
            <a:off x="381000" y="209952"/>
            <a:ext cx="971568" cy="971568"/>
          </a:xfrm>
          <a:prstGeom prst="rect">
            <a:avLst/>
          </a:prstGeom>
        </p:spPr>
      </p:pic>
      <p:sp>
        <p:nvSpPr>
          <p:cNvPr id="12" name="Title 3">
            <a:extLst>
              <a:ext uri="{FF2B5EF4-FFF2-40B4-BE49-F238E27FC236}">
                <a16:creationId xmlns:a16="http://schemas.microsoft.com/office/drawing/2014/main" id="{4A058E00-0B4F-7A48-99E3-3CA2FEAB5685}"/>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2000">
                <a:solidFill>
                  <a:srgbClr val="56565A"/>
                </a:solidFill>
                <a:latin typeface="+mj-ea"/>
                <a:ea typeface="+mj-ea"/>
              </a:rPr>
              <a:t>現有的是什麼或有什麼能夠改善的？</a:t>
            </a:r>
          </a:p>
        </p:txBody>
      </p:sp>
      <p:sp>
        <p:nvSpPr>
          <p:cNvPr id="13" name="Content Placeholder 4">
            <a:extLst>
              <a:ext uri="{FF2B5EF4-FFF2-40B4-BE49-F238E27FC236}">
                <a16:creationId xmlns:a16="http://schemas.microsoft.com/office/drawing/2014/main" id="{5DBEEDB2-A7FA-B040-90D7-FF53FEC4477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dirty="0">
                <a:solidFill>
                  <a:srgbClr val="0A5496"/>
                </a:solidFill>
                <a:latin typeface="+mj-ea"/>
                <a:ea typeface="+mj-ea"/>
              </a:rPr>
              <a:t> </a:t>
            </a:r>
          </a:p>
        </p:txBody>
      </p:sp>
      <p:sp>
        <p:nvSpPr>
          <p:cNvPr id="22" name="Title 3">
            <a:extLst>
              <a:ext uri="{FF2B5EF4-FFF2-40B4-BE49-F238E27FC236}">
                <a16:creationId xmlns:a16="http://schemas.microsoft.com/office/drawing/2014/main" id="{B84D98C8-4533-364B-B9FB-BB54100FB6E4}"/>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CN" altLang="en-US" sz="3200" b="1" dirty="0">
                <a:solidFill>
                  <a:srgbClr val="0A5496"/>
                </a:solidFill>
                <a:latin typeface="+mj-ea"/>
                <a:ea typeface="+mj-ea"/>
              </a:rPr>
              <a:t>劣勢</a:t>
            </a:r>
            <a:endParaRPr lang="zh-TW" sz="3200" b="1" dirty="0">
              <a:solidFill>
                <a:srgbClr val="0A5496"/>
              </a:solidFill>
              <a:latin typeface="+mj-ea"/>
              <a:ea typeface="+mj-ea"/>
            </a:endParaRPr>
          </a:p>
        </p:txBody>
      </p:sp>
      <p:grpSp>
        <p:nvGrpSpPr>
          <p:cNvPr id="27" name="Group 26">
            <a:extLst>
              <a:ext uri="{FF2B5EF4-FFF2-40B4-BE49-F238E27FC236}">
                <a16:creationId xmlns:a16="http://schemas.microsoft.com/office/drawing/2014/main" id="{E01C7FF9-EF10-4FE4-9AA2-CCF19D842128}"/>
              </a:ext>
            </a:extLst>
          </p:cNvPr>
          <p:cNvGrpSpPr/>
          <p:nvPr/>
        </p:nvGrpSpPr>
        <p:grpSpPr>
          <a:xfrm>
            <a:off x="787531" y="2427306"/>
            <a:ext cx="4089270" cy="3592494"/>
            <a:chOff x="6512276" y="1676400"/>
            <a:chExt cx="4245785" cy="3867912"/>
          </a:xfrm>
        </p:grpSpPr>
        <p:grpSp>
          <p:nvGrpSpPr>
            <p:cNvPr id="28" name="Group 27">
              <a:extLst>
                <a:ext uri="{FF2B5EF4-FFF2-40B4-BE49-F238E27FC236}">
                  <a16:creationId xmlns:a16="http://schemas.microsoft.com/office/drawing/2014/main" id="{4C19F693-0A76-4801-863C-34087B9A37A7}"/>
                </a:ext>
              </a:extLst>
            </p:cNvPr>
            <p:cNvGrpSpPr>
              <a:grpSpLocks noChangeAspect="1"/>
            </p:cNvGrpSpPr>
            <p:nvPr/>
          </p:nvGrpSpPr>
          <p:grpSpPr>
            <a:xfrm>
              <a:off x="6512276" y="1676400"/>
              <a:ext cx="4233672" cy="3867912"/>
              <a:chOff x="6512276" y="1676400"/>
              <a:chExt cx="4917724" cy="4476228"/>
            </a:xfrm>
          </p:grpSpPr>
          <p:sp>
            <p:nvSpPr>
              <p:cNvPr id="34" name="Background - Solid">
                <a:extLst>
                  <a:ext uri="{FF2B5EF4-FFF2-40B4-BE49-F238E27FC236}">
                    <a16:creationId xmlns:a16="http://schemas.microsoft.com/office/drawing/2014/main" id="{AFB1A528-B746-4B4C-B2D6-D471767AC083}"/>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5" name="Background - Solid">
                <a:extLst>
                  <a:ext uri="{FF2B5EF4-FFF2-40B4-BE49-F238E27FC236}">
                    <a16:creationId xmlns:a16="http://schemas.microsoft.com/office/drawing/2014/main" id="{2DC86E5D-CAC7-4B9A-88A8-6C0853E88785}"/>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6" name="Background - Solid">
                <a:extLst>
                  <a:ext uri="{FF2B5EF4-FFF2-40B4-BE49-F238E27FC236}">
                    <a16:creationId xmlns:a16="http://schemas.microsoft.com/office/drawing/2014/main" id="{5A331879-23F3-488E-8055-A88B229FECD9}"/>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7" name="Background - Solid">
                <a:extLst>
                  <a:ext uri="{FF2B5EF4-FFF2-40B4-BE49-F238E27FC236}">
                    <a16:creationId xmlns:a16="http://schemas.microsoft.com/office/drawing/2014/main" id="{10C56570-7405-46A2-BB73-A05D7CB199D2}"/>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grpSp>
        <p:grpSp>
          <p:nvGrpSpPr>
            <p:cNvPr id="29" name="Group 28">
              <a:extLst>
                <a:ext uri="{FF2B5EF4-FFF2-40B4-BE49-F238E27FC236}">
                  <a16:creationId xmlns:a16="http://schemas.microsoft.com/office/drawing/2014/main" id="{21B82C62-1C20-4675-B9CD-888D1975E681}"/>
                </a:ext>
              </a:extLst>
            </p:cNvPr>
            <p:cNvGrpSpPr/>
            <p:nvPr/>
          </p:nvGrpSpPr>
          <p:grpSpPr>
            <a:xfrm>
              <a:off x="6523785" y="2118623"/>
              <a:ext cx="4234276" cy="3018470"/>
              <a:chOff x="871124" y="2925130"/>
              <a:chExt cx="4234276" cy="3018470"/>
            </a:xfrm>
          </p:grpSpPr>
          <p:sp>
            <p:nvSpPr>
              <p:cNvPr id="30" name="Body Copy">
                <a:extLst>
                  <a:ext uri="{FF2B5EF4-FFF2-40B4-BE49-F238E27FC236}">
                    <a16:creationId xmlns:a16="http://schemas.microsoft.com/office/drawing/2014/main" id="{375AA469-75C6-40B5-A5D2-DCB5F50C9D0D}"/>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a:solidFill>
                      <a:schemeClr val="bg1"/>
                    </a:solidFill>
                    <a:latin typeface="+mj-ea"/>
                    <a:ea typeface="+mj-ea"/>
                  </a:rPr>
                  <a:t>新分會</a:t>
                </a:r>
              </a:p>
            </p:txBody>
          </p:sp>
          <p:sp>
            <p:nvSpPr>
              <p:cNvPr id="31" name="Body Copy">
                <a:extLst>
                  <a:ext uri="{FF2B5EF4-FFF2-40B4-BE49-F238E27FC236}">
                    <a16:creationId xmlns:a16="http://schemas.microsoft.com/office/drawing/2014/main" id="{D2CBED09-E34F-4A02-8312-9FCA7D9978ED}"/>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a:solidFill>
                      <a:schemeClr val="bg1"/>
                    </a:solidFill>
                    <a:latin typeface="+mj-ea"/>
                    <a:ea typeface="+mj-ea"/>
                  </a:rPr>
                  <a:t>新會員</a:t>
                </a:r>
              </a:p>
            </p:txBody>
          </p:sp>
          <p:sp>
            <p:nvSpPr>
              <p:cNvPr id="32" name="Body Copy">
                <a:extLst>
                  <a:ext uri="{FF2B5EF4-FFF2-40B4-BE49-F238E27FC236}">
                    <a16:creationId xmlns:a16="http://schemas.microsoft.com/office/drawing/2014/main" id="{0545247F-5006-4926-8346-A9B0537A691E}"/>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領導人的</a:t>
                </a:r>
                <a:br>
                  <a:rPr lang="en-US" altLang="zh-TW" sz="2400" b="1" dirty="0">
                    <a:solidFill>
                      <a:schemeClr val="bg1"/>
                    </a:solidFill>
                    <a:latin typeface="+mj-ea"/>
                    <a:ea typeface="+mj-ea"/>
                  </a:rPr>
                </a:br>
                <a:r>
                  <a:rPr lang="zh-TW" sz="2400" b="1" dirty="0">
                    <a:solidFill>
                      <a:schemeClr val="bg1"/>
                    </a:solidFill>
                    <a:latin typeface="+mj-ea"/>
                    <a:ea typeface="+mj-ea"/>
                  </a:rPr>
                  <a:t>支持</a:t>
                </a:r>
              </a:p>
            </p:txBody>
          </p:sp>
          <p:sp>
            <p:nvSpPr>
              <p:cNvPr id="33" name="Body Copy">
                <a:extLst>
                  <a:ext uri="{FF2B5EF4-FFF2-40B4-BE49-F238E27FC236}">
                    <a16:creationId xmlns:a16="http://schemas.microsoft.com/office/drawing/2014/main" id="{EDC5AC26-E05C-4C91-863B-7C2A6B97483C}"/>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a:solidFill>
                      <a:schemeClr val="bg1"/>
                    </a:solidFill>
                    <a:latin typeface="+mj-ea"/>
                    <a:ea typeface="+mj-ea"/>
                  </a:rPr>
                  <a:t>會員滿意度</a:t>
                </a:r>
              </a:p>
            </p:txBody>
          </p:sp>
        </p:grpSp>
      </p:grpSp>
    </p:spTree>
    <p:extLst>
      <p:ext uri="{BB962C8B-B14F-4D97-AF65-F5344CB8AC3E}">
        <p14:creationId xmlns:p14="http://schemas.microsoft.com/office/powerpoint/2010/main" val="313409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7979A741-4B3B-D74B-A9BF-1AB470FF6AA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pic>
        <p:nvPicPr>
          <p:cNvPr id="10" name="Picture 9">
            <a:extLst>
              <a:ext uri="{FF2B5EF4-FFF2-40B4-BE49-F238E27FC236}">
                <a16:creationId xmlns:a16="http://schemas.microsoft.com/office/drawing/2014/main" id="{82109993-7045-BC4B-903F-7358E3D0D5E0}"/>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E18FE0DE-22EC-B940-BE07-7A7FB9850B91}"/>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2000">
                <a:solidFill>
                  <a:srgbClr val="56565A"/>
                </a:solidFill>
                <a:latin typeface="+mj-ea"/>
                <a:ea typeface="+mj-ea"/>
              </a:rPr>
              <a:t>我們在哪裡有機會，能透過使義工參與來擴大我們服務影響力？</a:t>
            </a:r>
          </a:p>
        </p:txBody>
      </p:sp>
      <p:sp>
        <p:nvSpPr>
          <p:cNvPr id="12" name="Content Placeholder 4">
            <a:extLst>
              <a:ext uri="{FF2B5EF4-FFF2-40B4-BE49-F238E27FC236}">
                <a16:creationId xmlns:a16="http://schemas.microsoft.com/office/drawing/2014/main" id="{E4C3C8A0-2B4B-7C43-9B41-9D32873C59DB}"/>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zh-TW" sz="2400" b="1">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a:solidFill>
                  <a:srgbClr val="0A5496"/>
                </a:solidFill>
                <a:latin typeface="+mj-ea"/>
                <a:ea typeface="+mj-ea"/>
              </a:rPr>
              <a:t> </a:t>
            </a:r>
          </a:p>
        </p:txBody>
      </p:sp>
      <p:sp>
        <p:nvSpPr>
          <p:cNvPr id="21" name="Title 3">
            <a:extLst>
              <a:ext uri="{FF2B5EF4-FFF2-40B4-BE49-F238E27FC236}">
                <a16:creationId xmlns:a16="http://schemas.microsoft.com/office/drawing/2014/main" id="{B5CF7B59-FF01-AF4B-92A7-749198AA85F2}"/>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b="1">
                <a:solidFill>
                  <a:srgbClr val="0A5496"/>
                </a:solidFill>
                <a:latin typeface="+mj-ea"/>
                <a:ea typeface="+mj-ea"/>
              </a:rPr>
              <a:t>機會</a:t>
            </a:r>
          </a:p>
        </p:txBody>
      </p:sp>
      <p:grpSp>
        <p:nvGrpSpPr>
          <p:cNvPr id="22" name="Group 21">
            <a:extLst>
              <a:ext uri="{FF2B5EF4-FFF2-40B4-BE49-F238E27FC236}">
                <a16:creationId xmlns:a16="http://schemas.microsoft.com/office/drawing/2014/main" id="{ABAFA5CC-60BD-4AC3-86C3-CAA08D534A12}"/>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A5F37F25-1B6F-4347-9856-3BFA19F7EE1E}"/>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835DABFA-F778-4FF0-86A6-90DF7EAC41A4}"/>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0" name="Background - Solid">
                <a:extLst>
                  <a:ext uri="{FF2B5EF4-FFF2-40B4-BE49-F238E27FC236}">
                    <a16:creationId xmlns:a16="http://schemas.microsoft.com/office/drawing/2014/main" id="{332F8310-D45F-467F-9227-FAB648F39F20}"/>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1" name="Background - Solid">
                <a:extLst>
                  <a:ext uri="{FF2B5EF4-FFF2-40B4-BE49-F238E27FC236}">
                    <a16:creationId xmlns:a16="http://schemas.microsoft.com/office/drawing/2014/main" id="{2E036DDA-ED92-4AC6-9B38-DEA183F583D1}"/>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2" name="Background - Solid">
                <a:extLst>
                  <a:ext uri="{FF2B5EF4-FFF2-40B4-BE49-F238E27FC236}">
                    <a16:creationId xmlns:a16="http://schemas.microsoft.com/office/drawing/2014/main" id="{B1B73075-1E29-4674-9FEF-EA6351CE64E9}"/>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grpSp>
        <p:grpSp>
          <p:nvGrpSpPr>
            <p:cNvPr id="24" name="Group 23">
              <a:extLst>
                <a:ext uri="{FF2B5EF4-FFF2-40B4-BE49-F238E27FC236}">
                  <a16:creationId xmlns:a16="http://schemas.microsoft.com/office/drawing/2014/main" id="{4DF9C451-A82D-44CC-8417-F743F136C81A}"/>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27A85765-383F-4C71-88D6-57AA76FACABA}"/>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新分會</a:t>
                </a:r>
              </a:p>
            </p:txBody>
          </p:sp>
          <p:sp>
            <p:nvSpPr>
              <p:cNvPr id="26" name="Body Copy">
                <a:extLst>
                  <a:ext uri="{FF2B5EF4-FFF2-40B4-BE49-F238E27FC236}">
                    <a16:creationId xmlns:a16="http://schemas.microsoft.com/office/drawing/2014/main" id="{537A1E67-669D-436B-8CE3-31F0BC9BB35C}"/>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a:solidFill>
                      <a:schemeClr val="bg1"/>
                    </a:solidFill>
                    <a:latin typeface="+mj-ea"/>
                    <a:ea typeface="+mj-ea"/>
                  </a:rPr>
                  <a:t>新會員</a:t>
                </a:r>
              </a:p>
            </p:txBody>
          </p:sp>
          <p:sp>
            <p:nvSpPr>
              <p:cNvPr id="27" name="Body Copy">
                <a:extLst>
                  <a:ext uri="{FF2B5EF4-FFF2-40B4-BE49-F238E27FC236}">
                    <a16:creationId xmlns:a16="http://schemas.microsoft.com/office/drawing/2014/main" id="{A03DE4DF-BD22-49F6-A69E-52E7970FA6CF}"/>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領導人的</a:t>
                </a:r>
                <a:br>
                  <a:rPr lang="en-US" altLang="zh-TW" sz="2400" b="1" dirty="0">
                    <a:solidFill>
                      <a:schemeClr val="bg1"/>
                    </a:solidFill>
                    <a:latin typeface="+mj-ea"/>
                    <a:ea typeface="+mj-ea"/>
                  </a:rPr>
                </a:br>
                <a:r>
                  <a:rPr lang="zh-TW" sz="2400" b="1" dirty="0">
                    <a:solidFill>
                      <a:schemeClr val="bg1"/>
                    </a:solidFill>
                    <a:latin typeface="+mj-ea"/>
                    <a:ea typeface="+mj-ea"/>
                  </a:rPr>
                  <a:t>支持</a:t>
                </a:r>
              </a:p>
            </p:txBody>
          </p:sp>
          <p:sp>
            <p:nvSpPr>
              <p:cNvPr id="28" name="Body Copy">
                <a:extLst>
                  <a:ext uri="{FF2B5EF4-FFF2-40B4-BE49-F238E27FC236}">
                    <a16:creationId xmlns:a16="http://schemas.microsoft.com/office/drawing/2014/main" id="{CF1232DB-FBF4-4E2C-8D91-AA9B5C802188}"/>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a:solidFill>
                      <a:schemeClr val="bg1"/>
                    </a:solidFill>
                    <a:latin typeface="+mj-ea"/>
                    <a:ea typeface="+mj-ea"/>
                  </a:rPr>
                  <a:t>會員滿意度</a:t>
                </a:r>
              </a:p>
            </p:txBody>
          </p:sp>
        </p:grpSp>
      </p:grpSp>
    </p:spTree>
    <p:extLst>
      <p:ext uri="{BB962C8B-B14F-4D97-AF65-F5344CB8AC3E}">
        <p14:creationId xmlns:p14="http://schemas.microsoft.com/office/powerpoint/2010/main" val="46556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9" name="Background - Image">
            <a:extLst>
              <a:ext uri="{FF2B5EF4-FFF2-40B4-BE49-F238E27FC236}">
                <a16:creationId xmlns:a16="http://schemas.microsoft.com/office/drawing/2014/main" id="{C590C1F4-251E-8242-80FD-1441A796937D}"/>
              </a:ext>
            </a:extLst>
          </p:cNvPr>
          <p:cNvPicPr>
            <a:picLocks noChangeAspect="1"/>
          </p:cNvPicPr>
          <p:nvPr/>
        </p:nvPicPr>
        <p:blipFill>
          <a:blip r:embed="rId3"/>
          <a:stretch>
            <a:fillRect/>
          </a:stretch>
        </p:blipFill>
        <p:spPr>
          <a:xfrm>
            <a:off x="0" y="0"/>
            <a:ext cx="12192000" cy="6858000"/>
          </a:xfrm>
          <a:prstGeom prst="rect">
            <a:avLst/>
          </a:prstGeom>
        </p:spPr>
      </p:pic>
      <p:sp>
        <p:nvSpPr>
          <p:cNvPr id="10" name="Background - Overlay">
            <a:extLst>
              <a:ext uri="{FF2B5EF4-FFF2-40B4-BE49-F238E27FC236}">
                <a16:creationId xmlns:a16="http://schemas.microsoft.com/office/drawing/2014/main" id="{3D6865B9-AE26-A247-9C1D-EE017790CDD2}"/>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Yellow Bar">
            <a:extLst>
              <a:ext uri="{FF2B5EF4-FFF2-40B4-BE49-F238E27FC236}">
                <a16:creationId xmlns:a16="http://schemas.microsoft.com/office/drawing/2014/main" id="{290D1EFC-66A7-AF49-B49B-B8362FC249AE}"/>
              </a:ext>
            </a:extLst>
          </p:cNvPr>
          <p:cNvSpPr/>
          <p:nvPr/>
        </p:nvSpPr>
        <p:spPr>
          <a:xfrm>
            <a:off x="5506829" y="335624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Emblem - White" descr="lionlogo_white.eps">
            <a:extLst>
              <a:ext uri="{FF2B5EF4-FFF2-40B4-BE49-F238E27FC236}">
                <a16:creationId xmlns:a16="http://schemas.microsoft.com/office/drawing/2014/main" id="{A9C3EEFC-8105-0646-BC26-048F865ED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3" name="Headline">
            <a:extLst>
              <a:ext uri="{FF2B5EF4-FFF2-40B4-BE49-F238E27FC236}">
                <a16:creationId xmlns:a16="http://schemas.microsoft.com/office/drawing/2014/main" id="{09D0FBF4-49E0-AC46-A370-4E3D08A2666D}"/>
              </a:ext>
            </a:extLst>
          </p:cNvPr>
          <p:cNvSpPr txBox="1">
            <a:spLocks/>
          </p:cNvSpPr>
          <p:nvPr/>
        </p:nvSpPr>
        <p:spPr>
          <a:xfrm>
            <a:off x="762000" y="3608362"/>
            <a:ext cx="10668000" cy="914400"/>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F0C300"/>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dirty="0">
                <a:solidFill>
                  <a:srgbClr val="EBB700"/>
                </a:solidFill>
                <a:latin typeface="+mj-ea"/>
                <a:ea typeface="+mj-ea"/>
              </a:rPr>
              <a:t>全球會員發展措施</a:t>
            </a:r>
          </a:p>
        </p:txBody>
      </p:sp>
      <p:sp>
        <p:nvSpPr>
          <p:cNvPr id="14" name="Subhead">
            <a:extLst>
              <a:ext uri="{FF2B5EF4-FFF2-40B4-BE49-F238E27FC236}">
                <a16:creationId xmlns:a16="http://schemas.microsoft.com/office/drawing/2014/main" id="{13629A7A-21F0-5C4C-A796-C105A940B5D8}"/>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3200" dirty="0"/>
              <a:t>建立願景</a:t>
            </a:r>
          </a:p>
        </p:txBody>
      </p:sp>
      <p:sp>
        <p:nvSpPr>
          <p:cNvPr id="15" name="Page Number - White">
            <a:extLst>
              <a:ext uri="{FF2B5EF4-FFF2-40B4-BE49-F238E27FC236}">
                <a16:creationId xmlns:a16="http://schemas.microsoft.com/office/drawing/2014/main" id="{1CD5259F-525F-D547-82A7-611814F3A88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spTree>
    <p:extLst>
      <p:ext uri="{BB962C8B-B14F-4D97-AF65-F5344CB8AC3E}">
        <p14:creationId xmlns:p14="http://schemas.microsoft.com/office/powerpoint/2010/main" val="402030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3F35EBAE-00D9-2A4F-BEE4-F922AC78B5A9}"/>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pic>
        <p:nvPicPr>
          <p:cNvPr id="10" name="Picture 9">
            <a:extLst>
              <a:ext uri="{FF2B5EF4-FFF2-40B4-BE49-F238E27FC236}">
                <a16:creationId xmlns:a16="http://schemas.microsoft.com/office/drawing/2014/main" id="{067AF34C-D765-7B4C-93F0-F8379D635B9C}"/>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7ADB1DC2-CD50-1649-9693-24EA77ED83E3}"/>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2000">
                <a:solidFill>
                  <a:srgbClr val="56565A"/>
                </a:solidFill>
                <a:latin typeface="+mj-ea"/>
                <a:ea typeface="+mj-ea"/>
              </a:rPr>
              <a:t>有什麼在獅子分會以外發生的事可能會影響我們的成功？</a:t>
            </a:r>
          </a:p>
        </p:txBody>
      </p:sp>
      <p:sp>
        <p:nvSpPr>
          <p:cNvPr id="12" name="Content Placeholder 4">
            <a:extLst>
              <a:ext uri="{FF2B5EF4-FFF2-40B4-BE49-F238E27FC236}">
                <a16:creationId xmlns:a16="http://schemas.microsoft.com/office/drawing/2014/main" id="{39FD3674-A9DB-AE4C-9AEB-613C561E2E3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zh-TW" sz="2400" b="1">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a:solidFill>
                  <a:srgbClr val="0A5496"/>
                </a:solidFill>
                <a:latin typeface="+mj-ea"/>
                <a:ea typeface="+mj-ea"/>
              </a:rPr>
              <a:t> </a:t>
            </a:r>
          </a:p>
          <a:p>
            <a:pPr>
              <a:lnSpc>
                <a:spcPct val="150000"/>
              </a:lnSpc>
              <a:buClr>
                <a:schemeClr val="tx2"/>
              </a:buClr>
              <a:buFont typeface="Wingdings" panose="05000000000000000000" pitchFamily="2" charset="2"/>
              <a:buChar char="§"/>
            </a:pPr>
            <a:r>
              <a:rPr lang="zh-TW" sz="2400" b="1">
                <a:solidFill>
                  <a:srgbClr val="0A5496"/>
                </a:solidFill>
                <a:latin typeface="+mj-ea"/>
                <a:ea typeface="+mj-ea"/>
              </a:rPr>
              <a:t> </a:t>
            </a:r>
          </a:p>
        </p:txBody>
      </p:sp>
      <p:sp>
        <p:nvSpPr>
          <p:cNvPr id="21" name="Title 3">
            <a:extLst>
              <a:ext uri="{FF2B5EF4-FFF2-40B4-BE49-F238E27FC236}">
                <a16:creationId xmlns:a16="http://schemas.microsoft.com/office/drawing/2014/main" id="{61026085-9EAE-DF41-BB85-0CF9591AA691}"/>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CN" altLang="en-US" sz="3200" b="1" dirty="0">
                <a:solidFill>
                  <a:srgbClr val="0A5496"/>
                </a:solidFill>
                <a:latin typeface="+mj-ea"/>
                <a:ea typeface="+mj-ea"/>
              </a:rPr>
              <a:t>威脅</a:t>
            </a:r>
            <a:endParaRPr lang="zh-TW" sz="3200" b="1" dirty="0">
              <a:solidFill>
                <a:srgbClr val="0A5496"/>
              </a:solidFill>
              <a:latin typeface="+mj-ea"/>
              <a:ea typeface="+mj-ea"/>
            </a:endParaRPr>
          </a:p>
        </p:txBody>
      </p:sp>
      <p:grpSp>
        <p:nvGrpSpPr>
          <p:cNvPr id="22" name="Group 21">
            <a:extLst>
              <a:ext uri="{FF2B5EF4-FFF2-40B4-BE49-F238E27FC236}">
                <a16:creationId xmlns:a16="http://schemas.microsoft.com/office/drawing/2014/main" id="{D227408C-4C7E-4F23-AAD1-21C914BFEC6A}"/>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BEB42989-29F9-4B22-90E8-45C5AD03298A}"/>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E558DE51-3A25-443A-9392-EFEEBBD5E01E}"/>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0" name="Background - Solid">
                <a:extLst>
                  <a:ext uri="{FF2B5EF4-FFF2-40B4-BE49-F238E27FC236}">
                    <a16:creationId xmlns:a16="http://schemas.microsoft.com/office/drawing/2014/main" id="{0C694590-EF60-4BF5-B571-37D6253D00EB}"/>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1" name="Background - Solid">
                <a:extLst>
                  <a:ext uri="{FF2B5EF4-FFF2-40B4-BE49-F238E27FC236}">
                    <a16:creationId xmlns:a16="http://schemas.microsoft.com/office/drawing/2014/main" id="{641664BE-7B34-49C6-9784-3D6F1D3FF948}"/>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32" name="Background - Solid">
                <a:extLst>
                  <a:ext uri="{FF2B5EF4-FFF2-40B4-BE49-F238E27FC236}">
                    <a16:creationId xmlns:a16="http://schemas.microsoft.com/office/drawing/2014/main" id="{3D24F076-2648-4C55-929F-69DCC0F8F79B}"/>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grpSp>
        <p:grpSp>
          <p:nvGrpSpPr>
            <p:cNvPr id="24" name="Group 23">
              <a:extLst>
                <a:ext uri="{FF2B5EF4-FFF2-40B4-BE49-F238E27FC236}">
                  <a16:creationId xmlns:a16="http://schemas.microsoft.com/office/drawing/2014/main" id="{79203056-23F2-4EC8-B53F-12AC8D5B0482}"/>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7E1F0F5B-4E8B-4FC3-9B02-A65B9FA16E39}"/>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a:solidFill>
                      <a:schemeClr val="bg1"/>
                    </a:solidFill>
                    <a:latin typeface="+mj-ea"/>
                    <a:ea typeface="+mj-ea"/>
                  </a:rPr>
                  <a:t>新分會</a:t>
                </a:r>
              </a:p>
            </p:txBody>
          </p:sp>
          <p:sp>
            <p:nvSpPr>
              <p:cNvPr id="26" name="Body Copy">
                <a:extLst>
                  <a:ext uri="{FF2B5EF4-FFF2-40B4-BE49-F238E27FC236}">
                    <a16:creationId xmlns:a16="http://schemas.microsoft.com/office/drawing/2014/main" id="{AE923089-8C10-4EA8-8B47-D453A9188D43}"/>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a:solidFill>
                      <a:schemeClr val="bg1"/>
                    </a:solidFill>
                    <a:latin typeface="+mj-ea"/>
                    <a:ea typeface="+mj-ea"/>
                  </a:rPr>
                  <a:t>新會員</a:t>
                </a:r>
              </a:p>
            </p:txBody>
          </p:sp>
          <p:sp>
            <p:nvSpPr>
              <p:cNvPr id="27" name="Body Copy">
                <a:extLst>
                  <a:ext uri="{FF2B5EF4-FFF2-40B4-BE49-F238E27FC236}">
                    <a16:creationId xmlns:a16="http://schemas.microsoft.com/office/drawing/2014/main" id="{2B171BDE-A265-42B1-9968-5CB064FA93A9}"/>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dirty="0">
                    <a:solidFill>
                      <a:schemeClr val="bg1"/>
                    </a:solidFill>
                    <a:latin typeface="+mj-ea"/>
                    <a:ea typeface="+mj-ea"/>
                  </a:rPr>
                  <a:t>領導人的</a:t>
                </a:r>
                <a:br>
                  <a:rPr lang="en-US" altLang="zh-TW" sz="2400" b="1" dirty="0">
                    <a:solidFill>
                      <a:schemeClr val="bg1"/>
                    </a:solidFill>
                    <a:latin typeface="+mj-ea"/>
                    <a:ea typeface="+mj-ea"/>
                  </a:rPr>
                </a:br>
                <a:r>
                  <a:rPr lang="zh-TW" sz="2400" b="1" dirty="0">
                    <a:solidFill>
                      <a:schemeClr val="bg1"/>
                    </a:solidFill>
                    <a:latin typeface="+mj-ea"/>
                    <a:ea typeface="+mj-ea"/>
                  </a:rPr>
                  <a:t>支持</a:t>
                </a:r>
              </a:p>
            </p:txBody>
          </p:sp>
          <p:sp>
            <p:nvSpPr>
              <p:cNvPr id="28" name="Body Copy">
                <a:extLst>
                  <a:ext uri="{FF2B5EF4-FFF2-40B4-BE49-F238E27FC236}">
                    <a16:creationId xmlns:a16="http://schemas.microsoft.com/office/drawing/2014/main" id="{37BBC88B-55DA-4505-9E21-D13D95A88D8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zh-TW" sz="2400" b="1">
                    <a:solidFill>
                      <a:schemeClr val="bg1"/>
                    </a:solidFill>
                    <a:latin typeface="+mj-ea"/>
                    <a:ea typeface="+mj-ea"/>
                  </a:rPr>
                  <a:t>會員滿意度</a:t>
                </a:r>
              </a:p>
            </p:txBody>
          </p:sp>
        </p:grpSp>
      </p:grpSp>
    </p:spTree>
    <p:extLst>
      <p:ext uri="{BB962C8B-B14F-4D97-AF65-F5344CB8AC3E}">
        <p14:creationId xmlns:p14="http://schemas.microsoft.com/office/powerpoint/2010/main" val="129777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7E780EA7-8F2C-7542-8B96-3DADC62D6022}"/>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latin typeface="+mj-ea"/>
                <a:ea typeface="+mj-ea"/>
              </a:rPr>
              <a:t> </a:t>
            </a:r>
          </a:p>
        </p:txBody>
      </p:sp>
      <p:pic>
        <p:nvPicPr>
          <p:cNvPr id="13" name="Picture 12">
            <a:extLst>
              <a:ext uri="{FF2B5EF4-FFF2-40B4-BE49-F238E27FC236}">
                <a16:creationId xmlns:a16="http://schemas.microsoft.com/office/drawing/2014/main" id="{55FD7E9F-3C28-D344-87E5-9062E1CF15AB}"/>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4" name="Picture 13">
            <a:extLst>
              <a:ext uri="{FF2B5EF4-FFF2-40B4-BE49-F238E27FC236}">
                <a16:creationId xmlns:a16="http://schemas.microsoft.com/office/drawing/2014/main" id="{A90858CD-D64B-FA44-B3AD-834559CF0F1C}"/>
              </a:ext>
            </a:extLst>
          </p:cNvPr>
          <p:cNvPicPr>
            <a:picLocks noChangeAspect="1"/>
          </p:cNvPicPr>
          <p:nvPr/>
        </p:nvPicPr>
        <p:blipFill>
          <a:blip r:embed="rId3">
            <a:alphaModFix amt="60000"/>
          </a:blip>
          <a:srcRect/>
          <a:stretch/>
        </p:blipFill>
        <p:spPr>
          <a:xfrm rot="10800000">
            <a:off x="0" y="4572000"/>
            <a:ext cx="2286000" cy="2286000"/>
          </a:xfrm>
          <a:prstGeom prst="rect">
            <a:avLst/>
          </a:prstGeom>
        </p:spPr>
      </p:pic>
      <p:sp>
        <p:nvSpPr>
          <p:cNvPr id="23" name="Page Number - White">
            <a:extLst>
              <a:ext uri="{FF2B5EF4-FFF2-40B4-BE49-F238E27FC236}">
                <a16:creationId xmlns:a16="http://schemas.microsoft.com/office/drawing/2014/main" id="{AA8F415E-3201-B747-B852-B291E6DED34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mj-ea"/>
                <a:ea typeface="+mj-ea"/>
              </a:rPr>
              <a:pPr eaLnBrk="0" hangingPunct="0">
                <a:spcBef>
                  <a:spcPct val="50000"/>
                </a:spcBef>
                <a:defRPr/>
              </a:pPr>
              <a:t>21</a:t>
            </a:fld>
            <a:endParaRPr lang="en-US" sz="1000">
              <a:solidFill>
                <a:schemeClr val="bg1"/>
              </a:solidFill>
              <a:latin typeface="+mj-ea"/>
              <a:ea typeface="+mj-ea"/>
            </a:endParaRPr>
          </a:p>
        </p:txBody>
      </p:sp>
      <p:sp>
        <p:nvSpPr>
          <p:cNvPr id="24" name="Body Copy">
            <a:extLst>
              <a:ext uri="{FF2B5EF4-FFF2-40B4-BE49-F238E27FC236}">
                <a16:creationId xmlns:a16="http://schemas.microsoft.com/office/drawing/2014/main" id="{A65CE7DF-FFDB-F74D-806C-D407B13D19C0}"/>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4400" b="1">
                <a:latin typeface="+mj-ea"/>
                <a:ea typeface="+mj-ea"/>
              </a:rPr>
              <a:t>為了展開正向的行動，我們必須在此發展正向的願景。</a:t>
            </a:r>
          </a:p>
        </p:txBody>
      </p:sp>
      <p:sp>
        <p:nvSpPr>
          <p:cNvPr id="25" name="Text Placeholder 1">
            <a:extLst>
              <a:ext uri="{FF2B5EF4-FFF2-40B4-BE49-F238E27FC236}">
                <a16:creationId xmlns:a16="http://schemas.microsoft.com/office/drawing/2014/main" id="{79DEDE20-2B01-9A41-A15C-9BE14633727C}"/>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zh-TW" sz="2400" b="1">
                <a:solidFill>
                  <a:schemeClr val="bg1"/>
                </a:solidFill>
                <a:latin typeface="+mj-ea"/>
                <a:ea typeface="+mj-ea"/>
              </a:rPr>
              <a:t>- 達賴喇嘛</a:t>
            </a:r>
          </a:p>
        </p:txBody>
      </p:sp>
      <p:sp>
        <p:nvSpPr>
          <p:cNvPr id="2" name="Quote">
            <a:extLst>
              <a:ext uri="{FF2B5EF4-FFF2-40B4-BE49-F238E27FC236}">
                <a16:creationId xmlns:a16="http://schemas.microsoft.com/office/drawing/2014/main" id="{B21F702D-3B32-B544-DA93-AD1375B6916C}"/>
              </a:ext>
            </a:extLst>
          </p:cNvPr>
          <p:cNvSpPr/>
          <p:nvPr/>
        </p:nvSpPr>
        <p:spPr>
          <a:xfrm>
            <a:off x="538540" y="868946"/>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3" name="Quote">
            <a:extLst>
              <a:ext uri="{FF2B5EF4-FFF2-40B4-BE49-F238E27FC236}">
                <a16:creationId xmlns:a16="http://schemas.microsoft.com/office/drawing/2014/main" id="{A94BBF94-CF18-8AEB-07E4-CBFD3CF779D5}"/>
              </a:ext>
            </a:extLst>
          </p:cNvPr>
          <p:cNvSpPr/>
          <p:nvPr/>
        </p:nvSpPr>
        <p:spPr>
          <a:xfrm>
            <a:off x="98400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Tree>
    <p:extLst>
      <p:ext uri="{BB962C8B-B14F-4D97-AF65-F5344CB8AC3E}">
        <p14:creationId xmlns:p14="http://schemas.microsoft.com/office/powerpoint/2010/main" val="426200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A51EFF85-1F64-7B44-9DDF-2377D183C31C}"/>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latin typeface="+mj-ea"/>
                <a:ea typeface="+mj-ea"/>
              </a:rPr>
              <a:t>aa</a:t>
            </a:r>
          </a:p>
        </p:txBody>
      </p:sp>
      <p:sp>
        <p:nvSpPr>
          <p:cNvPr id="7" name="Slice - Solid">
            <a:extLst>
              <a:ext uri="{FF2B5EF4-FFF2-40B4-BE49-F238E27FC236}">
                <a16:creationId xmlns:a16="http://schemas.microsoft.com/office/drawing/2014/main" id="{F6D966E7-52A8-B542-8C17-9E15155C3A91}"/>
              </a:ext>
            </a:extLst>
          </p:cNvPr>
          <p:cNvSpPr/>
          <p:nvPr/>
        </p:nvSpPr>
        <p:spPr>
          <a:xfrm>
            <a:off x="1004871" y="-8022"/>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mj-ea"/>
              <a:ea typeface="+mj-ea"/>
            </a:endParaRPr>
          </a:p>
        </p:txBody>
      </p:sp>
      <p:graphicFrame>
        <p:nvGraphicFramePr>
          <p:cNvPr id="11" name="Diagram 10">
            <a:extLst>
              <a:ext uri="{FF2B5EF4-FFF2-40B4-BE49-F238E27FC236}">
                <a16:creationId xmlns:a16="http://schemas.microsoft.com/office/drawing/2014/main" id="{8F4F9192-B2D6-7D46-8176-9AD4E5487737}"/>
              </a:ext>
            </a:extLst>
          </p:cNvPr>
          <p:cNvGraphicFramePr/>
          <p:nvPr>
            <p:extLst>
              <p:ext uri="{D42A27DB-BD31-4B8C-83A1-F6EECF244321}">
                <p14:modId xmlns:p14="http://schemas.microsoft.com/office/powerpoint/2010/main" val="794343542"/>
              </p:ext>
            </p:extLst>
          </p:nvPr>
        </p:nvGraphicFramePr>
        <p:xfrm>
          <a:off x="3572747" y="1484945"/>
          <a:ext cx="6731000" cy="4690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Headline">
            <a:extLst>
              <a:ext uri="{FF2B5EF4-FFF2-40B4-BE49-F238E27FC236}">
                <a16:creationId xmlns:a16="http://schemas.microsoft.com/office/drawing/2014/main" id="{D41FE309-4A84-0447-961A-8DD484809514}"/>
              </a:ext>
            </a:extLst>
          </p:cNvPr>
          <p:cNvSpPr txBox="1">
            <a:spLocks/>
          </p:cNvSpPr>
          <p:nvPr/>
        </p:nvSpPr>
        <p:spPr>
          <a:xfrm>
            <a:off x="2751295" y="5511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ctr"/>
            <a:r>
              <a:rPr lang="zh-TW" sz="3200">
                <a:solidFill>
                  <a:schemeClr val="bg1"/>
                </a:solidFill>
                <a:latin typeface="+mj-ea"/>
                <a:ea typeface="+mj-ea"/>
                <a:cs typeface="Arial" panose="020B0604020202020204" pitchFamily="34" charset="0"/>
              </a:rPr>
              <a:t>協作是關鍵</a:t>
            </a:r>
          </a:p>
        </p:txBody>
      </p:sp>
      <p:pic>
        <p:nvPicPr>
          <p:cNvPr id="13" name="Picture 12">
            <a:extLst>
              <a:ext uri="{FF2B5EF4-FFF2-40B4-BE49-F238E27FC236}">
                <a16:creationId xmlns:a16="http://schemas.microsoft.com/office/drawing/2014/main" id="{62161E1D-EB7F-314D-B9EF-6A812B23A970}"/>
              </a:ext>
            </a:extLst>
          </p:cNvPr>
          <p:cNvPicPr>
            <a:picLocks noChangeAspect="1"/>
          </p:cNvPicPr>
          <p:nvPr/>
        </p:nvPicPr>
        <p:blipFill>
          <a:blip r:embed="rId8"/>
          <a:srcRect/>
          <a:stretch/>
        </p:blipFill>
        <p:spPr>
          <a:xfrm>
            <a:off x="457200" y="332690"/>
            <a:ext cx="1089992" cy="1089992"/>
          </a:xfrm>
          <a:prstGeom prst="rect">
            <a:avLst/>
          </a:prstGeom>
        </p:spPr>
      </p:pic>
      <p:sp>
        <p:nvSpPr>
          <p:cNvPr id="14" name="Page Number - Blue">
            <a:extLst>
              <a:ext uri="{FF2B5EF4-FFF2-40B4-BE49-F238E27FC236}">
                <a16:creationId xmlns:a16="http://schemas.microsoft.com/office/drawing/2014/main" id="{C06FB409-789F-A047-A555-BF3F458635D6}"/>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mj-ea"/>
                <a:ea typeface="+mj-ea"/>
              </a:rPr>
              <a:pPr eaLnBrk="0" hangingPunct="0">
                <a:spcBef>
                  <a:spcPct val="50000"/>
                </a:spcBef>
                <a:defRPr/>
              </a:pPr>
              <a:t>22</a:t>
            </a:fld>
            <a:endParaRPr lang="en-US" sz="1000">
              <a:solidFill>
                <a:schemeClr val="bg1"/>
              </a:solidFill>
              <a:latin typeface="+mj-ea"/>
              <a:ea typeface="+mj-ea"/>
            </a:endParaRPr>
          </a:p>
        </p:txBody>
      </p:sp>
    </p:spTree>
    <p:extLst>
      <p:ext uri="{BB962C8B-B14F-4D97-AF65-F5344CB8AC3E}">
        <p14:creationId xmlns:p14="http://schemas.microsoft.com/office/powerpoint/2010/main" val="294063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 Number - Blue">
            <a:extLst>
              <a:ext uri="{FF2B5EF4-FFF2-40B4-BE49-F238E27FC236}">
                <a16:creationId xmlns:a16="http://schemas.microsoft.com/office/drawing/2014/main" id="{22D44E70-7CE2-9E4F-ACB9-A50EC9CE5C5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mj-ea"/>
                <a:ea typeface="+mj-ea"/>
              </a:rPr>
              <a:pPr marL="0" marR="0" lvl="0" indent="0" algn="l" defTabSz="914400" rtl="0" eaLnBrk="0" fontAlgn="auto" latinLnBrk="0" hangingPunct="0">
                <a:lnSpc>
                  <a:spcPct val="100000"/>
                </a:lnSpc>
                <a:spcBef>
                  <a:spcPct val="50000"/>
                </a:spcBef>
                <a:spcAft>
                  <a:spcPts val="0"/>
                </a:spcAft>
                <a:buClrTx/>
                <a:buSzTx/>
                <a:buFontTx/>
                <a:buNone/>
                <a:tabLst/>
                <a:defRPr/>
              </a:pPr>
              <a:t>23</a:t>
            </a:fld>
            <a:endParaRPr kumimoji="0" lang="en-US" sz="1000" b="0" i="0" u="none" strike="noStrike" kern="1200" cap="none" spc="0" normalizeH="0" baseline="0" noProof="0">
              <a:ln>
                <a:noFill/>
              </a:ln>
              <a:solidFill>
                <a:prstClr val="white"/>
              </a:solidFill>
              <a:effectLst/>
              <a:uLnTx/>
              <a:uFillTx/>
              <a:latin typeface="+mj-ea"/>
              <a:ea typeface="+mj-ea"/>
            </a:endParaRPr>
          </a:p>
        </p:txBody>
      </p:sp>
      <p:sp>
        <p:nvSpPr>
          <p:cNvPr id="14" name="Background - Solid">
            <a:extLst>
              <a:ext uri="{FF2B5EF4-FFF2-40B4-BE49-F238E27FC236}">
                <a16:creationId xmlns:a16="http://schemas.microsoft.com/office/drawing/2014/main" id="{6F49DE49-625A-9641-9115-2CADBFE747AE}"/>
              </a:ext>
            </a:extLst>
          </p:cNvPr>
          <p:cNvSpPr/>
          <p:nvPr/>
        </p:nvSpPr>
        <p:spPr bwMode="auto">
          <a:xfrm>
            <a:off x="0" y="0"/>
            <a:ext cx="12196482" cy="6858000"/>
          </a:xfrm>
          <a:prstGeom prst="rect">
            <a:avLst/>
          </a:prstGeom>
          <a:solidFill>
            <a:srgbClr val="0D22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latin typeface="+mj-ea"/>
              <a:ea typeface="+mj-ea"/>
            </a:endParaRPr>
          </a:p>
        </p:txBody>
      </p:sp>
      <p:sp>
        <p:nvSpPr>
          <p:cNvPr id="15" name="Background - Solid">
            <a:extLst>
              <a:ext uri="{FF2B5EF4-FFF2-40B4-BE49-F238E27FC236}">
                <a16:creationId xmlns:a16="http://schemas.microsoft.com/office/drawing/2014/main" id="{A526AF7E-4DDB-504E-9637-4AE30E6D4C87}"/>
              </a:ext>
            </a:extLst>
          </p:cNvPr>
          <p:cNvSpPr/>
          <p:nvPr/>
        </p:nvSpPr>
        <p:spPr>
          <a:xfrm>
            <a:off x="0" y="-1"/>
            <a:ext cx="12192000" cy="91260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sp>
        <p:nvSpPr>
          <p:cNvPr id="16" name="Subhead">
            <a:extLst>
              <a:ext uri="{FF2B5EF4-FFF2-40B4-BE49-F238E27FC236}">
                <a16:creationId xmlns:a16="http://schemas.microsoft.com/office/drawing/2014/main" id="{059555F2-D93F-244D-921C-E446953C52F0}"/>
              </a:ext>
            </a:extLst>
          </p:cNvPr>
          <p:cNvSpPr txBox="1">
            <a:spLocks/>
          </p:cNvSpPr>
          <p:nvPr/>
        </p:nvSpPr>
        <p:spPr>
          <a:xfrm>
            <a:off x="2514600" y="2930314"/>
            <a:ext cx="7543799" cy="3775286"/>
          </a:xfrm>
          <a:prstGeom prst="rect">
            <a:avLst/>
          </a:prstGeom>
        </p:spPr>
        <p:txBody>
          <a:bodyPr numCol="1" anchor="t"/>
          <a:lstStyle>
            <a:lvl1pPr marL="0" indent="0" algn="ctr" rtl="0" eaLnBrk="1" fontAlgn="base" hangingPunct="1">
              <a:spcBef>
                <a:spcPct val="20000"/>
              </a:spcBef>
              <a:spcAft>
                <a:spcPct val="0"/>
              </a:spcAft>
              <a:buFont typeface="Arial" pitchFamily="34" charset="0"/>
              <a:buNone/>
              <a:defRPr sz="1800" b="0">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lvl="0" indent="-457200" algn="l">
              <a:lnSpc>
                <a:spcPct val="120000"/>
              </a:lnSpc>
              <a:spcBef>
                <a:spcPts val="1200"/>
              </a:spcBef>
              <a:spcAft>
                <a:spcPts val="600"/>
              </a:spcAft>
              <a:buClr>
                <a:srgbClr val="FFC000"/>
              </a:buClr>
              <a:buFont typeface=".Lucida Grande UI Regular"/>
              <a:buChar char="►"/>
              <a:defRPr/>
            </a:pPr>
            <a:r>
              <a:rPr lang="zh-TW" sz="2000" dirty="0">
                <a:solidFill>
                  <a:schemeClr val="bg1"/>
                </a:solidFill>
                <a:latin typeface="+mj-ea"/>
                <a:ea typeface="+mj-ea"/>
              </a:rPr>
              <a:t>將</a:t>
            </a:r>
            <a:r>
              <a:rPr lang="en-US" altLang="zh-TW" sz="2000" dirty="0">
                <a:solidFill>
                  <a:schemeClr val="bg1"/>
                </a:solidFill>
                <a:latin typeface="+mj-ea"/>
                <a:ea typeface="+mj-ea"/>
              </a:rPr>
              <a:t> </a:t>
            </a:r>
            <a:r>
              <a:rPr lang="zh-TW" sz="2000" dirty="0">
                <a:solidFill>
                  <a:schemeClr val="bg1"/>
                </a:solidFill>
                <a:latin typeface="+mj-ea"/>
                <a:ea typeface="+mj-ea"/>
              </a:rPr>
              <a:t>SWOT</a:t>
            </a:r>
            <a:r>
              <a:rPr lang="en-US" altLang="zh-TW" sz="2000" dirty="0">
                <a:solidFill>
                  <a:schemeClr val="bg1"/>
                </a:solidFill>
                <a:latin typeface="+mj-ea"/>
                <a:ea typeface="+mj-ea"/>
              </a:rPr>
              <a:t> </a:t>
            </a:r>
            <a:r>
              <a:rPr lang="zh-TW" sz="2000" dirty="0">
                <a:solidFill>
                  <a:schemeClr val="bg1"/>
                </a:solidFill>
                <a:latin typeface="+mj-ea"/>
                <a:ea typeface="+mj-ea"/>
              </a:rPr>
              <a:t>結果</a:t>
            </a:r>
            <a:r>
              <a:rPr lang="zh-CN" altLang="en-US" sz="2000" dirty="0">
                <a:solidFill>
                  <a:schemeClr val="bg1"/>
                </a:solidFill>
                <a:latin typeface="+mj-ea"/>
                <a:ea typeface="+mj-ea"/>
              </a:rPr>
              <a:t>與</a:t>
            </a:r>
            <a:r>
              <a:rPr lang="zh-TW" sz="2000" dirty="0">
                <a:solidFill>
                  <a:schemeClr val="bg1"/>
                </a:solidFill>
                <a:latin typeface="+mj-ea"/>
                <a:ea typeface="+mj-ea"/>
              </a:rPr>
              <a:t>分會和區內閣溝通</a:t>
            </a:r>
          </a:p>
          <a:p>
            <a:pPr marL="457200" lvl="0" indent="-457200" algn="l">
              <a:lnSpc>
                <a:spcPct val="120000"/>
              </a:lnSpc>
              <a:spcBef>
                <a:spcPts val="1200"/>
              </a:spcBef>
              <a:spcAft>
                <a:spcPts val="600"/>
              </a:spcAft>
              <a:buClr>
                <a:srgbClr val="FFC000"/>
              </a:buClr>
              <a:buFont typeface=".Lucida Grande UI Regular"/>
              <a:buChar char="►"/>
              <a:defRPr/>
            </a:pPr>
            <a:r>
              <a:rPr lang="zh-TW" sz="2000" dirty="0">
                <a:solidFill>
                  <a:schemeClr val="bg1"/>
                </a:solidFill>
                <a:latin typeface="+mj-ea"/>
                <a:ea typeface="+mj-ea"/>
              </a:rPr>
              <a:t>由議會議長和GAT-MD審查</a:t>
            </a:r>
          </a:p>
          <a:p>
            <a:pPr marL="457200" lvl="0" indent="-457200" algn="l">
              <a:lnSpc>
                <a:spcPct val="120000"/>
              </a:lnSpc>
              <a:spcBef>
                <a:spcPts val="1200"/>
              </a:spcBef>
              <a:spcAft>
                <a:spcPts val="600"/>
              </a:spcAft>
              <a:buClr>
                <a:srgbClr val="FFC000"/>
              </a:buClr>
              <a:buFont typeface=".Lucida Grande UI Regular"/>
              <a:buChar char="►"/>
              <a:defRPr/>
            </a:pPr>
            <a:r>
              <a:rPr lang="zh-TW" sz="2000" dirty="0">
                <a:solidFill>
                  <a:schemeClr val="bg1"/>
                </a:solidFill>
                <a:latin typeface="Helvetica" panose="020B0604020202020204" pitchFamily="34" charset="0"/>
                <a:ea typeface="PMingLiU"/>
              </a:rPr>
              <a:t>在LLC中完成</a:t>
            </a:r>
            <a:r>
              <a:rPr lang="zh-TW" sz="2000" dirty="0">
                <a:solidFill>
                  <a:srgbClr val="FFC000"/>
                </a:solidFill>
                <a:latin typeface="Helvetica" panose="020B0604020202020204" pitchFamily="34" charset="0"/>
                <a:ea typeface="PMingLiU"/>
              </a:rPr>
              <a:t>實現區目標進行的行動計劃，及繼任計劃</a:t>
            </a:r>
            <a:r>
              <a:rPr lang="zh-TW" sz="2000" dirty="0">
                <a:solidFill>
                  <a:schemeClr val="bg1"/>
                </a:solidFill>
                <a:latin typeface="Helvetica" panose="020B0604020202020204" pitchFamily="34" charset="0"/>
                <a:ea typeface="PMingLiU"/>
              </a:rPr>
              <a:t>的課程。</a:t>
            </a:r>
          </a:p>
          <a:p>
            <a:pPr marL="457200" indent="-457200" algn="l">
              <a:lnSpc>
                <a:spcPct val="120000"/>
              </a:lnSpc>
              <a:spcBef>
                <a:spcPts val="1200"/>
              </a:spcBef>
              <a:spcAft>
                <a:spcPts val="600"/>
              </a:spcAft>
              <a:buClr>
                <a:srgbClr val="FFC000"/>
              </a:buClr>
              <a:buFont typeface=".Lucida Grande UI Regular"/>
              <a:buChar char="►"/>
              <a:defRPr/>
            </a:pPr>
            <a:r>
              <a:rPr lang="zh-TW" altLang="en-US" sz="2000" dirty="0">
                <a:solidFill>
                  <a:schemeClr val="bg1"/>
                </a:solidFill>
                <a:latin typeface="Helvetica"/>
                <a:ea typeface="PMingLiU"/>
                <a:cs typeface="Arial"/>
              </a:rPr>
              <a:t>為每個擬定的會員成長目標撰寫行動計劃</a:t>
            </a:r>
          </a:p>
          <a:p>
            <a:pPr marL="457200" lvl="0" indent="-457200" algn="l">
              <a:lnSpc>
                <a:spcPct val="120000"/>
              </a:lnSpc>
              <a:spcBef>
                <a:spcPts val="1200"/>
              </a:spcBef>
              <a:spcAft>
                <a:spcPts val="600"/>
              </a:spcAft>
              <a:buClr>
                <a:srgbClr val="FFC000"/>
              </a:buClr>
              <a:buFont typeface=".Lucida Grande UI Regular"/>
              <a:buChar char="►"/>
              <a:defRPr/>
            </a:pPr>
            <a:r>
              <a:rPr lang="zh-TW" sz="2000" dirty="0">
                <a:solidFill>
                  <a:schemeClr val="bg1"/>
                </a:solidFill>
                <a:latin typeface="+mj-ea"/>
                <a:ea typeface="+mj-ea"/>
              </a:rPr>
              <a:t>動員會員以實施計劃並達成目標</a:t>
            </a:r>
          </a:p>
        </p:txBody>
      </p:sp>
      <p:sp>
        <p:nvSpPr>
          <p:cNvPr id="17" name="Yellow Bar">
            <a:extLst>
              <a:ext uri="{FF2B5EF4-FFF2-40B4-BE49-F238E27FC236}">
                <a16:creationId xmlns:a16="http://schemas.microsoft.com/office/drawing/2014/main" id="{8726DD08-D7DB-4048-A94D-32EBB200B182}"/>
              </a:ext>
            </a:extLst>
          </p:cNvPr>
          <p:cNvSpPr/>
          <p:nvPr/>
        </p:nvSpPr>
        <p:spPr>
          <a:xfrm>
            <a:off x="5370871" y="25146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mj-ea"/>
              <a:ea typeface="+mj-ea"/>
              <a:cs typeface="Arial" charset="0"/>
            </a:endParaRPr>
          </a:p>
        </p:txBody>
      </p:sp>
      <p:sp>
        <p:nvSpPr>
          <p:cNvPr id="18" name="Headline">
            <a:extLst>
              <a:ext uri="{FF2B5EF4-FFF2-40B4-BE49-F238E27FC236}">
                <a16:creationId xmlns:a16="http://schemas.microsoft.com/office/drawing/2014/main" id="{1B26C498-DA76-1341-ABDC-8DF637B8C07B}"/>
              </a:ext>
            </a:extLst>
          </p:cNvPr>
          <p:cNvSpPr txBox="1">
            <a:spLocks/>
          </p:cNvSpPr>
          <p:nvPr/>
        </p:nvSpPr>
        <p:spPr>
          <a:xfrm>
            <a:off x="3259527" y="1789264"/>
            <a:ext cx="5672943" cy="535194"/>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CN" altLang="en-US" sz="3200" dirty="0">
                <a:solidFill>
                  <a:schemeClr val="bg1"/>
                </a:solidFill>
                <a:latin typeface="+mj-ea"/>
                <a:ea typeface="+mj-ea"/>
              </a:rPr>
              <a:t>接下來的步驟</a:t>
            </a:r>
            <a:endParaRPr lang="zh-TW" sz="3200" dirty="0">
              <a:solidFill>
                <a:schemeClr val="bg1"/>
              </a:solidFill>
              <a:latin typeface="+mj-ea"/>
              <a:ea typeface="+mj-ea"/>
            </a:endParaRPr>
          </a:p>
        </p:txBody>
      </p:sp>
      <p:sp>
        <p:nvSpPr>
          <p:cNvPr id="19" name="Page Number - Blue">
            <a:extLst>
              <a:ext uri="{FF2B5EF4-FFF2-40B4-BE49-F238E27FC236}">
                <a16:creationId xmlns:a16="http://schemas.microsoft.com/office/drawing/2014/main" id="{75AC1D0B-1A80-3043-BCF1-E64DB9C40B8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mj-ea"/>
                <a:ea typeface="+mj-ea"/>
              </a:rPr>
              <a:pPr eaLnBrk="0" hangingPunct="0">
                <a:spcBef>
                  <a:spcPct val="50000"/>
                </a:spcBef>
                <a:defRPr/>
              </a:pPr>
              <a:t>23</a:t>
            </a:fld>
            <a:endParaRPr lang="en-US" sz="1000">
              <a:solidFill>
                <a:schemeClr val="bg1"/>
              </a:solidFill>
              <a:latin typeface="+mj-ea"/>
              <a:ea typeface="+mj-ea"/>
            </a:endParaRPr>
          </a:p>
        </p:txBody>
      </p:sp>
      <p:pic>
        <p:nvPicPr>
          <p:cNvPr id="21" name="Picture 20">
            <a:extLst>
              <a:ext uri="{FF2B5EF4-FFF2-40B4-BE49-F238E27FC236}">
                <a16:creationId xmlns:a16="http://schemas.microsoft.com/office/drawing/2014/main" id="{9741558C-868A-D745-B073-BBE0E1E0A484}"/>
              </a:ext>
            </a:extLst>
          </p:cNvPr>
          <p:cNvPicPr>
            <a:picLocks noChangeAspect="1"/>
          </p:cNvPicPr>
          <p:nvPr/>
        </p:nvPicPr>
        <p:blipFill>
          <a:blip r:embed="rId3"/>
          <a:srcRect/>
          <a:stretch/>
        </p:blipFill>
        <p:spPr>
          <a:xfrm>
            <a:off x="5501855" y="367606"/>
            <a:ext cx="1089992" cy="1089992"/>
          </a:xfrm>
          <a:prstGeom prst="rect">
            <a:avLst/>
          </a:prstGeom>
        </p:spPr>
      </p:pic>
    </p:spTree>
    <p:extLst>
      <p:ext uri="{BB962C8B-B14F-4D97-AF65-F5344CB8AC3E}">
        <p14:creationId xmlns:p14="http://schemas.microsoft.com/office/powerpoint/2010/main" val="307097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6DA96B11-19D8-0844-88A2-2F29218EF9E0}"/>
              </a:ext>
            </a:extLst>
          </p:cNvPr>
          <p:cNvPicPr>
            <a:picLocks noChangeAspect="1"/>
          </p:cNvPicPr>
          <p:nvPr/>
        </p:nvPicPr>
        <p:blipFill>
          <a:blip r:embed="rId3"/>
          <a:stretch>
            <a:fillRect/>
          </a:stretch>
        </p:blipFill>
        <p:spPr>
          <a:xfrm>
            <a:off x="0" y="0"/>
            <a:ext cx="12192000" cy="6858000"/>
          </a:xfrm>
          <a:prstGeom prst="rect">
            <a:avLst/>
          </a:prstGeom>
        </p:spPr>
      </p:pic>
      <p:sp>
        <p:nvSpPr>
          <p:cNvPr id="8" name="Background - Overlay">
            <a:extLst>
              <a:ext uri="{FF2B5EF4-FFF2-40B4-BE49-F238E27FC236}">
                <a16:creationId xmlns:a16="http://schemas.microsoft.com/office/drawing/2014/main" id="{2837F245-4D52-914B-A03A-F0ACC715CBF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mj-ea"/>
              <a:ea typeface="+mj-ea"/>
            </a:endParaRPr>
          </a:p>
        </p:txBody>
      </p:sp>
      <p:pic>
        <p:nvPicPr>
          <p:cNvPr id="9" name="Emblem - White" descr="lionlogo_white.eps">
            <a:extLst>
              <a:ext uri="{FF2B5EF4-FFF2-40B4-BE49-F238E27FC236}">
                <a16:creationId xmlns:a16="http://schemas.microsoft.com/office/drawing/2014/main" id="{067BB2FA-2BAF-3D40-A87C-49DDA749D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10" name="Headline">
            <a:extLst>
              <a:ext uri="{FF2B5EF4-FFF2-40B4-BE49-F238E27FC236}">
                <a16:creationId xmlns:a16="http://schemas.microsoft.com/office/drawing/2014/main" id="{E1B8C9B6-FECB-4B4E-856F-64701E4E0E83}"/>
              </a:ext>
            </a:extLst>
          </p:cNvPr>
          <p:cNvSpPr txBox="1">
            <a:spLocks/>
          </p:cNvSpPr>
          <p:nvPr/>
        </p:nvSpPr>
        <p:spPr>
          <a:xfrm>
            <a:off x="2238249" y="3261567"/>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spcAft>
                <a:spcPts val="600"/>
              </a:spcAft>
            </a:pPr>
            <a:r>
              <a:rPr lang="zh-CN" altLang="en-US" sz="4800" b="1" dirty="0">
                <a:solidFill>
                  <a:schemeClr val="bg1"/>
                </a:solidFill>
                <a:latin typeface="+mj-ea"/>
                <a:cs typeface="Helvetica Neue" charset="0"/>
              </a:rPr>
              <a:t>謝</a:t>
            </a:r>
            <a:r>
              <a:rPr lang="zh-TW" sz="4800" b="1" dirty="0">
                <a:solidFill>
                  <a:schemeClr val="bg1"/>
                </a:solidFill>
                <a:latin typeface="+mj-ea"/>
                <a:cs typeface="Helvetica Neue" charset="0"/>
              </a:rPr>
              <a:t>謝</a:t>
            </a:r>
            <a:r>
              <a:rPr lang="zh-CN" altLang="en-US" sz="4800" b="1" dirty="0">
                <a:solidFill>
                  <a:schemeClr val="bg1"/>
                </a:solidFill>
                <a:latin typeface="+mj-ea"/>
                <a:cs typeface="Helvetica Neue" charset="0"/>
              </a:rPr>
              <a:t>！</a:t>
            </a:r>
            <a:endParaRPr lang="zh-TW" sz="4800" b="1" dirty="0">
              <a:solidFill>
                <a:schemeClr val="bg1"/>
              </a:solidFill>
              <a:latin typeface="+mj-ea"/>
              <a:cs typeface="Helvetica Neue" charset="0"/>
            </a:endParaRPr>
          </a:p>
        </p:txBody>
      </p:sp>
      <p:sp>
        <p:nvSpPr>
          <p:cNvPr id="11" name="Gold Bar">
            <a:extLst>
              <a:ext uri="{FF2B5EF4-FFF2-40B4-BE49-F238E27FC236}">
                <a16:creationId xmlns:a16="http://schemas.microsoft.com/office/drawing/2014/main" id="{0B5C8B6E-E120-6442-88AD-2AE6B40C4EE7}"/>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latin typeface="+mj-ea"/>
              <a:ea typeface="+mj-ea"/>
            </a:endParaRPr>
          </a:p>
        </p:txBody>
      </p:sp>
      <p:sp>
        <p:nvSpPr>
          <p:cNvPr id="12" name="Copyright">
            <a:extLst>
              <a:ext uri="{FF2B5EF4-FFF2-40B4-BE49-F238E27FC236}">
                <a16:creationId xmlns:a16="http://schemas.microsoft.com/office/drawing/2014/main" id="{806EFA45-B65A-2A42-8127-09F73DDCDFA9}"/>
              </a:ext>
            </a:extLst>
          </p:cNvPr>
          <p:cNvSpPr txBox="1"/>
          <p:nvPr/>
        </p:nvSpPr>
        <p:spPr>
          <a:xfrm>
            <a:off x="3171770" y="6248400"/>
            <a:ext cx="3399810" cy="338554"/>
          </a:xfrm>
          <a:prstGeom prst="rect">
            <a:avLst/>
          </a:prstGeom>
          <a:noFill/>
        </p:spPr>
        <p:txBody>
          <a:bodyPr wrap="square" rtlCol="0">
            <a:spAutoFit/>
          </a:bodyPr>
          <a:lstStyle/>
          <a:p>
            <a:r>
              <a:rPr lang="zh-TW" sz="1600" b="1" dirty="0">
                <a:solidFill>
                  <a:schemeClr val="bg1"/>
                </a:solidFill>
                <a:latin typeface="+mj-ea"/>
                <a:ea typeface="+mj-ea"/>
              </a:rPr>
              <a:t>© 2020 國際獅子會</a:t>
            </a:r>
          </a:p>
        </p:txBody>
      </p:sp>
      <p:sp>
        <p:nvSpPr>
          <p:cNvPr id="13" name="Date Lang Code">
            <a:extLst>
              <a:ext uri="{FF2B5EF4-FFF2-40B4-BE49-F238E27FC236}">
                <a16:creationId xmlns:a16="http://schemas.microsoft.com/office/drawing/2014/main" id="{99444B73-9FFF-DB4F-B37A-8CBF630817C7}"/>
              </a:ext>
            </a:extLst>
          </p:cNvPr>
          <p:cNvSpPr txBox="1"/>
          <p:nvPr/>
        </p:nvSpPr>
        <p:spPr>
          <a:xfrm>
            <a:off x="6829370" y="6248400"/>
            <a:ext cx="2238430" cy="338554"/>
          </a:xfrm>
          <a:prstGeom prst="rect">
            <a:avLst/>
          </a:prstGeom>
          <a:noFill/>
        </p:spPr>
        <p:txBody>
          <a:bodyPr wrap="square" rtlCol="0">
            <a:spAutoFit/>
          </a:bodyPr>
          <a:lstStyle/>
          <a:p>
            <a:r>
              <a:rPr lang="zh-CN" altLang="en-US" sz="1600" b="1" dirty="0">
                <a:solidFill>
                  <a:schemeClr val="bg1"/>
                </a:solidFill>
                <a:latin typeface="MingLiU" panose="02020509000000000000" pitchFamily="49" charset="-120"/>
                <a:ea typeface="MingLiU" panose="02020509000000000000" pitchFamily="49" charset="-120"/>
              </a:rPr>
              <a:t>更新於 </a:t>
            </a:r>
            <a:r>
              <a:rPr lang="en-US" altLang="zh-TW" sz="1600" b="1" dirty="0">
                <a:solidFill>
                  <a:schemeClr val="bg1"/>
                </a:solidFill>
              </a:rPr>
              <a:t>5/2023 CH</a:t>
            </a:r>
            <a:endParaRPr lang="zh-TW" sz="1600" b="1" dirty="0">
              <a:solidFill>
                <a:schemeClr val="bg1"/>
              </a:solidFill>
              <a:latin typeface="+mj-ea"/>
              <a:ea typeface="+mj-ea"/>
            </a:endParaRPr>
          </a:p>
        </p:txBody>
      </p:sp>
      <p:sp>
        <p:nvSpPr>
          <p:cNvPr id="14" name="Page Number - White">
            <a:extLst>
              <a:ext uri="{FF2B5EF4-FFF2-40B4-BE49-F238E27FC236}">
                <a16:creationId xmlns:a16="http://schemas.microsoft.com/office/drawing/2014/main" id="{FD152B27-CA0F-5541-8F4F-B51A64DC17E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mj-ea"/>
                <a:ea typeface="+mj-ea"/>
              </a:rPr>
              <a:pPr eaLnBrk="0" hangingPunct="0">
                <a:spcBef>
                  <a:spcPct val="50000"/>
                </a:spcBef>
                <a:defRPr/>
              </a:pPr>
              <a:t>24</a:t>
            </a:fld>
            <a:endParaRPr lang="en-US" sz="1000">
              <a:solidFill>
                <a:schemeClr val="bg1"/>
              </a:solidFill>
              <a:latin typeface="+mj-ea"/>
              <a:ea typeface="+mj-ea"/>
            </a:endParaRPr>
          </a:p>
        </p:txBody>
      </p:sp>
    </p:spTree>
    <p:extLst>
      <p:ext uri="{BB962C8B-B14F-4D97-AF65-F5344CB8AC3E}">
        <p14:creationId xmlns:p14="http://schemas.microsoft.com/office/powerpoint/2010/main" val="29813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65581136-4394-774E-AD57-3D8E4420EFA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311027DB-BBB8-CA48-AAC0-C0278BF72657}"/>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4" name="Group 13">
            <a:extLst>
              <a:ext uri="{FF2B5EF4-FFF2-40B4-BE49-F238E27FC236}">
                <a16:creationId xmlns:a16="http://schemas.microsoft.com/office/drawing/2014/main" id="{3BC91B8B-327A-494D-B848-DE3DCB4DF8A7}"/>
              </a:ext>
            </a:extLst>
          </p:cNvPr>
          <p:cNvGrpSpPr/>
          <p:nvPr/>
        </p:nvGrpSpPr>
        <p:grpSpPr>
          <a:xfrm>
            <a:off x="4955038" y="0"/>
            <a:ext cx="1677492" cy="6858000"/>
            <a:chOff x="3697870" y="0"/>
            <a:chExt cx="1677492" cy="6858000"/>
          </a:xfrm>
        </p:grpSpPr>
        <p:sp>
          <p:nvSpPr>
            <p:cNvPr id="15" name="Freeform 14">
              <a:extLst>
                <a:ext uri="{FF2B5EF4-FFF2-40B4-BE49-F238E27FC236}">
                  <a16:creationId xmlns:a16="http://schemas.microsoft.com/office/drawing/2014/main" id="{FAD4EA1F-BA04-2A45-B1FC-9B245E7B9C33}"/>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6" name="Freeform 15">
              <a:extLst>
                <a:ext uri="{FF2B5EF4-FFF2-40B4-BE49-F238E27FC236}">
                  <a16:creationId xmlns:a16="http://schemas.microsoft.com/office/drawing/2014/main" id="{29056633-D64E-F443-9812-637AE8841E57}"/>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7" name="Large #">
            <a:extLst>
              <a:ext uri="{FF2B5EF4-FFF2-40B4-BE49-F238E27FC236}">
                <a16:creationId xmlns:a16="http://schemas.microsoft.com/office/drawing/2014/main" id="{7B43B58E-DD82-6D41-9B7E-D3008B74B828}"/>
              </a:ext>
            </a:extLst>
          </p:cNvPr>
          <p:cNvSpPr txBox="1"/>
          <p:nvPr/>
        </p:nvSpPr>
        <p:spPr>
          <a:xfrm>
            <a:off x="227386" y="2595904"/>
            <a:ext cx="5092507" cy="1036951"/>
          </a:xfrm>
          <a:prstGeom prst="rect">
            <a:avLst/>
          </a:prstGeom>
          <a:noFill/>
        </p:spPr>
        <p:txBody>
          <a:bodyPr wrap="square" rtlCol="0" anchor="b">
            <a:spAutoFit/>
          </a:bodyPr>
          <a:lstStyle/>
          <a:p>
            <a:pPr algn="ctr">
              <a:lnSpc>
                <a:spcPts val="8000"/>
              </a:lnSpc>
            </a:pPr>
            <a:r>
              <a:rPr lang="zh-TW" sz="6000" b="1" dirty="0">
                <a:solidFill>
                  <a:schemeClr val="bg1"/>
                </a:solidFill>
                <a:latin typeface="Arial" panose="020B0604020202020204" pitchFamily="34" charset="0"/>
                <a:ea typeface="PMingLiU" charset="0"/>
                <a:cs typeface="Arial" panose="020B0604020202020204" pitchFamily="34" charset="0"/>
              </a:rPr>
              <a:t>議程</a:t>
            </a:r>
          </a:p>
        </p:txBody>
      </p:sp>
      <p:sp>
        <p:nvSpPr>
          <p:cNvPr id="18" name="Page Number - Blue">
            <a:extLst>
              <a:ext uri="{FF2B5EF4-FFF2-40B4-BE49-F238E27FC236}">
                <a16:creationId xmlns:a16="http://schemas.microsoft.com/office/drawing/2014/main" id="{33B3A2A0-F433-1343-A324-40AE60B6419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a:solidFill>
                  <a:srgbClr val="00338D"/>
                </a:solidFill>
              </a:rPr>
              <a:pPr eaLnBrk="0" hangingPunct="0">
                <a:spcBef>
                  <a:spcPct val="50000"/>
                </a:spcBef>
                <a:defRPr/>
              </a:pPr>
              <a:t>3</a:t>
            </a:fld>
            <a:endParaRPr lang="en-US" sz="1000">
              <a:solidFill>
                <a:srgbClr val="00338D"/>
              </a:solidFill>
            </a:endParaRPr>
          </a:p>
          <a:p>
            <a:pPr eaLnBrk="0" hangingPunct="0">
              <a:spcBef>
                <a:spcPct val="50000"/>
              </a:spcBef>
              <a:defRPr/>
            </a:pPr>
            <a:endParaRPr lang="en-US" sz="1000" dirty="0">
              <a:solidFill>
                <a:srgbClr val="00338D"/>
              </a:solidFill>
            </a:endParaRPr>
          </a:p>
        </p:txBody>
      </p:sp>
      <p:sp>
        <p:nvSpPr>
          <p:cNvPr id="19" name="Body Copy">
            <a:extLst>
              <a:ext uri="{FF2B5EF4-FFF2-40B4-BE49-F238E27FC236}">
                <a16:creationId xmlns:a16="http://schemas.microsoft.com/office/drawing/2014/main" id="{463E3AC3-2FDD-DA4B-8ECE-00A9969E6227}"/>
              </a:ext>
            </a:extLst>
          </p:cNvPr>
          <p:cNvSpPr txBox="1">
            <a:spLocks/>
          </p:cNvSpPr>
          <p:nvPr/>
        </p:nvSpPr>
        <p:spPr>
          <a:xfrm>
            <a:off x="7034367" y="1537355"/>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spcAft>
                <a:spcPts val="1200"/>
              </a:spcAft>
              <a:buClr>
                <a:srgbClr val="FFC000"/>
              </a:buClr>
              <a:buFont typeface=".Lucida Grande UI Regular"/>
              <a:buChar char="►"/>
            </a:pPr>
            <a:r>
              <a:rPr lang="zh-TW" sz="2800" dirty="0">
                <a:solidFill>
                  <a:schemeClr val="accent6">
                    <a:lumMod val="65000"/>
                    <a:lumOff val="35000"/>
                  </a:schemeClr>
                </a:solidFill>
                <a:latin typeface="+mn-ea"/>
                <a:ea typeface="+mn-ea"/>
              </a:rPr>
              <a:t>區願景</a:t>
            </a:r>
          </a:p>
          <a:p>
            <a:pPr marL="342900" indent="-342900">
              <a:lnSpc>
                <a:spcPct val="150000"/>
              </a:lnSpc>
              <a:spcAft>
                <a:spcPts val="1200"/>
              </a:spcAft>
              <a:buClr>
                <a:srgbClr val="FFC000"/>
              </a:buClr>
              <a:buFont typeface=".Lucida Grande UI Regular"/>
              <a:buChar char="►"/>
            </a:pPr>
            <a:r>
              <a:rPr lang="en-US" altLang="zh-TW" sz="2800" i="1" dirty="0">
                <a:solidFill>
                  <a:schemeClr val="accent6">
                    <a:lumMod val="65000"/>
                    <a:lumOff val="35000"/>
                  </a:schemeClr>
                </a:solidFill>
                <a:latin typeface="+mn-ea"/>
                <a:ea typeface="+mn-ea"/>
              </a:rPr>
              <a:t>MISSION</a:t>
            </a:r>
            <a:r>
              <a:rPr lang="zh-TW" altLang="en-US" sz="2800" b="1" dirty="0">
                <a:solidFill>
                  <a:schemeClr val="accent6">
                    <a:lumMod val="65000"/>
                    <a:lumOff val="35000"/>
                  </a:schemeClr>
                </a:solidFill>
                <a:latin typeface="+mn-ea"/>
                <a:ea typeface="+mn-ea"/>
              </a:rPr>
              <a:t> </a:t>
            </a:r>
            <a:r>
              <a:rPr lang="en-US" altLang="zh-TW" sz="2800" b="1" dirty="0">
                <a:solidFill>
                  <a:schemeClr val="accent6">
                    <a:lumMod val="65000"/>
                    <a:lumOff val="35000"/>
                  </a:schemeClr>
                </a:solidFill>
                <a:latin typeface="+mn-ea"/>
                <a:ea typeface="+mn-ea"/>
              </a:rPr>
              <a:t>1.5</a:t>
            </a:r>
            <a:r>
              <a:rPr lang="zh-TW" altLang="en-US" sz="2800" dirty="0">
                <a:solidFill>
                  <a:schemeClr val="accent6">
                    <a:lumMod val="65000"/>
                    <a:lumOff val="35000"/>
                  </a:schemeClr>
                </a:solidFill>
                <a:latin typeface="+mn-ea"/>
                <a:ea typeface="+mn-ea"/>
              </a:rPr>
              <a:t>（</a:t>
            </a:r>
            <a:r>
              <a:rPr lang="en-US" altLang="zh-TW" sz="2800" dirty="0">
                <a:solidFill>
                  <a:schemeClr val="accent6">
                    <a:lumMod val="65000"/>
                    <a:lumOff val="35000"/>
                  </a:schemeClr>
                </a:solidFill>
                <a:latin typeface="+mn-ea"/>
                <a:ea typeface="+mn-ea"/>
              </a:rPr>
              <a:t>150 </a:t>
            </a:r>
            <a:r>
              <a:rPr lang="zh-TW" altLang="en-US" sz="2800" dirty="0">
                <a:solidFill>
                  <a:schemeClr val="accent6">
                    <a:lumMod val="65000"/>
                    <a:lumOff val="35000"/>
                  </a:schemeClr>
                </a:solidFill>
                <a:latin typeface="+mn-ea"/>
                <a:ea typeface="+mn-ea"/>
              </a:rPr>
              <a:t>萬的使命）的目標</a:t>
            </a:r>
          </a:p>
          <a:p>
            <a:pPr marL="342900" indent="-342900">
              <a:lnSpc>
                <a:spcPct val="150000"/>
              </a:lnSpc>
              <a:spcAft>
                <a:spcPts val="1200"/>
              </a:spcAft>
              <a:buClr>
                <a:srgbClr val="FFC000"/>
              </a:buClr>
              <a:buFont typeface=".Lucida Grande UI Regular"/>
              <a:buChar char="►"/>
            </a:pPr>
            <a:r>
              <a:rPr lang="zh-TW" sz="2800" dirty="0">
                <a:solidFill>
                  <a:schemeClr val="accent6">
                    <a:lumMod val="65000"/>
                    <a:lumOff val="35000"/>
                  </a:schemeClr>
                </a:solidFill>
                <a:latin typeface="+mn-ea"/>
                <a:ea typeface="+mn-ea"/>
              </a:rPr>
              <a:t>接下來的步驟</a:t>
            </a:r>
          </a:p>
        </p:txBody>
      </p:sp>
      <p:pic>
        <p:nvPicPr>
          <p:cNvPr id="20" name="Picture 19">
            <a:extLst>
              <a:ext uri="{FF2B5EF4-FFF2-40B4-BE49-F238E27FC236}">
                <a16:creationId xmlns:a16="http://schemas.microsoft.com/office/drawing/2014/main" id="{21565F96-128B-3349-BD1B-A9B02B0D9512}"/>
              </a:ext>
            </a:extLst>
          </p:cNvPr>
          <p:cNvPicPr>
            <a:picLocks noChangeAspect="1"/>
          </p:cNvPicPr>
          <p:nvPr/>
        </p:nvPicPr>
        <p:blipFill>
          <a:blip r:embed="rId3"/>
          <a:srcRect/>
          <a:stretch/>
        </p:blipFill>
        <p:spPr>
          <a:xfrm>
            <a:off x="273388" y="6114917"/>
            <a:ext cx="2755897" cy="463609"/>
          </a:xfrm>
          <a:prstGeom prst="rect">
            <a:avLst/>
          </a:prstGeom>
        </p:spPr>
      </p:pic>
      <p:sp>
        <p:nvSpPr>
          <p:cNvPr id="21" name="Yellow Bar">
            <a:extLst>
              <a:ext uri="{FF2B5EF4-FFF2-40B4-BE49-F238E27FC236}">
                <a16:creationId xmlns:a16="http://schemas.microsoft.com/office/drawing/2014/main" id="{0EE7F19B-166B-D847-9D58-F98D76F9B6F6}"/>
              </a:ext>
            </a:extLst>
          </p:cNvPr>
          <p:cNvSpPr/>
          <p:nvPr/>
        </p:nvSpPr>
        <p:spPr>
          <a:xfrm>
            <a:off x="1310598" y="38100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zh-TW">
                <a:latin typeface="Arial" charset="0"/>
                <a:ea typeface="PMingLiU" charset="0"/>
                <a:cs typeface="Arial" charset="0"/>
              </a:rPr>
              <a:t> </a:t>
            </a:r>
          </a:p>
        </p:txBody>
      </p:sp>
    </p:spTree>
    <p:extLst>
      <p:ext uri="{BB962C8B-B14F-4D97-AF65-F5344CB8AC3E}">
        <p14:creationId xmlns:p14="http://schemas.microsoft.com/office/powerpoint/2010/main" val="71236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ce - Solid">
            <a:extLst>
              <a:ext uri="{FF2B5EF4-FFF2-40B4-BE49-F238E27FC236}">
                <a16:creationId xmlns:a16="http://schemas.microsoft.com/office/drawing/2014/main" id="{BB71531A-A54B-0747-BFB6-8E367958E08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7" name="Body Copy">
            <a:extLst>
              <a:ext uri="{FF2B5EF4-FFF2-40B4-BE49-F238E27FC236}">
                <a16:creationId xmlns:a16="http://schemas.microsoft.com/office/drawing/2014/main" id="{3A6A3947-17C9-AC44-A97E-BDA70D3364E2}"/>
              </a:ext>
            </a:extLst>
          </p:cNvPr>
          <p:cNvSpPr txBox="1">
            <a:spLocks/>
          </p:cNvSpPr>
          <p:nvPr/>
        </p:nvSpPr>
        <p:spPr>
          <a:xfrm>
            <a:off x="5029200" y="516979"/>
            <a:ext cx="6061713"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3200" b="1" dirty="0">
                <a:solidFill>
                  <a:schemeClr val="bg1"/>
                </a:solidFill>
                <a:latin typeface="Arial" charset="0"/>
                <a:ea typeface="PMingLiU" charset="0"/>
                <a:cs typeface="Arial" charset="0"/>
              </a:rPr>
              <a:t>全球會員發展措施流程</a:t>
            </a:r>
          </a:p>
        </p:txBody>
      </p:sp>
      <p:sp>
        <p:nvSpPr>
          <p:cNvPr id="8" name="Page Number - Blue">
            <a:extLst>
              <a:ext uri="{FF2B5EF4-FFF2-40B4-BE49-F238E27FC236}">
                <a16:creationId xmlns:a16="http://schemas.microsoft.com/office/drawing/2014/main" id="{271AE485-B077-DC43-A361-C6B0B37EDF69}"/>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a:solidFill>
                <a:schemeClr val="bg1"/>
              </a:solidFill>
            </a:endParaRPr>
          </a:p>
        </p:txBody>
      </p:sp>
      <p:grpSp>
        <p:nvGrpSpPr>
          <p:cNvPr id="9" name="Group 8">
            <a:extLst>
              <a:ext uri="{FF2B5EF4-FFF2-40B4-BE49-F238E27FC236}">
                <a16:creationId xmlns:a16="http://schemas.microsoft.com/office/drawing/2014/main" id="{3DEC922A-9AF6-D54B-A18A-8AE5809DC4B2}"/>
              </a:ext>
            </a:extLst>
          </p:cNvPr>
          <p:cNvGrpSpPr/>
          <p:nvPr/>
        </p:nvGrpSpPr>
        <p:grpSpPr>
          <a:xfrm>
            <a:off x="813804" y="2819400"/>
            <a:ext cx="10564392" cy="2560608"/>
            <a:chOff x="1071642" y="2793780"/>
            <a:chExt cx="9897207" cy="2398901"/>
          </a:xfrm>
        </p:grpSpPr>
        <p:sp>
          <p:nvSpPr>
            <p:cNvPr id="10" name="Oval 9">
              <a:extLst>
                <a:ext uri="{FF2B5EF4-FFF2-40B4-BE49-F238E27FC236}">
                  <a16:creationId xmlns:a16="http://schemas.microsoft.com/office/drawing/2014/main" id="{3DF6929A-6ABE-8847-A38E-510D9BB474AD}"/>
                </a:ext>
              </a:extLst>
            </p:cNvPr>
            <p:cNvSpPr/>
            <p:nvPr/>
          </p:nvSpPr>
          <p:spPr bwMode="auto">
            <a:xfrm>
              <a:off x="8569955" y="2793787"/>
              <a:ext cx="2398894" cy="239889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algn="ctr">
                <a:spcBef>
                  <a:spcPts val="0"/>
                </a:spcBef>
                <a:spcAft>
                  <a:spcPts val="25"/>
                </a:spcAft>
                <a:buFont typeface="Helvetica" pitchFamily="84" charset="0"/>
                <a:buNone/>
              </a:pPr>
              <a:r>
                <a:rPr lang="zh-TW" sz="2800" b="1" dirty="0">
                  <a:solidFill>
                    <a:schemeClr val="bg1"/>
                  </a:solidFill>
                  <a:ea typeface="Arial" charset="0"/>
                  <a:cs typeface="Arial" panose="020B0604020202020204" pitchFamily="34" charset="0"/>
                </a:rPr>
                <a:t>建立成功</a:t>
              </a:r>
            </a:p>
          </p:txBody>
        </p:sp>
        <p:sp>
          <p:nvSpPr>
            <p:cNvPr id="11" name="Oval 10">
              <a:extLst>
                <a:ext uri="{FF2B5EF4-FFF2-40B4-BE49-F238E27FC236}">
                  <a16:creationId xmlns:a16="http://schemas.microsoft.com/office/drawing/2014/main" id="{84D60E5B-FEEE-194E-AE35-853E9A8D911E}"/>
                </a:ext>
              </a:extLst>
            </p:cNvPr>
            <p:cNvSpPr/>
            <p:nvPr/>
          </p:nvSpPr>
          <p:spPr bwMode="auto">
            <a:xfrm>
              <a:off x="6043522" y="2793787"/>
              <a:ext cx="2398894" cy="2398894"/>
            </a:xfrm>
            <a:prstGeom prst="ellipse">
              <a:avLst/>
            </a:prstGeom>
            <a:solidFill>
              <a:srgbClr val="FF5C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zh-TW" sz="2800" b="1" dirty="0">
                  <a:solidFill>
                    <a:schemeClr val="bg1"/>
                  </a:solidFill>
                  <a:ea typeface="Arial" charset="0"/>
                  <a:cs typeface="Arial" panose="020B0604020202020204" pitchFamily="34" charset="0"/>
                </a:rPr>
                <a:t>建立計劃</a:t>
              </a:r>
            </a:p>
          </p:txBody>
        </p:sp>
        <p:sp>
          <p:nvSpPr>
            <p:cNvPr id="12" name="Oval 11">
              <a:extLst>
                <a:ext uri="{FF2B5EF4-FFF2-40B4-BE49-F238E27FC236}">
                  <a16:creationId xmlns:a16="http://schemas.microsoft.com/office/drawing/2014/main" id="{54C6ED37-726F-034E-B75C-7F308AF9112D}"/>
                </a:ext>
              </a:extLst>
            </p:cNvPr>
            <p:cNvSpPr/>
            <p:nvPr/>
          </p:nvSpPr>
          <p:spPr bwMode="auto">
            <a:xfrm>
              <a:off x="3557582" y="2793780"/>
              <a:ext cx="2398894" cy="2398894"/>
            </a:xfrm>
            <a:prstGeom prst="ellipse">
              <a:avLst/>
            </a:prstGeom>
            <a:solidFill>
              <a:srgbClr val="457DC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zh-TW" sz="2800" b="1" dirty="0">
                  <a:solidFill>
                    <a:schemeClr val="bg1"/>
                  </a:solidFill>
                  <a:ea typeface="Arial" charset="0"/>
                  <a:cs typeface="Arial" panose="020B0604020202020204" pitchFamily="34" charset="0"/>
                </a:rPr>
                <a:t>建立願景</a:t>
              </a:r>
            </a:p>
          </p:txBody>
        </p:sp>
        <p:sp>
          <p:nvSpPr>
            <p:cNvPr id="13" name="Oval 12">
              <a:extLst>
                <a:ext uri="{FF2B5EF4-FFF2-40B4-BE49-F238E27FC236}">
                  <a16:creationId xmlns:a16="http://schemas.microsoft.com/office/drawing/2014/main" id="{DD0856C0-DB3F-5849-845D-9F5806B825CC}"/>
                </a:ext>
              </a:extLst>
            </p:cNvPr>
            <p:cNvSpPr/>
            <p:nvPr/>
          </p:nvSpPr>
          <p:spPr bwMode="auto">
            <a:xfrm>
              <a:off x="1071642" y="2793787"/>
              <a:ext cx="2398894" cy="2398894"/>
            </a:xfrm>
            <a:prstGeom prst="ellipse">
              <a:avLst/>
            </a:prstGeom>
            <a:solidFill>
              <a:srgbClr val="FFCF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zh-TW" sz="2800" b="1" dirty="0">
                  <a:solidFill>
                    <a:schemeClr val="bg1"/>
                  </a:solidFill>
                  <a:ea typeface="Arial" charset="0"/>
                  <a:cs typeface="Arial" panose="020B0604020202020204" pitchFamily="34" charset="0"/>
                </a:rPr>
                <a:t>建立團隊</a:t>
              </a:r>
            </a:p>
          </p:txBody>
        </p:sp>
        <p:sp>
          <p:nvSpPr>
            <p:cNvPr id="14" name="Right Arrow 13">
              <a:extLst>
                <a:ext uri="{FF2B5EF4-FFF2-40B4-BE49-F238E27FC236}">
                  <a16:creationId xmlns:a16="http://schemas.microsoft.com/office/drawing/2014/main" id="{F0120C52-97C7-5846-B32E-3FCF381329F8}"/>
                </a:ext>
              </a:extLst>
            </p:cNvPr>
            <p:cNvSpPr/>
            <p:nvPr/>
          </p:nvSpPr>
          <p:spPr>
            <a:xfrm>
              <a:off x="5611704" y="3793212"/>
              <a:ext cx="888009" cy="600780"/>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506F4AED-5790-E943-9BFA-98137DB37CD0}"/>
              </a:ext>
            </a:extLst>
          </p:cNvPr>
          <p:cNvPicPr>
            <a:picLocks noChangeAspect="1"/>
          </p:cNvPicPr>
          <p:nvPr/>
        </p:nvPicPr>
        <p:blipFill>
          <a:blip r:embed="rId3"/>
          <a:srcRect/>
          <a:stretch/>
        </p:blipFill>
        <p:spPr>
          <a:xfrm>
            <a:off x="533400" y="294963"/>
            <a:ext cx="1089992" cy="1089992"/>
          </a:xfrm>
          <a:prstGeom prst="rect">
            <a:avLst/>
          </a:prstGeom>
        </p:spPr>
      </p:pic>
      <p:sp>
        <p:nvSpPr>
          <p:cNvPr id="16" name="Right Arrow 15">
            <a:extLst>
              <a:ext uri="{FF2B5EF4-FFF2-40B4-BE49-F238E27FC236}">
                <a16:creationId xmlns:a16="http://schemas.microsoft.com/office/drawing/2014/main" id="{D357847E-4A83-AE49-B8B9-7AA3D0A57950}"/>
              </a:ext>
            </a:extLst>
          </p:cNvPr>
          <p:cNvSpPr/>
          <p:nvPr/>
        </p:nvSpPr>
        <p:spPr>
          <a:xfrm>
            <a:off x="3014529" y="3886200"/>
            <a:ext cx="947871" cy="641279"/>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C9A1DE44-03B1-B648-82E6-847FBAB10432}"/>
              </a:ext>
            </a:extLst>
          </p:cNvPr>
          <p:cNvSpPr/>
          <p:nvPr/>
        </p:nvSpPr>
        <p:spPr>
          <a:xfrm>
            <a:off x="8348529" y="3886200"/>
            <a:ext cx="947871" cy="641278"/>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Yellow Bar">
            <a:extLst>
              <a:ext uri="{FF2B5EF4-FFF2-40B4-BE49-F238E27FC236}">
                <a16:creationId xmlns:a16="http://schemas.microsoft.com/office/drawing/2014/main" id="{F04F47C7-7F67-2644-9DA2-802B43001125}"/>
              </a:ext>
            </a:extLst>
          </p:cNvPr>
          <p:cNvSpPr/>
          <p:nvPr/>
        </p:nvSpPr>
        <p:spPr>
          <a:xfrm>
            <a:off x="5776984" y="1354341"/>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zh-TW">
                <a:latin typeface="Arial" charset="0"/>
                <a:ea typeface="PMingLiU" charset="0"/>
                <a:cs typeface="Arial" charset="0"/>
              </a:rPr>
              <a:t> </a:t>
            </a:r>
          </a:p>
        </p:txBody>
      </p:sp>
    </p:spTree>
    <p:extLst>
      <p:ext uri="{BB962C8B-B14F-4D97-AF65-F5344CB8AC3E}">
        <p14:creationId xmlns:p14="http://schemas.microsoft.com/office/powerpoint/2010/main" val="240394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E35F0DAB-FEF1-224A-BE5D-EFB2C42106D9}"/>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aa</a:t>
            </a:r>
          </a:p>
        </p:txBody>
      </p:sp>
      <p:sp>
        <p:nvSpPr>
          <p:cNvPr id="9" name="Slice - Solid">
            <a:extLst>
              <a:ext uri="{FF2B5EF4-FFF2-40B4-BE49-F238E27FC236}">
                <a16:creationId xmlns:a16="http://schemas.microsoft.com/office/drawing/2014/main" id="{E3B0745E-D7FA-8E42-9F05-895C267C1250}"/>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C540784D-DE5B-2146-BA56-43E9AAF6E81B}"/>
              </a:ext>
            </a:extLst>
          </p:cNvPr>
          <p:cNvPicPr>
            <a:picLocks noChangeAspect="1"/>
          </p:cNvPicPr>
          <p:nvPr/>
        </p:nvPicPr>
        <p:blipFill>
          <a:blip r:embed="rId3"/>
          <a:srcRect/>
          <a:stretch/>
        </p:blipFill>
        <p:spPr>
          <a:xfrm>
            <a:off x="605696" y="499134"/>
            <a:ext cx="994504" cy="942293"/>
          </a:xfrm>
          <a:prstGeom prst="rect">
            <a:avLst/>
          </a:prstGeom>
        </p:spPr>
      </p:pic>
      <p:sp>
        <p:nvSpPr>
          <p:cNvPr id="13" name="Title 1">
            <a:extLst>
              <a:ext uri="{FF2B5EF4-FFF2-40B4-BE49-F238E27FC236}">
                <a16:creationId xmlns:a16="http://schemas.microsoft.com/office/drawing/2014/main" id="{6FF9BAC4-73CF-8347-A598-832C04C81AD8}"/>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3200" b="1">
                <a:solidFill>
                  <a:srgbClr val="00338D"/>
                </a:solidFill>
                <a:latin typeface="Arial" charset="0"/>
                <a:ea typeface="PMingLiU" charset="0"/>
                <a:cs typeface="Arial" charset="0"/>
              </a:rPr>
              <a:t>期望</a:t>
            </a:r>
          </a:p>
        </p:txBody>
      </p:sp>
      <p:sp>
        <p:nvSpPr>
          <p:cNvPr id="14" name="Yellow Bar">
            <a:extLst>
              <a:ext uri="{FF2B5EF4-FFF2-40B4-BE49-F238E27FC236}">
                <a16:creationId xmlns:a16="http://schemas.microsoft.com/office/drawing/2014/main" id="{7B93D9AA-6888-AD49-B631-43AF1BA076FD}"/>
              </a:ext>
            </a:extLst>
          </p:cNvPr>
          <p:cNvSpPr/>
          <p:nvPr/>
        </p:nvSpPr>
        <p:spPr>
          <a:xfrm>
            <a:off x="3061957" y="194693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5" name="Content Placeholder 2">
            <a:extLst>
              <a:ext uri="{FF2B5EF4-FFF2-40B4-BE49-F238E27FC236}">
                <a16:creationId xmlns:a16="http://schemas.microsoft.com/office/drawing/2014/main" id="{532A2B66-BD42-4041-BE35-AAC68BD3C528}"/>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400"/>
              </a:spcBef>
              <a:spcAft>
                <a:spcPts val="2400"/>
              </a:spcAft>
              <a:buClr>
                <a:srgbClr val="FFCF00"/>
              </a:buClr>
              <a:buFont typeface="Wingdings" pitchFamily="2" charset="2"/>
              <a:buChar char="§"/>
            </a:pPr>
            <a:r>
              <a:rPr lang="zh-TW" sz="2000"/>
              <a:t>獅友和分會幹部對其總監團隊有什麼期望？</a:t>
            </a:r>
          </a:p>
          <a:p>
            <a:pPr>
              <a:spcBef>
                <a:spcPts val="2400"/>
              </a:spcBef>
              <a:spcAft>
                <a:spcPts val="2400"/>
              </a:spcAft>
              <a:buClr>
                <a:srgbClr val="FFCF00"/>
              </a:buClr>
              <a:buFont typeface="Wingdings" pitchFamily="2" charset="2"/>
              <a:buChar char="§"/>
            </a:pPr>
            <a:r>
              <a:rPr lang="zh-TW" sz="2000"/>
              <a:t>獅友和分會幹部對其分區主席有什麼期望？ </a:t>
            </a:r>
          </a:p>
          <a:p>
            <a:pPr>
              <a:spcBef>
                <a:spcPts val="2400"/>
              </a:spcBef>
              <a:spcAft>
                <a:spcPts val="2400"/>
              </a:spcAft>
              <a:buClr>
                <a:srgbClr val="FFCF00"/>
              </a:buClr>
              <a:buFont typeface="Wingdings" pitchFamily="2" charset="2"/>
              <a:buChar char="§"/>
            </a:pPr>
            <a:r>
              <a:rPr lang="zh-TW" sz="2000"/>
              <a:t>我們對獅子分會有什麼期望？</a:t>
            </a:r>
          </a:p>
          <a:p>
            <a:pPr>
              <a:buClr>
                <a:schemeClr val="accent1"/>
              </a:buClr>
            </a:pPr>
            <a:endParaRPr lang="en-US" kern="0" dirty="0"/>
          </a:p>
          <a:p>
            <a:pPr marL="457200" indent="-457200">
              <a:buClr>
                <a:schemeClr val="accent1"/>
              </a:buClr>
              <a:buFont typeface="Wingdings" panose="05000000000000000000" pitchFamily="2" charset="2"/>
              <a:buChar char="v"/>
            </a:pPr>
            <a:endParaRPr lang="en-US" kern="0" dirty="0"/>
          </a:p>
          <a:p>
            <a:pPr marL="457200" indent="-457200">
              <a:buClr>
                <a:schemeClr val="accent1"/>
              </a:buClr>
              <a:buFont typeface="Wingdings" panose="05000000000000000000" pitchFamily="2" charset="2"/>
              <a:buChar char="v"/>
            </a:pPr>
            <a:endParaRPr lang="en-US" kern="0" dirty="0"/>
          </a:p>
        </p:txBody>
      </p:sp>
      <p:sp>
        <p:nvSpPr>
          <p:cNvPr id="16" name="Page Number - Blue">
            <a:extLst>
              <a:ext uri="{FF2B5EF4-FFF2-40B4-BE49-F238E27FC236}">
                <a16:creationId xmlns:a16="http://schemas.microsoft.com/office/drawing/2014/main" id="{514ACD62-034A-F04B-9AFE-6F27C4F2E17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5</a:t>
            </a:fld>
            <a:endParaRPr lang="en-US" sz="1000">
              <a:solidFill>
                <a:srgbClr val="0A5496"/>
              </a:solidFill>
            </a:endParaRPr>
          </a:p>
        </p:txBody>
      </p:sp>
    </p:spTree>
    <p:extLst>
      <p:ext uri="{BB962C8B-B14F-4D97-AF65-F5344CB8AC3E}">
        <p14:creationId xmlns:p14="http://schemas.microsoft.com/office/powerpoint/2010/main" val="157732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9DF1F53-2712-204E-9587-B645CC7830B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aa</a:t>
            </a:r>
          </a:p>
        </p:txBody>
      </p:sp>
      <p:sp>
        <p:nvSpPr>
          <p:cNvPr id="9" name="Slice - Solid">
            <a:extLst>
              <a:ext uri="{FF2B5EF4-FFF2-40B4-BE49-F238E27FC236}">
                <a16:creationId xmlns:a16="http://schemas.microsoft.com/office/drawing/2014/main" id="{A5B17972-4B29-7A43-92B9-F9D332112A88}"/>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B9EB0189-7648-2144-A749-670600157BF1}"/>
              </a:ext>
            </a:extLst>
          </p:cNvPr>
          <p:cNvPicPr>
            <a:picLocks noChangeAspect="1"/>
          </p:cNvPicPr>
          <p:nvPr/>
        </p:nvPicPr>
        <p:blipFill>
          <a:blip r:embed="rId3"/>
          <a:srcRect/>
          <a:stretch/>
        </p:blipFill>
        <p:spPr>
          <a:xfrm>
            <a:off x="605696" y="499134"/>
            <a:ext cx="994504" cy="942293"/>
          </a:xfrm>
          <a:prstGeom prst="rect">
            <a:avLst/>
          </a:prstGeom>
        </p:spPr>
      </p:pic>
      <p:sp>
        <p:nvSpPr>
          <p:cNvPr id="11" name="Title 1">
            <a:extLst>
              <a:ext uri="{FF2B5EF4-FFF2-40B4-BE49-F238E27FC236}">
                <a16:creationId xmlns:a16="http://schemas.microsoft.com/office/drawing/2014/main" id="{A8A0AF19-596F-454C-B790-55B4576B5521}"/>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zh-TW" sz="3200" b="1">
                <a:solidFill>
                  <a:srgbClr val="00338D"/>
                </a:solidFill>
                <a:latin typeface="Arial" charset="0"/>
                <a:ea typeface="PMingLiU" charset="0"/>
                <a:cs typeface="Arial" charset="0"/>
              </a:rPr>
              <a:t>對未來的願景</a:t>
            </a:r>
          </a:p>
        </p:txBody>
      </p:sp>
      <p:sp>
        <p:nvSpPr>
          <p:cNvPr id="12" name="Yellow Bar">
            <a:extLst>
              <a:ext uri="{FF2B5EF4-FFF2-40B4-BE49-F238E27FC236}">
                <a16:creationId xmlns:a16="http://schemas.microsoft.com/office/drawing/2014/main" id="{7C101582-D939-BA47-ACF1-0D73FF32496D}"/>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Content Placeholder 2">
            <a:extLst>
              <a:ext uri="{FF2B5EF4-FFF2-40B4-BE49-F238E27FC236}">
                <a16:creationId xmlns:a16="http://schemas.microsoft.com/office/drawing/2014/main" id="{6E4EF51E-1655-7447-88A9-95A18BA8FC14}"/>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buNone/>
            </a:pPr>
            <a:r>
              <a:rPr lang="zh-TW" sz="2000" dirty="0">
                <a:latin typeface="+mn-ea"/>
                <a:ea typeface="+mn-ea"/>
              </a:rPr>
              <a:t>五年以後，若一位前會員打電話詢問貴分會，您希望告訴他們，我們為了更好的未來，已經做出了什麼改變？這些改變如何橫跨全區？</a:t>
            </a:r>
          </a:p>
        </p:txBody>
      </p:sp>
      <p:sp>
        <p:nvSpPr>
          <p:cNvPr id="14" name="Page Number - Blue">
            <a:extLst>
              <a:ext uri="{FF2B5EF4-FFF2-40B4-BE49-F238E27FC236}">
                <a16:creationId xmlns:a16="http://schemas.microsoft.com/office/drawing/2014/main" id="{D84D790C-85C0-1F46-9643-44D64ACA970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6</a:t>
            </a:fld>
            <a:endParaRPr lang="en-US" sz="1000">
              <a:solidFill>
                <a:srgbClr val="0A5496"/>
              </a:solidFill>
            </a:endParaRPr>
          </a:p>
        </p:txBody>
      </p:sp>
    </p:spTree>
    <p:extLst>
      <p:ext uri="{BB962C8B-B14F-4D97-AF65-F5344CB8AC3E}">
        <p14:creationId xmlns:p14="http://schemas.microsoft.com/office/powerpoint/2010/main" val="214267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FA6F3AB3-2C1F-A844-8981-4F983B900005}"/>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 </a:t>
            </a:r>
          </a:p>
        </p:txBody>
      </p:sp>
      <p:pic>
        <p:nvPicPr>
          <p:cNvPr id="10" name="Picture 9">
            <a:extLst>
              <a:ext uri="{FF2B5EF4-FFF2-40B4-BE49-F238E27FC236}">
                <a16:creationId xmlns:a16="http://schemas.microsoft.com/office/drawing/2014/main" id="{37F32238-50AC-B241-8673-70E1D9E86A27}"/>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1" name="Picture 10">
            <a:extLst>
              <a:ext uri="{FF2B5EF4-FFF2-40B4-BE49-F238E27FC236}">
                <a16:creationId xmlns:a16="http://schemas.microsoft.com/office/drawing/2014/main" id="{E8A3D658-1C59-CF45-BFB2-3FC2D6F153F9}"/>
              </a:ext>
            </a:extLst>
          </p:cNvPr>
          <p:cNvPicPr>
            <a:picLocks noChangeAspect="1"/>
          </p:cNvPicPr>
          <p:nvPr/>
        </p:nvPicPr>
        <p:blipFill>
          <a:blip r:embed="rId3">
            <a:alphaModFix amt="60000"/>
          </a:blip>
          <a:srcRect/>
          <a:stretch/>
        </p:blipFill>
        <p:spPr>
          <a:xfrm rot="10800000">
            <a:off x="-1" y="4572001"/>
            <a:ext cx="2286000" cy="2286000"/>
          </a:xfrm>
          <a:prstGeom prst="rect">
            <a:avLst/>
          </a:prstGeom>
        </p:spPr>
      </p:pic>
      <p:sp>
        <p:nvSpPr>
          <p:cNvPr id="19" name="Quote">
            <a:extLst>
              <a:ext uri="{FF2B5EF4-FFF2-40B4-BE49-F238E27FC236}">
                <a16:creationId xmlns:a16="http://schemas.microsoft.com/office/drawing/2014/main" id="{F103AB68-8EEE-284C-923A-25A076478FD8}"/>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21" name="Page Number - White">
            <a:extLst>
              <a:ext uri="{FF2B5EF4-FFF2-40B4-BE49-F238E27FC236}">
                <a16:creationId xmlns:a16="http://schemas.microsoft.com/office/drawing/2014/main" id="{76A478BC-656F-F14D-AD96-832D42C7ADB9}"/>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sp>
        <p:nvSpPr>
          <p:cNvPr id="12" name="Body Copy">
            <a:extLst>
              <a:ext uri="{FF2B5EF4-FFF2-40B4-BE49-F238E27FC236}">
                <a16:creationId xmlns:a16="http://schemas.microsoft.com/office/drawing/2014/main" id="{D846C7CB-5698-E448-ADB4-F89CFF7B945E}"/>
              </a:ext>
            </a:extLst>
          </p:cNvPr>
          <p:cNvSpPr txBox="1">
            <a:spLocks/>
          </p:cNvSpPr>
          <p:nvPr/>
        </p:nvSpPr>
        <p:spPr>
          <a:xfrm>
            <a:off x="1686681"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4400" b="1" dirty="0">
                <a:latin typeface="+mj-ea"/>
                <a:ea typeface="+mj-ea"/>
              </a:rPr>
              <a:t>如果你總是做你一直以來所做的事，你總會得到你一直得到的</a:t>
            </a:r>
          </a:p>
        </p:txBody>
      </p:sp>
      <p:sp>
        <p:nvSpPr>
          <p:cNvPr id="25" name="Text Placeholder 1">
            <a:extLst>
              <a:ext uri="{FF2B5EF4-FFF2-40B4-BE49-F238E27FC236}">
                <a16:creationId xmlns:a16="http://schemas.microsoft.com/office/drawing/2014/main" id="{8FCA8A67-C8BC-C646-A188-1EB697CA7237}"/>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zh-TW" sz="2400" b="1" dirty="0">
                <a:solidFill>
                  <a:schemeClr val="bg1"/>
                </a:solidFill>
              </a:rPr>
              <a:t>- 亨利</a:t>
            </a:r>
            <a:r>
              <a:rPr lang="en-US" altLang="zh-TW" sz="2400" b="1" dirty="0">
                <a:solidFill>
                  <a:schemeClr val="bg1"/>
                </a:solidFill>
                <a:latin typeface="PMingLiU" panose="02020500000000000000" pitchFamily="18" charset="-120"/>
                <a:ea typeface="PMingLiU" panose="02020500000000000000" pitchFamily="18" charset="-120"/>
              </a:rPr>
              <a:t>‧</a:t>
            </a:r>
            <a:r>
              <a:rPr lang="zh-TW" sz="2400" b="1" dirty="0">
                <a:solidFill>
                  <a:schemeClr val="bg1"/>
                </a:solidFill>
              </a:rPr>
              <a:t>福特</a:t>
            </a:r>
          </a:p>
        </p:txBody>
      </p:sp>
      <p:sp>
        <p:nvSpPr>
          <p:cNvPr id="2" name="Quote">
            <a:extLst>
              <a:ext uri="{FF2B5EF4-FFF2-40B4-BE49-F238E27FC236}">
                <a16:creationId xmlns:a16="http://schemas.microsoft.com/office/drawing/2014/main" id="{A81628A7-D072-878E-3F07-C528A5F0690A}"/>
              </a:ext>
            </a:extLst>
          </p:cNvPr>
          <p:cNvSpPr/>
          <p:nvPr/>
        </p:nvSpPr>
        <p:spPr>
          <a:xfrm>
            <a:off x="98400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3" name="Quote">
            <a:extLst>
              <a:ext uri="{FF2B5EF4-FFF2-40B4-BE49-F238E27FC236}">
                <a16:creationId xmlns:a16="http://schemas.microsoft.com/office/drawing/2014/main" id="{E42A7E83-BB18-72A8-85ED-0E34DBD918B4}"/>
              </a:ext>
            </a:extLst>
          </p:cNvPr>
          <p:cNvSpPr/>
          <p:nvPr/>
        </p:nvSpPr>
        <p:spPr>
          <a:xfrm>
            <a:off x="538540" y="868946"/>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Tree>
    <p:extLst>
      <p:ext uri="{BB962C8B-B14F-4D97-AF65-F5344CB8AC3E}">
        <p14:creationId xmlns:p14="http://schemas.microsoft.com/office/powerpoint/2010/main" val="157897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76200"/>
            <a:ext cx="11187129" cy="69342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Headline">
            <a:extLst>
              <a:ext uri="{FF2B5EF4-FFF2-40B4-BE49-F238E27FC236}">
                <a16:creationId xmlns:a16="http://schemas.microsoft.com/office/drawing/2014/main" id="{AF7A9875-920B-6944-8EDE-9662234D5830}"/>
              </a:ext>
            </a:extLst>
          </p:cNvPr>
          <p:cNvSpPr txBox="1">
            <a:spLocks/>
          </p:cNvSpPr>
          <p:nvPr/>
        </p:nvSpPr>
        <p:spPr>
          <a:xfrm>
            <a:off x="2903695" y="112447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3200" dirty="0">
                <a:solidFill>
                  <a:schemeClr val="bg1"/>
                </a:solidFill>
                <a:latin typeface="Arial" panose="020B0604020202020204" pitchFamily="34" charset="0"/>
                <a:ea typeface="PMingLiU"/>
                <a:cs typeface="Arial" panose="020B0604020202020204" pitchFamily="34" charset="0"/>
              </a:rPr>
              <a:t>我們為何需要更多會員？</a:t>
            </a:r>
          </a:p>
        </p:txBody>
      </p:sp>
      <p:pic>
        <p:nvPicPr>
          <p:cNvPr id="10" name="Picture 9">
            <a:extLst>
              <a:ext uri="{FF2B5EF4-FFF2-40B4-BE49-F238E27FC236}">
                <a16:creationId xmlns:a16="http://schemas.microsoft.com/office/drawing/2014/main" id="{4883CA41-0D70-A24B-9483-FAD305397919}"/>
              </a:ext>
            </a:extLst>
          </p:cNvPr>
          <p:cNvPicPr>
            <a:picLocks noChangeAspect="1"/>
          </p:cNvPicPr>
          <p:nvPr/>
        </p:nvPicPr>
        <p:blipFill>
          <a:blip r:embed="rId3"/>
          <a:srcRect/>
          <a:stretch/>
        </p:blipFill>
        <p:spPr>
          <a:xfrm>
            <a:off x="459875" y="307730"/>
            <a:ext cx="1089992" cy="1089992"/>
          </a:xfrm>
          <a:prstGeom prst="rect">
            <a:avLst/>
          </a:prstGeom>
        </p:spPr>
      </p:pic>
      <p:sp>
        <p:nvSpPr>
          <p:cNvPr id="11" name="Yellow Bar">
            <a:extLst>
              <a:ext uri="{FF2B5EF4-FFF2-40B4-BE49-F238E27FC236}">
                <a16:creationId xmlns:a16="http://schemas.microsoft.com/office/drawing/2014/main" id="{6C6374CE-DA57-0344-ACAE-94472176B5AC}"/>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Content Placeholder 2">
            <a:extLst>
              <a:ext uri="{FF2B5EF4-FFF2-40B4-BE49-F238E27FC236}">
                <a16:creationId xmlns:a16="http://schemas.microsoft.com/office/drawing/2014/main" id="{CDAB1EEA-CD74-2347-BEA4-BFBCE5D05761}"/>
              </a:ext>
            </a:extLst>
          </p:cNvPr>
          <p:cNvSpPr txBox="1">
            <a:spLocks/>
          </p:cNvSpPr>
          <p:nvPr/>
        </p:nvSpPr>
        <p:spPr>
          <a:xfrm>
            <a:off x="2903695" y="4343400"/>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spcBef>
                <a:spcPts val="1800"/>
              </a:spcBef>
              <a:spcAft>
                <a:spcPts val="0"/>
              </a:spcAft>
              <a:buNone/>
            </a:pPr>
            <a:r>
              <a:rPr lang="zh-TW" sz="2000" dirty="0">
                <a:solidFill>
                  <a:schemeClr val="bg1"/>
                </a:solidFill>
                <a:latin typeface="+mj-ea"/>
                <a:ea typeface="+mj-ea"/>
              </a:rPr>
              <a:t>我們對現況滿意嗎？</a:t>
            </a:r>
          </a:p>
          <a:p>
            <a:pPr marL="0" indent="0">
              <a:lnSpc>
                <a:spcPct val="150000"/>
              </a:lnSpc>
              <a:spcAft>
                <a:spcPts val="0"/>
              </a:spcAft>
              <a:buNone/>
            </a:pPr>
            <a:r>
              <a:rPr lang="zh-TW" sz="2000" dirty="0">
                <a:solidFill>
                  <a:schemeClr val="bg1"/>
                </a:solidFill>
                <a:latin typeface="+mj-ea"/>
                <a:ea typeface="+mj-ea"/>
              </a:rPr>
              <a:t>我們可以做得更好嗎？</a:t>
            </a:r>
          </a:p>
          <a:p>
            <a:pPr marL="0" indent="0">
              <a:lnSpc>
                <a:spcPct val="150000"/>
              </a:lnSpc>
              <a:spcAft>
                <a:spcPts val="0"/>
              </a:spcAft>
              <a:buNone/>
            </a:pPr>
            <a:r>
              <a:rPr lang="zh-TW" sz="2000" dirty="0">
                <a:solidFill>
                  <a:schemeClr val="bg1"/>
                </a:solidFill>
                <a:latin typeface="+mj-ea"/>
                <a:ea typeface="+mj-ea"/>
              </a:rPr>
              <a:t>需要什麼改變才能使我們做到最好？</a:t>
            </a: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a:solidFill>
                <a:schemeClr val="bg1"/>
              </a:solidFill>
            </a:endParaRPr>
          </a:p>
        </p:txBody>
      </p:sp>
      <p:sp>
        <p:nvSpPr>
          <p:cNvPr id="18" name="Background - Solid">
            <a:extLst>
              <a:ext uri="{FF2B5EF4-FFF2-40B4-BE49-F238E27FC236}">
                <a16:creationId xmlns:a16="http://schemas.microsoft.com/office/drawing/2014/main" id="{8DD28FB1-137A-5540-A57F-596C22992FDE}"/>
              </a:ext>
            </a:extLst>
          </p:cNvPr>
          <p:cNvSpPr/>
          <p:nvPr/>
        </p:nvSpPr>
        <p:spPr>
          <a:xfrm>
            <a:off x="2971801" y="2321450"/>
            <a:ext cx="8215328" cy="1799918"/>
          </a:xfrm>
          <a:prstGeom prst="rect">
            <a:avLst/>
          </a:prstGeom>
          <a:noFill/>
          <a:ln w="76200">
            <a:solidFill>
              <a:srgbClr val="FF5C35"/>
            </a:solid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Content Placeholder 2">
            <a:extLst>
              <a:ext uri="{FF2B5EF4-FFF2-40B4-BE49-F238E27FC236}">
                <a16:creationId xmlns:a16="http://schemas.microsoft.com/office/drawing/2014/main" id="{DAC04241-A00E-2745-920E-56EF12308A25}"/>
              </a:ext>
            </a:extLst>
          </p:cNvPr>
          <p:cNvSpPr txBox="1">
            <a:spLocks/>
          </p:cNvSpPr>
          <p:nvPr/>
        </p:nvSpPr>
        <p:spPr>
          <a:xfrm>
            <a:off x="3048000" y="2286000"/>
            <a:ext cx="8215328" cy="1727157"/>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200000"/>
              </a:lnSpc>
              <a:spcBef>
                <a:spcPts val="0"/>
              </a:spcBef>
              <a:buNone/>
            </a:pPr>
            <a:r>
              <a:rPr lang="zh-TW" b="1" dirty="0">
                <a:solidFill>
                  <a:schemeClr val="bg1"/>
                </a:solidFill>
                <a:latin typeface="+mj-ea"/>
                <a:ea typeface="+mj-ea"/>
              </a:rPr>
              <a:t>今年區內的會員：__		 今年的服務人數： __</a:t>
            </a:r>
          </a:p>
          <a:p>
            <a:pPr marL="0" indent="0">
              <a:lnSpc>
                <a:spcPct val="200000"/>
              </a:lnSpc>
              <a:spcBef>
                <a:spcPts val="0"/>
              </a:spcBef>
              <a:buNone/>
            </a:pPr>
            <a:r>
              <a:rPr lang="zh-TW" b="1" dirty="0">
                <a:solidFill>
                  <a:schemeClr val="bg1"/>
                </a:solidFill>
                <a:latin typeface="+mj-ea"/>
                <a:ea typeface="+mj-ea"/>
              </a:rPr>
              <a:t>去年區內的會員：__		 去年的服務人數：__</a:t>
            </a:r>
          </a:p>
          <a:p>
            <a:pPr marL="0" indent="0">
              <a:lnSpc>
                <a:spcPct val="200000"/>
              </a:lnSpc>
              <a:spcBef>
                <a:spcPts val="0"/>
              </a:spcBef>
              <a:buNone/>
            </a:pPr>
            <a:r>
              <a:rPr lang="zh-TW" b="1" dirty="0">
                <a:solidFill>
                  <a:schemeClr val="bg1"/>
                </a:solidFill>
                <a:latin typeface="+mj-ea"/>
                <a:ea typeface="+mj-ea"/>
                <a:cs typeface="Helvetica"/>
                <a:sym typeface="Wingdings" panose="05000000000000000000" pitchFamily="2" charset="2"/>
              </a:rPr>
              <a:t>三年來新會員的保留率：__%	 分會報告的服務比例： __%</a:t>
            </a:r>
          </a:p>
        </p:txBody>
      </p:sp>
    </p:spTree>
    <p:extLst>
      <p:ext uri="{BB962C8B-B14F-4D97-AF65-F5344CB8AC3E}">
        <p14:creationId xmlns:p14="http://schemas.microsoft.com/office/powerpoint/2010/main" val="89329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B3F04316-2191-114A-B593-BFA4FDFC7EC6}"/>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 </a:t>
            </a:r>
          </a:p>
        </p:txBody>
      </p:sp>
      <p:pic>
        <p:nvPicPr>
          <p:cNvPr id="9" name="Picture 8">
            <a:extLst>
              <a:ext uri="{FF2B5EF4-FFF2-40B4-BE49-F238E27FC236}">
                <a16:creationId xmlns:a16="http://schemas.microsoft.com/office/drawing/2014/main" id="{CDB24E20-E60E-0946-8BA9-E2470915ECEF}"/>
              </a:ext>
            </a:extLst>
          </p:cNvPr>
          <p:cNvPicPr>
            <a:picLocks noChangeAspect="1"/>
          </p:cNvPicPr>
          <p:nvPr/>
        </p:nvPicPr>
        <p:blipFill>
          <a:blip r:embed="rId3">
            <a:alphaModFix amt="8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4C3533FC-D9C4-2745-9BE0-9C072B578C6F}"/>
              </a:ext>
            </a:extLst>
          </p:cNvPr>
          <p:cNvPicPr>
            <a:picLocks noChangeAspect="1"/>
          </p:cNvPicPr>
          <p:nvPr/>
        </p:nvPicPr>
        <p:blipFill>
          <a:blip r:embed="rId3">
            <a:alphaModFix amt="80000"/>
          </a:blip>
          <a:srcRect/>
          <a:stretch/>
        </p:blipFill>
        <p:spPr>
          <a:xfrm rot="10800000">
            <a:off x="-1" y="4572001"/>
            <a:ext cx="2286000" cy="2286000"/>
          </a:xfrm>
          <a:prstGeom prst="rect">
            <a:avLst/>
          </a:prstGeom>
        </p:spPr>
      </p:pic>
      <p:sp>
        <p:nvSpPr>
          <p:cNvPr id="12" name="Body Copy">
            <a:extLst>
              <a:ext uri="{FF2B5EF4-FFF2-40B4-BE49-F238E27FC236}">
                <a16:creationId xmlns:a16="http://schemas.microsoft.com/office/drawing/2014/main" id="{C0246B2C-0C55-614C-9104-37723992EDD4}"/>
              </a:ext>
            </a:extLst>
          </p:cNvPr>
          <p:cNvSpPr txBox="1">
            <a:spLocks/>
          </p:cNvSpPr>
          <p:nvPr/>
        </p:nvSpPr>
        <p:spPr>
          <a:xfrm>
            <a:off x="1600200" y="2971799"/>
            <a:ext cx="8520546" cy="673119"/>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altLang="zh-TW" sz="4400" b="1" dirty="0">
              <a:latin typeface="+mj-ea"/>
              <a:ea typeface="+mj-ea"/>
            </a:endParaRPr>
          </a:p>
          <a:p>
            <a:endParaRPr lang="en-US" altLang="zh-TW" sz="4400" b="1" dirty="0">
              <a:latin typeface="+mj-ea"/>
              <a:ea typeface="+mj-ea"/>
            </a:endParaRPr>
          </a:p>
          <a:p>
            <a:r>
              <a:rPr lang="zh-TW" sz="4400" b="1" dirty="0">
                <a:latin typeface="+mj-ea"/>
                <a:ea typeface="+mj-ea"/>
              </a:rPr>
              <a:t>認清我們自己的真相是所有</a:t>
            </a:r>
            <a:br>
              <a:rPr lang="en-US" altLang="zh-TW" sz="4400" b="1" dirty="0">
                <a:latin typeface="+mj-ea"/>
                <a:ea typeface="+mj-ea"/>
              </a:rPr>
            </a:br>
            <a:r>
              <a:rPr lang="zh-TW" sz="4400" b="1" dirty="0">
                <a:latin typeface="+mj-ea"/>
                <a:ea typeface="+mj-ea"/>
              </a:rPr>
              <a:t>改變的出發點</a:t>
            </a:r>
            <a:r>
              <a:rPr lang="zh-CN" altLang="en-US" sz="4400" b="1" dirty="0">
                <a:latin typeface="+mj-ea"/>
                <a:ea typeface="+mj-ea"/>
              </a:rPr>
              <a:t>。</a:t>
            </a:r>
            <a:endParaRPr lang="zh-TW" sz="4400" b="1" dirty="0">
              <a:latin typeface="+mj-ea"/>
              <a:ea typeface="+mj-ea"/>
            </a:endParaRPr>
          </a:p>
          <a:p>
            <a:endParaRPr lang="zh-TW" sz="4400" b="1" dirty="0">
              <a:latin typeface="+mj-ea"/>
              <a:ea typeface="+mj-ea"/>
            </a:endParaRPr>
          </a:p>
          <a:p>
            <a:endParaRPr lang="zh-TW" sz="4400" b="1" dirty="0">
              <a:latin typeface="+mj-ea"/>
              <a:ea typeface="+mj-ea"/>
            </a:endParaRPr>
          </a:p>
        </p:txBody>
      </p:sp>
      <p:sp>
        <p:nvSpPr>
          <p:cNvPr id="15" name="Page Number - White">
            <a:extLst>
              <a:ext uri="{FF2B5EF4-FFF2-40B4-BE49-F238E27FC236}">
                <a16:creationId xmlns:a16="http://schemas.microsoft.com/office/drawing/2014/main" id="{02FE4DBD-608A-4042-A708-B8E45DD908ED}"/>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9</a:t>
            </a:fld>
            <a:endParaRPr lang="en-US" sz="1000">
              <a:solidFill>
                <a:schemeClr val="bg1"/>
              </a:solidFill>
            </a:endParaRPr>
          </a:p>
        </p:txBody>
      </p:sp>
      <p:sp>
        <p:nvSpPr>
          <p:cNvPr id="16" name="Text Placeholder 1">
            <a:extLst>
              <a:ext uri="{FF2B5EF4-FFF2-40B4-BE49-F238E27FC236}">
                <a16:creationId xmlns:a16="http://schemas.microsoft.com/office/drawing/2014/main" id="{CBB357F3-5288-0B4A-8807-153404DED35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zh-TW" sz="2400" b="1">
                <a:solidFill>
                  <a:schemeClr val="bg1"/>
                </a:solidFill>
              </a:rPr>
              <a:t>- Akiroq Brosst</a:t>
            </a:r>
          </a:p>
        </p:txBody>
      </p:sp>
      <p:sp>
        <p:nvSpPr>
          <p:cNvPr id="2" name="Quote">
            <a:extLst>
              <a:ext uri="{FF2B5EF4-FFF2-40B4-BE49-F238E27FC236}">
                <a16:creationId xmlns:a16="http://schemas.microsoft.com/office/drawing/2014/main" id="{65A0FB9C-859B-DEA2-36B5-E0D76755081B}"/>
              </a:ext>
            </a:extLst>
          </p:cNvPr>
          <p:cNvSpPr/>
          <p:nvPr/>
        </p:nvSpPr>
        <p:spPr>
          <a:xfrm>
            <a:off x="522317" y="1219200"/>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3" name="Quote">
            <a:extLst>
              <a:ext uri="{FF2B5EF4-FFF2-40B4-BE49-F238E27FC236}">
                <a16:creationId xmlns:a16="http://schemas.microsoft.com/office/drawing/2014/main" id="{7BA2480C-8507-5E08-22B0-30B6A394F66F}"/>
              </a:ext>
            </a:extLst>
          </p:cNvPr>
          <p:cNvSpPr/>
          <p:nvPr/>
        </p:nvSpPr>
        <p:spPr>
          <a:xfrm>
            <a:off x="98400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Tree>
    <p:extLst>
      <p:ext uri="{BB962C8B-B14F-4D97-AF65-F5344CB8AC3E}">
        <p14:creationId xmlns:p14="http://schemas.microsoft.com/office/powerpoint/2010/main" val="2504650547"/>
      </p:ext>
    </p:extLst>
  </p:cSld>
  <p:clrMapOvr>
    <a:masterClrMapping/>
  </p:clrMapOvr>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PMingLiU"/>
        <a:cs typeface=""/>
      </a:majorFont>
      <a:minorFont>
        <a:latin typeface="Segoe UI Semibold"/>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PMingLiU"/>
        <a:cs typeface=""/>
      </a:majorFont>
      <a:minorFont>
        <a:latin typeface="Calibri"/>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PMingLiU"/>
        <a:cs typeface=""/>
      </a:majorFont>
      <a:minorFont>
        <a:latin typeface="Calibri"/>
        <a:ea typeface="PMingLiU"/>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06A8C181-E056-415E-9B59-40F04FA43837}">
  <ds:schemaRef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a7495015-d16d-4dd1-a72f-488cd8119f34"/>
    <ds:schemaRef ds:uri="http://www.w3.org/XML/1998/namespace"/>
  </ds:schemaRefs>
</ds:datastoreItem>
</file>

<file path=customXml/itemProps3.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5.xml><?xml version="1.0" encoding="utf-8"?>
<ds:datastoreItem xmlns:ds="http://schemas.openxmlformats.org/officeDocument/2006/customXml" ds:itemID="{8C1FB9C5-FCF7-40CA-B88F-2FCAC75B880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43870</TotalTime>
  <Words>9095</Words>
  <Application>Microsoft Office PowerPoint</Application>
  <PresentationFormat>Widescreen</PresentationFormat>
  <Paragraphs>558</Paragraphs>
  <Slides>24</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MingLiU</vt:lpstr>
      <vt:lpstr>PMingLiU</vt:lpstr>
      <vt:lpstr>.Lucida Grande UI Regular</vt:lpstr>
      <vt:lpstr>Arial</vt:lpstr>
      <vt:lpstr>Calibri</vt:lpstr>
      <vt:lpstr>Helvetica</vt:lpstr>
      <vt:lpstr>Lucida Grande</vt:lpstr>
      <vt:lpstr>Open Sans</vt:lpstr>
      <vt:lpstr>Segoe UI</vt:lpstr>
      <vt:lpstr>Segoe UI Semibold</vt:lpstr>
      <vt:lpstr>Wingdings</vt:lpstr>
      <vt:lpstr>Wingdings 3</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Gray, Tracy</cp:lastModifiedBy>
  <cp:revision>2251</cp:revision>
  <cp:lastPrinted>2018-07-23T15:21:46Z</cp:lastPrinted>
  <dcterms:created xsi:type="dcterms:W3CDTF">2016-11-15T15:12:50Z</dcterms:created>
  <dcterms:modified xsi:type="dcterms:W3CDTF">2023-08-17T17:49:29Z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