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79" r:id="rId7"/>
    <p:sldMasterId id="2147483885" r:id="rId8"/>
    <p:sldMasterId id="2147483887" r:id="rId9"/>
  </p:sldMasterIdLst>
  <p:notesMasterIdLst>
    <p:notesMasterId r:id="rId30"/>
  </p:notesMasterIdLst>
  <p:handoutMasterIdLst>
    <p:handoutMasterId r:id="rId31"/>
  </p:handoutMasterIdLst>
  <p:sldIdLst>
    <p:sldId id="870" r:id="rId10"/>
    <p:sldId id="871" r:id="rId11"/>
    <p:sldId id="1100" r:id="rId12"/>
    <p:sldId id="1075" r:id="rId13"/>
    <p:sldId id="904" r:id="rId14"/>
    <p:sldId id="1376" r:id="rId15"/>
    <p:sldId id="1377" r:id="rId16"/>
    <p:sldId id="1109" r:id="rId17"/>
    <p:sldId id="1374" r:id="rId18"/>
    <p:sldId id="1375" r:id="rId19"/>
    <p:sldId id="1040" r:id="rId20"/>
    <p:sldId id="1064" r:id="rId21"/>
    <p:sldId id="1057" r:id="rId22"/>
    <p:sldId id="1325" r:id="rId23"/>
    <p:sldId id="1074" r:id="rId24"/>
    <p:sldId id="1056" r:id="rId25"/>
    <p:sldId id="1061" r:id="rId26"/>
    <p:sldId id="1058" r:id="rId27"/>
    <p:sldId id="1326" r:id="rId28"/>
    <p:sldId id="1000" r:id="rId2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605437-E720-9786-01E1-D941D69FCFE4}" name="Gray, Tracy" initials="GT" userId="S::tgray@lionsclubs.org::51b47a81-9ad3-4650-aba2-57b18fa962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Amanda Trella" initials="AT" lastIdx="20" clrIdx="82">
    <p:extLst>
      <p:ext uri="{19B8F6BF-5375-455C-9EA6-DF929625EA0E}">
        <p15:presenceInfo xmlns:p15="http://schemas.microsoft.com/office/powerpoint/2012/main" userId="9nZMaScZcM50oSEqr+T9awvJjH3GVZmY/k43oQHVN9o=" providerId="None"/>
      </p:ext>
    </p:extLst>
  </p:cmAuthor>
  <p:cmAuthor id="13" name="Tamara Osheroff" initials="TO [12]" lastIdx="1" clrIdx="12"/>
  <p:cmAuthor id="84" name="Gray, Tracy" initials="GT" lastIdx="8" clrIdx="83">
    <p:extLst>
      <p:ext uri="{19B8F6BF-5375-455C-9EA6-DF929625EA0E}">
        <p15:presenceInfo xmlns:p15="http://schemas.microsoft.com/office/powerpoint/2012/main" userId="S::tgray@lionsclubs.org::51b47a81-9ad3-4650-aba2-57b18fa96281" providerId="AD"/>
      </p:ext>
    </p:extLst>
  </p:cmAuthor>
  <p:cmAuthor id="14" name="Tamara Osheroff" initials="TO [13]" lastIdx="1" clrIdx="13"/>
  <p:cmAuthor id="85" name="Birkey, Taylor" initials="BT" lastIdx="8" clrIdx="84">
    <p:extLst>
      <p:ext uri="{19B8F6BF-5375-455C-9EA6-DF929625EA0E}">
        <p15:presenceInfo xmlns:p15="http://schemas.microsoft.com/office/powerpoint/2012/main" userId="S::tbirkey@lionsclubs.org::d04b3745-7e98-4ff4-a263-45a9d7c8cad7" providerId="AD"/>
      </p:ext>
    </p:extLst>
  </p:cmAuthor>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8D"/>
    <a:srgbClr val="B3B2B1"/>
    <a:srgbClr val="00338D"/>
    <a:srgbClr val="0A5496"/>
    <a:srgbClr val="BFBFBF"/>
    <a:srgbClr val="F65126"/>
    <a:srgbClr val="407CCA"/>
    <a:srgbClr val="FF5C35"/>
    <a:srgbClr val="EBB700"/>
    <a:srgbClr val="CD31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68694" autoAdjust="0"/>
  </p:normalViewPr>
  <p:slideViewPr>
    <p:cSldViewPr showGuides="1">
      <p:cViewPr varScale="1">
        <p:scale>
          <a:sx n="59" d="100"/>
          <a:sy n="59" d="100"/>
        </p:scale>
        <p:origin x="1434"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5094"/>
    </p:cViewPr>
  </p:sorterViewPr>
  <p:notesViewPr>
    <p:cSldViewPr showGuides="1">
      <p:cViewPr varScale="1">
        <p:scale>
          <a:sx n="58" d="100"/>
          <a:sy n="58"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948FF-6C54-4655-A9CB-F813E610420C}" type="doc">
      <dgm:prSet loTypeId="urn:microsoft.com/office/officeart/2008/layout/HorizontalMultiLevelHierarchy" loCatId="hierarchy" qsTypeId="urn:microsoft.com/office/officeart/2005/8/quickstyle/3d3" qsCatId="3D" csTypeId="urn:microsoft.com/office/officeart/2005/8/colors/accent0_2" csCatId="mainScheme" phldr="1"/>
      <dgm:spPr/>
      <dgm:t>
        <a:bodyPr/>
        <a:lstStyle/>
        <a:p>
          <a:endParaRPr lang="en-US"/>
        </a:p>
      </dgm:t>
    </dgm:pt>
    <dgm:pt modelId="{FA4E3865-C2D8-434D-97EC-F82894D7E206}">
      <dgm:prSet phldrT="[Text]"/>
      <dgm:spPr>
        <a:solidFill>
          <a:srgbClr val="002060"/>
        </a:solidFill>
      </dgm:spPr>
      <dgm:t>
        <a:bodyPr/>
        <a:lstStyle/>
        <a:p>
          <a:r>
            <a:rPr lang="zh-TW" b="1" dirty="0">
              <a:solidFill>
                <a:srgbClr val="FFC000"/>
              </a:solidFill>
            </a:rPr>
            <a:t>国际总会长</a:t>
          </a:r>
        </a:p>
      </dgm:t>
    </dgm:pt>
    <dgm:pt modelId="{EF1F51E8-F9C9-48D6-9CD1-6385601D43EE}" type="parTrans" cxnId="{7333F1FC-4A59-440E-BCAB-131D2B7A7781}">
      <dgm:prSet/>
      <dgm:spPr/>
      <dgm:t>
        <a:bodyPr/>
        <a:lstStyle/>
        <a:p>
          <a:endParaRPr lang="en-US" b="0">
            <a:highlight>
              <a:srgbClr val="FFFF00"/>
            </a:highlight>
          </a:endParaRPr>
        </a:p>
      </dgm:t>
    </dgm:pt>
    <dgm:pt modelId="{115A3403-D96B-4FA6-A827-4A0C23885B1B}" type="sibTrans" cxnId="{7333F1FC-4A59-440E-BCAB-131D2B7A7781}">
      <dgm:prSet/>
      <dgm:spPr/>
      <dgm:t>
        <a:bodyPr/>
        <a:lstStyle/>
        <a:p>
          <a:endParaRPr lang="en-US" b="0">
            <a:highlight>
              <a:srgbClr val="FFFF00"/>
            </a:highlight>
          </a:endParaRPr>
        </a:p>
      </dgm:t>
    </dgm:pt>
    <dgm:pt modelId="{A6656416-4AE9-4E1D-9390-B0459FC0B459}">
      <dgm:prSet phldrT="[Text]"/>
      <dgm:spPr>
        <a:solidFill>
          <a:srgbClr val="FFC000"/>
        </a:solidFill>
      </dgm:spPr>
      <dgm:t>
        <a:bodyPr/>
        <a:lstStyle/>
        <a:p>
          <a:r>
            <a:rPr lang="zh-TW" b="1" dirty="0"/>
            <a:t>国际第一副总会长</a:t>
          </a:r>
        </a:p>
      </dgm:t>
    </dgm:pt>
    <dgm:pt modelId="{F0E89962-B22E-4554-A8C1-BCA258DEE737}" type="parTrans" cxnId="{ECC4A8A8-3E10-473F-8D60-00DFAC278CD9}">
      <dgm:prSet/>
      <dgm:spPr/>
      <dgm:t>
        <a:bodyPr/>
        <a:lstStyle/>
        <a:p>
          <a:endParaRPr lang="en-US" b="0">
            <a:highlight>
              <a:srgbClr val="FFFF00"/>
            </a:highlight>
          </a:endParaRPr>
        </a:p>
      </dgm:t>
    </dgm:pt>
    <dgm:pt modelId="{874AE9DC-FA1F-4585-8050-3B622AC681C2}" type="sibTrans" cxnId="{ECC4A8A8-3E10-473F-8D60-00DFAC278CD9}">
      <dgm:prSet/>
      <dgm:spPr/>
      <dgm:t>
        <a:bodyPr/>
        <a:lstStyle/>
        <a:p>
          <a:endParaRPr lang="en-US" b="0">
            <a:highlight>
              <a:srgbClr val="FFFF00"/>
            </a:highlight>
          </a:endParaRPr>
        </a:p>
      </dgm:t>
    </dgm:pt>
    <dgm:pt modelId="{FC7A2CAD-3D67-4448-A4B1-147E27D3A756}">
      <dgm:prSet phldrT="[Text]"/>
      <dgm:spPr>
        <a:solidFill>
          <a:srgbClr val="FFC000"/>
        </a:solidFill>
      </dgm:spPr>
      <dgm:t>
        <a:bodyPr/>
        <a:lstStyle/>
        <a:p>
          <a:r>
            <a:rPr lang="zh-TW" b="1" dirty="0"/>
            <a:t>国际第二副总会长</a:t>
          </a:r>
        </a:p>
      </dgm:t>
    </dgm:pt>
    <dgm:pt modelId="{62F9FC69-EAC7-4F82-8C96-3BF56FADF73A}" type="parTrans" cxnId="{E13D6C33-5F05-4E09-9688-4CD9DEE03E03}">
      <dgm:prSet/>
      <dgm:spPr/>
      <dgm:t>
        <a:bodyPr/>
        <a:lstStyle/>
        <a:p>
          <a:endParaRPr lang="en-US" b="0">
            <a:highlight>
              <a:srgbClr val="FFFF00"/>
            </a:highlight>
          </a:endParaRPr>
        </a:p>
      </dgm:t>
    </dgm:pt>
    <dgm:pt modelId="{0BC69553-ED05-41E5-B01D-50DC27FA0921}" type="sibTrans" cxnId="{E13D6C33-5F05-4E09-9688-4CD9DEE03E03}">
      <dgm:prSet/>
      <dgm:spPr/>
      <dgm:t>
        <a:bodyPr/>
        <a:lstStyle/>
        <a:p>
          <a:endParaRPr lang="en-US" b="0">
            <a:highlight>
              <a:srgbClr val="FFFF00"/>
            </a:highlight>
          </a:endParaRPr>
        </a:p>
      </dgm:t>
    </dgm:pt>
    <dgm:pt modelId="{31E9DF73-4E7A-43CF-8B8E-33A21BF8D4A6}">
      <dgm:prSet phldrT="[Text]"/>
      <dgm:spPr>
        <a:solidFill>
          <a:srgbClr val="FFC000"/>
        </a:solidFill>
      </dgm:spPr>
      <dgm:t>
        <a:bodyPr/>
        <a:lstStyle/>
        <a:p>
          <a:r>
            <a:rPr lang="zh-TW" b="1" dirty="0"/>
            <a:t>国际第三副总会长</a:t>
          </a:r>
        </a:p>
      </dgm:t>
    </dgm:pt>
    <dgm:pt modelId="{702E2583-1EE2-4565-80F7-B688F9B9E483}" type="parTrans" cxnId="{6EBFA8C2-40B3-4792-8CB4-A27A2108E7D3}">
      <dgm:prSet/>
      <dgm:spPr/>
      <dgm:t>
        <a:bodyPr/>
        <a:lstStyle/>
        <a:p>
          <a:endParaRPr lang="en-US" b="0">
            <a:highlight>
              <a:srgbClr val="FFFF00"/>
            </a:highlight>
          </a:endParaRPr>
        </a:p>
      </dgm:t>
    </dgm:pt>
    <dgm:pt modelId="{F4C529FB-755C-4595-9E10-9C7233730445}" type="sibTrans" cxnId="{6EBFA8C2-40B3-4792-8CB4-A27A2108E7D3}">
      <dgm:prSet/>
      <dgm:spPr/>
      <dgm:t>
        <a:bodyPr/>
        <a:lstStyle/>
        <a:p>
          <a:endParaRPr lang="en-US" b="0">
            <a:highlight>
              <a:srgbClr val="FFFF00"/>
            </a:highlight>
          </a:endParaRPr>
        </a:p>
      </dgm:t>
    </dgm:pt>
    <dgm:pt modelId="{580AE5CF-2CC1-417A-8F48-B5040B2CFCB6}">
      <dgm:prSet phldrT="[Text]"/>
      <dgm:spPr>
        <a:solidFill>
          <a:srgbClr val="FFC000"/>
        </a:solidFill>
      </dgm:spPr>
      <dgm:t>
        <a:bodyPr/>
        <a:lstStyle/>
        <a:p>
          <a:r>
            <a:rPr lang="zh-TW" b="1" dirty="0"/>
            <a:t>全球行动团队</a:t>
          </a:r>
        </a:p>
      </dgm:t>
    </dgm:pt>
    <dgm:pt modelId="{EB0E9CCD-CB78-4F7D-888F-B4C99BEEB97F}" type="parTrans" cxnId="{E692CEA2-A536-496C-A553-884157C7AC4C}">
      <dgm:prSet/>
      <dgm:spPr/>
      <dgm:t>
        <a:bodyPr/>
        <a:lstStyle/>
        <a:p>
          <a:endParaRPr lang="en-US" b="0">
            <a:highlight>
              <a:srgbClr val="FFFF00"/>
            </a:highlight>
          </a:endParaRPr>
        </a:p>
      </dgm:t>
    </dgm:pt>
    <dgm:pt modelId="{B3325FB3-0DF4-4D4A-9F5D-65A0537A4FB7}" type="sibTrans" cxnId="{E692CEA2-A536-496C-A553-884157C7AC4C}">
      <dgm:prSet/>
      <dgm:spPr/>
      <dgm:t>
        <a:bodyPr/>
        <a:lstStyle/>
        <a:p>
          <a:endParaRPr lang="en-US" b="0">
            <a:highlight>
              <a:srgbClr val="FFFF00"/>
            </a:highlight>
          </a:endParaRPr>
        </a:p>
      </dgm:t>
    </dgm:pt>
    <dgm:pt modelId="{6C0DBD34-9D91-43BD-AEF7-B60AABB4552B}" type="pres">
      <dgm:prSet presAssocID="{8B0948FF-6C54-4655-A9CB-F813E610420C}" presName="Name0" presStyleCnt="0">
        <dgm:presLayoutVars>
          <dgm:chPref val="1"/>
          <dgm:dir/>
          <dgm:animOne val="branch"/>
          <dgm:animLvl val="lvl"/>
          <dgm:resizeHandles val="exact"/>
        </dgm:presLayoutVars>
      </dgm:prSet>
      <dgm:spPr/>
    </dgm:pt>
    <dgm:pt modelId="{2F63F343-AC05-4BA4-8B0C-20A883D52042}" type="pres">
      <dgm:prSet presAssocID="{FA4E3865-C2D8-434D-97EC-F82894D7E206}" presName="root1" presStyleCnt="0"/>
      <dgm:spPr/>
    </dgm:pt>
    <dgm:pt modelId="{C7AD1BAA-B7D3-4476-ABCD-D850DAF84A77}" type="pres">
      <dgm:prSet presAssocID="{FA4E3865-C2D8-434D-97EC-F82894D7E206}" presName="LevelOneTextNode" presStyleLbl="node0" presStyleIdx="0" presStyleCnt="1">
        <dgm:presLayoutVars>
          <dgm:chPref val="3"/>
        </dgm:presLayoutVars>
      </dgm:prSet>
      <dgm:spPr/>
    </dgm:pt>
    <dgm:pt modelId="{AAA3E7E5-9C4A-420C-9D43-0382054622C0}" type="pres">
      <dgm:prSet presAssocID="{FA4E3865-C2D8-434D-97EC-F82894D7E206}" presName="level2hierChild" presStyleCnt="0"/>
      <dgm:spPr/>
    </dgm:pt>
    <dgm:pt modelId="{3E2CA35D-ADCB-406A-A3AE-2763DBDF96B3}" type="pres">
      <dgm:prSet presAssocID="{F0E89962-B22E-4554-A8C1-BCA258DEE737}" presName="conn2-1" presStyleLbl="parChTrans1D2" presStyleIdx="0" presStyleCnt="4"/>
      <dgm:spPr/>
    </dgm:pt>
    <dgm:pt modelId="{806A56B2-16D4-4C27-8C09-996C9407B875}" type="pres">
      <dgm:prSet presAssocID="{F0E89962-B22E-4554-A8C1-BCA258DEE737}" presName="connTx" presStyleLbl="parChTrans1D2" presStyleIdx="0" presStyleCnt="4"/>
      <dgm:spPr/>
    </dgm:pt>
    <dgm:pt modelId="{8D3DD09B-E4D2-4298-9009-1E770E761E23}" type="pres">
      <dgm:prSet presAssocID="{A6656416-4AE9-4E1D-9390-B0459FC0B459}" presName="root2" presStyleCnt="0"/>
      <dgm:spPr/>
    </dgm:pt>
    <dgm:pt modelId="{5D7B646A-CB67-4639-AF04-E43D19BCAADD}" type="pres">
      <dgm:prSet presAssocID="{A6656416-4AE9-4E1D-9390-B0459FC0B459}" presName="LevelTwoTextNode" presStyleLbl="node2" presStyleIdx="0" presStyleCnt="4">
        <dgm:presLayoutVars>
          <dgm:chPref val="3"/>
        </dgm:presLayoutVars>
      </dgm:prSet>
      <dgm:spPr/>
    </dgm:pt>
    <dgm:pt modelId="{004284BD-7C95-4EDC-A6D6-F35AFAE47AEA}" type="pres">
      <dgm:prSet presAssocID="{A6656416-4AE9-4E1D-9390-B0459FC0B459}" presName="level3hierChild" presStyleCnt="0"/>
      <dgm:spPr/>
    </dgm:pt>
    <dgm:pt modelId="{05F28D73-BBD4-48B0-A6A2-A0A051487877}" type="pres">
      <dgm:prSet presAssocID="{62F9FC69-EAC7-4F82-8C96-3BF56FADF73A}" presName="conn2-1" presStyleLbl="parChTrans1D2" presStyleIdx="1" presStyleCnt="4"/>
      <dgm:spPr/>
    </dgm:pt>
    <dgm:pt modelId="{7FDCC34B-CA9F-4E3F-A6EA-323C06D65CEC}" type="pres">
      <dgm:prSet presAssocID="{62F9FC69-EAC7-4F82-8C96-3BF56FADF73A}" presName="connTx" presStyleLbl="parChTrans1D2" presStyleIdx="1" presStyleCnt="4"/>
      <dgm:spPr/>
    </dgm:pt>
    <dgm:pt modelId="{E07AC0B2-EA01-497B-872C-890792242D99}" type="pres">
      <dgm:prSet presAssocID="{FC7A2CAD-3D67-4448-A4B1-147E27D3A756}" presName="root2" presStyleCnt="0"/>
      <dgm:spPr/>
    </dgm:pt>
    <dgm:pt modelId="{CF864CAE-B76A-4AAC-AFD7-DFF17A51824D}" type="pres">
      <dgm:prSet presAssocID="{FC7A2CAD-3D67-4448-A4B1-147E27D3A756}" presName="LevelTwoTextNode" presStyleLbl="node2" presStyleIdx="1" presStyleCnt="4">
        <dgm:presLayoutVars>
          <dgm:chPref val="3"/>
        </dgm:presLayoutVars>
      </dgm:prSet>
      <dgm:spPr/>
    </dgm:pt>
    <dgm:pt modelId="{BE174C2E-BCD9-4547-B3C4-08FC62FCD99C}" type="pres">
      <dgm:prSet presAssocID="{FC7A2CAD-3D67-4448-A4B1-147E27D3A756}" presName="level3hierChild" presStyleCnt="0"/>
      <dgm:spPr/>
    </dgm:pt>
    <dgm:pt modelId="{E7C30ACB-4A62-4780-BE6A-DFCA4E671100}" type="pres">
      <dgm:prSet presAssocID="{702E2583-1EE2-4565-80F7-B688F9B9E483}" presName="conn2-1" presStyleLbl="parChTrans1D2" presStyleIdx="2" presStyleCnt="4"/>
      <dgm:spPr/>
    </dgm:pt>
    <dgm:pt modelId="{71930C87-591B-42D2-BB7A-98BE421612CE}" type="pres">
      <dgm:prSet presAssocID="{702E2583-1EE2-4565-80F7-B688F9B9E483}" presName="connTx" presStyleLbl="parChTrans1D2" presStyleIdx="2" presStyleCnt="4"/>
      <dgm:spPr/>
    </dgm:pt>
    <dgm:pt modelId="{DB57FD45-B547-4339-8F98-E800F09EFE2A}" type="pres">
      <dgm:prSet presAssocID="{31E9DF73-4E7A-43CF-8B8E-33A21BF8D4A6}" presName="root2" presStyleCnt="0"/>
      <dgm:spPr/>
    </dgm:pt>
    <dgm:pt modelId="{755D5E97-B9A8-48F4-ADE0-C6942240FA10}" type="pres">
      <dgm:prSet presAssocID="{31E9DF73-4E7A-43CF-8B8E-33A21BF8D4A6}" presName="LevelTwoTextNode" presStyleLbl="node2" presStyleIdx="2" presStyleCnt="4">
        <dgm:presLayoutVars>
          <dgm:chPref val="3"/>
        </dgm:presLayoutVars>
      </dgm:prSet>
      <dgm:spPr/>
    </dgm:pt>
    <dgm:pt modelId="{52BAB1C6-7192-4AB8-B724-4417DE77725D}" type="pres">
      <dgm:prSet presAssocID="{31E9DF73-4E7A-43CF-8B8E-33A21BF8D4A6}" presName="level3hierChild" presStyleCnt="0"/>
      <dgm:spPr/>
    </dgm:pt>
    <dgm:pt modelId="{8A4DDFB2-1628-494A-A70F-559CAA9DE2AE}" type="pres">
      <dgm:prSet presAssocID="{EB0E9CCD-CB78-4F7D-888F-B4C99BEEB97F}" presName="conn2-1" presStyleLbl="parChTrans1D2" presStyleIdx="3" presStyleCnt="4"/>
      <dgm:spPr/>
    </dgm:pt>
    <dgm:pt modelId="{379F1181-C757-42CB-95F5-9DD41AE91D10}" type="pres">
      <dgm:prSet presAssocID="{EB0E9CCD-CB78-4F7D-888F-B4C99BEEB97F}" presName="connTx" presStyleLbl="parChTrans1D2" presStyleIdx="3" presStyleCnt="4"/>
      <dgm:spPr/>
    </dgm:pt>
    <dgm:pt modelId="{BF86EB3A-69F9-4D32-9965-8F91D71099CF}" type="pres">
      <dgm:prSet presAssocID="{580AE5CF-2CC1-417A-8F48-B5040B2CFCB6}" presName="root2" presStyleCnt="0"/>
      <dgm:spPr/>
    </dgm:pt>
    <dgm:pt modelId="{86192E0F-6DFD-46C2-9C79-591DC57F04AC}" type="pres">
      <dgm:prSet presAssocID="{580AE5CF-2CC1-417A-8F48-B5040B2CFCB6}" presName="LevelTwoTextNode" presStyleLbl="node2" presStyleIdx="3" presStyleCnt="4">
        <dgm:presLayoutVars>
          <dgm:chPref val="3"/>
        </dgm:presLayoutVars>
      </dgm:prSet>
      <dgm:spPr/>
    </dgm:pt>
    <dgm:pt modelId="{D2430ED6-8C8F-4F09-9350-F98A5997C00A}" type="pres">
      <dgm:prSet presAssocID="{580AE5CF-2CC1-417A-8F48-B5040B2CFCB6}" presName="level3hierChild" presStyleCnt="0"/>
      <dgm:spPr/>
    </dgm:pt>
  </dgm:ptLst>
  <dgm:cxnLst>
    <dgm:cxn modelId="{7B49AF11-4EDC-4A43-92BD-A23234DC5994}" type="presOf" srcId="{EB0E9CCD-CB78-4F7D-888F-B4C99BEEB97F}" destId="{8A4DDFB2-1628-494A-A70F-559CAA9DE2AE}" srcOrd="0" destOrd="0" presId="urn:microsoft.com/office/officeart/2008/layout/HorizontalMultiLevelHierarchy"/>
    <dgm:cxn modelId="{35391F13-1486-4933-BE55-B4F09C42F9B6}" type="presOf" srcId="{31E9DF73-4E7A-43CF-8B8E-33A21BF8D4A6}" destId="{755D5E97-B9A8-48F4-ADE0-C6942240FA10}" srcOrd="0" destOrd="0" presId="urn:microsoft.com/office/officeart/2008/layout/HorizontalMultiLevelHierarchy"/>
    <dgm:cxn modelId="{E46E3C1A-071C-4B41-BDBA-C7E6AF61E0EE}" type="presOf" srcId="{580AE5CF-2CC1-417A-8F48-B5040B2CFCB6}" destId="{86192E0F-6DFD-46C2-9C79-591DC57F04AC}" srcOrd="0" destOrd="0" presId="urn:microsoft.com/office/officeart/2008/layout/HorizontalMultiLevelHierarchy"/>
    <dgm:cxn modelId="{E13D6C33-5F05-4E09-9688-4CD9DEE03E03}" srcId="{FA4E3865-C2D8-434D-97EC-F82894D7E206}" destId="{FC7A2CAD-3D67-4448-A4B1-147E27D3A756}" srcOrd="1" destOrd="0" parTransId="{62F9FC69-EAC7-4F82-8C96-3BF56FADF73A}" sibTransId="{0BC69553-ED05-41E5-B01D-50DC27FA0921}"/>
    <dgm:cxn modelId="{2419AF3F-7A36-49C3-B4A1-852AAF42C1B2}" type="presOf" srcId="{62F9FC69-EAC7-4F82-8C96-3BF56FADF73A}" destId="{7FDCC34B-CA9F-4E3F-A6EA-323C06D65CEC}" srcOrd="1" destOrd="0" presId="urn:microsoft.com/office/officeart/2008/layout/HorizontalMultiLevelHierarchy"/>
    <dgm:cxn modelId="{F5758C42-D179-41FB-9812-09FF97F037F8}" type="presOf" srcId="{F0E89962-B22E-4554-A8C1-BCA258DEE737}" destId="{3E2CA35D-ADCB-406A-A3AE-2763DBDF96B3}" srcOrd="0" destOrd="0" presId="urn:microsoft.com/office/officeart/2008/layout/HorizontalMultiLevelHierarchy"/>
    <dgm:cxn modelId="{E3631151-356B-4AB4-AFDD-89CCCDD6E890}" type="presOf" srcId="{8B0948FF-6C54-4655-A9CB-F813E610420C}" destId="{6C0DBD34-9D91-43BD-AEF7-B60AABB4552B}" srcOrd="0" destOrd="0" presId="urn:microsoft.com/office/officeart/2008/layout/HorizontalMultiLevelHierarchy"/>
    <dgm:cxn modelId="{EC3B3A7C-3713-4D26-8041-46E10A516ECC}" type="presOf" srcId="{702E2583-1EE2-4565-80F7-B688F9B9E483}" destId="{E7C30ACB-4A62-4780-BE6A-DFCA4E671100}" srcOrd="0" destOrd="0" presId="urn:microsoft.com/office/officeart/2008/layout/HorizontalMultiLevelHierarchy"/>
    <dgm:cxn modelId="{E68E7E82-FDE5-408B-B77F-54B2FDA1578D}" type="presOf" srcId="{FA4E3865-C2D8-434D-97EC-F82894D7E206}" destId="{C7AD1BAA-B7D3-4476-ABCD-D850DAF84A77}" srcOrd="0" destOrd="0" presId="urn:microsoft.com/office/officeart/2008/layout/HorizontalMultiLevelHierarchy"/>
    <dgm:cxn modelId="{32F34188-4868-43FC-AD6B-7C43ABEE09FF}" type="presOf" srcId="{A6656416-4AE9-4E1D-9390-B0459FC0B459}" destId="{5D7B646A-CB67-4639-AF04-E43D19BCAADD}" srcOrd="0" destOrd="0" presId="urn:microsoft.com/office/officeart/2008/layout/HorizontalMultiLevelHierarchy"/>
    <dgm:cxn modelId="{E692CEA2-A536-496C-A553-884157C7AC4C}" srcId="{FA4E3865-C2D8-434D-97EC-F82894D7E206}" destId="{580AE5CF-2CC1-417A-8F48-B5040B2CFCB6}" srcOrd="3" destOrd="0" parTransId="{EB0E9CCD-CB78-4F7D-888F-B4C99BEEB97F}" sibTransId="{B3325FB3-0DF4-4D4A-9F5D-65A0537A4FB7}"/>
    <dgm:cxn modelId="{ECC4A8A8-3E10-473F-8D60-00DFAC278CD9}" srcId="{FA4E3865-C2D8-434D-97EC-F82894D7E206}" destId="{A6656416-4AE9-4E1D-9390-B0459FC0B459}" srcOrd="0" destOrd="0" parTransId="{F0E89962-B22E-4554-A8C1-BCA258DEE737}" sibTransId="{874AE9DC-FA1F-4585-8050-3B622AC681C2}"/>
    <dgm:cxn modelId="{6EBFA8C2-40B3-4792-8CB4-A27A2108E7D3}" srcId="{FA4E3865-C2D8-434D-97EC-F82894D7E206}" destId="{31E9DF73-4E7A-43CF-8B8E-33A21BF8D4A6}" srcOrd="2" destOrd="0" parTransId="{702E2583-1EE2-4565-80F7-B688F9B9E483}" sibTransId="{F4C529FB-755C-4595-9E10-9C7233730445}"/>
    <dgm:cxn modelId="{1BCB74CD-9683-4721-BA44-0EA7ABCCE216}" type="presOf" srcId="{62F9FC69-EAC7-4F82-8C96-3BF56FADF73A}" destId="{05F28D73-BBD4-48B0-A6A2-A0A051487877}" srcOrd="0" destOrd="0" presId="urn:microsoft.com/office/officeart/2008/layout/HorizontalMultiLevelHierarchy"/>
    <dgm:cxn modelId="{B1E431D3-C34A-49FB-878F-9E42A3C46E88}" type="presOf" srcId="{FC7A2CAD-3D67-4448-A4B1-147E27D3A756}" destId="{CF864CAE-B76A-4AAC-AFD7-DFF17A51824D}" srcOrd="0" destOrd="0" presId="urn:microsoft.com/office/officeart/2008/layout/HorizontalMultiLevelHierarchy"/>
    <dgm:cxn modelId="{CE1E2BEA-E659-45A3-88CD-C607A13B0972}" type="presOf" srcId="{702E2583-1EE2-4565-80F7-B688F9B9E483}" destId="{71930C87-591B-42D2-BB7A-98BE421612CE}" srcOrd="1" destOrd="0" presId="urn:microsoft.com/office/officeart/2008/layout/HorizontalMultiLevelHierarchy"/>
    <dgm:cxn modelId="{EA036CF4-0AC9-4B70-B127-A3184C3D23B5}" type="presOf" srcId="{EB0E9CCD-CB78-4F7D-888F-B4C99BEEB97F}" destId="{379F1181-C757-42CB-95F5-9DD41AE91D10}" srcOrd="1" destOrd="0" presId="urn:microsoft.com/office/officeart/2008/layout/HorizontalMultiLevelHierarchy"/>
    <dgm:cxn modelId="{97E512FC-D13B-444E-A4FB-0E6DEB5E6C96}" type="presOf" srcId="{F0E89962-B22E-4554-A8C1-BCA258DEE737}" destId="{806A56B2-16D4-4C27-8C09-996C9407B875}" srcOrd="1" destOrd="0" presId="urn:microsoft.com/office/officeart/2008/layout/HorizontalMultiLevelHierarchy"/>
    <dgm:cxn modelId="{7333F1FC-4A59-440E-BCAB-131D2B7A7781}" srcId="{8B0948FF-6C54-4655-A9CB-F813E610420C}" destId="{FA4E3865-C2D8-434D-97EC-F82894D7E206}" srcOrd="0" destOrd="0" parTransId="{EF1F51E8-F9C9-48D6-9CD1-6385601D43EE}" sibTransId="{115A3403-D96B-4FA6-A827-4A0C23885B1B}"/>
    <dgm:cxn modelId="{2B1673ED-515F-437A-B415-B1527783B650}" type="presParOf" srcId="{6C0DBD34-9D91-43BD-AEF7-B60AABB4552B}" destId="{2F63F343-AC05-4BA4-8B0C-20A883D52042}" srcOrd="0" destOrd="0" presId="urn:microsoft.com/office/officeart/2008/layout/HorizontalMultiLevelHierarchy"/>
    <dgm:cxn modelId="{18FD6532-B6AF-4B3F-9C12-9CDF0D1C18D3}" type="presParOf" srcId="{2F63F343-AC05-4BA4-8B0C-20A883D52042}" destId="{C7AD1BAA-B7D3-4476-ABCD-D850DAF84A77}" srcOrd="0" destOrd="0" presId="urn:microsoft.com/office/officeart/2008/layout/HorizontalMultiLevelHierarchy"/>
    <dgm:cxn modelId="{452F90EB-5F46-41B3-B35F-E5C3544E8BC7}" type="presParOf" srcId="{2F63F343-AC05-4BA4-8B0C-20A883D52042}" destId="{AAA3E7E5-9C4A-420C-9D43-0382054622C0}" srcOrd="1" destOrd="0" presId="urn:microsoft.com/office/officeart/2008/layout/HorizontalMultiLevelHierarchy"/>
    <dgm:cxn modelId="{B181FDE1-1F6A-4E9D-87F1-3FCF256AC15D}" type="presParOf" srcId="{AAA3E7E5-9C4A-420C-9D43-0382054622C0}" destId="{3E2CA35D-ADCB-406A-A3AE-2763DBDF96B3}" srcOrd="0" destOrd="0" presId="urn:microsoft.com/office/officeart/2008/layout/HorizontalMultiLevelHierarchy"/>
    <dgm:cxn modelId="{CA9775DC-F09B-4CF8-95D5-4F0A853F89AC}" type="presParOf" srcId="{3E2CA35D-ADCB-406A-A3AE-2763DBDF96B3}" destId="{806A56B2-16D4-4C27-8C09-996C9407B875}" srcOrd="0" destOrd="0" presId="urn:microsoft.com/office/officeart/2008/layout/HorizontalMultiLevelHierarchy"/>
    <dgm:cxn modelId="{7B40AAAB-F728-461A-B9D8-3C9CD87569F3}" type="presParOf" srcId="{AAA3E7E5-9C4A-420C-9D43-0382054622C0}" destId="{8D3DD09B-E4D2-4298-9009-1E770E761E23}" srcOrd="1" destOrd="0" presId="urn:microsoft.com/office/officeart/2008/layout/HorizontalMultiLevelHierarchy"/>
    <dgm:cxn modelId="{E066E319-0103-40AE-A850-FCA5D84A8C7C}" type="presParOf" srcId="{8D3DD09B-E4D2-4298-9009-1E770E761E23}" destId="{5D7B646A-CB67-4639-AF04-E43D19BCAADD}" srcOrd="0" destOrd="0" presId="urn:microsoft.com/office/officeart/2008/layout/HorizontalMultiLevelHierarchy"/>
    <dgm:cxn modelId="{EED5E9F0-EC67-4A45-ADDE-D68938063F33}" type="presParOf" srcId="{8D3DD09B-E4D2-4298-9009-1E770E761E23}" destId="{004284BD-7C95-4EDC-A6D6-F35AFAE47AEA}" srcOrd="1" destOrd="0" presId="urn:microsoft.com/office/officeart/2008/layout/HorizontalMultiLevelHierarchy"/>
    <dgm:cxn modelId="{1F06322E-46AA-4B15-90F1-687AF0C2B35E}" type="presParOf" srcId="{AAA3E7E5-9C4A-420C-9D43-0382054622C0}" destId="{05F28D73-BBD4-48B0-A6A2-A0A051487877}" srcOrd="2" destOrd="0" presId="urn:microsoft.com/office/officeart/2008/layout/HorizontalMultiLevelHierarchy"/>
    <dgm:cxn modelId="{066617E3-6E49-4A7B-B3C6-793DF9AC28BB}" type="presParOf" srcId="{05F28D73-BBD4-48B0-A6A2-A0A051487877}" destId="{7FDCC34B-CA9F-4E3F-A6EA-323C06D65CEC}" srcOrd="0" destOrd="0" presId="urn:microsoft.com/office/officeart/2008/layout/HorizontalMultiLevelHierarchy"/>
    <dgm:cxn modelId="{A927526A-8C8C-42E6-8B46-696475C70FA7}" type="presParOf" srcId="{AAA3E7E5-9C4A-420C-9D43-0382054622C0}" destId="{E07AC0B2-EA01-497B-872C-890792242D99}" srcOrd="3" destOrd="0" presId="urn:microsoft.com/office/officeart/2008/layout/HorizontalMultiLevelHierarchy"/>
    <dgm:cxn modelId="{03D208C3-8CED-4C89-921A-49CFB55955C0}" type="presParOf" srcId="{E07AC0B2-EA01-497B-872C-890792242D99}" destId="{CF864CAE-B76A-4AAC-AFD7-DFF17A51824D}" srcOrd="0" destOrd="0" presId="urn:microsoft.com/office/officeart/2008/layout/HorizontalMultiLevelHierarchy"/>
    <dgm:cxn modelId="{31AFABF3-4D02-4D13-A23C-1619BFC55724}" type="presParOf" srcId="{E07AC0B2-EA01-497B-872C-890792242D99}" destId="{BE174C2E-BCD9-4547-B3C4-08FC62FCD99C}" srcOrd="1" destOrd="0" presId="urn:microsoft.com/office/officeart/2008/layout/HorizontalMultiLevelHierarchy"/>
    <dgm:cxn modelId="{1A3A5C74-ACD5-4820-B326-4740ACD8DAD7}" type="presParOf" srcId="{AAA3E7E5-9C4A-420C-9D43-0382054622C0}" destId="{E7C30ACB-4A62-4780-BE6A-DFCA4E671100}" srcOrd="4" destOrd="0" presId="urn:microsoft.com/office/officeart/2008/layout/HorizontalMultiLevelHierarchy"/>
    <dgm:cxn modelId="{AF0563BD-4B08-4BF7-939D-6DBB89BEA612}" type="presParOf" srcId="{E7C30ACB-4A62-4780-BE6A-DFCA4E671100}" destId="{71930C87-591B-42D2-BB7A-98BE421612CE}" srcOrd="0" destOrd="0" presId="urn:microsoft.com/office/officeart/2008/layout/HorizontalMultiLevelHierarchy"/>
    <dgm:cxn modelId="{9B18F959-161A-4C82-8DC3-E7C2197F312A}" type="presParOf" srcId="{AAA3E7E5-9C4A-420C-9D43-0382054622C0}" destId="{DB57FD45-B547-4339-8F98-E800F09EFE2A}" srcOrd="5" destOrd="0" presId="urn:microsoft.com/office/officeart/2008/layout/HorizontalMultiLevelHierarchy"/>
    <dgm:cxn modelId="{73389A6D-DF3B-481D-B49F-E50DA6DA1BB9}" type="presParOf" srcId="{DB57FD45-B547-4339-8F98-E800F09EFE2A}" destId="{755D5E97-B9A8-48F4-ADE0-C6942240FA10}" srcOrd="0" destOrd="0" presId="urn:microsoft.com/office/officeart/2008/layout/HorizontalMultiLevelHierarchy"/>
    <dgm:cxn modelId="{FAA7FC70-F7B9-4D58-98EF-AA3EB400C49B}" type="presParOf" srcId="{DB57FD45-B547-4339-8F98-E800F09EFE2A}" destId="{52BAB1C6-7192-4AB8-B724-4417DE77725D}" srcOrd="1" destOrd="0" presId="urn:microsoft.com/office/officeart/2008/layout/HorizontalMultiLevelHierarchy"/>
    <dgm:cxn modelId="{2F22CC0A-F4F4-402F-A257-1D56412A58E7}" type="presParOf" srcId="{AAA3E7E5-9C4A-420C-9D43-0382054622C0}" destId="{8A4DDFB2-1628-494A-A70F-559CAA9DE2AE}" srcOrd="6" destOrd="0" presId="urn:microsoft.com/office/officeart/2008/layout/HorizontalMultiLevelHierarchy"/>
    <dgm:cxn modelId="{8FE691FF-EC78-4051-B23E-30B62B6728E8}" type="presParOf" srcId="{8A4DDFB2-1628-494A-A70F-559CAA9DE2AE}" destId="{379F1181-C757-42CB-95F5-9DD41AE91D10}" srcOrd="0" destOrd="0" presId="urn:microsoft.com/office/officeart/2008/layout/HorizontalMultiLevelHierarchy"/>
    <dgm:cxn modelId="{B09ACDD6-8B52-4700-8925-9BB422F7252D}" type="presParOf" srcId="{AAA3E7E5-9C4A-420C-9D43-0382054622C0}" destId="{BF86EB3A-69F9-4D32-9965-8F91D71099CF}" srcOrd="7" destOrd="0" presId="urn:microsoft.com/office/officeart/2008/layout/HorizontalMultiLevelHierarchy"/>
    <dgm:cxn modelId="{CD575CE6-4BDB-475D-829C-59957AB7B5DB}" type="presParOf" srcId="{BF86EB3A-69F9-4D32-9965-8F91D71099CF}" destId="{86192E0F-6DFD-46C2-9C79-591DC57F04AC}" srcOrd="0" destOrd="0" presId="urn:microsoft.com/office/officeart/2008/layout/HorizontalMultiLevelHierarchy"/>
    <dgm:cxn modelId="{17FEE891-F50F-4E10-9A11-36B88451798D}" type="presParOf" srcId="{BF86EB3A-69F9-4D32-9965-8F91D71099CF}" destId="{D2430ED6-8C8F-4F09-9350-F98A5997C00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0B5A8-4483-4B30-B3CC-59D8EE9233C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73716F5A-6155-49E7-B757-A15493ABC9B1}">
      <dgm:prSet phldrT="[Text]" custT="1"/>
      <dgm:spPr>
        <a:solidFill>
          <a:srgbClr val="F65126"/>
        </a:solidFill>
        <a:ln>
          <a:noFill/>
        </a:ln>
      </dgm:spPr>
      <dgm:t>
        <a:bodyPr/>
        <a:lstStyle/>
        <a:p>
          <a:r>
            <a:rPr lang="zh-TW" sz="2400" b="1" dirty="0">
              <a:solidFill>
                <a:schemeClr val="bg1"/>
              </a:solidFill>
              <a:latin typeface="Arial" panose="020B0604020202020204" pitchFamily="34" charset="0"/>
              <a:ea typeface="PMingLiU"/>
              <a:cs typeface="Arial" panose="020B0604020202020204" pitchFamily="34" charset="0"/>
            </a:rPr>
            <a:t>会员</a:t>
          </a:r>
        </a:p>
      </dgm:t>
    </dgm:pt>
    <dgm:pt modelId="{25CCC3DF-E414-4C81-B7E9-8165801B9256}" type="parTrans" cxnId="{4C080BAF-D3B5-482B-AFE8-3A5B045CC6C1}">
      <dgm:prSet/>
      <dgm:spPr/>
      <dgm:t>
        <a:bodyPr/>
        <a:lstStyle/>
        <a:p>
          <a:endParaRPr lang="en-US"/>
        </a:p>
      </dgm:t>
    </dgm:pt>
    <dgm:pt modelId="{AA5414B8-8D77-4B90-AA66-EF671C22EDC7}" type="sibTrans" cxnId="{4C080BAF-D3B5-482B-AFE8-3A5B045CC6C1}">
      <dgm:prSet/>
      <dgm:spPr/>
      <dgm:t>
        <a:bodyPr/>
        <a:lstStyle/>
        <a:p>
          <a:endParaRPr lang="en-US"/>
        </a:p>
      </dgm:t>
    </dgm:pt>
    <dgm:pt modelId="{EBF0C75C-C94F-4099-9E21-38DAADBEB13E}">
      <dgm:prSet phldrT="[Text]" custT="1"/>
      <dgm:spPr>
        <a:solidFill>
          <a:srgbClr val="FFC000"/>
        </a:solidFill>
        <a:ln>
          <a:noFill/>
        </a:ln>
      </dgm:spPr>
      <dgm:t>
        <a:bodyPr/>
        <a:lstStyle/>
        <a:p>
          <a:r>
            <a:rPr lang="zh-TW" sz="1600" b="1" dirty="0">
              <a:solidFill>
                <a:srgbClr val="002060"/>
              </a:solidFill>
              <a:latin typeface="Arial" panose="020B0604020202020204" pitchFamily="34" charset="0"/>
              <a:ea typeface="PMingLiU"/>
              <a:cs typeface="Arial" panose="020B0604020202020204" pitchFamily="34" charset="0"/>
            </a:rPr>
            <a:t>会员及新会发展主席</a:t>
          </a:r>
        </a:p>
      </dgm:t>
    </dgm:pt>
    <dgm:pt modelId="{F9434703-37A4-487E-A282-511372CADDF6}" type="parTrans" cxnId="{77597879-7425-4305-810C-9B3A9FBBCE1B}">
      <dgm:prSet/>
      <dgm:spPr>
        <a:solidFill>
          <a:schemeClr val="bg1"/>
        </a:solidFill>
      </dgm:spPr>
      <dgm:t>
        <a:bodyPr/>
        <a:lstStyle/>
        <a:p>
          <a:endParaRPr lang="en-US"/>
        </a:p>
      </dgm:t>
    </dgm:pt>
    <dgm:pt modelId="{D881FF3E-4421-4F46-BAAA-CA714A150537}" type="sibTrans" cxnId="{77597879-7425-4305-810C-9B3A9FBBCE1B}">
      <dgm:prSet/>
      <dgm:spPr/>
      <dgm:t>
        <a:bodyPr/>
        <a:lstStyle/>
        <a:p>
          <a:endParaRPr lang="en-US"/>
        </a:p>
      </dgm:t>
    </dgm:pt>
    <dgm:pt modelId="{30BC643E-DCCA-4D51-9476-5880560DB55F}">
      <dgm:prSet phldrT="[Text]" custT="1"/>
      <dgm:spPr>
        <a:solidFill>
          <a:srgbClr val="FFC000"/>
        </a:solidFill>
        <a:ln>
          <a:noFill/>
        </a:ln>
      </dgm:spPr>
      <dgm:t>
        <a:bodyPr/>
        <a:lstStyle/>
        <a:p>
          <a:r>
            <a:rPr lang="zh-TW" sz="2000" b="1" dirty="0">
              <a:solidFill>
                <a:srgbClr val="002060"/>
              </a:solidFill>
              <a:latin typeface="Arial" panose="020B0604020202020204" pitchFamily="34" charset="0"/>
              <a:ea typeface="PMingLiU"/>
              <a:cs typeface="Arial" panose="020B0604020202020204" pitchFamily="34" charset="0"/>
            </a:rPr>
            <a:t>分会</a:t>
          </a:r>
          <a:br>
            <a:rPr lang="en-US" altLang="zh-TW" sz="2000" b="1" dirty="0">
              <a:solidFill>
                <a:srgbClr val="002060"/>
              </a:solidFill>
              <a:latin typeface="Arial" panose="020B0604020202020204" pitchFamily="34" charset="0"/>
              <a:ea typeface="PMingLiU"/>
              <a:cs typeface="Arial" panose="020B0604020202020204" pitchFamily="34" charset="0"/>
            </a:rPr>
          </a:br>
          <a:r>
            <a:rPr lang="zh-TW" sz="2000" b="1" dirty="0">
              <a:solidFill>
                <a:srgbClr val="002060"/>
              </a:solidFill>
              <a:latin typeface="Arial" panose="020B0604020202020204" pitchFamily="34" charset="0"/>
              <a:ea typeface="PMingLiU"/>
              <a:cs typeface="Arial" panose="020B0604020202020204" pitchFamily="34" charset="0"/>
            </a:rPr>
            <a:t>领导人</a:t>
          </a:r>
        </a:p>
      </dgm:t>
    </dgm:pt>
    <dgm:pt modelId="{F19C5CD2-8735-4F01-88D8-0A4384755B28}" type="parTrans" cxnId="{963D48E1-6DB4-4B86-B292-C206BD9F444B}">
      <dgm:prSet/>
      <dgm:spPr>
        <a:solidFill>
          <a:schemeClr val="bg1"/>
        </a:solidFill>
      </dgm:spPr>
      <dgm:t>
        <a:bodyPr/>
        <a:lstStyle/>
        <a:p>
          <a:endParaRPr lang="en-US"/>
        </a:p>
      </dgm:t>
    </dgm:pt>
    <dgm:pt modelId="{1CFAE027-9B2D-4FE6-9BA3-AADA6636AAFF}" type="sibTrans" cxnId="{963D48E1-6DB4-4B86-B292-C206BD9F444B}">
      <dgm:prSet/>
      <dgm:spPr/>
      <dgm:t>
        <a:bodyPr/>
        <a:lstStyle/>
        <a:p>
          <a:endParaRPr lang="en-US"/>
        </a:p>
      </dgm:t>
    </dgm:pt>
    <dgm:pt modelId="{F4828A50-DF1E-43AA-9CF2-988A75EDEDA8}">
      <dgm:prSet phldrT="[Text]" custT="1"/>
      <dgm:spPr>
        <a:solidFill>
          <a:srgbClr val="FFC000"/>
        </a:solidFill>
        <a:ln>
          <a:noFill/>
        </a:ln>
      </dgm:spPr>
      <dgm:t>
        <a:bodyPr/>
        <a:lstStyle/>
        <a:p>
          <a:r>
            <a:rPr lang="en-US" altLang="zh-TW" sz="2800" b="1" dirty="0">
              <a:solidFill>
                <a:srgbClr val="002060"/>
              </a:solidFill>
              <a:latin typeface="Arial" panose="020B0604020202020204" pitchFamily="34" charset="0"/>
              <a:ea typeface="PMingLiU"/>
              <a:cs typeface="Arial" panose="020B0604020202020204" pitchFamily="34" charset="0"/>
            </a:rPr>
            <a:t>GAT</a:t>
          </a:r>
        </a:p>
      </dgm:t>
    </dgm:pt>
    <dgm:pt modelId="{382E57E1-636D-428E-9BFB-9CCA05535197}" type="parTrans" cxnId="{CCB0C249-B512-4083-8E1A-16BF0D578E76}">
      <dgm:prSet/>
      <dgm:spPr>
        <a:solidFill>
          <a:schemeClr val="bg1"/>
        </a:solidFill>
      </dgm:spPr>
      <dgm:t>
        <a:bodyPr/>
        <a:lstStyle/>
        <a:p>
          <a:endParaRPr lang="en-US"/>
        </a:p>
      </dgm:t>
    </dgm:pt>
    <dgm:pt modelId="{45930B75-6C96-4294-8EA7-93FA51526232}" type="sibTrans" cxnId="{CCB0C249-B512-4083-8E1A-16BF0D578E76}">
      <dgm:prSet/>
      <dgm:spPr/>
      <dgm:t>
        <a:bodyPr/>
        <a:lstStyle/>
        <a:p>
          <a:endParaRPr lang="en-US"/>
        </a:p>
      </dgm:t>
    </dgm:pt>
    <dgm:pt modelId="{93A8B17C-984C-4CF0-AF0F-27D267372E6A}">
      <dgm:prSet phldrT="[Text]" custT="1"/>
      <dgm:spPr>
        <a:solidFill>
          <a:srgbClr val="FFC000"/>
        </a:solidFill>
        <a:ln>
          <a:noFill/>
        </a:ln>
      </dgm:spPr>
      <dgm:t>
        <a:bodyPr/>
        <a:lstStyle/>
        <a:p>
          <a:r>
            <a:rPr lang="zh-TW" altLang="en-US" sz="2000" b="1" dirty="0">
              <a:solidFill>
                <a:srgbClr val="002060"/>
              </a:solidFill>
              <a:latin typeface="Arial" panose="020B0604020202020204" pitchFamily="34" charset="0"/>
              <a:ea typeface="PMingLiU"/>
              <a:cs typeface="Arial" panose="020B0604020202020204" pitchFamily="34" charset="0"/>
            </a:rPr>
            <a:t>分区</a:t>
          </a:r>
          <a:r>
            <a:rPr lang="en-US" altLang="zh-TW" sz="2000" b="1" dirty="0">
              <a:solidFill>
                <a:srgbClr val="002060"/>
              </a:solidFill>
              <a:latin typeface="Arial" panose="020B0604020202020204" pitchFamily="34" charset="0"/>
              <a:ea typeface="PMingLiU"/>
              <a:cs typeface="Arial" panose="020B0604020202020204" pitchFamily="34" charset="0"/>
            </a:rPr>
            <a:t>/</a:t>
          </a:r>
          <a:r>
            <a:rPr lang="zh-TW" altLang="en-US" sz="2000" b="1" dirty="0">
              <a:solidFill>
                <a:srgbClr val="002060"/>
              </a:solidFill>
              <a:latin typeface="Arial" panose="020B0604020202020204" pitchFamily="34" charset="0"/>
              <a:ea typeface="PMingLiU"/>
              <a:cs typeface="Arial" panose="020B0604020202020204" pitchFamily="34" charset="0"/>
            </a:rPr>
            <a:t>专区主席</a:t>
          </a:r>
        </a:p>
      </dgm:t>
    </dgm:pt>
    <dgm:pt modelId="{6864F616-06DF-4BDB-9186-ED8D47521341}" type="parTrans" cxnId="{0CF5C90A-43B9-4F50-A1B9-82406BD087D5}">
      <dgm:prSet/>
      <dgm:spPr>
        <a:solidFill>
          <a:schemeClr val="bg1"/>
        </a:solidFill>
      </dgm:spPr>
      <dgm:t>
        <a:bodyPr/>
        <a:lstStyle/>
        <a:p>
          <a:endParaRPr lang="en-US"/>
        </a:p>
      </dgm:t>
    </dgm:pt>
    <dgm:pt modelId="{2D859E22-83DA-47D6-B078-854BFA011387}" type="sibTrans" cxnId="{0CF5C90A-43B9-4F50-A1B9-82406BD087D5}">
      <dgm:prSet/>
      <dgm:spPr/>
      <dgm:t>
        <a:bodyPr/>
        <a:lstStyle/>
        <a:p>
          <a:endParaRPr lang="en-US"/>
        </a:p>
      </dgm:t>
    </dgm:pt>
    <dgm:pt modelId="{6E1FEDFE-6A27-444A-B2F4-BD166C6BA7E9}">
      <dgm:prSet phldrT="[Text]" custT="1"/>
      <dgm:spPr>
        <a:solidFill>
          <a:srgbClr val="FFC000"/>
        </a:solidFill>
        <a:ln>
          <a:noFill/>
        </a:ln>
      </dgm:spPr>
      <dgm:t>
        <a:bodyPr/>
        <a:lstStyle/>
        <a:p>
          <a:r>
            <a:rPr lang="zh-TW" altLang="en-US" sz="2000" b="1" dirty="0">
              <a:solidFill>
                <a:srgbClr val="002060"/>
              </a:solidFill>
              <a:latin typeface="Arial" panose="020B0604020202020204" pitchFamily="34" charset="0"/>
              <a:ea typeface="PMingLiU"/>
              <a:cs typeface="Arial" panose="020B0604020202020204" pitchFamily="34" charset="0"/>
            </a:rPr>
            <a:t>其他</a:t>
          </a:r>
          <a:br>
            <a:rPr lang="en-US" altLang="zh-TW" sz="2000" b="1" dirty="0">
              <a:solidFill>
                <a:srgbClr val="002060"/>
              </a:solidFill>
              <a:latin typeface="Arial" panose="020B0604020202020204" pitchFamily="34" charset="0"/>
              <a:ea typeface="PMingLiU"/>
              <a:cs typeface="Arial" panose="020B0604020202020204" pitchFamily="34" charset="0"/>
            </a:rPr>
          </a:br>
          <a:r>
            <a:rPr lang="zh-TW" altLang="en-US" sz="2000" b="1" dirty="0">
              <a:solidFill>
                <a:srgbClr val="002060"/>
              </a:solidFill>
              <a:latin typeface="Arial" panose="020B0604020202020204" pitchFamily="34" charset="0"/>
              <a:ea typeface="PMingLiU"/>
              <a:cs typeface="Arial" panose="020B0604020202020204" pitchFamily="34" charset="0"/>
            </a:rPr>
            <a:t>会员</a:t>
          </a:r>
        </a:p>
      </dgm:t>
    </dgm:pt>
    <dgm:pt modelId="{B7297A2E-3A58-4927-918C-E71C021BEF5D}" type="parTrans" cxnId="{6AEF1D8E-173B-4EEF-ADC5-8615478A278E}">
      <dgm:prSet/>
      <dgm:spPr>
        <a:solidFill>
          <a:schemeClr val="bg1"/>
        </a:solidFill>
      </dgm:spPr>
      <dgm:t>
        <a:bodyPr/>
        <a:lstStyle/>
        <a:p>
          <a:endParaRPr lang="en-US"/>
        </a:p>
      </dgm:t>
    </dgm:pt>
    <dgm:pt modelId="{A865BFC5-5729-4157-8E34-86798C56E90B}" type="sibTrans" cxnId="{6AEF1D8E-173B-4EEF-ADC5-8615478A278E}">
      <dgm:prSet/>
      <dgm:spPr/>
      <dgm:t>
        <a:bodyPr/>
        <a:lstStyle/>
        <a:p>
          <a:endParaRPr lang="en-US"/>
        </a:p>
      </dgm:t>
    </dgm:pt>
    <dgm:pt modelId="{3C0E2344-84D5-481A-B712-34D8E50BEC32}">
      <dgm:prSet phldrT="[Text]" custT="1"/>
      <dgm:spPr>
        <a:solidFill>
          <a:srgbClr val="FFC000"/>
        </a:solidFill>
        <a:ln>
          <a:noFill/>
        </a:ln>
      </dgm:spPr>
      <dgm:t>
        <a:bodyPr/>
        <a:lstStyle/>
        <a:p>
          <a:r>
            <a:rPr lang="zh-TW" sz="1600" b="1" dirty="0">
              <a:solidFill>
                <a:srgbClr val="002060"/>
              </a:solidFill>
              <a:latin typeface="Arial" panose="020B0604020202020204" pitchFamily="34" charset="0"/>
              <a:ea typeface="PMingLiU"/>
              <a:cs typeface="Arial" panose="020B0604020202020204" pitchFamily="34" charset="0"/>
            </a:rPr>
            <a:t>特殊兴趣</a:t>
          </a:r>
          <a:br>
            <a:rPr lang="en-US" altLang="zh-TW" sz="1600" b="1" dirty="0">
              <a:solidFill>
                <a:srgbClr val="002060"/>
              </a:solidFill>
              <a:latin typeface="Arial" panose="020B0604020202020204" pitchFamily="34" charset="0"/>
              <a:ea typeface="PMingLiU"/>
              <a:cs typeface="Arial" panose="020B0604020202020204" pitchFamily="34" charset="0"/>
            </a:rPr>
          </a:br>
          <a:r>
            <a:rPr lang="zh-TW" sz="1600" b="1" dirty="0">
              <a:solidFill>
                <a:srgbClr val="002060"/>
              </a:solidFill>
              <a:latin typeface="Arial" panose="020B0604020202020204" pitchFamily="34" charset="0"/>
              <a:ea typeface="PMingLiU"/>
              <a:cs typeface="Arial" panose="020B0604020202020204" pitchFamily="34" charset="0"/>
            </a:rPr>
            <a:t>分会</a:t>
          </a:r>
          <a:br>
            <a:rPr lang="en-US" altLang="zh-TW" sz="1600" b="1" dirty="0">
              <a:solidFill>
                <a:srgbClr val="002060"/>
              </a:solidFill>
              <a:latin typeface="Arial" panose="020B0604020202020204" pitchFamily="34" charset="0"/>
              <a:ea typeface="PMingLiU"/>
              <a:cs typeface="Arial" panose="020B0604020202020204" pitchFamily="34" charset="0"/>
            </a:rPr>
          </a:br>
          <a:r>
            <a:rPr lang="zh-TW" sz="1600" b="1" dirty="0">
              <a:solidFill>
                <a:srgbClr val="002060"/>
              </a:solidFill>
              <a:latin typeface="Arial" panose="020B0604020202020204" pitchFamily="34" charset="0"/>
              <a:ea typeface="PMingLiU"/>
              <a:cs typeface="Arial" panose="020B0604020202020204" pitchFamily="34" charset="0"/>
            </a:rPr>
            <a:t>协调员</a:t>
          </a:r>
        </a:p>
      </dgm:t>
    </dgm:pt>
    <dgm:pt modelId="{F6CF637E-461F-4EB3-BCD0-5E0B6890FCE6}" type="parTrans" cxnId="{118F8CDC-3187-4B01-90CB-282F0FD8E9DB}">
      <dgm:prSet/>
      <dgm:spPr>
        <a:solidFill>
          <a:schemeClr val="bg1"/>
        </a:solidFill>
      </dgm:spPr>
      <dgm:t>
        <a:bodyPr/>
        <a:lstStyle/>
        <a:p>
          <a:endParaRPr lang="en-US"/>
        </a:p>
      </dgm:t>
    </dgm:pt>
    <dgm:pt modelId="{BB1BE482-019E-4AE5-998B-94D8B110EB36}" type="sibTrans" cxnId="{118F8CDC-3187-4B01-90CB-282F0FD8E9DB}">
      <dgm:prSet/>
      <dgm:spPr/>
      <dgm:t>
        <a:bodyPr/>
        <a:lstStyle/>
        <a:p>
          <a:endParaRPr lang="en-US"/>
        </a:p>
      </dgm:t>
    </dgm:pt>
    <dgm:pt modelId="{8EA0F3E1-8D45-44F7-81DF-47A0739D70F6}" type="pres">
      <dgm:prSet presAssocID="{9490B5A8-4483-4B30-B3CC-59D8EE9233CA}" presName="cycle" presStyleCnt="0">
        <dgm:presLayoutVars>
          <dgm:chMax val="1"/>
          <dgm:dir/>
          <dgm:animLvl val="ctr"/>
          <dgm:resizeHandles val="exact"/>
        </dgm:presLayoutVars>
      </dgm:prSet>
      <dgm:spPr/>
    </dgm:pt>
    <dgm:pt modelId="{3F579E5E-AC47-470C-A579-B311BB2F9FAA}" type="pres">
      <dgm:prSet presAssocID="{73716F5A-6155-49E7-B757-A15493ABC9B1}" presName="centerShape" presStyleLbl="node0" presStyleIdx="0" presStyleCnt="1"/>
      <dgm:spPr/>
    </dgm:pt>
    <dgm:pt modelId="{86D911DE-0672-4F86-BFFF-200633F62CFD}" type="pres">
      <dgm:prSet presAssocID="{F9434703-37A4-487E-A282-511372CADDF6}" presName="parTrans" presStyleLbl="bgSibTrans2D1" presStyleIdx="0" presStyleCnt="6"/>
      <dgm:spPr/>
    </dgm:pt>
    <dgm:pt modelId="{398D3E13-4784-4CA8-8BC3-0D67A3A495BC}" type="pres">
      <dgm:prSet presAssocID="{EBF0C75C-C94F-4099-9E21-38DAADBEB13E}" presName="node" presStyleLbl="node1" presStyleIdx="0" presStyleCnt="6">
        <dgm:presLayoutVars>
          <dgm:bulletEnabled val="1"/>
        </dgm:presLayoutVars>
      </dgm:prSet>
      <dgm:spPr>
        <a:prstGeom prst="rect">
          <a:avLst/>
        </a:prstGeom>
      </dgm:spPr>
    </dgm:pt>
    <dgm:pt modelId="{88FA2379-EF0E-4A7A-B184-8088BB3D4863}" type="pres">
      <dgm:prSet presAssocID="{6864F616-06DF-4BDB-9186-ED8D47521341}" presName="parTrans" presStyleLbl="bgSibTrans2D1" presStyleIdx="1" presStyleCnt="6"/>
      <dgm:spPr/>
    </dgm:pt>
    <dgm:pt modelId="{7515A8CB-4EA4-4F54-8D9C-E1F21862252D}" type="pres">
      <dgm:prSet presAssocID="{93A8B17C-984C-4CF0-AF0F-27D267372E6A}" presName="node" presStyleLbl="node1" presStyleIdx="1" presStyleCnt="6">
        <dgm:presLayoutVars>
          <dgm:bulletEnabled val="1"/>
        </dgm:presLayoutVars>
      </dgm:prSet>
      <dgm:spPr>
        <a:prstGeom prst="rect">
          <a:avLst/>
        </a:prstGeom>
      </dgm:spPr>
    </dgm:pt>
    <dgm:pt modelId="{63DADE17-2089-41F5-9E83-D054BB9A8320}" type="pres">
      <dgm:prSet presAssocID="{B7297A2E-3A58-4927-918C-E71C021BEF5D}" presName="parTrans" presStyleLbl="bgSibTrans2D1" presStyleIdx="2" presStyleCnt="6"/>
      <dgm:spPr/>
    </dgm:pt>
    <dgm:pt modelId="{C2DF22C7-1032-4F7C-8871-D82C933AA4B4}" type="pres">
      <dgm:prSet presAssocID="{6E1FEDFE-6A27-444A-B2F4-BD166C6BA7E9}" presName="node" presStyleLbl="node1" presStyleIdx="2" presStyleCnt="6">
        <dgm:presLayoutVars>
          <dgm:bulletEnabled val="1"/>
        </dgm:presLayoutVars>
      </dgm:prSet>
      <dgm:spPr>
        <a:prstGeom prst="rect">
          <a:avLst/>
        </a:prstGeom>
      </dgm:spPr>
    </dgm:pt>
    <dgm:pt modelId="{36DFAC45-C0BC-4881-AF7A-AFE834D3B062}" type="pres">
      <dgm:prSet presAssocID="{F19C5CD2-8735-4F01-88D8-0A4384755B28}" presName="parTrans" presStyleLbl="bgSibTrans2D1" presStyleIdx="3" presStyleCnt="6"/>
      <dgm:spPr/>
    </dgm:pt>
    <dgm:pt modelId="{C19C4EBF-C178-497E-AA30-1D1447882891}" type="pres">
      <dgm:prSet presAssocID="{30BC643E-DCCA-4D51-9476-5880560DB55F}" presName="node" presStyleLbl="node1" presStyleIdx="3" presStyleCnt="6">
        <dgm:presLayoutVars>
          <dgm:bulletEnabled val="1"/>
        </dgm:presLayoutVars>
      </dgm:prSet>
      <dgm:spPr>
        <a:prstGeom prst="rect">
          <a:avLst/>
        </a:prstGeom>
      </dgm:spPr>
    </dgm:pt>
    <dgm:pt modelId="{62FE3045-54E4-478D-B88E-2C467F2B7764}" type="pres">
      <dgm:prSet presAssocID="{382E57E1-636D-428E-9BFB-9CCA05535197}" presName="parTrans" presStyleLbl="bgSibTrans2D1" presStyleIdx="4" presStyleCnt="6"/>
      <dgm:spPr/>
    </dgm:pt>
    <dgm:pt modelId="{3F9D558D-BF65-4660-8EB3-28F0C2CF71DB}" type="pres">
      <dgm:prSet presAssocID="{F4828A50-DF1E-43AA-9CF2-988A75EDEDA8}" presName="node" presStyleLbl="node1" presStyleIdx="4" presStyleCnt="6" custScaleX="98316" custScaleY="84744">
        <dgm:presLayoutVars>
          <dgm:bulletEnabled val="1"/>
        </dgm:presLayoutVars>
      </dgm:prSet>
      <dgm:spPr>
        <a:prstGeom prst="rect">
          <a:avLst/>
        </a:prstGeom>
      </dgm:spPr>
    </dgm:pt>
    <dgm:pt modelId="{56D14699-91A9-42B4-A201-CDFC90796532}" type="pres">
      <dgm:prSet presAssocID="{F6CF637E-461F-4EB3-BCD0-5E0B6890FCE6}" presName="parTrans" presStyleLbl="bgSibTrans2D1" presStyleIdx="5" presStyleCnt="6"/>
      <dgm:spPr/>
    </dgm:pt>
    <dgm:pt modelId="{AEA584AC-0536-46CD-91A2-925670881471}" type="pres">
      <dgm:prSet presAssocID="{3C0E2344-84D5-481A-B712-34D8E50BEC32}" presName="node" presStyleLbl="node1" presStyleIdx="5" presStyleCnt="6">
        <dgm:presLayoutVars>
          <dgm:bulletEnabled val="1"/>
        </dgm:presLayoutVars>
      </dgm:prSet>
      <dgm:spPr>
        <a:prstGeom prst="rect">
          <a:avLst/>
        </a:prstGeom>
      </dgm:spPr>
    </dgm:pt>
  </dgm:ptLst>
  <dgm:cxnLst>
    <dgm:cxn modelId="{0CF5C90A-43B9-4F50-A1B9-82406BD087D5}" srcId="{73716F5A-6155-49E7-B757-A15493ABC9B1}" destId="{93A8B17C-984C-4CF0-AF0F-27D267372E6A}" srcOrd="1" destOrd="0" parTransId="{6864F616-06DF-4BDB-9186-ED8D47521341}" sibTransId="{2D859E22-83DA-47D6-B078-854BFA011387}"/>
    <dgm:cxn modelId="{774A3F26-B1D7-4801-91F9-96B184F92596}" type="presOf" srcId="{382E57E1-636D-428E-9BFB-9CCA05535197}" destId="{62FE3045-54E4-478D-B88E-2C467F2B7764}" srcOrd="0" destOrd="0" presId="urn:microsoft.com/office/officeart/2005/8/layout/radial4"/>
    <dgm:cxn modelId="{C60F3E5F-4F77-4138-91BC-D6CD61866321}" type="presOf" srcId="{F4828A50-DF1E-43AA-9CF2-988A75EDEDA8}" destId="{3F9D558D-BF65-4660-8EB3-28F0C2CF71DB}" srcOrd="0" destOrd="0" presId="urn:microsoft.com/office/officeart/2005/8/layout/radial4"/>
    <dgm:cxn modelId="{CCB0C249-B512-4083-8E1A-16BF0D578E76}" srcId="{73716F5A-6155-49E7-B757-A15493ABC9B1}" destId="{F4828A50-DF1E-43AA-9CF2-988A75EDEDA8}" srcOrd="4" destOrd="0" parTransId="{382E57E1-636D-428E-9BFB-9CCA05535197}" sibTransId="{45930B75-6C96-4294-8EA7-93FA51526232}"/>
    <dgm:cxn modelId="{5679AE72-7D66-4E96-83C6-83CA4D3A111B}" type="presOf" srcId="{73716F5A-6155-49E7-B757-A15493ABC9B1}" destId="{3F579E5E-AC47-470C-A579-B311BB2F9FAA}" srcOrd="0" destOrd="0" presId="urn:microsoft.com/office/officeart/2005/8/layout/radial4"/>
    <dgm:cxn modelId="{8F9C5D76-161A-4A41-B2AD-28E67395494A}" type="presOf" srcId="{9490B5A8-4483-4B30-B3CC-59D8EE9233CA}" destId="{8EA0F3E1-8D45-44F7-81DF-47A0739D70F6}" srcOrd="0" destOrd="0" presId="urn:microsoft.com/office/officeart/2005/8/layout/radial4"/>
    <dgm:cxn modelId="{77597879-7425-4305-810C-9B3A9FBBCE1B}" srcId="{73716F5A-6155-49E7-B757-A15493ABC9B1}" destId="{EBF0C75C-C94F-4099-9E21-38DAADBEB13E}" srcOrd="0" destOrd="0" parTransId="{F9434703-37A4-487E-A282-511372CADDF6}" sibTransId="{D881FF3E-4421-4F46-BAAA-CA714A150537}"/>
    <dgm:cxn modelId="{A7B90981-EE16-49CF-B528-EFEDF00D438B}" type="presOf" srcId="{6864F616-06DF-4BDB-9186-ED8D47521341}" destId="{88FA2379-EF0E-4A7A-B184-8088BB3D4863}" srcOrd="0" destOrd="0" presId="urn:microsoft.com/office/officeart/2005/8/layout/radial4"/>
    <dgm:cxn modelId="{A4DAD785-6498-4CFC-BB1B-E7E7E311D581}" type="presOf" srcId="{30BC643E-DCCA-4D51-9476-5880560DB55F}" destId="{C19C4EBF-C178-497E-AA30-1D1447882891}" srcOrd="0" destOrd="0" presId="urn:microsoft.com/office/officeart/2005/8/layout/radial4"/>
    <dgm:cxn modelId="{6AEF1D8E-173B-4EEF-ADC5-8615478A278E}" srcId="{73716F5A-6155-49E7-B757-A15493ABC9B1}" destId="{6E1FEDFE-6A27-444A-B2F4-BD166C6BA7E9}" srcOrd="2" destOrd="0" parTransId="{B7297A2E-3A58-4927-918C-E71C021BEF5D}" sibTransId="{A865BFC5-5729-4157-8E34-86798C56E90B}"/>
    <dgm:cxn modelId="{20C663A1-AD14-4648-B0BF-FDFAAFFF67AB}" type="presOf" srcId="{93A8B17C-984C-4CF0-AF0F-27D267372E6A}" destId="{7515A8CB-4EA4-4F54-8D9C-E1F21862252D}" srcOrd="0" destOrd="0" presId="urn:microsoft.com/office/officeart/2005/8/layout/radial4"/>
    <dgm:cxn modelId="{60D0DFA1-44E3-41C5-9B04-30E520F05B82}" type="presOf" srcId="{3C0E2344-84D5-481A-B712-34D8E50BEC32}" destId="{AEA584AC-0536-46CD-91A2-925670881471}" srcOrd="0" destOrd="0" presId="urn:microsoft.com/office/officeart/2005/8/layout/radial4"/>
    <dgm:cxn modelId="{BA2E5AA3-73EE-4FA5-9815-3394B84366AB}" type="presOf" srcId="{6E1FEDFE-6A27-444A-B2F4-BD166C6BA7E9}" destId="{C2DF22C7-1032-4F7C-8871-D82C933AA4B4}" srcOrd="0" destOrd="0" presId="urn:microsoft.com/office/officeart/2005/8/layout/radial4"/>
    <dgm:cxn modelId="{370C16AD-B1ED-4CE6-B7D4-D96A29140583}" type="presOf" srcId="{F19C5CD2-8735-4F01-88D8-0A4384755B28}" destId="{36DFAC45-C0BC-4881-AF7A-AFE834D3B062}" srcOrd="0" destOrd="0" presId="urn:microsoft.com/office/officeart/2005/8/layout/radial4"/>
    <dgm:cxn modelId="{4C080BAF-D3B5-482B-AFE8-3A5B045CC6C1}" srcId="{9490B5A8-4483-4B30-B3CC-59D8EE9233CA}" destId="{73716F5A-6155-49E7-B757-A15493ABC9B1}" srcOrd="0" destOrd="0" parTransId="{25CCC3DF-E414-4C81-B7E9-8165801B9256}" sibTransId="{AA5414B8-8D77-4B90-AA66-EF671C22EDC7}"/>
    <dgm:cxn modelId="{35E769CB-87D9-4FC5-8060-1F3A965C23C7}" type="presOf" srcId="{F6CF637E-461F-4EB3-BCD0-5E0B6890FCE6}" destId="{56D14699-91A9-42B4-A201-CDFC90796532}" srcOrd="0" destOrd="0" presId="urn:microsoft.com/office/officeart/2005/8/layout/radial4"/>
    <dgm:cxn modelId="{66A254CF-8446-4734-855B-2FE62DEDC96D}" type="presOf" srcId="{F9434703-37A4-487E-A282-511372CADDF6}" destId="{86D911DE-0672-4F86-BFFF-200633F62CFD}" srcOrd="0" destOrd="0" presId="urn:microsoft.com/office/officeart/2005/8/layout/radial4"/>
    <dgm:cxn modelId="{118F8CDC-3187-4B01-90CB-282F0FD8E9DB}" srcId="{73716F5A-6155-49E7-B757-A15493ABC9B1}" destId="{3C0E2344-84D5-481A-B712-34D8E50BEC32}" srcOrd="5" destOrd="0" parTransId="{F6CF637E-461F-4EB3-BCD0-5E0B6890FCE6}" sibTransId="{BB1BE482-019E-4AE5-998B-94D8B110EB36}"/>
    <dgm:cxn modelId="{963D48E1-6DB4-4B86-B292-C206BD9F444B}" srcId="{73716F5A-6155-49E7-B757-A15493ABC9B1}" destId="{30BC643E-DCCA-4D51-9476-5880560DB55F}" srcOrd="3" destOrd="0" parTransId="{F19C5CD2-8735-4F01-88D8-0A4384755B28}" sibTransId="{1CFAE027-9B2D-4FE6-9BA3-AADA6636AAFF}"/>
    <dgm:cxn modelId="{774CEAE8-060D-4F94-84AC-16D7893E2DA5}" type="presOf" srcId="{B7297A2E-3A58-4927-918C-E71C021BEF5D}" destId="{63DADE17-2089-41F5-9E83-D054BB9A8320}" srcOrd="0" destOrd="0" presId="urn:microsoft.com/office/officeart/2005/8/layout/radial4"/>
    <dgm:cxn modelId="{8A20C0EC-2DAE-4EB0-9BEB-ADAE073B5728}" type="presOf" srcId="{EBF0C75C-C94F-4099-9E21-38DAADBEB13E}" destId="{398D3E13-4784-4CA8-8BC3-0D67A3A495BC}" srcOrd="0" destOrd="0" presId="urn:microsoft.com/office/officeart/2005/8/layout/radial4"/>
    <dgm:cxn modelId="{F0A1D05D-86F3-4397-B149-8FD4209CF490}" type="presParOf" srcId="{8EA0F3E1-8D45-44F7-81DF-47A0739D70F6}" destId="{3F579E5E-AC47-470C-A579-B311BB2F9FAA}" srcOrd="0" destOrd="0" presId="urn:microsoft.com/office/officeart/2005/8/layout/radial4"/>
    <dgm:cxn modelId="{6F324A04-B195-4D4C-BF1C-75623BFC42D8}" type="presParOf" srcId="{8EA0F3E1-8D45-44F7-81DF-47A0739D70F6}" destId="{86D911DE-0672-4F86-BFFF-200633F62CFD}" srcOrd="1" destOrd="0" presId="urn:microsoft.com/office/officeart/2005/8/layout/radial4"/>
    <dgm:cxn modelId="{31BCFD3E-E241-4529-902D-94A5044F21E2}" type="presParOf" srcId="{8EA0F3E1-8D45-44F7-81DF-47A0739D70F6}" destId="{398D3E13-4784-4CA8-8BC3-0D67A3A495BC}" srcOrd="2" destOrd="0" presId="urn:microsoft.com/office/officeart/2005/8/layout/radial4"/>
    <dgm:cxn modelId="{2C1877C0-3022-4EE6-A896-1C9DC03D3641}" type="presParOf" srcId="{8EA0F3E1-8D45-44F7-81DF-47A0739D70F6}" destId="{88FA2379-EF0E-4A7A-B184-8088BB3D4863}" srcOrd="3" destOrd="0" presId="urn:microsoft.com/office/officeart/2005/8/layout/radial4"/>
    <dgm:cxn modelId="{01C29B05-1236-43FD-AE35-59560A7A5FB4}" type="presParOf" srcId="{8EA0F3E1-8D45-44F7-81DF-47A0739D70F6}" destId="{7515A8CB-4EA4-4F54-8D9C-E1F21862252D}" srcOrd="4" destOrd="0" presId="urn:microsoft.com/office/officeart/2005/8/layout/radial4"/>
    <dgm:cxn modelId="{2078472D-0EF5-421B-86D6-5FFCEEBC8E90}" type="presParOf" srcId="{8EA0F3E1-8D45-44F7-81DF-47A0739D70F6}" destId="{63DADE17-2089-41F5-9E83-D054BB9A8320}" srcOrd="5" destOrd="0" presId="urn:microsoft.com/office/officeart/2005/8/layout/radial4"/>
    <dgm:cxn modelId="{01DE3802-4F3A-4E43-AB10-4EB0CA0D43B5}" type="presParOf" srcId="{8EA0F3E1-8D45-44F7-81DF-47A0739D70F6}" destId="{C2DF22C7-1032-4F7C-8871-D82C933AA4B4}" srcOrd="6" destOrd="0" presId="urn:microsoft.com/office/officeart/2005/8/layout/radial4"/>
    <dgm:cxn modelId="{5266DE7A-F0BE-4364-B24C-FE63206B4F8E}" type="presParOf" srcId="{8EA0F3E1-8D45-44F7-81DF-47A0739D70F6}" destId="{36DFAC45-C0BC-4881-AF7A-AFE834D3B062}" srcOrd="7" destOrd="0" presId="urn:microsoft.com/office/officeart/2005/8/layout/radial4"/>
    <dgm:cxn modelId="{C0948230-DE6C-43E7-91F0-E7E1942434AB}" type="presParOf" srcId="{8EA0F3E1-8D45-44F7-81DF-47A0739D70F6}" destId="{C19C4EBF-C178-497E-AA30-1D1447882891}" srcOrd="8" destOrd="0" presId="urn:microsoft.com/office/officeart/2005/8/layout/radial4"/>
    <dgm:cxn modelId="{1B3E4EF3-28B0-4641-ABFB-5F5631A042B1}" type="presParOf" srcId="{8EA0F3E1-8D45-44F7-81DF-47A0739D70F6}" destId="{62FE3045-54E4-478D-B88E-2C467F2B7764}" srcOrd="9" destOrd="0" presId="urn:microsoft.com/office/officeart/2005/8/layout/radial4"/>
    <dgm:cxn modelId="{CEF0E769-A1D4-4F52-A84E-30A4BA3801C1}" type="presParOf" srcId="{8EA0F3E1-8D45-44F7-81DF-47A0739D70F6}" destId="{3F9D558D-BF65-4660-8EB3-28F0C2CF71DB}" srcOrd="10" destOrd="0" presId="urn:microsoft.com/office/officeart/2005/8/layout/radial4"/>
    <dgm:cxn modelId="{37A147B6-AF37-402B-B432-45A88F2F7617}" type="presParOf" srcId="{8EA0F3E1-8D45-44F7-81DF-47A0739D70F6}" destId="{56D14699-91A9-42B4-A201-CDFC90796532}" srcOrd="11" destOrd="0" presId="urn:microsoft.com/office/officeart/2005/8/layout/radial4"/>
    <dgm:cxn modelId="{E0E7E35E-2991-45F1-BDED-8F686185C1F9}" type="presParOf" srcId="{8EA0F3E1-8D45-44F7-81DF-47A0739D70F6}" destId="{AEA584AC-0536-46CD-91A2-92567088147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DDFB2-1628-494A-A70F-559CAA9DE2AE}">
      <dsp:nvSpPr>
        <dsp:cNvPr id="0" name=""/>
        <dsp:cNvSpPr/>
      </dsp:nvSpPr>
      <dsp:spPr>
        <a:xfrm>
          <a:off x="2531096" y="2747927"/>
          <a:ext cx="685003" cy="1957898"/>
        </a:xfrm>
        <a:custGeom>
          <a:avLst/>
          <a:gdLst/>
          <a:ahLst/>
          <a:cxnLst/>
          <a:rect l="0" t="0" r="0" b="0"/>
          <a:pathLst>
            <a:path>
              <a:moveTo>
                <a:pt x="0" y="0"/>
              </a:moveTo>
              <a:lnTo>
                <a:pt x="342501" y="0"/>
              </a:lnTo>
              <a:lnTo>
                <a:pt x="342501" y="1957898"/>
              </a:lnTo>
              <a:lnTo>
                <a:pt x="685003" y="1957898"/>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a:highlight>
              <a:srgbClr val="FFFF00"/>
            </a:highlight>
          </a:endParaRPr>
        </a:p>
      </dsp:txBody>
      <dsp:txXfrm>
        <a:off x="2821741" y="3675019"/>
        <a:ext cx="103713" cy="103713"/>
      </dsp:txXfrm>
    </dsp:sp>
    <dsp:sp modelId="{E7C30ACB-4A62-4780-BE6A-DFCA4E671100}">
      <dsp:nvSpPr>
        <dsp:cNvPr id="0" name=""/>
        <dsp:cNvSpPr/>
      </dsp:nvSpPr>
      <dsp:spPr>
        <a:xfrm>
          <a:off x="2531096" y="2747927"/>
          <a:ext cx="685003" cy="652632"/>
        </a:xfrm>
        <a:custGeom>
          <a:avLst/>
          <a:gdLst/>
          <a:ahLst/>
          <a:cxnLst/>
          <a:rect l="0" t="0" r="0" b="0"/>
          <a:pathLst>
            <a:path>
              <a:moveTo>
                <a:pt x="0" y="0"/>
              </a:moveTo>
              <a:lnTo>
                <a:pt x="342501" y="0"/>
              </a:lnTo>
              <a:lnTo>
                <a:pt x="342501" y="652632"/>
              </a:lnTo>
              <a:lnTo>
                <a:pt x="685003" y="652632"/>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3050590"/>
        <a:ext cx="47306" cy="47306"/>
      </dsp:txXfrm>
    </dsp:sp>
    <dsp:sp modelId="{05F28D73-BBD4-48B0-A6A2-A0A051487877}">
      <dsp:nvSpPr>
        <dsp:cNvPr id="0" name=""/>
        <dsp:cNvSpPr/>
      </dsp:nvSpPr>
      <dsp:spPr>
        <a:xfrm>
          <a:off x="2531096" y="2095294"/>
          <a:ext cx="685003" cy="652632"/>
        </a:xfrm>
        <a:custGeom>
          <a:avLst/>
          <a:gdLst/>
          <a:ahLst/>
          <a:cxnLst/>
          <a:rect l="0" t="0" r="0" b="0"/>
          <a:pathLst>
            <a:path>
              <a:moveTo>
                <a:pt x="0" y="652632"/>
              </a:moveTo>
              <a:lnTo>
                <a:pt x="342501" y="652632"/>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2397957"/>
        <a:ext cx="47306" cy="47306"/>
      </dsp:txXfrm>
    </dsp:sp>
    <dsp:sp modelId="{3E2CA35D-ADCB-406A-A3AE-2763DBDF96B3}">
      <dsp:nvSpPr>
        <dsp:cNvPr id="0" name=""/>
        <dsp:cNvSpPr/>
      </dsp:nvSpPr>
      <dsp:spPr>
        <a:xfrm>
          <a:off x="2531096" y="790029"/>
          <a:ext cx="685003" cy="1957898"/>
        </a:xfrm>
        <a:custGeom>
          <a:avLst/>
          <a:gdLst/>
          <a:ahLst/>
          <a:cxnLst/>
          <a:rect l="0" t="0" r="0" b="0"/>
          <a:pathLst>
            <a:path>
              <a:moveTo>
                <a:pt x="0" y="1957898"/>
              </a:moveTo>
              <a:lnTo>
                <a:pt x="342501" y="1957898"/>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a:highlight>
              <a:srgbClr val="FFFF00"/>
            </a:highlight>
          </a:endParaRPr>
        </a:p>
      </dsp:txBody>
      <dsp:txXfrm>
        <a:off x="2821741" y="1717121"/>
        <a:ext cx="103713" cy="103713"/>
      </dsp:txXfrm>
    </dsp:sp>
    <dsp:sp modelId="{C7AD1BAA-B7D3-4476-ABCD-D850DAF84A77}">
      <dsp:nvSpPr>
        <dsp:cNvPr id="0" name=""/>
        <dsp:cNvSpPr/>
      </dsp:nvSpPr>
      <dsp:spPr>
        <a:xfrm rot="16200000">
          <a:off x="-738937" y="2225821"/>
          <a:ext cx="5495855" cy="1044212"/>
        </a:xfrm>
        <a:prstGeom prst="rect">
          <a:avLst/>
        </a:prstGeom>
        <a:solidFill>
          <a:srgbClr val="00206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2578100">
            <a:lnSpc>
              <a:spcPct val="90000"/>
            </a:lnSpc>
            <a:spcBef>
              <a:spcPct val="0"/>
            </a:spcBef>
            <a:spcAft>
              <a:spcPct val="35000"/>
            </a:spcAft>
            <a:buNone/>
          </a:pPr>
          <a:r>
            <a:rPr lang="zh-TW" sz="5800" b="1" kern="1200" dirty="0">
              <a:solidFill>
                <a:srgbClr val="FFC000"/>
              </a:solidFill>
            </a:rPr>
            <a:t>国际总会长</a:t>
          </a:r>
        </a:p>
      </dsp:txBody>
      <dsp:txXfrm>
        <a:off x="-738937" y="2225821"/>
        <a:ext cx="5495855" cy="1044212"/>
      </dsp:txXfrm>
    </dsp:sp>
    <dsp:sp modelId="{5D7B646A-CB67-4639-AF04-E43D19BCAADD}">
      <dsp:nvSpPr>
        <dsp:cNvPr id="0" name=""/>
        <dsp:cNvSpPr/>
      </dsp:nvSpPr>
      <dsp:spPr>
        <a:xfrm>
          <a:off x="3216099" y="267922"/>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zh-TW" sz="3300" b="1" kern="1200" dirty="0"/>
            <a:t>国际第一副总会长</a:t>
          </a:r>
        </a:p>
      </dsp:txBody>
      <dsp:txXfrm>
        <a:off x="3216099" y="267922"/>
        <a:ext cx="3425016" cy="1044212"/>
      </dsp:txXfrm>
    </dsp:sp>
    <dsp:sp modelId="{CF864CAE-B76A-4AAC-AFD7-DFF17A51824D}">
      <dsp:nvSpPr>
        <dsp:cNvPr id="0" name=""/>
        <dsp:cNvSpPr/>
      </dsp:nvSpPr>
      <dsp:spPr>
        <a:xfrm>
          <a:off x="3216099" y="1573188"/>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zh-TW" sz="3300" b="1" kern="1200" dirty="0"/>
            <a:t>国际第二副总会长</a:t>
          </a:r>
        </a:p>
      </dsp:txBody>
      <dsp:txXfrm>
        <a:off x="3216099" y="1573188"/>
        <a:ext cx="3425016" cy="1044212"/>
      </dsp:txXfrm>
    </dsp:sp>
    <dsp:sp modelId="{755D5E97-B9A8-48F4-ADE0-C6942240FA10}">
      <dsp:nvSpPr>
        <dsp:cNvPr id="0" name=""/>
        <dsp:cNvSpPr/>
      </dsp:nvSpPr>
      <dsp:spPr>
        <a:xfrm>
          <a:off x="3216099" y="2878454"/>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zh-TW" sz="3300" b="1" kern="1200" dirty="0"/>
            <a:t>国际第三副总会长</a:t>
          </a:r>
        </a:p>
      </dsp:txBody>
      <dsp:txXfrm>
        <a:off x="3216099" y="2878454"/>
        <a:ext cx="3425016" cy="1044212"/>
      </dsp:txXfrm>
    </dsp:sp>
    <dsp:sp modelId="{86192E0F-6DFD-46C2-9C79-591DC57F04AC}">
      <dsp:nvSpPr>
        <dsp:cNvPr id="0" name=""/>
        <dsp:cNvSpPr/>
      </dsp:nvSpPr>
      <dsp:spPr>
        <a:xfrm>
          <a:off x="3216099" y="4183719"/>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zh-TW" sz="3300" b="1" kern="1200" dirty="0"/>
            <a:t>全球行动团队</a:t>
          </a:r>
        </a:p>
      </dsp:txBody>
      <dsp:txXfrm>
        <a:off x="3216099" y="4183719"/>
        <a:ext cx="3425016" cy="1044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9E5E-AC47-470C-A579-B311BB2F9FAA}">
      <dsp:nvSpPr>
        <dsp:cNvPr id="0" name=""/>
        <dsp:cNvSpPr/>
      </dsp:nvSpPr>
      <dsp:spPr>
        <a:xfrm>
          <a:off x="2463914" y="2545288"/>
          <a:ext cx="1803171" cy="1803171"/>
        </a:xfrm>
        <a:prstGeom prst="ellipse">
          <a:avLst/>
        </a:prstGeom>
        <a:solidFill>
          <a:srgbClr val="F651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sz="2400" b="1" kern="1200" dirty="0">
              <a:solidFill>
                <a:schemeClr val="bg1"/>
              </a:solidFill>
              <a:latin typeface="Arial" panose="020B0604020202020204" pitchFamily="34" charset="0"/>
              <a:ea typeface="PMingLiU"/>
              <a:cs typeface="Arial" panose="020B0604020202020204" pitchFamily="34" charset="0"/>
            </a:rPr>
            <a:t>会员</a:t>
          </a:r>
        </a:p>
      </dsp:txBody>
      <dsp:txXfrm>
        <a:off x="2727982" y="2809356"/>
        <a:ext cx="1275035" cy="1275035"/>
      </dsp:txXfrm>
    </dsp:sp>
    <dsp:sp modelId="{86D911DE-0672-4F86-BFFF-200633F62CFD}">
      <dsp:nvSpPr>
        <dsp:cNvPr id="0" name=""/>
        <dsp:cNvSpPr/>
      </dsp:nvSpPr>
      <dsp:spPr>
        <a:xfrm rot="10800000">
          <a:off x="631790"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8D3E13-4784-4CA8-8BC3-0D67A3A495BC}">
      <dsp:nvSpPr>
        <dsp:cNvPr id="0" name=""/>
        <dsp:cNvSpPr/>
      </dsp:nvSpPr>
      <dsp:spPr>
        <a:xfrm>
          <a:off x="67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zh-TW" sz="1600" b="1" kern="1200" dirty="0">
              <a:solidFill>
                <a:srgbClr val="002060"/>
              </a:solidFill>
              <a:latin typeface="Arial" panose="020B0604020202020204" pitchFamily="34" charset="0"/>
              <a:ea typeface="PMingLiU"/>
              <a:cs typeface="Arial" panose="020B0604020202020204" pitchFamily="34" charset="0"/>
            </a:rPr>
            <a:t>会员及新会发展主席</a:t>
          </a:r>
        </a:p>
      </dsp:txBody>
      <dsp:txXfrm>
        <a:off x="679" y="2941986"/>
        <a:ext cx="1262220" cy="1009776"/>
      </dsp:txXfrm>
    </dsp:sp>
    <dsp:sp modelId="{88FA2379-EF0E-4A7A-B184-8088BB3D4863}">
      <dsp:nvSpPr>
        <dsp:cNvPr id="0" name=""/>
        <dsp:cNvSpPr/>
      </dsp:nvSpPr>
      <dsp:spPr>
        <a:xfrm rot="12960000">
          <a:off x="988552"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7515A8CB-4EA4-4F54-8D9C-E1F21862252D}">
      <dsp:nvSpPr>
        <dsp:cNvPr id="0" name=""/>
        <dsp:cNvSpPr/>
      </dsp:nvSpPr>
      <dsp:spPr>
        <a:xfrm>
          <a:off x="522772" y="1335151"/>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rgbClr val="002060"/>
              </a:solidFill>
              <a:latin typeface="Arial" panose="020B0604020202020204" pitchFamily="34" charset="0"/>
              <a:ea typeface="PMingLiU"/>
              <a:cs typeface="Arial" panose="020B0604020202020204" pitchFamily="34" charset="0"/>
            </a:rPr>
            <a:t>分区</a:t>
          </a:r>
          <a:r>
            <a:rPr lang="en-US" altLang="zh-TW" sz="2000" b="1" kern="1200" dirty="0">
              <a:solidFill>
                <a:srgbClr val="002060"/>
              </a:solidFill>
              <a:latin typeface="Arial" panose="020B0604020202020204" pitchFamily="34" charset="0"/>
              <a:ea typeface="PMingLiU"/>
              <a:cs typeface="Arial" panose="020B0604020202020204" pitchFamily="34" charset="0"/>
            </a:rPr>
            <a:t>/</a:t>
          </a:r>
          <a:r>
            <a:rPr lang="zh-TW" altLang="en-US" sz="2000" b="1" kern="1200" dirty="0">
              <a:solidFill>
                <a:srgbClr val="002060"/>
              </a:solidFill>
              <a:latin typeface="Arial" panose="020B0604020202020204" pitchFamily="34" charset="0"/>
              <a:ea typeface="PMingLiU"/>
              <a:cs typeface="Arial" panose="020B0604020202020204" pitchFamily="34" charset="0"/>
            </a:rPr>
            <a:t>专区主席</a:t>
          </a:r>
        </a:p>
      </dsp:txBody>
      <dsp:txXfrm>
        <a:off x="522772" y="1335151"/>
        <a:ext cx="1262220" cy="1009776"/>
      </dsp:txXfrm>
    </dsp:sp>
    <dsp:sp modelId="{63DADE17-2089-41F5-9E83-D054BB9A8320}">
      <dsp:nvSpPr>
        <dsp:cNvPr id="0" name=""/>
        <dsp:cNvSpPr/>
      </dsp:nvSpPr>
      <dsp:spPr>
        <a:xfrm rot="15120000">
          <a:off x="1922567"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DF22C7-1032-4F7C-8871-D82C933AA4B4}">
      <dsp:nvSpPr>
        <dsp:cNvPr id="0" name=""/>
        <dsp:cNvSpPr/>
      </dsp:nvSpPr>
      <dsp:spPr>
        <a:xfrm>
          <a:off x="1889627"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rgbClr val="002060"/>
              </a:solidFill>
              <a:latin typeface="Arial" panose="020B0604020202020204" pitchFamily="34" charset="0"/>
              <a:ea typeface="PMingLiU"/>
              <a:cs typeface="Arial" panose="020B0604020202020204" pitchFamily="34" charset="0"/>
            </a:rPr>
            <a:t>其他</a:t>
          </a:r>
          <a:br>
            <a:rPr lang="en-US" altLang="zh-TW" sz="2000" b="1" kern="1200" dirty="0">
              <a:solidFill>
                <a:srgbClr val="002060"/>
              </a:solidFill>
              <a:latin typeface="Arial" panose="020B0604020202020204" pitchFamily="34" charset="0"/>
              <a:ea typeface="PMingLiU"/>
              <a:cs typeface="Arial" panose="020B0604020202020204" pitchFamily="34" charset="0"/>
            </a:rPr>
          </a:br>
          <a:r>
            <a:rPr lang="zh-TW" altLang="en-US" sz="2000" b="1" kern="1200" dirty="0">
              <a:solidFill>
                <a:srgbClr val="002060"/>
              </a:solidFill>
              <a:latin typeface="Arial" panose="020B0604020202020204" pitchFamily="34" charset="0"/>
              <a:ea typeface="PMingLiU"/>
              <a:cs typeface="Arial" panose="020B0604020202020204" pitchFamily="34" charset="0"/>
            </a:rPr>
            <a:t>会员</a:t>
          </a:r>
        </a:p>
      </dsp:txBody>
      <dsp:txXfrm>
        <a:off x="1889627" y="342073"/>
        <a:ext cx="1262220" cy="1009776"/>
      </dsp:txXfrm>
    </dsp:sp>
    <dsp:sp modelId="{36DFAC45-C0BC-4881-AF7A-AFE834D3B062}">
      <dsp:nvSpPr>
        <dsp:cNvPr id="0" name=""/>
        <dsp:cNvSpPr/>
      </dsp:nvSpPr>
      <dsp:spPr>
        <a:xfrm rot="17280000">
          <a:off x="3077074"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19C4EBF-C178-497E-AA30-1D1447882891}">
      <dsp:nvSpPr>
        <dsp:cNvPr id="0" name=""/>
        <dsp:cNvSpPr/>
      </dsp:nvSpPr>
      <dsp:spPr>
        <a:xfrm>
          <a:off x="3579152"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002060"/>
              </a:solidFill>
              <a:latin typeface="Arial" panose="020B0604020202020204" pitchFamily="34" charset="0"/>
              <a:ea typeface="PMingLiU"/>
              <a:cs typeface="Arial" panose="020B0604020202020204" pitchFamily="34" charset="0"/>
            </a:rPr>
            <a:t>分会</a:t>
          </a:r>
          <a:br>
            <a:rPr lang="en-US" altLang="zh-TW" sz="2000" b="1" kern="1200" dirty="0">
              <a:solidFill>
                <a:srgbClr val="002060"/>
              </a:solidFill>
              <a:latin typeface="Arial" panose="020B0604020202020204" pitchFamily="34" charset="0"/>
              <a:ea typeface="PMingLiU"/>
              <a:cs typeface="Arial" panose="020B0604020202020204" pitchFamily="34" charset="0"/>
            </a:rPr>
          </a:br>
          <a:r>
            <a:rPr lang="zh-TW" sz="2000" b="1" kern="1200" dirty="0">
              <a:solidFill>
                <a:srgbClr val="002060"/>
              </a:solidFill>
              <a:latin typeface="Arial" panose="020B0604020202020204" pitchFamily="34" charset="0"/>
              <a:ea typeface="PMingLiU"/>
              <a:cs typeface="Arial" panose="020B0604020202020204" pitchFamily="34" charset="0"/>
            </a:rPr>
            <a:t>领导人</a:t>
          </a:r>
        </a:p>
      </dsp:txBody>
      <dsp:txXfrm>
        <a:off x="3579152" y="342073"/>
        <a:ext cx="1262220" cy="1009776"/>
      </dsp:txXfrm>
    </dsp:sp>
    <dsp:sp modelId="{62FE3045-54E4-478D-B88E-2C467F2B7764}">
      <dsp:nvSpPr>
        <dsp:cNvPr id="0" name=""/>
        <dsp:cNvSpPr/>
      </dsp:nvSpPr>
      <dsp:spPr>
        <a:xfrm rot="19440000">
          <a:off x="4011090"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F9D558D-BF65-4660-8EB3-28F0C2CF71DB}">
      <dsp:nvSpPr>
        <dsp:cNvPr id="0" name=""/>
        <dsp:cNvSpPr/>
      </dsp:nvSpPr>
      <dsp:spPr>
        <a:xfrm>
          <a:off x="4956635" y="1412177"/>
          <a:ext cx="1240964" cy="85572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rgbClr val="002060"/>
              </a:solidFill>
              <a:latin typeface="Arial" panose="020B0604020202020204" pitchFamily="34" charset="0"/>
              <a:ea typeface="PMingLiU"/>
              <a:cs typeface="Arial" panose="020B0604020202020204" pitchFamily="34" charset="0"/>
            </a:rPr>
            <a:t>GAT</a:t>
          </a:r>
        </a:p>
      </dsp:txBody>
      <dsp:txXfrm>
        <a:off x="4956635" y="1412177"/>
        <a:ext cx="1240964" cy="855724"/>
      </dsp:txXfrm>
    </dsp:sp>
    <dsp:sp modelId="{56D14699-91A9-42B4-A201-CDFC90796532}">
      <dsp:nvSpPr>
        <dsp:cNvPr id="0" name=""/>
        <dsp:cNvSpPr/>
      </dsp:nvSpPr>
      <dsp:spPr>
        <a:xfrm>
          <a:off x="4367852"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EA584AC-0536-46CD-91A2-925670881471}">
      <dsp:nvSpPr>
        <dsp:cNvPr id="0" name=""/>
        <dsp:cNvSpPr/>
      </dsp:nvSpPr>
      <dsp:spPr>
        <a:xfrm>
          <a:off x="546809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zh-TW" sz="1600" b="1" kern="1200" dirty="0">
              <a:solidFill>
                <a:srgbClr val="002060"/>
              </a:solidFill>
              <a:latin typeface="Arial" panose="020B0604020202020204" pitchFamily="34" charset="0"/>
              <a:ea typeface="PMingLiU"/>
              <a:cs typeface="Arial" panose="020B0604020202020204" pitchFamily="34" charset="0"/>
            </a:rPr>
            <a:t>特殊兴趣</a:t>
          </a:r>
          <a:br>
            <a:rPr lang="en-US" altLang="zh-TW" sz="1600" b="1" kern="1200" dirty="0">
              <a:solidFill>
                <a:srgbClr val="002060"/>
              </a:solidFill>
              <a:latin typeface="Arial" panose="020B0604020202020204" pitchFamily="34" charset="0"/>
              <a:ea typeface="PMingLiU"/>
              <a:cs typeface="Arial" panose="020B0604020202020204" pitchFamily="34" charset="0"/>
            </a:rPr>
          </a:br>
          <a:r>
            <a:rPr lang="zh-TW" sz="1600" b="1" kern="1200" dirty="0">
              <a:solidFill>
                <a:srgbClr val="002060"/>
              </a:solidFill>
              <a:latin typeface="Arial" panose="020B0604020202020204" pitchFamily="34" charset="0"/>
              <a:ea typeface="PMingLiU"/>
              <a:cs typeface="Arial" panose="020B0604020202020204" pitchFamily="34" charset="0"/>
            </a:rPr>
            <a:t>分会</a:t>
          </a:r>
          <a:br>
            <a:rPr lang="en-US" altLang="zh-TW" sz="1600" b="1" kern="1200" dirty="0">
              <a:solidFill>
                <a:srgbClr val="002060"/>
              </a:solidFill>
              <a:latin typeface="Arial" panose="020B0604020202020204" pitchFamily="34" charset="0"/>
              <a:ea typeface="PMingLiU"/>
              <a:cs typeface="Arial" panose="020B0604020202020204" pitchFamily="34" charset="0"/>
            </a:rPr>
          </a:br>
          <a:r>
            <a:rPr lang="zh-TW" sz="1600" b="1" kern="1200" dirty="0">
              <a:solidFill>
                <a:srgbClr val="002060"/>
              </a:solidFill>
              <a:latin typeface="Arial" panose="020B0604020202020204" pitchFamily="34" charset="0"/>
              <a:ea typeface="PMingLiU"/>
              <a:cs typeface="Arial" panose="020B0604020202020204" pitchFamily="34" charset="0"/>
            </a:rPr>
            <a:t>协调员</a:t>
          </a:r>
        </a:p>
      </dsp:txBody>
      <dsp:txXfrm>
        <a:off x="5468099" y="2941986"/>
        <a:ext cx="1262220" cy="100977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zh-TW" sz="1200" u="sng" baseline="0" dirty="0">
                <a:latin typeface="+mn-ea"/>
                <a:ea typeface="+mn-ea"/>
                <a:cs typeface="Arial" panose="020B0604020202020204" pitchFamily="34" charset="0"/>
              </a:rPr>
              <a:t>会前准备：</a:t>
            </a:r>
          </a:p>
          <a:p>
            <a:pPr marL="171450" indent="-171450">
              <a:buFont typeface="Arial" panose="020B0604020202020204" pitchFamily="34" charset="0"/>
              <a:buChar char="•"/>
            </a:pPr>
            <a:r>
              <a:rPr lang="zh-TW" sz="1200" dirty="0">
                <a:latin typeface="+mn-ea"/>
                <a:ea typeface="+mn-ea"/>
                <a:cs typeface="Arial" panose="020B0604020202020204" pitchFamily="34" charset="0"/>
              </a:rPr>
              <a:t>您可将此投影片分成多次会议。 </a:t>
            </a:r>
          </a:p>
          <a:p>
            <a:pPr marL="171450" indent="-171450">
              <a:buFont typeface="Arial" panose="020B0604020202020204" pitchFamily="34" charset="0"/>
              <a:buChar char="•"/>
            </a:pPr>
            <a:r>
              <a:rPr lang="zh-TW" sz="1200" dirty="0">
                <a:latin typeface="+mn-ea"/>
                <a:ea typeface="+mn-ea"/>
                <a:cs typeface="Arial" panose="020B0604020202020204" pitchFamily="34" charset="0"/>
              </a:rPr>
              <a:t>您可按照贵区域的需求来客制化此投影片。</a:t>
            </a:r>
          </a:p>
          <a:p>
            <a:pPr marL="171450" indent="-171450">
              <a:buFont typeface="Arial" panose="020B0604020202020204" pitchFamily="34" charset="0"/>
              <a:buChar char="•"/>
            </a:pPr>
            <a:r>
              <a:rPr lang="zh-TW" sz="1200" baseline="0" dirty="0">
                <a:latin typeface="+mn-ea"/>
                <a:ea typeface="+mn-ea"/>
                <a:cs typeface="Arial" panose="020B0604020202020204" pitchFamily="34" charset="0"/>
              </a:rPr>
              <a:t>为每次讨论和每个活动选定最适合做笔记的工具。若您举办现场的会议，准备图表纸及马克笔。若您举办网络虚拟的会议，准备您偏好的笔记工具，并分享您的屏幕，让所有与会者都能跟上您的报告。请记得在会后给与会者发送一份笔记复印件。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altLang="en-US" sz="1200" kern="1200" dirty="0">
                <a:solidFill>
                  <a:schemeClr val="tx1"/>
                </a:solidFill>
                <a:effectLst/>
                <a:latin typeface="+mn-ea"/>
                <a:ea typeface="+mn-ea"/>
                <a:cs typeface="ヒラギノ角ゴ Pro W3" charset="0"/>
              </a:rPr>
              <a:t>使用在</a:t>
            </a:r>
            <a:r>
              <a:rPr lang="en-US" sz="1200" kern="1200" dirty="0">
                <a:solidFill>
                  <a:schemeClr val="tx1"/>
                </a:solidFill>
                <a:effectLst/>
                <a:latin typeface="+mn-ea"/>
                <a:ea typeface="+mn-ea"/>
                <a:cs typeface="ヒラギノ角ゴ Pro W3" charset="0"/>
              </a:rPr>
              <a:t> Insights</a:t>
            </a:r>
            <a:r>
              <a:rPr lang="zh-TW" altLang="en-US" sz="1200" kern="1200" dirty="0">
                <a:solidFill>
                  <a:schemeClr val="tx1"/>
                </a:solidFill>
                <a:effectLst/>
                <a:latin typeface="+mn-ea"/>
                <a:ea typeface="+mn-ea"/>
                <a:cs typeface="ヒラギノ角ゴ Pro W3" charset="0"/>
              </a:rPr>
              <a:t>（洞察报告）上找到的总数，在会议之前</a:t>
            </a:r>
            <a:r>
              <a:rPr lang="zh-TW" altLang="en-US" sz="1200" i="1" kern="1200" dirty="0">
                <a:solidFill>
                  <a:schemeClr val="tx1"/>
                </a:solidFill>
                <a:effectLst/>
                <a:latin typeface="+mn-ea"/>
                <a:ea typeface="+mn-ea"/>
                <a:cs typeface="ヒラギノ角ゴ Pro W3" charset="0"/>
              </a:rPr>
              <a:t>更新</a:t>
            </a:r>
            <a:r>
              <a:rPr lang="zh-TW" altLang="en-US" sz="1200" kern="1200" dirty="0">
                <a:solidFill>
                  <a:schemeClr val="tx1"/>
                </a:solidFill>
                <a:effectLst/>
                <a:latin typeface="+mn-ea"/>
                <a:ea typeface="+mn-ea"/>
                <a:cs typeface="ヒラギノ角ゴ Pro W3" charset="0"/>
              </a:rPr>
              <a:t>第</a:t>
            </a:r>
            <a:r>
              <a:rPr lang="en-US" sz="1200" kern="1200" dirty="0">
                <a:solidFill>
                  <a:schemeClr val="tx1"/>
                </a:solidFill>
                <a:effectLst/>
                <a:latin typeface="+mn-ea"/>
                <a:ea typeface="+mn-ea"/>
                <a:cs typeface="ヒラギノ角ゴ Pro W3" charset="0"/>
              </a:rPr>
              <a:t> 6 </a:t>
            </a:r>
            <a:r>
              <a:rPr lang="zh-TW" altLang="en-US" sz="1200" kern="1200" dirty="0">
                <a:solidFill>
                  <a:schemeClr val="tx1"/>
                </a:solidFill>
                <a:effectLst/>
                <a:latin typeface="+mn-ea"/>
                <a:ea typeface="+mn-ea"/>
                <a:cs typeface="ヒラギノ角ゴ Pro W3" charset="0"/>
              </a:rPr>
              <a:t>张和第</a:t>
            </a:r>
            <a:r>
              <a:rPr lang="en-US" sz="1200" kern="1200" dirty="0">
                <a:solidFill>
                  <a:schemeClr val="tx1"/>
                </a:solidFill>
                <a:effectLst/>
                <a:latin typeface="+mn-ea"/>
                <a:ea typeface="+mn-ea"/>
                <a:cs typeface="ヒラギノ角ゴ Pro W3" charset="0"/>
              </a:rPr>
              <a:t> 7 </a:t>
            </a:r>
            <a:r>
              <a:rPr lang="zh-TW" altLang="en-US" sz="1200" kern="1200" dirty="0">
                <a:solidFill>
                  <a:schemeClr val="tx1"/>
                </a:solidFill>
                <a:effectLst/>
                <a:latin typeface="+mn-ea"/>
                <a:ea typeface="+mn-ea"/>
                <a:cs typeface="ヒラギノ角ゴ Pro W3" charset="0"/>
              </a:rPr>
              <a:t>张投影片上前一狮子年度的</a:t>
            </a:r>
            <a:r>
              <a:rPr lang="zh-TW" altLang="en-US" sz="1200" i="1" kern="1200" dirty="0">
                <a:solidFill>
                  <a:schemeClr val="tx1"/>
                </a:solidFill>
                <a:effectLst/>
                <a:latin typeface="+mn-ea"/>
                <a:ea typeface="+mn-ea"/>
                <a:cs typeface="ヒラギノ角ゴ Pro W3" charset="0"/>
              </a:rPr>
              <a:t>会员人数</a:t>
            </a:r>
            <a:r>
              <a:rPr lang="zh-TW" altLang="en-US" sz="1200" kern="1200" dirty="0">
                <a:solidFill>
                  <a:schemeClr val="tx1"/>
                </a:solidFill>
                <a:effectLst/>
                <a:latin typeface="+mn-ea"/>
                <a:ea typeface="+mn-ea"/>
                <a:cs typeface="ヒラギノ角ゴ Pro W3" charset="0"/>
              </a:rPr>
              <a:t>。</a:t>
            </a:r>
            <a:r>
              <a:rPr lang="zh-TW" altLang="en-US" sz="1200" b="1" kern="1200" dirty="0">
                <a:solidFill>
                  <a:schemeClr val="tx1"/>
                </a:solidFill>
                <a:effectLst/>
                <a:latin typeface="+mn-ea"/>
                <a:ea typeface="+mn-ea"/>
                <a:cs typeface="ヒラギノ角ゴ Pro W3" charset="0"/>
              </a:rPr>
              <a:t> </a:t>
            </a:r>
            <a:endParaRPr lang="en-US" sz="1200" kern="1200" dirty="0">
              <a:solidFill>
                <a:schemeClr val="tx1"/>
              </a:solidFill>
              <a:effectLst/>
              <a:latin typeface="+mn-ea"/>
              <a:ea typeface="+mn-ea"/>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altLang="en-US" sz="1200" b="0" kern="1200" dirty="0">
                <a:solidFill>
                  <a:schemeClr val="tx1"/>
                </a:solidFill>
                <a:effectLst/>
                <a:latin typeface="+mn-ea"/>
                <a:ea typeface="+mn-ea"/>
                <a:cs typeface="ヒラギノ角ゴ Pro W3" charset="0"/>
              </a:rPr>
              <a:t>在投影片</a:t>
            </a:r>
            <a:r>
              <a:rPr lang="en-US" sz="1200" b="0" kern="1200" dirty="0">
                <a:solidFill>
                  <a:schemeClr val="tx1"/>
                </a:solidFill>
                <a:effectLst/>
                <a:latin typeface="+mn-ea"/>
                <a:ea typeface="+mn-ea"/>
                <a:cs typeface="ヒラギノ角ゴ Pro W3" charset="0"/>
              </a:rPr>
              <a:t>7</a:t>
            </a:r>
            <a:r>
              <a:rPr lang="zh-TW" altLang="en-US" sz="1200" b="0" kern="1200" dirty="0">
                <a:solidFill>
                  <a:schemeClr val="tx1"/>
                </a:solidFill>
                <a:effectLst/>
                <a:latin typeface="+mn-ea"/>
                <a:ea typeface="+mn-ea"/>
                <a:cs typeface="ヒラギノ角ゴ Pro W3" charset="0"/>
              </a:rPr>
              <a:t>上，更新第一个要点，以反映贵地区会员人数的增长或下降。</a:t>
            </a:r>
            <a:endParaRPr lang="en-US" altLang="zh-TW" sz="1200" b="0" kern="1200" dirty="0">
              <a:solidFill>
                <a:schemeClr val="tx1"/>
              </a:solidFill>
              <a:effectLst/>
              <a:latin typeface="+mn-ea"/>
              <a:ea typeface="+mn-ea"/>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altLang="en-US" sz="1200" b="0" i="1" kern="1200" dirty="0">
                <a:solidFill>
                  <a:schemeClr val="tx1"/>
                </a:solidFill>
                <a:effectLst/>
                <a:latin typeface="+mn-ea"/>
                <a:ea typeface="+mn-ea"/>
                <a:cs typeface="ヒラギノ角ゴ Pro W3" charset="0"/>
              </a:rPr>
              <a:t>在区策略计划工作簿中，要求工作小组成员提前查取此信息，以了解其地区的会员发展趋势。然而，为了更好地为会议做准备，并为您的观众提供有助于区分析的资料，您可以在</a:t>
            </a:r>
            <a:r>
              <a:rPr lang="en-US" sz="1200" b="0" i="1" kern="1200" dirty="0">
                <a:solidFill>
                  <a:schemeClr val="tx1"/>
                </a:solidFill>
                <a:effectLst/>
                <a:latin typeface="+mn-ea"/>
                <a:ea typeface="+mn-ea"/>
                <a:cs typeface="ヒラギノ角ゴ Pro W3" charset="0"/>
              </a:rPr>
              <a:t> Insights</a:t>
            </a:r>
            <a:r>
              <a:rPr lang="zh-TW" altLang="en-US" sz="1200" b="0" i="1" kern="1200" dirty="0">
                <a:solidFill>
                  <a:schemeClr val="tx1"/>
                </a:solidFill>
                <a:effectLst/>
                <a:latin typeface="+mn-ea"/>
                <a:ea typeface="+mn-ea"/>
                <a:cs typeface="ヒラギノ角ゴ Pro W3" charset="0"/>
              </a:rPr>
              <a:t>（洞察报告）</a:t>
            </a:r>
            <a:r>
              <a:rPr lang="en-US" sz="1200" b="0" i="1" kern="1200" dirty="0">
                <a:solidFill>
                  <a:schemeClr val="tx1"/>
                </a:solidFill>
                <a:effectLst/>
                <a:latin typeface="+mn-ea"/>
                <a:ea typeface="+mn-ea"/>
                <a:cs typeface="ヒラギノ角ゴ Pro W3" charset="0"/>
              </a:rPr>
              <a:t>(https://insights.lionsclubs.org) </a:t>
            </a:r>
            <a:r>
              <a:rPr lang="zh-TW" altLang="en-US" sz="1200" b="0" i="1" kern="1200" dirty="0">
                <a:solidFill>
                  <a:schemeClr val="tx1"/>
                </a:solidFill>
                <a:effectLst/>
                <a:latin typeface="+mn-ea"/>
                <a:ea typeface="+mn-ea"/>
                <a:cs typeface="ヒラギノ角ゴ Pro W3" charset="0"/>
              </a:rPr>
              <a:t>上找到这些信息。在简报之前，登录您的</a:t>
            </a:r>
            <a:r>
              <a:rPr lang="en-US" sz="1200" b="0" i="1" kern="1200" dirty="0">
                <a:solidFill>
                  <a:schemeClr val="tx1"/>
                </a:solidFill>
                <a:effectLst/>
                <a:latin typeface="+mn-ea"/>
                <a:ea typeface="+mn-ea"/>
                <a:cs typeface="ヒラギノ角ゴ Pro W3" charset="0"/>
              </a:rPr>
              <a:t> Lion Account</a:t>
            </a:r>
            <a:r>
              <a:rPr lang="zh-TW" altLang="en-US" sz="1200" b="0" i="1" kern="1200" dirty="0">
                <a:solidFill>
                  <a:schemeClr val="tx1"/>
                </a:solidFill>
                <a:effectLst/>
                <a:latin typeface="+mn-ea"/>
                <a:ea typeface="+mn-ea"/>
                <a:cs typeface="ヒラギノ角ゴ Pro W3" charset="0"/>
              </a:rPr>
              <a:t>（狮子会账户）</a:t>
            </a:r>
            <a:r>
              <a:rPr lang="en-US" sz="1200" b="0" i="1" kern="1200" dirty="0">
                <a:solidFill>
                  <a:schemeClr val="tx1"/>
                </a:solidFill>
                <a:effectLst/>
                <a:latin typeface="+mn-ea"/>
                <a:ea typeface="+mn-ea"/>
                <a:cs typeface="ヒラギノ角ゴ Pro W3" charset="0"/>
              </a:rPr>
              <a:t>/(Lion Portal)</a:t>
            </a:r>
            <a:r>
              <a:rPr lang="zh-TW" altLang="en-US" sz="1200" b="0" i="1" kern="1200" dirty="0">
                <a:solidFill>
                  <a:schemeClr val="tx1"/>
                </a:solidFill>
                <a:effectLst/>
                <a:latin typeface="+mn-ea"/>
                <a:ea typeface="+mn-ea"/>
                <a:cs typeface="ヒラギノ角ゴ Pro W3" charset="0"/>
              </a:rPr>
              <a:t>（狮子会门户网站），点选上方中央的导航窗格上的</a:t>
            </a:r>
            <a:r>
              <a:rPr lang="en-US" sz="1200" b="0" i="1" kern="1200" dirty="0">
                <a:solidFill>
                  <a:schemeClr val="tx1"/>
                </a:solidFill>
                <a:effectLst/>
                <a:latin typeface="+mn-ea"/>
                <a:ea typeface="+mn-ea"/>
                <a:cs typeface="ヒラギノ角ゴ Pro W3" charset="0"/>
              </a:rPr>
              <a:t> Insights</a:t>
            </a:r>
            <a:r>
              <a:rPr lang="zh-TW" altLang="en-US" sz="1200" b="0" i="1" kern="1200" dirty="0">
                <a:solidFill>
                  <a:schemeClr val="tx1"/>
                </a:solidFill>
                <a:effectLst/>
                <a:latin typeface="+mn-ea"/>
                <a:ea typeface="+mn-ea"/>
                <a:cs typeface="ヒラギノ角ゴ Pro W3" charset="0"/>
              </a:rPr>
              <a:t>（洞察报告），使用这些报告的数据填</a:t>
            </a:r>
            <a:r>
              <a:rPr lang="zh-TW" altLang="en-US" sz="1800" i="1" kern="1200" dirty="0">
                <a:solidFill>
                  <a:schemeClr val="tx1"/>
                </a:solidFill>
                <a:effectLst/>
                <a:latin typeface="+mn-ea"/>
                <a:ea typeface="+mn-ea"/>
                <a:cs typeface="ヒラギノ角ゴ Pro W3" charset="0"/>
              </a:rPr>
              <a:t>入</a:t>
            </a:r>
            <a:r>
              <a:rPr lang="zh-TW" altLang="en-US" sz="1800" b="0" i="1" kern="1200" dirty="0">
                <a:solidFill>
                  <a:schemeClr val="tx1"/>
                </a:solidFill>
                <a:effectLst/>
                <a:latin typeface="+mn-ea"/>
                <a:ea typeface="+mn-ea"/>
                <a:cs typeface="ヒラギノ角ゴ Pro W3" charset="0"/>
              </a:rPr>
              <a:t>在</a:t>
            </a:r>
            <a:r>
              <a:rPr lang="zh-TW" altLang="en-US" sz="1800" i="1" kern="1200" dirty="0">
                <a:solidFill>
                  <a:schemeClr val="tx1"/>
                </a:solidFill>
                <a:effectLst/>
                <a:latin typeface="+mn-ea"/>
                <a:ea typeface="+mn-ea"/>
                <a:cs typeface="ヒラギノ角ゴ Pro W3" charset="0"/>
              </a:rPr>
              <a:t>上方的空格</a:t>
            </a:r>
            <a:r>
              <a:rPr lang="zh-TW" altLang="en-US" sz="1200" b="0" i="1" kern="1200" dirty="0">
                <a:solidFill>
                  <a:schemeClr val="tx1"/>
                </a:solidFill>
                <a:effectLst/>
                <a:latin typeface="+mn-ea"/>
                <a:ea typeface="+mn-ea"/>
                <a:cs typeface="ヒラギノ角ゴ Pro W3" charset="0"/>
              </a:rPr>
              <a:t>处。 </a:t>
            </a:r>
            <a:endParaRPr lang="en-US" altLang="zh-TW" sz="1200" b="0" i="1" kern="1200" dirty="0">
              <a:solidFill>
                <a:schemeClr val="tx1"/>
              </a:solidFill>
              <a:effectLst/>
              <a:latin typeface="+mn-ea"/>
              <a:ea typeface="+mn-ea"/>
              <a:cs typeface="ヒラギノ角ゴ Pro W3" charset="0"/>
            </a:endParaRPr>
          </a:p>
          <a:p>
            <a:pPr marL="685800" lvl="1" indent="-228600">
              <a:buFont typeface="+mj-lt"/>
              <a:buAutoNum type="arabicParenR"/>
            </a:pPr>
            <a:r>
              <a:rPr lang="zh-TW" altLang="en-US" sz="1200" b="0" i="1" kern="1200" dirty="0">
                <a:solidFill>
                  <a:schemeClr val="tx1"/>
                </a:solidFill>
                <a:effectLst/>
                <a:latin typeface="+mn-ea"/>
                <a:ea typeface="+mn-ea"/>
                <a:cs typeface="ヒラギノ角ゴ Pro W3" charset="0"/>
              </a:rPr>
              <a:t>在上方中央的字段中，点选「会员发展」标签。在屏幕左侧，您会看到一个筛选器的部分，您可以按照‘</a:t>
            </a:r>
            <a:r>
              <a:rPr lang="en-US" sz="1200" b="0" i="1" kern="1200" dirty="0">
                <a:solidFill>
                  <a:schemeClr val="tx1"/>
                </a:solidFill>
                <a:effectLst/>
                <a:latin typeface="+mn-ea"/>
                <a:ea typeface="+mn-ea"/>
                <a:cs typeface="ヒラギノ角ゴ Pro W3" charset="0"/>
              </a:rPr>
              <a:t>LCI</a:t>
            </a:r>
            <a:r>
              <a:rPr lang="zh-TW" altLang="en-US" sz="1200" b="0" i="1" kern="1200" dirty="0">
                <a:solidFill>
                  <a:schemeClr val="tx1"/>
                </a:solidFill>
                <a:effectLst/>
                <a:latin typeface="+mn-ea"/>
                <a:ea typeface="+mn-ea"/>
                <a:cs typeface="ヒラギノ角ゴ Pro W3" charset="0"/>
              </a:rPr>
              <a:t>’或‘</a:t>
            </a:r>
            <a:r>
              <a:rPr lang="en-US" sz="1200" b="0" i="1" kern="1200" dirty="0">
                <a:solidFill>
                  <a:schemeClr val="tx1"/>
                </a:solidFill>
                <a:effectLst/>
                <a:latin typeface="+mn-ea"/>
                <a:ea typeface="+mn-ea"/>
                <a:cs typeface="ヒラギノ角ゴ Pro W3" charset="0"/>
              </a:rPr>
              <a:t>GAT</a:t>
            </a:r>
            <a:r>
              <a:rPr lang="zh-TW" altLang="en-US" sz="1200" b="0" i="1" kern="1200" dirty="0">
                <a:solidFill>
                  <a:schemeClr val="tx1"/>
                </a:solidFill>
                <a:effectLst/>
                <a:latin typeface="+mn-ea"/>
                <a:ea typeface="+mn-ea"/>
                <a:cs typeface="ヒラギノ角ゴ Pro W3" charset="0"/>
              </a:rPr>
              <a:t>’进行筛选。您可以使用任一筛选方式来收集此信息</a:t>
            </a:r>
            <a:r>
              <a:rPr lang="en-US" sz="1200" b="0" i="1" kern="1200" dirty="0">
                <a:solidFill>
                  <a:schemeClr val="tx1"/>
                </a:solidFill>
                <a:effectLst/>
                <a:latin typeface="+mn-ea"/>
                <a:ea typeface="+mn-ea"/>
                <a:cs typeface="ヒラギノ角ゴ Pro W3" charset="0"/>
              </a:rPr>
              <a:t> (LCI </a:t>
            </a:r>
            <a:r>
              <a:rPr lang="zh-TW" altLang="en-US" sz="1200" b="0" i="1" kern="1200" dirty="0">
                <a:solidFill>
                  <a:schemeClr val="tx1"/>
                </a:solidFill>
                <a:effectLst/>
                <a:latin typeface="+mn-ea"/>
                <a:ea typeface="+mn-ea"/>
                <a:cs typeface="ヒラギノ角ゴ Pro W3" charset="0"/>
              </a:rPr>
              <a:t>是按宪章区</a:t>
            </a:r>
            <a:r>
              <a:rPr lang="en-US" sz="1200" b="0" i="1" kern="1200" dirty="0">
                <a:solidFill>
                  <a:schemeClr val="tx1"/>
                </a:solidFill>
                <a:effectLst/>
                <a:latin typeface="+mn-ea"/>
                <a:ea typeface="+mn-ea"/>
                <a:cs typeface="ヒラギノ角ゴ Pro W3" charset="0"/>
              </a:rPr>
              <a:t>&gt;</a:t>
            </a:r>
            <a:r>
              <a:rPr lang="zh-TW" altLang="en-US" sz="1200" b="0" i="1" kern="1200" dirty="0">
                <a:solidFill>
                  <a:schemeClr val="tx1"/>
                </a:solidFill>
                <a:effectLst/>
                <a:latin typeface="+mn-ea"/>
                <a:ea typeface="+mn-ea"/>
                <a:cs typeface="ヒラギノ角ゴ Pro W3" charset="0"/>
              </a:rPr>
              <a:t>复合区</a:t>
            </a:r>
            <a:r>
              <a:rPr lang="en-US" sz="1200" b="0" i="1" kern="1200" dirty="0">
                <a:solidFill>
                  <a:schemeClr val="tx1"/>
                </a:solidFill>
                <a:effectLst/>
                <a:latin typeface="+mn-ea"/>
                <a:ea typeface="+mn-ea"/>
                <a:cs typeface="ヒラギノ角ゴ Pro W3" charset="0"/>
              </a:rPr>
              <a:t>&gt;</a:t>
            </a:r>
            <a:r>
              <a:rPr lang="zh-TW" altLang="en-US" sz="1200" b="0" i="1" kern="1200" dirty="0">
                <a:solidFill>
                  <a:schemeClr val="tx1"/>
                </a:solidFill>
                <a:effectLst/>
                <a:latin typeface="+mn-ea"/>
                <a:ea typeface="+mn-ea"/>
                <a:cs typeface="ヒラギノ角ゴ Pro W3" charset="0"/>
              </a:rPr>
              <a:t>区进行筛选，而</a:t>
            </a:r>
            <a:r>
              <a:rPr lang="en-US" sz="1200" b="0" i="1" kern="1200" dirty="0">
                <a:solidFill>
                  <a:schemeClr val="tx1"/>
                </a:solidFill>
                <a:effectLst/>
                <a:latin typeface="+mn-ea"/>
                <a:ea typeface="+mn-ea"/>
                <a:cs typeface="ヒラギノ角ゴ Pro W3" charset="0"/>
              </a:rPr>
              <a:t> GAT </a:t>
            </a:r>
            <a:r>
              <a:rPr lang="zh-TW" altLang="en-US" sz="1200" b="0" i="1" kern="1200" dirty="0">
                <a:solidFill>
                  <a:schemeClr val="tx1"/>
                </a:solidFill>
                <a:effectLst/>
                <a:latin typeface="+mn-ea"/>
                <a:ea typeface="+mn-ea"/>
                <a:cs typeface="ヒラギノ角ゴ Pro W3" charset="0"/>
              </a:rPr>
              <a:t>是按宪章区</a:t>
            </a:r>
            <a:r>
              <a:rPr lang="en-US" sz="1200" b="0" i="1" kern="1200" dirty="0">
                <a:solidFill>
                  <a:schemeClr val="tx1"/>
                </a:solidFill>
                <a:effectLst/>
                <a:latin typeface="+mn-ea"/>
                <a:ea typeface="+mn-ea"/>
                <a:cs typeface="ヒラギノ角ゴ Pro W3" charset="0"/>
              </a:rPr>
              <a:t>&gt;</a:t>
            </a:r>
            <a:r>
              <a:rPr lang="zh-TW" altLang="en-US" sz="1200" b="0" i="1" kern="1200" dirty="0">
                <a:solidFill>
                  <a:schemeClr val="tx1"/>
                </a:solidFill>
                <a:effectLst/>
                <a:latin typeface="+mn-ea"/>
                <a:ea typeface="+mn-ea"/>
                <a:cs typeface="ヒラギノ角ゴ Pro W3" charset="0"/>
              </a:rPr>
              <a:t>地区</a:t>
            </a:r>
            <a:r>
              <a:rPr lang="en-US" sz="1200" b="0" i="1" kern="1200" dirty="0">
                <a:solidFill>
                  <a:schemeClr val="tx1"/>
                </a:solidFill>
                <a:effectLst/>
                <a:latin typeface="+mn-ea"/>
                <a:ea typeface="+mn-ea"/>
                <a:cs typeface="ヒラギノ角ゴ Pro W3" charset="0"/>
              </a:rPr>
              <a:t>&gt;</a:t>
            </a:r>
            <a:r>
              <a:rPr lang="zh-TW" altLang="en-US" sz="1200" b="0" i="1" kern="1200" dirty="0">
                <a:solidFill>
                  <a:schemeClr val="tx1"/>
                </a:solidFill>
                <a:effectLst/>
                <a:latin typeface="+mn-ea"/>
                <a:ea typeface="+mn-ea"/>
                <a:cs typeface="ヒラギノ角ゴ Pro W3" charset="0"/>
              </a:rPr>
              <a:t>复合区</a:t>
            </a:r>
            <a:r>
              <a:rPr lang="en-US" sz="1200" b="0" i="1" kern="1200" dirty="0">
                <a:solidFill>
                  <a:schemeClr val="tx1"/>
                </a:solidFill>
                <a:effectLst/>
                <a:latin typeface="+mn-ea"/>
                <a:ea typeface="+mn-ea"/>
                <a:cs typeface="ヒラギノ角ゴ Pro W3" charset="0"/>
              </a:rPr>
              <a:t>&gt;</a:t>
            </a:r>
            <a:r>
              <a:rPr lang="zh-TW" altLang="en-US" sz="1200" b="0" i="1" kern="1200" dirty="0">
                <a:solidFill>
                  <a:schemeClr val="tx1"/>
                </a:solidFill>
                <a:effectLst/>
                <a:latin typeface="+mn-ea"/>
                <a:ea typeface="+mn-ea"/>
                <a:cs typeface="ヒラギノ角ゴ Pro W3" charset="0"/>
              </a:rPr>
              <a:t>区进行筛选</a:t>
            </a:r>
            <a:r>
              <a:rPr lang="en-US" sz="1200" b="0" i="1" kern="1200" dirty="0">
                <a:solidFill>
                  <a:schemeClr val="tx1"/>
                </a:solidFill>
                <a:effectLst/>
                <a:latin typeface="+mn-ea"/>
                <a:ea typeface="+mn-ea"/>
                <a:cs typeface="ヒラギノ角ゴ Pro W3" charset="0"/>
              </a:rPr>
              <a:t>)</a:t>
            </a:r>
            <a:r>
              <a:rPr lang="zh-TW" altLang="en-US" sz="1200" b="0" i="1" kern="1200" dirty="0">
                <a:solidFill>
                  <a:schemeClr val="tx1"/>
                </a:solidFill>
                <a:effectLst/>
                <a:latin typeface="+mn-ea"/>
                <a:ea typeface="+mn-ea"/>
                <a:cs typeface="ヒラギノ角ゴ Pro W3" charset="0"/>
              </a:rPr>
              <a:t>。一旦您选定了筛选方式后，选择「总会员数」，然后向下筛选以查看贵复合区或区的资料。请留意在数据表的前两栏中是贵区今年和去年的会员人数，然后向右滚动，留意最后一栏中是 </a:t>
            </a:r>
            <a:r>
              <a:rPr lang="en-US" sz="1200" b="0" i="1" kern="1200" dirty="0">
                <a:solidFill>
                  <a:schemeClr val="tx1"/>
                </a:solidFill>
                <a:effectLst/>
                <a:latin typeface="+mn-ea"/>
                <a:ea typeface="+mn-ea"/>
                <a:cs typeface="ヒラギノ角ゴ Pro W3" charset="0"/>
              </a:rPr>
              <a:t>3 </a:t>
            </a:r>
            <a:r>
              <a:rPr lang="zh-TW" altLang="en-US" sz="1200" b="0" i="1" kern="1200" dirty="0">
                <a:solidFill>
                  <a:schemeClr val="tx1"/>
                </a:solidFill>
                <a:effectLst/>
                <a:latin typeface="+mn-ea"/>
                <a:ea typeface="+mn-ea"/>
                <a:cs typeface="ヒラギノ角ゴ Pro W3" charset="0"/>
              </a:rPr>
              <a:t>年的新会员保留率。 </a:t>
            </a:r>
            <a:endParaRPr lang="en-US" sz="1200" b="0" kern="1200" dirty="0">
              <a:solidFill>
                <a:schemeClr val="tx1"/>
              </a:solidFill>
              <a:effectLst/>
              <a:latin typeface="+mn-ea"/>
              <a:ea typeface="+mn-ea"/>
              <a:cs typeface="ヒラギノ角ゴ Pro W3" charset="0"/>
            </a:endParaRPr>
          </a:p>
          <a:p>
            <a:pPr marL="685800" lvl="1" indent="-228600">
              <a:buFont typeface="+mj-lt"/>
              <a:buAutoNum type="arabicParenR"/>
            </a:pPr>
            <a:r>
              <a:rPr lang="zh-TW" altLang="en-US" sz="1200" b="0" i="1" kern="1200" dirty="0">
                <a:solidFill>
                  <a:schemeClr val="tx1"/>
                </a:solidFill>
                <a:effectLst/>
                <a:latin typeface="+mn-ea"/>
                <a:ea typeface="+mn-ea"/>
                <a:cs typeface="ヒラギノ角ゴ Pro W3" charset="0"/>
              </a:rPr>
              <a:t>回到上方中央的字段，点选「服务活动」标签。您的筛选器应该会保留在会员发展部分</a:t>
            </a:r>
            <a:r>
              <a:rPr lang="zh-CN" altLang="en-US" sz="1200" b="0" i="1" kern="1200" dirty="0">
                <a:solidFill>
                  <a:schemeClr val="tx1"/>
                </a:solidFill>
                <a:effectLst/>
                <a:latin typeface="+mn-ea"/>
                <a:ea typeface="+mn-ea"/>
                <a:cs typeface="ヒラギノ角ゴ Pro W3" charset="0"/>
              </a:rPr>
              <a:t>时</a:t>
            </a:r>
            <a:r>
              <a:rPr lang="zh-TW" altLang="en-US" sz="1200" b="0" i="1" kern="1200" dirty="0">
                <a:solidFill>
                  <a:schemeClr val="tx1"/>
                </a:solidFill>
                <a:effectLst/>
                <a:latin typeface="+mn-ea"/>
                <a:ea typeface="+mn-ea"/>
                <a:cs typeface="ヒラギノ角ゴ Pro W3" charset="0"/>
              </a:rPr>
              <a:t>的设定，但如果未保留，请按照相同的过程，以查看贵复合区或贵区的服务总数。请留意贵区今年和去年的服务人数列在数据表的第三和第四栏中。然后向右滚动，留意最后一栏中是在会计年度中分会报告服务的比例。</a:t>
            </a:r>
            <a:endParaRPr lang="en-US" altLang="zh-TW" sz="1200" b="0" i="1" kern="1200" dirty="0">
              <a:solidFill>
                <a:schemeClr val="tx1"/>
              </a:solidFill>
              <a:effectLst/>
              <a:latin typeface="+mn-ea"/>
              <a:ea typeface="+mn-ea"/>
              <a:cs typeface="ヒラギノ角ゴ Pro W3" charset="0"/>
            </a:endParaRPr>
          </a:p>
          <a:p>
            <a:pPr marL="60325" lvl="1">
              <a:buFont typeface="+mj-lt"/>
              <a:buNone/>
            </a:pPr>
            <a:r>
              <a:rPr lang="en-US" sz="1200" b="0" i="1" kern="1200" dirty="0">
                <a:solidFill>
                  <a:schemeClr val="tx1"/>
                </a:solidFill>
                <a:effectLst/>
                <a:latin typeface="+mn-ea"/>
                <a:ea typeface="+mn-ea"/>
                <a:cs typeface="+mn-cs"/>
              </a:rPr>
              <a:t>5 </a:t>
            </a:r>
            <a:r>
              <a:rPr lang="zh-TW" altLang="en-US" sz="1200" b="0" i="1" kern="1200" dirty="0">
                <a:solidFill>
                  <a:schemeClr val="tx1"/>
                </a:solidFill>
                <a:effectLst/>
                <a:latin typeface="+mn-ea"/>
                <a:ea typeface="+mn-ea"/>
                <a:cs typeface="+mn-cs"/>
              </a:rPr>
              <a:t>年趋势报告可以在</a:t>
            </a:r>
            <a:r>
              <a:rPr lang="en-US" sz="1200" b="0" i="1" kern="1200" dirty="0">
                <a:solidFill>
                  <a:schemeClr val="tx1"/>
                </a:solidFill>
                <a:effectLst/>
                <a:latin typeface="+mn-ea"/>
                <a:ea typeface="+mn-ea"/>
                <a:cs typeface="+mn-cs"/>
              </a:rPr>
              <a:t> http://www8.lionsclubs.org/reports/5YearTrendReport </a:t>
            </a:r>
            <a:r>
              <a:rPr lang="zh-TW" altLang="en-US" sz="1200" b="0" i="1" kern="1200" dirty="0">
                <a:solidFill>
                  <a:schemeClr val="tx1"/>
                </a:solidFill>
                <a:effectLst/>
                <a:latin typeface="+mn-ea"/>
                <a:ea typeface="+mn-ea"/>
                <a:cs typeface="+mn-cs"/>
              </a:rPr>
              <a:t>网址上取得，该报告显示了过去 </a:t>
            </a:r>
            <a:r>
              <a:rPr lang="en-US" sz="1200" b="0" i="1" kern="1200" dirty="0">
                <a:solidFill>
                  <a:schemeClr val="tx1"/>
                </a:solidFill>
                <a:effectLst/>
                <a:latin typeface="+mn-ea"/>
                <a:ea typeface="+mn-ea"/>
                <a:cs typeface="+mn-cs"/>
              </a:rPr>
              <a:t>5 </a:t>
            </a:r>
            <a:r>
              <a:rPr lang="zh-TW" altLang="en-US" sz="1200" b="0" i="1" kern="1200" dirty="0">
                <a:solidFill>
                  <a:schemeClr val="tx1"/>
                </a:solidFill>
                <a:effectLst/>
                <a:latin typeface="+mn-ea"/>
                <a:ea typeface="+mn-ea"/>
                <a:cs typeface="+mn-cs"/>
              </a:rPr>
              <a:t>年的关键指标，包括新会员、退会会员、新分会、和解散的分会。建议打印此报告提供给出席者，以便他们在区分析和设定目标时可以参考其中的数据。</a:t>
            </a:r>
            <a:endParaRPr lang="en-US" altLang="zh-TW" sz="1200" b="0" i="1" kern="1200" dirty="0">
              <a:solidFill>
                <a:schemeClr val="tx1"/>
              </a:solidFill>
              <a:effectLst/>
              <a:latin typeface="+mn-ea"/>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1" kern="1200" dirty="0">
              <a:solidFill>
                <a:schemeClr val="tx1"/>
              </a:solidFill>
              <a:effectLst/>
              <a:latin typeface="+mn-ea"/>
              <a:ea typeface="+mn-ea"/>
              <a:cs typeface="+mn-cs"/>
            </a:endParaRPr>
          </a:p>
          <a:p>
            <a:pPr marL="60325" marR="0" lvl="1"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zh-TW" altLang="en-US" sz="1200" b="0" i="1" kern="1200" dirty="0">
                <a:solidFill>
                  <a:schemeClr val="tx1"/>
                </a:solidFill>
                <a:effectLst/>
                <a:latin typeface="+mn-ea"/>
                <a:ea typeface="+mn-ea"/>
                <a:cs typeface="+mn-cs"/>
              </a:rPr>
              <a:t>如果您想提供适用于区域的数据（例如家庭会员），您可以在下列网址查找这些类型的报告：</a:t>
            </a:r>
            <a:r>
              <a:rPr lang="en-US" sz="1200" b="0" i="1" kern="1200" dirty="0">
                <a:solidFill>
                  <a:schemeClr val="tx1"/>
                </a:solidFill>
                <a:effectLst/>
                <a:latin typeface="+mn-ea"/>
                <a:ea typeface="+mn-ea"/>
                <a:cs typeface="+mn-cs"/>
              </a:rPr>
              <a:t>http://www8.lionsclubs.org/reports/FamilyandWomenMembershipReports/</a:t>
            </a:r>
            <a:r>
              <a:rPr lang="zh-TW" altLang="en-US" sz="1200" b="0" i="1" kern="1200" dirty="0">
                <a:solidFill>
                  <a:schemeClr val="tx1"/>
                </a:solidFill>
                <a:effectLst/>
                <a:latin typeface="+mn-ea"/>
                <a:ea typeface="+mn-ea"/>
                <a:cs typeface="+mn-cs"/>
              </a:rPr>
              <a:t>。</a:t>
            </a:r>
            <a:endParaRPr lang="en-US" sz="1200" b="0" kern="1200" dirty="0">
              <a:solidFill>
                <a:schemeClr val="tx1"/>
              </a:solidFill>
              <a:effectLst/>
              <a:latin typeface="+mn-ea"/>
              <a:ea typeface="+mn-ea"/>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zh-TW" sz="1200" b="0" kern="1200" dirty="0">
              <a:solidFill>
                <a:schemeClr val="tx1"/>
              </a:solidFill>
              <a:effectLst/>
              <a:latin typeface="+mn-ea"/>
              <a:ea typeface="+mn-ea"/>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altLang="en-US" sz="1200" baseline="0" dirty="0">
                <a:latin typeface="+mn-ea"/>
                <a:ea typeface="+mn-ea"/>
                <a:cs typeface="Arial" panose="020B0604020202020204" pitchFamily="34" charset="0"/>
              </a:rPr>
              <a:t>考虑</a:t>
            </a:r>
            <a:r>
              <a:rPr lang="zh-TW" altLang="en-US" sz="1200" u="sng" baseline="0" dirty="0">
                <a:latin typeface="+mn-ea"/>
                <a:ea typeface="+mn-ea"/>
                <a:cs typeface="Arial" panose="020B0604020202020204" pitchFamily="34" charset="0"/>
              </a:rPr>
              <a:t>第</a:t>
            </a:r>
            <a:r>
              <a:rPr lang="en-US" altLang="zh-TW" sz="1200" b="1" u="sng" baseline="0" dirty="0">
                <a:latin typeface="+mn-ea"/>
                <a:ea typeface="+mn-ea"/>
                <a:cs typeface="Arial" panose="020B0604020202020204" pitchFamily="34" charset="0"/>
              </a:rPr>
              <a:t>16</a:t>
            </a:r>
            <a:r>
              <a:rPr lang="zh-TW" altLang="en-US" sz="1200" u="sng" baseline="0" dirty="0">
                <a:latin typeface="+mn-ea"/>
                <a:ea typeface="+mn-ea"/>
                <a:cs typeface="Arial" panose="020B0604020202020204" pitchFamily="34" charset="0"/>
              </a:rPr>
              <a:t>张投影片</a:t>
            </a:r>
            <a:r>
              <a:rPr lang="zh-TW" altLang="en-US" sz="1200" baseline="0" dirty="0">
                <a:latin typeface="+mn-ea"/>
                <a:ea typeface="+mn-ea"/>
                <a:cs typeface="Arial" panose="020B0604020202020204" pitchFamily="34" charset="0"/>
              </a:rPr>
              <a:t>的</a:t>
            </a:r>
            <a:r>
              <a:rPr lang="zh-TW" altLang="en-US" sz="1200" b="1" i="1" baseline="0" dirty="0">
                <a:latin typeface="+mn-ea"/>
                <a:ea typeface="+mn-ea"/>
                <a:cs typeface="Arial" panose="020B0604020202020204" pitchFamily="34" charset="0"/>
              </a:rPr>
              <a:t>团队合作</a:t>
            </a:r>
            <a:r>
              <a:rPr lang="zh-TW" altLang="en-US" sz="1200" baseline="0" dirty="0">
                <a:latin typeface="+mn-ea"/>
                <a:ea typeface="+mn-ea"/>
                <a:cs typeface="Arial" panose="020B0604020202020204" pitchFamily="34" charset="0"/>
              </a:rPr>
              <a:t> 的练习。若您的</a:t>
            </a:r>
            <a:r>
              <a:rPr lang="zh-TW" altLang="en-US" sz="1200" b="1" baseline="0" dirty="0">
                <a:latin typeface="+mn-ea"/>
                <a:ea typeface="+mn-ea"/>
                <a:cs typeface="Arial" panose="020B0604020202020204" pitchFamily="34" charset="0"/>
              </a:rPr>
              <a:t>工作团队</a:t>
            </a:r>
            <a:r>
              <a:rPr lang="zh-TW" altLang="en-US" sz="1200" baseline="0" dirty="0">
                <a:latin typeface="+mn-ea"/>
                <a:ea typeface="+mn-ea"/>
                <a:cs typeface="Arial" panose="020B0604020202020204" pitchFamily="34" charset="0"/>
              </a:rPr>
              <a:t>彼此熟悉且</a:t>
            </a:r>
            <a:r>
              <a:rPr lang="en-US" altLang="zh-TW" sz="1200" baseline="0" dirty="0">
                <a:latin typeface="+mn-ea"/>
                <a:ea typeface="+mn-ea"/>
                <a:cs typeface="Arial" panose="020B0604020202020204" pitchFamily="34" charset="0"/>
              </a:rPr>
              <a:t>/</a:t>
            </a:r>
            <a:r>
              <a:rPr lang="zh-TW" altLang="en-US" sz="1200" baseline="0" dirty="0">
                <a:latin typeface="+mn-ea"/>
                <a:ea typeface="+mn-ea"/>
                <a:cs typeface="Arial" panose="020B0604020202020204" pitchFamily="34" charset="0"/>
              </a:rPr>
              <a:t>或曾在其他倡议上共事过，则可能没有进行该练习的必要。对于想要</a:t>
            </a:r>
            <a:r>
              <a:rPr lang="en-US" altLang="zh-TW" sz="1200" baseline="0" dirty="0">
                <a:latin typeface="+mn-ea"/>
                <a:ea typeface="+mn-ea"/>
                <a:cs typeface="Arial" panose="020B0604020202020204" pitchFamily="34" charset="0"/>
              </a:rPr>
              <a:t>(</a:t>
            </a:r>
            <a:r>
              <a:rPr lang="zh-TW" altLang="en-US" sz="1200" baseline="0" dirty="0">
                <a:latin typeface="+mn-ea"/>
                <a:ea typeface="+mn-ea"/>
                <a:cs typeface="Arial" panose="020B0604020202020204" pitchFamily="34" charset="0"/>
              </a:rPr>
              <a:t>在区或分会级</a:t>
            </a:r>
            <a:r>
              <a:rPr lang="en-US" altLang="zh-TW" sz="1200" baseline="0" dirty="0">
                <a:latin typeface="+mn-ea"/>
                <a:ea typeface="+mn-ea"/>
                <a:cs typeface="Arial" panose="020B0604020202020204" pitchFamily="34" charset="0"/>
              </a:rPr>
              <a:t>)</a:t>
            </a:r>
            <a:r>
              <a:rPr lang="zh-TW" altLang="en-US" sz="1200" baseline="0" dirty="0">
                <a:latin typeface="+mn-ea"/>
                <a:ea typeface="+mn-ea"/>
                <a:cs typeface="Arial" panose="020B0604020202020204" pitchFamily="34" charset="0"/>
              </a:rPr>
              <a:t>建立更多</a:t>
            </a:r>
            <a:r>
              <a:rPr lang="zh-TW" altLang="en-US" sz="1200" b="1" baseline="0" dirty="0">
                <a:latin typeface="+mn-ea"/>
                <a:ea typeface="+mn-ea"/>
                <a:cs typeface="Arial" panose="020B0604020202020204" pitchFamily="34" charset="0"/>
              </a:rPr>
              <a:t>工作团队</a:t>
            </a:r>
            <a:r>
              <a:rPr lang="zh-TW" altLang="en-US" sz="1200" baseline="0" dirty="0">
                <a:latin typeface="+mn-ea"/>
                <a:ea typeface="+mn-ea"/>
                <a:cs typeface="Arial" panose="020B0604020202020204" pitchFamily="34" charset="0"/>
              </a:rPr>
              <a:t>凝聚力的人，这是许多可行的</a:t>
            </a:r>
            <a:r>
              <a:rPr lang="zh-TW" altLang="en-US" sz="1200" b="1" baseline="0" dirty="0">
                <a:latin typeface="+mn-ea"/>
                <a:ea typeface="+mn-ea"/>
                <a:cs typeface="Arial" panose="020B0604020202020204" pitchFamily="34" charset="0"/>
              </a:rPr>
              <a:t>工作团队</a:t>
            </a:r>
            <a:r>
              <a:rPr lang="zh-TW" altLang="en-US" sz="1200" baseline="0" dirty="0">
                <a:latin typeface="+mn-ea"/>
                <a:ea typeface="+mn-ea"/>
                <a:cs typeface="Arial" panose="020B0604020202020204" pitchFamily="34" charset="0"/>
              </a:rPr>
              <a:t>活动之一。 </a:t>
            </a:r>
            <a:endParaRPr lang="en-US" sz="1200" b="0" kern="1200" dirty="0">
              <a:solidFill>
                <a:schemeClr val="tx1"/>
              </a:solidFill>
              <a:effectLst/>
              <a:latin typeface="+mn-ea"/>
              <a:ea typeface="+mn-ea"/>
              <a:cs typeface="ヒラギノ角ゴ Pro W3" charset="0"/>
            </a:endParaRPr>
          </a:p>
          <a:p>
            <a:pPr marL="171450" indent="-171450">
              <a:buFont typeface="Arial" panose="020B0604020202020204" pitchFamily="34" charset="0"/>
              <a:buChar char="•"/>
            </a:pPr>
            <a:r>
              <a:rPr lang="zh-TW" sz="1200" dirty="0">
                <a:latin typeface="+mn-ea"/>
                <a:ea typeface="+mn-ea"/>
                <a:cs typeface="Arial" panose="020B0604020202020204" pitchFamily="34" charset="0"/>
              </a:rPr>
              <a:t>本报告中有些投影片的讲稿有两个版本：</a:t>
            </a:r>
          </a:p>
          <a:p>
            <a:pPr marL="628650" lvl="1" indent="-171450">
              <a:buFont typeface="Arial" panose="020B0604020202020204" pitchFamily="34" charset="0"/>
              <a:buChar char="•"/>
            </a:pPr>
            <a:r>
              <a:rPr lang="zh-TW" sz="1200" baseline="0" dirty="0">
                <a:latin typeface="+mn-ea"/>
                <a:ea typeface="+mn-ea"/>
                <a:cs typeface="Arial" panose="020B0604020202020204" pitchFamily="34" charset="0"/>
              </a:rPr>
              <a:t>给GAT地区领导人的讲稿，为区领导人引导</a:t>
            </a:r>
            <a:r>
              <a:rPr lang="zh-TW" sz="1200" u="sng" baseline="0" dirty="0">
                <a:latin typeface="+mn-ea"/>
                <a:ea typeface="+mn-ea"/>
                <a:cs typeface="Arial" panose="020B0604020202020204" pitchFamily="34" charset="0"/>
              </a:rPr>
              <a:t>建立团队</a:t>
            </a:r>
            <a:r>
              <a:rPr lang="zh-TW" sz="1200" baseline="0" dirty="0">
                <a:latin typeface="+mn-ea"/>
                <a:ea typeface="+mn-ea"/>
                <a:cs typeface="Arial" panose="020B0604020202020204" pitchFamily="34" charset="0"/>
              </a:rPr>
              <a:t>的研讨会做准备：</a:t>
            </a:r>
          </a:p>
          <a:p>
            <a:pPr marL="628650" lvl="1" indent="-171450">
              <a:buFont typeface="Arial" panose="020B0604020202020204" pitchFamily="34" charset="0"/>
              <a:buChar char="•"/>
            </a:pPr>
            <a:r>
              <a:rPr lang="zh-TW" sz="1200" dirty="0">
                <a:latin typeface="+mn-ea"/>
                <a:ea typeface="+mn-ea"/>
                <a:cs typeface="Arial" panose="020B0604020202020204" pitchFamily="34" charset="0"/>
              </a:rPr>
              <a:t>给区领导人的讲稿，于引导</a:t>
            </a:r>
            <a:r>
              <a:rPr lang="zh-TW" sz="1200" u="sng" dirty="0">
                <a:latin typeface="+mn-ea"/>
                <a:ea typeface="+mn-ea"/>
                <a:cs typeface="Arial" panose="020B0604020202020204" pitchFamily="34" charset="0"/>
              </a:rPr>
              <a:t>建立团队</a:t>
            </a:r>
            <a:r>
              <a:rPr lang="zh-TW" sz="1200" dirty="0">
                <a:latin typeface="+mn-ea"/>
                <a:ea typeface="+mn-ea"/>
                <a:cs typeface="Arial" panose="020B0604020202020204" pitchFamily="34" charset="0"/>
              </a:rPr>
              <a:t>的研讨会时使用</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b="1" dirty="0">
                <a:latin typeface="+mn-ea"/>
                <a:ea typeface="+mn-ea"/>
                <a:cs typeface="Arial" panose="020B0604020202020204" pitchFamily="34" charset="0"/>
              </a:rPr>
              <a:t>有关LLC课程的重要事项：</a:t>
            </a:r>
            <a:r>
              <a:rPr lang="zh-TW" sz="1200" dirty="0">
                <a:latin typeface="+mn-ea"/>
                <a:ea typeface="+mn-ea"/>
                <a:cs typeface="Arial" panose="020B0604020202020204" pitchFamily="34" charset="0"/>
              </a:rPr>
              <a:t>千万不要自浏览器上复制课程的链接。如此将致使错误的登入网页。遗憾的是，我们无法直接连到LLC的课程。第</a:t>
            </a:r>
            <a:r>
              <a:rPr lang="zh-TW" sz="1200" b="1" dirty="0">
                <a:latin typeface="+mn-ea"/>
                <a:ea typeface="+mn-ea"/>
                <a:cs typeface="Arial" panose="020B0604020202020204" pitchFamily="34" charset="0"/>
              </a:rPr>
              <a:t>19</a:t>
            </a:r>
            <a:r>
              <a:rPr lang="zh-TW" sz="1200" dirty="0">
                <a:latin typeface="+mn-ea"/>
                <a:ea typeface="+mn-ea"/>
                <a:cs typeface="Arial" panose="020B0604020202020204" pitchFamily="34" charset="0"/>
              </a:rPr>
              <a:t>张投影片提供了范例说明，解释如何通过在LLC课程图书馆上搜寻标题来取得课程。</a:t>
            </a:r>
          </a:p>
          <a:p>
            <a:pPr marL="171450" lvl="0" indent="-171450">
              <a:buFont typeface="Arial" panose="020B0604020202020204" pitchFamily="34" charset="0"/>
              <a:buChar char="•"/>
            </a:pPr>
            <a:endParaRPr lang="en-US" sz="1200" baseline="0" dirty="0">
              <a:latin typeface="+mn-ea"/>
              <a:ea typeface="+mn-ea"/>
              <a:cs typeface="Arial" panose="020B0604020202020204" pitchFamily="34" charset="0"/>
            </a:endParaRPr>
          </a:p>
          <a:p>
            <a:endParaRPr lang="en-US" sz="1200" dirty="0">
              <a:latin typeface="+mn-ea"/>
              <a:ea typeface="+mn-ea"/>
              <a:cs typeface="Arial" panose="020B0604020202020204" pitchFamily="34" charset="0"/>
            </a:endParaRPr>
          </a:p>
          <a:p>
            <a:endParaRPr lang="en-US" sz="1200" dirty="0">
              <a:latin typeface="+mn-ea"/>
              <a:ea typeface="+mn-ea"/>
            </a:endParaRPr>
          </a:p>
        </p:txBody>
      </p:sp>
      <p:sp>
        <p:nvSpPr>
          <p:cNvPr id="4" name="Header Placeholder 3"/>
          <p:cNvSpPr>
            <a:spLocks noGrp="1"/>
          </p:cNvSpPr>
          <p:nvPr>
            <p:ph type="hdr" sz="quarter"/>
          </p:nvPr>
        </p:nvSpPr>
        <p:spPr/>
        <p:txBody>
          <a:bodyPr/>
          <a:lstStyle/>
          <a:p>
            <a:pPr>
              <a:defRPr/>
            </a:pPr>
            <a:r>
              <a:rPr lang="zh-TW" dirty="0"/>
              <a:t>北美会员倡议（NAMI）概述</a:t>
            </a:r>
          </a:p>
        </p:txBody>
      </p:sp>
    </p:spTree>
    <p:extLst>
      <p:ext uri="{BB962C8B-B14F-4D97-AF65-F5344CB8AC3E}">
        <p14:creationId xmlns:p14="http://schemas.microsoft.com/office/powerpoint/2010/main" val="21209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sz="1200" b="0" u="sng" kern="1200" dirty="0">
                <a:solidFill>
                  <a:schemeClr val="tx1"/>
                </a:solidFill>
                <a:effectLst/>
                <a:latin typeface="+mn-ea"/>
                <a:ea typeface="+mn-ea"/>
                <a:cs typeface="ヒラギノ角ゴ Pro W3" charset="0"/>
              </a:rPr>
              <a:t>讲员的备注：</a:t>
            </a:r>
            <a:endParaRPr lang="en-US" sz="1200" b="0" u="sng" kern="1200" dirty="0">
              <a:solidFill>
                <a:schemeClr val="tx1"/>
              </a:solidFill>
              <a:effectLst/>
              <a:latin typeface="+mn-ea"/>
              <a:ea typeface="+mn-ea"/>
              <a:cs typeface="ヒラギノ角ゴ Pro W3" charset="0"/>
            </a:endParaRPr>
          </a:p>
          <a:p>
            <a:r>
              <a:rPr lang="en-US" sz="1200" b="0" kern="1200" dirty="0">
                <a:solidFill>
                  <a:schemeClr val="tx1"/>
                </a:solidFill>
                <a:effectLst/>
                <a:latin typeface="+mn-ea"/>
                <a:ea typeface="+mn-ea"/>
                <a:cs typeface="ヒラギノ角ゴ Pro W3" charset="0"/>
              </a:rPr>
              <a:t> </a:t>
            </a:r>
          </a:p>
          <a:p>
            <a:r>
              <a:rPr lang="zh-TW" altLang="en-US" sz="1200" b="0" kern="1200" dirty="0">
                <a:solidFill>
                  <a:schemeClr val="tx1"/>
                </a:solidFill>
                <a:effectLst/>
                <a:latin typeface="+mn-ea"/>
                <a:ea typeface="+mn-ea"/>
                <a:cs typeface="ヒラギノ角ゴ Pro W3" charset="0"/>
              </a:rPr>
              <a:t>执行干部要求所有的宪章区直到 </a:t>
            </a:r>
            <a:r>
              <a:rPr lang="en-US" sz="1200" b="0" kern="1200" dirty="0">
                <a:solidFill>
                  <a:schemeClr val="tx1"/>
                </a:solidFill>
                <a:effectLst/>
                <a:latin typeface="+mn-ea"/>
                <a:ea typeface="+mn-ea"/>
                <a:cs typeface="ヒラギノ角ゴ Pro W3" charset="0"/>
              </a:rPr>
              <a:t>2021-2022 </a:t>
            </a:r>
            <a:r>
              <a:rPr lang="zh-TW" altLang="en-US" sz="1200" b="0" kern="1200" dirty="0">
                <a:solidFill>
                  <a:schemeClr val="tx1"/>
                </a:solidFill>
                <a:effectLst/>
                <a:latin typeface="+mn-ea"/>
                <a:ea typeface="+mn-ea"/>
                <a:cs typeface="ヒラギノ角ゴ Pro W3" charset="0"/>
              </a:rPr>
              <a:t>年度，实施其各自的试行计划。</a:t>
            </a:r>
            <a:r>
              <a:rPr lang="en-US" sz="1200" b="0" kern="1200" dirty="0">
                <a:solidFill>
                  <a:schemeClr val="tx1"/>
                </a:solidFill>
                <a:effectLst/>
                <a:latin typeface="+mn-ea"/>
                <a:ea typeface="+mn-ea"/>
                <a:cs typeface="ヒラギノ角ゴ Pro W3" charset="0"/>
              </a:rPr>
              <a:t>  </a:t>
            </a:r>
          </a:p>
          <a:p>
            <a:r>
              <a:rPr lang="en-US" sz="1200" b="0" kern="1200" dirty="0">
                <a:solidFill>
                  <a:schemeClr val="tx1"/>
                </a:solidFill>
                <a:effectLst/>
                <a:latin typeface="+mn-ea"/>
                <a:ea typeface="+mn-ea"/>
                <a:cs typeface="ヒラギノ角ゴ Pro W3" charset="0"/>
              </a:rPr>
              <a:t> </a:t>
            </a:r>
          </a:p>
          <a:p>
            <a:r>
              <a:rPr lang="zh-TW" altLang="en-US" sz="1200" b="0" kern="1200" dirty="0">
                <a:solidFill>
                  <a:schemeClr val="tx1"/>
                </a:solidFill>
                <a:effectLst/>
                <a:latin typeface="+mn-ea"/>
                <a:ea typeface="+mn-ea"/>
                <a:cs typeface="ヒラギノ角ゴ Pro W3" charset="0"/>
              </a:rPr>
              <a:t>试行计划的反饋影响了更改，并显示了区域化的必要性。</a:t>
            </a:r>
            <a:r>
              <a:rPr lang="en-US" sz="1200" b="0" kern="1200" dirty="0">
                <a:solidFill>
                  <a:schemeClr val="tx1"/>
                </a:solidFill>
                <a:effectLst/>
                <a:latin typeface="+mn-ea"/>
                <a:ea typeface="+mn-ea"/>
                <a:cs typeface="ヒラギノ角ゴ Pro W3" charset="0"/>
              </a:rPr>
              <a:t>  </a:t>
            </a:r>
          </a:p>
          <a:p>
            <a:r>
              <a:rPr lang="en-US" sz="1200" b="0" kern="1200" dirty="0">
                <a:solidFill>
                  <a:schemeClr val="tx1"/>
                </a:solidFill>
                <a:effectLst/>
                <a:latin typeface="+mn-ea"/>
                <a:ea typeface="+mn-ea"/>
                <a:cs typeface="ヒラギノ角ゴ Pro W3" charset="0"/>
              </a:rPr>
              <a:t> </a:t>
            </a:r>
          </a:p>
          <a:p>
            <a:r>
              <a:rPr lang="en-US" sz="1200" b="0" kern="1200" dirty="0">
                <a:solidFill>
                  <a:schemeClr val="tx1"/>
                </a:solidFill>
                <a:effectLst/>
                <a:latin typeface="+mn-ea"/>
                <a:ea typeface="+mn-ea"/>
                <a:cs typeface="ヒラギノ角ゴ Pro W3" charset="0"/>
              </a:rPr>
              <a:t>GAT </a:t>
            </a:r>
            <a:r>
              <a:rPr lang="zh-TW" altLang="en-US" sz="1200" b="0" kern="1200" dirty="0">
                <a:solidFill>
                  <a:schemeClr val="tx1"/>
                </a:solidFill>
                <a:effectLst/>
                <a:latin typeface="+mn-ea"/>
                <a:ea typeface="+mn-ea"/>
                <a:cs typeface="ヒラギノ角ゴ Pro W3" charset="0"/>
              </a:rPr>
              <a:t>负责推动这一过程，并在各宪章区中提供支持和问责。</a:t>
            </a:r>
            <a:r>
              <a:rPr lang="en-US" sz="1200" b="0" kern="1200" dirty="0">
                <a:solidFill>
                  <a:schemeClr val="tx1"/>
                </a:solidFill>
                <a:effectLst/>
                <a:latin typeface="+mn-ea"/>
                <a:ea typeface="+mn-ea"/>
                <a:cs typeface="ヒラギノ角ゴ Pro W3" charset="0"/>
              </a:rPr>
              <a:t>GAT </a:t>
            </a:r>
            <a:r>
              <a:rPr lang="zh-TW" altLang="en-US" sz="1200" b="0" kern="1200" dirty="0">
                <a:solidFill>
                  <a:schemeClr val="tx1"/>
                </a:solidFill>
                <a:effectLst/>
                <a:latin typeface="+mn-ea"/>
                <a:ea typeface="+mn-ea"/>
                <a:cs typeface="ヒラギノ角ゴ Pro W3" charset="0"/>
              </a:rPr>
              <a:t>领导人也为狮友领导人进行全球会员发展措施的培训。</a:t>
            </a:r>
            <a:endParaRPr lang="en-US" sz="1200" b="0" kern="1200" dirty="0">
              <a:solidFill>
                <a:schemeClr val="tx1"/>
              </a:solidFill>
              <a:effectLst/>
              <a:latin typeface="+mn-ea"/>
              <a:ea typeface="+mn-ea"/>
              <a:cs typeface="ヒラギノ角ゴ Pro W3" charset="0"/>
            </a:endParaRPr>
          </a:p>
          <a:p>
            <a:r>
              <a:rPr lang="en-US" sz="1200" b="0" kern="1200" dirty="0">
                <a:solidFill>
                  <a:schemeClr val="tx1"/>
                </a:solidFill>
                <a:effectLst/>
                <a:latin typeface="+mn-ea"/>
                <a:ea typeface="+mn-ea"/>
                <a:cs typeface="ヒラギノ角ゴ Pro W3" charset="0"/>
              </a:rPr>
              <a:t> </a:t>
            </a:r>
          </a:p>
          <a:p>
            <a:r>
              <a:rPr lang="zh-TW" altLang="en-US" sz="1200" b="0" kern="1200" dirty="0">
                <a:solidFill>
                  <a:schemeClr val="tx1"/>
                </a:solidFill>
                <a:effectLst/>
                <a:latin typeface="+mn-ea"/>
                <a:ea typeface="+mn-ea"/>
                <a:cs typeface="ヒラギノ角ゴ Pro W3" charset="0"/>
              </a:rPr>
              <a:t>使用来自所有地区的最有效的会员发展理念，全球会员发展措施于</a:t>
            </a:r>
            <a:r>
              <a:rPr lang="en-US" sz="1200" b="0" kern="1200" dirty="0">
                <a:solidFill>
                  <a:schemeClr val="tx1"/>
                </a:solidFill>
                <a:effectLst/>
                <a:latin typeface="+mn-ea"/>
                <a:ea typeface="+mn-ea"/>
                <a:cs typeface="ヒラギノ角ゴ Pro W3" charset="0"/>
              </a:rPr>
              <a:t> 2022-2023 </a:t>
            </a:r>
            <a:r>
              <a:rPr lang="zh-TW" altLang="en-US" sz="1200" b="0" kern="1200" dirty="0">
                <a:solidFill>
                  <a:schemeClr val="tx1"/>
                </a:solidFill>
                <a:effectLst/>
                <a:latin typeface="+mn-ea"/>
                <a:ea typeface="+mn-ea"/>
                <a:cs typeface="ヒラギノ角ゴ Pro W3" charset="0"/>
              </a:rPr>
              <a:t>狮子年度在全世界推出。</a:t>
            </a:r>
            <a:r>
              <a:rPr lang="en-US" sz="1200" b="0" kern="1200" dirty="0">
                <a:solidFill>
                  <a:schemeClr val="tx1"/>
                </a:solidFill>
                <a:effectLst/>
                <a:latin typeface="+mn-ea"/>
                <a:ea typeface="+mn-ea"/>
                <a:cs typeface="ヒラギノ角ゴ Pro W3" charset="0"/>
              </a:rPr>
              <a:t>  </a:t>
            </a:r>
          </a:p>
          <a:p>
            <a:r>
              <a:rPr lang="en-US" sz="1200" b="0" kern="1200" dirty="0">
                <a:solidFill>
                  <a:schemeClr val="tx1"/>
                </a:solidFill>
                <a:effectLst/>
                <a:latin typeface="+mn-ea"/>
                <a:ea typeface="+mn-ea"/>
                <a:cs typeface="ヒラギノ角ゴ Pro W3" charset="0"/>
              </a:rPr>
              <a:t> </a:t>
            </a:r>
          </a:p>
          <a:p>
            <a:r>
              <a:rPr lang="en-US" sz="1200" b="0" kern="1200" dirty="0">
                <a:solidFill>
                  <a:schemeClr val="tx1"/>
                </a:solidFill>
                <a:effectLst/>
                <a:latin typeface="+mn-ea"/>
                <a:ea typeface="+mn-ea"/>
                <a:cs typeface="ヒラギノ角ゴ Pro W3" charset="0"/>
              </a:rPr>
              <a:t>2023 </a:t>
            </a:r>
            <a:r>
              <a:rPr lang="zh-TW" altLang="en-US" sz="1200" b="0" kern="1200" dirty="0">
                <a:solidFill>
                  <a:schemeClr val="tx1"/>
                </a:solidFill>
                <a:effectLst/>
                <a:latin typeface="+mn-ea"/>
                <a:ea typeface="+mn-ea"/>
                <a:cs typeface="ヒラギノ角ゴ Pro W3" charset="0"/>
              </a:rPr>
              <a:t>年 </a:t>
            </a:r>
            <a:r>
              <a:rPr lang="en-US" sz="1200" b="0" kern="1200" dirty="0">
                <a:solidFill>
                  <a:schemeClr val="tx1"/>
                </a:solidFill>
                <a:effectLst/>
                <a:latin typeface="+mn-ea"/>
                <a:ea typeface="+mn-ea"/>
                <a:cs typeface="ヒラギノ角ゴ Pro W3" charset="0"/>
              </a:rPr>
              <a:t>7 </a:t>
            </a:r>
            <a:r>
              <a:rPr lang="zh-TW" altLang="en-US" sz="1200" b="0" kern="1200" dirty="0">
                <a:solidFill>
                  <a:schemeClr val="tx1"/>
                </a:solidFill>
                <a:effectLst/>
                <a:latin typeface="+mn-ea"/>
                <a:ea typeface="+mn-ea"/>
                <a:cs typeface="ヒラギノ角ゴ Pro W3" charset="0"/>
              </a:rPr>
              <a:t>月，推出了 </a:t>
            </a:r>
            <a:r>
              <a:rPr lang="en-US" sz="1200" b="0" i="1" kern="1200" dirty="0">
                <a:solidFill>
                  <a:schemeClr val="tx1"/>
                </a:solidFill>
                <a:effectLst/>
                <a:latin typeface="+mn-ea"/>
                <a:ea typeface="+mn-ea"/>
                <a:cs typeface="ヒラギノ角ゴ Pro W3" charset="0"/>
              </a:rPr>
              <a:t>MISSION</a:t>
            </a:r>
            <a:r>
              <a:rPr lang="en-US" sz="1200" b="0" kern="1200" dirty="0">
                <a:solidFill>
                  <a:schemeClr val="tx1"/>
                </a:solidFill>
                <a:effectLst/>
                <a:latin typeface="+mn-ea"/>
                <a:ea typeface="+mn-ea"/>
                <a:cs typeface="ヒラギノ角ゴ Pro W3" charset="0"/>
              </a:rPr>
              <a:t> </a:t>
            </a:r>
            <a:r>
              <a:rPr lang="en-US" sz="1200" b="1" kern="1200" dirty="0">
                <a:solidFill>
                  <a:schemeClr val="tx1"/>
                </a:solidFill>
                <a:effectLst/>
                <a:latin typeface="+mn-ea"/>
                <a:ea typeface="+mn-ea"/>
                <a:cs typeface="ヒラギノ角ゴ Pro W3" charset="0"/>
              </a:rPr>
              <a:t>1.5</a:t>
            </a:r>
            <a:r>
              <a:rPr lang="zh-TW" altLang="en-US" sz="1200" b="0" kern="1200" dirty="0">
                <a:solidFill>
                  <a:schemeClr val="tx1"/>
                </a:solidFill>
                <a:effectLst/>
                <a:latin typeface="+mn-ea"/>
                <a:ea typeface="+mn-ea"/>
                <a:cs typeface="ヒラギノ角ゴ Pro W3" charset="0"/>
              </a:rPr>
              <a:t>（</a:t>
            </a:r>
            <a:r>
              <a:rPr lang="en-US" sz="1200" b="0" kern="1200" dirty="0">
                <a:solidFill>
                  <a:schemeClr val="tx1"/>
                </a:solidFill>
                <a:effectLst/>
                <a:latin typeface="+mn-ea"/>
                <a:ea typeface="+mn-ea"/>
                <a:cs typeface="ヒラギノ角ゴ Pro W3" charset="0"/>
              </a:rPr>
              <a:t>150</a:t>
            </a:r>
            <a:r>
              <a:rPr lang="zh-TW" altLang="en-US" sz="1200" b="0" kern="1200" dirty="0">
                <a:solidFill>
                  <a:schemeClr val="tx1"/>
                </a:solidFill>
                <a:effectLst/>
                <a:latin typeface="+mn-ea"/>
                <a:ea typeface="+mn-ea"/>
                <a:cs typeface="ヒラギノ角ゴ Pro W3" charset="0"/>
              </a:rPr>
              <a:t>万的使命）。全球会员发展措施将支持 </a:t>
            </a:r>
            <a:r>
              <a:rPr lang="en-US" sz="1200" b="0" i="1" kern="1200" dirty="0">
                <a:solidFill>
                  <a:schemeClr val="tx1"/>
                </a:solidFill>
                <a:effectLst/>
                <a:latin typeface="+mn-ea"/>
                <a:ea typeface="+mn-ea"/>
                <a:cs typeface="ヒラギノ角ゴ Pro W3" charset="0"/>
              </a:rPr>
              <a:t>MISSION</a:t>
            </a:r>
            <a:r>
              <a:rPr lang="en-US" sz="1200" b="1" kern="1200" dirty="0">
                <a:solidFill>
                  <a:schemeClr val="tx1"/>
                </a:solidFill>
                <a:effectLst/>
                <a:latin typeface="+mn-ea"/>
                <a:ea typeface="+mn-ea"/>
                <a:cs typeface="ヒラギノ角ゴ Pro W3" charset="0"/>
              </a:rPr>
              <a:t> 1.5</a:t>
            </a:r>
            <a:r>
              <a:rPr lang="zh-TW" altLang="en-US" sz="1200" b="0" kern="1200" dirty="0">
                <a:solidFill>
                  <a:schemeClr val="tx1"/>
                </a:solidFill>
                <a:effectLst/>
                <a:latin typeface="+mn-ea"/>
                <a:ea typeface="+mn-ea"/>
                <a:cs typeface="ヒラギノ角ゴ Pro W3" charset="0"/>
              </a:rPr>
              <a:t>，直到其结束的日期 </a:t>
            </a:r>
            <a:r>
              <a:rPr lang="en-US" sz="1200" b="0" kern="1200" dirty="0">
                <a:solidFill>
                  <a:schemeClr val="tx1"/>
                </a:solidFill>
                <a:effectLst/>
                <a:latin typeface="+mn-ea"/>
                <a:ea typeface="+mn-ea"/>
                <a:cs typeface="ヒラギノ角ゴ Pro W3" charset="0"/>
              </a:rPr>
              <a:t>2027 </a:t>
            </a:r>
            <a:r>
              <a:rPr lang="zh-TW" altLang="en-US" sz="1200" b="0" kern="1200" dirty="0">
                <a:solidFill>
                  <a:schemeClr val="tx1"/>
                </a:solidFill>
                <a:effectLst/>
                <a:latin typeface="+mn-ea"/>
                <a:ea typeface="+mn-ea"/>
                <a:cs typeface="ヒラギノ角ゴ Pro W3" charset="0"/>
              </a:rPr>
              <a:t>年 </a:t>
            </a:r>
            <a:r>
              <a:rPr lang="en-US" sz="1200" b="0" kern="1200" dirty="0">
                <a:solidFill>
                  <a:schemeClr val="tx1"/>
                </a:solidFill>
                <a:effectLst/>
                <a:latin typeface="+mn-ea"/>
                <a:ea typeface="+mn-ea"/>
                <a:cs typeface="ヒラギノ角ゴ Pro W3" charset="0"/>
              </a:rPr>
              <a:t>6 </a:t>
            </a:r>
            <a:r>
              <a:rPr lang="zh-TW" altLang="en-US" sz="1200" b="0" kern="1200" dirty="0">
                <a:solidFill>
                  <a:schemeClr val="tx1"/>
                </a:solidFill>
                <a:effectLst/>
                <a:latin typeface="+mn-ea"/>
                <a:ea typeface="+mn-ea"/>
                <a:cs typeface="ヒラギノ角ゴ Pro W3" charset="0"/>
              </a:rPr>
              <a:t>月。</a:t>
            </a:r>
            <a:endParaRPr lang="en-US" b="0" dirty="0">
              <a:latin typeface="+mn-ea"/>
              <a:ea typeface="+mn-e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45980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i="1" dirty="0">
                <a:latin typeface="Arial" panose="020B0604020202020204" pitchFamily="34" charset="0"/>
                <a:ea typeface="PMingLiU"/>
                <a:cs typeface="Arial" panose="020B0604020202020204" pitchFamily="34" charset="0"/>
              </a:rPr>
              <a:t>强调以下想法：与会者可以制定流程以最适合其所在区域的需求，并提醒他们，他们有权按照自己的方式建立其区团队。</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全球会员发展措施遵循 4个步骤的流程：建立团队、建立愿景、建立计划，及建立成功。</a:t>
            </a:r>
            <a:r>
              <a:rPr lang="zh-TW" sz="1000" b="0" baseline="0" dirty="0">
                <a:latin typeface="Arial" panose="020B0604020202020204" pitchFamily="34" charset="0"/>
                <a:ea typeface="PMingLiU"/>
                <a:cs typeface="Arial" panose="020B0604020202020204" pitchFamily="34" charset="0"/>
              </a:rPr>
              <a:t> </a:t>
            </a:r>
          </a:p>
          <a:p>
            <a:endParaRPr lang="en-US" sz="1000" b="0" dirty="0">
              <a:latin typeface="Arial" panose="020B0604020202020204" pitchFamily="34" charset="0"/>
              <a:cs typeface="Arial" panose="020B0604020202020204" pitchFamily="34" charset="0"/>
            </a:endParaRPr>
          </a:p>
          <a:p>
            <a:r>
              <a:rPr lang="zh-TW" sz="1000" b="0" i="1" baseline="0" dirty="0">
                <a:latin typeface="Arial" panose="020B0604020202020204" pitchFamily="34" charset="0"/>
                <a:ea typeface="PMingLiU"/>
                <a:cs typeface="Arial" panose="020B0604020202020204" pitchFamily="34" charset="0"/>
              </a:rPr>
              <a:t>给GAT地区领导人的讲稿，为区领导人引导</a:t>
            </a:r>
            <a:r>
              <a:rPr lang="zh-TW" sz="1000" b="0" i="1" u="sng" baseline="0" dirty="0">
                <a:latin typeface="Arial" panose="020B0604020202020204" pitchFamily="34" charset="0"/>
                <a:ea typeface="PMingLiU"/>
                <a:cs typeface="Arial" panose="020B0604020202020204" pitchFamily="34" charset="0"/>
              </a:rPr>
              <a:t>建立团队</a:t>
            </a:r>
            <a:r>
              <a:rPr lang="zh-TW" sz="1000" b="0" i="1" baseline="0" dirty="0">
                <a:latin typeface="Arial" panose="020B0604020202020204" pitchFamily="34" charset="0"/>
                <a:ea typeface="PMingLiU"/>
                <a:cs typeface="Arial" panose="020B0604020202020204" pitchFamily="34" charset="0"/>
              </a:rPr>
              <a:t>的研讨会做准备：</a:t>
            </a:r>
          </a:p>
          <a:p>
            <a:r>
              <a:rPr lang="zh-TW" sz="1000" b="0" baseline="0" dirty="0">
                <a:latin typeface="Arial" panose="020B0604020202020204" pitchFamily="34" charset="0"/>
                <a:ea typeface="PMingLiU"/>
                <a:cs typeface="Arial" panose="020B0604020202020204" pitchFamily="34" charset="0"/>
              </a:rPr>
              <a:t>当您回到贵区时，您将完成流程的第一步：建立团队。在建立团队过程中，您们将有机会彼此认识，了解我们在此流程的角色，及沟通和信任的重要性。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从分会级到高级的GAT领导人，您应选择您工作团队的成员。这些成员将致力于帮助贵区在来年蓬勃发展，并在整个流程中不断为彼此提供支持。</a:t>
            </a:r>
          </a:p>
          <a:p>
            <a:endParaRPr lang="en-US" sz="1000" b="0" dirty="0">
              <a:latin typeface="Arial" panose="020B0604020202020204" pitchFamily="34" charset="0"/>
              <a:cs typeface="Arial" panose="020B0604020202020204" pitchFamily="34" charset="0"/>
            </a:endParaRPr>
          </a:p>
          <a:p>
            <a:r>
              <a:rPr lang="zh-TW" sz="1000" b="0" i="1" dirty="0">
                <a:latin typeface="Arial" panose="020B0604020202020204" pitchFamily="34" charset="0"/>
                <a:ea typeface="PMingLiU"/>
                <a:cs typeface="Arial" panose="020B0604020202020204" pitchFamily="34" charset="0"/>
              </a:rPr>
              <a:t>给区领导人的讲稿，于引导</a:t>
            </a:r>
            <a:r>
              <a:rPr lang="zh-TW" sz="1000" b="0" i="1" u="sng" dirty="0">
                <a:latin typeface="Arial" panose="020B0604020202020204" pitchFamily="34" charset="0"/>
                <a:ea typeface="PMingLiU"/>
                <a:cs typeface="Arial" panose="020B0604020202020204" pitchFamily="34" charset="0"/>
              </a:rPr>
              <a:t>建立愿景</a:t>
            </a:r>
            <a:r>
              <a:rPr lang="zh-TW" sz="1000" b="0" i="1" dirty="0">
                <a:latin typeface="Arial" panose="020B0604020202020204" pitchFamily="34" charset="0"/>
                <a:ea typeface="PMingLiU"/>
                <a:cs typeface="Arial" panose="020B0604020202020204" pitchFamily="34" charset="0"/>
              </a:rPr>
              <a:t>的研讨会时使用：</a:t>
            </a:r>
          </a:p>
          <a:p>
            <a:r>
              <a:rPr lang="zh-TW" sz="1000" b="0" baseline="0" dirty="0">
                <a:latin typeface="Arial" panose="020B0604020202020204" pitchFamily="34" charset="0"/>
                <a:ea typeface="PMingLiU"/>
                <a:cs typeface="Arial" panose="020B0604020202020204" pitchFamily="34" charset="0"/>
              </a:rPr>
              <a:t>今天，我们将开始此流程的第一步：建立团队。在此步骤中，我们将有机会彼此认识，了解我们在此流程的角色及沟通和信任的重要性。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从分会级到高级的GAT领导人，您应选择您工作团队的成员。这些成员将致力于帮助贵区在来年蓬勃发展，并在整个流程中不断为彼此提供支持。</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9591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i="1" dirty="0">
                <a:latin typeface="Arial" panose="020B0604020202020204" pitchFamily="34" charset="0"/>
                <a:ea typeface="PMingLiU"/>
                <a:cs typeface="Arial" panose="020B0604020202020204" pitchFamily="34" charset="0"/>
              </a:rPr>
              <a:t>请记得将如何进行这四个领域根据区域不同进行调整；如果贵区域较专注于领导发展的话，将一切都与会员培训及发展搭上关系。如果较注重于服务的话，则提醒团队，增加会员满意度能确保更多狮友参加服务活动。</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000" b="1"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在我们深入探讨工作团队的组织结构以前，您可能记得全球会员发展措施有三项目标：以新分会重振区、以新会员振兴分会，以及以新同侪会员和令人期待的服务重新激励会员。 </a:t>
            </a:r>
          </a:p>
          <a:p>
            <a:endParaRPr lang="en-US" sz="1000" b="0" dirty="0">
              <a:latin typeface="Arial" panose="020B0604020202020204" pitchFamily="34" charset="0"/>
              <a:cs typeface="Arial" panose="020B0604020202020204" pitchFamily="34" charset="0"/>
            </a:endParaRPr>
          </a:p>
          <a:p>
            <a:r>
              <a:rPr lang="zh-TW" sz="1000" b="1" dirty="0">
                <a:latin typeface="Arial" panose="020B0604020202020204" pitchFamily="34" charset="0"/>
                <a:ea typeface="PMingLiU"/>
                <a:cs typeface="Arial" panose="020B0604020202020204" pitchFamily="34" charset="0"/>
              </a:rPr>
              <a:t>每项都是全球会员发展措施的专注领域，再加上</a:t>
            </a:r>
            <a:r>
              <a:rPr lang="zh-TW" sz="1000" b="0" i="1" dirty="0">
                <a:latin typeface="Arial" panose="020B0604020202020204" pitchFamily="34" charset="0"/>
                <a:ea typeface="PMingLiU"/>
                <a:cs typeface="Arial" panose="020B0604020202020204" pitchFamily="34" charset="0"/>
              </a:rPr>
              <a:t>(点一下)</a:t>
            </a:r>
            <a:r>
              <a:rPr lang="zh-TW" sz="1000" b="1" dirty="0">
                <a:latin typeface="Arial" panose="020B0604020202020204" pitchFamily="34" charset="0"/>
                <a:ea typeface="PMingLiU"/>
                <a:cs typeface="Arial" panose="020B0604020202020204" pitchFamily="34" charset="0"/>
              </a:rPr>
              <a:t>给我们狮友领导人提供培训和支持。</a:t>
            </a:r>
            <a:r>
              <a:rPr lang="zh-TW" sz="1000" b="0" baseline="0" dirty="0">
                <a:latin typeface="Arial" panose="020B0604020202020204" pitchFamily="34" charset="0"/>
                <a:ea typeface="PMingLiU"/>
                <a:cs typeface="Arial" panose="020B0604020202020204" pitchFamily="34" charset="0"/>
              </a:rPr>
              <a:t>没有做到这点的话，其他的目标都不可能达成。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您可见到，四个专注领域可概括为新分会、新会员、会员满意度及支持领导人。 </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80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记得按不同区域的需求来选定工作团队的成员。有些区域可能选择由总监或总监内阁来选定团队，而有些可能为此原因开发一个专门的团队，并请特定人员成为团队的一部份。其他考虑包括给所有区/复合区内的所有成员寄送一份公开邀请，看谁有兴趣成为团队的成员，或是纳入年轻狮友，以提供新鲜的见解。</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要实施我们的想法，我们需要一个工作团队。</a:t>
            </a:r>
            <a:r>
              <a:rPr lang="zh-TW" sz="1000" b="0" baseline="0" dirty="0">
                <a:latin typeface="Arial" panose="020B0604020202020204" pitchFamily="34" charset="0"/>
                <a:ea typeface="PMingLiU"/>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zh-TW" sz="1000" b="0" i="1" baseline="0" dirty="0">
                <a:latin typeface="Arial" panose="020B0604020202020204" pitchFamily="34" charset="0"/>
                <a:ea typeface="PMingLiU"/>
                <a:cs typeface="Arial" panose="020B0604020202020204" pitchFamily="34" charset="0"/>
              </a:rPr>
              <a:t>给GAT地区领导人的讲稿，为区领导人引导</a:t>
            </a:r>
            <a:r>
              <a:rPr lang="zh-TW" sz="1000" b="0" i="1" u="sng" baseline="0" dirty="0">
                <a:latin typeface="Arial" panose="020B0604020202020204" pitchFamily="34" charset="0"/>
                <a:ea typeface="PMingLiU"/>
                <a:cs typeface="Arial" panose="020B0604020202020204" pitchFamily="34" charset="0"/>
              </a:rPr>
              <a:t>建立团队</a:t>
            </a:r>
            <a:r>
              <a:rPr lang="zh-TW" sz="1000" b="0" i="1" baseline="0" dirty="0">
                <a:latin typeface="Arial" panose="020B0604020202020204" pitchFamily="34" charset="0"/>
                <a:ea typeface="PMingLiU"/>
                <a:cs typeface="Arial" panose="020B0604020202020204" pitchFamily="34" charset="0"/>
              </a:rPr>
              <a:t>的研讨会做准备： </a:t>
            </a:r>
          </a:p>
          <a:p>
            <a:r>
              <a:rPr lang="zh-TW" sz="1000" b="0" dirty="0">
                <a:latin typeface="Arial" panose="020B0604020202020204" pitchFamily="34" charset="0"/>
                <a:ea typeface="PMingLiU"/>
                <a:cs typeface="Arial" panose="020B0604020202020204" pitchFamily="34" charset="0"/>
              </a:rPr>
              <a:t>此表仅是一个模板，展现您能如何就贵区的四个专注领域进行组织。您能根据您的喜好和人数需求来组织工作团队。这就包括了由不同职称的狮友，甚至分会级的狮友来组成您的团队。</a:t>
            </a:r>
            <a:r>
              <a:rPr lang="zh-TW" sz="1000" b="0" baseline="0" dirty="0">
                <a:latin typeface="Arial" panose="020B0604020202020204" pitchFamily="34" charset="0"/>
                <a:ea typeface="PMingLiU"/>
                <a:cs typeface="Arial" panose="020B0604020202020204" pitchFamily="34" charset="0"/>
              </a:rPr>
              <a:t>请记得：您的区，您的方式。</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想到您的工作团队时，需要考虑的事项为要选择有兴趣晋升、想要改善会员体验、负责任且愿意沟通的成员。</a:t>
            </a:r>
            <a:r>
              <a:rPr lang="zh-TW" sz="1000" b="0" baseline="0" dirty="0">
                <a:latin typeface="Arial" panose="020B0604020202020204" pitchFamily="34" charset="0"/>
                <a:ea typeface="PMingLiU"/>
                <a:cs typeface="Arial" panose="020B0604020202020204" pitchFamily="34" charset="0"/>
              </a:rPr>
              <a:t>结论是，选择专心致志且最适合该角色的成员。</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区GMT协调员已被指定为区内领导此倡议的人。不过，如果更适合贵区域的话，也可认定前总监或另一位受尊重的领导人担任专门的全球会员发展措施支持领导人。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范本图中也有「工作团队组长」。</a:t>
            </a:r>
            <a:r>
              <a:rPr lang="zh-TW" sz="1000" b="0" dirty="0">
                <a:latin typeface="Arial" panose="020B0604020202020204" pitchFamily="34" charset="0"/>
                <a:ea typeface="PMingLiU"/>
                <a:cs typeface="Arial" panose="020B0604020202020204" pitchFamily="34" charset="0"/>
              </a:rPr>
              <a:t>再次说明，您能根据您的喜好组织团队，但模板中，全球会员发展措施的以下四个专注领域中各有一位工作团队组长：</a:t>
            </a:r>
            <a:r>
              <a:rPr lang="zh-TW" sz="1000" b="0" baseline="0" dirty="0">
                <a:latin typeface="Arial" panose="020B0604020202020204" pitchFamily="34" charset="0"/>
                <a:ea typeface="PMingLiU"/>
                <a:cs typeface="Arial" panose="020B0604020202020204" pitchFamily="34" charset="0"/>
              </a:rPr>
              <a:t>新分会、新会员、会员满意度和给领导人支持。请考虑设立：</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区全球新会扩展团队 (GET) 或特殊兴趣分会协调员作为专注领域 1 的工作团队组长</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区 GST 作为专注领域 3 的工作团队组长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区 GLT 作为专注领域 4 的工作团队组长</a:t>
            </a:r>
          </a:p>
          <a:p>
            <a:endParaRPr lang="en-US" sz="1000" b="0" baseline="0" dirty="0">
              <a:latin typeface="Arial" panose="020B0604020202020204" pitchFamily="34" charset="0"/>
              <a:cs typeface="Arial" panose="020B0604020202020204" pitchFamily="34" charset="0"/>
            </a:endParaRPr>
          </a:p>
          <a:p>
            <a:r>
              <a:rPr lang="zh-TW" sz="1000" b="0" i="1" dirty="0">
                <a:latin typeface="Arial" panose="020B0604020202020204" pitchFamily="34" charset="0"/>
                <a:ea typeface="PMingLiU"/>
                <a:cs typeface="Arial" panose="020B0604020202020204" pitchFamily="34" charset="0"/>
              </a:rPr>
              <a:t>给区领导人的讲稿，于引导</a:t>
            </a:r>
            <a:r>
              <a:rPr lang="zh-TW" sz="1000" b="0" i="1" u="sng" dirty="0">
                <a:latin typeface="Arial" panose="020B0604020202020204" pitchFamily="34" charset="0"/>
                <a:ea typeface="PMingLiU"/>
                <a:cs typeface="Arial" panose="020B0604020202020204" pitchFamily="34" charset="0"/>
              </a:rPr>
              <a:t>建立愿景</a:t>
            </a:r>
            <a:r>
              <a:rPr lang="zh-TW" sz="1000" b="0" i="1" dirty="0">
                <a:latin typeface="Arial" panose="020B0604020202020204" pitchFamily="34" charset="0"/>
                <a:ea typeface="PMingLiU"/>
                <a:cs typeface="Arial" panose="020B0604020202020204" pitchFamily="34" charset="0"/>
              </a:rPr>
              <a:t>的研讨会时使用：</a:t>
            </a:r>
          </a:p>
          <a:p>
            <a:r>
              <a:rPr lang="zh-TW" sz="1000" b="0" baseline="0" dirty="0">
                <a:latin typeface="Arial" panose="020B0604020202020204" pitchFamily="34" charset="0"/>
                <a:ea typeface="PMingLiU"/>
                <a:cs typeface="Arial" panose="020B0604020202020204" pitchFamily="34" charset="0"/>
              </a:rPr>
              <a:t>我们能根据我们的喜好和人数需求来组织工作团队。这就包括了由不同职称的狮友，甚至分会级的狮友来组成我们的工作团队。请记得：我们的区，我们的方式。</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想到我们的工作团队时，我们应选择有兴趣晋升、想要改善会员体验、负责任且愿意沟通的成员。结论是，我们选出专心致志且最适合该角色的成员。</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区GMT协调员已被指定为区内领导此倡议的人。 </a:t>
            </a:r>
          </a:p>
          <a:p>
            <a:r>
              <a:rPr lang="zh-TW" sz="1000" b="0" i="1" baseline="0" dirty="0">
                <a:latin typeface="Arial" panose="020B0604020202020204" pitchFamily="34" charset="0"/>
                <a:ea typeface="PMingLiU"/>
                <a:cs typeface="Arial" panose="020B0604020202020204" pitchFamily="34" charset="0"/>
              </a:rPr>
              <a:t>在此解释任何区域的差异，例如：</a:t>
            </a:r>
            <a:r>
              <a:rPr lang="zh-TW" sz="1000" b="0" baseline="0" dirty="0">
                <a:latin typeface="Arial" panose="020B0604020202020204" pitchFamily="34" charset="0"/>
                <a:ea typeface="PMingLiU"/>
                <a:cs typeface="Arial" panose="020B0604020202020204" pitchFamily="34" charset="0"/>
              </a:rPr>
              <a:t>不过，XX前总监将是专门支持全球会员发展措施的负责人。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范本图中也有「工作团队组长」。再次说明，我们能根据我们的喜好组织团队，但模板中，全球会员发展措施的四个专注领域中各有一位组长：新分会、新会员、会员满意度和给领导人支持。请考虑设立：</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区全球新会扩展团队 (GET) 或特殊兴趣分会协调员作为专注领域 1 的工作团队组长</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区 GST 作为专注领域 3 的工作团队组长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区 GLT 作为专注领域 4 的工作团队组长</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41166" cy="4319714"/>
          </a:xfrm>
        </p:spPr>
        <p:txBody>
          <a:bodyPr>
            <a:noAutofit/>
          </a:bodyPr>
          <a:lstStyle/>
          <a:p>
            <a:pPr lvl="0">
              <a:defRPr/>
            </a:pPr>
            <a:r>
              <a:rPr lang="zh-TW" sz="1000" u="sng" dirty="0">
                <a:latin typeface="Arial" panose="020B0604020202020204" pitchFamily="34" charset="0"/>
                <a:ea typeface="PMingLiU"/>
                <a:cs typeface="Arial" panose="020B0604020202020204" pitchFamily="34" charset="0"/>
              </a:rPr>
              <a:t>讲者笔记： </a:t>
            </a:r>
          </a:p>
          <a:p>
            <a:pPr lvl="0">
              <a:defRPr/>
            </a:pPr>
            <a:r>
              <a:rPr lang="zh-TW" sz="1000" dirty="0">
                <a:latin typeface="Arial" panose="020B0604020202020204" pitchFamily="34" charset="0"/>
                <a:ea typeface="PMingLiU"/>
                <a:cs typeface="Arial" panose="020B0604020202020204" pitchFamily="34" charset="0"/>
              </a:rPr>
              <a:t>________________________________________________________________</a:t>
            </a:r>
          </a:p>
          <a:p>
            <a:pPr>
              <a:defRPr/>
            </a:pPr>
            <a:endParaRPr lang="en-US" sz="1000" baseline="0" dirty="0">
              <a:latin typeface="Arial" panose="020B0604020202020204" pitchFamily="34" charset="0"/>
              <a:cs typeface="Arial" panose="020B0604020202020204" pitchFamily="34" charset="0"/>
            </a:endParaRPr>
          </a:p>
          <a:p>
            <a:pPr>
              <a:defRPr/>
            </a:pPr>
            <a:r>
              <a:rPr lang="zh-TW" sz="1000" i="1" baseline="0" dirty="0">
                <a:latin typeface="Arial" panose="020B0604020202020204" pitchFamily="34" charset="0"/>
                <a:ea typeface="PMingLiU"/>
                <a:cs typeface="Arial" panose="020B0604020202020204" pitchFamily="34" charset="0"/>
              </a:rPr>
              <a:t>给GAT地区领导人的讲稿，为区领导人引导</a:t>
            </a:r>
            <a:r>
              <a:rPr lang="zh-TW" sz="1000" i="1" u="sng" baseline="0" dirty="0">
                <a:latin typeface="Arial" panose="020B0604020202020204" pitchFamily="34" charset="0"/>
                <a:ea typeface="PMingLiU"/>
                <a:cs typeface="Arial" panose="020B0604020202020204" pitchFamily="34" charset="0"/>
              </a:rPr>
              <a:t>建立团队</a:t>
            </a:r>
            <a:r>
              <a:rPr lang="zh-TW" sz="1000" i="1" baseline="0" dirty="0">
                <a:latin typeface="Arial" panose="020B0604020202020204" pitchFamily="34" charset="0"/>
                <a:ea typeface="PMingLiU"/>
                <a:cs typeface="Arial" panose="020B0604020202020204" pitchFamily="34" charset="0"/>
              </a:rPr>
              <a:t>的研讨会做准备：</a:t>
            </a:r>
          </a:p>
          <a:p>
            <a:pPr>
              <a:defRPr/>
            </a:pPr>
            <a:r>
              <a:rPr lang="zh-TW" sz="1000" i="0" u="none" strike="noStrike" baseline="0" dirty="0">
                <a:solidFill>
                  <a:schemeClr val="tx1"/>
                </a:solidFill>
                <a:latin typeface="Arial" panose="020B0604020202020204" pitchFamily="34" charset="0"/>
                <a:ea typeface="PMingLiU"/>
                <a:cs typeface="Arial" panose="020B0604020202020204" pitchFamily="34" charset="0"/>
              </a:rPr>
              <a:t>请记得选出一个能在各级影响会员发展的多元</a:t>
            </a:r>
            <a:r>
              <a:rPr lang="zh-TW" sz="1000" b="1" i="0" u="none" strike="noStrike" baseline="0" dirty="0">
                <a:solidFill>
                  <a:schemeClr val="tx1"/>
                </a:solidFill>
                <a:latin typeface="Arial" panose="020B0604020202020204" pitchFamily="34" charset="0"/>
                <a:ea typeface="PMingLiU"/>
                <a:cs typeface="Arial" panose="020B0604020202020204" pitchFamily="34" charset="0"/>
              </a:rPr>
              <a:t>工作团队</a:t>
            </a:r>
            <a:r>
              <a:rPr lang="zh-TW" sz="1000" i="0" u="none" strike="noStrike" baseline="0" dirty="0">
                <a:solidFill>
                  <a:schemeClr val="tx1"/>
                </a:solidFill>
                <a:latin typeface="Arial" panose="020B0604020202020204" pitchFamily="34" charset="0"/>
                <a:ea typeface="PMingLiU"/>
                <a:cs typeface="Arial" panose="020B0604020202020204" pitchFamily="34" charset="0"/>
              </a:rPr>
              <a:t>，因为我们需要每个人都参与才能成功。</a:t>
            </a:r>
            <a:r>
              <a:rPr lang="zh-TW" sz="1000" b="0" dirty="0">
                <a:latin typeface="Arial" panose="020B0604020202020204" pitchFamily="34" charset="0"/>
                <a:ea typeface="PMingLiU"/>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0" u="none" strike="noStrike" baseline="0" dirty="0">
                <a:solidFill>
                  <a:schemeClr val="tx1"/>
                </a:solidFill>
                <a:effectLst/>
                <a:latin typeface="Arial" panose="020B0604020202020204" pitchFamily="34" charset="0"/>
                <a:ea typeface="PMingLiU"/>
                <a:cs typeface="Arial" panose="020B0604020202020204" pitchFamily="34" charset="0"/>
              </a:rPr>
              <a:t>您认为这些不同级的狮友能如何做出贡献？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zh-TW" sz="1000" b="0" i="0" u="none" strike="noStrike" baseline="0" dirty="0">
                <a:solidFill>
                  <a:schemeClr val="tx1"/>
                </a:solidFill>
                <a:effectLst/>
                <a:latin typeface="Arial" panose="020B0604020202020204" pitchFamily="34" charset="0"/>
                <a:ea typeface="PMingLiU"/>
                <a:cs typeface="Arial" panose="020B0604020202020204" pitchFamily="34" charset="0"/>
              </a:rPr>
              <a:t>我们呢？</a:t>
            </a:r>
            <a:r>
              <a:rPr lang="zh-TW" sz="1000" b="0" dirty="0">
                <a:latin typeface="Arial" panose="020B0604020202020204" pitchFamily="34" charset="0"/>
                <a:ea typeface="PMingLiU"/>
                <a:cs typeface="Arial" panose="020B0604020202020204" pitchFamily="34" charset="0"/>
              </a:rPr>
              <a:t>我们是否可以承诺将以全球会员发展措施来领导我们的区迈向成功？</a:t>
            </a:r>
          </a:p>
          <a:p>
            <a:pPr>
              <a:defRPr/>
            </a:pPr>
            <a:endParaRPr lang="en-US" sz="1000" b="0" dirty="0">
              <a:latin typeface="Arial" panose="020B0604020202020204" pitchFamily="34" charset="0"/>
              <a:cs typeface="Arial" panose="020B0604020202020204" pitchFamily="34" charset="0"/>
            </a:endParaRPr>
          </a:p>
          <a:p>
            <a:pPr>
              <a:defRPr/>
            </a:pPr>
            <a:r>
              <a:rPr lang="zh-TW" sz="1000" b="0" i="1" dirty="0">
                <a:latin typeface="Arial" panose="020B0604020202020204" pitchFamily="34" charset="0"/>
                <a:ea typeface="PMingLiU"/>
                <a:cs typeface="Arial" panose="020B0604020202020204" pitchFamily="34" charset="0"/>
              </a:rPr>
              <a:t>给区领导人的讲稿，于引导</a:t>
            </a:r>
            <a:r>
              <a:rPr lang="zh-TW" sz="1000" b="0" i="1" u="sng" dirty="0">
                <a:latin typeface="Arial" panose="020B0604020202020204" pitchFamily="34" charset="0"/>
                <a:ea typeface="PMingLiU"/>
                <a:cs typeface="Arial" panose="020B0604020202020204" pitchFamily="34" charset="0"/>
              </a:rPr>
              <a:t>建立愿景</a:t>
            </a:r>
            <a:r>
              <a:rPr lang="zh-TW" sz="1000" b="0" i="1" dirty="0">
                <a:latin typeface="Arial" panose="020B0604020202020204" pitchFamily="34" charset="0"/>
                <a:ea typeface="PMingLiU"/>
                <a:cs typeface="Arial" panose="020B0604020202020204" pitchFamily="34" charset="0"/>
              </a:rPr>
              <a:t>的研讨会时使用：</a:t>
            </a:r>
          </a:p>
          <a:p>
            <a:pPr>
              <a:defRPr/>
            </a:pPr>
            <a:r>
              <a:rPr lang="zh-TW" sz="1000" i="0" u="none" strike="noStrike" baseline="0" dirty="0">
                <a:solidFill>
                  <a:schemeClr val="tx1"/>
                </a:solidFill>
                <a:latin typeface="Arial" panose="020B0604020202020204" pitchFamily="34" charset="0"/>
                <a:ea typeface="PMingLiU"/>
                <a:cs typeface="Arial" panose="020B0604020202020204" pitchFamily="34" charset="0"/>
              </a:rPr>
              <a:t>我们选出一个能在各级影响会员发展的多元</a:t>
            </a:r>
            <a:r>
              <a:rPr lang="zh-TW" sz="1000" b="1" i="0" u="none" strike="noStrike" baseline="0" dirty="0">
                <a:solidFill>
                  <a:schemeClr val="tx1"/>
                </a:solidFill>
                <a:latin typeface="Arial" panose="020B0604020202020204" pitchFamily="34" charset="0"/>
                <a:ea typeface="PMingLiU"/>
                <a:cs typeface="Arial" panose="020B0604020202020204" pitchFamily="34" charset="0"/>
              </a:rPr>
              <a:t>工作团队</a:t>
            </a:r>
            <a:r>
              <a:rPr lang="zh-TW" sz="1000" i="0" u="none" strike="noStrike" baseline="0" dirty="0">
                <a:solidFill>
                  <a:schemeClr val="tx1"/>
                </a:solidFill>
                <a:latin typeface="Arial" panose="020B0604020202020204" pitchFamily="34" charset="0"/>
                <a:ea typeface="PMingLiU"/>
                <a:cs typeface="Arial" panose="020B0604020202020204" pitchFamily="34" charset="0"/>
              </a:rPr>
              <a:t>，因为我们需要每个人都参与才能成功。</a:t>
            </a:r>
            <a:r>
              <a:rPr lang="zh-TW" sz="1000" b="0" dirty="0">
                <a:latin typeface="Arial" panose="020B0604020202020204" pitchFamily="34" charset="0"/>
                <a:ea typeface="PMingLiU"/>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0" u="none" strike="noStrike" baseline="0" dirty="0">
                <a:solidFill>
                  <a:schemeClr val="tx1"/>
                </a:solidFill>
                <a:effectLst/>
                <a:latin typeface="Arial" panose="020B0604020202020204" pitchFamily="34" charset="0"/>
                <a:ea typeface="PMingLiU"/>
                <a:cs typeface="Arial" panose="020B0604020202020204" pitchFamily="34" charset="0"/>
              </a:rPr>
              <a:t>您认为这些不同级的狮友能如何做出贡献？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zh-TW" sz="1000" b="0" i="0" u="none" strike="noStrike" baseline="0" dirty="0">
                <a:solidFill>
                  <a:schemeClr val="tx1"/>
                </a:solidFill>
                <a:effectLst/>
                <a:latin typeface="Arial" panose="020B0604020202020204" pitchFamily="34" charset="0"/>
                <a:ea typeface="PMingLiU"/>
                <a:cs typeface="Arial" panose="020B0604020202020204" pitchFamily="34" charset="0"/>
              </a:rPr>
              <a:t>我们呢？</a:t>
            </a:r>
            <a:r>
              <a:rPr lang="zh-TW" sz="1000" b="0" dirty="0">
                <a:latin typeface="Arial" panose="020B0604020202020204" pitchFamily="34" charset="0"/>
                <a:ea typeface="PMingLiU"/>
                <a:cs typeface="Arial" panose="020B0604020202020204" pitchFamily="34" charset="0"/>
              </a:rPr>
              <a:t>我们是否可以承诺将以全球会员发展措施来领导我们的区迈向成功？</a:t>
            </a:r>
          </a:p>
        </p:txBody>
      </p:sp>
    </p:spTree>
    <p:extLst>
      <p:ext uri="{BB962C8B-B14F-4D97-AF65-F5344CB8AC3E}">
        <p14:creationId xmlns:p14="http://schemas.microsoft.com/office/powerpoint/2010/main" val="38854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6780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1"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您可来任意更改此投影片上列出的期望，以满足贵区域的需求。此外，以下列出了几个问题；利用您最佳的评断来决定何时该开放讨论或寻求观众的意见。</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________________________________________________________________</a:t>
            </a:r>
          </a:p>
          <a:p>
            <a:r>
              <a:rPr lang="zh-TW" sz="1000" b="0" i="1" baseline="0" dirty="0">
                <a:latin typeface="Arial" panose="020B0604020202020204" pitchFamily="34" charset="0"/>
                <a:ea typeface="PMingLiU"/>
                <a:cs typeface="Arial" panose="020B0604020202020204" pitchFamily="34" charset="0"/>
              </a:rPr>
              <a:t>给GAT地区领导人的讲稿，为区领导人引导</a:t>
            </a:r>
            <a:r>
              <a:rPr lang="zh-TW" sz="1000" b="0" i="1" u="sng" baseline="0" dirty="0">
                <a:latin typeface="Arial" panose="020B0604020202020204" pitchFamily="34" charset="0"/>
                <a:ea typeface="PMingLiU"/>
                <a:cs typeface="Arial" panose="020B0604020202020204" pitchFamily="34" charset="0"/>
              </a:rPr>
              <a:t>建立团队</a:t>
            </a:r>
            <a:r>
              <a:rPr lang="zh-TW" sz="1000" b="0" i="1" baseline="0" dirty="0">
                <a:latin typeface="Arial" panose="020B0604020202020204" pitchFamily="34" charset="0"/>
                <a:ea typeface="PMingLiU"/>
                <a:cs typeface="Arial" panose="020B0604020202020204" pitchFamily="34" charset="0"/>
              </a:rPr>
              <a:t>的研讨会做准备：</a:t>
            </a:r>
          </a:p>
          <a:p>
            <a:r>
              <a:rPr lang="zh-TW" sz="1000" b="0" baseline="0" dirty="0">
                <a:latin typeface="Arial" panose="020B0604020202020204" pitchFamily="34" charset="0"/>
                <a:ea typeface="PMingLiU"/>
                <a:cs typeface="Arial" panose="020B0604020202020204" pitchFamily="34" charset="0"/>
              </a:rPr>
              <a:t>当我们通过定义我们的角色进行思考时，全球会员发展措施的最佳实务可以明确我们对工作团队成员的期望。此投影片列举一些期待的范例，不过您是否可想到更多期望？您对您的工作团队有什么要求？</a:t>
            </a:r>
            <a:r>
              <a:rPr lang="zh-TW" sz="1000" b="0" i="0" u="none" strike="noStrike" baseline="0" dirty="0">
                <a:solidFill>
                  <a:schemeClr val="tx1"/>
                </a:solidFill>
                <a:latin typeface="Arial" panose="020B0604020202020204" pitchFamily="34" charset="0"/>
                <a:ea typeface="PMingLiU"/>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例如，我们可以期待区 GMT协调员负责沟通流程的各个组成部分，并成为其主要支持者；维护工作团队制定的计划；追踪目标和实际进展，并在出现问题时成为首选联系人。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我们应对工作团队负责人有何期待？工作团队的成员呢？</a:t>
            </a:r>
            <a:r>
              <a:rPr lang="zh-TW" sz="1000" b="0" dirty="0">
                <a:latin typeface="Arial" panose="020B0604020202020204" pitchFamily="34" charset="0"/>
                <a:ea typeface="PMingLiU"/>
                <a:cs typeface="Arial" panose="020B0604020202020204" pitchFamily="34" charset="0"/>
              </a:rPr>
              <a:t>总监？ </a:t>
            </a:r>
            <a:r>
              <a:rPr lang="zh-TW" sz="1000" b="0" baseline="0" dirty="0">
                <a:solidFill>
                  <a:schemeClr val="tx1"/>
                </a:solidFill>
                <a:effectLst/>
                <a:latin typeface="Arial" panose="020B0604020202020204" pitchFamily="34" charset="0"/>
                <a:ea typeface="PMingLiU"/>
                <a:cs typeface="Arial" panose="020B0604020202020204" pitchFamily="34" charset="0"/>
              </a:rPr>
              <a:t> 区GLT、GET、GMT，及GST协调员？</a:t>
            </a:r>
            <a:r>
              <a:rPr lang="zh-TW" sz="1000" b="0" dirty="0">
                <a:solidFill>
                  <a:schemeClr val="tx1"/>
                </a:solidFill>
                <a:effectLst/>
                <a:latin typeface="Arial" panose="020B0604020202020204" pitchFamily="34" charset="0"/>
                <a:ea typeface="PMingLiU"/>
                <a:cs typeface="Arial" panose="020B0604020202020204" pitchFamily="34" charset="0"/>
              </a:rPr>
              <a:t>分区和专区主席？分会领导？</a:t>
            </a:r>
            <a:r>
              <a:rPr lang="zh-TW" sz="1000" b="0" baseline="0" dirty="0">
                <a:solidFill>
                  <a:schemeClr val="tx1"/>
                </a:solidFill>
                <a:effectLst/>
                <a:latin typeface="Arial" panose="020B0604020202020204" pitchFamily="34" charset="0"/>
                <a:ea typeface="PMingLiU"/>
                <a:cs typeface="Arial" panose="020B0604020202020204" pitchFamily="34" charset="0"/>
              </a:rPr>
              <a:t>复合区议长及复合区GAT？分会会员？</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zh-TW" sz="1000" b="0" baseline="0" dirty="0">
                <a:solidFill>
                  <a:schemeClr val="tx1"/>
                </a:solidFill>
                <a:latin typeface="Arial" panose="020B0604020202020204" pitchFamily="34" charset="0"/>
                <a:ea typeface="PMingLiU"/>
                <a:cs typeface="Arial" panose="020B0604020202020204" pitchFamily="34" charset="0"/>
              </a:rPr>
              <a:t>每个人都在这个过程中发挥作用，并组成一个工作团队。这使我们所有人都对明年将要采取的行动负责。</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当您为</a:t>
            </a:r>
            <a:r>
              <a:rPr lang="zh-TW" sz="1000" b="0" u="sng" baseline="0" dirty="0">
                <a:latin typeface="Arial" panose="020B0604020202020204" pitchFamily="34" charset="0"/>
                <a:ea typeface="PMingLiU"/>
                <a:cs typeface="Arial" panose="020B0604020202020204" pitchFamily="34" charset="0"/>
              </a:rPr>
              <a:t>建立团队</a:t>
            </a:r>
            <a:r>
              <a:rPr lang="zh-TW" sz="1000" b="0" baseline="0" dirty="0">
                <a:latin typeface="Arial" panose="020B0604020202020204" pitchFamily="34" charset="0"/>
                <a:ea typeface="PMingLiU"/>
                <a:cs typeface="Arial" panose="020B0604020202020204" pitchFamily="34" charset="0"/>
              </a:rPr>
              <a:t>研讨会召集您的工作团队时，请记得询问所有与会者：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谁愿意加入成为工作团队的一员？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还有什么角色没有人担任？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有没有其他我们应该邀请加入的领导人？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谁将邀请哪一个领导人？ </a:t>
            </a:r>
          </a:p>
          <a:p>
            <a:endParaRPr lang="en-US" sz="1000" b="0" dirty="0">
              <a:latin typeface="Arial" panose="020B0604020202020204" pitchFamily="34" charset="0"/>
              <a:cs typeface="Arial" panose="020B0604020202020204" pitchFamily="34" charset="0"/>
            </a:endParaRPr>
          </a:p>
          <a:p>
            <a:r>
              <a:rPr lang="zh-TW" sz="1000" b="0" i="1" dirty="0">
                <a:latin typeface="Arial" panose="020B0604020202020204" pitchFamily="34" charset="0"/>
                <a:ea typeface="PMingLiU"/>
                <a:cs typeface="Arial" panose="020B0604020202020204" pitchFamily="34" charset="0"/>
              </a:rPr>
              <a:t>给区领导人的讲稿，于引导</a:t>
            </a:r>
            <a:r>
              <a:rPr lang="zh-TW" sz="1000" b="0" i="1" u="sng" dirty="0">
                <a:latin typeface="Arial" panose="020B0604020202020204" pitchFamily="34" charset="0"/>
                <a:ea typeface="PMingLiU"/>
                <a:cs typeface="Arial" panose="020B0604020202020204" pitchFamily="34" charset="0"/>
              </a:rPr>
              <a:t>建立愿景</a:t>
            </a:r>
            <a:r>
              <a:rPr lang="zh-TW" sz="1000" b="0" i="1" dirty="0">
                <a:latin typeface="Arial" panose="020B0604020202020204" pitchFamily="34" charset="0"/>
                <a:ea typeface="PMingLiU"/>
                <a:cs typeface="Arial" panose="020B0604020202020204" pitchFamily="34" charset="0"/>
              </a:rPr>
              <a:t>的研讨会时使用：</a:t>
            </a:r>
          </a:p>
          <a:p>
            <a:r>
              <a:rPr lang="zh-TW" sz="1000" b="0" baseline="0" dirty="0">
                <a:latin typeface="Arial" panose="020B0604020202020204" pitchFamily="34" charset="0"/>
                <a:ea typeface="PMingLiU"/>
                <a:cs typeface="Arial" panose="020B0604020202020204" pitchFamily="34" charset="0"/>
              </a:rPr>
              <a:t>当我们通过定义我们的角色进行思考时，全球会员发展措施的最佳实务可以明确我们对工作团队成员的期望。此投影片列举一些期待的范例，不过您是否可想到更多期望？您对您的工作团队有什么要求？</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例如，我们可以期待区 GMT协调员负责沟通流程的各个组成部分，并成为其主要支持者；维护团队制定的计划；追踪目标和实际进展，并在出现问题时成为首选联系人。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我们应该对</a:t>
            </a:r>
            <a:r>
              <a:rPr lang="zh-TW" sz="1000" b="0" i="0" u="none" strike="noStrike" baseline="0" dirty="0">
                <a:solidFill>
                  <a:schemeClr val="tx1"/>
                </a:solidFill>
                <a:latin typeface="Arial" panose="020B0604020202020204" pitchFamily="34" charset="0"/>
                <a:ea typeface="PMingLiU"/>
                <a:cs typeface="Arial" panose="020B0604020202020204" pitchFamily="34" charset="0"/>
              </a:rPr>
              <a:t>工作团队负责人有什么期待？</a:t>
            </a:r>
            <a:r>
              <a:rPr lang="zh-TW" sz="1000" b="0" baseline="0" dirty="0">
                <a:latin typeface="Arial" panose="020B0604020202020204" pitchFamily="34" charset="0"/>
                <a:ea typeface="PMingLiU"/>
                <a:cs typeface="Arial" panose="020B0604020202020204" pitchFamily="34" charset="0"/>
              </a:rPr>
              <a:t>工作团队的成员呢？</a:t>
            </a:r>
            <a:r>
              <a:rPr lang="zh-TW" sz="1000" b="0" dirty="0">
                <a:latin typeface="Arial" panose="020B0604020202020204" pitchFamily="34" charset="0"/>
                <a:ea typeface="PMingLiU"/>
                <a:cs typeface="Arial" panose="020B0604020202020204" pitchFamily="34" charset="0"/>
              </a:rPr>
              <a:t>总监？ </a:t>
            </a:r>
            <a:r>
              <a:rPr lang="zh-TW" sz="1000" b="0" baseline="0" dirty="0">
                <a:solidFill>
                  <a:schemeClr val="tx1"/>
                </a:solidFill>
                <a:effectLst/>
                <a:latin typeface="Arial" panose="020B0604020202020204" pitchFamily="34" charset="0"/>
                <a:ea typeface="PMingLiU"/>
                <a:cs typeface="Arial" panose="020B0604020202020204" pitchFamily="34" charset="0"/>
              </a:rPr>
              <a:t> 区GLT、GMT、GET，及GST协调员？</a:t>
            </a:r>
            <a:r>
              <a:rPr lang="zh-TW" sz="1000" b="0" dirty="0">
                <a:solidFill>
                  <a:schemeClr val="tx1"/>
                </a:solidFill>
                <a:effectLst/>
                <a:latin typeface="Arial" panose="020B0604020202020204" pitchFamily="34" charset="0"/>
                <a:ea typeface="PMingLiU"/>
                <a:cs typeface="Arial" panose="020B0604020202020204" pitchFamily="34" charset="0"/>
              </a:rPr>
              <a:t>分区和专区主席？分会领导？</a:t>
            </a:r>
            <a:r>
              <a:rPr lang="zh-TW" sz="1000" b="0" baseline="0" dirty="0">
                <a:solidFill>
                  <a:schemeClr val="tx1"/>
                </a:solidFill>
                <a:effectLst/>
                <a:latin typeface="Arial" panose="020B0604020202020204" pitchFamily="34" charset="0"/>
                <a:ea typeface="PMingLiU"/>
                <a:cs typeface="Arial" panose="020B0604020202020204" pitchFamily="34" charset="0"/>
              </a:rPr>
              <a:t>复合区议长及复合区GAT？分会会员？</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zh-TW" sz="1000" b="0" baseline="0" dirty="0">
                <a:solidFill>
                  <a:schemeClr val="tx1"/>
                </a:solidFill>
                <a:latin typeface="Arial" panose="020B0604020202020204" pitchFamily="34" charset="0"/>
                <a:ea typeface="PMingLiU"/>
                <a:cs typeface="Arial" panose="020B0604020202020204" pitchFamily="34" charset="0"/>
              </a:rPr>
              <a:t>每个人都在这个过程中发挥作用，并组成一个工作团队。这使我们所有人都对明年将要采取的行动负责。</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谁愿意加入成为工作团队的一员？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还有什么角色没有人担任？有没有其他我们应该邀请加入的领导人？谁将邀请哪一个领导人？</a:t>
            </a:r>
          </a:p>
        </p:txBody>
      </p:sp>
    </p:spTree>
    <p:extLst>
      <p:ext uri="{BB962C8B-B14F-4D97-AF65-F5344CB8AC3E}">
        <p14:creationId xmlns:p14="http://schemas.microsoft.com/office/powerpoint/2010/main" val="232236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u="sng" dirty="0">
                <a:latin typeface="+mn-ea"/>
                <a:ea typeface="+mn-ea"/>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i="1" kern="1200" dirty="0">
                <a:solidFill>
                  <a:schemeClr val="tx1"/>
                </a:solidFill>
                <a:effectLst/>
                <a:latin typeface="+mn-ea"/>
                <a:ea typeface="+mn-ea"/>
                <a:cs typeface="ヒラギノ角ゴ Pro W3" charset="0"/>
              </a:rPr>
              <a:t>请参阅</a:t>
            </a:r>
            <a:r>
              <a:rPr lang="zh-TW" altLang="en-US" sz="1200" b="0" i="1" kern="1200" dirty="0">
                <a:solidFill>
                  <a:schemeClr val="tx1"/>
                </a:solidFill>
                <a:effectLst/>
                <a:latin typeface="+mn-ea"/>
                <a:ea typeface="+mn-ea"/>
                <a:cs typeface="ヒラギノ角ゴ Pro W3" charset="0"/>
              </a:rPr>
              <a:t>投影片 </a:t>
            </a:r>
            <a:r>
              <a:rPr lang="en-US" sz="1200" b="0" i="1" kern="1200" dirty="0">
                <a:solidFill>
                  <a:schemeClr val="tx1"/>
                </a:solidFill>
                <a:effectLst/>
                <a:latin typeface="+mn-ea"/>
                <a:ea typeface="+mn-ea"/>
                <a:cs typeface="ヒラギノ角ゴ Pro W3" charset="0"/>
              </a:rPr>
              <a:t>1</a:t>
            </a:r>
            <a:r>
              <a:rPr lang="zh-TW" altLang="en-US" sz="1200" i="1" kern="1200" dirty="0">
                <a:solidFill>
                  <a:schemeClr val="tx1"/>
                </a:solidFill>
                <a:effectLst/>
                <a:latin typeface="+mn-ea"/>
                <a:ea typeface="+mn-ea"/>
                <a:cs typeface="ヒラギノ角ゴ Pro W3" charset="0"/>
              </a:rPr>
              <a:t>，会前准备的备注。</a:t>
            </a:r>
            <a:r>
              <a:rPr lang="zh-TW" sz="1200" i="1" dirty="0">
                <a:latin typeface="+mn-ea"/>
                <a:ea typeface="+mn-ea"/>
                <a:cs typeface="Arial" panose="020B0604020202020204" pitchFamily="34" charset="0"/>
              </a:rPr>
              <a:t>这个活动中，将与会者的意见记录在图表纸上或网络虚拟的笔记工具。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mn-ea"/>
                <a:ea typeface="+mn-ea"/>
                <a:cs typeface="Arial" panose="020B0604020202020204" pitchFamily="34" charset="0"/>
              </a:rPr>
              <a:t>________________________________________________________________</a:t>
            </a:r>
          </a:p>
          <a:p>
            <a:r>
              <a:rPr lang="zh-TW" sz="1200" i="1" baseline="0" dirty="0">
                <a:latin typeface="+mn-ea"/>
                <a:ea typeface="+mn-ea"/>
                <a:cs typeface="Arial" panose="020B0604020202020204" pitchFamily="34" charset="0"/>
              </a:rPr>
              <a:t>给GAT地区领导人的讲稿，为区领导人引导</a:t>
            </a:r>
            <a:r>
              <a:rPr lang="zh-TW" sz="1200" i="1" u="sng" baseline="0" dirty="0">
                <a:latin typeface="+mn-ea"/>
                <a:ea typeface="+mn-ea"/>
                <a:cs typeface="Arial" panose="020B0604020202020204" pitchFamily="34" charset="0"/>
              </a:rPr>
              <a:t>建立团队</a:t>
            </a:r>
            <a:r>
              <a:rPr lang="zh-TW" sz="1200" i="1" baseline="0" dirty="0">
                <a:latin typeface="+mn-ea"/>
                <a:ea typeface="+mn-ea"/>
                <a:cs typeface="Arial" panose="020B0604020202020204" pitchFamily="34" charset="0"/>
              </a:rPr>
              <a:t>的研讨会做准备：</a:t>
            </a:r>
          </a:p>
          <a:p>
            <a:r>
              <a:rPr lang="zh-TW" sz="1200" dirty="0">
                <a:latin typeface="+mn-ea"/>
                <a:ea typeface="+mn-ea"/>
                <a:cs typeface="Arial" panose="020B0604020202020204" pitchFamily="34" charset="0"/>
              </a:rPr>
              <a:t>这项活动帮助新</a:t>
            </a:r>
            <a:r>
              <a:rPr lang="zh-TW" sz="1200" b="1" i="0" u="none" strike="noStrike" baseline="0" dirty="0">
                <a:solidFill>
                  <a:schemeClr val="tx1"/>
                </a:solidFill>
                <a:latin typeface="+mn-ea"/>
                <a:ea typeface="+mn-ea"/>
                <a:cs typeface="Arial" panose="020B0604020202020204" pitchFamily="34" charset="0"/>
              </a:rPr>
              <a:t>工作团队</a:t>
            </a:r>
            <a:r>
              <a:rPr lang="zh-TW" sz="1200" dirty="0">
                <a:latin typeface="+mn-ea"/>
                <a:ea typeface="+mn-ea"/>
                <a:cs typeface="Arial" panose="020B0604020202020204" pitchFamily="34" charset="0"/>
              </a:rPr>
              <a:t>的成员了解彼此的热忱和动力，以便将适合的</a:t>
            </a:r>
            <a:r>
              <a:rPr lang="zh-TW" sz="1200" b="1" dirty="0">
                <a:latin typeface="+mn-ea"/>
                <a:ea typeface="+mn-ea"/>
                <a:cs typeface="Arial" panose="020B0604020202020204" pitchFamily="34" charset="0"/>
              </a:rPr>
              <a:t>团队</a:t>
            </a:r>
            <a:r>
              <a:rPr lang="zh-TW" sz="1200" dirty="0">
                <a:latin typeface="+mn-ea"/>
                <a:ea typeface="+mn-ea"/>
                <a:cs typeface="Arial" panose="020B0604020202020204" pitchFamily="34" charset="0"/>
              </a:rPr>
              <a:t>工作分配给组员。</a:t>
            </a:r>
            <a:r>
              <a:rPr lang="zh-TW" sz="1200" b="0" dirty="0">
                <a:latin typeface="+mn-ea"/>
                <a:ea typeface="+mn-ea"/>
                <a:cs typeface="Arial" panose="020B0604020202020204" pitchFamily="34" charset="0"/>
              </a:rPr>
              <a:t>当我们为我们感到有热忱的事情努力时，我们有承诺感且较合适做这些事情。我现在将示范如何引导这项活动。</a:t>
            </a:r>
            <a:r>
              <a:rPr lang="zh-TW" sz="1200" dirty="0">
                <a:latin typeface="+mn-ea"/>
                <a:ea typeface="+mn-ea"/>
                <a:cs typeface="Arial" panose="020B0604020202020204" pitchFamily="34" charset="0"/>
              </a:rPr>
              <a:t>当您召集贵区参加「建立团队」研讨会时，您将领导同样的活动。</a:t>
            </a:r>
          </a:p>
          <a:p>
            <a:r>
              <a:rPr lang="zh-TW" sz="1200" b="0" i="1" dirty="0">
                <a:latin typeface="+mn-ea"/>
                <a:ea typeface="+mn-ea"/>
                <a:cs typeface="Arial" panose="020B0604020202020204" pitchFamily="34" charset="0"/>
              </a:rPr>
              <a:t>开始活动 </a:t>
            </a:r>
            <a:r>
              <a:rPr lang="zh-TW" sz="1200" b="0" dirty="0">
                <a:latin typeface="+mn-ea"/>
                <a:ea typeface="+mn-ea"/>
                <a:cs typeface="Arial" panose="020B0604020202020204" pitchFamily="34" charset="0"/>
              </a:rPr>
              <a:t> </a:t>
            </a:r>
            <a:r>
              <a:rPr lang="zh-TW" sz="1200" b="1" dirty="0">
                <a:latin typeface="+mn-ea"/>
                <a:ea typeface="+mn-ea"/>
                <a:cs typeface="Arial" panose="020B0604020202020204" pitchFamily="34" charset="0"/>
              </a:rPr>
              <a:t>我们来讨论一下，如何能将我们的热忱化为目的，以使全球会员发展措施取得成功？</a:t>
            </a:r>
          </a:p>
          <a:p>
            <a:r>
              <a:rPr lang="zh-TW" sz="1200" b="0" baseline="0" dirty="0">
                <a:latin typeface="+mn-ea"/>
                <a:ea typeface="+mn-ea"/>
                <a:cs typeface="Arial" panose="020B0604020202020204" pitchFamily="34" charset="0"/>
              </a:rPr>
              <a:t>您对狮子会的什么方面最有热忱？有些狮友因服务而有动力、有些喜欢结交朋友，而也有些因能够培训或引导明日的领袖而受到启发。您最有兴趣的是什么？</a:t>
            </a:r>
          </a:p>
          <a:p>
            <a:r>
              <a:rPr lang="zh-TW" sz="1200" b="0" dirty="0">
                <a:latin typeface="+mn-ea"/>
                <a:ea typeface="+mn-ea"/>
                <a:cs typeface="Arial" panose="020B0604020202020204" pitchFamily="34" charset="0"/>
              </a:rPr>
              <a:t>这些兴趣与全球会员发展措施的目的有何相关？我们能如何利用成员的热忱来在下一年度中产生影响？ </a:t>
            </a:r>
          </a:p>
          <a:p>
            <a:endParaRPr lang="en-US" sz="1200" b="0" dirty="0">
              <a:latin typeface="+mn-ea"/>
              <a:ea typeface="+mn-ea"/>
              <a:cs typeface="Arial" panose="020B0604020202020204" pitchFamily="34" charset="0"/>
            </a:endParaRPr>
          </a:p>
          <a:p>
            <a:r>
              <a:rPr lang="zh-TW" sz="1200" b="0" i="1" dirty="0">
                <a:latin typeface="+mn-ea"/>
                <a:ea typeface="+mn-ea"/>
                <a:cs typeface="Arial" panose="020B0604020202020204" pitchFamily="34" charset="0"/>
              </a:rPr>
              <a:t>给区领导人的讲稿，于引导</a:t>
            </a:r>
            <a:r>
              <a:rPr lang="zh-TW" sz="1200" b="0" i="1" u="sng" dirty="0">
                <a:latin typeface="+mn-ea"/>
                <a:ea typeface="+mn-ea"/>
                <a:cs typeface="Arial" panose="020B0604020202020204" pitchFamily="34" charset="0"/>
              </a:rPr>
              <a:t>建立愿景</a:t>
            </a:r>
            <a:r>
              <a:rPr lang="zh-TW" sz="1200" b="0" i="1" dirty="0">
                <a:latin typeface="+mn-ea"/>
                <a:ea typeface="+mn-ea"/>
                <a:cs typeface="Arial" panose="020B0604020202020204" pitchFamily="34" charset="0"/>
              </a:rPr>
              <a:t>的研讨会时使用：</a:t>
            </a:r>
          </a:p>
          <a:p>
            <a:r>
              <a:rPr lang="zh-TW" sz="1200" b="0" dirty="0">
                <a:latin typeface="+mn-ea"/>
                <a:ea typeface="+mn-ea"/>
                <a:cs typeface="Arial" panose="020B0604020202020204" pitchFamily="34" charset="0"/>
              </a:rPr>
              <a:t>我们来讨论一下，如何能将我们的热忱化为目的，以使全球会员发展措施取得成功？</a:t>
            </a:r>
          </a:p>
          <a:p>
            <a:r>
              <a:rPr lang="zh-TW" sz="1200" b="0" baseline="0" dirty="0">
                <a:latin typeface="+mn-ea"/>
                <a:ea typeface="+mn-ea"/>
                <a:cs typeface="Arial" panose="020B0604020202020204" pitchFamily="34" charset="0"/>
              </a:rPr>
              <a:t>您对狮子会的什么方面最有热忱？有些狮友因服务而有动力、有些喜欢结交朋友，而也有些因能够培训或引导明日的领袖而受到启发。您最有兴趣的是什么？</a:t>
            </a:r>
          </a:p>
          <a:p>
            <a:r>
              <a:rPr lang="zh-TW" sz="1200" b="0" dirty="0">
                <a:latin typeface="+mn-ea"/>
                <a:ea typeface="+mn-ea"/>
                <a:cs typeface="Arial" panose="020B0604020202020204" pitchFamily="34" charset="0"/>
              </a:rPr>
              <a:t>这些兴趣与全球会员发展措施的目的有何相关？我们能如何利用成员的热忱来在下一年度中产生影响？让我们花一些时间来完成这项活动，开始选择我们 </a:t>
            </a:r>
            <a:r>
              <a:rPr lang="zh-TW" sz="1200" b="1" i="0" u="none" strike="noStrike" baseline="0" dirty="0">
                <a:solidFill>
                  <a:schemeClr val="tx1"/>
                </a:solidFill>
                <a:latin typeface="+mn-ea"/>
                <a:ea typeface="+mn-ea"/>
                <a:cs typeface="Arial" panose="020B0604020202020204" pitchFamily="34" charset="0"/>
              </a:rPr>
              <a:t>工作团队</a:t>
            </a:r>
            <a:r>
              <a:rPr lang="zh-TW" sz="1200" b="0" i="0" u="none" strike="noStrike" baseline="0" dirty="0">
                <a:solidFill>
                  <a:schemeClr val="tx1"/>
                </a:solidFill>
                <a:latin typeface="+mn-ea"/>
                <a:ea typeface="+mn-ea"/>
                <a:cs typeface="Arial" panose="020B0604020202020204" pitchFamily="34" charset="0"/>
              </a:rPr>
              <a:t> 的成员，</a:t>
            </a:r>
            <a:r>
              <a:rPr lang="zh-TW" sz="1200" b="0" dirty="0">
                <a:latin typeface="+mn-ea"/>
                <a:ea typeface="+mn-ea"/>
                <a:cs typeface="Arial" panose="020B0604020202020204" pitchFamily="34" charset="0"/>
              </a:rPr>
              <a:t>以及哪个角色最适合他们的热情。</a:t>
            </a:r>
          </a:p>
          <a:p>
            <a:endParaRPr lang="en-US" sz="1200" baseline="0" dirty="0">
              <a:latin typeface="+mn-ea"/>
              <a:ea typeface="+mn-ea"/>
              <a:cs typeface="Arial" panose="020B0604020202020204" pitchFamily="34" charset="0"/>
            </a:endParaRPr>
          </a:p>
        </p:txBody>
      </p:sp>
    </p:spTree>
    <p:extLst>
      <p:ext uri="{BB962C8B-B14F-4D97-AF65-F5344CB8AC3E}">
        <p14:creationId xmlns:p14="http://schemas.microsoft.com/office/powerpoint/2010/main" val="385213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u="sng" dirty="0">
                <a:latin typeface="Arial" panose="020B0604020202020204" pitchFamily="34" charset="0"/>
                <a:ea typeface="PMingLiU"/>
                <a:cs typeface="Arial" panose="020B0604020202020204" pitchFamily="34" charset="0"/>
              </a:rPr>
              <a:t>讲者笔记： </a:t>
            </a:r>
          </a:p>
          <a:p>
            <a:pPr>
              <a:defRPr/>
            </a:pPr>
            <a:r>
              <a:rPr lang="zh-TW" sz="1000" i="1" dirty="0">
                <a:latin typeface="Arial" panose="020B0604020202020204" pitchFamily="34" charset="0"/>
                <a:ea typeface="PMingLiU"/>
                <a:cs typeface="Arial" panose="020B0604020202020204" pitchFamily="34" charset="0"/>
              </a:rPr>
              <a:t>{让与会者自行阅读}</a:t>
            </a:r>
          </a:p>
          <a:p>
            <a:pPr lvl="0">
              <a:defRPr/>
            </a:pPr>
            <a:r>
              <a:rPr lang="zh-TW" sz="1000" dirty="0">
                <a:latin typeface="Arial" panose="020B0604020202020204" pitchFamily="34" charset="0"/>
                <a:ea typeface="PMingLiU"/>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u="sng" dirty="0">
                <a:latin typeface="Arial" panose="020B0604020202020204" pitchFamily="34" charset="0"/>
                <a:ea typeface="PMingLiU"/>
                <a:cs typeface="Arial" panose="020B0604020202020204" pitchFamily="34" charset="0"/>
              </a:rPr>
              <a:t>讲者笔记： </a:t>
            </a:r>
          </a:p>
          <a:p>
            <a:pPr lvl="0">
              <a:defRPr/>
            </a:pPr>
            <a:r>
              <a:rPr lang="zh-TW" sz="1000" dirty="0">
                <a:latin typeface="Arial" panose="020B0604020202020204" pitchFamily="34" charset="0"/>
                <a:ea typeface="PMingLiU"/>
                <a:cs typeface="Arial" panose="020B0604020202020204" pitchFamily="34" charset="0"/>
              </a:rPr>
              <a:t>________________________________________________________________</a:t>
            </a:r>
          </a:p>
          <a:p>
            <a:endParaRPr lang="en-US" sz="1000" baseline="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000" kern="1200" dirty="0">
                <a:solidFill>
                  <a:schemeClr val="tx1"/>
                </a:solidFill>
                <a:effectLst/>
                <a:latin typeface="+mj-ea"/>
                <a:ea typeface="+mj-ea"/>
                <a:cs typeface="ヒラギノ角ゴ Pro W3" charset="0"/>
              </a:rPr>
              <a:t>我们的下一个步骤是举行「建立愿景」的会议，我们将分析我们区的优点、弱点、机会、和威胁，并查看 </a:t>
            </a:r>
            <a:r>
              <a:rPr lang="en-US" sz="1000" i="1" kern="1200" dirty="0">
                <a:solidFill>
                  <a:schemeClr val="tx1"/>
                </a:solidFill>
                <a:effectLst/>
                <a:latin typeface="+mj-ea"/>
                <a:ea typeface="+mj-ea"/>
                <a:cs typeface="ヒラギノ角ゴ Pro W3" charset="0"/>
              </a:rPr>
              <a:t>MISSION</a:t>
            </a:r>
            <a:r>
              <a:rPr lang="en-US" sz="1000" kern="1200" dirty="0">
                <a:solidFill>
                  <a:schemeClr val="tx1"/>
                </a:solidFill>
                <a:effectLst/>
                <a:latin typeface="+mj-ea"/>
                <a:ea typeface="+mj-ea"/>
                <a:cs typeface="ヒラギノ角ゴ Pro W3" charset="0"/>
              </a:rPr>
              <a:t> </a:t>
            </a:r>
            <a:r>
              <a:rPr lang="en-US" sz="1000" b="1" kern="1200" dirty="0">
                <a:solidFill>
                  <a:schemeClr val="tx1"/>
                </a:solidFill>
                <a:effectLst/>
                <a:latin typeface="+mj-ea"/>
                <a:ea typeface="+mj-ea"/>
                <a:cs typeface="ヒラギノ角ゴ Pro W3" charset="0"/>
              </a:rPr>
              <a:t>1.5</a:t>
            </a:r>
            <a:r>
              <a:rPr lang="zh-TW" altLang="en-US" sz="1000" kern="1200" dirty="0">
                <a:solidFill>
                  <a:schemeClr val="tx1"/>
                </a:solidFill>
                <a:effectLst/>
                <a:latin typeface="+mj-ea"/>
                <a:ea typeface="+mj-ea"/>
                <a:cs typeface="ヒラギノ角ゴ Pro W3" charset="0"/>
              </a:rPr>
              <a:t>（</a:t>
            </a:r>
            <a:r>
              <a:rPr lang="en-US" sz="1000" kern="1200" dirty="0">
                <a:solidFill>
                  <a:schemeClr val="tx1"/>
                </a:solidFill>
                <a:effectLst/>
                <a:latin typeface="+mj-ea"/>
                <a:ea typeface="+mj-ea"/>
                <a:cs typeface="ヒラギノ角ゴ Pro W3" charset="0"/>
              </a:rPr>
              <a:t>150</a:t>
            </a:r>
            <a:r>
              <a:rPr lang="zh-TW" altLang="en-US" sz="1000" kern="1200" dirty="0">
                <a:solidFill>
                  <a:schemeClr val="tx1"/>
                </a:solidFill>
                <a:effectLst/>
                <a:latin typeface="+mj-ea"/>
                <a:ea typeface="+mj-ea"/>
                <a:cs typeface="ヒラギノ角ゴ Pro W3" charset="0"/>
              </a:rPr>
              <a:t>万的使命）的目标。</a:t>
            </a:r>
            <a:r>
              <a:rPr lang="zh-TW" altLang="en-US" sz="1000" b="1" kern="1200" dirty="0">
                <a:solidFill>
                  <a:schemeClr val="tx1"/>
                </a:solidFill>
                <a:effectLst/>
                <a:latin typeface="+mj-ea"/>
                <a:ea typeface="+mj-ea"/>
                <a:cs typeface="ヒラギノ角ゴ Pro W3" charset="0"/>
              </a:rPr>
              <a:t> </a:t>
            </a:r>
            <a:endParaRPr lang="en-US" sz="1000" kern="1200" dirty="0">
              <a:solidFill>
                <a:schemeClr val="tx1"/>
              </a:solidFill>
              <a:effectLst/>
              <a:latin typeface="+mj-ea"/>
              <a:ea typeface="+mj-ea"/>
              <a:cs typeface="ヒラギノ角ゴ Pro W3" charset="0"/>
            </a:endParaRP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您对我们何时能开会有何想法？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谁最适合引导此会议？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应邀请谁？谁将设定网络虚拟会议？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还有什么我们应该准备的事项？ </a:t>
            </a:r>
          </a:p>
        </p:txBody>
      </p:sp>
    </p:spTree>
    <p:extLst>
      <p:ext uri="{BB962C8B-B14F-4D97-AF65-F5344CB8AC3E}">
        <p14:creationId xmlns:p14="http://schemas.microsoft.com/office/powerpoint/2010/main" val="794226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u="sng" dirty="0">
                <a:latin typeface="+mn-ea"/>
                <a:ea typeface="+mn-ea"/>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i="1" dirty="0">
                <a:latin typeface="+mn-ea"/>
                <a:ea typeface="+mn-ea"/>
                <a:cs typeface="Arial" panose="020B0604020202020204" pitchFamily="34" charset="0"/>
              </a:rPr>
              <a:t>建议会议引导人完成上述所有的LLC课程。此外，总监和区 GMT协调员(或选定的全球会员发展措施之支持领导人)应完成以下课程：</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i="1" dirty="0">
                <a:latin typeface="+mn-ea"/>
                <a:ea typeface="+mn-ea"/>
                <a:cs typeface="Arial" panose="020B0604020202020204" pitchFamily="34" charset="0"/>
              </a:rPr>
              <a:t>授权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altLang="en-US" sz="1200" b="0" i="1" kern="1200" dirty="0">
                <a:solidFill>
                  <a:schemeClr val="tx1"/>
                </a:solidFill>
                <a:effectLst/>
                <a:latin typeface="+mn-ea"/>
                <a:ea typeface="+mn-ea"/>
                <a:cs typeface="ヒラギノ角ゴ Pro W3" charset="0"/>
              </a:rPr>
              <a:t>拟定决策（尚未提供所有语言的版本） </a:t>
            </a:r>
            <a:endParaRPr lang="en-US" sz="1200" b="0" kern="1200" dirty="0">
              <a:solidFill>
                <a:schemeClr val="tx1"/>
              </a:solidFill>
              <a:effectLst/>
              <a:latin typeface="+mn-ea"/>
              <a:ea typeface="+mn-ea"/>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i="1" dirty="0">
                <a:latin typeface="+mn-ea"/>
                <a:ea typeface="+mn-ea"/>
                <a:cs typeface="Arial" panose="020B0604020202020204" pitchFamily="34" charset="0"/>
              </a:rPr>
              <a:t>解决冲突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i="1" dirty="0">
                <a:latin typeface="+mn-ea"/>
                <a:ea typeface="+mn-ea"/>
                <a:cs typeface="Arial" panose="020B0604020202020204" pitchFamily="34" charset="0"/>
              </a:rPr>
              <a:t>一旦您完成了这些课程后，请将投影片上的建议课程，根据贵区域的需求进行调整。</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dirty="0">
              <a:latin typeface="+mn-ea"/>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i="1" dirty="0">
                <a:latin typeface="+mn-ea"/>
                <a:ea typeface="+mn-ea"/>
                <a:cs typeface="Arial" panose="020B0604020202020204" pitchFamily="34" charset="0"/>
              </a:rPr>
              <a:t>区策略计划工作簿</a:t>
            </a:r>
            <a:r>
              <a:rPr lang="zh-TW" altLang="en-US" sz="1200" b="0" kern="1200" dirty="0">
                <a:solidFill>
                  <a:schemeClr val="tx1"/>
                </a:solidFill>
                <a:effectLst/>
                <a:latin typeface="+mn-ea"/>
                <a:ea typeface="+mn-ea"/>
                <a:cs typeface="ヒラギノ角ゴ Pro W3" charset="0"/>
              </a:rPr>
              <a:t>提高了对支持新分会发展和新会员招募的策略之意识，同时为领导人提供了有关这些策略如何改进服务报告的要诀，强调领导发展的重要性并提高会员捐款。</a:t>
            </a:r>
            <a:endParaRPr lang="en-US" altLang="zh-TW" sz="1200" b="0" kern="1200" dirty="0">
              <a:solidFill>
                <a:schemeClr val="tx1"/>
              </a:solidFill>
              <a:effectLst/>
              <a:latin typeface="+mn-ea"/>
              <a:ea typeface="+mn-ea"/>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i="1" kern="1200" dirty="0">
              <a:solidFill>
                <a:schemeClr val="tx1"/>
              </a:solidFill>
              <a:effectLst/>
              <a:latin typeface="+mn-ea"/>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ea"/>
                <a:ea typeface="+mn-ea"/>
                <a:cs typeface="ヒラギノ角ゴ Pro W3" charset="0"/>
              </a:rPr>
              <a:t>MISSION</a:t>
            </a:r>
            <a:r>
              <a:rPr lang="en-US" sz="1200" b="1" kern="1200" dirty="0">
                <a:solidFill>
                  <a:schemeClr val="tx1"/>
                </a:solidFill>
                <a:effectLst/>
                <a:latin typeface="+mn-ea"/>
                <a:ea typeface="+mn-ea"/>
                <a:cs typeface="ヒラギノ角ゴ Pro W3" charset="0"/>
              </a:rPr>
              <a:t> 1.5 </a:t>
            </a:r>
            <a:r>
              <a:rPr lang="zh-TW" altLang="en-US" sz="1200" b="0" kern="1200" dirty="0">
                <a:solidFill>
                  <a:schemeClr val="tx1"/>
                </a:solidFill>
                <a:effectLst/>
                <a:latin typeface="+mn-ea"/>
                <a:ea typeface="+mn-ea"/>
                <a:cs typeface="ヒラギノ角ゴ Pro W3" charset="0"/>
              </a:rPr>
              <a:t>（</a:t>
            </a:r>
            <a:r>
              <a:rPr lang="en-US" sz="1200" b="0" kern="1200" dirty="0">
                <a:solidFill>
                  <a:schemeClr val="tx1"/>
                </a:solidFill>
                <a:effectLst/>
                <a:latin typeface="+mn-ea"/>
                <a:ea typeface="+mn-ea"/>
                <a:cs typeface="ヒラギノ角ゴ Pro W3" charset="0"/>
              </a:rPr>
              <a:t>150</a:t>
            </a:r>
            <a:r>
              <a:rPr lang="zh-TW" altLang="en-US" sz="1200" b="0" kern="1200" dirty="0">
                <a:solidFill>
                  <a:schemeClr val="tx1"/>
                </a:solidFill>
                <a:effectLst/>
                <a:latin typeface="+mn-ea"/>
                <a:ea typeface="+mn-ea"/>
                <a:cs typeface="ヒラギノ角ゴ Pro W3" charset="0"/>
              </a:rPr>
              <a:t>万的使命）会员成长策略支持服务活动报告、领导发展和向</a:t>
            </a:r>
            <a:r>
              <a:rPr lang="en-US" sz="1200" b="0" kern="1200" dirty="0">
                <a:solidFill>
                  <a:schemeClr val="tx1"/>
                </a:solidFill>
                <a:effectLst/>
                <a:latin typeface="+mn-ea"/>
                <a:ea typeface="+mn-ea"/>
                <a:cs typeface="ヒラギノ角ゴ Pro W3" charset="0"/>
              </a:rPr>
              <a:t> LCIF </a:t>
            </a:r>
            <a:r>
              <a:rPr lang="zh-TW" altLang="en-US" sz="1200" b="0" kern="1200" dirty="0">
                <a:solidFill>
                  <a:schemeClr val="tx1"/>
                </a:solidFill>
                <a:effectLst/>
                <a:latin typeface="+mn-ea"/>
                <a:ea typeface="+mn-ea"/>
                <a:cs typeface="ヒラギノ角ゴ Pro W3" charset="0"/>
              </a:rPr>
              <a:t>的捐赠。</a:t>
            </a:r>
            <a:endParaRPr lang="en-US" sz="1200" b="0" kern="1200" dirty="0">
              <a:solidFill>
                <a:schemeClr val="tx1"/>
              </a:solidFill>
              <a:effectLst/>
              <a:latin typeface="+mn-ea"/>
              <a:ea typeface="+mn-ea"/>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sz="1200" b="0" i="1" dirty="0">
              <a:latin typeface="+mn-ea"/>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mn-ea"/>
                <a:ea typeface="+mn-ea"/>
                <a:cs typeface="Arial" panose="020B0604020202020204" pitchFamily="34" charset="0"/>
              </a:rPr>
              <a:t>________________________________________________________________</a:t>
            </a:r>
          </a:p>
          <a:p>
            <a:endParaRPr lang="en-US" sz="1200" dirty="0">
              <a:latin typeface="+mn-ea"/>
              <a:ea typeface="+mn-ea"/>
              <a:cs typeface="Arial" panose="020B0604020202020204" pitchFamily="34" charset="0"/>
            </a:endParaRPr>
          </a:p>
          <a:p>
            <a:r>
              <a:rPr lang="zh-TW" sz="1200" dirty="0">
                <a:latin typeface="+mn-ea"/>
                <a:ea typeface="+mn-ea"/>
                <a:cs typeface="Arial" panose="020B0604020202020204" pitchFamily="34" charset="0"/>
              </a:rPr>
              <a:t>在我们今天结束之前，以下是一些有助于领导您的</a:t>
            </a:r>
            <a:r>
              <a:rPr lang="zh-TW" sz="1200" b="1" i="0" u="none" strike="noStrike" baseline="0" dirty="0">
                <a:solidFill>
                  <a:schemeClr val="tx1"/>
                </a:solidFill>
                <a:latin typeface="+mn-ea"/>
                <a:ea typeface="+mn-ea"/>
                <a:cs typeface="Arial" panose="020B0604020202020204" pitchFamily="34" charset="0"/>
              </a:rPr>
              <a:t>工作团队</a:t>
            </a:r>
            <a:r>
              <a:rPr lang="zh-TW" sz="1200" dirty="0">
                <a:latin typeface="+mn-ea"/>
                <a:ea typeface="+mn-ea"/>
                <a:cs typeface="Arial" panose="020B0604020202020204" pitchFamily="34" charset="0"/>
              </a:rPr>
              <a:t> 和推广有效倾听的课程。</a:t>
            </a:r>
            <a:r>
              <a:rPr lang="zh-TW" sz="1200" b="0" dirty="0">
                <a:latin typeface="+mn-ea"/>
                <a:ea typeface="+mn-ea"/>
                <a:cs typeface="Arial" panose="020B0604020202020204" pitchFamily="34" charset="0"/>
              </a:rPr>
              <a:t>为我们下次的会议做准备，查看SWOT分析简介和制定目标课程将有助于引导我们的讨论，并了解SWOT分析是什么，以及此分析为何对发展愿景、目标和行动计划有帮助。</a:t>
            </a:r>
          </a:p>
          <a:p>
            <a:endParaRPr lang="en-US" sz="1200" b="0" dirty="0">
              <a:latin typeface="+mn-ea"/>
              <a:ea typeface="+mn-ea"/>
              <a:cs typeface="Arial" panose="020B0604020202020204" pitchFamily="34" charset="0"/>
            </a:endParaRPr>
          </a:p>
          <a:p>
            <a:r>
              <a:rPr lang="zh-TW" sz="1200" b="0" dirty="0">
                <a:latin typeface="+mn-ea"/>
                <a:ea typeface="+mn-ea"/>
                <a:cs typeface="Arial" panose="020B0604020202020204" pitchFamily="34" charset="0"/>
              </a:rPr>
              <a:t>为了更了解贵区域的需求和会员发展之趋势，请完成区策略计划工作簿中会员发展的部分。</a:t>
            </a:r>
            <a:r>
              <a:rPr lang="zh-TW" sz="1200" dirty="0">
                <a:latin typeface="+mn-ea"/>
                <a:ea typeface="+mn-ea"/>
                <a:cs typeface="Arial" panose="020B0604020202020204" pitchFamily="34" charset="0"/>
              </a:rPr>
              <a:t>这里还提供了有助您和您的工作团队建立愿景的补充资源。</a:t>
            </a:r>
          </a:p>
        </p:txBody>
      </p:sp>
    </p:spTree>
    <p:extLst>
      <p:ext uri="{BB962C8B-B14F-4D97-AF65-F5344CB8AC3E}">
        <p14:creationId xmlns:p14="http://schemas.microsoft.com/office/powerpoint/2010/main" val="200910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u="sng" baseline="0" dirty="0">
                <a:latin typeface="Arial" panose="020B0604020202020204" pitchFamily="34" charset="0"/>
                <a:ea typeface="PMingLiU"/>
                <a:cs typeface="Arial" panose="020B0604020202020204" pitchFamily="34" charset="0"/>
              </a:rPr>
              <a:t>讲者笔记： </a:t>
            </a:r>
          </a:p>
          <a:p>
            <a:r>
              <a:rPr lang="zh-TW" sz="1200" i="1" dirty="0">
                <a:latin typeface="Arial" panose="020B0604020202020204" pitchFamily="34" charset="0"/>
                <a:ea typeface="PMingLiU"/>
                <a:cs typeface="Arial" panose="020B0604020202020204" pitchFamily="34" charset="0"/>
              </a:rPr>
              <a:t>通过自我介绍并欢迎与会者参加此全球会员发展措施研讨会来开场。</a:t>
            </a:r>
          </a:p>
          <a:p>
            <a:r>
              <a:rPr lang="zh-TW" sz="1200" baseline="0" dirty="0">
                <a:latin typeface="Arial" panose="020B0604020202020204" pitchFamily="34" charset="0"/>
                <a:ea typeface="PMingLiU"/>
                <a:cs typeface="Arial" panose="020B0604020202020204" pitchFamily="34" charset="0"/>
              </a:rPr>
              <a:t>______________________________________________________________</a:t>
            </a:r>
          </a:p>
          <a:p>
            <a:endParaRPr lang="en-US" sz="120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欢迎来到此全球会员发展措施的研讨会。</a:t>
            </a:r>
          </a:p>
          <a:p>
            <a:endParaRPr lang="en-US" dirty="0"/>
          </a:p>
        </p:txBody>
      </p:sp>
      <p:sp>
        <p:nvSpPr>
          <p:cNvPr id="4" name="Header Placeholder 3"/>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19924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u="sng" dirty="0">
                <a:latin typeface="Arial" panose="020B0604020202020204" pitchFamily="34" charset="0"/>
                <a:ea typeface="PMingLiU"/>
                <a:cs typeface="Arial" panose="020B0604020202020204" pitchFamily="34" charset="0"/>
              </a:rPr>
              <a:t>讲者笔记： </a:t>
            </a:r>
          </a:p>
          <a:p>
            <a:pPr lvl="0">
              <a:defRPr/>
            </a:pPr>
            <a:r>
              <a:rPr lang="zh-TW" sz="1000" dirty="0">
                <a:latin typeface="Arial" panose="020B0604020202020204" pitchFamily="34" charset="0"/>
                <a:ea typeface="PMingLiU"/>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对于今天所提及的或接下来的步骤，有没有任何问题？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zh-TW" sz="1000" b="0" i="0" u="none" strike="noStrike" baseline="0" dirty="0">
                <a:solidFill>
                  <a:schemeClr val="tx1"/>
                </a:solidFill>
                <a:latin typeface="Arial" panose="020B0604020202020204" pitchFamily="34" charset="0"/>
                <a:ea typeface="PMingLiU"/>
                <a:cs typeface="Arial" panose="020B0604020202020204" pitchFamily="34" charset="0"/>
              </a:rPr>
              <a:t>{点击}我们将以新分会、新会员、新情谊和令人期待的服务来启发我们区内所有的狮友。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{点击}感谢您选择加入全球会员发展措施。</a:t>
            </a:r>
            <a:r>
              <a:rPr lang="zh-TW" sz="1000" b="0" baseline="0" dirty="0">
                <a:latin typeface="Arial" panose="020B0604020202020204" pitchFamily="34" charset="0"/>
                <a:ea typeface="PMingLiU"/>
                <a:cs typeface="Arial" panose="020B0604020202020204" pitchFamily="34" charset="0"/>
              </a:rPr>
              <a:t> </a:t>
            </a:r>
          </a:p>
        </p:txBody>
      </p:sp>
    </p:spTree>
    <p:extLst>
      <p:ext uri="{BB962C8B-B14F-4D97-AF65-F5344CB8AC3E}">
        <p14:creationId xmlns:p14="http://schemas.microsoft.com/office/powerpoint/2010/main" val="15103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u="sng" dirty="0">
                <a:latin typeface="Arial" panose="020B0604020202020204" pitchFamily="34" charset="0"/>
                <a:ea typeface="PMingLiU"/>
                <a:cs typeface="Arial" panose="020B0604020202020204" pitchFamily="34" charset="0"/>
              </a:rPr>
              <a:t>讲者笔记： </a:t>
            </a:r>
          </a:p>
          <a:p>
            <a:r>
              <a:rPr lang="zh-TW" sz="1200" i="1" dirty="0">
                <a:latin typeface="Arial" panose="020B0604020202020204" pitchFamily="34" charset="0"/>
                <a:ea typeface="PMingLiU"/>
                <a:cs typeface="Arial" panose="020B0604020202020204" pitchFamily="34" charset="0"/>
              </a:rPr>
              <a:t>通过说明我们为什么开始全球会员发展措施的重要性来开场。分享您的答案并解释为何此措施与贵区域有关。</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今天的会议有四个部分：                         </a:t>
            </a:r>
          </a:p>
          <a:p>
            <a:endParaRPr lang="en-US" sz="1200" b="0" baseline="0" dirty="0">
              <a:latin typeface="Arial" panose="020B0604020202020204" pitchFamily="34" charset="0"/>
              <a:cs typeface="Arial" panose="020B0604020202020204" pitchFamily="34" charset="0"/>
            </a:endParaRPr>
          </a:p>
          <a:p>
            <a:pPr marL="228600" indent="-228600">
              <a:buAutoNum type="arabicParenR"/>
            </a:pPr>
            <a:r>
              <a:rPr lang="zh-TW" sz="1200" b="0" baseline="0" dirty="0">
                <a:latin typeface="Arial" panose="020B0604020202020204" pitchFamily="34" charset="0"/>
                <a:ea typeface="PMingLiU"/>
                <a:cs typeface="Arial" panose="020B0604020202020204" pitchFamily="34" charset="0"/>
              </a:rPr>
              <a:t>全球会员发展措施计划的概述</a:t>
            </a:r>
          </a:p>
          <a:p>
            <a:pPr marL="228600" indent="-228600">
              <a:buAutoNum type="arabicParenR"/>
            </a:pPr>
            <a:r>
              <a:rPr lang="zh-TW" sz="1200" baseline="0" dirty="0">
                <a:latin typeface="Arial" panose="020B0604020202020204" pitchFamily="34" charset="0"/>
                <a:ea typeface="PMingLiU"/>
                <a:cs typeface="Arial" panose="020B0604020202020204" pitchFamily="34" charset="0"/>
              </a:rPr>
              <a:t>我们能如何组织我们的</a:t>
            </a:r>
            <a:r>
              <a:rPr lang="zh-TW" sz="1200" b="1" baseline="0" dirty="0">
                <a:solidFill>
                  <a:srgbClr val="FF0000"/>
                </a:solidFill>
                <a:latin typeface="Arial" panose="020B0604020202020204" pitchFamily="34" charset="0"/>
                <a:ea typeface="PMingLiU"/>
                <a:cs typeface="Arial" panose="020B0604020202020204" pitchFamily="34" charset="0"/>
              </a:rPr>
              <a:t>工作团队</a:t>
            </a:r>
            <a:r>
              <a:rPr lang="zh-TW" sz="1200" baseline="0" dirty="0">
                <a:latin typeface="Arial" panose="020B0604020202020204" pitchFamily="34" charset="0"/>
                <a:ea typeface="PMingLiU"/>
                <a:cs typeface="Arial" panose="020B0604020202020204" pitchFamily="34" charset="0"/>
              </a:rPr>
              <a:t> 及建立团队的重要性</a:t>
            </a:r>
          </a:p>
          <a:p>
            <a:pPr marL="228600" indent="-228600">
              <a:buAutoNum type="arabicParenR"/>
            </a:pPr>
            <a:r>
              <a:rPr lang="zh-TW" sz="1200" b="0" baseline="0" dirty="0">
                <a:latin typeface="Arial" panose="020B0604020202020204" pitchFamily="34" charset="0"/>
                <a:ea typeface="PMingLiU"/>
                <a:cs typeface="Arial" panose="020B0604020202020204" pitchFamily="34" charset="0"/>
              </a:rPr>
              <a:t>我们区域取得成功所需的角色</a:t>
            </a:r>
          </a:p>
          <a:p>
            <a:pPr marL="228600" indent="-228600">
              <a:buAutoNum type="arabicParenR"/>
            </a:pPr>
            <a:r>
              <a:rPr lang="zh-TW" sz="1200" b="0" baseline="0" dirty="0">
                <a:latin typeface="Arial" panose="020B0604020202020204" pitchFamily="34" charset="0"/>
                <a:ea typeface="PMingLiU"/>
                <a:cs typeface="Arial" panose="020B0604020202020204" pitchFamily="34" charset="0"/>
              </a:rPr>
              <a:t>此流程中接下来的步骤</a:t>
            </a:r>
          </a:p>
          <a:p>
            <a:endParaRPr lang="en-US" sz="1200" b="0" baseline="0" dirty="0">
              <a:latin typeface="Arial" panose="020B0604020202020204" pitchFamily="34" charset="0"/>
              <a:cs typeface="Arial" panose="020B0604020202020204" pitchFamily="34" charset="0"/>
            </a:endParaRPr>
          </a:p>
          <a:p>
            <a:r>
              <a:rPr lang="zh-TW" sz="1200" baseline="0" dirty="0">
                <a:latin typeface="Arial" panose="020B0604020202020204" pitchFamily="34" charset="0"/>
                <a:ea typeface="PMingLiU"/>
                <a:cs typeface="Arial" panose="020B0604020202020204" pitchFamily="34" charset="0"/>
              </a:rPr>
              <a:t>我们需要每个人贡献其想法，才能建立最强大的</a:t>
            </a:r>
            <a:r>
              <a:rPr lang="zh-TW" sz="1200" b="1" baseline="0" dirty="0">
                <a:solidFill>
                  <a:srgbClr val="FF0000"/>
                </a:solidFill>
                <a:latin typeface="Arial" panose="020B0604020202020204" pitchFamily="34" charset="0"/>
                <a:ea typeface="PMingLiU"/>
                <a:cs typeface="Arial" panose="020B0604020202020204" pitchFamily="34" charset="0"/>
              </a:rPr>
              <a:t>工作团队</a:t>
            </a:r>
            <a:r>
              <a:rPr lang="zh-TW" sz="1200" baseline="0" dirty="0">
                <a:latin typeface="Arial" panose="020B0604020202020204" pitchFamily="34" charset="0"/>
                <a:ea typeface="PMingLiU"/>
                <a:cs typeface="Arial" panose="020B0604020202020204" pitchFamily="34" charset="0"/>
              </a:rPr>
              <a:t>。</a:t>
            </a:r>
            <a:r>
              <a:rPr lang="zh-TW" sz="1200" b="0" baseline="0" dirty="0">
                <a:latin typeface="Arial" panose="020B0604020202020204" pitchFamily="34" charset="0"/>
                <a:ea typeface="PMingLiU"/>
                <a:cs typeface="Arial" panose="020B0604020202020204" pitchFamily="34" charset="0"/>
              </a:rPr>
              <a:t>您准备好了吗？</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89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u="sng" dirty="0">
                <a:latin typeface="Arial" panose="020B0604020202020204" pitchFamily="34" charset="0"/>
                <a:ea typeface="PMingLiU"/>
                <a:cs typeface="Arial" panose="020B0604020202020204" pitchFamily="34" charset="0"/>
              </a:rPr>
              <a:t>讲者笔记： </a:t>
            </a:r>
          </a:p>
          <a:p>
            <a:r>
              <a:rPr lang="zh-TW" sz="1200" i="1" dirty="0">
                <a:latin typeface="Arial" panose="020B0604020202020204" pitchFamily="34" charset="0"/>
                <a:ea typeface="PMingLiU"/>
                <a:cs typeface="Arial" panose="020B0604020202020204" pitchFamily="34" charset="0"/>
              </a:rPr>
              <a:t>准备您自己的答案并和与会者分享。让其他与会者也能回答。您可以选择要每位与会者都回答，或只请几位回答，以确保与会者保持参与。</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200" dirty="0">
              <a:latin typeface="Arial" panose="020B0604020202020204" pitchFamily="34" charset="0"/>
              <a:ea typeface="ヒラギノ角ゴ Pro W3"/>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我们从基本的问题开始：</a:t>
            </a:r>
            <a:r>
              <a:rPr lang="zh-TW" sz="1200" b="0" baseline="0" dirty="0">
                <a:latin typeface="Arial" panose="020B0604020202020204" pitchFamily="34" charset="0"/>
                <a:ea typeface="PMingLiU"/>
                <a:cs typeface="Arial" panose="020B0604020202020204" pitchFamily="34" charset="0"/>
              </a:rPr>
              <a:t>我们为何是狮友？</a:t>
            </a:r>
            <a:r>
              <a:rPr lang="zh-TW" sz="1200" b="0" dirty="0">
                <a:latin typeface="Arial" panose="020B0604020202020204" pitchFamily="34" charset="0"/>
                <a:ea typeface="PMingLiU"/>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这些我们的愿景和使命宣言。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这些宣言中的关键词为，而对您代表了什么意义？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可考虑的其他问题：</a:t>
            </a:r>
          </a:p>
          <a:p>
            <a:r>
              <a:rPr lang="zh-TW" sz="1200" b="0" baseline="0" dirty="0">
                <a:latin typeface="Arial" panose="020B0604020202020204" pitchFamily="34" charset="0"/>
                <a:ea typeface="PMingLiU"/>
                <a:cs typeface="Arial" panose="020B0604020202020204" pitchFamily="34" charset="0"/>
              </a:rPr>
              <a:t>贵分会如何满足我们组织的愿景和使命？</a:t>
            </a:r>
          </a:p>
          <a:p>
            <a:endParaRPr lang="en-US" dirty="0"/>
          </a:p>
        </p:txBody>
      </p:sp>
    </p:spTree>
    <p:extLst>
      <p:ext uri="{BB962C8B-B14F-4D97-AF65-F5344CB8AC3E}">
        <p14:creationId xmlns:p14="http://schemas.microsoft.com/office/powerpoint/2010/main" val="122862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u="sng" dirty="0">
                <a:latin typeface="Arial" panose="020B0604020202020204" pitchFamily="34" charset="0"/>
                <a:ea typeface="PMingLiU"/>
                <a:cs typeface="Arial" panose="020B0604020202020204" pitchFamily="34" charset="0"/>
              </a:rPr>
              <a:t>讲者笔记： </a:t>
            </a:r>
          </a:p>
          <a:p>
            <a:r>
              <a:rPr lang="zh-TW" sz="1200" i="1" dirty="0">
                <a:latin typeface="Arial" panose="020B0604020202020204" pitchFamily="34" charset="0"/>
                <a:ea typeface="PMingLiU"/>
                <a:cs typeface="Arial" panose="020B0604020202020204" pitchFamily="34" charset="0"/>
              </a:rPr>
              <a:t>如果您觉得贵小组需要更认识彼此的话，</a:t>
            </a:r>
            <a:r>
              <a:rPr lang="zh-CN" altLang="en-US" sz="1200" i="1" dirty="0">
                <a:latin typeface="Arial" panose="020B0604020202020204" pitchFamily="34" charset="0"/>
                <a:ea typeface="PMingLiU"/>
                <a:cs typeface="Arial" panose="020B0604020202020204" pitchFamily="34" charset="0"/>
              </a:rPr>
              <a:t>请</a:t>
            </a:r>
            <a:r>
              <a:rPr lang="zh-TW" sz="1200" i="1" dirty="0">
                <a:latin typeface="Arial" panose="020B0604020202020204" pitchFamily="34" charset="0"/>
                <a:ea typeface="PMingLiU"/>
                <a:cs typeface="Arial" panose="020B0604020202020204" pitchFamily="34" charset="0"/>
              </a:rPr>
              <a:t>留下这张投影片，或是调整此投影片来讲述您个人的故事。请记得，将此投影片区域化有助于引导讨论，促进建立团队。</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成为狮友也影响身为个体的我们。 </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成为狮友如何改变您的人生？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您对我们目前的会员发展情况觉得如何？我们是否迫切需要扭转目前在____经历的会员发展趋势？</a:t>
            </a:r>
          </a:p>
          <a:p>
            <a:endParaRPr lang="en-US" dirty="0"/>
          </a:p>
        </p:txBody>
      </p:sp>
    </p:spTree>
    <p:extLst>
      <p:ext uri="{BB962C8B-B14F-4D97-AF65-F5344CB8AC3E}">
        <p14:creationId xmlns:p14="http://schemas.microsoft.com/office/powerpoint/2010/main" val="6179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i="1" kern="1200" dirty="0">
                <a:solidFill>
                  <a:schemeClr val="tx1"/>
                </a:solidFill>
                <a:effectLst/>
                <a:latin typeface="+mn-ea"/>
                <a:ea typeface="+mn-ea"/>
                <a:cs typeface="ヒラギノ角ゴ Pro W3" charset="0"/>
              </a:rPr>
              <a:t>请参阅投影片 </a:t>
            </a:r>
            <a:r>
              <a:rPr lang="en-US" sz="1200" b="0" i="1" kern="1200" dirty="0">
                <a:solidFill>
                  <a:schemeClr val="tx1"/>
                </a:solidFill>
                <a:effectLst/>
                <a:latin typeface="+mn-ea"/>
                <a:ea typeface="+mn-ea"/>
                <a:cs typeface="ヒラギノ角ゴ Pro W3" charset="0"/>
              </a:rPr>
              <a:t>1</a:t>
            </a:r>
            <a:r>
              <a:rPr lang="zh-TW" altLang="en-US" sz="1200" b="0" i="1" kern="1200" dirty="0">
                <a:solidFill>
                  <a:schemeClr val="tx1"/>
                </a:solidFill>
                <a:effectLst/>
                <a:latin typeface="+mn-ea"/>
                <a:ea typeface="+mn-ea"/>
                <a:cs typeface="ヒラギノ角ゴ Pro W3" charset="0"/>
              </a:rPr>
              <a:t>，会前准备的备注。</a:t>
            </a:r>
            <a:endParaRPr lang="en-US" sz="1200" b="0" kern="1200" dirty="0">
              <a:solidFill>
                <a:schemeClr val="tx1"/>
              </a:solidFill>
              <a:effectLst/>
              <a:latin typeface="+mn-ea"/>
              <a:ea typeface="+mn-ea"/>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mn-ea"/>
                <a:ea typeface="+mn-ea"/>
                <a:cs typeface="Arial" panose="020B0604020202020204" pitchFamily="34" charset="0"/>
              </a:rPr>
              <a:t>_______________________________________________________________</a:t>
            </a:r>
          </a:p>
          <a:p>
            <a:endParaRPr lang="en-US" sz="1200" dirty="0">
              <a:latin typeface="+mn-ea"/>
              <a:ea typeface="+mn-ea"/>
              <a:cs typeface="Arial" panose="020B0604020202020204" pitchFamily="34" charset="0"/>
            </a:endParaRPr>
          </a:p>
          <a:p>
            <a:r>
              <a:rPr lang="zh-TW" altLang="en-US" sz="1200" kern="1200" dirty="0">
                <a:solidFill>
                  <a:schemeClr val="tx1"/>
                </a:solidFill>
                <a:effectLst/>
                <a:latin typeface="+mn-ea"/>
                <a:ea typeface="+mn-ea"/>
                <a:cs typeface="ヒラギノ角ゴ Pro W3" charset="0"/>
              </a:rPr>
              <a:t>通过查看 </a:t>
            </a:r>
            <a:r>
              <a:rPr lang="en-US" sz="1200" kern="1200" dirty="0">
                <a:solidFill>
                  <a:schemeClr val="tx1"/>
                </a:solidFill>
                <a:effectLst/>
                <a:latin typeface="+mn-ea"/>
                <a:ea typeface="+mn-ea"/>
                <a:cs typeface="ヒラギノ角ゴ Pro W3" charset="0"/>
              </a:rPr>
              <a:t>20__-20__ </a:t>
            </a:r>
            <a:r>
              <a:rPr lang="zh-TW" altLang="en-US" sz="1200" kern="1200" dirty="0">
                <a:solidFill>
                  <a:schemeClr val="tx1"/>
                </a:solidFill>
                <a:effectLst/>
                <a:latin typeface="+mn-ea"/>
                <a:ea typeface="+mn-ea"/>
                <a:cs typeface="ヒラギノ角ゴ Pro W3" charset="0"/>
              </a:rPr>
              <a:t>狮子年度（</a:t>
            </a:r>
            <a:r>
              <a:rPr lang="en-US" sz="1200" kern="1200" dirty="0">
                <a:solidFill>
                  <a:schemeClr val="tx1"/>
                </a:solidFill>
                <a:effectLst/>
                <a:latin typeface="+mn-ea"/>
                <a:ea typeface="+mn-ea"/>
                <a:cs typeface="ヒラギノ角ゴ Pro W3" charset="0"/>
              </a:rPr>
              <a:t>20__</a:t>
            </a:r>
            <a:r>
              <a:rPr lang="zh-TW" altLang="en-US" sz="1200" kern="1200" dirty="0">
                <a:solidFill>
                  <a:schemeClr val="tx1"/>
                </a:solidFill>
                <a:effectLst/>
                <a:latin typeface="+mn-ea"/>
                <a:ea typeface="+mn-ea"/>
                <a:cs typeface="ヒラギノ角ゴ Pro W3" charset="0"/>
              </a:rPr>
              <a:t>年</a:t>
            </a:r>
            <a:r>
              <a:rPr lang="en-US" sz="1200" kern="1200" dirty="0">
                <a:solidFill>
                  <a:schemeClr val="tx1"/>
                </a:solidFill>
                <a:effectLst/>
                <a:latin typeface="+mn-ea"/>
                <a:ea typeface="+mn-ea"/>
                <a:cs typeface="ヒラギノ角ゴ Pro W3" charset="0"/>
              </a:rPr>
              <a:t>7</a:t>
            </a:r>
            <a:r>
              <a:rPr lang="zh-TW" altLang="en-US" sz="1200" kern="1200" dirty="0">
                <a:solidFill>
                  <a:schemeClr val="tx1"/>
                </a:solidFill>
                <a:effectLst/>
                <a:latin typeface="+mn-ea"/>
                <a:ea typeface="+mn-ea"/>
                <a:cs typeface="ヒラギノ角ゴ Pro W3" charset="0"/>
              </a:rPr>
              <a:t>月</a:t>
            </a:r>
            <a:r>
              <a:rPr lang="en-US" sz="1200" kern="1200" dirty="0">
                <a:solidFill>
                  <a:schemeClr val="tx1"/>
                </a:solidFill>
                <a:effectLst/>
                <a:latin typeface="+mn-ea"/>
                <a:ea typeface="+mn-ea"/>
                <a:cs typeface="ヒラギノ角ゴ Pro W3" charset="0"/>
              </a:rPr>
              <a:t>1</a:t>
            </a:r>
            <a:r>
              <a:rPr lang="zh-TW" altLang="en-US" sz="1200" kern="1200" dirty="0">
                <a:solidFill>
                  <a:schemeClr val="tx1"/>
                </a:solidFill>
                <a:effectLst/>
                <a:latin typeface="+mn-ea"/>
                <a:ea typeface="+mn-ea"/>
                <a:cs typeface="ヒラギノ角ゴ Pro W3" charset="0"/>
              </a:rPr>
              <a:t>日至</a:t>
            </a:r>
            <a:r>
              <a:rPr lang="en-US" sz="1200" kern="1200" dirty="0">
                <a:solidFill>
                  <a:schemeClr val="tx1"/>
                </a:solidFill>
                <a:effectLst/>
                <a:latin typeface="+mn-ea"/>
                <a:ea typeface="+mn-ea"/>
                <a:cs typeface="ヒラギノ角ゴ Pro W3" charset="0"/>
              </a:rPr>
              <a:t>20__</a:t>
            </a:r>
            <a:r>
              <a:rPr lang="zh-TW" altLang="en-US" sz="1200" kern="1200" dirty="0">
                <a:solidFill>
                  <a:schemeClr val="tx1"/>
                </a:solidFill>
                <a:effectLst/>
                <a:latin typeface="+mn-ea"/>
                <a:ea typeface="+mn-ea"/>
                <a:cs typeface="ヒラギノ角ゴ Pro W3" charset="0"/>
              </a:rPr>
              <a:t>年</a:t>
            </a:r>
            <a:r>
              <a:rPr lang="en-US" sz="1200" kern="1200" dirty="0">
                <a:solidFill>
                  <a:schemeClr val="tx1"/>
                </a:solidFill>
                <a:effectLst/>
                <a:latin typeface="+mn-ea"/>
                <a:ea typeface="+mn-ea"/>
                <a:cs typeface="ヒラギノ角ゴ Pro W3" charset="0"/>
              </a:rPr>
              <a:t>6</a:t>
            </a:r>
            <a:r>
              <a:rPr lang="zh-TW" altLang="en-US" sz="1200" kern="1200" dirty="0">
                <a:solidFill>
                  <a:schemeClr val="tx1"/>
                </a:solidFill>
                <a:effectLst/>
                <a:latin typeface="+mn-ea"/>
                <a:ea typeface="+mn-ea"/>
                <a:cs typeface="ヒラギノ角ゴ Pro W3" charset="0"/>
              </a:rPr>
              <a:t>月</a:t>
            </a:r>
            <a:r>
              <a:rPr lang="en-US" sz="1200" kern="1200" dirty="0">
                <a:solidFill>
                  <a:schemeClr val="tx1"/>
                </a:solidFill>
                <a:effectLst/>
                <a:latin typeface="+mn-ea"/>
                <a:ea typeface="+mn-ea"/>
                <a:cs typeface="ヒラギノ角ゴ Pro W3" charset="0"/>
              </a:rPr>
              <a:t>30</a:t>
            </a:r>
            <a:r>
              <a:rPr lang="zh-TW" altLang="en-US" sz="1200" kern="1200" dirty="0">
                <a:solidFill>
                  <a:schemeClr val="tx1"/>
                </a:solidFill>
                <a:effectLst/>
                <a:latin typeface="+mn-ea"/>
                <a:ea typeface="+mn-ea"/>
                <a:cs typeface="ヒラギノ角ゴ Pro W3" charset="0"/>
              </a:rPr>
              <a:t>日）的全球会员数，我们希望更好地理解为何需要全球会员发展措施。 </a:t>
            </a:r>
            <a:endParaRPr lang="en-US" sz="1200" kern="1200" dirty="0">
              <a:solidFill>
                <a:schemeClr val="tx1"/>
              </a:solidFill>
              <a:effectLst/>
              <a:latin typeface="+mn-ea"/>
              <a:ea typeface="+mn-ea"/>
              <a:cs typeface="ヒラギノ角ゴ Pro W3" charset="0"/>
            </a:endParaRPr>
          </a:p>
          <a:p>
            <a:endParaRPr lang="en-US" sz="1200" b="0" dirty="0">
              <a:latin typeface="+mn-ea"/>
              <a:ea typeface="+mn-ea"/>
              <a:cs typeface="Arial" panose="020B0604020202020204" pitchFamily="34" charset="0"/>
            </a:endParaRPr>
          </a:p>
          <a:p>
            <a:r>
              <a:rPr lang="zh-TW" sz="1200" b="0" dirty="0">
                <a:latin typeface="+mn-ea"/>
                <a:ea typeface="+mn-ea"/>
                <a:cs typeface="Arial" panose="020B0604020202020204" pitchFamily="34" charset="0"/>
              </a:rPr>
              <a:t>特别在我们的宪章区/区域中，我们失去/增加了_____位会员。</a:t>
            </a:r>
            <a:r>
              <a:rPr lang="zh-CN" altLang="en-US" sz="1200" b="0" dirty="0">
                <a:latin typeface="+mn-ea"/>
                <a:ea typeface="+mn-ea"/>
                <a:cs typeface="Arial" panose="020B0604020202020204" pitchFamily="34" charset="0"/>
              </a:rPr>
              <a:t>与</a:t>
            </a:r>
            <a:r>
              <a:rPr lang="zh-TW" altLang="en-US" sz="1200" b="0" dirty="0">
                <a:latin typeface="+mn-ea"/>
                <a:ea typeface="+mn-ea"/>
                <a:cs typeface="Arial" panose="020B0604020202020204" pitchFamily="34" charset="0"/>
              </a:rPr>
              <a:t>我们</a:t>
            </a:r>
            <a:r>
              <a:rPr lang="zh-CN" altLang="en-US" sz="1200" b="0" dirty="0">
                <a:latin typeface="+mn-ea"/>
                <a:ea typeface="+mn-ea"/>
                <a:cs typeface="Arial" panose="020B0604020202020204" pitchFamily="34" charset="0"/>
              </a:rPr>
              <a:t>全</a:t>
            </a:r>
            <a:r>
              <a:rPr lang="zh-TW" altLang="en-US" sz="1200" b="0" dirty="0">
                <a:latin typeface="+mn-ea"/>
                <a:ea typeface="+mn-ea"/>
                <a:cs typeface="Arial" panose="020B0604020202020204" pitchFamily="34" charset="0"/>
              </a:rPr>
              <a:t>世界的其他</a:t>
            </a:r>
            <a:r>
              <a:rPr lang="zh-CN" altLang="en-US" sz="1200" b="0" dirty="0">
                <a:latin typeface="+mn-ea"/>
                <a:ea typeface="+mn-ea"/>
                <a:cs typeface="Arial" panose="020B0604020202020204" pitchFamily="34" charset="0"/>
              </a:rPr>
              <a:t>宪章区合</a:t>
            </a:r>
            <a:r>
              <a:rPr lang="zh-TW" altLang="en-US" sz="1200" b="0" i="0" kern="1200" dirty="0">
                <a:solidFill>
                  <a:schemeClr val="tx1"/>
                </a:solidFill>
                <a:effectLst/>
                <a:latin typeface="+mn-ea"/>
                <a:ea typeface="+mn-ea"/>
                <a:cs typeface="ヒラギノ角ゴ Pro W3" charset="0"/>
              </a:rPr>
              <a:t>并</a:t>
            </a:r>
            <a:r>
              <a:rPr lang="zh-CN" altLang="en-US" sz="1200" b="0" i="0" kern="1200" dirty="0">
                <a:solidFill>
                  <a:schemeClr val="tx1"/>
                </a:solidFill>
                <a:effectLst/>
                <a:latin typeface="+mn-ea"/>
                <a:ea typeface="+mn-ea"/>
                <a:cs typeface="ヒラギノ角ゴ Pro W3" charset="0"/>
              </a:rPr>
              <a:t>起来</a:t>
            </a:r>
            <a:r>
              <a:rPr lang="zh-TW" altLang="en-US" sz="1200" b="0" dirty="0">
                <a:latin typeface="+mn-ea"/>
                <a:ea typeface="+mn-ea"/>
                <a:cs typeface="Arial" panose="020B0604020202020204" pitchFamily="34" charset="0"/>
              </a:rPr>
              <a:t>，这</a:t>
            </a:r>
            <a:r>
              <a:rPr lang="zh-CN" altLang="en-US" sz="1200" b="0" dirty="0">
                <a:latin typeface="+mn-ea"/>
                <a:ea typeface="+mn-ea"/>
                <a:cs typeface="Arial" panose="020B0604020202020204" pitchFamily="34" charset="0"/>
              </a:rPr>
              <a:t>些</a:t>
            </a:r>
            <a:r>
              <a:rPr lang="zh-TW" altLang="en-US" sz="1200" b="0" dirty="0">
                <a:latin typeface="+mn-ea"/>
                <a:ea typeface="+mn-ea"/>
                <a:cs typeface="Arial" panose="020B0604020202020204" pitchFamily="34" charset="0"/>
              </a:rPr>
              <a:t>总数相当于</a:t>
            </a:r>
            <a:r>
              <a:rPr lang="zh-CN" altLang="en-US" sz="1200" b="0" dirty="0">
                <a:latin typeface="+mn-ea"/>
                <a:ea typeface="+mn-ea"/>
                <a:cs typeface="Arial" panose="020B0604020202020204" pitchFamily="34" charset="0"/>
              </a:rPr>
              <a:t>在这</a:t>
            </a:r>
            <a:r>
              <a:rPr lang="zh-TW" altLang="en-US" sz="1200" b="0" dirty="0">
                <a:latin typeface="+mn-ea"/>
                <a:ea typeface="+mn-ea"/>
                <a:cs typeface="Arial" panose="020B0604020202020204" pitchFamily="34" charset="0"/>
              </a:rPr>
              <a:t>一年</a:t>
            </a:r>
            <a:r>
              <a:rPr lang="zh-CN" altLang="en-US" sz="1200" b="0" dirty="0">
                <a:latin typeface="+mn-ea"/>
                <a:ea typeface="+mn-ea"/>
                <a:cs typeface="Arial" panose="020B0604020202020204" pitchFamily="34" charset="0"/>
              </a:rPr>
              <a:t>有 </a:t>
            </a:r>
            <a:r>
              <a:rPr lang="en-US" sz="1200" b="1" i="1" kern="1200" dirty="0">
                <a:solidFill>
                  <a:schemeClr val="tx1"/>
                </a:solidFill>
                <a:effectLst/>
                <a:latin typeface="+mn-ea"/>
                <a:ea typeface="+mn-ea"/>
                <a:cs typeface="ヒラギノ角ゴ Pro W3" charset="0"/>
              </a:rPr>
              <a:t>_____________ </a:t>
            </a:r>
            <a:r>
              <a:rPr lang="zh-CN" altLang="en-US" sz="1200" b="0" i="0" kern="1200" dirty="0">
                <a:solidFill>
                  <a:schemeClr val="tx1"/>
                </a:solidFill>
                <a:effectLst/>
                <a:latin typeface="+mn-ea"/>
                <a:ea typeface="+mn-ea"/>
                <a:cs typeface="ヒラギノ角ゴ Pro W3" charset="0"/>
              </a:rPr>
              <a:t>名退会</a:t>
            </a:r>
            <a:r>
              <a:rPr lang="zh-TW" altLang="en-US" sz="1200" b="0" dirty="0">
                <a:latin typeface="+mn-ea"/>
                <a:ea typeface="+mn-ea"/>
                <a:cs typeface="Arial" panose="020B0604020202020204" pitchFamily="34" charset="0"/>
              </a:rPr>
              <a:t>会员。</a:t>
            </a:r>
            <a:endParaRPr lang="en-US" sz="1200" dirty="0">
              <a:latin typeface="+mn-ea"/>
              <a:ea typeface="+mn-ea"/>
            </a:endParaRP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6</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i="1" kern="1200" dirty="0">
                <a:solidFill>
                  <a:schemeClr val="tx1"/>
                </a:solidFill>
                <a:effectLst/>
                <a:latin typeface="+mn-ea"/>
                <a:ea typeface="+mn-ea"/>
                <a:cs typeface="ヒラギノ角ゴ Pro W3" charset="0"/>
              </a:rPr>
              <a:t>请参阅投影片 </a:t>
            </a:r>
            <a:r>
              <a:rPr lang="en-US" sz="1200" b="0" i="1" kern="1200" dirty="0">
                <a:solidFill>
                  <a:schemeClr val="tx1"/>
                </a:solidFill>
                <a:effectLst/>
                <a:latin typeface="+mn-ea"/>
                <a:ea typeface="+mn-ea"/>
                <a:cs typeface="ヒラギノ角ゴ Pro W3" charset="0"/>
              </a:rPr>
              <a:t>1</a:t>
            </a:r>
            <a:r>
              <a:rPr lang="zh-TW" altLang="en-US" sz="1200" b="0" i="1" kern="1200" dirty="0">
                <a:solidFill>
                  <a:schemeClr val="tx1"/>
                </a:solidFill>
                <a:effectLst/>
                <a:latin typeface="+mn-ea"/>
                <a:ea typeface="+mn-ea"/>
                <a:cs typeface="ヒラギノ角ゴ Pro W3" charset="0"/>
              </a:rPr>
              <a:t>，会前准备的备注。</a:t>
            </a:r>
            <a:endParaRPr lang="en-US" sz="1200" b="0" kern="1200" dirty="0">
              <a:solidFill>
                <a:schemeClr val="tx1"/>
              </a:solidFill>
              <a:effectLst/>
              <a:latin typeface="+mn-ea"/>
              <a:ea typeface="+mn-ea"/>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mn-ea"/>
                <a:ea typeface="+mn-ea"/>
                <a:cs typeface="Arial" panose="020B0604020202020204" pitchFamily="34" charset="0"/>
              </a:rPr>
              <a:t>________________________________________________________________</a:t>
            </a:r>
          </a:p>
          <a:p>
            <a:endParaRPr lang="en-US" sz="1200" dirty="0">
              <a:latin typeface="+mn-ea"/>
              <a:ea typeface="+mn-ea"/>
              <a:cs typeface="Arial" panose="020B0604020202020204" pitchFamily="34" charset="0"/>
            </a:endParaRPr>
          </a:p>
          <a:p>
            <a:pPr lvl="0"/>
            <a:r>
              <a:rPr lang="zh-TW" altLang="en-US" sz="1200" kern="1200" dirty="0">
                <a:solidFill>
                  <a:schemeClr val="tx1"/>
                </a:solidFill>
                <a:effectLst/>
                <a:latin typeface="+mn-ea"/>
                <a:ea typeface="+mn-ea"/>
                <a:cs typeface="ヒラギノ角ゴ Pro W3" charset="0"/>
              </a:rPr>
              <a:t>虽然我们全球 </a:t>
            </a:r>
            <a:r>
              <a:rPr lang="en-US" sz="1200" kern="1200" dirty="0">
                <a:solidFill>
                  <a:schemeClr val="tx1"/>
                </a:solidFill>
                <a:effectLst/>
                <a:latin typeface="+mn-ea"/>
                <a:ea typeface="+mn-ea"/>
                <a:cs typeface="ヒラギノ角ゴ Pro W3" charset="0"/>
              </a:rPr>
              <a:t>3 </a:t>
            </a:r>
            <a:r>
              <a:rPr lang="zh-TW" altLang="en-US" sz="1200" kern="1200" dirty="0">
                <a:solidFill>
                  <a:schemeClr val="tx1"/>
                </a:solidFill>
                <a:effectLst/>
                <a:latin typeface="+mn-ea"/>
                <a:ea typeface="+mn-ea"/>
                <a:cs typeface="ヒラギノ角ゴ Pro W3" charset="0"/>
              </a:rPr>
              <a:t>年的趋势明显地优于我们</a:t>
            </a:r>
            <a:r>
              <a:rPr lang="zh-CN" altLang="en-US" sz="1200" kern="1200" dirty="0">
                <a:solidFill>
                  <a:schemeClr val="tx1"/>
                </a:solidFill>
                <a:effectLst/>
                <a:latin typeface="+mn-ea"/>
                <a:ea typeface="+mn-ea"/>
                <a:cs typeface="ヒラギノ角ゴ Pro W3" charset="0"/>
              </a:rPr>
              <a:t>在</a:t>
            </a:r>
            <a:r>
              <a:rPr lang="zh-TW" altLang="en-US" sz="1200" kern="1200" dirty="0">
                <a:solidFill>
                  <a:schemeClr val="tx1"/>
                </a:solidFill>
                <a:effectLst/>
                <a:latin typeface="+mn-ea"/>
                <a:ea typeface="+mn-ea"/>
                <a:cs typeface="ヒラギノ角ゴ Pro W3" charset="0"/>
              </a:rPr>
              <a:t> </a:t>
            </a:r>
            <a:r>
              <a:rPr lang="en-US" sz="1200" b="0" i="0" kern="1200" dirty="0">
                <a:solidFill>
                  <a:schemeClr val="tx1"/>
                </a:solidFill>
                <a:effectLst/>
                <a:latin typeface="+mn-ea"/>
                <a:ea typeface="+mn-ea"/>
                <a:cs typeface="ヒラギノ角ゴ Pro W3" charset="0"/>
              </a:rPr>
              <a:t>20__-20__</a:t>
            </a:r>
            <a:r>
              <a:rPr lang="zh-TW" altLang="en-US" sz="1200" b="0" i="0" kern="1200" dirty="0">
                <a:solidFill>
                  <a:schemeClr val="tx1"/>
                </a:solidFill>
                <a:effectLst/>
                <a:latin typeface="+mn-ea"/>
                <a:ea typeface="+mn-ea"/>
                <a:cs typeface="ヒラギノ角ゴ Pro W3" charset="0"/>
              </a:rPr>
              <a:t>狮子年度</a:t>
            </a:r>
            <a:r>
              <a:rPr lang="zh-TW" altLang="en-US" sz="1200" kern="1200" dirty="0">
                <a:solidFill>
                  <a:schemeClr val="tx1"/>
                </a:solidFill>
                <a:effectLst/>
                <a:latin typeface="+mn-ea"/>
                <a:ea typeface="+mn-ea"/>
                <a:cs typeface="ヒラギノ角ゴ Pro W3" charset="0"/>
              </a:rPr>
              <a:t>的总数，但重要的是</a:t>
            </a:r>
            <a:r>
              <a:rPr lang="zh-CN" altLang="en-US" sz="1200" kern="1200" dirty="0">
                <a:solidFill>
                  <a:schemeClr val="tx1"/>
                </a:solidFill>
                <a:effectLst/>
                <a:latin typeface="+mn-ea"/>
                <a:ea typeface="+mn-ea"/>
                <a:cs typeface="ヒラギノ角ゴ Pro W3" charset="0"/>
              </a:rPr>
              <a:t>要</a:t>
            </a:r>
            <a:r>
              <a:rPr lang="zh-TW" altLang="en-US" sz="1200" kern="1200" dirty="0">
                <a:solidFill>
                  <a:schemeClr val="tx1"/>
                </a:solidFill>
                <a:effectLst/>
                <a:latin typeface="+mn-ea"/>
                <a:ea typeface="+mn-ea"/>
                <a:cs typeface="ヒラギノ角ゴ Pro W3" charset="0"/>
              </a:rPr>
              <a:t>显示我们组织在过去 </a:t>
            </a:r>
            <a:r>
              <a:rPr lang="en-US" sz="1200" kern="1200" dirty="0">
                <a:solidFill>
                  <a:schemeClr val="tx1"/>
                </a:solidFill>
                <a:effectLst/>
                <a:latin typeface="+mn-ea"/>
                <a:ea typeface="+mn-ea"/>
                <a:cs typeface="ヒラギノ角ゴ Pro W3" charset="0"/>
              </a:rPr>
              <a:t>3 </a:t>
            </a:r>
            <a:r>
              <a:rPr lang="zh-TW" altLang="en-US" sz="1200" kern="1200" dirty="0">
                <a:solidFill>
                  <a:schemeClr val="tx1"/>
                </a:solidFill>
                <a:effectLst/>
                <a:latin typeface="+mn-ea"/>
                <a:ea typeface="+mn-ea"/>
                <a:cs typeface="ヒラギノ角ゴ Pro W3" charset="0"/>
              </a:rPr>
              <a:t>年中面临的会员人数持续下降的情况。</a:t>
            </a:r>
            <a:endParaRPr lang="en-US" sz="1200" kern="1200" dirty="0">
              <a:solidFill>
                <a:schemeClr val="tx1"/>
              </a:solidFill>
              <a:effectLst/>
              <a:latin typeface="+mn-ea"/>
              <a:ea typeface="+mn-ea"/>
              <a:cs typeface="ヒラギノ角ゴ Pro W3" charset="0"/>
            </a:endParaRPr>
          </a:p>
          <a:p>
            <a:endParaRPr lang="en-US" sz="1200" b="0" dirty="0">
              <a:latin typeface="+mn-ea"/>
              <a:ea typeface="+mn-ea"/>
              <a:cs typeface="Arial" panose="020B0604020202020204" pitchFamily="34" charset="0"/>
            </a:endParaRPr>
          </a:p>
          <a:p>
            <a:r>
              <a:rPr lang="zh-TW" sz="1200" b="0" dirty="0">
                <a:latin typeface="+mn-ea"/>
                <a:ea typeface="+mn-ea"/>
                <a:cs typeface="Arial" panose="020B0604020202020204" pitchFamily="34" charset="0"/>
              </a:rPr>
              <a:t>以全球会员发展措施团结一起，我们希望提供我们的分会他们所需的支持，以保持我们成为社区和人道主义服务的全球领导者之愿景。藉由增加我们社区中有的援手数量，我们便能产生更大的影响力。</a:t>
            </a: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7</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zh-TW" sz="1200" dirty="0">
                <a:latin typeface="Arial" panose="020B0604020202020204" pitchFamily="34" charset="0"/>
                <a:ea typeface="PMingLiU"/>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如下您将看见我们的目标为：</a:t>
            </a:r>
          </a:p>
          <a:p>
            <a:pPr marL="171450" indent="-171450">
              <a:buFont typeface="Arial" panose="020B0604020202020204" pitchFamily="34" charset="0"/>
              <a:buChar char="•"/>
            </a:pPr>
            <a:r>
              <a:rPr lang="zh-TW" sz="1200" b="0" dirty="0">
                <a:latin typeface="Arial" panose="020B0604020202020204" pitchFamily="34" charset="0"/>
                <a:ea typeface="PMingLiU"/>
                <a:cs typeface="Arial" panose="020B0604020202020204" pitchFamily="34" charset="0"/>
              </a:rPr>
              <a:t>以新分会重振区</a:t>
            </a:r>
          </a:p>
          <a:p>
            <a:pPr marL="171450" indent="-171450">
              <a:buFont typeface="Arial" panose="020B0604020202020204" pitchFamily="34" charset="0"/>
              <a:buChar char="•"/>
            </a:pPr>
            <a:r>
              <a:rPr lang="zh-TW" sz="1200" b="0" dirty="0">
                <a:latin typeface="Arial" panose="020B0604020202020204" pitchFamily="34" charset="0"/>
                <a:ea typeface="PMingLiU"/>
                <a:cs typeface="Arial" panose="020B0604020202020204" pitchFamily="34" charset="0"/>
              </a:rPr>
              <a:t>以新会员振兴分会</a:t>
            </a:r>
          </a:p>
          <a:p>
            <a:pPr marL="171450" indent="-171450">
              <a:buFont typeface="Arial" panose="020B0604020202020204" pitchFamily="34" charset="0"/>
              <a:buChar char="•"/>
            </a:pPr>
            <a:r>
              <a:rPr lang="zh-TW" sz="1200" b="0" dirty="0">
                <a:latin typeface="Arial" panose="020B0604020202020204" pitchFamily="34" charset="0"/>
                <a:ea typeface="PMingLiU"/>
                <a:cs typeface="Arial" panose="020B0604020202020204" pitchFamily="34" charset="0"/>
              </a:rPr>
              <a:t>以联谊和令人期待的服务重新激励我们现有的会员。</a:t>
            </a:r>
            <a:r>
              <a:rPr lang="zh-TW" sz="1200" b="0" baseline="0" dirty="0">
                <a:latin typeface="Arial" panose="020B0604020202020204" pitchFamily="34" charset="0"/>
                <a:ea typeface="PMingLiU"/>
                <a:cs typeface="Arial" panose="020B0604020202020204" pitchFamily="34" charset="0"/>
              </a:rPr>
              <a:t> </a:t>
            </a:r>
          </a:p>
          <a:p>
            <a:pPr marL="0" indent="0">
              <a:buNone/>
            </a:pPr>
            <a:endParaRPr lang="en-US" sz="1200" b="0" baseline="0" dirty="0">
              <a:latin typeface="Arial" panose="020B0604020202020204" pitchFamily="34" charset="0"/>
              <a:cs typeface="Arial" panose="020B0604020202020204" pitchFamily="34" charset="0"/>
            </a:endParaRPr>
          </a:p>
          <a:p>
            <a:pPr marL="0" indent="0">
              <a:buNone/>
            </a:pPr>
            <a:r>
              <a:rPr lang="zh-TW" sz="1200" b="0" baseline="0" dirty="0">
                <a:latin typeface="Arial" panose="020B0604020202020204" pitchFamily="34" charset="0"/>
                <a:ea typeface="PMingLiU"/>
                <a:cs typeface="Arial" panose="020B0604020202020204" pitchFamily="34" charset="0"/>
              </a:rPr>
              <a:t>这三个目标将使我们实现增加全球狮子会数量的目标，从而实现为社区需求服务的使命。</a:t>
            </a:r>
          </a:p>
          <a:p>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2927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u="sng" kern="1200" dirty="0">
                <a:solidFill>
                  <a:schemeClr val="tx1"/>
                </a:solidFill>
                <a:effectLst/>
                <a:latin typeface="+mn-ea"/>
                <a:ea typeface="+mn-ea"/>
                <a:cs typeface="ヒラギノ角ゴ Pro W3" charset="0"/>
              </a:rPr>
              <a:t>讲员的备注：</a:t>
            </a:r>
            <a:endParaRPr lang="en-US" sz="1200" b="0" u="sng" kern="1200" dirty="0">
              <a:solidFill>
                <a:schemeClr val="tx1"/>
              </a:solidFill>
              <a:effectLst/>
              <a:latin typeface="+mn-ea"/>
              <a:ea typeface="+mn-ea"/>
              <a:cs typeface="ヒラギノ角ゴ Pro W3" charset="0"/>
            </a:endParaRPr>
          </a:p>
          <a:p>
            <a:pPr lvl="0">
              <a:defRPr/>
            </a:pPr>
            <a:r>
              <a:rPr lang="en-US" sz="1200" dirty="0">
                <a:latin typeface="+mn-ea"/>
                <a:ea typeface="+mn-ea"/>
                <a:cs typeface="Arial" panose="020B0604020202020204" pitchFamily="34" charset="0"/>
              </a:rPr>
              <a:t>________________________________________________________________</a:t>
            </a:r>
          </a:p>
          <a:p>
            <a:endParaRPr lang="en-US" sz="1200" dirty="0">
              <a:latin typeface="+mn-ea"/>
              <a:ea typeface="+mn-ea"/>
              <a:cs typeface="Arial" panose="020B0604020202020204" pitchFamily="34" charset="0"/>
            </a:endParaRPr>
          </a:p>
          <a:p>
            <a:r>
              <a:rPr lang="zh-TW" altLang="en-US" sz="1200" b="0" kern="1200" dirty="0">
                <a:solidFill>
                  <a:schemeClr val="tx1"/>
                </a:solidFill>
                <a:effectLst/>
                <a:latin typeface="+mn-ea"/>
                <a:ea typeface="+mn-ea"/>
                <a:cs typeface="ヒラギノ角ゴ Pro W3" charset="0"/>
              </a:rPr>
              <a:t>现在是我们采取行动的时刻。全球会员发展措施获得国际总会长、国际副总会长们、以及全球行动团队宪章区和地区领导人的全力支持。重要的是要记住，这些领导人都在此支持我们分会的成功。</a:t>
            </a:r>
            <a:endParaRPr lang="en-US" sz="1200" b="0" kern="1200" dirty="0">
              <a:solidFill>
                <a:schemeClr val="tx1"/>
              </a:solidFill>
              <a:effectLst/>
              <a:latin typeface="+mn-ea"/>
              <a:ea typeface="+mn-ea"/>
              <a:cs typeface="ヒラギノ角ゴ Pro W3" charset="0"/>
            </a:endParaRPr>
          </a:p>
          <a:p>
            <a:r>
              <a:rPr lang="en-US" sz="1200" b="0" kern="1200" dirty="0">
                <a:solidFill>
                  <a:schemeClr val="tx1"/>
                </a:solidFill>
                <a:effectLst/>
                <a:latin typeface="+mn-ea"/>
                <a:ea typeface="+mn-ea"/>
                <a:cs typeface="ヒラギノ角ゴ Pro W3" charset="0"/>
              </a:rPr>
              <a:t> </a:t>
            </a:r>
          </a:p>
          <a:p>
            <a:r>
              <a:rPr lang="zh-TW" altLang="en-US" sz="1200" b="0" kern="1200" dirty="0">
                <a:solidFill>
                  <a:schemeClr val="tx1"/>
                </a:solidFill>
                <a:effectLst/>
                <a:latin typeface="+mn-ea"/>
                <a:ea typeface="+mn-ea"/>
                <a:cs typeface="ヒラギノ角ゴ Pro W3" charset="0"/>
              </a:rPr>
              <a:t>所有这些狮友都拥有在分会和会员成长方面核实的技能，并在此支持任何全球会员发展措施的区或复合区。</a:t>
            </a:r>
            <a:endParaRPr lang="en-US" sz="1200" baseline="0" dirty="0">
              <a:latin typeface="+mn-ea"/>
              <a:ea typeface="+mn-ea"/>
              <a:cs typeface="Arial" panose="020B0604020202020204" pitchFamily="34" charset="0"/>
            </a:endParaRPr>
          </a:p>
        </p:txBody>
      </p:sp>
    </p:spTree>
    <p:extLst>
      <p:ext uri="{BB962C8B-B14F-4D97-AF65-F5344CB8AC3E}">
        <p14:creationId xmlns:p14="http://schemas.microsoft.com/office/powerpoint/2010/main" val="598129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32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25444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F103AB68-8EEE-284C-923A-25A076478FD8}"/>
              </a:ext>
            </a:extLst>
          </p:cNvPr>
          <p:cNvSpPr/>
          <p:nvPr userDrawn="1"/>
        </p:nvSpPr>
        <p:spPr>
          <a:xfrm>
            <a:off x="228600" y="9144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449681" y="38714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pic>
        <p:nvPicPr>
          <p:cNvPr id="7" name="Picture 6">
            <a:extLst>
              <a:ext uri="{FF2B5EF4-FFF2-40B4-BE49-F238E27FC236}">
                <a16:creationId xmlns:a16="http://schemas.microsoft.com/office/drawing/2014/main" id="{79B528F7-FFCE-164D-B6B9-E5AA98D57386}"/>
              </a:ext>
            </a:extLst>
          </p:cNvPr>
          <p:cNvPicPr>
            <a:picLocks noChangeAspect="1"/>
          </p:cNvPicPr>
          <p:nvPr userDrawn="1"/>
        </p:nvPicPr>
        <p:blipFill>
          <a:blip r:embed="rId2">
            <a:alphaModFix amt="60000"/>
          </a:blip>
          <a:srcRect/>
          <a:stretch/>
        </p:blipFill>
        <p:spPr>
          <a:xfrm>
            <a:off x="9906000" y="-1"/>
            <a:ext cx="2286000" cy="2286000"/>
          </a:xfrm>
          <a:prstGeom prst="rect">
            <a:avLst/>
          </a:prstGeom>
        </p:spPr>
      </p:pic>
      <p:pic>
        <p:nvPicPr>
          <p:cNvPr id="8" name="Picture 7">
            <a:extLst>
              <a:ext uri="{FF2B5EF4-FFF2-40B4-BE49-F238E27FC236}">
                <a16:creationId xmlns:a16="http://schemas.microsoft.com/office/drawing/2014/main" id="{92DA6FD9-0326-BB4A-94DB-C31C0BCB43AB}"/>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4" name="Text Placeholder 3"/>
          <p:cNvSpPr>
            <a:spLocks noGrp="1"/>
          </p:cNvSpPr>
          <p:nvPr>
            <p:ph type="body" sz="quarter" idx="10"/>
          </p:nvPr>
        </p:nvSpPr>
        <p:spPr>
          <a:xfrm>
            <a:off x="1524000" y="1142999"/>
            <a:ext cx="9077205" cy="4800600"/>
          </a:xfrm>
          <a:prstGeom prst="rect">
            <a:avLst/>
          </a:prstGeom>
        </p:spPr>
        <p:txBody>
          <a:bodyPr anchor="ct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vl2pPr marL="0" indent="0" algn="r">
              <a:lnSpc>
                <a:spcPct val="110000"/>
              </a:lnSpc>
              <a:spcBef>
                <a:spcPts val="1200"/>
              </a:spcBef>
              <a:spcAft>
                <a:spcPts val="1200"/>
              </a:spcAft>
              <a:defRPr sz="3200">
                <a:solidFill>
                  <a:schemeClr val="bg1"/>
                </a:solidFill>
                <a:latin typeface="Helvetica" panose="020B0604020202020204" pitchFamily="34" charset="0"/>
                <a:cs typeface="Helvetica" panose="020B06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 Second level</a:t>
            </a:r>
          </a:p>
        </p:txBody>
      </p:sp>
    </p:spTree>
    <p:extLst>
      <p:ext uri="{BB962C8B-B14F-4D97-AF65-F5344CB8AC3E}">
        <p14:creationId xmlns:p14="http://schemas.microsoft.com/office/powerpoint/2010/main" val="24810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36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676400"/>
            <a:ext cx="10668000" cy="4419600"/>
          </a:xfrm>
          <a:prstGeom prst="rect">
            <a:avLst/>
          </a:prstGeom>
        </p:spPr>
        <p:txBody>
          <a:bodyPr/>
          <a:lstStyle>
            <a:lvl1pPr marL="466725" indent="-466725">
              <a:lnSpc>
                <a:spcPct val="110000"/>
              </a:lnSpc>
              <a:spcBef>
                <a:spcPts val="1200"/>
              </a:spcBef>
              <a:spcAft>
                <a:spcPts val="600"/>
              </a:spcAft>
              <a:buClr>
                <a:schemeClr val="accent1"/>
              </a:buClr>
              <a:buFont typeface="Wingdings 3" panose="05040102010807070707" pitchFamily="18" charset="2"/>
              <a:buChar char="u"/>
              <a:defRPr sz="3200">
                <a:solidFill>
                  <a:schemeClr val="accent2"/>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EC91BDFD-39A3-CC49-8A5D-E1E895440D6E}"/>
              </a:ext>
            </a:extLst>
          </p:cNvPr>
          <p:cNvPicPr>
            <a:picLocks noChangeAspect="1"/>
          </p:cNvPicPr>
          <p:nvPr userDrawn="1"/>
        </p:nvPicPr>
        <p:blipFill>
          <a:blip r:embed="rId2"/>
          <a:stretch>
            <a:fillRect/>
          </a:stretch>
        </p:blipFill>
        <p:spPr>
          <a:xfrm>
            <a:off x="9906000" y="-57150"/>
            <a:ext cx="2286000" cy="2286000"/>
          </a:xfrm>
          <a:prstGeom prst="rect">
            <a:avLst/>
          </a:prstGeom>
        </p:spPr>
      </p:pic>
      <p:pic>
        <p:nvPicPr>
          <p:cNvPr id="7" name="Picture 6">
            <a:extLst>
              <a:ext uri="{FF2B5EF4-FFF2-40B4-BE49-F238E27FC236}">
                <a16:creationId xmlns:a16="http://schemas.microsoft.com/office/drawing/2014/main" id="{E0E5FEE6-C2C9-3544-A7EA-FE542E4FFB5C}"/>
              </a:ext>
            </a:extLst>
          </p:cNvPr>
          <p:cNvPicPr>
            <a:picLocks noChangeAspect="1"/>
          </p:cNvPicPr>
          <p:nvPr userDrawn="1"/>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228950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7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53643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604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2365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p:spPr>
        <p:txBody>
          <a:bodyPr/>
          <a:lstStyle>
            <a:lvl1pPr marL="0" indent="0">
              <a:buNone/>
              <a:defRPr lang="en-US" sz="28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1pPr>
            <a:lvl2pPr marL="862013" indent="-404813">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2766218"/>
            <a:ext cx="4281142" cy="1325563"/>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60921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69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79864407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5135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5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680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333781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75064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3975313"/>
            <a:ext cx="2743200" cy="139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952" y="914400"/>
            <a:ext cx="2812095" cy="27432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spTree>
    <p:extLst>
      <p:ext uri="{BB962C8B-B14F-4D97-AF65-F5344CB8AC3E}">
        <p14:creationId xmlns:p14="http://schemas.microsoft.com/office/powerpoint/2010/main" val="167165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431482"/>
            <a:ext cx="185822" cy="4067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2072050"/>
            <a:ext cx="4419600" cy="2019731"/>
          </a:xfrm>
          <a:prstGeom prst="rect">
            <a:avLst/>
          </a:prstGeom>
        </p:spPr>
        <p:txBody>
          <a:bodyPr anchor="ctr"/>
          <a:lstStyle>
            <a:lvl1pPr>
              <a:defRPr sz="40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56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4" r:id="rId4"/>
    <p:sldLayoutId id="2147483875" r:id="rId5"/>
    <p:sldLayoutId id="2147483876" r:id="rId6"/>
    <p:sldLayoutId id="214748387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4942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54551"/>
      </p:ext>
    </p:ext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1690932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lionsclubs.org/districtgoal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000" dirty="0"/>
              <a:t>会前准备</a:t>
            </a: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297725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2762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10</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37" name="Body Copy">
            <a:extLst>
              <a:ext uri="{FF2B5EF4-FFF2-40B4-BE49-F238E27FC236}">
                <a16:creationId xmlns:a16="http://schemas.microsoft.com/office/drawing/2014/main" id="{B68B1893-1FFC-4536-89CB-0A3269065970}"/>
              </a:ext>
            </a:extLst>
          </p:cNvPr>
          <p:cNvSpPr txBox="1">
            <a:spLocks/>
          </p:cNvSpPr>
          <p:nvPr/>
        </p:nvSpPr>
        <p:spPr>
          <a:xfrm>
            <a:off x="82395" y="463441"/>
            <a:ext cx="12027209"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altLang="en-US" sz="3600" b="1" i="0" u="none" strike="noStrike" kern="1200" cap="none" spc="0" normalizeH="0" baseline="0" noProof="0" dirty="0">
                <a:ln>
                  <a:noFill/>
                </a:ln>
                <a:solidFill>
                  <a:prstClr val="white"/>
                </a:solidFill>
                <a:effectLst/>
                <a:uLnTx/>
                <a:uFillTx/>
                <a:latin typeface="Arial" charset="0"/>
                <a:ea typeface="PMingLiU" charset="0"/>
                <a:cs typeface="Arial" charset="0"/>
              </a:rPr>
              <a:t>全球会员发展措施</a:t>
            </a:r>
          </a:p>
        </p:txBody>
      </p:sp>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grpSp>
      <p:sp>
        <p:nvSpPr>
          <p:cNvPr id="2" name="Content Placeholder 49">
            <a:extLst>
              <a:ext uri="{FF2B5EF4-FFF2-40B4-BE49-F238E27FC236}">
                <a16:creationId xmlns:a16="http://schemas.microsoft.com/office/drawing/2014/main" id="{F5C4E644-447A-6CB1-CA31-4E3A3FD0BEE6}"/>
              </a:ext>
            </a:extLst>
          </p:cNvPr>
          <p:cNvSpPr txBox="1">
            <a:spLocks/>
          </p:cNvSpPr>
          <p:nvPr/>
        </p:nvSpPr>
        <p:spPr>
          <a:xfrm>
            <a:off x="917028" y="1836098"/>
            <a:ext cx="10121522" cy="29603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直到</a:t>
            </a:r>
            <a:r>
              <a:rPr kumimoji="0" lang="en-US" altLang="zh-TW"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2021-2022</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年度，在各宪章区的各个不同区进行了试行</a:t>
            </a:r>
            <a:r>
              <a:rPr kumimoji="0" lang="zh-TW" altLang="en-US" sz="2600" b="0" i="0" u="none" strike="noStrike" kern="1200" cap="none" spc="0" normalizeH="0" baseline="0" noProof="0" dirty="0">
                <a:ln>
                  <a:noFill/>
                </a:ln>
                <a:solidFill>
                  <a:prstClr val="white"/>
                </a:solidFill>
                <a:effectLst/>
                <a:uLnTx/>
                <a:uFillTx/>
                <a:latin typeface="MingLiU" panose="02020509000000000000" pitchFamily="49" charset="-120"/>
                <a:ea typeface="MingLiU" panose="02020509000000000000" pitchFamily="49" charset="-120"/>
                <a:cs typeface="+mn-cs"/>
              </a:rPr>
              <a:t>计划</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
从所有地区收集了反饋和最佳实践
由提供支持和问责的 </a:t>
            </a:r>
            <a:r>
              <a:rPr kumimoji="0" lang="en-US" altLang="zh-TW"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GAT </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推动此措施</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使用全球会员发展措施来支持 </a:t>
            </a:r>
            <a:r>
              <a:rPr kumimoji="0" lang="en-US" altLang="zh-TW" sz="2600" b="0" i="1"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MISSION</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 </a:t>
            </a:r>
            <a:r>
              <a:rPr kumimoji="0" lang="en-US" altLang="zh-TW" sz="2600" b="1"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1.5</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a:t>
            </a:r>
            <a:r>
              <a:rPr kumimoji="0" lang="en-US" altLang="zh-TW"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150</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万的使命）</a:t>
            </a:r>
          </a:p>
        </p:txBody>
      </p:sp>
      <p:grpSp>
        <p:nvGrpSpPr>
          <p:cNvPr id="3" name="Group 2">
            <a:extLst>
              <a:ext uri="{FF2B5EF4-FFF2-40B4-BE49-F238E27FC236}">
                <a16:creationId xmlns:a16="http://schemas.microsoft.com/office/drawing/2014/main" id="{8FCF8E4E-D729-B39F-C58B-DB697E506F86}"/>
              </a:ext>
            </a:extLst>
          </p:cNvPr>
          <p:cNvGrpSpPr/>
          <p:nvPr/>
        </p:nvGrpSpPr>
        <p:grpSpPr>
          <a:xfrm>
            <a:off x="1291488" y="4491724"/>
            <a:ext cx="9372602" cy="2075628"/>
            <a:chOff x="3367310" y="3830369"/>
            <a:chExt cx="8110969" cy="2471518"/>
          </a:xfrm>
        </p:grpSpPr>
        <p:sp>
          <p:nvSpPr>
            <p:cNvPr id="4" name="TextBox 3">
              <a:extLst>
                <a:ext uri="{FF2B5EF4-FFF2-40B4-BE49-F238E27FC236}">
                  <a16:creationId xmlns:a16="http://schemas.microsoft.com/office/drawing/2014/main" id="{50B2F6FF-B1AD-D5D1-CC20-716EFBB2CEE0}"/>
                </a:ext>
              </a:extLst>
            </p:cNvPr>
            <p:cNvSpPr txBox="1"/>
            <p:nvPr/>
          </p:nvSpPr>
          <p:spPr>
            <a:xfrm>
              <a:off x="7474034" y="5577950"/>
              <a:ext cx="2952543"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indent="0" algn="ctr" defTabSz="755650" rtl="0" eaLnBrk="1" fontAlgn="auto" latinLnBrk="0" hangingPunct="1">
                <a:lnSpc>
                  <a:spcPct val="90000"/>
                </a:lnSpc>
                <a:spcBef>
                  <a:spcPct val="0"/>
                </a:spcBef>
                <a:spcAft>
                  <a:spcPct val="15000"/>
                </a:spcAft>
                <a:buClrTx/>
                <a:buSzTx/>
                <a:buFontTx/>
                <a:buNone/>
                <a:tabLst/>
                <a:defRPr/>
              </a:pPr>
              <a:r>
                <a:rPr kumimoji="0" lang="zh-TW" altLang="en-US" sz="1700" b="0" i="0" u="none" strike="noStrike" kern="1200" cap="none" spc="0" normalizeH="0" baseline="0" noProof="0" dirty="0">
                  <a:ln>
                    <a:noFill/>
                  </a:ln>
                  <a:solidFill>
                    <a:prstClr val="white"/>
                  </a:solidFill>
                  <a:effectLst/>
                  <a:uLnTx/>
                  <a:uFillTx/>
                  <a:latin typeface="Calibri" panose="020F0502020204030204"/>
                  <a:ea typeface="PMingLiU"/>
                  <a:cs typeface="+mn-cs"/>
                </a:rPr>
                <a:t>使用全球会员发展措施来支持 </a:t>
              </a:r>
              <a:r>
                <a:rPr kumimoji="0" lang="en-US" altLang="zh-TW" sz="1700" b="0" i="1" u="none" strike="noStrike" kern="1200" cap="none" spc="0" normalizeH="0" baseline="0" noProof="0" dirty="0">
                  <a:ln>
                    <a:noFill/>
                  </a:ln>
                  <a:solidFill>
                    <a:prstClr val="white"/>
                  </a:solidFill>
                  <a:effectLst/>
                  <a:uLnTx/>
                  <a:uFillTx/>
                  <a:latin typeface="Calibri" panose="020F0502020204030204"/>
                  <a:ea typeface="PMingLiU"/>
                  <a:cs typeface="+mn-cs"/>
                </a:rPr>
                <a:t>MISSION</a:t>
              </a:r>
              <a:r>
                <a:rPr kumimoji="0" lang="zh-TW" altLang="en-US" sz="1700" b="0" i="0" u="none" strike="noStrike" kern="1200" cap="none" spc="0" normalizeH="0" baseline="0" noProof="0" dirty="0">
                  <a:ln>
                    <a:noFill/>
                  </a:ln>
                  <a:solidFill>
                    <a:prstClr val="white"/>
                  </a:solidFill>
                  <a:effectLst/>
                  <a:uLnTx/>
                  <a:uFillTx/>
                  <a:latin typeface="Calibri" panose="020F0502020204030204"/>
                  <a:ea typeface="PMingLiU"/>
                  <a:cs typeface="+mn-cs"/>
                </a:rPr>
                <a:t> </a:t>
              </a:r>
              <a:r>
                <a:rPr kumimoji="0" lang="en-US" altLang="zh-TW" sz="1700" b="1" i="0" u="none" strike="noStrike" kern="1200" cap="none" spc="0" normalizeH="0" baseline="0" noProof="0" dirty="0">
                  <a:ln>
                    <a:noFill/>
                  </a:ln>
                  <a:solidFill>
                    <a:prstClr val="white"/>
                  </a:solidFill>
                  <a:effectLst/>
                  <a:uLnTx/>
                  <a:uFillTx/>
                  <a:latin typeface="Calibri" panose="020F0502020204030204"/>
                  <a:ea typeface="PMingLiU"/>
                  <a:cs typeface="+mn-cs"/>
                </a:rPr>
                <a:t>1.5</a:t>
              </a:r>
            </a:p>
          </p:txBody>
        </p:sp>
        <p:grpSp>
          <p:nvGrpSpPr>
            <p:cNvPr id="6" name="Group 5">
              <a:extLst>
                <a:ext uri="{FF2B5EF4-FFF2-40B4-BE49-F238E27FC236}">
                  <a16:creationId xmlns:a16="http://schemas.microsoft.com/office/drawing/2014/main" id="{F24C0406-D6FD-03EA-0F65-EF0BA5B2AB41}"/>
                </a:ext>
              </a:extLst>
            </p:cNvPr>
            <p:cNvGrpSpPr/>
            <p:nvPr/>
          </p:nvGrpSpPr>
          <p:grpSpPr>
            <a:xfrm>
              <a:off x="3367310" y="3830369"/>
              <a:ext cx="8110969" cy="1959211"/>
              <a:chOff x="3367310" y="3830369"/>
              <a:chExt cx="8110969" cy="1959211"/>
            </a:xfrm>
          </p:grpSpPr>
          <p:sp>
            <p:nvSpPr>
              <p:cNvPr id="9" name="Arrow: Right 8">
                <a:extLst>
                  <a:ext uri="{FF2B5EF4-FFF2-40B4-BE49-F238E27FC236}">
                    <a16:creationId xmlns:a16="http://schemas.microsoft.com/office/drawing/2014/main" id="{7AC003B2-D308-0A8E-A767-620612DD9304}"/>
                  </a:ext>
                </a:extLst>
              </p:cNvPr>
              <p:cNvSpPr/>
              <p:nvPr/>
            </p:nvSpPr>
            <p:spPr>
              <a:xfrm>
                <a:off x="3367310" y="3830369"/>
                <a:ext cx="8110969" cy="1959211"/>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570D306-82C3-5ACE-3C25-6DF0F0FC8B9D}"/>
                  </a:ext>
                </a:extLst>
              </p:cNvPr>
              <p:cNvSpPr txBox="1"/>
              <p:nvPr/>
            </p:nvSpPr>
            <p:spPr>
              <a:xfrm>
                <a:off x="8270497" y="4404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altLang="zh-TW" sz="2400" b="1" i="0" u="none" strike="noStrike" kern="1200" cap="none" spc="0" normalizeH="0" baseline="0" noProof="0" dirty="0">
                    <a:ln>
                      <a:noFill/>
                    </a:ln>
                    <a:solidFill>
                      <a:srgbClr val="33373B"/>
                    </a:solidFill>
                    <a:effectLst/>
                    <a:uLnTx/>
                    <a:uFillTx/>
                    <a:latin typeface="Calibri" panose="020F0502020204030204"/>
                    <a:ea typeface="PMingLiU"/>
                    <a:cs typeface="+mn-cs"/>
                  </a:rPr>
                  <a:t>2023-2027</a:t>
                </a:r>
              </a:p>
            </p:txBody>
          </p:sp>
          <p:sp>
            <p:nvSpPr>
              <p:cNvPr id="11" name="TextBox 10">
                <a:extLst>
                  <a:ext uri="{FF2B5EF4-FFF2-40B4-BE49-F238E27FC236}">
                    <a16:creationId xmlns:a16="http://schemas.microsoft.com/office/drawing/2014/main" id="{8A0C07B8-C292-AADD-B1B6-E95504902DBA}"/>
                  </a:ext>
                </a:extLst>
              </p:cNvPr>
              <p:cNvSpPr txBox="1"/>
              <p:nvPr/>
            </p:nvSpPr>
            <p:spPr>
              <a:xfrm>
                <a:off x="4306993" y="443792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altLang="zh-TW" sz="2400" b="1" i="0" u="none" strike="noStrike" kern="1200" cap="none" spc="0" normalizeH="0" baseline="0" noProof="0" dirty="0">
                    <a:ln>
                      <a:noFill/>
                    </a:ln>
                    <a:solidFill>
                      <a:srgbClr val="33373B"/>
                    </a:solidFill>
                    <a:effectLst/>
                    <a:uLnTx/>
                    <a:uFillTx/>
                    <a:latin typeface="Calibri" panose="020F0502020204030204"/>
                    <a:ea typeface="PMingLiU"/>
                    <a:cs typeface="+mn-cs"/>
                  </a:rPr>
                  <a:t>2022-2023</a:t>
                </a:r>
              </a:p>
            </p:txBody>
          </p:sp>
        </p:grpSp>
        <p:sp>
          <p:nvSpPr>
            <p:cNvPr id="7" name="TextBox 6">
              <a:extLst>
                <a:ext uri="{FF2B5EF4-FFF2-40B4-BE49-F238E27FC236}">
                  <a16:creationId xmlns:a16="http://schemas.microsoft.com/office/drawing/2014/main" id="{BAEE7E79-8F91-15E2-43A3-7F2C85272962}"/>
                </a:ext>
              </a:extLst>
            </p:cNvPr>
            <p:cNvSpPr txBox="1"/>
            <p:nvPr/>
          </p:nvSpPr>
          <p:spPr>
            <a:xfrm>
              <a:off x="3509457" y="556582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indent="0" algn="ctr" defTabSz="755650" rtl="0" eaLnBrk="1" fontAlgn="auto" latinLnBrk="0" hangingPunct="1">
                <a:lnSpc>
                  <a:spcPct val="90000"/>
                </a:lnSpc>
                <a:spcBef>
                  <a:spcPct val="0"/>
                </a:spcBef>
                <a:spcAft>
                  <a:spcPct val="15000"/>
                </a:spcAft>
                <a:buClrTx/>
                <a:buSzTx/>
                <a:buFontTx/>
                <a:buNone/>
                <a:tabLst/>
                <a:defRPr/>
              </a:pPr>
              <a:r>
                <a:rPr kumimoji="0" lang="zh-TW" altLang="en-US" sz="1700" b="0" i="0" u="none" strike="noStrike" kern="1200" cap="none" spc="0" normalizeH="0" baseline="0" noProof="0" dirty="0">
                  <a:ln>
                    <a:noFill/>
                  </a:ln>
                  <a:solidFill>
                    <a:prstClr val="white"/>
                  </a:solidFill>
                  <a:effectLst/>
                  <a:uLnTx/>
                  <a:uFillTx/>
                  <a:latin typeface="Calibri" panose="020F0502020204030204"/>
                  <a:ea typeface="PMingLiU"/>
                  <a:cs typeface="+mn-cs"/>
                </a:rPr>
                <a:t>在全世界推出全球会员发展措施</a:t>
              </a:r>
            </a:p>
          </p:txBody>
        </p:sp>
      </p:grpSp>
    </p:spTree>
    <p:extLst>
      <p:ext uri="{BB962C8B-B14F-4D97-AF65-F5344CB8AC3E}">
        <p14:creationId xmlns:p14="http://schemas.microsoft.com/office/powerpoint/2010/main" val="142026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ce - Solid">
            <a:extLst>
              <a:ext uri="{FF2B5EF4-FFF2-40B4-BE49-F238E27FC236}">
                <a16:creationId xmlns:a16="http://schemas.microsoft.com/office/drawing/2014/main" id="{BB71531A-A54B-0747-BFB6-8E367958E083}"/>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Body Copy">
            <a:extLst>
              <a:ext uri="{FF2B5EF4-FFF2-40B4-BE49-F238E27FC236}">
                <a16:creationId xmlns:a16="http://schemas.microsoft.com/office/drawing/2014/main" id="{3A6A3947-17C9-AC44-A97E-BDA70D3364E2}"/>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3200" b="1" i="0" u="none" strike="noStrike" cap="none" normalizeH="0" baseline="0" noProof="0" dirty="0">
                <a:ln>
                  <a:noFill/>
                </a:ln>
                <a:solidFill>
                  <a:prstClr val="white"/>
                </a:solidFill>
                <a:effectLst/>
                <a:uLnTx/>
                <a:uFillTx/>
                <a:latin typeface="Arial" charset="0"/>
                <a:ea typeface="PMingLiU" charset="0"/>
                <a:cs typeface="Arial" charset="0"/>
              </a:rPr>
              <a:t>全球会员发展措施的流程</a:t>
            </a:r>
          </a:p>
        </p:txBody>
      </p:sp>
      <p:sp>
        <p:nvSpPr>
          <p:cNvPr id="8" name="Page Number - Blue">
            <a:extLst>
              <a:ext uri="{FF2B5EF4-FFF2-40B4-BE49-F238E27FC236}">
                <a16:creationId xmlns:a16="http://schemas.microsoft.com/office/drawing/2014/main" id="{271AE485-B077-DC43-A361-C6B0B37EDF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grpSp>
        <p:nvGrpSpPr>
          <p:cNvPr id="9" name="Group 8">
            <a:extLst>
              <a:ext uri="{FF2B5EF4-FFF2-40B4-BE49-F238E27FC236}">
                <a16:creationId xmlns:a16="http://schemas.microsoft.com/office/drawing/2014/main" id="{3DEC922A-9AF6-D54B-A18A-8AE5809DC4B2}"/>
              </a:ext>
            </a:extLst>
          </p:cNvPr>
          <p:cNvGrpSpPr/>
          <p:nvPr/>
        </p:nvGrpSpPr>
        <p:grpSpPr>
          <a:xfrm>
            <a:off x="813804" y="2819400"/>
            <a:ext cx="10564392" cy="2560608"/>
            <a:chOff x="1071642" y="2793780"/>
            <a:chExt cx="9897207" cy="2398901"/>
          </a:xfrm>
        </p:grpSpPr>
        <p:sp>
          <p:nvSpPr>
            <p:cNvPr id="10" name="Oval 9">
              <a:extLst>
                <a:ext uri="{FF2B5EF4-FFF2-40B4-BE49-F238E27FC236}">
                  <a16:creationId xmlns:a16="http://schemas.microsoft.com/office/drawing/2014/main" id="{3DF6929A-6ABE-8847-A38E-510D9BB474AD}"/>
                </a:ext>
              </a:extLst>
            </p:cNvPr>
            <p:cNvSpPr/>
            <p:nvPr/>
          </p:nvSpPr>
          <p:spPr bwMode="auto">
            <a:xfrm>
              <a:off x="8569955" y="2793787"/>
              <a:ext cx="2398894" cy="2398894"/>
            </a:xfrm>
            <a:prstGeom prst="ellipse">
              <a:avLst/>
            </a:prstGeom>
            <a:solidFill>
              <a:srgbClr val="BFBFB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建立</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成功</a:t>
              </a:r>
            </a:p>
          </p:txBody>
        </p:sp>
        <p:sp>
          <p:nvSpPr>
            <p:cNvPr id="11" name="Oval 10">
              <a:extLst>
                <a:ext uri="{FF2B5EF4-FFF2-40B4-BE49-F238E27FC236}">
                  <a16:creationId xmlns:a16="http://schemas.microsoft.com/office/drawing/2014/main" id="{84D60E5B-FEEE-194E-AE35-853E9A8D911E}"/>
                </a:ext>
              </a:extLst>
            </p:cNvPr>
            <p:cNvSpPr/>
            <p:nvPr/>
          </p:nvSpPr>
          <p:spPr bwMode="auto">
            <a:xfrm>
              <a:off x="6043522" y="2793787"/>
              <a:ext cx="2398894" cy="2398894"/>
            </a:xfrm>
            <a:prstGeom prst="ellipse">
              <a:avLst/>
            </a:prstGeom>
            <a:solidFill>
              <a:srgbClr val="F6512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建立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计划</a:t>
              </a:r>
            </a:p>
          </p:txBody>
        </p:sp>
        <p:sp>
          <p:nvSpPr>
            <p:cNvPr id="12" name="Oval 11">
              <a:extLst>
                <a:ext uri="{FF2B5EF4-FFF2-40B4-BE49-F238E27FC236}">
                  <a16:creationId xmlns:a16="http://schemas.microsoft.com/office/drawing/2014/main" id="{54C6ED37-726F-034E-B75C-7F308AF9112D}"/>
                </a:ext>
              </a:extLst>
            </p:cNvPr>
            <p:cNvSpPr/>
            <p:nvPr/>
          </p:nvSpPr>
          <p:spPr bwMode="auto">
            <a:xfrm>
              <a:off x="3557582" y="2793780"/>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建立</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愿 景</a:t>
              </a:r>
            </a:p>
          </p:txBody>
        </p:sp>
        <p:sp>
          <p:nvSpPr>
            <p:cNvPr id="13" name="Oval 12">
              <a:extLst>
                <a:ext uri="{FF2B5EF4-FFF2-40B4-BE49-F238E27FC236}">
                  <a16:creationId xmlns:a16="http://schemas.microsoft.com/office/drawing/2014/main" id="{DD0856C0-DB3F-5849-845D-9F5806B825CC}"/>
                </a:ext>
              </a:extLst>
            </p:cNvPr>
            <p:cNvSpPr/>
            <p:nvPr/>
          </p:nvSpPr>
          <p:spPr bwMode="auto">
            <a:xfrm>
              <a:off x="1071642" y="2793787"/>
              <a:ext cx="2398894" cy="2398894"/>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建立</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团队</a:t>
              </a:r>
            </a:p>
          </p:txBody>
        </p:sp>
        <p:sp>
          <p:nvSpPr>
            <p:cNvPr id="14" name="Right Arrow 13">
              <a:extLst>
                <a:ext uri="{FF2B5EF4-FFF2-40B4-BE49-F238E27FC236}">
                  <a16:creationId xmlns:a16="http://schemas.microsoft.com/office/drawing/2014/main" id="{F0120C52-97C7-5846-B32E-3FCF381329F8}"/>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pic>
        <p:nvPicPr>
          <p:cNvPr id="15" name="Picture 14">
            <a:extLst>
              <a:ext uri="{FF2B5EF4-FFF2-40B4-BE49-F238E27FC236}">
                <a16:creationId xmlns:a16="http://schemas.microsoft.com/office/drawing/2014/main" id="{506F4AED-5790-E943-9BFA-98137DB37CD0}"/>
              </a:ext>
            </a:extLst>
          </p:cNvPr>
          <p:cNvPicPr>
            <a:picLocks noChangeAspect="1"/>
          </p:cNvPicPr>
          <p:nvPr/>
        </p:nvPicPr>
        <p:blipFill>
          <a:blip r:embed="rId3"/>
          <a:srcRect/>
          <a:stretch/>
        </p:blipFill>
        <p:spPr>
          <a:xfrm>
            <a:off x="533400" y="294963"/>
            <a:ext cx="1089992" cy="1089992"/>
          </a:xfrm>
          <a:prstGeom prst="rect">
            <a:avLst/>
          </a:prstGeom>
        </p:spPr>
      </p:pic>
      <p:sp>
        <p:nvSpPr>
          <p:cNvPr id="16" name="Right Arrow 15">
            <a:extLst>
              <a:ext uri="{FF2B5EF4-FFF2-40B4-BE49-F238E27FC236}">
                <a16:creationId xmlns:a16="http://schemas.microsoft.com/office/drawing/2014/main" id="{D357847E-4A83-AE49-B8B9-7AA3D0A57950}"/>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7" name="Right Arrow 16">
            <a:extLst>
              <a:ext uri="{FF2B5EF4-FFF2-40B4-BE49-F238E27FC236}">
                <a16:creationId xmlns:a16="http://schemas.microsoft.com/office/drawing/2014/main" id="{C9A1DE44-03B1-B648-82E6-847FBAB10432}"/>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Yellow Bar">
            <a:extLst>
              <a:ext uri="{FF2B5EF4-FFF2-40B4-BE49-F238E27FC236}">
                <a16:creationId xmlns:a16="http://schemas.microsoft.com/office/drawing/2014/main" id="{F04F47C7-7F67-2644-9DA2-802B43001125}"/>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sz="1800" b="0" i="0" u="none" strike="noStrike" cap="none" normalizeH="0" baseline="0" noProof="0" dirty="0">
                <a:ln>
                  <a:noFill/>
                </a:ln>
                <a:solidFill>
                  <a:prstClr val="white"/>
                </a:solidFill>
                <a:effectLst/>
                <a:uLnTx/>
                <a:uFillTx/>
                <a:latin typeface="Arial" charset="0"/>
                <a:ea typeface="PMingLiU"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572000"/>
            <a:ext cx="2286000" cy="2286000"/>
          </a:xfrm>
          <a:prstGeom prst="rect">
            <a:avLst/>
          </a:prstGeom>
        </p:spPr>
      </p:pic>
      <p:sp>
        <p:nvSpPr>
          <p:cNvPr id="33" name="Background - Solid">
            <a:extLst>
              <a:ext uri="{FF2B5EF4-FFF2-40B4-BE49-F238E27FC236}">
                <a16:creationId xmlns:a16="http://schemas.microsoft.com/office/drawing/2014/main" id="{4294D651-DB9B-5442-BF69-E3B3F96429E1}"/>
              </a:ext>
            </a:extLst>
          </p:cNvPr>
          <p:cNvSpPr/>
          <p:nvPr/>
        </p:nvSpPr>
        <p:spPr>
          <a:xfrm>
            <a:off x="6549692" y="2544829"/>
            <a:ext cx="2180522" cy="172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Title 3"/>
          <p:cNvSpPr>
            <a:spLocks noGrp="1"/>
          </p:cNvSpPr>
          <p:nvPr>
            <p:ph type="title" idx="4294967295"/>
          </p:nvPr>
        </p:nvSpPr>
        <p:spPr>
          <a:xfrm>
            <a:off x="-21265" y="739259"/>
            <a:ext cx="12192000" cy="533400"/>
          </a:xfrm>
          <a:prstGeom prst="rect">
            <a:avLst/>
          </a:prstGeom>
        </p:spPr>
        <p:txBody>
          <a:bodyPr>
            <a:normAutofit/>
          </a:bodyPr>
          <a:lstStyle/>
          <a:p>
            <a:r>
              <a:rPr lang="zh-TW" sz="3200" b="1" dirty="0">
                <a:solidFill>
                  <a:srgbClr val="0A5496"/>
                </a:solidFill>
              </a:rPr>
              <a:t>全球会员发展措施专注领域</a:t>
            </a:r>
          </a:p>
        </p:txBody>
      </p:sp>
      <p:sp>
        <p:nvSpPr>
          <p:cNvPr id="10" name="Rectangle 9"/>
          <p:cNvSpPr/>
          <p:nvPr/>
        </p:nvSpPr>
        <p:spPr>
          <a:xfrm>
            <a:off x="762001"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000" b="1" dirty="0">
                <a:solidFill>
                  <a:schemeClr val="bg1"/>
                </a:solidFill>
                <a:latin typeface="Arial" panose="020B0604020202020204" pitchFamily="34" charset="0"/>
                <a:ea typeface="PMingLiU"/>
                <a:cs typeface="Arial" panose="020B0604020202020204" pitchFamily="34" charset="0"/>
              </a:rPr>
              <a:t>以新分会重振区 </a:t>
            </a:r>
          </a:p>
        </p:txBody>
      </p:sp>
      <p:sp>
        <p:nvSpPr>
          <p:cNvPr id="12" name="Rectangle 11"/>
          <p:cNvSpPr/>
          <p:nvPr/>
        </p:nvSpPr>
        <p:spPr>
          <a:xfrm>
            <a:off x="3630029"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000" b="1" dirty="0">
                <a:solidFill>
                  <a:schemeClr val="bg1"/>
                </a:solidFill>
                <a:latin typeface="Arial" panose="020B0604020202020204" pitchFamily="34" charset="0"/>
                <a:ea typeface="PMingLiU"/>
                <a:cs typeface="Arial" panose="020B0604020202020204" pitchFamily="34" charset="0"/>
              </a:rPr>
              <a:t>以新会员振兴</a:t>
            </a:r>
            <a:br>
              <a:rPr lang="en-US" altLang="zh-TW" sz="2000" b="1" dirty="0">
                <a:solidFill>
                  <a:schemeClr val="bg1"/>
                </a:solidFill>
                <a:latin typeface="Arial" panose="020B0604020202020204" pitchFamily="34" charset="0"/>
                <a:ea typeface="PMingLiU"/>
                <a:cs typeface="Arial" panose="020B0604020202020204" pitchFamily="34" charset="0"/>
              </a:rPr>
            </a:br>
            <a:r>
              <a:rPr lang="zh-TW" sz="2000" b="1" dirty="0">
                <a:solidFill>
                  <a:schemeClr val="bg1"/>
                </a:solidFill>
                <a:latin typeface="Arial" panose="020B0604020202020204" pitchFamily="34" charset="0"/>
                <a:ea typeface="PMingLiU"/>
                <a:cs typeface="Arial" panose="020B0604020202020204" pitchFamily="34" charset="0"/>
              </a:rPr>
              <a:t>分会</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400" b="1" dirty="0">
                <a:solidFill>
                  <a:srgbClr val="0A5496"/>
                </a:solidFill>
                <a:latin typeface="Arial" panose="020B0604020202020204" pitchFamily="34" charset="0"/>
                <a:ea typeface="PMingLiU"/>
                <a:cs typeface="Arial" panose="020B0604020202020204" pitchFamily="34" charset="0"/>
              </a:rPr>
              <a:t>新分会</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400" b="1" dirty="0">
                <a:solidFill>
                  <a:srgbClr val="0A5496"/>
                </a:solidFill>
                <a:latin typeface="Arial" panose="020B0604020202020204" pitchFamily="34" charset="0"/>
                <a:ea typeface="PMingLiU"/>
                <a:cs typeface="Arial" panose="020B0604020202020204" pitchFamily="34" charset="0"/>
              </a:rPr>
              <a:t>新会员</a:t>
            </a:r>
          </a:p>
        </p:txBody>
      </p:sp>
      <p:sp>
        <p:nvSpPr>
          <p:cNvPr id="22" name="Rectangle 21"/>
          <p:cNvSpPr/>
          <p:nvPr/>
        </p:nvSpPr>
        <p:spPr>
          <a:xfrm>
            <a:off x="6582478"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400" b="1" dirty="0">
                <a:solidFill>
                  <a:srgbClr val="0A5496"/>
                </a:solidFill>
                <a:latin typeface="Arial" panose="020B0604020202020204" pitchFamily="34" charset="0"/>
                <a:ea typeface="PMingLiU"/>
                <a:cs typeface="Arial" panose="020B0604020202020204" pitchFamily="34" charset="0"/>
              </a:rPr>
              <a:t>会员满意度</a:t>
            </a:r>
          </a:p>
        </p:txBody>
      </p:sp>
      <p:sp>
        <p:nvSpPr>
          <p:cNvPr id="17" name="Oval 16"/>
          <p:cNvSpPr/>
          <p:nvPr/>
        </p:nvSpPr>
        <p:spPr bwMode="auto">
          <a:xfrm>
            <a:off x="1623661"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zh-TW" sz="2800" b="1" i="0" u="none" strike="noStrike" cap="none" normalizeH="0" dirty="0">
                <a:ln>
                  <a:noFill/>
                </a:ln>
                <a:solidFill>
                  <a:schemeClr val="bg1">
                    <a:lumMod val="65000"/>
                  </a:schemeClr>
                </a:solidFill>
                <a:effectLst/>
                <a:ea typeface="ヒラギノ角ゴ Pro W3" pitchFamily="84" charset="-128"/>
              </a:rPr>
              <a:t>1</a:t>
            </a:r>
          </a:p>
        </p:txBody>
      </p:sp>
      <p:sp>
        <p:nvSpPr>
          <p:cNvPr id="18" name="Oval 17"/>
          <p:cNvSpPr/>
          <p:nvPr/>
        </p:nvSpPr>
        <p:spPr bwMode="auto">
          <a:xfrm>
            <a:off x="446121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zh-TW" sz="2800" b="1" dirty="0">
                <a:solidFill>
                  <a:schemeClr val="bg1">
                    <a:lumMod val="65000"/>
                  </a:schemeClr>
                </a:solidFill>
                <a:ea typeface="ヒラギノ角ゴ Pro W3" pitchFamily="84" charset="-128"/>
              </a:rPr>
              <a:t>2</a:t>
            </a:r>
          </a:p>
        </p:txBody>
      </p:sp>
      <p:sp>
        <p:nvSpPr>
          <p:cNvPr id="19" name="Oval 18"/>
          <p:cNvSpPr/>
          <p:nvPr/>
        </p:nvSpPr>
        <p:spPr bwMode="auto">
          <a:xfrm>
            <a:off x="7411353" y="2019894"/>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zh-TW" sz="2800" b="1" i="0" u="none" strike="noStrike" cap="none" normalizeH="0" dirty="0">
                <a:ln>
                  <a:noFill/>
                </a:ln>
                <a:solidFill>
                  <a:schemeClr val="bg1">
                    <a:lumMod val="65000"/>
                  </a:schemeClr>
                </a:solidFill>
                <a:effectLst/>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611695" y="1462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474737" y="4331040"/>
            <a:ext cx="755045"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8" name="Right Arrow 27">
            <a:extLst>
              <a:ext uri="{FF2B5EF4-FFF2-40B4-BE49-F238E27FC236}">
                <a16:creationId xmlns:a16="http://schemas.microsoft.com/office/drawing/2014/main" id="{2950C1C5-776A-6246-9A37-7CA383B9ED6D}"/>
              </a:ext>
            </a:extLst>
          </p:cNvPr>
          <p:cNvSpPr/>
          <p:nvPr/>
        </p:nvSpPr>
        <p:spPr>
          <a:xfrm rot="5400000">
            <a:off x="4312286"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29" name="Right Arrow 28">
            <a:extLst>
              <a:ext uri="{FF2B5EF4-FFF2-40B4-BE49-F238E27FC236}">
                <a16:creationId xmlns:a16="http://schemas.microsoft.com/office/drawing/2014/main" id="{58565FD6-50C4-FF44-8E87-D07D2163F855}"/>
              </a:ext>
            </a:extLst>
          </p:cNvPr>
          <p:cNvSpPr/>
          <p:nvPr/>
        </p:nvSpPr>
        <p:spPr>
          <a:xfrm rot="5400000">
            <a:off x="7276831" y="4336551"/>
            <a:ext cx="744022"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nvGrpSpPr>
          <p:cNvPr id="2" name="Group 1">
            <a:extLst>
              <a:ext uri="{FF2B5EF4-FFF2-40B4-BE49-F238E27FC236}">
                <a16:creationId xmlns:a16="http://schemas.microsoft.com/office/drawing/2014/main" id="{8AEE5D7B-A902-4A8D-8007-97087B3C1C62}"/>
              </a:ext>
            </a:extLst>
          </p:cNvPr>
          <p:cNvGrpSpPr/>
          <p:nvPr/>
        </p:nvGrpSpPr>
        <p:grpSpPr>
          <a:xfrm>
            <a:off x="9366085" y="1981200"/>
            <a:ext cx="2180522" cy="3971453"/>
            <a:chOff x="9366085" y="1981200"/>
            <a:chExt cx="2180522" cy="3971453"/>
          </a:xfrm>
        </p:grpSpPr>
        <p:sp>
          <p:nvSpPr>
            <p:cNvPr id="16" name="Rectangle 15"/>
            <p:cNvSpPr/>
            <p:nvPr/>
          </p:nvSpPr>
          <p:spPr>
            <a:xfrm>
              <a:off x="9366085" y="2518095"/>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000" b="1" dirty="0">
                  <a:solidFill>
                    <a:schemeClr val="bg1"/>
                  </a:solidFill>
                  <a:latin typeface="Arial" panose="020B0604020202020204" pitchFamily="34" charset="0"/>
                  <a:ea typeface="PMingLiU"/>
                  <a:cs typeface="Arial" panose="020B0604020202020204" pitchFamily="34" charset="0"/>
                </a:rPr>
                <a:t>给我们的狮友</a:t>
              </a:r>
              <a:br>
                <a:rPr lang="en-US" altLang="zh-TW" sz="2000" b="1" dirty="0">
                  <a:solidFill>
                    <a:schemeClr val="bg1"/>
                  </a:solidFill>
                  <a:latin typeface="Arial" panose="020B0604020202020204" pitchFamily="34" charset="0"/>
                  <a:ea typeface="PMingLiU"/>
                  <a:cs typeface="Arial" panose="020B0604020202020204" pitchFamily="34" charset="0"/>
                </a:rPr>
              </a:br>
              <a:r>
                <a:rPr lang="zh-TW" sz="2000" b="1" dirty="0">
                  <a:solidFill>
                    <a:schemeClr val="bg1"/>
                  </a:solidFill>
                  <a:latin typeface="Arial" panose="020B0604020202020204" pitchFamily="34" charset="0"/>
                  <a:ea typeface="PMingLiU"/>
                  <a:cs typeface="Arial" panose="020B0604020202020204" pitchFamily="34" charset="0"/>
                </a:rPr>
                <a:t>领导人提供培训和支持</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400" b="1" dirty="0">
                  <a:solidFill>
                    <a:srgbClr val="0A5496"/>
                  </a:solidFill>
                  <a:latin typeface="Arial" panose="020B0604020202020204" pitchFamily="34" charset="0"/>
                  <a:ea typeface="PMingLiU"/>
                  <a:cs typeface="Arial" panose="020B0604020202020204" pitchFamily="34" charset="0"/>
                </a:rPr>
                <a:t>支持领导人</a:t>
              </a:r>
            </a:p>
          </p:txBody>
        </p:sp>
        <p:sp>
          <p:nvSpPr>
            <p:cNvPr id="24" name="Oval 23"/>
            <p:cNvSpPr/>
            <p:nvPr/>
          </p:nvSpPr>
          <p:spPr bwMode="auto">
            <a:xfrm>
              <a:off x="10221552"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zh-TW" sz="2800" b="1" dirty="0">
                  <a:solidFill>
                    <a:schemeClr val="bg1">
                      <a:lumMod val="65000"/>
                    </a:schemeClr>
                  </a:solidFill>
                  <a:ea typeface="ヒラギノ角ゴ Pro W3" pitchFamily="84" charset="-128"/>
                </a:rPr>
                <a:t>4</a:t>
              </a:r>
            </a:p>
          </p:txBody>
        </p:sp>
        <p:sp>
          <p:nvSpPr>
            <p:cNvPr id="30" name="Right Arrow 29">
              <a:extLst>
                <a:ext uri="{FF2B5EF4-FFF2-40B4-BE49-F238E27FC236}">
                  <a16:creationId xmlns:a16="http://schemas.microsoft.com/office/drawing/2014/main" id="{6B821C94-DA60-454F-89F3-67F600723DD1}"/>
                </a:ext>
              </a:extLst>
            </p:cNvPr>
            <p:cNvSpPr/>
            <p:nvPr/>
          </p:nvSpPr>
          <p:spPr>
            <a:xfrm rot="5400000">
              <a:off x="10072628"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sp>
        <p:nvSpPr>
          <p:cNvPr id="34" name="Freeform 33">
            <a:extLst>
              <a:ext uri="{FF2B5EF4-FFF2-40B4-BE49-F238E27FC236}">
                <a16:creationId xmlns:a16="http://schemas.microsoft.com/office/drawing/2014/main" id="{8E952960-5110-DA48-AAE1-CFA6DD693E10}"/>
              </a:ext>
            </a:extLst>
          </p:cNvPr>
          <p:cNvSpPr/>
          <p:nvPr/>
        </p:nvSpPr>
        <p:spPr>
          <a:xfrm>
            <a:off x="6558582" y="2592026"/>
            <a:ext cx="2171632" cy="1675174"/>
          </a:xfrm>
          <a:custGeom>
            <a:avLst/>
            <a:gdLst>
              <a:gd name="connsiteX0" fmla="*/ 0 w 2180522"/>
              <a:gd name="connsiteY0" fmla="*/ 174442 h 1744417"/>
              <a:gd name="connsiteX1" fmla="*/ 174442 w 2180522"/>
              <a:gd name="connsiteY1" fmla="*/ 0 h 1744417"/>
              <a:gd name="connsiteX2" fmla="*/ 2006080 w 2180522"/>
              <a:gd name="connsiteY2" fmla="*/ 0 h 1744417"/>
              <a:gd name="connsiteX3" fmla="*/ 2180522 w 2180522"/>
              <a:gd name="connsiteY3" fmla="*/ 174442 h 1744417"/>
              <a:gd name="connsiteX4" fmla="*/ 2180522 w 2180522"/>
              <a:gd name="connsiteY4" fmla="*/ 1569975 h 1744417"/>
              <a:gd name="connsiteX5" fmla="*/ 2006080 w 2180522"/>
              <a:gd name="connsiteY5" fmla="*/ 1744417 h 1744417"/>
              <a:gd name="connsiteX6" fmla="*/ 174442 w 2180522"/>
              <a:gd name="connsiteY6" fmla="*/ 1744417 h 1744417"/>
              <a:gd name="connsiteX7" fmla="*/ 0 w 2180522"/>
              <a:gd name="connsiteY7" fmla="*/ 1569975 h 1744417"/>
              <a:gd name="connsiteX8" fmla="*/ 0 w 2180522"/>
              <a:gd name="connsiteY8" fmla="*/ 174442 h 17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522" h="1744417">
                <a:moveTo>
                  <a:pt x="0" y="174442"/>
                </a:moveTo>
                <a:cubicBezTo>
                  <a:pt x="0" y="78100"/>
                  <a:pt x="78100" y="0"/>
                  <a:pt x="174442" y="0"/>
                </a:cubicBezTo>
                <a:lnTo>
                  <a:pt x="2006080" y="0"/>
                </a:lnTo>
                <a:cubicBezTo>
                  <a:pt x="2102422" y="0"/>
                  <a:pt x="2180522" y="78100"/>
                  <a:pt x="2180522" y="174442"/>
                </a:cubicBezTo>
                <a:lnTo>
                  <a:pt x="2180522" y="1569975"/>
                </a:lnTo>
                <a:cubicBezTo>
                  <a:pt x="2180522" y="1666317"/>
                  <a:pt x="2102422" y="1744417"/>
                  <a:pt x="2006080" y="1744417"/>
                </a:cubicBezTo>
                <a:lnTo>
                  <a:pt x="174442" y="1744417"/>
                </a:lnTo>
                <a:cubicBezTo>
                  <a:pt x="78100" y="1744417"/>
                  <a:pt x="0" y="1666317"/>
                  <a:pt x="0" y="1569975"/>
                </a:cubicBezTo>
                <a:lnTo>
                  <a:pt x="0" y="174442"/>
                </a:lnTo>
                <a:close/>
              </a:path>
            </a:pathLst>
          </a:cu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000" b="1" dirty="0">
                <a:solidFill>
                  <a:schemeClr val="bg1"/>
                </a:solidFill>
                <a:latin typeface="Arial" panose="020B0604020202020204" pitchFamily="34" charset="0"/>
                <a:ea typeface="PMingLiU"/>
                <a:cs typeface="Arial" panose="020B0604020202020204" pitchFamily="34" charset="0"/>
              </a:rPr>
              <a:t>以新同侪会员和令人期待的服务重新激励会员</a:t>
            </a:r>
          </a:p>
        </p:txBody>
      </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906000" y="0"/>
            <a:ext cx="2286000" cy="2286000"/>
          </a:xfrm>
          <a:prstGeom prst="rect">
            <a:avLst/>
          </a:prstGeom>
        </p:spPr>
      </p:pic>
    </p:spTree>
    <p:extLst>
      <p:ext uri="{BB962C8B-B14F-4D97-AF65-F5344CB8AC3E}">
        <p14:creationId xmlns:p14="http://schemas.microsoft.com/office/powerpoint/2010/main" val="3465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zh-TW" sz="3200" b="1" dirty="0">
                <a:solidFill>
                  <a:srgbClr val="0A5496"/>
                </a:solidFill>
              </a:rPr>
              <a:t>工作团队的组织结构样本</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3"/>
            <a:ext cx="3509676" cy="580225"/>
            <a:chOff x="2051501" y="4649254"/>
            <a:chExt cx="2632257"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308657" y="4649254"/>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zh-TW" dirty="0">
                  <a:solidFill>
                    <a:srgbClr val="0D2240"/>
                  </a:solidFill>
                  <a:latin typeface="Helvetica Neue"/>
                  <a:ea typeface="PMingLiU"/>
                  <a:cs typeface="Fira Sans Extra Condensed Medium"/>
                  <a:sym typeface="Fira Sans Extra Condensed Medium"/>
                </a:rPr>
                <a:t>：工作</a:t>
              </a:r>
              <a:r>
                <a:rPr lang="zh-CN" altLang="en-US" dirty="0">
                  <a:solidFill>
                    <a:srgbClr val="0D2240"/>
                  </a:solidFill>
                  <a:latin typeface="Helvetica Neue"/>
                  <a:ea typeface="PMingLiU"/>
                  <a:cs typeface="Fira Sans Extra Condensed Medium"/>
                  <a:sym typeface="Fira Sans Extra Condensed Medium"/>
                </a:rPr>
                <a:t>团队的</a:t>
              </a:r>
              <a:r>
                <a:rPr lang="zh-TW" dirty="0">
                  <a:solidFill>
                    <a:srgbClr val="0D2240"/>
                  </a:solidFill>
                  <a:latin typeface="Helvetica Neue"/>
                  <a:ea typeface="PMingLiU"/>
                  <a:cs typeface="Fira Sans Extra Condensed Medium"/>
                  <a:sym typeface="Fira Sans Extra Condensed Medium"/>
                </a:rPr>
                <a:t>领导</a:t>
              </a: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zh-TW" dirty="0">
                  <a:solidFill>
                    <a:srgbClr val="0D2240"/>
                  </a:solidFill>
                  <a:latin typeface="Helvetica Neue"/>
                  <a:ea typeface="PMingLiU"/>
                  <a:cs typeface="Fira Sans Extra Condensed Medium"/>
                  <a:sym typeface="Fira Sans Extra Condensed Medium"/>
                </a:rPr>
                <a:t>：工作</a:t>
              </a:r>
              <a:r>
                <a:rPr lang="zh-CN" altLang="en-US" dirty="0">
                  <a:solidFill>
                    <a:srgbClr val="0D2240"/>
                  </a:solidFill>
                  <a:latin typeface="Helvetica Neue"/>
                  <a:ea typeface="PMingLiU"/>
                  <a:cs typeface="Fira Sans Extra Condensed Medium"/>
                  <a:sym typeface="Fira Sans Extra Condensed Medium"/>
                </a:rPr>
                <a:t>团队的</a:t>
              </a:r>
              <a:r>
                <a:rPr lang="zh-TW" dirty="0">
                  <a:solidFill>
                    <a:srgbClr val="0D2240"/>
                  </a:solidFill>
                  <a:latin typeface="Helvetica Neue"/>
                  <a:ea typeface="PMingLiU"/>
                  <a:cs typeface="Fira Sans Extra Condensed Medium"/>
                  <a:sym typeface="Fira Sans Extra Condensed Medium"/>
                </a:rPr>
                <a:t>成员</a:t>
              </a: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322476" cy="4321515"/>
            <a:chOff x="2878914" y="955830"/>
            <a:chExt cx="624185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241857" cy="3241136"/>
              <a:chOff x="2581997" y="924825"/>
              <a:chExt cx="624185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241857" cy="3241136"/>
                <a:chOff x="3062951" y="862828"/>
                <a:chExt cx="5728954"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728954" cy="3023831"/>
                  <a:chOff x="1914620" y="1266013"/>
                  <a:chExt cx="595290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zh-TW" sz="2267" dirty="0">
                        <a:solidFill>
                          <a:srgbClr val="FFFFFF"/>
                        </a:solidFill>
                        <a:ea typeface="Fira Sans Extra Condensed Medium"/>
                        <a:cs typeface="Arial" panose="020B0604020202020204" pitchFamily="34" charset="0"/>
                        <a:sym typeface="Fira Sans Extra Condensed Medium"/>
                      </a:rPr>
                      <a:t>05</a:t>
                    </a: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zh-TW" sz="2267" dirty="0">
                        <a:solidFill>
                          <a:srgbClr val="FFFFFF"/>
                        </a:solidFill>
                        <a:ea typeface="Fira Sans Extra Condensed Medium"/>
                        <a:cs typeface="Arial" panose="020B0604020202020204" pitchFamily="34" charset="0"/>
                        <a:sym typeface="Fira Sans Extra Condensed Medium"/>
                      </a:rPr>
                      <a:t>05</a:t>
                    </a: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zh-TW" sz="2267" dirty="0">
                        <a:solidFill>
                          <a:srgbClr val="FFFFFF"/>
                        </a:solidFill>
                        <a:ea typeface="Fira Sans Extra Condensed Medium"/>
                        <a:cs typeface="Arial" panose="020B0604020202020204" pitchFamily="34" charset="0"/>
                        <a:sym typeface="Fira Sans Extra Condensed Medium"/>
                      </a:rPr>
                      <a:t>05</a:t>
                    </a: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32868" y="1665488"/>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zh-CN" altLang="en-US" dirty="0">
                        <a:solidFill>
                          <a:srgbClr val="EBB700"/>
                        </a:solidFill>
                        <a:effectLst>
                          <a:innerShdw blurRad="63500" dist="50800" dir="13500000">
                            <a:prstClr val="black">
                              <a:alpha val="50000"/>
                            </a:prstClr>
                          </a:innerShdw>
                        </a:effectLst>
                        <a:sym typeface="Fira Sans Extra Condensed Medium"/>
                      </a:rPr>
                      <a:t>专注</a:t>
                    </a:r>
                    <a:r>
                      <a:rPr lang="zh-TW" dirty="0">
                        <a:solidFill>
                          <a:srgbClr val="EBB700"/>
                        </a:solidFill>
                        <a:effectLst>
                          <a:innerShdw blurRad="63500" dist="50800" dir="13500000">
                            <a:prstClr val="black">
                              <a:alpha val="50000"/>
                            </a:prstClr>
                          </a:innerShdw>
                        </a:effectLst>
                        <a:sym typeface="Fira Sans Extra Condensed Medium"/>
                      </a:rPr>
                      <a:t>领域 1:</a:t>
                    </a:r>
                  </a:p>
                  <a:p>
                    <a:r>
                      <a:rPr lang="zh-TW" dirty="0">
                        <a:solidFill>
                          <a:srgbClr val="EBB700"/>
                        </a:solidFill>
                        <a:effectLst>
                          <a:innerShdw blurRad="63500" dist="50800" dir="13500000">
                            <a:prstClr val="black">
                              <a:alpha val="50000"/>
                            </a:prstClr>
                          </a:innerShdw>
                        </a:effectLst>
                        <a:sym typeface="Fira Sans Extra Condensed Medium"/>
                      </a:rPr>
                      <a:t>新分会</a:t>
                    </a: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zh-CN" altLang="en-US" dirty="0">
                        <a:solidFill>
                          <a:srgbClr val="407CCA"/>
                        </a:solidFill>
                        <a:effectLst>
                          <a:innerShdw blurRad="63500" dist="50800" dir="13500000">
                            <a:prstClr val="black">
                              <a:alpha val="50000"/>
                            </a:prstClr>
                          </a:innerShdw>
                        </a:effectLst>
                        <a:sym typeface="Fira Sans Extra Condensed Medium"/>
                      </a:rPr>
                      <a:t>专注</a:t>
                    </a:r>
                    <a:r>
                      <a:rPr lang="zh-TW" dirty="0">
                        <a:solidFill>
                          <a:srgbClr val="407CCA"/>
                        </a:solidFill>
                        <a:effectLst>
                          <a:innerShdw blurRad="63500" dist="50800" dir="13500000">
                            <a:prstClr val="black">
                              <a:alpha val="50000"/>
                            </a:prstClr>
                          </a:innerShdw>
                        </a:effectLst>
                        <a:sym typeface="Fira Sans Extra Condensed Medium"/>
                      </a:rPr>
                      <a:t>领域 2:</a:t>
                    </a:r>
                  </a:p>
                  <a:p>
                    <a:r>
                      <a:rPr lang="zh-TW" dirty="0">
                        <a:solidFill>
                          <a:srgbClr val="407CCA"/>
                        </a:solidFill>
                        <a:effectLst>
                          <a:innerShdw blurRad="63500" dist="50800" dir="13500000">
                            <a:prstClr val="black">
                              <a:alpha val="50000"/>
                            </a:prstClr>
                          </a:innerShdw>
                        </a:effectLst>
                        <a:sym typeface="Fira Sans Extra Condensed Medium"/>
                      </a:rPr>
                      <a:t>新会员</a:t>
                    </a: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zh-CN" altLang="en-US" b="1" dirty="0">
                        <a:solidFill>
                          <a:srgbClr val="B3B2B1"/>
                        </a:solidFill>
                        <a:effectLst>
                          <a:innerShdw blurRad="63500" dist="50800" dir="13500000">
                            <a:prstClr val="black">
                              <a:alpha val="50000"/>
                            </a:prstClr>
                          </a:innerShdw>
                        </a:effectLst>
                        <a:latin typeface="Helvetica Neue"/>
                        <a:ea typeface="PMingLiU"/>
                        <a:sym typeface="Fira Sans Extra Condensed Medium"/>
                      </a:rPr>
                      <a:t>专注</a:t>
                    </a:r>
                    <a:r>
                      <a:rPr lang="zh-TW" b="1" dirty="0">
                        <a:solidFill>
                          <a:srgbClr val="B3B2B1"/>
                        </a:solidFill>
                        <a:effectLst>
                          <a:innerShdw blurRad="63500" dist="50800" dir="13500000">
                            <a:prstClr val="black">
                              <a:alpha val="50000"/>
                            </a:prstClr>
                          </a:innerShdw>
                        </a:effectLst>
                        <a:latin typeface="Helvetica Neue"/>
                        <a:ea typeface="PMingLiU"/>
                        <a:sym typeface="Fira Sans Extra Condensed Medium"/>
                      </a:rPr>
                      <a:t>领域 4:</a:t>
                    </a:r>
                  </a:p>
                  <a:p>
                    <a:pPr>
                      <a:buClrTx/>
                      <a:defRPr/>
                    </a:pPr>
                    <a:r>
                      <a:rPr lang="zh-TW" b="1" dirty="0">
                        <a:solidFill>
                          <a:srgbClr val="B3B2B1"/>
                        </a:solidFill>
                        <a:effectLst>
                          <a:innerShdw blurRad="63500" dist="50800" dir="13500000">
                            <a:prstClr val="black">
                              <a:alpha val="50000"/>
                            </a:prstClr>
                          </a:innerShdw>
                        </a:effectLst>
                        <a:latin typeface="Helvetica Neue"/>
                        <a:ea typeface="PMingLiU"/>
                        <a:sym typeface="Fira Sans Extra Condensed Medium"/>
                      </a:rPr>
                      <a:t>领导人的支持</a:t>
                    </a: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20856" y="361291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zh-CN" altLang="en-US" b="1" dirty="0">
                        <a:solidFill>
                          <a:srgbClr val="FF5C35"/>
                        </a:solidFill>
                        <a:effectLst>
                          <a:innerShdw blurRad="63500" dist="50800" dir="13500000">
                            <a:prstClr val="black">
                              <a:alpha val="50000"/>
                            </a:prstClr>
                          </a:innerShdw>
                        </a:effectLst>
                        <a:latin typeface="Helvetica Neue"/>
                        <a:ea typeface="PMingLiU"/>
                        <a:cs typeface="Fira Sans Extra Condensed Medium"/>
                        <a:sym typeface="Fira Sans Extra Condensed Medium"/>
                      </a:rPr>
                      <a:t>专注</a:t>
                    </a:r>
                    <a:r>
                      <a:rPr lang="zh-TW" b="1" dirty="0">
                        <a:solidFill>
                          <a:srgbClr val="FF5C35"/>
                        </a:solidFill>
                        <a:effectLst>
                          <a:innerShdw blurRad="63500" dist="50800" dir="13500000">
                            <a:prstClr val="black">
                              <a:alpha val="50000"/>
                            </a:prstClr>
                          </a:innerShdw>
                        </a:effectLst>
                        <a:latin typeface="Helvetica Neue"/>
                        <a:ea typeface="PMingLiU"/>
                        <a:cs typeface="Fira Sans Extra Condensed Medium"/>
                        <a:sym typeface="Fira Sans Extra Condensed Medium"/>
                      </a:rPr>
                      <a:t>领域 3:</a:t>
                    </a:r>
                  </a:p>
                  <a:p>
                    <a:pPr defTabSz="1219170" fontAlgn="auto">
                      <a:spcBef>
                        <a:spcPts val="0"/>
                      </a:spcBef>
                      <a:spcAft>
                        <a:spcPts val="0"/>
                      </a:spcAft>
                      <a:defRPr/>
                    </a:pPr>
                    <a:r>
                      <a:rPr lang="zh-TW" b="1" dirty="0">
                        <a:solidFill>
                          <a:srgbClr val="FF5C35"/>
                        </a:solidFill>
                        <a:effectLst>
                          <a:innerShdw blurRad="63500" dist="50800" dir="13500000">
                            <a:prstClr val="black">
                              <a:alpha val="50000"/>
                            </a:prstClr>
                          </a:innerShdw>
                        </a:effectLst>
                        <a:latin typeface="Helvetica Neue"/>
                        <a:ea typeface="PMingLiU"/>
                        <a:cs typeface="Fira Sans Extra Condensed Medium"/>
                        <a:sym typeface="Fira Sans Extra Condensed Medium"/>
                      </a:rPr>
                      <a:t>会员满意度</a:t>
                    </a: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sz="1067" b="1" dirty="0">
                  <a:solidFill>
                    <a:srgbClr val="0D2240"/>
                  </a:solidFill>
                  <a:latin typeface="Helvetica Neue"/>
                  <a:ea typeface="PMingLiU"/>
                </a:rPr>
                <a:t> 全球会员发展措施的支持领导人</a:t>
              </a:r>
            </a:p>
          </p:txBody>
        </p:sp>
      </p:grpSp>
      <p:pic>
        <p:nvPicPr>
          <p:cNvPr id="122" name="Graphic 121" descr="User with solid fill">
            <a:extLst>
              <a:ext uri="{FF2B5EF4-FFF2-40B4-BE49-F238E27FC236}">
                <a16:creationId xmlns:a16="http://schemas.microsoft.com/office/drawing/2014/main" id="{E0D624F5-2DBD-1C95-20E3-5986C0DFE6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81144" y="4638693"/>
            <a:ext cx="426166" cy="441293"/>
          </a:xfrm>
          <a:prstGeom prst="rect">
            <a:avLst/>
          </a:prstGeom>
        </p:spPr>
      </p:pic>
      <p:pic>
        <p:nvPicPr>
          <p:cNvPr id="123" name="Graphic 122" descr="User with solid fill">
            <a:extLst>
              <a:ext uri="{FF2B5EF4-FFF2-40B4-BE49-F238E27FC236}">
                <a16:creationId xmlns:a16="http://schemas.microsoft.com/office/drawing/2014/main" id="{455DD06C-7D7C-A049-47D2-E134B31CD1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94539" y="3237182"/>
            <a:ext cx="426166" cy="441293"/>
          </a:xfrm>
          <a:prstGeom prst="rect">
            <a:avLst/>
          </a:prstGeom>
        </p:spPr>
      </p:pic>
      <p:pic>
        <p:nvPicPr>
          <p:cNvPr id="124" name="Graphic 123" descr="User with solid fill">
            <a:extLst>
              <a:ext uri="{FF2B5EF4-FFF2-40B4-BE49-F238E27FC236}">
                <a16:creationId xmlns:a16="http://schemas.microsoft.com/office/drawing/2014/main" id="{6C42D915-7B39-BD8C-0B4B-E4011A22C9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73049" y="4084525"/>
            <a:ext cx="426166" cy="441293"/>
          </a:xfrm>
          <a:prstGeom prst="rect">
            <a:avLst/>
          </a:prstGeom>
        </p:spPr>
      </p:pic>
    </p:spTree>
    <p:extLst>
      <p:ext uri="{BB962C8B-B14F-4D97-AF65-F5344CB8AC3E}">
        <p14:creationId xmlns:p14="http://schemas.microsoft.com/office/powerpoint/2010/main" val="239691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973352CB-31BE-6940-A03E-537E79EBED6A}"/>
              </a:ext>
            </a:extLst>
          </p:cNvPr>
          <p:cNvSpPr/>
          <p:nvPr/>
        </p:nvSpPr>
        <p:spPr>
          <a:xfrm>
            <a:off x="0" y="0"/>
            <a:ext cx="1127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5" name="Slice - Solid">
            <a:extLst>
              <a:ext uri="{FF2B5EF4-FFF2-40B4-BE49-F238E27FC236}">
                <a16:creationId xmlns:a16="http://schemas.microsoft.com/office/drawing/2014/main" id="{A0F614EC-F7BF-374E-819E-F20B2EBF1554}"/>
              </a:ext>
            </a:extLst>
          </p:cNvPr>
          <p:cNvSpPr/>
          <p:nvPr/>
        </p:nvSpPr>
        <p:spPr>
          <a:xfrm>
            <a:off x="1004871" y="-8022"/>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TextBox 8">
            <a:extLst>
              <a:ext uri="{FF2B5EF4-FFF2-40B4-BE49-F238E27FC236}">
                <a16:creationId xmlns:a16="http://schemas.microsoft.com/office/drawing/2014/main" id="{167560B3-2D9F-44D7-8CD5-E363E6587447}"/>
              </a:ext>
            </a:extLst>
          </p:cNvPr>
          <p:cNvSpPr txBox="1"/>
          <p:nvPr/>
        </p:nvSpPr>
        <p:spPr>
          <a:xfrm>
            <a:off x="3479800" y="5943600"/>
            <a:ext cx="6799105" cy="553998"/>
          </a:xfrm>
          <a:prstGeom prst="rect">
            <a:avLst/>
          </a:prstGeom>
          <a:noFill/>
        </p:spPr>
        <p:txBody>
          <a:bodyPr wrap="square" rtlCol="0">
            <a:spAutoFit/>
          </a:bodyPr>
          <a:lstStyle/>
          <a:p>
            <a:pPr algn="ctr"/>
            <a:r>
              <a:rPr lang="zh-TW" sz="3000" b="1" dirty="0">
                <a:solidFill>
                  <a:srgbClr val="F65126"/>
                </a:solidFill>
                <a:latin typeface="Microsoft JhengHei" panose="020B0604030504040204" pitchFamily="34" charset="-120"/>
                <a:ea typeface="Microsoft JhengHei" panose="020B0604030504040204" pitchFamily="34" charset="-120"/>
              </a:rPr>
              <a:t>产生影响力的狮友 </a:t>
            </a:r>
          </a:p>
        </p:txBody>
      </p:sp>
      <p:graphicFrame>
        <p:nvGraphicFramePr>
          <p:cNvPr id="10" name="Diagram 9">
            <a:extLst>
              <a:ext uri="{FF2B5EF4-FFF2-40B4-BE49-F238E27FC236}">
                <a16:creationId xmlns:a16="http://schemas.microsoft.com/office/drawing/2014/main" id="{1AD1CB55-2A34-4185-B8A9-786984E7F80D}"/>
              </a:ext>
            </a:extLst>
          </p:cNvPr>
          <p:cNvGraphicFramePr/>
          <p:nvPr>
            <p:extLst>
              <p:ext uri="{D42A27DB-BD31-4B8C-83A1-F6EECF244321}">
                <p14:modId xmlns:p14="http://schemas.microsoft.com/office/powerpoint/2010/main" val="466598164"/>
              </p:ext>
            </p:extLst>
          </p:nvPr>
        </p:nvGraphicFramePr>
        <p:xfrm>
          <a:off x="3479800" y="1389700"/>
          <a:ext cx="6731000" cy="4690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Headline">
            <a:extLst>
              <a:ext uri="{FF2B5EF4-FFF2-40B4-BE49-F238E27FC236}">
                <a16:creationId xmlns:a16="http://schemas.microsoft.com/office/drawing/2014/main" id="{363A1174-691C-CB41-B0CA-9DA5580D963A}"/>
              </a:ext>
            </a:extLst>
          </p:cNvPr>
          <p:cNvSpPr txBox="1">
            <a:spLocks/>
          </p:cNvSpPr>
          <p:nvPr/>
        </p:nvSpPr>
        <p:spPr>
          <a:xfrm>
            <a:off x="2751295" y="55117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zh-TW" sz="3200" dirty="0">
                <a:solidFill>
                  <a:schemeClr val="bg1"/>
                </a:solidFill>
                <a:latin typeface="Arial" panose="020B0604020202020204" pitchFamily="34" charset="0"/>
                <a:ea typeface="PMingLiU"/>
                <a:cs typeface="Arial" panose="020B0604020202020204" pitchFamily="34" charset="0"/>
              </a:rPr>
              <a:t>谁能加入工作团队？</a:t>
            </a:r>
          </a:p>
        </p:txBody>
      </p:sp>
      <p:pic>
        <p:nvPicPr>
          <p:cNvPr id="13" name="Picture 12">
            <a:extLst>
              <a:ext uri="{FF2B5EF4-FFF2-40B4-BE49-F238E27FC236}">
                <a16:creationId xmlns:a16="http://schemas.microsoft.com/office/drawing/2014/main" id="{6AA11A2F-4CAB-9944-B044-F57928B34697}"/>
              </a:ext>
            </a:extLst>
          </p:cNvPr>
          <p:cNvPicPr>
            <a:picLocks noChangeAspect="1"/>
          </p:cNvPicPr>
          <p:nvPr/>
        </p:nvPicPr>
        <p:blipFill>
          <a:blip r:embed="rId8"/>
          <a:srcRect/>
          <a:stretch/>
        </p:blipFill>
        <p:spPr>
          <a:xfrm>
            <a:off x="457200" y="332690"/>
            <a:ext cx="1089992" cy="1089992"/>
          </a:xfrm>
          <a:prstGeom prst="rect">
            <a:avLst/>
          </a:prstGeom>
        </p:spPr>
      </p:pic>
      <p:sp>
        <p:nvSpPr>
          <p:cNvPr id="16" name="Page Number - Blue">
            <a:extLst>
              <a:ext uri="{FF2B5EF4-FFF2-40B4-BE49-F238E27FC236}">
                <a16:creationId xmlns:a16="http://schemas.microsoft.com/office/drawing/2014/main" id="{9BDDB18B-8645-0346-8FD3-0FE28EA97CE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Tree>
    <p:extLst>
      <p:ext uri="{BB962C8B-B14F-4D97-AF65-F5344CB8AC3E}">
        <p14:creationId xmlns:p14="http://schemas.microsoft.com/office/powerpoint/2010/main" val="2940633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ce - Solid">
            <a:extLst>
              <a:ext uri="{FF2B5EF4-FFF2-40B4-BE49-F238E27FC236}">
                <a16:creationId xmlns:a16="http://schemas.microsoft.com/office/drawing/2014/main" id="{F1DA8631-9A04-224B-8FBD-59E9927701D6}"/>
              </a:ext>
            </a:extLst>
          </p:cNvPr>
          <p:cNvSpPr/>
          <p:nvPr/>
        </p:nvSpPr>
        <p:spPr>
          <a:xfrm rot="10800000">
            <a:off x="0" y="-8024"/>
            <a:ext cx="11187128" cy="6866023"/>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6" name="Rectangle 65">
            <a:extLst>
              <a:ext uri="{FF2B5EF4-FFF2-40B4-BE49-F238E27FC236}">
                <a16:creationId xmlns:a16="http://schemas.microsoft.com/office/drawing/2014/main" id="{4F4B98F0-BD98-EB45-8E21-C3FC7E92602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Body Copy">
            <a:extLst>
              <a:ext uri="{FF2B5EF4-FFF2-40B4-BE49-F238E27FC236}">
                <a16:creationId xmlns:a16="http://schemas.microsoft.com/office/drawing/2014/main" id="{C10A6398-BAB4-DF43-9CCB-300D5C36DCDB}"/>
              </a:ext>
            </a:extLst>
          </p:cNvPr>
          <p:cNvSpPr txBox="1">
            <a:spLocks/>
          </p:cNvSpPr>
          <p:nvPr/>
        </p:nvSpPr>
        <p:spPr>
          <a:xfrm>
            <a:off x="789757" y="1801357"/>
            <a:ext cx="3033070"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dirty="0">
                <a:solidFill>
                  <a:schemeClr val="bg1"/>
                </a:solidFill>
                <a:latin typeface="Arial" charset="0"/>
                <a:ea typeface="PMingLiU" charset="0"/>
                <a:cs typeface="Arial" charset="0"/>
              </a:rPr>
              <a:t>在建立团队时，明确定下对每一位工作团队成员的期望</a:t>
            </a:r>
          </a:p>
        </p:txBody>
      </p:sp>
      <p:sp>
        <p:nvSpPr>
          <p:cNvPr id="13" name="Body Copy">
            <a:extLst>
              <a:ext uri="{FF2B5EF4-FFF2-40B4-BE49-F238E27FC236}">
                <a16:creationId xmlns:a16="http://schemas.microsoft.com/office/drawing/2014/main" id="{441058A8-A6A9-8D44-A76A-9F7F4040BAA7}"/>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zh-TW" sz="3200" b="1" dirty="0">
                <a:solidFill>
                  <a:schemeClr val="bg1"/>
                </a:solidFill>
                <a:latin typeface="Arial" charset="0"/>
                <a:ea typeface="PMingLiU" charset="0"/>
                <a:cs typeface="Arial" charset="0"/>
              </a:rPr>
              <a:t>设下清楚的期望</a:t>
            </a:r>
          </a:p>
        </p:txBody>
      </p:sp>
      <p:sp>
        <p:nvSpPr>
          <p:cNvPr id="37" name="Rectangle 17">
            <a:extLst>
              <a:ext uri="{FF2B5EF4-FFF2-40B4-BE49-F238E27FC236}">
                <a16:creationId xmlns:a16="http://schemas.microsoft.com/office/drawing/2014/main" id="{57887EC0-4B14-114E-949E-35BBFFF8CA5D}"/>
              </a:ext>
            </a:extLst>
          </p:cNvPr>
          <p:cNvSpPr>
            <a:spLocks noChangeArrowheads="1"/>
          </p:cNvSpPr>
          <p:nvPr/>
        </p:nvSpPr>
        <p:spPr bwMode="auto">
          <a:xfrm>
            <a:off x="5181600" y="4398016"/>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sz="2000" b="1" i="0" u="none" strike="noStrike" cap="none" normalizeH="0" baseline="0" dirty="0">
                <a:ln>
                  <a:noFill/>
                </a:ln>
                <a:solidFill>
                  <a:srgbClr val="FF5C35"/>
                </a:solidFill>
                <a:effectLst/>
                <a:latin typeface="Open Sans Semibold" panose="020B0706030804020204" pitchFamily="34" charset="0"/>
                <a:ea typeface="PMingLiU"/>
              </a:rPr>
              <a:t>专注奉献</a:t>
            </a:r>
          </a:p>
        </p:txBody>
      </p:sp>
      <p:sp>
        <p:nvSpPr>
          <p:cNvPr id="47" name="Rectangle 17">
            <a:extLst>
              <a:ext uri="{FF2B5EF4-FFF2-40B4-BE49-F238E27FC236}">
                <a16:creationId xmlns:a16="http://schemas.microsoft.com/office/drawing/2014/main" id="{254D5A1E-1463-934B-B1A1-4CC54E0DCCE2}"/>
              </a:ext>
            </a:extLst>
          </p:cNvPr>
          <p:cNvSpPr>
            <a:spLocks noChangeArrowheads="1"/>
          </p:cNvSpPr>
          <p:nvPr/>
        </p:nvSpPr>
        <p:spPr bwMode="auto">
          <a:xfrm>
            <a:off x="5562600" y="5116546"/>
            <a:ext cx="1006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sz="2000" b="1" i="0" u="none" strike="noStrike" cap="none" normalizeH="0" baseline="0" dirty="0">
                <a:ln>
                  <a:noFill/>
                </a:ln>
                <a:solidFill>
                  <a:schemeClr val="bg1">
                    <a:lumMod val="75000"/>
                  </a:schemeClr>
                </a:solidFill>
                <a:effectLst/>
                <a:latin typeface="Open Sans Semibold" panose="020B0706030804020204" pitchFamily="34" charset="0"/>
                <a:ea typeface="PMingLiU"/>
              </a:rPr>
              <a:t>尊重</a:t>
            </a:r>
          </a:p>
        </p:txBody>
      </p:sp>
      <p:sp>
        <p:nvSpPr>
          <p:cNvPr id="54" name="Rectangle 17">
            <a:extLst>
              <a:ext uri="{FF2B5EF4-FFF2-40B4-BE49-F238E27FC236}">
                <a16:creationId xmlns:a16="http://schemas.microsoft.com/office/drawing/2014/main" id="{FA8D0522-35F8-9C43-868E-FF625E07A069}"/>
              </a:ext>
            </a:extLst>
          </p:cNvPr>
          <p:cNvSpPr>
            <a:spLocks noChangeArrowheads="1"/>
          </p:cNvSpPr>
          <p:nvPr/>
        </p:nvSpPr>
        <p:spPr bwMode="auto">
          <a:xfrm>
            <a:off x="5334000" y="2889910"/>
            <a:ext cx="769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TW" sz="2000" b="1" dirty="0">
                <a:solidFill>
                  <a:srgbClr val="EBB700"/>
                </a:solidFill>
                <a:latin typeface="Open Sans Semibold" panose="020B0706030804020204" pitchFamily="34" charset="0"/>
                <a:ea typeface="PMingLiU"/>
              </a:rPr>
              <a:t>有弹性</a:t>
            </a:r>
          </a:p>
        </p:txBody>
      </p:sp>
      <p:sp>
        <p:nvSpPr>
          <p:cNvPr id="58" name="Rectangle 17">
            <a:extLst>
              <a:ext uri="{FF2B5EF4-FFF2-40B4-BE49-F238E27FC236}">
                <a16:creationId xmlns:a16="http://schemas.microsoft.com/office/drawing/2014/main" id="{8F030D53-2501-0441-9086-86F857FB6BCE}"/>
              </a:ext>
            </a:extLst>
          </p:cNvPr>
          <p:cNvSpPr>
            <a:spLocks noChangeArrowheads="1"/>
          </p:cNvSpPr>
          <p:nvPr/>
        </p:nvSpPr>
        <p:spPr bwMode="auto">
          <a:xfrm>
            <a:off x="5445248" y="3679486"/>
            <a:ext cx="5129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2000" b="1" i="0" u="none" strike="noStrike" cap="none" normalizeH="0" baseline="0" dirty="0">
                <a:ln>
                  <a:noFill/>
                </a:ln>
                <a:solidFill>
                  <a:srgbClr val="407CCA"/>
                </a:solidFill>
                <a:effectLst/>
                <a:latin typeface="Open Sans Semibold" panose="020B0706030804020204" pitchFamily="34" charset="0"/>
                <a:ea typeface="PMingLiU"/>
              </a:rPr>
              <a:t>沟通</a:t>
            </a:r>
          </a:p>
        </p:txBody>
      </p:sp>
      <p:sp>
        <p:nvSpPr>
          <p:cNvPr id="62" name="Rectangle 17">
            <a:extLst>
              <a:ext uri="{FF2B5EF4-FFF2-40B4-BE49-F238E27FC236}">
                <a16:creationId xmlns:a16="http://schemas.microsoft.com/office/drawing/2014/main" id="{5DA8AC76-5D94-324F-880B-84B99632D264}"/>
              </a:ext>
            </a:extLst>
          </p:cNvPr>
          <p:cNvSpPr>
            <a:spLocks noChangeArrowheads="1"/>
          </p:cNvSpPr>
          <p:nvPr/>
        </p:nvSpPr>
        <p:spPr bwMode="auto">
          <a:xfrm>
            <a:off x="5354291" y="2148448"/>
            <a:ext cx="5802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2000" b="1" i="0" u="none" strike="noStrike" cap="none" normalizeH="0" baseline="0" dirty="0">
                <a:ln>
                  <a:noFill/>
                </a:ln>
                <a:solidFill>
                  <a:srgbClr val="00AC69"/>
                </a:solidFill>
                <a:effectLst/>
                <a:latin typeface="Open Sans Semibold" panose="020B0706030804020204" pitchFamily="34" charset="0"/>
                <a:ea typeface="PMingLiU"/>
              </a:rPr>
              <a:t>当责 </a:t>
            </a:r>
          </a:p>
        </p:txBody>
      </p:sp>
      <p:pic>
        <p:nvPicPr>
          <p:cNvPr id="24" name="Picture 23">
            <a:extLst>
              <a:ext uri="{FF2B5EF4-FFF2-40B4-BE49-F238E27FC236}">
                <a16:creationId xmlns:a16="http://schemas.microsoft.com/office/drawing/2014/main" id="{E9271B47-3C82-5944-A170-F5FBCC2C6B5B}"/>
              </a:ext>
            </a:extLst>
          </p:cNvPr>
          <p:cNvPicPr>
            <a:picLocks noChangeAspect="1"/>
          </p:cNvPicPr>
          <p:nvPr/>
        </p:nvPicPr>
        <p:blipFill>
          <a:blip r:embed="rId3"/>
          <a:srcRect/>
          <a:stretch/>
        </p:blipFill>
        <p:spPr>
          <a:xfrm>
            <a:off x="658006" y="5278128"/>
            <a:ext cx="1089992" cy="1089992"/>
          </a:xfrm>
          <a:prstGeom prst="rect">
            <a:avLst/>
          </a:prstGeom>
        </p:spPr>
      </p:pic>
      <p:grpSp>
        <p:nvGrpSpPr>
          <p:cNvPr id="26" name="Group 25">
            <a:extLst>
              <a:ext uri="{FF2B5EF4-FFF2-40B4-BE49-F238E27FC236}">
                <a16:creationId xmlns:a16="http://schemas.microsoft.com/office/drawing/2014/main" id="{B487D747-AE00-1B4B-A291-85ED61050EA1}"/>
              </a:ext>
            </a:extLst>
          </p:cNvPr>
          <p:cNvGrpSpPr/>
          <p:nvPr/>
        </p:nvGrpSpPr>
        <p:grpSpPr>
          <a:xfrm>
            <a:off x="6959246" y="1972026"/>
            <a:ext cx="4257742" cy="4538043"/>
            <a:chOff x="6945768" y="1737252"/>
            <a:chExt cx="4257742" cy="4538043"/>
          </a:xfrm>
        </p:grpSpPr>
        <p:grpSp>
          <p:nvGrpSpPr>
            <p:cNvPr id="27" name="Group 26">
              <a:extLst>
                <a:ext uri="{FF2B5EF4-FFF2-40B4-BE49-F238E27FC236}">
                  <a16:creationId xmlns:a16="http://schemas.microsoft.com/office/drawing/2014/main" id="{DAE02E41-8840-7943-B929-2566A7807AE3}"/>
                </a:ext>
              </a:extLst>
            </p:cNvPr>
            <p:cNvGrpSpPr/>
            <p:nvPr/>
          </p:nvGrpSpPr>
          <p:grpSpPr>
            <a:xfrm>
              <a:off x="6945768" y="3997587"/>
              <a:ext cx="4257742" cy="2277708"/>
              <a:chOff x="6945768" y="3997587"/>
              <a:chExt cx="4257742" cy="2277708"/>
            </a:xfrm>
          </p:grpSpPr>
          <p:sp>
            <p:nvSpPr>
              <p:cNvPr id="43" name="Freeform 42">
                <a:extLst>
                  <a:ext uri="{FF2B5EF4-FFF2-40B4-BE49-F238E27FC236}">
                    <a16:creationId xmlns:a16="http://schemas.microsoft.com/office/drawing/2014/main" id="{F5B766D9-8F47-434B-AAC0-1858D6AB817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4" name="Freeform 13">
                <a:extLst>
                  <a:ext uri="{FF2B5EF4-FFF2-40B4-BE49-F238E27FC236}">
                    <a16:creationId xmlns:a16="http://schemas.microsoft.com/office/drawing/2014/main" id="{E920A482-22E2-6D44-88C0-F5AAC95B51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5" name="Freeform 14">
                <a:extLst>
                  <a:ext uri="{FF2B5EF4-FFF2-40B4-BE49-F238E27FC236}">
                    <a16:creationId xmlns:a16="http://schemas.microsoft.com/office/drawing/2014/main" id="{1558E6CB-F4D3-FF45-AB0C-2B78E1108CAF}"/>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9F735853-ACA5-A64D-924F-A86E81CC6798}"/>
                </a:ext>
              </a:extLst>
            </p:cNvPr>
            <p:cNvGrpSpPr/>
            <p:nvPr/>
          </p:nvGrpSpPr>
          <p:grpSpPr>
            <a:xfrm>
              <a:off x="6945768" y="3244142"/>
              <a:ext cx="4257742" cy="2277708"/>
              <a:chOff x="6945768" y="3997587"/>
              <a:chExt cx="4257742" cy="2277708"/>
            </a:xfrm>
          </p:grpSpPr>
          <p:sp>
            <p:nvSpPr>
              <p:cNvPr id="39" name="Freeform 38">
                <a:extLst>
                  <a:ext uri="{FF2B5EF4-FFF2-40B4-BE49-F238E27FC236}">
                    <a16:creationId xmlns:a16="http://schemas.microsoft.com/office/drawing/2014/main" id="{061A0DA5-3129-DA4D-B31D-CDF0EE8F630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0" name="Freeform 13">
                <a:extLst>
                  <a:ext uri="{FF2B5EF4-FFF2-40B4-BE49-F238E27FC236}">
                    <a16:creationId xmlns:a16="http://schemas.microsoft.com/office/drawing/2014/main" id="{DB39B07D-6E0A-964C-9E30-D1E3D37CF21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2" name="Freeform 14">
                <a:extLst>
                  <a:ext uri="{FF2B5EF4-FFF2-40B4-BE49-F238E27FC236}">
                    <a16:creationId xmlns:a16="http://schemas.microsoft.com/office/drawing/2014/main" id="{E60AB57D-1BEC-464A-9786-180E9C87EBFA}"/>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9" name="Group 28">
              <a:extLst>
                <a:ext uri="{FF2B5EF4-FFF2-40B4-BE49-F238E27FC236}">
                  <a16:creationId xmlns:a16="http://schemas.microsoft.com/office/drawing/2014/main" id="{51F7F875-13F2-294B-BADC-2585A98AC9F4}"/>
                </a:ext>
              </a:extLst>
            </p:cNvPr>
            <p:cNvGrpSpPr/>
            <p:nvPr/>
          </p:nvGrpSpPr>
          <p:grpSpPr>
            <a:xfrm>
              <a:off x="6945768" y="2490697"/>
              <a:ext cx="4257742" cy="2277708"/>
              <a:chOff x="6945768" y="3997587"/>
              <a:chExt cx="4257742" cy="2277708"/>
            </a:xfrm>
          </p:grpSpPr>
          <p:sp>
            <p:nvSpPr>
              <p:cNvPr id="35" name="Freeform 34">
                <a:extLst>
                  <a:ext uri="{FF2B5EF4-FFF2-40B4-BE49-F238E27FC236}">
                    <a16:creationId xmlns:a16="http://schemas.microsoft.com/office/drawing/2014/main" id="{F9E152A1-5A8D-6548-A45D-7FB654F012E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703D88B8-9953-C144-9084-32CEB3B888D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8" name="Freeform 14">
                <a:extLst>
                  <a:ext uri="{FF2B5EF4-FFF2-40B4-BE49-F238E27FC236}">
                    <a16:creationId xmlns:a16="http://schemas.microsoft.com/office/drawing/2014/main" id="{6E338BD3-E792-0E40-A163-CEF7D35A80B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31" name="Group 30">
              <a:extLst>
                <a:ext uri="{FF2B5EF4-FFF2-40B4-BE49-F238E27FC236}">
                  <a16:creationId xmlns:a16="http://schemas.microsoft.com/office/drawing/2014/main" id="{BCCE31FB-D329-824E-A99A-9A97720B81C5}"/>
                </a:ext>
              </a:extLst>
            </p:cNvPr>
            <p:cNvGrpSpPr/>
            <p:nvPr/>
          </p:nvGrpSpPr>
          <p:grpSpPr>
            <a:xfrm>
              <a:off x="6945768" y="1737252"/>
              <a:ext cx="4257742" cy="2277708"/>
              <a:chOff x="6945768" y="3997587"/>
              <a:chExt cx="4257742" cy="2277708"/>
            </a:xfrm>
          </p:grpSpPr>
          <p:sp>
            <p:nvSpPr>
              <p:cNvPr id="32" name="Freeform 31">
                <a:extLst>
                  <a:ext uri="{FF2B5EF4-FFF2-40B4-BE49-F238E27FC236}">
                    <a16:creationId xmlns:a16="http://schemas.microsoft.com/office/drawing/2014/main" id="{131B19E4-62F1-CF4B-B774-9F1085C9ADB9}"/>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3" name="Freeform 13">
                <a:extLst>
                  <a:ext uri="{FF2B5EF4-FFF2-40B4-BE49-F238E27FC236}">
                    <a16:creationId xmlns:a16="http://schemas.microsoft.com/office/drawing/2014/main" id="{7E944C10-9E98-4145-B97C-BD837CB652D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4" name="Freeform 14">
                <a:extLst>
                  <a:ext uri="{FF2B5EF4-FFF2-40B4-BE49-F238E27FC236}">
                    <a16:creationId xmlns:a16="http://schemas.microsoft.com/office/drawing/2014/main" id="{2B34F0E2-B7D9-844C-BE8E-329C95EEA490}"/>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sp>
        <p:nvSpPr>
          <p:cNvPr id="57" name="Freeform 56">
            <a:extLst>
              <a:ext uri="{FF2B5EF4-FFF2-40B4-BE49-F238E27FC236}">
                <a16:creationId xmlns:a16="http://schemas.microsoft.com/office/drawing/2014/main" id="{A2925DF5-A122-A14D-AE19-1BBBB8C848C0}"/>
              </a:ext>
            </a:extLst>
          </p:cNvPr>
          <p:cNvSpPr>
            <a:spLocks/>
          </p:cNvSpPr>
          <p:nvPr/>
        </p:nvSpPr>
        <p:spPr bwMode="auto">
          <a:xfrm>
            <a:off x="6929387" y="120120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00B66C"/>
          </a:solidFill>
          <a:ln>
            <a:noFill/>
          </a:ln>
        </p:spPr>
        <p:txBody>
          <a:bodyPr wrap="square">
            <a:noAutofit/>
          </a:bodyPr>
          <a:lstStyle/>
          <a:p>
            <a:endParaRPr lang="en-US" dirty="0"/>
          </a:p>
        </p:txBody>
      </p:sp>
      <p:sp>
        <p:nvSpPr>
          <p:cNvPr id="61" name="Freeform 13">
            <a:extLst>
              <a:ext uri="{FF2B5EF4-FFF2-40B4-BE49-F238E27FC236}">
                <a16:creationId xmlns:a16="http://schemas.microsoft.com/office/drawing/2014/main" id="{3E5DE4B7-F941-C541-A108-B075F1B79AEE}"/>
              </a:ext>
            </a:extLst>
          </p:cNvPr>
          <p:cNvSpPr>
            <a:spLocks/>
          </p:cNvSpPr>
          <p:nvPr/>
        </p:nvSpPr>
        <p:spPr bwMode="auto">
          <a:xfrm>
            <a:off x="6929387" y="217186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64" name="Freeform 14">
            <a:extLst>
              <a:ext uri="{FF2B5EF4-FFF2-40B4-BE49-F238E27FC236}">
                <a16:creationId xmlns:a16="http://schemas.microsoft.com/office/drawing/2014/main" id="{2B6CE72E-14EA-9240-813B-CA3D6B482D6C}"/>
              </a:ext>
            </a:extLst>
          </p:cNvPr>
          <p:cNvSpPr>
            <a:spLocks/>
          </p:cNvSpPr>
          <p:nvPr/>
        </p:nvSpPr>
        <p:spPr bwMode="auto">
          <a:xfrm>
            <a:off x="9058258" y="217186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spTree>
    <p:extLst>
      <p:ext uri="{BB962C8B-B14F-4D97-AF65-F5344CB8AC3E}">
        <p14:creationId xmlns:p14="http://schemas.microsoft.com/office/powerpoint/2010/main" val="12699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0" y="0"/>
            <a:ext cx="12192000" cy="9401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0" y="723037"/>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6" y="226622"/>
            <a:ext cx="971568" cy="971568"/>
          </a:xfrm>
          <a:prstGeom prst="rect">
            <a:avLst/>
          </a:prstGeom>
        </p:spPr>
      </p:pic>
      <p:sp>
        <p:nvSpPr>
          <p:cNvPr id="4" name="Title 3"/>
          <p:cNvSpPr>
            <a:spLocks noGrp="1"/>
          </p:cNvSpPr>
          <p:nvPr>
            <p:ph type="title" idx="4294967295"/>
          </p:nvPr>
        </p:nvSpPr>
        <p:spPr>
          <a:xfrm>
            <a:off x="-11374" y="1050197"/>
            <a:ext cx="12192000" cy="838200"/>
          </a:xfrm>
          <a:prstGeom prst="rect">
            <a:avLst/>
          </a:prstGeom>
        </p:spPr>
        <p:txBody>
          <a:bodyPr/>
          <a:lstStyle/>
          <a:p>
            <a:r>
              <a:rPr lang="zh-TW" sz="3200" b="1" dirty="0">
                <a:solidFill>
                  <a:srgbClr val="0A5496"/>
                </a:solidFill>
              </a:rPr>
              <a:t>团队合作 </a:t>
            </a:r>
          </a:p>
        </p:txBody>
      </p:sp>
      <p:sp>
        <p:nvSpPr>
          <p:cNvPr id="5" name="Content Placeholder 4"/>
          <p:cNvSpPr>
            <a:spLocks noGrp="1"/>
          </p:cNvSpPr>
          <p:nvPr>
            <p:ph sz="quarter" idx="4294967295"/>
          </p:nvPr>
        </p:nvSpPr>
        <p:spPr>
          <a:xfrm>
            <a:off x="904575" y="1888397"/>
            <a:ext cx="5267325" cy="4969603"/>
          </a:xfrm>
          <a:prstGeom prst="rect">
            <a:avLst/>
          </a:prstGeom>
          <a:solidFill>
            <a:schemeClr val="bg1"/>
          </a:solidFill>
        </p:spPr>
        <p:txBody>
          <a:bodyPr/>
          <a:lstStyle/>
          <a:p>
            <a:pPr marL="0" indent="0">
              <a:buNone/>
            </a:pPr>
            <a:r>
              <a:rPr lang="zh-TW" sz="2400" b="1" dirty="0">
                <a:solidFill>
                  <a:srgbClr val="0A5496"/>
                </a:solidFill>
              </a:rPr>
              <a:t>热忱</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p:txBody>
      </p:sp>
      <p:sp>
        <p:nvSpPr>
          <p:cNvPr id="17" name="Content Placeholder 4">
            <a:extLst>
              <a:ext uri="{FF2B5EF4-FFF2-40B4-BE49-F238E27FC236}">
                <a16:creationId xmlns:a16="http://schemas.microsoft.com/office/drawing/2014/main" id="{EEB546F9-9324-7243-87CD-66BE4A79F78D}"/>
              </a:ext>
            </a:extLst>
          </p:cNvPr>
          <p:cNvSpPr txBox="1">
            <a:spLocks/>
          </p:cNvSpPr>
          <p:nvPr/>
        </p:nvSpPr>
        <p:spPr>
          <a:xfrm>
            <a:off x="6171900" y="1888396"/>
            <a:ext cx="5267325" cy="4969603"/>
          </a:xfrm>
          <a:prstGeom prst="rect">
            <a:avLst/>
          </a:prstGeom>
          <a:solidFill>
            <a:schemeClr val="bg1"/>
          </a:solid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zh-TW" sz="2400" b="1" dirty="0">
                <a:solidFill>
                  <a:srgbClr val="0A5496"/>
                </a:solidFill>
              </a:rPr>
              <a:t>目的</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p:txBody>
      </p:sp>
    </p:spTree>
    <p:extLst>
      <p:ext uri="{BB962C8B-B14F-4D97-AF65-F5344CB8AC3E}">
        <p14:creationId xmlns:p14="http://schemas.microsoft.com/office/powerpoint/2010/main" val="85395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015395DB-CE56-524D-97FD-7B22E677993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 </a:t>
            </a:r>
          </a:p>
        </p:txBody>
      </p:sp>
      <p:pic>
        <p:nvPicPr>
          <p:cNvPr id="15" name="Picture 14">
            <a:extLst>
              <a:ext uri="{FF2B5EF4-FFF2-40B4-BE49-F238E27FC236}">
                <a16:creationId xmlns:a16="http://schemas.microsoft.com/office/drawing/2014/main" id="{4F93A7C9-BF3B-AE49-9FF7-F169E13B4FE7}"/>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2351CA2B-9717-DC45-9CD9-5AA110A0963F}"/>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502628E1-5E46-1343-997D-913808D67107}"/>
              </a:ext>
            </a:extLst>
          </p:cNvPr>
          <p:cNvGrpSpPr/>
          <p:nvPr/>
        </p:nvGrpSpPr>
        <p:grpSpPr>
          <a:xfrm>
            <a:off x="1219373" y="1022580"/>
            <a:ext cx="10054763" cy="5001910"/>
            <a:chOff x="1219373" y="1022580"/>
            <a:chExt cx="10054763" cy="5001910"/>
          </a:xfrm>
        </p:grpSpPr>
        <p:sp>
          <p:nvSpPr>
            <p:cNvPr id="18" name="Body Copy">
              <a:extLst>
                <a:ext uri="{FF2B5EF4-FFF2-40B4-BE49-F238E27FC236}">
                  <a16:creationId xmlns:a16="http://schemas.microsoft.com/office/drawing/2014/main" id="{3C41F1B6-558F-6740-B8F8-E8A474BEEC65}"/>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b="1" dirty="0"/>
                <a:t>单枪匹马，杯水车薪；</a:t>
              </a:r>
            </a:p>
            <a:p>
              <a:r>
                <a:rPr lang="zh-TW" sz="4400" b="1" dirty="0"/>
                <a:t>齐心协力，其利断金。</a:t>
              </a:r>
            </a:p>
          </p:txBody>
        </p:sp>
        <p:sp>
          <p:nvSpPr>
            <p:cNvPr id="19" name="Quote">
              <a:extLst>
                <a:ext uri="{FF2B5EF4-FFF2-40B4-BE49-F238E27FC236}">
                  <a16:creationId xmlns:a16="http://schemas.microsoft.com/office/drawing/2014/main" id="{8D226F39-8891-A347-9BB2-80D476E06812}"/>
                </a:ext>
              </a:extLst>
            </p:cNvPr>
            <p:cNvSpPr/>
            <p:nvPr/>
          </p:nvSpPr>
          <p:spPr>
            <a:xfrm>
              <a:off x="1219373" y="1022580"/>
              <a:ext cx="1095548" cy="2834105"/>
            </a:xfrm>
            <a:prstGeom prst="rect">
              <a:avLst/>
            </a:prstGeom>
          </p:spPr>
          <p:txBody>
            <a:bodyPr wrap="square" lIns="63496" tIns="31748" rIns="63496" bIns="31748">
              <a:spAutoFit/>
            </a:bodyPr>
            <a:lstStyle/>
            <a:p>
              <a:pPr algn="ctr"/>
              <a:r>
                <a:rPr lang="en-US" altLang="zh-TW" sz="18000" b="1" dirty="0">
                  <a:solidFill>
                    <a:srgbClr val="EBB700"/>
                  </a:solidFill>
                  <a:latin typeface="Open Sans"/>
                  <a:ea typeface="PMingLiU"/>
                  <a:cs typeface="Open Sans"/>
                </a:rPr>
                <a:t> </a:t>
              </a:r>
              <a:endParaRPr lang="zh-TW" sz="18000" b="1" dirty="0">
                <a:solidFill>
                  <a:srgbClr val="EBB700"/>
                </a:solidFill>
                <a:latin typeface="Open Sans"/>
                <a:ea typeface="PMingLiU"/>
                <a:cs typeface="Open Sans"/>
              </a:endParaRPr>
            </a:p>
          </p:txBody>
        </p:sp>
        <p:sp>
          <p:nvSpPr>
            <p:cNvPr id="20" name="Quote">
              <a:extLst>
                <a:ext uri="{FF2B5EF4-FFF2-40B4-BE49-F238E27FC236}">
                  <a16:creationId xmlns:a16="http://schemas.microsoft.com/office/drawing/2014/main" id="{FC79C4BB-10AE-F943-AE1C-02C5220BCB45}"/>
                </a:ext>
              </a:extLst>
            </p:cNvPr>
            <p:cNvSpPr/>
            <p:nvPr/>
          </p:nvSpPr>
          <p:spPr>
            <a:xfrm>
              <a:off x="9760417" y="3190385"/>
              <a:ext cx="1513719" cy="2834105"/>
            </a:xfrm>
            <a:prstGeom prst="rect">
              <a:avLst/>
            </a:prstGeom>
          </p:spPr>
          <p:txBody>
            <a:bodyPr wrap="square" lIns="63496" tIns="31748" rIns="63496" bIns="31748">
              <a:spAutoFit/>
            </a:bodyPr>
            <a:lstStyle/>
            <a:p>
              <a:pPr algn="ctr"/>
              <a:endParaRPr lang="zh-TW" sz="18000" b="1" dirty="0">
                <a:solidFill>
                  <a:srgbClr val="EBB700"/>
                </a:solidFill>
                <a:latin typeface="Open Sans"/>
                <a:ea typeface="PMingLiU"/>
                <a:cs typeface="Open Sans"/>
              </a:endParaRPr>
            </a:p>
          </p:txBody>
        </p:sp>
      </p:grpSp>
      <p:sp>
        <p:nvSpPr>
          <p:cNvPr id="21" name="Page Number - White">
            <a:extLst>
              <a:ext uri="{FF2B5EF4-FFF2-40B4-BE49-F238E27FC236}">
                <a16:creationId xmlns:a16="http://schemas.microsoft.com/office/drawing/2014/main" id="{D36BFE30-606C-2044-9481-82BD8C086BF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2" name="Text Placeholder 1"/>
          <p:cNvSpPr>
            <a:spLocks noGrp="1"/>
          </p:cNvSpPr>
          <p:nvPr>
            <p:ph type="body" sz="quarter" idx="4294967295"/>
          </p:nvPr>
        </p:nvSpPr>
        <p:spPr>
          <a:xfrm>
            <a:off x="7458226" y="5477352"/>
            <a:ext cx="2849895" cy="848012"/>
          </a:xfrm>
          <a:prstGeom prst="rect">
            <a:avLst/>
          </a:prstGeom>
        </p:spPr>
        <p:txBody>
          <a:bodyPr/>
          <a:lstStyle/>
          <a:p>
            <a:pPr marL="0" indent="0">
              <a:buNone/>
            </a:pPr>
            <a:r>
              <a:rPr lang="zh-TW" sz="2400" b="1" dirty="0">
                <a:solidFill>
                  <a:schemeClr val="bg1"/>
                </a:solidFill>
              </a:rPr>
              <a:t>- 海伦凯勒</a:t>
            </a:r>
          </a:p>
        </p:txBody>
      </p:sp>
      <p:sp>
        <p:nvSpPr>
          <p:cNvPr id="3" name="Quote">
            <a:extLst>
              <a:ext uri="{FF2B5EF4-FFF2-40B4-BE49-F238E27FC236}">
                <a16:creationId xmlns:a16="http://schemas.microsoft.com/office/drawing/2014/main" id="{C1B340CA-2DA2-B112-CCE2-E9CA8AD8E5A3}"/>
              </a:ext>
            </a:extLst>
          </p:cNvPr>
          <p:cNvSpPr/>
          <p:nvPr/>
        </p:nvSpPr>
        <p:spPr>
          <a:xfrm>
            <a:off x="557535" y="594895"/>
            <a:ext cx="1513719" cy="2834105"/>
          </a:xfrm>
          <a:prstGeom prst="rect">
            <a:avLst/>
          </a:prstGeom>
        </p:spPr>
        <p:txBody>
          <a:bodyPr wrap="square" lIns="63496" tIns="31748" rIns="63496" bIns="31748">
            <a:spAutoFit/>
          </a:bodyPr>
          <a:lstStyle/>
          <a:p>
            <a:pPr algn="ctr"/>
            <a:r>
              <a:rPr lang="es-ES" sz="18000" b="1" dirty="0">
                <a:solidFill>
                  <a:srgbClr val="EBB700"/>
                </a:solidFill>
                <a:latin typeface="Open Sans"/>
                <a:cs typeface="Open Sans"/>
              </a:rPr>
              <a:t>«</a:t>
            </a:r>
          </a:p>
        </p:txBody>
      </p:sp>
      <p:sp>
        <p:nvSpPr>
          <p:cNvPr id="4" name="Quote">
            <a:extLst>
              <a:ext uri="{FF2B5EF4-FFF2-40B4-BE49-F238E27FC236}">
                <a16:creationId xmlns:a16="http://schemas.microsoft.com/office/drawing/2014/main" id="{B3D87FEE-F26A-CF2A-BF5D-38F73FB79FB5}"/>
              </a:ext>
            </a:extLst>
          </p:cNvPr>
          <p:cNvSpPr/>
          <p:nvPr/>
        </p:nvSpPr>
        <p:spPr>
          <a:xfrm>
            <a:off x="9078081" y="2521275"/>
            <a:ext cx="1513719" cy="2834105"/>
          </a:xfrm>
          <a:prstGeom prst="rect">
            <a:avLst/>
          </a:prstGeom>
        </p:spPr>
        <p:txBody>
          <a:bodyPr wrap="square" lIns="63496" tIns="31748" rIns="63496" bIns="31748">
            <a:spAutoFit/>
          </a:bodyPr>
          <a:lstStyle/>
          <a:p>
            <a:pPr algn="ctr"/>
            <a:r>
              <a:rPr lang="es-ES" sz="18000" b="1" dirty="0">
                <a:solidFill>
                  <a:srgbClr val="EBB700"/>
                </a:solidFill>
                <a:latin typeface="Open Sans"/>
                <a:cs typeface="Open Sans"/>
              </a:rPr>
              <a:t>»</a:t>
            </a:r>
          </a:p>
        </p:txBody>
      </p:sp>
    </p:spTree>
    <p:extLst>
      <p:ext uri="{BB962C8B-B14F-4D97-AF65-F5344CB8AC3E}">
        <p14:creationId xmlns:p14="http://schemas.microsoft.com/office/powerpoint/2010/main" val="37662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A4920E5B-C8BE-B84B-95CB-B85D0E1B2A64}"/>
              </a:ext>
            </a:extLst>
          </p:cNvPr>
          <p:cNvSpPr/>
          <p:nvPr/>
        </p:nvSpPr>
        <p:spPr>
          <a:xfrm>
            <a:off x="-1672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Freeform 7">
            <a:extLst>
              <a:ext uri="{FF2B5EF4-FFF2-40B4-BE49-F238E27FC236}">
                <a16:creationId xmlns:a16="http://schemas.microsoft.com/office/drawing/2014/main" id="{8CA82B18-B400-A946-B212-3AE7A9C9B5D2}"/>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zh-TW" dirty="0">
                <a:solidFill>
                  <a:schemeClr val="lt1">
                    <a:alpha val="44000"/>
                  </a:schemeClr>
                </a:solidFill>
              </a:rPr>
              <a:t>m</a:t>
            </a:r>
          </a:p>
        </p:txBody>
      </p:sp>
      <p:sp>
        <p:nvSpPr>
          <p:cNvPr id="9" name="Title 1">
            <a:extLst>
              <a:ext uri="{FF2B5EF4-FFF2-40B4-BE49-F238E27FC236}">
                <a16:creationId xmlns:a16="http://schemas.microsoft.com/office/drawing/2014/main" id="{34422C8C-C24C-E24C-BB51-93C856494E13}"/>
              </a:ext>
            </a:extLst>
          </p:cNvPr>
          <p:cNvSpPr txBox="1">
            <a:spLocks/>
          </p:cNvSpPr>
          <p:nvPr/>
        </p:nvSpPr>
        <p:spPr>
          <a:xfrm>
            <a:off x="6096000" y="1295400"/>
            <a:ext cx="5181600"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dirty="0">
                <a:solidFill>
                  <a:srgbClr val="00338D"/>
                </a:solidFill>
                <a:latin typeface="Arial" charset="0"/>
                <a:ea typeface="PMingLiU" charset="0"/>
                <a:cs typeface="Arial" charset="0"/>
              </a:rPr>
              <a:t>接下来的步骤：准备</a:t>
            </a:r>
            <a:br>
              <a:rPr lang="en-US" altLang="zh-TW" sz="3200" b="1" dirty="0">
                <a:solidFill>
                  <a:srgbClr val="00338D"/>
                </a:solidFill>
                <a:latin typeface="Arial" charset="0"/>
                <a:ea typeface="PMingLiU" charset="0"/>
                <a:cs typeface="Arial" charset="0"/>
              </a:rPr>
            </a:br>
            <a:r>
              <a:rPr lang="zh-TW" sz="3200" b="1" u="sng" dirty="0">
                <a:solidFill>
                  <a:srgbClr val="00338D"/>
                </a:solidFill>
                <a:latin typeface="Arial" charset="0"/>
                <a:ea typeface="PMingLiU" charset="0"/>
                <a:cs typeface="Arial" charset="0"/>
              </a:rPr>
              <a:t>建立愿景</a:t>
            </a:r>
            <a:r>
              <a:rPr lang="zh-TW" sz="3200" b="1" dirty="0">
                <a:solidFill>
                  <a:srgbClr val="00338D"/>
                </a:solidFill>
                <a:latin typeface="Arial" charset="0"/>
                <a:ea typeface="PMingLiU" charset="0"/>
                <a:cs typeface="Arial" charset="0"/>
              </a:rPr>
              <a:t>的会议</a:t>
            </a:r>
          </a:p>
        </p:txBody>
      </p:sp>
      <p:pic>
        <p:nvPicPr>
          <p:cNvPr id="11" name="Picture 10">
            <a:extLst>
              <a:ext uri="{FF2B5EF4-FFF2-40B4-BE49-F238E27FC236}">
                <a16:creationId xmlns:a16="http://schemas.microsoft.com/office/drawing/2014/main" id="{CB246004-487E-0241-8C25-544A7D0EF3EB}"/>
              </a:ext>
            </a:extLst>
          </p:cNvPr>
          <p:cNvPicPr>
            <a:picLocks noChangeAspect="1"/>
          </p:cNvPicPr>
          <p:nvPr/>
        </p:nvPicPr>
        <p:blipFill>
          <a:blip r:embed="rId3"/>
          <a:srcRect/>
          <a:stretch/>
        </p:blipFill>
        <p:spPr>
          <a:xfrm>
            <a:off x="658006" y="1600200"/>
            <a:ext cx="5029200" cy="3352800"/>
          </a:xfrm>
          <a:prstGeom prst="rect">
            <a:avLst/>
          </a:prstGeom>
        </p:spPr>
      </p:pic>
      <p:sp>
        <p:nvSpPr>
          <p:cNvPr id="12" name="Page Number - Blue">
            <a:extLst>
              <a:ext uri="{FF2B5EF4-FFF2-40B4-BE49-F238E27FC236}">
                <a16:creationId xmlns:a16="http://schemas.microsoft.com/office/drawing/2014/main" id="{A528C0D4-AA29-404D-962D-FA3F48DF3C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14" name="Yellow Bar">
            <a:extLst>
              <a:ext uri="{FF2B5EF4-FFF2-40B4-BE49-F238E27FC236}">
                <a16:creationId xmlns:a16="http://schemas.microsoft.com/office/drawing/2014/main" id="{DDAA4A83-A3FE-2045-9E44-C94D3083D2B7}"/>
              </a:ext>
            </a:extLst>
          </p:cNvPr>
          <p:cNvSpPr/>
          <p:nvPr/>
        </p:nvSpPr>
        <p:spPr>
          <a:xfrm>
            <a:off x="6262357" y="2743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Content Placeholder 2"/>
          <p:cNvSpPr>
            <a:spLocks noGrp="1"/>
          </p:cNvSpPr>
          <p:nvPr>
            <p:ph sz="quarter" idx="4294967295"/>
          </p:nvPr>
        </p:nvSpPr>
        <p:spPr>
          <a:xfrm>
            <a:off x="6172200" y="3120012"/>
            <a:ext cx="5396243" cy="2294863"/>
          </a:xfrm>
          <a:prstGeom prst="rect">
            <a:avLst/>
          </a:prstGeom>
        </p:spPr>
        <p:txBody>
          <a:bodyPr lIns="91440" tIns="45720" rIns="91440" bIns="45720" anchor="t"/>
          <a:lstStyle/>
          <a:p>
            <a:pPr>
              <a:lnSpc>
                <a:spcPct val="150000"/>
              </a:lnSpc>
              <a:buClr>
                <a:schemeClr val="accent1"/>
              </a:buClr>
              <a:buFont typeface="Wingdings" pitchFamily="2" charset="2"/>
              <a:buChar char="§"/>
            </a:pPr>
            <a:r>
              <a:rPr lang="zh-TW" sz="2000" dirty="0">
                <a:latin typeface="Microsoft JhengHei" panose="020B0604030504040204" pitchFamily="34" charset="-120"/>
                <a:ea typeface="Microsoft JhengHei" panose="020B0604030504040204" pitchFamily="34" charset="-120"/>
              </a:rPr>
              <a:t>选定会议时间和日期</a:t>
            </a:r>
          </a:p>
          <a:p>
            <a:pPr>
              <a:lnSpc>
                <a:spcPct val="150000"/>
              </a:lnSpc>
              <a:buClr>
                <a:schemeClr val="accent1"/>
              </a:buClr>
              <a:buFont typeface="Wingdings" pitchFamily="2" charset="2"/>
              <a:buChar char="§"/>
            </a:pPr>
            <a:r>
              <a:rPr lang="zh-TW" sz="2000" dirty="0">
                <a:latin typeface="Microsoft JhengHei" panose="020B0604030504040204" pitchFamily="34" charset="-120"/>
                <a:ea typeface="Microsoft JhengHei" panose="020B0604030504040204" pitchFamily="34" charset="-120"/>
              </a:rPr>
              <a:t>确定会议引导人 </a:t>
            </a:r>
          </a:p>
          <a:p>
            <a:pPr>
              <a:lnSpc>
                <a:spcPct val="150000"/>
              </a:lnSpc>
              <a:buClr>
                <a:schemeClr val="accent1"/>
              </a:buClr>
              <a:buFont typeface="Wingdings" pitchFamily="2" charset="2"/>
              <a:buChar char="§"/>
            </a:pPr>
            <a:r>
              <a:rPr lang="zh-TW" sz="2000" dirty="0">
                <a:latin typeface="Microsoft JhengHei" panose="020B0604030504040204" pitchFamily="34" charset="-120"/>
                <a:ea typeface="Microsoft JhengHei" panose="020B0604030504040204" pitchFamily="34" charset="-120"/>
              </a:rPr>
              <a:t>为网络虚拟会议发送邀请函</a:t>
            </a:r>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p:txBody>
      </p:sp>
      <p:pic>
        <p:nvPicPr>
          <p:cNvPr id="15" name="Picture 14">
            <a:extLst>
              <a:ext uri="{FF2B5EF4-FFF2-40B4-BE49-F238E27FC236}">
                <a16:creationId xmlns:a16="http://schemas.microsoft.com/office/drawing/2014/main" id="{7102D986-2B40-434E-8A57-2971A672FDB5}"/>
              </a:ext>
            </a:extLst>
          </p:cNvPr>
          <p:cNvPicPr>
            <a:picLocks noChangeAspect="1"/>
          </p:cNvPicPr>
          <p:nvPr/>
        </p:nvPicPr>
        <p:blipFill>
          <a:blip r:embed="rId4"/>
          <a:srcRect/>
          <a:stretch/>
        </p:blipFill>
        <p:spPr>
          <a:xfrm>
            <a:off x="658006" y="5310808"/>
            <a:ext cx="1089992" cy="1089992"/>
          </a:xfrm>
          <a:prstGeom prst="rect">
            <a:avLst/>
          </a:prstGeom>
        </p:spPr>
      </p:pic>
    </p:spTree>
    <p:extLst>
      <p:ext uri="{BB962C8B-B14F-4D97-AF65-F5344CB8AC3E}">
        <p14:creationId xmlns:p14="http://schemas.microsoft.com/office/powerpoint/2010/main" val="221712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FCFF-2AAE-4BD0-90AF-84F6F937E725}"/>
              </a:ext>
            </a:extLst>
          </p:cNvPr>
          <p:cNvSpPr>
            <a:spLocks noGrp="1"/>
          </p:cNvSpPr>
          <p:nvPr>
            <p:ph type="title" idx="4294967295"/>
          </p:nvPr>
        </p:nvSpPr>
        <p:spPr>
          <a:xfrm>
            <a:off x="639170" y="683496"/>
            <a:ext cx="11552830" cy="533400"/>
          </a:xfrm>
          <a:prstGeom prst="rect">
            <a:avLst/>
          </a:prstGeom>
        </p:spPr>
        <p:txBody>
          <a:bodyPr lIns="91440" tIns="45720" rIns="91440" bIns="45720" anchor="t">
            <a:normAutofit fontScale="90000"/>
          </a:bodyPr>
          <a:lstStyle/>
          <a:p>
            <a:pPr algn="l"/>
            <a:r>
              <a:rPr lang="zh-TW" b="1" u="sng" dirty="0">
                <a:solidFill>
                  <a:srgbClr val="0A5496"/>
                </a:solidFill>
              </a:rPr>
              <a:t>建立愿景</a:t>
            </a:r>
            <a:r>
              <a:rPr lang="zh-TW" b="1" dirty="0">
                <a:solidFill>
                  <a:srgbClr val="0A5496"/>
                </a:solidFill>
              </a:rPr>
              <a:t>会议前的建议作业</a:t>
            </a:r>
          </a:p>
        </p:txBody>
      </p:sp>
      <p:sp>
        <p:nvSpPr>
          <p:cNvPr id="3" name="Content Placeholder 2">
            <a:extLst>
              <a:ext uri="{FF2B5EF4-FFF2-40B4-BE49-F238E27FC236}">
                <a16:creationId xmlns:a16="http://schemas.microsoft.com/office/drawing/2014/main" id="{804854C4-9CA9-487A-B4CA-EE2C663FCB2B}"/>
              </a:ext>
            </a:extLst>
          </p:cNvPr>
          <p:cNvSpPr>
            <a:spLocks noGrp="1"/>
          </p:cNvSpPr>
          <p:nvPr>
            <p:ph sz="quarter" idx="4294967295"/>
          </p:nvPr>
        </p:nvSpPr>
        <p:spPr>
          <a:xfrm>
            <a:off x="652617" y="1828800"/>
            <a:ext cx="5486400" cy="4572000"/>
          </a:xfrm>
          <a:prstGeom prst="rect">
            <a:avLst/>
          </a:prstGeom>
        </p:spPr>
        <p:txBody>
          <a:bodyPr lIns="91440" tIns="45720" rIns="91440" bIns="45720" anchor="t"/>
          <a:lstStyle/>
          <a:p>
            <a:pPr marL="0" indent="0">
              <a:buNone/>
            </a:pPr>
            <a:r>
              <a:rPr lang="zh-TW" sz="2800" b="1" dirty="0">
                <a:solidFill>
                  <a:srgbClr val="0A5496"/>
                </a:solidFill>
                <a:ea typeface="ヒラギノ角ゴ Pro W3"/>
              </a:rPr>
              <a:t>狮子会学习中心课程</a:t>
            </a:r>
          </a:p>
          <a:p>
            <a:pPr>
              <a:lnSpc>
                <a:spcPct val="200000"/>
              </a:lnSpc>
              <a:buClr>
                <a:srgbClr val="FFC000"/>
              </a:buClr>
            </a:pPr>
            <a:r>
              <a:rPr lang="zh-TW" sz="2000" dirty="0">
                <a:ea typeface="ヒラギノ角ゴ Pro W3"/>
              </a:rPr>
              <a:t>有效的团队</a:t>
            </a:r>
          </a:p>
          <a:p>
            <a:pPr>
              <a:lnSpc>
                <a:spcPct val="150000"/>
              </a:lnSpc>
              <a:buClr>
                <a:srgbClr val="FFC000"/>
              </a:buClr>
            </a:pPr>
            <a:r>
              <a:rPr lang="zh-TW" sz="2000" dirty="0">
                <a:ea typeface="ヒラギノ角ゴ Pro W3"/>
              </a:rPr>
              <a:t>有效的倾听</a:t>
            </a:r>
          </a:p>
          <a:p>
            <a:pPr>
              <a:lnSpc>
                <a:spcPct val="150000"/>
              </a:lnSpc>
              <a:buClr>
                <a:srgbClr val="FFC000"/>
              </a:buClr>
            </a:pPr>
            <a:r>
              <a:rPr lang="zh-TW" sz="2000" dirty="0">
                <a:ea typeface="ヒラギノ角ゴ Pro W3"/>
              </a:rPr>
              <a:t>简介SWOT分析</a:t>
            </a:r>
          </a:p>
          <a:p>
            <a:pPr>
              <a:lnSpc>
                <a:spcPct val="150000"/>
              </a:lnSpc>
              <a:buClr>
                <a:srgbClr val="FFC000"/>
              </a:buClr>
            </a:pPr>
            <a:r>
              <a:rPr lang="zh-TW" sz="2000" dirty="0">
                <a:ea typeface="ヒラギノ角ゴ Pro W3"/>
              </a:rPr>
              <a:t>制定目标</a:t>
            </a:r>
          </a:p>
          <a:p>
            <a:pPr marL="0" indent="0">
              <a:buNone/>
            </a:pPr>
            <a:endParaRPr lang="en-US" sz="1100" dirty="0">
              <a:ea typeface="ヒラギノ角ゴ Pro W3"/>
            </a:endParaRPr>
          </a:p>
          <a:p>
            <a:pPr marL="0" indent="0">
              <a:buNone/>
            </a:pPr>
            <a:r>
              <a:rPr lang="zh-TW" dirty="0"/>
              <a:t>在狮子会学习中心(LLC)的课程图书馆中搜寻课程名称</a:t>
            </a:r>
            <a:r>
              <a:rPr lang="zh-TW" altLang="en-US" dirty="0"/>
              <a:t>。使用您的 </a:t>
            </a:r>
            <a:r>
              <a:rPr lang="en-US" altLang="zh-TW" dirty="0"/>
              <a:t>Lion Account</a:t>
            </a:r>
            <a:r>
              <a:rPr lang="zh-TW" altLang="en-US" dirty="0"/>
              <a:t>（狮子会账户）</a:t>
            </a:r>
            <a:r>
              <a:rPr lang="en-US" altLang="zh-TW" dirty="0"/>
              <a:t>/Lion Portal</a:t>
            </a:r>
            <a:r>
              <a:rPr lang="zh-TW" altLang="en-US" dirty="0"/>
              <a:t>（狮子会门户网站）、点选 </a:t>
            </a:r>
            <a:r>
              <a:rPr lang="en-US" altLang="zh-TW" dirty="0"/>
              <a:t>Learn</a:t>
            </a:r>
            <a:r>
              <a:rPr lang="zh-TW" altLang="en-US" dirty="0"/>
              <a:t>（学习），然后再点选狮子会学习中心，即可进入 </a:t>
            </a:r>
            <a:r>
              <a:rPr lang="en-US" altLang="zh-TW" dirty="0"/>
              <a:t>LLC</a:t>
            </a:r>
            <a:r>
              <a:rPr lang="zh-TW" altLang="en-US" dirty="0"/>
              <a:t>。</a:t>
            </a:r>
            <a:endParaRPr lang="zh-TW" dirty="0"/>
          </a:p>
        </p:txBody>
      </p:sp>
      <p:sp>
        <p:nvSpPr>
          <p:cNvPr id="6" name="Rectangle 5">
            <a:extLst>
              <a:ext uri="{FF2B5EF4-FFF2-40B4-BE49-F238E27FC236}">
                <a16:creationId xmlns:a16="http://schemas.microsoft.com/office/drawing/2014/main" id="{D69E29BA-9C79-B246-A4B7-DFE89BF4A98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Content Placeholder 2">
            <a:extLst>
              <a:ext uri="{FF2B5EF4-FFF2-40B4-BE49-F238E27FC236}">
                <a16:creationId xmlns:a16="http://schemas.microsoft.com/office/drawing/2014/main" id="{202C6517-0A44-48F6-B81B-5262B9A111F7}"/>
              </a:ext>
            </a:extLst>
          </p:cNvPr>
          <p:cNvSpPr txBox="1">
            <a:spLocks/>
          </p:cNvSpPr>
          <p:nvPr/>
        </p:nvSpPr>
        <p:spPr>
          <a:xfrm>
            <a:off x="6629400" y="2057400"/>
            <a:ext cx="5486400" cy="4572000"/>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800" b="1" dirty="0">
                <a:solidFill>
                  <a:srgbClr val="0A5496"/>
                </a:solidFill>
                <a:latin typeface="Arial" panose="020B0604020202020204" pitchFamily="34" charset="0"/>
                <a:ea typeface="PMingLiU"/>
                <a:cs typeface="Arial" panose="020B0604020202020204" pitchFamily="34" charset="0"/>
              </a:rPr>
              <a:t>补充学习</a:t>
            </a:r>
          </a:p>
          <a:p>
            <a:pPr>
              <a:lnSpc>
                <a:spcPct val="200000"/>
              </a:lnSpc>
              <a:buClr>
                <a:srgbClr val="FFC000"/>
              </a:buClr>
            </a:pPr>
            <a:r>
              <a:rPr lang="zh-TW" sz="2000" dirty="0">
                <a:solidFill>
                  <a:srgbClr val="0A5496"/>
                </a:solidFill>
                <a:latin typeface="Arial" panose="020B0604020202020204" pitchFamily="34" charset="0"/>
                <a:ea typeface="PMingLiU"/>
                <a:cs typeface="Arial" panose="020B0604020202020204" pitchFamily="34" charset="0"/>
                <a:hlinkClick r:id="rId3">
                  <a:extLst>
                    <a:ext uri="{A12FA001-AC4F-418D-AE19-62706E023703}">
                      <ahyp:hlinkClr xmlns:ahyp="http://schemas.microsoft.com/office/drawing/2018/hyperlinkcolor" val="tx"/>
                    </a:ext>
                  </a:extLst>
                </a:hlinkClick>
              </a:rPr>
              <a:t>区策略计划工作簿</a:t>
            </a:r>
          </a:p>
          <a:p>
            <a:pPr lvl="1">
              <a:buClr>
                <a:srgbClr val="FFC000"/>
              </a:buClr>
              <a:buFont typeface="Arial" panose="020B0604020202020204" pitchFamily="34" charset="0"/>
              <a:buChar char="•"/>
            </a:pPr>
            <a:r>
              <a:rPr lang="zh-TW" sz="1600" dirty="0">
                <a:solidFill>
                  <a:schemeClr val="tx1"/>
                </a:solidFill>
                <a:latin typeface="Arial" panose="020B0604020202020204" pitchFamily="34" charset="0"/>
                <a:ea typeface="PMingLiU"/>
                <a:cs typeface="Arial" panose="020B0604020202020204" pitchFamily="34" charset="0"/>
              </a:rPr>
              <a:t>服务活动</a:t>
            </a:r>
          </a:p>
          <a:p>
            <a:pPr lvl="1">
              <a:buClr>
                <a:srgbClr val="FFC000"/>
              </a:buClr>
              <a:buFont typeface="Arial" panose="020B0604020202020204" pitchFamily="34" charset="0"/>
              <a:buChar char="•"/>
            </a:pPr>
            <a:r>
              <a:rPr lang="zh-TW" sz="1600" dirty="0">
                <a:solidFill>
                  <a:schemeClr val="tx1"/>
                </a:solidFill>
                <a:latin typeface="Arial" panose="020B0604020202020204" pitchFamily="34" charset="0"/>
                <a:ea typeface="PMingLiU"/>
                <a:cs typeface="Arial" panose="020B0604020202020204" pitchFamily="34" charset="0"/>
              </a:rPr>
              <a:t>会员发展 </a:t>
            </a:r>
          </a:p>
        </p:txBody>
      </p:sp>
    </p:spTree>
    <p:extLst>
      <p:ext uri="{BB962C8B-B14F-4D97-AF65-F5344CB8AC3E}">
        <p14:creationId xmlns:p14="http://schemas.microsoft.com/office/powerpoint/2010/main" val="29099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EBB700"/>
                </a:solidFill>
                <a:latin typeface="Microsoft JhengHei" panose="020B0604030504040204" pitchFamily="34" charset="-120"/>
                <a:ea typeface="Microsoft JhengHei" panose="020B0604030504040204" pitchFamily="34" charset="-120"/>
              </a:rPr>
              <a:t>全球会员发展措施</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t>建立团队</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Tree>
    <p:extLst>
      <p:ext uri="{BB962C8B-B14F-4D97-AF65-F5344CB8AC3E}">
        <p14:creationId xmlns:p14="http://schemas.microsoft.com/office/powerpoint/2010/main" val="311394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0E587255-1448-7447-B97A-30B210A7F314}"/>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5FC019C1-E7DF-1547-B0A3-A5BEE4DCC7DC}"/>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Emblem - White" descr="lionlogo_white.eps">
            <a:extLst>
              <a:ext uri="{FF2B5EF4-FFF2-40B4-BE49-F238E27FC236}">
                <a16:creationId xmlns:a16="http://schemas.microsoft.com/office/drawing/2014/main" id="{F061F4CD-B550-DF43-81A4-0CEE7B2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0" name="Headline">
            <a:extLst>
              <a:ext uri="{FF2B5EF4-FFF2-40B4-BE49-F238E27FC236}">
                <a16:creationId xmlns:a16="http://schemas.microsoft.com/office/drawing/2014/main" id="{E1EB4BFA-82E7-2844-A93B-87E69AB934E9}"/>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dirty="0">
                <a:solidFill>
                  <a:schemeClr val="bg1"/>
                </a:solidFill>
                <a:latin typeface="Helvetica Neue" charset="0"/>
                <a:ea typeface="PMingLiU" charset="0"/>
                <a:cs typeface="Helvetica Neue" charset="0"/>
              </a:rPr>
              <a:t>有疑问吗？</a:t>
            </a:r>
          </a:p>
        </p:txBody>
      </p:sp>
      <p:sp>
        <p:nvSpPr>
          <p:cNvPr id="11" name="Gold Bar">
            <a:extLst>
              <a:ext uri="{FF2B5EF4-FFF2-40B4-BE49-F238E27FC236}">
                <a16:creationId xmlns:a16="http://schemas.microsoft.com/office/drawing/2014/main" id="{159C6190-D07C-354A-AEA4-3EA7943365F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2" name="Copyright">
            <a:extLst>
              <a:ext uri="{FF2B5EF4-FFF2-40B4-BE49-F238E27FC236}">
                <a16:creationId xmlns:a16="http://schemas.microsoft.com/office/drawing/2014/main" id="{F6B0E5B4-2FF8-9940-AEE0-93BFB00EBA3D}"/>
              </a:ext>
            </a:extLst>
          </p:cNvPr>
          <p:cNvSpPr txBox="1"/>
          <p:nvPr/>
        </p:nvSpPr>
        <p:spPr>
          <a:xfrm>
            <a:off x="3171770" y="6248400"/>
            <a:ext cx="3399810" cy="338554"/>
          </a:xfrm>
          <a:prstGeom prst="rect">
            <a:avLst/>
          </a:prstGeom>
          <a:noFill/>
        </p:spPr>
        <p:txBody>
          <a:bodyPr wrap="square" rtlCol="0">
            <a:spAutoFit/>
          </a:bodyPr>
          <a:lstStyle/>
          <a:p>
            <a:r>
              <a:rPr lang="zh-TW" sz="1600" b="1" dirty="0">
                <a:solidFill>
                  <a:schemeClr val="bg1"/>
                </a:solidFill>
                <a:latin typeface="Microsoft JhengHei" panose="020B0604030504040204" pitchFamily="34" charset="-120"/>
                <a:ea typeface="Microsoft JhengHei" panose="020B0604030504040204" pitchFamily="34" charset="-120"/>
              </a:rPr>
              <a:t>© 2020 国际狮子会</a:t>
            </a:r>
          </a:p>
        </p:txBody>
      </p:sp>
      <p:sp>
        <p:nvSpPr>
          <p:cNvPr id="13" name="Date Lang Code">
            <a:extLst>
              <a:ext uri="{FF2B5EF4-FFF2-40B4-BE49-F238E27FC236}">
                <a16:creationId xmlns:a16="http://schemas.microsoft.com/office/drawing/2014/main" id="{683F06F2-6532-CA47-8B0F-44A905C538DF}"/>
              </a:ext>
            </a:extLst>
          </p:cNvPr>
          <p:cNvSpPr txBox="1"/>
          <p:nvPr/>
        </p:nvSpPr>
        <p:spPr>
          <a:xfrm>
            <a:off x="6571580" y="6256822"/>
            <a:ext cx="2314630" cy="584775"/>
          </a:xfrm>
          <a:prstGeom prst="rect">
            <a:avLst/>
          </a:prstGeom>
          <a:noFill/>
        </p:spPr>
        <p:txBody>
          <a:bodyPr wrap="square" rtlCol="0">
            <a:spAutoFit/>
          </a:bodyPr>
          <a:lstStyle/>
          <a:p>
            <a:r>
              <a:rPr lang="zh-TW" sz="1600" b="1" dirty="0">
                <a:solidFill>
                  <a:schemeClr val="bg1"/>
                </a:solidFill>
                <a:latin typeface="Microsoft JhengHei" panose="020B0604030504040204" pitchFamily="34" charset="-120"/>
                <a:ea typeface="Microsoft JhengHei" panose="020B0604030504040204" pitchFamily="34" charset="-120"/>
              </a:rPr>
              <a:t>更新于 </a:t>
            </a:r>
            <a:r>
              <a:rPr lang="en-US" altLang="zh-TW" sz="1600" b="1" dirty="0">
                <a:solidFill>
                  <a:schemeClr val="bg1"/>
                </a:solidFill>
                <a:latin typeface="Microsoft JhengHei" panose="020B0604030504040204" pitchFamily="34" charset="-120"/>
                <a:ea typeface="Microsoft JhengHei" panose="020B0604030504040204" pitchFamily="34" charset="-120"/>
              </a:rPr>
              <a:t>8</a:t>
            </a:r>
            <a:r>
              <a:rPr lang="zh-TW" sz="1600" b="1" dirty="0">
                <a:solidFill>
                  <a:schemeClr val="bg1"/>
                </a:solidFill>
                <a:latin typeface="Microsoft JhengHei" panose="020B0604030504040204" pitchFamily="34" charset="-120"/>
                <a:ea typeface="Microsoft JhengHei" panose="020B0604030504040204" pitchFamily="34" charset="-120"/>
              </a:rPr>
              <a:t>/202</a:t>
            </a:r>
            <a:r>
              <a:rPr lang="en-US" altLang="zh-TW" sz="1600" b="1">
                <a:solidFill>
                  <a:schemeClr val="bg1"/>
                </a:solidFill>
                <a:latin typeface="Microsoft JhengHei" panose="020B0604030504040204" pitchFamily="34" charset="-120"/>
                <a:ea typeface="Microsoft JhengHei" panose="020B0604030504040204" pitchFamily="34" charset="-120"/>
              </a:rPr>
              <a:t>3</a:t>
            </a:r>
            <a:r>
              <a:rPr lang="zh-TW" sz="1600" b="1">
                <a:solidFill>
                  <a:schemeClr val="bg1"/>
                </a:solidFill>
                <a:latin typeface="Microsoft JhengHei" panose="020B0604030504040204" pitchFamily="34" charset="-120"/>
                <a:ea typeface="Microsoft JhengHei" panose="020B0604030504040204" pitchFamily="34" charset="-120"/>
              </a:rPr>
              <a:t> </a:t>
            </a:r>
            <a:r>
              <a:rPr lang="en-US" altLang="zh-CN" sz="1600" b="1" dirty="0">
                <a:solidFill>
                  <a:schemeClr val="bg1"/>
                </a:solidFill>
                <a:latin typeface="Microsoft JhengHei" panose="020B0604030504040204" pitchFamily="34" charset="-120"/>
                <a:ea typeface="Microsoft JhengHei" panose="020B0604030504040204" pitchFamily="34" charset="-120"/>
              </a:rPr>
              <a:t>S</a:t>
            </a:r>
            <a:r>
              <a:rPr lang="zh-TW" sz="1600" b="1" dirty="0">
                <a:solidFill>
                  <a:schemeClr val="bg1"/>
                </a:solidFill>
                <a:latin typeface="Microsoft JhengHei" panose="020B0604030504040204" pitchFamily="34" charset="-120"/>
                <a:ea typeface="Microsoft JhengHei" panose="020B0604030504040204" pitchFamily="34" charset="-120"/>
              </a:rPr>
              <a:t>C</a:t>
            </a:r>
          </a:p>
          <a:p>
            <a:endParaRPr lang="en-US" sz="1600" b="1" dirty="0">
              <a:solidFill>
                <a:schemeClr val="bg1"/>
              </a:solidFill>
            </a:endParaRPr>
          </a:p>
        </p:txBody>
      </p:sp>
      <p:sp>
        <p:nvSpPr>
          <p:cNvPr id="14" name="Page Number - White">
            <a:extLst>
              <a:ext uri="{FF2B5EF4-FFF2-40B4-BE49-F238E27FC236}">
                <a16:creationId xmlns:a16="http://schemas.microsoft.com/office/drawing/2014/main" id="{CAA02B85-79F3-2949-8914-08C80D1B360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spTree>
    <p:extLst>
      <p:ext uri="{BB962C8B-B14F-4D97-AF65-F5344CB8AC3E}">
        <p14:creationId xmlns:p14="http://schemas.microsoft.com/office/powerpoint/2010/main" val="298131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zh-TW" sz="6000" b="1" dirty="0">
                <a:solidFill>
                  <a:schemeClr val="bg1"/>
                </a:solidFill>
                <a:latin typeface="Arial" panose="020B0604020202020204" pitchFamily="34" charset="0"/>
                <a:ea typeface="PMingLiU" charset="0"/>
                <a:cs typeface="Arial" panose="020B0604020202020204" pitchFamily="34" charset="0"/>
              </a:rPr>
              <a:t>议 程</a:t>
            </a: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dirty="0">
              <a:solidFill>
                <a:srgbClr val="00338D"/>
              </a:solidFill>
            </a:endParaRPr>
          </a:p>
          <a:p>
            <a:pPr eaLnBrk="0" hangingPunct="0">
              <a:spcBef>
                <a:spcPct val="50000"/>
              </a:spcBef>
              <a:defRPr/>
            </a:pPr>
            <a:endParaRPr lang="en-US" sz="1000" dirty="0">
              <a:solidFill>
                <a:srgbClr val="00338D"/>
              </a:solidFill>
            </a:endParaRPr>
          </a:p>
        </p:txBody>
      </p:sp>
      <p:sp>
        <p:nvSpPr>
          <p:cNvPr id="26" name="Body Copy">
            <a:extLst>
              <a:ext uri="{FF2B5EF4-FFF2-40B4-BE49-F238E27FC236}">
                <a16:creationId xmlns:a16="http://schemas.microsoft.com/office/drawing/2014/main" id="{CCCC5782-694D-E645-929A-D20BB9BFA1B2}"/>
              </a:ext>
            </a:extLst>
          </p:cNvPr>
          <p:cNvSpPr txBox="1">
            <a:spLocks/>
          </p:cNvSpPr>
          <p:nvPr/>
        </p:nvSpPr>
        <p:spPr>
          <a:xfrm>
            <a:off x="7297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zh-TW" sz="2800" dirty="0">
                <a:solidFill>
                  <a:schemeClr val="accent6">
                    <a:lumMod val="65000"/>
                    <a:lumOff val="35000"/>
                  </a:schemeClr>
                </a:solidFill>
              </a:rPr>
              <a:t>全球会员发展措施的概述</a:t>
            </a:r>
          </a:p>
          <a:p>
            <a:pPr marL="342900" indent="-342900">
              <a:spcAft>
                <a:spcPts val="1200"/>
              </a:spcAft>
              <a:buClr>
                <a:srgbClr val="FFC000"/>
              </a:buClr>
              <a:buFont typeface=".Lucida Grande UI Regular"/>
              <a:buChar char="►"/>
            </a:pPr>
            <a:r>
              <a:rPr lang="zh-TW" sz="2800" dirty="0">
                <a:solidFill>
                  <a:schemeClr val="accent6">
                    <a:lumMod val="65000"/>
                    <a:lumOff val="35000"/>
                  </a:schemeClr>
                </a:solidFill>
              </a:rPr>
              <a:t>工作团队的组织结构</a:t>
            </a:r>
          </a:p>
          <a:p>
            <a:pPr marL="342900" indent="-342900">
              <a:spcAft>
                <a:spcPts val="1200"/>
              </a:spcAft>
              <a:buClr>
                <a:srgbClr val="FFC000"/>
              </a:buClr>
              <a:buFont typeface=".Lucida Grande UI Regular"/>
              <a:buChar char="►"/>
            </a:pPr>
            <a:r>
              <a:rPr lang="zh-TW" sz="2800" dirty="0">
                <a:solidFill>
                  <a:schemeClr val="accent6">
                    <a:lumMod val="65000"/>
                    <a:lumOff val="35000"/>
                  </a:schemeClr>
                </a:solidFill>
              </a:rPr>
              <a:t>工作团队的角色</a:t>
            </a:r>
          </a:p>
          <a:p>
            <a:pPr marL="342900" indent="-342900">
              <a:spcAft>
                <a:spcPts val="1200"/>
              </a:spcAft>
              <a:buClr>
                <a:srgbClr val="FFC000"/>
              </a:buClr>
              <a:buFont typeface=".Lucida Grande UI Regular"/>
              <a:buChar char="►"/>
            </a:pPr>
            <a:r>
              <a:rPr lang="zh-TW" sz="2800" dirty="0">
                <a:solidFill>
                  <a:schemeClr val="accent6">
                    <a:lumMod val="65000"/>
                    <a:lumOff val="35000"/>
                  </a:schemeClr>
                </a:solidFill>
              </a:rPr>
              <a:t>未来的步骤</a:t>
            </a:r>
          </a:p>
        </p:txBody>
      </p:sp>
      <p:pic>
        <p:nvPicPr>
          <p:cNvPr id="33" name="Picture 32">
            <a:extLst>
              <a:ext uri="{FF2B5EF4-FFF2-40B4-BE49-F238E27FC236}">
                <a16:creationId xmlns:a16="http://schemas.microsoft.com/office/drawing/2014/main" id="{D1B9221F-A920-4D4C-A527-8AAF1C565DA8}"/>
              </a:ext>
            </a:extLst>
          </p:cNvPr>
          <p:cNvPicPr>
            <a:picLocks noChangeAspect="1"/>
          </p:cNvPicPr>
          <p:nvPr/>
        </p:nvPicPr>
        <p:blipFill>
          <a:blip r:embed="rId3"/>
          <a:srcRect/>
          <a:stretch/>
        </p:blipFill>
        <p:spPr>
          <a:xfrm>
            <a:off x="273388" y="6114917"/>
            <a:ext cx="2755897" cy="463609"/>
          </a:xfrm>
          <a:prstGeom prst="rect">
            <a:avLst/>
          </a:prstGeom>
        </p:spPr>
      </p:pic>
      <p:sp>
        <p:nvSpPr>
          <p:cNvPr id="34" name="Yellow Bar">
            <a:extLst>
              <a:ext uri="{FF2B5EF4-FFF2-40B4-BE49-F238E27FC236}">
                <a16:creationId xmlns:a16="http://schemas.microsoft.com/office/drawing/2014/main" id="{5739784C-174A-5547-8ED0-1428D276CC17}"/>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Tree>
    <p:extLst>
      <p:ext uri="{BB962C8B-B14F-4D97-AF65-F5344CB8AC3E}">
        <p14:creationId xmlns:p14="http://schemas.microsoft.com/office/powerpoint/2010/main" val="150808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1" y="1735505"/>
            <a:ext cx="4357416"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b="1" dirty="0">
                <a:solidFill>
                  <a:schemeClr val="bg1"/>
                </a:solidFill>
                <a:latin typeface="Microsoft New Tai Lue" panose="020B0502040204020203" pitchFamily="34" charset="0"/>
                <a:cs typeface="Microsoft New Tai Lue" panose="020B0502040204020203" pitchFamily="34" charset="0"/>
              </a:rPr>
              <a:t>愿  景</a:t>
            </a:r>
          </a:p>
          <a:p>
            <a:pPr>
              <a:lnSpc>
                <a:spcPct val="120000"/>
              </a:lnSpc>
            </a:pPr>
            <a:r>
              <a:rPr lang="zh-TW" dirty="0">
                <a:solidFill>
                  <a:schemeClr val="bg1"/>
                </a:solidFill>
                <a:latin typeface="Microsoft New Tai Lue" panose="020B0502040204020203" pitchFamily="34" charset="0"/>
                <a:cs typeface="Microsoft New Tai Lue" panose="020B0502040204020203" pitchFamily="34" charset="0"/>
              </a:rPr>
              <a:t>成为社区和人道主义服务的全球领导者。</a:t>
            </a:r>
          </a:p>
          <a:p>
            <a:endParaRPr lang="en-US" dirty="0">
              <a:solidFill>
                <a:schemeClr val="bg1"/>
              </a:solidFill>
              <a:latin typeface="Microsoft New Tai Lue" panose="020B0502040204020203" pitchFamily="34" charset="0"/>
              <a:cs typeface="Microsoft New Tai Lue" panose="020B0502040204020203" pitchFamily="34" charset="0"/>
            </a:endParaRPr>
          </a:p>
          <a:p>
            <a:r>
              <a:rPr lang="zh-TW" b="1" dirty="0">
                <a:solidFill>
                  <a:schemeClr val="bg1"/>
                </a:solidFill>
                <a:latin typeface="Microsoft New Tai Lue" panose="020B0502040204020203" pitchFamily="34" charset="0"/>
                <a:cs typeface="Microsoft New Tai Lue" panose="020B0502040204020203" pitchFamily="34" charset="0"/>
              </a:rPr>
              <a:t>使  命</a:t>
            </a:r>
          </a:p>
          <a:p>
            <a:pPr>
              <a:lnSpc>
                <a:spcPct val="120000"/>
              </a:lnSpc>
            </a:pPr>
            <a:r>
              <a:rPr lang="zh-TW" altLang="en-US" b="1" dirty="0">
                <a:solidFill>
                  <a:schemeClr val="bg1"/>
                </a:solidFill>
                <a:latin typeface="Microsoft New Tai Lue" panose="020B0502040204020203" pitchFamily="34" charset="0"/>
                <a:cs typeface="Microsoft New Tai Lue" panose="020B0502040204020203" pitchFamily="34" charset="0"/>
              </a:rPr>
              <a:t>赋予狮子分会、志工及合作伙伴力量，借着影响全球生活的人道主义服务和拨款，改善健康和福祉、加强社区、及支持有需要的人，并鼓励和平与国际理解。</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610439"/>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3600" b="1" dirty="0">
                <a:solidFill>
                  <a:schemeClr val="bg1"/>
                </a:solidFill>
                <a:latin typeface="Arial" charset="0"/>
                <a:ea typeface="PMingLiU" charset="0"/>
                <a:cs typeface="Arial" charset="0"/>
              </a:rPr>
              <a:t>我们为何是狮友？</a:t>
            </a: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81186" y="6104685"/>
            <a:ext cx="2755897" cy="463609"/>
          </a:xfrm>
          <a:prstGeom prst="rect">
            <a:avLst/>
          </a:prstGeom>
        </p:spPr>
      </p:pic>
      <p:sp>
        <p:nvSpPr>
          <p:cNvPr id="12" name="Yellow Bar">
            <a:extLst>
              <a:ext uri="{FF2B5EF4-FFF2-40B4-BE49-F238E27FC236}">
                <a16:creationId xmlns:a16="http://schemas.microsoft.com/office/drawing/2014/main" id="{36FFCDE8-B037-9D44-B42A-957A01737C55}"/>
              </a:ext>
            </a:extLst>
          </p:cNvPr>
          <p:cNvSpPr/>
          <p:nvPr/>
        </p:nvSpPr>
        <p:spPr>
          <a:xfrm>
            <a:off x="990600" y="1462773"/>
            <a:ext cx="39319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Tree>
    <p:extLst>
      <p:ext uri="{BB962C8B-B14F-4D97-AF65-F5344CB8AC3E}">
        <p14:creationId xmlns:p14="http://schemas.microsoft.com/office/powerpoint/2010/main" val="45764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Freeform 15">
            <a:extLst>
              <a:ext uri="{FF2B5EF4-FFF2-40B4-BE49-F238E27FC236}">
                <a16:creationId xmlns:a16="http://schemas.microsoft.com/office/drawing/2014/main" id="{5792C060-D3D4-7A4F-8F6F-0A49D7E63B1C}"/>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zh-TW" dirty="0">
                <a:solidFill>
                  <a:schemeClr val="lt1">
                    <a:alpha val="44000"/>
                  </a:schemeClr>
                </a:solidFill>
              </a:rPr>
              <a:t>m</a:t>
            </a:r>
          </a:p>
        </p:txBody>
      </p:sp>
      <p:sp>
        <p:nvSpPr>
          <p:cNvPr id="11" name="Title 1"/>
          <p:cNvSpPr txBox="1">
            <a:spLocks/>
          </p:cNvSpPr>
          <p:nvPr/>
        </p:nvSpPr>
        <p:spPr>
          <a:xfrm>
            <a:off x="6096000" y="2438400"/>
            <a:ext cx="5181600"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b="1" dirty="0">
                <a:solidFill>
                  <a:schemeClr val="bg1"/>
                </a:solidFill>
                <a:latin typeface="Arial" charset="0"/>
                <a:ea typeface="PMingLiU" charset="0"/>
                <a:cs typeface="Arial" charset="0"/>
              </a:rPr>
              <a:t>成为狮友如何</a:t>
            </a:r>
            <a:br>
              <a:rPr lang="en-US" altLang="zh-TW" sz="3600" b="1" dirty="0">
                <a:solidFill>
                  <a:schemeClr val="bg1"/>
                </a:solidFill>
                <a:latin typeface="Arial" charset="0"/>
                <a:ea typeface="PMingLiU" charset="0"/>
                <a:cs typeface="Arial" charset="0"/>
              </a:rPr>
            </a:br>
            <a:r>
              <a:rPr lang="zh-TW" sz="3600" b="1" dirty="0">
                <a:solidFill>
                  <a:schemeClr val="bg1"/>
                </a:solidFill>
                <a:latin typeface="Arial" charset="0"/>
                <a:ea typeface="PMingLiU" charset="0"/>
                <a:cs typeface="Arial" charset="0"/>
              </a:rPr>
              <a:t>改变您的人生？</a:t>
            </a:r>
          </a:p>
        </p:txBody>
      </p:sp>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pic>
        <p:nvPicPr>
          <p:cNvPr id="10" name="Picture 9">
            <a:extLst>
              <a:ext uri="{FF2B5EF4-FFF2-40B4-BE49-F238E27FC236}">
                <a16:creationId xmlns:a16="http://schemas.microsoft.com/office/drawing/2014/main" id="{8F0BF563-9F34-8546-A4A4-63F9B2F6969D}"/>
              </a:ext>
            </a:extLst>
          </p:cNvPr>
          <p:cNvPicPr preferRelativeResize="0">
            <a:picLocks noChangeAspect="1"/>
          </p:cNvPicPr>
          <p:nvPr/>
        </p:nvPicPr>
        <p:blipFill>
          <a:blip r:embed="rId3"/>
          <a:srcRect l="13403" r="13403"/>
          <a:stretch/>
        </p:blipFill>
        <p:spPr>
          <a:xfrm>
            <a:off x="832508" y="685800"/>
            <a:ext cx="4581067" cy="4690872"/>
          </a:xfrm>
          <a:prstGeom prst="rect">
            <a:avLst/>
          </a:prstGeom>
        </p:spPr>
      </p:pic>
      <p:pic>
        <p:nvPicPr>
          <p:cNvPr id="17" name="Picture 16">
            <a:extLst>
              <a:ext uri="{FF2B5EF4-FFF2-40B4-BE49-F238E27FC236}">
                <a16:creationId xmlns:a16="http://schemas.microsoft.com/office/drawing/2014/main" id="{575F8FD0-1B43-E148-AB22-CC89D3C4410F}"/>
              </a:ext>
            </a:extLst>
          </p:cNvPr>
          <p:cNvPicPr>
            <a:picLocks noChangeAspect="1"/>
          </p:cNvPicPr>
          <p:nvPr/>
        </p:nvPicPr>
        <p:blipFill>
          <a:blip r:embed="rId4"/>
          <a:srcRect/>
          <a:stretch/>
        </p:blipFill>
        <p:spPr>
          <a:xfrm>
            <a:off x="287512" y="5517475"/>
            <a:ext cx="1089992" cy="1089992"/>
          </a:xfrm>
          <a:prstGeom prst="rect">
            <a:avLst/>
          </a:prstGeom>
        </p:spPr>
      </p:pic>
      <p:sp>
        <p:nvSpPr>
          <p:cNvPr id="12" name="Yellow Bar">
            <a:extLst>
              <a:ext uri="{FF2B5EF4-FFF2-40B4-BE49-F238E27FC236}">
                <a16:creationId xmlns:a16="http://schemas.microsoft.com/office/drawing/2014/main" id="{64ECCC5B-BB0F-F846-9FDF-7E804ACDBA2D}"/>
              </a:ext>
            </a:extLst>
          </p:cNvPr>
          <p:cNvSpPr/>
          <p:nvPr/>
        </p:nvSpPr>
        <p:spPr>
          <a:xfrm>
            <a:off x="7961670"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80324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 name="Text Placeholder 18">
            <a:extLst>
              <a:ext uri="{FF2B5EF4-FFF2-40B4-BE49-F238E27FC236}">
                <a16:creationId xmlns:a16="http://schemas.microsoft.com/office/drawing/2014/main" id="{C9A3594C-64E2-5C70-6349-BB211E4DA323}"/>
              </a:ext>
            </a:extLst>
          </p:cNvPr>
          <p:cNvSpPr txBox="1">
            <a:spLocks/>
          </p:cNvSpPr>
          <p:nvPr/>
        </p:nvSpPr>
        <p:spPr>
          <a:xfrm>
            <a:off x="758956" y="690149"/>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zh-TW" sz="3200" dirty="0">
                <a:solidFill>
                  <a:srgbClr val="00338D"/>
                </a:solidFill>
              </a:rPr>
              <a:t>了解全球会员发展措施 </a:t>
            </a:r>
          </a:p>
          <a:p>
            <a:pPr algn="ctr">
              <a:spcBef>
                <a:spcPts val="0"/>
              </a:spcBef>
            </a:pPr>
            <a:r>
              <a:rPr lang="zh-TW" sz="3200" dirty="0">
                <a:solidFill>
                  <a:srgbClr val="00338D"/>
                </a:solidFill>
              </a:rPr>
              <a:t>的需求</a:t>
            </a:r>
          </a:p>
        </p:txBody>
      </p:sp>
    </p:spTree>
    <p:extLst>
      <p:ext uri="{BB962C8B-B14F-4D97-AF65-F5344CB8AC3E}">
        <p14:creationId xmlns:p14="http://schemas.microsoft.com/office/powerpoint/2010/main" val="235506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7</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 name="Text Placeholder 18">
            <a:extLst>
              <a:ext uri="{FF2B5EF4-FFF2-40B4-BE49-F238E27FC236}">
                <a16:creationId xmlns:a16="http://schemas.microsoft.com/office/drawing/2014/main" id="{548A7C5C-6A18-13EC-3C8C-37C469BEAFA7}"/>
              </a:ext>
            </a:extLst>
          </p:cNvPr>
          <p:cNvSpPr txBox="1">
            <a:spLocks/>
          </p:cNvSpPr>
          <p:nvPr/>
        </p:nvSpPr>
        <p:spPr>
          <a:xfrm>
            <a:off x="706900" y="745923"/>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zh-TW" sz="3200" dirty="0">
                <a:solidFill>
                  <a:srgbClr val="00338D"/>
                </a:solidFill>
              </a:rPr>
              <a:t>检视三年来的趋势</a:t>
            </a:r>
          </a:p>
        </p:txBody>
      </p:sp>
    </p:spTree>
    <p:extLst>
      <p:ext uri="{BB962C8B-B14F-4D97-AF65-F5344CB8AC3E}">
        <p14:creationId xmlns:p14="http://schemas.microsoft.com/office/powerpoint/2010/main" val="1025128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44331"/>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1109063" y="2946258"/>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solidFill>
                <a:effectLst/>
                <a:uLnTx/>
                <a:uFillTx/>
                <a:latin typeface="Arial" charset="0"/>
                <a:ea typeface="PMingLiU"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1027266" y="1906246"/>
            <a:ext cx="292608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zh-TW" sz="2800" b="1" i="0" u="none" strike="noStrike" cap="none" normalizeH="0" baseline="0" noProof="0" dirty="0">
                <a:ln>
                  <a:noFill/>
                </a:ln>
                <a:solidFill>
                  <a:prstClr val="white"/>
                </a:solidFill>
                <a:effectLst/>
                <a:uLnTx/>
                <a:uFillTx/>
                <a:latin typeface="Helvetica Neue" charset="0"/>
                <a:ea typeface="PMingLiU"/>
              </a:rPr>
              <a:t>全球会员发展</a:t>
            </a:r>
            <a:br>
              <a:rPr kumimoji="0" lang="en-US" altLang="zh-TW" sz="2800" b="1" i="0" u="none" strike="noStrike" cap="none" normalizeH="0" baseline="0" noProof="0" dirty="0">
                <a:ln>
                  <a:noFill/>
                </a:ln>
                <a:solidFill>
                  <a:prstClr val="white"/>
                </a:solidFill>
                <a:effectLst/>
                <a:uLnTx/>
                <a:uFillTx/>
                <a:latin typeface="Helvetica Neue" charset="0"/>
                <a:ea typeface="PMingLiU"/>
              </a:rPr>
            </a:br>
            <a:r>
              <a:rPr kumimoji="0" lang="zh-TW" sz="2800" b="1" i="0" u="none" strike="noStrike" cap="none" normalizeH="0" baseline="0" noProof="0" dirty="0">
                <a:ln>
                  <a:noFill/>
                </a:ln>
                <a:solidFill>
                  <a:prstClr val="white"/>
                </a:solidFill>
                <a:effectLst/>
                <a:uLnTx/>
                <a:uFillTx/>
                <a:latin typeface="Helvetica Neue" charset="0"/>
                <a:ea typeface="PMingLiU"/>
              </a:rPr>
              <a:t>措施的目标</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777017" y="1746831"/>
            <a:ext cx="3939208" cy="4499967"/>
            <a:chOff x="2667000" y="381000"/>
            <a:chExt cx="4142206" cy="5914324"/>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67000" y="381000"/>
              <a:ext cx="4142206" cy="5914324"/>
              <a:chOff x="0" y="471839"/>
              <a:chExt cx="4142206" cy="5914324"/>
            </a:xfrm>
          </p:grpSpPr>
          <p:sp>
            <p:nvSpPr>
              <p:cNvPr id="22" name="Freeform: Shape 21">
                <a:extLst>
                  <a:ext uri="{FF2B5EF4-FFF2-40B4-BE49-F238E27FC236}">
                    <a16:creationId xmlns:a16="http://schemas.microsoft.com/office/drawing/2014/main" id="{AC991B2A-44F8-4713-985E-D7AC8AB9C20B}"/>
                  </a:ext>
                </a:extLst>
              </p:cNvPr>
              <p:cNvSpPr/>
              <p:nvPr/>
            </p:nvSpPr>
            <p:spPr>
              <a:xfrm>
                <a:off x="0" y="471839"/>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indent="-609600" algn="ctr">
                  <a:buFont typeface="Helvetica" pitchFamily="84" charset="0"/>
                  <a:buNone/>
                </a:pPr>
                <a:r>
                  <a:rPr lang="zh-TW" sz="2000" b="1" dirty="0">
                    <a:solidFill>
                      <a:schemeClr val="bg1"/>
                    </a:solidFill>
                    <a:latin typeface="Arial" panose="020B0604020202020204" pitchFamily="34" charset="0"/>
                    <a:ea typeface="PMingLiU" charset="0"/>
                    <a:cs typeface="Arial" panose="020B0604020202020204" pitchFamily="34" charset="0"/>
                  </a:rPr>
                  <a:t>以新分会振兴区</a:t>
                </a:r>
              </a:p>
            </p:txBody>
          </p:sp>
          <p:sp>
            <p:nvSpPr>
              <p:cNvPr id="23" name="Freeform: Shape 22">
                <a:extLst>
                  <a:ext uri="{FF2B5EF4-FFF2-40B4-BE49-F238E27FC236}">
                    <a16:creationId xmlns:a16="http://schemas.microsoft.com/office/drawing/2014/main" id="{5CAEEA6A-8CCE-4447-BEBD-B942D92CB008}"/>
                  </a:ext>
                </a:extLst>
              </p:cNvPr>
              <p:cNvSpPr/>
              <p:nvPr/>
            </p:nvSpPr>
            <p:spPr>
              <a:xfrm>
                <a:off x="0" y="2600560"/>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sz="2000" b="1" i="0" u="none" strike="noStrike" cap="none" normalizeH="0" baseline="0" noProof="0" dirty="0">
                    <a:ln>
                      <a:noFill/>
                    </a:ln>
                    <a:solidFill>
                      <a:prstClr val="white"/>
                    </a:solidFill>
                    <a:effectLst/>
                    <a:uLnTx/>
                    <a:uFillTx/>
                    <a:latin typeface="Arial" pitchFamily="34" charset="0"/>
                    <a:ea typeface="PMingLiU" pitchFamily="125" charset="-128"/>
                    <a:cs typeface="+mn-cs"/>
                  </a:rPr>
                  <a:t>以新会员振兴分会</a:t>
                </a:r>
              </a:p>
            </p:txBody>
          </p:sp>
          <p:sp>
            <p:nvSpPr>
              <p:cNvPr id="24" name="Freeform: Shape 23">
                <a:extLst>
                  <a:ext uri="{FF2B5EF4-FFF2-40B4-BE49-F238E27FC236}">
                    <a16:creationId xmlns:a16="http://schemas.microsoft.com/office/drawing/2014/main" id="{46DCE60A-10A2-4BAA-99FE-CBF71DFBA05D}"/>
                  </a:ext>
                </a:extLst>
              </p:cNvPr>
              <p:cNvSpPr/>
              <p:nvPr/>
            </p:nvSpPr>
            <p:spPr>
              <a:xfrm>
                <a:off x="0" y="4729281"/>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000" b="1" i="0"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以联谊和</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000" b="1" i="0"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令人兴奋的服务</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000" b="1" i="0"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来重新激励会员</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914400"/>
              <a:ext cx="700071" cy="523220"/>
            </a:xfrm>
            <a:prstGeom prst="rect">
              <a:avLst/>
            </a:prstGeom>
            <a:noFill/>
          </p:spPr>
          <p:txBody>
            <a:bodyPr wrap="square" rtlCol="0">
              <a:spAutoFit/>
            </a:bodyPr>
            <a:lstStyle/>
            <a:p>
              <a:r>
                <a:rPr lang="zh-TW" sz="2800" b="1" dirty="0">
                  <a:solidFill>
                    <a:srgbClr val="EBB700"/>
                  </a:solidFill>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3058180"/>
              <a:ext cx="700071" cy="523220"/>
            </a:xfrm>
            <a:prstGeom prst="rect">
              <a:avLst/>
            </a:prstGeom>
            <a:noFill/>
          </p:spPr>
          <p:txBody>
            <a:bodyPr wrap="square" rtlCol="0">
              <a:spAutoFit/>
            </a:bodyPr>
            <a:lstStyle/>
            <a:p>
              <a:r>
                <a:rPr lang="zh-TW" sz="2800" b="1" dirty="0">
                  <a:solidFill>
                    <a:srgbClr val="FF5C35"/>
                  </a:solidFill>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805129" y="5191780"/>
              <a:ext cx="700071" cy="523220"/>
            </a:xfrm>
            <a:prstGeom prst="rect">
              <a:avLst/>
            </a:prstGeom>
            <a:noFill/>
          </p:spPr>
          <p:txBody>
            <a:bodyPr wrap="square" rtlCol="0">
              <a:spAutoFit/>
            </a:bodyPr>
            <a:lstStyle/>
            <a:p>
              <a:r>
                <a:rPr lang="zh-TW" sz="2800" b="1" dirty="0">
                  <a:solidFill>
                    <a:srgbClr val="407CCA"/>
                  </a:solidFill>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094347" y="2199756"/>
            <a:ext cx="3719530" cy="3566160"/>
            <a:chOff x="7558070" y="1600200"/>
            <a:chExt cx="3719530" cy="3566160"/>
          </a:xfrm>
        </p:grpSpPr>
        <p:sp>
          <p:nvSpPr>
            <p:cNvPr id="34" name="TextBox 33">
              <a:extLst>
                <a:ext uri="{FF2B5EF4-FFF2-40B4-BE49-F238E27FC236}">
                  <a16:creationId xmlns:a16="http://schemas.microsoft.com/office/drawing/2014/main" id="{FE0ADB15-1EDF-4131-B579-708350512D94}"/>
                </a:ext>
              </a:extLst>
            </p:cNvPr>
            <p:cNvSpPr txBox="1"/>
            <p:nvPr/>
          </p:nvSpPr>
          <p:spPr>
            <a:xfrm>
              <a:off x="7635240" y="1600200"/>
              <a:ext cx="3566160" cy="3566160"/>
            </a:xfrm>
            <a:prstGeom prst="flowChartConnector">
              <a:avLst/>
            </a:prstGeom>
            <a:solidFill>
              <a:srgbClr val="B3B2B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212EFDB0-D6AF-4A50-BC42-F4E6FBE715FB}"/>
                </a:ext>
              </a:extLst>
            </p:cNvPr>
            <p:cNvSpPr txBox="1"/>
            <p:nvPr/>
          </p:nvSpPr>
          <p:spPr>
            <a:xfrm>
              <a:off x="7558070" y="2861108"/>
              <a:ext cx="3719530" cy="954107"/>
            </a:xfrm>
            <a:prstGeom prst="rect">
              <a:avLst/>
            </a:prstGeom>
            <a:noFill/>
          </p:spPr>
          <p:txBody>
            <a:bodyPr wrap="square">
              <a:spAutoFit/>
            </a:bodyPr>
            <a:lstStyle/>
            <a:p>
              <a:pPr algn="ctr"/>
              <a:r>
                <a:rPr lang="zh-TW" sz="2800" b="1" dirty="0">
                  <a:solidFill>
                    <a:schemeClr val="bg1"/>
                  </a:solidFill>
                </a:rPr>
                <a:t>在所有的宪章区中</a:t>
              </a:r>
              <a:br>
                <a:rPr lang="en-US" altLang="zh-TW" sz="2800" b="1" dirty="0">
                  <a:solidFill>
                    <a:schemeClr val="bg1"/>
                  </a:solidFill>
                </a:rPr>
              </a:br>
              <a:r>
                <a:rPr lang="zh-TW" sz="2800" b="1" dirty="0">
                  <a:solidFill>
                    <a:schemeClr val="bg1"/>
                  </a:solidFill>
                </a:rPr>
                <a:t>都达到会员成长</a:t>
              </a:r>
            </a:p>
          </p:txBody>
        </p:sp>
      </p:grpSp>
    </p:spTree>
    <p:extLst>
      <p:ext uri="{BB962C8B-B14F-4D97-AF65-F5344CB8AC3E}">
        <p14:creationId xmlns:p14="http://schemas.microsoft.com/office/powerpoint/2010/main" val="381415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3" name="Headline">
            <a:extLst>
              <a:ext uri="{FF2B5EF4-FFF2-40B4-BE49-F238E27FC236}">
                <a16:creationId xmlns:a16="http://schemas.microsoft.com/office/drawing/2014/main" id="{CBC45A67-30C6-FC23-272F-AA91CBEC84BB}"/>
              </a:ext>
            </a:extLst>
          </p:cNvPr>
          <p:cNvSpPr txBox="1">
            <a:spLocks/>
          </p:cNvSpPr>
          <p:nvPr/>
        </p:nvSpPr>
        <p:spPr>
          <a:xfrm>
            <a:off x="384727" y="1571627"/>
            <a:ext cx="2971801" cy="1918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00338D"/>
                </a:solidFill>
                <a:effectLst/>
                <a:uLnTx/>
                <a:uFillTx/>
                <a:latin typeface="Helvetica Neue" charset="0"/>
              </a:rPr>
              <a:t>全球会员发展措施领导人员 </a:t>
            </a:r>
          </a:p>
        </p:txBody>
      </p:sp>
      <p:graphicFrame>
        <p:nvGraphicFramePr>
          <p:cNvPr id="19" name="Diagram 18">
            <a:extLst>
              <a:ext uri="{FF2B5EF4-FFF2-40B4-BE49-F238E27FC236}">
                <a16:creationId xmlns:a16="http://schemas.microsoft.com/office/drawing/2014/main" id="{4AF28215-8FF6-D8DF-C549-6AB6BB7B644B}"/>
              </a:ext>
            </a:extLst>
          </p:cNvPr>
          <p:cNvGraphicFramePr/>
          <p:nvPr/>
        </p:nvGraphicFramePr>
        <p:xfrm>
          <a:off x="2796996" y="1198190"/>
          <a:ext cx="8128000" cy="549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Yellow Bar">
            <a:extLst>
              <a:ext uri="{FF2B5EF4-FFF2-40B4-BE49-F238E27FC236}">
                <a16:creationId xmlns:a16="http://schemas.microsoft.com/office/drawing/2014/main" id="{8C5BB8D4-686B-1A4D-41F6-0C92FB8CCA29}"/>
              </a:ext>
            </a:extLst>
          </p:cNvPr>
          <p:cNvSpPr/>
          <p:nvPr/>
        </p:nvSpPr>
        <p:spPr>
          <a:xfrm>
            <a:off x="511253" y="2708259"/>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white"/>
                </a:solidFill>
                <a:effectLst/>
                <a:uLnTx/>
                <a:uFillTx/>
                <a:latin typeface="Arial" charset="0"/>
                <a:ea typeface="PMingLiU" charset="0"/>
                <a:cs typeface="Arial" charset="0"/>
              </a:rPr>
              <a:t> </a:t>
            </a:r>
          </a:p>
        </p:txBody>
      </p:sp>
    </p:spTree>
    <p:extLst>
      <p:ext uri="{BB962C8B-B14F-4D97-AF65-F5344CB8AC3E}">
        <p14:creationId xmlns:p14="http://schemas.microsoft.com/office/powerpoint/2010/main" val="2246695999"/>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A8C181-E056-415E-9B59-40F04FA43837}">
  <ds:schemaRefs>
    <ds:schemaRef ds:uri="http://purl.org/dc/elements/1.1/"/>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2006/metadata/properties"/>
    <ds:schemaRef ds:uri="http://schemas.microsoft.com/office/infopath/2007/PartnerControls"/>
    <ds:schemaRef ds:uri="a7495015-d16d-4dd1-a72f-488cd8119f34"/>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44729</TotalTime>
  <Words>8540</Words>
  <Application>Microsoft Office PowerPoint</Application>
  <PresentationFormat>Widescreen</PresentationFormat>
  <Paragraphs>433</Paragraphs>
  <Slides>20</Slides>
  <Notes>20</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20</vt:i4>
      </vt:variant>
    </vt:vector>
  </HeadingPairs>
  <TitlesOfParts>
    <vt:vector size="40" baseType="lpstr">
      <vt:lpstr>Microsoft JhengHei</vt:lpstr>
      <vt:lpstr>MingLiU</vt:lpstr>
      <vt:lpstr>PMingLiU</vt:lpstr>
      <vt:lpstr>.Lucida Grande UI Regular</vt:lpstr>
      <vt:lpstr>Arial</vt:lpstr>
      <vt:lpstr>Calibri</vt:lpstr>
      <vt:lpstr>Helvetica</vt:lpstr>
      <vt:lpstr>Helvetica Neue</vt:lpstr>
      <vt:lpstr>Microsoft New Tai Lue</vt:lpstr>
      <vt:lpstr>Open Sans</vt:lpstr>
      <vt:lpstr>Open Sans</vt:lpstr>
      <vt:lpstr>Open Sans Semibold</vt:lpstr>
      <vt:lpstr>Segoe UI</vt:lpstr>
      <vt:lpstr>Segoe UI Semibold</vt:lpstr>
      <vt:lpstr>Wingdings</vt:lpstr>
      <vt:lpstr>Wingdings 3</vt:lpstr>
      <vt:lpstr>Light Background</vt:lpstr>
      <vt:lpstr>Dark Background</vt:lpstr>
      <vt:lpstr>MASTER SLIDE - BLANK</vt:lpstr>
      <vt:lpstr>1_Light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全球会员发展措施专注领域</vt:lpstr>
      <vt:lpstr>工作团队的组织结构样本</vt:lpstr>
      <vt:lpstr>PowerPoint Presentation</vt:lpstr>
      <vt:lpstr>PowerPoint Presentation</vt:lpstr>
      <vt:lpstr>团队合作 </vt:lpstr>
      <vt:lpstr>PowerPoint Presentation</vt:lpstr>
      <vt:lpstr>PowerPoint Presentation</vt:lpstr>
      <vt:lpstr>建立愿景会议前的建议作业</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2370</cp:revision>
  <cp:lastPrinted>2018-07-23T15:21:46Z</cp:lastPrinted>
  <dcterms:created xsi:type="dcterms:W3CDTF">2016-11-15T15:12:50Z</dcterms:created>
  <dcterms:modified xsi:type="dcterms:W3CDTF">2023-08-18T04:49:39Z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