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79" r:id="rId7"/>
    <p:sldMasterId id="2147483885" r:id="rId8"/>
    <p:sldMasterId id="2147483887" r:id="rId9"/>
  </p:sldMasterIdLst>
  <p:notesMasterIdLst>
    <p:notesMasterId r:id="rId30"/>
  </p:notesMasterIdLst>
  <p:handoutMasterIdLst>
    <p:handoutMasterId r:id="rId31"/>
  </p:handoutMasterIdLst>
  <p:sldIdLst>
    <p:sldId id="870" r:id="rId10"/>
    <p:sldId id="871" r:id="rId11"/>
    <p:sldId id="1100" r:id="rId12"/>
    <p:sldId id="1075" r:id="rId13"/>
    <p:sldId id="904" r:id="rId14"/>
    <p:sldId id="1370" r:id="rId15"/>
    <p:sldId id="1369" r:id="rId16"/>
    <p:sldId id="1109" r:id="rId17"/>
    <p:sldId id="1373" r:id="rId18"/>
    <p:sldId id="1616" r:id="rId19"/>
    <p:sldId id="1040" r:id="rId20"/>
    <p:sldId id="1064" r:id="rId21"/>
    <p:sldId id="1057" r:id="rId22"/>
    <p:sldId id="1325" r:id="rId23"/>
    <p:sldId id="1074" r:id="rId24"/>
    <p:sldId id="1056" r:id="rId25"/>
    <p:sldId id="1061" r:id="rId26"/>
    <p:sldId id="1058" r:id="rId27"/>
    <p:sldId id="1326" r:id="rId28"/>
    <p:sldId id="1000" r:id="rId29"/>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1C1A1F-D5BB-4CEB-F1F0-3F405A53DBC0}" name="Amanda Trella" initials="AT" userId="QC4nbSSOOyVI6j5V9l6nSt+t6jSvvhhyOrrRUlimFOY=" providerId="None"/>
  <p188:author id="{CE605437-E720-9786-01E1-D941D69FCFE4}" name="Gray, Tracy" initials="GT" userId="S::tgray@lionsclubs.org::51b47a81-9ad3-4650-aba2-57b18fa96281" providerId="AD"/>
  <p188:author id="{D8064C62-1152-B373-742B-CFEE90F17EAB}" name="Gonzales, Carlie" initials="GC" userId="S::cgonzales@lionsclubs.org::c17e0e46-ecae-4531-85b6-19a7e466885c" providerId="AD"/>
  <p188:author id="{B03F8976-D317-8EF5-B953-26599E9A7551}" name="Trella, Amanda" initials="TA" userId="S::ATrella@lionsclubs.org::3b188ead-6532-49cb-9aa9-069f2cd7e8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Amanda Trella" initials="AT" lastIdx="20" clrIdx="82">
    <p:extLst>
      <p:ext uri="{19B8F6BF-5375-455C-9EA6-DF929625EA0E}">
        <p15:presenceInfo xmlns:p15="http://schemas.microsoft.com/office/powerpoint/2012/main" userId="9nZMaScZcM50oSEqr+T9awvJjH3GVZmY/k43oQHVN9o=" providerId="None"/>
      </p:ext>
    </p:extLst>
  </p:cmAuthor>
  <p:cmAuthor id="13" name="Tamara Osheroff" initials="TO [12]" lastIdx="1" clrIdx="12"/>
  <p:cmAuthor id="84" name="Gray, Tracy" initials="GT" lastIdx="8" clrIdx="83">
    <p:extLst>
      <p:ext uri="{19B8F6BF-5375-455C-9EA6-DF929625EA0E}">
        <p15:presenceInfo xmlns:p15="http://schemas.microsoft.com/office/powerpoint/2012/main" userId="S::tgray@lionsclubs.org::51b47a81-9ad3-4650-aba2-57b18fa96281" providerId="AD"/>
      </p:ext>
    </p:extLst>
  </p:cmAuthor>
  <p:cmAuthor id="14" name="Tamara Osheroff" initials="TO [13]" lastIdx="1" clrIdx="13"/>
  <p:cmAuthor id="85" name="Birkey, Taylor" initials="BT" lastIdx="8" clrIdx="84">
    <p:extLst>
      <p:ext uri="{19B8F6BF-5375-455C-9EA6-DF929625EA0E}">
        <p15:presenceInfo xmlns:p15="http://schemas.microsoft.com/office/powerpoint/2012/main" userId="S::tbirkey@lionsclubs.org::d04b3745-7e98-4ff4-a263-45a9d7c8cad7" providerId="AD"/>
      </p:ext>
    </p:extLst>
  </p:cmAuthor>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CCA"/>
    <a:srgbClr val="CD3108"/>
    <a:srgbClr val="FF338D"/>
    <a:srgbClr val="B3B2B1"/>
    <a:srgbClr val="00338D"/>
    <a:srgbClr val="0A5496"/>
    <a:srgbClr val="BFBFBF"/>
    <a:srgbClr val="F65126"/>
    <a:srgbClr val="FF5C35"/>
    <a:srgbClr val="EBB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4513E2-3B03-4D38-B8BF-0625A0EA1534}" v="2" dt="2023-05-19T03:06:08.823"/>
    <p1510:client id="{520E250C-1F89-4E12-BA6E-5BD4BE319D2C}" v="1" dt="2023-05-19T02:55:31.008"/>
    <p1510:client id="{F18A6121-5709-430D-8C2D-F871C58874D9}" v="14" dt="2023-05-19T02:52:35.8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6" autoAdjust="0"/>
    <p:restoredTop sz="75021" autoAdjust="0"/>
  </p:normalViewPr>
  <p:slideViewPr>
    <p:cSldViewPr showGuides="1">
      <p:cViewPr varScale="1">
        <p:scale>
          <a:sx n="79" d="100"/>
          <a:sy n="79" d="100"/>
        </p:scale>
        <p:origin x="664" y="5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2511"/>
    </p:cViewPr>
  </p:sorterViewPr>
  <p:notesViewPr>
    <p:cSldViewPr showGuides="1">
      <p:cViewPr>
        <p:scale>
          <a:sx n="63" d="100"/>
          <a:sy n="63" d="100"/>
        </p:scale>
        <p:origin x="4272" y="6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0948FF-6C54-4655-A9CB-F813E610420C}" type="doc">
      <dgm:prSet loTypeId="urn:microsoft.com/office/officeart/2008/layout/HorizontalMultiLevelHierarchy" loCatId="hierarchy" qsTypeId="urn:microsoft.com/office/officeart/2005/8/quickstyle/3d3" qsCatId="3D" csTypeId="urn:microsoft.com/office/officeart/2005/8/colors/accent0_2" csCatId="mainScheme" phldr="1"/>
      <dgm:spPr/>
      <dgm:t>
        <a:bodyPr/>
        <a:lstStyle/>
        <a:p>
          <a:endParaRPr lang="en-US"/>
        </a:p>
      </dgm:t>
    </dgm:pt>
    <dgm:pt modelId="{FA4E3865-C2D8-434D-97EC-F82894D7E206}">
      <dgm:prSet phldrT="[Text]" custT="1"/>
      <dgm:spPr>
        <a:solidFill>
          <a:srgbClr val="002060"/>
        </a:solidFill>
      </dgm:spPr>
      <dgm:t>
        <a:bodyPr/>
        <a:lstStyle/>
        <a:p>
          <a:r>
            <a:rPr lang="sv-SE" sz="3800" b="1" dirty="0">
              <a:solidFill>
                <a:srgbClr val="FFC000"/>
              </a:solidFill>
            </a:rPr>
            <a:t>Internationell president</a:t>
          </a:r>
        </a:p>
      </dgm:t>
    </dgm:pt>
    <dgm:pt modelId="{EF1F51E8-F9C9-48D6-9CD1-6385601D43EE}" type="parTrans" cxnId="{7333F1FC-4A59-440E-BCAB-131D2B7A7781}">
      <dgm:prSet/>
      <dgm:spPr/>
      <dgm:t>
        <a:bodyPr/>
        <a:lstStyle/>
        <a:p>
          <a:endParaRPr lang="en-US" b="0">
            <a:highlight>
              <a:srgbClr val="FFFF00"/>
            </a:highlight>
          </a:endParaRPr>
        </a:p>
      </dgm:t>
    </dgm:pt>
    <dgm:pt modelId="{115A3403-D96B-4FA6-A827-4A0C23885B1B}" type="sibTrans" cxnId="{7333F1FC-4A59-440E-BCAB-131D2B7A7781}">
      <dgm:prSet/>
      <dgm:spPr/>
      <dgm:t>
        <a:bodyPr/>
        <a:lstStyle/>
        <a:p>
          <a:endParaRPr lang="en-US" b="0">
            <a:highlight>
              <a:srgbClr val="FFFF00"/>
            </a:highlight>
          </a:endParaRPr>
        </a:p>
      </dgm:t>
    </dgm:pt>
    <dgm:pt modelId="{A6656416-4AE9-4E1D-9390-B0459FC0B459}">
      <dgm:prSet phldrT="[Text]"/>
      <dgm:spPr>
        <a:solidFill>
          <a:srgbClr val="FFC000"/>
        </a:solidFill>
      </dgm:spPr>
      <dgm:t>
        <a:bodyPr/>
        <a:lstStyle/>
        <a:p>
          <a:r>
            <a:rPr lang="sv-SE" b="1"/>
            <a:t>Internationell första vice president</a:t>
          </a:r>
        </a:p>
      </dgm:t>
    </dgm:pt>
    <dgm:pt modelId="{F0E89962-B22E-4554-A8C1-BCA258DEE737}" type="parTrans" cxnId="{ECC4A8A8-3E10-473F-8D60-00DFAC278CD9}">
      <dgm:prSet/>
      <dgm:spPr/>
      <dgm:t>
        <a:bodyPr/>
        <a:lstStyle/>
        <a:p>
          <a:endParaRPr lang="en-US" b="0">
            <a:highlight>
              <a:srgbClr val="FFFF00"/>
            </a:highlight>
          </a:endParaRPr>
        </a:p>
      </dgm:t>
    </dgm:pt>
    <dgm:pt modelId="{874AE9DC-FA1F-4585-8050-3B622AC681C2}" type="sibTrans" cxnId="{ECC4A8A8-3E10-473F-8D60-00DFAC278CD9}">
      <dgm:prSet/>
      <dgm:spPr/>
      <dgm:t>
        <a:bodyPr/>
        <a:lstStyle/>
        <a:p>
          <a:endParaRPr lang="en-US" b="0">
            <a:highlight>
              <a:srgbClr val="FFFF00"/>
            </a:highlight>
          </a:endParaRPr>
        </a:p>
      </dgm:t>
    </dgm:pt>
    <dgm:pt modelId="{FC7A2CAD-3D67-4448-A4B1-147E27D3A756}">
      <dgm:prSet phldrT="[Text]"/>
      <dgm:spPr>
        <a:solidFill>
          <a:srgbClr val="FFC000"/>
        </a:solidFill>
      </dgm:spPr>
      <dgm:t>
        <a:bodyPr/>
        <a:lstStyle/>
        <a:p>
          <a:r>
            <a:rPr lang="sv-SE" b="1"/>
            <a:t>Internationell andra vice president</a:t>
          </a:r>
        </a:p>
      </dgm:t>
    </dgm:pt>
    <dgm:pt modelId="{62F9FC69-EAC7-4F82-8C96-3BF56FADF73A}" type="parTrans" cxnId="{E13D6C33-5F05-4E09-9688-4CD9DEE03E03}">
      <dgm:prSet/>
      <dgm:spPr/>
      <dgm:t>
        <a:bodyPr/>
        <a:lstStyle/>
        <a:p>
          <a:endParaRPr lang="en-US" b="0">
            <a:highlight>
              <a:srgbClr val="FFFF00"/>
            </a:highlight>
          </a:endParaRPr>
        </a:p>
      </dgm:t>
    </dgm:pt>
    <dgm:pt modelId="{0BC69553-ED05-41E5-B01D-50DC27FA0921}" type="sibTrans" cxnId="{E13D6C33-5F05-4E09-9688-4CD9DEE03E03}">
      <dgm:prSet/>
      <dgm:spPr/>
      <dgm:t>
        <a:bodyPr/>
        <a:lstStyle/>
        <a:p>
          <a:endParaRPr lang="en-US" b="0">
            <a:highlight>
              <a:srgbClr val="FFFF00"/>
            </a:highlight>
          </a:endParaRPr>
        </a:p>
      </dgm:t>
    </dgm:pt>
    <dgm:pt modelId="{31E9DF73-4E7A-43CF-8B8E-33A21BF8D4A6}">
      <dgm:prSet phldrT="[Text]"/>
      <dgm:spPr>
        <a:solidFill>
          <a:srgbClr val="FFC000"/>
        </a:solidFill>
      </dgm:spPr>
      <dgm:t>
        <a:bodyPr/>
        <a:lstStyle/>
        <a:p>
          <a:r>
            <a:rPr lang="sv-SE" b="1"/>
            <a:t>Internationell tredje vice president</a:t>
          </a:r>
        </a:p>
      </dgm:t>
    </dgm:pt>
    <dgm:pt modelId="{702E2583-1EE2-4565-80F7-B688F9B9E483}" type="parTrans" cxnId="{6EBFA8C2-40B3-4792-8CB4-A27A2108E7D3}">
      <dgm:prSet/>
      <dgm:spPr/>
      <dgm:t>
        <a:bodyPr/>
        <a:lstStyle/>
        <a:p>
          <a:endParaRPr lang="en-US" b="0">
            <a:highlight>
              <a:srgbClr val="FFFF00"/>
            </a:highlight>
          </a:endParaRPr>
        </a:p>
      </dgm:t>
    </dgm:pt>
    <dgm:pt modelId="{F4C529FB-755C-4595-9E10-9C7233730445}" type="sibTrans" cxnId="{6EBFA8C2-40B3-4792-8CB4-A27A2108E7D3}">
      <dgm:prSet/>
      <dgm:spPr/>
      <dgm:t>
        <a:bodyPr/>
        <a:lstStyle/>
        <a:p>
          <a:endParaRPr lang="en-US" b="0">
            <a:highlight>
              <a:srgbClr val="FFFF00"/>
            </a:highlight>
          </a:endParaRPr>
        </a:p>
      </dgm:t>
    </dgm:pt>
    <dgm:pt modelId="{580AE5CF-2CC1-417A-8F48-B5040B2CFCB6}">
      <dgm:prSet phldrT="[Text]"/>
      <dgm:spPr>
        <a:solidFill>
          <a:srgbClr val="FFC000"/>
        </a:solidFill>
      </dgm:spPr>
      <dgm:t>
        <a:bodyPr/>
        <a:lstStyle/>
        <a:p>
          <a:r>
            <a:rPr lang="sv-SE" b="1"/>
            <a:t>Globala arbetsteamet</a:t>
          </a:r>
        </a:p>
      </dgm:t>
    </dgm:pt>
    <dgm:pt modelId="{EB0E9CCD-CB78-4F7D-888F-B4C99BEEB97F}" type="parTrans" cxnId="{E692CEA2-A536-496C-A553-884157C7AC4C}">
      <dgm:prSet/>
      <dgm:spPr/>
      <dgm:t>
        <a:bodyPr/>
        <a:lstStyle/>
        <a:p>
          <a:endParaRPr lang="en-US" b="0">
            <a:highlight>
              <a:srgbClr val="FFFF00"/>
            </a:highlight>
          </a:endParaRPr>
        </a:p>
      </dgm:t>
    </dgm:pt>
    <dgm:pt modelId="{B3325FB3-0DF4-4D4A-9F5D-65A0537A4FB7}" type="sibTrans" cxnId="{E692CEA2-A536-496C-A553-884157C7AC4C}">
      <dgm:prSet/>
      <dgm:spPr/>
      <dgm:t>
        <a:bodyPr/>
        <a:lstStyle/>
        <a:p>
          <a:endParaRPr lang="en-US" b="0">
            <a:highlight>
              <a:srgbClr val="FFFF00"/>
            </a:highlight>
          </a:endParaRPr>
        </a:p>
      </dgm:t>
    </dgm:pt>
    <dgm:pt modelId="{6C0DBD34-9D91-43BD-AEF7-B60AABB4552B}" type="pres">
      <dgm:prSet presAssocID="{8B0948FF-6C54-4655-A9CB-F813E610420C}" presName="Name0" presStyleCnt="0">
        <dgm:presLayoutVars>
          <dgm:chPref val="1"/>
          <dgm:dir/>
          <dgm:animOne val="branch"/>
          <dgm:animLvl val="lvl"/>
          <dgm:resizeHandles val="exact"/>
        </dgm:presLayoutVars>
      </dgm:prSet>
      <dgm:spPr/>
    </dgm:pt>
    <dgm:pt modelId="{2F63F343-AC05-4BA4-8B0C-20A883D52042}" type="pres">
      <dgm:prSet presAssocID="{FA4E3865-C2D8-434D-97EC-F82894D7E206}" presName="root1" presStyleCnt="0"/>
      <dgm:spPr/>
    </dgm:pt>
    <dgm:pt modelId="{C7AD1BAA-B7D3-4476-ABCD-D850DAF84A77}" type="pres">
      <dgm:prSet presAssocID="{FA4E3865-C2D8-434D-97EC-F82894D7E206}" presName="LevelOneTextNode" presStyleLbl="node0" presStyleIdx="0" presStyleCnt="1">
        <dgm:presLayoutVars>
          <dgm:chPref val="3"/>
        </dgm:presLayoutVars>
      </dgm:prSet>
      <dgm:spPr/>
    </dgm:pt>
    <dgm:pt modelId="{AAA3E7E5-9C4A-420C-9D43-0382054622C0}" type="pres">
      <dgm:prSet presAssocID="{FA4E3865-C2D8-434D-97EC-F82894D7E206}" presName="level2hierChild" presStyleCnt="0"/>
      <dgm:spPr/>
    </dgm:pt>
    <dgm:pt modelId="{3E2CA35D-ADCB-406A-A3AE-2763DBDF96B3}" type="pres">
      <dgm:prSet presAssocID="{F0E89962-B22E-4554-A8C1-BCA258DEE737}" presName="conn2-1" presStyleLbl="parChTrans1D2" presStyleIdx="0" presStyleCnt="4"/>
      <dgm:spPr/>
    </dgm:pt>
    <dgm:pt modelId="{806A56B2-16D4-4C27-8C09-996C9407B875}" type="pres">
      <dgm:prSet presAssocID="{F0E89962-B22E-4554-A8C1-BCA258DEE737}" presName="connTx" presStyleLbl="parChTrans1D2" presStyleIdx="0" presStyleCnt="4"/>
      <dgm:spPr/>
    </dgm:pt>
    <dgm:pt modelId="{8D3DD09B-E4D2-4298-9009-1E770E761E23}" type="pres">
      <dgm:prSet presAssocID="{A6656416-4AE9-4E1D-9390-B0459FC0B459}" presName="root2" presStyleCnt="0"/>
      <dgm:spPr/>
    </dgm:pt>
    <dgm:pt modelId="{5D7B646A-CB67-4639-AF04-E43D19BCAADD}" type="pres">
      <dgm:prSet presAssocID="{A6656416-4AE9-4E1D-9390-B0459FC0B459}" presName="LevelTwoTextNode" presStyleLbl="node2" presStyleIdx="0" presStyleCnt="4">
        <dgm:presLayoutVars>
          <dgm:chPref val="3"/>
        </dgm:presLayoutVars>
      </dgm:prSet>
      <dgm:spPr/>
    </dgm:pt>
    <dgm:pt modelId="{004284BD-7C95-4EDC-A6D6-F35AFAE47AEA}" type="pres">
      <dgm:prSet presAssocID="{A6656416-4AE9-4E1D-9390-B0459FC0B459}" presName="level3hierChild" presStyleCnt="0"/>
      <dgm:spPr/>
    </dgm:pt>
    <dgm:pt modelId="{05F28D73-BBD4-48B0-A6A2-A0A051487877}" type="pres">
      <dgm:prSet presAssocID="{62F9FC69-EAC7-4F82-8C96-3BF56FADF73A}" presName="conn2-1" presStyleLbl="parChTrans1D2" presStyleIdx="1" presStyleCnt="4"/>
      <dgm:spPr/>
    </dgm:pt>
    <dgm:pt modelId="{7FDCC34B-CA9F-4E3F-A6EA-323C06D65CEC}" type="pres">
      <dgm:prSet presAssocID="{62F9FC69-EAC7-4F82-8C96-3BF56FADF73A}" presName="connTx" presStyleLbl="parChTrans1D2" presStyleIdx="1" presStyleCnt="4"/>
      <dgm:spPr/>
    </dgm:pt>
    <dgm:pt modelId="{E07AC0B2-EA01-497B-872C-890792242D99}" type="pres">
      <dgm:prSet presAssocID="{FC7A2CAD-3D67-4448-A4B1-147E27D3A756}" presName="root2" presStyleCnt="0"/>
      <dgm:spPr/>
    </dgm:pt>
    <dgm:pt modelId="{CF864CAE-B76A-4AAC-AFD7-DFF17A51824D}" type="pres">
      <dgm:prSet presAssocID="{FC7A2CAD-3D67-4448-A4B1-147E27D3A756}" presName="LevelTwoTextNode" presStyleLbl="node2" presStyleIdx="1" presStyleCnt="4">
        <dgm:presLayoutVars>
          <dgm:chPref val="3"/>
        </dgm:presLayoutVars>
      </dgm:prSet>
      <dgm:spPr/>
    </dgm:pt>
    <dgm:pt modelId="{BE174C2E-BCD9-4547-B3C4-08FC62FCD99C}" type="pres">
      <dgm:prSet presAssocID="{FC7A2CAD-3D67-4448-A4B1-147E27D3A756}" presName="level3hierChild" presStyleCnt="0"/>
      <dgm:spPr/>
    </dgm:pt>
    <dgm:pt modelId="{E7C30ACB-4A62-4780-BE6A-DFCA4E671100}" type="pres">
      <dgm:prSet presAssocID="{702E2583-1EE2-4565-80F7-B688F9B9E483}" presName="conn2-1" presStyleLbl="parChTrans1D2" presStyleIdx="2" presStyleCnt="4"/>
      <dgm:spPr/>
    </dgm:pt>
    <dgm:pt modelId="{71930C87-591B-42D2-BB7A-98BE421612CE}" type="pres">
      <dgm:prSet presAssocID="{702E2583-1EE2-4565-80F7-B688F9B9E483}" presName="connTx" presStyleLbl="parChTrans1D2" presStyleIdx="2" presStyleCnt="4"/>
      <dgm:spPr/>
    </dgm:pt>
    <dgm:pt modelId="{DB57FD45-B547-4339-8F98-E800F09EFE2A}" type="pres">
      <dgm:prSet presAssocID="{31E9DF73-4E7A-43CF-8B8E-33A21BF8D4A6}" presName="root2" presStyleCnt="0"/>
      <dgm:spPr/>
    </dgm:pt>
    <dgm:pt modelId="{755D5E97-B9A8-48F4-ADE0-C6942240FA10}" type="pres">
      <dgm:prSet presAssocID="{31E9DF73-4E7A-43CF-8B8E-33A21BF8D4A6}" presName="LevelTwoTextNode" presStyleLbl="node2" presStyleIdx="2" presStyleCnt="4">
        <dgm:presLayoutVars>
          <dgm:chPref val="3"/>
        </dgm:presLayoutVars>
      </dgm:prSet>
      <dgm:spPr/>
    </dgm:pt>
    <dgm:pt modelId="{52BAB1C6-7192-4AB8-B724-4417DE77725D}" type="pres">
      <dgm:prSet presAssocID="{31E9DF73-4E7A-43CF-8B8E-33A21BF8D4A6}" presName="level3hierChild" presStyleCnt="0"/>
      <dgm:spPr/>
    </dgm:pt>
    <dgm:pt modelId="{8A4DDFB2-1628-494A-A70F-559CAA9DE2AE}" type="pres">
      <dgm:prSet presAssocID="{EB0E9CCD-CB78-4F7D-888F-B4C99BEEB97F}" presName="conn2-1" presStyleLbl="parChTrans1D2" presStyleIdx="3" presStyleCnt="4"/>
      <dgm:spPr/>
    </dgm:pt>
    <dgm:pt modelId="{379F1181-C757-42CB-95F5-9DD41AE91D10}" type="pres">
      <dgm:prSet presAssocID="{EB0E9CCD-CB78-4F7D-888F-B4C99BEEB97F}" presName="connTx" presStyleLbl="parChTrans1D2" presStyleIdx="3" presStyleCnt="4"/>
      <dgm:spPr/>
    </dgm:pt>
    <dgm:pt modelId="{BF86EB3A-69F9-4D32-9965-8F91D71099CF}" type="pres">
      <dgm:prSet presAssocID="{580AE5CF-2CC1-417A-8F48-B5040B2CFCB6}" presName="root2" presStyleCnt="0"/>
      <dgm:spPr/>
    </dgm:pt>
    <dgm:pt modelId="{86192E0F-6DFD-46C2-9C79-591DC57F04AC}" type="pres">
      <dgm:prSet presAssocID="{580AE5CF-2CC1-417A-8F48-B5040B2CFCB6}" presName="LevelTwoTextNode" presStyleLbl="node2" presStyleIdx="3" presStyleCnt="4">
        <dgm:presLayoutVars>
          <dgm:chPref val="3"/>
        </dgm:presLayoutVars>
      </dgm:prSet>
      <dgm:spPr/>
    </dgm:pt>
    <dgm:pt modelId="{D2430ED6-8C8F-4F09-9350-F98A5997C00A}" type="pres">
      <dgm:prSet presAssocID="{580AE5CF-2CC1-417A-8F48-B5040B2CFCB6}" presName="level3hierChild" presStyleCnt="0"/>
      <dgm:spPr/>
    </dgm:pt>
  </dgm:ptLst>
  <dgm:cxnLst>
    <dgm:cxn modelId="{7B49AF11-4EDC-4A43-92BD-A23234DC5994}" type="presOf" srcId="{EB0E9CCD-CB78-4F7D-888F-B4C99BEEB97F}" destId="{8A4DDFB2-1628-494A-A70F-559CAA9DE2AE}" srcOrd="0" destOrd="0" presId="urn:microsoft.com/office/officeart/2008/layout/HorizontalMultiLevelHierarchy"/>
    <dgm:cxn modelId="{35391F13-1486-4933-BE55-B4F09C42F9B6}" type="presOf" srcId="{31E9DF73-4E7A-43CF-8B8E-33A21BF8D4A6}" destId="{755D5E97-B9A8-48F4-ADE0-C6942240FA10}" srcOrd="0" destOrd="0" presId="urn:microsoft.com/office/officeart/2008/layout/HorizontalMultiLevelHierarchy"/>
    <dgm:cxn modelId="{E46E3C1A-071C-4B41-BDBA-C7E6AF61E0EE}" type="presOf" srcId="{580AE5CF-2CC1-417A-8F48-B5040B2CFCB6}" destId="{86192E0F-6DFD-46C2-9C79-591DC57F04AC}" srcOrd="0" destOrd="0" presId="urn:microsoft.com/office/officeart/2008/layout/HorizontalMultiLevelHierarchy"/>
    <dgm:cxn modelId="{E13D6C33-5F05-4E09-9688-4CD9DEE03E03}" srcId="{FA4E3865-C2D8-434D-97EC-F82894D7E206}" destId="{FC7A2CAD-3D67-4448-A4B1-147E27D3A756}" srcOrd="1" destOrd="0" parTransId="{62F9FC69-EAC7-4F82-8C96-3BF56FADF73A}" sibTransId="{0BC69553-ED05-41E5-B01D-50DC27FA0921}"/>
    <dgm:cxn modelId="{2419AF3F-7A36-49C3-B4A1-852AAF42C1B2}" type="presOf" srcId="{62F9FC69-EAC7-4F82-8C96-3BF56FADF73A}" destId="{7FDCC34B-CA9F-4E3F-A6EA-323C06D65CEC}" srcOrd="1" destOrd="0" presId="urn:microsoft.com/office/officeart/2008/layout/HorizontalMultiLevelHierarchy"/>
    <dgm:cxn modelId="{F5758C42-D179-41FB-9812-09FF97F037F8}" type="presOf" srcId="{F0E89962-B22E-4554-A8C1-BCA258DEE737}" destId="{3E2CA35D-ADCB-406A-A3AE-2763DBDF96B3}" srcOrd="0" destOrd="0" presId="urn:microsoft.com/office/officeart/2008/layout/HorizontalMultiLevelHierarchy"/>
    <dgm:cxn modelId="{E3631151-356B-4AB4-AFDD-89CCCDD6E890}" type="presOf" srcId="{8B0948FF-6C54-4655-A9CB-F813E610420C}" destId="{6C0DBD34-9D91-43BD-AEF7-B60AABB4552B}" srcOrd="0" destOrd="0" presId="urn:microsoft.com/office/officeart/2008/layout/HorizontalMultiLevelHierarchy"/>
    <dgm:cxn modelId="{EC3B3A7C-3713-4D26-8041-46E10A516ECC}" type="presOf" srcId="{702E2583-1EE2-4565-80F7-B688F9B9E483}" destId="{E7C30ACB-4A62-4780-BE6A-DFCA4E671100}" srcOrd="0" destOrd="0" presId="urn:microsoft.com/office/officeart/2008/layout/HorizontalMultiLevelHierarchy"/>
    <dgm:cxn modelId="{E68E7E82-FDE5-408B-B77F-54B2FDA1578D}" type="presOf" srcId="{FA4E3865-C2D8-434D-97EC-F82894D7E206}" destId="{C7AD1BAA-B7D3-4476-ABCD-D850DAF84A77}" srcOrd="0" destOrd="0" presId="urn:microsoft.com/office/officeart/2008/layout/HorizontalMultiLevelHierarchy"/>
    <dgm:cxn modelId="{32F34188-4868-43FC-AD6B-7C43ABEE09FF}" type="presOf" srcId="{A6656416-4AE9-4E1D-9390-B0459FC0B459}" destId="{5D7B646A-CB67-4639-AF04-E43D19BCAADD}" srcOrd="0" destOrd="0" presId="urn:microsoft.com/office/officeart/2008/layout/HorizontalMultiLevelHierarchy"/>
    <dgm:cxn modelId="{E692CEA2-A536-496C-A553-884157C7AC4C}" srcId="{FA4E3865-C2D8-434D-97EC-F82894D7E206}" destId="{580AE5CF-2CC1-417A-8F48-B5040B2CFCB6}" srcOrd="3" destOrd="0" parTransId="{EB0E9CCD-CB78-4F7D-888F-B4C99BEEB97F}" sibTransId="{B3325FB3-0DF4-4D4A-9F5D-65A0537A4FB7}"/>
    <dgm:cxn modelId="{ECC4A8A8-3E10-473F-8D60-00DFAC278CD9}" srcId="{FA4E3865-C2D8-434D-97EC-F82894D7E206}" destId="{A6656416-4AE9-4E1D-9390-B0459FC0B459}" srcOrd="0" destOrd="0" parTransId="{F0E89962-B22E-4554-A8C1-BCA258DEE737}" sibTransId="{874AE9DC-FA1F-4585-8050-3B622AC681C2}"/>
    <dgm:cxn modelId="{6EBFA8C2-40B3-4792-8CB4-A27A2108E7D3}" srcId="{FA4E3865-C2D8-434D-97EC-F82894D7E206}" destId="{31E9DF73-4E7A-43CF-8B8E-33A21BF8D4A6}" srcOrd="2" destOrd="0" parTransId="{702E2583-1EE2-4565-80F7-B688F9B9E483}" sibTransId="{F4C529FB-755C-4595-9E10-9C7233730445}"/>
    <dgm:cxn modelId="{1BCB74CD-9683-4721-BA44-0EA7ABCCE216}" type="presOf" srcId="{62F9FC69-EAC7-4F82-8C96-3BF56FADF73A}" destId="{05F28D73-BBD4-48B0-A6A2-A0A051487877}" srcOrd="0" destOrd="0" presId="urn:microsoft.com/office/officeart/2008/layout/HorizontalMultiLevelHierarchy"/>
    <dgm:cxn modelId="{B1E431D3-C34A-49FB-878F-9E42A3C46E88}" type="presOf" srcId="{FC7A2CAD-3D67-4448-A4B1-147E27D3A756}" destId="{CF864CAE-B76A-4AAC-AFD7-DFF17A51824D}" srcOrd="0" destOrd="0" presId="urn:microsoft.com/office/officeart/2008/layout/HorizontalMultiLevelHierarchy"/>
    <dgm:cxn modelId="{CE1E2BEA-E659-45A3-88CD-C607A13B0972}" type="presOf" srcId="{702E2583-1EE2-4565-80F7-B688F9B9E483}" destId="{71930C87-591B-42D2-BB7A-98BE421612CE}" srcOrd="1" destOrd="0" presId="urn:microsoft.com/office/officeart/2008/layout/HorizontalMultiLevelHierarchy"/>
    <dgm:cxn modelId="{EA036CF4-0AC9-4B70-B127-A3184C3D23B5}" type="presOf" srcId="{EB0E9CCD-CB78-4F7D-888F-B4C99BEEB97F}" destId="{379F1181-C757-42CB-95F5-9DD41AE91D10}" srcOrd="1" destOrd="0" presId="urn:microsoft.com/office/officeart/2008/layout/HorizontalMultiLevelHierarchy"/>
    <dgm:cxn modelId="{97E512FC-D13B-444E-A4FB-0E6DEB5E6C96}" type="presOf" srcId="{F0E89962-B22E-4554-A8C1-BCA258DEE737}" destId="{806A56B2-16D4-4C27-8C09-996C9407B875}" srcOrd="1" destOrd="0" presId="urn:microsoft.com/office/officeart/2008/layout/HorizontalMultiLevelHierarchy"/>
    <dgm:cxn modelId="{7333F1FC-4A59-440E-BCAB-131D2B7A7781}" srcId="{8B0948FF-6C54-4655-A9CB-F813E610420C}" destId="{FA4E3865-C2D8-434D-97EC-F82894D7E206}" srcOrd="0" destOrd="0" parTransId="{EF1F51E8-F9C9-48D6-9CD1-6385601D43EE}" sibTransId="{115A3403-D96B-4FA6-A827-4A0C23885B1B}"/>
    <dgm:cxn modelId="{2B1673ED-515F-437A-B415-B1527783B650}" type="presParOf" srcId="{6C0DBD34-9D91-43BD-AEF7-B60AABB4552B}" destId="{2F63F343-AC05-4BA4-8B0C-20A883D52042}" srcOrd="0" destOrd="0" presId="urn:microsoft.com/office/officeart/2008/layout/HorizontalMultiLevelHierarchy"/>
    <dgm:cxn modelId="{18FD6532-B6AF-4B3F-9C12-9CDF0D1C18D3}" type="presParOf" srcId="{2F63F343-AC05-4BA4-8B0C-20A883D52042}" destId="{C7AD1BAA-B7D3-4476-ABCD-D850DAF84A77}" srcOrd="0" destOrd="0" presId="urn:microsoft.com/office/officeart/2008/layout/HorizontalMultiLevelHierarchy"/>
    <dgm:cxn modelId="{452F90EB-5F46-41B3-B35F-E5C3544E8BC7}" type="presParOf" srcId="{2F63F343-AC05-4BA4-8B0C-20A883D52042}" destId="{AAA3E7E5-9C4A-420C-9D43-0382054622C0}" srcOrd="1" destOrd="0" presId="urn:microsoft.com/office/officeart/2008/layout/HorizontalMultiLevelHierarchy"/>
    <dgm:cxn modelId="{B181FDE1-1F6A-4E9D-87F1-3FCF256AC15D}" type="presParOf" srcId="{AAA3E7E5-9C4A-420C-9D43-0382054622C0}" destId="{3E2CA35D-ADCB-406A-A3AE-2763DBDF96B3}" srcOrd="0" destOrd="0" presId="urn:microsoft.com/office/officeart/2008/layout/HorizontalMultiLevelHierarchy"/>
    <dgm:cxn modelId="{CA9775DC-F09B-4CF8-95D5-4F0A853F89AC}" type="presParOf" srcId="{3E2CA35D-ADCB-406A-A3AE-2763DBDF96B3}" destId="{806A56B2-16D4-4C27-8C09-996C9407B875}" srcOrd="0" destOrd="0" presId="urn:microsoft.com/office/officeart/2008/layout/HorizontalMultiLevelHierarchy"/>
    <dgm:cxn modelId="{7B40AAAB-F728-461A-B9D8-3C9CD87569F3}" type="presParOf" srcId="{AAA3E7E5-9C4A-420C-9D43-0382054622C0}" destId="{8D3DD09B-E4D2-4298-9009-1E770E761E23}" srcOrd="1" destOrd="0" presId="urn:microsoft.com/office/officeart/2008/layout/HorizontalMultiLevelHierarchy"/>
    <dgm:cxn modelId="{E066E319-0103-40AE-A850-FCA5D84A8C7C}" type="presParOf" srcId="{8D3DD09B-E4D2-4298-9009-1E770E761E23}" destId="{5D7B646A-CB67-4639-AF04-E43D19BCAADD}" srcOrd="0" destOrd="0" presId="urn:microsoft.com/office/officeart/2008/layout/HorizontalMultiLevelHierarchy"/>
    <dgm:cxn modelId="{EED5E9F0-EC67-4A45-ADDE-D68938063F33}" type="presParOf" srcId="{8D3DD09B-E4D2-4298-9009-1E770E761E23}" destId="{004284BD-7C95-4EDC-A6D6-F35AFAE47AEA}" srcOrd="1" destOrd="0" presId="urn:microsoft.com/office/officeart/2008/layout/HorizontalMultiLevelHierarchy"/>
    <dgm:cxn modelId="{1F06322E-46AA-4B15-90F1-687AF0C2B35E}" type="presParOf" srcId="{AAA3E7E5-9C4A-420C-9D43-0382054622C0}" destId="{05F28D73-BBD4-48B0-A6A2-A0A051487877}" srcOrd="2" destOrd="0" presId="urn:microsoft.com/office/officeart/2008/layout/HorizontalMultiLevelHierarchy"/>
    <dgm:cxn modelId="{066617E3-6E49-4A7B-B3C6-793DF9AC28BB}" type="presParOf" srcId="{05F28D73-BBD4-48B0-A6A2-A0A051487877}" destId="{7FDCC34B-CA9F-4E3F-A6EA-323C06D65CEC}" srcOrd="0" destOrd="0" presId="urn:microsoft.com/office/officeart/2008/layout/HorizontalMultiLevelHierarchy"/>
    <dgm:cxn modelId="{A927526A-8C8C-42E6-8B46-696475C70FA7}" type="presParOf" srcId="{AAA3E7E5-9C4A-420C-9D43-0382054622C0}" destId="{E07AC0B2-EA01-497B-872C-890792242D99}" srcOrd="3" destOrd="0" presId="urn:microsoft.com/office/officeart/2008/layout/HorizontalMultiLevelHierarchy"/>
    <dgm:cxn modelId="{03D208C3-8CED-4C89-921A-49CFB55955C0}" type="presParOf" srcId="{E07AC0B2-EA01-497B-872C-890792242D99}" destId="{CF864CAE-B76A-4AAC-AFD7-DFF17A51824D}" srcOrd="0" destOrd="0" presId="urn:microsoft.com/office/officeart/2008/layout/HorizontalMultiLevelHierarchy"/>
    <dgm:cxn modelId="{31AFABF3-4D02-4D13-A23C-1619BFC55724}" type="presParOf" srcId="{E07AC0B2-EA01-497B-872C-890792242D99}" destId="{BE174C2E-BCD9-4547-B3C4-08FC62FCD99C}" srcOrd="1" destOrd="0" presId="urn:microsoft.com/office/officeart/2008/layout/HorizontalMultiLevelHierarchy"/>
    <dgm:cxn modelId="{1A3A5C74-ACD5-4820-B326-4740ACD8DAD7}" type="presParOf" srcId="{AAA3E7E5-9C4A-420C-9D43-0382054622C0}" destId="{E7C30ACB-4A62-4780-BE6A-DFCA4E671100}" srcOrd="4" destOrd="0" presId="urn:microsoft.com/office/officeart/2008/layout/HorizontalMultiLevelHierarchy"/>
    <dgm:cxn modelId="{AF0563BD-4B08-4BF7-939D-6DBB89BEA612}" type="presParOf" srcId="{E7C30ACB-4A62-4780-BE6A-DFCA4E671100}" destId="{71930C87-591B-42D2-BB7A-98BE421612CE}" srcOrd="0" destOrd="0" presId="urn:microsoft.com/office/officeart/2008/layout/HorizontalMultiLevelHierarchy"/>
    <dgm:cxn modelId="{9B18F959-161A-4C82-8DC3-E7C2197F312A}" type="presParOf" srcId="{AAA3E7E5-9C4A-420C-9D43-0382054622C0}" destId="{DB57FD45-B547-4339-8F98-E800F09EFE2A}" srcOrd="5" destOrd="0" presId="urn:microsoft.com/office/officeart/2008/layout/HorizontalMultiLevelHierarchy"/>
    <dgm:cxn modelId="{73389A6D-DF3B-481D-B49F-E50DA6DA1BB9}" type="presParOf" srcId="{DB57FD45-B547-4339-8F98-E800F09EFE2A}" destId="{755D5E97-B9A8-48F4-ADE0-C6942240FA10}" srcOrd="0" destOrd="0" presId="urn:microsoft.com/office/officeart/2008/layout/HorizontalMultiLevelHierarchy"/>
    <dgm:cxn modelId="{FAA7FC70-F7B9-4D58-98EF-AA3EB400C49B}" type="presParOf" srcId="{DB57FD45-B547-4339-8F98-E800F09EFE2A}" destId="{52BAB1C6-7192-4AB8-B724-4417DE77725D}" srcOrd="1" destOrd="0" presId="urn:microsoft.com/office/officeart/2008/layout/HorizontalMultiLevelHierarchy"/>
    <dgm:cxn modelId="{2F22CC0A-F4F4-402F-A257-1D56412A58E7}" type="presParOf" srcId="{AAA3E7E5-9C4A-420C-9D43-0382054622C0}" destId="{8A4DDFB2-1628-494A-A70F-559CAA9DE2AE}" srcOrd="6" destOrd="0" presId="urn:microsoft.com/office/officeart/2008/layout/HorizontalMultiLevelHierarchy"/>
    <dgm:cxn modelId="{8FE691FF-EC78-4051-B23E-30B62B6728E8}" type="presParOf" srcId="{8A4DDFB2-1628-494A-A70F-559CAA9DE2AE}" destId="{379F1181-C757-42CB-95F5-9DD41AE91D10}" srcOrd="0" destOrd="0" presId="urn:microsoft.com/office/officeart/2008/layout/HorizontalMultiLevelHierarchy"/>
    <dgm:cxn modelId="{B09ACDD6-8B52-4700-8925-9BB422F7252D}" type="presParOf" srcId="{AAA3E7E5-9C4A-420C-9D43-0382054622C0}" destId="{BF86EB3A-69F9-4D32-9965-8F91D71099CF}" srcOrd="7" destOrd="0" presId="urn:microsoft.com/office/officeart/2008/layout/HorizontalMultiLevelHierarchy"/>
    <dgm:cxn modelId="{CD575CE6-4BDB-475D-829C-59957AB7B5DB}" type="presParOf" srcId="{BF86EB3A-69F9-4D32-9965-8F91D71099CF}" destId="{86192E0F-6DFD-46C2-9C79-591DC57F04AC}" srcOrd="0" destOrd="0" presId="urn:microsoft.com/office/officeart/2008/layout/HorizontalMultiLevelHierarchy"/>
    <dgm:cxn modelId="{17FEE891-F50F-4E10-9A11-36B88451798D}" type="presParOf" srcId="{BF86EB3A-69F9-4D32-9965-8F91D71099CF}" destId="{D2430ED6-8C8F-4F09-9350-F98A5997C00A}"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90B5A8-4483-4B30-B3CC-59D8EE9233CA}"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n-US"/>
        </a:p>
      </dgm:t>
    </dgm:pt>
    <dgm:pt modelId="{73716F5A-6155-49E7-B757-A15493ABC9B1}">
      <dgm:prSet phldrT="[Text]" custT="1"/>
      <dgm:spPr>
        <a:solidFill>
          <a:srgbClr val="407CCA"/>
        </a:solidFill>
        <a:ln>
          <a:noFill/>
        </a:ln>
      </dgm:spPr>
      <dgm:t>
        <a:bodyPr/>
        <a:lstStyle/>
        <a:p>
          <a:r>
            <a:rPr lang="sv-SE" sz="2400" b="1">
              <a:solidFill>
                <a:schemeClr val="bg1"/>
              </a:solidFill>
              <a:latin typeface="Arial" panose="020B0604020202020204" pitchFamily="34" charset="0"/>
              <a:cs typeface="Arial" panose="020B0604020202020204" pitchFamily="34" charset="0"/>
            </a:rPr>
            <a:t>Medlem</a:t>
          </a:r>
        </a:p>
      </dgm:t>
    </dgm:pt>
    <dgm:pt modelId="{25CCC3DF-E414-4C81-B7E9-8165801B9256}" type="parTrans" cxnId="{4C080BAF-D3B5-482B-AFE8-3A5B045CC6C1}">
      <dgm:prSet/>
      <dgm:spPr/>
      <dgm:t>
        <a:bodyPr/>
        <a:lstStyle/>
        <a:p>
          <a:endParaRPr lang="en-US"/>
        </a:p>
      </dgm:t>
    </dgm:pt>
    <dgm:pt modelId="{AA5414B8-8D77-4B90-AA66-EF671C22EDC7}" type="sibTrans" cxnId="{4C080BAF-D3B5-482B-AFE8-3A5B045CC6C1}">
      <dgm:prSet/>
      <dgm:spPr/>
      <dgm:t>
        <a:bodyPr/>
        <a:lstStyle/>
        <a:p>
          <a:endParaRPr lang="en-US"/>
        </a:p>
      </dgm:t>
    </dgm:pt>
    <dgm:pt modelId="{EBF0C75C-C94F-4099-9E21-38DAADBEB13E}">
      <dgm:prSet phldrT="[Text]" custT="1"/>
      <dgm:spPr>
        <a:solidFill>
          <a:srgbClr val="FFC000"/>
        </a:solidFill>
        <a:ln>
          <a:noFill/>
        </a:ln>
      </dgm:spPr>
      <dgm:t>
        <a:bodyPr/>
        <a:lstStyle/>
        <a:p>
          <a:r>
            <a:rPr lang="sv-SE" sz="1500" b="1" dirty="0">
              <a:solidFill>
                <a:srgbClr val="002060"/>
              </a:solidFill>
              <a:latin typeface="Arial" panose="020B0604020202020204" pitchFamily="34" charset="0"/>
              <a:cs typeface="Arial" panose="020B0604020202020204" pitchFamily="34" charset="0"/>
            </a:rPr>
            <a:t>Medlems-ordförande/</a:t>
          </a:r>
        </a:p>
        <a:p>
          <a:r>
            <a:rPr lang="sv-SE" sz="1500" b="1" dirty="0">
              <a:solidFill>
                <a:srgbClr val="002060"/>
              </a:solidFill>
              <a:latin typeface="Arial" panose="020B0604020202020204" pitchFamily="34" charset="0"/>
              <a:cs typeface="Arial" panose="020B0604020202020204" pitchFamily="34" charset="0"/>
            </a:rPr>
            <a:t>Tillväxt-ordförande</a:t>
          </a:r>
        </a:p>
      </dgm:t>
    </dgm:pt>
    <dgm:pt modelId="{F9434703-37A4-487E-A282-511372CADDF6}" type="parTrans" cxnId="{77597879-7425-4305-810C-9B3A9FBBCE1B}">
      <dgm:prSet/>
      <dgm:spPr>
        <a:solidFill>
          <a:schemeClr val="bg1"/>
        </a:solidFill>
      </dgm:spPr>
      <dgm:t>
        <a:bodyPr/>
        <a:lstStyle/>
        <a:p>
          <a:endParaRPr lang="en-US"/>
        </a:p>
      </dgm:t>
    </dgm:pt>
    <dgm:pt modelId="{D881FF3E-4421-4F46-BAAA-CA714A150537}" type="sibTrans" cxnId="{77597879-7425-4305-810C-9B3A9FBBCE1B}">
      <dgm:prSet/>
      <dgm:spPr/>
      <dgm:t>
        <a:bodyPr/>
        <a:lstStyle/>
        <a:p>
          <a:endParaRPr lang="en-US"/>
        </a:p>
      </dgm:t>
    </dgm:pt>
    <dgm:pt modelId="{30BC643E-DCCA-4D51-9476-5880560DB55F}">
      <dgm:prSet phldrT="[Text]"/>
      <dgm:spPr>
        <a:solidFill>
          <a:srgbClr val="FFC000"/>
        </a:solidFill>
        <a:ln>
          <a:noFill/>
        </a:ln>
      </dgm:spPr>
      <dgm:t>
        <a:bodyPr/>
        <a:lstStyle/>
        <a:p>
          <a:r>
            <a:rPr lang="sv-SE" b="1">
              <a:solidFill>
                <a:srgbClr val="002060"/>
              </a:solidFill>
              <a:latin typeface="Arial" panose="020B0604020202020204" pitchFamily="34" charset="0"/>
              <a:cs typeface="Arial" panose="020B0604020202020204" pitchFamily="34" charset="0"/>
            </a:rPr>
            <a:t>Klubbledare</a:t>
          </a:r>
        </a:p>
      </dgm:t>
    </dgm:pt>
    <dgm:pt modelId="{F19C5CD2-8735-4F01-88D8-0A4384755B28}" type="parTrans" cxnId="{963D48E1-6DB4-4B86-B292-C206BD9F444B}">
      <dgm:prSet/>
      <dgm:spPr>
        <a:solidFill>
          <a:schemeClr val="bg1"/>
        </a:solidFill>
      </dgm:spPr>
      <dgm:t>
        <a:bodyPr/>
        <a:lstStyle/>
        <a:p>
          <a:endParaRPr lang="en-US"/>
        </a:p>
      </dgm:t>
    </dgm:pt>
    <dgm:pt modelId="{1CFAE027-9B2D-4FE6-9BA3-AADA6636AAFF}" type="sibTrans" cxnId="{963D48E1-6DB4-4B86-B292-C206BD9F444B}">
      <dgm:prSet/>
      <dgm:spPr/>
      <dgm:t>
        <a:bodyPr/>
        <a:lstStyle/>
        <a:p>
          <a:endParaRPr lang="en-US"/>
        </a:p>
      </dgm:t>
    </dgm:pt>
    <dgm:pt modelId="{F4828A50-DF1E-43AA-9CF2-988A75EDEDA8}">
      <dgm:prSet phldrT="[Text]"/>
      <dgm:spPr>
        <a:solidFill>
          <a:srgbClr val="FFC000"/>
        </a:solidFill>
        <a:ln>
          <a:noFill/>
        </a:ln>
      </dgm:spPr>
      <dgm:t>
        <a:bodyPr/>
        <a:lstStyle/>
        <a:p>
          <a:r>
            <a:rPr lang="sv-SE" b="1">
              <a:solidFill>
                <a:srgbClr val="002060"/>
              </a:solidFill>
              <a:latin typeface="Arial" panose="020B0604020202020204" pitchFamily="34" charset="0"/>
              <a:cs typeface="Arial" panose="020B0604020202020204" pitchFamily="34" charset="0"/>
            </a:rPr>
            <a:t>GAT</a:t>
          </a:r>
        </a:p>
      </dgm:t>
    </dgm:pt>
    <dgm:pt modelId="{382E57E1-636D-428E-9BFB-9CCA05535197}" type="parTrans" cxnId="{CCB0C249-B512-4083-8E1A-16BF0D578E76}">
      <dgm:prSet/>
      <dgm:spPr>
        <a:solidFill>
          <a:schemeClr val="bg1"/>
        </a:solidFill>
      </dgm:spPr>
      <dgm:t>
        <a:bodyPr/>
        <a:lstStyle/>
        <a:p>
          <a:endParaRPr lang="en-US"/>
        </a:p>
      </dgm:t>
    </dgm:pt>
    <dgm:pt modelId="{45930B75-6C96-4294-8EA7-93FA51526232}" type="sibTrans" cxnId="{CCB0C249-B512-4083-8E1A-16BF0D578E76}">
      <dgm:prSet/>
      <dgm:spPr/>
      <dgm:t>
        <a:bodyPr/>
        <a:lstStyle/>
        <a:p>
          <a:endParaRPr lang="en-US"/>
        </a:p>
      </dgm:t>
    </dgm:pt>
    <dgm:pt modelId="{93A8B17C-984C-4CF0-AF0F-27D267372E6A}">
      <dgm:prSet phldrT="[Text]" custT="1"/>
      <dgm:spPr>
        <a:solidFill>
          <a:srgbClr val="FFC000"/>
        </a:solidFill>
        <a:ln>
          <a:noFill/>
        </a:ln>
      </dgm:spPr>
      <dgm:t>
        <a:bodyPr/>
        <a:lstStyle/>
        <a:p>
          <a:r>
            <a:rPr lang="sv-SE" sz="1300" b="1" dirty="0">
              <a:solidFill>
                <a:srgbClr val="002060"/>
              </a:solidFill>
              <a:latin typeface="Arial" panose="020B0604020202020204" pitchFamily="34" charset="0"/>
              <a:cs typeface="Arial" panose="020B0604020202020204" pitchFamily="34" charset="0"/>
            </a:rPr>
            <a:t>Zonordförande/Region-ordförande</a:t>
          </a:r>
        </a:p>
      </dgm:t>
    </dgm:pt>
    <dgm:pt modelId="{6864F616-06DF-4BDB-9186-ED8D47521341}" type="parTrans" cxnId="{0CF5C90A-43B9-4F50-A1B9-82406BD087D5}">
      <dgm:prSet/>
      <dgm:spPr>
        <a:solidFill>
          <a:schemeClr val="bg1"/>
        </a:solidFill>
      </dgm:spPr>
      <dgm:t>
        <a:bodyPr/>
        <a:lstStyle/>
        <a:p>
          <a:endParaRPr lang="en-US"/>
        </a:p>
      </dgm:t>
    </dgm:pt>
    <dgm:pt modelId="{2D859E22-83DA-47D6-B078-854BFA011387}" type="sibTrans" cxnId="{0CF5C90A-43B9-4F50-A1B9-82406BD087D5}">
      <dgm:prSet/>
      <dgm:spPr/>
      <dgm:t>
        <a:bodyPr/>
        <a:lstStyle/>
        <a:p>
          <a:endParaRPr lang="en-US"/>
        </a:p>
      </dgm:t>
    </dgm:pt>
    <dgm:pt modelId="{6E1FEDFE-6A27-444A-B2F4-BD166C6BA7E9}">
      <dgm:prSet phldrT="[Text]"/>
      <dgm:spPr>
        <a:solidFill>
          <a:srgbClr val="FFC000"/>
        </a:solidFill>
        <a:ln>
          <a:noFill/>
        </a:ln>
      </dgm:spPr>
      <dgm:t>
        <a:bodyPr/>
        <a:lstStyle/>
        <a:p>
          <a:r>
            <a:rPr lang="sv-SE" b="1">
              <a:solidFill>
                <a:srgbClr val="002060"/>
              </a:solidFill>
              <a:latin typeface="Arial" panose="020B0604020202020204" pitchFamily="34" charset="0"/>
              <a:cs typeface="Arial" panose="020B0604020202020204" pitchFamily="34" charset="0"/>
            </a:rPr>
            <a:t>Övriga medlemmar</a:t>
          </a:r>
        </a:p>
      </dgm:t>
    </dgm:pt>
    <dgm:pt modelId="{B7297A2E-3A58-4927-918C-E71C021BEF5D}" type="parTrans" cxnId="{6AEF1D8E-173B-4EEF-ADC5-8615478A278E}">
      <dgm:prSet/>
      <dgm:spPr>
        <a:solidFill>
          <a:schemeClr val="bg1"/>
        </a:solidFill>
      </dgm:spPr>
      <dgm:t>
        <a:bodyPr/>
        <a:lstStyle/>
        <a:p>
          <a:endParaRPr lang="en-US"/>
        </a:p>
      </dgm:t>
    </dgm:pt>
    <dgm:pt modelId="{A865BFC5-5729-4157-8E34-86798C56E90B}" type="sibTrans" cxnId="{6AEF1D8E-173B-4EEF-ADC5-8615478A278E}">
      <dgm:prSet/>
      <dgm:spPr/>
      <dgm:t>
        <a:bodyPr/>
        <a:lstStyle/>
        <a:p>
          <a:endParaRPr lang="en-US"/>
        </a:p>
      </dgm:t>
    </dgm:pt>
    <dgm:pt modelId="{3C0E2344-84D5-481A-B712-34D8E50BEC32}">
      <dgm:prSet phldrT="[Text]"/>
      <dgm:spPr>
        <a:solidFill>
          <a:srgbClr val="FFC000"/>
        </a:solidFill>
        <a:ln>
          <a:noFill/>
        </a:ln>
      </dgm:spPr>
      <dgm:t>
        <a:bodyPr/>
        <a:lstStyle/>
        <a:p>
          <a:r>
            <a:rPr lang="sv-SE" b="1">
              <a:solidFill>
                <a:srgbClr val="002060"/>
              </a:solidFill>
              <a:latin typeface="Arial" panose="020B0604020202020204" pitchFamily="34" charset="0"/>
              <a:cs typeface="Arial" panose="020B0604020202020204" pitchFamily="34" charset="0"/>
            </a:rPr>
            <a:t>Koordinatorer för specialklubbar</a:t>
          </a:r>
        </a:p>
      </dgm:t>
    </dgm:pt>
    <dgm:pt modelId="{F6CF637E-461F-4EB3-BCD0-5E0B6890FCE6}" type="parTrans" cxnId="{118F8CDC-3187-4B01-90CB-282F0FD8E9DB}">
      <dgm:prSet/>
      <dgm:spPr>
        <a:solidFill>
          <a:schemeClr val="bg1"/>
        </a:solidFill>
      </dgm:spPr>
      <dgm:t>
        <a:bodyPr/>
        <a:lstStyle/>
        <a:p>
          <a:endParaRPr lang="en-US"/>
        </a:p>
      </dgm:t>
    </dgm:pt>
    <dgm:pt modelId="{BB1BE482-019E-4AE5-998B-94D8B110EB36}" type="sibTrans" cxnId="{118F8CDC-3187-4B01-90CB-282F0FD8E9DB}">
      <dgm:prSet/>
      <dgm:spPr/>
      <dgm:t>
        <a:bodyPr/>
        <a:lstStyle/>
        <a:p>
          <a:endParaRPr lang="en-US"/>
        </a:p>
      </dgm:t>
    </dgm:pt>
    <dgm:pt modelId="{8EA0F3E1-8D45-44F7-81DF-47A0739D70F6}" type="pres">
      <dgm:prSet presAssocID="{9490B5A8-4483-4B30-B3CC-59D8EE9233CA}" presName="cycle" presStyleCnt="0">
        <dgm:presLayoutVars>
          <dgm:chMax val="1"/>
          <dgm:dir/>
          <dgm:animLvl val="ctr"/>
          <dgm:resizeHandles val="exact"/>
        </dgm:presLayoutVars>
      </dgm:prSet>
      <dgm:spPr/>
    </dgm:pt>
    <dgm:pt modelId="{3F579E5E-AC47-470C-A579-B311BB2F9FAA}" type="pres">
      <dgm:prSet presAssocID="{73716F5A-6155-49E7-B757-A15493ABC9B1}" presName="centerShape" presStyleLbl="node0" presStyleIdx="0" presStyleCnt="1"/>
      <dgm:spPr/>
    </dgm:pt>
    <dgm:pt modelId="{86D911DE-0672-4F86-BFFF-200633F62CFD}" type="pres">
      <dgm:prSet presAssocID="{F9434703-37A4-487E-A282-511372CADDF6}" presName="parTrans" presStyleLbl="bgSibTrans2D1" presStyleIdx="0" presStyleCnt="6"/>
      <dgm:spPr/>
    </dgm:pt>
    <dgm:pt modelId="{398D3E13-4784-4CA8-8BC3-0D67A3A495BC}" type="pres">
      <dgm:prSet presAssocID="{EBF0C75C-C94F-4099-9E21-38DAADBEB13E}" presName="node" presStyleLbl="node1" presStyleIdx="0" presStyleCnt="6">
        <dgm:presLayoutVars>
          <dgm:bulletEnabled val="1"/>
        </dgm:presLayoutVars>
      </dgm:prSet>
      <dgm:spPr>
        <a:prstGeom prst="rect">
          <a:avLst/>
        </a:prstGeom>
      </dgm:spPr>
    </dgm:pt>
    <dgm:pt modelId="{88FA2379-EF0E-4A7A-B184-8088BB3D4863}" type="pres">
      <dgm:prSet presAssocID="{6864F616-06DF-4BDB-9186-ED8D47521341}" presName="parTrans" presStyleLbl="bgSibTrans2D1" presStyleIdx="1" presStyleCnt="6"/>
      <dgm:spPr/>
    </dgm:pt>
    <dgm:pt modelId="{7515A8CB-4EA4-4F54-8D9C-E1F21862252D}" type="pres">
      <dgm:prSet presAssocID="{93A8B17C-984C-4CF0-AF0F-27D267372E6A}" presName="node" presStyleLbl="node1" presStyleIdx="1" presStyleCnt="6">
        <dgm:presLayoutVars>
          <dgm:bulletEnabled val="1"/>
        </dgm:presLayoutVars>
      </dgm:prSet>
      <dgm:spPr>
        <a:prstGeom prst="rect">
          <a:avLst/>
        </a:prstGeom>
      </dgm:spPr>
    </dgm:pt>
    <dgm:pt modelId="{63DADE17-2089-41F5-9E83-D054BB9A8320}" type="pres">
      <dgm:prSet presAssocID="{B7297A2E-3A58-4927-918C-E71C021BEF5D}" presName="parTrans" presStyleLbl="bgSibTrans2D1" presStyleIdx="2" presStyleCnt="6"/>
      <dgm:spPr/>
    </dgm:pt>
    <dgm:pt modelId="{C2DF22C7-1032-4F7C-8871-D82C933AA4B4}" type="pres">
      <dgm:prSet presAssocID="{6E1FEDFE-6A27-444A-B2F4-BD166C6BA7E9}" presName="node" presStyleLbl="node1" presStyleIdx="2" presStyleCnt="6">
        <dgm:presLayoutVars>
          <dgm:bulletEnabled val="1"/>
        </dgm:presLayoutVars>
      </dgm:prSet>
      <dgm:spPr>
        <a:prstGeom prst="rect">
          <a:avLst/>
        </a:prstGeom>
      </dgm:spPr>
    </dgm:pt>
    <dgm:pt modelId="{36DFAC45-C0BC-4881-AF7A-AFE834D3B062}" type="pres">
      <dgm:prSet presAssocID="{F19C5CD2-8735-4F01-88D8-0A4384755B28}" presName="parTrans" presStyleLbl="bgSibTrans2D1" presStyleIdx="3" presStyleCnt="6"/>
      <dgm:spPr/>
    </dgm:pt>
    <dgm:pt modelId="{C19C4EBF-C178-497E-AA30-1D1447882891}" type="pres">
      <dgm:prSet presAssocID="{30BC643E-DCCA-4D51-9476-5880560DB55F}" presName="node" presStyleLbl="node1" presStyleIdx="3" presStyleCnt="6">
        <dgm:presLayoutVars>
          <dgm:bulletEnabled val="1"/>
        </dgm:presLayoutVars>
      </dgm:prSet>
      <dgm:spPr>
        <a:prstGeom prst="rect">
          <a:avLst/>
        </a:prstGeom>
      </dgm:spPr>
    </dgm:pt>
    <dgm:pt modelId="{62FE3045-54E4-478D-B88E-2C467F2B7764}" type="pres">
      <dgm:prSet presAssocID="{382E57E1-636D-428E-9BFB-9CCA05535197}" presName="parTrans" presStyleLbl="bgSibTrans2D1" presStyleIdx="4" presStyleCnt="6"/>
      <dgm:spPr/>
    </dgm:pt>
    <dgm:pt modelId="{3F9D558D-BF65-4660-8EB3-28F0C2CF71DB}" type="pres">
      <dgm:prSet presAssocID="{F4828A50-DF1E-43AA-9CF2-988A75EDEDA8}" presName="node" presStyleLbl="node1" presStyleIdx="4" presStyleCnt="6">
        <dgm:presLayoutVars>
          <dgm:bulletEnabled val="1"/>
        </dgm:presLayoutVars>
      </dgm:prSet>
      <dgm:spPr>
        <a:prstGeom prst="rect">
          <a:avLst/>
        </a:prstGeom>
      </dgm:spPr>
    </dgm:pt>
    <dgm:pt modelId="{56D14699-91A9-42B4-A201-CDFC90796532}" type="pres">
      <dgm:prSet presAssocID="{F6CF637E-461F-4EB3-BCD0-5E0B6890FCE6}" presName="parTrans" presStyleLbl="bgSibTrans2D1" presStyleIdx="5" presStyleCnt="6"/>
      <dgm:spPr/>
    </dgm:pt>
    <dgm:pt modelId="{AEA584AC-0536-46CD-91A2-925670881471}" type="pres">
      <dgm:prSet presAssocID="{3C0E2344-84D5-481A-B712-34D8E50BEC32}" presName="node" presStyleLbl="node1" presStyleIdx="5" presStyleCnt="6">
        <dgm:presLayoutVars>
          <dgm:bulletEnabled val="1"/>
        </dgm:presLayoutVars>
      </dgm:prSet>
      <dgm:spPr>
        <a:prstGeom prst="rect">
          <a:avLst/>
        </a:prstGeom>
      </dgm:spPr>
    </dgm:pt>
  </dgm:ptLst>
  <dgm:cxnLst>
    <dgm:cxn modelId="{0CF5C90A-43B9-4F50-A1B9-82406BD087D5}" srcId="{73716F5A-6155-49E7-B757-A15493ABC9B1}" destId="{93A8B17C-984C-4CF0-AF0F-27D267372E6A}" srcOrd="1" destOrd="0" parTransId="{6864F616-06DF-4BDB-9186-ED8D47521341}" sibTransId="{2D859E22-83DA-47D6-B078-854BFA011387}"/>
    <dgm:cxn modelId="{774A3F26-B1D7-4801-91F9-96B184F92596}" type="presOf" srcId="{382E57E1-636D-428E-9BFB-9CCA05535197}" destId="{62FE3045-54E4-478D-B88E-2C467F2B7764}" srcOrd="0" destOrd="0" presId="urn:microsoft.com/office/officeart/2005/8/layout/radial4"/>
    <dgm:cxn modelId="{C60F3E5F-4F77-4138-91BC-D6CD61866321}" type="presOf" srcId="{F4828A50-DF1E-43AA-9CF2-988A75EDEDA8}" destId="{3F9D558D-BF65-4660-8EB3-28F0C2CF71DB}" srcOrd="0" destOrd="0" presId="urn:microsoft.com/office/officeart/2005/8/layout/radial4"/>
    <dgm:cxn modelId="{CCB0C249-B512-4083-8E1A-16BF0D578E76}" srcId="{73716F5A-6155-49E7-B757-A15493ABC9B1}" destId="{F4828A50-DF1E-43AA-9CF2-988A75EDEDA8}" srcOrd="4" destOrd="0" parTransId="{382E57E1-636D-428E-9BFB-9CCA05535197}" sibTransId="{45930B75-6C96-4294-8EA7-93FA51526232}"/>
    <dgm:cxn modelId="{5679AE72-7D66-4E96-83C6-83CA4D3A111B}" type="presOf" srcId="{73716F5A-6155-49E7-B757-A15493ABC9B1}" destId="{3F579E5E-AC47-470C-A579-B311BB2F9FAA}" srcOrd="0" destOrd="0" presId="urn:microsoft.com/office/officeart/2005/8/layout/radial4"/>
    <dgm:cxn modelId="{8F9C5D76-161A-4A41-B2AD-28E67395494A}" type="presOf" srcId="{9490B5A8-4483-4B30-B3CC-59D8EE9233CA}" destId="{8EA0F3E1-8D45-44F7-81DF-47A0739D70F6}" srcOrd="0" destOrd="0" presId="urn:microsoft.com/office/officeart/2005/8/layout/radial4"/>
    <dgm:cxn modelId="{77597879-7425-4305-810C-9B3A9FBBCE1B}" srcId="{73716F5A-6155-49E7-B757-A15493ABC9B1}" destId="{EBF0C75C-C94F-4099-9E21-38DAADBEB13E}" srcOrd="0" destOrd="0" parTransId="{F9434703-37A4-487E-A282-511372CADDF6}" sibTransId="{D881FF3E-4421-4F46-BAAA-CA714A150537}"/>
    <dgm:cxn modelId="{A7B90981-EE16-49CF-B528-EFEDF00D438B}" type="presOf" srcId="{6864F616-06DF-4BDB-9186-ED8D47521341}" destId="{88FA2379-EF0E-4A7A-B184-8088BB3D4863}" srcOrd="0" destOrd="0" presId="urn:microsoft.com/office/officeart/2005/8/layout/radial4"/>
    <dgm:cxn modelId="{A4DAD785-6498-4CFC-BB1B-E7E7E311D581}" type="presOf" srcId="{30BC643E-DCCA-4D51-9476-5880560DB55F}" destId="{C19C4EBF-C178-497E-AA30-1D1447882891}" srcOrd="0" destOrd="0" presId="urn:microsoft.com/office/officeart/2005/8/layout/radial4"/>
    <dgm:cxn modelId="{6AEF1D8E-173B-4EEF-ADC5-8615478A278E}" srcId="{73716F5A-6155-49E7-B757-A15493ABC9B1}" destId="{6E1FEDFE-6A27-444A-B2F4-BD166C6BA7E9}" srcOrd="2" destOrd="0" parTransId="{B7297A2E-3A58-4927-918C-E71C021BEF5D}" sibTransId="{A865BFC5-5729-4157-8E34-86798C56E90B}"/>
    <dgm:cxn modelId="{20C663A1-AD14-4648-B0BF-FDFAAFFF67AB}" type="presOf" srcId="{93A8B17C-984C-4CF0-AF0F-27D267372E6A}" destId="{7515A8CB-4EA4-4F54-8D9C-E1F21862252D}" srcOrd="0" destOrd="0" presId="urn:microsoft.com/office/officeart/2005/8/layout/radial4"/>
    <dgm:cxn modelId="{60D0DFA1-44E3-41C5-9B04-30E520F05B82}" type="presOf" srcId="{3C0E2344-84D5-481A-B712-34D8E50BEC32}" destId="{AEA584AC-0536-46CD-91A2-925670881471}" srcOrd="0" destOrd="0" presId="urn:microsoft.com/office/officeart/2005/8/layout/radial4"/>
    <dgm:cxn modelId="{BA2E5AA3-73EE-4FA5-9815-3394B84366AB}" type="presOf" srcId="{6E1FEDFE-6A27-444A-B2F4-BD166C6BA7E9}" destId="{C2DF22C7-1032-4F7C-8871-D82C933AA4B4}" srcOrd="0" destOrd="0" presId="urn:microsoft.com/office/officeart/2005/8/layout/radial4"/>
    <dgm:cxn modelId="{370C16AD-B1ED-4CE6-B7D4-D96A29140583}" type="presOf" srcId="{F19C5CD2-8735-4F01-88D8-0A4384755B28}" destId="{36DFAC45-C0BC-4881-AF7A-AFE834D3B062}" srcOrd="0" destOrd="0" presId="urn:microsoft.com/office/officeart/2005/8/layout/radial4"/>
    <dgm:cxn modelId="{4C080BAF-D3B5-482B-AFE8-3A5B045CC6C1}" srcId="{9490B5A8-4483-4B30-B3CC-59D8EE9233CA}" destId="{73716F5A-6155-49E7-B757-A15493ABC9B1}" srcOrd="0" destOrd="0" parTransId="{25CCC3DF-E414-4C81-B7E9-8165801B9256}" sibTransId="{AA5414B8-8D77-4B90-AA66-EF671C22EDC7}"/>
    <dgm:cxn modelId="{35E769CB-87D9-4FC5-8060-1F3A965C23C7}" type="presOf" srcId="{F6CF637E-461F-4EB3-BCD0-5E0B6890FCE6}" destId="{56D14699-91A9-42B4-A201-CDFC90796532}" srcOrd="0" destOrd="0" presId="urn:microsoft.com/office/officeart/2005/8/layout/radial4"/>
    <dgm:cxn modelId="{66A254CF-8446-4734-855B-2FE62DEDC96D}" type="presOf" srcId="{F9434703-37A4-487E-A282-511372CADDF6}" destId="{86D911DE-0672-4F86-BFFF-200633F62CFD}" srcOrd="0" destOrd="0" presId="urn:microsoft.com/office/officeart/2005/8/layout/radial4"/>
    <dgm:cxn modelId="{118F8CDC-3187-4B01-90CB-282F0FD8E9DB}" srcId="{73716F5A-6155-49E7-B757-A15493ABC9B1}" destId="{3C0E2344-84D5-481A-B712-34D8E50BEC32}" srcOrd="5" destOrd="0" parTransId="{F6CF637E-461F-4EB3-BCD0-5E0B6890FCE6}" sibTransId="{BB1BE482-019E-4AE5-998B-94D8B110EB36}"/>
    <dgm:cxn modelId="{963D48E1-6DB4-4B86-B292-C206BD9F444B}" srcId="{73716F5A-6155-49E7-B757-A15493ABC9B1}" destId="{30BC643E-DCCA-4D51-9476-5880560DB55F}" srcOrd="3" destOrd="0" parTransId="{F19C5CD2-8735-4F01-88D8-0A4384755B28}" sibTransId="{1CFAE027-9B2D-4FE6-9BA3-AADA6636AAFF}"/>
    <dgm:cxn modelId="{774CEAE8-060D-4F94-84AC-16D7893E2DA5}" type="presOf" srcId="{B7297A2E-3A58-4927-918C-E71C021BEF5D}" destId="{63DADE17-2089-41F5-9E83-D054BB9A8320}" srcOrd="0" destOrd="0" presId="urn:microsoft.com/office/officeart/2005/8/layout/radial4"/>
    <dgm:cxn modelId="{8A20C0EC-2DAE-4EB0-9BEB-ADAE073B5728}" type="presOf" srcId="{EBF0C75C-C94F-4099-9E21-38DAADBEB13E}" destId="{398D3E13-4784-4CA8-8BC3-0D67A3A495BC}" srcOrd="0" destOrd="0" presId="urn:microsoft.com/office/officeart/2005/8/layout/radial4"/>
    <dgm:cxn modelId="{F0A1D05D-86F3-4397-B149-8FD4209CF490}" type="presParOf" srcId="{8EA0F3E1-8D45-44F7-81DF-47A0739D70F6}" destId="{3F579E5E-AC47-470C-A579-B311BB2F9FAA}" srcOrd="0" destOrd="0" presId="urn:microsoft.com/office/officeart/2005/8/layout/radial4"/>
    <dgm:cxn modelId="{6F324A04-B195-4D4C-BF1C-75623BFC42D8}" type="presParOf" srcId="{8EA0F3E1-8D45-44F7-81DF-47A0739D70F6}" destId="{86D911DE-0672-4F86-BFFF-200633F62CFD}" srcOrd="1" destOrd="0" presId="urn:microsoft.com/office/officeart/2005/8/layout/radial4"/>
    <dgm:cxn modelId="{31BCFD3E-E241-4529-902D-94A5044F21E2}" type="presParOf" srcId="{8EA0F3E1-8D45-44F7-81DF-47A0739D70F6}" destId="{398D3E13-4784-4CA8-8BC3-0D67A3A495BC}" srcOrd="2" destOrd="0" presId="urn:microsoft.com/office/officeart/2005/8/layout/radial4"/>
    <dgm:cxn modelId="{2C1877C0-3022-4EE6-A896-1C9DC03D3641}" type="presParOf" srcId="{8EA0F3E1-8D45-44F7-81DF-47A0739D70F6}" destId="{88FA2379-EF0E-4A7A-B184-8088BB3D4863}" srcOrd="3" destOrd="0" presId="urn:microsoft.com/office/officeart/2005/8/layout/radial4"/>
    <dgm:cxn modelId="{01C29B05-1236-43FD-AE35-59560A7A5FB4}" type="presParOf" srcId="{8EA0F3E1-8D45-44F7-81DF-47A0739D70F6}" destId="{7515A8CB-4EA4-4F54-8D9C-E1F21862252D}" srcOrd="4" destOrd="0" presId="urn:microsoft.com/office/officeart/2005/8/layout/radial4"/>
    <dgm:cxn modelId="{2078472D-0EF5-421B-86D6-5FFCEEBC8E90}" type="presParOf" srcId="{8EA0F3E1-8D45-44F7-81DF-47A0739D70F6}" destId="{63DADE17-2089-41F5-9E83-D054BB9A8320}" srcOrd="5" destOrd="0" presId="urn:microsoft.com/office/officeart/2005/8/layout/radial4"/>
    <dgm:cxn modelId="{01DE3802-4F3A-4E43-AB10-4EB0CA0D43B5}" type="presParOf" srcId="{8EA0F3E1-8D45-44F7-81DF-47A0739D70F6}" destId="{C2DF22C7-1032-4F7C-8871-D82C933AA4B4}" srcOrd="6" destOrd="0" presId="urn:microsoft.com/office/officeart/2005/8/layout/radial4"/>
    <dgm:cxn modelId="{5266DE7A-F0BE-4364-B24C-FE63206B4F8E}" type="presParOf" srcId="{8EA0F3E1-8D45-44F7-81DF-47A0739D70F6}" destId="{36DFAC45-C0BC-4881-AF7A-AFE834D3B062}" srcOrd="7" destOrd="0" presId="urn:microsoft.com/office/officeart/2005/8/layout/radial4"/>
    <dgm:cxn modelId="{C0948230-DE6C-43E7-91F0-E7E1942434AB}" type="presParOf" srcId="{8EA0F3E1-8D45-44F7-81DF-47A0739D70F6}" destId="{C19C4EBF-C178-497E-AA30-1D1447882891}" srcOrd="8" destOrd="0" presId="urn:microsoft.com/office/officeart/2005/8/layout/radial4"/>
    <dgm:cxn modelId="{1B3E4EF3-28B0-4641-ABFB-5F5631A042B1}" type="presParOf" srcId="{8EA0F3E1-8D45-44F7-81DF-47A0739D70F6}" destId="{62FE3045-54E4-478D-B88E-2C467F2B7764}" srcOrd="9" destOrd="0" presId="urn:microsoft.com/office/officeart/2005/8/layout/radial4"/>
    <dgm:cxn modelId="{CEF0E769-A1D4-4F52-A84E-30A4BA3801C1}" type="presParOf" srcId="{8EA0F3E1-8D45-44F7-81DF-47A0739D70F6}" destId="{3F9D558D-BF65-4660-8EB3-28F0C2CF71DB}" srcOrd="10" destOrd="0" presId="urn:microsoft.com/office/officeart/2005/8/layout/radial4"/>
    <dgm:cxn modelId="{37A147B6-AF37-402B-B432-45A88F2F7617}" type="presParOf" srcId="{8EA0F3E1-8D45-44F7-81DF-47A0739D70F6}" destId="{56D14699-91A9-42B4-A201-CDFC90796532}" srcOrd="11" destOrd="0" presId="urn:microsoft.com/office/officeart/2005/8/layout/radial4"/>
    <dgm:cxn modelId="{E0E7E35E-2991-45F1-BDED-8F686185C1F9}" type="presParOf" srcId="{8EA0F3E1-8D45-44F7-81DF-47A0739D70F6}" destId="{AEA584AC-0536-46CD-91A2-925670881471}"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DDFB2-1628-494A-A70F-559CAA9DE2AE}">
      <dsp:nvSpPr>
        <dsp:cNvPr id="0" name=""/>
        <dsp:cNvSpPr/>
      </dsp:nvSpPr>
      <dsp:spPr>
        <a:xfrm>
          <a:off x="2531096" y="2747927"/>
          <a:ext cx="685003" cy="1957898"/>
        </a:xfrm>
        <a:custGeom>
          <a:avLst/>
          <a:gdLst/>
          <a:ahLst/>
          <a:cxnLst/>
          <a:rect l="0" t="0" r="0" b="0"/>
          <a:pathLst>
            <a:path>
              <a:moveTo>
                <a:pt x="0" y="0"/>
              </a:moveTo>
              <a:lnTo>
                <a:pt x="342501" y="0"/>
              </a:lnTo>
              <a:lnTo>
                <a:pt x="342501" y="1957898"/>
              </a:lnTo>
              <a:lnTo>
                <a:pt x="685003" y="1957898"/>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0" kern="1200">
            <a:highlight>
              <a:srgbClr val="FFFF00"/>
            </a:highlight>
          </a:endParaRPr>
        </a:p>
      </dsp:txBody>
      <dsp:txXfrm>
        <a:off x="2821741" y="3675019"/>
        <a:ext cx="103713" cy="103713"/>
      </dsp:txXfrm>
    </dsp:sp>
    <dsp:sp modelId="{E7C30ACB-4A62-4780-BE6A-DFCA4E671100}">
      <dsp:nvSpPr>
        <dsp:cNvPr id="0" name=""/>
        <dsp:cNvSpPr/>
      </dsp:nvSpPr>
      <dsp:spPr>
        <a:xfrm>
          <a:off x="2531096" y="2747927"/>
          <a:ext cx="685003" cy="652632"/>
        </a:xfrm>
        <a:custGeom>
          <a:avLst/>
          <a:gdLst/>
          <a:ahLst/>
          <a:cxnLst/>
          <a:rect l="0" t="0" r="0" b="0"/>
          <a:pathLst>
            <a:path>
              <a:moveTo>
                <a:pt x="0" y="0"/>
              </a:moveTo>
              <a:lnTo>
                <a:pt x="342501" y="0"/>
              </a:lnTo>
              <a:lnTo>
                <a:pt x="342501" y="652632"/>
              </a:lnTo>
              <a:lnTo>
                <a:pt x="685003" y="652632"/>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highlight>
              <a:srgbClr val="FFFF00"/>
            </a:highlight>
          </a:endParaRPr>
        </a:p>
      </dsp:txBody>
      <dsp:txXfrm>
        <a:off x="2849944" y="3050590"/>
        <a:ext cx="47306" cy="47306"/>
      </dsp:txXfrm>
    </dsp:sp>
    <dsp:sp modelId="{05F28D73-BBD4-48B0-A6A2-A0A051487877}">
      <dsp:nvSpPr>
        <dsp:cNvPr id="0" name=""/>
        <dsp:cNvSpPr/>
      </dsp:nvSpPr>
      <dsp:spPr>
        <a:xfrm>
          <a:off x="2531096" y="2095294"/>
          <a:ext cx="685003" cy="652632"/>
        </a:xfrm>
        <a:custGeom>
          <a:avLst/>
          <a:gdLst/>
          <a:ahLst/>
          <a:cxnLst/>
          <a:rect l="0" t="0" r="0" b="0"/>
          <a:pathLst>
            <a:path>
              <a:moveTo>
                <a:pt x="0" y="652632"/>
              </a:moveTo>
              <a:lnTo>
                <a:pt x="342501" y="652632"/>
              </a:lnTo>
              <a:lnTo>
                <a:pt x="342501" y="0"/>
              </a:lnTo>
              <a:lnTo>
                <a:pt x="685003" y="0"/>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highlight>
              <a:srgbClr val="FFFF00"/>
            </a:highlight>
          </a:endParaRPr>
        </a:p>
      </dsp:txBody>
      <dsp:txXfrm>
        <a:off x="2849944" y="2397957"/>
        <a:ext cx="47306" cy="47306"/>
      </dsp:txXfrm>
    </dsp:sp>
    <dsp:sp modelId="{3E2CA35D-ADCB-406A-A3AE-2763DBDF96B3}">
      <dsp:nvSpPr>
        <dsp:cNvPr id="0" name=""/>
        <dsp:cNvSpPr/>
      </dsp:nvSpPr>
      <dsp:spPr>
        <a:xfrm>
          <a:off x="2531096" y="790029"/>
          <a:ext cx="685003" cy="1957898"/>
        </a:xfrm>
        <a:custGeom>
          <a:avLst/>
          <a:gdLst/>
          <a:ahLst/>
          <a:cxnLst/>
          <a:rect l="0" t="0" r="0" b="0"/>
          <a:pathLst>
            <a:path>
              <a:moveTo>
                <a:pt x="0" y="1957898"/>
              </a:moveTo>
              <a:lnTo>
                <a:pt x="342501" y="1957898"/>
              </a:lnTo>
              <a:lnTo>
                <a:pt x="342501" y="0"/>
              </a:lnTo>
              <a:lnTo>
                <a:pt x="685003" y="0"/>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0" kern="1200">
            <a:highlight>
              <a:srgbClr val="FFFF00"/>
            </a:highlight>
          </a:endParaRPr>
        </a:p>
      </dsp:txBody>
      <dsp:txXfrm>
        <a:off x="2821741" y="1717121"/>
        <a:ext cx="103713" cy="103713"/>
      </dsp:txXfrm>
    </dsp:sp>
    <dsp:sp modelId="{C7AD1BAA-B7D3-4476-ABCD-D850DAF84A77}">
      <dsp:nvSpPr>
        <dsp:cNvPr id="0" name=""/>
        <dsp:cNvSpPr/>
      </dsp:nvSpPr>
      <dsp:spPr>
        <a:xfrm rot="16200000">
          <a:off x="-738937" y="2225821"/>
          <a:ext cx="5495855" cy="1044212"/>
        </a:xfrm>
        <a:prstGeom prst="rect">
          <a:avLst/>
        </a:prstGeom>
        <a:solidFill>
          <a:srgbClr val="00206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sv-SE" sz="3800" b="1" kern="1200" dirty="0">
              <a:solidFill>
                <a:srgbClr val="FFC000"/>
              </a:solidFill>
            </a:rPr>
            <a:t>Internationell president</a:t>
          </a:r>
        </a:p>
      </dsp:txBody>
      <dsp:txXfrm>
        <a:off x="-738937" y="2225821"/>
        <a:ext cx="5495855" cy="1044212"/>
      </dsp:txXfrm>
    </dsp:sp>
    <dsp:sp modelId="{5D7B646A-CB67-4639-AF04-E43D19BCAADD}">
      <dsp:nvSpPr>
        <dsp:cNvPr id="0" name=""/>
        <dsp:cNvSpPr/>
      </dsp:nvSpPr>
      <dsp:spPr>
        <a:xfrm>
          <a:off x="3216099" y="267922"/>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sv-SE" sz="2900" b="1" kern="1200"/>
            <a:t>Internationell första vice president</a:t>
          </a:r>
        </a:p>
      </dsp:txBody>
      <dsp:txXfrm>
        <a:off x="3216099" y="267922"/>
        <a:ext cx="3425016" cy="1044212"/>
      </dsp:txXfrm>
    </dsp:sp>
    <dsp:sp modelId="{CF864CAE-B76A-4AAC-AFD7-DFF17A51824D}">
      <dsp:nvSpPr>
        <dsp:cNvPr id="0" name=""/>
        <dsp:cNvSpPr/>
      </dsp:nvSpPr>
      <dsp:spPr>
        <a:xfrm>
          <a:off x="3216099" y="1573188"/>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sv-SE" sz="2900" b="1" kern="1200"/>
            <a:t>Internationell andra vice president</a:t>
          </a:r>
        </a:p>
      </dsp:txBody>
      <dsp:txXfrm>
        <a:off x="3216099" y="1573188"/>
        <a:ext cx="3425016" cy="1044212"/>
      </dsp:txXfrm>
    </dsp:sp>
    <dsp:sp modelId="{755D5E97-B9A8-48F4-ADE0-C6942240FA10}">
      <dsp:nvSpPr>
        <dsp:cNvPr id="0" name=""/>
        <dsp:cNvSpPr/>
      </dsp:nvSpPr>
      <dsp:spPr>
        <a:xfrm>
          <a:off x="3216099" y="2878454"/>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sv-SE" sz="2900" b="1" kern="1200"/>
            <a:t>Internationell tredje vice president</a:t>
          </a:r>
        </a:p>
      </dsp:txBody>
      <dsp:txXfrm>
        <a:off x="3216099" y="2878454"/>
        <a:ext cx="3425016" cy="1044212"/>
      </dsp:txXfrm>
    </dsp:sp>
    <dsp:sp modelId="{86192E0F-6DFD-46C2-9C79-591DC57F04AC}">
      <dsp:nvSpPr>
        <dsp:cNvPr id="0" name=""/>
        <dsp:cNvSpPr/>
      </dsp:nvSpPr>
      <dsp:spPr>
        <a:xfrm>
          <a:off x="3216099" y="4183719"/>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sv-SE" sz="2900" b="1" kern="1200"/>
            <a:t>Globala arbetsteamet</a:t>
          </a:r>
        </a:p>
      </dsp:txBody>
      <dsp:txXfrm>
        <a:off x="3216099" y="4183719"/>
        <a:ext cx="3425016" cy="1044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79E5E-AC47-470C-A579-B311BB2F9FAA}">
      <dsp:nvSpPr>
        <dsp:cNvPr id="0" name=""/>
        <dsp:cNvSpPr/>
      </dsp:nvSpPr>
      <dsp:spPr>
        <a:xfrm>
          <a:off x="2463914" y="2545288"/>
          <a:ext cx="1803171" cy="1803171"/>
        </a:xfrm>
        <a:prstGeom prst="ellipse">
          <a:avLst/>
        </a:prstGeom>
        <a:solidFill>
          <a:srgbClr val="407CC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sv-SE" sz="2400" b="1" kern="1200">
              <a:solidFill>
                <a:schemeClr val="bg1"/>
              </a:solidFill>
              <a:latin typeface="Arial" panose="020B0604020202020204" pitchFamily="34" charset="0"/>
              <a:cs typeface="Arial" panose="020B0604020202020204" pitchFamily="34" charset="0"/>
            </a:rPr>
            <a:t>Medlem</a:t>
          </a:r>
        </a:p>
      </dsp:txBody>
      <dsp:txXfrm>
        <a:off x="2727982" y="2809356"/>
        <a:ext cx="1275035" cy="1275035"/>
      </dsp:txXfrm>
    </dsp:sp>
    <dsp:sp modelId="{86D911DE-0672-4F86-BFFF-200633F62CFD}">
      <dsp:nvSpPr>
        <dsp:cNvPr id="0" name=""/>
        <dsp:cNvSpPr/>
      </dsp:nvSpPr>
      <dsp:spPr>
        <a:xfrm rot="10800000">
          <a:off x="631790" y="3189922"/>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98D3E13-4784-4CA8-8BC3-0D67A3A495BC}">
      <dsp:nvSpPr>
        <dsp:cNvPr id="0" name=""/>
        <dsp:cNvSpPr/>
      </dsp:nvSpPr>
      <dsp:spPr>
        <a:xfrm>
          <a:off x="679" y="2941986"/>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sv-SE" sz="1500" b="1" kern="1200" dirty="0">
              <a:solidFill>
                <a:srgbClr val="002060"/>
              </a:solidFill>
              <a:latin typeface="Arial" panose="020B0604020202020204" pitchFamily="34" charset="0"/>
              <a:cs typeface="Arial" panose="020B0604020202020204" pitchFamily="34" charset="0"/>
            </a:rPr>
            <a:t>Medlems-ordförande/</a:t>
          </a:r>
        </a:p>
        <a:p>
          <a:pPr marL="0" lvl="0" indent="0" algn="ctr" defTabSz="666750">
            <a:lnSpc>
              <a:spcPct val="90000"/>
            </a:lnSpc>
            <a:spcBef>
              <a:spcPct val="0"/>
            </a:spcBef>
            <a:spcAft>
              <a:spcPct val="35000"/>
            </a:spcAft>
            <a:buNone/>
          </a:pPr>
          <a:r>
            <a:rPr lang="sv-SE" sz="1500" b="1" kern="1200" dirty="0">
              <a:solidFill>
                <a:srgbClr val="002060"/>
              </a:solidFill>
              <a:latin typeface="Arial" panose="020B0604020202020204" pitchFamily="34" charset="0"/>
              <a:cs typeface="Arial" panose="020B0604020202020204" pitchFamily="34" charset="0"/>
            </a:rPr>
            <a:t>Tillväxt-ordförande</a:t>
          </a:r>
        </a:p>
      </dsp:txBody>
      <dsp:txXfrm>
        <a:off x="679" y="2941986"/>
        <a:ext cx="1262220" cy="1009776"/>
      </dsp:txXfrm>
    </dsp:sp>
    <dsp:sp modelId="{88FA2379-EF0E-4A7A-B184-8088BB3D4863}">
      <dsp:nvSpPr>
        <dsp:cNvPr id="0" name=""/>
        <dsp:cNvSpPr/>
      </dsp:nvSpPr>
      <dsp:spPr>
        <a:xfrm rot="12960000">
          <a:off x="988552" y="2091921"/>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7515A8CB-4EA4-4F54-8D9C-E1F21862252D}">
      <dsp:nvSpPr>
        <dsp:cNvPr id="0" name=""/>
        <dsp:cNvSpPr/>
      </dsp:nvSpPr>
      <dsp:spPr>
        <a:xfrm>
          <a:off x="522772" y="1335151"/>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sv-SE" sz="1300" b="1" kern="1200" dirty="0">
              <a:solidFill>
                <a:srgbClr val="002060"/>
              </a:solidFill>
              <a:latin typeface="Arial" panose="020B0604020202020204" pitchFamily="34" charset="0"/>
              <a:cs typeface="Arial" panose="020B0604020202020204" pitchFamily="34" charset="0"/>
            </a:rPr>
            <a:t>Zonordförande/Region-ordförande</a:t>
          </a:r>
        </a:p>
      </dsp:txBody>
      <dsp:txXfrm>
        <a:off x="522772" y="1335151"/>
        <a:ext cx="1262220" cy="1009776"/>
      </dsp:txXfrm>
    </dsp:sp>
    <dsp:sp modelId="{63DADE17-2089-41F5-9E83-D054BB9A8320}">
      <dsp:nvSpPr>
        <dsp:cNvPr id="0" name=""/>
        <dsp:cNvSpPr/>
      </dsp:nvSpPr>
      <dsp:spPr>
        <a:xfrm rot="15120000">
          <a:off x="1922567" y="1413319"/>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2DF22C7-1032-4F7C-8871-D82C933AA4B4}">
      <dsp:nvSpPr>
        <dsp:cNvPr id="0" name=""/>
        <dsp:cNvSpPr/>
      </dsp:nvSpPr>
      <dsp:spPr>
        <a:xfrm>
          <a:off x="1889627" y="342073"/>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sv-SE" sz="1300" b="1" kern="1200">
              <a:solidFill>
                <a:srgbClr val="002060"/>
              </a:solidFill>
              <a:latin typeface="Arial" panose="020B0604020202020204" pitchFamily="34" charset="0"/>
              <a:cs typeface="Arial" panose="020B0604020202020204" pitchFamily="34" charset="0"/>
            </a:rPr>
            <a:t>Övriga medlemmar</a:t>
          </a:r>
        </a:p>
      </dsp:txBody>
      <dsp:txXfrm>
        <a:off x="1889627" y="342073"/>
        <a:ext cx="1262220" cy="1009776"/>
      </dsp:txXfrm>
    </dsp:sp>
    <dsp:sp modelId="{36DFAC45-C0BC-4881-AF7A-AFE834D3B062}">
      <dsp:nvSpPr>
        <dsp:cNvPr id="0" name=""/>
        <dsp:cNvSpPr/>
      </dsp:nvSpPr>
      <dsp:spPr>
        <a:xfrm rot="17280000">
          <a:off x="3077074" y="1413319"/>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19C4EBF-C178-497E-AA30-1D1447882891}">
      <dsp:nvSpPr>
        <dsp:cNvPr id="0" name=""/>
        <dsp:cNvSpPr/>
      </dsp:nvSpPr>
      <dsp:spPr>
        <a:xfrm>
          <a:off x="3579152" y="342073"/>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sv-SE" sz="1300" b="1" kern="1200">
              <a:solidFill>
                <a:srgbClr val="002060"/>
              </a:solidFill>
              <a:latin typeface="Arial" panose="020B0604020202020204" pitchFamily="34" charset="0"/>
              <a:cs typeface="Arial" panose="020B0604020202020204" pitchFamily="34" charset="0"/>
            </a:rPr>
            <a:t>Klubbledare</a:t>
          </a:r>
        </a:p>
      </dsp:txBody>
      <dsp:txXfrm>
        <a:off x="3579152" y="342073"/>
        <a:ext cx="1262220" cy="1009776"/>
      </dsp:txXfrm>
    </dsp:sp>
    <dsp:sp modelId="{62FE3045-54E4-478D-B88E-2C467F2B7764}">
      <dsp:nvSpPr>
        <dsp:cNvPr id="0" name=""/>
        <dsp:cNvSpPr/>
      </dsp:nvSpPr>
      <dsp:spPr>
        <a:xfrm rot="19440000">
          <a:off x="4011090" y="2091921"/>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F9D558D-BF65-4660-8EB3-28F0C2CF71DB}">
      <dsp:nvSpPr>
        <dsp:cNvPr id="0" name=""/>
        <dsp:cNvSpPr/>
      </dsp:nvSpPr>
      <dsp:spPr>
        <a:xfrm>
          <a:off x="4946007" y="1335151"/>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sv-SE" sz="1300" b="1" kern="1200">
              <a:solidFill>
                <a:srgbClr val="002060"/>
              </a:solidFill>
              <a:latin typeface="Arial" panose="020B0604020202020204" pitchFamily="34" charset="0"/>
              <a:cs typeface="Arial" panose="020B0604020202020204" pitchFamily="34" charset="0"/>
            </a:rPr>
            <a:t>GAT</a:t>
          </a:r>
        </a:p>
      </dsp:txBody>
      <dsp:txXfrm>
        <a:off x="4946007" y="1335151"/>
        <a:ext cx="1262220" cy="1009776"/>
      </dsp:txXfrm>
    </dsp:sp>
    <dsp:sp modelId="{56D14699-91A9-42B4-A201-CDFC90796532}">
      <dsp:nvSpPr>
        <dsp:cNvPr id="0" name=""/>
        <dsp:cNvSpPr/>
      </dsp:nvSpPr>
      <dsp:spPr>
        <a:xfrm>
          <a:off x="4367852" y="3189922"/>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AEA584AC-0536-46CD-91A2-925670881471}">
      <dsp:nvSpPr>
        <dsp:cNvPr id="0" name=""/>
        <dsp:cNvSpPr/>
      </dsp:nvSpPr>
      <dsp:spPr>
        <a:xfrm>
          <a:off x="5468099" y="2941986"/>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sv-SE" sz="1300" b="1" kern="1200">
              <a:solidFill>
                <a:srgbClr val="002060"/>
              </a:solidFill>
              <a:latin typeface="Arial" panose="020B0604020202020204" pitchFamily="34" charset="0"/>
              <a:cs typeface="Arial" panose="020B0604020202020204" pitchFamily="34" charset="0"/>
            </a:rPr>
            <a:t>Koordinatorer för specialklubbar</a:t>
          </a:r>
        </a:p>
      </dsp:txBody>
      <dsp:txXfrm>
        <a:off x="5468099" y="2941986"/>
        <a:ext cx="1262220" cy="100977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dirty="0"/>
              <a:t>NAMI Overview</a:t>
            </a:r>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dirty="0"/>
              <a:t>NAMI Overview</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sv-SE" u="sng" baseline="0" dirty="0">
                <a:latin typeface="Arial" panose="020B0604020202020204" pitchFamily="34" charset="0"/>
                <a:cs typeface="Arial" panose="020B0604020202020204" pitchFamily="34" charset="0"/>
              </a:rPr>
              <a:t>Förberedelser inför mötet:</a:t>
            </a:r>
          </a:p>
          <a:p>
            <a:pPr marL="171450" indent="-171450">
              <a:buFont typeface="Arial" panose="020B0604020202020204" pitchFamily="34" charset="0"/>
              <a:buChar char="•"/>
            </a:pPr>
            <a:r>
              <a:rPr lang="sv-SE" dirty="0">
                <a:latin typeface="Arial" panose="020B0604020202020204" pitchFamily="34" charset="0"/>
                <a:cs typeface="Arial" panose="020B0604020202020204" pitchFamily="34" charset="0"/>
              </a:rPr>
              <a:t>Du kan dela upp denna presentation i flera sessioner. </a:t>
            </a:r>
          </a:p>
          <a:p>
            <a:pPr marL="171450" indent="-171450">
              <a:buFont typeface="Arial" panose="020B0604020202020204" pitchFamily="34" charset="0"/>
              <a:buChar char="•"/>
            </a:pPr>
            <a:r>
              <a:rPr lang="sv-SE" dirty="0">
                <a:latin typeface="Arial" panose="020B0604020202020204" pitchFamily="34" charset="0"/>
                <a:cs typeface="Arial" panose="020B0604020202020204" pitchFamily="34" charset="0"/>
              </a:rPr>
              <a:t>Du är välkommen att anpassa denna presentation till behoven i ert område.</a:t>
            </a:r>
          </a:p>
          <a:p>
            <a:pPr marL="171450" indent="-171450">
              <a:buFont typeface="Arial" panose="020B0604020202020204" pitchFamily="34" charset="0"/>
              <a:buChar char="•"/>
            </a:pPr>
            <a:r>
              <a:rPr lang="sv-SE" baseline="0" dirty="0">
                <a:latin typeface="Arial" panose="020B0604020202020204" pitchFamily="34" charset="0"/>
                <a:cs typeface="Arial" panose="020B0604020202020204" pitchFamily="34" charset="0"/>
              </a:rPr>
              <a:t>Fastställ bästa sätt att skriva ner noteringar under diskussioner och aktiviteter. Om du genomför mötet i en möteslokal/ett klassrum bör det finnas blädderblock och pennor. Om du genomför mötet på nätet förbereder du noteringar och presentationer på lämpligt sätt samt delar din bildskärm, så att alla deltagare kan följa med. Kom ihåg att distribuera mötesnoteringarna till deltagarna efter mötet. </a:t>
            </a:r>
          </a:p>
          <a:p>
            <a:pPr marL="171450" indent="-171450">
              <a:buFont typeface="Arial" panose="020B0604020202020204" pitchFamily="34" charset="0"/>
              <a:buChar char="•"/>
            </a:pPr>
            <a:r>
              <a:rPr lang="sv-SE" b="0" i="1" u="none" baseline="0" dirty="0">
                <a:latin typeface="Arial" panose="020B0604020202020204" pitchFamily="34" charset="0"/>
                <a:cs typeface="Arial" panose="020B0604020202020204" pitchFamily="34" charset="0"/>
              </a:rPr>
              <a:t>Uppdatera medlemssiffror på bild </a:t>
            </a:r>
            <a:r>
              <a:rPr lang="sv-SE" sz="1200" b="0" dirty="0">
                <a:latin typeface="Segoe UI" panose="020B0502040204020203" pitchFamily="34" charset="0"/>
                <a:cs typeface="Arial" panose="020B0604020202020204" pitchFamily="34" charset="0"/>
              </a:rPr>
              <a:t>6 och 7 från föregående verksamhetsår innan sessionen, genom att använda statistik i Insights. </a:t>
            </a:r>
          </a:p>
          <a:p>
            <a:pPr marL="171450" indent="-171450">
              <a:buFont typeface="Arial" panose="020B0604020202020204" pitchFamily="34" charset="0"/>
              <a:buChar char="•"/>
            </a:pPr>
            <a:r>
              <a:rPr lang="sv-SE" sz="1200" b="0" dirty="0">
                <a:latin typeface="Segoe UI" panose="020B0502040204020203" pitchFamily="34" charset="0"/>
              </a:rPr>
              <a:t>På bild 7 uppdaterar du den första punkten med medlemsökning eller medlemsminskning i ditt område.</a:t>
            </a:r>
          </a:p>
          <a:p>
            <a:pPr marL="171450" indent="-171450">
              <a:buFont typeface="Arial" panose="020B0604020202020204" pitchFamily="34" charset="0"/>
              <a:buChar char="•"/>
            </a:pPr>
            <a:r>
              <a:rPr lang="sv-SE" sz="1200" b="0" i="1" baseline="0" dirty="0">
                <a:latin typeface="Arial" panose="020B0604020202020204" pitchFamily="34" charset="0"/>
                <a:cs typeface="Arial" panose="020B0604020202020204" pitchFamily="34" charset="0"/>
              </a:rPr>
              <a:t>Som en del i arbetsboken </a:t>
            </a:r>
            <a:r>
              <a:rPr lang="sv-SE" sz="1200" b="1" i="1" baseline="0" dirty="0">
                <a:latin typeface="Arial" panose="020B0604020202020204" pitchFamily="34" charset="0"/>
                <a:cs typeface="Arial" panose="020B0604020202020204" pitchFamily="34" charset="0"/>
              </a:rPr>
              <a:t>Distriktets strategiska plan</a:t>
            </a:r>
            <a:r>
              <a:rPr lang="sv-SE" sz="1200" b="0" i="1" baseline="0" dirty="0">
                <a:latin typeface="Arial" panose="020B0604020202020204" pitchFamily="34" charset="0"/>
                <a:cs typeface="Arial" panose="020B0604020202020204" pitchFamily="34" charset="0"/>
              </a:rPr>
              <a:t> ombads arbetsgruppens medlemmar att ta fram information i förväg om medlemstrender i området. Men för att förbereda inför mötet och ge deltagarna data för att kunna hjälpa till med distriktets analys kan du finna denna information i Insights (https://insights.lionsclubs.org). Logga in på ditt Lion Account (Lion Portal). Klicka på Insights i menyn högst upp och använd dessa rapporter för att fylla i ovanstående fält före presentationen. </a:t>
            </a:r>
          </a:p>
          <a:p>
            <a:pPr marL="685800" marR="0" lvl="1" indent="-228600" algn="l" defTabSz="914400" rtl="0" eaLnBrk="0" fontAlgn="base" latinLnBrk="0" hangingPunct="0">
              <a:lnSpc>
                <a:spcPct val="100000"/>
              </a:lnSpc>
              <a:spcBef>
                <a:spcPct val="30000"/>
              </a:spcBef>
              <a:spcAft>
                <a:spcPct val="0"/>
              </a:spcAft>
              <a:buClrTx/>
              <a:buSzTx/>
              <a:buFontTx/>
              <a:buAutoNum type="arabicParenR"/>
              <a:tabLst/>
              <a:defRPr/>
            </a:pPr>
            <a:r>
              <a:rPr lang="sv-SE" sz="1200" b="0" i="1" baseline="0" dirty="0">
                <a:latin typeface="Arial" panose="020B0604020202020204" pitchFamily="34" charset="0"/>
                <a:cs typeface="Arial" panose="020B0604020202020204" pitchFamily="34" charset="0"/>
              </a:rPr>
              <a:t>I menyn högst upp klickar du på fliken ”Medlemmar”. På vänster sida kan du se ett fält med filter, så att du kan filtrera på ”LCI” eller ”GAT”. Du kan använda en av dem för att sammanställa informationen (LCI filtrerar per KO&gt;MD&gt;D, medan GAT filtrerar på KO&gt;Område&gt;MD&gt;D). När du har gjort ditt val klickar du på ”Medlemmar totalt” samt filtrerar ner för att se ditt multipeldistrikt eller ditt distrikt. Notera distriktets antal medlemmar detta år och förra året i de två första kolumnerna i tabellen och gå därefter ner och notera behållande av nya medlemmar under tre år i den sista kolumnen. </a:t>
            </a:r>
          </a:p>
          <a:p>
            <a:pPr marL="685800" marR="0" lvl="1" indent="-228600" algn="l" defTabSz="914400" rtl="0" eaLnBrk="0" fontAlgn="base" latinLnBrk="0" hangingPunct="0">
              <a:lnSpc>
                <a:spcPct val="100000"/>
              </a:lnSpc>
              <a:spcBef>
                <a:spcPct val="30000"/>
              </a:spcBef>
              <a:spcAft>
                <a:spcPct val="0"/>
              </a:spcAft>
              <a:buClrTx/>
              <a:buSzTx/>
              <a:buFontTx/>
              <a:buAutoNum type="arabicParenR"/>
              <a:tabLst/>
              <a:defRPr/>
            </a:pPr>
            <a:r>
              <a:rPr lang="sv-SE" sz="1200" b="0" i="1" baseline="0" dirty="0">
                <a:latin typeface="Arial" panose="020B0604020202020204" pitchFamily="34" charset="0"/>
                <a:cs typeface="Arial" panose="020B0604020202020204" pitchFamily="34" charset="0"/>
              </a:rPr>
              <a:t>Gå tillbaka till menyn högst upp och klicka på fliken ”Serviceaktiviteter”. Dina filter bör vara desamma som i avsnittet medlemmar, men om de inte är det följer du samma process för att se total för multipeldistriktet eller distriktet. Notera antal människor som har fått hjälp i distriktet detta år och förra året i den tredje och fjärde kolumnen i tabellen och gå därefter till höger och notera procentsatsen för klubbar som inrapporterar under verksamhetsåret i den sista kolumnen.</a:t>
            </a:r>
          </a:p>
          <a:p>
            <a:r>
              <a:rPr lang="sv-SE" sz="1200" b="0" i="1" baseline="0" dirty="0">
                <a:latin typeface="Arial" panose="020B0604020202020204" pitchFamily="34" charset="0"/>
                <a:cs typeface="Arial" panose="020B0604020202020204" pitchFamily="34" charset="0"/>
              </a:rPr>
              <a:t>Rapporten med trend över 5 år finns via länken http://www8.lionsclubs.org/reports/5YearTrendReport visar siffror under de senaste 5 åren, till exempel nya och avregistrerade medlemmar och klubbar. Det rekommenderas att denna rapport skrivs ut till deltagarna, så att de kan använda siffrorna till distriktets analys och målsättning.</a:t>
            </a:r>
          </a:p>
          <a:p>
            <a:endParaRPr lang="en-US" sz="1200" b="0" i="1" baseline="0" dirty="0">
              <a:latin typeface="Arial" panose="020B0604020202020204" pitchFamily="34" charset="0"/>
              <a:cs typeface="Arial" panose="020B0604020202020204" pitchFamily="34" charset="0"/>
            </a:endParaRPr>
          </a:p>
          <a:p>
            <a:r>
              <a:rPr lang="sv-SE" sz="1200" b="0" i="1" baseline="0" dirty="0">
                <a:latin typeface="Arial" panose="020B0604020202020204" pitchFamily="34" charset="0"/>
                <a:cs typeface="Arial" panose="020B0604020202020204" pitchFamily="34" charset="0"/>
              </a:rPr>
              <a:t>Om du vill använda regionalt användbara data, såsom familjemedlemskap, kan du finna dessa rapporter här: http://www8.lionsclubs.org/reports/FamilyandWomenMembershipReports/</a:t>
            </a:r>
          </a:p>
          <a:p>
            <a:pPr marL="171450" indent="-171450">
              <a:buFont typeface="Arial" panose="020B0604020202020204" pitchFamily="34" charset="0"/>
              <a:buChar char="•"/>
            </a:pPr>
            <a:endParaRPr lang="en-US" sz="1200" b="1" i="1" u="none" baseline="0" dirty="0">
              <a:highlight>
                <a:srgbClr val="FFFF00"/>
              </a:highligh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baseline="0" dirty="0">
                <a:latin typeface="Arial" panose="020B0604020202020204" pitchFamily="34" charset="0"/>
                <a:cs typeface="Arial" panose="020B0604020202020204" pitchFamily="34" charset="0"/>
              </a:rPr>
              <a:t>Överväg övningen </a:t>
            </a:r>
            <a:r>
              <a:rPr lang="sv-SE" i="1" baseline="0" dirty="0">
                <a:latin typeface="Arial" panose="020B0604020202020204" pitchFamily="34" charset="0"/>
                <a:cs typeface="Arial" panose="020B0604020202020204" pitchFamily="34" charset="0"/>
              </a:rPr>
              <a:t>Samarbete</a:t>
            </a:r>
            <a:r>
              <a:rPr lang="sv-SE" baseline="0" dirty="0">
                <a:latin typeface="Arial" panose="020B0604020202020204" pitchFamily="34" charset="0"/>
                <a:cs typeface="Arial" panose="020B0604020202020204" pitchFamily="34" charset="0"/>
              </a:rPr>
              <a:t> på</a:t>
            </a:r>
            <a:r>
              <a:rPr lang="sv-SE" u="sng" baseline="0" dirty="0">
                <a:latin typeface="Arial" panose="020B0604020202020204" pitchFamily="34" charset="0"/>
                <a:cs typeface="Arial" panose="020B0604020202020204" pitchFamily="34" charset="0"/>
              </a:rPr>
              <a:t> bild 16</a:t>
            </a:r>
            <a:r>
              <a:rPr lang="sv-SE" baseline="0" dirty="0">
                <a:latin typeface="Arial" panose="020B0604020202020204" pitchFamily="34" charset="0"/>
                <a:cs typeface="Arial" panose="020B0604020202020204" pitchFamily="34" charset="0"/>
              </a:rPr>
              <a:t>. Om medlemmarna i din arbetsgrupp känner varandra väl, och/eller har arbetat tillsammans på ett framgångsrikt sätt i andra initiativ, behöver du kanske inte genomföra övningen. För de som önskar skapa ytterligare sammanhållning i </a:t>
            </a:r>
            <a:r>
              <a:rPr lang="sv-SE" b="0" baseline="0" dirty="0">
                <a:latin typeface="Arial" panose="020B0604020202020204" pitchFamily="34" charset="0"/>
                <a:cs typeface="Arial" panose="020B0604020202020204" pitchFamily="34" charset="0"/>
              </a:rPr>
              <a:t>arbetsgruppen</a:t>
            </a:r>
            <a:r>
              <a:rPr lang="sv-SE" baseline="0" dirty="0">
                <a:latin typeface="Arial" panose="020B0604020202020204" pitchFamily="34" charset="0"/>
                <a:cs typeface="Arial" panose="020B0604020202020204" pitchFamily="34" charset="0"/>
              </a:rPr>
              <a:t> (på distrikts- eller klubbnivå), skulle detta kunna vara en av många övningar att genomföra. </a:t>
            </a:r>
          </a:p>
          <a:p>
            <a:pPr marL="171450" indent="-171450">
              <a:buFont typeface="Arial" panose="020B0604020202020204" pitchFamily="34" charset="0"/>
              <a:buChar char="•"/>
            </a:pPr>
            <a:r>
              <a:rPr lang="sv-SE" dirty="0">
                <a:latin typeface="Arial" panose="020B0604020202020204" pitchFamily="34" charset="0"/>
                <a:cs typeface="Arial" panose="020B0604020202020204" pitchFamily="34" charset="0"/>
              </a:rPr>
              <a:t>Vissa bilder i denna presentation innehåller två versioner av texten:</a:t>
            </a:r>
          </a:p>
          <a:p>
            <a:pPr marL="628650" lvl="1" indent="-171450">
              <a:buFont typeface="Arial" panose="020B0604020202020204" pitchFamily="34" charset="0"/>
              <a:buChar char="•"/>
            </a:pPr>
            <a:r>
              <a:rPr lang="sv-SE" baseline="0" dirty="0">
                <a:latin typeface="Arial" panose="020B0604020202020204" pitchFamily="34" charset="0"/>
                <a:cs typeface="Arial" panose="020B0604020202020204" pitchFamily="34" charset="0"/>
              </a:rPr>
              <a:t>Text för GAT områdesledare, för att förbereda distriktets ledare att genomföra ett möte om att skapa ett team</a:t>
            </a:r>
          </a:p>
          <a:p>
            <a:pPr marL="628650" lvl="1" indent="-171450">
              <a:buFont typeface="Arial" panose="020B0604020202020204" pitchFamily="34" charset="0"/>
              <a:buChar char="•"/>
            </a:pPr>
            <a:r>
              <a:rPr lang="sv-SE" dirty="0">
                <a:latin typeface="Arial" panose="020B0604020202020204" pitchFamily="34" charset="0"/>
                <a:cs typeface="Arial" panose="020B0604020202020204" pitchFamily="34" charset="0"/>
              </a:rPr>
              <a:t>Text för distriktets ledare, för att leda kursen Skapa ett team</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latin typeface="Arial" panose="020B0604020202020204" pitchFamily="34" charset="0"/>
                <a:cs typeface="Arial" panose="020B0604020202020204" pitchFamily="34" charset="0"/>
              </a:rPr>
              <a:t>VIKTIG INFORMATION OM KURSER I LIONS UTBILDNINGSCENTER: Kopiera aldrig länken till en kurs från din webbläsare. Det tar dig till fel inloggningssida. Vi kan tyvärr inte skapa länkar direkt till kurserna i Lions utbildningscenter. På bild 19 finns instruktioner om hur man hittar rätt kurs genom att söka efter kursens titel i kursbiblioteket i Lions utbildningscenter.</a:t>
            </a:r>
          </a:p>
        </p:txBody>
      </p:sp>
      <p:sp>
        <p:nvSpPr>
          <p:cNvPr id="4" name="Header Placeholder 3"/>
          <p:cNvSpPr>
            <a:spLocks noGrp="1"/>
          </p:cNvSpPr>
          <p:nvPr>
            <p:ph type="hdr" sz="quarter"/>
          </p:nvPr>
        </p:nvSpPr>
        <p:spPr/>
        <p:txBody>
          <a:bodyPr/>
          <a:lstStyle/>
          <a:p>
            <a:pPr>
              <a:defRPr/>
            </a:pPr>
            <a:r>
              <a:rPr lang="sv-SE"/>
              <a:t>Översikt av medlemsfokusering i Nordamerika (NAMI)</a:t>
            </a:r>
          </a:p>
        </p:txBody>
      </p:sp>
    </p:spTree>
    <p:extLst>
      <p:ext uri="{BB962C8B-B14F-4D97-AF65-F5344CB8AC3E}">
        <p14:creationId xmlns:p14="http://schemas.microsoft.com/office/powerpoint/2010/main" val="212093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defRPr/>
            </a:pPr>
            <a:r>
              <a:rPr lang="sv-SE" b="0" dirty="0">
                <a:ea typeface="ヒラギノ角ゴ Pro W3"/>
                <a:cs typeface="Arial"/>
              </a:rPr>
              <a:t>Noteringar till presentatören:</a:t>
            </a:r>
          </a:p>
          <a:p>
            <a:pPr>
              <a:defRPr/>
            </a:pPr>
            <a:endParaRPr lang="en-US" b="0" dirty="0">
              <a:ea typeface="ヒラギノ角ゴ Pro W3"/>
              <a:cs typeface="Arial"/>
            </a:endParaRPr>
          </a:p>
          <a:p>
            <a:r>
              <a:rPr lang="sv-SE" b="0" baseline="0" dirty="0"/>
              <a:t>De verkställande tjänstemännen bad alla konstitutionella områden att genomföra sina egna globala medlemsfokuseringar genom pilotprogram under 2021-2022.  </a:t>
            </a:r>
          </a:p>
          <a:p>
            <a:endParaRPr lang="en-US" b="0" baseline="0" dirty="0"/>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r>
              <a:rPr kumimoji="0" lang="sv-SE" sz="1200" b="0" i="0" u="none" strike="noStrike" cap="none" normalizeH="0" baseline="0" noProof="0" dirty="0">
                <a:ln>
                  <a:noFill/>
                </a:ln>
                <a:uLnTx/>
                <a:uFillTx/>
                <a:ea typeface="ヒラギノ角ゴ Pro W3" charset="0"/>
                <a:cs typeface="Arial" panose="020B0604020202020204" pitchFamily="34" charset="0"/>
              </a:rPr>
              <a:t>Återkoppling från pilotprogrammen initierade förändringar och belyste behovet att kunna anpassa lokalt. </a:t>
            </a: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endParaRPr kumimoji="0" lang="en-US" sz="1200" b="0" i="0" u="none" strike="noStrike" kern="0" cap="none" spc="0" normalizeH="0" baseline="0" noProof="0" dirty="0">
              <a:ln>
                <a:noFill/>
              </a:ln>
              <a:effectLst/>
              <a:uLnTx/>
              <a:uFillTx/>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r>
              <a:rPr kumimoji="0" lang="sv-SE" sz="1200" b="0" i="0" u="none" strike="noStrike" cap="none" normalizeH="0" baseline="0" noProof="0" dirty="0">
                <a:ln>
                  <a:noFill/>
                </a:ln>
                <a:uLnTx/>
                <a:uFillTx/>
                <a:ea typeface="ヒラギノ角ゴ Pro W3" charset="0"/>
                <a:cs typeface="Arial" panose="020B0604020202020204" pitchFamily="34" charset="0"/>
              </a:rPr>
              <a:t>GAT driver processen samt tillhandahåller stöd och ansvar i varje konstitutionellt område. GAT-ledare utbildar även Lions ledare om den globala medlemsfokuseringen.</a:t>
            </a: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endParaRPr kumimoji="0" lang="en-US" sz="1200" b="0" i="0" u="none" strike="noStrike" kern="0" cap="none" spc="0" normalizeH="0" baseline="0" noProof="0" dirty="0">
              <a:ln>
                <a:noFill/>
              </a:ln>
              <a:effectLst/>
              <a:uLnTx/>
              <a:uFillTx/>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r>
              <a:rPr kumimoji="0" lang="sv-SE" sz="1200" b="0" i="0" u="none" strike="noStrike" cap="none" normalizeH="0" baseline="0" noProof="0" dirty="0">
                <a:ln>
                  <a:noFill/>
                </a:ln>
                <a:uLnTx/>
                <a:uFillTx/>
                <a:ea typeface="ヒラギノ角ゴ Pro W3" charset="0"/>
                <a:cs typeface="Arial" panose="020B0604020202020204" pitchFamily="34" charset="0"/>
              </a:rPr>
              <a:t>Genom att använda de mest effektiva medlemsidéerna från alla områden lanserades den globala medlemsfokuseringen i hela världen under verksamhetsåret 2022-2023. </a:t>
            </a: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endParaRPr kumimoji="0" lang="en-US" sz="1200" b="0" i="0" u="none" strike="noStrike" kern="0" cap="none" spc="0" normalizeH="0" baseline="0" noProof="0" dirty="0">
              <a:ln>
                <a:noFill/>
              </a:ln>
              <a:effectLst/>
              <a:uLnTx/>
              <a:uFillTx/>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r>
              <a:rPr kumimoji="0" lang="sv-SE" sz="1200" i="1" u="none" strike="noStrike" cap="none" normalizeH="0" baseline="0" noProof="0" dirty="0">
                <a:ln>
                  <a:noFill/>
                </a:ln>
                <a:uLnTx/>
                <a:uFillTx/>
                <a:ea typeface="ヒラギノ角ゴ Pro W3" charset="0"/>
                <a:cs typeface="Arial" panose="020B0604020202020204" pitchFamily="34" charset="0"/>
              </a:rPr>
              <a:t>MISSION</a:t>
            </a:r>
            <a:r>
              <a:rPr kumimoji="0" lang="sv-SE" sz="1200" u="none" strike="noStrike" cap="none" normalizeH="0" baseline="0" noProof="0" dirty="0">
                <a:ln>
                  <a:noFill/>
                </a:ln>
                <a:uLnTx/>
                <a:uFillTx/>
                <a:ea typeface="ヒラギノ角ゴ Pro W3" charset="0"/>
                <a:cs typeface="Arial" panose="020B0604020202020204" pitchFamily="34" charset="0"/>
              </a:rPr>
              <a:t> </a:t>
            </a:r>
            <a:r>
              <a:rPr kumimoji="0" lang="sv-SE" sz="1200" b="1" i="0" u="none" strike="noStrike" cap="none" normalizeH="0" baseline="0" noProof="0" dirty="0">
                <a:ln>
                  <a:noFill/>
                </a:ln>
                <a:uLnTx/>
                <a:uFillTx/>
                <a:ea typeface="ヒラギノ角ゴ Pro W3" charset="0"/>
                <a:cs typeface="Arial" panose="020B0604020202020204" pitchFamily="34" charset="0"/>
              </a:rPr>
              <a:t>1.5</a:t>
            </a:r>
            <a:r>
              <a:rPr kumimoji="0" lang="sv-SE" sz="1200" u="none" strike="noStrike" cap="none" normalizeH="0" baseline="0" noProof="0" dirty="0">
                <a:ln>
                  <a:noFill/>
                </a:ln>
                <a:uLnTx/>
                <a:uFillTx/>
                <a:ea typeface="ヒラギノ角ゴ Pro W3" charset="0"/>
                <a:cs typeface="Arial" panose="020B0604020202020204" pitchFamily="34" charset="0"/>
              </a:rPr>
              <a:t> </a:t>
            </a:r>
            <a:r>
              <a:rPr kumimoji="0" lang="sv-SE" sz="1200" b="0" u="none" strike="noStrike" cap="none" normalizeH="0" baseline="0" noProof="0" dirty="0">
                <a:ln>
                  <a:noFill/>
                </a:ln>
                <a:uLnTx/>
                <a:uFillTx/>
                <a:ea typeface="ヒラギノ角ゴ Pro W3" charset="0"/>
                <a:cs typeface="Arial" panose="020B0604020202020204" pitchFamily="34" charset="0"/>
              </a:rPr>
              <a:t>lanserades i juli 2023.</a:t>
            </a:r>
            <a:r>
              <a:rPr kumimoji="0" lang="sv-SE" sz="1200" b="0" i="0" u="none" strike="noStrike" cap="none" normalizeH="0" baseline="0" noProof="0" dirty="0">
                <a:ln>
                  <a:noFill/>
                </a:ln>
                <a:uLnTx/>
                <a:uFillTx/>
                <a:ea typeface="ヒラギノ角ゴ Pro W3" charset="0"/>
                <a:cs typeface="Arial" panose="020B0604020202020204" pitchFamily="34" charset="0"/>
              </a:rPr>
              <a:t> </a:t>
            </a:r>
            <a:r>
              <a:rPr kumimoji="0" lang="sv-SE" sz="1200" u="none" strike="noStrike" cap="none" normalizeH="0" baseline="0" noProof="0" dirty="0">
                <a:ln>
                  <a:noFill/>
                </a:ln>
                <a:uLnTx/>
                <a:uFillTx/>
                <a:ea typeface="ヒラギノ角ゴ Pro W3" charset="0"/>
                <a:cs typeface="Arial" panose="020B0604020202020204" pitchFamily="34" charset="0"/>
              </a:rPr>
              <a:t>Den globala medlemsfokuseringen kommer att stödja </a:t>
            </a:r>
            <a:r>
              <a:rPr kumimoji="0" lang="sv-SE" sz="1200" i="1" u="none" strike="noStrike" cap="none" normalizeH="0" baseline="0" noProof="0" dirty="0">
                <a:ln>
                  <a:noFill/>
                </a:ln>
                <a:uLnTx/>
                <a:uFillTx/>
                <a:ea typeface="ヒラギノ角ゴ Pro W3" charset="0"/>
                <a:cs typeface="Arial" panose="020B0604020202020204" pitchFamily="34" charset="0"/>
              </a:rPr>
              <a:t>MISSION </a:t>
            </a:r>
            <a:r>
              <a:rPr kumimoji="0" lang="sv-SE" sz="1200" b="1" i="0" u="none" strike="noStrike" cap="none" normalizeH="0" baseline="0" noProof="0" dirty="0">
                <a:ln>
                  <a:noFill/>
                </a:ln>
                <a:uLnTx/>
                <a:uFillTx/>
                <a:ea typeface="ヒラギノ角ゴ Pro W3" charset="0"/>
                <a:cs typeface="Arial" panose="020B0604020202020204" pitchFamily="34" charset="0"/>
              </a:rPr>
              <a:t>1.5</a:t>
            </a:r>
            <a:r>
              <a:rPr kumimoji="0" lang="sv-SE" sz="1200" u="none" strike="noStrike" cap="none" normalizeH="0" baseline="0" noProof="0" dirty="0">
                <a:ln>
                  <a:noFill/>
                </a:ln>
                <a:uLnTx/>
                <a:uFillTx/>
                <a:ea typeface="ヒラギノ角ゴ Pro W3" charset="0"/>
                <a:cs typeface="Arial" panose="020B0604020202020204" pitchFamily="34" charset="0"/>
              </a:rPr>
              <a:t> </a:t>
            </a:r>
            <a:r>
              <a:rPr kumimoji="0" lang="sv-SE" sz="1200" b="0" u="none" strike="noStrike" cap="none" normalizeH="0" baseline="0" noProof="0" dirty="0">
                <a:ln>
                  <a:noFill/>
                </a:ln>
                <a:uLnTx/>
                <a:uFillTx/>
                <a:ea typeface="ヒラギノ角ゴ Pro W3" charset="0"/>
                <a:cs typeface="Arial" panose="020B0604020202020204" pitchFamily="34" charset="0"/>
              </a:rPr>
              <a:t>till och med sitt slut i juni 2027.</a:t>
            </a:r>
            <a:endParaRPr kumimoji="0" lang="sv-SE" sz="1200" b="0" i="0" u="none" strike="noStrike" cap="none" normalizeH="0" baseline="0" noProof="0" dirty="0">
              <a:ln>
                <a:noFill/>
              </a:ln>
              <a:uLnTx/>
              <a:uFillTx/>
              <a:ea typeface="ヒラギノ角ゴ Pro W3"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596958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u="sng" dirty="0">
                <a:latin typeface="Arial" panose="020B0604020202020204" pitchFamily="34" charset="0"/>
                <a:ea typeface="ヒラギノ角ゴ Pro W3"/>
                <a:cs typeface="Arial" panose="020B0604020202020204" pitchFamily="34" charset="0"/>
              </a:rPr>
              <a:t>Noteringar till presentatören: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dirty="0">
                <a:latin typeface="Arial" panose="020B0604020202020204" pitchFamily="34" charset="0"/>
                <a:ea typeface="ヒラギノ角ゴ Pro W3"/>
                <a:cs typeface="Arial" panose="020B0604020202020204" pitchFamily="34" charset="0"/>
              </a:rPr>
              <a:t>Betona att deltagarna har möjlighet att forma processen, så att den verkligen passar i området och påminn dem om att de kan skapa distriktets team på sitt eget sätt.</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aseline="0" dirty="0">
                <a:latin typeface="Arial" panose="020B0604020202020204" pitchFamily="34" charset="0"/>
                <a:cs typeface="Arial" panose="020B0604020202020204" pitchFamily="34" charset="0"/>
              </a:rPr>
              <a:t>________________________________________________________________</a:t>
            </a:r>
          </a:p>
          <a:p>
            <a:endParaRPr lang="en-US" dirty="0">
              <a:latin typeface="Arial" panose="020B0604020202020204" pitchFamily="34" charset="0"/>
              <a:cs typeface="Arial" panose="020B0604020202020204" pitchFamily="34" charset="0"/>
            </a:endParaRPr>
          </a:p>
          <a:p>
            <a:r>
              <a:rPr lang="sv-SE" dirty="0">
                <a:latin typeface="Arial" panose="020B0604020202020204" pitchFamily="34" charset="0"/>
                <a:cs typeface="Arial" panose="020B0604020202020204" pitchFamily="34" charset="0"/>
              </a:rPr>
              <a:t>Global medlemsfokusering består av en process i fyra steg: Skapa ett team, skapa en vision, skapa en plan och skapa framgång.</a:t>
            </a:r>
            <a:r>
              <a:rPr lang="sv-SE" baseline="0"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sv-SE" i="1" baseline="0" dirty="0">
                <a:latin typeface="Arial" panose="020B0604020202020204" pitchFamily="34" charset="0"/>
                <a:cs typeface="Arial" panose="020B0604020202020204" pitchFamily="34" charset="0"/>
              </a:rPr>
              <a:t>Text för GAT områdesledare, för att förbereda distriktets ledare att genomföra kursen </a:t>
            </a:r>
            <a:r>
              <a:rPr lang="sv-SE" b="1" i="1" baseline="0" dirty="0">
                <a:latin typeface="Arial" panose="020B0604020202020204" pitchFamily="34" charset="0"/>
                <a:cs typeface="Arial" panose="020B0604020202020204" pitchFamily="34" charset="0"/>
              </a:rPr>
              <a:t>Skapa ett team</a:t>
            </a:r>
            <a:r>
              <a:rPr lang="sv-SE" i="1" baseline="0" dirty="0">
                <a:latin typeface="Arial" panose="020B0604020202020204" pitchFamily="34" charset="0"/>
                <a:cs typeface="Arial" panose="020B0604020202020204" pitchFamily="34" charset="0"/>
              </a:rPr>
              <a:t>:</a:t>
            </a:r>
          </a:p>
          <a:p>
            <a:r>
              <a:rPr lang="sv-SE" baseline="0" dirty="0">
                <a:latin typeface="Arial" panose="020B0604020202020204" pitchFamily="34" charset="0"/>
                <a:cs typeface="Arial" panose="020B0604020202020204" pitchFamily="34" charset="0"/>
              </a:rPr>
              <a:t>När du återvänder till distriktet kommer du att genomföra det första steget i processen: Skapa ett team. Som en del av detta steg kommer ni ha möjlighet att lära känna varandra och förstå er roll i processen och betydelsen av kommunikation och förtroende.</a:t>
            </a:r>
          </a:p>
          <a:p>
            <a:endParaRPr lang="en-US" baseline="0" dirty="0">
              <a:latin typeface="Arial" panose="020B0604020202020204" pitchFamily="34" charset="0"/>
              <a:cs typeface="Arial" panose="020B0604020202020204" pitchFamily="34" charset="0"/>
            </a:endParaRPr>
          </a:p>
          <a:p>
            <a:r>
              <a:rPr lang="sv-SE" baseline="0" dirty="0">
                <a:latin typeface="Arial" panose="020B0604020202020204" pitchFamily="34" charset="0"/>
                <a:cs typeface="Arial" panose="020B0604020202020204" pitchFamily="34" charset="0"/>
              </a:rPr>
              <a:t>Du bör välja medlemmar, från klubbnivå till GAT-ledare på högre nivåer, som är intresserade av att hjälpa distriktet nå framgång under det kommande året och kontinuerligt stödja varandra under processen.</a:t>
            </a:r>
          </a:p>
          <a:p>
            <a:endParaRPr lang="en-US" dirty="0">
              <a:latin typeface="Arial" panose="020B0604020202020204" pitchFamily="34" charset="0"/>
              <a:cs typeface="Arial" panose="020B0604020202020204" pitchFamily="34" charset="0"/>
            </a:endParaRPr>
          </a:p>
          <a:p>
            <a:r>
              <a:rPr lang="sv-SE" i="1" dirty="0">
                <a:latin typeface="Arial" panose="020B0604020202020204" pitchFamily="34" charset="0"/>
                <a:cs typeface="Arial" panose="020B0604020202020204" pitchFamily="34" charset="0"/>
              </a:rPr>
              <a:t>Text för distriktets ledare, för att leda kursen </a:t>
            </a:r>
            <a:r>
              <a:rPr lang="sv-SE" b="1" i="1" dirty="0">
                <a:latin typeface="Arial" panose="020B0604020202020204" pitchFamily="34" charset="0"/>
                <a:cs typeface="Arial" panose="020B0604020202020204" pitchFamily="34" charset="0"/>
              </a:rPr>
              <a:t>Skapa ett team</a:t>
            </a:r>
            <a:r>
              <a:rPr lang="sv-SE" i="1" dirty="0">
                <a:latin typeface="Arial" panose="020B0604020202020204" pitchFamily="34" charset="0"/>
                <a:cs typeface="Arial" panose="020B0604020202020204" pitchFamily="34" charset="0"/>
              </a:rPr>
              <a:t>:</a:t>
            </a:r>
          </a:p>
          <a:p>
            <a:r>
              <a:rPr lang="sv-SE" baseline="0" dirty="0">
                <a:latin typeface="Arial" panose="020B0604020202020204" pitchFamily="34" charset="0"/>
                <a:cs typeface="Arial" panose="020B0604020202020204" pitchFamily="34" charset="0"/>
              </a:rPr>
              <a:t>I dag kommer vi att påbörja det första steget i processen: Skapa ett team. Som en del i detta steg kommer vi att lära känna varandra och förstå våra roller i denna process samt betydelsen av kommunikation och förtroende. </a:t>
            </a:r>
          </a:p>
          <a:p>
            <a:endParaRPr lang="en-US" baseline="0" dirty="0">
              <a:latin typeface="Arial" panose="020B0604020202020204" pitchFamily="34" charset="0"/>
              <a:cs typeface="Arial" panose="020B0604020202020204" pitchFamily="34" charset="0"/>
            </a:endParaRPr>
          </a:p>
          <a:p>
            <a:r>
              <a:rPr lang="sv-SE" baseline="0" dirty="0">
                <a:latin typeface="Arial" panose="020B0604020202020204" pitchFamily="34" charset="0"/>
                <a:cs typeface="Arial" panose="020B0604020202020204" pitchFamily="34" charset="0"/>
              </a:rPr>
              <a:t>Du bör välja medlemmar, från klubbnivå till GAT-ledare på högre nivåer, som är intresserade av att hjälpa distriktet nå framgång under det kommande året och kontinuerligt stödja varandra under processen.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3395912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u="sng" dirty="0">
                <a:latin typeface="Arial" panose="020B0604020202020204" pitchFamily="34" charset="0"/>
                <a:ea typeface="ヒラギノ角ゴ Pro W3"/>
                <a:cs typeface="Arial" panose="020B0604020202020204" pitchFamily="34" charset="0"/>
              </a:rPr>
              <a:t>Noteringar till presentatören: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dirty="0">
                <a:latin typeface="Arial" panose="020B0604020202020204" pitchFamily="34" charset="0"/>
                <a:ea typeface="ヒラギノ角ゴ Pro W3"/>
                <a:cs typeface="Arial" panose="020B0604020202020204" pitchFamily="34" charset="0"/>
              </a:rPr>
              <a:t>Kom ihåg att anpassa ert arbetssätt lokalt kring dessa fyra områden. Om det finns ett starkare fokus på ledarskap i ert område, anknyt allt till medlemmarnas utbildning och utveckling. Om det finns ett starkare fokus på hjälpinsatser kan du påminna gruppen om att ökad medlemstrivsel säkerställer att fler medlemmar deltar i serviceaktiviteter.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aseline="0" dirty="0">
                <a:latin typeface="Arial" panose="020B0604020202020204" pitchFamily="34" charset="0"/>
                <a:cs typeface="Arial" panose="020B0604020202020204" pitchFamily="34" charset="0"/>
              </a:rPr>
              <a:t>________________________________________________________________</a:t>
            </a:r>
          </a:p>
          <a:p>
            <a:endParaRPr lang="en-US" b="1" dirty="0">
              <a:latin typeface="Arial" panose="020B0604020202020204" pitchFamily="34" charset="0"/>
              <a:cs typeface="Arial" panose="020B0604020202020204" pitchFamily="34" charset="0"/>
            </a:endParaRPr>
          </a:p>
          <a:p>
            <a:r>
              <a:rPr lang="sv-SE" b="0" dirty="0">
                <a:latin typeface="Arial" panose="020B0604020202020204" pitchFamily="34" charset="0"/>
                <a:cs typeface="Arial" panose="020B0604020202020204" pitchFamily="34" charset="0"/>
              </a:rPr>
              <a:t>Innan vi tittar närmare på skapandet av arbetsgrupper, minns du kanske den globala medlemsfokuseringens tre mål: Att förnya distrikt med nya klubbar, återuppliva befintliga klubbar med nya medlemmar och på nytt motivera medlemmar med kamratskap och intressanta hjälpinsatser. </a:t>
            </a:r>
          </a:p>
          <a:p>
            <a:endParaRPr lang="en-US" b="0" dirty="0">
              <a:latin typeface="Arial" panose="020B0604020202020204" pitchFamily="34" charset="0"/>
              <a:cs typeface="Arial" panose="020B0604020202020204" pitchFamily="34" charset="0"/>
            </a:endParaRPr>
          </a:p>
          <a:p>
            <a:r>
              <a:rPr lang="sv-SE" b="0" dirty="0">
                <a:latin typeface="Arial" panose="020B0604020202020204" pitchFamily="34" charset="0"/>
                <a:cs typeface="Arial" panose="020B0604020202020204" pitchFamily="34" charset="0"/>
              </a:rPr>
              <a:t>Var och ett av dessa är fokusområden inom den globala medlemsfokuseringen, tillsammans med, </a:t>
            </a:r>
            <a:r>
              <a:rPr lang="sv-SE" b="0" i="1" dirty="0">
                <a:latin typeface="Arial" panose="020B0604020202020204" pitchFamily="34" charset="0"/>
                <a:cs typeface="Arial" panose="020B0604020202020204" pitchFamily="34" charset="0"/>
              </a:rPr>
              <a:t>(klicka) tillhandahållandet av utbildning och stöd för våra ledare.</a:t>
            </a:r>
            <a:r>
              <a:rPr lang="sv-SE" b="0" baseline="0" dirty="0">
                <a:latin typeface="Arial" panose="020B0604020202020204" pitchFamily="34" charset="0"/>
                <a:cs typeface="Arial" panose="020B0604020202020204" pitchFamily="34" charset="0"/>
              </a:rPr>
              <a:t> Utan denna är det inte möjligt att nå de övriga målen. </a:t>
            </a:r>
          </a:p>
          <a:p>
            <a:endParaRPr lang="en-US" b="0" baseline="0" dirty="0">
              <a:latin typeface="Arial" panose="020B0604020202020204" pitchFamily="34" charset="0"/>
              <a:cs typeface="Arial" panose="020B0604020202020204" pitchFamily="34" charset="0"/>
            </a:endParaRPr>
          </a:p>
          <a:p>
            <a:r>
              <a:rPr lang="sv-SE" b="0" baseline="0" dirty="0">
                <a:latin typeface="Arial" panose="020B0604020202020204" pitchFamily="34" charset="0"/>
                <a:cs typeface="Arial" panose="020B0604020202020204" pitchFamily="34" charset="0"/>
              </a:rPr>
              <a:t>Du kommer att se de fyra fokusområdena sammanfattas som nya klubbar, nya medlemmar, medlemstrivsel och ledarstöd.</a:t>
            </a:r>
          </a:p>
        </p:txBody>
      </p:sp>
    </p:spTree>
    <p:extLst>
      <p:ext uri="{BB962C8B-B14F-4D97-AF65-F5344CB8AC3E}">
        <p14:creationId xmlns:p14="http://schemas.microsoft.com/office/powerpoint/2010/main" val="4118803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b="0" u="sng" dirty="0">
                <a:latin typeface="Arial" panose="020B0604020202020204" pitchFamily="34" charset="0"/>
                <a:ea typeface="ヒラギノ角ゴ Pro W3"/>
                <a:cs typeface="Arial" panose="020B0604020202020204" pitchFamily="34" charset="0"/>
              </a:rPr>
              <a:t>Noteringar till presentatören: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i="1" dirty="0">
                <a:latin typeface="Arial" panose="020B0604020202020204" pitchFamily="34" charset="0"/>
                <a:ea typeface="ヒラギノ角ゴ Pro W3"/>
                <a:cs typeface="Arial" panose="020B0604020202020204" pitchFamily="34" charset="0"/>
              </a:rPr>
              <a:t>Kom ihåg att lokalt anpassa sättet på vilket arbetsgruppens medlemmar väljs. Några områden kanske väljer att låta distriktsguvernören eller distriktsrådet välja teamet, medan andra utvecklar ett specifikt team för uppgiften och utser särskilda personer att ingå i teamet. Andra överväganden omfattar att skicka en öppen inbjudan till alla medlemmar i distriktet/multipeldistriktet för att se vem som är intresserad av att vara en del av teamet, eller inkludera unga medlemmar för att få nya perspektiv.</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baseline="0" dirty="0">
                <a:latin typeface="Arial" panose="020B0604020202020204" pitchFamily="34" charset="0"/>
                <a:cs typeface="Arial" panose="020B0604020202020204" pitchFamily="34" charset="0"/>
              </a:rPr>
              <a:t>________________________________________________________________</a:t>
            </a:r>
          </a:p>
          <a:p>
            <a:endParaRPr lang="en-US" b="0" baseline="0" dirty="0">
              <a:latin typeface="Arial" panose="020B0604020202020204" pitchFamily="34" charset="0"/>
              <a:cs typeface="Arial" panose="020B0604020202020204" pitchFamily="34" charset="0"/>
            </a:endParaRPr>
          </a:p>
          <a:p>
            <a:r>
              <a:rPr lang="sv-SE" b="0" dirty="0">
                <a:latin typeface="Arial" panose="020B0604020202020204" pitchFamily="34" charset="0"/>
                <a:ea typeface="ヒラギノ角ゴ Pro W3"/>
                <a:cs typeface="Arial" panose="020B0604020202020204" pitchFamily="34" charset="0"/>
              </a:rPr>
              <a:t>För att implementera våra idéer behöver vi en arbetsgrupp.</a:t>
            </a:r>
            <a:r>
              <a:rPr lang="sv-SE" b="0" baseline="0" dirty="0">
                <a:latin typeface="Arial" panose="020B0604020202020204" pitchFamily="34" charset="0"/>
                <a:ea typeface="ヒラギノ角ゴ Pro W3"/>
                <a:cs typeface="Arial" panose="020B0604020202020204" pitchFamily="34" charset="0"/>
              </a:rPr>
              <a:t> </a:t>
            </a:r>
          </a:p>
          <a:p>
            <a:endParaRPr lang="en-US" b="0" baseline="0" dirty="0">
              <a:latin typeface="Arial" panose="020B0604020202020204" pitchFamily="34" charset="0"/>
              <a:cs typeface="Arial" panose="020B0604020202020204" pitchFamily="34" charset="0"/>
            </a:endParaRPr>
          </a:p>
          <a:p>
            <a:r>
              <a:rPr lang="sv-SE" b="0" i="1" baseline="0" dirty="0">
                <a:latin typeface="Arial" panose="020B0604020202020204" pitchFamily="34" charset="0"/>
                <a:cs typeface="Arial" panose="020B0604020202020204" pitchFamily="34" charset="0"/>
              </a:rPr>
              <a:t>Text för GAT områdesledare, för att förbereda distriktets ledare att genomföra kursen </a:t>
            </a:r>
            <a:r>
              <a:rPr lang="sv-SE" b="1" i="1" baseline="0" dirty="0">
                <a:latin typeface="Arial" panose="020B0604020202020204" pitchFamily="34" charset="0"/>
                <a:cs typeface="Arial" panose="020B0604020202020204" pitchFamily="34" charset="0"/>
              </a:rPr>
              <a:t>Skapa ett team</a:t>
            </a:r>
            <a:r>
              <a:rPr lang="sv-SE" b="0" i="1" baseline="0" dirty="0">
                <a:latin typeface="Arial" panose="020B0604020202020204" pitchFamily="34" charset="0"/>
                <a:cs typeface="Arial" panose="020B0604020202020204" pitchFamily="34" charset="0"/>
              </a:rPr>
              <a:t>: </a:t>
            </a:r>
          </a:p>
          <a:p>
            <a:r>
              <a:rPr lang="sv-SE" b="0" dirty="0">
                <a:latin typeface="Arial" panose="020B0604020202020204" pitchFamily="34" charset="0"/>
                <a:ea typeface="ヒラギノ角ゴ Pro W3"/>
                <a:cs typeface="Arial" panose="020B0604020202020204" pitchFamily="34" charset="0"/>
              </a:rPr>
              <a:t>Denna tabell är endast ett exempel på hur du kan organisera kring de fyra fokusområdena i ditt distrikt.</a:t>
            </a:r>
            <a:r>
              <a:rPr lang="sv-SE" b="0" baseline="0" dirty="0">
                <a:latin typeface="Arial" panose="020B0604020202020204" pitchFamily="34" charset="0"/>
                <a:ea typeface="ヒラギノ角ゴ Pro W3"/>
                <a:cs typeface="Arial" panose="020B0604020202020204" pitchFamily="34" charset="0"/>
              </a:rPr>
              <a:t> </a:t>
            </a:r>
            <a:r>
              <a:rPr lang="sv-SE" b="0" dirty="0">
                <a:latin typeface="Arial" panose="020B0604020202020204" pitchFamily="34" charset="0"/>
                <a:ea typeface="ヒラギノ角ゴ Pro W3"/>
                <a:cs typeface="Arial" panose="020B0604020202020204" pitchFamily="34" charset="0"/>
              </a:rPr>
              <a:t>Du kan organisera arbetsgrupperna hur du vill och inkludera så många personer du behöver, till exempel lionledare med olika titlar, inklusive ledare på klubbnivå.</a:t>
            </a:r>
            <a:r>
              <a:rPr lang="sv-SE" b="0" baseline="0" dirty="0">
                <a:latin typeface="Arial" panose="020B0604020202020204" pitchFamily="34" charset="0"/>
                <a:ea typeface="ヒラギノ角ゴ Pro W3"/>
                <a:cs typeface="Arial" panose="020B0604020202020204" pitchFamily="34" charset="0"/>
              </a:rPr>
              <a:t> Kom ihåg: Ert distrikt, ert sätt.</a:t>
            </a:r>
          </a:p>
          <a:p>
            <a:endParaRPr lang="en-US" b="0" dirty="0">
              <a:latin typeface="Arial" panose="020B0604020202020204" pitchFamily="34" charset="0"/>
              <a:cs typeface="Arial" panose="020B0604020202020204" pitchFamily="34" charset="0"/>
            </a:endParaRPr>
          </a:p>
          <a:p>
            <a:r>
              <a:rPr lang="sv-SE" b="0" dirty="0">
                <a:latin typeface="Arial" panose="020B0604020202020204" pitchFamily="34" charset="0"/>
                <a:ea typeface="ヒラギノ角ゴ Pro W3"/>
                <a:cs typeface="Arial" panose="020B0604020202020204" pitchFamily="34" charset="0"/>
              </a:rPr>
              <a:t>När du funderar över din arbetsgrupp, överväg medlemmar som är intresserade av att avancera, som vill forma medlemsupplevelsen, är ansvarsfulla och villiga att kommunicera.</a:t>
            </a:r>
            <a:r>
              <a:rPr lang="sv-SE" b="0" baseline="0" dirty="0">
                <a:latin typeface="Arial" panose="020B0604020202020204" pitchFamily="34" charset="0"/>
                <a:ea typeface="ヒラギノ角ゴ Pro W3"/>
                <a:cs typeface="Arial" panose="020B0604020202020204" pitchFamily="34" charset="0"/>
              </a:rPr>
              <a:t> Välj medlemmar som är engagerade och passar bäst för rollen.</a:t>
            </a:r>
          </a:p>
          <a:p>
            <a:endParaRPr lang="en-US" b="0" baseline="0" dirty="0">
              <a:latin typeface="Arial" panose="020B0604020202020204" pitchFamily="34" charset="0"/>
              <a:cs typeface="Arial" panose="020B0604020202020204" pitchFamily="34" charset="0"/>
            </a:endParaRPr>
          </a:p>
          <a:p>
            <a:r>
              <a:rPr lang="sv-SE" b="0" baseline="0" dirty="0">
                <a:latin typeface="Arial" panose="020B0604020202020204" pitchFamily="34" charset="0"/>
                <a:cs typeface="Arial" panose="020B0604020202020204" pitchFamily="34" charset="0"/>
              </a:rPr>
              <a:t>Distriktets GMT-koordinator har utsetts att leda initiativet i distriktet. Emellertid kan en tidigare distriktsguvernör eller en annan respekterad ledare utses till ledare för initiativet om det fungerar bättre i ditt område. </a:t>
            </a:r>
          </a:p>
          <a:p>
            <a:endParaRPr lang="en-US" b="0" baseline="0" dirty="0">
              <a:latin typeface="Arial" panose="020B0604020202020204" pitchFamily="34" charset="0"/>
              <a:cs typeface="Arial" panose="020B0604020202020204" pitchFamily="34" charset="0"/>
            </a:endParaRPr>
          </a:p>
          <a:p>
            <a:r>
              <a:rPr lang="sv-SE" b="0" baseline="0" dirty="0">
                <a:latin typeface="Arial" panose="020B0604020202020204" pitchFamily="34" charset="0"/>
                <a:ea typeface="ヒラギノ角ゴ Pro W3"/>
                <a:cs typeface="Arial" panose="020B0604020202020204" pitchFamily="34" charset="0"/>
              </a:rPr>
              <a:t>I tabellexemplet finns också arbetsgruppledare. </a:t>
            </a:r>
            <a:r>
              <a:rPr lang="sv-SE" b="0" dirty="0">
                <a:latin typeface="Arial" panose="020B0604020202020204" pitchFamily="34" charset="0"/>
                <a:ea typeface="ヒラギノ角ゴ Pro W3"/>
                <a:cs typeface="Arial" panose="020B0604020202020204" pitchFamily="34" charset="0"/>
              </a:rPr>
              <a:t>Du kan som sagt organisera hur du vill, men i exemplet finns det en arbetsgruppledare för varje fokusområde:</a:t>
            </a:r>
            <a:r>
              <a:rPr lang="sv-SE" b="0" baseline="0" dirty="0">
                <a:latin typeface="Arial" panose="020B0604020202020204" pitchFamily="34" charset="0"/>
                <a:ea typeface="ヒラギノ角ゴ Pro W3"/>
                <a:cs typeface="Arial" panose="020B0604020202020204" pitchFamily="34" charset="0"/>
              </a:rPr>
              <a:t> Nya klubbar, nya medlemmar, medlemstrivsel och ledarstöd. </a:t>
            </a:r>
          </a:p>
          <a:p>
            <a:r>
              <a:rPr lang="sv-SE" b="0" baseline="0" dirty="0">
                <a:latin typeface="Arial" panose="020B0604020202020204" pitchFamily="34" charset="0"/>
                <a:ea typeface="ヒラギノ角ゴ Pro W3"/>
                <a:cs typeface="Arial" panose="020B0604020202020204" pitchFamily="34" charset="0"/>
              </a:rPr>
              <a:t>Överväg att ha:</a:t>
            </a:r>
          </a:p>
          <a:p>
            <a:pPr marL="171450" indent="-171450">
              <a:buFont typeface="Arial" panose="020B0604020202020204" pitchFamily="34" charset="0"/>
              <a:buChar char="•"/>
            </a:pPr>
            <a:r>
              <a:rPr lang="sv-SE" b="0" baseline="0" dirty="0">
                <a:latin typeface="Arial" panose="020B0604020202020204" pitchFamily="34" charset="0"/>
                <a:cs typeface="Arial" panose="020B0604020202020204" pitchFamily="34" charset="0"/>
              </a:rPr>
              <a:t>Distriktets GET-koordinator (globala tillväxtteamet) eller koordinator för specialklubbar som ledare för arbetsgrupp för fokusområde 1</a:t>
            </a:r>
          </a:p>
          <a:p>
            <a:pPr marL="171450" indent="-171450">
              <a:buFont typeface="Arial" panose="020B0604020202020204" pitchFamily="34" charset="0"/>
              <a:buChar char="•"/>
            </a:pPr>
            <a:r>
              <a:rPr lang="sv-SE" b="0" dirty="0">
                <a:latin typeface="Arial" panose="020B0604020202020204" pitchFamily="34" charset="0"/>
                <a:ea typeface="ヒラギノ角ゴ Pro W3"/>
                <a:cs typeface="Arial" panose="020B0604020202020204" pitchFamily="34" charset="0"/>
              </a:rPr>
              <a:t>Distriktets GST (globala serviceteamet) som ledare för arbetsgrupp för fokusområde 3</a:t>
            </a:r>
            <a:r>
              <a:rPr lang="sv-SE" b="0" baseline="0" dirty="0">
                <a:latin typeface="Arial" panose="020B0604020202020204" pitchFamily="34" charset="0"/>
                <a:ea typeface="ヒラギノ角ゴ Pro W3"/>
                <a:cs typeface="Arial" panose="020B0604020202020204" pitchFamily="34" charset="0"/>
              </a:rPr>
              <a:t> </a:t>
            </a:r>
          </a:p>
          <a:p>
            <a:pPr marL="171450" indent="-171450">
              <a:buFont typeface="Arial" panose="020B0604020202020204" pitchFamily="34" charset="0"/>
              <a:buChar char="•"/>
            </a:pPr>
            <a:r>
              <a:rPr lang="sv-SE" b="0" baseline="0" dirty="0">
                <a:latin typeface="Arial" panose="020B0604020202020204" pitchFamily="34" charset="0"/>
                <a:cs typeface="Arial" panose="020B0604020202020204" pitchFamily="34" charset="0"/>
              </a:rPr>
              <a:t>Distriktets GLT (globala ledarutvecklingsteamet) som ledare för arbetsgrupp för fokusområde 4</a:t>
            </a:r>
          </a:p>
          <a:p>
            <a:endParaRPr lang="en-US" b="0" baseline="0" dirty="0">
              <a:latin typeface="Arial" panose="020B0604020202020204" pitchFamily="34" charset="0"/>
              <a:cs typeface="Arial" panose="020B0604020202020204" pitchFamily="34" charset="0"/>
            </a:endParaRPr>
          </a:p>
          <a:p>
            <a:r>
              <a:rPr lang="sv-SE" b="0" i="1" dirty="0">
                <a:latin typeface="Arial" panose="020B0604020202020204" pitchFamily="34" charset="0"/>
                <a:cs typeface="Arial" panose="020B0604020202020204" pitchFamily="34" charset="0"/>
              </a:rPr>
              <a:t>Text för distriktets ledare, för att leda kursen </a:t>
            </a:r>
            <a:r>
              <a:rPr lang="sv-SE" b="1" i="1" dirty="0">
                <a:latin typeface="Arial" panose="020B0604020202020204" pitchFamily="34" charset="0"/>
                <a:cs typeface="Arial" panose="020B0604020202020204" pitchFamily="34" charset="0"/>
              </a:rPr>
              <a:t>Skapa ett team</a:t>
            </a:r>
            <a:r>
              <a:rPr lang="sv-SE" b="0" i="1" dirty="0">
                <a:latin typeface="Arial" panose="020B0604020202020204" pitchFamily="34" charset="0"/>
                <a:cs typeface="Arial" panose="020B0604020202020204" pitchFamily="34" charset="0"/>
              </a:rPr>
              <a:t>:</a:t>
            </a:r>
          </a:p>
          <a:p>
            <a:r>
              <a:rPr lang="sv-SE" b="0" baseline="0" dirty="0">
                <a:latin typeface="Arial" panose="020B0604020202020204" pitchFamily="34" charset="0"/>
                <a:cs typeface="Arial" panose="020B0604020202020204" pitchFamily="34" charset="0"/>
              </a:rPr>
              <a:t>Vi kan organisera våra arbetsgrupper hur vi vill med så många personer vi behöver, vilket inkluderar medlemmar med olika titlar och medlemmar på klubbnivå. Kom ihåg: Ert distrikt, ert sätt.</a:t>
            </a:r>
          </a:p>
          <a:p>
            <a:endParaRPr lang="en-US" b="0" baseline="0" dirty="0">
              <a:latin typeface="Arial" panose="020B0604020202020204" pitchFamily="34" charset="0"/>
              <a:cs typeface="Arial" panose="020B0604020202020204" pitchFamily="34" charset="0"/>
            </a:endParaRPr>
          </a:p>
          <a:p>
            <a:r>
              <a:rPr lang="sv-SE" b="0" baseline="0" dirty="0">
                <a:latin typeface="Arial" panose="020B0604020202020204" pitchFamily="34" charset="0"/>
                <a:cs typeface="Arial" panose="020B0604020202020204" pitchFamily="34" charset="0"/>
              </a:rPr>
              <a:t>När vi funderar över våra arbetsgrupper, överväg medlemmar som är intresserade av att avancera, som vill forma medlemsupplevelsen, är ansvarstagande och villiga att kommunicera. Vi väljer de medlemmar som är engagerade och passar bäst för rollen.</a:t>
            </a:r>
          </a:p>
          <a:p>
            <a:endParaRPr lang="en-US" b="0" baseline="0" dirty="0">
              <a:latin typeface="Arial" panose="020B0604020202020204" pitchFamily="34" charset="0"/>
              <a:cs typeface="Arial" panose="020B0604020202020204" pitchFamily="34" charset="0"/>
            </a:endParaRPr>
          </a:p>
          <a:p>
            <a:r>
              <a:rPr lang="sv-SE" b="0" baseline="0" dirty="0">
                <a:latin typeface="Arial" panose="020B0604020202020204" pitchFamily="34" charset="0"/>
                <a:cs typeface="Arial" panose="020B0604020202020204" pitchFamily="34" charset="0"/>
              </a:rPr>
              <a:t>Distriktets GMT-koordinator har utsetts att leda initiativet i distriktet. </a:t>
            </a:r>
          </a:p>
          <a:p>
            <a:r>
              <a:rPr lang="sv-SE" b="0" i="1" baseline="0" dirty="0">
                <a:latin typeface="Arial" panose="020B0604020202020204" pitchFamily="34" charset="0"/>
                <a:cs typeface="Arial" panose="020B0604020202020204" pitchFamily="34" charset="0"/>
              </a:rPr>
              <a:t>Förklara eventuella lokala skillnader här, till exempel: </a:t>
            </a:r>
            <a:r>
              <a:rPr lang="sv-SE" b="0" baseline="0" dirty="0">
                <a:latin typeface="Arial" panose="020B0604020202020204" pitchFamily="34" charset="0"/>
                <a:cs typeface="Arial" panose="020B0604020202020204" pitchFamily="34" charset="0"/>
              </a:rPr>
              <a:t>Emellertid kommer tidigare distriktsguvernör XX utses att stödja den globala medlemsfokuseringen. </a:t>
            </a:r>
          </a:p>
          <a:p>
            <a:endParaRPr lang="en-US" b="0" baseline="0" dirty="0">
              <a:latin typeface="Arial" panose="020B0604020202020204" pitchFamily="34" charset="0"/>
              <a:cs typeface="Arial" panose="020B0604020202020204" pitchFamily="34" charset="0"/>
            </a:endParaRPr>
          </a:p>
          <a:p>
            <a:r>
              <a:rPr lang="sv-SE" b="0" baseline="0" dirty="0">
                <a:latin typeface="Arial" panose="020B0604020202020204" pitchFamily="34" charset="0"/>
                <a:cs typeface="Arial" panose="020B0604020202020204" pitchFamily="34" charset="0"/>
              </a:rPr>
              <a:t>I tabellexemplet finns också arbetsgruppledare. Vi kan som sagt organisera teamet hur vi vill, men i exemplet finns en teamledare för varje fokusområde: Nya klubbar, nya medlemmar, medlemstrivsel och ledarstöd. Överväg att ha:</a:t>
            </a:r>
          </a:p>
          <a:p>
            <a:pPr marL="171450" indent="-171450">
              <a:buFont typeface="Arial" panose="020B0604020202020204" pitchFamily="34" charset="0"/>
              <a:buChar char="•"/>
            </a:pPr>
            <a:r>
              <a:rPr lang="sv-SE" b="0" baseline="0" dirty="0">
                <a:latin typeface="Arial" panose="020B0604020202020204" pitchFamily="34" charset="0"/>
                <a:cs typeface="Arial" panose="020B0604020202020204" pitchFamily="34" charset="0"/>
              </a:rPr>
              <a:t>Distriktets GET-koordinator (globala tillväxtteamet) eller koordinator för specialklubbar som ledare för arbetsgrupp för fokusområde 1</a:t>
            </a:r>
          </a:p>
          <a:p>
            <a:pPr marL="171450" indent="-171450">
              <a:buFont typeface="Arial" panose="020B0604020202020204" pitchFamily="34" charset="0"/>
              <a:buChar char="•"/>
            </a:pPr>
            <a:r>
              <a:rPr lang="sv-SE" b="0" dirty="0">
                <a:latin typeface="Arial" panose="020B0604020202020204" pitchFamily="34" charset="0"/>
                <a:ea typeface="ヒラギノ角ゴ Pro W3"/>
                <a:cs typeface="Arial" panose="020B0604020202020204" pitchFamily="34" charset="0"/>
              </a:rPr>
              <a:t>Distriktets GST (globala serviceteamet) som ledare för arbetsgrupp för fokusområde 3</a:t>
            </a:r>
            <a:r>
              <a:rPr lang="sv-SE" b="0" baseline="0" dirty="0">
                <a:latin typeface="Arial" panose="020B0604020202020204" pitchFamily="34" charset="0"/>
                <a:ea typeface="ヒラギノ角ゴ Pro W3"/>
                <a:cs typeface="Arial" panose="020B0604020202020204" pitchFamily="34" charset="0"/>
              </a:rPr>
              <a:t> </a:t>
            </a:r>
          </a:p>
          <a:p>
            <a:pPr marL="171450" indent="-171450">
              <a:buFont typeface="Arial" panose="020B0604020202020204" pitchFamily="34" charset="0"/>
              <a:buChar char="•"/>
            </a:pPr>
            <a:r>
              <a:rPr lang="sv-SE" b="0" baseline="0" dirty="0">
                <a:latin typeface="Arial" panose="020B0604020202020204" pitchFamily="34" charset="0"/>
                <a:cs typeface="Arial" panose="020B0604020202020204" pitchFamily="34" charset="0"/>
              </a:rPr>
              <a:t>Distriktets GLT (globala ledarutvecklingsteamet) som ledare för arbetsgrupp för fokusområde 4</a:t>
            </a:r>
          </a:p>
        </p:txBody>
      </p:sp>
    </p:spTree>
    <p:extLst>
      <p:ext uri="{BB962C8B-B14F-4D97-AF65-F5344CB8AC3E}">
        <p14:creationId xmlns:p14="http://schemas.microsoft.com/office/powerpoint/2010/main" val="1701598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41166" cy="4319714"/>
          </a:xfrm>
        </p:spPr>
        <p:txBody>
          <a:bodyPr>
            <a:noAutofit/>
          </a:bodyPr>
          <a:lstStyle/>
          <a:p>
            <a:pPr lvl="0">
              <a:defRPr/>
            </a:pPr>
            <a:r>
              <a:rPr lang="sv-SE" sz="1000" u="sng" dirty="0">
                <a:latin typeface="Arial" panose="020B0604020202020204" pitchFamily="34" charset="0"/>
                <a:ea typeface="ヒラギノ角ゴ Pro W3"/>
                <a:cs typeface="Arial" panose="020B0604020202020204" pitchFamily="34" charset="0"/>
              </a:rPr>
              <a:t>Noteringar till presentatören: </a:t>
            </a:r>
          </a:p>
          <a:p>
            <a:pPr lvl="0">
              <a:defRPr/>
            </a:pPr>
            <a:r>
              <a:rPr lang="sv-SE" sz="1000" dirty="0">
                <a:latin typeface="Arial" panose="020B0604020202020204" pitchFamily="34" charset="0"/>
                <a:cs typeface="Arial" panose="020B0604020202020204" pitchFamily="34" charset="0"/>
              </a:rPr>
              <a:t>________________________________________________________________</a:t>
            </a:r>
          </a:p>
          <a:p>
            <a:pPr>
              <a:defRPr/>
            </a:pPr>
            <a:endParaRPr lang="en-US" sz="1000" baseline="0" dirty="0">
              <a:latin typeface="Arial" panose="020B0604020202020204" pitchFamily="34" charset="0"/>
              <a:cs typeface="Arial" panose="020B0604020202020204" pitchFamily="34" charset="0"/>
            </a:endParaRPr>
          </a:p>
          <a:p>
            <a:pPr>
              <a:defRPr/>
            </a:pPr>
            <a:r>
              <a:rPr lang="sv-SE" sz="1000" i="1" baseline="0" dirty="0">
                <a:latin typeface="Arial" panose="020B0604020202020204" pitchFamily="34" charset="0"/>
                <a:cs typeface="Arial" panose="020B0604020202020204" pitchFamily="34" charset="0"/>
              </a:rPr>
              <a:t>Text för GAT områdesledare, för att förbereda distriktets ledare att genomföra kursen </a:t>
            </a:r>
            <a:r>
              <a:rPr lang="sv-SE" sz="1000" b="1" i="1" baseline="0" dirty="0">
                <a:latin typeface="Arial" panose="020B0604020202020204" pitchFamily="34" charset="0"/>
                <a:cs typeface="Arial" panose="020B0604020202020204" pitchFamily="34" charset="0"/>
              </a:rPr>
              <a:t>Skapa ett team</a:t>
            </a:r>
            <a:r>
              <a:rPr lang="sv-SE" sz="1000" i="1" baseline="0" dirty="0">
                <a:latin typeface="Arial" panose="020B0604020202020204" pitchFamily="34" charset="0"/>
                <a:cs typeface="Arial" panose="020B0604020202020204" pitchFamily="34" charset="0"/>
              </a:rPr>
              <a:t>:</a:t>
            </a:r>
          </a:p>
          <a:p>
            <a:pPr>
              <a:defRPr/>
            </a:pPr>
            <a:r>
              <a:rPr lang="sv-SE" sz="1000" b="0" i="0" u="none" strike="noStrike" baseline="0" dirty="0">
                <a:solidFill>
                  <a:schemeClr val="tx1"/>
                </a:solidFill>
                <a:latin typeface="Arial" panose="020B0604020202020204" pitchFamily="34" charset="0"/>
                <a:ea typeface="ヒラギノ角ゴ Pro W3"/>
                <a:cs typeface="Arial" panose="020B0604020202020204" pitchFamily="34" charset="0"/>
              </a:rPr>
              <a:t>Kom ihåg att välja en arbetsgrupp med mångfald, som kan påverka medlemskapet på alla nivåer, eftersom alla måste delta för att vi ska nå framgång.</a:t>
            </a:r>
            <a:endParaRPr lang="sv-SE" sz="1000" b="0"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000" b="0" i="0" u="none" strike="noStrike" baseline="0" dirty="0">
                <a:solidFill>
                  <a:schemeClr val="tx1"/>
                </a:solidFill>
                <a:latin typeface="Arial" panose="020B0604020202020204" pitchFamily="34" charset="0"/>
                <a:cs typeface="Arial" panose="020B0604020202020204" pitchFamily="34" charset="0"/>
              </a:rPr>
              <a:t>Hur tror du att medlemmarna på dessa olika nivåer kan bidra?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sv-SE" sz="1000" b="0" i="0" u="none" strike="noStrike" baseline="0" dirty="0">
                <a:solidFill>
                  <a:schemeClr val="tx1"/>
                </a:solidFill>
                <a:latin typeface="Arial" panose="020B0604020202020204" pitchFamily="34" charset="0"/>
                <a:ea typeface="ヒラギノ角ゴ Pro W3"/>
                <a:cs typeface="Arial" panose="020B0604020202020204" pitchFamily="34" charset="0"/>
              </a:rPr>
              <a:t>Hur kan vi bidra? </a:t>
            </a:r>
            <a:r>
              <a:rPr lang="sv-SE" sz="1000" b="0" dirty="0">
                <a:latin typeface="Arial" panose="020B0604020202020204" pitchFamily="34" charset="0"/>
                <a:ea typeface="ヒラギノ角ゴ Pro W3"/>
                <a:cs typeface="Arial" panose="020B0604020202020204" pitchFamily="34" charset="0"/>
              </a:rPr>
              <a:t>Kan vi åta oss att leda våra distrikt till framgång genom processen för global medlemsfokusering?</a:t>
            </a:r>
          </a:p>
          <a:p>
            <a:pPr>
              <a:defRPr/>
            </a:pPr>
            <a:endParaRPr lang="en-US" sz="1000" b="0" dirty="0">
              <a:latin typeface="Arial" panose="020B0604020202020204" pitchFamily="34" charset="0"/>
              <a:cs typeface="Arial" panose="020B0604020202020204" pitchFamily="34" charset="0"/>
            </a:endParaRPr>
          </a:p>
          <a:p>
            <a:pPr>
              <a:defRPr/>
            </a:pPr>
            <a:r>
              <a:rPr lang="sv-SE" sz="1000" b="0" i="1" dirty="0">
                <a:latin typeface="Arial" panose="020B0604020202020204" pitchFamily="34" charset="0"/>
                <a:cs typeface="Arial" panose="020B0604020202020204" pitchFamily="34" charset="0"/>
              </a:rPr>
              <a:t>Text för distriktets ledare, för att leda kursen </a:t>
            </a:r>
            <a:r>
              <a:rPr lang="sv-SE" sz="1000" b="1" i="1" dirty="0">
                <a:latin typeface="Arial" panose="020B0604020202020204" pitchFamily="34" charset="0"/>
                <a:cs typeface="Arial" panose="020B0604020202020204" pitchFamily="34" charset="0"/>
              </a:rPr>
              <a:t>Skapa ett team</a:t>
            </a:r>
            <a:r>
              <a:rPr lang="sv-SE" sz="1000" b="0" i="1" dirty="0">
                <a:latin typeface="Arial" panose="020B0604020202020204" pitchFamily="34" charset="0"/>
                <a:cs typeface="Arial" panose="020B0604020202020204" pitchFamily="34" charset="0"/>
              </a:rPr>
              <a:t>:</a:t>
            </a:r>
          </a:p>
          <a:p>
            <a:pPr>
              <a:defRPr/>
            </a:pPr>
            <a:r>
              <a:rPr lang="sv-SE" sz="1000" b="0" i="0" u="none" strike="noStrike" baseline="0" dirty="0">
                <a:solidFill>
                  <a:schemeClr val="tx1"/>
                </a:solidFill>
                <a:latin typeface="Arial" panose="020B0604020202020204" pitchFamily="34" charset="0"/>
                <a:ea typeface="ヒラギノ角ゴ Pro W3"/>
                <a:cs typeface="Arial" panose="020B0604020202020204" pitchFamily="34" charset="0"/>
              </a:rPr>
              <a:t>Vi valde en arbetsgrupp med mångfald, som kan påverka medlemskapet på alla nivåer, eftersom alla måste delta för att vi ska nå framgång.</a:t>
            </a:r>
            <a:r>
              <a:rPr lang="sv-SE" sz="1000" b="0" dirty="0">
                <a:latin typeface="Arial" panose="020B0604020202020204" pitchFamily="34" charset="0"/>
                <a:ea typeface="ヒラギノ角ゴ Pro W3"/>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000" b="0" i="0" u="none" strike="noStrike" baseline="0" dirty="0">
                <a:solidFill>
                  <a:schemeClr val="tx1"/>
                </a:solidFill>
                <a:latin typeface="Arial" panose="020B0604020202020204" pitchFamily="34" charset="0"/>
                <a:cs typeface="Arial" panose="020B0604020202020204" pitchFamily="34" charset="0"/>
              </a:rPr>
              <a:t>Hur tror du att medlemmarna på dessa olika nivåer kan bidra?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sv-SE" sz="1000" b="0" i="0" u="none" strike="noStrike" baseline="0" dirty="0">
                <a:solidFill>
                  <a:schemeClr val="tx1"/>
                </a:solidFill>
                <a:latin typeface="Arial" panose="020B0604020202020204" pitchFamily="34" charset="0"/>
                <a:ea typeface="ヒラギノ角ゴ Pro W3"/>
                <a:cs typeface="Arial" panose="020B0604020202020204" pitchFamily="34" charset="0"/>
              </a:rPr>
              <a:t>Hur kan vi bidra? </a:t>
            </a:r>
            <a:r>
              <a:rPr lang="sv-SE" sz="1000" b="0" dirty="0">
                <a:latin typeface="Arial" panose="020B0604020202020204" pitchFamily="34" charset="0"/>
                <a:ea typeface="ヒラギノ角ゴ Pro W3"/>
                <a:cs typeface="Arial" panose="020B0604020202020204" pitchFamily="34" charset="0"/>
              </a:rPr>
              <a:t>Kan vi åta oss att leda våra distrikt till framgång genom processen för global medlemsfokusering?</a:t>
            </a:r>
          </a:p>
        </p:txBody>
      </p:sp>
    </p:spTree>
    <p:extLst>
      <p:ext uri="{BB962C8B-B14F-4D97-AF65-F5344CB8AC3E}">
        <p14:creationId xmlns:p14="http://schemas.microsoft.com/office/powerpoint/2010/main" val="388543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6780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b="0" dirty="0">
                <a:latin typeface="Arial" panose="020B0604020202020204" pitchFamily="34" charset="0"/>
                <a:ea typeface="ヒラギノ角ゴ Pro W3"/>
                <a:cs typeface="Arial" panose="020B0604020202020204" pitchFamily="34" charset="0"/>
              </a:rPr>
              <a:t>Noteringar till presentatören:</a:t>
            </a:r>
            <a:r>
              <a:rPr lang="sv-SE" b="1" dirty="0">
                <a:latin typeface="Arial" panose="020B0604020202020204" pitchFamily="34" charset="0"/>
                <a:ea typeface="ヒラギノ角ゴ Pro W3"/>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i="1" dirty="0">
                <a:latin typeface="Arial" panose="020B0604020202020204" pitchFamily="34" charset="0"/>
                <a:ea typeface="ヒラギノ角ゴ Pro W3"/>
                <a:cs typeface="Arial" panose="020B0604020202020204" pitchFamily="34" charset="0"/>
              </a:rPr>
              <a:t>Du är välkommen att anpassa förväntningarna till behoven i ert område. Utöver detta finns även ett flertal frågor nedan som du kan använda. Använd ditt bästa omdöme när du väljer att öppna upp för diskussion eller ber om återkoppling från deltagarna.</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baseline="0" dirty="0">
                <a:latin typeface="Arial" panose="020B0604020202020204" pitchFamily="34" charset="0"/>
                <a:cs typeface="Arial" panose="020B0604020202020204" pitchFamily="34" charset="0"/>
              </a:rPr>
              <a:t>________________________________________________________________</a:t>
            </a:r>
          </a:p>
          <a:p>
            <a:r>
              <a:rPr lang="sv-SE" b="0" i="1" baseline="0" dirty="0">
                <a:latin typeface="Arial" panose="020B0604020202020204" pitchFamily="34" charset="0"/>
                <a:cs typeface="Arial" panose="020B0604020202020204" pitchFamily="34" charset="0"/>
              </a:rPr>
              <a:t>Text för GAT områdesledare, för att förbereda distriktets ledare att genomföra kursen </a:t>
            </a:r>
            <a:r>
              <a:rPr lang="sv-SE" b="1" i="1" baseline="0" dirty="0">
                <a:latin typeface="Arial" panose="020B0604020202020204" pitchFamily="34" charset="0"/>
                <a:cs typeface="Arial" panose="020B0604020202020204" pitchFamily="34" charset="0"/>
              </a:rPr>
              <a:t>Skapa ett team</a:t>
            </a:r>
            <a:r>
              <a:rPr lang="sv-SE" b="0" i="1" baseline="0" dirty="0">
                <a:latin typeface="Arial" panose="020B0604020202020204" pitchFamily="34" charset="0"/>
                <a:cs typeface="Arial" panose="020B0604020202020204" pitchFamily="34" charset="0"/>
              </a:rPr>
              <a:t>:</a:t>
            </a:r>
          </a:p>
          <a:p>
            <a:r>
              <a:rPr lang="sv-SE" b="0" baseline="0" dirty="0">
                <a:latin typeface="Arial" panose="020B0604020202020204" pitchFamily="34" charset="0"/>
                <a:ea typeface="ヒラギノ角ゴ Pro W3"/>
                <a:cs typeface="Arial" panose="020B0604020202020204" pitchFamily="34" charset="0"/>
              </a:rPr>
              <a:t>När vi definierar våra roller i processen för medlemsfokusering, är det viktigt att vara tydlig med vad vi förväntar oss av </a:t>
            </a:r>
            <a:r>
              <a:rPr lang="sv-SE" b="0" i="0" u="none" strike="noStrike" baseline="0" dirty="0">
                <a:solidFill>
                  <a:schemeClr val="tx1"/>
                </a:solidFill>
                <a:latin typeface="Arial" panose="020B0604020202020204" pitchFamily="34" charset="0"/>
                <a:ea typeface="ヒラギノ角ゴ Pro W3"/>
                <a:cs typeface="Arial" panose="020B0604020202020204" pitchFamily="34" charset="0"/>
              </a:rPr>
              <a:t>våra medlemmar i arbetsgruppen</a:t>
            </a:r>
            <a:r>
              <a:rPr lang="sv-SE" b="0" baseline="0" dirty="0">
                <a:latin typeface="Arial" panose="020B0604020202020204" pitchFamily="34" charset="0"/>
                <a:ea typeface="ヒラギノ角ゴ Pro W3"/>
                <a:cs typeface="Arial" panose="020B0604020202020204" pitchFamily="34" charset="0"/>
              </a:rPr>
              <a:t>. Denna bild anger några exempel, men kan du komma på fler? Vad skulle du vilja få ut av din </a:t>
            </a:r>
            <a:r>
              <a:rPr lang="sv-SE" b="0" i="0" u="none" strike="noStrike" baseline="0" dirty="0">
                <a:solidFill>
                  <a:schemeClr val="tx1"/>
                </a:solidFill>
                <a:latin typeface="Arial" panose="020B0604020202020204" pitchFamily="34" charset="0"/>
                <a:ea typeface="ヒラギノ角ゴ Pro W3"/>
                <a:cs typeface="Arial" panose="020B0604020202020204" pitchFamily="34" charset="0"/>
              </a:rPr>
              <a:t>arbetsgrupp </a:t>
            </a:r>
          </a:p>
          <a:p>
            <a:endParaRPr lang="en-US" b="0" baseline="0" dirty="0">
              <a:latin typeface="Arial" panose="020B0604020202020204" pitchFamily="34" charset="0"/>
              <a:cs typeface="Arial" panose="020B0604020202020204" pitchFamily="34" charset="0"/>
            </a:endParaRPr>
          </a:p>
          <a:p>
            <a:r>
              <a:rPr lang="sv-SE" b="0" baseline="0" dirty="0">
                <a:latin typeface="Arial" panose="020B0604020202020204" pitchFamily="34" charset="0"/>
                <a:ea typeface="ヒラギノ角ゴ Pro W3"/>
                <a:cs typeface="Arial" panose="020B0604020202020204" pitchFamily="34" charset="0"/>
              </a:rPr>
              <a:t>Vi skulle exempelvis kunna förvänta oss att distriktets GMT-koordinator kommunicerar processens olika delar, tillhandahåller stöd, upprätthåller den plan som arbetsgruppen skapar, håller koll på mål jämfört med utfall och är kontaktperson när problem uppstår. </a:t>
            </a:r>
          </a:p>
          <a:p>
            <a:endParaRPr lang="en-US" b="0" baseline="0" dirty="0">
              <a:latin typeface="Arial" panose="020B0604020202020204" pitchFamily="34" charset="0"/>
              <a:cs typeface="Arial" panose="020B0604020202020204" pitchFamily="34" charset="0"/>
            </a:endParaRPr>
          </a:p>
          <a:p>
            <a:r>
              <a:rPr lang="sv-SE" b="0" baseline="0" dirty="0">
                <a:latin typeface="Arial" panose="020B0604020202020204" pitchFamily="34" charset="0"/>
                <a:cs typeface="Arial" panose="020B0604020202020204" pitchFamily="34" charset="0"/>
              </a:rPr>
              <a:t>Vad bör vi förvänta oss av arbetsgruppens ledare? Arbetsgruppens medlemmar? </a:t>
            </a:r>
            <a:r>
              <a:rPr lang="sv-SE" b="0" dirty="0">
                <a:latin typeface="Arial" panose="020B0604020202020204" pitchFamily="34" charset="0"/>
                <a:cs typeface="Arial" panose="020B0604020202020204" pitchFamily="34" charset="0"/>
              </a:rPr>
              <a:t>Distriktsguvernören? </a:t>
            </a:r>
            <a:r>
              <a:rPr lang="sv-SE" b="0" baseline="0" dirty="0">
                <a:solidFill>
                  <a:schemeClr val="tx1"/>
                </a:solidFill>
                <a:latin typeface="Arial" panose="020B0604020202020204" pitchFamily="34" charset="0"/>
                <a:cs typeface="Arial" panose="020B0604020202020204" pitchFamily="34" charset="0"/>
              </a:rPr>
              <a:t>Distriktets GLT-, GET-, GMT- och GST-koordinatorer? </a:t>
            </a:r>
            <a:r>
              <a:rPr lang="sv-SE" b="0" dirty="0">
                <a:solidFill>
                  <a:schemeClr val="tx1"/>
                </a:solidFill>
                <a:latin typeface="Arial" panose="020B0604020202020204" pitchFamily="34" charset="0"/>
                <a:cs typeface="Arial" panose="020B0604020202020204" pitchFamily="34" charset="0"/>
              </a:rPr>
              <a:t>Zonordförande och regionordförande?</a:t>
            </a:r>
            <a:r>
              <a:rPr lang="sv-SE" b="0" baseline="0" dirty="0">
                <a:solidFill>
                  <a:schemeClr val="tx1"/>
                </a:solidFill>
                <a:latin typeface="Arial" panose="020B0604020202020204" pitchFamily="34" charset="0"/>
                <a:cs typeface="Arial" panose="020B0604020202020204" pitchFamily="34" charset="0"/>
              </a:rPr>
              <a:t> </a:t>
            </a:r>
            <a:r>
              <a:rPr lang="sv-SE" b="0" dirty="0">
                <a:solidFill>
                  <a:schemeClr val="tx1"/>
                </a:solidFill>
                <a:latin typeface="Arial" panose="020B0604020202020204" pitchFamily="34" charset="0"/>
                <a:cs typeface="Arial" panose="020B0604020202020204" pitchFamily="34" charset="0"/>
              </a:rPr>
              <a:t>Klubbledare? </a:t>
            </a:r>
            <a:r>
              <a:rPr lang="sv-SE" b="0" baseline="0" dirty="0">
                <a:solidFill>
                  <a:schemeClr val="tx1"/>
                </a:solidFill>
                <a:latin typeface="Arial" panose="020B0604020202020204" pitchFamily="34" charset="0"/>
                <a:cs typeface="Arial" panose="020B0604020202020204" pitchFamily="34" charset="0"/>
              </a:rPr>
              <a:t>Guvernörsrådet och multipeldistriktets GAT? Klubbmedlemmar?</a:t>
            </a:r>
          </a:p>
          <a:p>
            <a:endParaRPr lang="en-US" b="0" kern="1200" baseline="0" dirty="0">
              <a:solidFill>
                <a:schemeClr val="tx1"/>
              </a:solidFill>
              <a:effectLst/>
              <a:latin typeface="Arial" panose="020B0604020202020204" pitchFamily="34" charset="0"/>
              <a:cs typeface="Arial" panose="020B0604020202020204" pitchFamily="34" charset="0"/>
            </a:endParaRPr>
          </a:p>
          <a:p>
            <a:r>
              <a:rPr lang="sv-SE" b="0" baseline="0" dirty="0">
                <a:solidFill>
                  <a:schemeClr val="tx1"/>
                </a:solidFill>
                <a:latin typeface="Arial" panose="020B0604020202020204" pitchFamily="34" charset="0"/>
                <a:ea typeface="ヒラギノ角ゴ Pro W3"/>
                <a:cs typeface="Arial" panose="020B0604020202020204" pitchFamily="34" charset="0"/>
              </a:rPr>
              <a:t>Alla spelar en roll i processen och skapar tillsammans en arbetsgrupp, vilket gör oss alla ansvariga för insatserna som kommer att genomföras under det kommande året.</a:t>
            </a:r>
          </a:p>
          <a:p>
            <a:endParaRPr lang="en-US" b="0" kern="1200" baseline="0" dirty="0">
              <a:solidFill>
                <a:schemeClr val="tx1"/>
              </a:solidFill>
              <a:effectLst/>
              <a:latin typeface="Arial" panose="020B0604020202020204" pitchFamily="34" charset="0"/>
              <a:cs typeface="Arial" panose="020B0604020202020204" pitchFamily="34" charset="0"/>
            </a:endParaRPr>
          </a:p>
          <a:p>
            <a:r>
              <a:rPr lang="sv-SE" b="0" baseline="0" dirty="0">
                <a:latin typeface="Arial" panose="020B0604020202020204" pitchFamily="34" charset="0"/>
                <a:ea typeface="ヒラギノ角ゴ Pro W3"/>
                <a:cs typeface="Arial" panose="020B0604020202020204" pitchFamily="34" charset="0"/>
              </a:rPr>
              <a:t>När du samlar din arbetsgrupp till kursen </a:t>
            </a:r>
            <a:r>
              <a:rPr lang="sv-SE" b="1" baseline="0" dirty="0">
                <a:latin typeface="Arial" panose="020B0604020202020204" pitchFamily="34" charset="0"/>
                <a:ea typeface="ヒラギノ角ゴ Pro W3"/>
                <a:cs typeface="Arial" panose="020B0604020202020204" pitchFamily="34" charset="0"/>
              </a:rPr>
              <a:t>Skapa ett team</a:t>
            </a:r>
            <a:r>
              <a:rPr lang="sv-SE" b="0" baseline="0" dirty="0">
                <a:latin typeface="Arial" panose="020B0604020202020204" pitchFamily="34" charset="0"/>
                <a:ea typeface="ヒラギノ角ゴ Pro W3"/>
                <a:cs typeface="Arial" panose="020B0604020202020204" pitchFamily="34" charset="0"/>
              </a:rPr>
              <a:t>, se till att du frågar alla deltagare: </a:t>
            </a:r>
          </a:p>
          <a:p>
            <a:pPr marL="171450" indent="-171450">
              <a:buFont typeface="Arial" panose="020B0604020202020204" pitchFamily="34" charset="0"/>
              <a:buChar char="•"/>
            </a:pPr>
            <a:r>
              <a:rPr lang="sv-SE" b="0" baseline="0" dirty="0">
                <a:latin typeface="Arial" panose="020B0604020202020204" pitchFamily="34" charset="0"/>
                <a:ea typeface="ヒラギノ角ゴ Pro W3"/>
                <a:cs typeface="Arial" panose="020B0604020202020204" pitchFamily="34" charset="0"/>
              </a:rPr>
              <a:t>Vem skulle vilja vara </a:t>
            </a:r>
            <a:r>
              <a:rPr lang="sv-SE" b="0" strike="noStrike" baseline="0" dirty="0">
                <a:latin typeface="Arial" panose="020B0604020202020204" pitchFamily="34" charset="0"/>
                <a:ea typeface="ヒラギノ角ゴ Pro W3"/>
                <a:cs typeface="Arial" panose="020B0604020202020204" pitchFamily="34" charset="0"/>
              </a:rPr>
              <a:t>med</a:t>
            </a:r>
            <a:r>
              <a:rPr lang="sv-SE" b="0" baseline="0" dirty="0">
                <a:latin typeface="Arial" panose="020B0604020202020204" pitchFamily="34" charset="0"/>
                <a:ea typeface="ヒラギノ角ゴ Pro W3"/>
                <a:cs typeface="Arial" panose="020B0604020202020204" pitchFamily="34" charset="0"/>
              </a:rPr>
              <a:t> i </a:t>
            </a:r>
            <a:r>
              <a:rPr lang="sv-SE" b="0" i="0" u="none" strike="noStrike" baseline="0" dirty="0">
                <a:solidFill>
                  <a:schemeClr val="tx1"/>
                </a:solidFill>
                <a:latin typeface="Arial" panose="020B0604020202020204" pitchFamily="34" charset="0"/>
                <a:ea typeface="ヒラギノ角ゴ Pro W3"/>
                <a:cs typeface="Arial" panose="020B0604020202020204" pitchFamily="34" charset="0"/>
              </a:rPr>
              <a:t>arbetsgruppen</a:t>
            </a:r>
            <a:r>
              <a:rPr lang="sv-SE" b="0" baseline="0" dirty="0">
                <a:latin typeface="Arial" panose="020B0604020202020204" pitchFamily="34" charset="0"/>
                <a:ea typeface="ヒラギノ角ゴ Pro W3"/>
                <a:cs typeface="Arial" panose="020B0604020202020204" pitchFamily="34" charset="0"/>
              </a:rPr>
              <a:t>? </a:t>
            </a:r>
          </a:p>
          <a:p>
            <a:pPr marL="171450" indent="-171450">
              <a:buFont typeface="Arial" panose="020B0604020202020204" pitchFamily="34" charset="0"/>
              <a:buChar char="•"/>
            </a:pPr>
            <a:r>
              <a:rPr lang="sv-SE" b="0" baseline="0" dirty="0">
                <a:latin typeface="Arial" panose="020B0604020202020204" pitchFamily="34" charset="0"/>
                <a:cs typeface="Arial" panose="020B0604020202020204" pitchFamily="34" charset="0"/>
              </a:rPr>
              <a:t>Vilka roller återstår att tillsätta? </a:t>
            </a:r>
          </a:p>
          <a:p>
            <a:pPr marL="171450" indent="-171450">
              <a:buFont typeface="Arial" panose="020B0604020202020204" pitchFamily="34" charset="0"/>
              <a:buChar char="•"/>
            </a:pPr>
            <a:r>
              <a:rPr lang="sv-SE" b="0" baseline="0" dirty="0">
                <a:latin typeface="Arial" panose="020B0604020202020204" pitchFamily="34" charset="0"/>
                <a:cs typeface="Arial" panose="020B0604020202020204" pitchFamily="34" charset="0"/>
              </a:rPr>
              <a:t>Finns det andra ledare som vi bör bjuda in? </a:t>
            </a:r>
          </a:p>
          <a:p>
            <a:pPr marL="171450" indent="-171450">
              <a:buFont typeface="Arial" panose="020B0604020202020204" pitchFamily="34" charset="0"/>
              <a:buChar char="•"/>
            </a:pPr>
            <a:r>
              <a:rPr lang="sv-SE" b="0" baseline="0" dirty="0">
                <a:latin typeface="Arial" panose="020B0604020202020204" pitchFamily="34" charset="0"/>
                <a:cs typeface="Arial" panose="020B0604020202020204" pitchFamily="34" charset="0"/>
              </a:rPr>
              <a:t>Vem bör bjuda in dem? </a:t>
            </a:r>
          </a:p>
          <a:p>
            <a:endParaRPr lang="en-US" b="0" dirty="0">
              <a:latin typeface="Arial" panose="020B0604020202020204" pitchFamily="34" charset="0"/>
              <a:cs typeface="Arial" panose="020B0604020202020204" pitchFamily="34" charset="0"/>
            </a:endParaRPr>
          </a:p>
          <a:p>
            <a:r>
              <a:rPr lang="sv-SE" b="0" i="1" dirty="0">
                <a:latin typeface="Arial" panose="020B0604020202020204" pitchFamily="34" charset="0"/>
                <a:cs typeface="Arial" panose="020B0604020202020204" pitchFamily="34" charset="0"/>
              </a:rPr>
              <a:t>Text för distriktets ledare, för att leda kursen </a:t>
            </a:r>
            <a:r>
              <a:rPr lang="sv-SE" b="1" i="1" dirty="0">
                <a:latin typeface="Arial" panose="020B0604020202020204" pitchFamily="34" charset="0"/>
                <a:cs typeface="Arial" panose="020B0604020202020204" pitchFamily="34" charset="0"/>
              </a:rPr>
              <a:t>Skapa ett team</a:t>
            </a:r>
            <a:r>
              <a:rPr lang="sv-SE" b="0" i="1" dirty="0">
                <a:latin typeface="Arial" panose="020B0604020202020204" pitchFamily="34" charset="0"/>
                <a:cs typeface="Arial" panose="020B0604020202020204" pitchFamily="34" charset="0"/>
              </a:rPr>
              <a:t>:</a:t>
            </a:r>
          </a:p>
          <a:p>
            <a:r>
              <a:rPr lang="sv-SE" b="0" baseline="0" dirty="0">
                <a:latin typeface="Arial" panose="020B0604020202020204" pitchFamily="34" charset="0"/>
                <a:ea typeface="ヒラギノ角ゴ Pro W3"/>
                <a:cs typeface="Arial" panose="020B0604020202020204" pitchFamily="34" charset="0"/>
              </a:rPr>
              <a:t>När vi definierar våra roller i processen för medlemsfokusering, är det viktigt att vara tydlig med vad vi förväntar oss av </a:t>
            </a:r>
            <a:r>
              <a:rPr lang="sv-SE" b="0" i="0" u="none" strike="noStrike" baseline="0" dirty="0">
                <a:solidFill>
                  <a:schemeClr val="tx1"/>
                </a:solidFill>
                <a:latin typeface="Arial" panose="020B0604020202020204" pitchFamily="34" charset="0"/>
                <a:ea typeface="ヒラギノ角ゴ Pro W3"/>
                <a:cs typeface="Arial" panose="020B0604020202020204" pitchFamily="34" charset="0"/>
              </a:rPr>
              <a:t>våra medlemmar i arbetsgruppen</a:t>
            </a:r>
            <a:r>
              <a:rPr lang="sv-SE" b="0" baseline="0" dirty="0">
                <a:latin typeface="Arial" panose="020B0604020202020204" pitchFamily="34" charset="0"/>
                <a:ea typeface="ヒラギノ角ゴ Pro W3"/>
                <a:cs typeface="Arial" panose="020B0604020202020204" pitchFamily="34" charset="0"/>
              </a:rPr>
              <a:t>. Denna bild anger några exempel, men kan du komma på fler? Vad skulle du vilja få ut av din </a:t>
            </a:r>
            <a:r>
              <a:rPr lang="sv-SE" b="0" i="0" u="none" strike="noStrike" baseline="0" dirty="0">
                <a:solidFill>
                  <a:schemeClr val="tx1"/>
                </a:solidFill>
                <a:latin typeface="Arial" panose="020B0604020202020204" pitchFamily="34" charset="0"/>
                <a:ea typeface="ヒラギノ角ゴ Pro W3"/>
                <a:cs typeface="Arial" panose="020B0604020202020204" pitchFamily="34" charset="0"/>
              </a:rPr>
              <a:t>arbetsgrupp</a:t>
            </a:r>
            <a:r>
              <a:rPr lang="sv-SE" b="0" baseline="0" dirty="0">
                <a:latin typeface="Arial" panose="020B0604020202020204" pitchFamily="34" charset="0"/>
                <a:ea typeface="ヒラギノ角ゴ Pro W3"/>
                <a:cs typeface="Arial" panose="020B0604020202020204" pitchFamily="34" charset="0"/>
              </a:rPr>
              <a:t>?</a:t>
            </a:r>
          </a:p>
          <a:p>
            <a:endParaRPr lang="en-US" b="0" baseline="0" dirty="0">
              <a:latin typeface="Arial" panose="020B0604020202020204" pitchFamily="34" charset="0"/>
              <a:cs typeface="Arial" panose="020B0604020202020204" pitchFamily="34" charset="0"/>
            </a:endParaRPr>
          </a:p>
          <a:p>
            <a:r>
              <a:rPr lang="sv-SE" b="0" baseline="0" dirty="0">
                <a:latin typeface="Arial" panose="020B0604020202020204" pitchFamily="34" charset="0"/>
                <a:cs typeface="Arial" panose="020B0604020202020204" pitchFamily="34" charset="0"/>
              </a:rPr>
              <a:t>Vi skulle exempelvis kunna förvänta oss att distriktets GMT-koordinator kommunicerar processens olika delar, tillhandahåller stöd, upprätthåller den plan som arbetsgruppen skapar, håller koll på mål jämfört med utfall och är kontaktperson när problem uppstår. </a:t>
            </a:r>
          </a:p>
          <a:p>
            <a:endParaRPr lang="en-US" b="0" baseline="0" dirty="0">
              <a:latin typeface="Arial" panose="020B0604020202020204" pitchFamily="34" charset="0"/>
              <a:cs typeface="Arial" panose="020B0604020202020204" pitchFamily="34" charset="0"/>
            </a:endParaRPr>
          </a:p>
          <a:p>
            <a:r>
              <a:rPr lang="sv-SE" b="0" baseline="0" dirty="0">
                <a:latin typeface="Arial" panose="020B0604020202020204" pitchFamily="34" charset="0"/>
                <a:ea typeface="ヒラギノ角ゴ Pro W3"/>
                <a:cs typeface="Arial" panose="020B0604020202020204" pitchFamily="34" charset="0"/>
              </a:rPr>
              <a:t>Vad bör vi förvänta oss av arbetsgruppens ledare? Arbetsgruppens medlemmar? </a:t>
            </a:r>
            <a:r>
              <a:rPr lang="sv-SE" b="0" dirty="0">
                <a:latin typeface="Arial" panose="020B0604020202020204" pitchFamily="34" charset="0"/>
                <a:ea typeface="ヒラギノ角ゴ Pro W3"/>
                <a:cs typeface="Arial" panose="020B0604020202020204" pitchFamily="34" charset="0"/>
              </a:rPr>
              <a:t>Distriktsguvernören? </a:t>
            </a:r>
            <a:r>
              <a:rPr lang="sv-SE" b="0" baseline="0" dirty="0">
                <a:solidFill>
                  <a:schemeClr val="tx1"/>
                </a:solidFill>
                <a:latin typeface="Arial" panose="020B0604020202020204" pitchFamily="34" charset="0"/>
                <a:ea typeface="ヒラギノ角ゴ Pro W3"/>
                <a:cs typeface="Arial" panose="020B0604020202020204" pitchFamily="34" charset="0"/>
              </a:rPr>
              <a:t>Distriktets GLT-, GMT-, GET- och GST-koordinatorer? </a:t>
            </a:r>
            <a:r>
              <a:rPr lang="sv-SE" b="0" dirty="0">
                <a:solidFill>
                  <a:schemeClr val="tx1"/>
                </a:solidFill>
                <a:latin typeface="Arial" panose="020B0604020202020204" pitchFamily="34" charset="0"/>
                <a:ea typeface="ヒラギノ角ゴ Pro W3"/>
                <a:cs typeface="Arial" panose="020B0604020202020204" pitchFamily="34" charset="0"/>
              </a:rPr>
              <a:t>Zonordförande och regionordförande?</a:t>
            </a:r>
            <a:r>
              <a:rPr lang="sv-SE" b="0" baseline="0" dirty="0">
                <a:solidFill>
                  <a:schemeClr val="tx1"/>
                </a:solidFill>
                <a:latin typeface="Arial" panose="020B0604020202020204" pitchFamily="34" charset="0"/>
                <a:ea typeface="ヒラギノ角ゴ Pro W3"/>
                <a:cs typeface="Arial" panose="020B0604020202020204" pitchFamily="34" charset="0"/>
              </a:rPr>
              <a:t> </a:t>
            </a:r>
            <a:r>
              <a:rPr lang="sv-SE" b="0" dirty="0">
                <a:solidFill>
                  <a:schemeClr val="tx1"/>
                </a:solidFill>
                <a:latin typeface="Arial" panose="020B0604020202020204" pitchFamily="34" charset="0"/>
                <a:ea typeface="ヒラギノ角ゴ Pro W3"/>
                <a:cs typeface="Arial" panose="020B0604020202020204" pitchFamily="34" charset="0"/>
              </a:rPr>
              <a:t>Klubbledare? </a:t>
            </a:r>
            <a:r>
              <a:rPr lang="sv-SE" b="0" baseline="0" dirty="0">
                <a:solidFill>
                  <a:schemeClr val="tx1"/>
                </a:solidFill>
                <a:latin typeface="Arial" panose="020B0604020202020204" pitchFamily="34" charset="0"/>
                <a:ea typeface="ヒラギノ角ゴ Pro W3"/>
                <a:cs typeface="Arial" panose="020B0604020202020204" pitchFamily="34" charset="0"/>
              </a:rPr>
              <a:t>Guvernörsrådet och multipeldistriktets GAT? Klubbmedlemmar?</a:t>
            </a:r>
          </a:p>
          <a:p>
            <a:endParaRPr lang="en-US" b="0" kern="1200" baseline="0" dirty="0">
              <a:solidFill>
                <a:schemeClr val="tx1"/>
              </a:solidFill>
              <a:effectLst/>
              <a:latin typeface="Arial" panose="020B0604020202020204" pitchFamily="34" charset="0"/>
              <a:cs typeface="Arial" panose="020B0604020202020204" pitchFamily="34" charset="0"/>
            </a:endParaRPr>
          </a:p>
          <a:p>
            <a:r>
              <a:rPr lang="sv-SE" b="0" baseline="0" dirty="0">
                <a:solidFill>
                  <a:schemeClr val="tx1"/>
                </a:solidFill>
                <a:latin typeface="Arial" panose="020B0604020202020204" pitchFamily="34" charset="0"/>
                <a:ea typeface="ヒラギノ角ゴ Pro W3"/>
                <a:cs typeface="Arial" panose="020B0604020202020204" pitchFamily="34" charset="0"/>
              </a:rPr>
              <a:t>Alla spelar en roll i processen och skapar tillsammans en arbetsgrupp, vilket gör oss alla ansvariga för insatserna som kommer att genomföras under det kommande året.</a:t>
            </a:r>
          </a:p>
          <a:p>
            <a:endParaRPr lang="en-US" b="0" kern="1200" baseline="0" dirty="0">
              <a:solidFill>
                <a:schemeClr val="tx1"/>
              </a:solidFill>
              <a:effectLst/>
              <a:latin typeface="Arial" panose="020B0604020202020204" pitchFamily="34" charset="0"/>
              <a:cs typeface="Arial" panose="020B0604020202020204" pitchFamily="34" charset="0"/>
            </a:endParaRPr>
          </a:p>
          <a:p>
            <a:r>
              <a:rPr lang="sv-SE" b="0" baseline="0" dirty="0">
                <a:latin typeface="Arial" panose="020B0604020202020204" pitchFamily="34" charset="0"/>
                <a:ea typeface="ヒラギノ角ゴ Pro W3"/>
                <a:cs typeface="Arial" panose="020B0604020202020204" pitchFamily="34" charset="0"/>
              </a:rPr>
              <a:t>Vem skulle vilja vara med i </a:t>
            </a:r>
            <a:r>
              <a:rPr lang="sv-SE" b="0" i="0" u="none" strike="noStrike" baseline="0" dirty="0">
                <a:solidFill>
                  <a:schemeClr val="tx1"/>
                </a:solidFill>
                <a:latin typeface="Arial" panose="020B0604020202020204" pitchFamily="34" charset="0"/>
                <a:ea typeface="ヒラギノ角ゴ Pro W3"/>
                <a:cs typeface="Arial" panose="020B0604020202020204" pitchFamily="34" charset="0"/>
              </a:rPr>
              <a:t>arbetsgruppen</a:t>
            </a:r>
            <a:r>
              <a:rPr lang="sv-SE" b="0" baseline="0" dirty="0">
                <a:latin typeface="Arial" panose="020B0604020202020204" pitchFamily="34" charset="0"/>
                <a:ea typeface="ヒラギノ角ゴ Pro W3"/>
                <a:cs typeface="Arial" panose="020B0604020202020204" pitchFamily="34" charset="0"/>
              </a:rPr>
              <a:t>? </a:t>
            </a:r>
          </a:p>
          <a:p>
            <a:endParaRPr lang="en-US" b="0" baseline="0" dirty="0">
              <a:latin typeface="Arial" panose="020B0604020202020204" pitchFamily="34" charset="0"/>
              <a:cs typeface="Arial" panose="020B0604020202020204" pitchFamily="34" charset="0"/>
            </a:endParaRPr>
          </a:p>
          <a:p>
            <a:r>
              <a:rPr lang="sv-SE" b="0" baseline="0" dirty="0">
                <a:latin typeface="Arial" panose="020B0604020202020204" pitchFamily="34" charset="0"/>
                <a:cs typeface="Arial" panose="020B0604020202020204" pitchFamily="34" charset="0"/>
              </a:rPr>
              <a:t>Vilka roller återstår att tillsätta? Finns det andra ledare som vi bör bjuda in? Vem bör bjuda in dem?</a:t>
            </a:r>
          </a:p>
        </p:txBody>
      </p:sp>
    </p:spTree>
    <p:extLst>
      <p:ext uri="{BB962C8B-B14F-4D97-AF65-F5344CB8AC3E}">
        <p14:creationId xmlns:p14="http://schemas.microsoft.com/office/powerpoint/2010/main" val="2322362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u="sng" dirty="0">
                <a:latin typeface="Arial" panose="020B0604020202020204" pitchFamily="34" charset="0"/>
                <a:ea typeface="ヒラギノ角ゴ Pro W3"/>
                <a:cs typeface="Arial" panose="020B0604020202020204" pitchFamily="34" charset="0"/>
              </a:rPr>
              <a:t>Noteringar till presentatören: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dirty="0">
                <a:latin typeface="Arial" panose="020B0604020202020204" pitchFamily="34" charset="0"/>
                <a:ea typeface="ヒラギノ角ゴ Pro W3"/>
                <a:cs typeface="Arial" panose="020B0604020202020204" pitchFamily="34" charset="0"/>
              </a:rPr>
              <a:t>Se bild 1 med noteringar inför mötet. För denna aktivitet skriver du ner deltagarnas kommentarer på ett blädderblock eller i ett virtuellt anteckningsverktyg.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aseline="0" dirty="0">
                <a:latin typeface="Arial" panose="020B0604020202020204" pitchFamily="34" charset="0"/>
                <a:cs typeface="Arial" panose="020B0604020202020204" pitchFamily="34" charset="0"/>
              </a:rPr>
              <a:t>________________________________________________________________</a:t>
            </a:r>
          </a:p>
          <a:p>
            <a:r>
              <a:rPr lang="sv-SE" i="1" baseline="0" dirty="0">
                <a:latin typeface="Arial" panose="020B0604020202020204" pitchFamily="34" charset="0"/>
                <a:cs typeface="Arial" panose="020B0604020202020204" pitchFamily="34" charset="0"/>
              </a:rPr>
              <a:t>Text för GAT områdesledare, för att förbereda distriktets ledare att genomföra kursen </a:t>
            </a:r>
            <a:r>
              <a:rPr lang="sv-SE" b="1" i="1" baseline="0" dirty="0">
                <a:latin typeface="Arial" panose="020B0604020202020204" pitchFamily="34" charset="0"/>
                <a:cs typeface="Arial" panose="020B0604020202020204" pitchFamily="34" charset="0"/>
              </a:rPr>
              <a:t>Skapa ett team</a:t>
            </a:r>
            <a:r>
              <a:rPr lang="sv-SE" i="1" baseline="0" dirty="0">
                <a:latin typeface="Arial" panose="020B0604020202020204" pitchFamily="34" charset="0"/>
                <a:cs typeface="Arial" panose="020B0604020202020204" pitchFamily="34" charset="0"/>
              </a:rPr>
              <a:t>:</a:t>
            </a:r>
          </a:p>
          <a:p>
            <a:r>
              <a:rPr lang="sv-SE" dirty="0">
                <a:latin typeface="Arial" panose="020B0604020202020204" pitchFamily="34" charset="0"/>
                <a:ea typeface="ヒラギノ角ゴ Pro W3"/>
                <a:cs typeface="Arial" panose="020B0604020202020204" pitchFamily="34" charset="0"/>
              </a:rPr>
              <a:t>Denna aktivitet hjälper medlemmarna i en ny </a:t>
            </a:r>
            <a:r>
              <a:rPr lang="sv-SE" i="0" u="none" strike="noStrike" baseline="0" dirty="0">
                <a:solidFill>
                  <a:schemeClr val="tx1"/>
                </a:solidFill>
                <a:latin typeface="Arial" panose="020B0604020202020204" pitchFamily="34" charset="0"/>
                <a:ea typeface="ヒラギノ角ゴ Pro W3"/>
                <a:cs typeface="Arial" panose="020B0604020202020204" pitchFamily="34" charset="0"/>
              </a:rPr>
              <a:t>arbetsgrupp</a:t>
            </a:r>
            <a:r>
              <a:rPr lang="sv-SE" dirty="0">
                <a:latin typeface="Arial" panose="020B0604020202020204" pitchFamily="34" charset="0"/>
                <a:ea typeface="ヒラギノ角ゴ Pro W3"/>
                <a:cs typeface="Arial" panose="020B0604020202020204" pitchFamily="34" charset="0"/>
              </a:rPr>
              <a:t> att förstå varandras passion och motivation, så att dessa kan kopplas till någon del av </a:t>
            </a:r>
            <a:r>
              <a:rPr lang="sv-SE" b="0" dirty="0">
                <a:latin typeface="Arial" panose="020B0604020202020204" pitchFamily="34" charset="0"/>
                <a:ea typeface="ヒラギノ角ゴ Pro W3"/>
                <a:cs typeface="Arial" panose="020B0604020202020204" pitchFamily="34" charset="0"/>
              </a:rPr>
              <a:t>gruppens</a:t>
            </a:r>
            <a:r>
              <a:rPr lang="sv-SE" dirty="0">
                <a:latin typeface="Arial" panose="020B0604020202020204" pitchFamily="34" charset="0"/>
                <a:ea typeface="ヒラギノ角ゴ Pro W3"/>
                <a:cs typeface="Arial" panose="020B0604020202020204" pitchFamily="34" charset="0"/>
              </a:rPr>
              <a:t> arbete. När vi är passionerade är vi mer engagerade och bättre utrustade att genomföra en uppgift. Jag kommer nu att visa hur du leder aktiviteten. Du kommer att leda samma aktivitet när du samlar distriktets </a:t>
            </a:r>
            <a:r>
              <a:rPr lang="sv-SE" b="0" dirty="0">
                <a:latin typeface="Arial" panose="020B0604020202020204" pitchFamily="34" charset="0"/>
                <a:ea typeface="ヒラギノ角ゴ Pro W3"/>
                <a:cs typeface="Arial" panose="020B0604020202020204" pitchFamily="34" charset="0"/>
              </a:rPr>
              <a:t>arbetsgrupp</a:t>
            </a:r>
            <a:r>
              <a:rPr lang="sv-SE" dirty="0">
                <a:latin typeface="Arial" panose="020B0604020202020204" pitchFamily="34" charset="0"/>
                <a:ea typeface="ヒラギノ角ゴ Pro W3"/>
                <a:cs typeface="Arial" panose="020B0604020202020204" pitchFamily="34" charset="0"/>
              </a:rPr>
              <a:t> till kursen </a:t>
            </a:r>
            <a:r>
              <a:rPr lang="sv-SE" b="1" dirty="0">
                <a:latin typeface="Arial" panose="020B0604020202020204" pitchFamily="34" charset="0"/>
                <a:ea typeface="ヒラギノ角ゴ Pro W3"/>
                <a:cs typeface="Arial" panose="020B0604020202020204" pitchFamily="34" charset="0"/>
              </a:rPr>
              <a:t>Skapa ett team</a:t>
            </a:r>
            <a:r>
              <a:rPr lang="sv-SE" dirty="0">
                <a:latin typeface="Arial" panose="020B0604020202020204" pitchFamily="34" charset="0"/>
                <a:ea typeface="ヒラギノ角ゴ Pro W3"/>
                <a:cs typeface="Arial" panose="020B0604020202020204" pitchFamily="34" charset="0"/>
              </a:rPr>
              <a:t>.</a:t>
            </a:r>
          </a:p>
          <a:p>
            <a:r>
              <a:rPr lang="sv-SE" i="1" dirty="0">
                <a:latin typeface="Arial" panose="020B0604020202020204" pitchFamily="34" charset="0"/>
                <a:cs typeface="Arial" panose="020B0604020202020204" pitchFamily="34" charset="0"/>
              </a:rPr>
              <a:t>Inled aktiviteten: </a:t>
            </a:r>
            <a:r>
              <a:rPr lang="sv-SE" dirty="0">
                <a:latin typeface="Arial" panose="020B0604020202020204" pitchFamily="34" charset="0"/>
                <a:cs typeface="Arial" panose="020B0604020202020204" pitchFamily="34" charset="0"/>
              </a:rPr>
              <a:t>Låt oss prata om hur vi kan använda vår passion för att göra processen för global medlemsfokusering framgångsrik?</a:t>
            </a:r>
          </a:p>
          <a:p>
            <a:r>
              <a:rPr lang="sv-SE" baseline="0" dirty="0">
                <a:latin typeface="Arial" panose="020B0604020202020204" pitchFamily="34" charset="0"/>
                <a:cs typeface="Arial" panose="020B0604020202020204" pitchFamily="34" charset="0"/>
              </a:rPr>
              <a:t>Vilka delar av Lions är du mest intresserad av? En del medlemmar drivs av hjälpinsatser, en del uppskattar vänskapen, medan andra inspireras av utbilda, eller vara mentorer för, morgondagens ledare. Vad intresserar dig allra mest?</a:t>
            </a:r>
          </a:p>
          <a:p>
            <a:r>
              <a:rPr lang="sv-SE" dirty="0">
                <a:latin typeface="Arial" panose="020B0604020202020204" pitchFamily="34" charset="0"/>
                <a:ea typeface="ヒラギノ角ゴ Pro W3"/>
                <a:cs typeface="Arial" panose="020B0604020202020204" pitchFamily="34" charset="0"/>
              </a:rPr>
              <a:t>Hur motsvarar dina intressen syftet med den globala medlemsfokuseringen? Hur kan vi dra nytta av våra medlemmars passion för att göra skillnad under det kommande året? </a:t>
            </a:r>
          </a:p>
          <a:p>
            <a:endParaRPr lang="en-US" dirty="0">
              <a:latin typeface="Arial" panose="020B0604020202020204" pitchFamily="34" charset="0"/>
              <a:cs typeface="Arial" panose="020B0604020202020204" pitchFamily="34" charset="0"/>
            </a:endParaRPr>
          </a:p>
          <a:p>
            <a:r>
              <a:rPr lang="sv-SE" i="1" dirty="0">
                <a:latin typeface="Arial" panose="020B0604020202020204" pitchFamily="34" charset="0"/>
                <a:cs typeface="Arial" panose="020B0604020202020204" pitchFamily="34" charset="0"/>
              </a:rPr>
              <a:t>Text för distriktets ledare, för att leda kursen </a:t>
            </a:r>
            <a:r>
              <a:rPr lang="sv-SE" b="1" i="1" dirty="0">
                <a:latin typeface="Arial" panose="020B0604020202020204" pitchFamily="34" charset="0"/>
                <a:cs typeface="Arial" panose="020B0604020202020204" pitchFamily="34" charset="0"/>
              </a:rPr>
              <a:t>Skapa ett team</a:t>
            </a:r>
            <a:r>
              <a:rPr lang="sv-SE" i="1" dirty="0">
                <a:latin typeface="Arial" panose="020B0604020202020204" pitchFamily="34" charset="0"/>
                <a:cs typeface="Arial" panose="020B0604020202020204" pitchFamily="34" charset="0"/>
              </a:rPr>
              <a:t>:</a:t>
            </a:r>
          </a:p>
          <a:p>
            <a:r>
              <a:rPr lang="sv-SE" dirty="0">
                <a:latin typeface="Arial" panose="020B0604020202020204" pitchFamily="34" charset="0"/>
                <a:cs typeface="Arial" panose="020B0604020202020204" pitchFamily="34" charset="0"/>
              </a:rPr>
              <a:t>Låt oss tala om hur vi kan använda vår passion för att göra processen för global medlemsfokusering framgångsrik?</a:t>
            </a:r>
          </a:p>
          <a:p>
            <a:r>
              <a:rPr lang="sv-SE" baseline="0" dirty="0">
                <a:latin typeface="Arial" panose="020B0604020202020204" pitchFamily="34" charset="0"/>
                <a:cs typeface="Arial" panose="020B0604020202020204" pitchFamily="34" charset="0"/>
              </a:rPr>
              <a:t>Vilka delar av Lions är du mest intresserad av? En del medlemmar drivs av hjälpinsatser, en del uppskattar vänskapen, medan andra inspireras av utbilda, eller vara mentorer för, morgondagens ledare. Vad intresserar dig allra mest?</a:t>
            </a:r>
          </a:p>
          <a:p>
            <a:r>
              <a:rPr lang="sv-SE" dirty="0">
                <a:latin typeface="Arial" panose="020B0604020202020204" pitchFamily="34" charset="0"/>
                <a:ea typeface="ヒラギノ角ゴ Pro W3"/>
                <a:cs typeface="Arial" panose="020B0604020202020204" pitchFamily="34" charset="0"/>
              </a:rPr>
              <a:t>Hur motsvarar dina intressen syftet med den globala medlemsfokuseringen? Hur kan vi dra nytta av våra medlemmars passion för att göra skillnad under det kommande året? Låt oss avsätta tid för denna aktivitet för att börja välja medlemmar till vår </a:t>
            </a:r>
            <a:r>
              <a:rPr lang="sv-SE" b="0" dirty="0">
                <a:latin typeface="Arial" panose="020B0604020202020204" pitchFamily="34" charset="0"/>
                <a:ea typeface="ヒラギノ角ゴ Pro W3"/>
                <a:cs typeface="Arial" panose="020B0604020202020204" pitchFamily="34" charset="0"/>
              </a:rPr>
              <a:t>arbetsgrupp</a:t>
            </a:r>
            <a:r>
              <a:rPr lang="sv-SE" dirty="0">
                <a:latin typeface="Arial" panose="020B0604020202020204" pitchFamily="34" charset="0"/>
                <a:ea typeface="ヒラギノ角ゴ Pro W3"/>
                <a:cs typeface="Arial" panose="020B0604020202020204" pitchFamily="34" charset="0"/>
              </a:rPr>
              <a:t> och välja vilken roll som passar bäst för deras intressen.</a:t>
            </a:r>
          </a:p>
        </p:txBody>
      </p:sp>
    </p:spTree>
    <p:extLst>
      <p:ext uri="{BB962C8B-B14F-4D97-AF65-F5344CB8AC3E}">
        <p14:creationId xmlns:p14="http://schemas.microsoft.com/office/powerpoint/2010/main" val="3852134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sv-SE" u="sng" dirty="0">
                <a:latin typeface="Arial" panose="020B0604020202020204" pitchFamily="34" charset="0"/>
                <a:ea typeface="ヒラギノ角ゴ Pro W3"/>
                <a:cs typeface="Arial" panose="020B0604020202020204" pitchFamily="34" charset="0"/>
              </a:rPr>
              <a:t>Noteringar till presentatören:</a:t>
            </a:r>
          </a:p>
          <a:p>
            <a:pPr lvl="0">
              <a:defRPr/>
            </a:pPr>
            <a:endParaRPr lang="sv-SE" u="sng" dirty="0">
              <a:latin typeface="Arial" panose="020B0604020202020204" pitchFamily="34" charset="0"/>
              <a:ea typeface="ヒラギノ角ゴ Pro W3"/>
              <a:cs typeface="Arial" panose="020B0604020202020204" pitchFamily="34" charset="0"/>
            </a:endParaRPr>
          </a:p>
          <a:p>
            <a:pPr>
              <a:defRPr/>
            </a:pPr>
            <a:r>
              <a:rPr lang="sv-SE" i="1" dirty="0">
                <a:latin typeface="Arial" panose="020B0604020202020204" pitchFamily="34" charset="0"/>
                <a:cs typeface="Arial" panose="020B0604020202020204" pitchFamily="34" charset="0"/>
              </a:rPr>
              <a:t>{Låt deltagarna läsa på egen hand}</a:t>
            </a:r>
          </a:p>
          <a:p>
            <a:pPr lvl="0">
              <a:defRPr/>
            </a:pPr>
            <a:r>
              <a:rPr lang="sv-SE"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00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sv-SE" sz="1000" u="sng" dirty="0">
                <a:latin typeface="Arial" panose="020B0604020202020204" pitchFamily="34" charset="0"/>
                <a:ea typeface="ヒラギノ角ゴ Pro W3"/>
                <a:cs typeface="Arial" panose="020B0604020202020204" pitchFamily="34" charset="0"/>
              </a:rPr>
              <a:t>Noteringar till presentatören: </a:t>
            </a:r>
          </a:p>
          <a:p>
            <a:pPr lvl="0">
              <a:defRPr/>
            </a:pPr>
            <a:r>
              <a:rPr lang="sv-SE" sz="1000" dirty="0">
                <a:latin typeface="Arial" panose="020B0604020202020204" pitchFamily="34" charset="0"/>
                <a:cs typeface="Arial" panose="020B0604020202020204" pitchFamily="34" charset="0"/>
              </a:rPr>
              <a:t>________________________________________________________________</a:t>
            </a:r>
          </a:p>
          <a:p>
            <a:endParaRPr lang="en-US" sz="1000" baseline="0" dirty="0">
              <a:latin typeface="Arial" panose="020B0604020202020204" pitchFamily="34" charset="0"/>
              <a:cs typeface="Arial" panose="020B0604020202020204" pitchFamily="34" charset="0"/>
            </a:endParaRPr>
          </a:p>
          <a:p>
            <a:r>
              <a:rPr lang="sv-SE" sz="1000" baseline="0" dirty="0">
                <a:latin typeface="Arial" panose="020B0604020202020204" pitchFamily="34" charset="0"/>
                <a:ea typeface="ヒラギノ角ゴ Pro W3" charset="0"/>
                <a:cs typeface="Arial" panose="020B0604020202020204" pitchFamily="34" charset="0"/>
              </a:rPr>
              <a:t>Nästa steg är att genomföra sessionen </a:t>
            </a:r>
            <a:r>
              <a:rPr lang="sv-SE" sz="1000" b="1" baseline="0" dirty="0">
                <a:latin typeface="Arial" panose="020B0604020202020204" pitchFamily="34" charset="0"/>
                <a:ea typeface="ヒラギノ角ゴ Pro W3" charset="0"/>
                <a:cs typeface="Arial" panose="020B0604020202020204" pitchFamily="34" charset="0"/>
              </a:rPr>
              <a:t>Skapa en vision</a:t>
            </a:r>
            <a:r>
              <a:rPr lang="sv-SE" sz="1000" baseline="0" dirty="0">
                <a:latin typeface="Arial" panose="020B0604020202020204" pitchFamily="34" charset="0"/>
                <a:ea typeface="ヒラギノ角ゴ Pro W3" charset="0"/>
                <a:cs typeface="Arial" panose="020B0604020202020204" pitchFamily="34" charset="0"/>
              </a:rPr>
              <a:t> där vi kommer analysera distriktets styrkor, svagheter, möjligheter och hot och titta närmare på målen i </a:t>
            </a:r>
            <a:r>
              <a:rPr lang="sv-SE" sz="1000" i="1" baseline="0" dirty="0">
                <a:latin typeface="Arial" panose="020B0604020202020204" pitchFamily="34" charset="0"/>
                <a:ea typeface="ヒラギノ角ゴ Pro W3" charset="0"/>
                <a:cs typeface="Arial" panose="020B0604020202020204" pitchFamily="34" charset="0"/>
              </a:rPr>
              <a:t>MISSION</a:t>
            </a:r>
            <a:r>
              <a:rPr lang="sv-SE" sz="1000" baseline="0" dirty="0">
                <a:latin typeface="Arial" panose="020B0604020202020204" pitchFamily="34" charset="0"/>
                <a:ea typeface="ヒラギノ角ゴ Pro W3" charset="0"/>
                <a:cs typeface="Arial" panose="020B0604020202020204" pitchFamily="34" charset="0"/>
              </a:rPr>
              <a:t> </a:t>
            </a:r>
            <a:r>
              <a:rPr lang="sv-SE" sz="1000" b="1" baseline="0" dirty="0">
                <a:latin typeface="Arial" panose="020B0604020202020204" pitchFamily="34" charset="0"/>
                <a:ea typeface="ヒラギノ角ゴ Pro W3" charset="0"/>
                <a:cs typeface="Arial" panose="020B0604020202020204" pitchFamily="34" charset="0"/>
              </a:rPr>
              <a:t>1.5</a:t>
            </a:r>
            <a:r>
              <a:rPr lang="sv-SE" sz="1000" baseline="0" dirty="0">
                <a:latin typeface="Arial" panose="020B0604020202020204" pitchFamily="34" charset="0"/>
                <a:ea typeface="ヒラギノ角ゴ Pro W3" charset="0"/>
                <a:cs typeface="Arial" panose="020B0604020202020204" pitchFamily="34" charset="0"/>
              </a:rPr>
              <a:t>.</a:t>
            </a:r>
            <a:r>
              <a:rPr lang="sv-SE" sz="1000" b="0" baseline="0" dirty="0">
                <a:latin typeface="Arial" panose="020B0604020202020204" pitchFamily="34" charset="0"/>
                <a:ea typeface="ヒラギノ角ゴ Pro W3" charset="0"/>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sv-SE" sz="1000" b="0" baseline="0" dirty="0">
                <a:latin typeface="Arial" panose="020B0604020202020204" pitchFamily="34" charset="0"/>
                <a:cs typeface="Arial" panose="020B0604020202020204" pitchFamily="34" charset="0"/>
              </a:rPr>
              <a:t>Vilka är era tankar om när vi kan genomföra sessionen? </a:t>
            </a:r>
          </a:p>
          <a:p>
            <a:endParaRPr lang="en-US" sz="1000" b="0" baseline="0" dirty="0">
              <a:latin typeface="Arial" panose="020B0604020202020204" pitchFamily="34" charset="0"/>
              <a:cs typeface="Arial" panose="020B0604020202020204" pitchFamily="34" charset="0"/>
            </a:endParaRPr>
          </a:p>
          <a:p>
            <a:r>
              <a:rPr lang="sv-SE" sz="1000" b="0" baseline="0" dirty="0">
                <a:latin typeface="Arial" panose="020B0604020202020204" pitchFamily="34" charset="0"/>
                <a:cs typeface="Arial" panose="020B0604020202020204" pitchFamily="34" charset="0"/>
              </a:rPr>
              <a:t>Vem är bäst lämpad att vara instruktör för sessionen? </a:t>
            </a:r>
          </a:p>
          <a:p>
            <a:endParaRPr lang="en-US" sz="1000" b="0" baseline="0" dirty="0">
              <a:latin typeface="Arial" panose="020B0604020202020204" pitchFamily="34" charset="0"/>
              <a:cs typeface="Arial" panose="020B0604020202020204" pitchFamily="34" charset="0"/>
            </a:endParaRPr>
          </a:p>
          <a:p>
            <a:r>
              <a:rPr lang="sv-SE" sz="1000" b="0" baseline="0" dirty="0">
                <a:latin typeface="Arial" panose="020B0604020202020204" pitchFamily="34" charset="0"/>
                <a:cs typeface="Arial" panose="020B0604020202020204" pitchFamily="34" charset="0"/>
              </a:rPr>
              <a:t>Vilka bör bjudas in och vem kommer att hålla i den tekniska biten av det virtuella mötet? </a:t>
            </a:r>
          </a:p>
          <a:p>
            <a:endParaRPr lang="en-US" sz="1000" b="0" baseline="0" dirty="0">
              <a:latin typeface="Arial" panose="020B0604020202020204" pitchFamily="34" charset="0"/>
              <a:cs typeface="Arial" panose="020B0604020202020204" pitchFamily="34" charset="0"/>
            </a:endParaRPr>
          </a:p>
          <a:p>
            <a:r>
              <a:rPr lang="sv-SE" sz="1000" b="0" baseline="0" dirty="0">
                <a:latin typeface="Arial" panose="020B0604020202020204" pitchFamily="34" charset="0"/>
                <a:cs typeface="Arial" panose="020B0604020202020204" pitchFamily="34" charset="0"/>
              </a:rPr>
              <a:t>Finns det något annat vi bör förbereda?</a:t>
            </a:r>
          </a:p>
        </p:txBody>
      </p:sp>
    </p:spTree>
    <p:extLst>
      <p:ext uri="{BB962C8B-B14F-4D97-AF65-F5344CB8AC3E}">
        <p14:creationId xmlns:p14="http://schemas.microsoft.com/office/powerpoint/2010/main" val="794226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u="sng" dirty="0">
                <a:latin typeface="Arial" panose="020B0604020202020204" pitchFamily="34" charset="0"/>
                <a:ea typeface="ヒラギノ角ゴ Pro W3"/>
                <a:cs typeface="Arial" panose="020B0604020202020204" pitchFamily="34" charset="0"/>
              </a:rPr>
              <a:t>Noteringar till presentatören: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u="sng"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dirty="0">
                <a:latin typeface="Arial" panose="020B0604020202020204" pitchFamily="34" charset="0"/>
                <a:ea typeface="ヒラギノ角ゴ Pro W3"/>
                <a:cs typeface="Arial" panose="020B0604020202020204" pitchFamily="34" charset="0"/>
              </a:rPr>
              <a:t>Det rekommenderas att instruktören genomför alla kurser som anges ovan i Lions utbildningscenter. Utöver detta bör distriktsguvernören och distriktets GMT-koordinator (eller utsett ledningsstöd för global medlemsfokusering) genomföra följande kurser: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i="1" dirty="0">
                <a:latin typeface="Arial" panose="020B0604020202020204" pitchFamily="34" charset="0"/>
                <a:ea typeface="ヒラギノ角ゴ Pro W3"/>
                <a:cs typeface="Arial" panose="020B0604020202020204" pitchFamily="34" charset="0"/>
              </a:rPr>
              <a:t>Delegering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i="1" dirty="0">
                <a:latin typeface="Arial" panose="020B0604020202020204" pitchFamily="34" charset="0"/>
                <a:ea typeface="ヒラギノ角ゴ Pro W3"/>
                <a:cs typeface="Arial" panose="020B0604020202020204" pitchFamily="34" charset="0"/>
              </a:rPr>
              <a:t>Beslutsfattande (ännu inte tillgänglig på alla språk)</a:t>
            </a:r>
            <a:r>
              <a:rPr lang="sv-SE" b="0" i="1" dirty="0">
                <a:latin typeface="Arial" panose="020B0604020202020204" pitchFamily="34" charset="0"/>
                <a:ea typeface="ヒラギノ角ゴ Pro W3"/>
                <a:cs typeface="Arial" panose="020B0604020202020204" pitchFamily="34" charset="0"/>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i="1" dirty="0">
                <a:latin typeface="Arial" panose="020B0604020202020204" pitchFamily="34" charset="0"/>
                <a:ea typeface="ヒラギノ角ゴ Pro W3"/>
                <a:cs typeface="Arial" panose="020B0604020202020204" pitchFamily="34" charset="0"/>
              </a:rPr>
              <a:t>Konfliktlösning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i="1"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dirty="0">
                <a:latin typeface="Arial" panose="020B0604020202020204" pitchFamily="34" charset="0"/>
                <a:ea typeface="ヒラギノ角ゴ Pro W3"/>
                <a:cs typeface="Arial" panose="020B0604020202020204" pitchFamily="34" charset="0"/>
              </a:rPr>
              <a:t>När du har genomfört dessa kurser bör du lokalt anpassa rekommendationerna på bilden baserat på behoven i ditt område.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1" i="1" dirty="0">
                <a:latin typeface="Arial" panose="020B0604020202020204" pitchFamily="34" charset="0"/>
                <a:ea typeface="ヒラギノ角ゴ Pro W3"/>
                <a:cs typeface="Arial" panose="020B0604020202020204" pitchFamily="34" charset="0"/>
              </a:rPr>
              <a:t>Distriktets strategiska plan - Arbetsbok</a:t>
            </a:r>
            <a:r>
              <a:rPr lang="sv-SE" i="1" dirty="0">
                <a:latin typeface="Arial" panose="020B0604020202020204" pitchFamily="34" charset="0"/>
                <a:ea typeface="ヒラギノ角ゴ Pro W3"/>
                <a:cs typeface="Arial" panose="020B0604020202020204" pitchFamily="34" charset="0"/>
              </a:rPr>
              <a:t> </a:t>
            </a:r>
            <a:r>
              <a:rPr lang="sv-SE" sz="1200" b="0" dirty="0">
                <a:latin typeface="Arial" panose="020B0604020202020204" pitchFamily="34" charset="0"/>
                <a:ea typeface="ヒラギノ角ゴ Pro W3"/>
                <a:cs typeface="Arial" panose="020B0604020202020204" pitchFamily="34" charset="0"/>
              </a:rPr>
              <a:t>ökar medvetenhet om taktik som stödjer bildande av nya klubbar och medlemsrekrytering, samtidigt som den ger ledarna tips om hur dessa taktiker förbättrar inrapportering av hjälpinsatser, belyser betydelsen av ledarutveckling och ökar medlemmarnas donationer.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b="0" i="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1" dirty="0">
                <a:latin typeface="Arial" panose="020B0604020202020204" pitchFamily="34" charset="0"/>
                <a:cs typeface="Arial" panose="020B0604020202020204" pitchFamily="34" charset="0"/>
              </a:rPr>
              <a:t>MISSION</a:t>
            </a:r>
            <a:r>
              <a:rPr lang="sv-SE" sz="1200" b="0" dirty="0">
                <a:latin typeface="Arial" panose="020B0604020202020204" pitchFamily="34" charset="0"/>
                <a:cs typeface="Arial" panose="020B0604020202020204" pitchFamily="34" charset="0"/>
              </a:rPr>
              <a:t> </a:t>
            </a:r>
            <a:r>
              <a:rPr lang="sv-SE" sz="1200" b="1" dirty="0">
                <a:latin typeface="Arial" panose="020B0604020202020204" pitchFamily="34" charset="0"/>
                <a:cs typeface="Arial" panose="020B0604020202020204" pitchFamily="34" charset="0"/>
              </a:rPr>
              <a:t>1.5</a:t>
            </a:r>
            <a:r>
              <a:rPr lang="sv-SE" sz="1200" b="0" dirty="0">
                <a:latin typeface="Arial" panose="020B0604020202020204" pitchFamily="34" charset="0"/>
                <a:cs typeface="Arial" panose="020B0604020202020204" pitchFamily="34" charset="0"/>
              </a:rPr>
              <a:t> innehåller taktiker om medlemstillväxt som stödjer inrapportering av hjälpinsatser, ledarutveckling och donationer till LCIF.</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i="1" strike="sngStrike" dirty="0">
              <a:highlight>
                <a:srgbClr val="FFFF00"/>
              </a:highlight>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aseline="0" dirty="0">
                <a:latin typeface="Arial" panose="020B0604020202020204" pitchFamily="34" charset="0"/>
                <a:cs typeface="Arial" panose="020B0604020202020204" pitchFamily="34" charset="0"/>
              </a:rPr>
              <a:t>________________________________________________________________</a:t>
            </a:r>
          </a:p>
          <a:p>
            <a:endParaRPr lang="en-US" dirty="0">
              <a:latin typeface="Arial" panose="020B0604020202020204" pitchFamily="34" charset="0"/>
              <a:cs typeface="Arial" panose="020B0604020202020204" pitchFamily="34" charset="0"/>
            </a:endParaRPr>
          </a:p>
          <a:p>
            <a:r>
              <a:rPr lang="sv-SE" dirty="0">
                <a:latin typeface="Arial" panose="020B0604020202020204" pitchFamily="34" charset="0"/>
                <a:ea typeface="ヒラギノ角ゴ Pro W3"/>
                <a:cs typeface="Arial" panose="020B0604020202020204" pitchFamily="34" charset="0"/>
              </a:rPr>
              <a:t>Innan vi avslutar dagens session vill jag dela med mig av några kurser som kommer hjälpa dig att leda din </a:t>
            </a:r>
            <a:r>
              <a:rPr lang="sv-SE" b="0" dirty="0">
                <a:latin typeface="Arial" panose="020B0604020202020204" pitchFamily="34" charset="0"/>
                <a:ea typeface="ヒラギノ角ゴ Pro W3"/>
                <a:cs typeface="Arial" panose="020B0604020202020204" pitchFamily="34" charset="0"/>
              </a:rPr>
              <a:t>arbetsgrupp</a:t>
            </a:r>
            <a:r>
              <a:rPr lang="sv-SE" dirty="0">
                <a:latin typeface="Arial" panose="020B0604020202020204" pitchFamily="34" charset="0"/>
                <a:ea typeface="ヒラギノ角ゴ Pro W3"/>
                <a:cs typeface="Arial" panose="020B0604020202020204" pitchFamily="34" charset="0"/>
              </a:rPr>
              <a:t> och främja effektivt lyssnande. För att förbereda för vår nästa session, kan du titta på kurserna Introduktion till SSMH-analys och Målsättning. Dessa kommer att bidra till vår konversation och skapa en bättre förståelse för vad analysen innebär, och varför den är användbar när man fastställer vision, mål och handlingsplan.</a:t>
            </a:r>
          </a:p>
          <a:p>
            <a:endParaRPr lang="en-US" dirty="0">
              <a:latin typeface="Arial" panose="020B0604020202020204" pitchFamily="34" charset="0"/>
              <a:cs typeface="Arial" panose="020B0604020202020204" pitchFamily="34" charset="0"/>
            </a:endParaRPr>
          </a:p>
          <a:p>
            <a:r>
              <a:rPr lang="sv-SE" dirty="0">
                <a:latin typeface="Arial" panose="020B0604020202020204" pitchFamily="34" charset="0"/>
                <a:ea typeface="ヒラギノ角ゴ Pro W3"/>
                <a:cs typeface="Arial" panose="020B0604020202020204" pitchFamily="34" charset="0"/>
              </a:rPr>
              <a:t>Genomför avsnittet om medlemsutveckling i arbetsboken om distriktets strategiska plan, för att få en bättre förståelse av behoven och medlemstrenderna i ditt område. Kompletterande resurser för att hjälpa dig och din </a:t>
            </a:r>
            <a:r>
              <a:rPr lang="sv-SE" b="0" dirty="0">
                <a:latin typeface="Arial" panose="020B0604020202020204" pitchFamily="34" charset="0"/>
                <a:ea typeface="ヒラギノ角ゴ Pro W3"/>
                <a:cs typeface="Arial" panose="020B0604020202020204" pitchFamily="34" charset="0"/>
              </a:rPr>
              <a:t>arbetsgrupp</a:t>
            </a:r>
            <a:r>
              <a:rPr lang="sv-SE" dirty="0">
                <a:latin typeface="Arial" panose="020B0604020202020204" pitchFamily="34" charset="0"/>
                <a:ea typeface="ヒラギノ角ゴ Pro W3"/>
                <a:cs typeface="Arial" panose="020B0604020202020204" pitchFamily="34" charset="0"/>
              </a:rPr>
              <a:t> att skapa en vision kommer också att visas här.</a:t>
            </a:r>
          </a:p>
        </p:txBody>
      </p:sp>
    </p:spTree>
    <p:extLst>
      <p:ext uri="{BB962C8B-B14F-4D97-AF65-F5344CB8AC3E}">
        <p14:creationId xmlns:p14="http://schemas.microsoft.com/office/powerpoint/2010/main" val="2009105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u="sng" baseline="0" dirty="0">
                <a:latin typeface="Arial" panose="020B0604020202020204" pitchFamily="34" charset="0"/>
                <a:cs typeface="Arial" panose="020B0604020202020204" pitchFamily="34" charset="0"/>
              </a:rPr>
              <a:t>Noteringar till presentatören: </a:t>
            </a:r>
          </a:p>
          <a:p>
            <a:r>
              <a:rPr lang="sv-SE" i="1" dirty="0">
                <a:latin typeface="Arial" panose="020B0604020202020204" pitchFamily="34" charset="0"/>
                <a:cs typeface="Arial" panose="020B0604020202020204" pitchFamily="34" charset="0"/>
              </a:rPr>
              <a:t>Inled denna session med att presentera dig själv och välkomna deltagarna till detta seminarium om global medlemsfokusering.</a:t>
            </a:r>
          </a:p>
          <a:p>
            <a:r>
              <a:rPr lang="sv-SE" baseline="0" dirty="0">
                <a:latin typeface="Arial" panose="020B0604020202020204" pitchFamily="34" charset="0"/>
                <a:cs typeface="Arial" panose="020B0604020202020204" pitchFamily="34" charset="0"/>
              </a:rPr>
              <a:t>______________________________________________________________</a:t>
            </a:r>
          </a:p>
          <a:p>
            <a:endParaRPr lang="en-US" dirty="0">
              <a:latin typeface="Arial" panose="020B0604020202020204" pitchFamily="34" charset="0"/>
              <a:cs typeface="Arial" panose="020B0604020202020204" pitchFamily="34" charset="0"/>
            </a:endParaRPr>
          </a:p>
          <a:p>
            <a:r>
              <a:rPr lang="sv-SE" b="0" dirty="0">
                <a:latin typeface="Arial" panose="020B0604020202020204" pitchFamily="34" charset="0"/>
                <a:cs typeface="Arial" panose="020B0604020202020204" pitchFamily="34" charset="0"/>
              </a:rPr>
              <a:t>Välkommen till detta seminarium om global medlemsfokusering.</a:t>
            </a:r>
          </a:p>
        </p:txBody>
      </p:sp>
      <p:sp>
        <p:nvSpPr>
          <p:cNvPr id="4" name="Header Placeholder 3"/>
          <p:cNvSpPr>
            <a:spLocks noGrp="1"/>
          </p:cNvSpPr>
          <p:nvPr>
            <p:ph type="hdr" sz="quarter"/>
          </p:nvPr>
        </p:nvSpPr>
        <p:spPr/>
        <p:txBody>
          <a:bodyPr/>
          <a:lstStyle/>
          <a:p>
            <a:pPr>
              <a:defRPr/>
            </a:pPr>
            <a:endParaRPr lang="en-US" dirty="0"/>
          </a:p>
        </p:txBody>
      </p:sp>
    </p:spTree>
    <p:extLst>
      <p:ext uri="{BB962C8B-B14F-4D97-AF65-F5344CB8AC3E}">
        <p14:creationId xmlns:p14="http://schemas.microsoft.com/office/powerpoint/2010/main" val="1199248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sv-SE" u="sng" dirty="0">
                <a:latin typeface="Arial" panose="020B0604020202020204" pitchFamily="34" charset="0"/>
                <a:ea typeface="ヒラギノ角ゴ Pro W3"/>
                <a:cs typeface="Arial" panose="020B0604020202020204" pitchFamily="34" charset="0"/>
              </a:rPr>
              <a:t>Noteringar till presentatören: </a:t>
            </a:r>
          </a:p>
          <a:p>
            <a:pPr lvl="0">
              <a:defRPr/>
            </a:pPr>
            <a:r>
              <a:rPr lang="sv-SE" dirty="0">
                <a:latin typeface="Arial" panose="020B0604020202020204" pitchFamily="34" charset="0"/>
                <a:cs typeface="Arial" panose="020B0604020202020204" pitchFamily="34" charset="0"/>
              </a:rPr>
              <a:t>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baseline="0" dirty="0">
                <a:latin typeface="Arial" panose="020B0604020202020204" pitchFamily="34" charset="0"/>
                <a:cs typeface="Arial" panose="020B0604020202020204" pitchFamily="34" charset="0"/>
              </a:rPr>
              <a:t>Är det någon som har frågor om det vi gått igenom idag eller om nästa steg?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kern="1200" baseline="0" dirty="0">
              <a:solidFill>
                <a:schemeClr val="tx1"/>
              </a:solidFill>
              <a:latin typeface="Arial" panose="020B0604020202020204" pitchFamily="34" charset="0"/>
              <a:cs typeface="Arial" panose="020B0604020202020204" pitchFamily="34" charset="0"/>
            </a:endParaRPr>
          </a:p>
          <a:p>
            <a:r>
              <a:rPr lang="sv-SE" b="0" i="0" u="none" strike="noStrike" baseline="0" dirty="0">
                <a:solidFill>
                  <a:schemeClr val="tx1"/>
                </a:solidFill>
                <a:latin typeface="Arial" panose="020B0604020202020204" pitchFamily="34" charset="0"/>
                <a:cs typeface="Arial" panose="020B0604020202020204" pitchFamily="34" charset="0"/>
              </a:rPr>
              <a:t>(klicka) Vi kommer att inspirera medlemmar i hela distriktet med nya klubbar, nya medlemmar, nya väller och intressanta hjälpinsatser.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kern="1200" baseline="0" dirty="0">
              <a:solidFill>
                <a:schemeClr val="tx1"/>
              </a:solidFill>
              <a:latin typeface="Arial" panose="020B0604020202020204" pitchFamily="34" charset="0"/>
              <a:cs typeface="Arial" panose="020B0604020202020204" pitchFamily="34" charset="0"/>
            </a:endParaRPr>
          </a:p>
          <a:p>
            <a:r>
              <a:rPr lang="sv-SE" b="0" dirty="0">
                <a:latin typeface="Arial" panose="020B0604020202020204" pitchFamily="34" charset="0"/>
                <a:cs typeface="Arial" panose="020B0604020202020204" pitchFamily="34" charset="0"/>
              </a:rPr>
              <a:t>{klick} </a:t>
            </a:r>
            <a:r>
              <a:rPr lang="sv-SE" b="0" baseline="0" dirty="0">
                <a:latin typeface="Arial" panose="020B0604020202020204" pitchFamily="34" charset="0"/>
                <a:cs typeface="Arial" panose="020B0604020202020204" pitchFamily="34" charset="0"/>
              </a:rPr>
              <a:t>Tack för att ni har deltagit i utbildningen Global medlemsfokusering - Skapa ett team. </a:t>
            </a:r>
          </a:p>
        </p:txBody>
      </p:sp>
    </p:spTree>
    <p:extLst>
      <p:ext uri="{BB962C8B-B14F-4D97-AF65-F5344CB8AC3E}">
        <p14:creationId xmlns:p14="http://schemas.microsoft.com/office/powerpoint/2010/main" val="151037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u="sng" dirty="0">
                <a:latin typeface="Arial" panose="020B0604020202020204" pitchFamily="34" charset="0"/>
                <a:ea typeface="ヒラギノ角ゴ Pro W3"/>
                <a:cs typeface="Arial" panose="020B0604020202020204" pitchFamily="34" charset="0"/>
              </a:rPr>
              <a:t>Noteringar till presentatören: </a:t>
            </a:r>
          </a:p>
          <a:p>
            <a:r>
              <a:rPr lang="sv-SE" sz="1200" i="1" dirty="0">
                <a:latin typeface="Arial" panose="020B0604020202020204" pitchFamily="34" charset="0"/>
                <a:ea typeface="ヒラギノ角ゴ Pro W3"/>
                <a:cs typeface="Arial" panose="020B0604020202020204" pitchFamily="34" charset="0"/>
              </a:rPr>
              <a:t>Skapa en grund för varför vi inlett denna globala medlemsfokusering. </a:t>
            </a:r>
          </a:p>
          <a:p>
            <a:r>
              <a:rPr lang="sv-SE" sz="1200" i="1" dirty="0">
                <a:latin typeface="Arial" panose="020B0604020202020204" pitchFamily="34" charset="0"/>
                <a:ea typeface="ヒラギノ角ゴ Pro W3"/>
                <a:cs typeface="Arial" panose="020B0604020202020204" pitchFamily="34" charset="0"/>
              </a:rPr>
              <a:t>Dela med dig av dina svar och förklara varför det är relevant för ert område.</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sv-SE" sz="1200" dirty="0">
                <a:latin typeface="Arial" panose="020B0604020202020204" pitchFamily="34" charset="0"/>
                <a:ea typeface="ヒラギノ角ゴ Pro W3"/>
                <a:cs typeface="Arial" panose="020B0604020202020204" pitchFamily="34" charset="0"/>
              </a:rPr>
              <a:t>Dagens möte består av 4 delar:                         </a:t>
            </a:r>
          </a:p>
          <a:p>
            <a:endParaRPr lang="en-US" sz="1200" baseline="0" dirty="0">
              <a:latin typeface="Arial" panose="020B0604020202020204" pitchFamily="34" charset="0"/>
              <a:cs typeface="Arial" panose="020B0604020202020204" pitchFamily="34" charset="0"/>
            </a:endParaRPr>
          </a:p>
          <a:p>
            <a:pPr marL="228600" indent="-228600">
              <a:buAutoNum type="arabicParenR"/>
            </a:pPr>
            <a:r>
              <a:rPr lang="sv-SE" sz="1200" baseline="0" dirty="0">
                <a:latin typeface="Arial" panose="020B0604020202020204" pitchFamily="34" charset="0"/>
                <a:cs typeface="Arial" panose="020B0604020202020204" pitchFamily="34" charset="0"/>
              </a:rPr>
              <a:t>En översikt av processen för global medlemsfokusering</a:t>
            </a:r>
          </a:p>
          <a:p>
            <a:pPr marL="228600" indent="-228600">
              <a:buAutoNum type="arabicParenR"/>
            </a:pPr>
            <a:r>
              <a:rPr lang="sv-SE" sz="1200" baseline="0" dirty="0">
                <a:latin typeface="Arial" panose="020B0604020202020204" pitchFamily="34" charset="0"/>
                <a:cs typeface="Arial" panose="020B0604020202020204" pitchFamily="34" charset="0"/>
              </a:rPr>
              <a:t>Hur vi kan samordna vår arbetsgrupp och betydelsen av att skapa team</a:t>
            </a:r>
          </a:p>
          <a:p>
            <a:pPr marL="228600" indent="-228600">
              <a:buAutoNum type="arabicParenR"/>
            </a:pPr>
            <a:r>
              <a:rPr lang="sv-SE" sz="1200" baseline="0" dirty="0">
                <a:latin typeface="Arial" panose="020B0604020202020204" pitchFamily="34" charset="0"/>
                <a:cs typeface="Arial" panose="020B0604020202020204" pitchFamily="34" charset="0"/>
              </a:rPr>
              <a:t>Rollerna som behövs för att vi ska nå framgång i vårt område</a:t>
            </a:r>
          </a:p>
          <a:p>
            <a:pPr marL="228600" indent="-228600">
              <a:buAutoNum type="arabicParenR"/>
            </a:pPr>
            <a:r>
              <a:rPr lang="sv-SE" sz="1200" baseline="0" dirty="0">
                <a:latin typeface="Arial" panose="020B0604020202020204" pitchFamily="34" charset="0"/>
                <a:cs typeface="Arial" panose="020B0604020202020204" pitchFamily="34" charset="0"/>
              </a:rPr>
              <a:t>Nästa steg i denna process</a:t>
            </a:r>
          </a:p>
          <a:p>
            <a:endParaRPr lang="en-US" sz="1200" baseline="0" dirty="0">
              <a:latin typeface="Arial" panose="020B0604020202020204" pitchFamily="34" charset="0"/>
              <a:cs typeface="Arial" panose="020B0604020202020204" pitchFamily="34" charset="0"/>
            </a:endParaRPr>
          </a:p>
          <a:p>
            <a:r>
              <a:rPr lang="sv-SE" sz="1200" baseline="0" dirty="0">
                <a:latin typeface="Arial" panose="020B0604020202020204" pitchFamily="34" charset="0"/>
                <a:cs typeface="Arial" panose="020B0604020202020204" pitchFamily="34" charset="0"/>
              </a:rPr>
              <a:t>Vi vill att alla bidrar med sina tankar så att vi kan bygga en så stark arbetsgrupp som möjligt. Är ni redo?</a:t>
            </a:r>
          </a:p>
        </p:txBody>
      </p:sp>
    </p:spTree>
    <p:extLst>
      <p:ext uri="{BB962C8B-B14F-4D97-AF65-F5344CB8AC3E}">
        <p14:creationId xmlns:p14="http://schemas.microsoft.com/office/powerpoint/2010/main" val="179891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u="sng" dirty="0">
                <a:latin typeface="Arial" panose="020B0604020202020204" pitchFamily="34" charset="0"/>
                <a:ea typeface="ヒラギノ角ゴ Pro W3"/>
                <a:cs typeface="Arial" panose="020B0604020202020204" pitchFamily="34" charset="0"/>
              </a:rPr>
              <a:t>Noteringar till presentatören: </a:t>
            </a:r>
          </a:p>
          <a:p>
            <a:r>
              <a:rPr lang="sv-SE" sz="1200" i="1" dirty="0">
                <a:latin typeface="Arial" panose="020B0604020202020204" pitchFamily="34" charset="0"/>
                <a:ea typeface="ヒラギノ角ゴ Pro W3"/>
                <a:cs typeface="Arial" panose="020B0604020202020204" pitchFamily="34" charset="0"/>
              </a:rPr>
              <a:t>Förbered dina egna svar och delge dem. Uppmuntra även andra deltagare att svara. </a:t>
            </a:r>
          </a:p>
          <a:p>
            <a:r>
              <a:rPr lang="sv-SE" sz="1200" i="1" dirty="0">
                <a:latin typeface="Arial" panose="020B0604020202020204" pitchFamily="34" charset="0"/>
                <a:ea typeface="ヒラギノ角ゴ Pro W3"/>
                <a:cs typeface="Arial" panose="020B0604020202020204" pitchFamily="34" charset="0"/>
              </a:rPr>
              <a:t>Du kan välja att låta alla deltagare svara eller endast be några, för att hålla deltagarna engagerade.</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ea typeface="ヒラギノ角ゴ Pro W3"/>
              <a:cs typeface="Arial" panose="020B0604020202020204" pitchFamily="34" charset="0"/>
            </a:endParaRPr>
          </a:p>
          <a:p>
            <a:r>
              <a:rPr lang="sv-SE" sz="1200" b="0" dirty="0">
                <a:latin typeface="Arial" panose="020B0604020202020204" pitchFamily="34" charset="0"/>
                <a:ea typeface="ヒラギノ角ゴ Pro W3"/>
                <a:cs typeface="Arial" panose="020B0604020202020204" pitchFamily="34" charset="0"/>
              </a:rPr>
              <a:t>Vi börjar med en grundläggande fråga:</a:t>
            </a:r>
            <a:r>
              <a:rPr lang="sv-SE" sz="1200" b="0" baseline="0" dirty="0">
                <a:latin typeface="Arial" panose="020B0604020202020204" pitchFamily="34" charset="0"/>
                <a:ea typeface="ヒラギノ角ゴ Pro W3"/>
                <a:cs typeface="Arial" panose="020B0604020202020204" pitchFamily="34" charset="0"/>
              </a:rPr>
              <a:t> Varför är vi medlemmar i Lions?</a:t>
            </a:r>
            <a:r>
              <a:rPr lang="sv-SE" sz="1200" b="0" dirty="0">
                <a:latin typeface="Arial" panose="020B0604020202020204" pitchFamily="34" charset="0"/>
                <a:ea typeface="ヒラギノ角ゴ Pro W3"/>
                <a:cs typeface="Arial" panose="020B0604020202020204" pitchFamily="34" charset="0"/>
              </a:rPr>
              <a:t> </a:t>
            </a:r>
          </a:p>
          <a:p>
            <a:endParaRPr lang="en-US" sz="1200" b="0" baseline="0" dirty="0">
              <a:latin typeface="Arial" panose="020B0604020202020204" pitchFamily="34" charset="0"/>
              <a:cs typeface="Arial" panose="020B0604020202020204" pitchFamily="34" charset="0"/>
            </a:endParaRPr>
          </a:p>
          <a:p>
            <a:r>
              <a:rPr lang="sv-SE" sz="1200" b="0" baseline="0" dirty="0">
                <a:latin typeface="Arial" panose="020B0604020202020204" pitchFamily="34" charset="0"/>
                <a:cs typeface="Arial" panose="020B0604020202020204" pitchFamily="34" charset="0"/>
              </a:rPr>
              <a:t>Detta är vår vision och uppgift. </a:t>
            </a:r>
          </a:p>
          <a:p>
            <a:endParaRPr lang="en-US" sz="1200" b="0" baseline="0" dirty="0">
              <a:latin typeface="Arial" panose="020B0604020202020204" pitchFamily="34" charset="0"/>
              <a:cs typeface="Arial" panose="020B0604020202020204" pitchFamily="34" charset="0"/>
            </a:endParaRPr>
          </a:p>
          <a:p>
            <a:r>
              <a:rPr lang="sv-SE" sz="1200" b="0" baseline="0" dirty="0">
                <a:latin typeface="Arial" panose="020B0604020202020204" pitchFamily="34" charset="0"/>
                <a:cs typeface="Arial" panose="020B0604020202020204" pitchFamily="34" charset="0"/>
              </a:rPr>
              <a:t>Vilka är de viktigaste orden i dessa uttalanden och vad betyder de för dig? </a:t>
            </a:r>
          </a:p>
          <a:p>
            <a:endParaRPr lang="en-US" sz="1200" b="0" baseline="0" dirty="0">
              <a:latin typeface="Arial" panose="020B0604020202020204" pitchFamily="34" charset="0"/>
              <a:cs typeface="Arial" panose="020B0604020202020204" pitchFamily="34" charset="0"/>
            </a:endParaRPr>
          </a:p>
          <a:p>
            <a:r>
              <a:rPr lang="sv-SE" sz="1200" b="0" baseline="0" dirty="0">
                <a:latin typeface="Arial" panose="020B0604020202020204" pitchFamily="34" charset="0"/>
                <a:cs typeface="Arial" panose="020B0604020202020204" pitchFamily="34" charset="0"/>
              </a:rPr>
              <a:t>Valfri fråga att överväga:</a:t>
            </a:r>
          </a:p>
          <a:p>
            <a:r>
              <a:rPr lang="sv-SE" sz="1200" b="0" baseline="0" dirty="0">
                <a:latin typeface="Arial" panose="020B0604020202020204" pitchFamily="34" charset="0"/>
                <a:cs typeface="Arial" panose="020B0604020202020204" pitchFamily="34" charset="0"/>
              </a:rPr>
              <a:t>Hur uppfyller klubbarna organisationens vision och uppgift?</a:t>
            </a:r>
          </a:p>
        </p:txBody>
      </p:sp>
    </p:spTree>
    <p:extLst>
      <p:ext uri="{BB962C8B-B14F-4D97-AF65-F5344CB8AC3E}">
        <p14:creationId xmlns:p14="http://schemas.microsoft.com/office/powerpoint/2010/main" val="122862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u="sng" dirty="0">
                <a:latin typeface="Arial" panose="020B0604020202020204" pitchFamily="34" charset="0"/>
                <a:ea typeface="ヒラギノ角ゴ Pro W3"/>
                <a:cs typeface="Arial" panose="020B0604020202020204" pitchFamily="34" charset="0"/>
              </a:rPr>
              <a:t>Noteringar till presentatören: </a:t>
            </a:r>
          </a:p>
          <a:p>
            <a:r>
              <a:rPr lang="sv-SE" sz="1200" i="1" dirty="0">
                <a:latin typeface="Arial" panose="020B0604020202020204" pitchFamily="34" charset="0"/>
                <a:ea typeface="ヒラギノ角ゴ Pro W3"/>
                <a:cs typeface="Arial" panose="020B0604020202020204" pitchFamily="34" charset="0"/>
              </a:rPr>
              <a:t>Om du tror att gruppen behöver lära känna varandra lite bättre kan du låta denna bild ligga kvar eller anpassa den, för att berätta din egna personliga berättelse. Kom ihåg att regionalisera denna bild för att bidra till konversationen att skapa team.</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sv-SE" sz="1200" b="0" dirty="0">
                <a:latin typeface="Arial" panose="020B0604020202020204" pitchFamily="34" charset="0"/>
                <a:ea typeface="ヒラギノ角ゴ Pro W3"/>
                <a:cs typeface="Arial" panose="020B0604020202020204" pitchFamily="34" charset="0"/>
              </a:rPr>
              <a:t>Att vara medlem i Lions påverkar oss även som personer. </a:t>
            </a:r>
          </a:p>
          <a:p>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baseline="0" dirty="0">
                <a:latin typeface="Arial" panose="020B0604020202020204" pitchFamily="34" charset="0"/>
                <a:cs typeface="Arial" panose="020B0604020202020204" pitchFamily="34" charset="0"/>
              </a:rPr>
              <a:t>Hur har medlemskapet i Lions påverkat ditt liv?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baseline="0" dirty="0">
                <a:latin typeface="Arial" panose="020B0604020202020204" pitchFamily="34" charset="0"/>
                <a:cs typeface="Arial" panose="020B0604020202020204" pitchFamily="34" charset="0"/>
              </a:rPr>
              <a:t>Hur känner vi inför vår nuvarande medlemssituation?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baseline="0" dirty="0">
                <a:latin typeface="Arial" panose="020B0604020202020204" pitchFamily="34" charset="0"/>
                <a:cs typeface="Arial" panose="020B0604020202020204" pitchFamily="34" charset="0"/>
              </a:rPr>
              <a:t>Är det viktigt att vi snabbt vänder medlemstrenden vi ser i _______?</a:t>
            </a:r>
          </a:p>
        </p:txBody>
      </p:sp>
    </p:spTree>
    <p:extLst>
      <p:ext uri="{BB962C8B-B14F-4D97-AF65-F5344CB8AC3E}">
        <p14:creationId xmlns:p14="http://schemas.microsoft.com/office/powerpoint/2010/main" val="61790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1" strike="noStrike" dirty="0">
                <a:latin typeface="Arial" panose="020B0604020202020204" pitchFamily="34" charset="0"/>
                <a:ea typeface="ヒラギノ角ゴ Pro W3"/>
                <a:cs typeface="Arial" panose="020B0604020202020204" pitchFamily="34" charset="0"/>
              </a:rPr>
              <a:t>Se bild 1 med noteringar inför mötet.</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baseline="0" dirty="0">
                <a:latin typeface="Arial" panose="020B0604020202020204" pitchFamily="34" charset="0"/>
                <a:cs typeface="Arial" panose="020B0604020202020204" pitchFamily="34" charset="0"/>
              </a:rPr>
              <a:t>______________________________________________________________</a:t>
            </a:r>
          </a:p>
          <a:p>
            <a:endParaRPr lang="en-US" sz="1200" b="0" dirty="0">
              <a:latin typeface="Arial" panose="020B0604020202020204" pitchFamily="34" charset="0"/>
              <a:cs typeface="Arial" panose="020B0604020202020204" pitchFamily="34" charset="0"/>
            </a:endParaRPr>
          </a:p>
          <a:p>
            <a:r>
              <a:rPr lang="sv-SE" sz="1200" dirty="0">
                <a:latin typeface="Arial" panose="020B0604020202020204" pitchFamily="34" charset="0"/>
                <a:cs typeface="Arial" panose="020B0604020202020204" pitchFamily="34" charset="0"/>
              </a:rPr>
              <a:t>Genom att granska de globala siffrorna för </a:t>
            </a:r>
            <a:r>
              <a:rPr lang="sv-SE" sz="1200" b="1" dirty="0">
                <a:latin typeface="Arial" panose="020B0604020202020204" pitchFamily="34" charset="0"/>
                <a:cs typeface="Arial" panose="020B0604020202020204" pitchFamily="34" charset="0"/>
              </a:rPr>
              <a:t>verksamhetsåret 20__-20__</a:t>
            </a:r>
            <a:r>
              <a:rPr lang="sv-SE" sz="1200" dirty="0">
                <a:latin typeface="Arial" panose="020B0604020202020204" pitchFamily="34" charset="0"/>
                <a:cs typeface="Arial" panose="020B0604020202020204" pitchFamily="34" charset="0"/>
              </a:rPr>
              <a:t> </a:t>
            </a:r>
            <a:r>
              <a:rPr lang="sv-SE" sz="1200" b="1" dirty="0">
                <a:latin typeface="Arial" panose="020B0604020202020204" pitchFamily="34" charset="0"/>
                <a:cs typeface="Arial" panose="020B0604020202020204" pitchFamily="34" charset="0"/>
              </a:rPr>
              <a:t>(1 juli 20__ - 30 juni 20__)</a:t>
            </a:r>
            <a:r>
              <a:rPr lang="sv-SE" sz="1200" b="0" dirty="0">
                <a:latin typeface="Arial" panose="020B0604020202020204" pitchFamily="34" charset="0"/>
                <a:cs typeface="Arial" panose="020B0604020202020204" pitchFamily="34" charset="0"/>
              </a:rPr>
              <a:t> hoppas vi kunna få en bättre förståelse för varför det finns ett behov av global medlemsfokusering.</a:t>
            </a:r>
            <a:r>
              <a:rPr lang="sv-SE"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sv-SE" sz="1200" dirty="0">
                <a:latin typeface="Arial" panose="020B0604020202020204" pitchFamily="34" charset="0"/>
                <a:cs typeface="Arial" panose="020B0604020202020204" pitchFamily="34" charset="0"/>
              </a:rPr>
              <a:t>I vårt konstitutionella/regionala område har medlemsantalet minskat/ökat med ________ medlemmar. Tillsammans med övriga konstitutionella områden runtom i världen har medlemsantalet minskat med totalt </a:t>
            </a:r>
            <a:r>
              <a:rPr lang="sv-SE" sz="1200" b="1" i="1" dirty="0">
                <a:latin typeface="Arial" panose="020B0604020202020204" pitchFamily="34" charset="0"/>
                <a:cs typeface="Arial" panose="020B0604020202020204" pitchFamily="34" charset="0"/>
              </a:rPr>
              <a:t>_____________</a:t>
            </a:r>
            <a:r>
              <a:rPr lang="sv-SE" sz="1200" dirty="0">
                <a:latin typeface="Arial" panose="020B0604020202020204" pitchFamily="34" charset="0"/>
                <a:cs typeface="Arial" panose="020B0604020202020204" pitchFamily="34" charset="0"/>
              </a:rPr>
              <a:t> medlemmar under året.</a:t>
            </a:r>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6</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126686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1" strike="noStrike" dirty="0">
                <a:latin typeface="Arial" panose="020B0604020202020204" pitchFamily="34" charset="0"/>
                <a:ea typeface="ヒラギノ角ゴ Pro W3"/>
                <a:cs typeface="Arial" panose="020B0604020202020204" pitchFamily="34" charset="0"/>
              </a:rPr>
              <a:t>Se bild 1 med noteringar inför mötet.</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baseline="0" dirty="0">
                <a:latin typeface="Arial" panose="020B0604020202020204" pitchFamily="34" charset="0"/>
                <a:cs typeface="Arial" panose="020B0604020202020204" pitchFamily="34" charset="0"/>
              </a:rPr>
              <a:t>______________________________________________________________</a:t>
            </a:r>
          </a:p>
          <a:p>
            <a:endParaRPr lang="en-US" sz="12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sz="1200" b="0" dirty="0">
                <a:latin typeface="Arial" panose="020B0604020202020204" pitchFamily="34" charset="0"/>
                <a:cs typeface="Arial" panose="020B0604020202020204" pitchFamily="34" charset="0"/>
              </a:rPr>
              <a:t>Trots att den globala trenden över tre år är betydligt bättre än siffrorna från verksamhetsåret 20__-20__ är det viktigt att visa den kontinuerliga medlemsminskning som har skett i vår organisation över de senaste tre åren.</a:t>
            </a:r>
          </a:p>
          <a:p>
            <a:endParaRPr lang="en-US" sz="12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sz="1200" b="0" dirty="0">
                <a:latin typeface="Arial" panose="020B0604020202020204" pitchFamily="34" charset="0"/>
                <a:cs typeface="Arial" panose="020B0604020202020204" pitchFamily="34" charset="0"/>
              </a:rPr>
              <a:t>Genom att arbeta med global medlemsfokusering hoppas vi kunna ge våra klubbar det stöd de behöver för att upprätthålla vår vision att vara den globala ledaren avseende hjälpinsatser och humanitär service. Ju fler medlemmar i våra samhällen desto större skillnad kan vi göra.</a:t>
            </a:r>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7</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1266863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sv-SE" sz="1200" u="sng" dirty="0">
                <a:latin typeface="Arial" panose="020B0604020202020204" pitchFamily="34" charset="0"/>
                <a:ea typeface="ヒラギノ角ゴ Pro W3"/>
                <a:cs typeface="Arial" panose="020B0604020202020204" pitchFamily="34" charset="0"/>
              </a:rPr>
              <a:t>Noteringar till presentatören:</a:t>
            </a:r>
            <a:endParaRPr lang="sv-SE" sz="1200" dirty="0">
              <a:latin typeface="Arial" panose="020B0604020202020204" pitchFamily="34" charset="0"/>
              <a:cs typeface="Arial" panose="020B0604020202020204" pitchFamily="34" charset="0"/>
            </a:endParaRPr>
          </a:p>
          <a:p>
            <a:pPr lvl="0">
              <a:defRPr/>
            </a:pPr>
            <a:r>
              <a:rPr lang="sv-SE" sz="120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sv-SE" sz="1200" b="0" baseline="0" dirty="0">
                <a:latin typeface="Arial" panose="020B0604020202020204" pitchFamily="34" charset="0"/>
                <a:cs typeface="Arial" panose="020B0604020202020204" pitchFamily="34" charset="0"/>
              </a:rPr>
              <a:t>Målen är att:</a:t>
            </a:r>
          </a:p>
          <a:p>
            <a:pPr marL="171450" indent="-171450">
              <a:buFont typeface="Arial" panose="020B0604020202020204" pitchFamily="34" charset="0"/>
              <a:buChar char="•"/>
            </a:pPr>
            <a:r>
              <a:rPr lang="sv-SE" sz="1200" b="0" dirty="0">
                <a:latin typeface="Arial" panose="020B0604020202020204" pitchFamily="34" charset="0"/>
                <a:cs typeface="Arial" panose="020B0604020202020204" pitchFamily="34" charset="0"/>
              </a:rPr>
              <a:t>Återuppliva distrikt med nya klubbar</a:t>
            </a:r>
          </a:p>
          <a:p>
            <a:pPr marL="171450" indent="-171450">
              <a:buFont typeface="Arial" panose="020B0604020202020204" pitchFamily="34" charset="0"/>
              <a:buChar char="•"/>
            </a:pPr>
            <a:r>
              <a:rPr lang="sv-SE" sz="1200" b="0" dirty="0">
                <a:latin typeface="Arial" panose="020B0604020202020204" pitchFamily="34" charset="0"/>
                <a:cs typeface="Arial" panose="020B0604020202020204" pitchFamily="34" charset="0"/>
              </a:rPr>
              <a:t>Återuppliva klubbar med nya medlemmar</a:t>
            </a:r>
          </a:p>
          <a:p>
            <a:pPr marL="171450" indent="-171450">
              <a:buFont typeface="Arial" panose="020B0604020202020204" pitchFamily="34" charset="0"/>
              <a:buChar char="•"/>
            </a:pPr>
            <a:r>
              <a:rPr lang="sv-SE" sz="1200" b="0" dirty="0">
                <a:latin typeface="Arial" panose="020B0604020202020204" pitchFamily="34" charset="0"/>
                <a:cs typeface="Arial" panose="020B0604020202020204" pitchFamily="34" charset="0"/>
              </a:rPr>
              <a:t>På nytt motivera medlemmar med kamratskap och intressanta hjälpinsatser.</a:t>
            </a:r>
            <a:r>
              <a:rPr lang="sv-SE" sz="1200" b="0" baseline="0" dirty="0">
                <a:latin typeface="Arial" panose="020B0604020202020204" pitchFamily="34" charset="0"/>
                <a:cs typeface="Arial" panose="020B0604020202020204" pitchFamily="34" charset="0"/>
              </a:rPr>
              <a:t> </a:t>
            </a:r>
          </a:p>
          <a:p>
            <a:pPr marL="0" indent="0">
              <a:buNone/>
            </a:pPr>
            <a:endParaRPr lang="en-US" sz="1200" b="0" baseline="0" dirty="0">
              <a:latin typeface="Arial" panose="020B0604020202020204" pitchFamily="34" charset="0"/>
              <a:cs typeface="Arial" panose="020B0604020202020204" pitchFamily="34" charset="0"/>
            </a:endParaRPr>
          </a:p>
          <a:p>
            <a:pPr marL="0" indent="0">
              <a:buNone/>
            </a:pPr>
            <a:r>
              <a:rPr lang="sv-SE" sz="1200" b="0" baseline="0" dirty="0">
                <a:latin typeface="Arial" panose="020B0604020202020204" pitchFamily="34" charset="0"/>
                <a:cs typeface="Arial" panose="020B0604020202020204" pitchFamily="34" charset="0"/>
              </a:rPr>
              <a:t>Dessa tre mål driver oss mot vårt övergripande mål att öka antalet medlemmar runt om i världen så att vi kan uppfylla vår uppgift att tillgodose behoven i våra samhällen.</a:t>
            </a:r>
          </a:p>
        </p:txBody>
      </p:sp>
    </p:spTree>
    <p:extLst>
      <p:ext uri="{BB962C8B-B14F-4D97-AF65-F5344CB8AC3E}">
        <p14:creationId xmlns:p14="http://schemas.microsoft.com/office/powerpoint/2010/main" val="322927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lvl="0">
              <a:defRPr/>
            </a:pPr>
            <a:r>
              <a:rPr lang="sv-SE" sz="1000" u="sng" dirty="0">
                <a:latin typeface="Arial" panose="020B0604020202020204" pitchFamily="34" charset="0"/>
                <a:ea typeface="ヒラギノ角ゴ Pro W3"/>
                <a:cs typeface="Arial" panose="020B0604020202020204" pitchFamily="34" charset="0"/>
              </a:rPr>
              <a:t>Noteringar till presentatören: </a:t>
            </a:r>
          </a:p>
          <a:p>
            <a:pPr lvl="0">
              <a:defRPr/>
            </a:pPr>
            <a:r>
              <a:rPr lang="sv-SE" sz="100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a:p>
            <a:r>
              <a:rPr lang="sv-SE" sz="1000" b="0" dirty="0">
                <a:latin typeface="Arial" panose="020B0604020202020204" pitchFamily="34" charset="0"/>
                <a:cs typeface="Arial" panose="020B0604020202020204" pitchFamily="34" charset="0"/>
              </a:rPr>
              <a:t>Vår tid att agera är nu. Den globala medlemsfokuseringen har stöd av vår internationella president, internationella vice presidenter plus det globala arbetsteamets konstitutionella områdesledare och områdesledare.</a:t>
            </a:r>
            <a:r>
              <a:rPr lang="sv-SE" sz="1000" b="0" baseline="0" dirty="0">
                <a:latin typeface="Arial" panose="020B0604020202020204" pitchFamily="34" charset="0"/>
                <a:cs typeface="Arial" panose="020B0604020202020204" pitchFamily="34" charset="0"/>
              </a:rPr>
              <a:t> </a:t>
            </a:r>
            <a:r>
              <a:rPr lang="sv-SE" sz="1000" b="0" dirty="0">
                <a:latin typeface="Arial" panose="020B0604020202020204" pitchFamily="34" charset="0"/>
                <a:cs typeface="Arial" panose="020B0604020202020204" pitchFamily="34" charset="0"/>
              </a:rPr>
              <a:t>Det är viktigt att komma ihåg att dessa ledare finns här för att stödja våra klubbars framgång.</a:t>
            </a:r>
          </a:p>
          <a:p>
            <a:endParaRPr lang="en-US" sz="1000" b="0" dirty="0">
              <a:latin typeface="Arial" panose="020B0604020202020204" pitchFamily="34" charset="0"/>
              <a:cs typeface="Arial" panose="020B0604020202020204" pitchFamily="34" charset="0"/>
            </a:endParaRPr>
          </a:p>
          <a:p>
            <a:r>
              <a:rPr lang="sv-SE" sz="1000" b="0" dirty="0">
                <a:latin typeface="Arial" panose="020B0604020202020204" pitchFamily="34" charset="0"/>
                <a:cs typeface="Arial" panose="020B0604020202020204" pitchFamily="34" charset="0"/>
              </a:rPr>
              <a:t>Alla dessa medlemmar har beprövade kunskaper om klubbtillväxt och medlemstillväxt samt finns här för att stödja distrikt och multipeldistrikt.</a:t>
            </a:r>
          </a:p>
        </p:txBody>
      </p:sp>
    </p:spTree>
    <p:extLst>
      <p:ext uri="{BB962C8B-B14F-4D97-AF65-F5344CB8AC3E}">
        <p14:creationId xmlns:p14="http://schemas.microsoft.com/office/powerpoint/2010/main" val="1329696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32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1"/>
              </a:buClr>
              <a:buFont typeface="Wingdings 3" panose="05040102010807070707" pitchFamily="18" charset="2"/>
              <a:buChar char="u"/>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2544470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a:extLst>
              <a:ext uri="{FF2B5EF4-FFF2-40B4-BE49-F238E27FC236}">
                <a16:creationId xmlns:a16="http://schemas.microsoft.com/office/drawing/2014/main" id="{F103AB68-8EEE-284C-923A-25A076478FD8}"/>
              </a:ext>
            </a:extLst>
          </p:cNvPr>
          <p:cNvSpPr/>
          <p:nvPr userDrawn="1"/>
        </p:nvSpPr>
        <p:spPr>
          <a:xfrm>
            <a:off x="228600" y="9144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449681" y="38714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pic>
        <p:nvPicPr>
          <p:cNvPr id="7" name="Picture 6">
            <a:extLst>
              <a:ext uri="{FF2B5EF4-FFF2-40B4-BE49-F238E27FC236}">
                <a16:creationId xmlns:a16="http://schemas.microsoft.com/office/drawing/2014/main" id="{79B528F7-FFCE-164D-B6B9-E5AA98D57386}"/>
              </a:ext>
            </a:extLst>
          </p:cNvPr>
          <p:cNvPicPr>
            <a:picLocks noChangeAspect="1"/>
          </p:cNvPicPr>
          <p:nvPr userDrawn="1"/>
        </p:nvPicPr>
        <p:blipFill>
          <a:blip r:embed="rId2">
            <a:alphaModFix amt="60000"/>
          </a:blip>
          <a:srcRect/>
          <a:stretch/>
        </p:blipFill>
        <p:spPr>
          <a:xfrm>
            <a:off x="9906000" y="-1"/>
            <a:ext cx="2286000" cy="2286000"/>
          </a:xfrm>
          <a:prstGeom prst="rect">
            <a:avLst/>
          </a:prstGeom>
        </p:spPr>
      </p:pic>
      <p:pic>
        <p:nvPicPr>
          <p:cNvPr id="8" name="Picture 7">
            <a:extLst>
              <a:ext uri="{FF2B5EF4-FFF2-40B4-BE49-F238E27FC236}">
                <a16:creationId xmlns:a16="http://schemas.microsoft.com/office/drawing/2014/main" id="{92DA6FD9-0326-BB4A-94DB-C31C0BCB43AB}"/>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4" name="Text Placeholder 3"/>
          <p:cNvSpPr>
            <a:spLocks noGrp="1"/>
          </p:cNvSpPr>
          <p:nvPr>
            <p:ph type="body" sz="quarter" idx="10"/>
          </p:nvPr>
        </p:nvSpPr>
        <p:spPr>
          <a:xfrm>
            <a:off x="1524000" y="1142999"/>
            <a:ext cx="9077205" cy="4800600"/>
          </a:xfrm>
          <a:prstGeom prst="rect">
            <a:avLst/>
          </a:prstGeom>
        </p:spPr>
        <p:txBody>
          <a:bodyPr anchor="ct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vl2pPr marL="0" indent="0" algn="r">
              <a:lnSpc>
                <a:spcPct val="110000"/>
              </a:lnSpc>
              <a:spcBef>
                <a:spcPts val="1200"/>
              </a:spcBef>
              <a:spcAft>
                <a:spcPts val="1200"/>
              </a:spcAft>
              <a:defRPr sz="3200">
                <a:solidFill>
                  <a:schemeClr val="bg1"/>
                </a:solidFill>
                <a:latin typeface="Helvetica" panose="020B0604020202020204" pitchFamily="34" charset="0"/>
                <a:cs typeface="Helvetica" panose="020B0604020202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 Second level</a:t>
            </a:r>
          </a:p>
        </p:txBody>
      </p:sp>
    </p:spTree>
    <p:extLst>
      <p:ext uri="{BB962C8B-B14F-4D97-AF65-F5344CB8AC3E}">
        <p14:creationId xmlns:p14="http://schemas.microsoft.com/office/powerpoint/2010/main" val="2481004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36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676400"/>
            <a:ext cx="10668000" cy="4419600"/>
          </a:xfrm>
          <a:prstGeom prst="rect">
            <a:avLst/>
          </a:prstGeom>
        </p:spPr>
        <p:txBody>
          <a:bodyPr/>
          <a:lstStyle>
            <a:lvl1pPr marL="466725" indent="-466725">
              <a:lnSpc>
                <a:spcPct val="110000"/>
              </a:lnSpc>
              <a:spcBef>
                <a:spcPts val="1200"/>
              </a:spcBef>
              <a:spcAft>
                <a:spcPts val="600"/>
              </a:spcAft>
              <a:buClr>
                <a:schemeClr val="accent1"/>
              </a:buClr>
              <a:buFont typeface="Wingdings 3" panose="05040102010807070707" pitchFamily="18" charset="2"/>
              <a:buChar char="u"/>
              <a:defRPr sz="3200">
                <a:solidFill>
                  <a:schemeClr val="accent2"/>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accent2"/>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pic>
        <p:nvPicPr>
          <p:cNvPr id="6" name="Picture 5">
            <a:extLst>
              <a:ext uri="{FF2B5EF4-FFF2-40B4-BE49-F238E27FC236}">
                <a16:creationId xmlns:a16="http://schemas.microsoft.com/office/drawing/2014/main" id="{EC91BDFD-39A3-CC49-8A5D-E1E895440D6E}"/>
              </a:ext>
            </a:extLst>
          </p:cNvPr>
          <p:cNvPicPr>
            <a:picLocks noChangeAspect="1"/>
          </p:cNvPicPr>
          <p:nvPr userDrawn="1"/>
        </p:nvPicPr>
        <p:blipFill>
          <a:blip r:embed="rId2"/>
          <a:stretch>
            <a:fillRect/>
          </a:stretch>
        </p:blipFill>
        <p:spPr>
          <a:xfrm>
            <a:off x="9906000" y="-57150"/>
            <a:ext cx="2286000" cy="2286000"/>
          </a:xfrm>
          <a:prstGeom prst="rect">
            <a:avLst/>
          </a:prstGeom>
        </p:spPr>
      </p:pic>
      <p:pic>
        <p:nvPicPr>
          <p:cNvPr id="7" name="Picture 6">
            <a:extLst>
              <a:ext uri="{FF2B5EF4-FFF2-40B4-BE49-F238E27FC236}">
                <a16:creationId xmlns:a16="http://schemas.microsoft.com/office/drawing/2014/main" id="{E0E5FEE6-C2C9-3544-A7EA-FE542E4FFB5C}"/>
              </a:ext>
            </a:extLst>
          </p:cNvPr>
          <p:cNvPicPr>
            <a:picLocks noChangeAspect="1"/>
          </p:cNvPicPr>
          <p:nvPr userDrawn="1"/>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2289504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378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536432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56048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2365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p:spPr>
        <p:txBody>
          <a:bodyPr/>
          <a:lstStyle>
            <a:lvl1pPr marL="0" indent="0">
              <a:buNone/>
              <a:defRPr lang="en-US" sz="28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1pPr>
            <a:lvl2pPr marL="862013" indent="-404813">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2766218"/>
            <a:ext cx="4281142" cy="1325563"/>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609213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35693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79864407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51351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45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26808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3337817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75064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81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3975313"/>
            <a:ext cx="2743200" cy="1394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9952" y="914400"/>
            <a:ext cx="2812095" cy="27432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spTree>
    <p:extLst>
      <p:ext uri="{BB962C8B-B14F-4D97-AF65-F5344CB8AC3E}">
        <p14:creationId xmlns:p14="http://schemas.microsoft.com/office/powerpoint/2010/main" val="167165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431482"/>
            <a:ext cx="185822" cy="40670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53200" y="1752600"/>
            <a:ext cx="4953000" cy="4114800"/>
          </a:xfrm>
          <a:prstGeom prst="rect">
            <a:avLst/>
          </a:prstGeom>
        </p:spPr>
        <p:txBody>
          <a:bodyPr anchor="ctr"/>
          <a:lstStyle>
            <a:lvl1pPr marL="466725" indent="-466725">
              <a:lnSpc>
                <a:spcPct val="110000"/>
              </a:lnSpc>
              <a:spcBef>
                <a:spcPts val="600"/>
              </a:spcBef>
              <a:spcAft>
                <a:spcPts val="600"/>
              </a:spcAft>
              <a:buClr>
                <a:schemeClr val="accent1"/>
              </a:buClr>
              <a:buFont typeface="Wingdings 3" panose="05040102010807070707" pitchFamily="18" charset="2"/>
              <a:buChar char="u"/>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2072050"/>
            <a:ext cx="4419600" cy="2019731"/>
          </a:xfrm>
          <a:prstGeom prst="rect">
            <a:avLst/>
          </a:prstGeom>
        </p:spPr>
        <p:txBody>
          <a:bodyPr anchor="ctr"/>
          <a:lstStyle>
            <a:lvl1pPr>
              <a:defRPr sz="40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3568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4" r:id="rId4"/>
    <p:sldLayoutId id="2147483875" r:id="rId5"/>
    <p:sldLayoutId id="2147483876" r:id="rId6"/>
    <p:sldLayoutId id="2147483878"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062246"/>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accent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accent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0494254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454551"/>
      </p:ext>
    </p:extLst>
  </p:cSld>
  <p:clrMap bg1="lt1" tx1="dk1" bg2="lt2" tx2="dk2" accent1="accent1" accent2="accent2" accent3="accent3" accent4="accent4" accent5="accent5" accent6="accent6" hlink="hlink" folHlink="folHlink"/>
  <p:sldLayoutIdLst>
    <p:sldLayoutId id="21474838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16909326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www.lionsclubs.org/sv/districtgoals"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ellow Bar">
            <a:extLst>
              <a:ext uri="{FF2B5EF4-FFF2-40B4-BE49-F238E27FC236}">
                <a16:creationId xmlns:a16="http://schemas.microsoft.com/office/drawing/2014/main" id="{ABE59191-FC84-504D-BBF4-D850C5554EDE}"/>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4" name="Emblem - Color">
            <a:extLst>
              <a:ext uri="{FF2B5EF4-FFF2-40B4-BE49-F238E27FC236}">
                <a16:creationId xmlns:a16="http://schemas.microsoft.com/office/drawing/2014/main" id="{F4EE839F-086E-274B-B976-DBA98BB57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6" name="Body Copy">
            <a:extLst>
              <a:ext uri="{FF2B5EF4-FFF2-40B4-BE49-F238E27FC236}">
                <a16:creationId xmlns:a16="http://schemas.microsoft.com/office/drawing/2014/main" id="{F1452747-26EA-3E42-9253-FB4F7AC51A2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4000"/>
              <a:t>Förberedelser inför mötet</a:t>
            </a:r>
          </a:p>
        </p:txBody>
      </p:sp>
      <p:pic>
        <p:nvPicPr>
          <p:cNvPr id="8" name="Picture 7">
            <a:extLst>
              <a:ext uri="{FF2B5EF4-FFF2-40B4-BE49-F238E27FC236}">
                <a16:creationId xmlns:a16="http://schemas.microsoft.com/office/drawing/2014/main" id="{29AFE6FC-7165-EE42-852C-1A64EBE565C4}"/>
              </a:ext>
            </a:extLst>
          </p:cNvPr>
          <p:cNvPicPr>
            <a:picLocks noChangeAspect="1"/>
          </p:cNvPicPr>
          <p:nvPr/>
        </p:nvPicPr>
        <p:blipFill>
          <a:blip r:embed="rId4"/>
          <a:stretch>
            <a:fillRect/>
          </a:stretch>
        </p:blipFill>
        <p:spPr>
          <a:xfrm>
            <a:off x="9906000" y="0"/>
            <a:ext cx="2286000" cy="2286000"/>
          </a:xfrm>
          <a:prstGeom prst="rect">
            <a:avLst/>
          </a:prstGeom>
        </p:spPr>
      </p:pic>
      <p:pic>
        <p:nvPicPr>
          <p:cNvPr id="9" name="Picture 8">
            <a:extLst>
              <a:ext uri="{FF2B5EF4-FFF2-40B4-BE49-F238E27FC236}">
                <a16:creationId xmlns:a16="http://schemas.microsoft.com/office/drawing/2014/main" id="{941C73EA-577D-AF43-9625-526BE141BAD5}"/>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2977252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27621"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p:txBody>
      </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15" name="Picture 14">
            <a:extLst>
              <a:ext uri="{FF2B5EF4-FFF2-40B4-BE49-F238E27FC236}">
                <a16:creationId xmlns:a16="http://schemas.microsoft.com/office/drawing/2014/main" id="{37A35FAC-249B-DE42-9987-8AC545DD8A4D}"/>
              </a:ext>
            </a:extLst>
          </p:cNvPr>
          <p:cNvPicPr>
            <a:picLocks noChangeAspect="1"/>
          </p:cNvPicPr>
          <p:nvPr/>
        </p:nvPicPr>
        <p:blipFill>
          <a:blip r:embed="rId3"/>
          <a:srcRect/>
          <a:stretch/>
        </p:blipFill>
        <p:spPr>
          <a:xfrm>
            <a:off x="11286103" y="361146"/>
            <a:ext cx="741107" cy="702199"/>
          </a:xfrm>
          <a:prstGeom prst="rect">
            <a:avLst/>
          </a:prstGeom>
        </p:spPr>
      </p:pic>
      <p:sp>
        <p:nvSpPr>
          <p:cNvPr id="37" name="Body Copy">
            <a:extLst>
              <a:ext uri="{FF2B5EF4-FFF2-40B4-BE49-F238E27FC236}">
                <a16:creationId xmlns:a16="http://schemas.microsoft.com/office/drawing/2014/main" id="{B68B1893-1FFC-4536-89CB-0A3269065970}"/>
              </a:ext>
            </a:extLst>
          </p:cNvPr>
          <p:cNvSpPr txBox="1">
            <a:spLocks/>
          </p:cNvSpPr>
          <p:nvPr/>
        </p:nvSpPr>
        <p:spPr>
          <a:xfrm>
            <a:off x="82395" y="463441"/>
            <a:ext cx="12027209"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pPr>
            <a:r>
              <a:rPr lang="sv-SE" sz="3600" b="1">
                <a:solidFill>
                  <a:schemeClr val="bg1"/>
                </a:solidFill>
                <a:latin typeface="Arial" charset="0"/>
                <a:ea typeface="Arial" charset="0"/>
                <a:cs typeface="Arial" charset="0"/>
              </a:rPr>
              <a:t>Global medlemsfokusering</a:t>
            </a:r>
          </a:p>
        </p:txBody>
      </p:sp>
      <p:sp>
        <p:nvSpPr>
          <p:cNvPr id="45" name="Rectangle 44">
            <a:extLst>
              <a:ext uri="{FF2B5EF4-FFF2-40B4-BE49-F238E27FC236}">
                <a16:creationId xmlns:a16="http://schemas.microsoft.com/office/drawing/2014/main" id="{A725126D-4B59-437A-A319-A4856C045CBE}"/>
              </a:ext>
            </a:extLst>
          </p:cNvPr>
          <p:cNvSpPr/>
          <p:nvPr/>
        </p:nvSpPr>
        <p:spPr>
          <a:xfrm rot="5400000" flipH="1">
            <a:off x="6079752" y="-1416589"/>
            <a:ext cx="87738" cy="557784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32" name="Group 31">
            <a:extLst>
              <a:ext uri="{FF2B5EF4-FFF2-40B4-BE49-F238E27FC236}">
                <a16:creationId xmlns:a16="http://schemas.microsoft.com/office/drawing/2014/main" id="{7D984B7B-ED38-4F9F-AB19-29A584B5703D}"/>
              </a:ext>
            </a:extLst>
          </p:cNvPr>
          <p:cNvGrpSpPr/>
          <p:nvPr/>
        </p:nvGrpSpPr>
        <p:grpSpPr>
          <a:xfrm>
            <a:off x="18405" y="-21179"/>
            <a:ext cx="12191999" cy="173736"/>
            <a:chOff x="0" y="5696515"/>
            <a:chExt cx="12289367" cy="354756"/>
          </a:xfrm>
        </p:grpSpPr>
        <p:sp>
          <p:nvSpPr>
            <p:cNvPr id="33" name="Background - Solid">
              <a:extLst>
                <a:ext uri="{FF2B5EF4-FFF2-40B4-BE49-F238E27FC236}">
                  <a16:creationId xmlns:a16="http://schemas.microsoft.com/office/drawing/2014/main" id="{B0061FDD-8BC8-4876-B4E8-906C17437E70}"/>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5" name="Background - Solid">
              <a:extLst>
                <a:ext uri="{FF2B5EF4-FFF2-40B4-BE49-F238E27FC236}">
                  <a16:creationId xmlns:a16="http://schemas.microsoft.com/office/drawing/2014/main" id="{5566D305-95C7-4D64-A7BF-AA6E7CE6237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6" name="Background - Solid">
              <a:extLst>
                <a:ext uri="{FF2B5EF4-FFF2-40B4-BE49-F238E27FC236}">
                  <a16:creationId xmlns:a16="http://schemas.microsoft.com/office/drawing/2014/main" id="{9EB99C6D-C42D-4882-9CF4-2D1FAFA581F8}"/>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2" name="Background - Solid">
              <a:extLst>
                <a:ext uri="{FF2B5EF4-FFF2-40B4-BE49-F238E27FC236}">
                  <a16:creationId xmlns:a16="http://schemas.microsoft.com/office/drawing/2014/main" id="{0B05C1EA-CD33-404A-A774-1AB723D2205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3" name="Background - Solid">
              <a:extLst>
                <a:ext uri="{FF2B5EF4-FFF2-40B4-BE49-F238E27FC236}">
                  <a16:creationId xmlns:a16="http://schemas.microsoft.com/office/drawing/2014/main" id="{3572E45F-1B87-487F-AC2C-8D0DA22B0F18}"/>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4" name="Background - Solid">
              <a:extLst>
                <a:ext uri="{FF2B5EF4-FFF2-40B4-BE49-F238E27FC236}">
                  <a16:creationId xmlns:a16="http://schemas.microsoft.com/office/drawing/2014/main" id="{84DB02A0-E2C4-44DE-8E8A-EDA5F22233BA}"/>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5" name="Background - Solid">
              <a:extLst>
                <a:ext uri="{FF2B5EF4-FFF2-40B4-BE49-F238E27FC236}">
                  <a16:creationId xmlns:a16="http://schemas.microsoft.com/office/drawing/2014/main" id="{A52576BD-3575-4D44-82B7-C03B3AA15B1E}"/>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 name="Content Placeholder 49">
            <a:extLst>
              <a:ext uri="{FF2B5EF4-FFF2-40B4-BE49-F238E27FC236}">
                <a16:creationId xmlns:a16="http://schemas.microsoft.com/office/drawing/2014/main" id="{F5C4E644-447A-6CB1-CA31-4E3A3FD0BEE6}"/>
              </a:ext>
            </a:extLst>
          </p:cNvPr>
          <p:cNvSpPr txBox="1">
            <a:spLocks/>
          </p:cNvSpPr>
          <p:nvPr/>
        </p:nvSpPr>
        <p:spPr>
          <a:xfrm>
            <a:off x="917028" y="1836098"/>
            <a:ext cx="10665372" cy="29603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sv-SE" sz="2600" dirty="0">
                <a:solidFill>
                  <a:schemeClr val="bg1"/>
                </a:solidFill>
                <a:latin typeface="Arial" panose="020B0604020202020204" pitchFamily="34" charset="0"/>
                <a:cs typeface="Arial" panose="020B0604020202020204" pitchFamily="34" charset="0"/>
              </a:rPr>
              <a:t>Pilotprojekt i olika distrikt i alla KO under 2021-2022</a:t>
            </a:r>
          </a:p>
          <a:p>
            <a:pPr>
              <a:lnSpc>
                <a:spcPct val="120000"/>
              </a:lnSpc>
            </a:pPr>
            <a:r>
              <a:rPr lang="sv-SE" sz="2600" dirty="0">
                <a:solidFill>
                  <a:schemeClr val="bg1"/>
                </a:solidFill>
                <a:latin typeface="Arial" panose="020B0604020202020204" pitchFamily="34" charset="0"/>
                <a:cs typeface="Arial" panose="020B0604020202020204" pitchFamily="34" charset="0"/>
              </a:rPr>
              <a:t>Insamling av återkoppling och bästa arbetssätt från alla områden</a:t>
            </a:r>
          </a:p>
          <a:p>
            <a:pPr>
              <a:lnSpc>
                <a:spcPct val="120000"/>
              </a:lnSpc>
            </a:pPr>
            <a:r>
              <a:rPr lang="sv-SE" sz="2600" dirty="0">
                <a:solidFill>
                  <a:schemeClr val="bg1"/>
                </a:solidFill>
                <a:latin typeface="Arial" panose="020B0604020202020204" pitchFamily="34" charset="0"/>
                <a:cs typeface="Arial" panose="020B0604020202020204" pitchFamily="34" charset="0"/>
              </a:rPr>
              <a:t>Drivs av GAT som tillhandahåller stöd och ansvar</a:t>
            </a:r>
          </a:p>
          <a:p>
            <a:pPr>
              <a:lnSpc>
                <a:spcPct val="120000"/>
              </a:lnSpc>
            </a:pPr>
            <a:r>
              <a:rPr lang="sv-SE" sz="2600" dirty="0">
                <a:solidFill>
                  <a:schemeClr val="bg1"/>
                </a:solidFill>
                <a:latin typeface="Arial" panose="020B0604020202020204" pitchFamily="34" charset="0"/>
                <a:cs typeface="Arial" panose="020B0604020202020204" pitchFamily="34" charset="0"/>
              </a:rPr>
              <a:t>Använd den globala medlemsfokuseringen för att stödja </a:t>
            </a:r>
            <a:r>
              <a:rPr lang="sv-SE" sz="2600" i="1" dirty="0">
                <a:solidFill>
                  <a:schemeClr val="bg1"/>
                </a:solidFill>
                <a:latin typeface="Arial" panose="020B0604020202020204" pitchFamily="34" charset="0"/>
                <a:cs typeface="Arial" panose="020B0604020202020204" pitchFamily="34" charset="0"/>
              </a:rPr>
              <a:t>MISSION</a:t>
            </a:r>
            <a:r>
              <a:rPr lang="sv-SE" sz="2600" dirty="0">
                <a:solidFill>
                  <a:schemeClr val="bg1"/>
                </a:solidFill>
                <a:latin typeface="Arial" panose="020B0604020202020204" pitchFamily="34" charset="0"/>
                <a:cs typeface="Arial" panose="020B0604020202020204" pitchFamily="34" charset="0"/>
              </a:rPr>
              <a:t> </a:t>
            </a:r>
            <a:r>
              <a:rPr lang="sv-SE" sz="2600" b="1" dirty="0">
                <a:solidFill>
                  <a:schemeClr val="bg1"/>
                </a:solidFill>
                <a:latin typeface="Arial" panose="020B0604020202020204" pitchFamily="34" charset="0"/>
                <a:cs typeface="Arial" panose="020B0604020202020204" pitchFamily="34" charset="0"/>
              </a:rPr>
              <a:t>1.5</a:t>
            </a:r>
          </a:p>
        </p:txBody>
      </p:sp>
      <p:grpSp>
        <p:nvGrpSpPr>
          <p:cNvPr id="3" name="Group 2">
            <a:extLst>
              <a:ext uri="{FF2B5EF4-FFF2-40B4-BE49-F238E27FC236}">
                <a16:creationId xmlns:a16="http://schemas.microsoft.com/office/drawing/2014/main" id="{8FCF8E4E-D729-B39F-C58B-DB697E506F86}"/>
              </a:ext>
            </a:extLst>
          </p:cNvPr>
          <p:cNvGrpSpPr/>
          <p:nvPr/>
        </p:nvGrpSpPr>
        <p:grpSpPr>
          <a:xfrm>
            <a:off x="1291488" y="4491724"/>
            <a:ext cx="9372602" cy="2075628"/>
            <a:chOff x="3367310" y="3830369"/>
            <a:chExt cx="8110969" cy="2471518"/>
          </a:xfrm>
        </p:grpSpPr>
        <p:sp>
          <p:nvSpPr>
            <p:cNvPr id="4" name="TextBox 3">
              <a:extLst>
                <a:ext uri="{FF2B5EF4-FFF2-40B4-BE49-F238E27FC236}">
                  <a16:creationId xmlns:a16="http://schemas.microsoft.com/office/drawing/2014/main" id="{50B2F6FF-B1AD-D5D1-CC20-716EFBB2CEE0}"/>
                </a:ext>
              </a:extLst>
            </p:cNvPr>
            <p:cNvSpPr txBox="1"/>
            <p:nvPr/>
          </p:nvSpPr>
          <p:spPr>
            <a:xfrm>
              <a:off x="7474034" y="5577950"/>
              <a:ext cx="316525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algn="ctr" defTabSz="755650" rtl="0" eaLnBrk="1" fontAlgn="auto" latinLnBrk="0" hangingPunct="1">
                <a:lnSpc>
                  <a:spcPct val="90000"/>
                </a:lnSpc>
                <a:spcBef>
                  <a:spcPct val="0"/>
                </a:spcBef>
                <a:spcAft>
                  <a:spcPct val="15000"/>
                </a:spcAft>
                <a:buClrTx/>
                <a:buSzTx/>
                <a:tabLst/>
                <a:defRPr/>
              </a:pPr>
              <a:r>
                <a:rPr kumimoji="0" lang="sv-SE" sz="1700" i="0" u="none" strike="noStrike" cap="none" normalizeH="0" baseline="0" noProof="0">
                  <a:ln>
                    <a:noFill/>
                  </a:ln>
                  <a:solidFill>
                    <a:schemeClr val="bg1"/>
                  </a:solidFill>
                  <a:uLnTx/>
                  <a:uFillTx/>
                  <a:latin typeface="Calibri" panose="020F0502020204030204"/>
                  <a:ea typeface="+mn-ea"/>
                  <a:cs typeface="+mn-cs"/>
                </a:rPr>
                <a:t>Stöd </a:t>
              </a:r>
              <a:r>
                <a:rPr kumimoji="0" lang="sv-SE" sz="1700" i="1" u="none" strike="noStrike" cap="none" normalizeH="0" baseline="0" noProof="0">
                  <a:ln>
                    <a:noFill/>
                  </a:ln>
                  <a:solidFill>
                    <a:schemeClr val="bg1"/>
                  </a:solidFill>
                  <a:uLnTx/>
                  <a:uFillTx/>
                  <a:latin typeface="Calibri" panose="020F0502020204030204"/>
                  <a:ea typeface="+mn-ea"/>
                  <a:cs typeface="+mn-cs"/>
                </a:rPr>
                <a:t>MISSION</a:t>
              </a:r>
              <a:r>
                <a:rPr kumimoji="0" lang="sv-SE" sz="1700" i="0" u="none" strike="noStrike" cap="none" normalizeH="0" baseline="0" noProof="0">
                  <a:ln>
                    <a:noFill/>
                  </a:ln>
                  <a:solidFill>
                    <a:schemeClr val="bg1"/>
                  </a:solidFill>
                  <a:uLnTx/>
                  <a:uFillTx/>
                  <a:latin typeface="Calibri" panose="020F0502020204030204"/>
                  <a:ea typeface="+mn-ea"/>
                  <a:cs typeface="+mn-cs"/>
                </a:rPr>
                <a:t> </a:t>
              </a:r>
              <a:r>
                <a:rPr kumimoji="0" lang="sv-SE" sz="1700" b="1" i="0" u="none" strike="noStrike" cap="none" normalizeH="0" baseline="0" noProof="0">
                  <a:ln>
                    <a:noFill/>
                  </a:ln>
                  <a:solidFill>
                    <a:schemeClr val="bg1"/>
                  </a:solidFill>
                  <a:uLnTx/>
                  <a:uFillTx/>
                  <a:latin typeface="Calibri" panose="020F0502020204030204"/>
                  <a:ea typeface="+mn-ea"/>
                  <a:cs typeface="+mn-cs"/>
                </a:rPr>
                <a:t>1.5</a:t>
              </a:r>
              <a:r>
                <a:rPr kumimoji="0" lang="sv-SE" sz="1700" i="0" u="none" strike="noStrike" cap="none" normalizeH="0" baseline="0" noProof="0">
                  <a:ln>
                    <a:noFill/>
                  </a:ln>
                  <a:solidFill>
                    <a:schemeClr val="bg1"/>
                  </a:solidFill>
                  <a:uLnTx/>
                  <a:uFillTx/>
                  <a:latin typeface="Calibri" panose="020F0502020204030204"/>
                  <a:ea typeface="+mn-ea"/>
                  <a:cs typeface="+mn-cs"/>
                </a:rPr>
                <a:t> genom att använda den globala medlemsfokuseringen</a:t>
              </a:r>
            </a:p>
          </p:txBody>
        </p:sp>
        <p:grpSp>
          <p:nvGrpSpPr>
            <p:cNvPr id="6" name="Group 5">
              <a:extLst>
                <a:ext uri="{FF2B5EF4-FFF2-40B4-BE49-F238E27FC236}">
                  <a16:creationId xmlns:a16="http://schemas.microsoft.com/office/drawing/2014/main" id="{F24C0406-D6FD-03EA-0F65-EF0BA5B2AB41}"/>
                </a:ext>
              </a:extLst>
            </p:cNvPr>
            <p:cNvGrpSpPr/>
            <p:nvPr/>
          </p:nvGrpSpPr>
          <p:grpSpPr>
            <a:xfrm>
              <a:off x="3367310" y="3830369"/>
              <a:ext cx="8110969" cy="1959211"/>
              <a:chOff x="3367310" y="3830369"/>
              <a:chExt cx="8110969" cy="1959211"/>
            </a:xfrm>
          </p:grpSpPr>
          <p:sp>
            <p:nvSpPr>
              <p:cNvPr id="9" name="Arrow: Right 8">
                <a:extLst>
                  <a:ext uri="{FF2B5EF4-FFF2-40B4-BE49-F238E27FC236}">
                    <a16:creationId xmlns:a16="http://schemas.microsoft.com/office/drawing/2014/main" id="{7AC003B2-D308-0A8E-A767-620612DD9304}"/>
                  </a:ext>
                </a:extLst>
              </p:cNvPr>
              <p:cNvSpPr/>
              <p:nvPr/>
            </p:nvSpPr>
            <p:spPr>
              <a:xfrm>
                <a:off x="3367310" y="3830369"/>
                <a:ext cx="8110969" cy="1959211"/>
              </a:xfrm>
              <a:prstGeom prst="rightArrow">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10" name="TextBox 9">
                <a:extLst>
                  <a:ext uri="{FF2B5EF4-FFF2-40B4-BE49-F238E27FC236}">
                    <a16:creationId xmlns:a16="http://schemas.microsoft.com/office/drawing/2014/main" id="{B570D306-82C3-5ACE-3C25-6DF0F0FC8B9D}"/>
                  </a:ext>
                </a:extLst>
              </p:cNvPr>
              <p:cNvSpPr txBox="1"/>
              <p:nvPr/>
            </p:nvSpPr>
            <p:spPr>
              <a:xfrm>
                <a:off x="8270497" y="440420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sv-SE" sz="2400" b="1" i="0" u="none" strike="noStrike" cap="none" normalizeH="0" baseline="0" noProof="0">
                    <a:ln>
                      <a:noFill/>
                    </a:ln>
                    <a:solidFill>
                      <a:schemeClr val="tx1"/>
                    </a:solidFill>
                    <a:uLnTx/>
                    <a:uFillTx/>
                    <a:latin typeface="Calibri" panose="020F0502020204030204"/>
                    <a:ea typeface="+mn-ea"/>
                    <a:cs typeface="+mn-cs"/>
                  </a:rPr>
                  <a:t>2023-2027</a:t>
                </a:r>
              </a:p>
            </p:txBody>
          </p:sp>
          <p:sp>
            <p:nvSpPr>
              <p:cNvPr id="11" name="TextBox 10">
                <a:extLst>
                  <a:ext uri="{FF2B5EF4-FFF2-40B4-BE49-F238E27FC236}">
                    <a16:creationId xmlns:a16="http://schemas.microsoft.com/office/drawing/2014/main" id="{8A0C07B8-C292-AADD-B1B6-E95504902DBA}"/>
                  </a:ext>
                </a:extLst>
              </p:cNvPr>
              <p:cNvSpPr txBox="1"/>
              <p:nvPr/>
            </p:nvSpPr>
            <p:spPr>
              <a:xfrm>
                <a:off x="4306993" y="443792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sv-SE" sz="2400" b="1" i="0" u="none" strike="noStrike" cap="none" normalizeH="0" baseline="0" noProof="0">
                    <a:ln>
                      <a:noFill/>
                    </a:ln>
                    <a:solidFill>
                      <a:schemeClr val="tx1"/>
                    </a:solidFill>
                    <a:uLnTx/>
                    <a:uFillTx/>
                    <a:latin typeface="Calibri" panose="020F0502020204030204"/>
                    <a:ea typeface="+mn-ea"/>
                    <a:cs typeface="+mn-cs"/>
                  </a:rPr>
                  <a:t>2022-2023</a:t>
                </a:r>
              </a:p>
            </p:txBody>
          </p:sp>
        </p:grpSp>
        <p:sp>
          <p:nvSpPr>
            <p:cNvPr id="7" name="TextBox 6">
              <a:extLst>
                <a:ext uri="{FF2B5EF4-FFF2-40B4-BE49-F238E27FC236}">
                  <a16:creationId xmlns:a16="http://schemas.microsoft.com/office/drawing/2014/main" id="{BAEE7E79-8F91-15E2-43A3-7F2C85272962}"/>
                </a:ext>
              </a:extLst>
            </p:cNvPr>
            <p:cNvSpPr txBox="1"/>
            <p:nvPr/>
          </p:nvSpPr>
          <p:spPr>
            <a:xfrm>
              <a:off x="3509457" y="5565820"/>
              <a:ext cx="316525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algn="ctr" defTabSz="755650" rtl="0" eaLnBrk="1" fontAlgn="auto" latinLnBrk="0" hangingPunct="1">
                <a:lnSpc>
                  <a:spcPct val="90000"/>
                </a:lnSpc>
                <a:spcBef>
                  <a:spcPct val="0"/>
                </a:spcBef>
                <a:spcAft>
                  <a:spcPct val="15000"/>
                </a:spcAft>
                <a:buClrTx/>
                <a:buSzTx/>
                <a:tabLst/>
                <a:defRPr/>
              </a:pPr>
              <a:r>
                <a:rPr kumimoji="0" lang="sv-SE" sz="1700" i="0" u="none" strike="noStrike" cap="none" normalizeH="0" baseline="0" noProof="0">
                  <a:ln>
                    <a:noFill/>
                  </a:ln>
                  <a:solidFill>
                    <a:schemeClr val="bg1"/>
                  </a:solidFill>
                  <a:uLnTx/>
                  <a:uFillTx/>
                  <a:latin typeface="Calibri" panose="020F0502020204030204"/>
                  <a:ea typeface="+mn-ea"/>
                  <a:cs typeface="+mn-cs"/>
                </a:rPr>
                <a:t>Den globala medlemsfokuseringen lanseras i hela världen</a:t>
              </a:r>
            </a:p>
          </p:txBody>
        </p:sp>
      </p:grpSp>
    </p:spTree>
    <p:extLst>
      <p:ext uri="{BB962C8B-B14F-4D97-AF65-F5344CB8AC3E}">
        <p14:creationId xmlns:p14="http://schemas.microsoft.com/office/powerpoint/2010/main" val="2491628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ce - Solid">
            <a:extLst>
              <a:ext uri="{FF2B5EF4-FFF2-40B4-BE49-F238E27FC236}">
                <a16:creationId xmlns:a16="http://schemas.microsoft.com/office/drawing/2014/main" id="{BB71531A-A54B-0747-BFB6-8E367958E083}"/>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Body Copy">
            <a:extLst>
              <a:ext uri="{FF2B5EF4-FFF2-40B4-BE49-F238E27FC236}">
                <a16:creationId xmlns:a16="http://schemas.microsoft.com/office/drawing/2014/main" id="{3A6A3947-17C9-AC44-A97E-BDA70D3364E2}"/>
              </a:ext>
            </a:extLst>
          </p:cNvPr>
          <p:cNvSpPr txBox="1">
            <a:spLocks/>
          </p:cNvSpPr>
          <p:nvPr/>
        </p:nvSpPr>
        <p:spPr>
          <a:xfrm>
            <a:off x="3234687" y="53319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sv-SE" sz="3200" b="1" i="0" u="none" strike="noStrike" cap="none" normalizeH="0" baseline="0" noProof="0">
                <a:ln>
                  <a:noFill/>
                </a:ln>
                <a:solidFill>
                  <a:prstClr val="white"/>
                </a:solidFill>
                <a:uLnTx/>
                <a:uFillTx/>
                <a:latin typeface="Arial" charset="0"/>
                <a:ea typeface="Arial" charset="0"/>
                <a:cs typeface="Arial" charset="0"/>
              </a:rPr>
              <a:t>Process för global medlemsfokusering</a:t>
            </a:r>
          </a:p>
        </p:txBody>
      </p:sp>
      <p:sp>
        <p:nvSpPr>
          <p:cNvPr id="8" name="Page Number - Blue">
            <a:extLst>
              <a:ext uri="{FF2B5EF4-FFF2-40B4-BE49-F238E27FC236}">
                <a16:creationId xmlns:a16="http://schemas.microsoft.com/office/drawing/2014/main" id="{271AE485-B077-DC43-A361-C6B0B37EDF6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11</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grpSp>
        <p:nvGrpSpPr>
          <p:cNvPr id="9" name="Group 8">
            <a:extLst>
              <a:ext uri="{FF2B5EF4-FFF2-40B4-BE49-F238E27FC236}">
                <a16:creationId xmlns:a16="http://schemas.microsoft.com/office/drawing/2014/main" id="{3DEC922A-9AF6-D54B-A18A-8AE5809DC4B2}"/>
              </a:ext>
            </a:extLst>
          </p:cNvPr>
          <p:cNvGrpSpPr/>
          <p:nvPr/>
        </p:nvGrpSpPr>
        <p:grpSpPr>
          <a:xfrm>
            <a:off x="813804" y="2819400"/>
            <a:ext cx="10564392" cy="2560608"/>
            <a:chOff x="1071642" y="2793780"/>
            <a:chExt cx="9897207" cy="2398901"/>
          </a:xfrm>
        </p:grpSpPr>
        <p:sp>
          <p:nvSpPr>
            <p:cNvPr id="10" name="Oval 9">
              <a:extLst>
                <a:ext uri="{FF2B5EF4-FFF2-40B4-BE49-F238E27FC236}">
                  <a16:creationId xmlns:a16="http://schemas.microsoft.com/office/drawing/2014/main" id="{3DF6929A-6ABE-8847-A38E-510D9BB474AD}"/>
                </a:ext>
              </a:extLst>
            </p:cNvPr>
            <p:cNvSpPr/>
            <p:nvPr/>
          </p:nvSpPr>
          <p:spPr bwMode="auto">
            <a:xfrm>
              <a:off x="8569955" y="2793787"/>
              <a:ext cx="2398894" cy="2398894"/>
            </a:xfrm>
            <a:prstGeom prst="ellipse">
              <a:avLst/>
            </a:prstGeom>
            <a:solidFill>
              <a:srgbClr val="BFBFB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sv-SE" sz="2800" b="1" i="0" u="none" strike="noStrike" cap="none" normalizeH="0" baseline="0" noProof="0">
                  <a:ln>
                    <a:noFill/>
                  </a:ln>
                  <a:solidFill>
                    <a:prstClr val="white"/>
                  </a:solidFill>
                  <a:uLnTx/>
                  <a:uFillTx/>
                  <a:latin typeface="Arial" pitchFamily="34" charset="0"/>
                  <a:ea typeface="Arial" charset="0"/>
                  <a:cs typeface="Arial" panose="020B0604020202020204" pitchFamily="34" charset="0"/>
                </a:rPr>
                <a:t>Skapa</a:t>
              </a:r>
            </a:p>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sv-SE" sz="2800" b="1" i="0" u="none" strike="noStrike" cap="none" normalizeH="0" baseline="0" noProof="0">
                  <a:ln>
                    <a:noFill/>
                  </a:ln>
                  <a:solidFill>
                    <a:prstClr val="white"/>
                  </a:solidFill>
                  <a:uLnTx/>
                  <a:uFillTx/>
                  <a:latin typeface="Arial" pitchFamily="34" charset="0"/>
                  <a:ea typeface="Arial" charset="0"/>
                  <a:cs typeface="Arial" panose="020B0604020202020204" pitchFamily="34" charset="0"/>
                </a:rPr>
                <a:t>framgång</a:t>
              </a:r>
            </a:p>
          </p:txBody>
        </p:sp>
        <p:sp>
          <p:nvSpPr>
            <p:cNvPr id="11" name="Oval 10">
              <a:extLst>
                <a:ext uri="{FF2B5EF4-FFF2-40B4-BE49-F238E27FC236}">
                  <a16:creationId xmlns:a16="http://schemas.microsoft.com/office/drawing/2014/main" id="{84D60E5B-FEEE-194E-AE35-853E9A8D911E}"/>
                </a:ext>
              </a:extLst>
            </p:cNvPr>
            <p:cNvSpPr/>
            <p:nvPr/>
          </p:nvSpPr>
          <p:spPr bwMode="auto">
            <a:xfrm>
              <a:off x="6043522" y="2793787"/>
              <a:ext cx="2398894" cy="2398894"/>
            </a:xfrm>
            <a:prstGeom prst="ellipse">
              <a:avLst/>
            </a:prstGeom>
            <a:solidFill>
              <a:srgbClr val="F6512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sv-SE" sz="2800" b="1" i="0" u="none" strike="noStrike" cap="none" normalizeH="0" baseline="0" noProof="0">
                  <a:ln>
                    <a:noFill/>
                  </a:ln>
                  <a:solidFill>
                    <a:prstClr val="white"/>
                  </a:solidFill>
                  <a:uLnTx/>
                  <a:uFillTx/>
                  <a:latin typeface="Arial" pitchFamily="34" charset="0"/>
                  <a:ea typeface="Arial" charset="0"/>
                  <a:cs typeface="Arial" panose="020B0604020202020204" pitchFamily="34" charset="0"/>
                </a:rPr>
                <a:t>Skapa en </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sv-SE" sz="2800" b="1" i="0" u="none" strike="noStrike" cap="none" normalizeH="0" baseline="0" noProof="0">
                  <a:ln>
                    <a:noFill/>
                  </a:ln>
                  <a:solidFill>
                    <a:prstClr val="white"/>
                  </a:solidFill>
                  <a:uLnTx/>
                  <a:uFillTx/>
                  <a:latin typeface="Arial" pitchFamily="34" charset="0"/>
                  <a:ea typeface="Arial" charset="0"/>
                  <a:cs typeface="Arial" panose="020B0604020202020204" pitchFamily="34" charset="0"/>
                </a:rPr>
                <a:t>plan</a:t>
              </a:r>
            </a:p>
          </p:txBody>
        </p:sp>
        <p:sp>
          <p:nvSpPr>
            <p:cNvPr id="12" name="Oval 11">
              <a:extLst>
                <a:ext uri="{FF2B5EF4-FFF2-40B4-BE49-F238E27FC236}">
                  <a16:creationId xmlns:a16="http://schemas.microsoft.com/office/drawing/2014/main" id="{54C6ED37-726F-034E-B75C-7F308AF9112D}"/>
                </a:ext>
              </a:extLst>
            </p:cNvPr>
            <p:cNvSpPr/>
            <p:nvPr/>
          </p:nvSpPr>
          <p:spPr bwMode="auto">
            <a:xfrm>
              <a:off x="3557582" y="2793780"/>
              <a:ext cx="2398894" cy="2398894"/>
            </a:xfrm>
            <a:prstGeom prst="ellipse">
              <a:avLst/>
            </a:prstGeom>
            <a:solidFill>
              <a:srgbClr val="457DC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sv-SE" sz="2800" b="1" i="0" u="none" strike="noStrike" cap="none" normalizeH="0" baseline="0" noProof="0">
                  <a:ln>
                    <a:noFill/>
                  </a:ln>
                  <a:solidFill>
                    <a:prstClr val="white"/>
                  </a:solidFill>
                  <a:uLnTx/>
                  <a:uFillTx/>
                  <a:latin typeface="Arial" pitchFamily="34" charset="0"/>
                  <a:ea typeface="Arial" charset="0"/>
                  <a:cs typeface="Arial" panose="020B0604020202020204" pitchFamily="34" charset="0"/>
                </a:rPr>
                <a:t>Skapa en</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sv-SE" sz="2800" b="1" i="0" u="none" strike="noStrike" cap="none" normalizeH="0" baseline="0" noProof="0">
                  <a:ln>
                    <a:noFill/>
                  </a:ln>
                  <a:solidFill>
                    <a:prstClr val="white"/>
                  </a:solidFill>
                  <a:uLnTx/>
                  <a:uFillTx/>
                  <a:latin typeface="Arial" pitchFamily="34" charset="0"/>
                  <a:ea typeface="Arial" charset="0"/>
                  <a:cs typeface="Arial" panose="020B0604020202020204" pitchFamily="34" charset="0"/>
                </a:rPr>
                <a:t>vision</a:t>
              </a:r>
            </a:p>
          </p:txBody>
        </p:sp>
        <p:sp>
          <p:nvSpPr>
            <p:cNvPr id="13" name="Oval 12">
              <a:extLst>
                <a:ext uri="{FF2B5EF4-FFF2-40B4-BE49-F238E27FC236}">
                  <a16:creationId xmlns:a16="http://schemas.microsoft.com/office/drawing/2014/main" id="{DD0856C0-DB3F-5849-845D-9F5806B825CC}"/>
                </a:ext>
              </a:extLst>
            </p:cNvPr>
            <p:cNvSpPr/>
            <p:nvPr/>
          </p:nvSpPr>
          <p:spPr bwMode="auto">
            <a:xfrm>
              <a:off x="1071642" y="2793787"/>
              <a:ext cx="2398894" cy="2398894"/>
            </a:xfrm>
            <a:prstGeom prst="ellipse">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sv-SE" sz="2800" b="1" i="0" u="none" strike="noStrike" cap="none" normalizeH="0" baseline="0" noProof="0">
                  <a:ln>
                    <a:noFill/>
                  </a:ln>
                  <a:solidFill>
                    <a:prstClr val="white"/>
                  </a:solidFill>
                  <a:uLnTx/>
                  <a:uFillTx/>
                  <a:latin typeface="Arial" pitchFamily="34" charset="0"/>
                  <a:ea typeface="Arial" charset="0"/>
                  <a:cs typeface="Arial" panose="020B0604020202020204" pitchFamily="34" charset="0"/>
                </a:rPr>
                <a:t>Skapa ett</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sv-SE" sz="2800" b="1" i="0" u="none" strike="noStrike" cap="none" normalizeH="0" baseline="0" noProof="0">
                  <a:ln>
                    <a:noFill/>
                  </a:ln>
                  <a:solidFill>
                    <a:prstClr val="white"/>
                  </a:solidFill>
                  <a:uLnTx/>
                  <a:uFillTx/>
                  <a:latin typeface="Arial" pitchFamily="34" charset="0"/>
                  <a:ea typeface="Arial" charset="0"/>
                  <a:cs typeface="Arial" panose="020B0604020202020204" pitchFamily="34" charset="0"/>
                </a:rPr>
                <a:t>team</a:t>
              </a:r>
            </a:p>
          </p:txBody>
        </p:sp>
        <p:sp>
          <p:nvSpPr>
            <p:cNvPr id="14" name="Right Arrow 13">
              <a:extLst>
                <a:ext uri="{FF2B5EF4-FFF2-40B4-BE49-F238E27FC236}">
                  <a16:creationId xmlns:a16="http://schemas.microsoft.com/office/drawing/2014/main" id="{F0120C52-97C7-5846-B32E-3FCF381329F8}"/>
                </a:ext>
              </a:extLst>
            </p:cNvPr>
            <p:cNvSpPr/>
            <p:nvPr/>
          </p:nvSpPr>
          <p:spPr>
            <a:xfrm>
              <a:off x="5611704" y="3793212"/>
              <a:ext cx="88800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grpSp>
      <p:pic>
        <p:nvPicPr>
          <p:cNvPr id="15" name="Picture 14">
            <a:extLst>
              <a:ext uri="{FF2B5EF4-FFF2-40B4-BE49-F238E27FC236}">
                <a16:creationId xmlns:a16="http://schemas.microsoft.com/office/drawing/2014/main" id="{506F4AED-5790-E943-9BFA-98137DB37CD0}"/>
              </a:ext>
            </a:extLst>
          </p:cNvPr>
          <p:cNvPicPr>
            <a:picLocks noChangeAspect="1"/>
          </p:cNvPicPr>
          <p:nvPr/>
        </p:nvPicPr>
        <p:blipFill>
          <a:blip r:embed="rId3"/>
          <a:srcRect/>
          <a:stretch/>
        </p:blipFill>
        <p:spPr>
          <a:xfrm>
            <a:off x="533400" y="294963"/>
            <a:ext cx="1089992" cy="1089992"/>
          </a:xfrm>
          <a:prstGeom prst="rect">
            <a:avLst/>
          </a:prstGeom>
        </p:spPr>
      </p:pic>
      <p:sp>
        <p:nvSpPr>
          <p:cNvPr id="16" name="Right Arrow 15">
            <a:extLst>
              <a:ext uri="{FF2B5EF4-FFF2-40B4-BE49-F238E27FC236}">
                <a16:creationId xmlns:a16="http://schemas.microsoft.com/office/drawing/2014/main" id="{D357847E-4A83-AE49-B8B9-7AA3D0A57950}"/>
              </a:ext>
            </a:extLst>
          </p:cNvPr>
          <p:cNvSpPr/>
          <p:nvPr/>
        </p:nvSpPr>
        <p:spPr>
          <a:xfrm>
            <a:off x="3014529" y="3886200"/>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7" name="Right Arrow 16">
            <a:extLst>
              <a:ext uri="{FF2B5EF4-FFF2-40B4-BE49-F238E27FC236}">
                <a16:creationId xmlns:a16="http://schemas.microsoft.com/office/drawing/2014/main" id="{C9A1DE44-03B1-B648-82E6-847FBAB10432}"/>
              </a:ext>
            </a:extLst>
          </p:cNvPr>
          <p:cNvSpPr/>
          <p:nvPr/>
        </p:nvSpPr>
        <p:spPr>
          <a:xfrm>
            <a:off x="8348529" y="3886200"/>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8" name="Yellow Bar">
            <a:extLst>
              <a:ext uri="{FF2B5EF4-FFF2-40B4-BE49-F238E27FC236}">
                <a16:creationId xmlns:a16="http://schemas.microsoft.com/office/drawing/2014/main" id="{F04F47C7-7F67-2644-9DA2-802B43001125}"/>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800" b="0" i="0" u="none" strike="noStrike" cap="none" normalizeH="0" baseline="0" noProof="0">
                <a:ln>
                  <a:noFill/>
                </a:ln>
                <a:solidFill>
                  <a:prstClr val="white"/>
                </a:solidFill>
                <a:uLnTx/>
                <a:uFillTx/>
                <a:latin typeface="Arial" charset="0"/>
                <a:ea typeface="Arial" charset="0"/>
                <a:cs typeface="Arial" charset="0"/>
              </a:rPr>
              <a:t> </a:t>
            </a:r>
          </a:p>
        </p:txBody>
      </p:sp>
    </p:spTree>
    <p:extLst>
      <p:ext uri="{BB962C8B-B14F-4D97-AF65-F5344CB8AC3E}">
        <p14:creationId xmlns:p14="http://schemas.microsoft.com/office/powerpoint/2010/main" val="2403946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711957F-8232-5643-B04E-52A592DF051E}"/>
              </a:ext>
            </a:extLst>
          </p:cNvPr>
          <p:cNvPicPr>
            <a:picLocks noChangeAspect="1"/>
          </p:cNvPicPr>
          <p:nvPr/>
        </p:nvPicPr>
        <p:blipFill>
          <a:blip r:embed="rId3"/>
          <a:stretch>
            <a:fillRect/>
          </a:stretch>
        </p:blipFill>
        <p:spPr>
          <a:xfrm rot="10800000">
            <a:off x="0" y="4572000"/>
            <a:ext cx="2286000" cy="2286000"/>
          </a:xfrm>
          <a:prstGeom prst="rect">
            <a:avLst/>
          </a:prstGeom>
        </p:spPr>
      </p:pic>
      <p:sp>
        <p:nvSpPr>
          <p:cNvPr id="33" name="Background - Solid">
            <a:extLst>
              <a:ext uri="{FF2B5EF4-FFF2-40B4-BE49-F238E27FC236}">
                <a16:creationId xmlns:a16="http://schemas.microsoft.com/office/drawing/2014/main" id="{4294D651-DB9B-5442-BF69-E3B3F96429E1}"/>
              </a:ext>
            </a:extLst>
          </p:cNvPr>
          <p:cNvSpPr/>
          <p:nvPr/>
        </p:nvSpPr>
        <p:spPr>
          <a:xfrm>
            <a:off x="6549692" y="2544829"/>
            <a:ext cx="2180522" cy="17223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Title 3"/>
          <p:cNvSpPr>
            <a:spLocks noGrp="1"/>
          </p:cNvSpPr>
          <p:nvPr>
            <p:ph type="title" idx="4294967295"/>
          </p:nvPr>
        </p:nvSpPr>
        <p:spPr>
          <a:xfrm>
            <a:off x="-21265" y="739259"/>
            <a:ext cx="12192000" cy="533400"/>
          </a:xfrm>
          <a:prstGeom prst="rect">
            <a:avLst/>
          </a:prstGeom>
        </p:spPr>
        <p:txBody>
          <a:bodyPr>
            <a:normAutofit/>
          </a:bodyPr>
          <a:lstStyle/>
          <a:p>
            <a:r>
              <a:rPr lang="sv-SE" sz="3200" b="1">
                <a:solidFill>
                  <a:srgbClr val="0A5496"/>
                </a:solidFill>
              </a:rPr>
              <a:t>Fokusområden inom den globala medlemsfokuseringen</a:t>
            </a:r>
          </a:p>
        </p:txBody>
      </p:sp>
      <p:sp>
        <p:nvSpPr>
          <p:cNvPr id="10" name="Rectangle 9"/>
          <p:cNvSpPr/>
          <p:nvPr/>
        </p:nvSpPr>
        <p:spPr>
          <a:xfrm>
            <a:off x="762001" y="2513092"/>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sv-SE" sz="2000" b="1">
                <a:solidFill>
                  <a:schemeClr val="bg1"/>
                </a:solidFill>
                <a:latin typeface="Arial" panose="020B0604020202020204" pitchFamily="34" charset="0"/>
                <a:cs typeface="Arial" panose="020B0604020202020204" pitchFamily="34" charset="0"/>
              </a:rPr>
              <a:t>Återuppliva distrikt med nya klubbar </a:t>
            </a:r>
          </a:p>
        </p:txBody>
      </p:sp>
      <p:sp>
        <p:nvSpPr>
          <p:cNvPr id="12" name="Rectangle 11"/>
          <p:cNvSpPr/>
          <p:nvPr/>
        </p:nvSpPr>
        <p:spPr>
          <a:xfrm>
            <a:off x="3630029" y="2513092"/>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sv-SE" sz="2000" b="1">
                <a:solidFill>
                  <a:schemeClr val="bg1"/>
                </a:solidFill>
                <a:latin typeface="Arial" panose="020B0604020202020204" pitchFamily="34" charset="0"/>
                <a:cs typeface="Arial" panose="020B0604020202020204" pitchFamily="34" charset="0"/>
              </a:rPr>
              <a:t>Återuppliva klubbar med nya medlemmar</a:t>
            </a:r>
          </a:p>
        </p:txBody>
      </p:sp>
      <p:sp>
        <p:nvSpPr>
          <p:cNvPr id="20" name="Rectangle 19"/>
          <p:cNvSpPr/>
          <p:nvPr/>
        </p:nvSpPr>
        <p:spPr>
          <a:xfrm>
            <a:off x="762001" y="5029200"/>
            <a:ext cx="2180522" cy="884759"/>
          </a:xfrm>
          <a:prstGeom prst="rect">
            <a:avLst/>
          </a:pr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sv-SE" sz="2400" b="1">
                <a:solidFill>
                  <a:srgbClr val="0A5496"/>
                </a:solidFill>
                <a:latin typeface="Arial" panose="020B0604020202020204" pitchFamily="34" charset="0"/>
                <a:cs typeface="Arial" panose="020B0604020202020204" pitchFamily="34" charset="0"/>
              </a:rPr>
              <a:t>Nya klubbar</a:t>
            </a:r>
          </a:p>
        </p:txBody>
      </p:sp>
      <p:sp>
        <p:nvSpPr>
          <p:cNvPr id="21" name="Rectangle 20"/>
          <p:cNvSpPr/>
          <p:nvPr/>
        </p:nvSpPr>
        <p:spPr>
          <a:xfrm>
            <a:off x="3630029" y="5029200"/>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sv-SE" sz="2400" b="1">
                <a:solidFill>
                  <a:srgbClr val="0A5496"/>
                </a:solidFill>
                <a:latin typeface="Arial" panose="020B0604020202020204" pitchFamily="34" charset="0"/>
                <a:cs typeface="Arial" panose="020B0604020202020204" pitchFamily="34" charset="0"/>
              </a:rPr>
              <a:t>Nya medlemmar</a:t>
            </a:r>
          </a:p>
        </p:txBody>
      </p:sp>
      <p:sp>
        <p:nvSpPr>
          <p:cNvPr id="22" name="Rectangle 21"/>
          <p:cNvSpPr/>
          <p:nvPr/>
        </p:nvSpPr>
        <p:spPr>
          <a:xfrm>
            <a:off x="6582478"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sv-SE" sz="2400" b="1" dirty="0">
                <a:solidFill>
                  <a:srgbClr val="0A5496"/>
                </a:solidFill>
                <a:latin typeface="Arial" panose="020B0604020202020204" pitchFamily="34" charset="0"/>
                <a:cs typeface="Arial" panose="020B0604020202020204" pitchFamily="34" charset="0"/>
              </a:rPr>
              <a:t>Medlems-trivsel</a:t>
            </a:r>
          </a:p>
        </p:txBody>
      </p:sp>
      <p:sp>
        <p:nvSpPr>
          <p:cNvPr id="17" name="Oval 16"/>
          <p:cNvSpPr/>
          <p:nvPr/>
        </p:nvSpPr>
        <p:spPr bwMode="auto">
          <a:xfrm>
            <a:off x="1623661"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sv-SE" sz="2800" b="1" i="0" u="none" strike="noStrike" cap="none" normalizeH="0">
                <a:ln>
                  <a:noFill/>
                </a:ln>
                <a:solidFill>
                  <a:schemeClr val="bg1">
                    <a:lumMod val="65000"/>
                  </a:schemeClr>
                </a:solidFill>
                <a:ea typeface="ヒラギノ角ゴ Pro W3" pitchFamily="84" charset="-128"/>
              </a:rPr>
              <a:t>1</a:t>
            </a:r>
          </a:p>
        </p:txBody>
      </p:sp>
      <p:sp>
        <p:nvSpPr>
          <p:cNvPr id="18" name="Oval 17"/>
          <p:cNvSpPr/>
          <p:nvPr/>
        </p:nvSpPr>
        <p:spPr bwMode="auto">
          <a:xfrm>
            <a:off x="4461210"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sv-SE" sz="2800" b="1">
                <a:solidFill>
                  <a:schemeClr val="bg1">
                    <a:lumMod val="65000"/>
                  </a:schemeClr>
                </a:solidFill>
                <a:ea typeface="ヒラギノ角ゴ Pro W3" pitchFamily="84" charset="-128"/>
              </a:rPr>
              <a:t>2</a:t>
            </a:r>
          </a:p>
        </p:txBody>
      </p:sp>
      <p:sp>
        <p:nvSpPr>
          <p:cNvPr id="19" name="Oval 18"/>
          <p:cNvSpPr/>
          <p:nvPr/>
        </p:nvSpPr>
        <p:spPr bwMode="auto">
          <a:xfrm>
            <a:off x="7411353" y="2019894"/>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sv-SE" sz="2800" b="1" i="0" u="none" strike="noStrike" cap="none" normalizeH="0">
                <a:ln>
                  <a:noFill/>
                </a:ln>
                <a:solidFill>
                  <a:schemeClr val="bg1">
                    <a:lumMod val="65000"/>
                  </a:schemeClr>
                </a:solidFill>
                <a:ea typeface="ヒラギノ角ゴ Pro W3" pitchFamily="84" charset="-128"/>
              </a:rPr>
              <a:t>3</a:t>
            </a:r>
          </a:p>
        </p:txBody>
      </p:sp>
      <p:sp>
        <p:nvSpPr>
          <p:cNvPr id="25" name="Yellow Bar">
            <a:extLst>
              <a:ext uri="{FF2B5EF4-FFF2-40B4-BE49-F238E27FC236}">
                <a16:creationId xmlns:a16="http://schemas.microsoft.com/office/drawing/2014/main" id="{BC4462A7-6BA3-8A46-A651-5A96F4D5398C}"/>
              </a:ext>
            </a:extLst>
          </p:cNvPr>
          <p:cNvSpPr/>
          <p:nvPr/>
        </p:nvSpPr>
        <p:spPr>
          <a:xfrm>
            <a:off x="4611695" y="1462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
        <p:nvSpPr>
          <p:cNvPr id="26" name="Right Arrow 25">
            <a:extLst>
              <a:ext uri="{FF2B5EF4-FFF2-40B4-BE49-F238E27FC236}">
                <a16:creationId xmlns:a16="http://schemas.microsoft.com/office/drawing/2014/main" id="{B72E8D09-AD52-FA4E-8C0C-41AF83F58CA7}"/>
              </a:ext>
            </a:extLst>
          </p:cNvPr>
          <p:cNvSpPr/>
          <p:nvPr/>
        </p:nvSpPr>
        <p:spPr>
          <a:xfrm rot="5400000">
            <a:off x="1474737" y="4331040"/>
            <a:ext cx="755045" cy="641279"/>
          </a:xfrm>
          <a:prstGeom prst="rightArrow">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28" name="Right Arrow 27">
            <a:extLst>
              <a:ext uri="{FF2B5EF4-FFF2-40B4-BE49-F238E27FC236}">
                <a16:creationId xmlns:a16="http://schemas.microsoft.com/office/drawing/2014/main" id="{2950C1C5-776A-6246-9A37-7CA383B9ED6D}"/>
              </a:ext>
            </a:extLst>
          </p:cNvPr>
          <p:cNvSpPr/>
          <p:nvPr/>
        </p:nvSpPr>
        <p:spPr>
          <a:xfrm rot="5400000">
            <a:off x="4312286"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sp>
        <p:nvSpPr>
          <p:cNvPr id="29" name="Right Arrow 28">
            <a:extLst>
              <a:ext uri="{FF2B5EF4-FFF2-40B4-BE49-F238E27FC236}">
                <a16:creationId xmlns:a16="http://schemas.microsoft.com/office/drawing/2014/main" id="{58565FD6-50C4-FF44-8E87-D07D2163F855}"/>
              </a:ext>
            </a:extLst>
          </p:cNvPr>
          <p:cNvSpPr/>
          <p:nvPr/>
        </p:nvSpPr>
        <p:spPr>
          <a:xfrm rot="5400000">
            <a:off x="7276831" y="4336551"/>
            <a:ext cx="744022"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grpSp>
        <p:nvGrpSpPr>
          <p:cNvPr id="2" name="Group 1">
            <a:extLst>
              <a:ext uri="{FF2B5EF4-FFF2-40B4-BE49-F238E27FC236}">
                <a16:creationId xmlns:a16="http://schemas.microsoft.com/office/drawing/2014/main" id="{8AEE5D7B-A902-4A8D-8007-97087B3C1C62}"/>
              </a:ext>
            </a:extLst>
          </p:cNvPr>
          <p:cNvGrpSpPr/>
          <p:nvPr/>
        </p:nvGrpSpPr>
        <p:grpSpPr>
          <a:xfrm>
            <a:off x="9366085" y="1981200"/>
            <a:ext cx="2180522" cy="3971453"/>
            <a:chOff x="9366085" y="1981200"/>
            <a:chExt cx="2180522" cy="3971453"/>
          </a:xfrm>
        </p:grpSpPr>
        <p:sp>
          <p:nvSpPr>
            <p:cNvPr id="16" name="Rectangle 15"/>
            <p:cNvSpPr/>
            <p:nvPr/>
          </p:nvSpPr>
          <p:spPr>
            <a:xfrm>
              <a:off x="9366085" y="2518095"/>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sv-SE" sz="2000" b="1">
                  <a:solidFill>
                    <a:schemeClr val="bg1"/>
                  </a:solidFill>
                  <a:latin typeface="Arial" panose="020B0604020202020204" pitchFamily="34" charset="0"/>
                  <a:cs typeface="Arial" panose="020B0604020202020204" pitchFamily="34" charset="0"/>
                </a:rPr>
                <a:t>Tillhandahålla utbildning och stöd för våra ledare</a:t>
              </a:r>
            </a:p>
          </p:txBody>
        </p:sp>
        <p:sp>
          <p:nvSpPr>
            <p:cNvPr id="23" name="Rectangle 22"/>
            <p:cNvSpPr/>
            <p:nvPr/>
          </p:nvSpPr>
          <p:spPr>
            <a:xfrm>
              <a:off x="9366085"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sv-SE" sz="2400" b="1">
                  <a:solidFill>
                    <a:srgbClr val="0A5496"/>
                  </a:solidFill>
                  <a:latin typeface="Arial" panose="020B0604020202020204" pitchFamily="34" charset="0"/>
                  <a:cs typeface="Arial" panose="020B0604020202020204" pitchFamily="34" charset="0"/>
                </a:rPr>
                <a:t>Ledarstöd</a:t>
              </a:r>
            </a:p>
          </p:txBody>
        </p:sp>
        <p:sp>
          <p:nvSpPr>
            <p:cNvPr id="24" name="Oval 23"/>
            <p:cNvSpPr/>
            <p:nvPr/>
          </p:nvSpPr>
          <p:spPr bwMode="auto">
            <a:xfrm>
              <a:off x="10221552"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sv-SE" sz="2800" b="1">
                  <a:solidFill>
                    <a:schemeClr val="bg1">
                      <a:lumMod val="65000"/>
                    </a:schemeClr>
                  </a:solidFill>
                  <a:ea typeface="ヒラギノ角ゴ Pro W3" pitchFamily="84" charset="-128"/>
                </a:rPr>
                <a:t>4</a:t>
              </a:r>
            </a:p>
          </p:txBody>
        </p:sp>
        <p:sp>
          <p:nvSpPr>
            <p:cNvPr id="30" name="Right Arrow 29">
              <a:extLst>
                <a:ext uri="{FF2B5EF4-FFF2-40B4-BE49-F238E27FC236}">
                  <a16:creationId xmlns:a16="http://schemas.microsoft.com/office/drawing/2014/main" id="{6B821C94-DA60-454F-89F3-67F600723DD1}"/>
                </a:ext>
              </a:extLst>
            </p:cNvPr>
            <p:cNvSpPr/>
            <p:nvPr/>
          </p:nvSpPr>
          <p:spPr>
            <a:xfrm rot="5400000">
              <a:off x="10072628"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grpSp>
      <p:sp>
        <p:nvSpPr>
          <p:cNvPr id="34" name="Freeform 33">
            <a:extLst>
              <a:ext uri="{FF2B5EF4-FFF2-40B4-BE49-F238E27FC236}">
                <a16:creationId xmlns:a16="http://schemas.microsoft.com/office/drawing/2014/main" id="{8E952960-5110-DA48-AAE1-CFA6DD693E10}"/>
              </a:ext>
            </a:extLst>
          </p:cNvPr>
          <p:cNvSpPr/>
          <p:nvPr/>
        </p:nvSpPr>
        <p:spPr>
          <a:xfrm>
            <a:off x="6558582" y="2592026"/>
            <a:ext cx="2171632" cy="1675174"/>
          </a:xfrm>
          <a:custGeom>
            <a:avLst/>
            <a:gdLst>
              <a:gd name="connsiteX0" fmla="*/ 0 w 2180522"/>
              <a:gd name="connsiteY0" fmla="*/ 174442 h 1744417"/>
              <a:gd name="connsiteX1" fmla="*/ 174442 w 2180522"/>
              <a:gd name="connsiteY1" fmla="*/ 0 h 1744417"/>
              <a:gd name="connsiteX2" fmla="*/ 2006080 w 2180522"/>
              <a:gd name="connsiteY2" fmla="*/ 0 h 1744417"/>
              <a:gd name="connsiteX3" fmla="*/ 2180522 w 2180522"/>
              <a:gd name="connsiteY3" fmla="*/ 174442 h 1744417"/>
              <a:gd name="connsiteX4" fmla="*/ 2180522 w 2180522"/>
              <a:gd name="connsiteY4" fmla="*/ 1569975 h 1744417"/>
              <a:gd name="connsiteX5" fmla="*/ 2006080 w 2180522"/>
              <a:gd name="connsiteY5" fmla="*/ 1744417 h 1744417"/>
              <a:gd name="connsiteX6" fmla="*/ 174442 w 2180522"/>
              <a:gd name="connsiteY6" fmla="*/ 1744417 h 1744417"/>
              <a:gd name="connsiteX7" fmla="*/ 0 w 2180522"/>
              <a:gd name="connsiteY7" fmla="*/ 1569975 h 1744417"/>
              <a:gd name="connsiteX8" fmla="*/ 0 w 2180522"/>
              <a:gd name="connsiteY8" fmla="*/ 174442 h 17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522" h="1744417">
                <a:moveTo>
                  <a:pt x="0" y="174442"/>
                </a:moveTo>
                <a:cubicBezTo>
                  <a:pt x="0" y="78100"/>
                  <a:pt x="78100" y="0"/>
                  <a:pt x="174442" y="0"/>
                </a:cubicBezTo>
                <a:lnTo>
                  <a:pt x="2006080" y="0"/>
                </a:lnTo>
                <a:cubicBezTo>
                  <a:pt x="2102422" y="0"/>
                  <a:pt x="2180522" y="78100"/>
                  <a:pt x="2180522" y="174442"/>
                </a:cubicBezTo>
                <a:lnTo>
                  <a:pt x="2180522" y="1569975"/>
                </a:lnTo>
                <a:cubicBezTo>
                  <a:pt x="2180522" y="1666317"/>
                  <a:pt x="2102422" y="1744417"/>
                  <a:pt x="2006080" y="1744417"/>
                </a:cubicBezTo>
                <a:lnTo>
                  <a:pt x="174442" y="1744417"/>
                </a:lnTo>
                <a:cubicBezTo>
                  <a:pt x="78100" y="1744417"/>
                  <a:pt x="0" y="1666317"/>
                  <a:pt x="0" y="1569975"/>
                </a:cubicBezTo>
                <a:lnTo>
                  <a:pt x="0" y="174442"/>
                </a:lnTo>
                <a:close/>
              </a:path>
            </a:pathLst>
          </a:cu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sv-SE" sz="2000" b="1">
                <a:solidFill>
                  <a:schemeClr val="bg1"/>
                </a:solidFill>
                <a:latin typeface="Arial" panose="020B0604020202020204" pitchFamily="34" charset="0"/>
                <a:cs typeface="Arial" panose="020B0604020202020204" pitchFamily="34" charset="0"/>
              </a:rPr>
              <a:t>På nytt motivera medlemmar med ny kamratskap och intressanta hjälpinsatser</a:t>
            </a:r>
          </a:p>
        </p:txBody>
      </p:sp>
      <p:pic>
        <p:nvPicPr>
          <p:cNvPr id="35" name="Picture 34">
            <a:extLst>
              <a:ext uri="{FF2B5EF4-FFF2-40B4-BE49-F238E27FC236}">
                <a16:creationId xmlns:a16="http://schemas.microsoft.com/office/drawing/2014/main" id="{9772FA71-1E5F-8E47-8048-771377310C9B}"/>
              </a:ext>
            </a:extLst>
          </p:cNvPr>
          <p:cNvPicPr>
            <a:picLocks noChangeAspect="1"/>
          </p:cNvPicPr>
          <p:nvPr/>
        </p:nvPicPr>
        <p:blipFill>
          <a:blip r:embed="rId3"/>
          <a:stretch>
            <a:fillRect/>
          </a:stretch>
        </p:blipFill>
        <p:spPr>
          <a:xfrm>
            <a:off x="9906000" y="0"/>
            <a:ext cx="2286000" cy="2286000"/>
          </a:xfrm>
          <a:prstGeom prst="rect">
            <a:avLst/>
          </a:prstGeom>
        </p:spPr>
      </p:pic>
    </p:spTree>
    <p:extLst>
      <p:ext uri="{BB962C8B-B14F-4D97-AF65-F5344CB8AC3E}">
        <p14:creationId xmlns:p14="http://schemas.microsoft.com/office/powerpoint/2010/main" val="346578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4" name="Title 3"/>
          <p:cNvSpPr>
            <a:spLocks noGrp="1"/>
          </p:cNvSpPr>
          <p:nvPr>
            <p:ph type="title" idx="4294967295"/>
          </p:nvPr>
        </p:nvSpPr>
        <p:spPr>
          <a:xfrm>
            <a:off x="-11375" y="1050197"/>
            <a:ext cx="12192000" cy="838200"/>
          </a:xfrm>
          <a:prstGeom prst="rect">
            <a:avLst/>
          </a:prstGeom>
        </p:spPr>
        <p:txBody>
          <a:bodyPr/>
          <a:lstStyle/>
          <a:p>
            <a:r>
              <a:rPr lang="sv-SE" sz="3200" b="1">
                <a:solidFill>
                  <a:srgbClr val="0A5496"/>
                </a:solidFill>
              </a:rPr>
              <a:t>Exempel på organisation för arbetsgrupp</a:t>
            </a:r>
          </a:p>
        </p:txBody>
      </p:sp>
      <p:grpSp>
        <p:nvGrpSpPr>
          <p:cNvPr id="19" name="Group 18">
            <a:extLst>
              <a:ext uri="{FF2B5EF4-FFF2-40B4-BE49-F238E27FC236}">
                <a16:creationId xmlns:a16="http://schemas.microsoft.com/office/drawing/2014/main" id="{8A6B7A5C-17EA-4928-839A-AD3FBBE9183E}"/>
              </a:ext>
            </a:extLst>
          </p:cNvPr>
          <p:cNvGrpSpPr/>
          <p:nvPr/>
        </p:nvGrpSpPr>
        <p:grpSpPr>
          <a:xfrm>
            <a:off x="300799" y="6180904"/>
            <a:ext cx="3441951" cy="580225"/>
            <a:chOff x="2051501" y="4649255"/>
            <a:chExt cx="2581463" cy="435169"/>
          </a:xfrm>
        </p:grpSpPr>
        <p:pic>
          <p:nvPicPr>
            <p:cNvPr id="98" name="Graphic 97" descr="User with solid fill">
              <a:extLst>
                <a:ext uri="{FF2B5EF4-FFF2-40B4-BE49-F238E27FC236}">
                  <a16:creationId xmlns:a16="http://schemas.microsoft.com/office/drawing/2014/main" id="{E7B0EB40-AEAF-43C2-A283-F1EE6D107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501" y="4712451"/>
              <a:ext cx="293360" cy="308779"/>
            </a:xfrm>
            <a:prstGeom prst="rect">
              <a:avLst/>
            </a:prstGeom>
          </p:spPr>
        </p:pic>
        <p:sp>
          <p:nvSpPr>
            <p:cNvPr id="99" name="Google Shape;1393;p36">
              <a:extLst>
                <a:ext uri="{FF2B5EF4-FFF2-40B4-BE49-F238E27FC236}">
                  <a16:creationId xmlns:a16="http://schemas.microsoft.com/office/drawing/2014/main" id="{9E718639-C4A6-4DCB-9383-3CE53AC23763}"/>
                </a:ext>
              </a:extLst>
            </p:cNvPr>
            <p:cNvSpPr txBox="1"/>
            <p:nvPr/>
          </p:nvSpPr>
          <p:spPr>
            <a:xfrm>
              <a:off x="2257863" y="4649255"/>
              <a:ext cx="2375101"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sv-SE">
                  <a:solidFill>
                    <a:srgbClr val="0D2240"/>
                  </a:solidFill>
                  <a:latin typeface="Helvetica Neue"/>
                  <a:ea typeface="Fira Sans Extra Condensed Medium"/>
                  <a:cs typeface="Fira Sans Extra Condensed Medium"/>
                  <a:sym typeface="Fira Sans Extra Condensed Medium"/>
                </a:rPr>
                <a:t>: Ledare för arbetsgrupp</a:t>
              </a:r>
            </a:p>
          </p:txBody>
        </p:sp>
      </p:grpSp>
      <p:grpSp>
        <p:nvGrpSpPr>
          <p:cNvPr id="20" name="Group 19">
            <a:extLst>
              <a:ext uri="{FF2B5EF4-FFF2-40B4-BE49-F238E27FC236}">
                <a16:creationId xmlns:a16="http://schemas.microsoft.com/office/drawing/2014/main" id="{BB2E2F0A-EE10-4DDE-A239-650E16BAEDB5}"/>
              </a:ext>
            </a:extLst>
          </p:cNvPr>
          <p:cNvGrpSpPr/>
          <p:nvPr/>
        </p:nvGrpSpPr>
        <p:grpSpPr>
          <a:xfrm>
            <a:off x="8320691" y="6126858"/>
            <a:ext cx="3679309" cy="580225"/>
            <a:chOff x="5073049" y="4616779"/>
            <a:chExt cx="3111100" cy="435169"/>
          </a:xfrm>
        </p:grpSpPr>
        <p:grpSp>
          <p:nvGrpSpPr>
            <p:cNvPr id="88" name="Group 87">
              <a:extLst>
                <a:ext uri="{FF2B5EF4-FFF2-40B4-BE49-F238E27FC236}">
                  <a16:creationId xmlns:a16="http://schemas.microsoft.com/office/drawing/2014/main" id="{AB5638CB-90A8-426D-84B9-CFAF74D70B0A}"/>
                </a:ext>
              </a:extLst>
            </p:cNvPr>
            <p:cNvGrpSpPr/>
            <p:nvPr/>
          </p:nvGrpSpPr>
          <p:grpSpPr>
            <a:xfrm>
              <a:off x="5073049" y="4649255"/>
              <a:ext cx="336909" cy="354617"/>
              <a:chOff x="4870450" y="4156575"/>
              <a:chExt cx="336909" cy="354617"/>
            </a:xfrm>
          </p:grpSpPr>
          <p:grpSp>
            <p:nvGrpSpPr>
              <p:cNvPr id="90" name="Group 89">
                <a:extLst>
                  <a:ext uri="{FF2B5EF4-FFF2-40B4-BE49-F238E27FC236}">
                    <a16:creationId xmlns:a16="http://schemas.microsoft.com/office/drawing/2014/main" id="{510AAF12-180B-4ACF-AC47-D0D4A4BD3FEF}"/>
                  </a:ext>
                </a:extLst>
              </p:cNvPr>
              <p:cNvGrpSpPr/>
              <p:nvPr/>
            </p:nvGrpSpPr>
            <p:grpSpPr>
              <a:xfrm>
                <a:off x="4870450" y="4156575"/>
                <a:ext cx="336909" cy="354617"/>
                <a:chOff x="4870450" y="4156575"/>
                <a:chExt cx="336909" cy="354617"/>
              </a:xfrm>
              <a:solidFill>
                <a:srgbClr val="0D2240"/>
              </a:solidFill>
            </p:grpSpPr>
            <p:sp>
              <p:nvSpPr>
                <p:cNvPr id="92" name="Google Shape;1193;p32">
                  <a:extLst>
                    <a:ext uri="{FF2B5EF4-FFF2-40B4-BE49-F238E27FC236}">
                      <a16:creationId xmlns:a16="http://schemas.microsoft.com/office/drawing/2014/main" id="{51163985-65A9-44CE-821F-EE51E7235467}"/>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3" name="Google Shape;1194;p32">
                  <a:extLst>
                    <a:ext uri="{FF2B5EF4-FFF2-40B4-BE49-F238E27FC236}">
                      <a16:creationId xmlns:a16="http://schemas.microsoft.com/office/drawing/2014/main" id="{160E2601-31C8-4076-B03D-E51ADA8F7931}"/>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4" name="Google Shape;1195;p32">
                  <a:extLst>
                    <a:ext uri="{FF2B5EF4-FFF2-40B4-BE49-F238E27FC236}">
                      <a16:creationId xmlns:a16="http://schemas.microsoft.com/office/drawing/2014/main" id="{1C6A096D-08C2-4053-A3DC-B89F8A23BE07}"/>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5" name="Google Shape;1198;p32">
                  <a:extLst>
                    <a:ext uri="{FF2B5EF4-FFF2-40B4-BE49-F238E27FC236}">
                      <a16:creationId xmlns:a16="http://schemas.microsoft.com/office/drawing/2014/main" id="{8E843D34-0DE4-4530-9223-D0E71E7D30BE}"/>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6" name="Google Shape;1199;p32">
                  <a:extLst>
                    <a:ext uri="{FF2B5EF4-FFF2-40B4-BE49-F238E27FC236}">
                      <a16:creationId xmlns:a16="http://schemas.microsoft.com/office/drawing/2014/main" id="{D8B550ED-0B12-4196-B23A-D5CD2E23CF0E}"/>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7" name="Google Shape;1200;p32">
                  <a:extLst>
                    <a:ext uri="{FF2B5EF4-FFF2-40B4-BE49-F238E27FC236}">
                      <a16:creationId xmlns:a16="http://schemas.microsoft.com/office/drawing/2014/main" id="{482AB4F7-0445-4580-8F1D-0C8900878D2D}"/>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91" name="Google Shape;1197;p32">
                <a:extLst>
                  <a:ext uri="{FF2B5EF4-FFF2-40B4-BE49-F238E27FC236}">
                    <a16:creationId xmlns:a16="http://schemas.microsoft.com/office/drawing/2014/main" id="{65ACD5B5-071A-43DD-9A3F-B74C7AA44CB2}"/>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89" name="Google Shape;1393;p36">
              <a:extLst>
                <a:ext uri="{FF2B5EF4-FFF2-40B4-BE49-F238E27FC236}">
                  <a16:creationId xmlns:a16="http://schemas.microsoft.com/office/drawing/2014/main" id="{4358376A-9289-42ED-AA10-891658827C1A}"/>
                </a:ext>
              </a:extLst>
            </p:cNvPr>
            <p:cNvSpPr txBox="1"/>
            <p:nvPr/>
          </p:nvSpPr>
          <p:spPr>
            <a:xfrm>
              <a:off x="5396866"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sv-SE">
                  <a:solidFill>
                    <a:srgbClr val="0D2240"/>
                  </a:solidFill>
                  <a:latin typeface="Helvetica Neue"/>
                  <a:ea typeface="Fira Sans Extra Condensed Medium"/>
                  <a:cs typeface="Fira Sans Extra Condensed Medium"/>
                  <a:sym typeface="Fira Sans Extra Condensed Medium"/>
                </a:rPr>
                <a:t>: Arbetsgruppens medlemmar</a:t>
              </a:r>
            </a:p>
          </p:txBody>
        </p:sp>
      </p:grpSp>
      <p:grpSp>
        <p:nvGrpSpPr>
          <p:cNvPr id="21" name="Group 20">
            <a:extLst>
              <a:ext uri="{FF2B5EF4-FFF2-40B4-BE49-F238E27FC236}">
                <a16:creationId xmlns:a16="http://schemas.microsoft.com/office/drawing/2014/main" id="{104C7A1A-99B0-4CE0-9FA4-F8F188DE6535}"/>
              </a:ext>
            </a:extLst>
          </p:cNvPr>
          <p:cNvGrpSpPr/>
          <p:nvPr/>
        </p:nvGrpSpPr>
        <p:grpSpPr>
          <a:xfrm>
            <a:off x="2381347" y="1710996"/>
            <a:ext cx="8322476" cy="4321515"/>
            <a:chOff x="2878914" y="955830"/>
            <a:chExt cx="6241857" cy="3241136"/>
          </a:xfrm>
        </p:grpSpPr>
        <p:grpSp>
          <p:nvGrpSpPr>
            <p:cNvPr id="22" name="Group 21">
              <a:extLst>
                <a:ext uri="{FF2B5EF4-FFF2-40B4-BE49-F238E27FC236}">
                  <a16:creationId xmlns:a16="http://schemas.microsoft.com/office/drawing/2014/main" id="{68CB8098-6E9B-4051-A65B-D7C8303B3FFF}"/>
                </a:ext>
              </a:extLst>
            </p:cNvPr>
            <p:cNvGrpSpPr/>
            <p:nvPr/>
          </p:nvGrpSpPr>
          <p:grpSpPr>
            <a:xfrm>
              <a:off x="2878914" y="955830"/>
              <a:ext cx="6241857" cy="3241136"/>
              <a:chOff x="2581997" y="924825"/>
              <a:chExt cx="6241857" cy="3241136"/>
            </a:xfrm>
          </p:grpSpPr>
          <p:grpSp>
            <p:nvGrpSpPr>
              <p:cNvPr id="24" name="Group 23">
                <a:extLst>
                  <a:ext uri="{FF2B5EF4-FFF2-40B4-BE49-F238E27FC236}">
                    <a16:creationId xmlns:a16="http://schemas.microsoft.com/office/drawing/2014/main" id="{6DBE600D-1054-4991-ACAD-5230AC1BEE34}"/>
                  </a:ext>
                </a:extLst>
              </p:cNvPr>
              <p:cNvGrpSpPr/>
              <p:nvPr/>
            </p:nvGrpSpPr>
            <p:grpSpPr>
              <a:xfrm>
                <a:off x="2581997" y="924825"/>
                <a:ext cx="6241857" cy="3241136"/>
                <a:chOff x="3062951" y="862828"/>
                <a:chExt cx="5728954" cy="3023831"/>
              </a:xfrm>
            </p:grpSpPr>
            <p:sp>
              <p:nvSpPr>
                <p:cNvPr id="27" name="Google Shape;1160;p32">
                  <a:extLst>
                    <a:ext uri="{FF2B5EF4-FFF2-40B4-BE49-F238E27FC236}">
                      <a16:creationId xmlns:a16="http://schemas.microsoft.com/office/drawing/2014/main" id="{D5A5F781-10D9-466C-BBB1-8C0159FBB4BF}"/>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8" name="Google Shape;1160;p32">
                  <a:extLst>
                    <a:ext uri="{FF2B5EF4-FFF2-40B4-BE49-F238E27FC236}">
                      <a16:creationId xmlns:a16="http://schemas.microsoft.com/office/drawing/2014/main" id="{4D93039F-A677-449B-80D8-998C7F9728C2}"/>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9" name="Google Shape;1160;p32">
                  <a:extLst>
                    <a:ext uri="{FF2B5EF4-FFF2-40B4-BE49-F238E27FC236}">
                      <a16:creationId xmlns:a16="http://schemas.microsoft.com/office/drawing/2014/main" id="{EE3887DA-2688-4299-BA13-87876F5B3ACB}"/>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 name="Google Shape;1160;p32">
                  <a:extLst>
                    <a:ext uri="{FF2B5EF4-FFF2-40B4-BE49-F238E27FC236}">
                      <a16:creationId xmlns:a16="http://schemas.microsoft.com/office/drawing/2014/main" id="{FF345520-F269-4070-8264-E2EC28D6DE87}"/>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1" name="Group 30">
                  <a:extLst>
                    <a:ext uri="{FF2B5EF4-FFF2-40B4-BE49-F238E27FC236}">
                      <a16:creationId xmlns:a16="http://schemas.microsoft.com/office/drawing/2014/main" id="{3DC642BF-D9A9-4138-9D93-42DB8F3D4147}"/>
                    </a:ext>
                  </a:extLst>
                </p:cNvPr>
                <p:cNvGrpSpPr/>
                <p:nvPr/>
              </p:nvGrpSpPr>
              <p:grpSpPr>
                <a:xfrm>
                  <a:off x="3062951" y="862828"/>
                  <a:ext cx="5728954" cy="3023831"/>
                  <a:chOff x="1914620" y="1266013"/>
                  <a:chExt cx="5952905" cy="2985137"/>
                </a:xfrm>
              </p:grpSpPr>
              <p:sp>
                <p:nvSpPr>
                  <p:cNvPr id="32" name="Google Shape;1160;p32">
                    <a:extLst>
                      <a:ext uri="{FF2B5EF4-FFF2-40B4-BE49-F238E27FC236}">
                        <a16:creationId xmlns:a16="http://schemas.microsoft.com/office/drawing/2014/main" id="{20320C17-205C-47D8-960C-26AA21E5A5AA}"/>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3" name="Google Shape;1169;p32">
                    <a:extLst>
                      <a:ext uri="{FF2B5EF4-FFF2-40B4-BE49-F238E27FC236}">
                        <a16:creationId xmlns:a16="http://schemas.microsoft.com/office/drawing/2014/main" id="{F0D4143A-DFCA-4F8D-83F9-803DE5B22366}"/>
                      </a:ext>
                    </a:extLst>
                  </p:cNvPr>
                  <p:cNvGrpSpPr/>
                  <p:nvPr/>
                </p:nvGrpSpPr>
                <p:grpSpPr>
                  <a:xfrm>
                    <a:off x="4188050" y="2796863"/>
                    <a:ext cx="2196648" cy="1445725"/>
                    <a:chOff x="4188050" y="2796863"/>
                    <a:chExt cx="2196648" cy="1445725"/>
                  </a:xfrm>
                </p:grpSpPr>
                <p:cxnSp>
                  <p:nvCxnSpPr>
                    <p:cNvPr id="86" name="Google Shape;1172;p32">
                      <a:extLst>
                        <a:ext uri="{FF2B5EF4-FFF2-40B4-BE49-F238E27FC236}">
                          <a16:creationId xmlns:a16="http://schemas.microsoft.com/office/drawing/2014/main" id="{B3CDFB7A-65D0-452D-9C90-E18FB5837A09}"/>
                        </a:ext>
                      </a:extLst>
                    </p:cNvPr>
                    <p:cNvCxnSpPr>
                      <a:cxnSpLocks/>
                    </p:cNvCxnSpPr>
                    <p:nvPr/>
                  </p:nvCxnSpPr>
                  <p:spPr>
                    <a:xfrm rot="10800000">
                      <a:off x="5662898" y="3530202"/>
                      <a:ext cx="721800" cy="0"/>
                    </a:xfrm>
                    <a:prstGeom prst="straightConnector1">
                      <a:avLst/>
                    </a:prstGeom>
                    <a:noFill/>
                    <a:ln w="9525" cap="flat" cmpd="sng">
                      <a:solidFill>
                        <a:srgbClr val="FF5C35"/>
                      </a:solidFill>
                      <a:prstDash val="solid"/>
                      <a:round/>
                      <a:headEnd type="diamond" w="med" len="med"/>
                      <a:tailEnd type="none" w="med" len="med"/>
                    </a:ln>
                  </p:spPr>
                </p:cxnSp>
                <p:sp>
                  <p:nvSpPr>
                    <p:cNvPr id="87" name="Google Shape;1173;p32">
                      <a:extLst>
                        <a:ext uri="{FF2B5EF4-FFF2-40B4-BE49-F238E27FC236}">
                          <a16:creationId xmlns:a16="http://schemas.microsoft.com/office/drawing/2014/main" id="{6DCD9C28-774A-4F3D-BDF8-22429B115698}"/>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34" name="Google Shape;1178;p32">
                    <a:extLst>
                      <a:ext uri="{FF2B5EF4-FFF2-40B4-BE49-F238E27FC236}">
                        <a16:creationId xmlns:a16="http://schemas.microsoft.com/office/drawing/2014/main" id="{0801A501-9FB6-43ED-AF34-D1DFF0E4F11A}"/>
                      </a:ext>
                    </a:extLst>
                  </p:cNvPr>
                  <p:cNvGrpSpPr/>
                  <p:nvPr/>
                </p:nvGrpSpPr>
                <p:grpSpPr>
                  <a:xfrm>
                    <a:off x="2747122" y="2378875"/>
                    <a:ext cx="1782353" cy="1872275"/>
                    <a:chOff x="2747122" y="2378875"/>
                    <a:chExt cx="1782353" cy="1872275"/>
                  </a:xfrm>
                </p:grpSpPr>
                <p:cxnSp>
                  <p:nvCxnSpPr>
                    <p:cNvPr id="84" name="Google Shape;1181;p32">
                      <a:extLst>
                        <a:ext uri="{FF2B5EF4-FFF2-40B4-BE49-F238E27FC236}">
                          <a16:creationId xmlns:a16="http://schemas.microsoft.com/office/drawing/2014/main" id="{281E8E0E-FA2E-437E-BBF3-45B4087A8E95}"/>
                        </a:ext>
                      </a:extLst>
                    </p:cNvPr>
                    <p:cNvCxnSpPr>
                      <a:cxnSpLocks/>
                    </p:cNvCxnSpPr>
                    <p:nvPr/>
                  </p:nvCxnSpPr>
                  <p:spPr>
                    <a:xfrm>
                      <a:off x="2747122" y="3503901"/>
                      <a:ext cx="736500" cy="0"/>
                    </a:xfrm>
                    <a:prstGeom prst="straightConnector1">
                      <a:avLst/>
                    </a:prstGeom>
                    <a:noFill/>
                    <a:ln w="9525" cap="flat" cmpd="sng">
                      <a:solidFill>
                        <a:srgbClr val="B3B2B1"/>
                      </a:solidFill>
                      <a:prstDash val="solid"/>
                      <a:round/>
                      <a:headEnd type="diamond" w="med" len="med"/>
                      <a:tailEnd type="none" w="med" len="med"/>
                    </a:ln>
                  </p:spPr>
                </p:cxnSp>
                <p:sp>
                  <p:nvSpPr>
                    <p:cNvPr id="85" name="Google Shape;1182;p32">
                      <a:extLst>
                        <a:ext uri="{FF2B5EF4-FFF2-40B4-BE49-F238E27FC236}">
                          <a16:creationId xmlns:a16="http://schemas.microsoft.com/office/drawing/2014/main" id="{DD0AD49B-2CD2-4223-81A5-F4691D70CC69}"/>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5" name="Google Shape;1191;p32">
                    <a:extLst>
                      <a:ext uri="{FF2B5EF4-FFF2-40B4-BE49-F238E27FC236}">
                        <a16:creationId xmlns:a16="http://schemas.microsoft.com/office/drawing/2014/main" id="{91CD9088-D381-4281-9526-2B9FEA24959C}"/>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6" name="Google Shape;1192;p32">
                    <a:extLst>
                      <a:ext uri="{FF2B5EF4-FFF2-40B4-BE49-F238E27FC236}">
                        <a16:creationId xmlns:a16="http://schemas.microsoft.com/office/drawing/2014/main" id="{DA757B13-7D65-4D72-971A-EE8C579CE325}"/>
                      </a:ext>
                    </a:extLst>
                  </p:cNvPr>
                  <p:cNvGrpSpPr/>
                  <p:nvPr/>
                </p:nvGrpSpPr>
                <p:grpSpPr>
                  <a:xfrm>
                    <a:off x="5312820" y="1885199"/>
                    <a:ext cx="350079" cy="350079"/>
                    <a:chOff x="3497300" y="3227275"/>
                    <a:chExt cx="296175" cy="296175"/>
                  </a:xfrm>
                </p:grpSpPr>
                <p:sp>
                  <p:nvSpPr>
                    <p:cNvPr id="76" name="Google Shape;1193;p32">
                      <a:extLst>
                        <a:ext uri="{FF2B5EF4-FFF2-40B4-BE49-F238E27FC236}">
                          <a16:creationId xmlns:a16="http://schemas.microsoft.com/office/drawing/2014/main" id="{594E0360-0D97-4626-9417-41C0DEEAFC1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7" name="Google Shape;1194;p32">
                      <a:extLst>
                        <a:ext uri="{FF2B5EF4-FFF2-40B4-BE49-F238E27FC236}">
                          <a16:creationId xmlns:a16="http://schemas.microsoft.com/office/drawing/2014/main" id="{5F48656E-CFCA-482C-AE21-352943B111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8" name="Google Shape;1195;p32">
                      <a:extLst>
                        <a:ext uri="{FF2B5EF4-FFF2-40B4-BE49-F238E27FC236}">
                          <a16:creationId xmlns:a16="http://schemas.microsoft.com/office/drawing/2014/main" id="{AD8BC1F0-1ECE-404E-B659-1DF8920FD7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9" name="Google Shape;1196;p32">
                      <a:extLst>
                        <a:ext uri="{FF2B5EF4-FFF2-40B4-BE49-F238E27FC236}">
                          <a16:creationId xmlns:a16="http://schemas.microsoft.com/office/drawing/2014/main" id="{7EB7115C-5E90-4A09-835A-9872D7AEEFB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0" name="Google Shape;1197;p32">
                      <a:extLst>
                        <a:ext uri="{FF2B5EF4-FFF2-40B4-BE49-F238E27FC236}">
                          <a16:creationId xmlns:a16="http://schemas.microsoft.com/office/drawing/2014/main" id="{78A80BEC-EDEA-42DE-8178-EF7918B23DC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1" name="Google Shape;1198;p32">
                      <a:extLst>
                        <a:ext uri="{FF2B5EF4-FFF2-40B4-BE49-F238E27FC236}">
                          <a16:creationId xmlns:a16="http://schemas.microsoft.com/office/drawing/2014/main" id="{E39B7771-DDF1-482D-A32E-02A5AA6F62B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2" name="Google Shape;1199;p32">
                      <a:extLst>
                        <a:ext uri="{FF2B5EF4-FFF2-40B4-BE49-F238E27FC236}">
                          <a16:creationId xmlns:a16="http://schemas.microsoft.com/office/drawing/2014/main" id="{B6DFEEB5-80B9-4038-83A3-9C081C2EB52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3" name="Google Shape;1200;p32">
                      <a:extLst>
                        <a:ext uri="{FF2B5EF4-FFF2-40B4-BE49-F238E27FC236}">
                          <a16:creationId xmlns:a16="http://schemas.microsoft.com/office/drawing/2014/main" id="{C3F17751-C760-46B3-A2F6-01349A3F980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7" name="Google Shape;1747;p42">
                    <a:extLst>
                      <a:ext uri="{FF2B5EF4-FFF2-40B4-BE49-F238E27FC236}">
                        <a16:creationId xmlns:a16="http://schemas.microsoft.com/office/drawing/2014/main" id="{65120ABE-EFBE-4D85-9899-460868A39F6F}"/>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38" name="Google Shape;1747;p42">
                    <a:extLst>
                      <a:ext uri="{FF2B5EF4-FFF2-40B4-BE49-F238E27FC236}">
                        <a16:creationId xmlns:a16="http://schemas.microsoft.com/office/drawing/2014/main" id="{F27642C4-BF15-4B15-BD5A-9ADD7AA2A316}"/>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sv-SE" sz="2267">
                        <a:solidFill>
                          <a:srgbClr val="FFFFFF"/>
                        </a:solidFill>
                        <a:latin typeface="Fira Sans Extra Condensed Medium"/>
                        <a:ea typeface="Fira Sans Extra Condensed Medium"/>
                        <a:cs typeface="Fira Sans Extra Condensed Medium"/>
                        <a:sym typeface="Fira Sans Extra Condensed Medium"/>
                      </a:rPr>
                      <a:t>05</a:t>
                    </a:r>
                  </a:p>
                </p:txBody>
              </p:sp>
              <p:sp>
                <p:nvSpPr>
                  <p:cNvPr id="39" name="Google Shape;1747;p42">
                    <a:extLst>
                      <a:ext uri="{FF2B5EF4-FFF2-40B4-BE49-F238E27FC236}">
                        <a16:creationId xmlns:a16="http://schemas.microsoft.com/office/drawing/2014/main" id="{E2BBD8DF-8A0C-4F56-8D8B-7A08F580CA2E}"/>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sv-SE" sz="2267">
                        <a:solidFill>
                          <a:srgbClr val="FFFFFF"/>
                        </a:solidFill>
                        <a:latin typeface="Fira Sans Extra Condensed Medium"/>
                        <a:ea typeface="Fira Sans Extra Condensed Medium"/>
                        <a:cs typeface="Fira Sans Extra Condensed Medium"/>
                        <a:sym typeface="Fira Sans Extra Condensed Medium"/>
                      </a:rPr>
                      <a:t>05</a:t>
                    </a:r>
                  </a:p>
                </p:txBody>
              </p:sp>
              <p:sp>
                <p:nvSpPr>
                  <p:cNvPr id="40" name="Google Shape;1747;p42">
                    <a:extLst>
                      <a:ext uri="{FF2B5EF4-FFF2-40B4-BE49-F238E27FC236}">
                        <a16:creationId xmlns:a16="http://schemas.microsoft.com/office/drawing/2014/main" id="{8EA35086-837E-40FA-A24A-5FE4736684DC}"/>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sv-SE" sz="2267">
                        <a:solidFill>
                          <a:srgbClr val="FFFFFF"/>
                        </a:solidFill>
                        <a:latin typeface="Fira Sans Extra Condensed Medium"/>
                        <a:ea typeface="Fira Sans Extra Condensed Medium"/>
                        <a:cs typeface="Fira Sans Extra Condensed Medium"/>
                        <a:sym typeface="Fira Sans Extra Condensed Medium"/>
                      </a:rPr>
                      <a:t>05</a:t>
                    </a:r>
                  </a:p>
                </p:txBody>
              </p:sp>
              <p:sp>
                <p:nvSpPr>
                  <p:cNvPr id="41" name="Google Shape;1393;p36">
                    <a:extLst>
                      <a:ext uri="{FF2B5EF4-FFF2-40B4-BE49-F238E27FC236}">
                        <a16:creationId xmlns:a16="http://schemas.microsoft.com/office/drawing/2014/main" id="{BA5EAD10-AF46-4CBE-B808-0C7DCDA2F040}"/>
                      </a:ext>
                    </a:extLst>
                  </p:cNvPr>
                  <p:cNvSpPr txBox="1"/>
                  <p:nvPr/>
                </p:nvSpPr>
                <p:spPr>
                  <a:xfrm>
                    <a:off x="2032868" y="1665488"/>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sv-SE">
                        <a:solidFill>
                          <a:srgbClr val="EBB700"/>
                        </a:solidFill>
                        <a:effectLst>
                          <a:innerShdw blurRad="63500" dist="50800" dir="13500000">
                            <a:prstClr val="black">
                              <a:alpha val="50000"/>
                            </a:prstClr>
                          </a:innerShdw>
                        </a:effectLst>
                        <a:sym typeface="Fira Sans Extra Condensed Medium"/>
                      </a:rPr>
                      <a:t>Fokusområde 1:</a:t>
                    </a:r>
                  </a:p>
                  <a:p>
                    <a:r>
                      <a:rPr lang="sv-SE">
                        <a:solidFill>
                          <a:srgbClr val="EBB700"/>
                        </a:solidFill>
                        <a:effectLst>
                          <a:innerShdw blurRad="63500" dist="50800" dir="13500000">
                            <a:prstClr val="black">
                              <a:alpha val="50000"/>
                            </a:prstClr>
                          </a:innerShdw>
                        </a:effectLst>
                        <a:sym typeface="Fira Sans Extra Condensed Medium"/>
                      </a:rPr>
                      <a:t>Nya klubbar</a:t>
                    </a:r>
                  </a:p>
                </p:txBody>
              </p:sp>
              <p:sp>
                <p:nvSpPr>
                  <p:cNvPr id="42" name="Google Shape;1393;p36">
                    <a:extLst>
                      <a:ext uri="{FF2B5EF4-FFF2-40B4-BE49-F238E27FC236}">
                        <a16:creationId xmlns:a16="http://schemas.microsoft.com/office/drawing/2014/main" id="{2BFBE6ED-38A3-45FE-899E-3FBC8C76E31E}"/>
                      </a:ext>
                    </a:extLst>
                  </p:cNvPr>
                  <p:cNvSpPr txBox="1"/>
                  <p:nvPr/>
                </p:nvSpPr>
                <p:spPr>
                  <a:xfrm>
                    <a:off x="5982925" y="1662093"/>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sv-SE">
                        <a:solidFill>
                          <a:srgbClr val="407CCA"/>
                        </a:solidFill>
                        <a:effectLst>
                          <a:innerShdw blurRad="63500" dist="50800" dir="13500000">
                            <a:prstClr val="black">
                              <a:alpha val="50000"/>
                            </a:prstClr>
                          </a:innerShdw>
                        </a:effectLst>
                        <a:sym typeface="Fira Sans Extra Condensed Medium"/>
                      </a:rPr>
                      <a:t>Fokusområde 2:</a:t>
                    </a:r>
                  </a:p>
                  <a:p>
                    <a:r>
                      <a:rPr lang="sv-SE">
                        <a:solidFill>
                          <a:srgbClr val="407CCA"/>
                        </a:solidFill>
                        <a:effectLst>
                          <a:innerShdw blurRad="63500" dist="50800" dir="13500000">
                            <a:prstClr val="black">
                              <a:alpha val="50000"/>
                            </a:prstClr>
                          </a:innerShdw>
                        </a:effectLst>
                        <a:sym typeface="Fira Sans Extra Condensed Medium"/>
                      </a:rPr>
                      <a:t>Nya medlemmar</a:t>
                    </a:r>
                  </a:p>
                </p:txBody>
              </p:sp>
              <p:pic>
                <p:nvPicPr>
                  <p:cNvPr id="43" name="Graphic 42" descr="User with solid fill">
                    <a:extLst>
                      <a:ext uri="{FF2B5EF4-FFF2-40B4-BE49-F238E27FC236}">
                        <a16:creationId xmlns:a16="http://schemas.microsoft.com/office/drawing/2014/main" id="{33A57E30-2A54-4155-B9AF-5B9A08C3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5795" y="1929505"/>
                    <a:ext cx="304828" cy="304828"/>
                  </a:xfrm>
                  <a:prstGeom prst="rect">
                    <a:avLst/>
                  </a:prstGeom>
                </p:spPr>
              </p:pic>
              <p:pic>
                <p:nvPicPr>
                  <p:cNvPr id="44" name="Graphic 43" descr="User with solid fill">
                    <a:extLst>
                      <a:ext uri="{FF2B5EF4-FFF2-40B4-BE49-F238E27FC236}">
                        <a16:creationId xmlns:a16="http://schemas.microsoft.com/office/drawing/2014/main" id="{3B4065C9-B127-4874-BA11-AD7B789B3B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71290" y="2320244"/>
                    <a:ext cx="304828" cy="304828"/>
                  </a:xfrm>
                  <a:prstGeom prst="rect">
                    <a:avLst/>
                  </a:prstGeom>
                </p:spPr>
              </p:pic>
              <p:pic>
                <p:nvPicPr>
                  <p:cNvPr id="45" name="Graphic 44" descr="User with solid fill">
                    <a:extLst>
                      <a:ext uri="{FF2B5EF4-FFF2-40B4-BE49-F238E27FC236}">
                        <a16:creationId xmlns:a16="http://schemas.microsoft.com/office/drawing/2014/main" id="{F691413E-F63F-41C9-A7A5-0A8A469AB7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04069" y="3288354"/>
                    <a:ext cx="304828" cy="304828"/>
                  </a:xfrm>
                  <a:prstGeom prst="rect">
                    <a:avLst/>
                  </a:prstGeom>
                </p:spPr>
              </p:pic>
              <p:pic>
                <p:nvPicPr>
                  <p:cNvPr id="46" name="Graphic 45" descr="User with solid fill">
                    <a:extLst>
                      <a:ext uri="{FF2B5EF4-FFF2-40B4-BE49-F238E27FC236}">
                        <a16:creationId xmlns:a16="http://schemas.microsoft.com/office/drawing/2014/main" id="{C6479C15-579A-4B2F-99B7-09A7513AEF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96886" y="2905556"/>
                    <a:ext cx="304828" cy="304828"/>
                  </a:xfrm>
                  <a:prstGeom prst="rect">
                    <a:avLst/>
                  </a:prstGeom>
                </p:spPr>
              </p:pic>
              <p:sp>
                <p:nvSpPr>
                  <p:cNvPr id="47" name="Google Shape;1393;p36">
                    <a:extLst>
                      <a:ext uri="{FF2B5EF4-FFF2-40B4-BE49-F238E27FC236}">
                        <a16:creationId xmlns:a16="http://schemas.microsoft.com/office/drawing/2014/main" id="{54EA6481-D40E-41F0-8CFB-2EC2858FEE84}"/>
                      </a:ext>
                    </a:extLst>
                  </p:cNvPr>
                  <p:cNvSpPr txBox="1"/>
                  <p:nvPr/>
                </p:nvSpPr>
                <p:spPr>
                  <a:xfrm>
                    <a:off x="1914620" y="3610727"/>
                    <a:ext cx="1884600" cy="429600"/>
                  </a:xfrm>
                  <a:prstGeom prst="rect">
                    <a:avLst/>
                  </a:prstGeom>
                  <a:noFill/>
                  <a:ln>
                    <a:noFill/>
                  </a:ln>
                </p:spPr>
                <p:txBody>
                  <a:bodyPr spcFirstLastPara="1" wrap="square" lIns="121900" tIns="121900" rIns="121900" bIns="121900" anchor="ctr" anchorCtr="0">
                    <a:noAutofit/>
                  </a:bodyPr>
                  <a:lstStyle/>
                  <a:p>
                    <a:pPr>
                      <a:buClrTx/>
                      <a:defRPr/>
                    </a:pPr>
                    <a:r>
                      <a:rPr lang="sv-SE" b="1">
                        <a:solidFill>
                          <a:srgbClr val="B3B2B1"/>
                        </a:solidFill>
                        <a:effectLst>
                          <a:innerShdw blurRad="63500" dist="50800" dir="13500000">
                            <a:prstClr val="black">
                              <a:alpha val="50000"/>
                            </a:prstClr>
                          </a:innerShdw>
                        </a:effectLst>
                        <a:latin typeface="Helvetica Neue"/>
                        <a:sym typeface="Fira Sans Extra Condensed Medium"/>
                      </a:rPr>
                      <a:t>Fokusområde 4:</a:t>
                    </a:r>
                  </a:p>
                  <a:p>
                    <a:pPr>
                      <a:buClrTx/>
                      <a:defRPr/>
                    </a:pPr>
                    <a:r>
                      <a:rPr lang="sv-SE" b="1">
                        <a:solidFill>
                          <a:srgbClr val="B3B2B1"/>
                        </a:solidFill>
                        <a:effectLst>
                          <a:innerShdw blurRad="63500" dist="50800" dir="13500000">
                            <a:prstClr val="black">
                              <a:alpha val="50000"/>
                            </a:prstClr>
                          </a:innerShdw>
                        </a:effectLst>
                        <a:latin typeface="Helvetica Neue"/>
                        <a:sym typeface="Fira Sans Extra Condensed Medium"/>
                      </a:rPr>
                      <a:t>Ledarstöd</a:t>
                    </a:r>
                  </a:p>
                </p:txBody>
              </p:sp>
              <p:sp>
                <p:nvSpPr>
                  <p:cNvPr id="48" name="Google Shape;1393;p36">
                    <a:extLst>
                      <a:ext uri="{FF2B5EF4-FFF2-40B4-BE49-F238E27FC236}">
                        <a16:creationId xmlns:a16="http://schemas.microsoft.com/office/drawing/2014/main" id="{3D2FE588-74AC-4C0F-AF40-6DCE7A02E39B}"/>
                      </a:ext>
                    </a:extLst>
                  </p:cNvPr>
                  <p:cNvSpPr txBox="1"/>
                  <p:nvPr/>
                </p:nvSpPr>
                <p:spPr>
                  <a:xfrm>
                    <a:off x="5820856" y="3612917"/>
                    <a:ext cx="1884600" cy="429600"/>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sv-SE" b="1">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Fokusområde 3:</a:t>
                    </a:r>
                  </a:p>
                  <a:p>
                    <a:pPr defTabSz="1219170" fontAlgn="auto">
                      <a:spcBef>
                        <a:spcPts val="0"/>
                      </a:spcBef>
                      <a:spcAft>
                        <a:spcPts val="0"/>
                      </a:spcAft>
                      <a:defRPr/>
                    </a:pPr>
                    <a:r>
                      <a:rPr lang="sv-SE" b="1">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Medlemstrivsel</a:t>
                    </a:r>
                  </a:p>
                </p:txBody>
              </p:sp>
              <p:grpSp>
                <p:nvGrpSpPr>
                  <p:cNvPr id="49" name="Google Shape;1192;p32">
                    <a:extLst>
                      <a:ext uri="{FF2B5EF4-FFF2-40B4-BE49-F238E27FC236}">
                        <a16:creationId xmlns:a16="http://schemas.microsoft.com/office/drawing/2014/main" id="{F7AFF71B-166F-4577-913F-EE4B078679BD}"/>
                      </a:ext>
                    </a:extLst>
                  </p:cNvPr>
                  <p:cNvGrpSpPr/>
                  <p:nvPr/>
                </p:nvGrpSpPr>
                <p:grpSpPr>
                  <a:xfrm>
                    <a:off x="3634419" y="1756287"/>
                    <a:ext cx="350079" cy="350079"/>
                    <a:chOff x="3497300" y="3227275"/>
                    <a:chExt cx="296175" cy="296175"/>
                  </a:xfrm>
                </p:grpSpPr>
                <p:sp>
                  <p:nvSpPr>
                    <p:cNvPr id="68" name="Google Shape;1193;p32">
                      <a:extLst>
                        <a:ext uri="{FF2B5EF4-FFF2-40B4-BE49-F238E27FC236}">
                          <a16:creationId xmlns:a16="http://schemas.microsoft.com/office/drawing/2014/main" id="{CC7508BB-3633-448B-9D10-583BADA428DC}"/>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9" name="Google Shape;1194;p32">
                      <a:extLst>
                        <a:ext uri="{FF2B5EF4-FFF2-40B4-BE49-F238E27FC236}">
                          <a16:creationId xmlns:a16="http://schemas.microsoft.com/office/drawing/2014/main" id="{3E848283-3817-41AE-8836-AE4FF00387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0" name="Google Shape;1195;p32">
                      <a:extLst>
                        <a:ext uri="{FF2B5EF4-FFF2-40B4-BE49-F238E27FC236}">
                          <a16:creationId xmlns:a16="http://schemas.microsoft.com/office/drawing/2014/main" id="{C3F99FAB-EB0B-4FB0-9205-C3ED058BE76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1" name="Google Shape;1196;p32">
                      <a:extLst>
                        <a:ext uri="{FF2B5EF4-FFF2-40B4-BE49-F238E27FC236}">
                          <a16:creationId xmlns:a16="http://schemas.microsoft.com/office/drawing/2014/main" id="{ABA71B49-9648-4B05-8892-9CCC6BA2D76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2" name="Google Shape;1197;p32">
                      <a:extLst>
                        <a:ext uri="{FF2B5EF4-FFF2-40B4-BE49-F238E27FC236}">
                          <a16:creationId xmlns:a16="http://schemas.microsoft.com/office/drawing/2014/main" id="{380EEB33-6794-4428-9038-ED5E785D0C2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3" name="Google Shape;1198;p32">
                      <a:extLst>
                        <a:ext uri="{FF2B5EF4-FFF2-40B4-BE49-F238E27FC236}">
                          <a16:creationId xmlns:a16="http://schemas.microsoft.com/office/drawing/2014/main" id="{A1FF137B-1925-48F8-8FEE-24D45C8A5D42}"/>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4" name="Google Shape;1199;p32">
                      <a:extLst>
                        <a:ext uri="{FF2B5EF4-FFF2-40B4-BE49-F238E27FC236}">
                          <a16:creationId xmlns:a16="http://schemas.microsoft.com/office/drawing/2014/main" id="{60395784-E0CC-448C-B796-2E48DE372FA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5" name="Google Shape;1200;p32">
                      <a:extLst>
                        <a:ext uri="{FF2B5EF4-FFF2-40B4-BE49-F238E27FC236}">
                          <a16:creationId xmlns:a16="http://schemas.microsoft.com/office/drawing/2014/main" id="{88724666-7685-4000-91E8-3E13A987BAEF}"/>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0" name="Google Shape;1192;p32">
                    <a:extLst>
                      <a:ext uri="{FF2B5EF4-FFF2-40B4-BE49-F238E27FC236}">
                        <a16:creationId xmlns:a16="http://schemas.microsoft.com/office/drawing/2014/main" id="{1BE88551-D562-4909-8197-170818A772C4}"/>
                      </a:ext>
                    </a:extLst>
                  </p:cNvPr>
                  <p:cNvGrpSpPr/>
                  <p:nvPr/>
                </p:nvGrpSpPr>
                <p:grpSpPr>
                  <a:xfrm>
                    <a:off x="5119860" y="3467273"/>
                    <a:ext cx="350079" cy="350079"/>
                    <a:chOff x="3497300" y="3227275"/>
                    <a:chExt cx="296175" cy="296175"/>
                  </a:xfrm>
                </p:grpSpPr>
                <p:sp>
                  <p:nvSpPr>
                    <p:cNvPr id="60" name="Google Shape;1193;p32">
                      <a:extLst>
                        <a:ext uri="{FF2B5EF4-FFF2-40B4-BE49-F238E27FC236}">
                          <a16:creationId xmlns:a16="http://schemas.microsoft.com/office/drawing/2014/main" id="{45D1473B-047F-47A9-B0CE-4A46C4DB9B6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1" name="Google Shape;1194;p32">
                      <a:extLst>
                        <a:ext uri="{FF2B5EF4-FFF2-40B4-BE49-F238E27FC236}">
                          <a16:creationId xmlns:a16="http://schemas.microsoft.com/office/drawing/2014/main" id="{7FA638B5-1B83-47E2-90DC-97FA628734C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2" name="Google Shape;1195;p32">
                      <a:extLst>
                        <a:ext uri="{FF2B5EF4-FFF2-40B4-BE49-F238E27FC236}">
                          <a16:creationId xmlns:a16="http://schemas.microsoft.com/office/drawing/2014/main" id="{29996387-4D4D-4548-BDC7-D1877C8D39F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3" name="Google Shape;1196;p32">
                      <a:extLst>
                        <a:ext uri="{FF2B5EF4-FFF2-40B4-BE49-F238E27FC236}">
                          <a16:creationId xmlns:a16="http://schemas.microsoft.com/office/drawing/2014/main" id="{CAFD7438-7166-4796-B1DD-0F272E414F6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4" name="Google Shape;1197;p32">
                      <a:extLst>
                        <a:ext uri="{FF2B5EF4-FFF2-40B4-BE49-F238E27FC236}">
                          <a16:creationId xmlns:a16="http://schemas.microsoft.com/office/drawing/2014/main" id="{42ACEB52-0C29-4229-8E3F-0678B3BF1A4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5" name="Google Shape;1198;p32">
                      <a:extLst>
                        <a:ext uri="{FF2B5EF4-FFF2-40B4-BE49-F238E27FC236}">
                          <a16:creationId xmlns:a16="http://schemas.microsoft.com/office/drawing/2014/main" id="{851856F9-C138-4F92-BBB9-87239B7BA23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6" name="Google Shape;1199;p32">
                      <a:extLst>
                        <a:ext uri="{FF2B5EF4-FFF2-40B4-BE49-F238E27FC236}">
                          <a16:creationId xmlns:a16="http://schemas.microsoft.com/office/drawing/2014/main" id="{3A02E486-CB23-4254-8C38-9B49A302F5D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7" name="Google Shape;1200;p32">
                      <a:extLst>
                        <a:ext uri="{FF2B5EF4-FFF2-40B4-BE49-F238E27FC236}">
                          <a16:creationId xmlns:a16="http://schemas.microsoft.com/office/drawing/2014/main" id="{F77B1D72-2CA9-4F86-ADDB-88F0DFDD0A6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1" name="Google Shape;1192;p32">
                    <a:extLst>
                      <a:ext uri="{FF2B5EF4-FFF2-40B4-BE49-F238E27FC236}">
                        <a16:creationId xmlns:a16="http://schemas.microsoft.com/office/drawing/2014/main" id="{27BDC031-51F7-490C-87FF-AB345545D3B2}"/>
                      </a:ext>
                    </a:extLst>
                  </p:cNvPr>
                  <p:cNvGrpSpPr/>
                  <p:nvPr/>
                </p:nvGrpSpPr>
                <p:grpSpPr>
                  <a:xfrm>
                    <a:off x="3515418" y="3339633"/>
                    <a:ext cx="350079" cy="350079"/>
                    <a:chOff x="3497300" y="3227275"/>
                    <a:chExt cx="296175" cy="296175"/>
                  </a:xfrm>
                </p:grpSpPr>
                <p:sp>
                  <p:nvSpPr>
                    <p:cNvPr id="52" name="Google Shape;1193;p32">
                      <a:extLst>
                        <a:ext uri="{FF2B5EF4-FFF2-40B4-BE49-F238E27FC236}">
                          <a16:creationId xmlns:a16="http://schemas.microsoft.com/office/drawing/2014/main" id="{77DBE95A-0219-4D3E-9948-AC1C7DE97AD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3" name="Google Shape;1194;p32">
                      <a:extLst>
                        <a:ext uri="{FF2B5EF4-FFF2-40B4-BE49-F238E27FC236}">
                          <a16:creationId xmlns:a16="http://schemas.microsoft.com/office/drawing/2014/main" id="{B429AA2B-C6C7-4F08-9FAE-13E68BFBF60C}"/>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4" name="Google Shape;1195;p32">
                      <a:extLst>
                        <a:ext uri="{FF2B5EF4-FFF2-40B4-BE49-F238E27FC236}">
                          <a16:creationId xmlns:a16="http://schemas.microsoft.com/office/drawing/2014/main" id="{3141D6AE-39B3-4859-AD9D-6F3C275B622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5" name="Google Shape;1196;p32">
                      <a:extLst>
                        <a:ext uri="{FF2B5EF4-FFF2-40B4-BE49-F238E27FC236}">
                          <a16:creationId xmlns:a16="http://schemas.microsoft.com/office/drawing/2014/main" id="{0688C863-691E-485E-84D8-D9F25D635D1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6" name="Google Shape;1197;p32">
                      <a:extLst>
                        <a:ext uri="{FF2B5EF4-FFF2-40B4-BE49-F238E27FC236}">
                          <a16:creationId xmlns:a16="http://schemas.microsoft.com/office/drawing/2014/main" id="{F0205D55-EC67-4DF5-9CD2-1310FEF1D00E}"/>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7" name="Google Shape;1198;p32">
                      <a:extLst>
                        <a:ext uri="{FF2B5EF4-FFF2-40B4-BE49-F238E27FC236}">
                          <a16:creationId xmlns:a16="http://schemas.microsoft.com/office/drawing/2014/main" id="{8EC5D4B8-070A-4623-847D-3846D47D647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8" name="Google Shape;1199;p32">
                      <a:extLst>
                        <a:ext uri="{FF2B5EF4-FFF2-40B4-BE49-F238E27FC236}">
                          <a16:creationId xmlns:a16="http://schemas.microsoft.com/office/drawing/2014/main" id="{0986223F-BBA8-413D-982D-81C4B9D1014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9" name="Google Shape;1200;p32">
                      <a:extLst>
                        <a:ext uri="{FF2B5EF4-FFF2-40B4-BE49-F238E27FC236}">
                          <a16:creationId xmlns:a16="http://schemas.microsoft.com/office/drawing/2014/main" id="{21575384-DFC7-45DB-89D8-B9896CA5A27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grpSp>
          <p:cxnSp>
            <p:nvCxnSpPr>
              <p:cNvPr id="25" name="Google Shape;1181;p32">
                <a:extLst>
                  <a:ext uri="{FF2B5EF4-FFF2-40B4-BE49-F238E27FC236}">
                    <a16:creationId xmlns:a16="http://schemas.microsoft.com/office/drawing/2014/main" id="{EAC87A8D-B21E-4253-968F-AE0D4F64F37D}"/>
                  </a:ext>
                </a:extLst>
              </p:cNvPr>
              <p:cNvCxnSpPr>
                <a:cxnSpLocks/>
              </p:cNvCxnSpPr>
              <p:nvPr/>
            </p:nvCxnSpPr>
            <p:spPr>
              <a:xfrm>
                <a:off x="3454908" y="1984015"/>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6" name="Google Shape;1172;p32">
                <a:extLst>
                  <a:ext uri="{FF2B5EF4-FFF2-40B4-BE49-F238E27FC236}">
                    <a16:creationId xmlns:a16="http://schemas.microsoft.com/office/drawing/2014/main" id="{4FD49DDD-4F3C-4DD1-B5D5-6FAF01E7A312}"/>
                  </a:ext>
                </a:extLst>
              </p:cNvPr>
              <p:cNvCxnSpPr>
                <a:cxnSpLocks/>
              </p:cNvCxnSpPr>
              <p:nvPr/>
            </p:nvCxnSpPr>
            <p:spPr>
              <a:xfrm rot="10800000">
                <a:off x="6512216" y="1975045"/>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3" name="Rectangle 22">
              <a:extLst>
                <a:ext uri="{FF2B5EF4-FFF2-40B4-BE49-F238E27FC236}">
                  <a16:creationId xmlns:a16="http://schemas.microsoft.com/office/drawing/2014/main" id="{0B699AFC-A8F7-428E-A993-F20766737DFD}"/>
                </a:ext>
              </a:extLst>
            </p:cNvPr>
            <p:cNvSpPr/>
            <p:nvPr/>
          </p:nvSpPr>
          <p:spPr>
            <a:xfrm>
              <a:off x="5009147" y="2025280"/>
              <a:ext cx="1292863" cy="92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b="1" dirty="0">
                  <a:solidFill>
                    <a:srgbClr val="0D2240"/>
                  </a:solidFill>
                  <a:latin typeface="Helvetica Neue"/>
                </a:rPr>
                <a:t> Global medlemsfokusering – Ledningsstöd</a:t>
              </a:r>
            </a:p>
          </p:txBody>
        </p:sp>
      </p:grpSp>
    </p:spTree>
    <p:extLst>
      <p:ext uri="{BB962C8B-B14F-4D97-AF65-F5344CB8AC3E}">
        <p14:creationId xmlns:p14="http://schemas.microsoft.com/office/powerpoint/2010/main" val="2396915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973352CB-31BE-6940-A03E-537E79EBED6A}"/>
              </a:ext>
            </a:extLst>
          </p:cNvPr>
          <p:cNvSpPr/>
          <p:nvPr/>
        </p:nvSpPr>
        <p:spPr>
          <a:xfrm>
            <a:off x="0" y="0"/>
            <a:ext cx="11277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schemeClr val="lt1">
                    <a:alpha val="44000"/>
                  </a:schemeClr>
                </a:solidFill>
              </a:rPr>
              <a:t>aa</a:t>
            </a:r>
          </a:p>
        </p:txBody>
      </p:sp>
      <p:sp>
        <p:nvSpPr>
          <p:cNvPr id="15" name="Slice - Solid">
            <a:extLst>
              <a:ext uri="{FF2B5EF4-FFF2-40B4-BE49-F238E27FC236}">
                <a16:creationId xmlns:a16="http://schemas.microsoft.com/office/drawing/2014/main" id="{A0F614EC-F7BF-374E-819E-F20B2EBF1554}"/>
              </a:ext>
            </a:extLst>
          </p:cNvPr>
          <p:cNvSpPr/>
          <p:nvPr/>
        </p:nvSpPr>
        <p:spPr>
          <a:xfrm>
            <a:off x="1004871" y="-8022"/>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TextBox 8">
            <a:extLst>
              <a:ext uri="{FF2B5EF4-FFF2-40B4-BE49-F238E27FC236}">
                <a16:creationId xmlns:a16="http://schemas.microsoft.com/office/drawing/2014/main" id="{167560B3-2D9F-44D7-8CD5-E363E6587447}"/>
              </a:ext>
            </a:extLst>
          </p:cNvPr>
          <p:cNvSpPr txBox="1"/>
          <p:nvPr/>
        </p:nvSpPr>
        <p:spPr>
          <a:xfrm>
            <a:off x="3479800" y="5943600"/>
            <a:ext cx="6799105" cy="553998"/>
          </a:xfrm>
          <a:prstGeom prst="rect">
            <a:avLst/>
          </a:prstGeom>
          <a:noFill/>
        </p:spPr>
        <p:txBody>
          <a:bodyPr wrap="square" rtlCol="0">
            <a:spAutoFit/>
          </a:bodyPr>
          <a:lstStyle/>
          <a:p>
            <a:pPr algn="ctr"/>
            <a:r>
              <a:rPr lang="sv-SE" sz="3000" b="1">
                <a:solidFill>
                  <a:srgbClr val="F65126"/>
                </a:solidFill>
              </a:rPr>
              <a:t>Medlemmar som påverkar </a:t>
            </a:r>
          </a:p>
        </p:txBody>
      </p:sp>
      <p:graphicFrame>
        <p:nvGraphicFramePr>
          <p:cNvPr id="10" name="Diagram 9">
            <a:extLst>
              <a:ext uri="{FF2B5EF4-FFF2-40B4-BE49-F238E27FC236}">
                <a16:creationId xmlns:a16="http://schemas.microsoft.com/office/drawing/2014/main" id="{1AD1CB55-2A34-4185-B8A9-786984E7F80D}"/>
              </a:ext>
            </a:extLst>
          </p:cNvPr>
          <p:cNvGraphicFramePr/>
          <p:nvPr>
            <p:extLst>
              <p:ext uri="{D42A27DB-BD31-4B8C-83A1-F6EECF244321}">
                <p14:modId xmlns:p14="http://schemas.microsoft.com/office/powerpoint/2010/main" val="386200470"/>
              </p:ext>
            </p:extLst>
          </p:nvPr>
        </p:nvGraphicFramePr>
        <p:xfrm>
          <a:off x="3479800" y="1389700"/>
          <a:ext cx="6731000" cy="4690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Headline">
            <a:extLst>
              <a:ext uri="{FF2B5EF4-FFF2-40B4-BE49-F238E27FC236}">
                <a16:creationId xmlns:a16="http://schemas.microsoft.com/office/drawing/2014/main" id="{363A1174-691C-CB41-B0CA-9DA5580D963A}"/>
              </a:ext>
            </a:extLst>
          </p:cNvPr>
          <p:cNvSpPr txBox="1">
            <a:spLocks/>
          </p:cNvSpPr>
          <p:nvPr/>
        </p:nvSpPr>
        <p:spPr>
          <a:xfrm>
            <a:off x="2751295" y="55117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sv-SE" sz="3200">
                <a:solidFill>
                  <a:schemeClr val="bg1"/>
                </a:solidFill>
                <a:latin typeface="Arial" panose="020B0604020202020204" pitchFamily="34" charset="0"/>
                <a:cs typeface="Arial" panose="020B0604020202020204" pitchFamily="34" charset="0"/>
              </a:rPr>
              <a:t>Vilka kan vara med i arbetsgruppen?</a:t>
            </a:r>
          </a:p>
        </p:txBody>
      </p:sp>
      <p:pic>
        <p:nvPicPr>
          <p:cNvPr id="13" name="Picture 12">
            <a:extLst>
              <a:ext uri="{FF2B5EF4-FFF2-40B4-BE49-F238E27FC236}">
                <a16:creationId xmlns:a16="http://schemas.microsoft.com/office/drawing/2014/main" id="{6AA11A2F-4CAB-9944-B044-F57928B34697}"/>
              </a:ext>
            </a:extLst>
          </p:cNvPr>
          <p:cNvPicPr>
            <a:picLocks noChangeAspect="1"/>
          </p:cNvPicPr>
          <p:nvPr/>
        </p:nvPicPr>
        <p:blipFill>
          <a:blip r:embed="rId8"/>
          <a:srcRect/>
          <a:stretch/>
        </p:blipFill>
        <p:spPr>
          <a:xfrm>
            <a:off x="457200" y="332690"/>
            <a:ext cx="1089992" cy="1089992"/>
          </a:xfrm>
          <a:prstGeom prst="rect">
            <a:avLst/>
          </a:prstGeom>
        </p:spPr>
      </p:pic>
      <p:sp>
        <p:nvSpPr>
          <p:cNvPr id="16" name="Page Number - Blue">
            <a:extLst>
              <a:ext uri="{FF2B5EF4-FFF2-40B4-BE49-F238E27FC236}">
                <a16:creationId xmlns:a16="http://schemas.microsoft.com/office/drawing/2014/main" id="{9BDDB18B-8645-0346-8FD3-0FE28EA97CE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spTree>
    <p:extLst>
      <p:ext uri="{BB962C8B-B14F-4D97-AF65-F5344CB8AC3E}">
        <p14:creationId xmlns:p14="http://schemas.microsoft.com/office/powerpoint/2010/main" val="2940633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lice - Solid">
            <a:extLst>
              <a:ext uri="{FF2B5EF4-FFF2-40B4-BE49-F238E27FC236}">
                <a16:creationId xmlns:a16="http://schemas.microsoft.com/office/drawing/2014/main" id="{F1DA8631-9A04-224B-8FBD-59E9927701D6}"/>
              </a:ext>
            </a:extLst>
          </p:cNvPr>
          <p:cNvSpPr/>
          <p:nvPr/>
        </p:nvSpPr>
        <p:spPr>
          <a:xfrm rot="10800000">
            <a:off x="0" y="-8024"/>
            <a:ext cx="11187128" cy="6866023"/>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66" name="Rectangle 65">
            <a:extLst>
              <a:ext uri="{FF2B5EF4-FFF2-40B4-BE49-F238E27FC236}">
                <a16:creationId xmlns:a16="http://schemas.microsoft.com/office/drawing/2014/main" id="{4F4B98F0-BD98-EB45-8E21-C3FC7E92602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Body Copy">
            <a:extLst>
              <a:ext uri="{FF2B5EF4-FFF2-40B4-BE49-F238E27FC236}">
                <a16:creationId xmlns:a16="http://schemas.microsoft.com/office/drawing/2014/main" id="{C10A6398-BAB4-DF43-9CCB-300D5C36DCDB}"/>
              </a:ext>
            </a:extLst>
          </p:cNvPr>
          <p:cNvSpPr txBox="1">
            <a:spLocks/>
          </p:cNvSpPr>
          <p:nvPr/>
        </p:nvSpPr>
        <p:spPr>
          <a:xfrm>
            <a:off x="760627" y="1437601"/>
            <a:ext cx="3033070"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sv-SE">
                <a:solidFill>
                  <a:schemeClr val="bg1"/>
                </a:solidFill>
                <a:latin typeface="Arial" charset="0"/>
                <a:ea typeface="Arial" charset="0"/>
                <a:cs typeface="Arial" charset="0"/>
              </a:rPr>
              <a:t>Definiera vad som förväntas av varje medlem i arbetsgruppen när teamet skapas.</a:t>
            </a:r>
          </a:p>
        </p:txBody>
      </p:sp>
      <p:sp>
        <p:nvSpPr>
          <p:cNvPr id="13" name="Body Copy">
            <a:extLst>
              <a:ext uri="{FF2B5EF4-FFF2-40B4-BE49-F238E27FC236}">
                <a16:creationId xmlns:a16="http://schemas.microsoft.com/office/drawing/2014/main" id="{441058A8-A6A9-8D44-A76A-9F7F4040BAA7}"/>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sv-SE" sz="3200" b="1">
                <a:solidFill>
                  <a:schemeClr val="bg1"/>
                </a:solidFill>
                <a:latin typeface="Arial" charset="0"/>
                <a:ea typeface="Arial" charset="0"/>
                <a:cs typeface="Arial" charset="0"/>
              </a:rPr>
              <a:t>Skapa tydliga förväntningar</a:t>
            </a:r>
          </a:p>
        </p:txBody>
      </p:sp>
      <p:sp>
        <p:nvSpPr>
          <p:cNvPr id="37" name="Rectangle 17">
            <a:extLst>
              <a:ext uri="{FF2B5EF4-FFF2-40B4-BE49-F238E27FC236}">
                <a16:creationId xmlns:a16="http://schemas.microsoft.com/office/drawing/2014/main" id="{57887EC0-4B14-114E-949E-35BBFFF8CA5D}"/>
              </a:ext>
            </a:extLst>
          </p:cNvPr>
          <p:cNvSpPr>
            <a:spLocks noChangeArrowheads="1"/>
          </p:cNvSpPr>
          <p:nvPr/>
        </p:nvSpPr>
        <p:spPr bwMode="auto">
          <a:xfrm>
            <a:off x="5030415" y="4401495"/>
            <a:ext cx="13849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sz="2000" b="1" i="0" u="none" strike="noStrike" cap="none" normalizeH="0" baseline="0" dirty="0">
                <a:ln>
                  <a:noFill/>
                </a:ln>
                <a:solidFill>
                  <a:srgbClr val="FF5C35"/>
                </a:solidFill>
                <a:latin typeface="Open Sans Semibold" panose="020B0706030804020204" pitchFamily="34" charset="0"/>
              </a:rPr>
              <a:t>Engagemang</a:t>
            </a:r>
          </a:p>
        </p:txBody>
      </p:sp>
      <p:sp>
        <p:nvSpPr>
          <p:cNvPr id="47" name="Rectangle 17">
            <a:extLst>
              <a:ext uri="{FF2B5EF4-FFF2-40B4-BE49-F238E27FC236}">
                <a16:creationId xmlns:a16="http://schemas.microsoft.com/office/drawing/2014/main" id="{254D5A1E-1463-934B-B1A1-4CC54E0DCCE2}"/>
              </a:ext>
            </a:extLst>
          </p:cNvPr>
          <p:cNvSpPr>
            <a:spLocks noChangeArrowheads="1"/>
          </p:cNvSpPr>
          <p:nvPr/>
        </p:nvSpPr>
        <p:spPr bwMode="auto">
          <a:xfrm>
            <a:off x="5575733" y="5122352"/>
            <a:ext cx="10066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sz="2000" b="1" i="0" u="none" strike="noStrike" cap="none" normalizeH="0" baseline="0" dirty="0">
                <a:ln>
                  <a:noFill/>
                </a:ln>
                <a:solidFill>
                  <a:schemeClr val="bg1">
                    <a:lumMod val="75000"/>
                  </a:schemeClr>
                </a:solidFill>
                <a:latin typeface="Open Sans Semibold" panose="020B0706030804020204" pitchFamily="34" charset="0"/>
              </a:rPr>
              <a:t>Respekt</a:t>
            </a:r>
          </a:p>
        </p:txBody>
      </p:sp>
      <p:sp>
        <p:nvSpPr>
          <p:cNvPr id="54" name="Rectangle 17">
            <a:extLst>
              <a:ext uri="{FF2B5EF4-FFF2-40B4-BE49-F238E27FC236}">
                <a16:creationId xmlns:a16="http://schemas.microsoft.com/office/drawing/2014/main" id="{FA8D0522-35F8-9C43-868E-FF625E07A069}"/>
              </a:ext>
            </a:extLst>
          </p:cNvPr>
          <p:cNvSpPr>
            <a:spLocks noChangeArrowheads="1"/>
          </p:cNvSpPr>
          <p:nvPr/>
        </p:nvSpPr>
        <p:spPr bwMode="auto">
          <a:xfrm>
            <a:off x="5334000" y="2889910"/>
            <a:ext cx="12484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sv-SE" sz="2000" b="1" dirty="0">
                <a:solidFill>
                  <a:srgbClr val="EBB700"/>
                </a:solidFill>
                <a:latin typeface="Open Sans Semibold" panose="020B0706030804020204" pitchFamily="34" charset="0"/>
              </a:rPr>
              <a:t>Flexibilitet</a:t>
            </a:r>
          </a:p>
        </p:txBody>
      </p:sp>
      <p:sp>
        <p:nvSpPr>
          <p:cNvPr id="58" name="Rectangle 17">
            <a:extLst>
              <a:ext uri="{FF2B5EF4-FFF2-40B4-BE49-F238E27FC236}">
                <a16:creationId xmlns:a16="http://schemas.microsoft.com/office/drawing/2014/main" id="{8F030D53-2501-0441-9086-86F857FB6BCE}"/>
              </a:ext>
            </a:extLst>
          </p:cNvPr>
          <p:cNvSpPr>
            <a:spLocks noChangeArrowheads="1"/>
          </p:cNvSpPr>
          <p:nvPr/>
        </p:nvSpPr>
        <p:spPr bwMode="auto">
          <a:xfrm>
            <a:off x="4648200" y="3694483"/>
            <a:ext cx="20438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sz="2000" b="1" i="0" u="none" strike="noStrike" cap="none" normalizeH="0" baseline="0" dirty="0">
                <a:ln>
                  <a:noFill/>
                </a:ln>
                <a:solidFill>
                  <a:srgbClr val="407CCA"/>
                </a:solidFill>
                <a:latin typeface="Open Sans Semibold" panose="020B0706030804020204" pitchFamily="34" charset="0"/>
              </a:rPr>
              <a:t>Kommunikation</a:t>
            </a:r>
          </a:p>
        </p:txBody>
      </p:sp>
      <p:sp>
        <p:nvSpPr>
          <p:cNvPr id="62" name="Rectangle 17">
            <a:extLst>
              <a:ext uri="{FF2B5EF4-FFF2-40B4-BE49-F238E27FC236}">
                <a16:creationId xmlns:a16="http://schemas.microsoft.com/office/drawing/2014/main" id="{5DA8AC76-5D94-324F-880B-84B99632D264}"/>
              </a:ext>
            </a:extLst>
          </p:cNvPr>
          <p:cNvSpPr>
            <a:spLocks noChangeArrowheads="1"/>
          </p:cNvSpPr>
          <p:nvPr/>
        </p:nvSpPr>
        <p:spPr bwMode="auto">
          <a:xfrm>
            <a:off x="5791200" y="2252768"/>
            <a:ext cx="1248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sz="2000" b="1" i="0" u="none" strike="noStrike" cap="none" normalizeH="0" baseline="0" dirty="0">
                <a:ln>
                  <a:noFill/>
                </a:ln>
                <a:solidFill>
                  <a:srgbClr val="00AC69"/>
                </a:solidFill>
                <a:latin typeface="Open Sans Semibold" panose="020B0706030804020204" pitchFamily="34" charset="0"/>
              </a:rPr>
              <a:t>Ansvar </a:t>
            </a:r>
          </a:p>
        </p:txBody>
      </p:sp>
      <p:pic>
        <p:nvPicPr>
          <p:cNvPr id="24" name="Picture 23">
            <a:extLst>
              <a:ext uri="{FF2B5EF4-FFF2-40B4-BE49-F238E27FC236}">
                <a16:creationId xmlns:a16="http://schemas.microsoft.com/office/drawing/2014/main" id="{E9271B47-3C82-5944-A170-F5FBCC2C6B5B}"/>
              </a:ext>
            </a:extLst>
          </p:cNvPr>
          <p:cNvPicPr>
            <a:picLocks noChangeAspect="1"/>
          </p:cNvPicPr>
          <p:nvPr/>
        </p:nvPicPr>
        <p:blipFill>
          <a:blip r:embed="rId3"/>
          <a:srcRect/>
          <a:stretch/>
        </p:blipFill>
        <p:spPr>
          <a:xfrm>
            <a:off x="658006" y="5278128"/>
            <a:ext cx="1089992" cy="1089992"/>
          </a:xfrm>
          <a:prstGeom prst="rect">
            <a:avLst/>
          </a:prstGeom>
        </p:spPr>
      </p:pic>
      <p:grpSp>
        <p:nvGrpSpPr>
          <p:cNvPr id="26" name="Group 25">
            <a:extLst>
              <a:ext uri="{FF2B5EF4-FFF2-40B4-BE49-F238E27FC236}">
                <a16:creationId xmlns:a16="http://schemas.microsoft.com/office/drawing/2014/main" id="{B487D747-AE00-1B4B-A291-85ED61050EA1}"/>
              </a:ext>
            </a:extLst>
          </p:cNvPr>
          <p:cNvGrpSpPr/>
          <p:nvPr/>
        </p:nvGrpSpPr>
        <p:grpSpPr>
          <a:xfrm>
            <a:off x="6959246" y="1972026"/>
            <a:ext cx="4257742" cy="4538043"/>
            <a:chOff x="6945768" y="1737252"/>
            <a:chExt cx="4257742" cy="4538043"/>
          </a:xfrm>
        </p:grpSpPr>
        <p:grpSp>
          <p:nvGrpSpPr>
            <p:cNvPr id="27" name="Group 26">
              <a:extLst>
                <a:ext uri="{FF2B5EF4-FFF2-40B4-BE49-F238E27FC236}">
                  <a16:creationId xmlns:a16="http://schemas.microsoft.com/office/drawing/2014/main" id="{DAE02E41-8840-7943-B929-2566A7807AE3}"/>
                </a:ext>
              </a:extLst>
            </p:cNvPr>
            <p:cNvGrpSpPr/>
            <p:nvPr/>
          </p:nvGrpSpPr>
          <p:grpSpPr>
            <a:xfrm>
              <a:off x="6945768" y="3997587"/>
              <a:ext cx="4257742" cy="2277708"/>
              <a:chOff x="6945768" y="3997587"/>
              <a:chExt cx="4257742" cy="2277708"/>
            </a:xfrm>
          </p:grpSpPr>
          <p:sp>
            <p:nvSpPr>
              <p:cNvPr id="43" name="Freeform 42">
                <a:extLst>
                  <a:ext uri="{FF2B5EF4-FFF2-40B4-BE49-F238E27FC236}">
                    <a16:creationId xmlns:a16="http://schemas.microsoft.com/office/drawing/2014/main" id="{F5B766D9-8F47-434B-AAC0-1858D6AB817F}"/>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B3B2B1"/>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4" name="Freeform 13">
                <a:extLst>
                  <a:ext uri="{FF2B5EF4-FFF2-40B4-BE49-F238E27FC236}">
                    <a16:creationId xmlns:a16="http://schemas.microsoft.com/office/drawing/2014/main" id="{E920A482-22E2-6D44-88C0-F5AAC95B51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45" name="Freeform 14">
                <a:extLst>
                  <a:ext uri="{FF2B5EF4-FFF2-40B4-BE49-F238E27FC236}">
                    <a16:creationId xmlns:a16="http://schemas.microsoft.com/office/drawing/2014/main" id="{1558E6CB-F4D3-FF45-AB0C-2B78E1108CAF}"/>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28" name="Group 27">
              <a:extLst>
                <a:ext uri="{FF2B5EF4-FFF2-40B4-BE49-F238E27FC236}">
                  <a16:creationId xmlns:a16="http://schemas.microsoft.com/office/drawing/2014/main" id="{9F735853-ACA5-A64D-924F-A86E81CC6798}"/>
                </a:ext>
              </a:extLst>
            </p:cNvPr>
            <p:cNvGrpSpPr/>
            <p:nvPr/>
          </p:nvGrpSpPr>
          <p:grpSpPr>
            <a:xfrm>
              <a:off x="6945768" y="3244142"/>
              <a:ext cx="4257742" cy="2277708"/>
              <a:chOff x="6945768" y="3997587"/>
              <a:chExt cx="4257742" cy="2277708"/>
            </a:xfrm>
          </p:grpSpPr>
          <p:sp>
            <p:nvSpPr>
              <p:cNvPr id="39" name="Freeform 38">
                <a:extLst>
                  <a:ext uri="{FF2B5EF4-FFF2-40B4-BE49-F238E27FC236}">
                    <a16:creationId xmlns:a16="http://schemas.microsoft.com/office/drawing/2014/main" id="{061A0DA5-3129-DA4D-B31D-CDF0EE8F630C}"/>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0" name="Freeform 13">
                <a:extLst>
                  <a:ext uri="{FF2B5EF4-FFF2-40B4-BE49-F238E27FC236}">
                    <a16:creationId xmlns:a16="http://schemas.microsoft.com/office/drawing/2014/main" id="{DB39B07D-6E0A-964C-9E30-D1E3D37CF21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42" name="Freeform 14">
                <a:extLst>
                  <a:ext uri="{FF2B5EF4-FFF2-40B4-BE49-F238E27FC236}">
                    <a16:creationId xmlns:a16="http://schemas.microsoft.com/office/drawing/2014/main" id="{E60AB57D-1BEC-464A-9786-180E9C87EBFA}"/>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29" name="Group 28">
              <a:extLst>
                <a:ext uri="{FF2B5EF4-FFF2-40B4-BE49-F238E27FC236}">
                  <a16:creationId xmlns:a16="http://schemas.microsoft.com/office/drawing/2014/main" id="{51F7F875-13F2-294B-BADC-2585A98AC9F4}"/>
                </a:ext>
              </a:extLst>
            </p:cNvPr>
            <p:cNvGrpSpPr/>
            <p:nvPr/>
          </p:nvGrpSpPr>
          <p:grpSpPr>
            <a:xfrm>
              <a:off x="6945768" y="2490697"/>
              <a:ext cx="4257742" cy="2277708"/>
              <a:chOff x="6945768" y="3997587"/>
              <a:chExt cx="4257742" cy="2277708"/>
            </a:xfrm>
          </p:grpSpPr>
          <p:sp>
            <p:nvSpPr>
              <p:cNvPr id="35" name="Freeform 34">
                <a:extLst>
                  <a:ext uri="{FF2B5EF4-FFF2-40B4-BE49-F238E27FC236}">
                    <a16:creationId xmlns:a16="http://schemas.microsoft.com/office/drawing/2014/main" id="{F9E152A1-5A8D-6548-A45D-7FB654F012E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6" name="Freeform 13">
                <a:extLst>
                  <a:ext uri="{FF2B5EF4-FFF2-40B4-BE49-F238E27FC236}">
                    <a16:creationId xmlns:a16="http://schemas.microsoft.com/office/drawing/2014/main" id="{703D88B8-9953-C144-9084-32CEB3B888D6}"/>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8" name="Freeform 14">
                <a:extLst>
                  <a:ext uri="{FF2B5EF4-FFF2-40B4-BE49-F238E27FC236}">
                    <a16:creationId xmlns:a16="http://schemas.microsoft.com/office/drawing/2014/main" id="{6E338BD3-E792-0E40-A163-CEF7D35A80BC}"/>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31" name="Group 30">
              <a:extLst>
                <a:ext uri="{FF2B5EF4-FFF2-40B4-BE49-F238E27FC236}">
                  <a16:creationId xmlns:a16="http://schemas.microsoft.com/office/drawing/2014/main" id="{BCCE31FB-D329-824E-A99A-9A97720B81C5}"/>
                </a:ext>
              </a:extLst>
            </p:cNvPr>
            <p:cNvGrpSpPr/>
            <p:nvPr/>
          </p:nvGrpSpPr>
          <p:grpSpPr>
            <a:xfrm>
              <a:off x="6945768" y="1737252"/>
              <a:ext cx="4257742" cy="2277708"/>
              <a:chOff x="6945768" y="3997587"/>
              <a:chExt cx="4257742" cy="2277708"/>
            </a:xfrm>
          </p:grpSpPr>
          <p:sp>
            <p:nvSpPr>
              <p:cNvPr id="32" name="Freeform 31">
                <a:extLst>
                  <a:ext uri="{FF2B5EF4-FFF2-40B4-BE49-F238E27FC236}">
                    <a16:creationId xmlns:a16="http://schemas.microsoft.com/office/drawing/2014/main" id="{131B19E4-62F1-CF4B-B774-9F1085C9ADB9}"/>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3" name="Freeform 13">
                <a:extLst>
                  <a:ext uri="{FF2B5EF4-FFF2-40B4-BE49-F238E27FC236}">
                    <a16:creationId xmlns:a16="http://schemas.microsoft.com/office/drawing/2014/main" id="{7E944C10-9E98-4145-B97C-BD837CB652D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4" name="Freeform 14">
                <a:extLst>
                  <a:ext uri="{FF2B5EF4-FFF2-40B4-BE49-F238E27FC236}">
                    <a16:creationId xmlns:a16="http://schemas.microsoft.com/office/drawing/2014/main" id="{2B34F0E2-B7D9-844C-BE8E-329C95EEA490}"/>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sp>
        <p:nvSpPr>
          <p:cNvPr id="57" name="Freeform 56">
            <a:extLst>
              <a:ext uri="{FF2B5EF4-FFF2-40B4-BE49-F238E27FC236}">
                <a16:creationId xmlns:a16="http://schemas.microsoft.com/office/drawing/2014/main" id="{A2925DF5-A122-A14D-AE19-1BBBB8C848C0}"/>
              </a:ext>
            </a:extLst>
          </p:cNvPr>
          <p:cNvSpPr>
            <a:spLocks/>
          </p:cNvSpPr>
          <p:nvPr/>
        </p:nvSpPr>
        <p:spPr bwMode="auto">
          <a:xfrm>
            <a:off x="6929387" y="120120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00B66C"/>
          </a:solidFill>
          <a:ln>
            <a:noFill/>
          </a:ln>
        </p:spPr>
        <p:txBody>
          <a:bodyPr wrap="square">
            <a:noAutofit/>
          </a:bodyPr>
          <a:lstStyle/>
          <a:p>
            <a:endParaRPr lang="en-US" dirty="0"/>
          </a:p>
        </p:txBody>
      </p:sp>
      <p:sp>
        <p:nvSpPr>
          <p:cNvPr id="61" name="Freeform 13">
            <a:extLst>
              <a:ext uri="{FF2B5EF4-FFF2-40B4-BE49-F238E27FC236}">
                <a16:creationId xmlns:a16="http://schemas.microsoft.com/office/drawing/2014/main" id="{3E5DE4B7-F941-C541-A108-B075F1B79AEE}"/>
              </a:ext>
            </a:extLst>
          </p:cNvPr>
          <p:cNvSpPr>
            <a:spLocks/>
          </p:cNvSpPr>
          <p:nvPr/>
        </p:nvSpPr>
        <p:spPr bwMode="auto">
          <a:xfrm>
            <a:off x="6929387" y="217186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64" name="Freeform 14">
            <a:extLst>
              <a:ext uri="{FF2B5EF4-FFF2-40B4-BE49-F238E27FC236}">
                <a16:creationId xmlns:a16="http://schemas.microsoft.com/office/drawing/2014/main" id="{2B6CE72E-14EA-9240-813B-CA3D6B482D6C}"/>
              </a:ext>
            </a:extLst>
          </p:cNvPr>
          <p:cNvSpPr>
            <a:spLocks/>
          </p:cNvSpPr>
          <p:nvPr/>
        </p:nvSpPr>
        <p:spPr bwMode="auto">
          <a:xfrm>
            <a:off x="9058258" y="217186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spTree>
    <p:extLst>
      <p:ext uri="{BB962C8B-B14F-4D97-AF65-F5344CB8AC3E}">
        <p14:creationId xmlns:p14="http://schemas.microsoft.com/office/powerpoint/2010/main" val="1269995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0" y="0"/>
            <a:ext cx="12192000" cy="940102"/>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0" y="723037"/>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6" y="226622"/>
            <a:ext cx="971568" cy="971568"/>
          </a:xfrm>
          <a:prstGeom prst="rect">
            <a:avLst/>
          </a:prstGeom>
        </p:spPr>
      </p:pic>
      <p:sp>
        <p:nvSpPr>
          <p:cNvPr id="4" name="Title 3"/>
          <p:cNvSpPr>
            <a:spLocks noGrp="1"/>
          </p:cNvSpPr>
          <p:nvPr>
            <p:ph type="title" idx="4294967295"/>
          </p:nvPr>
        </p:nvSpPr>
        <p:spPr>
          <a:xfrm>
            <a:off x="-11374" y="1050197"/>
            <a:ext cx="12192000" cy="838200"/>
          </a:xfrm>
          <a:prstGeom prst="rect">
            <a:avLst/>
          </a:prstGeom>
        </p:spPr>
        <p:txBody>
          <a:bodyPr/>
          <a:lstStyle/>
          <a:p>
            <a:r>
              <a:rPr lang="sv-SE" sz="3200" b="1">
                <a:solidFill>
                  <a:srgbClr val="0A5496"/>
                </a:solidFill>
              </a:rPr>
              <a:t>Arbeta tillsammans </a:t>
            </a:r>
          </a:p>
        </p:txBody>
      </p:sp>
      <p:sp>
        <p:nvSpPr>
          <p:cNvPr id="5" name="Content Placeholder 4"/>
          <p:cNvSpPr>
            <a:spLocks noGrp="1"/>
          </p:cNvSpPr>
          <p:nvPr>
            <p:ph sz="quarter" idx="4294967295"/>
          </p:nvPr>
        </p:nvSpPr>
        <p:spPr>
          <a:xfrm>
            <a:off x="904575" y="1888397"/>
            <a:ext cx="5267325" cy="4969603"/>
          </a:xfrm>
          <a:prstGeom prst="rect">
            <a:avLst/>
          </a:prstGeom>
          <a:solidFill>
            <a:schemeClr val="bg1"/>
          </a:solidFill>
        </p:spPr>
        <p:txBody>
          <a:bodyPr/>
          <a:lstStyle/>
          <a:p>
            <a:pPr marL="0" indent="0">
              <a:buNone/>
            </a:pPr>
            <a:r>
              <a:rPr lang="sv-SE" sz="2400" b="1">
                <a:solidFill>
                  <a:srgbClr val="0A5496"/>
                </a:solidFill>
              </a:rPr>
              <a:t>Passion</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p:txBody>
      </p:sp>
      <p:sp>
        <p:nvSpPr>
          <p:cNvPr id="17" name="Content Placeholder 4">
            <a:extLst>
              <a:ext uri="{FF2B5EF4-FFF2-40B4-BE49-F238E27FC236}">
                <a16:creationId xmlns:a16="http://schemas.microsoft.com/office/drawing/2014/main" id="{EEB546F9-9324-7243-87CD-66BE4A79F78D}"/>
              </a:ext>
            </a:extLst>
          </p:cNvPr>
          <p:cNvSpPr txBox="1">
            <a:spLocks/>
          </p:cNvSpPr>
          <p:nvPr/>
        </p:nvSpPr>
        <p:spPr>
          <a:xfrm>
            <a:off x="6171900" y="1888396"/>
            <a:ext cx="5267325" cy="4969603"/>
          </a:xfrm>
          <a:prstGeom prst="rect">
            <a:avLst/>
          </a:prstGeom>
          <a:solidFill>
            <a:schemeClr val="bg1"/>
          </a:solid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sv-SE" sz="2400" b="1">
                <a:solidFill>
                  <a:srgbClr val="0A5496"/>
                </a:solidFill>
              </a:rPr>
              <a:t>Syfte</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p:txBody>
      </p:sp>
    </p:spTree>
    <p:extLst>
      <p:ext uri="{BB962C8B-B14F-4D97-AF65-F5344CB8AC3E}">
        <p14:creationId xmlns:p14="http://schemas.microsoft.com/office/powerpoint/2010/main" val="853955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015395DB-CE56-524D-97FD-7B22E677993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schemeClr val="lt1">
                    <a:alpha val="44000"/>
                  </a:schemeClr>
                </a:solidFill>
              </a:rPr>
              <a:t> </a:t>
            </a:r>
          </a:p>
        </p:txBody>
      </p:sp>
      <p:pic>
        <p:nvPicPr>
          <p:cNvPr id="15" name="Picture 14">
            <a:extLst>
              <a:ext uri="{FF2B5EF4-FFF2-40B4-BE49-F238E27FC236}">
                <a16:creationId xmlns:a16="http://schemas.microsoft.com/office/drawing/2014/main" id="{4F93A7C9-BF3B-AE49-9FF7-F169E13B4FE7}"/>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2351CA2B-9717-DC45-9CD9-5AA110A0963F}"/>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grpSp>
        <p:nvGrpSpPr>
          <p:cNvPr id="17" name="Quote">
            <a:extLst>
              <a:ext uri="{FF2B5EF4-FFF2-40B4-BE49-F238E27FC236}">
                <a16:creationId xmlns:a16="http://schemas.microsoft.com/office/drawing/2014/main" id="{502628E1-5E46-1343-997D-913808D67107}"/>
              </a:ext>
            </a:extLst>
          </p:cNvPr>
          <p:cNvGrpSpPr/>
          <p:nvPr/>
        </p:nvGrpSpPr>
        <p:grpSpPr>
          <a:xfrm>
            <a:off x="733252" y="1600200"/>
            <a:ext cx="10540884" cy="4424290"/>
            <a:chOff x="733252" y="1600200"/>
            <a:chExt cx="10540884" cy="4424290"/>
          </a:xfrm>
        </p:grpSpPr>
        <p:sp>
          <p:nvSpPr>
            <p:cNvPr id="18" name="Body Copy">
              <a:extLst>
                <a:ext uri="{FF2B5EF4-FFF2-40B4-BE49-F238E27FC236}">
                  <a16:creationId xmlns:a16="http://schemas.microsoft.com/office/drawing/2014/main" id="{3C41F1B6-558F-6740-B8F8-E8A474BEEC65}"/>
                </a:ext>
              </a:extLst>
            </p:cNvPr>
            <p:cNvSpPr txBox="1">
              <a:spLocks/>
            </p:cNvSpPr>
            <p:nvPr/>
          </p:nvSpPr>
          <p:spPr>
            <a:xfrm>
              <a:off x="1264908" y="2407274"/>
              <a:ext cx="9677400"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4400" b="1" dirty="0"/>
                <a:t>Ensamma kan vi göra så lite,</a:t>
              </a:r>
            </a:p>
            <a:p>
              <a:r>
                <a:rPr lang="sv-SE" sz="4400" b="1" dirty="0"/>
                <a:t>tillsammans kan vi göra så mycket.</a:t>
              </a:r>
            </a:p>
          </p:txBody>
        </p:sp>
        <p:sp>
          <p:nvSpPr>
            <p:cNvPr id="19" name="Quote">
              <a:extLst>
                <a:ext uri="{FF2B5EF4-FFF2-40B4-BE49-F238E27FC236}">
                  <a16:creationId xmlns:a16="http://schemas.microsoft.com/office/drawing/2014/main" id="{8D226F39-8891-A347-9BB2-80D476E06812}"/>
                </a:ext>
              </a:extLst>
            </p:cNvPr>
            <p:cNvSpPr/>
            <p:nvPr/>
          </p:nvSpPr>
          <p:spPr>
            <a:xfrm>
              <a:off x="733252" y="1600200"/>
              <a:ext cx="1513719" cy="2834105"/>
            </a:xfrm>
            <a:prstGeom prst="rect">
              <a:avLst/>
            </a:prstGeom>
          </p:spPr>
          <p:txBody>
            <a:bodyPr wrap="square" lIns="63496" tIns="31748" rIns="63496" bIns="31748">
              <a:spAutoFit/>
            </a:bodyPr>
            <a:lstStyle/>
            <a:p>
              <a:pPr algn="ctr"/>
              <a:r>
                <a:rPr lang="sv-SE" sz="18000" b="1">
                  <a:solidFill>
                    <a:srgbClr val="EBB700"/>
                  </a:solidFill>
                  <a:latin typeface="Open Sans"/>
                  <a:cs typeface="Open Sans"/>
                </a:rPr>
                <a:t>”</a:t>
              </a:r>
            </a:p>
          </p:txBody>
        </p:sp>
        <p:sp>
          <p:nvSpPr>
            <p:cNvPr id="20" name="Quote">
              <a:extLst>
                <a:ext uri="{FF2B5EF4-FFF2-40B4-BE49-F238E27FC236}">
                  <a16:creationId xmlns:a16="http://schemas.microsoft.com/office/drawing/2014/main" id="{FC79C4BB-10AE-F943-AE1C-02C5220BCB45}"/>
                </a:ext>
              </a:extLst>
            </p:cNvPr>
            <p:cNvSpPr/>
            <p:nvPr/>
          </p:nvSpPr>
          <p:spPr>
            <a:xfrm>
              <a:off x="9760417" y="3190385"/>
              <a:ext cx="1513719" cy="2834105"/>
            </a:xfrm>
            <a:prstGeom prst="rect">
              <a:avLst/>
            </a:prstGeom>
          </p:spPr>
          <p:txBody>
            <a:bodyPr wrap="square" lIns="63496" tIns="31748" rIns="63496" bIns="31748">
              <a:spAutoFit/>
            </a:bodyPr>
            <a:lstStyle/>
            <a:p>
              <a:pPr algn="ctr"/>
              <a:r>
                <a:rPr lang="sv-SE" sz="18000" b="1">
                  <a:solidFill>
                    <a:srgbClr val="EBB700"/>
                  </a:solidFill>
                  <a:latin typeface="Open Sans"/>
                  <a:cs typeface="Open Sans"/>
                </a:rPr>
                <a:t>”</a:t>
              </a:r>
            </a:p>
          </p:txBody>
        </p:sp>
      </p:grpSp>
      <p:sp>
        <p:nvSpPr>
          <p:cNvPr id="21" name="Page Number - White">
            <a:extLst>
              <a:ext uri="{FF2B5EF4-FFF2-40B4-BE49-F238E27FC236}">
                <a16:creationId xmlns:a16="http://schemas.microsoft.com/office/drawing/2014/main" id="{D36BFE30-606C-2044-9481-82BD8C086BF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sp>
        <p:nvSpPr>
          <p:cNvPr id="2" name="Text Placeholder 1"/>
          <p:cNvSpPr>
            <a:spLocks noGrp="1"/>
          </p:cNvSpPr>
          <p:nvPr>
            <p:ph type="body" sz="quarter" idx="4294967295"/>
          </p:nvPr>
        </p:nvSpPr>
        <p:spPr>
          <a:xfrm>
            <a:off x="7458226" y="5477352"/>
            <a:ext cx="2849895" cy="848012"/>
          </a:xfrm>
          <a:prstGeom prst="rect">
            <a:avLst/>
          </a:prstGeom>
        </p:spPr>
        <p:txBody>
          <a:bodyPr/>
          <a:lstStyle/>
          <a:p>
            <a:pPr marL="0" indent="0">
              <a:buNone/>
            </a:pPr>
            <a:r>
              <a:rPr lang="sv-SE" sz="2400" b="1">
                <a:solidFill>
                  <a:schemeClr val="bg1"/>
                </a:solidFill>
              </a:rPr>
              <a:t>- Helen Keller</a:t>
            </a:r>
          </a:p>
        </p:txBody>
      </p:sp>
    </p:spTree>
    <p:extLst>
      <p:ext uri="{BB962C8B-B14F-4D97-AF65-F5344CB8AC3E}">
        <p14:creationId xmlns:p14="http://schemas.microsoft.com/office/powerpoint/2010/main" val="3766267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A4920E5B-C8BE-B84B-95CB-B85D0E1B2A64}"/>
              </a:ext>
            </a:extLst>
          </p:cNvPr>
          <p:cNvSpPr/>
          <p:nvPr/>
        </p:nvSpPr>
        <p:spPr>
          <a:xfrm>
            <a:off x="-1672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Freeform 7">
            <a:extLst>
              <a:ext uri="{FF2B5EF4-FFF2-40B4-BE49-F238E27FC236}">
                <a16:creationId xmlns:a16="http://schemas.microsoft.com/office/drawing/2014/main" id="{8CA82B18-B400-A946-B212-3AE7A9C9B5D2}"/>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sv-SE">
                <a:solidFill>
                  <a:schemeClr val="lt1">
                    <a:alpha val="44000"/>
                  </a:schemeClr>
                </a:solidFill>
              </a:rPr>
              <a:t>m</a:t>
            </a:r>
          </a:p>
        </p:txBody>
      </p:sp>
      <p:sp>
        <p:nvSpPr>
          <p:cNvPr id="9" name="Title 1">
            <a:extLst>
              <a:ext uri="{FF2B5EF4-FFF2-40B4-BE49-F238E27FC236}">
                <a16:creationId xmlns:a16="http://schemas.microsoft.com/office/drawing/2014/main" id="{34422C8C-C24C-E24C-BB51-93C856494E13}"/>
              </a:ext>
            </a:extLst>
          </p:cNvPr>
          <p:cNvSpPr txBox="1">
            <a:spLocks/>
          </p:cNvSpPr>
          <p:nvPr/>
        </p:nvSpPr>
        <p:spPr>
          <a:xfrm>
            <a:off x="6096000" y="1295400"/>
            <a:ext cx="5181600" cy="1304264"/>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200" b="1" dirty="0">
                <a:solidFill>
                  <a:srgbClr val="00338D"/>
                </a:solidFill>
                <a:latin typeface="Arial" charset="0"/>
                <a:ea typeface="Arial" charset="0"/>
                <a:cs typeface="Arial" charset="0"/>
              </a:rPr>
              <a:t>Nästa steg: </a:t>
            </a:r>
          </a:p>
          <a:p>
            <a:pPr algn="l"/>
            <a:r>
              <a:rPr lang="sv-SE" sz="3200" b="1" dirty="0">
                <a:solidFill>
                  <a:srgbClr val="00338D"/>
                </a:solidFill>
                <a:latin typeface="Arial" charset="0"/>
                <a:ea typeface="Arial" charset="0"/>
                <a:cs typeface="Arial" charset="0"/>
              </a:rPr>
              <a:t>Förbered för sessionen </a:t>
            </a:r>
            <a:r>
              <a:rPr lang="sv-SE" sz="3200" b="1" i="1" dirty="0">
                <a:solidFill>
                  <a:srgbClr val="00338D"/>
                </a:solidFill>
                <a:latin typeface="Arial" charset="0"/>
                <a:ea typeface="Arial" charset="0"/>
                <a:cs typeface="Arial" charset="0"/>
              </a:rPr>
              <a:t>Skapa en vision</a:t>
            </a:r>
          </a:p>
        </p:txBody>
      </p:sp>
      <p:pic>
        <p:nvPicPr>
          <p:cNvPr id="11" name="Picture 10">
            <a:extLst>
              <a:ext uri="{FF2B5EF4-FFF2-40B4-BE49-F238E27FC236}">
                <a16:creationId xmlns:a16="http://schemas.microsoft.com/office/drawing/2014/main" id="{CB246004-487E-0241-8C25-544A7D0EF3EB}"/>
              </a:ext>
            </a:extLst>
          </p:cNvPr>
          <p:cNvPicPr>
            <a:picLocks noChangeAspect="1"/>
          </p:cNvPicPr>
          <p:nvPr/>
        </p:nvPicPr>
        <p:blipFill>
          <a:blip r:embed="rId3"/>
          <a:srcRect/>
          <a:stretch/>
        </p:blipFill>
        <p:spPr>
          <a:xfrm>
            <a:off x="658006" y="1600200"/>
            <a:ext cx="5029200" cy="3352800"/>
          </a:xfrm>
          <a:prstGeom prst="rect">
            <a:avLst/>
          </a:prstGeom>
        </p:spPr>
      </p:pic>
      <p:sp>
        <p:nvSpPr>
          <p:cNvPr id="12" name="Page Number - Blue">
            <a:extLst>
              <a:ext uri="{FF2B5EF4-FFF2-40B4-BE49-F238E27FC236}">
                <a16:creationId xmlns:a16="http://schemas.microsoft.com/office/drawing/2014/main" id="{A528C0D4-AA29-404D-962D-FA3F48DF3CE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a:solidFill>
                <a:srgbClr val="00338D"/>
              </a:solidFill>
            </a:endParaRPr>
          </a:p>
        </p:txBody>
      </p:sp>
      <p:sp>
        <p:nvSpPr>
          <p:cNvPr id="14" name="Yellow Bar">
            <a:extLst>
              <a:ext uri="{FF2B5EF4-FFF2-40B4-BE49-F238E27FC236}">
                <a16:creationId xmlns:a16="http://schemas.microsoft.com/office/drawing/2014/main" id="{DDAA4A83-A3FE-2045-9E44-C94D3083D2B7}"/>
              </a:ext>
            </a:extLst>
          </p:cNvPr>
          <p:cNvSpPr/>
          <p:nvPr/>
        </p:nvSpPr>
        <p:spPr>
          <a:xfrm>
            <a:off x="6262357" y="27432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Content Placeholder 2"/>
          <p:cNvSpPr>
            <a:spLocks noGrp="1"/>
          </p:cNvSpPr>
          <p:nvPr>
            <p:ph sz="quarter" idx="4294967295"/>
          </p:nvPr>
        </p:nvSpPr>
        <p:spPr>
          <a:xfrm>
            <a:off x="6172200" y="3120012"/>
            <a:ext cx="5396243" cy="2294863"/>
          </a:xfrm>
          <a:prstGeom prst="rect">
            <a:avLst/>
          </a:prstGeom>
        </p:spPr>
        <p:txBody>
          <a:bodyPr lIns="91440" tIns="45720" rIns="91440" bIns="45720" anchor="t"/>
          <a:lstStyle/>
          <a:p>
            <a:pPr>
              <a:lnSpc>
                <a:spcPct val="150000"/>
              </a:lnSpc>
              <a:buClr>
                <a:schemeClr val="accent1"/>
              </a:buClr>
              <a:buFont typeface="Wingdings" pitchFamily="2" charset="2"/>
              <a:buChar char="§"/>
            </a:pPr>
            <a:r>
              <a:rPr lang="sv-SE" sz="2000"/>
              <a:t>Välj datum och tid för mötet</a:t>
            </a:r>
          </a:p>
          <a:p>
            <a:pPr>
              <a:lnSpc>
                <a:spcPct val="150000"/>
              </a:lnSpc>
              <a:buClr>
                <a:schemeClr val="accent1"/>
              </a:buClr>
              <a:buFont typeface="Wingdings" pitchFamily="2" charset="2"/>
              <a:buChar char="§"/>
            </a:pPr>
            <a:r>
              <a:rPr lang="sv-SE" sz="2000"/>
              <a:t>Utse en instruktör </a:t>
            </a:r>
          </a:p>
          <a:p>
            <a:pPr>
              <a:lnSpc>
                <a:spcPct val="150000"/>
              </a:lnSpc>
              <a:buClr>
                <a:schemeClr val="accent1"/>
              </a:buClr>
              <a:buFont typeface="Wingdings" pitchFamily="2" charset="2"/>
              <a:buChar char="§"/>
            </a:pPr>
            <a:r>
              <a:rPr lang="sv-SE" sz="2000"/>
              <a:t>Skicka inbjudningar till ett virtuellt möte</a:t>
            </a:r>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p:txBody>
      </p:sp>
      <p:pic>
        <p:nvPicPr>
          <p:cNvPr id="15" name="Picture 14">
            <a:extLst>
              <a:ext uri="{FF2B5EF4-FFF2-40B4-BE49-F238E27FC236}">
                <a16:creationId xmlns:a16="http://schemas.microsoft.com/office/drawing/2014/main" id="{7102D986-2B40-434E-8A57-2971A672FDB5}"/>
              </a:ext>
            </a:extLst>
          </p:cNvPr>
          <p:cNvPicPr>
            <a:picLocks noChangeAspect="1"/>
          </p:cNvPicPr>
          <p:nvPr/>
        </p:nvPicPr>
        <p:blipFill>
          <a:blip r:embed="rId4"/>
          <a:srcRect/>
          <a:stretch/>
        </p:blipFill>
        <p:spPr>
          <a:xfrm>
            <a:off x="658006" y="5310808"/>
            <a:ext cx="1089992" cy="1089992"/>
          </a:xfrm>
          <a:prstGeom prst="rect">
            <a:avLst/>
          </a:prstGeom>
        </p:spPr>
      </p:pic>
    </p:spTree>
    <p:extLst>
      <p:ext uri="{BB962C8B-B14F-4D97-AF65-F5344CB8AC3E}">
        <p14:creationId xmlns:p14="http://schemas.microsoft.com/office/powerpoint/2010/main" val="2217129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FCFF-2AAE-4BD0-90AF-84F6F937E725}"/>
              </a:ext>
            </a:extLst>
          </p:cNvPr>
          <p:cNvSpPr>
            <a:spLocks noGrp="1"/>
          </p:cNvSpPr>
          <p:nvPr>
            <p:ph type="title" idx="4294967295"/>
          </p:nvPr>
        </p:nvSpPr>
        <p:spPr>
          <a:xfrm>
            <a:off x="639170" y="683496"/>
            <a:ext cx="11552830" cy="533400"/>
          </a:xfrm>
          <a:prstGeom prst="rect">
            <a:avLst/>
          </a:prstGeom>
        </p:spPr>
        <p:txBody>
          <a:bodyPr lIns="91440" tIns="45720" rIns="91440" bIns="45720" anchor="t">
            <a:normAutofit fontScale="90000"/>
          </a:bodyPr>
          <a:lstStyle/>
          <a:p>
            <a:pPr algn="l"/>
            <a:r>
              <a:rPr lang="sv-SE" b="1" dirty="0">
                <a:solidFill>
                  <a:srgbClr val="0A5496"/>
                </a:solidFill>
              </a:rPr>
              <a:t>Rekommenderade förberedelser inför sessionen </a:t>
            </a:r>
            <a:r>
              <a:rPr lang="sv-SE" b="1" i="1" dirty="0">
                <a:solidFill>
                  <a:srgbClr val="0A5496"/>
                </a:solidFill>
              </a:rPr>
              <a:t>Skapa en vision</a:t>
            </a:r>
          </a:p>
        </p:txBody>
      </p:sp>
      <p:sp>
        <p:nvSpPr>
          <p:cNvPr id="3" name="Content Placeholder 2">
            <a:extLst>
              <a:ext uri="{FF2B5EF4-FFF2-40B4-BE49-F238E27FC236}">
                <a16:creationId xmlns:a16="http://schemas.microsoft.com/office/drawing/2014/main" id="{804854C4-9CA9-487A-B4CA-EE2C663FCB2B}"/>
              </a:ext>
            </a:extLst>
          </p:cNvPr>
          <p:cNvSpPr>
            <a:spLocks noGrp="1"/>
          </p:cNvSpPr>
          <p:nvPr>
            <p:ph sz="quarter" idx="4294967295"/>
          </p:nvPr>
        </p:nvSpPr>
        <p:spPr>
          <a:xfrm>
            <a:off x="639170" y="1752600"/>
            <a:ext cx="5609230" cy="4572000"/>
          </a:xfrm>
          <a:prstGeom prst="rect">
            <a:avLst/>
          </a:prstGeom>
        </p:spPr>
        <p:txBody>
          <a:bodyPr lIns="91440" tIns="45720" rIns="91440" bIns="45720" anchor="t"/>
          <a:lstStyle/>
          <a:p>
            <a:pPr marL="0" indent="0">
              <a:buNone/>
            </a:pPr>
            <a:r>
              <a:rPr lang="sv-SE" sz="2800" b="1" dirty="0">
                <a:solidFill>
                  <a:srgbClr val="0A5496"/>
                </a:solidFill>
                <a:ea typeface="ヒラギノ角ゴ Pro W3"/>
              </a:rPr>
              <a:t>Kurser i Lions utbildningscenter</a:t>
            </a:r>
          </a:p>
          <a:p>
            <a:pPr>
              <a:lnSpc>
                <a:spcPct val="250000"/>
              </a:lnSpc>
              <a:buClr>
                <a:srgbClr val="FFC000"/>
              </a:buClr>
            </a:pPr>
            <a:r>
              <a:rPr lang="sv-SE" sz="2000" dirty="0">
                <a:ea typeface="ヒラギノ角ゴ Pro W3"/>
              </a:rPr>
              <a:t>Effektiva team</a:t>
            </a:r>
          </a:p>
          <a:p>
            <a:pPr>
              <a:lnSpc>
                <a:spcPct val="150000"/>
              </a:lnSpc>
              <a:buClr>
                <a:srgbClr val="FFC000"/>
              </a:buClr>
            </a:pPr>
            <a:r>
              <a:rPr lang="sv-SE" sz="2000" dirty="0">
                <a:ea typeface="ヒラギノ角ゴ Pro W3"/>
              </a:rPr>
              <a:t>Lyssna effektivt</a:t>
            </a:r>
          </a:p>
          <a:p>
            <a:pPr>
              <a:lnSpc>
                <a:spcPct val="150000"/>
              </a:lnSpc>
              <a:buClr>
                <a:srgbClr val="FFC000"/>
              </a:buClr>
            </a:pPr>
            <a:r>
              <a:rPr lang="sv-SE" sz="2000" dirty="0">
                <a:ea typeface="ヒラギノ角ゴ Pro W3"/>
              </a:rPr>
              <a:t>Introduktion till SSMH-analys</a:t>
            </a:r>
          </a:p>
          <a:p>
            <a:pPr>
              <a:lnSpc>
                <a:spcPct val="150000"/>
              </a:lnSpc>
              <a:buClr>
                <a:srgbClr val="FFC000"/>
              </a:buClr>
            </a:pPr>
            <a:r>
              <a:rPr lang="sv-SE" sz="2000" dirty="0">
                <a:ea typeface="ヒラギノ角ゴ Pro W3"/>
              </a:rPr>
              <a:t>Målsättning</a:t>
            </a:r>
          </a:p>
          <a:p>
            <a:pPr marL="0" indent="0">
              <a:buNone/>
            </a:pPr>
            <a:endParaRPr lang="en-US" dirty="0">
              <a:ea typeface="ヒラギノ角ゴ Pro W3"/>
            </a:endParaRPr>
          </a:p>
          <a:p>
            <a:pPr marL="0" indent="0">
              <a:buNone/>
            </a:pPr>
            <a:r>
              <a:rPr lang="sv-SE" dirty="0"/>
              <a:t>Sök efter kursernas namn i kursbiblioteket i Lions utbildningscenter. Du får tillgång till Lions utbildnings-center via ditt Lion Account (Lion Portal). Klicka på Learn och därefter på Lions utbildningscenter.</a:t>
            </a:r>
          </a:p>
        </p:txBody>
      </p:sp>
      <p:sp>
        <p:nvSpPr>
          <p:cNvPr id="6" name="Rectangle 5">
            <a:extLst>
              <a:ext uri="{FF2B5EF4-FFF2-40B4-BE49-F238E27FC236}">
                <a16:creationId xmlns:a16="http://schemas.microsoft.com/office/drawing/2014/main" id="{D69E29BA-9C79-B246-A4B7-DFE89BF4A98A}"/>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Content Placeholder 2">
            <a:extLst>
              <a:ext uri="{FF2B5EF4-FFF2-40B4-BE49-F238E27FC236}">
                <a16:creationId xmlns:a16="http://schemas.microsoft.com/office/drawing/2014/main" id="{202C6517-0A44-48F6-B81B-5262B9A111F7}"/>
              </a:ext>
            </a:extLst>
          </p:cNvPr>
          <p:cNvSpPr txBox="1">
            <a:spLocks/>
          </p:cNvSpPr>
          <p:nvPr/>
        </p:nvSpPr>
        <p:spPr>
          <a:xfrm>
            <a:off x="6415585" y="1752600"/>
            <a:ext cx="5486400" cy="4572000"/>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2800" b="1">
                <a:solidFill>
                  <a:srgbClr val="0A5496"/>
                </a:solidFill>
                <a:latin typeface="Arial" panose="020B0604020202020204" pitchFamily="34" charset="0"/>
                <a:ea typeface="ヒラギノ角ゴ Pro W3"/>
                <a:cs typeface="Arial" panose="020B0604020202020204" pitchFamily="34" charset="0"/>
              </a:rPr>
              <a:t>Ytterligare lärande</a:t>
            </a:r>
          </a:p>
          <a:p>
            <a:pPr>
              <a:lnSpc>
                <a:spcPct val="200000"/>
              </a:lnSpc>
              <a:buClr>
                <a:srgbClr val="FFC000"/>
              </a:buClr>
            </a:pPr>
            <a:r>
              <a:rPr lang="sv-SE" sz="2000">
                <a:solidFill>
                  <a:srgbClr val="0A5496"/>
                </a:solidFill>
                <a:latin typeface="Arial" panose="020B0604020202020204" pitchFamily="34" charset="0"/>
                <a:ea typeface="ヒラギノ角ゴ Pro W3"/>
                <a:cs typeface="Arial" panose="020B0604020202020204" pitchFamily="34" charset="0"/>
                <a:hlinkClick r:id="rId3">
                  <a:extLst>
                    <a:ext uri="{A12FA001-AC4F-418D-AE19-62706E023703}">
                      <ahyp:hlinkClr xmlns:ahyp="http://schemas.microsoft.com/office/drawing/2018/hyperlinkcolor" val="tx"/>
                    </a:ext>
                  </a:extLst>
                </a:hlinkClick>
              </a:rPr>
              <a:t>Distriktets strategiska plan - Arbetsbok</a:t>
            </a:r>
          </a:p>
          <a:p>
            <a:pPr lvl="1">
              <a:buClr>
                <a:srgbClr val="FFC000"/>
              </a:buClr>
              <a:buFont typeface="Arial" panose="020B0604020202020204" pitchFamily="34" charset="0"/>
              <a:buChar char="•"/>
            </a:pPr>
            <a:r>
              <a:rPr lang="sv-SE" sz="1600">
                <a:solidFill>
                  <a:schemeClr val="tx1"/>
                </a:solidFill>
                <a:latin typeface="Arial" panose="020B0604020202020204" pitchFamily="34" charset="0"/>
                <a:ea typeface="ヒラギノ角ゴ Pro W3"/>
                <a:cs typeface="Arial" panose="020B0604020202020204" pitchFamily="34" charset="0"/>
              </a:rPr>
              <a:t>Hjälpinsatser</a:t>
            </a:r>
          </a:p>
          <a:p>
            <a:pPr lvl="1">
              <a:buClr>
                <a:srgbClr val="FFC000"/>
              </a:buClr>
              <a:buFont typeface="Arial" panose="020B0604020202020204" pitchFamily="34" charset="0"/>
              <a:buChar char="•"/>
            </a:pPr>
            <a:r>
              <a:rPr lang="sv-SE" sz="1600">
                <a:solidFill>
                  <a:schemeClr val="tx1"/>
                </a:solidFill>
                <a:latin typeface="Arial" panose="020B0604020202020204" pitchFamily="34" charset="0"/>
                <a:ea typeface="ヒラギノ角ゴ Pro W3"/>
                <a:cs typeface="Arial" panose="020B0604020202020204" pitchFamily="34" charset="0"/>
              </a:rPr>
              <a:t>Medlemsutveckling </a:t>
            </a:r>
          </a:p>
        </p:txBody>
      </p:sp>
    </p:spTree>
    <p:extLst>
      <p:ext uri="{BB962C8B-B14F-4D97-AF65-F5344CB8AC3E}">
        <p14:creationId xmlns:p14="http://schemas.microsoft.com/office/powerpoint/2010/main" val="290990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3"/>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rgbClr val="EBB700"/>
                </a:solidFill>
              </a:rPr>
              <a:t>Global medlemsfokusering</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200"/>
              <a:t>Skapa ett team</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spTree>
    <p:extLst>
      <p:ext uri="{BB962C8B-B14F-4D97-AF65-F5344CB8AC3E}">
        <p14:creationId xmlns:p14="http://schemas.microsoft.com/office/powerpoint/2010/main" val="3113945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7" name="Background - Image">
            <a:extLst>
              <a:ext uri="{FF2B5EF4-FFF2-40B4-BE49-F238E27FC236}">
                <a16:creationId xmlns:a16="http://schemas.microsoft.com/office/drawing/2014/main" id="{0E587255-1448-7447-B97A-30B210A7F314}"/>
              </a:ext>
            </a:extLst>
          </p:cNvPr>
          <p:cNvPicPr>
            <a:picLocks noChangeAspect="1"/>
          </p:cNvPicPr>
          <p:nvPr/>
        </p:nvPicPr>
        <p:blipFill>
          <a:blip r:embed="rId3"/>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5FC019C1-E7DF-1547-B0A3-A5BEE4DCC7DC}"/>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Emblem - White" descr="lionlogo_white.eps">
            <a:extLst>
              <a:ext uri="{FF2B5EF4-FFF2-40B4-BE49-F238E27FC236}">
                <a16:creationId xmlns:a16="http://schemas.microsoft.com/office/drawing/2014/main" id="{F061F4CD-B550-DF43-81A4-0CEE7B288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0" name="Headline">
            <a:extLst>
              <a:ext uri="{FF2B5EF4-FFF2-40B4-BE49-F238E27FC236}">
                <a16:creationId xmlns:a16="http://schemas.microsoft.com/office/drawing/2014/main" id="{E1EB4BFA-82E7-2844-A93B-87E69AB934E9}"/>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sv-SE" sz="4800" b="1">
                <a:solidFill>
                  <a:schemeClr val="bg1"/>
                </a:solidFill>
                <a:latin typeface="Helvetica Neue" charset="0"/>
                <a:ea typeface="Helvetica Neue" charset="0"/>
                <a:cs typeface="Helvetica Neue" charset="0"/>
              </a:rPr>
              <a:t>Frågor?</a:t>
            </a:r>
          </a:p>
        </p:txBody>
      </p:sp>
      <p:sp>
        <p:nvSpPr>
          <p:cNvPr id="11" name="Gold Bar">
            <a:extLst>
              <a:ext uri="{FF2B5EF4-FFF2-40B4-BE49-F238E27FC236}">
                <a16:creationId xmlns:a16="http://schemas.microsoft.com/office/drawing/2014/main" id="{159C6190-D07C-354A-AEA4-3EA7943365F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2" name="Copyright">
            <a:extLst>
              <a:ext uri="{FF2B5EF4-FFF2-40B4-BE49-F238E27FC236}">
                <a16:creationId xmlns:a16="http://schemas.microsoft.com/office/drawing/2014/main" id="{F6B0E5B4-2FF8-9940-AEE0-93BFB00EBA3D}"/>
              </a:ext>
            </a:extLst>
          </p:cNvPr>
          <p:cNvSpPr txBox="1"/>
          <p:nvPr/>
        </p:nvSpPr>
        <p:spPr>
          <a:xfrm>
            <a:off x="3171770" y="6248400"/>
            <a:ext cx="3399810" cy="338554"/>
          </a:xfrm>
          <a:prstGeom prst="rect">
            <a:avLst/>
          </a:prstGeom>
          <a:noFill/>
        </p:spPr>
        <p:txBody>
          <a:bodyPr wrap="square" rtlCol="0">
            <a:spAutoFit/>
          </a:bodyPr>
          <a:lstStyle/>
          <a:p>
            <a:r>
              <a:rPr lang="sv-SE" sz="1600" b="1">
                <a:solidFill>
                  <a:schemeClr val="bg1"/>
                </a:solidFill>
              </a:rPr>
              <a:t>© 2020 Lions Clubs International</a:t>
            </a:r>
          </a:p>
        </p:txBody>
      </p:sp>
      <p:sp>
        <p:nvSpPr>
          <p:cNvPr id="13" name="Date Lang Code">
            <a:extLst>
              <a:ext uri="{FF2B5EF4-FFF2-40B4-BE49-F238E27FC236}">
                <a16:creationId xmlns:a16="http://schemas.microsoft.com/office/drawing/2014/main" id="{683F06F2-6532-CA47-8B0F-44A905C538DF}"/>
              </a:ext>
            </a:extLst>
          </p:cNvPr>
          <p:cNvSpPr txBox="1"/>
          <p:nvPr/>
        </p:nvSpPr>
        <p:spPr>
          <a:xfrm>
            <a:off x="6829370" y="6248400"/>
            <a:ext cx="2619430" cy="584775"/>
          </a:xfrm>
          <a:prstGeom prst="rect">
            <a:avLst/>
          </a:prstGeom>
          <a:noFill/>
        </p:spPr>
        <p:txBody>
          <a:bodyPr wrap="square" rtlCol="0">
            <a:spAutoFit/>
          </a:bodyPr>
          <a:lstStyle/>
          <a:p>
            <a:r>
              <a:rPr lang="sv-SE" sz="1600" b="1" dirty="0">
                <a:solidFill>
                  <a:schemeClr val="bg1"/>
                </a:solidFill>
              </a:rPr>
              <a:t>Uppdaterad 5/2023 SW</a:t>
            </a:r>
          </a:p>
          <a:p>
            <a:endParaRPr lang="en-US" sz="1600" b="1" dirty="0">
              <a:solidFill>
                <a:schemeClr val="bg1"/>
              </a:solidFill>
            </a:endParaRPr>
          </a:p>
        </p:txBody>
      </p:sp>
      <p:sp>
        <p:nvSpPr>
          <p:cNvPr id="14" name="Page Number - White">
            <a:extLst>
              <a:ext uri="{FF2B5EF4-FFF2-40B4-BE49-F238E27FC236}">
                <a16:creationId xmlns:a16="http://schemas.microsoft.com/office/drawing/2014/main" id="{CAA02B85-79F3-2949-8914-08C80D1B360D}"/>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a:solidFill>
                <a:schemeClr val="bg1"/>
              </a:solidFill>
            </a:endParaRPr>
          </a:p>
        </p:txBody>
      </p:sp>
    </p:spTree>
    <p:extLst>
      <p:ext uri="{BB962C8B-B14F-4D97-AF65-F5344CB8AC3E}">
        <p14:creationId xmlns:p14="http://schemas.microsoft.com/office/powerpoint/2010/main" val="298131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sv-SE" sz="6000" b="1">
                <a:solidFill>
                  <a:schemeClr val="bg1"/>
                </a:solidFill>
                <a:latin typeface="Arial" panose="020B0604020202020204" pitchFamily="34" charset="0"/>
                <a:ea typeface="Arial" charset="0"/>
                <a:cs typeface="Arial" panose="020B0604020202020204" pitchFamily="34" charset="0"/>
              </a:rPr>
              <a:t>Dagordning</a:t>
            </a: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rPr>
              <a:pPr eaLnBrk="0" hangingPunct="0">
                <a:spcBef>
                  <a:spcPct val="50000"/>
                </a:spcBef>
                <a:defRPr/>
              </a:pPr>
              <a:t>3</a:t>
            </a:fld>
            <a:endParaRPr lang="en-US" sz="1000">
              <a:solidFill>
                <a:srgbClr val="00338D"/>
              </a:solidFill>
            </a:endParaRPr>
          </a:p>
          <a:p>
            <a:pPr eaLnBrk="0" hangingPunct="0">
              <a:spcBef>
                <a:spcPct val="50000"/>
              </a:spcBef>
              <a:defRPr/>
            </a:pPr>
            <a:endParaRPr lang="en-US" sz="1000" dirty="0">
              <a:solidFill>
                <a:srgbClr val="00338D"/>
              </a:solidFill>
            </a:endParaRPr>
          </a:p>
        </p:txBody>
      </p:sp>
      <p:sp>
        <p:nvSpPr>
          <p:cNvPr id="26" name="Body Copy">
            <a:extLst>
              <a:ext uri="{FF2B5EF4-FFF2-40B4-BE49-F238E27FC236}">
                <a16:creationId xmlns:a16="http://schemas.microsoft.com/office/drawing/2014/main" id="{CCCC5782-694D-E645-929A-D20BB9BFA1B2}"/>
              </a:ext>
            </a:extLst>
          </p:cNvPr>
          <p:cNvSpPr txBox="1">
            <a:spLocks/>
          </p:cNvSpPr>
          <p:nvPr/>
        </p:nvSpPr>
        <p:spPr>
          <a:xfrm>
            <a:off x="7162801" y="2057400"/>
            <a:ext cx="5105400"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sv-SE" sz="2800" dirty="0">
                <a:solidFill>
                  <a:schemeClr val="accent6">
                    <a:lumMod val="65000"/>
                    <a:lumOff val="35000"/>
                  </a:schemeClr>
                </a:solidFill>
              </a:rPr>
              <a:t>Global medlemsfokusering - Översikt</a:t>
            </a:r>
          </a:p>
          <a:p>
            <a:pPr marL="342900" indent="-342900">
              <a:spcAft>
                <a:spcPts val="1200"/>
              </a:spcAft>
              <a:buClr>
                <a:srgbClr val="FFC000"/>
              </a:buClr>
              <a:buFont typeface=".Lucida Grande UI Regular"/>
              <a:buChar char="►"/>
            </a:pPr>
            <a:r>
              <a:rPr lang="sv-SE" sz="2800" dirty="0">
                <a:solidFill>
                  <a:schemeClr val="accent6">
                    <a:lumMod val="65000"/>
                    <a:lumOff val="35000"/>
                  </a:schemeClr>
                </a:solidFill>
              </a:rPr>
              <a:t>Organisation av arbetsgrupp</a:t>
            </a:r>
          </a:p>
          <a:p>
            <a:pPr marL="342900" indent="-342900">
              <a:spcAft>
                <a:spcPts val="1200"/>
              </a:spcAft>
              <a:buClr>
                <a:srgbClr val="FFC000"/>
              </a:buClr>
              <a:buFont typeface=".Lucida Grande UI Regular"/>
              <a:buChar char="►"/>
            </a:pPr>
            <a:r>
              <a:rPr lang="sv-SE" sz="2800" dirty="0">
                <a:solidFill>
                  <a:schemeClr val="accent6">
                    <a:lumMod val="65000"/>
                    <a:lumOff val="35000"/>
                  </a:schemeClr>
                </a:solidFill>
              </a:rPr>
              <a:t>Roller i arbetsgrupp</a:t>
            </a:r>
          </a:p>
          <a:p>
            <a:pPr marL="342900" indent="-342900">
              <a:spcAft>
                <a:spcPts val="1200"/>
              </a:spcAft>
              <a:buClr>
                <a:srgbClr val="FFC000"/>
              </a:buClr>
              <a:buFont typeface=".Lucida Grande UI Regular"/>
              <a:buChar char="►"/>
            </a:pPr>
            <a:r>
              <a:rPr lang="sv-SE" sz="2800" dirty="0">
                <a:solidFill>
                  <a:schemeClr val="accent6">
                    <a:lumMod val="65000"/>
                    <a:lumOff val="35000"/>
                  </a:schemeClr>
                </a:solidFill>
              </a:rPr>
              <a:t>Nästa steg</a:t>
            </a:r>
          </a:p>
        </p:txBody>
      </p:sp>
      <p:pic>
        <p:nvPicPr>
          <p:cNvPr id="33" name="Picture 32">
            <a:extLst>
              <a:ext uri="{FF2B5EF4-FFF2-40B4-BE49-F238E27FC236}">
                <a16:creationId xmlns:a16="http://schemas.microsoft.com/office/drawing/2014/main" id="{D1B9221F-A920-4D4C-A527-8AAF1C565DA8}"/>
              </a:ext>
            </a:extLst>
          </p:cNvPr>
          <p:cNvPicPr>
            <a:picLocks noChangeAspect="1"/>
          </p:cNvPicPr>
          <p:nvPr/>
        </p:nvPicPr>
        <p:blipFill>
          <a:blip r:embed="rId3"/>
          <a:srcRect/>
          <a:stretch/>
        </p:blipFill>
        <p:spPr>
          <a:xfrm>
            <a:off x="273388" y="6114917"/>
            <a:ext cx="2755897" cy="463609"/>
          </a:xfrm>
          <a:prstGeom prst="rect">
            <a:avLst/>
          </a:prstGeom>
        </p:spPr>
      </p:pic>
      <p:sp>
        <p:nvSpPr>
          <p:cNvPr id="34" name="Yellow Bar">
            <a:extLst>
              <a:ext uri="{FF2B5EF4-FFF2-40B4-BE49-F238E27FC236}">
                <a16:creationId xmlns:a16="http://schemas.microsoft.com/office/drawing/2014/main" id="{5739784C-174A-5547-8ED0-1428D276CC17}"/>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Tree>
    <p:extLst>
      <p:ext uri="{BB962C8B-B14F-4D97-AF65-F5344CB8AC3E}">
        <p14:creationId xmlns:p14="http://schemas.microsoft.com/office/powerpoint/2010/main" val="1508081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02244" y="1525954"/>
            <a:ext cx="4988956" cy="563684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b="1" dirty="0">
                <a:solidFill>
                  <a:schemeClr val="bg1"/>
                </a:solidFill>
              </a:rPr>
              <a:t>Vision</a:t>
            </a:r>
          </a:p>
          <a:p>
            <a:pPr>
              <a:lnSpc>
                <a:spcPct val="120000"/>
              </a:lnSpc>
            </a:pPr>
            <a:r>
              <a:rPr lang="sv-SE" dirty="0">
                <a:solidFill>
                  <a:schemeClr val="bg1"/>
                </a:solidFill>
              </a:rPr>
              <a:t>Att vara den globala ledaren avseende hjälpinsatser och humanitär service.</a:t>
            </a:r>
          </a:p>
          <a:p>
            <a:endParaRPr lang="en-US" dirty="0">
              <a:solidFill>
                <a:schemeClr val="bg1"/>
              </a:solidFill>
            </a:endParaRPr>
          </a:p>
          <a:p>
            <a:r>
              <a:rPr lang="sv-SE" b="1" dirty="0">
                <a:solidFill>
                  <a:schemeClr val="bg1"/>
                </a:solidFill>
              </a:rPr>
              <a:t>Uppgift</a:t>
            </a:r>
          </a:p>
          <a:p>
            <a:pPr>
              <a:lnSpc>
                <a:spcPct val="120000"/>
              </a:lnSpc>
            </a:pPr>
            <a:r>
              <a:rPr lang="sv-SE" b="1" dirty="0">
                <a:solidFill>
                  <a:schemeClr val="bg1"/>
                </a:solidFill>
              </a:rPr>
              <a:t>Att stärka Lions klubbar, frivilliga och partner att förbättra hälsa och välbefinnande, stärka samhällen och stödja människor i nöd, genom humanitära hjälpinsatser och anslag som påverkar liv globalt samt uppmuntrar till fred och internationell förståelse.</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228600" y="610439"/>
            <a:ext cx="612759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sv-SE" sz="3000" b="1" dirty="0">
                <a:solidFill>
                  <a:schemeClr val="bg1"/>
                </a:solidFill>
                <a:latin typeface="Arial" charset="0"/>
                <a:ea typeface="Arial" charset="0"/>
                <a:cs typeface="Arial" charset="0"/>
              </a:rPr>
              <a:t>Varför är vi medlemmar i Lions?</a:t>
            </a: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12" name="Yellow Bar">
            <a:extLst>
              <a:ext uri="{FF2B5EF4-FFF2-40B4-BE49-F238E27FC236}">
                <a16:creationId xmlns:a16="http://schemas.microsoft.com/office/drawing/2014/main" id="{36FFCDE8-B037-9D44-B42A-957A01737C55}"/>
              </a:ext>
            </a:extLst>
          </p:cNvPr>
          <p:cNvSpPr/>
          <p:nvPr/>
        </p:nvSpPr>
        <p:spPr>
          <a:xfrm>
            <a:off x="895678" y="1332833"/>
            <a:ext cx="39319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Tree>
    <p:extLst>
      <p:ext uri="{BB962C8B-B14F-4D97-AF65-F5344CB8AC3E}">
        <p14:creationId xmlns:p14="http://schemas.microsoft.com/office/powerpoint/2010/main" val="457646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Freeform 15">
            <a:extLst>
              <a:ext uri="{FF2B5EF4-FFF2-40B4-BE49-F238E27FC236}">
                <a16:creationId xmlns:a16="http://schemas.microsoft.com/office/drawing/2014/main" id="{5792C060-D3D4-7A4F-8F6F-0A49D7E63B1C}"/>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sv-SE">
                <a:solidFill>
                  <a:schemeClr val="lt1">
                    <a:alpha val="44000"/>
                  </a:schemeClr>
                </a:solidFill>
              </a:rPr>
              <a:t>m</a:t>
            </a:r>
          </a:p>
        </p:txBody>
      </p:sp>
      <p:sp>
        <p:nvSpPr>
          <p:cNvPr id="11" name="Title 1"/>
          <p:cNvSpPr txBox="1">
            <a:spLocks/>
          </p:cNvSpPr>
          <p:nvPr/>
        </p:nvSpPr>
        <p:spPr>
          <a:xfrm>
            <a:off x="5715000" y="2438400"/>
            <a:ext cx="5562600"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600" b="1" dirty="0">
                <a:solidFill>
                  <a:schemeClr val="bg1"/>
                </a:solidFill>
                <a:latin typeface="Arial" charset="0"/>
                <a:ea typeface="Arial" charset="0"/>
                <a:cs typeface="Arial" charset="0"/>
              </a:rPr>
              <a:t>Hur har medlemskapet i Lions påverkat ditt liv?</a:t>
            </a:r>
          </a:p>
        </p:txBody>
      </p:sp>
      <p:sp>
        <p:nvSpPr>
          <p:cNvPr id="8" name="Page Number - Blue">
            <a:extLst>
              <a:ext uri="{FF2B5EF4-FFF2-40B4-BE49-F238E27FC236}">
                <a16:creationId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pic>
        <p:nvPicPr>
          <p:cNvPr id="10" name="Picture 9">
            <a:extLst>
              <a:ext uri="{FF2B5EF4-FFF2-40B4-BE49-F238E27FC236}">
                <a16:creationId xmlns:a16="http://schemas.microsoft.com/office/drawing/2014/main" id="{8F0BF563-9F34-8546-A4A4-63F9B2F6969D}"/>
              </a:ext>
            </a:extLst>
          </p:cNvPr>
          <p:cNvPicPr preferRelativeResize="0">
            <a:picLocks noChangeAspect="1"/>
          </p:cNvPicPr>
          <p:nvPr/>
        </p:nvPicPr>
        <p:blipFill>
          <a:blip r:embed="rId3"/>
          <a:srcRect l="13403" r="13403"/>
          <a:stretch/>
        </p:blipFill>
        <p:spPr>
          <a:xfrm>
            <a:off x="832508" y="685800"/>
            <a:ext cx="4581067" cy="4690872"/>
          </a:xfrm>
          <a:prstGeom prst="rect">
            <a:avLst/>
          </a:prstGeom>
        </p:spPr>
      </p:pic>
      <p:pic>
        <p:nvPicPr>
          <p:cNvPr id="17" name="Picture 16">
            <a:extLst>
              <a:ext uri="{FF2B5EF4-FFF2-40B4-BE49-F238E27FC236}">
                <a16:creationId xmlns:a16="http://schemas.microsoft.com/office/drawing/2014/main" id="{575F8FD0-1B43-E148-AB22-CC89D3C4410F}"/>
              </a:ext>
            </a:extLst>
          </p:cNvPr>
          <p:cNvPicPr>
            <a:picLocks noChangeAspect="1"/>
          </p:cNvPicPr>
          <p:nvPr/>
        </p:nvPicPr>
        <p:blipFill>
          <a:blip r:embed="rId4"/>
          <a:srcRect/>
          <a:stretch/>
        </p:blipFill>
        <p:spPr>
          <a:xfrm>
            <a:off x="287512" y="5517475"/>
            <a:ext cx="1089992" cy="1089992"/>
          </a:xfrm>
          <a:prstGeom prst="rect">
            <a:avLst/>
          </a:prstGeom>
        </p:spPr>
      </p:pic>
      <p:sp>
        <p:nvSpPr>
          <p:cNvPr id="12" name="Yellow Bar">
            <a:extLst>
              <a:ext uri="{FF2B5EF4-FFF2-40B4-BE49-F238E27FC236}">
                <a16:creationId xmlns:a16="http://schemas.microsoft.com/office/drawing/2014/main" id="{64ECCC5B-BB0F-F846-9FDF-7E804ACDBA2D}"/>
              </a:ext>
            </a:extLst>
          </p:cNvPr>
          <p:cNvSpPr/>
          <p:nvPr/>
        </p:nvSpPr>
        <p:spPr>
          <a:xfrm>
            <a:off x="7961670"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803242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6</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4" name="Text Placeholder 18">
            <a:extLst>
              <a:ext uri="{FF2B5EF4-FFF2-40B4-BE49-F238E27FC236}">
                <a16:creationId xmlns:a16="http://schemas.microsoft.com/office/drawing/2014/main" id="{6682FB07-B0F7-42AC-A2C4-B344AB48181A}"/>
              </a:ext>
            </a:extLst>
          </p:cNvPr>
          <p:cNvSpPr txBox="1">
            <a:spLocks/>
          </p:cNvSpPr>
          <p:nvPr/>
        </p:nvSpPr>
        <p:spPr>
          <a:xfrm>
            <a:off x="609600" y="697957"/>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sv-SE" sz="3200">
                <a:solidFill>
                  <a:srgbClr val="00338D"/>
                </a:solidFill>
              </a:rPr>
              <a:t>Förstå behovet av </a:t>
            </a:r>
          </a:p>
          <a:p>
            <a:pPr algn="ctr">
              <a:spcBef>
                <a:spcPts val="0"/>
              </a:spcBef>
            </a:pPr>
            <a:r>
              <a:rPr lang="sv-SE" sz="3200">
                <a:solidFill>
                  <a:srgbClr val="00338D"/>
                </a:solidFill>
              </a:rPr>
              <a:t>Global medlemsfokusering</a:t>
            </a:r>
          </a:p>
        </p:txBody>
      </p:sp>
      <p:sp>
        <p:nvSpPr>
          <p:cNvPr id="5" name="Freeform 11">
            <a:extLst>
              <a:ext uri="{FF2B5EF4-FFF2-40B4-BE49-F238E27FC236}">
                <a16:creationId xmlns:a16="http://schemas.microsoft.com/office/drawing/2014/main" id="{02C688BD-C05E-4549-A2EE-F76362CD3FFB}"/>
              </a:ext>
            </a:extLst>
          </p:cNvPr>
          <p:cNvSpPr>
            <a:spLocks/>
          </p:cNvSpPr>
          <p:nvPr/>
        </p:nvSpPr>
        <p:spPr bwMode="auto">
          <a:xfrm>
            <a:off x="943680" y="8591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sv-SE" sz="1200" b="1" i="1" u="sng">
                <a:solidFill>
                  <a:schemeClr val="bg1"/>
                </a:solidFill>
                <a:cs typeface="Arial" panose="020B0604020202020204" pitchFamily="34" charset="0"/>
              </a:rPr>
              <a:t>____</a:t>
            </a:r>
          </a:p>
        </p:txBody>
      </p:sp>
      <p:sp>
        <p:nvSpPr>
          <p:cNvPr id="6" name="Freeform 11">
            <a:extLst>
              <a:ext uri="{FF2B5EF4-FFF2-40B4-BE49-F238E27FC236}">
                <a16:creationId xmlns:a16="http://schemas.microsoft.com/office/drawing/2014/main" id="{50E65C34-B7F8-4075-B936-587BED4E12B1}"/>
              </a:ext>
            </a:extLst>
          </p:cNvPr>
          <p:cNvSpPr>
            <a:spLocks/>
          </p:cNvSpPr>
          <p:nvPr/>
        </p:nvSpPr>
        <p:spPr bwMode="auto">
          <a:xfrm>
            <a:off x="1269862" y="22773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sv-SE" sz="1200" b="1" i="1">
                <a:solidFill>
                  <a:schemeClr val="bg1"/>
                </a:solidFill>
                <a:cs typeface="Arial" panose="020B0604020202020204" pitchFamily="34" charset="0"/>
              </a:rPr>
              <a:t>____</a:t>
            </a:r>
          </a:p>
        </p:txBody>
      </p:sp>
      <p:sp>
        <p:nvSpPr>
          <p:cNvPr id="7" name="Freeform 11">
            <a:extLst>
              <a:ext uri="{FF2B5EF4-FFF2-40B4-BE49-F238E27FC236}">
                <a16:creationId xmlns:a16="http://schemas.microsoft.com/office/drawing/2014/main" id="{CC4751B4-B2E2-493D-ADB6-9D5F83057A66}"/>
              </a:ext>
            </a:extLst>
          </p:cNvPr>
          <p:cNvSpPr>
            <a:spLocks/>
          </p:cNvSpPr>
          <p:nvPr/>
        </p:nvSpPr>
        <p:spPr bwMode="auto">
          <a:xfrm>
            <a:off x="2825216" y="419659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sv-SE" sz="1200" b="1" i="1">
                <a:solidFill>
                  <a:schemeClr val="bg1"/>
                </a:solidFill>
                <a:latin typeface="Arial" panose="020B0604020202020204" pitchFamily="34" charset="0"/>
                <a:cs typeface="Arial" panose="020B0604020202020204" pitchFamily="34" charset="0"/>
              </a:rPr>
              <a:t>____</a:t>
            </a:r>
          </a:p>
        </p:txBody>
      </p:sp>
      <p:sp>
        <p:nvSpPr>
          <p:cNvPr id="8" name="Freeform 11">
            <a:extLst>
              <a:ext uri="{FF2B5EF4-FFF2-40B4-BE49-F238E27FC236}">
                <a16:creationId xmlns:a16="http://schemas.microsoft.com/office/drawing/2014/main" id="{4D58C1D1-E386-48AB-AEF5-45543C1EC8EB}"/>
              </a:ext>
            </a:extLst>
          </p:cNvPr>
          <p:cNvSpPr>
            <a:spLocks/>
          </p:cNvSpPr>
          <p:nvPr/>
        </p:nvSpPr>
        <p:spPr bwMode="auto">
          <a:xfrm>
            <a:off x="5890936" y="181111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sv-SE" sz="1200" b="1" i="1">
                <a:solidFill>
                  <a:schemeClr val="bg1"/>
                </a:solidFill>
                <a:cs typeface="Arial" panose="020B0604020202020204" pitchFamily="34" charset="0"/>
              </a:rPr>
              <a:t>____</a:t>
            </a:r>
          </a:p>
        </p:txBody>
      </p:sp>
      <p:sp>
        <p:nvSpPr>
          <p:cNvPr id="9" name="Freeform 11">
            <a:extLst>
              <a:ext uri="{FF2B5EF4-FFF2-40B4-BE49-F238E27FC236}">
                <a16:creationId xmlns:a16="http://schemas.microsoft.com/office/drawing/2014/main" id="{82E43B65-7A13-42A3-B1BB-0C6C5F853CB3}"/>
              </a:ext>
            </a:extLst>
          </p:cNvPr>
          <p:cNvSpPr>
            <a:spLocks/>
          </p:cNvSpPr>
          <p:nvPr/>
        </p:nvSpPr>
        <p:spPr bwMode="auto">
          <a:xfrm>
            <a:off x="5769818" y="342900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sv-SE" sz="1200" b="1" i="1">
                <a:solidFill>
                  <a:schemeClr val="bg1"/>
                </a:solidFill>
                <a:cs typeface="Arial" panose="020B0604020202020204" pitchFamily="34" charset="0"/>
              </a:rPr>
              <a:t>____</a:t>
            </a:r>
          </a:p>
        </p:txBody>
      </p:sp>
      <p:sp>
        <p:nvSpPr>
          <p:cNvPr id="10" name="Freeform 11">
            <a:extLst>
              <a:ext uri="{FF2B5EF4-FFF2-40B4-BE49-F238E27FC236}">
                <a16:creationId xmlns:a16="http://schemas.microsoft.com/office/drawing/2014/main" id="{6BD09AF3-F8F0-45E2-8AC5-7057D740AA5B}"/>
              </a:ext>
            </a:extLst>
          </p:cNvPr>
          <p:cNvSpPr>
            <a:spLocks/>
          </p:cNvSpPr>
          <p:nvPr/>
        </p:nvSpPr>
        <p:spPr bwMode="auto">
          <a:xfrm>
            <a:off x="8062056" y="266198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sv-SE" sz="1200" b="1" i="1">
                <a:solidFill>
                  <a:schemeClr val="bg1"/>
                </a:solidFill>
                <a:latin typeface="Arial" panose="020B0604020202020204" pitchFamily="34" charset="0"/>
                <a:cs typeface="Arial" panose="020B0604020202020204" pitchFamily="34" charset="0"/>
              </a:rPr>
              <a:t>____</a:t>
            </a:r>
          </a:p>
        </p:txBody>
      </p:sp>
      <p:sp>
        <p:nvSpPr>
          <p:cNvPr id="11" name="Freeform 11">
            <a:extLst>
              <a:ext uri="{FF2B5EF4-FFF2-40B4-BE49-F238E27FC236}">
                <a16:creationId xmlns:a16="http://schemas.microsoft.com/office/drawing/2014/main" id="{19171B1C-0FFF-4090-AC28-6CBB70AD516A}"/>
              </a:ext>
            </a:extLst>
          </p:cNvPr>
          <p:cNvSpPr>
            <a:spLocks/>
          </p:cNvSpPr>
          <p:nvPr/>
        </p:nvSpPr>
        <p:spPr bwMode="auto">
          <a:xfrm>
            <a:off x="9298082" y="160047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sv-SE" sz="1200" b="1" i="1">
                <a:solidFill>
                  <a:schemeClr val="bg1"/>
                </a:solidFill>
                <a:latin typeface="Arial" panose="020B0604020202020204" pitchFamily="34" charset="0"/>
                <a:cs typeface="Arial" panose="020B0604020202020204" pitchFamily="34" charset="0"/>
              </a:rPr>
              <a:t>____</a:t>
            </a:r>
          </a:p>
        </p:txBody>
      </p:sp>
      <p:sp>
        <p:nvSpPr>
          <p:cNvPr id="12" name="Freeform 11">
            <a:extLst>
              <a:ext uri="{FF2B5EF4-FFF2-40B4-BE49-F238E27FC236}">
                <a16:creationId xmlns:a16="http://schemas.microsoft.com/office/drawing/2014/main" id="{B6CE34A9-625D-4080-8623-E17926925FCA}"/>
              </a:ext>
            </a:extLst>
          </p:cNvPr>
          <p:cNvSpPr>
            <a:spLocks/>
          </p:cNvSpPr>
          <p:nvPr/>
        </p:nvSpPr>
        <p:spPr bwMode="auto">
          <a:xfrm>
            <a:off x="10232096" y="4729347"/>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sv-SE" sz="1200" b="1" i="1">
                <a:solidFill>
                  <a:schemeClr val="bg1"/>
                </a:solidFill>
                <a:latin typeface="Arial" panose="020B0604020202020204" pitchFamily="34" charset="0"/>
                <a:cs typeface="Arial" panose="020B0604020202020204" pitchFamily="34" charset="0"/>
              </a:rPr>
              <a:t>____</a:t>
            </a:r>
          </a:p>
        </p:txBody>
      </p:sp>
      <p:sp>
        <p:nvSpPr>
          <p:cNvPr id="13" name="TextBox 12">
            <a:extLst>
              <a:ext uri="{FF2B5EF4-FFF2-40B4-BE49-F238E27FC236}">
                <a16:creationId xmlns:a16="http://schemas.microsoft.com/office/drawing/2014/main" id="{C3D96C53-0633-4C56-8D34-961EC9DFCDC5}"/>
              </a:ext>
            </a:extLst>
          </p:cNvPr>
          <p:cNvSpPr txBox="1"/>
          <p:nvPr/>
        </p:nvSpPr>
        <p:spPr>
          <a:xfrm>
            <a:off x="609600" y="6218796"/>
            <a:ext cx="7028873" cy="307777"/>
          </a:xfrm>
          <a:prstGeom prst="rect">
            <a:avLst/>
          </a:prstGeom>
          <a:noFill/>
        </p:spPr>
        <p:txBody>
          <a:bodyPr wrap="square" rtlCol="0">
            <a:spAutoFit/>
          </a:bodyPr>
          <a:lstStyle/>
          <a:p>
            <a:r>
              <a:rPr lang="sv-SE" sz="1400" dirty="0"/>
              <a:t>Ökning/minskning av medlemstotal per KO</a:t>
            </a:r>
          </a:p>
        </p:txBody>
      </p:sp>
      <p:sp>
        <p:nvSpPr>
          <p:cNvPr id="14" name="Yellow Bar">
            <a:extLst>
              <a:ext uri="{FF2B5EF4-FFF2-40B4-BE49-F238E27FC236}">
                <a16:creationId xmlns:a16="http://schemas.microsoft.com/office/drawing/2014/main" id="{AA43A527-9862-470D-A3A6-480EEAAD5F04}"/>
              </a:ext>
            </a:extLst>
          </p:cNvPr>
          <p:cNvSpPr/>
          <p:nvPr/>
        </p:nvSpPr>
        <p:spPr>
          <a:xfrm>
            <a:off x="4632960" y="147042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Tree>
    <p:extLst>
      <p:ext uri="{BB962C8B-B14F-4D97-AF65-F5344CB8AC3E}">
        <p14:creationId xmlns:p14="http://schemas.microsoft.com/office/powerpoint/2010/main" val="799020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73B"/>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7</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13" name="Text Placeholder 18">
            <a:extLst>
              <a:ext uri="{FF2B5EF4-FFF2-40B4-BE49-F238E27FC236}">
                <a16:creationId xmlns:a16="http://schemas.microsoft.com/office/drawing/2014/main" id="{44371ECB-F0F1-404A-9B65-D89069084A64}"/>
              </a:ext>
            </a:extLst>
          </p:cNvPr>
          <p:cNvSpPr txBox="1">
            <a:spLocks/>
          </p:cNvSpPr>
          <p:nvPr/>
        </p:nvSpPr>
        <p:spPr>
          <a:xfrm>
            <a:off x="609600" y="533400"/>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sv-SE" sz="3200">
                <a:solidFill>
                  <a:srgbClr val="00338D"/>
                </a:solidFill>
              </a:rPr>
              <a:t>Trender över tre år</a:t>
            </a:r>
          </a:p>
        </p:txBody>
      </p:sp>
      <p:sp>
        <p:nvSpPr>
          <p:cNvPr id="14" name="Yellow Bar">
            <a:extLst>
              <a:ext uri="{FF2B5EF4-FFF2-40B4-BE49-F238E27FC236}">
                <a16:creationId xmlns:a16="http://schemas.microsoft.com/office/drawing/2014/main" id="{91214242-BDD4-4831-B35A-FA41E2E1B095}"/>
              </a:ext>
            </a:extLst>
          </p:cNvPr>
          <p:cNvSpPr/>
          <p:nvPr/>
        </p:nvSpPr>
        <p:spPr>
          <a:xfrm>
            <a:off x="4632960" y="1143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
        <p:nvSpPr>
          <p:cNvPr id="15" name="Freeform 11">
            <a:extLst>
              <a:ext uri="{FF2B5EF4-FFF2-40B4-BE49-F238E27FC236}">
                <a16:creationId xmlns:a16="http://schemas.microsoft.com/office/drawing/2014/main" id="{AF1CE708-FBF8-4BE0-91F6-895C923CF609}"/>
              </a:ext>
            </a:extLst>
          </p:cNvPr>
          <p:cNvSpPr>
            <a:spLocks/>
          </p:cNvSpPr>
          <p:nvPr/>
        </p:nvSpPr>
        <p:spPr bwMode="auto">
          <a:xfrm>
            <a:off x="1112520" y="88700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C000"/>
          </a:solidFill>
          <a:ln>
            <a:noFill/>
          </a:ln>
        </p:spPr>
        <p:txBody>
          <a:bodyPr wrap="none" lIns="91440" tIns="137160" rIns="91440" bIns="91440"/>
          <a:lstStyle/>
          <a:p>
            <a:pPr algn="ctr"/>
            <a:r>
              <a:rPr lang="sv-SE" sz="1200" b="1" i="1">
                <a:solidFill>
                  <a:schemeClr val="bg1"/>
                </a:solidFill>
                <a:latin typeface="Arial" panose="020B0604020202020204" pitchFamily="34" charset="0"/>
                <a:cs typeface="Arial" panose="020B0604020202020204" pitchFamily="34" charset="0"/>
              </a:rPr>
              <a:t>____</a:t>
            </a:r>
          </a:p>
        </p:txBody>
      </p:sp>
      <p:sp>
        <p:nvSpPr>
          <p:cNvPr id="16" name="Freeform 11">
            <a:extLst>
              <a:ext uri="{FF2B5EF4-FFF2-40B4-BE49-F238E27FC236}">
                <a16:creationId xmlns:a16="http://schemas.microsoft.com/office/drawing/2014/main" id="{189E0B72-8CB9-47D1-AF1E-65E4A4872668}"/>
              </a:ext>
            </a:extLst>
          </p:cNvPr>
          <p:cNvSpPr>
            <a:spLocks/>
          </p:cNvSpPr>
          <p:nvPr/>
        </p:nvSpPr>
        <p:spPr bwMode="auto">
          <a:xfrm>
            <a:off x="1341974" y="223605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sv-SE" sz="1200" b="1" i="1">
                <a:solidFill>
                  <a:schemeClr val="bg1"/>
                </a:solidFill>
                <a:latin typeface="Arial" panose="020B0604020202020204" pitchFamily="34" charset="0"/>
                <a:cs typeface="Arial" panose="020B0604020202020204" pitchFamily="34" charset="0"/>
              </a:rPr>
              <a:t>____</a:t>
            </a:r>
          </a:p>
        </p:txBody>
      </p:sp>
      <p:sp>
        <p:nvSpPr>
          <p:cNvPr id="17" name="Freeform 11">
            <a:extLst>
              <a:ext uri="{FF2B5EF4-FFF2-40B4-BE49-F238E27FC236}">
                <a16:creationId xmlns:a16="http://schemas.microsoft.com/office/drawing/2014/main" id="{871F4178-A5D8-473C-8FAE-87AA50E13AD6}"/>
              </a:ext>
            </a:extLst>
          </p:cNvPr>
          <p:cNvSpPr>
            <a:spLocks/>
          </p:cNvSpPr>
          <p:nvPr/>
        </p:nvSpPr>
        <p:spPr bwMode="auto">
          <a:xfrm>
            <a:off x="2762487" y="409206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sv-SE" sz="1200" b="1" i="1">
                <a:solidFill>
                  <a:schemeClr val="bg1"/>
                </a:solidFill>
                <a:latin typeface="Arial" panose="020B0604020202020204" pitchFamily="34" charset="0"/>
                <a:cs typeface="Arial" panose="020B0604020202020204" pitchFamily="34" charset="0"/>
              </a:rPr>
              <a:t>____</a:t>
            </a:r>
          </a:p>
        </p:txBody>
      </p:sp>
      <p:sp>
        <p:nvSpPr>
          <p:cNvPr id="18" name="Freeform 11">
            <a:extLst>
              <a:ext uri="{FF2B5EF4-FFF2-40B4-BE49-F238E27FC236}">
                <a16:creationId xmlns:a16="http://schemas.microsoft.com/office/drawing/2014/main" id="{3961F8C3-08DF-4D24-9944-91C9D46BB138}"/>
              </a:ext>
            </a:extLst>
          </p:cNvPr>
          <p:cNvSpPr>
            <a:spLocks/>
          </p:cNvSpPr>
          <p:nvPr/>
        </p:nvSpPr>
        <p:spPr bwMode="auto">
          <a:xfrm>
            <a:off x="5837631" y="181952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sv-SE" sz="1200" b="1" i="1">
                <a:solidFill>
                  <a:schemeClr val="bg1"/>
                </a:solidFill>
                <a:latin typeface="Arial" panose="020B0604020202020204" pitchFamily="34" charset="0"/>
                <a:cs typeface="Arial" panose="020B0604020202020204" pitchFamily="34" charset="0"/>
              </a:rPr>
              <a:t>____</a:t>
            </a:r>
          </a:p>
        </p:txBody>
      </p:sp>
      <p:sp>
        <p:nvSpPr>
          <p:cNvPr id="19" name="Freeform 11">
            <a:extLst>
              <a:ext uri="{FF2B5EF4-FFF2-40B4-BE49-F238E27FC236}">
                <a16:creationId xmlns:a16="http://schemas.microsoft.com/office/drawing/2014/main" id="{B55894F7-C05F-41E6-B4FB-CB48AF5CE8E7}"/>
              </a:ext>
            </a:extLst>
          </p:cNvPr>
          <p:cNvSpPr>
            <a:spLocks/>
          </p:cNvSpPr>
          <p:nvPr/>
        </p:nvSpPr>
        <p:spPr bwMode="auto">
          <a:xfrm>
            <a:off x="5675153" y="356485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sv-SE" sz="1200" b="1" i="1">
                <a:solidFill>
                  <a:schemeClr val="bg1"/>
                </a:solidFill>
                <a:latin typeface="Arial" panose="020B0604020202020204" pitchFamily="34" charset="0"/>
                <a:cs typeface="Arial" panose="020B0604020202020204" pitchFamily="34" charset="0"/>
              </a:rPr>
              <a:t>____</a:t>
            </a:r>
          </a:p>
        </p:txBody>
      </p:sp>
      <p:sp>
        <p:nvSpPr>
          <p:cNvPr id="20" name="Freeform 11">
            <a:extLst>
              <a:ext uri="{FF2B5EF4-FFF2-40B4-BE49-F238E27FC236}">
                <a16:creationId xmlns:a16="http://schemas.microsoft.com/office/drawing/2014/main" id="{97708F89-6627-46F7-B1C5-71AEB995DBD4}"/>
              </a:ext>
            </a:extLst>
          </p:cNvPr>
          <p:cNvSpPr>
            <a:spLocks/>
          </p:cNvSpPr>
          <p:nvPr/>
        </p:nvSpPr>
        <p:spPr bwMode="auto">
          <a:xfrm>
            <a:off x="8087745" y="275204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sv-SE" sz="1200" b="1" i="1">
                <a:solidFill>
                  <a:schemeClr val="bg1"/>
                </a:solidFill>
                <a:latin typeface="Arial" panose="020B0604020202020204" pitchFamily="34" charset="0"/>
                <a:cs typeface="Arial" panose="020B0604020202020204" pitchFamily="34" charset="0"/>
              </a:rPr>
              <a:t>____</a:t>
            </a:r>
          </a:p>
        </p:txBody>
      </p:sp>
      <p:sp>
        <p:nvSpPr>
          <p:cNvPr id="21" name="Freeform 11">
            <a:extLst>
              <a:ext uri="{FF2B5EF4-FFF2-40B4-BE49-F238E27FC236}">
                <a16:creationId xmlns:a16="http://schemas.microsoft.com/office/drawing/2014/main" id="{F5A3CCB9-8504-4EB5-91DC-4EF79E0FA655}"/>
              </a:ext>
            </a:extLst>
          </p:cNvPr>
          <p:cNvSpPr>
            <a:spLocks/>
          </p:cNvSpPr>
          <p:nvPr/>
        </p:nvSpPr>
        <p:spPr bwMode="auto">
          <a:xfrm>
            <a:off x="9501800" y="97844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sv-SE" sz="1200" b="1" i="1">
                <a:solidFill>
                  <a:schemeClr val="bg1"/>
                </a:solidFill>
                <a:latin typeface="Arial" panose="020B0604020202020204" pitchFamily="34" charset="0"/>
                <a:cs typeface="Arial" panose="020B0604020202020204" pitchFamily="34" charset="0"/>
              </a:rPr>
              <a:t>____</a:t>
            </a:r>
          </a:p>
        </p:txBody>
      </p:sp>
      <p:sp>
        <p:nvSpPr>
          <p:cNvPr id="22" name="Freeform 11">
            <a:extLst>
              <a:ext uri="{FF2B5EF4-FFF2-40B4-BE49-F238E27FC236}">
                <a16:creationId xmlns:a16="http://schemas.microsoft.com/office/drawing/2014/main" id="{6244BAD6-3C89-49D5-A065-5A55A7FD64C2}"/>
              </a:ext>
            </a:extLst>
          </p:cNvPr>
          <p:cNvSpPr>
            <a:spLocks/>
          </p:cNvSpPr>
          <p:nvPr/>
        </p:nvSpPr>
        <p:spPr bwMode="auto">
          <a:xfrm>
            <a:off x="10266806" y="4435611"/>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C000"/>
          </a:solidFill>
          <a:ln>
            <a:noFill/>
          </a:ln>
        </p:spPr>
        <p:txBody>
          <a:bodyPr wrap="none" lIns="91440" tIns="137160" rIns="91440" bIns="91440"/>
          <a:lstStyle/>
          <a:p>
            <a:pPr algn="ctr"/>
            <a:r>
              <a:rPr lang="sv-SE" sz="1200" b="1" i="1">
                <a:solidFill>
                  <a:schemeClr val="bg1"/>
                </a:solidFill>
                <a:latin typeface="Arial" panose="020B0604020202020204" pitchFamily="34" charset="0"/>
                <a:cs typeface="Arial" panose="020B0604020202020204" pitchFamily="34" charset="0"/>
              </a:rPr>
              <a:t>____</a:t>
            </a:r>
          </a:p>
        </p:txBody>
      </p:sp>
      <p:sp>
        <p:nvSpPr>
          <p:cNvPr id="23" name="TextBox 22">
            <a:extLst>
              <a:ext uri="{FF2B5EF4-FFF2-40B4-BE49-F238E27FC236}">
                <a16:creationId xmlns:a16="http://schemas.microsoft.com/office/drawing/2014/main" id="{707C3D14-441E-438A-8635-D4D9B80CFBC8}"/>
              </a:ext>
            </a:extLst>
          </p:cNvPr>
          <p:cNvSpPr txBox="1"/>
          <p:nvPr/>
        </p:nvSpPr>
        <p:spPr>
          <a:xfrm>
            <a:off x="587477" y="6186100"/>
            <a:ext cx="7028873" cy="307777"/>
          </a:xfrm>
          <a:prstGeom prst="rect">
            <a:avLst/>
          </a:prstGeom>
          <a:noFill/>
        </p:spPr>
        <p:txBody>
          <a:bodyPr wrap="square" rtlCol="0">
            <a:spAutoFit/>
          </a:bodyPr>
          <a:lstStyle/>
          <a:p>
            <a:r>
              <a:rPr lang="sv-SE" sz="1400"/>
              <a:t>Genomsnittlig ökning/minskning av medlemstotal per KO</a:t>
            </a:r>
          </a:p>
        </p:txBody>
      </p:sp>
    </p:spTree>
    <p:extLst>
      <p:ext uri="{BB962C8B-B14F-4D97-AF65-F5344CB8AC3E}">
        <p14:creationId xmlns:p14="http://schemas.microsoft.com/office/powerpoint/2010/main" val="355358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798030"/>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54" name="Yellow Bar">
            <a:extLst>
              <a:ext uri="{FF2B5EF4-FFF2-40B4-BE49-F238E27FC236}">
                <a16:creationId xmlns:a16="http://schemas.microsoft.com/office/drawing/2014/main" id="{4584BA9B-4495-294E-91B1-4A04F45725DC}"/>
              </a:ext>
            </a:extLst>
          </p:cNvPr>
          <p:cNvSpPr/>
          <p:nvPr/>
        </p:nvSpPr>
        <p:spPr>
          <a:xfrm>
            <a:off x="361388" y="3804786"/>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cap="none" normalizeH="0" baseline="0" noProof="0">
                <a:ln>
                  <a:noFill/>
                </a:ln>
                <a:solidFill>
                  <a:prstClr val="white"/>
                </a:solidFill>
                <a:uLnTx/>
                <a:uFillTx/>
                <a:latin typeface="Arial" charset="0"/>
                <a:ea typeface="Arial"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274727" y="1572703"/>
            <a:ext cx="2926080" cy="226269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sv-SE" b="1" i="0" u="none" strike="noStrike" cap="none" normalizeH="0" baseline="0" noProof="0" dirty="0">
                <a:ln>
                  <a:noFill/>
                </a:ln>
                <a:solidFill>
                  <a:prstClr val="white"/>
                </a:solidFill>
                <a:uLnTx/>
                <a:uFillTx/>
                <a:latin typeface="Helvetica Neue" charset="0"/>
              </a:rPr>
              <a:t>Mål för global medlems-fokusering</a:t>
            </a:r>
          </a:p>
        </p:txBody>
      </p:sp>
      <p:grpSp>
        <p:nvGrpSpPr>
          <p:cNvPr id="17" name="Group 16">
            <a:extLst>
              <a:ext uri="{FF2B5EF4-FFF2-40B4-BE49-F238E27FC236}">
                <a16:creationId xmlns:a16="http://schemas.microsoft.com/office/drawing/2014/main" id="{BA97F0A6-A611-4A47-84BB-28F8649AE9F9}"/>
              </a:ext>
            </a:extLst>
          </p:cNvPr>
          <p:cNvGrpSpPr/>
          <p:nvPr/>
        </p:nvGrpSpPr>
        <p:grpSpPr>
          <a:xfrm>
            <a:off x="3493241" y="1198746"/>
            <a:ext cx="4389120" cy="5397850"/>
            <a:chOff x="2667000" y="381000"/>
            <a:chExt cx="4142206" cy="6125123"/>
          </a:xfrm>
        </p:grpSpPr>
        <p:grpSp>
          <p:nvGrpSpPr>
            <p:cNvPr id="18" name="Group 17">
              <a:extLst>
                <a:ext uri="{FF2B5EF4-FFF2-40B4-BE49-F238E27FC236}">
                  <a16:creationId xmlns:a16="http://schemas.microsoft.com/office/drawing/2014/main" id="{121F4917-4F2C-4C43-87D1-927F2BD1593F}"/>
                </a:ext>
              </a:extLst>
            </p:cNvPr>
            <p:cNvGrpSpPr/>
            <p:nvPr/>
          </p:nvGrpSpPr>
          <p:grpSpPr>
            <a:xfrm>
              <a:off x="2667000" y="381000"/>
              <a:ext cx="4142206" cy="6125123"/>
              <a:chOff x="0" y="471839"/>
              <a:chExt cx="4142206" cy="6125123"/>
            </a:xfrm>
          </p:grpSpPr>
          <p:sp>
            <p:nvSpPr>
              <p:cNvPr id="22" name="Freeform: Shape 21">
                <a:extLst>
                  <a:ext uri="{FF2B5EF4-FFF2-40B4-BE49-F238E27FC236}">
                    <a16:creationId xmlns:a16="http://schemas.microsoft.com/office/drawing/2014/main" id="{AC991B2A-44F8-4713-985E-D7AC8AB9C20B}"/>
                  </a:ext>
                </a:extLst>
              </p:cNvPr>
              <p:cNvSpPr/>
              <p:nvPr/>
            </p:nvSpPr>
            <p:spPr>
              <a:xfrm>
                <a:off x="0" y="471839"/>
                <a:ext cx="4142206" cy="1867681"/>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EBB7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indent="-609600" algn="ctr">
                  <a:buFont typeface="Helvetica" pitchFamily="84" charset="0"/>
                  <a:buNone/>
                </a:pPr>
                <a:r>
                  <a:rPr lang="sv-SE" sz="2000" b="1" dirty="0">
                    <a:solidFill>
                      <a:schemeClr val="bg1"/>
                    </a:solidFill>
                    <a:latin typeface="Arial" panose="020B0604020202020204" pitchFamily="34" charset="0"/>
                    <a:ea typeface="Arial" charset="0"/>
                    <a:cs typeface="Arial" panose="020B0604020202020204" pitchFamily="34" charset="0"/>
                  </a:rPr>
                  <a:t>Återuppliva</a:t>
                </a:r>
              </a:p>
              <a:p>
                <a:pPr marL="609600" indent="-609600" algn="ctr">
                  <a:buFont typeface="Helvetica" pitchFamily="84" charset="0"/>
                  <a:buNone/>
                </a:pPr>
                <a:r>
                  <a:rPr lang="sv-SE" sz="2000" b="1" dirty="0">
                    <a:solidFill>
                      <a:schemeClr val="bg1"/>
                    </a:solidFill>
                    <a:latin typeface="Arial" panose="020B0604020202020204" pitchFamily="34" charset="0"/>
                    <a:ea typeface="Arial" charset="0"/>
                    <a:cs typeface="Arial" panose="020B0604020202020204" pitchFamily="34" charset="0"/>
                  </a:rPr>
                  <a:t>distrikt med </a:t>
                </a:r>
              </a:p>
              <a:p>
                <a:pPr marL="609600" indent="-609600" algn="ctr">
                  <a:buFont typeface="Helvetica" pitchFamily="84" charset="0"/>
                  <a:buNone/>
                </a:pPr>
                <a:r>
                  <a:rPr lang="sv-SE" sz="2000" b="1" dirty="0">
                    <a:solidFill>
                      <a:schemeClr val="bg1"/>
                    </a:solidFill>
                    <a:latin typeface="Arial" panose="020B0604020202020204" pitchFamily="34" charset="0"/>
                    <a:ea typeface="Arial" charset="0"/>
                    <a:cs typeface="Arial" panose="020B0604020202020204" pitchFamily="34" charset="0"/>
                  </a:rPr>
                  <a:t>nya klubbar</a:t>
                </a:r>
              </a:p>
            </p:txBody>
          </p:sp>
          <p:sp>
            <p:nvSpPr>
              <p:cNvPr id="23" name="Freeform: Shape 22">
                <a:extLst>
                  <a:ext uri="{FF2B5EF4-FFF2-40B4-BE49-F238E27FC236}">
                    <a16:creationId xmlns:a16="http://schemas.microsoft.com/office/drawing/2014/main" id="{5CAEEA6A-8CCE-4447-BEBD-B942D92CB008}"/>
                  </a:ext>
                </a:extLst>
              </p:cNvPr>
              <p:cNvSpPr/>
              <p:nvPr/>
            </p:nvSpPr>
            <p:spPr>
              <a:xfrm>
                <a:off x="0" y="2600560"/>
                <a:ext cx="4142206" cy="1867681"/>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FF5C3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2000" b="1" i="0" u="none" strike="noStrike" cap="none" normalizeH="0" baseline="0" noProof="0" dirty="0">
                    <a:ln>
                      <a:noFill/>
                    </a:ln>
                    <a:solidFill>
                      <a:prstClr val="white"/>
                    </a:solidFill>
                    <a:uLnTx/>
                    <a:uFillTx/>
                    <a:latin typeface="Arial" pitchFamily="34" charset="0"/>
                    <a:ea typeface="ヒラギノ角ゴ Pro W3" pitchFamily="125" charset="-128"/>
                    <a:cs typeface="+mn-cs"/>
                  </a:rPr>
                  <a:t>Återuppliva klubbar med nya medlemmar</a:t>
                </a:r>
              </a:p>
            </p:txBody>
          </p:sp>
          <p:sp>
            <p:nvSpPr>
              <p:cNvPr id="24" name="Freeform: Shape 23">
                <a:extLst>
                  <a:ext uri="{FF2B5EF4-FFF2-40B4-BE49-F238E27FC236}">
                    <a16:creationId xmlns:a16="http://schemas.microsoft.com/office/drawing/2014/main" id="{46DCE60A-10A2-4BAA-99FE-CBF71DFBA05D}"/>
                  </a:ext>
                </a:extLst>
              </p:cNvPr>
              <p:cNvSpPr/>
              <p:nvPr/>
            </p:nvSpPr>
            <p:spPr>
              <a:xfrm>
                <a:off x="0" y="4729281"/>
                <a:ext cx="4142206" cy="1867681"/>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407CC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sv-SE" sz="2000" b="1" i="0" u="none" strike="noStrike" cap="none" normalizeH="0" baseline="0" noProof="0" dirty="0">
                    <a:ln>
                      <a:noFill/>
                    </a:ln>
                    <a:solidFill>
                      <a:prstClr val="white"/>
                    </a:solidFill>
                    <a:uLnTx/>
                    <a:uFillTx/>
                    <a:latin typeface="Arial" panose="020B0604020202020204" pitchFamily="34" charset="0"/>
                    <a:ea typeface="Arial" charset="0"/>
                    <a:cs typeface="Arial" panose="020B0604020202020204" pitchFamily="34" charset="0"/>
                  </a:rPr>
                  <a:t>På nytt motivera</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sv-SE" sz="2000" b="1" i="0" u="none" strike="noStrike" cap="none" normalizeH="0" baseline="0" noProof="0" dirty="0">
                    <a:ln>
                      <a:noFill/>
                    </a:ln>
                    <a:solidFill>
                      <a:prstClr val="white"/>
                    </a:solidFill>
                    <a:uLnTx/>
                    <a:uFillTx/>
                    <a:latin typeface="Arial" panose="020B0604020202020204" pitchFamily="34" charset="0"/>
                    <a:ea typeface="Arial" charset="0"/>
                    <a:cs typeface="Arial" panose="020B0604020202020204" pitchFamily="34" charset="0"/>
                  </a:rPr>
                  <a:t>medlemmar med</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sv-SE" sz="2000" b="1" i="0" u="none" strike="noStrike" cap="none" normalizeH="0" baseline="0" noProof="0" dirty="0">
                    <a:ln>
                      <a:noFill/>
                    </a:ln>
                    <a:solidFill>
                      <a:prstClr val="white"/>
                    </a:solidFill>
                    <a:uLnTx/>
                    <a:uFillTx/>
                    <a:latin typeface="Arial" panose="020B0604020202020204" pitchFamily="34" charset="0"/>
                    <a:ea typeface="Arial" charset="0"/>
                    <a:cs typeface="Arial" panose="020B0604020202020204" pitchFamily="34" charset="0"/>
                  </a:rPr>
                  <a:t>kamratskap och </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sv-SE" sz="2000" b="1" i="0" u="none" strike="noStrike" cap="none" normalizeH="0" baseline="0" noProof="0" dirty="0">
                    <a:ln>
                      <a:noFill/>
                    </a:ln>
                    <a:solidFill>
                      <a:prstClr val="white"/>
                    </a:solidFill>
                    <a:uLnTx/>
                    <a:uFillTx/>
                    <a:latin typeface="Arial" panose="020B0604020202020204" pitchFamily="34" charset="0"/>
                    <a:ea typeface="Arial" charset="0"/>
                    <a:cs typeface="Arial" panose="020B0604020202020204" pitchFamily="34" charset="0"/>
                  </a:rPr>
                  <a:t>Intressanta</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sv-SE" sz="2000" b="1" i="0" u="none" strike="noStrike" cap="none" normalizeH="0" baseline="0" noProof="0" dirty="0">
                    <a:ln>
                      <a:noFill/>
                    </a:ln>
                    <a:solidFill>
                      <a:prstClr val="white"/>
                    </a:solidFill>
                    <a:uLnTx/>
                    <a:uFillTx/>
                    <a:latin typeface="Arial" panose="020B0604020202020204" pitchFamily="34" charset="0"/>
                    <a:ea typeface="Arial" charset="0"/>
                    <a:cs typeface="Arial" panose="020B0604020202020204" pitchFamily="34" charset="0"/>
                  </a:rPr>
                  <a:t> hjälpinsatser</a:t>
                </a:r>
              </a:p>
            </p:txBody>
          </p:sp>
        </p:grpSp>
        <p:sp>
          <p:nvSpPr>
            <p:cNvPr id="19" name="TextBox 18">
              <a:extLst>
                <a:ext uri="{FF2B5EF4-FFF2-40B4-BE49-F238E27FC236}">
                  <a16:creationId xmlns:a16="http://schemas.microsoft.com/office/drawing/2014/main" id="{F642527C-66AF-44DE-86A7-29C74C358705}"/>
                </a:ext>
              </a:extLst>
            </p:cNvPr>
            <p:cNvSpPr txBox="1"/>
            <p:nvPr/>
          </p:nvSpPr>
          <p:spPr>
            <a:xfrm>
              <a:off x="2805129" y="914400"/>
              <a:ext cx="700071" cy="523220"/>
            </a:xfrm>
            <a:prstGeom prst="rect">
              <a:avLst/>
            </a:prstGeom>
            <a:noFill/>
          </p:spPr>
          <p:txBody>
            <a:bodyPr wrap="square" rtlCol="0">
              <a:spAutoFit/>
            </a:bodyPr>
            <a:lstStyle/>
            <a:p>
              <a:r>
                <a:rPr lang="sv-SE" sz="2800" b="1">
                  <a:solidFill>
                    <a:srgbClr val="EBB700"/>
                  </a:solidFill>
                </a:rPr>
                <a:t>1</a:t>
              </a:r>
            </a:p>
          </p:txBody>
        </p:sp>
        <p:sp>
          <p:nvSpPr>
            <p:cNvPr id="20" name="TextBox 19">
              <a:extLst>
                <a:ext uri="{FF2B5EF4-FFF2-40B4-BE49-F238E27FC236}">
                  <a16:creationId xmlns:a16="http://schemas.microsoft.com/office/drawing/2014/main" id="{0981DB59-C5EF-432B-AF00-12422F30D2BF}"/>
                </a:ext>
              </a:extLst>
            </p:cNvPr>
            <p:cNvSpPr txBox="1"/>
            <p:nvPr/>
          </p:nvSpPr>
          <p:spPr>
            <a:xfrm>
              <a:off x="2805129" y="3058180"/>
              <a:ext cx="700071" cy="523220"/>
            </a:xfrm>
            <a:prstGeom prst="rect">
              <a:avLst/>
            </a:prstGeom>
            <a:noFill/>
          </p:spPr>
          <p:txBody>
            <a:bodyPr wrap="square" rtlCol="0">
              <a:spAutoFit/>
            </a:bodyPr>
            <a:lstStyle/>
            <a:p>
              <a:r>
                <a:rPr lang="sv-SE" sz="2800" b="1">
                  <a:solidFill>
                    <a:srgbClr val="FF5C35"/>
                  </a:solidFill>
                </a:rPr>
                <a:t>2</a:t>
              </a:r>
            </a:p>
          </p:txBody>
        </p:sp>
        <p:sp>
          <p:nvSpPr>
            <p:cNvPr id="21" name="TextBox 20">
              <a:extLst>
                <a:ext uri="{FF2B5EF4-FFF2-40B4-BE49-F238E27FC236}">
                  <a16:creationId xmlns:a16="http://schemas.microsoft.com/office/drawing/2014/main" id="{B8B272A3-0958-404E-AB60-D03CF3135ECF}"/>
                </a:ext>
              </a:extLst>
            </p:cNvPr>
            <p:cNvSpPr txBox="1"/>
            <p:nvPr/>
          </p:nvSpPr>
          <p:spPr>
            <a:xfrm>
              <a:off x="2805129" y="5191780"/>
              <a:ext cx="700071" cy="523220"/>
            </a:xfrm>
            <a:prstGeom prst="rect">
              <a:avLst/>
            </a:prstGeom>
            <a:noFill/>
          </p:spPr>
          <p:txBody>
            <a:bodyPr wrap="square" rtlCol="0">
              <a:spAutoFit/>
            </a:bodyPr>
            <a:lstStyle/>
            <a:p>
              <a:r>
                <a:rPr lang="sv-SE" sz="2800" b="1">
                  <a:solidFill>
                    <a:srgbClr val="407CCA"/>
                  </a:solidFill>
                </a:rPr>
                <a:t>3</a:t>
              </a:r>
            </a:p>
          </p:txBody>
        </p:sp>
      </p:grpSp>
      <p:grpSp>
        <p:nvGrpSpPr>
          <p:cNvPr id="33" name="Group 32">
            <a:extLst>
              <a:ext uri="{FF2B5EF4-FFF2-40B4-BE49-F238E27FC236}">
                <a16:creationId xmlns:a16="http://schemas.microsoft.com/office/drawing/2014/main" id="{F25FE698-E256-4251-BC44-A69E92B23EBE}"/>
              </a:ext>
            </a:extLst>
          </p:cNvPr>
          <p:cNvGrpSpPr/>
          <p:nvPr/>
        </p:nvGrpSpPr>
        <p:grpSpPr>
          <a:xfrm>
            <a:off x="8094832" y="1980646"/>
            <a:ext cx="3719530" cy="3566160"/>
            <a:chOff x="7558555" y="1600200"/>
            <a:chExt cx="3719530" cy="3566160"/>
          </a:xfrm>
        </p:grpSpPr>
        <p:sp>
          <p:nvSpPr>
            <p:cNvPr id="34" name="TextBox 33">
              <a:extLst>
                <a:ext uri="{FF2B5EF4-FFF2-40B4-BE49-F238E27FC236}">
                  <a16:creationId xmlns:a16="http://schemas.microsoft.com/office/drawing/2014/main" id="{FE0ADB15-1EDF-4131-B579-708350512D94}"/>
                </a:ext>
              </a:extLst>
            </p:cNvPr>
            <p:cNvSpPr txBox="1"/>
            <p:nvPr/>
          </p:nvSpPr>
          <p:spPr>
            <a:xfrm>
              <a:off x="7635240" y="1600200"/>
              <a:ext cx="3566160" cy="3566160"/>
            </a:xfrm>
            <a:prstGeom prst="flowChartConnector">
              <a:avLst/>
            </a:prstGeom>
            <a:solidFill>
              <a:srgbClr val="B3B2B1"/>
            </a:solidFill>
          </p:spPr>
          <p:txBody>
            <a:bodyPr wrap="square" rtlCol="0">
              <a:spAutoFit/>
            </a:bodyPr>
            <a:lstStyle/>
            <a:p>
              <a:endParaRPr lang="en-US" dirty="0"/>
            </a:p>
          </p:txBody>
        </p:sp>
        <p:sp>
          <p:nvSpPr>
            <p:cNvPr id="35" name="TextBox 34">
              <a:extLst>
                <a:ext uri="{FF2B5EF4-FFF2-40B4-BE49-F238E27FC236}">
                  <a16:creationId xmlns:a16="http://schemas.microsoft.com/office/drawing/2014/main" id="{212EFDB0-D6AF-4A50-BC42-F4E6FBE715FB}"/>
                </a:ext>
              </a:extLst>
            </p:cNvPr>
            <p:cNvSpPr txBox="1"/>
            <p:nvPr/>
          </p:nvSpPr>
          <p:spPr>
            <a:xfrm>
              <a:off x="7558555" y="2717867"/>
              <a:ext cx="3719530" cy="1384995"/>
            </a:xfrm>
            <a:prstGeom prst="rect">
              <a:avLst/>
            </a:prstGeom>
            <a:noFill/>
          </p:spPr>
          <p:txBody>
            <a:bodyPr wrap="square">
              <a:spAutoFit/>
            </a:bodyPr>
            <a:lstStyle/>
            <a:p>
              <a:pPr algn="ctr"/>
              <a:r>
                <a:rPr lang="sv-SE" sz="2800" b="1" dirty="0">
                  <a:solidFill>
                    <a:schemeClr val="bg1"/>
                  </a:solidFill>
                </a:rPr>
                <a:t>Öka antal medlemmar </a:t>
              </a:r>
            </a:p>
            <a:p>
              <a:pPr algn="ctr"/>
              <a:r>
                <a:rPr lang="sv-SE" sz="2800" b="1" dirty="0">
                  <a:solidFill>
                    <a:schemeClr val="bg1"/>
                  </a:solidFill>
                </a:rPr>
                <a:t>i alla KO</a:t>
              </a:r>
            </a:p>
          </p:txBody>
        </p:sp>
      </p:grpSp>
    </p:spTree>
    <p:extLst>
      <p:ext uri="{BB962C8B-B14F-4D97-AF65-F5344CB8AC3E}">
        <p14:creationId xmlns:p14="http://schemas.microsoft.com/office/powerpoint/2010/main" val="3814157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3" name="Headline">
            <a:extLst>
              <a:ext uri="{FF2B5EF4-FFF2-40B4-BE49-F238E27FC236}">
                <a16:creationId xmlns:a16="http://schemas.microsoft.com/office/drawing/2014/main" id="{CBC45A67-30C6-FC23-272F-AA91CBEC84BB}"/>
              </a:ext>
            </a:extLst>
          </p:cNvPr>
          <p:cNvSpPr txBox="1">
            <a:spLocks/>
          </p:cNvSpPr>
          <p:nvPr/>
        </p:nvSpPr>
        <p:spPr>
          <a:xfrm>
            <a:off x="490780" y="1221698"/>
            <a:ext cx="2971801" cy="1918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dirty="0">
                <a:solidFill>
                  <a:srgbClr val="00338D"/>
                </a:solidFill>
              </a:rPr>
              <a:t>Ledare för global medlems-fokusering </a:t>
            </a:r>
          </a:p>
        </p:txBody>
      </p:sp>
      <p:graphicFrame>
        <p:nvGraphicFramePr>
          <p:cNvPr id="19" name="Diagram 18">
            <a:extLst>
              <a:ext uri="{FF2B5EF4-FFF2-40B4-BE49-F238E27FC236}">
                <a16:creationId xmlns:a16="http://schemas.microsoft.com/office/drawing/2014/main" id="{4AF28215-8FF6-D8DF-C549-6AB6BB7B644B}"/>
              </a:ext>
            </a:extLst>
          </p:cNvPr>
          <p:cNvGraphicFramePr/>
          <p:nvPr>
            <p:extLst>
              <p:ext uri="{D42A27DB-BD31-4B8C-83A1-F6EECF244321}">
                <p14:modId xmlns:p14="http://schemas.microsoft.com/office/powerpoint/2010/main" val="274464731"/>
              </p:ext>
            </p:extLst>
          </p:nvPr>
        </p:nvGraphicFramePr>
        <p:xfrm>
          <a:off x="2796996" y="1198190"/>
          <a:ext cx="8128000" cy="54958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Yellow Bar">
            <a:extLst>
              <a:ext uri="{FF2B5EF4-FFF2-40B4-BE49-F238E27FC236}">
                <a16:creationId xmlns:a16="http://schemas.microsoft.com/office/drawing/2014/main" id="{8C5BB8D4-686B-1A4D-41F6-0C92FB8CCA29}"/>
              </a:ext>
            </a:extLst>
          </p:cNvPr>
          <p:cNvSpPr/>
          <p:nvPr/>
        </p:nvSpPr>
        <p:spPr>
          <a:xfrm>
            <a:off x="712926" y="3429000"/>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cap="none" normalizeH="0" baseline="0" noProof="0">
                <a:ln>
                  <a:noFill/>
                </a:ln>
                <a:solidFill>
                  <a:prstClr val="white"/>
                </a:solidFill>
                <a:uLnTx/>
                <a:uFillTx/>
                <a:latin typeface="Arial" charset="0"/>
                <a:ea typeface="Arial" charset="0"/>
                <a:cs typeface="Arial" charset="0"/>
              </a:rPr>
              <a:t> </a:t>
            </a:r>
          </a:p>
        </p:txBody>
      </p:sp>
    </p:spTree>
    <p:extLst>
      <p:ext uri="{BB962C8B-B14F-4D97-AF65-F5344CB8AC3E}">
        <p14:creationId xmlns:p14="http://schemas.microsoft.com/office/powerpoint/2010/main" val="2100777128"/>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ark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LongProperties xmlns="http://schemas.microsoft.com/office/2006/metadata/long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A8C181-E056-415E-9B59-40F04FA43837}">
  <ds:schemaRefs>
    <ds:schemaRef ds:uri="http://purl.org/dc/terms/"/>
    <ds:schemaRef ds:uri="http://purl.org/dc/dcmitype/"/>
    <ds:schemaRef ds:uri="a7495015-d16d-4dd1-a72f-488cd8119f34"/>
    <ds:schemaRef ds:uri="http://www.w3.org/XML/1998/namespac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45868</TotalTime>
  <Words>4234</Words>
  <Application>Microsoft Office PowerPoint</Application>
  <PresentationFormat>Widescreen</PresentationFormat>
  <Paragraphs>448</Paragraphs>
  <Slides>20</Slides>
  <Notes>20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20</vt:i4>
      </vt:variant>
    </vt:vector>
  </HeadingPairs>
  <TitlesOfParts>
    <vt:vector size="37" baseType="lpstr">
      <vt:lpstr>.Lucida Grande UI Regular</vt:lpstr>
      <vt:lpstr>Arial</vt:lpstr>
      <vt:lpstr>Calibri</vt:lpstr>
      <vt:lpstr>Fira Sans Extra Condensed Medium</vt:lpstr>
      <vt:lpstr>Helvetica</vt:lpstr>
      <vt:lpstr>Helvetica Neue</vt:lpstr>
      <vt:lpstr>Open Sans</vt:lpstr>
      <vt:lpstr>Open Sans</vt:lpstr>
      <vt:lpstr>Open Sans Semibold</vt:lpstr>
      <vt:lpstr>Segoe UI</vt:lpstr>
      <vt:lpstr>Segoe UI Semibold</vt:lpstr>
      <vt:lpstr>Wingdings</vt:lpstr>
      <vt:lpstr>Wingdings 3</vt:lpstr>
      <vt:lpstr>Light Background</vt:lpstr>
      <vt:lpstr>Dark Background</vt:lpstr>
      <vt:lpstr>MASTER SLIDE - BLANK</vt:lpstr>
      <vt:lpstr>1_Light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Fokusområden inom den globala medlemsfokuseringen</vt:lpstr>
      <vt:lpstr>Exempel på organisation för arbetsgrupp</vt:lpstr>
      <vt:lpstr>PowerPoint Presentation</vt:lpstr>
      <vt:lpstr>PowerPoint Presentation</vt:lpstr>
      <vt:lpstr>Arbeta tillsammans </vt:lpstr>
      <vt:lpstr>PowerPoint Presentation</vt:lpstr>
      <vt:lpstr>PowerPoint Presentation</vt:lpstr>
      <vt:lpstr>Rekommenderade förberedelser inför sessionen Skapa en vision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2371</cp:revision>
  <cp:lastPrinted>2018-07-23T15:21:46Z</cp:lastPrinted>
  <dcterms:created xsi:type="dcterms:W3CDTF">2016-11-15T15:12:50Z</dcterms:created>
  <dcterms:modified xsi:type="dcterms:W3CDTF">2023-08-12T00:55:05Z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