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79" r:id="rId7"/>
    <p:sldMasterId id="2147483885" r:id="rId8"/>
    <p:sldMasterId id="2147483887" r:id="rId9"/>
  </p:sldMasterIdLst>
  <p:notesMasterIdLst>
    <p:notesMasterId r:id="rId30"/>
  </p:notesMasterIdLst>
  <p:handoutMasterIdLst>
    <p:handoutMasterId r:id="rId31"/>
  </p:handoutMasterIdLst>
  <p:sldIdLst>
    <p:sldId id="870" r:id="rId10"/>
    <p:sldId id="871" r:id="rId11"/>
    <p:sldId id="1100" r:id="rId12"/>
    <p:sldId id="1075" r:id="rId13"/>
    <p:sldId id="904" r:id="rId14"/>
    <p:sldId id="1370" r:id="rId15"/>
    <p:sldId id="1341" r:id="rId16"/>
    <p:sldId id="1109" r:id="rId17"/>
    <p:sldId id="1373" r:id="rId18"/>
    <p:sldId id="1617" r:id="rId19"/>
    <p:sldId id="1040" r:id="rId20"/>
    <p:sldId id="1064" r:id="rId21"/>
    <p:sldId id="1057" r:id="rId22"/>
    <p:sldId id="1325" r:id="rId23"/>
    <p:sldId id="1074" r:id="rId24"/>
    <p:sldId id="1056" r:id="rId25"/>
    <p:sldId id="1061" r:id="rId26"/>
    <p:sldId id="1058" r:id="rId27"/>
    <p:sldId id="1326" r:id="rId28"/>
    <p:sldId id="1000" r:id="rId29"/>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2"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83" name="Amanda Trella" initials="AT" lastIdx="20" clrIdx="82">
    <p:extLst>
      <p:ext uri="{19B8F6BF-5375-455C-9EA6-DF929625EA0E}">
        <p15:presenceInfo xmlns:p15="http://schemas.microsoft.com/office/powerpoint/2012/main" userId="9nZMaScZcM50oSEqr+T9awvJjH3GVZmY/k43oQHVN9o=" providerId="None"/>
      </p:ext>
    </p:extLst>
  </p:cmAuthor>
  <p:cmAuthor id="13" name="Tamara Osheroff" initials="TO [12]" lastIdx="1" clrIdx="12"/>
  <p:cmAuthor id="84" name="Gray, Tracy" initials="GT" lastIdx="8" clrIdx="83">
    <p:extLst>
      <p:ext uri="{19B8F6BF-5375-455C-9EA6-DF929625EA0E}">
        <p15:presenceInfo xmlns:p15="http://schemas.microsoft.com/office/powerpoint/2012/main" userId="S::tgray@lionsclubs.org::51b47a81-9ad3-4650-aba2-57b18fa96281" providerId="AD"/>
      </p:ext>
    </p:extLst>
  </p:cmAuthor>
  <p:cmAuthor id="14" name="Tamara Osheroff" initials="TO [13]" lastIdx="1" clrIdx="13"/>
  <p:cmAuthor id="85" name="Birkey, Taylor" initials="BT" lastIdx="8" clrIdx="84">
    <p:extLst>
      <p:ext uri="{19B8F6BF-5375-455C-9EA6-DF929625EA0E}">
        <p15:presenceInfo xmlns:p15="http://schemas.microsoft.com/office/powerpoint/2012/main" userId="S::tbirkey@lionsclubs.org::d04b3745-7e98-4ff4-a263-45a9d7c8cad7" providerId="AD"/>
      </p:ext>
    </p:extLst>
  </p:cmAuthor>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3108"/>
    <a:srgbClr val="407CCA"/>
    <a:srgbClr val="FF5C35"/>
    <a:srgbClr val="EBB700"/>
    <a:srgbClr val="B3B2B1"/>
    <a:srgbClr val="457DC8"/>
    <a:srgbClr val="0A5496"/>
    <a:srgbClr val="0D2240"/>
    <a:srgbClr val="F65126"/>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49551" autoAdjust="0"/>
  </p:normalViewPr>
  <p:slideViewPr>
    <p:cSldViewPr showGuides="1">
      <p:cViewPr varScale="1">
        <p:scale>
          <a:sx n="52" d="100"/>
          <a:sy n="52" d="100"/>
        </p:scale>
        <p:origin x="1776" y="44"/>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90" d="100"/>
        <a:sy n="90" d="100"/>
      </p:scale>
      <p:origin x="0" y="-5094"/>
    </p:cViewPr>
  </p:sorterViewPr>
  <p:notesViewPr>
    <p:cSldViewPr showGuides="1">
      <p:cViewPr varScale="1">
        <p:scale>
          <a:sx n="77" d="100"/>
          <a:sy n="77" d="100"/>
        </p:scale>
        <p:origin x="2700"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2.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0948FF-6C54-4655-A9CB-F813E610420C}" type="doc">
      <dgm:prSet loTypeId="urn:microsoft.com/office/officeart/2008/layout/HorizontalMultiLevelHierarchy" loCatId="hierarchy" qsTypeId="urn:microsoft.com/office/officeart/2005/8/quickstyle/3d3" qsCatId="3D" csTypeId="urn:microsoft.com/office/officeart/2005/8/colors/accent0_2" csCatId="mainScheme" phldr="1"/>
      <dgm:spPr/>
      <dgm:t>
        <a:bodyPr/>
        <a:lstStyle/>
        <a:p>
          <a:endParaRPr lang="en-US"/>
        </a:p>
      </dgm:t>
    </dgm:pt>
    <dgm:pt modelId="{FA4E3865-C2D8-434D-97EC-F82894D7E206}">
      <dgm:prSet phldrT="[Text]"/>
      <dgm:spPr>
        <a:solidFill>
          <a:srgbClr val="002060"/>
        </a:solidFill>
      </dgm:spPr>
      <dgm:t>
        <a:bodyPr/>
        <a:lstStyle/>
        <a:p>
          <a:r>
            <a:rPr lang="en-US" b="1" dirty="0" err="1">
              <a:solidFill>
                <a:srgbClr val="FFC000"/>
              </a:solidFill>
            </a:rPr>
            <a:t>Président</a:t>
          </a:r>
          <a:r>
            <a:rPr lang="en-US" b="1" dirty="0">
              <a:solidFill>
                <a:srgbClr val="FFC000"/>
              </a:solidFill>
            </a:rPr>
            <a:t> international</a:t>
          </a:r>
        </a:p>
      </dgm:t>
    </dgm:pt>
    <dgm:pt modelId="{EF1F51E8-F9C9-48D6-9CD1-6385601D43EE}" type="parTrans" cxnId="{7333F1FC-4A59-440E-BCAB-131D2B7A7781}">
      <dgm:prSet/>
      <dgm:spPr/>
      <dgm:t>
        <a:bodyPr/>
        <a:lstStyle/>
        <a:p>
          <a:endParaRPr lang="en-US" b="0">
            <a:highlight>
              <a:srgbClr val="FFFF00"/>
            </a:highlight>
          </a:endParaRPr>
        </a:p>
      </dgm:t>
    </dgm:pt>
    <dgm:pt modelId="{115A3403-D96B-4FA6-A827-4A0C23885B1B}" type="sibTrans" cxnId="{7333F1FC-4A59-440E-BCAB-131D2B7A7781}">
      <dgm:prSet/>
      <dgm:spPr/>
      <dgm:t>
        <a:bodyPr/>
        <a:lstStyle/>
        <a:p>
          <a:endParaRPr lang="en-US" b="0">
            <a:highlight>
              <a:srgbClr val="FFFF00"/>
            </a:highlight>
          </a:endParaRPr>
        </a:p>
      </dgm:t>
    </dgm:pt>
    <dgm:pt modelId="{A6656416-4AE9-4E1D-9390-B0459FC0B459}">
      <dgm:prSet phldrT="[Text]"/>
      <dgm:spPr>
        <a:solidFill>
          <a:srgbClr val="FFC000"/>
        </a:solidFill>
      </dgm:spPr>
      <dgm:t>
        <a:bodyPr/>
        <a:lstStyle/>
        <a:p>
          <a:r>
            <a:rPr lang="en-US" b="1" dirty="0"/>
            <a:t>1er vice-president international</a:t>
          </a:r>
        </a:p>
      </dgm:t>
    </dgm:pt>
    <dgm:pt modelId="{F0E89962-B22E-4554-A8C1-BCA258DEE737}" type="parTrans" cxnId="{ECC4A8A8-3E10-473F-8D60-00DFAC278CD9}">
      <dgm:prSet/>
      <dgm:spPr/>
      <dgm:t>
        <a:bodyPr/>
        <a:lstStyle/>
        <a:p>
          <a:endParaRPr lang="en-US" b="0">
            <a:highlight>
              <a:srgbClr val="FFFF00"/>
            </a:highlight>
          </a:endParaRPr>
        </a:p>
      </dgm:t>
    </dgm:pt>
    <dgm:pt modelId="{874AE9DC-FA1F-4585-8050-3B622AC681C2}" type="sibTrans" cxnId="{ECC4A8A8-3E10-473F-8D60-00DFAC278CD9}">
      <dgm:prSet/>
      <dgm:spPr/>
      <dgm:t>
        <a:bodyPr/>
        <a:lstStyle/>
        <a:p>
          <a:endParaRPr lang="en-US" b="0">
            <a:highlight>
              <a:srgbClr val="FFFF00"/>
            </a:highlight>
          </a:endParaRPr>
        </a:p>
      </dgm:t>
    </dgm:pt>
    <dgm:pt modelId="{FC7A2CAD-3D67-4448-A4B1-147E27D3A756}">
      <dgm:prSet phldrT="[Text]"/>
      <dgm:spPr>
        <a:solidFill>
          <a:srgbClr val="FFC000"/>
        </a:solidFill>
      </dgm:spPr>
      <dgm:t>
        <a:bodyPr/>
        <a:lstStyle/>
        <a:p>
          <a:r>
            <a:rPr lang="en-US" b="1" dirty="0"/>
            <a:t>2e vice-president international</a:t>
          </a:r>
        </a:p>
      </dgm:t>
    </dgm:pt>
    <dgm:pt modelId="{62F9FC69-EAC7-4F82-8C96-3BF56FADF73A}" type="parTrans" cxnId="{E13D6C33-5F05-4E09-9688-4CD9DEE03E03}">
      <dgm:prSet/>
      <dgm:spPr/>
      <dgm:t>
        <a:bodyPr/>
        <a:lstStyle/>
        <a:p>
          <a:endParaRPr lang="en-US" b="0">
            <a:highlight>
              <a:srgbClr val="FFFF00"/>
            </a:highlight>
          </a:endParaRPr>
        </a:p>
      </dgm:t>
    </dgm:pt>
    <dgm:pt modelId="{0BC69553-ED05-41E5-B01D-50DC27FA0921}" type="sibTrans" cxnId="{E13D6C33-5F05-4E09-9688-4CD9DEE03E03}">
      <dgm:prSet/>
      <dgm:spPr/>
      <dgm:t>
        <a:bodyPr/>
        <a:lstStyle/>
        <a:p>
          <a:endParaRPr lang="en-US" b="0">
            <a:highlight>
              <a:srgbClr val="FFFF00"/>
            </a:highlight>
          </a:endParaRPr>
        </a:p>
      </dgm:t>
    </dgm:pt>
    <dgm:pt modelId="{31E9DF73-4E7A-43CF-8B8E-33A21BF8D4A6}">
      <dgm:prSet phldrT="[Text]"/>
      <dgm:spPr>
        <a:solidFill>
          <a:srgbClr val="FFC000"/>
        </a:solidFill>
      </dgm:spPr>
      <dgm:t>
        <a:bodyPr/>
        <a:lstStyle/>
        <a:p>
          <a:r>
            <a:rPr lang="en-US" b="1" dirty="0"/>
            <a:t>3e vice-president international</a:t>
          </a:r>
        </a:p>
      </dgm:t>
    </dgm:pt>
    <dgm:pt modelId="{702E2583-1EE2-4565-80F7-B688F9B9E483}" type="parTrans" cxnId="{6EBFA8C2-40B3-4792-8CB4-A27A2108E7D3}">
      <dgm:prSet/>
      <dgm:spPr/>
      <dgm:t>
        <a:bodyPr/>
        <a:lstStyle/>
        <a:p>
          <a:endParaRPr lang="en-US" b="0">
            <a:highlight>
              <a:srgbClr val="FFFF00"/>
            </a:highlight>
          </a:endParaRPr>
        </a:p>
      </dgm:t>
    </dgm:pt>
    <dgm:pt modelId="{F4C529FB-755C-4595-9E10-9C7233730445}" type="sibTrans" cxnId="{6EBFA8C2-40B3-4792-8CB4-A27A2108E7D3}">
      <dgm:prSet/>
      <dgm:spPr/>
      <dgm:t>
        <a:bodyPr/>
        <a:lstStyle/>
        <a:p>
          <a:endParaRPr lang="en-US" b="0">
            <a:highlight>
              <a:srgbClr val="FFFF00"/>
            </a:highlight>
          </a:endParaRPr>
        </a:p>
      </dgm:t>
    </dgm:pt>
    <dgm:pt modelId="{580AE5CF-2CC1-417A-8F48-B5040B2CFCB6}">
      <dgm:prSet phldrT="[Text]"/>
      <dgm:spPr>
        <a:solidFill>
          <a:srgbClr val="FFC000"/>
        </a:solidFill>
      </dgm:spPr>
      <dgm:t>
        <a:bodyPr/>
        <a:lstStyle/>
        <a:p>
          <a:r>
            <a:rPr lang="en-US" b="1" dirty="0"/>
            <a:t>Structure </a:t>
          </a:r>
          <a:r>
            <a:rPr lang="en-US" b="1" dirty="0" err="1"/>
            <a:t>mondiale</a:t>
          </a:r>
          <a:r>
            <a:rPr lang="en-US" b="1" dirty="0"/>
            <a:t> </a:t>
          </a:r>
          <a:r>
            <a:rPr lang="en-US" b="1" dirty="0" err="1"/>
            <a:t>d’action</a:t>
          </a:r>
          <a:r>
            <a:rPr lang="en-US" b="1" dirty="0"/>
            <a:t> (SMA)</a:t>
          </a:r>
        </a:p>
      </dgm:t>
    </dgm:pt>
    <dgm:pt modelId="{EB0E9CCD-CB78-4F7D-888F-B4C99BEEB97F}" type="parTrans" cxnId="{E692CEA2-A536-496C-A553-884157C7AC4C}">
      <dgm:prSet/>
      <dgm:spPr/>
      <dgm:t>
        <a:bodyPr/>
        <a:lstStyle/>
        <a:p>
          <a:endParaRPr lang="en-US" b="0">
            <a:highlight>
              <a:srgbClr val="FFFF00"/>
            </a:highlight>
          </a:endParaRPr>
        </a:p>
      </dgm:t>
    </dgm:pt>
    <dgm:pt modelId="{B3325FB3-0DF4-4D4A-9F5D-65A0537A4FB7}" type="sibTrans" cxnId="{E692CEA2-A536-496C-A553-884157C7AC4C}">
      <dgm:prSet/>
      <dgm:spPr/>
      <dgm:t>
        <a:bodyPr/>
        <a:lstStyle/>
        <a:p>
          <a:endParaRPr lang="en-US" b="0">
            <a:highlight>
              <a:srgbClr val="FFFF00"/>
            </a:highlight>
          </a:endParaRPr>
        </a:p>
      </dgm:t>
    </dgm:pt>
    <dgm:pt modelId="{6C0DBD34-9D91-43BD-AEF7-B60AABB4552B}" type="pres">
      <dgm:prSet presAssocID="{8B0948FF-6C54-4655-A9CB-F813E610420C}" presName="Name0" presStyleCnt="0">
        <dgm:presLayoutVars>
          <dgm:chPref val="1"/>
          <dgm:dir/>
          <dgm:animOne val="branch"/>
          <dgm:animLvl val="lvl"/>
          <dgm:resizeHandles val="exact"/>
        </dgm:presLayoutVars>
      </dgm:prSet>
      <dgm:spPr/>
    </dgm:pt>
    <dgm:pt modelId="{2F63F343-AC05-4BA4-8B0C-20A883D52042}" type="pres">
      <dgm:prSet presAssocID="{FA4E3865-C2D8-434D-97EC-F82894D7E206}" presName="root1" presStyleCnt="0"/>
      <dgm:spPr/>
    </dgm:pt>
    <dgm:pt modelId="{C7AD1BAA-B7D3-4476-ABCD-D850DAF84A77}" type="pres">
      <dgm:prSet presAssocID="{FA4E3865-C2D8-434D-97EC-F82894D7E206}" presName="LevelOneTextNode" presStyleLbl="node0" presStyleIdx="0" presStyleCnt="1">
        <dgm:presLayoutVars>
          <dgm:chPref val="3"/>
        </dgm:presLayoutVars>
      </dgm:prSet>
      <dgm:spPr/>
    </dgm:pt>
    <dgm:pt modelId="{AAA3E7E5-9C4A-420C-9D43-0382054622C0}" type="pres">
      <dgm:prSet presAssocID="{FA4E3865-C2D8-434D-97EC-F82894D7E206}" presName="level2hierChild" presStyleCnt="0"/>
      <dgm:spPr/>
    </dgm:pt>
    <dgm:pt modelId="{3E2CA35D-ADCB-406A-A3AE-2763DBDF96B3}" type="pres">
      <dgm:prSet presAssocID="{F0E89962-B22E-4554-A8C1-BCA258DEE737}" presName="conn2-1" presStyleLbl="parChTrans1D2" presStyleIdx="0" presStyleCnt="4"/>
      <dgm:spPr/>
    </dgm:pt>
    <dgm:pt modelId="{806A56B2-16D4-4C27-8C09-996C9407B875}" type="pres">
      <dgm:prSet presAssocID="{F0E89962-B22E-4554-A8C1-BCA258DEE737}" presName="connTx" presStyleLbl="parChTrans1D2" presStyleIdx="0" presStyleCnt="4"/>
      <dgm:spPr/>
    </dgm:pt>
    <dgm:pt modelId="{8D3DD09B-E4D2-4298-9009-1E770E761E23}" type="pres">
      <dgm:prSet presAssocID="{A6656416-4AE9-4E1D-9390-B0459FC0B459}" presName="root2" presStyleCnt="0"/>
      <dgm:spPr/>
    </dgm:pt>
    <dgm:pt modelId="{5D7B646A-CB67-4639-AF04-E43D19BCAADD}" type="pres">
      <dgm:prSet presAssocID="{A6656416-4AE9-4E1D-9390-B0459FC0B459}" presName="LevelTwoTextNode" presStyleLbl="node2" presStyleIdx="0" presStyleCnt="4">
        <dgm:presLayoutVars>
          <dgm:chPref val="3"/>
        </dgm:presLayoutVars>
      </dgm:prSet>
      <dgm:spPr/>
    </dgm:pt>
    <dgm:pt modelId="{004284BD-7C95-4EDC-A6D6-F35AFAE47AEA}" type="pres">
      <dgm:prSet presAssocID="{A6656416-4AE9-4E1D-9390-B0459FC0B459}" presName="level3hierChild" presStyleCnt="0"/>
      <dgm:spPr/>
    </dgm:pt>
    <dgm:pt modelId="{05F28D73-BBD4-48B0-A6A2-A0A051487877}" type="pres">
      <dgm:prSet presAssocID="{62F9FC69-EAC7-4F82-8C96-3BF56FADF73A}" presName="conn2-1" presStyleLbl="parChTrans1D2" presStyleIdx="1" presStyleCnt="4"/>
      <dgm:spPr/>
    </dgm:pt>
    <dgm:pt modelId="{7FDCC34B-CA9F-4E3F-A6EA-323C06D65CEC}" type="pres">
      <dgm:prSet presAssocID="{62F9FC69-EAC7-4F82-8C96-3BF56FADF73A}" presName="connTx" presStyleLbl="parChTrans1D2" presStyleIdx="1" presStyleCnt="4"/>
      <dgm:spPr/>
    </dgm:pt>
    <dgm:pt modelId="{E07AC0B2-EA01-497B-872C-890792242D99}" type="pres">
      <dgm:prSet presAssocID="{FC7A2CAD-3D67-4448-A4B1-147E27D3A756}" presName="root2" presStyleCnt="0"/>
      <dgm:spPr/>
    </dgm:pt>
    <dgm:pt modelId="{CF864CAE-B76A-4AAC-AFD7-DFF17A51824D}" type="pres">
      <dgm:prSet presAssocID="{FC7A2CAD-3D67-4448-A4B1-147E27D3A756}" presName="LevelTwoTextNode" presStyleLbl="node2" presStyleIdx="1" presStyleCnt="4">
        <dgm:presLayoutVars>
          <dgm:chPref val="3"/>
        </dgm:presLayoutVars>
      </dgm:prSet>
      <dgm:spPr/>
    </dgm:pt>
    <dgm:pt modelId="{BE174C2E-BCD9-4547-B3C4-08FC62FCD99C}" type="pres">
      <dgm:prSet presAssocID="{FC7A2CAD-3D67-4448-A4B1-147E27D3A756}" presName="level3hierChild" presStyleCnt="0"/>
      <dgm:spPr/>
    </dgm:pt>
    <dgm:pt modelId="{E7C30ACB-4A62-4780-BE6A-DFCA4E671100}" type="pres">
      <dgm:prSet presAssocID="{702E2583-1EE2-4565-80F7-B688F9B9E483}" presName="conn2-1" presStyleLbl="parChTrans1D2" presStyleIdx="2" presStyleCnt="4"/>
      <dgm:spPr/>
    </dgm:pt>
    <dgm:pt modelId="{71930C87-591B-42D2-BB7A-98BE421612CE}" type="pres">
      <dgm:prSet presAssocID="{702E2583-1EE2-4565-80F7-B688F9B9E483}" presName="connTx" presStyleLbl="parChTrans1D2" presStyleIdx="2" presStyleCnt="4"/>
      <dgm:spPr/>
    </dgm:pt>
    <dgm:pt modelId="{DB57FD45-B547-4339-8F98-E800F09EFE2A}" type="pres">
      <dgm:prSet presAssocID="{31E9DF73-4E7A-43CF-8B8E-33A21BF8D4A6}" presName="root2" presStyleCnt="0"/>
      <dgm:spPr/>
    </dgm:pt>
    <dgm:pt modelId="{755D5E97-B9A8-48F4-ADE0-C6942240FA10}" type="pres">
      <dgm:prSet presAssocID="{31E9DF73-4E7A-43CF-8B8E-33A21BF8D4A6}" presName="LevelTwoTextNode" presStyleLbl="node2" presStyleIdx="2" presStyleCnt="4">
        <dgm:presLayoutVars>
          <dgm:chPref val="3"/>
        </dgm:presLayoutVars>
      </dgm:prSet>
      <dgm:spPr/>
    </dgm:pt>
    <dgm:pt modelId="{52BAB1C6-7192-4AB8-B724-4417DE77725D}" type="pres">
      <dgm:prSet presAssocID="{31E9DF73-4E7A-43CF-8B8E-33A21BF8D4A6}" presName="level3hierChild" presStyleCnt="0"/>
      <dgm:spPr/>
    </dgm:pt>
    <dgm:pt modelId="{8A4DDFB2-1628-494A-A70F-559CAA9DE2AE}" type="pres">
      <dgm:prSet presAssocID="{EB0E9CCD-CB78-4F7D-888F-B4C99BEEB97F}" presName="conn2-1" presStyleLbl="parChTrans1D2" presStyleIdx="3" presStyleCnt="4"/>
      <dgm:spPr/>
    </dgm:pt>
    <dgm:pt modelId="{379F1181-C757-42CB-95F5-9DD41AE91D10}" type="pres">
      <dgm:prSet presAssocID="{EB0E9CCD-CB78-4F7D-888F-B4C99BEEB97F}" presName="connTx" presStyleLbl="parChTrans1D2" presStyleIdx="3" presStyleCnt="4"/>
      <dgm:spPr/>
    </dgm:pt>
    <dgm:pt modelId="{BF86EB3A-69F9-4D32-9965-8F91D71099CF}" type="pres">
      <dgm:prSet presAssocID="{580AE5CF-2CC1-417A-8F48-B5040B2CFCB6}" presName="root2" presStyleCnt="0"/>
      <dgm:spPr/>
    </dgm:pt>
    <dgm:pt modelId="{86192E0F-6DFD-46C2-9C79-591DC57F04AC}" type="pres">
      <dgm:prSet presAssocID="{580AE5CF-2CC1-417A-8F48-B5040B2CFCB6}" presName="LevelTwoTextNode" presStyleLbl="node2" presStyleIdx="3" presStyleCnt="4">
        <dgm:presLayoutVars>
          <dgm:chPref val="3"/>
        </dgm:presLayoutVars>
      </dgm:prSet>
      <dgm:spPr/>
    </dgm:pt>
    <dgm:pt modelId="{D2430ED6-8C8F-4F09-9350-F98A5997C00A}" type="pres">
      <dgm:prSet presAssocID="{580AE5CF-2CC1-417A-8F48-B5040B2CFCB6}" presName="level3hierChild" presStyleCnt="0"/>
      <dgm:spPr/>
    </dgm:pt>
  </dgm:ptLst>
  <dgm:cxnLst>
    <dgm:cxn modelId="{7B49AF11-4EDC-4A43-92BD-A23234DC5994}" type="presOf" srcId="{EB0E9CCD-CB78-4F7D-888F-B4C99BEEB97F}" destId="{8A4DDFB2-1628-494A-A70F-559CAA9DE2AE}" srcOrd="0" destOrd="0" presId="urn:microsoft.com/office/officeart/2008/layout/HorizontalMultiLevelHierarchy"/>
    <dgm:cxn modelId="{35391F13-1486-4933-BE55-B4F09C42F9B6}" type="presOf" srcId="{31E9DF73-4E7A-43CF-8B8E-33A21BF8D4A6}" destId="{755D5E97-B9A8-48F4-ADE0-C6942240FA10}" srcOrd="0" destOrd="0" presId="urn:microsoft.com/office/officeart/2008/layout/HorizontalMultiLevelHierarchy"/>
    <dgm:cxn modelId="{E46E3C1A-071C-4B41-BDBA-C7E6AF61E0EE}" type="presOf" srcId="{580AE5CF-2CC1-417A-8F48-B5040B2CFCB6}" destId="{86192E0F-6DFD-46C2-9C79-591DC57F04AC}" srcOrd="0" destOrd="0" presId="urn:microsoft.com/office/officeart/2008/layout/HorizontalMultiLevelHierarchy"/>
    <dgm:cxn modelId="{E13D6C33-5F05-4E09-9688-4CD9DEE03E03}" srcId="{FA4E3865-C2D8-434D-97EC-F82894D7E206}" destId="{FC7A2CAD-3D67-4448-A4B1-147E27D3A756}" srcOrd="1" destOrd="0" parTransId="{62F9FC69-EAC7-4F82-8C96-3BF56FADF73A}" sibTransId="{0BC69553-ED05-41E5-B01D-50DC27FA0921}"/>
    <dgm:cxn modelId="{2419AF3F-7A36-49C3-B4A1-852AAF42C1B2}" type="presOf" srcId="{62F9FC69-EAC7-4F82-8C96-3BF56FADF73A}" destId="{7FDCC34B-CA9F-4E3F-A6EA-323C06D65CEC}" srcOrd="1" destOrd="0" presId="urn:microsoft.com/office/officeart/2008/layout/HorizontalMultiLevelHierarchy"/>
    <dgm:cxn modelId="{F5758C42-D179-41FB-9812-09FF97F037F8}" type="presOf" srcId="{F0E89962-B22E-4554-A8C1-BCA258DEE737}" destId="{3E2CA35D-ADCB-406A-A3AE-2763DBDF96B3}" srcOrd="0" destOrd="0" presId="urn:microsoft.com/office/officeart/2008/layout/HorizontalMultiLevelHierarchy"/>
    <dgm:cxn modelId="{E3631151-356B-4AB4-AFDD-89CCCDD6E890}" type="presOf" srcId="{8B0948FF-6C54-4655-A9CB-F813E610420C}" destId="{6C0DBD34-9D91-43BD-AEF7-B60AABB4552B}" srcOrd="0" destOrd="0" presId="urn:microsoft.com/office/officeart/2008/layout/HorizontalMultiLevelHierarchy"/>
    <dgm:cxn modelId="{EC3B3A7C-3713-4D26-8041-46E10A516ECC}" type="presOf" srcId="{702E2583-1EE2-4565-80F7-B688F9B9E483}" destId="{E7C30ACB-4A62-4780-BE6A-DFCA4E671100}" srcOrd="0" destOrd="0" presId="urn:microsoft.com/office/officeart/2008/layout/HorizontalMultiLevelHierarchy"/>
    <dgm:cxn modelId="{E68E7E82-FDE5-408B-B77F-54B2FDA1578D}" type="presOf" srcId="{FA4E3865-C2D8-434D-97EC-F82894D7E206}" destId="{C7AD1BAA-B7D3-4476-ABCD-D850DAF84A77}" srcOrd="0" destOrd="0" presId="urn:microsoft.com/office/officeart/2008/layout/HorizontalMultiLevelHierarchy"/>
    <dgm:cxn modelId="{32F34188-4868-43FC-AD6B-7C43ABEE09FF}" type="presOf" srcId="{A6656416-4AE9-4E1D-9390-B0459FC0B459}" destId="{5D7B646A-CB67-4639-AF04-E43D19BCAADD}" srcOrd="0" destOrd="0" presId="urn:microsoft.com/office/officeart/2008/layout/HorizontalMultiLevelHierarchy"/>
    <dgm:cxn modelId="{E692CEA2-A536-496C-A553-884157C7AC4C}" srcId="{FA4E3865-C2D8-434D-97EC-F82894D7E206}" destId="{580AE5CF-2CC1-417A-8F48-B5040B2CFCB6}" srcOrd="3" destOrd="0" parTransId="{EB0E9CCD-CB78-4F7D-888F-B4C99BEEB97F}" sibTransId="{B3325FB3-0DF4-4D4A-9F5D-65A0537A4FB7}"/>
    <dgm:cxn modelId="{ECC4A8A8-3E10-473F-8D60-00DFAC278CD9}" srcId="{FA4E3865-C2D8-434D-97EC-F82894D7E206}" destId="{A6656416-4AE9-4E1D-9390-B0459FC0B459}" srcOrd="0" destOrd="0" parTransId="{F0E89962-B22E-4554-A8C1-BCA258DEE737}" sibTransId="{874AE9DC-FA1F-4585-8050-3B622AC681C2}"/>
    <dgm:cxn modelId="{6EBFA8C2-40B3-4792-8CB4-A27A2108E7D3}" srcId="{FA4E3865-C2D8-434D-97EC-F82894D7E206}" destId="{31E9DF73-4E7A-43CF-8B8E-33A21BF8D4A6}" srcOrd="2" destOrd="0" parTransId="{702E2583-1EE2-4565-80F7-B688F9B9E483}" sibTransId="{F4C529FB-755C-4595-9E10-9C7233730445}"/>
    <dgm:cxn modelId="{1BCB74CD-9683-4721-BA44-0EA7ABCCE216}" type="presOf" srcId="{62F9FC69-EAC7-4F82-8C96-3BF56FADF73A}" destId="{05F28D73-BBD4-48B0-A6A2-A0A051487877}" srcOrd="0" destOrd="0" presId="urn:microsoft.com/office/officeart/2008/layout/HorizontalMultiLevelHierarchy"/>
    <dgm:cxn modelId="{B1E431D3-C34A-49FB-878F-9E42A3C46E88}" type="presOf" srcId="{FC7A2CAD-3D67-4448-A4B1-147E27D3A756}" destId="{CF864CAE-B76A-4AAC-AFD7-DFF17A51824D}" srcOrd="0" destOrd="0" presId="urn:microsoft.com/office/officeart/2008/layout/HorizontalMultiLevelHierarchy"/>
    <dgm:cxn modelId="{CE1E2BEA-E659-45A3-88CD-C607A13B0972}" type="presOf" srcId="{702E2583-1EE2-4565-80F7-B688F9B9E483}" destId="{71930C87-591B-42D2-BB7A-98BE421612CE}" srcOrd="1" destOrd="0" presId="urn:microsoft.com/office/officeart/2008/layout/HorizontalMultiLevelHierarchy"/>
    <dgm:cxn modelId="{EA036CF4-0AC9-4B70-B127-A3184C3D23B5}" type="presOf" srcId="{EB0E9CCD-CB78-4F7D-888F-B4C99BEEB97F}" destId="{379F1181-C757-42CB-95F5-9DD41AE91D10}" srcOrd="1" destOrd="0" presId="urn:microsoft.com/office/officeart/2008/layout/HorizontalMultiLevelHierarchy"/>
    <dgm:cxn modelId="{97E512FC-D13B-444E-A4FB-0E6DEB5E6C96}" type="presOf" srcId="{F0E89962-B22E-4554-A8C1-BCA258DEE737}" destId="{806A56B2-16D4-4C27-8C09-996C9407B875}" srcOrd="1" destOrd="0" presId="urn:microsoft.com/office/officeart/2008/layout/HorizontalMultiLevelHierarchy"/>
    <dgm:cxn modelId="{7333F1FC-4A59-440E-BCAB-131D2B7A7781}" srcId="{8B0948FF-6C54-4655-A9CB-F813E610420C}" destId="{FA4E3865-C2D8-434D-97EC-F82894D7E206}" srcOrd="0" destOrd="0" parTransId="{EF1F51E8-F9C9-48D6-9CD1-6385601D43EE}" sibTransId="{115A3403-D96B-4FA6-A827-4A0C23885B1B}"/>
    <dgm:cxn modelId="{2B1673ED-515F-437A-B415-B1527783B650}" type="presParOf" srcId="{6C0DBD34-9D91-43BD-AEF7-B60AABB4552B}" destId="{2F63F343-AC05-4BA4-8B0C-20A883D52042}" srcOrd="0" destOrd="0" presId="urn:microsoft.com/office/officeart/2008/layout/HorizontalMultiLevelHierarchy"/>
    <dgm:cxn modelId="{18FD6532-B6AF-4B3F-9C12-9CDF0D1C18D3}" type="presParOf" srcId="{2F63F343-AC05-4BA4-8B0C-20A883D52042}" destId="{C7AD1BAA-B7D3-4476-ABCD-D850DAF84A77}" srcOrd="0" destOrd="0" presId="urn:microsoft.com/office/officeart/2008/layout/HorizontalMultiLevelHierarchy"/>
    <dgm:cxn modelId="{452F90EB-5F46-41B3-B35F-E5C3544E8BC7}" type="presParOf" srcId="{2F63F343-AC05-4BA4-8B0C-20A883D52042}" destId="{AAA3E7E5-9C4A-420C-9D43-0382054622C0}" srcOrd="1" destOrd="0" presId="urn:microsoft.com/office/officeart/2008/layout/HorizontalMultiLevelHierarchy"/>
    <dgm:cxn modelId="{B181FDE1-1F6A-4E9D-87F1-3FCF256AC15D}" type="presParOf" srcId="{AAA3E7E5-9C4A-420C-9D43-0382054622C0}" destId="{3E2CA35D-ADCB-406A-A3AE-2763DBDF96B3}" srcOrd="0" destOrd="0" presId="urn:microsoft.com/office/officeart/2008/layout/HorizontalMultiLevelHierarchy"/>
    <dgm:cxn modelId="{CA9775DC-F09B-4CF8-95D5-4F0A853F89AC}" type="presParOf" srcId="{3E2CA35D-ADCB-406A-A3AE-2763DBDF96B3}" destId="{806A56B2-16D4-4C27-8C09-996C9407B875}" srcOrd="0" destOrd="0" presId="urn:microsoft.com/office/officeart/2008/layout/HorizontalMultiLevelHierarchy"/>
    <dgm:cxn modelId="{7B40AAAB-F728-461A-B9D8-3C9CD87569F3}" type="presParOf" srcId="{AAA3E7E5-9C4A-420C-9D43-0382054622C0}" destId="{8D3DD09B-E4D2-4298-9009-1E770E761E23}" srcOrd="1" destOrd="0" presId="urn:microsoft.com/office/officeart/2008/layout/HorizontalMultiLevelHierarchy"/>
    <dgm:cxn modelId="{E066E319-0103-40AE-A850-FCA5D84A8C7C}" type="presParOf" srcId="{8D3DD09B-E4D2-4298-9009-1E770E761E23}" destId="{5D7B646A-CB67-4639-AF04-E43D19BCAADD}" srcOrd="0" destOrd="0" presId="urn:microsoft.com/office/officeart/2008/layout/HorizontalMultiLevelHierarchy"/>
    <dgm:cxn modelId="{EED5E9F0-EC67-4A45-ADDE-D68938063F33}" type="presParOf" srcId="{8D3DD09B-E4D2-4298-9009-1E770E761E23}" destId="{004284BD-7C95-4EDC-A6D6-F35AFAE47AEA}" srcOrd="1" destOrd="0" presId="urn:microsoft.com/office/officeart/2008/layout/HorizontalMultiLevelHierarchy"/>
    <dgm:cxn modelId="{1F06322E-46AA-4B15-90F1-687AF0C2B35E}" type="presParOf" srcId="{AAA3E7E5-9C4A-420C-9D43-0382054622C0}" destId="{05F28D73-BBD4-48B0-A6A2-A0A051487877}" srcOrd="2" destOrd="0" presId="urn:microsoft.com/office/officeart/2008/layout/HorizontalMultiLevelHierarchy"/>
    <dgm:cxn modelId="{066617E3-6E49-4A7B-B3C6-793DF9AC28BB}" type="presParOf" srcId="{05F28D73-BBD4-48B0-A6A2-A0A051487877}" destId="{7FDCC34B-CA9F-4E3F-A6EA-323C06D65CEC}" srcOrd="0" destOrd="0" presId="urn:microsoft.com/office/officeart/2008/layout/HorizontalMultiLevelHierarchy"/>
    <dgm:cxn modelId="{A927526A-8C8C-42E6-8B46-696475C70FA7}" type="presParOf" srcId="{AAA3E7E5-9C4A-420C-9D43-0382054622C0}" destId="{E07AC0B2-EA01-497B-872C-890792242D99}" srcOrd="3" destOrd="0" presId="urn:microsoft.com/office/officeart/2008/layout/HorizontalMultiLevelHierarchy"/>
    <dgm:cxn modelId="{03D208C3-8CED-4C89-921A-49CFB55955C0}" type="presParOf" srcId="{E07AC0B2-EA01-497B-872C-890792242D99}" destId="{CF864CAE-B76A-4AAC-AFD7-DFF17A51824D}" srcOrd="0" destOrd="0" presId="urn:microsoft.com/office/officeart/2008/layout/HorizontalMultiLevelHierarchy"/>
    <dgm:cxn modelId="{31AFABF3-4D02-4D13-A23C-1619BFC55724}" type="presParOf" srcId="{E07AC0B2-EA01-497B-872C-890792242D99}" destId="{BE174C2E-BCD9-4547-B3C4-08FC62FCD99C}" srcOrd="1" destOrd="0" presId="urn:microsoft.com/office/officeart/2008/layout/HorizontalMultiLevelHierarchy"/>
    <dgm:cxn modelId="{1A3A5C74-ACD5-4820-B326-4740ACD8DAD7}" type="presParOf" srcId="{AAA3E7E5-9C4A-420C-9D43-0382054622C0}" destId="{E7C30ACB-4A62-4780-BE6A-DFCA4E671100}" srcOrd="4" destOrd="0" presId="urn:microsoft.com/office/officeart/2008/layout/HorizontalMultiLevelHierarchy"/>
    <dgm:cxn modelId="{AF0563BD-4B08-4BF7-939D-6DBB89BEA612}" type="presParOf" srcId="{E7C30ACB-4A62-4780-BE6A-DFCA4E671100}" destId="{71930C87-591B-42D2-BB7A-98BE421612CE}" srcOrd="0" destOrd="0" presId="urn:microsoft.com/office/officeart/2008/layout/HorizontalMultiLevelHierarchy"/>
    <dgm:cxn modelId="{9B18F959-161A-4C82-8DC3-E7C2197F312A}" type="presParOf" srcId="{AAA3E7E5-9C4A-420C-9D43-0382054622C0}" destId="{DB57FD45-B547-4339-8F98-E800F09EFE2A}" srcOrd="5" destOrd="0" presId="urn:microsoft.com/office/officeart/2008/layout/HorizontalMultiLevelHierarchy"/>
    <dgm:cxn modelId="{73389A6D-DF3B-481D-B49F-E50DA6DA1BB9}" type="presParOf" srcId="{DB57FD45-B547-4339-8F98-E800F09EFE2A}" destId="{755D5E97-B9A8-48F4-ADE0-C6942240FA10}" srcOrd="0" destOrd="0" presId="urn:microsoft.com/office/officeart/2008/layout/HorizontalMultiLevelHierarchy"/>
    <dgm:cxn modelId="{FAA7FC70-F7B9-4D58-98EF-AA3EB400C49B}" type="presParOf" srcId="{DB57FD45-B547-4339-8F98-E800F09EFE2A}" destId="{52BAB1C6-7192-4AB8-B724-4417DE77725D}" srcOrd="1" destOrd="0" presId="urn:microsoft.com/office/officeart/2008/layout/HorizontalMultiLevelHierarchy"/>
    <dgm:cxn modelId="{2F22CC0A-F4F4-402F-A257-1D56412A58E7}" type="presParOf" srcId="{AAA3E7E5-9C4A-420C-9D43-0382054622C0}" destId="{8A4DDFB2-1628-494A-A70F-559CAA9DE2AE}" srcOrd="6" destOrd="0" presId="urn:microsoft.com/office/officeart/2008/layout/HorizontalMultiLevelHierarchy"/>
    <dgm:cxn modelId="{8FE691FF-EC78-4051-B23E-30B62B6728E8}" type="presParOf" srcId="{8A4DDFB2-1628-494A-A70F-559CAA9DE2AE}" destId="{379F1181-C757-42CB-95F5-9DD41AE91D10}" srcOrd="0" destOrd="0" presId="urn:microsoft.com/office/officeart/2008/layout/HorizontalMultiLevelHierarchy"/>
    <dgm:cxn modelId="{B09ACDD6-8B52-4700-8925-9BB422F7252D}" type="presParOf" srcId="{AAA3E7E5-9C4A-420C-9D43-0382054622C0}" destId="{BF86EB3A-69F9-4D32-9965-8F91D71099CF}" srcOrd="7" destOrd="0" presId="urn:microsoft.com/office/officeart/2008/layout/HorizontalMultiLevelHierarchy"/>
    <dgm:cxn modelId="{CD575CE6-4BDB-475D-829C-59957AB7B5DB}" type="presParOf" srcId="{BF86EB3A-69F9-4D32-9965-8F91D71099CF}" destId="{86192E0F-6DFD-46C2-9C79-591DC57F04AC}" srcOrd="0" destOrd="0" presId="urn:microsoft.com/office/officeart/2008/layout/HorizontalMultiLevelHierarchy"/>
    <dgm:cxn modelId="{17FEE891-F50F-4E10-9A11-36B88451798D}" type="presParOf" srcId="{BF86EB3A-69F9-4D32-9965-8F91D71099CF}" destId="{D2430ED6-8C8F-4F09-9350-F98A5997C00A}"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90B5A8-4483-4B30-B3CC-59D8EE9233CA}" type="doc">
      <dgm:prSet loTypeId="urn:microsoft.com/office/officeart/2005/8/layout/radial4" loCatId="relationship" qsTypeId="urn:microsoft.com/office/officeart/2005/8/quickstyle/simple1" qsCatId="simple" csTypeId="urn:microsoft.com/office/officeart/2005/8/colors/accent1_1" csCatId="accent1" phldr="1"/>
      <dgm:spPr/>
      <dgm:t>
        <a:bodyPr/>
        <a:lstStyle/>
        <a:p>
          <a:endParaRPr lang="en-US"/>
        </a:p>
      </dgm:t>
    </dgm:pt>
    <dgm:pt modelId="{73716F5A-6155-49E7-B757-A15493ABC9B1}">
      <dgm:prSet phldrT="[Text]" custT="1"/>
      <dgm:spPr>
        <a:solidFill>
          <a:srgbClr val="F65126"/>
        </a:solidFill>
        <a:ln>
          <a:noFill/>
        </a:ln>
      </dgm:spPr>
      <dgm:t>
        <a:bodyPr/>
        <a:lstStyle/>
        <a:p>
          <a:r>
            <a:rPr lang="fr-FR" sz="2400" b="1" dirty="0">
              <a:solidFill>
                <a:schemeClr val="bg1"/>
              </a:solidFill>
              <a:latin typeface="Arial" panose="020B0604020202020204" pitchFamily="34" charset="0"/>
              <a:cs typeface="Arial" panose="020B0604020202020204" pitchFamily="34" charset="0"/>
            </a:rPr>
            <a:t>Membre</a:t>
          </a:r>
        </a:p>
      </dgm:t>
    </dgm:pt>
    <dgm:pt modelId="{25CCC3DF-E414-4C81-B7E9-8165801B9256}" type="parTrans" cxnId="{4C080BAF-D3B5-482B-AFE8-3A5B045CC6C1}">
      <dgm:prSet/>
      <dgm:spPr/>
      <dgm:t>
        <a:bodyPr/>
        <a:lstStyle/>
        <a:p>
          <a:endParaRPr lang="en-US"/>
        </a:p>
      </dgm:t>
    </dgm:pt>
    <dgm:pt modelId="{AA5414B8-8D77-4B90-AA66-EF671C22EDC7}" type="sibTrans" cxnId="{4C080BAF-D3B5-482B-AFE8-3A5B045CC6C1}">
      <dgm:prSet/>
      <dgm:spPr/>
      <dgm:t>
        <a:bodyPr/>
        <a:lstStyle/>
        <a:p>
          <a:endParaRPr lang="en-US"/>
        </a:p>
      </dgm:t>
    </dgm:pt>
    <dgm:pt modelId="{EBF0C75C-C94F-4099-9E21-38DAADBEB13E}">
      <dgm:prSet phldrT="[Text]" custT="1"/>
      <dgm:spPr>
        <a:solidFill>
          <a:srgbClr val="FFC000"/>
        </a:solidFill>
        <a:ln>
          <a:noFill/>
        </a:ln>
      </dgm:spPr>
      <dgm:t>
        <a:bodyPr/>
        <a:lstStyle/>
        <a:p>
          <a:pPr algn="ctr"/>
          <a:r>
            <a:rPr lang="fr-FR" sz="1400" b="1" dirty="0">
              <a:solidFill>
                <a:srgbClr val="002060"/>
              </a:solidFill>
              <a:latin typeface="Arial" panose="020B0604020202020204" pitchFamily="34" charset="0"/>
              <a:cs typeface="Arial" panose="020B0604020202020204" pitchFamily="34" charset="0"/>
            </a:rPr>
            <a:t>Président de commission Effectif / Extension</a:t>
          </a:r>
        </a:p>
      </dgm:t>
    </dgm:pt>
    <dgm:pt modelId="{F9434703-37A4-487E-A282-511372CADDF6}" type="parTrans" cxnId="{77597879-7425-4305-810C-9B3A9FBBCE1B}">
      <dgm:prSet/>
      <dgm:spPr>
        <a:solidFill>
          <a:schemeClr val="bg1"/>
        </a:solidFill>
      </dgm:spPr>
      <dgm:t>
        <a:bodyPr/>
        <a:lstStyle/>
        <a:p>
          <a:endParaRPr lang="en-US"/>
        </a:p>
      </dgm:t>
    </dgm:pt>
    <dgm:pt modelId="{D881FF3E-4421-4F46-BAAA-CA714A150537}" type="sibTrans" cxnId="{77597879-7425-4305-810C-9B3A9FBBCE1B}">
      <dgm:prSet/>
      <dgm:spPr/>
      <dgm:t>
        <a:bodyPr/>
        <a:lstStyle/>
        <a:p>
          <a:endParaRPr lang="en-US"/>
        </a:p>
      </dgm:t>
    </dgm:pt>
    <dgm:pt modelId="{30BC643E-DCCA-4D51-9476-5880560DB55F}">
      <dgm:prSet phldrT="[Text]" custT="1"/>
      <dgm:spPr>
        <a:solidFill>
          <a:srgbClr val="FFC000"/>
        </a:solidFill>
        <a:ln>
          <a:noFill/>
        </a:ln>
      </dgm:spPr>
      <dgm:t>
        <a:bodyPr/>
        <a:lstStyle/>
        <a:p>
          <a:r>
            <a:rPr lang="fr-FR" sz="1400" b="1" dirty="0">
              <a:solidFill>
                <a:srgbClr val="002060"/>
              </a:solidFill>
              <a:latin typeface="Arial" panose="020B0604020202020204" pitchFamily="34" charset="0"/>
              <a:cs typeface="Arial" panose="020B0604020202020204" pitchFamily="34" charset="0"/>
            </a:rPr>
            <a:t>Dirigeants de club</a:t>
          </a:r>
        </a:p>
      </dgm:t>
    </dgm:pt>
    <dgm:pt modelId="{F19C5CD2-8735-4F01-88D8-0A4384755B28}" type="parTrans" cxnId="{963D48E1-6DB4-4B86-B292-C206BD9F444B}">
      <dgm:prSet/>
      <dgm:spPr>
        <a:solidFill>
          <a:schemeClr val="bg1"/>
        </a:solidFill>
      </dgm:spPr>
      <dgm:t>
        <a:bodyPr/>
        <a:lstStyle/>
        <a:p>
          <a:endParaRPr lang="en-US"/>
        </a:p>
      </dgm:t>
    </dgm:pt>
    <dgm:pt modelId="{1CFAE027-9B2D-4FE6-9BA3-AADA6636AAFF}" type="sibTrans" cxnId="{963D48E1-6DB4-4B86-B292-C206BD9F444B}">
      <dgm:prSet/>
      <dgm:spPr/>
      <dgm:t>
        <a:bodyPr/>
        <a:lstStyle/>
        <a:p>
          <a:endParaRPr lang="en-US"/>
        </a:p>
      </dgm:t>
    </dgm:pt>
    <dgm:pt modelId="{F4828A50-DF1E-43AA-9CF2-988A75EDEDA8}">
      <dgm:prSet phldrT="[Text]" custT="1"/>
      <dgm:spPr>
        <a:solidFill>
          <a:srgbClr val="FFC000"/>
        </a:solidFill>
        <a:ln>
          <a:noFill/>
        </a:ln>
      </dgm:spPr>
      <dgm:t>
        <a:bodyPr/>
        <a:lstStyle/>
        <a:p>
          <a:r>
            <a:rPr lang="fr-FR" sz="1400" b="1" dirty="0">
              <a:solidFill>
                <a:srgbClr val="002060"/>
              </a:solidFill>
              <a:latin typeface="Arial" panose="020B0604020202020204" pitchFamily="34" charset="0"/>
              <a:cs typeface="Arial" panose="020B0604020202020204" pitchFamily="34" charset="0"/>
            </a:rPr>
            <a:t>SMA</a:t>
          </a:r>
        </a:p>
      </dgm:t>
    </dgm:pt>
    <dgm:pt modelId="{382E57E1-636D-428E-9BFB-9CCA05535197}" type="parTrans" cxnId="{CCB0C249-B512-4083-8E1A-16BF0D578E76}">
      <dgm:prSet/>
      <dgm:spPr>
        <a:solidFill>
          <a:schemeClr val="bg1"/>
        </a:solidFill>
      </dgm:spPr>
      <dgm:t>
        <a:bodyPr/>
        <a:lstStyle/>
        <a:p>
          <a:endParaRPr lang="en-US"/>
        </a:p>
      </dgm:t>
    </dgm:pt>
    <dgm:pt modelId="{45930B75-6C96-4294-8EA7-93FA51526232}" type="sibTrans" cxnId="{CCB0C249-B512-4083-8E1A-16BF0D578E76}">
      <dgm:prSet/>
      <dgm:spPr/>
      <dgm:t>
        <a:bodyPr/>
        <a:lstStyle/>
        <a:p>
          <a:endParaRPr lang="en-US"/>
        </a:p>
      </dgm:t>
    </dgm:pt>
    <dgm:pt modelId="{93A8B17C-984C-4CF0-AF0F-27D267372E6A}">
      <dgm:prSet phldrT="[Text]" custT="1"/>
      <dgm:spPr>
        <a:solidFill>
          <a:srgbClr val="FFC000"/>
        </a:solidFill>
        <a:ln>
          <a:noFill/>
        </a:ln>
      </dgm:spPr>
      <dgm:t>
        <a:bodyPr/>
        <a:lstStyle/>
        <a:p>
          <a:r>
            <a:rPr lang="fr-FR" sz="1400" b="1" dirty="0">
              <a:solidFill>
                <a:srgbClr val="002060"/>
              </a:solidFill>
              <a:latin typeface="Arial" panose="020B0604020202020204" pitchFamily="34" charset="0"/>
              <a:cs typeface="Arial" panose="020B0604020202020204" pitchFamily="34" charset="0"/>
            </a:rPr>
            <a:t>Président de zone / de région</a:t>
          </a:r>
        </a:p>
      </dgm:t>
    </dgm:pt>
    <dgm:pt modelId="{6864F616-06DF-4BDB-9186-ED8D47521341}" type="parTrans" cxnId="{0CF5C90A-43B9-4F50-A1B9-82406BD087D5}">
      <dgm:prSet/>
      <dgm:spPr>
        <a:solidFill>
          <a:schemeClr val="bg1"/>
        </a:solidFill>
      </dgm:spPr>
      <dgm:t>
        <a:bodyPr/>
        <a:lstStyle/>
        <a:p>
          <a:endParaRPr lang="en-US"/>
        </a:p>
      </dgm:t>
    </dgm:pt>
    <dgm:pt modelId="{2D859E22-83DA-47D6-B078-854BFA011387}" type="sibTrans" cxnId="{0CF5C90A-43B9-4F50-A1B9-82406BD087D5}">
      <dgm:prSet/>
      <dgm:spPr/>
      <dgm:t>
        <a:bodyPr/>
        <a:lstStyle/>
        <a:p>
          <a:endParaRPr lang="en-US"/>
        </a:p>
      </dgm:t>
    </dgm:pt>
    <dgm:pt modelId="{6E1FEDFE-6A27-444A-B2F4-BD166C6BA7E9}">
      <dgm:prSet phldrT="[Text]" custT="1"/>
      <dgm:spPr>
        <a:solidFill>
          <a:srgbClr val="FFC000"/>
        </a:solidFill>
        <a:ln>
          <a:noFill/>
        </a:ln>
      </dgm:spPr>
      <dgm:t>
        <a:bodyPr/>
        <a:lstStyle/>
        <a:p>
          <a:r>
            <a:rPr lang="fr-FR" sz="1400" b="1" dirty="0">
              <a:solidFill>
                <a:srgbClr val="002060"/>
              </a:solidFill>
              <a:latin typeface="Arial" panose="020B0604020202020204" pitchFamily="34" charset="0"/>
              <a:cs typeface="Arial" panose="020B0604020202020204" pitchFamily="34" charset="0"/>
            </a:rPr>
            <a:t>Autres membres</a:t>
          </a:r>
        </a:p>
      </dgm:t>
    </dgm:pt>
    <dgm:pt modelId="{B7297A2E-3A58-4927-918C-E71C021BEF5D}" type="parTrans" cxnId="{6AEF1D8E-173B-4EEF-ADC5-8615478A278E}">
      <dgm:prSet/>
      <dgm:spPr>
        <a:solidFill>
          <a:schemeClr val="bg1"/>
        </a:solidFill>
      </dgm:spPr>
      <dgm:t>
        <a:bodyPr/>
        <a:lstStyle/>
        <a:p>
          <a:endParaRPr lang="en-US"/>
        </a:p>
      </dgm:t>
    </dgm:pt>
    <dgm:pt modelId="{A865BFC5-5729-4157-8E34-86798C56E90B}" type="sibTrans" cxnId="{6AEF1D8E-173B-4EEF-ADC5-8615478A278E}">
      <dgm:prSet/>
      <dgm:spPr/>
      <dgm:t>
        <a:bodyPr/>
        <a:lstStyle/>
        <a:p>
          <a:endParaRPr lang="en-US"/>
        </a:p>
      </dgm:t>
    </dgm:pt>
    <dgm:pt modelId="{B325A441-24B6-47F6-BCF3-777A77ECE71F}">
      <dgm:prSet phldrT="[Text]" custT="1"/>
      <dgm:spPr>
        <a:solidFill>
          <a:srgbClr val="FFC000"/>
        </a:solidFill>
        <a:ln>
          <a:noFill/>
        </a:ln>
      </dgm:spPr>
      <dgm:t>
        <a:bodyPr/>
        <a:lstStyle/>
        <a:p>
          <a:r>
            <a:rPr lang="en-US" sz="1400" b="1" dirty="0" err="1">
              <a:solidFill>
                <a:srgbClr val="002060"/>
              </a:solidFill>
              <a:latin typeface="Arial" panose="020B0604020202020204" pitchFamily="34" charset="0"/>
              <a:cs typeface="Arial" panose="020B0604020202020204" pitchFamily="34" charset="0"/>
            </a:rPr>
            <a:t>Coordinateurs</a:t>
          </a:r>
          <a:r>
            <a:rPr lang="en-US" sz="1400" b="1" dirty="0">
              <a:solidFill>
                <a:srgbClr val="002060"/>
              </a:solidFill>
              <a:latin typeface="Arial" panose="020B0604020202020204" pitchFamily="34" charset="0"/>
              <a:cs typeface="Arial" panose="020B0604020202020204" pitchFamily="34" charset="0"/>
            </a:rPr>
            <a:t> Clubs </a:t>
          </a:r>
          <a:r>
            <a:rPr lang="en-US" sz="1400" b="1" dirty="0" err="1">
              <a:solidFill>
                <a:srgbClr val="002060"/>
              </a:solidFill>
              <a:latin typeface="Arial" panose="020B0604020202020204" pitchFamily="34" charset="0"/>
              <a:cs typeface="Arial" panose="020B0604020202020204" pitchFamily="34" charset="0"/>
            </a:rPr>
            <a:t>spécialisés</a:t>
          </a:r>
          <a:endParaRPr lang="fr-FR" sz="1400" b="1" dirty="0">
            <a:solidFill>
              <a:srgbClr val="002060"/>
            </a:solidFill>
            <a:latin typeface="Arial" panose="020B0604020202020204" pitchFamily="34" charset="0"/>
            <a:cs typeface="Arial" panose="020B0604020202020204" pitchFamily="34" charset="0"/>
          </a:endParaRPr>
        </a:p>
      </dgm:t>
    </dgm:pt>
    <dgm:pt modelId="{764AE6CD-CDF7-4285-A38A-9366750A48BD}" type="parTrans" cxnId="{6830246C-5031-455F-9197-1CC8AF45A0F1}">
      <dgm:prSet/>
      <dgm:spPr>
        <a:solidFill>
          <a:schemeClr val="bg1"/>
        </a:solidFill>
      </dgm:spPr>
      <dgm:t>
        <a:bodyPr/>
        <a:lstStyle/>
        <a:p>
          <a:endParaRPr lang="en-US"/>
        </a:p>
      </dgm:t>
    </dgm:pt>
    <dgm:pt modelId="{EE0288CA-92D8-496F-98BA-081AEE52D3CB}" type="sibTrans" cxnId="{6830246C-5031-455F-9197-1CC8AF45A0F1}">
      <dgm:prSet/>
      <dgm:spPr/>
      <dgm:t>
        <a:bodyPr/>
        <a:lstStyle/>
        <a:p>
          <a:endParaRPr lang="en-US"/>
        </a:p>
      </dgm:t>
    </dgm:pt>
    <dgm:pt modelId="{8EA0F3E1-8D45-44F7-81DF-47A0739D70F6}" type="pres">
      <dgm:prSet presAssocID="{9490B5A8-4483-4B30-B3CC-59D8EE9233CA}" presName="cycle" presStyleCnt="0">
        <dgm:presLayoutVars>
          <dgm:chMax val="1"/>
          <dgm:dir/>
          <dgm:animLvl val="ctr"/>
          <dgm:resizeHandles val="exact"/>
        </dgm:presLayoutVars>
      </dgm:prSet>
      <dgm:spPr/>
    </dgm:pt>
    <dgm:pt modelId="{3F579E5E-AC47-470C-A579-B311BB2F9FAA}" type="pres">
      <dgm:prSet presAssocID="{73716F5A-6155-49E7-B757-A15493ABC9B1}" presName="centerShape" presStyleLbl="node0" presStyleIdx="0" presStyleCnt="1"/>
      <dgm:spPr/>
    </dgm:pt>
    <dgm:pt modelId="{86D911DE-0672-4F86-BFFF-200633F62CFD}" type="pres">
      <dgm:prSet presAssocID="{F9434703-37A4-487E-A282-511372CADDF6}" presName="parTrans" presStyleLbl="bgSibTrans2D1" presStyleIdx="0" presStyleCnt="6"/>
      <dgm:spPr/>
    </dgm:pt>
    <dgm:pt modelId="{398D3E13-4784-4CA8-8BC3-0D67A3A495BC}" type="pres">
      <dgm:prSet presAssocID="{EBF0C75C-C94F-4099-9E21-38DAADBEB13E}" presName="node" presStyleLbl="node1" presStyleIdx="0" presStyleCnt="6">
        <dgm:presLayoutVars>
          <dgm:bulletEnabled val="1"/>
        </dgm:presLayoutVars>
      </dgm:prSet>
      <dgm:spPr>
        <a:prstGeom prst="rect">
          <a:avLst/>
        </a:prstGeom>
      </dgm:spPr>
    </dgm:pt>
    <dgm:pt modelId="{88FA2379-EF0E-4A7A-B184-8088BB3D4863}" type="pres">
      <dgm:prSet presAssocID="{6864F616-06DF-4BDB-9186-ED8D47521341}" presName="parTrans" presStyleLbl="bgSibTrans2D1" presStyleIdx="1" presStyleCnt="6"/>
      <dgm:spPr/>
    </dgm:pt>
    <dgm:pt modelId="{7515A8CB-4EA4-4F54-8D9C-E1F21862252D}" type="pres">
      <dgm:prSet presAssocID="{93A8B17C-984C-4CF0-AF0F-27D267372E6A}" presName="node" presStyleLbl="node1" presStyleIdx="1" presStyleCnt="6" custRadScaleRad="111599" custRadScaleInc="-9768">
        <dgm:presLayoutVars>
          <dgm:bulletEnabled val="1"/>
        </dgm:presLayoutVars>
      </dgm:prSet>
      <dgm:spPr>
        <a:prstGeom prst="rect">
          <a:avLst/>
        </a:prstGeom>
      </dgm:spPr>
    </dgm:pt>
    <dgm:pt modelId="{63DADE17-2089-41F5-9E83-D054BB9A8320}" type="pres">
      <dgm:prSet presAssocID="{B7297A2E-3A58-4927-918C-E71C021BEF5D}" presName="parTrans" presStyleLbl="bgSibTrans2D1" presStyleIdx="2" presStyleCnt="6"/>
      <dgm:spPr/>
    </dgm:pt>
    <dgm:pt modelId="{C2DF22C7-1032-4F7C-8871-D82C933AA4B4}" type="pres">
      <dgm:prSet presAssocID="{6E1FEDFE-6A27-444A-B2F4-BD166C6BA7E9}" presName="node" presStyleLbl="node1" presStyleIdx="2" presStyleCnt="6" custRadScaleRad="103716" custRadScaleInc="-129">
        <dgm:presLayoutVars>
          <dgm:bulletEnabled val="1"/>
        </dgm:presLayoutVars>
      </dgm:prSet>
      <dgm:spPr>
        <a:prstGeom prst="rect">
          <a:avLst/>
        </a:prstGeom>
      </dgm:spPr>
    </dgm:pt>
    <dgm:pt modelId="{36DFAC45-C0BC-4881-AF7A-AFE834D3B062}" type="pres">
      <dgm:prSet presAssocID="{F19C5CD2-8735-4F01-88D8-0A4384755B28}" presName="parTrans" presStyleLbl="bgSibTrans2D1" presStyleIdx="3" presStyleCnt="6"/>
      <dgm:spPr/>
    </dgm:pt>
    <dgm:pt modelId="{C19C4EBF-C178-497E-AA30-1D1447882891}" type="pres">
      <dgm:prSet presAssocID="{30BC643E-DCCA-4D51-9476-5880560DB55F}" presName="node" presStyleLbl="node1" presStyleIdx="3" presStyleCnt="6" custRadScaleRad="106525" custRadScaleInc="14050">
        <dgm:presLayoutVars>
          <dgm:bulletEnabled val="1"/>
        </dgm:presLayoutVars>
      </dgm:prSet>
      <dgm:spPr>
        <a:prstGeom prst="rect">
          <a:avLst/>
        </a:prstGeom>
      </dgm:spPr>
    </dgm:pt>
    <dgm:pt modelId="{62FE3045-54E4-478D-B88E-2C467F2B7764}" type="pres">
      <dgm:prSet presAssocID="{382E57E1-636D-428E-9BFB-9CCA05535197}" presName="parTrans" presStyleLbl="bgSibTrans2D1" presStyleIdx="4" presStyleCnt="6"/>
      <dgm:spPr/>
    </dgm:pt>
    <dgm:pt modelId="{3F9D558D-BF65-4660-8EB3-28F0C2CF71DB}" type="pres">
      <dgm:prSet presAssocID="{F4828A50-DF1E-43AA-9CF2-988A75EDEDA8}" presName="node" presStyleLbl="node1" presStyleIdx="4" presStyleCnt="6" custRadScaleRad="107506" custRadScaleInc="10940">
        <dgm:presLayoutVars>
          <dgm:bulletEnabled val="1"/>
        </dgm:presLayoutVars>
      </dgm:prSet>
      <dgm:spPr>
        <a:prstGeom prst="rect">
          <a:avLst/>
        </a:prstGeom>
      </dgm:spPr>
    </dgm:pt>
    <dgm:pt modelId="{F04AB584-6D96-4A80-AEE4-95BBC616254F}" type="pres">
      <dgm:prSet presAssocID="{764AE6CD-CDF7-4285-A38A-9366750A48BD}" presName="parTrans" presStyleLbl="bgSibTrans2D1" presStyleIdx="5" presStyleCnt="6"/>
      <dgm:spPr/>
    </dgm:pt>
    <dgm:pt modelId="{C3C4A9C7-EF73-4ACF-9F86-40511CC71A85}" type="pres">
      <dgm:prSet presAssocID="{B325A441-24B6-47F6-BCF3-777A77ECE71F}" presName="node" presStyleLbl="node1" presStyleIdx="5" presStyleCnt="6" custRadScaleRad="107506" custRadScaleInc="10940">
        <dgm:presLayoutVars>
          <dgm:bulletEnabled val="1"/>
        </dgm:presLayoutVars>
      </dgm:prSet>
      <dgm:spPr>
        <a:prstGeom prst="rect">
          <a:avLst/>
        </a:prstGeom>
      </dgm:spPr>
    </dgm:pt>
  </dgm:ptLst>
  <dgm:cxnLst>
    <dgm:cxn modelId="{0CF5C90A-43B9-4F50-A1B9-82406BD087D5}" srcId="{73716F5A-6155-49E7-B757-A15493ABC9B1}" destId="{93A8B17C-984C-4CF0-AF0F-27D267372E6A}" srcOrd="1" destOrd="0" parTransId="{6864F616-06DF-4BDB-9186-ED8D47521341}" sibTransId="{2D859E22-83DA-47D6-B078-854BFA011387}"/>
    <dgm:cxn modelId="{774A3F26-B1D7-4801-91F9-96B184F92596}" type="presOf" srcId="{382E57E1-636D-428E-9BFB-9CCA05535197}" destId="{62FE3045-54E4-478D-B88E-2C467F2B7764}" srcOrd="0" destOrd="0" presId="urn:microsoft.com/office/officeart/2005/8/layout/radial4"/>
    <dgm:cxn modelId="{C60F3E5F-4F77-4138-91BC-D6CD61866321}" type="presOf" srcId="{F4828A50-DF1E-43AA-9CF2-988A75EDEDA8}" destId="{3F9D558D-BF65-4660-8EB3-28F0C2CF71DB}" srcOrd="0" destOrd="0" presId="urn:microsoft.com/office/officeart/2005/8/layout/radial4"/>
    <dgm:cxn modelId="{CCB0C249-B512-4083-8E1A-16BF0D578E76}" srcId="{73716F5A-6155-49E7-B757-A15493ABC9B1}" destId="{F4828A50-DF1E-43AA-9CF2-988A75EDEDA8}" srcOrd="4" destOrd="0" parTransId="{382E57E1-636D-428E-9BFB-9CCA05535197}" sibTransId="{45930B75-6C96-4294-8EA7-93FA51526232}"/>
    <dgm:cxn modelId="{6830246C-5031-455F-9197-1CC8AF45A0F1}" srcId="{73716F5A-6155-49E7-B757-A15493ABC9B1}" destId="{B325A441-24B6-47F6-BCF3-777A77ECE71F}" srcOrd="5" destOrd="0" parTransId="{764AE6CD-CDF7-4285-A38A-9366750A48BD}" sibTransId="{EE0288CA-92D8-496F-98BA-081AEE52D3CB}"/>
    <dgm:cxn modelId="{5679AE72-7D66-4E96-83C6-83CA4D3A111B}" type="presOf" srcId="{73716F5A-6155-49E7-B757-A15493ABC9B1}" destId="{3F579E5E-AC47-470C-A579-B311BB2F9FAA}" srcOrd="0" destOrd="0" presId="urn:microsoft.com/office/officeart/2005/8/layout/radial4"/>
    <dgm:cxn modelId="{8F9C5D76-161A-4A41-B2AD-28E67395494A}" type="presOf" srcId="{9490B5A8-4483-4B30-B3CC-59D8EE9233CA}" destId="{8EA0F3E1-8D45-44F7-81DF-47A0739D70F6}" srcOrd="0" destOrd="0" presId="urn:microsoft.com/office/officeart/2005/8/layout/radial4"/>
    <dgm:cxn modelId="{77597879-7425-4305-810C-9B3A9FBBCE1B}" srcId="{73716F5A-6155-49E7-B757-A15493ABC9B1}" destId="{EBF0C75C-C94F-4099-9E21-38DAADBEB13E}" srcOrd="0" destOrd="0" parTransId="{F9434703-37A4-487E-A282-511372CADDF6}" sibTransId="{D881FF3E-4421-4F46-BAAA-CA714A150537}"/>
    <dgm:cxn modelId="{257E817A-B4A4-47B2-B1F5-C543B33D00CC}" type="presOf" srcId="{B325A441-24B6-47F6-BCF3-777A77ECE71F}" destId="{C3C4A9C7-EF73-4ACF-9F86-40511CC71A85}" srcOrd="0" destOrd="0" presId="urn:microsoft.com/office/officeart/2005/8/layout/radial4"/>
    <dgm:cxn modelId="{A7B90981-EE16-49CF-B528-EFEDF00D438B}" type="presOf" srcId="{6864F616-06DF-4BDB-9186-ED8D47521341}" destId="{88FA2379-EF0E-4A7A-B184-8088BB3D4863}" srcOrd="0" destOrd="0" presId="urn:microsoft.com/office/officeart/2005/8/layout/radial4"/>
    <dgm:cxn modelId="{A4DAD785-6498-4CFC-BB1B-E7E7E311D581}" type="presOf" srcId="{30BC643E-DCCA-4D51-9476-5880560DB55F}" destId="{C19C4EBF-C178-497E-AA30-1D1447882891}" srcOrd="0" destOrd="0" presId="urn:microsoft.com/office/officeart/2005/8/layout/radial4"/>
    <dgm:cxn modelId="{6AEF1D8E-173B-4EEF-ADC5-8615478A278E}" srcId="{73716F5A-6155-49E7-B757-A15493ABC9B1}" destId="{6E1FEDFE-6A27-444A-B2F4-BD166C6BA7E9}" srcOrd="2" destOrd="0" parTransId="{B7297A2E-3A58-4927-918C-E71C021BEF5D}" sibTransId="{A865BFC5-5729-4157-8E34-86798C56E90B}"/>
    <dgm:cxn modelId="{E6198C9A-4BE8-4014-BC7E-388F5DAADA61}" type="presOf" srcId="{764AE6CD-CDF7-4285-A38A-9366750A48BD}" destId="{F04AB584-6D96-4A80-AEE4-95BBC616254F}" srcOrd="0" destOrd="0" presId="urn:microsoft.com/office/officeart/2005/8/layout/radial4"/>
    <dgm:cxn modelId="{20C663A1-AD14-4648-B0BF-FDFAAFFF67AB}" type="presOf" srcId="{93A8B17C-984C-4CF0-AF0F-27D267372E6A}" destId="{7515A8CB-4EA4-4F54-8D9C-E1F21862252D}" srcOrd="0" destOrd="0" presId="urn:microsoft.com/office/officeart/2005/8/layout/radial4"/>
    <dgm:cxn modelId="{BA2E5AA3-73EE-4FA5-9815-3394B84366AB}" type="presOf" srcId="{6E1FEDFE-6A27-444A-B2F4-BD166C6BA7E9}" destId="{C2DF22C7-1032-4F7C-8871-D82C933AA4B4}" srcOrd="0" destOrd="0" presId="urn:microsoft.com/office/officeart/2005/8/layout/radial4"/>
    <dgm:cxn modelId="{370C16AD-B1ED-4CE6-B7D4-D96A29140583}" type="presOf" srcId="{F19C5CD2-8735-4F01-88D8-0A4384755B28}" destId="{36DFAC45-C0BC-4881-AF7A-AFE834D3B062}" srcOrd="0" destOrd="0" presId="urn:microsoft.com/office/officeart/2005/8/layout/radial4"/>
    <dgm:cxn modelId="{4C080BAF-D3B5-482B-AFE8-3A5B045CC6C1}" srcId="{9490B5A8-4483-4B30-B3CC-59D8EE9233CA}" destId="{73716F5A-6155-49E7-B757-A15493ABC9B1}" srcOrd="0" destOrd="0" parTransId="{25CCC3DF-E414-4C81-B7E9-8165801B9256}" sibTransId="{AA5414B8-8D77-4B90-AA66-EF671C22EDC7}"/>
    <dgm:cxn modelId="{66A254CF-8446-4734-855B-2FE62DEDC96D}" type="presOf" srcId="{F9434703-37A4-487E-A282-511372CADDF6}" destId="{86D911DE-0672-4F86-BFFF-200633F62CFD}" srcOrd="0" destOrd="0" presId="urn:microsoft.com/office/officeart/2005/8/layout/radial4"/>
    <dgm:cxn modelId="{963D48E1-6DB4-4B86-B292-C206BD9F444B}" srcId="{73716F5A-6155-49E7-B757-A15493ABC9B1}" destId="{30BC643E-DCCA-4D51-9476-5880560DB55F}" srcOrd="3" destOrd="0" parTransId="{F19C5CD2-8735-4F01-88D8-0A4384755B28}" sibTransId="{1CFAE027-9B2D-4FE6-9BA3-AADA6636AAFF}"/>
    <dgm:cxn modelId="{774CEAE8-060D-4F94-84AC-16D7893E2DA5}" type="presOf" srcId="{B7297A2E-3A58-4927-918C-E71C021BEF5D}" destId="{63DADE17-2089-41F5-9E83-D054BB9A8320}" srcOrd="0" destOrd="0" presId="urn:microsoft.com/office/officeart/2005/8/layout/radial4"/>
    <dgm:cxn modelId="{8A20C0EC-2DAE-4EB0-9BEB-ADAE073B5728}" type="presOf" srcId="{EBF0C75C-C94F-4099-9E21-38DAADBEB13E}" destId="{398D3E13-4784-4CA8-8BC3-0D67A3A495BC}" srcOrd="0" destOrd="0" presId="urn:microsoft.com/office/officeart/2005/8/layout/radial4"/>
    <dgm:cxn modelId="{F0A1D05D-86F3-4397-B149-8FD4209CF490}" type="presParOf" srcId="{8EA0F3E1-8D45-44F7-81DF-47A0739D70F6}" destId="{3F579E5E-AC47-470C-A579-B311BB2F9FAA}" srcOrd="0" destOrd="0" presId="urn:microsoft.com/office/officeart/2005/8/layout/radial4"/>
    <dgm:cxn modelId="{6F324A04-B195-4D4C-BF1C-75623BFC42D8}" type="presParOf" srcId="{8EA0F3E1-8D45-44F7-81DF-47A0739D70F6}" destId="{86D911DE-0672-4F86-BFFF-200633F62CFD}" srcOrd="1" destOrd="0" presId="urn:microsoft.com/office/officeart/2005/8/layout/radial4"/>
    <dgm:cxn modelId="{31BCFD3E-E241-4529-902D-94A5044F21E2}" type="presParOf" srcId="{8EA0F3E1-8D45-44F7-81DF-47A0739D70F6}" destId="{398D3E13-4784-4CA8-8BC3-0D67A3A495BC}" srcOrd="2" destOrd="0" presId="urn:microsoft.com/office/officeart/2005/8/layout/radial4"/>
    <dgm:cxn modelId="{2C1877C0-3022-4EE6-A896-1C9DC03D3641}" type="presParOf" srcId="{8EA0F3E1-8D45-44F7-81DF-47A0739D70F6}" destId="{88FA2379-EF0E-4A7A-B184-8088BB3D4863}" srcOrd="3" destOrd="0" presId="urn:microsoft.com/office/officeart/2005/8/layout/radial4"/>
    <dgm:cxn modelId="{01C29B05-1236-43FD-AE35-59560A7A5FB4}" type="presParOf" srcId="{8EA0F3E1-8D45-44F7-81DF-47A0739D70F6}" destId="{7515A8CB-4EA4-4F54-8D9C-E1F21862252D}" srcOrd="4" destOrd="0" presId="urn:microsoft.com/office/officeart/2005/8/layout/radial4"/>
    <dgm:cxn modelId="{2078472D-0EF5-421B-86D6-5FFCEEBC8E90}" type="presParOf" srcId="{8EA0F3E1-8D45-44F7-81DF-47A0739D70F6}" destId="{63DADE17-2089-41F5-9E83-D054BB9A8320}" srcOrd="5" destOrd="0" presId="urn:microsoft.com/office/officeart/2005/8/layout/radial4"/>
    <dgm:cxn modelId="{01DE3802-4F3A-4E43-AB10-4EB0CA0D43B5}" type="presParOf" srcId="{8EA0F3E1-8D45-44F7-81DF-47A0739D70F6}" destId="{C2DF22C7-1032-4F7C-8871-D82C933AA4B4}" srcOrd="6" destOrd="0" presId="urn:microsoft.com/office/officeart/2005/8/layout/radial4"/>
    <dgm:cxn modelId="{5266DE7A-F0BE-4364-B24C-FE63206B4F8E}" type="presParOf" srcId="{8EA0F3E1-8D45-44F7-81DF-47A0739D70F6}" destId="{36DFAC45-C0BC-4881-AF7A-AFE834D3B062}" srcOrd="7" destOrd="0" presId="urn:microsoft.com/office/officeart/2005/8/layout/radial4"/>
    <dgm:cxn modelId="{C0948230-DE6C-43E7-91F0-E7E1942434AB}" type="presParOf" srcId="{8EA0F3E1-8D45-44F7-81DF-47A0739D70F6}" destId="{C19C4EBF-C178-497E-AA30-1D1447882891}" srcOrd="8" destOrd="0" presId="urn:microsoft.com/office/officeart/2005/8/layout/radial4"/>
    <dgm:cxn modelId="{1B3E4EF3-28B0-4641-ABFB-5F5631A042B1}" type="presParOf" srcId="{8EA0F3E1-8D45-44F7-81DF-47A0739D70F6}" destId="{62FE3045-54E4-478D-B88E-2C467F2B7764}" srcOrd="9" destOrd="0" presId="urn:microsoft.com/office/officeart/2005/8/layout/radial4"/>
    <dgm:cxn modelId="{CEF0E769-A1D4-4F52-A84E-30A4BA3801C1}" type="presParOf" srcId="{8EA0F3E1-8D45-44F7-81DF-47A0739D70F6}" destId="{3F9D558D-BF65-4660-8EB3-28F0C2CF71DB}" srcOrd="10" destOrd="0" presId="urn:microsoft.com/office/officeart/2005/8/layout/radial4"/>
    <dgm:cxn modelId="{EF364E29-6944-46D8-A0AC-950D043BAF5F}" type="presParOf" srcId="{8EA0F3E1-8D45-44F7-81DF-47A0739D70F6}" destId="{F04AB584-6D96-4A80-AEE4-95BBC616254F}" srcOrd="11" destOrd="0" presId="urn:microsoft.com/office/officeart/2005/8/layout/radial4"/>
    <dgm:cxn modelId="{6E4CC131-7E96-4352-84DA-77EEBB4AB0D7}" type="presParOf" srcId="{8EA0F3E1-8D45-44F7-81DF-47A0739D70F6}" destId="{C3C4A9C7-EF73-4ACF-9F86-40511CC71A85}"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DDFB2-1628-494A-A70F-559CAA9DE2AE}">
      <dsp:nvSpPr>
        <dsp:cNvPr id="0" name=""/>
        <dsp:cNvSpPr/>
      </dsp:nvSpPr>
      <dsp:spPr>
        <a:xfrm>
          <a:off x="2531096" y="2747927"/>
          <a:ext cx="685003" cy="1957898"/>
        </a:xfrm>
        <a:custGeom>
          <a:avLst/>
          <a:gdLst/>
          <a:ahLst/>
          <a:cxnLst/>
          <a:rect l="0" t="0" r="0" b="0"/>
          <a:pathLst>
            <a:path>
              <a:moveTo>
                <a:pt x="0" y="0"/>
              </a:moveTo>
              <a:lnTo>
                <a:pt x="342501" y="0"/>
              </a:lnTo>
              <a:lnTo>
                <a:pt x="342501" y="1957898"/>
              </a:lnTo>
              <a:lnTo>
                <a:pt x="685003" y="1957898"/>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b="0" kern="1200">
            <a:highlight>
              <a:srgbClr val="FFFF00"/>
            </a:highlight>
          </a:endParaRPr>
        </a:p>
      </dsp:txBody>
      <dsp:txXfrm>
        <a:off x="2821741" y="3675019"/>
        <a:ext cx="103713" cy="103713"/>
      </dsp:txXfrm>
    </dsp:sp>
    <dsp:sp modelId="{E7C30ACB-4A62-4780-BE6A-DFCA4E671100}">
      <dsp:nvSpPr>
        <dsp:cNvPr id="0" name=""/>
        <dsp:cNvSpPr/>
      </dsp:nvSpPr>
      <dsp:spPr>
        <a:xfrm>
          <a:off x="2531096" y="2747927"/>
          <a:ext cx="685003" cy="652632"/>
        </a:xfrm>
        <a:custGeom>
          <a:avLst/>
          <a:gdLst/>
          <a:ahLst/>
          <a:cxnLst/>
          <a:rect l="0" t="0" r="0" b="0"/>
          <a:pathLst>
            <a:path>
              <a:moveTo>
                <a:pt x="0" y="0"/>
              </a:moveTo>
              <a:lnTo>
                <a:pt x="342501" y="0"/>
              </a:lnTo>
              <a:lnTo>
                <a:pt x="342501" y="652632"/>
              </a:lnTo>
              <a:lnTo>
                <a:pt x="685003" y="652632"/>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highlight>
              <a:srgbClr val="FFFF00"/>
            </a:highlight>
          </a:endParaRPr>
        </a:p>
      </dsp:txBody>
      <dsp:txXfrm>
        <a:off x="2849944" y="3050590"/>
        <a:ext cx="47306" cy="47306"/>
      </dsp:txXfrm>
    </dsp:sp>
    <dsp:sp modelId="{05F28D73-BBD4-48B0-A6A2-A0A051487877}">
      <dsp:nvSpPr>
        <dsp:cNvPr id="0" name=""/>
        <dsp:cNvSpPr/>
      </dsp:nvSpPr>
      <dsp:spPr>
        <a:xfrm>
          <a:off x="2531096" y="2095294"/>
          <a:ext cx="685003" cy="652632"/>
        </a:xfrm>
        <a:custGeom>
          <a:avLst/>
          <a:gdLst/>
          <a:ahLst/>
          <a:cxnLst/>
          <a:rect l="0" t="0" r="0" b="0"/>
          <a:pathLst>
            <a:path>
              <a:moveTo>
                <a:pt x="0" y="652632"/>
              </a:moveTo>
              <a:lnTo>
                <a:pt x="342501" y="652632"/>
              </a:lnTo>
              <a:lnTo>
                <a:pt x="342501" y="0"/>
              </a:lnTo>
              <a:lnTo>
                <a:pt x="685003" y="0"/>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highlight>
              <a:srgbClr val="FFFF00"/>
            </a:highlight>
          </a:endParaRPr>
        </a:p>
      </dsp:txBody>
      <dsp:txXfrm>
        <a:off x="2849944" y="2397957"/>
        <a:ext cx="47306" cy="47306"/>
      </dsp:txXfrm>
    </dsp:sp>
    <dsp:sp modelId="{3E2CA35D-ADCB-406A-A3AE-2763DBDF96B3}">
      <dsp:nvSpPr>
        <dsp:cNvPr id="0" name=""/>
        <dsp:cNvSpPr/>
      </dsp:nvSpPr>
      <dsp:spPr>
        <a:xfrm>
          <a:off x="2531096" y="790029"/>
          <a:ext cx="685003" cy="1957898"/>
        </a:xfrm>
        <a:custGeom>
          <a:avLst/>
          <a:gdLst/>
          <a:ahLst/>
          <a:cxnLst/>
          <a:rect l="0" t="0" r="0" b="0"/>
          <a:pathLst>
            <a:path>
              <a:moveTo>
                <a:pt x="0" y="1957898"/>
              </a:moveTo>
              <a:lnTo>
                <a:pt x="342501" y="1957898"/>
              </a:lnTo>
              <a:lnTo>
                <a:pt x="342501" y="0"/>
              </a:lnTo>
              <a:lnTo>
                <a:pt x="685003" y="0"/>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b="0" kern="1200">
            <a:highlight>
              <a:srgbClr val="FFFF00"/>
            </a:highlight>
          </a:endParaRPr>
        </a:p>
      </dsp:txBody>
      <dsp:txXfrm>
        <a:off x="2821741" y="1717121"/>
        <a:ext cx="103713" cy="103713"/>
      </dsp:txXfrm>
    </dsp:sp>
    <dsp:sp modelId="{C7AD1BAA-B7D3-4476-ABCD-D850DAF84A77}">
      <dsp:nvSpPr>
        <dsp:cNvPr id="0" name=""/>
        <dsp:cNvSpPr/>
      </dsp:nvSpPr>
      <dsp:spPr>
        <a:xfrm rot="16200000">
          <a:off x="-738937" y="2225821"/>
          <a:ext cx="5495855" cy="1044212"/>
        </a:xfrm>
        <a:prstGeom prst="rect">
          <a:avLst/>
        </a:prstGeom>
        <a:solidFill>
          <a:srgbClr val="00206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b="1" kern="1200" dirty="0" err="1">
              <a:solidFill>
                <a:srgbClr val="FFC000"/>
              </a:solidFill>
            </a:rPr>
            <a:t>Président</a:t>
          </a:r>
          <a:r>
            <a:rPr lang="en-US" sz="4400" b="1" kern="1200" dirty="0">
              <a:solidFill>
                <a:srgbClr val="FFC000"/>
              </a:solidFill>
            </a:rPr>
            <a:t> international</a:t>
          </a:r>
        </a:p>
      </dsp:txBody>
      <dsp:txXfrm>
        <a:off x="-738937" y="2225821"/>
        <a:ext cx="5495855" cy="1044212"/>
      </dsp:txXfrm>
    </dsp:sp>
    <dsp:sp modelId="{5D7B646A-CB67-4639-AF04-E43D19BCAADD}">
      <dsp:nvSpPr>
        <dsp:cNvPr id="0" name=""/>
        <dsp:cNvSpPr/>
      </dsp:nvSpPr>
      <dsp:spPr>
        <a:xfrm>
          <a:off x="3216099" y="267922"/>
          <a:ext cx="3425016" cy="1044212"/>
        </a:xfrm>
        <a:prstGeom prst="rect">
          <a:avLst/>
        </a:prstGeom>
        <a:solidFill>
          <a:srgbClr val="FFC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b="1" kern="1200" dirty="0"/>
            <a:t>1er vice-president international</a:t>
          </a:r>
        </a:p>
      </dsp:txBody>
      <dsp:txXfrm>
        <a:off x="3216099" y="267922"/>
        <a:ext cx="3425016" cy="1044212"/>
      </dsp:txXfrm>
    </dsp:sp>
    <dsp:sp modelId="{CF864CAE-B76A-4AAC-AFD7-DFF17A51824D}">
      <dsp:nvSpPr>
        <dsp:cNvPr id="0" name=""/>
        <dsp:cNvSpPr/>
      </dsp:nvSpPr>
      <dsp:spPr>
        <a:xfrm>
          <a:off x="3216099" y="1573188"/>
          <a:ext cx="3425016" cy="1044212"/>
        </a:xfrm>
        <a:prstGeom prst="rect">
          <a:avLst/>
        </a:prstGeom>
        <a:solidFill>
          <a:srgbClr val="FFC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b="1" kern="1200" dirty="0"/>
            <a:t>2e vice-president international</a:t>
          </a:r>
        </a:p>
      </dsp:txBody>
      <dsp:txXfrm>
        <a:off x="3216099" y="1573188"/>
        <a:ext cx="3425016" cy="1044212"/>
      </dsp:txXfrm>
    </dsp:sp>
    <dsp:sp modelId="{755D5E97-B9A8-48F4-ADE0-C6942240FA10}">
      <dsp:nvSpPr>
        <dsp:cNvPr id="0" name=""/>
        <dsp:cNvSpPr/>
      </dsp:nvSpPr>
      <dsp:spPr>
        <a:xfrm>
          <a:off x="3216099" y="2878454"/>
          <a:ext cx="3425016" cy="1044212"/>
        </a:xfrm>
        <a:prstGeom prst="rect">
          <a:avLst/>
        </a:prstGeom>
        <a:solidFill>
          <a:srgbClr val="FFC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b="1" kern="1200" dirty="0"/>
            <a:t>3e vice-president international</a:t>
          </a:r>
        </a:p>
      </dsp:txBody>
      <dsp:txXfrm>
        <a:off x="3216099" y="2878454"/>
        <a:ext cx="3425016" cy="1044212"/>
      </dsp:txXfrm>
    </dsp:sp>
    <dsp:sp modelId="{86192E0F-6DFD-46C2-9C79-591DC57F04AC}">
      <dsp:nvSpPr>
        <dsp:cNvPr id="0" name=""/>
        <dsp:cNvSpPr/>
      </dsp:nvSpPr>
      <dsp:spPr>
        <a:xfrm>
          <a:off x="3216099" y="4183719"/>
          <a:ext cx="3425016" cy="1044212"/>
        </a:xfrm>
        <a:prstGeom prst="rect">
          <a:avLst/>
        </a:prstGeom>
        <a:solidFill>
          <a:srgbClr val="FFC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b="1" kern="1200" dirty="0"/>
            <a:t>Structure </a:t>
          </a:r>
          <a:r>
            <a:rPr lang="en-US" sz="3300" b="1" kern="1200" dirty="0" err="1"/>
            <a:t>mondiale</a:t>
          </a:r>
          <a:r>
            <a:rPr lang="en-US" sz="3300" b="1" kern="1200" dirty="0"/>
            <a:t> </a:t>
          </a:r>
          <a:r>
            <a:rPr lang="en-US" sz="3300" b="1" kern="1200" dirty="0" err="1"/>
            <a:t>d’action</a:t>
          </a:r>
          <a:r>
            <a:rPr lang="en-US" sz="3300" b="1" kern="1200" dirty="0"/>
            <a:t> (SMA)</a:t>
          </a:r>
        </a:p>
      </dsp:txBody>
      <dsp:txXfrm>
        <a:off x="3216099" y="4183719"/>
        <a:ext cx="3425016" cy="10442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79E5E-AC47-470C-A579-B311BB2F9FAA}">
      <dsp:nvSpPr>
        <dsp:cNvPr id="0" name=""/>
        <dsp:cNvSpPr/>
      </dsp:nvSpPr>
      <dsp:spPr>
        <a:xfrm>
          <a:off x="2778179" y="2694413"/>
          <a:ext cx="2033161" cy="2033161"/>
        </a:xfrm>
        <a:prstGeom prst="ellipse">
          <a:avLst/>
        </a:prstGeom>
        <a:solidFill>
          <a:srgbClr val="F6512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FR" sz="2400" b="1" kern="1200" dirty="0">
              <a:solidFill>
                <a:schemeClr val="bg1"/>
              </a:solidFill>
              <a:latin typeface="Arial" panose="020B0604020202020204" pitchFamily="34" charset="0"/>
              <a:cs typeface="Arial" panose="020B0604020202020204" pitchFamily="34" charset="0"/>
            </a:rPr>
            <a:t>Membre</a:t>
          </a:r>
        </a:p>
      </dsp:txBody>
      <dsp:txXfrm>
        <a:off x="3075929" y="2992163"/>
        <a:ext cx="1437661" cy="1437661"/>
      </dsp:txXfrm>
    </dsp:sp>
    <dsp:sp modelId="{86D911DE-0672-4F86-BFFF-200633F62CFD}">
      <dsp:nvSpPr>
        <dsp:cNvPr id="0" name=""/>
        <dsp:cNvSpPr/>
      </dsp:nvSpPr>
      <dsp:spPr>
        <a:xfrm rot="10800000">
          <a:off x="712373" y="3421268"/>
          <a:ext cx="1952186" cy="579450"/>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398D3E13-4784-4CA8-8BC3-0D67A3A495BC}">
      <dsp:nvSpPr>
        <dsp:cNvPr id="0" name=""/>
        <dsp:cNvSpPr/>
      </dsp:nvSpPr>
      <dsp:spPr>
        <a:xfrm>
          <a:off x="766" y="3141709"/>
          <a:ext cx="1423212" cy="1138570"/>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rgbClr val="002060"/>
              </a:solidFill>
              <a:latin typeface="Arial" panose="020B0604020202020204" pitchFamily="34" charset="0"/>
              <a:cs typeface="Arial" panose="020B0604020202020204" pitchFamily="34" charset="0"/>
            </a:rPr>
            <a:t>Président de commission Effectif / Extension</a:t>
          </a:r>
        </a:p>
      </dsp:txBody>
      <dsp:txXfrm>
        <a:off x="766" y="3141709"/>
        <a:ext cx="1423212" cy="1138570"/>
      </dsp:txXfrm>
    </dsp:sp>
    <dsp:sp modelId="{88FA2379-EF0E-4A7A-B184-8088BB3D4863}">
      <dsp:nvSpPr>
        <dsp:cNvPr id="0" name=""/>
        <dsp:cNvSpPr/>
      </dsp:nvSpPr>
      <dsp:spPr>
        <a:xfrm rot="12784176">
          <a:off x="726599" y="2169045"/>
          <a:ext cx="2290049" cy="579450"/>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7515A8CB-4EA4-4F54-8D9C-E1F21862252D}">
      <dsp:nvSpPr>
        <dsp:cNvPr id="0" name=""/>
        <dsp:cNvSpPr/>
      </dsp:nvSpPr>
      <dsp:spPr>
        <a:xfrm>
          <a:off x="200477" y="1264695"/>
          <a:ext cx="1423212" cy="1138570"/>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rgbClr val="002060"/>
              </a:solidFill>
              <a:latin typeface="Arial" panose="020B0604020202020204" pitchFamily="34" charset="0"/>
              <a:cs typeface="Arial" panose="020B0604020202020204" pitchFamily="34" charset="0"/>
            </a:rPr>
            <a:t>Président de zone / de région</a:t>
          </a:r>
        </a:p>
      </dsp:txBody>
      <dsp:txXfrm>
        <a:off x="200477" y="1264695"/>
        <a:ext cx="1423212" cy="1138570"/>
      </dsp:txXfrm>
    </dsp:sp>
    <dsp:sp modelId="{63DADE17-2089-41F5-9E83-D054BB9A8320}">
      <dsp:nvSpPr>
        <dsp:cNvPr id="0" name=""/>
        <dsp:cNvSpPr/>
      </dsp:nvSpPr>
      <dsp:spPr>
        <a:xfrm rot="15117678">
          <a:off x="2093602" y="1361054"/>
          <a:ext cx="2060428" cy="579450"/>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C2DF22C7-1032-4F7C-8871-D82C933AA4B4}">
      <dsp:nvSpPr>
        <dsp:cNvPr id="0" name=""/>
        <dsp:cNvSpPr/>
      </dsp:nvSpPr>
      <dsp:spPr>
        <a:xfrm>
          <a:off x="2093194" y="101917"/>
          <a:ext cx="1423212" cy="1138570"/>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rgbClr val="002060"/>
              </a:solidFill>
              <a:latin typeface="Arial" panose="020B0604020202020204" pitchFamily="34" charset="0"/>
              <a:cs typeface="Arial" panose="020B0604020202020204" pitchFamily="34" charset="0"/>
            </a:rPr>
            <a:t>Autres membres</a:t>
          </a:r>
        </a:p>
      </dsp:txBody>
      <dsp:txXfrm>
        <a:off x="2093194" y="101917"/>
        <a:ext cx="1423212" cy="1138570"/>
      </dsp:txXfrm>
    </dsp:sp>
    <dsp:sp modelId="{36DFAC45-C0BC-4881-AF7A-AFE834D3B062}">
      <dsp:nvSpPr>
        <dsp:cNvPr id="0" name=""/>
        <dsp:cNvSpPr/>
      </dsp:nvSpPr>
      <dsp:spPr>
        <a:xfrm rot="17532900">
          <a:off x="3560101" y="1373103"/>
          <a:ext cx="2142250" cy="579450"/>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C19C4EBF-C178-497E-AA30-1D1447882891}">
      <dsp:nvSpPr>
        <dsp:cNvPr id="0" name=""/>
        <dsp:cNvSpPr/>
      </dsp:nvSpPr>
      <dsp:spPr>
        <a:xfrm>
          <a:off x="4324594" y="101926"/>
          <a:ext cx="1423212" cy="1138570"/>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rgbClr val="002060"/>
              </a:solidFill>
              <a:latin typeface="Arial" panose="020B0604020202020204" pitchFamily="34" charset="0"/>
              <a:cs typeface="Arial" panose="020B0604020202020204" pitchFamily="34" charset="0"/>
            </a:rPr>
            <a:t>Dirigeants de club</a:t>
          </a:r>
        </a:p>
      </dsp:txBody>
      <dsp:txXfrm>
        <a:off x="4324594" y="101926"/>
        <a:ext cx="1423212" cy="1138570"/>
      </dsp:txXfrm>
    </dsp:sp>
    <dsp:sp modelId="{62FE3045-54E4-478D-B88E-2C467F2B7764}">
      <dsp:nvSpPr>
        <dsp:cNvPr id="0" name=""/>
        <dsp:cNvSpPr/>
      </dsp:nvSpPr>
      <dsp:spPr>
        <a:xfrm rot="19636920">
          <a:off x="4584139" y="2216841"/>
          <a:ext cx="2170825" cy="579450"/>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3F9D558D-BF65-4660-8EB3-28F0C2CF71DB}">
      <dsp:nvSpPr>
        <dsp:cNvPr id="0" name=""/>
        <dsp:cNvSpPr/>
      </dsp:nvSpPr>
      <dsp:spPr>
        <a:xfrm>
          <a:off x="5871148" y="1350611"/>
          <a:ext cx="1423212" cy="1138570"/>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rgbClr val="002060"/>
              </a:solidFill>
              <a:latin typeface="Arial" panose="020B0604020202020204" pitchFamily="34" charset="0"/>
              <a:cs typeface="Arial" panose="020B0604020202020204" pitchFamily="34" charset="0"/>
            </a:rPr>
            <a:t>SMA</a:t>
          </a:r>
        </a:p>
      </dsp:txBody>
      <dsp:txXfrm>
        <a:off x="5871148" y="1350611"/>
        <a:ext cx="1423212" cy="1138570"/>
      </dsp:txXfrm>
    </dsp:sp>
    <dsp:sp modelId="{F04AB584-6D96-4A80-AEE4-95BBC616254F}">
      <dsp:nvSpPr>
        <dsp:cNvPr id="0" name=""/>
        <dsp:cNvSpPr/>
      </dsp:nvSpPr>
      <dsp:spPr>
        <a:xfrm rot="211266">
          <a:off x="4921340" y="3550842"/>
          <a:ext cx="1958421" cy="579450"/>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C3C4A9C7-EF73-4ACF-9F86-40511CC71A85}">
      <dsp:nvSpPr>
        <dsp:cNvPr id="0" name=""/>
        <dsp:cNvSpPr/>
      </dsp:nvSpPr>
      <dsp:spPr>
        <a:xfrm>
          <a:off x="6166307" y="3331422"/>
          <a:ext cx="1423212" cy="1138570"/>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err="1">
              <a:solidFill>
                <a:srgbClr val="002060"/>
              </a:solidFill>
              <a:latin typeface="Arial" panose="020B0604020202020204" pitchFamily="34" charset="0"/>
              <a:cs typeface="Arial" panose="020B0604020202020204" pitchFamily="34" charset="0"/>
            </a:rPr>
            <a:t>Coordinateurs</a:t>
          </a:r>
          <a:r>
            <a:rPr lang="en-US" sz="1400" b="1" kern="1200" dirty="0">
              <a:solidFill>
                <a:srgbClr val="002060"/>
              </a:solidFill>
              <a:latin typeface="Arial" panose="020B0604020202020204" pitchFamily="34" charset="0"/>
              <a:cs typeface="Arial" panose="020B0604020202020204" pitchFamily="34" charset="0"/>
            </a:rPr>
            <a:t> Clubs </a:t>
          </a:r>
          <a:r>
            <a:rPr lang="en-US" sz="1400" b="1" kern="1200" dirty="0" err="1">
              <a:solidFill>
                <a:srgbClr val="002060"/>
              </a:solidFill>
              <a:latin typeface="Arial" panose="020B0604020202020204" pitchFamily="34" charset="0"/>
              <a:cs typeface="Arial" panose="020B0604020202020204" pitchFamily="34" charset="0"/>
            </a:rPr>
            <a:t>spécialisés</a:t>
          </a:r>
          <a:endParaRPr lang="fr-FR" sz="1400" b="1" kern="1200" dirty="0">
            <a:solidFill>
              <a:srgbClr val="002060"/>
            </a:solidFill>
            <a:latin typeface="Arial" panose="020B0604020202020204" pitchFamily="34" charset="0"/>
            <a:cs typeface="Arial" panose="020B0604020202020204" pitchFamily="34" charset="0"/>
          </a:endParaRPr>
        </a:p>
      </dsp:txBody>
      <dsp:txXfrm>
        <a:off x="6166307" y="3331422"/>
        <a:ext cx="1423212" cy="1138570"/>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a:t>NAMI Overview</a:t>
            </a:r>
            <a:endParaRPr lang="en-US" dirty="0"/>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a:t>NAMI Overview</a:t>
            </a:r>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fr-FR" sz="1000" u="sng" baseline="0" dirty="0">
                <a:latin typeface="Arial" panose="020B0604020202020204" pitchFamily="34" charset="0"/>
                <a:cs typeface="Arial" panose="020B0604020202020204" pitchFamily="34" charset="0"/>
              </a:rPr>
              <a:t>Préparation avant la réunion :</a:t>
            </a:r>
          </a:p>
          <a:p>
            <a:pPr marL="171450" indent="-171450">
              <a:buFont typeface="Arial" panose="020B0604020202020204" pitchFamily="34" charset="0"/>
              <a:buChar char="•"/>
            </a:pPr>
            <a:r>
              <a:rPr lang="fr-FR" sz="1000" dirty="0">
                <a:latin typeface="Arial" panose="020B0604020202020204" pitchFamily="34" charset="0"/>
                <a:cs typeface="Arial" panose="020B0604020202020204" pitchFamily="34" charset="0"/>
              </a:rPr>
              <a:t>N’hésitez pas à diviser cette présentation PowerPoint en plusieurs séances. </a:t>
            </a:r>
          </a:p>
          <a:p>
            <a:pPr marL="171450" indent="-171450">
              <a:buFont typeface="Arial" panose="020B0604020202020204" pitchFamily="34" charset="0"/>
              <a:buChar char="•"/>
            </a:pPr>
            <a:endParaRPr lang="fr-F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FR" sz="1000" dirty="0">
                <a:latin typeface="Arial" panose="020B0604020202020204" pitchFamily="34" charset="0"/>
                <a:cs typeface="Arial" panose="020B0604020202020204" pitchFamily="34" charset="0"/>
              </a:rPr>
              <a:t>N’hésitez pas à adapter cette présentation PowerPoint aux besoins spécifiques de votre région.</a:t>
            </a:r>
          </a:p>
          <a:p>
            <a:pPr marL="171450" indent="-171450">
              <a:buFont typeface="Arial" panose="020B0604020202020204" pitchFamily="34" charset="0"/>
              <a:buChar char="•"/>
            </a:pPr>
            <a:endParaRPr lang="fr-F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FR" sz="1000" baseline="0" dirty="0">
                <a:latin typeface="Arial" panose="020B0604020202020204" pitchFamily="34" charset="0"/>
                <a:cs typeface="Arial" panose="020B0604020202020204" pitchFamily="34" charset="0"/>
              </a:rPr>
              <a:t>Définissez le meilleur outil à votre disposition pour prendre des notes lors de chaque discussion et activité. S’il s’agit d’une réunion en personne, préparez un tableau-papier et des feutres. S’il s’agit d’une réunion en virtuel, préparez votre outil de prise de notes préféré et partagez votre écran afin que tous les participants puissent suivre. N’oubliez pas de distribuer une copie des notes à tous les participants après la réunion.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1" u="none" baseline="0" dirty="0">
                <a:latin typeface="Arial" panose="020B0604020202020204" pitchFamily="34" charset="0"/>
                <a:cs typeface="Arial" panose="020B0604020202020204" pitchFamily="34" charset="0"/>
              </a:rPr>
              <a:t>Avant la séance, </a:t>
            </a:r>
            <a:r>
              <a:rPr lang="en-US" sz="1000" b="0" i="1" u="none" baseline="0" dirty="0" err="1">
                <a:latin typeface="Arial" panose="020B0604020202020204" pitchFamily="34" charset="0"/>
                <a:cs typeface="Arial" panose="020B0604020202020204" pitchFamily="34" charset="0"/>
              </a:rPr>
              <a:t>mettez</a:t>
            </a:r>
            <a:r>
              <a:rPr lang="en-US" sz="1000" b="0" i="1" u="none" baseline="0" dirty="0">
                <a:latin typeface="Arial" panose="020B0604020202020204" pitchFamily="34" charset="0"/>
                <a:cs typeface="Arial" panose="020B0604020202020204" pitchFamily="34" charset="0"/>
              </a:rPr>
              <a:t> à jour les chiffres sur les diapositives </a:t>
            </a:r>
            <a:r>
              <a:rPr lang="en-US" sz="1000" b="0" dirty="0">
                <a:effectLst/>
                <a:latin typeface="Segoe UI" panose="020B0502040204020203" pitchFamily="34" charset="0"/>
              </a:rPr>
              <a:t>6 et 7 pour </a:t>
            </a:r>
            <a:r>
              <a:rPr lang="en-US" sz="1000" b="0" dirty="0" err="1">
                <a:effectLst/>
                <a:latin typeface="Segoe UI" panose="020B0502040204020203" pitchFamily="34" charset="0"/>
              </a:rPr>
              <a:t>l’année</a:t>
            </a:r>
            <a:r>
              <a:rPr lang="en-US" sz="1000" b="0" dirty="0">
                <a:effectLst/>
                <a:latin typeface="Segoe UI" panose="020B0502040204020203" pitchFamily="34" charset="0"/>
              </a:rPr>
              <a:t> Lions </a:t>
            </a:r>
            <a:r>
              <a:rPr lang="en-US" sz="1000" b="0" dirty="0" err="1">
                <a:effectLst/>
                <a:latin typeface="Segoe UI" panose="020B0502040204020203" pitchFamily="34" charset="0"/>
              </a:rPr>
              <a:t>précédente</a:t>
            </a:r>
            <a:r>
              <a:rPr lang="en-US" sz="1000" b="0" dirty="0">
                <a:effectLst/>
                <a:latin typeface="Segoe UI" panose="020B0502040204020203" pitchFamily="34" charset="0"/>
              </a:rPr>
              <a:t> </a:t>
            </a:r>
            <a:r>
              <a:rPr lang="en-US" sz="1000" b="0" dirty="0" err="1">
                <a:effectLst/>
                <a:latin typeface="Segoe UI" panose="020B0502040204020203" pitchFamily="34" charset="0"/>
              </a:rPr>
              <a:t>en</a:t>
            </a:r>
            <a:r>
              <a:rPr lang="en-US" sz="1000" b="0" dirty="0">
                <a:effectLst/>
                <a:latin typeface="Segoe UI" panose="020B0502040204020203" pitchFamily="34" charset="0"/>
              </a:rPr>
              <a:t> </a:t>
            </a:r>
            <a:r>
              <a:rPr lang="en-US" sz="1000" b="0" dirty="0" err="1">
                <a:effectLst/>
                <a:latin typeface="Segoe UI" panose="020B0502040204020203" pitchFamily="34" charset="0"/>
              </a:rPr>
              <a:t>utilisant</a:t>
            </a:r>
            <a:r>
              <a:rPr lang="en-US" sz="1000" b="0" dirty="0">
                <a:effectLst/>
                <a:latin typeface="Segoe UI" panose="020B0502040204020203" pitchFamily="34" charset="0"/>
              </a:rPr>
              <a:t> les </a:t>
            </a:r>
            <a:r>
              <a:rPr lang="en-US" sz="1000" b="0" dirty="0" err="1">
                <a:effectLst/>
                <a:latin typeface="Segoe UI" panose="020B0502040204020203" pitchFamily="34" charset="0"/>
              </a:rPr>
              <a:t>totaux</a:t>
            </a:r>
            <a:r>
              <a:rPr lang="en-US" sz="1000" b="0" dirty="0">
                <a:effectLst/>
                <a:latin typeface="Segoe UI" panose="020B0502040204020203" pitchFamily="34" charset="0"/>
              </a:rPr>
              <a:t> </a:t>
            </a:r>
            <a:r>
              <a:rPr lang="en-US" sz="1000" b="0" dirty="0" err="1">
                <a:effectLst/>
                <a:latin typeface="Segoe UI" panose="020B0502040204020203" pitchFamily="34" charset="0"/>
              </a:rPr>
              <a:t>disponibles</a:t>
            </a:r>
            <a:r>
              <a:rPr lang="en-US" sz="1000" b="0" dirty="0">
                <a:effectLst/>
                <a:latin typeface="Segoe UI" panose="020B0502040204020203" pitchFamily="34" charset="0"/>
              </a:rPr>
              <a:t> sur Insights.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000" b="0" dirty="0">
                <a:effectLst/>
                <a:latin typeface="Segoe UI" panose="020B0502040204020203" pitchFamily="34" charset="0"/>
              </a:rPr>
              <a:t>Diapositive 7 : mettez à jour le premier point pour refléter la croissance ou le déclin des effectifs dans votre région.</a:t>
            </a:r>
          </a:p>
          <a:p>
            <a:pPr marL="171450" indent="-171450">
              <a:buFont typeface="Arial" panose="020B0604020202020204" pitchFamily="34" charset="0"/>
              <a:buChar char="•"/>
            </a:pPr>
            <a:r>
              <a:rPr lang="fr-FR" sz="1200" b="0" i="1" baseline="0" dirty="0">
                <a:latin typeface="Arial" panose="020B0604020202020204" pitchFamily="34" charset="0"/>
                <a:cs typeface="Arial" panose="020B0604020202020204" pitchFamily="34" charset="0"/>
              </a:rPr>
              <a:t>Dans le cadre du cahier de travail Plan stratégique de district, les membres du groupe de travail ont été invités à extraire cette information à l’avance pour connaître les tendances en matière de membres dans leur région. Cependant, pour mieux préparer la réunion et fournir à votre public des données permettant une analyse de district, vous pouvez trouver ces informations sur Insights (https://insights.lionsclubs.org). Connectez-vous à votre compte Lion </a:t>
            </a:r>
            <a:r>
              <a:rPr lang="fr-FR" sz="1200" b="0" i="1" baseline="0" dirty="0" err="1">
                <a:latin typeface="Arial" panose="020B0604020202020204" pitchFamily="34" charset="0"/>
                <a:cs typeface="Arial" panose="020B0604020202020204" pitchFamily="34" charset="0"/>
              </a:rPr>
              <a:t>Account</a:t>
            </a:r>
            <a:r>
              <a:rPr lang="fr-FR" sz="1200" b="0" i="1" baseline="0" dirty="0">
                <a:latin typeface="Arial" panose="020B0604020202020204" pitchFamily="34" charset="0"/>
                <a:cs typeface="Arial" panose="020B0604020202020204" pitchFamily="34" charset="0"/>
              </a:rPr>
              <a:t> (Lion Portal), cliquez sur Insights dans le volet de navigation central en haut et utilisez ces rapports pour remplir les blancs ci-dessus avant la présentation. 
	1) Dans la barre centrale supérieure, cliquez sur l’onglet « Membership ». Sur le côté gauche de l’écran, vous verrez une section Filtre où vous 	pouvez filtrer par 'LCI' ou ‘GAT/SMA'. Vous pouvez utiliser l’un ou l’autre pour collecter ces informations (le filtre LCI filtre par RC&gt;DM&gt;D, le 	filtre GAT/SMA filtre par RC&gt;région&gt;DM&gt;D). Une fois que vous avez fait votre choix, sélectionnez « Total Membership » et filtrez vers le bas pour afficher les données de votre DM ou district. Notez le nombre de membres de votre district pour cette année et l’année dernière dans les deux premières colonnes du tableau de données, puis faites défiler vers la droite et notez le taux de rétention des nouveaux membres sur 3 ans dans la dernière colonne. 
	2) En revenant à la barre centrale supérieure, cliquez sur l’onglet « Service Activity ». Vos filtres ont dû être conservés mais si ce n’est pas le cas, suivez le même processus pour voir les totaux de service de Dm et de districts. Notez le nombre de personnes servies dans votre district pour 	cette année et l’année dernière dans les troisième et quatrième colonnes du tableau de données, puis faites défiler vers la droite et notez le pourcentage de clubs ayant déclaré leur service au cours de l’exercice dans la dernière colonne.
Le rapport sur les tendances sur 5 ans, disponible sur http://www8.lionsclubs.org/reports/5YearTrendReport, montre des indicateurs clés au cours des 5 dernières années, y compris les membres et les clubs, nouveaux et supprimés. Il est suggéré d’imprimer des copies de ce rapport pour les participants, afin qu’ils puissent se référer aux chiffres pour l’analyse du district et l’établissement des objectifs.
Si vous souhaitez présenter des données applicables à l’échelle régionale, telles que l’affiliation familiale, vous pouvez trouver ces types de rapports ici : http://www8.lionsclubs.org/reports/FamilyandWomenMembershipReports/</a:t>
            </a:r>
          </a:p>
          <a:p>
            <a:pPr marL="0" indent="0">
              <a:buFont typeface="Arial" panose="020B0604020202020204" pitchFamily="34" charset="0"/>
              <a:buNone/>
            </a:pPr>
            <a:endParaRPr lang="fr-FR" sz="10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FR" sz="1000" baseline="0" dirty="0">
                <a:latin typeface="Arial" panose="020B0604020202020204" pitchFamily="34" charset="0"/>
                <a:cs typeface="Arial" panose="020B0604020202020204" pitchFamily="34" charset="0"/>
              </a:rPr>
              <a:t>Examiner la diapositive 16, Exercice </a:t>
            </a:r>
            <a:r>
              <a:rPr lang="fr-FR" sz="1000" i="1" baseline="0" dirty="0">
                <a:latin typeface="Arial" panose="020B0604020202020204" pitchFamily="34" charset="0"/>
                <a:cs typeface="Arial" panose="020B0604020202020204" pitchFamily="34" charset="0"/>
              </a:rPr>
              <a:t>Travailler ensemble</a:t>
            </a:r>
            <a:r>
              <a:rPr lang="fr-FR" sz="1000" baseline="0" dirty="0">
                <a:latin typeface="Arial" panose="020B0604020202020204" pitchFamily="34" charset="0"/>
                <a:cs typeface="Arial" panose="020B0604020202020204" pitchFamily="34" charset="0"/>
              </a:rPr>
              <a:t>. Si les membres de votre groupe de travail se connaissent bien et/ou ont travaillé ensemble sur d’autres initiatives, vous n’en aurez peut-être pas besoin. Pour ceux qui veulent renforcer la cohésion au sein de leur groupe de travail (au niveau de leur district ou de leur club), cela peut faire partie des nombreuses activités disponibles. </a:t>
            </a:r>
          </a:p>
          <a:p>
            <a:pPr marL="0" indent="0">
              <a:buFont typeface="Arial" panose="020B0604020202020204" pitchFamily="34" charset="0"/>
              <a:buNone/>
            </a:pPr>
            <a:endParaRPr lang="fr-FR" sz="1000" baseline="0" dirty="0">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000" dirty="0">
                <a:latin typeface="Arial" panose="020B0604020202020204" pitchFamily="34" charset="0"/>
                <a:cs typeface="Arial" panose="020B0604020202020204" pitchFamily="34" charset="0"/>
              </a:rPr>
              <a:t>Certaines des diapositives de cette présentation incluent deux versions du script :</a:t>
            </a:r>
          </a:p>
          <a:p>
            <a:pPr marL="628650" lvl="1" indent="-171450">
              <a:buFont typeface="Arial" panose="020B0604020202020204" pitchFamily="34" charset="0"/>
              <a:buChar char="•"/>
            </a:pPr>
            <a:r>
              <a:rPr lang="fr-FR" sz="1000" baseline="0" dirty="0">
                <a:latin typeface="Arial" panose="020B0604020202020204" pitchFamily="34" charset="0"/>
                <a:cs typeface="Arial" panose="020B0604020202020204" pitchFamily="34" charset="0"/>
              </a:rPr>
              <a:t>Un script destiné au responsable SMA régional pour préparer les responsables de district à animer un atelier « Bâtir une équipe »</a:t>
            </a:r>
          </a:p>
          <a:p>
            <a:pPr marL="628650" lvl="1" indent="-171450">
              <a:buFont typeface="Arial" panose="020B0604020202020204" pitchFamily="34" charset="0"/>
              <a:buChar char="•"/>
            </a:pPr>
            <a:r>
              <a:rPr lang="fr-FR" sz="1000" dirty="0">
                <a:latin typeface="Arial" panose="020B0604020202020204" pitchFamily="34" charset="0"/>
                <a:cs typeface="Arial" panose="020B0604020202020204" pitchFamily="34" charset="0"/>
              </a:rPr>
              <a:t>Un script destiné aux responsables de district pour animer un atelier « Bâtir une équipe »</a:t>
            </a:r>
          </a:p>
          <a:p>
            <a:pPr marL="457200" lvl="1" indent="0">
              <a:buFont typeface="Arial" panose="020B0604020202020204" pitchFamily="34" charset="0"/>
              <a:buNone/>
            </a:pPr>
            <a:endParaRPr lang="fr-FR" sz="1000" dirty="0">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000" b="1" dirty="0">
                <a:latin typeface="Arial" panose="020B0604020202020204" pitchFamily="34" charset="0"/>
                <a:cs typeface="Arial" panose="020B0604020202020204" pitchFamily="34" charset="0"/>
              </a:rPr>
              <a:t>NOTE IMPORTANTE À PROPOS DES FORMATIONS SUR LE CENTRE DE FORMATION LIONS EN LIGNE</a:t>
            </a:r>
            <a:r>
              <a:rPr lang="fr-FR" sz="1000" dirty="0">
                <a:latin typeface="Arial" panose="020B0604020202020204" pitchFamily="34" charset="0"/>
                <a:cs typeface="Arial" panose="020B0604020202020204" pitchFamily="34" charset="0"/>
              </a:rPr>
              <a:t> : Ne copiez jamais le lien d’une formation à partir du navigateur, car cela amène à la mauvaise page de connexion.</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fr-FR"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FR" sz="1000" dirty="0">
                <a:latin typeface="Arial" panose="020B0604020202020204" pitchFamily="34" charset="0"/>
                <a:cs typeface="Arial" panose="020B0604020202020204" pitchFamily="34" charset="0"/>
              </a:rPr>
              <a:t>Malheureusement, nous ne pouvons pas donner de lien direct vers les formations du CFL. La </a:t>
            </a:r>
            <a:r>
              <a:rPr lang="fr-FR" sz="1000" u="sng" dirty="0">
                <a:latin typeface="Arial" panose="020B0604020202020204" pitchFamily="34" charset="0"/>
                <a:cs typeface="Arial" panose="020B0604020202020204" pitchFamily="34" charset="0"/>
              </a:rPr>
              <a:t>diapositive 19</a:t>
            </a:r>
            <a:r>
              <a:rPr lang="fr-FR" sz="1000" dirty="0">
                <a:latin typeface="Arial" panose="020B0604020202020204" pitchFamily="34" charset="0"/>
                <a:cs typeface="Arial" panose="020B0604020202020204" pitchFamily="34" charset="0"/>
              </a:rPr>
              <a:t> fournit des instructions pour accéder aux formations en faisant une recherche, par titre, dans la bibliothèque de contenus du CFL.</a:t>
            </a:r>
          </a:p>
          <a:p>
            <a:pPr marL="171450" lvl="0" indent="-171450">
              <a:buFont typeface="Arial" panose="020B0604020202020204" pitchFamily="34" charset="0"/>
              <a:buChar char="•"/>
            </a:pPr>
            <a:endParaRPr lang="en-US" sz="1000" baseline="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
        <p:nvSpPr>
          <p:cNvPr id="4" name="Header Placeholder 3"/>
          <p:cNvSpPr>
            <a:spLocks noGrp="1"/>
          </p:cNvSpPr>
          <p:nvPr>
            <p:ph type="hdr" sz="quarter"/>
          </p:nvPr>
        </p:nvSpPr>
        <p:spPr/>
        <p:txBody>
          <a:bodyPr/>
          <a:lstStyle/>
          <a:p>
            <a:pPr>
              <a:defRPr/>
            </a:pPr>
            <a:r>
              <a:rPr lang="fr-FR"/>
              <a:t>Vue d’ensemble de l’initiative NAMI</a:t>
            </a:r>
          </a:p>
        </p:txBody>
      </p:sp>
    </p:spTree>
    <p:extLst>
      <p:ext uri="{BB962C8B-B14F-4D97-AF65-F5344CB8AC3E}">
        <p14:creationId xmlns:p14="http://schemas.microsoft.com/office/powerpoint/2010/main" val="2120934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defRPr/>
            </a:pPr>
            <a:r>
              <a:rPr lang="en-US" b="0" dirty="0">
                <a:ea typeface="ヒラギノ角ゴ Pro W3"/>
                <a:cs typeface="Arial"/>
              </a:rPr>
              <a:t>Notes :</a:t>
            </a:r>
          </a:p>
          <a:p>
            <a:pPr>
              <a:defRPr/>
            </a:pPr>
            <a:endParaRPr lang="en-US" b="0" dirty="0">
              <a:ea typeface="ヒラギノ角ゴ Pro W3"/>
              <a:cs typeface="Arial"/>
            </a:endParaRPr>
          </a:p>
          <a:p>
            <a:r>
              <a:rPr lang="fr-FR" baseline="0" dirty="0"/>
              <a:t>Les officiels exécutifs ont demandé à toutes les régions constitutionnelles de mener leur propre programme pilote Approche Globale Effectif jusqu'à la fin de l’année Lions 2021-2022.</a:t>
            </a:r>
          </a:p>
          <a:p>
            <a:endParaRPr lang="fr-FR" baseline="0" dirty="0"/>
          </a:p>
          <a:p>
            <a:r>
              <a:rPr lang="fr-FR" baseline="0" dirty="0"/>
              <a:t>Le retour d'informations suite aux pilotes a influencé des changements et mis en évidence la nécessité d’adaptations régionales.</a:t>
            </a:r>
          </a:p>
          <a:p>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solidFill>
              </a:rPr>
              <a:t>Dans chaque région constitutionnelle, la SMA </a:t>
            </a:r>
            <a:r>
              <a:rPr kumimoji="0" lang="fr-FR" sz="1200" b="0" i="0" u="none" strike="noStrike" cap="none" normalizeH="0" baseline="0" noProof="0" dirty="0">
                <a:ln>
                  <a:noFill/>
                </a:ln>
                <a:solidFill>
                  <a:srgbClr val="FFC000"/>
                </a:solidFill>
                <a:uLnTx/>
                <a:uFillTx/>
                <a:latin typeface="Arial" panose="020B0604020202020204" pitchFamily="34" charset="0"/>
                <a:ea typeface="ヒラギノ角ゴ Pro W3" charset="0"/>
                <a:cs typeface="Arial" panose="020B0604020202020204" pitchFamily="34" charset="0"/>
              </a:rPr>
              <a:t>dirige le processus, apporte son soutien et responsabilisation. </a:t>
            </a:r>
            <a:r>
              <a:rPr lang="fr-FR" baseline="0" dirty="0"/>
              <a:t>Les responsables SMA forment également les responsables Lions à l’Approche Globale Effectif.</a:t>
            </a:r>
          </a:p>
          <a:p>
            <a:endParaRPr lang="fr-FR" baseline="0" dirty="0"/>
          </a:p>
          <a:p>
            <a:r>
              <a:rPr lang="fr-FR" baseline="0" dirty="0"/>
              <a:t>En utilisant les idées les plus efficaces en matière d’effectif de chaque région constitutionnelle, l’Approche Globale Effectif est lancée dans le monde au cours de l'année Lions 2022-2023. </a:t>
            </a:r>
          </a:p>
          <a:p>
            <a:endParaRPr lang="fr-FR" baseline="0" dirty="0"/>
          </a:p>
          <a:p>
            <a:r>
              <a:rPr lang="fr-FR" baseline="0" dirty="0"/>
              <a:t>En juillet 2023, </a:t>
            </a:r>
            <a:r>
              <a:rPr lang="fr-FR" i="1" baseline="0" dirty="0"/>
              <a:t>MISSION</a:t>
            </a:r>
            <a:r>
              <a:rPr lang="fr-FR" baseline="0" dirty="0"/>
              <a:t> </a:t>
            </a:r>
            <a:r>
              <a:rPr lang="fr-FR" b="1" baseline="0" dirty="0"/>
              <a:t>1.5</a:t>
            </a:r>
            <a:r>
              <a:rPr lang="fr-FR" baseline="0" dirty="0"/>
              <a:t> est lancée. Elle sera soutenue par l’Approche Globale Effectif jusqu'à sa fin en juin 2027. </a:t>
            </a:r>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r>
              <a:rPr kumimoji="0" lang="en-US" sz="1200" b="0" i="0" u="none" strike="noStrike" kern="0" cap="none" spc="0" normalizeH="0" baseline="0" noProof="0" dirty="0">
                <a:ln>
                  <a:noFill/>
                </a:ln>
                <a:effectLst/>
                <a:uLnTx/>
                <a:uFillTx/>
                <a:ea typeface="ヒラギノ角ゴ Pro W3" charset="0"/>
                <a:cs typeface="Arial" panose="020B0604020202020204" pitchFamily="34" charset="0"/>
              </a:rPr>
              <a:t>.</a:t>
            </a:r>
            <a:endParaRPr lang="en-US" b="0" dirty="0">
              <a:ea typeface="Calibri"/>
              <a:cs typeface="Calibri"/>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a:p>
        </p:txBody>
      </p:sp>
    </p:spTree>
    <p:extLst>
      <p:ext uri="{BB962C8B-B14F-4D97-AF65-F5344CB8AC3E}">
        <p14:creationId xmlns:p14="http://schemas.microsoft.com/office/powerpoint/2010/main" val="596958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u="sng" dirty="0">
                <a:latin typeface="Arial" panose="020B0604020202020204" pitchFamily="34" charset="0"/>
                <a:ea typeface="ヒラギノ角ゴ Pro W3"/>
                <a:cs typeface="Arial" panose="020B0604020202020204" pitchFamily="34" charset="0"/>
              </a:rPr>
              <a:t>Notes de l’animateur :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i="1" dirty="0">
                <a:latin typeface="Arial" panose="020B0604020202020204" pitchFamily="34" charset="0"/>
                <a:ea typeface="ヒラギノ角ゴ Pro W3"/>
                <a:cs typeface="Arial" panose="020B0604020202020204" pitchFamily="34" charset="0"/>
              </a:rPr>
              <a:t>Insistez sur le fait que les participants peuvent façonner le processus afin de répondre au mieux aux besoins de leur région. Rappelez-leur qu’ils peuvent construire leur équipe de district comme bon leur semble.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aseline="0" dirty="0">
                <a:latin typeface="Arial" panose="020B0604020202020204" pitchFamily="34" charset="0"/>
                <a:cs typeface="Arial" panose="020B0604020202020204" pitchFamily="34" charset="0"/>
              </a:rPr>
              <a:t>________________________________________________________________</a:t>
            </a:r>
          </a:p>
          <a:p>
            <a:endParaRPr lang="en-US" sz="1000" dirty="0">
              <a:latin typeface="Arial" panose="020B0604020202020204" pitchFamily="34" charset="0"/>
              <a:cs typeface="Arial" panose="020B0604020202020204" pitchFamily="34" charset="0"/>
            </a:endParaRPr>
          </a:p>
          <a:p>
            <a:r>
              <a:rPr lang="fr-FR" sz="1000" dirty="0">
                <a:latin typeface="Arial" panose="020B0604020202020204" pitchFamily="34" charset="0"/>
                <a:cs typeface="Arial" panose="020B0604020202020204" pitchFamily="34" charset="0"/>
              </a:rPr>
              <a:t>L’</a:t>
            </a:r>
            <a:r>
              <a:rPr lang="fr-FR" sz="1000" baseline="0" dirty="0">
                <a:latin typeface="Arial" panose="020B0604020202020204" pitchFamily="34" charset="0"/>
                <a:cs typeface="Arial" panose="020B0604020202020204" pitchFamily="34" charset="0"/>
              </a:rPr>
              <a:t>Approche Globale Effectif suit un processus en quatre étapes : Bâtir une équipe, Bâtir une vision, Bâtir un plan et Bâtir la réussite. </a:t>
            </a:r>
          </a:p>
          <a:p>
            <a:endParaRPr lang="en-US" sz="1000" dirty="0">
              <a:latin typeface="Arial" panose="020B0604020202020204" pitchFamily="34" charset="0"/>
              <a:cs typeface="Arial" panose="020B0604020202020204" pitchFamily="34" charset="0"/>
            </a:endParaRPr>
          </a:p>
          <a:p>
            <a:r>
              <a:rPr lang="fr-FR" sz="1000" b="1" i="1" baseline="0" dirty="0">
                <a:latin typeface="Arial" panose="020B0604020202020204" pitchFamily="34" charset="0"/>
                <a:cs typeface="Arial" panose="020B0604020202020204" pitchFamily="34" charset="0"/>
              </a:rPr>
              <a:t>Script destiné au responsable régional SMA pour préparer les responsables de district à animer un atelier « Bâtir une équipe » :</a:t>
            </a:r>
          </a:p>
          <a:p>
            <a:r>
              <a:rPr lang="fr-FR" sz="1000" baseline="0" dirty="0">
                <a:latin typeface="Arial" panose="020B0604020202020204" pitchFamily="34" charset="0"/>
                <a:cs typeface="Arial" panose="020B0604020202020204" pitchFamily="34" charset="0"/>
              </a:rPr>
              <a:t>Lorsque vous rentrerez dans votre district, vous terminerez la première étape du processus : </a:t>
            </a:r>
            <a:r>
              <a:rPr lang="fr-FR" sz="1000" b="1" i="1" baseline="0" dirty="0">
                <a:latin typeface="Arial" panose="020B0604020202020204" pitchFamily="34" charset="0"/>
                <a:cs typeface="Arial" panose="020B0604020202020204" pitchFamily="34" charset="0"/>
              </a:rPr>
              <a:t>Bâtir une équipe</a:t>
            </a:r>
            <a:r>
              <a:rPr lang="fr-FR" sz="1000" baseline="0" dirty="0">
                <a:latin typeface="Arial" panose="020B0604020202020204" pitchFamily="34" charset="0"/>
                <a:cs typeface="Arial" panose="020B0604020202020204" pitchFamily="34" charset="0"/>
              </a:rPr>
              <a:t>. Cette étape vous permettra de mieux faire connaissance, de prendre conscience de nos rôles dans ce processus et de comprendre l’importance de la communication et de la confiance. </a:t>
            </a:r>
          </a:p>
          <a:p>
            <a:endParaRPr lang="en-US" sz="1000" baseline="0" dirty="0">
              <a:latin typeface="Arial" panose="020B0604020202020204" pitchFamily="34" charset="0"/>
              <a:cs typeface="Arial" panose="020B0604020202020204" pitchFamily="34" charset="0"/>
            </a:endParaRPr>
          </a:p>
          <a:p>
            <a:r>
              <a:rPr lang="fr-FR" sz="1000" baseline="0" dirty="0">
                <a:latin typeface="Arial" panose="020B0604020202020204" pitchFamily="34" charset="0"/>
                <a:cs typeface="Arial" panose="020B0604020202020204" pitchFamily="34" charset="0"/>
              </a:rPr>
              <a:t>Du responsable de club au responsable SMA de haut niveau, vous devrez choisir pour votre groupe de travail des membres motivés pour la croissance de votre district l’année prochaine et qui s’aideront mutuellement tout au long du processus.</a:t>
            </a:r>
          </a:p>
          <a:p>
            <a:endParaRPr lang="en-US" sz="1000" dirty="0">
              <a:latin typeface="Arial" panose="020B0604020202020204" pitchFamily="34" charset="0"/>
              <a:cs typeface="Arial" panose="020B0604020202020204" pitchFamily="34" charset="0"/>
            </a:endParaRPr>
          </a:p>
          <a:p>
            <a:r>
              <a:rPr lang="fr-FR" sz="1000" b="1" i="1" dirty="0">
                <a:latin typeface="Arial" panose="020B0604020202020204" pitchFamily="34" charset="0"/>
                <a:cs typeface="Arial" panose="020B0604020202020204" pitchFamily="34" charset="0"/>
              </a:rPr>
              <a:t>Script destiné aux responsables de district pour animer un atelier « Bâtir une équipe » :</a:t>
            </a:r>
          </a:p>
          <a:p>
            <a:r>
              <a:rPr lang="fr-FR" sz="1000" baseline="0" dirty="0">
                <a:latin typeface="Arial" panose="020B0604020202020204" pitchFamily="34" charset="0"/>
                <a:cs typeface="Arial" panose="020B0604020202020204" pitchFamily="34" charset="0"/>
              </a:rPr>
              <a:t>Aujourd’hui, nous commençons par la première étape du processus : Bâtir une équipe. Grâce à cette étape, vous pourrez apprendre à mieux vous connaître, prendre conscience de nos rôles dans ce processus et comprendre l’importance de la communication et de la confiance. </a:t>
            </a:r>
          </a:p>
          <a:p>
            <a:endParaRPr lang="en-US" sz="1000" baseline="0" dirty="0">
              <a:latin typeface="Arial" panose="020B0604020202020204" pitchFamily="34" charset="0"/>
              <a:cs typeface="Arial" panose="020B0604020202020204" pitchFamily="34" charset="0"/>
            </a:endParaRPr>
          </a:p>
          <a:p>
            <a:r>
              <a:rPr lang="fr-FR" sz="1000" baseline="0" dirty="0">
                <a:latin typeface="Arial" panose="020B0604020202020204" pitchFamily="34" charset="0"/>
                <a:cs typeface="Arial" panose="020B0604020202020204" pitchFamily="34" charset="0"/>
              </a:rPr>
              <a:t>Du responsable de club au responsable SMA de haut niveau, vous devrez choisir pour votre groupe de travail des membres motivés pour la croissance de votre district l’année prochaine et qui s’aideront mutuellement tout au long du processus.</a:t>
            </a: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3395912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u="sng" dirty="0">
                <a:latin typeface="Arial" panose="020B0604020202020204" pitchFamily="34" charset="0"/>
                <a:ea typeface="ヒラギノ角ゴ Pro W3"/>
                <a:cs typeface="Arial" panose="020B0604020202020204" pitchFamily="34" charset="0"/>
              </a:rPr>
              <a:t>Notes de l’animateur :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i="1" dirty="0">
                <a:latin typeface="Arial" panose="020B0604020202020204" pitchFamily="34" charset="0"/>
                <a:ea typeface="ヒラギノ角ゴ Pro W3"/>
                <a:cs typeface="Arial" panose="020B0604020202020204" pitchFamily="34" charset="0"/>
              </a:rPr>
              <a:t>N’oubliez pas de personnaliser l’approche à suivre dans ces quatre domaines en fonction de votre région. Si le leadership a plus d’importance dans votre région, ramenez tout à la formation et au développement des membres. Si le service a plus d’importance, rappelez au groupe que plus la satisfaction des Lions est grande, plus ils participent aux activités de service.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aseline="0" dirty="0">
                <a:latin typeface="Arial" panose="020B0604020202020204" pitchFamily="34" charset="0"/>
                <a:cs typeface="Arial" panose="020B0604020202020204" pitchFamily="34" charset="0"/>
              </a:rPr>
              <a:t>________________________________________________________________</a:t>
            </a:r>
          </a:p>
          <a:p>
            <a:endParaRPr lang="en-US" sz="1000" dirty="0">
              <a:latin typeface="Arial" panose="020B0604020202020204" pitchFamily="34" charset="0"/>
              <a:cs typeface="Arial" panose="020B0604020202020204" pitchFamily="34" charset="0"/>
            </a:endParaRPr>
          </a:p>
          <a:p>
            <a:r>
              <a:rPr lang="fr-FR" sz="1000" dirty="0">
                <a:latin typeface="Arial" panose="020B0604020202020204" pitchFamily="34" charset="0"/>
                <a:cs typeface="Arial" panose="020B0604020202020204" pitchFamily="34" charset="0"/>
              </a:rPr>
              <a:t>Avant de nous pencher sur l’organisation du groupe de travail, rappelons les trois objectifs de l’Approche Globale Effectif : </a:t>
            </a:r>
          </a:p>
          <a:p>
            <a:endParaRPr lang="fr-FR" sz="1000" dirty="0">
              <a:latin typeface="Arial" panose="020B0604020202020204" pitchFamily="34" charset="0"/>
              <a:cs typeface="Arial" panose="020B0604020202020204" pitchFamily="34" charset="0"/>
            </a:endParaRPr>
          </a:p>
          <a:p>
            <a:pPr marL="171450" indent="-171450">
              <a:buFontTx/>
              <a:buChar char="-"/>
            </a:pPr>
            <a:r>
              <a:rPr lang="fr-FR" sz="1000" dirty="0">
                <a:latin typeface="Arial" panose="020B0604020202020204" pitchFamily="34" charset="0"/>
                <a:cs typeface="Arial" panose="020B0604020202020204" pitchFamily="34" charset="0"/>
              </a:rPr>
              <a:t>Redynamiser les districts par de nouveaux clubs</a:t>
            </a:r>
          </a:p>
          <a:p>
            <a:pPr marL="171450" indent="-171450">
              <a:buFontTx/>
              <a:buChar char="-"/>
            </a:pPr>
            <a:r>
              <a:rPr lang="fr-FR" sz="1000" dirty="0">
                <a:latin typeface="Arial" panose="020B0604020202020204" pitchFamily="34" charset="0"/>
                <a:cs typeface="Arial" panose="020B0604020202020204" pitchFamily="34" charset="0"/>
              </a:rPr>
              <a:t>Revitaliser les clubs grâce à de nouveaux membres</a:t>
            </a:r>
          </a:p>
          <a:p>
            <a:pPr marL="171450" indent="-171450">
              <a:buFontTx/>
              <a:buChar char="-"/>
            </a:pPr>
            <a:r>
              <a:rPr lang="fr-FR" sz="1000" dirty="0">
                <a:latin typeface="Arial" panose="020B0604020202020204" pitchFamily="34" charset="0"/>
                <a:cs typeface="Arial" panose="020B0604020202020204" pitchFamily="34" charset="0"/>
              </a:rPr>
              <a:t>Remotiver les membres en s'appuyant sur la camaraderie et des activités de service engageantes. </a:t>
            </a:r>
          </a:p>
          <a:p>
            <a:endParaRPr lang="en-US" sz="1000" dirty="0">
              <a:latin typeface="Arial" panose="020B0604020202020204" pitchFamily="34" charset="0"/>
              <a:cs typeface="Arial" panose="020B0604020202020204" pitchFamily="34" charset="0"/>
            </a:endParaRPr>
          </a:p>
          <a:p>
            <a:r>
              <a:rPr lang="fr-FR" sz="1000" dirty="0">
                <a:latin typeface="Arial" panose="020B0604020202020204" pitchFamily="34" charset="0"/>
                <a:cs typeface="Arial" panose="020B0604020202020204" pitchFamily="34" charset="0"/>
              </a:rPr>
              <a:t>Chacun de ces objectifs constitue un domaine prioritaire de l’Approche Globale Effectif, en plus de </a:t>
            </a:r>
            <a:r>
              <a:rPr lang="fr-FR" sz="1000" i="1" dirty="0">
                <a:latin typeface="Arial" panose="020B0604020202020204" pitchFamily="34" charset="0"/>
                <a:cs typeface="Arial" panose="020B0604020202020204" pitchFamily="34" charset="0"/>
              </a:rPr>
              <a:t>(cliquez) </a:t>
            </a:r>
            <a:r>
              <a:rPr lang="fr-FR" sz="1000" i="1" u="sng" baseline="0" dirty="0">
                <a:latin typeface="Arial" panose="020B0604020202020204" pitchFamily="34" charset="0"/>
                <a:cs typeface="Arial" panose="020B0604020202020204" pitchFamily="34" charset="0"/>
              </a:rPr>
              <a:t>Fournir aux responsables Lions la formation et le soutien dont ils ont besoin</a:t>
            </a:r>
            <a:r>
              <a:rPr lang="fr-FR" sz="1000" baseline="0" dirty="0">
                <a:latin typeface="Arial" panose="020B0604020202020204" pitchFamily="34" charset="0"/>
                <a:cs typeface="Arial" panose="020B0604020202020204" pitchFamily="34" charset="0"/>
              </a:rPr>
              <a:t>. Sans cela, aucun des autres objectifs ne pourra être atteint. </a:t>
            </a:r>
          </a:p>
          <a:p>
            <a:endParaRPr lang="en-US" sz="1000" baseline="0" dirty="0">
              <a:latin typeface="Arial" panose="020B0604020202020204" pitchFamily="34" charset="0"/>
              <a:cs typeface="Arial" panose="020B0604020202020204" pitchFamily="34" charset="0"/>
            </a:endParaRPr>
          </a:p>
          <a:p>
            <a:r>
              <a:rPr lang="fr-FR" sz="1000" baseline="0" dirty="0">
                <a:latin typeface="Arial" panose="020B0604020202020204" pitchFamily="34" charset="0"/>
                <a:cs typeface="Arial" panose="020B0604020202020204" pitchFamily="34" charset="0"/>
              </a:rPr>
              <a:t>Vous verrez les quatre domaines prioritaires résumés en tant que « Nouveaux clubs », « Nouveaux membres », « Satisfaction des membres » et « Soutien aux responsables ». </a:t>
            </a:r>
          </a:p>
          <a:p>
            <a:endParaRPr lang="en-US" sz="1000" baseline="0" dirty="0">
              <a:latin typeface="Arial" panose="020B0604020202020204" pitchFamily="34" charset="0"/>
              <a:cs typeface="Arial" panose="020B0604020202020204" pitchFamily="34" charset="0"/>
            </a:endParaRPr>
          </a:p>
          <a:p>
            <a:endParaRPr lang="en-US" sz="1000" baseline="0" dirty="0">
              <a:latin typeface="Arial" panose="020B0604020202020204" pitchFamily="34" charset="0"/>
              <a:cs typeface="Arial" panose="020B0604020202020204" pitchFamily="34" charset="0"/>
            </a:endParaRPr>
          </a:p>
          <a:p>
            <a:endParaRPr lang="en-US" sz="1000" baseline="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8803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87017" y="4560984"/>
            <a:ext cx="6321407"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u="sng" dirty="0">
                <a:latin typeface="Arial" panose="020B0604020202020204" pitchFamily="34" charset="0"/>
                <a:ea typeface="ヒラギノ角ゴ Pro W3"/>
                <a:cs typeface="Arial" panose="020B0604020202020204" pitchFamily="34" charset="0"/>
              </a:rPr>
              <a:t>Notes de l’animateur :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i="1" dirty="0">
                <a:latin typeface="Arial" panose="020B0604020202020204" pitchFamily="34" charset="0"/>
                <a:ea typeface="ヒラギノ角ゴ Pro W3"/>
                <a:cs typeface="Arial" panose="020B0604020202020204" pitchFamily="34" charset="0"/>
              </a:rPr>
              <a:t>N’oubliez pas de personnaliser le mode de sélection des membres de votre groupe de travail en fonction de votre région. Dans certaines régions c’est le gouverneur de district ou le cabinet de district qui choisira l’équipe, tandis que d’autres régions pourront créer une équipe dédiée et demander à certaines personnes spécialistes de rejoindre l’équipe. Il est également possible d’envoyer une invitation ouverte à tous les membres du district/DM afin de voir qui est disposé à rejoindre l’équipe, ou encore de demander à de jeunes Lions de participer afin d’apporter de nouveaux points de vue.</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aseline="0" dirty="0">
                <a:latin typeface="Arial" panose="020B0604020202020204" pitchFamily="34" charset="0"/>
                <a:cs typeface="Arial" panose="020B0604020202020204" pitchFamily="34" charset="0"/>
              </a:rPr>
              <a:t>________________________________________________________________</a:t>
            </a:r>
          </a:p>
          <a:p>
            <a:endParaRPr lang="en-US" sz="1000" baseline="0" dirty="0">
              <a:latin typeface="Arial" panose="020B0604020202020204" pitchFamily="34" charset="0"/>
              <a:cs typeface="Arial" panose="020B0604020202020204" pitchFamily="34" charset="0"/>
            </a:endParaRPr>
          </a:p>
          <a:p>
            <a:r>
              <a:rPr lang="fr-FR" sz="1000" baseline="0" dirty="0">
                <a:latin typeface="Arial" panose="020B0604020202020204" pitchFamily="34" charset="0"/>
                <a:cs typeface="Arial" panose="020B0604020202020204" pitchFamily="34" charset="0"/>
              </a:rPr>
              <a:t>Pour mettre vos idées en pratique, vous aurez besoin d’un groupe de travail. </a:t>
            </a:r>
          </a:p>
          <a:p>
            <a:endParaRPr lang="en-US" sz="1000" baseline="0" dirty="0">
              <a:latin typeface="Arial" panose="020B0604020202020204" pitchFamily="34" charset="0"/>
              <a:cs typeface="Arial" panose="020B0604020202020204" pitchFamily="34" charset="0"/>
            </a:endParaRPr>
          </a:p>
          <a:p>
            <a:r>
              <a:rPr lang="fr-FR" sz="1000" b="1" i="1" baseline="0" dirty="0">
                <a:latin typeface="Arial" panose="020B0604020202020204" pitchFamily="34" charset="0"/>
                <a:cs typeface="Arial" panose="020B0604020202020204" pitchFamily="34" charset="0"/>
              </a:rPr>
              <a:t>Script destiné au responsable régional SMA pour préparer les responsables de district à animer un atelier « Bâtir une équipe » : </a:t>
            </a:r>
          </a:p>
          <a:p>
            <a:r>
              <a:rPr lang="fr-FR" sz="1000" dirty="0">
                <a:latin typeface="Arial" panose="020B0604020202020204" pitchFamily="34" charset="0"/>
                <a:cs typeface="Arial" panose="020B0604020202020204" pitchFamily="34" charset="0"/>
              </a:rPr>
              <a:t>Cette structure n’est</a:t>
            </a:r>
            <a:r>
              <a:rPr lang="fr-FR" sz="1000" baseline="0" dirty="0">
                <a:latin typeface="Arial" panose="020B0604020202020204" pitchFamily="34" charset="0"/>
                <a:cs typeface="Arial" panose="020B0604020202020204" pitchFamily="34" charset="0"/>
              </a:rPr>
              <a:t> qu’un exemple de la façon dont vous pourriez vous organiser autour des quatre domaines prioritaires au sein de votre district. Vous pouvez organiser les groupes de travail comme bon vous semble, avec autant de membres que vous le souhaitez. Vous pouvez par exemple constituer votre groupe de travail avec des Lions de différents niveaux, même au niveau du club. N’oubliez pas : votre district, votre façon de faire.</a:t>
            </a:r>
          </a:p>
          <a:p>
            <a:endParaRPr lang="en-US" sz="1000" dirty="0">
              <a:latin typeface="Arial" panose="020B0604020202020204" pitchFamily="34" charset="0"/>
              <a:cs typeface="Arial" panose="020B0604020202020204" pitchFamily="34" charset="0"/>
            </a:endParaRPr>
          </a:p>
          <a:p>
            <a:r>
              <a:rPr lang="fr-FR" sz="1000" baseline="0" dirty="0">
                <a:latin typeface="Arial" panose="020B0604020202020204" pitchFamily="34" charset="0"/>
                <a:cs typeface="Arial" panose="020B0604020202020204" pitchFamily="34" charset="0"/>
              </a:rPr>
              <a:t>Pour construire votre groupe de travail, choisir des Lions qui veulent faire progresser le district, qui veulent façonner l’expérience Membres, qui prennent leurs responsabilités et qui sont disposés à communiquer. En d’autres termes, choisissez des membres dévoués correspondant le mieux au rôle recherché.</a:t>
            </a:r>
          </a:p>
          <a:p>
            <a:endParaRPr lang="en-US" sz="1000" baseline="0" dirty="0">
              <a:latin typeface="Arial" panose="020B0604020202020204" pitchFamily="34" charset="0"/>
              <a:cs typeface="Arial" panose="020B0604020202020204" pitchFamily="34" charset="0"/>
            </a:endParaRPr>
          </a:p>
          <a:p>
            <a:r>
              <a:rPr lang="fr-FR" sz="1000" baseline="0" dirty="0">
                <a:latin typeface="Arial" panose="020B0604020202020204" pitchFamily="34" charset="0"/>
                <a:cs typeface="Arial" panose="020B0604020202020204" pitchFamily="34" charset="0"/>
              </a:rPr>
              <a:t>Le coordinateur EME de district a été désigné comme point de contact pour mener l’initiative dans le district. Toutefois, un past gouverneur de district ou autre responsable respecté peut être désigné comme principal soutien à l’Approche Globale Effectif, si cela convient mieux dans votre région. </a:t>
            </a:r>
          </a:p>
          <a:p>
            <a:endParaRPr lang="en-US" sz="1000" baseline="0" dirty="0">
              <a:latin typeface="Arial" panose="020B0604020202020204" pitchFamily="34" charset="0"/>
              <a:cs typeface="Arial" panose="020B0604020202020204" pitchFamily="34" charset="0"/>
            </a:endParaRPr>
          </a:p>
          <a:p>
            <a:r>
              <a:rPr lang="fr-FR" sz="1000" baseline="0" dirty="0">
                <a:latin typeface="Arial" panose="020B0604020202020204" pitchFamily="34" charset="0"/>
                <a:cs typeface="Arial" panose="020B0604020202020204" pitchFamily="34" charset="0"/>
              </a:rPr>
              <a:t>L’exemple montre également des chefs de groupe de travail. Ici aussi, vous pouvez vous organiser comme bon vous semble, mais l’exemple montre un chef de groupe de travail pour chacun des quatre domaines prioritaires de l’Approche Globale Effectif : Nouveaux clubs, Nouveaux membres, Satisfaction des membres et Soutien aux responsables. </a:t>
            </a:r>
          </a:p>
          <a:p>
            <a:r>
              <a:rPr lang="fr-FR" sz="1000" baseline="0" dirty="0">
                <a:latin typeface="Arial" panose="020B0604020202020204" pitchFamily="34" charset="0"/>
                <a:cs typeface="Arial" panose="020B0604020202020204" pitchFamily="34" charset="0"/>
              </a:rPr>
              <a:t>Vous pourriez désigner:</a:t>
            </a:r>
          </a:p>
          <a:p>
            <a:pPr marL="171450" indent="-171450">
              <a:buFont typeface="Arial" panose="020B0604020202020204" pitchFamily="34" charset="0"/>
              <a:buChar char="•"/>
            </a:pPr>
            <a:r>
              <a:rPr lang="fr-FR" sz="1000" baseline="0" dirty="0">
                <a:latin typeface="Arial" panose="020B0604020202020204" pitchFamily="34" charset="0"/>
                <a:cs typeface="Arial" panose="020B0604020202020204" pitchFamily="34" charset="0"/>
              </a:rPr>
              <a:t>l’EMEX de district ou le coordinateur Clubs spécialisés comme chef de groupe de travail pour le domaine prioritaire No 1</a:t>
            </a:r>
          </a:p>
          <a:p>
            <a:pPr marL="171450" indent="-171450">
              <a:buFont typeface="Arial" panose="020B0604020202020204" pitchFamily="34" charset="0"/>
              <a:buChar char="•"/>
            </a:pPr>
            <a:r>
              <a:rPr lang="fr-FR" sz="1000" baseline="0" dirty="0">
                <a:latin typeface="Arial" panose="020B0604020202020204" pitchFamily="34" charset="0"/>
                <a:cs typeface="Arial" panose="020B0604020202020204" pitchFamily="34" charset="0"/>
              </a:rPr>
              <a:t>l’EMS de district comme chef de groupe de travail pour le domaine prioritaire nº 3 et </a:t>
            </a:r>
          </a:p>
          <a:p>
            <a:pPr marL="171450" indent="-171450">
              <a:buFont typeface="Arial" panose="020B0604020202020204" pitchFamily="34" charset="0"/>
              <a:buChar char="•"/>
            </a:pPr>
            <a:r>
              <a:rPr lang="fr-FR" sz="1000" baseline="0" dirty="0">
                <a:latin typeface="Arial" panose="020B0604020202020204" pitchFamily="34" charset="0"/>
                <a:cs typeface="Arial" panose="020B0604020202020204" pitchFamily="34" charset="0"/>
              </a:rPr>
              <a:t>l’EML de district comme chef de groupe de travail pour le domaine prioritaire nº 4.</a:t>
            </a:r>
          </a:p>
          <a:p>
            <a:endParaRPr lang="en-US" sz="1000" baseline="0" dirty="0">
              <a:latin typeface="Arial" panose="020B0604020202020204" pitchFamily="34" charset="0"/>
              <a:cs typeface="Arial" panose="020B0604020202020204" pitchFamily="34" charset="0"/>
            </a:endParaRPr>
          </a:p>
          <a:p>
            <a:r>
              <a:rPr lang="fr-FR" sz="1000" b="1" i="1" dirty="0">
                <a:latin typeface="Arial" panose="020B0604020202020204" pitchFamily="34" charset="0"/>
                <a:cs typeface="Arial" panose="020B0604020202020204" pitchFamily="34" charset="0"/>
              </a:rPr>
              <a:t>Script destiné aux responsables de district pour animer un atelier « Bâtir une équipe » :</a:t>
            </a:r>
          </a:p>
          <a:p>
            <a:r>
              <a:rPr lang="fr-FR" sz="1000" baseline="0" dirty="0">
                <a:latin typeface="Arial" panose="020B0604020202020204" pitchFamily="34" charset="0"/>
                <a:cs typeface="Arial" panose="020B0604020202020204" pitchFamily="34" charset="0"/>
              </a:rPr>
              <a:t>Nous pouvons organiser nos groupe de travail comme bon nous semble, avec autant de membres que nous le souhaitons. Nous pouvons par exemple constituer notre groupe de travail avec des Lions de différents niveaux, du club aux niveaux supérieurs régionaux. N’oubliez pas : notre district, notre façon de faire.</a:t>
            </a:r>
          </a:p>
          <a:p>
            <a:endParaRPr lang="en-US" sz="1000" baseline="0" dirty="0">
              <a:latin typeface="Arial" panose="020B0604020202020204" pitchFamily="34" charset="0"/>
              <a:cs typeface="Arial" panose="020B0604020202020204" pitchFamily="34" charset="0"/>
            </a:endParaRPr>
          </a:p>
          <a:p>
            <a:r>
              <a:rPr lang="fr-FR" sz="1000" baseline="0" dirty="0">
                <a:latin typeface="Arial" panose="020B0604020202020204" pitchFamily="34" charset="0"/>
                <a:cs typeface="Arial" panose="020B0604020202020204" pitchFamily="34" charset="0"/>
              </a:rPr>
              <a:t>Pour construire notre groupe de travail, choisissons des membres qui veulent faire progresser le district, qui veulent façonner l’expérience des membres, qui prennent leurs responsabilités et qui sont disposés à communiquer. En d’autres termes, choisissons des membres dévoués correspondant le mieux au rôle recherché.</a:t>
            </a:r>
          </a:p>
          <a:p>
            <a:endParaRPr lang="en-US" sz="1000" baseline="0" dirty="0">
              <a:latin typeface="Arial" panose="020B0604020202020204" pitchFamily="34" charset="0"/>
              <a:cs typeface="Arial" panose="020B0604020202020204" pitchFamily="34" charset="0"/>
            </a:endParaRPr>
          </a:p>
          <a:p>
            <a:r>
              <a:rPr lang="fr-FR" sz="1000" baseline="0" dirty="0">
                <a:latin typeface="Arial" panose="020B0604020202020204" pitchFamily="34" charset="0"/>
                <a:cs typeface="Arial" panose="020B0604020202020204" pitchFamily="34" charset="0"/>
              </a:rPr>
              <a:t>Le coordinateur EME de district a été désigné comme point de contact pour mener l’initiative dans le district. </a:t>
            </a:r>
          </a:p>
          <a:p>
            <a:r>
              <a:rPr lang="fr-FR" sz="1000" i="1" baseline="0" dirty="0">
                <a:latin typeface="Arial" panose="020B0604020202020204" pitchFamily="34" charset="0"/>
                <a:cs typeface="Arial" panose="020B0604020202020204" pitchFamily="34" charset="0"/>
              </a:rPr>
              <a:t>Expliquez ici les différences régionales, par exemple : cependant, le Past gouverneur de district XX sera le support dédié à l'Approche Globale Effectif</a:t>
            </a:r>
            <a:r>
              <a:rPr lang="fr-FR" sz="1000" baseline="0" dirty="0">
                <a:latin typeface="Arial" panose="020B0604020202020204" pitchFamily="34" charset="0"/>
                <a:cs typeface="Arial" panose="020B0604020202020204" pitchFamily="34" charset="0"/>
              </a:rPr>
              <a:t>. </a:t>
            </a:r>
          </a:p>
          <a:p>
            <a:endParaRPr lang="en-US" sz="1000" baseline="0" dirty="0">
              <a:latin typeface="Arial" panose="020B0604020202020204" pitchFamily="34" charset="0"/>
              <a:cs typeface="Arial" panose="020B0604020202020204" pitchFamily="34" charset="0"/>
            </a:endParaRPr>
          </a:p>
          <a:p>
            <a:r>
              <a:rPr lang="fr-FR" sz="1000" baseline="0" dirty="0">
                <a:latin typeface="Arial" panose="020B0604020202020204" pitchFamily="34" charset="0"/>
                <a:cs typeface="Arial" panose="020B0604020202020204" pitchFamily="34" charset="0"/>
              </a:rPr>
              <a:t>L’exemple montre également des chefs de groupe de travail. Nous pouvons nous organiser comme bon nous semble, mais l’exemple montre un chef de groupe de travail pour chacun des quatre domaines prioritaires de l’Approche Globale Effectif : Nouveaux clubs, Nouveaux membres, Satisfaction des membres et Soutien aux responsables. </a:t>
            </a:r>
          </a:p>
          <a:p>
            <a:r>
              <a:rPr lang="fr-FR" sz="1000" baseline="0" dirty="0">
                <a:latin typeface="Arial" panose="020B0604020202020204" pitchFamily="34" charset="0"/>
                <a:cs typeface="Arial" panose="020B0604020202020204" pitchFamily="34" charset="0"/>
              </a:rPr>
              <a:t>Vous pourriez désigner:</a:t>
            </a:r>
          </a:p>
          <a:p>
            <a:pPr marL="171450" indent="-171450">
              <a:buFont typeface="Arial" panose="020B0604020202020204" pitchFamily="34" charset="0"/>
              <a:buChar char="•"/>
            </a:pPr>
            <a:r>
              <a:rPr lang="fr-FR" sz="1000" baseline="0" dirty="0">
                <a:latin typeface="Arial" panose="020B0604020202020204" pitchFamily="34" charset="0"/>
                <a:cs typeface="Arial" panose="020B0604020202020204" pitchFamily="34" charset="0"/>
              </a:rPr>
              <a:t>l’EMEX de district ou le coordinateur Clubs spécialisés comme chef de groupe de travail pour le domaine prioritaire No 1</a:t>
            </a:r>
          </a:p>
          <a:p>
            <a:pPr marL="171450" indent="-171450">
              <a:buFont typeface="Arial" panose="020B0604020202020204" pitchFamily="34" charset="0"/>
              <a:buChar char="•"/>
            </a:pPr>
            <a:r>
              <a:rPr lang="fr-FR" sz="1000" baseline="0" dirty="0">
                <a:latin typeface="Arial" panose="020B0604020202020204" pitchFamily="34" charset="0"/>
                <a:cs typeface="Arial" panose="020B0604020202020204" pitchFamily="34" charset="0"/>
              </a:rPr>
              <a:t>l’EMS de district comme chef de groupe de travail pour le domaine prioritaire nº 3 et </a:t>
            </a:r>
          </a:p>
          <a:p>
            <a:pPr marL="171450" indent="-171450">
              <a:buFont typeface="Arial" panose="020B0604020202020204" pitchFamily="34" charset="0"/>
              <a:buChar char="•"/>
            </a:pPr>
            <a:r>
              <a:rPr lang="fr-FR" sz="1000" baseline="0" dirty="0">
                <a:latin typeface="Arial" panose="020B0604020202020204" pitchFamily="34" charset="0"/>
                <a:cs typeface="Arial" panose="020B0604020202020204" pitchFamily="34" charset="0"/>
              </a:rPr>
              <a:t>l’EML de district comme chef de groupe de travail pour le domaine prioritaire nº 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u="sng" dirty="0">
                <a:latin typeface="Arial" panose="020B0604020202020204" pitchFamily="34" charset="0"/>
                <a:ea typeface="ヒラギノ角ゴ Pro W3"/>
                <a:cs typeface="Arial" panose="020B0604020202020204" pitchFamily="34" charset="0"/>
              </a:rPr>
              <a:t> </a:t>
            </a:r>
          </a:p>
          <a:p>
            <a:pPr marL="0" indent="0">
              <a:buFont typeface="Arial" panose="020B0604020202020204" pitchFamily="34" charset="0"/>
              <a:buNone/>
            </a:pPr>
            <a:endParaRPr lang="en-US" sz="1000" baseline="0" dirty="0">
              <a:highlight>
                <a:srgbClr val="FFFF00"/>
              </a:highlight>
              <a:latin typeface="Arial" panose="020B0604020202020204" pitchFamily="34" charset="0"/>
              <a:cs typeface="Arial" panose="020B0604020202020204" pitchFamily="34" charset="0"/>
            </a:endParaRPr>
          </a:p>
          <a:p>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1598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017" y="4560984"/>
            <a:ext cx="6341166" cy="4319714"/>
          </a:xfrm>
        </p:spPr>
        <p:txBody>
          <a:bodyPr>
            <a:noAutofit/>
          </a:bodyPr>
          <a:lstStyle/>
          <a:p>
            <a:pPr lvl="0">
              <a:defRPr/>
            </a:pPr>
            <a:r>
              <a:rPr lang="fr-FR" sz="1000" u="sng" dirty="0">
                <a:latin typeface="Arial" panose="020B0604020202020204" pitchFamily="34" charset="0"/>
                <a:ea typeface="ヒラギノ角ゴ Pro W3"/>
                <a:cs typeface="Arial" panose="020B0604020202020204" pitchFamily="34" charset="0"/>
              </a:rPr>
              <a:t>Notes de l’animateur : </a:t>
            </a:r>
          </a:p>
          <a:p>
            <a:pPr lvl="0">
              <a:defRPr/>
            </a:pPr>
            <a:r>
              <a:rPr lang="fr-FR" sz="1000" dirty="0">
                <a:latin typeface="Arial" panose="020B0604020202020204" pitchFamily="34" charset="0"/>
                <a:cs typeface="Arial" panose="020B0604020202020204" pitchFamily="34" charset="0"/>
              </a:rPr>
              <a:t>________________________________________________________________</a:t>
            </a:r>
          </a:p>
          <a:p>
            <a:pPr>
              <a:defRPr/>
            </a:pPr>
            <a:endParaRPr lang="en-US" sz="1000" baseline="0" dirty="0">
              <a:latin typeface="Arial" panose="020B0604020202020204" pitchFamily="34" charset="0"/>
              <a:cs typeface="Arial" panose="020B0604020202020204" pitchFamily="34" charset="0"/>
            </a:endParaRPr>
          </a:p>
          <a:p>
            <a:pPr>
              <a:defRPr/>
            </a:pPr>
            <a:r>
              <a:rPr lang="fr-FR" sz="1000" b="1" i="1" baseline="0" dirty="0">
                <a:latin typeface="Arial" panose="020B0604020202020204" pitchFamily="34" charset="0"/>
                <a:cs typeface="Arial" panose="020B0604020202020204" pitchFamily="34" charset="0"/>
              </a:rPr>
              <a:t>Script destiné au responsable régional SMA pour préparer les responsables de district à animer un atelier « Bâtir une équipe » :</a:t>
            </a:r>
          </a:p>
          <a:p>
            <a:pPr>
              <a:defRPr/>
            </a:pPr>
            <a:r>
              <a:rPr lang="fr-FR" sz="1000" b="0" i="0" u="none" strike="noStrike" baseline="0" dirty="0">
                <a:solidFill>
                  <a:schemeClr val="tx1"/>
                </a:solidFill>
                <a:latin typeface="Arial" panose="020B0604020202020204" pitchFamily="34" charset="0"/>
                <a:ea typeface="ヒラギノ角ゴ Pro W3"/>
                <a:cs typeface="Arial" panose="020B0604020202020204" pitchFamily="34" charset="0"/>
              </a:rPr>
              <a:t>N’oubliez pas de construire un groupe de travail diversifié qui pourra influencer l’effectif à tous les niveaux, car nous avons besoin que tout le monde participe pour réussir.</a:t>
            </a:r>
            <a:r>
              <a:rPr lang="fr-FR" sz="1000" b="0" dirty="0">
                <a:latin typeface="Arial" panose="020B0604020202020204" pitchFamily="34" charset="0"/>
                <a:ea typeface="ヒラギノ角ゴ Pro W3"/>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i="0" u="none" strike="noStrike" baseline="0" dirty="0">
                <a:solidFill>
                  <a:schemeClr val="tx1"/>
                </a:solidFill>
                <a:latin typeface="Arial" panose="020B0604020202020204" pitchFamily="34" charset="0"/>
                <a:cs typeface="Arial" panose="020B0604020202020204" pitchFamily="34" charset="0"/>
              </a:rPr>
              <a:t>Selon vous, comment les Lions de ces différents niveaux peuvent-ils contribuer ? </a:t>
            </a:r>
            <a:endParaRPr lang="fr-FR" sz="1200" b="1" dirty="0">
              <a:solidFill>
                <a:srgbClr val="002060"/>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000" b="0" i="0" u="none" strike="noStrike" baseline="0"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a:defRPr/>
            </a:pPr>
            <a:r>
              <a:rPr lang="fr-FR" sz="1000" b="0" i="0" u="none" strike="noStrike" baseline="0" dirty="0">
                <a:solidFill>
                  <a:schemeClr val="tx1"/>
                </a:solidFill>
                <a:latin typeface="Arial" panose="020B0604020202020204" pitchFamily="34" charset="0"/>
                <a:ea typeface="ヒラギノ角ゴ Pro W3"/>
                <a:cs typeface="Arial" panose="020B0604020202020204" pitchFamily="34" charset="0"/>
              </a:rPr>
              <a:t>Et nous ? Pouvons-nous nous engager à assurer la réussite de notre district grâce à </a:t>
            </a:r>
            <a:r>
              <a:rPr lang="fr-FR" sz="1000" b="0" dirty="0">
                <a:latin typeface="Arial" panose="020B0604020202020204" pitchFamily="34" charset="0"/>
                <a:ea typeface="ヒラギノ角ゴ Pro W3"/>
                <a:cs typeface="Arial" panose="020B0604020202020204" pitchFamily="34" charset="0"/>
              </a:rPr>
              <a:t>l’Approche Globale Effectif ?</a:t>
            </a:r>
          </a:p>
          <a:p>
            <a:pPr>
              <a:defRPr/>
            </a:pPr>
            <a:endParaRPr lang="en-US" sz="1000" b="0" dirty="0">
              <a:latin typeface="Arial" panose="020B0604020202020204" pitchFamily="34" charset="0"/>
              <a:cs typeface="Arial" panose="020B0604020202020204" pitchFamily="34" charset="0"/>
            </a:endParaRPr>
          </a:p>
          <a:p>
            <a:pPr>
              <a:defRPr/>
            </a:pPr>
            <a:r>
              <a:rPr lang="fr-FR" sz="1000" b="1" i="1" dirty="0">
                <a:latin typeface="Arial" panose="020B0604020202020204" pitchFamily="34" charset="0"/>
                <a:cs typeface="Arial" panose="020B0604020202020204" pitchFamily="34" charset="0"/>
              </a:rPr>
              <a:t>Script destiné aux responsables de district pour animer un atelier « Bâtir une équipe » :</a:t>
            </a:r>
          </a:p>
          <a:p>
            <a:pPr>
              <a:defRPr/>
            </a:pPr>
            <a:r>
              <a:rPr lang="fr-FR" sz="1000" b="0" i="0" u="none" strike="noStrike" baseline="0" dirty="0">
                <a:solidFill>
                  <a:schemeClr val="tx1"/>
                </a:solidFill>
                <a:latin typeface="Arial" panose="020B0604020202020204" pitchFamily="34" charset="0"/>
                <a:ea typeface="ヒラギノ角ゴ Pro W3"/>
                <a:cs typeface="Arial" panose="020B0604020202020204" pitchFamily="34" charset="0"/>
              </a:rPr>
              <a:t>Nous avons construit un groupe de travail diversifié qui pourra influencer l’effectif à tous les niveaux, car nous avons besoin que tout le monde participe pour réussir.</a:t>
            </a:r>
            <a:r>
              <a:rPr lang="fr-FR" sz="1000" b="0" dirty="0">
                <a:latin typeface="Arial" panose="020B0604020202020204" pitchFamily="34" charset="0"/>
                <a:ea typeface="ヒラギノ角ゴ Pro W3"/>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i="0" u="none" strike="noStrike" baseline="0" dirty="0">
                <a:solidFill>
                  <a:schemeClr val="tx1"/>
                </a:solidFill>
                <a:latin typeface="Arial" panose="020B0604020202020204" pitchFamily="34" charset="0"/>
                <a:cs typeface="Arial" panose="020B0604020202020204" pitchFamily="34" charset="0"/>
              </a:rPr>
              <a:t>Selon vous, comment les Lions de ces différents niveaux peuvent-ils contribuer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a:defRPr/>
            </a:pPr>
            <a:r>
              <a:rPr lang="fr-FR" sz="1000" b="0" i="0" u="none" strike="noStrike" baseline="0" dirty="0">
                <a:solidFill>
                  <a:schemeClr val="tx1"/>
                </a:solidFill>
                <a:latin typeface="Arial" panose="020B0604020202020204" pitchFamily="34" charset="0"/>
                <a:ea typeface="ヒラギノ角ゴ Pro W3"/>
                <a:cs typeface="Arial" panose="020B0604020202020204" pitchFamily="34" charset="0"/>
              </a:rPr>
              <a:t>Et nous ? Pouvons-nous nous engager à assurer la réussite de notre district grâce à </a:t>
            </a:r>
            <a:r>
              <a:rPr lang="fr-FR" sz="1000" b="0" dirty="0">
                <a:latin typeface="Arial" panose="020B0604020202020204" pitchFamily="34" charset="0"/>
                <a:ea typeface="ヒラギノ角ゴ Pro W3"/>
                <a:cs typeface="Arial" panose="020B0604020202020204" pitchFamily="34" charset="0"/>
              </a:rPr>
              <a:t>l’Approche Globale Effectif ?</a:t>
            </a:r>
          </a:p>
        </p:txBody>
      </p:sp>
    </p:spTree>
    <p:extLst>
      <p:ext uri="{BB962C8B-B14F-4D97-AF65-F5344CB8AC3E}">
        <p14:creationId xmlns:p14="http://schemas.microsoft.com/office/powerpoint/2010/main" val="3885436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6780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1" dirty="0">
                <a:latin typeface="Arial" panose="020B0604020202020204" pitchFamily="34" charset="0"/>
                <a:ea typeface="ヒラギノ角ゴ Pro W3"/>
                <a:cs typeface="Arial" panose="020B0604020202020204" pitchFamily="34" charset="0"/>
              </a:rPr>
              <a:t>Notes de l’animateur :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i="1" dirty="0">
                <a:latin typeface="Arial" panose="020B0604020202020204" pitchFamily="34" charset="0"/>
                <a:ea typeface="ヒラギノ角ゴ Pro W3"/>
                <a:cs typeface="Arial" panose="020B0604020202020204" pitchFamily="34" charset="0"/>
              </a:rPr>
              <a:t>N’hésitez pas à adapter les attentes énumérées sur la diapositive en fonction des besoins spécifiques de votre région. En outre, plusieurs questions sont listées ci-dessous. À vous de juger quand il faut lancer une discussion ou demander l’avis des participants.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aseline="0" dirty="0">
                <a:latin typeface="Arial" panose="020B0604020202020204" pitchFamily="34" charset="0"/>
                <a:cs typeface="Arial" panose="020B0604020202020204" pitchFamily="34" charset="0"/>
              </a:rPr>
              <a:t>________________________________________________________________</a:t>
            </a:r>
          </a:p>
          <a:p>
            <a:r>
              <a:rPr lang="fr-FR" sz="1000" b="1" i="1" baseline="0" dirty="0">
                <a:latin typeface="Arial" panose="020B0604020202020204" pitchFamily="34" charset="0"/>
                <a:cs typeface="Arial" panose="020B0604020202020204" pitchFamily="34" charset="0"/>
              </a:rPr>
              <a:t>Script destiné au responsable régional SMA pour préparer les responsables de district à animer un atelier « Bâtir une équipe » :</a:t>
            </a:r>
          </a:p>
          <a:p>
            <a:r>
              <a:rPr lang="fr-FR" sz="1000" b="0" baseline="0" dirty="0">
                <a:latin typeface="Arial" panose="020B0604020202020204" pitchFamily="34" charset="0"/>
                <a:cs typeface="Arial" panose="020B0604020202020204" pitchFamily="34" charset="0"/>
              </a:rPr>
              <a:t>Pour bien définir nos rôles, la meilleure chose à faire dans le cadre de l’Approche Globale Effectif consiste à clairement définir ce que nous attendons des membres de notre groupe de travail. Cette diapositive énumère plusieurs exemples de ce que nous attendons. Selon vous, y en a-t-il d’autres ? Que demanderiez-vous à votre groupe de travail ?</a:t>
            </a:r>
          </a:p>
          <a:p>
            <a:endParaRPr lang="en-US"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Par exemple, nous pourrions attendre du coordinateur EME de district qu’il communique les différentes composantes du processus et qu’il soit son principal soutien, qu’il assure le maintien du plan défini par le groupe de travail, qu’il assure le suivi des progrès réalisés par rapport aux objectifs et qu’il soit le point de contact en cas de problème. </a:t>
            </a:r>
          </a:p>
          <a:p>
            <a:endParaRPr lang="en-US"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Que devrions-nous attendre des chefs de groupe de travail ? Des membres du groupe de travail ? </a:t>
            </a:r>
            <a:r>
              <a:rPr lang="fr-FR" sz="1000" b="0" dirty="0">
                <a:latin typeface="Arial" panose="020B0604020202020204" pitchFamily="34" charset="0"/>
                <a:cs typeface="Arial" panose="020B0604020202020204" pitchFamily="34" charset="0"/>
              </a:rPr>
              <a:t>D</a:t>
            </a:r>
            <a:r>
              <a:rPr lang="fr-FR" sz="1000" b="0" baseline="0" dirty="0">
                <a:latin typeface="Arial" panose="020B0604020202020204" pitchFamily="34" charset="0"/>
                <a:cs typeface="Arial" panose="020B0604020202020204" pitchFamily="34" charset="0"/>
              </a:rPr>
              <a:t>u gouverneur de </a:t>
            </a:r>
            <a:r>
              <a:rPr lang="fr-FR" sz="1000" b="0" dirty="0">
                <a:latin typeface="Arial" panose="020B0604020202020204" pitchFamily="34" charset="0"/>
                <a:cs typeface="Arial" panose="020B0604020202020204" pitchFamily="34" charset="0"/>
              </a:rPr>
              <a:t>district ? </a:t>
            </a:r>
            <a:r>
              <a:rPr lang="fr-FR" sz="1000" b="0" baseline="0" dirty="0">
                <a:solidFill>
                  <a:schemeClr val="tx1"/>
                </a:solidFill>
                <a:latin typeface="Arial" panose="020B0604020202020204" pitchFamily="34" charset="0"/>
                <a:cs typeface="Arial" panose="020B0604020202020204" pitchFamily="34" charset="0"/>
              </a:rPr>
              <a:t> Des coordinateurs EML, EME et EMS de district ? </a:t>
            </a:r>
            <a:r>
              <a:rPr lang="fr-FR" sz="1000" b="0" dirty="0">
                <a:solidFill>
                  <a:schemeClr val="tx1"/>
                </a:solidFill>
                <a:latin typeface="Arial" panose="020B0604020202020204" pitchFamily="34" charset="0"/>
                <a:cs typeface="Arial" panose="020B0604020202020204" pitchFamily="34" charset="0"/>
              </a:rPr>
              <a:t>Des </a:t>
            </a:r>
            <a:r>
              <a:rPr lang="fr-FR" sz="1000" b="0" baseline="0" dirty="0">
                <a:solidFill>
                  <a:schemeClr val="tx1"/>
                </a:solidFill>
                <a:latin typeface="Arial" panose="020B0604020202020204" pitchFamily="34" charset="0"/>
                <a:cs typeface="Arial" panose="020B0604020202020204" pitchFamily="34" charset="0"/>
              </a:rPr>
              <a:t>présidents de zone et de région ? </a:t>
            </a:r>
            <a:r>
              <a:rPr lang="fr-FR" sz="1000" b="0" dirty="0">
                <a:solidFill>
                  <a:schemeClr val="tx1"/>
                </a:solidFill>
                <a:latin typeface="Arial" panose="020B0604020202020204" pitchFamily="34" charset="0"/>
                <a:cs typeface="Arial" panose="020B0604020202020204" pitchFamily="34" charset="0"/>
              </a:rPr>
              <a:t>Des responsables de club ? </a:t>
            </a:r>
            <a:r>
              <a:rPr lang="fr-FR" sz="1000" b="0" baseline="0" dirty="0">
                <a:solidFill>
                  <a:schemeClr val="tx1"/>
                </a:solidFill>
                <a:latin typeface="Arial" panose="020B0604020202020204" pitchFamily="34" charset="0"/>
                <a:cs typeface="Arial" panose="020B0604020202020204" pitchFamily="34" charset="0"/>
              </a:rPr>
              <a:t>Du conseil de DM et de la SMA de DM ? Des membres des clubs ?</a:t>
            </a:r>
          </a:p>
          <a:p>
            <a:endParaRPr lang="en-US" sz="1000" b="0" kern="1200" baseline="0" dirty="0">
              <a:solidFill>
                <a:schemeClr val="tx1"/>
              </a:solidFill>
              <a:effectLst/>
              <a:latin typeface="Arial" panose="020B0604020202020204" pitchFamily="34" charset="0"/>
              <a:cs typeface="Arial" panose="020B0604020202020204" pitchFamily="34" charset="0"/>
            </a:endParaRPr>
          </a:p>
          <a:p>
            <a:r>
              <a:rPr lang="fr-FR" sz="1000" b="0" baseline="0" dirty="0">
                <a:solidFill>
                  <a:schemeClr val="tx1"/>
                </a:solidFill>
                <a:latin typeface="Arial" panose="020B0604020202020204" pitchFamily="34" charset="0"/>
                <a:cs typeface="Arial" panose="020B0604020202020204" pitchFamily="34" charset="0"/>
              </a:rPr>
              <a:t>Tout le monde a son rôle à jouer dans le processus et tout le monde fait partie du même </a:t>
            </a:r>
            <a:r>
              <a:rPr lang="fr-FR" sz="1000" b="0" baseline="0" dirty="0">
                <a:latin typeface="Arial" panose="020B0604020202020204" pitchFamily="34" charset="0"/>
                <a:cs typeface="Arial" panose="020B0604020202020204" pitchFamily="34" charset="0"/>
              </a:rPr>
              <a:t>groupe de travail.</a:t>
            </a:r>
            <a:r>
              <a:rPr lang="fr-FR" sz="1000" b="0" baseline="0" dirty="0">
                <a:solidFill>
                  <a:schemeClr val="tx1"/>
                </a:solidFill>
                <a:latin typeface="Arial" panose="020B0604020202020204" pitchFamily="34" charset="0"/>
                <a:cs typeface="Arial" panose="020B0604020202020204" pitchFamily="34" charset="0"/>
              </a:rPr>
              <a:t> Ainsi, nous sommes tous responsables de ce qui se passera l’année prochaine.</a:t>
            </a:r>
          </a:p>
          <a:p>
            <a:endParaRPr lang="en-US" sz="1000" b="0" kern="1200" baseline="0" dirty="0">
              <a:solidFill>
                <a:schemeClr val="tx1"/>
              </a:solidFill>
              <a:effectLst/>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Lorsque vous rassemblerez votre groupe de travail pour l’atelier « Bâtir une équipe », poser les questions suivantes à tous les participants : </a:t>
            </a:r>
          </a:p>
          <a:p>
            <a:pPr marL="171450" indent="-171450">
              <a:buFont typeface="Arial" panose="020B0604020202020204" pitchFamily="34" charset="0"/>
              <a:buChar char="•"/>
            </a:pPr>
            <a:r>
              <a:rPr lang="fr-FR" sz="1000" b="0" baseline="0" dirty="0">
                <a:latin typeface="Arial" panose="020B0604020202020204" pitchFamily="34" charset="0"/>
                <a:cs typeface="Arial" panose="020B0604020202020204" pitchFamily="34" charset="0"/>
              </a:rPr>
              <a:t>Qui se porte volontaire pour rejoindre le groupe de travail ? </a:t>
            </a:r>
          </a:p>
          <a:p>
            <a:pPr marL="171450" indent="-171450">
              <a:buFont typeface="Arial" panose="020B0604020202020204" pitchFamily="34" charset="0"/>
              <a:buChar char="•"/>
            </a:pPr>
            <a:r>
              <a:rPr lang="fr-FR" sz="1000" b="0" baseline="0" dirty="0">
                <a:latin typeface="Arial" panose="020B0604020202020204" pitchFamily="34" charset="0"/>
                <a:cs typeface="Arial" panose="020B0604020202020204" pitchFamily="34" charset="0"/>
              </a:rPr>
              <a:t>Quels rôles sont encore à pourvoir ? </a:t>
            </a:r>
          </a:p>
          <a:p>
            <a:pPr marL="171450" indent="-171450">
              <a:buFont typeface="Arial" panose="020B0604020202020204" pitchFamily="34" charset="0"/>
              <a:buChar char="•"/>
            </a:pPr>
            <a:r>
              <a:rPr lang="fr-FR" sz="1000" b="0" baseline="0" dirty="0">
                <a:latin typeface="Arial" panose="020B0604020202020204" pitchFamily="34" charset="0"/>
                <a:cs typeface="Arial" panose="020B0604020202020204" pitchFamily="34" charset="0"/>
              </a:rPr>
              <a:t>Devrions-nous inviter d’autres responsables ? </a:t>
            </a:r>
          </a:p>
          <a:p>
            <a:pPr marL="171450" indent="-171450">
              <a:buFont typeface="Arial" panose="020B0604020202020204" pitchFamily="34" charset="0"/>
              <a:buChar char="•"/>
            </a:pPr>
            <a:r>
              <a:rPr lang="fr-FR" sz="1000" b="0" baseline="0" dirty="0">
                <a:latin typeface="Arial" panose="020B0604020202020204" pitchFamily="34" charset="0"/>
                <a:cs typeface="Arial" panose="020B0604020202020204" pitchFamily="34" charset="0"/>
              </a:rPr>
              <a:t>Qui invitera chacun d’entre eux ? </a:t>
            </a:r>
          </a:p>
          <a:p>
            <a:endParaRPr lang="en-US" sz="1000" b="0" dirty="0">
              <a:latin typeface="Arial" panose="020B0604020202020204" pitchFamily="34" charset="0"/>
              <a:cs typeface="Arial" panose="020B0604020202020204" pitchFamily="34" charset="0"/>
            </a:endParaRPr>
          </a:p>
          <a:p>
            <a:r>
              <a:rPr lang="fr-FR" sz="1000" b="1" i="1" dirty="0">
                <a:latin typeface="Arial" panose="020B0604020202020204" pitchFamily="34" charset="0"/>
                <a:cs typeface="Arial" panose="020B0604020202020204" pitchFamily="34" charset="0"/>
              </a:rPr>
              <a:t>Script destiné aux responsables de district pour animer un atelier « Bâtir une équipe » :</a:t>
            </a:r>
          </a:p>
          <a:p>
            <a:r>
              <a:rPr lang="fr-FR" sz="1000" b="0" baseline="0" dirty="0">
                <a:latin typeface="Arial" panose="020B0604020202020204" pitchFamily="34" charset="0"/>
                <a:cs typeface="Arial" panose="020B0604020202020204" pitchFamily="34" charset="0"/>
              </a:rPr>
              <a:t>Pour bien définir nos rôles, la meilleure chose à faire dans le cadre de l’Approche Globale Effectif consiste à clairement définir ce que nous attendons des membres de notre groupe de travail. Cette diapositive énumère plusieurs exemples de ce que nous attendons. Selon vous, y en a-t-il d’autres ? Que demanderiez-vous à votre groupe de travail ?</a:t>
            </a:r>
          </a:p>
          <a:p>
            <a:endParaRPr lang="en-US"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Par exemple, nous pourrions attendre du coordinateur EME de district qu’il communique les différentes composantes du processus et qu’il soit son principal soutien, qu’il assure le maintien du plan défini par le groupe de travail, qu’il assure le suivi des progrès réalisés par rapport aux objectifs et qu’il soit le point de contact en cas de problème. </a:t>
            </a:r>
          </a:p>
          <a:p>
            <a:endParaRPr lang="en-US"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Que devrions-nous attendre des chefs de groupe de travail ? Des membres du groupe de travail ? </a:t>
            </a:r>
            <a:r>
              <a:rPr lang="fr-FR" sz="1000" b="0" dirty="0">
                <a:latin typeface="Arial" panose="020B0604020202020204" pitchFamily="34" charset="0"/>
                <a:cs typeface="Arial" panose="020B0604020202020204" pitchFamily="34" charset="0"/>
              </a:rPr>
              <a:t>D</a:t>
            </a:r>
            <a:r>
              <a:rPr lang="fr-FR" sz="1000" b="0" baseline="0" dirty="0">
                <a:latin typeface="Arial" panose="020B0604020202020204" pitchFamily="34" charset="0"/>
                <a:cs typeface="Arial" panose="020B0604020202020204" pitchFamily="34" charset="0"/>
              </a:rPr>
              <a:t>u gouverneur de </a:t>
            </a:r>
            <a:r>
              <a:rPr lang="fr-FR" sz="1000" b="0" dirty="0">
                <a:latin typeface="Arial" panose="020B0604020202020204" pitchFamily="34" charset="0"/>
                <a:cs typeface="Arial" panose="020B0604020202020204" pitchFamily="34" charset="0"/>
              </a:rPr>
              <a:t>district ? </a:t>
            </a:r>
            <a:r>
              <a:rPr lang="fr-FR" sz="1000" b="0" baseline="0" dirty="0">
                <a:solidFill>
                  <a:schemeClr val="tx1"/>
                </a:solidFill>
                <a:latin typeface="Arial" panose="020B0604020202020204" pitchFamily="34" charset="0"/>
                <a:cs typeface="Arial" panose="020B0604020202020204" pitchFamily="34" charset="0"/>
              </a:rPr>
              <a:t> Des coordinateurs EML, EME et EMS de district ? </a:t>
            </a:r>
            <a:r>
              <a:rPr lang="fr-FR" sz="1000" b="0" dirty="0">
                <a:solidFill>
                  <a:schemeClr val="tx1"/>
                </a:solidFill>
                <a:latin typeface="Arial" panose="020B0604020202020204" pitchFamily="34" charset="0"/>
                <a:cs typeface="Arial" panose="020B0604020202020204" pitchFamily="34" charset="0"/>
              </a:rPr>
              <a:t>Des </a:t>
            </a:r>
            <a:r>
              <a:rPr lang="fr-FR" sz="1000" b="0" baseline="0" dirty="0">
                <a:solidFill>
                  <a:schemeClr val="tx1"/>
                </a:solidFill>
                <a:latin typeface="Arial" panose="020B0604020202020204" pitchFamily="34" charset="0"/>
                <a:cs typeface="Arial" panose="020B0604020202020204" pitchFamily="34" charset="0"/>
              </a:rPr>
              <a:t>présidents de zone et de région ? </a:t>
            </a:r>
            <a:r>
              <a:rPr lang="fr-FR" sz="1000" b="0" dirty="0">
                <a:solidFill>
                  <a:schemeClr val="tx1"/>
                </a:solidFill>
                <a:latin typeface="Arial" panose="020B0604020202020204" pitchFamily="34" charset="0"/>
                <a:cs typeface="Arial" panose="020B0604020202020204" pitchFamily="34" charset="0"/>
              </a:rPr>
              <a:t>Des responsables de club ? </a:t>
            </a:r>
            <a:r>
              <a:rPr lang="fr-FR" sz="1000" b="0" baseline="0" dirty="0">
                <a:solidFill>
                  <a:schemeClr val="tx1"/>
                </a:solidFill>
                <a:latin typeface="Arial" panose="020B0604020202020204" pitchFamily="34" charset="0"/>
                <a:cs typeface="Arial" panose="020B0604020202020204" pitchFamily="34" charset="0"/>
              </a:rPr>
              <a:t>Du conseil de DM et de la SMA de DM ? Des membres des clubs ?</a:t>
            </a:r>
          </a:p>
          <a:p>
            <a:endParaRPr lang="en-US" sz="1000" b="0" kern="1200" baseline="0" dirty="0">
              <a:solidFill>
                <a:schemeClr val="tx1"/>
              </a:solidFill>
              <a:effectLst/>
              <a:latin typeface="Arial" panose="020B0604020202020204" pitchFamily="34" charset="0"/>
              <a:cs typeface="Arial" panose="020B0604020202020204" pitchFamily="34" charset="0"/>
            </a:endParaRPr>
          </a:p>
          <a:p>
            <a:r>
              <a:rPr lang="fr-FR" sz="1000" b="0" baseline="0" dirty="0">
                <a:solidFill>
                  <a:schemeClr val="tx1"/>
                </a:solidFill>
                <a:latin typeface="Arial" panose="020B0604020202020204" pitchFamily="34" charset="0"/>
                <a:cs typeface="Arial" panose="020B0604020202020204" pitchFamily="34" charset="0"/>
              </a:rPr>
              <a:t>Tout le monde a son rôle à jouer dans le processus et tout le monde fait partie du même </a:t>
            </a:r>
            <a:r>
              <a:rPr lang="fr-FR" sz="1000" b="0" baseline="0" dirty="0">
                <a:latin typeface="Arial" panose="020B0604020202020204" pitchFamily="34" charset="0"/>
                <a:cs typeface="Arial" panose="020B0604020202020204" pitchFamily="34" charset="0"/>
              </a:rPr>
              <a:t>groupe de travail</a:t>
            </a:r>
            <a:r>
              <a:rPr lang="fr-FR" sz="1000" b="0" baseline="0" dirty="0">
                <a:solidFill>
                  <a:schemeClr val="tx1"/>
                </a:solidFill>
                <a:latin typeface="Arial" panose="020B0604020202020204" pitchFamily="34" charset="0"/>
                <a:cs typeface="Arial" panose="020B0604020202020204" pitchFamily="34" charset="0"/>
              </a:rPr>
              <a:t>. Ainsi, nous sommes tous responsables de ce qui se passera l’année prochaine.</a:t>
            </a:r>
          </a:p>
          <a:p>
            <a:endParaRPr lang="en-US" sz="1000" b="0" kern="1200" baseline="0" dirty="0">
              <a:solidFill>
                <a:schemeClr val="tx1"/>
              </a:solidFill>
              <a:effectLst/>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Qui se porte volontaire pour rejoindre le groupe de travail ? </a:t>
            </a:r>
          </a:p>
          <a:p>
            <a:r>
              <a:rPr lang="fr-FR" sz="1000" b="0" baseline="0" dirty="0">
                <a:latin typeface="Arial" panose="020B0604020202020204" pitchFamily="34" charset="0"/>
                <a:cs typeface="Arial" panose="020B0604020202020204" pitchFamily="34" charset="0"/>
              </a:rPr>
              <a:t>Quels rôles sont encore à pourvoir ?</a:t>
            </a:r>
          </a:p>
          <a:p>
            <a:r>
              <a:rPr lang="fr-FR" sz="1000" b="0" baseline="0" dirty="0">
                <a:latin typeface="Arial" panose="020B0604020202020204" pitchFamily="34" charset="0"/>
                <a:cs typeface="Arial" panose="020B0604020202020204" pitchFamily="34" charset="0"/>
              </a:rPr>
              <a:t>Devrions-nous inviter d’autres responsables ?</a:t>
            </a:r>
          </a:p>
          <a:p>
            <a:r>
              <a:rPr lang="fr-FR" sz="1000" b="0" baseline="0" dirty="0">
                <a:latin typeface="Arial" panose="020B0604020202020204" pitchFamily="34" charset="0"/>
                <a:cs typeface="Arial" panose="020B0604020202020204" pitchFamily="34" charset="0"/>
              </a:rPr>
              <a:t>Qui invitera chacun d’entre eux ?</a:t>
            </a:r>
          </a:p>
        </p:txBody>
      </p:sp>
    </p:spTree>
    <p:extLst>
      <p:ext uri="{BB962C8B-B14F-4D97-AF65-F5344CB8AC3E}">
        <p14:creationId xmlns:p14="http://schemas.microsoft.com/office/powerpoint/2010/main" val="2322362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017" y="4560984"/>
            <a:ext cx="6321407"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u="sng" dirty="0">
                <a:latin typeface="Arial" panose="020B0604020202020204" pitchFamily="34" charset="0"/>
                <a:ea typeface="ヒラギノ角ゴ Pro W3"/>
                <a:cs typeface="Arial" panose="020B0604020202020204" pitchFamily="34" charset="0"/>
              </a:rPr>
              <a:t>Notes de l’animateur :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i="1" dirty="0">
                <a:latin typeface="Arial" panose="020B0604020202020204" pitchFamily="34" charset="0"/>
                <a:ea typeface="ヒラギノ角ゴ Pro W3"/>
                <a:cs typeface="Arial" panose="020B0604020202020204" pitchFamily="34" charset="0"/>
              </a:rPr>
              <a:t>Référez-vous à la diapositive 1 et aux notes de préparation avant la réunion. Pour cette activité, notez les réflexions des participants sur un tableau-papier ou sur un outil de prise de notes virtuel.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aseline="0" dirty="0">
                <a:latin typeface="Arial" panose="020B0604020202020204" pitchFamily="34" charset="0"/>
                <a:cs typeface="Arial" panose="020B0604020202020204" pitchFamily="34" charset="0"/>
              </a:rPr>
              <a:t>________________________________________________________________</a:t>
            </a:r>
          </a:p>
          <a:p>
            <a:r>
              <a:rPr lang="fr-FR" sz="1000" b="1" i="1" baseline="0" dirty="0">
                <a:latin typeface="Arial" panose="020B0604020202020204" pitchFamily="34" charset="0"/>
                <a:cs typeface="Arial" panose="020B0604020202020204" pitchFamily="34" charset="0"/>
              </a:rPr>
              <a:t>Script destiné au responsable régional SMA pour préparer les responsables de district à animer un atelier « Bâtir une équipe » :</a:t>
            </a:r>
          </a:p>
          <a:p>
            <a:r>
              <a:rPr lang="fr-FR" sz="1000" b="0" dirty="0">
                <a:latin typeface="Arial" panose="020B0604020202020204" pitchFamily="34" charset="0"/>
                <a:cs typeface="Arial" panose="020B0604020202020204" pitchFamily="34" charset="0"/>
              </a:rPr>
              <a:t>Cette activité aide les membres d’un nouveau </a:t>
            </a:r>
            <a:r>
              <a:rPr lang="fr-FR" sz="1000" b="0" baseline="0" dirty="0">
                <a:latin typeface="Arial" panose="020B0604020202020204" pitchFamily="34" charset="0"/>
                <a:cs typeface="Arial" panose="020B0604020202020204" pitchFamily="34" charset="0"/>
              </a:rPr>
              <a:t>groupe de travail</a:t>
            </a:r>
            <a:r>
              <a:rPr lang="fr-FR" sz="1000" b="0" dirty="0">
                <a:latin typeface="Arial" panose="020B0604020202020204" pitchFamily="34" charset="0"/>
                <a:cs typeface="Arial" panose="020B0604020202020204" pitchFamily="34" charset="0"/>
              </a:rPr>
              <a:t> à mieux comprendre ce qui les passionne et ce qui les motive, afin de relier ces sujets à certains aspects du travail du groupe. Si un sujet nous passionne, nous nous engageons de façon plus approfondie et sommes souvent plus compétents dans le domaine concerné. Je vais maintenant vous montrer comment diriger cette activité. Vous dirigerez la même activité une fois que vous aurez réuni votre </a:t>
            </a:r>
            <a:r>
              <a:rPr lang="fr-FR" sz="1000" b="0" baseline="0" dirty="0">
                <a:latin typeface="Arial" panose="020B0604020202020204" pitchFamily="34" charset="0"/>
                <a:cs typeface="Arial" panose="020B0604020202020204" pitchFamily="34" charset="0"/>
              </a:rPr>
              <a:t>groupe de travail</a:t>
            </a:r>
            <a:r>
              <a:rPr lang="fr-FR" sz="1000" b="0" dirty="0">
                <a:latin typeface="Arial" panose="020B0604020202020204" pitchFamily="34" charset="0"/>
                <a:cs typeface="Arial" panose="020B0604020202020204" pitchFamily="34" charset="0"/>
              </a:rPr>
              <a:t> pour l’atelier « Bâtir une équipe ».</a:t>
            </a:r>
          </a:p>
          <a:p>
            <a:endParaRPr lang="fr-FR" sz="1000" b="0" dirty="0">
              <a:latin typeface="Arial" panose="020B0604020202020204" pitchFamily="34" charset="0"/>
              <a:cs typeface="Arial" panose="020B0604020202020204" pitchFamily="34" charset="0"/>
            </a:endParaRPr>
          </a:p>
          <a:p>
            <a:r>
              <a:rPr lang="fr-FR" sz="1000" b="0" i="1" dirty="0">
                <a:latin typeface="Arial" panose="020B0604020202020204" pitchFamily="34" charset="0"/>
                <a:cs typeface="Arial" panose="020B0604020202020204" pitchFamily="34" charset="0"/>
              </a:rPr>
              <a:t>Début de l’activité</a:t>
            </a:r>
          </a:p>
          <a:p>
            <a:r>
              <a:rPr lang="fr-FR" sz="1000" b="0" dirty="0">
                <a:latin typeface="Arial" panose="020B0604020202020204" pitchFamily="34" charset="0"/>
                <a:cs typeface="Arial" panose="020B0604020202020204" pitchFamily="34" charset="0"/>
              </a:rPr>
              <a:t>Comment</a:t>
            </a:r>
            <a:r>
              <a:rPr lang="fr-FR" sz="1000" b="0" baseline="0" dirty="0">
                <a:latin typeface="Arial" panose="020B0604020202020204" pitchFamily="34" charset="0"/>
                <a:cs typeface="Arial" panose="020B0604020202020204" pitchFamily="34" charset="0"/>
              </a:rPr>
              <a:t> pouvons-nous transformer nos passions en objectifs afin d’assurer la réussite de l’approche mondiale pour l’effectif ?</a:t>
            </a:r>
          </a:p>
          <a:p>
            <a:r>
              <a:rPr lang="fr-FR" sz="1000" b="0" baseline="0" dirty="0">
                <a:latin typeface="Arial" panose="020B0604020202020204" pitchFamily="34" charset="0"/>
                <a:cs typeface="Arial" panose="020B0604020202020204" pitchFamily="34" charset="0"/>
              </a:rPr>
              <a:t>Quels aspects du Lions Clubs vous passionnent le plus ? </a:t>
            </a:r>
          </a:p>
          <a:p>
            <a:r>
              <a:rPr lang="fr-FR" sz="1000" b="0" baseline="0" dirty="0">
                <a:latin typeface="Arial" panose="020B0604020202020204" pitchFamily="34" charset="0"/>
                <a:cs typeface="Arial" panose="020B0604020202020204" pitchFamily="34" charset="0"/>
              </a:rPr>
              <a:t>Certains Lions sont motivés par le service, d’autres apprécient la camaraderie, d’autres encore veulent former ou coacher les responsables de demain. Qu’est-ce qui vous intéresse le plus ?</a:t>
            </a:r>
          </a:p>
          <a:p>
            <a:endParaRPr lang="fr-FR" sz="1000" b="0" baseline="0" dirty="0">
              <a:latin typeface="Arial" panose="020B0604020202020204" pitchFamily="34" charset="0"/>
              <a:ea typeface="ヒラギノ角ゴ Pro W3"/>
              <a:cs typeface="Arial" panose="020B0604020202020204" pitchFamily="34" charset="0"/>
            </a:endParaRPr>
          </a:p>
          <a:p>
            <a:r>
              <a:rPr lang="fr-FR" sz="1000" b="0" baseline="0" dirty="0">
                <a:latin typeface="Arial" panose="020B0604020202020204" pitchFamily="34" charset="0"/>
                <a:ea typeface="ヒラギノ角ゴ Pro W3"/>
                <a:cs typeface="Arial" panose="020B0604020202020204" pitchFamily="34" charset="0"/>
              </a:rPr>
              <a:t>Dans quelle mesure ces centres d’intérêt correspondent-ils à l’objectif de </a:t>
            </a:r>
            <a:r>
              <a:rPr lang="fr-FR" sz="1000" b="0" dirty="0">
                <a:latin typeface="Arial" panose="020B0604020202020204" pitchFamily="34" charset="0"/>
                <a:ea typeface="ヒラギノ角ゴ Pro W3"/>
                <a:cs typeface="Arial" panose="020B0604020202020204" pitchFamily="34" charset="0"/>
              </a:rPr>
              <a:t>l’Approche Globale Effectif </a:t>
            </a:r>
            <a:r>
              <a:rPr lang="fr-FR" sz="1000" b="0" baseline="0" dirty="0">
                <a:latin typeface="Arial" panose="020B0604020202020204" pitchFamily="34" charset="0"/>
                <a:ea typeface="ヒラギノ角ゴ Pro W3"/>
                <a:cs typeface="Arial" panose="020B0604020202020204" pitchFamily="34" charset="0"/>
              </a:rPr>
              <a:t>?</a:t>
            </a:r>
            <a:r>
              <a:rPr lang="fr-FR" sz="1000" b="0" dirty="0">
                <a:latin typeface="Arial" panose="020B0604020202020204" pitchFamily="34" charset="0"/>
                <a:ea typeface="ヒラギノ角ゴ Pro W3"/>
                <a:cs typeface="Arial" panose="020B0604020202020204" pitchFamily="34" charset="0"/>
              </a:rPr>
              <a:t> Comment pouvons-nous tirer parti des passions de nos membres pour décupler notre impact l’année prochaine ? </a:t>
            </a:r>
          </a:p>
          <a:p>
            <a:endParaRPr lang="en-US" sz="1000" b="0" dirty="0">
              <a:latin typeface="Arial" panose="020B0604020202020204" pitchFamily="34" charset="0"/>
              <a:cs typeface="Arial" panose="020B0604020202020204" pitchFamily="34" charset="0"/>
            </a:endParaRPr>
          </a:p>
          <a:p>
            <a:r>
              <a:rPr lang="fr-FR" sz="1000" b="1" i="1" dirty="0">
                <a:latin typeface="Arial" panose="020B0604020202020204" pitchFamily="34" charset="0"/>
                <a:cs typeface="Arial" panose="020B0604020202020204" pitchFamily="34" charset="0"/>
              </a:rPr>
              <a:t>Script destiné aux responsables de district pour animer un atelier « Bâtir une équipe » :</a:t>
            </a:r>
          </a:p>
          <a:p>
            <a:r>
              <a:rPr lang="fr-FR" sz="1000" b="0" dirty="0">
                <a:latin typeface="Arial" panose="020B0604020202020204" pitchFamily="34" charset="0"/>
                <a:cs typeface="Arial" panose="020B0604020202020204" pitchFamily="34" charset="0"/>
              </a:rPr>
              <a:t>Comment</a:t>
            </a:r>
            <a:r>
              <a:rPr lang="fr-FR" sz="1000" b="0" baseline="0" dirty="0">
                <a:latin typeface="Arial" panose="020B0604020202020204" pitchFamily="34" charset="0"/>
                <a:cs typeface="Arial" panose="020B0604020202020204" pitchFamily="34" charset="0"/>
              </a:rPr>
              <a:t> pouvons-nous transformer nos passions en objectifs afin d’assurer la réussite de l’Approche Globale Effectif ?</a:t>
            </a:r>
          </a:p>
          <a:p>
            <a:endParaRPr lang="fr-FR"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Quels aspects du Lions Clubs vous passionnent le plus ?</a:t>
            </a:r>
          </a:p>
          <a:p>
            <a:r>
              <a:rPr lang="fr-FR" sz="1000" b="0" baseline="0" dirty="0">
                <a:latin typeface="Arial" panose="020B0604020202020204" pitchFamily="34" charset="0"/>
                <a:cs typeface="Arial" panose="020B0604020202020204" pitchFamily="34" charset="0"/>
              </a:rPr>
              <a:t>Certains Lions sont motivés par le service, d’autres apprécient la camaraderie, d’autres encore veulent former ou coacher les responsables de demain. Qu’est-ce qui vous intéresse le plus ?</a:t>
            </a:r>
          </a:p>
          <a:p>
            <a:endParaRPr lang="fr-FR"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ea typeface="ヒラギノ角ゴ Pro W3"/>
                <a:cs typeface="Arial" panose="020B0604020202020204" pitchFamily="34" charset="0"/>
              </a:rPr>
              <a:t>Dans quelle mesure ces centres d’intérêt correspondent-ils à l’objectif de </a:t>
            </a:r>
            <a:r>
              <a:rPr lang="fr-FR" sz="1000" b="0" dirty="0">
                <a:latin typeface="Arial" panose="020B0604020202020204" pitchFamily="34" charset="0"/>
                <a:ea typeface="ヒラギノ角ゴ Pro W3"/>
                <a:cs typeface="Arial" panose="020B0604020202020204" pitchFamily="34" charset="0"/>
              </a:rPr>
              <a:t>l’Approche Globale Effectif </a:t>
            </a:r>
            <a:r>
              <a:rPr lang="fr-FR" sz="1000" b="0" baseline="0" dirty="0">
                <a:latin typeface="Arial" panose="020B0604020202020204" pitchFamily="34" charset="0"/>
                <a:ea typeface="ヒラギノ角ゴ Pro W3"/>
                <a:cs typeface="Arial" panose="020B0604020202020204" pitchFamily="34" charset="0"/>
              </a:rPr>
              <a:t>?</a:t>
            </a:r>
          </a:p>
          <a:p>
            <a:r>
              <a:rPr lang="fr-FR" sz="1000" b="0" dirty="0">
                <a:latin typeface="Arial" panose="020B0604020202020204" pitchFamily="34" charset="0"/>
                <a:ea typeface="ヒラギノ角ゴ Pro W3"/>
                <a:cs typeface="Arial" panose="020B0604020202020204" pitchFamily="34" charset="0"/>
              </a:rPr>
              <a:t>Comment pouvons-nous tirer parti des passions de nos membres pour décupler notre impact l’année prochaine ?</a:t>
            </a:r>
          </a:p>
          <a:p>
            <a:r>
              <a:rPr lang="fr-FR" sz="1000" b="0" dirty="0">
                <a:latin typeface="Arial" panose="020B0604020202020204" pitchFamily="34" charset="0"/>
                <a:ea typeface="ヒラギノ角ゴ Pro W3"/>
                <a:cs typeface="Arial" panose="020B0604020202020204" pitchFamily="34" charset="0"/>
              </a:rPr>
              <a:t>Prenons le temps nécessaire pour faire cette activité, afin de pouvoir choisir les membres de notre </a:t>
            </a:r>
            <a:r>
              <a:rPr lang="fr-FR" sz="1000" b="0" baseline="0" dirty="0">
                <a:latin typeface="Arial" panose="020B0604020202020204" pitchFamily="34" charset="0"/>
                <a:cs typeface="Arial" panose="020B0604020202020204" pitchFamily="34" charset="0"/>
              </a:rPr>
              <a:t>groupe de travail</a:t>
            </a:r>
            <a:r>
              <a:rPr lang="fr-FR" sz="1000" b="0" dirty="0">
                <a:latin typeface="Arial" panose="020B0604020202020204" pitchFamily="34" charset="0"/>
                <a:ea typeface="ヒラギノ角ゴ Pro W3"/>
                <a:cs typeface="Arial" panose="020B0604020202020204" pitchFamily="34" charset="0"/>
              </a:rPr>
              <a:t> et définir les rôles qui correspondent le mieux à leurs passions.</a:t>
            </a:r>
          </a:p>
          <a:p>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2134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r-FR" sz="1000" u="sng" dirty="0">
                <a:latin typeface="Arial" panose="020B0604020202020204" pitchFamily="34" charset="0"/>
                <a:ea typeface="ヒラギノ角ゴ Pro W3"/>
                <a:cs typeface="Arial" panose="020B0604020202020204" pitchFamily="34" charset="0"/>
              </a:rPr>
              <a:t>Notes de l’animateur : </a:t>
            </a:r>
          </a:p>
          <a:p>
            <a:pPr>
              <a:defRPr/>
            </a:pPr>
            <a:r>
              <a:rPr lang="fr-FR" sz="1000" i="1" dirty="0">
                <a:latin typeface="Arial" panose="020B0604020202020204" pitchFamily="34" charset="0"/>
                <a:cs typeface="Arial" panose="020B0604020202020204" pitchFamily="34" charset="0"/>
              </a:rPr>
              <a:t>{Laissez aux participants le temps de lire la citation}</a:t>
            </a:r>
          </a:p>
          <a:p>
            <a:pPr lvl="0">
              <a:defRPr/>
            </a:pPr>
            <a:r>
              <a:rPr lang="fr-FR" sz="1000" dirty="0">
                <a:latin typeface="Arial" panose="020B0604020202020204" pitchFamily="34" charset="0"/>
                <a:cs typeface="Arial" panose="020B0604020202020204" pitchFamily="34" charset="0"/>
              </a:rPr>
              <a:t>________________________________________________________________</a:t>
            </a:r>
          </a:p>
          <a:p>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000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r-FR" sz="1000" u="sng" dirty="0">
                <a:latin typeface="Arial" panose="020B0604020202020204" pitchFamily="34" charset="0"/>
                <a:ea typeface="ヒラギノ角ゴ Pro W3"/>
                <a:cs typeface="Arial" panose="020B0604020202020204" pitchFamily="34" charset="0"/>
              </a:rPr>
              <a:t>Notes de l’animateur : </a:t>
            </a:r>
          </a:p>
          <a:p>
            <a:pPr lvl="0">
              <a:defRPr/>
            </a:pPr>
            <a:r>
              <a:rPr lang="fr-FR" sz="1000" dirty="0">
                <a:latin typeface="Arial" panose="020B0604020202020204" pitchFamily="34" charset="0"/>
                <a:cs typeface="Arial" panose="020B0604020202020204" pitchFamily="34" charset="0"/>
              </a:rPr>
              <a:t>________________________________________________________________</a:t>
            </a:r>
          </a:p>
          <a:p>
            <a:endParaRPr lang="en-US" sz="1000" baseline="0" dirty="0">
              <a:latin typeface="Arial" panose="020B0604020202020204" pitchFamily="34" charset="0"/>
              <a:cs typeface="Arial" panose="020B0604020202020204" pitchFamily="34" charset="0"/>
            </a:endParaRPr>
          </a:p>
          <a:p>
            <a:r>
              <a:rPr lang="fr-FR" sz="1000" baseline="0" dirty="0">
                <a:latin typeface="Arial" panose="020B0604020202020204" pitchFamily="34" charset="0"/>
                <a:cs typeface="Arial" panose="020B0604020202020204" pitchFamily="34" charset="0"/>
              </a:rPr>
              <a:t>La prochaine étape consiste à organiser la séance « Bâtir une vision », au cours de laquelle nous analyserons les </a:t>
            </a:r>
            <a:r>
              <a:rPr lang="fr-FR" sz="1000" dirty="0">
                <a:effectLst/>
                <a:latin typeface="Arial" panose="020B0604020202020204" pitchFamily="34" charset="0"/>
                <a:ea typeface="Calibri" panose="020F0502020204030204" pitchFamily="34" charset="0"/>
                <a:cs typeface="Arial" panose="020B0604020202020204" pitchFamily="34" charset="0"/>
              </a:rPr>
              <a:t>atouts, faiblesses, opportunités et </a:t>
            </a:r>
            <a:r>
              <a:rPr lang="fr-FR" sz="1000" baseline="0" dirty="0">
                <a:latin typeface="Arial" panose="020B0604020202020204" pitchFamily="34" charset="0"/>
                <a:cs typeface="Arial" panose="020B0604020202020204" pitchFamily="34" charset="0"/>
              </a:rPr>
              <a:t>menaces pour notre district et</a:t>
            </a:r>
          </a:p>
          <a:p>
            <a:r>
              <a:rPr lang="fr-FR" sz="1000" baseline="0" dirty="0">
                <a:latin typeface="Arial" panose="020B0604020202020204" pitchFamily="34" charset="0"/>
                <a:cs typeface="Arial" panose="020B0604020202020204" pitchFamily="34" charset="0"/>
              </a:rPr>
              <a:t>étudierons les cibles </a:t>
            </a:r>
            <a:r>
              <a:rPr lang="fr-FR" sz="1000" i="1" baseline="0" dirty="0">
                <a:latin typeface="Arial" panose="020B0604020202020204" pitchFamily="34" charset="0"/>
                <a:cs typeface="Arial" panose="020B0604020202020204" pitchFamily="34" charset="0"/>
              </a:rPr>
              <a:t>MISSION </a:t>
            </a:r>
            <a:r>
              <a:rPr lang="fr-FR" sz="1000" b="1" baseline="0" dirty="0">
                <a:latin typeface="Arial" panose="020B0604020202020204" pitchFamily="34" charset="0"/>
                <a:cs typeface="Arial" panose="020B0604020202020204" pitchFamily="34" charset="0"/>
              </a:rPr>
              <a:t>1.5</a:t>
            </a:r>
            <a:r>
              <a:rPr lang="fr-FR" sz="1000" baseline="0" dirty="0">
                <a:latin typeface="Arial" panose="020B0604020202020204" pitchFamily="34" charset="0"/>
                <a:cs typeface="Arial" panose="020B0604020202020204" pitchFamily="34" charset="0"/>
              </a:rPr>
              <a:t>. </a:t>
            </a:r>
          </a:p>
          <a:p>
            <a:endParaRPr lang="en-US" sz="1000" baseline="0" dirty="0">
              <a:latin typeface="Arial" panose="020B0604020202020204" pitchFamily="34" charset="0"/>
              <a:cs typeface="Arial" panose="020B0604020202020204" pitchFamily="34" charset="0"/>
            </a:endParaRPr>
          </a:p>
          <a:p>
            <a:r>
              <a:rPr lang="fr-FR" sz="1000" baseline="0" dirty="0">
                <a:latin typeface="Arial" panose="020B0604020202020204" pitchFamily="34" charset="0"/>
                <a:cs typeface="Arial" panose="020B0604020202020204" pitchFamily="34" charset="0"/>
              </a:rPr>
              <a:t>Selon vous, quand pourrons-nous nous réunir ? </a:t>
            </a:r>
          </a:p>
          <a:p>
            <a:endParaRPr lang="en-US" sz="1000" baseline="0" dirty="0">
              <a:latin typeface="Arial" panose="020B0604020202020204" pitchFamily="34" charset="0"/>
              <a:cs typeface="Arial" panose="020B0604020202020204" pitchFamily="34" charset="0"/>
            </a:endParaRPr>
          </a:p>
          <a:p>
            <a:r>
              <a:rPr lang="fr-FR" sz="1000" baseline="0" dirty="0">
                <a:latin typeface="Arial" panose="020B0604020202020204" pitchFamily="34" charset="0"/>
                <a:cs typeface="Arial" panose="020B0604020202020204" pitchFamily="34" charset="0"/>
              </a:rPr>
              <a:t>Qui serait le meilleur facilitateur pour cette réunion ? </a:t>
            </a:r>
          </a:p>
          <a:p>
            <a:endParaRPr lang="en-US" sz="1000" baseline="0" dirty="0">
              <a:latin typeface="Arial" panose="020B0604020202020204" pitchFamily="34" charset="0"/>
              <a:cs typeface="Arial" panose="020B0604020202020204" pitchFamily="34" charset="0"/>
            </a:endParaRPr>
          </a:p>
          <a:p>
            <a:r>
              <a:rPr lang="fr-FR" sz="1000" baseline="0" dirty="0">
                <a:latin typeface="Arial" panose="020B0604020202020204" pitchFamily="34" charset="0"/>
                <a:cs typeface="Arial" panose="020B0604020202020204" pitchFamily="34" charset="0"/>
              </a:rPr>
              <a:t>Qui devrions-nous inviter et qui va organiser la réunion virtuelle ? </a:t>
            </a:r>
          </a:p>
          <a:p>
            <a:endParaRPr lang="en-US" sz="1000" baseline="0" dirty="0">
              <a:latin typeface="Arial" panose="020B0604020202020204" pitchFamily="34" charset="0"/>
              <a:cs typeface="Arial" panose="020B0604020202020204" pitchFamily="34" charset="0"/>
            </a:endParaRPr>
          </a:p>
          <a:p>
            <a:r>
              <a:rPr lang="fr-FR" sz="1000" baseline="0" dirty="0">
                <a:latin typeface="Arial" panose="020B0604020202020204" pitchFamily="34" charset="0"/>
                <a:cs typeface="Arial" panose="020B0604020202020204" pitchFamily="34" charset="0"/>
              </a:rPr>
              <a:t>Y a-t-il d’autres choses à préparer ? </a:t>
            </a:r>
          </a:p>
        </p:txBody>
      </p:sp>
    </p:spTree>
    <p:extLst>
      <p:ext uri="{BB962C8B-B14F-4D97-AF65-F5344CB8AC3E}">
        <p14:creationId xmlns:p14="http://schemas.microsoft.com/office/powerpoint/2010/main" val="794226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u="sng" dirty="0">
                <a:latin typeface="Arial" panose="020B0604020202020204" pitchFamily="34" charset="0"/>
                <a:ea typeface="ヒラギノ角ゴ Pro W3"/>
                <a:cs typeface="Arial" panose="020B0604020202020204" pitchFamily="34" charset="0"/>
              </a:rPr>
              <a:t>Notes :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i="1" dirty="0">
                <a:latin typeface="Arial" panose="020B0604020202020204" pitchFamily="34" charset="0"/>
                <a:ea typeface="ヒラギノ角ゴ Pro W3"/>
                <a:cs typeface="Arial" panose="020B0604020202020204" pitchFamily="34" charset="0"/>
              </a:rPr>
              <a:t>Il est recommandé au facilitateur de suivre tous les cours indiqués ci-dessus. Il est aussi conseillé au gouverneur de district et au coordinateur EME de district (ou la personne choisie pour être le point contact Approche Globale Effectif de suivre les cours suivants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000" i="1" dirty="0">
                <a:latin typeface="Arial" panose="020B0604020202020204" pitchFamily="34" charset="0"/>
                <a:ea typeface="ヒラギノ角ゴ Pro W3"/>
                <a:cs typeface="Arial" panose="020B0604020202020204" pitchFamily="34" charset="0"/>
              </a:rPr>
              <a:t>Délégation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000" i="1" dirty="0">
                <a:latin typeface="Arial" panose="020B0604020202020204" pitchFamily="34" charset="0"/>
                <a:ea typeface="ヒラギノ角ゴ Pro W3"/>
                <a:cs typeface="Arial" panose="020B0604020202020204" pitchFamily="34" charset="0"/>
              </a:rPr>
              <a:t>Prise de décisions (non disponible dans toutes les langues)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000" i="1" dirty="0">
                <a:latin typeface="Arial" panose="020B0604020202020204" pitchFamily="34" charset="0"/>
                <a:ea typeface="ヒラギノ角ゴ Pro W3"/>
                <a:cs typeface="Arial" panose="020B0604020202020204" pitchFamily="34" charset="0"/>
              </a:rPr>
              <a:t>Résolution des conflits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fr-FR" sz="1000" i="1"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i="1" dirty="0">
                <a:latin typeface="Arial" panose="020B0604020202020204" pitchFamily="34" charset="0"/>
                <a:ea typeface="ヒラギノ角ゴ Pro W3"/>
                <a:cs typeface="Arial" panose="020B0604020202020204" pitchFamily="34" charset="0"/>
              </a:rPr>
              <a:t>Après avoir suivi ces formations, adaptez les recommandations de cette diapositive en fonction des besoins de votre région.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i="1"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i="1" dirty="0">
                <a:latin typeface="Arial" panose="020B0604020202020204" pitchFamily="34" charset="0"/>
                <a:ea typeface="ヒラギノ角ゴ Pro W3"/>
                <a:cs typeface="Arial" panose="020B0604020202020204" pitchFamily="34" charset="0"/>
              </a:rPr>
              <a:t>Le livret de travail - Plan stratégique de district donne des conseils aux dirigeants de district pour analyser les tendances de leur région en matière de service et d’effectif. Il fournit également des rapports et d’autres ressources.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aseline="0" dirty="0">
                <a:latin typeface="Arial" panose="020B0604020202020204" pitchFamily="34" charset="0"/>
                <a:cs typeface="Arial" panose="020B0604020202020204" pitchFamily="34" charset="0"/>
              </a:rPr>
              <a:t>________________________________________________________________</a:t>
            </a:r>
          </a:p>
          <a:p>
            <a:endParaRPr lang="en-US" sz="1000" dirty="0">
              <a:latin typeface="Arial" panose="020B0604020202020204" pitchFamily="34" charset="0"/>
              <a:cs typeface="Arial" panose="020B0604020202020204" pitchFamily="34" charset="0"/>
            </a:endParaRPr>
          </a:p>
          <a:p>
            <a:r>
              <a:rPr lang="fr-FR" sz="1000" b="0" dirty="0">
                <a:latin typeface="Arial" panose="020B0604020202020204" pitchFamily="34" charset="0"/>
                <a:cs typeface="Arial" panose="020B0604020202020204" pitchFamily="34" charset="0"/>
              </a:rPr>
              <a:t>Avant de terminer notre séance, voici quelques cours qui vous aideront à diriger votre </a:t>
            </a:r>
            <a:r>
              <a:rPr lang="fr-FR" sz="1000" b="0" baseline="0" dirty="0">
                <a:latin typeface="Arial" panose="020B0604020202020204" pitchFamily="34" charset="0"/>
                <a:cs typeface="Arial" panose="020B0604020202020204" pitchFamily="34" charset="0"/>
              </a:rPr>
              <a:t>groupe de travail</a:t>
            </a:r>
            <a:r>
              <a:rPr lang="fr-FR" sz="1000" b="0" dirty="0">
                <a:latin typeface="Arial" panose="020B0604020202020204" pitchFamily="34" charset="0"/>
                <a:cs typeface="Arial" panose="020B0604020202020204" pitchFamily="34" charset="0"/>
              </a:rPr>
              <a:t> et à promouvoir une écoute efficace. </a:t>
            </a:r>
          </a:p>
          <a:p>
            <a:endParaRPr lang="fr-FR" sz="1000" b="0" dirty="0">
              <a:latin typeface="Arial" panose="020B0604020202020204" pitchFamily="34" charset="0"/>
              <a:cs typeface="Arial" panose="020B0604020202020204" pitchFamily="34" charset="0"/>
            </a:endParaRPr>
          </a:p>
          <a:p>
            <a:r>
              <a:rPr lang="fr-FR" sz="1000" b="0" dirty="0">
                <a:latin typeface="Arial" panose="020B0604020202020204" pitchFamily="34" charset="0"/>
                <a:cs typeface="Arial" panose="020B0604020202020204" pitchFamily="34" charset="0"/>
              </a:rPr>
              <a:t>Pour préparer notre prochaine séance, relisez </a:t>
            </a:r>
            <a:r>
              <a:rPr lang="fr-FR" sz="1000" b="0" i="1" dirty="0">
                <a:latin typeface="Arial" panose="020B0604020202020204" pitchFamily="34" charset="0"/>
                <a:cs typeface="Arial" panose="020B0604020202020204" pitchFamily="34" charset="0"/>
              </a:rPr>
              <a:t>Introduction à l'analyse SWOT</a:t>
            </a:r>
            <a:r>
              <a:rPr lang="fr-FR" sz="1000" b="0" dirty="0">
                <a:latin typeface="Arial" panose="020B0604020202020204" pitchFamily="34" charset="0"/>
                <a:cs typeface="Arial" panose="020B0604020202020204" pitchFamily="34" charset="0"/>
              </a:rPr>
              <a:t> et </a:t>
            </a:r>
            <a:r>
              <a:rPr lang="fr-FR" sz="1000" b="0" i="1" dirty="0">
                <a:latin typeface="Arial" panose="020B0604020202020204" pitchFamily="34" charset="0"/>
                <a:cs typeface="Arial" panose="020B0604020202020204" pitchFamily="34" charset="0"/>
              </a:rPr>
              <a:t>Formulation d’objectifs</a:t>
            </a:r>
            <a:r>
              <a:rPr lang="fr-FR" sz="1000" b="0" dirty="0">
                <a:latin typeface="Arial" panose="020B0604020202020204" pitchFamily="34" charset="0"/>
                <a:cs typeface="Arial" panose="020B0604020202020204" pitchFamily="34" charset="0"/>
              </a:rPr>
              <a:t> pour vous aider à orienter les conversations et mieux comprendre ce qui compose cette analyse et ce qui en fait un outil précieux pour développer une vision, un objectif et un plan d’action.</a:t>
            </a:r>
          </a:p>
          <a:p>
            <a:endParaRPr lang="en-US" sz="1000" b="0" dirty="0">
              <a:latin typeface="Arial" panose="020B0604020202020204" pitchFamily="34" charset="0"/>
              <a:cs typeface="Arial" panose="020B0604020202020204" pitchFamily="34" charset="0"/>
            </a:endParaRPr>
          </a:p>
          <a:p>
            <a:r>
              <a:rPr lang="fr-FR" sz="1000" b="0" dirty="0">
                <a:latin typeface="Arial" panose="020B0604020202020204" pitchFamily="34" charset="0"/>
                <a:cs typeface="Arial" panose="020B0604020202020204" pitchFamily="34" charset="0"/>
              </a:rPr>
              <a:t>Afin de mieux comprendre les besoins et les tendances de votre région en matière d’effectif, remplissez la partie </a:t>
            </a:r>
            <a:r>
              <a:rPr lang="fr-FR" sz="1000" b="0" i="1" dirty="0">
                <a:latin typeface="Arial" panose="020B0604020202020204" pitchFamily="34" charset="0"/>
                <a:cs typeface="Arial" panose="020B0604020202020204" pitchFamily="34" charset="0"/>
              </a:rPr>
              <a:t>Développement de l’effectif</a:t>
            </a:r>
            <a:r>
              <a:rPr lang="fr-FR" sz="1000" b="0" dirty="0">
                <a:latin typeface="Arial" panose="020B0604020202020204" pitchFamily="34" charset="0"/>
                <a:cs typeface="Arial" panose="020B0604020202020204" pitchFamily="34" charset="0"/>
              </a:rPr>
              <a:t> du livret Plan stratégique de district. </a:t>
            </a:r>
          </a:p>
          <a:p>
            <a:endParaRPr lang="fr-FR" sz="1000" b="0" dirty="0">
              <a:latin typeface="Arial" panose="020B0604020202020204" pitchFamily="34" charset="0"/>
              <a:cs typeface="Arial" panose="020B0604020202020204" pitchFamily="34" charset="0"/>
            </a:endParaRPr>
          </a:p>
          <a:p>
            <a:r>
              <a:rPr lang="fr-FR" sz="1000" b="0" dirty="0">
                <a:latin typeface="Arial" panose="020B0604020202020204" pitchFamily="34" charset="0"/>
                <a:cs typeface="Arial" panose="020B0604020202020204" pitchFamily="34" charset="0"/>
              </a:rPr>
              <a:t>D’autres ressources vous sont fournies pour vous aider à </a:t>
            </a:r>
            <a:r>
              <a:rPr lang="fr-FR" sz="1000" b="0" i="1" dirty="0">
                <a:latin typeface="Arial" panose="020B0604020202020204" pitchFamily="34" charset="0"/>
                <a:cs typeface="Arial" panose="020B0604020202020204" pitchFamily="34" charset="0"/>
              </a:rPr>
              <a:t>Bâtir votre vision</a:t>
            </a:r>
            <a:r>
              <a:rPr lang="fr-FR" sz="1000" b="0" dirty="0">
                <a:latin typeface="Arial" panose="020B0604020202020204" pitchFamily="34" charset="0"/>
                <a:cs typeface="Arial" panose="020B0604020202020204" pitchFamily="34" charset="0"/>
              </a:rPr>
              <a:t> avec votre </a:t>
            </a:r>
            <a:r>
              <a:rPr lang="fr-FR" sz="1000" b="0" baseline="0" dirty="0">
                <a:latin typeface="Arial" panose="020B0604020202020204" pitchFamily="34" charset="0"/>
                <a:cs typeface="Arial" panose="020B0604020202020204" pitchFamily="34" charset="0"/>
              </a:rPr>
              <a:t>groupe de travail</a:t>
            </a:r>
            <a:r>
              <a:rPr lang="fr-FR" sz="1000" b="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09105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u="sng" baseline="0" dirty="0">
                <a:latin typeface="Arial" panose="020B0604020202020204" pitchFamily="34" charset="0"/>
                <a:cs typeface="Arial" panose="020B0604020202020204" pitchFamily="34" charset="0"/>
              </a:rPr>
              <a:t>Notes de l’animateur : </a:t>
            </a:r>
          </a:p>
          <a:p>
            <a:r>
              <a:rPr lang="fr-FR" sz="1200" i="1" dirty="0">
                <a:latin typeface="Arial" panose="020B0604020202020204" pitchFamily="34" charset="0"/>
                <a:cs typeface="Arial" panose="020B0604020202020204" pitchFamily="34" charset="0"/>
              </a:rPr>
              <a:t>Commencez la séance en vous présentant et en accueillant les participants à ce séminaire sur l’approche mondiale pour l’effectif.</a:t>
            </a:r>
          </a:p>
          <a:p>
            <a:r>
              <a:rPr lang="fr-FR" sz="1200" baseline="0" dirty="0">
                <a:latin typeface="Arial" panose="020B0604020202020204" pitchFamily="34" charset="0"/>
                <a:cs typeface="Arial" panose="020B0604020202020204" pitchFamily="34" charset="0"/>
              </a:rPr>
              <a:t>______________________________________________________________</a:t>
            </a:r>
          </a:p>
          <a:p>
            <a:endParaRPr lang="en-US" sz="1200" dirty="0">
              <a:latin typeface="Arial" panose="020B0604020202020204" pitchFamily="34" charset="0"/>
              <a:cs typeface="Arial" panose="020B0604020202020204" pitchFamily="34" charset="0"/>
            </a:endParaRPr>
          </a:p>
          <a:p>
            <a:r>
              <a:rPr lang="fr-FR" sz="1200" dirty="0">
                <a:latin typeface="Arial" panose="020B0604020202020204" pitchFamily="34" charset="0"/>
                <a:cs typeface="Arial" panose="020B0604020202020204" pitchFamily="34" charset="0"/>
              </a:rPr>
              <a:t>Bienvenue dans ce séminaire sur l’Approche Globale Effectif.</a:t>
            </a:r>
          </a:p>
          <a:p>
            <a:endParaRPr lang="en-US" dirty="0"/>
          </a:p>
        </p:txBody>
      </p:sp>
      <p:sp>
        <p:nvSpPr>
          <p:cNvPr id="4" name="Header Placeholder 3"/>
          <p:cNvSpPr>
            <a:spLocks noGrp="1"/>
          </p:cNvSpPr>
          <p:nvPr>
            <p:ph type="hdr" sz="quarter"/>
          </p:nvPr>
        </p:nvSpPr>
        <p:spPr/>
        <p:txBody>
          <a:bodyPr/>
          <a:lstStyle/>
          <a:p>
            <a:pPr>
              <a:defRPr/>
            </a:pPr>
            <a:endParaRPr lang="en-US" dirty="0"/>
          </a:p>
        </p:txBody>
      </p:sp>
    </p:spTree>
    <p:extLst>
      <p:ext uri="{BB962C8B-B14F-4D97-AF65-F5344CB8AC3E}">
        <p14:creationId xmlns:p14="http://schemas.microsoft.com/office/powerpoint/2010/main" val="1199248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r-FR" sz="1000" u="sng" dirty="0">
                <a:latin typeface="Arial" panose="020B0604020202020204" pitchFamily="34" charset="0"/>
                <a:ea typeface="ヒラギノ角ゴ Pro W3"/>
                <a:cs typeface="Arial" panose="020B0604020202020204" pitchFamily="34" charset="0"/>
              </a:rPr>
              <a:t>Notes de l’animateur : </a:t>
            </a:r>
          </a:p>
          <a:p>
            <a:pPr lvl="0">
              <a:defRPr/>
            </a:pPr>
            <a:r>
              <a:rPr lang="fr-FR" sz="1000" dirty="0">
                <a:latin typeface="Arial" panose="020B0604020202020204" pitchFamily="34" charset="0"/>
                <a:cs typeface="Arial" panose="020B0604020202020204" pitchFamily="34" charset="0"/>
              </a:rPr>
              <a:t>________________________________________________________________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aseline="0" dirty="0">
                <a:latin typeface="Arial" panose="020B0604020202020204" pitchFamily="34" charset="0"/>
                <a:cs typeface="Arial" panose="020B0604020202020204" pitchFamily="34" charset="0"/>
              </a:rPr>
              <a:t>Avez-vous des questions sur ce que nous avons couvert aujourd’hui ou sur les étapes suivantes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i="0" u="none" strike="noStrike" kern="1200" baseline="0" dirty="0">
              <a:solidFill>
                <a:schemeClr val="tx1"/>
              </a:solidFill>
              <a:latin typeface="Arial" panose="020B0604020202020204" pitchFamily="34" charset="0"/>
              <a:cs typeface="Arial" panose="020B0604020202020204" pitchFamily="34" charset="0"/>
            </a:endParaRPr>
          </a:p>
          <a:p>
            <a:r>
              <a:rPr lang="fr-FR" sz="1000" i="0" u="none" strike="noStrike" baseline="0" dirty="0">
                <a:solidFill>
                  <a:schemeClr val="tx1"/>
                </a:solidFill>
                <a:latin typeface="Arial" panose="020B0604020202020204" pitchFamily="34" charset="0"/>
                <a:cs typeface="Arial" panose="020B0604020202020204" pitchFamily="34" charset="0"/>
              </a:rPr>
              <a:t>{cliquez} Nous inspirerons les Lions de notre district grâce à de nouveaux clubs, de nouveaux membres, plus de camaraderie et un service passionnant.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i="0" u="none" strike="noStrike" kern="1200" baseline="0" dirty="0">
              <a:solidFill>
                <a:schemeClr val="tx1"/>
              </a:solidFill>
              <a:latin typeface="Arial" panose="020B0604020202020204" pitchFamily="34" charset="0"/>
              <a:cs typeface="Arial" panose="020B0604020202020204" pitchFamily="34" charset="0"/>
            </a:endParaRPr>
          </a:p>
          <a:p>
            <a:r>
              <a:rPr lang="fr-FR" sz="1000" dirty="0">
                <a:latin typeface="Arial" panose="020B0604020202020204" pitchFamily="34" charset="0"/>
                <a:cs typeface="Arial" panose="020B0604020202020204" pitchFamily="34" charset="0"/>
              </a:rPr>
              <a:t>{cliquez} </a:t>
            </a:r>
            <a:r>
              <a:rPr lang="fr-FR" sz="1000" baseline="0" dirty="0">
                <a:latin typeface="Arial" panose="020B0604020202020204" pitchFamily="34" charset="0"/>
                <a:cs typeface="Arial" panose="020B0604020202020204" pitchFamily="34" charset="0"/>
              </a:rPr>
              <a:t>Merci de votre participation à la formation Bâtir une Equipe - Approche Globale Effectif. </a:t>
            </a:r>
          </a:p>
        </p:txBody>
      </p:sp>
    </p:spTree>
    <p:extLst>
      <p:ext uri="{BB962C8B-B14F-4D97-AF65-F5344CB8AC3E}">
        <p14:creationId xmlns:p14="http://schemas.microsoft.com/office/powerpoint/2010/main" val="1510371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u="sng" dirty="0">
                <a:latin typeface="Arial" panose="020B0604020202020204" pitchFamily="34" charset="0"/>
                <a:ea typeface="ヒラギノ角ゴ Pro W3"/>
                <a:cs typeface="Arial" panose="020B0604020202020204" pitchFamily="34" charset="0"/>
              </a:rPr>
              <a:t>Notes de l’animateur : </a:t>
            </a:r>
          </a:p>
          <a:p>
            <a:r>
              <a:rPr lang="fr-FR" sz="1200" i="1" dirty="0">
                <a:latin typeface="Arial" panose="020B0604020202020204" pitchFamily="34" charset="0"/>
                <a:ea typeface="ヒラギノ角ゴ Pro W3"/>
                <a:cs typeface="Arial" panose="020B0604020202020204" pitchFamily="34" charset="0"/>
              </a:rPr>
              <a:t>Faites en sorte de bien communiquer l’importance de l’Approche Globale Effectif. Présentez votre réponse et expliquez pourquoi elle compte pour votre région.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aseline="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cs typeface="Arial" panose="020B0604020202020204" pitchFamily="34" charset="0"/>
            </a:endParaRPr>
          </a:p>
          <a:p>
            <a:r>
              <a:rPr lang="fr-FR" sz="1200" dirty="0">
                <a:latin typeface="Arial" panose="020B0604020202020204" pitchFamily="34" charset="0"/>
                <a:ea typeface="ヒラギノ角ゴ Pro W3"/>
                <a:cs typeface="Arial" panose="020B0604020202020204" pitchFamily="34" charset="0"/>
              </a:rPr>
              <a:t>La réunion d’aujourd’hui </a:t>
            </a:r>
            <a:r>
              <a:rPr lang="fr-FR" sz="1200" baseline="0" dirty="0">
                <a:latin typeface="Arial" panose="020B0604020202020204" pitchFamily="34" charset="0"/>
                <a:ea typeface="ヒラギノ角ゴ Pro W3"/>
                <a:cs typeface="Arial" panose="020B0604020202020204" pitchFamily="34" charset="0"/>
              </a:rPr>
              <a:t>se divise en quatre parties :</a:t>
            </a:r>
            <a:r>
              <a:rPr lang="fr-FR" sz="1200" dirty="0">
                <a:latin typeface="Arial" panose="020B0604020202020204" pitchFamily="34" charset="0"/>
                <a:ea typeface="ヒラギノ角ゴ Pro W3"/>
                <a:cs typeface="Arial" panose="020B0604020202020204" pitchFamily="34" charset="0"/>
              </a:rPr>
              <a:t>                         </a:t>
            </a:r>
          </a:p>
          <a:p>
            <a:endParaRPr lang="en-US" sz="1200" baseline="0" dirty="0">
              <a:latin typeface="Arial" panose="020B0604020202020204" pitchFamily="34" charset="0"/>
              <a:cs typeface="Arial" panose="020B0604020202020204" pitchFamily="34" charset="0"/>
            </a:endParaRPr>
          </a:p>
          <a:p>
            <a:pPr marL="228600" indent="-228600">
              <a:buAutoNum type="arabicParenR"/>
            </a:pPr>
            <a:r>
              <a:rPr lang="fr-FR" sz="1200" baseline="0" dirty="0">
                <a:latin typeface="Arial" panose="020B0604020202020204" pitchFamily="34" charset="0"/>
                <a:cs typeface="Arial" panose="020B0604020202020204" pitchFamily="34" charset="0"/>
              </a:rPr>
              <a:t>Vue d’ensemble de l’Approche Globale Effectif</a:t>
            </a:r>
          </a:p>
          <a:p>
            <a:pPr marL="228600" indent="-228600">
              <a:buAutoNum type="arabicParenR"/>
            </a:pPr>
            <a:r>
              <a:rPr lang="fr-FR" sz="1200" baseline="0" dirty="0">
                <a:latin typeface="Arial" panose="020B0604020202020204" pitchFamily="34" charset="0"/>
                <a:cs typeface="Arial" panose="020B0604020202020204" pitchFamily="34" charset="0"/>
              </a:rPr>
              <a:t>Comment pouvons-nous organiser notre groupe de travail et pourquoi est-il important de construire un tel groupe ?</a:t>
            </a:r>
          </a:p>
          <a:p>
            <a:pPr marL="228600" indent="-228600">
              <a:buAutoNum type="arabicParenR"/>
            </a:pPr>
            <a:r>
              <a:rPr lang="fr-FR" sz="1200" baseline="0" dirty="0">
                <a:latin typeface="Arial" panose="020B0604020202020204" pitchFamily="34" charset="0"/>
                <a:cs typeface="Arial" panose="020B0604020202020204" pitchFamily="34" charset="0"/>
              </a:rPr>
              <a:t>Rôles nécessaires dans notre région pour assurer notre réussite</a:t>
            </a:r>
          </a:p>
          <a:p>
            <a:pPr marL="228600" indent="-228600">
              <a:buAutoNum type="arabicParenR"/>
            </a:pPr>
            <a:r>
              <a:rPr lang="fr-FR" sz="1200" baseline="0" dirty="0">
                <a:latin typeface="Arial" panose="020B0604020202020204" pitchFamily="34" charset="0"/>
                <a:cs typeface="Arial" panose="020B0604020202020204" pitchFamily="34" charset="0"/>
              </a:rPr>
              <a:t>Étapes suivantes de ce processus</a:t>
            </a:r>
          </a:p>
          <a:p>
            <a:endParaRPr lang="en-US" sz="1200" baseline="0" dirty="0">
              <a:latin typeface="Arial" panose="020B0604020202020204" pitchFamily="34" charset="0"/>
              <a:cs typeface="Arial" panose="020B0604020202020204" pitchFamily="34" charset="0"/>
            </a:endParaRPr>
          </a:p>
          <a:p>
            <a:r>
              <a:rPr lang="fr-FR" sz="1200" baseline="0" dirty="0">
                <a:latin typeface="Arial" panose="020B0604020202020204" pitchFamily="34" charset="0"/>
                <a:cs typeface="Arial" panose="020B0604020202020204" pitchFamily="34" charset="0"/>
              </a:rPr>
              <a:t>Pour que nous puissions construire le groupe de travail le plus solide possible, il faut que tout le monde puisse exprimer son avis. Êtes-vous prêts ?</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798919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u="sng" dirty="0">
                <a:latin typeface="Arial" panose="020B0604020202020204" pitchFamily="34" charset="0"/>
                <a:ea typeface="ヒラギノ角ゴ Pro W3"/>
                <a:cs typeface="Arial" panose="020B0604020202020204" pitchFamily="34" charset="0"/>
              </a:rPr>
              <a:t>Notes de l’animateur : </a:t>
            </a:r>
          </a:p>
          <a:p>
            <a:r>
              <a:rPr lang="fr-FR" sz="1200" i="1" dirty="0">
                <a:latin typeface="Arial" panose="020B0604020202020204" pitchFamily="34" charset="0"/>
                <a:ea typeface="ヒラギノ角ゴ Pro W3"/>
                <a:cs typeface="Arial" panose="020B0604020202020204" pitchFamily="34" charset="0"/>
              </a:rPr>
              <a:t>Préparez votre propre réponse et donnez-la aux participants. Permettez également aux autres participants de répondre. Pour maintenir l’attention des participants, vous pouvez demander à chacun de répondre ou n’en choisir que quelques-uns.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aseline="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ea typeface="ヒラギノ角ゴ Pro W3"/>
              <a:cs typeface="Arial" panose="020B0604020202020204" pitchFamily="34" charset="0"/>
            </a:endParaRPr>
          </a:p>
          <a:p>
            <a:r>
              <a:rPr lang="fr-FR" sz="1200" baseline="0" dirty="0">
                <a:latin typeface="Arial" panose="020B0604020202020204" pitchFamily="34" charset="0"/>
                <a:ea typeface="ヒラギノ角ゴ Pro W3"/>
                <a:cs typeface="Arial" panose="020B0604020202020204" pitchFamily="34" charset="0"/>
              </a:rPr>
              <a:t>Commençons </a:t>
            </a:r>
            <a:r>
              <a:rPr lang="fr-FR" sz="1200" dirty="0">
                <a:latin typeface="Arial" panose="020B0604020202020204" pitchFamily="34" charset="0"/>
                <a:ea typeface="ヒラギノ角ゴ Pro W3"/>
                <a:cs typeface="Arial" panose="020B0604020202020204" pitchFamily="34" charset="0"/>
              </a:rPr>
              <a:t>par</a:t>
            </a:r>
            <a:r>
              <a:rPr lang="fr-FR" sz="1200" baseline="0" dirty="0">
                <a:latin typeface="Arial" panose="020B0604020202020204" pitchFamily="34" charset="0"/>
                <a:ea typeface="ヒラギノ角ゴ Pro W3"/>
                <a:cs typeface="Arial" panose="020B0604020202020204" pitchFamily="34" charset="0"/>
              </a:rPr>
              <a:t> une question fondamentale : pourquoi sommes-nous Lions ?</a:t>
            </a:r>
            <a:r>
              <a:rPr lang="fr-FR" sz="1200" dirty="0">
                <a:latin typeface="Arial" panose="020B0604020202020204" pitchFamily="34" charset="0"/>
                <a:ea typeface="ヒラギノ角ゴ Pro W3"/>
                <a:cs typeface="Arial" panose="020B0604020202020204" pitchFamily="34" charset="0"/>
              </a:rPr>
              <a:t> </a:t>
            </a:r>
          </a:p>
          <a:p>
            <a:endParaRPr lang="en-US" sz="1200" baseline="0" dirty="0">
              <a:latin typeface="Arial" panose="020B0604020202020204" pitchFamily="34" charset="0"/>
              <a:cs typeface="Arial" panose="020B0604020202020204" pitchFamily="34" charset="0"/>
            </a:endParaRPr>
          </a:p>
          <a:p>
            <a:r>
              <a:rPr lang="fr-FR" sz="1200" baseline="0" dirty="0">
                <a:latin typeface="Arial" panose="020B0604020202020204" pitchFamily="34" charset="0"/>
                <a:cs typeface="Arial" panose="020B0604020202020204" pitchFamily="34" charset="0"/>
              </a:rPr>
              <a:t>Voici nos déclarations de vision et de mission. </a:t>
            </a:r>
          </a:p>
          <a:p>
            <a:endParaRPr lang="en-US" sz="1200" baseline="0" dirty="0">
              <a:latin typeface="Arial" panose="020B0604020202020204" pitchFamily="34" charset="0"/>
              <a:cs typeface="Arial" panose="020B0604020202020204" pitchFamily="34" charset="0"/>
            </a:endParaRPr>
          </a:p>
          <a:p>
            <a:r>
              <a:rPr lang="fr-FR" sz="1200" baseline="0" dirty="0">
                <a:latin typeface="Arial" panose="020B0604020202020204" pitchFamily="34" charset="0"/>
                <a:cs typeface="Arial" panose="020B0604020202020204" pitchFamily="34" charset="0"/>
              </a:rPr>
              <a:t>Quels sont les mots-clés dans ces déclarations et que signifient-ils pour vous ? </a:t>
            </a:r>
          </a:p>
          <a:p>
            <a:endParaRPr lang="en-US" sz="1200" baseline="0" dirty="0">
              <a:latin typeface="Arial" panose="020B0604020202020204" pitchFamily="34" charset="0"/>
              <a:cs typeface="Arial" panose="020B0604020202020204" pitchFamily="34" charset="0"/>
            </a:endParaRPr>
          </a:p>
          <a:p>
            <a:r>
              <a:rPr lang="fr-FR" sz="1200" baseline="0" dirty="0">
                <a:latin typeface="Arial" panose="020B0604020202020204" pitchFamily="34" charset="0"/>
                <a:cs typeface="Arial" panose="020B0604020202020204" pitchFamily="34" charset="0"/>
              </a:rPr>
              <a:t>Question facultative :</a:t>
            </a:r>
          </a:p>
          <a:p>
            <a:r>
              <a:rPr lang="fr-FR" sz="1200" baseline="0" dirty="0">
                <a:latin typeface="Arial" panose="020B0604020202020204" pitchFamily="34" charset="0"/>
                <a:cs typeface="Arial" panose="020B0604020202020204" pitchFamily="34" charset="0"/>
              </a:rPr>
              <a:t>Comment vos clubs remplissent-ils la vision et la mission de notre organisation ?</a:t>
            </a:r>
          </a:p>
          <a:p>
            <a:endParaRPr lang="en-US" dirty="0"/>
          </a:p>
        </p:txBody>
      </p:sp>
    </p:spTree>
    <p:extLst>
      <p:ext uri="{BB962C8B-B14F-4D97-AF65-F5344CB8AC3E}">
        <p14:creationId xmlns:p14="http://schemas.microsoft.com/office/powerpoint/2010/main" val="1228625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u="sng" dirty="0">
                <a:latin typeface="Arial" panose="020B0604020202020204" pitchFamily="34" charset="0"/>
                <a:ea typeface="ヒラギノ角ゴ Pro W3"/>
                <a:cs typeface="Arial" panose="020B0604020202020204" pitchFamily="34" charset="0"/>
              </a:rPr>
              <a:t>Notes de l’animateur : </a:t>
            </a:r>
          </a:p>
          <a:p>
            <a:r>
              <a:rPr lang="fr-FR" sz="1200" i="1" dirty="0">
                <a:latin typeface="Arial" panose="020B0604020202020204" pitchFamily="34" charset="0"/>
                <a:ea typeface="ヒラギノ角ゴ Pro W3"/>
                <a:cs typeface="Arial" panose="020B0604020202020204" pitchFamily="34" charset="0"/>
              </a:rPr>
              <a:t>Si vous estimez que les membres de votre groupe ont besoin d’apprendre à mieux se connaître, vous pouvez conserver cette diapositive, ou la modifier pour raconter votre propre histoire. </a:t>
            </a:r>
          </a:p>
          <a:p>
            <a:r>
              <a:rPr lang="fr-FR" sz="1200" i="1" dirty="0">
                <a:latin typeface="Arial" panose="020B0604020202020204" pitchFamily="34" charset="0"/>
                <a:ea typeface="ヒラギノ角ゴ Pro W3"/>
                <a:cs typeface="Arial" panose="020B0604020202020204" pitchFamily="34" charset="0"/>
              </a:rPr>
              <a:t>N’oubliez pas de personnaliser cette diapositive en fonction de votre région, afin d’engendrer une conversation qui renforcera l’esprit d’équipe.</a:t>
            </a:r>
          </a:p>
          <a:p>
            <a:endParaRPr lang="fr-FR" sz="1200" i="1"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aseline="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cs typeface="Arial" panose="020B0604020202020204" pitchFamily="34" charset="0"/>
            </a:endParaRPr>
          </a:p>
          <a:p>
            <a:r>
              <a:rPr lang="fr-FR" sz="1200" dirty="0">
                <a:latin typeface="Arial" panose="020B0604020202020204" pitchFamily="34" charset="0"/>
                <a:ea typeface="ヒラギノ角ゴ Pro W3"/>
                <a:cs typeface="Arial" panose="020B0604020202020204" pitchFamily="34" charset="0"/>
              </a:rPr>
              <a:t>Être </a:t>
            </a:r>
            <a:r>
              <a:rPr lang="fr-FR" sz="1200" baseline="0" dirty="0">
                <a:latin typeface="Arial" panose="020B0604020202020204" pitchFamily="34" charset="0"/>
                <a:ea typeface="ヒラギノ角ゴ Pro W3"/>
                <a:cs typeface="Arial" panose="020B0604020202020204" pitchFamily="34" charset="0"/>
              </a:rPr>
              <a:t>Lion nous touche également à titre personnel.</a:t>
            </a:r>
            <a:r>
              <a:rPr lang="fr-FR" sz="1200" dirty="0">
                <a:latin typeface="Arial" panose="020B0604020202020204" pitchFamily="34" charset="0"/>
                <a:ea typeface="ヒラギノ角ゴ Pro W3"/>
                <a:cs typeface="Arial" panose="020B0604020202020204" pitchFamily="34" charset="0"/>
              </a:rPr>
              <a:t> </a:t>
            </a:r>
          </a:p>
          <a:p>
            <a:endParaRPr lang="en-US" sz="12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aseline="0" dirty="0">
                <a:latin typeface="Arial" panose="020B0604020202020204" pitchFamily="34" charset="0"/>
                <a:cs typeface="Arial" panose="020B0604020202020204" pitchFamily="34" charset="0"/>
              </a:rPr>
              <a:t>Être Lion a changé votre vie. Comment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aseline="0" dirty="0">
                <a:latin typeface="Arial" panose="020B0604020202020204" pitchFamily="34" charset="0"/>
                <a:cs typeface="Arial" panose="020B0604020202020204" pitchFamily="34" charset="0"/>
              </a:rPr>
              <a:t>Que pensez-vous de la situation actuelle en matière d’effectif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aseline="0" dirty="0">
                <a:latin typeface="Arial" panose="020B0604020202020204" pitchFamily="34" charset="0"/>
                <a:cs typeface="Arial" panose="020B0604020202020204" pitchFamily="34" charset="0"/>
              </a:rPr>
              <a:t>Est-il urgent de renverser la tendance que nous connaissons en _______ en matière d’effectif ?</a:t>
            </a:r>
          </a:p>
          <a:p>
            <a:endParaRPr lang="en-US" dirty="0"/>
          </a:p>
        </p:txBody>
      </p:sp>
    </p:spTree>
    <p:extLst>
      <p:ext uri="{BB962C8B-B14F-4D97-AF65-F5344CB8AC3E}">
        <p14:creationId xmlns:p14="http://schemas.microsoft.com/office/powerpoint/2010/main" val="617902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strike="noStrike" dirty="0">
                <a:latin typeface="Arial" panose="020B0604020202020204" pitchFamily="34" charset="0"/>
                <a:ea typeface="ヒラギノ角ゴ Pro W3"/>
                <a:cs typeface="Arial" panose="020B0604020202020204" pitchFamily="34" charset="0"/>
              </a:rPr>
              <a:t>VOIR DIAPO 1 – NOTE DE PREPARATION DE LA REUNION.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baseline="0" dirty="0">
                <a:latin typeface="Arial" panose="020B0604020202020204" pitchFamily="34" charset="0"/>
                <a:cs typeface="Arial" panose="020B0604020202020204" pitchFamily="34" charset="0"/>
              </a:rPr>
              <a:t>______________________________________________________________</a:t>
            </a:r>
          </a:p>
          <a:p>
            <a:endParaRPr lang="en-US" sz="1200" b="0" dirty="0">
              <a:latin typeface="Arial" panose="020B0604020202020204" pitchFamily="34" charset="0"/>
              <a:cs typeface="Arial" panose="020B0604020202020204" pitchFamily="34" charset="0"/>
            </a:endParaRPr>
          </a:p>
          <a:p>
            <a:r>
              <a:rPr lang="fr-FR" sz="1200" dirty="0">
                <a:latin typeface="Arial" panose="020B0604020202020204" pitchFamily="34" charset="0"/>
                <a:cs typeface="Arial" panose="020B0604020202020204" pitchFamily="34" charset="0"/>
              </a:rPr>
              <a:t>En analysant les chiffres mondiaux de l’effectif 20__-20__ (du 1</a:t>
            </a:r>
            <a:r>
              <a:rPr lang="fr-FR" sz="1200" baseline="30000" dirty="0">
                <a:latin typeface="Arial" panose="020B0604020202020204" pitchFamily="34" charset="0"/>
                <a:cs typeface="Arial" panose="020B0604020202020204" pitchFamily="34" charset="0"/>
              </a:rPr>
              <a:t>er</a:t>
            </a:r>
            <a:r>
              <a:rPr lang="fr-FR" sz="1200" dirty="0">
                <a:latin typeface="Arial" panose="020B0604020202020204" pitchFamily="34" charset="0"/>
                <a:cs typeface="Arial" panose="020B0604020202020204" pitchFamily="34" charset="0"/>
              </a:rPr>
              <a:t> juillet 20__ au 30 juin 20__), nous espérons pouvoir mieux comprendre la nécessité de l’Approche Globale Effectif. </a:t>
            </a:r>
          </a:p>
          <a:p>
            <a:endParaRPr lang="en-US" sz="1200" dirty="0">
              <a:latin typeface="Arial" panose="020B0604020202020204" pitchFamily="34" charset="0"/>
              <a:cs typeface="Arial" panose="020B0604020202020204" pitchFamily="34" charset="0"/>
            </a:endParaRPr>
          </a:p>
          <a:p>
            <a:r>
              <a:rPr lang="fr-FR" sz="1200" dirty="0">
                <a:latin typeface="Arial" panose="020B0604020202020204" pitchFamily="34" charset="0"/>
                <a:cs typeface="Arial" panose="020B0604020202020204" pitchFamily="34" charset="0"/>
              </a:rPr>
              <a:t>Dans notre région constitutionnelle, nous avons gagné/perdu ______ membres. Si on les combine à ceux des autres régions constitutionnelles du monde, ces chiffres représentent une perte de __________ membres sur l’année. </a:t>
            </a:r>
          </a:p>
          <a:p>
            <a:endParaRPr lang="en-US" sz="1200" b="0" dirty="0">
              <a:latin typeface="Arial" panose="020B0604020202020204" pitchFamily="34" charset="0"/>
              <a:cs typeface="Arial" panose="020B0604020202020204" pitchFamily="34" charset="0"/>
            </a:endParaRPr>
          </a:p>
          <a:p>
            <a:endParaRPr lang="en-US" sz="1200" b="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defTabSz="942289" fontAlgn="base">
              <a:spcBef>
                <a:spcPct val="0"/>
              </a:spcBef>
              <a:spcAft>
                <a:spcPct val="0"/>
              </a:spcAft>
              <a:defRPr/>
            </a:pPr>
            <a:fld id="{14586FF8-C649-4F31-87A7-176B8C3C8AAB}" type="slidenum">
              <a:rPr lang="en-US" sz="1300">
                <a:solidFill>
                  <a:prstClr val="black"/>
                </a:solidFill>
                <a:latin typeface="Calibri" pitchFamily="34" charset="0"/>
                <a:ea typeface="ヒラギノ角ゴ Pro W3" pitchFamily="125" charset="-128"/>
              </a:rPr>
              <a:pPr defTabSz="942289" fontAlgn="base">
                <a:spcBef>
                  <a:spcPct val="0"/>
                </a:spcBef>
                <a:spcAft>
                  <a:spcPct val="0"/>
                </a:spcAft>
                <a:defRPr/>
              </a:pPr>
              <a:t>6</a:t>
            </a:fld>
            <a:endParaRPr lang="en-US" sz="1300">
              <a:solidFill>
                <a:prstClr val="black"/>
              </a:solidFill>
              <a:latin typeface="Calibri" pitchFamily="34" charset="0"/>
              <a:ea typeface="ヒラギノ角ゴ Pro W3" pitchFamily="125" charset="-128"/>
            </a:endParaRPr>
          </a:p>
        </p:txBody>
      </p:sp>
    </p:spTree>
    <p:extLst>
      <p:ext uri="{BB962C8B-B14F-4D97-AF65-F5344CB8AC3E}">
        <p14:creationId xmlns:p14="http://schemas.microsoft.com/office/powerpoint/2010/main" val="1266863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strike="noStrike" dirty="0">
                <a:latin typeface="Arial" panose="020B0604020202020204" pitchFamily="34" charset="0"/>
                <a:ea typeface="ヒラギノ角ゴ Pro W3"/>
                <a:cs typeface="Arial" panose="020B0604020202020204" pitchFamily="34" charset="0"/>
              </a:rPr>
              <a:t>VOIR DIAPO 1 – NOTE DE PREPARATION DE LA REUNION.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baseline="0" dirty="0">
                <a:latin typeface="Arial" panose="020B0604020202020204" pitchFamily="34" charset="0"/>
                <a:cs typeface="Arial" panose="020B0604020202020204" pitchFamily="34" charset="0"/>
              </a:rPr>
              <a:t>______________________________________________________________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baseline="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fr-FR" sz="1200" dirty="0">
                <a:latin typeface="Arial" panose="020B0604020202020204" pitchFamily="34" charset="0"/>
                <a:cs typeface="Arial" panose="020B0604020202020204" pitchFamily="34" charset="0"/>
              </a:rPr>
              <a:t>Bien que nos tendances mondiales sur trois ans soient plutôt meilleures que les totaux de 20__-20__, il est important de montrer la diminution régulière des effectifs que notre organisation subit depuis trois ans.</a:t>
            </a:r>
          </a:p>
          <a:p>
            <a:endParaRPr lang="en-US" sz="1200" dirty="0">
              <a:latin typeface="Arial" panose="020B0604020202020204" pitchFamily="34" charset="0"/>
              <a:cs typeface="Arial" panose="020B0604020202020204" pitchFamily="34" charset="0"/>
            </a:endParaRPr>
          </a:p>
          <a:p>
            <a:r>
              <a:rPr lang="fr-FR" sz="1200" dirty="0">
                <a:latin typeface="Arial" panose="020B0604020202020204" pitchFamily="34" charset="0"/>
                <a:cs typeface="Arial" panose="020B0604020202020204" pitchFamily="34" charset="0"/>
              </a:rPr>
              <a:t>En unissant nos forces sous l’Approche Globale Effectif, nous espérons pouvoir fournir à nos clubs le soutien dont ils ont besoin pour préserver notre vision, celle d’être le leader mondial du service local et humanitaire. Plus nous augmenterons le nombre de personnes disposées à servir localement, plus nous renforcerons notre impact.</a:t>
            </a:r>
          </a:p>
          <a:p>
            <a:endParaRPr lang="en-US" dirty="0"/>
          </a:p>
        </p:txBody>
      </p:sp>
    </p:spTree>
    <p:extLst>
      <p:ext uri="{BB962C8B-B14F-4D97-AF65-F5344CB8AC3E}">
        <p14:creationId xmlns:p14="http://schemas.microsoft.com/office/powerpoint/2010/main" val="1477441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fr-FR" sz="1200" dirty="0">
                <a:latin typeface="Arial" panose="020B0604020202020204" pitchFamily="34" charset="0"/>
                <a:cs typeface="Arial" panose="020B0604020202020204" pitchFamily="34" charset="0"/>
              </a:rPr>
              <a:t>______________________________________________________________</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fr-FR" sz="1200" baseline="0" dirty="0">
                <a:latin typeface="Arial" panose="020B0604020202020204" pitchFamily="34" charset="0"/>
                <a:cs typeface="Arial" panose="020B0604020202020204" pitchFamily="34" charset="0"/>
              </a:rPr>
              <a:t>Ici, vous pouvez voir que nos objectifs sont les suivants :</a:t>
            </a:r>
          </a:p>
          <a:p>
            <a:endParaRPr lang="fr-FR" sz="12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FR" sz="1200" baseline="0" dirty="0">
                <a:latin typeface="Arial" panose="020B0604020202020204" pitchFamily="34" charset="0"/>
                <a:cs typeface="Arial" panose="020B0604020202020204" pitchFamily="34" charset="0"/>
              </a:rPr>
              <a:t>Redynamiser les districts par de nouveaux clubs</a:t>
            </a:r>
            <a:endParaRPr lang="fr-FR"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FR" sz="1200" dirty="0">
                <a:latin typeface="Arial" panose="020B0604020202020204" pitchFamily="34" charset="0"/>
                <a:cs typeface="Arial" panose="020B0604020202020204" pitchFamily="34" charset="0"/>
              </a:rPr>
              <a:t>Revitaliser les clubs par de nouveaux membres</a:t>
            </a:r>
          </a:p>
          <a:p>
            <a:pPr marL="171450" indent="-171450">
              <a:buFont typeface="Arial" panose="020B0604020202020204" pitchFamily="34" charset="0"/>
              <a:buChar char="•"/>
            </a:pPr>
            <a:r>
              <a:rPr lang="fr-FR" sz="1200" dirty="0">
                <a:latin typeface="Arial" panose="020B0604020202020204" pitchFamily="34" charset="0"/>
                <a:cs typeface="Arial" panose="020B0604020202020204" pitchFamily="34" charset="0"/>
              </a:rPr>
              <a:t>Remotiver les membres par la camaraderie et des activités de service engageantes</a:t>
            </a:r>
            <a:r>
              <a:rPr lang="fr-FR" sz="1200" baseline="0" dirty="0">
                <a:latin typeface="Arial" panose="020B0604020202020204" pitchFamily="34" charset="0"/>
                <a:cs typeface="Arial" panose="020B0604020202020204" pitchFamily="34" charset="0"/>
              </a:rPr>
              <a:t> </a:t>
            </a:r>
          </a:p>
          <a:p>
            <a:pPr marL="0" indent="0">
              <a:buNone/>
            </a:pPr>
            <a:endParaRPr lang="en-US" sz="1200" baseline="0" dirty="0">
              <a:latin typeface="Arial" panose="020B0604020202020204" pitchFamily="34" charset="0"/>
              <a:cs typeface="Arial" panose="020B0604020202020204" pitchFamily="34" charset="0"/>
            </a:endParaRPr>
          </a:p>
          <a:p>
            <a:pPr marL="0" indent="0">
              <a:buNone/>
            </a:pPr>
            <a:r>
              <a:rPr lang="fr-FR" sz="1200" baseline="0" dirty="0">
                <a:latin typeface="Arial" panose="020B0604020202020204" pitchFamily="34" charset="0"/>
                <a:cs typeface="Arial" panose="020B0604020202020204" pitchFamily="34" charset="0"/>
              </a:rPr>
              <a:t>Ces trois objectifs nous font avancer vers notre but global : accroitre le nombre de Lions dans le monde afin de remplir notre mission de service local.</a:t>
            </a:r>
          </a:p>
          <a:p>
            <a:endParaRPr lang="en-US" sz="12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229273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87017" y="4560984"/>
            <a:ext cx="6321407" cy="4319714"/>
          </a:xfrm>
        </p:spPr>
        <p:txBody>
          <a:bodyPr>
            <a:noAutofit/>
          </a:bodyPr>
          <a:lstStyle/>
          <a:p>
            <a:pPr lvl="0">
              <a:defRPr/>
            </a:pPr>
            <a:r>
              <a:rPr lang="en-US" sz="1000" u="sng" dirty="0">
                <a:latin typeface="Arial" panose="020B0604020202020204" pitchFamily="34" charset="0"/>
                <a:ea typeface="ヒラギノ角ゴ Pro W3"/>
                <a:cs typeface="Arial" panose="020B0604020202020204" pitchFamily="34" charset="0"/>
              </a:rPr>
              <a:t>Presenter notes: </a:t>
            </a:r>
          </a:p>
          <a:p>
            <a:pPr lvl="0">
              <a:defRPr/>
            </a:pPr>
            <a:r>
              <a:rPr lang="en-US" sz="1000" dirty="0">
                <a:latin typeface="Arial" panose="020B0604020202020204" pitchFamily="34" charset="0"/>
                <a:cs typeface="Arial" panose="020B0604020202020204" pitchFamily="34" charset="0"/>
              </a:rPr>
              <a:t>________________________________________________________________</a:t>
            </a:r>
          </a:p>
          <a:p>
            <a:endParaRPr lang="en-US" sz="1000" dirty="0">
              <a:latin typeface="Arial" panose="020B0604020202020204" pitchFamily="34" charset="0"/>
              <a:cs typeface="Arial" panose="020B0604020202020204" pitchFamily="34" charset="0"/>
            </a:endParaRPr>
          </a:p>
          <a:p>
            <a:r>
              <a:rPr lang="fr-FR" sz="1000" b="0" dirty="0">
                <a:latin typeface="Arial" panose="020B0604020202020204" pitchFamily="34" charset="0"/>
                <a:cs typeface="Arial" panose="020B0604020202020204" pitchFamily="34" charset="0"/>
              </a:rPr>
              <a:t>Il est temps d'agir. L’Approche Globale Effectif bénéficie du soutien total de la présidence internationale, des vice-présidents internationaux, ainsi que des responsables SMA de région constitutionnelle et régionaux. Il est important de se rappeler que ces responsables sont là pour soutenir la réussite de notre club.</a:t>
            </a:r>
          </a:p>
          <a:p>
            <a:endParaRPr lang="fr-FR" sz="1000" b="0" dirty="0">
              <a:latin typeface="Arial" panose="020B0604020202020204" pitchFamily="34" charset="0"/>
              <a:cs typeface="Arial" panose="020B0604020202020204" pitchFamily="34" charset="0"/>
            </a:endParaRPr>
          </a:p>
          <a:p>
            <a:r>
              <a:rPr lang="fr-FR" sz="1000" b="0" dirty="0">
                <a:latin typeface="Arial" panose="020B0604020202020204" pitchFamily="34" charset="0"/>
                <a:cs typeface="Arial" panose="020B0604020202020204" pitchFamily="34" charset="0"/>
              </a:rPr>
              <a:t>Tous ces Lions ont des compétences reconnues en matière de croissance des clubs et des effectifs et sont là pour soutenir tout district ou district multiple dans l’</a:t>
            </a:r>
          </a:p>
          <a:p>
            <a:r>
              <a:rPr lang="fr-FR" sz="1000" b="0" dirty="0">
                <a:latin typeface="Arial" panose="020B0604020202020204" pitchFamily="34" charset="0"/>
                <a:cs typeface="Arial" panose="020B0604020202020204" pitchFamily="34" charset="0"/>
              </a:rPr>
              <a:t>Approche Globale Effectif.</a:t>
            </a:r>
          </a:p>
          <a:p>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96968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3" name="Slice - Solid">
            <a:extLst>
              <a:ext uri="{FF2B5EF4-FFF2-40B4-BE49-F238E27FC236}">
                <a16:creationId xmlns:a16="http://schemas.microsoft.com/office/drawing/2014/main" id="{9CD3D0ED-E4E2-A049-B7B9-763B0D61FF42}"/>
              </a:ext>
            </a:extLst>
          </p:cNvPr>
          <p:cNvSpPr/>
          <p:nvPr userDrawn="1"/>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defRPr sz="3600" b="1">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3200">
                <a:solidFill>
                  <a:schemeClr val="tx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1"/>
              </a:buClr>
              <a:buFont typeface="Wingdings 3" panose="05040102010807070707" pitchFamily="18" charset="2"/>
              <a:buChar char="u"/>
              <a:defRPr sz="28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381000" y="381000"/>
            <a:ext cx="1676400" cy="609600"/>
          </a:xfrm>
          <a:prstGeom prst="rect">
            <a:avLst/>
          </a:prstGeom>
        </p:spPr>
        <p:txBody>
          <a:bodyPr/>
          <a:lstStyle>
            <a:lvl1pPr marL="0" indent="0">
              <a:buNone/>
              <a:defRPr sz="1600">
                <a:solidFill>
                  <a:schemeClr val="accent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spTree>
    <p:extLst>
      <p:ext uri="{BB962C8B-B14F-4D97-AF65-F5344CB8AC3E}">
        <p14:creationId xmlns:p14="http://schemas.microsoft.com/office/powerpoint/2010/main" val="2544470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a:extLst>
              <a:ext uri="{FF2B5EF4-FFF2-40B4-BE49-F238E27FC236}">
                <a16:creationId xmlns:a16="http://schemas.microsoft.com/office/drawing/2014/main" id="{F103AB68-8EEE-284C-923A-25A076478FD8}"/>
              </a:ext>
            </a:extLst>
          </p:cNvPr>
          <p:cNvSpPr/>
          <p:nvPr userDrawn="1"/>
        </p:nvSpPr>
        <p:spPr>
          <a:xfrm>
            <a:off x="228600" y="914400"/>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6" name="Quote">
            <a:extLst>
              <a:ext uri="{FF2B5EF4-FFF2-40B4-BE49-F238E27FC236}">
                <a16:creationId xmlns:a16="http://schemas.microsoft.com/office/drawing/2014/main" id="{5D2E1FD0-C95D-774F-9F8D-261706A96592}"/>
              </a:ext>
            </a:extLst>
          </p:cNvPr>
          <p:cNvSpPr/>
          <p:nvPr userDrawn="1"/>
        </p:nvSpPr>
        <p:spPr>
          <a:xfrm>
            <a:off x="10449681" y="3871495"/>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pic>
        <p:nvPicPr>
          <p:cNvPr id="7" name="Picture 6">
            <a:extLst>
              <a:ext uri="{FF2B5EF4-FFF2-40B4-BE49-F238E27FC236}">
                <a16:creationId xmlns:a16="http://schemas.microsoft.com/office/drawing/2014/main" id="{79B528F7-FFCE-164D-B6B9-E5AA98D57386}"/>
              </a:ext>
            </a:extLst>
          </p:cNvPr>
          <p:cNvPicPr>
            <a:picLocks noChangeAspect="1"/>
          </p:cNvPicPr>
          <p:nvPr userDrawn="1"/>
        </p:nvPicPr>
        <p:blipFill>
          <a:blip r:embed="rId2">
            <a:alphaModFix amt="60000"/>
          </a:blip>
          <a:srcRect/>
          <a:stretch/>
        </p:blipFill>
        <p:spPr>
          <a:xfrm>
            <a:off x="9906000" y="-1"/>
            <a:ext cx="2286000" cy="2286000"/>
          </a:xfrm>
          <a:prstGeom prst="rect">
            <a:avLst/>
          </a:prstGeom>
        </p:spPr>
      </p:pic>
      <p:pic>
        <p:nvPicPr>
          <p:cNvPr id="8" name="Picture 7">
            <a:extLst>
              <a:ext uri="{FF2B5EF4-FFF2-40B4-BE49-F238E27FC236}">
                <a16:creationId xmlns:a16="http://schemas.microsoft.com/office/drawing/2014/main" id="{92DA6FD9-0326-BB4A-94DB-C31C0BCB43AB}"/>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4" name="Text Placeholder 3"/>
          <p:cNvSpPr>
            <a:spLocks noGrp="1"/>
          </p:cNvSpPr>
          <p:nvPr>
            <p:ph type="body" sz="quarter" idx="10"/>
          </p:nvPr>
        </p:nvSpPr>
        <p:spPr>
          <a:xfrm>
            <a:off x="1524000" y="1142999"/>
            <a:ext cx="9077205" cy="4800600"/>
          </a:xfrm>
          <a:prstGeom prst="rect">
            <a:avLst/>
          </a:prstGeom>
        </p:spPr>
        <p:txBody>
          <a:bodyPr anchor="ctr"/>
          <a:lstStyle>
            <a:lvl1pPr marL="0" indent="0">
              <a:lnSpc>
                <a:spcPct val="110000"/>
              </a:lnSpc>
              <a:spcBef>
                <a:spcPts val="1200"/>
              </a:spcBef>
              <a:spcAft>
                <a:spcPts val="1200"/>
              </a:spcAft>
              <a:buNone/>
              <a:defRPr sz="3200">
                <a:solidFill>
                  <a:schemeClr val="bg1"/>
                </a:solidFill>
                <a:latin typeface="Helvetica" panose="020B0604020202020204" pitchFamily="34" charset="0"/>
                <a:cs typeface="Helvetica" panose="020B0604020202020204" pitchFamily="34" charset="0"/>
              </a:defRPr>
            </a:lvl1pPr>
            <a:lvl2pPr marL="0" indent="0" algn="r">
              <a:lnSpc>
                <a:spcPct val="110000"/>
              </a:lnSpc>
              <a:spcBef>
                <a:spcPts val="1200"/>
              </a:spcBef>
              <a:spcAft>
                <a:spcPts val="1200"/>
              </a:spcAft>
              <a:defRPr sz="3200">
                <a:solidFill>
                  <a:schemeClr val="bg1"/>
                </a:solidFill>
                <a:latin typeface="Helvetica" panose="020B0604020202020204" pitchFamily="34" charset="0"/>
                <a:cs typeface="Helvetica" panose="020B0604020202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 Second level</a:t>
            </a:r>
          </a:p>
        </p:txBody>
      </p:sp>
    </p:spTree>
    <p:extLst>
      <p:ext uri="{BB962C8B-B14F-4D97-AF65-F5344CB8AC3E}">
        <p14:creationId xmlns:p14="http://schemas.microsoft.com/office/powerpoint/2010/main" val="2481004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85800"/>
            <a:ext cx="10515600" cy="609601"/>
          </a:xfrm>
          <a:prstGeom prst="rect">
            <a:avLst/>
          </a:prstGeom>
        </p:spPr>
        <p:txBody>
          <a:bodyPr anchor="ctr"/>
          <a:lstStyle>
            <a:lvl1pPr>
              <a:defRPr sz="3600">
                <a:solidFill>
                  <a:schemeClr val="bg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371601"/>
            <a:ext cx="6362701" cy="762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1676400"/>
            <a:ext cx="10668000" cy="4419600"/>
          </a:xfrm>
          <a:prstGeom prst="rect">
            <a:avLst/>
          </a:prstGeom>
        </p:spPr>
        <p:txBody>
          <a:bodyPr/>
          <a:lstStyle>
            <a:lvl1pPr marL="466725" indent="-466725">
              <a:lnSpc>
                <a:spcPct val="110000"/>
              </a:lnSpc>
              <a:spcBef>
                <a:spcPts val="1200"/>
              </a:spcBef>
              <a:spcAft>
                <a:spcPts val="600"/>
              </a:spcAft>
              <a:buClr>
                <a:schemeClr val="accent1"/>
              </a:buClr>
              <a:buFont typeface="Wingdings 3" panose="05040102010807070707" pitchFamily="18" charset="2"/>
              <a:buChar char="u"/>
              <a:defRPr sz="3200">
                <a:solidFill>
                  <a:schemeClr val="accent2"/>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accent2"/>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pic>
        <p:nvPicPr>
          <p:cNvPr id="6" name="Picture 5">
            <a:extLst>
              <a:ext uri="{FF2B5EF4-FFF2-40B4-BE49-F238E27FC236}">
                <a16:creationId xmlns:a16="http://schemas.microsoft.com/office/drawing/2014/main" id="{EC91BDFD-39A3-CC49-8A5D-E1E895440D6E}"/>
              </a:ext>
            </a:extLst>
          </p:cNvPr>
          <p:cNvPicPr>
            <a:picLocks noChangeAspect="1"/>
          </p:cNvPicPr>
          <p:nvPr userDrawn="1"/>
        </p:nvPicPr>
        <p:blipFill>
          <a:blip r:embed="rId2"/>
          <a:stretch>
            <a:fillRect/>
          </a:stretch>
        </p:blipFill>
        <p:spPr>
          <a:xfrm>
            <a:off x="9906000" y="-57150"/>
            <a:ext cx="2286000" cy="2286000"/>
          </a:xfrm>
          <a:prstGeom prst="rect">
            <a:avLst/>
          </a:prstGeom>
        </p:spPr>
      </p:pic>
      <p:pic>
        <p:nvPicPr>
          <p:cNvPr id="7" name="Picture 6">
            <a:extLst>
              <a:ext uri="{FF2B5EF4-FFF2-40B4-BE49-F238E27FC236}">
                <a16:creationId xmlns:a16="http://schemas.microsoft.com/office/drawing/2014/main" id="{E0E5FEE6-C2C9-3544-A7EA-FE542E4FFB5C}"/>
              </a:ext>
            </a:extLst>
          </p:cNvPr>
          <p:cNvPicPr>
            <a:picLocks noChangeAspect="1"/>
          </p:cNvPicPr>
          <p:nvPr userDrawn="1"/>
        </p:nvPicPr>
        <p:blipFill>
          <a:blip r:embed="rId2"/>
          <a:stretch>
            <a:fillRect/>
          </a:stretch>
        </p:blipFill>
        <p:spPr>
          <a:xfrm rot="10800000">
            <a:off x="-1" y="4572001"/>
            <a:ext cx="2286000" cy="2286000"/>
          </a:xfrm>
          <a:prstGeom prst="rect">
            <a:avLst/>
          </a:prstGeom>
        </p:spPr>
      </p:pic>
    </p:spTree>
    <p:extLst>
      <p:ext uri="{BB962C8B-B14F-4D97-AF65-F5344CB8AC3E}">
        <p14:creationId xmlns:p14="http://schemas.microsoft.com/office/powerpoint/2010/main" val="2289504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378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536432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556048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12365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 Columns">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accent6">
                    <a:lumMod val="50000"/>
                    <a:lumOff val="50000"/>
                  </a:schemeClr>
                </a:solidFill>
              </a:rPr>
              <a:pPr algn="r" eaLnBrk="0" hangingPunct="0">
                <a:spcBef>
                  <a:spcPct val="50000"/>
                </a:spcBef>
                <a:defRPr/>
              </a:pPr>
              <a:t>‹#›</a:t>
            </a:fld>
            <a:endParaRPr lang="en-US" sz="1000" dirty="0">
              <a:solidFill>
                <a:schemeClr val="accent6">
                  <a:lumMod val="50000"/>
                  <a:lumOff val="50000"/>
                </a:schemeClr>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l="18078" r="18286"/>
          <a:stretch/>
        </p:blipFill>
        <p:spPr>
          <a:xfrm>
            <a:off x="-1" y="158344"/>
            <a:ext cx="4267201" cy="6541312"/>
          </a:xfrm>
          <a:prstGeom prst="rect">
            <a:avLst/>
          </a:prstGeom>
        </p:spPr>
      </p:pic>
      <p:sp>
        <p:nvSpPr>
          <p:cNvPr id="4" name="Content Placeholder 3"/>
          <p:cNvSpPr>
            <a:spLocks noGrp="1"/>
          </p:cNvSpPr>
          <p:nvPr>
            <p:ph sz="quarter" idx="10"/>
          </p:nvPr>
        </p:nvSpPr>
        <p:spPr>
          <a:xfrm>
            <a:off x="4800600" y="533400"/>
            <a:ext cx="6858000" cy="5791200"/>
          </a:xfrm>
          <a:prstGeom prst="rect">
            <a:avLst/>
          </a:prstGeom>
        </p:spPr>
        <p:txBody>
          <a:bodyPr/>
          <a:lstStyle>
            <a:lvl1pPr marL="0" indent="0">
              <a:buNone/>
              <a:defRPr lang="en-US" sz="28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1pPr>
            <a:lvl2pPr marL="862013" indent="-404813">
              <a:buClr>
                <a:schemeClr val="bg2"/>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
        <p:nvSpPr>
          <p:cNvPr id="10" name="Title 9"/>
          <p:cNvSpPr>
            <a:spLocks noGrp="1"/>
          </p:cNvSpPr>
          <p:nvPr>
            <p:ph type="title" hasCustomPrompt="1"/>
          </p:nvPr>
        </p:nvSpPr>
        <p:spPr>
          <a:xfrm>
            <a:off x="0" y="2766218"/>
            <a:ext cx="4281142" cy="1325563"/>
          </a:xfrm>
          <a:prstGeom prst="rect">
            <a:avLst/>
          </a:prstGeom>
        </p:spPr>
        <p:txBody>
          <a:bodyPr/>
          <a:lstStyle>
            <a:lvl1pP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2609213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tandard w/out logo">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65000"/>
                    <a:lumOff val="35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35693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Quote">
    <p:bg>
      <p:bgPr>
        <a:gradFill rotWithShape="1">
          <a:gsLst>
            <a:gs pos="0">
              <a:schemeClr val="bg2">
                <a:tint val="40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33373B">
                    <a:lumMod val="20000"/>
                    <a:lumOff val="80000"/>
                  </a:srgbClr>
                </a:solidFill>
              </a:rPr>
              <a:pPr algn="r">
                <a:spcBef>
                  <a:spcPct val="50000"/>
                </a:spcBef>
                <a:defRPr/>
              </a:pPr>
              <a:t>‹#›</a:t>
            </a:fld>
            <a:endParaRPr lang="en-US" sz="1000" dirty="0">
              <a:solidFill>
                <a:srgbClr val="33373B">
                  <a:lumMod val="20000"/>
                  <a:lumOff val="80000"/>
                </a:srgb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379864407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arge">
    <p:bg>
      <p:bgPr>
        <a:solidFill>
          <a:schemeClr val="bg1">
            <a:lumMod val="9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28600" y="381001"/>
            <a:ext cx="10515600" cy="838199"/>
          </a:xfrm>
          <a:prstGeom prst="rect">
            <a:avLst/>
          </a:prstGeom>
        </p:spPr>
        <p:txBody>
          <a:bodyPr anchor="ctr"/>
          <a:lstStyle>
            <a:lvl1pPr algn="ct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1828800"/>
            <a:ext cx="10516235" cy="4343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151351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454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tandard w/out logo">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65000"/>
                    <a:lumOff val="35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426808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Quote">
    <p:bg>
      <p:bgPr>
        <a:gradFill rotWithShape="1">
          <a:gsLst>
            <a:gs pos="0">
              <a:schemeClr val="bg2">
                <a:tint val="40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33373B">
                    <a:lumMod val="20000"/>
                    <a:lumOff val="80000"/>
                  </a:srgbClr>
                </a:solidFill>
              </a:rPr>
              <a:pPr algn="r">
                <a:spcBef>
                  <a:spcPct val="50000"/>
                </a:spcBef>
                <a:defRPr/>
              </a:pPr>
              <a:t>‹#›</a:t>
            </a:fld>
            <a:endParaRPr lang="en-US" sz="1000" dirty="0">
              <a:solidFill>
                <a:srgbClr val="33373B">
                  <a:lumMod val="20000"/>
                  <a:lumOff val="80000"/>
                </a:srgb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13337817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arge">
    <p:bg>
      <p:bgPr>
        <a:solidFill>
          <a:schemeClr val="bg1">
            <a:lumMod val="9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28600" y="381001"/>
            <a:ext cx="10515600" cy="838199"/>
          </a:xfrm>
          <a:prstGeom prst="rect">
            <a:avLst/>
          </a:prstGeom>
        </p:spPr>
        <p:txBody>
          <a:bodyPr anchor="ctr"/>
          <a:lstStyle>
            <a:lvl1pPr algn="ct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1828800"/>
            <a:ext cx="10516235" cy="4343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750648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810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3975313"/>
            <a:ext cx="2743200" cy="1394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228600" y="4556919"/>
            <a:ext cx="11658599" cy="777081"/>
          </a:xfrm>
          <a:prstGeom prst="rect">
            <a:avLst/>
          </a:prstGeom>
        </p:spPr>
        <p:txBody>
          <a:bodyPr/>
          <a:lstStyle>
            <a:lvl1pPr>
              <a:lnSpc>
                <a:spcPct val="110000"/>
              </a:lnSpc>
              <a:spcBef>
                <a:spcPts val="1200"/>
              </a:spcBef>
              <a:spcAft>
                <a:spcPts val="1200"/>
              </a:spcAft>
              <a:defRPr lang="en-US" sz="4400" b="1" dirty="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6" name="Emblem - White" descr="lionlogo_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9952" y="914400"/>
            <a:ext cx="2812095" cy="2743200"/>
          </a:xfrm>
          <a:prstGeom prst="rect">
            <a:avLst/>
          </a:prstGeom>
        </p:spPr>
      </p:pic>
      <p:sp>
        <p:nvSpPr>
          <p:cNvPr id="10" name="Text Placeholder 9"/>
          <p:cNvSpPr>
            <a:spLocks noGrp="1"/>
          </p:cNvSpPr>
          <p:nvPr>
            <p:ph type="body" sz="quarter" idx="10" hasCustomPrompt="1"/>
          </p:nvPr>
        </p:nvSpPr>
        <p:spPr>
          <a:xfrm>
            <a:off x="228600" y="5410200"/>
            <a:ext cx="11658600" cy="685800"/>
          </a:xfrm>
          <a:prstGeom prst="rect">
            <a:avLst/>
          </a:prstGeom>
        </p:spPr>
        <p:txBody>
          <a:bodyPr/>
          <a:lstStyle>
            <a:lvl1pPr marL="0" indent="0" algn="ctr">
              <a:spcBef>
                <a:spcPts val="1200"/>
              </a:spcBef>
              <a:spcAft>
                <a:spcPts val="1200"/>
              </a:spcAft>
              <a:buNone/>
              <a:defRPr sz="3600">
                <a:solidFill>
                  <a:schemeClr val="accent2"/>
                </a:solidFill>
                <a:latin typeface="Helvetica" panose="020B0604020202020204" pitchFamily="34" charset="0"/>
                <a:cs typeface="Helvetica" panose="020B0604020202020204" pitchFamily="34" charset="0"/>
              </a:defRPr>
            </a:lvl1pPr>
          </a:lstStyle>
          <a:p>
            <a:pPr lvl="0"/>
            <a:r>
              <a:rPr lang="en-US" dirty="0"/>
              <a:t>Subtitle</a:t>
            </a:r>
          </a:p>
        </p:txBody>
      </p:sp>
    </p:spTree>
    <p:extLst>
      <p:ext uri="{BB962C8B-B14F-4D97-AF65-F5344CB8AC3E}">
        <p14:creationId xmlns:p14="http://schemas.microsoft.com/office/powerpoint/2010/main" val="1671654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2431482"/>
            <a:ext cx="185822" cy="40670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7" name="Group 6">
            <a:extLst>
              <a:ext uri="{FF2B5EF4-FFF2-40B4-BE49-F238E27FC236}">
                <a16:creationId xmlns:a16="http://schemas.microsoft.com/office/drawing/2014/main" id="{74A5E45F-A3AE-2E46-A663-87F532F6A4EC}"/>
              </a:ext>
            </a:extLst>
          </p:cNvPr>
          <p:cNvGrpSpPr/>
          <p:nvPr userDrawn="1"/>
        </p:nvGrpSpPr>
        <p:grpSpPr>
          <a:xfrm>
            <a:off x="4418508" y="0"/>
            <a:ext cx="1677492" cy="6858001"/>
            <a:chOff x="4955038" y="0"/>
            <a:chExt cx="1677492" cy="6858000"/>
          </a:xfrm>
        </p:grpSpPr>
        <p:sp>
          <p:nvSpPr>
            <p:cNvPr id="8" name="Freeform 7">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Freeform 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6" name="Text Placeholder 5"/>
          <p:cNvSpPr>
            <a:spLocks noGrp="1"/>
          </p:cNvSpPr>
          <p:nvPr>
            <p:ph type="body" sz="quarter" idx="10" hasCustomPrompt="1"/>
          </p:nvPr>
        </p:nvSpPr>
        <p:spPr>
          <a:xfrm>
            <a:off x="6553200" y="1752600"/>
            <a:ext cx="4953000" cy="4114800"/>
          </a:xfrm>
          <a:prstGeom prst="rect">
            <a:avLst/>
          </a:prstGeom>
        </p:spPr>
        <p:txBody>
          <a:bodyPr anchor="ctr"/>
          <a:lstStyle>
            <a:lvl1pPr marL="466725" indent="-466725">
              <a:lnSpc>
                <a:spcPct val="110000"/>
              </a:lnSpc>
              <a:spcBef>
                <a:spcPts val="600"/>
              </a:spcBef>
              <a:spcAft>
                <a:spcPts val="600"/>
              </a:spcAft>
              <a:buClr>
                <a:schemeClr val="accent1"/>
              </a:buClr>
              <a:buFont typeface="Wingdings 3" panose="05040102010807070707" pitchFamily="18" charset="2"/>
              <a:buChar char="u"/>
              <a:defRPr sz="2800">
                <a:solidFill>
                  <a:schemeClr val="bg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sp>
        <p:nvSpPr>
          <p:cNvPr id="2" name="Title 1"/>
          <p:cNvSpPr>
            <a:spLocks noGrp="1"/>
          </p:cNvSpPr>
          <p:nvPr>
            <p:ph type="title"/>
          </p:nvPr>
        </p:nvSpPr>
        <p:spPr>
          <a:xfrm>
            <a:off x="490434" y="2072050"/>
            <a:ext cx="4419600" cy="2019731"/>
          </a:xfrm>
          <a:prstGeom prst="rect">
            <a:avLst/>
          </a:prstGeom>
        </p:spPr>
        <p:txBody>
          <a:bodyPr anchor="ctr"/>
          <a:lstStyle>
            <a:lvl1pPr>
              <a:defRPr sz="4000" b="1">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35686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4" r:id="rId4"/>
    <p:sldLayoutId id="2147483875" r:id="rId5"/>
    <p:sldLayoutId id="2147483876" r:id="rId6"/>
    <p:sldLayoutId id="2147483878" r:id="rId7"/>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099800" y="6062246"/>
            <a:ext cx="55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accent2"/>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accent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504942541"/>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454551"/>
      </p:ext>
    </p:extLst>
  </p:cSld>
  <p:clrMap bg1="lt1" tx1="dk1" bg2="lt2" tx2="dk2" accent1="accent1" accent2="accent2" accent3="accent3" accent4="accent4" accent5="accent5" accent6="accent6" hlink="hlink" folHlink="folHlink"/>
  <p:sldLayoutIdLst>
    <p:sldLayoutId id="2147483886"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16909326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3.pn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hyperlink" Target="https://www.lionsclubs.org/resources/116277026"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Yellow Bar">
            <a:extLst>
              <a:ext uri="{FF2B5EF4-FFF2-40B4-BE49-F238E27FC236}">
                <a16:creationId xmlns:a16="http://schemas.microsoft.com/office/drawing/2014/main" id="{ABE59191-FC84-504D-BBF4-D850C5554EDE}"/>
              </a:ext>
            </a:extLst>
          </p:cNvPr>
          <p:cNvSpPr/>
          <p:nvPr/>
        </p:nvSpPr>
        <p:spPr>
          <a:xfrm>
            <a:off x="5225845" y="4397584"/>
            <a:ext cx="1740310" cy="8731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4" name="Emblem - Color">
            <a:extLst>
              <a:ext uri="{FF2B5EF4-FFF2-40B4-BE49-F238E27FC236}">
                <a16:creationId xmlns:a16="http://schemas.microsoft.com/office/drawing/2014/main" id="{F4EE839F-086E-274B-B976-DBA98BB57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882" y="1600200"/>
            <a:ext cx="2514236" cy="2380982"/>
          </a:xfrm>
          <a:prstGeom prst="rect">
            <a:avLst/>
          </a:prstGeom>
        </p:spPr>
      </p:pic>
      <p:sp>
        <p:nvSpPr>
          <p:cNvPr id="6" name="Body Copy">
            <a:extLst>
              <a:ext uri="{FF2B5EF4-FFF2-40B4-BE49-F238E27FC236}">
                <a16:creationId xmlns:a16="http://schemas.microsoft.com/office/drawing/2014/main" id="{F1452747-26EA-3E42-9253-FB4F7AC51A2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4000" dirty="0"/>
              <a:t>Préparation avant la réunion</a:t>
            </a:r>
          </a:p>
        </p:txBody>
      </p:sp>
      <p:pic>
        <p:nvPicPr>
          <p:cNvPr id="8" name="Picture 7">
            <a:extLst>
              <a:ext uri="{FF2B5EF4-FFF2-40B4-BE49-F238E27FC236}">
                <a16:creationId xmlns:a16="http://schemas.microsoft.com/office/drawing/2014/main" id="{29AFE6FC-7165-EE42-852C-1A64EBE565C4}"/>
              </a:ext>
            </a:extLst>
          </p:cNvPr>
          <p:cNvPicPr>
            <a:picLocks noChangeAspect="1"/>
          </p:cNvPicPr>
          <p:nvPr/>
        </p:nvPicPr>
        <p:blipFill>
          <a:blip r:embed="rId4"/>
          <a:stretch>
            <a:fillRect/>
          </a:stretch>
        </p:blipFill>
        <p:spPr>
          <a:xfrm>
            <a:off x="9906000" y="0"/>
            <a:ext cx="2286000" cy="2286000"/>
          </a:xfrm>
          <a:prstGeom prst="rect">
            <a:avLst/>
          </a:prstGeom>
        </p:spPr>
      </p:pic>
      <p:pic>
        <p:nvPicPr>
          <p:cNvPr id="9" name="Picture 8">
            <a:extLst>
              <a:ext uri="{FF2B5EF4-FFF2-40B4-BE49-F238E27FC236}">
                <a16:creationId xmlns:a16="http://schemas.microsoft.com/office/drawing/2014/main" id="{941C73EA-577D-AF43-9625-526BE141BAD5}"/>
              </a:ext>
            </a:extLst>
          </p:cNvPr>
          <p:cNvPicPr>
            <a:picLocks noChangeAspect="1"/>
          </p:cNvPicPr>
          <p:nvPr/>
        </p:nvPicPr>
        <p:blipFill>
          <a:blip r:embed="rId4"/>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2977252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27621"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p:txBody>
      </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dirty="0">
              <a:solidFill>
                <a:schemeClr val="bg1"/>
              </a:solidFill>
            </a:endParaRPr>
          </a:p>
        </p:txBody>
      </p:sp>
      <p:pic>
        <p:nvPicPr>
          <p:cNvPr id="15" name="Picture 14">
            <a:extLst>
              <a:ext uri="{FF2B5EF4-FFF2-40B4-BE49-F238E27FC236}">
                <a16:creationId xmlns:a16="http://schemas.microsoft.com/office/drawing/2014/main" id="{37A35FAC-249B-DE42-9987-8AC545DD8A4D}"/>
              </a:ext>
            </a:extLst>
          </p:cNvPr>
          <p:cNvPicPr>
            <a:picLocks noChangeAspect="1"/>
          </p:cNvPicPr>
          <p:nvPr/>
        </p:nvPicPr>
        <p:blipFill>
          <a:blip r:embed="rId3"/>
          <a:srcRect/>
          <a:stretch/>
        </p:blipFill>
        <p:spPr>
          <a:xfrm>
            <a:off x="11286103" y="361146"/>
            <a:ext cx="741107" cy="702199"/>
          </a:xfrm>
          <a:prstGeom prst="rect">
            <a:avLst/>
          </a:prstGeom>
        </p:spPr>
      </p:pic>
      <p:sp>
        <p:nvSpPr>
          <p:cNvPr id="37" name="Body Copy">
            <a:extLst>
              <a:ext uri="{FF2B5EF4-FFF2-40B4-BE49-F238E27FC236}">
                <a16:creationId xmlns:a16="http://schemas.microsoft.com/office/drawing/2014/main" id="{B68B1893-1FFC-4536-89CB-0A3269065970}"/>
              </a:ext>
            </a:extLst>
          </p:cNvPr>
          <p:cNvSpPr txBox="1">
            <a:spLocks/>
          </p:cNvSpPr>
          <p:nvPr/>
        </p:nvSpPr>
        <p:spPr>
          <a:xfrm>
            <a:off x="82395" y="463441"/>
            <a:ext cx="12027209"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pPr>
            <a:r>
              <a:rPr lang="en-US" sz="3600" b="1" kern="0" dirty="0" err="1">
                <a:solidFill>
                  <a:schemeClr val="bg1"/>
                </a:solidFill>
                <a:latin typeface="Arial" charset="0"/>
                <a:ea typeface="Arial" charset="0"/>
                <a:cs typeface="Arial" charset="0"/>
              </a:rPr>
              <a:t>Approche</a:t>
            </a:r>
            <a:r>
              <a:rPr lang="en-US" sz="3600" b="1" kern="0" dirty="0">
                <a:solidFill>
                  <a:schemeClr val="bg1"/>
                </a:solidFill>
                <a:latin typeface="Arial" charset="0"/>
                <a:ea typeface="Arial" charset="0"/>
                <a:cs typeface="Arial" charset="0"/>
              </a:rPr>
              <a:t> </a:t>
            </a:r>
            <a:r>
              <a:rPr lang="en-US" sz="3600" b="1" kern="0" dirty="0" err="1">
                <a:solidFill>
                  <a:schemeClr val="bg1"/>
                </a:solidFill>
                <a:latin typeface="Arial" charset="0"/>
                <a:ea typeface="Arial" charset="0"/>
                <a:cs typeface="Arial" charset="0"/>
              </a:rPr>
              <a:t>Globale</a:t>
            </a:r>
            <a:r>
              <a:rPr lang="en-US" sz="3600" b="1" kern="0" dirty="0">
                <a:solidFill>
                  <a:schemeClr val="bg1"/>
                </a:solidFill>
                <a:latin typeface="Arial" charset="0"/>
                <a:ea typeface="Arial" charset="0"/>
                <a:cs typeface="Arial" charset="0"/>
              </a:rPr>
              <a:t> </a:t>
            </a:r>
            <a:r>
              <a:rPr lang="en-US" sz="3600" b="1" kern="0" dirty="0" err="1">
                <a:solidFill>
                  <a:schemeClr val="bg1"/>
                </a:solidFill>
                <a:latin typeface="Arial" charset="0"/>
                <a:ea typeface="Arial" charset="0"/>
                <a:cs typeface="Arial" charset="0"/>
              </a:rPr>
              <a:t>Effectif</a:t>
            </a:r>
            <a:endParaRPr lang="en-US" sz="3600" b="1" kern="0" dirty="0">
              <a:solidFill>
                <a:schemeClr val="bg1"/>
              </a:solidFill>
              <a:latin typeface="Arial" charset="0"/>
              <a:ea typeface="Arial" charset="0"/>
              <a:cs typeface="Arial" charset="0"/>
            </a:endParaRPr>
          </a:p>
        </p:txBody>
      </p:sp>
      <p:sp>
        <p:nvSpPr>
          <p:cNvPr id="45" name="Rectangle 44">
            <a:extLst>
              <a:ext uri="{FF2B5EF4-FFF2-40B4-BE49-F238E27FC236}">
                <a16:creationId xmlns:a16="http://schemas.microsoft.com/office/drawing/2014/main" id="{A725126D-4B59-437A-A319-A4856C045CBE}"/>
              </a:ext>
            </a:extLst>
          </p:cNvPr>
          <p:cNvSpPr/>
          <p:nvPr/>
        </p:nvSpPr>
        <p:spPr>
          <a:xfrm rot="5400000" flipH="1">
            <a:off x="6079752" y="-1416589"/>
            <a:ext cx="87738" cy="557784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32" name="Group 31">
            <a:extLst>
              <a:ext uri="{FF2B5EF4-FFF2-40B4-BE49-F238E27FC236}">
                <a16:creationId xmlns:a16="http://schemas.microsoft.com/office/drawing/2014/main" id="{7D984B7B-ED38-4F9F-AB19-29A584B5703D}"/>
              </a:ext>
            </a:extLst>
          </p:cNvPr>
          <p:cNvGrpSpPr/>
          <p:nvPr/>
        </p:nvGrpSpPr>
        <p:grpSpPr>
          <a:xfrm>
            <a:off x="18405" y="-21179"/>
            <a:ext cx="12191999" cy="173736"/>
            <a:chOff x="0" y="5696515"/>
            <a:chExt cx="12289367" cy="354756"/>
          </a:xfrm>
        </p:grpSpPr>
        <p:sp>
          <p:nvSpPr>
            <p:cNvPr id="33" name="Background - Solid">
              <a:extLst>
                <a:ext uri="{FF2B5EF4-FFF2-40B4-BE49-F238E27FC236}">
                  <a16:creationId xmlns:a16="http://schemas.microsoft.com/office/drawing/2014/main" id="{B0061FDD-8BC8-4876-B4E8-906C17437E70}"/>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5" name="Background - Solid">
              <a:extLst>
                <a:ext uri="{FF2B5EF4-FFF2-40B4-BE49-F238E27FC236}">
                  <a16:creationId xmlns:a16="http://schemas.microsoft.com/office/drawing/2014/main" id="{5566D305-95C7-4D64-A7BF-AA6E7CE6237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6" name="Background - Solid">
              <a:extLst>
                <a:ext uri="{FF2B5EF4-FFF2-40B4-BE49-F238E27FC236}">
                  <a16:creationId xmlns:a16="http://schemas.microsoft.com/office/drawing/2014/main" id="{9EB99C6D-C42D-4882-9CF4-2D1FAFA581F8}"/>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2" name="Background - Solid">
              <a:extLst>
                <a:ext uri="{FF2B5EF4-FFF2-40B4-BE49-F238E27FC236}">
                  <a16:creationId xmlns:a16="http://schemas.microsoft.com/office/drawing/2014/main" id="{0B05C1EA-CD33-404A-A774-1AB723D2205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3" name="Background - Solid">
              <a:extLst>
                <a:ext uri="{FF2B5EF4-FFF2-40B4-BE49-F238E27FC236}">
                  <a16:creationId xmlns:a16="http://schemas.microsoft.com/office/drawing/2014/main" id="{3572E45F-1B87-487F-AC2C-8D0DA22B0F18}"/>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4" name="Background - Solid">
              <a:extLst>
                <a:ext uri="{FF2B5EF4-FFF2-40B4-BE49-F238E27FC236}">
                  <a16:creationId xmlns:a16="http://schemas.microsoft.com/office/drawing/2014/main" id="{84DB02A0-E2C4-44DE-8E8A-EDA5F22233BA}"/>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5" name="Background - Solid">
              <a:extLst>
                <a:ext uri="{FF2B5EF4-FFF2-40B4-BE49-F238E27FC236}">
                  <a16:creationId xmlns:a16="http://schemas.microsoft.com/office/drawing/2014/main" id="{A52576BD-3575-4D44-82B7-C03B3AA15B1E}"/>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2" name="Content Placeholder 49">
            <a:extLst>
              <a:ext uri="{FF2B5EF4-FFF2-40B4-BE49-F238E27FC236}">
                <a16:creationId xmlns:a16="http://schemas.microsoft.com/office/drawing/2014/main" id="{F5C4E644-447A-6CB1-CA31-4E3A3FD0BEE6}"/>
              </a:ext>
            </a:extLst>
          </p:cNvPr>
          <p:cNvSpPr txBox="1">
            <a:spLocks/>
          </p:cNvSpPr>
          <p:nvPr/>
        </p:nvSpPr>
        <p:spPr>
          <a:xfrm>
            <a:off x="917028" y="1836098"/>
            <a:ext cx="10620128" cy="2960367"/>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err="1">
                <a:solidFill>
                  <a:schemeClr val="bg1"/>
                </a:solidFill>
                <a:latin typeface="Arial" panose="020B0604020202020204" pitchFamily="34" charset="0"/>
                <a:cs typeface="Arial" panose="020B0604020202020204" pitchFamily="34" charset="0"/>
              </a:rPr>
              <a:t>Programmes</a:t>
            </a:r>
            <a:r>
              <a:rPr lang="en-US" sz="2600" dirty="0">
                <a:solidFill>
                  <a:schemeClr val="bg1"/>
                </a:solidFill>
                <a:latin typeface="Arial" panose="020B0604020202020204" pitchFamily="34" charset="0"/>
                <a:cs typeface="Arial" panose="020B0604020202020204" pitchFamily="34" charset="0"/>
              </a:rPr>
              <a:t> </a:t>
            </a:r>
            <a:r>
              <a:rPr lang="en-US" sz="2600" dirty="0" err="1">
                <a:solidFill>
                  <a:schemeClr val="bg1"/>
                </a:solidFill>
                <a:latin typeface="Arial" panose="020B0604020202020204" pitchFamily="34" charset="0"/>
                <a:cs typeface="Arial" panose="020B0604020202020204" pitchFamily="34" charset="0"/>
              </a:rPr>
              <a:t>pilotes</a:t>
            </a:r>
            <a:r>
              <a:rPr lang="en-US" sz="2600" dirty="0">
                <a:solidFill>
                  <a:schemeClr val="bg1"/>
                </a:solidFill>
                <a:latin typeface="Arial" panose="020B0604020202020204" pitchFamily="34" charset="0"/>
                <a:cs typeface="Arial" panose="020B0604020202020204" pitchFamily="34" charset="0"/>
              </a:rPr>
              <a:t> dans </a:t>
            </a:r>
            <a:r>
              <a:rPr lang="en-US" sz="2600" dirty="0" err="1">
                <a:solidFill>
                  <a:schemeClr val="bg1"/>
                </a:solidFill>
                <a:latin typeface="Arial" panose="020B0604020202020204" pitchFamily="34" charset="0"/>
                <a:cs typeface="Arial" panose="020B0604020202020204" pitchFamily="34" charset="0"/>
              </a:rPr>
              <a:t>plusieurs</a:t>
            </a:r>
            <a:r>
              <a:rPr lang="en-US" sz="2600" dirty="0">
                <a:solidFill>
                  <a:schemeClr val="bg1"/>
                </a:solidFill>
                <a:latin typeface="Arial" panose="020B0604020202020204" pitchFamily="34" charset="0"/>
                <a:cs typeface="Arial" panose="020B0604020202020204" pitchFamily="34" charset="0"/>
              </a:rPr>
              <a:t> districts de </a:t>
            </a:r>
            <a:r>
              <a:rPr lang="en-US" sz="2600" dirty="0" err="1">
                <a:solidFill>
                  <a:schemeClr val="bg1"/>
                </a:solidFill>
                <a:latin typeface="Arial" panose="020B0604020202020204" pitchFamily="34" charset="0"/>
                <a:cs typeface="Arial" panose="020B0604020202020204" pitchFamily="34" charset="0"/>
              </a:rPr>
              <a:t>chaque</a:t>
            </a:r>
            <a:r>
              <a:rPr lang="en-US" sz="2600" dirty="0">
                <a:solidFill>
                  <a:schemeClr val="bg1"/>
                </a:solidFill>
                <a:latin typeface="Arial" panose="020B0604020202020204" pitchFamily="34" charset="0"/>
                <a:cs typeface="Arial" panose="020B0604020202020204" pitchFamily="34" charset="0"/>
              </a:rPr>
              <a:t> RC </a:t>
            </a:r>
            <a:r>
              <a:rPr lang="en-US" sz="2600" dirty="0" err="1">
                <a:solidFill>
                  <a:schemeClr val="bg1"/>
                </a:solidFill>
                <a:latin typeface="Arial" panose="020B0604020202020204" pitchFamily="34" charset="0"/>
                <a:cs typeface="Arial" panose="020B0604020202020204" pitchFamily="34" charset="0"/>
              </a:rPr>
              <a:t>jusqu’en</a:t>
            </a:r>
            <a:r>
              <a:rPr lang="en-US" sz="2600" dirty="0">
                <a:solidFill>
                  <a:schemeClr val="bg1"/>
                </a:solidFill>
                <a:latin typeface="Arial" panose="020B0604020202020204" pitchFamily="34" charset="0"/>
                <a:cs typeface="Arial" panose="020B0604020202020204" pitchFamily="34" charset="0"/>
              </a:rPr>
              <a:t> 2021-22</a:t>
            </a:r>
          </a:p>
          <a:p>
            <a:pPr>
              <a:lnSpc>
                <a:spcPct val="120000"/>
              </a:lnSpc>
            </a:pPr>
            <a:r>
              <a:rPr lang="en-US" sz="2600" dirty="0">
                <a:solidFill>
                  <a:schemeClr val="bg1"/>
                </a:solidFill>
                <a:latin typeface="Arial" panose="020B0604020202020204" pitchFamily="34" charset="0"/>
                <a:cs typeface="Arial" panose="020B0604020202020204" pitchFamily="34" charset="0"/>
              </a:rPr>
              <a:t>Feedback et </a:t>
            </a:r>
            <a:r>
              <a:rPr lang="en-US" sz="2600" dirty="0" err="1">
                <a:solidFill>
                  <a:schemeClr val="bg1"/>
                </a:solidFill>
                <a:latin typeface="Arial" panose="020B0604020202020204" pitchFamily="34" charset="0"/>
                <a:cs typeface="Arial" panose="020B0604020202020204" pitchFamily="34" charset="0"/>
              </a:rPr>
              <a:t>meilleures</a:t>
            </a:r>
            <a:r>
              <a:rPr lang="en-US" sz="2600" dirty="0">
                <a:solidFill>
                  <a:schemeClr val="bg1"/>
                </a:solidFill>
                <a:latin typeface="Arial" panose="020B0604020202020204" pitchFamily="34" charset="0"/>
                <a:cs typeface="Arial" panose="020B0604020202020204" pitchFamily="34" charset="0"/>
              </a:rPr>
              <a:t> pratiques de </a:t>
            </a:r>
            <a:r>
              <a:rPr lang="en-US" sz="2600" dirty="0" err="1">
                <a:solidFill>
                  <a:schemeClr val="bg1"/>
                </a:solidFill>
                <a:latin typeface="Arial" panose="020B0604020202020204" pitchFamily="34" charset="0"/>
                <a:cs typeface="Arial" panose="020B0604020202020204" pitchFamily="34" charset="0"/>
              </a:rPr>
              <a:t>chaque</a:t>
            </a:r>
            <a:r>
              <a:rPr lang="en-US" sz="2600" dirty="0">
                <a:solidFill>
                  <a:schemeClr val="bg1"/>
                </a:solidFill>
                <a:latin typeface="Arial" panose="020B0604020202020204" pitchFamily="34" charset="0"/>
                <a:cs typeface="Arial" panose="020B0604020202020204" pitchFamily="34" charset="0"/>
              </a:rPr>
              <a:t> RC</a:t>
            </a:r>
          </a:p>
          <a:p>
            <a:pPr>
              <a:lnSpc>
                <a:spcPct val="120000"/>
              </a:lnSpc>
            </a:pPr>
            <a:r>
              <a:rPr lang="en-US" sz="2600" dirty="0" err="1">
                <a:solidFill>
                  <a:schemeClr val="bg1"/>
                </a:solidFill>
                <a:latin typeface="Arial" panose="020B0604020202020204" pitchFamily="34" charset="0"/>
                <a:cs typeface="Arial" panose="020B0604020202020204" pitchFamily="34" charset="0"/>
              </a:rPr>
              <a:t>Dirigée</a:t>
            </a:r>
            <a:r>
              <a:rPr lang="en-US" sz="2600" dirty="0">
                <a:solidFill>
                  <a:schemeClr val="bg1"/>
                </a:solidFill>
                <a:latin typeface="Arial" panose="020B0604020202020204" pitchFamily="34" charset="0"/>
                <a:cs typeface="Arial" panose="020B0604020202020204" pitchFamily="34" charset="0"/>
              </a:rPr>
              <a:t> par la SMA qui </a:t>
            </a:r>
            <a:r>
              <a:rPr lang="en-US" sz="2600" dirty="0" err="1">
                <a:solidFill>
                  <a:schemeClr val="bg1"/>
                </a:solidFill>
                <a:latin typeface="Arial" panose="020B0604020202020204" pitchFamily="34" charset="0"/>
                <a:cs typeface="Arial" panose="020B0604020202020204" pitchFamily="34" charset="0"/>
              </a:rPr>
              <a:t>apporte</a:t>
            </a:r>
            <a:r>
              <a:rPr lang="en-US" sz="2600" dirty="0">
                <a:solidFill>
                  <a:schemeClr val="bg1"/>
                </a:solidFill>
                <a:latin typeface="Arial" panose="020B0604020202020204" pitchFamily="34" charset="0"/>
                <a:cs typeface="Arial" panose="020B0604020202020204" pitchFamily="34" charset="0"/>
              </a:rPr>
              <a:t> </a:t>
            </a:r>
            <a:r>
              <a:rPr lang="en-US" sz="2600" dirty="0" err="1">
                <a:solidFill>
                  <a:schemeClr val="bg1"/>
                </a:solidFill>
                <a:latin typeface="Arial" panose="020B0604020202020204" pitchFamily="34" charset="0"/>
                <a:cs typeface="Arial" panose="020B0604020202020204" pitchFamily="34" charset="0"/>
              </a:rPr>
              <a:t>soutient</a:t>
            </a:r>
            <a:r>
              <a:rPr lang="en-US" sz="2600" dirty="0">
                <a:solidFill>
                  <a:schemeClr val="bg1"/>
                </a:solidFill>
                <a:latin typeface="Arial" panose="020B0604020202020204" pitchFamily="34" charset="0"/>
                <a:cs typeface="Arial" panose="020B0604020202020204" pitchFamily="34" charset="0"/>
              </a:rPr>
              <a:t> et </a:t>
            </a:r>
            <a:r>
              <a:rPr lang="en-US" sz="2600" dirty="0" err="1">
                <a:solidFill>
                  <a:schemeClr val="bg1"/>
                </a:solidFill>
                <a:latin typeface="Arial" panose="020B0604020202020204" pitchFamily="34" charset="0"/>
                <a:cs typeface="Arial" panose="020B0604020202020204" pitchFamily="34" charset="0"/>
              </a:rPr>
              <a:t>responsabilisation</a:t>
            </a:r>
            <a:endParaRPr lang="en-US" sz="2600" dirty="0">
              <a:solidFill>
                <a:schemeClr val="bg1"/>
              </a:solidFill>
              <a:latin typeface="Arial" panose="020B0604020202020204" pitchFamily="34" charset="0"/>
              <a:cs typeface="Arial" panose="020B0604020202020204" pitchFamily="34" charset="0"/>
            </a:endParaRPr>
          </a:p>
          <a:p>
            <a:pPr>
              <a:lnSpc>
                <a:spcPct val="120000"/>
              </a:lnSpc>
            </a:pPr>
            <a:r>
              <a:rPr lang="en-US" sz="2600" dirty="0" err="1">
                <a:solidFill>
                  <a:schemeClr val="bg1"/>
                </a:solidFill>
                <a:latin typeface="Arial"/>
                <a:cs typeface="Arial"/>
              </a:rPr>
              <a:t>Utilisée</a:t>
            </a:r>
            <a:r>
              <a:rPr lang="en-US" sz="2600" dirty="0">
                <a:solidFill>
                  <a:schemeClr val="bg1"/>
                </a:solidFill>
                <a:latin typeface="Arial"/>
                <a:cs typeface="Arial"/>
              </a:rPr>
              <a:t> </a:t>
            </a:r>
            <a:r>
              <a:rPr lang="en-US" sz="2600" dirty="0" err="1">
                <a:solidFill>
                  <a:schemeClr val="bg1"/>
                </a:solidFill>
                <a:latin typeface="Arial"/>
                <a:cs typeface="Arial"/>
              </a:rPr>
              <a:t>aujourd’hui</a:t>
            </a:r>
            <a:r>
              <a:rPr lang="en-US" sz="2600" dirty="0">
                <a:solidFill>
                  <a:schemeClr val="bg1"/>
                </a:solidFill>
                <a:latin typeface="Arial"/>
                <a:cs typeface="Arial"/>
              </a:rPr>
              <a:t> </a:t>
            </a:r>
            <a:r>
              <a:rPr lang="en-US" sz="2600" dirty="0" err="1">
                <a:solidFill>
                  <a:schemeClr val="bg1"/>
                </a:solidFill>
                <a:latin typeface="Arial"/>
                <a:cs typeface="Arial"/>
              </a:rPr>
              <a:t>en</a:t>
            </a:r>
            <a:r>
              <a:rPr lang="en-US" sz="2600" dirty="0">
                <a:solidFill>
                  <a:schemeClr val="bg1"/>
                </a:solidFill>
                <a:latin typeface="Arial"/>
                <a:cs typeface="Arial"/>
              </a:rPr>
              <a:t> </a:t>
            </a:r>
            <a:r>
              <a:rPr lang="en-US" sz="2600" dirty="0" err="1">
                <a:solidFill>
                  <a:schemeClr val="bg1"/>
                </a:solidFill>
                <a:latin typeface="Arial"/>
                <a:cs typeface="Arial"/>
              </a:rPr>
              <a:t>soutien</a:t>
            </a:r>
            <a:r>
              <a:rPr lang="en-US" sz="2600" dirty="0">
                <a:solidFill>
                  <a:schemeClr val="bg1"/>
                </a:solidFill>
                <a:latin typeface="Arial"/>
                <a:cs typeface="Arial"/>
              </a:rPr>
              <a:t> de </a:t>
            </a:r>
            <a:r>
              <a:rPr lang="en-US" sz="2600" i="1" dirty="0">
                <a:solidFill>
                  <a:schemeClr val="bg1"/>
                </a:solidFill>
                <a:latin typeface="Arial"/>
                <a:cs typeface="Arial"/>
              </a:rPr>
              <a:t>MISSION</a:t>
            </a:r>
            <a:r>
              <a:rPr lang="en-US" sz="2600" dirty="0">
                <a:solidFill>
                  <a:schemeClr val="bg1"/>
                </a:solidFill>
                <a:latin typeface="Arial"/>
                <a:cs typeface="Arial"/>
              </a:rPr>
              <a:t> </a:t>
            </a:r>
            <a:r>
              <a:rPr lang="en-US" sz="2600" b="1" dirty="0">
                <a:solidFill>
                  <a:schemeClr val="bg1"/>
                </a:solidFill>
                <a:latin typeface="Arial"/>
                <a:cs typeface="Arial"/>
              </a:rPr>
              <a:t>1.5</a:t>
            </a:r>
          </a:p>
        </p:txBody>
      </p:sp>
      <p:grpSp>
        <p:nvGrpSpPr>
          <p:cNvPr id="3" name="Group 2">
            <a:extLst>
              <a:ext uri="{FF2B5EF4-FFF2-40B4-BE49-F238E27FC236}">
                <a16:creationId xmlns:a16="http://schemas.microsoft.com/office/drawing/2014/main" id="{8FCF8E4E-D729-B39F-C58B-DB697E506F86}"/>
              </a:ext>
            </a:extLst>
          </p:cNvPr>
          <p:cNvGrpSpPr/>
          <p:nvPr/>
        </p:nvGrpSpPr>
        <p:grpSpPr>
          <a:xfrm>
            <a:off x="1291488" y="4491724"/>
            <a:ext cx="9372602" cy="2075628"/>
            <a:chOff x="3367310" y="3830369"/>
            <a:chExt cx="8110969" cy="2471518"/>
          </a:xfrm>
        </p:grpSpPr>
        <p:sp>
          <p:nvSpPr>
            <p:cNvPr id="4" name="TextBox 3">
              <a:extLst>
                <a:ext uri="{FF2B5EF4-FFF2-40B4-BE49-F238E27FC236}">
                  <a16:creationId xmlns:a16="http://schemas.microsoft.com/office/drawing/2014/main" id="{50B2F6FF-B1AD-D5D1-CC20-716EFBB2CEE0}"/>
                </a:ext>
              </a:extLst>
            </p:cNvPr>
            <p:cNvSpPr txBox="1"/>
            <p:nvPr/>
          </p:nvSpPr>
          <p:spPr>
            <a:xfrm>
              <a:off x="7474034" y="5577950"/>
              <a:ext cx="3165256" cy="7239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1" algn="ctr" defTabSz="755650" rtl="0" eaLnBrk="1" fontAlgn="auto" latinLnBrk="0" hangingPunct="1">
                <a:lnSpc>
                  <a:spcPct val="90000"/>
                </a:lnSpc>
                <a:spcBef>
                  <a:spcPct val="0"/>
                </a:spcBef>
                <a:spcAft>
                  <a:spcPct val="15000"/>
                </a:spcAft>
                <a:buClrTx/>
                <a:buSzTx/>
                <a:tabLst/>
                <a:defRPr/>
              </a:pPr>
              <a:r>
                <a:rPr kumimoji="0" lang="en-US" sz="1700" i="0" u="none" strike="noStrike" kern="1200" cap="none" spc="0" normalizeH="0" baseline="0" noProof="0" dirty="0" err="1">
                  <a:ln>
                    <a:noFill/>
                  </a:ln>
                  <a:solidFill>
                    <a:schemeClr val="bg1"/>
                  </a:solidFill>
                  <a:effectLst/>
                  <a:uLnTx/>
                  <a:uFillTx/>
                  <a:latin typeface="Calibri" panose="020F0502020204030204"/>
                  <a:ea typeface="+mn-ea"/>
                  <a:cs typeface="+mn-cs"/>
                </a:rPr>
                <a:t>Utilisation</a:t>
              </a:r>
              <a:r>
                <a:rPr kumimoji="0" lang="en-US" sz="1700" i="0" u="none" strike="noStrike" kern="1200" cap="none" spc="0" normalizeH="0" baseline="0" noProof="0" dirty="0">
                  <a:ln>
                    <a:noFill/>
                  </a:ln>
                  <a:solidFill>
                    <a:schemeClr val="bg1"/>
                  </a:solidFill>
                  <a:effectLst/>
                  <a:uLnTx/>
                  <a:uFillTx/>
                  <a:latin typeface="Calibri" panose="020F0502020204030204"/>
                  <a:ea typeface="+mn-ea"/>
                  <a:cs typeface="+mn-cs"/>
                </a:rPr>
                <a:t> de </a:t>
              </a:r>
              <a:r>
                <a:rPr kumimoji="0" lang="en-US" sz="1700" i="0" u="none" strike="noStrike" kern="1200" cap="none" spc="0" normalizeH="0" baseline="0" noProof="0" dirty="0" err="1">
                  <a:ln>
                    <a:noFill/>
                  </a:ln>
                  <a:solidFill>
                    <a:schemeClr val="bg1"/>
                  </a:solidFill>
                  <a:effectLst/>
                  <a:uLnTx/>
                  <a:uFillTx/>
                  <a:latin typeface="Calibri" panose="020F0502020204030204"/>
                  <a:ea typeface="+mn-ea"/>
                  <a:cs typeface="+mn-cs"/>
                </a:rPr>
                <a:t>l’Approche</a:t>
              </a:r>
              <a:r>
                <a:rPr kumimoji="0" lang="en-US" sz="170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1700" i="0" u="none" strike="noStrike" kern="1200" cap="none" spc="0" normalizeH="0" baseline="0" noProof="0" dirty="0" err="1">
                  <a:ln>
                    <a:noFill/>
                  </a:ln>
                  <a:solidFill>
                    <a:schemeClr val="bg1"/>
                  </a:solidFill>
                  <a:effectLst/>
                  <a:uLnTx/>
                  <a:uFillTx/>
                  <a:latin typeface="Calibri" panose="020F0502020204030204"/>
                  <a:ea typeface="+mn-ea"/>
                  <a:cs typeface="+mn-cs"/>
                </a:rPr>
                <a:t>Globale</a:t>
              </a:r>
              <a:r>
                <a:rPr kumimoji="0" lang="en-US" sz="170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1700" i="0" u="none" strike="noStrike" kern="1200" cap="none" spc="0" normalizeH="0" baseline="0" noProof="0" dirty="0" err="1">
                  <a:ln>
                    <a:noFill/>
                  </a:ln>
                  <a:solidFill>
                    <a:schemeClr val="bg1"/>
                  </a:solidFill>
                  <a:effectLst/>
                  <a:uLnTx/>
                  <a:uFillTx/>
                  <a:latin typeface="Calibri" panose="020F0502020204030204"/>
                  <a:ea typeface="+mn-ea"/>
                  <a:cs typeface="+mn-cs"/>
                </a:rPr>
                <a:t>Effectif</a:t>
              </a:r>
              <a:r>
                <a:rPr kumimoji="0" lang="en-US" sz="170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1700" i="0" u="none" strike="noStrike" kern="1200" cap="none" spc="0" normalizeH="0" baseline="0" noProof="0" dirty="0" err="1">
                  <a:ln>
                    <a:noFill/>
                  </a:ln>
                  <a:solidFill>
                    <a:schemeClr val="bg1"/>
                  </a:solidFill>
                  <a:effectLst/>
                  <a:uLnTx/>
                  <a:uFillTx/>
                  <a:latin typeface="Calibri" panose="020F0502020204030204"/>
                  <a:ea typeface="+mn-ea"/>
                  <a:cs typeface="+mn-cs"/>
                </a:rPr>
                <a:t>en</a:t>
              </a:r>
              <a:r>
                <a:rPr kumimoji="0" lang="en-US" sz="170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1700" i="0" u="none" strike="noStrike" kern="1200" cap="none" spc="0" normalizeH="0" baseline="0" noProof="0" dirty="0" err="1">
                  <a:ln>
                    <a:noFill/>
                  </a:ln>
                  <a:solidFill>
                    <a:schemeClr val="bg1"/>
                  </a:solidFill>
                  <a:effectLst/>
                  <a:uLnTx/>
                  <a:uFillTx/>
                  <a:latin typeface="Calibri" panose="020F0502020204030204"/>
                  <a:ea typeface="+mn-ea"/>
                  <a:cs typeface="+mn-cs"/>
                </a:rPr>
                <a:t>soutien</a:t>
              </a:r>
              <a:r>
                <a:rPr kumimoji="0" lang="en-US" sz="1700" i="0" u="none" strike="noStrike" kern="1200" cap="none" spc="0" normalizeH="0" baseline="0" noProof="0" dirty="0">
                  <a:ln>
                    <a:noFill/>
                  </a:ln>
                  <a:solidFill>
                    <a:schemeClr val="bg1"/>
                  </a:solidFill>
                  <a:effectLst/>
                  <a:uLnTx/>
                  <a:uFillTx/>
                  <a:latin typeface="Calibri" panose="020F0502020204030204"/>
                  <a:ea typeface="+mn-ea"/>
                  <a:cs typeface="+mn-cs"/>
                </a:rPr>
                <a:t> de </a:t>
              </a:r>
              <a:r>
                <a:rPr lang="en-US" sz="1700" i="1" dirty="0">
                  <a:solidFill>
                    <a:schemeClr val="bg1"/>
                  </a:solidFill>
                  <a:latin typeface="Calibri" panose="020F0502020204030204"/>
                </a:rPr>
                <a:t>MISSION</a:t>
              </a:r>
              <a:r>
                <a:rPr kumimoji="0" lang="en-US" sz="170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1700" b="1" i="0" u="none" strike="noStrike" kern="1200" cap="none" spc="0" normalizeH="0" baseline="0" noProof="0" dirty="0">
                  <a:ln>
                    <a:noFill/>
                  </a:ln>
                  <a:solidFill>
                    <a:schemeClr val="bg1"/>
                  </a:solidFill>
                  <a:effectLst/>
                  <a:uLnTx/>
                  <a:uFillTx/>
                  <a:latin typeface="Calibri" panose="020F0502020204030204"/>
                  <a:ea typeface="+mn-ea"/>
                  <a:cs typeface="+mn-cs"/>
                </a:rPr>
                <a:t>1.5</a:t>
              </a:r>
              <a:endParaRPr kumimoji="0" lang="en-US" sz="170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F24C0406-D6FD-03EA-0F65-EF0BA5B2AB41}"/>
                </a:ext>
              </a:extLst>
            </p:cNvPr>
            <p:cNvGrpSpPr/>
            <p:nvPr/>
          </p:nvGrpSpPr>
          <p:grpSpPr>
            <a:xfrm>
              <a:off x="3367310" y="3830369"/>
              <a:ext cx="8110969" cy="1959211"/>
              <a:chOff x="3367310" y="3830369"/>
              <a:chExt cx="8110969" cy="1959211"/>
            </a:xfrm>
          </p:grpSpPr>
          <p:sp>
            <p:nvSpPr>
              <p:cNvPr id="9" name="Arrow: Right 8">
                <a:extLst>
                  <a:ext uri="{FF2B5EF4-FFF2-40B4-BE49-F238E27FC236}">
                    <a16:creationId xmlns:a16="http://schemas.microsoft.com/office/drawing/2014/main" id="{7AC003B2-D308-0A8E-A767-620612DD9304}"/>
                  </a:ext>
                </a:extLst>
              </p:cNvPr>
              <p:cNvSpPr/>
              <p:nvPr/>
            </p:nvSpPr>
            <p:spPr>
              <a:xfrm>
                <a:off x="3367310" y="3830369"/>
                <a:ext cx="8110969" cy="1959211"/>
              </a:xfrm>
              <a:prstGeom prst="rightArrow">
                <a:avLst/>
              </a:pr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B570D306-82C3-5ACE-3C25-6DF0F0FC8B9D}"/>
                  </a:ext>
                </a:extLst>
              </p:cNvPr>
              <p:cNvSpPr txBox="1"/>
              <p:nvPr/>
            </p:nvSpPr>
            <p:spPr>
              <a:xfrm>
                <a:off x="8270497" y="4404201"/>
                <a:ext cx="1573076" cy="8330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43840" rIns="0" bIns="2438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Calibri" panose="020F0502020204030204"/>
                    <a:ea typeface="+mn-ea"/>
                    <a:cs typeface="+mn-cs"/>
                  </a:rPr>
                  <a:t>2023-2027</a:t>
                </a:r>
                <a:endParaRPr kumimoji="0" lang="en-US" sz="18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8A0C07B8-C292-AADD-B1B6-E95504902DBA}"/>
                  </a:ext>
                </a:extLst>
              </p:cNvPr>
              <p:cNvSpPr txBox="1"/>
              <p:nvPr/>
            </p:nvSpPr>
            <p:spPr>
              <a:xfrm>
                <a:off x="4306993" y="4437921"/>
                <a:ext cx="1573076" cy="8330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43840" rIns="0" bIns="2438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Calibri" panose="020F0502020204030204"/>
                    <a:ea typeface="+mn-ea"/>
                    <a:cs typeface="+mn-cs"/>
                  </a:rPr>
                  <a:t>2022-2023</a:t>
                </a:r>
                <a:endParaRPr kumimoji="0" lang="en-US" sz="18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BAEE7E79-8F91-15E2-43A3-7F2C85272962}"/>
                </a:ext>
              </a:extLst>
            </p:cNvPr>
            <p:cNvSpPr txBox="1"/>
            <p:nvPr/>
          </p:nvSpPr>
          <p:spPr>
            <a:xfrm>
              <a:off x="3509457" y="5565820"/>
              <a:ext cx="3165256" cy="7239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1" algn="ctr" defTabSz="755650" rtl="0" eaLnBrk="1" fontAlgn="auto" latinLnBrk="0" hangingPunct="1">
                <a:lnSpc>
                  <a:spcPct val="90000"/>
                </a:lnSpc>
                <a:spcBef>
                  <a:spcPct val="0"/>
                </a:spcBef>
                <a:spcAft>
                  <a:spcPct val="15000"/>
                </a:spcAft>
                <a:buClrTx/>
                <a:buSzTx/>
                <a:tabLst/>
                <a:defRPr/>
              </a:pPr>
              <a:r>
                <a:rPr kumimoji="0" lang="en-US" sz="1700" i="0" u="none" strike="noStrike" kern="1200" cap="none" spc="0" normalizeH="0" baseline="0" noProof="0" dirty="0" err="1">
                  <a:ln>
                    <a:noFill/>
                  </a:ln>
                  <a:solidFill>
                    <a:schemeClr val="bg1"/>
                  </a:solidFill>
                  <a:effectLst/>
                  <a:uLnTx/>
                  <a:uFillTx/>
                  <a:latin typeface="Calibri" panose="020F0502020204030204"/>
                  <a:ea typeface="+mn-ea"/>
                  <a:cs typeface="+mn-cs"/>
                </a:rPr>
                <a:t>Lancement</a:t>
              </a:r>
              <a:r>
                <a:rPr kumimoji="0" lang="en-US" sz="170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1700" i="0" u="none" strike="noStrike" kern="1200" cap="none" spc="0" normalizeH="0" baseline="0" noProof="0" dirty="0" err="1">
                  <a:ln>
                    <a:noFill/>
                  </a:ln>
                  <a:solidFill>
                    <a:schemeClr val="bg1"/>
                  </a:solidFill>
                  <a:effectLst/>
                  <a:uLnTx/>
                  <a:uFillTx/>
                  <a:latin typeface="Calibri" panose="020F0502020204030204"/>
                  <a:ea typeface="+mn-ea"/>
                  <a:cs typeface="+mn-cs"/>
                </a:rPr>
                <a:t>mondial</a:t>
              </a:r>
              <a:r>
                <a:rPr kumimoji="0" lang="en-US" sz="1700" i="0" u="none" strike="noStrike" kern="1200" cap="none" spc="0" normalizeH="0" baseline="0" noProof="0" dirty="0">
                  <a:ln>
                    <a:noFill/>
                  </a:ln>
                  <a:solidFill>
                    <a:schemeClr val="bg1"/>
                  </a:solidFill>
                  <a:effectLst/>
                  <a:uLnTx/>
                  <a:uFillTx/>
                  <a:latin typeface="Calibri" panose="020F0502020204030204"/>
                  <a:ea typeface="+mn-ea"/>
                  <a:cs typeface="+mn-cs"/>
                </a:rPr>
                <a:t> de </a:t>
              </a:r>
              <a:r>
                <a:rPr kumimoji="0" lang="en-US" sz="1700" i="0" u="none" strike="noStrike" kern="1200" cap="none" spc="0" normalizeH="0" baseline="0" noProof="0" dirty="0" err="1">
                  <a:ln>
                    <a:noFill/>
                  </a:ln>
                  <a:solidFill>
                    <a:schemeClr val="bg1"/>
                  </a:solidFill>
                  <a:effectLst/>
                  <a:uLnTx/>
                  <a:uFillTx/>
                  <a:latin typeface="Calibri" panose="020F0502020204030204"/>
                  <a:ea typeface="+mn-ea"/>
                  <a:cs typeface="+mn-cs"/>
                </a:rPr>
                <a:t>l’Approche</a:t>
              </a:r>
              <a:r>
                <a:rPr kumimoji="0" lang="en-US" sz="170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1700" i="0" u="none" strike="noStrike" kern="1200" cap="none" spc="0" normalizeH="0" baseline="0" noProof="0" dirty="0" err="1">
                  <a:ln>
                    <a:noFill/>
                  </a:ln>
                  <a:solidFill>
                    <a:schemeClr val="bg1"/>
                  </a:solidFill>
                  <a:effectLst/>
                  <a:uLnTx/>
                  <a:uFillTx/>
                  <a:latin typeface="Calibri" panose="020F0502020204030204"/>
                  <a:ea typeface="+mn-ea"/>
                  <a:cs typeface="+mn-cs"/>
                </a:rPr>
                <a:t>Globale</a:t>
              </a:r>
              <a:r>
                <a:rPr kumimoji="0" lang="en-US" sz="170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1700" i="0" u="none" strike="noStrike" kern="1200" cap="none" spc="0" normalizeH="0" baseline="0" noProof="0" dirty="0" err="1">
                  <a:ln>
                    <a:noFill/>
                  </a:ln>
                  <a:solidFill>
                    <a:schemeClr val="bg1"/>
                  </a:solidFill>
                  <a:effectLst/>
                  <a:uLnTx/>
                  <a:uFillTx/>
                  <a:latin typeface="Calibri" panose="020F0502020204030204"/>
                  <a:ea typeface="+mn-ea"/>
                  <a:cs typeface="+mn-cs"/>
                </a:rPr>
                <a:t>Effectif</a:t>
              </a:r>
              <a:endParaRPr kumimoji="0" lang="en-US" sz="170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56173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ce - Solid">
            <a:extLst>
              <a:ext uri="{FF2B5EF4-FFF2-40B4-BE49-F238E27FC236}">
                <a16:creationId xmlns:a16="http://schemas.microsoft.com/office/drawing/2014/main" id="{BB71531A-A54B-0747-BFB6-8E367958E083}"/>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7" name="Body Copy">
            <a:extLst>
              <a:ext uri="{FF2B5EF4-FFF2-40B4-BE49-F238E27FC236}">
                <a16:creationId xmlns:a16="http://schemas.microsoft.com/office/drawing/2014/main" id="{3A6A3947-17C9-AC44-A97E-BDA70D3364E2}"/>
              </a:ext>
            </a:extLst>
          </p:cNvPr>
          <p:cNvSpPr txBox="1">
            <a:spLocks/>
          </p:cNvSpPr>
          <p:nvPr/>
        </p:nvSpPr>
        <p:spPr>
          <a:xfrm>
            <a:off x="3234687" y="533193"/>
            <a:ext cx="8627677"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fr-FR" sz="3200" b="1" i="0" u="none" strike="noStrike" cap="none" normalizeH="0" baseline="0" noProof="0">
                <a:ln>
                  <a:noFill/>
                </a:ln>
                <a:solidFill>
                  <a:prstClr val="white"/>
                </a:solidFill>
                <a:uLnTx/>
                <a:uFillTx/>
                <a:latin typeface="Arial" charset="0"/>
                <a:ea typeface="Arial" charset="0"/>
                <a:cs typeface="Arial" charset="0"/>
              </a:rPr>
              <a:t>Processus de l’Approche Globale Effectif</a:t>
            </a:r>
          </a:p>
        </p:txBody>
      </p:sp>
      <p:sp>
        <p:nvSpPr>
          <p:cNvPr id="8" name="Page Number - Blue">
            <a:extLst>
              <a:ext uri="{FF2B5EF4-FFF2-40B4-BE49-F238E27FC236}">
                <a16:creationId xmlns:a16="http://schemas.microsoft.com/office/drawing/2014/main" id="{271AE485-B077-DC43-A361-C6B0B37EDF69}"/>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11</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pic>
        <p:nvPicPr>
          <p:cNvPr id="15" name="Picture 14">
            <a:extLst>
              <a:ext uri="{FF2B5EF4-FFF2-40B4-BE49-F238E27FC236}">
                <a16:creationId xmlns:a16="http://schemas.microsoft.com/office/drawing/2014/main" id="{506F4AED-5790-E943-9BFA-98137DB37CD0}"/>
              </a:ext>
            </a:extLst>
          </p:cNvPr>
          <p:cNvPicPr>
            <a:picLocks noChangeAspect="1"/>
          </p:cNvPicPr>
          <p:nvPr/>
        </p:nvPicPr>
        <p:blipFill>
          <a:blip r:embed="rId3"/>
          <a:srcRect/>
          <a:stretch/>
        </p:blipFill>
        <p:spPr>
          <a:xfrm>
            <a:off x="533400" y="294963"/>
            <a:ext cx="1089992" cy="1089992"/>
          </a:xfrm>
          <a:prstGeom prst="rect">
            <a:avLst/>
          </a:prstGeom>
        </p:spPr>
      </p:pic>
      <p:sp>
        <p:nvSpPr>
          <p:cNvPr id="16" name="Right Arrow 15">
            <a:extLst>
              <a:ext uri="{FF2B5EF4-FFF2-40B4-BE49-F238E27FC236}">
                <a16:creationId xmlns:a16="http://schemas.microsoft.com/office/drawing/2014/main" id="{D357847E-4A83-AE49-B8B9-7AA3D0A57950}"/>
              </a:ext>
            </a:extLst>
          </p:cNvPr>
          <p:cNvSpPr/>
          <p:nvPr/>
        </p:nvSpPr>
        <p:spPr>
          <a:xfrm>
            <a:off x="3014529" y="3886200"/>
            <a:ext cx="947871" cy="641279"/>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7" name="Right Arrow 16">
            <a:extLst>
              <a:ext uri="{FF2B5EF4-FFF2-40B4-BE49-F238E27FC236}">
                <a16:creationId xmlns:a16="http://schemas.microsoft.com/office/drawing/2014/main" id="{C9A1DE44-03B1-B648-82E6-847FBAB10432}"/>
              </a:ext>
            </a:extLst>
          </p:cNvPr>
          <p:cNvSpPr/>
          <p:nvPr/>
        </p:nvSpPr>
        <p:spPr>
          <a:xfrm>
            <a:off x="8348529" y="3886200"/>
            <a:ext cx="947871" cy="641278"/>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8" name="Yellow Bar">
            <a:extLst>
              <a:ext uri="{FF2B5EF4-FFF2-40B4-BE49-F238E27FC236}">
                <a16:creationId xmlns:a16="http://schemas.microsoft.com/office/drawing/2014/main" id="{F04F47C7-7F67-2644-9DA2-802B43001125}"/>
              </a:ext>
            </a:extLst>
          </p:cNvPr>
          <p:cNvSpPr/>
          <p:nvPr/>
        </p:nvSpPr>
        <p:spPr>
          <a:xfrm>
            <a:off x="5776984" y="135434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cap="none" normalizeH="0" baseline="0" noProof="0">
                <a:ln>
                  <a:noFill/>
                </a:ln>
                <a:solidFill>
                  <a:prstClr val="white"/>
                </a:solidFill>
                <a:uLnTx/>
                <a:uFillTx/>
                <a:latin typeface="Arial" charset="0"/>
                <a:ea typeface="Arial" charset="0"/>
                <a:cs typeface="Arial" charset="0"/>
              </a:rPr>
              <a:t> </a:t>
            </a:r>
          </a:p>
        </p:txBody>
      </p:sp>
      <p:grpSp>
        <p:nvGrpSpPr>
          <p:cNvPr id="19" name="Group 18">
            <a:extLst>
              <a:ext uri="{FF2B5EF4-FFF2-40B4-BE49-F238E27FC236}">
                <a16:creationId xmlns:a16="http://schemas.microsoft.com/office/drawing/2014/main" id="{1FD6C402-60D6-4AD2-23E1-F06CB51920B6}"/>
              </a:ext>
            </a:extLst>
          </p:cNvPr>
          <p:cNvGrpSpPr/>
          <p:nvPr/>
        </p:nvGrpSpPr>
        <p:grpSpPr>
          <a:xfrm>
            <a:off x="972764" y="2657836"/>
            <a:ext cx="10564392" cy="2560608"/>
            <a:chOff x="1071642" y="2793780"/>
            <a:chExt cx="9897207" cy="2398901"/>
          </a:xfrm>
        </p:grpSpPr>
        <p:sp>
          <p:nvSpPr>
            <p:cNvPr id="23" name="Oval 22">
              <a:extLst>
                <a:ext uri="{FF2B5EF4-FFF2-40B4-BE49-F238E27FC236}">
                  <a16:creationId xmlns:a16="http://schemas.microsoft.com/office/drawing/2014/main" id="{05D9A2BF-953F-43AA-37C3-D576D0E83091}"/>
                </a:ext>
              </a:extLst>
            </p:cNvPr>
            <p:cNvSpPr/>
            <p:nvPr/>
          </p:nvSpPr>
          <p:spPr bwMode="auto">
            <a:xfrm>
              <a:off x="8569955" y="2793787"/>
              <a:ext cx="2398894" cy="2398894"/>
            </a:xfrm>
            <a:prstGeom prst="ellipse">
              <a:avLst/>
            </a:prstGeom>
            <a:solidFill>
              <a:srgbClr val="BFBFB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45720" marR="0" lvl="0" indent="0" algn="ctr" defTabSz="914400" rtl="0" eaLnBrk="1" fontAlgn="base" latinLnBrk="0" hangingPunct="1">
                <a:lnSpc>
                  <a:spcPct val="100000"/>
                </a:lnSpc>
                <a:spcBef>
                  <a:spcPts val="0"/>
                </a:spcBef>
                <a:spcAft>
                  <a:spcPts val="25"/>
                </a:spcAft>
                <a:buClrTx/>
                <a:buSzTx/>
                <a:buFont typeface="Helvetica" pitchFamily="84" charset="0"/>
                <a:buNone/>
                <a:tabLst/>
                <a:defRPr/>
              </a:pPr>
              <a:r>
                <a:rPr kumimoji="0" lang="en-US" sz="2800" b="1" i="0" u="none" strike="noStrike" kern="1200" cap="none" spc="0" normalizeH="0" baseline="0" noProof="0" dirty="0" err="1">
                  <a:ln>
                    <a:noFill/>
                  </a:ln>
                  <a:solidFill>
                    <a:prstClr val="white"/>
                  </a:solidFill>
                  <a:effectLst/>
                  <a:uLnTx/>
                  <a:uFillTx/>
                  <a:latin typeface="Arial" pitchFamily="34" charset="0"/>
                  <a:ea typeface="Arial" charset="0"/>
                  <a:cs typeface="Arial" panose="020B0604020202020204" pitchFamily="34" charset="0"/>
                </a:rPr>
                <a:t>Bâtir</a:t>
              </a:r>
              <a:r>
                <a:rPr kumimoji="0" lang="en-US" sz="2800" b="1" i="0" u="none" strike="noStrike" kern="1200" cap="none" spc="0" normalizeH="0" baseline="0" noProof="0" dirty="0">
                  <a:ln>
                    <a:noFill/>
                  </a:ln>
                  <a:solidFill>
                    <a:prstClr val="white"/>
                  </a:solidFill>
                  <a:effectLst/>
                  <a:uLnTx/>
                  <a:uFillTx/>
                  <a:latin typeface="Arial" pitchFamily="34" charset="0"/>
                  <a:ea typeface="Arial" charset="0"/>
                  <a:cs typeface="Arial" panose="020B0604020202020204" pitchFamily="34" charset="0"/>
                </a:rPr>
                <a:t> la</a:t>
              </a:r>
            </a:p>
            <a:p>
              <a:pPr marL="45720" marR="0" lvl="0" indent="0" algn="ctr" defTabSz="914400" rtl="0" eaLnBrk="1" fontAlgn="base" latinLnBrk="0" hangingPunct="1">
                <a:lnSpc>
                  <a:spcPct val="100000"/>
                </a:lnSpc>
                <a:spcBef>
                  <a:spcPts val="0"/>
                </a:spcBef>
                <a:spcAft>
                  <a:spcPts val="25"/>
                </a:spcAft>
                <a:buClrTx/>
                <a:buSzTx/>
                <a:buFont typeface="Helvetica" pitchFamily="84" charset="0"/>
                <a:buNone/>
                <a:tabLst/>
                <a:defRPr/>
              </a:pPr>
              <a:r>
                <a:rPr kumimoji="0" lang="en-US" sz="2800" b="1" i="0" u="none" strike="noStrike" kern="1200" cap="none" spc="0" normalizeH="0" baseline="0" noProof="0" dirty="0" err="1">
                  <a:ln>
                    <a:noFill/>
                  </a:ln>
                  <a:solidFill>
                    <a:prstClr val="white"/>
                  </a:solidFill>
                  <a:effectLst/>
                  <a:uLnTx/>
                  <a:uFillTx/>
                  <a:latin typeface="Arial" pitchFamily="34" charset="0"/>
                  <a:ea typeface="Arial" charset="0"/>
                  <a:cs typeface="Arial" panose="020B0604020202020204" pitchFamily="34" charset="0"/>
                </a:rPr>
                <a:t>réussite</a:t>
              </a:r>
              <a:endParaRPr kumimoji="0" lang="en-US" sz="2800" b="1" i="0" u="none" strike="noStrike" kern="1200" cap="none" spc="0" normalizeH="0" baseline="0" noProof="0" dirty="0">
                <a:ln>
                  <a:noFill/>
                </a:ln>
                <a:solidFill>
                  <a:prstClr val="white"/>
                </a:solidFill>
                <a:effectLst/>
                <a:uLnTx/>
                <a:uFillTx/>
                <a:latin typeface="Arial" pitchFamily="34" charset="0"/>
                <a:ea typeface="Arial" charset="0"/>
                <a:cs typeface="Arial" panose="020B0604020202020204" pitchFamily="34" charset="0"/>
              </a:endParaRPr>
            </a:p>
          </p:txBody>
        </p:sp>
        <p:sp>
          <p:nvSpPr>
            <p:cNvPr id="24" name="Oval 23">
              <a:extLst>
                <a:ext uri="{FF2B5EF4-FFF2-40B4-BE49-F238E27FC236}">
                  <a16:creationId xmlns:a16="http://schemas.microsoft.com/office/drawing/2014/main" id="{2E6E6EA8-46C9-2A20-6176-0C787AACF841}"/>
                </a:ext>
              </a:extLst>
            </p:cNvPr>
            <p:cNvSpPr/>
            <p:nvPr/>
          </p:nvSpPr>
          <p:spPr bwMode="auto">
            <a:xfrm>
              <a:off x="6043522" y="2793787"/>
              <a:ext cx="2398894" cy="2398894"/>
            </a:xfrm>
            <a:prstGeom prst="ellipse">
              <a:avLst/>
            </a:prstGeom>
            <a:solidFill>
              <a:srgbClr val="F6512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n-US" sz="2800" b="1" i="0" u="none" strike="noStrike" kern="1200" cap="none" spc="0" normalizeH="0" baseline="0" noProof="0" dirty="0" err="1">
                  <a:ln>
                    <a:noFill/>
                  </a:ln>
                  <a:solidFill>
                    <a:prstClr val="white"/>
                  </a:solidFill>
                  <a:effectLst/>
                  <a:uLnTx/>
                  <a:uFillTx/>
                  <a:latin typeface="Arial" pitchFamily="34" charset="0"/>
                  <a:ea typeface="Arial" charset="0"/>
                  <a:cs typeface="Arial" panose="020B0604020202020204" pitchFamily="34" charset="0"/>
                </a:rPr>
                <a:t>Bâtir</a:t>
              </a:r>
              <a:r>
                <a:rPr kumimoji="0" lang="en-US" sz="2800" b="1" i="0" u="none" strike="noStrike" kern="1200" cap="none" spc="0" normalizeH="0" baseline="0" noProof="0" dirty="0">
                  <a:ln>
                    <a:noFill/>
                  </a:ln>
                  <a:solidFill>
                    <a:prstClr val="white"/>
                  </a:solidFill>
                  <a:effectLst/>
                  <a:uLnTx/>
                  <a:uFillTx/>
                  <a:latin typeface="Arial" pitchFamily="34" charset="0"/>
                  <a:ea typeface="Arial" charset="0"/>
                  <a:cs typeface="Arial" panose="020B0604020202020204" pitchFamily="34" charset="0"/>
                </a:rPr>
                <a:t> un</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n-US" sz="2800" b="1" i="0" u="none" strike="noStrike" kern="1200" cap="none" spc="0" normalizeH="0" baseline="0" noProof="0" dirty="0">
                  <a:ln>
                    <a:noFill/>
                  </a:ln>
                  <a:solidFill>
                    <a:prstClr val="white"/>
                  </a:solidFill>
                  <a:effectLst/>
                  <a:uLnTx/>
                  <a:uFillTx/>
                  <a:latin typeface="Arial" pitchFamily="34" charset="0"/>
                  <a:ea typeface="Arial" charset="0"/>
                  <a:cs typeface="Arial" panose="020B0604020202020204" pitchFamily="34" charset="0"/>
                </a:rPr>
                <a:t>plan</a:t>
              </a:r>
            </a:p>
          </p:txBody>
        </p:sp>
        <p:sp>
          <p:nvSpPr>
            <p:cNvPr id="25" name="Oval 24">
              <a:extLst>
                <a:ext uri="{FF2B5EF4-FFF2-40B4-BE49-F238E27FC236}">
                  <a16:creationId xmlns:a16="http://schemas.microsoft.com/office/drawing/2014/main" id="{493F2BEF-A636-94C1-4ECB-C91D434D42CB}"/>
                </a:ext>
              </a:extLst>
            </p:cNvPr>
            <p:cNvSpPr/>
            <p:nvPr/>
          </p:nvSpPr>
          <p:spPr bwMode="auto">
            <a:xfrm>
              <a:off x="3557582" y="2793780"/>
              <a:ext cx="2398894" cy="2398894"/>
            </a:xfrm>
            <a:prstGeom prst="ellipse">
              <a:avLst/>
            </a:prstGeom>
            <a:solidFill>
              <a:srgbClr val="457DC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n-US" sz="2800" b="1" i="0" u="none" strike="noStrike" kern="1200" cap="none" spc="0" normalizeH="0" baseline="0" noProof="0" dirty="0" err="1">
                  <a:ln>
                    <a:noFill/>
                  </a:ln>
                  <a:solidFill>
                    <a:prstClr val="white"/>
                  </a:solidFill>
                  <a:effectLst/>
                  <a:uLnTx/>
                  <a:uFillTx/>
                  <a:latin typeface="Arial" pitchFamily="34" charset="0"/>
                  <a:ea typeface="Arial" charset="0"/>
                  <a:cs typeface="Arial" panose="020B0604020202020204" pitchFamily="34" charset="0"/>
                </a:rPr>
                <a:t>Bâtir</a:t>
              </a:r>
              <a:r>
                <a:rPr kumimoji="0" lang="en-US" sz="2800" b="1" i="0" u="none" strike="noStrike" kern="1200" cap="none" spc="0" normalizeH="0" baseline="0" noProof="0" dirty="0">
                  <a:ln>
                    <a:noFill/>
                  </a:ln>
                  <a:solidFill>
                    <a:prstClr val="white"/>
                  </a:solidFill>
                  <a:effectLst/>
                  <a:uLnTx/>
                  <a:uFillTx/>
                  <a:latin typeface="Arial" pitchFamily="34" charset="0"/>
                  <a:ea typeface="Arial"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itchFamily="34" charset="0"/>
                  <a:ea typeface="Arial" charset="0"/>
                  <a:cs typeface="Arial" panose="020B0604020202020204" pitchFamily="34" charset="0"/>
                </a:rPr>
                <a:t>une</a:t>
              </a:r>
              <a:endParaRPr kumimoji="0" lang="en-US" sz="2800" b="1" i="0" u="none" strike="noStrike" kern="1200" cap="none" spc="0" normalizeH="0" baseline="0" noProof="0" dirty="0">
                <a:ln>
                  <a:noFill/>
                </a:ln>
                <a:solidFill>
                  <a:prstClr val="white"/>
                </a:solidFill>
                <a:effectLst/>
                <a:uLnTx/>
                <a:uFillTx/>
                <a:latin typeface="Arial" pitchFamily="34" charset="0"/>
                <a:ea typeface="Arial" charset="0"/>
                <a:cs typeface="Arial" panose="020B0604020202020204" pitchFamily="34" charset="0"/>
              </a:endParaRP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n-US" sz="2800" b="1" i="0" u="none" strike="noStrike" kern="1200" cap="none" spc="0" normalizeH="0" baseline="0" noProof="0" dirty="0">
                  <a:ln>
                    <a:noFill/>
                  </a:ln>
                  <a:solidFill>
                    <a:prstClr val="white"/>
                  </a:solidFill>
                  <a:effectLst/>
                  <a:uLnTx/>
                  <a:uFillTx/>
                  <a:latin typeface="Arial" pitchFamily="34" charset="0"/>
                  <a:ea typeface="Arial" charset="0"/>
                  <a:cs typeface="Arial" panose="020B0604020202020204" pitchFamily="34" charset="0"/>
                </a:rPr>
                <a:t>vision</a:t>
              </a:r>
            </a:p>
          </p:txBody>
        </p:sp>
        <p:sp>
          <p:nvSpPr>
            <p:cNvPr id="26" name="Oval 25">
              <a:extLst>
                <a:ext uri="{FF2B5EF4-FFF2-40B4-BE49-F238E27FC236}">
                  <a16:creationId xmlns:a16="http://schemas.microsoft.com/office/drawing/2014/main" id="{1DCDCE82-ACD3-A6E7-BC24-BF3D0E9689D1}"/>
                </a:ext>
              </a:extLst>
            </p:cNvPr>
            <p:cNvSpPr/>
            <p:nvPr/>
          </p:nvSpPr>
          <p:spPr bwMode="auto">
            <a:xfrm>
              <a:off x="1071642" y="2793787"/>
              <a:ext cx="2398894" cy="2398894"/>
            </a:xfrm>
            <a:prstGeom prst="ellipse">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n-US" sz="2800" b="1" i="0" u="none" strike="noStrike" kern="1200" cap="none" spc="0" normalizeH="0" baseline="0" noProof="0" dirty="0" err="1">
                  <a:ln>
                    <a:noFill/>
                  </a:ln>
                  <a:solidFill>
                    <a:prstClr val="white"/>
                  </a:solidFill>
                  <a:effectLst/>
                  <a:uLnTx/>
                  <a:uFillTx/>
                  <a:latin typeface="Arial" pitchFamily="34" charset="0"/>
                  <a:ea typeface="Arial" charset="0"/>
                  <a:cs typeface="Arial" panose="020B0604020202020204" pitchFamily="34" charset="0"/>
                </a:rPr>
                <a:t>Bâtir</a:t>
              </a:r>
              <a:r>
                <a:rPr kumimoji="0" lang="en-US" sz="2800" b="1" i="0" u="none" strike="noStrike" kern="1200" cap="none" spc="0" normalizeH="0" baseline="0" noProof="0" dirty="0">
                  <a:ln>
                    <a:noFill/>
                  </a:ln>
                  <a:solidFill>
                    <a:prstClr val="white"/>
                  </a:solidFill>
                  <a:effectLst/>
                  <a:uLnTx/>
                  <a:uFillTx/>
                  <a:latin typeface="Arial" pitchFamily="34" charset="0"/>
                  <a:ea typeface="Arial"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itchFamily="34" charset="0"/>
                  <a:ea typeface="Arial" charset="0"/>
                  <a:cs typeface="Arial" panose="020B0604020202020204" pitchFamily="34" charset="0"/>
                </a:rPr>
                <a:t>une</a:t>
              </a:r>
              <a:endParaRPr kumimoji="0" lang="en-US" sz="2800" b="1" i="0" u="none" strike="noStrike" kern="1200" cap="none" spc="0" normalizeH="0" baseline="0" noProof="0" dirty="0">
                <a:ln>
                  <a:noFill/>
                </a:ln>
                <a:solidFill>
                  <a:prstClr val="white"/>
                </a:solidFill>
                <a:effectLst/>
                <a:uLnTx/>
                <a:uFillTx/>
                <a:latin typeface="Arial" pitchFamily="34" charset="0"/>
                <a:ea typeface="Arial" charset="0"/>
                <a:cs typeface="Arial" panose="020B0604020202020204" pitchFamily="34" charset="0"/>
              </a:endParaRP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n-US" sz="2800" b="1" i="0" u="none" strike="noStrike" kern="1200" cap="none" spc="0" normalizeH="0" baseline="0" noProof="0" dirty="0" err="1">
                  <a:ln>
                    <a:noFill/>
                  </a:ln>
                  <a:solidFill>
                    <a:prstClr val="white"/>
                  </a:solidFill>
                  <a:effectLst/>
                  <a:uLnTx/>
                  <a:uFillTx/>
                  <a:latin typeface="Arial" pitchFamily="34" charset="0"/>
                  <a:ea typeface="Arial" charset="0"/>
                  <a:cs typeface="Arial" panose="020B0604020202020204" pitchFamily="34" charset="0"/>
                </a:rPr>
                <a:t>équipe</a:t>
              </a:r>
              <a:endParaRPr kumimoji="0" lang="en-US" sz="2800" b="1" i="0" u="none" strike="noStrike" kern="1200" cap="none" spc="0" normalizeH="0" baseline="0" noProof="0" dirty="0">
                <a:ln>
                  <a:noFill/>
                </a:ln>
                <a:solidFill>
                  <a:prstClr val="white"/>
                </a:solidFill>
                <a:effectLst/>
                <a:uLnTx/>
                <a:uFillTx/>
                <a:latin typeface="Arial" pitchFamily="34" charset="0"/>
                <a:ea typeface="Arial" charset="0"/>
                <a:cs typeface="Arial" panose="020B0604020202020204" pitchFamily="34" charset="0"/>
              </a:endParaRPr>
            </a:p>
          </p:txBody>
        </p:sp>
        <p:sp>
          <p:nvSpPr>
            <p:cNvPr id="27" name="Right Arrow 13">
              <a:extLst>
                <a:ext uri="{FF2B5EF4-FFF2-40B4-BE49-F238E27FC236}">
                  <a16:creationId xmlns:a16="http://schemas.microsoft.com/office/drawing/2014/main" id="{F4BFC0A9-3680-ECEF-48EE-D75C31952165}"/>
                </a:ext>
              </a:extLst>
            </p:cNvPr>
            <p:cNvSpPr/>
            <p:nvPr/>
          </p:nvSpPr>
          <p:spPr>
            <a:xfrm>
              <a:off x="5599516" y="3944570"/>
              <a:ext cx="888009"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grpSp>
      <p:sp>
        <p:nvSpPr>
          <p:cNvPr id="28" name="Right Arrow 15">
            <a:extLst>
              <a:ext uri="{FF2B5EF4-FFF2-40B4-BE49-F238E27FC236}">
                <a16:creationId xmlns:a16="http://schemas.microsoft.com/office/drawing/2014/main" id="{FBF6A768-4071-E0A4-D927-ACC0D1C20643}"/>
              </a:ext>
            </a:extLst>
          </p:cNvPr>
          <p:cNvSpPr/>
          <p:nvPr/>
        </p:nvSpPr>
        <p:spPr>
          <a:xfrm>
            <a:off x="3127504" y="3886199"/>
            <a:ext cx="947871" cy="641279"/>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9" name="Right Arrow 15">
            <a:extLst>
              <a:ext uri="{FF2B5EF4-FFF2-40B4-BE49-F238E27FC236}">
                <a16:creationId xmlns:a16="http://schemas.microsoft.com/office/drawing/2014/main" id="{F3ABDF64-7FA6-8057-F1B8-873711DA8727}"/>
              </a:ext>
            </a:extLst>
          </p:cNvPr>
          <p:cNvSpPr/>
          <p:nvPr/>
        </p:nvSpPr>
        <p:spPr>
          <a:xfrm>
            <a:off x="8434546" y="3931214"/>
            <a:ext cx="947871" cy="641279"/>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Tree>
    <p:extLst>
      <p:ext uri="{BB962C8B-B14F-4D97-AF65-F5344CB8AC3E}">
        <p14:creationId xmlns:p14="http://schemas.microsoft.com/office/powerpoint/2010/main" val="2403946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AEE5D7B-A902-4A8D-8007-97087B3C1C62}"/>
              </a:ext>
            </a:extLst>
          </p:cNvPr>
          <p:cNvGrpSpPr/>
          <p:nvPr/>
        </p:nvGrpSpPr>
        <p:grpSpPr>
          <a:xfrm>
            <a:off x="9379621" y="1944525"/>
            <a:ext cx="2377440" cy="3952991"/>
            <a:chOff x="9366085" y="1999662"/>
            <a:chExt cx="2377440" cy="3952991"/>
          </a:xfrm>
        </p:grpSpPr>
        <p:sp>
          <p:nvSpPr>
            <p:cNvPr id="30" name="Right Arrow 29">
              <a:extLst>
                <a:ext uri="{FF2B5EF4-FFF2-40B4-BE49-F238E27FC236}">
                  <a16:creationId xmlns:a16="http://schemas.microsoft.com/office/drawing/2014/main" id="{6B821C94-DA60-454F-89F3-67F600723DD1}"/>
                </a:ext>
              </a:extLst>
            </p:cNvPr>
            <p:cNvSpPr/>
            <p:nvPr/>
          </p:nvSpPr>
          <p:spPr>
            <a:xfrm rot="5400000">
              <a:off x="10072628" y="4331040"/>
              <a:ext cx="755045"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496"/>
                </a:solidFill>
              </a:endParaRPr>
            </a:p>
          </p:txBody>
        </p:sp>
        <p:sp>
          <p:nvSpPr>
            <p:cNvPr id="16" name="Rectangle 15"/>
            <p:cNvSpPr/>
            <p:nvPr/>
          </p:nvSpPr>
          <p:spPr>
            <a:xfrm>
              <a:off x="9366085" y="2518095"/>
              <a:ext cx="2377440" cy="2011680"/>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fr-FR" sz="2000" b="1" dirty="0">
                  <a:solidFill>
                    <a:schemeClr val="bg1"/>
                  </a:solidFill>
                  <a:latin typeface="Arial" panose="020B0604020202020204" pitchFamily="34" charset="0"/>
                  <a:cs typeface="Arial" panose="020B0604020202020204" pitchFamily="34" charset="0"/>
                </a:rPr>
                <a:t>Fournir aux responsables Lions la formation et le soutien dont ils ont besoin</a:t>
              </a:r>
            </a:p>
          </p:txBody>
        </p:sp>
        <p:sp>
          <p:nvSpPr>
            <p:cNvPr id="23" name="Rectangle 22"/>
            <p:cNvSpPr/>
            <p:nvPr/>
          </p:nvSpPr>
          <p:spPr>
            <a:xfrm>
              <a:off x="9366085" y="5067894"/>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fr-FR" sz="2400" b="1" dirty="0">
                  <a:solidFill>
                    <a:srgbClr val="0A5496"/>
                  </a:solidFill>
                  <a:latin typeface="Arial" panose="020B0604020202020204" pitchFamily="34" charset="0"/>
                  <a:cs typeface="Arial" panose="020B0604020202020204" pitchFamily="34" charset="0"/>
                </a:rPr>
                <a:t>Soutien aux</a:t>
              </a:r>
              <a:br>
                <a:rPr lang="fr-FR" sz="2400" b="1" dirty="0">
                  <a:solidFill>
                    <a:srgbClr val="0A5496"/>
                  </a:solidFill>
                  <a:latin typeface="Arial" panose="020B0604020202020204" pitchFamily="34" charset="0"/>
                  <a:cs typeface="Arial" panose="020B0604020202020204" pitchFamily="34" charset="0"/>
                </a:rPr>
              </a:br>
              <a:r>
                <a:rPr lang="fr-FR" sz="2400" b="1" dirty="0">
                  <a:solidFill>
                    <a:srgbClr val="0A5496"/>
                  </a:solidFill>
                  <a:latin typeface="Arial" panose="020B0604020202020204" pitchFamily="34" charset="0"/>
                  <a:cs typeface="Arial" panose="020B0604020202020204" pitchFamily="34" charset="0"/>
                </a:rPr>
                <a:t>responsables</a:t>
              </a:r>
            </a:p>
          </p:txBody>
        </p:sp>
        <p:sp>
          <p:nvSpPr>
            <p:cNvPr id="24" name="Oval 23"/>
            <p:cNvSpPr/>
            <p:nvPr/>
          </p:nvSpPr>
          <p:spPr bwMode="auto">
            <a:xfrm>
              <a:off x="10221550" y="1999662"/>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fr-FR" sz="2800" b="1" dirty="0">
                  <a:solidFill>
                    <a:schemeClr val="bg1">
                      <a:lumMod val="65000"/>
                    </a:schemeClr>
                  </a:solidFill>
                  <a:ea typeface="ヒラギノ角ゴ Pro W3" pitchFamily="84" charset="-128"/>
                </a:rPr>
                <a:t>4</a:t>
              </a:r>
            </a:p>
          </p:txBody>
        </p:sp>
      </p:grpSp>
      <p:sp>
        <p:nvSpPr>
          <p:cNvPr id="29" name="Right Arrow 28">
            <a:extLst>
              <a:ext uri="{FF2B5EF4-FFF2-40B4-BE49-F238E27FC236}">
                <a16:creationId xmlns:a16="http://schemas.microsoft.com/office/drawing/2014/main" id="{58565FD6-50C4-FF44-8E87-D07D2163F855}"/>
              </a:ext>
            </a:extLst>
          </p:cNvPr>
          <p:cNvSpPr/>
          <p:nvPr/>
        </p:nvSpPr>
        <p:spPr>
          <a:xfrm rot="5400000">
            <a:off x="7384242" y="4327048"/>
            <a:ext cx="744022"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496"/>
              </a:solidFill>
            </a:endParaRPr>
          </a:p>
        </p:txBody>
      </p:sp>
      <p:sp>
        <p:nvSpPr>
          <p:cNvPr id="28" name="Right Arrow 27">
            <a:extLst>
              <a:ext uri="{FF2B5EF4-FFF2-40B4-BE49-F238E27FC236}">
                <a16:creationId xmlns:a16="http://schemas.microsoft.com/office/drawing/2014/main" id="{2950C1C5-776A-6246-9A37-7CA383B9ED6D}"/>
              </a:ext>
            </a:extLst>
          </p:cNvPr>
          <p:cNvSpPr/>
          <p:nvPr/>
        </p:nvSpPr>
        <p:spPr>
          <a:xfrm rot="5400000">
            <a:off x="4441226" y="4325708"/>
            <a:ext cx="755045"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496"/>
              </a:solidFill>
            </a:endParaRPr>
          </a:p>
        </p:txBody>
      </p:sp>
      <p:sp>
        <p:nvSpPr>
          <p:cNvPr id="26" name="Right Arrow 25">
            <a:extLst>
              <a:ext uri="{FF2B5EF4-FFF2-40B4-BE49-F238E27FC236}">
                <a16:creationId xmlns:a16="http://schemas.microsoft.com/office/drawing/2014/main" id="{B72E8D09-AD52-FA4E-8C0C-41AF83F58CA7}"/>
              </a:ext>
            </a:extLst>
          </p:cNvPr>
          <p:cNvSpPr/>
          <p:nvPr/>
        </p:nvSpPr>
        <p:spPr>
          <a:xfrm rot="5400000">
            <a:off x="1474737" y="4331040"/>
            <a:ext cx="755045" cy="641279"/>
          </a:xfrm>
          <a:prstGeom prst="rightArrow">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65000"/>
                </a:schemeClr>
              </a:solidFill>
            </a:endParaRPr>
          </a:p>
        </p:txBody>
      </p:sp>
      <p:pic>
        <p:nvPicPr>
          <p:cNvPr id="36" name="Picture 35">
            <a:extLst>
              <a:ext uri="{FF2B5EF4-FFF2-40B4-BE49-F238E27FC236}">
                <a16:creationId xmlns:a16="http://schemas.microsoft.com/office/drawing/2014/main" id="{9711957F-8232-5643-B04E-52A592DF051E}"/>
              </a:ext>
            </a:extLst>
          </p:cNvPr>
          <p:cNvPicPr>
            <a:picLocks noChangeAspect="1"/>
          </p:cNvPicPr>
          <p:nvPr/>
        </p:nvPicPr>
        <p:blipFill>
          <a:blip r:embed="rId3"/>
          <a:stretch>
            <a:fillRect/>
          </a:stretch>
        </p:blipFill>
        <p:spPr>
          <a:xfrm rot="10800000">
            <a:off x="0" y="4612460"/>
            <a:ext cx="2286000" cy="2286000"/>
          </a:xfrm>
          <a:prstGeom prst="rect">
            <a:avLst/>
          </a:prstGeom>
        </p:spPr>
      </p:pic>
      <p:sp>
        <p:nvSpPr>
          <p:cNvPr id="33" name="Background - Solid">
            <a:extLst>
              <a:ext uri="{FF2B5EF4-FFF2-40B4-BE49-F238E27FC236}">
                <a16:creationId xmlns:a16="http://schemas.microsoft.com/office/drawing/2014/main" id="{4294D651-DB9B-5442-BF69-E3B3F96429E1}"/>
              </a:ext>
            </a:extLst>
          </p:cNvPr>
          <p:cNvSpPr/>
          <p:nvPr/>
        </p:nvSpPr>
        <p:spPr>
          <a:xfrm>
            <a:off x="6567533" y="2472630"/>
            <a:ext cx="2377440" cy="201168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lvl="0" algn="ctr" defTabSz="889000">
              <a:lnSpc>
                <a:spcPct val="90000"/>
              </a:lnSpc>
              <a:spcBef>
                <a:spcPct val="0"/>
              </a:spcBef>
              <a:spcAft>
                <a:spcPct val="35000"/>
              </a:spcAft>
            </a:pPr>
            <a:r>
              <a:rPr lang="fr-FR" sz="2000" b="1" dirty="0">
                <a:solidFill>
                  <a:schemeClr val="bg1"/>
                </a:solidFill>
                <a:latin typeface="Arial" panose="020B0604020202020204" pitchFamily="34" charset="0"/>
                <a:cs typeface="Arial" panose="020B0604020202020204" pitchFamily="34" charset="0"/>
              </a:rPr>
              <a:t>Remotiver les membres en s'appuyant sur la camaraderie et des activités de service engageantes</a:t>
            </a:r>
          </a:p>
        </p:txBody>
      </p:sp>
      <p:sp>
        <p:nvSpPr>
          <p:cNvPr id="4" name="Title 3"/>
          <p:cNvSpPr>
            <a:spLocks noGrp="1"/>
          </p:cNvSpPr>
          <p:nvPr>
            <p:ph type="title" idx="4294967295"/>
          </p:nvPr>
        </p:nvSpPr>
        <p:spPr>
          <a:xfrm>
            <a:off x="-21265" y="739259"/>
            <a:ext cx="12192000" cy="533400"/>
          </a:xfrm>
          <a:prstGeom prst="rect">
            <a:avLst/>
          </a:prstGeom>
        </p:spPr>
        <p:txBody>
          <a:bodyPr>
            <a:normAutofit/>
          </a:bodyPr>
          <a:lstStyle/>
          <a:p>
            <a:r>
              <a:rPr lang="fr-FR" sz="3200" b="1" dirty="0">
                <a:solidFill>
                  <a:srgbClr val="0A5496"/>
                </a:solidFill>
              </a:rPr>
              <a:t>Approche Globale Effectif - Domaines prioritaires</a:t>
            </a:r>
          </a:p>
        </p:txBody>
      </p:sp>
      <p:sp>
        <p:nvSpPr>
          <p:cNvPr id="10" name="Rectangle 9"/>
          <p:cNvSpPr/>
          <p:nvPr/>
        </p:nvSpPr>
        <p:spPr>
          <a:xfrm>
            <a:off x="759023" y="2464279"/>
            <a:ext cx="2377440" cy="2011680"/>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fr-FR" sz="2000" b="1" dirty="0">
                <a:solidFill>
                  <a:schemeClr val="bg1"/>
                </a:solidFill>
                <a:latin typeface="Arial" panose="020B0604020202020204" pitchFamily="34" charset="0"/>
                <a:cs typeface="Arial" panose="020B0604020202020204" pitchFamily="34" charset="0"/>
              </a:rPr>
              <a:t>Redynamiser les districts par de nouveaux clubs </a:t>
            </a:r>
          </a:p>
        </p:txBody>
      </p:sp>
      <p:sp>
        <p:nvSpPr>
          <p:cNvPr id="12" name="Rectangle 11"/>
          <p:cNvSpPr/>
          <p:nvPr/>
        </p:nvSpPr>
        <p:spPr>
          <a:xfrm>
            <a:off x="3649977" y="2456862"/>
            <a:ext cx="2377440" cy="2011680"/>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fr-FR" sz="2000" b="1" dirty="0">
                <a:solidFill>
                  <a:schemeClr val="bg1"/>
                </a:solidFill>
                <a:latin typeface="Arial" panose="020B0604020202020204" pitchFamily="34" charset="0"/>
                <a:cs typeface="Arial" panose="020B0604020202020204" pitchFamily="34" charset="0"/>
              </a:rPr>
              <a:t>Revitaliser les clubs par de nouveaux membres</a:t>
            </a:r>
          </a:p>
        </p:txBody>
      </p:sp>
      <p:sp>
        <p:nvSpPr>
          <p:cNvPr id="20" name="Rectangle 19"/>
          <p:cNvSpPr/>
          <p:nvPr/>
        </p:nvSpPr>
        <p:spPr>
          <a:xfrm>
            <a:off x="762001" y="5029200"/>
            <a:ext cx="2180522" cy="884759"/>
          </a:xfrm>
          <a:prstGeom prst="rect">
            <a:avLst/>
          </a:prstGeom>
          <a:no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fr-FR" sz="2400" b="1">
                <a:solidFill>
                  <a:srgbClr val="0A5496"/>
                </a:solidFill>
                <a:latin typeface="Arial" panose="020B0604020202020204" pitchFamily="34" charset="0"/>
                <a:cs typeface="Arial" panose="020B0604020202020204" pitchFamily="34" charset="0"/>
              </a:rPr>
              <a:t>Nouveaux</a:t>
            </a:r>
            <a:br>
              <a:rPr lang="fr-FR" sz="2400" b="1">
                <a:solidFill>
                  <a:srgbClr val="0A5496"/>
                </a:solidFill>
                <a:latin typeface="Arial" panose="020B0604020202020204" pitchFamily="34" charset="0"/>
                <a:cs typeface="Arial" panose="020B0604020202020204" pitchFamily="34" charset="0"/>
              </a:rPr>
            </a:br>
            <a:r>
              <a:rPr lang="fr-FR" sz="2400" b="1">
                <a:solidFill>
                  <a:srgbClr val="0A5496"/>
                </a:solidFill>
                <a:latin typeface="Arial" panose="020B0604020202020204" pitchFamily="34" charset="0"/>
                <a:cs typeface="Arial" panose="020B0604020202020204" pitchFamily="34" charset="0"/>
              </a:rPr>
              <a:t>clubs</a:t>
            </a:r>
          </a:p>
        </p:txBody>
      </p:sp>
      <p:sp>
        <p:nvSpPr>
          <p:cNvPr id="21" name="Rectangle 20"/>
          <p:cNvSpPr/>
          <p:nvPr/>
        </p:nvSpPr>
        <p:spPr>
          <a:xfrm>
            <a:off x="3630029" y="5029200"/>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fr-FR" sz="2400" b="1">
                <a:solidFill>
                  <a:srgbClr val="0A5496"/>
                </a:solidFill>
                <a:latin typeface="Arial" panose="020B0604020202020204" pitchFamily="34" charset="0"/>
                <a:cs typeface="Arial" panose="020B0604020202020204" pitchFamily="34" charset="0"/>
              </a:rPr>
              <a:t>Nouveaux</a:t>
            </a:r>
            <a:br>
              <a:rPr lang="fr-FR" sz="2400" b="1">
                <a:solidFill>
                  <a:srgbClr val="0A5496"/>
                </a:solidFill>
                <a:latin typeface="Arial" panose="020B0604020202020204" pitchFamily="34" charset="0"/>
                <a:cs typeface="Arial" panose="020B0604020202020204" pitchFamily="34" charset="0"/>
              </a:rPr>
            </a:br>
            <a:r>
              <a:rPr lang="fr-FR" sz="2400" b="1">
                <a:solidFill>
                  <a:srgbClr val="0A5496"/>
                </a:solidFill>
                <a:latin typeface="Arial" panose="020B0604020202020204" pitchFamily="34" charset="0"/>
                <a:cs typeface="Arial" panose="020B0604020202020204" pitchFamily="34" charset="0"/>
              </a:rPr>
              <a:t>membres</a:t>
            </a:r>
          </a:p>
        </p:txBody>
      </p:sp>
      <p:sp>
        <p:nvSpPr>
          <p:cNvPr id="22" name="Rectangle 21"/>
          <p:cNvSpPr/>
          <p:nvPr/>
        </p:nvSpPr>
        <p:spPr>
          <a:xfrm>
            <a:off x="6582478" y="5067894"/>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fr-FR" sz="2400" b="1">
                <a:solidFill>
                  <a:srgbClr val="0A5496"/>
                </a:solidFill>
                <a:latin typeface="Arial" panose="020B0604020202020204" pitchFamily="34" charset="0"/>
                <a:cs typeface="Arial" panose="020B0604020202020204" pitchFamily="34" charset="0"/>
              </a:rPr>
              <a:t>Satisfaction</a:t>
            </a:r>
            <a:br>
              <a:rPr lang="fr-FR" sz="2400" b="1">
                <a:solidFill>
                  <a:srgbClr val="0A5496"/>
                </a:solidFill>
                <a:latin typeface="Arial" panose="020B0604020202020204" pitchFamily="34" charset="0"/>
                <a:cs typeface="Arial" panose="020B0604020202020204" pitchFamily="34" charset="0"/>
              </a:rPr>
            </a:br>
            <a:r>
              <a:rPr lang="fr-FR" sz="2400" b="1">
                <a:solidFill>
                  <a:srgbClr val="0A5496"/>
                </a:solidFill>
                <a:latin typeface="Arial" panose="020B0604020202020204" pitchFamily="34" charset="0"/>
                <a:cs typeface="Arial" panose="020B0604020202020204" pitchFamily="34" charset="0"/>
              </a:rPr>
              <a:t>des membres</a:t>
            </a:r>
          </a:p>
        </p:txBody>
      </p:sp>
      <p:sp>
        <p:nvSpPr>
          <p:cNvPr id="17" name="Oval 16"/>
          <p:cNvSpPr/>
          <p:nvPr/>
        </p:nvSpPr>
        <p:spPr bwMode="auto">
          <a:xfrm>
            <a:off x="1623659" y="1981200"/>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fr-FR" sz="2800" b="1" i="0" u="none" strike="noStrike" cap="none" normalizeH="0" dirty="0">
                <a:ln>
                  <a:noFill/>
                </a:ln>
                <a:solidFill>
                  <a:schemeClr val="bg1">
                    <a:lumMod val="65000"/>
                  </a:schemeClr>
                </a:solidFill>
                <a:ea typeface="ヒラギノ角ゴ Pro W3" pitchFamily="84" charset="-128"/>
              </a:rPr>
              <a:t>1</a:t>
            </a:r>
          </a:p>
        </p:txBody>
      </p:sp>
      <p:sp>
        <p:nvSpPr>
          <p:cNvPr id="18" name="Oval 17"/>
          <p:cNvSpPr/>
          <p:nvPr/>
        </p:nvSpPr>
        <p:spPr bwMode="auto">
          <a:xfrm>
            <a:off x="4491690" y="1981200"/>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fr-FR" sz="2800" b="1" dirty="0">
                <a:solidFill>
                  <a:schemeClr val="bg1">
                    <a:lumMod val="65000"/>
                  </a:schemeClr>
                </a:solidFill>
                <a:ea typeface="ヒラギノ角ゴ Pro W3" pitchFamily="84" charset="-128"/>
              </a:rPr>
              <a:t>2</a:t>
            </a:r>
          </a:p>
        </p:txBody>
      </p:sp>
      <p:sp>
        <p:nvSpPr>
          <p:cNvPr id="19" name="Oval 18"/>
          <p:cNvSpPr/>
          <p:nvPr/>
        </p:nvSpPr>
        <p:spPr bwMode="auto">
          <a:xfrm>
            <a:off x="7420242" y="2023852"/>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fr-FR" sz="2800" b="1" i="0" u="none" strike="noStrike" cap="none" normalizeH="0" dirty="0">
                <a:ln>
                  <a:noFill/>
                </a:ln>
                <a:solidFill>
                  <a:schemeClr val="bg1">
                    <a:lumMod val="65000"/>
                  </a:schemeClr>
                </a:solidFill>
                <a:ea typeface="ヒラギノ角ゴ Pro W3" pitchFamily="84" charset="-128"/>
              </a:rPr>
              <a:t>3</a:t>
            </a:r>
          </a:p>
        </p:txBody>
      </p:sp>
      <p:sp>
        <p:nvSpPr>
          <p:cNvPr id="25" name="Yellow Bar">
            <a:extLst>
              <a:ext uri="{FF2B5EF4-FFF2-40B4-BE49-F238E27FC236}">
                <a16:creationId xmlns:a16="http://schemas.microsoft.com/office/drawing/2014/main" id="{BC4462A7-6BA3-8A46-A651-5A96F4D5398C}"/>
              </a:ext>
            </a:extLst>
          </p:cNvPr>
          <p:cNvSpPr/>
          <p:nvPr/>
        </p:nvSpPr>
        <p:spPr>
          <a:xfrm>
            <a:off x="4611695" y="14627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pic>
        <p:nvPicPr>
          <p:cNvPr id="35" name="Picture 34">
            <a:extLst>
              <a:ext uri="{FF2B5EF4-FFF2-40B4-BE49-F238E27FC236}">
                <a16:creationId xmlns:a16="http://schemas.microsoft.com/office/drawing/2014/main" id="{9772FA71-1E5F-8E47-8048-771377310C9B}"/>
              </a:ext>
            </a:extLst>
          </p:cNvPr>
          <p:cNvPicPr>
            <a:picLocks noChangeAspect="1"/>
          </p:cNvPicPr>
          <p:nvPr/>
        </p:nvPicPr>
        <p:blipFill>
          <a:blip r:embed="rId3"/>
          <a:stretch>
            <a:fillRect/>
          </a:stretch>
        </p:blipFill>
        <p:spPr>
          <a:xfrm>
            <a:off x="9906000" y="0"/>
            <a:ext cx="2286000" cy="2286000"/>
          </a:xfrm>
          <a:prstGeom prst="rect">
            <a:avLst/>
          </a:prstGeom>
        </p:spPr>
      </p:pic>
    </p:spTree>
    <p:extLst>
      <p:ext uri="{BB962C8B-B14F-4D97-AF65-F5344CB8AC3E}">
        <p14:creationId xmlns:p14="http://schemas.microsoft.com/office/powerpoint/2010/main" val="346578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2917" y="-8272"/>
            <a:ext cx="12192000" cy="940103"/>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2" y="723038"/>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7" y="226623"/>
            <a:ext cx="971568" cy="971568"/>
          </a:xfrm>
          <a:prstGeom prst="rect">
            <a:avLst/>
          </a:prstGeom>
        </p:spPr>
      </p:pic>
      <p:sp>
        <p:nvSpPr>
          <p:cNvPr id="4" name="Title 3"/>
          <p:cNvSpPr>
            <a:spLocks noGrp="1"/>
          </p:cNvSpPr>
          <p:nvPr>
            <p:ph type="title" idx="4294967295"/>
          </p:nvPr>
        </p:nvSpPr>
        <p:spPr>
          <a:xfrm>
            <a:off x="-11375" y="1050197"/>
            <a:ext cx="12192000" cy="838200"/>
          </a:xfrm>
          <a:prstGeom prst="rect">
            <a:avLst/>
          </a:prstGeom>
        </p:spPr>
        <p:txBody>
          <a:bodyPr/>
          <a:lstStyle/>
          <a:p>
            <a:r>
              <a:rPr lang="en-US" sz="3200" b="1" dirty="0" err="1">
                <a:solidFill>
                  <a:srgbClr val="0A5496"/>
                </a:solidFill>
              </a:rPr>
              <a:t>Exemple</a:t>
            </a:r>
            <a:r>
              <a:rPr lang="en-US" sz="3200" b="1" dirty="0">
                <a:solidFill>
                  <a:srgbClr val="0A5496"/>
                </a:solidFill>
              </a:rPr>
              <a:t> de </a:t>
            </a:r>
            <a:r>
              <a:rPr lang="en-US" sz="3200" b="1" dirty="0" err="1">
                <a:solidFill>
                  <a:srgbClr val="0A5496"/>
                </a:solidFill>
              </a:rPr>
              <a:t>groupe</a:t>
            </a:r>
            <a:r>
              <a:rPr lang="en-US" sz="3200" b="1" dirty="0">
                <a:solidFill>
                  <a:srgbClr val="0A5496"/>
                </a:solidFill>
              </a:rPr>
              <a:t> de travail</a:t>
            </a:r>
          </a:p>
        </p:txBody>
      </p:sp>
      <p:grpSp>
        <p:nvGrpSpPr>
          <p:cNvPr id="19" name="Group 18">
            <a:extLst>
              <a:ext uri="{FF2B5EF4-FFF2-40B4-BE49-F238E27FC236}">
                <a16:creationId xmlns:a16="http://schemas.microsoft.com/office/drawing/2014/main" id="{8A6B7A5C-17EA-4928-839A-AD3FBBE9183E}"/>
              </a:ext>
            </a:extLst>
          </p:cNvPr>
          <p:cNvGrpSpPr/>
          <p:nvPr/>
        </p:nvGrpSpPr>
        <p:grpSpPr>
          <a:xfrm>
            <a:off x="300799" y="6180904"/>
            <a:ext cx="3441951" cy="580225"/>
            <a:chOff x="2051501" y="4649255"/>
            <a:chExt cx="2581463" cy="435169"/>
          </a:xfrm>
        </p:grpSpPr>
        <p:pic>
          <p:nvPicPr>
            <p:cNvPr id="98" name="Graphic 97" descr="User with solid fill">
              <a:extLst>
                <a:ext uri="{FF2B5EF4-FFF2-40B4-BE49-F238E27FC236}">
                  <a16:creationId xmlns:a16="http://schemas.microsoft.com/office/drawing/2014/main" id="{E7B0EB40-AEAF-43C2-A283-F1EE6D1073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51501" y="4712451"/>
              <a:ext cx="293360" cy="308779"/>
            </a:xfrm>
            <a:prstGeom prst="rect">
              <a:avLst/>
            </a:prstGeom>
          </p:spPr>
        </p:pic>
        <p:sp>
          <p:nvSpPr>
            <p:cNvPr id="99" name="Google Shape;1393;p36">
              <a:extLst>
                <a:ext uri="{FF2B5EF4-FFF2-40B4-BE49-F238E27FC236}">
                  <a16:creationId xmlns:a16="http://schemas.microsoft.com/office/drawing/2014/main" id="{9E718639-C4A6-4DCB-9383-3CE53AC23763}"/>
                </a:ext>
              </a:extLst>
            </p:cNvPr>
            <p:cNvSpPr txBox="1"/>
            <p:nvPr/>
          </p:nvSpPr>
          <p:spPr>
            <a:xfrm>
              <a:off x="2257863" y="4649255"/>
              <a:ext cx="2375101"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n" kern="0" dirty="0">
                  <a:solidFill>
                    <a:srgbClr val="0D2240"/>
                  </a:solidFill>
                  <a:latin typeface="Helvetica Neue"/>
                  <a:ea typeface="Fira Sans Extra Condensed Medium"/>
                  <a:cs typeface="Fira Sans Extra Condensed Medium"/>
                  <a:sym typeface="Fira Sans Extra Condensed Medium"/>
                </a:rPr>
                <a:t>: Chef de groupe de travail</a:t>
              </a:r>
              <a:endParaRPr kern="0" dirty="0">
                <a:solidFill>
                  <a:srgbClr val="0D2240"/>
                </a:solidFill>
                <a:latin typeface="Helvetica Neue"/>
                <a:ea typeface="Fira Sans Extra Condensed Medium"/>
                <a:cs typeface="Fira Sans Extra Condensed Medium"/>
                <a:sym typeface="Fira Sans Extra Condensed Medium"/>
              </a:endParaRPr>
            </a:p>
          </p:txBody>
        </p:sp>
      </p:grpSp>
      <p:grpSp>
        <p:nvGrpSpPr>
          <p:cNvPr id="20" name="Group 19">
            <a:extLst>
              <a:ext uri="{FF2B5EF4-FFF2-40B4-BE49-F238E27FC236}">
                <a16:creationId xmlns:a16="http://schemas.microsoft.com/office/drawing/2014/main" id="{BB2E2F0A-EE10-4DDE-A239-650E16BAEDB5}"/>
              </a:ext>
            </a:extLst>
          </p:cNvPr>
          <p:cNvGrpSpPr/>
          <p:nvPr/>
        </p:nvGrpSpPr>
        <p:grpSpPr>
          <a:xfrm>
            <a:off x="8320691" y="6126858"/>
            <a:ext cx="3679309" cy="580225"/>
            <a:chOff x="5073049" y="4616779"/>
            <a:chExt cx="3111100" cy="435169"/>
          </a:xfrm>
        </p:grpSpPr>
        <p:grpSp>
          <p:nvGrpSpPr>
            <p:cNvPr id="88" name="Group 87">
              <a:extLst>
                <a:ext uri="{FF2B5EF4-FFF2-40B4-BE49-F238E27FC236}">
                  <a16:creationId xmlns:a16="http://schemas.microsoft.com/office/drawing/2014/main" id="{AB5638CB-90A8-426D-84B9-CFAF74D70B0A}"/>
                </a:ext>
              </a:extLst>
            </p:cNvPr>
            <p:cNvGrpSpPr/>
            <p:nvPr/>
          </p:nvGrpSpPr>
          <p:grpSpPr>
            <a:xfrm>
              <a:off x="5073049" y="4649255"/>
              <a:ext cx="336909" cy="354617"/>
              <a:chOff x="4870450" y="4156575"/>
              <a:chExt cx="336909" cy="354617"/>
            </a:xfrm>
          </p:grpSpPr>
          <p:grpSp>
            <p:nvGrpSpPr>
              <p:cNvPr id="90" name="Group 89">
                <a:extLst>
                  <a:ext uri="{FF2B5EF4-FFF2-40B4-BE49-F238E27FC236}">
                    <a16:creationId xmlns:a16="http://schemas.microsoft.com/office/drawing/2014/main" id="{510AAF12-180B-4ACF-AC47-D0D4A4BD3FEF}"/>
                  </a:ext>
                </a:extLst>
              </p:cNvPr>
              <p:cNvGrpSpPr/>
              <p:nvPr/>
            </p:nvGrpSpPr>
            <p:grpSpPr>
              <a:xfrm>
                <a:off x="4870450" y="4156575"/>
                <a:ext cx="336909" cy="354617"/>
                <a:chOff x="4870450" y="4156575"/>
                <a:chExt cx="336909" cy="354617"/>
              </a:xfrm>
              <a:solidFill>
                <a:srgbClr val="0D2240"/>
              </a:solidFill>
            </p:grpSpPr>
            <p:sp>
              <p:nvSpPr>
                <p:cNvPr id="92" name="Google Shape;1193;p32">
                  <a:extLst>
                    <a:ext uri="{FF2B5EF4-FFF2-40B4-BE49-F238E27FC236}">
                      <a16:creationId xmlns:a16="http://schemas.microsoft.com/office/drawing/2014/main" id="{51163985-65A9-44CE-821F-EE51E7235467}"/>
                    </a:ext>
                  </a:extLst>
                </p:cNvPr>
                <p:cNvSpPr/>
                <p:nvPr/>
              </p:nvSpPr>
              <p:spPr>
                <a:xfrm>
                  <a:off x="4998565" y="4291423"/>
                  <a:ext cx="78888" cy="82076"/>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dirty="0">
                    <a:solidFill>
                      <a:sysClr val="windowText" lastClr="000000"/>
                    </a:solidFill>
                    <a:latin typeface="Helvetica Neue"/>
                  </a:endParaRPr>
                </a:p>
              </p:txBody>
            </p:sp>
            <p:sp>
              <p:nvSpPr>
                <p:cNvPr id="93" name="Google Shape;1194;p32">
                  <a:extLst>
                    <a:ext uri="{FF2B5EF4-FFF2-40B4-BE49-F238E27FC236}">
                      <a16:creationId xmlns:a16="http://schemas.microsoft.com/office/drawing/2014/main" id="{160E2601-31C8-4076-B03D-E51ADA8F7931}"/>
                    </a:ext>
                  </a:extLst>
                </p:cNvPr>
                <p:cNvSpPr/>
                <p:nvPr/>
              </p:nvSpPr>
              <p:spPr>
                <a:xfrm>
                  <a:off x="4908984" y="4156575"/>
                  <a:ext cx="98567" cy="103778"/>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4" name="Google Shape;1195;p32">
                  <a:extLst>
                    <a:ext uri="{FF2B5EF4-FFF2-40B4-BE49-F238E27FC236}">
                      <a16:creationId xmlns:a16="http://schemas.microsoft.com/office/drawing/2014/main" id="{1C6A096D-08C2-4053-A3DC-B89F8A23BE07}"/>
                    </a:ext>
                  </a:extLst>
                </p:cNvPr>
                <p:cNvSpPr/>
                <p:nvPr/>
              </p:nvSpPr>
              <p:spPr>
                <a:xfrm>
                  <a:off x="5067556" y="4156575"/>
                  <a:ext cx="98596" cy="103778"/>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5" name="Google Shape;1198;p32">
                  <a:extLst>
                    <a:ext uri="{FF2B5EF4-FFF2-40B4-BE49-F238E27FC236}">
                      <a16:creationId xmlns:a16="http://schemas.microsoft.com/office/drawing/2014/main" id="{8E843D34-0DE4-4530-9223-D0E71E7D30BE}"/>
                    </a:ext>
                  </a:extLst>
                </p:cNvPr>
                <p:cNvSpPr/>
                <p:nvPr/>
              </p:nvSpPr>
              <p:spPr>
                <a:xfrm>
                  <a:off x="5047848" y="4383857"/>
                  <a:ext cx="79770" cy="127335"/>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6" name="Google Shape;1199;p32">
                  <a:extLst>
                    <a:ext uri="{FF2B5EF4-FFF2-40B4-BE49-F238E27FC236}">
                      <a16:creationId xmlns:a16="http://schemas.microsoft.com/office/drawing/2014/main" id="{D8B550ED-0B12-4196-B23A-D5CD2E23CF0E}"/>
                    </a:ext>
                  </a:extLst>
                </p:cNvPr>
                <p:cNvSpPr/>
                <p:nvPr/>
              </p:nvSpPr>
              <p:spPr>
                <a:xfrm>
                  <a:off x="5050550" y="4256551"/>
                  <a:ext cx="156809" cy="130149"/>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7" name="Google Shape;1200;p32">
                  <a:extLst>
                    <a:ext uri="{FF2B5EF4-FFF2-40B4-BE49-F238E27FC236}">
                      <a16:creationId xmlns:a16="http://schemas.microsoft.com/office/drawing/2014/main" id="{482AB4F7-0445-4580-8F1D-0C8900878D2D}"/>
                    </a:ext>
                  </a:extLst>
                </p:cNvPr>
                <p:cNvSpPr/>
                <p:nvPr/>
              </p:nvSpPr>
              <p:spPr>
                <a:xfrm>
                  <a:off x="4870450" y="4255594"/>
                  <a:ext cx="155017" cy="130179"/>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91" name="Google Shape;1197;p32">
                <a:extLst>
                  <a:ext uri="{FF2B5EF4-FFF2-40B4-BE49-F238E27FC236}">
                    <a16:creationId xmlns:a16="http://schemas.microsoft.com/office/drawing/2014/main" id="{65ACD5B5-071A-43DD-9A3F-B74C7AA44CB2}"/>
                  </a:ext>
                </a:extLst>
              </p:cNvPr>
              <p:cNvSpPr/>
              <p:nvPr/>
            </p:nvSpPr>
            <p:spPr>
              <a:xfrm>
                <a:off x="4957083" y="4382218"/>
                <a:ext cx="79770" cy="127335"/>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0D224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89" name="Google Shape;1393;p36">
              <a:extLst>
                <a:ext uri="{FF2B5EF4-FFF2-40B4-BE49-F238E27FC236}">
                  <a16:creationId xmlns:a16="http://schemas.microsoft.com/office/drawing/2014/main" id="{4358376A-9289-42ED-AA10-891658827C1A}"/>
                </a:ext>
              </a:extLst>
            </p:cNvPr>
            <p:cNvSpPr txBox="1"/>
            <p:nvPr/>
          </p:nvSpPr>
          <p:spPr>
            <a:xfrm>
              <a:off x="5396866" y="4616779"/>
              <a:ext cx="2787283"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n" sz="1700" kern="0" dirty="0">
                  <a:solidFill>
                    <a:srgbClr val="0D2240"/>
                  </a:solidFill>
                  <a:latin typeface="Helvetica Neue"/>
                  <a:ea typeface="Fira Sans Extra Condensed Medium"/>
                  <a:cs typeface="Fira Sans Extra Condensed Medium"/>
                  <a:sym typeface="Fira Sans Extra Condensed Medium"/>
                </a:rPr>
                <a:t>: Membres du groupe de travail</a:t>
              </a:r>
              <a:endParaRPr sz="1700" kern="0" dirty="0">
                <a:solidFill>
                  <a:srgbClr val="0D2240"/>
                </a:solidFill>
                <a:highlight>
                  <a:srgbClr val="FF338D"/>
                </a:highlight>
                <a:latin typeface="Helvetica Neue"/>
                <a:ea typeface="Fira Sans Extra Condensed Medium"/>
                <a:cs typeface="Fira Sans Extra Condensed Medium"/>
                <a:sym typeface="Fira Sans Extra Condensed Medium"/>
              </a:endParaRPr>
            </a:p>
          </p:txBody>
        </p:sp>
      </p:grpSp>
      <p:grpSp>
        <p:nvGrpSpPr>
          <p:cNvPr id="21" name="Group 20">
            <a:extLst>
              <a:ext uri="{FF2B5EF4-FFF2-40B4-BE49-F238E27FC236}">
                <a16:creationId xmlns:a16="http://schemas.microsoft.com/office/drawing/2014/main" id="{104C7A1A-99B0-4CE0-9FA4-F8F188DE6535}"/>
              </a:ext>
            </a:extLst>
          </p:cNvPr>
          <p:cNvGrpSpPr/>
          <p:nvPr/>
        </p:nvGrpSpPr>
        <p:grpSpPr>
          <a:xfrm>
            <a:off x="1788649" y="1469297"/>
            <a:ext cx="8312951" cy="4456174"/>
            <a:chOff x="2622139" y="955830"/>
            <a:chExt cx="6329908" cy="3342130"/>
          </a:xfrm>
        </p:grpSpPr>
        <p:grpSp>
          <p:nvGrpSpPr>
            <p:cNvPr id="22" name="Group 21">
              <a:extLst>
                <a:ext uri="{FF2B5EF4-FFF2-40B4-BE49-F238E27FC236}">
                  <a16:creationId xmlns:a16="http://schemas.microsoft.com/office/drawing/2014/main" id="{68CB8098-6E9B-4051-A65B-D7C8303B3FFF}"/>
                </a:ext>
              </a:extLst>
            </p:cNvPr>
            <p:cNvGrpSpPr/>
            <p:nvPr/>
          </p:nvGrpSpPr>
          <p:grpSpPr>
            <a:xfrm>
              <a:off x="2622139" y="955830"/>
              <a:ext cx="6329908" cy="3342130"/>
              <a:chOff x="2325222" y="924825"/>
              <a:chExt cx="6329908" cy="3342130"/>
            </a:xfrm>
          </p:grpSpPr>
          <p:grpSp>
            <p:nvGrpSpPr>
              <p:cNvPr id="24" name="Group 23">
                <a:extLst>
                  <a:ext uri="{FF2B5EF4-FFF2-40B4-BE49-F238E27FC236}">
                    <a16:creationId xmlns:a16="http://schemas.microsoft.com/office/drawing/2014/main" id="{6DBE600D-1054-4991-ACAD-5230AC1BEE34}"/>
                  </a:ext>
                </a:extLst>
              </p:cNvPr>
              <p:cNvGrpSpPr/>
              <p:nvPr/>
            </p:nvGrpSpPr>
            <p:grpSpPr>
              <a:xfrm>
                <a:off x="2325222" y="924825"/>
                <a:ext cx="6329908" cy="3342130"/>
                <a:chOff x="2827276" y="862828"/>
                <a:chExt cx="5809770" cy="3118054"/>
              </a:xfrm>
            </p:grpSpPr>
            <p:sp>
              <p:nvSpPr>
                <p:cNvPr id="27" name="Google Shape;1160;p32">
                  <a:extLst>
                    <a:ext uri="{FF2B5EF4-FFF2-40B4-BE49-F238E27FC236}">
                      <a16:creationId xmlns:a16="http://schemas.microsoft.com/office/drawing/2014/main" id="{D5A5F781-10D9-466C-BBB1-8C0159FBB4BF}"/>
                    </a:ext>
                  </a:extLst>
                </p:cNvPr>
                <p:cNvSpPr/>
                <p:nvPr/>
              </p:nvSpPr>
              <p:spPr>
                <a:xfrm rot="3152728">
                  <a:off x="4704882" y="125498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8" name="Google Shape;1160;p32">
                  <a:extLst>
                    <a:ext uri="{FF2B5EF4-FFF2-40B4-BE49-F238E27FC236}">
                      <a16:creationId xmlns:a16="http://schemas.microsoft.com/office/drawing/2014/main" id="{4D93039F-A677-449B-80D8-998C7F9728C2}"/>
                    </a:ext>
                  </a:extLst>
                </p:cNvPr>
                <p:cNvSpPr/>
                <p:nvPr/>
              </p:nvSpPr>
              <p:spPr>
                <a:xfrm rot="7580376">
                  <a:off x="5794363" y="136334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9" name="Google Shape;1160;p32">
                  <a:extLst>
                    <a:ext uri="{FF2B5EF4-FFF2-40B4-BE49-F238E27FC236}">
                      <a16:creationId xmlns:a16="http://schemas.microsoft.com/office/drawing/2014/main" id="{EE3887DA-2688-4299-BA13-87876F5B3ACB}"/>
                    </a:ext>
                  </a:extLst>
                </p:cNvPr>
                <p:cNvSpPr/>
                <p:nvPr/>
              </p:nvSpPr>
              <p:spPr>
                <a:xfrm rot="13747611">
                  <a:off x="5581131" y="2595632"/>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0" name="Google Shape;1160;p32">
                  <a:extLst>
                    <a:ext uri="{FF2B5EF4-FFF2-40B4-BE49-F238E27FC236}">
                      <a16:creationId xmlns:a16="http://schemas.microsoft.com/office/drawing/2014/main" id="{FF345520-F269-4070-8264-E2EC28D6DE87}"/>
                    </a:ext>
                  </a:extLst>
                </p:cNvPr>
                <p:cNvSpPr/>
                <p:nvPr/>
              </p:nvSpPr>
              <p:spPr>
                <a:xfrm rot="19330672">
                  <a:off x="4479034" y="2326263"/>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1" name="Group 30">
                  <a:extLst>
                    <a:ext uri="{FF2B5EF4-FFF2-40B4-BE49-F238E27FC236}">
                      <a16:creationId xmlns:a16="http://schemas.microsoft.com/office/drawing/2014/main" id="{3DC642BF-D9A9-4138-9D93-42DB8F3D4147}"/>
                    </a:ext>
                  </a:extLst>
                </p:cNvPr>
                <p:cNvGrpSpPr/>
                <p:nvPr/>
              </p:nvGrpSpPr>
              <p:grpSpPr>
                <a:xfrm>
                  <a:off x="2827276" y="862828"/>
                  <a:ext cx="5809770" cy="3118054"/>
                  <a:chOff x="1669732" y="1266013"/>
                  <a:chExt cx="6036880" cy="3078154"/>
                </a:xfrm>
              </p:grpSpPr>
              <p:sp>
                <p:nvSpPr>
                  <p:cNvPr id="32" name="Google Shape;1160;p32">
                    <a:extLst>
                      <a:ext uri="{FF2B5EF4-FFF2-40B4-BE49-F238E27FC236}">
                        <a16:creationId xmlns:a16="http://schemas.microsoft.com/office/drawing/2014/main" id="{20320C17-205C-47D8-960C-26AA21E5A5AA}"/>
                      </a:ext>
                    </a:extLst>
                  </p:cNvPr>
                  <p:cNvSpPr/>
                  <p:nvPr/>
                </p:nvSpPr>
                <p:spPr>
                  <a:xfrm>
                    <a:off x="3083725" y="1266013"/>
                    <a:ext cx="1872300" cy="1445450"/>
                  </a:xfrm>
                  <a:custGeom>
                    <a:avLst/>
                    <a:gdLst/>
                    <a:ahLst/>
                    <a:cxnLst/>
                    <a:rect l="l" t="t" r="r" b="b"/>
                    <a:pathLst>
                      <a:path w="74892" h="57818" extrusionOk="0">
                        <a:moveTo>
                          <a:pt x="57830" y="0"/>
                        </a:moveTo>
                        <a:cubicBezTo>
                          <a:pt x="26349" y="893"/>
                          <a:pt x="894" y="26337"/>
                          <a:pt x="1" y="57817"/>
                        </a:cubicBezTo>
                        <a:lnTo>
                          <a:pt x="5775" y="57805"/>
                        </a:lnTo>
                        <a:cubicBezTo>
                          <a:pt x="6430" y="57698"/>
                          <a:pt x="7240" y="57424"/>
                          <a:pt x="7657" y="56734"/>
                        </a:cubicBezTo>
                        <a:cubicBezTo>
                          <a:pt x="8085" y="56007"/>
                          <a:pt x="7823" y="55174"/>
                          <a:pt x="7538" y="54602"/>
                        </a:cubicBezTo>
                        <a:cubicBezTo>
                          <a:pt x="7323" y="54186"/>
                          <a:pt x="5466" y="50459"/>
                          <a:pt x="5466" y="48363"/>
                        </a:cubicBezTo>
                        <a:cubicBezTo>
                          <a:pt x="5466" y="44172"/>
                          <a:pt x="9347" y="40755"/>
                          <a:pt x="14122" y="40755"/>
                        </a:cubicBezTo>
                        <a:cubicBezTo>
                          <a:pt x="18896" y="40755"/>
                          <a:pt x="22778" y="44172"/>
                          <a:pt x="22778" y="48363"/>
                        </a:cubicBezTo>
                        <a:cubicBezTo>
                          <a:pt x="22778" y="50459"/>
                          <a:pt x="20908" y="54186"/>
                          <a:pt x="20694" y="54602"/>
                        </a:cubicBezTo>
                        <a:cubicBezTo>
                          <a:pt x="20408" y="55174"/>
                          <a:pt x="20146" y="56007"/>
                          <a:pt x="20587" y="56734"/>
                        </a:cubicBezTo>
                        <a:cubicBezTo>
                          <a:pt x="21027" y="57484"/>
                          <a:pt x="21992" y="57734"/>
                          <a:pt x="22575" y="57817"/>
                        </a:cubicBezTo>
                        <a:lnTo>
                          <a:pt x="28695" y="57817"/>
                        </a:lnTo>
                        <a:cubicBezTo>
                          <a:pt x="29552" y="42148"/>
                          <a:pt x="42149" y="29552"/>
                          <a:pt x="57830" y="28694"/>
                        </a:cubicBezTo>
                        <a:lnTo>
                          <a:pt x="57841" y="23194"/>
                        </a:lnTo>
                        <a:cubicBezTo>
                          <a:pt x="58032" y="21658"/>
                          <a:pt x="58627" y="20360"/>
                          <a:pt x="59532" y="19419"/>
                        </a:cubicBezTo>
                        <a:cubicBezTo>
                          <a:pt x="59842" y="19098"/>
                          <a:pt x="60187" y="18824"/>
                          <a:pt x="60580" y="18598"/>
                        </a:cubicBezTo>
                        <a:cubicBezTo>
                          <a:pt x="60794" y="18467"/>
                          <a:pt x="61009" y="18360"/>
                          <a:pt x="61247" y="18265"/>
                        </a:cubicBezTo>
                        <a:cubicBezTo>
                          <a:pt x="61855" y="18013"/>
                          <a:pt x="62510" y="17887"/>
                          <a:pt x="63186" y="17887"/>
                        </a:cubicBezTo>
                        <a:cubicBezTo>
                          <a:pt x="64110" y="17887"/>
                          <a:pt x="65074" y="18123"/>
                          <a:pt x="66009" y="18598"/>
                        </a:cubicBezTo>
                        <a:cubicBezTo>
                          <a:pt x="67593" y="19408"/>
                          <a:pt x="69914" y="20301"/>
                          <a:pt x="70700" y="20301"/>
                        </a:cubicBezTo>
                        <a:cubicBezTo>
                          <a:pt x="73010" y="20301"/>
                          <a:pt x="74891" y="17955"/>
                          <a:pt x="74891" y="15062"/>
                        </a:cubicBezTo>
                        <a:cubicBezTo>
                          <a:pt x="74891" y="12169"/>
                          <a:pt x="73010" y="9811"/>
                          <a:pt x="70700" y="9811"/>
                        </a:cubicBezTo>
                        <a:cubicBezTo>
                          <a:pt x="69914" y="9811"/>
                          <a:pt x="67593" y="10716"/>
                          <a:pt x="66009" y="11526"/>
                        </a:cubicBezTo>
                        <a:cubicBezTo>
                          <a:pt x="65074" y="12000"/>
                          <a:pt x="64114" y="12236"/>
                          <a:pt x="63191" y="12236"/>
                        </a:cubicBezTo>
                        <a:cubicBezTo>
                          <a:pt x="62516" y="12236"/>
                          <a:pt x="61860" y="12110"/>
                          <a:pt x="61247" y="11859"/>
                        </a:cubicBezTo>
                        <a:cubicBezTo>
                          <a:pt x="61009" y="11764"/>
                          <a:pt x="60794" y="11645"/>
                          <a:pt x="60580" y="11526"/>
                        </a:cubicBezTo>
                        <a:cubicBezTo>
                          <a:pt x="60187" y="11288"/>
                          <a:pt x="59842" y="11014"/>
                          <a:pt x="59532" y="10692"/>
                        </a:cubicBezTo>
                        <a:cubicBezTo>
                          <a:pt x="58651" y="9787"/>
                          <a:pt x="58068" y="8561"/>
                          <a:pt x="57853" y="7097"/>
                        </a:cubicBezTo>
                        <a:lnTo>
                          <a:pt x="57841" y="6977"/>
                        </a:lnTo>
                        <a:lnTo>
                          <a:pt x="57841" y="6275"/>
                        </a:lnTo>
                        <a:lnTo>
                          <a:pt x="57830" y="6120"/>
                        </a:lnTo>
                        <a:lnTo>
                          <a:pt x="57830" y="5692"/>
                        </a:lnTo>
                        <a:lnTo>
                          <a:pt x="57830" y="0"/>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3" name="Google Shape;1169;p32">
                    <a:extLst>
                      <a:ext uri="{FF2B5EF4-FFF2-40B4-BE49-F238E27FC236}">
                        <a16:creationId xmlns:a16="http://schemas.microsoft.com/office/drawing/2014/main" id="{F0D4143A-DFCA-4F8D-83F9-803DE5B22366}"/>
                      </a:ext>
                    </a:extLst>
                  </p:cNvPr>
                  <p:cNvGrpSpPr/>
                  <p:nvPr/>
                </p:nvGrpSpPr>
                <p:grpSpPr>
                  <a:xfrm>
                    <a:off x="4188050" y="2796863"/>
                    <a:ext cx="2156109" cy="1445725"/>
                    <a:chOff x="4188050" y="2796863"/>
                    <a:chExt cx="2156109" cy="1445725"/>
                  </a:xfrm>
                </p:grpSpPr>
                <p:cxnSp>
                  <p:nvCxnSpPr>
                    <p:cNvPr id="86" name="Google Shape;1172;p32">
                      <a:extLst>
                        <a:ext uri="{FF2B5EF4-FFF2-40B4-BE49-F238E27FC236}">
                          <a16:creationId xmlns:a16="http://schemas.microsoft.com/office/drawing/2014/main" id="{B3CDFB7A-65D0-452D-9C90-E18FB5837A09}"/>
                        </a:ext>
                      </a:extLst>
                    </p:cNvPr>
                    <p:cNvCxnSpPr>
                      <a:cxnSpLocks/>
                    </p:cNvCxnSpPr>
                    <p:nvPr/>
                  </p:nvCxnSpPr>
                  <p:spPr>
                    <a:xfrm rot="10800000">
                      <a:off x="5622359" y="3757945"/>
                      <a:ext cx="721800" cy="0"/>
                    </a:xfrm>
                    <a:prstGeom prst="straightConnector1">
                      <a:avLst/>
                    </a:prstGeom>
                    <a:noFill/>
                    <a:ln w="9525" cap="flat" cmpd="sng">
                      <a:solidFill>
                        <a:srgbClr val="FF5C35"/>
                      </a:solidFill>
                      <a:prstDash val="solid"/>
                      <a:round/>
                      <a:headEnd type="diamond" w="med" len="med"/>
                      <a:tailEnd type="none" w="med" len="med"/>
                    </a:ln>
                  </p:spPr>
                </p:cxnSp>
                <p:sp>
                  <p:nvSpPr>
                    <p:cNvPr id="87" name="Google Shape;1173;p32">
                      <a:extLst>
                        <a:ext uri="{FF2B5EF4-FFF2-40B4-BE49-F238E27FC236}">
                          <a16:creationId xmlns:a16="http://schemas.microsoft.com/office/drawing/2014/main" id="{6DCD9C28-774A-4F3D-BDF8-22429B115698}"/>
                        </a:ext>
                      </a:extLst>
                    </p:cNvPr>
                    <p:cNvSpPr/>
                    <p:nvPr/>
                  </p:nvSpPr>
                  <p:spPr>
                    <a:xfrm>
                      <a:off x="4188050" y="2796863"/>
                      <a:ext cx="1872275" cy="1445725"/>
                    </a:xfrm>
                    <a:custGeom>
                      <a:avLst/>
                      <a:gdLst/>
                      <a:ahLst/>
                      <a:cxnLst/>
                      <a:rect l="l" t="t" r="r" b="b"/>
                      <a:pathLst>
                        <a:path w="74891" h="57829" extrusionOk="0">
                          <a:moveTo>
                            <a:pt x="46196" y="0"/>
                          </a:moveTo>
                          <a:cubicBezTo>
                            <a:pt x="45339" y="15681"/>
                            <a:pt x="32742" y="28277"/>
                            <a:pt x="17062" y="29135"/>
                          </a:cubicBezTo>
                          <a:lnTo>
                            <a:pt x="17050" y="35385"/>
                          </a:lnTo>
                          <a:cubicBezTo>
                            <a:pt x="16859" y="36921"/>
                            <a:pt x="16276" y="38219"/>
                            <a:pt x="15359" y="39160"/>
                          </a:cubicBezTo>
                          <a:cubicBezTo>
                            <a:pt x="15050" y="39481"/>
                            <a:pt x="14704" y="39755"/>
                            <a:pt x="14323" y="39981"/>
                          </a:cubicBezTo>
                          <a:cubicBezTo>
                            <a:pt x="14109" y="40112"/>
                            <a:pt x="13883" y="40219"/>
                            <a:pt x="13657" y="40315"/>
                          </a:cubicBezTo>
                          <a:cubicBezTo>
                            <a:pt x="13043" y="40566"/>
                            <a:pt x="12388" y="40692"/>
                            <a:pt x="11713" y="40692"/>
                          </a:cubicBezTo>
                          <a:cubicBezTo>
                            <a:pt x="10789" y="40692"/>
                            <a:pt x="9830" y="40456"/>
                            <a:pt x="8894" y="39981"/>
                          </a:cubicBezTo>
                          <a:cubicBezTo>
                            <a:pt x="7299" y="39172"/>
                            <a:pt x="4977" y="38279"/>
                            <a:pt x="4191" y="38279"/>
                          </a:cubicBezTo>
                          <a:cubicBezTo>
                            <a:pt x="1881" y="38279"/>
                            <a:pt x="0" y="40624"/>
                            <a:pt x="0" y="43517"/>
                          </a:cubicBezTo>
                          <a:cubicBezTo>
                            <a:pt x="0" y="46411"/>
                            <a:pt x="1881" y="48768"/>
                            <a:pt x="4191" y="48768"/>
                          </a:cubicBezTo>
                          <a:cubicBezTo>
                            <a:pt x="4989" y="48768"/>
                            <a:pt x="7299" y="47863"/>
                            <a:pt x="8894" y="47054"/>
                          </a:cubicBezTo>
                          <a:cubicBezTo>
                            <a:pt x="9823" y="46579"/>
                            <a:pt x="10783" y="46343"/>
                            <a:pt x="11709" y="46343"/>
                          </a:cubicBezTo>
                          <a:cubicBezTo>
                            <a:pt x="12385" y="46343"/>
                            <a:pt x="13043" y="46469"/>
                            <a:pt x="13657" y="46720"/>
                          </a:cubicBezTo>
                          <a:cubicBezTo>
                            <a:pt x="13883" y="46815"/>
                            <a:pt x="14109" y="46934"/>
                            <a:pt x="14323" y="47054"/>
                          </a:cubicBezTo>
                          <a:cubicBezTo>
                            <a:pt x="14704" y="47292"/>
                            <a:pt x="15050" y="47565"/>
                            <a:pt x="15359" y="47887"/>
                          </a:cubicBezTo>
                          <a:cubicBezTo>
                            <a:pt x="16240" y="48792"/>
                            <a:pt x="16824" y="50018"/>
                            <a:pt x="17038" y="51483"/>
                          </a:cubicBezTo>
                          <a:lnTo>
                            <a:pt x="17050" y="51602"/>
                          </a:lnTo>
                          <a:lnTo>
                            <a:pt x="17050" y="52304"/>
                          </a:lnTo>
                          <a:lnTo>
                            <a:pt x="17062" y="52459"/>
                          </a:lnTo>
                          <a:lnTo>
                            <a:pt x="17062" y="52888"/>
                          </a:lnTo>
                          <a:lnTo>
                            <a:pt x="17062" y="57829"/>
                          </a:lnTo>
                          <a:cubicBezTo>
                            <a:pt x="48554" y="56936"/>
                            <a:pt x="73997" y="31492"/>
                            <a:pt x="74890" y="0"/>
                          </a:cubicBezTo>
                          <a:lnTo>
                            <a:pt x="74890" y="0"/>
                          </a:lnTo>
                          <a:lnTo>
                            <a:pt x="68151" y="12"/>
                          </a:lnTo>
                          <a:cubicBezTo>
                            <a:pt x="67556" y="119"/>
                            <a:pt x="66818" y="369"/>
                            <a:pt x="66437" y="988"/>
                          </a:cubicBezTo>
                          <a:cubicBezTo>
                            <a:pt x="66056" y="1643"/>
                            <a:pt x="66294" y="2405"/>
                            <a:pt x="66556" y="2929"/>
                          </a:cubicBezTo>
                          <a:cubicBezTo>
                            <a:pt x="66758" y="3334"/>
                            <a:pt x="68532" y="6882"/>
                            <a:pt x="68532" y="8894"/>
                          </a:cubicBezTo>
                          <a:cubicBezTo>
                            <a:pt x="68532" y="12918"/>
                            <a:pt x="64806" y="16193"/>
                            <a:pt x="60234" y="16193"/>
                          </a:cubicBezTo>
                          <a:cubicBezTo>
                            <a:pt x="55650" y="16193"/>
                            <a:pt x="51935" y="12918"/>
                            <a:pt x="51935" y="8894"/>
                          </a:cubicBezTo>
                          <a:cubicBezTo>
                            <a:pt x="51935" y="6882"/>
                            <a:pt x="53709" y="3334"/>
                            <a:pt x="53912" y="2929"/>
                          </a:cubicBezTo>
                          <a:cubicBezTo>
                            <a:pt x="54174" y="2405"/>
                            <a:pt x="54412" y="1643"/>
                            <a:pt x="54019" y="988"/>
                          </a:cubicBezTo>
                          <a:cubicBezTo>
                            <a:pt x="53614" y="310"/>
                            <a:pt x="52745" y="83"/>
                            <a:pt x="52197" y="0"/>
                          </a:cubicBez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34" name="Google Shape;1178;p32">
                    <a:extLst>
                      <a:ext uri="{FF2B5EF4-FFF2-40B4-BE49-F238E27FC236}">
                        <a16:creationId xmlns:a16="http://schemas.microsoft.com/office/drawing/2014/main" id="{0801A501-9FB6-43ED-AF34-D1DFF0E4F11A}"/>
                      </a:ext>
                    </a:extLst>
                  </p:cNvPr>
                  <p:cNvGrpSpPr/>
                  <p:nvPr/>
                </p:nvGrpSpPr>
                <p:grpSpPr>
                  <a:xfrm>
                    <a:off x="2817832" y="2378875"/>
                    <a:ext cx="1711643" cy="1872275"/>
                    <a:chOff x="2817832" y="2378875"/>
                    <a:chExt cx="1711643" cy="1872275"/>
                  </a:xfrm>
                </p:grpSpPr>
                <p:cxnSp>
                  <p:nvCxnSpPr>
                    <p:cNvPr id="84" name="Google Shape;1181;p32">
                      <a:extLst>
                        <a:ext uri="{FF2B5EF4-FFF2-40B4-BE49-F238E27FC236}">
                          <a16:creationId xmlns:a16="http://schemas.microsoft.com/office/drawing/2014/main" id="{281E8E0E-FA2E-437E-BBF3-45B4087A8E95}"/>
                        </a:ext>
                      </a:extLst>
                    </p:cNvPr>
                    <p:cNvCxnSpPr>
                      <a:cxnSpLocks/>
                    </p:cNvCxnSpPr>
                    <p:nvPr/>
                  </p:nvCxnSpPr>
                  <p:spPr>
                    <a:xfrm>
                      <a:off x="2817832" y="3753553"/>
                      <a:ext cx="736500" cy="0"/>
                    </a:xfrm>
                    <a:prstGeom prst="straightConnector1">
                      <a:avLst/>
                    </a:prstGeom>
                    <a:noFill/>
                    <a:ln w="9525" cap="flat" cmpd="sng">
                      <a:solidFill>
                        <a:srgbClr val="B3B2B1"/>
                      </a:solidFill>
                      <a:prstDash val="solid"/>
                      <a:round/>
                      <a:headEnd type="diamond" w="med" len="med"/>
                      <a:tailEnd type="none" w="med" len="med"/>
                    </a:ln>
                  </p:spPr>
                </p:cxnSp>
                <p:sp>
                  <p:nvSpPr>
                    <p:cNvPr id="85" name="Google Shape;1182;p32">
                      <a:extLst>
                        <a:ext uri="{FF2B5EF4-FFF2-40B4-BE49-F238E27FC236}">
                          <a16:creationId xmlns:a16="http://schemas.microsoft.com/office/drawing/2014/main" id="{DD0AD49B-2CD2-4223-81A5-F4691D70CC69}"/>
                        </a:ext>
                      </a:extLst>
                    </p:cNvPr>
                    <p:cNvSpPr/>
                    <p:nvPr/>
                  </p:nvSpPr>
                  <p:spPr>
                    <a:xfrm>
                      <a:off x="3083725" y="2378875"/>
                      <a:ext cx="1445750" cy="1872275"/>
                    </a:xfrm>
                    <a:custGeom>
                      <a:avLst/>
                      <a:gdLst/>
                      <a:ahLst/>
                      <a:cxnLst/>
                      <a:rect l="l" t="t" r="r" b="b"/>
                      <a:pathLst>
                        <a:path w="57830" h="74891" extrusionOk="0">
                          <a:moveTo>
                            <a:pt x="14122" y="0"/>
                          </a:moveTo>
                          <a:cubicBezTo>
                            <a:pt x="11229" y="0"/>
                            <a:pt x="8871" y="1882"/>
                            <a:pt x="8871" y="4191"/>
                          </a:cubicBezTo>
                          <a:cubicBezTo>
                            <a:pt x="8871" y="4977"/>
                            <a:pt x="9776" y="7299"/>
                            <a:pt x="10574" y="8883"/>
                          </a:cubicBezTo>
                          <a:cubicBezTo>
                            <a:pt x="11395" y="10502"/>
                            <a:pt x="11514" y="12192"/>
                            <a:pt x="10907" y="13645"/>
                          </a:cubicBezTo>
                          <a:cubicBezTo>
                            <a:pt x="10824" y="13883"/>
                            <a:pt x="10705" y="14097"/>
                            <a:pt x="10586" y="14312"/>
                          </a:cubicBezTo>
                          <a:cubicBezTo>
                            <a:pt x="9705" y="15776"/>
                            <a:pt x="8133" y="16741"/>
                            <a:pt x="6156" y="17038"/>
                          </a:cubicBezTo>
                          <a:lnTo>
                            <a:pt x="6037" y="17050"/>
                          </a:lnTo>
                          <a:lnTo>
                            <a:pt x="5335" y="17050"/>
                          </a:lnTo>
                          <a:lnTo>
                            <a:pt x="5180" y="17062"/>
                          </a:lnTo>
                          <a:lnTo>
                            <a:pt x="1" y="17062"/>
                          </a:lnTo>
                          <a:cubicBezTo>
                            <a:pt x="894" y="48542"/>
                            <a:pt x="26338" y="73998"/>
                            <a:pt x="57818" y="74891"/>
                          </a:cubicBezTo>
                          <a:lnTo>
                            <a:pt x="57818" y="68926"/>
                          </a:lnTo>
                          <a:cubicBezTo>
                            <a:pt x="57699" y="68271"/>
                            <a:pt x="57425" y="67461"/>
                            <a:pt x="56734" y="67044"/>
                          </a:cubicBezTo>
                          <a:cubicBezTo>
                            <a:pt x="56480" y="66891"/>
                            <a:pt x="56192" y="66815"/>
                            <a:pt x="55880" y="66815"/>
                          </a:cubicBezTo>
                          <a:cubicBezTo>
                            <a:pt x="55491" y="66815"/>
                            <a:pt x="55064" y="66932"/>
                            <a:pt x="54615" y="67164"/>
                          </a:cubicBezTo>
                          <a:cubicBezTo>
                            <a:pt x="54186" y="67378"/>
                            <a:pt x="50460" y="69235"/>
                            <a:pt x="48364" y="69235"/>
                          </a:cubicBezTo>
                          <a:cubicBezTo>
                            <a:pt x="44173" y="69235"/>
                            <a:pt x="40768" y="65354"/>
                            <a:pt x="40768" y="60579"/>
                          </a:cubicBezTo>
                          <a:cubicBezTo>
                            <a:pt x="40768" y="55805"/>
                            <a:pt x="44173" y="51924"/>
                            <a:pt x="48364" y="51924"/>
                          </a:cubicBezTo>
                          <a:cubicBezTo>
                            <a:pt x="50460" y="51924"/>
                            <a:pt x="54186" y="53793"/>
                            <a:pt x="54615" y="54007"/>
                          </a:cubicBezTo>
                          <a:cubicBezTo>
                            <a:pt x="55061" y="54230"/>
                            <a:pt x="55486" y="54345"/>
                            <a:pt x="55875" y="54345"/>
                          </a:cubicBezTo>
                          <a:cubicBezTo>
                            <a:pt x="56192" y="54345"/>
                            <a:pt x="56484" y="54269"/>
                            <a:pt x="56746" y="54114"/>
                          </a:cubicBezTo>
                          <a:cubicBezTo>
                            <a:pt x="57484" y="53674"/>
                            <a:pt x="57746" y="52709"/>
                            <a:pt x="57830" y="52126"/>
                          </a:cubicBezTo>
                          <a:lnTo>
                            <a:pt x="57830" y="46197"/>
                          </a:lnTo>
                          <a:cubicBezTo>
                            <a:pt x="42149" y="45339"/>
                            <a:pt x="29552" y="32743"/>
                            <a:pt x="28695" y="17062"/>
                          </a:cubicBezTo>
                          <a:lnTo>
                            <a:pt x="22254" y="17050"/>
                          </a:lnTo>
                          <a:cubicBezTo>
                            <a:pt x="20194" y="16800"/>
                            <a:pt x="18563" y="15824"/>
                            <a:pt x="17658" y="14312"/>
                          </a:cubicBezTo>
                          <a:cubicBezTo>
                            <a:pt x="17527" y="14097"/>
                            <a:pt x="17420" y="13883"/>
                            <a:pt x="17325" y="13645"/>
                          </a:cubicBezTo>
                          <a:cubicBezTo>
                            <a:pt x="16729" y="12192"/>
                            <a:pt x="16836" y="10502"/>
                            <a:pt x="17658" y="8883"/>
                          </a:cubicBezTo>
                          <a:cubicBezTo>
                            <a:pt x="18468" y="7299"/>
                            <a:pt x="19360" y="4977"/>
                            <a:pt x="19360" y="4191"/>
                          </a:cubicBezTo>
                          <a:cubicBezTo>
                            <a:pt x="19360" y="1882"/>
                            <a:pt x="17015" y="0"/>
                            <a:pt x="14122" y="0"/>
                          </a:cubicBez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5" name="Google Shape;1191;p32">
                    <a:extLst>
                      <a:ext uri="{FF2B5EF4-FFF2-40B4-BE49-F238E27FC236}">
                        <a16:creationId xmlns:a16="http://schemas.microsoft.com/office/drawing/2014/main" id="{91CD9088-D381-4281-9526-2B9FEA24959C}"/>
                      </a:ext>
                    </a:extLst>
                  </p:cNvPr>
                  <p:cNvSpPr/>
                  <p:nvPr/>
                </p:nvSpPr>
                <p:spPr>
                  <a:xfrm>
                    <a:off x="4614875" y="1266013"/>
                    <a:ext cx="1445450" cy="1850550"/>
                  </a:xfrm>
                  <a:custGeom>
                    <a:avLst/>
                    <a:gdLst/>
                    <a:ahLst/>
                    <a:cxnLst/>
                    <a:rect l="l" t="t" r="r" b="b"/>
                    <a:pathLst>
                      <a:path w="57818" h="74022" extrusionOk="0">
                        <a:moveTo>
                          <a:pt x="1" y="0"/>
                        </a:moveTo>
                        <a:lnTo>
                          <a:pt x="13" y="6716"/>
                        </a:lnTo>
                        <a:cubicBezTo>
                          <a:pt x="120" y="7370"/>
                          <a:pt x="394" y="8180"/>
                          <a:pt x="1084" y="8597"/>
                        </a:cubicBezTo>
                        <a:cubicBezTo>
                          <a:pt x="1344" y="8750"/>
                          <a:pt x="1632" y="8826"/>
                          <a:pt x="1945" y="8826"/>
                        </a:cubicBezTo>
                        <a:cubicBezTo>
                          <a:pt x="2333" y="8826"/>
                          <a:pt x="2760" y="8709"/>
                          <a:pt x="3215" y="8478"/>
                        </a:cubicBezTo>
                        <a:cubicBezTo>
                          <a:pt x="3632" y="8263"/>
                          <a:pt x="7359" y="6406"/>
                          <a:pt x="9454" y="6406"/>
                        </a:cubicBezTo>
                        <a:cubicBezTo>
                          <a:pt x="13645" y="6406"/>
                          <a:pt x="17062" y="10287"/>
                          <a:pt x="17062" y="15062"/>
                        </a:cubicBezTo>
                        <a:cubicBezTo>
                          <a:pt x="17062" y="19836"/>
                          <a:pt x="13645" y="23718"/>
                          <a:pt x="9454" y="23718"/>
                        </a:cubicBezTo>
                        <a:cubicBezTo>
                          <a:pt x="7359" y="23718"/>
                          <a:pt x="3632" y="21848"/>
                          <a:pt x="3215" y="21634"/>
                        </a:cubicBezTo>
                        <a:cubicBezTo>
                          <a:pt x="2762" y="21411"/>
                          <a:pt x="2338" y="21296"/>
                          <a:pt x="1951" y="21296"/>
                        </a:cubicBezTo>
                        <a:cubicBezTo>
                          <a:pt x="1636" y="21296"/>
                          <a:pt x="1346" y="21372"/>
                          <a:pt x="1084" y="21527"/>
                        </a:cubicBezTo>
                        <a:cubicBezTo>
                          <a:pt x="334" y="21967"/>
                          <a:pt x="84" y="22932"/>
                          <a:pt x="1" y="23515"/>
                        </a:cubicBezTo>
                        <a:lnTo>
                          <a:pt x="1" y="28694"/>
                        </a:lnTo>
                        <a:cubicBezTo>
                          <a:pt x="15669" y="29552"/>
                          <a:pt x="28266" y="42148"/>
                          <a:pt x="29123" y="57817"/>
                        </a:cubicBezTo>
                        <a:lnTo>
                          <a:pt x="35446" y="57841"/>
                        </a:lnTo>
                        <a:cubicBezTo>
                          <a:pt x="36958" y="58019"/>
                          <a:pt x="38232" y="58615"/>
                          <a:pt x="39137" y="59532"/>
                        </a:cubicBezTo>
                        <a:cubicBezTo>
                          <a:pt x="39422" y="59817"/>
                          <a:pt x="39672" y="60127"/>
                          <a:pt x="39875" y="60472"/>
                        </a:cubicBezTo>
                        <a:cubicBezTo>
                          <a:pt x="39946" y="60591"/>
                          <a:pt x="40006" y="60710"/>
                          <a:pt x="40065" y="60829"/>
                        </a:cubicBezTo>
                        <a:cubicBezTo>
                          <a:pt x="40077" y="60841"/>
                          <a:pt x="40077" y="60865"/>
                          <a:pt x="40089" y="60877"/>
                        </a:cubicBezTo>
                        <a:cubicBezTo>
                          <a:pt x="40149" y="60996"/>
                          <a:pt x="40196" y="61115"/>
                          <a:pt x="40244" y="61234"/>
                        </a:cubicBezTo>
                        <a:cubicBezTo>
                          <a:pt x="40434" y="61746"/>
                          <a:pt x="40541" y="62282"/>
                          <a:pt x="40565" y="62841"/>
                        </a:cubicBezTo>
                        <a:lnTo>
                          <a:pt x="40565" y="62865"/>
                        </a:lnTo>
                        <a:cubicBezTo>
                          <a:pt x="40565" y="63044"/>
                          <a:pt x="40565" y="63222"/>
                          <a:pt x="40541" y="63413"/>
                        </a:cubicBezTo>
                        <a:cubicBezTo>
                          <a:pt x="40541" y="63425"/>
                          <a:pt x="40541" y="63437"/>
                          <a:pt x="40541" y="63449"/>
                        </a:cubicBezTo>
                        <a:cubicBezTo>
                          <a:pt x="40518" y="63806"/>
                          <a:pt x="40446" y="64163"/>
                          <a:pt x="40351" y="64520"/>
                        </a:cubicBezTo>
                        <a:cubicBezTo>
                          <a:pt x="40339" y="64544"/>
                          <a:pt x="40327" y="64568"/>
                          <a:pt x="40327" y="64604"/>
                        </a:cubicBezTo>
                        <a:cubicBezTo>
                          <a:pt x="40268" y="64770"/>
                          <a:pt x="40220" y="64937"/>
                          <a:pt x="40149" y="65104"/>
                        </a:cubicBezTo>
                        <a:cubicBezTo>
                          <a:pt x="40137" y="65127"/>
                          <a:pt x="40125" y="65163"/>
                          <a:pt x="40113" y="65187"/>
                        </a:cubicBezTo>
                        <a:cubicBezTo>
                          <a:pt x="40041" y="65366"/>
                          <a:pt x="39970" y="65532"/>
                          <a:pt x="39887" y="65711"/>
                        </a:cubicBezTo>
                        <a:cubicBezTo>
                          <a:pt x="39125" y="67211"/>
                          <a:pt x="38267" y="69390"/>
                          <a:pt x="38267" y="70128"/>
                        </a:cubicBezTo>
                        <a:cubicBezTo>
                          <a:pt x="38267" y="72271"/>
                          <a:pt x="40470" y="74021"/>
                          <a:pt x="43161" y="74021"/>
                        </a:cubicBezTo>
                        <a:cubicBezTo>
                          <a:pt x="45852" y="74021"/>
                          <a:pt x="48054" y="72271"/>
                          <a:pt x="48054" y="70128"/>
                        </a:cubicBezTo>
                        <a:cubicBezTo>
                          <a:pt x="48054" y="69390"/>
                          <a:pt x="47197" y="67211"/>
                          <a:pt x="46435" y="65711"/>
                        </a:cubicBezTo>
                        <a:cubicBezTo>
                          <a:pt x="46352" y="65532"/>
                          <a:pt x="46280" y="65366"/>
                          <a:pt x="46209" y="65199"/>
                        </a:cubicBezTo>
                        <a:cubicBezTo>
                          <a:pt x="46197" y="65163"/>
                          <a:pt x="46185" y="65139"/>
                          <a:pt x="46173" y="65104"/>
                        </a:cubicBezTo>
                        <a:cubicBezTo>
                          <a:pt x="46102" y="64937"/>
                          <a:pt x="46042" y="64770"/>
                          <a:pt x="45995" y="64604"/>
                        </a:cubicBezTo>
                        <a:cubicBezTo>
                          <a:pt x="45995" y="64568"/>
                          <a:pt x="45983" y="64544"/>
                          <a:pt x="45971" y="64520"/>
                        </a:cubicBezTo>
                        <a:cubicBezTo>
                          <a:pt x="45875" y="64163"/>
                          <a:pt x="45804" y="63806"/>
                          <a:pt x="45780" y="63449"/>
                        </a:cubicBezTo>
                        <a:cubicBezTo>
                          <a:pt x="45780" y="63437"/>
                          <a:pt x="45780" y="63425"/>
                          <a:pt x="45768" y="63413"/>
                        </a:cubicBezTo>
                        <a:cubicBezTo>
                          <a:pt x="45756" y="63234"/>
                          <a:pt x="45756" y="63044"/>
                          <a:pt x="45756" y="62865"/>
                        </a:cubicBezTo>
                        <a:cubicBezTo>
                          <a:pt x="45756" y="62865"/>
                          <a:pt x="45756" y="62853"/>
                          <a:pt x="45756" y="62841"/>
                        </a:cubicBezTo>
                        <a:cubicBezTo>
                          <a:pt x="45780" y="62282"/>
                          <a:pt x="45875" y="61746"/>
                          <a:pt x="46078" y="61234"/>
                        </a:cubicBezTo>
                        <a:cubicBezTo>
                          <a:pt x="46125" y="61115"/>
                          <a:pt x="46173" y="60996"/>
                          <a:pt x="46233" y="60877"/>
                        </a:cubicBezTo>
                        <a:cubicBezTo>
                          <a:pt x="46233" y="60865"/>
                          <a:pt x="46245" y="60841"/>
                          <a:pt x="46245" y="60829"/>
                        </a:cubicBezTo>
                        <a:cubicBezTo>
                          <a:pt x="46304" y="60710"/>
                          <a:pt x="46376" y="60591"/>
                          <a:pt x="46447" y="60472"/>
                        </a:cubicBezTo>
                        <a:cubicBezTo>
                          <a:pt x="46649" y="60127"/>
                          <a:pt x="46899" y="59817"/>
                          <a:pt x="47173" y="59532"/>
                        </a:cubicBezTo>
                        <a:cubicBezTo>
                          <a:pt x="48054" y="58650"/>
                          <a:pt x="49269" y="58067"/>
                          <a:pt x="50709" y="57853"/>
                        </a:cubicBezTo>
                        <a:lnTo>
                          <a:pt x="50828" y="57841"/>
                        </a:lnTo>
                        <a:lnTo>
                          <a:pt x="51495" y="57841"/>
                        </a:lnTo>
                        <a:lnTo>
                          <a:pt x="51638" y="57829"/>
                        </a:lnTo>
                        <a:lnTo>
                          <a:pt x="52055" y="57817"/>
                        </a:lnTo>
                        <a:lnTo>
                          <a:pt x="57817" y="57817"/>
                        </a:lnTo>
                        <a:cubicBezTo>
                          <a:pt x="56924" y="26337"/>
                          <a:pt x="31481" y="893"/>
                          <a:pt x="1" y="0"/>
                        </a:cubicBez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6" name="Google Shape;1192;p32">
                    <a:extLst>
                      <a:ext uri="{FF2B5EF4-FFF2-40B4-BE49-F238E27FC236}">
                        <a16:creationId xmlns:a16="http://schemas.microsoft.com/office/drawing/2014/main" id="{DA757B13-7D65-4D72-971A-EE8C579CE325}"/>
                      </a:ext>
                    </a:extLst>
                  </p:cNvPr>
                  <p:cNvGrpSpPr/>
                  <p:nvPr/>
                </p:nvGrpSpPr>
                <p:grpSpPr>
                  <a:xfrm>
                    <a:off x="5312820" y="1885199"/>
                    <a:ext cx="350079" cy="350079"/>
                    <a:chOff x="3497300" y="3227275"/>
                    <a:chExt cx="296175" cy="296175"/>
                  </a:xfrm>
                </p:grpSpPr>
                <p:sp>
                  <p:nvSpPr>
                    <p:cNvPr id="76" name="Google Shape;1193;p32">
                      <a:extLst>
                        <a:ext uri="{FF2B5EF4-FFF2-40B4-BE49-F238E27FC236}">
                          <a16:creationId xmlns:a16="http://schemas.microsoft.com/office/drawing/2014/main" id="{594E0360-0D97-4626-9417-41C0DEEAFC1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7" name="Google Shape;1194;p32">
                      <a:extLst>
                        <a:ext uri="{FF2B5EF4-FFF2-40B4-BE49-F238E27FC236}">
                          <a16:creationId xmlns:a16="http://schemas.microsoft.com/office/drawing/2014/main" id="{5F48656E-CFCA-482C-AE21-352943B111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8" name="Google Shape;1195;p32">
                      <a:extLst>
                        <a:ext uri="{FF2B5EF4-FFF2-40B4-BE49-F238E27FC236}">
                          <a16:creationId xmlns:a16="http://schemas.microsoft.com/office/drawing/2014/main" id="{AD8BC1F0-1ECE-404E-B659-1DF8920FD7B7}"/>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9" name="Google Shape;1196;p32">
                      <a:extLst>
                        <a:ext uri="{FF2B5EF4-FFF2-40B4-BE49-F238E27FC236}">
                          <a16:creationId xmlns:a16="http://schemas.microsoft.com/office/drawing/2014/main" id="{7EB7115C-5E90-4A09-835A-9872D7AEEFB0}"/>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0" name="Google Shape;1197;p32">
                      <a:extLst>
                        <a:ext uri="{FF2B5EF4-FFF2-40B4-BE49-F238E27FC236}">
                          <a16:creationId xmlns:a16="http://schemas.microsoft.com/office/drawing/2014/main" id="{78A80BEC-EDEA-42DE-8178-EF7918B23DC7}"/>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1" name="Google Shape;1198;p32">
                      <a:extLst>
                        <a:ext uri="{FF2B5EF4-FFF2-40B4-BE49-F238E27FC236}">
                          <a16:creationId xmlns:a16="http://schemas.microsoft.com/office/drawing/2014/main" id="{E39B7771-DDF1-482D-A32E-02A5AA6F62B6}"/>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2" name="Google Shape;1199;p32">
                      <a:extLst>
                        <a:ext uri="{FF2B5EF4-FFF2-40B4-BE49-F238E27FC236}">
                          <a16:creationId xmlns:a16="http://schemas.microsoft.com/office/drawing/2014/main" id="{B6DFEEB5-80B9-4038-83A3-9C081C2EB529}"/>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3" name="Google Shape;1200;p32">
                      <a:extLst>
                        <a:ext uri="{FF2B5EF4-FFF2-40B4-BE49-F238E27FC236}">
                          <a16:creationId xmlns:a16="http://schemas.microsoft.com/office/drawing/2014/main" id="{C3F17751-C760-46B3-A2F6-01349A3F980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7" name="Google Shape;1747;p42">
                    <a:extLst>
                      <a:ext uri="{FF2B5EF4-FFF2-40B4-BE49-F238E27FC236}">
                        <a16:creationId xmlns:a16="http://schemas.microsoft.com/office/drawing/2014/main" id="{65120ABE-EFBE-4D85-9899-460868A39F6F}"/>
                      </a:ext>
                    </a:extLst>
                  </p:cNvPr>
                  <p:cNvSpPr/>
                  <p:nvPr/>
                </p:nvSpPr>
                <p:spPr>
                  <a:xfrm>
                    <a:off x="4066478" y="18690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EBB700"/>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endParaRPr sz="2400" kern="0" dirty="0">
                      <a:solidFill>
                        <a:sysClr val="windowText" lastClr="000000"/>
                      </a:solidFill>
                    </a:endParaRPr>
                  </a:p>
                </p:txBody>
              </p:sp>
              <p:sp>
                <p:nvSpPr>
                  <p:cNvPr id="38" name="Google Shape;1747;p42">
                    <a:extLst>
                      <a:ext uri="{FF2B5EF4-FFF2-40B4-BE49-F238E27FC236}">
                        <a16:creationId xmlns:a16="http://schemas.microsoft.com/office/drawing/2014/main" id="{F27642C4-BF15-4B15-BD5A-9ADD7AA2A316}"/>
                      </a:ext>
                    </a:extLst>
                  </p:cNvPr>
                  <p:cNvSpPr/>
                  <p:nvPr/>
                </p:nvSpPr>
                <p:spPr>
                  <a:xfrm>
                    <a:off x="5014535" y="225783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407CCA"/>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n" sz="2267" kern="0" dirty="0">
                        <a:solidFill>
                          <a:srgbClr val="FFFFFF"/>
                        </a:solidFill>
                        <a:latin typeface="Fira Sans Extra Condensed Medium"/>
                        <a:ea typeface="Fira Sans Extra Condensed Medium"/>
                        <a:cs typeface="Fira Sans Extra Condensed Medium"/>
                        <a:sym typeface="Fira Sans Extra Condensed Medium"/>
                      </a:rPr>
                      <a:t>05</a:t>
                    </a:r>
                    <a:endParaRPr sz="2400" kern="0" dirty="0">
                      <a:solidFill>
                        <a:sysClr val="windowText" lastClr="000000"/>
                      </a:solidFill>
                    </a:endParaRPr>
                  </a:p>
                </p:txBody>
              </p:sp>
              <p:sp>
                <p:nvSpPr>
                  <p:cNvPr id="39" name="Google Shape;1747;p42">
                    <a:extLst>
                      <a:ext uri="{FF2B5EF4-FFF2-40B4-BE49-F238E27FC236}">
                        <a16:creationId xmlns:a16="http://schemas.microsoft.com/office/drawing/2014/main" id="{E2BBD8DF-8A0C-4F56-8D8B-7A08F580CA2E}"/>
                      </a:ext>
                    </a:extLst>
                  </p:cNvPr>
                  <p:cNvSpPr/>
                  <p:nvPr/>
                </p:nvSpPr>
                <p:spPr>
                  <a:xfrm>
                    <a:off x="4641677" y="322594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FF5C35"/>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n" sz="2267" kern="0" dirty="0">
                        <a:solidFill>
                          <a:srgbClr val="FFFFFF"/>
                        </a:solidFill>
                        <a:latin typeface="Fira Sans Extra Condensed Medium"/>
                        <a:ea typeface="Fira Sans Extra Condensed Medium"/>
                        <a:cs typeface="Fira Sans Extra Condensed Medium"/>
                        <a:sym typeface="Fira Sans Extra Condensed Medium"/>
                      </a:rPr>
                      <a:t>05</a:t>
                    </a:r>
                    <a:endParaRPr sz="2400" kern="0" dirty="0">
                      <a:solidFill>
                        <a:sysClr val="windowText" lastClr="000000"/>
                      </a:solidFill>
                    </a:endParaRPr>
                  </a:p>
                </p:txBody>
              </p:sp>
              <p:sp>
                <p:nvSpPr>
                  <p:cNvPr id="40" name="Google Shape;1747;p42">
                    <a:extLst>
                      <a:ext uri="{FF2B5EF4-FFF2-40B4-BE49-F238E27FC236}">
                        <a16:creationId xmlns:a16="http://schemas.microsoft.com/office/drawing/2014/main" id="{8EA35086-837E-40FA-A24A-5FE4736684DC}"/>
                      </a:ext>
                    </a:extLst>
                  </p:cNvPr>
                  <p:cNvSpPr/>
                  <p:nvPr/>
                </p:nvSpPr>
                <p:spPr>
                  <a:xfrm>
                    <a:off x="3634494" y="28431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B3B2B1"/>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n" sz="2267" kern="0" dirty="0">
                        <a:solidFill>
                          <a:srgbClr val="FFFFFF"/>
                        </a:solidFill>
                        <a:latin typeface="Fira Sans Extra Condensed Medium"/>
                        <a:ea typeface="Fira Sans Extra Condensed Medium"/>
                        <a:cs typeface="Fira Sans Extra Condensed Medium"/>
                        <a:sym typeface="Fira Sans Extra Condensed Medium"/>
                      </a:rPr>
                      <a:t>05</a:t>
                    </a:r>
                    <a:endParaRPr sz="2400" kern="0" dirty="0">
                      <a:solidFill>
                        <a:sysClr val="windowText" lastClr="000000"/>
                      </a:solidFill>
                    </a:endParaRPr>
                  </a:p>
                </p:txBody>
              </p:sp>
              <p:sp>
                <p:nvSpPr>
                  <p:cNvPr id="41" name="Google Shape;1393;p36">
                    <a:extLst>
                      <a:ext uri="{FF2B5EF4-FFF2-40B4-BE49-F238E27FC236}">
                        <a16:creationId xmlns:a16="http://schemas.microsoft.com/office/drawing/2014/main" id="{BA5EAD10-AF46-4CBE-B808-0C7DCDA2F040}"/>
                      </a:ext>
                    </a:extLst>
                  </p:cNvPr>
                  <p:cNvSpPr txBox="1"/>
                  <p:nvPr/>
                </p:nvSpPr>
                <p:spPr>
                  <a:xfrm>
                    <a:off x="1669732" y="1545727"/>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en" dirty="0">
                        <a:solidFill>
                          <a:srgbClr val="EBB700"/>
                        </a:solidFill>
                        <a:effectLst>
                          <a:innerShdw blurRad="63500" dist="50800" dir="13500000">
                            <a:prstClr val="black">
                              <a:alpha val="50000"/>
                            </a:prstClr>
                          </a:innerShdw>
                        </a:effectLst>
                        <a:sym typeface="Fira Sans Extra Condensed Medium"/>
                      </a:rPr>
                      <a:t>Domaine prioritaire 1 Nouveaux clubs</a:t>
                    </a:r>
                    <a:endParaRPr dirty="0">
                      <a:solidFill>
                        <a:srgbClr val="EBB700"/>
                      </a:solidFill>
                      <a:effectLst>
                        <a:innerShdw blurRad="63500" dist="50800" dir="13500000">
                          <a:prstClr val="black">
                            <a:alpha val="50000"/>
                          </a:prstClr>
                        </a:innerShdw>
                      </a:effectLst>
                      <a:sym typeface="Fira Sans Extra Condensed Medium"/>
                    </a:endParaRPr>
                  </a:p>
                </p:txBody>
              </p:sp>
              <p:sp>
                <p:nvSpPr>
                  <p:cNvPr id="42" name="Google Shape;1393;p36">
                    <a:extLst>
                      <a:ext uri="{FF2B5EF4-FFF2-40B4-BE49-F238E27FC236}">
                        <a16:creationId xmlns:a16="http://schemas.microsoft.com/office/drawing/2014/main" id="{2BFBE6ED-38A3-45FE-899E-3FBC8C76E31E}"/>
                      </a:ext>
                    </a:extLst>
                  </p:cNvPr>
                  <p:cNvSpPr txBox="1"/>
                  <p:nvPr/>
                </p:nvSpPr>
                <p:spPr>
                  <a:xfrm>
                    <a:off x="5822012" y="1560300"/>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en" dirty="0">
                        <a:solidFill>
                          <a:srgbClr val="407CCA"/>
                        </a:solidFill>
                        <a:effectLst>
                          <a:innerShdw blurRad="63500" dist="50800" dir="13500000">
                            <a:prstClr val="black">
                              <a:alpha val="50000"/>
                            </a:prstClr>
                          </a:innerShdw>
                        </a:effectLst>
                        <a:sym typeface="Fira Sans Extra Condensed Medium"/>
                      </a:rPr>
                      <a:t>Domaine prioritaire 2</a:t>
                    </a:r>
                  </a:p>
                  <a:p>
                    <a:r>
                      <a:rPr lang="en" dirty="0">
                        <a:solidFill>
                          <a:srgbClr val="407CCA"/>
                        </a:solidFill>
                        <a:effectLst>
                          <a:innerShdw blurRad="63500" dist="50800" dir="13500000">
                            <a:prstClr val="black">
                              <a:alpha val="50000"/>
                            </a:prstClr>
                          </a:innerShdw>
                        </a:effectLst>
                        <a:sym typeface="Fira Sans Extra Condensed Medium"/>
                      </a:rPr>
                      <a:t>Nouveaux membres</a:t>
                    </a:r>
                    <a:endParaRPr dirty="0">
                      <a:solidFill>
                        <a:srgbClr val="407CCA"/>
                      </a:solidFill>
                      <a:effectLst>
                        <a:innerShdw blurRad="63500" dist="50800" dir="13500000">
                          <a:prstClr val="black">
                            <a:alpha val="50000"/>
                          </a:prstClr>
                        </a:innerShdw>
                      </a:effectLst>
                      <a:sym typeface="Fira Sans Extra Condensed Medium"/>
                    </a:endParaRPr>
                  </a:p>
                </p:txBody>
              </p:sp>
              <p:pic>
                <p:nvPicPr>
                  <p:cNvPr id="43" name="Graphic 42" descr="User with solid fill">
                    <a:extLst>
                      <a:ext uri="{FF2B5EF4-FFF2-40B4-BE49-F238E27FC236}">
                        <a16:creationId xmlns:a16="http://schemas.microsoft.com/office/drawing/2014/main" id="{33A57E30-2A54-4155-B9AF-5B9A08C3E5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25795" y="1929505"/>
                    <a:ext cx="304828" cy="304828"/>
                  </a:xfrm>
                  <a:prstGeom prst="rect">
                    <a:avLst/>
                  </a:prstGeom>
                </p:spPr>
              </p:pic>
              <p:pic>
                <p:nvPicPr>
                  <p:cNvPr id="44" name="Graphic 43" descr="User with solid fill">
                    <a:extLst>
                      <a:ext uri="{FF2B5EF4-FFF2-40B4-BE49-F238E27FC236}">
                        <a16:creationId xmlns:a16="http://schemas.microsoft.com/office/drawing/2014/main" id="{3B4065C9-B127-4874-BA11-AD7B789B3B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71290" y="2320244"/>
                    <a:ext cx="304828" cy="304828"/>
                  </a:xfrm>
                  <a:prstGeom prst="rect">
                    <a:avLst/>
                  </a:prstGeom>
                </p:spPr>
              </p:pic>
              <p:pic>
                <p:nvPicPr>
                  <p:cNvPr id="45" name="Graphic 44" descr="User with solid fill">
                    <a:extLst>
                      <a:ext uri="{FF2B5EF4-FFF2-40B4-BE49-F238E27FC236}">
                        <a16:creationId xmlns:a16="http://schemas.microsoft.com/office/drawing/2014/main" id="{F691413E-F63F-41C9-A7A5-0A8A469AB75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04069" y="3288354"/>
                    <a:ext cx="304828" cy="304828"/>
                  </a:xfrm>
                  <a:prstGeom prst="rect">
                    <a:avLst/>
                  </a:prstGeom>
                </p:spPr>
              </p:pic>
              <p:pic>
                <p:nvPicPr>
                  <p:cNvPr id="46" name="Graphic 45" descr="User with solid fill">
                    <a:extLst>
                      <a:ext uri="{FF2B5EF4-FFF2-40B4-BE49-F238E27FC236}">
                        <a16:creationId xmlns:a16="http://schemas.microsoft.com/office/drawing/2014/main" id="{C6479C15-579A-4B2F-99B7-09A7513AEF3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77883" y="2886596"/>
                    <a:ext cx="304828" cy="304828"/>
                  </a:xfrm>
                  <a:prstGeom prst="rect">
                    <a:avLst/>
                  </a:prstGeom>
                </p:spPr>
              </p:pic>
              <p:sp>
                <p:nvSpPr>
                  <p:cNvPr id="47" name="Google Shape;1393;p36">
                    <a:extLst>
                      <a:ext uri="{FF2B5EF4-FFF2-40B4-BE49-F238E27FC236}">
                        <a16:creationId xmlns:a16="http://schemas.microsoft.com/office/drawing/2014/main" id="{54EA6481-D40E-41F0-8CFB-2EC2858FEE84}"/>
                      </a:ext>
                    </a:extLst>
                  </p:cNvPr>
                  <p:cNvSpPr txBox="1"/>
                  <p:nvPr/>
                </p:nvSpPr>
                <p:spPr>
                  <a:xfrm>
                    <a:off x="1673080" y="3914567"/>
                    <a:ext cx="1884600" cy="429600"/>
                  </a:xfrm>
                  <a:prstGeom prst="rect">
                    <a:avLst/>
                  </a:prstGeom>
                  <a:noFill/>
                  <a:ln>
                    <a:noFill/>
                  </a:ln>
                </p:spPr>
                <p:txBody>
                  <a:bodyPr spcFirstLastPara="1" wrap="square" lIns="121900" tIns="121900" rIns="121900" bIns="121900" anchor="ctr" anchorCtr="0">
                    <a:noAutofit/>
                  </a:bodyPr>
                  <a:lstStyle/>
                  <a:p>
                    <a:pPr>
                      <a:buClrTx/>
                      <a:defRPr/>
                    </a:pPr>
                    <a:r>
                      <a:rPr lang="en" b="1" dirty="0">
                        <a:solidFill>
                          <a:srgbClr val="B3B2B1"/>
                        </a:solidFill>
                        <a:effectLst>
                          <a:innerShdw blurRad="63500" dist="50800" dir="13500000">
                            <a:prstClr val="black">
                              <a:alpha val="50000"/>
                            </a:prstClr>
                          </a:innerShdw>
                        </a:effectLst>
                        <a:latin typeface="Helvetica Neue"/>
                        <a:sym typeface="Fira Sans Extra Condensed Medium"/>
                      </a:rPr>
                      <a:t>Domaine prioritaire 4</a:t>
                    </a:r>
                  </a:p>
                  <a:p>
                    <a:pPr>
                      <a:buClrTx/>
                      <a:defRPr/>
                    </a:pPr>
                    <a:r>
                      <a:rPr lang="en" b="1" dirty="0">
                        <a:solidFill>
                          <a:srgbClr val="B3B2B1"/>
                        </a:solidFill>
                        <a:effectLst>
                          <a:innerShdw blurRad="63500" dist="50800" dir="13500000">
                            <a:prstClr val="black">
                              <a:alpha val="50000"/>
                            </a:prstClr>
                          </a:innerShdw>
                        </a:effectLst>
                        <a:latin typeface="Helvetica Neue"/>
                        <a:sym typeface="Fira Sans Extra Condensed Medium"/>
                      </a:rPr>
                      <a:t>Soutien aux responsables</a:t>
                    </a:r>
                    <a:endParaRPr b="1" dirty="0">
                      <a:solidFill>
                        <a:srgbClr val="B3B2B1"/>
                      </a:solidFill>
                      <a:effectLst>
                        <a:innerShdw blurRad="63500" dist="50800" dir="13500000">
                          <a:prstClr val="black">
                            <a:alpha val="50000"/>
                          </a:prstClr>
                        </a:innerShdw>
                      </a:effectLst>
                      <a:latin typeface="Helvetica Neue"/>
                      <a:sym typeface="Fira Sans Extra Condensed Medium"/>
                    </a:endParaRPr>
                  </a:p>
                </p:txBody>
              </p:sp>
              <p:sp>
                <p:nvSpPr>
                  <p:cNvPr id="48" name="Google Shape;1393;p36">
                    <a:extLst>
                      <a:ext uri="{FF2B5EF4-FFF2-40B4-BE49-F238E27FC236}">
                        <a16:creationId xmlns:a16="http://schemas.microsoft.com/office/drawing/2014/main" id="{3D2FE588-74AC-4C0F-AF40-6DCE7A02E39B}"/>
                      </a:ext>
                    </a:extLst>
                  </p:cNvPr>
                  <p:cNvSpPr txBox="1"/>
                  <p:nvPr/>
                </p:nvSpPr>
                <p:spPr>
                  <a:xfrm>
                    <a:off x="5748396" y="3909612"/>
                    <a:ext cx="1884600" cy="429600"/>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n"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Domaine prioritaire 3</a:t>
                    </a:r>
                  </a:p>
                  <a:p>
                    <a:pPr defTabSz="1219170" fontAlgn="auto">
                      <a:spcBef>
                        <a:spcPts val="0"/>
                      </a:spcBef>
                      <a:spcAft>
                        <a:spcPts val="0"/>
                      </a:spcAft>
                      <a:defRPr/>
                    </a:pPr>
                    <a:r>
                      <a:rPr lang="en"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Satisfaction des membres</a:t>
                    </a:r>
                    <a:endParaRPr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endParaRPr>
                  </a:p>
                </p:txBody>
              </p:sp>
              <p:grpSp>
                <p:nvGrpSpPr>
                  <p:cNvPr id="49" name="Google Shape;1192;p32">
                    <a:extLst>
                      <a:ext uri="{FF2B5EF4-FFF2-40B4-BE49-F238E27FC236}">
                        <a16:creationId xmlns:a16="http://schemas.microsoft.com/office/drawing/2014/main" id="{F7AFF71B-166F-4577-913F-EE4B078679BD}"/>
                      </a:ext>
                    </a:extLst>
                  </p:cNvPr>
                  <p:cNvGrpSpPr/>
                  <p:nvPr/>
                </p:nvGrpSpPr>
                <p:grpSpPr>
                  <a:xfrm>
                    <a:off x="3634419" y="1756287"/>
                    <a:ext cx="350079" cy="350079"/>
                    <a:chOff x="3497300" y="3227275"/>
                    <a:chExt cx="296175" cy="296175"/>
                  </a:xfrm>
                </p:grpSpPr>
                <p:sp>
                  <p:nvSpPr>
                    <p:cNvPr id="68" name="Google Shape;1193;p32">
                      <a:extLst>
                        <a:ext uri="{FF2B5EF4-FFF2-40B4-BE49-F238E27FC236}">
                          <a16:creationId xmlns:a16="http://schemas.microsoft.com/office/drawing/2014/main" id="{CC7508BB-3633-448B-9D10-583BADA428DC}"/>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9" name="Google Shape;1194;p32">
                      <a:extLst>
                        <a:ext uri="{FF2B5EF4-FFF2-40B4-BE49-F238E27FC236}">
                          <a16:creationId xmlns:a16="http://schemas.microsoft.com/office/drawing/2014/main" id="{3E848283-3817-41AE-8836-AE4FF00387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0" name="Google Shape;1195;p32">
                      <a:extLst>
                        <a:ext uri="{FF2B5EF4-FFF2-40B4-BE49-F238E27FC236}">
                          <a16:creationId xmlns:a16="http://schemas.microsoft.com/office/drawing/2014/main" id="{C3F99FAB-EB0B-4FB0-9205-C3ED058BE76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1" name="Google Shape;1196;p32">
                      <a:extLst>
                        <a:ext uri="{FF2B5EF4-FFF2-40B4-BE49-F238E27FC236}">
                          <a16:creationId xmlns:a16="http://schemas.microsoft.com/office/drawing/2014/main" id="{ABA71B49-9648-4B05-8892-9CCC6BA2D761}"/>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2" name="Google Shape;1197;p32">
                      <a:extLst>
                        <a:ext uri="{FF2B5EF4-FFF2-40B4-BE49-F238E27FC236}">
                          <a16:creationId xmlns:a16="http://schemas.microsoft.com/office/drawing/2014/main" id="{380EEB33-6794-4428-9038-ED5E785D0C20}"/>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3" name="Google Shape;1198;p32">
                      <a:extLst>
                        <a:ext uri="{FF2B5EF4-FFF2-40B4-BE49-F238E27FC236}">
                          <a16:creationId xmlns:a16="http://schemas.microsoft.com/office/drawing/2014/main" id="{A1FF137B-1925-48F8-8FEE-24D45C8A5D42}"/>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4" name="Google Shape;1199;p32">
                      <a:extLst>
                        <a:ext uri="{FF2B5EF4-FFF2-40B4-BE49-F238E27FC236}">
                          <a16:creationId xmlns:a16="http://schemas.microsoft.com/office/drawing/2014/main" id="{60395784-E0CC-448C-B796-2E48DE372FAC}"/>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5" name="Google Shape;1200;p32">
                      <a:extLst>
                        <a:ext uri="{FF2B5EF4-FFF2-40B4-BE49-F238E27FC236}">
                          <a16:creationId xmlns:a16="http://schemas.microsoft.com/office/drawing/2014/main" id="{88724666-7685-4000-91E8-3E13A987BAEF}"/>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0" name="Google Shape;1192;p32">
                    <a:extLst>
                      <a:ext uri="{FF2B5EF4-FFF2-40B4-BE49-F238E27FC236}">
                        <a16:creationId xmlns:a16="http://schemas.microsoft.com/office/drawing/2014/main" id="{1BE88551-D562-4909-8197-170818A772C4}"/>
                      </a:ext>
                    </a:extLst>
                  </p:cNvPr>
                  <p:cNvGrpSpPr/>
                  <p:nvPr/>
                </p:nvGrpSpPr>
                <p:grpSpPr>
                  <a:xfrm>
                    <a:off x="5119860" y="3467273"/>
                    <a:ext cx="350079" cy="350079"/>
                    <a:chOff x="3497300" y="3227275"/>
                    <a:chExt cx="296175" cy="296175"/>
                  </a:xfrm>
                </p:grpSpPr>
                <p:sp>
                  <p:nvSpPr>
                    <p:cNvPr id="60" name="Google Shape;1193;p32">
                      <a:extLst>
                        <a:ext uri="{FF2B5EF4-FFF2-40B4-BE49-F238E27FC236}">
                          <a16:creationId xmlns:a16="http://schemas.microsoft.com/office/drawing/2014/main" id="{45D1473B-047F-47A9-B0CE-4A46C4DB9B6E}"/>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1" name="Google Shape;1194;p32">
                      <a:extLst>
                        <a:ext uri="{FF2B5EF4-FFF2-40B4-BE49-F238E27FC236}">
                          <a16:creationId xmlns:a16="http://schemas.microsoft.com/office/drawing/2014/main" id="{7FA638B5-1B83-47E2-90DC-97FA628734C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2" name="Google Shape;1195;p32">
                      <a:extLst>
                        <a:ext uri="{FF2B5EF4-FFF2-40B4-BE49-F238E27FC236}">
                          <a16:creationId xmlns:a16="http://schemas.microsoft.com/office/drawing/2014/main" id="{29996387-4D4D-4548-BDC7-D1877C8D39F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3" name="Google Shape;1196;p32">
                      <a:extLst>
                        <a:ext uri="{FF2B5EF4-FFF2-40B4-BE49-F238E27FC236}">
                          <a16:creationId xmlns:a16="http://schemas.microsoft.com/office/drawing/2014/main" id="{CAFD7438-7166-4796-B1DD-0F272E414F69}"/>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4" name="Google Shape;1197;p32">
                      <a:extLst>
                        <a:ext uri="{FF2B5EF4-FFF2-40B4-BE49-F238E27FC236}">
                          <a16:creationId xmlns:a16="http://schemas.microsoft.com/office/drawing/2014/main" id="{42ACEB52-0C29-4229-8E3F-0678B3BF1A4A}"/>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5" name="Google Shape;1198;p32">
                      <a:extLst>
                        <a:ext uri="{FF2B5EF4-FFF2-40B4-BE49-F238E27FC236}">
                          <a16:creationId xmlns:a16="http://schemas.microsoft.com/office/drawing/2014/main" id="{851856F9-C138-4F92-BBB9-87239B7BA23A}"/>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6" name="Google Shape;1199;p32">
                      <a:extLst>
                        <a:ext uri="{FF2B5EF4-FFF2-40B4-BE49-F238E27FC236}">
                          <a16:creationId xmlns:a16="http://schemas.microsoft.com/office/drawing/2014/main" id="{3A02E486-CB23-4254-8C38-9B49A302F5D6}"/>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7" name="Google Shape;1200;p32">
                      <a:extLst>
                        <a:ext uri="{FF2B5EF4-FFF2-40B4-BE49-F238E27FC236}">
                          <a16:creationId xmlns:a16="http://schemas.microsoft.com/office/drawing/2014/main" id="{F77B1D72-2CA9-4F86-ADDB-88F0DFDD0A6D}"/>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1" name="Google Shape;1192;p32">
                    <a:extLst>
                      <a:ext uri="{FF2B5EF4-FFF2-40B4-BE49-F238E27FC236}">
                        <a16:creationId xmlns:a16="http://schemas.microsoft.com/office/drawing/2014/main" id="{27BDC031-51F7-490C-87FF-AB345545D3B2}"/>
                      </a:ext>
                    </a:extLst>
                  </p:cNvPr>
                  <p:cNvGrpSpPr/>
                  <p:nvPr/>
                </p:nvGrpSpPr>
                <p:grpSpPr>
                  <a:xfrm>
                    <a:off x="3515418" y="3339633"/>
                    <a:ext cx="350079" cy="350079"/>
                    <a:chOff x="3497300" y="3227275"/>
                    <a:chExt cx="296175" cy="296175"/>
                  </a:xfrm>
                </p:grpSpPr>
                <p:sp>
                  <p:nvSpPr>
                    <p:cNvPr id="52" name="Google Shape;1193;p32">
                      <a:extLst>
                        <a:ext uri="{FF2B5EF4-FFF2-40B4-BE49-F238E27FC236}">
                          <a16:creationId xmlns:a16="http://schemas.microsoft.com/office/drawing/2014/main" id="{77DBE95A-0219-4D3E-9948-AC1C7DE97AD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3" name="Google Shape;1194;p32">
                      <a:extLst>
                        <a:ext uri="{FF2B5EF4-FFF2-40B4-BE49-F238E27FC236}">
                          <a16:creationId xmlns:a16="http://schemas.microsoft.com/office/drawing/2014/main" id="{B429AA2B-C6C7-4F08-9FAE-13E68BFBF60C}"/>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4" name="Google Shape;1195;p32">
                      <a:extLst>
                        <a:ext uri="{FF2B5EF4-FFF2-40B4-BE49-F238E27FC236}">
                          <a16:creationId xmlns:a16="http://schemas.microsoft.com/office/drawing/2014/main" id="{3141D6AE-39B3-4859-AD9D-6F3C275B622A}"/>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5" name="Google Shape;1196;p32">
                      <a:extLst>
                        <a:ext uri="{FF2B5EF4-FFF2-40B4-BE49-F238E27FC236}">
                          <a16:creationId xmlns:a16="http://schemas.microsoft.com/office/drawing/2014/main" id="{0688C863-691E-485E-84D8-D9F25D635D1D}"/>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6" name="Google Shape;1197;p32">
                      <a:extLst>
                        <a:ext uri="{FF2B5EF4-FFF2-40B4-BE49-F238E27FC236}">
                          <a16:creationId xmlns:a16="http://schemas.microsoft.com/office/drawing/2014/main" id="{F0205D55-EC67-4DF5-9CD2-1310FEF1D00E}"/>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7" name="Google Shape;1198;p32">
                      <a:extLst>
                        <a:ext uri="{FF2B5EF4-FFF2-40B4-BE49-F238E27FC236}">
                          <a16:creationId xmlns:a16="http://schemas.microsoft.com/office/drawing/2014/main" id="{8EC5D4B8-070A-4623-847D-3846D47D6470}"/>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8" name="Google Shape;1199;p32">
                      <a:extLst>
                        <a:ext uri="{FF2B5EF4-FFF2-40B4-BE49-F238E27FC236}">
                          <a16:creationId xmlns:a16="http://schemas.microsoft.com/office/drawing/2014/main" id="{0986223F-BBA8-413D-982D-81C4B9D1014F}"/>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9" name="Google Shape;1200;p32">
                      <a:extLst>
                        <a:ext uri="{FF2B5EF4-FFF2-40B4-BE49-F238E27FC236}">
                          <a16:creationId xmlns:a16="http://schemas.microsoft.com/office/drawing/2014/main" id="{21575384-DFC7-45DB-89D8-B9896CA5A27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grpSp>
          <p:cxnSp>
            <p:nvCxnSpPr>
              <p:cNvPr id="25" name="Google Shape;1181;p32">
                <a:extLst>
                  <a:ext uri="{FF2B5EF4-FFF2-40B4-BE49-F238E27FC236}">
                    <a16:creationId xmlns:a16="http://schemas.microsoft.com/office/drawing/2014/main" id="{EAC87A8D-B21E-4253-968F-AE0D4F64F37D}"/>
                  </a:ext>
                </a:extLst>
              </p:cNvPr>
              <p:cNvCxnSpPr>
                <a:cxnSpLocks/>
              </p:cNvCxnSpPr>
              <p:nvPr/>
            </p:nvCxnSpPr>
            <p:spPr>
              <a:xfrm>
                <a:off x="3454908" y="1750162"/>
                <a:ext cx="772250" cy="0"/>
              </a:xfrm>
              <a:prstGeom prst="straightConnector1">
                <a:avLst/>
              </a:prstGeom>
              <a:noFill/>
              <a:ln w="9525" cap="flat" cmpd="sng">
                <a:solidFill>
                  <a:srgbClr val="EBB700"/>
                </a:solidFill>
                <a:prstDash val="solid"/>
                <a:round/>
                <a:headEnd type="diamond" w="med" len="med"/>
                <a:tailEnd type="none" w="med" len="med"/>
              </a:ln>
            </p:spPr>
          </p:cxnSp>
          <p:cxnSp>
            <p:nvCxnSpPr>
              <p:cNvPr id="26" name="Google Shape;1172;p32">
                <a:extLst>
                  <a:ext uri="{FF2B5EF4-FFF2-40B4-BE49-F238E27FC236}">
                    <a16:creationId xmlns:a16="http://schemas.microsoft.com/office/drawing/2014/main" id="{4FD49DDD-4F3C-4DD1-B5D5-6FAF01E7A312}"/>
                  </a:ext>
                </a:extLst>
              </p:cNvPr>
              <p:cNvCxnSpPr>
                <a:cxnSpLocks/>
              </p:cNvCxnSpPr>
              <p:nvPr/>
            </p:nvCxnSpPr>
            <p:spPr>
              <a:xfrm rot="10800000">
                <a:off x="6512215" y="1764631"/>
                <a:ext cx="756836" cy="0"/>
              </a:xfrm>
              <a:prstGeom prst="straightConnector1">
                <a:avLst/>
              </a:prstGeom>
              <a:noFill/>
              <a:ln w="9525" cap="flat" cmpd="sng">
                <a:solidFill>
                  <a:srgbClr val="407CCA"/>
                </a:solidFill>
                <a:prstDash val="solid"/>
                <a:round/>
                <a:headEnd type="diamond" w="med" len="med"/>
                <a:tailEnd type="none" w="med" len="med"/>
              </a:ln>
            </p:spPr>
          </p:cxnSp>
        </p:grpSp>
        <p:sp>
          <p:nvSpPr>
            <p:cNvPr id="23" name="Rectangle 22">
              <a:extLst>
                <a:ext uri="{FF2B5EF4-FFF2-40B4-BE49-F238E27FC236}">
                  <a16:creationId xmlns:a16="http://schemas.microsoft.com/office/drawing/2014/main" id="{0B699AFC-A8F7-428E-A993-F20766737DFD}"/>
                </a:ext>
              </a:extLst>
            </p:cNvPr>
            <p:cNvSpPr/>
            <p:nvPr/>
          </p:nvSpPr>
          <p:spPr>
            <a:xfrm>
              <a:off x="4965084" y="2124665"/>
              <a:ext cx="1420840" cy="922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67" b="1" dirty="0">
                  <a:solidFill>
                    <a:srgbClr val="0D2240"/>
                  </a:solidFill>
                  <a:latin typeface="Helvetica Neue"/>
                </a:rPr>
                <a:t> Point de contact</a:t>
              </a:r>
              <a:br>
                <a:rPr lang="en-US" sz="1067" b="1" dirty="0">
                  <a:solidFill>
                    <a:srgbClr val="0D2240"/>
                  </a:solidFill>
                  <a:latin typeface="Helvetica Neue"/>
                </a:rPr>
              </a:br>
              <a:r>
                <a:rPr lang="en-US" sz="1067" b="1" dirty="0" err="1">
                  <a:solidFill>
                    <a:srgbClr val="0D2240"/>
                  </a:solidFill>
                  <a:latin typeface="Helvetica Neue"/>
                </a:rPr>
                <a:t>Approche</a:t>
              </a:r>
              <a:r>
                <a:rPr lang="en-US" sz="1067" b="1" dirty="0">
                  <a:solidFill>
                    <a:srgbClr val="0D2240"/>
                  </a:solidFill>
                  <a:latin typeface="Helvetica Neue"/>
                </a:rPr>
                <a:t> </a:t>
              </a:r>
              <a:r>
                <a:rPr lang="en-US" sz="1067" b="1" dirty="0" err="1">
                  <a:solidFill>
                    <a:srgbClr val="0D2240"/>
                  </a:solidFill>
                  <a:latin typeface="Helvetica Neue"/>
                </a:rPr>
                <a:t>Globale</a:t>
              </a:r>
              <a:r>
                <a:rPr lang="en-US" sz="1067" b="1" dirty="0">
                  <a:solidFill>
                    <a:srgbClr val="0D2240"/>
                  </a:solidFill>
                  <a:latin typeface="Helvetica Neue"/>
                </a:rPr>
                <a:t> </a:t>
              </a:r>
              <a:r>
                <a:rPr lang="en-US" sz="1067" b="1" dirty="0" err="1">
                  <a:solidFill>
                    <a:srgbClr val="0D2240"/>
                  </a:solidFill>
                  <a:latin typeface="Helvetica Neue"/>
                </a:rPr>
                <a:t>Effectif</a:t>
              </a:r>
              <a:endParaRPr lang="en-US" sz="1067" b="1" dirty="0">
                <a:solidFill>
                  <a:srgbClr val="0D2240"/>
                </a:solidFill>
                <a:latin typeface="Helvetica Neue"/>
              </a:endParaRPr>
            </a:p>
          </p:txBody>
        </p:sp>
      </p:grpSp>
    </p:spTree>
    <p:extLst>
      <p:ext uri="{BB962C8B-B14F-4D97-AF65-F5344CB8AC3E}">
        <p14:creationId xmlns:p14="http://schemas.microsoft.com/office/powerpoint/2010/main" val="2396915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973352CB-31BE-6940-A03E-537E79EBED6A}"/>
              </a:ext>
            </a:extLst>
          </p:cNvPr>
          <p:cNvSpPr/>
          <p:nvPr/>
        </p:nvSpPr>
        <p:spPr>
          <a:xfrm>
            <a:off x="0" y="0"/>
            <a:ext cx="11277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15" name="Slice - Solid">
            <a:extLst>
              <a:ext uri="{FF2B5EF4-FFF2-40B4-BE49-F238E27FC236}">
                <a16:creationId xmlns:a16="http://schemas.microsoft.com/office/drawing/2014/main" id="{A0F614EC-F7BF-374E-819E-F20B2EBF1554}"/>
              </a:ext>
            </a:extLst>
          </p:cNvPr>
          <p:cNvSpPr/>
          <p:nvPr/>
        </p:nvSpPr>
        <p:spPr>
          <a:xfrm>
            <a:off x="1004871" y="-8022"/>
            <a:ext cx="11187129"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TextBox 8">
            <a:extLst>
              <a:ext uri="{FF2B5EF4-FFF2-40B4-BE49-F238E27FC236}">
                <a16:creationId xmlns:a16="http://schemas.microsoft.com/office/drawing/2014/main" id="{167560B3-2D9F-44D7-8CD5-E363E6587447}"/>
              </a:ext>
            </a:extLst>
          </p:cNvPr>
          <p:cNvSpPr txBox="1"/>
          <p:nvPr/>
        </p:nvSpPr>
        <p:spPr>
          <a:xfrm>
            <a:off x="2751296" y="5943600"/>
            <a:ext cx="8069104" cy="553998"/>
          </a:xfrm>
          <a:prstGeom prst="rect">
            <a:avLst/>
          </a:prstGeom>
          <a:noFill/>
        </p:spPr>
        <p:txBody>
          <a:bodyPr wrap="square" rtlCol="0">
            <a:spAutoFit/>
          </a:bodyPr>
          <a:lstStyle/>
          <a:p>
            <a:pPr algn="ctr"/>
            <a:r>
              <a:rPr lang="fr-FR" sz="3000" b="1" dirty="0">
                <a:solidFill>
                  <a:srgbClr val="F65126"/>
                </a:solidFill>
              </a:rPr>
              <a:t>Lions pouvant générer un impact positif </a:t>
            </a:r>
          </a:p>
        </p:txBody>
      </p:sp>
      <p:graphicFrame>
        <p:nvGraphicFramePr>
          <p:cNvPr id="10" name="Diagram 9">
            <a:extLst>
              <a:ext uri="{FF2B5EF4-FFF2-40B4-BE49-F238E27FC236}">
                <a16:creationId xmlns:a16="http://schemas.microsoft.com/office/drawing/2014/main" id="{1AD1CB55-2A34-4185-B8A9-786984E7F80D}"/>
              </a:ext>
            </a:extLst>
          </p:cNvPr>
          <p:cNvGraphicFramePr/>
          <p:nvPr>
            <p:extLst>
              <p:ext uri="{D42A27DB-BD31-4B8C-83A1-F6EECF244321}">
                <p14:modId xmlns:p14="http://schemas.microsoft.com/office/powerpoint/2010/main" val="1430541965"/>
              </p:ext>
            </p:extLst>
          </p:nvPr>
        </p:nvGraphicFramePr>
        <p:xfrm>
          <a:off x="3143487" y="1143000"/>
          <a:ext cx="7589520" cy="4937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Headline">
            <a:extLst>
              <a:ext uri="{FF2B5EF4-FFF2-40B4-BE49-F238E27FC236}">
                <a16:creationId xmlns:a16="http://schemas.microsoft.com/office/drawing/2014/main" id="{363A1174-691C-CB41-B0CA-9DA5580D963A}"/>
              </a:ext>
            </a:extLst>
          </p:cNvPr>
          <p:cNvSpPr txBox="1">
            <a:spLocks/>
          </p:cNvSpPr>
          <p:nvPr/>
        </p:nvSpPr>
        <p:spPr>
          <a:xfrm>
            <a:off x="2751295" y="55117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fr-FR" sz="3200" dirty="0">
                <a:solidFill>
                  <a:schemeClr val="bg1"/>
                </a:solidFill>
                <a:latin typeface="Arial" panose="020B0604020202020204" pitchFamily="34" charset="0"/>
                <a:cs typeface="Arial" panose="020B0604020202020204" pitchFamily="34" charset="0"/>
              </a:rPr>
              <a:t>Qui peut faire partie du groupe de travail ?</a:t>
            </a:r>
          </a:p>
        </p:txBody>
      </p:sp>
      <p:pic>
        <p:nvPicPr>
          <p:cNvPr id="13" name="Picture 12">
            <a:extLst>
              <a:ext uri="{FF2B5EF4-FFF2-40B4-BE49-F238E27FC236}">
                <a16:creationId xmlns:a16="http://schemas.microsoft.com/office/drawing/2014/main" id="{6AA11A2F-4CAB-9944-B044-F57928B34697}"/>
              </a:ext>
            </a:extLst>
          </p:cNvPr>
          <p:cNvPicPr>
            <a:picLocks noChangeAspect="1"/>
          </p:cNvPicPr>
          <p:nvPr/>
        </p:nvPicPr>
        <p:blipFill>
          <a:blip r:embed="rId8"/>
          <a:srcRect/>
          <a:stretch/>
        </p:blipFill>
        <p:spPr>
          <a:xfrm>
            <a:off x="457200" y="332690"/>
            <a:ext cx="1089992" cy="1089992"/>
          </a:xfrm>
          <a:prstGeom prst="rect">
            <a:avLst/>
          </a:prstGeom>
        </p:spPr>
      </p:pic>
      <p:sp>
        <p:nvSpPr>
          <p:cNvPr id="16" name="Page Number - Blue">
            <a:extLst>
              <a:ext uri="{FF2B5EF4-FFF2-40B4-BE49-F238E27FC236}">
                <a16:creationId xmlns:a16="http://schemas.microsoft.com/office/drawing/2014/main" id="{9BDDB18B-8645-0346-8FD3-0FE28EA97CE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spTree>
    <p:extLst>
      <p:ext uri="{BB962C8B-B14F-4D97-AF65-F5344CB8AC3E}">
        <p14:creationId xmlns:p14="http://schemas.microsoft.com/office/powerpoint/2010/main" val="2940633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lice - Solid">
            <a:extLst>
              <a:ext uri="{FF2B5EF4-FFF2-40B4-BE49-F238E27FC236}">
                <a16:creationId xmlns:a16="http://schemas.microsoft.com/office/drawing/2014/main" id="{F1DA8631-9A04-224B-8FBD-59E9927701D6}"/>
              </a:ext>
            </a:extLst>
          </p:cNvPr>
          <p:cNvSpPr/>
          <p:nvPr/>
        </p:nvSpPr>
        <p:spPr>
          <a:xfrm rot="10800000">
            <a:off x="0" y="-8023"/>
            <a:ext cx="11187128" cy="7018422"/>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66" name="Rectangle 65">
            <a:extLst>
              <a:ext uri="{FF2B5EF4-FFF2-40B4-BE49-F238E27FC236}">
                <a16:creationId xmlns:a16="http://schemas.microsoft.com/office/drawing/2014/main" id="{4F4B98F0-BD98-EB45-8E21-C3FC7E92602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Body Copy">
            <a:extLst>
              <a:ext uri="{FF2B5EF4-FFF2-40B4-BE49-F238E27FC236}">
                <a16:creationId xmlns:a16="http://schemas.microsoft.com/office/drawing/2014/main" id="{C10A6398-BAB4-DF43-9CCB-300D5C36DCDB}"/>
              </a:ext>
            </a:extLst>
          </p:cNvPr>
          <p:cNvSpPr txBox="1">
            <a:spLocks/>
          </p:cNvSpPr>
          <p:nvPr/>
        </p:nvSpPr>
        <p:spPr>
          <a:xfrm>
            <a:off x="760627" y="1437601"/>
            <a:ext cx="3033070"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r-FR" dirty="0">
                <a:solidFill>
                  <a:schemeClr val="bg1"/>
                </a:solidFill>
                <a:latin typeface="Arial" charset="0"/>
                <a:ea typeface="Arial" charset="0"/>
                <a:cs typeface="Arial" charset="0"/>
              </a:rPr>
              <a:t>Pour construire l’équipe, précisez ce que l’on attend de chacun des membres du groupe de travail.</a:t>
            </a:r>
          </a:p>
        </p:txBody>
      </p:sp>
      <p:sp>
        <p:nvSpPr>
          <p:cNvPr id="13" name="Body Copy">
            <a:extLst>
              <a:ext uri="{FF2B5EF4-FFF2-40B4-BE49-F238E27FC236}">
                <a16:creationId xmlns:a16="http://schemas.microsoft.com/office/drawing/2014/main" id="{441058A8-A6A9-8D44-A76A-9F7F4040BAA7}"/>
              </a:ext>
            </a:extLst>
          </p:cNvPr>
          <p:cNvSpPr txBox="1">
            <a:spLocks/>
          </p:cNvSpPr>
          <p:nvPr/>
        </p:nvSpPr>
        <p:spPr>
          <a:xfrm>
            <a:off x="747216" y="650827"/>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fr-FR" sz="3200" b="1" dirty="0">
                <a:solidFill>
                  <a:schemeClr val="bg1"/>
                </a:solidFill>
                <a:latin typeface="Arial" charset="0"/>
                <a:ea typeface="Arial" charset="0"/>
                <a:cs typeface="Arial" charset="0"/>
              </a:rPr>
              <a:t>Définir des attentes claires</a:t>
            </a:r>
          </a:p>
        </p:txBody>
      </p:sp>
      <p:sp>
        <p:nvSpPr>
          <p:cNvPr id="37" name="Rectangle 17">
            <a:extLst>
              <a:ext uri="{FF2B5EF4-FFF2-40B4-BE49-F238E27FC236}">
                <a16:creationId xmlns:a16="http://schemas.microsoft.com/office/drawing/2014/main" id="{57887EC0-4B14-114E-949E-35BBFFF8CA5D}"/>
              </a:ext>
            </a:extLst>
          </p:cNvPr>
          <p:cNvSpPr>
            <a:spLocks noChangeArrowheads="1"/>
          </p:cNvSpPr>
          <p:nvPr/>
        </p:nvSpPr>
        <p:spPr bwMode="auto">
          <a:xfrm>
            <a:off x="4571649" y="4396601"/>
            <a:ext cx="13849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a:ln>
                  <a:noFill/>
                </a:ln>
                <a:solidFill>
                  <a:srgbClr val="FF5C35"/>
                </a:solidFill>
                <a:latin typeface="Open Sans Semibold" panose="020B0706030804020204" pitchFamily="34" charset="0"/>
              </a:rPr>
              <a:t>Dévouement</a:t>
            </a:r>
          </a:p>
        </p:txBody>
      </p:sp>
      <p:sp>
        <p:nvSpPr>
          <p:cNvPr id="47" name="Rectangle 17">
            <a:extLst>
              <a:ext uri="{FF2B5EF4-FFF2-40B4-BE49-F238E27FC236}">
                <a16:creationId xmlns:a16="http://schemas.microsoft.com/office/drawing/2014/main" id="{254D5A1E-1463-934B-B1A1-4CC54E0DCCE2}"/>
              </a:ext>
            </a:extLst>
          </p:cNvPr>
          <p:cNvSpPr>
            <a:spLocks noChangeArrowheads="1"/>
          </p:cNvSpPr>
          <p:nvPr/>
        </p:nvSpPr>
        <p:spPr bwMode="auto">
          <a:xfrm>
            <a:off x="4571649" y="5104347"/>
            <a:ext cx="10066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a:ln>
                  <a:noFill/>
                </a:ln>
                <a:solidFill>
                  <a:schemeClr val="bg1">
                    <a:lumMod val="75000"/>
                  </a:schemeClr>
                </a:solidFill>
                <a:latin typeface="Open Sans Semibold" panose="020B0706030804020204" pitchFamily="34" charset="0"/>
              </a:rPr>
              <a:t>Respect</a:t>
            </a:r>
          </a:p>
        </p:txBody>
      </p:sp>
      <p:sp>
        <p:nvSpPr>
          <p:cNvPr id="54" name="Rectangle 17">
            <a:extLst>
              <a:ext uri="{FF2B5EF4-FFF2-40B4-BE49-F238E27FC236}">
                <a16:creationId xmlns:a16="http://schemas.microsoft.com/office/drawing/2014/main" id="{FA8D0522-35F8-9C43-868E-FF625E07A069}"/>
              </a:ext>
            </a:extLst>
          </p:cNvPr>
          <p:cNvSpPr>
            <a:spLocks noChangeArrowheads="1"/>
          </p:cNvSpPr>
          <p:nvPr/>
        </p:nvSpPr>
        <p:spPr bwMode="auto">
          <a:xfrm>
            <a:off x="4572000" y="2915879"/>
            <a:ext cx="12484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fr-FR" sz="2000" b="1" dirty="0">
                <a:solidFill>
                  <a:srgbClr val="EBB700"/>
                </a:solidFill>
                <a:latin typeface="Open Sans Semibold" panose="020B0706030804020204" pitchFamily="34" charset="0"/>
              </a:rPr>
              <a:t>Flexibilité</a:t>
            </a:r>
          </a:p>
        </p:txBody>
      </p:sp>
      <p:sp>
        <p:nvSpPr>
          <p:cNvPr id="58" name="Rectangle 17">
            <a:extLst>
              <a:ext uri="{FF2B5EF4-FFF2-40B4-BE49-F238E27FC236}">
                <a16:creationId xmlns:a16="http://schemas.microsoft.com/office/drawing/2014/main" id="{8F030D53-2501-0441-9086-86F857FB6BCE}"/>
              </a:ext>
            </a:extLst>
          </p:cNvPr>
          <p:cNvSpPr>
            <a:spLocks noChangeArrowheads="1"/>
          </p:cNvSpPr>
          <p:nvPr/>
        </p:nvSpPr>
        <p:spPr bwMode="auto">
          <a:xfrm>
            <a:off x="4571649" y="3676656"/>
            <a:ext cx="20438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a:ln>
                  <a:noFill/>
                </a:ln>
                <a:solidFill>
                  <a:srgbClr val="407CCA"/>
                </a:solidFill>
                <a:latin typeface="Open Sans Semibold" panose="020B0706030804020204" pitchFamily="34" charset="0"/>
              </a:rPr>
              <a:t>Communication</a:t>
            </a:r>
          </a:p>
        </p:txBody>
      </p:sp>
      <p:sp>
        <p:nvSpPr>
          <p:cNvPr id="62" name="Rectangle 17">
            <a:extLst>
              <a:ext uri="{FF2B5EF4-FFF2-40B4-BE49-F238E27FC236}">
                <a16:creationId xmlns:a16="http://schemas.microsoft.com/office/drawing/2014/main" id="{5DA8AC76-5D94-324F-880B-84B99632D264}"/>
              </a:ext>
            </a:extLst>
          </p:cNvPr>
          <p:cNvSpPr>
            <a:spLocks noChangeArrowheads="1"/>
          </p:cNvSpPr>
          <p:nvPr/>
        </p:nvSpPr>
        <p:spPr bwMode="auto">
          <a:xfrm>
            <a:off x="4572000" y="2152273"/>
            <a:ext cx="19220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a:ln>
                  <a:noFill/>
                </a:ln>
                <a:solidFill>
                  <a:srgbClr val="00AC69"/>
                </a:solidFill>
                <a:latin typeface="Open Sans Semibold" panose="020B0706030804020204" pitchFamily="34" charset="0"/>
              </a:rPr>
              <a:t>Responsabilisation </a:t>
            </a:r>
          </a:p>
        </p:txBody>
      </p:sp>
      <p:pic>
        <p:nvPicPr>
          <p:cNvPr id="24" name="Picture 23">
            <a:extLst>
              <a:ext uri="{FF2B5EF4-FFF2-40B4-BE49-F238E27FC236}">
                <a16:creationId xmlns:a16="http://schemas.microsoft.com/office/drawing/2014/main" id="{E9271B47-3C82-5944-A170-F5FBCC2C6B5B}"/>
              </a:ext>
            </a:extLst>
          </p:cNvPr>
          <p:cNvPicPr>
            <a:picLocks noChangeAspect="1"/>
          </p:cNvPicPr>
          <p:nvPr/>
        </p:nvPicPr>
        <p:blipFill>
          <a:blip r:embed="rId3"/>
          <a:srcRect/>
          <a:stretch/>
        </p:blipFill>
        <p:spPr>
          <a:xfrm>
            <a:off x="658006" y="5278128"/>
            <a:ext cx="1089992" cy="1089992"/>
          </a:xfrm>
          <a:prstGeom prst="rect">
            <a:avLst/>
          </a:prstGeom>
        </p:spPr>
      </p:pic>
      <p:grpSp>
        <p:nvGrpSpPr>
          <p:cNvPr id="26" name="Group 25">
            <a:extLst>
              <a:ext uri="{FF2B5EF4-FFF2-40B4-BE49-F238E27FC236}">
                <a16:creationId xmlns:a16="http://schemas.microsoft.com/office/drawing/2014/main" id="{B487D747-AE00-1B4B-A291-85ED61050EA1}"/>
              </a:ext>
            </a:extLst>
          </p:cNvPr>
          <p:cNvGrpSpPr/>
          <p:nvPr/>
        </p:nvGrpSpPr>
        <p:grpSpPr>
          <a:xfrm>
            <a:off x="6959246" y="1972026"/>
            <a:ext cx="4257742" cy="4538043"/>
            <a:chOff x="6945768" y="1737252"/>
            <a:chExt cx="4257742" cy="4538043"/>
          </a:xfrm>
        </p:grpSpPr>
        <p:grpSp>
          <p:nvGrpSpPr>
            <p:cNvPr id="27" name="Group 26">
              <a:extLst>
                <a:ext uri="{FF2B5EF4-FFF2-40B4-BE49-F238E27FC236}">
                  <a16:creationId xmlns:a16="http://schemas.microsoft.com/office/drawing/2014/main" id="{DAE02E41-8840-7943-B929-2566A7807AE3}"/>
                </a:ext>
              </a:extLst>
            </p:cNvPr>
            <p:cNvGrpSpPr/>
            <p:nvPr/>
          </p:nvGrpSpPr>
          <p:grpSpPr>
            <a:xfrm>
              <a:off x="6945768" y="3997587"/>
              <a:ext cx="4257742" cy="2277708"/>
              <a:chOff x="6945768" y="3997587"/>
              <a:chExt cx="4257742" cy="2277708"/>
            </a:xfrm>
          </p:grpSpPr>
          <p:sp>
            <p:nvSpPr>
              <p:cNvPr id="43" name="Freeform 42">
                <a:extLst>
                  <a:ext uri="{FF2B5EF4-FFF2-40B4-BE49-F238E27FC236}">
                    <a16:creationId xmlns:a16="http://schemas.microsoft.com/office/drawing/2014/main" id="{F5B766D9-8F47-434B-AAC0-1858D6AB817F}"/>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B3B2B1"/>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44" name="Freeform 13">
                <a:extLst>
                  <a:ext uri="{FF2B5EF4-FFF2-40B4-BE49-F238E27FC236}">
                    <a16:creationId xmlns:a16="http://schemas.microsoft.com/office/drawing/2014/main" id="{E920A482-22E2-6D44-88C0-F5AAC95B5168}"/>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45" name="Freeform 14">
                <a:extLst>
                  <a:ext uri="{FF2B5EF4-FFF2-40B4-BE49-F238E27FC236}">
                    <a16:creationId xmlns:a16="http://schemas.microsoft.com/office/drawing/2014/main" id="{1558E6CB-F4D3-FF45-AB0C-2B78E1108CAF}"/>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28" name="Group 27">
              <a:extLst>
                <a:ext uri="{FF2B5EF4-FFF2-40B4-BE49-F238E27FC236}">
                  <a16:creationId xmlns:a16="http://schemas.microsoft.com/office/drawing/2014/main" id="{9F735853-ACA5-A64D-924F-A86E81CC6798}"/>
                </a:ext>
              </a:extLst>
            </p:cNvPr>
            <p:cNvGrpSpPr/>
            <p:nvPr/>
          </p:nvGrpSpPr>
          <p:grpSpPr>
            <a:xfrm>
              <a:off x="6945768" y="3244142"/>
              <a:ext cx="4257742" cy="2277708"/>
              <a:chOff x="6945768" y="3997587"/>
              <a:chExt cx="4257742" cy="2277708"/>
            </a:xfrm>
          </p:grpSpPr>
          <p:sp>
            <p:nvSpPr>
              <p:cNvPr id="39" name="Freeform 38">
                <a:extLst>
                  <a:ext uri="{FF2B5EF4-FFF2-40B4-BE49-F238E27FC236}">
                    <a16:creationId xmlns:a16="http://schemas.microsoft.com/office/drawing/2014/main" id="{061A0DA5-3129-DA4D-B31D-CDF0EE8F630C}"/>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FF5C35"/>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40" name="Freeform 13">
                <a:extLst>
                  <a:ext uri="{FF2B5EF4-FFF2-40B4-BE49-F238E27FC236}">
                    <a16:creationId xmlns:a16="http://schemas.microsoft.com/office/drawing/2014/main" id="{DB39B07D-6E0A-964C-9E30-D1E3D37CF217}"/>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42" name="Freeform 14">
                <a:extLst>
                  <a:ext uri="{FF2B5EF4-FFF2-40B4-BE49-F238E27FC236}">
                    <a16:creationId xmlns:a16="http://schemas.microsoft.com/office/drawing/2014/main" id="{E60AB57D-1BEC-464A-9786-180E9C87EBFA}"/>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29" name="Group 28">
              <a:extLst>
                <a:ext uri="{FF2B5EF4-FFF2-40B4-BE49-F238E27FC236}">
                  <a16:creationId xmlns:a16="http://schemas.microsoft.com/office/drawing/2014/main" id="{51F7F875-13F2-294B-BADC-2585A98AC9F4}"/>
                </a:ext>
              </a:extLst>
            </p:cNvPr>
            <p:cNvGrpSpPr/>
            <p:nvPr/>
          </p:nvGrpSpPr>
          <p:grpSpPr>
            <a:xfrm>
              <a:off x="6945768" y="2490697"/>
              <a:ext cx="4257742" cy="2277708"/>
              <a:chOff x="6945768" y="3997587"/>
              <a:chExt cx="4257742" cy="2277708"/>
            </a:xfrm>
          </p:grpSpPr>
          <p:sp>
            <p:nvSpPr>
              <p:cNvPr id="35" name="Freeform 34">
                <a:extLst>
                  <a:ext uri="{FF2B5EF4-FFF2-40B4-BE49-F238E27FC236}">
                    <a16:creationId xmlns:a16="http://schemas.microsoft.com/office/drawing/2014/main" id="{F9E152A1-5A8D-6548-A45D-7FB654F012E8}"/>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407CCA"/>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36" name="Freeform 13">
                <a:extLst>
                  <a:ext uri="{FF2B5EF4-FFF2-40B4-BE49-F238E27FC236}">
                    <a16:creationId xmlns:a16="http://schemas.microsoft.com/office/drawing/2014/main" id="{703D88B8-9953-C144-9084-32CEB3B888D6}"/>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38" name="Freeform 14">
                <a:extLst>
                  <a:ext uri="{FF2B5EF4-FFF2-40B4-BE49-F238E27FC236}">
                    <a16:creationId xmlns:a16="http://schemas.microsoft.com/office/drawing/2014/main" id="{6E338BD3-E792-0E40-A163-CEF7D35A80BC}"/>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31" name="Group 30">
              <a:extLst>
                <a:ext uri="{FF2B5EF4-FFF2-40B4-BE49-F238E27FC236}">
                  <a16:creationId xmlns:a16="http://schemas.microsoft.com/office/drawing/2014/main" id="{BCCE31FB-D329-824E-A99A-9A97720B81C5}"/>
                </a:ext>
              </a:extLst>
            </p:cNvPr>
            <p:cNvGrpSpPr/>
            <p:nvPr/>
          </p:nvGrpSpPr>
          <p:grpSpPr>
            <a:xfrm>
              <a:off x="6945768" y="1737252"/>
              <a:ext cx="4257742" cy="2277708"/>
              <a:chOff x="6945768" y="3997587"/>
              <a:chExt cx="4257742" cy="2277708"/>
            </a:xfrm>
          </p:grpSpPr>
          <p:sp>
            <p:nvSpPr>
              <p:cNvPr id="32" name="Freeform 31">
                <a:extLst>
                  <a:ext uri="{FF2B5EF4-FFF2-40B4-BE49-F238E27FC236}">
                    <a16:creationId xmlns:a16="http://schemas.microsoft.com/office/drawing/2014/main" id="{131B19E4-62F1-CF4B-B774-9F1085C9ADB9}"/>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EBB700"/>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33" name="Freeform 13">
                <a:extLst>
                  <a:ext uri="{FF2B5EF4-FFF2-40B4-BE49-F238E27FC236}">
                    <a16:creationId xmlns:a16="http://schemas.microsoft.com/office/drawing/2014/main" id="{7E944C10-9E98-4145-B97C-BD837CB652D7}"/>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34" name="Freeform 14">
                <a:extLst>
                  <a:ext uri="{FF2B5EF4-FFF2-40B4-BE49-F238E27FC236}">
                    <a16:creationId xmlns:a16="http://schemas.microsoft.com/office/drawing/2014/main" id="{2B34F0E2-B7D9-844C-BE8E-329C95EEA490}"/>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sp>
        <p:nvSpPr>
          <p:cNvPr id="57" name="Freeform 56">
            <a:extLst>
              <a:ext uri="{FF2B5EF4-FFF2-40B4-BE49-F238E27FC236}">
                <a16:creationId xmlns:a16="http://schemas.microsoft.com/office/drawing/2014/main" id="{A2925DF5-A122-A14D-AE19-1BBBB8C848C0}"/>
              </a:ext>
            </a:extLst>
          </p:cNvPr>
          <p:cNvSpPr>
            <a:spLocks/>
          </p:cNvSpPr>
          <p:nvPr/>
        </p:nvSpPr>
        <p:spPr bwMode="auto">
          <a:xfrm>
            <a:off x="6929387" y="120120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00B66C"/>
          </a:solidFill>
          <a:ln>
            <a:noFill/>
          </a:ln>
        </p:spPr>
        <p:txBody>
          <a:bodyPr wrap="square">
            <a:noAutofit/>
          </a:bodyPr>
          <a:lstStyle/>
          <a:p>
            <a:endParaRPr lang="en-US" dirty="0"/>
          </a:p>
        </p:txBody>
      </p:sp>
      <p:sp>
        <p:nvSpPr>
          <p:cNvPr id="61" name="Freeform 13">
            <a:extLst>
              <a:ext uri="{FF2B5EF4-FFF2-40B4-BE49-F238E27FC236}">
                <a16:creationId xmlns:a16="http://schemas.microsoft.com/office/drawing/2014/main" id="{3E5DE4B7-F941-C541-A108-B075F1B79AEE}"/>
              </a:ext>
            </a:extLst>
          </p:cNvPr>
          <p:cNvSpPr>
            <a:spLocks/>
          </p:cNvSpPr>
          <p:nvPr/>
        </p:nvSpPr>
        <p:spPr bwMode="auto">
          <a:xfrm>
            <a:off x="6929387" y="217186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64" name="Freeform 14">
            <a:extLst>
              <a:ext uri="{FF2B5EF4-FFF2-40B4-BE49-F238E27FC236}">
                <a16:creationId xmlns:a16="http://schemas.microsoft.com/office/drawing/2014/main" id="{2B6CE72E-14EA-9240-813B-CA3D6B482D6C}"/>
              </a:ext>
            </a:extLst>
          </p:cNvPr>
          <p:cNvSpPr>
            <a:spLocks/>
          </p:cNvSpPr>
          <p:nvPr/>
        </p:nvSpPr>
        <p:spPr bwMode="auto">
          <a:xfrm>
            <a:off x="9058258" y="217186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spTree>
    <p:extLst>
      <p:ext uri="{BB962C8B-B14F-4D97-AF65-F5344CB8AC3E}">
        <p14:creationId xmlns:p14="http://schemas.microsoft.com/office/powerpoint/2010/main" val="1269995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0" y="0"/>
            <a:ext cx="12192000" cy="940102"/>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0" y="723037"/>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6" y="226622"/>
            <a:ext cx="971568" cy="971568"/>
          </a:xfrm>
          <a:prstGeom prst="rect">
            <a:avLst/>
          </a:prstGeom>
        </p:spPr>
      </p:pic>
      <p:sp>
        <p:nvSpPr>
          <p:cNvPr id="4" name="Title 3"/>
          <p:cNvSpPr>
            <a:spLocks noGrp="1"/>
          </p:cNvSpPr>
          <p:nvPr>
            <p:ph type="title" idx="4294967295"/>
          </p:nvPr>
        </p:nvSpPr>
        <p:spPr>
          <a:xfrm>
            <a:off x="-11374" y="1050197"/>
            <a:ext cx="12192000" cy="838200"/>
          </a:xfrm>
          <a:prstGeom prst="rect">
            <a:avLst/>
          </a:prstGeom>
        </p:spPr>
        <p:txBody>
          <a:bodyPr/>
          <a:lstStyle/>
          <a:p>
            <a:r>
              <a:rPr lang="fr-FR" sz="3200" b="1" dirty="0">
                <a:solidFill>
                  <a:srgbClr val="0A5496"/>
                </a:solidFill>
              </a:rPr>
              <a:t>Travailler ensemble</a:t>
            </a:r>
          </a:p>
        </p:txBody>
      </p:sp>
      <p:sp>
        <p:nvSpPr>
          <p:cNvPr id="5" name="Content Placeholder 4"/>
          <p:cNvSpPr>
            <a:spLocks noGrp="1"/>
          </p:cNvSpPr>
          <p:nvPr>
            <p:ph sz="quarter" idx="4294967295"/>
          </p:nvPr>
        </p:nvSpPr>
        <p:spPr>
          <a:xfrm>
            <a:off x="904575" y="1888397"/>
            <a:ext cx="5267325" cy="4969603"/>
          </a:xfrm>
          <a:prstGeom prst="rect">
            <a:avLst/>
          </a:prstGeom>
          <a:solidFill>
            <a:schemeClr val="bg1"/>
          </a:solidFill>
        </p:spPr>
        <p:txBody>
          <a:bodyPr/>
          <a:lstStyle/>
          <a:p>
            <a:pPr marL="0" indent="0">
              <a:buNone/>
            </a:pPr>
            <a:r>
              <a:rPr lang="fr-FR" sz="2400" b="1">
                <a:solidFill>
                  <a:srgbClr val="0A5496"/>
                </a:solidFill>
              </a:rPr>
              <a:t>Passion</a:t>
            </a:r>
          </a:p>
          <a:p>
            <a:pPr>
              <a:lnSpc>
                <a:spcPct val="150000"/>
              </a:lnSpc>
              <a:buClr>
                <a:schemeClr val="tx2"/>
              </a:buClr>
              <a:buFont typeface="Wingdings" panose="05000000000000000000" pitchFamily="2" charset="2"/>
              <a:buChar char="§"/>
            </a:pPr>
            <a:r>
              <a:rPr lang="fr-FR" sz="2400" b="1">
                <a:solidFill>
                  <a:srgbClr val="0A5496"/>
                </a:solidFill>
              </a:rPr>
              <a:t> </a:t>
            </a:r>
          </a:p>
          <a:p>
            <a:pPr>
              <a:lnSpc>
                <a:spcPct val="150000"/>
              </a:lnSpc>
              <a:buClr>
                <a:schemeClr val="tx2"/>
              </a:buClr>
              <a:buFont typeface="Wingdings" panose="05000000000000000000" pitchFamily="2" charset="2"/>
              <a:buChar char="§"/>
            </a:pPr>
            <a:r>
              <a:rPr lang="fr-FR" sz="2400" b="1">
                <a:solidFill>
                  <a:srgbClr val="0A5496"/>
                </a:solidFill>
              </a:rPr>
              <a:t> </a:t>
            </a:r>
          </a:p>
          <a:p>
            <a:pPr>
              <a:lnSpc>
                <a:spcPct val="150000"/>
              </a:lnSpc>
              <a:buClr>
                <a:schemeClr val="tx2"/>
              </a:buClr>
              <a:buFont typeface="Wingdings" panose="05000000000000000000" pitchFamily="2" charset="2"/>
              <a:buChar char="§"/>
            </a:pPr>
            <a:r>
              <a:rPr lang="fr-FR" sz="2400" b="1">
                <a:solidFill>
                  <a:srgbClr val="0A5496"/>
                </a:solidFill>
              </a:rPr>
              <a:t> </a:t>
            </a:r>
          </a:p>
          <a:p>
            <a:pPr>
              <a:lnSpc>
                <a:spcPct val="150000"/>
              </a:lnSpc>
              <a:buClr>
                <a:schemeClr val="tx2"/>
              </a:buClr>
              <a:buFont typeface="Wingdings" panose="05000000000000000000" pitchFamily="2" charset="2"/>
              <a:buChar char="§"/>
            </a:pPr>
            <a:r>
              <a:rPr lang="fr-FR" sz="2400" b="1">
                <a:solidFill>
                  <a:srgbClr val="0A5496"/>
                </a:solidFill>
              </a:rPr>
              <a:t> </a:t>
            </a:r>
          </a:p>
          <a:p>
            <a:pPr>
              <a:lnSpc>
                <a:spcPct val="150000"/>
              </a:lnSpc>
              <a:buClr>
                <a:schemeClr val="tx2"/>
              </a:buClr>
              <a:buFont typeface="Wingdings" panose="05000000000000000000" pitchFamily="2" charset="2"/>
              <a:buChar char="§"/>
            </a:pPr>
            <a:r>
              <a:rPr lang="fr-FR" sz="2400" b="1">
                <a:solidFill>
                  <a:srgbClr val="0A5496"/>
                </a:solidFill>
              </a:rPr>
              <a:t> </a:t>
            </a:r>
          </a:p>
          <a:p>
            <a:pPr>
              <a:lnSpc>
                <a:spcPct val="150000"/>
              </a:lnSpc>
              <a:buClr>
                <a:schemeClr val="tx2"/>
              </a:buClr>
              <a:buFont typeface="Wingdings" panose="05000000000000000000" pitchFamily="2" charset="2"/>
              <a:buChar char="§"/>
            </a:pPr>
            <a:r>
              <a:rPr lang="fr-FR" sz="2400" b="1">
                <a:solidFill>
                  <a:srgbClr val="0A5496"/>
                </a:solidFill>
              </a:rPr>
              <a:t> </a:t>
            </a:r>
          </a:p>
        </p:txBody>
      </p:sp>
      <p:sp>
        <p:nvSpPr>
          <p:cNvPr id="17" name="Content Placeholder 4">
            <a:extLst>
              <a:ext uri="{FF2B5EF4-FFF2-40B4-BE49-F238E27FC236}">
                <a16:creationId xmlns:a16="http://schemas.microsoft.com/office/drawing/2014/main" id="{EEB546F9-9324-7243-87CD-66BE4A79F78D}"/>
              </a:ext>
            </a:extLst>
          </p:cNvPr>
          <p:cNvSpPr txBox="1">
            <a:spLocks/>
          </p:cNvSpPr>
          <p:nvPr/>
        </p:nvSpPr>
        <p:spPr>
          <a:xfrm>
            <a:off x="6171900" y="1888396"/>
            <a:ext cx="5267325" cy="4969603"/>
          </a:xfrm>
          <a:prstGeom prst="rect">
            <a:avLst/>
          </a:prstGeom>
          <a:solidFill>
            <a:schemeClr val="bg1"/>
          </a:solid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fr-FR" sz="2400" b="1">
                <a:solidFill>
                  <a:srgbClr val="0A5496"/>
                </a:solidFill>
              </a:rPr>
              <a:t>But</a:t>
            </a:r>
          </a:p>
          <a:p>
            <a:pPr>
              <a:lnSpc>
                <a:spcPct val="150000"/>
              </a:lnSpc>
              <a:buClr>
                <a:schemeClr val="tx2"/>
              </a:buClr>
              <a:buFont typeface="Wingdings" panose="05000000000000000000" pitchFamily="2" charset="2"/>
              <a:buChar char="§"/>
            </a:pPr>
            <a:r>
              <a:rPr lang="fr-FR" sz="2400" b="1">
                <a:solidFill>
                  <a:srgbClr val="0A5496"/>
                </a:solidFill>
              </a:rPr>
              <a:t> </a:t>
            </a:r>
          </a:p>
          <a:p>
            <a:pPr>
              <a:lnSpc>
                <a:spcPct val="150000"/>
              </a:lnSpc>
              <a:buClr>
                <a:schemeClr val="tx2"/>
              </a:buClr>
              <a:buFont typeface="Wingdings" panose="05000000000000000000" pitchFamily="2" charset="2"/>
              <a:buChar char="§"/>
            </a:pPr>
            <a:r>
              <a:rPr lang="fr-FR" sz="2400" b="1">
                <a:solidFill>
                  <a:srgbClr val="0A5496"/>
                </a:solidFill>
              </a:rPr>
              <a:t> </a:t>
            </a:r>
          </a:p>
          <a:p>
            <a:pPr>
              <a:lnSpc>
                <a:spcPct val="150000"/>
              </a:lnSpc>
              <a:buClr>
                <a:schemeClr val="tx2"/>
              </a:buClr>
              <a:buFont typeface="Wingdings" panose="05000000000000000000" pitchFamily="2" charset="2"/>
              <a:buChar char="§"/>
            </a:pPr>
            <a:r>
              <a:rPr lang="fr-FR" sz="2400" b="1">
                <a:solidFill>
                  <a:srgbClr val="0A5496"/>
                </a:solidFill>
              </a:rPr>
              <a:t> </a:t>
            </a:r>
          </a:p>
          <a:p>
            <a:pPr>
              <a:lnSpc>
                <a:spcPct val="150000"/>
              </a:lnSpc>
              <a:buClr>
                <a:schemeClr val="tx2"/>
              </a:buClr>
              <a:buFont typeface="Wingdings" panose="05000000000000000000" pitchFamily="2" charset="2"/>
              <a:buChar char="§"/>
            </a:pPr>
            <a:r>
              <a:rPr lang="fr-FR" sz="2400" b="1">
                <a:solidFill>
                  <a:srgbClr val="0A5496"/>
                </a:solidFill>
              </a:rPr>
              <a:t> </a:t>
            </a:r>
          </a:p>
          <a:p>
            <a:pPr>
              <a:lnSpc>
                <a:spcPct val="150000"/>
              </a:lnSpc>
              <a:buClr>
                <a:schemeClr val="tx2"/>
              </a:buClr>
              <a:buFont typeface="Wingdings" panose="05000000000000000000" pitchFamily="2" charset="2"/>
              <a:buChar char="§"/>
            </a:pPr>
            <a:r>
              <a:rPr lang="fr-FR" sz="2400" b="1">
                <a:solidFill>
                  <a:srgbClr val="0A5496"/>
                </a:solidFill>
              </a:rPr>
              <a:t> </a:t>
            </a:r>
          </a:p>
          <a:p>
            <a:pPr>
              <a:lnSpc>
                <a:spcPct val="150000"/>
              </a:lnSpc>
              <a:buClr>
                <a:schemeClr val="tx2"/>
              </a:buClr>
              <a:buFont typeface="Wingdings" panose="05000000000000000000" pitchFamily="2" charset="2"/>
              <a:buChar char="§"/>
            </a:pPr>
            <a:r>
              <a:rPr lang="fr-FR" sz="2400" b="1">
                <a:solidFill>
                  <a:srgbClr val="0A5496"/>
                </a:solidFill>
              </a:rPr>
              <a:t> </a:t>
            </a:r>
          </a:p>
        </p:txBody>
      </p:sp>
    </p:spTree>
    <p:extLst>
      <p:ext uri="{BB962C8B-B14F-4D97-AF65-F5344CB8AC3E}">
        <p14:creationId xmlns:p14="http://schemas.microsoft.com/office/powerpoint/2010/main" val="853955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015395DB-CE56-524D-97FD-7B22E6779933}"/>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 </a:t>
            </a:r>
          </a:p>
        </p:txBody>
      </p:sp>
      <p:pic>
        <p:nvPicPr>
          <p:cNvPr id="15" name="Picture 14">
            <a:extLst>
              <a:ext uri="{FF2B5EF4-FFF2-40B4-BE49-F238E27FC236}">
                <a16:creationId xmlns:a16="http://schemas.microsoft.com/office/drawing/2014/main" id="{4F93A7C9-BF3B-AE49-9FF7-F169E13B4FE7}"/>
              </a:ext>
            </a:extLst>
          </p:cNvPr>
          <p:cNvPicPr>
            <a:picLocks noChangeAspect="1"/>
          </p:cNvPicPr>
          <p:nvPr/>
        </p:nvPicPr>
        <p:blipFill>
          <a:blip r:embed="rId3">
            <a:alphaModFix amt="80000"/>
          </a:blip>
          <a:srcRect/>
          <a:stretch/>
        </p:blipFill>
        <p:spPr>
          <a:xfrm>
            <a:off x="9906000" y="-1"/>
            <a:ext cx="2286000" cy="2286000"/>
          </a:xfrm>
          <a:prstGeom prst="rect">
            <a:avLst/>
          </a:prstGeom>
        </p:spPr>
      </p:pic>
      <p:pic>
        <p:nvPicPr>
          <p:cNvPr id="16" name="Picture 15">
            <a:extLst>
              <a:ext uri="{FF2B5EF4-FFF2-40B4-BE49-F238E27FC236}">
                <a16:creationId xmlns:a16="http://schemas.microsoft.com/office/drawing/2014/main" id="{2351CA2B-9717-DC45-9CD9-5AA110A0963F}"/>
              </a:ext>
            </a:extLst>
          </p:cNvPr>
          <p:cNvPicPr>
            <a:picLocks noChangeAspect="1"/>
          </p:cNvPicPr>
          <p:nvPr/>
        </p:nvPicPr>
        <p:blipFill>
          <a:blip r:embed="rId3">
            <a:alphaModFix amt="80000"/>
          </a:blip>
          <a:srcRect/>
          <a:stretch/>
        </p:blipFill>
        <p:spPr>
          <a:xfrm rot="10800000">
            <a:off x="-1" y="4572001"/>
            <a:ext cx="2286000" cy="2286000"/>
          </a:xfrm>
          <a:prstGeom prst="rect">
            <a:avLst/>
          </a:prstGeom>
        </p:spPr>
      </p:pic>
      <p:sp>
        <p:nvSpPr>
          <p:cNvPr id="18" name="Body Copy">
            <a:extLst>
              <a:ext uri="{FF2B5EF4-FFF2-40B4-BE49-F238E27FC236}">
                <a16:creationId xmlns:a16="http://schemas.microsoft.com/office/drawing/2014/main" id="{3C41F1B6-558F-6740-B8F8-E8A474BEEC65}"/>
              </a:ext>
            </a:extLst>
          </p:cNvPr>
          <p:cNvSpPr txBox="1">
            <a:spLocks/>
          </p:cNvSpPr>
          <p:nvPr/>
        </p:nvSpPr>
        <p:spPr>
          <a:xfrm>
            <a:off x="1447800" y="2793067"/>
            <a:ext cx="8823094" cy="96447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4000" b="1" dirty="0"/>
              <a:t>Seuls, nous pouvons faire si peu ;</a:t>
            </a:r>
          </a:p>
          <a:p>
            <a:r>
              <a:rPr lang="fr-FR" sz="4000" b="1" dirty="0"/>
              <a:t>ensemble, nous pouvons faire tant.</a:t>
            </a:r>
          </a:p>
        </p:txBody>
      </p:sp>
      <p:sp>
        <p:nvSpPr>
          <p:cNvPr id="21" name="Page Number - White">
            <a:extLst>
              <a:ext uri="{FF2B5EF4-FFF2-40B4-BE49-F238E27FC236}">
                <a16:creationId xmlns:a16="http://schemas.microsoft.com/office/drawing/2014/main" id="{D36BFE30-606C-2044-9481-82BD8C086BF4}"/>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a:solidFill>
                <a:schemeClr val="bg1"/>
              </a:solidFill>
            </a:endParaRPr>
          </a:p>
        </p:txBody>
      </p:sp>
      <p:sp>
        <p:nvSpPr>
          <p:cNvPr id="2" name="Text Placeholder 1"/>
          <p:cNvSpPr>
            <a:spLocks noGrp="1"/>
          </p:cNvSpPr>
          <p:nvPr>
            <p:ph type="body" sz="quarter" idx="4294967295"/>
          </p:nvPr>
        </p:nvSpPr>
        <p:spPr>
          <a:xfrm>
            <a:off x="7458226" y="5477352"/>
            <a:ext cx="2849895" cy="848012"/>
          </a:xfrm>
          <a:prstGeom prst="rect">
            <a:avLst/>
          </a:prstGeom>
        </p:spPr>
        <p:txBody>
          <a:bodyPr/>
          <a:lstStyle/>
          <a:p>
            <a:pPr marL="0" indent="0">
              <a:buNone/>
            </a:pPr>
            <a:r>
              <a:rPr lang="fr-FR" sz="2400" b="1">
                <a:solidFill>
                  <a:schemeClr val="bg1"/>
                </a:solidFill>
              </a:rPr>
              <a:t>– Helen Keller</a:t>
            </a:r>
          </a:p>
        </p:txBody>
      </p:sp>
      <p:sp>
        <p:nvSpPr>
          <p:cNvPr id="3" name="Quote">
            <a:extLst>
              <a:ext uri="{FF2B5EF4-FFF2-40B4-BE49-F238E27FC236}">
                <a16:creationId xmlns:a16="http://schemas.microsoft.com/office/drawing/2014/main" id="{9A8C1EE7-C911-EC95-DF0E-CAB100AF4F64}"/>
              </a:ext>
            </a:extLst>
          </p:cNvPr>
          <p:cNvSpPr/>
          <p:nvPr/>
        </p:nvSpPr>
        <p:spPr>
          <a:xfrm>
            <a:off x="533400" y="1330666"/>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4" name="Quote">
            <a:extLst>
              <a:ext uri="{FF2B5EF4-FFF2-40B4-BE49-F238E27FC236}">
                <a16:creationId xmlns:a16="http://schemas.microsoft.com/office/drawing/2014/main" id="{CD5DAA71-1B84-FFEF-A0A5-BE93E515CD40}"/>
              </a:ext>
            </a:extLst>
          </p:cNvPr>
          <p:cNvSpPr/>
          <p:nvPr/>
        </p:nvSpPr>
        <p:spPr>
          <a:xfrm>
            <a:off x="9987340" y="3510303"/>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Tree>
    <p:extLst>
      <p:ext uri="{BB962C8B-B14F-4D97-AF65-F5344CB8AC3E}">
        <p14:creationId xmlns:p14="http://schemas.microsoft.com/office/powerpoint/2010/main" val="3766267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A4920E5B-C8BE-B84B-95CB-B85D0E1B2A64}"/>
              </a:ext>
            </a:extLst>
          </p:cNvPr>
          <p:cNvSpPr/>
          <p:nvPr/>
        </p:nvSpPr>
        <p:spPr>
          <a:xfrm>
            <a:off x="-1672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Freeform 7">
            <a:extLst>
              <a:ext uri="{FF2B5EF4-FFF2-40B4-BE49-F238E27FC236}">
                <a16:creationId xmlns:a16="http://schemas.microsoft.com/office/drawing/2014/main" id="{8CA82B18-B400-A946-B212-3AE7A9C9B5D2}"/>
              </a:ext>
            </a:extLst>
          </p:cNvPr>
          <p:cNvSpPr/>
          <p:nvPr/>
        </p:nvSpPr>
        <p:spPr>
          <a:xfrm rot="16200000" flipV="1">
            <a:off x="-1468331" y="1468333"/>
            <a:ext cx="6858001" cy="3921337"/>
          </a:xfrm>
          <a:custGeom>
            <a:avLst/>
            <a:gdLst>
              <a:gd name="connsiteX0" fmla="*/ 6858001 w 6858001"/>
              <a:gd name="connsiteY0" fmla="*/ 3921337 h 3921337"/>
              <a:gd name="connsiteX1" fmla="*/ 6858001 w 6858001"/>
              <a:gd name="connsiteY1" fmla="*/ 1273387 h 3921337"/>
              <a:gd name="connsiteX2" fmla="*/ 6858000 w 6858001"/>
              <a:gd name="connsiteY2" fmla="*/ 1273387 h 3921337"/>
              <a:gd name="connsiteX3" fmla="*/ 6858000 w 6858001"/>
              <a:gd name="connsiteY3" fmla="*/ 0 h 3921337"/>
              <a:gd name="connsiteX4" fmla="*/ 0 w 6858001"/>
              <a:gd name="connsiteY4" fmla="*/ 922089 h 3921337"/>
              <a:gd name="connsiteX5" fmla="*/ 0 w 6858001"/>
              <a:gd name="connsiteY5" fmla="*/ 1978237 h 3921337"/>
              <a:gd name="connsiteX6" fmla="*/ 3 w 6858001"/>
              <a:gd name="connsiteY6" fmla="*/ 1978237 h 3921337"/>
              <a:gd name="connsiteX7" fmla="*/ 3 w 6858001"/>
              <a:gd name="connsiteY7" fmla="*/ 3921337 h 392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1" h="3921337">
                <a:moveTo>
                  <a:pt x="6858001" y="3921337"/>
                </a:moveTo>
                <a:lnTo>
                  <a:pt x="6858001" y="1273387"/>
                </a:lnTo>
                <a:lnTo>
                  <a:pt x="6858000" y="1273387"/>
                </a:lnTo>
                <a:lnTo>
                  <a:pt x="6858000" y="0"/>
                </a:lnTo>
                <a:lnTo>
                  <a:pt x="0" y="922089"/>
                </a:lnTo>
                <a:lnTo>
                  <a:pt x="0" y="1978237"/>
                </a:lnTo>
                <a:lnTo>
                  <a:pt x="3" y="1978237"/>
                </a:lnTo>
                <a:lnTo>
                  <a:pt x="3" y="39213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fr-FR">
                <a:solidFill>
                  <a:schemeClr val="lt1">
                    <a:alpha val="44000"/>
                  </a:schemeClr>
                </a:solidFill>
              </a:rPr>
              <a:t>m</a:t>
            </a:r>
          </a:p>
        </p:txBody>
      </p:sp>
      <p:sp>
        <p:nvSpPr>
          <p:cNvPr id="9" name="Title 1">
            <a:extLst>
              <a:ext uri="{FF2B5EF4-FFF2-40B4-BE49-F238E27FC236}">
                <a16:creationId xmlns:a16="http://schemas.microsoft.com/office/drawing/2014/main" id="{34422C8C-C24C-E24C-BB51-93C856494E13}"/>
              </a:ext>
            </a:extLst>
          </p:cNvPr>
          <p:cNvSpPr txBox="1">
            <a:spLocks/>
          </p:cNvSpPr>
          <p:nvPr/>
        </p:nvSpPr>
        <p:spPr>
          <a:xfrm>
            <a:off x="6096000" y="1295400"/>
            <a:ext cx="5181600" cy="1304264"/>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200" b="1" dirty="0">
                <a:solidFill>
                  <a:srgbClr val="00338D"/>
                </a:solidFill>
                <a:latin typeface="Arial" charset="0"/>
                <a:ea typeface="Arial" charset="0"/>
                <a:cs typeface="Arial" charset="0"/>
              </a:rPr>
              <a:t>Étapes suivantes :</a:t>
            </a:r>
            <a:br>
              <a:rPr lang="fr-FR" sz="3200" b="1" dirty="0">
                <a:solidFill>
                  <a:srgbClr val="00338D"/>
                </a:solidFill>
                <a:latin typeface="Arial" charset="0"/>
                <a:ea typeface="Arial" charset="0"/>
                <a:cs typeface="Arial" charset="0"/>
              </a:rPr>
            </a:br>
            <a:r>
              <a:rPr lang="fr-FR" sz="3200" b="1" dirty="0">
                <a:solidFill>
                  <a:srgbClr val="00338D"/>
                </a:solidFill>
                <a:latin typeface="Arial" charset="0"/>
                <a:ea typeface="Arial" charset="0"/>
                <a:cs typeface="Arial" charset="0"/>
              </a:rPr>
              <a:t>Se préparer à la séance « Bâtir une vision »</a:t>
            </a:r>
          </a:p>
        </p:txBody>
      </p:sp>
      <p:pic>
        <p:nvPicPr>
          <p:cNvPr id="11" name="Picture 10">
            <a:extLst>
              <a:ext uri="{FF2B5EF4-FFF2-40B4-BE49-F238E27FC236}">
                <a16:creationId xmlns:a16="http://schemas.microsoft.com/office/drawing/2014/main" id="{CB246004-487E-0241-8C25-544A7D0EF3EB}"/>
              </a:ext>
            </a:extLst>
          </p:cNvPr>
          <p:cNvPicPr>
            <a:picLocks noChangeAspect="1"/>
          </p:cNvPicPr>
          <p:nvPr/>
        </p:nvPicPr>
        <p:blipFill>
          <a:blip r:embed="rId3"/>
          <a:srcRect/>
          <a:stretch/>
        </p:blipFill>
        <p:spPr>
          <a:xfrm>
            <a:off x="658006" y="1600200"/>
            <a:ext cx="5029200" cy="3352800"/>
          </a:xfrm>
          <a:prstGeom prst="rect">
            <a:avLst/>
          </a:prstGeom>
        </p:spPr>
      </p:pic>
      <p:sp>
        <p:nvSpPr>
          <p:cNvPr id="12" name="Page Number - Blue">
            <a:extLst>
              <a:ext uri="{FF2B5EF4-FFF2-40B4-BE49-F238E27FC236}">
                <a16:creationId xmlns:a16="http://schemas.microsoft.com/office/drawing/2014/main" id="{A528C0D4-AA29-404D-962D-FA3F48DF3CE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a:solidFill>
                <a:srgbClr val="00338D"/>
              </a:solidFill>
            </a:endParaRPr>
          </a:p>
        </p:txBody>
      </p:sp>
      <p:sp>
        <p:nvSpPr>
          <p:cNvPr id="14" name="Yellow Bar">
            <a:extLst>
              <a:ext uri="{FF2B5EF4-FFF2-40B4-BE49-F238E27FC236}">
                <a16:creationId xmlns:a16="http://schemas.microsoft.com/office/drawing/2014/main" id="{DDAA4A83-A3FE-2045-9E44-C94D3083D2B7}"/>
              </a:ext>
            </a:extLst>
          </p:cNvPr>
          <p:cNvSpPr/>
          <p:nvPr/>
        </p:nvSpPr>
        <p:spPr>
          <a:xfrm>
            <a:off x="6262357" y="27432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 name="Content Placeholder 2"/>
          <p:cNvSpPr>
            <a:spLocks noGrp="1"/>
          </p:cNvSpPr>
          <p:nvPr>
            <p:ph sz="quarter" idx="4294967295"/>
          </p:nvPr>
        </p:nvSpPr>
        <p:spPr>
          <a:xfrm>
            <a:off x="6172200" y="3120012"/>
            <a:ext cx="5396243" cy="2294863"/>
          </a:xfrm>
          <a:prstGeom prst="rect">
            <a:avLst/>
          </a:prstGeom>
        </p:spPr>
        <p:txBody>
          <a:bodyPr lIns="91440" tIns="45720" rIns="91440" bIns="45720" anchor="t"/>
          <a:lstStyle/>
          <a:p>
            <a:pPr>
              <a:lnSpc>
                <a:spcPct val="150000"/>
              </a:lnSpc>
              <a:buClr>
                <a:schemeClr val="accent1"/>
              </a:buClr>
              <a:buFont typeface="Wingdings" pitchFamily="2" charset="2"/>
              <a:buChar char="§"/>
            </a:pPr>
            <a:r>
              <a:rPr lang="fr-FR" sz="2000" dirty="0"/>
              <a:t>Fixer la date et l’heure de la réunion</a:t>
            </a:r>
          </a:p>
          <a:p>
            <a:pPr>
              <a:lnSpc>
                <a:spcPct val="150000"/>
              </a:lnSpc>
              <a:buClr>
                <a:schemeClr val="accent1"/>
              </a:buClr>
              <a:buFont typeface="Wingdings" pitchFamily="2" charset="2"/>
              <a:buChar char="§"/>
            </a:pPr>
            <a:r>
              <a:rPr lang="fr-FR" sz="2000" dirty="0"/>
              <a:t>Choisir le facilitateur </a:t>
            </a:r>
          </a:p>
          <a:p>
            <a:pPr>
              <a:lnSpc>
                <a:spcPct val="150000"/>
              </a:lnSpc>
              <a:buClr>
                <a:schemeClr val="accent1"/>
              </a:buClr>
              <a:buFont typeface="Wingdings" pitchFamily="2" charset="2"/>
              <a:buChar char="§"/>
            </a:pPr>
            <a:r>
              <a:rPr lang="fr-FR" sz="2000" dirty="0"/>
              <a:t>Envoyer des invitations à la réunion virtuelle</a:t>
            </a:r>
          </a:p>
          <a:p>
            <a:pPr marL="457200" indent="-457200">
              <a:buClr>
                <a:schemeClr val="accent1"/>
              </a:buClr>
              <a:buFont typeface="Wingdings" panose="05000000000000000000" pitchFamily="2" charset="2"/>
              <a:buChar char="v"/>
            </a:pPr>
            <a:endParaRPr lang="en-US" dirty="0"/>
          </a:p>
          <a:p>
            <a:pPr marL="457200" indent="-457200">
              <a:buClr>
                <a:schemeClr val="accent1"/>
              </a:buClr>
              <a:buFont typeface="Wingdings" panose="05000000000000000000" pitchFamily="2" charset="2"/>
              <a:buChar char="v"/>
            </a:pPr>
            <a:endParaRPr lang="en-US" dirty="0"/>
          </a:p>
          <a:p>
            <a:pPr marL="457200" indent="-457200">
              <a:buClr>
                <a:schemeClr val="accent1"/>
              </a:buClr>
              <a:buFont typeface="Wingdings" panose="05000000000000000000" pitchFamily="2" charset="2"/>
              <a:buChar char="v"/>
            </a:pPr>
            <a:endParaRPr lang="en-US" dirty="0"/>
          </a:p>
        </p:txBody>
      </p:sp>
      <p:pic>
        <p:nvPicPr>
          <p:cNvPr id="15" name="Picture 14">
            <a:extLst>
              <a:ext uri="{FF2B5EF4-FFF2-40B4-BE49-F238E27FC236}">
                <a16:creationId xmlns:a16="http://schemas.microsoft.com/office/drawing/2014/main" id="{7102D986-2B40-434E-8A57-2971A672FDB5}"/>
              </a:ext>
            </a:extLst>
          </p:cNvPr>
          <p:cNvPicPr>
            <a:picLocks noChangeAspect="1"/>
          </p:cNvPicPr>
          <p:nvPr/>
        </p:nvPicPr>
        <p:blipFill>
          <a:blip r:embed="rId4"/>
          <a:srcRect/>
          <a:stretch/>
        </p:blipFill>
        <p:spPr>
          <a:xfrm>
            <a:off x="658006" y="5310808"/>
            <a:ext cx="1089992" cy="1089992"/>
          </a:xfrm>
          <a:prstGeom prst="rect">
            <a:avLst/>
          </a:prstGeom>
        </p:spPr>
      </p:pic>
    </p:spTree>
    <p:extLst>
      <p:ext uri="{BB962C8B-B14F-4D97-AF65-F5344CB8AC3E}">
        <p14:creationId xmlns:p14="http://schemas.microsoft.com/office/powerpoint/2010/main" val="2217129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AFCFF-2AAE-4BD0-90AF-84F6F937E725}"/>
              </a:ext>
            </a:extLst>
          </p:cNvPr>
          <p:cNvSpPr>
            <a:spLocks noGrp="1"/>
          </p:cNvSpPr>
          <p:nvPr>
            <p:ph type="title" idx="4294967295"/>
          </p:nvPr>
        </p:nvSpPr>
        <p:spPr>
          <a:xfrm>
            <a:off x="639170" y="683496"/>
            <a:ext cx="11552830" cy="533400"/>
          </a:xfrm>
          <a:prstGeom prst="rect">
            <a:avLst/>
          </a:prstGeom>
        </p:spPr>
        <p:txBody>
          <a:bodyPr lIns="91440" tIns="45720" rIns="91440" bIns="45720" anchor="t">
            <a:normAutofit fontScale="90000"/>
          </a:bodyPr>
          <a:lstStyle/>
          <a:p>
            <a:r>
              <a:rPr lang="fr-FR" b="1" dirty="0">
                <a:solidFill>
                  <a:srgbClr val="0A5496"/>
                </a:solidFill>
              </a:rPr>
              <a:t>Travail préparatoire recommandé</a:t>
            </a:r>
            <a:br>
              <a:rPr lang="fr-FR" b="1" dirty="0">
                <a:solidFill>
                  <a:srgbClr val="0A5496"/>
                </a:solidFill>
              </a:rPr>
            </a:br>
            <a:r>
              <a:rPr lang="fr-FR" b="1" dirty="0">
                <a:solidFill>
                  <a:srgbClr val="0A5496"/>
                </a:solidFill>
              </a:rPr>
              <a:t> pour la séance « Bâtir une vision »</a:t>
            </a:r>
          </a:p>
        </p:txBody>
      </p:sp>
      <p:sp>
        <p:nvSpPr>
          <p:cNvPr id="3" name="Content Placeholder 2">
            <a:extLst>
              <a:ext uri="{FF2B5EF4-FFF2-40B4-BE49-F238E27FC236}">
                <a16:creationId xmlns:a16="http://schemas.microsoft.com/office/drawing/2014/main" id="{804854C4-9CA9-487A-B4CA-EE2C663FCB2B}"/>
              </a:ext>
            </a:extLst>
          </p:cNvPr>
          <p:cNvSpPr>
            <a:spLocks noGrp="1"/>
          </p:cNvSpPr>
          <p:nvPr>
            <p:ph sz="quarter" idx="4294967295"/>
          </p:nvPr>
        </p:nvSpPr>
        <p:spPr>
          <a:xfrm>
            <a:off x="639170" y="2057400"/>
            <a:ext cx="5990230" cy="4572000"/>
          </a:xfrm>
          <a:prstGeom prst="rect">
            <a:avLst/>
          </a:prstGeom>
        </p:spPr>
        <p:txBody>
          <a:bodyPr lIns="91440" tIns="45720" rIns="91440" bIns="45720" anchor="t"/>
          <a:lstStyle/>
          <a:p>
            <a:pPr marL="0" indent="0">
              <a:buNone/>
            </a:pPr>
            <a:r>
              <a:rPr lang="fr-FR" sz="2800" b="1" dirty="0">
                <a:solidFill>
                  <a:srgbClr val="0A5496"/>
                </a:solidFill>
                <a:ea typeface="ヒラギノ角ゴ Pro W3"/>
              </a:rPr>
              <a:t>Cours du Centre de formation Lions</a:t>
            </a:r>
          </a:p>
          <a:p>
            <a:pPr>
              <a:buClr>
                <a:srgbClr val="FFC000"/>
              </a:buClr>
            </a:pPr>
            <a:r>
              <a:rPr lang="fr-FR" sz="2000" dirty="0">
                <a:ea typeface="ヒラギノ角ゴ Pro W3"/>
              </a:rPr>
              <a:t>Des équipes efficaces</a:t>
            </a:r>
          </a:p>
          <a:p>
            <a:pPr>
              <a:buClr>
                <a:srgbClr val="FFC000"/>
              </a:buClr>
            </a:pPr>
            <a:r>
              <a:rPr lang="fr-FR" sz="2000" dirty="0">
                <a:ea typeface="ヒラギノ角ゴ Pro W3"/>
              </a:rPr>
              <a:t>Écoute efficace</a:t>
            </a:r>
          </a:p>
          <a:p>
            <a:pPr>
              <a:buClr>
                <a:srgbClr val="FFC000"/>
              </a:buClr>
            </a:pPr>
            <a:r>
              <a:rPr lang="fr-FR" sz="2000" dirty="0">
                <a:ea typeface="ヒラギノ角ゴ Pro W3"/>
              </a:rPr>
              <a:t>Introduction à l'analyse SWOT</a:t>
            </a:r>
          </a:p>
          <a:p>
            <a:pPr>
              <a:buClr>
                <a:srgbClr val="FFC000"/>
              </a:buClr>
            </a:pPr>
            <a:r>
              <a:rPr lang="fr-FR" sz="2000" dirty="0">
                <a:ea typeface="ヒラギノ角ゴ Pro W3"/>
              </a:rPr>
              <a:t>Formulation d’objectifs</a:t>
            </a:r>
          </a:p>
          <a:p>
            <a:pPr marL="0" indent="0">
              <a:buNone/>
            </a:pPr>
            <a:endParaRPr lang="en-US" dirty="0">
              <a:ea typeface="ヒラギノ角ゴ Pro W3"/>
            </a:endParaRPr>
          </a:p>
          <a:p>
            <a:pPr marL="0" indent="0">
              <a:buNone/>
            </a:pPr>
            <a:r>
              <a:rPr lang="fr-FR" dirty="0"/>
              <a:t>Cherchez ces formations dans la bibliothèque du Centre de formation Lions en ligne (accessible avec vos identifiants de compte Lion </a:t>
            </a:r>
            <a:r>
              <a:rPr lang="fr-FR" dirty="0" err="1"/>
              <a:t>Account</a:t>
            </a:r>
            <a:r>
              <a:rPr lang="fr-FR" dirty="0"/>
              <a:t> (Lion Portal), puis cliquer sur « Learn » puis sur « Centre de formation Lions ».</a:t>
            </a:r>
          </a:p>
        </p:txBody>
      </p:sp>
      <p:sp>
        <p:nvSpPr>
          <p:cNvPr id="6" name="Rectangle 5">
            <a:extLst>
              <a:ext uri="{FF2B5EF4-FFF2-40B4-BE49-F238E27FC236}">
                <a16:creationId xmlns:a16="http://schemas.microsoft.com/office/drawing/2014/main" id="{D69E29BA-9C79-B246-A4B7-DFE89BF4A98A}"/>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Content Placeholder 2">
            <a:extLst>
              <a:ext uri="{FF2B5EF4-FFF2-40B4-BE49-F238E27FC236}">
                <a16:creationId xmlns:a16="http://schemas.microsoft.com/office/drawing/2014/main" id="{202C6517-0A44-48F6-B81B-5262B9A111F7}"/>
              </a:ext>
            </a:extLst>
          </p:cNvPr>
          <p:cNvSpPr txBox="1">
            <a:spLocks/>
          </p:cNvSpPr>
          <p:nvPr/>
        </p:nvSpPr>
        <p:spPr>
          <a:xfrm>
            <a:off x="6629400" y="2057400"/>
            <a:ext cx="5486400" cy="4572000"/>
          </a:xfrm>
          <a:prstGeom prst="rect">
            <a:avLst/>
          </a:prstGeom>
        </p:spPr>
        <p:txBody>
          <a:bodyPr lIns="91440" tIns="45720" rIns="91440" bIns="45720" anchor="t"/>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2800" b="1" dirty="0">
                <a:solidFill>
                  <a:srgbClr val="0A5496"/>
                </a:solidFill>
                <a:latin typeface="Arial" panose="020B0604020202020204" pitchFamily="34" charset="0"/>
                <a:ea typeface="ヒラギノ角ゴ Pro W3"/>
                <a:cs typeface="Arial" panose="020B0604020202020204" pitchFamily="34" charset="0"/>
              </a:rPr>
              <a:t>Outils de formation complémentaires</a:t>
            </a:r>
          </a:p>
          <a:p>
            <a:pPr>
              <a:lnSpc>
                <a:spcPct val="200000"/>
              </a:lnSpc>
              <a:buClr>
                <a:srgbClr val="FFC000"/>
              </a:buClr>
            </a:pPr>
            <a:r>
              <a:rPr lang="fr-FR" sz="2000" dirty="0">
                <a:solidFill>
                  <a:srgbClr val="0A5496"/>
                </a:solidFill>
                <a:latin typeface="Arial" panose="020B0604020202020204" pitchFamily="34" charset="0"/>
                <a:ea typeface="ヒラギノ角ゴ Pro W3"/>
                <a:cs typeface="Arial" panose="020B0604020202020204" pitchFamily="34" charset="0"/>
                <a:hlinkClick r:id="rId3">
                  <a:extLst>
                    <a:ext uri="{A12FA001-AC4F-418D-AE19-62706E023703}">
                      <ahyp:hlinkClr xmlns:ahyp="http://schemas.microsoft.com/office/drawing/2018/hyperlinkcolor" val="tx"/>
                    </a:ext>
                  </a:extLst>
                </a:hlinkClick>
              </a:rPr>
              <a:t>Plan stratégique du district - Livret de travail</a:t>
            </a:r>
          </a:p>
          <a:p>
            <a:pPr lvl="1">
              <a:buClr>
                <a:srgbClr val="FFC000"/>
              </a:buClr>
              <a:buFont typeface="Arial" panose="020B0604020202020204" pitchFamily="34" charset="0"/>
              <a:buChar char="•"/>
            </a:pPr>
            <a:r>
              <a:rPr lang="fr-FR" sz="2000" dirty="0">
                <a:solidFill>
                  <a:schemeClr val="tx1"/>
                </a:solidFill>
                <a:latin typeface="Arial" panose="020B0604020202020204" pitchFamily="34" charset="0"/>
                <a:ea typeface="ヒラギノ角ゴ Pro W3"/>
                <a:cs typeface="Arial" panose="020B0604020202020204" pitchFamily="34" charset="0"/>
              </a:rPr>
              <a:t>Activités de service</a:t>
            </a:r>
          </a:p>
          <a:p>
            <a:pPr lvl="1">
              <a:buClr>
                <a:srgbClr val="FFC000"/>
              </a:buClr>
              <a:buFont typeface="Arial" panose="020B0604020202020204" pitchFamily="34" charset="0"/>
              <a:buChar char="•"/>
            </a:pPr>
            <a:r>
              <a:rPr lang="fr-FR" sz="2000" dirty="0">
                <a:solidFill>
                  <a:schemeClr val="tx1"/>
                </a:solidFill>
                <a:latin typeface="Arial" panose="020B0604020202020204" pitchFamily="34" charset="0"/>
                <a:ea typeface="ヒラギノ角ゴ Pro W3"/>
                <a:cs typeface="Arial" panose="020B0604020202020204" pitchFamily="34" charset="0"/>
              </a:rPr>
              <a:t>Développement de l’effectif </a:t>
            </a:r>
          </a:p>
        </p:txBody>
      </p:sp>
    </p:spTree>
    <p:extLst>
      <p:ext uri="{BB962C8B-B14F-4D97-AF65-F5344CB8AC3E}">
        <p14:creationId xmlns:p14="http://schemas.microsoft.com/office/powerpoint/2010/main" val="290990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a:blip r:embed="rId3"/>
          <a:stretch>
            <a:fillRect/>
          </a:stretch>
        </p:blipFill>
        <p:spPr>
          <a:xfrm>
            <a:off x="0"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solidFill>
                  <a:srgbClr val="EBB700"/>
                </a:solidFill>
              </a:rPr>
              <a:t>Approche Globale Effectif</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200"/>
              <a:t>Bâtir une équipe</a:t>
            </a: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spTree>
    <p:extLst>
      <p:ext uri="{BB962C8B-B14F-4D97-AF65-F5344CB8AC3E}">
        <p14:creationId xmlns:p14="http://schemas.microsoft.com/office/powerpoint/2010/main" val="3113945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7" name="Background - Image">
            <a:extLst>
              <a:ext uri="{FF2B5EF4-FFF2-40B4-BE49-F238E27FC236}">
                <a16:creationId xmlns:a16="http://schemas.microsoft.com/office/drawing/2014/main" id="{0E587255-1448-7447-B97A-30B210A7F314}"/>
              </a:ext>
            </a:extLst>
          </p:cNvPr>
          <p:cNvPicPr>
            <a:picLocks noChangeAspect="1"/>
          </p:cNvPicPr>
          <p:nvPr/>
        </p:nvPicPr>
        <p:blipFill>
          <a:blip r:embed="rId3"/>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id="{5FC019C1-E7DF-1547-B0A3-A5BEE4DCC7DC}"/>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Emblem - White" descr="lionlogo_white.eps">
            <a:extLst>
              <a:ext uri="{FF2B5EF4-FFF2-40B4-BE49-F238E27FC236}">
                <a16:creationId xmlns:a16="http://schemas.microsoft.com/office/drawing/2014/main" id="{F061F4CD-B550-DF43-81A4-0CEE7B2882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0" name="Headline">
            <a:extLst>
              <a:ext uri="{FF2B5EF4-FFF2-40B4-BE49-F238E27FC236}">
                <a16:creationId xmlns:a16="http://schemas.microsoft.com/office/drawing/2014/main" id="{E1EB4BFA-82E7-2844-A93B-87E69AB934E9}"/>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fr-FR" sz="4800" b="1">
                <a:solidFill>
                  <a:schemeClr val="bg1"/>
                </a:solidFill>
                <a:latin typeface="Helvetica Neue" charset="0"/>
                <a:ea typeface="Helvetica Neue" charset="0"/>
                <a:cs typeface="Helvetica Neue" charset="0"/>
              </a:rPr>
              <a:t>Questions ?</a:t>
            </a:r>
          </a:p>
        </p:txBody>
      </p:sp>
      <p:sp>
        <p:nvSpPr>
          <p:cNvPr id="11" name="Gold Bar">
            <a:extLst>
              <a:ext uri="{FF2B5EF4-FFF2-40B4-BE49-F238E27FC236}">
                <a16:creationId xmlns:a16="http://schemas.microsoft.com/office/drawing/2014/main" id="{159C6190-D07C-354A-AEA4-3EA7943365FB}"/>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12" name="Copyright">
            <a:extLst>
              <a:ext uri="{FF2B5EF4-FFF2-40B4-BE49-F238E27FC236}">
                <a16:creationId xmlns:a16="http://schemas.microsoft.com/office/drawing/2014/main" id="{F6B0E5B4-2FF8-9940-AEE0-93BFB00EBA3D}"/>
              </a:ext>
            </a:extLst>
          </p:cNvPr>
          <p:cNvSpPr txBox="1"/>
          <p:nvPr/>
        </p:nvSpPr>
        <p:spPr>
          <a:xfrm>
            <a:off x="3171770" y="6248400"/>
            <a:ext cx="3399810" cy="338554"/>
          </a:xfrm>
          <a:prstGeom prst="rect">
            <a:avLst/>
          </a:prstGeom>
          <a:noFill/>
        </p:spPr>
        <p:txBody>
          <a:bodyPr wrap="square" rtlCol="0">
            <a:spAutoFit/>
          </a:bodyPr>
          <a:lstStyle/>
          <a:p>
            <a:r>
              <a:rPr lang="fr-FR" sz="1600" b="1">
                <a:solidFill>
                  <a:schemeClr val="bg1"/>
                </a:solidFill>
              </a:rPr>
              <a:t>© 2020 Lions Clubs International</a:t>
            </a:r>
          </a:p>
        </p:txBody>
      </p:sp>
      <p:sp>
        <p:nvSpPr>
          <p:cNvPr id="13" name="Date Lang Code">
            <a:extLst>
              <a:ext uri="{FF2B5EF4-FFF2-40B4-BE49-F238E27FC236}">
                <a16:creationId xmlns:a16="http://schemas.microsoft.com/office/drawing/2014/main" id="{683F06F2-6532-CA47-8B0F-44A905C538DF}"/>
              </a:ext>
            </a:extLst>
          </p:cNvPr>
          <p:cNvSpPr txBox="1"/>
          <p:nvPr/>
        </p:nvSpPr>
        <p:spPr>
          <a:xfrm>
            <a:off x="6829370" y="6248400"/>
            <a:ext cx="2162230" cy="338554"/>
          </a:xfrm>
          <a:prstGeom prst="rect">
            <a:avLst/>
          </a:prstGeom>
          <a:noFill/>
        </p:spPr>
        <p:txBody>
          <a:bodyPr wrap="square" rtlCol="0">
            <a:spAutoFit/>
          </a:bodyPr>
          <a:lstStyle/>
          <a:p>
            <a:r>
              <a:rPr lang="en-US" altLang="zh-TW" sz="1600" b="1" dirty="0">
                <a:solidFill>
                  <a:schemeClr val="bg1"/>
                </a:solidFill>
              </a:rPr>
              <a:t>Updated 8/2023</a:t>
            </a:r>
            <a:r>
              <a:rPr lang="zh-TW" sz="1600" b="1" dirty="0">
                <a:solidFill>
                  <a:schemeClr val="bg1"/>
                </a:solidFill>
              </a:rPr>
              <a:t> </a:t>
            </a:r>
            <a:r>
              <a:rPr lang="fr-FR" sz="1600" b="1" dirty="0">
                <a:solidFill>
                  <a:schemeClr val="bg1"/>
                </a:solidFill>
              </a:rPr>
              <a:t>FR</a:t>
            </a:r>
          </a:p>
        </p:txBody>
      </p:sp>
      <p:sp>
        <p:nvSpPr>
          <p:cNvPr id="14" name="Page Number - White">
            <a:extLst>
              <a:ext uri="{FF2B5EF4-FFF2-40B4-BE49-F238E27FC236}">
                <a16:creationId xmlns:a16="http://schemas.microsoft.com/office/drawing/2014/main" id="{CAA02B85-79F3-2949-8914-08C80D1B360D}"/>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20</a:t>
            </a:fld>
            <a:endParaRPr lang="en-US" sz="1000">
              <a:solidFill>
                <a:schemeClr val="bg1"/>
              </a:solidFill>
            </a:endParaRPr>
          </a:p>
        </p:txBody>
      </p:sp>
    </p:spTree>
    <p:extLst>
      <p:ext uri="{BB962C8B-B14F-4D97-AF65-F5344CB8AC3E}">
        <p14:creationId xmlns:p14="http://schemas.microsoft.com/office/powerpoint/2010/main" val="2981312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227386" y="2595904"/>
            <a:ext cx="5092507" cy="1036951"/>
          </a:xfrm>
          <a:prstGeom prst="rect">
            <a:avLst/>
          </a:prstGeom>
          <a:noFill/>
        </p:spPr>
        <p:txBody>
          <a:bodyPr wrap="square" rtlCol="0" anchor="b">
            <a:spAutoFit/>
          </a:bodyPr>
          <a:lstStyle/>
          <a:p>
            <a:pPr algn="ctr">
              <a:lnSpc>
                <a:spcPts val="8000"/>
              </a:lnSpc>
            </a:pPr>
            <a:r>
              <a:rPr lang="fr-FR" sz="6000" b="1">
                <a:solidFill>
                  <a:schemeClr val="bg1"/>
                </a:solidFill>
                <a:latin typeface="Arial" panose="020B0604020202020204" pitchFamily="34" charset="0"/>
                <a:ea typeface="Arial" charset="0"/>
                <a:cs typeface="Arial" panose="020B0604020202020204" pitchFamily="34" charset="0"/>
              </a:rPr>
              <a:t>Programme</a:t>
            </a: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a:solidFill>
                  <a:srgbClr val="00338D"/>
                </a:solidFill>
              </a:rPr>
              <a:pPr eaLnBrk="0" hangingPunct="0">
                <a:spcBef>
                  <a:spcPct val="50000"/>
                </a:spcBef>
                <a:defRPr/>
              </a:pPr>
              <a:t>3</a:t>
            </a:fld>
            <a:endParaRPr lang="en-US" sz="1000">
              <a:solidFill>
                <a:srgbClr val="00338D"/>
              </a:solidFill>
            </a:endParaRPr>
          </a:p>
          <a:p>
            <a:pPr eaLnBrk="0" hangingPunct="0">
              <a:spcBef>
                <a:spcPct val="50000"/>
              </a:spcBef>
              <a:defRPr/>
            </a:pPr>
            <a:endParaRPr lang="en-US" sz="1000" dirty="0">
              <a:solidFill>
                <a:srgbClr val="00338D"/>
              </a:solidFill>
            </a:endParaRPr>
          </a:p>
        </p:txBody>
      </p:sp>
      <p:sp>
        <p:nvSpPr>
          <p:cNvPr id="26" name="Body Copy">
            <a:extLst>
              <a:ext uri="{FF2B5EF4-FFF2-40B4-BE49-F238E27FC236}">
                <a16:creationId xmlns:a16="http://schemas.microsoft.com/office/drawing/2014/main" id="{CCCC5782-694D-E645-929A-D20BB9BFA1B2}"/>
              </a:ext>
            </a:extLst>
          </p:cNvPr>
          <p:cNvSpPr txBox="1">
            <a:spLocks/>
          </p:cNvSpPr>
          <p:nvPr/>
        </p:nvSpPr>
        <p:spPr>
          <a:xfrm>
            <a:off x="6861797" y="1537355"/>
            <a:ext cx="4971031" cy="41910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Aft>
                <a:spcPts val="1200"/>
              </a:spcAft>
              <a:buClr>
                <a:srgbClr val="FFC000"/>
              </a:buClr>
              <a:buFont typeface=".Lucida Grande UI Regular"/>
              <a:buChar char="►"/>
            </a:pPr>
            <a:r>
              <a:rPr lang="fr-FR" sz="2800" dirty="0">
                <a:solidFill>
                  <a:schemeClr val="accent6">
                    <a:lumMod val="65000"/>
                    <a:lumOff val="35000"/>
                  </a:schemeClr>
                </a:solidFill>
              </a:rPr>
              <a:t>Approche Globale Effectif : vue d’ensemble</a:t>
            </a:r>
          </a:p>
          <a:p>
            <a:pPr marL="342900" indent="-342900">
              <a:spcAft>
                <a:spcPts val="1200"/>
              </a:spcAft>
              <a:buClr>
                <a:srgbClr val="FFC000"/>
              </a:buClr>
              <a:buFont typeface=".Lucida Grande UI Regular"/>
              <a:buChar char="►"/>
            </a:pPr>
            <a:r>
              <a:rPr lang="fr-FR" sz="2800" dirty="0">
                <a:solidFill>
                  <a:schemeClr val="accent6">
                    <a:lumMod val="65000"/>
                    <a:lumOff val="35000"/>
                  </a:schemeClr>
                </a:solidFill>
              </a:rPr>
              <a:t>Organisation du groupe de travail</a:t>
            </a:r>
          </a:p>
          <a:p>
            <a:pPr marL="342900" indent="-342900">
              <a:spcAft>
                <a:spcPts val="1200"/>
              </a:spcAft>
              <a:buClr>
                <a:srgbClr val="FFC000"/>
              </a:buClr>
              <a:buFont typeface=".Lucida Grande UI Regular"/>
              <a:buChar char="►"/>
            </a:pPr>
            <a:r>
              <a:rPr lang="fr-FR" sz="2800" dirty="0">
                <a:solidFill>
                  <a:schemeClr val="accent6">
                    <a:lumMod val="65000"/>
                    <a:lumOff val="35000"/>
                  </a:schemeClr>
                </a:solidFill>
              </a:rPr>
              <a:t>Rôles au sein du groupe de travail</a:t>
            </a:r>
          </a:p>
          <a:p>
            <a:pPr marL="342900" indent="-342900">
              <a:spcAft>
                <a:spcPts val="1200"/>
              </a:spcAft>
              <a:buClr>
                <a:srgbClr val="FFC000"/>
              </a:buClr>
              <a:buFont typeface=".Lucida Grande UI Regular"/>
              <a:buChar char="►"/>
            </a:pPr>
            <a:r>
              <a:rPr lang="fr-FR" sz="2800" dirty="0">
                <a:solidFill>
                  <a:schemeClr val="accent6">
                    <a:lumMod val="65000"/>
                    <a:lumOff val="35000"/>
                  </a:schemeClr>
                </a:solidFill>
              </a:rPr>
              <a:t>Étapes suivantes</a:t>
            </a:r>
          </a:p>
        </p:txBody>
      </p:sp>
      <p:pic>
        <p:nvPicPr>
          <p:cNvPr id="33" name="Picture 32">
            <a:extLst>
              <a:ext uri="{FF2B5EF4-FFF2-40B4-BE49-F238E27FC236}">
                <a16:creationId xmlns:a16="http://schemas.microsoft.com/office/drawing/2014/main" id="{D1B9221F-A920-4D4C-A527-8AAF1C565DA8}"/>
              </a:ext>
            </a:extLst>
          </p:cNvPr>
          <p:cNvPicPr>
            <a:picLocks noChangeAspect="1"/>
          </p:cNvPicPr>
          <p:nvPr/>
        </p:nvPicPr>
        <p:blipFill>
          <a:blip r:embed="rId3"/>
          <a:srcRect/>
          <a:stretch/>
        </p:blipFill>
        <p:spPr>
          <a:xfrm>
            <a:off x="273388" y="6114917"/>
            <a:ext cx="2755897" cy="463609"/>
          </a:xfrm>
          <a:prstGeom prst="rect">
            <a:avLst/>
          </a:prstGeom>
        </p:spPr>
      </p:pic>
      <p:sp>
        <p:nvSpPr>
          <p:cNvPr id="34" name="Yellow Bar">
            <a:extLst>
              <a:ext uri="{FF2B5EF4-FFF2-40B4-BE49-F238E27FC236}">
                <a16:creationId xmlns:a16="http://schemas.microsoft.com/office/drawing/2014/main" id="{5739784C-174A-5547-8ED0-1428D276CC17}"/>
              </a:ext>
            </a:extLst>
          </p:cNvPr>
          <p:cNvSpPr/>
          <p:nvPr/>
        </p:nvSpPr>
        <p:spPr>
          <a:xfrm>
            <a:off x="1310598" y="38100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Tree>
    <p:extLst>
      <p:ext uri="{BB962C8B-B14F-4D97-AF65-F5344CB8AC3E}">
        <p14:creationId xmlns:p14="http://schemas.microsoft.com/office/powerpoint/2010/main" val="1508081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bg1">
                    <a:alpha val="44000"/>
                  </a:schemeClr>
                </a:solidFill>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3"/>
          <a:srcRect l="-36957" t="6712" r="37905" b="9712"/>
          <a:stretch/>
        </p:blipFill>
        <p:spPr>
          <a:xfrm>
            <a:off x="0" y="0"/>
            <a:ext cx="12192000"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831160" y="1735505"/>
            <a:ext cx="5112440" cy="40999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800" b="1" dirty="0">
                <a:solidFill>
                  <a:schemeClr val="bg1"/>
                </a:solidFill>
              </a:rPr>
              <a:t>Vision</a:t>
            </a:r>
          </a:p>
          <a:p>
            <a:pPr>
              <a:lnSpc>
                <a:spcPct val="120000"/>
              </a:lnSpc>
            </a:pPr>
            <a:r>
              <a:rPr lang="fr-FR" sz="1800" dirty="0">
                <a:solidFill>
                  <a:schemeClr val="bg1"/>
                </a:solidFill>
              </a:rPr>
              <a:t>Être le leader mondial dans le domaine du service local et humanitaire.</a:t>
            </a:r>
          </a:p>
          <a:p>
            <a:endParaRPr lang="en-US" sz="1800" dirty="0">
              <a:solidFill>
                <a:schemeClr val="bg1"/>
              </a:solidFill>
            </a:endParaRPr>
          </a:p>
          <a:p>
            <a:r>
              <a:rPr lang="fr-FR" sz="1800" b="1" dirty="0">
                <a:solidFill>
                  <a:schemeClr val="bg1"/>
                </a:solidFill>
              </a:rPr>
              <a:t>Mission</a:t>
            </a:r>
          </a:p>
          <a:p>
            <a:pPr>
              <a:lnSpc>
                <a:spcPct val="120000"/>
              </a:lnSpc>
            </a:pPr>
            <a:r>
              <a:rPr lang="fr-FR" sz="1800" dirty="0">
                <a:solidFill>
                  <a:schemeClr val="bg1"/>
                </a:solidFill>
              </a:rPr>
              <a:t>Donner aux Lions clubs, à leurs membres et à leurs partenaires les moyens d’agir pour la santé et le bien-être, de renforcer les liens au sein des collectivités, d’apporter un soutien à ceux qui en ont besoin dans le monde entier par le biais du service humanitaire et de subventions, et d’œuvrer pour la paix et l’entente internationale.</a:t>
            </a: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685800" y="206731"/>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r-FR" sz="3600" b="1" dirty="0">
                <a:solidFill>
                  <a:schemeClr val="bg1"/>
                </a:solidFill>
                <a:latin typeface="Arial" charset="0"/>
                <a:ea typeface="Arial" charset="0"/>
                <a:cs typeface="Arial" charset="0"/>
              </a:rPr>
              <a:t>Pourquoi sommes-nous Lions ?</a:t>
            </a: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pic>
        <p:nvPicPr>
          <p:cNvPr id="10" name="Picture 9">
            <a:extLst>
              <a:ext uri="{FF2B5EF4-FFF2-40B4-BE49-F238E27FC236}">
                <a16:creationId xmlns:a16="http://schemas.microsoft.com/office/drawing/2014/main" id="{CAA5A05A-B830-9F4B-AF70-ADEF243B9536}"/>
              </a:ext>
            </a:extLst>
          </p:cNvPr>
          <p:cNvPicPr>
            <a:picLocks noChangeAspect="1"/>
          </p:cNvPicPr>
          <p:nvPr/>
        </p:nvPicPr>
        <p:blipFill>
          <a:blip r:embed="rId4"/>
          <a:srcRect/>
          <a:stretch/>
        </p:blipFill>
        <p:spPr>
          <a:xfrm>
            <a:off x="273388" y="6114917"/>
            <a:ext cx="2755897" cy="463609"/>
          </a:xfrm>
          <a:prstGeom prst="rect">
            <a:avLst/>
          </a:prstGeom>
        </p:spPr>
      </p:pic>
      <p:sp>
        <p:nvSpPr>
          <p:cNvPr id="12" name="Yellow Bar">
            <a:extLst>
              <a:ext uri="{FF2B5EF4-FFF2-40B4-BE49-F238E27FC236}">
                <a16:creationId xmlns:a16="http://schemas.microsoft.com/office/drawing/2014/main" id="{36FFCDE8-B037-9D44-B42A-957A01737C55}"/>
              </a:ext>
            </a:extLst>
          </p:cNvPr>
          <p:cNvSpPr/>
          <p:nvPr/>
        </p:nvSpPr>
        <p:spPr>
          <a:xfrm>
            <a:off x="990600" y="1462773"/>
            <a:ext cx="393192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Tree>
    <p:extLst>
      <p:ext uri="{BB962C8B-B14F-4D97-AF65-F5344CB8AC3E}">
        <p14:creationId xmlns:p14="http://schemas.microsoft.com/office/powerpoint/2010/main" val="457646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10F2BFCD-7F25-A847-9826-8118E4042BF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Freeform 15">
            <a:extLst>
              <a:ext uri="{FF2B5EF4-FFF2-40B4-BE49-F238E27FC236}">
                <a16:creationId xmlns:a16="http://schemas.microsoft.com/office/drawing/2014/main" id="{5792C060-D3D4-7A4F-8F6F-0A49D7E63B1C}"/>
              </a:ext>
            </a:extLst>
          </p:cNvPr>
          <p:cNvSpPr/>
          <p:nvPr/>
        </p:nvSpPr>
        <p:spPr>
          <a:xfrm rot="16200000" flipV="1">
            <a:off x="-1468331" y="1468333"/>
            <a:ext cx="6858001" cy="3921337"/>
          </a:xfrm>
          <a:custGeom>
            <a:avLst/>
            <a:gdLst>
              <a:gd name="connsiteX0" fmla="*/ 6858001 w 6858001"/>
              <a:gd name="connsiteY0" fmla="*/ 3921337 h 3921337"/>
              <a:gd name="connsiteX1" fmla="*/ 6858001 w 6858001"/>
              <a:gd name="connsiteY1" fmla="*/ 1273387 h 3921337"/>
              <a:gd name="connsiteX2" fmla="*/ 6858000 w 6858001"/>
              <a:gd name="connsiteY2" fmla="*/ 1273387 h 3921337"/>
              <a:gd name="connsiteX3" fmla="*/ 6858000 w 6858001"/>
              <a:gd name="connsiteY3" fmla="*/ 0 h 3921337"/>
              <a:gd name="connsiteX4" fmla="*/ 0 w 6858001"/>
              <a:gd name="connsiteY4" fmla="*/ 922089 h 3921337"/>
              <a:gd name="connsiteX5" fmla="*/ 0 w 6858001"/>
              <a:gd name="connsiteY5" fmla="*/ 1978237 h 3921337"/>
              <a:gd name="connsiteX6" fmla="*/ 3 w 6858001"/>
              <a:gd name="connsiteY6" fmla="*/ 1978237 h 3921337"/>
              <a:gd name="connsiteX7" fmla="*/ 3 w 6858001"/>
              <a:gd name="connsiteY7" fmla="*/ 3921337 h 392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1" h="3921337">
                <a:moveTo>
                  <a:pt x="6858001" y="3921337"/>
                </a:moveTo>
                <a:lnTo>
                  <a:pt x="6858001" y="1273387"/>
                </a:lnTo>
                <a:lnTo>
                  <a:pt x="6858000" y="1273387"/>
                </a:lnTo>
                <a:lnTo>
                  <a:pt x="6858000" y="0"/>
                </a:lnTo>
                <a:lnTo>
                  <a:pt x="0" y="922089"/>
                </a:lnTo>
                <a:lnTo>
                  <a:pt x="0" y="1978237"/>
                </a:lnTo>
                <a:lnTo>
                  <a:pt x="3" y="1978237"/>
                </a:lnTo>
                <a:lnTo>
                  <a:pt x="3" y="39213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fr-FR">
                <a:solidFill>
                  <a:schemeClr val="lt1">
                    <a:alpha val="44000"/>
                  </a:schemeClr>
                </a:solidFill>
              </a:rPr>
              <a:t>m</a:t>
            </a:r>
          </a:p>
        </p:txBody>
      </p:sp>
      <p:sp>
        <p:nvSpPr>
          <p:cNvPr id="11" name="Title 1"/>
          <p:cNvSpPr txBox="1">
            <a:spLocks/>
          </p:cNvSpPr>
          <p:nvPr/>
        </p:nvSpPr>
        <p:spPr>
          <a:xfrm>
            <a:off x="5715000" y="2438400"/>
            <a:ext cx="6477000" cy="13042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600" b="1" dirty="0">
                <a:solidFill>
                  <a:schemeClr val="bg1"/>
                </a:solidFill>
                <a:latin typeface="Arial" charset="0"/>
                <a:ea typeface="Arial" charset="0"/>
                <a:cs typeface="Arial" charset="0"/>
              </a:rPr>
              <a:t>Être Lion a changé votre vie. Comment ?</a:t>
            </a:r>
          </a:p>
        </p:txBody>
      </p:sp>
      <p:sp>
        <p:nvSpPr>
          <p:cNvPr id="8" name="Page Number - Blue">
            <a:extLst>
              <a:ext uri="{FF2B5EF4-FFF2-40B4-BE49-F238E27FC236}">
                <a16:creationId xmlns:a16="http://schemas.microsoft.com/office/drawing/2014/main"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a:solidFill>
                <a:schemeClr val="bg1"/>
              </a:solidFill>
            </a:endParaRPr>
          </a:p>
        </p:txBody>
      </p:sp>
      <p:pic>
        <p:nvPicPr>
          <p:cNvPr id="10" name="Picture 9">
            <a:extLst>
              <a:ext uri="{FF2B5EF4-FFF2-40B4-BE49-F238E27FC236}">
                <a16:creationId xmlns:a16="http://schemas.microsoft.com/office/drawing/2014/main" id="{8F0BF563-9F34-8546-A4A4-63F9B2F6969D}"/>
              </a:ext>
            </a:extLst>
          </p:cNvPr>
          <p:cNvPicPr preferRelativeResize="0">
            <a:picLocks noChangeAspect="1"/>
          </p:cNvPicPr>
          <p:nvPr/>
        </p:nvPicPr>
        <p:blipFill>
          <a:blip r:embed="rId3"/>
          <a:srcRect l="13403" r="13403"/>
          <a:stretch/>
        </p:blipFill>
        <p:spPr>
          <a:xfrm>
            <a:off x="832508" y="685800"/>
            <a:ext cx="4581067" cy="4690872"/>
          </a:xfrm>
          <a:prstGeom prst="rect">
            <a:avLst/>
          </a:prstGeom>
        </p:spPr>
      </p:pic>
      <p:pic>
        <p:nvPicPr>
          <p:cNvPr id="17" name="Picture 16">
            <a:extLst>
              <a:ext uri="{FF2B5EF4-FFF2-40B4-BE49-F238E27FC236}">
                <a16:creationId xmlns:a16="http://schemas.microsoft.com/office/drawing/2014/main" id="{575F8FD0-1B43-E148-AB22-CC89D3C4410F}"/>
              </a:ext>
            </a:extLst>
          </p:cNvPr>
          <p:cNvPicPr>
            <a:picLocks noChangeAspect="1"/>
          </p:cNvPicPr>
          <p:nvPr/>
        </p:nvPicPr>
        <p:blipFill>
          <a:blip r:embed="rId4"/>
          <a:srcRect/>
          <a:stretch/>
        </p:blipFill>
        <p:spPr>
          <a:xfrm>
            <a:off x="287512" y="5517475"/>
            <a:ext cx="1089992" cy="1089992"/>
          </a:xfrm>
          <a:prstGeom prst="rect">
            <a:avLst/>
          </a:prstGeom>
        </p:spPr>
      </p:pic>
      <p:sp>
        <p:nvSpPr>
          <p:cNvPr id="12" name="Yellow Bar">
            <a:extLst>
              <a:ext uri="{FF2B5EF4-FFF2-40B4-BE49-F238E27FC236}">
                <a16:creationId xmlns:a16="http://schemas.microsoft.com/office/drawing/2014/main" id="{64ECCC5B-BB0F-F846-9FDF-7E804ACDBA2D}"/>
              </a:ext>
            </a:extLst>
          </p:cNvPr>
          <p:cNvSpPr/>
          <p:nvPr/>
        </p:nvSpPr>
        <p:spPr>
          <a:xfrm>
            <a:off x="7961670"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2803242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746619" y="-134224"/>
            <a:ext cx="12843544" cy="6992224"/>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chemeClr val="bg1">
              <a:lumMod val="8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lumMod val="85000"/>
                </a:schemeClr>
              </a:solidFill>
              <a:effectLst/>
              <a:uLnTx/>
              <a:uFillTx/>
              <a:latin typeface="Arial" pitchFamily="34" charset="0"/>
              <a:ea typeface="ヒラギノ角ゴ Pro W3" pitchFamily="125" charset="-128"/>
              <a:cs typeface="+mn-cs"/>
            </a:endParaRPr>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6</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4" name="Text Placeholder 18">
            <a:extLst>
              <a:ext uri="{FF2B5EF4-FFF2-40B4-BE49-F238E27FC236}">
                <a16:creationId xmlns:a16="http://schemas.microsoft.com/office/drawing/2014/main" id="{6682FB07-B0F7-42AC-A2C4-B344AB48181A}"/>
              </a:ext>
            </a:extLst>
          </p:cNvPr>
          <p:cNvSpPr txBox="1">
            <a:spLocks/>
          </p:cNvSpPr>
          <p:nvPr/>
        </p:nvSpPr>
        <p:spPr>
          <a:xfrm>
            <a:off x="609600" y="510787"/>
            <a:ext cx="10778200" cy="63221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endParaRPr lang="en-US" sz="3200" kern="0" dirty="0">
              <a:solidFill>
                <a:srgbClr val="00338D"/>
              </a:solidFill>
            </a:endParaRPr>
          </a:p>
        </p:txBody>
      </p:sp>
      <p:sp>
        <p:nvSpPr>
          <p:cNvPr id="5" name="Freeform 11">
            <a:extLst>
              <a:ext uri="{FF2B5EF4-FFF2-40B4-BE49-F238E27FC236}">
                <a16:creationId xmlns:a16="http://schemas.microsoft.com/office/drawing/2014/main" id="{02C688BD-C05E-4549-A2EE-F76362CD3FFB}"/>
              </a:ext>
            </a:extLst>
          </p:cNvPr>
          <p:cNvSpPr>
            <a:spLocks/>
          </p:cNvSpPr>
          <p:nvPr/>
        </p:nvSpPr>
        <p:spPr bwMode="auto">
          <a:xfrm>
            <a:off x="943680" y="8591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u="sng" dirty="0">
                <a:solidFill>
                  <a:schemeClr val="bg1"/>
                </a:solidFill>
                <a:cs typeface="Arial" panose="020B0604020202020204" pitchFamily="34" charset="0"/>
              </a:rPr>
              <a:t>____</a:t>
            </a:r>
          </a:p>
        </p:txBody>
      </p:sp>
      <p:sp>
        <p:nvSpPr>
          <p:cNvPr id="6" name="Freeform 11">
            <a:extLst>
              <a:ext uri="{FF2B5EF4-FFF2-40B4-BE49-F238E27FC236}">
                <a16:creationId xmlns:a16="http://schemas.microsoft.com/office/drawing/2014/main" id="{50E65C34-B7F8-4075-B936-587BED4E12B1}"/>
              </a:ext>
            </a:extLst>
          </p:cNvPr>
          <p:cNvSpPr>
            <a:spLocks/>
          </p:cNvSpPr>
          <p:nvPr/>
        </p:nvSpPr>
        <p:spPr bwMode="auto">
          <a:xfrm>
            <a:off x="1269862" y="22773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7" name="Freeform 11">
            <a:extLst>
              <a:ext uri="{FF2B5EF4-FFF2-40B4-BE49-F238E27FC236}">
                <a16:creationId xmlns:a16="http://schemas.microsoft.com/office/drawing/2014/main" id="{CC4751B4-B2E2-493D-ADB6-9D5F83057A66}"/>
              </a:ext>
            </a:extLst>
          </p:cNvPr>
          <p:cNvSpPr>
            <a:spLocks/>
          </p:cNvSpPr>
          <p:nvPr/>
        </p:nvSpPr>
        <p:spPr bwMode="auto">
          <a:xfrm>
            <a:off x="2825216" y="4196592"/>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8" name="Freeform 11">
            <a:extLst>
              <a:ext uri="{FF2B5EF4-FFF2-40B4-BE49-F238E27FC236}">
                <a16:creationId xmlns:a16="http://schemas.microsoft.com/office/drawing/2014/main" id="{4D58C1D1-E386-48AB-AEF5-45543C1EC8EB}"/>
              </a:ext>
            </a:extLst>
          </p:cNvPr>
          <p:cNvSpPr>
            <a:spLocks/>
          </p:cNvSpPr>
          <p:nvPr/>
        </p:nvSpPr>
        <p:spPr bwMode="auto">
          <a:xfrm>
            <a:off x="5890936" y="181111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F5C35"/>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9" name="Freeform 11">
            <a:extLst>
              <a:ext uri="{FF2B5EF4-FFF2-40B4-BE49-F238E27FC236}">
                <a16:creationId xmlns:a16="http://schemas.microsoft.com/office/drawing/2014/main" id="{82E43B65-7A13-42A3-B1BB-0C6C5F853CB3}"/>
              </a:ext>
            </a:extLst>
          </p:cNvPr>
          <p:cNvSpPr>
            <a:spLocks/>
          </p:cNvSpPr>
          <p:nvPr/>
        </p:nvSpPr>
        <p:spPr bwMode="auto">
          <a:xfrm>
            <a:off x="5769818" y="342900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00B66C"/>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10" name="Freeform 11">
            <a:extLst>
              <a:ext uri="{FF2B5EF4-FFF2-40B4-BE49-F238E27FC236}">
                <a16:creationId xmlns:a16="http://schemas.microsoft.com/office/drawing/2014/main" id="{6BD09AF3-F8F0-45E2-8AC5-7057D740AA5B}"/>
              </a:ext>
            </a:extLst>
          </p:cNvPr>
          <p:cNvSpPr>
            <a:spLocks/>
          </p:cNvSpPr>
          <p:nvPr/>
        </p:nvSpPr>
        <p:spPr bwMode="auto">
          <a:xfrm>
            <a:off x="8062056" y="2661988"/>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1" name="Freeform 11">
            <a:extLst>
              <a:ext uri="{FF2B5EF4-FFF2-40B4-BE49-F238E27FC236}">
                <a16:creationId xmlns:a16="http://schemas.microsoft.com/office/drawing/2014/main" id="{19171B1C-0FFF-4090-AC28-6CBB70AD516A}"/>
              </a:ext>
            </a:extLst>
          </p:cNvPr>
          <p:cNvSpPr>
            <a:spLocks/>
          </p:cNvSpPr>
          <p:nvPr/>
        </p:nvSpPr>
        <p:spPr bwMode="auto">
          <a:xfrm>
            <a:off x="9298082" y="160047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CD3108"/>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2" name="Freeform 11">
            <a:extLst>
              <a:ext uri="{FF2B5EF4-FFF2-40B4-BE49-F238E27FC236}">
                <a16:creationId xmlns:a16="http://schemas.microsoft.com/office/drawing/2014/main" id="{B6CE34A9-625D-4080-8623-E17926925FCA}"/>
              </a:ext>
            </a:extLst>
          </p:cNvPr>
          <p:cNvSpPr>
            <a:spLocks/>
          </p:cNvSpPr>
          <p:nvPr/>
        </p:nvSpPr>
        <p:spPr bwMode="auto">
          <a:xfrm>
            <a:off x="10232096" y="4729347"/>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4" name="Yellow Bar">
            <a:extLst>
              <a:ext uri="{FF2B5EF4-FFF2-40B4-BE49-F238E27FC236}">
                <a16:creationId xmlns:a16="http://schemas.microsoft.com/office/drawing/2014/main" id="{AA43A527-9862-470D-A3A6-480EEAAD5F04}"/>
              </a:ext>
            </a:extLst>
          </p:cNvPr>
          <p:cNvSpPr/>
          <p:nvPr/>
        </p:nvSpPr>
        <p:spPr>
          <a:xfrm>
            <a:off x="4632960" y="147042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7" name="Text Placeholder 18">
            <a:extLst>
              <a:ext uri="{FF2B5EF4-FFF2-40B4-BE49-F238E27FC236}">
                <a16:creationId xmlns:a16="http://schemas.microsoft.com/office/drawing/2014/main" id="{3B9EF2F0-EA48-294A-E77A-9D4940F95A28}"/>
              </a:ext>
            </a:extLst>
          </p:cNvPr>
          <p:cNvSpPr txBox="1">
            <a:spLocks/>
          </p:cNvSpPr>
          <p:nvPr/>
        </p:nvSpPr>
        <p:spPr>
          <a:xfrm>
            <a:off x="943680" y="668581"/>
            <a:ext cx="107782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r>
              <a:rPr lang="fr-FR" sz="3000" dirty="0">
                <a:solidFill>
                  <a:srgbClr val="00338D"/>
                </a:solidFill>
              </a:rPr>
              <a:t>Comprendre la nécessité de l’Approche globale Effectif </a:t>
            </a:r>
          </a:p>
          <a:p>
            <a:pPr algn="ctr">
              <a:spcBef>
                <a:spcPts val="0"/>
              </a:spcBef>
            </a:pPr>
            <a:endParaRPr lang="fr-FR" sz="3000" dirty="0">
              <a:solidFill>
                <a:srgbClr val="00338D"/>
              </a:solidFill>
            </a:endParaRPr>
          </a:p>
        </p:txBody>
      </p:sp>
    </p:spTree>
    <p:extLst>
      <p:ext uri="{BB962C8B-B14F-4D97-AF65-F5344CB8AC3E}">
        <p14:creationId xmlns:p14="http://schemas.microsoft.com/office/powerpoint/2010/main" val="799020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Background - Solid">
            <a:extLst>
              <a:ext uri="{FF2B5EF4-FFF2-40B4-BE49-F238E27FC236}">
                <a16:creationId xmlns:a16="http://schemas.microsoft.com/office/drawing/2014/main" id="{3BA9AFD1-BC63-5E4E-920F-B4ACDEB8AC83}"/>
              </a:ext>
            </a:extLst>
          </p:cNvPr>
          <p:cNvSpPr/>
          <p:nvPr/>
        </p:nvSpPr>
        <p:spPr>
          <a:xfrm>
            <a:off x="-2483"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32" name="Background - Image">
            <a:extLst>
              <a:ext uri="{FF2B5EF4-FFF2-40B4-BE49-F238E27FC236}">
                <a16:creationId xmlns:a16="http://schemas.microsoft.com/office/drawing/2014/main" id="{03480419-9696-4B4B-B8FC-E74207B7992B}"/>
              </a:ext>
            </a:extLst>
          </p:cNvPr>
          <p:cNvPicPr>
            <a:picLocks noChangeAspect="1"/>
          </p:cNvPicPr>
          <p:nvPr/>
        </p:nvPicPr>
        <p:blipFill rotWithShape="1">
          <a:blip r:embed="rId3">
            <a:alphaModFix amt="90000"/>
            <a:duotone>
              <a:prstClr val="black"/>
              <a:schemeClr val="accent2">
                <a:tint val="45000"/>
                <a:satMod val="400000"/>
              </a:schemeClr>
            </a:duotone>
          </a:blip>
          <a:srcRect l="8711" t="16425" r="13854" b="11766"/>
          <a:stretch/>
        </p:blipFill>
        <p:spPr>
          <a:xfrm>
            <a:off x="-4966" y="-1"/>
            <a:ext cx="12192000" cy="6858000"/>
          </a:xfrm>
          <a:prstGeom prst="rect">
            <a:avLst/>
          </a:prstGeom>
        </p:spPr>
      </p:pic>
      <p:sp>
        <p:nvSpPr>
          <p:cNvPr id="35" name="Page Number - Blue">
            <a:extLst>
              <a:ext uri="{FF2B5EF4-FFF2-40B4-BE49-F238E27FC236}">
                <a16:creationId xmlns:a16="http://schemas.microsoft.com/office/drawing/2014/main" id="{4187EFC8-87DF-654D-93D6-4747F48094B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7</a:t>
            </a:fld>
            <a:endParaRPr lang="en-US" sz="1000">
              <a:solidFill>
                <a:srgbClr val="00338D"/>
              </a:solidFill>
            </a:endParaRPr>
          </a:p>
        </p:txBody>
      </p:sp>
      <p:sp>
        <p:nvSpPr>
          <p:cNvPr id="28" name="Freeform 11"/>
          <p:cNvSpPr>
            <a:spLocks/>
          </p:cNvSpPr>
          <p:nvPr/>
        </p:nvSpPr>
        <p:spPr bwMode="auto">
          <a:xfrm>
            <a:off x="2796777" y="4617848"/>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cs typeface="Arial" panose="020B0604020202020204" pitchFamily="34" charset="0"/>
              </a:rPr>
              <a:t>_</a:t>
            </a:r>
            <a:r>
              <a:rPr lang="fr-FR" sz="1200" b="1" i="1" dirty="0">
                <a:solidFill>
                  <a:schemeClr val="bg1"/>
                </a:solidFill>
                <a:cs typeface="Arial" panose="020B0604020202020204" pitchFamily="34" charset="0"/>
              </a:rPr>
              <a:t>____</a:t>
            </a:r>
            <a:endParaRPr lang="fr-FR" sz="1200" b="1" i="1" dirty="0">
              <a:solidFill>
                <a:schemeClr val="bg1"/>
              </a:solidFill>
              <a:latin typeface="Arial" panose="020B0604020202020204" pitchFamily="34" charset="0"/>
              <a:cs typeface="Arial" panose="020B0604020202020204" pitchFamily="34" charset="0"/>
            </a:endParaRPr>
          </a:p>
        </p:txBody>
      </p:sp>
      <p:sp>
        <p:nvSpPr>
          <p:cNvPr id="49" name="Freeform 11">
            <a:extLst>
              <a:ext uri="{FF2B5EF4-FFF2-40B4-BE49-F238E27FC236}">
                <a16:creationId xmlns:a16="http://schemas.microsoft.com/office/drawing/2014/main" id="{670A59F0-4F29-4047-8940-6AC96626B915}"/>
              </a:ext>
            </a:extLst>
          </p:cNvPr>
          <p:cNvSpPr>
            <a:spLocks/>
          </p:cNvSpPr>
          <p:nvPr/>
        </p:nvSpPr>
        <p:spPr bwMode="auto">
          <a:xfrm>
            <a:off x="1261964" y="2693252"/>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CD3108"/>
          </a:solidFill>
          <a:ln>
            <a:noFill/>
          </a:ln>
        </p:spPr>
        <p:txBody>
          <a:bodyPr wrap="none" lIns="91440" tIns="137160" rIns="91440" bIns="91440"/>
          <a:lstStyle/>
          <a:p>
            <a:pPr algn="ctr"/>
            <a:r>
              <a:rPr lang="en-US" sz="1200" b="1" i="1" dirty="0">
                <a:solidFill>
                  <a:schemeClr val="bg1"/>
                </a:solidFill>
                <a:cs typeface="Arial" panose="020B0604020202020204" pitchFamily="34" charset="0"/>
              </a:rPr>
              <a:t>_</a:t>
            </a:r>
            <a:r>
              <a:rPr lang="fr-FR" sz="1200" b="1" i="1" dirty="0">
                <a:solidFill>
                  <a:schemeClr val="bg1"/>
                </a:solidFill>
                <a:cs typeface="Arial" panose="020B0604020202020204" pitchFamily="34" charset="0"/>
              </a:rPr>
              <a:t>___</a:t>
            </a:r>
          </a:p>
        </p:txBody>
      </p:sp>
      <p:sp>
        <p:nvSpPr>
          <p:cNvPr id="50" name="Freeform 11">
            <a:extLst>
              <a:ext uri="{FF2B5EF4-FFF2-40B4-BE49-F238E27FC236}">
                <a16:creationId xmlns:a16="http://schemas.microsoft.com/office/drawing/2014/main" id="{96D95C5A-F3DD-8346-BDD6-A272AF5721EF}"/>
              </a:ext>
            </a:extLst>
          </p:cNvPr>
          <p:cNvSpPr>
            <a:spLocks/>
          </p:cNvSpPr>
          <p:nvPr/>
        </p:nvSpPr>
        <p:spPr bwMode="auto">
          <a:xfrm>
            <a:off x="6168765" y="2089308"/>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F5C35"/>
          </a:solidFill>
          <a:ln>
            <a:noFill/>
          </a:ln>
        </p:spPr>
        <p:txBody>
          <a:bodyPr wrap="none" lIns="91440" tIns="137160" rIns="91440" bIns="91440"/>
          <a:lstStyle/>
          <a:p>
            <a:pPr algn="ctr"/>
            <a:r>
              <a:rPr lang="fr-FR" sz="1200" b="1" i="1" dirty="0">
                <a:solidFill>
                  <a:schemeClr val="bg1"/>
                </a:solidFill>
                <a:cs typeface="Arial" panose="020B0604020202020204" pitchFamily="34" charset="0"/>
              </a:rPr>
              <a:t>_____</a:t>
            </a:r>
          </a:p>
        </p:txBody>
      </p:sp>
      <p:sp>
        <p:nvSpPr>
          <p:cNvPr id="51" name="Freeform 11">
            <a:extLst>
              <a:ext uri="{FF2B5EF4-FFF2-40B4-BE49-F238E27FC236}">
                <a16:creationId xmlns:a16="http://schemas.microsoft.com/office/drawing/2014/main" id="{24B59A1F-517A-0549-BDBF-CFE1C1952937}"/>
              </a:ext>
            </a:extLst>
          </p:cNvPr>
          <p:cNvSpPr>
            <a:spLocks/>
          </p:cNvSpPr>
          <p:nvPr/>
        </p:nvSpPr>
        <p:spPr bwMode="auto">
          <a:xfrm>
            <a:off x="8485354" y="327660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cs typeface="Arial" panose="020B0604020202020204" pitchFamily="34" charset="0"/>
              </a:rPr>
              <a:t>_</a:t>
            </a:r>
            <a:r>
              <a:rPr lang="fr-FR" sz="1200" b="1" i="1" dirty="0">
                <a:solidFill>
                  <a:schemeClr val="bg1"/>
                </a:solidFill>
                <a:cs typeface="Arial" panose="020B0604020202020204" pitchFamily="34" charset="0"/>
              </a:rPr>
              <a:t>____</a:t>
            </a:r>
          </a:p>
        </p:txBody>
      </p:sp>
      <p:sp>
        <p:nvSpPr>
          <p:cNvPr id="52" name="Freeform 11">
            <a:extLst>
              <a:ext uri="{FF2B5EF4-FFF2-40B4-BE49-F238E27FC236}">
                <a16:creationId xmlns:a16="http://schemas.microsoft.com/office/drawing/2014/main" id="{2C99A083-3A8D-7046-8908-0A45649B671B}"/>
              </a:ext>
            </a:extLst>
          </p:cNvPr>
          <p:cNvSpPr>
            <a:spLocks/>
          </p:cNvSpPr>
          <p:nvPr/>
        </p:nvSpPr>
        <p:spPr bwMode="auto">
          <a:xfrm>
            <a:off x="6088402" y="3989764"/>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00B66C"/>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_____</a:t>
            </a:r>
            <a:endParaRPr lang="fr-FR" sz="1200" b="1" i="1" dirty="0">
              <a:solidFill>
                <a:schemeClr val="bg1"/>
              </a:solidFill>
              <a:cs typeface="Arial" panose="020B0604020202020204" pitchFamily="34" charset="0"/>
            </a:endParaRPr>
          </a:p>
        </p:txBody>
      </p:sp>
      <p:sp>
        <p:nvSpPr>
          <p:cNvPr id="53" name="Freeform 11">
            <a:extLst>
              <a:ext uri="{FF2B5EF4-FFF2-40B4-BE49-F238E27FC236}">
                <a16:creationId xmlns:a16="http://schemas.microsoft.com/office/drawing/2014/main" id="{1D024A60-A098-DB43-8930-E367AABF1983}"/>
              </a:ext>
            </a:extLst>
          </p:cNvPr>
          <p:cNvSpPr>
            <a:spLocks/>
          </p:cNvSpPr>
          <p:nvPr/>
        </p:nvSpPr>
        <p:spPr bwMode="auto">
          <a:xfrm>
            <a:off x="10735436" y="5084108"/>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FC000"/>
          </a:solidFill>
          <a:ln>
            <a:noFill/>
          </a:ln>
        </p:spPr>
        <p:txBody>
          <a:bodyPr wrap="none" lIns="91440" tIns="137160" rIns="91440" bIns="91440"/>
          <a:lstStyle/>
          <a:p>
            <a:pPr algn="ctr"/>
            <a:r>
              <a:rPr lang="en-US" sz="1200" b="1" i="1" dirty="0">
                <a:solidFill>
                  <a:schemeClr val="bg1"/>
                </a:solidFill>
                <a:cs typeface="Arial" panose="020B0604020202020204" pitchFamily="34" charset="0"/>
              </a:rPr>
              <a:t>_</a:t>
            </a:r>
            <a:r>
              <a:rPr lang="fr-FR" sz="1200" b="1" i="1" dirty="0">
                <a:solidFill>
                  <a:schemeClr val="bg1"/>
                </a:solidFill>
                <a:cs typeface="Arial" panose="020B0604020202020204" pitchFamily="34" charset="0"/>
              </a:rPr>
              <a:t>___</a:t>
            </a:r>
          </a:p>
        </p:txBody>
      </p:sp>
      <p:sp>
        <p:nvSpPr>
          <p:cNvPr id="14" name="Freeform 11">
            <a:extLst>
              <a:ext uri="{FF2B5EF4-FFF2-40B4-BE49-F238E27FC236}">
                <a16:creationId xmlns:a16="http://schemas.microsoft.com/office/drawing/2014/main" id="{AE753496-2DBF-AD4B-997D-12A1E24ABBB9}"/>
              </a:ext>
            </a:extLst>
          </p:cNvPr>
          <p:cNvSpPr>
            <a:spLocks/>
          </p:cNvSpPr>
          <p:nvPr/>
        </p:nvSpPr>
        <p:spPr bwMode="auto">
          <a:xfrm>
            <a:off x="609600" y="1234917"/>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FC000"/>
          </a:solidFill>
          <a:ln>
            <a:noFill/>
          </a:ln>
        </p:spPr>
        <p:txBody>
          <a:bodyPr wrap="none" lIns="91440" tIns="137160" rIns="91440" bIns="91440"/>
          <a:lstStyle/>
          <a:p>
            <a:pPr algn="ctr"/>
            <a:r>
              <a:rPr lang="en-US" sz="1200" b="1" i="1" dirty="0">
                <a:solidFill>
                  <a:schemeClr val="bg1"/>
                </a:solidFill>
                <a:cs typeface="Arial" panose="020B0604020202020204" pitchFamily="34" charset="0"/>
              </a:rPr>
              <a:t>_</a:t>
            </a:r>
            <a:r>
              <a:rPr lang="fr-FR" sz="1200" b="1" i="1" dirty="0">
                <a:solidFill>
                  <a:schemeClr val="bg1"/>
                </a:solidFill>
                <a:cs typeface="Arial" panose="020B0604020202020204" pitchFamily="34" charset="0"/>
              </a:rPr>
              <a:t>__</a:t>
            </a:r>
          </a:p>
        </p:txBody>
      </p:sp>
      <p:sp>
        <p:nvSpPr>
          <p:cNvPr id="19" name="Freeform 11">
            <a:extLst>
              <a:ext uri="{FF2B5EF4-FFF2-40B4-BE49-F238E27FC236}">
                <a16:creationId xmlns:a16="http://schemas.microsoft.com/office/drawing/2014/main" id="{4F450933-5004-7044-BFEB-0DA3ACF64690}"/>
              </a:ext>
            </a:extLst>
          </p:cNvPr>
          <p:cNvSpPr>
            <a:spLocks/>
          </p:cNvSpPr>
          <p:nvPr/>
        </p:nvSpPr>
        <p:spPr bwMode="auto">
          <a:xfrm>
            <a:off x="10580912" y="1547338"/>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cs typeface="Arial" panose="020B0604020202020204" pitchFamily="34" charset="0"/>
              </a:rPr>
              <a:t>_</a:t>
            </a:r>
            <a:r>
              <a:rPr lang="fr-FR" sz="1200" b="1" i="1" dirty="0">
                <a:solidFill>
                  <a:schemeClr val="bg1"/>
                </a:solidFill>
                <a:cs typeface="Arial" panose="020B0604020202020204" pitchFamily="34" charset="0"/>
              </a:rPr>
              <a:t>___</a:t>
            </a:r>
          </a:p>
        </p:txBody>
      </p:sp>
      <p:sp>
        <p:nvSpPr>
          <p:cNvPr id="37" name="Text Placeholder 18">
            <a:extLst>
              <a:ext uri="{FF2B5EF4-FFF2-40B4-BE49-F238E27FC236}">
                <a16:creationId xmlns:a16="http://schemas.microsoft.com/office/drawing/2014/main" id="{DEAEE97D-052C-C845-90E7-7E1BDC8A02C2}"/>
              </a:ext>
            </a:extLst>
          </p:cNvPr>
          <p:cNvSpPr txBox="1">
            <a:spLocks/>
          </p:cNvSpPr>
          <p:nvPr/>
        </p:nvSpPr>
        <p:spPr>
          <a:xfrm>
            <a:off x="609600" y="533400"/>
            <a:ext cx="107782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r>
              <a:rPr lang="fr-FR" sz="3200">
                <a:solidFill>
                  <a:srgbClr val="00338D"/>
                </a:solidFill>
              </a:rPr>
              <a:t>Examen des tendances sur trois ans</a:t>
            </a:r>
          </a:p>
        </p:txBody>
      </p:sp>
      <p:sp>
        <p:nvSpPr>
          <p:cNvPr id="17" name="Yellow Bar">
            <a:extLst>
              <a:ext uri="{FF2B5EF4-FFF2-40B4-BE49-F238E27FC236}">
                <a16:creationId xmlns:a16="http://schemas.microsoft.com/office/drawing/2014/main" id="{58124A19-CF0D-3242-B76D-D7D500271D8C}"/>
              </a:ext>
            </a:extLst>
          </p:cNvPr>
          <p:cNvSpPr/>
          <p:nvPr/>
        </p:nvSpPr>
        <p:spPr>
          <a:xfrm>
            <a:off x="4632960" y="11430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Tree>
    <p:extLst>
      <p:ext uri="{BB962C8B-B14F-4D97-AF65-F5344CB8AC3E}">
        <p14:creationId xmlns:p14="http://schemas.microsoft.com/office/powerpoint/2010/main" val="672772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812800"/>
            <a:ext cx="12192000" cy="60452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nvGrpSpPr>
          <p:cNvPr id="44" name="Group 43">
            <a:extLst>
              <a:ext uri="{FF2B5EF4-FFF2-40B4-BE49-F238E27FC236}">
                <a16:creationId xmlns:a16="http://schemas.microsoft.com/office/drawing/2014/main" id="{FDB0BB58-2D4A-084E-AF49-B430C7D2CBA6}"/>
              </a:ext>
            </a:extLst>
          </p:cNvPr>
          <p:cNvGrpSpPr/>
          <p:nvPr/>
        </p:nvGrpSpPr>
        <p:grpSpPr>
          <a:xfrm>
            <a:off x="-3047" y="704266"/>
            <a:ext cx="12191999" cy="217065"/>
            <a:chOff x="0" y="5696515"/>
            <a:chExt cx="12289367" cy="354756"/>
          </a:xfrm>
        </p:grpSpPr>
        <p:sp>
          <p:nvSpPr>
            <p:cNvPr id="45" name="Background - Solid">
              <a:extLst>
                <a:ext uri="{FF2B5EF4-FFF2-40B4-BE49-F238E27FC236}">
                  <a16:creationId xmlns:a16="http://schemas.microsoft.com/office/drawing/2014/main" id="{C1178A10-4535-E243-9246-4C78E0256457}"/>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6" name="Background - Solid">
              <a:extLst>
                <a:ext uri="{FF2B5EF4-FFF2-40B4-BE49-F238E27FC236}">
                  <a16:creationId xmlns:a16="http://schemas.microsoft.com/office/drawing/2014/main" id="{4536977D-A24D-1442-95A1-1EE2B8945C3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7" name="Background - Solid">
              <a:extLst>
                <a:ext uri="{FF2B5EF4-FFF2-40B4-BE49-F238E27FC236}">
                  <a16:creationId xmlns:a16="http://schemas.microsoft.com/office/drawing/2014/main" id="{AC7B519C-EDF9-3249-B5C2-D72B10DB6C67}"/>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8" name="Background - Solid">
              <a:extLst>
                <a:ext uri="{FF2B5EF4-FFF2-40B4-BE49-F238E27FC236}">
                  <a16:creationId xmlns:a16="http://schemas.microsoft.com/office/drawing/2014/main" id="{75D8E041-2290-AD40-800B-4C05B8BDB7DC}"/>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9" name="Background - Solid">
              <a:extLst>
                <a:ext uri="{FF2B5EF4-FFF2-40B4-BE49-F238E27FC236}">
                  <a16:creationId xmlns:a16="http://schemas.microsoft.com/office/drawing/2014/main" id="{280C1D10-4C9B-F14A-B5EF-6F8C026FC6E6}"/>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0" name="Background - Solid">
              <a:extLst>
                <a:ext uri="{FF2B5EF4-FFF2-40B4-BE49-F238E27FC236}">
                  <a16:creationId xmlns:a16="http://schemas.microsoft.com/office/drawing/2014/main" id="{B3645C5D-6C54-C242-B922-40B6602BE3F2}"/>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1" name="Background - Solid">
              <a:extLst>
                <a:ext uri="{FF2B5EF4-FFF2-40B4-BE49-F238E27FC236}">
                  <a16:creationId xmlns:a16="http://schemas.microsoft.com/office/drawing/2014/main" id="{C03FFDA1-1B33-6840-AFD0-DF13BE1382D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pic>
        <p:nvPicPr>
          <p:cNvPr id="52" name="Picture 51">
            <a:extLst>
              <a:ext uri="{FF2B5EF4-FFF2-40B4-BE49-F238E27FC236}">
                <a16:creationId xmlns:a16="http://schemas.microsoft.com/office/drawing/2014/main" id="{D54714B7-D58F-E24A-8244-427C68AAF60B}"/>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54" name="Yellow Bar">
            <a:extLst>
              <a:ext uri="{FF2B5EF4-FFF2-40B4-BE49-F238E27FC236}">
                <a16:creationId xmlns:a16="http://schemas.microsoft.com/office/drawing/2014/main" id="{4584BA9B-4495-294E-91B1-4A04F45725DC}"/>
              </a:ext>
            </a:extLst>
          </p:cNvPr>
          <p:cNvSpPr/>
          <p:nvPr/>
        </p:nvSpPr>
        <p:spPr>
          <a:xfrm>
            <a:off x="384726" y="2993912"/>
            <a:ext cx="210312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uLnTx/>
                <a:uFillTx/>
                <a:latin typeface="Arial" charset="0"/>
                <a:ea typeface="Arial" charset="0"/>
                <a:cs typeface="Arial" charset="0"/>
              </a:rPr>
              <a:t> </a:t>
            </a:r>
          </a:p>
        </p:txBody>
      </p:sp>
      <p:sp>
        <p:nvSpPr>
          <p:cNvPr id="55" name="Headline">
            <a:extLst>
              <a:ext uri="{FF2B5EF4-FFF2-40B4-BE49-F238E27FC236}">
                <a16:creationId xmlns:a16="http://schemas.microsoft.com/office/drawing/2014/main" id="{9405897F-791F-0C4E-9D31-D3A52B120262}"/>
              </a:ext>
            </a:extLst>
          </p:cNvPr>
          <p:cNvSpPr txBox="1">
            <a:spLocks/>
          </p:cNvSpPr>
          <p:nvPr/>
        </p:nvSpPr>
        <p:spPr>
          <a:xfrm>
            <a:off x="276335" y="1937754"/>
            <a:ext cx="3419946"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fr-FR" sz="2800" b="1" i="0" u="none" strike="noStrike" cap="none" normalizeH="0" baseline="0" noProof="0" dirty="0">
                <a:ln>
                  <a:noFill/>
                </a:ln>
                <a:solidFill>
                  <a:prstClr val="white"/>
                </a:solidFill>
                <a:uLnTx/>
                <a:uFillTx/>
                <a:latin typeface="Helvetica Neue" charset="0"/>
              </a:rPr>
              <a:t>Approche Globale Effectif - Objectifs</a:t>
            </a:r>
          </a:p>
        </p:txBody>
      </p:sp>
      <p:grpSp>
        <p:nvGrpSpPr>
          <p:cNvPr id="17" name="Group 16">
            <a:extLst>
              <a:ext uri="{FF2B5EF4-FFF2-40B4-BE49-F238E27FC236}">
                <a16:creationId xmlns:a16="http://schemas.microsoft.com/office/drawing/2014/main" id="{BA97F0A6-A611-4A47-84BB-28F8649AE9F9}"/>
              </a:ext>
            </a:extLst>
          </p:cNvPr>
          <p:cNvGrpSpPr/>
          <p:nvPr/>
        </p:nvGrpSpPr>
        <p:grpSpPr>
          <a:xfrm>
            <a:off x="3777017" y="1198191"/>
            <a:ext cx="4242469" cy="5355010"/>
            <a:chOff x="2667000" y="381000"/>
            <a:chExt cx="4143513" cy="5914324"/>
          </a:xfrm>
        </p:grpSpPr>
        <p:grpSp>
          <p:nvGrpSpPr>
            <p:cNvPr id="18" name="Group 17">
              <a:extLst>
                <a:ext uri="{FF2B5EF4-FFF2-40B4-BE49-F238E27FC236}">
                  <a16:creationId xmlns:a16="http://schemas.microsoft.com/office/drawing/2014/main" id="{121F4917-4F2C-4C43-87D1-927F2BD1593F}"/>
                </a:ext>
              </a:extLst>
            </p:cNvPr>
            <p:cNvGrpSpPr/>
            <p:nvPr/>
          </p:nvGrpSpPr>
          <p:grpSpPr>
            <a:xfrm>
              <a:off x="2667000" y="381000"/>
              <a:ext cx="4143513" cy="5914324"/>
              <a:chOff x="0" y="471839"/>
              <a:chExt cx="4143513" cy="5914324"/>
            </a:xfrm>
          </p:grpSpPr>
          <p:sp>
            <p:nvSpPr>
              <p:cNvPr id="22" name="Freeform: Shape 21">
                <a:extLst>
                  <a:ext uri="{FF2B5EF4-FFF2-40B4-BE49-F238E27FC236}">
                    <a16:creationId xmlns:a16="http://schemas.microsoft.com/office/drawing/2014/main" id="{AC991B2A-44F8-4713-985E-D7AC8AB9C20B}"/>
                  </a:ext>
                </a:extLst>
              </p:cNvPr>
              <p:cNvSpPr/>
              <p:nvPr/>
            </p:nvSpPr>
            <p:spPr>
              <a:xfrm>
                <a:off x="0" y="471839"/>
                <a:ext cx="4142206" cy="1656882"/>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EBB7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609600" indent="-609600">
                  <a:buFont typeface="Helvetica" pitchFamily="84" charset="0"/>
                  <a:buNone/>
                </a:pPr>
                <a:endParaRPr lang="fr-FR" sz="2000" b="1" dirty="0">
                  <a:solidFill>
                    <a:schemeClr val="bg1"/>
                  </a:solidFill>
                  <a:latin typeface="Arial" panose="020B0604020202020204" pitchFamily="34" charset="0"/>
                  <a:ea typeface="Arial" charset="0"/>
                  <a:cs typeface="Arial" panose="020B0604020202020204" pitchFamily="34" charset="0"/>
                </a:endParaRPr>
              </a:p>
              <a:p>
                <a:pPr marL="609600" indent="-609600">
                  <a:buFont typeface="Helvetica" pitchFamily="84" charset="0"/>
                  <a:buNone/>
                </a:pPr>
                <a:endParaRPr lang="fr-FR" sz="2000" b="1" dirty="0">
                  <a:solidFill>
                    <a:schemeClr val="bg1"/>
                  </a:solidFill>
                  <a:latin typeface="Arial" panose="020B0604020202020204" pitchFamily="34" charset="0"/>
                  <a:ea typeface="Arial" charset="0"/>
                  <a:cs typeface="Arial" panose="020B0604020202020204" pitchFamily="34" charset="0"/>
                </a:endParaRPr>
              </a:p>
              <a:p>
                <a:pPr marL="609600" indent="-609600">
                  <a:buFont typeface="Helvetica" pitchFamily="84" charset="0"/>
                  <a:buNone/>
                </a:pPr>
                <a:r>
                  <a:rPr lang="fr-FR" sz="2000" b="1" dirty="0">
                    <a:solidFill>
                      <a:schemeClr val="bg1"/>
                    </a:solidFill>
                    <a:latin typeface="Arial" panose="020B0604020202020204" pitchFamily="34" charset="0"/>
                    <a:ea typeface="Arial" charset="0"/>
                    <a:cs typeface="Arial" panose="020B0604020202020204" pitchFamily="34" charset="0"/>
                  </a:rPr>
                  <a:t>Redynamiser les</a:t>
                </a:r>
              </a:p>
              <a:p>
                <a:pPr marL="609600" indent="-609600">
                  <a:buFont typeface="Helvetica" pitchFamily="84" charset="0"/>
                  <a:buNone/>
                </a:pPr>
                <a:r>
                  <a:rPr lang="fr-FR" sz="2000" b="1" dirty="0">
                    <a:solidFill>
                      <a:schemeClr val="bg1"/>
                    </a:solidFill>
                    <a:latin typeface="Arial" panose="020B0604020202020204" pitchFamily="34" charset="0"/>
                    <a:ea typeface="Arial" charset="0"/>
                    <a:cs typeface="Arial" panose="020B0604020202020204" pitchFamily="34" charset="0"/>
                  </a:rPr>
                  <a:t>districts par de</a:t>
                </a:r>
              </a:p>
              <a:p>
                <a:pPr marL="609600" indent="-609600">
                  <a:buFont typeface="Helvetica" pitchFamily="84" charset="0"/>
                  <a:buNone/>
                </a:pPr>
                <a:r>
                  <a:rPr lang="fr-FR" sz="2000" b="1" dirty="0">
                    <a:solidFill>
                      <a:schemeClr val="bg1"/>
                    </a:solidFill>
                    <a:latin typeface="Arial" panose="020B0604020202020204" pitchFamily="34" charset="0"/>
                    <a:ea typeface="Arial" charset="0"/>
                    <a:cs typeface="Arial" panose="020B0604020202020204" pitchFamily="34" charset="0"/>
                  </a:rPr>
                  <a:t>nouveaux clubs</a:t>
                </a:r>
              </a:p>
              <a:p>
                <a:pPr marL="609600" indent="-609600">
                  <a:buFont typeface="Helvetica" pitchFamily="84" charset="0"/>
                  <a:buNone/>
                </a:pPr>
                <a:r>
                  <a:rPr lang="fr-FR" sz="2000" b="1" dirty="0">
                    <a:solidFill>
                      <a:schemeClr val="bg1"/>
                    </a:solidFill>
                    <a:latin typeface="Arial" panose="020B0604020202020204" pitchFamily="34" charset="0"/>
                    <a:ea typeface="Arial" charset="0"/>
                    <a:cs typeface="Arial" panose="020B0604020202020204" pitchFamily="34" charset="0"/>
                  </a:rPr>
                  <a:t> </a:t>
                </a:r>
              </a:p>
              <a:p>
                <a:pPr marL="609600" indent="-609600">
                  <a:buFont typeface="Helvetica" pitchFamily="84" charset="0"/>
                  <a:buNone/>
                </a:pPr>
                <a:endParaRPr lang="fr-FR" sz="2000" b="1" dirty="0">
                  <a:solidFill>
                    <a:schemeClr val="bg1"/>
                  </a:solidFill>
                  <a:latin typeface="Arial" panose="020B0604020202020204" pitchFamily="34" charset="0"/>
                  <a:ea typeface="Arial" charset="0"/>
                  <a:cs typeface="Arial" panose="020B0604020202020204" pitchFamily="34" charset="0"/>
                </a:endParaRPr>
              </a:p>
            </p:txBody>
          </p:sp>
          <p:sp>
            <p:nvSpPr>
              <p:cNvPr id="23" name="Freeform: Shape 22">
                <a:extLst>
                  <a:ext uri="{FF2B5EF4-FFF2-40B4-BE49-F238E27FC236}">
                    <a16:creationId xmlns:a16="http://schemas.microsoft.com/office/drawing/2014/main" id="{5CAEEA6A-8CCE-4447-BEBD-B942D92CB008}"/>
                  </a:ext>
                </a:extLst>
              </p:cNvPr>
              <p:cNvSpPr/>
              <p:nvPr/>
            </p:nvSpPr>
            <p:spPr>
              <a:xfrm>
                <a:off x="0" y="2600560"/>
                <a:ext cx="4142206" cy="1656882"/>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FF5C3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fr-FR" sz="2000" b="1" i="0" u="none" strike="noStrike" cap="none" normalizeH="0" baseline="0" noProof="0" dirty="0">
                    <a:ln>
                      <a:noFill/>
                    </a:ln>
                    <a:solidFill>
                      <a:prstClr val="white"/>
                    </a:solidFill>
                    <a:uLnTx/>
                    <a:uFillTx/>
                    <a:latin typeface="Arial" pitchFamily="34" charset="0"/>
                    <a:ea typeface="ヒラギノ角ゴ Pro W3" pitchFamily="125" charset="-128"/>
                    <a:cs typeface="+mn-cs"/>
                  </a:rPr>
                  <a:t>Revitaliser les clubs par de nouveaux membres</a:t>
                </a:r>
              </a:p>
            </p:txBody>
          </p:sp>
          <p:sp>
            <p:nvSpPr>
              <p:cNvPr id="27" name="Freeform: Shape 26">
                <a:extLst>
                  <a:ext uri="{FF2B5EF4-FFF2-40B4-BE49-F238E27FC236}">
                    <a16:creationId xmlns:a16="http://schemas.microsoft.com/office/drawing/2014/main" id="{7FFCA06D-A139-4D5B-A0D9-CD2280803BC4}"/>
                  </a:ext>
                </a:extLst>
              </p:cNvPr>
              <p:cNvSpPr/>
              <p:nvPr/>
            </p:nvSpPr>
            <p:spPr>
              <a:xfrm>
                <a:off x="1307" y="4729281"/>
                <a:ext cx="4142206" cy="1656882"/>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407CCA"/>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fr-FR" sz="2000" b="1" i="0" u="none" strike="noStrike" cap="none" normalizeH="0" baseline="0" noProof="0" dirty="0">
                    <a:ln>
                      <a:noFill/>
                    </a:ln>
                    <a:solidFill>
                      <a:prstClr val="white"/>
                    </a:solidFill>
                    <a:uLnTx/>
                    <a:uFillTx/>
                    <a:latin typeface="Arial" pitchFamily="34" charset="0"/>
                    <a:ea typeface="ヒラギノ角ゴ Pro W3" pitchFamily="125" charset="-128"/>
                    <a:cs typeface="+mn-cs"/>
                  </a:rPr>
                  <a:t>Remotiver les membres par la camaraderie et un service engageant</a:t>
                </a:r>
              </a:p>
            </p:txBody>
          </p:sp>
        </p:grpSp>
        <p:sp>
          <p:nvSpPr>
            <p:cNvPr id="19" name="TextBox 18">
              <a:extLst>
                <a:ext uri="{FF2B5EF4-FFF2-40B4-BE49-F238E27FC236}">
                  <a16:creationId xmlns:a16="http://schemas.microsoft.com/office/drawing/2014/main" id="{F642527C-66AF-44DE-86A7-29C74C358705}"/>
                </a:ext>
              </a:extLst>
            </p:cNvPr>
            <p:cNvSpPr txBox="1"/>
            <p:nvPr/>
          </p:nvSpPr>
          <p:spPr>
            <a:xfrm>
              <a:off x="2805129" y="914400"/>
              <a:ext cx="700071" cy="577869"/>
            </a:xfrm>
            <a:prstGeom prst="rect">
              <a:avLst/>
            </a:prstGeom>
            <a:noFill/>
          </p:spPr>
          <p:txBody>
            <a:bodyPr wrap="square" rtlCol="0">
              <a:spAutoFit/>
            </a:bodyPr>
            <a:lstStyle/>
            <a:p>
              <a:r>
                <a:rPr lang="fr-FR" sz="2800" b="1">
                  <a:solidFill>
                    <a:srgbClr val="EBB700"/>
                  </a:solidFill>
                </a:rPr>
                <a:t>1</a:t>
              </a:r>
            </a:p>
          </p:txBody>
        </p:sp>
        <p:sp>
          <p:nvSpPr>
            <p:cNvPr id="20" name="TextBox 19">
              <a:extLst>
                <a:ext uri="{FF2B5EF4-FFF2-40B4-BE49-F238E27FC236}">
                  <a16:creationId xmlns:a16="http://schemas.microsoft.com/office/drawing/2014/main" id="{0981DB59-C5EF-432B-AF00-12422F30D2BF}"/>
                </a:ext>
              </a:extLst>
            </p:cNvPr>
            <p:cNvSpPr txBox="1"/>
            <p:nvPr/>
          </p:nvSpPr>
          <p:spPr>
            <a:xfrm>
              <a:off x="2805129" y="3058180"/>
              <a:ext cx="700071" cy="577869"/>
            </a:xfrm>
            <a:prstGeom prst="rect">
              <a:avLst/>
            </a:prstGeom>
            <a:noFill/>
          </p:spPr>
          <p:txBody>
            <a:bodyPr wrap="square" rtlCol="0">
              <a:spAutoFit/>
            </a:bodyPr>
            <a:lstStyle/>
            <a:p>
              <a:r>
                <a:rPr lang="fr-FR" sz="2800" b="1">
                  <a:solidFill>
                    <a:srgbClr val="FF5C35"/>
                  </a:solidFill>
                </a:rPr>
                <a:t>2</a:t>
              </a:r>
            </a:p>
          </p:txBody>
        </p:sp>
        <p:sp>
          <p:nvSpPr>
            <p:cNvPr id="21" name="TextBox 20">
              <a:extLst>
                <a:ext uri="{FF2B5EF4-FFF2-40B4-BE49-F238E27FC236}">
                  <a16:creationId xmlns:a16="http://schemas.microsoft.com/office/drawing/2014/main" id="{B8B272A3-0958-404E-AB60-D03CF3135ECF}"/>
                </a:ext>
              </a:extLst>
            </p:cNvPr>
            <p:cNvSpPr txBox="1"/>
            <p:nvPr/>
          </p:nvSpPr>
          <p:spPr>
            <a:xfrm>
              <a:off x="2805129" y="5191779"/>
              <a:ext cx="700071" cy="577869"/>
            </a:xfrm>
            <a:prstGeom prst="rect">
              <a:avLst/>
            </a:prstGeom>
            <a:noFill/>
          </p:spPr>
          <p:txBody>
            <a:bodyPr wrap="square" rtlCol="0">
              <a:spAutoFit/>
            </a:bodyPr>
            <a:lstStyle/>
            <a:p>
              <a:r>
                <a:rPr lang="fr-FR" sz="2800" b="1">
                  <a:solidFill>
                    <a:srgbClr val="407CCA"/>
                  </a:solidFill>
                </a:rPr>
                <a:t>3</a:t>
              </a:r>
            </a:p>
          </p:txBody>
        </p:sp>
      </p:grpSp>
      <p:grpSp>
        <p:nvGrpSpPr>
          <p:cNvPr id="33" name="Group 32">
            <a:extLst>
              <a:ext uri="{FF2B5EF4-FFF2-40B4-BE49-F238E27FC236}">
                <a16:creationId xmlns:a16="http://schemas.microsoft.com/office/drawing/2014/main" id="{F25FE698-E256-4251-BC44-A69E92B23EBE}"/>
              </a:ext>
            </a:extLst>
          </p:cNvPr>
          <p:cNvGrpSpPr/>
          <p:nvPr/>
        </p:nvGrpSpPr>
        <p:grpSpPr>
          <a:xfrm>
            <a:off x="8123302" y="2052320"/>
            <a:ext cx="3719530" cy="3566160"/>
            <a:chOff x="7587025" y="1452764"/>
            <a:chExt cx="3719530" cy="3566160"/>
          </a:xfrm>
        </p:grpSpPr>
        <p:sp>
          <p:nvSpPr>
            <p:cNvPr id="34" name="TextBox 33">
              <a:extLst>
                <a:ext uri="{FF2B5EF4-FFF2-40B4-BE49-F238E27FC236}">
                  <a16:creationId xmlns:a16="http://schemas.microsoft.com/office/drawing/2014/main" id="{FE0ADB15-1EDF-4131-B579-708350512D94}"/>
                </a:ext>
              </a:extLst>
            </p:cNvPr>
            <p:cNvSpPr txBox="1"/>
            <p:nvPr/>
          </p:nvSpPr>
          <p:spPr>
            <a:xfrm>
              <a:off x="7663710" y="1452764"/>
              <a:ext cx="3566160" cy="3566160"/>
            </a:xfrm>
            <a:prstGeom prst="flowChartConnector">
              <a:avLst/>
            </a:prstGeom>
            <a:solidFill>
              <a:srgbClr val="B3B2B1"/>
            </a:solidFill>
          </p:spPr>
          <p:txBody>
            <a:bodyPr wrap="square" rtlCol="0">
              <a:spAutoFit/>
            </a:bodyPr>
            <a:lstStyle/>
            <a:p>
              <a:endParaRPr lang="en-US" dirty="0"/>
            </a:p>
          </p:txBody>
        </p:sp>
        <p:sp>
          <p:nvSpPr>
            <p:cNvPr id="35" name="TextBox 34">
              <a:extLst>
                <a:ext uri="{FF2B5EF4-FFF2-40B4-BE49-F238E27FC236}">
                  <a16:creationId xmlns:a16="http://schemas.microsoft.com/office/drawing/2014/main" id="{212EFDB0-D6AF-4A50-BC42-F4E6FBE715FB}"/>
                </a:ext>
              </a:extLst>
            </p:cNvPr>
            <p:cNvSpPr txBox="1"/>
            <p:nvPr/>
          </p:nvSpPr>
          <p:spPr>
            <a:xfrm>
              <a:off x="7587025" y="2583642"/>
              <a:ext cx="3719530" cy="1384995"/>
            </a:xfrm>
            <a:prstGeom prst="rect">
              <a:avLst/>
            </a:prstGeom>
            <a:noFill/>
          </p:spPr>
          <p:txBody>
            <a:bodyPr wrap="square">
              <a:spAutoFit/>
            </a:bodyPr>
            <a:lstStyle/>
            <a:p>
              <a:pPr algn="ctr"/>
              <a:r>
                <a:rPr lang="fr-FR" sz="2800" b="1" dirty="0">
                  <a:solidFill>
                    <a:schemeClr val="bg1"/>
                  </a:solidFill>
                </a:rPr>
                <a:t>Développer</a:t>
              </a:r>
            </a:p>
            <a:p>
              <a:pPr algn="ctr"/>
              <a:r>
                <a:rPr lang="fr-FR" sz="2800" b="1" dirty="0">
                  <a:solidFill>
                    <a:schemeClr val="bg1"/>
                  </a:solidFill>
                </a:rPr>
                <a:t> l’effectif dans toutes les RC</a:t>
              </a:r>
            </a:p>
          </p:txBody>
        </p:sp>
      </p:grpSp>
    </p:spTree>
    <p:extLst>
      <p:ext uri="{BB962C8B-B14F-4D97-AF65-F5344CB8AC3E}">
        <p14:creationId xmlns:p14="http://schemas.microsoft.com/office/powerpoint/2010/main" val="3814157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2917" y="-8272"/>
            <a:ext cx="12192000" cy="940103"/>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2" y="723038"/>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7" y="226623"/>
            <a:ext cx="971568" cy="971568"/>
          </a:xfrm>
          <a:prstGeom prst="rect">
            <a:avLst/>
          </a:prstGeom>
        </p:spPr>
      </p:pic>
      <p:sp>
        <p:nvSpPr>
          <p:cNvPr id="3" name="Headline">
            <a:extLst>
              <a:ext uri="{FF2B5EF4-FFF2-40B4-BE49-F238E27FC236}">
                <a16:creationId xmlns:a16="http://schemas.microsoft.com/office/drawing/2014/main" id="{CBC45A67-30C6-FC23-272F-AA91CBEC84BB}"/>
              </a:ext>
            </a:extLst>
          </p:cNvPr>
          <p:cNvSpPr txBox="1">
            <a:spLocks/>
          </p:cNvSpPr>
          <p:nvPr/>
        </p:nvSpPr>
        <p:spPr>
          <a:xfrm>
            <a:off x="490780" y="1221698"/>
            <a:ext cx="2971801" cy="1918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kern="0" dirty="0">
                <a:solidFill>
                  <a:srgbClr val="00338D"/>
                </a:solidFill>
              </a:rPr>
              <a:t>Direction de </a:t>
            </a:r>
            <a:r>
              <a:rPr lang="en-US" kern="0" dirty="0" err="1">
                <a:solidFill>
                  <a:srgbClr val="00338D"/>
                </a:solidFill>
              </a:rPr>
              <a:t>l’Approche</a:t>
            </a:r>
            <a:r>
              <a:rPr lang="en-US" kern="0" dirty="0">
                <a:solidFill>
                  <a:srgbClr val="00338D"/>
                </a:solidFill>
              </a:rPr>
              <a:t> </a:t>
            </a:r>
            <a:r>
              <a:rPr lang="en-US" kern="0" dirty="0" err="1">
                <a:solidFill>
                  <a:srgbClr val="00338D"/>
                </a:solidFill>
              </a:rPr>
              <a:t>Globale</a:t>
            </a:r>
            <a:r>
              <a:rPr lang="en-US" kern="0" dirty="0">
                <a:solidFill>
                  <a:srgbClr val="00338D"/>
                </a:solidFill>
              </a:rPr>
              <a:t> </a:t>
            </a:r>
            <a:r>
              <a:rPr lang="en-US" kern="0" dirty="0" err="1">
                <a:solidFill>
                  <a:srgbClr val="00338D"/>
                </a:solidFill>
              </a:rPr>
              <a:t>Effectif</a:t>
            </a:r>
            <a:endParaRPr lang="en-US" kern="0" dirty="0">
              <a:solidFill>
                <a:srgbClr val="00338D"/>
              </a:solidFill>
            </a:endParaRPr>
          </a:p>
        </p:txBody>
      </p:sp>
      <p:graphicFrame>
        <p:nvGraphicFramePr>
          <p:cNvPr id="19" name="Diagram 18">
            <a:extLst>
              <a:ext uri="{FF2B5EF4-FFF2-40B4-BE49-F238E27FC236}">
                <a16:creationId xmlns:a16="http://schemas.microsoft.com/office/drawing/2014/main" id="{4AF28215-8FF6-D8DF-C549-6AB6BB7B644B}"/>
              </a:ext>
            </a:extLst>
          </p:cNvPr>
          <p:cNvGraphicFramePr/>
          <p:nvPr>
            <p:extLst>
              <p:ext uri="{D42A27DB-BD31-4B8C-83A1-F6EECF244321}">
                <p14:modId xmlns:p14="http://schemas.microsoft.com/office/powerpoint/2010/main" val="3233917824"/>
              </p:ext>
            </p:extLst>
          </p:nvPr>
        </p:nvGraphicFramePr>
        <p:xfrm>
          <a:off x="2796996" y="1198190"/>
          <a:ext cx="8128000" cy="54958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Yellow Bar">
            <a:extLst>
              <a:ext uri="{FF2B5EF4-FFF2-40B4-BE49-F238E27FC236}">
                <a16:creationId xmlns:a16="http://schemas.microsoft.com/office/drawing/2014/main" id="{8C5BB8D4-686B-1A4D-41F6-0C92FB8CCA29}"/>
              </a:ext>
            </a:extLst>
          </p:cNvPr>
          <p:cNvSpPr/>
          <p:nvPr/>
        </p:nvSpPr>
        <p:spPr>
          <a:xfrm>
            <a:off x="712926" y="3429000"/>
            <a:ext cx="210312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Tree>
    <p:extLst>
      <p:ext uri="{BB962C8B-B14F-4D97-AF65-F5344CB8AC3E}">
        <p14:creationId xmlns:p14="http://schemas.microsoft.com/office/powerpoint/2010/main" val="2100777128"/>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ark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LongProperties xmlns="http://schemas.microsoft.com/office/2006/metadata/long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2.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3.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4.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06A8C181-E056-415E-9B59-40F04FA43837}">
  <ds:schemaRefs>
    <ds:schemaRef ds:uri="http://purl.org/dc/dcmitype/"/>
    <ds:schemaRef ds:uri="a7495015-d16d-4dd1-a72f-488cd8119f34"/>
    <ds:schemaRef ds:uri="http://purl.org/dc/term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44873</TotalTime>
  <Words>5044</Words>
  <Application>Microsoft Office PowerPoint</Application>
  <PresentationFormat>Widescreen</PresentationFormat>
  <Paragraphs>470</Paragraphs>
  <Slides>20</Slides>
  <Notes>20</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20</vt:i4>
      </vt:variant>
    </vt:vector>
  </HeadingPairs>
  <TitlesOfParts>
    <vt:vector size="37" baseType="lpstr">
      <vt:lpstr>.Lucida Grande UI Regular</vt:lpstr>
      <vt:lpstr>Arial</vt:lpstr>
      <vt:lpstr>Calibri</vt:lpstr>
      <vt:lpstr>Fira Sans Extra Condensed Medium</vt:lpstr>
      <vt:lpstr>Helvetica</vt:lpstr>
      <vt:lpstr>Helvetica Neue</vt:lpstr>
      <vt:lpstr>Open Sans</vt:lpstr>
      <vt:lpstr>Open Sans</vt:lpstr>
      <vt:lpstr>Open Sans Semibold</vt:lpstr>
      <vt:lpstr>Segoe UI</vt:lpstr>
      <vt:lpstr>Segoe UI Semibold</vt:lpstr>
      <vt:lpstr>Wingdings</vt:lpstr>
      <vt:lpstr>Wingdings 3</vt:lpstr>
      <vt:lpstr>Light Background</vt:lpstr>
      <vt:lpstr>Dark Background</vt:lpstr>
      <vt:lpstr>MASTER SLIDE - BLANK</vt:lpstr>
      <vt:lpstr>1_Light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Approche Globale Effectif - Domaines prioritaires</vt:lpstr>
      <vt:lpstr>Exemple de groupe de travail</vt:lpstr>
      <vt:lpstr>PowerPoint Presentation</vt:lpstr>
      <vt:lpstr>PowerPoint Presentation</vt:lpstr>
      <vt:lpstr>Travailler ensemble</vt:lpstr>
      <vt:lpstr>PowerPoint Presentation</vt:lpstr>
      <vt:lpstr>PowerPoint Presentation</vt:lpstr>
      <vt:lpstr>Travail préparatoire recommandé  pour la séance « Bâtir une vision »</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Gray, Tracy</cp:lastModifiedBy>
  <cp:revision>2358</cp:revision>
  <cp:lastPrinted>2018-07-23T15:21:46Z</cp:lastPrinted>
  <dcterms:created xsi:type="dcterms:W3CDTF">2016-11-15T15:12:50Z</dcterms:created>
  <dcterms:modified xsi:type="dcterms:W3CDTF">2023-08-12T01:54:42Z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