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349"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48" r:id="rId35"/>
    <p:sldId id="1064" r:id="rId36"/>
    <p:sldId id="1343" r:id="rId37"/>
    <p:sldId id="1346" r:id="rId38"/>
    <p:sldId id="1345" r:id="rId39"/>
    <p:sldId id="1344" r:id="rId40"/>
    <p:sldId id="1342" r:id="rId41"/>
    <p:sldId id="1350" r:id="rId42"/>
    <p:sldId id="1034" r:id="rId43"/>
    <p:sldId id="1160" r:id="rId44"/>
    <p:sldId id="1347"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96"/>
    <a:srgbClr val="F76639"/>
    <a:srgbClr val="FF5C35"/>
    <a:srgbClr val="F0C300"/>
    <a:srgbClr val="CD3108"/>
    <a:srgbClr val="00338D"/>
    <a:srgbClr val="0D2240"/>
    <a:srgbClr val="457DC8"/>
    <a:srgbClr val="56565A"/>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7473" autoAdjust="0"/>
  </p:normalViewPr>
  <p:slideViewPr>
    <p:cSldViewPr showGuides="1">
      <p:cViewPr varScale="1">
        <p:scale>
          <a:sx n="50" d="100"/>
          <a:sy n="50" d="100"/>
        </p:scale>
        <p:origin x="1626" y="4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2754"/>
    </p:cViewPr>
  </p:notesTextViewPr>
  <p:sorterViewPr>
    <p:cViewPr varScale="1">
      <p:scale>
        <a:sx n="100" d="100"/>
        <a:sy n="100" d="100"/>
      </p:scale>
      <p:origin x="0" y="-8646"/>
    </p:cViewPr>
  </p:sorterViewPr>
  <p:notesViewPr>
    <p:cSldViewPr showGuides="1">
      <p:cViewPr>
        <p:scale>
          <a:sx n="70" d="100"/>
          <a:sy n="70" d="100"/>
        </p:scale>
        <p:origin x="2445" y="-1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zh-TW" sz="4000" b="1" dirty="0">
              <a:solidFill>
                <a:srgbClr val="002060"/>
              </a:solidFill>
              <a:latin typeface="Arial" panose="020B0604020202020204" pitchFamily="34" charset="0"/>
              <a:ea typeface="PMingLiU"/>
              <a:cs typeface="Arial" panose="020B0604020202020204" pitchFamily="34" charset="0"/>
            </a:rPr>
            <a:t>全球行動團隊</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憲章區</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領導人</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地區</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領導人</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複合區</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領導人</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區領導</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32780" custScaleY="171491"/>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custScaleY="112400">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custScaleY="112810">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custScaleY="112947">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custScaleY="112673">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44091" y="86"/>
          <a:ext cx="1940816" cy="1253323"/>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sz="4000" b="1" kern="1200" dirty="0">
              <a:solidFill>
                <a:srgbClr val="002060"/>
              </a:solidFill>
              <a:latin typeface="Arial" panose="020B0604020202020204" pitchFamily="34" charset="0"/>
              <a:ea typeface="PMingLiU"/>
              <a:cs typeface="Arial" panose="020B0604020202020204" pitchFamily="34" charset="0"/>
            </a:rPr>
            <a:t>全球行動團隊</a:t>
          </a:r>
        </a:p>
      </dsp:txBody>
      <dsp:txXfrm>
        <a:off x="744091" y="86"/>
        <a:ext cx="1940816" cy="1253323"/>
      </dsp:txXfrm>
    </dsp:sp>
    <dsp:sp modelId="{BCA9A1BB-5656-4905-8236-E375697E9B49}">
      <dsp:nvSpPr>
        <dsp:cNvPr id="0" name=""/>
        <dsp:cNvSpPr/>
      </dsp:nvSpPr>
      <dsp:spPr>
        <a:xfrm>
          <a:off x="938173" y="1253409"/>
          <a:ext cx="194081" cy="593441"/>
        </a:xfrm>
        <a:custGeom>
          <a:avLst/>
          <a:gdLst/>
          <a:ahLst/>
          <a:cxnLst/>
          <a:rect l="0" t="0" r="0" b="0"/>
          <a:pathLst>
            <a:path>
              <a:moveTo>
                <a:pt x="0" y="0"/>
              </a:moveTo>
              <a:lnTo>
                <a:pt x="0" y="593441"/>
              </a:lnTo>
              <a:lnTo>
                <a:pt x="194081" y="593441"/>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2255" y="1436119"/>
          <a:ext cx="1169342" cy="821463"/>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憲章區</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領導人</a:t>
          </a:r>
        </a:p>
      </dsp:txBody>
      <dsp:txXfrm>
        <a:off x="1132255" y="1436119"/>
        <a:ext cx="1169342" cy="821463"/>
      </dsp:txXfrm>
    </dsp:sp>
    <dsp:sp modelId="{FB2BEF57-6499-40D1-92F2-E8B4141F9746}">
      <dsp:nvSpPr>
        <dsp:cNvPr id="0" name=""/>
        <dsp:cNvSpPr/>
      </dsp:nvSpPr>
      <dsp:spPr>
        <a:xfrm>
          <a:off x="938173" y="1253409"/>
          <a:ext cx="194081" cy="1599112"/>
        </a:xfrm>
        <a:custGeom>
          <a:avLst/>
          <a:gdLst/>
          <a:ahLst/>
          <a:cxnLst/>
          <a:rect l="0" t="0" r="0" b="0"/>
          <a:pathLst>
            <a:path>
              <a:moveTo>
                <a:pt x="0" y="0"/>
              </a:moveTo>
              <a:lnTo>
                <a:pt x="0" y="1599112"/>
              </a:lnTo>
              <a:lnTo>
                <a:pt x="194081" y="159911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2255" y="2440292"/>
          <a:ext cx="1169342" cy="824459"/>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地區</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領導人</a:t>
          </a:r>
        </a:p>
      </dsp:txBody>
      <dsp:txXfrm>
        <a:off x="1132255" y="2440292"/>
        <a:ext cx="1169342" cy="824459"/>
      </dsp:txXfrm>
    </dsp:sp>
    <dsp:sp modelId="{F196A314-1661-46ED-9DD4-B5C649155ECD}">
      <dsp:nvSpPr>
        <dsp:cNvPr id="0" name=""/>
        <dsp:cNvSpPr/>
      </dsp:nvSpPr>
      <dsp:spPr>
        <a:xfrm>
          <a:off x="938173" y="1253409"/>
          <a:ext cx="194081" cy="2606782"/>
        </a:xfrm>
        <a:custGeom>
          <a:avLst/>
          <a:gdLst/>
          <a:ahLst/>
          <a:cxnLst/>
          <a:rect l="0" t="0" r="0" b="0"/>
          <a:pathLst>
            <a:path>
              <a:moveTo>
                <a:pt x="0" y="0"/>
              </a:moveTo>
              <a:lnTo>
                <a:pt x="0" y="2606782"/>
              </a:lnTo>
              <a:lnTo>
                <a:pt x="194081" y="260678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2255" y="3447461"/>
          <a:ext cx="1169342" cy="825460"/>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複合區</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領導人</a:t>
          </a:r>
        </a:p>
      </dsp:txBody>
      <dsp:txXfrm>
        <a:off x="1132255" y="3447461"/>
        <a:ext cx="1169342" cy="825460"/>
      </dsp:txXfrm>
    </dsp:sp>
    <dsp:sp modelId="{6A3AA007-8877-4DAF-ABE2-70BCF9A6A30A}">
      <dsp:nvSpPr>
        <dsp:cNvPr id="0" name=""/>
        <dsp:cNvSpPr/>
      </dsp:nvSpPr>
      <dsp:spPr>
        <a:xfrm>
          <a:off x="938173" y="1253409"/>
          <a:ext cx="194081" cy="3613951"/>
        </a:xfrm>
        <a:custGeom>
          <a:avLst/>
          <a:gdLst/>
          <a:ahLst/>
          <a:cxnLst/>
          <a:rect l="0" t="0" r="0" b="0"/>
          <a:pathLst>
            <a:path>
              <a:moveTo>
                <a:pt x="0" y="0"/>
              </a:moveTo>
              <a:lnTo>
                <a:pt x="0" y="3613951"/>
              </a:lnTo>
              <a:lnTo>
                <a:pt x="194081" y="3613951"/>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2255" y="4455632"/>
          <a:ext cx="1169342" cy="823458"/>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區領導</a:t>
          </a:r>
        </a:p>
      </dsp:txBody>
      <dsp:txXfrm>
        <a:off x="1132255" y="4455632"/>
        <a:ext cx="1169342" cy="8234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lnSpc>
                <a:spcPct val="107000"/>
              </a:lnSpc>
              <a:spcBef>
                <a:spcPts val="0"/>
              </a:spcBef>
              <a:spcAft>
                <a:spcPts val="800"/>
              </a:spcAf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會前準備：</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您可將此投影片分成多次會議，並按照貴區域的需求來客製化。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為每次討論和每個活動選定最適合做筆記的工具。若您舉辦現場的會議，準備圖表紙及馬克筆。若您舉辦網路虛擬的會議，準備您偏好的筆記工具，並分享您的螢幕，讓所有與會者都能跟上您的報告。請記得在會後給與會者發送一份筆記影本。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將前幾次會議的筆記準備好，例如，建立的</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工作組</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及其成員、</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SWOT</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分析的結果、停車場問題及需要回顧的答案。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使</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用此資訊對投影片進行以下的調整：</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kern="1200" dirty="0">
                <a:solidFill>
                  <a:schemeClr val="tx1"/>
                </a:solidFill>
                <a:effectLst/>
                <a:latin typeface="+mn-lt"/>
                <a:ea typeface="ヒラギノ角ゴ Pro W3" charset="0"/>
                <a:cs typeface="+mn-cs"/>
              </a:rPr>
              <a:t>使用在</a:t>
            </a:r>
            <a:r>
              <a:rPr lang="zh-TW" altLang="en-US" sz="1200" u="sng" kern="1200" dirty="0">
                <a:solidFill>
                  <a:schemeClr val="tx1"/>
                </a:solidFill>
                <a:effectLst/>
                <a:latin typeface="+mn-lt"/>
                <a:ea typeface="ヒラギノ角ゴ Pro W3" charset="0"/>
                <a:cs typeface="+mn-cs"/>
              </a:rPr>
              <a:t>建立願景</a:t>
            </a:r>
            <a:r>
              <a:rPr lang="zh-TW" altLang="en-US" sz="1200" kern="1200" dirty="0">
                <a:solidFill>
                  <a:schemeClr val="tx1"/>
                </a:solidFill>
                <a:effectLst/>
                <a:latin typeface="+mn-lt"/>
                <a:ea typeface="ヒラギノ角ゴ Pro W3" charset="0"/>
                <a:cs typeface="+mn-cs"/>
              </a:rPr>
              <a:t>時收集的資訊</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參考貴地區的</a:t>
            </a:r>
            <a:r>
              <a:rPr lang="en-US" sz="1200" kern="1200" dirty="0">
                <a:solidFill>
                  <a:schemeClr val="tx1"/>
                </a:solidFill>
                <a:effectLst/>
                <a:latin typeface="+mn-lt"/>
                <a:ea typeface="ヒラギノ角ゴ Pro W3" charset="0"/>
                <a:cs typeface="+mn-cs"/>
              </a:rPr>
              <a:t> SWOT </a:t>
            </a:r>
            <a:r>
              <a:rPr lang="zh-TW" altLang="en-US" sz="1200" kern="1200" dirty="0">
                <a:solidFill>
                  <a:schemeClr val="tx1"/>
                </a:solidFill>
                <a:effectLst/>
                <a:latin typeface="+mn-lt"/>
                <a:ea typeface="ヒラギノ角ゴ Pro W3" charset="0"/>
                <a:cs typeface="+mn-cs"/>
              </a:rPr>
              <a:t>分析來填寫</a:t>
            </a:r>
            <a:r>
              <a:rPr lang="zh-TW" altLang="en-US" sz="1200" u="sng" kern="1200" dirty="0">
                <a:solidFill>
                  <a:schemeClr val="tx1"/>
                </a:solidFill>
                <a:effectLst/>
                <a:latin typeface="+mn-lt"/>
                <a:ea typeface="ヒラギノ角ゴ Pro W3" charset="0"/>
                <a:cs typeface="+mn-cs"/>
              </a:rPr>
              <a:t>第</a:t>
            </a:r>
            <a:r>
              <a:rPr lang="en-US" sz="1200" u="sng" kern="1200" dirty="0">
                <a:solidFill>
                  <a:schemeClr val="tx1"/>
                </a:solidFill>
                <a:effectLst/>
                <a:latin typeface="+mn-lt"/>
                <a:ea typeface="ヒラギノ角ゴ Pro W3" charset="0"/>
                <a:cs typeface="+mn-cs"/>
              </a:rPr>
              <a:t>7-10</a:t>
            </a:r>
            <a:r>
              <a:rPr lang="zh-TW" altLang="en-US" sz="1200" u="sng" kern="1200" dirty="0">
                <a:solidFill>
                  <a:schemeClr val="tx1"/>
                </a:solidFill>
                <a:effectLst/>
                <a:latin typeface="+mn-lt"/>
                <a:ea typeface="ヒラギノ角ゴ Pro W3" charset="0"/>
                <a:cs typeface="+mn-cs"/>
              </a:rPr>
              <a:t>張投影片</a:t>
            </a:r>
            <a:r>
              <a:rPr lang="zh-TW" altLang="en-US" sz="1200" kern="1200" dirty="0">
                <a:solidFill>
                  <a:schemeClr val="tx1"/>
                </a:solidFill>
                <a:effectLst/>
                <a:latin typeface="+mn-lt"/>
                <a:ea typeface="ヒラギノ角ゴ Pro W3" charset="0"/>
                <a:cs typeface="+mn-cs"/>
              </a:rPr>
              <a:t>；將貴地區擬定的 </a:t>
            </a:r>
            <a:r>
              <a:rPr lang="en-US" sz="1200" i="1" kern="1200" dirty="0">
                <a:solidFill>
                  <a:schemeClr val="tx1"/>
                </a:solidFill>
                <a:effectLst/>
                <a:latin typeface="+mn-lt"/>
                <a:ea typeface="ヒラギノ角ゴ Pro W3" charset="0"/>
                <a:cs typeface="+mn-cs"/>
              </a:rPr>
              <a:t>MISSION</a:t>
            </a:r>
            <a:r>
              <a:rPr lang="en-US" sz="1200" kern="1200" dirty="0">
                <a:solidFill>
                  <a:schemeClr val="tx1"/>
                </a:solidFill>
                <a:effectLst/>
                <a:latin typeface="+mn-lt"/>
                <a:ea typeface="ヒラギノ角ゴ Pro W3" charset="0"/>
                <a:cs typeface="+mn-cs"/>
              </a:rPr>
              <a:t> </a:t>
            </a:r>
            <a:r>
              <a:rPr lang="en-US" sz="1200" b="1" kern="1200" dirty="0">
                <a:solidFill>
                  <a:schemeClr val="tx1"/>
                </a:solidFill>
                <a:effectLst/>
                <a:latin typeface="+mn-lt"/>
                <a:ea typeface="ヒラギノ角ゴ Pro W3" charset="0"/>
                <a:cs typeface="+mn-cs"/>
              </a:rPr>
              <a:t>1.5</a:t>
            </a:r>
            <a:r>
              <a:rPr lang="zh-TW" altLang="en-US" sz="1200" kern="1200" dirty="0">
                <a:solidFill>
                  <a:schemeClr val="tx1"/>
                </a:solidFill>
                <a:effectLst/>
                <a:latin typeface="+mn-lt"/>
                <a:ea typeface="ヒラギノ角ゴ Pro W3" charset="0"/>
                <a:cs typeface="+mn-cs"/>
              </a:rPr>
              <a:t>（</a:t>
            </a:r>
            <a:r>
              <a:rPr lang="en-US" sz="1200" kern="1200" dirty="0">
                <a:solidFill>
                  <a:schemeClr val="tx1"/>
                </a:solidFill>
                <a:effectLst/>
                <a:latin typeface="+mn-lt"/>
                <a:ea typeface="ヒラギノ角ゴ Pro W3" charset="0"/>
                <a:cs typeface="+mn-cs"/>
              </a:rPr>
              <a:t>150 </a:t>
            </a:r>
            <a:r>
              <a:rPr lang="zh-TW" altLang="en-US" sz="1200" kern="1200" dirty="0">
                <a:solidFill>
                  <a:schemeClr val="tx1"/>
                </a:solidFill>
                <a:effectLst/>
                <a:latin typeface="+mn-lt"/>
                <a:ea typeface="ヒラギノ角ゴ Pro W3" charset="0"/>
                <a:cs typeface="+mn-cs"/>
              </a:rPr>
              <a:t>萬的使命）目標填寫在</a:t>
            </a:r>
            <a:r>
              <a:rPr lang="zh-TW" altLang="en-US" sz="1200" u="sng" kern="1200" dirty="0">
                <a:solidFill>
                  <a:schemeClr val="tx1"/>
                </a:solidFill>
                <a:effectLst/>
                <a:latin typeface="+mn-lt"/>
                <a:ea typeface="ヒラギノ角ゴ Pro W3" charset="0"/>
                <a:cs typeface="+mn-cs"/>
              </a:rPr>
              <a:t>第</a:t>
            </a:r>
            <a:r>
              <a:rPr lang="en-US" sz="1200" u="sng" kern="1200" dirty="0">
                <a:solidFill>
                  <a:schemeClr val="tx1"/>
                </a:solidFill>
                <a:effectLst/>
                <a:latin typeface="+mn-lt"/>
                <a:ea typeface="ヒラギノ角ゴ Pro W3" charset="0"/>
                <a:cs typeface="+mn-cs"/>
              </a:rPr>
              <a:t>11</a:t>
            </a:r>
            <a:r>
              <a:rPr lang="zh-TW" altLang="en-US" sz="1200" u="sng" kern="1200" dirty="0">
                <a:solidFill>
                  <a:schemeClr val="tx1"/>
                </a:solidFill>
                <a:effectLst/>
                <a:latin typeface="+mn-lt"/>
                <a:ea typeface="ヒラギノ角ゴ Pro W3" charset="0"/>
                <a:cs typeface="+mn-cs"/>
              </a:rPr>
              <a:t>、</a:t>
            </a:r>
            <a:r>
              <a:rPr lang="en-US" sz="1200" u="sng" kern="1200" dirty="0">
                <a:solidFill>
                  <a:schemeClr val="tx1"/>
                </a:solidFill>
                <a:effectLst/>
                <a:latin typeface="+mn-lt"/>
                <a:ea typeface="ヒラギノ角ゴ Pro W3" charset="0"/>
                <a:cs typeface="+mn-cs"/>
              </a:rPr>
              <a:t>22</a:t>
            </a:r>
            <a:r>
              <a:rPr lang="zh-TW" altLang="en-US" sz="1200" u="sng" kern="1200" dirty="0">
                <a:solidFill>
                  <a:schemeClr val="tx1"/>
                </a:solidFill>
                <a:effectLst/>
                <a:latin typeface="+mn-lt"/>
                <a:ea typeface="ヒラギノ角ゴ Pro W3" charset="0"/>
                <a:cs typeface="+mn-cs"/>
              </a:rPr>
              <a:t>及</a:t>
            </a:r>
            <a:r>
              <a:rPr lang="en-US" sz="1200" u="sng" kern="1200" dirty="0">
                <a:solidFill>
                  <a:schemeClr val="tx1"/>
                </a:solidFill>
                <a:effectLst/>
                <a:latin typeface="+mn-lt"/>
                <a:ea typeface="ヒラギノ角ゴ Pro W3" charset="0"/>
                <a:cs typeface="+mn-cs"/>
              </a:rPr>
              <a:t>35</a:t>
            </a:r>
            <a:r>
              <a:rPr lang="zh-TW" altLang="en-US" sz="1200" u="sng" kern="1200" dirty="0">
                <a:solidFill>
                  <a:schemeClr val="tx1"/>
                </a:solidFill>
                <a:effectLst/>
                <a:latin typeface="+mn-lt"/>
                <a:ea typeface="ヒラギノ角ゴ Pro W3" charset="0"/>
                <a:cs typeface="+mn-cs"/>
              </a:rPr>
              <a:t>張投影片</a:t>
            </a:r>
            <a:r>
              <a:rPr lang="zh-TW" altLang="en-US" sz="1200" kern="1200" dirty="0">
                <a:solidFill>
                  <a:schemeClr val="tx1"/>
                </a:solidFill>
                <a:effectLst/>
                <a:latin typeface="+mn-lt"/>
                <a:ea typeface="ヒラギノ角ゴ Pro W3" charset="0"/>
                <a:cs typeface="+mn-cs"/>
              </a:rPr>
              <a:t>上。</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第</a:t>
            </a:r>
            <a:r>
              <a:rPr lang="en-US" sz="1100" b="0" u="sng" dirty="0">
                <a:effectLst/>
                <a:latin typeface="Calibri" panose="020F0502020204030204" pitchFamily="34" charset="0"/>
                <a:ea typeface="PMingLiU" panose="02020500000000000000" pitchFamily="18" charset="-120"/>
                <a:cs typeface="Times New Roman" panose="02020603050405020304" pitchFamily="18" charset="0"/>
              </a:rPr>
              <a:t>36</a:t>
            </a: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張投影片</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提及了全球會員發展措施下</a:t>
            </a:r>
            <a:r>
              <a:rPr lang="zh-TW" altLang="en-US" sz="1200" kern="1200" dirty="0">
                <a:solidFill>
                  <a:schemeClr val="tx1"/>
                </a:solidFill>
                <a:effectLst/>
                <a:latin typeface="+mn-lt"/>
                <a:ea typeface="ヒラギノ角ゴ Pro W3" charset="0"/>
                <a:cs typeface="+mn-cs"/>
              </a:rPr>
              <a:t>一</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個步驟的會議：建立成功。與貴區領導人討論您可能將在接下來幾個月的什麼時候舉辦這場會議。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第</a:t>
            </a:r>
            <a:r>
              <a:rPr lang="en-US" sz="1100" b="0" u="sng" dirty="0">
                <a:effectLst/>
                <a:latin typeface="Calibri" panose="020F0502020204030204" pitchFamily="34" charset="0"/>
                <a:ea typeface="PMingLiU" panose="02020500000000000000" pitchFamily="18" charset="-120"/>
                <a:cs typeface="Times New Roman" panose="02020603050405020304" pitchFamily="18" charset="0"/>
              </a:rPr>
              <a:t>33</a:t>
            </a: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張投影片</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提到資助您的倡議。您可能希望為您或所有與會者印出可用撥款的文件，此文件位於</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全球會員發展措施</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網頁</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的‘流程’下</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建立一個「停車場」，記下可能與目前任務無直接相關的意見和問題。在此會議時，貴小組可能會提出對貴區域的全球會員發展措施計劃或其他倡議有利的想法。為此建立一張特定的圖表紙或一份專用的</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Word</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文件。透過將意見和問題紀錄下來待未來再討論，您能協助貴小組保持專注。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當您徵求意見時，請獅友和分會幹部首先幫助此倡議在分會級引起共鳴。</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  </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前國際幹部和總監團隊成員應等到所有其他獅友都發表意見後再發言。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提醒獅友們，這是個分享意見的安全場所，不過如果有些獅友對分享意見感到不舒服的話，請他們以電子郵件或私人訊息將其意見寄給您，並確保在分享投影片</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資訊記錄時，也記下他們的意見。考慮使用 </a:t>
            </a:r>
            <a:r>
              <a:rPr lang="en-US" sz="1100" b="0" u="sng" dirty="0">
                <a:solidFill>
                  <a:srgbClr val="0563C1"/>
                </a:solidFill>
                <a:effectLst/>
                <a:latin typeface="Calibri" panose="020F0502020204030204" pitchFamily="34" charset="0"/>
                <a:ea typeface="PMingLiU" panose="02020500000000000000" pitchFamily="18" charset="-120"/>
                <a:cs typeface="Times New Roman" panose="02020603050405020304" pitchFamily="18" charset="0"/>
                <a:hlinkClick r:id="rId3"/>
              </a:rPr>
              <a:t>www.sli.do</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 </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的免費版作為線上調查工具。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分組會議時，利用您最佳的判斷力，根據會議可用的總時間，決定應分配給每項活動多少時間。</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本報告中有些投影片的講稿有兩個版本：</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kern="1200" dirty="0">
                <a:solidFill>
                  <a:schemeClr val="tx1"/>
                </a:solidFill>
                <a:effectLst/>
                <a:latin typeface="+mn-lt"/>
                <a:ea typeface="ヒラギノ角ゴ Pro W3" charset="0"/>
                <a:cs typeface="+mn-cs"/>
              </a:rPr>
              <a:t>GAT </a:t>
            </a:r>
            <a:r>
              <a:rPr lang="zh-TW" altLang="en-US" sz="1200" kern="1200" dirty="0">
                <a:solidFill>
                  <a:schemeClr val="tx1"/>
                </a:solidFill>
                <a:effectLst/>
                <a:latin typeface="+mn-lt"/>
                <a:ea typeface="ヒラギノ角ゴ Pro W3" charset="0"/>
                <a:cs typeface="+mn-cs"/>
              </a:rPr>
              <a:t>地區領導人的講稿</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為區領導人帶領</a:t>
            </a:r>
            <a:r>
              <a:rPr lang="zh-TW" altLang="en-US" sz="1200" u="sng" kern="1200" dirty="0">
                <a:solidFill>
                  <a:schemeClr val="tx1"/>
                </a:solidFill>
                <a:effectLst/>
                <a:latin typeface="+mn-lt"/>
                <a:ea typeface="ヒラギノ角ゴ Pro W3" charset="0"/>
                <a:cs typeface="+mn-cs"/>
              </a:rPr>
              <a:t>建立計劃</a:t>
            </a:r>
            <a:r>
              <a:rPr lang="zh-TW" altLang="en-US" sz="1200" kern="1200" dirty="0">
                <a:solidFill>
                  <a:schemeClr val="tx1"/>
                </a:solidFill>
                <a:effectLst/>
                <a:latin typeface="+mn-lt"/>
                <a:ea typeface="ヒラギノ角ゴ Pro W3" charset="0"/>
                <a:cs typeface="+mn-cs"/>
              </a:rPr>
              <a:t>的研討會做準備</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kern="1200" dirty="0">
                <a:solidFill>
                  <a:schemeClr val="tx1"/>
                </a:solidFill>
                <a:effectLst/>
                <a:latin typeface="+mn-lt"/>
                <a:ea typeface="ヒラギノ角ゴ Pro W3" charset="0"/>
                <a:cs typeface="+mn-cs"/>
              </a:rPr>
              <a:t>區領導人的講稿</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在引導</a:t>
            </a:r>
            <a:r>
              <a:rPr lang="zh-TW" altLang="en-US" sz="1200" u="sng" kern="1200" dirty="0">
                <a:solidFill>
                  <a:schemeClr val="tx1"/>
                </a:solidFill>
                <a:effectLst/>
                <a:latin typeface="+mn-lt"/>
                <a:ea typeface="ヒラギノ角ゴ Pro W3" charset="0"/>
                <a:cs typeface="+mn-cs"/>
              </a:rPr>
              <a:t>建立計劃</a:t>
            </a:r>
            <a:r>
              <a:rPr lang="zh-TW" altLang="en-US" sz="1200" kern="1200" dirty="0">
                <a:solidFill>
                  <a:schemeClr val="tx1"/>
                </a:solidFill>
                <a:effectLst/>
                <a:latin typeface="+mn-lt"/>
                <a:ea typeface="ヒラギノ角ゴ Pro W3" charset="0"/>
                <a:cs typeface="+mn-cs"/>
              </a:rPr>
              <a:t>的研討會時使用</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張投影片的筆記。在簡報前先完成。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800" b="0" i="1" baseline="0" dirty="0">
                <a:latin typeface="Arial" panose="020B0604020202020204" pitchFamily="34" charset="0"/>
                <a:ea typeface="PMingLiU"/>
                <a:cs typeface="Arial" panose="020B0604020202020204" pitchFamily="34" charset="0"/>
              </a:rPr>
              <a:t>在此會議以前，</a:t>
            </a:r>
            <a:r>
              <a:rPr lang="zh-TW" altLang="en-US" sz="1000" i="1" kern="1200" dirty="0">
                <a:solidFill>
                  <a:schemeClr val="tx1"/>
                </a:solidFill>
                <a:effectLst/>
                <a:latin typeface="+mn-lt"/>
                <a:ea typeface="ヒラギノ角ゴ Pro W3" charset="0"/>
                <a:cs typeface="ヒラギノ角ゴ Pro W3" charset="0"/>
              </a:rPr>
              <a:t>查看確</a:t>
            </a:r>
            <a:r>
              <a:rPr lang="zh-CN" altLang="en-US" sz="1000" i="1" kern="1200" dirty="0">
                <a:solidFill>
                  <a:schemeClr val="tx1"/>
                </a:solidFill>
                <a:effectLst/>
                <a:latin typeface="+mn-lt"/>
                <a:ea typeface="ヒラギノ角ゴ Pro W3" charset="0"/>
                <a:cs typeface="ヒラギノ角ゴ Pro W3" charset="0"/>
              </a:rPr>
              <a:t>定</a:t>
            </a:r>
            <a:r>
              <a:rPr lang="zh-TW" altLang="en-US" sz="1000" i="1" kern="1200" dirty="0">
                <a:solidFill>
                  <a:schemeClr val="tx1"/>
                </a:solidFill>
                <a:effectLst/>
                <a:latin typeface="+mn-lt"/>
                <a:ea typeface="ヒラギノ角ゴ Pro W3" charset="0"/>
                <a:cs typeface="ヒラギノ角ゴ Pro W3" charset="0"/>
              </a:rPr>
              <a:t>的優勢，並準備好一個例子，說明在規劃行動計劃時，如何</a:t>
            </a:r>
            <a:r>
              <a:rPr lang="zh-CN" altLang="en-US" sz="1000" b="0" i="1" baseline="0" dirty="0">
                <a:latin typeface="Arial" panose="020B0604020202020204" pitchFamily="34" charset="0"/>
                <a:ea typeface="PMingLiU"/>
                <a:cs typeface="Arial" panose="020B0604020202020204" pitchFamily="34" charset="0"/>
              </a:rPr>
              <a:t>可以</a:t>
            </a:r>
            <a:r>
              <a:rPr lang="zh-TW" altLang="en-US" sz="1000" i="1" kern="1200" dirty="0">
                <a:solidFill>
                  <a:schemeClr val="tx1"/>
                </a:solidFill>
                <a:effectLst/>
                <a:latin typeface="+mn-lt"/>
                <a:ea typeface="ヒラギノ角ゴ Pro W3" charset="0"/>
                <a:cs typeface="ヒラギノ角ゴ Pro W3" charset="0"/>
              </a:rPr>
              <a:t>運用一兩項優勢以達成該區域建立的 </a:t>
            </a:r>
            <a:r>
              <a:rPr lang="en-US" sz="1000" i="1" kern="1200" dirty="0">
                <a:solidFill>
                  <a:schemeClr val="tx1"/>
                </a:solidFill>
                <a:effectLst/>
                <a:latin typeface="+mn-lt"/>
                <a:ea typeface="ヒラギノ角ゴ Pro W3" charset="0"/>
                <a:cs typeface="ヒラギノ角ゴ Pro W3" charset="0"/>
              </a:rPr>
              <a:t>MISSION</a:t>
            </a:r>
            <a:r>
              <a:rPr lang="en-US" sz="1000" i="0" kern="1200" dirty="0">
                <a:solidFill>
                  <a:schemeClr val="tx1"/>
                </a:solidFill>
                <a:effectLst/>
                <a:latin typeface="+mn-lt"/>
                <a:ea typeface="ヒラギノ角ゴ Pro W3" charset="0"/>
                <a:cs typeface="ヒラギノ角ゴ Pro W3" charset="0"/>
              </a:rPr>
              <a:t> </a:t>
            </a:r>
            <a:r>
              <a:rPr lang="en-US" sz="1000" b="1" i="0" kern="1200" dirty="0">
                <a:solidFill>
                  <a:schemeClr val="tx1"/>
                </a:solidFill>
                <a:effectLst/>
                <a:latin typeface="+mn-lt"/>
                <a:ea typeface="ヒラギノ角ゴ Pro W3" charset="0"/>
                <a:cs typeface="ヒラギノ角ゴ Pro W3" charset="0"/>
              </a:rPr>
              <a:t>1.5 </a:t>
            </a:r>
            <a:r>
              <a:rPr lang="zh-TW" altLang="en-US" sz="1000" i="1" kern="1200" dirty="0">
                <a:solidFill>
                  <a:schemeClr val="tx1"/>
                </a:solidFill>
                <a:effectLst/>
                <a:latin typeface="+mn-lt"/>
                <a:ea typeface="ヒラギノ角ゴ Pro W3" charset="0"/>
                <a:cs typeface="ヒラギノ角ゴ Pro W3" charset="0"/>
              </a:rPr>
              <a:t>目標。</a:t>
            </a: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最後，我們確立了我們的威脅 ─ 歡迎舉出更多威脅，但我們能如何避免威脅、減少其影響或將其化為機會呢？</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(請與會者回答。</a:t>
            </a:r>
            <a:r>
              <a:rPr lang="zh-TW" sz="1000" b="0" i="1" baseline="0" dirty="0">
                <a:latin typeface="Arial" panose="020B0604020202020204" pitchFamily="34" charset="0"/>
                <a:ea typeface="PMingLiU"/>
                <a:cs typeface="Arial" panose="020B0604020202020204" pitchFamily="34" charset="0"/>
              </a:rPr>
              <a:t>若與會者回答不出來的話，則報告會議前準備的想法。)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baseline="0" dirty="0">
                <a:latin typeface="Arial" panose="020B0604020202020204" pitchFamily="34" charset="0"/>
                <a:ea typeface="PMingLiU"/>
                <a:cs typeface="Arial" panose="020B0604020202020204" pitchFamily="34" charset="0"/>
              </a:rPr>
              <a:t>請看第 </a:t>
            </a:r>
            <a:r>
              <a:rPr lang="en-US" altLang="zh-CN" sz="1200" b="0" i="1" baseline="0" dirty="0">
                <a:latin typeface="Arial" panose="020B0604020202020204" pitchFamily="34" charset="0"/>
                <a:ea typeface="PMingLiU"/>
                <a:cs typeface="Arial" panose="020B0604020202020204" pitchFamily="34" charset="0"/>
              </a:rPr>
              <a:t>1 </a:t>
            </a:r>
            <a:r>
              <a:rPr lang="zh-TW" altLang="en-US" sz="1200" b="0" i="1" baseline="0" dirty="0">
                <a:latin typeface="Arial" panose="020B0604020202020204" pitchFamily="34" charset="0"/>
                <a:ea typeface="PMingLiU"/>
                <a:cs typeface="Arial" panose="020B0604020202020204" pitchFamily="34" charset="0"/>
              </a:rPr>
              <a:t>張投影片的筆記。在簡報前先完成。</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baseline="0" dirty="0">
                <a:latin typeface="Arial" panose="020B0604020202020204" pitchFamily="34" charset="0"/>
                <a:ea typeface="PMingLiU"/>
                <a:cs typeface="Arial" panose="020B0604020202020204" pitchFamily="34" charset="0"/>
              </a:rPr>
              <a:t>您可能會希望先找出貴區去年的相關數量，以回答任何問題。您能於</a:t>
            </a:r>
            <a:r>
              <a:rPr lang="en-US" altLang="zh-TW" sz="1200" b="0" i="1" baseline="0" dirty="0">
                <a:latin typeface="Arial" panose="020B0604020202020204" pitchFamily="34" charset="0"/>
                <a:ea typeface="PMingLiU"/>
                <a:cs typeface="Arial" panose="020B0604020202020204" pitchFamily="34" charset="0"/>
              </a:rPr>
              <a:t>5</a:t>
            </a:r>
            <a:r>
              <a:rPr lang="zh-TW" altLang="en-US" sz="1200" b="0" i="1" baseline="0" dirty="0">
                <a:latin typeface="Arial" panose="020B0604020202020204" pitchFamily="34" charset="0"/>
                <a:ea typeface="PMingLiU"/>
                <a:cs typeface="Arial" panose="020B0604020202020204" pitchFamily="34" charset="0"/>
              </a:rPr>
              <a:t>年趨勢報告中找到過去的相關數量： </a:t>
            </a:r>
            <a:r>
              <a:rPr lang="en-US" altLang="zh-TW" sz="1200" b="0" i="1" baseline="0" dirty="0">
                <a:latin typeface="Arial" panose="020B0604020202020204" pitchFamily="34" charset="0"/>
                <a:ea typeface="PMingLiU"/>
                <a:cs typeface="Arial" panose="020B0604020202020204" pitchFamily="34" charset="0"/>
              </a:rPr>
              <a:t>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2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altLang="en-US" sz="1200" b="0" i="1" dirty="0">
                <a:latin typeface="Arial" panose="020B0604020202020204" pitchFamily="34" charset="0"/>
                <a:ea typeface="PMingLiU" panose="020F0502020204030204" pitchFamily="34" charset="0"/>
                <a:cs typeface="Arial" panose="020B0604020202020204" pitchFamily="34" charset="0"/>
              </a:rPr>
              <a:t>給</a:t>
            </a:r>
            <a:r>
              <a:rPr lang="en-US" altLang="zh-TW" sz="1200" b="0" i="1" dirty="0">
                <a:latin typeface="Arial" panose="020B0604020202020204" pitchFamily="34" charset="0"/>
                <a:ea typeface="PMingLiU" panose="020F0502020204030204" pitchFamily="34" charset="0"/>
                <a:cs typeface="Arial" panose="020B0604020202020204" pitchFamily="34" charset="0"/>
              </a:rPr>
              <a:t>GAT</a:t>
            </a:r>
            <a:r>
              <a:rPr lang="zh-TW" altLang="en-US" sz="1200" b="0" i="1" dirty="0">
                <a:latin typeface="Arial" panose="020B0604020202020204" pitchFamily="34" charset="0"/>
                <a:ea typeface="PMingLiU" panose="020F0502020204030204" pitchFamily="34" charset="0"/>
                <a:cs typeface="Arial" panose="020B0604020202020204" pitchFamily="34" charset="0"/>
              </a:rPr>
              <a:t>地區領導人的講稿，為區領導人引導</a:t>
            </a:r>
            <a:r>
              <a:rPr lang="zh-TW" altLang="en-US" sz="1200" b="0" i="1" u="sng" dirty="0">
                <a:latin typeface="Arial" panose="020B0604020202020204" pitchFamily="34" charset="0"/>
                <a:ea typeface="PMingLiU" panose="020F0502020204030204" pitchFamily="34" charset="0"/>
                <a:cs typeface="Arial" panose="020B0604020202020204" pitchFamily="34" charset="0"/>
              </a:rPr>
              <a:t>建立計劃</a:t>
            </a:r>
            <a:r>
              <a:rPr lang="zh-TW" altLang="en-US" sz="12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altLang="en-US" sz="1200" kern="1200" dirty="0">
                <a:solidFill>
                  <a:schemeClr val="tx1"/>
                </a:solidFill>
                <a:effectLst/>
                <a:latin typeface="+mn-lt"/>
                <a:ea typeface="ヒラギノ角ゴ Pro W3" charset="0"/>
                <a:cs typeface="ヒラギノ角ゴ Pro W3" charset="0"/>
              </a:rPr>
              <a:t>這是個回顧您在</a:t>
            </a:r>
            <a:r>
              <a:rPr lang="zh-TW" altLang="en-US" sz="1200" u="sng" kern="1200" dirty="0">
                <a:solidFill>
                  <a:schemeClr val="tx1"/>
                </a:solidFill>
                <a:effectLst/>
                <a:latin typeface="+mn-lt"/>
                <a:ea typeface="ヒラギノ角ゴ Pro W3" charset="0"/>
                <a:cs typeface="ヒラギノ角ゴ Pro W3" charset="0"/>
              </a:rPr>
              <a:t>建立願景</a:t>
            </a:r>
            <a:r>
              <a:rPr lang="zh-TW" altLang="en-US" sz="1200" kern="1200" dirty="0">
                <a:solidFill>
                  <a:schemeClr val="tx1"/>
                </a:solidFill>
                <a:effectLst/>
                <a:latin typeface="+mn-lt"/>
                <a:ea typeface="ヒラギノ角ゴ Pro W3" charset="0"/>
                <a:cs typeface="ヒラギノ角ゴ Pro W3" charset="0"/>
              </a:rPr>
              <a:t>研討會中所建立的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a:t>
            </a:r>
            <a:r>
              <a:rPr lang="zh-TW" altLang="en-US" sz="1200" kern="1200" dirty="0">
                <a:solidFill>
                  <a:schemeClr val="tx1"/>
                </a:solidFill>
                <a:effectLst/>
                <a:latin typeface="+mn-lt"/>
                <a:ea typeface="ヒラギノ角ゴ Pro W3" charset="0"/>
                <a:cs typeface="ヒラギノ角ゴ Pro W3" charset="0"/>
              </a:rPr>
              <a:t>目標之時刻。</a:t>
            </a:r>
            <a:r>
              <a:rPr lang="zh-TW" altLang="en-US" sz="1200" b="0" dirty="0">
                <a:latin typeface="Arial" panose="020B0604020202020204" pitchFamily="34" charset="0"/>
                <a:ea typeface="PMingLiU" panose="020F0502020204030204" pitchFamily="34" charset="0"/>
                <a:cs typeface="Arial" panose="020B0604020202020204" pitchFamily="34" charset="0"/>
              </a:rPr>
              <a:t>在與會者自區內分會取得回饋意見後重新討論此問題有助於強化對目標和計劃的支持。</a:t>
            </a:r>
          </a:p>
          <a:p>
            <a:pPr marL="0" marR="0">
              <a:lnSpc>
                <a:spcPct val="107000"/>
              </a:lnSpc>
              <a:spcBef>
                <a:spcPts val="0"/>
              </a:spcBef>
              <a:spcAft>
                <a:spcPts val="800"/>
              </a:spcAft>
            </a:pPr>
            <a:endParaRPr lang="en-US" altLang="zh-TW" sz="12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altLang="en-US" sz="12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altLang="en-US" sz="1200" b="0" i="1" u="sng" dirty="0">
                <a:latin typeface="Arial" panose="020B0604020202020204" pitchFamily="34" charset="0"/>
                <a:ea typeface="PMingLiU" panose="020F0502020204030204" pitchFamily="34" charset="0"/>
                <a:cs typeface="Arial" panose="020B0604020202020204" pitchFamily="34" charset="0"/>
              </a:rPr>
              <a:t>建立計劃</a:t>
            </a:r>
            <a:r>
              <a:rPr lang="zh-TW" altLang="en-US" sz="12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altLang="en-US" sz="1200" kern="1200" dirty="0">
                <a:solidFill>
                  <a:schemeClr val="tx1"/>
                </a:solidFill>
                <a:effectLst/>
                <a:latin typeface="+mn-lt"/>
                <a:ea typeface="ヒラギノ角ゴ Pro W3" charset="0"/>
                <a:cs typeface="ヒラギノ角ゴ Pro W3" charset="0"/>
              </a:rPr>
              <a:t>在</a:t>
            </a:r>
            <a:r>
              <a:rPr lang="zh-TW" altLang="en-US" sz="1200" u="sng" kern="1200" dirty="0">
                <a:solidFill>
                  <a:schemeClr val="tx1"/>
                </a:solidFill>
                <a:effectLst/>
                <a:latin typeface="+mn-lt"/>
                <a:ea typeface="ヒラギノ角ゴ Pro W3" charset="0"/>
                <a:cs typeface="ヒラギノ角ゴ Pro W3" charset="0"/>
              </a:rPr>
              <a:t>建立願景</a:t>
            </a:r>
            <a:r>
              <a:rPr lang="zh-TW" altLang="en-US" sz="1200" kern="1200" dirty="0">
                <a:solidFill>
                  <a:schemeClr val="tx1"/>
                </a:solidFill>
                <a:effectLst/>
                <a:latin typeface="+mn-lt"/>
                <a:ea typeface="ヒラギノ角ゴ Pro W3" charset="0"/>
                <a:cs typeface="ヒラギノ角ゴ Pro W3" charset="0"/>
              </a:rPr>
              <a:t>的會議中，我們審查了為了完成我們服務的使命之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的目標 。</a:t>
            </a:r>
            <a:endParaRPr lang="en-US" altLang="zh-TW"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 </a:t>
            </a:r>
          </a:p>
          <a:p>
            <a:r>
              <a:rPr lang="zh-TW" altLang="en-US" sz="1200" kern="1200" dirty="0">
                <a:solidFill>
                  <a:schemeClr val="tx1"/>
                </a:solidFill>
                <a:effectLst/>
                <a:latin typeface="+mn-lt"/>
                <a:ea typeface="ヒラギノ角ゴ Pro W3" charset="0"/>
                <a:cs typeface="ヒラギノ角ゴ Pro W3" charset="0"/>
              </a:rPr>
              <a:t>關於我們的目標還有更多的想法嗎？</a:t>
            </a:r>
            <a:endParaRPr lang="zh-TW" altLang="en-US" sz="1200" b="0" baseline="0" dirty="0">
              <a:latin typeface="Arial" panose="020B0604020202020204" pitchFamily="34" charset="0"/>
              <a:ea typeface="PMingLiU"/>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71072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給觀眾一些時間閱讀此投影片。</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這句話對您而言意味著什麼？(停頓等候回應)</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我們將為我們所建立的目標花許多時間進行計劃，且會有許多步驟，但我們所採取的每個步驟都將使我們更靠近成功。因此，不論是多小的任務，我們都應慶祝每個完成的步驟。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接下來，我們來花點時間查看</a:t>
            </a:r>
            <a:r>
              <a:rPr lang="zh-CN" altLang="en-US" sz="1000" b="0" baseline="0" dirty="0">
                <a:latin typeface="Arial" panose="020B0604020202020204" pitchFamily="34" charset="0"/>
                <a:ea typeface="PMingLiU"/>
                <a:cs typeface="Arial" panose="020B0604020202020204" pitchFamily="34" charset="0"/>
              </a:rPr>
              <a:t>一個</a:t>
            </a:r>
            <a:r>
              <a:rPr lang="zh-TW" sz="1000" b="0" baseline="0" dirty="0">
                <a:latin typeface="Arial" panose="020B0604020202020204" pitchFamily="34" charset="0"/>
                <a:ea typeface="PMingLiU"/>
                <a:cs typeface="Arial" panose="020B0604020202020204" pitchFamily="34" charset="0"/>
              </a:rPr>
              <a:t>強大的行動計劃中</a:t>
            </a:r>
            <a:r>
              <a:rPr lang="zh-TW" altLang="en-US" sz="1000" b="0" baseline="0" dirty="0">
                <a:latin typeface="Arial" panose="020B0604020202020204" pitchFamily="34" charset="0"/>
                <a:ea typeface="PMingLiU"/>
                <a:cs typeface="Arial" panose="020B0604020202020204" pitchFamily="34" charset="0"/>
              </a:rPr>
              <a:t>之所有</a:t>
            </a:r>
            <a:r>
              <a:rPr lang="zh-CN" altLang="en-US" sz="1000" b="0" baseline="0" dirty="0">
                <a:latin typeface="Arial" panose="020B0604020202020204" pitchFamily="34" charset="0"/>
                <a:ea typeface="PMingLiU"/>
                <a:cs typeface="Arial" panose="020B0604020202020204" pitchFamily="34" charset="0"/>
              </a:rPr>
              <a:t>要素</a:t>
            </a:r>
            <a:r>
              <a:rPr lang="zh-TW" sz="1000" b="0" baseline="0" dirty="0">
                <a:latin typeface="Arial" panose="020B0604020202020204" pitchFamily="34" charset="0"/>
                <a:ea typeface="PMingLiU"/>
                <a:cs typeface="Arial" panose="020B0604020202020204" pitchFamily="34" charset="0"/>
              </a:rPr>
              <a:t>。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zh-TW" sz="1200" b="0" u="sng" dirty="0">
                <a:latin typeface="Arial" panose="020B0604020202020204" pitchFamily="34" charset="0"/>
                <a:ea typeface="PMingLiU"/>
                <a:cs typeface="Arial" panose="020B0604020202020204" pitchFamily="34" charset="0"/>
              </a:rPr>
              <a:t>講者筆記：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您可以在此找到能幫助您，在為每個已設立的會員發展目標建立行動計劃時所需的主要資源。為了更了解這項資源，我們一起來深入探討每一部份(點一下)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首先，我們有專注領域的部分，給</a:t>
            </a:r>
            <a:r>
              <a:rPr lang="zh-CN" altLang="en-US" sz="1200" b="0" dirty="0">
                <a:latin typeface="Arial" panose="020B0604020202020204" pitchFamily="34" charset="0"/>
                <a:ea typeface="PMingLiU"/>
                <a:cs typeface="Arial" panose="020B0604020202020204" pitchFamily="34" charset="0"/>
              </a:rPr>
              <a:t>工作組</a:t>
            </a:r>
            <a:r>
              <a:rPr lang="zh-TW" sz="1200" b="0" dirty="0">
                <a:latin typeface="Arial" panose="020B0604020202020204" pitchFamily="34" charset="0"/>
                <a:ea typeface="PMingLiU"/>
                <a:cs typeface="Arial" panose="020B0604020202020204" pitchFamily="34" charset="0"/>
              </a:rPr>
              <a:t>就行動宣言中整體的目標提供清楚的方向。區團隊將有機會使用行動計劃範本來完成其區目標，這也說明了您將在此部分中找到服務活動、會員發展、領導發展、</a:t>
            </a:r>
            <a:r>
              <a:rPr lang="en-US" altLang="zh-CN" sz="1200" b="0" dirty="0">
                <a:latin typeface="Arial" panose="020B0604020202020204" pitchFamily="34" charset="0"/>
                <a:ea typeface="PMingLiU"/>
                <a:cs typeface="Arial" panose="020B0604020202020204" pitchFamily="34" charset="0"/>
              </a:rPr>
              <a:t>LCIF </a:t>
            </a:r>
            <a:r>
              <a:rPr lang="zh-TW" sz="1200" b="0" dirty="0">
                <a:latin typeface="Arial" panose="020B0604020202020204" pitchFamily="34" charset="0"/>
                <a:ea typeface="PMingLiU"/>
                <a:cs typeface="Arial" panose="020B0604020202020204" pitchFamily="34" charset="0"/>
              </a:rPr>
              <a:t>及客製目標的選項。在全球會員發展措施中，我們所有的行動計劃都將僅致力於會員發展。(點一下)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接下來，我們有目標宣言，您將在此處指出區期望達成什麼。</a:t>
            </a:r>
            <a:r>
              <a:rPr lang="zh-TW" altLang="en-US" sz="1200" kern="1200" dirty="0">
                <a:solidFill>
                  <a:schemeClr val="tx1"/>
                </a:solidFill>
                <a:effectLst/>
                <a:latin typeface="+mn-lt"/>
                <a:ea typeface="ヒラギノ角ゴ Pro W3" charset="0"/>
                <a:cs typeface="ヒラギノ角ゴ Pro W3" charset="0"/>
              </a:rPr>
              <a:t>對於會員發展，您將使用每個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的目標來撰寫一個目標宣言。 </a:t>
            </a:r>
            <a:r>
              <a:rPr lang="zh-TW" sz="1200" b="0" dirty="0">
                <a:latin typeface="Arial" panose="020B0604020202020204" pitchFamily="34" charset="0"/>
                <a:ea typeface="PMingLiU"/>
                <a:cs typeface="Arial" panose="020B0604020202020204" pitchFamily="34" charset="0"/>
              </a:rPr>
              <a:t>(點一下)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每個目標都將有數個行動步驟，說明貴</a:t>
            </a:r>
            <a:r>
              <a:rPr lang="zh-CN" altLang="en-US" sz="1200" b="0" dirty="0">
                <a:latin typeface="Arial" panose="020B0604020202020204" pitchFamily="34" charset="0"/>
                <a:ea typeface="PMingLiU"/>
                <a:cs typeface="Arial" panose="020B0604020202020204" pitchFamily="34" charset="0"/>
              </a:rPr>
              <a:t>工作組</a:t>
            </a:r>
            <a:r>
              <a:rPr lang="zh-TW" sz="1200" b="0" dirty="0">
                <a:latin typeface="Arial" panose="020B0604020202020204" pitchFamily="34" charset="0"/>
                <a:ea typeface="PMingLiU"/>
                <a:cs typeface="Arial" panose="020B0604020202020204" pitchFamily="34" charset="0"/>
              </a:rPr>
              <a:t>將如何完成這些目標。應列出過程中的每個步驟，從為某一活動籌辦會議至舉辦培訓活動，以慶祝途中的每個小成功。(點一下)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應在每個行動步驟中列出主要應採取行動的負責人，如此能確保責任歸屬，並有助於解決誰該完成哪項任務的問題。(點一下)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所需的資源說明完成每項任務將需要哪些項目、資金或人力。(點一下)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開始的日期說明行動規劃何時開始，而截止日期說明任務將於何時完成。請記得，必要的話為後續追蹤預留充足的時間。(點一下)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在您一開始建立行動計劃時，先不必完成評估和修訂的部分，但應在整個年度完成。評估的部分，您將包含任何收到且可能影響整體時間表的行動/回饋意見，或為完成列出的目標所需的行動。(點一下)</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另一方面，修訂的部分則是根據評估及為達成目標所需進行的計劃調整而制定。</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為了讓您更了解如何完成一項計劃，我們將快速地介紹一些可用於計劃每個專注領域的行動步驟之範例，但是在我們開始以前，還有人有任何疑問嗎？(停頓)</a:t>
            </a:r>
          </a:p>
          <a:p>
            <a:endParaRPr lang="en-US" sz="1200" b="0" dirty="0">
              <a:latin typeface="Arial" panose="020B0604020202020204" pitchFamily="34" charset="0"/>
              <a:cs typeface="Arial" panose="020B0604020202020204" pitchFamily="34" charset="0"/>
            </a:endParaRPr>
          </a:p>
          <a:p>
            <a:endParaRPr lang="en-US" b="0"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透過查看並討論幾個範本目標和行動計劃，接下來的幾張投影片將是個練習行動計劃的機會。如我們剛從模板中所見，行動計劃是個非常詳細的活動，而每個步驟對我們的成功都非常重要。制定行動計劃，熟能生巧。 </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討論也刺激我們對每個專注領域可能的行動步驟之思考和創意。</a:t>
            </a:r>
          </a:p>
          <a:p>
            <a:pPr marL="0" marR="0">
              <a:lnSpc>
                <a:spcPct val="107000"/>
              </a:lnSpc>
              <a:spcBef>
                <a:spcPts val="0"/>
              </a:spcBef>
              <a:spcAft>
                <a:spcPts val="800"/>
              </a:spcAft>
            </a:pPr>
            <a:endParaRPr lang="en-US"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sz="1000" b="0" dirty="0">
                <a:latin typeface="Arial" panose="020B0604020202020204" pitchFamily="34" charset="0"/>
                <a:ea typeface="PMingLiU"/>
                <a:cs typeface="Arial" panose="020B0604020202020204" pitchFamily="34" charset="0"/>
              </a:rPr>
              <a:t>太好了！我們直接來看已經展開的專注領域1(新分會)之行動計劃範本吧！</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提醒您，這只是行動計劃的開始 - 您所完成的行動計劃可能長得多。 </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就此範例來說，我們的目標宣言為</a:t>
            </a:r>
            <a:r>
              <a:rPr lang="zh-TW" altLang="en-US" sz="1200" kern="1200" dirty="0">
                <a:solidFill>
                  <a:schemeClr val="tx1"/>
                </a:solidFill>
                <a:effectLst/>
                <a:latin typeface="+mn-lt"/>
                <a:ea typeface="ヒラギノ角ゴ Pro W3" charset="0"/>
                <a:cs typeface="ヒラギノ角ゴ Pro W3" charset="0"/>
              </a:rPr>
              <a:t>「在本獅子年度結束之前，我們的團隊將授證額外的</a:t>
            </a:r>
            <a:r>
              <a:rPr lang="en-US" sz="1200" kern="1200" dirty="0">
                <a:solidFill>
                  <a:schemeClr val="tx1"/>
                </a:solidFill>
                <a:effectLst/>
                <a:latin typeface="+mn-lt"/>
                <a:ea typeface="ヒラギノ角ゴ Pro W3" charset="0"/>
                <a:cs typeface="ヒラギノ角ゴ Pro W3" charset="0"/>
              </a:rPr>
              <a:t> 1 </a:t>
            </a:r>
            <a:r>
              <a:rPr lang="zh-TW" altLang="en-US" sz="1200" kern="1200" dirty="0">
                <a:solidFill>
                  <a:schemeClr val="tx1"/>
                </a:solidFill>
                <a:effectLst/>
                <a:latin typeface="+mn-lt"/>
                <a:ea typeface="ヒラギノ角ゴ Pro W3" charset="0"/>
                <a:cs typeface="ヒラギノ角ゴ Pro W3" charset="0"/>
              </a:rPr>
              <a:t>個新分會，至少有</a:t>
            </a:r>
            <a:r>
              <a:rPr lang="en-US" sz="1200" kern="1200" dirty="0">
                <a:solidFill>
                  <a:schemeClr val="tx1"/>
                </a:solidFill>
                <a:effectLst/>
                <a:latin typeface="+mn-lt"/>
                <a:ea typeface="ヒラギノ角ゴ Pro W3" charset="0"/>
                <a:cs typeface="ヒラギノ角ゴ Pro W3" charset="0"/>
              </a:rPr>
              <a:t> 20 </a:t>
            </a:r>
            <a:r>
              <a:rPr lang="zh-TW" altLang="en-US" sz="1200" kern="1200" dirty="0">
                <a:solidFill>
                  <a:schemeClr val="tx1"/>
                </a:solidFill>
                <a:effectLst/>
                <a:latin typeface="+mn-lt"/>
                <a:ea typeface="ヒラギノ角ゴ Pro W3" charset="0"/>
                <a:cs typeface="ヒラギノ角ゴ Pro W3" charset="0"/>
              </a:rPr>
              <a:t>名授證會員。」</a:t>
            </a:r>
            <a:endParaRPr lang="en-US" altLang="zh-TW" sz="1200" kern="1200" dirty="0">
              <a:solidFill>
                <a:schemeClr val="tx1"/>
              </a:solidFill>
              <a:effectLst/>
              <a:latin typeface="+mn-lt"/>
              <a:ea typeface="ヒラギノ角ゴ Pro W3" charset="0"/>
              <a:cs typeface="ヒラギノ角ゴ Pro W3" charset="0"/>
            </a:endParaRPr>
          </a:p>
          <a:p>
            <a:endParaRPr lang="en-US" altLang="zh-TW" sz="1200" b="0" kern="1200" dirty="0">
              <a:solidFill>
                <a:schemeClr val="tx1"/>
              </a:solidFill>
              <a:effectLst/>
              <a:latin typeface="+mn-lt"/>
              <a:ea typeface="ヒラギノ角ゴ Pro W3" charset="0"/>
              <a:cs typeface="Arial" panose="020B0604020202020204" pitchFamily="34" charset="0"/>
            </a:endParaRPr>
          </a:p>
          <a:p>
            <a:r>
              <a:rPr lang="zh-CN" altLang="en-US" sz="1200" b="0" kern="1200" dirty="0">
                <a:solidFill>
                  <a:schemeClr val="tx1"/>
                </a:solidFill>
                <a:effectLst/>
                <a:latin typeface="+mn-lt"/>
                <a:ea typeface="ヒラギノ角ゴ Pro W3" charset="0"/>
                <a:cs typeface="Arial" panose="020B0604020202020204" pitchFamily="34" charset="0"/>
              </a:rPr>
              <a:t>在</a:t>
            </a:r>
            <a:r>
              <a:rPr lang="zh-TW" sz="1000" b="0" dirty="0">
                <a:latin typeface="Arial" panose="020B0604020202020204" pitchFamily="34" charset="0"/>
                <a:ea typeface="PMingLiU"/>
                <a:cs typeface="Arial" panose="020B0604020202020204" pitchFamily="34" charset="0"/>
              </a:rPr>
              <a:t>回顧行動步驟時，您注意到了什麼？</a:t>
            </a:r>
            <a:r>
              <a:rPr lang="zh-TW" sz="1000" b="0" i="1" dirty="0">
                <a:latin typeface="Arial" panose="020B0604020202020204" pitchFamily="34" charset="0"/>
                <a:ea typeface="PMingLiU"/>
                <a:cs typeface="Arial" panose="020B0604020202020204" pitchFamily="34" charset="0"/>
              </a:rPr>
              <a:t>(停頓，讓觀眾查看範例，讓他們回答)</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每個行動步驟都應以一個行動之動詞(或包含各區域中的同類詞)開始。我們將</a:t>
            </a:r>
            <a:r>
              <a:rPr lang="zh-TW" sz="1000" b="0" u="sng" dirty="0">
                <a:latin typeface="Arial" panose="020B0604020202020204" pitchFamily="34" charset="0"/>
                <a:ea typeface="PMingLiU"/>
                <a:cs typeface="Arial" panose="020B0604020202020204" pitchFamily="34" charset="0"/>
              </a:rPr>
              <a:t>做</a:t>
            </a:r>
            <a:r>
              <a:rPr lang="zh-TW" sz="1000" b="0" dirty="0">
                <a:latin typeface="Arial" panose="020B0604020202020204" pitchFamily="34" charset="0"/>
                <a:ea typeface="PMingLiU"/>
                <a:cs typeface="Arial" panose="020B0604020202020204" pitchFamily="34" charset="0"/>
              </a:rPr>
              <a:t>這些事情。</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在建立每個行動步驟時，請記得要具體，因為如此將有助於貴</a:t>
            </a:r>
            <a:r>
              <a:rPr lang="zh-CN" altLang="en-US" sz="1000" b="0" dirty="0">
                <a:latin typeface="Arial" panose="020B0604020202020204" pitchFamily="34" charset="0"/>
                <a:ea typeface="PMingLiU"/>
                <a:cs typeface="Arial" panose="020B0604020202020204" pitchFamily="34" charset="0"/>
              </a:rPr>
              <a:t>工作组</a:t>
            </a:r>
            <a:r>
              <a:rPr lang="zh-TW" sz="1000" b="0" dirty="0">
                <a:latin typeface="Arial" panose="020B0604020202020204" pitchFamily="34" charset="0"/>
                <a:ea typeface="PMingLiU"/>
                <a:cs typeface="Arial" panose="020B0604020202020204" pitchFamily="34" charset="0"/>
              </a:rPr>
              <a:t>追蹤並監管已經或尚未完成的事項。</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您也會注意到，可能有許多其他完成此目標所需的步驟- 這只是一個範例。在社交媒體上推廣新分會前，可能需要先做什麼？</a:t>
            </a:r>
            <a:r>
              <a:rPr lang="zh-TW" sz="1000" b="0" i="1" dirty="0">
                <a:latin typeface="Arial" panose="020B0604020202020204" pitchFamily="34" charset="0"/>
                <a:ea typeface="PMingLiU"/>
                <a:cs typeface="Arial" panose="020B0604020202020204" pitchFamily="34" charset="0"/>
              </a:rPr>
              <a:t>(停頓等候回答)</a:t>
            </a:r>
            <a:r>
              <a:rPr lang="zh-TW" sz="1000" b="0" dirty="0">
                <a:latin typeface="Arial" panose="020B0604020202020204" pitchFamily="34" charset="0"/>
                <a:ea typeface="PMingLiU"/>
                <a:cs typeface="Arial" panose="020B0604020202020204" pitchFamily="34" charset="0"/>
              </a:rPr>
              <a:t>也許是在當潛在會員回應廣告時，應該先決定如何與潛在會員溝通之流程。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在社交媒體上推廣新分會後，還需要做什麼行動步驟？是否應決定說明會應於何處並如何舉行呢？有沒有任何建議？</a:t>
            </a:r>
            <a:r>
              <a:rPr lang="zh-TW" sz="1000" b="0" i="1" dirty="0">
                <a:latin typeface="Arial" panose="020B0604020202020204" pitchFamily="34" charset="0"/>
                <a:ea typeface="PMingLiU"/>
                <a:cs typeface="Arial" panose="020B0604020202020204" pitchFamily="34" charset="0"/>
              </a:rPr>
              <a:t>(停頓等候回答)</a:t>
            </a:r>
            <a:r>
              <a:rPr lang="zh-TW" sz="1000" b="0" dirty="0">
                <a:latin typeface="Arial" panose="020B0604020202020204" pitchFamily="34" charset="0"/>
                <a:ea typeface="PMingLiU"/>
                <a:cs typeface="Arial" panose="020B0604020202020204" pitchFamily="34" charset="0"/>
              </a:rPr>
              <a:t>還要繼續宣傳分會嗎？例如，若我們的區因在區域內有大量的醫院而想建立一個「醫生及護士特殊興趣分會」，我們該如何與醫院的管理人員合作，向醫療人員推廣該分會呢？我們需要設立攤位，還是需要印製專注於我們的全球志業之傳單來吸引他們呢？</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這是個說明如何將我們的優勢、劣勢、機會和威脅納入其中完美的案例。回到社交媒體- 我們區的社交媒體可能已經很知名了，也可能由於我們對新科技不熟悉而需要額外的幫助來建立社交媒體的發文。若社交媒體是項優勢，我們能將其用作我們主要傳遞訊息的方式，不過如果這是一項劣勢的話，我們可能需要新增額外的步驟，學習建立社交媒體發文的最佳實務，以將此劣勢化為優勢。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對建立「醫生及護士特殊興趣分會」也是同樣的道理。我們可能因為地方醫院尚未與其他地方組織成立合作夥伴關係而有機會建立新的分會，但威脅可能包含新冠疫情，以及我們可能無法與任何醫院的管理人員直接見面之風險，因此我們可能需要想清楚，我們能如何以其他方式與醫院聯絡，並以網路虛擬的方式與他們溝通。</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有無限的可能，而只要有足夠的行動步驟能達成目標，如何實現目標的行動步驟之大小便無關緊要。</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我們來查看另一個已經展開的專注領域2(新會員)之行動計劃範本吧！</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就此範例來說，我們的目標宣言為</a:t>
            </a:r>
            <a:r>
              <a:rPr lang="zh-TW" altLang="en-US" sz="1200" kern="1200" dirty="0">
                <a:solidFill>
                  <a:schemeClr val="tx1"/>
                </a:solidFill>
                <a:effectLst/>
                <a:latin typeface="+mn-lt"/>
                <a:ea typeface="ヒラギノ角ゴ Pro W3" charset="0"/>
                <a:cs typeface="ヒラギノ角ゴ Pro W3" charset="0"/>
              </a:rPr>
              <a:t>「在本獅子年度結束之前，我們的分會將在現有的分會中引入額外的</a:t>
            </a:r>
            <a:r>
              <a:rPr lang="en-US" sz="1200" kern="1200" dirty="0">
                <a:solidFill>
                  <a:schemeClr val="tx1"/>
                </a:solidFill>
                <a:effectLst/>
                <a:latin typeface="+mn-lt"/>
                <a:ea typeface="ヒラギノ角ゴ Pro W3" charset="0"/>
                <a:cs typeface="ヒラギノ角ゴ Pro W3" charset="0"/>
              </a:rPr>
              <a:t> 10 </a:t>
            </a:r>
            <a:r>
              <a:rPr lang="zh-TW" altLang="en-US" sz="1200" kern="1200" dirty="0">
                <a:solidFill>
                  <a:schemeClr val="tx1"/>
                </a:solidFill>
                <a:effectLst/>
                <a:latin typeface="+mn-lt"/>
                <a:ea typeface="ヒラギノ角ゴ Pro W3" charset="0"/>
                <a:cs typeface="ヒラギノ角ゴ Pro W3" charset="0"/>
              </a:rPr>
              <a:t>名新會員。」</a:t>
            </a:r>
            <a:endParaRPr lang="en-US" altLang="zh-TW"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kern="1200" dirty="0">
              <a:solidFill>
                <a:schemeClr val="tx1"/>
              </a:solidFill>
              <a:effectLst/>
              <a:latin typeface="+mn-lt"/>
              <a:ea typeface="ヒラギノ角ゴ Pro W3"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我們來看看這些行動步驟。</a:t>
            </a:r>
            <a:r>
              <a:rPr lang="zh-TW" sz="1000" b="0" i="1" dirty="0">
                <a:latin typeface="Arial" panose="020B0604020202020204" pitchFamily="34" charset="0"/>
                <a:ea typeface="PMingLiU" panose="02020603050405020304" pitchFamily="18" charset="0"/>
                <a:cs typeface="Arial" panose="020B0604020202020204" pitchFamily="34" charset="0"/>
              </a:rPr>
              <a:t>(停頓讓觀眾查看)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您會發現，除了包含行動之動詞外，每個行動描述都很簡短，最好至多兩句話。即使是短的句子，重要的是要盡可能地提供細節。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此範例描述中包含了什麼特別的細節？</a:t>
            </a:r>
            <a:r>
              <a:rPr lang="zh-TW" sz="1000" b="0" i="1" baseline="0" dirty="0">
                <a:latin typeface="Arial" panose="020B0604020202020204" pitchFamily="34" charset="0"/>
                <a:ea typeface="PMingLiU"/>
                <a:cs typeface="Arial" panose="020B0604020202020204" pitchFamily="34" charset="0"/>
              </a:rPr>
              <a:t>(停頓讓觀眾回答。如果回答中沒有提到細節的話，討論是如何指派特定的領導人負責，以及應如何取得每項列出的必備資源。)</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您認為還有其他上述沒有列出的細節嗎？</a:t>
            </a:r>
            <a:r>
              <a:rPr lang="zh-TW" sz="1000" b="0" i="1" baseline="0" dirty="0">
                <a:latin typeface="Arial" panose="020B0604020202020204" pitchFamily="34" charset="0"/>
                <a:ea typeface="PMingLiU"/>
                <a:cs typeface="Arial" panose="020B0604020202020204" pitchFamily="34" charset="0"/>
              </a:rPr>
              <a:t>(停頓)</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接下來，我們來看另一個已經展開的專注領域3</a:t>
            </a:r>
            <a:r>
              <a:rPr lang="en-US" altLang="zh-TW" sz="1000" b="0"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(會員滿意度)之範本吧。</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就此範例來說，我們</a:t>
            </a:r>
            <a:r>
              <a:rPr lang="zh-TW" altLang="en-US" sz="1000" b="0" dirty="0">
                <a:latin typeface="Arial" panose="020B0604020202020204" pitchFamily="34" charset="0"/>
                <a:ea typeface="PMingLiU" panose="02020603050405020304" pitchFamily="18" charset="0"/>
                <a:cs typeface="Arial" panose="020B0604020202020204" pitchFamily="34" charset="0"/>
              </a:rPr>
              <a:t>的目標宣</a:t>
            </a:r>
            <a:r>
              <a:rPr lang="zh-TW" sz="1000" b="0" dirty="0">
                <a:latin typeface="Arial" panose="020B0604020202020204" pitchFamily="34" charset="0"/>
                <a:ea typeface="PMingLiU" panose="02020603050405020304" pitchFamily="18" charset="0"/>
                <a:cs typeface="Arial" panose="020B0604020202020204" pitchFamily="34" charset="0"/>
              </a:rPr>
              <a:t>言為</a:t>
            </a:r>
            <a:r>
              <a:rPr lang="zh-TW" altLang="en-US" sz="1200" kern="1200" dirty="0">
                <a:solidFill>
                  <a:schemeClr val="tx1"/>
                </a:solidFill>
                <a:effectLst/>
                <a:latin typeface="+mn-lt"/>
                <a:ea typeface="ヒラギノ角ゴ Pro W3" charset="0"/>
                <a:cs typeface="ヒラギノ角ゴ Pro W3" charset="0"/>
              </a:rPr>
              <a:t>「在本獅子年度結束之前，我們的區將把我們的會員淨增長目標提高</a:t>
            </a:r>
            <a:r>
              <a:rPr lang="en-US" sz="1200" kern="1200" dirty="0">
                <a:solidFill>
                  <a:schemeClr val="tx1"/>
                </a:solidFill>
                <a:effectLst/>
                <a:latin typeface="+mn-lt"/>
                <a:ea typeface="ヒラギノ角ゴ Pro W3" charset="0"/>
                <a:cs typeface="ヒラギノ角ゴ Pro W3" charset="0"/>
              </a:rPr>
              <a:t> 3 </a:t>
            </a:r>
            <a:r>
              <a:rPr lang="zh-TW" altLang="en-US" sz="1200" kern="1200" dirty="0">
                <a:solidFill>
                  <a:schemeClr val="tx1"/>
                </a:solidFill>
                <a:effectLst/>
                <a:latin typeface="+mn-lt"/>
                <a:ea typeface="ヒラギノ角ゴ Pro W3" charset="0"/>
                <a:cs typeface="ヒラギノ角ゴ Pro W3" charset="0"/>
              </a:rPr>
              <a:t>名會員。」</a:t>
            </a:r>
            <a:endParaRPr lang="en-US" altLang="zh-TW"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kern="1200" dirty="0">
              <a:solidFill>
                <a:schemeClr val="tx1"/>
              </a:solidFill>
              <a:effectLst/>
              <a:latin typeface="+mn-lt"/>
              <a:ea typeface="ヒラギノ角ゴ Pro W3"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我們來看看此行動計劃吧。</a:t>
            </a:r>
            <a:r>
              <a:rPr lang="zh-TW" sz="1000" b="0" i="1" dirty="0">
                <a:latin typeface="Arial" panose="020B0604020202020204" pitchFamily="34" charset="0"/>
                <a:ea typeface="PMingLiU" panose="02020603050405020304" pitchFamily="18" charset="0"/>
                <a:cs typeface="Arial" panose="020B0604020202020204" pitchFamily="34" charset="0"/>
              </a:rPr>
              <a:t>(停頓讓觀眾查看)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我們來特別注意日期。請記得，日期範圍應包含準備工作和後續追蹤，不只是實施行動的時候。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行動步驟3中，我們有2週的時間能與分會領導人安排會議。我們為何應該安排這麼多時間呢？</a:t>
            </a:r>
            <a:r>
              <a:rPr lang="zh-TW" sz="1000" b="0" i="1" dirty="0">
                <a:latin typeface="Arial" panose="020B0604020202020204" pitchFamily="34" charset="0"/>
                <a:ea typeface="PMingLiU"/>
                <a:cs typeface="Arial" panose="020B0604020202020204" pitchFamily="34" charset="0"/>
              </a:rPr>
              <a:t>(停頓讓觀眾回答如果沒有包含於答中的話，討論專注領域</a:t>
            </a:r>
            <a:r>
              <a:rPr lang="zh-CN" altLang="en-US" sz="1000" b="0" i="1" dirty="0">
                <a:latin typeface="Arial" panose="020B0604020202020204" pitchFamily="34" charset="0"/>
                <a:ea typeface="PMingLiU"/>
                <a:cs typeface="Arial" panose="020B0604020202020204" pitchFamily="34" charset="0"/>
              </a:rPr>
              <a:t>工作</a:t>
            </a:r>
            <a:r>
              <a:rPr lang="zh-TW" sz="1000" b="0" i="1" dirty="0">
                <a:latin typeface="Arial" panose="020B0604020202020204" pitchFamily="34" charset="0"/>
                <a:ea typeface="PMingLiU"/>
                <a:cs typeface="Arial" panose="020B0604020202020204" pitchFamily="34" charset="0"/>
              </a:rPr>
              <a:t>組</a:t>
            </a:r>
            <a:r>
              <a:rPr lang="zh-CN" altLang="en-US" sz="1000" b="0" i="1" dirty="0">
                <a:latin typeface="Arial" panose="020B0604020202020204" pitchFamily="34" charset="0"/>
                <a:ea typeface="PMingLiU"/>
                <a:cs typeface="Arial" panose="020B0604020202020204" pitchFamily="34" charset="0"/>
              </a:rPr>
              <a:t>成</a:t>
            </a:r>
            <a:r>
              <a:rPr lang="zh-TW" sz="1000" b="0" i="1" dirty="0">
                <a:latin typeface="Arial" panose="020B0604020202020204" pitchFamily="34" charset="0"/>
                <a:ea typeface="PMingLiU"/>
                <a:cs typeface="Arial" panose="020B0604020202020204" pitchFamily="34" charset="0"/>
              </a:rPr>
              <a:t>員可能需要從</a:t>
            </a:r>
            <a:r>
              <a:rPr lang="en-US" altLang="zh-TW" sz="1000" b="0" i="1" dirty="0">
                <a:latin typeface="Arial" panose="020B0604020202020204" pitchFamily="34" charset="0"/>
                <a:ea typeface="PMingLiU"/>
                <a:cs typeface="Arial" panose="020B0604020202020204" pitchFamily="34" charset="0"/>
              </a:rPr>
              <a:t> </a:t>
            </a:r>
            <a:r>
              <a:rPr lang="zh-TW" sz="1000" b="0" i="1" dirty="0">
                <a:latin typeface="Arial" panose="020B0604020202020204" pitchFamily="34" charset="0"/>
                <a:ea typeface="PMingLiU"/>
                <a:cs typeface="Arial" panose="020B0604020202020204" pitchFamily="34" charset="0"/>
              </a:rPr>
              <a:t>MyLCI</a:t>
            </a:r>
            <a:r>
              <a:rPr lang="en-US" altLang="zh-TW" sz="1000" b="0" i="1" dirty="0">
                <a:latin typeface="Arial" panose="020B0604020202020204" pitchFamily="34" charset="0"/>
                <a:ea typeface="PMingLiU"/>
                <a:cs typeface="Arial" panose="020B0604020202020204" pitchFamily="34" charset="0"/>
              </a:rPr>
              <a:t> </a:t>
            </a:r>
            <a:r>
              <a:rPr lang="zh-TW" sz="1000" b="0" i="1" dirty="0">
                <a:latin typeface="Arial" panose="020B0604020202020204" pitchFamily="34" charset="0"/>
                <a:ea typeface="PMingLiU"/>
                <a:cs typeface="Arial" panose="020B0604020202020204" pitchFamily="34" charset="0"/>
              </a:rPr>
              <a:t>中找出分會領導人的聯絡資訊、與每位分會領導團隊的人聯絡、找到最適合每個人的時間，並在網路虛擬會議平台上安排不同的會議，而同時更要確保</a:t>
            </a:r>
            <a:r>
              <a:rPr lang="zh-CN" altLang="en-US" sz="1000" b="0" i="1" dirty="0">
                <a:latin typeface="Arial" panose="020B0604020202020204" pitchFamily="34" charset="0"/>
                <a:ea typeface="PMingLiU"/>
                <a:cs typeface="Arial" panose="020B0604020202020204" pitchFamily="34" charset="0"/>
              </a:rPr>
              <a:t>工作組</a:t>
            </a:r>
            <a:r>
              <a:rPr lang="zh-TW" sz="1000" b="0" i="1" dirty="0">
                <a:latin typeface="Arial" panose="020B0604020202020204" pitchFamily="34" charset="0"/>
                <a:ea typeface="PMingLiU"/>
                <a:cs typeface="Arial" panose="020B0604020202020204" pitchFamily="34" charset="0"/>
              </a:rPr>
              <a:t>成員在</a:t>
            </a:r>
            <a:r>
              <a:rPr lang="zh-CN" altLang="en-US" sz="1000" b="0" i="1" dirty="0">
                <a:latin typeface="Arial" panose="020B0604020202020204" pitchFamily="34" charset="0"/>
                <a:ea typeface="PMingLiU"/>
                <a:cs typeface="Arial" panose="020B0604020202020204" pitchFamily="34" charset="0"/>
              </a:rPr>
              <a:t>哪</a:t>
            </a:r>
            <a:r>
              <a:rPr lang="zh-TW" sz="1000" b="0" i="1" dirty="0">
                <a:latin typeface="Arial" panose="020B0604020202020204" pitchFamily="34" charset="0"/>
                <a:ea typeface="PMingLiU"/>
                <a:cs typeface="Arial" panose="020B0604020202020204" pitchFamily="34" charset="0"/>
              </a:rPr>
              <a:t>些時間都有空。) </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歡迎來到此全球會員發展措施的會議。</a:t>
            </a:r>
            <a:r>
              <a:rPr lang="zh-TW" sz="1000" b="0" baseline="0" dirty="0">
                <a:latin typeface="Arial" panose="020B0604020202020204" pitchFamily="34" charset="0"/>
                <a:ea typeface="PMingLiU"/>
                <a:cs typeface="Arial" panose="020B0604020202020204" pitchFamily="34" charset="0"/>
              </a:rPr>
              <a:t>我叫 ___，我是 _____。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我們今天在此要建立我們的</a:t>
            </a:r>
            <a:r>
              <a:rPr lang="zh-TW" sz="1000" b="0" u="sng" baseline="0" dirty="0">
                <a:latin typeface="Arial" panose="020B0604020202020204" pitchFamily="34" charset="0"/>
                <a:ea typeface="PMingLiU"/>
                <a:cs typeface="Arial" panose="020B0604020202020204" pitchFamily="34" charset="0"/>
              </a:rPr>
              <a:t>全球會員發展措施</a:t>
            </a:r>
            <a:r>
              <a:rPr lang="zh-TW" sz="1000" b="0" baseline="0" dirty="0">
                <a:latin typeface="Arial" panose="020B0604020202020204" pitchFamily="34" charset="0"/>
                <a:ea typeface="PMingLiU"/>
                <a:cs typeface="Arial" panose="020B0604020202020204" pitchFamily="34" charset="0"/>
              </a:rPr>
              <a:t>計劃。 </a:t>
            </a:r>
          </a:p>
          <a:p>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最後，我們來查看專注領域4</a:t>
            </a:r>
            <a:r>
              <a:rPr lang="en-US" altLang="zh-TW" sz="1000" b="0"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a:t>
            </a:r>
            <a:r>
              <a:rPr lang="zh-TW" altLang="en-US" sz="1000" b="0" dirty="0">
                <a:latin typeface="Arial" panose="020B0604020202020204" pitchFamily="34" charset="0"/>
                <a:ea typeface="PMingLiU"/>
                <a:cs typeface="Arial" panose="020B0604020202020204" pitchFamily="34" charset="0"/>
              </a:rPr>
              <a:t>領導人的支持</a:t>
            </a:r>
            <a:r>
              <a:rPr lang="zh-TW" sz="1000" b="0" dirty="0">
                <a:latin typeface="Arial" panose="020B0604020202020204" pitchFamily="34" charset="0"/>
                <a:ea typeface="PMingLiU"/>
                <a:cs typeface="Arial" panose="020B0604020202020204" pitchFamily="34" charset="0"/>
              </a:rPr>
              <a:t>)的行動計劃之範本吧。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領導人的支持是在其他三個專注領域納入行動計劃之後才提供的。然後，可以確定領導人將如何支持其他工作的目標，並擬定行動計劃。</a:t>
            </a:r>
            <a:endParaRPr lang="en-US"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mn-lt"/>
                <a:ea typeface="ヒラギノ角ゴ Pro W3" charset="0"/>
                <a:cs typeface="ヒラギノ角ゴ Pro W3" charset="0"/>
              </a:rPr>
              <a:t>在</a:t>
            </a:r>
            <a:r>
              <a:rPr lang="zh-TW" altLang="en-US" sz="1200" kern="1200" dirty="0">
                <a:solidFill>
                  <a:schemeClr val="tx1"/>
                </a:solidFill>
                <a:effectLst/>
                <a:latin typeface="+mn-lt"/>
                <a:ea typeface="ヒラギノ角ゴ Pro W3" charset="0"/>
                <a:cs typeface="ヒラギノ角ゴ Pro W3" charset="0"/>
              </a:rPr>
              <a:t>此範例中，我們的目標</a:t>
            </a:r>
            <a:r>
              <a:rPr lang="zh-CN" altLang="en-US" sz="1200" kern="1200" dirty="0">
                <a:solidFill>
                  <a:schemeClr val="tx1"/>
                </a:solidFill>
                <a:effectLst/>
                <a:latin typeface="+mn-lt"/>
                <a:ea typeface="ヒラギノ角ゴ Pro W3" charset="0"/>
                <a:cs typeface="ヒラギノ角ゴ Pro W3" charset="0"/>
              </a:rPr>
              <a:t>宣言</a:t>
            </a:r>
            <a:r>
              <a:rPr lang="zh-TW" altLang="en-US" sz="1200" kern="1200" dirty="0">
                <a:solidFill>
                  <a:schemeClr val="tx1"/>
                </a:solidFill>
                <a:effectLst/>
                <a:latin typeface="+mn-lt"/>
                <a:ea typeface="ヒラギノ角ゴ Pro W3" charset="0"/>
                <a:cs typeface="ヒラギノ角ゴ Pro W3" charset="0"/>
              </a:rPr>
              <a:t>是「在本獅子年度中，我們的區將每季舉辦網路研討會，以支持分會獲得成功，例如改進會員的參與或對社交媒體的使用。」</a:t>
            </a:r>
            <a:r>
              <a:rPr lang="zh-CN" altLang="en-US" sz="1200" kern="1200" dirty="0">
                <a:solidFill>
                  <a:schemeClr val="tx1"/>
                </a:solidFill>
                <a:effectLst/>
                <a:latin typeface="+mn-lt"/>
                <a:ea typeface="ヒラギノ角ゴ Pro W3" charset="0"/>
                <a:cs typeface="ヒラギノ角ゴ Pro W3" charset="0"/>
              </a:rPr>
              <a:t>讓</a:t>
            </a:r>
            <a:r>
              <a:rPr lang="zh-TW" sz="1000" b="0" dirty="0">
                <a:latin typeface="Arial" panose="020B0604020202020204" pitchFamily="34" charset="0"/>
                <a:ea typeface="PMingLiU" panose="02020603050405020304" pitchFamily="18" charset="0"/>
                <a:cs typeface="Arial" panose="020B0604020202020204" pitchFamily="34" charset="0"/>
              </a:rPr>
              <a:t>我們來看看此行動計劃。</a:t>
            </a:r>
            <a:r>
              <a:rPr lang="zh-TW" sz="1000" b="0" i="1" dirty="0">
                <a:latin typeface="Arial" panose="020B0604020202020204" pitchFamily="34" charset="0"/>
                <a:ea typeface="PMingLiU" panose="02020603050405020304" pitchFamily="18" charset="0"/>
                <a:cs typeface="Arial" panose="020B0604020202020204" pitchFamily="34" charset="0"/>
              </a:rPr>
              <a:t>(停頓讓觀眾查看)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有人對我們將如何記錄我們的行動有問題嗎？這裡缺少了什麼是我們會想加在我們的行動計劃中的？</a:t>
            </a:r>
            <a:r>
              <a:rPr lang="zh-TW" sz="1000" b="0" i="1" baseline="0" dirty="0">
                <a:latin typeface="Arial" panose="020B0604020202020204" pitchFamily="34" charset="0"/>
                <a:ea typeface="PMingLiU"/>
                <a:cs typeface="Arial" panose="020B0604020202020204" pitchFamily="34" charset="0"/>
              </a:rPr>
              <a:t>(停頓等候回答)</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張投影片的筆記。在報告前先完成「目標</a:t>
            </a:r>
            <a:r>
              <a:rPr lang="zh-TW" altLang="en-US" sz="1200" b="0" i="1" kern="1200" dirty="0">
                <a:solidFill>
                  <a:schemeClr val="tx1"/>
                </a:solidFill>
                <a:effectLst/>
                <a:latin typeface="+mn-lt"/>
                <a:ea typeface="ヒラギノ角ゴ Pro W3" charset="0"/>
                <a:cs typeface="ヒラギノ角ゴ Pro W3" charset="0"/>
              </a:rPr>
              <a:t>陳述</a:t>
            </a:r>
            <a:r>
              <a:rPr lang="zh-TW" sz="1000" b="0" i="1" baseline="0" dirty="0">
                <a:latin typeface="Arial" panose="020B0604020202020204" pitchFamily="34" charset="0"/>
                <a:ea typeface="PMingLiU"/>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此投影片總結在分組討論時應完成的工作。這也幫助每個人注重於他們為其區所建立的大局。</a:t>
            </a:r>
            <a:endParaRPr lang="en-US" alt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sz="1000" b="0" dirty="0">
                <a:latin typeface="Arial" panose="020B0604020202020204" pitchFamily="34" charset="0"/>
                <a:ea typeface="PMingLiU"/>
                <a:cs typeface="Arial" panose="020B0604020202020204" pitchFamily="34" charset="0"/>
              </a:rPr>
              <a:t>這是全球會員發展措施計劃的架構。</a:t>
            </a:r>
            <a:r>
              <a:rPr lang="zh-TW" sz="1000" b="0" baseline="0" dirty="0">
                <a:latin typeface="Arial" panose="020B0604020202020204" pitchFamily="34" charset="0"/>
                <a:ea typeface="PMingLiU"/>
                <a:cs typeface="Arial" panose="020B0604020202020204" pitchFamily="34" charset="0"/>
              </a:rPr>
              <a:t>由四個全球會員發展措施專注領域所組成：新分會、新會員、會員滿意度和領導人</a:t>
            </a:r>
            <a:r>
              <a:rPr lang="zh-CN" altLang="en-US" sz="1000" b="0" baseline="0" dirty="0">
                <a:latin typeface="Arial" panose="020B0604020202020204" pitchFamily="34" charset="0"/>
                <a:ea typeface="PMingLiU"/>
                <a:cs typeface="Arial" panose="020B0604020202020204" pitchFamily="34" charset="0"/>
              </a:rPr>
              <a:t>的</a:t>
            </a:r>
            <a:r>
              <a:rPr lang="zh-TW" sz="1000" b="0" baseline="0" dirty="0">
                <a:latin typeface="Arial" panose="020B0604020202020204" pitchFamily="34" charset="0"/>
                <a:ea typeface="PMingLiU"/>
                <a:cs typeface="Arial" panose="020B0604020202020204" pitchFamily="34" charset="0"/>
              </a:rPr>
              <a:t>支持。 </a:t>
            </a:r>
          </a:p>
          <a:p>
            <a:endParaRPr lang="en-US" sz="1000" b="0" baseline="0" dirty="0">
              <a:latin typeface="Arial" panose="020B0604020202020204" pitchFamily="34" charset="0"/>
              <a:cs typeface="Arial" panose="020B0604020202020204" pitchFamily="34" charset="0"/>
            </a:endParaRPr>
          </a:p>
          <a:p>
            <a:r>
              <a:rPr lang="zh-TW" altLang="en-US" sz="1200" kern="1200" dirty="0">
                <a:solidFill>
                  <a:schemeClr val="tx1"/>
                </a:solidFill>
                <a:effectLst/>
                <a:latin typeface="+mn-lt"/>
                <a:ea typeface="ヒラギノ角ゴ Pro W3" charset="0"/>
                <a:cs typeface="ヒラギノ角ゴ Pro W3" charset="0"/>
              </a:rPr>
              <a:t>很快，我們將以小組形式工作，對於每個專注領域，我們將選擇要採取什麽行動步驟來實現我們的目標。</a:t>
            </a:r>
            <a:r>
              <a:rPr lang="zh-TW" sz="1000" b="0" baseline="0" dirty="0">
                <a:latin typeface="Arial" panose="020B0604020202020204" pitchFamily="34" charset="0"/>
                <a:ea typeface="PMingLiU"/>
                <a:cs typeface="Arial" panose="020B0604020202020204" pitchFamily="34" charset="0"/>
              </a:rPr>
              <a:t>我們從</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2-3</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個行動步驟開始。我們之後還可以重新討論並加上更多步驟。請記得，討論時每個意見都很重要，記得我們能先選擇較複雜的行動步驟，再慢慢回推，或由小的、詳細的行動開始，再繼續向前。</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比方說，專注領域1下的行動步驟可以是</a:t>
            </a:r>
            <a:r>
              <a:rPr lang="zh-TW" sz="1000" b="0" i="1" baseline="0" dirty="0">
                <a:latin typeface="Arial" panose="020B0604020202020204" pitchFamily="34" charset="0"/>
                <a:ea typeface="PMingLiU"/>
                <a:cs typeface="Arial" panose="020B0604020202020204" pitchFamily="34" charset="0"/>
              </a:rPr>
              <a:t>舉行一個新分會發展研討會</a:t>
            </a:r>
            <a:r>
              <a:rPr lang="zh-TW" sz="1000" b="0" baseline="0" dirty="0">
                <a:latin typeface="Arial" panose="020B0604020202020204" pitchFamily="34" charset="0"/>
                <a:ea typeface="PMingLiU"/>
                <a:cs typeface="Arial" panose="020B0604020202020204" pitchFamily="34" charset="0"/>
              </a:rPr>
              <a:t>，這可能是個較複雜的行動步驟。不過，在專注領域4中，行動步驟可能是</a:t>
            </a:r>
            <a:r>
              <a:rPr lang="zh-TW" sz="1000" b="0" i="1" baseline="0" dirty="0">
                <a:latin typeface="Arial" panose="020B0604020202020204" pitchFamily="34" charset="0"/>
                <a:ea typeface="PMingLiU"/>
                <a:cs typeface="Arial" panose="020B0604020202020204" pitchFamily="34" charset="0"/>
              </a:rPr>
              <a:t>每月與分區主席開會以更了解分會需求</a:t>
            </a:r>
            <a:r>
              <a:rPr lang="zh-TW" sz="1000" b="0" baseline="0" dirty="0">
                <a:latin typeface="Arial" panose="020B0604020202020204" pitchFamily="34" charset="0"/>
                <a:ea typeface="PMingLiU"/>
                <a:cs typeface="Arial" panose="020B0604020202020204" pitchFamily="34" charset="0"/>
              </a:rPr>
              <a:t>，這則是個較詳細的行動。</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我們也將為每個行動提供簡短的描述，並說明甚麼時候該做、誰該負責，以及將利用什麼資源和預算來支持此項行動。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我們將為每個專注領域開發許多我們認為有價值且可達成的行動。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請記得要納入我們自區</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SWOT</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分析中紀錄的資訊。</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zh-TW" sz="1200" b="0" u="sng" dirty="0">
                <a:latin typeface="Arial" panose="020B0604020202020204" pitchFamily="34" charset="0"/>
                <a:ea typeface="PMingLiU"/>
                <a:cs typeface="Arial" panose="020B0604020202020204" pitchFamily="34" charset="0"/>
              </a:rPr>
              <a:t>講者筆記：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我們尋找創新的想法來激發會員發展。</a:t>
            </a:r>
            <a:r>
              <a:rPr lang="zh-TW" sz="1200" b="0" baseline="0" dirty="0">
                <a:latin typeface="Arial" panose="020B0604020202020204" pitchFamily="34" charset="0"/>
                <a:ea typeface="PMingLiU"/>
                <a:cs typeface="Arial" panose="020B0604020202020204" pitchFamily="34" charset="0"/>
              </a:rPr>
              <a:t>因此，當我們任何人提出想法時，每個人都必須展現支持的態度。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我們將分成小組，為我們的行動開發想法。請確保小組中的每個人都至少提出一個想法。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每個小組需要一位書記，記下每個想法。就目前的情況，您希望能有許多想法。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對每個想法保持正向的態度。不要過度討論一個想法，讓每個人都可以理解即可。不要評判，說「沒效或以前試過了」等言語。保持正向的態度或保持安靜。大膽狂妄的想法可能產生突破。讚揚之。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回想當您剛成為獅友時的經驗如何。我們能如何重建那樣的感覺？當您開始您的服務旅程時，那時實施了什麼有創意的想法？您是如何受鼓勵而要成為更高的領導人的？</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一旦您有了一張想法的列表後，選出最有潛力的想法。確保每個人都對最有潛力的想法表達意見。最後，考慮是否能合併或改善這些想法。 </a:t>
            </a:r>
          </a:p>
          <a:p>
            <a:endParaRPr lang="en-US" b="0"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分組會議時，利用您最佳的判斷力，根據會議可用的總時間，決定應分配給每項活動多少時間。</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給GAT地區領導人的講稿，為區領導人引導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這是在分組討論時，擬定行動計劃的說明。 </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(查看投影片中的說明以及以下的講稿。)</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有任何關於此活動的問題嗎？</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對在貴區引導此活動，您覺得會有任何困難嗎？我們來試想困難，現在一起找出一些解決辦法吧。</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(花時間討論。思考潛在的挑戰以及解決挑戰的方法，例如面對吵鬧或不參與的與會者。同時鼓勵與會者在討論期間彼此分享策略。)</a:t>
            </a:r>
            <a:endParaRPr lang="en-US" alt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sz="1000" b="0" dirty="0">
                <a:latin typeface="Arial" panose="020B0604020202020204" pitchFamily="34" charset="0"/>
                <a:ea typeface="PMingLiU"/>
                <a:cs typeface="Arial" panose="020B0604020202020204" pitchFamily="34" charset="0"/>
              </a:rPr>
              <a:t>我們將分成四個小組，每個專注領域一個，開始確定行動。</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每個小組將集思廣益，歡迎創造性思考，並建立一張列表。從該表中，每組將選出2-3個最可能的想法，並加入描述和日期，讓我們知道要實施這些行動需要多少時間。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之後，我們將討論並修訂，甚至加入更多想法，最後使每個領域中都有2-3個優先順序最高的行動。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(將與會者分為小組)</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每組有15分鐘，確立2-2個行動，並寫下行動的描述和日期範圍。</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開始前，有沒有問題？ </a:t>
            </a:r>
          </a:p>
          <a:p>
            <a:endParaRPr lang="en-US" sz="1000" b="0" i="1" baseline="0" dirty="0">
              <a:latin typeface="Arial" panose="020B0604020202020204" pitchFamily="34" charset="0"/>
              <a:cs typeface="Arial" panose="020B0604020202020204" pitchFamily="34" charset="0"/>
            </a:endParaRPr>
          </a:p>
          <a:p>
            <a:r>
              <a:rPr lang="zh-CN" altLang="en-US" sz="1000" b="0" i="1" baseline="0" dirty="0">
                <a:latin typeface="Arial" panose="020B0604020202020204" pitchFamily="34" charset="0"/>
                <a:ea typeface="PMingLiU"/>
                <a:cs typeface="Arial" panose="020B0604020202020204" pitchFamily="34" charset="0"/>
              </a:rPr>
              <a:t>（</a:t>
            </a:r>
            <a:r>
              <a:rPr lang="zh-TW" sz="1000" b="0" i="1" baseline="0" dirty="0">
                <a:latin typeface="Arial" panose="020B0604020202020204" pitchFamily="34" charset="0"/>
                <a:ea typeface="PMingLiU"/>
                <a:cs typeface="Arial" panose="020B0604020202020204" pitchFamily="34" charset="0"/>
              </a:rPr>
              <a:t>分組討論完成後，討論每個領域的行動步驟，並詢問需要增加或更改的部分。將結果紀錄於第</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3</a:t>
            </a:r>
            <a:r>
              <a:rPr lang="en-US" altLang="zh-CN" sz="1000" b="0" i="1" baseline="0" dirty="0">
                <a:latin typeface="Arial" panose="020B0604020202020204" pitchFamily="34" charset="0"/>
                <a:ea typeface="PMingLiU"/>
                <a:cs typeface="Arial" panose="020B0604020202020204" pitchFamily="34" charset="0"/>
              </a:rPr>
              <a:t>5 </a:t>
            </a:r>
            <a:r>
              <a:rPr lang="zh-TW" sz="1000" b="0" i="1" baseline="0" dirty="0">
                <a:latin typeface="Arial" panose="020B0604020202020204" pitchFamily="34" charset="0"/>
                <a:ea typeface="PMingLiU"/>
                <a:cs typeface="Arial" panose="020B0604020202020204" pitchFamily="34" charset="0"/>
              </a:rPr>
              <a:t>張投影片上，包含一張在優先順序最高的行動實施完後考慮的潛在想法之列表。)</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有沒有人知道彼得·德魯克？</a:t>
            </a:r>
            <a:r>
              <a:rPr lang="zh-TW" sz="1000" b="0" i="1" baseline="0" dirty="0">
                <a:latin typeface="Arial" panose="020B0604020202020204" pitchFamily="34" charset="0"/>
                <a:ea typeface="PMingLiU"/>
                <a:cs typeface="Arial" panose="020B0604020202020204" pitchFamily="34" charset="0"/>
              </a:rPr>
              <a:t>{他是一位知名的商管顧問、教育家和作家。}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這對您而言意味著什麼？</a:t>
            </a:r>
            <a:r>
              <a:rPr lang="zh-TW" sz="1000" b="0" baseline="0" dirty="0">
                <a:latin typeface="Arial" panose="020B0604020202020204" pitchFamily="34" charset="0"/>
                <a:ea typeface="PMingLiU"/>
                <a:cs typeface="Arial" panose="020B0604020202020204" pitchFamily="34" charset="0"/>
              </a:rPr>
              <a:t>我們的計劃是什麼意思？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在會議開始前，編輯此投影片，輸入您已經確立的</a:t>
            </a:r>
            <a:r>
              <a:rPr lang="zh-CN" altLang="en-US" sz="1000" b="0" i="1" dirty="0">
                <a:latin typeface="Arial" panose="020B0604020202020204" pitchFamily="34" charset="0"/>
                <a:ea typeface="PMingLiU"/>
                <a:cs typeface="Arial" panose="020B0604020202020204" pitchFamily="34" charset="0"/>
              </a:rPr>
              <a:t>工作组成员</a:t>
            </a:r>
            <a:r>
              <a:rPr lang="zh-TW" sz="1000" b="0" i="1" dirty="0">
                <a:latin typeface="Arial" panose="020B0604020202020204" pitchFamily="34" charset="0"/>
                <a:ea typeface="PMingLiU"/>
                <a:cs typeface="Arial" panose="020B0604020202020204" pitchFamily="34" charset="0"/>
              </a:rPr>
              <a:t>之姓名。</a:t>
            </a:r>
            <a:r>
              <a:rPr lang="zh-TW" sz="1000" b="0" i="1" baseline="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您也可以依照符合貴區的情況來調整此表格。將在</a:t>
            </a:r>
            <a:r>
              <a:rPr lang="zh-TW" sz="1000" b="0" i="1" u="sng" baseline="0" dirty="0">
                <a:latin typeface="Arial" panose="020B0604020202020204" pitchFamily="34" charset="0"/>
                <a:ea typeface="PMingLiU"/>
                <a:cs typeface="Arial" panose="020B0604020202020204" pitchFamily="34" charset="0"/>
              </a:rPr>
              <a:t>建立成功</a:t>
            </a:r>
            <a:r>
              <a:rPr lang="zh-TW" sz="1000" b="0" i="1" baseline="0" dirty="0">
                <a:latin typeface="Arial" panose="020B0604020202020204" pitchFamily="34" charset="0"/>
                <a:ea typeface="PMingLiU"/>
                <a:cs typeface="Arial" panose="020B0604020202020204" pitchFamily="34" charset="0"/>
              </a:rPr>
              <a:t>步驟期間重新檢視此表格，因此不一定需要完成。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給GAT地區領導人的講稿，為區領導人引導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這是個回顧修訂您在</a:t>
            </a:r>
            <a:r>
              <a:rPr lang="zh-TW" sz="1000" b="0" u="sng" dirty="0">
                <a:latin typeface="Arial" panose="020B0604020202020204" pitchFamily="34" charset="0"/>
                <a:ea typeface="PMingLiU" panose="020F0502020204030204" pitchFamily="34" charset="0"/>
                <a:cs typeface="Arial" panose="020B0604020202020204" pitchFamily="34" charset="0"/>
              </a:rPr>
              <a:t>建立團隊</a:t>
            </a:r>
            <a:r>
              <a:rPr lang="zh-TW" sz="1000" b="0" dirty="0">
                <a:latin typeface="Arial" panose="020B0604020202020204" pitchFamily="34" charset="0"/>
                <a:ea typeface="PMingLiU" panose="020F0502020204030204" pitchFamily="34" charset="0"/>
                <a:cs typeface="Arial" panose="020B0604020202020204" pitchFamily="34" charset="0"/>
              </a:rPr>
              <a:t>研討會中制定的</a:t>
            </a:r>
            <a:r>
              <a:rPr lang="zh-CN" altLang="en-US" sz="1000" b="0" dirty="0">
                <a:latin typeface="Arial" panose="020B0604020202020204" pitchFamily="34" charset="0"/>
                <a:ea typeface="PMingLiU" panose="020F0502020204030204" pitchFamily="34" charset="0"/>
                <a:cs typeface="Arial" panose="020B0604020202020204" pitchFamily="34" charset="0"/>
              </a:rPr>
              <a:t>工作組</a:t>
            </a:r>
            <a:r>
              <a:rPr lang="zh-TW" sz="1000" b="0" dirty="0">
                <a:latin typeface="Arial" panose="020B0604020202020204" pitchFamily="34" charset="0"/>
                <a:ea typeface="PMingLiU" panose="020F0502020204030204" pitchFamily="34" charset="0"/>
                <a:cs typeface="Arial" panose="020B0604020202020204" pitchFamily="34" charset="0"/>
              </a:rPr>
              <a:t>架構，並可能進行修訂的時刻。在行動計劃完成後重新回顧此架構很重要，以確保每個任務都指派了有合適的人</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這些是我們全球會員發展措施的</a:t>
            </a:r>
            <a:r>
              <a:rPr lang="zh-CN" altLang="en-US" sz="1000" b="0" dirty="0">
                <a:latin typeface="Arial" panose="020B0604020202020204" pitchFamily="34" charset="0"/>
                <a:ea typeface="PMingLiU" panose="020F0502020204030204" pitchFamily="34" charset="0"/>
                <a:cs typeface="Arial" panose="020B0604020202020204" pitchFamily="34" charset="0"/>
              </a:rPr>
              <a:t>工作組</a:t>
            </a:r>
            <a:r>
              <a:rPr lang="zh-TW" sz="1000" b="0" baseline="0" dirty="0">
                <a:latin typeface="Arial" panose="020B0604020202020204" pitchFamily="34" charset="0"/>
                <a:ea typeface="PMingLiU"/>
                <a:cs typeface="Arial" panose="020B0604020202020204" pitchFamily="34" charset="0"/>
              </a:rPr>
              <a:t>成員。我們有許多已經確立的獅友領導人，但有人希望自願擔任任何剩下的領域，或提出其他我們能自我組織的方法，以實施我們確立的行動嗎？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有沒有其他可以邀請加入我們的人，如前總監或其他我們區內的獅友領導人？</a:t>
            </a:r>
            <a:r>
              <a:rPr lang="zh-TW" sz="1000" b="0" i="1" baseline="0" dirty="0">
                <a:latin typeface="Arial" panose="020B0604020202020204" pitchFamily="34" charset="0"/>
                <a:ea typeface="PMingLiU"/>
                <a:cs typeface="Arial" panose="020B0604020202020204" pitchFamily="34" charset="0"/>
              </a:rPr>
              <a:t>(停頓等候意見)</a:t>
            </a:r>
          </a:p>
          <a:p>
            <a:pPr marL="171450" indent="-171450">
              <a:buFont typeface="Arial" panose="020B0604020202020204" pitchFamily="34" charset="0"/>
              <a:buChar char="•"/>
            </a:pPr>
            <a:endParaRPr lang="zh-TW" sz="1000" b="0" baseline="0" dirty="0">
              <a:latin typeface="Arial" panose="020B0604020202020204" pitchFamily="34" charset="0"/>
              <a:ea typeface="PMingLiU"/>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您可以根據最能反映區域情況來修訂此投影片上所列的領導人。</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r>
              <a:rPr lang="zh-TW" sz="1000" b="0" dirty="0">
                <a:latin typeface="Arial" panose="020B0604020202020204" pitchFamily="34" charset="0"/>
                <a:ea typeface="PMingLiU"/>
                <a:cs typeface="Arial" panose="020B0604020202020204" pitchFamily="34" charset="0"/>
              </a:rPr>
              <a:t>在此會議開始時，我們提到了我們的服務旅程。  </a:t>
            </a:r>
            <a:r>
              <a:rPr lang="zh-TW" sz="1000" b="0" baseline="0" dirty="0">
                <a:latin typeface="Arial" panose="020B0604020202020204" pitchFamily="34" charset="0"/>
                <a:ea typeface="PMingLiU"/>
                <a:cs typeface="Arial" panose="020B0604020202020204" pitchFamily="34" charset="0"/>
              </a:rPr>
              <a:t>身為獅友最好的一件事便是我們總是能得到幫助。我們只需要尋求幫助而已。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我們的全球行動團隊有憲章區、地區、複合區和區領導人。</a:t>
            </a:r>
            <a:r>
              <a:rPr lang="zh-TW" sz="1000" b="0" baseline="0" dirty="0">
                <a:latin typeface="Arial" panose="020B0604020202020204" pitchFamily="34" charset="0"/>
                <a:ea typeface="PMingLiU"/>
                <a:cs typeface="Arial" panose="020B060402020202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dirty="0">
                <a:latin typeface="Arial" panose="020B0604020202020204" pitchFamily="34" charset="0"/>
                <a:ea typeface="PMingLiU"/>
                <a:cs typeface="Arial" panose="020B0604020202020204" pitchFamily="34" charset="0"/>
              </a:rPr>
              <a:t>我們能詢問我們的</a:t>
            </a:r>
            <a:r>
              <a:rPr lang="zh-CN" altLang="en-US" sz="1000" b="0" dirty="0">
                <a:latin typeface="Arial" panose="020B0604020202020204" pitchFamily="34" charset="0"/>
                <a:ea typeface="PMingLiU"/>
                <a:cs typeface="Arial" panose="020B0604020202020204" pitchFamily="34" charset="0"/>
              </a:rPr>
              <a:t>國際獅子會</a:t>
            </a:r>
            <a:r>
              <a:rPr lang="zh-TW" sz="1000" b="0" dirty="0">
                <a:latin typeface="Arial" panose="020B0604020202020204" pitchFamily="34" charset="0"/>
                <a:ea typeface="PMingLiU"/>
                <a:cs typeface="Arial" panose="020B0604020202020204" pitchFamily="34" charset="0"/>
              </a:rPr>
              <a:t>GAT職員，他們能告訴我們額外的</a:t>
            </a:r>
            <a:r>
              <a:rPr lang="zh-CN" altLang="en-US" sz="1000" b="0" dirty="0">
                <a:latin typeface="Arial" panose="020B0604020202020204" pitchFamily="34" charset="0"/>
                <a:ea typeface="PMingLiU"/>
                <a:cs typeface="Arial" panose="020B0604020202020204" pitchFamily="34" charset="0"/>
              </a:rPr>
              <a:t>國際獅子會</a:t>
            </a:r>
            <a:r>
              <a:rPr lang="zh-TW" sz="1000" b="0" dirty="0">
                <a:latin typeface="Arial" panose="020B0604020202020204" pitchFamily="34" charset="0"/>
                <a:ea typeface="PMingLiU"/>
                <a:cs typeface="Arial" panose="020B0604020202020204" pitchFamily="34" charset="0"/>
              </a:rPr>
              <a:t>資源。</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baseline="0" dirty="0">
                <a:latin typeface="Arial" panose="020B0604020202020204" pitchFamily="34" charset="0"/>
                <a:ea typeface="PMingLiU"/>
                <a:cs typeface="Arial" panose="020B0604020202020204" pitchFamily="34" charset="0"/>
              </a:rPr>
              <a:t>我們也有經驗豐富的前國際總會長、理事、議會議長及總監。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baseline="0" dirty="0">
                <a:latin typeface="Arial" panose="020B0604020202020204" pitchFamily="34" charset="0"/>
                <a:ea typeface="PMingLiU"/>
                <a:cs typeface="Arial" panose="020B0604020202020204" pitchFamily="34" charset="0"/>
              </a:rPr>
              <a:t>任何已經建立的既有委員會，例如(輸入區域的名稱，如年輕獅友專案小組)呢？</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而我們與其他區一樣，正在進行同樣的流程，讓我們能與其他總監們分享疑慮並討論解決辦法。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我們的分區/專區主席和認證導獅呢？我們能如何利用他們來支持我們的分會，將我們的培訓最大化呢？</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最後，別忘了我們的分會領導人和會員，因為有了他們的支持和意見，我們才能在未來幾年內產生有影響的改變。</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別忘了我們都在同一個旅程中，而我們都有責任為確保達到成功負責。</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zh-TW"/>
              <a:t>NAMI行動計劃發展</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給GAT地區領導人的講稿，為區領導人引導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0"/>
              </a:spcAft>
            </a:pPr>
            <a:r>
              <a:rPr lang="zh-TW" sz="1000" b="0" dirty="0">
                <a:latin typeface="Arial" panose="020B0604020202020204" pitchFamily="34" charset="0"/>
                <a:ea typeface="PMingLiU" panose="020F0502020204030204" pitchFamily="34" charset="0"/>
                <a:cs typeface="Arial" panose="020B0604020202020204" pitchFamily="34" charset="0"/>
              </a:rPr>
              <a:t>查看下幾張投影片中的資源列表，準備好與貴區的會員一起查看。查看後，您將領導另一個分組活動，為每個行動步驟確定領導人和資源。準備好為貴</a:t>
            </a:r>
            <a:r>
              <a:rPr lang="zh-CN" altLang="en-US" sz="1000" b="0" dirty="0">
                <a:latin typeface="Arial" panose="020B0604020202020204" pitchFamily="34" charset="0"/>
                <a:ea typeface="PMingLiU" panose="020F0502020204030204" pitchFamily="34" charset="0"/>
                <a:cs typeface="Arial" panose="020B0604020202020204" pitchFamily="34" charset="0"/>
              </a:rPr>
              <a:t>工作組</a:t>
            </a:r>
            <a:r>
              <a:rPr lang="zh-TW" sz="1000" b="0" dirty="0">
                <a:latin typeface="Arial" panose="020B0604020202020204" pitchFamily="34" charset="0"/>
                <a:ea typeface="PMingLiU" panose="020F0502020204030204" pitchFamily="34" charset="0"/>
                <a:cs typeface="Arial" panose="020B0604020202020204" pitchFamily="34" charset="0"/>
              </a:rPr>
              <a:t>確立的每個行動步驟建議資源。</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我們來查看一些我們可用的資源。</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我們第一個專注領域中，您可能已經熟悉其中的許多資源了，像是新會發展指南。</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有人想提出他們曾用過或有興趣使用的資源嗎？</a:t>
            </a:r>
            <a:r>
              <a:rPr lang="zh-TW" sz="1000" b="0" i="1" baseline="0" dirty="0">
                <a:latin typeface="Arial" panose="020B0604020202020204" pitchFamily="34" charset="0"/>
                <a:ea typeface="PMingLiU"/>
                <a:cs typeface="Arial" panose="020B0604020202020204" pitchFamily="34" charset="0"/>
              </a:rPr>
              <a:t>(停頓等候回答)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在我們的第一個專注領域中，可以使用任何這些資源嗎？ </a:t>
            </a:r>
            <a:r>
              <a:rPr lang="zh-TW" sz="1000" b="0" i="1" baseline="0" dirty="0">
                <a:latin typeface="Arial" panose="020B0604020202020204" pitchFamily="34" charset="0"/>
                <a:ea typeface="PMingLiU"/>
                <a:cs typeface="Arial" panose="020B0604020202020204" pitchFamily="34" charset="0"/>
              </a:rPr>
              <a:t>(停頓等候回答)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我們也有一系列的資源能幫助我們以新會員振興分會。</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查看如</a:t>
            </a:r>
            <a:r>
              <a:rPr lang="zh-TW" sz="1000" b="0" i="1" dirty="0">
                <a:latin typeface="Arial" panose="020B0604020202020204" pitchFamily="34" charset="0"/>
                <a:ea typeface="PMingLiU"/>
                <a:cs typeface="Arial" panose="020B0604020202020204" pitchFamily="34" charset="0"/>
              </a:rPr>
              <a:t>問就對了</a:t>
            </a:r>
            <a:r>
              <a:rPr lang="en-US" altLang="zh-TW" sz="1000" b="0" i="1"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指南的現有資源及如</a:t>
            </a:r>
            <a:r>
              <a:rPr lang="zh-TW" sz="1000" b="0" i="1" dirty="0">
                <a:latin typeface="Arial" panose="020B0604020202020204" pitchFamily="34" charset="0"/>
                <a:ea typeface="PMingLiU"/>
                <a:cs typeface="Arial" panose="020B0604020202020204" pitchFamily="34" charset="0"/>
              </a:rPr>
              <a:t>會員福利</a:t>
            </a:r>
            <a:r>
              <a:rPr lang="zh-TW" sz="1000" b="0" dirty="0">
                <a:latin typeface="Arial" panose="020B0604020202020204" pitchFamily="34" charset="0"/>
                <a:ea typeface="PMingLiU"/>
                <a:cs typeface="Arial" panose="020B0604020202020204" pitchFamily="34" charset="0"/>
              </a:rPr>
              <a:t>傳單的新資源。</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我們能如何將這些運用於專注領域2中？</a:t>
            </a:r>
            <a:r>
              <a:rPr lang="zh-TW" sz="1000" b="0" i="1" baseline="0" dirty="0">
                <a:latin typeface="Arial" panose="020B0604020202020204" pitchFamily="34" charset="0"/>
                <a:ea typeface="PMingLiU"/>
                <a:cs typeface="Arial" panose="020B0604020202020204" pitchFamily="34" charset="0"/>
              </a:rPr>
              <a:t>(停頓等候回答)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給</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GAT</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地區領導人的講稿，為區領導人引導</a:t>
            </a:r>
            <a:r>
              <a:rPr lang="zh-TW" sz="1000" b="0" i="1" u="sng" baseline="0" dirty="0">
                <a:latin typeface="Arial" panose="020B0604020202020204" pitchFamily="34" charset="0"/>
                <a:ea typeface="PMingLiU"/>
                <a:cs typeface="Arial" panose="020B0604020202020204" pitchFamily="34" charset="0"/>
              </a:rPr>
              <a:t>建立計劃</a:t>
            </a:r>
            <a:r>
              <a:rPr lang="zh-TW" sz="1000" b="0" i="1" baseline="0" dirty="0">
                <a:latin typeface="Arial" panose="020B0604020202020204" pitchFamily="34" charset="0"/>
                <a:ea typeface="PMingLiU"/>
                <a:cs typeface="Arial" panose="020B0604020202020204" pitchFamily="34" charset="0"/>
              </a:rPr>
              <a:t>的研討會做準備：</a:t>
            </a:r>
          </a:p>
          <a:p>
            <a:pPr marL="0" indent="0">
              <a:buNone/>
            </a:pPr>
            <a:r>
              <a:rPr lang="zh-TW" sz="1000" b="0" baseline="0" dirty="0">
                <a:latin typeface="Arial" panose="020B0604020202020204" pitchFamily="34" charset="0"/>
                <a:ea typeface="PMingLiU"/>
                <a:cs typeface="Arial" panose="020B0604020202020204" pitchFamily="34" charset="0"/>
              </a:rPr>
              <a:t>這是您在回到貴區後將舉辦的</a:t>
            </a:r>
            <a:r>
              <a:rPr lang="zh-TW" sz="1000" b="0" u="sng" baseline="0" dirty="0">
                <a:latin typeface="Arial" panose="020B0604020202020204" pitchFamily="34" charset="0"/>
                <a:ea typeface="PMingLiU"/>
                <a:cs typeface="Arial" panose="020B0604020202020204" pitchFamily="34" charset="0"/>
              </a:rPr>
              <a:t>建立計劃</a:t>
            </a:r>
            <a:r>
              <a:rPr lang="zh-TW" sz="1000" b="0" baseline="0" dirty="0">
                <a:latin typeface="Arial" panose="020B0604020202020204" pitchFamily="34" charset="0"/>
                <a:ea typeface="PMingLiU"/>
                <a:cs typeface="Arial" panose="020B0604020202020204" pitchFamily="34" charset="0"/>
              </a:rPr>
              <a:t>研討會之議程。由查看您在</a:t>
            </a:r>
            <a:r>
              <a:rPr lang="zh-TW" sz="1000" b="0" u="sng" baseline="0" dirty="0">
                <a:latin typeface="Arial" panose="020B0604020202020204" pitchFamily="34" charset="0"/>
                <a:ea typeface="PMingLiU"/>
                <a:cs typeface="Arial" panose="020B0604020202020204" pitchFamily="34" charset="0"/>
              </a:rPr>
              <a:t>建立願景</a:t>
            </a:r>
            <a:r>
              <a:rPr lang="zh-TW" sz="1000" b="0" baseline="0" dirty="0">
                <a:latin typeface="Arial" panose="020B0604020202020204" pitchFamily="34" charset="0"/>
                <a:ea typeface="PMingLiU"/>
                <a:cs typeface="Arial" panose="020B0604020202020204" pitchFamily="34" charset="0"/>
              </a:rPr>
              <a:t>研討會時共同完成的區分析開始。</a:t>
            </a:r>
            <a:endParaRPr lang="en-US" alt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 </a:t>
            </a:r>
          </a:p>
          <a:p>
            <a:pPr marL="0" indent="0">
              <a:buNone/>
            </a:pPr>
            <a:r>
              <a:rPr lang="zh-TW" sz="1000" b="0" baseline="0" dirty="0">
                <a:latin typeface="Arial" panose="020B0604020202020204" pitchFamily="34" charset="0"/>
                <a:ea typeface="PMingLiU"/>
                <a:cs typeface="Arial" panose="020B0604020202020204" pitchFamily="34" charset="0"/>
              </a:rPr>
              <a:t>接下來，您將花時間規劃行動計劃，回顧如何建立行動計劃，並對執行貴區行動計劃的實際步驟來集思廣益。</a:t>
            </a:r>
          </a:p>
          <a:p>
            <a:pPr marL="0" indent="0">
              <a:buNone/>
            </a:pPr>
            <a:r>
              <a:rPr lang="zh-TW" sz="1000" b="0" dirty="0">
                <a:latin typeface="Arial" panose="020B0604020202020204" pitchFamily="34" charset="0"/>
                <a:ea typeface="PMingLiU"/>
                <a:cs typeface="Arial" panose="020B0604020202020204" pitchFamily="34" charset="0"/>
              </a:rPr>
              <a:t>然後，您將確保每個人都知道有助於每項行動計劃步驟的可用資源。最後，您將計劃接下來的步驟。</a:t>
            </a:r>
          </a:p>
          <a:p>
            <a:pPr marL="0" indent="0">
              <a:buNone/>
            </a:pPr>
            <a:endParaRPr lang="en-US" sz="1000" b="0" baseline="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建立計劃</a:t>
            </a:r>
            <a:r>
              <a:rPr lang="zh-TW" sz="1000" b="0" i="1" dirty="0">
                <a:latin typeface="Arial" panose="020B0604020202020204" pitchFamily="34" charset="0"/>
                <a:ea typeface="PMingLiU"/>
                <a:cs typeface="Arial" panose="020B0604020202020204" pitchFamily="34" charset="0"/>
              </a:rPr>
              <a:t>的研討會時使用：</a:t>
            </a:r>
          </a:p>
          <a:p>
            <a:pPr marL="0" indent="0">
              <a:buNone/>
            </a:pPr>
            <a:r>
              <a:rPr lang="zh-TW" sz="1000" b="0" baseline="0" dirty="0">
                <a:latin typeface="Arial" panose="020B0604020202020204" pitchFamily="34" charset="0"/>
                <a:ea typeface="PMingLiU"/>
                <a:cs typeface="Arial" panose="020B0604020202020204" pitchFamily="34" charset="0"/>
              </a:rPr>
              <a:t>今天，我們將由回顧我們在上次</a:t>
            </a:r>
            <a:r>
              <a:rPr lang="zh-TW" sz="1000" b="0" u="sng" baseline="0" dirty="0">
                <a:latin typeface="Arial" panose="020B0604020202020204" pitchFamily="34" charset="0"/>
                <a:ea typeface="PMingLiU"/>
                <a:cs typeface="Arial" panose="020B0604020202020204" pitchFamily="34" charset="0"/>
              </a:rPr>
              <a:t>建立願景</a:t>
            </a:r>
            <a:r>
              <a:rPr lang="zh-TW" sz="1000" b="0" baseline="0" dirty="0">
                <a:latin typeface="Arial" panose="020B0604020202020204" pitchFamily="34" charset="0"/>
                <a:ea typeface="PMingLiU"/>
                <a:cs typeface="Arial" panose="020B0604020202020204" pitchFamily="34" charset="0"/>
              </a:rPr>
              <a:t>的會議中所發展的區分析和計劃開始。</a:t>
            </a:r>
            <a:endParaRPr lang="en-US" alt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 </a:t>
            </a:r>
          </a:p>
          <a:p>
            <a:pPr marL="0" indent="0">
              <a:buNone/>
            </a:pPr>
            <a:r>
              <a:rPr lang="zh-TW" altLang="en-US" sz="1200" kern="1200" dirty="0">
                <a:solidFill>
                  <a:schemeClr val="tx1"/>
                </a:solidFill>
                <a:effectLst/>
                <a:latin typeface="+mn-lt"/>
                <a:ea typeface="ヒラギノ角ゴ Pro W3" charset="0"/>
                <a:cs typeface="ヒラギノ角ゴ Pro W3" charset="0"/>
              </a:rPr>
              <a:t>接下來，我們要藉著</a:t>
            </a:r>
            <a:r>
              <a:rPr lang="zh-TW" altLang="en-US" sz="1200" b="0" baseline="0" dirty="0">
                <a:latin typeface="Arial" panose="020B0604020202020204" pitchFamily="34" charset="0"/>
                <a:ea typeface="PMingLiU"/>
                <a:cs typeface="Arial" panose="020B0604020202020204" pitchFamily="34" charset="0"/>
              </a:rPr>
              <a:t>將</a:t>
            </a:r>
            <a:r>
              <a:rPr lang="zh-TW" altLang="en-US" sz="1200" kern="1200" dirty="0">
                <a:solidFill>
                  <a:schemeClr val="tx1"/>
                </a:solidFill>
                <a:effectLst/>
                <a:latin typeface="+mn-lt"/>
                <a:ea typeface="ヒラギノ角ゴ Pro W3" charset="0"/>
                <a:cs typeface="ヒラギノ角ゴ Pro W3" charset="0"/>
              </a:rPr>
              <a:t>在區</a:t>
            </a:r>
            <a:r>
              <a:rPr lang="en-US" sz="1200" kern="1200" dirty="0">
                <a:solidFill>
                  <a:schemeClr val="tx1"/>
                </a:solidFill>
                <a:effectLst/>
                <a:latin typeface="+mn-lt"/>
                <a:ea typeface="ヒラギノ角ゴ Pro W3" charset="0"/>
                <a:cs typeface="ヒラギノ角ゴ Pro W3" charset="0"/>
              </a:rPr>
              <a:t> SWOT </a:t>
            </a:r>
            <a:r>
              <a:rPr lang="zh-TW" altLang="en-US" sz="1200" kern="1200" dirty="0">
                <a:solidFill>
                  <a:schemeClr val="tx1"/>
                </a:solidFill>
                <a:effectLst/>
                <a:latin typeface="+mn-lt"/>
                <a:ea typeface="ヒラギノ角ゴ Pro W3" charset="0"/>
                <a:cs typeface="ヒラギノ角ゴ Pro W3" charset="0"/>
              </a:rPr>
              <a:t>分析中討論的一些項目融入</a:t>
            </a:r>
            <a:r>
              <a:rPr lang="zh-TW" altLang="en-US" sz="1200" b="0" baseline="0" dirty="0">
                <a:latin typeface="Arial" panose="020B0604020202020204" pitchFamily="34" charset="0"/>
                <a:ea typeface="PMingLiU"/>
                <a:cs typeface="Arial" panose="020B0604020202020204" pitchFamily="34" charset="0"/>
              </a:rPr>
              <a:t>行動計劃中</a:t>
            </a:r>
            <a:r>
              <a:rPr lang="zh-TW" altLang="en-US" sz="1200" kern="1200" dirty="0">
                <a:solidFill>
                  <a:schemeClr val="tx1"/>
                </a:solidFill>
                <a:effectLst/>
                <a:latin typeface="+mn-lt"/>
                <a:ea typeface="ヒラギノ角ゴ Pro W3" charset="0"/>
                <a:cs typeface="ヒラギノ角ゴ Pro W3" charset="0"/>
              </a:rPr>
              <a:t>，開始為每一個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的目標擬定行動計劃。</a:t>
            </a:r>
            <a:endParaRPr lang="en-US" altLang="zh-TW" sz="1200" kern="1200" dirty="0">
              <a:solidFill>
                <a:schemeClr val="tx1"/>
              </a:solidFill>
              <a:effectLst/>
              <a:latin typeface="+mn-lt"/>
              <a:ea typeface="ヒラギノ角ゴ Pro W3" charset="0"/>
              <a:cs typeface="ヒラギノ角ゴ Pro W3" charset="0"/>
            </a:endParaRPr>
          </a:p>
          <a:p>
            <a:pPr marL="0" indent="0">
              <a:buNone/>
            </a:pPr>
            <a:endParaRPr 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在我們結束今天的會議以前，我們將討論一些有助於我們執行計劃的可用資源。結束前，我們將討論我們接下來的步驟。</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會員滿意度上有許多不同的方面。</a:t>
            </a:r>
            <a:r>
              <a:rPr lang="zh-TW" sz="1000" b="0" baseline="0" dirty="0">
                <a:latin typeface="Arial" panose="020B0604020202020204" pitchFamily="34" charset="0"/>
                <a:ea typeface="PMingLiU"/>
                <a:cs typeface="Arial" panose="020B0604020202020204" pitchFamily="34" charset="0"/>
              </a:rPr>
              <a:t>此處的服務資源有助於確保我們的會員參與有意義的服務活動，但我們也需要注意分會內的情誼。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有人用過此處列出的任何工具或對哪一項特別有興趣的嗎？(停頓等候回答)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這些資源中的任何一項適用於專注領域 </a:t>
            </a:r>
            <a:r>
              <a:rPr lang="en-US" sz="1200" kern="1200" dirty="0">
                <a:solidFill>
                  <a:schemeClr val="tx1"/>
                </a:solidFill>
                <a:effectLst/>
                <a:latin typeface="+mn-lt"/>
                <a:ea typeface="ヒラギノ角ゴ Pro W3" charset="0"/>
                <a:cs typeface="ヒラギノ角ゴ Pro W3" charset="0"/>
              </a:rPr>
              <a:t>3 </a:t>
            </a:r>
            <a:r>
              <a:rPr lang="zh-TW" altLang="en-US" sz="1200" kern="1200" dirty="0">
                <a:solidFill>
                  <a:schemeClr val="tx1"/>
                </a:solidFill>
                <a:effectLst/>
                <a:latin typeface="+mn-lt"/>
                <a:ea typeface="ヒラギノ角ゴ Pro W3" charset="0"/>
                <a:cs typeface="ヒラギノ角ゴ Pro W3" charset="0"/>
              </a:rPr>
              <a:t>嗎？ </a:t>
            </a:r>
            <a:r>
              <a:rPr lang="zh-TW" sz="1000" b="0" baseline="0" dirty="0">
                <a:latin typeface="Arial" panose="020B0604020202020204" pitchFamily="34" charset="0"/>
                <a:ea typeface="PMingLiU"/>
                <a:cs typeface="Arial" panose="020B0604020202020204" pitchFamily="34" charset="0"/>
              </a:rPr>
              <a:t>(輸入最喜歡的資源)</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呢？</a:t>
            </a:r>
            <a:r>
              <a:rPr lang="zh-TW" sz="1000" b="0" i="1" baseline="0" dirty="0">
                <a:latin typeface="Arial" panose="020B0604020202020204" pitchFamily="34" charset="0"/>
                <a:ea typeface="PMingLiU"/>
                <a:cs typeface="Arial" panose="020B0604020202020204" pitchFamily="34" charset="0"/>
              </a:rPr>
              <a:t>(停頓等候回答)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第四個專注領域為</a:t>
            </a:r>
            <a:r>
              <a:rPr lang="zh-TW" altLang="en-US" sz="1000" b="0" dirty="0">
                <a:latin typeface="Arial" panose="020B0604020202020204" pitchFamily="34" charset="0"/>
                <a:ea typeface="PMingLiU"/>
                <a:cs typeface="Arial" panose="020B0604020202020204" pitchFamily="34" charset="0"/>
              </a:rPr>
              <a:t>領導人的支持</a:t>
            </a:r>
            <a:r>
              <a:rPr lang="zh-TW" sz="1000" b="0" dirty="0">
                <a:latin typeface="Arial" panose="020B0604020202020204" pitchFamily="34" charset="0"/>
                <a:ea typeface="PMingLiU"/>
                <a:cs typeface="Arial" panose="020B0604020202020204" pitchFamily="34" charset="0"/>
              </a:rPr>
              <a:t>。我們規劃了什麼會採用這些資源的行動？</a:t>
            </a:r>
            <a:r>
              <a:rPr lang="zh-TW" sz="1000" b="0" i="1" baseline="0" dirty="0">
                <a:latin typeface="Arial" panose="020B0604020202020204" pitchFamily="34" charset="0"/>
                <a:ea typeface="PMingLiU"/>
                <a:cs typeface="Arial" panose="020B0604020202020204" pitchFamily="34" charset="0"/>
              </a:rPr>
              <a:t>(停頓等候回答)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溝通將是我們所有倡議的關鍵，而我們手上有許多行銷資源。</a:t>
            </a:r>
            <a:r>
              <a:rPr lang="zh-TW" sz="1000" b="0" baseline="0" dirty="0">
                <a:latin typeface="Arial" panose="020B0604020202020204" pitchFamily="34" charset="0"/>
                <a:ea typeface="PMingLiU"/>
                <a:cs typeface="Arial" panose="020B0604020202020204" pitchFamily="34" charset="0"/>
              </a:rPr>
              <a:t>這裡有沒有任何資源是您認為我們可以用於我們的倡議之中的？</a:t>
            </a:r>
            <a:r>
              <a:rPr lang="zh-TW" sz="1000" b="0" i="1" baseline="0" dirty="0">
                <a:latin typeface="Arial" panose="020B0604020202020204" pitchFamily="34" charset="0"/>
                <a:ea typeface="PMingLiU"/>
                <a:cs typeface="Arial" panose="020B0604020202020204" pitchFamily="34" charset="0"/>
              </a:rPr>
              <a:t>(停頓等候回答)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baseline="0" dirty="0">
                <a:latin typeface="Arial" panose="020B0604020202020204" pitchFamily="34" charset="0"/>
                <a:ea typeface="PMingLiU"/>
                <a:cs typeface="Arial" panose="020B0604020202020204" pitchFamily="34" charset="0"/>
              </a:rPr>
              <a:t>_____________________________________________________</a:t>
            </a:r>
          </a:p>
          <a:p>
            <a:endParaRPr lang="en-US" sz="1200" b="0" baseline="0" dirty="0">
              <a:latin typeface="Arial" panose="020B0604020202020204" pitchFamily="34" charset="0"/>
              <a:cs typeface="Arial" panose="020B0604020202020204" pitchFamily="34" charset="0"/>
            </a:endParaRPr>
          </a:p>
          <a:p>
            <a:r>
              <a:rPr lang="zh-TW" altLang="en-US" sz="1200" b="0" dirty="0">
                <a:latin typeface="Arial" panose="020B0604020202020204" pitchFamily="34" charset="0"/>
                <a:ea typeface="PMingLiU"/>
                <a:cs typeface="Arial" panose="020B0604020202020204" pitchFamily="34" charset="0"/>
              </a:rPr>
              <a:t>我們有部分的倡議需要金費。</a:t>
            </a:r>
            <a:r>
              <a:rPr lang="zh-TW" altLang="en-US" sz="1200" b="0" baseline="0" dirty="0">
                <a:latin typeface="Arial" panose="020B0604020202020204" pitchFamily="34" charset="0"/>
                <a:ea typeface="PMingLiU"/>
                <a:cs typeface="Arial" panose="020B0604020202020204" pitchFamily="34" charset="0"/>
              </a:rPr>
              <a:t>當我們為我們的行動貼上標價時，我們應記得，</a:t>
            </a:r>
            <a:r>
              <a:rPr lang="en-US" altLang="zh-TW" sz="1200" b="0" baseline="0" dirty="0">
                <a:latin typeface="Arial" panose="020B0604020202020204" pitchFamily="34" charset="0"/>
                <a:ea typeface="PMingLiU"/>
                <a:cs typeface="Arial" panose="020B0604020202020204" pitchFamily="34" charset="0"/>
              </a:rPr>
              <a:t>LCI </a:t>
            </a:r>
            <a:r>
              <a:rPr lang="zh-TW" altLang="en-US" sz="1200" b="0" baseline="0" dirty="0">
                <a:latin typeface="Arial" panose="020B0604020202020204" pitchFamily="34" charset="0"/>
                <a:ea typeface="PMingLiU"/>
                <a:cs typeface="Arial" panose="020B0604020202020204" pitchFamily="34" charset="0"/>
              </a:rPr>
              <a:t>和 </a:t>
            </a:r>
            <a:r>
              <a:rPr lang="en-US" altLang="zh-TW" sz="1200" b="0" baseline="0" dirty="0">
                <a:latin typeface="Arial" panose="020B0604020202020204" pitchFamily="34" charset="0"/>
                <a:ea typeface="PMingLiU"/>
                <a:cs typeface="Arial" panose="020B0604020202020204" pitchFamily="34" charset="0"/>
              </a:rPr>
              <a:t>LCIF </a:t>
            </a:r>
            <a:r>
              <a:rPr lang="zh-TW" altLang="en-US" sz="1200" b="0" baseline="0" dirty="0">
                <a:latin typeface="Arial" panose="020B0604020202020204" pitchFamily="34" charset="0"/>
                <a:ea typeface="PMingLiU"/>
                <a:cs typeface="Arial" panose="020B0604020202020204" pitchFamily="34" charset="0"/>
              </a:rPr>
              <a:t>都為許多種倡議提供資金。  </a:t>
            </a:r>
            <a:endParaRPr lang="en-US" sz="12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63666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分組會議時，利用您最佳的判斷力，根據會議可用的總時間，決定應分配給每項活動多少時間。</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給GAT地區領導人的講稿，為區領導人引導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800"/>
              </a:spcAft>
            </a:pPr>
            <a:r>
              <a:rPr lang="zh-TW" altLang="en-US" sz="1000" b="0" dirty="0">
                <a:latin typeface="Arial" panose="020B0604020202020204" pitchFamily="34" charset="0"/>
                <a:ea typeface="PMingLiU" panose="020F0502020204030204" pitchFamily="34" charset="0"/>
                <a:cs typeface="Arial" panose="020B0604020202020204" pitchFamily="34" charset="0"/>
              </a:rPr>
              <a:t>這些是分組會議的說明，可</a:t>
            </a:r>
            <a:r>
              <a:rPr lang="zh-CN" altLang="en-US" sz="1000" b="0" dirty="0">
                <a:latin typeface="Arial" panose="020B0604020202020204" pitchFamily="34" charset="0"/>
                <a:ea typeface="PMingLiU" panose="020F0502020204030204" pitchFamily="34" charset="0"/>
                <a:cs typeface="Arial" panose="020B0604020202020204" pitchFamily="34" charset="0"/>
              </a:rPr>
              <a:t>以</a:t>
            </a:r>
            <a:r>
              <a:rPr lang="zh-TW" altLang="en-US" sz="1000" b="0" dirty="0">
                <a:latin typeface="Arial" panose="020B0604020202020204" pitchFamily="34" charset="0"/>
                <a:ea typeface="PMingLiU" panose="020F0502020204030204" pitchFamily="34" charset="0"/>
                <a:cs typeface="Arial" panose="020B0604020202020204" pitchFamily="34" charset="0"/>
              </a:rPr>
              <a:t>幫助在草</a:t>
            </a:r>
            <a:r>
              <a:rPr lang="zh-CN" altLang="en-US" sz="1000" b="0" dirty="0">
                <a:latin typeface="Arial" panose="020B0604020202020204" pitchFamily="34" charset="0"/>
                <a:ea typeface="PMingLiU" panose="020F0502020204030204" pitchFamily="34" charset="0"/>
                <a:cs typeface="Arial" panose="020B0604020202020204" pitchFamily="34" charset="0"/>
              </a:rPr>
              <a:t>擬</a:t>
            </a:r>
            <a:r>
              <a:rPr lang="zh-TW" altLang="en-US" sz="1000" b="0" dirty="0">
                <a:latin typeface="Arial" panose="020B0604020202020204" pitchFamily="34" charset="0"/>
                <a:ea typeface="PMingLiU" panose="020F0502020204030204" pitchFamily="34" charset="0"/>
                <a:cs typeface="Arial" panose="020B0604020202020204" pitchFamily="34" charset="0"/>
              </a:rPr>
              <a:t>行動計劃時確定領導</a:t>
            </a:r>
            <a:r>
              <a:rPr lang="zh-CN" altLang="en-US" sz="1000" b="0" dirty="0">
                <a:latin typeface="Arial" panose="020B0604020202020204" pitchFamily="34" charset="0"/>
                <a:ea typeface="PMingLiU" panose="020F0502020204030204" pitchFamily="34" charset="0"/>
                <a:cs typeface="Arial" panose="020B0604020202020204" pitchFamily="34" charset="0"/>
              </a:rPr>
              <a:t>人</a:t>
            </a:r>
            <a:r>
              <a:rPr lang="zh-TW" altLang="en-US" sz="1000" b="0" dirty="0">
                <a:latin typeface="Arial" panose="020B0604020202020204" pitchFamily="34" charset="0"/>
                <a:ea typeface="PMingLiU" panose="020F0502020204030204" pitchFamily="34" charset="0"/>
                <a:cs typeface="Arial" panose="020B0604020202020204" pitchFamily="34" charset="0"/>
              </a:rPr>
              <a:t>和資源。</a:t>
            </a:r>
            <a:endParaRPr 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(查看投影片中的說明以及以下的講稿。)</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有任何關於此活動的問題嗎？</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對在貴區引導此活動，您覺得會有任何困難嗎？我們來試想困難，現在一起找出一些解決辦法吧。</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(花時間討論。思考潛在的挑戰以及解決的方式，例如：激勵其他會員站出來領導行動步驟。同時鼓勵與會者在討論期間彼此分享策略。)</a:t>
            </a:r>
            <a:endParaRPr lang="en-US" alt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我們將再次分成四個領域，並討論各行動的領導人、資源和預算。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{根據與會者的興趣，將他們分為四組。}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有一些應記住的事情：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在思考領導人時，每個人都需要貢獻並分擔工作。</a:t>
            </a:r>
            <a:r>
              <a:rPr lang="zh-TW" sz="1000" b="0" baseline="0" dirty="0">
                <a:latin typeface="Arial" panose="020B0604020202020204" pitchFamily="34" charset="0"/>
                <a:ea typeface="PMingLiU"/>
                <a:cs typeface="Arial" panose="020B0604020202020204" pitchFamily="34" charset="0"/>
              </a:rPr>
              <a:t>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dirty="0">
                <a:latin typeface="Arial" panose="020B0604020202020204" pitchFamily="34" charset="0"/>
                <a:ea typeface="PMingLiU"/>
                <a:cs typeface="Arial" panose="020B0604020202020204" pitchFamily="34" charset="0"/>
              </a:rPr>
              <a:t>在思考資源時，不需要太詳細，只需列出幾個關鍵項目即可。</a:t>
            </a:r>
            <a:r>
              <a:rPr lang="zh-TW" sz="1000" b="0" baseline="0" dirty="0">
                <a:latin typeface="Arial" panose="020B0604020202020204" pitchFamily="34" charset="0"/>
                <a:ea typeface="PMingLiU"/>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至於預算，估計每個成分的開銷，而後再加總。</a:t>
            </a:r>
            <a:r>
              <a:rPr lang="zh-TW" sz="1000" b="0" baseline="0" dirty="0">
                <a:latin typeface="Arial" panose="020B0604020202020204" pitchFamily="34" charset="0"/>
                <a:ea typeface="PMingLiU"/>
                <a:cs typeface="Arial" panose="020B0604020202020204" pitchFamily="34" charset="0"/>
              </a:rPr>
              <a:t>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zh-TW" sz="1000" b="0" dirty="0">
                <a:latin typeface="Arial" panose="020B0604020202020204" pitchFamily="34" charset="0"/>
                <a:ea typeface="PMingLiU"/>
                <a:cs typeface="Arial" panose="020B0604020202020204" pitchFamily="34" charset="0"/>
              </a:rPr>
              <a:t>最後，我們不需要今天就計劃完所有事情。</a:t>
            </a:r>
            <a:r>
              <a:rPr lang="zh-TW" sz="1000" b="0" baseline="0" dirty="0">
                <a:latin typeface="Arial" panose="020B0604020202020204" pitchFamily="34" charset="0"/>
                <a:ea typeface="PMingLiU"/>
                <a:cs typeface="Arial" panose="020B0604020202020204" pitchFamily="34" charset="0"/>
              </a:rPr>
              <a:t>我們將會有後續會議，以填補任何空白之處。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我們將再花15分鐘來為我們的行動計劃擬定領導人、預算和資源。</a:t>
            </a:r>
            <a:r>
              <a:rPr lang="zh-TW" altLang="en-US" sz="1200" kern="1200" dirty="0">
                <a:solidFill>
                  <a:schemeClr val="tx1"/>
                </a:solidFill>
                <a:effectLst/>
                <a:latin typeface="+mn-lt"/>
                <a:ea typeface="ヒラギノ角ゴ Pro W3" charset="0"/>
                <a:cs typeface="ヒラギノ角ゴ Pro W3" charset="0"/>
              </a:rPr>
              <a:t>然後，每個小組將分享他們的想法。</a:t>
            </a:r>
            <a:r>
              <a:rPr lang="zh-TW" sz="1000" b="0" baseline="0" dirty="0">
                <a:latin typeface="Arial" panose="020B0604020202020204" pitchFamily="34" charset="0"/>
                <a:ea typeface="PMingLiU"/>
                <a:cs typeface="Arial" panose="020B0604020202020204" pitchFamily="34" charset="0"/>
              </a:rPr>
              <a:t>開始前，有沒有問題？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當</a:t>
            </a:r>
            <a:r>
              <a:rPr lang="zh-CN" altLang="en-US" sz="1000" b="0" baseline="0" dirty="0">
                <a:latin typeface="Arial" panose="020B0604020202020204" pitchFamily="34" charset="0"/>
                <a:ea typeface="PMingLiU"/>
                <a:cs typeface="Arial" panose="020B0604020202020204" pitchFamily="34" charset="0"/>
              </a:rPr>
              <a:t>工作組</a:t>
            </a:r>
            <a:r>
              <a:rPr lang="zh-TW" sz="1000" b="0" baseline="0" dirty="0">
                <a:latin typeface="Arial" panose="020B0604020202020204" pitchFamily="34" charset="0"/>
                <a:ea typeface="PMingLiU"/>
                <a:cs typeface="Arial" panose="020B0604020202020204" pitchFamily="34" charset="0"/>
              </a:rPr>
              <a:t>在進行分組討論時，將第</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2</a:t>
            </a:r>
            <a:r>
              <a:rPr lang="en-US" altLang="zh-CN" sz="1000" b="0" baseline="0" dirty="0">
                <a:latin typeface="Arial" panose="020B0604020202020204" pitchFamily="34" charset="0"/>
                <a:ea typeface="PMingLiU"/>
                <a:cs typeface="Arial" panose="020B0604020202020204" pitchFamily="34" charset="0"/>
              </a:rPr>
              <a:t>4 </a:t>
            </a:r>
            <a:r>
              <a:rPr lang="zh-TW" sz="1000" b="0" baseline="0" dirty="0">
                <a:latin typeface="Arial" panose="020B0604020202020204" pitchFamily="34" charset="0"/>
                <a:ea typeface="PMingLiU"/>
                <a:cs typeface="Arial" panose="020B0604020202020204" pitchFamily="34" charset="0"/>
              </a:rPr>
              <a:t>張投影片的資訊紀錄到下一張投影片中。</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張投影片的筆記。在報告前先完成「目標</a:t>
            </a:r>
            <a:r>
              <a:rPr lang="zh-CN" altLang="en-US" sz="1000" b="0" i="1" baseline="0" dirty="0">
                <a:latin typeface="Arial" panose="020B0604020202020204" pitchFamily="34" charset="0"/>
                <a:ea typeface="PMingLiU"/>
                <a:cs typeface="Arial" panose="020B0604020202020204" pitchFamily="34" charset="0"/>
              </a:rPr>
              <a:t>陳述</a:t>
            </a:r>
            <a:r>
              <a:rPr lang="zh-TW" sz="1000" b="0" i="1" baseline="0" dirty="0">
                <a:latin typeface="Arial" panose="020B0604020202020204" pitchFamily="34" charset="0"/>
                <a:ea typeface="PMingLiU"/>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a:t>
            </a:r>
          </a:p>
          <a:p>
            <a:pPr marL="0" marR="0">
              <a:lnSpc>
                <a:spcPct val="107000"/>
              </a:lnSpc>
              <a:spcBef>
                <a:spcPts val="0"/>
              </a:spcBef>
              <a:spcAft>
                <a:spcPts val="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給</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地區領導人的講稿，為區領導人引導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CN" altLang="en-US" sz="1000" b="0" dirty="0">
                <a:latin typeface="Arial" panose="020B0604020202020204" pitchFamily="34" charset="0"/>
                <a:ea typeface="PMingLiU" panose="020F0502020204030204" pitchFamily="34" charset="0"/>
                <a:cs typeface="Arial" panose="020B0604020202020204" pitchFamily="34" charset="0"/>
              </a:rPr>
              <a:t>使</a:t>
            </a:r>
            <a:r>
              <a:rPr lang="zh-TW" sz="1000" b="0" dirty="0">
                <a:latin typeface="Arial" panose="020B0604020202020204" pitchFamily="34" charset="0"/>
                <a:ea typeface="PMingLiU" panose="020F0502020204030204" pitchFamily="34" charset="0"/>
                <a:cs typeface="Arial" panose="020B0604020202020204" pitchFamily="34" charset="0"/>
              </a:rPr>
              <a:t>用此投影片紀錄每個分組討論的內容。</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給區領導人的講稿，於引導</a:t>
            </a:r>
            <a:r>
              <a:rPr lang="zh-TW" sz="1000" b="0" i="1" u="sng" dirty="0">
                <a:latin typeface="Arial" panose="020B0604020202020204" pitchFamily="34" charset="0"/>
                <a:ea typeface="PMingLiU" panose="020F0502020204030204" pitchFamily="34" charset="0"/>
                <a:cs typeface="Arial" panose="020B0604020202020204" pitchFamily="34" charset="0"/>
              </a:rPr>
              <a:t>建立計劃</a:t>
            </a:r>
            <a:r>
              <a:rPr lang="zh-TW" sz="1000" b="0" i="1" dirty="0">
                <a:latin typeface="Arial" panose="020B0604020202020204" pitchFamily="34" charset="0"/>
                <a:ea typeface="PMingLiU" panose="020F0502020204030204" pitchFamily="34" charset="0"/>
                <a:cs typeface="Arial" panose="020B0604020202020204" pitchFamily="34" charset="0"/>
              </a:rPr>
              <a:t>的研討會時使用：</a:t>
            </a:r>
          </a:p>
          <a:p>
            <a:endParaRPr lang="en-US" sz="1000" b="0" baseline="0" dirty="0">
              <a:latin typeface="Arial" panose="020B0604020202020204" pitchFamily="34" charset="0"/>
              <a:cs typeface="Arial" panose="020B0604020202020204" pitchFamily="34" charset="0"/>
            </a:endParaRPr>
          </a:p>
          <a:p>
            <a:r>
              <a:rPr lang="zh-TW" altLang="en-US" sz="1200" kern="1200" dirty="0">
                <a:solidFill>
                  <a:schemeClr val="tx1"/>
                </a:solidFill>
                <a:effectLst/>
                <a:latin typeface="+mn-lt"/>
                <a:ea typeface="ヒラギノ角ゴ Pro W3" charset="0"/>
                <a:cs typeface="ヒラギノ角ゴ Pro W3" charset="0"/>
              </a:rPr>
              <a:t>稍早時，我們決定了行動步驟，以及各步驟開始和結束的時間。</a:t>
            </a:r>
            <a:r>
              <a:rPr lang="zh-TW" sz="1000" b="0" dirty="0">
                <a:latin typeface="Arial" panose="020B0604020202020204" pitchFamily="34" charset="0"/>
                <a:ea typeface="PMingLiU"/>
                <a:cs typeface="Arial" panose="020B0604020202020204" pitchFamily="34" charset="0"/>
              </a:rPr>
              <a:t>現在，我們來討論誰將負責，以及支持每項行動所需的資源和資金。</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哪一</a:t>
            </a:r>
            <a:r>
              <a:rPr lang="zh-CN" altLang="en-US" sz="1000" b="0" baseline="0" dirty="0">
                <a:latin typeface="Arial" panose="020B0604020202020204" pitchFamily="34" charset="0"/>
                <a:ea typeface="PMingLiU"/>
                <a:cs typeface="Arial" panose="020B0604020202020204" pitchFamily="34" charset="0"/>
              </a:rPr>
              <a:t>工作</a:t>
            </a:r>
            <a:r>
              <a:rPr lang="zh-TW" sz="1000" b="0" baseline="0" dirty="0">
                <a:latin typeface="Arial" panose="020B0604020202020204" pitchFamily="34" charset="0"/>
                <a:ea typeface="PMingLiU"/>
                <a:cs typeface="Arial" panose="020B0604020202020204" pitchFamily="34" charset="0"/>
              </a:rPr>
              <a:t>組想要先開始？</a:t>
            </a:r>
            <a:r>
              <a:rPr lang="zh-TW" sz="1000" b="0" i="1" baseline="0" dirty="0">
                <a:latin typeface="Arial" panose="020B0604020202020204" pitchFamily="34" charset="0"/>
                <a:ea typeface="PMingLiU"/>
                <a:cs typeface="Arial" panose="020B0604020202020204" pitchFamily="34" charset="0"/>
              </a:rPr>
              <a:t>(將所有資訊紀錄於投影片上)</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zh-TW" sz="1200" b="0" u="sng" dirty="0">
                <a:latin typeface="Arial" panose="020B0604020202020204" pitchFamily="34" charset="0"/>
                <a:ea typeface="PMingLiU"/>
                <a:cs typeface="Arial" panose="020B0604020202020204" pitchFamily="34" charset="0"/>
              </a:rPr>
              <a:t>講者筆記：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zh-TW" sz="1200" b="0" i="1" dirty="0">
                <a:latin typeface="Arial" panose="020B0604020202020204" pitchFamily="34" charset="0"/>
                <a:ea typeface="PMingLiU" panose="020F0502020204030204" pitchFamily="34" charset="0"/>
                <a:cs typeface="Arial" panose="020B0604020202020204" pitchFamily="34" charset="0"/>
              </a:rPr>
              <a:t>給 GAT 地區領導人的講稿，為區領導人引導</a:t>
            </a:r>
            <a:r>
              <a:rPr lang="zh-TW" sz="1200" b="0" i="1" u="sng" dirty="0">
                <a:latin typeface="Arial" panose="020B0604020202020204" pitchFamily="34" charset="0"/>
                <a:ea typeface="PMingLiU" panose="020F0502020204030204" pitchFamily="34" charset="0"/>
                <a:cs typeface="Arial" panose="020B0604020202020204" pitchFamily="34" charset="0"/>
              </a:rPr>
              <a:t>建立計劃</a:t>
            </a:r>
            <a:r>
              <a:rPr lang="zh-TW" sz="1200" b="0" i="1" dirty="0">
                <a:latin typeface="Arial" panose="020B0604020202020204" pitchFamily="34" charset="0"/>
                <a:ea typeface="PMingLiU" panose="020F0502020204030204" pitchFamily="34" charset="0"/>
                <a:cs typeface="Arial" panose="020B0604020202020204" pitchFamily="34" charset="0"/>
              </a:rPr>
              <a:t>的研討會做準備：</a:t>
            </a:r>
          </a:p>
          <a:p>
            <a:pPr marL="0" marR="0">
              <a:lnSpc>
                <a:spcPct val="107000"/>
              </a:lnSpc>
              <a:spcBef>
                <a:spcPts val="0"/>
              </a:spcBef>
              <a:spcAft>
                <a:spcPts val="0"/>
              </a:spcAft>
            </a:pPr>
            <a:r>
              <a:rPr lang="zh-TW" sz="1200" b="0" dirty="0">
                <a:latin typeface="Arial" panose="020B0604020202020204" pitchFamily="34" charset="0"/>
                <a:ea typeface="PMingLiU" panose="020F0502020204030204" pitchFamily="34" charset="0"/>
                <a:cs typeface="Arial" panose="020B0604020202020204" pitchFamily="34" charset="0"/>
              </a:rPr>
              <a:t>透過分享以下的提醒和</a:t>
            </a:r>
            <a:r>
              <a:rPr lang="zh-TW" sz="1200" b="0" u="sng" dirty="0">
                <a:latin typeface="Arial" panose="020B0604020202020204" pitchFamily="34" charset="0"/>
                <a:ea typeface="PMingLiU" panose="020F0502020204030204" pitchFamily="34" charset="0"/>
                <a:cs typeface="Arial" panose="020B0604020202020204" pitchFamily="34" charset="0"/>
              </a:rPr>
              <a:t>建立成功</a:t>
            </a:r>
            <a:r>
              <a:rPr lang="zh-TW" sz="1200" b="0" dirty="0">
                <a:latin typeface="Arial" panose="020B0604020202020204" pitchFamily="34" charset="0"/>
                <a:ea typeface="PMingLiU" panose="020F0502020204030204" pitchFamily="34" charset="0"/>
                <a:cs typeface="Arial" panose="020B0604020202020204" pitchFamily="34" charset="0"/>
              </a:rPr>
              <a:t>研討會的計劃來總結會議。 </a:t>
            </a:r>
          </a:p>
          <a:p>
            <a:pPr marL="0" marR="0">
              <a:lnSpc>
                <a:spcPct val="107000"/>
              </a:lnSpc>
              <a:spcBef>
                <a:spcPts val="0"/>
              </a:spcBef>
              <a:spcAft>
                <a:spcPts val="0"/>
              </a:spcAft>
            </a:pPr>
            <a:r>
              <a:rPr lang="zh-TW" sz="1200" b="0" dirty="0">
                <a:latin typeface="Arial" panose="020B0604020202020204" pitchFamily="34" charset="0"/>
                <a:ea typeface="PMingLiU" panose="020F0502020204030204" pitchFamily="34" charset="0"/>
                <a:cs typeface="Arial" panose="020B0604020202020204" pitchFamily="34" charset="0"/>
              </a:rPr>
              <a:t> </a:t>
            </a:r>
          </a:p>
          <a:p>
            <a:pPr marL="0" marR="0">
              <a:lnSpc>
                <a:spcPct val="107000"/>
              </a:lnSpc>
              <a:spcBef>
                <a:spcPts val="0"/>
              </a:spcBef>
              <a:spcAft>
                <a:spcPts val="0"/>
              </a:spcAft>
            </a:pPr>
            <a:r>
              <a:rPr lang="zh-TW" sz="1200" b="0" i="1" dirty="0">
                <a:latin typeface="Arial" panose="020B0604020202020204" pitchFamily="34" charset="0"/>
                <a:ea typeface="PMingLiU" panose="020F0502020204030204" pitchFamily="34" charset="0"/>
                <a:cs typeface="Arial" panose="020B0604020202020204" pitchFamily="34" charset="0"/>
              </a:rPr>
              <a:t>給區領導人的講稿，供引導</a:t>
            </a:r>
            <a:r>
              <a:rPr lang="zh-TW" sz="1200" b="0" i="1" u="sng" dirty="0">
                <a:latin typeface="Arial" panose="020B0604020202020204" pitchFamily="34" charset="0"/>
                <a:ea typeface="PMingLiU" panose="020F0502020204030204" pitchFamily="34" charset="0"/>
                <a:cs typeface="Arial" panose="020B0604020202020204" pitchFamily="34" charset="0"/>
              </a:rPr>
              <a:t>建立計劃</a:t>
            </a:r>
            <a:r>
              <a:rPr lang="zh-TW" sz="1200" b="0" i="1" dirty="0">
                <a:latin typeface="Arial" panose="020B0604020202020204" pitchFamily="34" charset="0"/>
                <a:ea typeface="PMingLiU" panose="020F0502020204030204" pitchFamily="34" charset="0"/>
                <a:cs typeface="Arial" panose="020B0604020202020204" pitchFamily="34" charset="0"/>
              </a:rPr>
              <a:t>的研討會時使用：</a:t>
            </a:r>
          </a:p>
          <a:p>
            <a:r>
              <a:rPr lang="zh-TW" altLang="en-US" sz="1200" kern="1200" dirty="0">
                <a:solidFill>
                  <a:schemeClr val="tx1"/>
                </a:solidFill>
                <a:effectLst/>
                <a:latin typeface="+mn-lt"/>
                <a:ea typeface="ヒラギノ角ゴ Pro W3" charset="0"/>
                <a:cs typeface="ヒラギノ角ゴ Pro W3" charset="0"/>
              </a:rPr>
              <a:t>我們已經開始草擬我們區的</a:t>
            </a:r>
            <a:r>
              <a:rPr lang="zh-TW" sz="1200" b="0" u="sng" dirty="0">
                <a:latin typeface="Arial" panose="020B0604020202020204" pitchFamily="34" charset="0"/>
                <a:ea typeface="PMingLiU"/>
                <a:cs typeface="Arial" panose="020B0604020202020204" pitchFamily="34" charset="0"/>
              </a:rPr>
              <a:t>全球會員發展措施</a:t>
            </a:r>
            <a:r>
              <a:rPr lang="zh-TW" sz="1200" b="0" dirty="0">
                <a:latin typeface="Arial" panose="020B0604020202020204" pitchFamily="34" charset="0"/>
                <a:ea typeface="PMingLiU"/>
                <a:cs typeface="Arial" panose="020B0604020202020204" pitchFamily="34" charset="0"/>
              </a:rPr>
              <a:t>計劃。接下來呢？ </a:t>
            </a:r>
          </a:p>
          <a:p>
            <a:endParaRPr lang="en-US" sz="1200" b="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花點時間，詳細說明行動計劃。討論的想法中，有沒有什麼您想增加的？與您的區團隊見面，確保每個步驟都是經過計劃和思考的。</a:t>
            </a:r>
          </a:p>
          <a:p>
            <a:endParaRPr lang="en-US" sz="1200" b="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需要更多建立行動計劃</a:t>
            </a:r>
            <a:r>
              <a:rPr lang="zh-CN" altLang="en-US" sz="1200" b="0" dirty="0">
                <a:latin typeface="Arial" panose="020B0604020202020204" pitchFamily="34" charset="0"/>
                <a:ea typeface="PMingLiU"/>
                <a:cs typeface="Arial" panose="020B0604020202020204" pitchFamily="34" charset="0"/>
              </a:rPr>
              <a:t>方面</a:t>
            </a:r>
            <a:r>
              <a:rPr lang="zh-TW" sz="1200" b="0" dirty="0">
                <a:latin typeface="Arial" panose="020B0604020202020204" pitchFamily="34" charset="0"/>
                <a:ea typeface="PMingLiU"/>
                <a:cs typeface="Arial" panose="020B0604020202020204" pitchFamily="34" charset="0"/>
              </a:rPr>
              <a:t>的幫</a:t>
            </a:r>
            <a:r>
              <a:rPr lang="zh-CN" altLang="en-US" sz="1200" b="0" dirty="0">
                <a:latin typeface="Arial" panose="020B0604020202020204" pitchFamily="34" charset="0"/>
                <a:ea typeface="PMingLiU"/>
                <a:cs typeface="Arial" panose="020B0604020202020204" pitchFamily="34" charset="0"/>
              </a:rPr>
              <a:t>助</a:t>
            </a:r>
            <a:r>
              <a:rPr lang="zh-TW" sz="1200" b="0" dirty="0">
                <a:latin typeface="Arial" panose="020B0604020202020204" pitchFamily="34" charset="0"/>
                <a:ea typeface="PMingLiU"/>
                <a:cs typeface="Arial" panose="020B0604020202020204" pitchFamily="34" charset="0"/>
              </a:rPr>
              <a:t> - 查看</a:t>
            </a:r>
            <a:r>
              <a:rPr lang="zh-CN" altLang="en-US" sz="1200" b="0" dirty="0">
                <a:latin typeface="Arial" panose="020B0604020202020204" pitchFamily="34" charset="0"/>
                <a:ea typeface="PMingLiU"/>
                <a:cs typeface="Arial" panose="020B0604020202020204" pitchFamily="34" charset="0"/>
              </a:rPr>
              <a:t>在</a:t>
            </a:r>
            <a:r>
              <a:rPr lang="zh-TW" sz="1200" b="0" dirty="0">
                <a:latin typeface="Arial" panose="020B0604020202020204" pitchFamily="34" charset="0"/>
                <a:ea typeface="PMingLiU"/>
                <a:cs typeface="Arial" panose="020B0604020202020204" pitchFamily="34" charset="0"/>
              </a:rPr>
              <a:t>區目標網頁上</a:t>
            </a:r>
            <a:r>
              <a:rPr lang="zh-TW" altLang="en-US" sz="1200" b="0" baseline="0" dirty="0">
                <a:latin typeface="Arial" panose="020B0604020202020204" pitchFamily="34" charset="0"/>
                <a:ea typeface="PMingLiU"/>
                <a:cs typeface="Arial" panose="020B0604020202020204" pitchFamily="34" charset="0"/>
              </a:rPr>
              <a:t>，</a:t>
            </a:r>
            <a:r>
              <a:rPr lang="zh-CN" altLang="en-US" sz="1200" b="0" dirty="0">
                <a:latin typeface="Arial" panose="020B0604020202020204" pitchFamily="34" charset="0"/>
                <a:ea typeface="PMingLiU"/>
                <a:cs typeface="Arial" panose="020B0604020202020204" pitchFamily="34" charset="0"/>
              </a:rPr>
              <a:t>第一副總監</a:t>
            </a:r>
            <a:r>
              <a:rPr lang="en-US" altLang="zh-CN" sz="1200" b="0" dirty="0">
                <a:latin typeface="Arial" panose="020B0604020202020204" pitchFamily="34" charset="0"/>
                <a:ea typeface="PMingLiU"/>
                <a:cs typeface="Arial" panose="020B0604020202020204" pitchFamily="34" charset="0"/>
              </a:rPr>
              <a:t>/</a:t>
            </a:r>
            <a:r>
              <a:rPr lang="zh-CN" altLang="en-US" sz="1200" b="0" dirty="0">
                <a:latin typeface="Arial" panose="020B0604020202020204" pitchFamily="34" charset="0"/>
                <a:ea typeface="PMingLiU"/>
                <a:cs typeface="Arial" panose="020B0604020202020204" pitchFamily="34" charset="0"/>
              </a:rPr>
              <a:t>當選總監（</a:t>
            </a:r>
            <a:r>
              <a:rPr lang="en-US" altLang="zh-CN" sz="1200" b="0" dirty="0">
                <a:latin typeface="Arial" panose="020B0604020202020204" pitchFamily="34" charset="0"/>
                <a:ea typeface="PMingLiU"/>
                <a:cs typeface="Arial" panose="020B0604020202020204" pitchFamily="34" charset="0"/>
              </a:rPr>
              <a:t>FVDG/DGE</a:t>
            </a:r>
            <a:r>
              <a:rPr lang="zh-CN" altLang="en-US" sz="1200" b="0" dirty="0">
                <a:latin typeface="Arial" panose="020B0604020202020204" pitchFamily="34" charset="0"/>
                <a:ea typeface="PMingLiU"/>
                <a:cs typeface="Arial" panose="020B0604020202020204" pitchFamily="34" charset="0"/>
              </a:rPr>
              <a:t>）區目標資源下的</a:t>
            </a:r>
            <a:r>
              <a:rPr lang="zh-TW" sz="1200" b="0" dirty="0">
                <a:latin typeface="Arial" panose="020B0604020202020204" pitchFamily="34" charset="0"/>
                <a:ea typeface="PMingLiU"/>
                <a:cs typeface="Arial" panose="020B0604020202020204" pitchFamily="34" charset="0"/>
              </a:rPr>
              <a:t>行動計劃手冊樣本：</a:t>
            </a:r>
            <a:r>
              <a:rPr lang="zh-CN" altLang="en-US" sz="1200" b="0" dirty="0">
                <a:latin typeface="Arial" panose="020B0604020202020204" pitchFamily="34" charset="0"/>
                <a:ea typeface="PMingLiU"/>
                <a:cs typeface="Arial" panose="020B0604020202020204" pitchFamily="34" charset="0"/>
              </a:rPr>
              <a:t> </a:t>
            </a:r>
            <a:r>
              <a:rPr lang="en-US" sz="1200" kern="1200" dirty="0">
                <a:solidFill>
                  <a:schemeClr val="tx1"/>
                </a:solidFill>
                <a:effectLst/>
                <a:latin typeface="+mn-lt"/>
                <a:ea typeface="ヒラギノ角ゴ Pro W3" charset="0"/>
                <a:cs typeface="ヒラギノ角ゴ Pro W3" charset="0"/>
              </a:rPr>
              <a:t>https://www.lionsclubs.org/zh-hant/resources-for-members/resource-center/2022-2023-district-goals</a:t>
            </a:r>
            <a:r>
              <a:rPr lang="zh-TW" altLang="en-US" sz="1200" b="0" baseline="0" dirty="0">
                <a:latin typeface="Arial" panose="020B0604020202020204" pitchFamily="34" charset="0"/>
                <a:ea typeface="PMingLiU"/>
                <a:cs typeface="Arial" panose="020B0604020202020204" pitchFamily="34" charset="0"/>
              </a:rPr>
              <a:t>。</a:t>
            </a:r>
          </a:p>
          <a:p>
            <a:endParaRPr lang="en-US" sz="1200" b="0" dirty="0">
              <a:effectLst/>
              <a:highlight>
                <a:srgbClr val="FFFF00"/>
              </a:highlight>
              <a:latin typeface="Calibri" panose="020F0502020204030204" pitchFamily="34" charset="0"/>
              <a:ea typeface="Times New Roman" panose="02020603050405020304" pitchFamily="18" charset="0"/>
            </a:endParaRPr>
          </a:p>
          <a:p>
            <a:r>
              <a:rPr lang="zh-TW" sz="1200" b="0" baseline="0" dirty="0">
                <a:latin typeface="Arial" panose="020B0604020202020204" pitchFamily="34" charset="0"/>
                <a:ea typeface="PMingLiU"/>
                <a:cs typeface="Arial" panose="020B0604020202020204" pitchFamily="34" charset="0"/>
              </a:rPr>
              <a:t>此外，若您尚未複習獅子會學習中心上的制定目標、實現區目標進行的行動計劃以及繼任計劃等課程，請記得完成。</a:t>
            </a:r>
            <a:endParaRPr lang="en-US" altLang="zh-TW" sz="1200" b="0" baseline="0" dirty="0">
              <a:latin typeface="Arial" panose="020B0604020202020204" pitchFamily="34" charset="0"/>
              <a:ea typeface="PMingLiU"/>
              <a:cs typeface="Arial" panose="020B0604020202020204" pitchFamily="34" charset="0"/>
            </a:endParaRPr>
          </a:p>
          <a:p>
            <a:endParaRPr lang="zh-TW" sz="1200" b="0" baseline="0" dirty="0">
              <a:latin typeface="Arial" panose="020B0604020202020204" pitchFamily="34" charset="0"/>
              <a:ea typeface="PMingLiU"/>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接下來，我會將我們的計劃送審。我們能做出改進，然後我們能從複合區和 GAT 團隊獲得改進的建議。</a:t>
            </a:r>
            <a:r>
              <a:rPr lang="zh-TW" altLang="en-US" sz="1200" kern="1200" dirty="0">
                <a:solidFill>
                  <a:schemeClr val="tx1"/>
                </a:solidFill>
                <a:effectLst/>
                <a:latin typeface="+mn-lt"/>
                <a:ea typeface="ヒラギノ角ゴ Pro W3" charset="0"/>
                <a:cs typeface="ヒラギノ角ゴ Pro W3" charset="0"/>
              </a:rPr>
              <a:t>重要的是要記住，作為區目標過程的一部</a:t>
            </a:r>
            <a:r>
              <a:rPr lang="zh-CN" altLang="en-US" sz="1200" kern="1200" dirty="0">
                <a:solidFill>
                  <a:schemeClr val="tx1"/>
                </a:solidFill>
                <a:effectLst/>
                <a:latin typeface="+mn-lt"/>
                <a:ea typeface="ヒラギノ角ゴ Pro W3" charset="0"/>
                <a:cs typeface="ヒラギノ角ゴ Pro W3" charset="0"/>
              </a:rPr>
              <a:t>分</a:t>
            </a:r>
            <a:r>
              <a:rPr lang="zh-TW" altLang="en-US" sz="1200" kern="1200" dirty="0">
                <a:solidFill>
                  <a:schemeClr val="tx1"/>
                </a:solidFill>
                <a:effectLst/>
                <a:latin typeface="+mn-lt"/>
                <a:ea typeface="ヒラギノ角ゴ Pro W3" charset="0"/>
                <a:cs typeface="ヒラギノ角ゴ Pro W3" charset="0"/>
              </a:rPr>
              <a:t>，我們的區團隊需要繳交支持我們的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的目標之行動計劃。我們可以使用我們在這裡擬定的行動計劃作為繳交過程的一部分！</a:t>
            </a:r>
            <a:endParaRPr lang="en-US" altLang="zh-TW" sz="1200" kern="1200" dirty="0">
              <a:solidFill>
                <a:schemeClr val="tx1"/>
              </a:solidFill>
              <a:effectLst/>
              <a:latin typeface="+mn-lt"/>
              <a:ea typeface="ヒラギノ角ゴ Pro W3" charset="0"/>
              <a:cs typeface="ヒラギノ角ゴ Pro W3" charset="0"/>
            </a:endParaRP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我們下一個全球會員發展措施步驟為</a:t>
            </a:r>
            <a:r>
              <a:rPr lang="zh-TW" sz="1200" b="0" u="sng" baseline="0" dirty="0">
                <a:latin typeface="Arial" panose="020B0604020202020204" pitchFamily="34" charset="0"/>
                <a:ea typeface="PMingLiU"/>
                <a:cs typeface="Arial" panose="020B0604020202020204" pitchFamily="34" charset="0"/>
              </a:rPr>
              <a:t>建立成功</a:t>
            </a:r>
            <a:r>
              <a:rPr lang="zh-TW" sz="1200" b="0" baseline="0" dirty="0">
                <a:latin typeface="Arial" panose="020B0604020202020204" pitchFamily="34" charset="0"/>
                <a:ea typeface="PMingLiU"/>
                <a:cs typeface="Arial" panose="020B0604020202020204" pitchFamily="34" charset="0"/>
              </a:rPr>
              <a:t>。屆時，我們將討論更多執行計劃的部分。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該會議將於______{月}舉辦，而我們將在時間快到時通知您會議細節。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對接下來的事情是否有任何問題？ </a:t>
            </a:r>
          </a:p>
          <a:p>
            <a:endParaRPr lang="en-US" sz="1200" b="0" baseline="0" dirty="0">
              <a:latin typeface="Arial" panose="020B0604020202020204" pitchFamily="34" charset="0"/>
              <a:cs typeface="Arial" panose="020B0604020202020204" pitchFamily="34" charset="0"/>
            </a:endParaRPr>
          </a:p>
          <a:p>
            <a:endParaRPr lang="en-US" b="0" dirty="0"/>
          </a:p>
        </p:txBody>
      </p:sp>
      <p:sp>
        <p:nvSpPr>
          <p:cNvPr id="4" name="Header Placeholder 3"/>
          <p:cNvSpPr>
            <a:spLocks noGrp="1"/>
          </p:cNvSpPr>
          <p:nvPr>
            <p:ph type="hdr" sz="quarter"/>
          </p:nvPr>
        </p:nvSpPr>
        <p:spPr/>
        <p:txBody>
          <a:bodyPr/>
          <a:lstStyle/>
          <a:p>
            <a:pPr>
              <a:defRPr/>
            </a:pPr>
            <a:r>
              <a:rPr lang="zh-TW"/>
              <a:t>NAMI行動計劃發展</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感謝您今天的參與！我們所做的一切將有助於獅子會在我們的區內成長，最後成長至全球。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有人想對此流程提供回饋意見嗎？您對這場會議有什麼看法？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再次感謝您對全球會員發展措施及對獅子會的一切貢獻。</a:t>
            </a:r>
            <a:r>
              <a:rPr lang="zh-TW" sz="1000" b="0" baseline="0" dirty="0">
                <a:latin typeface="Arial" panose="020B0604020202020204" pitchFamily="34" charset="0"/>
                <a:ea typeface="PMingLiU"/>
                <a:cs typeface="Arial" panose="020B0604020202020204" pitchFamily="34" charset="0"/>
              </a:rPr>
              <a:t>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我們現在在第三步驟，</a:t>
            </a:r>
            <a:r>
              <a:rPr lang="zh-TW" sz="1000" b="0" i="1" dirty="0">
                <a:latin typeface="Arial" panose="020B0604020202020204" pitchFamily="34" charset="0"/>
                <a:ea typeface="PMingLiU"/>
                <a:cs typeface="Arial" panose="020B0604020202020204" pitchFamily="34" charset="0"/>
              </a:rPr>
              <a:t>建立計劃</a:t>
            </a:r>
            <a:r>
              <a:rPr lang="zh-TW" sz="1000" b="0" dirty="0">
                <a:latin typeface="Arial" panose="020B0604020202020204" pitchFamily="34" charset="0"/>
                <a:ea typeface="PMingLiU"/>
                <a:cs typeface="Arial" panose="020B0604020202020204" pitchFamily="34" charset="0"/>
              </a:rPr>
              <a:t>。</a:t>
            </a:r>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是時候為我們的區建立計劃了。</a:t>
            </a:r>
            <a:r>
              <a:rPr lang="zh-TW" sz="1000" b="0" baseline="0" dirty="0">
                <a:latin typeface="Arial" panose="020B0604020202020204" pitchFamily="34" charset="0"/>
                <a:ea typeface="PMingLiU"/>
                <a:cs typeface="Arial" panose="020B0604020202020204" pitchFamily="34" charset="0"/>
              </a:rPr>
              <a:t>利用這個計劃，我們將邁向建立成功。 </a:t>
            </a:r>
          </a:p>
          <a:p>
            <a:endParaRPr lang="en-US" sz="1000" b="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i="1" baseline="0" dirty="0">
                <a:latin typeface="Arial" panose="020B0604020202020204" pitchFamily="34" charset="0"/>
                <a:ea typeface="PMingLiU"/>
                <a:cs typeface="Arial" panose="020B0604020202020204" pitchFamily="34" charset="0"/>
              </a:rPr>
              <a:t>此介紹的部分，可以根據貴小組的大小及會議分配到的時間來進行調整/區域化。您也選擇就</a:t>
            </a:r>
            <a:r>
              <a:rPr lang="en-US" altLang="zh-TW" sz="1200" b="0" i="1" baseline="0" dirty="0">
                <a:latin typeface="Arial" panose="020B0604020202020204" pitchFamily="34" charset="0"/>
                <a:ea typeface="PMingLiU"/>
                <a:cs typeface="Arial" panose="020B0604020202020204" pitchFamily="34" charset="0"/>
              </a:rPr>
              <a:t> </a:t>
            </a:r>
            <a:r>
              <a:rPr lang="zh-TW" sz="1200" b="0" i="1" baseline="0" dirty="0">
                <a:latin typeface="Arial" panose="020B0604020202020204" pitchFamily="34" charset="0"/>
                <a:ea typeface="PMingLiU"/>
                <a:cs typeface="Arial" panose="020B0604020202020204" pitchFamily="34" charset="0"/>
              </a:rPr>
              <a:t>LLC中制定目標、實現區目標進行的行動規劃及繼任計劃等課程的內容，進行知識掌握度檢查。或者，討論由區</a:t>
            </a:r>
            <a:r>
              <a:rPr lang="en-US" altLang="zh-TW" sz="1200" b="0" i="1" baseline="0" dirty="0">
                <a:latin typeface="Arial" panose="020B0604020202020204" pitchFamily="34" charset="0"/>
                <a:ea typeface="PMingLiU"/>
                <a:cs typeface="Arial" panose="020B0604020202020204" pitchFamily="34" charset="0"/>
              </a:rPr>
              <a:t> </a:t>
            </a:r>
            <a:r>
              <a:rPr lang="zh-TW" sz="1200" b="0" i="1" baseline="0" dirty="0">
                <a:latin typeface="Arial" panose="020B0604020202020204" pitchFamily="34" charset="0"/>
                <a:ea typeface="PMingLiU"/>
                <a:cs typeface="Arial" panose="020B0604020202020204" pitchFamily="34" charset="0"/>
              </a:rPr>
              <a:t>SWOT分析</a:t>
            </a:r>
            <a:r>
              <a:rPr lang="zh-CN" altLang="en-US" sz="1200" b="0" i="1" baseline="0" dirty="0">
                <a:latin typeface="Arial" panose="020B0604020202020204" pitchFamily="34" charset="0"/>
                <a:ea typeface="PMingLiU"/>
                <a:cs typeface="Arial" panose="020B0604020202020204" pitchFamily="34" charset="0"/>
              </a:rPr>
              <a:t>工作組</a:t>
            </a:r>
            <a:r>
              <a:rPr lang="zh-TW" sz="1200" b="0" i="1" baseline="0" dirty="0">
                <a:latin typeface="Arial" panose="020B0604020202020204" pitchFamily="34" charset="0"/>
                <a:ea typeface="PMingLiU"/>
                <a:cs typeface="Arial" panose="020B0604020202020204" pitchFamily="34" charset="0"/>
              </a:rPr>
              <a:t>以外的獅友所提出的回饋意見類型。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我們要記得，會員成長是全球會員發展措施的首要目標。然而，我們不能忘了為何要發展會員。更多的會員意味著更多將加入我們服務旅程的獅友。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我們來說出我們的姓名、分會和我們最喜愛的服務類型來自我介紹一下。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endParaRPr lang="en-US" b="0"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講者筆記：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r>
              <a:rPr lang="zh-TW" sz="1000" b="0" i="1" baseline="0" dirty="0">
                <a:latin typeface="Arial" panose="020B0604020202020204" pitchFamily="34" charset="0"/>
                <a:ea typeface="PMingLiU"/>
                <a:cs typeface="Arial" panose="020B0604020202020204" pitchFamily="34" charset="0"/>
              </a:rPr>
              <a:t>給GAT地區領導人的講稿，為區領導人引導</a:t>
            </a:r>
            <a:r>
              <a:rPr lang="zh-TW" sz="1000" b="0" i="1" u="sng" baseline="0" dirty="0">
                <a:latin typeface="Arial" panose="020B0604020202020204" pitchFamily="34" charset="0"/>
                <a:ea typeface="PMingLiU"/>
                <a:cs typeface="Arial" panose="020B0604020202020204" pitchFamily="34" charset="0"/>
              </a:rPr>
              <a:t>建立計劃</a:t>
            </a:r>
            <a:r>
              <a:rPr lang="zh-TW" sz="1000" b="0" i="1" baseline="0" dirty="0">
                <a:latin typeface="Arial" panose="020B0604020202020204" pitchFamily="34" charset="0"/>
                <a:ea typeface="PMingLiU"/>
                <a:cs typeface="Arial" panose="020B0604020202020204" pitchFamily="34" charset="0"/>
              </a:rPr>
              <a:t>的研討會做準備：</a:t>
            </a:r>
          </a:p>
          <a:p>
            <a:r>
              <a:rPr lang="zh-TW" sz="1000" b="0" dirty="0">
                <a:latin typeface="Arial" panose="020B0604020202020204" pitchFamily="34" charset="0"/>
                <a:ea typeface="PMingLiU"/>
                <a:cs typeface="Arial" panose="020B0604020202020204" pitchFamily="34" charset="0"/>
              </a:rPr>
              <a:t>在</a:t>
            </a:r>
            <a:r>
              <a:rPr lang="zh-TW" sz="1000" b="0" u="sng" dirty="0">
                <a:latin typeface="Arial" panose="020B0604020202020204" pitchFamily="34" charset="0"/>
                <a:ea typeface="PMingLiU"/>
                <a:cs typeface="Arial" panose="020B0604020202020204" pitchFamily="34" charset="0"/>
              </a:rPr>
              <a:t>建立願景</a:t>
            </a:r>
            <a:r>
              <a:rPr lang="zh-TW" sz="1000" b="0" dirty="0">
                <a:latin typeface="Arial" panose="020B0604020202020204" pitchFamily="34" charset="0"/>
                <a:ea typeface="PMingLiU"/>
                <a:cs typeface="Arial" panose="020B0604020202020204" pitchFamily="34" charset="0"/>
              </a:rPr>
              <a:t>研討會後，要求每個人與其區內的所有分會分享區分析的細節，以取得對願景的支持並徵求回饋意見。在回顧期間，鼓勵與會者分享這些回饋意見。</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您必須在地方的</a:t>
            </a:r>
            <a:r>
              <a:rPr lang="zh-TW" sz="1000" b="0" u="sng" dirty="0">
                <a:latin typeface="Arial" panose="020B0604020202020204" pitchFamily="34" charset="0"/>
                <a:ea typeface="PMingLiU"/>
                <a:cs typeface="Arial" panose="020B0604020202020204" pitchFamily="34" charset="0"/>
              </a:rPr>
              <a:t>建立計劃</a:t>
            </a:r>
            <a:r>
              <a:rPr lang="zh-TW" sz="1000" b="0" dirty="0">
                <a:latin typeface="Arial" panose="020B0604020202020204" pitchFamily="34" charset="0"/>
                <a:ea typeface="PMingLiU"/>
                <a:cs typeface="Arial" panose="020B0604020202020204" pitchFamily="34" charset="0"/>
              </a:rPr>
              <a:t>研討會前準備好接下來的幾張投影片。您將納入在</a:t>
            </a:r>
            <a:r>
              <a:rPr lang="zh-TW" sz="1000" b="0" u="sng" dirty="0">
                <a:latin typeface="Arial" panose="020B0604020202020204" pitchFamily="34" charset="0"/>
                <a:ea typeface="PMingLiU"/>
                <a:cs typeface="Arial" panose="020B0604020202020204" pitchFamily="34" charset="0"/>
              </a:rPr>
              <a:t>建立願景</a:t>
            </a:r>
            <a:r>
              <a:rPr lang="zh-TW" sz="1000" b="0" dirty="0">
                <a:latin typeface="Arial" panose="020B0604020202020204" pitchFamily="34" charset="0"/>
                <a:ea typeface="PMingLiU"/>
                <a:cs typeface="Arial" panose="020B0604020202020204" pitchFamily="34" charset="0"/>
              </a:rPr>
              <a:t>研討會中所獲得的優勢、劣勢、機會和威脅。您也應該反映如何塑造區分析和貴區團隊將建立的行動計劃間之關係。如以下的幾張投影片中所註記，您應準備好幾個如何在您的行動計劃中說明區分析細節之案例。</a:t>
            </a:r>
          </a:p>
          <a:p>
            <a:endParaRPr lang="en-US" sz="1000" b="0" i="1"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建立計劃</a:t>
            </a:r>
            <a:r>
              <a:rPr lang="zh-TW" sz="1000" b="0" i="1" dirty="0">
                <a:latin typeface="Arial" panose="020B0604020202020204" pitchFamily="34" charset="0"/>
                <a:ea typeface="PMingLiU"/>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現在您已與其他成員及貴區域的領導人一同回顧了區SWOT分析後，我們來查看我們在區SWOT分析練習中包含的一些特定項目，並討論任何徵求到的回饋意見。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之後，我們將把我們知道的區內之優勢、劣勢、機會和威脅運用於我們的計劃中。 </a:t>
            </a:r>
            <a:endParaRPr lang="en-US" altLang="zh-TW" sz="1000" b="0" baseline="0" dirty="0">
              <a:latin typeface="Arial" panose="020B0604020202020204" pitchFamily="34" charset="0"/>
              <a:ea typeface="PMingLiU"/>
              <a:cs typeface="Arial" panose="020B0604020202020204" pitchFamily="34" charset="0"/>
            </a:endParaRPr>
          </a:p>
          <a:p>
            <a:endParaRPr lang="en-US" altLang="zh-TW" sz="1000" b="0" baseline="0" dirty="0">
              <a:latin typeface="Arial" panose="020B0604020202020204" pitchFamily="34" charset="0"/>
              <a:ea typeface="PMingLiU"/>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我們將使用此計劃來幫助我們實現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a:t>
            </a:r>
            <a:r>
              <a:rPr lang="en-US" sz="1200" kern="1200" dirty="0">
                <a:solidFill>
                  <a:schemeClr val="tx1"/>
                </a:solidFill>
                <a:effectLst/>
                <a:latin typeface="+mn-lt"/>
                <a:ea typeface="ヒラギノ角ゴ Pro W3" charset="0"/>
                <a:cs typeface="ヒラギノ角ゴ Pro W3" charset="0"/>
              </a:rPr>
              <a:t> </a:t>
            </a:r>
            <a:r>
              <a:rPr lang="zh-TW" altLang="en-US" sz="1200" kern="1200" dirty="0">
                <a:solidFill>
                  <a:schemeClr val="tx1"/>
                </a:solidFill>
                <a:effectLst/>
                <a:latin typeface="+mn-lt"/>
                <a:ea typeface="ヒラギノ角ゴ Pro W3" charset="0"/>
                <a:cs typeface="ヒラギノ角ゴ Pro W3" charset="0"/>
              </a:rPr>
              <a:t>的目標。 </a:t>
            </a:r>
            <a:r>
              <a:rPr lang="en-US" sz="1200" kern="1200" dirty="0">
                <a:solidFill>
                  <a:schemeClr val="tx1"/>
                </a:solidFill>
                <a:effectLst/>
                <a:latin typeface="+mn-lt"/>
                <a:ea typeface="ヒラギノ角ゴ Pro W3" charset="0"/>
                <a:cs typeface="ヒラギノ角ゴ Pro W3" charset="0"/>
              </a:rPr>
              <a:t> </a:t>
            </a:r>
          </a:p>
          <a:p>
            <a:endParaRPr lang="zh-TW" sz="1000" b="0" baseline="0" dirty="0">
              <a:latin typeface="Arial" panose="020B0604020202020204" pitchFamily="34" charset="0"/>
              <a:ea typeface="PMingLiU"/>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張投影片的筆記。在簡報前先完成。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在此會議以前，查看確立的優勢，並準備好一個例子，說明在規劃行動計劃時，如何</a:t>
            </a:r>
            <a:r>
              <a:rPr lang="zh-CN" altLang="en-US" sz="1000" b="0" i="1" baseline="0" dirty="0">
                <a:latin typeface="Arial" panose="020B0604020202020204" pitchFamily="34" charset="0"/>
                <a:ea typeface="PMingLiU"/>
                <a:cs typeface="Arial" panose="020B0604020202020204" pitchFamily="34" charset="0"/>
              </a:rPr>
              <a:t>可以</a:t>
            </a:r>
            <a:r>
              <a:rPr lang="zh-TW" sz="1000" b="0" i="1" baseline="0" dirty="0">
                <a:latin typeface="Arial" panose="020B0604020202020204" pitchFamily="34" charset="0"/>
                <a:ea typeface="PMingLiU"/>
                <a:cs typeface="Arial" panose="020B0604020202020204" pitchFamily="34" charset="0"/>
              </a:rPr>
              <a:t>運用一兩項優勢以達成該區域建立的</a:t>
            </a:r>
            <a:r>
              <a:rPr lang="en-US" altLang="zh-TW" sz="1000" b="0" i="1" baseline="0" dirty="0">
                <a:latin typeface="Arial" panose="020B0604020202020204" pitchFamily="34" charset="0"/>
                <a:ea typeface="PMingLiU"/>
                <a:cs typeface="Arial" panose="020B0604020202020204" pitchFamily="34" charset="0"/>
              </a:rPr>
              <a:t>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sz="1000" b="0" i="1" baseline="0" dirty="0">
                <a:latin typeface="Arial" panose="020B0604020202020204" pitchFamily="34" charset="0"/>
                <a:ea typeface="PMingLiU"/>
                <a:cs typeface="Arial" panose="020B0604020202020204" pitchFamily="34" charset="0"/>
              </a:rPr>
              <a:t>目標。</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是否有人想新增其他意見？(停頓)</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現在我們稍微深入討論一下 ─ 我們建立計劃時，可以利用哪些優勢？(請與會者回答。若與會者回答不出來的話，則報告會議前準備的想法。)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張投影片的筆記。在簡報前先完成。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在此會議以前，</a:t>
            </a:r>
            <a:r>
              <a:rPr lang="zh-TW" altLang="en-US" sz="1200" i="1" kern="1200" dirty="0">
                <a:solidFill>
                  <a:schemeClr val="tx1"/>
                </a:solidFill>
                <a:effectLst/>
                <a:latin typeface="+mn-lt"/>
                <a:ea typeface="ヒラギノ角ゴ Pro W3" charset="0"/>
                <a:cs typeface="ヒラギノ角ゴ Pro W3" charset="0"/>
              </a:rPr>
              <a:t>查看確</a:t>
            </a:r>
            <a:r>
              <a:rPr lang="zh-CN" altLang="en-US" sz="1200" i="1" kern="1200" dirty="0">
                <a:solidFill>
                  <a:schemeClr val="tx1"/>
                </a:solidFill>
                <a:effectLst/>
                <a:latin typeface="+mn-lt"/>
                <a:ea typeface="ヒラギノ角ゴ Pro W3" charset="0"/>
                <a:cs typeface="ヒラギノ角ゴ Pro W3" charset="0"/>
              </a:rPr>
              <a:t>定</a:t>
            </a:r>
            <a:r>
              <a:rPr lang="zh-TW" altLang="en-US" sz="1200" i="1" kern="1200" dirty="0">
                <a:solidFill>
                  <a:schemeClr val="tx1"/>
                </a:solidFill>
                <a:effectLst/>
                <a:latin typeface="+mn-lt"/>
                <a:ea typeface="ヒラギノ角ゴ Pro W3" charset="0"/>
                <a:cs typeface="ヒラギノ角ゴ Pro W3" charset="0"/>
              </a:rPr>
              <a:t>的優勢，並準備好一個例子，說明在規劃行動計劃時，如何</a:t>
            </a:r>
            <a:r>
              <a:rPr lang="zh-CN" altLang="en-US" sz="1200" b="0" i="1" baseline="0" dirty="0">
                <a:latin typeface="Arial" panose="020B0604020202020204" pitchFamily="34" charset="0"/>
                <a:ea typeface="PMingLiU"/>
                <a:cs typeface="Arial" panose="020B0604020202020204" pitchFamily="34" charset="0"/>
              </a:rPr>
              <a:t>可以</a:t>
            </a:r>
            <a:r>
              <a:rPr lang="zh-TW" altLang="en-US" sz="1200" i="1" kern="1200" dirty="0">
                <a:solidFill>
                  <a:schemeClr val="tx1"/>
                </a:solidFill>
                <a:effectLst/>
                <a:latin typeface="+mn-lt"/>
                <a:ea typeface="ヒラギノ角ゴ Pro W3" charset="0"/>
                <a:cs typeface="ヒラギノ角ゴ Pro W3" charset="0"/>
              </a:rPr>
              <a:t>運用一兩項優勢以達成該區域建立的 </a:t>
            </a:r>
            <a:r>
              <a:rPr lang="en-US" sz="1200" i="1" kern="1200" dirty="0">
                <a:solidFill>
                  <a:schemeClr val="tx1"/>
                </a:solidFill>
                <a:effectLst/>
                <a:latin typeface="+mn-lt"/>
                <a:ea typeface="ヒラギノ角ゴ Pro W3" charset="0"/>
                <a:cs typeface="ヒラギノ角ゴ Pro W3" charset="0"/>
              </a:rPr>
              <a:t>MISSION</a:t>
            </a:r>
            <a:r>
              <a:rPr lang="en-US" sz="1200" i="0" kern="1200" dirty="0">
                <a:solidFill>
                  <a:schemeClr val="tx1"/>
                </a:solidFill>
                <a:effectLst/>
                <a:latin typeface="+mn-lt"/>
                <a:ea typeface="ヒラギノ角ゴ Pro W3" charset="0"/>
                <a:cs typeface="ヒラギノ角ゴ Pro W3" charset="0"/>
              </a:rPr>
              <a:t> </a:t>
            </a:r>
            <a:r>
              <a:rPr lang="en-US" sz="1200" b="1" i="0" kern="1200" dirty="0">
                <a:solidFill>
                  <a:schemeClr val="tx1"/>
                </a:solidFill>
                <a:effectLst/>
                <a:latin typeface="+mn-lt"/>
                <a:ea typeface="ヒラギノ角ゴ Pro W3" charset="0"/>
                <a:cs typeface="ヒラギノ角ゴ Pro W3" charset="0"/>
              </a:rPr>
              <a:t>1.5 </a:t>
            </a:r>
            <a:r>
              <a:rPr lang="zh-TW" altLang="en-US" sz="1200" i="1" kern="1200" dirty="0">
                <a:solidFill>
                  <a:schemeClr val="tx1"/>
                </a:solidFill>
                <a:effectLst/>
                <a:latin typeface="+mn-lt"/>
                <a:ea typeface="ヒラギノ角ゴ Pro W3" charset="0"/>
                <a:cs typeface="ヒラギノ角ゴ Pro W3" charset="0"/>
              </a:rPr>
              <a:t>目標。</a:t>
            </a: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這些是我們確立出我們區內可掌握的劣勢 ─ 還有其他的嗎？這些項目是否都仍有關係？(停頓)</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我們能在我們的計劃中建立什麼關鍵改善項目，以確保能將這些劣勢化為優勢，或為之做出更周全地規劃？</a:t>
            </a:r>
            <a:r>
              <a:rPr lang="zh-TW" sz="1000" b="0" i="1" baseline="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(請與會者回答。若與會者回答不出來的話，則報告會議前準備的想法。)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張投影片的筆記。在簡報前先完成。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800" b="0" i="1" baseline="0" dirty="0">
                <a:latin typeface="Arial" panose="020B0604020202020204" pitchFamily="34" charset="0"/>
                <a:ea typeface="PMingLiU"/>
                <a:cs typeface="Arial" panose="020B0604020202020204" pitchFamily="34" charset="0"/>
              </a:rPr>
              <a:t>在此會議以前，</a:t>
            </a:r>
            <a:r>
              <a:rPr lang="zh-TW" altLang="en-US" sz="1000" i="1" kern="1200" dirty="0">
                <a:solidFill>
                  <a:schemeClr val="tx1"/>
                </a:solidFill>
                <a:effectLst/>
                <a:latin typeface="+mn-lt"/>
                <a:ea typeface="ヒラギノ角ゴ Pro W3" charset="0"/>
                <a:cs typeface="ヒラギノ角ゴ Pro W3" charset="0"/>
              </a:rPr>
              <a:t>查看確</a:t>
            </a:r>
            <a:r>
              <a:rPr lang="zh-CN" altLang="en-US" sz="1000" i="1" kern="1200" dirty="0">
                <a:solidFill>
                  <a:schemeClr val="tx1"/>
                </a:solidFill>
                <a:effectLst/>
                <a:latin typeface="+mn-lt"/>
                <a:ea typeface="ヒラギノ角ゴ Pro W3" charset="0"/>
                <a:cs typeface="ヒラギノ角ゴ Pro W3" charset="0"/>
              </a:rPr>
              <a:t>定</a:t>
            </a:r>
            <a:r>
              <a:rPr lang="zh-TW" altLang="en-US" sz="1000" i="1" kern="1200" dirty="0">
                <a:solidFill>
                  <a:schemeClr val="tx1"/>
                </a:solidFill>
                <a:effectLst/>
                <a:latin typeface="+mn-lt"/>
                <a:ea typeface="ヒラギノ角ゴ Pro W3" charset="0"/>
                <a:cs typeface="ヒラギノ角ゴ Pro W3" charset="0"/>
              </a:rPr>
              <a:t>的優勢，並準備好一個例子，說明在規劃行動計劃時，如何</a:t>
            </a:r>
            <a:r>
              <a:rPr lang="zh-CN" altLang="en-US" sz="1000" b="0" i="1" baseline="0" dirty="0">
                <a:latin typeface="Arial" panose="020B0604020202020204" pitchFamily="34" charset="0"/>
                <a:ea typeface="PMingLiU"/>
                <a:cs typeface="Arial" panose="020B0604020202020204" pitchFamily="34" charset="0"/>
              </a:rPr>
              <a:t>可以</a:t>
            </a:r>
            <a:r>
              <a:rPr lang="zh-TW" altLang="en-US" sz="1000" i="1" kern="1200" dirty="0">
                <a:solidFill>
                  <a:schemeClr val="tx1"/>
                </a:solidFill>
                <a:effectLst/>
                <a:latin typeface="+mn-lt"/>
                <a:ea typeface="ヒラギノ角ゴ Pro W3" charset="0"/>
                <a:cs typeface="ヒラギノ角ゴ Pro W3" charset="0"/>
              </a:rPr>
              <a:t>運用一兩項優勢以達成該區域建立的 </a:t>
            </a:r>
            <a:r>
              <a:rPr lang="en-US" sz="1000" i="1" kern="1200" dirty="0">
                <a:solidFill>
                  <a:schemeClr val="tx1"/>
                </a:solidFill>
                <a:effectLst/>
                <a:latin typeface="+mn-lt"/>
                <a:ea typeface="ヒラギノ角ゴ Pro W3" charset="0"/>
                <a:cs typeface="ヒラギノ角ゴ Pro W3" charset="0"/>
              </a:rPr>
              <a:t>MISSION</a:t>
            </a:r>
            <a:r>
              <a:rPr lang="en-US" sz="1000" i="0" kern="1200" dirty="0">
                <a:solidFill>
                  <a:schemeClr val="tx1"/>
                </a:solidFill>
                <a:effectLst/>
                <a:latin typeface="+mn-lt"/>
                <a:ea typeface="ヒラギノ角ゴ Pro W3" charset="0"/>
                <a:cs typeface="ヒラギノ角ゴ Pro W3" charset="0"/>
              </a:rPr>
              <a:t> </a:t>
            </a:r>
            <a:r>
              <a:rPr lang="en-US" sz="1000" b="1" i="0" kern="1200" dirty="0">
                <a:solidFill>
                  <a:schemeClr val="tx1"/>
                </a:solidFill>
                <a:effectLst/>
                <a:latin typeface="+mn-lt"/>
                <a:ea typeface="ヒラギノ角ゴ Pro W3" charset="0"/>
                <a:cs typeface="ヒラギノ角ゴ Pro W3" charset="0"/>
              </a:rPr>
              <a:t>1.5 </a:t>
            </a:r>
            <a:r>
              <a:rPr lang="zh-TW" altLang="en-US" sz="1000" i="1" kern="1200" dirty="0">
                <a:solidFill>
                  <a:schemeClr val="tx1"/>
                </a:solidFill>
                <a:effectLst/>
                <a:latin typeface="+mn-lt"/>
                <a:ea typeface="ヒラギノ角ゴ Pro W3" charset="0"/>
                <a:cs typeface="ヒラギノ角ゴ Pro W3" charset="0"/>
              </a:rPr>
              <a:t>目標。</a:t>
            </a: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這些是我們確定出在我們控制之外的機會 ─ 還有其他的嗎？(停頓)</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我們能利用的機會有哪些？透過在我們的計劃中實施這些行動，我們能如何利用這些機會來提升我們的會員成長？</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(請與會者回答。若與會者回答不出來的話，則報告會議前準備的想法。)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resources/102880020"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member-orientation"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en/resources-for-members/resource-center/join-together" TargetMode="External"/><Relationship Id="rId11" Type="http://schemas.openxmlformats.org/officeDocument/2006/relationships/hyperlink" Target="http://www.lionsclubs.org/start-a-new-club" TargetMode="External"/><Relationship Id="rId5" Type="http://schemas.openxmlformats.org/officeDocument/2006/relationships/hyperlink" Target="https://www.lionsclubs.org/en/v2/resource/download/118584077" TargetMode="External"/><Relationship Id="rId10" Type="http://schemas.openxmlformats.org/officeDocument/2006/relationships/image" Target="../media/image24.png"/><Relationship Id="rId4" Type="http://schemas.openxmlformats.org/officeDocument/2006/relationships/hyperlink" Target="https://myapps.lionsclubs.org/" TargetMode="External"/><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zh-hant/resources-for-members/resource-center/member-orientation" TargetMode="External"/><Relationship Id="rId18" Type="http://schemas.openxmlformats.org/officeDocument/2006/relationships/hyperlink" Target="https://www.lionsclubs.org/zh-hant/resources-for-members/resource-center/leo-lion-program"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zh-hant/resources-for-members/resource-center/womens-initiative" TargetMode="External"/><Relationship Id="rId2" Type="http://schemas.openxmlformats.org/officeDocument/2006/relationships/notesSlide" Target="../notesSlides/notesSlide29.xml"/><Relationship Id="rId16" Type="http://schemas.openxmlformats.org/officeDocument/2006/relationships/hyperlink" Target="https://www.lionsclubs.org/resources/102880917" TargetMode="External"/><Relationship Id="rId20" Type="http://schemas.openxmlformats.org/officeDocument/2006/relationships/hyperlink" Target="http://www.lionsclubs.org/membership-chairperson" TargetMode="External"/><Relationship Id="rId1" Type="http://schemas.openxmlformats.org/officeDocument/2006/relationships/slideLayout" Target="../slideLayouts/slideLayout8.xml"/><Relationship Id="rId6" Type="http://schemas.openxmlformats.org/officeDocument/2006/relationships/hyperlink" Target="https://www.lionsclubs.org/resources/79883661"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zh-hant/resources-for-members/resource-center/young-adults"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www.lionsclubs.org/zh-hant/resources-for-members/resource-center/club-membership-chairperson" TargetMode="External"/><Relationship Id="rId4" Type="http://schemas.openxmlformats.org/officeDocument/2006/relationships/hyperlink" Target="https://lionsclubs.org/zh-hant/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zh-hant/resources-for-members/resource-center/rebuilding-reactivation-priority-club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en/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www8.lionsclubs.org/reports/ClubHealthAssessment/" TargetMode="External"/><Relationship Id="rId3" Type="http://schemas.openxmlformats.org/officeDocument/2006/relationships/image" Target="../media/image7.png"/><Relationship Id="rId21" Type="http://schemas.openxmlformats.org/officeDocument/2006/relationships/hyperlink" Target="https://www.lionsclubs.org/zh-hant/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zh-hant/start-our-approach/service-journey/service-toolkit" TargetMode="External"/><Relationship Id="rId20" Type="http://schemas.openxmlformats.org/officeDocument/2006/relationships/hyperlink" Target="https://www.lionsclubs.org/zh-hant/start-our-approach/lions-advocacy-toolkit" TargetMode="External"/><Relationship Id="rId29" Type="http://schemas.openxmlformats.org/officeDocument/2006/relationships/hyperlink" Target="https://cdn2.webdamdb.com/md_IWyky0TGx5T9.jpg.pdf?v=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TC/explore-our-clubs/service-stories" TargetMode="External"/><Relationship Id="rId15" Type="http://schemas.openxmlformats.org/officeDocument/2006/relationships/hyperlink" Target="https://www.lionsclubs.org/zh-hant/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102881141"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zh-hant/resources-for-members/resource-center/improving-club-quality" TargetMode="External"/><Relationship Id="rId27" Type="http://schemas.openxmlformats.org/officeDocument/2006/relationships/hyperlink" Target="https://www.lionsclubs.org/resources/7986296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zh-hant/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zh-hant/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zh-hant/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resources/81104618"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cdn2.webdamdb.com/md_Qyp18jKWcU46.jpg.pdf?v=1"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www.lionsclubs.org/zh-hant/resources-for-members/resource-center/club-marketing" TargetMode="External"/><Relationship Id="rId9" Type="http://schemas.openxmlformats.org/officeDocument/2006/relationships/hyperlink" Target="https://www.lionsclubs.org/resources/10288459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zh-hant/start-our-approach/grant-types/membership-development-grants#:~:text=To%20ensure%20global%20representation%2C%20Lions,a%20Standard%20Membership%20Development%20Grant." TargetMode="External"/><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zh-hant/start-our-approach/grant-types" TargetMode="External"/><Relationship Id="rId5" Type="http://schemas.openxmlformats.org/officeDocument/2006/relationships/hyperlink" Target="https://www.lionsclubs.org/zh-hant/resources-for-members/leadership-development/institute-grant-program" TargetMode="External"/><Relationship Id="rId4" Type="http://schemas.openxmlformats.org/officeDocument/2006/relationships/hyperlink" Target="https://www.lionsclubs.org/zh-hant/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ltLang="en-US" sz="4000" dirty="0">
                <a:latin typeface="+mj-ea"/>
                <a:ea typeface="+mj-ea"/>
              </a:rPr>
              <a:t>會前準備</a:t>
            </a:r>
            <a:endParaRPr lang="en-US" sz="4000" kern="0" dirty="0">
              <a:solidFill>
                <a:srgbClr val="55565A"/>
              </a:solidFill>
              <a:latin typeface="+mj-ea"/>
              <a:ea typeface="+mj-ea"/>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a:solidFill>
                  <a:srgbClr val="0A5496"/>
                </a:solidFill>
                <a:latin typeface="+mj-ea"/>
                <a:ea typeface="+mj-ea"/>
              </a:rPr>
              <a:t>區分析 - 威脅</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10</a:t>
            </a:fld>
            <a:endParaRPr lang="en-US" sz="1000">
              <a:solidFill>
                <a:srgbClr val="0A5496"/>
              </a:solidFill>
              <a:latin typeface="+mj-ea"/>
              <a:ea typeface="+mj-ea"/>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優勢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劣勢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威脅</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機會</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1430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TW" sz="4200" b="1" i="1" u="none" strike="noStrike" kern="1200" cap="none" spc="0" normalizeH="0" baseline="0" noProof="0" dirty="0">
                <a:ln>
                  <a:noFill/>
                </a:ln>
                <a:solidFill>
                  <a:srgbClr val="00338D"/>
                </a:solidFill>
                <a:effectLst/>
                <a:uLnTx/>
                <a:uFillTx/>
                <a:latin typeface="Helvetica Neue"/>
                <a:ea typeface="PMingLiU"/>
              </a:rPr>
              <a:t>MISSION</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 </a:t>
            </a:r>
            <a:r>
              <a:rPr kumimoji="0" lang="en-US" altLang="zh-TW" sz="4200" b="1" i="0" u="none" strike="noStrike" kern="1200" cap="none" spc="0" normalizeH="0" baseline="0" noProof="0" dirty="0">
                <a:ln>
                  <a:noFill/>
                </a:ln>
                <a:solidFill>
                  <a:srgbClr val="00338D"/>
                </a:solidFill>
                <a:effectLst/>
                <a:uLnTx/>
                <a:uFillTx/>
                <a:latin typeface="Helvetica Neue"/>
                <a:ea typeface="PMingLiU"/>
              </a:rPr>
              <a:t>1.5</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a:t>
            </a:r>
            <a:r>
              <a:rPr kumimoji="0" lang="en-US" altLang="zh-TW" sz="4200" b="1" i="0" u="none" strike="noStrike" kern="1200" cap="none" spc="0" normalizeH="0" baseline="0" noProof="0" dirty="0">
                <a:ln>
                  <a:noFill/>
                </a:ln>
                <a:solidFill>
                  <a:srgbClr val="00338D"/>
                </a:solidFill>
                <a:effectLst/>
                <a:uLnTx/>
                <a:uFillTx/>
                <a:latin typeface="Helvetica Neue"/>
                <a:ea typeface="PMingLiU"/>
              </a:rPr>
              <a:t>150 </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萬的使命）：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4200" b="1" i="0" u="none" strike="noStrike" kern="1200" cap="none" spc="0" normalizeH="0" baseline="0" noProof="0" dirty="0">
                <a:ln>
                  <a:noFill/>
                </a:ln>
                <a:solidFill>
                  <a:srgbClr val="00338D"/>
                </a:solidFill>
                <a:effectLst/>
                <a:uLnTx/>
                <a:uFillTx/>
                <a:latin typeface="Helvetica Neue"/>
                <a:ea typeface="PMingLiU"/>
              </a:rPr>
              <a:t>會員發展目標</a:t>
            </a:r>
          </a:p>
        </p:txBody>
      </p:sp>
      <p:sp>
        <p:nvSpPr>
          <p:cNvPr id="24" name="Yellow Bar">
            <a:extLst>
              <a:ext uri="{FF2B5EF4-FFF2-40B4-BE49-F238E27FC236}">
                <a16:creationId xmlns:a16="http://schemas.microsoft.com/office/drawing/2014/main" id="{C597F740-7DBB-4841-AB3D-F29DE8E44393}"/>
              </a:ext>
            </a:extLst>
          </p:cNvPr>
          <p:cNvSpPr/>
          <p:nvPr/>
        </p:nvSpPr>
        <p:spPr>
          <a:xfrm>
            <a:off x="5391283" y="24541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1384597" y="2794480"/>
            <a:ext cx="9463633" cy="2848472"/>
          </a:xfrm>
          <a:prstGeom prst="rect">
            <a:avLst/>
          </a:prstGeom>
          <a:noFill/>
        </p:spPr>
        <p:txBody>
          <a:bodyPr wrap="square" rtlCol="0">
            <a:spAutoFit/>
          </a:bodyPr>
          <a:lstStyle/>
          <a:p>
            <a:pPr marL="0" marR="0" lvl="1" indent="0" algn="l" defTabSz="914400" rtl="0" eaLnBrk="1" fontAlgn="base" latinLnBrk="0" hangingPunct="1">
              <a:lnSpc>
                <a:spcPct val="105000"/>
              </a:lnSpc>
              <a:spcBef>
                <a:spcPct val="0"/>
              </a:spcBef>
              <a:spcAft>
                <a:spcPts val="600"/>
              </a:spcAft>
              <a:buClr>
                <a:srgbClr val="EBB700"/>
              </a:buClr>
              <a:buSzPct val="80000"/>
              <a:buFontTx/>
              <a:buNone/>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為了支持 </a:t>
            </a:r>
            <a:r>
              <a:rPr kumimoji="0" lang="en-US" altLang="zh-TW" sz="1800" b="0" i="1" u="none" strike="noStrike" kern="1200" cap="none" spc="0" normalizeH="0" baseline="0" noProof="0" dirty="0">
                <a:ln>
                  <a:noFill/>
                </a:ln>
                <a:solidFill>
                  <a:prstClr val="black"/>
                </a:solidFill>
                <a:effectLst/>
                <a:uLnTx/>
                <a:uFillTx/>
                <a:latin typeface="Arial" charset="0"/>
                <a:ea typeface="PMingLiU"/>
                <a:cs typeface="Arial" charset="0"/>
              </a:rPr>
              <a:t>MISSION</a:t>
            </a: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 </a:t>
            </a:r>
            <a:r>
              <a:rPr kumimoji="0" lang="en-US" altLang="zh-TW" sz="1800" b="1" i="0" u="none" strike="noStrike" kern="1200" cap="none" spc="0" normalizeH="0" baseline="0" noProof="0" dirty="0">
                <a:ln>
                  <a:noFill/>
                </a:ln>
                <a:solidFill>
                  <a:prstClr val="black"/>
                </a:solidFill>
                <a:effectLst/>
                <a:uLnTx/>
                <a:uFillTx/>
                <a:latin typeface="Arial" charset="0"/>
                <a:ea typeface="PMingLiU"/>
                <a:cs typeface="Arial" charset="0"/>
              </a:rPr>
              <a:t>1.5</a:t>
            </a: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，在我的總監任期內，我承諾與我的團隊一起努力，以實現為我們的地區擬定的會員成長目標。</a:t>
            </a:r>
          </a:p>
          <a:p>
            <a:pPr marL="742950" marR="0" lvl="1" indent="-285750" algn="l" defTabSz="914400" rtl="0" eaLnBrk="1" fontAlgn="base" latinLnBrk="0" hangingPunct="1">
              <a:lnSpc>
                <a:spcPct val="105000"/>
              </a:lnSpc>
              <a:spcBef>
                <a:spcPct val="0"/>
              </a:spcBef>
              <a:spcAft>
                <a:spcPts val="600"/>
              </a:spcAft>
              <a:buClr>
                <a:prstClr val="black">
                  <a:lumMod val="50000"/>
                  <a:lumOff val="50000"/>
                </a:prstClr>
              </a:buClr>
              <a:buSzPct val="80000"/>
              <a:buFont typeface="Wingdings" panose="05000000000000000000" pitchFamily="2" charset="2"/>
              <a:buChar char="q"/>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我們的區致力於實現擬定的會員成長目標。</a:t>
            </a:r>
          </a:p>
          <a:p>
            <a:pPr marL="742950" marR="0" lvl="1" indent="-285750" algn="l" defTabSz="914400" rtl="0" eaLnBrk="1" fontAlgn="base" latinLnBrk="0" hangingPunct="1">
              <a:lnSpc>
                <a:spcPct val="105000"/>
              </a:lnSpc>
              <a:spcBef>
                <a:spcPct val="0"/>
              </a:spcBef>
              <a:spcAft>
                <a:spcPts val="600"/>
              </a:spcAft>
              <a:buClr>
                <a:prstClr val="black">
                  <a:lumMod val="50000"/>
                  <a:lumOff val="50000"/>
                </a:prstClr>
              </a:buClr>
              <a:buSzPct val="80000"/>
              <a:buFont typeface="Wingdings" panose="05000000000000000000" pitchFamily="2" charset="2"/>
              <a:buChar char="q"/>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我們的區希望設定額外要實現的目標。 </a:t>
            </a:r>
          </a:p>
          <a:p>
            <a:pPr marL="457200" marR="0" lvl="1" indent="0" algn="l" defTabSz="914400" rtl="0" eaLnBrk="1" fontAlgn="base" latinLnBrk="0" hangingPunct="1">
              <a:lnSpc>
                <a:spcPct val="105000"/>
              </a:lnSpc>
              <a:spcBef>
                <a:spcPct val="0"/>
              </a:spcBef>
              <a:spcAft>
                <a:spcPts val="600"/>
              </a:spcAft>
              <a:buClr>
                <a:prstClr val="black">
                  <a:lumMod val="50000"/>
                  <a:lumOff val="50000"/>
                </a:prstClr>
              </a:buClr>
              <a:buSzPct val="80000"/>
              <a:buFontTx/>
              <a:buNone/>
              <a:tabLst/>
              <a:defRPr/>
            </a:pPr>
            <a:r>
              <a:rPr kumimoji="0" lang="zh-TW" altLang="en-US" sz="1600" b="0" i="1" u="none" strike="noStrike" kern="1200" cap="none" spc="0" normalizeH="0" baseline="0" noProof="0" dirty="0">
                <a:ln>
                  <a:noFill/>
                </a:ln>
                <a:solidFill>
                  <a:prstClr val="black"/>
                </a:solidFill>
                <a:effectLst/>
                <a:uLnTx/>
                <a:uFillTx/>
                <a:latin typeface="Arial" charset="0"/>
                <a:ea typeface="PMingLiU" charset="0"/>
                <a:cs typeface="Arial" charset="0"/>
              </a:rPr>
              <a:t>請注意，這些額外的目標將添加到已建立的最低會員成長目標中。 </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我們的團隊將授證額外的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個新分會，每個分會至少有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20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名授證會員。</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我們的分會將在現有的分會中引入額外的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名新會員。</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我們的區將把我們的會員淨增長目標提高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名會員。</a:t>
            </a:r>
          </a:p>
        </p:txBody>
      </p:sp>
    </p:spTree>
    <p:extLst>
      <p:ext uri="{BB962C8B-B14F-4D97-AF65-F5344CB8AC3E}">
        <p14:creationId xmlns:p14="http://schemas.microsoft.com/office/powerpoint/2010/main" val="2712503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Segoe UI Semibold"/>
                <a:ea typeface="PMingLiU"/>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742407" y="2057400"/>
            <a:ext cx="8219318" cy="18161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zh-TW" sz="4000" b="1" dirty="0">
                <a:solidFill>
                  <a:prstClr val="white"/>
                </a:solidFill>
                <a:latin typeface="+mj-ea"/>
                <a:ea typeface="+mj-ea"/>
              </a:rPr>
              <a:t>對行動有偏見 - 讓我們看看現在會發生什麼。 </a:t>
            </a:r>
            <a:br>
              <a:rPr lang="zh-TW" sz="4000" b="1" dirty="0">
                <a:solidFill>
                  <a:prstClr val="white"/>
                </a:solidFill>
                <a:latin typeface="+mj-ea"/>
                <a:ea typeface="+mj-ea"/>
              </a:rPr>
            </a:br>
            <a:r>
              <a:rPr lang="zh-TW" sz="4000" b="1" dirty="0">
                <a:solidFill>
                  <a:prstClr val="white"/>
                </a:solidFill>
                <a:latin typeface="+mj-ea"/>
                <a:ea typeface="+mj-ea"/>
              </a:rPr>
              <a:t>你可以將大計劃分解成小步，然後立即邁出第一步。</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748459" y="2320976"/>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a:solidFill>
                  <a:schemeClr val="bg1"/>
                </a:solidFill>
              </a:rPr>
              <a:t>- 英迪拉·甘地</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4000" b="1" i="0" u="none" strike="noStrike" cap="none" normalizeH="0" baseline="0" noProof="0">
                <a:ln>
                  <a:noFill/>
                </a:ln>
                <a:solidFill>
                  <a:srgbClr val="33373B"/>
                </a:solidFill>
                <a:uLnTx/>
                <a:uFillTx/>
                <a:latin typeface="+mj-ea"/>
                <a:ea typeface="+mj-ea"/>
                <a:cs typeface="Arial" panose="020B0604020202020204" pitchFamily="34" charset="0"/>
              </a:rPr>
              <a:t>行動計劃的範本</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10068601"/>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zh-TW" sz="1600" b="1">
                          <a:latin typeface="Century Gothic" panose="020B0502020202020204" pitchFamily="34" charset="0"/>
                          <a:ea typeface="PMingLiU" panose="02020603050405020304" pitchFamily="18" charset="0"/>
                          <a:cs typeface="Calibri" panose="020F0502020204030204" pitchFamily="34" charset="0"/>
                        </a:rPr>
                        <a:t>專注領域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zh-TW" sz="14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4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服務活動                          </a:t>
                      </a:r>
                    </a:p>
                    <a:p>
                      <a:pPr marL="0" marR="0">
                        <a:spcBef>
                          <a:spcPts val="0"/>
                        </a:spcBef>
                        <a:spcAft>
                          <a:spcPts val="0"/>
                        </a:spcAft>
                      </a:pPr>
                      <a:r>
                        <a:rPr lang="zh-TW" sz="14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4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會員發展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zh-TW" sz="1400" b="0" cap="all" dirty="0">
                          <a:solidFill>
                            <a:schemeClr val="accent6"/>
                          </a:solidFill>
                        </a:rPr>
                        <a:t>☐ 領導發展</a:t>
                      </a:r>
                      <a:r>
                        <a:rPr lang="zh-TW" sz="14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400" b="0" cap="all" dirty="0">
                          <a:solidFill>
                            <a:schemeClr val="accent6"/>
                          </a:solidFill>
                        </a:rPr>
                        <a:t>☐ </a:t>
                      </a:r>
                      <a:r>
                        <a:rPr lang="en-US" altLang="zh-TW" sz="1400" b="0" u="none" cap="all" dirty="0">
                          <a:solidFill>
                            <a:schemeClr val="accent6"/>
                          </a:solidFill>
                        </a:rPr>
                        <a:t>LCIF</a:t>
                      </a:r>
                      <a:endParaRPr lang="zh-TW" sz="1400" b="0" u="none" cap="all" dirty="0">
                        <a:solidFill>
                          <a:schemeClr val="accent6"/>
                        </a:solidFill>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b="0" cap="all">
                          <a:solidFill>
                            <a:schemeClr val="accent6"/>
                          </a:solidFill>
                        </a:rPr>
                        <a:t>☐ 根據自身情況制定的目標</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zh-TW" sz="1600" b="1">
                          <a:solidFill>
                            <a:schemeClr val="accent6"/>
                          </a:solidFill>
                          <a:latin typeface="Century Gothic" panose="020B0502020202020204" pitchFamily="34" charset="0"/>
                          <a:ea typeface="PMingLiU" panose="02020603050405020304" pitchFamily="18" charset="0"/>
                          <a:cs typeface="Calibri" panose="020F0502020204030204" pitchFamily="34" charset="0"/>
                        </a:rPr>
                        <a:t>目標宣言</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行動步驟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負責方</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所需資源 (團隊成員、科技、資金等)</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評估</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zh-TW" sz="1600" b="1">
                          <a:solidFill>
                            <a:srgbClr val="000000"/>
                          </a:solidFill>
                          <a:latin typeface="Century Gothic" panose="020B0502020202020204" pitchFamily="34" charset="0"/>
                          <a:ea typeface="PMingLiU" panose="02020603050405020304" pitchFamily="18" charset="0"/>
                          <a:cs typeface="Calibri" panose="020F0502020204030204" pitchFamily="34" charset="0"/>
                        </a:rPr>
                        <a:t>變更</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指出該區希望實現的具體目標。</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您的目標宣言中提到了哪一項目標？</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請指出您的團隊將如何實現這一目標。行動步驟應該是具體的、可以衡量的。應包括獅友數量、具體活動、溝通等細節。</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指出將完成每一個行動步驟的工作的人員。</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指出在實施每個行動步驟時所需的關鍵資源或資金。</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指出該計劃將需要於何時開始完成每一個行動步驟。在決定截止日期時，請記住要留出跟進負責方工作的時間。</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將在年度內完成；根據評估，需要對列出的時間表/行動步驟中進行什麼調整，以達成上述所列的目標宣言。</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mj-ea"/>
                  <a:ea typeface="+mj-ea"/>
                  <a:cs typeface="+mn-cs"/>
                </a:rPr>
                <a:t>將在年度內完成；任何可能影響到整體時間表的行動/回饋意見以及為完成上述目標宣言所需要採取的行動。</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a:ln>
                  <a:noFill/>
                </a:ln>
                <a:solidFill>
                  <a:prstClr val="white"/>
                </a:solidFill>
                <a:uLnTx/>
                <a:uFillTx/>
                <a:latin typeface="+mj-ea"/>
                <a:ea typeface="+mj-ea"/>
                <a:cs typeface="Arial" panose="020B0604020202020204" pitchFamily="34" charset="0"/>
              </a:rPr>
              <a:t>行動計劃範例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a:solidFill>
                  <a:prstClr val="white"/>
                </a:solidFill>
                <a:latin typeface="+mj-ea"/>
                <a:ea typeface="+mj-ea"/>
              </a:rPr>
              <a:t>專注領域 1: 新分會</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3280898634"/>
              </p:ext>
            </p:extLst>
          </p:nvPr>
        </p:nvGraphicFramePr>
        <p:xfrm>
          <a:off x="800582" y="488858"/>
          <a:ext cx="10705618" cy="5682417"/>
        </p:xfrm>
        <a:graphic>
          <a:graphicData uri="http://schemas.openxmlformats.org/drawingml/2006/table">
            <a:tbl>
              <a:tblPr firstRow="1" firstCol="1" bandRow="1"/>
              <a:tblGrid>
                <a:gridCol w="2779800">
                  <a:extLst>
                    <a:ext uri="{9D8B030D-6E8A-4147-A177-3AD203B41FA5}">
                      <a16:colId xmlns:a16="http://schemas.microsoft.com/office/drawing/2014/main" val="333775807"/>
                    </a:ext>
                  </a:extLst>
                </a:gridCol>
                <a:gridCol w="1648699">
                  <a:extLst>
                    <a:ext uri="{9D8B030D-6E8A-4147-A177-3AD203B41FA5}">
                      <a16:colId xmlns:a16="http://schemas.microsoft.com/office/drawing/2014/main" val="3900886396"/>
                    </a:ext>
                  </a:extLst>
                </a:gridCol>
                <a:gridCol w="140901">
                  <a:extLst>
                    <a:ext uri="{9D8B030D-6E8A-4147-A177-3AD203B41FA5}">
                      <a16:colId xmlns:a16="http://schemas.microsoft.com/office/drawing/2014/main" val="2642179962"/>
                    </a:ext>
                  </a:extLst>
                </a:gridCol>
                <a:gridCol w="3402288">
                  <a:extLst>
                    <a:ext uri="{9D8B030D-6E8A-4147-A177-3AD203B41FA5}">
                      <a16:colId xmlns:a16="http://schemas.microsoft.com/office/drawing/2014/main" val="2158251681"/>
                    </a:ext>
                  </a:extLst>
                </a:gridCol>
                <a:gridCol w="563257">
                  <a:extLst>
                    <a:ext uri="{9D8B030D-6E8A-4147-A177-3AD203B41FA5}">
                      <a16:colId xmlns:a16="http://schemas.microsoft.com/office/drawing/2014/main" val="1665258561"/>
                    </a:ext>
                  </a:extLst>
                </a:gridCol>
                <a:gridCol w="746182">
                  <a:extLst>
                    <a:ext uri="{9D8B030D-6E8A-4147-A177-3AD203B41FA5}">
                      <a16:colId xmlns:a16="http://schemas.microsoft.com/office/drawing/2014/main" val="2281054647"/>
                    </a:ext>
                  </a:extLst>
                </a:gridCol>
                <a:gridCol w="1424491">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zh-TW" sz="1400" b="1">
                          <a:latin typeface="Century Gothic" panose="020B0502020202020204" pitchFamily="34" charset="0"/>
                          <a:ea typeface="PMingLiU" panose="02020603050405020304" pitchFamily="18" charset="0"/>
                          <a:cs typeface="Calibri" panose="020F0502020204030204" pitchFamily="34" charset="0"/>
                        </a:rPr>
                        <a:t>專注領域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3">
                  <a:txBody>
                    <a:bodyPr/>
                    <a:lstStyle/>
                    <a:p>
                      <a:pPr marL="0" marR="0">
                        <a:spcBef>
                          <a:spcPts val="0"/>
                        </a:spcBef>
                        <a:spcAft>
                          <a:spcPts val="0"/>
                        </a:spcAft>
                      </a:pPr>
                      <a:r>
                        <a:rPr lang="zh-TW" sz="13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服務活動                          </a:t>
                      </a:r>
                    </a:p>
                    <a:p>
                      <a:pPr marL="0" marR="0">
                        <a:spcBef>
                          <a:spcPts val="0"/>
                        </a:spcBef>
                        <a:spcAft>
                          <a:spcPts val="0"/>
                        </a:spcAft>
                      </a:pPr>
                      <a:r>
                        <a:rPr lang="zh-TW" sz="13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會員發展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endParaRPr>
                    </a:p>
                  </a:txBody>
                  <a:tcPr marL="82526" marR="82526" marT="41263" marB="41263">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zh-TW" sz="1300" b="0" cap="all" dirty="0">
                          <a:solidFill>
                            <a:schemeClr val="accent6"/>
                          </a:solidFill>
                        </a:rPr>
                        <a:t>☐ 領導發展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dirty="0">
                          <a:solidFill>
                            <a:schemeClr val="accent6"/>
                          </a:solidFill>
                        </a:rPr>
                        <a:t>☐ 根據自身情況制定的目標</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zh-TW" sz="14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目標宣言</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400" b="0" dirty="0">
                          <a:solidFill>
                            <a:schemeClr val="tx1"/>
                          </a:solidFill>
                          <a:latin typeface="Century Gothic" panose="020B0502020202020204" pitchFamily="34" charset="0"/>
                          <a:ea typeface="+mn-ea"/>
                          <a:cs typeface="+mn-cs"/>
                        </a:rPr>
                        <a:t>在本獅子年度結束之前，我們的團隊將授證額外的 </a:t>
                      </a:r>
                      <a:r>
                        <a:rPr lang="en-US" altLang="zh-TW" sz="1400" b="0" dirty="0">
                          <a:solidFill>
                            <a:schemeClr val="tx1"/>
                          </a:solidFill>
                          <a:latin typeface="Century Gothic" panose="020B0502020202020204" pitchFamily="34" charset="0"/>
                          <a:ea typeface="+mn-ea"/>
                          <a:cs typeface="+mn-cs"/>
                        </a:rPr>
                        <a:t>1 </a:t>
                      </a:r>
                      <a:r>
                        <a:rPr lang="zh-TW" altLang="en-US" sz="1400" b="0" dirty="0">
                          <a:solidFill>
                            <a:schemeClr val="tx1"/>
                          </a:solidFill>
                          <a:latin typeface="Century Gothic" panose="020B0502020202020204" pitchFamily="34" charset="0"/>
                          <a:ea typeface="+mn-ea"/>
                          <a:cs typeface="+mn-cs"/>
                        </a:rPr>
                        <a:t>個新分會，至少有 </a:t>
                      </a:r>
                      <a:r>
                        <a:rPr lang="en-US" altLang="zh-TW" sz="1400" b="0" dirty="0">
                          <a:solidFill>
                            <a:schemeClr val="tx1"/>
                          </a:solidFill>
                          <a:latin typeface="Century Gothic" panose="020B0502020202020204" pitchFamily="34" charset="0"/>
                          <a:ea typeface="+mn-ea"/>
                          <a:cs typeface="+mn-cs"/>
                        </a:rPr>
                        <a:t>20 </a:t>
                      </a:r>
                      <a:r>
                        <a:rPr lang="zh-TW" altLang="en-US" sz="1400" b="0" dirty="0">
                          <a:solidFill>
                            <a:schemeClr val="tx1"/>
                          </a:solidFill>
                          <a:latin typeface="Century Gothic" panose="020B0502020202020204" pitchFamily="34" charset="0"/>
                          <a:ea typeface="+mn-ea"/>
                          <a:cs typeface="+mn-cs"/>
                        </a:rPr>
                        <a:t>名授證會員。</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行動步驟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負責方</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所需資源 (團隊成員、科技、資金等)</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2">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zh-TW" sz="1300" b="1">
                          <a:latin typeface="Century Gothic" panose="020B0502020202020204" pitchFamily="34" charset="0"/>
                          <a:ea typeface="PMingLiU" panose="02020603050405020304" pitchFamily="18" charset="0"/>
                          <a:cs typeface="Times New Roman" panose="02020603050405020304" pitchFamily="18" charset="0"/>
                        </a:rPr>
                        <a:t>建立</a:t>
                      </a:r>
                      <a:r>
                        <a:rPr lang="zh-TW" sz="1300" b="0">
                          <a:latin typeface="Century Gothic" panose="020B0502020202020204" pitchFamily="34" charset="0"/>
                          <a:ea typeface="PMingLiU" panose="02020603050405020304" pitchFamily="18" charset="0"/>
                          <a:cs typeface="Times New Roman" panose="02020603050405020304" pitchFamily="18" charset="0"/>
                        </a:rPr>
                        <a:t>一個分會發展團隊</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區 GMT協調員</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a:latin typeface="Century Gothic" panose="020B0502020202020204" pitchFamily="34" charset="0"/>
                          <a:ea typeface="PMingLiU" panose="02020603050405020304" pitchFamily="18" charset="0"/>
                          <a:cs typeface="Times New Roman" panose="02020603050405020304" pitchFamily="18" charset="0"/>
                        </a:rPr>
                        <a:t> 列出有興趣的會員、電子郵件</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年6月7日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1">
                          <a:latin typeface="Century Gothic" panose="020B0502020202020204" pitchFamily="34" charset="0"/>
                          <a:ea typeface="PMingLiU" panose="02020603050405020304" pitchFamily="18" charset="0"/>
                          <a:cs typeface="Times New Roman" panose="02020603050405020304" pitchFamily="18" charset="0"/>
                        </a:rPr>
                        <a:t>選出</a:t>
                      </a:r>
                      <a:r>
                        <a:rPr lang="zh-TW" sz="1300">
                          <a:latin typeface="Century Gothic" panose="020B0502020202020204" pitchFamily="34" charset="0"/>
                          <a:ea typeface="PMingLiU" panose="02020603050405020304" pitchFamily="18" charset="0"/>
                          <a:cs typeface="Times New Roman" panose="02020603050405020304" pitchFamily="18" charset="0"/>
                        </a:rPr>
                        <a:t>成立新分會的地點</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分會發展團隊</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a:latin typeface="Century Gothic" panose="020B0502020202020204" pitchFamily="34" charset="0"/>
                          <a:ea typeface="PMingLiU" panose="02020603050405020304" pitchFamily="18" charset="0"/>
                          <a:cs typeface="Times New Roman" panose="02020603050405020304" pitchFamily="18" charset="0"/>
                        </a:rPr>
                        <a:t>分會和社區需求之評估、網路虛擬會議平台</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年6月20日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zh-TW" sz="1300" b="0">
                          <a:latin typeface="Century Gothic" panose="020B0502020202020204" pitchFamily="34" charset="0"/>
                          <a:ea typeface="PMingLiU" panose="02020603050405020304" pitchFamily="18" charset="0"/>
                          <a:cs typeface="Times New Roman" panose="02020603050405020304" pitchFamily="18" charset="0"/>
                        </a:rPr>
                        <a:t>根據新分會選定的地點之需求來</a:t>
                      </a:r>
                      <a:r>
                        <a:rPr lang="zh-TW" sz="1300" b="1">
                          <a:latin typeface="Century Gothic" panose="020B0502020202020204" pitchFamily="34" charset="0"/>
                          <a:ea typeface="PMingLiU" panose="02020603050405020304" pitchFamily="18" charset="0"/>
                          <a:cs typeface="Times New Roman" panose="02020603050405020304" pitchFamily="18" charset="0"/>
                        </a:rPr>
                        <a:t>選擇</a:t>
                      </a:r>
                      <a:r>
                        <a:rPr lang="zh-TW" sz="1300" b="0">
                          <a:latin typeface="Century Gothic" panose="020B0502020202020204" pitchFamily="34" charset="0"/>
                          <a:ea typeface="PMingLiU" panose="02020603050405020304" pitchFamily="18" charset="0"/>
                          <a:cs typeface="Times New Roman" panose="02020603050405020304" pitchFamily="18" charset="0"/>
                        </a:rPr>
                        <a:t>一個主題。</a:t>
                      </a:r>
                      <a:r>
                        <a:rPr lang="zh-TW" sz="130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分會發展團隊</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a:latin typeface="Century Gothic" panose="020B0502020202020204" pitchFamily="34" charset="0"/>
                          <a:ea typeface="PMingLiU"/>
                        </a:rPr>
                        <a:t>特殊興趣分會網站、網路虛擬會議平台</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年6月20日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在社交媒體和其他線上平台上</a:t>
                      </a:r>
                      <a:r>
                        <a:rPr lang="zh-TW" sz="1300" b="1">
                          <a:latin typeface="Century Gothic" panose="020B0502020202020204" pitchFamily="34" charset="0"/>
                          <a:ea typeface="PMingLiU" panose="02020603050405020304" pitchFamily="18" charset="0"/>
                          <a:cs typeface="Times New Roman" panose="02020603050405020304" pitchFamily="18" charset="0"/>
                        </a:rPr>
                        <a:t>推廣</a:t>
                      </a:r>
                      <a:r>
                        <a:rPr lang="zh-TW" sz="1300">
                          <a:latin typeface="Century Gothic" panose="020B0502020202020204" pitchFamily="34" charset="0"/>
                          <a:ea typeface="PMingLiU" panose="02020603050405020304" pitchFamily="18" charset="0"/>
                          <a:cs typeface="Times New Roman" panose="02020603050405020304" pitchFamily="18" charset="0"/>
                        </a:rPr>
                        <a:t>新分會</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分會發展團隊</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a:latin typeface="Century Gothic" panose="020B0502020202020204" pitchFamily="34" charset="0"/>
                          <a:ea typeface="PMingLiU"/>
                        </a:rPr>
                        <a:t>社交媒體發文模板、新分會活動溝通、新分會發展指南、$100美元的線上廣告預算</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年8月1日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2">
                  <a:txBody>
                    <a:bodyPr/>
                    <a:lstStyle/>
                    <a:p>
                      <a:pPr marL="47625" marR="0" indent="-47625">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評估</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5">
                  <a:txBody>
                    <a:bodyPr/>
                    <a:lstStyle/>
                    <a:p>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變更</a:t>
                      </a:r>
                      <a:endParaRPr lang="en-US"/>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2">
                  <a:txBody>
                    <a:bodyPr/>
                    <a:lstStyle/>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latin typeface="+mj-ea"/>
              <a:ea typeface="+mj-ea"/>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a:ln>
                  <a:noFill/>
                </a:ln>
                <a:solidFill>
                  <a:prstClr val="white"/>
                </a:solidFill>
                <a:uLnTx/>
                <a:uFillTx/>
                <a:latin typeface="+mj-ea"/>
                <a:ea typeface="+mj-ea"/>
                <a:cs typeface="Arial" panose="020B0604020202020204" pitchFamily="34" charset="0"/>
              </a:rPr>
              <a:t>行動計劃範例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a:solidFill>
                  <a:prstClr val="white"/>
                </a:solidFill>
                <a:latin typeface="+mj-ea"/>
                <a:ea typeface="+mj-ea"/>
              </a:rPr>
              <a:t>專注領域 2: 新會員</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889790311"/>
              </p:ext>
            </p:extLst>
          </p:nvPr>
        </p:nvGraphicFramePr>
        <p:xfrm>
          <a:off x="800582" y="561880"/>
          <a:ext cx="10705618" cy="5624074"/>
        </p:xfrm>
        <a:graphic>
          <a:graphicData uri="http://schemas.openxmlformats.org/drawingml/2006/table">
            <a:tbl>
              <a:tblPr firstRow="1" firstCol="1" bandRow="1"/>
              <a:tblGrid>
                <a:gridCol w="2779800">
                  <a:extLst>
                    <a:ext uri="{9D8B030D-6E8A-4147-A177-3AD203B41FA5}">
                      <a16:colId xmlns:a16="http://schemas.microsoft.com/office/drawing/2014/main" val="333775807"/>
                    </a:ext>
                  </a:extLst>
                </a:gridCol>
                <a:gridCol w="1789600">
                  <a:extLst>
                    <a:ext uri="{9D8B030D-6E8A-4147-A177-3AD203B41FA5}">
                      <a16:colId xmlns:a16="http://schemas.microsoft.com/office/drawing/2014/main" val="3900886396"/>
                    </a:ext>
                  </a:extLst>
                </a:gridCol>
                <a:gridCol w="3402288">
                  <a:extLst>
                    <a:ext uri="{9D8B030D-6E8A-4147-A177-3AD203B41FA5}">
                      <a16:colId xmlns:a16="http://schemas.microsoft.com/office/drawing/2014/main" val="2158251681"/>
                    </a:ext>
                  </a:extLst>
                </a:gridCol>
                <a:gridCol w="563257">
                  <a:extLst>
                    <a:ext uri="{9D8B030D-6E8A-4147-A177-3AD203B41FA5}">
                      <a16:colId xmlns:a16="http://schemas.microsoft.com/office/drawing/2014/main" val="1665258561"/>
                    </a:ext>
                  </a:extLst>
                </a:gridCol>
                <a:gridCol w="746182">
                  <a:extLst>
                    <a:ext uri="{9D8B030D-6E8A-4147-A177-3AD203B41FA5}">
                      <a16:colId xmlns:a16="http://schemas.microsoft.com/office/drawing/2014/main" val="2281054647"/>
                    </a:ext>
                  </a:extLst>
                </a:gridCol>
                <a:gridCol w="1424491">
                  <a:extLst>
                    <a:ext uri="{9D8B030D-6E8A-4147-A177-3AD203B41FA5}">
                      <a16:colId xmlns:a16="http://schemas.microsoft.com/office/drawing/2014/main" val="347311735"/>
                    </a:ext>
                  </a:extLst>
                </a:gridCol>
              </a:tblGrid>
              <a:tr h="313619">
                <a:tc gridSpan="6">
                  <a:txBody>
                    <a:bodyPr/>
                    <a:lstStyle/>
                    <a:p>
                      <a:pPr marL="0" marR="0">
                        <a:spcBef>
                          <a:spcPts val="0"/>
                        </a:spcBef>
                        <a:spcAft>
                          <a:spcPts val="0"/>
                        </a:spcAft>
                      </a:pPr>
                      <a:r>
                        <a:rPr lang="zh-TW" sz="1400" b="1">
                          <a:latin typeface="Century Gothic" panose="020B0502020202020204" pitchFamily="34" charset="0"/>
                          <a:ea typeface="PMingLiU" panose="02020603050405020304" pitchFamily="18" charset="0"/>
                          <a:cs typeface="Calibri" panose="020F0502020204030204" pitchFamily="34" charset="0"/>
                        </a:rPr>
                        <a:t>專注領域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服務活動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會員發展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zh-TW" sz="1300" b="0" cap="all" dirty="0">
                          <a:solidFill>
                            <a:schemeClr val="accent6"/>
                          </a:solidFill>
                        </a:rPr>
                        <a:t>☐ 領導發展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a:solidFill>
                            <a:schemeClr val="accent6"/>
                          </a:solidFill>
                        </a:rPr>
                        <a:t>☐ 根據自身情況制定的目標</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6">
                  <a:txBody>
                    <a:bodyPr/>
                    <a:lstStyle/>
                    <a:p>
                      <a:pPr marL="0" marR="0">
                        <a:spcBef>
                          <a:spcPts val="0"/>
                        </a:spcBef>
                        <a:spcAft>
                          <a:spcPts val="0"/>
                        </a:spcAft>
                      </a:pPr>
                      <a:r>
                        <a:rPr lang="zh-TW" sz="1400" b="1">
                          <a:solidFill>
                            <a:schemeClr val="accent6"/>
                          </a:solidFill>
                          <a:latin typeface="Century Gothic" panose="020B0502020202020204" pitchFamily="34" charset="0"/>
                          <a:ea typeface="PMingLiU" panose="02020603050405020304" pitchFamily="18" charset="0"/>
                          <a:cs typeface="Calibri" panose="020F0502020204030204" pitchFamily="34" charset="0"/>
                        </a:rPr>
                        <a:t>目標宣言</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6">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zh-TW" altLang="en-US" sz="1400" b="0" dirty="0">
                          <a:solidFill>
                            <a:schemeClr val="tx1"/>
                          </a:solidFill>
                          <a:latin typeface="Century Gothic" panose="020B0502020202020204" pitchFamily="34" charset="0"/>
                          <a:ea typeface="+mn-ea"/>
                          <a:cs typeface="+mn-cs"/>
                        </a:rPr>
                        <a:t>在本獅子年度結束之前，我們的分會將在現有的分會中引入額外的 </a:t>
                      </a:r>
                      <a:r>
                        <a:rPr lang="en-US" altLang="zh-TW" sz="1400" b="0" dirty="0">
                          <a:solidFill>
                            <a:schemeClr val="tx1"/>
                          </a:solidFill>
                          <a:latin typeface="Century Gothic" panose="020B0502020202020204" pitchFamily="34" charset="0"/>
                          <a:ea typeface="+mn-ea"/>
                          <a:cs typeface="+mn-cs"/>
                        </a:rPr>
                        <a:t>10 </a:t>
                      </a:r>
                      <a:r>
                        <a:rPr lang="zh-TW" altLang="en-US" sz="1400" b="0" dirty="0">
                          <a:solidFill>
                            <a:schemeClr val="tx1"/>
                          </a:solidFill>
                          <a:latin typeface="Century Gothic" panose="020B0502020202020204" pitchFamily="34" charset="0"/>
                          <a:ea typeface="+mn-ea"/>
                          <a:cs typeface="+mn-cs"/>
                        </a:rPr>
                        <a:t>名新會員。</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行動步驟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負責方</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所需資源 (團隊成員、科技、資金等)</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zh-TW" sz="1300" b="0" dirty="0">
                          <a:latin typeface="Century Gothic" panose="020B0502020202020204" pitchFamily="34" charset="0"/>
                          <a:ea typeface="PMingLiU" panose="02020603050405020304" pitchFamily="18" charset="0"/>
                          <a:cs typeface="Times New Roman" panose="02020603050405020304" pitchFamily="18" charset="0"/>
                        </a:rPr>
                        <a:t>與分區主席安排網路虛擬會議，回顧如《問就對了！指南》</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區 GLT協調員</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a:latin typeface="Century Gothic" panose="020B0502020202020204" pitchFamily="34" charset="0"/>
                          <a:ea typeface="PMingLiU" panose="02020603050405020304" pitchFamily="18" charset="0"/>
                          <a:cs typeface="Times New Roman" panose="02020603050405020304" pitchFamily="18" charset="0"/>
                        </a:rPr>
                        <a:t>分區主席的聯絡資訊、溝通行事曆、網路虛擬會議平台 </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a:latin typeface="Century Gothic" panose="020B0502020202020204" pitchFamily="34" charset="0"/>
                          <a:ea typeface="PMingLiU" panose="02020603050405020304" pitchFamily="18" charset="0"/>
                          <a:cs typeface="Times New Roman" panose="02020603050405020304" pitchFamily="18" charset="0"/>
                        </a:rPr>
                        <a:t>與分區主席查看招募資源，並請分區主席給分會領導人對這些資源提供培訓</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區 GLT協調員</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b="0">
                          <a:latin typeface="Century Gothic" panose="020B0502020202020204" pitchFamily="34" charset="0"/>
                          <a:ea typeface="PMingLiU" panose="02020603050405020304" pitchFamily="18" charset="0"/>
                          <a:cs typeface="Times New Roman" panose="02020603050405020304" pitchFamily="18" charset="0"/>
                        </a:rPr>
                        <a:t>《問就對了！新會員招募指南》、網路虛擬會議平台</a:t>
                      </a:r>
                      <a:endParaRPr lang="en-US"/>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開始分會領導人對招募資源和最佳實務的培訓</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分區主席</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a:latin typeface="Century Gothic" panose="020B0502020202020204" pitchFamily="34" charset="0"/>
                          <a:ea typeface="PMingLiU" panose="02020603050405020304" pitchFamily="18" charset="0"/>
                          <a:cs typeface="Times New Roman" panose="02020603050405020304" pitchFamily="18" charset="0"/>
                        </a:rPr>
                        <a:t>問就對了！新會員招募指南、網路虛擬會議平台</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年8月15日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2">
                  <a:txBody>
                    <a:bodyPr/>
                    <a:lstStyle/>
                    <a:p>
                      <a:pPr marL="47625" marR="0" indent="-47625">
                        <a:spcBef>
                          <a:spcPts val="0"/>
                        </a:spcBef>
                        <a:spcAft>
                          <a:spcPts val="0"/>
                        </a:spcAft>
                      </a:pPr>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評估</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4">
                  <a:txBody>
                    <a:bodyPr/>
                    <a:lstStyle/>
                    <a:p>
                      <a:r>
                        <a:rPr lang="zh-TW" sz="1400" b="1">
                          <a:solidFill>
                            <a:srgbClr val="000000"/>
                          </a:solidFill>
                          <a:latin typeface="Century Gothic" panose="020B0502020202020204" pitchFamily="34" charset="0"/>
                          <a:ea typeface="PMingLiU" panose="02020603050405020304" pitchFamily="18" charset="0"/>
                          <a:cs typeface="Calibri" panose="020F0502020204030204" pitchFamily="34" charset="0"/>
                        </a:rPr>
                        <a:t>變更</a:t>
                      </a:r>
                      <a:endParaRPr lang="en-US"/>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2">
                  <a:txBody>
                    <a:bodyPr/>
                    <a:lstStyle/>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行動計劃範例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n-ea"/>
                <a:ea typeface="+mn-ea"/>
              </a:rPr>
              <a:t>專注領域 3: 會員滿意度</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441052377"/>
              </p:ext>
            </p:extLst>
          </p:nvPr>
        </p:nvGraphicFramePr>
        <p:xfrm>
          <a:off x="762482" y="685800"/>
          <a:ext cx="10743718" cy="5689395"/>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649336">
                  <a:extLst>
                    <a:ext uri="{9D8B030D-6E8A-4147-A177-3AD203B41FA5}">
                      <a16:colId xmlns:a16="http://schemas.microsoft.com/office/drawing/2014/main" val="3900886396"/>
                    </a:ext>
                  </a:extLst>
                </a:gridCol>
                <a:gridCol w="133814">
                  <a:extLst>
                    <a:ext uri="{9D8B030D-6E8A-4147-A177-3AD203B41FA5}">
                      <a16:colId xmlns:a16="http://schemas.microsoft.com/office/drawing/2014/main" val="1297168612"/>
                    </a:ext>
                  </a:extLst>
                </a:gridCol>
                <a:gridCol w="3371386">
                  <a:extLst>
                    <a:ext uri="{9D8B030D-6E8A-4147-A177-3AD203B41FA5}">
                      <a16:colId xmlns:a16="http://schemas.microsoft.com/office/drawing/2014/main" val="2158251681"/>
                    </a:ext>
                  </a:extLst>
                </a:gridCol>
                <a:gridCol w="579867">
                  <a:extLst>
                    <a:ext uri="{9D8B030D-6E8A-4147-A177-3AD203B41FA5}">
                      <a16:colId xmlns:a16="http://schemas.microsoft.com/office/drawing/2014/main" val="1665258561"/>
                    </a:ext>
                  </a:extLst>
                </a:gridCol>
                <a:gridCol w="791733">
                  <a:extLst>
                    <a:ext uri="{9D8B030D-6E8A-4147-A177-3AD203B41FA5}">
                      <a16:colId xmlns:a16="http://schemas.microsoft.com/office/drawing/2014/main" val="2281054647"/>
                    </a:ext>
                  </a:extLst>
                </a:gridCol>
                <a:gridCol w="1447800">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zh-TW" sz="1500" b="1">
                          <a:latin typeface="Century Gothic" panose="020B0502020202020204" pitchFamily="34" charset="0"/>
                          <a:ea typeface="PMingLiU" panose="02020603050405020304" pitchFamily="18" charset="0"/>
                          <a:cs typeface="Calibri" panose="020F0502020204030204" pitchFamily="34" charset="0"/>
                        </a:rPr>
                        <a:t>專注領域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3">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服務活動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會員發展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endParaRPr>
                    </a:p>
                  </a:txBody>
                  <a:tcPr marL="83120" marR="83120" marT="41560" marB="41560">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zh-TW" sz="1300" b="0" cap="all" dirty="0">
                          <a:solidFill>
                            <a:schemeClr val="accent6"/>
                          </a:solidFill>
                        </a:rPr>
                        <a:t>☐ 領導發展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a:solidFill>
                            <a:schemeClr val="accent6"/>
                          </a:solidFill>
                        </a:rPr>
                        <a:t>☐ 根據自身情況制定的目標</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zh-TW" sz="1500" b="1">
                          <a:solidFill>
                            <a:schemeClr val="accent6"/>
                          </a:solidFill>
                          <a:latin typeface="Century Gothic" panose="020B0502020202020204" pitchFamily="34" charset="0"/>
                          <a:ea typeface="PMingLiU" panose="02020603050405020304" pitchFamily="18" charset="0"/>
                          <a:cs typeface="Calibri" panose="020F0502020204030204" pitchFamily="34" charset="0"/>
                        </a:rPr>
                        <a:t>目標宣言</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zh-TW" altLang="en-US" sz="1400" b="0" dirty="0">
                          <a:solidFill>
                            <a:schemeClr val="tx1"/>
                          </a:solidFill>
                          <a:latin typeface="PMingLiU" panose="02020500000000000000" pitchFamily="18" charset="-120"/>
                          <a:ea typeface="PMingLiU" panose="02020500000000000000" pitchFamily="18" charset="-120"/>
                          <a:cs typeface="+mn-cs"/>
                        </a:rPr>
                        <a:t>在本獅子年度結束之前，我們的區將把我們的會員淨增長目標提高 </a:t>
                      </a:r>
                      <a:r>
                        <a:rPr lang="en-US" altLang="zh-TW" sz="1400" b="0" dirty="0">
                          <a:solidFill>
                            <a:schemeClr val="tx1"/>
                          </a:solidFill>
                          <a:latin typeface="PMingLiU" panose="02020500000000000000" pitchFamily="18" charset="-120"/>
                          <a:ea typeface="PMingLiU" panose="02020500000000000000" pitchFamily="18" charset="-120"/>
                          <a:cs typeface="+mn-cs"/>
                        </a:rPr>
                        <a:t>3 </a:t>
                      </a:r>
                      <a:r>
                        <a:rPr lang="zh-TW" altLang="en-US" sz="1400" b="0" dirty="0">
                          <a:solidFill>
                            <a:schemeClr val="tx1"/>
                          </a:solidFill>
                          <a:latin typeface="PMingLiU" panose="02020500000000000000" pitchFamily="18" charset="-120"/>
                          <a:ea typeface="PMingLiU" panose="02020500000000000000" pitchFamily="18" charset="-120"/>
                          <a:cs typeface="+mn-cs"/>
                        </a:rPr>
                        <a:t>名會員。</a:t>
                      </a:r>
                      <a:endParaRPr lang="zh-TW" sz="1300" b="0" dirty="0">
                        <a:latin typeface="PMingLiU" panose="02020500000000000000" pitchFamily="18" charset="-120"/>
                        <a:ea typeface="PMingLiU" panose="02020500000000000000" pitchFamily="18" charset="-12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行動步驟</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負責方</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所需資源 (團隊成員、科技、資金等)</a:t>
                      </a:r>
                      <a:endParaRPr lang="en-US"/>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2">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zh-TW" sz="1300" b="0">
                          <a:latin typeface="Century Gothic" panose="020B0502020202020204" pitchFamily="34" charset="0"/>
                          <a:ea typeface="PMingLiU" panose="02020603050405020304" pitchFamily="18" charset="0"/>
                          <a:cs typeface="Times New Roman" panose="02020603050405020304" pitchFamily="18" charset="0"/>
                        </a:rPr>
                        <a:t>回顧會員滿意度指南，並與專注領域3的組員安排會議</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專注</a:t>
                      </a:r>
                      <a:r>
                        <a:rPr lang="zh-TW" sz="1300">
                          <a:latin typeface="Century Gothic" panose="020B0502020202020204" pitchFamily="34" charset="0"/>
                          <a:ea typeface="PMingLiU" panose="02020603050405020304" pitchFamily="18" charset="0"/>
                          <a:cs typeface="Times New Roman" panose="02020603050405020304" pitchFamily="18" charset="0"/>
                        </a:rPr>
                        <a:t>領域3</a:t>
                      </a:r>
                      <a:r>
                        <a:rPr lang="zh-CN" altLang="en-US" sz="1300">
                          <a:latin typeface="Century Gothic" panose="020B0502020202020204" pitchFamily="34" charset="0"/>
                          <a:ea typeface="PMingLiU" panose="02020603050405020304" pitchFamily="18" charset="0"/>
                          <a:cs typeface="Times New Roman" panose="02020603050405020304" pitchFamily="18" charset="0"/>
                        </a:rPr>
                        <a:t>工作組</a:t>
                      </a:r>
                      <a:r>
                        <a:rPr lang="zh-TW" sz="1300">
                          <a:latin typeface="Century Gothic" panose="020B0502020202020204" pitchFamily="34" charset="0"/>
                          <a:ea typeface="PMingLiU" panose="02020603050405020304" pitchFamily="18" charset="0"/>
                          <a:cs typeface="Times New Roman" panose="02020603050405020304" pitchFamily="18" charset="0"/>
                        </a:rPr>
                        <a:t>組長</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a:latin typeface="Century Gothic" panose="020B0502020202020204" pitchFamily="34" charset="0"/>
                          <a:ea typeface="PMingLiU" panose="02020603050405020304" pitchFamily="18" charset="0"/>
                          <a:cs typeface="Times New Roman" panose="02020603050405020304" pitchFamily="18" charset="0"/>
                        </a:rPr>
                        <a:t>會員滿意度指南、專注領域3組員的聯絡資訊、電子郵件</a:t>
                      </a:r>
                      <a:endParaRPr lang="en-US"/>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年1月15日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年1月25日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與</a:t>
                      </a:r>
                      <a:r>
                        <a:rPr lang="zh-CN" altLang="en-US" sz="1300" b="0" dirty="0">
                          <a:latin typeface="Century Gothic" panose="020B0502020202020204" pitchFamily="34" charset="0"/>
                          <a:ea typeface="PMingLiU" panose="02020603050405020304" pitchFamily="18" charset="0"/>
                          <a:cs typeface="Times New Roman" panose="02020603050405020304" pitchFamily="18" charset="0"/>
                        </a:rPr>
                        <a:t>工作</a:t>
                      </a:r>
                      <a:r>
                        <a:rPr lang="zh-TW" sz="1300" b="0" dirty="0">
                          <a:latin typeface="Century Gothic" panose="020B0502020202020204" pitchFamily="34" charset="0"/>
                          <a:ea typeface="PMingLiU" panose="02020603050405020304" pitchFamily="18" charset="0"/>
                          <a:cs typeface="Times New Roman" panose="02020603050405020304" pitchFamily="18" charset="0"/>
                        </a:rPr>
                        <a:t>組</a:t>
                      </a:r>
                      <a:r>
                        <a:rPr lang="zh-CN" altLang="en-US" sz="1300" b="0" dirty="0">
                          <a:latin typeface="Century Gothic" panose="020B0502020202020204" pitchFamily="34" charset="0"/>
                          <a:ea typeface="PMingLiU" panose="02020603050405020304" pitchFamily="18" charset="0"/>
                          <a:cs typeface="Times New Roman" panose="02020603050405020304" pitchFamily="18" charset="0"/>
                        </a:rPr>
                        <a:t>成</a:t>
                      </a:r>
                      <a:r>
                        <a:rPr lang="zh-TW" sz="1300" b="0" dirty="0">
                          <a:latin typeface="Century Gothic" panose="020B0502020202020204" pitchFamily="34" charset="0"/>
                          <a:ea typeface="PMingLiU" panose="02020603050405020304" pitchFamily="18" charset="0"/>
                          <a:cs typeface="Times New Roman" panose="02020603050405020304" pitchFamily="18" charset="0"/>
                        </a:rPr>
                        <a:t>員回顧會員滿意度指南，並討論分會該如何調整，以最符合其需求</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專注領域3</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工作組</a:t>
                      </a:r>
                      <a:r>
                        <a:rPr lang="zh-TW" sz="1300" dirty="0">
                          <a:latin typeface="Century Gothic" panose="020B0502020202020204" pitchFamily="34" charset="0"/>
                          <a:ea typeface="PMingLiU" panose="02020603050405020304" pitchFamily="18" charset="0"/>
                          <a:cs typeface="Times New Roman" panose="02020603050405020304" pitchFamily="18" charset="0"/>
                        </a:rPr>
                        <a:t>組長</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b="0">
                          <a:latin typeface="Century Gothic" panose="020B0502020202020204" pitchFamily="34" charset="0"/>
                          <a:ea typeface="PMingLiU" panose="02020603050405020304" pitchFamily="18" charset="0"/>
                          <a:cs typeface="Times New Roman" panose="02020603050405020304" pitchFamily="18" charset="0"/>
                        </a:rPr>
                        <a:t>會員滿意度指南、網路虛擬會議平台</a:t>
                      </a:r>
                      <a:endParaRPr lang="en-US"/>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與分會領導人安排會議，查看會員滿意度指南，以及如何最好地適用該指南</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專注領域3</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工作組組長</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a:latin typeface="Century Gothic" panose="020B0502020202020204" pitchFamily="34" charset="0"/>
                          <a:ea typeface="PMingLiU" panose="02020603050405020304" pitchFamily="18" charset="0"/>
                          <a:cs typeface="Times New Roman" panose="02020603050405020304" pitchFamily="18" charset="0"/>
                        </a:rPr>
                        <a:t>分會領導人的聯絡資訊、MyLCI、網路虛擬會議平台、有空的時程表</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年3月1日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2">
                  <a:txBody>
                    <a:bodyPr/>
                    <a:lstStyle/>
                    <a:p>
                      <a:pPr marL="47625" marR="0" indent="-47625">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評估</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5">
                  <a:txBody>
                    <a:bodyPr/>
                    <a:lstStyle/>
                    <a:p>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變更</a:t>
                      </a:r>
                      <a:endParaRPr lang="en-US"/>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2">
                  <a:txBody>
                    <a:bodyPr/>
                    <a:lstStyle/>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latin typeface="+mj-ea"/>
              <a:ea typeface="+mj-ea"/>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mj-ea"/>
              <a:ea typeface="+mj-ea"/>
            </a:endParaRPr>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latin typeface="+mj-ea"/>
                <a:ea typeface="+mj-ea"/>
              </a:rPr>
              <a:t>全球會員發展措施</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latin typeface="+mj-ea"/>
                <a:ea typeface="+mj-ea"/>
              </a:rPr>
              <a:t>建立計劃</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2</a:t>
            </a:fld>
            <a:endParaRPr lang="en-US" sz="1000">
              <a:solidFill>
                <a:schemeClr val="bg1"/>
              </a:solidFill>
              <a:latin typeface="+mj-ea"/>
              <a:ea typeface="+mj-ea"/>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a:ln>
                  <a:noFill/>
                </a:ln>
                <a:solidFill>
                  <a:prstClr val="white"/>
                </a:solidFill>
                <a:uLnTx/>
                <a:uFillTx/>
                <a:latin typeface="+mj-ea"/>
                <a:ea typeface="+mj-ea"/>
                <a:cs typeface="Arial" panose="020B0604020202020204" pitchFamily="34" charset="0"/>
              </a:rPr>
              <a:t>行動計劃範例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j-ea"/>
                <a:ea typeface="+mj-ea"/>
              </a:rPr>
              <a:t>專注領域 4: </a:t>
            </a:r>
            <a:r>
              <a:rPr lang="zh-TW" altLang="en-US" dirty="0">
                <a:solidFill>
                  <a:prstClr val="white"/>
                </a:solidFill>
                <a:latin typeface="+mj-ea"/>
                <a:ea typeface="+mj-ea"/>
              </a:rPr>
              <a:t>領導人的支持</a:t>
            </a:r>
            <a:endParaRPr lang="zh-TW" dirty="0">
              <a:solidFill>
                <a:prstClr val="white"/>
              </a:solidFill>
              <a:latin typeface="+mj-ea"/>
              <a:ea typeface="+mj-ea"/>
            </a:endParaRP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533999162"/>
              </p:ext>
            </p:extLst>
          </p:nvPr>
        </p:nvGraphicFramePr>
        <p:xfrm>
          <a:off x="742708" y="554675"/>
          <a:ext cx="10763492" cy="5734526"/>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3374280">
                  <a:extLst>
                    <a:ext uri="{9D8B030D-6E8A-4147-A177-3AD203B41FA5}">
                      <a16:colId xmlns:a16="http://schemas.microsoft.com/office/drawing/2014/main" val="2158251681"/>
                    </a:ext>
                  </a:extLst>
                </a:gridCol>
                <a:gridCol w="591622">
                  <a:extLst>
                    <a:ext uri="{9D8B030D-6E8A-4147-A177-3AD203B41FA5}">
                      <a16:colId xmlns:a16="http://schemas.microsoft.com/office/drawing/2014/main" val="1665258561"/>
                    </a:ext>
                  </a:extLst>
                </a:gridCol>
                <a:gridCol w="703778">
                  <a:extLst>
                    <a:ext uri="{9D8B030D-6E8A-4147-A177-3AD203B41FA5}">
                      <a16:colId xmlns:a16="http://schemas.microsoft.com/office/drawing/2014/main" val="2281054647"/>
                    </a:ext>
                  </a:extLst>
                </a:gridCol>
                <a:gridCol w="1524000">
                  <a:extLst>
                    <a:ext uri="{9D8B030D-6E8A-4147-A177-3AD203B41FA5}">
                      <a16:colId xmlns:a16="http://schemas.microsoft.com/office/drawing/2014/main" val="347311735"/>
                    </a:ext>
                  </a:extLst>
                </a:gridCol>
              </a:tblGrid>
              <a:tr h="308802">
                <a:tc gridSpan="6">
                  <a:txBody>
                    <a:bodyPr/>
                    <a:lstStyle/>
                    <a:p>
                      <a:pPr marL="0" marR="0">
                        <a:spcBef>
                          <a:spcPts val="0"/>
                        </a:spcBef>
                        <a:spcAft>
                          <a:spcPts val="0"/>
                        </a:spcAft>
                      </a:pPr>
                      <a:r>
                        <a:rPr lang="zh-TW" sz="1500" b="1">
                          <a:latin typeface="Century Gothic" panose="020B0502020202020204" pitchFamily="34" charset="0"/>
                          <a:ea typeface="PMingLiU" panose="02020603050405020304" pitchFamily="18" charset="0"/>
                          <a:cs typeface="Calibri" panose="020F0502020204030204" pitchFamily="34" charset="0"/>
                        </a:rPr>
                        <a:t>專注領域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zh-TW" sz="13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服務活動                          </a:t>
                      </a:r>
                    </a:p>
                    <a:p>
                      <a:pPr marL="0" marR="0">
                        <a:spcBef>
                          <a:spcPts val="0"/>
                        </a:spcBef>
                        <a:spcAft>
                          <a:spcPts val="0"/>
                        </a:spcAft>
                      </a:pPr>
                      <a:r>
                        <a:rPr lang="zh-TW" sz="1300" b="0" cap="all">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rPr>
                        <a:t> 會員發展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spcBef>
                          <a:spcPts val="0"/>
                        </a:spcBef>
                        <a:spcAft>
                          <a:spcPts val="0"/>
                        </a:spcAft>
                      </a:pPr>
                      <a:r>
                        <a:rPr lang="zh-TW" sz="1300" b="0" cap="all" dirty="0">
                          <a:solidFill>
                            <a:schemeClr val="accent6"/>
                          </a:solidFill>
                        </a:rPr>
                        <a:t>☐ 領導發展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a:solidFill>
                            <a:schemeClr val="accent6"/>
                          </a:solidFill>
                        </a:rPr>
                        <a:t>☐ 根據自身情況制定的目標</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6">
                  <a:txBody>
                    <a:bodyPr/>
                    <a:lstStyle/>
                    <a:p>
                      <a:pPr marL="0" marR="0">
                        <a:spcBef>
                          <a:spcPts val="0"/>
                        </a:spcBef>
                        <a:spcAft>
                          <a:spcPts val="0"/>
                        </a:spcAft>
                      </a:pPr>
                      <a:r>
                        <a:rPr lang="zh-TW" sz="15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目標宣言</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6">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400" b="0" dirty="0">
                          <a:latin typeface="Century Gothic" panose="020B0502020202020204" pitchFamily="34" charset="0"/>
                          <a:ea typeface="PMingLiU" panose="02020603050405020304" pitchFamily="18" charset="0"/>
                          <a:cs typeface="Times New Roman" panose="02020603050405020304" pitchFamily="18" charset="0"/>
                        </a:rPr>
                        <a:t>在本獅子年度中，我們的區將每季舉辦網路研討會，以支持分會獲得成功，例如改進會員的參與或對社交媒體的使用。</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行動步驟</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負責方</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所需資源 (團隊成員、科技、資金等)</a:t>
                      </a:r>
                      <a:endParaRPr lang="en-US" dirty="0"/>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zh-TW" sz="1300" b="0">
                          <a:latin typeface="Century Gothic" panose="020B0502020202020204" pitchFamily="34" charset="0"/>
                          <a:ea typeface="PMingLiU" panose="02020603050405020304" pitchFamily="18" charset="0"/>
                          <a:cs typeface="Times New Roman" panose="02020603050405020304" pitchFamily="18" charset="0"/>
                        </a:rPr>
                        <a:t>見面討論，並選擇十月分會成功網路研討會的第一個主題，並決定會議的後勤。決定如何歸檔，以供分會未來時使用。</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專注領域4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工作組</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網路虛擬會議平台 </a:t>
                      </a:r>
                      <a:endParaRPr lang="en-US" dirty="0"/>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a:latin typeface="Century Gothic" panose="020B0502020202020204" pitchFamily="34" charset="0"/>
                          <a:ea typeface="PMingLiU" panose="02020603050405020304" pitchFamily="18" charset="0"/>
                          <a:cs typeface="Times New Roman" panose="02020603050405020304" pitchFamily="18" charset="0"/>
                        </a:rPr>
                        <a:t>收集在網路研討會時宣傳的支持資源</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300" dirty="0">
                          <a:latin typeface="Century Gothic" panose="020B0502020202020204" pitchFamily="34" charset="0"/>
                          <a:ea typeface="PMingLiU" panose="02020603050405020304" pitchFamily="18" charset="0"/>
                          <a:cs typeface="Times New Roman" panose="02020603050405020304" pitchFamily="18" charset="0"/>
                        </a:rPr>
                        <a:t>專注領域</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工作組</a:t>
                      </a:r>
                      <a:endParaRPr lang="zh-TW" altLang="en-US" sz="1300" dirty="0">
                        <a:latin typeface="Century Gothic" panose="020B0502020202020204" pitchFamily="34" charset="0"/>
                        <a:ea typeface="PMingLiU" panose="02020603050405020304" pitchFamily="18" charset="0"/>
                        <a:cs typeface="Times New Roman" panose="02020603050405020304" pitchFamily="18" charset="0"/>
                      </a:endParaRP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理查獅友</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b="0">
                          <a:latin typeface="Century Gothic" panose="020B0502020202020204" pitchFamily="34" charset="0"/>
                          <a:ea typeface="PMingLiU" panose="02020603050405020304" pitchFamily="18" charset="0"/>
                          <a:cs typeface="Times New Roman" panose="02020603050405020304" pitchFamily="18" charset="0"/>
                        </a:rPr>
                        <a:t>Lionsclubs.org 網站、線上資源</a:t>
                      </a:r>
                      <a:endParaRPr lang="en-US"/>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年7月25日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zh-TW" sz="1300">
                          <a:latin typeface="Century Gothic" panose="020B0502020202020204" pitchFamily="34" charset="0"/>
                          <a:ea typeface="PMingLiU" panose="02020603050405020304" pitchFamily="18" charset="0"/>
                          <a:cs typeface="Times New Roman" panose="02020603050405020304" pitchFamily="18" charset="0"/>
                        </a:rPr>
                        <a:t>向選定的網路研討會主持人請求支援</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300" dirty="0">
                          <a:latin typeface="Century Gothic" panose="020B0502020202020204" pitchFamily="34" charset="0"/>
                          <a:ea typeface="PMingLiU" panose="02020603050405020304" pitchFamily="18" charset="0"/>
                          <a:cs typeface="Times New Roman" panose="02020603050405020304" pitchFamily="18" charset="0"/>
                        </a:rPr>
                        <a:t>專注領域</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工作組</a:t>
                      </a:r>
                      <a:endParaRPr lang="zh-TW" altLang="en-US" sz="1300" dirty="0">
                        <a:latin typeface="Century Gothic" panose="020B0502020202020204" pitchFamily="34" charset="0"/>
                        <a:ea typeface="PMingLiU" panose="02020603050405020304" pitchFamily="18" charset="0"/>
                        <a:cs typeface="Times New Roman" panose="02020603050405020304" pitchFamily="18" charset="0"/>
                      </a:endParaRP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珍獅友</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a:latin typeface="Century Gothic" panose="020B0502020202020204" pitchFamily="34" charset="0"/>
                          <a:ea typeface="PMingLiU"/>
                        </a:rPr>
                        <a:t>網路研討會主持人的聯絡資訊、電子郵件</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年7月25日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2">
                  <a:txBody>
                    <a:bodyPr/>
                    <a:lstStyle/>
                    <a:p>
                      <a:pPr marL="47625" marR="0" indent="-47625">
                        <a:spcBef>
                          <a:spcPts val="0"/>
                        </a:spcBef>
                        <a:spcAft>
                          <a:spcPts val="0"/>
                        </a:spcAft>
                      </a:pPr>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評估</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4">
                  <a:txBody>
                    <a:bodyPr/>
                    <a:lstStyle/>
                    <a:p>
                      <a:r>
                        <a:rPr lang="zh-TW" sz="1500" b="1">
                          <a:solidFill>
                            <a:srgbClr val="000000"/>
                          </a:solidFill>
                          <a:latin typeface="Century Gothic" panose="020B0502020202020204" pitchFamily="34" charset="0"/>
                          <a:ea typeface="PMingLiU" panose="02020603050405020304" pitchFamily="18" charset="0"/>
                          <a:cs typeface="Calibri" panose="020F0502020204030204" pitchFamily="34" charset="0"/>
                        </a:rPr>
                        <a:t>變更</a:t>
                      </a:r>
                      <a:endParaRPr lang="en-US"/>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2">
                  <a:txBody>
                    <a:bodyPr/>
                    <a:lstStyle/>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a:latin typeface="Century Gothic" panose="020B0502020202020204" pitchFamily="34" charset="0"/>
                          <a:ea typeface="PMingLiU"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latin typeface="+mj-ea"/>
              <a:ea typeface="+mj-ea"/>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zh-TW" dirty="0">
                <a:latin typeface="+mj-ea"/>
                <a:ea typeface="+mj-ea"/>
              </a:rPr>
              <a:t>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69332"/>
          </a:xfrm>
          <a:prstGeom prst="rect">
            <a:avLst/>
          </a:prstGeom>
          <a:noFill/>
        </p:spPr>
        <p:txBody>
          <a:bodyPr wrap="square" rtlCol="0">
            <a:spAutoFit/>
          </a:bodyPr>
          <a:lstStyle/>
          <a:p>
            <a:pPr algn="ctr"/>
            <a:r>
              <a:rPr lang="zh-TW" altLang="en-US" b="1" dirty="0">
                <a:latin typeface="PMingLiU" panose="02020500000000000000" pitchFamily="18" charset="-120"/>
                <a:ea typeface="PMingLiU" panose="02020500000000000000" pitchFamily="18" charset="-120"/>
              </a:rPr>
              <a:t>目標陳述</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49269"/>
            <a:ext cx="2286000" cy="646331"/>
          </a:xfrm>
          <a:prstGeom prst="rect">
            <a:avLst/>
          </a:prstGeom>
          <a:noFill/>
        </p:spPr>
        <p:txBody>
          <a:bodyPr wrap="square" rtlCol="0">
            <a:spAutoFit/>
          </a:bodyPr>
          <a:lstStyle/>
          <a:p>
            <a:pPr algn="ctr"/>
            <a:r>
              <a:rPr lang="zh-TW" altLang="en-US" b="1" dirty="0">
                <a:latin typeface="PMingLiU" panose="02020500000000000000" pitchFamily="18" charset="-120"/>
                <a:ea typeface="PMingLiU" panose="02020500000000000000" pitchFamily="18" charset="-120"/>
              </a:rPr>
              <a:t>目標陳述</a:t>
            </a:r>
          </a:p>
          <a:p>
            <a:pPr algn="ctr"/>
            <a:endParaRPr lang="zh-TW" dirty="0">
              <a:latin typeface="PMingLiU" panose="02020500000000000000" pitchFamily="18" charset="-120"/>
              <a:ea typeface="PMingLiU" panose="02020500000000000000" pitchFamily="18" charset="-120"/>
            </a:endParaRP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zh-TW" b="1" i="0" u="none" strike="noStrike" cap="none" normalizeH="0" dirty="0">
                <a:ln>
                  <a:noFill/>
                </a:ln>
                <a:solidFill>
                  <a:schemeClr val="tx2"/>
                </a:solidFill>
                <a:latin typeface="+mj-ea"/>
                <a:ea typeface="+mj-ea"/>
                <a:cs typeface="Arial" panose="020B0604020202020204" pitchFamily="34" charset="0"/>
              </a:rPr>
              <a:t>行動步驟</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日期範圍</a:t>
            </a:r>
          </a:p>
          <a:p>
            <a:pPr marL="401638" indent="-263525">
              <a:buFontTx/>
              <a:buChar char="-"/>
            </a:pPr>
            <a:r>
              <a:rPr lang="zh-TW" dirty="0">
                <a:solidFill>
                  <a:srgbClr val="404040"/>
                </a:solidFill>
                <a:latin typeface="+mj-ea"/>
                <a:ea typeface="+mj-ea"/>
                <a:cs typeface="Arial" panose="020B0604020202020204" pitchFamily="34" charset="0"/>
              </a:rPr>
              <a:t>領導人</a:t>
            </a:r>
          </a:p>
          <a:p>
            <a:pPr marL="401638" indent="-263525">
              <a:buFontTx/>
              <a:buChar char="-"/>
            </a:pPr>
            <a:r>
              <a:rPr lang="zh-TW" dirty="0">
                <a:solidFill>
                  <a:srgbClr val="404040"/>
                </a:solidFill>
                <a:latin typeface="+mj-ea"/>
                <a:ea typeface="+mj-ea"/>
                <a:cs typeface="Arial" panose="020B0604020202020204" pitchFamily="34" charset="0"/>
              </a:rPr>
              <a:t>資源</a:t>
            </a:r>
          </a:p>
          <a:p>
            <a:pPr marL="401638" indent="-263525">
              <a:buFontTx/>
              <a:buChar char="-"/>
            </a:pPr>
            <a:r>
              <a:rPr lang="zh-TW" dirty="0">
                <a:solidFill>
                  <a:srgbClr val="404040"/>
                </a:solidFill>
                <a:latin typeface="+mj-ea"/>
                <a:ea typeface="+mj-ea"/>
                <a:cs typeface="Arial" panose="020B0604020202020204" pitchFamily="34" charset="0"/>
              </a:rPr>
              <a:t>預算</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mj-ea"/>
              <a:ea typeface="+mj-ea"/>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a:solidFill>
                  <a:srgbClr val="0A5496"/>
                </a:solidFill>
                <a:latin typeface="+mj-ea"/>
                <a:ea typeface="+mj-ea"/>
              </a:rPr>
              <a:t>行動計劃摘要</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1</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新分會</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2</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新會員</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3</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會員滿意度</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領導人的支持</a:t>
            </a:r>
            <a:endParaRPr lang="zh-TW" b="1" dirty="0">
              <a:solidFill>
                <a:schemeClr val="bg1"/>
              </a:solidFill>
              <a:latin typeface="+mj-ea"/>
              <a:ea typeface="+mj-ea"/>
              <a:cs typeface="Arial" panose="020B0604020202020204" pitchFamily="34" charset="0"/>
            </a:endParaRP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mj-ea"/>
              <a:ea typeface="+mj-ea"/>
            </a:endParaRPr>
          </a:p>
        </p:txBody>
      </p:sp>
      <p:sp>
        <p:nvSpPr>
          <p:cNvPr id="25" name="TextBox 24">
            <a:extLst>
              <a:ext uri="{FF2B5EF4-FFF2-40B4-BE49-F238E27FC236}">
                <a16:creationId xmlns:a16="http://schemas.microsoft.com/office/drawing/2014/main" id="{35A860F9-1BA3-354B-86DA-E89FD361E4CC}"/>
              </a:ext>
            </a:extLst>
          </p:cNvPr>
          <p:cNvSpPr txBox="1"/>
          <p:nvPr/>
        </p:nvSpPr>
        <p:spPr>
          <a:xfrm>
            <a:off x="1031966" y="2239824"/>
            <a:ext cx="2286000" cy="369332"/>
          </a:xfrm>
          <a:prstGeom prst="rect">
            <a:avLst/>
          </a:prstGeom>
          <a:noFill/>
        </p:spPr>
        <p:txBody>
          <a:bodyPr wrap="square" rtlCol="0">
            <a:spAutoFit/>
          </a:bodyPr>
          <a:lstStyle/>
          <a:p>
            <a:pPr algn="ctr"/>
            <a:r>
              <a:rPr lang="zh-TW" b="1" dirty="0">
                <a:latin typeface="PMingLiU" panose="02020500000000000000" pitchFamily="18" charset="-120"/>
                <a:ea typeface="PMingLiU" panose="02020500000000000000" pitchFamily="18" charset="-120"/>
              </a:rPr>
              <a:t>目標陳述</a:t>
            </a: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mj-ea"/>
              <a:ea typeface="+mj-ea"/>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a:ln>
                  <a:noFill/>
                </a:ln>
                <a:solidFill>
                  <a:prstClr val="white"/>
                </a:solidFill>
                <a:uLnTx/>
                <a:uFillTx/>
                <a:latin typeface="+mj-ea"/>
                <a:ea typeface="+mj-ea"/>
                <a:cs typeface="Arial" panose="020B0604020202020204" pitchFamily="34" charset="0"/>
              </a:rPr>
              <a:t>策略計劃</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mj-ea"/>
              <a:ea typeface="+mj-ea"/>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zh-TW" sz="2400" b="1" i="0" u="none" strike="noStrike" cap="none" normalizeH="0" baseline="0" noProof="0" dirty="0">
                <a:ln>
                  <a:noFill/>
                </a:ln>
                <a:solidFill>
                  <a:prstClr val="white"/>
                </a:solidFill>
                <a:uLnTx/>
                <a:uFillTx/>
                <a:latin typeface="+mj-ea"/>
                <a:ea typeface="+mj-ea"/>
                <a:cs typeface="Arial" panose="020B0604020202020204" pitchFamily="34" charset="0"/>
              </a:rPr>
              <a:t>支持創新</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確保每個人都有貢獻</a:t>
            </a:r>
          </a:p>
          <a:p>
            <a:pPr>
              <a:lnSpc>
                <a:spcPct val="150000"/>
              </a:lnSpc>
              <a:buClr>
                <a:srgbClr val="FFC000"/>
              </a:buClr>
              <a:buFont typeface="Wingdings" pitchFamily="2" charset="2"/>
              <a:buChar char="§"/>
              <a:defRPr/>
            </a:pPr>
            <a:r>
              <a:rPr lang="zh-TW" altLang="en-US" sz="2000" dirty="0">
                <a:solidFill>
                  <a:schemeClr val="bg1"/>
                </a:solidFill>
                <a:ea typeface="PMingLiU" charset="0"/>
              </a:rPr>
              <a:t>最初專注於構想的</a:t>
            </a:r>
            <a:r>
              <a:rPr lang="zh-TW" altLang="en-US" sz="2000" b="1" dirty="0">
                <a:solidFill>
                  <a:schemeClr val="bg1"/>
                </a:solidFill>
                <a:ea typeface="PMingLiU" charset="0"/>
              </a:rPr>
              <a:t>數量</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正向；不要有負面評論</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鼓勵大膽的想法，並挑戰自己</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要有創意</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結合並改善想法</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a:solidFill>
                  <a:srgbClr val="0A5496"/>
                </a:solidFill>
                <a:latin typeface="+mj-ea"/>
                <a:ea typeface="+mj-ea"/>
              </a:rPr>
              <a:t>確立行動和時間</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1</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新分會</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2</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新會員</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3</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會員滿意度</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領導人的支持</a:t>
            </a:r>
            <a:endParaRPr lang="zh-TW" b="1" dirty="0">
              <a:solidFill>
                <a:schemeClr val="bg1"/>
              </a:solidFill>
              <a:latin typeface="+mj-ea"/>
              <a:ea typeface="+mj-ea"/>
              <a:cs typeface="Arial" panose="020B0604020202020204" pitchFamily="34" charset="0"/>
            </a:endParaRP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zh-TW" sz="2000">
                <a:latin typeface="+mj-ea"/>
                <a:ea typeface="+mj-ea"/>
              </a:rPr>
              <a:t>分成四個小組：每個專注領域一個</a:t>
            </a:r>
          </a:p>
          <a:p>
            <a:pPr marL="514350" indent="-514350">
              <a:lnSpc>
                <a:spcPct val="110000"/>
              </a:lnSpc>
              <a:spcBef>
                <a:spcPts val="1200"/>
              </a:spcBef>
              <a:spcAft>
                <a:spcPts val="600"/>
              </a:spcAft>
              <a:buClr>
                <a:schemeClr val="tx1"/>
              </a:buClr>
              <a:buFont typeface="+mj-lt"/>
              <a:buAutoNum type="arabicParenR"/>
            </a:pPr>
            <a:r>
              <a:rPr lang="zh-TW" sz="2000">
                <a:latin typeface="+mj-ea"/>
                <a:ea typeface="+mj-ea"/>
              </a:rPr>
              <a:t>每個小組建立一張可能的行動列表，然後選出最好的2-3個，並加上描述和日期範圍</a:t>
            </a:r>
          </a:p>
          <a:p>
            <a:pPr marL="514350" indent="-514350">
              <a:lnSpc>
                <a:spcPct val="110000"/>
              </a:lnSpc>
              <a:spcBef>
                <a:spcPts val="1200"/>
              </a:spcBef>
              <a:spcAft>
                <a:spcPts val="600"/>
              </a:spcAft>
              <a:buClr>
                <a:schemeClr val="tx1"/>
              </a:buClr>
              <a:buFont typeface="+mj-lt"/>
              <a:buAutoNum type="arabicParenR"/>
            </a:pPr>
            <a:r>
              <a:rPr lang="zh-TW" sz="2000">
                <a:latin typeface="+mj-ea"/>
                <a:ea typeface="+mj-ea"/>
              </a:rPr>
              <a:t>每個小組的發言人分享各小組的想法</a:t>
            </a:r>
          </a:p>
          <a:p>
            <a:pPr marL="514350" indent="-514350">
              <a:lnSpc>
                <a:spcPct val="110000"/>
              </a:lnSpc>
              <a:spcBef>
                <a:spcPts val="1200"/>
              </a:spcBef>
              <a:spcAft>
                <a:spcPts val="600"/>
              </a:spcAft>
              <a:buClr>
                <a:schemeClr val="tx1"/>
              </a:buClr>
              <a:buFont typeface="+mj-lt"/>
              <a:buAutoNum type="arabicParenR"/>
            </a:pPr>
            <a:r>
              <a:rPr lang="zh-TW" sz="2000">
                <a:latin typeface="+mj-ea"/>
                <a:ea typeface="+mj-ea"/>
              </a:rPr>
              <a:t>我們以小組總結我們的行動列表</a:t>
            </a:r>
          </a:p>
          <a:p>
            <a:pPr marL="457200" indent="-457200">
              <a:buClr>
                <a:schemeClr val="accent1"/>
              </a:buClr>
              <a:buFont typeface="Wingdings" panose="05000000000000000000" pitchFamily="2" charset="2"/>
              <a:buChar char="v"/>
            </a:pPr>
            <a:endParaRPr lang="en-US" kern="0" dirty="0">
              <a:latin typeface="+mj-ea"/>
              <a:ea typeface="+mj-ea"/>
            </a:endParaRPr>
          </a:p>
          <a:p>
            <a:pPr marL="457200" indent="-457200">
              <a:buClr>
                <a:schemeClr val="accent1"/>
              </a:buClr>
              <a:buFont typeface="Wingdings" panose="05000000000000000000" pitchFamily="2" charset="2"/>
              <a:buChar char="v"/>
            </a:pPr>
            <a:endParaRPr lang="en-US" kern="0" dirty="0">
              <a:latin typeface="+mj-ea"/>
              <a:ea typeface="+mj-ea"/>
            </a:endParaRPr>
          </a:p>
          <a:p>
            <a:pPr marL="457200" indent="-457200">
              <a:buClr>
                <a:schemeClr val="accent1"/>
              </a:buClr>
              <a:buFont typeface="Wingdings" panose="05000000000000000000" pitchFamily="2" charset="2"/>
              <a:buChar char="v"/>
            </a:pPr>
            <a:endParaRPr lang="en-US" kern="0" dirty="0">
              <a:latin typeface="+mj-ea"/>
              <a:ea typeface="+mj-ea"/>
            </a:endParaRPr>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05084" y="1142999"/>
            <a:ext cx="11007591" cy="5604094"/>
            <a:chOff x="405084" y="1142999"/>
            <a:chExt cx="11007591" cy="5604094"/>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altLang="zh-TW" sz="4400" b="1" dirty="0">
                <a:latin typeface="+mj-ea"/>
                <a:ea typeface="+mj-ea"/>
              </a:endParaRPr>
            </a:p>
            <a:p>
              <a:endParaRPr lang="en-US" altLang="zh-TW" sz="4400" b="1" dirty="0">
                <a:latin typeface="+mj-ea"/>
                <a:ea typeface="+mj-ea"/>
              </a:endParaRPr>
            </a:p>
            <a:p>
              <a:r>
                <a:rPr lang="zh-TW" sz="4400" b="1" dirty="0">
                  <a:latin typeface="+mj-ea"/>
                  <a:ea typeface="+mj-ea"/>
                </a:rPr>
                <a:t>除非許下承諾，否則只有保證和希望；但沒有計劃。</a:t>
              </a:r>
            </a:p>
            <a:p>
              <a:r>
                <a:rPr lang="zh-TW" sz="4400" b="1" dirty="0">
                  <a:latin typeface="+mj-ea"/>
                  <a:ea typeface="+mj-ea"/>
                </a:rPr>
                <a:t> </a:t>
              </a:r>
            </a:p>
            <a:p>
              <a:endParaRPr lang="zh-TW" sz="4400" b="1" dirty="0">
                <a:latin typeface="+mj-ea"/>
                <a:ea typeface="+mj-ea"/>
              </a:endParaRPr>
            </a:p>
          </p:txBody>
        </p:sp>
        <p:sp>
          <p:nvSpPr>
            <p:cNvPr id="19" name="Quote">
              <a:extLst>
                <a:ext uri="{FF2B5EF4-FFF2-40B4-BE49-F238E27FC236}">
                  <a16:creationId xmlns:a16="http://schemas.microsoft.com/office/drawing/2014/main" id="{B7FB3DAC-63D4-B148-88F5-75FA7D71423D}"/>
                </a:ext>
              </a:extLst>
            </p:cNvPr>
            <p:cNvSpPr/>
            <p:nvPr/>
          </p:nvSpPr>
          <p:spPr>
            <a:xfrm>
              <a:off x="405084" y="1142999"/>
              <a:ext cx="1513719" cy="5604094"/>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endParaRPr lang="en-US" altLang="zh-TW" sz="18000" b="1" dirty="0">
                <a:solidFill>
                  <a:srgbClr val="EBB700"/>
                </a:solidFill>
                <a:latin typeface="Open Sans"/>
                <a:ea typeface="PMingLiU"/>
                <a:cs typeface="Open Sans"/>
              </a:endParaRPr>
            </a:p>
            <a:p>
              <a:pPr algn="ctr"/>
              <a:endParaRPr lang="zh-TW" sz="18000" b="1" dirty="0">
                <a:solidFill>
                  <a:srgbClr val="EBB700"/>
                </a:solidFill>
                <a:latin typeface="Open Sans"/>
                <a:ea typeface="PMingLiU"/>
                <a:cs typeface="Open Sans"/>
              </a:endParaRPr>
            </a:p>
          </p:txBody>
        </p:sp>
        <p:sp>
          <p:nvSpPr>
            <p:cNvPr id="20" name="Quote">
              <a:extLst>
                <a:ext uri="{FF2B5EF4-FFF2-40B4-BE49-F238E27FC236}">
                  <a16:creationId xmlns:a16="http://schemas.microsoft.com/office/drawing/2014/main" id="{E3DAE31F-0978-3144-B36A-5737DFED62EE}"/>
                </a:ext>
              </a:extLst>
            </p:cNvPr>
            <p:cNvSpPr/>
            <p:nvPr/>
          </p:nvSpPr>
          <p:spPr>
            <a:xfrm>
              <a:off x="9898956" y="1905000"/>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chemeClr val="bg1"/>
                </a:solidFill>
              </a:rPr>
              <a:t>- 彼得</a:t>
            </a:r>
            <a:r>
              <a:rPr lang="en-US" altLang="zh-TW" sz="2400" b="1" dirty="0">
                <a:solidFill>
                  <a:schemeClr val="bg1"/>
                </a:solidFill>
                <a:latin typeface="PMingLiU" panose="02020500000000000000" pitchFamily="18" charset="-120"/>
                <a:ea typeface="PMingLiU" panose="02020500000000000000" pitchFamily="18" charset="-120"/>
              </a:rPr>
              <a:t>‧</a:t>
            </a:r>
            <a:r>
              <a:rPr lang="zh-TW" sz="2400" b="1" dirty="0">
                <a:solidFill>
                  <a:schemeClr val="bg1"/>
                </a:solidFill>
              </a:rPr>
              <a:t>德魯克</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zh-CN" altLang="en-US" sz="3200" b="1">
                <a:solidFill>
                  <a:srgbClr val="0A5496"/>
                </a:solidFill>
              </a:rPr>
              <a:t>工作組組織範本 </a:t>
            </a:r>
            <a:endParaRPr lang="en-US" sz="3200" b="1" dirty="0">
              <a:solidFill>
                <a:srgbClr val="0A5496"/>
              </a:solidFill>
            </a:endParaRP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a:solidFill>
                    <a:srgbClr val="0D2240"/>
                  </a:solidFill>
                  <a:latin typeface="Helvetica Neue"/>
                  <a:ea typeface="Fira Sans Extra Condensed Medium"/>
                  <a:cs typeface="Fira Sans Extra Condensed Medium"/>
                  <a:sym typeface="Fira Sans Extra Condensed Medium"/>
                </a:rPr>
                <a:t>: </a:t>
              </a:r>
              <a:r>
                <a:rPr lang="zh-CN" altLang="en-US" kern="0">
                  <a:solidFill>
                    <a:srgbClr val="0D2240"/>
                  </a:solidFill>
                  <a:latin typeface="Helvetica Neue"/>
                  <a:ea typeface="Fira Sans Extra Condensed Medium"/>
                  <a:cs typeface="Fira Sans Extra Condensed Medium"/>
                  <a:sym typeface="Fira Sans Extra Condensed Medium"/>
                </a:rPr>
                <a:t>工作組組長</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0" y="6126858"/>
            <a:ext cx="3679310" cy="580225"/>
            <a:chOff x="5073049" y="4616779"/>
            <a:chExt cx="3111101"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7"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a:solidFill>
                    <a:srgbClr val="0D2240"/>
                  </a:solidFill>
                  <a:latin typeface="Helvetica Neue"/>
                  <a:ea typeface="Fira Sans Extra Condensed Medium"/>
                  <a:cs typeface="Fira Sans Extra Condensed Medium"/>
                  <a:sym typeface="Fira Sans Extra Condensed Medium"/>
                </a:rPr>
                <a:t>: </a:t>
              </a:r>
              <a:r>
                <a:rPr lang="zh-CN" altLang="en-US" kern="0">
                  <a:solidFill>
                    <a:srgbClr val="0D2240"/>
                  </a:solidFill>
                  <a:latin typeface="Helvetica Neue"/>
                  <a:ea typeface="Fira Sans Extra Condensed Medium"/>
                  <a:cs typeface="Fira Sans Extra Condensed Medium"/>
                  <a:sym typeface="Fira Sans Extra Condensed Medium"/>
                </a:rPr>
                <a:t>工作組成員</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a:solidFill>
                          <a:srgbClr val="EBB700"/>
                        </a:solidFill>
                        <a:effectLst>
                          <a:innerShdw blurRad="63500" dist="50800" dir="13500000">
                            <a:prstClr val="black">
                              <a:alpha val="50000"/>
                            </a:prstClr>
                          </a:innerShdw>
                        </a:effectLst>
                        <a:sym typeface="Fira Sans Extra Condensed Medium"/>
                      </a:rPr>
                      <a:t>專注領域 </a:t>
                    </a:r>
                    <a:r>
                      <a:rPr lang="en-US" altLang="zh-CN">
                        <a:solidFill>
                          <a:srgbClr val="EBB700"/>
                        </a:solidFill>
                        <a:effectLst>
                          <a:innerShdw blurRad="63500" dist="50800" dir="13500000">
                            <a:prstClr val="black">
                              <a:alpha val="50000"/>
                            </a:prstClr>
                          </a:innerShdw>
                        </a:effectLst>
                        <a:sym typeface="Fira Sans Extra Condensed Medium"/>
                      </a:rPr>
                      <a:t>1</a:t>
                    </a:r>
                    <a:r>
                      <a:rPr lang="zh-CN" altLang="en-US" dirty="0">
                        <a:solidFill>
                          <a:srgbClr val="EBB700"/>
                        </a:solidFill>
                        <a:effectLst>
                          <a:innerShdw blurRad="63500" dist="50800" dir="13500000">
                            <a:prstClr val="black">
                              <a:alpha val="50000"/>
                            </a:prstClr>
                          </a:innerShdw>
                        </a:effectLst>
                        <a:sym typeface="Fira Sans Extra Condensed Medium"/>
                      </a:rPr>
                      <a:t>：</a:t>
                    </a:r>
                    <a:br>
                      <a:rPr lang="en-US" altLang="zh-CN">
                        <a:solidFill>
                          <a:srgbClr val="EBB700"/>
                        </a:solidFill>
                        <a:effectLst>
                          <a:innerShdw blurRad="63500" dist="50800" dir="13500000">
                            <a:prstClr val="black">
                              <a:alpha val="50000"/>
                            </a:prstClr>
                          </a:innerShdw>
                        </a:effectLst>
                        <a:sym typeface="Fira Sans Extra Condensed Medium"/>
                      </a:rPr>
                    </a:br>
                    <a:r>
                      <a:rPr lang="zh-CN" altLang="en-US">
                        <a:solidFill>
                          <a:srgbClr val="EBB700"/>
                        </a:solidFill>
                        <a:effectLst>
                          <a:innerShdw blurRad="63500" dist="50800" dir="13500000">
                            <a:prstClr val="black">
                              <a:alpha val="50000"/>
                            </a:prstClr>
                          </a:innerShdw>
                        </a:effectLst>
                        <a:sym typeface="Fira Sans Extra Condensed Medium"/>
                      </a:rPr>
                      <a:t>新分會</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a:solidFill>
                          <a:srgbClr val="407CCA"/>
                        </a:solidFill>
                        <a:effectLst>
                          <a:innerShdw blurRad="63500" dist="50800" dir="13500000">
                            <a:prstClr val="black">
                              <a:alpha val="50000"/>
                            </a:prstClr>
                          </a:innerShdw>
                        </a:effectLst>
                        <a:sym typeface="Fira Sans Extra Condensed Medium"/>
                      </a:rPr>
                      <a:t>專注領域 </a:t>
                    </a:r>
                    <a:r>
                      <a:rPr lang="en-US" altLang="zh-CN">
                        <a:solidFill>
                          <a:srgbClr val="407CCA"/>
                        </a:solidFill>
                        <a:effectLst>
                          <a:innerShdw blurRad="63500" dist="50800" dir="13500000">
                            <a:prstClr val="black">
                              <a:alpha val="50000"/>
                            </a:prstClr>
                          </a:innerShdw>
                        </a:effectLst>
                        <a:sym typeface="Fira Sans Extra Condensed Medium"/>
                      </a:rPr>
                      <a:t>2</a:t>
                    </a:r>
                    <a:r>
                      <a:rPr lang="zh-CN" altLang="en-US" dirty="0">
                        <a:solidFill>
                          <a:srgbClr val="407CCA"/>
                        </a:solidFill>
                        <a:effectLst>
                          <a:innerShdw blurRad="63500" dist="50800" dir="13500000">
                            <a:prstClr val="black">
                              <a:alpha val="50000"/>
                            </a:prstClr>
                          </a:innerShdw>
                        </a:effectLst>
                        <a:sym typeface="Fira Sans Extra Condensed Medium"/>
                      </a:rPr>
                      <a:t>：</a:t>
                    </a:r>
                    <a:endParaRPr lang="en" dirty="0">
                      <a:solidFill>
                        <a:srgbClr val="407CCA"/>
                      </a:solidFill>
                      <a:effectLst>
                        <a:innerShdw blurRad="63500" dist="50800" dir="13500000">
                          <a:prstClr val="black">
                            <a:alpha val="50000"/>
                          </a:prstClr>
                        </a:innerShdw>
                      </a:effectLst>
                      <a:sym typeface="Fira Sans Extra Condensed Medium"/>
                    </a:endParaRPr>
                  </a:p>
                  <a:p>
                    <a:r>
                      <a:rPr lang="zh-CN" altLang="en-US">
                        <a:solidFill>
                          <a:srgbClr val="407CCA"/>
                        </a:solidFill>
                        <a:effectLst>
                          <a:innerShdw blurRad="63500" dist="50800" dir="13500000">
                            <a:prstClr val="black">
                              <a:alpha val="50000"/>
                            </a:prstClr>
                          </a:innerShdw>
                        </a:effectLst>
                        <a:sym typeface="Fira Sans Extra Condensed Medium"/>
                      </a:rPr>
                      <a:t>新會員</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zh-CN" altLang="en-US" b="1" dirty="0">
                        <a:solidFill>
                          <a:srgbClr val="B3B2B1"/>
                        </a:solidFill>
                        <a:effectLst>
                          <a:innerShdw blurRad="63500" dist="50800" dir="13500000">
                            <a:prstClr val="black">
                              <a:alpha val="50000"/>
                            </a:prstClr>
                          </a:innerShdw>
                        </a:effectLst>
                        <a:latin typeface="Helvetica Neue"/>
                        <a:sym typeface="Fira Sans Extra Condensed Medium"/>
                      </a:rPr>
                      <a:t>專注領域 </a:t>
                    </a:r>
                    <a:r>
                      <a:rPr lang="en-US" altLang="zh-CN" b="1" dirty="0">
                        <a:solidFill>
                          <a:srgbClr val="B3B2B1"/>
                        </a:solidFill>
                        <a:effectLst>
                          <a:innerShdw blurRad="63500" dist="50800" dir="13500000">
                            <a:prstClr val="black">
                              <a:alpha val="50000"/>
                            </a:prstClr>
                          </a:innerShdw>
                        </a:effectLst>
                        <a:latin typeface="Helvetica Neue"/>
                        <a:sym typeface="Fira Sans Extra Condensed Medium"/>
                      </a:rPr>
                      <a:t>4</a:t>
                    </a:r>
                    <a:r>
                      <a:rPr lang="zh-CN" altLang="en-US" b="1" dirty="0">
                        <a:solidFill>
                          <a:srgbClr val="B3B2B1"/>
                        </a:solidFill>
                        <a:effectLst>
                          <a:innerShdw blurRad="63500" dist="50800" dir="13500000">
                            <a:prstClr val="black">
                              <a:alpha val="50000"/>
                            </a:prstClr>
                          </a:innerShdw>
                        </a:effectLst>
                        <a:latin typeface="Helvetica Neue"/>
                        <a:sym typeface="Fira Sans Extra Condensed Medium"/>
                      </a:rPr>
                      <a:t>：</a:t>
                    </a:r>
                    <a:endParaRPr lang="en" b="1" dirty="0">
                      <a:solidFill>
                        <a:srgbClr val="B3B2B1"/>
                      </a:solidFill>
                      <a:effectLst>
                        <a:innerShdw blurRad="63500" dist="50800" dir="13500000">
                          <a:prstClr val="black">
                            <a:alpha val="50000"/>
                          </a:prstClr>
                        </a:innerShdw>
                      </a:effectLst>
                      <a:latin typeface="Helvetica Neue"/>
                      <a:sym typeface="Fira Sans Extra Condensed Medium"/>
                    </a:endParaRPr>
                  </a:p>
                  <a:p>
                    <a:pPr>
                      <a:buClrTx/>
                      <a:defRPr/>
                    </a:pPr>
                    <a:r>
                      <a:rPr lang="zh-TW" altLang="en-US" b="1" dirty="0">
                        <a:solidFill>
                          <a:srgbClr val="B3B2B1"/>
                        </a:solidFill>
                        <a:effectLst>
                          <a:innerShdw blurRad="63500" dist="50800" dir="13500000">
                            <a:prstClr val="black">
                              <a:alpha val="50000"/>
                            </a:prstClr>
                          </a:innerShdw>
                        </a:effectLst>
                        <a:latin typeface="Helvetica Neue"/>
                        <a:sym typeface="Fira Sans Extra Condensed Medium"/>
                      </a:rPr>
                      <a:t>領導人的支持</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CN" altLang="en-US" b="1" kern="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專注領域 </a:t>
                    </a:r>
                    <a:r>
                      <a:rPr lang="en-US" altLang="zh-CN" b="1" kern="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3</a:t>
                    </a:r>
                    <a:r>
                      <a:rPr lang="zh-CN" altLang="en-US"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a:t>
                    </a:r>
                    <a:endPar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a:p>
                    <a:pPr defTabSz="1219170" fontAlgn="auto">
                      <a:spcBef>
                        <a:spcPts val="0"/>
                      </a:spcBef>
                      <a:spcAft>
                        <a:spcPts val="0"/>
                      </a:spcAft>
                      <a:defRPr/>
                    </a:pPr>
                    <a:r>
                      <a:rPr lang="zh-CN" altLang="en-US" b="1" kern="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會員滿意度</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  </a:t>
              </a:r>
              <a:r>
                <a:rPr lang="zh-CN" altLang="en-US" sz="1067" b="1" dirty="0">
                  <a:solidFill>
                    <a:srgbClr val="0D2240"/>
                  </a:solidFill>
                  <a:latin typeface="Helvetica Neue"/>
                </a:rPr>
                <a:t>全球會員發展措施</a:t>
              </a:r>
              <a:br>
                <a:rPr lang="en-US" altLang="zh-CN" sz="1067" b="1" dirty="0">
                  <a:solidFill>
                    <a:srgbClr val="0D2240"/>
                  </a:solidFill>
                  <a:latin typeface="Helvetica Neue"/>
                </a:rPr>
              </a:br>
              <a:r>
                <a:rPr lang="zh-CN" altLang="en-US" sz="1067" b="1" dirty="0">
                  <a:solidFill>
                    <a:srgbClr val="0D2240"/>
                  </a:solidFill>
                  <a:latin typeface="Helvetica Neue"/>
                </a:rPr>
                <a:t>支持組長</a:t>
              </a:r>
              <a:endParaRPr lang="en-US" sz="1067" b="1" dirty="0">
                <a:solidFill>
                  <a:srgbClr val="0D2240"/>
                </a:solidFill>
                <a:latin typeface="Helvetica Neue"/>
              </a:endParaRPr>
            </a:p>
            <a:p>
              <a:pPr algn="ctr"/>
              <a:endParaRPr lang="en-US" sz="1067" b="1" dirty="0">
                <a:solidFill>
                  <a:srgbClr val="0D2240"/>
                </a:solidFill>
                <a:highlight>
                  <a:srgbClr val="FF338D"/>
                </a:highlight>
                <a:latin typeface="Helvetica Neue"/>
              </a:endParaRP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mj-ea"/>
                <a:ea typeface="+mj-ea"/>
                <a:cs typeface="Arial" panose="020B0604020202020204" pitchFamily="34" charset="0"/>
              </a:rPr>
              <a:t>我們都在同一個旅程中！</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zh-TW" sz="2400" b="1">
                <a:solidFill>
                  <a:schemeClr val="bg1"/>
                </a:solidFill>
                <a:latin typeface="+mj-ea"/>
                <a:ea typeface="+mj-ea"/>
              </a:rPr>
              <a:t>可用的支持...</a:t>
            </a:r>
          </a:p>
          <a:p>
            <a:pPr marL="457200" indent="-457200" fontAlgn="auto">
              <a:spcAft>
                <a:spcPts val="1200"/>
              </a:spcAft>
              <a:buFont typeface="+mj-lt"/>
              <a:buAutoNum type="arabicPeriod"/>
            </a:pPr>
            <a:r>
              <a:rPr lang="zh-TW" sz="1800">
                <a:solidFill>
                  <a:schemeClr val="bg1"/>
                </a:solidFill>
                <a:latin typeface="+mj-ea"/>
                <a:ea typeface="+mj-ea"/>
              </a:rPr>
              <a:t>全球行動團隊領導人</a:t>
            </a:r>
          </a:p>
          <a:p>
            <a:pPr marL="457200" indent="-457200" fontAlgn="auto">
              <a:spcAft>
                <a:spcPts val="1200"/>
              </a:spcAft>
              <a:buFont typeface="+mj-lt"/>
              <a:buAutoNum type="arabicPeriod"/>
            </a:pPr>
            <a:r>
              <a:rPr lang="zh-TW" sz="1800">
                <a:solidFill>
                  <a:schemeClr val="bg1"/>
                </a:solidFill>
                <a:latin typeface="+mj-ea"/>
                <a:ea typeface="+mj-ea"/>
              </a:rPr>
              <a:t>國際獅子會的GAT職員</a:t>
            </a:r>
          </a:p>
          <a:p>
            <a:pPr marL="457200" indent="-457200" fontAlgn="auto">
              <a:spcAft>
                <a:spcPts val="1200"/>
              </a:spcAft>
              <a:buFont typeface="+mj-lt"/>
              <a:buAutoNum type="arabicPeriod"/>
            </a:pPr>
            <a:r>
              <a:rPr lang="zh-TW" sz="1800">
                <a:solidFill>
                  <a:schemeClr val="bg1"/>
                </a:solidFill>
                <a:latin typeface="+mj-ea"/>
                <a:ea typeface="+mj-ea"/>
              </a:rPr>
              <a:t>前國際總會長、前國際理事、前議會議長及前總監 </a:t>
            </a:r>
          </a:p>
          <a:p>
            <a:pPr marL="457200" indent="-457200" fontAlgn="auto">
              <a:spcAft>
                <a:spcPts val="1200"/>
              </a:spcAft>
              <a:buFont typeface="+mj-lt"/>
              <a:buAutoNum type="arabicPeriod"/>
            </a:pPr>
            <a:r>
              <a:rPr lang="zh-TW" sz="1800">
                <a:solidFill>
                  <a:schemeClr val="bg1"/>
                </a:solidFill>
                <a:latin typeface="+mj-ea"/>
                <a:ea typeface="+mj-ea"/>
              </a:rPr>
              <a:t>現有的委員會</a:t>
            </a:r>
          </a:p>
          <a:p>
            <a:pPr marL="489915" indent="-457200" fontAlgn="auto">
              <a:spcAft>
                <a:spcPts val="1200"/>
              </a:spcAft>
              <a:buFont typeface="+mj-lt"/>
              <a:buAutoNum type="arabicPeriod"/>
            </a:pPr>
            <a:r>
              <a:rPr lang="zh-TW" sz="1800">
                <a:solidFill>
                  <a:schemeClr val="bg1"/>
                </a:solidFill>
                <a:latin typeface="+mj-ea"/>
                <a:ea typeface="+mj-ea"/>
              </a:rPr>
              <a:t>其他區的總監</a:t>
            </a:r>
          </a:p>
          <a:p>
            <a:pPr marL="489915" indent="-457200" fontAlgn="auto">
              <a:spcAft>
                <a:spcPts val="1200"/>
              </a:spcAft>
              <a:buFont typeface="+mj-lt"/>
              <a:buAutoNum type="arabicPeriod"/>
            </a:pPr>
            <a:r>
              <a:rPr lang="zh-TW" sz="1800">
                <a:solidFill>
                  <a:schemeClr val="bg1"/>
                </a:solidFill>
                <a:latin typeface="+mj-ea"/>
                <a:ea typeface="+mj-ea"/>
              </a:rPr>
              <a:t>分區/專區主席及認證導獅</a:t>
            </a:r>
          </a:p>
          <a:p>
            <a:pPr marL="489915" indent="-457200" fontAlgn="auto">
              <a:spcAft>
                <a:spcPts val="1200"/>
              </a:spcAft>
              <a:buFont typeface="+mj-lt"/>
              <a:buAutoNum type="arabicPeriod"/>
            </a:pPr>
            <a:r>
              <a:rPr lang="zh-TW" sz="1800">
                <a:solidFill>
                  <a:schemeClr val="bg1"/>
                </a:solidFill>
                <a:latin typeface="+mj-ea"/>
                <a:ea typeface="+mj-ea"/>
              </a:rPr>
              <a:t>分會領導人和獅子會會員</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328893806"/>
              </p:ext>
            </p:extLst>
          </p:nvPr>
        </p:nvGraphicFramePr>
        <p:xfrm>
          <a:off x="8634722" y="895787"/>
          <a:ext cx="3429000" cy="5279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27</a:t>
            </a:fld>
            <a:endParaRPr lang="en-US" sz="1000">
              <a:solidFill>
                <a:schemeClr val="bg1"/>
              </a:solidFill>
              <a:latin typeface="+mj-ea"/>
              <a:ea typeface="+mj-ea"/>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200" b="1" dirty="0">
                <a:solidFill>
                  <a:srgbClr val="0A5496"/>
                </a:solidFill>
                <a:latin typeface="+mj-ea"/>
                <a:ea typeface="+mj-ea"/>
                <a:cs typeface="Arial" charset="0"/>
              </a:rPr>
              <a:t>可用的資源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28</a:t>
            </a:fld>
            <a:endParaRPr lang="en-US" sz="100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TW" sz="1600" b="1" dirty="0">
                <a:solidFill>
                  <a:srgbClr val="00338D"/>
                </a:solidFill>
                <a:latin typeface="+mj-ea"/>
                <a:ea typeface="+mj-ea"/>
                <a:cs typeface="Arial" charset="0"/>
              </a:rPr>
              <a:t>以新分會重振區</a:t>
            </a:r>
          </a:p>
          <a:p>
            <a:pPr marL="0" indent="0" fontAlgn="auto">
              <a:lnSpc>
                <a:spcPct val="100000"/>
              </a:lnSpc>
              <a:spcBef>
                <a:spcPts val="0"/>
              </a:spcBef>
              <a:spcAft>
                <a:spcPts val="200"/>
              </a:spcAft>
              <a:buClr>
                <a:srgbClr val="FFC000"/>
              </a:buClr>
              <a:buNone/>
            </a:pPr>
            <a:endParaRPr lang="en-US" sz="1400" b="1" dirty="0">
              <a:solidFill>
                <a:srgbClr val="000000"/>
              </a:solidFill>
              <a:latin typeface="+mj-ea"/>
              <a:ea typeface="+mj-ea"/>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594888" y="2571490"/>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zh-TW" sz="1500" b="1" dirty="0">
                <a:solidFill>
                  <a:srgbClr val="000000"/>
                </a:solidFill>
                <a:latin typeface="+mj-ea"/>
                <a:ea typeface="+mj-ea"/>
                <a:cs typeface="Arial" panose="020B0604020202020204" pitchFamily="34" charset="0"/>
              </a:rPr>
              <a:t>著手開始</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mj-ea"/>
              <a:ea typeface="+mj-ea"/>
              <a:cs typeface="Arial" panose="020B0604020202020204" pitchFamily="34" charset="0"/>
            </a:endParaRP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rPr>
              <a:t>新會發展指南</a:t>
            </a:r>
            <a:r>
              <a:rPr lang="zh-TW" sz="1450" dirty="0">
                <a:latin typeface="+mj-ea"/>
                <a:ea typeface="+mj-ea"/>
                <a:cs typeface="Arial" panose="020B0604020202020204" pitchFamily="34" charset="0"/>
              </a:rPr>
              <a:t>描述創立新分會的步驟</a:t>
            </a:r>
          </a:p>
          <a:p>
            <a:pPr fontAlgn="auto">
              <a:lnSpc>
                <a:spcPct val="150000"/>
              </a:lnSpc>
              <a:spcBef>
                <a:spcPts val="0"/>
              </a:spcBef>
              <a:spcAft>
                <a:spcPts val="0"/>
              </a:spcAft>
              <a:buClr>
                <a:srgbClr val="0A5496"/>
              </a:buClr>
            </a:pPr>
            <a:r>
              <a:rPr lang="zh-TW" sz="1450" dirty="0">
                <a:latin typeface="+mj-ea"/>
                <a:ea typeface="+mj-ea"/>
                <a:cs typeface="Arial" panose="020B0604020202020204" pitchFamily="34" charset="0"/>
              </a:rPr>
              <a:t>在</a:t>
            </a:r>
            <a:r>
              <a:rPr lang="zh-TW" sz="145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獅子會學習中心(LLC)</a:t>
            </a:r>
            <a:r>
              <a:rPr lang="zh-TW" sz="1450" dirty="0">
                <a:latin typeface="+mj-ea"/>
                <a:ea typeface="+mj-ea"/>
                <a:cs typeface="Arial" panose="020B0604020202020204" pitchFamily="34" charset="0"/>
              </a:rPr>
              <a:t>上的新會發展線上培訓課程</a:t>
            </a:r>
          </a:p>
          <a:p>
            <a:pPr fontAlgn="auto">
              <a:lnSpc>
                <a:spcPct val="150000"/>
              </a:lnSpc>
              <a:spcBef>
                <a:spcPts val="0"/>
              </a:spcBef>
              <a:spcAft>
                <a:spcPts val="0"/>
              </a:spcAft>
              <a:buClr>
                <a:srgbClr val="0A5496"/>
              </a:buClr>
            </a:pPr>
            <a:r>
              <a:rPr lang="zh-CN" altLang="en-US"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哈嘍</a:t>
            </a:r>
            <a:r>
              <a:rPr lang="zh-TW" altLang="en-US"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小手冊</a:t>
            </a:r>
            <a:r>
              <a:rPr lang="zh-TW" altLang="en-US" sz="1450" dirty="0">
                <a:solidFill>
                  <a:srgbClr val="000000"/>
                </a:solidFill>
                <a:latin typeface="Arial" panose="020B0604020202020204" pitchFamily="34" charset="0"/>
                <a:cs typeface="Arial" panose="020B0604020202020204" pitchFamily="34" charset="0"/>
              </a:rPr>
              <a:t>涵蓋了擔任獅友的福利和我們的使命。</a:t>
            </a:r>
            <a:endParaRPr lang="en-US" altLang="zh-TW" sz="1450"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齊聚一堂計劃</a:t>
            </a:r>
            <a:r>
              <a:rPr lang="zh-TW" sz="1450" dirty="0">
                <a:latin typeface="+mj-ea"/>
                <a:ea typeface="+mj-ea"/>
                <a:cs typeface="Arial" panose="020B0604020202020204" pitchFamily="34" charset="0"/>
              </a:rPr>
              <a:t>網頁，與其他社區組織一起建立分會</a:t>
            </a:r>
          </a:p>
          <a:p>
            <a:pPr fontAlgn="auto">
              <a:lnSpc>
                <a:spcPct val="150000"/>
              </a:lnSpc>
              <a:spcBef>
                <a:spcPts val="0"/>
              </a:spcBef>
              <a:spcAft>
                <a:spcPts val="0"/>
              </a:spcAft>
              <a:buClr>
                <a:srgbClr val="0A5496"/>
              </a:buClr>
            </a:pPr>
            <a:r>
              <a:rPr lang="zh-TW" sz="1450" b="1" u="sng" dirty="0">
                <a:solidFill>
                  <a:srgbClr val="0A5496"/>
                </a:solidFill>
                <a:latin typeface="+mj-ea"/>
                <a:ea typeface="+mj-ea"/>
                <a:cs typeface="Arial" panose="020B0604020202020204" pitchFamily="34" charset="0"/>
              </a:rPr>
              <a:t>導獅計劃</a:t>
            </a:r>
            <a:r>
              <a:rPr lang="zh-TW" sz="1450" dirty="0">
                <a:latin typeface="+mj-ea"/>
                <a:ea typeface="+mj-ea"/>
                <a:cs typeface="Arial" panose="020B0604020202020204" pitchFamily="34" charset="0"/>
              </a:rPr>
              <a:t>網頁，準備獅友領導人以給分會支持</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新會員講習</a:t>
            </a:r>
            <a:r>
              <a:rPr lang="zh-TW" sz="1450" dirty="0">
                <a:latin typeface="+mj-ea"/>
                <a:ea typeface="+mj-ea"/>
                <a:cs typeface="Arial" panose="020B0604020202020204" pitchFamily="34" charset="0"/>
              </a:rPr>
              <a:t>網頁和</a:t>
            </a:r>
            <a:r>
              <a:rPr lang="zh-TW" sz="1450" b="1" dirty="0">
                <a:solidFill>
                  <a:srgbClr val="0A5496"/>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影片</a:t>
            </a:r>
            <a:r>
              <a:rPr lang="zh-TW" sz="1450" dirty="0">
                <a:latin typeface="+mj-ea"/>
                <a:ea typeface="+mj-ea"/>
                <a:cs typeface="Arial" panose="020B0604020202020204" pitchFamily="34" charset="0"/>
              </a:rPr>
              <a:t>，為新會員提供扎實的講習</a:t>
            </a:r>
          </a:p>
        </p:txBody>
      </p:sp>
      <p:pic>
        <p:nvPicPr>
          <p:cNvPr id="24" name="Picture 23" descr="Qr code&#10;&#10;Description automatically generated">
            <a:extLst>
              <a:ext uri="{FF2B5EF4-FFF2-40B4-BE49-F238E27FC236}">
                <a16:creationId xmlns:a16="http://schemas.microsoft.com/office/drawing/2014/main" id="{48ABF95C-EF1B-0BCA-74CD-CD5C2943F9F9}"/>
              </a:ext>
            </a:extLst>
          </p:cNvPr>
          <p:cNvPicPr>
            <a:picLocks noChangeAspect="1"/>
          </p:cNvPicPr>
          <p:nvPr/>
        </p:nvPicPr>
        <p:blipFill>
          <a:blip r:embed="rId9"/>
          <a:stretch>
            <a:fillRect/>
          </a:stretch>
        </p:blipFill>
        <p:spPr>
          <a:xfrm>
            <a:off x="9014573" y="1437786"/>
            <a:ext cx="1772508" cy="1737360"/>
          </a:xfrm>
          <a:prstGeom prst="rect">
            <a:avLst/>
          </a:prstGeom>
        </p:spPr>
      </p:pic>
      <p:sp>
        <p:nvSpPr>
          <p:cNvPr id="25" name="TextBox 24">
            <a:extLst>
              <a:ext uri="{FF2B5EF4-FFF2-40B4-BE49-F238E27FC236}">
                <a16:creationId xmlns:a16="http://schemas.microsoft.com/office/drawing/2014/main" id="{E9D20383-161D-6EF2-389C-0D3299BAFC79}"/>
              </a:ext>
            </a:extLst>
          </p:cNvPr>
          <p:cNvSpPr txBox="1"/>
          <p:nvPr/>
        </p:nvSpPr>
        <p:spPr>
          <a:xfrm>
            <a:off x="8764939" y="3275291"/>
            <a:ext cx="2271775" cy="307777"/>
          </a:xfrm>
          <a:prstGeom prst="rect">
            <a:avLst/>
          </a:prstGeom>
          <a:noFill/>
        </p:spPr>
        <p:txBody>
          <a:bodyPr wrap="square" rtlCol="0">
            <a:spAutoFit/>
          </a:bodyPr>
          <a:lstStyle/>
          <a:p>
            <a:r>
              <a:rPr lang="zh-TW" altLang="en-US" sz="1400" dirty="0">
                <a:solidFill>
                  <a:srgbClr val="C00000"/>
                </a:solidFill>
                <a:ea typeface="PMingLiU"/>
                <a:cs typeface="Arial" panose="020B0604020202020204" pitchFamily="34" charset="0"/>
              </a:rPr>
              <a:t>索取新分會資料袋的材料。</a:t>
            </a:r>
          </a:p>
        </p:txBody>
      </p:sp>
      <p:pic>
        <p:nvPicPr>
          <p:cNvPr id="26" name="Picture 25" descr="Qr code&#10;&#10;Description automatically generated">
            <a:extLst>
              <a:ext uri="{FF2B5EF4-FFF2-40B4-BE49-F238E27FC236}">
                <a16:creationId xmlns:a16="http://schemas.microsoft.com/office/drawing/2014/main" id="{1672CC79-13EC-264E-9828-BAB1EF4342C1}"/>
              </a:ext>
            </a:extLst>
          </p:cNvPr>
          <p:cNvPicPr>
            <a:picLocks noChangeAspect="1"/>
          </p:cNvPicPr>
          <p:nvPr/>
        </p:nvPicPr>
        <p:blipFill>
          <a:blip r:embed="rId10"/>
          <a:stretch>
            <a:fillRect/>
          </a:stretch>
        </p:blipFill>
        <p:spPr>
          <a:xfrm>
            <a:off x="9064740" y="3985541"/>
            <a:ext cx="1722341" cy="1737360"/>
          </a:xfrm>
          <a:prstGeom prst="rect">
            <a:avLst/>
          </a:prstGeom>
        </p:spPr>
      </p:pic>
      <p:sp>
        <p:nvSpPr>
          <p:cNvPr id="27" name="TextBox 26">
            <a:extLst>
              <a:ext uri="{FF2B5EF4-FFF2-40B4-BE49-F238E27FC236}">
                <a16:creationId xmlns:a16="http://schemas.microsoft.com/office/drawing/2014/main" id="{1800A727-8AF5-411B-AB1B-ADEB8AD05D11}"/>
              </a:ext>
            </a:extLst>
          </p:cNvPr>
          <p:cNvSpPr txBox="1"/>
          <p:nvPr/>
        </p:nvSpPr>
        <p:spPr>
          <a:xfrm>
            <a:off x="8384656" y="5722901"/>
            <a:ext cx="4424912" cy="307777"/>
          </a:xfrm>
          <a:prstGeom prst="rect">
            <a:avLst/>
          </a:prstGeom>
          <a:noFill/>
        </p:spPr>
        <p:txBody>
          <a:bodyPr wrap="square" rtlCol="0">
            <a:spAutoFit/>
          </a:bodyPr>
          <a:lstStyle/>
          <a:p>
            <a:r>
              <a:rPr lang="zh-TW" sz="1400" dirty="0">
                <a:solidFill>
                  <a:srgbClr val="C00000"/>
                </a:solidFill>
                <a:hlinkClick r:id="rId11">
                  <a:extLst>
                    <a:ext uri="{A12FA001-AC4F-418D-AE19-62706E023703}">
                      <ahyp:hlinkClr xmlns:ahyp="http://schemas.microsoft.com/office/drawing/2018/hyperlinkcolor" val="tx"/>
                    </a:ext>
                  </a:extLst>
                </a:hlinkClick>
              </a:rPr>
              <a:t>www.lionsclubs.org/start-a-new-club</a:t>
            </a:r>
          </a:p>
        </p:txBody>
      </p:sp>
      <p:sp>
        <p:nvSpPr>
          <p:cNvPr id="22" name="Yellow Bar">
            <a:extLst>
              <a:ext uri="{FF2B5EF4-FFF2-40B4-BE49-F238E27FC236}">
                <a16:creationId xmlns:a16="http://schemas.microsoft.com/office/drawing/2014/main" id="{68AC8CE7-607F-2E79-94B3-53F70C082ED2}"/>
              </a:ext>
            </a:extLst>
          </p:cNvPr>
          <p:cNvSpPr/>
          <p:nvPr/>
        </p:nvSpPr>
        <p:spPr>
          <a:xfrm>
            <a:off x="1737767" y="18426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762000" y="1315449"/>
            <a:ext cx="111252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200" b="1" dirty="0">
                <a:solidFill>
                  <a:srgbClr val="0A5496"/>
                </a:solidFill>
                <a:latin typeface="+mj-ea"/>
                <a:ea typeface="+mj-ea"/>
                <a:cs typeface="Arial" charset="0"/>
              </a:rPr>
              <a:t>可用的資源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29</a:t>
            </a:fld>
            <a:endParaRPr lang="en-US" sz="100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447799" y="2106636"/>
            <a:ext cx="9753600" cy="338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sz="1600" b="1" dirty="0">
                <a:solidFill>
                  <a:srgbClr val="00338D"/>
                </a:solidFill>
                <a:latin typeface="+mj-ea"/>
                <a:ea typeface="+mj-ea"/>
                <a:cs typeface="Arial" charset="0"/>
              </a:rPr>
              <a:t>以新會員振興分會</a:t>
            </a:r>
          </a:p>
          <a:p>
            <a:pPr marL="0" indent="0" algn="ctr" fontAlgn="auto">
              <a:lnSpc>
                <a:spcPct val="100000"/>
              </a:lnSpc>
              <a:spcBef>
                <a:spcPts val="0"/>
              </a:spcBef>
              <a:spcAft>
                <a:spcPts val="200"/>
              </a:spcAft>
              <a:buClr>
                <a:srgbClr val="FFC000"/>
              </a:buClr>
              <a:buNone/>
            </a:pPr>
            <a:endParaRPr lang="en-US" sz="1400" b="1" dirty="0">
              <a:solidFill>
                <a:srgbClr val="000000"/>
              </a:solidFill>
              <a:latin typeface="+mj-ea"/>
              <a:ea typeface="+mj-ea"/>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44443"/>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zh-TW" sz="1450" b="1" dirty="0">
                <a:solidFill>
                  <a:srgbClr val="000000"/>
                </a:solidFill>
                <a:latin typeface="+mj-ea"/>
                <a:ea typeface="+mj-ea"/>
                <a:cs typeface="Arial" panose="020B0604020202020204" pitchFamily="34" charset="0"/>
              </a:rPr>
              <a:t>著手開始</a:t>
            </a:r>
          </a:p>
          <a:p>
            <a:pPr fontAlgn="auto">
              <a:lnSpc>
                <a:spcPct val="100000"/>
              </a:lnSpc>
              <a:spcBef>
                <a:spcPts val="0"/>
              </a:spcBef>
              <a:spcAft>
                <a:spcPts val="0"/>
              </a:spcAft>
              <a:buClr>
                <a:srgbClr val="FFC000"/>
              </a:buClr>
              <a:buFont typeface="Wingdings" panose="05000000000000000000" pitchFamily="2" charset="2"/>
              <a:buChar char="Ø"/>
            </a:pPr>
            <a:endParaRPr lang="en-US" sz="1450" b="1" dirty="0">
              <a:solidFill>
                <a:srgbClr val="000000"/>
              </a:solidFill>
              <a:latin typeface="+mj-ea"/>
              <a:ea typeface="+mj-ea"/>
              <a:cs typeface="Arial" panose="020B0604020202020204" pitchFamily="34" charset="0"/>
            </a:endParaRP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邀請會員</a:t>
            </a:r>
            <a:r>
              <a:rPr lang="zh-TW" sz="1450" dirty="0">
                <a:latin typeface="+mj-ea"/>
                <a:ea typeface="+mj-ea"/>
                <a:cs typeface="Arial" panose="020B0604020202020204" pitchFamily="34" charset="0"/>
              </a:rPr>
              <a:t>網頁，包含</a:t>
            </a: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問就對了！</a:t>
            </a:r>
            <a:r>
              <a:rPr lang="zh-TW" sz="1450" dirty="0">
                <a:latin typeface="+mj-ea"/>
                <a:ea typeface="+mj-ea"/>
                <a:cs typeface="Arial" panose="020B0604020202020204" pitchFamily="34" charset="0"/>
              </a:rPr>
              <a:t>指南及</a:t>
            </a:r>
            <a:r>
              <a:rPr lang="zh-TW" sz="145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會員申請表</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引導計劃</a:t>
            </a:r>
            <a:r>
              <a:rPr lang="zh-TW" sz="1450" dirty="0">
                <a:latin typeface="+mj-ea"/>
                <a:ea typeface="+mj-ea"/>
                <a:cs typeface="Arial" panose="020B0604020202020204" pitchFamily="34" charset="0"/>
              </a:rPr>
              <a:t>網頁</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成為獅友的好處</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問就對了！新會員招募指南</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會員申請傳單</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招募之夜投影片</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12">
                  <a:extLst>
                    <a:ext uri="{A12FA001-AC4F-418D-AE19-62706E023703}">
                      <ahyp:hlinkClr xmlns:ahyp="http://schemas.microsoft.com/office/drawing/2018/hyperlinkcolor" val="tx"/>
                    </a:ext>
                  </a:extLst>
                </a:hlinkClick>
              </a:rPr>
              <a:t>新會員入會儀式</a:t>
            </a:r>
          </a:p>
          <a:p>
            <a:pPr>
              <a:lnSpc>
                <a:spcPct val="100000"/>
              </a:lnSpc>
              <a:spcBef>
                <a:spcPts val="0"/>
              </a:spcBef>
              <a:spcAft>
                <a:spcPts val="600"/>
              </a:spcAft>
              <a:buClr>
                <a:srgbClr val="0A5496"/>
              </a:buClr>
            </a:pPr>
            <a:r>
              <a:rPr lang="zh-TW" sz="145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rPr>
              <a:t>新會員講習</a:t>
            </a:r>
            <a:endParaRPr lang="en-US" altLang="zh-TW" sz="145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endParaRPr>
          </a:p>
          <a:p>
            <a:pPr>
              <a:lnSpc>
                <a:spcPct val="100000"/>
              </a:lnSpc>
              <a:spcBef>
                <a:spcPts val="0"/>
              </a:spcBef>
              <a:spcAft>
                <a:spcPts val="600"/>
              </a:spcAft>
              <a:buClr>
                <a:srgbClr val="0A5496"/>
              </a:buClr>
            </a:pPr>
            <a:r>
              <a:rPr lang="zh-CN" altLang="en-US" sz="1450" b="1" dirty="0">
                <a:solidFill>
                  <a:srgbClr val="0A5496"/>
                </a:solidFill>
                <a:latin typeface="+mj-ea"/>
                <a:ea typeface="+mj-ea"/>
                <a:cs typeface="Arial" panose="020B0604020202020204" pitchFamily="34" charset="0"/>
                <a:hlinkClick r:id="rId14">
                  <a:extLst>
                    <a:ext uri="{A12FA001-AC4F-418D-AE19-62706E023703}">
                      <ahyp:hlinkClr xmlns:ahyp="http://schemas.microsoft.com/office/drawing/2018/hyperlinkcolor" val="tx"/>
                    </a:ext>
                  </a:extLst>
                </a:hlinkClick>
              </a:rPr>
              <a:t>重建和重啓分</a:t>
            </a:r>
            <a:r>
              <a:rPr lang="zh-TW" altLang="en-US" sz="1450" b="1" dirty="0">
                <a:solidFill>
                  <a:srgbClr val="0A5496"/>
                </a:solidFill>
                <a:latin typeface="+mj-ea"/>
                <a:cs typeface="Arial" panose="020B0604020202020204" pitchFamily="34" charset="0"/>
                <a:hlinkClick r:id="rId12">
                  <a:extLst>
                    <a:ext uri="{A12FA001-AC4F-418D-AE19-62706E023703}">
                      <ahyp:hlinkClr xmlns:ahyp="http://schemas.microsoft.com/office/drawing/2018/hyperlinkcolor" val="tx"/>
                    </a:ext>
                  </a:extLst>
                </a:hlinkClick>
              </a:rPr>
              <a:t>會</a:t>
            </a:r>
            <a:endParaRPr lang="zh-TW" sz="145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2893100"/>
          </a:xfrm>
          <a:prstGeom prst="rect">
            <a:avLst/>
          </a:prstGeom>
          <a:noFill/>
        </p:spPr>
        <p:txBody>
          <a:bodyPr wrap="square" rtlCol="0">
            <a:spAutoFit/>
          </a:bodyPr>
          <a:lstStyle/>
          <a:p>
            <a:pPr algn="l"/>
            <a:r>
              <a:rPr lang="zh-TW" sz="1450" b="1" i="0" dirty="0">
                <a:solidFill>
                  <a:srgbClr val="000000"/>
                </a:solidFill>
                <a:latin typeface="+mj-ea"/>
                <a:ea typeface="+mj-ea"/>
                <a:cs typeface="Arial" panose="020B0604020202020204" pitchFamily="34" charset="0"/>
              </a:rPr>
              <a:t>潛在會員</a:t>
            </a:r>
          </a:p>
          <a:p>
            <a:pPr algn="l"/>
            <a:endParaRPr lang="en-US" sz="1450" b="1" i="0" dirty="0">
              <a:solidFill>
                <a:srgbClr val="000000"/>
              </a:solidFill>
              <a:effectLst/>
              <a:latin typeface="+mj-ea"/>
              <a:ea typeface="+mj-ea"/>
              <a:cs typeface="Arial" panose="020B0604020202020204" pitchFamily="34" charset="0"/>
            </a:endParaRPr>
          </a:p>
          <a:p>
            <a:pPr marL="285750" indent="-285750">
              <a:spcAft>
                <a:spcPts val="600"/>
              </a:spcAft>
              <a:buFont typeface="Arial" panose="020B0604020202020204" pitchFamily="34" charset="0"/>
              <a:buChar char="•"/>
            </a:pPr>
            <a:r>
              <a:rPr lang="zh-TW" sz="1450" b="1" dirty="0">
                <a:solidFill>
                  <a:srgbClr val="0A5496"/>
                </a:solidFill>
                <a:latin typeface="+mj-ea"/>
                <a:ea typeface="+mj-ea"/>
                <a:cs typeface="Arial" panose="020B0604020202020204" pitchFamily="34" charset="0"/>
                <a:hlinkClick r:id="rId15">
                  <a:extLst>
                    <a:ext uri="{A12FA001-AC4F-418D-AE19-62706E023703}">
                      <ahyp:hlinkClr xmlns:ahyp="http://schemas.microsoft.com/office/drawing/2018/hyperlinkcolor" val="tx"/>
                    </a:ext>
                  </a:extLst>
                </a:hlinkClick>
              </a:rPr>
              <a:t>年輕成人</a:t>
            </a:r>
            <a:r>
              <a:rPr lang="zh-TW" sz="1450" dirty="0">
                <a:latin typeface="+mj-ea"/>
                <a:ea typeface="+mj-ea"/>
                <a:cs typeface="Arial" panose="020B0604020202020204" pitchFamily="34" charset="0"/>
              </a:rPr>
              <a:t>網頁及招募工具</a:t>
            </a:r>
          </a:p>
          <a:p>
            <a:pPr marL="285750" indent="-285750">
              <a:spcAft>
                <a:spcPts val="600"/>
              </a:spcAft>
              <a:buFont typeface="Arial" panose="020B0604020202020204" pitchFamily="34" charset="0"/>
              <a:buChar char="•"/>
            </a:pPr>
            <a:r>
              <a:rPr lang="zh-TW" sz="1450" b="1" dirty="0">
                <a:solidFill>
                  <a:srgbClr val="0A5496"/>
                </a:solidFill>
                <a:latin typeface="+mj-ea"/>
                <a:ea typeface="+mj-ea"/>
                <a:cs typeface="Arial" panose="020B0604020202020204" pitchFamily="34" charset="0"/>
                <a:hlinkClick r:id="rId16">
                  <a:extLst>
                    <a:ext uri="{A12FA001-AC4F-418D-AE19-62706E023703}">
                      <ahyp:hlinkClr xmlns:ahyp="http://schemas.microsoft.com/office/drawing/2018/hyperlinkcolor" val="tx"/>
                    </a:ext>
                  </a:extLst>
                </a:hlinkClick>
              </a:rPr>
              <a:t>招募社區影響人</a:t>
            </a:r>
            <a:r>
              <a:rPr lang="zh-TW" sz="1450" dirty="0">
                <a:latin typeface="+mj-ea"/>
                <a:ea typeface="+mj-ea"/>
                <a:cs typeface="Arial" panose="020B0604020202020204" pitchFamily="34" charset="0"/>
              </a:rPr>
              <a:t>想法</a:t>
            </a:r>
          </a:p>
          <a:p>
            <a:pPr marL="285750" indent="-285750">
              <a:spcAft>
                <a:spcPts val="600"/>
              </a:spcAft>
              <a:buFont typeface="Arial" panose="020B0604020202020204" pitchFamily="34" charset="0"/>
              <a:buChar char="•"/>
            </a:pPr>
            <a:r>
              <a:rPr lang="zh-TW" sz="1450" b="1" dirty="0">
                <a:solidFill>
                  <a:srgbClr val="0A5496"/>
                </a:solidFill>
                <a:latin typeface="+mj-ea"/>
                <a:ea typeface="+mj-ea"/>
                <a:cs typeface="Arial" panose="020B0604020202020204" pitchFamily="34" charset="0"/>
                <a:hlinkClick r:id="rId17">
                  <a:extLst>
                    <a:ext uri="{A12FA001-AC4F-418D-AE19-62706E023703}">
                      <ahyp:hlinkClr xmlns:ahyp="http://schemas.microsoft.com/office/drawing/2018/hyperlinkcolor" val="tx"/>
                    </a:ext>
                  </a:extLst>
                </a:hlinkClick>
              </a:rPr>
              <a:t>新聲音倡議</a:t>
            </a:r>
            <a:r>
              <a:rPr lang="zh-TW" sz="1450" dirty="0">
                <a:latin typeface="+mj-ea"/>
                <a:ea typeface="+mj-ea"/>
                <a:cs typeface="Arial" panose="020B0604020202020204" pitchFamily="34" charset="0"/>
              </a:rPr>
              <a:t>網頁</a:t>
            </a:r>
            <a:endParaRPr lang="en-US" altLang="zh-TW" sz="1450" dirty="0">
              <a:latin typeface="+mj-ea"/>
              <a:ea typeface="+mj-ea"/>
              <a:cs typeface="Arial" panose="020B0604020202020204" pitchFamily="34" charset="0"/>
            </a:endParaRPr>
          </a:p>
          <a:p>
            <a:pPr marL="285750" indent="-285750">
              <a:spcAft>
                <a:spcPts val="600"/>
              </a:spcAft>
              <a:buFont typeface="Arial" panose="020B0604020202020204" pitchFamily="34" charset="0"/>
              <a:buChar char="•"/>
            </a:pPr>
            <a:r>
              <a:rPr lang="zh-TW" altLang="en-US" sz="1450" b="1" dirty="0">
                <a:solidFill>
                  <a:srgbClr val="0A5496"/>
                </a:solidFill>
                <a:latin typeface="+mj-ea"/>
                <a:ea typeface="+mj-ea"/>
                <a:cs typeface="Arial" panose="020B0604020202020204" pitchFamily="34" charset="0"/>
                <a:hlinkClick r:id="" action="ppaction://noaction">
                  <a:extLst>
                    <a:ext uri="{A12FA001-AC4F-418D-AE19-62706E023703}">
                      <ahyp:hlinkClr xmlns:ahyp="http://schemas.microsoft.com/office/drawing/2018/hyperlinkcolor" val="tx"/>
                    </a:ext>
                  </a:extLst>
                </a:hlinkClick>
              </a:rPr>
              <a:t>獅友產生影響</a:t>
            </a:r>
            <a:r>
              <a:rPr lang="zh-TW" altLang="en-US" sz="1450" dirty="0">
                <a:ea typeface="PMingLiU"/>
                <a:cs typeface="Arial" panose="020B0604020202020204" pitchFamily="34" charset="0"/>
              </a:rPr>
              <a:t>小手冊</a:t>
            </a:r>
          </a:p>
          <a:p>
            <a:pPr marL="285750" indent="-285750">
              <a:spcAft>
                <a:spcPts val="600"/>
              </a:spcAft>
              <a:buFont typeface="Arial" panose="020B0604020202020204" pitchFamily="34" charset="0"/>
              <a:buChar char="•"/>
            </a:pPr>
            <a:r>
              <a:rPr lang="zh-TW" sz="1450" b="1" dirty="0">
                <a:solidFill>
                  <a:srgbClr val="0A5496"/>
                </a:solidFill>
                <a:latin typeface="+mj-ea"/>
                <a:ea typeface="+mj-ea"/>
                <a:cs typeface="Arial" panose="020B0604020202020204" pitchFamily="34" charset="0"/>
                <a:hlinkClick r:id="rId18">
                  <a:extLst>
                    <a:ext uri="{A12FA001-AC4F-418D-AE19-62706E023703}">
                      <ahyp:hlinkClr xmlns:ahyp="http://schemas.microsoft.com/office/drawing/2018/hyperlinkcolor" val="tx"/>
                    </a:ext>
                  </a:extLst>
                </a:hlinkClick>
              </a:rPr>
              <a:t>青獅獅友</a:t>
            </a:r>
            <a:r>
              <a:rPr lang="zh-TW" sz="1450" dirty="0">
                <a:latin typeface="+mj-ea"/>
                <a:ea typeface="+mj-ea"/>
                <a:cs typeface="Arial" panose="020B0604020202020204" pitchFamily="34" charset="0"/>
              </a:rPr>
              <a:t>網頁</a:t>
            </a:r>
          </a:p>
          <a:p>
            <a:br>
              <a:rPr lang="zh-TW" sz="1200" dirty="0">
                <a:latin typeface="+mj-ea"/>
                <a:ea typeface="+mj-ea"/>
              </a:rPr>
            </a:br>
            <a:endParaRPr lang="zh-TW" sz="1200" dirty="0">
              <a:latin typeface="+mj-ea"/>
              <a:ea typeface="+mj-ea"/>
            </a:endParaRPr>
          </a:p>
          <a:p>
            <a:endParaRPr lang="en-US" sz="3000" dirty="0" err="1">
              <a:latin typeface="+mj-ea"/>
              <a:ea typeface="+mj-ea"/>
            </a:endParaRPr>
          </a:p>
        </p:txBody>
      </p:sp>
      <p:sp>
        <p:nvSpPr>
          <p:cNvPr id="3" name="TextBox 2">
            <a:extLst>
              <a:ext uri="{FF2B5EF4-FFF2-40B4-BE49-F238E27FC236}">
                <a16:creationId xmlns:a16="http://schemas.microsoft.com/office/drawing/2014/main" id="{6E83AEF9-6BEB-4D85-8362-0CDA05C74DB8}"/>
              </a:ext>
            </a:extLst>
          </p:cNvPr>
          <p:cNvSpPr txBox="1"/>
          <p:nvPr/>
        </p:nvSpPr>
        <p:spPr>
          <a:xfrm>
            <a:off x="233203" y="5862117"/>
            <a:ext cx="11303954" cy="769441"/>
          </a:xfrm>
          <a:prstGeom prst="rect">
            <a:avLst/>
          </a:prstGeom>
          <a:noFill/>
        </p:spPr>
        <p:txBody>
          <a:bodyPr wrap="square" rtlCol="0">
            <a:spAutoFit/>
          </a:bodyPr>
          <a:lstStyle/>
          <a:p>
            <a:r>
              <a:rPr lang="en-US" sz="2000" b="0" i="0" u="sng" strike="noStrike" dirty="0">
                <a:solidFill>
                  <a:srgbClr val="FF0000"/>
                </a:solidFill>
                <a:effectLst/>
                <a:latin typeface="Calibri" panose="020F0502020204030204" pitchFamily="34" charset="0"/>
                <a:hlinkClick r:id="rId19"/>
              </a:rPr>
              <a:t>http://www.lionsclubs.org/zh-hant/resources-for-members/resource-center/club-membership-chairperson</a:t>
            </a:r>
            <a:r>
              <a:rPr lang="en-US" sz="2400" dirty="0">
                <a:solidFill>
                  <a:srgbClr val="FF0000"/>
                </a:solidFill>
              </a:rPr>
              <a:t> </a:t>
            </a:r>
          </a:p>
          <a:p>
            <a:endParaRPr lang="zh-TW" sz="2000" dirty="0">
              <a:solidFill>
                <a:srgbClr val="C00000"/>
              </a:solidFill>
              <a:latin typeface="+mj-ea"/>
              <a:ea typeface="+mj-ea"/>
              <a:hlinkClick r:id="rId20">
                <a:extLst>
                  <a:ext uri="{A12FA001-AC4F-418D-AE19-62706E023703}">
                    <ahyp:hlinkClr xmlns:ahyp="http://schemas.microsoft.com/office/drawing/2018/hyperlinkcolor" val="tx"/>
                  </a:ext>
                </a:extLst>
              </a:hlinkClick>
            </a:endParaRPr>
          </a:p>
        </p:txBody>
      </p:sp>
      <p:sp>
        <p:nvSpPr>
          <p:cNvPr id="22" name="Yellow Bar">
            <a:extLst>
              <a:ext uri="{FF2B5EF4-FFF2-40B4-BE49-F238E27FC236}">
                <a16:creationId xmlns:a16="http://schemas.microsoft.com/office/drawing/2014/main" id="{FFA933F0-6EC3-8478-7775-2E8F449F522D}"/>
              </a:ext>
            </a:extLst>
          </p:cNvPr>
          <p:cNvSpPr/>
          <p:nvPr/>
        </p:nvSpPr>
        <p:spPr>
          <a:xfrm>
            <a:off x="5599470" y="18672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latin typeface="+mj-ea"/>
              <a:ea typeface="+mj-ea"/>
            </a:endParaRPr>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latin typeface="+mj-ea"/>
              <a:ea typeface="+mj-ea"/>
            </a:endParaRPr>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zh-TW" sz="6000" b="1" dirty="0">
                <a:solidFill>
                  <a:schemeClr val="bg1"/>
                </a:solidFill>
                <a:latin typeface="+mj-ea"/>
                <a:ea typeface="+mj-ea"/>
                <a:cs typeface="Arial" panose="020B0604020202020204" pitchFamily="34" charset="0"/>
              </a:rPr>
              <a:t>議</a:t>
            </a:r>
            <a:r>
              <a:rPr lang="en-US" altLang="zh-TW" sz="6000" b="1" dirty="0">
                <a:solidFill>
                  <a:schemeClr val="bg1"/>
                </a:solidFill>
                <a:latin typeface="+mj-ea"/>
                <a:ea typeface="+mj-ea"/>
                <a:cs typeface="Arial" panose="020B0604020202020204" pitchFamily="34" charset="0"/>
              </a:rPr>
              <a:t>  </a:t>
            </a:r>
            <a:r>
              <a:rPr lang="zh-TW" sz="6000" b="1" dirty="0">
                <a:solidFill>
                  <a:schemeClr val="bg1"/>
                </a:solidFill>
                <a:latin typeface="+mj-ea"/>
                <a:ea typeface="+mj-ea"/>
                <a:cs typeface="Arial" panose="020B0604020202020204" pitchFamily="34" charset="0"/>
              </a:rPr>
              <a:t>程</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latin typeface="+mj-ea"/>
                <a:ea typeface="+mj-ea"/>
              </a:rPr>
              <a:pPr eaLnBrk="0" hangingPunct="0">
                <a:spcBef>
                  <a:spcPct val="50000"/>
                </a:spcBef>
                <a:defRPr/>
              </a:pPr>
              <a:t>3</a:t>
            </a:fld>
            <a:endParaRPr lang="en-US" sz="1000">
              <a:solidFill>
                <a:srgbClr val="00338D"/>
              </a:solidFill>
              <a:latin typeface="+mj-ea"/>
              <a:ea typeface="+mj-ea"/>
            </a:endParaRPr>
          </a:p>
          <a:p>
            <a:pPr eaLnBrk="0" hangingPunct="0">
              <a:spcBef>
                <a:spcPct val="50000"/>
              </a:spcBef>
              <a:defRPr/>
            </a:pPr>
            <a:endParaRPr lang="en-US" sz="1000" dirty="0">
              <a:solidFill>
                <a:srgbClr val="00338D"/>
              </a:solidFill>
              <a:latin typeface="+mj-ea"/>
              <a:ea typeface="+mj-ea"/>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zh-TW" sz="2800">
                <a:solidFill>
                  <a:schemeClr val="accent6">
                    <a:lumMod val="65000"/>
                    <a:lumOff val="35000"/>
                  </a:schemeClr>
                </a:solidFill>
                <a:latin typeface="+mj-ea"/>
                <a:ea typeface="+mj-ea"/>
              </a:rPr>
              <a:t>區回顧</a:t>
            </a:r>
          </a:p>
          <a:p>
            <a:pPr marL="342900" indent="-342900">
              <a:spcAft>
                <a:spcPts val="1200"/>
              </a:spcAft>
              <a:buClr>
                <a:srgbClr val="FFC000"/>
              </a:buClr>
              <a:buFont typeface=".Lucida Grande UI Regular"/>
              <a:buChar char="►"/>
            </a:pPr>
            <a:r>
              <a:rPr lang="zh-TW" sz="2800">
                <a:solidFill>
                  <a:schemeClr val="accent6">
                    <a:lumMod val="65000"/>
                    <a:lumOff val="35000"/>
                  </a:schemeClr>
                </a:solidFill>
                <a:latin typeface="+mj-ea"/>
                <a:ea typeface="+mj-ea"/>
              </a:rPr>
              <a:t>行動計劃</a:t>
            </a:r>
          </a:p>
          <a:p>
            <a:pPr marL="342900" indent="-342900">
              <a:spcAft>
                <a:spcPts val="1200"/>
              </a:spcAft>
              <a:buClr>
                <a:srgbClr val="FFC000"/>
              </a:buClr>
              <a:buFont typeface=".Lucida Grande UI Regular"/>
              <a:buChar char="►"/>
            </a:pPr>
            <a:r>
              <a:rPr lang="zh-TW" sz="2800">
                <a:solidFill>
                  <a:schemeClr val="accent6">
                    <a:lumMod val="65000"/>
                    <a:lumOff val="35000"/>
                  </a:schemeClr>
                </a:solidFill>
                <a:latin typeface="+mj-ea"/>
                <a:ea typeface="+mj-ea"/>
              </a:rPr>
              <a:t>資源</a:t>
            </a:r>
          </a:p>
          <a:p>
            <a:pPr marL="342900" indent="-342900">
              <a:spcAft>
                <a:spcPts val="1200"/>
              </a:spcAft>
              <a:buClr>
                <a:srgbClr val="FFC000"/>
              </a:buClr>
              <a:buFont typeface=".Lucida Grande UI Regular"/>
              <a:buChar char="►"/>
            </a:pPr>
            <a:r>
              <a:rPr lang="zh-TW" sz="2800">
                <a:solidFill>
                  <a:schemeClr val="accent6">
                    <a:lumMod val="65000"/>
                    <a:lumOff val="35000"/>
                  </a:schemeClr>
                </a:solidFill>
                <a:latin typeface="+mj-ea"/>
                <a:ea typeface="+mj-ea"/>
              </a:rPr>
              <a:t>接下來的步驟</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latin typeface="+mj-ea"/>
              <a:ea typeface="+mj-ea"/>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039051" y="1325086"/>
            <a:ext cx="10498106"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200" b="1" dirty="0">
                <a:solidFill>
                  <a:srgbClr val="0A5496"/>
                </a:solidFill>
                <a:latin typeface="+mj-ea"/>
                <a:ea typeface="+mj-ea"/>
                <a:cs typeface="Arial" charset="0"/>
              </a:rPr>
              <a:t>可用的資源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30</a:t>
            </a:fld>
            <a:endParaRPr lang="en-US" sz="100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014469" y="2165806"/>
            <a:ext cx="10522687"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sz="1600" b="1" dirty="0">
                <a:solidFill>
                  <a:srgbClr val="00338D"/>
                </a:solidFill>
                <a:latin typeface="+mj-ea"/>
                <a:ea typeface="+mj-ea"/>
                <a:cs typeface="Arial" charset="0"/>
              </a:rPr>
              <a:t>以新</a:t>
            </a:r>
            <a:r>
              <a:rPr lang="zh-CN" altLang="en-US" sz="1600" b="1" dirty="0">
                <a:solidFill>
                  <a:srgbClr val="00338D"/>
                </a:solidFill>
                <a:latin typeface="+mj-ea"/>
                <a:ea typeface="+mj-ea"/>
                <a:cs typeface="Arial" charset="0"/>
              </a:rPr>
              <a:t>的聯誼</a:t>
            </a:r>
            <a:r>
              <a:rPr lang="zh-TW" sz="1600" b="1" dirty="0">
                <a:solidFill>
                  <a:srgbClr val="00338D"/>
                </a:solidFill>
                <a:latin typeface="+mj-ea"/>
                <a:ea typeface="+mj-ea"/>
                <a:cs typeface="Arial" charset="0"/>
              </a:rPr>
              <a:t>和</a:t>
            </a:r>
            <a:r>
              <a:rPr lang="zh-CN" altLang="en-US" sz="1600" b="1" dirty="0">
                <a:solidFill>
                  <a:srgbClr val="00338D"/>
                </a:solidFill>
                <a:latin typeface="+mj-ea"/>
                <a:ea typeface="+mj-ea"/>
                <a:cs typeface="Arial" charset="0"/>
              </a:rPr>
              <a:t>振奮人心</a:t>
            </a:r>
            <a:r>
              <a:rPr lang="zh-TW" sz="1600" b="1" dirty="0">
                <a:solidFill>
                  <a:srgbClr val="00338D"/>
                </a:solidFill>
                <a:latin typeface="+mj-ea"/>
                <a:ea typeface="+mj-ea"/>
                <a:cs typeface="Arial" charset="0"/>
              </a:rPr>
              <a:t>的服務重新激勵會員</a:t>
            </a:r>
          </a:p>
          <a:p>
            <a:pPr marL="0" indent="0" fontAlgn="auto">
              <a:lnSpc>
                <a:spcPct val="100000"/>
              </a:lnSpc>
              <a:spcBef>
                <a:spcPts val="0"/>
              </a:spcBef>
              <a:spcAft>
                <a:spcPts val="200"/>
              </a:spcAft>
              <a:buClr>
                <a:srgbClr val="FFC000"/>
              </a:buClr>
              <a:buNone/>
            </a:pPr>
            <a:endParaRPr lang="en-US" sz="1400" b="1" dirty="0">
              <a:solidFill>
                <a:srgbClr val="000000"/>
              </a:solidFill>
              <a:latin typeface="+mj-ea"/>
              <a:ea typeface="+mj-ea"/>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014470" y="2672610"/>
            <a:ext cx="5538729" cy="44765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Clr>
                <a:srgbClr val="FFC000"/>
              </a:buClr>
              <a:buNone/>
            </a:pPr>
            <a:r>
              <a:rPr lang="zh-TW" altLang="en-US" sz="1450" b="1" dirty="0">
                <a:latin typeface="Arial" panose="020B0604020202020204" pitchFamily="34" charset="0"/>
                <a:cs typeface="Arial" panose="020B0604020202020204" pitchFamily="34" charset="0"/>
              </a:rPr>
              <a:t>服務</a:t>
            </a:r>
            <a:endParaRPr lang="en-US" sz="1400" b="1" dirty="0">
              <a:solidFill>
                <a:srgbClr val="000000"/>
              </a:solidFill>
              <a:latin typeface="+mj-ea"/>
              <a:ea typeface="+mj-ea"/>
              <a:cs typeface="Arial" panose="020B0604020202020204" pitchFamily="34" charset="0"/>
            </a:endParaRP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分會活動行事曆</a:t>
            </a:r>
            <a:r>
              <a:rPr lang="zh-TW" sz="1450" dirty="0">
                <a:solidFill>
                  <a:srgbClr val="000000"/>
                </a:solidFill>
                <a:latin typeface="+mj-ea"/>
                <a:ea typeface="+mj-ea"/>
                <a:cs typeface="Arial" panose="020B0604020202020204" pitchFamily="34" charset="0"/>
              </a:rPr>
              <a:t>、</a:t>
            </a: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服務影響故事</a:t>
            </a:r>
            <a:r>
              <a:rPr lang="zh-TW" sz="1450" dirty="0">
                <a:solidFill>
                  <a:srgbClr val="000000"/>
                </a:solidFill>
                <a:latin typeface="+mj-ea"/>
                <a:ea typeface="+mj-ea"/>
                <a:cs typeface="Arial" panose="020B0604020202020204" pitchFamily="34" charset="0"/>
              </a:rPr>
              <a:t>及</a:t>
            </a:r>
            <a:r>
              <a:rPr lang="zh-TW" sz="145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全球志業</a:t>
            </a:r>
            <a:r>
              <a:rPr lang="zh-TW" sz="1450" dirty="0">
                <a:solidFill>
                  <a:srgbClr val="000000"/>
                </a:solidFill>
                <a:latin typeface="+mj-ea"/>
                <a:ea typeface="+mj-ea"/>
                <a:cs typeface="Arial" panose="020B0604020202020204" pitchFamily="34" charset="0"/>
              </a:rPr>
              <a:t>海報</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100個服務構想</a:t>
            </a:r>
            <a:r>
              <a:rPr lang="zh-TW" sz="1450" dirty="0">
                <a:solidFill>
                  <a:srgbClr val="000000"/>
                </a:solidFill>
                <a:latin typeface="+mj-ea"/>
                <a:ea typeface="+mj-ea"/>
                <a:cs typeface="Arial" panose="020B0604020202020204" pitchFamily="34" charset="0"/>
              </a:rPr>
              <a:t>列表及給</a:t>
            </a:r>
            <a:r>
              <a:rPr lang="zh-TW" sz="1450" b="1" dirty="0">
                <a:solidFill>
                  <a:srgbClr val="0A5496"/>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兒童癌症</a:t>
            </a:r>
            <a:r>
              <a:rPr lang="zh-TW" sz="1450" dirty="0">
                <a:solidFill>
                  <a:srgbClr val="0A5496"/>
                </a:solidFill>
                <a:latin typeface="+mj-ea"/>
                <a:ea typeface="+mj-ea"/>
                <a:cs typeface="Arial" panose="020B0604020202020204" pitchFamily="34" charset="0"/>
              </a:rPr>
              <a:t>、</a:t>
            </a:r>
            <a:r>
              <a:rPr lang="zh-TW" sz="1450" b="1" dirty="0">
                <a:solidFill>
                  <a:srgbClr val="0A5496"/>
                </a:solidFill>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糖尿病</a:t>
            </a:r>
            <a:r>
              <a:rPr lang="zh-TW" sz="1450" dirty="0">
                <a:solidFill>
                  <a:srgbClr val="0A5496"/>
                </a:solidFill>
                <a:latin typeface="+mj-ea"/>
                <a:ea typeface="+mj-ea"/>
                <a:cs typeface="Arial" panose="020B0604020202020204" pitchFamily="34" charset="0"/>
              </a:rPr>
              <a:t>、</a:t>
            </a:r>
            <a:r>
              <a:rPr lang="zh-TW" sz="1450" b="1" dirty="0">
                <a:solidFill>
                  <a:srgbClr val="0A5496"/>
                </a:solidFill>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環保</a:t>
            </a:r>
            <a:r>
              <a:rPr lang="zh-TW" sz="1450" dirty="0">
                <a:solidFill>
                  <a:srgbClr val="000000"/>
                </a:solidFill>
                <a:latin typeface="+mj-ea"/>
                <a:ea typeface="+mj-ea"/>
                <a:cs typeface="Arial" panose="020B0604020202020204" pitchFamily="34" charset="0"/>
              </a:rPr>
              <a:t>、</a:t>
            </a:r>
            <a:r>
              <a:rPr lang="zh-TW" sz="1450" b="1" dirty="0">
                <a:solidFill>
                  <a:srgbClr val="0A5496"/>
                </a:solidFill>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飢餓</a:t>
            </a:r>
            <a:r>
              <a:rPr lang="zh-TW" sz="1450" dirty="0">
                <a:solidFill>
                  <a:srgbClr val="000000"/>
                </a:solidFill>
                <a:latin typeface="+mj-ea"/>
                <a:ea typeface="+mj-ea"/>
                <a:cs typeface="Arial" panose="020B0604020202020204" pitchFamily="34" charset="0"/>
              </a:rPr>
              <a:t>和</a:t>
            </a:r>
            <a:r>
              <a:rPr lang="zh-TW" sz="1450" b="1" dirty="0">
                <a:solidFill>
                  <a:srgbClr val="0A5496"/>
                </a:solidFill>
                <a:latin typeface="+mj-ea"/>
                <a:ea typeface="+mj-ea"/>
                <a:cs typeface="Arial" panose="020B0604020202020204" pitchFamily="34" charset="0"/>
                <a:hlinkClick r:id="rId12">
                  <a:extLst>
                    <a:ext uri="{A12FA001-AC4F-418D-AE19-62706E023703}">
                      <ahyp:hlinkClr xmlns:ahyp="http://schemas.microsoft.com/office/drawing/2018/hyperlinkcolor" val="tx"/>
                    </a:ext>
                  </a:extLst>
                </a:hlinkClick>
              </a:rPr>
              <a:t>視力</a:t>
            </a:r>
            <a:r>
              <a:rPr lang="zh-TW" sz="1450" dirty="0">
                <a:solidFill>
                  <a:srgbClr val="000000"/>
                </a:solidFill>
                <a:latin typeface="+mj-ea"/>
                <a:ea typeface="+mj-ea"/>
                <a:cs typeface="Arial" panose="020B0604020202020204" pitchFamily="34" charset="0"/>
              </a:rPr>
              <a:t>的特殊服務方案構想</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rPr>
              <a:t>安全地服務</a:t>
            </a:r>
            <a:r>
              <a:rPr lang="zh-TW" sz="1450" dirty="0">
                <a:solidFill>
                  <a:srgbClr val="000000"/>
                </a:solidFill>
                <a:latin typeface="+mj-ea"/>
                <a:ea typeface="+mj-ea"/>
                <a:cs typeface="Arial" panose="020B0604020202020204" pitchFamily="34" charset="0"/>
              </a:rPr>
              <a:t>網頁及</a:t>
            </a:r>
            <a:r>
              <a:rPr lang="zh-TW" sz="1450" b="1" dirty="0">
                <a:solidFill>
                  <a:srgbClr val="0A5496"/>
                </a:solidFill>
                <a:latin typeface="+mj-ea"/>
                <a:ea typeface="+mj-ea"/>
                <a:cs typeface="Arial" panose="020B0604020202020204" pitchFamily="34" charset="0"/>
                <a:hlinkClick r:id="rId14">
                  <a:extLst>
                    <a:ext uri="{A12FA001-AC4F-418D-AE19-62706E023703}">
                      <ahyp:hlinkClr xmlns:ahyp="http://schemas.microsoft.com/office/drawing/2018/hyperlinkcolor" val="tx"/>
                    </a:ext>
                  </a:extLst>
                </a:hlinkClick>
              </a:rPr>
              <a:t>網路虛擬服務活動</a:t>
            </a:r>
            <a:r>
              <a:rPr lang="zh-TW" sz="1450" dirty="0">
                <a:latin typeface="+mj-ea"/>
                <a:ea typeface="+mj-ea"/>
                <a:cs typeface="Arial" panose="020B0604020202020204" pitchFamily="34" charset="0"/>
              </a:rPr>
              <a:t>的網路研討會錄影檔</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15">
                  <a:extLst>
                    <a:ext uri="{A12FA001-AC4F-418D-AE19-62706E023703}">
                      <ahyp:hlinkClr xmlns:ahyp="http://schemas.microsoft.com/office/drawing/2018/hyperlinkcolor" val="tx"/>
                    </a:ext>
                  </a:extLst>
                </a:hlinkClick>
              </a:rPr>
              <a:t>服務方案計劃書</a:t>
            </a:r>
            <a:r>
              <a:rPr lang="zh-TW" sz="1450" dirty="0">
                <a:solidFill>
                  <a:srgbClr val="000000"/>
                </a:solidFill>
                <a:latin typeface="+mj-ea"/>
                <a:ea typeface="+mj-ea"/>
                <a:cs typeface="Arial" panose="020B0604020202020204" pitchFamily="34" charset="0"/>
              </a:rPr>
              <a:t>，幫助貴分會以新方式服務的逐步指南</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16">
                  <a:extLst>
                    <a:ext uri="{A12FA001-AC4F-418D-AE19-62706E023703}">
                      <ahyp:hlinkClr xmlns:ahyp="http://schemas.microsoft.com/office/drawing/2018/hyperlinkcolor" val="tx"/>
                    </a:ext>
                  </a:extLst>
                </a:hlinkClick>
              </a:rPr>
              <a:t>服務工具袋</a:t>
            </a:r>
            <a:r>
              <a:rPr lang="zh-TW" sz="1450" dirty="0">
                <a:solidFill>
                  <a:srgbClr val="000000"/>
                </a:solidFill>
                <a:latin typeface="+mj-ea"/>
                <a:ea typeface="+mj-ea"/>
                <a:cs typeface="Arial" panose="020B0604020202020204" pitchFamily="34" charset="0"/>
              </a:rPr>
              <a:t>網頁，包含</a:t>
            </a:r>
            <a:r>
              <a:rPr lang="zh-TW" sz="1450" b="1" dirty="0">
                <a:solidFill>
                  <a:srgbClr val="0A5496"/>
                </a:solidFill>
                <a:latin typeface="+mj-ea"/>
                <a:ea typeface="+mj-ea"/>
                <a:cs typeface="Arial" panose="020B0604020202020204" pitchFamily="34" charset="0"/>
                <a:hlinkClick r:id="rId17">
                  <a:extLst>
                    <a:ext uri="{A12FA001-AC4F-418D-AE19-62706E023703}">
                      <ahyp:hlinkClr xmlns:ahyp="http://schemas.microsoft.com/office/drawing/2018/hyperlinkcolor" val="tx"/>
                    </a:ext>
                  </a:extLst>
                </a:hlinkClick>
              </a:rPr>
              <a:t>社區需求評估</a:t>
            </a:r>
            <a:r>
              <a:rPr lang="zh-TW" sz="1450" dirty="0">
                <a:latin typeface="+mj-ea"/>
                <a:ea typeface="+mj-ea"/>
                <a:cs typeface="Arial" panose="020B0604020202020204" pitchFamily="34" charset="0"/>
              </a:rPr>
              <a:t>、</a:t>
            </a:r>
            <a:r>
              <a:rPr lang="zh-TW" sz="1450" b="1" dirty="0">
                <a:solidFill>
                  <a:srgbClr val="0A5496"/>
                </a:solidFill>
                <a:latin typeface="+mj-ea"/>
                <a:ea typeface="+mj-ea"/>
                <a:cs typeface="Arial" panose="020B0604020202020204" pitchFamily="34" charset="0"/>
                <a:hlinkClick r:id="rId18">
                  <a:extLst>
                    <a:ext uri="{A12FA001-AC4F-418D-AE19-62706E023703}">
                      <ahyp:hlinkClr xmlns:ahyp="http://schemas.microsoft.com/office/drawing/2018/hyperlinkcolor" val="tx"/>
                    </a:ext>
                  </a:extLst>
                </a:hlinkClick>
              </a:rPr>
              <a:t>合作夥伴指南</a:t>
            </a:r>
            <a:r>
              <a:rPr lang="zh-TW" sz="1450" dirty="0">
                <a:latin typeface="+mj-ea"/>
                <a:ea typeface="+mj-ea"/>
                <a:cs typeface="Arial" panose="020B0604020202020204" pitchFamily="34" charset="0"/>
              </a:rPr>
              <a:t>及</a:t>
            </a:r>
            <a:r>
              <a:rPr lang="zh-TW" sz="1450" b="1" dirty="0">
                <a:solidFill>
                  <a:srgbClr val="0A5496"/>
                </a:solidFill>
                <a:latin typeface="+mj-ea"/>
                <a:ea typeface="+mj-ea"/>
                <a:cs typeface="Arial" panose="020B0604020202020204" pitchFamily="34" charset="0"/>
                <a:hlinkClick r:id="rId19">
                  <a:extLst>
                    <a:ext uri="{A12FA001-AC4F-418D-AE19-62706E023703}">
                      <ahyp:hlinkClr xmlns:ahyp="http://schemas.microsoft.com/office/drawing/2018/hyperlinkcolor" val="tx"/>
                    </a:ext>
                  </a:extLst>
                </a:hlinkClick>
              </a:rPr>
              <a:t>募款活動指南 </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20">
                  <a:extLst>
                    <a:ext uri="{A12FA001-AC4F-418D-AE19-62706E023703}">
                      <ahyp:hlinkClr xmlns:ahyp="http://schemas.microsoft.com/office/drawing/2018/hyperlinkcolor" val="tx"/>
                    </a:ext>
                  </a:extLst>
                </a:hlinkClick>
              </a:rPr>
              <a:t>獅子會倡導</a:t>
            </a:r>
            <a:r>
              <a:rPr lang="zh-TW" sz="1450" dirty="0">
                <a:latin typeface="+mj-ea"/>
                <a:ea typeface="+mj-ea"/>
                <a:cs typeface="Arial" panose="020B0604020202020204" pitchFamily="34" charset="0"/>
              </a:rPr>
              <a:t>網頁</a:t>
            </a:r>
          </a:p>
          <a:p>
            <a:pPr fontAlgn="auto">
              <a:lnSpc>
                <a:spcPct val="150000"/>
              </a:lnSpc>
              <a:spcBef>
                <a:spcPts val="0"/>
              </a:spcBef>
              <a:spcAft>
                <a:spcPts val="0"/>
              </a:spcAft>
              <a:buClr>
                <a:srgbClr val="0A5496"/>
              </a:buClr>
            </a:pPr>
            <a:r>
              <a:rPr lang="zh-TW" sz="1450" b="1" dirty="0">
                <a:solidFill>
                  <a:srgbClr val="0A5496"/>
                </a:solidFill>
                <a:latin typeface="+mj-ea"/>
                <a:ea typeface="+mj-ea"/>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zh-TW" sz="1450" b="1" dirty="0">
                <a:solidFill>
                  <a:srgbClr val="0A5496"/>
                </a:solidFill>
                <a:latin typeface="+mj-ea"/>
                <a:ea typeface="+mj-ea"/>
                <a:cs typeface="Arial" panose="020B0604020202020204" pitchFamily="34" charset="0"/>
              </a:rPr>
              <a:t> </a:t>
            </a:r>
            <a:r>
              <a:rPr lang="zh-TW" sz="1450" dirty="0">
                <a:solidFill>
                  <a:srgbClr val="000000"/>
                </a:solidFill>
                <a:latin typeface="+mj-ea"/>
                <a:ea typeface="+mj-ea"/>
                <a:cs typeface="Arial" panose="020B0604020202020204" pitchFamily="34" charset="0"/>
              </a:rPr>
              <a:t>網頁中含有為何及如何報告服務活動的所有資訊</a:t>
            </a:r>
          </a:p>
          <a:p>
            <a:pPr fontAlgn="auto">
              <a:spcAft>
                <a:spcPts val="0"/>
              </a:spcAft>
            </a:pPr>
            <a:endParaRPr lang="en-US" sz="1400" dirty="0">
              <a:latin typeface="+mj-ea"/>
              <a:ea typeface="+mj-ea"/>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169638" y="2672610"/>
            <a:ext cx="4145757" cy="3862596"/>
          </a:xfrm>
          <a:prstGeom prst="rect">
            <a:avLst/>
          </a:prstGeom>
          <a:noFill/>
        </p:spPr>
        <p:txBody>
          <a:bodyPr wrap="square" rtlCol="0">
            <a:spAutoFit/>
          </a:bodyPr>
          <a:lstStyle/>
          <a:p>
            <a:pPr algn="l">
              <a:lnSpc>
                <a:spcPct val="150000"/>
              </a:lnSpc>
            </a:pPr>
            <a:r>
              <a:rPr lang="zh-TW" sz="1450" b="1" i="0" dirty="0">
                <a:solidFill>
                  <a:srgbClr val="000000"/>
                </a:solidFill>
                <a:latin typeface="+mj-ea"/>
                <a:ea typeface="+mj-ea"/>
                <a:cs typeface="Arial" panose="020B0604020202020204" pitchFamily="34" charset="0"/>
              </a:rPr>
              <a:t>情誼</a:t>
            </a:r>
            <a:endParaRPr lang="en-US" altLang="zh-TW" sz="1450" b="1" i="0" dirty="0">
              <a:solidFill>
                <a:srgbClr val="000000"/>
              </a:solidFill>
              <a:latin typeface="+mj-ea"/>
              <a:ea typeface="+mj-ea"/>
              <a:cs typeface="Arial" panose="020B0604020202020204" pitchFamily="34" charset="0"/>
            </a:endParaRPr>
          </a:p>
          <a:p>
            <a:pPr marL="171450" indent="-171450" algn="l">
              <a:lnSpc>
                <a:spcPct val="150000"/>
              </a:lnSpc>
              <a:spcAft>
                <a:spcPts val="600"/>
              </a:spcAft>
              <a:buFont typeface="Arial" panose="020B0604020202020204" pitchFamily="34" charset="0"/>
              <a:buChar char="•"/>
            </a:pPr>
            <a:r>
              <a:rPr lang="zh-TW" sz="1450" b="1" i="0" u="none" strike="noStrike" dirty="0">
                <a:solidFill>
                  <a:srgbClr val="0A5496"/>
                </a:solidFill>
                <a:latin typeface="+mj-ea"/>
                <a:ea typeface="+mj-ea"/>
                <a:cs typeface="Arial" panose="020B0604020202020204" pitchFamily="34" charset="0"/>
                <a:hlinkClick r:id="rId22">
                  <a:extLst>
                    <a:ext uri="{A12FA001-AC4F-418D-AE19-62706E023703}">
                      <ahyp:hlinkClr xmlns:ahyp="http://schemas.microsoft.com/office/drawing/2018/hyperlinkcolor" val="tx"/>
                    </a:ext>
                  </a:extLst>
                </a:hlinkClick>
              </a:rPr>
              <a:t>改進分會品質</a:t>
            </a:r>
            <a:r>
              <a:rPr lang="zh-TW" sz="1450" b="0" i="0" dirty="0">
                <a:latin typeface="+mj-ea"/>
                <a:ea typeface="+mj-ea"/>
                <a:cs typeface="Arial" panose="020B0604020202020204" pitchFamily="34" charset="0"/>
              </a:rPr>
              <a:t>網頁，含有前往工具的連結，包含</a:t>
            </a:r>
            <a:r>
              <a:rPr lang="zh-TW" sz="1450" b="1" i="0" u="none" strike="noStrike" dirty="0">
                <a:solidFill>
                  <a:srgbClr val="0A5496"/>
                </a:solidFill>
                <a:latin typeface="+mj-ea"/>
                <a:ea typeface="+mj-ea"/>
                <a:cs typeface="Arial" panose="020B0604020202020204" pitchFamily="34" charset="0"/>
                <a:hlinkClick r:id="rId23">
                  <a:extLst>
                    <a:ext uri="{A12FA001-AC4F-418D-AE19-62706E023703}">
                      <ahyp:hlinkClr xmlns:ahyp="http://schemas.microsoft.com/office/drawing/2018/hyperlinkcolor" val="tx"/>
                    </a:ext>
                  </a:extLst>
                </a:hlinkClick>
              </a:rPr>
              <a:t>分會</a:t>
            </a:r>
            <a:r>
              <a:rPr lang="zh-CN" altLang="en-US" sz="1450" b="1" i="0" u="none" strike="noStrike" dirty="0">
                <a:solidFill>
                  <a:srgbClr val="0A5496"/>
                </a:solidFill>
                <a:latin typeface="+mj-ea"/>
                <a:ea typeface="+mj-ea"/>
                <a:cs typeface="Arial" panose="020B0604020202020204" pitchFamily="34" charset="0"/>
                <a:hlinkClick r:id="rId23">
                  <a:extLst>
                    <a:ext uri="{A12FA001-AC4F-418D-AE19-62706E023703}">
                      <ahyp:hlinkClr xmlns:ahyp="http://schemas.microsoft.com/office/drawing/2018/hyperlinkcolor" val="tx"/>
                    </a:ext>
                  </a:extLst>
                </a:hlinkClick>
              </a:rPr>
              <a:t>優質倡議</a:t>
            </a:r>
            <a:r>
              <a:rPr lang="zh-TW" sz="1450" b="0" i="0" dirty="0">
                <a:latin typeface="+mj-ea"/>
                <a:ea typeface="+mj-ea"/>
                <a:cs typeface="Arial" panose="020B0604020202020204" pitchFamily="34" charset="0"/>
              </a:rPr>
              <a:t>及</a:t>
            </a:r>
            <a:r>
              <a:rPr lang="zh-TW" sz="1450" b="1" i="0" u="none" strike="noStrike" dirty="0">
                <a:solidFill>
                  <a:srgbClr val="0A5496"/>
                </a:solidFill>
                <a:latin typeface="+mj-ea"/>
                <a:ea typeface="+mj-ea"/>
                <a:cs typeface="Arial" panose="020B0604020202020204" pitchFamily="34" charset="0"/>
                <a:hlinkClick r:id="rId24">
                  <a:extLst>
                    <a:ext uri="{A12FA001-AC4F-418D-AE19-62706E023703}">
                      <ahyp:hlinkClr xmlns:ahyp="http://schemas.microsoft.com/office/drawing/2018/hyperlinkcolor" val="tx"/>
                    </a:ext>
                  </a:extLst>
                </a:hlinkClick>
              </a:rPr>
              <a:t>你的分會，你的方式</a:t>
            </a:r>
            <a:r>
              <a:rPr lang="zh-TW" sz="1450" b="0" i="0" dirty="0">
                <a:latin typeface="+mj-ea"/>
                <a:ea typeface="+mj-ea"/>
                <a:cs typeface="Arial" panose="020B0604020202020204" pitchFamily="34" charset="0"/>
              </a:rPr>
              <a:t>指南</a:t>
            </a:r>
          </a:p>
          <a:p>
            <a:pPr marL="171450" indent="-171450" algn="l">
              <a:lnSpc>
                <a:spcPct val="150000"/>
              </a:lnSpc>
              <a:spcAft>
                <a:spcPts val="600"/>
              </a:spcAft>
              <a:buFont typeface="Arial" panose="020B0604020202020204" pitchFamily="34" charset="0"/>
              <a:buChar char="•"/>
            </a:pPr>
            <a:r>
              <a:rPr lang="zh-TW" sz="1450" b="1" i="0" u="sng" strike="noStrike" dirty="0">
                <a:solidFill>
                  <a:srgbClr val="0A5496"/>
                </a:solidFill>
                <a:latin typeface="+mj-ea"/>
                <a:ea typeface="+mj-ea"/>
                <a:cs typeface="Arial" panose="020B0604020202020204" pitchFamily="34" charset="0"/>
                <a:hlinkClick r:id="rId25">
                  <a:extLst>
                    <a:ext uri="{A12FA001-AC4F-418D-AE19-62706E023703}">
                      <ahyp:hlinkClr xmlns:ahyp="http://schemas.microsoft.com/office/drawing/2018/hyperlinkcolor" val="tx"/>
                    </a:ext>
                  </a:extLst>
                </a:hlinkClick>
              </a:rPr>
              <a:t>會員滿意度</a:t>
            </a:r>
            <a:r>
              <a:rPr lang="zh-TW" sz="1450" i="0" dirty="0">
                <a:latin typeface="+mj-ea"/>
                <a:ea typeface="+mj-ea"/>
                <a:cs typeface="Arial" panose="020B0604020202020204" pitchFamily="34" charset="0"/>
              </a:rPr>
              <a:t>指南</a:t>
            </a:r>
          </a:p>
          <a:p>
            <a:pPr marL="171450" indent="-171450" algn="l">
              <a:lnSpc>
                <a:spcPct val="150000"/>
              </a:lnSpc>
              <a:spcAft>
                <a:spcPts val="600"/>
              </a:spcAft>
              <a:buFont typeface="Arial" panose="020B0604020202020204" pitchFamily="34" charset="0"/>
              <a:buChar char="•"/>
            </a:pPr>
            <a:r>
              <a:rPr lang="zh-TW" sz="1450" b="1" i="0" u="none" strike="noStrike" dirty="0">
                <a:solidFill>
                  <a:srgbClr val="0A5496"/>
                </a:solidFill>
                <a:latin typeface="+mj-ea"/>
                <a:ea typeface="+mj-ea"/>
                <a:cs typeface="Arial" panose="020B0604020202020204" pitchFamily="34" charset="0"/>
                <a:hlinkClick r:id="rId26">
                  <a:extLst>
                    <a:ext uri="{A12FA001-AC4F-418D-AE19-62706E023703}">
                      <ahyp:hlinkClr xmlns:ahyp="http://schemas.microsoft.com/office/drawing/2018/hyperlinkcolor" val="tx"/>
                    </a:ext>
                  </a:extLst>
                </a:hlinkClick>
              </a:rPr>
              <a:t>表揚的藝術手冊</a:t>
            </a:r>
          </a:p>
          <a:p>
            <a:pPr marL="171450" indent="-171450" algn="l">
              <a:lnSpc>
                <a:spcPct val="150000"/>
              </a:lnSpc>
              <a:spcAft>
                <a:spcPts val="600"/>
              </a:spcAft>
              <a:buFont typeface="Arial" panose="020B0604020202020204" pitchFamily="34" charset="0"/>
              <a:buChar char="•"/>
            </a:pPr>
            <a:r>
              <a:rPr lang="zh-TW" sz="1450" b="1" i="0" u="none" strike="noStrike" dirty="0">
                <a:solidFill>
                  <a:srgbClr val="0A5496"/>
                </a:solidFill>
                <a:latin typeface="+mj-ea"/>
                <a:ea typeface="+mj-ea"/>
                <a:cs typeface="Arial" panose="020B0604020202020204" pitchFamily="34" charset="0"/>
                <a:hlinkClick r:id="rId26">
                  <a:extLst>
                    <a:ext uri="{A12FA001-AC4F-418D-AE19-62706E023703}">
                      <ahyp:hlinkClr xmlns:ahyp="http://schemas.microsoft.com/office/drawing/2018/hyperlinkcolor" val="tx"/>
                    </a:ext>
                  </a:extLst>
                </a:hlinkClick>
              </a:rPr>
              <a:t>分會健康評估</a:t>
            </a:r>
            <a:r>
              <a:rPr lang="zh-TW" sz="1450" b="0" i="0" dirty="0">
                <a:latin typeface="+mj-ea"/>
                <a:ea typeface="+mj-ea"/>
                <a:cs typeface="Arial" panose="020B0604020202020204" pitchFamily="34" charset="0"/>
              </a:rPr>
              <a:t>報告及相關的</a:t>
            </a:r>
            <a:r>
              <a:rPr lang="zh-TW" sz="1450" b="1" i="0" u="none" strike="noStrike" dirty="0">
                <a:solidFill>
                  <a:srgbClr val="0A5496"/>
                </a:solidFill>
                <a:latin typeface="+mj-ea"/>
                <a:ea typeface="+mj-ea"/>
                <a:cs typeface="Arial" panose="020B0604020202020204" pitchFamily="34" charset="0"/>
                <a:hlinkClick r:id="rId27">
                  <a:extLst>
                    <a:ext uri="{A12FA001-AC4F-418D-AE19-62706E023703}">
                      <ahyp:hlinkClr xmlns:ahyp="http://schemas.microsoft.com/office/drawing/2018/hyperlinkcolor" val="tx"/>
                    </a:ext>
                  </a:extLst>
                </a:hlinkClick>
              </a:rPr>
              <a:t>行動策略</a:t>
            </a:r>
          </a:p>
          <a:p>
            <a:pPr marL="171450" indent="-171450" algn="l">
              <a:lnSpc>
                <a:spcPct val="150000"/>
              </a:lnSpc>
              <a:spcAft>
                <a:spcPts val="600"/>
              </a:spcAft>
              <a:buFont typeface="Arial" panose="020B0604020202020204" pitchFamily="34" charset="0"/>
              <a:buChar char="•"/>
            </a:pPr>
            <a:r>
              <a:rPr lang="zh-TW" sz="1450" b="1" i="0" u="none" strike="noStrike" dirty="0">
                <a:solidFill>
                  <a:srgbClr val="0A5496"/>
                </a:solidFill>
                <a:latin typeface="+mj-ea"/>
                <a:ea typeface="+mj-ea"/>
                <a:cs typeface="Arial" panose="020B0604020202020204" pitchFamily="34" charset="0"/>
                <a:hlinkClick r:id="rId28">
                  <a:extLst>
                    <a:ext uri="{A12FA001-AC4F-418D-AE19-62706E023703}">
                      <ahyp:hlinkClr xmlns:ahyp="http://schemas.microsoft.com/office/drawing/2018/hyperlinkcolor" val="tx"/>
                    </a:ext>
                  </a:extLst>
                </a:hlinkClick>
              </a:rPr>
              <a:t>分會評估</a:t>
            </a:r>
            <a:r>
              <a:rPr lang="zh-TW" sz="1450" b="0" i="0" dirty="0">
                <a:latin typeface="+mj-ea"/>
                <a:ea typeface="+mj-ea"/>
                <a:cs typeface="Arial" panose="020B0604020202020204" pitchFamily="34" charset="0"/>
              </a:rPr>
              <a:t>檢查清單</a:t>
            </a:r>
          </a:p>
          <a:p>
            <a:pPr marL="171450" indent="-171450" algn="l">
              <a:lnSpc>
                <a:spcPct val="150000"/>
              </a:lnSpc>
              <a:spcAft>
                <a:spcPts val="600"/>
              </a:spcAft>
              <a:buFont typeface="Arial" panose="020B0604020202020204" pitchFamily="34" charset="0"/>
              <a:buChar char="•"/>
            </a:pPr>
            <a:r>
              <a:rPr lang="zh-TW" sz="1450" b="0" i="0" dirty="0">
                <a:latin typeface="+mj-ea"/>
                <a:ea typeface="+mj-ea"/>
                <a:cs typeface="Arial" panose="020B0604020202020204" pitchFamily="34" charset="0"/>
              </a:rPr>
              <a:t>給區及分會的</a:t>
            </a:r>
            <a:r>
              <a:rPr lang="zh-TW" sz="1450" b="1" i="0" u="none" strike="noStrike" dirty="0">
                <a:solidFill>
                  <a:srgbClr val="0A5496"/>
                </a:solidFill>
                <a:latin typeface="+mj-ea"/>
                <a:ea typeface="+mj-ea"/>
                <a:cs typeface="Arial" panose="020B0604020202020204" pitchFamily="34" charset="0"/>
                <a:hlinkClick r:id="rId29">
                  <a:extLst>
                    <a:ext uri="{A12FA001-AC4F-418D-AE19-62706E023703}">
                      <ahyp:hlinkClr xmlns:ahyp="http://schemas.microsoft.com/office/drawing/2018/hyperlinkcolor" val="tx"/>
                    </a:ext>
                  </a:extLst>
                </a:hlinkClick>
              </a:rPr>
              <a:t>疑難排解指南</a:t>
            </a:r>
          </a:p>
          <a:p>
            <a:br>
              <a:rPr lang="zh-TW" sz="1450" dirty="0">
                <a:latin typeface="+mj-ea"/>
                <a:ea typeface="+mj-ea"/>
              </a:rPr>
            </a:br>
            <a:endParaRPr lang="zh-TW" sz="1450" dirty="0">
              <a:latin typeface="+mj-ea"/>
              <a:ea typeface="+mj-ea"/>
            </a:endParaRPr>
          </a:p>
          <a:p>
            <a:endParaRPr lang="en-US" sz="1200" dirty="0" err="1">
              <a:latin typeface="+mj-ea"/>
              <a:ea typeface="+mj-ea"/>
            </a:endParaRPr>
          </a:p>
        </p:txBody>
      </p:sp>
      <p:sp>
        <p:nvSpPr>
          <p:cNvPr id="23" name="Yellow Bar">
            <a:extLst>
              <a:ext uri="{FF2B5EF4-FFF2-40B4-BE49-F238E27FC236}">
                <a16:creationId xmlns:a16="http://schemas.microsoft.com/office/drawing/2014/main" id="{68AC8CE7-607F-2E79-94B3-53F70C082ED2}"/>
              </a:ext>
            </a:extLst>
          </p:cNvPr>
          <p:cNvSpPr/>
          <p:nvPr/>
        </p:nvSpPr>
        <p:spPr>
          <a:xfrm>
            <a:off x="5562974" y="18959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317346" y="1408094"/>
            <a:ext cx="9936957" cy="1275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fontAlgn="auto">
              <a:spcBef>
                <a:spcPts val="0"/>
              </a:spcBef>
              <a:spcAft>
                <a:spcPts val="200"/>
              </a:spcAft>
            </a:pPr>
            <a:r>
              <a:rPr lang="zh-TW" sz="3200" b="1" dirty="0">
                <a:solidFill>
                  <a:srgbClr val="0A5496"/>
                </a:solidFill>
                <a:latin typeface="+mj-ea"/>
                <a:ea typeface="+mj-ea"/>
                <a:cs typeface="Arial" charset="0"/>
              </a:rPr>
              <a:t>可用的資源</a:t>
            </a:r>
            <a:endParaRPr lang="en-US" altLang="zh-TW" sz="3200" b="1" dirty="0">
              <a:solidFill>
                <a:srgbClr val="0A5496"/>
              </a:solidFill>
              <a:latin typeface="+mj-ea"/>
              <a:ea typeface="+mj-ea"/>
              <a:cs typeface="Arial" charset="0"/>
            </a:endParaRPr>
          </a:p>
          <a:p>
            <a:pPr algn="ctr" fontAlgn="auto">
              <a:spcBef>
                <a:spcPts val="0"/>
              </a:spcBef>
              <a:spcAft>
                <a:spcPts val="200"/>
              </a:spcAft>
            </a:pPr>
            <a:endParaRPr lang="en-US" altLang="zh-TW" sz="1600" b="1" dirty="0">
              <a:solidFill>
                <a:srgbClr val="00338D"/>
              </a:solidFill>
              <a:latin typeface="+mn-ea"/>
              <a:ea typeface="+mn-ea"/>
            </a:endParaRPr>
          </a:p>
          <a:p>
            <a:pPr algn="ctr" fontAlgn="auto">
              <a:spcBef>
                <a:spcPts val="0"/>
              </a:spcBef>
              <a:spcAft>
                <a:spcPts val="200"/>
              </a:spcAft>
            </a:pPr>
            <a:r>
              <a:rPr lang="zh-TW" altLang="en-US" sz="1600" b="1" dirty="0">
                <a:solidFill>
                  <a:srgbClr val="00338D"/>
                </a:solidFill>
                <a:latin typeface="+mn-ea"/>
                <a:ea typeface="+mn-ea"/>
              </a:rPr>
              <a:t>支持區和分會的領導人</a:t>
            </a:r>
          </a:p>
          <a:p>
            <a:pPr algn="ctr">
              <a:spcBef>
                <a:spcPts val="264"/>
              </a:spcBef>
              <a:buSzPct val="120000"/>
            </a:pPr>
            <a:endParaRPr lang="en-US" altLang="zh-TW" sz="3200" b="1" dirty="0">
              <a:solidFill>
                <a:srgbClr val="0A5496"/>
              </a:solidFill>
              <a:latin typeface="+mj-ea"/>
              <a:ea typeface="+mj-ea"/>
              <a:cs typeface="Arial" charset="0"/>
            </a:endParaRPr>
          </a:p>
          <a:p>
            <a:pPr algn="ctr">
              <a:spcBef>
                <a:spcPts val="264"/>
              </a:spcBef>
              <a:buSzPct val="120000"/>
            </a:pPr>
            <a:endParaRPr lang="zh-TW" sz="3200" b="1" dirty="0">
              <a:solidFill>
                <a:srgbClr val="0A5496"/>
              </a:solidFill>
              <a:latin typeface="+mj-ea"/>
              <a:ea typeface="+mj-ea"/>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31</a:t>
            </a:fld>
            <a:endParaRPr lang="en-US" sz="100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0" y="756412"/>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808439" y="3118062"/>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200"/>
              </a:spcAft>
              <a:buClr>
                <a:srgbClr val="FFC000"/>
              </a:buClr>
              <a:buFont typeface="Wingdings" panose="05000000000000000000" pitchFamily="2" charset="2"/>
              <a:buChar char="Ø"/>
            </a:pPr>
            <a:endParaRPr lang="en-US" sz="1600" b="1" dirty="0">
              <a:solidFill>
                <a:srgbClr val="000000"/>
              </a:solidFill>
              <a:latin typeface="+mj-ea"/>
              <a:ea typeface="+mj-ea"/>
              <a:cs typeface="Arial" panose="020B0604020202020204" pitchFamily="34" charset="0"/>
            </a:endParaRP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獅子會學習中心 (LLC)</a:t>
            </a:r>
            <a:r>
              <a:rPr kumimoji="0" lang="zh-TW" sz="1450" i="0" u="none" strike="noStrike" cap="none" normalizeH="0" baseline="0" noProof="0" dirty="0">
                <a:ln>
                  <a:noFill/>
                </a:ln>
                <a:solidFill>
                  <a:srgbClr val="0A5496"/>
                </a:solidFill>
                <a:uLnTx/>
                <a:uFillTx/>
                <a:latin typeface="+mj-ea"/>
                <a:ea typeface="+mj-ea"/>
                <a:cs typeface="Arial" panose="020B0604020202020204" pitchFamily="34" charset="0"/>
              </a:rPr>
              <a:t> </a:t>
            </a:r>
            <a:r>
              <a:rPr kumimoji="0" lang="zh-TW" sz="1450" i="0" u="none" strike="noStrike" cap="none" normalizeH="0" baseline="0" noProof="0" dirty="0">
                <a:ln>
                  <a:noFill/>
                </a:ln>
                <a:uLnTx/>
                <a:uFillTx/>
                <a:latin typeface="+mj-ea"/>
                <a:ea typeface="+mj-ea"/>
                <a:cs typeface="Arial" panose="020B0604020202020204" pitchFamily="34" charset="0"/>
              </a:rPr>
              <a:t>為所有獅友及青少獅提供機會，透過線上的互動課程，學習和強化其獅子會基本知識與領導技能。(</a:t>
            </a: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進入 LLC</a:t>
            </a:r>
            <a:r>
              <a:rPr kumimoji="0" lang="zh-TW" sz="1450" i="0" u="none" strike="noStrike" cap="none" normalizeH="0" baseline="0" noProof="0" dirty="0">
                <a:ln>
                  <a:noFill/>
                </a:ln>
                <a:uLnTx/>
                <a:uFillTx/>
                <a:latin typeface="+mj-ea"/>
                <a:ea typeface="+mj-ea"/>
                <a:cs typeface="Arial" panose="020B0604020202020204" pitchFamily="34" charset="0"/>
              </a:rPr>
              <a:t>) (</a:t>
            </a: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LLC 常見問題</a:t>
            </a:r>
            <a:r>
              <a:rPr kumimoji="0" lang="zh-TW" sz="1450" i="0" u="none" strike="noStrike" cap="none" normalizeH="0" baseline="0" noProof="0" dirty="0">
                <a:ln>
                  <a:noFill/>
                </a:ln>
                <a:uLnTx/>
                <a:uFillTx/>
                <a:latin typeface="+mj-ea"/>
                <a:ea typeface="+mj-ea"/>
                <a:cs typeface="Arial" panose="020B0604020202020204" pitchFamily="34" charset="0"/>
              </a:rPr>
              <a:t>)</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分會幹部</a:t>
            </a:r>
            <a:r>
              <a:rPr kumimoji="0" lang="zh-TW" sz="1450" b="0" i="0" u="none" strike="noStrike" cap="none" normalizeH="0" baseline="0" noProof="0" dirty="0">
                <a:ln>
                  <a:noFill/>
                </a:ln>
                <a:solidFill>
                  <a:srgbClr val="000000"/>
                </a:solidFill>
                <a:uLnTx/>
                <a:uFillTx/>
                <a:latin typeface="+mj-ea"/>
                <a:ea typeface="+mj-ea"/>
                <a:cs typeface="Arial" panose="020B0604020202020204" pitchFamily="34" charset="0"/>
              </a:rPr>
              <a:t>及</a:t>
            </a: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分區及專區主席</a:t>
            </a:r>
            <a:r>
              <a:rPr kumimoji="0" lang="zh-TW" sz="1450" b="0" i="0" u="none" strike="noStrike" cap="none" normalizeH="0" baseline="0" noProof="0" dirty="0">
                <a:ln>
                  <a:noFill/>
                </a:ln>
                <a:solidFill>
                  <a:srgbClr val="000000"/>
                </a:solidFill>
                <a:uLnTx/>
                <a:uFillTx/>
                <a:latin typeface="+mj-ea"/>
                <a:ea typeface="+mj-ea"/>
                <a:cs typeface="Arial" panose="020B0604020202020204" pitchFamily="34" charset="0"/>
              </a:rPr>
              <a:t>網頁，含有前往各職位的電子書及其他材料之連結</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分區主席培訓材料</a:t>
            </a:r>
            <a:r>
              <a:rPr kumimoji="0" lang="zh-TW" sz="1450" b="0" i="0" u="none" strike="noStrike" cap="none" normalizeH="0" baseline="0" noProof="0" dirty="0">
                <a:ln>
                  <a:noFill/>
                </a:ln>
                <a:solidFill>
                  <a:srgbClr val="000000"/>
                </a:solidFill>
                <a:uLnTx/>
                <a:uFillTx/>
                <a:latin typeface="+mj-ea"/>
                <a:ea typeface="+mj-ea"/>
                <a:cs typeface="Arial" panose="020B0604020202020204" pitchFamily="34" charset="0"/>
              </a:rPr>
              <a:t>網頁</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地方獅子會領導學院</a:t>
            </a:r>
            <a:r>
              <a:rPr kumimoji="0" lang="zh-TW" sz="1450" i="0" u="none" strike="noStrike" cap="none" normalizeH="0" baseline="0" noProof="0" dirty="0">
                <a:ln>
                  <a:noFill/>
                </a:ln>
                <a:uLnTx/>
                <a:uFillTx/>
                <a:latin typeface="+mj-ea"/>
                <a:ea typeface="+mj-ea"/>
                <a:cs typeface="Arial" panose="020B0604020202020204" pitchFamily="34" charset="0"/>
              </a:rPr>
              <a:t>材料網頁</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450" i="0" u="none" strike="noStrike" cap="none" normalizeH="0" baseline="0" noProof="0" dirty="0">
                <a:ln>
                  <a:noFill/>
                </a:ln>
                <a:uLnTx/>
                <a:uFillTx/>
                <a:latin typeface="+mj-ea"/>
                <a:ea typeface="+mj-ea"/>
                <a:cs typeface="Arial" panose="020B0604020202020204" pitchFamily="34" charset="0"/>
              </a:rPr>
              <a:t>給地方學習活動的</a:t>
            </a: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成就證書</a:t>
            </a:r>
            <a:r>
              <a:rPr kumimoji="0" lang="zh-TW" sz="1450" b="0" i="0" u="none" strike="noStrike" cap="none" normalizeH="0" baseline="0" noProof="0" dirty="0">
                <a:ln>
                  <a:noFill/>
                </a:ln>
                <a:solidFill>
                  <a:srgbClr val="000000"/>
                </a:solidFill>
                <a:uLnTx/>
                <a:uFillTx/>
                <a:latin typeface="+mj-ea"/>
                <a:ea typeface="+mj-ea"/>
                <a:cs typeface="Arial" panose="020B0604020202020204" pitchFamily="34" charset="0"/>
              </a:rPr>
              <a:t>模板</a:t>
            </a:r>
          </a:p>
        </p:txBody>
      </p:sp>
      <p:sp>
        <p:nvSpPr>
          <p:cNvPr id="22" name="Yellow Bar">
            <a:extLst>
              <a:ext uri="{FF2B5EF4-FFF2-40B4-BE49-F238E27FC236}">
                <a16:creationId xmlns:a16="http://schemas.microsoft.com/office/drawing/2014/main" id="{3E62836A-A298-ADC0-E62A-5DBDEB09C22A}"/>
              </a:ext>
            </a:extLst>
          </p:cNvPr>
          <p:cNvSpPr/>
          <p:nvPr/>
        </p:nvSpPr>
        <p:spPr>
          <a:xfrm>
            <a:off x="5560694" y="20157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indent="0" fontAlgn="auto">
              <a:lnSpc>
                <a:spcPct val="100000"/>
              </a:lnSpc>
              <a:spcBef>
                <a:spcPts val="0"/>
              </a:spcBef>
              <a:spcAft>
                <a:spcPts val="200"/>
              </a:spcAft>
              <a:buFont typeface="Arial" panose="020B0604020202020204" pitchFamily="34" charset="0"/>
              <a:buNone/>
            </a:pPr>
            <a:endParaRPr lang="zh-TW" altLang="en-US" b="1" dirty="0">
              <a:solidFill>
                <a:srgbClr val="00338D"/>
              </a:solidFill>
              <a:latin typeface="+mj-ea"/>
              <a:cs typeface="Arial" panose="020B0604020202020204" pitchFamily="34" charset="0"/>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981496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200" b="1" dirty="0">
                <a:solidFill>
                  <a:srgbClr val="0A5496"/>
                </a:solidFill>
                <a:latin typeface="+mj-ea"/>
                <a:ea typeface="+mj-ea"/>
                <a:cs typeface="Arial" charset="0"/>
              </a:rPr>
              <a:t>可用的行銷資源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32</a:t>
            </a:fld>
            <a:endParaRPr lang="en-US" sz="100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5360011"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zh-TW" sz="1450" b="1" dirty="0">
                <a:solidFill>
                  <a:srgbClr val="000000"/>
                </a:solidFill>
                <a:latin typeface="+mj-ea"/>
                <a:ea typeface="+mj-ea"/>
                <a:cs typeface="Arial" panose="020B0604020202020204" pitchFamily="34" charset="0"/>
              </a:rPr>
              <a:t>國際獅子會</a:t>
            </a:r>
          </a:p>
          <a:p>
            <a:pPr fontAlgn="auto">
              <a:lnSpc>
                <a:spcPct val="100000"/>
              </a:lnSpc>
              <a:spcBef>
                <a:spcPts val="0"/>
              </a:spcBef>
              <a:spcAft>
                <a:spcPts val="200"/>
              </a:spcAft>
              <a:buClr>
                <a:srgbClr val="FFC000"/>
              </a:buClr>
              <a:buFont typeface="Wingdings" panose="05000000000000000000" pitchFamily="2" charset="2"/>
              <a:buChar char="Ø"/>
            </a:pPr>
            <a:endParaRPr lang="en-US" sz="1450" b="1" dirty="0">
              <a:solidFill>
                <a:srgbClr val="000000"/>
              </a:solidFill>
              <a:latin typeface="+mj-ea"/>
              <a:ea typeface="+mj-ea"/>
              <a:cs typeface="Arial" panose="020B0604020202020204" pitchFamily="34" charset="0"/>
            </a:endParaRPr>
          </a:p>
          <a:p>
            <a:pPr fontAlgn="auto">
              <a:lnSpc>
                <a:spcPct val="100000"/>
              </a:lnSpc>
              <a:spcBef>
                <a:spcPts val="0"/>
              </a:spcBef>
              <a:spcAft>
                <a:spcPts val="200"/>
              </a:spcAft>
              <a:buClr>
                <a:srgbClr val="0A5496"/>
              </a:buClr>
            </a:pPr>
            <a:r>
              <a:rPr lang="zh-TW" altLang="en-US" sz="1450" b="1" dirty="0">
                <a:latin typeface="Arial" panose="020B0604020202020204" pitchFamily="34" charset="0"/>
                <a:cs typeface="Arial" panose="020B0604020202020204" pitchFamily="34" charset="0"/>
                <a:hlinkClick r:id="rId4"/>
              </a:rPr>
              <a:t>行銷很重要</a:t>
            </a:r>
            <a:r>
              <a:rPr lang="zh-TW" altLang="en-US" sz="1450" dirty="0">
                <a:latin typeface="Arial" panose="020B0604020202020204" pitchFamily="34" charset="0"/>
                <a:cs typeface="Arial" panose="020B0604020202020204" pitchFamily="34" charset="0"/>
              </a:rPr>
              <a:t>網頁提供可以幫助您提高貴分會能見度的資源。因此，無論您是招募新會員、或是推廣方案或募款活動，您都可以在此網頁上找到您需要的資訊。</a:t>
            </a:r>
          </a:p>
          <a:p>
            <a:pPr fontAlgn="auto">
              <a:lnSpc>
                <a:spcPct val="100000"/>
              </a:lnSpc>
              <a:spcBef>
                <a:spcPts val="0"/>
              </a:spcBef>
              <a:spcAft>
                <a:spcPts val="200"/>
              </a:spcAft>
              <a:buClr>
                <a:srgbClr val="0A5496"/>
              </a:buClr>
            </a:pP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可下載</a:t>
            </a:r>
            <a:r>
              <a:rPr lang="zh-CN" altLang="en-US"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的</a:t>
            </a: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影片</a:t>
            </a:r>
            <a:r>
              <a:rPr lang="zh-TW" sz="1450" dirty="0">
                <a:solidFill>
                  <a:srgbClr val="000000"/>
                </a:solidFill>
                <a:latin typeface="+mj-ea"/>
                <a:ea typeface="+mj-ea"/>
                <a:cs typeface="Arial" panose="020B0604020202020204" pitchFamily="34" charset="0"/>
              </a:rPr>
              <a:t>清單</a:t>
            </a:r>
          </a:p>
          <a:p>
            <a:pPr fontAlgn="auto">
              <a:lnSpc>
                <a:spcPct val="100000"/>
              </a:lnSpc>
              <a:spcBef>
                <a:spcPts val="0"/>
              </a:spcBef>
              <a:spcAft>
                <a:spcPts val="200"/>
              </a:spcAft>
              <a:buClr>
                <a:srgbClr val="0A5496"/>
              </a:buClr>
            </a:pPr>
            <a:r>
              <a:rPr lang="zh-TW" sz="145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品牌指南</a:t>
            </a:r>
            <a:r>
              <a:rPr lang="zh-TW" sz="1450" dirty="0">
                <a:latin typeface="+mj-ea"/>
                <a:ea typeface="+mj-ea"/>
                <a:cs typeface="Arial" panose="020B0604020202020204" pitchFamily="34" charset="0"/>
              </a:rPr>
              <a:t>文件</a:t>
            </a:r>
            <a:br>
              <a:rPr lang="zh-TW" sz="2000" dirty="0">
                <a:latin typeface="+mj-ea"/>
                <a:ea typeface="+mj-ea"/>
                <a:cs typeface="Arial" panose="020B0604020202020204" pitchFamily="34" charset="0"/>
              </a:rPr>
            </a:br>
            <a:endParaRPr lang="zh-TW" sz="2000" dirty="0">
              <a:latin typeface="+mj-ea"/>
              <a:ea typeface="+mj-ea"/>
              <a:cs typeface="Arial" panose="020B0604020202020204" pitchFamily="34" charset="0"/>
            </a:endParaRPr>
          </a:p>
          <a:p>
            <a:pPr fontAlgn="auto">
              <a:lnSpc>
                <a:spcPct val="100000"/>
              </a:lnSpc>
              <a:spcAft>
                <a:spcPts val="200"/>
              </a:spcAft>
            </a:pPr>
            <a:endParaRPr lang="en-US" sz="1200" dirty="0">
              <a:latin typeface="+mj-ea"/>
              <a:ea typeface="+mj-ea"/>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833768" y="2189949"/>
            <a:ext cx="3581400" cy="16542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sz="1450" b="1" i="0" u="none" strike="noStrike" cap="none" normalizeH="0" baseline="0" noProof="0" dirty="0">
                <a:ln>
                  <a:noFill/>
                </a:ln>
                <a:solidFill>
                  <a:srgbClr val="000000"/>
                </a:solidFill>
                <a:uLnTx/>
                <a:uFillTx/>
                <a:latin typeface="+mj-ea"/>
                <a:ea typeface="+mj-ea"/>
                <a:cs typeface="Arial" panose="020B0604020202020204" pitchFamily="34" charset="0"/>
              </a:rPr>
              <a:t>獅友在行動中的照片</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450" b="0" i="0" u="none" strike="noStrike" kern="1200" cap="none" spc="0" normalizeH="0" baseline="0" noProof="0" dirty="0">
              <a:ln>
                <a:noFill/>
              </a:ln>
              <a:solidFill>
                <a:srgbClr val="0A5496"/>
              </a:solidFill>
              <a:effectLst/>
              <a:uLnTx/>
              <a:uFillTx/>
              <a:latin typeface="+mj-ea"/>
              <a:ea typeface="+mj-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淨灘</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兒童癌症</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社區花園</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糖尿病</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災難援助</a:t>
            </a:r>
          </a:p>
        </p:txBody>
      </p:sp>
      <p:sp>
        <p:nvSpPr>
          <p:cNvPr id="22" name="Yellow Bar">
            <a:extLst>
              <a:ext uri="{FF2B5EF4-FFF2-40B4-BE49-F238E27FC236}">
                <a16:creationId xmlns:a16="http://schemas.microsoft.com/office/drawing/2014/main" id="{002B5708-6E57-1070-CFFC-F6403182FBFF}"/>
              </a:ext>
            </a:extLst>
          </p:cNvPr>
          <p:cNvSpPr/>
          <p:nvPr/>
        </p:nvSpPr>
        <p:spPr>
          <a:xfrm>
            <a:off x="5782554" y="18672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3">
                  <a:extLst>
                    <a:ext uri="{A12FA001-AC4F-418D-AE19-62706E023703}">
                      <ahyp:hlinkClr xmlns:ahyp="http://schemas.microsoft.com/office/drawing/2018/hyperlinkcolor" val="tx"/>
                    </a:ext>
                  </a:extLst>
                </a:hlinkClick>
              </a:rPr>
              <a:t>會員發展撥款</a:t>
            </a:r>
            <a:r>
              <a:rPr lang="zh-TW" sz="1450" i="0" dirty="0">
                <a:solidFill>
                  <a:srgbClr val="000000"/>
                </a:solidFill>
              </a:rPr>
              <a:t>資助金支持各種會員發展的工作和活動，以提高會員人數和建立新分會。</a:t>
            </a:r>
          </a:p>
          <a:p>
            <a:pPr>
              <a:lnSpc>
                <a:spcPct val="150000"/>
              </a:lnSpc>
              <a:spcBef>
                <a:spcPts val="600"/>
              </a:spcBef>
              <a:buClr>
                <a:srgbClr val="F0C300"/>
              </a:buClr>
              <a:buFont typeface="Wingdings" pitchFamily="2" charset="2"/>
              <a:buChar char="§"/>
            </a:pPr>
            <a:r>
              <a:rPr lang="zh-TW" sz="1450" b="1" u="sng" dirty="0">
                <a:solidFill>
                  <a:srgbClr val="0A5496"/>
                </a:solidFill>
                <a:latin typeface="Arial" panose="020B0604020202020204" pitchFamily="34" charset="0"/>
                <a:ea typeface="PMingLiU"/>
                <a:cs typeface="Arial" panose="020B0604020202020204" pitchFamily="34" charset="0"/>
              </a:rPr>
              <a:t>行銷撥款計劃</a:t>
            </a:r>
            <a:r>
              <a:rPr lang="zh-TW" sz="1450" i="0" dirty="0">
                <a:latin typeface="HelveticaNeue-Light"/>
                <a:ea typeface="PMingLiU"/>
                <a:cs typeface="Arial" panose="020B0604020202020204" pitchFamily="34" charset="0"/>
              </a:rPr>
              <a:t>支持全單區和全複合區的行銷活動，例如廣告、社交媒體、品牌和公共關係。</a:t>
            </a:r>
          </a:p>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4">
                  <a:extLst>
                    <a:ext uri="{A12FA001-AC4F-418D-AE19-62706E023703}">
                      <ahyp:hlinkClr xmlns:ahyp="http://schemas.microsoft.com/office/drawing/2018/hyperlinkcolor" val="tx"/>
                    </a:ext>
                  </a:extLst>
                </a:hlinkClick>
              </a:rPr>
              <a:t>領導發展區和複合區撥款計劃</a:t>
            </a:r>
            <a:r>
              <a:rPr lang="zh-TW" sz="1450" dirty="0">
                <a:latin typeface="Arial" panose="020B0604020202020204" pitchFamily="34" charset="0"/>
                <a:ea typeface="PMingLiU"/>
                <a:cs typeface="Arial" panose="020B0604020202020204" pitchFamily="34" charset="0"/>
              </a:rPr>
              <a:t>資助培訓，以幫助貴複合區的領導人（第一和第二副總監）或貴區的領導人（分區主席）繼續成長和成功。</a:t>
            </a:r>
          </a:p>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領導發展學院撥款計劃</a:t>
            </a:r>
            <a:r>
              <a:rPr lang="zh-TW" sz="1450" i="0" dirty="0">
                <a:latin typeface="HelveticaNeue-Light"/>
                <a:ea typeface="PMingLiU"/>
                <a:cs typeface="Arial" panose="020B0604020202020204" pitchFamily="34" charset="0"/>
              </a:rPr>
              <a:t>資助在貴地區擧辦的潛能獅友領導學院 (ELLI) 或地方獅子會領導學院 (RLLI)。</a:t>
            </a:r>
          </a:p>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6"/>
              </a:rPr>
              <a:t>基金會 (LCIF) 撥款</a:t>
            </a:r>
            <a:r>
              <a:rPr lang="zh-TW" sz="1450" dirty="0">
                <a:latin typeface="Arial" panose="020B0604020202020204" pitchFamily="34" charset="0"/>
                <a:ea typeface="PMingLiU"/>
                <a:cs typeface="Arial" panose="020B0604020202020204" pitchFamily="34" charset="0"/>
              </a:rPr>
              <a:t>協助獅友和青少獅擴大其服務方案觸及的範圍。</a:t>
            </a: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altLang="zh-TW"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LCI / LCIF </a:t>
            </a:r>
            <a:r>
              <a:rPr kumimoji="0" lang="zh-TW"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資金</a:t>
            </a:r>
            <a:r>
              <a:rPr kumimoji="0" lang="zh-CN"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來</a:t>
            </a:r>
            <a:r>
              <a:rPr kumimoji="0" lang="zh-TW"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rPr>
              <a:pPr marL="0" marR="0" lvl="0" indent="0" algn="l" defTabSz="914400" rtl="0" eaLnBrk="0" fontAlgn="base" latinLnBrk="0" hangingPunct="0">
                <a:lnSpc>
                  <a:spcPct val="100000"/>
                </a:lnSpc>
                <a:spcBef>
                  <a:spcPct val="50000"/>
                </a:spcBef>
                <a:spcAft>
                  <a:spcPct val="0"/>
                </a:spcAft>
                <a:buClrTx/>
                <a:buSzTx/>
                <a:buFontTx/>
                <a:buNone/>
                <a:tabLst/>
                <a:defRPr/>
              </a:pPr>
              <a:t>33</a:t>
            </a:fld>
            <a:endParaRPr kumimoji="0" lang="en-US" sz="1000" b="0" i="0" u="none" strike="noStrike" kern="1200" cap="none" spc="0" normalizeH="0" baseline="0" noProof="0">
              <a:ln>
                <a:noFill/>
              </a:ln>
              <a:solidFill>
                <a:srgbClr val="0A5496"/>
              </a:solidFill>
              <a:effectLst/>
              <a:uLnTx/>
              <a:uFillTx/>
              <a:latin typeface="Arial"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7"/>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408970" y="196840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3848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分成四個小組：每個專注領域一個</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為每個行動加入領導人、資源和預算</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每個小組的發言人分享各小組的想法</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我們以小組總結我們的計劃的草案</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a:solidFill>
                  <a:srgbClr val="0A5496"/>
                </a:solidFill>
                <a:latin typeface="+mj-ea"/>
                <a:ea typeface="+mj-ea"/>
              </a:rPr>
              <a:t>確立領導人和資源</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1</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新分會</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2</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新會員</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3</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會員滿意度</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領導人的支持</a:t>
            </a:r>
            <a:endParaRPr lang="zh-TW" b="1" dirty="0">
              <a:solidFill>
                <a:schemeClr val="bg1"/>
              </a:solidFill>
              <a:latin typeface="+mj-ea"/>
              <a:ea typeface="+mj-ea"/>
              <a:cs typeface="Arial" panose="020B0604020202020204" pitchFamily="34" charset="0"/>
            </a:endParaRP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952500" y="2262172"/>
            <a:ext cx="2514600" cy="369332"/>
          </a:xfrm>
          <a:prstGeom prst="rect">
            <a:avLst/>
          </a:prstGeom>
          <a:noFill/>
        </p:spPr>
        <p:txBody>
          <a:bodyPr wrap="square" rtlCol="0">
            <a:spAutoFit/>
          </a:bodyPr>
          <a:lstStyle/>
          <a:p>
            <a:pPr algn="ctr"/>
            <a:r>
              <a:rPr lang="zh-TW" altLang="en-US" b="1" dirty="0">
                <a:latin typeface="+mn-ea"/>
                <a:ea typeface="+mn-ea"/>
              </a:rPr>
              <a:t>目標陳述</a:t>
            </a:r>
            <a:endParaRPr lang="zh-TW" dirty="0">
              <a:latin typeface="+mn-ea"/>
              <a:ea typeface="+mn-ea"/>
            </a:endParaRP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zh-TW" altLang="en-US" b="1" dirty="0">
                <a:latin typeface="+mn-ea"/>
                <a:ea typeface="+mn-ea"/>
              </a:rPr>
              <a:t>目標陳述</a:t>
            </a:r>
            <a:endParaRPr lang="zh-TW" dirty="0">
              <a:latin typeface="+mn-ea"/>
              <a:ea typeface="+mn-ea"/>
            </a:endParaRP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zh-TW" altLang="en-US" b="1">
                <a:latin typeface="+mn-ea"/>
                <a:ea typeface="+mn-ea"/>
              </a:rPr>
              <a:t>目標陳述</a:t>
            </a:r>
            <a:endParaRPr lang="zh-TW" altLang="en-US" dirty="0">
              <a:latin typeface="+mn-ea"/>
              <a:ea typeface="+mn-ea"/>
            </a:endParaRP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zh-TW" b="1" i="0" u="none" strike="noStrike" cap="none" normalizeH="0">
                <a:ln>
                  <a:noFill/>
                </a:ln>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mj-ea"/>
              <a:ea typeface="+mj-ea"/>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a:solidFill>
                  <a:srgbClr val="0A5496"/>
                </a:solidFill>
                <a:latin typeface="+mj-ea"/>
                <a:ea typeface="+mj-ea"/>
              </a:rPr>
              <a:t>行動計劃細目</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1</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新分會</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2</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新會員</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a:solidFill>
                  <a:schemeClr val="bg1"/>
                </a:solidFill>
                <a:latin typeface="+mj-ea"/>
                <a:ea typeface="+mj-ea"/>
                <a:cs typeface="Arial" panose="020B0604020202020204" pitchFamily="34" charset="0"/>
              </a:rPr>
              <a:t>3</a:t>
            </a:r>
            <a:br>
              <a:rPr lang="zh-TW" b="1">
                <a:solidFill>
                  <a:schemeClr val="bg1"/>
                </a:solidFill>
                <a:latin typeface="+mj-ea"/>
                <a:ea typeface="+mj-ea"/>
                <a:cs typeface="Arial" panose="020B0604020202020204" pitchFamily="34" charset="0"/>
              </a:rPr>
            </a:br>
            <a:r>
              <a:rPr lang="zh-TW" b="1">
                <a:solidFill>
                  <a:schemeClr val="bg1"/>
                </a:solidFill>
                <a:latin typeface="+mj-ea"/>
                <a:ea typeface="+mj-ea"/>
                <a:cs typeface="Arial" panose="020B0604020202020204" pitchFamily="34" charset="0"/>
              </a:rPr>
              <a:t>會員滿意度</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領導人的支持</a:t>
            </a:r>
            <a:endParaRPr lang="zh-TW" b="1" dirty="0">
              <a:solidFill>
                <a:schemeClr val="bg1"/>
              </a:solidFill>
              <a:latin typeface="+mj-ea"/>
              <a:ea typeface="+mj-ea"/>
              <a:cs typeface="Arial" panose="020B0604020202020204" pitchFamily="34" charset="0"/>
            </a:endParaRP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行動步驟</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日期範圍</a:t>
            </a:r>
          </a:p>
          <a:p>
            <a:pPr marL="401638" indent="-263525">
              <a:buFontTx/>
              <a:buChar char="-"/>
            </a:pPr>
            <a:r>
              <a:rPr lang="zh-TW" dirty="0">
                <a:solidFill>
                  <a:srgbClr val="404040"/>
                </a:solidFill>
                <a:latin typeface="+mj-ea"/>
                <a:ea typeface="+mj-ea"/>
                <a:cs typeface="Arial" panose="020B0604020202020204" pitchFamily="34" charset="0"/>
              </a:rPr>
              <a:t>領導人</a:t>
            </a:r>
          </a:p>
          <a:p>
            <a:pPr marL="401638" indent="-263525">
              <a:buFontTx/>
              <a:buChar char="-"/>
            </a:pPr>
            <a:r>
              <a:rPr lang="zh-TW" dirty="0">
                <a:solidFill>
                  <a:srgbClr val="404040"/>
                </a:solidFill>
                <a:latin typeface="+mj-ea"/>
                <a:ea typeface="+mj-ea"/>
                <a:cs typeface="Arial" panose="020B0604020202020204" pitchFamily="34" charset="0"/>
              </a:rPr>
              <a:t>資源</a:t>
            </a:r>
          </a:p>
          <a:p>
            <a:pPr marL="401638" indent="-263525">
              <a:buFontTx/>
              <a:buChar char="-"/>
            </a:pPr>
            <a:r>
              <a:rPr lang="zh-TW" dirty="0">
                <a:solidFill>
                  <a:srgbClr val="404040"/>
                </a:solidFill>
                <a:latin typeface="+mj-ea"/>
                <a:ea typeface="+mj-ea"/>
                <a:cs typeface="Arial" panose="020B0604020202020204" pitchFamily="34" charset="0"/>
              </a:rPr>
              <a:t>預算</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a:solidFill>
                  <a:schemeClr val="tx2"/>
                </a:solidFill>
                <a:latin typeface="+mj-ea"/>
                <a:ea typeface="+mj-ea"/>
                <a:cs typeface="Arial" panose="020B0604020202020204" pitchFamily="34" charset="0"/>
              </a:rPr>
              <a:t>行動步驟</a:t>
            </a:r>
          </a:p>
          <a:p>
            <a:pPr marL="401638" indent="-263525">
              <a:buFontTx/>
              <a:buChar char="-"/>
            </a:pPr>
            <a:r>
              <a:rPr lang="zh-TW">
                <a:solidFill>
                  <a:srgbClr val="404040"/>
                </a:solidFill>
                <a:latin typeface="+mj-ea"/>
                <a:ea typeface="+mj-ea"/>
                <a:cs typeface="Arial" panose="020B0604020202020204" pitchFamily="34" charset="0"/>
              </a:rPr>
              <a:t>描述</a:t>
            </a:r>
          </a:p>
          <a:p>
            <a:pPr marL="401638" indent="-263525">
              <a:buFontTx/>
              <a:buChar char="-"/>
            </a:pPr>
            <a:r>
              <a:rPr lang="zh-TW">
                <a:solidFill>
                  <a:srgbClr val="404040"/>
                </a:solidFill>
                <a:latin typeface="+mj-ea"/>
                <a:ea typeface="+mj-ea"/>
                <a:cs typeface="Arial" panose="020B0604020202020204" pitchFamily="34" charset="0"/>
              </a:rPr>
              <a:t>日期範圍</a:t>
            </a:r>
          </a:p>
          <a:p>
            <a:pPr marL="401638" indent="-263525">
              <a:buFontTx/>
              <a:buChar char="-"/>
            </a:pPr>
            <a:r>
              <a:rPr lang="zh-TW">
                <a:solidFill>
                  <a:srgbClr val="404040"/>
                </a:solidFill>
                <a:latin typeface="+mj-ea"/>
                <a:ea typeface="+mj-ea"/>
                <a:cs typeface="Arial" panose="020B0604020202020204" pitchFamily="34" charset="0"/>
              </a:rPr>
              <a:t>領導人</a:t>
            </a:r>
          </a:p>
          <a:p>
            <a:pPr marL="401638" indent="-263525">
              <a:buFontTx/>
              <a:buChar char="-"/>
            </a:pPr>
            <a:r>
              <a:rPr lang="zh-TW">
                <a:solidFill>
                  <a:srgbClr val="404040"/>
                </a:solidFill>
                <a:latin typeface="+mj-ea"/>
                <a:ea typeface="+mj-ea"/>
                <a:cs typeface="Arial" panose="020B0604020202020204" pitchFamily="34" charset="0"/>
              </a:rPr>
              <a:t>資源</a:t>
            </a:r>
          </a:p>
          <a:p>
            <a:pPr marL="401638" indent="-263525">
              <a:buFontTx/>
              <a:buChar char="-"/>
            </a:pPr>
            <a:r>
              <a:rPr lang="zh-TW">
                <a:solidFill>
                  <a:srgbClr val="404040"/>
                </a:solidFill>
                <a:latin typeface="+mj-ea"/>
                <a:ea typeface="+mj-ea"/>
                <a:cs typeface="Arial" panose="020B0604020202020204" pitchFamily="34" charset="0"/>
              </a:rPr>
              <a:t>預算</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mj-ea"/>
              <a:ea typeface="+mj-ea"/>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Calibri" panose="020F0502020204030204"/>
                <a:ea typeface="PMingLiU"/>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與貴</a:t>
            </a:r>
            <a:r>
              <a:rPr kumimoji="0" lang="zh-CN" altLang="en-US"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工作組</a:t>
            </a: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見面，完成您的行動計劃</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查看</a:t>
            </a:r>
            <a:r>
              <a:rPr kumimoji="0" lang="zh-TW" sz="2000" b="0" i="0" u="none" strike="noStrike" cap="none" normalizeH="0" baseline="0" noProof="0" dirty="0">
                <a:ln>
                  <a:noFill/>
                </a:ln>
                <a:solidFill>
                  <a:schemeClr val="bg1"/>
                </a:solidFill>
                <a:uLnTx/>
                <a:uFillTx/>
                <a:latin typeface="Arial" panose="020B0604020202020204" pitchFamily="34" charset="0"/>
                <a:ea typeface="PMingLiU"/>
                <a:cs typeface="Arial" panose="020B0604020202020204" pitchFamily="34" charset="0"/>
              </a:rPr>
              <a:t>行動計劃手冊樣本 </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在將計劃提交為您的區目標之一部分以前，分享我們的計劃，以取得回饋意見</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sng"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全球會員發展措施</a:t>
            </a: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研討會：建立成功</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76045"/>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6600" b="1" i="0" u="none" strike="noStrike" cap="none" normalizeH="0" baseline="0" noProof="0">
                <a:ln>
                  <a:noFill/>
                </a:ln>
                <a:solidFill>
                  <a:prstClr val="white"/>
                </a:solidFill>
                <a:uLnTx/>
                <a:uFillTx/>
                <a:latin typeface="Arial" charset="0"/>
                <a:ea typeface="PMingLiU" charset="0"/>
                <a:cs typeface="Arial" charset="0"/>
              </a:rPr>
              <a:t>接下來的步驟</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85350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ltLang="zh-CN" dirty="0">
                <a:solidFill>
                  <a:schemeClr val="lt1">
                    <a:alpha val="44000"/>
                  </a:schemeClr>
                </a:solidFill>
                <a:latin typeface="+mj-ea"/>
                <a:ea typeface="+mj-ea"/>
              </a:rPr>
              <a:t>·</a:t>
            </a:r>
            <a:endParaRPr lang="en-US" dirty="0">
              <a:solidFill>
                <a:schemeClr val="lt1">
                  <a:alpha val="44000"/>
                </a:schemeClr>
              </a:solidFill>
              <a:latin typeface="+mj-ea"/>
              <a:ea typeface="+mj-ea"/>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a:solidFill>
                  <a:schemeClr val="bg1"/>
                </a:solidFill>
                <a:latin typeface="+mj-ea"/>
                <a:cs typeface="Helvetica Neue" charset="0"/>
              </a:rPr>
              <a:t>回饋意見？</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latin typeface="+mj-ea"/>
              <a:ea typeface="+mj-ea"/>
            </a:endParaRPr>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zh-TW" sz="1600" b="1">
                <a:solidFill>
                  <a:schemeClr val="bg1"/>
                </a:solidFill>
                <a:latin typeface="+mj-ea"/>
                <a:ea typeface="+mj-ea"/>
              </a:rPr>
              <a:t>©2020  國際獅子會</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1752600" cy="584775"/>
          </a:xfrm>
          <a:prstGeom prst="rect">
            <a:avLst/>
          </a:prstGeom>
          <a:noFill/>
        </p:spPr>
        <p:txBody>
          <a:bodyPr wrap="square" rtlCol="0">
            <a:spAutoFit/>
          </a:bodyPr>
          <a:lstStyle/>
          <a:p>
            <a:r>
              <a:rPr lang="zh-TW" altLang="en-US" sz="1600" b="1" dirty="0">
                <a:solidFill>
                  <a:schemeClr val="bg1"/>
                </a:solidFill>
                <a:latin typeface="PMingLiU" panose="02020500000000000000" pitchFamily="18" charset="-120"/>
                <a:ea typeface="PMingLiU" panose="02020500000000000000" pitchFamily="18" charset="-120"/>
              </a:rPr>
              <a:t>更新於 </a:t>
            </a:r>
            <a:r>
              <a:rPr lang="en-US" altLang="zh-TW" sz="1600" b="1" dirty="0">
                <a:solidFill>
                  <a:schemeClr val="bg1"/>
                </a:solidFill>
                <a:latin typeface="PMingLiU" panose="02020500000000000000" pitchFamily="18" charset="-120"/>
                <a:ea typeface="PMingLiU" panose="02020500000000000000" pitchFamily="18" charset="-120"/>
              </a:rPr>
              <a:t>5/2023 CH</a:t>
            </a:r>
          </a:p>
          <a:p>
            <a:endParaRPr lang="zh-TW" sz="1600" b="1" dirty="0">
              <a:solidFill>
                <a:schemeClr val="bg1"/>
              </a:solidFill>
              <a:latin typeface="PMingLiU" panose="02020500000000000000" pitchFamily="18" charset="-120"/>
              <a:ea typeface="PMingLiU" panose="02020500000000000000" pitchFamily="18" charset="-120"/>
            </a:endParaRP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37</a:t>
            </a:fld>
            <a:endParaRPr lang="en-US" sz="1000">
              <a:solidFill>
                <a:schemeClr val="bg1"/>
              </a:solidFill>
              <a:latin typeface="+mj-ea"/>
              <a:ea typeface="+mj-ea"/>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5005661" y="488877"/>
            <a:ext cx="5113842"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200" b="1" dirty="0">
                <a:solidFill>
                  <a:schemeClr val="bg1"/>
                </a:solidFill>
                <a:latin typeface="+mj-ea"/>
                <a:ea typeface="+mj-ea"/>
                <a:cs typeface="Arial" charset="0"/>
              </a:rPr>
              <a:t>全球會員發展措施流程</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4</a:t>
            </a:fld>
            <a:endParaRPr lang="en-US" sz="1000">
              <a:solidFill>
                <a:schemeClr val="bg1"/>
              </a:solidFill>
              <a:latin typeface="+mj-ea"/>
              <a:ea typeface="+mj-ea"/>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zh-TW" sz="2800" b="1" dirty="0">
                  <a:solidFill>
                    <a:schemeClr val="bg1"/>
                  </a:solidFill>
                  <a:latin typeface="+mj-ea"/>
                  <a:ea typeface="+mj-ea"/>
                  <a:cs typeface="Arial" panose="020B0604020202020204" pitchFamily="34" charset="0"/>
                </a:rPr>
                <a:t>建立成功</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7663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建立計劃</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建立願景</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建立團隊</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ea"/>
              <a:ea typeface="+mj-ea"/>
            </a:endParaRPr>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ea"/>
              <a:ea typeface="+mj-ea"/>
            </a:endParaRPr>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mj-ea"/>
                <a:ea typeface="+mj-ea"/>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mj-ea"/>
                <a:ea typeface="+mj-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mj-ea"/>
              <a:ea typeface="+mj-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800" b="1" i="0" u="none" strike="noStrike" cap="none" normalizeH="0" baseline="0" noProof="0">
                <a:ln>
                  <a:noFill/>
                </a:ln>
                <a:solidFill>
                  <a:srgbClr val="00338D"/>
                </a:solidFill>
                <a:uLnTx/>
                <a:uFillTx/>
                <a:latin typeface="+mj-ea"/>
                <a:ea typeface="+mj-ea"/>
                <a:cs typeface="Arial" charset="0"/>
              </a:rPr>
              <a:t>我們的服務旅程</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mj-ea"/>
              <a:ea typeface="+mj-ea"/>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mj-ea"/>
              <a:ea typeface="+mj-ea"/>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6</a:t>
            </a:fld>
            <a:endParaRPr lang="en-US" sz="1000">
              <a:solidFill>
                <a:schemeClr val="bg1"/>
              </a:solidFill>
              <a:latin typeface="+mj-ea"/>
              <a:ea typeface="+mj-ea"/>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zh-TW" sz="2400" dirty="0">
                <a:latin typeface="+mj-ea"/>
                <a:ea typeface="+mj-ea"/>
              </a:rPr>
              <a:t>妥善利用我們的優勢</a:t>
            </a:r>
          </a:p>
          <a:p>
            <a:pPr marL="342900" indent="-342900">
              <a:lnSpc>
                <a:spcPct val="200000"/>
              </a:lnSpc>
              <a:buClr>
                <a:srgbClr val="FFCF00"/>
              </a:buClr>
              <a:buFont typeface="Wingdings" pitchFamily="2" charset="2"/>
              <a:buChar char="§"/>
            </a:pPr>
            <a:r>
              <a:rPr lang="zh-TW" sz="2400" dirty="0">
                <a:latin typeface="+mj-ea"/>
                <a:ea typeface="+mj-ea"/>
              </a:rPr>
              <a:t>管理我們的劣勢</a:t>
            </a:r>
          </a:p>
          <a:p>
            <a:pPr marL="342900" indent="-342900">
              <a:lnSpc>
                <a:spcPct val="200000"/>
              </a:lnSpc>
              <a:buClr>
                <a:srgbClr val="FFCF00"/>
              </a:buClr>
              <a:buFont typeface="Wingdings" pitchFamily="2" charset="2"/>
              <a:buChar char="§"/>
            </a:pPr>
            <a:r>
              <a:rPr lang="zh-TW" sz="2400" dirty="0">
                <a:latin typeface="+mj-ea"/>
                <a:ea typeface="+mj-ea"/>
              </a:rPr>
              <a:t>利用機會</a:t>
            </a:r>
          </a:p>
          <a:p>
            <a:pPr marL="342900" indent="-342900">
              <a:lnSpc>
                <a:spcPct val="200000"/>
              </a:lnSpc>
              <a:buClr>
                <a:srgbClr val="FFCF00"/>
              </a:buClr>
              <a:buFont typeface="Wingdings" pitchFamily="2" charset="2"/>
              <a:buChar char="§"/>
            </a:pPr>
            <a:r>
              <a:rPr lang="zh-TW" sz="2400" dirty="0">
                <a:latin typeface="+mj-ea"/>
                <a:ea typeface="+mj-ea"/>
              </a:rPr>
              <a:t>降低威脅的影響</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200" b="1">
                <a:solidFill>
                  <a:srgbClr val="0A5496"/>
                </a:solidFill>
                <a:latin typeface="+mj-ea"/>
                <a:ea typeface="+mj-ea"/>
                <a:cs typeface="Arial" charset="0"/>
              </a:rPr>
              <a:t>區分析練習</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6</a:t>
            </a:fld>
            <a:endParaRPr lang="en-US" sz="1000">
              <a:solidFill>
                <a:srgbClr val="0A5496"/>
              </a:solidFill>
              <a:latin typeface="+mj-ea"/>
              <a:ea typeface="+mj-ea"/>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a:solidFill>
                    <a:schemeClr val="bg1"/>
                  </a:solidFill>
                  <a:latin typeface="+mj-ea"/>
                  <a:ea typeface="+mj-ea"/>
                </a:rPr>
                <a:t>威脅</a:t>
              </a:r>
            </a:p>
            <a:p>
              <a:pPr>
                <a:lnSpc>
                  <a:spcPct val="150000"/>
                </a:lnSpc>
              </a:pPr>
              <a:r>
                <a:rPr lang="zh-TW" sz="1800" b="1">
                  <a:solidFill>
                    <a:schemeClr val="bg1"/>
                  </a:solidFill>
                  <a:latin typeface="+mj-ea"/>
                  <a:ea typeface="+mj-ea"/>
                </a:rPr>
                <a:t>1.</a:t>
              </a:r>
            </a:p>
            <a:p>
              <a:pPr>
                <a:lnSpc>
                  <a:spcPct val="150000"/>
                </a:lnSpc>
              </a:pPr>
              <a:r>
                <a:rPr lang="zh-TW" sz="1800" b="1">
                  <a:solidFill>
                    <a:schemeClr val="bg1"/>
                  </a:solidFill>
                  <a:latin typeface="+mj-ea"/>
                  <a:ea typeface="+mj-ea"/>
                </a:rPr>
                <a:t>2.</a:t>
              </a:r>
            </a:p>
            <a:p>
              <a:pPr>
                <a:lnSpc>
                  <a:spcPct val="150000"/>
                </a:lnSpc>
              </a:pPr>
              <a:r>
                <a:rPr lang="zh-TW" sz="1800" b="1">
                  <a:solidFill>
                    <a:schemeClr val="bg1"/>
                  </a:solidFill>
                  <a:latin typeface="+mj-ea"/>
                  <a:ea typeface="+mj-ea"/>
                </a:rPr>
                <a:t>3.</a:t>
              </a:r>
            </a:p>
            <a:p>
              <a:endParaRPr lang="en-US" sz="1600" kern="0" dirty="0">
                <a:solidFill>
                  <a:schemeClr val="bg1"/>
                </a:solidFill>
                <a:latin typeface="+mj-ea"/>
                <a:ea typeface="+mj-ea"/>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a:solidFill>
                    <a:schemeClr val="bg1"/>
                  </a:solidFill>
                  <a:latin typeface="+mj-ea"/>
                  <a:ea typeface="+mj-ea"/>
                </a:rPr>
                <a:t>機會</a:t>
              </a:r>
            </a:p>
            <a:p>
              <a:pPr>
                <a:lnSpc>
                  <a:spcPct val="150000"/>
                </a:lnSpc>
              </a:pPr>
              <a:r>
                <a:rPr lang="zh-TW" sz="1800" b="1">
                  <a:solidFill>
                    <a:schemeClr val="bg1"/>
                  </a:solidFill>
                  <a:latin typeface="+mj-ea"/>
                  <a:ea typeface="+mj-ea"/>
                </a:rPr>
                <a:t>1.</a:t>
              </a:r>
            </a:p>
            <a:p>
              <a:pPr>
                <a:lnSpc>
                  <a:spcPct val="150000"/>
                </a:lnSpc>
              </a:pPr>
              <a:r>
                <a:rPr lang="zh-TW" sz="1800" b="1">
                  <a:solidFill>
                    <a:schemeClr val="bg1"/>
                  </a:solidFill>
                  <a:latin typeface="+mj-ea"/>
                  <a:ea typeface="+mj-ea"/>
                </a:rPr>
                <a:t>2.</a:t>
              </a:r>
            </a:p>
            <a:p>
              <a:pPr>
                <a:lnSpc>
                  <a:spcPct val="150000"/>
                </a:lnSpc>
              </a:pPr>
              <a:r>
                <a:rPr lang="zh-TW" sz="1800" b="1">
                  <a:solidFill>
                    <a:schemeClr val="bg1"/>
                  </a:solidFill>
                  <a:latin typeface="+mj-ea"/>
                  <a:ea typeface="+mj-ea"/>
                </a:rPr>
                <a:t>3.</a:t>
              </a:r>
            </a:p>
            <a:p>
              <a:endParaRPr lang="en-US" sz="1600" kern="0" dirty="0">
                <a:solidFill>
                  <a:schemeClr val="bg1"/>
                </a:solidFill>
                <a:latin typeface="+mj-ea"/>
                <a:ea typeface="+mj-ea"/>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a:solidFill>
                    <a:schemeClr val="bg1"/>
                  </a:solidFill>
                  <a:latin typeface="+mj-ea"/>
                  <a:ea typeface="+mj-ea"/>
                </a:rPr>
                <a:t>劣勢</a:t>
              </a:r>
            </a:p>
            <a:p>
              <a:pPr>
                <a:lnSpc>
                  <a:spcPct val="150000"/>
                </a:lnSpc>
              </a:pPr>
              <a:r>
                <a:rPr lang="zh-TW" sz="1800" b="1">
                  <a:solidFill>
                    <a:schemeClr val="bg1"/>
                  </a:solidFill>
                  <a:latin typeface="+mj-ea"/>
                  <a:ea typeface="+mj-ea"/>
                </a:rPr>
                <a:t>1.</a:t>
              </a:r>
            </a:p>
            <a:p>
              <a:pPr>
                <a:lnSpc>
                  <a:spcPct val="150000"/>
                </a:lnSpc>
              </a:pPr>
              <a:r>
                <a:rPr lang="zh-TW" sz="1800" b="1">
                  <a:solidFill>
                    <a:schemeClr val="bg1"/>
                  </a:solidFill>
                  <a:latin typeface="+mj-ea"/>
                  <a:ea typeface="+mj-ea"/>
                </a:rPr>
                <a:t>2.</a:t>
              </a:r>
            </a:p>
            <a:p>
              <a:pPr>
                <a:lnSpc>
                  <a:spcPct val="150000"/>
                </a:lnSpc>
              </a:pPr>
              <a:r>
                <a:rPr lang="zh-TW" sz="1800" b="1">
                  <a:solidFill>
                    <a:schemeClr val="bg1"/>
                  </a:solidFill>
                  <a:latin typeface="+mj-ea"/>
                  <a:ea typeface="+mj-ea"/>
                </a:rPr>
                <a:t>3.</a:t>
              </a:r>
            </a:p>
            <a:p>
              <a:endParaRPr lang="en-US" sz="1600" kern="0" dirty="0">
                <a:solidFill>
                  <a:schemeClr val="bg1"/>
                </a:solidFill>
                <a:latin typeface="+mj-ea"/>
                <a:ea typeface="+mj-ea"/>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a:solidFill>
                    <a:schemeClr val="bg1"/>
                  </a:solidFill>
                  <a:latin typeface="+mj-ea"/>
                  <a:ea typeface="+mj-ea"/>
                </a:rPr>
                <a:t>優勢</a:t>
              </a:r>
            </a:p>
            <a:p>
              <a:pPr>
                <a:lnSpc>
                  <a:spcPct val="150000"/>
                </a:lnSpc>
              </a:pPr>
              <a:r>
                <a:rPr lang="zh-TW" sz="1800" b="1">
                  <a:solidFill>
                    <a:schemeClr val="bg1"/>
                  </a:solidFill>
                  <a:latin typeface="+mj-ea"/>
                  <a:ea typeface="+mj-ea"/>
                </a:rPr>
                <a:t>1.</a:t>
              </a:r>
            </a:p>
            <a:p>
              <a:pPr>
                <a:lnSpc>
                  <a:spcPct val="150000"/>
                </a:lnSpc>
              </a:pPr>
              <a:r>
                <a:rPr lang="zh-TW" sz="1800" b="1">
                  <a:solidFill>
                    <a:schemeClr val="bg1"/>
                  </a:solidFill>
                  <a:latin typeface="+mj-ea"/>
                  <a:ea typeface="+mj-ea"/>
                </a:rPr>
                <a:t>2.</a:t>
              </a:r>
            </a:p>
            <a:p>
              <a:pPr>
                <a:lnSpc>
                  <a:spcPct val="150000"/>
                </a:lnSpc>
              </a:pPr>
              <a:r>
                <a:rPr lang="zh-TW" sz="1800" b="1">
                  <a:solidFill>
                    <a:schemeClr val="bg1"/>
                  </a:solidFill>
                  <a:latin typeface="+mj-ea"/>
                  <a:ea typeface="+mj-ea"/>
                </a:rPr>
                <a:t>3.</a:t>
              </a:r>
            </a:p>
            <a:p>
              <a:endParaRPr lang="en-US" sz="1600" kern="0" dirty="0">
                <a:solidFill>
                  <a:schemeClr val="bg1"/>
                </a:solidFill>
                <a:latin typeface="+mj-ea"/>
                <a:ea typeface="+mj-ea"/>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a:solidFill>
                  <a:srgbClr val="0A5496"/>
                </a:solidFill>
                <a:latin typeface="+mj-ea"/>
                <a:ea typeface="+mj-ea"/>
              </a:rPr>
              <a:t>區分析 - 優勢</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7</a:t>
            </a:fld>
            <a:endParaRPr lang="en-US" sz="1000">
              <a:solidFill>
                <a:srgbClr val="0A5496"/>
              </a:solidFill>
              <a:latin typeface="+mj-ea"/>
              <a:ea typeface="+mj-ea"/>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優勢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劣勢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威脅</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機會</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a:solidFill>
                  <a:srgbClr val="0A5496"/>
                </a:solidFill>
                <a:latin typeface="+mj-ea"/>
                <a:ea typeface="+mj-ea"/>
              </a:rPr>
              <a:t>區分析 - 劣勢</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8</a:t>
            </a:fld>
            <a:endParaRPr lang="en-US" sz="1000">
              <a:solidFill>
                <a:srgbClr val="0A5496"/>
              </a:solidFill>
              <a:latin typeface="+mj-ea"/>
              <a:ea typeface="+mj-ea"/>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優勢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劣勢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威脅</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機會</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a:solidFill>
                  <a:srgbClr val="0A5496"/>
                </a:solidFill>
                <a:latin typeface="+mj-ea"/>
                <a:ea typeface="+mj-ea"/>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a:solidFill>
                  <a:srgbClr val="0A5496"/>
                </a:solidFill>
                <a:latin typeface="+mj-ea"/>
                <a:ea typeface="+mj-ea"/>
              </a:rPr>
              <a:t>區分析 - 機會</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9</a:t>
            </a:fld>
            <a:endParaRPr lang="en-US" sz="1000">
              <a:solidFill>
                <a:srgbClr val="0A5496"/>
              </a:solidFill>
              <a:latin typeface="+mj-ea"/>
              <a:ea typeface="+mj-ea"/>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優勢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劣勢</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威脅</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a:solidFill>
                    <a:schemeClr val="bg1"/>
                  </a:solidFill>
                  <a:latin typeface="+mj-ea"/>
                  <a:ea typeface="+mj-ea"/>
                </a:rPr>
                <a:t>機會</a:t>
              </a:r>
            </a:p>
            <a:p>
              <a:pPr>
                <a:lnSpc>
                  <a:spcPct val="150000"/>
                </a:lnSpc>
              </a:pPr>
              <a:r>
                <a:rPr lang="zh-TW" sz="1400" b="1">
                  <a:solidFill>
                    <a:schemeClr val="bg1"/>
                  </a:solidFill>
                  <a:latin typeface="+mj-ea"/>
                  <a:ea typeface="+mj-ea"/>
                </a:rPr>
                <a:t>1.</a:t>
              </a:r>
            </a:p>
            <a:p>
              <a:pPr>
                <a:lnSpc>
                  <a:spcPct val="150000"/>
                </a:lnSpc>
              </a:pPr>
              <a:r>
                <a:rPr lang="zh-TW" sz="1400" b="1">
                  <a:solidFill>
                    <a:schemeClr val="bg1"/>
                  </a:solidFill>
                  <a:latin typeface="+mj-ea"/>
                  <a:ea typeface="+mj-ea"/>
                </a:rPr>
                <a:t>2.</a:t>
              </a:r>
            </a:p>
            <a:p>
              <a:pPr>
                <a:lnSpc>
                  <a:spcPct val="150000"/>
                </a:lnSpc>
              </a:pPr>
              <a:r>
                <a:rPr lang="zh-TW" sz="1400" b="1">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a7495015-d16d-4dd1-a72f-488cd8119f34"/>
    <ds:schemaRef ds:uri="http://purl.org/dc/dcmitype/"/>
    <ds:schemaRef ds:uri="http://purl.org/dc/term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4568</TotalTime>
  <Words>16353</Words>
  <Application>Microsoft Office PowerPoint</Application>
  <PresentationFormat>Widescreen</PresentationFormat>
  <Paragraphs>1135</Paragraphs>
  <Slides>37</Slides>
  <Notes>37</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37</vt:i4>
      </vt:variant>
    </vt:vector>
  </HeadingPairs>
  <TitlesOfParts>
    <vt:vector size="58" baseType="lpstr">
      <vt:lpstr>PMingLiU</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工作組組織範本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298</cp:revision>
  <dcterms:created xsi:type="dcterms:W3CDTF">2020-10-09T21:24:35Z</dcterms:created>
  <dcterms:modified xsi:type="dcterms:W3CDTF">2023-08-17T18:59:59Z</dcterms:modified>
</cp:coreProperties>
</file>