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857" r:id="rId6"/>
    <p:sldMasterId id="2147483883" r:id="rId7"/>
    <p:sldMasterId id="2147483885" r:id="rId8"/>
    <p:sldMasterId id="2147483895" r:id="rId9"/>
  </p:sldMasterIdLst>
  <p:notesMasterIdLst>
    <p:notesMasterId r:id="rId48"/>
  </p:notesMasterIdLst>
  <p:handoutMasterIdLst>
    <p:handoutMasterId r:id="rId49"/>
  </p:handoutMasterIdLst>
  <p:sldIdLst>
    <p:sldId id="1374" r:id="rId10"/>
    <p:sldId id="1373" r:id="rId11"/>
    <p:sldId id="1019" r:id="rId12"/>
    <p:sldId id="1020" r:id="rId13"/>
    <p:sldId id="1040" r:id="rId14"/>
    <p:sldId id="1081" r:id="rId15"/>
    <p:sldId id="1050" r:id="rId16"/>
    <p:sldId id="1049" r:id="rId17"/>
    <p:sldId id="1026" r:id="rId18"/>
    <p:sldId id="1047" r:id="rId19"/>
    <p:sldId id="1048" r:id="rId20"/>
    <p:sldId id="1045" r:id="rId21"/>
    <p:sldId id="975" r:id="rId22"/>
    <p:sldId id="1341" r:id="rId23"/>
    <p:sldId id="1152" r:id="rId24"/>
    <p:sldId id="1066" r:id="rId25"/>
    <p:sldId id="1153" r:id="rId26"/>
    <p:sldId id="1154" r:id="rId27"/>
    <p:sldId id="1155" r:id="rId28"/>
    <p:sldId id="1156" r:id="rId29"/>
    <p:sldId id="1157" r:id="rId30"/>
    <p:sldId id="1158" r:id="rId31"/>
    <p:sldId id="1031" r:id="rId32"/>
    <p:sldId id="911" r:id="rId33"/>
    <p:sldId id="1032" r:id="rId34"/>
    <p:sldId id="1036" r:id="rId35"/>
    <p:sldId id="1372" r:id="rId36"/>
    <p:sldId id="1064" r:id="rId37"/>
    <p:sldId id="1343" r:id="rId38"/>
    <p:sldId id="1346" r:id="rId39"/>
    <p:sldId id="1345" r:id="rId40"/>
    <p:sldId id="1344" r:id="rId41"/>
    <p:sldId id="1342" r:id="rId42"/>
    <p:sldId id="1057" r:id="rId43"/>
    <p:sldId id="1034" r:id="rId44"/>
    <p:sldId id="1160" r:id="rId45"/>
    <p:sldId id="1135" r:id="rId46"/>
    <p:sldId id="1022" r:id="rId47"/>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3F8976-D317-8EF5-B953-26599E9A7551}" name="Trella, Amanda" initials="TA" userId="S::ATrella@lionsclubs.org::3b188ead-6532-49cb-9aa9-069f2cd7e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FF5C35"/>
    <a:srgbClr val="F0C300"/>
    <a:srgbClr val="CD3108"/>
    <a:srgbClr val="0D2240"/>
    <a:srgbClr val="457DC8"/>
    <a:srgbClr val="56565A"/>
    <a:srgbClr val="0A5496"/>
    <a:srgbClr val="082E87"/>
    <a:srgbClr val="F76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6468" autoAdjust="0"/>
  </p:normalViewPr>
  <p:slideViewPr>
    <p:cSldViewPr showGuides="1">
      <p:cViewPr varScale="1">
        <p:scale>
          <a:sx n="59" d="100"/>
          <a:sy n="59" d="100"/>
        </p:scale>
        <p:origin x="1536"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6"/>
    </p:cViewPr>
  </p:sorterViewPr>
  <p:notesViewPr>
    <p:cSldViewPr showGuides="1">
      <p:cViewPr>
        <p:scale>
          <a:sx n="70" d="100"/>
          <a:sy n="70" d="100"/>
        </p:scale>
        <p:origin x="4101"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heme" Target="theme/theme1.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es-ES" sz="4000" b="1">
              <a:solidFill>
                <a:srgbClr val="002060"/>
              </a:solidFill>
              <a:latin typeface="Arial" panose="020B0604020202020204" pitchFamily="34" charset="0"/>
              <a:cs typeface="Arial" panose="020B0604020202020204" pitchFamily="34" charset="0"/>
            </a:rPr>
            <a:t>GAT</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es-ES" sz="2000" b="1">
              <a:solidFill>
                <a:srgbClr val="F76639"/>
              </a:solidFill>
              <a:latin typeface="Arial" panose="020B0604020202020204" pitchFamily="34" charset="0"/>
              <a:cs typeface="Arial" panose="020B0604020202020204" pitchFamily="34" charset="0"/>
            </a:rPr>
            <a:t>Líder de AE</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es-ES" sz="2000" b="1">
              <a:solidFill>
                <a:srgbClr val="F76639"/>
              </a:solidFill>
              <a:latin typeface="Arial" panose="020B0604020202020204" pitchFamily="34" charset="0"/>
              <a:cs typeface="Arial" panose="020B0604020202020204" pitchFamily="34" charset="0"/>
            </a:rPr>
            <a:t>Líder de área</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es-ES" sz="2000" b="1">
              <a:solidFill>
                <a:srgbClr val="F76639"/>
              </a:solidFill>
              <a:latin typeface="Arial" panose="020B0604020202020204" pitchFamily="34" charset="0"/>
              <a:cs typeface="Arial" panose="020B0604020202020204" pitchFamily="34" charset="0"/>
            </a:rPr>
            <a:t>Líderes del MD</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es-ES" sz="2000" b="1">
              <a:solidFill>
                <a:srgbClr val="F76639"/>
              </a:solidFill>
              <a:latin typeface="Arial" panose="020B0604020202020204" pitchFamily="34" charset="0"/>
              <a:cs typeface="Arial" panose="020B0604020202020204" pitchFamily="34" charset="0"/>
            </a:rPr>
            <a:t>Líderes del Distrito</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16372"/>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53921" y="186"/>
          <a:ext cx="1921157" cy="825437"/>
        </a:xfrm>
        <a:prstGeom prst="rect">
          <a:avLst/>
        </a:prstGeom>
        <a:solidFill>
          <a:srgbClr val="F0C3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1" kern="1200">
              <a:solidFill>
                <a:srgbClr val="002060"/>
              </a:solidFill>
              <a:latin typeface="Arial" panose="020B0604020202020204" pitchFamily="34" charset="0"/>
              <a:cs typeface="Arial" panose="020B0604020202020204" pitchFamily="34" charset="0"/>
            </a:rPr>
            <a:t>GAT</a:t>
          </a:r>
        </a:p>
      </dsp:txBody>
      <dsp:txXfrm>
        <a:off x="753921" y="186"/>
        <a:ext cx="1921157" cy="825437"/>
      </dsp:txXfrm>
    </dsp:sp>
    <dsp:sp modelId="{BCA9A1BB-5656-4905-8236-E375697E9B49}">
      <dsp:nvSpPr>
        <dsp:cNvPr id="0" name=""/>
        <dsp:cNvSpPr/>
      </dsp:nvSpPr>
      <dsp:spPr>
        <a:xfrm>
          <a:off x="946037" y="825624"/>
          <a:ext cx="192115" cy="619078"/>
        </a:xfrm>
        <a:custGeom>
          <a:avLst/>
          <a:gdLst/>
          <a:ahLst/>
          <a:cxnLst/>
          <a:rect l="0" t="0" r="0" b="0"/>
          <a:pathLst>
            <a:path>
              <a:moveTo>
                <a:pt x="0" y="0"/>
              </a:moveTo>
              <a:lnTo>
                <a:pt x="0" y="619078"/>
              </a:lnTo>
              <a:lnTo>
                <a:pt x="192115" y="619078"/>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38152" y="1031983"/>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solidFill>
                <a:srgbClr val="F76639"/>
              </a:solidFill>
              <a:latin typeface="Arial" panose="020B0604020202020204" pitchFamily="34" charset="0"/>
              <a:cs typeface="Arial" panose="020B0604020202020204" pitchFamily="34" charset="0"/>
            </a:rPr>
            <a:t>Líder de AE</a:t>
          </a:r>
        </a:p>
      </dsp:txBody>
      <dsp:txXfrm>
        <a:off x="1138152" y="1031983"/>
        <a:ext cx="1320700" cy="825437"/>
      </dsp:txXfrm>
    </dsp:sp>
    <dsp:sp modelId="{FB2BEF57-6499-40D1-92F2-E8B4141F9746}">
      <dsp:nvSpPr>
        <dsp:cNvPr id="0" name=""/>
        <dsp:cNvSpPr/>
      </dsp:nvSpPr>
      <dsp:spPr>
        <a:xfrm>
          <a:off x="946037" y="825624"/>
          <a:ext cx="192115" cy="1650875"/>
        </a:xfrm>
        <a:custGeom>
          <a:avLst/>
          <a:gdLst/>
          <a:ahLst/>
          <a:cxnLst/>
          <a:rect l="0" t="0" r="0" b="0"/>
          <a:pathLst>
            <a:path>
              <a:moveTo>
                <a:pt x="0" y="0"/>
              </a:moveTo>
              <a:lnTo>
                <a:pt x="0" y="1650875"/>
              </a:lnTo>
              <a:lnTo>
                <a:pt x="192115" y="1650875"/>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38152" y="2063781"/>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solidFill>
                <a:srgbClr val="F76639"/>
              </a:solidFill>
              <a:latin typeface="Arial" panose="020B0604020202020204" pitchFamily="34" charset="0"/>
              <a:cs typeface="Arial" panose="020B0604020202020204" pitchFamily="34" charset="0"/>
            </a:rPr>
            <a:t>Líder de área</a:t>
          </a:r>
        </a:p>
      </dsp:txBody>
      <dsp:txXfrm>
        <a:off x="1138152" y="2063781"/>
        <a:ext cx="1320700" cy="825437"/>
      </dsp:txXfrm>
    </dsp:sp>
    <dsp:sp modelId="{F196A314-1661-46ED-9DD4-B5C649155ECD}">
      <dsp:nvSpPr>
        <dsp:cNvPr id="0" name=""/>
        <dsp:cNvSpPr/>
      </dsp:nvSpPr>
      <dsp:spPr>
        <a:xfrm>
          <a:off x="946037" y="825624"/>
          <a:ext cx="192115" cy="2682673"/>
        </a:xfrm>
        <a:custGeom>
          <a:avLst/>
          <a:gdLst/>
          <a:ahLst/>
          <a:cxnLst/>
          <a:rect l="0" t="0" r="0" b="0"/>
          <a:pathLst>
            <a:path>
              <a:moveTo>
                <a:pt x="0" y="0"/>
              </a:moveTo>
              <a:lnTo>
                <a:pt x="0" y="2682673"/>
              </a:lnTo>
              <a:lnTo>
                <a:pt x="192115" y="268267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38152" y="3095578"/>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solidFill>
                <a:srgbClr val="F76639"/>
              </a:solidFill>
              <a:latin typeface="Arial" panose="020B0604020202020204" pitchFamily="34" charset="0"/>
              <a:cs typeface="Arial" panose="020B0604020202020204" pitchFamily="34" charset="0"/>
            </a:rPr>
            <a:t>Líderes del MD</a:t>
          </a:r>
        </a:p>
      </dsp:txBody>
      <dsp:txXfrm>
        <a:off x="1138152" y="3095578"/>
        <a:ext cx="1320700" cy="825437"/>
      </dsp:txXfrm>
    </dsp:sp>
    <dsp:sp modelId="{6A3AA007-8877-4DAF-ABE2-70BCF9A6A30A}">
      <dsp:nvSpPr>
        <dsp:cNvPr id="0" name=""/>
        <dsp:cNvSpPr/>
      </dsp:nvSpPr>
      <dsp:spPr>
        <a:xfrm>
          <a:off x="946037" y="825624"/>
          <a:ext cx="192115" cy="3714470"/>
        </a:xfrm>
        <a:custGeom>
          <a:avLst/>
          <a:gdLst/>
          <a:ahLst/>
          <a:cxnLst/>
          <a:rect l="0" t="0" r="0" b="0"/>
          <a:pathLst>
            <a:path>
              <a:moveTo>
                <a:pt x="0" y="0"/>
              </a:moveTo>
              <a:lnTo>
                <a:pt x="0" y="3714470"/>
              </a:lnTo>
              <a:lnTo>
                <a:pt x="192115" y="371447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38152" y="4127375"/>
          <a:ext cx="1320700" cy="825437"/>
        </a:xfrm>
        <a:prstGeom prst="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solidFill>
                <a:srgbClr val="F76639"/>
              </a:solidFill>
              <a:latin typeface="Arial" panose="020B0604020202020204" pitchFamily="34" charset="0"/>
              <a:cs typeface="Arial" panose="020B0604020202020204" pitchFamily="34" charset="0"/>
            </a:rPr>
            <a:t>Líderes del Distrito</a:t>
          </a:r>
        </a:p>
      </dsp:txBody>
      <dsp:txXfrm>
        <a:off x="1138152" y="4127375"/>
        <a:ext cx="1320700" cy="82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a:spcBef>
                <a:spcPts val="0"/>
              </a:spcBef>
              <a:spcAft>
                <a:spcPts val="0"/>
              </a:spcAft>
            </a:pPr>
            <a:r>
              <a:rPr lang="es-ES" sz="1000" b="1" u="sng" dirty="0">
                <a:effectLst/>
                <a:latin typeface="Calibri" panose="020F0502020204030204" pitchFamily="34" charset="0"/>
                <a:ea typeface="Calibri" panose="020F0502020204030204" pitchFamily="34" charset="0"/>
                <a:cs typeface="Times New Roman" panose="02020603050405020304" pitchFamily="18" charset="0"/>
              </a:rPr>
              <a:t>Preparación previa a la reunión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Puede dividir este PowerPoint en varias sesiones y personalizarlo para que se adapte a las necesidades de su área.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Determine la mejor herramienta para registrar las notas de cada discusión y actividad. Si la reunión es presencial, prepare un rotafolios y marcadores. Si la reunión es virtual, prepare la herramienta que prefiere para tomar notas y comparta su pantalla para que todos los participantes puedan seguirla. No olvide distribuir una copia de las notas a los participantes después de la reunión.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Tenga disponibles las notas de reuniones anteriores, por ejemplo: los nombres de los equipos formados y sus integrantes, los resultados del análisis FODA, las preguntas y respuestas del estacionamiento que haya que revisar.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Utilice esta información para realizar los siguientes ajustes en el archivo de PowerPoint: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2286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Use la información recopilada durante Desarrollar la visión para completar las </a:t>
            </a:r>
            <a:r>
              <a:rPr lang="es-ES" sz="1000" b="1" u="sng" dirty="0">
                <a:effectLst/>
                <a:latin typeface="Calibri" panose="020F0502020204030204" pitchFamily="34" charset="0"/>
                <a:ea typeface="Calibri" panose="020F0502020204030204" pitchFamily="34" charset="0"/>
                <a:cs typeface="Times New Roman" panose="02020603050405020304" pitchFamily="18" charset="0"/>
              </a:rPr>
              <a:t>diapositivas 7 a 10 </a:t>
            </a:r>
            <a:r>
              <a:rPr lang="es-ES" sz="1000" b="1" dirty="0">
                <a:effectLst/>
                <a:latin typeface="Calibri" panose="020F0502020204030204" pitchFamily="34" charset="0"/>
                <a:ea typeface="Calibri" panose="020F0502020204030204" pitchFamily="34" charset="0"/>
                <a:cs typeface="Times New Roman" panose="02020603050405020304" pitchFamily="18" charset="0"/>
              </a:rPr>
              <a:t>haciendo referencia al análisis FODA de su área; y las </a:t>
            </a:r>
            <a:r>
              <a:rPr lang="es-ES" sz="1000" b="1" u="sng" dirty="0">
                <a:effectLst/>
                <a:latin typeface="Calibri" panose="020F0502020204030204" pitchFamily="34" charset="0"/>
                <a:ea typeface="Calibri" panose="020F0502020204030204" pitchFamily="34" charset="0"/>
                <a:cs typeface="Times New Roman" panose="02020603050405020304" pitchFamily="18" charset="0"/>
              </a:rPr>
              <a:t>diapositivas 11, 22 y 35 </a:t>
            </a:r>
            <a:r>
              <a:rPr lang="es-ES" sz="1000" b="1" dirty="0">
                <a:effectLst/>
                <a:latin typeface="Calibri" panose="020F0502020204030204" pitchFamily="34" charset="0"/>
                <a:ea typeface="Calibri" panose="020F0502020204030204" pitchFamily="34" charset="0"/>
                <a:cs typeface="Times New Roman" panose="02020603050405020304" pitchFamily="18" charset="0"/>
              </a:rPr>
              <a:t>con las metas de aumento de afiliación para </a:t>
            </a:r>
            <a:r>
              <a:rPr lang="es-ES" sz="10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000000"/>
                </a:solidFill>
                <a:effectLst/>
                <a:latin typeface="Arial" panose="020B0604020202020204" pitchFamily="34" charset="0"/>
                <a:ea typeface="ヒラギノ角ゴ Pro W3"/>
                <a:cs typeface="Times New Roman" panose="02020603050405020304" pitchFamily="18" charset="0"/>
              </a:rPr>
              <a:t>1.5</a:t>
            </a:r>
            <a:r>
              <a:rPr lang="es-ES" sz="10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2286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La </a:t>
            </a:r>
            <a:r>
              <a:rPr lang="es-ES" sz="1000" b="1" u="sng" dirty="0">
                <a:effectLst/>
                <a:latin typeface="Calibri" panose="020F0502020204030204" pitchFamily="34" charset="0"/>
                <a:ea typeface="Calibri" panose="020F0502020204030204" pitchFamily="34" charset="0"/>
                <a:cs typeface="Times New Roman" panose="02020603050405020304" pitchFamily="18" charset="0"/>
              </a:rPr>
              <a:t>diapositiva 36 </a:t>
            </a:r>
            <a:r>
              <a:rPr lang="es-ES" sz="1000" b="1" dirty="0">
                <a:effectLst/>
                <a:latin typeface="Calibri" panose="020F0502020204030204" pitchFamily="34" charset="0"/>
                <a:ea typeface="Calibri" panose="020F0502020204030204" pitchFamily="34" charset="0"/>
                <a:cs typeface="Times New Roman" panose="02020603050405020304" pitchFamily="18" charset="0"/>
              </a:rPr>
              <a:t>hace referencia a la reunión para el próximo paso del Enfoque Global de Afiliación: Conseguir éxitos. Analice con los líderes de su distrito cuándo se podría realizar esta reunión en los próximos meses.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2286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La </a:t>
            </a:r>
            <a:r>
              <a:rPr lang="es-ES" sz="1000" b="1" u="sng" dirty="0">
                <a:effectLst/>
                <a:latin typeface="Calibri" panose="020F0502020204030204" pitchFamily="34" charset="0"/>
                <a:ea typeface="Calibri" panose="020F0502020204030204" pitchFamily="34" charset="0"/>
                <a:cs typeface="Times New Roman" panose="02020603050405020304" pitchFamily="18" charset="0"/>
              </a:rPr>
              <a:t>diapositiva 33</a:t>
            </a:r>
            <a:r>
              <a:rPr lang="es-ES" sz="1000" b="1" dirty="0">
                <a:effectLst/>
                <a:latin typeface="Calibri" panose="020F0502020204030204" pitchFamily="34" charset="0"/>
                <a:ea typeface="Calibri" panose="020F0502020204030204" pitchFamily="34" charset="0"/>
                <a:cs typeface="Times New Roman" panose="02020603050405020304" pitchFamily="18" charset="0"/>
              </a:rPr>
              <a:t> hace referencia a la financiación de las iniciativas. Es posible que desee imprimir una copia del documento de Subvenciones disponibles, que se encuentra en la página web de la Iniciativa de Afiliación de América del Norte, para usted o para todos los participantes.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Prepare un "estacionamiento” donde se puedan anotar los comentarios y las preguntas que pueden no estar directamente relacionados con la tarea en cuestión. Su grupo puede proporcionar ideas en esta reunión que serían buenas para la visión del Enfoque Global de Afiliación de su área u otras iniciativas. Prepare una hoja del rotafolios o un documento de Word específico para este propósito. Al anotar los comentarios y las preguntas para poder abordarlos más tarde, puede ayudar a su grupo a mantenerse concentrado.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Cuando pida la opinión de los participantes, llame primero a los Leones y dirigentes de club para que esta iniciativa tenga la mayor repercusión posible a nivel de club.  Los exdirigentes internacionales y los miembros del equipo del GD deben esperar a que los demás Leones den primero su opinión.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Recuerde a los Leones que este es un espacio seguro para intercambiar opiniones; sin embargo, si algunos Leones no se sienten cómodos intercambiando opiniones, pídales que le envíen un correo electrónico o un mensaje privado con sus opiniones y asegúrese de registrar esos datos cuando comparta la presentación de PowerPoint/información grabada. Considere usar la demostración gratuita de </a:t>
            </a:r>
            <a:r>
              <a:rPr lang="es-ES" sz="10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www.sli.do</a:t>
            </a:r>
            <a:r>
              <a:rPr lang="es-ES" sz="1000" b="1" dirty="0">
                <a:effectLst/>
                <a:latin typeface="Calibri" panose="020F0502020204030204" pitchFamily="34" charset="0"/>
                <a:ea typeface="Calibri" panose="020F0502020204030204" pitchFamily="34" charset="0"/>
                <a:cs typeface="Times New Roman" panose="02020603050405020304" pitchFamily="18" charset="0"/>
              </a:rPr>
              <a:t> como herramienta de votación en línea.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Para las sesiones en grupo, use su propio criterio sobre cuánto tiempo dedicar a cada actividad en función del tiempo total disponible para la reunión.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Algunas diapositivas de esta presentación incluyen dos versiones del guion: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2286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Guion para el líder del GAT del área para preparar a los líderes distritales para que dirijan un taller para construir un plan.</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228600" algn="l"/>
              </a:tabLst>
            </a:pPr>
            <a:r>
              <a:rPr lang="es-ES" sz="1000" b="1" dirty="0">
                <a:effectLst/>
                <a:latin typeface="Calibri" panose="020F0502020204030204" pitchFamily="34" charset="0"/>
                <a:ea typeface="Calibri" panose="020F0502020204030204" pitchFamily="34" charset="0"/>
                <a:cs typeface="Times New Roman" panose="02020603050405020304" pitchFamily="18" charset="0"/>
              </a:rPr>
              <a:t>Guion para los líderes distritales cuando dirigen un taller para Construir un plan.</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GMA – Build a Team</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6036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Ver las notas de la diapositiva 1. Completar antes de la presentación.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Antes de la reunión, revise los desafíos identificados y tenga listo un ejemplo de cómo uno o dos de los desafíos pueden convertirse en oportunidades al completar un plan de acción para lograr los objetivos de </a:t>
            </a:r>
            <a:r>
              <a:rPr lang="es-ES" sz="10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000000"/>
                </a:solidFill>
                <a:effectLst/>
                <a:latin typeface="Arial" panose="020B0604020202020204" pitchFamily="34" charset="0"/>
                <a:ea typeface="ヒラギノ角ゴ Pro W3"/>
                <a:cs typeface="Times New Roman" panose="02020603050405020304" pitchFamily="18" charset="0"/>
              </a:rPr>
              <a:t>1.5</a:t>
            </a:r>
            <a:r>
              <a:rPr lang="es-ES" sz="100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Por último, hemos identificado los desafíos: pueden añadirlos a la lista, pero, ¿cómo podemos evitar estas desafíos, disminuir su impacto o convertirlas en oportunidades?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dirty="0">
                <a:latin typeface="Arial" panose="020B0604020202020204" pitchFamily="34" charset="0"/>
                <a:cs typeface="Arial" panose="020B0604020202020204" pitchFamily="34" charset="0"/>
              </a:rPr>
              <a:t>(Deje que respondan algunos participantes.</a:t>
            </a:r>
            <a:r>
              <a:rPr lang="es-ES" sz="1000" i="1" baseline="0" dirty="0">
                <a:latin typeface="Arial" panose="020B0604020202020204" pitchFamily="34" charset="0"/>
                <a:cs typeface="Arial" panose="020B0604020202020204" pitchFamily="34" charset="0"/>
              </a:rPr>
              <a:t> Si los participantes tienen dificultades para responder, presente ideas que haya preparado antes de la reunión)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Ver las notas de la diapositiva 1. Completar antes de la presentación.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cs typeface="Arial" panose="020B0604020202020204" pitchFamily="34" charset="0"/>
              </a:rPr>
              <a:t>También puede tener las cifras de los años anteriores del distrito para ayudarlo con cualquier pregunta. Encontrará las cifras de años anteriores en el informe de tendencias de 5 años: http://www8.lionsclubs.org/reports/5YearTrendReport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000" i="1" dirty="0">
                <a:effectLst/>
                <a:latin typeface="Arial" panose="020B0604020202020204" pitchFamily="34" charset="0"/>
                <a:ea typeface="Calibri" panose="020F0502020204030204" pitchFamily="34" charset="0"/>
                <a:cs typeface="Arial" panose="020B0604020202020204" pitchFamily="34" charset="0"/>
              </a:rPr>
              <a:t>Libreto del líder del GAT del área para preparar a los líderes distritales para que dirijan un taller sobre Elaborar un plan:</a:t>
            </a:r>
          </a:p>
          <a:p>
            <a:pPr marL="0" marR="0">
              <a:lnSpc>
                <a:spcPct val="107000"/>
              </a:lnSpc>
              <a:spcBef>
                <a:spcPts val="0"/>
              </a:spcBef>
              <a:spcAft>
                <a:spcPts val="800"/>
              </a:spcAft>
            </a:pPr>
            <a:r>
              <a:rPr lang="es-ES" sz="1000" b="0" dirty="0">
                <a:latin typeface="Arial" panose="020B0604020202020204" pitchFamily="34" charset="0"/>
                <a:ea typeface="Calibri" panose="020F0502020204030204" pitchFamily="34" charset="0"/>
                <a:cs typeface="Arial" panose="020B0604020202020204" pitchFamily="34" charset="0"/>
              </a:rPr>
              <a:t>Este es el momento de analizar los objetivos de </a:t>
            </a:r>
            <a:r>
              <a:rPr lang="es-ES" sz="10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000000"/>
                </a:solidFill>
                <a:effectLst/>
                <a:latin typeface="Arial" panose="020B0604020202020204" pitchFamily="34" charset="0"/>
                <a:ea typeface="ヒラギノ角ゴ Pro W3"/>
                <a:cs typeface="Times New Roman" panose="02020603050405020304" pitchFamily="18" charset="0"/>
              </a:rPr>
              <a:t>1.5</a:t>
            </a:r>
            <a:r>
              <a:rPr lang="es-ES" sz="1000" b="0" dirty="0">
                <a:latin typeface="Arial" panose="020B0604020202020204" pitchFamily="34" charset="0"/>
                <a:ea typeface="Calibri" panose="020F0502020204030204" pitchFamily="34" charset="0"/>
                <a:cs typeface="Arial" panose="020B0604020202020204" pitchFamily="34" charset="0"/>
              </a:rPr>
              <a:t> del taller de Desarrollar una visión. Volver a examinar estas metas después de haber leído los comentarios de los clubes del distrito ayuda a fortalecer el apoyo a los objetivos y los planes.</a:t>
            </a:r>
          </a:p>
          <a:p>
            <a:pPr marL="0" marR="0">
              <a:lnSpc>
                <a:spcPct val="107000"/>
              </a:lnSpc>
              <a:spcBef>
                <a:spcPts val="0"/>
              </a:spcBef>
              <a:spcAft>
                <a:spcPts val="800"/>
              </a:spcAft>
            </a:pPr>
            <a:r>
              <a:rPr lang="es-ES" sz="1000" i="1" dirty="0">
                <a:effectLst/>
                <a:latin typeface="Arial" panose="020B0604020202020204" pitchFamily="34" charset="0"/>
                <a:ea typeface="Calibri" panose="020F0502020204030204" pitchFamily="34" charset="0"/>
                <a:cs typeface="Arial" panose="020B0604020202020204" pitchFamily="34" charset="0"/>
              </a:rPr>
              <a:t>Guion para los líderes distritales cuando dirigen un taller de Elaborar un plan:</a:t>
            </a:r>
          </a:p>
          <a:p>
            <a:r>
              <a:rPr lang="es-ES" sz="1000" b="0" baseline="0" dirty="0">
                <a:latin typeface="Arial" panose="020B0604020202020204" pitchFamily="34" charset="0"/>
                <a:cs typeface="Arial" panose="020B0604020202020204" pitchFamily="34" charset="0"/>
              </a:rPr>
              <a:t>En la reunión de Desarrollar una visión, revisamos nuestros objetivos </a:t>
            </a:r>
            <a:r>
              <a:rPr lang="es-ES" sz="10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000000"/>
                </a:solidFill>
                <a:effectLst/>
                <a:latin typeface="Arial" panose="020B0604020202020204" pitchFamily="34" charset="0"/>
                <a:ea typeface="ヒラギノ角ゴ Pro W3"/>
                <a:cs typeface="Times New Roman" panose="02020603050405020304" pitchFamily="18" charset="0"/>
              </a:rPr>
              <a:t>1.5 </a:t>
            </a:r>
            <a:r>
              <a:rPr lang="es-ES" sz="1000" b="0" baseline="0" dirty="0">
                <a:latin typeface="Arial" panose="020B0604020202020204" pitchFamily="34" charset="0"/>
                <a:cs typeface="Arial" panose="020B0604020202020204" pitchFamily="34" charset="0"/>
              </a:rPr>
              <a:t>para cumplir con nuestra misión de servicio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¿Alguna otra consideración sobre los objetivos? </a:t>
            </a:r>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40821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dirty="0">
                <a:latin typeface="Arial" panose="020B0604020202020204" pitchFamily="34" charset="0"/>
                <a:cs typeface="Arial" panose="020B0604020202020204" pitchFamily="34" charset="0"/>
              </a:rPr>
              <a:t>Dé tiempo a los participantes para que lean la diapositiva.</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¿Qué significado tiene esta cita para ustedes? (Pausa para las respuestas)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Los objetivos que hemos fijado exigen mucha planificación, con muchos pasos en el camino, pero cada paso que demos nos acercará al éxito. Por lo tanto, debe celebrarse cada paso que se completa, independientemente de cuán pequeña sea la tarea.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A continuación, vamos a revisar todos los elementos de un plan de acción sólido.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es-ES" sz="12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200" dirty="0">
                <a:latin typeface="Arial" panose="020B0604020202020204" pitchFamily="34" charset="0"/>
                <a:cs typeface="Arial" panose="020B0604020202020204" pitchFamily="34" charset="0"/>
              </a:rPr>
              <a:t>___________________________________________________________</a:t>
            </a:r>
          </a:p>
          <a:p>
            <a:endParaRPr lang="en-US" sz="1200" dirty="0">
              <a:latin typeface="Arial" panose="020B0604020202020204" pitchFamily="34" charset="0"/>
              <a:cs typeface="Arial" panose="020B0604020202020204" pitchFamily="34" charset="0"/>
            </a:endParaRPr>
          </a:p>
          <a:p>
            <a:r>
              <a:rPr lang="es-ES" sz="1200" b="0" dirty="0">
                <a:latin typeface="Arial" panose="020B0604020202020204" pitchFamily="34" charset="0"/>
                <a:cs typeface="Arial" panose="020B0604020202020204" pitchFamily="34" charset="0"/>
              </a:rPr>
              <a:t>Aquí encontrarán el recurso principal que utilizarán para crear un plan de acción para cada una de las metas de aumento de socios fijadas. Para entender mejor este recurso, vamos examinar con más detalle cada sección (hacer clic)</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En primer lugar, tenemos la sección de área de enfoque que proporciona al grupo de trabajo una dirección clara sobre el objetivo general al que hace referencia la declaración de la meta.</a:t>
            </a:r>
            <a:r>
              <a:rPr lang="es-ES" sz="1200" b="0" dirty="0">
                <a:latin typeface="Arial" panose="020B0604020202020204" pitchFamily="34" charset="0"/>
                <a:cs typeface="Arial" panose="020B0604020202020204" pitchFamily="34" charset="0"/>
              </a:rPr>
              <a:t> </a:t>
            </a:r>
            <a:r>
              <a:rPr lang="es-ES" sz="1200" dirty="0">
                <a:latin typeface="Arial" panose="020B0604020202020204" pitchFamily="34" charset="0"/>
                <a:cs typeface="Arial" panose="020B0604020202020204" pitchFamily="34" charset="0"/>
              </a:rPr>
              <a:t>Los equipos distritales tendrán la oportunidad de usar la plantilla del plan de acción para completar sus metas distritales, por lo que en esta sección encontrarán actividades de servicio, aumento de socios, desarrollo de liderato, la </a:t>
            </a:r>
            <a:r>
              <a:rPr lang="es-ES" sz="1200" b="1" dirty="0">
                <a:latin typeface="Arial" panose="020B0604020202020204" pitchFamily="34" charset="0"/>
                <a:cs typeface="Arial" panose="020B0604020202020204" pitchFamily="34" charset="0"/>
              </a:rPr>
              <a:t>LCIF</a:t>
            </a:r>
            <a:r>
              <a:rPr lang="es-ES" sz="1200" dirty="0">
                <a:latin typeface="Arial" panose="020B0604020202020204" pitchFamily="34" charset="0"/>
                <a:cs typeface="Arial" panose="020B0604020202020204" pitchFamily="34" charset="0"/>
              </a:rPr>
              <a:t> y una opción de meta personalizada.</a:t>
            </a:r>
            <a:r>
              <a:rPr lang="es-ES" sz="1200" b="0" dirty="0">
                <a:latin typeface="Arial" panose="020B0604020202020204" pitchFamily="34" charset="0"/>
                <a:cs typeface="Arial" panose="020B0604020202020204" pitchFamily="34" charset="0"/>
              </a:rPr>
              <a:t> Para el Enfoque Global de Afiliación, todos nuestros planes de acción se centrarán exclusivamente en el aumento de socios. (Hacer clic)</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dirty="0">
                <a:latin typeface="Arial" panose="020B0604020202020204" pitchFamily="34" charset="0"/>
                <a:cs typeface="Arial" panose="020B0604020202020204" pitchFamily="34" charset="0"/>
              </a:rPr>
              <a:t>A continuación, tenemos la declaración de la meta donde indicará lo que el distrito pretende lograr. Para el desarrollo de membresía, utilizará cada objetivo </a:t>
            </a:r>
            <a:r>
              <a:rPr lang="es-ES" sz="12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2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200" b="1" kern="1200" dirty="0">
                <a:solidFill>
                  <a:srgbClr val="000000"/>
                </a:solidFill>
                <a:effectLst/>
                <a:latin typeface="Arial" panose="020B0604020202020204" pitchFamily="34" charset="0"/>
                <a:ea typeface="ヒラギノ角ゴ Pro W3"/>
                <a:cs typeface="Times New Roman" panose="02020603050405020304" pitchFamily="18" charset="0"/>
              </a:rPr>
              <a:t>1.5 </a:t>
            </a:r>
            <a:r>
              <a:rPr lang="es-ES" sz="1200" b="0" dirty="0">
                <a:latin typeface="Arial" panose="020B0604020202020204" pitchFamily="34" charset="0"/>
                <a:cs typeface="Arial" panose="020B0604020202020204" pitchFamily="34" charset="0"/>
              </a:rPr>
              <a:t>para formar una declaración de objetivos. (Hacer clic)</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Cada objetivo tendrá una serie de medidas, que indican cómo logrará las metas sus </a:t>
            </a:r>
            <a:r>
              <a:rPr lang="es-ES" b="1" dirty="0"/>
              <a:t>grupos de trabajo</a:t>
            </a:r>
            <a:r>
              <a:rPr lang="es-ES" dirty="0"/>
              <a:t>.</a:t>
            </a:r>
            <a:r>
              <a:rPr lang="es-ES" sz="1200" b="0" dirty="0">
                <a:latin typeface="Arial" panose="020B0604020202020204" pitchFamily="34" charset="0"/>
                <a:cs typeface="Arial" panose="020B0604020202020204" pitchFamily="34" charset="0"/>
              </a:rPr>
              <a:t> Debe enumerarse cada paso del proceso, desde la organización de la reunión hasta la realización de sesiones de capacitación en preparación para un evento, para celebrar los pequeños éxitos en el camino. (Hacer clic)</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dirty="0">
                <a:latin typeface="Arial" panose="020B0604020202020204" pitchFamily="34" charset="0"/>
                <a:cs typeface="Arial" panose="020B0604020202020204" pitchFamily="34" charset="0"/>
              </a:rPr>
              <a:t>Cada medida debe enumerar quién será el responsable principal de supervisar la acción adoptada, lo que garantiza la rendición de cuentas y ayuda a resolver las preguntas sobre quién debería completar cada tarea. (Hacer clic)</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dirty="0">
                <a:latin typeface="Arial" panose="020B0604020202020204" pitchFamily="34" charset="0"/>
                <a:cs typeface="Arial" panose="020B0604020202020204" pitchFamily="34" charset="0"/>
              </a:rPr>
              <a:t>Los recursos necesarios indican qué elementos, fondos o personas se necesitarán para completar cada tarea. (Hacer clic)</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dirty="0">
                <a:latin typeface="Arial" panose="020B0604020202020204" pitchFamily="34" charset="0"/>
                <a:cs typeface="Arial" panose="020B0604020202020204" pitchFamily="34" charset="0"/>
              </a:rPr>
              <a:t>La fecha de inicio indica cuándo comenzará la planificación de la acción, mientras que la fecha límite indica cuándo se completará la tarea. Recuerden añadir tiempo suficiente para el seguimiento, en caso necesario. (Hacer clic)</a:t>
            </a:r>
          </a:p>
          <a:p>
            <a:endParaRPr lang="en-US" sz="12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dirty="0">
                <a:latin typeface="Arial" panose="020B0604020202020204" pitchFamily="34" charset="0"/>
                <a:cs typeface="Arial" panose="020B0604020202020204" pitchFamily="34" charset="0"/>
              </a:rPr>
              <a:t>La parte de la evaluación y las partes de las modificaciones no tienen que completarse cuando se crea inicialmente un plan de acción, pero deben completarse a lo largo del año. En la parte de evaluación, incluirán las acciones / comentarios recibido que puedan afectar el calendario general o las acciones necesarias para completar la meta enumerada. (Hacer clic)</a:t>
            </a:r>
          </a:p>
          <a:p>
            <a:endParaRPr lang="en-US" sz="1200" b="0" dirty="0">
              <a:latin typeface="Arial" panose="020B0604020202020204" pitchFamily="34" charset="0"/>
              <a:cs typeface="Arial" panose="020B0604020202020204" pitchFamily="34" charset="0"/>
            </a:endParaRPr>
          </a:p>
          <a:p>
            <a:r>
              <a:rPr lang="es-ES" sz="1200" b="0" dirty="0">
                <a:latin typeface="Arial" panose="020B0604020202020204" pitchFamily="34" charset="0"/>
                <a:cs typeface="Arial" panose="020B0604020202020204" pitchFamily="34" charset="0"/>
              </a:rPr>
              <a:t>Por otro lado, la sección de modificaciones se basa en la evaluación y las modificaciones al plan que son necesarias para lograr la meta.</a:t>
            </a:r>
          </a:p>
          <a:p>
            <a:endParaRPr lang="en-US" sz="1200" b="0" dirty="0">
              <a:latin typeface="Arial" panose="020B0604020202020204" pitchFamily="34" charset="0"/>
              <a:cs typeface="Arial" panose="020B0604020202020204" pitchFamily="34" charset="0"/>
            </a:endParaRPr>
          </a:p>
          <a:p>
            <a:r>
              <a:rPr lang="es-ES" sz="1200" b="0" dirty="0">
                <a:latin typeface="Arial" panose="020B0604020202020204" pitchFamily="34" charset="0"/>
                <a:cs typeface="Arial" panose="020B0604020202020204" pitchFamily="34" charset="0"/>
              </a:rPr>
              <a:t>Vamos a repasar algunos ejemplos de medidas que se pueden usar en un plan para cada una de las áreas focales, para ayudarles a entender mejor cómo completar un plan de acción, pero antes de hacerlo, ¿alguien tiene alguna pregunta? (Pausa)</a:t>
            </a:r>
          </a:p>
          <a:p>
            <a:endParaRPr lang="en-US" sz="1200" b="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pPr marL="0" marR="0">
              <a:lnSpc>
                <a:spcPct val="107000"/>
              </a:lnSpc>
              <a:spcBef>
                <a:spcPts val="0"/>
              </a:spcBef>
              <a:spcAft>
                <a:spcPts val="800"/>
              </a:spcAft>
            </a:pP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000" i="1" dirty="0">
                <a:effectLst/>
                <a:latin typeface="Arial" panose="020B0604020202020204" pitchFamily="34" charset="0"/>
                <a:ea typeface="Calibri" panose="020F0502020204030204" pitchFamily="34" charset="0"/>
                <a:cs typeface="Arial" panose="020B0604020202020204" pitchFamily="34" charset="0"/>
              </a:rPr>
              <a:t>Libreto del líder del GAT del área para preparar a los líderes distritales para que dirijan un taller sobre Elaborar un plan:</a:t>
            </a:r>
          </a:p>
          <a:p>
            <a:pPr marL="0" marR="0">
              <a:lnSpc>
                <a:spcPct val="107000"/>
              </a:lnSpc>
              <a:spcBef>
                <a:spcPts val="0"/>
              </a:spcBef>
              <a:spcAft>
                <a:spcPts val="800"/>
              </a:spcAft>
            </a:pPr>
            <a:r>
              <a:rPr lang="es-ES" sz="1000" b="0" dirty="0">
                <a:effectLst/>
                <a:latin typeface="Arial" panose="020B0604020202020204" pitchFamily="34" charset="0"/>
                <a:ea typeface="Calibri" panose="020F0502020204030204" pitchFamily="34" charset="0"/>
                <a:cs typeface="Arial" panose="020B0604020202020204" pitchFamily="34" charset="0"/>
              </a:rPr>
              <a:t>Las próximas diapositivas serán una oportunidad para practicar primero la planificación de la acción revisando y discutiendo varios ejemplos de metas y planes de acción. Como acabamos de ver al revisar la plantilla, la planificación de la acción es una actividad muy detallada y cada paso es valioso para conseguir el éxito. </a:t>
            </a:r>
            <a:r>
              <a:rPr lang="es-ES" sz="1000" b="0" dirty="0">
                <a:latin typeface="Arial" panose="020B0604020202020204" pitchFamily="34" charset="0"/>
                <a:ea typeface="Calibri" panose="020F0502020204030204" pitchFamily="34" charset="0"/>
                <a:cs typeface="Arial" panose="020B0604020202020204" pitchFamily="34" charset="0"/>
              </a:rPr>
              <a:t>La planificación de la acción se vuelve más fácil con la práctica. </a:t>
            </a:r>
          </a:p>
          <a:p>
            <a:pPr marL="0" marR="0">
              <a:lnSpc>
                <a:spcPct val="107000"/>
              </a:lnSpc>
              <a:spcBef>
                <a:spcPts val="0"/>
              </a:spcBef>
              <a:spcAft>
                <a:spcPts val="800"/>
              </a:spcAft>
            </a:pPr>
            <a:r>
              <a:rPr lang="es-ES" sz="1000" b="0" dirty="0">
                <a:effectLst/>
                <a:latin typeface="Arial" panose="020B0604020202020204" pitchFamily="34" charset="0"/>
                <a:ea typeface="Calibri" panose="020F0502020204030204" pitchFamily="34" charset="0"/>
                <a:cs typeface="Arial" panose="020B0604020202020204" pitchFamily="34" charset="0"/>
              </a:rPr>
              <a:t>La discusión también estimula nuestra mente y creatividad sobre las posibles medidas para cada área de enfoque.</a:t>
            </a:r>
          </a:p>
          <a:p>
            <a:pPr marL="0" marR="0">
              <a:lnSpc>
                <a:spcPct val="107000"/>
              </a:lnSpc>
              <a:spcBef>
                <a:spcPts val="0"/>
              </a:spcBef>
              <a:spcAft>
                <a:spcPts val="800"/>
              </a:spcAft>
            </a:pPr>
            <a:endParaRPr lang="en-US" sz="10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000" i="1" dirty="0">
                <a:effectLst/>
                <a:latin typeface="Arial" panose="020B0604020202020204" pitchFamily="34" charset="0"/>
                <a:ea typeface="Calibri" panose="020F0502020204030204" pitchFamily="34" charset="0"/>
                <a:cs typeface="Arial" panose="020B0604020202020204" pitchFamily="34" charset="0"/>
              </a:rPr>
              <a:t>Guion para los líderes distritales cuando dirigen un taller de Elaborar un plan:</a:t>
            </a:r>
          </a:p>
          <a:p>
            <a:r>
              <a:rPr lang="es-ES" sz="1000" b="0" dirty="0">
                <a:latin typeface="Arial" panose="020B0604020202020204" pitchFamily="34" charset="0"/>
                <a:cs typeface="Arial" panose="020B0604020202020204" pitchFamily="34" charset="0"/>
              </a:rPr>
              <a:t>¡Estupendo! Pasemos a un ejemplo de un plan de acción que se haya iniciado para el área de enfoque 1: clubes nuevos.</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es-ES" sz="1000" b="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b="0" dirty="0">
                <a:latin typeface="Arial" panose="020B0604020202020204" pitchFamily="34" charset="0"/>
                <a:cs typeface="Arial" panose="020B0604020202020204" pitchFamily="34" charset="0"/>
              </a:rPr>
              <a:t>___________________________________________________________</a:t>
            </a:r>
          </a:p>
          <a:p>
            <a:endParaRPr lang="en-US" sz="1000" b="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Quiero recordarles que esto es solo el comienzo del plan de acción; su plan de acción completo puede ser mucho más largo. </a:t>
            </a:r>
          </a:p>
          <a:p>
            <a:endParaRPr lang="en-US" sz="1000" b="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Para este ejemplo, tenemos la declaración de meta como "Para fines de este año </a:t>
            </a:r>
            <a:r>
              <a:rPr lang="es-ES" sz="1000" b="0" dirty="0" err="1">
                <a:latin typeface="Arial" panose="020B0604020202020204" pitchFamily="34" charset="0"/>
                <a:cs typeface="Arial" panose="020B0604020202020204" pitchFamily="34" charset="0"/>
              </a:rPr>
              <a:t>Leonístico</a:t>
            </a:r>
            <a:r>
              <a:rPr lang="es-ES" sz="1000" b="0" dirty="0">
                <a:latin typeface="Arial" panose="020B0604020202020204" pitchFamily="34" charset="0"/>
                <a:cs typeface="Arial" panose="020B0604020202020204" pitchFamily="34" charset="0"/>
              </a:rPr>
              <a:t>, nuestro equipo fundará un nuevo club adicional con al menos 20 socios fundadores”.</a:t>
            </a:r>
          </a:p>
          <a:p>
            <a:endParaRPr lang="en-US" sz="1000" b="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Cada medida tiene que empezar con (o contener variaciones regionales) un verbo de acción. Vamos a HACER grandes cosas.</a:t>
            </a:r>
          </a:p>
          <a:p>
            <a:endParaRPr lang="en-US" sz="1000" b="0" dirty="0">
              <a:latin typeface="Arial" panose="020B0604020202020204" pitchFamily="34" charset="0"/>
              <a:cs typeface="Arial" panose="020B0604020202020204" pitchFamily="34" charset="0"/>
            </a:endParaRPr>
          </a:p>
          <a:p>
            <a:r>
              <a:rPr lang="es-ES" sz="1000" dirty="0"/>
              <a:t>Recuerden que tienen que ser específicos al crear cada medida porque ayudará a su grupo de trabajo hacer un seguimiento y supervisar lo que se ha completado y lo que aún no se ha completado.</a:t>
            </a:r>
          </a:p>
          <a:p>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cs typeface="Arial" panose="020B0604020202020204" pitchFamily="34" charset="0"/>
              </a:rPr>
              <a:t>También observarán que pueden necesitarse otras medidas para completar esta meta, esto es solo un ejemplo. ¿Qué tendría que ocurrir antes de promocionar un club nuevo en las redes sociales? </a:t>
            </a:r>
            <a:r>
              <a:rPr lang="es-ES" sz="1000" b="0" i="1" dirty="0">
                <a:latin typeface="Arial" panose="020B0604020202020204" pitchFamily="34" charset="0"/>
                <a:cs typeface="Arial" panose="020B0604020202020204" pitchFamily="34" charset="0"/>
              </a:rPr>
              <a:t>(pausa para las respuestas) </a:t>
            </a:r>
            <a:r>
              <a:rPr lang="es-ES" sz="1000" b="1" dirty="0">
                <a:latin typeface="Arial" panose="020B0604020202020204" pitchFamily="34" charset="0"/>
                <a:cs typeface="Arial" panose="020B0604020202020204" pitchFamily="34" charset="0"/>
              </a:rPr>
              <a:t>¿</a:t>
            </a:r>
            <a:r>
              <a:rPr lang="es-ES" sz="1000" b="0" dirty="0">
                <a:latin typeface="Arial" panose="020B0604020202020204" pitchFamily="34" charset="0"/>
                <a:cs typeface="Arial" panose="020B0604020202020204" pitchFamily="34" charset="0"/>
              </a:rPr>
              <a:t>Tal vez determinar el proceso de cómo se comunicarán los socios potenciales una vez que respondan al anuncio?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cs typeface="Arial" panose="020B0604020202020204" pitchFamily="34" charset="0"/>
              </a:rPr>
              <a:t>¿Qué otras medidas tendrán que tomarse después de promover el club nuevo en las redes sociales? ¿Qué hay de determinar dónde y cómo se llevarán a cabo las sesiones informativas? ¿Tienen otras sugerencias? </a:t>
            </a:r>
            <a:r>
              <a:rPr lang="es-ES" sz="1000" b="0" i="1" dirty="0">
                <a:latin typeface="Arial" panose="020B0604020202020204" pitchFamily="34" charset="0"/>
                <a:cs typeface="Arial" panose="020B0604020202020204" pitchFamily="34" charset="0"/>
              </a:rPr>
              <a:t>(pausa para las respuestas) </a:t>
            </a:r>
            <a:r>
              <a:rPr lang="es-ES" sz="1000" b="0" dirty="0">
                <a:latin typeface="Arial" panose="020B0604020202020204" pitchFamily="34" charset="0"/>
                <a:cs typeface="Arial" panose="020B0604020202020204" pitchFamily="34" charset="0"/>
              </a:rPr>
              <a:t>¿Se promoverá el club de alguna otra manera? Por ejemplo, si el distrito desea crear un "club especializado de médicos y enfermeras" debido a la gran cantidad de hospitales que hay en el área, ¿cómo trabajaremos con la administración de los hospitales para promover el club entre el personal médico? ¿Tendremos que montar un puesto o tener folletos impresos que se centren en nuestras causas globales que puedan interesar a estos socios potenciales?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cs typeface="Arial" panose="020B0604020202020204" pitchFamily="34" charset="0"/>
              </a:rPr>
              <a:t>Este es un ejemplo perfecto de cómo incorporar nuestros puntos fuertes, puntos débiles, oportunidades y desafíos. Volviendo a las redes sociales, la presencia de nuestro distrito en las redes sociales podría ser muy buena o bien podríamos necesitar ayuda para crear publicaciones en las redes sociales porque no estamos muy familiarizados con las computadoras. Si las redes sociales son un punto fuerte, podemos usarlas como nuestro método de entrega principal, mientras que si son un punto débil, puede que tengamos que añadir el paso adicional para aprender más sobre las mejores prácticas de crear publicaciones en las redes sociales para convertir este punto débil en un punto fuerte.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cs typeface="Arial" panose="020B0604020202020204" pitchFamily="34" charset="0"/>
              </a:rPr>
              <a:t>Lo mismo ocurre con el ejemplo de crear un ‘club especializado de médicos y enfermeras’. Puede haber una oportunidad de formar clubes nuevos en los hospitales locales, ya que aún no se han aliado con ninguna otra organización local, pero uno de los desafíos podría ser el COVID-19 y el riesgo de que no poder directamente reunirse con ninguno de los miembros de la administración del hospital, por lo que es posible que debamos pensar de qué otra manera podemos contactar el hospital y comunicarnos virtualmente con ellos.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cs typeface="Arial" panose="020B0604020202020204" pitchFamily="34" charset="0"/>
              </a:rPr>
              <a:t>Las posibilidades no tienen límite y ninguna idea de cómo alcanzar la meta es demasiado grande o demasiado pequeña, siempre que haya suficientes medidas para respaldarla.</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a:latin typeface="Arial" panose="020B0604020202020204" pitchFamily="34" charset="0"/>
                <a:ea typeface="ヒラギノ角ゴ Pro W3"/>
                <a:cs typeface="Arial" panose="020B0604020202020204" pitchFamily="34" charset="0"/>
              </a:rPr>
              <a:t>Notas para el presentador: </a:t>
            </a:r>
          </a:p>
          <a:p>
            <a:pPr lvl="0">
              <a:defRPr/>
            </a:pPr>
            <a:r>
              <a:rPr lang="es-ES" sz="1000">
                <a:latin typeface="Arial" panose="020B0604020202020204" pitchFamily="34" charset="0"/>
                <a:cs typeface="Arial" panose="020B0604020202020204" pitchFamily="34" charset="0"/>
              </a:rPr>
              <a:t>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a:latin typeface="Arial" panose="020B0604020202020204" pitchFamily="34" charset="0"/>
                <a:cs typeface="Arial" panose="020B0604020202020204" pitchFamily="34" charset="0"/>
              </a:rPr>
              <a:t>Vamos a revisar otro ejemplo de un plan de acción que se haya iniciado para el área de enfoque 2: socios nuevos.</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ea typeface="Times New Roman" panose="02020603050405020304" pitchFamily="18" charset="0"/>
                <a:cs typeface="Arial" panose="020B0604020202020204" pitchFamily="34" charset="0"/>
              </a:rPr>
              <a:t>Para este ejemplo, tenemos la declaración de objetivos "Para fines de este año </a:t>
            </a:r>
            <a:r>
              <a:rPr lang="es-ES" sz="1000" b="0" dirty="0" err="1">
                <a:latin typeface="Arial" panose="020B0604020202020204" pitchFamily="34" charset="0"/>
                <a:ea typeface="Times New Roman" panose="02020603050405020304" pitchFamily="18" charset="0"/>
                <a:cs typeface="Arial" panose="020B0604020202020204" pitchFamily="34" charset="0"/>
              </a:rPr>
              <a:t>Leonístico</a:t>
            </a:r>
            <a:r>
              <a:rPr lang="es-ES" sz="1000" b="0" dirty="0">
                <a:latin typeface="Arial" panose="020B0604020202020204" pitchFamily="34" charset="0"/>
                <a:ea typeface="Times New Roman" panose="02020603050405020304" pitchFamily="18" charset="0"/>
                <a:cs typeface="Arial" panose="020B0604020202020204" pitchFamily="34" charset="0"/>
              </a:rPr>
              <a:t>, nuestros clubes incorporarán a 10 nuevos socios adicionales a los clubes existentes".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s-ES" sz="1000" b="0" i="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i="1" dirty="0">
                <a:latin typeface="Arial" panose="020B0604020202020204" pitchFamily="34" charset="0"/>
                <a:ea typeface="Times New Roman" panose="02020603050405020304" pitchFamily="18" charset="0"/>
                <a:cs typeface="Arial" panose="020B0604020202020204" pitchFamily="34" charset="0"/>
              </a:rPr>
              <a:t>Echemos un vistazo a estos pasos de acción. (pausa para que la audiencia revise)</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Observarán que, además de contener verbos de acción, cada descripción de la acción es breve, se recomienda un máximo de dos oraciones. Incluso con oraciones cortas, es importante proporcionar detalles siempre que sea posible.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¿Qué detalles se incluyen en esta descripción de ejemplo? </a:t>
            </a:r>
            <a:r>
              <a:rPr lang="es-ES" sz="1000" b="0" i="1" baseline="0" dirty="0">
                <a:latin typeface="Arial" panose="020B0604020202020204" pitchFamily="34" charset="0"/>
                <a:cs typeface="Arial" panose="020B0604020202020204" pitchFamily="34" charset="0"/>
              </a:rPr>
              <a:t>(Pausa para las respuestas. Si no se incluye en las respuestas, indique cómo se asigna la responsabilidad al líder específico y cómo se enumera cada recurso necesario).</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¿Qué otros detalles incluirían que no se enumeran arriba? (pausa)</a:t>
            </a:r>
          </a:p>
          <a:p>
            <a:endParaRPr lang="en-US" sz="1000" b="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a:latin typeface="Arial" panose="020B0604020202020204" pitchFamily="34" charset="0"/>
                <a:ea typeface="ヒラギノ角ゴ Pro W3"/>
                <a:cs typeface="Arial" panose="020B0604020202020204" pitchFamily="34" charset="0"/>
              </a:rPr>
              <a:t>Notas para el presentador: </a:t>
            </a:r>
          </a:p>
          <a:p>
            <a:pPr lvl="0">
              <a:defRPr/>
            </a:pPr>
            <a:r>
              <a:rPr lang="es-ES" sz="1000">
                <a:latin typeface="Arial" panose="020B0604020202020204" pitchFamily="34" charset="0"/>
                <a:cs typeface="Arial" panose="020B0604020202020204" pitchFamily="34" charset="0"/>
              </a:rPr>
              <a:t>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a:latin typeface="Arial" panose="020B0604020202020204" pitchFamily="34" charset="0"/>
                <a:cs typeface="Arial" panose="020B0604020202020204" pitchFamily="34" charset="0"/>
              </a:rPr>
              <a:t>Ahora, vamos a revisar otro ejemplo de un plan de acción que se haya iniciado para el área de enfoque 3: satisfacción de los socios.</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b="1"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b="1" dirty="0">
                <a:latin typeface="Arial" panose="020B0604020202020204" pitchFamily="34" charset="0"/>
                <a:cs typeface="Arial" panose="020B0604020202020204" pitchFamily="34" charset="0"/>
              </a:rPr>
              <a:t>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ea typeface="Times New Roman" panose="02020603050405020304" pitchFamily="18" charset="0"/>
                <a:cs typeface="Arial" panose="020B0604020202020204" pitchFamily="34" charset="0"/>
              </a:rPr>
              <a:t>Para este ejemplo, tenemos la declaración de objetivos "Para el final de este año </a:t>
            </a:r>
            <a:r>
              <a:rPr lang="es-ES" sz="1000" b="0" dirty="0" err="1">
                <a:latin typeface="Arial" panose="020B0604020202020204" pitchFamily="34" charset="0"/>
                <a:ea typeface="Times New Roman" panose="02020603050405020304" pitchFamily="18" charset="0"/>
                <a:cs typeface="Arial" panose="020B0604020202020204" pitchFamily="34" charset="0"/>
              </a:rPr>
              <a:t>Leonístico</a:t>
            </a:r>
            <a:r>
              <a:rPr lang="es-ES" sz="1000" b="0" dirty="0">
                <a:latin typeface="Arial" panose="020B0604020202020204" pitchFamily="34" charset="0"/>
                <a:ea typeface="Times New Roman" panose="02020603050405020304" pitchFamily="18" charset="0"/>
                <a:cs typeface="Arial" panose="020B0604020202020204" pitchFamily="34" charset="0"/>
              </a:rPr>
              <a:t>, nuestro distrito aumentará nuestra meta de ganancias netas en 3 socios".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i="1" dirty="0">
                <a:latin typeface="Arial" panose="020B0604020202020204" pitchFamily="34" charset="0"/>
                <a:ea typeface="Times New Roman" panose="02020603050405020304" pitchFamily="18" charset="0"/>
                <a:cs typeface="Arial" panose="020B0604020202020204" pitchFamily="34" charset="0"/>
              </a:rPr>
              <a:t>Echemos un vistazo a este plan de acción. (pausa para que los participantes revisen el plan de acción)</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Vamos a centrarnos particularmente en las fechas. Recuerden que los intervalos de fechas deben incluir el trabajo de preparación y el seguimiento, no solo cuándo se ejecuta la acción.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Para la medida 3, tenemos 2 semanas para programar las reuniones con los líderes de club. </a:t>
            </a:r>
            <a:r>
              <a:rPr lang="es-ES" sz="1000" b="0" i="1" baseline="0" dirty="0">
                <a:latin typeface="Arial" panose="020B0604020202020204" pitchFamily="34" charset="0"/>
                <a:cs typeface="Arial" panose="020B0604020202020204" pitchFamily="34" charset="0"/>
              </a:rPr>
              <a:t>¿Por qué creen que debería asignarse tanto tiempo</a:t>
            </a:r>
            <a:r>
              <a:rPr lang="es-ES" sz="1000" b="0" baseline="0" dirty="0">
                <a:latin typeface="Arial" panose="020B0604020202020204" pitchFamily="34" charset="0"/>
                <a:cs typeface="Arial" panose="020B0604020202020204" pitchFamily="34" charset="0"/>
              </a:rPr>
              <a:t>?</a:t>
            </a:r>
            <a:r>
              <a:rPr lang="es-ES" sz="1000" b="0" i="1" baseline="0" dirty="0">
                <a:latin typeface="Arial" panose="020B0604020202020204" pitchFamily="34" charset="0"/>
                <a:cs typeface="Arial" panose="020B0604020202020204" pitchFamily="34" charset="0"/>
              </a:rPr>
              <a:t> </a:t>
            </a:r>
            <a:r>
              <a:rPr lang="es-ES" sz="1000" b="0" i="1" dirty="0">
                <a:latin typeface="Arial" panose="020B0604020202020204" pitchFamily="34" charset="0"/>
                <a:cs typeface="Arial" panose="020B0604020202020204" pitchFamily="34" charset="0"/>
              </a:rPr>
              <a:t>(pausa para que los participantes respondan) </a:t>
            </a:r>
            <a:r>
              <a:rPr lang="es-ES" sz="1000" b="0" dirty="0"/>
              <a:t>Si no se incluye en las respuestas, indique que los miembros del grupo de trabajo tendrán que obtener la información de contacto de los líderes de club en </a:t>
            </a:r>
            <a:r>
              <a:rPr lang="es-ES" sz="1000" b="0" dirty="0" err="1"/>
              <a:t>MyLCI</a:t>
            </a:r>
            <a:r>
              <a:rPr lang="es-ES" sz="1000" b="0" dirty="0"/>
              <a:t>, comunicarse con el equipo de liderato de cada club individual, encontrar el horario más conveniente para los participantes y programar reuniones por separado en una plataforma de reuniones virtuales, todo esto mientras se aseguran de que los miembros del equipo estén disponibles en esos momentos</a:t>
            </a:r>
            <a:r>
              <a:rPr lang="es-ES" sz="1000" dirty="0"/>
              <a:t>).</a:t>
            </a:r>
            <a:r>
              <a:rPr lang="es-ES" sz="1000" b="0" i="1" dirty="0">
                <a:latin typeface="Arial" panose="020B0604020202020204" pitchFamily="34" charset="0"/>
                <a:ea typeface="Times New Roman" panose="02020603050405020304" pitchFamily="18" charset="0"/>
                <a:cs typeface="Arial" panose="020B0604020202020204" pitchFamily="34" charset="0"/>
              </a:rPr>
              <a:t> </a:t>
            </a:r>
          </a:p>
          <a:p>
            <a:endParaRPr lang="en-US" sz="1000" b="1" baseline="0"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a:latin typeface="Arial" panose="020B0604020202020204" pitchFamily="34" charset="0"/>
                <a:ea typeface="ヒラギノ角ゴ Pro W3"/>
                <a:cs typeface="Arial" panose="020B0604020202020204" pitchFamily="34" charset="0"/>
              </a:rPr>
              <a:t>Notas para el presentador: </a:t>
            </a:r>
          </a:p>
          <a:p>
            <a:pPr lvl="0">
              <a:defRPr/>
            </a:pPr>
            <a:r>
              <a:rPr lang="es-ES" sz="1000">
                <a:latin typeface="Arial" panose="020B0604020202020204" pitchFamily="34" charset="0"/>
                <a:cs typeface="Arial" panose="020B0604020202020204" pitchFamily="34" charset="0"/>
              </a:rPr>
              <a:t>___________________________________________________________</a:t>
            </a:r>
          </a:p>
          <a:p>
            <a:endParaRPr lang="en-US" sz="1000" b="0" dirty="0">
              <a:latin typeface="Arial" panose="020B0604020202020204" pitchFamily="34" charset="0"/>
              <a:cs typeface="Arial" panose="020B0604020202020204" pitchFamily="34" charset="0"/>
            </a:endParaRPr>
          </a:p>
          <a:p>
            <a:r>
              <a:rPr lang="es-ES" sz="1000" b="0">
                <a:latin typeface="Arial" panose="020B0604020202020204" pitchFamily="34" charset="0"/>
                <a:cs typeface="Arial" panose="020B0604020202020204" pitchFamily="34" charset="0"/>
              </a:rPr>
              <a:t>Bienvenidos a </a:t>
            </a:r>
            <a:r>
              <a:rPr lang="es-ES" sz="1000" b="0" baseline="0">
                <a:latin typeface="Arial" panose="020B0604020202020204" pitchFamily="34" charset="0"/>
                <a:cs typeface="Arial" panose="020B0604020202020204" pitchFamily="34" charset="0"/>
              </a:rPr>
              <a:t>este seminario sobre el Enfoque Global de Afiliación. Me llamo ____ y soy _____.  </a:t>
            </a:r>
          </a:p>
          <a:p>
            <a:endParaRPr lang="en-US" sz="1000" b="0" baseline="0" dirty="0">
              <a:latin typeface="Arial" panose="020B0604020202020204" pitchFamily="34" charset="0"/>
              <a:cs typeface="Arial" panose="020B0604020202020204" pitchFamily="34" charset="0"/>
            </a:endParaRPr>
          </a:p>
          <a:p>
            <a:r>
              <a:rPr lang="es-ES" sz="1000" b="0" baseline="0">
                <a:latin typeface="Arial" panose="020B0604020202020204" pitchFamily="34" charset="0"/>
                <a:cs typeface="Arial" panose="020B0604020202020204" pitchFamily="34" charset="0"/>
              </a:rPr>
              <a:t>Hoy vamos a elaborar nuestro plan del Enfoque Global de Afiliación. </a:t>
            </a:r>
          </a:p>
          <a:p>
            <a:endParaRPr lang="en-US" sz="10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a:latin typeface="Arial" panose="020B0604020202020204" pitchFamily="34" charset="0"/>
                <a:ea typeface="ヒラギノ角ゴ Pro W3"/>
                <a:cs typeface="Arial" panose="020B0604020202020204" pitchFamily="34" charset="0"/>
              </a:rPr>
              <a:t>Notas para el presentador: </a:t>
            </a:r>
          </a:p>
          <a:p>
            <a:pPr lvl="0">
              <a:defRPr/>
            </a:pPr>
            <a:r>
              <a:rPr lang="es-ES" sz="1000">
                <a:latin typeface="Arial" panose="020B0604020202020204" pitchFamily="34" charset="0"/>
                <a:cs typeface="Arial" panose="020B0604020202020204" pitchFamily="34" charset="0"/>
              </a:rPr>
              <a:t>___________________________________________________________</a:t>
            </a:r>
          </a:p>
          <a:p>
            <a:endParaRPr lang="en-US" sz="1000" dirty="0">
              <a:latin typeface="Arial" panose="020B0604020202020204" pitchFamily="34" charset="0"/>
              <a:cs typeface="Arial" panose="020B0604020202020204" pitchFamily="34" charset="0"/>
            </a:endParaRPr>
          </a:p>
          <a:p>
            <a:r>
              <a:rPr lang="es-ES" sz="1000" b="0">
                <a:latin typeface="Arial" panose="020B0604020202020204" pitchFamily="34" charset="0"/>
                <a:cs typeface="Arial" panose="020B0604020202020204" pitchFamily="34" charset="0"/>
              </a:rPr>
              <a:t>Por último, revisemos un ejemplo de un plan de acción para el área de enfoque 4: Apoyo de los líderes.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ea typeface="Times New Roman" panose="02020603050405020304" pitchFamily="18" charset="0"/>
                <a:cs typeface="Arial" panose="020B0604020202020204" pitchFamily="34" charset="0"/>
              </a:rPr>
              <a:t>Para este ejemplo, tenemos la declaración de objetivos del Año León, nuestro distrito llevará a cabo webinarios trimestrales para apoyar el éxito de los clubes, sobre cómo mejorar la participación de los socios o el uso de las redes sociales». Vamos a examinar este plan de acción.</a:t>
            </a:r>
            <a:r>
              <a:rPr lang="es-ES" sz="1000" b="0" i="1" dirty="0">
                <a:latin typeface="Arial" panose="020B0604020202020204" pitchFamily="34" charset="0"/>
                <a:ea typeface="Times New Roman" panose="02020603050405020304" pitchFamily="18" charset="0"/>
                <a:cs typeface="Arial" panose="020B0604020202020204" pitchFamily="34" charset="0"/>
              </a:rPr>
              <a:t> (pausa para que los participantes revisen el plan de acción)</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¿Alguien tiene alguna pregunta sobre cómo documentaremos las acciones? ¿Qué falta aquí que podríamos añadir en nuestros propios planes de acción? </a:t>
            </a:r>
            <a:r>
              <a:rPr lang="es-ES" sz="1000" b="0" i="1" baseline="0" dirty="0">
                <a:latin typeface="Arial" panose="020B0604020202020204" pitchFamily="34" charset="0"/>
                <a:cs typeface="Arial" panose="020B0604020202020204" pitchFamily="34" charset="0"/>
              </a:rPr>
              <a:t>(Pausa para las respuestas)</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Ver las notas de la diapositiva 1. Completar la “</a:t>
            </a:r>
            <a:r>
              <a:rPr lang="es-ES" sz="1000" i="1" dirty="0"/>
              <a:t>Declaración de Objetivos</a:t>
            </a:r>
            <a:r>
              <a:rPr lang="es-ES" sz="1000" i="1" baseline="0" dirty="0">
                <a:latin typeface="Arial" panose="020B0604020202020204" pitchFamily="34" charset="0"/>
                <a:ea typeface="ヒラギノ角ゴ Pro W3"/>
                <a:cs typeface="Arial" panose="020B0604020202020204" pitchFamily="34" charset="0"/>
              </a:rPr>
              <a:t> antes de la presentación.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es-ES" sz="1000" b="0" i="1" dirty="0">
                <a:effectLst/>
                <a:latin typeface="Arial" panose="020B0604020202020204" pitchFamily="34" charset="0"/>
                <a:ea typeface="Calibri" panose="020F0502020204030204" pitchFamily="34" charset="0"/>
                <a:cs typeface="Arial" panose="020B0604020202020204" pitchFamily="34" charset="0"/>
              </a:rPr>
              <a:t>Libreto del líder del GAT del área para preparar a los líderes distritales para que dirijan un taller sobre Elaborar un plan:</a:t>
            </a:r>
          </a:p>
          <a:p>
            <a:pPr marL="0" marR="0">
              <a:lnSpc>
                <a:spcPct val="107000"/>
              </a:lnSpc>
              <a:spcBef>
                <a:spcPts val="0"/>
              </a:spcBef>
              <a:spcAft>
                <a:spcPts val="800"/>
              </a:spcAft>
            </a:pPr>
            <a:r>
              <a:rPr lang="es-ES" sz="1000" b="0" dirty="0">
                <a:effectLst/>
                <a:latin typeface="Arial" panose="020B0604020202020204" pitchFamily="34" charset="0"/>
                <a:ea typeface="Calibri" panose="020F0502020204030204" pitchFamily="34" charset="0"/>
                <a:cs typeface="Arial" panose="020B0604020202020204" pitchFamily="34" charset="0"/>
              </a:rPr>
              <a:t>Esta diapositiva resume el trabajo a realizar durante las sesiones de grupo. También ayuda a que todos vean el panorama general que están desarrollando para el distrito.</a:t>
            </a:r>
          </a:p>
          <a:p>
            <a:pPr marL="0" marR="0">
              <a:lnSpc>
                <a:spcPct val="107000"/>
              </a:lnSpc>
              <a:spcBef>
                <a:spcPts val="0"/>
              </a:spcBef>
              <a:spcAft>
                <a:spcPts val="800"/>
              </a:spcAft>
            </a:pPr>
            <a:r>
              <a:rPr lang="es-ES" sz="1000" b="0" i="1" dirty="0">
                <a:effectLst/>
                <a:latin typeface="Arial" panose="020B0604020202020204" pitchFamily="34" charset="0"/>
                <a:ea typeface="Calibri" panose="020F0502020204030204" pitchFamily="34" charset="0"/>
                <a:cs typeface="Arial" panose="020B0604020202020204" pitchFamily="34" charset="0"/>
              </a:rPr>
              <a:t>Guion para los líderes distritales cuando dirigen un taller de Elaborar un plan:</a:t>
            </a:r>
          </a:p>
          <a:p>
            <a:r>
              <a:rPr lang="es-ES" sz="1000" b="0" dirty="0">
                <a:latin typeface="Arial" panose="020B0604020202020204" pitchFamily="34" charset="0"/>
                <a:cs typeface="Arial" panose="020B0604020202020204" pitchFamily="34" charset="0"/>
              </a:rPr>
              <a:t>Esta es la estructura</a:t>
            </a:r>
            <a:r>
              <a:rPr lang="es-ES" sz="1000" b="0" baseline="0" dirty="0">
                <a:latin typeface="Arial" panose="020B0604020202020204" pitchFamily="34" charset="0"/>
                <a:cs typeface="Arial" panose="020B0604020202020204" pitchFamily="34" charset="0"/>
              </a:rPr>
              <a:t> de un plan del Enfoque Global de Afiliación. Está organizado para las cuatro áreas focales del Enfoque Global de Afiliación: Clubes nuevos; socios nuevos; satisfacción de los socios; apoyo de los líderes.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Pronto, trabajaremos en grupos pequeños y, para cada área de enfoque, elegiremos qué pasos de acción tomaremos para alcanzar nuestros objetivos. Comencemos con 2-3 acciones. Siempre podemos volver a reunirnos y agregar más más tarde. Recuerde: ninguna idea es demasiado grande o demasiado pequeña, así que cuando discutamos, recuerde que podemos elegir pasos de acción más complejos y avanzar hacia atrás o comenzar poco a poco con acciones detalladas y avanzar.</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Por ejemplo, una medida del área de enfoque 1 podría ser </a:t>
            </a:r>
            <a:r>
              <a:rPr lang="es-ES" sz="1000" b="0" i="1" baseline="0" dirty="0">
                <a:latin typeface="Arial" panose="020B0604020202020204" pitchFamily="34" charset="0"/>
                <a:cs typeface="Arial" panose="020B0604020202020204" pitchFamily="34" charset="0"/>
              </a:rPr>
              <a:t>realizar un taller de desarrollo de clubes nuevos, </a:t>
            </a:r>
            <a:r>
              <a:rPr lang="es-ES" sz="1000" b="0" i="0" baseline="0" dirty="0">
                <a:latin typeface="Arial" panose="020B0604020202020204" pitchFamily="34" charset="0"/>
                <a:cs typeface="Arial" panose="020B0604020202020204" pitchFamily="34" charset="0"/>
              </a:rPr>
              <a:t>lo que sería una medida más compleja. Mientras que para el área de enfoque</a:t>
            </a:r>
            <a:r>
              <a:rPr lang="es-ES" sz="1000" b="0" baseline="0" dirty="0">
                <a:latin typeface="Arial" panose="020B0604020202020204" pitchFamily="34" charset="0"/>
                <a:cs typeface="Arial" panose="020B0604020202020204" pitchFamily="34" charset="0"/>
              </a:rPr>
              <a:t> 4 podría ser </a:t>
            </a:r>
            <a:r>
              <a:rPr lang="es-ES" sz="1000" b="0" i="1" baseline="0" dirty="0">
                <a:latin typeface="Arial" panose="020B0604020202020204" pitchFamily="34" charset="0"/>
                <a:cs typeface="Arial" panose="020B0604020202020204" pitchFamily="34" charset="0"/>
              </a:rPr>
              <a:t>reunirse mensualmente con los jefes de zona para entender mejor las necesidades de los clubes, </a:t>
            </a:r>
            <a:r>
              <a:rPr lang="es-ES" sz="1000" b="0" i="0" baseline="0" dirty="0">
                <a:latin typeface="Arial" panose="020B0604020202020204" pitchFamily="34" charset="0"/>
                <a:cs typeface="Arial" panose="020B0604020202020204" pitchFamily="34" charset="0"/>
              </a:rPr>
              <a:t>que sería una acción más detallada.</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También proporcionaremos una descripción breve de cada medida y especificaremos cuándo lo haremos, quién será responsable y qué recursos y presupuesto apoyarán la medida.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Desarrollaremos todas las acciones que consideremos valiosas y alcanzables para cada área de enfoque.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Recuerden incorporar la información registrada del Análisis SWOT del Distrito.</a:t>
            </a:r>
          </a:p>
          <a:p>
            <a:endParaRPr lang="en-US" sz="1000" b="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es-ES" sz="12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200" dirty="0">
                <a:latin typeface="Arial" panose="020B0604020202020204" pitchFamily="34" charset="0"/>
                <a:cs typeface="Arial" panose="020B0604020202020204" pitchFamily="34" charset="0"/>
              </a:rPr>
              <a:t>___________________________________________________________</a:t>
            </a:r>
          </a:p>
          <a:p>
            <a:endParaRPr lang="en-US" sz="1200" dirty="0">
              <a:latin typeface="Arial" panose="020B0604020202020204" pitchFamily="34" charset="0"/>
              <a:cs typeface="Arial" panose="020B0604020202020204" pitchFamily="34" charset="0"/>
            </a:endParaRPr>
          </a:p>
          <a:p>
            <a:r>
              <a:rPr lang="es-ES" sz="1200" b="0" dirty="0">
                <a:latin typeface="Arial" panose="020B0604020202020204" pitchFamily="34" charset="0"/>
                <a:cs typeface="Arial" panose="020B0604020202020204" pitchFamily="34" charset="0"/>
              </a:rPr>
              <a:t>Buscamos </a:t>
            </a:r>
            <a:r>
              <a:rPr lang="es-ES" sz="1200" b="0" baseline="0" dirty="0">
                <a:latin typeface="Arial" panose="020B0604020202020204" pitchFamily="34" charset="0"/>
                <a:cs typeface="Arial" panose="020B0604020202020204" pitchFamily="34" charset="0"/>
              </a:rPr>
              <a:t>ideas innovadoras para generar un aumento de socios. Por ello, cuando alguien sugiere una idea, todos debemos apoyarla. </a:t>
            </a:r>
          </a:p>
          <a:p>
            <a:endParaRPr lang="en-US" sz="1200" b="0" baseline="0" dirty="0">
              <a:latin typeface="Arial" panose="020B0604020202020204" pitchFamily="34" charset="0"/>
              <a:cs typeface="Arial" panose="020B0604020202020204" pitchFamily="34" charset="0"/>
            </a:endParaRPr>
          </a:p>
          <a:p>
            <a:r>
              <a:rPr lang="es-ES" sz="1200" b="0" baseline="0" dirty="0">
                <a:latin typeface="Arial" panose="020B0604020202020204" pitchFamily="34" charset="0"/>
                <a:cs typeface="Arial" panose="020B0604020202020204" pitchFamily="34" charset="0"/>
              </a:rPr>
              <a:t>Nos dividiremos en grupos para intercambiar ideas para las acciones. Asegúrense de que todos los miembros de su grupo contribuyan al menos con una idea. </a:t>
            </a:r>
          </a:p>
          <a:p>
            <a:endParaRPr lang="en-US" sz="1200" b="0" baseline="0" dirty="0">
              <a:latin typeface="Arial" panose="020B0604020202020204" pitchFamily="34" charset="0"/>
              <a:cs typeface="Arial" panose="020B0604020202020204" pitchFamily="34" charset="0"/>
            </a:endParaRPr>
          </a:p>
          <a:p>
            <a:r>
              <a:rPr lang="es-ES" sz="1200" b="0" baseline="0" dirty="0">
                <a:latin typeface="Arial" panose="020B0604020202020204" pitchFamily="34" charset="0"/>
                <a:cs typeface="Arial" panose="020B0604020202020204" pitchFamily="34" charset="0"/>
              </a:rPr>
              <a:t>Cada grupo necesita alguien que tome notas y escriba cada idea. Llegados a este punto, tenemos que trabajar con muchas ideas. </a:t>
            </a:r>
          </a:p>
          <a:p>
            <a:endParaRPr lang="en-US" sz="1200" b="0" baseline="0" dirty="0">
              <a:latin typeface="Arial" panose="020B0604020202020204" pitchFamily="34" charset="0"/>
              <a:cs typeface="Arial" panose="020B0604020202020204" pitchFamily="34" charset="0"/>
            </a:endParaRPr>
          </a:p>
          <a:p>
            <a:r>
              <a:rPr lang="es-ES" sz="1200" b="0" baseline="0" dirty="0">
                <a:latin typeface="Arial" panose="020B0604020202020204" pitchFamily="34" charset="0"/>
                <a:cs typeface="Arial" panose="020B0604020202020204" pitchFamily="34" charset="0"/>
              </a:rPr>
              <a:t>Sean positivos con cada idea. Discutan cada idea lo suficiente para que todos la entiendan. No emitan juicios de valor ni digan que no funcionará o que se ha probado antes. Sean positivos o no digan nada. Una idea que parezca atrevida podría ser un avance decisivo. Aplaudirla. </a:t>
            </a:r>
          </a:p>
          <a:p>
            <a:endParaRPr lang="en-US" sz="1200" b="0" baseline="0" dirty="0">
              <a:latin typeface="Arial" panose="020B0604020202020204" pitchFamily="34" charset="0"/>
              <a:cs typeface="Arial" panose="020B0604020202020204" pitchFamily="34" charset="0"/>
            </a:endParaRPr>
          </a:p>
          <a:p>
            <a:r>
              <a:rPr lang="es-ES" sz="1200" b="0" baseline="0" dirty="0">
                <a:latin typeface="Arial" panose="020B0604020202020204" pitchFamily="34" charset="0"/>
                <a:cs typeface="Arial" panose="020B0604020202020204" pitchFamily="34" charset="0"/>
              </a:rPr>
              <a:t>Piensen en su propia experiencia cuando empezaron a ser Leones. ¿Cómo podemos recrear ese sentimiento? ¿Qué ideas creativas se implementaron cuando empezaron su trayectoria de servicio? ¿Cómo se les alentó a ascender en los cargos de liderato?</a:t>
            </a:r>
          </a:p>
          <a:p>
            <a:endParaRPr lang="en-US" sz="1200" b="0" baseline="0" dirty="0">
              <a:latin typeface="Arial" panose="020B0604020202020204" pitchFamily="34" charset="0"/>
              <a:cs typeface="Arial" panose="020B0604020202020204" pitchFamily="34" charset="0"/>
            </a:endParaRPr>
          </a:p>
          <a:p>
            <a:r>
              <a:rPr lang="es-ES" sz="1200" b="0" baseline="0" dirty="0">
                <a:latin typeface="Arial" panose="020B0604020202020204" pitchFamily="34" charset="0"/>
                <a:cs typeface="Arial" panose="020B0604020202020204" pitchFamily="34" charset="0"/>
              </a:rPr>
              <a:t>Una vez que tengan una lista de ideas, elijan las que tengan mayor potencial. Asegúrense de que todos den su opinión sobre cuáles son las ideas con mayor potencial. Luego, consideren si se pueden combinar o mejorar. </a:t>
            </a: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cs typeface="Arial" panose="020B0604020202020204" pitchFamily="34" charset="0"/>
              </a:rPr>
              <a:t>Para las sesiones en grupo, use su propio criterio sobre cuánto tiempo dedicar a cada actividad en función del tiempo total disponible para la reunión.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000" b="0" i="1" dirty="0">
                <a:effectLst/>
                <a:latin typeface="Arial" panose="020B0604020202020204" pitchFamily="34" charset="0"/>
                <a:ea typeface="Calibri" panose="020F0502020204030204" pitchFamily="34" charset="0"/>
                <a:cs typeface="Arial" panose="020B0604020202020204" pitchFamily="34" charset="0"/>
              </a:rPr>
              <a:t>Libreto del líder del GAT del área para preparar a los líderes distritales para que dirijan un taller sobre Elaborar un plan:</a:t>
            </a:r>
          </a:p>
          <a:p>
            <a:pPr marL="0" marR="0">
              <a:lnSpc>
                <a:spcPct val="107000"/>
              </a:lnSpc>
              <a:spcBef>
                <a:spcPts val="0"/>
              </a:spcBef>
              <a:spcAft>
                <a:spcPts val="800"/>
              </a:spcAft>
            </a:pPr>
            <a:r>
              <a:rPr lang="es-ES" sz="1000" b="0" dirty="0">
                <a:effectLst/>
                <a:latin typeface="Arial" panose="020B0604020202020204" pitchFamily="34" charset="0"/>
                <a:ea typeface="Calibri" panose="020F0502020204030204" pitchFamily="34" charset="0"/>
                <a:cs typeface="Arial" panose="020B0604020202020204" pitchFamily="34" charset="0"/>
              </a:rPr>
              <a:t>Estas son las instrucciones para que las sesiones en grupos comiencen a redactar los planes de acción. </a:t>
            </a:r>
          </a:p>
          <a:p>
            <a:pPr marL="0" marR="0">
              <a:lnSpc>
                <a:spcPct val="107000"/>
              </a:lnSpc>
              <a:spcBef>
                <a:spcPts val="0"/>
              </a:spcBef>
              <a:spcAft>
                <a:spcPts val="800"/>
              </a:spcAft>
            </a:pPr>
            <a:r>
              <a:rPr lang="es-ES" sz="1000" b="0" i="1" dirty="0">
                <a:latin typeface="Arial" panose="020B0604020202020204" pitchFamily="34" charset="0"/>
                <a:ea typeface="Calibri" panose="020F0502020204030204" pitchFamily="34" charset="0"/>
                <a:cs typeface="Arial" panose="020B0604020202020204" pitchFamily="34" charset="0"/>
              </a:rPr>
              <a:t>(Revise las instrucciones que se incluyen en la diapositiva y en el guion siguiente).</a:t>
            </a:r>
          </a:p>
          <a:p>
            <a:pPr marL="0" marR="0">
              <a:lnSpc>
                <a:spcPct val="107000"/>
              </a:lnSpc>
              <a:spcBef>
                <a:spcPts val="0"/>
              </a:spcBef>
              <a:spcAft>
                <a:spcPts val="800"/>
              </a:spcAft>
            </a:pPr>
            <a:r>
              <a:rPr lang="es-ES" sz="1000" b="0" dirty="0">
                <a:latin typeface="Arial" panose="020B0604020202020204" pitchFamily="34" charset="0"/>
                <a:ea typeface="Calibri" panose="020F0502020204030204" pitchFamily="34" charset="0"/>
                <a:cs typeface="Arial" panose="020B0604020202020204" pitchFamily="34" charset="0"/>
              </a:rPr>
              <a:t>¿Tienen preguntas sobre esta actividad?</a:t>
            </a:r>
          </a:p>
          <a:p>
            <a:pPr marL="0" marR="0">
              <a:lnSpc>
                <a:spcPct val="107000"/>
              </a:lnSpc>
              <a:spcBef>
                <a:spcPts val="0"/>
              </a:spcBef>
              <a:spcAft>
                <a:spcPts val="800"/>
              </a:spcAft>
            </a:pPr>
            <a:r>
              <a:rPr lang="es-ES" sz="1000" b="0" dirty="0">
                <a:effectLst/>
                <a:latin typeface="Arial" panose="020B0604020202020204" pitchFamily="34" charset="0"/>
                <a:ea typeface="Calibri" panose="020F0502020204030204" pitchFamily="34" charset="0"/>
                <a:cs typeface="Arial" panose="020B0604020202020204" pitchFamily="34" charset="0"/>
              </a:rPr>
              <a:t>¿Anticipan algún desafío al facilitar esta actividad en su distrito? Ahora, vamos a anticipar los desafíos e identificar algunas soluciones juntos.</a:t>
            </a:r>
          </a:p>
          <a:p>
            <a:pPr marL="0" marR="0">
              <a:lnSpc>
                <a:spcPct val="107000"/>
              </a:lnSpc>
              <a:spcBef>
                <a:spcPts val="0"/>
              </a:spcBef>
              <a:spcAft>
                <a:spcPts val="800"/>
              </a:spcAft>
            </a:pPr>
            <a:r>
              <a:rPr lang="es-ES" sz="1000" b="0" i="1" dirty="0">
                <a:latin typeface="Arial" panose="020B0604020202020204" pitchFamily="34" charset="0"/>
                <a:ea typeface="Calibri" panose="020F0502020204030204" pitchFamily="34" charset="0"/>
                <a:cs typeface="Arial" panose="020B0604020202020204" pitchFamily="34" charset="0"/>
              </a:rPr>
              <a:t>(Deles tiempo para la discusión. Reflexione sobre los posibles desafíos y la manera de abordarlos, por ejemplo, tratar con participantes disruptivos o que no prestan atención. Aliente también a los participantes a compartir estrategias entre ellos durante la discusión).</a:t>
            </a:r>
          </a:p>
          <a:p>
            <a:pPr marL="0" marR="0">
              <a:lnSpc>
                <a:spcPct val="107000"/>
              </a:lnSpc>
              <a:spcBef>
                <a:spcPts val="0"/>
              </a:spcBef>
              <a:spcAft>
                <a:spcPts val="800"/>
              </a:spcAft>
            </a:pPr>
            <a:endParaRPr lang="en-US" sz="1000" b="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000" b="0" i="1" dirty="0">
                <a:effectLst/>
                <a:latin typeface="Arial" panose="020B0604020202020204" pitchFamily="34" charset="0"/>
                <a:ea typeface="Calibri" panose="020F0502020204030204" pitchFamily="34" charset="0"/>
                <a:cs typeface="Arial" panose="020B0604020202020204" pitchFamily="34" charset="0"/>
              </a:rPr>
              <a:t>Guion para los líderes distritales cuando dirigen un taller de Elaborar un plan:</a:t>
            </a:r>
          </a:p>
          <a:p>
            <a:r>
              <a:rPr lang="es-ES" sz="1000" b="0" dirty="0">
                <a:latin typeface="Arial" panose="020B0604020202020204" pitchFamily="34" charset="0"/>
                <a:cs typeface="Arial" panose="020B0604020202020204" pitchFamily="34" charset="0"/>
              </a:rPr>
              <a:t>Para identificar las acciones, empezaremos </a:t>
            </a:r>
            <a:r>
              <a:rPr lang="es-ES" sz="1000" b="0" baseline="0" dirty="0">
                <a:latin typeface="Arial" panose="020B0604020202020204" pitchFamily="34" charset="0"/>
                <a:cs typeface="Arial" panose="020B0604020202020204" pitchFamily="34" charset="0"/>
              </a:rPr>
              <a:t>dividiéndonos en cuatro </a:t>
            </a:r>
            <a:r>
              <a:rPr lang="es-ES" sz="1000" b="0" dirty="0">
                <a:latin typeface="Arial" panose="020B0604020202020204" pitchFamily="34" charset="0"/>
                <a:cs typeface="Arial" panose="020B0604020202020204" pitchFamily="34" charset="0"/>
              </a:rPr>
              <a:t>grupos,</a:t>
            </a:r>
            <a:r>
              <a:rPr lang="es-ES" sz="1000" b="0" baseline="0" dirty="0">
                <a:latin typeface="Arial" panose="020B0604020202020204" pitchFamily="34" charset="0"/>
                <a:cs typeface="Arial" panose="020B0604020202020204" pitchFamily="34" charset="0"/>
              </a:rPr>
              <a:t> uno para cada área de enfoque.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Cada grupo creará una lista para el intercambio de ideas, y recibirá bien las ideas creativas. De esa lista, elegirán las 2 o 3 ideas más prometedoras y añadirán descripciones y un intervalo de fechas, para que tengamos una idea de cuánto tiempo llevará implementarlas.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Luego, discutiremos y refinaremos e incluso añadiremos ideas, por lo que terminamos con 2 o 3 de las acciones con mayor prioridad para cada área. </a:t>
            </a:r>
          </a:p>
          <a:p>
            <a:endParaRPr lang="en-US" sz="1000" b="0" baseline="0" dirty="0">
              <a:latin typeface="Arial" panose="020B0604020202020204" pitchFamily="34" charset="0"/>
              <a:cs typeface="Arial" panose="020B0604020202020204" pitchFamily="34" charset="0"/>
            </a:endParaRPr>
          </a:p>
          <a:p>
            <a:r>
              <a:rPr lang="es-ES" sz="1000" b="0" i="1" baseline="0" dirty="0">
                <a:latin typeface="Arial" panose="020B0604020202020204" pitchFamily="34" charset="0"/>
                <a:cs typeface="Arial" panose="020B0604020202020204" pitchFamily="34" charset="0"/>
              </a:rPr>
              <a:t>(Organizar a los asistentes en grupos).</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Cada grupo tiene 15 minutos para identificar 2 o 3 acciones y preparar las descripciones e intervalos de fechas.</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¿Tienen alguna pregunta antes de empezar? </a:t>
            </a:r>
          </a:p>
          <a:p>
            <a:endParaRPr lang="en-US" sz="1000" b="0" i="1" baseline="0" dirty="0">
              <a:latin typeface="Arial" panose="020B0604020202020204" pitchFamily="34" charset="0"/>
              <a:cs typeface="Arial" panose="020B0604020202020204" pitchFamily="34" charset="0"/>
            </a:endParaRPr>
          </a:p>
          <a:p>
            <a:r>
              <a:rPr lang="es-ES" sz="1000" b="0" i="1" baseline="0" dirty="0">
                <a:latin typeface="Arial" panose="020B0604020202020204" pitchFamily="34" charset="0"/>
                <a:cs typeface="Arial" panose="020B0604020202020204" pitchFamily="34" charset="0"/>
              </a:rPr>
              <a:t>(Cuando se completen las sesiones en grupo, discuta las medidas para cada área y solicite adiciones y cambios. Documente los resultados en la diapositiva 35, incluida una lista de ideas potenciales que se considerarán después de que se implementen las acciones de mayor prioridad.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endParaRPr lang="en-US" sz="100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¿Alguno de ustedes ha oído hablar de </a:t>
            </a:r>
            <a:r>
              <a:rPr lang="es-ES" sz="1000" b="0" baseline="0" dirty="0">
                <a:latin typeface="Arial" panose="020B0604020202020204" pitchFamily="34" charset="0"/>
                <a:cs typeface="Arial" panose="020B0604020202020204" pitchFamily="34" charset="0"/>
              </a:rPr>
              <a:t>Peter Drucker? </a:t>
            </a:r>
            <a:r>
              <a:rPr lang="es-ES" sz="1000" b="0" i="1" baseline="0" dirty="0">
                <a:latin typeface="Arial" panose="020B0604020202020204" pitchFamily="34" charset="0"/>
                <a:cs typeface="Arial" panose="020B0604020202020204" pitchFamily="34" charset="0"/>
              </a:rPr>
              <a:t>{Fue un consultor, educador y autor de gestión empresarial muy famoso.} </a:t>
            </a:r>
          </a:p>
          <a:p>
            <a:endParaRPr lang="en-US" sz="1000" b="0" baseline="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¿Qué significado tiene esto para ustedes?</a:t>
            </a:r>
            <a:r>
              <a:rPr lang="es-ES" sz="1000" b="0" baseline="0" dirty="0">
                <a:latin typeface="Arial" panose="020B0604020202020204" pitchFamily="34" charset="0"/>
                <a:cs typeface="Arial" panose="020B0604020202020204" pitchFamily="34" charset="0"/>
              </a:rPr>
              <a:t> ¿Qué significa para nuestro plan?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487017" y="4560984"/>
            <a:ext cx="6321407"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strike="noStrike" dirty="0">
                <a:latin typeface="Arial" panose="020B0604020202020204" pitchFamily="34" charset="0"/>
                <a:cs typeface="Arial" panose="020B0604020202020204" pitchFamily="34" charset="0"/>
              </a:rPr>
              <a:t>Edite esta diapositiva para ingresar los nombres de</a:t>
            </a:r>
            <a:r>
              <a:rPr lang="es-ES" sz="1000" i="1" strike="noStrike" baseline="0" dirty="0">
                <a:latin typeface="Arial" panose="020B0604020202020204" pitchFamily="34" charset="0"/>
                <a:cs typeface="Arial" panose="020B0604020202020204" pitchFamily="34" charset="0"/>
              </a:rPr>
              <a:t> los miembros de su grupo de trabajo ya identificados antes del inicio de la reunión.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strike="noStrike" baseline="0" dirty="0">
                <a:latin typeface="Arial" panose="020B0604020202020204" pitchFamily="34" charset="0"/>
                <a:cs typeface="Arial" panose="020B0604020202020204" pitchFamily="34" charset="0"/>
              </a:rPr>
              <a:t>El gráfico en sí también se puede modificar según sea necesario para adaptarlo a su distrito. Tampoco es necesario que esté completo, ya que se volverá a examinar durante el paso de Conseguir éxitos.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ES" sz="1000" b="0" i="1" dirty="0">
                <a:effectLst/>
                <a:latin typeface="Arial" panose="020B0604020202020204" pitchFamily="34" charset="0"/>
                <a:ea typeface="Calibri" panose="020F0502020204030204" pitchFamily="34" charset="0"/>
                <a:cs typeface="Arial" panose="020B0604020202020204" pitchFamily="34" charset="0"/>
              </a:rPr>
              <a:t>Libreto del líder del GAT del área para preparar a los líderes distritales para que dirijan un taller sobre Elaborar un plan:</a:t>
            </a:r>
          </a:p>
          <a:p>
            <a:pPr marL="0" marR="0">
              <a:lnSpc>
                <a:spcPct val="107000"/>
              </a:lnSpc>
              <a:spcBef>
                <a:spcPts val="0"/>
              </a:spcBef>
              <a:spcAft>
                <a:spcPts val="800"/>
              </a:spcAft>
            </a:pPr>
            <a:r>
              <a:rPr lang="es-ES" sz="1000" dirty="0">
                <a:latin typeface="Arial" panose="020B0604020202020204" pitchFamily="34" charset="0"/>
                <a:ea typeface="Calibri" panose="020F0502020204030204" pitchFamily="34" charset="0"/>
                <a:cs typeface="Arial" panose="020B0604020202020204" pitchFamily="34" charset="0"/>
              </a:rPr>
              <a:t>Este es el momento de analizar y posiblemente revisar la estructura del grupo de trabajo que establecieron durante el taller de Formar un equipo.</a:t>
            </a:r>
            <a:r>
              <a:rPr lang="es-ES" sz="1000" b="0" dirty="0">
                <a:latin typeface="Arial" panose="020B0604020202020204" pitchFamily="34" charset="0"/>
                <a:ea typeface="Calibri" panose="020F0502020204030204" pitchFamily="34" charset="0"/>
                <a:cs typeface="Arial" panose="020B0604020202020204" pitchFamily="34" charset="0"/>
              </a:rPr>
              <a:t> Es importante revisar esta planificación posterior a la acción para garantizar que cada tarea tenga asignada la persona adecuada.</a:t>
            </a:r>
          </a:p>
          <a:p>
            <a:pPr marL="0" marR="0">
              <a:lnSpc>
                <a:spcPct val="107000"/>
              </a:lnSpc>
              <a:spcBef>
                <a:spcPts val="0"/>
              </a:spcBef>
              <a:spcAft>
                <a:spcPts val="800"/>
              </a:spcAft>
            </a:pPr>
            <a:r>
              <a:rPr lang="es-ES" sz="1000" b="0" i="1" dirty="0">
                <a:effectLst/>
                <a:latin typeface="Arial" panose="020B0604020202020204" pitchFamily="34" charset="0"/>
                <a:ea typeface="Calibri" panose="020F0502020204030204" pitchFamily="34" charset="0"/>
                <a:cs typeface="Arial" panose="020B0604020202020204" pitchFamily="34" charset="0"/>
              </a:rPr>
              <a:t>Guion para los líderes distritales cuando dirigen un taller de Elaborar un plan:</a:t>
            </a:r>
          </a:p>
          <a:p>
            <a:r>
              <a:rPr lang="es-ES" sz="1000" dirty="0">
                <a:latin typeface="Arial" panose="020B0604020202020204" pitchFamily="34" charset="0"/>
                <a:cs typeface="Arial" panose="020B0604020202020204" pitchFamily="34" charset="0"/>
              </a:rPr>
              <a:t>Estos son miembros de los </a:t>
            </a:r>
            <a:r>
              <a:rPr lang="es-ES" sz="1000" b="1" dirty="0">
                <a:latin typeface="Arial" panose="020B0604020202020204" pitchFamily="34" charset="0"/>
                <a:cs typeface="Arial" panose="020B0604020202020204" pitchFamily="34" charset="0"/>
              </a:rPr>
              <a:t>grupos de trabajo</a:t>
            </a:r>
            <a:r>
              <a:rPr lang="es-ES" sz="1000" dirty="0">
                <a:latin typeface="Arial" panose="020B0604020202020204" pitchFamily="34" charset="0"/>
                <a:cs typeface="Arial" panose="020B0604020202020204" pitchFamily="34" charset="0"/>
              </a:rPr>
              <a:t> del Enfoque Global de Afiliación.</a:t>
            </a:r>
            <a:r>
              <a:rPr lang="es-ES" sz="1000" b="0" baseline="0" dirty="0">
                <a:latin typeface="Arial" panose="020B0604020202020204" pitchFamily="34" charset="0"/>
                <a:cs typeface="Arial" panose="020B0604020202020204" pitchFamily="34" charset="0"/>
              </a:rPr>
              <a:t> Ya tenemos varios líderes Leones identificados, pero ¿alguien desea ofrecerse como voluntario para alguna de las áreas restantes o sugerir otra forma en que podríamos organizarnos para implementar las acciones que hemos identificado?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¿Hay otras personas a las que podamos pedir que se unan a nosotros, por ejemplo, exgobernadores de distrito u otros líderes Leones del distrito?</a:t>
            </a:r>
            <a:r>
              <a:rPr lang="es-ES" sz="1000" b="0" i="1" baseline="0" dirty="0">
                <a:latin typeface="Arial" panose="020B0604020202020204" pitchFamily="34" charset="0"/>
                <a:cs typeface="Arial" panose="020B0604020202020204" pitchFamily="34" charset="0"/>
              </a:rPr>
              <a:t> (Pausa para las opiniones)</a:t>
            </a:r>
          </a:p>
          <a:p>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5988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dirty="0">
                <a:latin typeface="Arial" panose="020B0604020202020204" pitchFamily="34" charset="0"/>
                <a:cs typeface="Arial" panose="020B0604020202020204" pitchFamily="34" charset="0"/>
              </a:rPr>
              <a:t>Puede hacer modificaciones a los líderes enumerados en esta diapositiva para reflejar mejor las adaptaciones regionales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r>
              <a:rPr lang="es-ES" sz="1000" b="0" dirty="0">
                <a:latin typeface="Arial" panose="020B0604020202020204" pitchFamily="34" charset="0"/>
                <a:cs typeface="Arial" panose="020B0604020202020204" pitchFamily="34" charset="0"/>
              </a:rPr>
              <a:t>A</a:t>
            </a:r>
            <a:r>
              <a:rPr lang="es-ES" sz="1000" b="0" baseline="0" dirty="0">
                <a:latin typeface="Arial" panose="020B0604020202020204" pitchFamily="34" charset="0"/>
                <a:cs typeface="Arial" panose="020B0604020202020204" pitchFamily="34" charset="0"/>
              </a:rPr>
              <a:t>l comienzo de esta reunión, hablamos sobre nuestra trayectoria de servicio.  Uno de los mejores aspectos de ser León es que siempre tenemos ayuda disponible. Solo tenemos que pedirlo. </a:t>
            </a:r>
          </a:p>
          <a:p>
            <a:endParaRPr lang="en-US" sz="10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000" b="0" dirty="0">
                <a:latin typeface="Arial" panose="020B0604020202020204" pitchFamily="34" charset="0"/>
                <a:cs typeface="Arial" panose="020B0604020202020204" pitchFamily="34" charset="0"/>
              </a:rPr>
              <a:t>Tenemos al Equipo Global de Acción con </a:t>
            </a:r>
            <a:r>
              <a:rPr lang="es-ES" sz="1000" b="0" baseline="0" dirty="0">
                <a:latin typeface="Arial" panose="020B0604020202020204" pitchFamily="34" charset="0"/>
                <a:cs typeface="Arial" panose="020B0604020202020204" pitchFamily="34" charset="0"/>
              </a:rPr>
              <a:t>líderes de distrito, distrito múltiple, área y área estatutaria.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000" b="0" baseline="0" dirty="0">
                <a:latin typeface="Arial" panose="020B0604020202020204" pitchFamily="34" charset="0"/>
                <a:cs typeface="Arial" panose="020B0604020202020204" pitchFamily="34" charset="0"/>
              </a:rPr>
              <a:t>Podemos llamar al personal del GAT de la oficina internacional, que nos puede poner en contacto con recursos adicionales de LCI.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000" b="0" baseline="0" dirty="0">
                <a:latin typeface="Arial" panose="020B0604020202020204" pitchFamily="34" charset="0"/>
                <a:cs typeface="Arial" panose="020B0604020202020204" pitchFamily="34" charset="0"/>
              </a:rPr>
              <a:t>También contamos con los expresidentes y directores internacionales, presidentes de consejo y gobernadores de distrito que cuentan con mucha y valiosa experiencia.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000" b="0" baseline="0" dirty="0">
                <a:latin typeface="Arial" panose="020B0604020202020204" pitchFamily="34" charset="0"/>
                <a:cs typeface="Arial" panose="020B0604020202020204" pitchFamily="34" charset="0"/>
              </a:rPr>
              <a:t>Y los comités existentes ya creados (introducir las variaciones regionales como es el Grupo de Trabajo de Leones Jóvenes)</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Además, dado que estamos pasando por el mismo proceso que los demás distritos, podemos compartir inquietudes y discutir soluciones con otros gobernadores de distrito. </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También están los Jefes de Zona / Región y los Leones Orientadores Certificados ¿Cómo podemos utilizarlos para apoyar a nuestros clubes y maximizar nuestra capacitación?</a:t>
            </a:r>
          </a:p>
          <a:p>
            <a:pPr marL="171450" indent="-171450">
              <a:buFont typeface="Arial" panose="020B0604020202020204" pitchFamily="34" charset="0"/>
              <a:buChar char="•"/>
            </a:pPr>
            <a:r>
              <a:rPr lang="es-ES" sz="1000" b="0" baseline="0" dirty="0">
                <a:latin typeface="Arial" panose="020B0604020202020204" pitchFamily="34" charset="0"/>
                <a:cs typeface="Arial" panose="020B0604020202020204" pitchFamily="34" charset="0"/>
              </a:rPr>
              <a:t>Por último, no olvidemos los líderes y socios de nuestros clubes porque con su ayuda y aportes podemos lograr el cambio en los años venideros.</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No olviden que todos estamos juntos en esta trayectoria y todos somos responsables de asegurar que logremos el éxito.</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es-ES"/>
              <a:t>Desarrollo del plan de acción de NAMI</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ES" sz="1000" i="1" dirty="0">
                <a:effectLst/>
                <a:latin typeface="Arial" panose="020B0604020202020204" pitchFamily="34" charset="0"/>
                <a:ea typeface="Calibri" panose="020F0502020204030204" pitchFamily="34" charset="0"/>
                <a:cs typeface="Arial" panose="020B0604020202020204" pitchFamily="34" charset="0"/>
              </a:rPr>
              <a:t>Libreto del líder del GAT del área para preparar a los líderes distritales para que dirijan un taller sobre Elaborar un plan:</a:t>
            </a:r>
          </a:p>
          <a:p>
            <a:pPr marL="0" marR="0">
              <a:lnSpc>
                <a:spcPct val="107000"/>
              </a:lnSpc>
              <a:spcBef>
                <a:spcPts val="0"/>
              </a:spcBef>
              <a:spcAft>
                <a:spcPts val="0"/>
              </a:spcAft>
            </a:pPr>
            <a:r>
              <a:rPr lang="es-ES" sz="1000" b="0" dirty="0">
                <a:effectLst/>
                <a:latin typeface="Arial" panose="020B0604020202020204" pitchFamily="34" charset="0"/>
                <a:ea typeface="Calibri" panose="020F0502020204030204" pitchFamily="34" charset="0"/>
                <a:cs typeface="Arial" panose="020B0604020202020204" pitchFamily="34" charset="0"/>
              </a:rPr>
              <a:t>Revisen los recursos catalogados en las siguientes diapositivas para prepararse para una revisión similar con los miembros de su distrito. </a:t>
            </a:r>
            <a:r>
              <a:rPr lang="es-ES" sz="1000" b="0" dirty="0">
                <a:latin typeface="Arial" panose="020B0604020202020204" pitchFamily="34" charset="0"/>
                <a:ea typeface="Calibri" panose="020F0502020204030204" pitchFamily="34" charset="0"/>
                <a:cs typeface="Arial" panose="020B0604020202020204" pitchFamily="34" charset="0"/>
              </a:rPr>
              <a:t>Después de esta revisión, dirigirán otra actividad de grupo para identificar líderes y recursos para cada medida. </a:t>
            </a:r>
            <a:r>
              <a:rPr lang="es-ES" sz="1000" dirty="0">
                <a:latin typeface="Arial" panose="020B0604020202020204" pitchFamily="34" charset="0"/>
                <a:ea typeface="Calibri" panose="020F0502020204030204" pitchFamily="34" charset="0"/>
                <a:cs typeface="Arial" panose="020B0604020202020204" pitchFamily="34" charset="0"/>
              </a:rPr>
              <a:t>Esté preparado para recomendar recursos para las medidas que identifiquen los grupos de trabajo.</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ES" sz="1000" i="1" dirty="0">
                <a:effectLst/>
                <a:latin typeface="Arial" panose="020B0604020202020204" pitchFamily="34" charset="0"/>
                <a:ea typeface="Calibri" panose="020F0502020204030204" pitchFamily="34" charset="0"/>
                <a:cs typeface="Arial" panose="020B0604020202020204" pitchFamily="34" charset="0"/>
              </a:rPr>
              <a:t>Guion para los líderes distritales cuando dirigen un taller de Elaborar un plan:</a:t>
            </a:r>
          </a:p>
          <a:p>
            <a:endParaRPr lang="en-US" sz="100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Vamos a repasar algunos de los recursos que tenemos disponibles.</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Para el primer área de enfoque, puede que estén familiarizados con muchos de estos recursos, como la Guía de Desarrollo de Clubes Nuevos.</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¿Hay alguien que desee mencionar un recurso que haya usado o tenga interés en usar? </a:t>
            </a:r>
            <a:r>
              <a:rPr lang="es-ES" sz="1000" b="0" i="1" baseline="0" dirty="0">
                <a:latin typeface="Arial" panose="020B0604020202020204" pitchFamily="34" charset="0"/>
                <a:cs typeface="Arial" panose="020B0604020202020204" pitchFamily="34" charset="0"/>
              </a:rPr>
              <a:t>(Pausa para las respuestas)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¿Podemos usar alguno de estos en nuestro primer objetivo? </a:t>
            </a:r>
            <a:r>
              <a:rPr lang="es-ES" sz="1000" b="0" i="1" baseline="0" dirty="0">
                <a:latin typeface="Arial" panose="020B0604020202020204" pitchFamily="34" charset="0"/>
                <a:cs typeface="Arial" panose="020B0604020202020204" pitchFamily="34" charset="0"/>
              </a:rPr>
              <a:t>(Pausa para las respuestas)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a:latin typeface="Arial" panose="020B0604020202020204" pitchFamily="34" charset="0"/>
                <a:ea typeface="ヒラギノ角ゴ Pro W3"/>
                <a:cs typeface="Arial" panose="020B0604020202020204" pitchFamily="34" charset="0"/>
              </a:rPr>
              <a:t>Notas para el presentador: </a:t>
            </a:r>
          </a:p>
          <a:p>
            <a:pPr lvl="0">
              <a:defRPr/>
            </a:pPr>
            <a:r>
              <a:rPr lang="es-ES" sz="1000">
                <a:latin typeface="Arial" panose="020B0604020202020204" pitchFamily="34" charset="0"/>
                <a:cs typeface="Arial" panose="020B0604020202020204" pitchFamily="34" charset="0"/>
              </a:rPr>
              <a:t>___________________________________________________________</a:t>
            </a:r>
          </a:p>
          <a:p>
            <a:endParaRPr lang="en-US" sz="1000" dirty="0">
              <a:latin typeface="Arial" panose="020B0604020202020204" pitchFamily="34" charset="0"/>
              <a:cs typeface="Arial" panose="020B0604020202020204" pitchFamily="34" charset="0"/>
            </a:endParaRPr>
          </a:p>
          <a:p>
            <a:r>
              <a:rPr lang="es-ES" sz="1000" b="0">
                <a:latin typeface="Arial" panose="020B0604020202020204" pitchFamily="34" charset="0"/>
                <a:cs typeface="Arial" panose="020B0604020202020204" pitchFamily="34" charset="0"/>
              </a:rPr>
              <a:t>También contamos con varios recursos </a:t>
            </a:r>
            <a:r>
              <a:rPr lang="es-ES" sz="1000" b="0" baseline="0">
                <a:latin typeface="Arial" panose="020B0604020202020204" pitchFamily="34" charset="0"/>
                <a:cs typeface="Arial" panose="020B0604020202020204" pitchFamily="34" charset="0"/>
              </a:rPr>
              <a:t>para ayudarnos a revitalizar los clubes con socios nuevos.</a:t>
            </a:r>
          </a:p>
          <a:p>
            <a:endParaRPr lang="en-US" sz="1000" b="0" baseline="0" dirty="0">
              <a:latin typeface="Arial" panose="020B0604020202020204" pitchFamily="34" charset="0"/>
              <a:cs typeface="Arial" panose="020B0604020202020204" pitchFamily="34" charset="0"/>
            </a:endParaRPr>
          </a:p>
          <a:p>
            <a:r>
              <a:rPr lang="es-ES" sz="1000" b="0">
                <a:latin typeface="Arial" panose="020B0604020202020204" pitchFamily="34" charset="0"/>
                <a:cs typeface="Arial" panose="020B0604020202020204" pitchFamily="34" charset="0"/>
              </a:rPr>
              <a:t>Consulten los </a:t>
            </a:r>
            <a:r>
              <a:rPr lang="es-ES" sz="1000" b="0" baseline="0">
                <a:latin typeface="Arial" panose="020B0604020202020204" pitchFamily="34" charset="0"/>
                <a:cs typeface="Arial" panose="020B0604020202020204" pitchFamily="34" charset="0"/>
              </a:rPr>
              <a:t>materiales existentes como la guía ¡Basta con preguntar! y los materiales nuevos, como el folleto </a:t>
            </a:r>
            <a:r>
              <a:rPr lang="es-ES" sz="1000" b="0" i="1" baseline="0">
                <a:latin typeface="Arial" panose="020B0604020202020204" pitchFamily="34" charset="0"/>
                <a:cs typeface="Arial" panose="020B0604020202020204" pitchFamily="34" charset="0"/>
              </a:rPr>
              <a:t>Beneficios de la afiliación.</a:t>
            </a:r>
            <a:r>
              <a:rPr lang="es-ES" sz="1000" b="0" baseline="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a:latin typeface="Arial" panose="020B0604020202020204" pitchFamily="34" charset="0"/>
                <a:cs typeface="Arial" panose="020B0604020202020204" pitchFamily="34" charset="0"/>
              </a:rPr>
              <a:t>¿Cómo podemos aplicarlos al área de enfoque 2?</a:t>
            </a:r>
            <a:r>
              <a:rPr lang="es-ES" sz="1000" b="0" i="1" baseline="0">
                <a:latin typeface="Arial" panose="020B0604020202020204" pitchFamily="34" charset="0"/>
                <a:cs typeface="Arial" panose="020B0604020202020204" pitchFamily="34" charset="0"/>
              </a:rPr>
              <a:t> (Pausa para las respuestas)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es-ES" sz="1000" i="1" baseline="0" dirty="0">
                <a:latin typeface="Arial" panose="020B0604020202020204" pitchFamily="34" charset="0"/>
                <a:cs typeface="Arial" panose="020B0604020202020204" pitchFamily="34" charset="0"/>
              </a:rPr>
              <a:t>Libreto del líder del GAT del área para preparar a los líderes distritales para que dirijan un taller sobre Elaborar un plan:</a:t>
            </a:r>
          </a:p>
          <a:p>
            <a:pPr marL="0" indent="0">
              <a:buNone/>
            </a:pPr>
            <a:r>
              <a:rPr lang="es-ES" sz="1000" b="0" baseline="0" dirty="0">
                <a:latin typeface="Arial" panose="020B0604020202020204" pitchFamily="34" charset="0"/>
                <a:cs typeface="Arial" panose="020B0604020202020204" pitchFamily="34" charset="0"/>
              </a:rPr>
              <a:t>Esta es la agenda para el taller de Elaborar un plan que dirigirán cuando regresen a sus distritos. Empiecen con la revisión del análisis del distrito que completaron juntos durante el taller de Desarrollar una visión. </a:t>
            </a:r>
          </a:p>
          <a:p>
            <a:pPr marL="0" indent="0">
              <a:buNone/>
            </a:pPr>
            <a:r>
              <a:rPr lang="es-ES" sz="1000" b="0" baseline="0" dirty="0">
                <a:latin typeface="Arial" panose="020B0604020202020204" pitchFamily="34" charset="0"/>
                <a:cs typeface="Arial" panose="020B0604020202020204" pitchFamily="34" charset="0"/>
              </a:rPr>
              <a:t>A continuación, planificarán la acción, revisarán cómo elaborar un plan de acción e intercambiarán ideas sobre los pasos a seguir para implementar los planes de acción de su distrito.</a:t>
            </a:r>
          </a:p>
          <a:p>
            <a:pPr marL="0" indent="0">
              <a:buNone/>
            </a:pPr>
            <a:r>
              <a:rPr lang="es-ES" sz="1000" b="0" dirty="0">
                <a:latin typeface="Arial" panose="020B0604020202020204" pitchFamily="34" charset="0"/>
                <a:cs typeface="Arial" panose="020B0604020202020204" pitchFamily="34" charset="0"/>
              </a:rPr>
              <a:t>Luego, se asegurarán de que todos conozcan los recursos disponibles para ayudar con cada paso de la planificación de la acción. Por último, planificarán los próximos pasos.</a:t>
            </a:r>
          </a:p>
          <a:p>
            <a:pPr marL="0" indent="0">
              <a:buNone/>
            </a:pPr>
            <a:endParaRPr lang="en-US" sz="1000" baseline="0" dirty="0">
              <a:latin typeface="Arial" panose="020B0604020202020204" pitchFamily="34" charset="0"/>
              <a:cs typeface="Arial" panose="020B0604020202020204" pitchFamily="34" charset="0"/>
            </a:endParaRPr>
          </a:p>
          <a:p>
            <a:r>
              <a:rPr lang="es-ES" sz="1000" i="1" dirty="0">
                <a:latin typeface="Arial" panose="020B0604020202020204" pitchFamily="34" charset="0"/>
                <a:cs typeface="Arial" panose="020B0604020202020204" pitchFamily="34" charset="0"/>
              </a:rPr>
              <a:t>Guion para los líderes distritales cuando dirigen un taller de Elaborar un plan:</a:t>
            </a:r>
          </a:p>
          <a:p>
            <a:pPr marL="0" indent="0">
              <a:buNone/>
            </a:pPr>
            <a:r>
              <a:rPr lang="es-ES" sz="1000" b="0" baseline="0" dirty="0">
                <a:latin typeface="Arial" panose="020B0604020202020204" pitchFamily="34" charset="0"/>
                <a:cs typeface="Arial" panose="020B0604020202020204" pitchFamily="34" charset="0"/>
              </a:rPr>
              <a:t>Hoy empezaremos revisando el análisis y las metas del distrito que desarrollamos durante nuestra última reunión de Desarrollar una visión.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A continuación, empezaremos a crear un plan de acción para los objetivos de </a:t>
            </a:r>
            <a:r>
              <a:rPr lang="es-ES" sz="10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000000"/>
                </a:solidFill>
                <a:effectLst/>
                <a:latin typeface="Arial" panose="020B0604020202020204" pitchFamily="34" charset="0"/>
                <a:ea typeface="ヒラギノ角ゴ Pro W3"/>
                <a:cs typeface="Times New Roman" panose="02020603050405020304" pitchFamily="18" charset="0"/>
              </a:rPr>
              <a:t>1.5</a:t>
            </a: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s-ES" sz="1000" b="0" baseline="0" dirty="0">
                <a:latin typeface="Arial" panose="020B0604020202020204" pitchFamily="34" charset="0"/>
                <a:cs typeface="Arial" panose="020B0604020202020204" pitchFamily="34" charset="0"/>
              </a:rPr>
              <a:t>, incorporando algunos de los elementos que se discutieron en el análisis FODA del distrito.</a:t>
            </a:r>
          </a:p>
          <a:p>
            <a:pPr marL="0" indent="0">
              <a:buNone/>
            </a:pPr>
            <a:r>
              <a:rPr lang="es-ES" sz="1000" b="0" baseline="0" dirty="0">
                <a:latin typeface="Arial" panose="020B0604020202020204" pitchFamily="34" charset="0"/>
                <a:cs typeface="Arial" panose="020B0604020202020204" pitchFamily="34" charset="0"/>
              </a:rPr>
              <a:t>Antes de cerrar la sesión de hoy, hablaremos sobre algunos de los recursos que hay disponibles para ayudarnos a ejecutar nuestro plan. Terminaremos la sesión discutiendo los próximos pasos.</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endParaRPr lang="en-US" sz="100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La satisfacción de los socios tiene muchos aspectos diferentes</a:t>
            </a:r>
            <a:r>
              <a:rPr lang="es-ES" sz="1000" b="0" baseline="0" dirty="0">
                <a:latin typeface="Arial" panose="020B0604020202020204" pitchFamily="34" charset="0"/>
                <a:cs typeface="Arial" panose="020B0604020202020204" pitchFamily="34" charset="0"/>
              </a:rPr>
              <a:t>. Los recursos de servicio que se enumeran aquí pueden ayudar a que los socios se involucren en actividades de servicio significativas, pero también debemos prestar atención al compañerismo dentro del club.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¿Alguien ha utilizado alguna de las herramientas que se indican aquí o está interesado en una en particular? (Pausa para las respuestas)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¿Aplicaría alguna de estas herramientas a la tercera meta? ¿Qué les parece (insertar uno de los recursos favoritos)?</a:t>
            </a:r>
            <a:r>
              <a:rPr lang="es-ES" sz="1000" b="0" i="1" baseline="0" dirty="0">
                <a:latin typeface="Arial" panose="020B0604020202020204" pitchFamily="34" charset="0"/>
                <a:cs typeface="Arial" panose="020B0604020202020204" pitchFamily="34" charset="0"/>
              </a:rPr>
              <a:t> (Pausa para las respuestas)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cs typeface="Arial" panose="020B0604020202020204" pitchFamily="34" charset="0"/>
              </a:rPr>
              <a:t>La cuarta área de enfoque es el apoyo de los líderes. ¿Qué acciones</a:t>
            </a:r>
            <a:r>
              <a:rPr lang="es-ES" sz="1000" b="0" baseline="0" dirty="0">
                <a:latin typeface="Arial" panose="020B0604020202020204" pitchFamily="34" charset="0"/>
                <a:cs typeface="Arial" panose="020B0604020202020204" pitchFamily="34" charset="0"/>
              </a:rPr>
              <a:t> estamos planeando para aprovechar algunos de estos recursos? </a:t>
            </a:r>
            <a:r>
              <a:rPr lang="es-ES" sz="1000" b="0" i="1" baseline="0" dirty="0">
                <a:latin typeface="Arial" panose="020B0604020202020204" pitchFamily="34" charset="0"/>
                <a:cs typeface="Arial" panose="020B0604020202020204" pitchFamily="34" charset="0"/>
              </a:rPr>
              <a:t>(Pausa para las respuestas)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dirty="0">
                <a:latin typeface="Arial" panose="020B0604020202020204" pitchFamily="34" charset="0"/>
                <a:cs typeface="Arial" panose="020B0604020202020204" pitchFamily="34" charset="0"/>
              </a:rPr>
              <a:t>La comunicación</a:t>
            </a:r>
            <a:r>
              <a:rPr lang="es-ES" sz="1000" b="0" baseline="0" dirty="0">
                <a:latin typeface="Arial" panose="020B0604020202020204" pitchFamily="34" charset="0"/>
                <a:cs typeface="Arial" panose="020B0604020202020204" pitchFamily="34" charset="0"/>
              </a:rPr>
              <a:t> será la clave de todas nuestras iniciativas, y tenemos disponibles una serie de recursos de mercadotecnia. ¿Hay algún recurso aquí que crean podríamos utilizar en nuestras iniciativas?</a:t>
            </a:r>
            <a:r>
              <a:rPr lang="es-ES" sz="1000" b="0" i="1" baseline="0" dirty="0">
                <a:latin typeface="Arial" panose="020B0604020202020204" pitchFamily="34" charset="0"/>
                <a:cs typeface="Arial" panose="020B0604020202020204" pitchFamily="34" charset="0"/>
              </a:rPr>
              <a:t> (Pausa para las respuestas)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en-US"/>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Algunas de nuestras iniciativas cuestan dinero.</a:t>
            </a:r>
            <a:r>
              <a:rPr lang="es-ES" sz="1000" b="0" baseline="0" dirty="0">
                <a:latin typeface="Arial" panose="020B0604020202020204" pitchFamily="34" charset="0"/>
                <a:cs typeface="Arial" panose="020B0604020202020204" pitchFamily="34" charset="0"/>
              </a:rPr>
              <a:t> Cuando ponemos precio a nuestras acciones, debemos tener en cuenta que tanto la Asociación como la Fundación tienen fondos disponibles para muchos tipos de iniciativas.  </a:t>
            </a:r>
          </a:p>
          <a:p>
            <a:endParaRPr lang="en-US" sz="1000" b="0" baseline="0" dirty="0">
              <a:latin typeface="Arial" panose="020B0604020202020204" pitchFamily="34" charset="0"/>
              <a:cs typeface="Arial" panose="020B0604020202020204" pitchFamily="34" charset="0"/>
            </a:endParaRPr>
          </a:p>
          <a:p>
            <a:endParaRPr lang="es-ES" sz="1000" i="1"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111446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cs typeface="Arial" panose="020B0604020202020204" pitchFamily="34" charset="0"/>
              </a:rPr>
              <a:t>Para las sesiones en grupo, use su propio criterio sobre cuánto tiempo dedicar a cada actividad en función del tiempo total disponible para la reunión.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es-ES" sz="1000" i="1" dirty="0">
                <a:effectLst/>
                <a:latin typeface="Arial" panose="020B0604020202020204" pitchFamily="34" charset="0"/>
                <a:ea typeface="Calibri" panose="020F0502020204030204" pitchFamily="34" charset="0"/>
                <a:cs typeface="Arial" panose="020B0604020202020204" pitchFamily="34" charset="0"/>
              </a:rPr>
              <a:t>Libreto del líder del GAT del área para preparar a los líderes distritales para que dirijan un taller sobre Elaborar un plan:</a:t>
            </a:r>
          </a:p>
          <a:p>
            <a:pPr marL="0" marR="0">
              <a:lnSpc>
                <a:spcPct val="107000"/>
              </a:lnSpc>
              <a:spcBef>
                <a:spcPts val="0"/>
              </a:spcBef>
              <a:spcAft>
                <a:spcPts val="800"/>
              </a:spcAft>
            </a:pPr>
            <a:r>
              <a:rPr lang="es-ES" sz="1000" b="0" dirty="0">
                <a:effectLst/>
                <a:latin typeface="Arial" panose="020B0604020202020204" pitchFamily="34" charset="0"/>
                <a:ea typeface="Calibri" panose="020F0502020204030204" pitchFamily="34" charset="0"/>
                <a:cs typeface="Arial" panose="020B0604020202020204" pitchFamily="34" charset="0"/>
              </a:rPr>
              <a:t>Estas son las instrucciones para ayudar a que en las sesiones en grupo se identifiquen líderes y recursos cuando redactan los planes de acción. </a:t>
            </a:r>
          </a:p>
          <a:p>
            <a:pPr marL="0" marR="0">
              <a:lnSpc>
                <a:spcPct val="107000"/>
              </a:lnSpc>
              <a:spcBef>
                <a:spcPts val="0"/>
              </a:spcBef>
              <a:spcAft>
                <a:spcPts val="800"/>
              </a:spcAft>
            </a:pPr>
            <a:r>
              <a:rPr lang="es-ES" sz="1000" b="0" i="1" dirty="0">
                <a:latin typeface="Arial" panose="020B0604020202020204" pitchFamily="34" charset="0"/>
                <a:ea typeface="Calibri" panose="020F0502020204030204" pitchFamily="34" charset="0"/>
                <a:cs typeface="Arial" panose="020B0604020202020204" pitchFamily="34" charset="0"/>
              </a:rPr>
              <a:t>(Revise las instrucciones que se incluyen en la diapositiva y en el guion siguiente).</a:t>
            </a:r>
          </a:p>
          <a:p>
            <a:pPr marL="0" marR="0">
              <a:lnSpc>
                <a:spcPct val="107000"/>
              </a:lnSpc>
              <a:spcBef>
                <a:spcPts val="0"/>
              </a:spcBef>
              <a:spcAft>
                <a:spcPts val="800"/>
              </a:spcAft>
            </a:pPr>
            <a:r>
              <a:rPr lang="es-ES" sz="1000" b="0" dirty="0">
                <a:latin typeface="Arial" panose="020B0604020202020204" pitchFamily="34" charset="0"/>
                <a:ea typeface="Calibri" panose="020F0502020204030204" pitchFamily="34" charset="0"/>
                <a:cs typeface="Arial" panose="020B0604020202020204" pitchFamily="34" charset="0"/>
              </a:rPr>
              <a:t>¿Tienen preguntas sobre esta actividad?</a:t>
            </a:r>
          </a:p>
          <a:p>
            <a:pPr marL="0" marR="0">
              <a:lnSpc>
                <a:spcPct val="107000"/>
              </a:lnSpc>
              <a:spcBef>
                <a:spcPts val="0"/>
              </a:spcBef>
              <a:spcAft>
                <a:spcPts val="800"/>
              </a:spcAft>
            </a:pPr>
            <a:r>
              <a:rPr lang="es-ES" sz="1000" b="0" dirty="0">
                <a:effectLst/>
                <a:latin typeface="Arial" panose="020B0604020202020204" pitchFamily="34" charset="0"/>
                <a:ea typeface="Calibri" panose="020F0502020204030204" pitchFamily="34" charset="0"/>
                <a:cs typeface="Arial" panose="020B0604020202020204" pitchFamily="34" charset="0"/>
              </a:rPr>
              <a:t>¿Anticipan algún desafío al facilitar esta actividad en su distrito? Ahora, vamos a anticipar los desafíos e identificar algunas soluciones juntos.</a:t>
            </a:r>
          </a:p>
          <a:p>
            <a:pPr marL="0" marR="0">
              <a:lnSpc>
                <a:spcPct val="107000"/>
              </a:lnSpc>
              <a:spcBef>
                <a:spcPts val="0"/>
              </a:spcBef>
              <a:spcAft>
                <a:spcPts val="800"/>
              </a:spcAft>
            </a:pPr>
            <a:r>
              <a:rPr lang="es-ES" sz="1000" b="0" i="1" dirty="0">
                <a:latin typeface="Arial" panose="020B0604020202020204" pitchFamily="34" charset="0"/>
                <a:ea typeface="Calibri" panose="020F0502020204030204" pitchFamily="34" charset="0"/>
                <a:cs typeface="Arial" panose="020B0604020202020204" pitchFamily="34" charset="0"/>
              </a:rPr>
              <a:t>(Deles tiempo para la discusión. Reflexione sobre los desafíos potenciales y la manera de abordarlos, por ejemplo, motivando a más socios a dar un paso adelante para dirigir las medidas. Aliente también a los participantes a compartir estrategias entre ellos durante la discusión).</a:t>
            </a:r>
          </a:p>
          <a:p>
            <a:pPr marL="0" marR="0">
              <a:lnSpc>
                <a:spcPct val="107000"/>
              </a:lnSpc>
              <a:spcBef>
                <a:spcPts val="0"/>
              </a:spcBef>
              <a:spcAft>
                <a:spcPts val="800"/>
              </a:spcAft>
            </a:pPr>
            <a:r>
              <a:rPr lang="es-ES" sz="1000" b="0" i="1" dirty="0">
                <a:effectLst/>
                <a:latin typeface="Arial" panose="020B0604020202020204" pitchFamily="34" charset="0"/>
                <a:ea typeface="Calibri" panose="020F0502020204030204" pitchFamily="34" charset="0"/>
                <a:cs typeface="Arial" panose="020B0604020202020204" pitchFamily="34" charset="0"/>
              </a:rPr>
              <a:t>Guion para los líderes distritales cuando dirigen un taller de Elaborar un plan:</a:t>
            </a:r>
          </a:p>
          <a:p>
            <a:r>
              <a:rPr lang="es-ES" sz="1000" b="0" baseline="0" dirty="0">
                <a:latin typeface="Arial" panose="020B0604020202020204" pitchFamily="34" charset="0"/>
                <a:cs typeface="Arial" panose="020B0604020202020204" pitchFamily="34" charset="0"/>
              </a:rPr>
              <a:t>Volveremos a dividirnos en cuatro áreas y discutiremos los líderes, los recursos y los presupuestos para cada acción. </a:t>
            </a:r>
          </a:p>
          <a:p>
            <a:endParaRPr lang="en-US" sz="1000" b="0" baseline="0" dirty="0">
              <a:latin typeface="Arial" panose="020B0604020202020204" pitchFamily="34" charset="0"/>
              <a:cs typeface="Arial" panose="020B0604020202020204" pitchFamily="34" charset="0"/>
            </a:endParaRPr>
          </a:p>
          <a:p>
            <a:r>
              <a:rPr lang="es-ES" sz="1000" b="0" i="1" baseline="0" dirty="0">
                <a:latin typeface="Arial" panose="020B0604020202020204" pitchFamily="34" charset="0"/>
                <a:cs typeface="Arial" panose="020B0604020202020204" pitchFamily="34" charset="0"/>
              </a:rPr>
              <a:t>{Organice a los asistentes en cuatro grupos, según sus intereses.} </a:t>
            </a:r>
          </a:p>
          <a:p>
            <a:endParaRPr lang="en-US" sz="1000" b="0" baseline="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Puntos a tener en cuenta: </a:t>
            </a:r>
          </a:p>
          <a:p>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000" b="0" dirty="0">
                <a:latin typeface="Arial" panose="020B0604020202020204" pitchFamily="34" charset="0"/>
                <a:cs typeface="Arial" panose="020B0604020202020204" pitchFamily="34" charset="0"/>
              </a:rPr>
              <a:t>Al pensar en líderes, todos deben</a:t>
            </a:r>
            <a:r>
              <a:rPr lang="es-ES" sz="1000" b="0" baseline="0" dirty="0">
                <a:latin typeface="Arial" panose="020B0604020202020204" pitchFamily="34" charset="0"/>
                <a:cs typeface="Arial" panose="020B0604020202020204" pitchFamily="34" charset="0"/>
              </a:rPr>
              <a:t> contribuir y compartir la carga. </a:t>
            </a:r>
          </a:p>
          <a:p>
            <a:pPr marL="171450" indent="-171450">
              <a:buFont typeface="Arial" panose="020B0604020202020204" pitchFamily="34" charset="0"/>
              <a:buChar char="•"/>
            </a:pPr>
            <a:endParaRPr lang="en-US" sz="1000" b="0"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ES" sz="1000" b="0" dirty="0">
                <a:latin typeface="Arial" panose="020B0604020202020204" pitchFamily="34" charset="0"/>
                <a:cs typeface="Arial" panose="020B0604020202020204" pitchFamily="34" charset="0"/>
              </a:rPr>
              <a:t>Al pensar en recursos, no tiene que ser una lista exhaustiva, solo tienen que enumerar algunos elementos clave</a:t>
            </a:r>
            <a:r>
              <a:rPr lang="es-ES" sz="1000" b="0"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1000" b="0" dirty="0">
                <a:latin typeface="Arial" panose="020B0604020202020204" pitchFamily="34" charset="0"/>
                <a:cs typeface="Arial" panose="020B0604020202020204" pitchFamily="34" charset="0"/>
              </a:rPr>
              <a:t>Para el presupuesto, calculen los </a:t>
            </a:r>
            <a:r>
              <a:rPr lang="es-ES" sz="1000" b="0" baseline="0" dirty="0">
                <a:latin typeface="Arial" panose="020B0604020202020204" pitchFamily="34" charset="0"/>
                <a:cs typeface="Arial" panose="020B0604020202020204" pitchFamily="34" charset="0"/>
              </a:rPr>
              <a:t>costos de cada componente y luego súmenlos. </a:t>
            </a:r>
          </a:p>
          <a:p>
            <a:pPr marL="0" indent="0">
              <a:buFont typeface="Arial" panose="020B0604020202020204" pitchFamily="34" charset="0"/>
              <a:buNone/>
            </a:pPr>
            <a:endParaRPr lang="en-US" sz="1000" b="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s-ES" sz="1000" b="0" dirty="0">
                <a:latin typeface="Arial" panose="020B0604020202020204" pitchFamily="34" charset="0"/>
                <a:cs typeface="Arial" panose="020B0604020202020204" pitchFamily="34" charset="0"/>
              </a:rPr>
              <a:t>Por último</a:t>
            </a:r>
            <a:r>
              <a:rPr lang="es-ES" sz="1000" b="0" baseline="0" dirty="0">
                <a:latin typeface="Arial" panose="020B0604020202020204" pitchFamily="34" charset="0"/>
                <a:cs typeface="Arial" panose="020B0604020202020204" pitchFamily="34" charset="0"/>
              </a:rPr>
              <a:t>, </a:t>
            </a:r>
            <a:r>
              <a:rPr lang="es-ES" sz="1000" b="0" dirty="0">
                <a:latin typeface="Arial" panose="020B0604020202020204" pitchFamily="34" charset="0"/>
                <a:cs typeface="Arial" panose="020B0604020202020204" pitchFamily="34" charset="0"/>
              </a:rPr>
              <a:t>no tenemos</a:t>
            </a:r>
            <a:r>
              <a:rPr lang="es-ES" sz="1000" b="0" baseline="0" dirty="0">
                <a:latin typeface="Arial" panose="020B0604020202020204" pitchFamily="34" charset="0"/>
                <a:cs typeface="Arial" panose="020B0604020202020204" pitchFamily="34" charset="0"/>
              </a:rPr>
              <a:t> que determinarlo todo hoy. Tendremos una reunión de seguimiento para completar los espacios en blanco.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Nos tomaremos 15 minutos nuevamente para preparar los líderes, presupuestos y recursos para el plan de acción. ¿Tienen alguna pregunta antes de empezar?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Mientras los grupos de trabajo llevan a cabo la sesión de grupo.</a:t>
            </a:r>
            <a:r>
              <a:rPr lang="es-ES" sz="1000" b="0" baseline="0" dirty="0">
                <a:latin typeface="Arial" panose="020B0604020202020204" pitchFamily="34" charset="0"/>
                <a:cs typeface="Arial" panose="020B0604020202020204" pitchFamily="34" charset="0"/>
              </a:rPr>
              <a:t> Registre la información de la diapositiva 23 en la siguiente diapositiva.</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Ver las notas de la diapositiva 1. Completar la “Declaración de Objetivo” antes de la presentación.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a:t>
            </a:r>
          </a:p>
          <a:p>
            <a:pPr marL="0" marR="0">
              <a:lnSpc>
                <a:spcPct val="107000"/>
              </a:lnSpc>
              <a:spcBef>
                <a:spcPts val="0"/>
              </a:spcBef>
              <a:spcAft>
                <a:spcPts val="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ES" sz="1000" i="1" dirty="0">
                <a:effectLst/>
                <a:latin typeface="Arial" panose="020B0604020202020204" pitchFamily="34" charset="0"/>
                <a:ea typeface="Calibri" panose="020F0502020204030204" pitchFamily="34" charset="0"/>
                <a:cs typeface="Arial" panose="020B0604020202020204" pitchFamily="34" charset="0"/>
              </a:rPr>
              <a:t>Libreto del líder del GAT del área para preparar a los líderes distritales para que dirijan un taller sobre Elaborar un plan:</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ES" sz="1000" b="0" dirty="0">
                <a:effectLst/>
                <a:latin typeface="Arial" panose="020B0604020202020204" pitchFamily="34" charset="0"/>
                <a:ea typeface="Calibri" panose="020F0502020204030204" pitchFamily="34" charset="0"/>
                <a:cs typeface="Arial" panose="020B0604020202020204" pitchFamily="34" charset="0"/>
              </a:rPr>
              <a:t>Utilice esta diapositiva para tomar notas de la discusión de cada grupo.</a:t>
            </a:r>
          </a:p>
          <a:p>
            <a:pPr marL="0" marR="0">
              <a:lnSpc>
                <a:spcPct val="107000"/>
              </a:lnSpc>
              <a:spcBef>
                <a:spcPts val="0"/>
              </a:spcBef>
              <a:spcAft>
                <a:spcPts val="0"/>
              </a:spcAft>
            </a:pPr>
            <a:endParaRPr lang="en-US" sz="1000" b="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ES" sz="1000" b="0" i="1" dirty="0">
                <a:effectLst/>
                <a:latin typeface="Arial" panose="020B0604020202020204" pitchFamily="34" charset="0"/>
                <a:ea typeface="Calibri" panose="020F0502020204030204" pitchFamily="34" charset="0"/>
                <a:cs typeface="Arial" panose="020B0604020202020204" pitchFamily="34" charset="0"/>
              </a:rPr>
              <a:t>Guion para los líderes distritales cuando dirigen un taller de Elaborar un plan:</a:t>
            </a:r>
          </a:p>
          <a:p>
            <a:endParaRPr lang="en-US" sz="1000" b="0" baseline="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Ahora hablemos de quién será responsable y los recursos y fondos necesarios para apoyar cada acción.</a:t>
            </a:r>
            <a:r>
              <a:rPr lang="es-ES" sz="1000" b="0" baseline="0" dirty="0">
                <a:latin typeface="Arial" panose="020B0604020202020204" pitchFamily="34" charset="0"/>
                <a:cs typeface="Arial" panose="020B0604020202020204" pitchFamily="34" charset="0"/>
              </a:rPr>
              <a:t>. </a:t>
            </a:r>
          </a:p>
          <a:p>
            <a:endParaRPr lang="en-US" sz="1000" b="0" baseline="0" dirty="0">
              <a:latin typeface="Arial" panose="020B0604020202020204" pitchFamily="34" charset="0"/>
              <a:cs typeface="Arial" panose="020B0604020202020204" pitchFamily="34" charset="0"/>
            </a:endParaRPr>
          </a:p>
          <a:p>
            <a:r>
              <a:rPr lang="es-ES" sz="1000" dirty="0">
                <a:latin typeface="Arial" panose="020B0604020202020204" pitchFamily="34" charset="0"/>
                <a:cs typeface="Arial" panose="020B0604020202020204" pitchFamily="34" charset="0"/>
              </a:rPr>
              <a:t>¿Qué </a:t>
            </a:r>
            <a:r>
              <a:rPr lang="es-ES" sz="1000" b="1" dirty="0">
                <a:latin typeface="Arial" panose="020B0604020202020204" pitchFamily="34" charset="0"/>
                <a:cs typeface="Arial" panose="020B0604020202020204" pitchFamily="34" charset="0"/>
              </a:rPr>
              <a:t>grupos de trabajo</a:t>
            </a:r>
            <a:r>
              <a:rPr lang="es-ES" sz="1000" dirty="0">
                <a:latin typeface="Arial" panose="020B0604020202020204" pitchFamily="34" charset="0"/>
                <a:cs typeface="Arial" panose="020B0604020202020204" pitchFamily="34" charset="0"/>
              </a:rPr>
              <a:t> desea empezar?</a:t>
            </a:r>
            <a:r>
              <a:rPr lang="es-ES" sz="1000" b="0" baseline="0" dirty="0">
                <a:latin typeface="Arial" panose="020B0604020202020204" pitchFamily="34" charset="0"/>
                <a:cs typeface="Arial" panose="020B0604020202020204" pitchFamily="34" charset="0"/>
              </a:rPr>
              <a:t> </a:t>
            </a:r>
            <a:r>
              <a:rPr lang="es-ES" sz="1000" b="0" i="1" baseline="0" dirty="0">
                <a:latin typeface="Arial" panose="020B0604020202020204" pitchFamily="34" charset="0"/>
                <a:cs typeface="Arial" panose="020B0604020202020204" pitchFamily="34" charset="0"/>
              </a:rPr>
              <a:t>(registre toda la información presentada en la diapositiva)</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endParaRPr lang="en-US" sz="1000"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s-ES" sz="1000" i="1" dirty="0">
                <a:effectLst/>
                <a:latin typeface="Arial" panose="020B0604020202020204" pitchFamily="34" charset="0"/>
                <a:ea typeface="Calibri" panose="020F0502020204030204" pitchFamily="34" charset="0"/>
                <a:cs typeface="Arial" panose="020B0604020202020204" pitchFamily="34" charset="0"/>
              </a:rPr>
              <a:t>Libreto del líder del GAT del área para preparar a los líderes distritales para que dirijan un taller sobre Elaborar un plan:</a:t>
            </a:r>
          </a:p>
          <a:p>
            <a:pPr marL="0" marR="0">
              <a:lnSpc>
                <a:spcPct val="107000"/>
              </a:lnSpc>
              <a:spcBef>
                <a:spcPts val="0"/>
              </a:spcBef>
              <a:spcAft>
                <a:spcPts val="0"/>
              </a:spcAft>
            </a:pPr>
            <a:r>
              <a:rPr lang="es-ES" sz="1000" b="0" dirty="0">
                <a:effectLst/>
                <a:latin typeface="Arial" panose="020B0604020202020204" pitchFamily="34" charset="0"/>
                <a:ea typeface="Calibri" panose="020F0502020204030204" pitchFamily="34" charset="0"/>
                <a:cs typeface="Arial" panose="020B0604020202020204" pitchFamily="34" charset="0"/>
              </a:rPr>
              <a:t>Finalice la sesión con los siguientes recordatorios y planes para el taller Conseguir éxitos. </a:t>
            </a:r>
          </a:p>
          <a:p>
            <a:pPr marL="0" marR="0">
              <a:lnSpc>
                <a:spcPct val="107000"/>
              </a:lnSpc>
              <a:spcBef>
                <a:spcPts val="0"/>
              </a:spcBef>
              <a:spcAft>
                <a:spcPts val="0"/>
              </a:spcAft>
            </a:pPr>
            <a:r>
              <a:rPr lang="es-ES" sz="1000" b="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s-ES" sz="1000" b="0" i="1" dirty="0">
                <a:effectLst/>
                <a:latin typeface="Arial" panose="020B0604020202020204" pitchFamily="34" charset="0"/>
                <a:ea typeface="Calibri" panose="020F0502020204030204" pitchFamily="34" charset="0"/>
                <a:cs typeface="Arial" panose="020B0604020202020204" pitchFamily="34" charset="0"/>
              </a:rPr>
              <a:t>Guion para los líderes distritales cuando dirigen un taller de Elaborar un plan:</a:t>
            </a:r>
          </a:p>
          <a:p>
            <a:r>
              <a:rPr lang="es-ES" sz="1000" b="0" dirty="0">
                <a:latin typeface="Arial" panose="020B0604020202020204" pitchFamily="34" charset="0"/>
                <a:cs typeface="Arial" panose="020B0604020202020204" pitchFamily="34" charset="0"/>
              </a:rPr>
              <a:t>Hemos comenzado a redactar el plan de Enfoque Global de </a:t>
            </a:r>
            <a:r>
              <a:rPr lang="es-ES" sz="1000" b="0" dirty="0" err="1">
                <a:latin typeface="Arial" panose="020B0604020202020204" pitchFamily="34" charset="0"/>
                <a:cs typeface="Arial" panose="020B0604020202020204" pitchFamily="34" charset="0"/>
              </a:rPr>
              <a:t>Afiliaciómn</a:t>
            </a:r>
            <a:r>
              <a:rPr lang="es-ES" sz="1000" b="0" dirty="0">
                <a:latin typeface="Arial" panose="020B0604020202020204" pitchFamily="34" charset="0"/>
                <a:cs typeface="Arial" panose="020B0604020202020204" pitchFamily="34" charset="0"/>
              </a:rPr>
              <a:t> de nuestro distrito. ¿Qué pasa después?</a:t>
            </a:r>
          </a:p>
          <a:p>
            <a:endParaRPr lang="en-US" sz="1000" b="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Dedicar tiempo a elaborar el plan de acción. ¿Se discutieron buenas ideas que les gustaría añadir? Reúnanse con los equipos de su distrito para asegurarse de que cada paso esté planificado y bien pensado.</a:t>
            </a:r>
          </a:p>
          <a:p>
            <a:endParaRPr lang="en-US" sz="1000" b="1" baseline="0" dirty="0">
              <a:latin typeface="Arial" panose="020B0604020202020204" pitchFamily="34" charset="0"/>
              <a:cs typeface="Arial" panose="020B0604020202020204" pitchFamily="34" charset="0"/>
            </a:endParaRPr>
          </a:p>
          <a:p>
            <a:pPr>
              <a:spcBef>
                <a:spcPts val="0"/>
              </a:spcBef>
              <a:spcAft>
                <a:spcPts val="0"/>
              </a:spcAft>
            </a:pPr>
            <a:r>
              <a:rPr lang="es-ES" sz="1000" dirty="0">
                <a:latin typeface="Arial" panose="020B0604020202020204" pitchFamily="34" charset="0"/>
                <a:cs typeface="Arial" panose="020B0604020202020204" pitchFamily="34" charset="0"/>
              </a:rPr>
              <a:t>Si n</a:t>
            </a:r>
            <a:r>
              <a:rPr lang="es-ES" sz="1000" b="0" dirty="0">
                <a:latin typeface="Arial" panose="020B0604020202020204" pitchFamily="34" charset="0"/>
                <a:ea typeface="Times New Roman" panose="02020603050405020304" pitchFamily="18" charset="0"/>
                <a:cs typeface="Arial" panose="020B0604020202020204" pitchFamily="34" charset="0"/>
              </a:rPr>
              <a:t>ecesita más ayuda para crear un plan de acción: revise el folleto del plan de acción de muestra que se encuentra en la página de metas del distrito: </a:t>
            </a:r>
            <a:r>
              <a:rPr lang="es-ES" sz="1000" b="1" strike="noStrike" dirty="0">
                <a:latin typeface="Arial" panose="020B0604020202020204" pitchFamily="34" charset="0"/>
                <a:ea typeface="Times New Roman" panose="02020603050405020304" pitchFamily="18" charset="0"/>
                <a:cs typeface="Arial" panose="020B0604020202020204" pitchFamily="34" charset="0"/>
              </a:rPr>
              <a:t>https://www.lionsclubs.org/en</a:t>
            </a:r>
            <a:r>
              <a:rPr lang="es-ES" sz="1000" b="1" dirty="0">
                <a:effectLst/>
                <a:latin typeface="Arial" panose="020B0604020202020204" pitchFamily="34" charset="0"/>
                <a:ea typeface="Times New Roman" panose="02020603050405020304" pitchFamily="18" charset="0"/>
                <a:cs typeface="Arial" panose="020B0604020202020204" pitchFamily="34" charset="0"/>
              </a:rPr>
              <a:t>/recursos-para-miembros/centro-de-recursos/districtgoals</a:t>
            </a:r>
            <a:r>
              <a:rPr lang="es-ES" sz="1000" b="1" strike="noStrike" dirty="0">
                <a:effectLst/>
                <a:latin typeface="Arial" panose="020B0604020202020204" pitchFamily="34" charset="0"/>
                <a:ea typeface="Times New Roman" panose="02020603050405020304" pitchFamily="18" charset="0"/>
                <a:cs typeface="Arial" panose="020B0604020202020204" pitchFamily="34" charset="0"/>
              </a:rPr>
              <a:t> </a:t>
            </a:r>
            <a:r>
              <a:rPr lang="es-ES" sz="1000" b="1" strike="noStrike" dirty="0">
                <a:latin typeface="Arial" panose="020B0604020202020204" pitchFamily="34" charset="0"/>
                <a:ea typeface="Times New Roman" panose="02020603050405020304" pitchFamily="18" charset="0"/>
                <a:cs typeface="Arial" panose="020B0604020202020204" pitchFamily="34" charset="0"/>
              </a:rPr>
              <a:t>por debajo </a:t>
            </a:r>
            <a:r>
              <a:rPr lang="es-ES" sz="1000" b="1" dirty="0">
                <a:effectLst/>
                <a:latin typeface="Arial" panose="020B0604020202020204" pitchFamily="34" charset="0"/>
                <a:ea typeface="Calibri" panose="020F0502020204030204" pitchFamily="34" charset="0"/>
                <a:cs typeface="Arial" panose="020B0604020202020204" pitchFamily="34" charset="0"/>
              </a:rPr>
              <a:t>FVDG/DGE </a:t>
            </a:r>
            <a:r>
              <a:rPr lang="es-ES" sz="1000" b="1" dirty="0" err="1">
                <a:effectLst/>
                <a:latin typeface="Arial" panose="020B0604020202020204" pitchFamily="34" charset="0"/>
                <a:ea typeface="Calibri" panose="020F0502020204030204" pitchFamily="34" charset="0"/>
                <a:cs typeface="Arial" panose="020B0604020202020204" pitchFamily="34" charset="0"/>
              </a:rPr>
              <a:t>Distritct</a:t>
            </a:r>
            <a:r>
              <a:rPr lang="es-ES" sz="1000" b="1" dirty="0">
                <a:effectLst/>
                <a:latin typeface="Arial" panose="020B0604020202020204" pitchFamily="34" charset="0"/>
                <a:ea typeface="Calibri" panose="020F0502020204030204" pitchFamily="34" charset="0"/>
                <a:cs typeface="Arial" panose="020B0604020202020204" pitchFamily="34" charset="0"/>
              </a:rPr>
              <a:t> </a:t>
            </a:r>
            <a:r>
              <a:rPr lang="es-ES" sz="1000" b="1" dirty="0" err="1">
                <a:effectLst/>
                <a:latin typeface="Arial" panose="020B0604020202020204" pitchFamily="34" charset="0"/>
                <a:ea typeface="Calibri" panose="020F0502020204030204" pitchFamily="34" charset="0"/>
                <a:cs typeface="Arial" panose="020B0604020202020204" pitchFamily="34" charset="0"/>
              </a:rPr>
              <a:t>Goals</a:t>
            </a:r>
            <a:r>
              <a:rPr lang="es-ES" sz="1000" b="1" dirty="0">
                <a:effectLst/>
                <a:latin typeface="Arial" panose="020B0604020202020204" pitchFamily="34" charset="0"/>
                <a:ea typeface="Calibri" panose="020F0502020204030204" pitchFamily="34" charset="0"/>
                <a:cs typeface="Arial" panose="020B0604020202020204" pitchFamily="34" charset="0"/>
              </a:rPr>
              <a:t> Resources.</a:t>
            </a:r>
          </a:p>
          <a:p>
            <a:pPr>
              <a:spcBef>
                <a:spcPts val="0"/>
              </a:spcBef>
              <a:spcAft>
                <a:spcPts val="0"/>
              </a:spcAft>
            </a:pPr>
            <a:endParaRPr lang="en-US" sz="1000" b="1" strike="sngStrike"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Además, si no lo ha hecho todavía, consulte los cursos sobre Fijación de metas, Planificación de la acción para lograr las metas distritales y planes de sucesión que se encuentran en el Centro </a:t>
            </a:r>
            <a:r>
              <a:rPr lang="es-ES" sz="1000" b="0" baseline="0" dirty="0" err="1">
                <a:latin typeface="Arial" panose="020B0604020202020204" pitchFamily="34" charset="0"/>
                <a:cs typeface="Arial" panose="020B0604020202020204" pitchFamily="34" charset="0"/>
              </a:rPr>
              <a:t>Leonístico</a:t>
            </a:r>
            <a:r>
              <a:rPr lang="es-ES" sz="1000" b="0" baseline="0" dirty="0">
                <a:latin typeface="Arial" panose="020B0604020202020204" pitchFamily="34" charset="0"/>
                <a:cs typeface="Arial" panose="020B0604020202020204" pitchFamily="34" charset="0"/>
              </a:rPr>
              <a:t> de Aprendizaje.</a:t>
            </a:r>
          </a:p>
          <a:p>
            <a:r>
              <a:rPr lang="es-ES" sz="1000" b="0" baseline="0" dirty="0">
                <a:latin typeface="Arial" panose="020B0604020202020204" pitchFamily="34" charset="0"/>
                <a:cs typeface="Arial" panose="020B0604020202020204" pitchFamily="34" charset="0"/>
              </a:rPr>
              <a:t>A continuación, enviaremos nuestro plan para su revisión. Podemos hacer mejoras y luego podemos recibir sugerencias sobre mejoras del distrito múltiple y equipos del GAT. Es importante tener en cuenta que, como parte del proceso de las metas distritales, se les pedirá a sus equipos de su distrito que presenten planes de acción en apoyo a los objetivos de </a:t>
            </a:r>
            <a:r>
              <a:rPr lang="es-ES" sz="1000" i="1" kern="1200" dirty="0">
                <a:solidFill>
                  <a:srgbClr val="000000"/>
                </a:solidFill>
                <a:effectLst/>
                <a:latin typeface="Arial" panose="020B0604020202020204" pitchFamily="34" charset="0"/>
                <a:ea typeface="ヒラギノ角ゴ Pro W3"/>
                <a:cs typeface="Arial" panose="020B0604020202020204" pitchFamily="34" charset="0"/>
              </a:rPr>
              <a:t>MISIÓN</a:t>
            </a:r>
            <a:r>
              <a:rPr lang="es-ES" sz="1000" kern="1200" dirty="0">
                <a:solidFill>
                  <a:srgbClr val="000000"/>
                </a:solidFill>
                <a:effectLst/>
                <a:latin typeface="Arial" panose="020B0604020202020204" pitchFamily="34" charset="0"/>
                <a:ea typeface="ヒラギノ角ゴ Pro W3"/>
                <a:cs typeface="Arial" panose="020B0604020202020204" pitchFamily="34" charset="0"/>
              </a:rPr>
              <a:t> </a:t>
            </a:r>
            <a:r>
              <a:rPr lang="es-ES" sz="1000" b="1" kern="1200" dirty="0">
                <a:solidFill>
                  <a:srgbClr val="000000"/>
                </a:solidFill>
                <a:effectLst/>
                <a:latin typeface="Arial" panose="020B0604020202020204" pitchFamily="34" charset="0"/>
                <a:ea typeface="ヒラギノ角ゴ Pro W3"/>
                <a:cs typeface="Arial" panose="020B0604020202020204" pitchFamily="34" charset="0"/>
              </a:rPr>
              <a:t>1.5</a:t>
            </a:r>
            <a:r>
              <a:rPr lang="es-ES" sz="1000" b="0" baseline="0" dirty="0">
                <a:latin typeface="Arial" panose="020B0604020202020204" pitchFamily="34" charset="0"/>
                <a:cs typeface="Arial" panose="020B0604020202020204" pitchFamily="34" charset="0"/>
              </a:rPr>
              <a:t>. Podemos utilizar los objetivos y planes de acción que desarrollamos aquí como parte del proceso de presentación de las metas.</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Nuestro próximo paso del Enfoque Global de Afiliación se denomina Conseguir éxitos.</a:t>
            </a:r>
            <a:r>
              <a:rPr lang="es-ES" sz="1000" b="0" baseline="0" dirty="0">
                <a:latin typeface="Arial" panose="020B0604020202020204" pitchFamily="34" charset="0"/>
                <a:cs typeface="Arial" panose="020B0604020202020204" pitchFamily="34" charset="0"/>
              </a:rPr>
              <a:t> Ahí es donde hablaremos más sobre la ejecución de nuestro plan.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Esa reunión será en _______ {mes} y compartiremos los detalles de la reunión a medida que se vaya acercando la fecha.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¿Tienen preguntas sobre el próximo paso? </a:t>
            </a:r>
          </a:p>
          <a:p>
            <a:endParaRPr lang="en-US" sz="1000" b="0" baseline="0"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es-ES"/>
              <a:t>Desarrollo del plan de acción de NAMI</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Gracias por participar el día de hoy. Todo el trabajo que hemos realizado ayudará al crecimiento de los clubes de Leones en nuestro distrito y, en última instancia, en todo el mundo. </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¿Alguien desea darnos su opinión sobre este proceso? ¿Qué les pareció la reunión?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Gracias nuevamente por sus contribuciones al Enfoque Global de Afiliación y por todo lo que hacen por los clubes de Leones.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endParaRPr lang="en-US" sz="100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Estamos en el tercer paso</a:t>
            </a:r>
            <a:r>
              <a:rPr lang="es-ES" sz="1000" b="0" baseline="0" dirty="0">
                <a:latin typeface="Arial" panose="020B0604020202020204" pitchFamily="34" charset="0"/>
                <a:cs typeface="Arial" panose="020B0604020202020204" pitchFamily="34" charset="0"/>
              </a:rPr>
              <a:t> </a:t>
            </a:r>
            <a:r>
              <a:rPr lang="es-ES" sz="1000" b="0" i="1" baseline="0" dirty="0">
                <a:latin typeface="Arial" panose="020B0604020202020204" pitchFamily="34" charset="0"/>
                <a:cs typeface="Arial" panose="020B0604020202020204" pitchFamily="34" charset="0"/>
              </a:rPr>
              <a:t>Preparar un plan</a:t>
            </a:r>
            <a:r>
              <a:rPr lang="es-ES" sz="1000" b="0" baseline="0" dirty="0">
                <a:latin typeface="Arial" panose="020B0604020202020204" pitchFamily="34" charset="0"/>
                <a:cs typeface="Arial" panose="020B0604020202020204" pitchFamily="34" charset="0"/>
              </a:rPr>
              <a:t>. </a:t>
            </a:r>
          </a:p>
          <a:p>
            <a:endParaRPr lang="en-US" sz="1000" b="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Es el momento de elaborar un</a:t>
            </a:r>
            <a:r>
              <a:rPr lang="es-ES" sz="1000" b="0" baseline="0" dirty="0">
                <a:latin typeface="Arial" panose="020B0604020202020204" pitchFamily="34" charset="0"/>
                <a:cs typeface="Arial" panose="020B0604020202020204" pitchFamily="34" charset="0"/>
              </a:rPr>
              <a:t> plan para nuestro distrito. Con este plan avanzaremos para conseguir éxitos. </a:t>
            </a:r>
          </a:p>
          <a:p>
            <a:endParaRPr lang="en-US" sz="1000" dirty="0">
              <a:latin typeface="Arial" panose="020B0604020202020204" pitchFamily="34" charset="0"/>
              <a:cs typeface="Arial" panose="020B0604020202020204" pitchFamily="34" charset="0"/>
            </a:endParaRPr>
          </a:p>
          <a:p>
            <a:r>
              <a:rPr lang="es-ES" sz="1000" baseline="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u="sng">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i="1" baseline="0">
                <a:latin typeface="Arial" panose="020B0604020202020204" pitchFamily="34" charset="0"/>
                <a:ea typeface="ヒラギノ角ゴ Pro W3"/>
                <a:cs typeface="Arial" panose="020B0604020202020204" pitchFamily="34" charset="0"/>
              </a:rPr>
              <a:t>Para esta sección de la presentación, puede modificar / regionalizar las preguntas según el tamaño de su grupo y el tiempo asignado a la reunión. También puede optar por verificar los conocimientos en base a la información presentada en los cursos del Centro Leonístico de Aprendizaje sobre Fijación de metas, Planificación de acciones para lograr las metas distritales y Planificación de la sucesión. </a:t>
            </a:r>
            <a:r>
              <a:rPr lang="es-ES" i="1"/>
              <a:t>También puede discutir qué tipo de comentarios se recibieron de los Leones de fuera del grupo de trabajo sobre el análisis FODA del distrito.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aseline="0">
                <a:latin typeface="Arial" panose="020B0604020202020204" pitchFamily="34" charset="0"/>
                <a:cs typeface="Arial" panose="020B0604020202020204" pitchFamily="34" charset="0"/>
              </a:rPr>
              <a:t>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baseline="0">
                <a:latin typeface="Arial" panose="020B0604020202020204" pitchFamily="34" charset="0"/>
                <a:cs typeface="Arial" panose="020B0604020202020204" pitchFamily="34" charset="0"/>
              </a:rPr>
              <a:t>Recordemos que la meta principal del Enfoque Global de Afiliación es el aumento de socios. Sin embargo, no podemos perder de vista la razón por la tenemos que hacer crecer la afiliación. Más socios significa más Leones que se unirán a nosotros en la trayectoria de servicio.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200" b="0" baseline="0">
                <a:latin typeface="Arial" panose="020B0604020202020204" pitchFamily="34" charset="0"/>
                <a:cs typeface="Arial" panose="020B0604020202020204" pitchFamily="34" charset="0"/>
              </a:rPr>
              <a:t>Presentémonos, digamos nuestro nombre, nombre del club y nuestro tipo de servicio favorito.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a:t>
            </a:fld>
            <a:endParaRPr lang="en-US"/>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es-ES" sz="1000" u="sng" dirty="0">
                <a:latin typeface="Arial" panose="020B0604020202020204" pitchFamily="34" charset="0"/>
                <a:ea typeface="ヒラギノ角ゴ Pro W3"/>
                <a:cs typeface="Arial" panose="020B0604020202020204" pitchFamily="34" charset="0"/>
              </a:rPr>
              <a:t>Notas para el presentador: </a:t>
            </a:r>
          </a:p>
          <a:p>
            <a:pPr lvl="0">
              <a:defRPr/>
            </a:pPr>
            <a:r>
              <a:rPr lang="es-ES" sz="1000" dirty="0">
                <a:latin typeface="Arial" panose="020B0604020202020204" pitchFamily="34" charset="0"/>
                <a:cs typeface="Arial" panose="020B0604020202020204" pitchFamily="34" charset="0"/>
              </a:rPr>
              <a:t>___________________________________________________________</a:t>
            </a:r>
          </a:p>
          <a:p>
            <a:r>
              <a:rPr lang="es-ES" sz="1000" i="1" baseline="0" dirty="0">
                <a:latin typeface="Arial" panose="020B0604020202020204" pitchFamily="34" charset="0"/>
                <a:cs typeface="Arial" panose="020B0604020202020204" pitchFamily="34" charset="0"/>
              </a:rPr>
              <a:t>Libreto del líder del GAT del área para preparar a los líderes distritales para que dirijan un taller sobre Elaborar un plan:</a:t>
            </a:r>
          </a:p>
          <a:p>
            <a:r>
              <a:rPr lang="es-ES" sz="1000" dirty="0">
                <a:latin typeface="Arial" panose="020B0604020202020204" pitchFamily="34" charset="0"/>
                <a:cs typeface="Arial" panose="020B0604020202020204" pitchFamily="34" charset="0"/>
              </a:rPr>
              <a:t>Al finalizar el taller de Desarrollar una visión, se les pide a todos que compartan los detalles del análisis distrital con todos los clubes del distrito para generar apoyo para la visión y solicitar comentarios.</a:t>
            </a:r>
            <a:r>
              <a:rPr lang="es-ES" sz="1000" b="0" dirty="0">
                <a:latin typeface="Arial" panose="020B0604020202020204" pitchFamily="34" charset="0"/>
                <a:cs typeface="Arial" panose="020B0604020202020204" pitchFamily="34" charset="0"/>
              </a:rPr>
              <a:t> Alienten a los participantes a compartir esos comentarios durante la revisión.</a:t>
            </a:r>
          </a:p>
          <a:p>
            <a:endParaRPr lang="en-US" sz="1000" b="0" dirty="0">
              <a:latin typeface="Arial" panose="020B0604020202020204" pitchFamily="34" charset="0"/>
              <a:cs typeface="Arial" panose="020B0604020202020204" pitchFamily="34" charset="0"/>
            </a:endParaRPr>
          </a:p>
          <a:p>
            <a:r>
              <a:rPr lang="es-ES" sz="1000" b="0" dirty="0">
                <a:latin typeface="Arial" panose="020B0604020202020204" pitchFamily="34" charset="0"/>
                <a:cs typeface="Arial" panose="020B0604020202020204" pitchFamily="34" charset="0"/>
              </a:rPr>
              <a:t>Deben preparar las siguientes diapositivas antes del taller local de Elaborar un plan. Incluirán los puntos fuertes y débiles, las oportunidades y los desafíos recogidos el taller de Desarrollar una visión. También deben reflexionar sobre cómo establecer conexiones entre el análisis del distrito y los planes de acción que crearán los equipos de su distrito. Como se indica en las siguientes diapositivas, deben preparar varios ejemplos de cómo contabilizar los detalles del análisis del distrito en sus planes de acción.</a:t>
            </a:r>
          </a:p>
          <a:p>
            <a:endParaRPr lang="en-US" sz="1000" i="1" dirty="0">
              <a:latin typeface="Arial" panose="020B0604020202020204" pitchFamily="34" charset="0"/>
              <a:cs typeface="Arial" panose="020B0604020202020204" pitchFamily="34" charset="0"/>
            </a:endParaRPr>
          </a:p>
          <a:p>
            <a:r>
              <a:rPr lang="es-ES" sz="1000" i="1" dirty="0">
                <a:latin typeface="Arial" panose="020B0604020202020204" pitchFamily="34" charset="0"/>
                <a:cs typeface="Arial" panose="020B0604020202020204" pitchFamily="34" charset="0"/>
              </a:rPr>
              <a:t>Guion para los líderes distritales cuando dirigen un taller de Elaborar un plan:</a:t>
            </a:r>
          </a:p>
          <a:p>
            <a:r>
              <a:rPr lang="es-ES" sz="1000" b="0" baseline="0" dirty="0">
                <a:latin typeface="Arial" panose="020B0604020202020204" pitchFamily="34" charset="0"/>
                <a:cs typeface="Arial" panose="020B0604020202020204" pitchFamily="34" charset="0"/>
              </a:rPr>
              <a:t>Ahora que han revisado el análisis FODA del distrito con los socios y otros Leones de su área, revisemos los elementos específicos que incluimos en nuestro ejercicio de análisis FODA del distrito y analicemos los comentarios que recibieron.  </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Más adelante, aplicaremos a nuestro plan lo que aprendimos sobre los puntos fuertes y débiles, las oportunidades y los desafíos de nuestro distrito. </a:t>
            </a:r>
          </a:p>
          <a:p>
            <a:endParaRPr lang="es-E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Usaremos este plan para ayudarnos a lograr nuestros objetivos </a:t>
            </a:r>
            <a:r>
              <a:rPr lang="es-ES" sz="10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000000"/>
                </a:solidFill>
                <a:effectLst/>
                <a:latin typeface="Arial" panose="020B0604020202020204" pitchFamily="34" charset="0"/>
                <a:ea typeface="ヒラギノ角ゴ Pro W3"/>
                <a:cs typeface="Times New Roman" panose="02020603050405020304" pitchFamily="18" charset="0"/>
              </a:rPr>
              <a:t>1.5</a:t>
            </a:r>
            <a:r>
              <a:rPr lang="es-ES" sz="1000" b="0" baseline="0" dirty="0">
                <a:latin typeface="Arial" panose="020B0604020202020204" pitchFamily="34" charset="0"/>
                <a:cs typeface="Arial" panose="020B0604020202020204" pitchFamily="34" charset="0"/>
              </a:rPr>
              <a:t>.</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Ver las notas de la diapositiva 1. Completar antes de la presentación.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Antes de la reunión, revise los puntos fuertes identificados y tenga listo un ejemplo de cómo pueden aplicarse uno o dos de los puntos fuertes para completar un plan de acción para lograr los objetivos de la </a:t>
            </a:r>
            <a:r>
              <a:rPr lang="es-ES" sz="10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000000"/>
                </a:solidFill>
                <a:effectLst/>
                <a:latin typeface="Arial" panose="020B0604020202020204" pitchFamily="34" charset="0"/>
                <a:ea typeface="ヒラギノ角ゴ Pro W3"/>
                <a:cs typeface="Times New Roman" panose="02020603050405020304" pitchFamily="18" charset="0"/>
              </a:rPr>
              <a:t>1.5</a:t>
            </a:r>
            <a:r>
              <a:rPr lang="es-ES" sz="100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¿Alguien tiene algo que añadir? (pausa)</a:t>
            </a:r>
          </a:p>
          <a:p>
            <a:endParaRPr lang="en-US" sz="1000" b="0" baseline="0" dirty="0">
              <a:latin typeface="Arial" panose="020B0604020202020204" pitchFamily="34" charset="0"/>
              <a:cs typeface="Arial" panose="020B0604020202020204" pitchFamily="34" charset="0"/>
            </a:endParaRPr>
          </a:p>
          <a:p>
            <a:r>
              <a:rPr lang="es-ES" sz="1000" b="0" baseline="0" dirty="0">
                <a:latin typeface="Arial" panose="020B0604020202020204" pitchFamily="34" charset="0"/>
                <a:cs typeface="Arial" panose="020B0604020202020204" pitchFamily="34" charset="0"/>
              </a:rPr>
              <a:t>Ahora, puede decirme alguien ¿cuál de estos puntos fuertes podemos aprovechar al elaborar nuestro plan? (Deje que respondan algunos participantes. Si los participantes tienen dificultades para responder, presente ideas que haya preparado antes de la reunión)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Ver las notas de la diapositiva 1. Completar antes de la presentación.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Antes de la reunión, revise los puntos débiles identificados y tenga listo un ejemplo de cómo pueden incorporarse uno o dos de los puntos débiles al completar un plan de acción para lograr los objetivos de ;la </a:t>
            </a:r>
            <a:r>
              <a:rPr lang="es-ES" sz="10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000000"/>
                </a:solidFill>
                <a:effectLst/>
                <a:latin typeface="Arial" panose="020B0604020202020204" pitchFamily="34" charset="0"/>
                <a:ea typeface="ヒラギノ角ゴ Pro W3"/>
                <a:cs typeface="Times New Roman" panose="02020603050405020304" pitchFamily="18" charset="0"/>
              </a:rPr>
              <a:t>1.5</a:t>
            </a:r>
            <a:r>
              <a:rPr lang="es-ES" sz="100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Aquí hemos identificado los puntos débiles sobre los que tenemos control en el distrito, ¿algún otro punto? ¿Siguen siendo relevantes todos estos elementos? (pausa)</a:t>
            </a:r>
          </a:p>
          <a:p>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¿Qué mejoras clave podemos incorporar en nuestro plan para garantizar que estos puntos débiles se conviertan en puntos fuertes o se planifiquen en consecuencia?</a:t>
            </a:r>
            <a:r>
              <a:rPr lang="es-ES" sz="1000" b="0" i="1" baseline="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cs typeface="Arial" panose="020B0604020202020204" pitchFamily="34" charset="0"/>
              </a:rPr>
              <a:t>(Deje que respondan algunos participantes. Si los participantes tienen dificultades para responder, presente ideas que haya preparado antes de la reunión)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u="sng" dirty="0">
                <a:latin typeface="Arial" panose="020B0604020202020204" pitchFamily="34" charset="0"/>
                <a:ea typeface="ヒラギノ角ゴ Pro W3"/>
                <a:cs typeface="Arial" panose="020B0604020202020204" pitchFamily="34" charset="0"/>
              </a:rPr>
              <a:t>Notas para el 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Ver las notas de la diapositiva 1. Completar antes de la presentación.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ea typeface="ヒラギノ角ゴ Pro W3"/>
                <a:cs typeface="Arial" panose="020B0604020202020204" pitchFamily="34" charset="0"/>
              </a:rPr>
              <a:t>Antes de la reunión, revise las oportunidades identificadas y tenga listo un ejemplo de cómo pueden aprovecharse una o dos de las oportunidades al completar un plan de acción para lograr los objetivos de la </a:t>
            </a:r>
            <a:r>
              <a:rPr lang="es-ES" sz="10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0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000" b="1" kern="1200" dirty="0">
                <a:solidFill>
                  <a:srgbClr val="000000"/>
                </a:solidFill>
                <a:effectLst/>
                <a:latin typeface="Arial" panose="020B0604020202020204" pitchFamily="34" charset="0"/>
                <a:ea typeface="ヒラギノ角ゴ Pro W3"/>
                <a:cs typeface="Times New Roman" panose="02020603050405020304" pitchFamily="18" charset="0"/>
              </a:rPr>
              <a:t>1.5</a:t>
            </a:r>
            <a:r>
              <a:rPr lang="es-ES" sz="1000" i="1" baseline="0" dirty="0">
                <a:latin typeface="Arial" panose="020B0604020202020204" pitchFamily="34" charset="0"/>
                <a:ea typeface="ヒラギノ角ゴ Pro W3"/>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Aquí hemos identificado las oportunidades que escapan a nuestro control, ¿hay otras? (pausa)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b="0" baseline="0" dirty="0">
                <a:latin typeface="Arial" panose="020B0604020202020204" pitchFamily="34" charset="0"/>
                <a:cs typeface="Arial" panose="020B0604020202020204" pitchFamily="34" charset="0"/>
              </a:rPr>
              <a:t>¿Qué oportunidades podemos aprovechar? ¿Cómo podemos aprovechar estas oportunidades para el aumento de socios implementando estas acciones en nuestro plan?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ES" sz="1000" i="1" baseline="0" dirty="0">
                <a:latin typeface="Arial" panose="020B0604020202020204" pitchFamily="34" charset="0"/>
                <a:cs typeface="Arial" panose="020B0604020202020204" pitchFamily="34" charset="0"/>
              </a:rPr>
              <a:t>(Deje que respondan algunos participantes. Si los participantes tienen dificultades para responder, presente ideas que haya preparado antes de la reunión)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6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500031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3282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10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74" r:id="rId5"/>
    <p:sldLayoutId id="2147483881" r:id="rId6"/>
    <p:sldLayoutId id="2147483894" r:id="rId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057464"/>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091313"/>
      </p:ext>
    </p:extLst>
  </p:cSld>
  <p:clrMap bg1="lt1" tx1="dk1" bg2="lt2" tx2="dk2" accent1="accent1" accent2="accent2" accent3="accent3" accent4="accent4" accent5="accent5" accent6="accent6" hlink="hlink" folHlink="folHlink"/>
  <p:sldLayoutIdLst>
    <p:sldLayoutId id="2147483896" r:id="rId1"/>
    <p:sldLayoutId id="21474838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8" Type="http://schemas.openxmlformats.org/officeDocument/2006/relationships/hyperlink" Target="https://www.lionsclubs.org/resources/102880020" TargetMode="External"/><Relationship Id="rId3" Type="http://schemas.openxmlformats.org/officeDocument/2006/relationships/image" Target="../media/image7.png"/><Relationship Id="rId7" Type="http://schemas.openxmlformats.org/officeDocument/2006/relationships/hyperlink" Target="https://www.lionsclubs.org/es/resources-for-members/resource-center/guiding-lion-program" TargetMode="External"/><Relationship Id="rId12"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www.lionsclubs.org/es/resources-for-members/resource-center/join-together" TargetMode="External"/><Relationship Id="rId11" Type="http://schemas.openxmlformats.org/officeDocument/2006/relationships/image" Target="../media/image23.png"/><Relationship Id="rId5" Type="http://schemas.openxmlformats.org/officeDocument/2006/relationships/hyperlink" Target="https://myapps.lionsclubs.org/" TargetMode="External"/><Relationship Id="rId10" Type="http://schemas.openxmlformats.org/officeDocument/2006/relationships/hyperlink" Target="http://www.lionsclubs.org/start-a-new-club" TargetMode="External"/><Relationship Id="rId4" Type="http://schemas.openxmlformats.org/officeDocument/2006/relationships/hyperlink" Target="https://cdn2.webdamdb.com/md_27yr0gESuH81.jpg.pdf?v=1" TargetMode="External"/><Relationship Id="rId9" Type="http://schemas.openxmlformats.org/officeDocument/2006/relationships/hyperlink" Target="https://www.lionsclubs.org/es/resources-for-members/resource-center/member-orientatio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es/resources-for-members/resource-center/rebuilding-reactivation-priority-clubs" TargetMode="External"/><Relationship Id="rId18" Type="http://schemas.openxmlformats.org/officeDocument/2006/relationships/hyperlink" Target="https://www.lionsclubs.org/es/resources-for-members/resource-center/leo-lion-program" TargetMode="External"/><Relationship Id="rId3" Type="http://schemas.openxmlformats.org/officeDocument/2006/relationships/image" Target="../media/image7.png"/><Relationship Id="rId7" Type="http://schemas.openxmlformats.org/officeDocument/2006/relationships/hyperlink" Target="https://www.lionsclubs.org/es/resources-for-members/resource-center/mentoring-program" TargetMode="External"/><Relationship Id="rId12" Type="http://schemas.openxmlformats.org/officeDocument/2006/relationships/hyperlink" Target="https://www.lionsclubs.org/es/resources-for-members/resource-center/member-orientation" TargetMode="External"/><Relationship Id="rId17" Type="http://schemas.openxmlformats.org/officeDocument/2006/relationships/hyperlink" Target="https://cdn2.webdamdb.com/md_oiSTieF1lBX5.jpg.pdf?v=1" TargetMode="External"/><Relationship Id="rId2" Type="http://schemas.openxmlformats.org/officeDocument/2006/relationships/notesSlide" Target="../notesSlides/notesSlide29.xml"/><Relationship Id="rId16" Type="http://schemas.openxmlformats.org/officeDocument/2006/relationships/hyperlink" Target="https://www.lionsclubs.org/es/resources-for-members/resource-center/womens-initiative" TargetMode="External"/><Relationship Id="rId1" Type="http://schemas.openxmlformats.org/officeDocument/2006/relationships/slideLayout" Target="../slideLayouts/slideLayout8.xml"/><Relationship Id="rId6" Type="http://schemas.openxmlformats.org/officeDocument/2006/relationships/hyperlink" Target="https://www.lionsclubs.org/resources/112187393" TargetMode="External"/><Relationship Id="rId11" Type="http://schemas.openxmlformats.org/officeDocument/2006/relationships/hyperlink" Target="https://cdn2.webdamdb.com/md_oIhC1j0Tcy81.jpg.pdf?v=3" TargetMode="External"/><Relationship Id="rId5" Type="http://schemas.openxmlformats.org/officeDocument/2006/relationships/hyperlink" Target="https://cdn2.webdamdb.com/md_qNUfSeoriX61.jpg.pdf?v=1" TargetMode="External"/><Relationship Id="rId15" Type="http://schemas.openxmlformats.org/officeDocument/2006/relationships/hyperlink" Target="https://www.lionsclubs.org/resources/102880917" TargetMode="External"/><Relationship Id="rId10" Type="http://schemas.openxmlformats.org/officeDocument/2006/relationships/hyperlink" Target="https://www.lionsclubs.org/resources/88355608" TargetMode="External"/><Relationship Id="rId19" Type="http://schemas.openxmlformats.org/officeDocument/2006/relationships/hyperlink" Target="http://www.lionsclubs.org/es/resources-for-members/resource-center/club-membership-chairperson" TargetMode="External"/><Relationship Id="rId4" Type="http://schemas.openxmlformats.org/officeDocument/2006/relationships/hyperlink" Target="https://lionsclubs.org/es/resources-for-members/resource-center/invite-members" TargetMode="External"/><Relationship Id="rId9" Type="http://schemas.openxmlformats.org/officeDocument/2006/relationships/hyperlink" Target="https://cdn2.webdamdb.com/md_qNUfSeoriX61.jpg.pdf?v=2" TargetMode="External"/><Relationship Id="rId14" Type="http://schemas.openxmlformats.org/officeDocument/2006/relationships/hyperlink" Target="https://www.lionsclubs.org/es/resources-for-members/resource-center/young-adults"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resources/79863498" TargetMode="External"/><Relationship Id="rId13" Type="http://schemas.openxmlformats.org/officeDocument/2006/relationships/hyperlink" Target="https://lionsclubs.org/es/serving-safely" TargetMode="External"/><Relationship Id="rId18" Type="http://schemas.openxmlformats.org/officeDocument/2006/relationships/hyperlink" Target="https://cdn2.webdamdb.com/md_c9cx1hZOWIV4.jpg.pdf?v=1" TargetMode="External"/><Relationship Id="rId26" Type="http://schemas.openxmlformats.org/officeDocument/2006/relationships/hyperlink" Target="https://cdn2.webdamdb.com/md_MQxLVoJN4oA9.jpg.pdf?v=1" TargetMode="External"/><Relationship Id="rId3" Type="http://schemas.openxmlformats.org/officeDocument/2006/relationships/image" Target="../media/image7.png"/><Relationship Id="rId21" Type="http://schemas.openxmlformats.org/officeDocument/2006/relationships/hyperlink" Target="https://www.lionsclubs.org/es/service-reporting" TargetMode="External"/><Relationship Id="rId7" Type="http://schemas.openxmlformats.org/officeDocument/2006/relationships/hyperlink" Target="https://cdn2.webdamdb.com/md_6OxLXbV3o91.jpg.pdf?v=1" TargetMode="External"/><Relationship Id="rId12" Type="http://schemas.openxmlformats.org/officeDocument/2006/relationships/hyperlink" Target="https://www.lionsclubs.org/v2/resource/download/79863450" TargetMode="External"/><Relationship Id="rId17" Type="http://schemas.openxmlformats.org/officeDocument/2006/relationships/hyperlink" Target="https://cdn2.webdamdb.com/md_ceNibl9qEs02.jpg.pdf?v=1" TargetMode="External"/><Relationship Id="rId25" Type="http://schemas.openxmlformats.org/officeDocument/2006/relationships/hyperlink" Target="https://www.lionsclubs.org/resources/79863991" TargetMode="External"/><Relationship Id="rId2" Type="http://schemas.openxmlformats.org/officeDocument/2006/relationships/notesSlide" Target="../notesSlides/notesSlide30.xml"/><Relationship Id="rId16" Type="http://schemas.openxmlformats.org/officeDocument/2006/relationships/hyperlink" Target="https://www.lionsclubs.org/es/start-our-approach/service-journey/service-toolkit" TargetMode="External"/><Relationship Id="rId20" Type="http://schemas.openxmlformats.org/officeDocument/2006/relationships/hyperlink" Target="https://www.lionsclubs.org/es/start-our-approach/lions-advocacy-toolkit" TargetMode="External"/><Relationship Id="rId29" Type="http://schemas.openxmlformats.org/officeDocument/2006/relationships/hyperlink" Target="https://www.lionsclubs.org/resources/102881141" TargetMode="External"/><Relationship Id="rId1" Type="http://schemas.openxmlformats.org/officeDocument/2006/relationships/slideLayout" Target="../slideLayouts/slideLayout8.xml"/><Relationship Id="rId6" Type="http://schemas.openxmlformats.org/officeDocument/2006/relationships/hyperlink" Target="https://cdn2.webdamdb.com/md_UTbf57fpJhN5.jpg.pdf?v=1" TargetMode="External"/><Relationship Id="rId11" Type="http://schemas.openxmlformats.org/officeDocument/2006/relationships/hyperlink" Target="https://www.lionsclubs.org/resources/79863351" TargetMode="External"/><Relationship Id="rId24" Type="http://schemas.openxmlformats.org/officeDocument/2006/relationships/hyperlink" Target="https://cdn2.webdamdb.com/md_Y73RiM7UI4U6.jpg.pdf?v=2" TargetMode="External"/><Relationship Id="rId5" Type="http://schemas.openxmlformats.org/officeDocument/2006/relationships/hyperlink" Target="https://www.lionsclubs.org/es/explore-our-clubs/service-stories" TargetMode="External"/><Relationship Id="rId15" Type="http://schemas.openxmlformats.org/officeDocument/2006/relationships/hyperlink" Target="https://www.lionsclubs.org/es/start-our-approach/service-journey/service-project-planners" TargetMode="External"/><Relationship Id="rId23" Type="http://schemas.openxmlformats.org/officeDocument/2006/relationships/hyperlink" Target="https://cdn2.webdamdb.com/md_gCdPTwkGuM06.jpg.pdf?v=2" TargetMode="External"/><Relationship Id="rId28" Type="http://schemas.openxmlformats.org/officeDocument/2006/relationships/hyperlink" Target="https://www.lionsclubs.org/resources/79879544" TargetMode="External"/><Relationship Id="rId10" Type="http://schemas.openxmlformats.org/officeDocument/2006/relationships/hyperlink" Target="https://www.lionsclubs.org/resources/79863477" TargetMode="External"/><Relationship Id="rId19" Type="http://schemas.openxmlformats.org/officeDocument/2006/relationships/hyperlink" Target="https://cdn2.webdamdb.com/md_6DewAHSOzMO8.jpg.pdf?v=1"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resources/79864023" TargetMode="External"/><Relationship Id="rId14" Type="http://schemas.openxmlformats.org/officeDocument/2006/relationships/hyperlink" Target="https://vimeo.com/425605156" TargetMode="External"/><Relationship Id="rId22" Type="http://schemas.openxmlformats.org/officeDocument/2006/relationships/hyperlink" Target="https://www.lionsclubs.org/es/resources-for-members/resource-center/improving-club-quality" TargetMode="External"/><Relationship Id="rId27" Type="http://schemas.openxmlformats.org/officeDocument/2006/relationships/hyperlink" Target="http://www8.lionsclubs.org/reports/ClubHealthAssessment/" TargetMode="External"/><Relationship Id="rId30" Type="http://schemas.openxmlformats.org/officeDocument/2006/relationships/hyperlink" Target="https://cdn2.webdamdb.com/md_IWyky0TGx5T9.jpg.pdf?v=1"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es/resources-for-members/resource-center/zone-region-chairpersons" TargetMode="External"/><Relationship Id="rId3" Type="http://schemas.openxmlformats.org/officeDocument/2006/relationships/image" Target="../media/image7.png"/><Relationship Id="rId7" Type="http://schemas.openxmlformats.org/officeDocument/2006/relationships/hyperlink" Target="https://www.lionsclubs.org/es/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74" TargetMode="External"/><Relationship Id="rId10" Type="http://schemas.openxmlformats.org/officeDocument/2006/relationships/hyperlink" Target="https://www.lionsclubs.org/resources/102881655"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es/resources-for-members/resource-center/zone-chairperson-training-materials"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lionsclubs.org/resources/102884564" TargetMode="External"/><Relationship Id="rId3" Type="http://schemas.openxmlformats.org/officeDocument/2006/relationships/image" Target="../media/image7.png"/><Relationship Id="rId7" Type="http://schemas.openxmlformats.org/officeDocument/2006/relationships/hyperlink" Target="https://www.lionsclubs.org/resources/102884561" TargetMode="External"/><Relationship Id="rId12" Type="http://schemas.openxmlformats.org/officeDocument/2006/relationships/hyperlink" Target="https://www.lionsclubs.org/en/resources-for-members/resource-center/club-marketing"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hyperlink" Target="https://www.lionsclubs.org/resources/102882276" TargetMode="External"/><Relationship Id="rId11" Type="http://schemas.openxmlformats.org/officeDocument/2006/relationships/hyperlink" Target="https://www.lionsclubs.org/resources/102884636" TargetMode="External"/><Relationship Id="rId5" Type="http://schemas.openxmlformats.org/officeDocument/2006/relationships/hyperlink" Target="https://www.lionsclubs.org/en/resources-for-members/brand-guidelines" TargetMode="External"/><Relationship Id="rId10" Type="http://schemas.openxmlformats.org/officeDocument/2006/relationships/hyperlink" Target="https://www.lionsclubs.org/resources/102884615" TargetMode="External"/><Relationship Id="rId4" Type="http://schemas.openxmlformats.org/officeDocument/2006/relationships/hyperlink" Target="https://cdn2.webdamdb.com/md_Qyp18jKWcU46.jpg.pdf?v=1" TargetMode="External"/><Relationship Id="rId9" Type="http://schemas.openxmlformats.org/officeDocument/2006/relationships/hyperlink" Target="https://www.lionsclubs.org/resources/102884594"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lionsclubs.org/en/start-our-approach/grant-types/leadership-development-grant-program" TargetMode="External"/><Relationship Id="rId3" Type="http://schemas.openxmlformats.org/officeDocument/2006/relationships/hyperlink" Target="https://www.lionsclubs.org/en/start-our-approach/grant-types/membership-development-grants#:~:text=To%20ensure%20global%20representation%2C%20Lions,a%20Standard%20Membership%20Development%20Grant." TargetMode="External"/><Relationship Id="rId7" Type="http://schemas.openxmlformats.org/officeDocument/2006/relationships/hyperlink" Target="https://www.lionsclubs.org/en/resources-for-members/resource-center/global-action-team/gat-district-funding#:~:text=USD%20%24500%20is%20available%20for,may%20apply%20for%20the%20funding." TargetMode="External"/><Relationship Id="rId12"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s://www.lionsclubs.org/en/start-our-approach/grant-types/public-relations-grants" TargetMode="External"/><Relationship Id="rId11" Type="http://schemas.openxmlformats.org/officeDocument/2006/relationships/hyperlink" Target="https://www.lionsclubs.org/es/resources-for-members/leadership-development/institute-grant-program" TargetMode="External"/><Relationship Id="rId5" Type="http://schemas.openxmlformats.org/officeDocument/2006/relationships/hyperlink" Target="https://www.lionsclubs.org/es/start-our-approach/grant-types/public-relations-grants" TargetMode="External"/><Relationship Id="rId10" Type="http://schemas.openxmlformats.org/officeDocument/2006/relationships/hyperlink" Target="https://www.lionsclubs.org/en/start-our-approach/grant-types" TargetMode="External"/><Relationship Id="rId4" Type="http://schemas.openxmlformats.org/officeDocument/2006/relationships/hyperlink" Target="https://www.lionsclubs.org/es/start-our-approach/grant-types/membership-development-grants%23:~:text=To%20ensure%20global%20representation%2C%20Lions,a%20Standard%20Membership%20%25%2020Desarrollo%25%2020Grant." TargetMode="External"/><Relationship Id="rId9" Type="http://schemas.openxmlformats.org/officeDocument/2006/relationships/hyperlink" Target="https://www.lionsclubs.org/en/resources-for-members/leadership-development/institute-grant-progra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273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b="1">
                <a:solidFill>
                  <a:srgbClr val="0A5496"/>
                </a:solidFill>
              </a:rPr>
              <a:t>Análisis del distrito: Oportunidades</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9</a:t>
            </a:fld>
            <a:endParaRPr lang="en-US" sz="1000">
              <a:solidFill>
                <a:srgbClr val="0A5496"/>
              </a:solidFill>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FORTALEZAS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DEBILIDADES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AMENAZAS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OPORTUNIDADES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322605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b="1">
                <a:solidFill>
                  <a:srgbClr val="0A5496"/>
                </a:solidFill>
              </a:rPr>
              <a:t>Análisis del distrito: Desafíos</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10</a:t>
            </a:fld>
            <a:endParaRPr lang="en-US" sz="1000">
              <a:solidFill>
                <a:srgbClr val="0A5496"/>
              </a:solidFill>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FORTALEZAS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DEBILIDADES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AMENAZAS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OPORTUNIDADES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087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3048" y="965559"/>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sp>
        <p:nvSpPr>
          <p:cNvPr id="20" name="Body Copy">
            <a:extLst>
              <a:ext uri="{FF2B5EF4-FFF2-40B4-BE49-F238E27FC236}">
                <a16:creationId xmlns:a16="http://schemas.microsoft.com/office/drawing/2014/main" id="{BA8DAB9B-D1C6-1B4D-80FE-752CF631600A}"/>
              </a:ext>
            </a:extLst>
          </p:cNvPr>
          <p:cNvSpPr txBox="1">
            <a:spLocks/>
          </p:cNvSpPr>
          <p:nvPr/>
        </p:nvSpPr>
        <p:spPr>
          <a:xfrm>
            <a:off x="848435" y="2527476"/>
            <a:ext cx="10972800" cy="452751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600"/>
              </a:spcBef>
              <a:spcAft>
                <a:spcPts val="600"/>
              </a:spcAft>
              <a:buClr>
                <a:srgbClr val="F0C300"/>
              </a:buClr>
            </a:pPr>
            <a:r>
              <a:rPr lang="es-ES" sz="1800" dirty="0"/>
              <a:t>En apoyo a la </a:t>
            </a:r>
            <a:r>
              <a:rPr lang="es-ES" sz="1800" i="1" kern="1200" dirty="0">
                <a:solidFill>
                  <a:srgbClr val="000000"/>
                </a:solidFill>
                <a:effectLst/>
                <a:latin typeface="Arial" panose="020B0604020202020204" pitchFamily="34" charset="0"/>
                <a:ea typeface="ヒラギノ角ゴ Pro W3"/>
                <a:cs typeface="Times New Roman" panose="02020603050405020304" pitchFamily="18" charset="0"/>
              </a:rPr>
              <a:t>MISIÓN</a:t>
            </a:r>
            <a:r>
              <a:rPr lang="es-ES" sz="1800" kern="1200" dirty="0">
                <a:solidFill>
                  <a:srgbClr val="000000"/>
                </a:solidFill>
                <a:effectLst/>
                <a:latin typeface="Arial" panose="020B0604020202020204" pitchFamily="34" charset="0"/>
                <a:ea typeface="ヒラギノ角ゴ Pro W3"/>
                <a:cs typeface="Times New Roman" panose="02020603050405020304" pitchFamily="18" charset="0"/>
              </a:rPr>
              <a:t> </a:t>
            </a:r>
            <a:r>
              <a:rPr lang="es-ES" sz="1800" b="1" kern="1200" dirty="0">
                <a:solidFill>
                  <a:srgbClr val="000000"/>
                </a:solidFill>
                <a:effectLst/>
                <a:latin typeface="Arial" panose="020B0604020202020204" pitchFamily="34" charset="0"/>
                <a:ea typeface="ヒラギノ角ゴ Pro W3"/>
                <a:cs typeface="Times New Roman" panose="02020603050405020304" pitchFamily="18" charset="0"/>
              </a:rPr>
              <a:t>1.5</a:t>
            </a:r>
            <a:r>
              <a:rPr lang="es-ES" sz="1800" dirty="0"/>
              <a:t>, durante mi mandato como gobernador de distrito, me comprometo a trabajar con mi equipo para alcanzar las metas de aumento de socios establecidas para nuestra área.</a:t>
            </a:r>
          </a:p>
          <a:p>
            <a:pPr marL="285750" indent="-285750">
              <a:spcBef>
                <a:spcPts val="600"/>
              </a:spcBef>
              <a:spcAft>
                <a:spcPts val="600"/>
              </a:spcAft>
              <a:buClr>
                <a:srgbClr val="FF5C35"/>
              </a:buClr>
              <a:buFont typeface="Wingdings" panose="05000000000000000000" pitchFamily="2" charset="2"/>
              <a:buChar char="q"/>
            </a:pPr>
            <a:r>
              <a:rPr lang="es-ES" sz="1800" dirty="0"/>
              <a:t>Nuestro distrito se compromete con los objetivos de aumento de socios establecidos.</a:t>
            </a:r>
          </a:p>
          <a:p>
            <a:pPr marL="285750" indent="-285750">
              <a:spcBef>
                <a:spcPts val="600"/>
              </a:spcBef>
              <a:spcAft>
                <a:spcPts val="600"/>
              </a:spcAft>
              <a:buClr>
                <a:srgbClr val="FF5C35"/>
              </a:buClr>
              <a:buFont typeface="Wingdings" panose="05000000000000000000" pitchFamily="2" charset="2"/>
              <a:buChar char="q"/>
            </a:pPr>
            <a:r>
              <a:rPr lang="es-ES" sz="1800" dirty="0"/>
              <a:t>A nuestro distrito le gustaría establecer objetivos adicionales para alcanzar.</a:t>
            </a:r>
          </a:p>
          <a:p>
            <a:pPr>
              <a:spcBef>
                <a:spcPts val="600"/>
              </a:spcBef>
              <a:spcAft>
                <a:spcPts val="600"/>
              </a:spcAft>
              <a:buClr>
                <a:srgbClr val="F0C300"/>
              </a:buClr>
            </a:pPr>
            <a:r>
              <a:rPr lang="es-ES" sz="1600" i="1" dirty="0"/>
              <a:t>Tenga en cuenta que estos objetivos se agregarán a los objetivos mínimos de crecimiento de membresía establecidos.</a:t>
            </a:r>
          </a:p>
          <a:p>
            <a:pPr marL="342900" indent="-342900">
              <a:spcBef>
                <a:spcPts val="600"/>
              </a:spcBef>
              <a:spcAft>
                <a:spcPts val="600"/>
              </a:spcAft>
              <a:buClr>
                <a:srgbClr val="FF5C35"/>
              </a:buClr>
              <a:buFont typeface="+mj-lt"/>
              <a:buAutoNum type="alphaLcPeriod"/>
            </a:pPr>
            <a:r>
              <a:rPr lang="es-ES" sz="1800" dirty="0"/>
              <a:t>Nuestro equipo fundará _____ clubes nuevos adicionales con al menos 20 socios fundadores cada uno.</a:t>
            </a:r>
          </a:p>
          <a:p>
            <a:pPr marL="342900" indent="-342900">
              <a:spcBef>
                <a:spcPts val="600"/>
              </a:spcBef>
              <a:spcAft>
                <a:spcPts val="600"/>
              </a:spcAft>
              <a:buClr>
                <a:srgbClr val="FF5C35"/>
              </a:buClr>
              <a:buFont typeface="+mj-lt"/>
              <a:buAutoNum type="alphaLcPeriod"/>
            </a:pPr>
            <a:r>
              <a:rPr lang="es-ES" sz="1800" dirty="0"/>
              <a:t>Nuestros clubes incorporarán a ______ socios nuevos adicionales a los clubes existentes.</a:t>
            </a:r>
          </a:p>
          <a:p>
            <a:pPr marL="342900" indent="-342900">
              <a:spcBef>
                <a:spcPts val="600"/>
              </a:spcBef>
              <a:spcAft>
                <a:spcPts val="600"/>
              </a:spcAft>
              <a:buClr>
                <a:srgbClr val="FF5C35"/>
              </a:buClr>
              <a:buFont typeface="+mj-lt"/>
              <a:buAutoNum type="alphaLcPeriod"/>
            </a:pPr>
            <a:r>
              <a:rPr lang="es-ES" sz="1800" dirty="0"/>
              <a:t>Nuestro distrito aumentará nuestra meta de ganancia neta en ______ miembro(s).</a:t>
            </a:r>
            <a:endParaRPr lang="es-ES" sz="1800" dirty="0">
              <a:solidFill>
                <a:srgbClr val="56565A"/>
              </a:solidFill>
              <a:ea typeface="ヒラギノ角ゴ Pro W3"/>
            </a:endParaRPr>
          </a:p>
          <a:p>
            <a:pPr>
              <a:spcBef>
                <a:spcPts val="2400"/>
              </a:spcBef>
              <a:spcAft>
                <a:spcPts val="2400"/>
              </a:spcAft>
              <a:buClr>
                <a:schemeClr val="tx2"/>
              </a:buClr>
              <a:buFont typeface="Wingdings" panose="05000000000000000000" pitchFamily="2" charset="2"/>
              <a:buChar char="§"/>
            </a:pPr>
            <a:endParaRPr lang="en-US" sz="1800" dirty="0"/>
          </a:p>
        </p:txBody>
      </p:sp>
      <p:sp>
        <p:nvSpPr>
          <p:cNvPr id="22" name="Headline">
            <a:extLst>
              <a:ext uri="{FF2B5EF4-FFF2-40B4-BE49-F238E27FC236}">
                <a16:creationId xmlns:a16="http://schemas.microsoft.com/office/drawing/2014/main" id="{9EEE5DF9-605E-5845-9AE6-D2F26FE5F6CA}"/>
              </a:ext>
            </a:extLst>
          </p:cNvPr>
          <p:cNvSpPr txBox="1">
            <a:spLocks/>
          </p:cNvSpPr>
          <p:nvPr/>
        </p:nvSpPr>
        <p:spPr>
          <a:xfrm>
            <a:off x="2286000" y="1418680"/>
            <a:ext cx="8504585" cy="699527"/>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4200" dirty="0">
                <a:solidFill>
                  <a:srgbClr val="00338D"/>
                </a:solidFill>
              </a:rPr>
              <a:t>Metas de aumento de socios</a:t>
            </a:r>
          </a:p>
        </p:txBody>
      </p:sp>
      <p:sp>
        <p:nvSpPr>
          <p:cNvPr id="24" name="Yellow Bar">
            <a:extLst>
              <a:ext uri="{FF2B5EF4-FFF2-40B4-BE49-F238E27FC236}">
                <a16:creationId xmlns:a16="http://schemas.microsoft.com/office/drawing/2014/main" id="{C597F740-7DBB-4841-AB3D-F29DE8E44393}"/>
              </a:ext>
            </a:extLst>
          </p:cNvPr>
          <p:cNvSpPr/>
          <p:nvPr/>
        </p:nvSpPr>
        <p:spPr>
          <a:xfrm>
            <a:off x="5367822" y="21115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689082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800" b="0" i="0" u="none" strike="noStrike" cap="none" normalizeH="0" baseline="0" noProof="0">
                <a:ln>
                  <a:noFill/>
                </a:ln>
                <a:solidFill>
                  <a:prstClr val="white">
                    <a:alpha val="44000"/>
                  </a:prstClr>
                </a:solidFill>
                <a:effectLst/>
                <a:uLnTx/>
                <a:uFillTx/>
                <a:latin typeface="Segoe UI Semibold"/>
                <a:ea typeface="+mn-ea"/>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686681"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es-ES" sz="4000" b="1">
                <a:solidFill>
                  <a:prstClr val="white"/>
                </a:solidFill>
              </a:rPr>
              <a:t>Tenemos que tender a la acción: hagamos que suceda algo ahora. </a:t>
            </a:r>
            <a:br>
              <a:rPr lang="es-ES" sz="4000" b="1">
                <a:solidFill>
                  <a:prstClr val="white"/>
                </a:solidFill>
              </a:rPr>
            </a:br>
            <a:r>
              <a:rPr lang="es-ES" sz="4000" b="1">
                <a:solidFill>
                  <a:prstClr val="white"/>
                </a:solidFill>
              </a:rPr>
              <a:t>Podemos dividir ese gran plan en pasos pequeños y dar el primer paso de inmediato.</a:t>
            </a:r>
          </a:p>
        </p:txBody>
      </p:sp>
      <p:sp>
        <p:nvSpPr>
          <p:cNvPr id="14" name="Quote">
            <a:extLst>
              <a:ext uri="{FF2B5EF4-FFF2-40B4-BE49-F238E27FC236}">
                <a16:creationId xmlns:a16="http://schemas.microsoft.com/office/drawing/2014/main" id="{4F9DC3E5-C86D-C14A-883B-0890394483DE}"/>
              </a:ext>
            </a:extLst>
          </p:cNvPr>
          <p:cNvSpPr/>
          <p:nvPr/>
        </p:nvSpPr>
        <p:spPr>
          <a:xfrm>
            <a:off x="9131034" y="3910241"/>
            <a:ext cx="1513719" cy="2834105"/>
          </a:xfrm>
          <a:prstGeom prst="rect">
            <a:avLst/>
          </a:prstGeom>
        </p:spPr>
        <p:txBody>
          <a:bodyPr wrap="square" lIns="63496" tIns="31748" rIns="63496" bIns="31748">
            <a:spAutoFit/>
          </a:bodyPr>
          <a:lstStyle/>
          <a:p>
            <a:pPr algn="ctr"/>
            <a:r>
              <a:rPr lang="es-ES" sz="18000" b="1">
                <a:solidFill>
                  <a:srgbClr val="EBB700"/>
                </a:solidFill>
                <a:latin typeface="Open Sans"/>
                <a:cs typeface="Open Sans"/>
              </a:rPr>
              <a:t>”</a:t>
            </a: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s-ES" sz="2400" b="1">
                <a:solidFill>
                  <a:schemeClr val="bg1"/>
                </a:solidFill>
              </a:rPr>
              <a:t>- Indira Gandhi</a:t>
            </a:r>
          </a:p>
        </p:txBody>
      </p:sp>
      <p:sp>
        <p:nvSpPr>
          <p:cNvPr id="2" name="Quote">
            <a:extLst>
              <a:ext uri="{FF2B5EF4-FFF2-40B4-BE49-F238E27FC236}">
                <a16:creationId xmlns:a16="http://schemas.microsoft.com/office/drawing/2014/main" id="{0CCEAD3F-82F6-5CA4-FCD1-E1959C98E84E}"/>
              </a:ext>
            </a:extLst>
          </p:cNvPr>
          <p:cNvSpPr/>
          <p:nvPr/>
        </p:nvSpPr>
        <p:spPr>
          <a:xfrm>
            <a:off x="461097" y="766514"/>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57897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4000" b="1" i="0" u="none" strike="noStrike" cap="none" normalizeH="0" baseline="0" noProof="0">
                <a:ln>
                  <a:noFill/>
                </a:ln>
                <a:solidFill>
                  <a:srgbClr val="33373B"/>
                </a:solidFill>
                <a:effectLst/>
                <a:uLnTx/>
                <a:uFillTx/>
                <a:ea typeface="Times New Roman" panose="02020603050405020304" pitchFamily="18" charset="0"/>
                <a:cs typeface="Arial" panose="020B0604020202020204" pitchFamily="34" charset="0"/>
              </a:rPr>
              <a:t>Plantilla del plan de acción</a:t>
            </a: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373770632"/>
              </p:ext>
            </p:extLst>
          </p:nvPr>
        </p:nvGraphicFramePr>
        <p:xfrm>
          <a:off x="229564" y="1153797"/>
          <a:ext cx="11734800" cy="561423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es-ES" sz="1600" b="1">
                          <a:effectLst/>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es-ES" sz="14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4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Actividades de servicio                          </a:t>
                      </a:r>
                    </a:p>
                    <a:p>
                      <a:pPr marL="0" marR="0">
                        <a:spcBef>
                          <a:spcPts val="0"/>
                        </a:spcBef>
                        <a:spcAft>
                          <a:spcPts val="0"/>
                        </a:spcAft>
                      </a:pPr>
                      <a:r>
                        <a:rPr lang="es-ES" sz="14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4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Aumento de socios          </a:t>
                      </a: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es-ES" sz="14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4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Desarrollo de liderato </a:t>
                      </a:r>
                    </a:p>
                    <a:p>
                      <a:pPr marL="0" marR="0">
                        <a:spcBef>
                          <a:spcPts val="0"/>
                        </a:spcBef>
                        <a:spcAft>
                          <a:spcPts val="0"/>
                        </a:spcAft>
                      </a:pPr>
                      <a:r>
                        <a:rPr lang="es-ES" sz="1400" b="0" cap="all">
                          <a:solidFill>
                            <a:schemeClr val="accent6"/>
                          </a:solidFill>
                          <a:effectLst/>
                        </a:rPr>
                        <a:t>☐ LCIF</a:t>
                      </a: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4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Meta personalizada</a:t>
                      </a: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es-ES" sz="1600" b="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Enunciado de meta</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Medida</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Persona responsable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Recursos necesarios (miembros del equipo, tecnología, financiación, etc.).</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es-ES" sz="16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límite</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4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Evaluación</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6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Modificaciones</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1991147" y="2038908"/>
            <a:ext cx="6390852" cy="480060"/>
            <a:chOff x="1991147" y="2038908"/>
            <a:chExt cx="6390852" cy="480060"/>
          </a:xfrm>
        </p:grpSpPr>
        <p:sp>
          <p:nvSpPr>
            <p:cNvPr id="18" name="Text Box 13">
              <a:extLst>
                <a:ext uri="{FF2B5EF4-FFF2-40B4-BE49-F238E27FC236}">
                  <a16:creationId xmlns:a16="http://schemas.microsoft.com/office/drawing/2014/main" id="{5AB5F1F7-F987-478C-BF1B-5391DCB9F5FF}"/>
                </a:ext>
              </a:extLst>
            </p:cNvPr>
            <p:cNvSpPr txBox="1"/>
            <p:nvPr/>
          </p:nvSpPr>
          <p:spPr>
            <a:xfrm>
              <a:off x="2181646" y="2226233"/>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Indique qué se propone lograr específicamente el distrito.</a:t>
              </a: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1991147" y="2038908"/>
              <a:ext cx="201295" cy="389889"/>
              <a:chOff x="0" y="0"/>
              <a:chExt cx="201563" cy="390229"/>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318" y="1318"/>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1479" y="17718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1736972" y="990600"/>
            <a:ext cx="6949827" cy="343217"/>
            <a:chOff x="1736973"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1866561"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1736973"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133600"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1600" b="1" i="0" u="none" strike="noStrike" cap="none" normalizeH="0" baseline="0" noProof="0" dirty="0">
                  <a:ln>
                    <a:noFill/>
                  </a:ln>
                  <a:solidFill>
                    <a:prstClr val="white"/>
                  </a:solidFill>
                  <a:effectLst/>
                  <a:uLnTx/>
                  <a:uFillTx/>
                  <a:latin typeface="Century Gothic" panose="020B0502020202020204" pitchFamily="34" charset="0"/>
                  <a:ea typeface="Times New Roman" panose="02020603050405020304" pitchFamily="18" charset="0"/>
                  <a:cs typeface="+mn-cs"/>
                </a:rPr>
                <a:t>¿A qué objetivo hace referencia la declaración de su meta?</a:t>
              </a: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2350936"/>
            <a:chOff x="311150" y="2965269"/>
            <a:chExt cx="2889250" cy="2350936"/>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211580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Indique cómo logrará su equipo la meta. La medida debe ser específica y medible. Incluya detalles tales como el número de Leones, actividades específicas, comunicaciones, etc.</a:t>
              </a: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731653"/>
            <a:chOff x="3364122" y="3068947"/>
            <a:chExt cx="1917700" cy="1731653"/>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447800"/>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Indique las personas que harán el trabajo para completar cada medida.</a:t>
              </a: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066616"/>
            <a:ext cx="2926089" cy="1481375"/>
            <a:chOff x="6200559" y="3066616"/>
            <a:chExt cx="2926089" cy="1481375"/>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067886"/>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517783"/>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419953"/>
              <a:ext cx="2926089"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Indique los recursos clave o la financiación necesaria para ejecutar cada medida.</a:t>
              </a: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525000" y="3021397"/>
            <a:ext cx="2364129" cy="2617403"/>
            <a:chOff x="9525000" y="3021397"/>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021397"/>
              <a:ext cx="210821" cy="947418"/>
              <a:chOff x="10917579" y="3021397"/>
              <a:chExt cx="210821" cy="947418"/>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022864"/>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478515"/>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036002"/>
              <a:ext cx="210821" cy="947418"/>
              <a:chOff x="10114304" y="3036002"/>
              <a:chExt cx="210821" cy="947418"/>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037469"/>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493120"/>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298894"/>
              <a:ext cx="2364129" cy="233990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Indique cuándo tendrá que empezar la planificación para lograr cada medida. Al fijar la fecha límite, recuerde incorporar tiempo para hacer seguimiento con la persona responsable.</a:t>
              </a: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567054"/>
            <a:ext cx="6326528" cy="1229591"/>
            <a:chOff x="5562601" y="5567054"/>
            <a:chExt cx="6326528" cy="1229591"/>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6121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5670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770889"/>
              <a:ext cx="6326528" cy="1025756"/>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A completar durante todo el año; en base a la evaluación, las modificaciones al calendario / medidas que deben tomarse para lograr la declaración de meta arriba enumerada.</a:t>
              </a: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560261"/>
            <a:ext cx="5334966" cy="1236383"/>
            <a:chOff x="152400" y="5560261"/>
            <a:chExt cx="5334966" cy="1236383"/>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560261"/>
              <a:ext cx="672448" cy="241863"/>
              <a:chOff x="0" y="0"/>
              <a:chExt cx="672535" cy="241886"/>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55659"/>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0"/>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774925"/>
              <a:ext cx="5334966" cy="1021719"/>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s-ES" sz="1600" b="1" i="0" u="none" strike="noStrike" cap="none" normalizeH="0" baseline="0" noProof="0">
                  <a:ln>
                    <a:noFill/>
                  </a:ln>
                  <a:solidFill>
                    <a:prstClr val="white"/>
                  </a:solidFill>
                  <a:effectLst/>
                  <a:uLnTx/>
                  <a:uFillTx/>
                  <a:latin typeface="Century Gothic" panose="020B0502020202020204" pitchFamily="34" charset="0"/>
                  <a:ea typeface="Times New Roman" panose="02020603050405020304" pitchFamily="18" charset="0"/>
                  <a:cs typeface="+mn-cs"/>
                </a:rPr>
                <a:t>A completar durante todo el año; las acciones / comentarios recibidos que puedan afectar el calendario general y las acciones necesarias para lograr la declaración de meta arriba enumerada.</a:t>
              </a: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231727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4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Ejemplos de planes de acción</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s-ES">
                <a:solidFill>
                  <a:prstClr val="white"/>
                </a:solidFill>
              </a:rPr>
              <a:t>Área de enfoque 1: Clubes nuevos</a:t>
            </a: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364308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extLst>
              <p:ext uri="{D42A27DB-BD31-4B8C-83A1-F6EECF244321}">
                <p14:modId xmlns:p14="http://schemas.microsoft.com/office/powerpoint/2010/main" val="2167626278"/>
              </p:ext>
            </p:extLst>
          </p:nvPr>
        </p:nvGraphicFramePr>
        <p:xfrm>
          <a:off x="800582" y="488858"/>
          <a:ext cx="10590836" cy="6192838"/>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es-ES" sz="1400" b="1">
                          <a:effectLst/>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es-ES" sz="13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Actividades de servicio                          </a:t>
                      </a:r>
                    </a:p>
                    <a:p>
                      <a:pPr marL="0" marR="0">
                        <a:spcBef>
                          <a:spcPts val="0"/>
                        </a:spcBef>
                        <a:spcAft>
                          <a:spcPts val="0"/>
                        </a:spcAft>
                      </a:pPr>
                      <a:r>
                        <a:rPr lang="es-ES" sz="13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Aumento de socios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es-ES" sz="13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Desarrollo de liderato </a:t>
                      </a:r>
                    </a:p>
                    <a:p>
                      <a:pPr marL="0" marR="0">
                        <a:spcBef>
                          <a:spcPts val="0"/>
                        </a:spcBef>
                        <a:spcAft>
                          <a:spcPts val="0"/>
                        </a:spcAft>
                      </a:pPr>
                      <a:r>
                        <a:rPr lang="es-ES" sz="1300" b="0" cap="all">
                          <a:solidFill>
                            <a:schemeClr val="accent6"/>
                          </a:solidFill>
                          <a:effectLst/>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Meta personalizada</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es-ES" sz="1400" b="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Enunciado de meta</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r>
                        <a:rPr lang="es-ES" sz="1400" b="0" dirty="0">
                          <a:latin typeface="Arial" panose="020B0604020202020204" pitchFamily="34" charset="0"/>
                          <a:cs typeface="Arial" panose="020B0604020202020204" pitchFamily="34" charset="0"/>
                        </a:rPr>
                        <a:t>Para fines de este año </a:t>
                      </a:r>
                      <a:r>
                        <a:rPr lang="es-ES" sz="1400" b="0" dirty="0" err="1">
                          <a:latin typeface="Arial" panose="020B0604020202020204" pitchFamily="34" charset="0"/>
                          <a:cs typeface="Arial" panose="020B0604020202020204" pitchFamily="34" charset="0"/>
                        </a:rPr>
                        <a:t>Leonístico</a:t>
                      </a:r>
                      <a:r>
                        <a:rPr lang="es-ES" sz="1400" b="0" dirty="0">
                          <a:latin typeface="Arial" panose="020B0604020202020204" pitchFamily="34" charset="0"/>
                          <a:cs typeface="Arial" panose="020B0604020202020204" pitchFamily="34" charset="0"/>
                        </a:rPr>
                        <a:t>, nuestro equipo fundará un nuevo club adicional con al menos 20 socios fundadores”.</a:t>
                      </a: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Medida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Persona responsable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Recursos necesarios (miembros del equipo, tecnología, financiación, etc.).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límite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535549">
                <a:tc>
                  <a:txBody>
                    <a:bodyPr/>
                    <a:lstStyle/>
                    <a:p>
                      <a:pPr marL="0" marR="0">
                        <a:spcBef>
                          <a:spcPts val="0"/>
                        </a:spcBef>
                        <a:spcAft>
                          <a:spcPts val="0"/>
                        </a:spcAft>
                      </a:pPr>
                      <a:r>
                        <a:rPr lang="es-ES" sz="1300" b="1">
                          <a:effectLst/>
                          <a:latin typeface="Century Gothic" panose="020B0502020202020204" pitchFamily="34" charset="0"/>
                          <a:ea typeface="Times New Roman" panose="02020603050405020304" pitchFamily="18" charset="0"/>
                          <a:cs typeface="Times New Roman" panose="02020603050405020304" pitchFamily="18" charset="0"/>
                        </a:rPr>
                        <a:t>Crear</a:t>
                      </a: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 un equipo de extensión de clubes</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Coordinador del GMT de Distrito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Lista de socios interesados, correo electrónico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5 de junio 202X</a:t>
                      </a:r>
                    </a:p>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7 de junio 202X</a:t>
                      </a:r>
                    </a:p>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590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1">
                          <a:effectLst/>
                          <a:latin typeface="Century Gothic" panose="020B0502020202020204" pitchFamily="34" charset="0"/>
                          <a:ea typeface="Times New Roman" panose="02020603050405020304" pitchFamily="18" charset="0"/>
                          <a:cs typeface="Times New Roman" panose="02020603050405020304" pitchFamily="18" charset="0"/>
                        </a:rPr>
                        <a:t>Seleccionar</a:t>
                      </a: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 un lugar para el club nuevo</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Equipo de Extensión de Clubes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Evaluación de necesidades del club y de la comunidad, plataforma de reuniones virtuales</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10 de junio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20 de junio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es-ES" sz="1300" b="1">
                          <a:effectLst/>
                          <a:latin typeface="Century Gothic" panose="020B0502020202020204" pitchFamily="34" charset="0"/>
                          <a:ea typeface="Times New Roman" panose="02020603050405020304" pitchFamily="18" charset="0"/>
                          <a:cs typeface="Times New Roman" panose="02020603050405020304" pitchFamily="18" charset="0"/>
                        </a:rPr>
                        <a:t>Elegir</a:t>
                      </a: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 </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un tema para el club nuevo en función de las necesidades de la ubicación seleccionada.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Equipo de Extensión de Clubes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latin typeface="Century Gothic" panose="020B0502020202020204" pitchFamily="34" charset="0"/>
                        </a:rPr>
                        <a:t>Sitio web de clubes especializados, plataforma de reuniones virtuales</a:t>
                      </a:r>
                    </a:p>
                    <a:p>
                      <a:pPr marL="0" marR="0" algn="l" rtl="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10 de junio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20 de junio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300" b="1">
                          <a:effectLst/>
                          <a:latin typeface="Century Gothic" panose="020B0502020202020204" pitchFamily="34" charset="0"/>
                          <a:ea typeface="Times New Roman" panose="02020603050405020304" pitchFamily="18" charset="0"/>
                          <a:cs typeface="Times New Roman" panose="02020603050405020304" pitchFamily="18" charset="0"/>
                        </a:rPr>
                        <a:t>Promover </a:t>
                      </a: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el club nuevo en las redes sociales y otras plataformas en línea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Equipo de Extensión de Clubes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latin typeface="Century Gothic" panose="020B0502020202020204" pitchFamily="34" charset="0"/>
                        </a:rPr>
                        <a:t>Plantillas de publicaciones en redes sociales, comunicaciones de eventos de clubes nuevos, guía de desarrollo de clubes nuevos, publicidad en línea con un presupuesto de 100 USD</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 de julio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 de agosto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3">
                  <a:txBody>
                    <a:bodyPr/>
                    <a:lstStyle/>
                    <a:p>
                      <a:pPr marL="47625" marR="0" indent="-47625">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Evaluación</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Modificaciones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ea typeface="ヒラギノ角ゴ Pro W3" pitchFamily="84" charset="-128"/>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9347571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4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Ejemplos de planes de acción</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s-ES">
                <a:solidFill>
                  <a:prstClr val="white"/>
                </a:solidFill>
              </a:rPr>
              <a:t>Área de enfoque 2: Socios nuevos</a:t>
            </a: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717322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202420966"/>
              </p:ext>
            </p:extLst>
          </p:nvPr>
        </p:nvGraphicFramePr>
        <p:xfrm>
          <a:off x="800582" y="561880"/>
          <a:ext cx="10590836" cy="6131289"/>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es-ES" sz="1400" b="1">
                          <a:effectLst/>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es-ES" sz="13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Actividades de servicio                          </a:t>
                      </a:r>
                    </a:p>
                    <a:p>
                      <a:pPr marL="0" marR="0">
                        <a:spcBef>
                          <a:spcPts val="0"/>
                        </a:spcBef>
                        <a:spcAft>
                          <a:spcPts val="0"/>
                        </a:spcAft>
                      </a:pPr>
                      <a:r>
                        <a:rPr lang="es-ES" sz="13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Aumento de socios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es-ES" sz="13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Desarrollo de liderato </a:t>
                      </a:r>
                    </a:p>
                    <a:p>
                      <a:pPr marL="0" marR="0">
                        <a:spcBef>
                          <a:spcPts val="0"/>
                        </a:spcBef>
                        <a:spcAft>
                          <a:spcPts val="0"/>
                        </a:spcAft>
                      </a:pPr>
                      <a:r>
                        <a:rPr lang="es-ES" sz="1300" b="0" cap="all">
                          <a:solidFill>
                            <a:schemeClr val="accent6"/>
                          </a:solidFill>
                          <a:effectLst/>
                        </a:rPr>
                        <a:t>☐ LCIF</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Meta personalizada</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es-ES" sz="1400" b="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Enunciado de meta</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sz="1400" b="0" dirty="0">
                          <a:latin typeface="Arial" panose="020B0604020202020204" pitchFamily="34" charset="0"/>
                          <a:ea typeface="Times New Roman" panose="02020603050405020304" pitchFamily="18" charset="0"/>
                          <a:cs typeface="Arial" panose="020B0604020202020204" pitchFamily="34" charset="0"/>
                        </a:rPr>
                        <a:t>"Para fines de este año </a:t>
                      </a:r>
                      <a:r>
                        <a:rPr lang="es-ES" sz="1400" b="0" dirty="0" err="1">
                          <a:latin typeface="Arial" panose="020B0604020202020204" pitchFamily="34" charset="0"/>
                          <a:ea typeface="Times New Roman" panose="02020603050405020304" pitchFamily="18" charset="0"/>
                          <a:cs typeface="Arial" panose="020B0604020202020204" pitchFamily="34" charset="0"/>
                        </a:rPr>
                        <a:t>Leonístico</a:t>
                      </a:r>
                      <a:r>
                        <a:rPr lang="es-ES" sz="1400" b="0" dirty="0">
                          <a:latin typeface="Arial" panose="020B0604020202020204" pitchFamily="34" charset="0"/>
                          <a:ea typeface="Times New Roman" panose="02020603050405020304" pitchFamily="18" charset="0"/>
                          <a:cs typeface="Arial" panose="020B0604020202020204" pitchFamily="34" charset="0"/>
                        </a:rPr>
                        <a:t>, nuestros clubes incorporarán a 10 nuevos socios adicionales a los clubes existentes".</a:t>
                      </a: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Medida</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Persona responsable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Recursos necesarios (miembros del equipo, tecnología, financiación, etc.).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límite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Programar una reunión virtual con los jefes de zona para revisar los recursos de reclutamiento, como la Guía ¡Basta con preguntar!</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Coordinador del GLT del Distrito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Información de contacto de los jefes de zona, calendario de comunicaciones, plataforma de reuniones virtuales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 de mayo de 202X</a:t>
                      </a:r>
                    </a:p>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15 de mayo de 202X</a:t>
                      </a:r>
                    </a:p>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Revisar los recursos de reclutamiento con los jefes de zona y comunicar la solicitud para capacitar a los líderes del club sobre los recursos.</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Coordinador del GLT del Distrito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a:latin typeface="Century Gothic" panose="020B0502020202020204" pitchFamily="34" charset="0"/>
                          <a:ea typeface="Times New Roman" panose="02020603050405020304" pitchFamily="18" charset="0"/>
                          <a:cs typeface="Times New Roman" panose="02020603050405020304" pitchFamily="18" charset="0"/>
                        </a:rPr>
                        <a:t>¡Basta con preguntar! para el reclutamiento de socios nuevos, plataforma de reuniones virtuales</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15 de mayo de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15 de junio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Empezar la capacitación para líderes de club sobre los recursos y las mejores prácticas de reclutamiento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Jefes de zona</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a:latin typeface="Century Gothic" panose="020B0502020202020204" pitchFamily="34" charset="0"/>
                          <a:ea typeface="Times New Roman" panose="02020603050405020304" pitchFamily="18" charset="0"/>
                          <a:cs typeface="Times New Roman" panose="02020603050405020304" pitchFamily="18" charset="0"/>
                        </a:rPr>
                        <a:t>¡Basta con preguntar! para el reclutamiento de socios nuevos, plataforma de reuniones virtuales</a:t>
                      </a:r>
                    </a:p>
                    <a:p>
                      <a:pPr marL="0" marR="0" algn="l" rtl="0">
                        <a:spcBef>
                          <a:spcPts val="0"/>
                        </a:spcBef>
                        <a:spcAft>
                          <a:spcPts val="0"/>
                        </a:spcAft>
                      </a:pPr>
                      <a:endParaRPr lang="en-US"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15 de junio 202X</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15 de agosto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3">
                  <a:txBody>
                    <a:bodyPr/>
                    <a:lstStyle/>
                    <a:p>
                      <a:pPr marL="47625" marR="0" indent="-47625">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Evaluación</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4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Modificaciones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59615" y="109528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731860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4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Ejemplos de planes de acción</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s-ES">
                <a:solidFill>
                  <a:prstClr val="white"/>
                </a:solidFill>
              </a:rPr>
              <a:t>Área de enfoque 3: Satisfacción de los socios</a:t>
            </a: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701882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D8345D5-186D-5840-806E-5D6437F13C6B}"/>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7" name="Emblem - Color">
            <a:extLst>
              <a:ext uri="{FF2B5EF4-FFF2-40B4-BE49-F238E27FC236}">
                <a16:creationId xmlns:a16="http://schemas.microsoft.com/office/drawing/2014/main" id="{C8F5DE0A-1DED-E640-82D2-5517189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8" name="Body Copy">
            <a:extLst>
              <a:ext uri="{FF2B5EF4-FFF2-40B4-BE49-F238E27FC236}">
                <a16:creationId xmlns:a16="http://schemas.microsoft.com/office/drawing/2014/main" id="{A4AD41D5-34C2-4D4C-84E1-DDCB97CF1008}"/>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a:t>Preparación previa a la reunión</a:t>
            </a:r>
            <a:endParaRPr lang="en-US" sz="4000" kern="0" dirty="0">
              <a:solidFill>
                <a:srgbClr val="55565A"/>
              </a:solidFill>
            </a:endParaRPr>
          </a:p>
        </p:txBody>
      </p:sp>
      <p:pic>
        <p:nvPicPr>
          <p:cNvPr id="9" name="Picture 8">
            <a:extLst>
              <a:ext uri="{FF2B5EF4-FFF2-40B4-BE49-F238E27FC236}">
                <a16:creationId xmlns:a16="http://schemas.microsoft.com/office/drawing/2014/main" id="{A650165F-D0AD-6943-9F91-38859A7DE88A}"/>
              </a:ext>
            </a:extLst>
          </p:cNvPr>
          <p:cNvPicPr>
            <a:picLocks noChangeAspect="1"/>
          </p:cNvPicPr>
          <p:nvPr/>
        </p:nvPicPr>
        <p:blipFill>
          <a:blip r:embed="rId4"/>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9DDB088A-F41D-EB42-960E-F19E2D2F2523}"/>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376550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1677670387"/>
              </p:ext>
            </p:extLst>
          </p:nvPr>
        </p:nvGraphicFramePr>
        <p:xfrm>
          <a:off x="762482" y="685800"/>
          <a:ext cx="10667035" cy="6207034"/>
        </p:xfrm>
        <a:graphic>
          <a:graphicData uri="http://schemas.openxmlformats.org/drawingml/2006/table">
            <a:tbl>
              <a:tblPr firstRow="1" firstCol="1" bandRow="1"/>
              <a:tblGrid>
                <a:gridCol w="2769782">
                  <a:extLst>
                    <a:ext uri="{9D8B030D-6E8A-4147-A177-3AD203B41FA5}">
                      <a16:colId xmlns:a16="http://schemas.microsoft.com/office/drawing/2014/main" val="333775807"/>
                    </a:ext>
                  </a:extLst>
                </a:gridCol>
                <a:gridCol w="1783150">
                  <a:extLst>
                    <a:ext uri="{9D8B030D-6E8A-4147-A177-3AD203B41FA5}">
                      <a16:colId xmlns:a16="http://schemas.microsoft.com/office/drawing/2014/main" val="3900886396"/>
                    </a:ext>
                  </a:extLst>
                </a:gridCol>
                <a:gridCol w="206769">
                  <a:extLst>
                    <a:ext uri="{9D8B030D-6E8A-4147-A177-3AD203B41FA5}">
                      <a16:colId xmlns:a16="http://schemas.microsoft.com/office/drawing/2014/main" val="2158251681"/>
                    </a:ext>
                  </a:extLst>
                </a:gridCol>
                <a:gridCol w="3551398">
                  <a:extLst>
                    <a:ext uri="{9D8B030D-6E8A-4147-A177-3AD203B41FA5}">
                      <a16:colId xmlns:a16="http://schemas.microsoft.com/office/drawing/2014/main" val="3509548971"/>
                    </a:ext>
                  </a:extLst>
                </a:gridCol>
                <a:gridCol w="193086">
                  <a:extLst>
                    <a:ext uri="{9D8B030D-6E8A-4147-A177-3AD203B41FA5}">
                      <a16:colId xmlns:a16="http://schemas.microsoft.com/office/drawing/2014/main" val="1665258561"/>
                    </a:ext>
                  </a:extLst>
                </a:gridCol>
                <a:gridCol w="1121477">
                  <a:extLst>
                    <a:ext uri="{9D8B030D-6E8A-4147-A177-3AD203B41FA5}">
                      <a16:colId xmlns:a16="http://schemas.microsoft.com/office/drawing/2014/main" val="2281054647"/>
                    </a:ext>
                  </a:extLst>
                </a:gridCol>
                <a:gridCol w="1041373">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es-ES" sz="1500" b="1">
                          <a:effectLst/>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2">
                  <a:txBody>
                    <a:bodyPr/>
                    <a:lstStyle/>
                    <a:p>
                      <a:pPr marL="0" marR="0">
                        <a:spcBef>
                          <a:spcPts val="0"/>
                        </a:spcBef>
                        <a:spcAft>
                          <a:spcPts val="0"/>
                        </a:spcAft>
                      </a:pPr>
                      <a:r>
                        <a:rPr lang="es-ES" sz="13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Actividades de servicio                          </a:t>
                      </a:r>
                    </a:p>
                    <a:p>
                      <a:pPr marL="0" marR="0">
                        <a:spcBef>
                          <a:spcPts val="0"/>
                        </a:spcBef>
                        <a:spcAft>
                          <a:spcPts val="0"/>
                        </a:spcAft>
                      </a:pPr>
                      <a:r>
                        <a:rPr lang="es-ES" sz="13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Aumento de socios          </a:t>
                      </a: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es-ES" sz="13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Desarrollo de liderato </a:t>
                      </a:r>
                    </a:p>
                    <a:p>
                      <a:pPr marL="0" marR="0">
                        <a:spcBef>
                          <a:spcPts val="0"/>
                        </a:spcBef>
                        <a:spcAft>
                          <a:spcPts val="0"/>
                        </a:spcAft>
                      </a:pPr>
                      <a:r>
                        <a:rPr lang="es-ES" sz="1300" b="0" cap="all">
                          <a:solidFill>
                            <a:schemeClr val="accent6"/>
                          </a:solidFill>
                          <a:effectLst/>
                        </a:rPr>
                        <a:t>☐ LCIF</a:t>
                      </a: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Meta personalizada</a:t>
                      </a: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es-ES" sz="1500" b="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Enunciado de meta</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es-ES" sz="1400" b="0" dirty="0">
                          <a:latin typeface="Arial" panose="020B0604020202020204" pitchFamily="34" charset="0"/>
                          <a:ea typeface="Times New Roman" panose="02020603050405020304" pitchFamily="18" charset="0"/>
                          <a:cs typeface="Arial" panose="020B0604020202020204" pitchFamily="34" charset="0"/>
                        </a:rPr>
                        <a:t>"Para el final de este año </a:t>
                      </a:r>
                      <a:r>
                        <a:rPr lang="es-ES" sz="1400" b="0" dirty="0" err="1">
                          <a:latin typeface="Arial" panose="020B0604020202020204" pitchFamily="34" charset="0"/>
                          <a:ea typeface="Times New Roman" panose="02020603050405020304" pitchFamily="18" charset="0"/>
                          <a:cs typeface="Arial" panose="020B0604020202020204" pitchFamily="34" charset="0"/>
                        </a:rPr>
                        <a:t>Leonístico</a:t>
                      </a:r>
                      <a:r>
                        <a:rPr lang="es-ES" sz="1400" b="0" dirty="0">
                          <a:latin typeface="Arial" panose="020B0604020202020204" pitchFamily="34" charset="0"/>
                          <a:ea typeface="Times New Roman" panose="02020603050405020304" pitchFamily="18" charset="0"/>
                          <a:cs typeface="Arial" panose="020B0604020202020204" pitchFamily="34" charset="0"/>
                        </a:rPr>
                        <a:t>, nuestro distrito aumentará nuestra meta de ganancias netas en 3 socios". </a:t>
                      </a:r>
                      <a:endParaRPr lang="es-ES" sz="1300" b="0" dirty="0">
                        <a:latin typeface="Century Gothic" panose="020B0502020202020204" pitchFamily="34" charset="0"/>
                        <a:ea typeface="Times New Roman" panose="02020603050405020304" pitchFamily="18" charset="0"/>
                        <a:cs typeface="Times New Roman" panose="02020603050405020304" pitchFamily="18" charset="0"/>
                      </a:endParaRP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Medida</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Persona responsable</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Recursos necesarios (miembros del equipo, tecnología, financiación, etc.).</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límite</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Revisar la Guía de satisfacción de los socios y programar una reunión con los miembros del área de enfoque 3</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Grupo de trabajo del Área de enfoque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Guía de Satisfacción de los socios</a:t>
                      </a:r>
                      <a:r>
                        <a:rPr lang="es-ES" sz="1300" noProof="0">
                          <a:effectLst/>
                          <a:latin typeface="Century Gothic" panose="020B0502020202020204" pitchFamily="34" charset="0"/>
                          <a:ea typeface="Times New Roman" panose="02020603050405020304" pitchFamily="18" charset="0"/>
                          <a:cs typeface="Times New Roman" panose="02020603050405020304" pitchFamily="18" charset="0"/>
                        </a:rPr>
                        <a:t>, información de contacto de los miembros del área de enfoque 3, correo electrónico</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15 de enero de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25 de enero de 202X</a:t>
                      </a:r>
                    </a:p>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Revisar la guía de satisfacción de los socios con los miembros del equipo y discutir cómo pueden modificarla para que se adapte mejor a sus necesidades.</a:t>
                      </a:r>
                    </a:p>
                    <a:p>
                      <a:pPr marL="0" marR="0" algn="l" rtl="0">
                        <a:spcBef>
                          <a:spcPts val="0"/>
                        </a:spcBef>
                        <a:spcAft>
                          <a:spcPts val="0"/>
                        </a:spcAft>
                      </a:pP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Grupo de trabajo del Área de enfoque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a:latin typeface="Century Gothic" panose="020B0502020202020204" pitchFamily="34" charset="0"/>
                          <a:ea typeface="Times New Roman" panose="02020603050405020304" pitchFamily="18" charset="0"/>
                          <a:cs typeface="Times New Roman" panose="02020603050405020304" pitchFamily="18" charset="0"/>
                        </a:rPr>
                        <a:t>Guía de satisfacción de los socios, plataforma de reuniones virtuales</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 de febrero de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15 de febrero de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Programar reuniones con los líderes de club para revisar la Guía de satisfacción de los socios y la mejor manera de aplicarla.</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Grupo de trabajo del Área de enfoque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a:latin typeface="Century Gothic" panose="020B0502020202020204" pitchFamily="34" charset="0"/>
                          <a:ea typeface="Times New Roman" panose="02020603050405020304" pitchFamily="18" charset="0"/>
                          <a:cs typeface="Times New Roman" panose="02020603050405020304" pitchFamily="18" charset="0"/>
                        </a:rPr>
                        <a:t>Información de contacto de los líderes de club, MyLCI, plataforma de reuniones virtuales, calendario de disponibilidad.</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15 de febrero de 202X</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1º de marzo de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3">
                  <a:txBody>
                    <a:bodyPr/>
                    <a:lstStyle/>
                    <a:p>
                      <a:pPr marL="47625" marR="0" indent="-47625">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Evaluación</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Modificaciones</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1924" y="1219201"/>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778375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40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Ejemplos de planes de acción</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es-ES">
                <a:solidFill>
                  <a:prstClr val="white"/>
                </a:solidFill>
              </a:rPr>
              <a:t>Área de enfoque 4: Apoyo a los líderes</a:t>
            </a: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4013569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extLst>
              <p:ext uri="{D42A27DB-BD31-4B8C-83A1-F6EECF244321}">
                <p14:modId xmlns:p14="http://schemas.microsoft.com/office/powerpoint/2010/main" val="3637996622"/>
              </p:ext>
            </p:extLst>
          </p:nvPr>
        </p:nvGraphicFramePr>
        <p:xfrm>
          <a:off x="742708" y="554675"/>
          <a:ext cx="10706583" cy="6082918"/>
        </p:xfrm>
        <a:graphic>
          <a:graphicData uri="http://schemas.openxmlformats.org/drawingml/2006/table">
            <a:tbl>
              <a:tblPr firstRow="1" firstCol="1" bandRow="1"/>
              <a:tblGrid>
                <a:gridCol w="2780051">
                  <a:extLst>
                    <a:ext uri="{9D8B030D-6E8A-4147-A177-3AD203B41FA5}">
                      <a16:colId xmlns:a16="http://schemas.microsoft.com/office/drawing/2014/main" val="333775807"/>
                    </a:ext>
                  </a:extLst>
                </a:gridCol>
                <a:gridCol w="1789761">
                  <a:extLst>
                    <a:ext uri="{9D8B030D-6E8A-4147-A177-3AD203B41FA5}">
                      <a16:colId xmlns:a16="http://schemas.microsoft.com/office/drawing/2014/main" val="3900886396"/>
                    </a:ext>
                  </a:extLst>
                </a:gridCol>
                <a:gridCol w="207536">
                  <a:extLst>
                    <a:ext uri="{9D8B030D-6E8A-4147-A177-3AD203B41FA5}">
                      <a16:colId xmlns:a16="http://schemas.microsoft.com/office/drawing/2014/main" val="2158251681"/>
                    </a:ext>
                  </a:extLst>
                </a:gridCol>
                <a:gridCol w="3564564">
                  <a:extLst>
                    <a:ext uri="{9D8B030D-6E8A-4147-A177-3AD203B41FA5}">
                      <a16:colId xmlns:a16="http://schemas.microsoft.com/office/drawing/2014/main" val="3509548971"/>
                    </a:ext>
                  </a:extLst>
                </a:gridCol>
                <a:gridCol w="193802">
                  <a:extLst>
                    <a:ext uri="{9D8B030D-6E8A-4147-A177-3AD203B41FA5}">
                      <a16:colId xmlns:a16="http://schemas.microsoft.com/office/drawing/2014/main" val="1665258561"/>
                    </a:ext>
                  </a:extLst>
                </a:gridCol>
                <a:gridCol w="1125635">
                  <a:extLst>
                    <a:ext uri="{9D8B030D-6E8A-4147-A177-3AD203B41FA5}">
                      <a16:colId xmlns:a16="http://schemas.microsoft.com/office/drawing/2014/main" val="2281054647"/>
                    </a:ext>
                  </a:extLst>
                </a:gridCol>
                <a:gridCol w="1045234">
                  <a:extLst>
                    <a:ext uri="{9D8B030D-6E8A-4147-A177-3AD203B41FA5}">
                      <a16:colId xmlns:a16="http://schemas.microsoft.com/office/drawing/2014/main" val="347311735"/>
                    </a:ext>
                  </a:extLst>
                </a:gridCol>
              </a:tblGrid>
              <a:tr h="308802">
                <a:tc gridSpan="7">
                  <a:txBody>
                    <a:bodyPr/>
                    <a:lstStyle/>
                    <a:p>
                      <a:pPr marL="0" marR="0">
                        <a:spcBef>
                          <a:spcPts val="0"/>
                        </a:spcBef>
                        <a:spcAft>
                          <a:spcPts val="0"/>
                        </a:spcAft>
                      </a:pPr>
                      <a:r>
                        <a:rPr lang="es-ES" sz="1500" b="1">
                          <a:effectLst/>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73733">
                <a:tc gridSpan="2">
                  <a:txBody>
                    <a:bodyPr/>
                    <a:lstStyle/>
                    <a:p>
                      <a:pPr marL="0" marR="0">
                        <a:spcBef>
                          <a:spcPts val="0"/>
                        </a:spcBef>
                        <a:spcAft>
                          <a:spcPts val="0"/>
                        </a:spcAft>
                      </a:pPr>
                      <a:r>
                        <a:rPr lang="es-ES" sz="13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Actividades de servicio                          </a:t>
                      </a:r>
                    </a:p>
                    <a:p>
                      <a:pPr marL="0" marR="0">
                        <a:spcBef>
                          <a:spcPts val="0"/>
                        </a:spcBef>
                        <a:spcAft>
                          <a:spcPts val="0"/>
                        </a:spcAft>
                      </a:pPr>
                      <a:r>
                        <a:rPr lang="es-ES" sz="1300" b="0" cap="all">
                          <a:solidFill>
                            <a:schemeClr val="accent6"/>
                          </a:solidFill>
                          <a:effectLst/>
                          <a:latin typeface="Segoe UI Symbol" panose="020B0502040204020203" pitchFamily="34" charset="0"/>
                          <a:ea typeface="Times New Roman" panose="02020603050405020304" pitchFamily="18" charset="0"/>
                          <a:cs typeface="Segoe UI Symbol" panose="020B0502040204020203"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Aumento de socios          </a:t>
                      </a: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marL="0" marR="0">
                        <a:spcBef>
                          <a:spcPts val="0"/>
                        </a:spcBef>
                        <a:spcAft>
                          <a:spcPts val="0"/>
                        </a:spcAft>
                      </a:pPr>
                      <a:r>
                        <a:rPr lang="es-ES" sz="13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Desarrollo de liderato </a:t>
                      </a:r>
                    </a:p>
                    <a:p>
                      <a:pPr marL="0" marR="0">
                        <a:spcBef>
                          <a:spcPts val="0"/>
                        </a:spcBef>
                        <a:spcAft>
                          <a:spcPts val="0"/>
                        </a:spcAft>
                      </a:pPr>
                      <a:r>
                        <a:rPr lang="es-ES" sz="1300" b="0" cap="all">
                          <a:solidFill>
                            <a:schemeClr val="accent6"/>
                          </a:solidFill>
                          <a:effectLst/>
                        </a:rPr>
                        <a:t>☐ LCIF</a:t>
                      </a: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cap="all">
                          <a:solidFill>
                            <a:schemeClr val="accent6"/>
                          </a:solidFill>
                          <a:effectLst/>
                          <a:latin typeface="MS Gothic" panose="020B0609070205080204" pitchFamily="49" charset="-128"/>
                          <a:ea typeface="Times New Roman" panose="02020603050405020304" pitchFamily="18" charset="0"/>
                          <a:cs typeface="Calibri" panose="020F0502020204030204" pitchFamily="34" charset="0"/>
                        </a:rPr>
                        <a:t>☐</a:t>
                      </a:r>
                      <a:r>
                        <a:rPr lang="es-ES" sz="1300" b="0" cap="all">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 Meta personalizada</a:t>
                      </a: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09265">
                <a:tc gridSpan="7">
                  <a:txBody>
                    <a:bodyPr/>
                    <a:lstStyle/>
                    <a:p>
                      <a:pPr marL="0" marR="0">
                        <a:spcBef>
                          <a:spcPts val="0"/>
                        </a:spcBef>
                        <a:spcAft>
                          <a:spcPts val="0"/>
                        </a:spcAft>
                      </a:pPr>
                      <a:r>
                        <a:rPr lang="es-ES" sz="1500" b="1">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Enunciado de meta</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7849">
                <a:tc gridSpan="7">
                  <a:txBody>
                    <a:bodyPr/>
                    <a:lstStyle/>
                    <a:p>
                      <a:r>
                        <a:rPr lang="es-GT" sz="1400" b="0" kern="1200" dirty="0">
                          <a:solidFill>
                            <a:schemeClr val="tx1"/>
                          </a:solidFill>
                          <a:effectLst/>
                          <a:latin typeface="Century Gothic" panose="020B0502020202020204" pitchFamily="34" charset="0"/>
                          <a:ea typeface="+mn-ea"/>
                          <a:cs typeface="+mn-cs"/>
                        </a:rPr>
                        <a:t>Nuestro distrito llevará a cabo webinarios trimestrales para apoyar el éxito de los clubes, sobre cómo mejorar la participación de los socios o el uso de las redes sociales.</a:t>
                      </a:r>
                      <a:endParaRPr lang="en-US" sz="1400" b="0" kern="1200" dirty="0">
                        <a:solidFill>
                          <a:schemeClr val="tx1"/>
                        </a:solidFill>
                        <a:effectLst/>
                        <a:latin typeface="Century Gothic" panose="020B0502020202020204" pitchFamily="34" charset="0"/>
                        <a:ea typeface="+mn-ea"/>
                        <a:cs typeface="+mn-cs"/>
                      </a:endParaRP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15079">
                <a:tc>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Medida</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Persona responsable</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Recursos necesarios (miembros del equipo, tecnología, financiación, etc.).</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es-ES" sz="1600">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de inicio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Fecha límite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223504">
                <a:tc>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Reunirse para discutir y elegir el primer tema del </a:t>
                      </a:r>
                      <a:r>
                        <a:rPr lang="es-ES" sz="1300" b="0" dirty="0" err="1">
                          <a:effectLst/>
                          <a:latin typeface="Century Gothic" panose="020B0502020202020204" pitchFamily="34" charset="0"/>
                          <a:ea typeface="Times New Roman" panose="02020603050405020304" pitchFamily="18" charset="0"/>
                          <a:cs typeface="Times New Roman" panose="02020603050405020304" pitchFamily="18" charset="0"/>
                        </a:rPr>
                        <a:t>webinar</a:t>
                      </a: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 de octubre: Éxito de los clubes y definir la logística de la reunión. Determinar cómo archivar para uso futuro de los clubes.</a:t>
                      </a:r>
                    </a:p>
                    <a:p>
                      <a:pPr marL="0" marR="0" algn="l" rtl="0">
                        <a:spcBef>
                          <a:spcPts val="0"/>
                        </a:spcBef>
                        <a:spcAft>
                          <a:spcPts val="0"/>
                        </a:spcAft>
                      </a:pP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b="0" dirty="0">
                          <a:effectLst/>
                          <a:latin typeface="Century Gothic" panose="020B0502020202020204" pitchFamily="34" charset="0"/>
                          <a:ea typeface="Times New Roman" panose="02020603050405020304" pitchFamily="18" charset="0"/>
                          <a:cs typeface="Times New Roman" panose="02020603050405020304" pitchFamily="18" charset="0"/>
                        </a:rPr>
                        <a:t>Grupo de trabajo del Área de enfoque 4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Plataforma de reuniones virtuales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 de julio 202X</a:t>
                      </a:r>
                    </a:p>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10 de julio 202X</a:t>
                      </a:r>
                    </a:p>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7185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Recopilar los recursos de apoyo para promoverlos durante el webinar</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dirty="0">
                          <a:effectLst/>
                          <a:latin typeface="Century Gothic" panose="020B0502020202020204" pitchFamily="34" charset="0"/>
                          <a:ea typeface="Times New Roman" panose="02020603050405020304" pitchFamily="18" charset="0"/>
                          <a:cs typeface="Times New Roman" panose="02020603050405020304" pitchFamily="18" charset="0"/>
                        </a:rPr>
                        <a:t>Miembro del equipo del área de enfoque 4 - León Ricardo</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a:effectLst/>
                          <a:latin typeface="Century Gothic" panose="020B0502020202020204" pitchFamily="34" charset="0"/>
                          <a:ea typeface="Times New Roman" panose="02020603050405020304" pitchFamily="18" charset="0"/>
                          <a:cs typeface="Times New Roman" panose="02020603050405020304" pitchFamily="18" charset="0"/>
                        </a:rPr>
                        <a:t>Sitio web Lionsclubs.org, recursos en línea</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10 de julio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25 de julio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67631">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Solicitar el apoyo del anfitrión del webinar elegido</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Miembro del equipo del área de enfoque 4 - León Juana</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s-ES" sz="1300" b="0">
                          <a:latin typeface="Century Gothic" panose="020B0502020202020204" pitchFamily="34" charset="0"/>
                        </a:rPr>
                        <a:t>Información de contacto del anfitrión del webinar, correo electrónico</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10 de julio 202X</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es-ES" sz="12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s-ES" sz="1300">
                          <a:effectLst/>
                          <a:latin typeface="Century Gothic" panose="020B0502020202020204" pitchFamily="34" charset="0"/>
                          <a:ea typeface="Times New Roman" panose="02020603050405020304" pitchFamily="18" charset="0"/>
                          <a:cs typeface="Times New Roman" panose="02020603050405020304" pitchFamily="18" charset="0"/>
                        </a:rPr>
                        <a:t>25 de julio 202X</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0383">
                <a:tc gridSpan="3">
                  <a:txBody>
                    <a:bodyPr/>
                    <a:lstStyle/>
                    <a:p>
                      <a:pPr marL="47625" marR="0" indent="-47625">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Evaluación</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500" b="1">
                          <a:solidFill>
                            <a:srgbClr val="000000"/>
                          </a:solidFill>
                          <a:effectLst/>
                          <a:latin typeface="Century Gothic" panose="020B0502020202020204" pitchFamily="34" charset="0"/>
                          <a:ea typeface="Times New Roman" panose="02020603050405020304" pitchFamily="18" charset="0"/>
                          <a:cs typeface="Calibri" panose="020F0502020204030204" pitchFamily="34" charset="0"/>
                        </a:rPr>
                        <a:t>Modificaciones</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2254">
                <a:tc gridSpan="3">
                  <a:txBody>
                    <a:bodyPr/>
                    <a:lstStyle/>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s-ES" sz="1100" dirty="0">
                          <a:effectLst/>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0939" y="1088076"/>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327164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A860F9-1BA3-354B-86DA-E89FD361E4CC}"/>
              </a:ext>
            </a:extLst>
          </p:cNvPr>
          <p:cNvSpPr txBox="1"/>
          <p:nvPr/>
        </p:nvSpPr>
        <p:spPr>
          <a:xfrm>
            <a:off x="1179612" y="2265261"/>
            <a:ext cx="2286000" cy="307777"/>
          </a:xfrm>
          <a:prstGeom prst="rect">
            <a:avLst/>
          </a:prstGeom>
          <a:noFill/>
        </p:spPr>
        <p:txBody>
          <a:bodyPr wrap="square" rtlCol="0">
            <a:spAutoFit/>
          </a:bodyPr>
          <a:lstStyle/>
          <a:p>
            <a:pPr algn="ctr"/>
            <a:r>
              <a:rPr lang="es-ES" sz="1400" dirty="0"/>
              <a:t>Declaración de Objetivos </a:t>
            </a:r>
          </a:p>
        </p:txBody>
      </p:sp>
      <p:sp>
        <p:nvSpPr>
          <p:cNvPr id="23" name="TextBox 22">
            <a:extLst>
              <a:ext uri="{FF2B5EF4-FFF2-40B4-BE49-F238E27FC236}">
                <a16:creationId xmlns:a16="http://schemas.microsoft.com/office/drawing/2014/main" id="{01DD24B8-0015-7E4F-838B-7AAD6C3CCE6E}"/>
              </a:ext>
            </a:extLst>
          </p:cNvPr>
          <p:cNvSpPr txBox="1"/>
          <p:nvPr/>
        </p:nvSpPr>
        <p:spPr>
          <a:xfrm>
            <a:off x="3686878" y="2296180"/>
            <a:ext cx="2286000" cy="523220"/>
          </a:xfrm>
          <a:prstGeom prst="rect">
            <a:avLst/>
          </a:prstGeom>
          <a:noFill/>
        </p:spPr>
        <p:txBody>
          <a:bodyPr wrap="square" rtlCol="0">
            <a:spAutoFit/>
          </a:bodyPr>
          <a:lstStyle/>
          <a:p>
            <a:pPr algn="ctr"/>
            <a:r>
              <a:rPr lang="es-ES" sz="1400" dirty="0"/>
              <a:t>Declaración de Objetivos </a:t>
            </a:r>
          </a:p>
          <a:p>
            <a:pPr algn="ctr"/>
            <a:r>
              <a:rPr lang="es-ES" sz="1400" dirty="0"/>
              <a:t> </a:t>
            </a:r>
          </a:p>
        </p:txBody>
      </p:sp>
      <p:sp>
        <p:nvSpPr>
          <p:cNvPr id="24" name="TextBox 23">
            <a:extLst>
              <a:ext uri="{FF2B5EF4-FFF2-40B4-BE49-F238E27FC236}">
                <a16:creationId xmlns:a16="http://schemas.microsoft.com/office/drawing/2014/main" id="{02381947-6F98-2647-90DB-212128602614}"/>
              </a:ext>
            </a:extLst>
          </p:cNvPr>
          <p:cNvSpPr txBox="1"/>
          <p:nvPr/>
        </p:nvSpPr>
        <p:spPr>
          <a:xfrm>
            <a:off x="6248400" y="2296180"/>
            <a:ext cx="2286000" cy="523220"/>
          </a:xfrm>
          <a:prstGeom prst="rect">
            <a:avLst/>
          </a:prstGeom>
          <a:noFill/>
        </p:spPr>
        <p:txBody>
          <a:bodyPr wrap="square" rtlCol="0">
            <a:spAutoFit/>
          </a:bodyPr>
          <a:lstStyle/>
          <a:p>
            <a:pPr algn="ctr"/>
            <a:r>
              <a:rPr lang="es-ES" sz="1400" dirty="0"/>
              <a:t>Declaración de Objetivos </a:t>
            </a:r>
          </a:p>
          <a:p>
            <a:pPr algn="ctr"/>
            <a:r>
              <a:rPr lang="es-ES" sz="1400" dirty="0"/>
              <a:t> </a:t>
            </a:r>
          </a:p>
        </p:txBody>
      </p:sp>
      <p:sp>
        <p:nvSpPr>
          <p:cNvPr id="28" name="Rectangle 27">
            <a:extLst>
              <a:ext uri="{FF2B5EF4-FFF2-40B4-BE49-F238E27FC236}">
                <a16:creationId xmlns:a16="http://schemas.microsoft.com/office/drawing/2014/main" id="{E30E5932-2596-504A-B30C-71B31BC4674B}"/>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es-E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dirty="0">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dirty="0">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dirty="0">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dirty="0">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dirty="0">
                <a:solidFill>
                  <a:srgbClr val="404040"/>
                </a:solidFill>
                <a:latin typeface="Arial" panose="020B0604020202020204" pitchFamily="34" charset="0"/>
                <a:ea typeface="ヒラギノ角ゴ Pro W3" pitchFamily="84" charset="-128"/>
                <a:cs typeface="Arial" panose="020B0604020202020204" pitchFamily="34" charset="0"/>
              </a:rPr>
              <a:t>Presupuesto</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b="1">
                <a:solidFill>
                  <a:srgbClr val="0A5496"/>
                </a:solidFill>
              </a:rPr>
              <a:t>Resumen del plan de acción</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1</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Clubes nuevos</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2</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Socios nuevos</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3</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Satisfacción de los socios</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4</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Apoyo de los líderes</a:t>
            </a: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2501444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s-ES" sz="3600" b="1" i="0" u="none" strike="noStrike" cap="none" normalizeH="0" baseline="0" noProof="0">
                <a:ln>
                  <a:noFill/>
                </a:ln>
                <a:solidFill>
                  <a:prstClr val="white"/>
                </a:solidFill>
                <a:effectLst/>
                <a:uLnTx/>
                <a:uFillTx/>
                <a:latin typeface="Arial" panose="020B0604020202020204" pitchFamily="34" charset="0"/>
                <a:ea typeface="ヒラギノ角ゴ Pro W3" charset="0"/>
                <a:cs typeface="Arial" panose="020B0604020202020204" pitchFamily="34" charset="0"/>
              </a:rPr>
              <a:t>Planificación estratégica</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396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es-ES" sz="2400" b="1" i="0"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Apoyar la innovación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s-ES" sz="2000" b="0" i="0"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Asegurarse de que todos contribuyan</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s-ES" sz="2000" b="0" i="0"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Enfoque inicial en la cantidad de las ideas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s-ES" sz="2000" b="0" i="0"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Ser positivo; sin comentarios negativos</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es-ES" sz="2000" b="0" i="0"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Alentar las ideas atrevidas y desafiarse a ustedes mismos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s-ES" sz="2000" b="0" i="0"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Ser creativos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es-ES" sz="2000" b="0" i="0" u="none" strike="noStrike" cap="none"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Combinar y mejorar las ideas</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1869574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b="1">
                <a:solidFill>
                  <a:srgbClr val="0A5496"/>
                </a:solidFill>
              </a:rPr>
              <a:t>Identificar acciones y tiempo</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1</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Clubes nuevos</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2</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Socios nuevos</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3</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Satisfacción de los socios</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4</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Apoyo de los líderes</a:t>
            </a: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es-ES" sz="2000"/>
              <a:t>Organizarse en cuatro grupos: uno para cada área de enfoque</a:t>
            </a:r>
          </a:p>
          <a:p>
            <a:pPr marL="514350" indent="-514350">
              <a:lnSpc>
                <a:spcPct val="110000"/>
              </a:lnSpc>
              <a:spcBef>
                <a:spcPts val="1200"/>
              </a:spcBef>
              <a:spcAft>
                <a:spcPts val="600"/>
              </a:spcAft>
              <a:buClr>
                <a:schemeClr val="tx1"/>
              </a:buClr>
              <a:buFont typeface="+mj-lt"/>
              <a:buAutoNum type="arabicParenR"/>
            </a:pPr>
            <a:r>
              <a:rPr lang="es-ES" sz="2000"/>
              <a:t>Cada grupo crea una lista de acciones posibles, luego elige las mejores 2 o 3 y añade las descripciones e intervalos de fecha</a:t>
            </a:r>
          </a:p>
          <a:p>
            <a:pPr marL="514350" indent="-514350">
              <a:lnSpc>
                <a:spcPct val="110000"/>
              </a:lnSpc>
              <a:spcBef>
                <a:spcPts val="1200"/>
              </a:spcBef>
              <a:spcAft>
                <a:spcPts val="600"/>
              </a:spcAft>
              <a:buClr>
                <a:schemeClr val="tx1"/>
              </a:buClr>
              <a:buFont typeface="+mj-lt"/>
              <a:buAutoNum type="arabicParenR"/>
            </a:pPr>
            <a:r>
              <a:rPr lang="es-ES" sz="2000"/>
              <a:t>Un portavoz de cada grupo comparte las ideas</a:t>
            </a:r>
          </a:p>
          <a:p>
            <a:pPr marL="514350" indent="-514350">
              <a:lnSpc>
                <a:spcPct val="110000"/>
              </a:lnSpc>
              <a:spcBef>
                <a:spcPts val="1200"/>
              </a:spcBef>
              <a:spcAft>
                <a:spcPts val="600"/>
              </a:spcAft>
              <a:buClr>
                <a:schemeClr val="tx1"/>
              </a:buClr>
              <a:buFont typeface="+mj-lt"/>
              <a:buAutoNum type="arabicParenR"/>
            </a:pPr>
            <a:r>
              <a:rPr lang="es-ES" sz="2000"/>
              <a:t>Como grupo, finalizaremos nuestra lista de acciones.</a:t>
            </a:r>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p:txBody>
      </p:sp>
    </p:spTree>
    <p:extLst>
      <p:ext uri="{BB962C8B-B14F-4D97-AF65-F5344CB8AC3E}">
        <p14:creationId xmlns:p14="http://schemas.microsoft.com/office/powerpoint/2010/main" val="236442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s-ES">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E639F409-2115-254D-AC65-89E33A9B01EF}"/>
              </a:ext>
            </a:extLst>
          </p:cNvPr>
          <p:cNvGrpSpPr/>
          <p:nvPr/>
        </p:nvGrpSpPr>
        <p:grpSpPr>
          <a:xfrm>
            <a:off x="1600200" y="2680445"/>
            <a:ext cx="9649860" cy="3798579"/>
            <a:chOff x="1600200" y="2680445"/>
            <a:chExt cx="9649860" cy="3798579"/>
          </a:xfrm>
        </p:grpSpPr>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4400" b="1"/>
                <a:t>A menos que haya compromiso,</a:t>
              </a:r>
            </a:p>
            <a:p>
              <a:r>
                <a:rPr lang="es-ES" sz="4400" b="1"/>
                <a:t>solo hay promesas y </a:t>
              </a:r>
            </a:p>
            <a:p>
              <a:r>
                <a:rPr lang="es-ES" sz="4400" b="1"/>
                <a:t>esperanzas; pero no hay planes.</a:t>
              </a:r>
            </a:p>
          </p:txBody>
        </p:sp>
        <p:sp>
          <p:nvSpPr>
            <p:cNvPr id="20" name="Quote">
              <a:extLst>
                <a:ext uri="{FF2B5EF4-FFF2-40B4-BE49-F238E27FC236}">
                  <a16:creationId xmlns:a16="http://schemas.microsoft.com/office/drawing/2014/main" id="{E3DAE31F-0978-3144-B36A-5737DFED62EE}"/>
                </a:ext>
              </a:extLst>
            </p:cNvPr>
            <p:cNvSpPr/>
            <p:nvPr/>
          </p:nvSpPr>
          <p:spPr>
            <a:xfrm>
              <a:off x="9736341" y="3644919"/>
              <a:ext cx="1513719" cy="2834105"/>
            </a:xfrm>
            <a:prstGeom prst="rect">
              <a:avLst/>
            </a:prstGeom>
          </p:spPr>
          <p:txBody>
            <a:bodyPr wrap="square" lIns="63496" tIns="31748" rIns="63496" bIns="31748">
              <a:spAutoFit/>
            </a:bodyPr>
            <a:lstStyle/>
            <a:p>
              <a:pPr algn="ctr"/>
              <a:r>
                <a:rPr lang="es-ES" sz="18000" b="1">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s-ES" sz="2400" b="1">
                <a:solidFill>
                  <a:schemeClr val="bg1"/>
                </a:solidFill>
              </a:rPr>
              <a:t>- Peter F. Drucker</a:t>
            </a:r>
          </a:p>
        </p:txBody>
      </p:sp>
      <p:sp>
        <p:nvSpPr>
          <p:cNvPr id="2" name="Quote">
            <a:extLst>
              <a:ext uri="{FF2B5EF4-FFF2-40B4-BE49-F238E27FC236}">
                <a16:creationId xmlns:a16="http://schemas.microsoft.com/office/drawing/2014/main" id="{51355C51-B573-5D5D-B4A6-37E49034CAAF}"/>
              </a:ext>
            </a:extLst>
          </p:cNvPr>
          <p:cNvSpPr/>
          <p:nvPr/>
        </p:nvSpPr>
        <p:spPr>
          <a:xfrm>
            <a:off x="461097" y="766514"/>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2747503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ABE22B9F-94B5-3E4B-9F86-A716D7008E8F}"/>
              </a:ext>
            </a:extLst>
          </p:cNvPr>
          <p:cNvSpPr/>
          <p:nvPr/>
        </p:nvSpPr>
        <p:spPr>
          <a:xfrm>
            <a:off x="-2917" y="-8272"/>
            <a:ext cx="12192000" cy="940103"/>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nvGrpSpPr>
          <p:cNvPr id="8" name="Group 7">
            <a:extLst>
              <a:ext uri="{FF2B5EF4-FFF2-40B4-BE49-F238E27FC236}">
                <a16:creationId xmlns:a16="http://schemas.microsoft.com/office/drawing/2014/main" id="{4A531232-84E1-0B44-8C00-356F46EA72E8}"/>
              </a:ext>
            </a:extLst>
          </p:cNvPr>
          <p:cNvGrpSpPr/>
          <p:nvPr/>
        </p:nvGrpSpPr>
        <p:grpSpPr>
          <a:xfrm>
            <a:off x="2" y="723038"/>
            <a:ext cx="12191999" cy="217065"/>
            <a:chOff x="0" y="5696515"/>
            <a:chExt cx="12289367" cy="354756"/>
          </a:xfrm>
        </p:grpSpPr>
        <p:sp>
          <p:nvSpPr>
            <p:cNvPr id="9" name="Background - Solid">
              <a:extLst>
                <a:ext uri="{FF2B5EF4-FFF2-40B4-BE49-F238E27FC236}">
                  <a16:creationId xmlns:a16="http://schemas.microsoft.com/office/drawing/2014/main" id="{5280D6D5-6C0E-E24E-B30A-587BFD9293A9}"/>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0" name="Background - Solid">
              <a:extLst>
                <a:ext uri="{FF2B5EF4-FFF2-40B4-BE49-F238E27FC236}">
                  <a16:creationId xmlns:a16="http://schemas.microsoft.com/office/drawing/2014/main" id="{85452C33-0F38-1545-BEA9-A714FF5D1E53}"/>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1" name="Background - Solid">
              <a:extLst>
                <a:ext uri="{FF2B5EF4-FFF2-40B4-BE49-F238E27FC236}">
                  <a16:creationId xmlns:a16="http://schemas.microsoft.com/office/drawing/2014/main" id="{B822F855-214D-EB4B-BF2F-46AE8BC82E61}"/>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2" name="Background - Solid">
              <a:extLst>
                <a:ext uri="{FF2B5EF4-FFF2-40B4-BE49-F238E27FC236}">
                  <a16:creationId xmlns:a16="http://schemas.microsoft.com/office/drawing/2014/main" id="{E05416B0-1AA3-FC4C-B35C-34692412F1B3}"/>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3" name="Background - Solid">
              <a:extLst>
                <a:ext uri="{FF2B5EF4-FFF2-40B4-BE49-F238E27FC236}">
                  <a16:creationId xmlns:a16="http://schemas.microsoft.com/office/drawing/2014/main" id="{234C7361-2C7E-B242-AC22-4F91EF8765F3}"/>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4" name="Background - Solid">
              <a:extLst>
                <a:ext uri="{FF2B5EF4-FFF2-40B4-BE49-F238E27FC236}">
                  <a16:creationId xmlns:a16="http://schemas.microsoft.com/office/drawing/2014/main" id="{54D1EDCF-07F8-2B48-A4B9-8401FCDD1FDF}"/>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sp>
          <p:nvSpPr>
            <p:cNvPr id="15" name="Background - Solid">
              <a:extLst>
                <a:ext uri="{FF2B5EF4-FFF2-40B4-BE49-F238E27FC236}">
                  <a16:creationId xmlns:a16="http://schemas.microsoft.com/office/drawing/2014/main" id="{23D12838-F8A4-AF45-B98B-1D37DCA0CAC6}"/>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defTabSz="914377"/>
              <a:endParaRPr lang="en-US" dirty="0">
                <a:solidFill>
                  <a:prstClr val="white">
                    <a:alpha val="44000"/>
                  </a:prstClr>
                </a:solidFill>
                <a:latin typeface="Segoe UI Semibold"/>
              </a:endParaRPr>
            </a:p>
          </p:txBody>
        </p:sp>
      </p:grpSp>
      <p:pic>
        <p:nvPicPr>
          <p:cNvPr id="16" name="Picture 15">
            <a:extLst>
              <a:ext uri="{FF2B5EF4-FFF2-40B4-BE49-F238E27FC236}">
                <a16:creationId xmlns:a16="http://schemas.microsoft.com/office/drawing/2014/main" id="{DB5C1144-0AD8-AE47-9C89-A2BBBFC7EA45}"/>
              </a:ext>
            </a:extLst>
          </p:cNvPr>
          <p:cNvPicPr>
            <a:picLocks noChangeAspect="1"/>
          </p:cNvPicPr>
          <p:nvPr/>
        </p:nvPicPr>
        <p:blipFill>
          <a:blip r:embed="rId3"/>
          <a:srcRect/>
          <a:stretch/>
        </p:blipFill>
        <p:spPr>
          <a:xfrm>
            <a:off x="384727" y="226623"/>
            <a:ext cx="971568" cy="971568"/>
          </a:xfrm>
          <a:prstGeom prst="rect">
            <a:avLst/>
          </a:prstGeom>
        </p:spPr>
      </p:pic>
      <p:sp>
        <p:nvSpPr>
          <p:cNvPr id="4" name="Title 3"/>
          <p:cNvSpPr>
            <a:spLocks noGrp="1"/>
          </p:cNvSpPr>
          <p:nvPr>
            <p:ph type="title" idx="4294967295"/>
          </p:nvPr>
        </p:nvSpPr>
        <p:spPr>
          <a:xfrm>
            <a:off x="-11375" y="1050197"/>
            <a:ext cx="12192000" cy="838200"/>
          </a:xfrm>
          <a:prstGeom prst="rect">
            <a:avLst/>
          </a:prstGeom>
        </p:spPr>
        <p:txBody>
          <a:bodyPr/>
          <a:lstStyle/>
          <a:p>
            <a:r>
              <a:rPr lang="es-ES" sz="3200" b="1">
                <a:solidFill>
                  <a:srgbClr val="0A5496"/>
                </a:solidFill>
              </a:rPr>
              <a:t>Ejemplo de organización de grupo de trabajo</a:t>
            </a:r>
          </a:p>
        </p:txBody>
      </p:sp>
      <p:grpSp>
        <p:nvGrpSpPr>
          <p:cNvPr id="19" name="Group 18">
            <a:extLst>
              <a:ext uri="{FF2B5EF4-FFF2-40B4-BE49-F238E27FC236}">
                <a16:creationId xmlns:a16="http://schemas.microsoft.com/office/drawing/2014/main" id="{8A6B7A5C-17EA-4928-839A-AD3FBBE9183E}"/>
              </a:ext>
            </a:extLst>
          </p:cNvPr>
          <p:cNvGrpSpPr/>
          <p:nvPr/>
        </p:nvGrpSpPr>
        <p:grpSpPr>
          <a:xfrm>
            <a:off x="300799" y="6180904"/>
            <a:ext cx="3441951" cy="580225"/>
            <a:chOff x="2051501" y="4649255"/>
            <a:chExt cx="2581463" cy="435169"/>
          </a:xfrm>
        </p:grpSpPr>
        <p:pic>
          <p:nvPicPr>
            <p:cNvPr id="98" name="Graphic 97" descr="User with solid fill">
              <a:extLst>
                <a:ext uri="{FF2B5EF4-FFF2-40B4-BE49-F238E27FC236}">
                  <a16:creationId xmlns:a16="http://schemas.microsoft.com/office/drawing/2014/main" id="{E7B0EB40-AEAF-43C2-A283-F1EE6D107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1501" y="4712451"/>
              <a:ext cx="293360" cy="308779"/>
            </a:xfrm>
            <a:prstGeom prst="rect">
              <a:avLst/>
            </a:prstGeom>
          </p:spPr>
        </p:pic>
        <p:sp>
          <p:nvSpPr>
            <p:cNvPr id="99" name="Google Shape;1393;p36">
              <a:extLst>
                <a:ext uri="{FF2B5EF4-FFF2-40B4-BE49-F238E27FC236}">
                  <a16:creationId xmlns:a16="http://schemas.microsoft.com/office/drawing/2014/main" id="{9E718639-C4A6-4DCB-9383-3CE53AC23763}"/>
                </a:ext>
              </a:extLst>
            </p:cNvPr>
            <p:cNvSpPr txBox="1"/>
            <p:nvPr/>
          </p:nvSpPr>
          <p:spPr>
            <a:xfrm>
              <a:off x="2257863" y="4649255"/>
              <a:ext cx="2375101"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s-ES">
                  <a:solidFill>
                    <a:srgbClr val="0D2240"/>
                  </a:solidFill>
                  <a:latin typeface="Helvetica Neue"/>
                  <a:ea typeface="Fira Sans Extra Condensed Medium"/>
                  <a:cs typeface="Fira Sans Extra Condensed Medium"/>
                  <a:sym typeface="Fira Sans Extra Condensed Medium"/>
                </a:rPr>
                <a:t>: Persona que dirige el grupo de trabajo</a:t>
              </a:r>
            </a:p>
          </p:txBody>
        </p:sp>
      </p:grpSp>
      <p:grpSp>
        <p:nvGrpSpPr>
          <p:cNvPr id="20" name="Group 19">
            <a:extLst>
              <a:ext uri="{FF2B5EF4-FFF2-40B4-BE49-F238E27FC236}">
                <a16:creationId xmlns:a16="http://schemas.microsoft.com/office/drawing/2014/main" id="{BB2E2F0A-EE10-4DDE-A239-650E16BAEDB5}"/>
              </a:ext>
            </a:extLst>
          </p:cNvPr>
          <p:cNvGrpSpPr/>
          <p:nvPr/>
        </p:nvGrpSpPr>
        <p:grpSpPr>
          <a:xfrm>
            <a:off x="8320691" y="6126858"/>
            <a:ext cx="3679309" cy="580225"/>
            <a:chOff x="5073049" y="4616779"/>
            <a:chExt cx="3111100" cy="435169"/>
          </a:xfrm>
        </p:grpSpPr>
        <p:grpSp>
          <p:nvGrpSpPr>
            <p:cNvPr id="88" name="Group 87">
              <a:extLst>
                <a:ext uri="{FF2B5EF4-FFF2-40B4-BE49-F238E27FC236}">
                  <a16:creationId xmlns:a16="http://schemas.microsoft.com/office/drawing/2014/main" id="{AB5638CB-90A8-426D-84B9-CFAF74D70B0A}"/>
                </a:ext>
              </a:extLst>
            </p:cNvPr>
            <p:cNvGrpSpPr/>
            <p:nvPr/>
          </p:nvGrpSpPr>
          <p:grpSpPr>
            <a:xfrm>
              <a:off x="5073049" y="4649255"/>
              <a:ext cx="336909" cy="354617"/>
              <a:chOff x="4870450" y="4156575"/>
              <a:chExt cx="336909" cy="354617"/>
            </a:xfrm>
          </p:grpSpPr>
          <p:grpSp>
            <p:nvGrpSpPr>
              <p:cNvPr id="90" name="Group 89">
                <a:extLst>
                  <a:ext uri="{FF2B5EF4-FFF2-40B4-BE49-F238E27FC236}">
                    <a16:creationId xmlns:a16="http://schemas.microsoft.com/office/drawing/2014/main" id="{510AAF12-180B-4ACF-AC47-D0D4A4BD3FEF}"/>
                  </a:ext>
                </a:extLst>
              </p:cNvPr>
              <p:cNvGrpSpPr/>
              <p:nvPr/>
            </p:nvGrpSpPr>
            <p:grpSpPr>
              <a:xfrm>
                <a:off x="4870450" y="4156575"/>
                <a:ext cx="336909" cy="354617"/>
                <a:chOff x="4870450" y="4156575"/>
                <a:chExt cx="336909" cy="354617"/>
              </a:xfrm>
              <a:solidFill>
                <a:srgbClr val="0D2240"/>
              </a:solidFill>
            </p:grpSpPr>
            <p:sp>
              <p:nvSpPr>
                <p:cNvPr id="92" name="Google Shape;1193;p32">
                  <a:extLst>
                    <a:ext uri="{FF2B5EF4-FFF2-40B4-BE49-F238E27FC236}">
                      <a16:creationId xmlns:a16="http://schemas.microsoft.com/office/drawing/2014/main" id="{51163985-65A9-44CE-821F-EE51E7235467}"/>
                    </a:ext>
                  </a:extLst>
                </p:cNvPr>
                <p:cNvSpPr/>
                <p:nvPr/>
              </p:nvSpPr>
              <p:spPr>
                <a:xfrm>
                  <a:off x="4998565" y="4291423"/>
                  <a:ext cx="78888" cy="82076"/>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dirty="0">
                    <a:solidFill>
                      <a:sysClr val="windowText" lastClr="000000"/>
                    </a:solidFill>
                    <a:latin typeface="Helvetica Neue"/>
                  </a:endParaRPr>
                </a:p>
              </p:txBody>
            </p:sp>
            <p:sp>
              <p:nvSpPr>
                <p:cNvPr id="93" name="Google Shape;1194;p32">
                  <a:extLst>
                    <a:ext uri="{FF2B5EF4-FFF2-40B4-BE49-F238E27FC236}">
                      <a16:creationId xmlns:a16="http://schemas.microsoft.com/office/drawing/2014/main" id="{160E2601-31C8-4076-B03D-E51ADA8F7931}"/>
                    </a:ext>
                  </a:extLst>
                </p:cNvPr>
                <p:cNvSpPr/>
                <p:nvPr/>
              </p:nvSpPr>
              <p:spPr>
                <a:xfrm>
                  <a:off x="4908984" y="4156575"/>
                  <a:ext cx="98567" cy="103778"/>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4" name="Google Shape;1195;p32">
                  <a:extLst>
                    <a:ext uri="{FF2B5EF4-FFF2-40B4-BE49-F238E27FC236}">
                      <a16:creationId xmlns:a16="http://schemas.microsoft.com/office/drawing/2014/main" id="{1C6A096D-08C2-4053-A3DC-B89F8A23BE07}"/>
                    </a:ext>
                  </a:extLst>
                </p:cNvPr>
                <p:cNvSpPr/>
                <p:nvPr/>
              </p:nvSpPr>
              <p:spPr>
                <a:xfrm>
                  <a:off x="5067556" y="4156575"/>
                  <a:ext cx="98596" cy="103778"/>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5" name="Google Shape;1198;p32">
                  <a:extLst>
                    <a:ext uri="{FF2B5EF4-FFF2-40B4-BE49-F238E27FC236}">
                      <a16:creationId xmlns:a16="http://schemas.microsoft.com/office/drawing/2014/main" id="{8E843D34-0DE4-4530-9223-D0E71E7D30BE}"/>
                    </a:ext>
                  </a:extLst>
                </p:cNvPr>
                <p:cNvSpPr/>
                <p:nvPr/>
              </p:nvSpPr>
              <p:spPr>
                <a:xfrm>
                  <a:off x="5047848" y="4383857"/>
                  <a:ext cx="79770" cy="127335"/>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6" name="Google Shape;1199;p32">
                  <a:extLst>
                    <a:ext uri="{FF2B5EF4-FFF2-40B4-BE49-F238E27FC236}">
                      <a16:creationId xmlns:a16="http://schemas.microsoft.com/office/drawing/2014/main" id="{D8B550ED-0B12-4196-B23A-D5CD2E23CF0E}"/>
                    </a:ext>
                  </a:extLst>
                </p:cNvPr>
                <p:cNvSpPr/>
                <p:nvPr/>
              </p:nvSpPr>
              <p:spPr>
                <a:xfrm>
                  <a:off x="5050550" y="4256551"/>
                  <a:ext cx="156809" cy="130149"/>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sp>
              <p:nvSpPr>
                <p:cNvPr id="97" name="Google Shape;1200;p32">
                  <a:extLst>
                    <a:ext uri="{FF2B5EF4-FFF2-40B4-BE49-F238E27FC236}">
                      <a16:creationId xmlns:a16="http://schemas.microsoft.com/office/drawing/2014/main" id="{482AB4F7-0445-4580-8F1D-0C8900878D2D}"/>
                    </a:ext>
                  </a:extLst>
                </p:cNvPr>
                <p:cNvSpPr/>
                <p:nvPr/>
              </p:nvSpPr>
              <p:spPr>
                <a:xfrm>
                  <a:off x="4870450" y="4255594"/>
                  <a:ext cx="155017" cy="130179"/>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grp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91" name="Google Shape;1197;p32">
                <a:extLst>
                  <a:ext uri="{FF2B5EF4-FFF2-40B4-BE49-F238E27FC236}">
                    <a16:creationId xmlns:a16="http://schemas.microsoft.com/office/drawing/2014/main" id="{65ACD5B5-071A-43DD-9A3F-B74C7AA44CB2}"/>
                  </a:ext>
                </a:extLst>
              </p:cNvPr>
              <p:cNvSpPr/>
              <p:nvPr/>
            </p:nvSpPr>
            <p:spPr>
              <a:xfrm>
                <a:off x="4957083" y="4382218"/>
                <a:ext cx="79770" cy="127335"/>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kern="0">
                  <a:solidFill>
                    <a:sysClr val="windowText" lastClr="000000"/>
                  </a:solidFill>
                  <a:latin typeface="Helvetica Neue"/>
                </a:endParaRPr>
              </a:p>
            </p:txBody>
          </p:sp>
        </p:grpSp>
        <p:sp>
          <p:nvSpPr>
            <p:cNvPr id="89" name="Google Shape;1393;p36">
              <a:extLst>
                <a:ext uri="{FF2B5EF4-FFF2-40B4-BE49-F238E27FC236}">
                  <a16:creationId xmlns:a16="http://schemas.microsoft.com/office/drawing/2014/main" id="{4358376A-9289-42ED-AA10-891658827C1A}"/>
                </a:ext>
              </a:extLst>
            </p:cNvPr>
            <p:cNvSpPr txBox="1"/>
            <p:nvPr/>
          </p:nvSpPr>
          <p:spPr>
            <a:xfrm>
              <a:off x="5396866" y="4616779"/>
              <a:ext cx="2787283" cy="435169"/>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s-ES">
                  <a:solidFill>
                    <a:srgbClr val="0D2240"/>
                  </a:solidFill>
                  <a:latin typeface="Helvetica Neue"/>
                  <a:ea typeface="Fira Sans Extra Condensed Medium"/>
                  <a:cs typeface="Fira Sans Extra Condensed Medium"/>
                  <a:sym typeface="Fira Sans Extra Condensed Medium"/>
                </a:rPr>
                <a:t>: Integrantes del grupo de trabajo</a:t>
              </a:r>
            </a:p>
          </p:txBody>
        </p:sp>
      </p:grpSp>
      <p:grpSp>
        <p:nvGrpSpPr>
          <p:cNvPr id="21" name="Group 20">
            <a:extLst>
              <a:ext uri="{FF2B5EF4-FFF2-40B4-BE49-F238E27FC236}">
                <a16:creationId xmlns:a16="http://schemas.microsoft.com/office/drawing/2014/main" id="{104C7A1A-99B0-4CE0-9FA4-F8F188DE6535}"/>
              </a:ext>
            </a:extLst>
          </p:cNvPr>
          <p:cNvGrpSpPr/>
          <p:nvPr/>
        </p:nvGrpSpPr>
        <p:grpSpPr>
          <a:xfrm>
            <a:off x="2159349" y="1705419"/>
            <a:ext cx="8210712" cy="4321515"/>
            <a:chOff x="2971929" y="955830"/>
            <a:chExt cx="6158034" cy="3241136"/>
          </a:xfrm>
        </p:grpSpPr>
        <p:grpSp>
          <p:nvGrpSpPr>
            <p:cNvPr id="22" name="Group 21">
              <a:extLst>
                <a:ext uri="{FF2B5EF4-FFF2-40B4-BE49-F238E27FC236}">
                  <a16:creationId xmlns:a16="http://schemas.microsoft.com/office/drawing/2014/main" id="{68CB8098-6E9B-4051-A65B-D7C8303B3FFF}"/>
                </a:ext>
              </a:extLst>
            </p:cNvPr>
            <p:cNvGrpSpPr/>
            <p:nvPr/>
          </p:nvGrpSpPr>
          <p:grpSpPr>
            <a:xfrm>
              <a:off x="2971929" y="955830"/>
              <a:ext cx="6158034" cy="3241136"/>
              <a:chOff x="2675012" y="924825"/>
              <a:chExt cx="6158034" cy="3241136"/>
            </a:xfrm>
          </p:grpSpPr>
          <p:grpSp>
            <p:nvGrpSpPr>
              <p:cNvPr id="24" name="Group 23">
                <a:extLst>
                  <a:ext uri="{FF2B5EF4-FFF2-40B4-BE49-F238E27FC236}">
                    <a16:creationId xmlns:a16="http://schemas.microsoft.com/office/drawing/2014/main" id="{6DBE600D-1054-4991-ACAD-5230AC1BEE34}"/>
                  </a:ext>
                </a:extLst>
              </p:cNvPr>
              <p:cNvGrpSpPr/>
              <p:nvPr/>
            </p:nvGrpSpPr>
            <p:grpSpPr>
              <a:xfrm>
                <a:off x="2675012" y="924825"/>
                <a:ext cx="6158034" cy="3241136"/>
                <a:chOff x="3148323" y="862828"/>
                <a:chExt cx="5652019" cy="3023831"/>
              </a:xfrm>
            </p:grpSpPr>
            <p:sp>
              <p:nvSpPr>
                <p:cNvPr id="27" name="Google Shape;1160;p32">
                  <a:extLst>
                    <a:ext uri="{FF2B5EF4-FFF2-40B4-BE49-F238E27FC236}">
                      <a16:creationId xmlns:a16="http://schemas.microsoft.com/office/drawing/2014/main" id="{D5A5F781-10D9-466C-BBB1-8C0159FBB4BF}"/>
                    </a:ext>
                  </a:extLst>
                </p:cNvPr>
                <p:cNvSpPr/>
                <p:nvPr/>
              </p:nvSpPr>
              <p:spPr>
                <a:xfrm rot="3152728">
                  <a:off x="4704882" y="125498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8" name="Google Shape;1160;p32">
                  <a:extLst>
                    <a:ext uri="{FF2B5EF4-FFF2-40B4-BE49-F238E27FC236}">
                      <a16:creationId xmlns:a16="http://schemas.microsoft.com/office/drawing/2014/main" id="{4D93039F-A677-449B-80D8-998C7F9728C2}"/>
                    </a:ext>
                  </a:extLst>
                </p:cNvPr>
                <p:cNvSpPr/>
                <p:nvPr/>
              </p:nvSpPr>
              <p:spPr>
                <a:xfrm rot="7580376">
                  <a:off x="5794363" y="1363349"/>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29" name="Google Shape;1160;p32">
                  <a:extLst>
                    <a:ext uri="{FF2B5EF4-FFF2-40B4-BE49-F238E27FC236}">
                      <a16:creationId xmlns:a16="http://schemas.microsoft.com/office/drawing/2014/main" id="{EE3887DA-2688-4299-BA13-87876F5B3ACB}"/>
                    </a:ext>
                  </a:extLst>
                </p:cNvPr>
                <p:cNvSpPr/>
                <p:nvPr/>
              </p:nvSpPr>
              <p:spPr>
                <a:xfrm rot="13747611">
                  <a:off x="5581131" y="2595632"/>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30" name="Google Shape;1160;p32">
                  <a:extLst>
                    <a:ext uri="{FF2B5EF4-FFF2-40B4-BE49-F238E27FC236}">
                      <a16:creationId xmlns:a16="http://schemas.microsoft.com/office/drawing/2014/main" id="{FF345520-F269-4070-8264-E2EC28D6DE87}"/>
                    </a:ext>
                  </a:extLst>
                </p:cNvPr>
                <p:cNvSpPr/>
                <p:nvPr/>
              </p:nvSpPr>
              <p:spPr>
                <a:xfrm rot="19330672">
                  <a:off x="4479034" y="2326263"/>
                  <a:ext cx="927181" cy="888444"/>
                </a:xfrm>
                <a:custGeom>
                  <a:avLst/>
                  <a:gdLst>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229 w 69425"/>
                    <a:gd name="connsiteY11" fmla="*/ 5781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17"/>
                    <a:gd name="connsiteX1" fmla="*/ 23470 w 69425"/>
                    <a:gd name="connsiteY1" fmla="*/ 26043 h 57817"/>
                    <a:gd name="connsiteX2" fmla="*/ 309 w 69425"/>
                    <a:gd name="connsiteY2" fmla="*/ 57805 h 57817"/>
                    <a:gd name="connsiteX3" fmla="*/ 2191 w 69425"/>
                    <a:gd name="connsiteY3" fmla="*/ 56734 h 57817"/>
                    <a:gd name="connsiteX4" fmla="*/ 2072 w 69425"/>
                    <a:gd name="connsiteY4" fmla="*/ 54602 h 57817"/>
                    <a:gd name="connsiteX5" fmla="*/ 0 w 69425"/>
                    <a:gd name="connsiteY5" fmla="*/ 48363 h 57817"/>
                    <a:gd name="connsiteX6" fmla="*/ 8656 w 69425"/>
                    <a:gd name="connsiteY6" fmla="*/ 40755 h 57817"/>
                    <a:gd name="connsiteX7" fmla="*/ 17312 w 69425"/>
                    <a:gd name="connsiteY7" fmla="*/ 48363 h 57817"/>
                    <a:gd name="connsiteX8" fmla="*/ 15228 w 69425"/>
                    <a:gd name="connsiteY8" fmla="*/ 54602 h 57817"/>
                    <a:gd name="connsiteX9" fmla="*/ 15121 w 69425"/>
                    <a:gd name="connsiteY9" fmla="*/ 56734 h 57817"/>
                    <a:gd name="connsiteX10" fmla="*/ 17109 w 69425"/>
                    <a:gd name="connsiteY10" fmla="*/ 57817 h 57817"/>
                    <a:gd name="connsiteX11" fmla="*/ 23325 w 69425"/>
                    <a:gd name="connsiteY11" fmla="*/ 27097 h 57817"/>
                    <a:gd name="connsiteX12" fmla="*/ 52364 w 69425"/>
                    <a:gd name="connsiteY12" fmla="*/ 28694 h 57817"/>
                    <a:gd name="connsiteX13" fmla="*/ 52375 w 69425"/>
                    <a:gd name="connsiteY13" fmla="*/ 23194 h 57817"/>
                    <a:gd name="connsiteX14" fmla="*/ 54066 w 69425"/>
                    <a:gd name="connsiteY14" fmla="*/ 19419 h 57817"/>
                    <a:gd name="connsiteX15" fmla="*/ 55114 w 69425"/>
                    <a:gd name="connsiteY15" fmla="*/ 18598 h 57817"/>
                    <a:gd name="connsiteX16" fmla="*/ 55781 w 69425"/>
                    <a:gd name="connsiteY16" fmla="*/ 18265 h 57817"/>
                    <a:gd name="connsiteX17" fmla="*/ 57720 w 69425"/>
                    <a:gd name="connsiteY17" fmla="*/ 17887 h 57817"/>
                    <a:gd name="connsiteX18" fmla="*/ 60543 w 69425"/>
                    <a:gd name="connsiteY18" fmla="*/ 18598 h 57817"/>
                    <a:gd name="connsiteX19" fmla="*/ 65234 w 69425"/>
                    <a:gd name="connsiteY19" fmla="*/ 20301 h 57817"/>
                    <a:gd name="connsiteX20" fmla="*/ 69425 w 69425"/>
                    <a:gd name="connsiteY20" fmla="*/ 15062 h 57817"/>
                    <a:gd name="connsiteX21" fmla="*/ 65234 w 69425"/>
                    <a:gd name="connsiteY21" fmla="*/ 9811 h 57817"/>
                    <a:gd name="connsiteX22" fmla="*/ 60543 w 69425"/>
                    <a:gd name="connsiteY22" fmla="*/ 11526 h 57817"/>
                    <a:gd name="connsiteX23" fmla="*/ 57725 w 69425"/>
                    <a:gd name="connsiteY23" fmla="*/ 12236 h 57817"/>
                    <a:gd name="connsiteX24" fmla="*/ 55781 w 69425"/>
                    <a:gd name="connsiteY24" fmla="*/ 11859 h 57817"/>
                    <a:gd name="connsiteX25" fmla="*/ 55114 w 69425"/>
                    <a:gd name="connsiteY25" fmla="*/ 11526 h 57817"/>
                    <a:gd name="connsiteX26" fmla="*/ 54066 w 69425"/>
                    <a:gd name="connsiteY26" fmla="*/ 10692 h 57817"/>
                    <a:gd name="connsiteX27" fmla="*/ 52387 w 69425"/>
                    <a:gd name="connsiteY27" fmla="*/ 7097 h 57817"/>
                    <a:gd name="connsiteX28" fmla="*/ 52375 w 69425"/>
                    <a:gd name="connsiteY28" fmla="*/ 6977 h 57817"/>
                    <a:gd name="connsiteX29" fmla="*/ 52375 w 69425"/>
                    <a:gd name="connsiteY29" fmla="*/ 6275 h 57817"/>
                    <a:gd name="connsiteX30" fmla="*/ 52364 w 69425"/>
                    <a:gd name="connsiteY30" fmla="*/ 6120 h 57817"/>
                    <a:gd name="connsiteX31" fmla="*/ 52364 w 69425"/>
                    <a:gd name="connsiteY31" fmla="*/ 5692 h 57817"/>
                    <a:gd name="connsiteX32" fmla="*/ 52364 w 69425"/>
                    <a:gd name="connsiteY32" fmla="*/ 0 h 57817"/>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15121 w 69425"/>
                    <a:gd name="connsiteY9" fmla="*/ 56734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17312 w 69425"/>
                    <a:gd name="connsiteY7" fmla="*/ 48363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15228 w 69425"/>
                    <a:gd name="connsiteY8" fmla="*/ 54602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2364 w 69425"/>
                    <a:gd name="connsiteY0" fmla="*/ 0 h 57805"/>
                    <a:gd name="connsiteX1" fmla="*/ 23470 w 69425"/>
                    <a:gd name="connsiteY1" fmla="*/ 26043 h 57805"/>
                    <a:gd name="connsiteX2" fmla="*/ 309 w 69425"/>
                    <a:gd name="connsiteY2" fmla="*/ 57805 h 57805"/>
                    <a:gd name="connsiteX3" fmla="*/ 2191 w 69425"/>
                    <a:gd name="connsiteY3" fmla="*/ 56734 h 57805"/>
                    <a:gd name="connsiteX4" fmla="*/ 2072 w 69425"/>
                    <a:gd name="connsiteY4" fmla="*/ 54602 h 57805"/>
                    <a:gd name="connsiteX5" fmla="*/ 0 w 69425"/>
                    <a:gd name="connsiteY5" fmla="*/ 48363 h 57805"/>
                    <a:gd name="connsiteX6" fmla="*/ 8656 w 69425"/>
                    <a:gd name="connsiteY6" fmla="*/ 40755 h 57805"/>
                    <a:gd name="connsiteX7" fmla="*/ 30429 w 69425"/>
                    <a:gd name="connsiteY7" fmla="*/ 30269 h 57805"/>
                    <a:gd name="connsiteX8" fmla="*/ 32202 w 69425"/>
                    <a:gd name="connsiteY8" fmla="*/ 31267 h 57805"/>
                    <a:gd name="connsiteX9" fmla="*/ 26930 w 69425"/>
                    <a:gd name="connsiteY9" fmla="*/ 35238 h 57805"/>
                    <a:gd name="connsiteX10" fmla="*/ 26059 w 69425"/>
                    <a:gd name="connsiteY10" fmla="*/ 24794 h 57805"/>
                    <a:gd name="connsiteX11" fmla="*/ 23325 w 69425"/>
                    <a:gd name="connsiteY11" fmla="*/ 27097 h 57805"/>
                    <a:gd name="connsiteX12" fmla="*/ 52364 w 69425"/>
                    <a:gd name="connsiteY12" fmla="*/ 28694 h 57805"/>
                    <a:gd name="connsiteX13" fmla="*/ 52375 w 69425"/>
                    <a:gd name="connsiteY13" fmla="*/ 23194 h 57805"/>
                    <a:gd name="connsiteX14" fmla="*/ 54066 w 69425"/>
                    <a:gd name="connsiteY14" fmla="*/ 19419 h 57805"/>
                    <a:gd name="connsiteX15" fmla="*/ 55114 w 69425"/>
                    <a:gd name="connsiteY15" fmla="*/ 18598 h 57805"/>
                    <a:gd name="connsiteX16" fmla="*/ 55781 w 69425"/>
                    <a:gd name="connsiteY16" fmla="*/ 18265 h 57805"/>
                    <a:gd name="connsiteX17" fmla="*/ 57720 w 69425"/>
                    <a:gd name="connsiteY17" fmla="*/ 17887 h 57805"/>
                    <a:gd name="connsiteX18" fmla="*/ 60543 w 69425"/>
                    <a:gd name="connsiteY18" fmla="*/ 18598 h 57805"/>
                    <a:gd name="connsiteX19" fmla="*/ 65234 w 69425"/>
                    <a:gd name="connsiteY19" fmla="*/ 20301 h 57805"/>
                    <a:gd name="connsiteX20" fmla="*/ 69425 w 69425"/>
                    <a:gd name="connsiteY20" fmla="*/ 15062 h 57805"/>
                    <a:gd name="connsiteX21" fmla="*/ 65234 w 69425"/>
                    <a:gd name="connsiteY21" fmla="*/ 9811 h 57805"/>
                    <a:gd name="connsiteX22" fmla="*/ 60543 w 69425"/>
                    <a:gd name="connsiteY22" fmla="*/ 11526 h 57805"/>
                    <a:gd name="connsiteX23" fmla="*/ 57725 w 69425"/>
                    <a:gd name="connsiteY23" fmla="*/ 12236 h 57805"/>
                    <a:gd name="connsiteX24" fmla="*/ 55781 w 69425"/>
                    <a:gd name="connsiteY24" fmla="*/ 11859 h 57805"/>
                    <a:gd name="connsiteX25" fmla="*/ 55114 w 69425"/>
                    <a:gd name="connsiteY25" fmla="*/ 11526 h 57805"/>
                    <a:gd name="connsiteX26" fmla="*/ 54066 w 69425"/>
                    <a:gd name="connsiteY26" fmla="*/ 10692 h 57805"/>
                    <a:gd name="connsiteX27" fmla="*/ 52387 w 69425"/>
                    <a:gd name="connsiteY27" fmla="*/ 7097 h 57805"/>
                    <a:gd name="connsiteX28" fmla="*/ 52375 w 69425"/>
                    <a:gd name="connsiteY28" fmla="*/ 6977 h 57805"/>
                    <a:gd name="connsiteX29" fmla="*/ 52375 w 69425"/>
                    <a:gd name="connsiteY29" fmla="*/ 6275 h 57805"/>
                    <a:gd name="connsiteX30" fmla="*/ 52364 w 69425"/>
                    <a:gd name="connsiteY30" fmla="*/ 6120 h 57805"/>
                    <a:gd name="connsiteX31" fmla="*/ 52364 w 69425"/>
                    <a:gd name="connsiteY31" fmla="*/ 5692 h 57805"/>
                    <a:gd name="connsiteX32" fmla="*/ 52364 w 69425"/>
                    <a:gd name="connsiteY32" fmla="*/ 0 h 57805"/>
                    <a:gd name="connsiteX0" fmla="*/ 53953 w 71014"/>
                    <a:gd name="connsiteY0" fmla="*/ 0 h 57805"/>
                    <a:gd name="connsiteX1" fmla="*/ 25059 w 71014"/>
                    <a:gd name="connsiteY1" fmla="*/ 26043 h 57805"/>
                    <a:gd name="connsiteX2" fmla="*/ 1898 w 71014"/>
                    <a:gd name="connsiteY2" fmla="*/ 57805 h 57805"/>
                    <a:gd name="connsiteX3" fmla="*/ 3780 w 71014"/>
                    <a:gd name="connsiteY3" fmla="*/ 56734 h 57805"/>
                    <a:gd name="connsiteX4" fmla="*/ 3661 w 71014"/>
                    <a:gd name="connsiteY4" fmla="*/ 54602 h 57805"/>
                    <a:gd name="connsiteX5" fmla="*/ 1589 w 71014"/>
                    <a:gd name="connsiteY5" fmla="*/ 48363 h 57805"/>
                    <a:gd name="connsiteX6" fmla="*/ 30409 w 71014"/>
                    <a:gd name="connsiteY6" fmla="*/ 25340 h 57805"/>
                    <a:gd name="connsiteX7" fmla="*/ 32018 w 71014"/>
                    <a:gd name="connsiteY7" fmla="*/ 30269 h 57805"/>
                    <a:gd name="connsiteX8" fmla="*/ 33791 w 71014"/>
                    <a:gd name="connsiteY8" fmla="*/ 31267 h 57805"/>
                    <a:gd name="connsiteX9" fmla="*/ 28519 w 71014"/>
                    <a:gd name="connsiteY9" fmla="*/ 35238 h 57805"/>
                    <a:gd name="connsiteX10" fmla="*/ 27648 w 71014"/>
                    <a:gd name="connsiteY10" fmla="*/ 24794 h 57805"/>
                    <a:gd name="connsiteX11" fmla="*/ 24914 w 71014"/>
                    <a:gd name="connsiteY11" fmla="*/ 27097 h 57805"/>
                    <a:gd name="connsiteX12" fmla="*/ 53953 w 71014"/>
                    <a:gd name="connsiteY12" fmla="*/ 28694 h 57805"/>
                    <a:gd name="connsiteX13" fmla="*/ 53964 w 71014"/>
                    <a:gd name="connsiteY13" fmla="*/ 23194 h 57805"/>
                    <a:gd name="connsiteX14" fmla="*/ 55655 w 71014"/>
                    <a:gd name="connsiteY14" fmla="*/ 19419 h 57805"/>
                    <a:gd name="connsiteX15" fmla="*/ 56703 w 71014"/>
                    <a:gd name="connsiteY15" fmla="*/ 18598 h 57805"/>
                    <a:gd name="connsiteX16" fmla="*/ 57370 w 71014"/>
                    <a:gd name="connsiteY16" fmla="*/ 18265 h 57805"/>
                    <a:gd name="connsiteX17" fmla="*/ 59309 w 71014"/>
                    <a:gd name="connsiteY17" fmla="*/ 17887 h 57805"/>
                    <a:gd name="connsiteX18" fmla="*/ 62132 w 71014"/>
                    <a:gd name="connsiteY18" fmla="*/ 18598 h 57805"/>
                    <a:gd name="connsiteX19" fmla="*/ 66823 w 71014"/>
                    <a:gd name="connsiteY19" fmla="*/ 20301 h 57805"/>
                    <a:gd name="connsiteX20" fmla="*/ 71014 w 71014"/>
                    <a:gd name="connsiteY20" fmla="*/ 15062 h 57805"/>
                    <a:gd name="connsiteX21" fmla="*/ 66823 w 71014"/>
                    <a:gd name="connsiteY21" fmla="*/ 9811 h 57805"/>
                    <a:gd name="connsiteX22" fmla="*/ 62132 w 71014"/>
                    <a:gd name="connsiteY22" fmla="*/ 11526 h 57805"/>
                    <a:gd name="connsiteX23" fmla="*/ 59314 w 71014"/>
                    <a:gd name="connsiteY23" fmla="*/ 12236 h 57805"/>
                    <a:gd name="connsiteX24" fmla="*/ 57370 w 71014"/>
                    <a:gd name="connsiteY24" fmla="*/ 11859 h 57805"/>
                    <a:gd name="connsiteX25" fmla="*/ 56703 w 71014"/>
                    <a:gd name="connsiteY25" fmla="*/ 11526 h 57805"/>
                    <a:gd name="connsiteX26" fmla="*/ 55655 w 71014"/>
                    <a:gd name="connsiteY26" fmla="*/ 10692 h 57805"/>
                    <a:gd name="connsiteX27" fmla="*/ 53976 w 71014"/>
                    <a:gd name="connsiteY27" fmla="*/ 7097 h 57805"/>
                    <a:gd name="connsiteX28" fmla="*/ 53964 w 71014"/>
                    <a:gd name="connsiteY28" fmla="*/ 6977 h 57805"/>
                    <a:gd name="connsiteX29" fmla="*/ 53964 w 71014"/>
                    <a:gd name="connsiteY29" fmla="*/ 6275 h 57805"/>
                    <a:gd name="connsiteX30" fmla="*/ 53953 w 71014"/>
                    <a:gd name="connsiteY30" fmla="*/ 6120 h 57805"/>
                    <a:gd name="connsiteX31" fmla="*/ 53953 w 71014"/>
                    <a:gd name="connsiteY31" fmla="*/ 5692 h 57805"/>
                    <a:gd name="connsiteX32" fmla="*/ 53953 w 71014"/>
                    <a:gd name="connsiteY32" fmla="*/ 0 h 57805"/>
                    <a:gd name="connsiteX0" fmla="*/ 52404 w 69465"/>
                    <a:gd name="connsiteY0" fmla="*/ 0 h 57805"/>
                    <a:gd name="connsiteX1" fmla="*/ 23510 w 69465"/>
                    <a:gd name="connsiteY1" fmla="*/ 26043 h 57805"/>
                    <a:gd name="connsiteX2" fmla="*/ 349 w 69465"/>
                    <a:gd name="connsiteY2" fmla="*/ 57805 h 57805"/>
                    <a:gd name="connsiteX3" fmla="*/ 2231 w 69465"/>
                    <a:gd name="connsiteY3" fmla="*/ 56734 h 57805"/>
                    <a:gd name="connsiteX4" fmla="*/ 35823 w 69465"/>
                    <a:gd name="connsiteY4" fmla="*/ 13708 h 57805"/>
                    <a:gd name="connsiteX5" fmla="*/ 40 w 69465"/>
                    <a:gd name="connsiteY5" fmla="*/ 48363 h 57805"/>
                    <a:gd name="connsiteX6" fmla="*/ 28860 w 69465"/>
                    <a:gd name="connsiteY6" fmla="*/ 25340 h 57805"/>
                    <a:gd name="connsiteX7" fmla="*/ 30469 w 69465"/>
                    <a:gd name="connsiteY7" fmla="*/ 30269 h 57805"/>
                    <a:gd name="connsiteX8" fmla="*/ 32242 w 69465"/>
                    <a:gd name="connsiteY8" fmla="*/ 31267 h 57805"/>
                    <a:gd name="connsiteX9" fmla="*/ 26970 w 69465"/>
                    <a:gd name="connsiteY9" fmla="*/ 35238 h 57805"/>
                    <a:gd name="connsiteX10" fmla="*/ 26099 w 69465"/>
                    <a:gd name="connsiteY10" fmla="*/ 24794 h 57805"/>
                    <a:gd name="connsiteX11" fmla="*/ 23365 w 69465"/>
                    <a:gd name="connsiteY11" fmla="*/ 27097 h 57805"/>
                    <a:gd name="connsiteX12" fmla="*/ 52404 w 69465"/>
                    <a:gd name="connsiteY12" fmla="*/ 28694 h 57805"/>
                    <a:gd name="connsiteX13" fmla="*/ 52415 w 69465"/>
                    <a:gd name="connsiteY13" fmla="*/ 23194 h 57805"/>
                    <a:gd name="connsiteX14" fmla="*/ 54106 w 69465"/>
                    <a:gd name="connsiteY14" fmla="*/ 19419 h 57805"/>
                    <a:gd name="connsiteX15" fmla="*/ 55154 w 69465"/>
                    <a:gd name="connsiteY15" fmla="*/ 18598 h 57805"/>
                    <a:gd name="connsiteX16" fmla="*/ 55821 w 69465"/>
                    <a:gd name="connsiteY16" fmla="*/ 18265 h 57805"/>
                    <a:gd name="connsiteX17" fmla="*/ 57760 w 69465"/>
                    <a:gd name="connsiteY17" fmla="*/ 17887 h 57805"/>
                    <a:gd name="connsiteX18" fmla="*/ 60583 w 69465"/>
                    <a:gd name="connsiteY18" fmla="*/ 18598 h 57805"/>
                    <a:gd name="connsiteX19" fmla="*/ 65274 w 69465"/>
                    <a:gd name="connsiteY19" fmla="*/ 20301 h 57805"/>
                    <a:gd name="connsiteX20" fmla="*/ 69465 w 69465"/>
                    <a:gd name="connsiteY20" fmla="*/ 15062 h 57805"/>
                    <a:gd name="connsiteX21" fmla="*/ 65274 w 69465"/>
                    <a:gd name="connsiteY21" fmla="*/ 9811 h 57805"/>
                    <a:gd name="connsiteX22" fmla="*/ 60583 w 69465"/>
                    <a:gd name="connsiteY22" fmla="*/ 11526 h 57805"/>
                    <a:gd name="connsiteX23" fmla="*/ 57765 w 69465"/>
                    <a:gd name="connsiteY23" fmla="*/ 12236 h 57805"/>
                    <a:gd name="connsiteX24" fmla="*/ 55821 w 69465"/>
                    <a:gd name="connsiteY24" fmla="*/ 11859 h 57805"/>
                    <a:gd name="connsiteX25" fmla="*/ 55154 w 69465"/>
                    <a:gd name="connsiteY25" fmla="*/ 11526 h 57805"/>
                    <a:gd name="connsiteX26" fmla="*/ 54106 w 69465"/>
                    <a:gd name="connsiteY26" fmla="*/ 10692 h 57805"/>
                    <a:gd name="connsiteX27" fmla="*/ 52427 w 69465"/>
                    <a:gd name="connsiteY27" fmla="*/ 7097 h 57805"/>
                    <a:gd name="connsiteX28" fmla="*/ 52415 w 69465"/>
                    <a:gd name="connsiteY28" fmla="*/ 6977 h 57805"/>
                    <a:gd name="connsiteX29" fmla="*/ 52415 w 69465"/>
                    <a:gd name="connsiteY29" fmla="*/ 6275 h 57805"/>
                    <a:gd name="connsiteX30" fmla="*/ 52404 w 69465"/>
                    <a:gd name="connsiteY30" fmla="*/ 6120 h 57805"/>
                    <a:gd name="connsiteX31" fmla="*/ 52404 w 69465"/>
                    <a:gd name="connsiteY31" fmla="*/ 5692 h 57805"/>
                    <a:gd name="connsiteX32" fmla="*/ 52404 w 6946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1981 w 69215"/>
                    <a:gd name="connsiteY3" fmla="*/ 56734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52154 w 69215"/>
                    <a:gd name="connsiteY0" fmla="*/ 0 h 57805"/>
                    <a:gd name="connsiteX1" fmla="*/ 23260 w 69215"/>
                    <a:gd name="connsiteY1" fmla="*/ 26043 h 57805"/>
                    <a:gd name="connsiteX2" fmla="*/ 99 w 69215"/>
                    <a:gd name="connsiteY2" fmla="*/ 57805 h 57805"/>
                    <a:gd name="connsiteX3" fmla="*/ 34477 w 69215"/>
                    <a:gd name="connsiteY3" fmla="*/ 14606 h 57805"/>
                    <a:gd name="connsiteX4" fmla="*/ 35573 w 69215"/>
                    <a:gd name="connsiteY4" fmla="*/ 13708 h 57805"/>
                    <a:gd name="connsiteX5" fmla="*/ 30680 w 69215"/>
                    <a:gd name="connsiteY5" fmla="*/ 14164 h 57805"/>
                    <a:gd name="connsiteX6" fmla="*/ 28610 w 69215"/>
                    <a:gd name="connsiteY6" fmla="*/ 25340 h 57805"/>
                    <a:gd name="connsiteX7" fmla="*/ 30219 w 69215"/>
                    <a:gd name="connsiteY7" fmla="*/ 30269 h 57805"/>
                    <a:gd name="connsiteX8" fmla="*/ 31992 w 69215"/>
                    <a:gd name="connsiteY8" fmla="*/ 31267 h 57805"/>
                    <a:gd name="connsiteX9" fmla="*/ 26720 w 69215"/>
                    <a:gd name="connsiteY9" fmla="*/ 35238 h 57805"/>
                    <a:gd name="connsiteX10" fmla="*/ 25849 w 69215"/>
                    <a:gd name="connsiteY10" fmla="*/ 24794 h 57805"/>
                    <a:gd name="connsiteX11" fmla="*/ 23115 w 69215"/>
                    <a:gd name="connsiteY11" fmla="*/ 27097 h 57805"/>
                    <a:gd name="connsiteX12" fmla="*/ 52154 w 69215"/>
                    <a:gd name="connsiteY12" fmla="*/ 28694 h 57805"/>
                    <a:gd name="connsiteX13" fmla="*/ 52165 w 69215"/>
                    <a:gd name="connsiteY13" fmla="*/ 23194 h 57805"/>
                    <a:gd name="connsiteX14" fmla="*/ 53856 w 69215"/>
                    <a:gd name="connsiteY14" fmla="*/ 19419 h 57805"/>
                    <a:gd name="connsiteX15" fmla="*/ 54904 w 69215"/>
                    <a:gd name="connsiteY15" fmla="*/ 18598 h 57805"/>
                    <a:gd name="connsiteX16" fmla="*/ 55571 w 69215"/>
                    <a:gd name="connsiteY16" fmla="*/ 18265 h 57805"/>
                    <a:gd name="connsiteX17" fmla="*/ 57510 w 69215"/>
                    <a:gd name="connsiteY17" fmla="*/ 17887 h 57805"/>
                    <a:gd name="connsiteX18" fmla="*/ 60333 w 69215"/>
                    <a:gd name="connsiteY18" fmla="*/ 18598 h 57805"/>
                    <a:gd name="connsiteX19" fmla="*/ 65024 w 69215"/>
                    <a:gd name="connsiteY19" fmla="*/ 20301 h 57805"/>
                    <a:gd name="connsiteX20" fmla="*/ 69215 w 69215"/>
                    <a:gd name="connsiteY20" fmla="*/ 15062 h 57805"/>
                    <a:gd name="connsiteX21" fmla="*/ 65024 w 69215"/>
                    <a:gd name="connsiteY21" fmla="*/ 9811 h 57805"/>
                    <a:gd name="connsiteX22" fmla="*/ 60333 w 69215"/>
                    <a:gd name="connsiteY22" fmla="*/ 11526 h 57805"/>
                    <a:gd name="connsiteX23" fmla="*/ 57515 w 69215"/>
                    <a:gd name="connsiteY23" fmla="*/ 12236 h 57805"/>
                    <a:gd name="connsiteX24" fmla="*/ 55571 w 69215"/>
                    <a:gd name="connsiteY24" fmla="*/ 11859 h 57805"/>
                    <a:gd name="connsiteX25" fmla="*/ 54904 w 69215"/>
                    <a:gd name="connsiteY25" fmla="*/ 11526 h 57805"/>
                    <a:gd name="connsiteX26" fmla="*/ 53856 w 69215"/>
                    <a:gd name="connsiteY26" fmla="*/ 10692 h 57805"/>
                    <a:gd name="connsiteX27" fmla="*/ 52177 w 69215"/>
                    <a:gd name="connsiteY27" fmla="*/ 7097 h 57805"/>
                    <a:gd name="connsiteX28" fmla="*/ 52165 w 69215"/>
                    <a:gd name="connsiteY28" fmla="*/ 6977 h 57805"/>
                    <a:gd name="connsiteX29" fmla="*/ 52165 w 69215"/>
                    <a:gd name="connsiteY29" fmla="*/ 6275 h 57805"/>
                    <a:gd name="connsiteX30" fmla="*/ 52154 w 69215"/>
                    <a:gd name="connsiteY30" fmla="*/ 6120 h 57805"/>
                    <a:gd name="connsiteX31" fmla="*/ 52154 w 69215"/>
                    <a:gd name="connsiteY31" fmla="*/ 5692 h 57805"/>
                    <a:gd name="connsiteX32" fmla="*/ 52154 w 69215"/>
                    <a:gd name="connsiteY32" fmla="*/ 0 h 57805"/>
                    <a:gd name="connsiteX0" fmla="*/ 29039 w 46100"/>
                    <a:gd name="connsiteY0" fmla="*/ 0 h 35273"/>
                    <a:gd name="connsiteX1" fmla="*/ 145 w 46100"/>
                    <a:gd name="connsiteY1" fmla="*/ 26043 h 35273"/>
                    <a:gd name="connsiteX2" fmla="*/ 17248 w 46100"/>
                    <a:gd name="connsiteY2" fmla="*/ 5586 h 35273"/>
                    <a:gd name="connsiteX3" fmla="*/ 11362 w 46100"/>
                    <a:gd name="connsiteY3" fmla="*/ 14606 h 35273"/>
                    <a:gd name="connsiteX4" fmla="*/ 12458 w 46100"/>
                    <a:gd name="connsiteY4" fmla="*/ 13708 h 35273"/>
                    <a:gd name="connsiteX5" fmla="*/ 7565 w 46100"/>
                    <a:gd name="connsiteY5" fmla="*/ 14164 h 35273"/>
                    <a:gd name="connsiteX6" fmla="*/ 5495 w 46100"/>
                    <a:gd name="connsiteY6" fmla="*/ 25340 h 35273"/>
                    <a:gd name="connsiteX7" fmla="*/ 7104 w 46100"/>
                    <a:gd name="connsiteY7" fmla="*/ 30269 h 35273"/>
                    <a:gd name="connsiteX8" fmla="*/ 8877 w 46100"/>
                    <a:gd name="connsiteY8" fmla="*/ 31267 h 35273"/>
                    <a:gd name="connsiteX9" fmla="*/ 3605 w 46100"/>
                    <a:gd name="connsiteY9" fmla="*/ 35238 h 35273"/>
                    <a:gd name="connsiteX10" fmla="*/ 2734 w 46100"/>
                    <a:gd name="connsiteY10" fmla="*/ 24794 h 35273"/>
                    <a:gd name="connsiteX11" fmla="*/ 0 w 46100"/>
                    <a:gd name="connsiteY11" fmla="*/ 27097 h 35273"/>
                    <a:gd name="connsiteX12" fmla="*/ 29039 w 46100"/>
                    <a:gd name="connsiteY12" fmla="*/ 28694 h 35273"/>
                    <a:gd name="connsiteX13" fmla="*/ 29050 w 46100"/>
                    <a:gd name="connsiteY13" fmla="*/ 23194 h 35273"/>
                    <a:gd name="connsiteX14" fmla="*/ 30741 w 46100"/>
                    <a:gd name="connsiteY14" fmla="*/ 19419 h 35273"/>
                    <a:gd name="connsiteX15" fmla="*/ 31789 w 46100"/>
                    <a:gd name="connsiteY15" fmla="*/ 18598 h 35273"/>
                    <a:gd name="connsiteX16" fmla="*/ 32456 w 46100"/>
                    <a:gd name="connsiteY16" fmla="*/ 18265 h 35273"/>
                    <a:gd name="connsiteX17" fmla="*/ 34395 w 46100"/>
                    <a:gd name="connsiteY17" fmla="*/ 17887 h 35273"/>
                    <a:gd name="connsiteX18" fmla="*/ 37218 w 46100"/>
                    <a:gd name="connsiteY18" fmla="*/ 18598 h 35273"/>
                    <a:gd name="connsiteX19" fmla="*/ 41909 w 46100"/>
                    <a:gd name="connsiteY19" fmla="*/ 20301 h 35273"/>
                    <a:gd name="connsiteX20" fmla="*/ 46100 w 46100"/>
                    <a:gd name="connsiteY20" fmla="*/ 15062 h 35273"/>
                    <a:gd name="connsiteX21" fmla="*/ 41909 w 46100"/>
                    <a:gd name="connsiteY21" fmla="*/ 9811 h 35273"/>
                    <a:gd name="connsiteX22" fmla="*/ 37218 w 46100"/>
                    <a:gd name="connsiteY22" fmla="*/ 11526 h 35273"/>
                    <a:gd name="connsiteX23" fmla="*/ 34400 w 46100"/>
                    <a:gd name="connsiteY23" fmla="*/ 12236 h 35273"/>
                    <a:gd name="connsiteX24" fmla="*/ 32456 w 46100"/>
                    <a:gd name="connsiteY24" fmla="*/ 11859 h 35273"/>
                    <a:gd name="connsiteX25" fmla="*/ 31789 w 46100"/>
                    <a:gd name="connsiteY25" fmla="*/ 11526 h 35273"/>
                    <a:gd name="connsiteX26" fmla="*/ 30741 w 46100"/>
                    <a:gd name="connsiteY26" fmla="*/ 10692 h 35273"/>
                    <a:gd name="connsiteX27" fmla="*/ 29062 w 46100"/>
                    <a:gd name="connsiteY27" fmla="*/ 7097 h 35273"/>
                    <a:gd name="connsiteX28" fmla="*/ 29050 w 46100"/>
                    <a:gd name="connsiteY28" fmla="*/ 6977 h 35273"/>
                    <a:gd name="connsiteX29" fmla="*/ 29050 w 46100"/>
                    <a:gd name="connsiteY29" fmla="*/ 6275 h 35273"/>
                    <a:gd name="connsiteX30" fmla="*/ 29039 w 46100"/>
                    <a:gd name="connsiteY30" fmla="*/ 6120 h 35273"/>
                    <a:gd name="connsiteX31" fmla="*/ 29039 w 46100"/>
                    <a:gd name="connsiteY31" fmla="*/ 5692 h 35273"/>
                    <a:gd name="connsiteX32" fmla="*/ 29039 w 46100"/>
                    <a:gd name="connsiteY32" fmla="*/ 0 h 35273"/>
                    <a:gd name="connsiteX0" fmla="*/ 29039 w 46100"/>
                    <a:gd name="connsiteY0" fmla="*/ 0 h 31282"/>
                    <a:gd name="connsiteX1" fmla="*/ 145 w 46100"/>
                    <a:gd name="connsiteY1" fmla="*/ 26043 h 31282"/>
                    <a:gd name="connsiteX2" fmla="*/ 17248 w 46100"/>
                    <a:gd name="connsiteY2" fmla="*/ 5586 h 31282"/>
                    <a:gd name="connsiteX3" fmla="*/ 11362 w 46100"/>
                    <a:gd name="connsiteY3" fmla="*/ 14606 h 31282"/>
                    <a:gd name="connsiteX4" fmla="*/ 12458 w 46100"/>
                    <a:gd name="connsiteY4" fmla="*/ 13708 h 31282"/>
                    <a:gd name="connsiteX5" fmla="*/ 7565 w 46100"/>
                    <a:gd name="connsiteY5" fmla="*/ 14164 h 31282"/>
                    <a:gd name="connsiteX6" fmla="*/ 5495 w 46100"/>
                    <a:gd name="connsiteY6" fmla="*/ 25340 h 31282"/>
                    <a:gd name="connsiteX7" fmla="*/ 7104 w 46100"/>
                    <a:gd name="connsiteY7" fmla="*/ 30269 h 31282"/>
                    <a:gd name="connsiteX8" fmla="*/ 8877 w 46100"/>
                    <a:gd name="connsiteY8" fmla="*/ 31267 h 31282"/>
                    <a:gd name="connsiteX9" fmla="*/ 16668 w 46100"/>
                    <a:gd name="connsiteY9" fmla="*/ 16754 h 31282"/>
                    <a:gd name="connsiteX10" fmla="*/ 2734 w 46100"/>
                    <a:gd name="connsiteY10" fmla="*/ 24794 h 31282"/>
                    <a:gd name="connsiteX11" fmla="*/ 0 w 46100"/>
                    <a:gd name="connsiteY11" fmla="*/ 27097 h 31282"/>
                    <a:gd name="connsiteX12" fmla="*/ 29039 w 46100"/>
                    <a:gd name="connsiteY12" fmla="*/ 28694 h 31282"/>
                    <a:gd name="connsiteX13" fmla="*/ 29050 w 46100"/>
                    <a:gd name="connsiteY13" fmla="*/ 23194 h 31282"/>
                    <a:gd name="connsiteX14" fmla="*/ 30741 w 46100"/>
                    <a:gd name="connsiteY14" fmla="*/ 19419 h 31282"/>
                    <a:gd name="connsiteX15" fmla="*/ 31789 w 46100"/>
                    <a:gd name="connsiteY15" fmla="*/ 18598 h 31282"/>
                    <a:gd name="connsiteX16" fmla="*/ 32456 w 46100"/>
                    <a:gd name="connsiteY16" fmla="*/ 18265 h 31282"/>
                    <a:gd name="connsiteX17" fmla="*/ 34395 w 46100"/>
                    <a:gd name="connsiteY17" fmla="*/ 17887 h 31282"/>
                    <a:gd name="connsiteX18" fmla="*/ 37218 w 46100"/>
                    <a:gd name="connsiteY18" fmla="*/ 18598 h 31282"/>
                    <a:gd name="connsiteX19" fmla="*/ 41909 w 46100"/>
                    <a:gd name="connsiteY19" fmla="*/ 20301 h 31282"/>
                    <a:gd name="connsiteX20" fmla="*/ 46100 w 46100"/>
                    <a:gd name="connsiteY20" fmla="*/ 15062 h 31282"/>
                    <a:gd name="connsiteX21" fmla="*/ 41909 w 46100"/>
                    <a:gd name="connsiteY21" fmla="*/ 9811 h 31282"/>
                    <a:gd name="connsiteX22" fmla="*/ 37218 w 46100"/>
                    <a:gd name="connsiteY22" fmla="*/ 11526 h 31282"/>
                    <a:gd name="connsiteX23" fmla="*/ 34400 w 46100"/>
                    <a:gd name="connsiteY23" fmla="*/ 12236 h 31282"/>
                    <a:gd name="connsiteX24" fmla="*/ 32456 w 46100"/>
                    <a:gd name="connsiteY24" fmla="*/ 11859 h 31282"/>
                    <a:gd name="connsiteX25" fmla="*/ 31789 w 46100"/>
                    <a:gd name="connsiteY25" fmla="*/ 11526 h 31282"/>
                    <a:gd name="connsiteX26" fmla="*/ 30741 w 46100"/>
                    <a:gd name="connsiteY26" fmla="*/ 10692 h 31282"/>
                    <a:gd name="connsiteX27" fmla="*/ 29062 w 46100"/>
                    <a:gd name="connsiteY27" fmla="*/ 7097 h 31282"/>
                    <a:gd name="connsiteX28" fmla="*/ 29050 w 46100"/>
                    <a:gd name="connsiteY28" fmla="*/ 6977 h 31282"/>
                    <a:gd name="connsiteX29" fmla="*/ 29050 w 46100"/>
                    <a:gd name="connsiteY29" fmla="*/ 6275 h 31282"/>
                    <a:gd name="connsiteX30" fmla="*/ 29039 w 46100"/>
                    <a:gd name="connsiteY30" fmla="*/ 6120 h 31282"/>
                    <a:gd name="connsiteX31" fmla="*/ 29039 w 46100"/>
                    <a:gd name="connsiteY31" fmla="*/ 5692 h 31282"/>
                    <a:gd name="connsiteX32" fmla="*/ 29039 w 46100"/>
                    <a:gd name="connsiteY32" fmla="*/ 0 h 31282"/>
                    <a:gd name="connsiteX0" fmla="*/ 29039 w 46100"/>
                    <a:gd name="connsiteY0" fmla="*/ 0 h 30429"/>
                    <a:gd name="connsiteX1" fmla="*/ 145 w 46100"/>
                    <a:gd name="connsiteY1" fmla="*/ 26043 h 30429"/>
                    <a:gd name="connsiteX2" fmla="*/ 17248 w 46100"/>
                    <a:gd name="connsiteY2" fmla="*/ 5586 h 30429"/>
                    <a:gd name="connsiteX3" fmla="*/ 11362 w 46100"/>
                    <a:gd name="connsiteY3" fmla="*/ 14606 h 30429"/>
                    <a:gd name="connsiteX4" fmla="*/ 12458 w 46100"/>
                    <a:gd name="connsiteY4" fmla="*/ 13708 h 30429"/>
                    <a:gd name="connsiteX5" fmla="*/ 7565 w 46100"/>
                    <a:gd name="connsiteY5" fmla="*/ 14164 h 30429"/>
                    <a:gd name="connsiteX6" fmla="*/ 5495 w 46100"/>
                    <a:gd name="connsiteY6" fmla="*/ 25340 h 30429"/>
                    <a:gd name="connsiteX7" fmla="*/ 7104 w 46100"/>
                    <a:gd name="connsiteY7" fmla="*/ 30269 h 30429"/>
                    <a:gd name="connsiteX8" fmla="*/ 17712 w 46100"/>
                    <a:gd name="connsiteY8" fmla="*/ 19853 h 30429"/>
                    <a:gd name="connsiteX9" fmla="*/ 16668 w 46100"/>
                    <a:gd name="connsiteY9" fmla="*/ 16754 h 30429"/>
                    <a:gd name="connsiteX10" fmla="*/ 2734 w 46100"/>
                    <a:gd name="connsiteY10" fmla="*/ 24794 h 30429"/>
                    <a:gd name="connsiteX11" fmla="*/ 0 w 46100"/>
                    <a:gd name="connsiteY11" fmla="*/ 27097 h 30429"/>
                    <a:gd name="connsiteX12" fmla="*/ 29039 w 46100"/>
                    <a:gd name="connsiteY12" fmla="*/ 28694 h 30429"/>
                    <a:gd name="connsiteX13" fmla="*/ 29050 w 46100"/>
                    <a:gd name="connsiteY13" fmla="*/ 23194 h 30429"/>
                    <a:gd name="connsiteX14" fmla="*/ 30741 w 46100"/>
                    <a:gd name="connsiteY14" fmla="*/ 19419 h 30429"/>
                    <a:gd name="connsiteX15" fmla="*/ 31789 w 46100"/>
                    <a:gd name="connsiteY15" fmla="*/ 18598 h 30429"/>
                    <a:gd name="connsiteX16" fmla="*/ 32456 w 46100"/>
                    <a:gd name="connsiteY16" fmla="*/ 18265 h 30429"/>
                    <a:gd name="connsiteX17" fmla="*/ 34395 w 46100"/>
                    <a:gd name="connsiteY17" fmla="*/ 17887 h 30429"/>
                    <a:gd name="connsiteX18" fmla="*/ 37218 w 46100"/>
                    <a:gd name="connsiteY18" fmla="*/ 18598 h 30429"/>
                    <a:gd name="connsiteX19" fmla="*/ 41909 w 46100"/>
                    <a:gd name="connsiteY19" fmla="*/ 20301 h 30429"/>
                    <a:gd name="connsiteX20" fmla="*/ 46100 w 46100"/>
                    <a:gd name="connsiteY20" fmla="*/ 15062 h 30429"/>
                    <a:gd name="connsiteX21" fmla="*/ 41909 w 46100"/>
                    <a:gd name="connsiteY21" fmla="*/ 9811 h 30429"/>
                    <a:gd name="connsiteX22" fmla="*/ 37218 w 46100"/>
                    <a:gd name="connsiteY22" fmla="*/ 11526 h 30429"/>
                    <a:gd name="connsiteX23" fmla="*/ 34400 w 46100"/>
                    <a:gd name="connsiteY23" fmla="*/ 12236 h 30429"/>
                    <a:gd name="connsiteX24" fmla="*/ 32456 w 46100"/>
                    <a:gd name="connsiteY24" fmla="*/ 11859 h 30429"/>
                    <a:gd name="connsiteX25" fmla="*/ 31789 w 46100"/>
                    <a:gd name="connsiteY25" fmla="*/ 11526 h 30429"/>
                    <a:gd name="connsiteX26" fmla="*/ 30741 w 46100"/>
                    <a:gd name="connsiteY26" fmla="*/ 10692 h 30429"/>
                    <a:gd name="connsiteX27" fmla="*/ 29062 w 46100"/>
                    <a:gd name="connsiteY27" fmla="*/ 7097 h 30429"/>
                    <a:gd name="connsiteX28" fmla="*/ 29050 w 46100"/>
                    <a:gd name="connsiteY28" fmla="*/ 6977 h 30429"/>
                    <a:gd name="connsiteX29" fmla="*/ 29050 w 46100"/>
                    <a:gd name="connsiteY29" fmla="*/ 6275 h 30429"/>
                    <a:gd name="connsiteX30" fmla="*/ 29039 w 46100"/>
                    <a:gd name="connsiteY30" fmla="*/ 6120 h 30429"/>
                    <a:gd name="connsiteX31" fmla="*/ 29039 w 46100"/>
                    <a:gd name="connsiteY31" fmla="*/ 5692 h 30429"/>
                    <a:gd name="connsiteX32" fmla="*/ 29039 w 46100"/>
                    <a:gd name="connsiteY32" fmla="*/ 0 h 30429"/>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5495 w 46100"/>
                    <a:gd name="connsiteY6" fmla="*/ 25340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2734 w 46100"/>
                    <a:gd name="connsiteY10" fmla="*/ 24794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9039 w 46100"/>
                    <a:gd name="connsiteY0" fmla="*/ 0 h 28723"/>
                    <a:gd name="connsiteX1" fmla="*/ 145 w 46100"/>
                    <a:gd name="connsiteY1" fmla="*/ 26043 h 28723"/>
                    <a:gd name="connsiteX2" fmla="*/ 17248 w 46100"/>
                    <a:gd name="connsiteY2" fmla="*/ 5586 h 28723"/>
                    <a:gd name="connsiteX3" fmla="*/ 11362 w 46100"/>
                    <a:gd name="connsiteY3" fmla="*/ 14606 h 28723"/>
                    <a:gd name="connsiteX4" fmla="*/ 12458 w 46100"/>
                    <a:gd name="connsiteY4" fmla="*/ 13708 h 28723"/>
                    <a:gd name="connsiteX5" fmla="*/ 7565 w 46100"/>
                    <a:gd name="connsiteY5" fmla="*/ 14164 h 28723"/>
                    <a:gd name="connsiteX6" fmla="*/ 13016 w 46100"/>
                    <a:gd name="connsiteY6" fmla="*/ 16469 h 28723"/>
                    <a:gd name="connsiteX7" fmla="*/ 16117 w 46100"/>
                    <a:gd name="connsiteY7" fmla="*/ 18635 h 28723"/>
                    <a:gd name="connsiteX8" fmla="*/ 17712 w 46100"/>
                    <a:gd name="connsiteY8" fmla="*/ 19853 h 28723"/>
                    <a:gd name="connsiteX9" fmla="*/ 16668 w 46100"/>
                    <a:gd name="connsiteY9" fmla="*/ 16754 h 28723"/>
                    <a:gd name="connsiteX10" fmla="*/ 11362 w 46100"/>
                    <a:gd name="connsiteY10" fmla="*/ 16378 h 28723"/>
                    <a:gd name="connsiteX11" fmla="*/ 0 w 46100"/>
                    <a:gd name="connsiteY11" fmla="*/ 27097 h 28723"/>
                    <a:gd name="connsiteX12" fmla="*/ 29039 w 46100"/>
                    <a:gd name="connsiteY12" fmla="*/ 28694 h 28723"/>
                    <a:gd name="connsiteX13" fmla="*/ 29050 w 46100"/>
                    <a:gd name="connsiteY13" fmla="*/ 23194 h 28723"/>
                    <a:gd name="connsiteX14" fmla="*/ 30741 w 46100"/>
                    <a:gd name="connsiteY14" fmla="*/ 19419 h 28723"/>
                    <a:gd name="connsiteX15" fmla="*/ 31789 w 46100"/>
                    <a:gd name="connsiteY15" fmla="*/ 18598 h 28723"/>
                    <a:gd name="connsiteX16" fmla="*/ 32456 w 46100"/>
                    <a:gd name="connsiteY16" fmla="*/ 18265 h 28723"/>
                    <a:gd name="connsiteX17" fmla="*/ 34395 w 46100"/>
                    <a:gd name="connsiteY17" fmla="*/ 17887 h 28723"/>
                    <a:gd name="connsiteX18" fmla="*/ 37218 w 46100"/>
                    <a:gd name="connsiteY18" fmla="*/ 18598 h 28723"/>
                    <a:gd name="connsiteX19" fmla="*/ 41909 w 46100"/>
                    <a:gd name="connsiteY19" fmla="*/ 20301 h 28723"/>
                    <a:gd name="connsiteX20" fmla="*/ 46100 w 46100"/>
                    <a:gd name="connsiteY20" fmla="*/ 15062 h 28723"/>
                    <a:gd name="connsiteX21" fmla="*/ 41909 w 46100"/>
                    <a:gd name="connsiteY21" fmla="*/ 9811 h 28723"/>
                    <a:gd name="connsiteX22" fmla="*/ 37218 w 46100"/>
                    <a:gd name="connsiteY22" fmla="*/ 11526 h 28723"/>
                    <a:gd name="connsiteX23" fmla="*/ 34400 w 46100"/>
                    <a:gd name="connsiteY23" fmla="*/ 12236 h 28723"/>
                    <a:gd name="connsiteX24" fmla="*/ 32456 w 46100"/>
                    <a:gd name="connsiteY24" fmla="*/ 11859 h 28723"/>
                    <a:gd name="connsiteX25" fmla="*/ 31789 w 46100"/>
                    <a:gd name="connsiteY25" fmla="*/ 11526 h 28723"/>
                    <a:gd name="connsiteX26" fmla="*/ 30741 w 46100"/>
                    <a:gd name="connsiteY26" fmla="*/ 10692 h 28723"/>
                    <a:gd name="connsiteX27" fmla="*/ 29062 w 46100"/>
                    <a:gd name="connsiteY27" fmla="*/ 7097 h 28723"/>
                    <a:gd name="connsiteX28" fmla="*/ 29050 w 46100"/>
                    <a:gd name="connsiteY28" fmla="*/ 6977 h 28723"/>
                    <a:gd name="connsiteX29" fmla="*/ 29050 w 46100"/>
                    <a:gd name="connsiteY29" fmla="*/ 6275 h 28723"/>
                    <a:gd name="connsiteX30" fmla="*/ 29039 w 46100"/>
                    <a:gd name="connsiteY30" fmla="*/ 6120 h 28723"/>
                    <a:gd name="connsiteX31" fmla="*/ 29039 w 46100"/>
                    <a:gd name="connsiteY31" fmla="*/ 5692 h 28723"/>
                    <a:gd name="connsiteX32" fmla="*/ 29039 w 46100"/>
                    <a:gd name="connsiteY32" fmla="*/ 0 h 28723"/>
                    <a:gd name="connsiteX0" fmla="*/ 28894 w 45955"/>
                    <a:gd name="connsiteY0" fmla="*/ 0 h 28710"/>
                    <a:gd name="connsiteX1" fmla="*/ 0 w 45955"/>
                    <a:gd name="connsiteY1" fmla="*/ 26043 h 28710"/>
                    <a:gd name="connsiteX2" fmla="*/ 17103 w 45955"/>
                    <a:gd name="connsiteY2" fmla="*/ 5586 h 28710"/>
                    <a:gd name="connsiteX3" fmla="*/ 11217 w 45955"/>
                    <a:gd name="connsiteY3" fmla="*/ 14606 h 28710"/>
                    <a:gd name="connsiteX4" fmla="*/ 12313 w 45955"/>
                    <a:gd name="connsiteY4" fmla="*/ 13708 h 28710"/>
                    <a:gd name="connsiteX5" fmla="*/ 7420 w 45955"/>
                    <a:gd name="connsiteY5" fmla="*/ 14164 h 28710"/>
                    <a:gd name="connsiteX6" fmla="*/ 12871 w 45955"/>
                    <a:gd name="connsiteY6" fmla="*/ 16469 h 28710"/>
                    <a:gd name="connsiteX7" fmla="*/ 15972 w 45955"/>
                    <a:gd name="connsiteY7" fmla="*/ 18635 h 28710"/>
                    <a:gd name="connsiteX8" fmla="*/ 17567 w 45955"/>
                    <a:gd name="connsiteY8" fmla="*/ 19853 h 28710"/>
                    <a:gd name="connsiteX9" fmla="*/ 16523 w 45955"/>
                    <a:gd name="connsiteY9" fmla="*/ 16754 h 28710"/>
                    <a:gd name="connsiteX10" fmla="*/ 11217 w 45955"/>
                    <a:gd name="connsiteY10" fmla="*/ 16378 h 28710"/>
                    <a:gd name="connsiteX11" fmla="*/ 11589 w 45955"/>
                    <a:gd name="connsiteY11" fmla="*/ 12545 h 28710"/>
                    <a:gd name="connsiteX12" fmla="*/ 28894 w 45955"/>
                    <a:gd name="connsiteY12" fmla="*/ 28694 h 28710"/>
                    <a:gd name="connsiteX13" fmla="*/ 28905 w 45955"/>
                    <a:gd name="connsiteY13" fmla="*/ 23194 h 28710"/>
                    <a:gd name="connsiteX14" fmla="*/ 30596 w 45955"/>
                    <a:gd name="connsiteY14" fmla="*/ 19419 h 28710"/>
                    <a:gd name="connsiteX15" fmla="*/ 31644 w 45955"/>
                    <a:gd name="connsiteY15" fmla="*/ 18598 h 28710"/>
                    <a:gd name="connsiteX16" fmla="*/ 32311 w 45955"/>
                    <a:gd name="connsiteY16" fmla="*/ 18265 h 28710"/>
                    <a:gd name="connsiteX17" fmla="*/ 34250 w 45955"/>
                    <a:gd name="connsiteY17" fmla="*/ 17887 h 28710"/>
                    <a:gd name="connsiteX18" fmla="*/ 37073 w 45955"/>
                    <a:gd name="connsiteY18" fmla="*/ 18598 h 28710"/>
                    <a:gd name="connsiteX19" fmla="*/ 41764 w 45955"/>
                    <a:gd name="connsiteY19" fmla="*/ 20301 h 28710"/>
                    <a:gd name="connsiteX20" fmla="*/ 45955 w 45955"/>
                    <a:gd name="connsiteY20" fmla="*/ 15062 h 28710"/>
                    <a:gd name="connsiteX21" fmla="*/ 41764 w 45955"/>
                    <a:gd name="connsiteY21" fmla="*/ 9811 h 28710"/>
                    <a:gd name="connsiteX22" fmla="*/ 37073 w 45955"/>
                    <a:gd name="connsiteY22" fmla="*/ 11526 h 28710"/>
                    <a:gd name="connsiteX23" fmla="*/ 34255 w 45955"/>
                    <a:gd name="connsiteY23" fmla="*/ 12236 h 28710"/>
                    <a:gd name="connsiteX24" fmla="*/ 32311 w 45955"/>
                    <a:gd name="connsiteY24" fmla="*/ 11859 h 28710"/>
                    <a:gd name="connsiteX25" fmla="*/ 31644 w 45955"/>
                    <a:gd name="connsiteY25" fmla="*/ 11526 h 28710"/>
                    <a:gd name="connsiteX26" fmla="*/ 30596 w 45955"/>
                    <a:gd name="connsiteY26" fmla="*/ 10692 h 28710"/>
                    <a:gd name="connsiteX27" fmla="*/ 28917 w 45955"/>
                    <a:gd name="connsiteY27" fmla="*/ 7097 h 28710"/>
                    <a:gd name="connsiteX28" fmla="*/ 28905 w 45955"/>
                    <a:gd name="connsiteY28" fmla="*/ 6977 h 28710"/>
                    <a:gd name="connsiteX29" fmla="*/ 28905 w 45955"/>
                    <a:gd name="connsiteY29" fmla="*/ 6275 h 28710"/>
                    <a:gd name="connsiteX30" fmla="*/ 28894 w 45955"/>
                    <a:gd name="connsiteY30" fmla="*/ 6120 h 28710"/>
                    <a:gd name="connsiteX31" fmla="*/ 28894 w 45955"/>
                    <a:gd name="connsiteY31" fmla="*/ 5692 h 28710"/>
                    <a:gd name="connsiteX32" fmla="*/ 28894 w 45955"/>
                    <a:gd name="connsiteY32" fmla="*/ 0 h 28710"/>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1" name="Group 30">
                  <a:extLst>
                    <a:ext uri="{FF2B5EF4-FFF2-40B4-BE49-F238E27FC236}">
                      <a16:creationId xmlns:a16="http://schemas.microsoft.com/office/drawing/2014/main" id="{3DC642BF-D9A9-4138-9D93-42DB8F3D4147}"/>
                    </a:ext>
                  </a:extLst>
                </p:cNvPr>
                <p:cNvGrpSpPr/>
                <p:nvPr/>
              </p:nvGrpSpPr>
              <p:grpSpPr>
                <a:xfrm>
                  <a:off x="3148323" y="862828"/>
                  <a:ext cx="5652019" cy="3023831"/>
                  <a:chOff x="2003329" y="1266013"/>
                  <a:chExt cx="5872963" cy="2985137"/>
                </a:xfrm>
              </p:grpSpPr>
              <p:sp>
                <p:nvSpPr>
                  <p:cNvPr id="32" name="Google Shape;1160;p32">
                    <a:extLst>
                      <a:ext uri="{FF2B5EF4-FFF2-40B4-BE49-F238E27FC236}">
                        <a16:creationId xmlns:a16="http://schemas.microsoft.com/office/drawing/2014/main" id="{20320C17-205C-47D8-960C-26AA21E5A5AA}"/>
                      </a:ext>
                    </a:extLst>
                  </p:cNvPr>
                  <p:cNvSpPr/>
                  <p:nvPr/>
                </p:nvSpPr>
                <p:spPr>
                  <a:xfrm>
                    <a:off x="3083725" y="1266013"/>
                    <a:ext cx="1872300" cy="1445450"/>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3" name="Google Shape;1169;p32">
                    <a:extLst>
                      <a:ext uri="{FF2B5EF4-FFF2-40B4-BE49-F238E27FC236}">
                        <a16:creationId xmlns:a16="http://schemas.microsoft.com/office/drawing/2014/main" id="{F0D4143A-DFCA-4F8D-83F9-803DE5B22366}"/>
                      </a:ext>
                    </a:extLst>
                  </p:cNvPr>
                  <p:cNvGrpSpPr/>
                  <p:nvPr/>
                </p:nvGrpSpPr>
                <p:grpSpPr>
                  <a:xfrm>
                    <a:off x="4188050" y="2796863"/>
                    <a:ext cx="2196648" cy="1445725"/>
                    <a:chOff x="4188050" y="2796863"/>
                    <a:chExt cx="2196648" cy="1445725"/>
                  </a:xfrm>
                </p:grpSpPr>
                <p:cxnSp>
                  <p:nvCxnSpPr>
                    <p:cNvPr id="86" name="Google Shape;1172;p32">
                      <a:extLst>
                        <a:ext uri="{FF2B5EF4-FFF2-40B4-BE49-F238E27FC236}">
                          <a16:creationId xmlns:a16="http://schemas.microsoft.com/office/drawing/2014/main" id="{B3CDFB7A-65D0-452D-9C90-E18FB5837A09}"/>
                        </a:ext>
                      </a:extLst>
                    </p:cNvPr>
                    <p:cNvCxnSpPr>
                      <a:cxnSpLocks/>
                    </p:cNvCxnSpPr>
                    <p:nvPr/>
                  </p:nvCxnSpPr>
                  <p:spPr>
                    <a:xfrm rot="10800000">
                      <a:off x="5662898" y="3530202"/>
                      <a:ext cx="721800" cy="0"/>
                    </a:xfrm>
                    <a:prstGeom prst="straightConnector1">
                      <a:avLst/>
                    </a:prstGeom>
                    <a:noFill/>
                    <a:ln w="9525" cap="flat" cmpd="sng">
                      <a:solidFill>
                        <a:srgbClr val="FF5C35"/>
                      </a:solidFill>
                      <a:prstDash val="solid"/>
                      <a:round/>
                      <a:headEnd type="diamond" w="med" len="med"/>
                      <a:tailEnd type="none" w="med" len="med"/>
                    </a:ln>
                  </p:spPr>
                </p:cxnSp>
                <p:sp>
                  <p:nvSpPr>
                    <p:cNvPr id="87" name="Google Shape;1173;p32">
                      <a:extLst>
                        <a:ext uri="{FF2B5EF4-FFF2-40B4-BE49-F238E27FC236}">
                          <a16:creationId xmlns:a16="http://schemas.microsoft.com/office/drawing/2014/main" id="{6DCD9C28-774A-4F3D-BDF8-22429B115698}"/>
                        </a:ext>
                      </a:extLst>
                    </p:cNvPr>
                    <p:cNvSpPr/>
                    <p:nvPr/>
                  </p:nvSpPr>
                  <p:spPr>
                    <a:xfrm>
                      <a:off x="4188050" y="2796863"/>
                      <a:ext cx="1872275" cy="1445725"/>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34" name="Google Shape;1178;p32">
                    <a:extLst>
                      <a:ext uri="{FF2B5EF4-FFF2-40B4-BE49-F238E27FC236}">
                        <a16:creationId xmlns:a16="http://schemas.microsoft.com/office/drawing/2014/main" id="{0801A501-9FB6-43ED-AF34-D1DFF0E4F11A}"/>
                      </a:ext>
                    </a:extLst>
                  </p:cNvPr>
                  <p:cNvGrpSpPr/>
                  <p:nvPr/>
                </p:nvGrpSpPr>
                <p:grpSpPr>
                  <a:xfrm>
                    <a:off x="2747122" y="2378875"/>
                    <a:ext cx="1782353" cy="1872275"/>
                    <a:chOff x="2747122" y="2378875"/>
                    <a:chExt cx="1782353" cy="1872275"/>
                  </a:xfrm>
                </p:grpSpPr>
                <p:cxnSp>
                  <p:nvCxnSpPr>
                    <p:cNvPr id="84" name="Google Shape;1181;p32">
                      <a:extLst>
                        <a:ext uri="{FF2B5EF4-FFF2-40B4-BE49-F238E27FC236}">
                          <a16:creationId xmlns:a16="http://schemas.microsoft.com/office/drawing/2014/main" id="{281E8E0E-FA2E-437E-BBF3-45B4087A8E95}"/>
                        </a:ext>
                      </a:extLst>
                    </p:cNvPr>
                    <p:cNvCxnSpPr>
                      <a:cxnSpLocks/>
                    </p:cNvCxnSpPr>
                    <p:nvPr/>
                  </p:nvCxnSpPr>
                  <p:spPr>
                    <a:xfrm>
                      <a:off x="2747122" y="3503901"/>
                      <a:ext cx="736500" cy="0"/>
                    </a:xfrm>
                    <a:prstGeom prst="straightConnector1">
                      <a:avLst/>
                    </a:prstGeom>
                    <a:noFill/>
                    <a:ln w="9525" cap="flat" cmpd="sng">
                      <a:solidFill>
                        <a:srgbClr val="B3B2B1"/>
                      </a:solidFill>
                      <a:prstDash val="solid"/>
                      <a:round/>
                      <a:headEnd type="diamond" w="med" len="med"/>
                      <a:tailEnd type="none" w="med" len="med"/>
                    </a:ln>
                  </p:spPr>
                </p:cxnSp>
                <p:sp>
                  <p:nvSpPr>
                    <p:cNvPr id="85" name="Google Shape;1182;p32">
                      <a:extLst>
                        <a:ext uri="{FF2B5EF4-FFF2-40B4-BE49-F238E27FC236}">
                          <a16:creationId xmlns:a16="http://schemas.microsoft.com/office/drawing/2014/main" id="{DD0AD49B-2CD2-4223-81A5-F4691D70CC69}"/>
                        </a:ext>
                      </a:extLst>
                    </p:cNvPr>
                    <p:cNvSpPr/>
                    <p:nvPr/>
                  </p:nvSpPr>
                  <p:spPr>
                    <a:xfrm>
                      <a:off x="3083725" y="2378875"/>
                      <a:ext cx="1445750" cy="1872275"/>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5" name="Google Shape;1191;p32">
                    <a:extLst>
                      <a:ext uri="{FF2B5EF4-FFF2-40B4-BE49-F238E27FC236}">
                        <a16:creationId xmlns:a16="http://schemas.microsoft.com/office/drawing/2014/main" id="{91CD9088-D381-4281-9526-2B9FEA24959C}"/>
                      </a:ext>
                    </a:extLst>
                  </p:cNvPr>
                  <p:cNvSpPr/>
                  <p:nvPr/>
                </p:nvSpPr>
                <p:spPr>
                  <a:xfrm>
                    <a:off x="4614875" y="1266013"/>
                    <a:ext cx="1445450" cy="1850550"/>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nvGrpSpPr>
                  <p:cNvPr id="36" name="Google Shape;1192;p32">
                    <a:extLst>
                      <a:ext uri="{FF2B5EF4-FFF2-40B4-BE49-F238E27FC236}">
                        <a16:creationId xmlns:a16="http://schemas.microsoft.com/office/drawing/2014/main" id="{DA757B13-7D65-4D72-971A-EE8C579CE325}"/>
                      </a:ext>
                    </a:extLst>
                  </p:cNvPr>
                  <p:cNvGrpSpPr/>
                  <p:nvPr/>
                </p:nvGrpSpPr>
                <p:grpSpPr>
                  <a:xfrm>
                    <a:off x="5312820" y="1885199"/>
                    <a:ext cx="350079" cy="350079"/>
                    <a:chOff x="3497300" y="3227275"/>
                    <a:chExt cx="296175" cy="296175"/>
                  </a:xfrm>
                </p:grpSpPr>
                <p:sp>
                  <p:nvSpPr>
                    <p:cNvPr id="76" name="Google Shape;1193;p32">
                      <a:extLst>
                        <a:ext uri="{FF2B5EF4-FFF2-40B4-BE49-F238E27FC236}">
                          <a16:creationId xmlns:a16="http://schemas.microsoft.com/office/drawing/2014/main" id="{594E0360-0D97-4626-9417-41C0DEEAFC1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7" name="Google Shape;1194;p32">
                      <a:extLst>
                        <a:ext uri="{FF2B5EF4-FFF2-40B4-BE49-F238E27FC236}">
                          <a16:creationId xmlns:a16="http://schemas.microsoft.com/office/drawing/2014/main" id="{5F48656E-CFCA-482C-AE21-352943B111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8" name="Google Shape;1195;p32">
                      <a:extLst>
                        <a:ext uri="{FF2B5EF4-FFF2-40B4-BE49-F238E27FC236}">
                          <a16:creationId xmlns:a16="http://schemas.microsoft.com/office/drawing/2014/main" id="{AD8BC1F0-1ECE-404E-B659-1DF8920FD7B7}"/>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9" name="Google Shape;1196;p32">
                      <a:extLst>
                        <a:ext uri="{FF2B5EF4-FFF2-40B4-BE49-F238E27FC236}">
                          <a16:creationId xmlns:a16="http://schemas.microsoft.com/office/drawing/2014/main" id="{7EB7115C-5E90-4A09-835A-9872D7AEEFB0}"/>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0" name="Google Shape;1197;p32">
                      <a:extLst>
                        <a:ext uri="{FF2B5EF4-FFF2-40B4-BE49-F238E27FC236}">
                          <a16:creationId xmlns:a16="http://schemas.microsoft.com/office/drawing/2014/main" id="{78A80BEC-EDEA-42DE-8178-EF7918B23DC7}"/>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1" name="Google Shape;1198;p32">
                      <a:extLst>
                        <a:ext uri="{FF2B5EF4-FFF2-40B4-BE49-F238E27FC236}">
                          <a16:creationId xmlns:a16="http://schemas.microsoft.com/office/drawing/2014/main" id="{E39B7771-DDF1-482D-A32E-02A5AA6F62B6}"/>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2" name="Google Shape;1199;p32">
                      <a:extLst>
                        <a:ext uri="{FF2B5EF4-FFF2-40B4-BE49-F238E27FC236}">
                          <a16:creationId xmlns:a16="http://schemas.microsoft.com/office/drawing/2014/main" id="{B6DFEEB5-80B9-4038-83A3-9C081C2EB529}"/>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83" name="Google Shape;1200;p32">
                      <a:extLst>
                        <a:ext uri="{FF2B5EF4-FFF2-40B4-BE49-F238E27FC236}">
                          <a16:creationId xmlns:a16="http://schemas.microsoft.com/office/drawing/2014/main" id="{C3F17751-C760-46B3-A2F6-01349A3F980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sp>
                <p:nvSpPr>
                  <p:cNvPr id="37" name="Google Shape;1747;p42">
                    <a:extLst>
                      <a:ext uri="{FF2B5EF4-FFF2-40B4-BE49-F238E27FC236}">
                        <a16:creationId xmlns:a16="http://schemas.microsoft.com/office/drawing/2014/main" id="{65120ABE-EFBE-4D85-9899-460868A39F6F}"/>
                      </a:ext>
                    </a:extLst>
                  </p:cNvPr>
                  <p:cNvSpPr/>
                  <p:nvPr/>
                </p:nvSpPr>
                <p:spPr>
                  <a:xfrm>
                    <a:off x="4066478" y="18690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endParaRPr sz="2400" kern="0" dirty="0">
                      <a:solidFill>
                        <a:sysClr val="windowText" lastClr="000000"/>
                      </a:solidFill>
                    </a:endParaRPr>
                  </a:p>
                </p:txBody>
              </p:sp>
              <p:sp>
                <p:nvSpPr>
                  <p:cNvPr id="38" name="Google Shape;1747;p42">
                    <a:extLst>
                      <a:ext uri="{FF2B5EF4-FFF2-40B4-BE49-F238E27FC236}">
                        <a16:creationId xmlns:a16="http://schemas.microsoft.com/office/drawing/2014/main" id="{F27642C4-BF15-4B15-BD5A-9ADD7AA2A316}"/>
                      </a:ext>
                    </a:extLst>
                  </p:cNvPr>
                  <p:cNvSpPr/>
                  <p:nvPr/>
                </p:nvSpPr>
                <p:spPr>
                  <a:xfrm>
                    <a:off x="5014535" y="225783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s-ES" sz="2267">
                        <a:solidFill>
                          <a:srgbClr val="FFFFFF"/>
                        </a:solidFill>
                        <a:latin typeface="Arial Narrow" panose="020B0606020202030204" pitchFamily="34" charset="0"/>
                        <a:ea typeface="Fira Sans Extra Condensed Medium"/>
                        <a:cs typeface="Fira Sans Extra Condensed Medium"/>
                        <a:sym typeface="Fira Sans Extra Condensed Medium"/>
                      </a:rPr>
                      <a:t>05</a:t>
                    </a:r>
                  </a:p>
                </p:txBody>
              </p:sp>
              <p:sp>
                <p:nvSpPr>
                  <p:cNvPr id="39" name="Google Shape;1747;p42">
                    <a:extLst>
                      <a:ext uri="{FF2B5EF4-FFF2-40B4-BE49-F238E27FC236}">
                        <a16:creationId xmlns:a16="http://schemas.microsoft.com/office/drawing/2014/main" id="{E2BBD8DF-8A0C-4F56-8D8B-7A08F580CA2E}"/>
                      </a:ext>
                    </a:extLst>
                  </p:cNvPr>
                  <p:cNvSpPr/>
                  <p:nvPr/>
                </p:nvSpPr>
                <p:spPr>
                  <a:xfrm>
                    <a:off x="4641677" y="3225945"/>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s-ES" sz="2267">
                        <a:solidFill>
                          <a:srgbClr val="FFFFFF"/>
                        </a:solidFill>
                        <a:ea typeface="Fira Sans Extra Condensed Medium"/>
                        <a:cs typeface="Arial" panose="020B0604020202020204" pitchFamily="34" charset="0"/>
                        <a:sym typeface="Fira Sans Extra Condensed Medium"/>
                      </a:rPr>
                      <a:t>05</a:t>
                    </a:r>
                  </a:p>
                </p:txBody>
              </p:sp>
              <p:sp>
                <p:nvSpPr>
                  <p:cNvPr id="40" name="Google Shape;1747;p42">
                    <a:extLst>
                      <a:ext uri="{FF2B5EF4-FFF2-40B4-BE49-F238E27FC236}">
                        <a16:creationId xmlns:a16="http://schemas.microsoft.com/office/drawing/2014/main" id="{8EA35086-837E-40FA-A24A-5FE4736684DC}"/>
                      </a:ext>
                    </a:extLst>
                  </p:cNvPr>
                  <p:cNvSpPr/>
                  <p:nvPr/>
                </p:nvSpPr>
                <p:spPr>
                  <a:xfrm>
                    <a:off x="3634494" y="2843147"/>
                    <a:ext cx="429613" cy="429646"/>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wrap="square" lIns="121900" tIns="121900" rIns="121900" bIns="121900" anchor="ctr" anchorCtr="0">
                    <a:noAutofit/>
                  </a:bodyPr>
                  <a:lstStyle/>
                  <a:p>
                    <a:pPr algn="ctr" defTabSz="1219170" fontAlgn="auto">
                      <a:spcBef>
                        <a:spcPts val="0"/>
                      </a:spcBef>
                      <a:spcAft>
                        <a:spcPts val="0"/>
                      </a:spcAft>
                      <a:buSzPts val="1100"/>
                      <a:defRPr/>
                    </a:pPr>
                    <a:r>
                      <a:rPr lang="es-ES" sz="2267">
                        <a:solidFill>
                          <a:srgbClr val="FFFFFF"/>
                        </a:solidFill>
                        <a:ea typeface="Fira Sans Extra Condensed Medium"/>
                        <a:cs typeface="Arial" panose="020B0604020202020204" pitchFamily="34" charset="0"/>
                        <a:sym typeface="Fira Sans Extra Condensed Medium"/>
                      </a:rPr>
                      <a:t>05</a:t>
                    </a:r>
                  </a:p>
                </p:txBody>
              </p:sp>
              <p:sp>
                <p:nvSpPr>
                  <p:cNvPr id="41" name="Google Shape;1393;p36">
                    <a:extLst>
                      <a:ext uri="{FF2B5EF4-FFF2-40B4-BE49-F238E27FC236}">
                        <a16:creationId xmlns:a16="http://schemas.microsoft.com/office/drawing/2014/main" id="{BA5EAD10-AF46-4CBE-B808-0C7DCDA2F040}"/>
                      </a:ext>
                    </a:extLst>
                  </p:cNvPr>
                  <p:cNvSpPr txBox="1"/>
                  <p:nvPr/>
                </p:nvSpPr>
                <p:spPr>
                  <a:xfrm>
                    <a:off x="2017040" y="1555037"/>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RPr/>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s-ES" sz="1600" dirty="0">
                        <a:solidFill>
                          <a:srgbClr val="EBB700"/>
                        </a:solidFill>
                        <a:effectLst>
                          <a:innerShdw blurRad="63500" dist="50800" dir="13500000">
                            <a:prstClr val="black">
                              <a:alpha val="50000"/>
                            </a:prstClr>
                          </a:innerShdw>
                        </a:effectLst>
                        <a:sym typeface="Fira Sans Extra Condensed Medium"/>
                      </a:rPr>
                      <a:t>Área de enfoque 1:</a:t>
                    </a:r>
                  </a:p>
                  <a:p>
                    <a:r>
                      <a:rPr lang="es-ES" sz="1600" dirty="0">
                        <a:solidFill>
                          <a:srgbClr val="EBB700"/>
                        </a:solidFill>
                        <a:effectLst>
                          <a:innerShdw blurRad="63500" dist="50800" dir="13500000">
                            <a:prstClr val="black">
                              <a:alpha val="50000"/>
                            </a:prstClr>
                          </a:innerShdw>
                        </a:effectLst>
                        <a:sym typeface="Fira Sans Extra Condensed Medium"/>
                      </a:rPr>
                      <a:t>Clubes nuevos</a:t>
                    </a:r>
                  </a:p>
                </p:txBody>
              </p:sp>
              <p:sp>
                <p:nvSpPr>
                  <p:cNvPr id="42" name="Google Shape;1393;p36">
                    <a:extLst>
                      <a:ext uri="{FF2B5EF4-FFF2-40B4-BE49-F238E27FC236}">
                        <a16:creationId xmlns:a16="http://schemas.microsoft.com/office/drawing/2014/main" id="{2BFBE6ED-38A3-45FE-899E-3FBC8C76E31E}"/>
                      </a:ext>
                    </a:extLst>
                  </p:cNvPr>
                  <p:cNvSpPr txBox="1"/>
                  <p:nvPr/>
                </p:nvSpPr>
                <p:spPr>
                  <a:xfrm>
                    <a:off x="5991692" y="1576372"/>
                    <a:ext cx="1884600" cy="429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0" indent="0" defTabSz="914400" eaLnBrk="1" fontAlgn="auto" latinLnBrk="0" hangingPunct="1">
                      <a:buClrTx/>
                      <a:buSzTx/>
                      <a:buFontTx/>
                      <a:buNone/>
                      <a:tabLst/>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r>
                      <a:rPr lang="es-ES" sz="1600" dirty="0">
                        <a:solidFill>
                          <a:srgbClr val="407CCA"/>
                        </a:solidFill>
                        <a:effectLst>
                          <a:innerShdw blurRad="63500" dist="50800" dir="13500000">
                            <a:prstClr val="black">
                              <a:alpha val="50000"/>
                            </a:prstClr>
                          </a:innerShdw>
                        </a:effectLst>
                        <a:sym typeface="Fira Sans Extra Condensed Medium"/>
                      </a:rPr>
                      <a:t>Área de enfoque 2:</a:t>
                    </a:r>
                  </a:p>
                  <a:p>
                    <a:r>
                      <a:rPr lang="es-ES" sz="1600" dirty="0">
                        <a:solidFill>
                          <a:srgbClr val="407CCA"/>
                        </a:solidFill>
                        <a:effectLst>
                          <a:innerShdw blurRad="63500" dist="50800" dir="13500000">
                            <a:prstClr val="black">
                              <a:alpha val="50000"/>
                            </a:prstClr>
                          </a:innerShdw>
                        </a:effectLst>
                        <a:sym typeface="Fira Sans Extra Condensed Medium"/>
                      </a:rPr>
                      <a:t>Socios nuevos</a:t>
                    </a:r>
                  </a:p>
                </p:txBody>
              </p:sp>
              <p:pic>
                <p:nvPicPr>
                  <p:cNvPr id="43" name="Graphic 42" descr="User with solid fill">
                    <a:extLst>
                      <a:ext uri="{FF2B5EF4-FFF2-40B4-BE49-F238E27FC236}">
                        <a16:creationId xmlns:a16="http://schemas.microsoft.com/office/drawing/2014/main" id="{33A57E30-2A54-4155-B9AF-5B9A08C3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2665" y="1866686"/>
                    <a:ext cx="304828" cy="304828"/>
                  </a:xfrm>
                  <a:prstGeom prst="rect">
                    <a:avLst/>
                  </a:prstGeom>
                </p:spPr>
              </p:pic>
              <p:pic>
                <p:nvPicPr>
                  <p:cNvPr id="44" name="Graphic 43" descr="User with solid fill">
                    <a:extLst>
                      <a:ext uri="{FF2B5EF4-FFF2-40B4-BE49-F238E27FC236}">
                        <a16:creationId xmlns:a16="http://schemas.microsoft.com/office/drawing/2014/main" id="{3B4065C9-B127-4874-BA11-AD7B789B3B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7458" y="2261209"/>
                    <a:ext cx="304828" cy="304828"/>
                  </a:xfrm>
                  <a:prstGeom prst="rect">
                    <a:avLst/>
                  </a:prstGeom>
                </p:spPr>
              </p:pic>
              <p:pic>
                <p:nvPicPr>
                  <p:cNvPr id="45" name="Graphic 44" descr="User with solid fill">
                    <a:extLst>
                      <a:ext uri="{FF2B5EF4-FFF2-40B4-BE49-F238E27FC236}">
                        <a16:creationId xmlns:a16="http://schemas.microsoft.com/office/drawing/2014/main" id="{F691413E-F63F-41C9-A7A5-0A8A469AB7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52091" y="3351788"/>
                    <a:ext cx="304828" cy="304828"/>
                  </a:xfrm>
                  <a:prstGeom prst="rect">
                    <a:avLst/>
                  </a:prstGeom>
                </p:spPr>
              </p:pic>
              <p:pic>
                <p:nvPicPr>
                  <p:cNvPr id="46" name="Graphic 45" descr="User with solid fill">
                    <a:extLst>
                      <a:ext uri="{FF2B5EF4-FFF2-40B4-BE49-F238E27FC236}">
                        <a16:creationId xmlns:a16="http://schemas.microsoft.com/office/drawing/2014/main" id="{C6479C15-579A-4B2F-99B7-09A7513AEF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31122" y="2832129"/>
                    <a:ext cx="304828" cy="304828"/>
                  </a:xfrm>
                  <a:prstGeom prst="rect">
                    <a:avLst/>
                  </a:prstGeom>
                </p:spPr>
              </p:pic>
              <p:sp>
                <p:nvSpPr>
                  <p:cNvPr id="47" name="Google Shape;1393;p36">
                    <a:extLst>
                      <a:ext uri="{FF2B5EF4-FFF2-40B4-BE49-F238E27FC236}">
                        <a16:creationId xmlns:a16="http://schemas.microsoft.com/office/drawing/2014/main" id="{54EA6481-D40E-41F0-8CFB-2EC2858FEE84}"/>
                      </a:ext>
                    </a:extLst>
                  </p:cNvPr>
                  <p:cNvSpPr txBox="1"/>
                  <p:nvPr/>
                </p:nvSpPr>
                <p:spPr>
                  <a:xfrm>
                    <a:off x="2003329" y="3686875"/>
                    <a:ext cx="1884600" cy="429600"/>
                  </a:xfrm>
                  <a:prstGeom prst="rect">
                    <a:avLst/>
                  </a:prstGeom>
                  <a:noFill/>
                  <a:ln>
                    <a:noFill/>
                  </a:ln>
                </p:spPr>
                <p:txBody>
                  <a:bodyPr spcFirstLastPara="1" wrap="square" lIns="121900" tIns="121900" rIns="121900" bIns="121900" anchor="ctr" anchorCtr="0">
                    <a:noAutofit/>
                  </a:bodyPr>
                  <a:lstStyle/>
                  <a:p>
                    <a:pPr>
                      <a:buClrTx/>
                      <a:defRPr/>
                    </a:pPr>
                    <a:r>
                      <a:rPr lang="es-ES" sz="1600" b="1" dirty="0">
                        <a:solidFill>
                          <a:srgbClr val="B3B2B1"/>
                        </a:solidFill>
                        <a:effectLst>
                          <a:innerShdw blurRad="63500" dist="50800" dir="13500000">
                            <a:prstClr val="black">
                              <a:alpha val="50000"/>
                            </a:prstClr>
                          </a:innerShdw>
                        </a:effectLst>
                        <a:latin typeface="Helvetica Neue"/>
                        <a:sym typeface="Fira Sans Extra Condensed Medium"/>
                      </a:rPr>
                      <a:t>Área de enfoque 4:</a:t>
                    </a:r>
                  </a:p>
                  <a:p>
                    <a:pPr>
                      <a:buClrTx/>
                      <a:defRPr/>
                    </a:pPr>
                    <a:r>
                      <a:rPr lang="es-ES" sz="1600" b="1" dirty="0">
                        <a:solidFill>
                          <a:srgbClr val="B3B2B1"/>
                        </a:solidFill>
                        <a:effectLst>
                          <a:innerShdw blurRad="63500" dist="50800" dir="13500000">
                            <a:prstClr val="black">
                              <a:alpha val="50000"/>
                            </a:prstClr>
                          </a:innerShdw>
                        </a:effectLst>
                        <a:latin typeface="Helvetica Neue"/>
                        <a:sym typeface="Fira Sans Extra Condensed Medium"/>
                      </a:rPr>
                      <a:t>Apoyo a los líderes</a:t>
                    </a:r>
                  </a:p>
                </p:txBody>
              </p:sp>
              <p:sp>
                <p:nvSpPr>
                  <p:cNvPr id="48" name="Google Shape;1393;p36">
                    <a:extLst>
                      <a:ext uri="{FF2B5EF4-FFF2-40B4-BE49-F238E27FC236}">
                        <a16:creationId xmlns:a16="http://schemas.microsoft.com/office/drawing/2014/main" id="{3D2FE588-74AC-4C0F-AF40-6DCE7A02E39B}"/>
                      </a:ext>
                    </a:extLst>
                  </p:cNvPr>
                  <p:cNvSpPr txBox="1"/>
                  <p:nvPr/>
                </p:nvSpPr>
                <p:spPr>
                  <a:xfrm>
                    <a:off x="5955967" y="3750255"/>
                    <a:ext cx="1884600" cy="429600"/>
                  </a:xfrm>
                  <a:prstGeom prst="rect">
                    <a:avLst/>
                  </a:prstGeom>
                  <a:noFill/>
                  <a:ln>
                    <a:noFill/>
                  </a:ln>
                </p:spPr>
                <p:txBody>
                  <a:bodyPr spcFirstLastPara="1" wrap="square" lIns="121900" tIns="121900" rIns="121900" bIns="121900" anchor="ctr" anchorCtr="0">
                    <a:noAutofit/>
                  </a:bodyPr>
                  <a:lstStyle/>
                  <a:p>
                    <a:pPr defTabSz="1219170" fontAlgn="auto">
                      <a:spcBef>
                        <a:spcPts val="0"/>
                      </a:spcBef>
                      <a:spcAft>
                        <a:spcPts val="0"/>
                      </a:spcAft>
                      <a:defRPr/>
                    </a:pPr>
                    <a:r>
                      <a:rPr lang="es-ES" sz="1600"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Área de enfoque 3:</a:t>
                    </a:r>
                  </a:p>
                  <a:p>
                    <a:pPr defTabSz="1219170" fontAlgn="auto">
                      <a:spcBef>
                        <a:spcPts val="0"/>
                      </a:spcBef>
                      <a:spcAft>
                        <a:spcPts val="0"/>
                      </a:spcAft>
                      <a:defRPr/>
                    </a:pPr>
                    <a:r>
                      <a:rPr lang="es-ES" sz="1600" b="1" dirty="0">
                        <a:solidFill>
                          <a:srgbClr val="FF5C35"/>
                        </a:solidFill>
                        <a:effectLst>
                          <a:innerShdw blurRad="63500" dist="50800" dir="13500000">
                            <a:prstClr val="black">
                              <a:alpha val="50000"/>
                            </a:prstClr>
                          </a:innerShdw>
                        </a:effectLst>
                        <a:latin typeface="Helvetica Neue"/>
                        <a:ea typeface="Fira Sans Extra Condensed Medium"/>
                        <a:cs typeface="Fira Sans Extra Condensed Medium"/>
                        <a:sym typeface="Fira Sans Extra Condensed Medium"/>
                      </a:rPr>
                      <a:t>Satisfacción de los socios</a:t>
                    </a:r>
                  </a:p>
                </p:txBody>
              </p:sp>
              <p:grpSp>
                <p:nvGrpSpPr>
                  <p:cNvPr id="49" name="Google Shape;1192;p32">
                    <a:extLst>
                      <a:ext uri="{FF2B5EF4-FFF2-40B4-BE49-F238E27FC236}">
                        <a16:creationId xmlns:a16="http://schemas.microsoft.com/office/drawing/2014/main" id="{F7AFF71B-166F-4577-913F-EE4B078679BD}"/>
                      </a:ext>
                    </a:extLst>
                  </p:cNvPr>
                  <p:cNvGrpSpPr/>
                  <p:nvPr/>
                </p:nvGrpSpPr>
                <p:grpSpPr>
                  <a:xfrm>
                    <a:off x="3634419" y="1756287"/>
                    <a:ext cx="350079" cy="350079"/>
                    <a:chOff x="3497300" y="3227275"/>
                    <a:chExt cx="296175" cy="296175"/>
                  </a:xfrm>
                </p:grpSpPr>
                <p:sp>
                  <p:nvSpPr>
                    <p:cNvPr id="68" name="Google Shape;1193;p32">
                      <a:extLst>
                        <a:ext uri="{FF2B5EF4-FFF2-40B4-BE49-F238E27FC236}">
                          <a16:creationId xmlns:a16="http://schemas.microsoft.com/office/drawing/2014/main" id="{CC7508BB-3633-448B-9D10-583BADA428DC}"/>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9" name="Google Shape;1194;p32">
                      <a:extLst>
                        <a:ext uri="{FF2B5EF4-FFF2-40B4-BE49-F238E27FC236}">
                          <a16:creationId xmlns:a16="http://schemas.microsoft.com/office/drawing/2014/main" id="{3E848283-3817-41AE-8836-AE4FF00387F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0" name="Google Shape;1195;p32">
                      <a:extLst>
                        <a:ext uri="{FF2B5EF4-FFF2-40B4-BE49-F238E27FC236}">
                          <a16:creationId xmlns:a16="http://schemas.microsoft.com/office/drawing/2014/main" id="{C3F99FAB-EB0B-4FB0-9205-C3ED058BE76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1" name="Google Shape;1196;p32">
                      <a:extLst>
                        <a:ext uri="{FF2B5EF4-FFF2-40B4-BE49-F238E27FC236}">
                          <a16:creationId xmlns:a16="http://schemas.microsoft.com/office/drawing/2014/main" id="{ABA71B49-9648-4B05-8892-9CCC6BA2D761}"/>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2" name="Google Shape;1197;p32">
                      <a:extLst>
                        <a:ext uri="{FF2B5EF4-FFF2-40B4-BE49-F238E27FC236}">
                          <a16:creationId xmlns:a16="http://schemas.microsoft.com/office/drawing/2014/main" id="{380EEB33-6794-4428-9038-ED5E785D0C20}"/>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3" name="Google Shape;1198;p32">
                      <a:extLst>
                        <a:ext uri="{FF2B5EF4-FFF2-40B4-BE49-F238E27FC236}">
                          <a16:creationId xmlns:a16="http://schemas.microsoft.com/office/drawing/2014/main" id="{A1FF137B-1925-48F8-8FEE-24D45C8A5D42}"/>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4" name="Google Shape;1199;p32">
                      <a:extLst>
                        <a:ext uri="{FF2B5EF4-FFF2-40B4-BE49-F238E27FC236}">
                          <a16:creationId xmlns:a16="http://schemas.microsoft.com/office/drawing/2014/main" id="{60395784-E0CC-448C-B796-2E48DE372FAC}"/>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75" name="Google Shape;1200;p32">
                      <a:extLst>
                        <a:ext uri="{FF2B5EF4-FFF2-40B4-BE49-F238E27FC236}">
                          <a16:creationId xmlns:a16="http://schemas.microsoft.com/office/drawing/2014/main" id="{88724666-7685-4000-91E8-3E13A987BAEF}"/>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0" name="Google Shape;1192;p32">
                    <a:extLst>
                      <a:ext uri="{FF2B5EF4-FFF2-40B4-BE49-F238E27FC236}">
                        <a16:creationId xmlns:a16="http://schemas.microsoft.com/office/drawing/2014/main" id="{1BE88551-D562-4909-8197-170818A772C4}"/>
                      </a:ext>
                    </a:extLst>
                  </p:cNvPr>
                  <p:cNvGrpSpPr/>
                  <p:nvPr/>
                </p:nvGrpSpPr>
                <p:grpSpPr>
                  <a:xfrm>
                    <a:off x="5119860" y="3467273"/>
                    <a:ext cx="350079" cy="350079"/>
                    <a:chOff x="3497300" y="3227275"/>
                    <a:chExt cx="296175" cy="296175"/>
                  </a:xfrm>
                </p:grpSpPr>
                <p:sp>
                  <p:nvSpPr>
                    <p:cNvPr id="60" name="Google Shape;1193;p32">
                      <a:extLst>
                        <a:ext uri="{FF2B5EF4-FFF2-40B4-BE49-F238E27FC236}">
                          <a16:creationId xmlns:a16="http://schemas.microsoft.com/office/drawing/2014/main" id="{45D1473B-047F-47A9-B0CE-4A46C4DB9B6E}"/>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1" name="Google Shape;1194;p32">
                      <a:extLst>
                        <a:ext uri="{FF2B5EF4-FFF2-40B4-BE49-F238E27FC236}">
                          <a16:creationId xmlns:a16="http://schemas.microsoft.com/office/drawing/2014/main" id="{7FA638B5-1B83-47E2-90DC-97FA628734C6}"/>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2" name="Google Shape;1195;p32">
                      <a:extLst>
                        <a:ext uri="{FF2B5EF4-FFF2-40B4-BE49-F238E27FC236}">
                          <a16:creationId xmlns:a16="http://schemas.microsoft.com/office/drawing/2014/main" id="{29996387-4D4D-4548-BDC7-D1877C8D39F6}"/>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3" name="Google Shape;1196;p32">
                      <a:extLst>
                        <a:ext uri="{FF2B5EF4-FFF2-40B4-BE49-F238E27FC236}">
                          <a16:creationId xmlns:a16="http://schemas.microsoft.com/office/drawing/2014/main" id="{CAFD7438-7166-4796-B1DD-0F272E414F69}"/>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4" name="Google Shape;1197;p32">
                      <a:extLst>
                        <a:ext uri="{FF2B5EF4-FFF2-40B4-BE49-F238E27FC236}">
                          <a16:creationId xmlns:a16="http://schemas.microsoft.com/office/drawing/2014/main" id="{42ACEB52-0C29-4229-8E3F-0678B3BF1A4A}"/>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5" name="Google Shape;1198;p32">
                      <a:extLst>
                        <a:ext uri="{FF2B5EF4-FFF2-40B4-BE49-F238E27FC236}">
                          <a16:creationId xmlns:a16="http://schemas.microsoft.com/office/drawing/2014/main" id="{851856F9-C138-4F92-BBB9-87239B7BA23A}"/>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6" name="Google Shape;1199;p32">
                      <a:extLst>
                        <a:ext uri="{FF2B5EF4-FFF2-40B4-BE49-F238E27FC236}">
                          <a16:creationId xmlns:a16="http://schemas.microsoft.com/office/drawing/2014/main" id="{3A02E486-CB23-4254-8C38-9B49A302F5D6}"/>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67" name="Google Shape;1200;p32">
                      <a:extLst>
                        <a:ext uri="{FF2B5EF4-FFF2-40B4-BE49-F238E27FC236}">
                          <a16:creationId xmlns:a16="http://schemas.microsoft.com/office/drawing/2014/main" id="{F77B1D72-2CA9-4F86-ADDB-88F0DFDD0A6D}"/>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nvGrpSpPr>
                  <p:cNvPr id="51" name="Google Shape;1192;p32">
                    <a:extLst>
                      <a:ext uri="{FF2B5EF4-FFF2-40B4-BE49-F238E27FC236}">
                        <a16:creationId xmlns:a16="http://schemas.microsoft.com/office/drawing/2014/main" id="{27BDC031-51F7-490C-87FF-AB345545D3B2}"/>
                      </a:ext>
                    </a:extLst>
                  </p:cNvPr>
                  <p:cNvGrpSpPr/>
                  <p:nvPr/>
                </p:nvGrpSpPr>
                <p:grpSpPr>
                  <a:xfrm>
                    <a:off x="3515418" y="3339633"/>
                    <a:ext cx="350079" cy="350079"/>
                    <a:chOff x="3497300" y="3227275"/>
                    <a:chExt cx="296175" cy="296175"/>
                  </a:xfrm>
                </p:grpSpPr>
                <p:sp>
                  <p:nvSpPr>
                    <p:cNvPr id="52" name="Google Shape;1193;p32">
                      <a:extLst>
                        <a:ext uri="{FF2B5EF4-FFF2-40B4-BE49-F238E27FC236}">
                          <a16:creationId xmlns:a16="http://schemas.microsoft.com/office/drawing/2014/main" id="{77DBE95A-0219-4D3E-9948-AC1C7DE97AD4}"/>
                        </a:ext>
                      </a:extLst>
                    </p:cNvPr>
                    <p:cNvSpPr/>
                    <p:nvPr/>
                  </p:nvSpPr>
                  <p:spPr>
                    <a:xfrm>
                      <a:off x="3609925" y="3339900"/>
                      <a:ext cx="69350" cy="68550"/>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3" name="Google Shape;1194;p32">
                      <a:extLst>
                        <a:ext uri="{FF2B5EF4-FFF2-40B4-BE49-F238E27FC236}">
                          <a16:creationId xmlns:a16="http://schemas.microsoft.com/office/drawing/2014/main" id="{B429AA2B-C6C7-4F08-9FAE-13E68BFBF60C}"/>
                        </a:ext>
                      </a:extLst>
                    </p:cNvPr>
                    <p:cNvSpPr/>
                    <p:nvPr/>
                  </p:nvSpPr>
                  <p:spPr>
                    <a:xfrm>
                      <a:off x="3531175" y="3227275"/>
                      <a:ext cx="86650" cy="86675"/>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4" name="Google Shape;1195;p32">
                      <a:extLst>
                        <a:ext uri="{FF2B5EF4-FFF2-40B4-BE49-F238E27FC236}">
                          <a16:creationId xmlns:a16="http://schemas.microsoft.com/office/drawing/2014/main" id="{3141D6AE-39B3-4859-AD9D-6F3C275B622A}"/>
                        </a:ext>
                      </a:extLst>
                    </p:cNvPr>
                    <p:cNvSpPr/>
                    <p:nvPr/>
                  </p:nvSpPr>
                  <p:spPr>
                    <a:xfrm>
                      <a:off x="3670575" y="3227275"/>
                      <a:ext cx="86675" cy="86675"/>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5" name="Google Shape;1196;p32">
                      <a:extLst>
                        <a:ext uri="{FF2B5EF4-FFF2-40B4-BE49-F238E27FC236}">
                          <a16:creationId xmlns:a16="http://schemas.microsoft.com/office/drawing/2014/main" id="{0688C863-691E-485E-84D8-D9F25D635D1D}"/>
                        </a:ext>
                      </a:extLst>
                    </p:cNvPr>
                    <p:cNvSpPr/>
                    <p:nvPr/>
                  </p:nvSpPr>
                  <p:spPr>
                    <a:xfrm>
                      <a:off x="3622525" y="3421825"/>
                      <a:ext cx="41775" cy="25225"/>
                    </a:xfrm>
                    <a:custGeom>
                      <a:avLst/>
                      <a:gdLst/>
                      <a:ahLst/>
                      <a:cxnLst/>
                      <a:rect l="l" t="t" r="r" b="b"/>
                      <a:pathLst>
                        <a:path w="1671"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6" name="Google Shape;1197;p32">
                      <a:extLst>
                        <a:ext uri="{FF2B5EF4-FFF2-40B4-BE49-F238E27FC236}">
                          <a16:creationId xmlns:a16="http://schemas.microsoft.com/office/drawing/2014/main" id="{F0205D55-EC67-4DF5-9CD2-1310FEF1D00E}"/>
                        </a:ext>
                      </a:extLst>
                    </p:cNvPr>
                    <p:cNvSpPr/>
                    <p:nvPr/>
                  </p:nvSpPr>
                  <p:spPr>
                    <a:xfrm>
                      <a:off x="3566600" y="3416300"/>
                      <a:ext cx="70125" cy="10635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7" name="Google Shape;1198;p32">
                      <a:extLst>
                        <a:ext uri="{FF2B5EF4-FFF2-40B4-BE49-F238E27FC236}">
                          <a16:creationId xmlns:a16="http://schemas.microsoft.com/office/drawing/2014/main" id="{8EC5D4B8-070A-4623-847D-3846D47D6470}"/>
                        </a:ext>
                      </a:extLst>
                    </p:cNvPr>
                    <p:cNvSpPr/>
                    <p:nvPr/>
                  </p:nvSpPr>
                  <p:spPr>
                    <a:xfrm>
                      <a:off x="3653250" y="3417100"/>
                      <a:ext cx="70125" cy="106350"/>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8" name="Google Shape;1199;p32">
                      <a:extLst>
                        <a:ext uri="{FF2B5EF4-FFF2-40B4-BE49-F238E27FC236}">
                          <a16:creationId xmlns:a16="http://schemas.microsoft.com/office/drawing/2014/main" id="{0986223F-BBA8-413D-982D-81C4B9D1014F}"/>
                        </a:ext>
                      </a:extLst>
                    </p:cNvPr>
                    <p:cNvSpPr/>
                    <p:nvPr/>
                  </p:nvSpPr>
                  <p:spPr>
                    <a:xfrm>
                      <a:off x="3655625" y="3310775"/>
                      <a:ext cx="137850" cy="108700"/>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sp>
                  <p:nvSpPr>
                    <p:cNvPr id="59" name="Google Shape;1200;p32">
                      <a:extLst>
                        <a:ext uri="{FF2B5EF4-FFF2-40B4-BE49-F238E27FC236}">
                          <a16:creationId xmlns:a16="http://schemas.microsoft.com/office/drawing/2014/main" id="{21575384-DFC7-45DB-89D8-B9896CA5A27A}"/>
                        </a:ext>
                      </a:extLst>
                    </p:cNvPr>
                    <p:cNvSpPr/>
                    <p:nvPr/>
                  </p:nvSpPr>
                  <p:spPr>
                    <a:xfrm>
                      <a:off x="3497300" y="3309975"/>
                      <a:ext cx="136275" cy="108725"/>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wrap="square" lIns="121900" tIns="121900" rIns="121900" bIns="121900" anchor="ctr" anchorCtr="0">
                      <a:noAutofit/>
                    </a:bodyPr>
                    <a:lstStyle/>
                    <a:p>
                      <a:pPr defTabSz="1219170" fontAlgn="auto">
                        <a:spcBef>
                          <a:spcPts val="0"/>
                        </a:spcBef>
                        <a:spcAft>
                          <a:spcPts val="0"/>
                        </a:spcAft>
                        <a:defRPr/>
                      </a:pPr>
                      <a:endParaRPr sz="2400" kern="0">
                        <a:solidFill>
                          <a:sysClr val="windowText" lastClr="000000"/>
                        </a:solidFill>
                      </a:endParaRPr>
                    </a:p>
                  </p:txBody>
                </p:sp>
              </p:grpSp>
            </p:grpSp>
          </p:grpSp>
          <p:cxnSp>
            <p:nvCxnSpPr>
              <p:cNvPr id="25" name="Google Shape;1181;p32">
                <a:extLst>
                  <a:ext uri="{FF2B5EF4-FFF2-40B4-BE49-F238E27FC236}">
                    <a16:creationId xmlns:a16="http://schemas.microsoft.com/office/drawing/2014/main" id="{EAC87A8D-B21E-4253-968F-AE0D4F64F37D}"/>
                  </a:ext>
                </a:extLst>
              </p:cNvPr>
              <p:cNvCxnSpPr>
                <a:cxnSpLocks/>
              </p:cNvCxnSpPr>
              <p:nvPr/>
            </p:nvCxnSpPr>
            <p:spPr>
              <a:xfrm>
                <a:off x="3454908" y="1984015"/>
                <a:ext cx="772250" cy="0"/>
              </a:xfrm>
              <a:prstGeom prst="straightConnector1">
                <a:avLst/>
              </a:prstGeom>
              <a:noFill/>
              <a:ln w="9525" cap="flat" cmpd="sng">
                <a:solidFill>
                  <a:srgbClr val="EBB700"/>
                </a:solidFill>
                <a:prstDash val="solid"/>
                <a:round/>
                <a:headEnd type="diamond" w="med" len="med"/>
                <a:tailEnd type="none" w="med" len="med"/>
              </a:ln>
            </p:spPr>
          </p:cxnSp>
          <p:cxnSp>
            <p:nvCxnSpPr>
              <p:cNvPr id="26" name="Google Shape;1172;p32">
                <a:extLst>
                  <a:ext uri="{FF2B5EF4-FFF2-40B4-BE49-F238E27FC236}">
                    <a16:creationId xmlns:a16="http://schemas.microsoft.com/office/drawing/2014/main" id="{4FD49DDD-4F3C-4DD1-B5D5-6FAF01E7A312}"/>
                  </a:ext>
                </a:extLst>
              </p:cNvPr>
              <p:cNvCxnSpPr>
                <a:cxnSpLocks/>
              </p:cNvCxnSpPr>
              <p:nvPr/>
            </p:nvCxnSpPr>
            <p:spPr>
              <a:xfrm rot="10800000">
                <a:off x="6512216" y="1975045"/>
                <a:ext cx="756836" cy="0"/>
              </a:xfrm>
              <a:prstGeom prst="straightConnector1">
                <a:avLst/>
              </a:prstGeom>
              <a:noFill/>
              <a:ln w="9525" cap="flat" cmpd="sng">
                <a:solidFill>
                  <a:srgbClr val="407CCA"/>
                </a:solidFill>
                <a:prstDash val="solid"/>
                <a:round/>
                <a:headEnd type="diamond" w="med" len="med"/>
                <a:tailEnd type="none" w="med" len="med"/>
              </a:ln>
            </p:spPr>
          </p:cxnSp>
        </p:grpSp>
        <p:sp>
          <p:nvSpPr>
            <p:cNvPr id="23" name="Rectangle 22">
              <a:extLst>
                <a:ext uri="{FF2B5EF4-FFF2-40B4-BE49-F238E27FC236}">
                  <a16:creationId xmlns:a16="http://schemas.microsoft.com/office/drawing/2014/main" id="{0B699AFC-A8F7-428E-A993-F20766737DFD}"/>
                </a:ext>
              </a:extLst>
            </p:cNvPr>
            <p:cNvSpPr/>
            <p:nvPr/>
          </p:nvSpPr>
          <p:spPr>
            <a:xfrm>
              <a:off x="5017143" y="2134534"/>
              <a:ext cx="1292863" cy="922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67" b="1" dirty="0">
                  <a:solidFill>
                    <a:srgbClr val="0D2240"/>
                  </a:solidFill>
                  <a:latin typeface="Helvetica Neue"/>
                </a:rPr>
                <a:t>Apoyo principal del Enfoque Global de Afiliación</a:t>
              </a:r>
            </a:p>
          </p:txBody>
        </p:sp>
      </p:grpSp>
      <p:grpSp>
        <p:nvGrpSpPr>
          <p:cNvPr id="5" name="Group 4">
            <a:extLst>
              <a:ext uri="{FF2B5EF4-FFF2-40B4-BE49-F238E27FC236}">
                <a16:creationId xmlns:a16="http://schemas.microsoft.com/office/drawing/2014/main" id="{7AED911B-FEC7-427A-A1EB-937C36D12233}"/>
              </a:ext>
            </a:extLst>
          </p:cNvPr>
          <p:cNvGrpSpPr/>
          <p:nvPr/>
        </p:nvGrpSpPr>
        <p:grpSpPr>
          <a:xfrm>
            <a:off x="468921" y="2213318"/>
            <a:ext cx="1706880" cy="1069284"/>
            <a:chOff x="351691" y="1659988"/>
            <a:chExt cx="1280160" cy="801963"/>
          </a:xfrm>
        </p:grpSpPr>
        <p:cxnSp>
          <p:nvCxnSpPr>
            <p:cNvPr id="3" name="Straight Connector 2">
              <a:extLst>
                <a:ext uri="{FF2B5EF4-FFF2-40B4-BE49-F238E27FC236}">
                  <a16:creationId xmlns:a16="http://schemas.microsoft.com/office/drawing/2014/main" id="{F8252182-FCED-48BF-BCA8-11B336AB9800}"/>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CB726B0F-3775-4E81-9177-12979AB2002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BB3274E3-D49F-46BA-9AAB-48F492B7DFBF}"/>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57A583B-5FEB-4810-8B5F-AB8A2BE59143}"/>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07" name="Group 106">
            <a:extLst>
              <a:ext uri="{FF2B5EF4-FFF2-40B4-BE49-F238E27FC236}">
                <a16:creationId xmlns:a16="http://schemas.microsoft.com/office/drawing/2014/main" id="{82396E36-F12C-4422-AD43-3682CBD5593C}"/>
              </a:ext>
            </a:extLst>
          </p:cNvPr>
          <p:cNvGrpSpPr/>
          <p:nvPr/>
        </p:nvGrpSpPr>
        <p:grpSpPr>
          <a:xfrm>
            <a:off x="550584" y="4142643"/>
            <a:ext cx="1706880" cy="1069284"/>
            <a:chOff x="351691" y="1659988"/>
            <a:chExt cx="1280160" cy="801963"/>
          </a:xfrm>
        </p:grpSpPr>
        <p:cxnSp>
          <p:nvCxnSpPr>
            <p:cNvPr id="108" name="Straight Connector 107">
              <a:extLst>
                <a:ext uri="{FF2B5EF4-FFF2-40B4-BE49-F238E27FC236}">
                  <a16:creationId xmlns:a16="http://schemas.microsoft.com/office/drawing/2014/main" id="{48D52EB8-01C3-4F21-B4DD-25815F187B5F}"/>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70A3E020-9F80-4CFD-916D-5E1FDEE7D759}"/>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54C3FE34-C650-492C-9EF9-77CDD6699C3A}"/>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2969923A-93E4-4F3B-B72A-D8FA2B091BE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2" name="Group 111">
            <a:extLst>
              <a:ext uri="{FF2B5EF4-FFF2-40B4-BE49-F238E27FC236}">
                <a16:creationId xmlns:a16="http://schemas.microsoft.com/office/drawing/2014/main" id="{C395059D-B4B8-4037-87EB-830E80CAADDF}"/>
              </a:ext>
            </a:extLst>
          </p:cNvPr>
          <p:cNvGrpSpPr/>
          <p:nvPr/>
        </p:nvGrpSpPr>
        <p:grpSpPr>
          <a:xfrm>
            <a:off x="10036279" y="2146893"/>
            <a:ext cx="1706880" cy="1069284"/>
            <a:chOff x="351691" y="1659988"/>
            <a:chExt cx="1280160" cy="801963"/>
          </a:xfrm>
        </p:grpSpPr>
        <p:cxnSp>
          <p:nvCxnSpPr>
            <p:cNvPr id="113" name="Straight Connector 112">
              <a:extLst>
                <a:ext uri="{FF2B5EF4-FFF2-40B4-BE49-F238E27FC236}">
                  <a16:creationId xmlns:a16="http://schemas.microsoft.com/office/drawing/2014/main" id="{5B1574D9-E6C9-437E-BCE6-5268A6FBA8EA}"/>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C346963-D908-480A-B76B-5C6EBB211C1D}"/>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7E0962BA-D2CE-43C9-A2E3-F585D89EEEDC}"/>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EC7480D6-7996-4B83-9B71-19F624040206}"/>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5AD6AB64-6CE0-4BCB-AD6B-8A1AEA514034}"/>
              </a:ext>
            </a:extLst>
          </p:cNvPr>
          <p:cNvGrpSpPr/>
          <p:nvPr/>
        </p:nvGrpSpPr>
        <p:grpSpPr>
          <a:xfrm>
            <a:off x="10007964" y="4149077"/>
            <a:ext cx="1706880" cy="1069284"/>
            <a:chOff x="351691" y="1659988"/>
            <a:chExt cx="1280160" cy="801963"/>
          </a:xfrm>
        </p:grpSpPr>
        <p:cxnSp>
          <p:nvCxnSpPr>
            <p:cNvPr id="118" name="Straight Connector 117">
              <a:extLst>
                <a:ext uri="{FF2B5EF4-FFF2-40B4-BE49-F238E27FC236}">
                  <a16:creationId xmlns:a16="http://schemas.microsoft.com/office/drawing/2014/main" id="{8E94CEBA-641A-4F3C-BD9C-95C7280D6F95}"/>
                </a:ext>
              </a:extLst>
            </p:cNvPr>
            <p:cNvCxnSpPr>
              <a:cxnSpLocks/>
            </p:cNvCxnSpPr>
            <p:nvPr/>
          </p:nvCxnSpPr>
          <p:spPr bwMode="auto">
            <a:xfrm>
              <a:off x="351691" y="1659988"/>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E0FE95F-F657-46B7-AFAD-EB1074333DB3}"/>
                </a:ext>
              </a:extLst>
            </p:cNvPr>
            <p:cNvCxnSpPr>
              <a:cxnSpLocks/>
            </p:cNvCxnSpPr>
            <p:nvPr/>
          </p:nvCxnSpPr>
          <p:spPr bwMode="auto">
            <a:xfrm>
              <a:off x="351691" y="1927309"/>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FC330F06-8EC6-4DFB-96AB-D131BF011166}"/>
                </a:ext>
              </a:extLst>
            </p:cNvPr>
            <p:cNvCxnSpPr>
              <a:cxnSpLocks/>
            </p:cNvCxnSpPr>
            <p:nvPr/>
          </p:nvCxnSpPr>
          <p:spPr bwMode="auto">
            <a:xfrm>
              <a:off x="351691" y="2194630"/>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772207D-3425-4C99-8D6C-B59BC4D4E7A4}"/>
                </a:ext>
              </a:extLst>
            </p:cNvPr>
            <p:cNvCxnSpPr>
              <a:cxnSpLocks/>
            </p:cNvCxnSpPr>
            <p:nvPr/>
          </p:nvCxnSpPr>
          <p:spPr bwMode="auto">
            <a:xfrm>
              <a:off x="351691" y="2461951"/>
              <a:ext cx="1280160" cy="0"/>
            </a:xfrm>
            <a:prstGeom prst="line">
              <a:avLst/>
            </a:prstGeom>
            <a:solidFill>
              <a:srgbClr val="FFFFFF"/>
            </a:solidFill>
            <a:ln w="9525" cap="flat" cmpd="sng" algn="ctr">
              <a:solidFill>
                <a:srgbClr val="000000"/>
              </a:solidFill>
              <a:prstDash val="solid"/>
              <a:round/>
              <a:headEnd type="none" w="med" len="med"/>
              <a:tailEnd type="none" w="med" len="med"/>
            </a:ln>
            <a:effectLst/>
          </p:spPr>
        </p:cxnSp>
      </p:grpSp>
    </p:spTree>
    <p:extLst>
      <p:ext uri="{BB962C8B-B14F-4D97-AF65-F5344CB8AC3E}">
        <p14:creationId xmlns:p14="http://schemas.microsoft.com/office/powerpoint/2010/main" val="2396915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90908" y="69568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dirty="0">
                <a:solidFill>
                  <a:schemeClr val="bg1"/>
                </a:solidFill>
                <a:latin typeface="Arial" panose="020B0604020202020204" pitchFamily="34" charset="0"/>
                <a:cs typeface="Arial" panose="020B0604020202020204" pitchFamily="34" charset="0"/>
              </a:rPr>
              <a:t>Estamos juntos en esta trayectoria.</a:t>
            </a: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es-ES" sz="2400" b="1">
                <a:solidFill>
                  <a:schemeClr val="bg1"/>
                </a:solidFill>
              </a:rPr>
              <a:t>Hay apoyo disponible...</a:t>
            </a:r>
          </a:p>
          <a:p>
            <a:pPr marL="457200" indent="-457200" fontAlgn="auto">
              <a:spcAft>
                <a:spcPts val="1200"/>
              </a:spcAft>
              <a:buFont typeface="+mj-lt"/>
              <a:buAutoNum type="arabicPeriod"/>
            </a:pPr>
            <a:r>
              <a:rPr lang="es-ES" sz="1800">
                <a:solidFill>
                  <a:schemeClr val="bg1"/>
                </a:solidFill>
              </a:rPr>
              <a:t>Líderes del Equipo Global de Acción </a:t>
            </a:r>
          </a:p>
          <a:p>
            <a:pPr marL="457200" indent="-457200" fontAlgn="auto">
              <a:spcAft>
                <a:spcPts val="1200"/>
              </a:spcAft>
              <a:buFont typeface="+mj-lt"/>
              <a:buAutoNum type="arabicPeriod"/>
            </a:pPr>
            <a:r>
              <a:rPr lang="es-ES" sz="1800">
                <a:solidFill>
                  <a:schemeClr val="bg1"/>
                </a:solidFill>
              </a:rPr>
              <a:t>Personal del GAT de la oficina internacional</a:t>
            </a:r>
          </a:p>
          <a:p>
            <a:pPr marL="457200" indent="-457200" fontAlgn="auto">
              <a:spcAft>
                <a:spcPts val="1200"/>
              </a:spcAft>
              <a:buFont typeface="+mj-lt"/>
              <a:buAutoNum type="arabicPeriod"/>
            </a:pPr>
            <a:r>
              <a:rPr lang="es-ES" sz="1800">
                <a:solidFill>
                  <a:schemeClr val="bg1"/>
                </a:solidFill>
              </a:rPr>
              <a:t>Expresidentes y exdirectores internacionales, expresidentes de consejo y exgobernadores de distrito </a:t>
            </a:r>
          </a:p>
          <a:p>
            <a:pPr marL="457200" indent="-457200" fontAlgn="auto">
              <a:spcAft>
                <a:spcPts val="1200"/>
              </a:spcAft>
              <a:buFont typeface="+mj-lt"/>
              <a:buAutoNum type="arabicPeriod"/>
            </a:pPr>
            <a:r>
              <a:rPr lang="es-ES" sz="1800">
                <a:solidFill>
                  <a:schemeClr val="bg1"/>
                </a:solidFill>
              </a:rPr>
              <a:t>Comités existentes</a:t>
            </a:r>
          </a:p>
          <a:p>
            <a:pPr marL="489915" indent="-457200" fontAlgn="auto">
              <a:spcAft>
                <a:spcPts val="1200"/>
              </a:spcAft>
              <a:buFont typeface="+mj-lt"/>
              <a:buAutoNum type="arabicPeriod"/>
            </a:pPr>
            <a:r>
              <a:rPr lang="es-ES" sz="1800">
                <a:solidFill>
                  <a:schemeClr val="bg1"/>
                </a:solidFill>
              </a:rPr>
              <a:t>GD de otros distritos</a:t>
            </a:r>
          </a:p>
          <a:p>
            <a:pPr marL="489915" indent="-457200" fontAlgn="auto">
              <a:spcAft>
                <a:spcPts val="1200"/>
              </a:spcAft>
              <a:buFont typeface="+mj-lt"/>
              <a:buAutoNum type="arabicPeriod"/>
            </a:pPr>
            <a:r>
              <a:rPr lang="es-ES" sz="1800">
                <a:solidFill>
                  <a:schemeClr val="bg1"/>
                </a:solidFill>
              </a:rPr>
              <a:t>Jefes de Zona/Región y Leones Orientadores Certificados</a:t>
            </a:r>
          </a:p>
          <a:p>
            <a:pPr marL="489915" indent="-457200" fontAlgn="auto">
              <a:spcAft>
                <a:spcPts val="1200"/>
              </a:spcAft>
              <a:buFont typeface="+mj-lt"/>
              <a:buAutoNum type="arabicPeriod"/>
            </a:pPr>
            <a:r>
              <a:rPr lang="es-ES" sz="1800">
                <a:solidFill>
                  <a:schemeClr val="bg1"/>
                </a:solidFill>
              </a:rPr>
              <a:t>Líderes de club y socios Leones</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extLst>
              <p:ext uri="{D42A27DB-BD31-4B8C-83A1-F6EECF244321}">
                <p14:modId xmlns:p14="http://schemas.microsoft.com/office/powerpoint/2010/main" val="2411470630"/>
              </p:ext>
            </p:extLst>
          </p:nvPr>
        </p:nvGraphicFramePr>
        <p:xfrm>
          <a:off x="8668622" y="1296729"/>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spTree>
    <p:extLst>
      <p:ext uri="{BB962C8B-B14F-4D97-AF65-F5344CB8AC3E}">
        <p14:creationId xmlns:p14="http://schemas.microsoft.com/office/powerpoint/2010/main" val="1283749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23088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s-ES" sz="3200" b="1" dirty="0">
                <a:solidFill>
                  <a:srgbClr val="0A5496"/>
                </a:solidFill>
                <a:latin typeface="Arial" charset="0"/>
                <a:ea typeface="Arial" charset="0"/>
                <a:cs typeface="Arial" charset="0"/>
              </a:rPr>
              <a:t>Recursos disponibles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28</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071581" y="207137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s-ES" sz="1800" b="1" dirty="0">
                <a:solidFill>
                  <a:srgbClr val="00338D"/>
                </a:solidFill>
                <a:latin typeface="Arial" charset="0"/>
                <a:ea typeface="Arial" charset="0"/>
                <a:cs typeface="Arial" charset="0"/>
              </a:rPr>
              <a:t>Rejuvenecer a los distritos con clubes nuevos</a:t>
            </a:r>
          </a:p>
          <a:p>
            <a:pPr marL="0" indent="0" fontAlgn="auto">
              <a:lnSpc>
                <a:spcPct val="100000"/>
              </a:lnSpc>
              <a:spcBef>
                <a:spcPts val="0"/>
              </a:spcBef>
              <a:spcAft>
                <a:spcPts val="200"/>
              </a:spcAft>
              <a:buClr>
                <a:srgbClr val="FFC000"/>
              </a:buClr>
              <a:buNone/>
            </a:pPr>
            <a:endParaRPr lang="en-US" sz="1800" b="1" dirty="0">
              <a:solidFill>
                <a:srgbClr val="000000"/>
              </a:solidFill>
              <a:latin typeface="Arial" panose="020B0604020202020204" pitchFamily="34" charset="0"/>
              <a:cs typeface="Arial" panose="020B0604020202020204" pitchFamily="34" charset="0"/>
            </a:endParaRPr>
          </a:p>
        </p:txBody>
      </p:sp>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1071581" y="2571490"/>
            <a:ext cx="5404888" cy="320605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es-ES" sz="1600" b="1" dirty="0">
                <a:solidFill>
                  <a:srgbClr val="00338D"/>
                </a:solidFill>
                <a:latin typeface="Arial" panose="020B0604020202020204" pitchFamily="34" charset="0"/>
                <a:cs typeface="Arial" panose="020B0604020202020204" pitchFamily="34" charset="0"/>
              </a:rPr>
              <a:t>Para empezar</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0"/>
              </a:spcAft>
              <a:buClr>
                <a:srgbClr val="0A5496"/>
              </a:buClr>
            </a:pPr>
            <a:r>
              <a:rPr lang="es-E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Guía de desarrollo de clubes nuevos</a:t>
            </a:r>
            <a:r>
              <a:rPr lang="es-ES" sz="1400" b="1" dirty="0">
                <a:solidFill>
                  <a:srgbClr val="0A5496"/>
                </a:solidFill>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describe los pasos para empezar un club nuevo</a:t>
            </a:r>
          </a:p>
          <a:p>
            <a:pPr fontAlgn="auto">
              <a:lnSpc>
                <a:spcPct val="100000"/>
              </a:lnSpc>
              <a:spcBef>
                <a:spcPts val="0"/>
              </a:spcBef>
              <a:spcAft>
                <a:spcPts val="0"/>
              </a:spcAft>
              <a:buClr>
                <a:srgbClr val="0A5496"/>
              </a:buClr>
            </a:pPr>
            <a:r>
              <a:rPr lang="es-ES" sz="1400" dirty="0">
                <a:latin typeface="Arial" panose="020B0604020202020204" pitchFamily="34" charset="0"/>
                <a:cs typeface="Arial" panose="020B0604020202020204" pitchFamily="34" charset="0"/>
              </a:rPr>
              <a:t>Curso de capacitación en línea de Desarrollo de Clubes Nuevos en el </a:t>
            </a:r>
            <a:r>
              <a:rPr lang="es-E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Centro </a:t>
            </a:r>
            <a:r>
              <a:rPr lang="es-ES" sz="1400" b="1" dirty="0" err="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Leonístico</a:t>
            </a:r>
            <a:r>
              <a:rPr lang="es-E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de Aprendizaje</a:t>
            </a:r>
          </a:p>
          <a:p>
            <a:pPr fontAlgn="auto">
              <a:lnSpc>
                <a:spcPct val="100000"/>
              </a:lnSpc>
              <a:spcBef>
                <a:spcPts val="0"/>
              </a:spcBef>
              <a:spcAft>
                <a:spcPts val="0"/>
              </a:spcAft>
              <a:buClr>
                <a:srgbClr val="0A5496"/>
              </a:buClr>
            </a:pPr>
            <a:r>
              <a:rPr lang="es-E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El folleto Hola los beneficios de ser León y nuestra misión.</a:t>
            </a:r>
          </a:p>
          <a:p>
            <a:pPr fontAlgn="auto">
              <a:lnSpc>
                <a:spcPct val="100000"/>
              </a:lnSpc>
              <a:spcBef>
                <a:spcPts val="0"/>
              </a:spcBef>
              <a:spcAft>
                <a:spcPts val="0"/>
              </a:spcAft>
              <a:buClr>
                <a:srgbClr val="0A5496"/>
              </a:buClr>
            </a:pPr>
            <a:r>
              <a:rPr lang="es-ES" sz="1400" dirty="0">
                <a:latin typeface="Arial" panose="020B0604020202020204" pitchFamily="34" charset="0"/>
                <a:cs typeface="Arial" panose="020B0604020202020204" pitchFamily="34" charset="0"/>
              </a:rPr>
              <a:t>Página web del </a:t>
            </a:r>
            <a:r>
              <a:rPr lang="es-ES"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Programa Juntos</a:t>
            </a:r>
            <a:r>
              <a:rPr lang="es-ES" sz="1400" b="1" dirty="0">
                <a:solidFill>
                  <a:srgbClr val="0A5496"/>
                </a:solidFill>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para crear clubes con otras organizaciones comunitarias</a:t>
            </a:r>
          </a:p>
          <a:p>
            <a:pPr fontAlgn="auto">
              <a:lnSpc>
                <a:spcPct val="100000"/>
              </a:lnSpc>
              <a:spcBef>
                <a:spcPts val="0"/>
              </a:spcBef>
              <a:spcAft>
                <a:spcPts val="0"/>
              </a:spcAft>
              <a:buClr>
                <a:srgbClr val="0A5496"/>
              </a:buClr>
            </a:pPr>
            <a:r>
              <a:rPr lang="es-ES" sz="1400" dirty="0">
                <a:latin typeface="Arial" panose="020B0604020202020204" pitchFamily="34" charset="0"/>
                <a:cs typeface="Arial" panose="020B0604020202020204" pitchFamily="34" charset="0"/>
              </a:rPr>
              <a:t>Página web del </a:t>
            </a:r>
            <a:r>
              <a:rPr lang="es-ES"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Programa León Orientador</a:t>
            </a:r>
            <a:r>
              <a:rPr lang="es-ES" sz="1400" b="1" dirty="0">
                <a:solidFill>
                  <a:srgbClr val="0A5496"/>
                </a:solidFill>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para preparar a los líderes Leones para apoyar a los clubes</a:t>
            </a:r>
          </a:p>
          <a:p>
            <a:pPr fontAlgn="auto">
              <a:lnSpc>
                <a:spcPct val="100000"/>
              </a:lnSpc>
              <a:spcBef>
                <a:spcPts val="0"/>
              </a:spcBef>
              <a:spcAft>
                <a:spcPts val="0"/>
              </a:spcAft>
              <a:buClr>
                <a:srgbClr val="0A5496"/>
              </a:buClr>
            </a:pPr>
            <a:r>
              <a:rPr lang="es-ES" sz="1400" dirty="0">
                <a:latin typeface="Arial" panose="020B0604020202020204" pitchFamily="34" charset="0"/>
                <a:cs typeface="Arial" panose="020B0604020202020204" pitchFamily="34" charset="0"/>
              </a:rPr>
              <a:t>Página web y </a:t>
            </a:r>
            <a:r>
              <a:rPr lang="es-ES"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vídeo</a:t>
            </a:r>
            <a:r>
              <a:rPr lang="es-ES" sz="1400" b="1" dirty="0">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de </a:t>
            </a:r>
            <a:r>
              <a:rPr lang="es-ES"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Orientación para socios nuevos</a:t>
            </a:r>
            <a:r>
              <a:rPr lang="es-ES" sz="1400" dirty="0">
                <a:latin typeface="Arial" panose="020B0604020202020204" pitchFamily="34" charset="0"/>
                <a:cs typeface="Arial" panose="020B0604020202020204" pitchFamily="34" charset="0"/>
              </a:rPr>
              <a:t> para proporcionar una introducción sólida a los socios nuevos</a:t>
            </a:r>
          </a:p>
          <a:p>
            <a:pPr fontAlgn="auto">
              <a:lnSpc>
                <a:spcPct val="100000"/>
              </a:lnSpc>
              <a:spcAft>
                <a:spcPts val="0"/>
              </a:spcAft>
            </a:pP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4A971F7-CF68-408D-A01B-5AC92D0AD663}"/>
              </a:ext>
            </a:extLst>
          </p:cNvPr>
          <p:cNvSpPr txBox="1"/>
          <p:nvPr/>
        </p:nvSpPr>
        <p:spPr>
          <a:xfrm>
            <a:off x="8437895" y="3007568"/>
            <a:ext cx="2534905" cy="923330"/>
          </a:xfrm>
          <a:prstGeom prst="rect">
            <a:avLst/>
          </a:prstGeom>
          <a:noFill/>
        </p:spPr>
        <p:txBody>
          <a:bodyPr wrap="square" rtlCol="0">
            <a:spAutoFit/>
          </a:bodyPr>
          <a:lstStyle/>
          <a:p>
            <a:br>
              <a:rPr lang="es-ES" sz="1200" dirty="0"/>
            </a:br>
            <a:endParaRPr lang="es-ES" sz="1200" dirty="0"/>
          </a:p>
          <a:p>
            <a:endParaRPr lang="en-US" sz="3000" dirty="0" err="1"/>
          </a:p>
        </p:txBody>
      </p:sp>
      <p:sp>
        <p:nvSpPr>
          <p:cNvPr id="2" name="TextBox 1">
            <a:extLst>
              <a:ext uri="{FF2B5EF4-FFF2-40B4-BE49-F238E27FC236}">
                <a16:creationId xmlns:a16="http://schemas.microsoft.com/office/drawing/2014/main" id="{1800A727-8AF5-411B-AB1B-ADEB8AD05D11}"/>
              </a:ext>
            </a:extLst>
          </p:cNvPr>
          <p:cNvSpPr txBox="1"/>
          <p:nvPr/>
        </p:nvSpPr>
        <p:spPr>
          <a:xfrm>
            <a:off x="8266218" y="5777544"/>
            <a:ext cx="3511124" cy="338554"/>
          </a:xfrm>
          <a:prstGeom prst="rect">
            <a:avLst/>
          </a:prstGeom>
          <a:noFill/>
        </p:spPr>
        <p:txBody>
          <a:bodyPr wrap="square" rtlCol="0">
            <a:spAutoFit/>
          </a:bodyPr>
          <a:lstStyle/>
          <a:p>
            <a:r>
              <a:rPr lang="es-ES" sz="1600" dirty="0">
                <a:solidFill>
                  <a:srgbClr val="C00000"/>
                </a:solidFill>
                <a:hlinkClick r:id="rId10">
                  <a:extLst>
                    <a:ext uri="{A12FA001-AC4F-418D-AE19-62706E023703}">
                      <ahyp:hlinkClr xmlns:ahyp="http://schemas.microsoft.com/office/drawing/2018/hyperlinkcolor" val="tx"/>
                    </a:ext>
                  </a:extLst>
                </a:hlinkClick>
              </a:rPr>
              <a:t>www.lionsclubs.org/start-a-new-club</a:t>
            </a:r>
          </a:p>
        </p:txBody>
      </p:sp>
      <p:pic>
        <p:nvPicPr>
          <p:cNvPr id="3" name="Picture 2" descr="Qr code&#10;&#10;Description automatically generated">
            <a:extLst>
              <a:ext uri="{FF2B5EF4-FFF2-40B4-BE49-F238E27FC236}">
                <a16:creationId xmlns:a16="http://schemas.microsoft.com/office/drawing/2014/main" id="{058637D3-DBB4-5482-47F9-6F7FAF2FA6FC}"/>
              </a:ext>
            </a:extLst>
          </p:cNvPr>
          <p:cNvPicPr>
            <a:picLocks noChangeAspect="1"/>
          </p:cNvPicPr>
          <p:nvPr/>
        </p:nvPicPr>
        <p:blipFill>
          <a:blip r:embed="rId11"/>
          <a:stretch>
            <a:fillRect/>
          </a:stretch>
        </p:blipFill>
        <p:spPr>
          <a:xfrm>
            <a:off x="9014573" y="1437786"/>
            <a:ext cx="1772508" cy="1737360"/>
          </a:xfrm>
          <a:prstGeom prst="rect">
            <a:avLst/>
          </a:prstGeom>
        </p:spPr>
      </p:pic>
      <p:pic>
        <p:nvPicPr>
          <p:cNvPr id="4" name="Picture 3" descr="Qr code&#10;&#10;Description automatically generated">
            <a:extLst>
              <a:ext uri="{FF2B5EF4-FFF2-40B4-BE49-F238E27FC236}">
                <a16:creationId xmlns:a16="http://schemas.microsoft.com/office/drawing/2014/main" id="{7060D659-055F-094E-D584-3156A328B122}"/>
              </a:ext>
            </a:extLst>
          </p:cNvPr>
          <p:cNvPicPr>
            <a:picLocks noChangeAspect="1"/>
          </p:cNvPicPr>
          <p:nvPr/>
        </p:nvPicPr>
        <p:blipFill>
          <a:blip r:embed="rId12"/>
          <a:stretch>
            <a:fillRect/>
          </a:stretch>
        </p:blipFill>
        <p:spPr>
          <a:xfrm>
            <a:off x="9064740" y="3985541"/>
            <a:ext cx="1722341" cy="1737360"/>
          </a:xfrm>
          <a:prstGeom prst="rect">
            <a:avLst/>
          </a:prstGeom>
        </p:spPr>
      </p:pic>
      <p:sp>
        <p:nvSpPr>
          <p:cNvPr id="5" name="TextBox 4">
            <a:extLst>
              <a:ext uri="{FF2B5EF4-FFF2-40B4-BE49-F238E27FC236}">
                <a16:creationId xmlns:a16="http://schemas.microsoft.com/office/drawing/2014/main" id="{59A6C109-9D3F-94A5-8C0C-95B890851A22}"/>
              </a:ext>
            </a:extLst>
          </p:cNvPr>
          <p:cNvSpPr txBox="1"/>
          <p:nvPr/>
        </p:nvSpPr>
        <p:spPr>
          <a:xfrm>
            <a:off x="8386311" y="3205369"/>
            <a:ext cx="3270938" cy="584775"/>
          </a:xfrm>
          <a:prstGeom prst="rect">
            <a:avLst/>
          </a:prstGeom>
          <a:noFill/>
        </p:spPr>
        <p:txBody>
          <a:bodyPr wrap="square" rtlCol="0">
            <a:spAutoFit/>
          </a:bodyPr>
          <a:lstStyle/>
          <a:p>
            <a:pPr algn="ctr"/>
            <a:r>
              <a:rPr lang="en-US" sz="1600" dirty="0" err="1">
                <a:solidFill>
                  <a:srgbClr val="C00000"/>
                </a:solidFill>
                <a:latin typeface="Arial" panose="020B0604020202020204" pitchFamily="34" charset="0"/>
                <a:cs typeface="Arial" panose="020B0604020202020204" pitchFamily="34" charset="0"/>
              </a:rPr>
              <a:t>Formulario</a:t>
            </a:r>
            <a:r>
              <a:rPr lang="en-US" sz="1600" dirty="0">
                <a:solidFill>
                  <a:srgbClr val="C00000"/>
                </a:solidFill>
                <a:latin typeface="Arial" panose="020B0604020202020204" pitchFamily="34" charset="0"/>
                <a:cs typeface="Arial" panose="020B0604020202020204" pitchFamily="34" charset="0"/>
              </a:rPr>
              <a:t> de </a:t>
            </a:r>
            <a:r>
              <a:rPr lang="en-US" sz="1600" dirty="0" err="1">
                <a:solidFill>
                  <a:srgbClr val="C00000"/>
                </a:solidFill>
                <a:latin typeface="Arial" panose="020B0604020202020204" pitchFamily="34" charset="0"/>
                <a:cs typeface="Arial" panose="020B0604020202020204" pitchFamily="34" charset="0"/>
              </a:rPr>
              <a:t>pedido</a:t>
            </a:r>
            <a:r>
              <a:rPr lang="en-US" sz="1600" dirty="0">
                <a:solidFill>
                  <a:srgbClr val="C00000"/>
                </a:solidFill>
                <a:latin typeface="Arial" panose="020B0604020202020204" pitchFamily="34" charset="0"/>
                <a:cs typeface="Arial" panose="020B0604020202020204" pitchFamily="34" charset="0"/>
              </a:rPr>
              <a:t> para </a:t>
            </a:r>
            <a:r>
              <a:rPr lang="en-US" sz="1600" dirty="0" err="1">
                <a:solidFill>
                  <a:srgbClr val="C00000"/>
                </a:solidFill>
                <a:latin typeface="Arial" panose="020B0604020202020204" pitchFamily="34" charset="0"/>
                <a:cs typeface="Arial" panose="020B0604020202020204" pitchFamily="34" charset="0"/>
              </a:rPr>
              <a:t>materiales</a:t>
            </a:r>
            <a:r>
              <a:rPr lang="en-US" sz="1600" dirty="0">
                <a:solidFill>
                  <a:srgbClr val="C00000"/>
                </a:solidFill>
                <a:latin typeface="Arial" panose="020B0604020202020204" pitchFamily="34" charset="0"/>
                <a:cs typeface="Arial" panose="020B0604020202020204" pitchFamily="34" charset="0"/>
              </a:rPr>
              <a:t> del club y solicitudes.</a:t>
            </a:r>
            <a:endParaRPr lang="en-US" sz="1600" dirty="0">
              <a:solidFill>
                <a:srgbClr val="C00000"/>
              </a:solidFill>
            </a:endParaRPr>
          </a:p>
        </p:txBody>
      </p:sp>
      <p:sp>
        <p:nvSpPr>
          <p:cNvPr id="6" name="Yellow Bar">
            <a:extLst>
              <a:ext uri="{FF2B5EF4-FFF2-40B4-BE49-F238E27FC236}">
                <a16:creationId xmlns:a16="http://schemas.microsoft.com/office/drawing/2014/main" id="{1C970F88-3882-4B1D-1461-2D667311EAED}"/>
              </a:ext>
            </a:extLst>
          </p:cNvPr>
          <p:cNvSpPr/>
          <p:nvPr/>
        </p:nvSpPr>
        <p:spPr>
          <a:xfrm>
            <a:off x="1343782" y="181944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00496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a:solidFill>
                  <a:srgbClr val="EBB700"/>
                </a:solidFill>
              </a:rPr>
              <a:t>Enfoque Global de Afiliación</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3200"/>
              <a:t>Elaborar un plan</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32681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86200" y="1212922"/>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s-ES" sz="3200" b="1" dirty="0">
                <a:solidFill>
                  <a:srgbClr val="0A5496"/>
                </a:solidFill>
                <a:latin typeface="Arial" charset="0"/>
                <a:ea typeface="Arial" charset="0"/>
                <a:cs typeface="Arial" charset="0"/>
              </a:rPr>
              <a:t>Recursos disponibles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29</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3988765" y="2018142"/>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s-ES" sz="1600" b="1" dirty="0">
                <a:solidFill>
                  <a:srgbClr val="00338D"/>
                </a:solidFill>
                <a:latin typeface="Arial" charset="0"/>
                <a:ea typeface="Arial" charset="0"/>
                <a:cs typeface="Arial" charset="0"/>
              </a:rPr>
              <a:t>Revitalizar los clubes con socios nuevos</a:t>
            </a:r>
          </a:p>
          <a:p>
            <a:pPr marL="0" indent="0" fontAlgn="auto">
              <a:lnSpc>
                <a:spcPct val="100000"/>
              </a:lnSpc>
              <a:spcBef>
                <a:spcPts val="0"/>
              </a:spcBef>
              <a:spcAft>
                <a:spcPts val="200"/>
              </a:spcAft>
              <a:buClr>
                <a:srgbClr val="FFC000"/>
              </a:buClr>
              <a:buNone/>
            </a:pPr>
            <a:endParaRPr lang="en-US" sz="1600" b="1" dirty="0">
              <a:solidFill>
                <a:srgbClr val="000000"/>
              </a:solidFill>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344419" y="2344021"/>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es-ES" sz="1400" b="1" dirty="0">
                <a:solidFill>
                  <a:srgbClr val="000000"/>
                </a:solidFill>
                <a:latin typeface="Arial" panose="020B0604020202020204" pitchFamily="34" charset="0"/>
                <a:cs typeface="Arial" panose="020B0604020202020204" pitchFamily="34" charset="0"/>
              </a:rPr>
              <a:t>Para empezar</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es-ES" sz="1400" dirty="0">
                <a:latin typeface="Arial" panose="020B0604020202020204" pitchFamily="34" charset="0"/>
                <a:cs typeface="Arial" panose="020B0604020202020204" pitchFamily="34" charset="0"/>
              </a:rPr>
              <a:t>Página web de </a:t>
            </a:r>
            <a:r>
              <a:rPr lang="es-E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Invitar a socios</a:t>
            </a:r>
            <a:r>
              <a:rPr lang="es-ES" sz="1400" dirty="0">
                <a:latin typeface="Arial" panose="020B0604020202020204" pitchFamily="34" charset="0"/>
                <a:cs typeface="Arial" panose="020B0604020202020204" pitchFamily="34" charset="0"/>
              </a:rPr>
              <a:t>, incluida la Guía </a:t>
            </a:r>
            <a:r>
              <a:rPr lang="es-ES"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¡Basta con preguntar!</a:t>
            </a:r>
            <a:r>
              <a:rPr lang="es-ES" sz="1400" b="1" dirty="0">
                <a:solidFill>
                  <a:srgbClr val="0A5496"/>
                </a:solidFill>
                <a:latin typeface="Arial" panose="020B0604020202020204" pitchFamily="34" charset="0"/>
                <a:cs typeface="Arial" panose="020B0604020202020204" pitchFamily="34" charset="0"/>
              </a:rPr>
              <a:t> </a:t>
            </a:r>
            <a:r>
              <a:rPr lang="es-ES" sz="1400" dirty="0">
                <a:latin typeface="Arial" panose="020B0604020202020204" pitchFamily="34" charset="0"/>
                <a:cs typeface="Arial" panose="020B0604020202020204" pitchFamily="34" charset="0"/>
              </a:rPr>
              <a:t>y </a:t>
            </a:r>
            <a:r>
              <a:rPr lang="es-ES"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Solicitud de afiliación</a:t>
            </a:r>
          </a:p>
          <a:p>
            <a:pPr>
              <a:lnSpc>
                <a:spcPct val="100000"/>
              </a:lnSpc>
              <a:spcBef>
                <a:spcPts val="0"/>
              </a:spcBef>
              <a:spcAft>
                <a:spcPts val="600"/>
              </a:spcAft>
              <a:buClr>
                <a:srgbClr val="0A5496"/>
              </a:buClr>
            </a:pPr>
            <a:r>
              <a:rPr lang="es-ES" sz="1400" dirty="0">
                <a:latin typeface="Arial" panose="020B0604020202020204" pitchFamily="34" charset="0"/>
                <a:cs typeface="Arial" panose="020B0604020202020204" pitchFamily="34" charset="0"/>
              </a:rPr>
              <a:t>Página web del </a:t>
            </a:r>
            <a:r>
              <a:rPr lang="es-ES"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Programa de Mentores</a:t>
            </a:r>
          </a:p>
          <a:p>
            <a:pPr>
              <a:lnSpc>
                <a:spcPct val="100000"/>
              </a:lnSpc>
              <a:spcBef>
                <a:spcPts val="0"/>
              </a:spcBef>
              <a:spcAft>
                <a:spcPts val="600"/>
              </a:spcAft>
              <a:buClr>
                <a:srgbClr val="0A5496"/>
              </a:buClr>
            </a:pPr>
            <a:r>
              <a:rPr lang="es-ES"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Los beneficios de ser León</a:t>
            </a:r>
          </a:p>
          <a:p>
            <a:pPr>
              <a:lnSpc>
                <a:spcPct val="100000"/>
              </a:lnSpc>
              <a:spcBef>
                <a:spcPts val="0"/>
              </a:spcBef>
              <a:spcAft>
                <a:spcPts val="600"/>
              </a:spcAft>
              <a:buClr>
                <a:srgbClr val="0A5496"/>
              </a:buClr>
            </a:pPr>
            <a:r>
              <a:rPr lang="es-ES"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¡Basta con preguntar! Guía de reclutamiento de socios nuevos</a:t>
            </a:r>
          </a:p>
          <a:p>
            <a:pPr>
              <a:lnSpc>
                <a:spcPct val="100000"/>
              </a:lnSpc>
              <a:spcBef>
                <a:spcPts val="0"/>
              </a:spcBef>
              <a:spcAft>
                <a:spcPts val="600"/>
              </a:spcAft>
              <a:buClr>
                <a:srgbClr val="0A5496"/>
              </a:buClr>
            </a:pPr>
            <a:r>
              <a:rPr lang="es-ES"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Folleto de solicitud de afiliación</a:t>
            </a:r>
          </a:p>
          <a:p>
            <a:pPr>
              <a:lnSpc>
                <a:spcPct val="100000"/>
              </a:lnSpc>
              <a:spcBef>
                <a:spcPts val="0"/>
              </a:spcBef>
              <a:spcAft>
                <a:spcPts val="600"/>
              </a:spcAft>
              <a:buClr>
                <a:srgbClr val="0A5496"/>
              </a:buClr>
            </a:pPr>
            <a:r>
              <a:rPr lang="es-ES"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PowerPoint de Noche de reclutamiento</a:t>
            </a:r>
          </a:p>
          <a:p>
            <a:pPr>
              <a:lnSpc>
                <a:spcPct val="100000"/>
              </a:lnSpc>
              <a:spcBef>
                <a:spcPts val="0"/>
              </a:spcBef>
              <a:spcAft>
                <a:spcPts val="600"/>
              </a:spcAft>
              <a:buClr>
                <a:srgbClr val="0A5496"/>
              </a:buClr>
            </a:pPr>
            <a:r>
              <a:rPr lang="es-ES"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Ceremonias de juramentación de socios nuevos</a:t>
            </a:r>
          </a:p>
          <a:p>
            <a:pPr>
              <a:lnSpc>
                <a:spcPct val="100000"/>
              </a:lnSpc>
              <a:spcBef>
                <a:spcPts val="0"/>
              </a:spcBef>
              <a:spcAft>
                <a:spcPts val="600"/>
              </a:spcAft>
              <a:buClr>
                <a:srgbClr val="0A5496"/>
              </a:buClr>
            </a:pPr>
            <a:r>
              <a:rPr lang="es-ES"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Orientación para socios nuevos</a:t>
            </a:r>
          </a:p>
          <a:p>
            <a:pPr>
              <a:lnSpc>
                <a:spcPct val="100000"/>
              </a:lnSpc>
              <a:spcBef>
                <a:spcPts val="0"/>
              </a:spcBef>
              <a:spcAft>
                <a:spcPts val="600"/>
              </a:spcAft>
              <a:buClr>
                <a:srgbClr val="0A5496"/>
              </a:buClr>
            </a:pPr>
            <a:r>
              <a:rPr lang="es-ES" sz="1400" b="1" dirty="0">
                <a:solidFill>
                  <a:srgbClr val="0A5496"/>
                </a:solidFill>
                <a:latin typeface="Arial" panose="020B0604020202020204" pitchFamily="34" charset="0"/>
                <a:cs typeface="Arial" panose="020B0604020202020204" pitchFamily="34" charset="0"/>
                <a:hlinkClick r:id="rId13"/>
              </a:rPr>
              <a:t>Reactivación de clubes</a:t>
            </a:r>
          </a:p>
        </p:txBody>
      </p:sp>
      <p:sp>
        <p:nvSpPr>
          <p:cNvPr id="5" name="TextBox 4">
            <a:extLst>
              <a:ext uri="{FF2B5EF4-FFF2-40B4-BE49-F238E27FC236}">
                <a16:creationId xmlns:a16="http://schemas.microsoft.com/office/drawing/2014/main" id="{0C13F5EC-F231-4758-8942-DF9B08AD475B}"/>
              </a:ext>
            </a:extLst>
          </p:cNvPr>
          <p:cNvSpPr txBox="1"/>
          <p:nvPr/>
        </p:nvSpPr>
        <p:spPr>
          <a:xfrm>
            <a:off x="7370851" y="2436822"/>
            <a:ext cx="3550687" cy="3677930"/>
          </a:xfrm>
          <a:prstGeom prst="rect">
            <a:avLst/>
          </a:prstGeom>
          <a:noFill/>
        </p:spPr>
        <p:txBody>
          <a:bodyPr wrap="square" rtlCol="0">
            <a:spAutoFit/>
          </a:bodyPr>
          <a:lstStyle/>
          <a:p>
            <a:pPr algn="l"/>
            <a:r>
              <a:rPr lang="es-ES" sz="1400" b="1" i="0" dirty="0">
                <a:solidFill>
                  <a:srgbClr val="000000"/>
                </a:solidFill>
                <a:effectLst/>
                <a:cs typeface="Arial" panose="020B0604020202020204" pitchFamily="34" charset="0"/>
              </a:rPr>
              <a:t>Socios potenciales</a:t>
            </a:r>
          </a:p>
          <a:p>
            <a:pPr algn="l"/>
            <a:endParaRPr lang="en-US" sz="1400" b="1" i="0" dirty="0">
              <a:solidFill>
                <a:srgbClr val="000000"/>
              </a:solidFill>
              <a:effectLst/>
              <a:cs typeface="Arial" panose="020B0604020202020204" pitchFamily="34" charset="0"/>
            </a:endParaRPr>
          </a:p>
          <a:p>
            <a:pPr marL="285750" indent="-285750">
              <a:spcAft>
                <a:spcPts val="600"/>
              </a:spcAft>
              <a:buFont typeface="Arial" panose="020B0604020202020204" pitchFamily="34" charset="0"/>
              <a:buChar char="•"/>
            </a:pPr>
            <a:r>
              <a:rPr lang="es-ES" sz="1400" dirty="0">
                <a:cs typeface="Arial" panose="020B0604020202020204" pitchFamily="34" charset="0"/>
              </a:rPr>
              <a:t>Página web de </a:t>
            </a:r>
            <a:r>
              <a:rPr lang="es-ES" sz="1400" b="1" dirty="0">
                <a:solidFill>
                  <a:srgbClr val="0A5496"/>
                </a:solidFill>
                <a:cs typeface="Arial" panose="020B0604020202020204" pitchFamily="34" charset="0"/>
                <a:hlinkClick r:id="rId14">
                  <a:extLst>
                    <a:ext uri="{A12FA001-AC4F-418D-AE19-62706E023703}">
                      <ahyp:hlinkClr xmlns:ahyp="http://schemas.microsoft.com/office/drawing/2018/hyperlinkcolor" val="tx"/>
                    </a:ext>
                  </a:extLst>
                </a:hlinkClick>
              </a:rPr>
              <a:t>Adultos jóvenes</a:t>
            </a:r>
            <a:r>
              <a:rPr lang="es-ES" sz="1400" b="1" dirty="0">
                <a:solidFill>
                  <a:srgbClr val="0A5496"/>
                </a:solidFill>
                <a:cs typeface="Arial" panose="020B0604020202020204" pitchFamily="34" charset="0"/>
              </a:rPr>
              <a:t> </a:t>
            </a:r>
            <a:r>
              <a:rPr lang="es-ES" sz="1400" dirty="0">
                <a:cs typeface="Arial" panose="020B0604020202020204" pitchFamily="34" charset="0"/>
              </a:rPr>
              <a:t>con herramientas de reclutamiento</a:t>
            </a:r>
          </a:p>
          <a:p>
            <a:pPr marL="285750" indent="-285750">
              <a:spcAft>
                <a:spcPts val="600"/>
              </a:spcAft>
              <a:buFont typeface="Arial" panose="020B0604020202020204" pitchFamily="34" charset="0"/>
              <a:buChar char="•"/>
            </a:pPr>
            <a:r>
              <a:rPr lang="es-ES" sz="1400" dirty="0">
                <a:cs typeface="Arial" panose="020B0604020202020204" pitchFamily="34" charset="0"/>
              </a:rPr>
              <a:t>Ideas para </a:t>
            </a:r>
            <a:r>
              <a:rPr lang="es-ES" sz="1400" b="1" dirty="0">
                <a:solidFill>
                  <a:srgbClr val="0A5496"/>
                </a:solidFill>
                <a:cs typeface="Arial" panose="020B0604020202020204" pitchFamily="34" charset="0"/>
                <a:hlinkClick r:id="rId15">
                  <a:extLst>
                    <a:ext uri="{A12FA001-AC4F-418D-AE19-62706E023703}">
                      <ahyp:hlinkClr xmlns:ahyp="http://schemas.microsoft.com/office/drawing/2018/hyperlinkcolor" val="tx"/>
                    </a:ext>
                  </a:extLst>
                </a:hlinkClick>
              </a:rPr>
              <a:t>reclutar a personas influyentes de la comunidad</a:t>
            </a:r>
          </a:p>
          <a:p>
            <a:pPr marL="285750" indent="-285750">
              <a:spcAft>
                <a:spcPts val="600"/>
              </a:spcAft>
              <a:buFont typeface="Arial" panose="020B0604020202020204" pitchFamily="34" charset="0"/>
              <a:buChar char="•"/>
            </a:pPr>
            <a:r>
              <a:rPr lang="es-ES" sz="1400" dirty="0">
                <a:cs typeface="Arial" panose="020B0604020202020204" pitchFamily="34" charset="0"/>
              </a:rPr>
              <a:t>Página web de la </a:t>
            </a:r>
            <a:r>
              <a:rPr lang="es-ES" sz="1400" b="1" dirty="0">
                <a:solidFill>
                  <a:srgbClr val="0A5496"/>
                </a:solidFill>
                <a:cs typeface="Arial" panose="020B0604020202020204" pitchFamily="34" charset="0"/>
                <a:hlinkClick r:id="rId16">
                  <a:extLst>
                    <a:ext uri="{A12FA001-AC4F-418D-AE19-62706E023703}">
                      <ahyp:hlinkClr xmlns:ahyp="http://schemas.microsoft.com/office/drawing/2018/hyperlinkcolor" val="tx"/>
                    </a:ext>
                  </a:extLst>
                </a:hlinkClick>
              </a:rPr>
              <a:t>Iniciativa Nuevas Voces</a:t>
            </a:r>
            <a:r>
              <a:rPr lang="es-ES" sz="1400" b="1" dirty="0">
                <a:solidFill>
                  <a:srgbClr val="0A5496"/>
                </a:solidFill>
                <a:cs typeface="Arial" panose="020B0604020202020204" pitchFamily="34" charset="0"/>
              </a:rPr>
              <a:t> </a:t>
            </a:r>
          </a:p>
          <a:p>
            <a:pPr marL="285750" indent="-285750">
              <a:spcAft>
                <a:spcPts val="600"/>
              </a:spcAft>
              <a:buFont typeface="Arial" panose="020B0604020202020204" pitchFamily="34" charset="0"/>
              <a:buChar char="•"/>
            </a:pPr>
            <a:r>
              <a:rPr lang="es-ES" sz="1400" b="1" dirty="0">
                <a:solidFill>
                  <a:srgbClr val="0A5496"/>
                </a:solidFill>
                <a:cs typeface="Arial" panose="020B0604020202020204" pitchFamily="34" charset="0"/>
                <a:hlinkClick r:id="rId17">
                  <a:extLst>
                    <a:ext uri="{A12FA001-AC4F-418D-AE19-62706E023703}">
                      <ahyp:hlinkClr xmlns:ahyp="http://schemas.microsoft.com/office/drawing/2018/hyperlinkcolor" val="tx"/>
                    </a:ext>
                  </a:extLst>
                </a:hlinkClick>
              </a:rPr>
              <a:t>Folleto Los Leones marcan la diferencia</a:t>
            </a:r>
          </a:p>
          <a:p>
            <a:pPr marL="285750" indent="-285750">
              <a:spcAft>
                <a:spcPts val="600"/>
              </a:spcAft>
              <a:buFont typeface="Arial" panose="020B0604020202020204" pitchFamily="34" charset="0"/>
              <a:buChar char="•"/>
            </a:pPr>
            <a:r>
              <a:rPr lang="es-ES" sz="1400" dirty="0">
                <a:cs typeface="Arial" panose="020B0604020202020204" pitchFamily="34" charset="0"/>
              </a:rPr>
              <a:t>Página web de </a:t>
            </a:r>
            <a:r>
              <a:rPr lang="es-ES" sz="1400" b="1" dirty="0" err="1">
                <a:solidFill>
                  <a:srgbClr val="0A5496"/>
                </a:solidFill>
                <a:cs typeface="Arial" panose="020B0604020202020204" pitchFamily="34" charset="0"/>
                <a:hlinkClick r:id="rId18">
                  <a:extLst>
                    <a:ext uri="{A12FA001-AC4F-418D-AE19-62706E023703}">
                      <ahyp:hlinkClr xmlns:ahyp="http://schemas.microsoft.com/office/drawing/2018/hyperlinkcolor" val="tx"/>
                    </a:ext>
                  </a:extLst>
                </a:hlinkClick>
              </a:rPr>
              <a:t>Leos</a:t>
            </a:r>
            <a:r>
              <a:rPr lang="es-ES" sz="1400" b="1" dirty="0">
                <a:solidFill>
                  <a:srgbClr val="0A5496"/>
                </a:solidFill>
                <a:cs typeface="Arial" panose="020B0604020202020204" pitchFamily="34" charset="0"/>
                <a:hlinkClick r:id="rId18">
                  <a:extLst>
                    <a:ext uri="{A12FA001-AC4F-418D-AE19-62706E023703}">
                      <ahyp:hlinkClr xmlns:ahyp="http://schemas.microsoft.com/office/drawing/2018/hyperlinkcolor" val="tx"/>
                    </a:ext>
                  </a:extLst>
                </a:hlinkClick>
              </a:rPr>
              <a:t>-Leones</a:t>
            </a:r>
          </a:p>
          <a:p>
            <a:br>
              <a:rPr lang="es-ES" sz="1200" dirty="0"/>
            </a:br>
            <a:endParaRPr lang="es-ES" sz="1200" dirty="0"/>
          </a:p>
          <a:p>
            <a:endParaRPr lang="en-US" sz="3000" dirty="0" err="1"/>
          </a:p>
        </p:txBody>
      </p:sp>
      <p:sp>
        <p:nvSpPr>
          <p:cNvPr id="3" name="TextBox 2">
            <a:extLst>
              <a:ext uri="{FF2B5EF4-FFF2-40B4-BE49-F238E27FC236}">
                <a16:creationId xmlns:a16="http://schemas.microsoft.com/office/drawing/2014/main" id="{6E83AEF9-6BEB-4D85-8362-0CDA05C74DB8}"/>
              </a:ext>
            </a:extLst>
          </p:cNvPr>
          <p:cNvSpPr txBox="1"/>
          <p:nvPr/>
        </p:nvSpPr>
        <p:spPr>
          <a:xfrm>
            <a:off x="890655" y="6154981"/>
            <a:ext cx="10131114" cy="461665"/>
          </a:xfrm>
          <a:prstGeom prst="rect">
            <a:avLst/>
          </a:prstGeom>
          <a:noFill/>
        </p:spPr>
        <p:txBody>
          <a:bodyPr wrap="square" rtlCol="0">
            <a:spAutoFit/>
          </a:bodyPr>
          <a:lstStyle/>
          <a:p>
            <a:r>
              <a:rPr lang="es-ES" sz="2000" b="0" i="0" u="sng" strike="noStrike" dirty="0">
                <a:solidFill>
                  <a:srgbClr val="FF0000"/>
                </a:solidFill>
                <a:effectLst/>
                <a:latin typeface="Calibri" panose="020F0502020204030204" pitchFamily="34" charset="0"/>
                <a:hlinkClick r:id="rId19">
                  <a:extLst>
                    <a:ext uri="{A12FA001-AC4F-418D-AE19-62706E023703}">
                      <ahyp:hlinkClr xmlns:ahyp="http://schemas.microsoft.com/office/drawing/2018/hyperlinkcolor" val="tx"/>
                    </a:ext>
                  </a:extLst>
                </a:hlinkClick>
              </a:rPr>
              <a:t>www.lionsclubs.org/es/resources-for-members/resource-center/club-membership-chairperson</a:t>
            </a:r>
            <a:r>
              <a:rPr lang="es-ES" sz="2400" dirty="0">
                <a:solidFill>
                  <a:srgbClr val="FF0000"/>
                </a:solidFill>
              </a:rPr>
              <a:t> </a:t>
            </a:r>
          </a:p>
        </p:txBody>
      </p:sp>
      <p:sp>
        <p:nvSpPr>
          <p:cNvPr id="2" name="Yellow Bar">
            <a:extLst>
              <a:ext uri="{FF2B5EF4-FFF2-40B4-BE49-F238E27FC236}">
                <a16:creationId xmlns:a16="http://schemas.microsoft.com/office/drawing/2014/main" id="{D20B0CDB-9BF7-9A85-C9F5-2673ED0D7F32}"/>
              </a:ext>
            </a:extLst>
          </p:cNvPr>
          <p:cNvSpPr/>
          <p:nvPr/>
        </p:nvSpPr>
        <p:spPr>
          <a:xfrm>
            <a:off x="5197625" y="181600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9226042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3873731" y="1212922"/>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s-ES" sz="3200" b="1" dirty="0">
                <a:solidFill>
                  <a:srgbClr val="0A5496"/>
                </a:solidFill>
                <a:latin typeface="Arial" charset="0"/>
                <a:ea typeface="Arial" charset="0"/>
                <a:cs typeface="Arial" charset="0"/>
              </a:rPr>
              <a:t>Recursos disponibles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30</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2636392" y="1919288"/>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s-ES" sz="1600" b="1" dirty="0">
                <a:solidFill>
                  <a:srgbClr val="00338D"/>
                </a:solidFill>
                <a:latin typeface="Arial" charset="0"/>
                <a:ea typeface="Arial" charset="0"/>
                <a:cs typeface="Arial" charset="0"/>
              </a:rPr>
              <a:t>Volver a motivar a los socios con compañerismo y servicio apasionante</a:t>
            </a:r>
          </a:p>
          <a:p>
            <a:pPr marL="0" indent="0" fontAlgn="auto">
              <a:lnSpc>
                <a:spcPct val="100000"/>
              </a:lnSpc>
              <a:spcBef>
                <a:spcPts val="0"/>
              </a:spcBef>
              <a:spcAft>
                <a:spcPts val="200"/>
              </a:spcAft>
              <a:buClr>
                <a:srgbClr val="FFC000"/>
              </a:buClr>
              <a:buNone/>
            </a:pPr>
            <a:endParaRPr lang="en-US" sz="1600" b="1" dirty="0">
              <a:solidFill>
                <a:srgbClr val="000000"/>
              </a:solidFill>
              <a:latin typeface="Arial" panose="020B0604020202020204" pitchFamily="34" charset="0"/>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1014471" y="2255843"/>
            <a:ext cx="4786642" cy="4029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es-ES" sz="1400" b="1" dirty="0">
                <a:solidFill>
                  <a:srgbClr val="000000"/>
                </a:solidFill>
                <a:latin typeface="Arial" panose="020B0604020202020204" pitchFamily="34" charset="0"/>
                <a:cs typeface="Arial" panose="020B0604020202020204" pitchFamily="34" charset="0"/>
              </a:rPr>
              <a:t>Servicio</a:t>
            </a:r>
          </a:p>
          <a:p>
            <a:pPr fontAlgn="auto">
              <a:lnSpc>
                <a:spcPct val="100000"/>
              </a:lnSpc>
              <a:spcBef>
                <a:spcPts val="0"/>
              </a:spcBef>
              <a:spcAft>
                <a:spcPts val="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es-ES" sz="12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Calendario de actividades del club</a:t>
            </a:r>
            <a:r>
              <a:rPr lang="es-ES" sz="1200" dirty="0">
                <a:solidFill>
                  <a:srgbClr val="000000"/>
                </a:solidFill>
                <a:latin typeface="Arial" panose="020B0604020202020204" pitchFamily="34" charset="0"/>
                <a:cs typeface="Arial" panose="020B0604020202020204" pitchFamily="34" charset="0"/>
              </a:rPr>
              <a:t>, </a:t>
            </a:r>
            <a:r>
              <a:rPr lang="es-ES" sz="12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Historias de impacto del servicio</a:t>
            </a:r>
            <a:r>
              <a:rPr lang="es-ES" sz="1200" b="1" dirty="0">
                <a:solidFill>
                  <a:srgbClr val="0A5496"/>
                </a:solidFill>
                <a:latin typeface="Arial" panose="020B0604020202020204" pitchFamily="34" charset="0"/>
                <a:cs typeface="Arial" panose="020B0604020202020204" pitchFamily="34" charset="0"/>
              </a:rPr>
              <a:t> </a:t>
            </a:r>
            <a:r>
              <a:rPr lang="es-ES" sz="1200" dirty="0">
                <a:solidFill>
                  <a:srgbClr val="000000"/>
                </a:solidFill>
                <a:latin typeface="Arial" panose="020B0604020202020204" pitchFamily="34" charset="0"/>
                <a:cs typeface="Arial" panose="020B0604020202020204" pitchFamily="34" charset="0"/>
              </a:rPr>
              <a:t>y </a:t>
            </a:r>
            <a:r>
              <a:rPr lang="es-ES" sz="1200" dirty="0">
                <a:latin typeface="Arial" panose="020B0604020202020204" pitchFamily="34" charset="0"/>
                <a:cs typeface="Arial" panose="020B0604020202020204" pitchFamily="34" charset="0"/>
              </a:rPr>
              <a:t>cartel de </a:t>
            </a:r>
            <a:r>
              <a:rPr lang="es-ES" sz="12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Causas globales</a:t>
            </a:r>
          </a:p>
          <a:p>
            <a:pPr fontAlgn="auto">
              <a:lnSpc>
                <a:spcPct val="100000"/>
              </a:lnSpc>
              <a:spcBef>
                <a:spcPts val="0"/>
              </a:spcBef>
              <a:spcAft>
                <a:spcPts val="600"/>
              </a:spcAft>
              <a:buClr>
                <a:srgbClr val="0A5496"/>
              </a:buClr>
            </a:pPr>
            <a:r>
              <a:rPr lang="es-ES" sz="1200" dirty="0">
                <a:latin typeface="Arial" panose="020B0604020202020204" pitchFamily="34" charset="0"/>
                <a:cs typeface="Arial" panose="020B0604020202020204" pitchFamily="34" charset="0"/>
              </a:rPr>
              <a:t>Lista de </a:t>
            </a:r>
            <a:r>
              <a:rPr lang="es-ES" sz="12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100 ideas de servicio</a:t>
            </a:r>
            <a:r>
              <a:rPr lang="es-ES" sz="1200" dirty="0">
                <a:solidFill>
                  <a:srgbClr val="000000"/>
                </a:solidFill>
                <a:latin typeface="Arial" panose="020B0604020202020204" pitchFamily="34" charset="0"/>
                <a:cs typeface="Arial" panose="020B0604020202020204" pitchFamily="34" charset="0"/>
              </a:rPr>
              <a:t> e ideas de proyectos de servicio específicos para </a:t>
            </a:r>
            <a:r>
              <a:rPr lang="es-ES" sz="12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cáncer infantil</a:t>
            </a:r>
            <a:r>
              <a:rPr lang="es-ES" sz="1200" b="1" dirty="0">
                <a:solidFill>
                  <a:srgbClr val="0A5496"/>
                </a:solidFill>
                <a:latin typeface="Arial" panose="020B0604020202020204" pitchFamily="34" charset="0"/>
                <a:cs typeface="Arial" panose="020B0604020202020204" pitchFamily="34" charset="0"/>
              </a:rPr>
              <a:t>, </a:t>
            </a:r>
            <a:r>
              <a:rPr lang="es-ES" sz="12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diabetes</a:t>
            </a:r>
            <a:r>
              <a:rPr lang="es-ES" sz="1200" dirty="0">
                <a:solidFill>
                  <a:srgbClr val="000000"/>
                </a:solidFill>
                <a:latin typeface="Arial" panose="020B0604020202020204" pitchFamily="34" charset="0"/>
                <a:cs typeface="Arial" panose="020B0604020202020204" pitchFamily="34" charset="0"/>
              </a:rPr>
              <a:t>,</a:t>
            </a:r>
            <a:r>
              <a:rPr lang="es-ES" sz="1200" b="1" dirty="0">
                <a:solidFill>
                  <a:srgbClr val="0A5496"/>
                </a:solidFill>
                <a:latin typeface="Arial" panose="020B0604020202020204" pitchFamily="34" charset="0"/>
                <a:cs typeface="Arial" panose="020B0604020202020204" pitchFamily="34" charset="0"/>
              </a:rPr>
              <a:t> </a:t>
            </a:r>
            <a:r>
              <a:rPr lang="es-ES" sz="12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medio ambiente</a:t>
            </a:r>
            <a:r>
              <a:rPr lang="es-ES" sz="1200" dirty="0">
                <a:solidFill>
                  <a:srgbClr val="000000"/>
                </a:solidFill>
                <a:latin typeface="Arial" panose="020B0604020202020204" pitchFamily="34" charset="0"/>
                <a:cs typeface="Arial" panose="020B0604020202020204" pitchFamily="34" charset="0"/>
              </a:rPr>
              <a:t>, </a:t>
            </a:r>
            <a:r>
              <a:rPr lang="es-ES" sz="12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hambre</a:t>
            </a:r>
            <a:r>
              <a:rPr lang="es-ES" sz="1200" dirty="0">
                <a:solidFill>
                  <a:srgbClr val="000000"/>
                </a:solidFill>
                <a:latin typeface="Arial" panose="020B0604020202020204" pitchFamily="34" charset="0"/>
                <a:cs typeface="Arial" panose="020B0604020202020204" pitchFamily="34" charset="0"/>
              </a:rPr>
              <a:t> y</a:t>
            </a:r>
            <a:r>
              <a:rPr lang="es-ES" sz="1200" b="1" dirty="0">
                <a:solidFill>
                  <a:srgbClr val="0A5496"/>
                </a:solidFill>
                <a:latin typeface="Arial" panose="020B0604020202020204" pitchFamily="34" charset="0"/>
                <a:cs typeface="Arial" panose="020B0604020202020204" pitchFamily="34" charset="0"/>
              </a:rPr>
              <a:t> </a:t>
            </a:r>
            <a:r>
              <a:rPr lang="es-ES" sz="12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visión</a:t>
            </a:r>
          </a:p>
          <a:p>
            <a:pPr fontAlgn="auto">
              <a:lnSpc>
                <a:spcPct val="100000"/>
              </a:lnSpc>
              <a:spcBef>
                <a:spcPts val="0"/>
              </a:spcBef>
              <a:spcAft>
                <a:spcPts val="600"/>
              </a:spcAft>
              <a:buClr>
                <a:srgbClr val="0A5496"/>
              </a:buClr>
            </a:pPr>
            <a:r>
              <a:rPr lang="es-ES" sz="1200" dirty="0">
                <a:latin typeface="Arial" panose="020B0604020202020204" pitchFamily="34" charset="0"/>
                <a:cs typeface="Arial" panose="020B0604020202020204" pitchFamily="34" charset="0"/>
              </a:rPr>
              <a:t>La página web</a:t>
            </a:r>
            <a:r>
              <a:rPr lang="es-ES" sz="1200" dirty="0">
                <a:solidFill>
                  <a:srgbClr val="000000"/>
                </a:solidFill>
                <a:latin typeface="Arial" panose="020B0604020202020204" pitchFamily="34" charset="0"/>
                <a:cs typeface="Arial" panose="020B0604020202020204" pitchFamily="34" charset="0"/>
              </a:rPr>
              <a:t> </a:t>
            </a:r>
            <a:r>
              <a:rPr lang="es-ES" sz="12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Servir sin riesgo</a:t>
            </a:r>
            <a:r>
              <a:rPr lang="es-ES" sz="1200" b="1" dirty="0">
                <a:solidFill>
                  <a:srgbClr val="0A5496"/>
                </a:solidFill>
                <a:latin typeface="Arial" panose="020B0604020202020204" pitchFamily="34" charset="0"/>
                <a:cs typeface="Arial" panose="020B0604020202020204" pitchFamily="34" charset="0"/>
              </a:rPr>
              <a:t> </a:t>
            </a:r>
            <a:r>
              <a:rPr lang="es-ES" sz="1200" dirty="0">
                <a:solidFill>
                  <a:srgbClr val="000000"/>
                </a:solidFill>
                <a:latin typeface="Arial" panose="020B0604020202020204" pitchFamily="34" charset="0"/>
                <a:cs typeface="Arial" panose="020B0604020202020204" pitchFamily="34" charset="0"/>
              </a:rPr>
              <a:t>y grabación de </a:t>
            </a:r>
            <a:r>
              <a:rPr lang="es-ES" sz="1200" dirty="0" err="1">
                <a:solidFill>
                  <a:srgbClr val="000000"/>
                </a:solidFill>
                <a:latin typeface="Arial" panose="020B0604020202020204" pitchFamily="34" charset="0"/>
                <a:cs typeface="Arial" panose="020B0604020202020204" pitchFamily="34" charset="0"/>
              </a:rPr>
              <a:t>ciberseminarios</a:t>
            </a:r>
            <a:r>
              <a:rPr lang="es-ES" sz="1200" dirty="0">
                <a:solidFill>
                  <a:srgbClr val="000000"/>
                </a:solidFill>
                <a:latin typeface="Arial" panose="020B0604020202020204" pitchFamily="34" charset="0"/>
                <a:cs typeface="Arial" panose="020B0604020202020204" pitchFamily="34" charset="0"/>
              </a:rPr>
              <a:t> sobre </a:t>
            </a:r>
            <a:r>
              <a:rPr lang="es-ES" sz="1200" b="1" dirty="0">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actividades de servicio virtuales</a:t>
            </a:r>
          </a:p>
          <a:p>
            <a:pPr fontAlgn="auto">
              <a:lnSpc>
                <a:spcPct val="100000"/>
              </a:lnSpc>
              <a:spcBef>
                <a:spcPts val="0"/>
              </a:spcBef>
              <a:spcAft>
                <a:spcPts val="600"/>
              </a:spcAft>
              <a:buClr>
                <a:srgbClr val="0A5496"/>
              </a:buClr>
            </a:pPr>
            <a:r>
              <a:rPr lang="es-ES" sz="1200" b="1" dirty="0">
                <a:solidFill>
                  <a:srgbClr val="0A5496"/>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Planificadores de proyectos de servicio</a:t>
            </a:r>
            <a:r>
              <a:rPr lang="es-ES" sz="1200" dirty="0">
                <a:solidFill>
                  <a:srgbClr val="000000"/>
                </a:solidFill>
                <a:latin typeface="Arial" panose="020B0604020202020204" pitchFamily="34" charset="0"/>
                <a:cs typeface="Arial" panose="020B0604020202020204" pitchFamily="34" charset="0"/>
              </a:rPr>
              <a:t>, guías paso a paso para ayudar a su club a prestar servicio de maneras nuevas</a:t>
            </a:r>
          </a:p>
          <a:p>
            <a:pPr fontAlgn="auto">
              <a:lnSpc>
                <a:spcPct val="100000"/>
              </a:lnSpc>
              <a:spcBef>
                <a:spcPts val="0"/>
              </a:spcBef>
              <a:spcAft>
                <a:spcPts val="600"/>
              </a:spcAft>
              <a:buClr>
                <a:srgbClr val="0A5496"/>
              </a:buClr>
            </a:pPr>
            <a:r>
              <a:rPr lang="es-ES" sz="1200" dirty="0">
                <a:latin typeface="Arial" panose="020B0604020202020204" pitchFamily="34" charset="0"/>
                <a:cs typeface="Arial" panose="020B0604020202020204" pitchFamily="34" charset="0"/>
              </a:rPr>
              <a:t>Página web de </a:t>
            </a:r>
            <a:r>
              <a:rPr lang="es-ES" sz="1200" b="1" dirty="0">
                <a:solidFill>
                  <a:srgbClr val="0A5496"/>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Caja de herramientas de servicio</a:t>
            </a:r>
            <a:r>
              <a:rPr lang="es-ES" sz="1200" dirty="0">
                <a:solidFill>
                  <a:srgbClr val="000000"/>
                </a:solidFill>
                <a:latin typeface="Arial" panose="020B0604020202020204" pitchFamily="34" charset="0"/>
                <a:cs typeface="Arial" panose="020B0604020202020204" pitchFamily="34" charset="0"/>
              </a:rPr>
              <a:t>, incluida la </a:t>
            </a:r>
            <a:r>
              <a:rPr lang="es-ES" sz="1200" b="1" dirty="0">
                <a:solidFill>
                  <a:srgbClr val="0A5496"/>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Evaluación de las necesidades de la comunidad</a:t>
            </a:r>
            <a:r>
              <a:rPr lang="es-ES" sz="1200" dirty="0">
                <a:solidFill>
                  <a:srgbClr val="000000"/>
                </a:solidFill>
                <a:latin typeface="Arial" panose="020B0604020202020204" pitchFamily="34" charset="0"/>
                <a:cs typeface="Arial" panose="020B0604020202020204" pitchFamily="34" charset="0"/>
              </a:rPr>
              <a:t>, </a:t>
            </a:r>
            <a:r>
              <a:rPr lang="es-ES" sz="1200" b="1" dirty="0">
                <a:solidFill>
                  <a:srgbClr val="0A5496"/>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Guía de alianzas</a:t>
            </a:r>
            <a:r>
              <a:rPr lang="es-ES" sz="1200" b="1" dirty="0">
                <a:solidFill>
                  <a:srgbClr val="0A5496"/>
                </a:solidFill>
                <a:latin typeface="Arial" panose="020B0604020202020204" pitchFamily="34" charset="0"/>
                <a:cs typeface="Arial" panose="020B0604020202020204" pitchFamily="34" charset="0"/>
              </a:rPr>
              <a:t> </a:t>
            </a:r>
            <a:r>
              <a:rPr lang="es-ES" sz="1200" dirty="0">
                <a:solidFill>
                  <a:srgbClr val="000000"/>
                </a:solidFill>
                <a:latin typeface="Arial" panose="020B0604020202020204" pitchFamily="34" charset="0"/>
                <a:cs typeface="Arial" panose="020B0604020202020204" pitchFamily="34" charset="0"/>
              </a:rPr>
              <a:t>y </a:t>
            </a:r>
            <a:r>
              <a:rPr lang="es-ES" sz="1200" b="1" dirty="0">
                <a:solidFill>
                  <a:srgbClr val="0A5496"/>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Guía de recaudación de fondos </a:t>
            </a:r>
          </a:p>
          <a:p>
            <a:pPr fontAlgn="auto">
              <a:lnSpc>
                <a:spcPct val="100000"/>
              </a:lnSpc>
              <a:spcBef>
                <a:spcPts val="0"/>
              </a:spcBef>
              <a:spcAft>
                <a:spcPts val="600"/>
              </a:spcAft>
              <a:buClr>
                <a:srgbClr val="0A5496"/>
              </a:buClr>
            </a:pPr>
            <a:r>
              <a:rPr lang="es-ES" sz="1200" dirty="0">
                <a:latin typeface="Arial" panose="020B0604020202020204" pitchFamily="34" charset="0"/>
                <a:cs typeface="Arial" panose="020B0604020202020204" pitchFamily="34" charset="0"/>
              </a:rPr>
              <a:t>Página web </a:t>
            </a:r>
            <a:r>
              <a:rPr lang="es-ES" sz="1200" b="1" dirty="0">
                <a:solidFill>
                  <a:srgbClr val="0A5496"/>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Promoción de los Leones</a:t>
            </a:r>
          </a:p>
          <a:p>
            <a:pPr fontAlgn="auto">
              <a:lnSpc>
                <a:spcPct val="100000"/>
              </a:lnSpc>
              <a:spcBef>
                <a:spcPts val="0"/>
              </a:spcBef>
              <a:spcAft>
                <a:spcPts val="600"/>
              </a:spcAft>
              <a:buClr>
                <a:srgbClr val="0A5496"/>
              </a:buClr>
            </a:pPr>
            <a:r>
              <a:rPr lang="es-ES" sz="1200" dirty="0">
                <a:latin typeface="Arial" panose="020B0604020202020204" pitchFamily="34" charset="0"/>
                <a:cs typeface="Arial" panose="020B0604020202020204" pitchFamily="34" charset="0"/>
              </a:rPr>
              <a:t>La página web</a:t>
            </a:r>
            <a:r>
              <a:rPr lang="es-ES" sz="1200" b="1" dirty="0">
                <a:solidFill>
                  <a:srgbClr val="0A5496"/>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lionsclubs.org/</a:t>
            </a:r>
            <a:r>
              <a:rPr lang="es-ES" sz="1200" b="1" dirty="0" err="1">
                <a:solidFill>
                  <a:srgbClr val="0A5496"/>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service-reporting</a:t>
            </a:r>
            <a:r>
              <a:rPr lang="es-ES" sz="1200" b="1" dirty="0">
                <a:solidFill>
                  <a:srgbClr val="0A5496"/>
                </a:solidFill>
                <a:latin typeface="Arial" panose="020B0604020202020204" pitchFamily="34" charset="0"/>
                <a:cs typeface="Arial" panose="020B0604020202020204" pitchFamily="34" charset="0"/>
              </a:rPr>
              <a:t> </a:t>
            </a:r>
            <a:r>
              <a:rPr lang="es-ES" sz="1200" dirty="0">
                <a:solidFill>
                  <a:srgbClr val="000000"/>
                </a:solidFill>
                <a:latin typeface="Arial" panose="020B0604020202020204" pitchFamily="34" charset="0"/>
                <a:cs typeface="Arial" panose="020B0604020202020204" pitchFamily="34" charset="0"/>
              </a:rPr>
              <a:t>tiene toda la información sobre por qué y cómo presentar informes de las actividades del servicio</a:t>
            </a:r>
          </a:p>
          <a:p>
            <a:pPr fontAlgn="auto">
              <a:spcAft>
                <a:spcPts val="0"/>
              </a:spcAft>
            </a:pPr>
            <a:endParaRPr 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6922111" y="2337968"/>
            <a:ext cx="3786129" cy="3170099"/>
          </a:xfrm>
          <a:prstGeom prst="rect">
            <a:avLst/>
          </a:prstGeom>
          <a:noFill/>
        </p:spPr>
        <p:txBody>
          <a:bodyPr wrap="square" rtlCol="0">
            <a:spAutoFit/>
          </a:bodyPr>
          <a:lstStyle/>
          <a:p>
            <a:pPr algn="l"/>
            <a:r>
              <a:rPr lang="es-ES" sz="1400" b="1" i="0" dirty="0">
                <a:solidFill>
                  <a:srgbClr val="000000"/>
                </a:solidFill>
                <a:effectLst/>
                <a:cs typeface="Arial" panose="020B0604020202020204" pitchFamily="34" charset="0"/>
              </a:rPr>
              <a:t>Compañerismo</a:t>
            </a:r>
          </a:p>
          <a:p>
            <a:pPr algn="l"/>
            <a:endParaRPr lang="en-US" sz="1200" b="1" i="0" dirty="0">
              <a:solidFill>
                <a:srgbClr val="000000"/>
              </a:solidFill>
              <a:effectLst/>
              <a:cs typeface="Arial" panose="020B0604020202020204" pitchFamily="34" charset="0"/>
            </a:endParaRPr>
          </a:p>
          <a:p>
            <a:pPr marL="171450" indent="-171450" algn="l">
              <a:spcAft>
                <a:spcPts val="600"/>
              </a:spcAft>
              <a:buFont typeface="Arial" panose="020B0604020202020204" pitchFamily="34" charset="0"/>
              <a:buChar char="•"/>
            </a:pPr>
            <a:r>
              <a:rPr lang="es-ES" sz="1200" i="0" dirty="0">
                <a:effectLst/>
                <a:cs typeface="Arial" panose="020B0604020202020204" pitchFamily="34" charset="0"/>
              </a:rPr>
              <a:t>Página web </a:t>
            </a:r>
            <a:r>
              <a:rPr lang="es-ES" sz="1200" b="1" i="0" u="none" strike="noStrike" dirty="0">
                <a:solidFill>
                  <a:srgbClr val="0A5496"/>
                </a:solidFill>
                <a:effectLst/>
                <a:cs typeface="Arial" panose="020B0604020202020204" pitchFamily="34" charset="0"/>
                <a:hlinkClick r:id="rId22">
                  <a:extLst>
                    <a:ext uri="{A12FA001-AC4F-418D-AE19-62706E023703}">
                      <ahyp:hlinkClr xmlns:ahyp="http://schemas.microsoft.com/office/drawing/2018/hyperlinkcolor" val="tx"/>
                    </a:ext>
                  </a:extLst>
                </a:hlinkClick>
              </a:rPr>
              <a:t>Mejorar la calidad del club</a:t>
            </a:r>
            <a:r>
              <a:rPr lang="es-ES" sz="1200" b="1" i="0" dirty="0">
                <a:solidFill>
                  <a:srgbClr val="0A5496"/>
                </a:solidFill>
                <a:effectLst/>
                <a:cs typeface="Arial" panose="020B0604020202020204" pitchFamily="34" charset="0"/>
              </a:rPr>
              <a:t> </a:t>
            </a:r>
            <a:r>
              <a:rPr lang="es-ES" sz="1200" b="0" i="0" dirty="0">
                <a:effectLst/>
                <a:cs typeface="Arial" panose="020B0604020202020204" pitchFamily="34" charset="0"/>
              </a:rPr>
              <a:t>con enlaces a herramientas que incluyen las guías de la</a:t>
            </a:r>
            <a:r>
              <a:rPr lang="es-ES" sz="1200" b="1" i="0" dirty="0">
                <a:solidFill>
                  <a:srgbClr val="0A5496"/>
                </a:solidFill>
                <a:effectLst/>
                <a:cs typeface="Arial" panose="020B0604020202020204" pitchFamily="34" charset="0"/>
              </a:rPr>
              <a:t> </a:t>
            </a:r>
            <a:r>
              <a:rPr lang="es-ES" sz="1200" b="1" i="0" u="none" strike="noStrike" dirty="0">
                <a:solidFill>
                  <a:srgbClr val="0A5496"/>
                </a:solidFill>
                <a:effectLst/>
                <a:cs typeface="Arial" panose="020B0604020202020204" pitchFamily="34" charset="0"/>
                <a:hlinkClick r:id="rId23">
                  <a:extLst>
                    <a:ext uri="{A12FA001-AC4F-418D-AE19-62706E023703}">
                      <ahyp:hlinkClr xmlns:ahyp="http://schemas.microsoft.com/office/drawing/2018/hyperlinkcolor" val="tx"/>
                    </a:ext>
                  </a:extLst>
                </a:hlinkClick>
              </a:rPr>
              <a:t>Iniciativa Clubes de Calidad</a:t>
            </a:r>
            <a:r>
              <a:rPr lang="es-ES" sz="1200" b="1" i="0" dirty="0">
                <a:solidFill>
                  <a:srgbClr val="0A5496"/>
                </a:solidFill>
                <a:effectLst/>
                <a:cs typeface="Arial" panose="020B0604020202020204" pitchFamily="34" charset="0"/>
              </a:rPr>
              <a:t> </a:t>
            </a:r>
            <a:r>
              <a:rPr lang="es-ES" sz="1200" b="0" i="0" dirty="0">
                <a:effectLst/>
                <a:cs typeface="Arial" panose="020B0604020202020204" pitchFamily="34" charset="0"/>
              </a:rPr>
              <a:t>y </a:t>
            </a:r>
            <a:r>
              <a:rPr lang="es-ES" sz="1200" b="1" i="0" u="none" strike="noStrike" dirty="0">
                <a:solidFill>
                  <a:srgbClr val="0A5496"/>
                </a:solidFill>
                <a:effectLst/>
                <a:cs typeface="Arial" panose="020B0604020202020204" pitchFamily="34" charset="0"/>
                <a:hlinkClick r:id="rId24">
                  <a:extLst>
                    <a:ext uri="{A12FA001-AC4F-418D-AE19-62706E023703}">
                      <ahyp:hlinkClr xmlns:ahyp="http://schemas.microsoft.com/office/drawing/2018/hyperlinkcolor" val="tx"/>
                    </a:ext>
                  </a:extLst>
                </a:hlinkClick>
              </a:rPr>
              <a:t>Su club a su manera</a:t>
            </a:r>
          </a:p>
          <a:p>
            <a:pPr marL="171450" indent="-171450" algn="l">
              <a:spcAft>
                <a:spcPts val="600"/>
              </a:spcAft>
              <a:buFont typeface="Arial" panose="020B0604020202020204" pitchFamily="34" charset="0"/>
              <a:buChar char="•"/>
            </a:pPr>
            <a:r>
              <a:rPr lang="es-ES" sz="1200" i="0" dirty="0">
                <a:effectLst/>
                <a:cs typeface="Arial" panose="020B0604020202020204" pitchFamily="34" charset="0"/>
              </a:rPr>
              <a:t>Guía de </a:t>
            </a:r>
            <a:r>
              <a:rPr lang="es-ES" sz="1200" b="1" i="0" u="none" strike="noStrike" dirty="0">
                <a:solidFill>
                  <a:srgbClr val="0A5496"/>
                </a:solidFill>
                <a:effectLst/>
                <a:cs typeface="Arial" panose="020B0604020202020204" pitchFamily="34" charset="0"/>
                <a:hlinkClick r:id="rId25">
                  <a:extLst>
                    <a:ext uri="{A12FA001-AC4F-418D-AE19-62706E023703}">
                      <ahyp:hlinkClr xmlns:ahyp="http://schemas.microsoft.com/office/drawing/2018/hyperlinkcolor" val="tx"/>
                    </a:ext>
                  </a:extLst>
                </a:hlinkClick>
              </a:rPr>
              <a:t>Satisfacción de los socios</a:t>
            </a:r>
          </a:p>
          <a:p>
            <a:pPr marL="171450" indent="-171450" algn="l">
              <a:spcAft>
                <a:spcPts val="600"/>
              </a:spcAft>
              <a:buFont typeface="Arial" panose="020B0604020202020204" pitchFamily="34" charset="0"/>
              <a:buChar char="•"/>
            </a:pPr>
            <a:r>
              <a:rPr lang="es-ES" sz="1200" b="1" i="0" u="none" strike="noStrike" dirty="0">
                <a:solidFill>
                  <a:srgbClr val="0A5496"/>
                </a:solidFill>
                <a:effectLst/>
                <a:cs typeface="Arial" panose="020B0604020202020204" pitchFamily="34" charset="0"/>
                <a:hlinkClick r:id="rId26">
                  <a:extLst>
                    <a:ext uri="{A12FA001-AC4F-418D-AE19-62706E023703}">
                      <ahyp:hlinkClr xmlns:ahyp="http://schemas.microsoft.com/office/drawing/2018/hyperlinkcolor" val="tx"/>
                    </a:ext>
                  </a:extLst>
                </a:hlinkClick>
              </a:rPr>
              <a:t>Manual El arte del reconocimiento</a:t>
            </a:r>
          </a:p>
          <a:p>
            <a:pPr marL="171450" indent="-171450" algn="l">
              <a:spcAft>
                <a:spcPts val="600"/>
              </a:spcAft>
              <a:buFont typeface="Arial" panose="020B0604020202020204" pitchFamily="34" charset="0"/>
              <a:buChar char="•"/>
            </a:pPr>
            <a:r>
              <a:rPr lang="es-ES" sz="1200" i="0" dirty="0">
                <a:effectLst/>
                <a:cs typeface="Arial" panose="020B0604020202020204" pitchFamily="34" charset="0"/>
              </a:rPr>
              <a:t>Informes de </a:t>
            </a:r>
            <a:r>
              <a:rPr lang="es-ES" sz="1200" b="1" i="0" u="none" strike="noStrike" dirty="0">
                <a:solidFill>
                  <a:srgbClr val="0A5496"/>
                </a:solidFill>
                <a:effectLst/>
                <a:cs typeface="Arial" panose="020B0604020202020204" pitchFamily="34" charset="0"/>
                <a:hlinkClick r:id="rId27">
                  <a:extLst>
                    <a:ext uri="{A12FA001-AC4F-418D-AE19-62706E023703}">
                      <ahyp:hlinkClr xmlns:ahyp="http://schemas.microsoft.com/office/drawing/2018/hyperlinkcolor" val="tx"/>
                    </a:ext>
                  </a:extLst>
                </a:hlinkClick>
              </a:rPr>
              <a:t>Evaluación de la situación de los clubes</a:t>
            </a:r>
            <a:r>
              <a:rPr lang="es-ES" sz="1200" b="0" i="0" dirty="0">
                <a:effectLst/>
                <a:cs typeface="Arial" panose="020B0604020202020204" pitchFamily="34" charset="0"/>
              </a:rPr>
              <a:t> y </a:t>
            </a:r>
            <a:r>
              <a:rPr lang="es-ES" sz="1200" b="1" i="0" u="none" strike="noStrike" dirty="0">
                <a:solidFill>
                  <a:srgbClr val="0A5496"/>
                </a:solidFill>
                <a:effectLst/>
                <a:cs typeface="Arial" panose="020B0604020202020204" pitchFamily="34" charset="0"/>
                <a:hlinkClick r:id="rId28">
                  <a:extLst>
                    <a:ext uri="{A12FA001-AC4F-418D-AE19-62706E023703}">
                      <ahyp:hlinkClr xmlns:ahyp="http://schemas.microsoft.com/office/drawing/2018/hyperlinkcolor" val="tx"/>
                    </a:ext>
                  </a:extLst>
                </a:hlinkClick>
              </a:rPr>
              <a:t>Estrategias de acción</a:t>
            </a:r>
            <a:r>
              <a:rPr lang="es-ES" sz="1200" b="0" i="0" dirty="0">
                <a:effectLst/>
                <a:cs typeface="Arial" panose="020B0604020202020204" pitchFamily="34" charset="0"/>
              </a:rPr>
              <a:t> relacionadas</a:t>
            </a:r>
          </a:p>
          <a:p>
            <a:pPr marL="171450" indent="-171450" algn="l">
              <a:spcAft>
                <a:spcPts val="600"/>
              </a:spcAft>
              <a:buFont typeface="Arial" panose="020B0604020202020204" pitchFamily="34" charset="0"/>
              <a:buChar char="•"/>
            </a:pPr>
            <a:r>
              <a:rPr lang="es-ES" sz="1200" i="0" dirty="0">
                <a:effectLst/>
                <a:cs typeface="Arial" panose="020B0604020202020204" pitchFamily="34" charset="0"/>
              </a:rPr>
              <a:t>Lista de control de </a:t>
            </a:r>
            <a:r>
              <a:rPr lang="es-ES" sz="1200" b="1" i="0" u="none" strike="noStrike" dirty="0">
                <a:solidFill>
                  <a:srgbClr val="0A5496"/>
                </a:solidFill>
                <a:effectLst/>
                <a:cs typeface="Arial" panose="020B0604020202020204" pitchFamily="34" charset="0"/>
                <a:hlinkClick r:id="rId29">
                  <a:extLst>
                    <a:ext uri="{A12FA001-AC4F-418D-AE19-62706E023703}">
                      <ahyp:hlinkClr xmlns:ahyp="http://schemas.microsoft.com/office/drawing/2018/hyperlinkcolor" val="tx"/>
                    </a:ext>
                  </a:extLst>
                </a:hlinkClick>
              </a:rPr>
              <a:t>Evaluación de los clubes</a:t>
            </a:r>
          </a:p>
          <a:p>
            <a:pPr marL="171450" indent="-171450" algn="l">
              <a:spcAft>
                <a:spcPts val="600"/>
              </a:spcAft>
              <a:buFont typeface="Arial" panose="020B0604020202020204" pitchFamily="34" charset="0"/>
              <a:buChar char="•"/>
            </a:pPr>
            <a:r>
              <a:rPr lang="es-ES" sz="1200" b="1" i="0" u="none" strike="noStrike" dirty="0">
                <a:solidFill>
                  <a:srgbClr val="0A5496"/>
                </a:solidFill>
                <a:effectLst/>
                <a:cs typeface="Arial" panose="020B0604020202020204" pitchFamily="34" charset="0"/>
                <a:hlinkClick r:id="rId30">
                  <a:extLst>
                    <a:ext uri="{A12FA001-AC4F-418D-AE19-62706E023703}">
                      <ahyp:hlinkClr xmlns:ahyp="http://schemas.microsoft.com/office/drawing/2018/hyperlinkcolor" val="tx"/>
                    </a:ext>
                  </a:extLst>
                </a:hlinkClick>
              </a:rPr>
              <a:t>Guía de resolución de problemas</a:t>
            </a:r>
            <a:r>
              <a:rPr lang="es-ES" sz="1200" i="0" dirty="0">
                <a:effectLst/>
                <a:cs typeface="Arial" panose="020B0604020202020204" pitchFamily="34" charset="0"/>
              </a:rPr>
              <a:t> para clubes y distritos.</a:t>
            </a:r>
          </a:p>
          <a:p>
            <a:br>
              <a:rPr lang="es-ES" sz="1200" dirty="0"/>
            </a:br>
            <a:endParaRPr lang="es-ES" sz="1200" dirty="0"/>
          </a:p>
          <a:p>
            <a:endParaRPr lang="en-US" sz="1200" dirty="0" err="1"/>
          </a:p>
        </p:txBody>
      </p:sp>
      <p:sp>
        <p:nvSpPr>
          <p:cNvPr id="2" name="Yellow Bar">
            <a:extLst>
              <a:ext uri="{FF2B5EF4-FFF2-40B4-BE49-F238E27FC236}">
                <a16:creationId xmlns:a16="http://schemas.microsoft.com/office/drawing/2014/main" id="{B4457C03-B3EC-8159-34DE-6763FD4C7D17}"/>
              </a:ext>
            </a:extLst>
          </p:cNvPr>
          <p:cNvSpPr/>
          <p:nvPr/>
        </p:nvSpPr>
        <p:spPr>
          <a:xfrm>
            <a:off x="5367823" y="182703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3265460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4038600" y="118893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s-ES" sz="3200" b="1" dirty="0">
                <a:solidFill>
                  <a:srgbClr val="0A5496"/>
                </a:solidFill>
                <a:latin typeface="Arial" charset="0"/>
                <a:ea typeface="Arial" charset="0"/>
                <a:cs typeface="Arial" charset="0"/>
              </a:rPr>
              <a:t>Recursos disponibles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31</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es-ES" sz="1600" b="1" dirty="0">
                <a:solidFill>
                  <a:srgbClr val="00338D"/>
                </a:solidFill>
                <a:latin typeface="Arial" panose="020B0604020202020204" pitchFamily="34" charset="0"/>
                <a:cs typeface="Arial" panose="020B0604020202020204" pitchFamily="34" charset="0"/>
              </a:rPr>
              <a:t>Apoyar a los líderes de distritos y clubes</a:t>
            </a:r>
          </a:p>
          <a:p>
            <a:pPr fontAlgn="auto">
              <a:lnSpc>
                <a:spcPct val="100000"/>
              </a:lnSpc>
              <a:spcBef>
                <a:spcPts val="0"/>
              </a:spcBef>
              <a:spcAft>
                <a:spcPts val="20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s-ES" sz="1400" i="0" u="none" strike="noStrike" cap="none" normalizeH="0" baseline="0" noProof="0" dirty="0">
                <a:ln>
                  <a:noFill/>
                </a:ln>
                <a:effectLst/>
                <a:uLnTx/>
                <a:uFillTx/>
                <a:latin typeface="Arial" panose="020B0604020202020204" pitchFamily="34" charset="0"/>
                <a:ea typeface="+mn-ea"/>
                <a:cs typeface="Arial" panose="020B0604020202020204" pitchFamily="34" charset="0"/>
              </a:rPr>
              <a:t>El</a:t>
            </a:r>
            <a:r>
              <a:rPr kumimoji="0" lang="es-ES" sz="1400" b="0" i="0" u="none" strike="noStrike" cap="none"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Centro </a:t>
            </a:r>
            <a:r>
              <a:rPr kumimoji="0" lang="es-ES" sz="1400" b="1" i="0" u="none" strike="noStrike" cap="none"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Leonístico</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 de Aprendizaje</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s-ES" sz="1400" i="0" u="none" strike="noStrike" cap="none" normalizeH="0" baseline="0" noProof="0" dirty="0">
                <a:ln>
                  <a:noFill/>
                </a:ln>
                <a:effectLst/>
                <a:uLnTx/>
                <a:uFillTx/>
                <a:latin typeface="Arial" panose="020B0604020202020204" pitchFamily="34" charset="0"/>
                <a:ea typeface="+mn-ea"/>
                <a:cs typeface="Arial" panose="020B0604020202020204" pitchFamily="34" charset="0"/>
              </a:rPr>
              <a:t>ofrece a todos los Leones y </a:t>
            </a:r>
            <a:r>
              <a:rPr kumimoji="0" lang="es-ES" sz="1400" i="0" u="none" strike="noStrike" cap="none" normalizeH="0" baseline="0" noProof="0" dirty="0" err="1">
                <a:ln>
                  <a:noFill/>
                </a:ln>
                <a:effectLst/>
                <a:uLnTx/>
                <a:uFillTx/>
                <a:latin typeface="Arial" panose="020B0604020202020204" pitchFamily="34" charset="0"/>
                <a:ea typeface="+mn-ea"/>
                <a:cs typeface="Arial" panose="020B0604020202020204" pitchFamily="34" charset="0"/>
              </a:rPr>
              <a:t>Leos</a:t>
            </a:r>
            <a:r>
              <a:rPr kumimoji="0" lang="es-ES" sz="1400" i="0" u="none" strike="noStrike" cap="none" normalizeH="0" baseline="0" noProof="0" dirty="0">
                <a:ln>
                  <a:noFill/>
                </a:ln>
                <a:effectLst/>
                <a:uLnTx/>
                <a:uFillTx/>
                <a:latin typeface="Arial" panose="020B0604020202020204" pitchFamily="34" charset="0"/>
                <a:ea typeface="+mn-ea"/>
                <a:cs typeface="Arial" panose="020B0604020202020204" pitchFamily="34" charset="0"/>
              </a:rPr>
              <a:t> la oportunidad de aprender y profundizar sus conocimientos sobre los fundamentos </a:t>
            </a:r>
            <a:r>
              <a:rPr kumimoji="0" lang="es-ES" sz="1400" i="0" u="none" strike="noStrike" cap="none" normalizeH="0" baseline="0" noProof="0" dirty="0" err="1">
                <a:ln>
                  <a:noFill/>
                </a:ln>
                <a:effectLst/>
                <a:uLnTx/>
                <a:uFillTx/>
                <a:latin typeface="Arial" panose="020B0604020202020204" pitchFamily="34" charset="0"/>
                <a:ea typeface="+mn-ea"/>
                <a:cs typeface="Arial" panose="020B0604020202020204" pitchFamily="34" charset="0"/>
              </a:rPr>
              <a:t>Leonísticos</a:t>
            </a:r>
            <a:r>
              <a:rPr kumimoji="0" lang="es-ES" sz="1400" i="0" u="none" strike="noStrike" cap="none" normalizeH="0" baseline="0" noProof="0" dirty="0">
                <a:ln>
                  <a:noFill/>
                </a:ln>
                <a:effectLst/>
                <a:uLnTx/>
                <a:uFillTx/>
                <a:latin typeface="Arial" panose="020B0604020202020204" pitchFamily="34" charset="0"/>
                <a:ea typeface="+mn-ea"/>
                <a:cs typeface="Arial" panose="020B0604020202020204" pitchFamily="34" charset="0"/>
              </a:rPr>
              <a:t> y perfeccionar sus habilidades de liderato a través de cursos interactivos en línea</a:t>
            </a:r>
            <a:r>
              <a:rPr kumimoji="0" lang="es-ES" sz="1400" b="0" i="0" u="none" strike="noStrike" cap="none"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Acceder al Centro </a:t>
            </a:r>
            <a:r>
              <a:rPr kumimoji="0" lang="es-ES" sz="1400" b="1" i="0" u="none" strike="noStrike" cap="none" normalizeH="0" baseline="0" noProof="0" dirty="0" err="1">
                <a:ln>
                  <a:noFill/>
                </a:ln>
                <a:solidFill>
                  <a:srgbClr val="0A5496"/>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Leonístico</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 de Aprendizaje</a:t>
            </a:r>
            <a:r>
              <a:rPr kumimoji="0" lang="es-ES" sz="1400" b="0" i="0" u="none" strike="noStrike" cap="none"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Preguntas frecuentes</a:t>
            </a:r>
            <a:r>
              <a:rPr kumimoji="0" lang="es-ES" sz="1400" b="0" i="0" u="none" strike="noStrike" cap="none"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s-ES" sz="1400" i="0" u="none" strike="noStrike" cap="none" normalizeH="0" baseline="0" noProof="0" dirty="0">
                <a:ln>
                  <a:noFill/>
                </a:ln>
                <a:effectLst/>
                <a:uLnTx/>
                <a:uFillTx/>
                <a:latin typeface="Arial" panose="020B0604020202020204" pitchFamily="34" charset="0"/>
                <a:ea typeface="+mn-ea"/>
                <a:cs typeface="Arial" panose="020B0604020202020204" pitchFamily="34" charset="0"/>
              </a:rPr>
              <a:t>Página web de </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Dirigentes de club</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s-ES" sz="1400" b="0" i="0" u="none" strike="noStrike" cap="none"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y </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Jefes de zona y región</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rPr>
              <a:t> </a:t>
            </a:r>
            <a:r>
              <a:rPr kumimoji="0" lang="es-ES" sz="1400" b="0" i="0" u="none" strike="noStrike" cap="none"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 enlaces a libros electrónicos y otros materiales para cada cargo</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s-ES" sz="1400" i="0" u="none" strike="noStrike" cap="none" normalizeH="0" baseline="0" noProof="0" dirty="0">
                <a:ln>
                  <a:noFill/>
                </a:ln>
                <a:effectLst/>
                <a:uLnTx/>
                <a:uFillTx/>
                <a:latin typeface="Arial" panose="020B0604020202020204" pitchFamily="34" charset="0"/>
                <a:ea typeface="+mn-ea"/>
                <a:cs typeface="Arial" panose="020B0604020202020204" pitchFamily="34" charset="0"/>
              </a:rPr>
              <a:t>Página web de </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Materiales de capacitación para jefes de zona</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s-ES" sz="1400" i="0" u="none" strike="noStrike" cap="none" normalizeH="0" baseline="0" noProof="0" dirty="0">
                <a:ln>
                  <a:noFill/>
                </a:ln>
                <a:effectLst/>
                <a:uLnTx/>
                <a:uFillTx/>
                <a:latin typeface="Arial" panose="020B0604020202020204" pitchFamily="34" charset="0"/>
                <a:ea typeface="+mn-ea"/>
                <a:cs typeface="Arial" panose="020B0604020202020204" pitchFamily="34" charset="0"/>
              </a:rPr>
              <a:t>Página web  para el </a:t>
            </a:r>
            <a:r>
              <a:rPr lang="es-ES" sz="1400" b="1" dirty="0">
                <a:solidFill>
                  <a:srgbClr val="0A5496"/>
                </a:solidFill>
                <a:latin typeface="Arial" panose="020B0604020202020204" pitchFamily="34" charset="0"/>
                <a:cs typeface="Arial" panose="020B0604020202020204" pitchFamily="34" charset="0"/>
              </a:rPr>
              <a:t>Instituto Regional de Liderato </a:t>
            </a:r>
            <a:r>
              <a:rPr lang="es-ES" sz="1400" b="1" dirty="0" err="1">
                <a:solidFill>
                  <a:srgbClr val="0A5496"/>
                </a:solidFill>
                <a:latin typeface="Arial" panose="020B0604020202020204" pitchFamily="34" charset="0"/>
                <a:cs typeface="Arial" panose="020B0604020202020204" pitchFamily="34" charset="0"/>
              </a:rPr>
              <a:t>Leonístico</a:t>
            </a:r>
            <a:endPar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es-ES" sz="1400" i="0" u="none" strike="noStrike" cap="none" normalizeH="0" baseline="0" noProof="0" dirty="0">
                <a:ln>
                  <a:noFill/>
                </a:ln>
                <a:effectLst/>
                <a:uLnTx/>
                <a:uFillTx/>
                <a:latin typeface="Arial" panose="020B0604020202020204" pitchFamily="34" charset="0"/>
                <a:ea typeface="+mn-ea"/>
                <a:cs typeface="Arial" panose="020B0604020202020204" pitchFamily="34" charset="0"/>
              </a:rPr>
              <a:t>Plantilla de </a:t>
            </a:r>
            <a:r>
              <a:rPr kumimoji="0" lang="es-ES" sz="1400" b="1" i="0" u="none" strike="noStrike" cap="none" normalizeH="0" baseline="0" noProof="0" dirty="0">
                <a:ln>
                  <a:noFill/>
                </a:ln>
                <a:solidFill>
                  <a:srgbClr val="0A5496"/>
                </a:solidFill>
                <a:effectLst/>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certificado de reconocimiento</a:t>
            </a:r>
            <a:r>
              <a:rPr kumimoji="0" lang="es-ES" sz="1400" b="0" i="0" u="none" strike="noStrike" cap="none"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para los eventos de aprendizaje local</a:t>
            </a:r>
          </a:p>
        </p:txBody>
      </p:sp>
      <p:sp>
        <p:nvSpPr>
          <p:cNvPr id="2" name="Yellow Bar">
            <a:extLst>
              <a:ext uri="{FF2B5EF4-FFF2-40B4-BE49-F238E27FC236}">
                <a16:creationId xmlns:a16="http://schemas.microsoft.com/office/drawing/2014/main" id="{CCCDB8F9-5E68-8C81-8A21-80786D70C00D}"/>
              </a:ext>
            </a:extLst>
          </p:cNvPr>
          <p:cNvSpPr/>
          <p:nvPr/>
        </p:nvSpPr>
        <p:spPr>
          <a:xfrm>
            <a:off x="5367823" y="182703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1715035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8534400" cy="5895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s-ES" sz="3200" b="1" dirty="0">
                <a:solidFill>
                  <a:srgbClr val="0A5496"/>
                </a:solidFill>
                <a:latin typeface="Arial" charset="0"/>
                <a:ea typeface="Arial" charset="0"/>
                <a:cs typeface="Arial" charset="0"/>
              </a:rPr>
              <a:t>Recursos de mercadotecnia disponibles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32</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748653" y="2250763"/>
            <a:ext cx="3581400" cy="19402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es-ES" sz="1600" b="1" dirty="0">
                <a:solidFill>
                  <a:srgbClr val="000000"/>
                </a:solidFill>
                <a:latin typeface="Arial" panose="020B0604020202020204" pitchFamily="34" charset="0"/>
                <a:cs typeface="Arial" panose="020B0604020202020204" pitchFamily="34" charset="0"/>
              </a:rPr>
              <a:t>Lions Clubs International</a:t>
            </a:r>
          </a:p>
          <a:p>
            <a:pPr fontAlgn="auto">
              <a:lnSpc>
                <a:spcPct val="100000"/>
              </a:lnSpc>
              <a:spcBef>
                <a:spcPts val="0"/>
              </a:spcBef>
              <a:spcAft>
                <a:spcPts val="20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200"/>
              </a:spcAft>
              <a:buClr>
                <a:srgbClr val="0A5496"/>
              </a:buClr>
            </a:pPr>
            <a:r>
              <a:rPr lang="es-ES" sz="1400" dirty="0">
                <a:latin typeface="Arial" panose="020B0604020202020204" pitchFamily="34" charset="0"/>
                <a:cs typeface="Arial" panose="020B0604020202020204" pitchFamily="34" charset="0"/>
              </a:rPr>
              <a:t>Lista de </a:t>
            </a:r>
            <a:r>
              <a:rPr lang="es-E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vídeos disponibles para su descarga</a:t>
            </a:r>
          </a:p>
          <a:p>
            <a:pPr fontAlgn="auto">
              <a:lnSpc>
                <a:spcPct val="100000"/>
              </a:lnSpc>
              <a:spcBef>
                <a:spcPts val="0"/>
              </a:spcBef>
              <a:spcAft>
                <a:spcPts val="200"/>
              </a:spcAft>
              <a:buClr>
                <a:srgbClr val="0A5496"/>
              </a:buClr>
            </a:pPr>
            <a:r>
              <a:rPr lang="es-ES" sz="1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hlinkClick r:id="rId5"/>
              </a:rPr>
              <a:t>Directrices de la marca</a:t>
            </a:r>
            <a:endParaRPr lang="en-US" sz="1400" kern="100" dirty="0">
              <a:effectLst/>
              <a:latin typeface="Arial" panose="020B0604020202020204" pitchFamily="34" charset="0"/>
              <a:ea typeface="Calibri" panose="020F0502020204030204" pitchFamily="34" charset="0"/>
              <a:cs typeface="Arial" panose="020B0604020202020204" pitchFamily="34" charset="0"/>
            </a:endParaRPr>
          </a:p>
          <a:p>
            <a:pPr fontAlgn="auto">
              <a:lnSpc>
                <a:spcPct val="100000"/>
              </a:lnSpc>
              <a:spcBef>
                <a:spcPts val="0"/>
              </a:spcBef>
              <a:spcAft>
                <a:spcPts val="200"/>
              </a:spcAft>
              <a:buClr>
                <a:srgbClr val="0A5496"/>
              </a:buClr>
            </a:pPr>
            <a:endParaRPr lang="es-E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fontAlgn="auto">
              <a:lnSpc>
                <a:spcPct val="100000"/>
              </a:lnSpc>
              <a:spcBef>
                <a:spcPts val="0"/>
              </a:spcBef>
              <a:spcAft>
                <a:spcPts val="200"/>
              </a:spcAft>
              <a:buClr>
                <a:srgbClr val="0A5496"/>
              </a:buClr>
            </a:pPr>
            <a:endParaRPr lang="es-ES"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marL="0" indent="0" fontAlgn="auto">
              <a:lnSpc>
                <a:spcPct val="100000"/>
              </a:lnSpc>
              <a:spcBef>
                <a:spcPts val="0"/>
              </a:spcBef>
              <a:spcAft>
                <a:spcPts val="200"/>
              </a:spcAft>
              <a:buClr>
                <a:srgbClr val="0A5496"/>
              </a:buClr>
              <a:buNone/>
            </a:pPr>
            <a:endParaRPr lang="es-ES" sz="12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a:p>
            <a:pPr fontAlgn="auto">
              <a:lnSpc>
                <a:spcPct val="100000"/>
              </a:lnSpc>
              <a:spcAft>
                <a:spcPts val="200"/>
              </a:spcAft>
            </a:pPr>
            <a:endParaRPr lang="en-US" sz="1200" dirty="0">
              <a:latin typeface="Helvetica Neue"/>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6960211" y="2248207"/>
            <a:ext cx="6096000" cy="160043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600" b="1" i="0" u="none" strike="noStrike" cap="none" normalizeH="0" baseline="0" noProof="0" dirty="0">
                <a:ln>
                  <a:noFill/>
                </a:ln>
                <a:solidFill>
                  <a:srgbClr val="000000"/>
                </a:solidFill>
                <a:effectLst/>
                <a:uLnTx/>
                <a:uFillTx/>
                <a:latin typeface="Arial" pitchFamily="34" charset="0"/>
                <a:ea typeface="ヒラギノ角ゴ Pro W3" pitchFamily="125" charset="-128"/>
                <a:cs typeface="Arial" panose="020B0604020202020204" pitchFamily="34" charset="0"/>
              </a:rPr>
              <a:t>Fotos de Leones en acción</a:t>
            </a:r>
          </a:p>
          <a:p>
            <a:pPr marL="171450" marR="0" lvl="0" indent="-171450" algn="l" defTabSz="914400" rtl="0" eaLnBrk="1" fontAlgn="base" latinLnBrk="0" hangingPunct="1">
              <a:lnSpc>
                <a:spcPct val="100000"/>
              </a:lnSpc>
              <a:spcBef>
                <a:spcPct val="0"/>
              </a:spcBef>
              <a:spcAft>
                <a:spcPct val="0"/>
              </a:spcAft>
              <a:buClr>
                <a:srgbClr val="0A5496"/>
              </a:buClr>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sz="1400" b="1" i="0" u="none" strike="noStrike" cap="none"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Limpieza de la playa</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sz="1400" b="1" i="0" u="none" strike="noStrike" cap="none"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8">
                  <a:extLst>
                    <a:ext uri="{A12FA001-AC4F-418D-AE19-62706E023703}">
                      <ahyp:hlinkClr xmlns:ahyp="http://schemas.microsoft.com/office/drawing/2018/hyperlinkcolor" val="tx"/>
                    </a:ext>
                  </a:extLst>
                </a:hlinkClick>
              </a:rPr>
              <a:t>Cáncer infantil</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sz="1400" b="1" i="0" u="none" strike="noStrike" cap="none"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9">
                  <a:extLst>
                    <a:ext uri="{A12FA001-AC4F-418D-AE19-62706E023703}">
                      <ahyp:hlinkClr xmlns:ahyp="http://schemas.microsoft.com/office/drawing/2018/hyperlinkcolor" val="tx"/>
                    </a:ext>
                  </a:extLst>
                </a:hlinkClick>
              </a:rPr>
              <a:t>Jardín comunitario</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sz="1400" b="1" i="0" u="none" strike="noStrike" cap="none"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10">
                  <a:extLst>
                    <a:ext uri="{A12FA001-AC4F-418D-AE19-62706E023703}">
                      <ahyp:hlinkClr xmlns:ahyp="http://schemas.microsoft.com/office/drawing/2018/hyperlinkcolor" val="tx"/>
                    </a:ext>
                  </a:extLst>
                </a:hlinkClick>
              </a:rPr>
              <a:t>Diabetes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sz="1400" b="1" i="0" u="none" strike="noStrike" cap="none"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hlinkClick r:id="rId11">
                  <a:extLst>
                    <a:ext uri="{A12FA001-AC4F-418D-AE19-62706E023703}">
                      <ahyp:hlinkClr xmlns:ahyp="http://schemas.microsoft.com/office/drawing/2018/hyperlinkcolor" val="tx"/>
                    </a:ext>
                  </a:extLst>
                </a:hlinkClick>
              </a:rPr>
              <a:t>Auxilio en casos de desastre</a:t>
            </a:r>
          </a:p>
        </p:txBody>
      </p:sp>
      <p:sp>
        <p:nvSpPr>
          <p:cNvPr id="3" name="TextBox 2">
            <a:extLst>
              <a:ext uri="{FF2B5EF4-FFF2-40B4-BE49-F238E27FC236}">
                <a16:creationId xmlns:a16="http://schemas.microsoft.com/office/drawing/2014/main" id="{AC163734-571A-D6F2-B9A0-847F05C52C09}"/>
              </a:ext>
            </a:extLst>
          </p:cNvPr>
          <p:cNvSpPr txBox="1"/>
          <p:nvPr/>
        </p:nvSpPr>
        <p:spPr>
          <a:xfrm>
            <a:off x="3429000" y="4671092"/>
            <a:ext cx="4876800" cy="1384995"/>
          </a:xfrm>
          <a:prstGeom prst="rect">
            <a:avLst/>
          </a:prstGeom>
          <a:noFill/>
        </p:spPr>
        <p:txBody>
          <a:bodyPr wrap="square" rtlCol="0">
            <a:spAutoFit/>
          </a:bodyPr>
          <a:lstStyle/>
          <a:p>
            <a:r>
              <a:rPr lang="es-ES" sz="1400" dirty="0"/>
              <a:t>La página web </a:t>
            </a:r>
            <a:r>
              <a:rPr lang="es-ES" sz="1400" dirty="0">
                <a:solidFill>
                  <a:schemeClr val="accent1"/>
                </a:solidFill>
                <a:hlinkClick r:id="rId12"/>
              </a:rPr>
              <a:t>Mercadotecnia importa </a:t>
            </a:r>
            <a:r>
              <a:rPr lang="es-ES" sz="1400" dirty="0"/>
              <a:t>proporciona recursos que pueden ayudarlo a aumentar la visibilidad de su club. Entonces, ya sea que esté reclutando nuevos miembros o promocionando un proyecto o una recaudación de fondos, puede encontrar lo que necesita en esta página web.</a:t>
            </a:r>
            <a:endParaRPr lang="en-US" sz="1400" dirty="0"/>
          </a:p>
        </p:txBody>
      </p:sp>
    </p:spTree>
    <p:extLst>
      <p:ext uri="{BB962C8B-B14F-4D97-AF65-F5344CB8AC3E}">
        <p14:creationId xmlns:p14="http://schemas.microsoft.com/office/powerpoint/2010/main" val="4285863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660845" y="2152809"/>
            <a:ext cx="8610600" cy="4247917"/>
          </a:xfrm>
          <a:prstGeom prst="rect">
            <a:avLst/>
          </a:prstGeom>
        </p:spPr>
        <p:txBody>
          <a:bodyPr/>
          <a:lstStyle/>
          <a:p>
            <a:pPr>
              <a:spcBef>
                <a:spcPts val="600"/>
              </a:spcBef>
              <a:buClr>
                <a:srgbClr val="F0C300"/>
              </a:buClr>
              <a:buFont typeface="Wingdings" pitchFamily="2" charset="2"/>
              <a:buChar char="§"/>
            </a:pPr>
            <a:r>
              <a:rPr lang="es-ES" sz="1600" dirty="0">
                <a:latin typeface="Arial" panose="020B0604020202020204" pitchFamily="34" charset="0"/>
                <a:cs typeface="Arial" panose="020B0604020202020204" pitchFamily="34" charset="0"/>
                <a:hlinkClick r:id="rId3"/>
              </a:rPr>
              <a:t>Subvención para el aumento de socios</a:t>
            </a:r>
            <a:endParaRPr lang="es-ES" sz="1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a:spcBef>
                <a:spcPts val="600"/>
              </a:spcBef>
              <a:buClr>
                <a:srgbClr val="F0C300"/>
              </a:buClr>
              <a:buFont typeface="Wingdings" pitchFamily="2" charset="2"/>
              <a:buChar char="§"/>
            </a:pPr>
            <a:endParaRPr lang="en-US" sz="1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a:spcBef>
                <a:spcPts val="600"/>
              </a:spcBef>
              <a:buClr>
                <a:srgbClr val="F0C300"/>
              </a:buClr>
              <a:buFont typeface="Wingdings" pitchFamily="2" charset="2"/>
              <a:buChar char="§"/>
            </a:pPr>
            <a:r>
              <a:rPr lang="es-ES" sz="1600" u="sng" dirty="0">
                <a:latin typeface="Arial" panose="020B0604020202020204" pitchFamily="34" charset="0"/>
                <a:cs typeface="Arial" panose="020B0604020202020204" pitchFamily="34" charset="0"/>
                <a:hlinkClick r:id="rId6"/>
              </a:rPr>
              <a:t>Subvenciones de Mercadotecnia </a:t>
            </a:r>
            <a:r>
              <a:rPr lang="es-ES" sz="1600" dirty="0">
                <a:latin typeface="Arial" panose="020B0604020202020204" pitchFamily="34" charset="0"/>
                <a:cs typeface="Arial" panose="020B0604020202020204" pitchFamily="34" charset="0"/>
              </a:rPr>
              <a:t>apoyar actividades de marketing múltiples y únicas en todo el distrito, como publicidad, redes sociales, desarrollo de marca y relaciones públicas.</a:t>
            </a:r>
            <a:endParaRPr lang="es-ES" sz="1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a:p>
            <a:pPr>
              <a:spcBef>
                <a:spcPts val="600"/>
              </a:spcBef>
              <a:buClr>
                <a:srgbClr val="F0C300"/>
              </a:buClr>
              <a:buFont typeface="Wingdings" pitchFamily="2" charset="2"/>
              <a:buChar char="§"/>
            </a:pPr>
            <a:endParaRPr lang="en-US" sz="1600" u="sng"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a:spcBef>
                <a:spcPts val="600"/>
              </a:spcBef>
              <a:buClr>
                <a:srgbClr val="F0C300"/>
              </a:buClr>
              <a:buFont typeface="Wingdings" pitchFamily="2" charset="2"/>
              <a:buChar char="§"/>
            </a:pPr>
            <a:r>
              <a:rPr lang="es-ES" sz="1600" u="sng" dirty="0">
                <a:latin typeface="Arial" panose="020B0604020202020204" pitchFamily="34" charset="0"/>
                <a:cs typeface="Arial" panose="020B0604020202020204" pitchFamily="34" charset="0"/>
                <a:hlinkClick r:id="rId8"/>
              </a:rPr>
              <a:t>El Programa de Subvenciones de Distrito y Distrito Múltiple</a:t>
            </a:r>
            <a:r>
              <a:rPr lang="es-ES" sz="1600" u="sng"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de Desarrollo de Liderazgo financia capacitaciones para ayudar a los líderes de su distrito múltiple (primer y segundo vicegobernadores) o distrito (jefes de zona) a seguir creciendo y triunfando.</a:t>
            </a:r>
          </a:p>
          <a:p>
            <a:pPr>
              <a:spcBef>
                <a:spcPts val="600"/>
              </a:spcBef>
              <a:buClr>
                <a:srgbClr val="F0C300"/>
              </a:buClr>
              <a:buFont typeface="Wingdings" pitchFamily="2" charset="2"/>
              <a:buChar char="§"/>
            </a:pPr>
            <a:endParaRPr lang="es-ES" sz="1600" u="sng" dirty="0">
              <a:latin typeface="Arial" panose="020B0604020202020204" pitchFamily="34" charset="0"/>
              <a:cs typeface="Arial" panose="020B0604020202020204" pitchFamily="34" charset="0"/>
            </a:endParaRPr>
          </a:p>
          <a:p>
            <a:pPr>
              <a:spcBef>
                <a:spcPts val="600"/>
              </a:spcBef>
              <a:buClr>
                <a:srgbClr val="F0C300"/>
              </a:buClr>
              <a:buFont typeface="Wingdings" pitchFamily="2" charset="2"/>
              <a:buChar char="§"/>
            </a:pPr>
            <a:r>
              <a:rPr lang="es-ES" sz="1600" dirty="0">
                <a:latin typeface="Arial" panose="020B0604020202020204" pitchFamily="34" charset="0"/>
                <a:cs typeface="Arial" panose="020B0604020202020204" pitchFamily="34" charset="0"/>
                <a:hlinkClick r:id="rId9"/>
              </a:rPr>
              <a:t>El Programa de Subvenciones del Instituto</a:t>
            </a:r>
            <a:r>
              <a:rPr lang="es-ES" sz="1600" dirty="0">
                <a:latin typeface="Arial" panose="020B0604020202020204" pitchFamily="34" charset="0"/>
                <a:cs typeface="Arial" panose="020B0604020202020204" pitchFamily="34" charset="0"/>
              </a:rPr>
              <a:t> de Desarrollo de Liderato financia un Instituto de Liderato para Leones Emergentes (ELLI) o un Instituto Regional de Liderato para Leones (RLLI) en su área.</a:t>
            </a:r>
          </a:p>
          <a:p>
            <a:pPr>
              <a:spcBef>
                <a:spcPts val="600"/>
              </a:spcBef>
              <a:buClr>
                <a:srgbClr val="F0C300"/>
              </a:buClr>
              <a:buFont typeface="Wingdings" pitchFamily="2" charset="2"/>
              <a:buChar char="§"/>
            </a:pPr>
            <a:endParaRPr lang="en-US" sz="1600" dirty="0">
              <a:latin typeface="Arial" panose="020B0604020202020204" pitchFamily="34" charset="0"/>
              <a:cs typeface="Arial" panose="020B0604020202020204" pitchFamily="34" charset="0"/>
            </a:endParaRPr>
          </a:p>
          <a:p>
            <a:pPr>
              <a:spcBef>
                <a:spcPts val="600"/>
              </a:spcBef>
              <a:buClr>
                <a:srgbClr val="F0C300"/>
              </a:buClr>
              <a:buFont typeface="Wingdings" pitchFamily="2" charset="2"/>
              <a:buChar char="§"/>
            </a:pPr>
            <a:r>
              <a:rPr lang="es-ES" sz="1600" dirty="0">
                <a:latin typeface="Arial" panose="020B0604020202020204" pitchFamily="34" charset="0"/>
                <a:cs typeface="Arial" panose="020B0604020202020204" pitchFamily="34" charset="0"/>
                <a:hlinkClick r:id="rId10"/>
              </a:rPr>
              <a:t>Las Subvenciones de la Fundación (LCIF) </a:t>
            </a:r>
            <a:r>
              <a:rPr lang="es-ES" sz="1600" dirty="0">
                <a:latin typeface="Arial" panose="020B0604020202020204" pitchFamily="34" charset="0"/>
                <a:cs typeface="Arial" panose="020B0604020202020204" pitchFamily="34" charset="0"/>
              </a:rPr>
              <a:t>ayudan a los Leones y </a:t>
            </a:r>
            <a:r>
              <a:rPr lang="es-ES" sz="1600" dirty="0" err="1">
                <a:latin typeface="Arial" panose="020B0604020202020204" pitchFamily="34" charset="0"/>
                <a:cs typeface="Arial" panose="020B0604020202020204" pitchFamily="34" charset="0"/>
              </a:rPr>
              <a:t>Leos</a:t>
            </a:r>
            <a:r>
              <a:rPr lang="es-ES" sz="1600" dirty="0">
                <a:latin typeface="Arial" panose="020B0604020202020204" pitchFamily="34" charset="0"/>
                <a:cs typeface="Arial" panose="020B0604020202020204" pitchFamily="34" charset="0"/>
              </a:rPr>
              <a:t> a ampliar el alcance de sus proyectos de servicio</a:t>
            </a:r>
            <a:r>
              <a:rPr lang="es-ES" sz="1200" dirty="0">
                <a:latin typeface="Arial" panose="020B0604020202020204" pitchFamily="34" charset="0"/>
                <a:cs typeface="Arial" panose="020B0604020202020204" pitchFamily="34" charset="0"/>
              </a:rPr>
              <a:t>.</a:t>
            </a:r>
            <a:endParaRPr lang="es-ES" sz="1200" dirty="0">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endParaRP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2593238" y="1212922"/>
            <a:ext cx="78486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s-ES" sz="3200" b="1" dirty="0">
                <a:solidFill>
                  <a:srgbClr val="0A5496"/>
                </a:solidFill>
                <a:latin typeface="Arial" charset="0"/>
                <a:ea typeface="Arial" charset="0"/>
                <a:cs typeface="Arial" charset="0"/>
              </a:rPr>
              <a:t>Fuentes de financiación de LCI / LCIF</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33</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12"/>
          <a:srcRect/>
          <a:stretch/>
        </p:blipFill>
        <p:spPr>
          <a:xfrm>
            <a:off x="383100" y="241354"/>
            <a:ext cx="971568" cy="971568"/>
          </a:xfrm>
          <a:prstGeom prst="rect">
            <a:avLst/>
          </a:prstGeom>
        </p:spPr>
      </p:pic>
      <p:sp>
        <p:nvSpPr>
          <p:cNvPr id="2" name="Yellow Bar">
            <a:extLst>
              <a:ext uri="{FF2B5EF4-FFF2-40B4-BE49-F238E27FC236}">
                <a16:creationId xmlns:a16="http://schemas.microsoft.com/office/drawing/2014/main" id="{E41F228A-AC63-7C4B-5F5D-CEAD2297D55A}"/>
              </a:ext>
            </a:extLst>
          </p:cNvPr>
          <p:cNvSpPr/>
          <p:nvPr/>
        </p:nvSpPr>
        <p:spPr>
          <a:xfrm>
            <a:off x="5332770" y="183596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Tree>
    <p:extLst>
      <p:ext uri="{BB962C8B-B14F-4D97-AF65-F5344CB8AC3E}">
        <p14:creationId xmlns:p14="http://schemas.microsoft.com/office/powerpoint/2010/main" val="2952078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57400" y="2962043"/>
            <a:ext cx="80772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es-ES" sz="2400">
                <a:solidFill>
                  <a:srgbClr val="56565A"/>
                </a:solidFill>
              </a:rPr>
              <a:t>Organizarse en cuatro grupos: uno para cada área de enfoque</a:t>
            </a:r>
          </a:p>
          <a:p>
            <a:pPr marL="457200" indent="-457200">
              <a:lnSpc>
                <a:spcPct val="110000"/>
              </a:lnSpc>
              <a:spcBef>
                <a:spcPts val="1200"/>
              </a:spcBef>
              <a:spcAft>
                <a:spcPts val="600"/>
              </a:spcAft>
              <a:buClr>
                <a:srgbClr val="56565A"/>
              </a:buClr>
              <a:buFont typeface="+mj-lt"/>
              <a:buAutoNum type="arabicParenR"/>
            </a:pPr>
            <a:r>
              <a:rPr lang="es-ES" sz="2400">
                <a:solidFill>
                  <a:srgbClr val="56565A"/>
                </a:solidFill>
              </a:rPr>
              <a:t>Añadir líderes, recursos y un presupuesto para cada acción.</a:t>
            </a:r>
          </a:p>
          <a:p>
            <a:pPr marL="457200" indent="-457200">
              <a:lnSpc>
                <a:spcPct val="110000"/>
              </a:lnSpc>
              <a:spcBef>
                <a:spcPts val="1200"/>
              </a:spcBef>
              <a:spcAft>
                <a:spcPts val="600"/>
              </a:spcAft>
              <a:buClr>
                <a:srgbClr val="56565A"/>
              </a:buClr>
              <a:buFont typeface="+mj-lt"/>
              <a:buAutoNum type="arabicParenR"/>
            </a:pPr>
            <a:r>
              <a:rPr lang="es-ES" sz="2400">
                <a:solidFill>
                  <a:srgbClr val="56565A"/>
                </a:solidFill>
              </a:rPr>
              <a:t>Un portavoz de cada grupo comparte las ideas</a:t>
            </a:r>
          </a:p>
          <a:p>
            <a:pPr marL="457200" indent="-457200">
              <a:lnSpc>
                <a:spcPct val="110000"/>
              </a:lnSpc>
              <a:spcBef>
                <a:spcPts val="1200"/>
              </a:spcBef>
              <a:spcAft>
                <a:spcPts val="600"/>
              </a:spcAft>
              <a:buClr>
                <a:srgbClr val="56565A"/>
              </a:buClr>
              <a:buFont typeface="+mj-lt"/>
              <a:buAutoNum type="arabicParenR"/>
            </a:pPr>
            <a:r>
              <a:rPr lang="es-ES" sz="2400">
                <a:solidFill>
                  <a:srgbClr val="56565A"/>
                </a:solidFill>
              </a:rPr>
              <a:t>Finalizaremos este borrador de nuestro plan como grupo.</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b="1">
                <a:solidFill>
                  <a:srgbClr val="0A5496"/>
                </a:solidFill>
              </a:rPr>
              <a:t>Identificar líderes y recursos</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1</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Clubes nuevos</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2</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Socios nuevos</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3</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Satisfacción de los socios</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4</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Apoyo de los líderes</a:t>
            </a:r>
          </a:p>
        </p:txBody>
      </p:sp>
    </p:spTree>
    <p:extLst>
      <p:ext uri="{BB962C8B-B14F-4D97-AF65-F5344CB8AC3E}">
        <p14:creationId xmlns:p14="http://schemas.microsoft.com/office/powerpoint/2010/main" val="31280246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37C8900-BF8C-F44C-B8B3-E5B3343DCBDD}"/>
              </a:ext>
            </a:extLst>
          </p:cNvPr>
          <p:cNvSpPr txBox="1"/>
          <p:nvPr/>
        </p:nvSpPr>
        <p:spPr>
          <a:xfrm>
            <a:off x="1066800" y="2262172"/>
            <a:ext cx="2286000" cy="307777"/>
          </a:xfrm>
          <a:prstGeom prst="rect">
            <a:avLst/>
          </a:prstGeom>
          <a:noFill/>
        </p:spPr>
        <p:txBody>
          <a:bodyPr wrap="square" rtlCol="0">
            <a:spAutoFit/>
          </a:bodyPr>
          <a:lstStyle/>
          <a:p>
            <a:pPr algn="ctr"/>
            <a:r>
              <a:rPr lang="es-ES" sz="1400" dirty="0"/>
              <a:t>Declaración de Objetivo  </a:t>
            </a:r>
          </a:p>
        </p:txBody>
      </p:sp>
      <p:sp>
        <p:nvSpPr>
          <p:cNvPr id="37" name="TextBox 36">
            <a:extLst>
              <a:ext uri="{FF2B5EF4-FFF2-40B4-BE49-F238E27FC236}">
                <a16:creationId xmlns:a16="http://schemas.microsoft.com/office/drawing/2014/main" id="{15FC6A67-85C0-2440-819F-22972F2F9E7B}"/>
              </a:ext>
            </a:extLst>
          </p:cNvPr>
          <p:cNvSpPr txBox="1"/>
          <p:nvPr/>
        </p:nvSpPr>
        <p:spPr>
          <a:xfrm>
            <a:off x="3671943" y="2223685"/>
            <a:ext cx="2286000" cy="369332"/>
          </a:xfrm>
          <a:prstGeom prst="rect">
            <a:avLst/>
          </a:prstGeom>
          <a:noFill/>
        </p:spPr>
        <p:txBody>
          <a:bodyPr wrap="square" rtlCol="0">
            <a:spAutoFit/>
          </a:bodyPr>
          <a:lstStyle/>
          <a:p>
            <a:pPr algn="ctr"/>
            <a:r>
              <a:rPr lang="es-ES" sz="1400" dirty="0"/>
              <a:t>Declaración de Objetivo</a:t>
            </a:r>
            <a:r>
              <a:rPr lang="es-ES" dirty="0"/>
              <a:t> </a:t>
            </a:r>
          </a:p>
        </p:txBody>
      </p:sp>
      <p:sp>
        <p:nvSpPr>
          <p:cNvPr id="38" name="TextBox 37">
            <a:extLst>
              <a:ext uri="{FF2B5EF4-FFF2-40B4-BE49-F238E27FC236}">
                <a16:creationId xmlns:a16="http://schemas.microsoft.com/office/drawing/2014/main" id="{0FC58696-821F-984E-9E49-D0D8F3734245}"/>
              </a:ext>
            </a:extLst>
          </p:cNvPr>
          <p:cNvSpPr txBox="1"/>
          <p:nvPr/>
        </p:nvSpPr>
        <p:spPr>
          <a:xfrm>
            <a:off x="6248400" y="2225067"/>
            <a:ext cx="2286000" cy="369332"/>
          </a:xfrm>
          <a:prstGeom prst="rect">
            <a:avLst/>
          </a:prstGeom>
          <a:noFill/>
        </p:spPr>
        <p:txBody>
          <a:bodyPr wrap="square" rtlCol="0">
            <a:spAutoFit/>
          </a:bodyPr>
          <a:lstStyle/>
          <a:p>
            <a:pPr algn="ctr"/>
            <a:r>
              <a:rPr lang="es-ES" sz="1400" dirty="0"/>
              <a:t>Declaración de Objetivo</a:t>
            </a:r>
            <a:r>
              <a:rPr lang="es-ES" dirty="0"/>
              <a:t> </a:t>
            </a:r>
          </a:p>
        </p:txBody>
      </p:sp>
      <p:sp>
        <p:nvSpPr>
          <p:cNvPr id="39" name="Rectangle 38">
            <a:extLst>
              <a:ext uri="{FF2B5EF4-FFF2-40B4-BE49-F238E27FC236}">
                <a16:creationId xmlns:a16="http://schemas.microsoft.com/office/drawing/2014/main" id="{B363D114-8671-394E-8415-190ACE2AE363}"/>
              </a:ext>
            </a:extLst>
          </p:cNvPr>
          <p:cNvSpPr/>
          <p:nvPr/>
        </p:nvSpPr>
        <p:spPr bwMode="auto">
          <a:xfrm>
            <a:off x="1066800" y="260835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es-ES" b="1" i="0" u="none" strike="noStrike" cap="none" normalizeH="0">
                <a:ln>
                  <a:noFill/>
                </a:ln>
                <a:solidFill>
                  <a:schemeClr val="tx2"/>
                </a:solidFill>
                <a:effectLst/>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639695"/>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b="1">
                <a:solidFill>
                  <a:srgbClr val="0A5496"/>
                </a:solidFill>
              </a:rPr>
              <a:t>Desglose del plan de acción</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1</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Clubes nuevos</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2</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Socios nuevos</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3</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Satisfacción de los socios</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4012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es-ES" b="1">
                <a:solidFill>
                  <a:schemeClr val="bg1"/>
                </a:solidFill>
                <a:latin typeface="Arial" panose="020B0604020202020204" pitchFamily="34" charset="0"/>
                <a:cs typeface="Arial" panose="020B0604020202020204" pitchFamily="34" charset="0"/>
              </a:rPr>
              <a:t>4</a:t>
            </a:r>
            <a:br>
              <a:rPr lang="es-ES" b="1">
                <a:solidFill>
                  <a:schemeClr val="bg1"/>
                </a:solidFill>
                <a:latin typeface="Arial" panose="020B0604020202020204" pitchFamily="34" charset="0"/>
                <a:cs typeface="Arial" panose="020B0604020202020204" pitchFamily="34" charset="0"/>
              </a:rPr>
            </a:br>
            <a:r>
              <a:rPr lang="es-ES" b="1">
                <a:solidFill>
                  <a:schemeClr val="bg1"/>
                </a:solidFill>
                <a:latin typeface="Arial" panose="020B0604020202020204" pitchFamily="34" charset="0"/>
                <a:cs typeface="Arial" panose="020B0604020202020204" pitchFamily="34" charset="0"/>
              </a:rPr>
              <a:t>Apoyo de los líderes</a:t>
            </a: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21862"/>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es-ES" b="1">
                <a:solidFill>
                  <a:schemeClr val="tx2"/>
                </a:solidFill>
                <a:latin typeface="Arial" panose="020B0604020202020204" pitchFamily="34" charset="0"/>
                <a:ea typeface="ヒラギノ角ゴ Pro W3" pitchFamily="84" charset="-128"/>
                <a:cs typeface="Arial" panose="020B0604020202020204" pitchFamily="34" charset="0"/>
              </a:rPr>
              <a:t>Medida</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Descripción</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Intervalo de fechas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es-ES">
                <a:solidFill>
                  <a:srgbClr val="404040"/>
                </a:solidFill>
                <a:latin typeface="Arial" panose="020B0604020202020204" pitchFamily="34" charset="0"/>
                <a:ea typeface="ヒラギノ角ゴ Pro W3" pitchFamily="84" charset="-128"/>
                <a:cs typeface="Arial" panose="020B0604020202020204" pitchFamily="34" charset="0"/>
              </a:rPr>
              <a:t>Presupuesto</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1234791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503136" y="2173956"/>
            <a:ext cx="4681365" cy="282717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lang="es-ES" sz="2000" dirty="0">
                <a:solidFill>
                  <a:schemeClr val="bg1"/>
                </a:solidFill>
                <a:latin typeface="Arial" panose="020B0604020202020204" pitchFamily="34" charset="0"/>
                <a:ea typeface="+mn-ea"/>
                <a:cs typeface="Arial" panose="020B0604020202020204" pitchFamily="34" charset="0"/>
              </a:rPr>
              <a:t>Reunirse con el grupo de trabajo para completar el plan de acción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s-ES" sz="20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Leer el cuaderno con muestras de planes de acción</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s-ES" sz="20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Compartir nuestro plan para pedir opiniones antes de enviarlo como parte de las metas del distrito.</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es-ES" sz="2000" b="0" i="0" u="none" strike="noStrike" cap="none"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Seminario del Enfoque Global de Afiliación: Conseguir éxitos</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570965" y="727709"/>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s-ES" sz="5400" b="1" i="0" u="none" strike="noStrike" cap="none" normalizeH="0" baseline="0" noProof="0" dirty="0">
                <a:ln>
                  <a:noFill/>
                </a:ln>
                <a:solidFill>
                  <a:prstClr val="white"/>
                </a:solidFill>
                <a:effectLst/>
                <a:uLnTx/>
                <a:uFillTx/>
                <a:latin typeface="Arial" charset="0"/>
                <a:ea typeface="Arial" charset="0"/>
                <a:cs typeface="Arial" charset="0"/>
              </a:rPr>
              <a:t>Próximos pasos</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744255" y="-372724"/>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2227389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s-ES" sz="4800" b="1">
                <a:solidFill>
                  <a:schemeClr val="bg1"/>
                </a:solidFill>
                <a:latin typeface="Helvetica Neue" charset="0"/>
                <a:ea typeface="Helvetica Neue" charset="0"/>
                <a:cs typeface="Helvetica Neue" charset="0"/>
              </a:rPr>
              <a:t>¿Observaciones o comentarios?</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3" name="Copyright">
            <a:extLst>
              <a:ext uri="{FF2B5EF4-FFF2-40B4-BE49-F238E27FC236}">
                <a16:creationId xmlns:a16="http://schemas.microsoft.com/office/drawing/2014/main" id="{6CCED777-3F2C-284D-872C-5E333AC69120}"/>
              </a:ext>
            </a:extLst>
          </p:cNvPr>
          <p:cNvSpPr txBox="1"/>
          <p:nvPr/>
        </p:nvSpPr>
        <p:spPr>
          <a:xfrm>
            <a:off x="634226" y="6290809"/>
            <a:ext cx="3399810" cy="338554"/>
          </a:xfrm>
          <a:prstGeom prst="rect">
            <a:avLst/>
          </a:prstGeom>
          <a:noFill/>
        </p:spPr>
        <p:txBody>
          <a:bodyPr wrap="square" rtlCol="0">
            <a:spAutoFit/>
          </a:bodyPr>
          <a:lstStyle/>
          <a:p>
            <a:r>
              <a:rPr lang="es-ES" sz="1600" b="1" dirty="0">
                <a:solidFill>
                  <a:schemeClr val="bg1"/>
                </a:solidFill>
              </a:rPr>
              <a:t>© 2020 Lions Clubs International</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8382000" y="6290809"/>
            <a:ext cx="3399810" cy="338554"/>
          </a:xfrm>
          <a:prstGeom prst="rect">
            <a:avLst/>
          </a:prstGeom>
          <a:noFill/>
        </p:spPr>
        <p:txBody>
          <a:bodyPr wrap="square" rtlCol="0">
            <a:spAutoFit/>
          </a:bodyPr>
          <a:lstStyle/>
          <a:p>
            <a:r>
              <a:rPr lang="es-ES" sz="1600" b="1" dirty="0">
                <a:solidFill>
                  <a:schemeClr val="bg1"/>
                </a:solidFill>
              </a:rPr>
              <a:t>Actualizado en 8/2023 SP</a:t>
            </a: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spTree>
    <p:extLst>
      <p:ext uri="{BB962C8B-B14F-4D97-AF65-F5344CB8AC3E}">
        <p14:creationId xmlns:p14="http://schemas.microsoft.com/office/powerpoint/2010/main" val="231358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es-ES" sz="6000" b="1">
                <a:solidFill>
                  <a:schemeClr val="bg1"/>
                </a:solidFill>
                <a:latin typeface="Arial" panose="020B0604020202020204" pitchFamily="34" charset="0"/>
                <a:ea typeface="Arial" charset="0"/>
                <a:cs typeface="Arial" panose="020B0604020202020204" pitchFamily="34" charset="0"/>
              </a:rPr>
              <a:t>Programa</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es-ES" sz="2800">
                <a:solidFill>
                  <a:schemeClr val="accent6">
                    <a:lumMod val="65000"/>
                    <a:lumOff val="35000"/>
                  </a:schemeClr>
                </a:solidFill>
              </a:rPr>
              <a:t>Análisis del distrito</a:t>
            </a:r>
          </a:p>
          <a:p>
            <a:pPr marL="342900" indent="-342900">
              <a:spcAft>
                <a:spcPts val="1200"/>
              </a:spcAft>
              <a:buClr>
                <a:srgbClr val="FFC000"/>
              </a:buClr>
              <a:buFont typeface=".Lucida Grande UI Regular"/>
              <a:buChar char="►"/>
            </a:pPr>
            <a:r>
              <a:rPr lang="es-ES" sz="2800">
                <a:solidFill>
                  <a:schemeClr val="accent6">
                    <a:lumMod val="65000"/>
                    <a:lumOff val="35000"/>
                  </a:schemeClr>
                </a:solidFill>
              </a:rPr>
              <a:t>Plan de acción</a:t>
            </a:r>
          </a:p>
          <a:p>
            <a:pPr marL="342900" indent="-342900">
              <a:spcAft>
                <a:spcPts val="1200"/>
              </a:spcAft>
              <a:buClr>
                <a:srgbClr val="FFC000"/>
              </a:buClr>
              <a:buFont typeface=".Lucida Grande UI Regular"/>
              <a:buChar char="►"/>
            </a:pPr>
            <a:r>
              <a:rPr lang="es-ES" sz="2800">
                <a:solidFill>
                  <a:schemeClr val="accent6">
                    <a:lumMod val="65000"/>
                    <a:lumOff val="35000"/>
                  </a:schemeClr>
                </a:solidFill>
              </a:rPr>
              <a:t>Recursos</a:t>
            </a:r>
          </a:p>
          <a:p>
            <a:pPr marL="342900" indent="-342900">
              <a:spcAft>
                <a:spcPts val="1200"/>
              </a:spcAft>
              <a:buClr>
                <a:srgbClr val="FFC000"/>
              </a:buClr>
              <a:buFont typeface=".Lucida Grande UI Regular"/>
              <a:buChar char="►"/>
            </a:pPr>
            <a:r>
              <a:rPr lang="es-ES" sz="2800">
                <a:solidFill>
                  <a:schemeClr val="accent6">
                    <a:lumMod val="65000"/>
                    <a:lumOff val="35000"/>
                  </a:schemeClr>
                </a:solidFill>
              </a:rPr>
              <a:t>Próximos pasos</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Tree>
    <p:extLst>
      <p:ext uri="{BB962C8B-B14F-4D97-AF65-F5344CB8AC3E}">
        <p14:creationId xmlns:p14="http://schemas.microsoft.com/office/powerpoint/2010/main" val="3866213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3234687" y="53319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s-ES" sz="3200" b="1">
                <a:solidFill>
                  <a:schemeClr val="bg1"/>
                </a:solidFill>
                <a:latin typeface="Arial" charset="0"/>
                <a:ea typeface="Arial" charset="0"/>
                <a:cs typeface="Arial" charset="0"/>
              </a:rPr>
              <a:t>Proceso del Enfoque Global de Afiliación</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835415" y="2819398"/>
            <a:ext cx="10564392"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chemeClr val="bg1">
                <a:lumMod val="6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r>
                <a:rPr lang="es-ES" sz="2800" b="1" dirty="0">
                  <a:solidFill>
                    <a:schemeClr val="bg1"/>
                  </a:solidFill>
                  <a:ea typeface="Arial" charset="0"/>
                  <a:cs typeface="Arial" panose="020B0604020202020204" pitchFamily="34" charset="0"/>
                </a:rPr>
                <a:t>Construir</a:t>
              </a:r>
            </a:p>
            <a:p>
              <a:pPr marL="45720" algn="ctr">
                <a:spcBef>
                  <a:spcPts val="0"/>
                </a:spcBef>
                <a:spcAft>
                  <a:spcPts val="25"/>
                </a:spcAft>
                <a:buFont typeface="Helvetica" pitchFamily="84" charset="0"/>
                <a:buNone/>
              </a:pPr>
              <a:r>
                <a:rPr lang="es-ES" sz="2800" b="1" dirty="0">
                  <a:solidFill>
                    <a:schemeClr val="bg1"/>
                  </a:solidFill>
                  <a:ea typeface="Arial" charset="0"/>
                  <a:cs typeface="Arial" panose="020B0604020202020204" pitchFamily="34" charset="0"/>
                </a:rPr>
                <a:t>éxitos</a:t>
              </a: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FF5C3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s-ES" sz="2800" b="1" dirty="0">
                  <a:solidFill>
                    <a:schemeClr val="bg1"/>
                  </a:solidFill>
                  <a:ea typeface="Arial" charset="0"/>
                  <a:cs typeface="Arial" panose="020B0604020202020204" pitchFamily="34" charset="0"/>
                </a:rPr>
                <a:t>Elaborar</a:t>
              </a:r>
            </a:p>
            <a:p>
              <a:pPr marL="609600" indent="-609600" algn="ctr">
                <a:buFont typeface="Helvetica" pitchFamily="84" charset="0"/>
                <a:buNone/>
              </a:pPr>
              <a:r>
                <a:rPr lang="es-ES" sz="2800" b="1" dirty="0">
                  <a:solidFill>
                    <a:schemeClr val="bg1"/>
                  </a:solidFill>
                  <a:ea typeface="Arial" charset="0"/>
                  <a:cs typeface="Arial" panose="020B0604020202020204" pitchFamily="34" charset="0"/>
                </a:rPr>
                <a:t>un </a:t>
              </a:r>
            </a:p>
            <a:p>
              <a:pPr marL="609600" indent="-609600" algn="ctr">
                <a:buFont typeface="Helvetica" pitchFamily="84" charset="0"/>
                <a:buNone/>
              </a:pPr>
              <a:r>
                <a:rPr lang="es-ES" sz="2800" b="1" dirty="0">
                  <a:solidFill>
                    <a:schemeClr val="bg1"/>
                  </a:solidFill>
                  <a:ea typeface="Arial" charset="0"/>
                  <a:cs typeface="Arial" panose="020B0604020202020204" pitchFamily="34" charset="0"/>
                </a:rPr>
                <a:t>Planificar</a:t>
              </a: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s-ES" sz="2800" b="1" dirty="0" err="1">
                  <a:solidFill>
                    <a:schemeClr val="bg1"/>
                  </a:solidFill>
                  <a:ea typeface="Arial" charset="0"/>
                  <a:cs typeface="Arial" panose="020B0604020202020204" pitchFamily="34" charset="0"/>
                </a:rPr>
                <a:t>Desarroll</a:t>
              </a:r>
              <a:endParaRPr lang="es-ES" sz="2800" b="1" dirty="0">
                <a:solidFill>
                  <a:schemeClr val="bg1"/>
                </a:solidFill>
                <a:ea typeface="Arial" charset="0"/>
                <a:cs typeface="Arial" panose="020B0604020202020204" pitchFamily="34" charset="0"/>
              </a:endParaRPr>
            </a:p>
            <a:p>
              <a:pPr marL="609600" indent="-609600" algn="ctr">
                <a:buFont typeface="Helvetica" pitchFamily="84" charset="0"/>
                <a:buNone/>
              </a:pPr>
              <a:r>
                <a:rPr lang="es-ES" sz="2800" b="1" dirty="0">
                  <a:solidFill>
                    <a:schemeClr val="bg1"/>
                  </a:solidFill>
                  <a:ea typeface="Arial" charset="0"/>
                  <a:cs typeface="Arial" panose="020B0604020202020204" pitchFamily="34" charset="0"/>
                </a:rPr>
                <a:t>ar una</a:t>
              </a:r>
            </a:p>
            <a:p>
              <a:pPr marL="609600" indent="-609600" algn="ctr">
                <a:buFont typeface="Helvetica" pitchFamily="84" charset="0"/>
                <a:buNone/>
              </a:pPr>
              <a:r>
                <a:rPr lang="es-ES" sz="2800" b="1" dirty="0">
                  <a:solidFill>
                    <a:schemeClr val="bg1"/>
                  </a:solidFill>
                  <a:ea typeface="Arial" charset="0"/>
                  <a:cs typeface="Arial" panose="020B0604020202020204" pitchFamily="34" charset="0"/>
                </a:rPr>
                <a:t>Visión</a:t>
              </a: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s-ES" sz="2800" b="1" dirty="0">
                  <a:solidFill>
                    <a:schemeClr val="bg1"/>
                  </a:solidFill>
                  <a:ea typeface="Arial" charset="0"/>
                  <a:cs typeface="Arial" panose="020B0604020202020204" pitchFamily="34" charset="0"/>
                </a:rPr>
                <a:t>Elaborar</a:t>
              </a:r>
            </a:p>
            <a:p>
              <a:pPr marL="609600" indent="-609600" algn="ctr">
                <a:buFont typeface="Helvetica" pitchFamily="84" charset="0"/>
                <a:buNone/>
              </a:pPr>
              <a:r>
                <a:rPr lang="es-ES" sz="2800" b="1" dirty="0">
                  <a:solidFill>
                    <a:schemeClr val="bg1"/>
                  </a:solidFill>
                  <a:ea typeface="Arial" charset="0"/>
                  <a:cs typeface="Arial" panose="020B0604020202020204" pitchFamily="34" charset="0"/>
                </a:rPr>
                <a:t>un</a:t>
              </a:r>
            </a:p>
            <a:p>
              <a:pPr marL="609600" indent="-609600" algn="ctr">
                <a:buFont typeface="Helvetica" pitchFamily="84" charset="0"/>
                <a:buNone/>
              </a:pPr>
              <a:r>
                <a:rPr lang="es-ES" sz="2800" b="1" dirty="0">
                  <a:solidFill>
                    <a:schemeClr val="bg1"/>
                  </a:solidFill>
                  <a:ea typeface="Arial" charset="0"/>
                  <a:cs typeface="Arial" panose="020B0604020202020204" pitchFamily="34" charset="0"/>
                </a:rPr>
                <a:t>equipo</a:t>
              </a: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s-ES">
                <a:latin typeface="Arial" charset="0"/>
                <a:ea typeface="Arial" charset="0"/>
                <a:cs typeface="Arial" charset="0"/>
              </a:rPr>
              <a:t> </a:t>
            </a:r>
          </a:p>
        </p:txBody>
      </p:sp>
    </p:spTree>
    <p:extLst>
      <p:ext uri="{BB962C8B-B14F-4D97-AF65-F5344CB8AC3E}">
        <p14:creationId xmlns:p14="http://schemas.microsoft.com/office/powerpoint/2010/main" val="2403946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cap="none" normalizeH="0" baseline="0" noProof="0">
                <a:ln>
                  <a:noFill/>
                </a:ln>
                <a:solidFill>
                  <a:prstClr val="white">
                    <a:alpha val="44000"/>
                  </a:prstClr>
                </a:solidFill>
                <a:effectLst/>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04911" y="1295400"/>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es-ES" sz="4800" b="1" i="0" u="none" strike="noStrike" cap="none" normalizeH="0" baseline="0" noProof="0" dirty="0">
                <a:ln>
                  <a:noFill/>
                </a:ln>
                <a:solidFill>
                  <a:srgbClr val="00338D"/>
                </a:solidFill>
                <a:effectLst/>
                <a:uLnTx/>
                <a:uFillTx/>
                <a:latin typeface="Arial" charset="0"/>
                <a:ea typeface="Arial" charset="0"/>
                <a:cs typeface="Arial" charset="0"/>
              </a:rPr>
              <a:t>Nuestra trayectoria de servicio</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57421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106773"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es-ES" sz="2400">
                <a:ea typeface="ヒラギノ角ゴ Pro W3"/>
              </a:rPr>
              <a:t>Aprovechar nuestros puntos fuertes</a:t>
            </a:r>
          </a:p>
          <a:p>
            <a:pPr marL="342900" indent="-342900">
              <a:lnSpc>
                <a:spcPct val="200000"/>
              </a:lnSpc>
              <a:buClr>
                <a:srgbClr val="FFCF00"/>
              </a:buClr>
              <a:buFont typeface="Wingdings" pitchFamily="2" charset="2"/>
              <a:buChar char="§"/>
            </a:pPr>
            <a:r>
              <a:rPr lang="es-ES" sz="2400">
                <a:ea typeface="ヒラギノ角ゴ Pro W3"/>
              </a:rPr>
              <a:t>Gestionar nuestros puntos débiles</a:t>
            </a:r>
          </a:p>
          <a:p>
            <a:pPr marL="342900" indent="-342900">
              <a:lnSpc>
                <a:spcPct val="200000"/>
              </a:lnSpc>
              <a:buClr>
                <a:srgbClr val="FFCF00"/>
              </a:buClr>
              <a:buFont typeface="Wingdings" pitchFamily="2" charset="2"/>
              <a:buChar char="§"/>
            </a:pPr>
            <a:r>
              <a:rPr lang="es-ES" sz="2400">
                <a:ea typeface="ヒラギノ角ゴ Pro W3"/>
              </a:rPr>
              <a:t>Aprovechar las oportunidades</a:t>
            </a:r>
          </a:p>
          <a:p>
            <a:pPr marL="342900" indent="-342900">
              <a:lnSpc>
                <a:spcPct val="200000"/>
              </a:lnSpc>
              <a:buClr>
                <a:srgbClr val="FFCF00"/>
              </a:buClr>
              <a:buFont typeface="Wingdings" pitchFamily="2" charset="2"/>
              <a:buChar char="§"/>
            </a:pPr>
            <a:r>
              <a:rPr lang="es-ES" sz="2400">
                <a:ea typeface="ヒラギノ角ゴ Pro W3"/>
              </a:rPr>
              <a:t>Minimizar el impacto de los desafíos</a:t>
            </a:r>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es-ES" sz="3200" b="1">
                <a:solidFill>
                  <a:srgbClr val="0A5496"/>
                </a:solidFill>
                <a:latin typeface="Arial" charset="0"/>
                <a:ea typeface="Arial" charset="0"/>
                <a:cs typeface="Arial" charset="0"/>
              </a:rPr>
              <a:t>Ejercicio de análisis del distrito</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6</a:t>
            </a:fld>
            <a:endParaRPr lang="en-US" sz="1000">
              <a:solidFill>
                <a:srgbClr val="0A5496"/>
              </a:solidFill>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b="1">
                  <a:solidFill>
                    <a:schemeClr val="bg1"/>
                  </a:solidFill>
                </a:rPr>
                <a:t>AMENAZAS</a:t>
              </a:r>
            </a:p>
            <a:p>
              <a:pPr>
                <a:lnSpc>
                  <a:spcPct val="150000"/>
                </a:lnSpc>
              </a:pPr>
              <a:r>
                <a:rPr lang="es-ES" sz="1800" b="1">
                  <a:solidFill>
                    <a:schemeClr val="bg1"/>
                  </a:solidFill>
                </a:rPr>
                <a:t>1.</a:t>
              </a:r>
            </a:p>
            <a:p>
              <a:pPr>
                <a:lnSpc>
                  <a:spcPct val="150000"/>
                </a:lnSpc>
              </a:pPr>
              <a:r>
                <a:rPr lang="es-ES" sz="1800" b="1">
                  <a:solidFill>
                    <a:schemeClr val="bg1"/>
                  </a:solidFill>
                </a:rPr>
                <a:t>2.</a:t>
              </a:r>
            </a:p>
            <a:p>
              <a:pPr>
                <a:lnSpc>
                  <a:spcPct val="150000"/>
                </a:lnSpc>
              </a:pPr>
              <a:r>
                <a:rPr lang="es-ES" sz="1800" b="1">
                  <a:solidFill>
                    <a:schemeClr val="bg1"/>
                  </a:solidFill>
                </a:rPr>
                <a:t>3.</a:t>
              </a:r>
            </a:p>
            <a:p>
              <a:endParaRPr lang="en-US" sz="1600" kern="0" dirty="0">
                <a:solidFill>
                  <a:schemeClr val="bg1"/>
                </a:solidFill>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b="1">
                  <a:solidFill>
                    <a:schemeClr val="bg1"/>
                  </a:solidFill>
                </a:rPr>
                <a:t>OPORTUNIDADES</a:t>
              </a:r>
            </a:p>
            <a:p>
              <a:pPr>
                <a:lnSpc>
                  <a:spcPct val="150000"/>
                </a:lnSpc>
              </a:pPr>
              <a:r>
                <a:rPr lang="es-ES" sz="1800" b="1">
                  <a:solidFill>
                    <a:schemeClr val="bg1"/>
                  </a:solidFill>
                </a:rPr>
                <a:t>1.</a:t>
              </a:r>
            </a:p>
            <a:p>
              <a:pPr>
                <a:lnSpc>
                  <a:spcPct val="150000"/>
                </a:lnSpc>
              </a:pPr>
              <a:r>
                <a:rPr lang="es-ES" sz="1800" b="1">
                  <a:solidFill>
                    <a:schemeClr val="bg1"/>
                  </a:solidFill>
                </a:rPr>
                <a:t>2.</a:t>
              </a:r>
            </a:p>
            <a:p>
              <a:pPr>
                <a:lnSpc>
                  <a:spcPct val="150000"/>
                </a:lnSpc>
              </a:pPr>
              <a:r>
                <a:rPr lang="es-ES" sz="1800" b="1">
                  <a:solidFill>
                    <a:schemeClr val="bg1"/>
                  </a:solidFill>
                </a:rPr>
                <a:t>3.</a:t>
              </a:r>
            </a:p>
            <a:p>
              <a:endParaRPr lang="en-US" sz="1600" kern="0" dirty="0">
                <a:solidFill>
                  <a:schemeClr val="bg1"/>
                </a:solidFill>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b="1">
                  <a:solidFill>
                    <a:schemeClr val="bg1"/>
                  </a:solidFill>
                </a:rPr>
                <a:t>DEBILIDADES</a:t>
              </a:r>
            </a:p>
            <a:p>
              <a:pPr>
                <a:lnSpc>
                  <a:spcPct val="150000"/>
                </a:lnSpc>
              </a:pPr>
              <a:r>
                <a:rPr lang="es-ES" sz="1800" b="1">
                  <a:solidFill>
                    <a:schemeClr val="bg1"/>
                  </a:solidFill>
                </a:rPr>
                <a:t>1.</a:t>
              </a:r>
            </a:p>
            <a:p>
              <a:pPr>
                <a:lnSpc>
                  <a:spcPct val="150000"/>
                </a:lnSpc>
              </a:pPr>
              <a:r>
                <a:rPr lang="es-ES" sz="1800" b="1">
                  <a:solidFill>
                    <a:schemeClr val="bg1"/>
                  </a:solidFill>
                </a:rPr>
                <a:t>2.</a:t>
              </a:r>
            </a:p>
            <a:p>
              <a:pPr>
                <a:lnSpc>
                  <a:spcPct val="150000"/>
                </a:lnSpc>
              </a:pPr>
              <a:r>
                <a:rPr lang="es-ES" sz="1800" b="1">
                  <a:solidFill>
                    <a:schemeClr val="bg1"/>
                  </a:solidFill>
                </a:rPr>
                <a:t>3.</a:t>
              </a:r>
            </a:p>
            <a:p>
              <a:endParaRPr lang="en-US" sz="1600" kern="0" dirty="0">
                <a:solidFill>
                  <a:schemeClr val="bg1"/>
                </a:solidFill>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800" b="1">
                  <a:solidFill>
                    <a:schemeClr val="bg1"/>
                  </a:solidFill>
                </a:rPr>
                <a:t>FORTALEZAS</a:t>
              </a:r>
            </a:p>
            <a:p>
              <a:pPr>
                <a:lnSpc>
                  <a:spcPct val="150000"/>
                </a:lnSpc>
              </a:pPr>
              <a:r>
                <a:rPr lang="es-ES" sz="1800" b="1">
                  <a:solidFill>
                    <a:schemeClr val="bg1"/>
                  </a:solidFill>
                </a:rPr>
                <a:t>1.</a:t>
              </a:r>
            </a:p>
            <a:p>
              <a:pPr>
                <a:lnSpc>
                  <a:spcPct val="150000"/>
                </a:lnSpc>
              </a:pPr>
              <a:r>
                <a:rPr lang="es-ES" sz="1800" b="1">
                  <a:solidFill>
                    <a:schemeClr val="bg1"/>
                  </a:solidFill>
                </a:rPr>
                <a:t>2.</a:t>
              </a:r>
            </a:p>
            <a:p>
              <a:pPr>
                <a:lnSpc>
                  <a:spcPct val="150000"/>
                </a:lnSpc>
              </a:pPr>
              <a:r>
                <a:rPr lang="es-ES" sz="1800" b="1">
                  <a:solidFill>
                    <a:schemeClr val="bg1"/>
                  </a:solidFill>
                </a:rPr>
                <a:t>3.</a:t>
              </a:r>
            </a:p>
            <a:p>
              <a:endParaRPr lang="en-US" sz="1600" kern="0" dirty="0">
                <a:solidFill>
                  <a:schemeClr val="bg1"/>
                </a:solidFill>
              </a:endParaRPr>
            </a:p>
          </p:txBody>
        </p:sp>
      </p:grpSp>
    </p:spTree>
    <p:extLst>
      <p:ext uri="{BB962C8B-B14F-4D97-AF65-F5344CB8AC3E}">
        <p14:creationId xmlns:p14="http://schemas.microsoft.com/office/powerpoint/2010/main" val="1319949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b="1">
                <a:solidFill>
                  <a:srgbClr val="0A5496"/>
                </a:solidFill>
              </a:rPr>
              <a:t>Análisis del distrito: Puntos fuertes</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7</a:t>
            </a:fld>
            <a:endParaRPr lang="en-US" sz="1000">
              <a:solidFill>
                <a:srgbClr val="0A5496"/>
              </a:solidFill>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FORTALEZAS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DEBILIDADES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AMENAZAS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OPORTUNIDADES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654035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a:p>
            <a:pPr>
              <a:lnSpc>
                <a:spcPct val="150000"/>
              </a:lnSpc>
              <a:buClr>
                <a:schemeClr val="tx2"/>
              </a:buClr>
              <a:buFont typeface="Wingdings" panose="05000000000000000000" pitchFamily="2" charset="2"/>
              <a:buChar char="§"/>
            </a:pPr>
            <a:r>
              <a:rPr lang="es-ES" sz="2400" b="1">
                <a:solidFill>
                  <a:srgbClr val="0A5496"/>
                </a:solidFill>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s-ES" sz="3200" b="1">
                <a:solidFill>
                  <a:srgbClr val="0A5496"/>
                </a:solidFill>
              </a:rPr>
              <a:t>Análisis del distrito: Puntos débiles</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8</a:t>
            </a:fld>
            <a:endParaRPr lang="en-US" sz="1000">
              <a:solidFill>
                <a:srgbClr val="0A5496"/>
              </a:solidFill>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FORTALEZAS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DEBILIDADES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AMENAZAS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s-ES" sz="1400" b="1">
                  <a:solidFill>
                    <a:schemeClr val="bg1"/>
                  </a:solidFill>
                </a:rPr>
                <a:t>OPORTUNIDADES</a:t>
              </a:r>
            </a:p>
            <a:p>
              <a:pPr>
                <a:lnSpc>
                  <a:spcPct val="150000"/>
                </a:lnSpc>
              </a:pPr>
              <a:r>
                <a:rPr lang="es-ES" sz="1400" b="1">
                  <a:solidFill>
                    <a:schemeClr val="bg1"/>
                  </a:solidFill>
                </a:rPr>
                <a:t>1.</a:t>
              </a:r>
            </a:p>
            <a:p>
              <a:pPr>
                <a:lnSpc>
                  <a:spcPct val="150000"/>
                </a:lnSpc>
              </a:pPr>
              <a:r>
                <a:rPr lang="es-ES" sz="1400" b="1">
                  <a:solidFill>
                    <a:schemeClr val="bg1"/>
                  </a:solidFill>
                </a:rPr>
                <a:t>2.</a:t>
              </a:r>
            </a:p>
            <a:p>
              <a:pPr>
                <a:lnSpc>
                  <a:spcPct val="150000"/>
                </a:lnSpc>
              </a:pPr>
              <a:r>
                <a:rPr lang="es-ES"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2225548905"/>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06A8C181-E056-415E-9B59-40F04FA43837}">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a7495015-d16d-4dd1-a72f-488cd8119f34"/>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4337</TotalTime>
  <Words>9785</Words>
  <Application>Microsoft Office PowerPoint</Application>
  <PresentationFormat>Widescreen</PresentationFormat>
  <Paragraphs>1129</Paragraphs>
  <Slides>38</Slides>
  <Notes>37</Notes>
  <HiddenSlides>1</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38</vt:i4>
      </vt:variant>
    </vt:vector>
  </HeadingPairs>
  <TitlesOfParts>
    <vt:vector size="58" baseType="lpstr">
      <vt:lpstr>MS Gothic</vt:lpstr>
      <vt:lpstr>.Lucida Grande UI Regular</vt:lpstr>
      <vt:lpstr>Arial</vt:lpstr>
      <vt:lpstr>Arial Narrow</vt:lpstr>
      <vt:lpstr>Calibri</vt:lpstr>
      <vt:lpstr>Calibri Light</vt:lpstr>
      <vt:lpstr>Century Gothic</vt:lpstr>
      <vt:lpstr>Helvetica</vt:lpstr>
      <vt:lpstr>Helvetica Neue</vt:lpstr>
      <vt:lpstr>Open Sans</vt:lpstr>
      <vt:lpstr>Segoe UI</vt:lpstr>
      <vt:lpstr>Segoe UI Semibold</vt:lpstr>
      <vt:lpstr>Segoe UI Symbol</vt:lpstr>
      <vt:lpstr>Times New Roman</vt:lpstr>
      <vt:lpstr>Wingdings</vt:lpstr>
      <vt:lpstr>Wingdings 3</vt:lpstr>
      <vt:lpstr>Light Background</vt:lpstr>
      <vt:lpstr>MASTER SLIDE - BLANK</vt:lpstr>
      <vt:lpstr>1_Light Background</vt:lpstr>
      <vt:lpstr>1_MASTER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Ejemplo de organización de grupo de trabajo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208</cp:revision>
  <dcterms:created xsi:type="dcterms:W3CDTF">2020-10-09T21:24:35Z</dcterms:created>
  <dcterms:modified xsi:type="dcterms:W3CDTF">2023-08-18T07:23:56Z</dcterms:modified>
</cp:coreProperties>
</file>