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78" r:id="rId4"/>
    <p:sldMasterId id="2147483695" r:id="rId5"/>
    <p:sldMasterId id="2147483712" r:id="rId6"/>
    <p:sldMasterId id="2147483719" r:id="rId7"/>
  </p:sldMasterIdLst>
  <p:notesMasterIdLst>
    <p:notesMasterId r:id="rId25"/>
  </p:notesMasterIdLst>
  <p:handoutMasterIdLst>
    <p:handoutMasterId r:id="rId26"/>
  </p:handoutMasterIdLst>
  <p:sldIdLst>
    <p:sldId id="882" r:id="rId8"/>
    <p:sldId id="1081" r:id="rId9"/>
    <p:sldId id="293" r:id="rId10"/>
    <p:sldId id="306" r:id="rId11"/>
    <p:sldId id="266" r:id="rId12"/>
    <p:sldId id="287" r:id="rId13"/>
    <p:sldId id="883" r:id="rId14"/>
    <p:sldId id="1122" r:id="rId15"/>
    <p:sldId id="1118" r:id="rId16"/>
    <p:sldId id="1121" r:id="rId17"/>
    <p:sldId id="897" r:id="rId18"/>
    <p:sldId id="269" r:id="rId19"/>
    <p:sldId id="302" r:id="rId20"/>
    <p:sldId id="1120" r:id="rId21"/>
    <p:sldId id="895" r:id="rId22"/>
    <p:sldId id="1123" r:id="rId23"/>
    <p:sldId id="111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FF66"/>
    <a:srgbClr val="003FB0"/>
    <a:srgbClr val="001946"/>
    <a:srgbClr val="002464"/>
    <a:srgbClr val="001D50"/>
    <a:srgbClr val="001842"/>
    <a:srgbClr val="002346"/>
    <a:srgbClr val="002C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6510" autoAdjust="0"/>
  </p:normalViewPr>
  <p:slideViewPr>
    <p:cSldViewPr snapToGrid="0">
      <p:cViewPr varScale="1">
        <p:scale>
          <a:sx n="98" d="100"/>
          <a:sy n="98" d="100"/>
        </p:scale>
        <p:origin x="9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CC552-2858-4B4E-96A7-6F029451920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132EE4-E1D8-4359-893E-214CEB3144BC}">
      <dgm:prSet phldrT="[Text]"/>
      <dgm:spPr>
        <a:solidFill>
          <a:schemeClr val="tx2"/>
        </a:solidFill>
      </dgm:spPr>
      <dgm:t>
        <a:bodyPr/>
        <a:lstStyle/>
        <a:p>
          <a:r>
            <a:rPr lang="zh-TW" b="1">
              <a:latin typeface="Arial" panose="020B0604020202020204" pitchFamily="34" charset="0"/>
              <a:ea typeface="PMingLiU"/>
              <a:cs typeface="Arial" panose="020B0604020202020204" pitchFamily="34" charset="0"/>
            </a:rPr>
            <a:t>服務</a:t>
          </a:r>
        </a:p>
      </dgm:t>
    </dgm:pt>
    <dgm:pt modelId="{4B90A4CF-0419-41E5-8162-9865AFCFB7B2}" type="parTrans" cxnId="{A4DFF299-1E18-4B23-9B2E-6A2263CE4B17}">
      <dgm:prSet/>
      <dgm:spPr/>
      <dgm:t>
        <a:bodyPr/>
        <a:lstStyle/>
        <a:p>
          <a:endParaRPr lang="en-US"/>
        </a:p>
      </dgm:t>
    </dgm:pt>
    <dgm:pt modelId="{6572267C-4D41-456B-A209-07865ABE4992}" type="sibTrans" cxnId="{A4DFF299-1E18-4B23-9B2E-6A2263CE4B17}">
      <dgm:prSet/>
      <dgm:spPr/>
      <dgm:t>
        <a:bodyPr/>
        <a:lstStyle/>
        <a:p>
          <a:endParaRPr lang="en-US"/>
        </a:p>
      </dgm:t>
    </dgm:pt>
    <dgm:pt modelId="{CB78E6BF-7610-45C7-8D24-96F715077796}">
      <dgm:prSet phldrT="[Text]"/>
      <dgm:spPr>
        <a:solidFill>
          <a:schemeClr val="tx2"/>
        </a:solidFill>
      </dgm:spPr>
      <dgm:t>
        <a:bodyPr/>
        <a:lstStyle/>
        <a:p>
          <a:r>
            <a:rPr lang="zh-TW" b="1">
              <a:latin typeface="Arial" panose="020B0604020202020204" pitchFamily="34" charset="0"/>
              <a:ea typeface="PMingLiU"/>
              <a:cs typeface="Arial" panose="020B0604020202020204" pitchFamily="34" charset="0"/>
            </a:rPr>
            <a:t>會員發展</a:t>
          </a:r>
        </a:p>
      </dgm:t>
    </dgm:pt>
    <dgm:pt modelId="{2F187D23-EF81-4703-9D9C-EC54B68C615B}" type="parTrans" cxnId="{97B75B63-6B78-48CC-B7BD-6ACA33364F43}">
      <dgm:prSet/>
      <dgm:spPr/>
      <dgm:t>
        <a:bodyPr/>
        <a:lstStyle/>
        <a:p>
          <a:endParaRPr lang="en-US"/>
        </a:p>
      </dgm:t>
    </dgm:pt>
    <dgm:pt modelId="{35B3C98F-45C6-4C64-A97B-3245A004A032}" type="sibTrans" cxnId="{97B75B63-6B78-48CC-B7BD-6ACA33364F43}">
      <dgm:prSet/>
      <dgm:spPr/>
      <dgm:t>
        <a:bodyPr/>
        <a:lstStyle/>
        <a:p>
          <a:endParaRPr lang="en-US"/>
        </a:p>
      </dgm:t>
    </dgm:pt>
    <dgm:pt modelId="{4AF00CC7-3308-4195-8410-5A65DA491456}">
      <dgm:prSet phldrT="[Text]"/>
      <dgm:spPr>
        <a:solidFill>
          <a:schemeClr val="tx2"/>
        </a:solidFill>
      </dgm:spPr>
      <dgm:t>
        <a:bodyPr/>
        <a:lstStyle/>
        <a:p>
          <a:r>
            <a:rPr lang="zh-TW" b="1">
              <a:latin typeface="Arial" panose="020B0604020202020204" pitchFamily="34" charset="0"/>
              <a:ea typeface="PMingLiU"/>
              <a:cs typeface="Arial" panose="020B0604020202020204" pitchFamily="34" charset="0"/>
            </a:rPr>
            <a:t>領導發展</a:t>
          </a:r>
        </a:p>
      </dgm:t>
    </dgm:pt>
    <dgm:pt modelId="{15B51DEF-398A-4BC8-8779-89E8914B5790}" type="parTrans" cxnId="{2AE33877-D747-4AF4-A5C7-F487C9D35CA0}">
      <dgm:prSet/>
      <dgm:spPr/>
      <dgm:t>
        <a:bodyPr/>
        <a:lstStyle/>
        <a:p>
          <a:endParaRPr lang="en-US"/>
        </a:p>
      </dgm:t>
    </dgm:pt>
    <dgm:pt modelId="{D8F29B12-C70F-44A7-8E18-A79642A849C3}" type="sibTrans" cxnId="{2AE33877-D747-4AF4-A5C7-F487C9D35CA0}">
      <dgm:prSet/>
      <dgm:spPr/>
      <dgm:t>
        <a:bodyPr/>
        <a:lstStyle/>
        <a:p>
          <a:endParaRPr lang="en-US"/>
        </a:p>
      </dgm:t>
    </dgm:pt>
    <dgm:pt modelId="{C76D35BA-D681-4492-B322-3265ACA9826C}">
      <dgm:prSet phldrT="[Text]"/>
      <dgm:spPr>
        <a:solidFill>
          <a:schemeClr val="tx2"/>
        </a:solidFill>
      </dgm:spPr>
      <dgm:t>
        <a:bodyPr/>
        <a:lstStyle/>
        <a:p>
          <a:r>
            <a:rPr lang="zh-TW" b="1">
              <a:latin typeface="Arial" panose="020B0604020202020204" pitchFamily="34" charset="0"/>
              <a:ea typeface="PMingLiU"/>
              <a:cs typeface="Arial" panose="020B0604020202020204" pitchFamily="34" charset="0"/>
            </a:rPr>
            <a:t>行銷</a:t>
          </a:r>
        </a:p>
      </dgm:t>
    </dgm:pt>
    <dgm:pt modelId="{2AFD8FF1-2D1E-4989-9077-2D860900A550}" type="parTrans" cxnId="{BF838F7C-591D-4A90-8E64-CEBDC1A37FC0}">
      <dgm:prSet/>
      <dgm:spPr/>
      <dgm:t>
        <a:bodyPr/>
        <a:lstStyle/>
        <a:p>
          <a:endParaRPr lang="en-US"/>
        </a:p>
      </dgm:t>
    </dgm:pt>
    <dgm:pt modelId="{2A586B3B-82D0-4314-9AAB-C99738602C30}" type="sibTrans" cxnId="{BF838F7C-591D-4A90-8E64-CEBDC1A37FC0}">
      <dgm:prSet/>
      <dgm:spPr/>
      <dgm:t>
        <a:bodyPr/>
        <a:lstStyle/>
        <a:p>
          <a:endParaRPr lang="en-US"/>
        </a:p>
      </dgm:t>
    </dgm:pt>
    <dgm:pt modelId="{13C251E4-6F91-49D2-B2C5-8E203910CC0C}" type="pres">
      <dgm:prSet presAssocID="{E5ECC552-2858-4B4E-96A7-6F0294519200}" presName="linear" presStyleCnt="0">
        <dgm:presLayoutVars>
          <dgm:dir/>
          <dgm:animLvl val="lvl"/>
          <dgm:resizeHandles val="exact"/>
        </dgm:presLayoutVars>
      </dgm:prSet>
      <dgm:spPr/>
    </dgm:pt>
    <dgm:pt modelId="{7BA98229-79FF-4CA2-8EBD-1CBB72092A3E}" type="pres">
      <dgm:prSet presAssocID="{5A132EE4-E1D8-4359-893E-214CEB3144BC}" presName="parentLin" presStyleCnt="0"/>
      <dgm:spPr/>
    </dgm:pt>
    <dgm:pt modelId="{48DB97D3-E2B0-4941-8D23-B2CB4526AE8E}" type="pres">
      <dgm:prSet presAssocID="{5A132EE4-E1D8-4359-893E-214CEB3144BC}" presName="parentLeftMargin" presStyleLbl="node1" presStyleIdx="0" presStyleCnt="4"/>
      <dgm:spPr/>
    </dgm:pt>
    <dgm:pt modelId="{DA332897-A659-49CA-872F-44792A939552}" type="pres">
      <dgm:prSet presAssocID="{5A132EE4-E1D8-4359-893E-214CEB3144BC}" presName="parentText" presStyleLbl="node1" presStyleIdx="0" presStyleCnt="4">
        <dgm:presLayoutVars>
          <dgm:chMax val="0"/>
          <dgm:bulletEnabled val="1"/>
        </dgm:presLayoutVars>
      </dgm:prSet>
      <dgm:spPr/>
    </dgm:pt>
    <dgm:pt modelId="{75D44327-C8D8-4F46-BE3F-4D2B1960AC1B}" type="pres">
      <dgm:prSet presAssocID="{5A132EE4-E1D8-4359-893E-214CEB3144BC}" presName="negativeSpace" presStyleCnt="0"/>
      <dgm:spPr/>
    </dgm:pt>
    <dgm:pt modelId="{227F6D80-0B1A-4039-BA4C-3748EFD79D28}" type="pres">
      <dgm:prSet presAssocID="{5A132EE4-E1D8-4359-893E-214CEB3144BC}" presName="childText" presStyleLbl="conFgAcc1" presStyleIdx="0" presStyleCnt="4">
        <dgm:presLayoutVars>
          <dgm:bulletEnabled val="1"/>
        </dgm:presLayoutVars>
      </dgm:prSet>
      <dgm:spPr/>
    </dgm:pt>
    <dgm:pt modelId="{DB9C0613-15A4-45E3-BFF8-A489C43D20A4}" type="pres">
      <dgm:prSet presAssocID="{6572267C-4D41-456B-A209-07865ABE4992}" presName="spaceBetweenRectangles" presStyleCnt="0"/>
      <dgm:spPr/>
    </dgm:pt>
    <dgm:pt modelId="{CA93CEAC-C45C-4D26-BFF1-13E5E6FBBB24}" type="pres">
      <dgm:prSet presAssocID="{CB78E6BF-7610-45C7-8D24-96F715077796}" presName="parentLin" presStyleCnt="0"/>
      <dgm:spPr/>
    </dgm:pt>
    <dgm:pt modelId="{18CBBD56-2CBD-455E-B603-97108D23155C}" type="pres">
      <dgm:prSet presAssocID="{CB78E6BF-7610-45C7-8D24-96F715077796}" presName="parentLeftMargin" presStyleLbl="node1" presStyleIdx="0" presStyleCnt="4"/>
      <dgm:spPr/>
    </dgm:pt>
    <dgm:pt modelId="{CAA32642-32A5-4522-8041-918B79763081}" type="pres">
      <dgm:prSet presAssocID="{CB78E6BF-7610-45C7-8D24-96F715077796}" presName="parentText" presStyleLbl="node1" presStyleIdx="1" presStyleCnt="4">
        <dgm:presLayoutVars>
          <dgm:chMax val="0"/>
          <dgm:bulletEnabled val="1"/>
        </dgm:presLayoutVars>
      </dgm:prSet>
      <dgm:spPr/>
    </dgm:pt>
    <dgm:pt modelId="{AA731F8C-A91B-4098-A8EA-851D1D3316E8}" type="pres">
      <dgm:prSet presAssocID="{CB78E6BF-7610-45C7-8D24-96F715077796}" presName="negativeSpace" presStyleCnt="0"/>
      <dgm:spPr/>
    </dgm:pt>
    <dgm:pt modelId="{7B8EED81-C804-4AB1-891F-6A4FBD49C12F}" type="pres">
      <dgm:prSet presAssocID="{CB78E6BF-7610-45C7-8D24-96F715077796}" presName="childText" presStyleLbl="conFgAcc1" presStyleIdx="1" presStyleCnt="4">
        <dgm:presLayoutVars>
          <dgm:bulletEnabled val="1"/>
        </dgm:presLayoutVars>
      </dgm:prSet>
      <dgm:spPr/>
    </dgm:pt>
    <dgm:pt modelId="{E90D6B2B-9DFB-4433-ADA0-7D0A87C8FD5B}" type="pres">
      <dgm:prSet presAssocID="{35B3C98F-45C6-4C64-A97B-3245A004A032}" presName="spaceBetweenRectangles" presStyleCnt="0"/>
      <dgm:spPr/>
    </dgm:pt>
    <dgm:pt modelId="{75D54054-999C-4487-8130-53BF5BCF381A}" type="pres">
      <dgm:prSet presAssocID="{4AF00CC7-3308-4195-8410-5A65DA491456}" presName="parentLin" presStyleCnt="0"/>
      <dgm:spPr/>
    </dgm:pt>
    <dgm:pt modelId="{F9DCC075-C476-4612-8FEF-258E72524F4F}" type="pres">
      <dgm:prSet presAssocID="{4AF00CC7-3308-4195-8410-5A65DA491456}" presName="parentLeftMargin" presStyleLbl="node1" presStyleIdx="1" presStyleCnt="4"/>
      <dgm:spPr/>
    </dgm:pt>
    <dgm:pt modelId="{B3B9BFD2-4024-4EC3-9795-72FD6D4E40FB}" type="pres">
      <dgm:prSet presAssocID="{4AF00CC7-3308-4195-8410-5A65DA491456}" presName="parentText" presStyleLbl="node1" presStyleIdx="2" presStyleCnt="4">
        <dgm:presLayoutVars>
          <dgm:chMax val="0"/>
          <dgm:bulletEnabled val="1"/>
        </dgm:presLayoutVars>
      </dgm:prSet>
      <dgm:spPr/>
    </dgm:pt>
    <dgm:pt modelId="{1A19817C-8848-4DC9-8B8B-E16E4D7FA121}" type="pres">
      <dgm:prSet presAssocID="{4AF00CC7-3308-4195-8410-5A65DA491456}" presName="negativeSpace" presStyleCnt="0"/>
      <dgm:spPr/>
    </dgm:pt>
    <dgm:pt modelId="{5F93F067-DA19-4AAE-9CB0-9B9CBCE68C92}" type="pres">
      <dgm:prSet presAssocID="{4AF00CC7-3308-4195-8410-5A65DA491456}" presName="childText" presStyleLbl="conFgAcc1" presStyleIdx="2" presStyleCnt="4">
        <dgm:presLayoutVars>
          <dgm:bulletEnabled val="1"/>
        </dgm:presLayoutVars>
      </dgm:prSet>
      <dgm:spPr/>
    </dgm:pt>
    <dgm:pt modelId="{DBD37D87-F174-42F6-9EED-90C65F9107DD}" type="pres">
      <dgm:prSet presAssocID="{D8F29B12-C70F-44A7-8E18-A79642A849C3}" presName="spaceBetweenRectangles" presStyleCnt="0"/>
      <dgm:spPr/>
    </dgm:pt>
    <dgm:pt modelId="{C6F0E2B6-FBEC-4C5B-B9B9-59E223998B22}" type="pres">
      <dgm:prSet presAssocID="{C76D35BA-D681-4492-B322-3265ACA9826C}" presName="parentLin" presStyleCnt="0"/>
      <dgm:spPr/>
    </dgm:pt>
    <dgm:pt modelId="{2BB896C5-026F-4684-AB9D-EFA717B4C252}" type="pres">
      <dgm:prSet presAssocID="{C76D35BA-D681-4492-B322-3265ACA9826C}" presName="parentLeftMargin" presStyleLbl="node1" presStyleIdx="2" presStyleCnt="4"/>
      <dgm:spPr/>
    </dgm:pt>
    <dgm:pt modelId="{E4A8756B-A066-47AE-963D-2DCF2196A129}" type="pres">
      <dgm:prSet presAssocID="{C76D35BA-D681-4492-B322-3265ACA9826C}" presName="parentText" presStyleLbl="node1" presStyleIdx="3" presStyleCnt="4">
        <dgm:presLayoutVars>
          <dgm:chMax val="0"/>
          <dgm:bulletEnabled val="1"/>
        </dgm:presLayoutVars>
      </dgm:prSet>
      <dgm:spPr/>
    </dgm:pt>
    <dgm:pt modelId="{EA424127-8D14-4EAE-BDA2-D5A91037FF05}" type="pres">
      <dgm:prSet presAssocID="{C76D35BA-D681-4492-B322-3265ACA9826C}" presName="negativeSpace" presStyleCnt="0"/>
      <dgm:spPr/>
    </dgm:pt>
    <dgm:pt modelId="{D548D73C-F433-4BC3-9124-C7D4348773AF}" type="pres">
      <dgm:prSet presAssocID="{C76D35BA-D681-4492-B322-3265ACA9826C}" presName="childText" presStyleLbl="conFgAcc1" presStyleIdx="3" presStyleCnt="4">
        <dgm:presLayoutVars>
          <dgm:bulletEnabled val="1"/>
        </dgm:presLayoutVars>
      </dgm:prSet>
      <dgm:spPr/>
    </dgm:pt>
  </dgm:ptLst>
  <dgm:cxnLst>
    <dgm:cxn modelId="{295F0D20-8E6D-46CF-87C1-FE803058BDEE}" type="presOf" srcId="{C76D35BA-D681-4492-B322-3265ACA9826C}" destId="{2BB896C5-026F-4684-AB9D-EFA717B4C252}" srcOrd="0" destOrd="0" presId="urn:microsoft.com/office/officeart/2005/8/layout/list1"/>
    <dgm:cxn modelId="{97B75B63-6B78-48CC-B7BD-6ACA33364F43}" srcId="{E5ECC552-2858-4B4E-96A7-6F0294519200}" destId="{CB78E6BF-7610-45C7-8D24-96F715077796}" srcOrd="1" destOrd="0" parTransId="{2F187D23-EF81-4703-9D9C-EC54B68C615B}" sibTransId="{35B3C98F-45C6-4C64-A97B-3245A004A032}"/>
    <dgm:cxn modelId="{F871EA6E-183B-4682-A278-7381DFFBDCE0}" type="presOf" srcId="{4AF00CC7-3308-4195-8410-5A65DA491456}" destId="{F9DCC075-C476-4612-8FEF-258E72524F4F}" srcOrd="0" destOrd="0" presId="urn:microsoft.com/office/officeart/2005/8/layout/list1"/>
    <dgm:cxn modelId="{2AE33877-D747-4AF4-A5C7-F487C9D35CA0}" srcId="{E5ECC552-2858-4B4E-96A7-6F0294519200}" destId="{4AF00CC7-3308-4195-8410-5A65DA491456}" srcOrd="2" destOrd="0" parTransId="{15B51DEF-398A-4BC8-8779-89E8914B5790}" sibTransId="{D8F29B12-C70F-44A7-8E18-A79642A849C3}"/>
    <dgm:cxn modelId="{BF838F7C-591D-4A90-8E64-CEBDC1A37FC0}" srcId="{E5ECC552-2858-4B4E-96A7-6F0294519200}" destId="{C76D35BA-D681-4492-B322-3265ACA9826C}" srcOrd="3" destOrd="0" parTransId="{2AFD8FF1-2D1E-4989-9077-2D860900A550}" sibTransId="{2A586B3B-82D0-4314-9AAB-C99738602C30}"/>
    <dgm:cxn modelId="{A4DFF299-1E18-4B23-9B2E-6A2263CE4B17}" srcId="{E5ECC552-2858-4B4E-96A7-6F0294519200}" destId="{5A132EE4-E1D8-4359-893E-214CEB3144BC}" srcOrd="0" destOrd="0" parTransId="{4B90A4CF-0419-41E5-8162-9865AFCFB7B2}" sibTransId="{6572267C-4D41-456B-A209-07865ABE4992}"/>
    <dgm:cxn modelId="{3E216EBA-1186-440D-ADC8-A2E0A65C2A83}" type="presOf" srcId="{C76D35BA-D681-4492-B322-3265ACA9826C}" destId="{E4A8756B-A066-47AE-963D-2DCF2196A129}" srcOrd="1" destOrd="0" presId="urn:microsoft.com/office/officeart/2005/8/layout/list1"/>
    <dgm:cxn modelId="{9D3C31D4-1A22-4D41-9613-CB210EF65B6C}" type="presOf" srcId="{E5ECC552-2858-4B4E-96A7-6F0294519200}" destId="{13C251E4-6F91-49D2-B2C5-8E203910CC0C}" srcOrd="0" destOrd="0" presId="urn:microsoft.com/office/officeart/2005/8/layout/list1"/>
    <dgm:cxn modelId="{B921BFD4-85CB-432B-8625-CCA32BE028CC}" type="presOf" srcId="{5A132EE4-E1D8-4359-893E-214CEB3144BC}" destId="{DA332897-A659-49CA-872F-44792A939552}" srcOrd="1" destOrd="0" presId="urn:microsoft.com/office/officeart/2005/8/layout/list1"/>
    <dgm:cxn modelId="{58724BD7-4677-49EC-B24C-04CD6ED59D36}" type="presOf" srcId="{4AF00CC7-3308-4195-8410-5A65DA491456}" destId="{B3B9BFD2-4024-4EC3-9795-72FD6D4E40FB}" srcOrd="1" destOrd="0" presId="urn:microsoft.com/office/officeart/2005/8/layout/list1"/>
    <dgm:cxn modelId="{5F6E1DDD-E2DE-484E-A1AD-A178DAC0ACC6}" type="presOf" srcId="{CB78E6BF-7610-45C7-8D24-96F715077796}" destId="{18CBBD56-2CBD-455E-B603-97108D23155C}" srcOrd="0" destOrd="0" presId="urn:microsoft.com/office/officeart/2005/8/layout/list1"/>
    <dgm:cxn modelId="{95C89BE9-AAA5-40C5-8190-6881F0658A3B}" type="presOf" srcId="{CB78E6BF-7610-45C7-8D24-96F715077796}" destId="{CAA32642-32A5-4522-8041-918B79763081}" srcOrd="1" destOrd="0" presId="urn:microsoft.com/office/officeart/2005/8/layout/list1"/>
    <dgm:cxn modelId="{A17BCFEE-9D6D-44E1-8BE7-73626FE28272}" type="presOf" srcId="{5A132EE4-E1D8-4359-893E-214CEB3144BC}" destId="{48DB97D3-E2B0-4941-8D23-B2CB4526AE8E}" srcOrd="0" destOrd="0" presId="urn:microsoft.com/office/officeart/2005/8/layout/list1"/>
    <dgm:cxn modelId="{6E48AAE5-9E96-4EA6-B22F-B443644F2B78}" type="presParOf" srcId="{13C251E4-6F91-49D2-B2C5-8E203910CC0C}" destId="{7BA98229-79FF-4CA2-8EBD-1CBB72092A3E}" srcOrd="0" destOrd="0" presId="urn:microsoft.com/office/officeart/2005/8/layout/list1"/>
    <dgm:cxn modelId="{0F8680A5-DDB4-451E-971E-E7F84B349B38}" type="presParOf" srcId="{7BA98229-79FF-4CA2-8EBD-1CBB72092A3E}" destId="{48DB97D3-E2B0-4941-8D23-B2CB4526AE8E}" srcOrd="0" destOrd="0" presId="urn:microsoft.com/office/officeart/2005/8/layout/list1"/>
    <dgm:cxn modelId="{B8DF315A-5FF4-40EA-9455-5E0FD198D0D4}" type="presParOf" srcId="{7BA98229-79FF-4CA2-8EBD-1CBB72092A3E}" destId="{DA332897-A659-49CA-872F-44792A939552}" srcOrd="1" destOrd="0" presId="urn:microsoft.com/office/officeart/2005/8/layout/list1"/>
    <dgm:cxn modelId="{C22345C6-76FC-4063-B872-2977CA57BF0D}" type="presParOf" srcId="{13C251E4-6F91-49D2-B2C5-8E203910CC0C}" destId="{75D44327-C8D8-4F46-BE3F-4D2B1960AC1B}" srcOrd="1" destOrd="0" presId="urn:microsoft.com/office/officeart/2005/8/layout/list1"/>
    <dgm:cxn modelId="{E89F7219-76EA-4D5E-9B77-AD2DAE055BCC}" type="presParOf" srcId="{13C251E4-6F91-49D2-B2C5-8E203910CC0C}" destId="{227F6D80-0B1A-4039-BA4C-3748EFD79D28}" srcOrd="2" destOrd="0" presId="urn:microsoft.com/office/officeart/2005/8/layout/list1"/>
    <dgm:cxn modelId="{461EBB4C-8618-4728-B2C6-5A5E2E2284C7}" type="presParOf" srcId="{13C251E4-6F91-49D2-B2C5-8E203910CC0C}" destId="{DB9C0613-15A4-45E3-BFF8-A489C43D20A4}" srcOrd="3" destOrd="0" presId="urn:microsoft.com/office/officeart/2005/8/layout/list1"/>
    <dgm:cxn modelId="{E5171685-0756-42E1-9D7E-1FD01E4211D7}" type="presParOf" srcId="{13C251E4-6F91-49D2-B2C5-8E203910CC0C}" destId="{CA93CEAC-C45C-4D26-BFF1-13E5E6FBBB24}" srcOrd="4" destOrd="0" presId="urn:microsoft.com/office/officeart/2005/8/layout/list1"/>
    <dgm:cxn modelId="{82A2A41C-2D8B-4C6D-83D3-27D2AEA98712}" type="presParOf" srcId="{CA93CEAC-C45C-4D26-BFF1-13E5E6FBBB24}" destId="{18CBBD56-2CBD-455E-B603-97108D23155C}" srcOrd="0" destOrd="0" presId="urn:microsoft.com/office/officeart/2005/8/layout/list1"/>
    <dgm:cxn modelId="{BDB53DB1-F967-44CC-80AD-BF4E40B6433A}" type="presParOf" srcId="{CA93CEAC-C45C-4D26-BFF1-13E5E6FBBB24}" destId="{CAA32642-32A5-4522-8041-918B79763081}" srcOrd="1" destOrd="0" presId="urn:microsoft.com/office/officeart/2005/8/layout/list1"/>
    <dgm:cxn modelId="{084CB62B-9FDB-42BE-9E29-EE9DC698AC4E}" type="presParOf" srcId="{13C251E4-6F91-49D2-B2C5-8E203910CC0C}" destId="{AA731F8C-A91B-4098-A8EA-851D1D3316E8}" srcOrd="5" destOrd="0" presId="urn:microsoft.com/office/officeart/2005/8/layout/list1"/>
    <dgm:cxn modelId="{D576BF4F-3E6F-4A71-8332-F41DF6A8160D}" type="presParOf" srcId="{13C251E4-6F91-49D2-B2C5-8E203910CC0C}" destId="{7B8EED81-C804-4AB1-891F-6A4FBD49C12F}" srcOrd="6" destOrd="0" presId="urn:microsoft.com/office/officeart/2005/8/layout/list1"/>
    <dgm:cxn modelId="{83F3E5BB-135D-41B2-BFA9-3E10C7F5482B}" type="presParOf" srcId="{13C251E4-6F91-49D2-B2C5-8E203910CC0C}" destId="{E90D6B2B-9DFB-4433-ADA0-7D0A87C8FD5B}" srcOrd="7" destOrd="0" presId="urn:microsoft.com/office/officeart/2005/8/layout/list1"/>
    <dgm:cxn modelId="{228EA704-4123-4239-B9F9-1A1505AA1597}" type="presParOf" srcId="{13C251E4-6F91-49D2-B2C5-8E203910CC0C}" destId="{75D54054-999C-4487-8130-53BF5BCF381A}" srcOrd="8" destOrd="0" presId="urn:microsoft.com/office/officeart/2005/8/layout/list1"/>
    <dgm:cxn modelId="{26226BF6-C74D-4F4D-8FA5-E57985914A60}" type="presParOf" srcId="{75D54054-999C-4487-8130-53BF5BCF381A}" destId="{F9DCC075-C476-4612-8FEF-258E72524F4F}" srcOrd="0" destOrd="0" presId="urn:microsoft.com/office/officeart/2005/8/layout/list1"/>
    <dgm:cxn modelId="{BD13D179-92DD-4707-A0ED-0955AE9EA594}" type="presParOf" srcId="{75D54054-999C-4487-8130-53BF5BCF381A}" destId="{B3B9BFD2-4024-4EC3-9795-72FD6D4E40FB}" srcOrd="1" destOrd="0" presId="urn:microsoft.com/office/officeart/2005/8/layout/list1"/>
    <dgm:cxn modelId="{C62726F6-D6DD-4B1F-A7E9-45471E915937}" type="presParOf" srcId="{13C251E4-6F91-49D2-B2C5-8E203910CC0C}" destId="{1A19817C-8848-4DC9-8B8B-E16E4D7FA121}" srcOrd="9" destOrd="0" presId="urn:microsoft.com/office/officeart/2005/8/layout/list1"/>
    <dgm:cxn modelId="{70E7CC31-13AA-49D3-9EA0-A8A5AFB88ABD}" type="presParOf" srcId="{13C251E4-6F91-49D2-B2C5-8E203910CC0C}" destId="{5F93F067-DA19-4AAE-9CB0-9B9CBCE68C92}" srcOrd="10" destOrd="0" presId="urn:microsoft.com/office/officeart/2005/8/layout/list1"/>
    <dgm:cxn modelId="{BD2993E6-CD9C-46D8-AD12-6E8DBAE5F8CA}" type="presParOf" srcId="{13C251E4-6F91-49D2-B2C5-8E203910CC0C}" destId="{DBD37D87-F174-42F6-9EED-90C65F9107DD}" srcOrd="11" destOrd="0" presId="urn:microsoft.com/office/officeart/2005/8/layout/list1"/>
    <dgm:cxn modelId="{1DB72FC0-1ABE-4F7A-B40B-B26E9E941E05}" type="presParOf" srcId="{13C251E4-6F91-49D2-B2C5-8E203910CC0C}" destId="{C6F0E2B6-FBEC-4C5B-B9B9-59E223998B22}" srcOrd="12" destOrd="0" presId="urn:microsoft.com/office/officeart/2005/8/layout/list1"/>
    <dgm:cxn modelId="{0E705BFB-A242-4ED7-A226-67B742779FCF}" type="presParOf" srcId="{C6F0E2B6-FBEC-4C5B-B9B9-59E223998B22}" destId="{2BB896C5-026F-4684-AB9D-EFA717B4C252}" srcOrd="0" destOrd="0" presId="urn:microsoft.com/office/officeart/2005/8/layout/list1"/>
    <dgm:cxn modelId="{C0F31C6B-7584-45A1-BB41-19227767D98E}" type="presParOf" srcId="{C6F0E2B6-FBEC-4C5B-B9B9-59E223998B22}" destId="{E4A8756B-A066-47AE-963D-2DCF2196A129}" srcOrd="1" destOrd="0" presId="urn:microsoft.com/office/officeart/2005/8/layout/list1"/>
    <dgm:cxn modelId="{BFED9359-F5C0-4B6D-B3E4-B13A6E2D21FB}" type="presParOf" srcId="{13C251E4-6F91-49D2-B2C5-8E203910CC0C}" destId="{EA424127-8D14-4EAE-BDA2-D5A91037FF05}" srcOrd="13" destOrd="0" presId="urn:microsoft.com/office/officeart/2005/8/layout/list1"/>
    <dgm:cxn modelId="{13831D59-96BE-44D8-996C-DB502162E848}" type="presParOf" srcId="{13C251E4-6F91-49D2-B2C5-8E203910CC0C}" destId="{D548D73C-F433-4BC3-9124-C7D4348773A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6D80-0B1A-4039-BA4C-3748EFD79D28}">
      <dsp:nvSpPr>
        <dsp:cNvPr id="0" name=""/>
        <dsp:cNvSpPr/>
      </dsp:nvSpPr>
      <dsp:spPr>
        <a:xfrm>
          <a:off x="0" y="46138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32897-A659-49CA-872F-44792A939552}">
      <dsp:nvSpPr>
        <dsp:cNvPr id="0" name=""/>
        <dsp:cNvSpPr/>
      </dsp:nvSpPr>
      <dsp:spPr>
        <a:xfrm>
          <a:off x="338541" y="7762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zh-TW" altLang="en-US" sz="2600" b="1" kern="1200">
              <a:latin typeface="Arial" panose="020B0604020202020204" pitchFamily="34" charset="0"/>
              <a:ea typeface="PMingLiU"/>
              <a:cs typeface="Arial" panose="020B0604020202020204" pitchFamily="34" charset="0"/>
            </a:rPr>
            <a:t>服務</a:t>
          </a:r>
        </a:p>
      </dsp:txBody>
      <dsp:txXfrm>
        <a:off x="376008" y="115091"/>
        <a:ext cx="4664648" cy="692586"/>
      </dsp:txXfrm>
    </dsp:sp>
    <dsp:sp modelId="{7B8EED81-C804-4AB1-891F-6A4FBD49C12F}">
      <dsp:nvSpPr>
        <dsp:cNvPr id="0" name=""/>
        <dsp:cNvSpPr/>
      </dsp:nvSpPr>
      <dsp:spPr>
        <a:xfrm>
          <a:off x="0" y="164074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A32642-32A5-4522-8041-918B79763081}">
      <dsp:nvSpPr>
        <dsp:cNvPr id="0" name=""/>
        <dsp:cNvSpPr/>
      </dsp:nvSpPr>
      <dsp:spPr>
        <a:xfrm>
          <a:off x="338541" y="125698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zh-TW" altLang="en-US" sz="2600" b="1" kern="1200">
              <a:latin typeface="Arial" panose="020B0604020202020204" pitchFamily="34" charset="0"/>
              <a:ea typeface="PMingLiU"/>
              <a:cs typeface="Arial" panose="020B0604020202020204" pitchFamily="34" charset="0"/>
            </a:rPr>
            <a:t>會員發展</a:t>
          </a:r>
        </a:p>
      </dsp:txBody>
      <dsp:txXfrm>
        <a:off x="376008" y="1294451"/>
        <a:ext cx="4664648" cy="692586"/>
      </dsp:txXfrm>
    </dsp:sp>
    <dsp:sp modelId="{5F93F067-DA19-4AAE-9CB0-9B9CBCE68C92}">
      <dsp:nvSpPr>
        <dsp:cNvPr id="0" name=""/>
        <dsp:cNvSpPr/>
      </dsp:nvSpPr>
      <dsp:spPr>
        <a:xfrm>
          <a:off x="0" y="282010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9BFD2-4024-4EC3-9795-72FD6D4E40FB}">
      <dsp:nvSpPr>
        <dsp:cNvPr id="0" name=""/>
        <dsp:cNvSpPr/>
      </dsp:nvSpPr>
      <dsp:spPr>
        <a:xfrm>
          <a:off x="338541" y="243634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zh-TW" altLang="en-US" sz="2600" b="1" kern="1200">
              <a:latin typeface="Arial" panose="020B0604020202020204" pitchFamily="34" charset="0"/>
              <a:ea typeface="PMingLiU"/>
              <a:cs typeface="Arial" panose="020B0604020202020204" pitchFamily="34" charset="0"/>
            </a:rPr>
            <a:t>領導發展</a:t>
          </a:r>
        </a:p>
      </dsp:txBody>
      <dsp:txXfrm>
        <a:off x="376008" y="2473811"/>
        <a:ext cx="4664648" cy="692586"/>
      </dsp:txXfrm>
    </dsp:sp>
    <dsp:sp modelId="{D548D73C-F433-4BC3-9124-C7D4348773AF}">
      <dsp:nvSpPr>
        <dsp:cNvPr id="0" name=""/>
        <dsp:cNvSpPr/>
      </dsp:nvSpPr>
      <dsp:spPr>
        <a:xfrm>
          <a:off x="0" y="399946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A8756B-A066-47AE-963D-2DCF2196A129}">
      <dsp:nvSpPr>
        <dsp:cNvPr id="0" name=""/>
        <dsp:cNvSpPr/>
      </dsp:nvSpPr>
      <dsp:spPr>
        <a:xfrm>
          <a:off x="338541" y="361570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zh-TW" altLang="en-US" sz="2600" b="1" kern="1200">
              <a:latin typeface="Arial" panose="020B0604020202020204" pitchFamily="34" charset="0"/>
              <a:ea typeface="PMingLiU"/>
              <a:cs typeface="Arial" panose="020B0604020202020204" pitchFamily="34" charset="0"/>
            </a:rPr>
            <a:t>行銷</a:t>
          </a:r>
        </a:p>
      </dsp:txBody>
      <dsp:txXfrm>
        <a:off x="376008" y="3653171"/>
        <a:ext cx="4664648"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2"/>
            <a:ext cx="3038475" cy="466725"/>
          </a:xfrm>
          <a:prstGeom prst="rect">
            <a:avLst/>
          </a:prstGeom>
        </p:spPr>
        <p:txBody>
          <a:bodyPr vert="horz" lIns="91440" tIns="45720" rIns="91440" bIns="45720" rtlCol="0"/>
          <a:lstStyle>
            <a:lvl1pPr algn="r">
              <a:defRPr sz="1200"/>
            </a:lvl1pPr>
          </a:lstStyle>
          <a:p>
            <a:fld id="{5161D507-5EE0-4E62-A412-C94709189032}" type="datetimeFigureOut">
              <a:rPr lang="en-US" smtClean="0"/>
              <a:t>2/17/2023</a:t>
            </a:fld>
            <a:endParaRPr lang="en-US"/>
          </a:p>
        </p:txBody>
      </p:sp>
      <p:sp>
        <p:nvSpPr>
          <p:cNvPr id="4" name="Footer Placeholder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7"/>
            <a:ext cx="3038475" cy="466725"/>
          </a:xfrm>
          <a:prstGeom prst="rect">
            <a:avLst/>
          </a:prstGeom>
        </p:spPr>
        <p:txBody>
          <a:bodyPr vert="horz" lIns="91440" tIns="45720" rIns="91440" bIns="45720" rtlCol="0" anchor="b"/>
          <a:lstStyle>
            <a:lvl1pPr algn="r">
              <a:defRPr sz="1200"/>
            </a:lvl1pPr>
          </a:lstStyle>
          <a:p>
            <a:fld id="{FD39ED5F-3408-4B9A-B638-4996DB1C4667}" type="slidenum">
              <a:rPr lang="en-US" smtClean="0"/>
              <a:t>‹#›</a:t>
            </a:fld>
            <a:endParaRPr lang="en-US"/>
          </a:p>
        </p:txBody>
      </p:sp>
    </p:spTree>
    <p:extLst>
      <p:ext uri="{BB962C8B-B14F-4D97-AF65-F5344CB8AC3E}">
        <p14:creationId xmlns:p14="http://schemas.microsoft.com/office/powerpoint/2010/main" val="68048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E5E4E10E-9A60-4A49-94A8-D63D51421675}" type="datetimeFigureOut">
              <a:rPr lang="en-US" smtClean="0"/>
              <a:t>2/17/2023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122E8888-5631-4020-9791-1B354AAB2774}" type="slidenum">
              <a:rPr lang="en-US" smtClean="0"/>
              <a:t>‹#›</a:t>
            </a:fld>
            <a:endParaRPr lang="en-US"/>
          </a:p>
        </p:txBody>
      </p:sp>
    </p:spTree>
    <p:extLst>
      <p:ext uri="{BB962C8B-B14F-4D97-AF65-F5344CB8AC3E}">
        <p14:creationId xmlns:p14="http://schemas.microsoft.com/office/powerpoint/2010/main" val="21285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E8888-5631-4020-9791-1B354AAB2774}" type="slidenum">
              <a:rPr lang="en-US" smtClean="0"/>
              <a:t>3</a:t>
            </a:fld>
            <a:endParaRPr lang="en-US"/>
          </a:p>
        </p:txBody>
      </p:sp>
    </p:spTree>
    <p:extLst>
      <p:ext uri="{BB962C8B-B14F-4D97-AF65-F5344CB8AC3E}">
        <p14:creationId xmlns:p14="http://schemas.microsoft.com/office/powerpoint/2010/main" val="163793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399508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107646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68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Tree>
    <p:extLst>
      <p:ext uri="{BB962C8B-B14F-4D97-AF65-F5344CB8AC3E}">
        <p14:creationId xmlns:p14="http://schemas.microsoft.com/office/powerpoint/2010/main" val="2189997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95E142-702E-CA4E-837F-32B351B70BA3}"/>
              </a:ext>
            </a:extLst>
          </p:cNvPr>
          <p:cNvSpPr/>
          <p:nvPr userDrawn="1"/>
        </p:nvSpPr>
        <p:spPr>
          <a:xfrm>
            <a:off x="-36423"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Open Sans Light"/>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914368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95690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7394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6" name="Picture 5">
            <a:extLst>
              <a:ext uri="{FF2B5EF4-FFF2-40B4-BE49-F238E27FC236}">
                <a16:creationId xmlns:a16="http://schemas.microsoft.com/office/drawing/2014/main" id="{B9632C61-EA72-7742-BA85-0495A58C306A}"/>
              </a:ext>
            </a:extLst>
          </p:cNvPr>
          <p:cNvPicPr>
            <a:picLocks noChangeAspect="1"/>
          </p:cNvPicPr>
          <p:nvPr userDrawn="1"/>
        </p:nvPicPr>
        <p:blipFill>
          <a:blip r:embed="rId2">
            <a:alphaModFix amt="6000"/>
          </a:blip>
          <a:stretch>
            <a:fillRect/>
          </a:stretch>
        </p:blipFill>
        <p:spPr>
          <a:xfrm>
            <a:off x="0" y="0"/>
            <a:ext cx="12179300" cy="6858000"/>
          </a:xfrm>
          <a:prstGeom prst="rect">
            <a:avLst/>
          </a:prstGeom>
        </p:spPr>
      </p:pic>
    </p:spTree>
    <p:extLst>
      <p:ext uri="{BB962C8B-B14F-4D97-AF65-F5344CB8AC3E}">
        <p14:creationId xmlns:p14="http://schemas.microsoft.com/office/powerpoint/2010/main" val="184616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46730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1074057"/>
            <a:ext cx="12192000" cy="5783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78061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Main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1845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387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47612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22506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85414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2051736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22287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26161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13802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328852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17019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2799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192322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82362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1306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1575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7603055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868164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04474182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7663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03200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06287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678854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38019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24795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05497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15215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0903607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6209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66999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84039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032786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2895546" y="15209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of</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5503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59589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020553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924956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120943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F2075-0020-3F46-8E46-3C85D8B89D91}"/>
              </a:ext>
            </a:extLst>
          </p:cNvPr>
          <p:cNvSpPr/>
          <p:nvPr userDrawn="1"/>
        </p:nvSpPr>
        <p:spPr>
          <a:xfrm>
            <a:off x="-1"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56917588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07545091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15C23-E4BC-AC4E-9B28-434972056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5729A36-4B58-E847-B398-D6D681814884}"/>
              </a:ext>
            </a:extLst>
          </p:cNvPr>
          <p:cNvSpPr/>
          <p:nvPr userDrawn="1"/>
        </p:nvSpPr>
        <p:spPr>
          <a:xfrm>
            <a:off x="0"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Tree>
    <p:extLst>
      <p:ext uri="{BB962C8B-B14F-4D97-AF65-F5344CB8AC3E}">
        <p14:creationId xmlns:p14="http://schemas.microsoft.com/office/powerpoint/2010/main" val="219707911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88CD4-497A-5349-BCAA-D002C8FC9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68094" cy="6844553"/>
          </a:xfrm>
          <a:prstGeom prst="rect">
            <a:avLst/>
          </a:prstGeom>
        </p:spPr>
      </p:pic>
      <p:sp>
        <p:nvSpPr>
          <p:cNvPr id="12" name="Rectangle 11">
            <a:extLst>
              <a:ext uri="{FF2B5EF4-FFF2-40B4-BE49-F238E27FC236}">
                <a16:creationId xmlns:a16="http://schemas.microsoft.com/office/drawing/2014/main" id="{5175BD79-1232-BF43-9B5A-ABB34553978F}"/>
              </a:ext>
            </a:extLst>
          </p:cNvPr>
          <p:cNvSpPr/>
          <p:nvPr userDrawn="1"/>
        </p:nvSpPr>
        <p:spPr>
          <a:xfrm>
            <a:off x="0" y="-13447"/>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93417702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56021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2285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39141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74673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36316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464117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76313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6018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EditPoints="1"/>
          </p:cNvSpPr>
          <p:nvPr userDrawn="1"/>
        </p:nvSpPr>
        <p:spPr bwMode="auto">
          <a:xfrm>
            <a:off x="0" y="-1"/>
            <a:ext cx="12192000" cy="6858001"/>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7378264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4289359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837086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138306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55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7072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73940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82431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71453"/>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9311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1752413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97214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81062909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213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74035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5" name="Yellow Bar">
            <a:extLst>
              <a:ext uri="{FF2B5EF4-FFF2-40B4-BE49-F238E27FC236}">
                <a16:creationId xmlns:a16="http://schemas.microsoft.com/office/drawing/2014/main" id="{989F213B-463F-FA4C-B578-28326F3CC3B7}"/>
              </a:ext>
            </a:extLst>
          </p:cNvPr>
          <p:cNvSpPr/>
          <p:nvPr/>
        </p:nvSpPr>
        <p:spPr>
          <a:xfrm>
            <a:off x="5907868" y="4499241"/>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D214BD2C-2E76-53D8-FFA0-3B949102C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78" y="87784"/>
            <a:ext cx="4848814" cy="2340575"/>
          </a:xfrm>
          <a:prstGeom prst="rect">
            <a:avLst/>
          </a:prstGeom>
        </p:spPr>
      </p:pic>
      <p:sp>
        <p:nvSpPr>
          <p:cNvPr id="15" name="Text Placeholder 2">
            <a:extLst>
              <a:ext uri="{FF2B5EF4-FFF2-40B4-BE49-F238E27FC236}">
                <a16:creationId xmlns:a16="http://schemas.microsoft.com/office/drawing/2014/main" id="{54EADE37-071F-F872-D564-F403F2E1557E}"/>
              </a:ext>
            </a:extLst>
          </p:cNvPr>
          <p:cNvSpPr txBox="1">
            <a:spLocks/>
          </p:cNvSpPr>
          <p:nvPr/>
        </p:nvSpPr>
        <p:spPr>
          <a:xfrm>
            <a:off x="2449004" y="2905711"/>
            <a:ext cx="8513064" cy="1593529"/>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1" u="none" strike="noStrike" cap="none" normalizeH="0" baseline="0" noProof="0" dirty="0">
                <a:ln>
                  <a:noFill/>
                </a:ln>
                <a:solidFill>
                  <a:sysClr val="window" lastClr="FFFFFF"/>
                </a:solidFill>
                <a:effectLst/>
                <a:uLnTx/>
                <a:uFillTx/>
              </a:rPr>
              <a:t>讓每位獅友和青少獅都有機會</a:t>
            </a:r>
            <a:br>
              <a:rPr kumimoji="0" lang="en-US" altLang="zh-TW" sz="4000" b="1" i="1" u="none" strike="noStrike" cap="none" normalizeH="0" baseline="0" noProof="0" dirty="0">
                <a:ln>
                  <a:noFill/>
                </a:ln>
                <a:solidFill>
                  <a:sysClr val="window" lastClr="FFFFFF"/>
                </a:solidFill>
                <a:effectLst/>
                <a:uLnTx/>
                <a:uFillTx/>
              </a:rPr>
            </a:br>
            <a:r>
              <a:rPr kumimoji="0" lang="zh-TW" sz="4000" b="1" i="1" u="none" strike="noStrike" cap="none" normalizeH="0" baseline="0" noProof="0" dirty="0">
                <a:ln>
                  <a:noFill/>
                </a:ln>
                <a:solidFill>
                  <a:sysClr val="window" lastClr="FFFFFF"/>
                </a:solidFill>
                <a:effectLst/>
                <a:uLnTx/>
                <a:uFillTx/>
              </a:rPr>
              <a:t>發出聲音</a:t>
            </a:r>
          </a:p>
        </p:txBody>
      </p:sp>
    </p:spTree>
    <p:extLst>
      <p:ext uri="{BB962C8B-B14F-4D97-AF65-F5344CB8AC3E}">
        <p14:creationId xmlns:p14="http://schemas.microsoft.com/office/powerpoint/2010/main" val="354799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1151208" y="2897300"/>
            <a:ext cx="9889579" cy="2339102"/>
          </a:xfrm>
          <a:prstGeom prst="rect">
            <a:avLst/>
          </a:prstGeom>
          <a:noFill/>
        </p:spPr>
        <p:txBody>
          <a:bodyPr wrap="square" numCol="2" rtlCol="0">
            <a:spAutoFit/>
          </a:bodyPr>
          <a:lstStyle/>
          <a:p>
            <a:pPr marL="285750" indent="-285750" defTabSz="857250">
              <a:lnSpc>
                <a:spcPct val="105000"/>
              </a:lnSpc>
              <a:spcAft>
                <a:spcPts val="600"/>
              </a:spcAft>
              <a:buClr>
                <a:srgbClr val="EBB700"/>
              </a:buClr>
              <a:buSzPct val="80000"/>
              <a:buFont typeface="Lucida Grande" panose="020B0600040502020204" pitchFamily="34" charset="0"/>
              <a:buChar char="▶"/>
            </a:pPr>
            <a:r>
              <a:rPr lang="zh-TW" sz="2400" dirty="0">
                <a:latin typeface="Arial" panose="020B0604020202020204" pitchFamily="34" charset="0"/>
                <a:ea typeface="PMingLiU"/>
                <a:cs typeface="Arial" panose="020B0604020202020204" pitchFamily="34" charset="0"/>
              </a:rPr>
              <a:t>分享他們的故事並設法傳播</a:t>
            </a:r>
            <a:br>
              <a:rPr lang="en-US" altLang="zh-TW" sz="2400" dirty="0">
                <a:latin typeface="Arial" panose="020B0604020202020204" pitchFamily="34" charset="0"/>
                <a:ea typeface="PMingLiU"/>
                <a:cs typeface="Arial" panose="020B0604020202020204" pitchFamily="34" charset="0"/>
              </a:rPr>
            </a:br>
            <a:r>
              <a:rPr lang="zh-TW" sz="2400" dirty="0">
                <a:latin typeface="Arial" panose="020B0604020202020204" pitchFamily="34" charset="0"/>
                <a:ea typeface="PMingLiU"/>
                <a:cs typeface="Arial" panose="020B0604020202020204" pitchFamily="34" charset="0"/>
              </a:rPr>
              <a:t>他們的訊息</a:t>
            </a:r>
          </a:p>
          <a:p>
            <a:pPr marL="285750" indent="-285750">
              <a:lnSpc>
                <a:spcPct val="105000"/>
              </a:lnSpc>
              <a:spcBef>
                <a:spcPts val="600"/>
              </a:spcBef>
              <a:spcAft>
                <a:spcPts val="600"/>
              </a:spcAft>
              <a:buClr>
                <a:srgbClr val="EBB700"/>
              </a:buClr>
              <a:buSzPct val="80000"/>
              <a:buFont typeface="Lucida Grande" panose="020B0600040502020204" pitchFamily="34" charset="0"/>
              <a:buChar char="▶"/>
              <a:defRPr/>
            </a:pPr>
            <a:r>
              <a:rPr lang="zh-TW" sz="2400" dirty="0">
                <a:latin typeface="Arial" panose="020B0604020202020204" pitchFamily="34" charset="0"/>
                <a:ea typeface="PMingLiU"/>
                <a:cs typeface="Arial" panose="020B0604020202020204" pitchFamily="34" charset="0"/>
              </a:rPr>
              <a:t>接受演講活動安排並發揮榜樣</a:t>
            </a:r>
            <a:br>
              <a:rPr lang="en-US" altLang="zh-TW" sz="2400" dirty="0">
                <a:latin typeface="Arial" panose="020B0604020202020204" pitchFamily="34" charset="0"/>
                <a:ea typeface="PMingLiU"/>
                <a:cs typeface="Arial" panose="020B0604020202020204" pitchFamily="34" charset="0"/>
              </a:rPr>
            </a:br>
            <a:r>
              <a:rPr lang="zh-TW" sz="2400" dirty="0">
                <a:latin typeface="Arial" panose="020B0604020202020204" pitchFamily="34" charset="0"/>
                <a:ea typeface="PMingLiU"/>
                <a:cs typeface="Arial" panose="020B0604020202020204" pitchFamily="34" charset="0"/>
              </a:rPr>
              <a:t>作用 </a:t>
            </a:r>
          </a:p>
          <a:p>
            <a:pPr marL="285750" indent="-285750">
              <a:lnSpc>
                <a:spcPct val="105000"/>
              </a:lnSpc>
              <a:spcAft>
                <a:spcPts val="600"/>
              </a:spcAft>
              <a:buClr>
                <a:srgbClr val="EBB700"/>
              </a:buClr>
              <a:buSzPct val="80000"/>
              <a:buFont typeface="Lucida Grande" panose="020B0600040502020204" pitchFamily="34" charset="0"/>
              <a:buChar char="▶"/>
              <a:defRPr/>
            </a:pPr>
            <a:endParaRPr kumimoji="0" lang="en-US" sz="24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400" b="0" i="0" u="none" strike="noStrike" cap="none" normalizeH="0" baseline="0" noProof="0" dirty="0">
                <a:ln>
                  <a:noFill/>
                </a:ln>
                <a:effectLst/>
                <a:uLnTx/>
                <a:uFillTx/>
                <a:latin typeface="Arial" charset="0"/>
                <a:ea typeface="PMingLiU" charset="0"/>
                <a:cs typeface="Arial" charset="0"/>
              </a:rPr>
              <a:t>與分會和區合作，推動實現更強</a:t>
            </a:r>
            <a:br>
              <a:rPr kumimoji="0" lang="en-US" altLang="zh-TW" sz="2400" b="0" i="0" u="none" strike="noStrike" cap="none" normalizeH="0" baseline="0" noProof="0" dirty="0">
                <a:ln>
                  <a:noFill/>
                </a:ln>
                <a:effectLst/>
                <a:uLnTx/>
                <a:uFillTx/>
                <a:latin typeface="Arial" charset="0"/>
                <a:ea typeface="PMingLiU" charset="0"/>
                <a:cs typeface="Arial" charset="0"/>
              </a:rPr>
            </a:br>
            <a:r>
              <a:rPr kumimoji="0" lang="zh-TW" sz="2400" b="0" i="0" u="none" strike="noStrike" cap="none" normalizeH="0" baseline="0" noProof="0" dirty="0">
                <a:ln>
                  <a:noFill/>
                </a:ln>
                <a:effectLst/>
                <a:uLnTx/>
                <a:uFillTx/>
                <a:latin typeface="Arial" charset="0"/>
                <a:ea typeface="PMingLiU" charset="0"/>
                <a:cs typeface="Arial" charset="0"/>
              </a:rPr>
              <a:t>有力和更有包容性的會員發展 </a:t>
            </a:r>
          </a:p>
          <a:p>
            <a:pPr marL="285750" marR="0" lvl="0" indent="-285750" algn="l" defTabSz="914400" rtl="0" eaLnBrk="1" fontAlgn="auto" latinLnBrk="0" hangingPunct="1">
              <a:lnSpc>
                <a:spcPct val="105000"/>
              </a:lnSpc>
              <a:spcBef>
                <a:spcPts val="600"/>
              </a:spcBef>
              <a:spcAft>
                <a:spcPts val="600"/>
              </a:spcAft>
              <a:buClr>
                <a:srgbClr val="EBB700"/>
              </a:buClr>
              <a:buSzPct val="80000"/>
              <a:buFont typeface="Lucida Grande" panose="020B0600040502020204" pitchFamily="34" charset="0"/>
              <a:buChar char="▶"/>
              <a:tabLst/>
              <a:defRPr/>
            </a:pPr>
            <a:r>
              <a:rPr kumimoji="0" lang="zh-TW" sz="2400" b="0" i="0" u="none" strike="noStrike" cap="none" normalizeH="0" baseline="0" noProof="0" dirty="0">
                <a:ln>
                  <a:noFill/>
                </a:ln>
                <a:effectLst/>
                <a:uLnTx/>
                <a:uFillTx/>
                <a:latin typeface="Arial" charset="0"/>
                <a:ea typeface="PMingLiU" charset="0"/>
                <a:cs typeface="Arial" charset="0"/>
              </a:rPr>
              <a:t>鼓勵和指導他人擔當領導角色</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a:latin typeface="Arial" charset="0"/>
                <a:ea typeface="PMingLiU" charset="0"/>
                <a:cs typeface="Arial" charset="0"/>
              </a:rPr>
              <a:t>「新聲音」的角色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a:solidFill>
                  <a:schemeClr val="tx2"/>
                </a:solidFill>
                <a:latin typeface="Arial" panose="020B0604020202020204" pitchFamily="34" charset="0"/>
                <a:ea typeface="PMingLiU"/>
                <a:cs typeface="Arial" panose="020B0604020202020204" pitchFamily="34" charset="0"/>
              </a:rPr>
              <a:t>「新聲音」被提名人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8" name="Picture 7">
            <a:extLst>
              <a:ext uri="{FF2B5EF4-FFF2-40B4-BE49-F238E27FC236}">
                <a16:creationId xmlns:a16="http://schemas.microsoft.com/office/drawing/2014/main" id="{FC13C04F-816C-9E5E-D066-770D096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143764"/>
            <a:ext cx="2457450" cy="1180362"/>
          </a:xfrm>
          <a:prstGeom prst="rect">
            <a:avLst/>
          </a:prstGeom>
        </p:spPr>
      </p:pic>
    </p:spTree>
    <p:extLst>
      <p:ext uri="{BB962C8B-B14F-4D97-AF65-F5344CB8AC3E}">
        <p14:creationId xmlns:p14="http://schemas.microsoft.com/office/powerpoint/2010/main" val="92001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723061" y="870026"/>
            <a:ext cx="537293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t>LCI</a:t>
            </a:r>
            <a:r>
              <a:rPr kumimoji="0" lang="en-US" alt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t> </a:t>
            </a:r>
            <a:r>
              <a:rPr kumimoji="0" 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t>呼籲提供</a:t>
            </a:r>
            <a:br>
              <a:rPr kumimoji="0" lang="en-US" alt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br>
            <a:r>
              <a:rPr kumimoji="0" 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t>「新聲音」故事</a:t>
            </a:r>
          </a:p>
        </p:txBody>
      </p:sp>
      <p:sp>
        <p:nvSpPr>
          <p:cNvPr id="20" name="Rectangle 19">
            <a:extLst>
              <a:ext uri="{FF2B5EF4-FFF2-40B4-BE49-F238E27FC236}">
                <a16:creationId xmlns:a16="http://schemas.microsoft.com/office/drawing/2014/main" id="{25A7E18D-95F6-9B43-87A4-F2DB2A58DD7D}"/>
              </a:ext>
            </a:extLst>
          </p:cNvPr>
          <p:cNvSpPr/>
          <p:nvPr/>
        </p:nvSpPr>
        <p:spPr>
          <a:xfrm>
            <a:off x="0" y="870026"/>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2944586"/>
            <a:ext cx="5501355" cy="29092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200" i="0" u="none" strike="noStrike" cap="none" normalizeH="0" noProof="0">
                <a:ln>
                  <a:noFill/>
                </a:ln>
                <a:solidFill>
                  <a:schemeClr val="accent2"/>
                </a:solidFill>
                <a:effectLst/>
                <a:uLnTx/>
                <a:uFillTx/>
                <a:latin typeface="Arial" panose="020B0604020202020204" pitchFamily="34" charset="0"/>
                <a:ea typeface="PMingLiU"/>
                <a:cs typeface="Arial" panose="020B0604020202020204" pitchFamily="34" charset="0"/>
              </a:rPr>
              <a:t>LCI要求總監努力在11月1日之前提交「新聲音」故事。不過，提交程序將在整年當中保持開放。</a:t>
            </a:r>
            <a:r>
              <a:rPr kumimoji="0" lang="zh-TW" sz="2200" i="0" u="none" strike="noStrike" cap="none" normalizeH="0" baseline="0" noProof="0">
                <a:ln>
                  <a:noFill/>
                </a:ln>
                <a:solidFill>
                  <a:schemeClr val="accent2"/>
                </a:solidFill>
                <a:effectLst/>
                <a:uLnTx/>
                <a:uFillTx/>
                <a:latin typeface="Arial" panose="020B0604020202020204" pitchFamily="34" charset="0"/>
                <a:ea typeface="PMingLiU"/>
                <a:cs typeface="Arial" panose="020B0604020202020204" pitchFamily="34" charset="0"/>
              </a:rPr>
              <a:t>每季度一次您將收到提交故事的提醒。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srgbClr val="00338D"/>
              </a:solidFill>
              <a:effectLst/>
              <a:uLnTx/>
              <a:uFillTx/>
              <a:latin typeface="Arial" charset="0"/>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8B3F9185-B23D-24F7-A71F-DC8997776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410" y="116080"/>
            <a:ext cx="2216476" cy="1110255"/>
          </a:xfrm>
          <a:prstGeom prst="rect">
            <a:avLst/>
          </a:prstGeom>
        </p:spPr>
      </p:pic>
      <p:pic>
        <p:nvPicPr>
          <p:cNvPr id="12" name="Picture 11">
            <a:extLst>
              <a:ext uri="{FF2B5EF4-FFF2-40B4-BE49-F238E27FC236}">
                <a16:creationId xmlns:a16="http://schemas.microsoft.com/office/drawing/2014/main" id="{8471BB31-0F4D-2E65-BEF7-D6D0C377AB60}"/>
              </a:ext>
            </a:extLst>
          </p:cNvPr>
          <p:cNvPicPr>
            <a:picLocks noChangeAspect="1"/>
          </p:cNvPicPr>
          <p:nvPr/>
        </p:nvPicPr>
        <p:blipFill>
          <a:blip r:embed="rId4"/>
          <a:stretch>
            <a:fillRect/>
          </a:stretch>
        </p:blipFill>
        <p:spPr>
          <a:xfrm>
            <a:off x="6484091" y="1075962"/>
            <a:ext cx="4275744" cy="2909269"/>
          </a:xfrm>
          <a:prstGeom prst="rect">
            <a:avLst/>
          </a:prstGeom>
        </p:spPr>
      </p:pic>
      <p:pic>
        <p:nvPicPr>
          <p:cNvPr id="2" name="Picture 1">
            <a:extLst>
              <a:ext uri="{FF2B5EF4-FFF2-40B4-BE49-F238E27FC236}">
                <a16:creationId xmlns:a16="http://schemas.microsoft.com/office/drawing/2014/main" id="{EF686454-865A-D57C-9954-F61D103831EC}"/>
              </a:ext>
            </a:extLst>
          </p:cNvPr>
          <p:cNvPicPr>
            <a:picLocks noChangeAspect="1"/>
          </p:cNvPicPr>
          <p:nvPr/>
        </p:nvPicPr>
        <p:blipFill>
          <a:blip r:embed="rId5"/>
          <a:stretch>
            <a:fillRect/>
          </a:stretch>
        </p:blipFill>
        <p:spPr>
          <a:xfrm>
            <a:off x="8468256" y="3834858"/>
            <a:ext cx="2798307" cy="2206943"/>
          </a:xfrm>
          <a:prstGeom prst="rect">
            <a:avLst/>
          </a:prstGeom>
        </p:spPr>
      </p:pic>
    </p:spTree>
    <p:extLst>
      <p:ext uri="{BB962C8B-B14F-4D97-AF65-F5344CB8AC3E}">
        <p14:creationId xmlns:p14="http://schemas.microsoft.com/office/powerpoint/2010/main" val="71793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1096257" y="1722953"/>
            <a:ext cx="5709896" cy="338554"/>
          </a:xfrm>
          <a:prstGeom prst="rect">
            <a:avLst/>
          </a:prstGeom>
          <a:noFill/>
        </p:spPr>
        <p:txBody>
          <a:bodyPr wrap="square" rtlCol="0">
            <a:spAutoFit/>
          </a:bodyPr>
          <a:lstStyle/>
          <a:p>
            <a:pPr marL="182880" indent="-182880"/>
            <a:r>
              <a:rPr lang="zh-TW" sz="1600" b="1">
                <a:solidFill>
                  <a:schemeClr val="tx2"/>
                </a:solidFill>
                <a:latin typeface="Arial" charset="0"/>
                <a:ea typeface="PMingLiU" charset="0"/>
                <a:cs typeface="Arial" charset="0"/>
              </a:rPr>
              <a:t>社交</a:t>
            </a:r>
          </a:p>
        </p:txBody>
      </p:sp>
      <p:sp>
        <p:nvSpPr>
          <p:cNvPr id="146" name="TextBox 145"/>
          <p:cNvSpPr txBox="1"/>
          <p:nvPr/>
        </p:nvSpPr>
        <p:spPr>
          <a:xfrm>
            <a:off x="1087338" y="2160383"/>
            <a:ext cx="5702334" cy="584775"/>
          </a:xfrm>
          <a:prstGeom prst="rect">
            <a:avLst/>
          </a:prstGeom>
          <a:noFill/>
        </p:spPr>
        <p:txBody>
          <a:bodyPr wrap="square" rtlCol="0">
            <a:spAutoFit/>
          </a:bodyPr>
          <a:lstStyle/>
          <a:p>
            <a:pPr marL="182880" indent="-182880">
              <a:buFont typeface="Arial" panose="020B0604020202020204" pitchFamily="34" charset="0"/>
              <a:buChar char="•"/>
            </a:pPr>
            <a:r>
              <a:rPr lang="zh-TW" sz="1600" dirty="0">
                <a:solidFill>
                  <a:schemeClr val="accent6">
                    <a:lumMod val="50000"/>
                    <a:lumOff val="50000"/>
                  </a:schemeClr>
                </a:solidFill>
                <a:latin typeface="Arial" charset="0"/>
                <a:ea typeface="PMingLiU" charset="0"/>
                <a:cs typeface="Arial" charset="0"/>
              </a:rPr>
              <a:t>管理社交媒體，以便讓所有階層的會員參與，對遴選出的「新聲音」進行表揚，並分享想法。 </a:t>
            </a:r>
          </a:p>
        </p:txBody>
      </p:sp>
      <p:sp>
        <p:nvSpPr>
          <p:cNvPr id="17" name="Oval 16"/>
          <p:cNvSpPr/>
          <p:nvPr/>
        </p:nvSpPr>
        <p:spPr bwMode="auto">
          <a:xfrm>
            <a:off x="594178" y="2900601"/>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zh-TW" sz="1200" b="1">
                <a:solidFill>
                  <a:schemeClr val="bg1"/>
                </a:solidFill>
                <a:ea typeface="ヒラギノ角ゴ Pro W3" pitchFamily="84" charset="-128"/>
              </a:rPr>
              <a:t>2</a:t>
            </a:r>
          </a:p>
        </p:txBody>
      </p:sp>
      <p:sp>
        <p:nvSpPr>
          <p:cNvPr id="140" name="TextBox 139"/>
          <p:cNvSpPr txBox="1"/>
          <p:nvPr/>
        </p:nvSpPr>
        <p:spPr>
          <a:xfrm>
            <a:off x="1082708" y="2911269"/>
            <a:ext cx="6696000" cy="338554"/>
          </a:xfrm>
          <a:prstGeom prst="rect">
            <a:avLst/>
          </a:prstGeom>
          <a:noFill/>
        </p:spPr>
        <p:txBody>
          <a:bodyPr wrap="square" rtlCol="0">
            <a:spAutoFit/>
          </a:bodyPr>
          <a:lstStyle/>
          <a:p>
            <a:pPr marL="182880" indent="-182880"/>
            <a:r>
              <a:rPr lang="zh-TW" sz="1600" b="1">
                <a:solidFill>
                  <a:schemeClr val="tx2"/>
                </a:solidFill>
                <a:latin typeface="Arial" charset="0"/>
                <a:ea typeface="PMingLiU" charset="0"/>
                <a:cs typeface="Arial" charset="0"/>
              </a:rPr>
              <a:t>網站</a:t>
            </a:r>
          </a:p>
        </p:txBody>
      </p:sp>
      <p:sp>
        <p:nvSpPr>
          <p:cNvPr id="147" name="TextBox 146"/>
          <p:cNvSpPr txBox="1"/>
          <p:nvPr/>
        </p:nvSpPr>
        <p:spPr>
          <a:xfrm>
            <a:off x="1131410" y="3435716"/>
            <a:ext cx="5702333" cy="338554"/>
          </a:xfrm>
          <a:prstGeom prst="rect">
            <a:avLst/>
          </a:prstGeom>
          <a:noFill/>
        </p:spPr>
        <p:txBody>
          <a:bodyPr wrap="square" rtlCol="0">
            <a:spAutoFit/>
          </a:bodyPr>
          <a:lstStyle/>
          <a:p>
            <a:pPr marL="182880" indent="-182880">
              <a:buFont typeface="Arial" panose="020B0604020202020204" pitchFamily="34" charset="0"/>
              <a:buChar char="•"/>
            </a:pPr>
            <a:r>
              <a:rPr lang="zh-TW" sz="1600" dirty="0">
                <a:solidFill>
                  <a:schemeClr val="accent6">
                    <a:lumMod val="50000"/>
                    <a:lumOff val="50000"/>
                  </a:schemeClr>
                </a:solidFill>
                <a:latin typeface="Arial" charset="0"/>
                <a:ea typeface="PMingLiU" charset="0"/>
                <a:cs typeface="Arial" charset="0"/>
              </a:rPr>
              <a:t>作為宣傳活動的平台和資源。</a:t>
            </a:r>
          </a:p>
        </p:txBody>
      </p:sp>
      <p:sp>
        <p:nvSpPr>
          <p:cNvPr id="18" name="Oval 17"/>
          <p:cNvSpPr/>
          <p:nvPr/>
        </p:nvSpPr>
        <p:spPr bwMode="auto">
          <a:xfrm>
            <a:off x="594178" y="3929697"/>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zh-TW" sz="1200" b="1">
                <a:solidFill>
                  <a:schemeClr val="bg1"/>
                </a:solidFill>
                <a:ea typeface="ヒラギノ角ゴ Pro W3" pitchFamily="84" charset="-128"/>
              </a:rPr>
              <a:t>3</a:t>
            </a:r>
          </a:p>
        </p:txBody>
      </p:sp>
      <p:sp>
        <p:nvSpPr>
          <p:cNvPr id="16" name="TextBox 15"/>
          <p:cNvSpPr txBox="1"/>
          <p:nvPr/>
        </p:nvSpPr>
        <p:spPr>
          <a:xfrm>
            <a:off x="7313859" y="4246556"/>
            <a:ext cx="2496696" cy="1169551"/>
          </a:xfrm>
          <a:prstGeom prst="rect">
            <a:avLst/>
          </a:prstGeom>
          <a:noFill/>
        </p:spPr>
        <p:txBody>
          <a:bodyPr wrap="square" rtlCol="0">
            <a:spAutoFit/>
          </a:bodyPr>
          <a:lstStyle/>
          <a:p>
            <a:pPr lvl="0" fontAlgn="auto">
              <a:spcBef>
                <a:spcPts val="1300"/>
              </a:spcBef>
              <a:spcAft>
                <a:spcPts val="0"/>
              </a:spcAft>
            </a:pPr>
            <a:r>
              <a:rPr lang="zh-TW" sz="1400" i="1" dirty="0">
                <a:solidFill>
                  <a:schemeClr val="accent6">
                    <a:lumMod val="50000"/>
                    <a:lumOff val="50000"/>
                  </a:schemeClr>
                </a:solidFill>
                <a:latin typeface="Georgia" panose="02040502050405020303" pitchFamily="18" charset="0"/>
                <a:ea typeface="PMingLiU"/>
                <a:cs typeface="Arial" panose="020B0604020202020204" pitchFamily="34" charset="0"/>
              </a:rPr>
              <a:t>我是會員發展的聲音，我是領導發展的聲音，我是服務的聲音，我是行銷的聲音。我是一個新聲音，您是哪個聲音？</a:t>
            </a:r>
          </a:p>
        </p:txBody>
      </p:sp>
      <p:sp>
        <p:nvSpPr>
          <p:cNvPr id="20" name="Oval 19"/>
          <p:cNvSpPr/>
          <p:nvPr/>
        </p:nvSpPr>
        <p:spPr bwMode="auto">
          <a:xfrm>
            <a:off x="594178" y="1722953"/>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kumimoji="0" lang="zh-TW" sz="1200" b="1" i="0" u="none" strike="noStrike" cap="none" normalizeH="0">
                <a:ln>
                  <a:noFill/>
                </a:ln>
                <a:solidFill>
                  <a:schemeClr val="bg1"/>
                </a:solidFill>
                <a:effectLst/>
                <a:ea typeface="ヒラギノ角ゴ Pro W3" pitchFamily="84" charset="-128"/>
              </a:rPr>
              <a:t>1</a:t>
            </a:r>
          </a:p>
        </p:txBody>
      </p:sp>
      <p:sp>
        <p:nvSpPr>
          <p:cNvPr id="7" name="Text Placeholder 6">
            <a:extLst>
              <a:ext uri="{FF2B5EF4-FFF2-40B4-BE49-F238E27FC236}">
                <a16:creationId xmlns:a16="http://schemas.microsoft.com/office/drawing/2014/main" id="{92244F7C-0E64-1442-8D1F-28C74B9B9560}"/>
              </a:ext>
            </a:extLst>
          </p:cNvPr>
          <p:cNvSpPr>
            <a:spLocks noGrp="1"/>
          </p:cNvSpPr>
          <p:nvPr>
            <p:ph type="body" sz="quarter" idx="12"/>
          </p:nvPr>
        </p:nvSpPr>
        <p:spPr>
          <a:xfrm>
            <a:off x="685800" y="724626"/>
            <a:ext cx="6176541" cy="445043"/>
          </a:xfrm>
        </p:spPr>
        <p:txBody>
          <a:bodyPr/>
          <a:lstStyle/>
          <a:p>
            <a:r>
              <a:rPr lang="zh-TW" sz="3200" dirty="0">
                <a:solidFill>
                  <a:srgbClr val="00338D"/>
                </a:solidFill>
              </a:rPr>
              <a:t>LCI</a:t>
            </a:r>
            <a:r>
              <a:rPr lang="en-US" altLang="zh-TW" sz="3200" dirty="0">
                <a:solidFill>
                  <a:srgbClr val="00338D"/>
                </a:solidFill>
              </a:rPr>
              <a:t> </a:t>
            </a:r>
            <a:r>
              <a:rPr lang="zh-TW" sz="3200" dirty="0">
                <a:solidFill>
                  <a:srgbClr val="00338D"/>
                </a:solidFill>
              </a:rPr>
              <a:t>對活動的支持</a:t>
            </a:r>
          </a:p>
        </p:txBody>
      </p:sp>
      <p:sp>
        <p:nvSpPr>
          <p:cNvPr id="26" name="Text Placeholder 6">
            <a:extLst>
              <a:ext uri="{FF2B5EF4-FFF2-40B4-BE49-F238E27FC236}">
                <a16:creationId xmlns:a16="http://schemas.microsoft.com/office/drawing/2014/main" id="{CFFE5D9E-C714-AB41-9B9D-A47EA64F9395}"/>
              </a:ext>
            </a:extLst>
          </p:cNvPr>
          <p:cNvSpPr txBox="1">
            <a:spLocks/>
          </p:cNvSpPr>
          <p:nvPr/>
        </p:nvSpPr>
        <p:spPr>
          <a:xfrm>
            <a:off x="6718261" y="4092536"/>
            <a:ext cx="47244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5400">
                <a:solidFill>
                  <a:schemeClr val="tx1">
                    <a:lumMod val="20000"/>
                    <a:lumOff val="80000"/>
                  </a:schemeClr>
                </a:solidFill>
                <a:latin typeface="Georgia" panose="02040502050405020303" pitchFamily="18" charset="0"/>
                <a:ea typeface="PMingLiU"/>
              </a:rPr>
              <a:t>“</a:t>
            </a:r>
          </a:p>
        </p:txBody>
      </p:sp>
      <p:sp>
        <p:nvSpPr>
          <p:cNvPr id="27" name="TextBox 26"/>
          <p:cNvSpPr txBox="1"/>
          <p:nvPr/>
        </p:nvSpPr>
        <p:spPr>
          <a:xfrm>
            <a:off x="1087338" y="3956556"/>
            <a:ext cx="6696000" cy="338554"/>
          </a:xfrm>
          <a:prstGeom prst="rect">
            <a:avLst/>
          </a:prstGeom>
          <a:noFill/>
        </p:spPr>
        <p:txBody>
          <a:bodyPr wrap="square" rtlCol="0">
            <a:spAutoFit/>
          </a:bodyPr>
          <a:lstStyle/>
          <a:p>
            <a:pPr marL="182880" indent="-182880"/>
            <a:r>
              <a:rPr lang="zh-TW" sz="1600" b="1">
                <a:solidFill>
                  <a:schemeClr val="tx2"/>
                </a:solidFill>
                <a:latin typeface="Arial" charset="0"/>
                <a:ea typeface="PMingLiU" charset="0"/>
                <a:cs typeface="Arial" charset="0"/>
              </a:rPr>
              <a:t>網路研討會</a:t>
            </a:r>
          </a:p>
        </p:txBody>
      </p:sp>
      <p:sp>
        <p:nvSpPr>
          <p:cNvPr id="28" name="TextBox 27"/>
          <p:cNvSpPr txBox="1"/>
          <p:nvPr/>
        </p:nvSpPr>
        <p:spPr>
          <a:xfrm>
            <a:off x="1131410" y="4386419"/>
            <a:ext cx="5702333" cy="584775"/>
          </a:xfrm>
          <a:prstGeom prst="rect">
            <a:avLst/>
          </a:prstGeom>
          <a:noFill/>
        </p:spPr>
        <p:txBody>
          <a:bodyPr wrap="square" rtlCol="0">
            <a:spAutoFit/>
          </a:bodyPr>
          <a:lstStyle/>
          <a:p>
            <a:pPr marL="182880" indent="-182880">
              <a:buFont typeface="Arial" panose="020B0604020202020204" pitchFamily="34" charset="0"/>
              <a:buChar char="•"/>
            </a:pPr>
            <a:r>
              <a:rPr lang="zh-TW" sz="1600" dirty="0">
                <a:solidFill>
                  <a:schemeClr val="accent6">
                    <a:lumMod val="50000"/>
                    <a:lumOff val="50000"/>
                  </a:schemeClr>
                </a:solidFill>
                <a:latin typeface="Arial" charset="0"/>
                <a:ea typeface="PMingLiU" charset="0"/>
                <a:cs typeface="Arial" charset="0"/>
              </a:rPr>
              <a:t>繼續由志願者領導的網路研討會，這些研討會在分享想法和向獅友提供有意義的領導發展概念方面證明是成功的。 </a:t>
            </a:r>
          </a:p>
        </p:txBody>
      </p:sp>
      <p:sp>
        <p:nvSpPr>
          <p:cNvPr id="29" name="Oval 28"/>
          <p:cNvSpPr/>
          <p:nvPr/>
        </p:nvSpPr>
        <p:spPr bwMode="auto">
          <a:xfrm>
            <a:off x="617816" y="5243053"/>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zh-TW" sz="1200" b="1">
                <a:solidFill>
                  <a:schemeClr val="bg1"/>
                </a:solidFill>
                <a:ea typeface="ヒラギノ角ゴ Pro W3" pitchFamily="84" charset="-128"/>
              </a:rPr>
              <a:t>4</a:t>
            </a:r>
          </a:p>
        </p:txBody>
      </p:sp>
      <p:sp>
        <p:nvSpPr>
          <p:cNvPr id="30" name="TextBox 29"/>
          <p:cNvSpPr txBox="1"/>
          <p:nvPr/>
        </p:nvSpPr>
        <p:spPr>
          <a:xfrm>
            <a:off x="1087338" y="5217830"/>
            <a:ext cx="6696000" cy="338554"/>
          </a:xfrm>
          <a:prstGeom prst="rect">
            <a:avLst/>
          </a:prstGeom>
          <a:noFill/>
        </p:spPr>
        <p:txBody>
          <a:bodyPr wrap="square" rtlCol="0">
            <a:spAutoFit/>
          </a:bodyPr>
          <a:lstStyle/>
          <a:p>
            <a:pPr marL="182880" indent="-182880"/>
            <a:r>
              <a:rPr lang="zh-TW" sz="1600" b="1">
                <a:solidFill>
                  <a:schemeClr val="tx2"/>
                </a:solidFill>
                <a:latin typeface="Arial" charset="0"/>
                <a:ea typeface="PMingLiU" charset="0"/>
                <a:cs typeface="Arial" charset="0"/>
              </a:rPr>
              <a:t>資源</a:t>
            </a:r>
          </a:p>
        </p:txBody>
      </p:sp>
      <p:sp>
        <p:nvSpPr>
          <p:cNvPr id="31" name="TextBox 30"/>
          <p:cNvSpPr txBox="1"/>
          <p:nvPr/>
        </p:nvSpPr>
        <p:spPr>
          <a:xfrm>
            <a:off x="1160006" y="5649131"/>
            <a:ext cx="5702335" cy="553998"/>
          </a:xfrm>
          <a:prstGeom prst="rect">
            <a:avLst/>
          </a:prstGeom>
          <a:noFill/>
        </p:spPr>
        <p:txBody>
          <a:bodyPr wrap="square" rtlCol="0">
            <a:spAutoFit/>
          </a:bodyPr>
          <a:lstStyle/>
          <a:p>
            <a:pPr marL="182880" indent="-182880">
              <a:buFont typeface="Arial" panose="020B0604020202020204" pitchFamily="34" charset="0"/>
              <a:buChar char="•"/>
            </a:pPr>
            <a:r>
              <a:rPr lang="zh-TW" sz="1600" dirty="0">
                <a:solidFill>
                  <a:schemeClr val="accent6">
                    <a:lumMod val="50000"/>
                    <a:lumOff val="50000"/>
                  </a:schemeClr>
                </a:solidFill>
                <a:latin typeface="Arial" panose="020B0604020202020204" pitchFamily="34" charset="0"/>
                <a:ea typeface="PMingLiU"/>
                <a:cs typeface="Arial" panose="020B0604020202020204" pitchFamily="34" charset="0"/>
              </a:rPr>
              <a:t>在當地活動中提供展示「新聲音」的行銷材料 </a:t>
            </a:r>
          </a:p>
          <a:p>
            <a:pPr marL="182880" indent="-182880">
              <a:buFont typeface="Arial" panose="020B0604020202020204" pitchFamily="34" charset="0"/>
              <a:buChar char="•"/>
            </a:pPr>
            <a:endParaRPr lang="en-US" sz="1400" dirty="0">
              <a:solidFill>
                <a:schemeClr val="accent6">
                  <a:lumMod val="65000"/>
                  <a:lumOff val="35000"/>
                </a:schemeClr>
              </a:solidFill>
              <a:highlight>
                <a:srgbClr val="FFFF00"/>
              </a:highlight>
              <a:latin typeface="Arial" charset="0"/>
              <a:ea typeface="Arial" charset="0"/>
              <a:cs typeface="Arial" charset="0"/>
            </a:endParaRPr>
          </a:p>
        </p:txBody>
      </p:sp>
      <p:pic>
        <p:nvPicPr>
          <p:cNvPr id="2" name="Picture 1">
            <a:extLst>
              <a:ext uri="{FF2B5EF4-FFF2-40B4-BE49-F238E27FC236}">
                <a16:creationId xmlns:a16="http://schemas.microsoft.com/office/drawing/2014/main" id="{F17BBE7F-A634-1D3E-BBFC-3E429060B3E7}"/>
              </a:ext>
            </a:extLst>
          </p:cNvPr>
          <p:cNvPicPr>
            <a:picLocks noChangeAspect="1"/>
          </p:cNvPicPr>
          <p:nvPr/>
        </p:nvPicPr>
        <p:blipFill>
          <a:blip r:embed="rId3"/>
          <a:stretch>
            <a:fillRect/>
          </a:stretch>
        </p:blipFill>
        <p:spPr>
          <a:xfrm>
            <a:off x="7046071" y="416070"/>
            <a:ext cx="4365114" cy="2694666"/>
          </a:xfrm>
          <a:prstGeom prst="rect">
            <a:avLst/>
          </a:prstGeom>
        </p:spPr>
      </p:pic>
      <p:pic>
        <p:nvPicPr>
          <p:cNvPr id="3" name="Picture 2">
            <a:extLst>
              <a:ext uri="{FF2B5EF4-FFF2-40B4-BE49-F238E27FC236}">
                <a16:creationId xmlns:a16="http://schemas.microsoft.com/office/drawing/2014/main" id="{5B139FF2-7FB5-C808-2617-459FDD4E4435}"/>
              </a:ext>
            </a:extLst>
          </p:cNvPr>
          <p:cNvPicPr>
            <a:picLocks noChangeAspect="1"/>
          </p:cNvPicPr>
          <p:nvPr/>
        </p:nvPicPr>
        <p:blipFill>
          <a:blip r:embed="rId4"/>
          <a:stretch>
            <a:fillRect/>
          </a:stretch>
        </p:blipFill>
        <p:spPr>
          <a:xfrm>
            <a:off x="9839153" y="3832127"/>
            <a:ext cx="2048434" cy="1847248"/>
          </a:xfrm>
          <a:prstGeom prst="rect">
            <a:avLst/>
          </a:prstGeom>
        </p:spPr>
      </p:pic>
    </p:spTree>
    <p:extLst>
      <p:ext uri="{BB962C8B-B14F-4D97-AF65-F5344CB8AC3E}">
        <p14:creationId xmlns:p14="http://schemas.microsoft.com/office/powerpoint/2010/main" val="2713868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976CF9-3EB9-C349-8871-320C3623CB23}"/>
              </a:ext>
            </a:extLst>
          </p:cNvPr>
          <p:cNvSpPr>
            <a:spLocks noGrp="1"/>
          </p:cNvSpPr>
          <p:nvPr>
            <p:ph type="body" sz="quarter" idx="12"/>
          </p:nvPr>
        </p:nvSpPr>
        <p:spPr>
          <a:xfrm>
            <a:off x="685800" y="724626"/>
            <a:ext cx="9906000" cy="445043"/>
          </a:xfrm>
        </p:spPr>
        <p:txBody>
          <a:bodyPr/>
          <a:lstStyle/>
          <a:p>
            <a:r>
              <a:rPr lang="zh-TW" sz="3200">
                <a:solidFill>
                  <a:srgbClr val="00338D"/>
                </a:solidFill>
              </a:rPr>
              <a:t>更多資源</a:t>
            </a:r>
          </a:p>
        </p:txBody>
      </p:sp>
      <p:grpSp>
        <p:nvGrpSpPr>
          <p:cNvPr id="3" name="Group 2"/>
          <p:cNvGrpSpPr/>
          <p:nvPr/>
        </p:nvGrpSpPr>
        <p:grpSpPr>
          <a:xfrm>
            <a:off x="1997200" y="1472360"/>
            <a:ext cx="7290787" cy="5043054"/>
            <a:chOff x="1997200" y="1376218"/>
            <a:chExt cx="7290787" cy="5043054"/>
          </a:xfrm>
        </p:grpSpPr>
        <p:sp>
          <p:nvSpPr>
            <p:cNvPr id="7" name="Freeform 6"/>
            <p:cNvSpPr/>
            <p:nvPr/>
          </p:nvSpPr>
          <p:spPr>
            <a:xfrm>
              <a:off x="1997200" y="1376218"/>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00338D"/>
            </a:solidFill>
            <a:ln>
              <a:solidFill>
                <a:srgbClr val="00338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zh-TW" sz="2400" b="1">
                  <a:latin typeface="Arial" panose="020B0604020202020204" pitchFamily="34" charset="0"/>
                  <a:ea typeface="PMingLiU"/>
                  <a:cs typeface="Arial" panose="020B0604020202020204" pitchFamily="34" charset="0"/>
                </a:rPr>
                <a:t>「新聲音」講習會撥款</a:t>
              </a:r>
            </a:p>
          </p:txBody>
        </p:sp>
        <p:sp>
          <p:nvSpPr>
            <p:cNvPr id="15" name="Freeform 14"/>
            <p:cNvSpPr/>
            <p:nvPr/>
          </p:nvSpPr>
          <p:spPr>
            <a:xfrm>
              <a:off x="2032269" y="2527917"/>
              <a:ext cx="3333552" cy="2761581"/>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lnSpc>
                  <a:spcPct val="90000"/>
                </a:lnSpc>
                <a:spcBef>
                  <a:spcPct val="0"/>
                </a:spcBef>
                <a:spcAft>
                  <a:spcPct val="35000"/>
                </a:spcAft>
              </a:pPr>
              <a:endParaRPr lang="en-US" sz="1350" kern="1200" dirty="0">
                <a:latin typeface="Arial" panose="020B0604020202020204" pitchFamily="34" charset="0"/>
                <a:cs typeface="Arial" panose="020B0604020202020204" pitchFamily="34" charset="0"/>
              </a:endParaRPr>
            </a:p>
          </p:txBody>
        </p:sp>
        <p:sp>
          <p:nvSpPr>
            <p:cNvPr id="20" name="Freeform 19"/>
            <p:cNvSpPr/>
            <p:nvPr/>
          </p:nvSpPr>
          <p:spPr>
            <a:xfrm>
              <a:off x="2030091" y="5447827"/>
              <a:ext cx="7215238" cy="971445"/>
            </a:xfrm>
            <a:custGeom>
              <a:avLst/>
              <a:gdLst>
                <a:gd name="connsiteX0" fmla="*/ 0 w 3334709"/>
                <a:gd name="connsiteY0" fmla="*/ 128259 h 1282585"/>
                <a:gd name="connsiteX1" fmla="*/ 128259 w 3334709"/>
                <a:gd name="connsiteY1" fmla="*/ 0 h 1282585"/>
                <a:gd name="connsiteX2" fmla="*/ 3206451 w 3334709"/>
                <a:gd name="connsiteY2" fmla="*/ 0 h 1282585"/>
                <a:gd name="connsiteX3" fmla="*/ 3334710 w 3334709"/>
                <a:gd name="connsiteY3" fmla="*/ 128259 h 1282585"/>
                <a:gd name="connsiteX4" fmla="*/ 3334709 w 3334709"/>
                <a:gd name="connsiteY4" fmla="*/ 1154327 h 1282585"/>
                <a:gd name="connsiteX5" fmla="*/ 3206450 w 3334709"/>
                <a:gd name="connsiteY5" fmla="*/ 1282586 h 1282585"/>
                <a:gd name="connsiteX6" fmla="*/ 128259 w 3334709"/>
                <a:gd name="connsiteY6" fmla="*/ 1282585 h 1282585"/>
                <a:gd name="connsiteX7" fmla="*/ 0 w 3334709"/>
                <a:gd name="connsiteY7" fmla="*/ 1154326 h 1282585"/>
                <a:gd name="connsiteX8" fmla="*/ 0 w 3334709"/>
                <a:gd name="connsiteY8" fmla="*/ 128259 h 1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709" h="1282585">
                  <a:moveTo>
                    <a:pt x="0" y="128259"/>
                  </a:moveTo>
                  <a:cubicBezTo>
                    <a:pt x="0" y="57424"/>
                    <a:pt x="57424" y="0"/>
                    <a:pt x="128259" y="0"/>
                  </a:cubicBezTo>
                  <a:lnTo>
                    <a:pt x="3206451" y="0"/>
                  </a:lnTo>
                  <a:cubicBezTo>
                    <a:pt x="3277286" y="0"/>
                    <a:pt x="3334710" y="57424"/>
                    <a:pt x="3334710" y="128259"/>
                  </a:cubicBezTo>
                  <a:cubicBezTo>
                    <a:pt x="3334710" y="470282"/>
                    <a:pt x="3334709" y="812304"/>
                    <a:pt x="3334709" y="1154327"/>
                  </a:cubicBezTo>
                  <a:cubicBezTo>
                    <a:pt x="3334709" y="1225162"/>
                    <a:pt x="3277285" y="1282586"/>
                    <a:pt x="3206450" y="1282586"/>
                  </a:cubicBezTo>
                  <a:lnTo>
                    <a:pt x="128259" y="1282585"/>
                  </a:lnTo>
                  <a:cubicBezTo>
                    <a:pt x="57424" y="1282585"/>
                    <a:pt x="0" y="1225161"/>
                    <a:pt x="0" y="1154326"/>
                  </a:cubicBezTo>
                  <a:lnTo>
                    <a:pt x="0" y="128259"/>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806" tIns="52806" rIns="52806" bIns="52806" numCol="1" spcCol="1270" anchor="ctr" anchorCtr="0">
              <a:noAutofit/>
            </a:bodyPr>
            <a:lstStyle/>
            <a:p>
              <a:pPr lvl="0" algn="ctr" defTabSz="511175">
                <a:lnSpc>
                  <a:spcPct val="90000"/>
                </a:lnSpc>
                <a:spcBef>
                  <a:spcPct val="0"/>
                </a:spcBef>
                <a:spcAft>
                  <a:spcPct val="35000"/>
                </a:spcAft>
              </a:pPr>
              <a:r>
                <a:rPr lang="zh-TW" sz="1400" dirty="0">
                  <a:solidFill>
                    <a:schemeClr val="tx1"/>
                  </a:solidFill>
                  <a:latin typeface="Arial" panose="020B0604020202020204" pitchFamily="34" charset="0"/>
                  <a:ea typeface="PMingLiU"/>
                  <a:cs typeface="Arial" panose="020B0604020202020204" pitchFamily="34" charset="0"/>
                </a:rPr>
                <a:t>每個憲章區每年度可獲得 8,000 美元，作為舉辦「新聲音」研討會或講習會的指定資金。</a:t>
              </a:r>
            </a:p>
            <a:p>
              <a:pPr lvl="0" algn="ctr" defTabSz="511175">
                <a:lnSpc>
                  <a:spcPct val="90000"/>
                </a:lnSpc>
                <a:spcBef>
                  <a:spcPct val="0"/>
                </a:spcBef>
                <a:spcAft>
                  <a:spcPct val="35000"/>
                </a:spcAft>
              </a:pPr>
              <a:endParaRPr lang="en-US" sz="900" kern="1200" dirty="0">
                <a:solidFill>
                  <a:schemeClr val="tx1"/>
                </a:solidFill>
                <a:latin typeface="Arial" panose="020B0604020202020204" pitchFamily="34" charset="0"/>
                <a:cs typeface="Arial" panose="020B0604020202020204" pitchFamily="34" charset="0"/>
              </a:endParaRPr>
            </a:p>
            <a:p>
              <a:pPr lvl="0" algn="ctr" defTabSz="511175">
                <a:lnSpc>
                  <a:spcPct val="90000"/>
                </a:lnSpc>
                <a:spcBef>
                  <a:spcPct val="0"/>
                </a:spcBef>
                <a:spcAft>
                  <a:spcPct val="35000"/>
                </a:spcAft>
              </a:pPr>
              <a:r>
                <a:rPr lang="zh-TW" sz="1400" dirty="0">
                  <a:latin typeface="Arial" panose="020B0604020202020204" pitchFamily="34" charset="0"/>
                  <a:ea typeface="PMingLiU"/>
                  <a:cs typeface="Arial" panose="020B0604020202020204" pitchFamily="34" charset="0"/>
                </a:rPr>
                <a:t>每項活動可使用高達 2000 美元。</a:t>
              </a:r>
            </a:p>
          </p:txBody>
        </p:sp>
        <p:sp>
          <p:nvSpPr>
            <p:cNvPr id="21" name="Freeform 20"/>
            <p:cNvSpPr/>
            <p:nvPr/>
          </p:nvSpPr>
          <p:spPr>
            <a:xfrm>
              <a:off x="5884910" y="1410173"/>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EBB700"/>
            </a:solidFill>
            <a:ln>
              <a:solidFill>
                <a:srgbClr val="EBB7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zh-TW" sz="2400" b="1">
                  <a:latin typeface="Arial" panose="020B0604020202020204" pitchFamily="34" charset="0"/>
                  <a:ea typeface="PMingLiU"/>
                  <a:cs typeface="Arial" panose="020B0604020202020204" pitchFamily="34" charset="0"/>
                </a:rPr>
                <a:t>「新聲音」研討會撥款</a:t>
              </a:r>
            </a:p>
          </p:txBody>
        </p:sp>
        <p:sp>
          <p:nvSpPr>
            <p:cNvPr id="23" name="Freeform 22"/>
            <p:cNvSpPr/>
            <p:nvPr/>
          </p:nvSpPr>
          <p:spPr>
            <a:xfrm>
              <a:off x="5911777" y="2527917"/>
              <a:ext cx="3333552" cy="2797423"/>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solidFill>
              <a:srgbClr val="EBB700">
                <a:alpha val="0"/>
              </a:srgbClr>
            </a:solidFill>
            <a:ln>
              <a:solidFill>
                <a:srgbClr val="EBB70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spcBef>
                  <a:spcPct val="0"/>
                </a:spcBef>
                <a:spcAft>
                  <a:spcPct val="35000"/>
                </a:spcAft>
              </a:pPr>
              <a:endParaRPr lang="en-US" sz="1400" kern="1200" dirty="0">
                <a:latin typeface="Arial" panose="020B0604020202020204" pitchFamily="34" charset="0"/>
                <a:cs typeface="Arial" panose="020B0604020202020204" pitchFamily="34" charset="0"/>
              </a:endParaRPr>
            </a:p>
          </p:txBody>
        </p:sp>
      </p:grpSp>
      <p:sp>
        <p:nvSpPr>
          <p:cNvPr id="26" name="TextBox 25"/>
          <p:cNvSpPr txBox="1"/>
          <p:nvPr/>
        </p:nvSpPr>
        <p:spPr>
          <a:xfrm>
            <a:off x="1997200" y="2727576"/>
            <a:ext cx="3334709" cy="2800767"/>
          </a:xfrm>
          <a:prstGeom prst="rect">
            <a:avLst/>
          </a:prstGeom>
          <a:noFill/>
        </p:spPr>
        <p:txBody>
          <a:bodyPr wrap="square" rtlCol="0">
            <a:spAutoFit/>
          </a:bodyPr>
          <a:lstStyle/>
          <a:p>
            <a:pPr lvl="0" algn="ctr"/>
            <a:r>
              <a:rPr lang="zh-TW" sz="2000" dirty="0">
                <a:latin typeface="Arial" panose="020B0604020202020204" pitchFamily="34" charset="0"/>
                <a:ea typeface="PMingLiU"/>
                <a:cs typeface="Arial" panose="020B0604020202020204" pitchFamily="34" charset="0"/>
              </a:rPr>
              <a:t>• </a:t>
            </a:r>
            <a:r>
              <a:rPr lang="zh-TW" sz="1600" dirty="0">
                <a:latin typeface="Arial" panose="020B0604020202020204" pitchFamily="34" charset="0"/>
                <a:ea typeface="PMingLiU"/>
                <a:cs typeface="Arial" panose="020B0604020202020204" pitchFamily="34" charset="0"/>
              </a:rPr>
              <a:t>研究涉及招募和保留女性、年輕獅友和青少獅以及多元化族群的各種因素</a:t>
            </a:r>
          </a:p>
          <a:p>
            <a:pPr lvl="0" algn="ctr"/>
            <a:endParaRPr lang="en-US" sz="1600" dirty="0">
              <a:solidFill>
                <a:srgbClr val="C00000"/>
              </a:solidFill>
              <a:latin typeface="Arial" panose="020B0604020202020204" pitchFamily="34" charset="0"/>
              <a:cs typeface="Arial" panose="020B0604020202020204" pitchFamily="34" charset="0"/>
            </a:endParaRPr>
          </a:p>
          <a:p>
            <a:pPr lvl="0" algn="ctr"/>
            <a:r>
              <a:rPr lang="zh-TW" sz="1600" dirty="0">
                <a:latin typeface="Arial" panose="020B0604020202020204" pitchFamily="34" charset="0"/>
                <a:ea typeface="PMingLiU"/>
                <a:cs typeface="Arial" panose="020B0604020202020204" pitchFamily="34" charset="0"/>
              </a:rPr>
              <a:t>•  制定多樣化的策略，以便發展會員並加強獅友以及領導職位的多元化</a:t>
            </a:r>
          </a:p>
          <a:p>
            <a:pPr lvl="0" algn="ctr"/>
            <a:endParaRPr lang="en-US" sz="1600" dirty="0">
              <a:latin typeface="Arial" panose="020B0604020202020204" pitchFamily="34" charset="0"/>
              <a:cs typeface="Arial" panose="020B0604020202020204" pitchFamily="34" charset="0"/>
            </a:endParaRPr>
          </a:p>
          <a:p>
            <a:pPr lvl="0" algn="ctr"/>
            <a:r>
              <a:rPr lang="zh-TW" sz="1600" dirty="0">
                <a:latin typeface="Arial" panose="020B0604020202020204" pitchFamily="34" charset="0"/>
                <a:ea typeface="PMingLiU"/>
                <a:cs typeface="Arial" panose="020B0604020202020204" pitchFamily="34" charset="0"/>
              </a:rPr>
              <a:t>•  擬定行動計畫，付諸實施</a:t>
            </a:r>
            <a:r>
              <a:rPr lang="zh-TW" sz="1400" dirty="0">
                <a:latin typeface="Arial" panose="020B0604020202020204" pitchFamily="34" charset="0"/>
                <a:ea typeface="PMingLiU"/>
                <a:cs typeface="Arial" panose="020B0604020202020204" pitchFamily="34" charset="0"/>
              </a:rPr>
              <a:t>
</a:t>
            </a:r>
            <a:br>
              <a:rPr lang="zh-TW" sz="1400" dirty="0">
                <a:latin typeface="Arial" panose="020B0604020202020204" pitchFamily="34" charset="0"/>
                <a:ea typeface="PMingLiU"/>
                <a:cs typeface="Arial" panose="020B0604020202020204" pitchFamily="34" charset="0"/>
              </a:rPr>
            </a:br>
            <a:endParaRPr lang="zh-TW" sz="1400" dirty="0">
              <a:latin typeface="Arial" panose="020B0604020202020204" pitchFamily="34" charset="0"/>
              <a:ea typeface="PMingLiU"/>
              <a:cs typeface="Arial" panose="020B0604020202020204" pitchFamily="34" charset="0"/>
            </a:endParaRPr>
          </a:p>
        </p:txBody>
      </p:sp>
      <p:sp>
        <p:nvSpPr>
          <p:cNvPr id="27" name="TextBox 26"/>
          <p:cNvSpPr txBox="1"/>
          <p:nvPr/>
        </p:nvSpPr>
        <p:spPr>
          <a:xfrm>
            <a:off x="5851217" y="2774705"/>
            <a:ext cx="3403077" cy="2523768"/>
          </a:xfrm>
          <a:prstGeom prst="rect">
            <a:avLst/>
          </a:prstGeom>
          <a:noFill/>
        </p:spPr>
        <p:txBody>
          <a:bodyPr wrap="square" rtlCol="0">
            <a:spAutoFit/>
          </a:bodyPr>
          <a:lstStyle/>
          <a:p>
            <a:pPr lvl="0" algn="ctr" defTabSz="600075">
              <a:spcBef>
                <a:spcPct val="0"/>
              </a:spcBef>
            </a:pPr>
            <a:r>
              <a:rPr lang="zh-TW" sz="1600" dirty="0">
                <a:latin typeface="Arial" panose="020B0604020202020204" pitchFamily="34" charset="0"/>
                <a:ea typeface="PMingLiU"/>
                <a:cs typeface="Arial" panose="020B0604020202020204" pitchFamily="34" charset="0"/>
              </a:rPr>
              <a:t>•  確定女性、年輕獅友和青少獅以及多元化族群感興趣的新社區方案</a:t>
            </a:r>
          </a:p>
          <a:p>
            <a:pPr lvl="0" algn="ctr" defTabSz="600075">
              <a:spcBef>
                <a:spcPct val="0"/>
              </a:spcBef>
            </a:pPr>
            <a:endParaRPr lang="en-US" sz="1600" dirty="0">
              <a:latin typeface="Arial" panose="020B0604020202020204" pitchFamily="34" charset="0"/>
              <a:cs typeface="Arial" panose="020B0604020202020204" pitchFamily="34" charset="0"/>
            </a:endParaRPr>
          </a:p>
          <a:p>
            <a:pPr lvl="0" algn="ctr" defTabSz="600075">
              <a:spcBef>
                <a:spcPct val="0"/>
              </a:spcBef>
            </a:pPr>
            <a:r>
              <a:rPr lang="zh-TW" sz="1600" dirty="0">
                <a:latin typeface="Arial" panose="020B0604020202020204" pitchFamily="34" charset="0"/>
                <a:ea typeface="PMingLiU"/>
                <a:cs typeface="Arial" panose="020B0604020202020204" pitchFamily="34" charset="0"/>
              </a:rPr>
              <a:t>•  在社區内宣傳新分會</a:t>
            </a:r>
          </a:p>
          <a:p>
            <a:pPr lvl="0" algn="ctr" defTabSz="600075">
              <a:spcBef>
                <a:spcPct val="0"/>
              </a:spcBef>
            </a:pPr>
            <a:endParaRPr lang="en-US" sz="1600" dirty="0">
              <a:latin typeface="Arial" panose="020B0604020202020204" pitchFamily="34" charset="0"/>
              <a:cs typeface="Arial" panose="020B0604020202020204" pitchFamily="34" charset="0"/>
            </a:endParaRPr>
          </a:p>
          <a:p>
            <a:pPr lvl="0" algn="ctr" defTabSz="600075">
              <a:spcBef>
                <a:spcPct val="0"/>
              </a:spcBef>
            </a:pPr>
            <a:r>
              <a:rPr lang="zh-TW" sz="1600" dirty="0">
                <a:latin typeface="Arial" panose="020B0604020202020204" pitchFamily="34" charset="0"/>
                <a:ea typeface="PMingLiU"/>
                <a:cs typeface="Arial" panose="020B0604020202020204" pitchFamily="34" charset="0"/>
              </a:rPr>
              <a:t>•  認定潛在會員</a:t>
            </a:r>
          </a:p>
          <a:p>
            <a:pPr lvl="0" algn="ctr" defTabSz="600075">
              <a:spcBef>
                <a:spcPct val="0"/>
              </a:spcBef>
            </a:pPr>
            <a:endParaRPr lang="en-US" sz="1600" dirty="0">
              <a:latin typeface="Arial" panose="020B0604020202020204" pitchFamily="34" charset="0"/>
              <a:cs typeface="Arial" panose="020B0604020202020204" pitchFamily="34" charset="0"/>
            </a:endParaRPr>
          </a:p>
          <a:p>
            <a:pPr lvl="0" algn="ctr" defTabSz="600075">
              <a:spcBef>
                <a:spcPct val="0"/>
              </a:spcBef>
            </a:pPr>
            <a:r>
              <a:rPr lang="zh-TW" sz="1600" dirty="0">
                <a:latin typeface="Arial" panose="020B0604020202020204" pitchFamily="34" charset="0"/>
                <a:ea typeface="PMingLiU"/>
                <a:cs typeface="Arial" panose="020B0604020202020204" pitchFamily="34" charset="0"/>
              </a:rPr>
              <a:t>•  成立新分會/分會支部以完成一個新的社區方案</a:t>
            </a:r>
          </a:p>
          <a:p>
            <a:endParaRPr lang="en-US" sz="1400" dirty="0" err="1"/>
          </a:p>
        </p:txBody>
      </p:sp>
      <p:pic>
        <p:nvPicPr>
          <p:cNvPr id="2" name="Picture 1">
            <a:extLst>
              <a:ext uri="{FF2B5EF4-FFF2-40B4-BE49-F238E27FC236}">
                <a16:creationId xmlns:a16="http://schemas.microsoft.com/office/drawing/2014/main" id="{DE1DB87D-8A2F-F18E-1354-4A4C7BE75F9D}"/>
              </a:ext>
            </a:extLst>
          </p:cNvPr>
          <p:cNvPicPr>
            <a:picLocks noChangeAspect="1"/>
          </p:cNvPicPr>
          <p:nvPr/>
        </p:nvPicPr>
        <p:blipFill>
          <a:blip r:embed="rId3"/>
          <a:stretch>
            <a:fillRect/>
          </a:stretch>
        </p:blipFill>
        <p:spPr>
          <a:xfrm>
            <a:off x="9742206" y="1"/>
            <a:ext cx="2343675" cy="1169668"/>
          </a:xfrm>
          <a:prstGeom prst="rect">
            <a:avLst/>
          </a:prstGeom>
        </p:spPr>
      </p:pic>
    </p:spTree>
    <p:extLst>
      <p:ext uri="{BB962C8B-B14F-4D97-AF65-F5344CB8AC3E}">
        <p14:creationId xmlns:p14="http://schemas.microsoft.com/office/powerpoint/2010/main" val="423229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726394" y="3228407"/>
            <a:ext cx="11032620" cy="2739211"/>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defRPr/>
            </a:pPr>
            <a:r>
              <a:rPr lang="zh-TW" sz="2000" dirty="0">
                <a:latin typeface="Arial" panose="020B0604020202020204" pitchFamily="34" charset="0"/>
                <a:ea typeface="PMingLiU"/>
                <a:cs typeface="Arial" panose="020B0604020202020204" pitchFamily="34" charset="0"/>
              </a:rPr>
              <a:t>撥款按申請順序提供。</a:t>
            </a:r>
          </a:p>
          <a:p>
            <a:pPr marL="285750" indent="-285750">
              <a:lnSpc>
                <a:spcPct val="105000"/>
              </a:lnSpc>
              <a:spcBef>
                <a:spcPts val="600"/>
              </a:spcBef>
              <a:spcAft>
                <a:spcPts val="600"/>
              </a:spcAft>
              <a:buClr>
                <a:srgbClr val="EBB700"/>
              </a:buClr>
              <a:buSzPct val="80000"/>
              <a:buFont typeface="Lucida Grande" panose="020B0600040502020204" pitchFamily="34" charset="0"/>
              <a:buChar char="▶"/>
            </a:pPr>
            <a:r>
              <a:rPr lang="zh-TW" sz="2000" dirty="0">
                <a:latin typeface="Arial" panose="020B0604020202020204" pitchFamily="34" charset="0"/>
                <a:ea typeface="PMingLiU"/>
                <a:cs typeface="Arial" panose="020B0604020202020204" pitchFamily="34" charset="0"/>
              </a:rPr>
              <a:t>區或複合區每個財政年度皆可申請。如果</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區或複合區在上一個獅子年度已獲得撥款，</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則應在11月1日之後方可再次申請。</a:t>
            </a: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r>
              <a:rPr lang="zh-TW" sz="2000" dirty="0">
                <a:latin typeface="Arial" panose="020B0604020202020204" pitchFamily="34" charset="0"/>
                <a:ea typeface="PMingLiU"/>
                <a:cs typeface="Arial" panose="020B0604020202020204" pitchFamily="34" charset="0"/>
              </a:rPr>
              <a:t>應在活動之前至少30天提出撥款申請。在</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報銷費用之前應獲得LCI的批准。 </a:t>
            </a:r>
          </a:p>
          <a:p>
            <a:pPr marL="285750" indent="-285750">
              <a:lnSpc>
                <a:spcPct val="105000"/>
              </a:lnSpc>
              <a:spcBef>
                <a:spcPts val="600"/>
              </a:spcBef>
              <a:spcAft>
                <a:spcPts val="600"/>
              </a:spcAft>
              <a:buClr>
                <a:srgbClr val="EBB700"/>
              </a:buClr>
              <a:buSzPct val="80000"/>
              <a:buFont typeface="Lucida Grande" panose="020B0600040502020204" pitchFamily="34" charset="0"/>
              <a:buChar char="▶"/>
            </a:pPr>
            <a:r>
              <a:rPr lang="zh-TW" sz="2000" dirty="0">
                <a:latin typeface="Arial" panose="020B0604020202020204" pitchFamily="34" charset="0"/>
                <a:ea typeface="PMingLiU"/>
                <a:cs typeface="Arial" panose="020B0604020202020204" pitchFamily="34" charset="0"/>
              </a:rPr>
              <a:t>報銷請求和報告必須在活動後30天內提出，</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才能獲得報銷款。</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22818" y="780850"/>
            <a:ext cx="6921937" cy="58926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3000" b="0" i="1" u="none" strike="noStrike" cap="none" normalizeH="0" baseline="0" noProof="0">
                <a:ln>
                  <a:noFill/>
                </a:ln>
                <a:solidFill>
                  <a:schemeClr val="tx2"/>
                </a:solidFill>
                <a:effectLst/>
                <a:uLnTx/>
                <a:uFillTx/>
                <a:latin typeface="Arial" panose="020B0604020202020204" pitchFamily="34" charset="0"/>
                <a:ea typeface="PMingLiU"/>
                <a:cs typeface="Arial" panose="020B0604020202020204" pitchFamily="34" charset="0"/>
              </a:rPr>
              <a:t>講習會和研討會活動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a:solidFill>
                  <a:schemeClr val="accent6"/>
                </a:solidFill>
                <a:latin typeface="Arial" panose="020B0604020202020204" pitchFamily="34" charset="0"/>
                <a:ea typeface="PMingLiU"/>
                <a:cs typeface="Arial" panose="020B0604020202020204" pitchFamily="34" charset="0"/>
              </a:rPr>
              <a:t>工作重點已從女性擴大到包括青年和多元化。</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D57F223C-B9DF-ED0C-00E5-FE7098923165}"/>
              </a:ext>
            </a:extLst>
          </p:cNvPr>
          <p:cNvPicPr>
            <a:picLocks noChangeAspect="1"/>
          </p:cNvPicPr>
          <p:nvPr/>
        </p:nvPicPr>
        <p:blipFill>
          <a:blip r:embed="rId3"/>
          <a:stretch>
            <a:fillRect/>
          </a:stretch>
        </p:blipFill>
        <p:spPr>
          <a:xfrm>
            <a:off x="169231" y="191668"/>
            <a:ext cx="2440620" cy="1178447"/>
          </a:xfrm>
          <a:prstGeom prst="rect">
            <a:avLst/>
          </a:prstGeom>
        </p:spPr>
      </p:pic>
    </p:spTree>
    <p:extLst>
      <p:ext uri="{BB962C8B-B14F-4D97-AF65-F5344CB8AC3E}">
        <p14:creationId xmlns:p14="http://schemas.microsoft.com/office/powerpoint/2010/main" val="60870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290272" y="896174"/>
            <a:ext cx="82723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3200" b="0" i="0" u="none" strike="noStrike" cap="none" normalizeH="0" baseline="0" noProof="0">
                <a:ln>
                  <a:noFill/>
                </a:ln>
                <a:solidFill>
                  <a:srgbClr val="002F87"/>
                </a:solidFill>
                <a:effectLst/>
                <a:uLnTx/>
                <a:uFillTx/>
                <a:latin typeface="Arial" panose="020B0604020202020204" pitchFamily="34" charset="0"/>
                <a:ea typeface="PMingLiU"/>
                <a:cs typeface="Arial" panose="020B0604020202020204" pitchFamily="34" charset="0"/>
              </a:rPr>
              <a:t>創新、靈感、激勵和樂趣！</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11" name="Picture 10">
            <a:extLst>
              <a:ext uri="{FF2B5EF4-FFF2-40B4-BE49-F238E27FC236}">
                <a16:creationId xmlns:a16="http://schemas.microsoft.com/office/drawing/2014/main" id="{4237DA6A-5AA0-31EA-42DB-C20F1F4B0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19" y="63709"/>
            <a:ext cx="1770010" cy="910512"/>
          </a:xfrm>
          <a:prstGeom prst="rect">
            <a:avLst/>
          </a:prstGeom>
        </p:spPr>
      </p:pic>
      <p:pic>
        <p:nvPicPr>
          <p:cNvPr id="3" name="Picture 2">
            <a:extLst>
              <a:ext uri="{FF2B5EF4-FFF2-40B4-BE49-F238E27FC236}">
                <a16:creationId xmlns:a16="http://schemas.microsoft.com/office/drawing/2014/main" id="{CD08A591-84E5-BBC8-DAC0-9014C0D51404}"/>
              </a:ext>
            </a:extLst>
          </p:cNvPr>
          <p:cNvPicPr>
            <a:picLocks noChangeAspect="1"/>
          </p:cNvPicPr>
          <p:nvPr/>
        </p:nvPicPr>
        <p:blipFill>
          <a:blip r:embed="rId4"/>
          <a:stretch>
            <a:fillRect/>
          </a:stretch>
        </p:blipFill>
        <p:spPr>
          <a:xfrm>
            <a:off x="4889519" y="1901635"/>
            <a:ext cx="2999492" cy="2255716"/>
          </a:xfrm>
          <a:prstGeom prst="rect">
            <a:avLst/>
          </a:prstGeom>
        </p:spPr>
      </p:pic>
      <p:pic>
        <p:nvPicPr>
          <p:cNvPr id="4" name="Picture 3">
            <a:extLst>
              <a:ext uri="{FF2B5EF4-FFF2-40B4-BE49-F238E27FC236}">
                <a16:creationId xmlns:a16="http://schemas.microsoft.com/office/drawing/2014/main" id="{D6C5E4EB-0C0C-78CF-8700-2C1416202C4D}"/>
              </a:ext>
            </a:extLst>
          </p:cNvPr>
          <p:cNvPicPr>
            <a:picLocks noChangeAspect="1"/>
          </p:cNvPicPr>
          <p:nvPr/>
        </p:nvPicPr>
        <p:blipFill>
          <a:blip r:embed="rId5"/>
          <a:stretch>
            <a:fillRect/>
          </a:stretch>
        </p:blipFill>
        <p:spPr>
          <a:xfrm>
            <a:off x="461473" y="1566472"/>
            <a:ext cx="3652580" cy="2590879"/>
          </a:xfrm>
          <a:prstGeom prst="rect">
            <a:avLst/>
          </a:prstGeom>
        </p:spPr>
      </p:pic>
      <p:pic>
        <p:nvPicPr>
          <p:cNvPr id="5" name="Picture 4">
            <a:extLst>
              <a:ext uri="{FF2B5EF4-FFF2-40B4-BE49-F238E27FC236}">
                <a16:creationId xmlns:a16="http://schemas.microsoft.com/office/drawing/2014/main" id="{80F54EE4-2DC3-202E-389C-FFC1FE93AC8B}"/>
              </a:ext>
            </a:extLst>
          </p:cNvPr>
          <p:cNvPicPr>
            <a:picLocks noChangeAspect="1"/>
          </p:cNvPicPr>
          <p:nvPr/>
        </p:nvPicPr>
        <p:blipFill>
          <a:blip r:embed="rId6"/>
          <a:stretch>
            <a:fillRect/>
          </a:stretch>
        </p:blipFill>
        <p:spPr>
          <a:xfrm>
            <a:off x="8688288" y="1727993"/>
            <a:ext cx="2743200" cy="1955396"/>
          </a:xfrm>
          <a:prstGeom prst="rect">
            <a:avLst/>
          </a:prstGeom>
        </p:spPr>
      </p:pic>
      <p:pic>
        <p:nvPicPr>
          <p:cNvPr id="6" name="Picture 5">
            <a:extLst>
              <a:ext uri="{FF2B5EF4-FFF2-40B4-BE49-F238E27FC236}">
                <a16:creationId xmlns:a16="http://schemas.microsoft.com/office/drawing/2014/main" id="{A6ECE392-692F-860E-4B40-BE89802C2CCE}"/>
              </a:ext>
            </a:extLst>
          </p:cNvPr>
          <p:cNvPicPr>
            <a:picLocks noChangeAspect="1"/>
          </p:cNvPicPr>
          <p:nvPr/>
        </p:nvPicPr>
        <p:blipFill>
          <a:blip r:embed="rId7"/>
          <a:stretch>
            <a:fillRect/>
          </a:stretch>
        </p:blipFill>
        <p:spPr>
          <a:xfrm>
            <a:off x="4981545" y="4407753"/>
            <a:ext cx="2815439" cy="2088839"/>
          </a:xfrm>
          <a:prstGeom prst="rect">
            <a:avLst/>
          </a:prstGeom>
        </p:spPr>
      </p:pic>
      <p:pic>
        <p:nvPicPr>
          <p:cNvPr id="7" name="Picture 6">
            <a:extLst>
              <a:ext uri="{FF2B5EF4-FFF2-40B4-BE49-F238E27FC236}">
                <a16:creationId xmlns:a16="http://schemas.microsoft.com/office/drawing/2014/main" id="{CA517BDF-0180-4AC5-D902-BA4A2E1A70B7}"/>
              </a:ext>
            </a:extLst>
          </p:cNvPr>
          <p:cNvPicPr>
            <a:picLocks noChangeAspect="1"/>
          </p:cNvPicPr>
          <p:nvPr/>
        </p:nvPicPr>
        <p:blipFill>
          <a:blip r:embed="rId8"/>
          <a:stretch>
            <a:fillRect/>
          </a:stretch>
        </p:blipFill>
        <p:spPr>
          <a:xfrm>
            <a:off x="8031120" y="3858473"/>
            <a:ext cx="3779848" cy="2542252"/>
          </a:xfrm>
          <a:prstGeom prst="rect">
            <a:avLst/>
          </a:prstGeom>
        </p:spPr>
      </p:pic>
      <p:pic>
        <p:nvPicPr>
          <p:cNvPr id="8" name="Picture 7">
            <a:extLst>
              <a:ext uri="{FF2B5EF4-FFF2-40B4-BE49-F238E27FC236}">
                <a16:creationId xmlns:a16="http://schemas.microsoft.com/office/drawing/2014/main" id="{5A478EF8-0D38-DD04-AEC1-45154D61492F}"/>
              </a:ext>
            </a:extLst>
          </p:cNvPr>
          <p:cNvPicPr>
            <a:picLocks noChangeAspect="1"/>
          </p:cNvPicPr>
          <p:nvPr/>
        </p:nvPicPr>
        <p:blipFill>
          <a:blip r:embed="rId9"/>
          <a:stretch>
            <a:fillRect/>
          </a:stretch>
        </p:blipFill>
        <p:spPr>
          <a:xfrm>
            <a:off x="1687564" y="4304909"/>
            <a:ext cx="2591025" cy="2280102"/>
          </a:xfrm>
          <a:prstGeom prst="rect">
            <a:avLst/>
          </a:prstGeom>
        </p:spPr>
      </p:pic>
    </p:spTree>
    <p:extLst>
      <p:ext uri="{BB962C8B-B14F-4D97-AF65-F5344CB8AC3E}">
        <p14:creationId xmlns:p14="http://schemas.microsoft.com/office/powerpoint/2010/main" val="370354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45578" y="269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				</a:t>
            </a:r>
            <a:r>
              <a:rPr kumimoji="0" lang="en-US" alt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	    </a:t>
            </a:r>
            <a:r>
              <a:rPr kumimoji="0" 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討</a:t>
            </a:r>
            <a:r>
              <a:rPr kumimoji="0" lang="en-US" alt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 </a:t>
            </a:r>
            <a:r>
              <a:rPr kumimoji="0" 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論</a:t>
            </a: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5" name="Yellow Bar">
            <a:extLst>
              <a:ext uri="{FF2B5EF4-FFF2-40B4-BE49-F238E27FC236}">
                <a16:creationId xmlns:a16="http://schemas.microsoft.com/office/drawing/2014/main" id="{989F213B-463F-FA4C-B578-28326F3CC3B7}"/>
              </a:ext>
            </a:extLst>
          </p:cNvPr>
          <p:cNvSpPr/>
          <p:nvPr/>
        </p:nvSpPr>
        <p:spPr>
          <a:xfrm>
            <a:off x="5161561" y="4055697"/>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Tree>
    <p:extLst>
      <p:ext uri="{BB962C8B-B14F-4D97-AF65-F5344CB8AC3E}">
        <p14:creationId xmlns:p14="http://schemas.microsoft.com/office/powerpoint/2010/main" val="250056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5" y="184985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800" b="1" i="0"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更多資訊請聯絡： </a:t>
            </a:r>
          </a:p>
        </p:txBody>
      </p:sp>
      <p:sp>
        <p:nvSpPr>
          <p:cNvPr id="5" name="Yellow Bar">
            <a:extLst>
              <a:ext uri="{FF2B5EF4-FFF2-40B4-BE49-F238E27FC236}">
                <a16:creationId xmlns:a16="http://schemas.microsoft.com/office/drawing/2014/main" id="{989F213B-463F-FA4C-B578-28326F3CC3B7}"/>
              </a:ext>
            </a:extLst>
          </p:cNvPr>
          <p:cNvSpPr/>
          <p:nvPr/>
        </p:nvSpPr>
        <p:spPr>
          <a:xfrm>
            <a:off x="5257239" y="25326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737644" y="2677554"/>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區及分會行政管理司職員:</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newvoices@lionsclubs.org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lang="en-US" sz="800" kern="0" dirty="0">
              <a:solidFill>
                <a:srgbClr val="FFFFFF"/>
              </a:solidFill>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lang="zh-CN" altLang="en-US" sz="2000" dirty="0">
                <a:solidFill>
                  <a:srgbClr val="FFFFFF"/>
                </a:solidFill>
                <a:ea typeface="PMingLiU" charset="0"/>
              </a:rPr>
              <a:t>及</a:t>
            </a:r>
            <a:r>
              <a:rPr kumimoji="0" lang="zh-TW" sz="20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訪問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https://www.lionsclubs.org/zh-hant/resources-for-members/resource-center/new-voices</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Facebook(臉書): Lions New Voices</a:t>
            </a: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
        <p:nvSpPr>
          <p:cNvPr id="2" name="TextBox 1">
            <a:extLst>
              <a:ext uri="{FF2B5EF4-FFF2-40B4-BE49-F238E27FC236}">
                <a16:creationId xmlns:a16="http://schemas.microsoft.com/office/drawing/2014/main" id="{B2D47859-41ED-1118-81D9-366515A49A46}"/>
              </a:ext>
            </a:extLst>
          </p:cNvPr>
          <p:cNvSpPr txBox="1"/>
          <p:nvPr/>
        </p:nvSpPr>
        <p:spPr>
          <a:xfrm flipH="1">
            <a:off x="3390198" y="5591697"/>
            <a:ext cx="5411602" cy="523220"/>
          </a:xfrm>
          <a:prstGeom prst="rect">
            <a:avLst/>
          </a:prstGeom>
          <a:noFill/>
        </p:spPr>
        <p:txBody>
          <a:bodyPr wrap="square" rtlCol="0">
            <a:spAutoFit/>
          </a:bodyPr>
          <a:lstStyle/>
          <a:p>
            <a:pPr algn="ctr"/>
            <a:r>
              <a:rPr lang="zh-TW" sz="2800" b="1" dirty="0">
                <a:solidFill>
                  <a:srgbClr val="FFCC00"/>
                </a:solidFill>
                <a:latin typeface="Arial" panose="020B0604020202020204" pitchFamily="34" charset="0"/>
                <a:ea typeface="PMingLiU"/>
                <a:cs typeface="Arial" panose="020B0604020202020204" pitchFamily="34" charset="0"/>
              </a:rPr>
              <a:t>加入討論！</a:t>
            </a:r>
          </a:p>
        </p:txBody>
      </p:sp>
    </p:spTree>
    <p:extLst>
      <p:ext uri="{BB962C8B-B14F-4D97-AF65-F5344CB8AC3E}">
        <p14:creationId xmlns:p14="http://schemas.microsoft.com/office/powerpoint/2010/main" val="66018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DC8AA71-55A8-3649-9696-D505B3711E6E}"/>
              </a:ext>
            </a:extLst>
          </p:cNvPr>
          <p:cNvSpPr/>
          <p:nvPr/>
        </p:nvSpPr>
        <p:spPr>
          <a:xfrm rot="16200000" flipV="1">
            <a:off x="229806" y="-32291"/>
            <a:ext cx="6858000" cy="7022235"/>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3075174"/>
            <a:ext cx="5525034"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TW" sz="2400" b="1" i="0" u="none" strike="noStrike" cap="none" normalizeH="0" baseline="0" noProof="0">
                <a:ln>
                  <a:noFill/>
                </a:ln>
                <a:solidFill>
                  <a:srgbClr val="33373B"/>
                </a:solidFill>
                <a:effectLst/>
                <a:uLnTx/>
                <a:uFillTx/>
                <a:ea typeface="+mn-ea"/>
              </a:rPr>
              <a:t>「新聲音」倡議</a:t>
            </a:r>
            <a:r>
              <a:rPr kumimoji="0" lang="zh-TW" sz="2400" i="0" u="none" strike="noStrike" cap="none" normalizeH="0" baseline="0" noProof="0">
                <a:ln>
                  <a:noFill/>
                </a:ln>
                <a:solidFill>
                  <a:srgbClr val="33373B"/>
                </a:solidFill>
                <a:effectLst/>
                <a:uLnTx/>
                <a:uFillTx/>
                <a:ea typeface="+mn-ea"/>
              </a:rPr>
              <a:t>旨在推動性別平等和多元化，並在我們的組織內增加女性、年輕人和代表性不足的人群。</a:t>
            </a:r>
            <a:r>
              <a:rPr kumimoji="0" lang="zh-TW" sz="2400" b="0" i="0" u="none" strike="noStrike" cap="none" normalizeH="0" baseline="0" noProof="0">
                <a:ln>
                  <a:noFill/>
                </a:ln>
                <a:solidFill>
                  <a:srgbClr val="33373B"/>
                </a:solidFill>
                <a:effectLst/>
                <a:uLnTx/>
                <a:uFillTx/>
                <a:ea typeface="+mn-ea"/>
              </a:rPr>
              <a:t>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85192" y="1319345"/>
            <a:ext cx="5525035" cy="15933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TW" sz="4000" b="1" i="1" u="none" strike="noStrike" cap="none" normalizeH="0" baseline="0" noProof="0">
                <a:ln>
                  <a:noFill/>
                </a:ln>
                <a:solidFill>
                  <a:schemeClr val="tx2"/>
                </a:solidFill>
                <a:effectLst/>
                <a:uLnTx/>
                <a:uFillTx/>
                <a:ea typeface="+mn-ea"/>
              </a:rPr>
              <a:t>成為獅友是賦予力量</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09375" y="72358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2"/>
          <a:srcRect/>
          <a:stretch/>
        </p:blipFill>
        <p:spPr>
          <a:xfrm>
            <a:off x="147686" y="5877313"/>
            <a:ext cx="836923" cy="836923"/>
          </a:xfrm>
          <a:prstGeom prst="rect">
            <a:avLst/>
          </a:prstGeom>
        </p:spPr>
      </p:pic>
      <p:pic>
        <p:nvPicPr>
          <p:cNvPr id="14" name="Picture 13">
            <a:extLst>
              <a:ext uri="{FF2B5EF4-FFF2-40B4-BE49-F238E27FC236}">
                <a16:creationId xmlns:a16="http://schemas.microsoft.com/office/drawing/2014/main" id="{54D57F8C-96AB-D4BF-7E05-CC6477930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86" y="18870"/>
            <a:ext cx="2292072" cy="1051157"/>
          </a:xfrm>
          <a:prstGeom prst="rect">
            <a:avLst/>
          </a:prstGeom>
        </p:spPr>
      </p:pic>
      <p:pic>
        <p:nvPicPr>
          <p:cNvPr id="4" name="Picture 3">
            <a:extLst>
              <a:ext uri="{FF2B5EF4-FFF2-40B4-BE49-F238E27FC236}">
                <a16:creationId xmlns:a16="http://schemas.microsoft.com/office/drawing/2014/main" id="{16405968-BE1B-A095-5A35-EB2CF2DDE53D}"/>
              </a:ext>
            </a:extLst>
          </p:cNvPr>
          <p:cNvPicPr>
            <a:picLocks noChangeAspect="1"/>
          </p:cNvPicPr>
          <p:nvPr/>
        </p:nvPicPr>
        <p:blipFill>
          <a:blip r:embed="rId4"/>
          <a:stretch>
            <a:fillRect/>
          </a:stretch>
        </p:blipFill>
        <p:spPr>
          <a:xfrm>
            <a:off x="6947731" y="1640791"/>
            <a:ext cx="3747875" cy="2991029"/>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1048" y="728966"/>
            <a:ext cx="6206266" cy="445047"/>
          </a:xfrm>
          <a:prstGeom prst="rect">
            <a:avLst/>
          </a:prstGeom>
        </p:spPr>
      </p:pic>
      <p:sp>
        <p:nvSpPr>
          <p:cNvPr id="8" name="Text Placeholder 1"/>
          <p:cNvSpPr txBox="1">
            <a:spLocks/>
          </p:cNvSpPr>
          <p:nvPr/>
        </p:nvSpPr>
        <p:spPr>
          <a:xfrm>
            <a:off x="771814" y="2469524"/>
            <a:ext cx="10255117" cy="3753853"/>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4000" b="1" i="1" dirty="0">
                <a:solidFill>
                  <a:schemeClr val="tx2"/>
                </a:solidFill>
              </a:rPr>
              <a:t>新聲音 </a:t>
            </a:r>
          </a:p>
          <a:p>
            <a:pPr marL="0" indent="0">
              <a:buFont typeface="Arial" pitchFamily="34" charset="0"/>
              <a:buNone/>
            </a:pPr>
            <a:r>
              <a:rPr lang="zh-TW" sz="4000" b="1" i="1" dirty="0">
                <a:solidFill>
                  <a:schemeClr val="tx2"/>
                </a:solidFill>
              </a:rPr>
              <a:t>幫助我們成長</a:t>
            </a:r>
          </a:p>
          <a:p>
            <a:pPr marL="0" indent="0">
              <a:buNone/>
            </a:pPr>
            <a:endParaRPr lang="en-US" sz="2800" dirty="0"/>
          </a:p>
          <a:p>
            <a:pPr marL="0" indent="0">
              <a:buNone/>
            </a:pPr>
            <a:r>
              <a:rPr lang="zh-TW" sz="2000" dirty="0"/>
              <a:t>「新聲音」是一項植根基層的倡議，目標是在當地分享成功故事，啟發他人，並向我們社區中的非獅友群體宣傳本組織及其努力。</a:t>
            </a:r>
          </a:p>
          <a:p>
            <a:pPr marL="0" indent="0">
              <a:buNone/>
            </a:pPr>
            <a:endParaRPr lang="en-US" sz="2000" dirty="0"/>
          </a:p>
          <a:p>
            <a:pPr marL="0" indent="0" algn="ctr">
              <a:buNone/>
            </a:pPr>
            <a:r>
              <a:rPr lang="zh-TW" sz="2000" i="1" dirty="0"/>
              <a:t>受啟發的獅友可能會服務更多人、招募更多人、成為更好的領導者，並將國際獅子會的讯息廣為傳播。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814" y="728965"/>
            <a:ext cx="3047711" cy="1414160"/>
          </a:xfrm>
          <a:prstGeom prst="rect">
            <a:avLst/>
          </a:prstGeom>
        </p:spPr>
      </p:pic>
      <p:pic>
        <p:nvPicPr>
          <p:cNvPr id="3" name="Picture 2">
            <a:extLst>
              <a:ext uri="{FF2B5EF4-FFF2-40B4-BE49-F238E27FC236}">
                <a16:creationId xmlns:a16="http://schemas.microsoft.com/office/drawing/2014/main" id="{6D36FC35-FF4E-178E-979F-9D81CD62EE0F}"/>
              </a:ext>
            </a:extLst>
          </p:cNvPr>
          <p:cNvPicPr>
            <a:picLocks noChangeAspect="1"/>
          </p:cNvPicPr>
          <p:nvPr/>
        </p:nvPicPr>
        <p:blipFill>
          <a:blip r:embed="rId5"/>
          <a:stretch>
            <a:fillRect/>
          </a:stretch>
        </p:blipFill>
        <p:spPr>
          <a:xfrm>
            <a:off x="5801721" y="728965"/>
            <a:ext cx="4608975" cy="3481118"/>
          </a:xfrm>
          <a:prstGeom prst="rect">
            <a:avLst/>
          </a:prstGeom>
        </p:spPr>
      </p:pic>
    </p:spTree>
    <p:extLst>
      <p:ext uri="{BB962C8B-B14F-4D97-AF65-F5344CB8AC3E}">
        <p14:creationId xmlns:p14="http://schemas.microsoft.com/office/powerpoint/2010/main" val="156446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97859" y="1539386"/>
            <a:ext cx="8172792" cy="3539430"/>
          </a:xfrm>
          <a:prstGeom prst="rect">
            <a:avLst/>
          </a:prstGeom>
          <a:noFill/>
        </p:spPr>
        <p:txBody>
          <a:bodyPr wrap="square" rtlCol="0">
            <a:spAutoFit/>
          </a:bodyPr>
          <a:lstStyle/>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讓我們分享新想法和彼此學習。努力透過嘗試新事物來鼓勵分會</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更加活躍和有創意，同時幫助獅友在個人和專業方面都得到成長。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讓我們認可獅友和青少獅在行銷、會員、領導發展和服務領域的</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卓越工作</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讓我們實現包容性，傾聽代表性不足群體的聲音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讓我們打破界限，鼓勵獅友和青少獅擔當領導角色</a:t>
            </a:r>
          </a:p>
          <a:p>
            <a:endParaRPr lang="en-US" sz="2400" kern="0" dirty="0"/>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48608" y="474290"/>
            <a:ext cx="7871294" cy="928279"/>
          </a:xfrm>
        </p:spPr>
        <p:txBody>
          <a:bodyPr/>
          <a:lstStyle/>
          <a:p>
            <a:r>
              <a:rPr lang="zh-TW" sz="3200"/>
              <a:t>「新聲音」是一個平台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4" name="Picture 3">
            <a:extLst>
              <a:ext uri="{FF2B5EF4-FFF2-40B4-BE49-F238E27FC236}">
                <a16:creationId xmlns:a16="http://schemas.microsoft.com/office/drawing/2014/main" id="{096385A5-29A8-5DE9-A2C6-9BAFB9D55648}"/>
              </a:ext>
            </a:extLst>
          </p:cNvPr>
          <p:cNvPicPr>
            <a:picLocks noChangeAspect="1"/>
          </p:cNvPicPr>
          <p:nvPr/>
        </p:nvPicPr>
        <p:blipFill>
          <a:blip r:embed="rId4"/>
          <a:stretch>
            <a:fillRect/>
          </a:stretch>
        </p:blipFill>
        <p:spPr>
          <a:xfrm>
            <a:off x="8619902" y="2384278"/>
            <a:ext cx="3298617" cy="2486826"/>
          </a:xfrm>
          <a:prstGeom prst="rect">
            <a:avLst/>
          </a:prstGeom>
        </p:spPr>
      </p:pic>
    </p:spTree>
    <p:extLst>
      <p:ext uri="{BB962C8B-B14F-4D97-AF65-F5344CB8AC3E}">
        <p14:creationId xmlns:p14="http://schemas.microsoft.com/office/powerpoint/2010/main" val="27651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zh-TW" sz="2800">
                <a:solidFill>
                  <a:srgbClr val="00338D"/>
                </a:solidFill>
              </a:rPr>
              <a:t>誰是</a:t>
            </a:r>
          </a:p>
          <a:p>
            <a:r>
              <a:rPr lang="zh-TW" sz="2800">
                <a:solidFill>
                  <a:srgbClr val="00338D"/>
                </a:solidFill>
              </a:rPr>
              <a:t>新聲音 ?</a:t>
            </a:r>
          </a:p>
        </p:txBody>
      </p:sp>
      <p:graphicFrame>
        <p:nvGraphicFramePr>
          <p:cNvPr id="4" name="Diagram 3"/>
          <p:cNvGraphicFramePr/>
          <p:nvPr>
            <p:extLst>
              <p:ext uri="{D42A27DB-BD31-4B8C-83A1-F6EECF244321}">
                <p14:modId xmlns:p14="http://schemas.microsoft.com/office/powerpoint/2010/main" val="4284395992"/>
              </p:ext>
            </p:extLst>
          </p:nvPr>
        </p:nvGraphicFramePr>
        <p:xfrm>
          <a:off x="4812289" y="1710555"/>
          <a:ext cx="6770832" cy="4732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18001" y="468265"/>
            <a:ext cx="6959408" cy="1292662"/>
          </a:xfrm>
          <a:prstGeom prst="rect">
            <a:avLst/>
          </a:prstGeom>
          <a:noFill/>
        </p:spPr>
        <p:txBody>
          <a:bodyPr wrap="square" rtlCol="0">
            <a:spAutoFit/>
          </a:bodyPr>
          <a:lstStyle/>
          <a:p>
            <a:r>
              <a:rPr lang="zh-TW" sz="2600">
                <a:latin typeface="Arial" panose="020B0604020202020204" pitchFamily="34" charset="0"/>
                <a:ea typeface="PMingLiU"/>
                <a:cs typeface="Arial" panose="020B0604020202020204" pitchFamily="34" charset="0"/>
              </a:rPr>
              <a:t>「新聲音」是指在以下四個領域之一有特殊影響力的獅友和青少獅：</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71" y="468266"/>
            <a:ext cx="2982054" cy="1292662"/>
          </a:xfrm>
          <a:prstGeom prst="rect">
            <a:avLst/>
          </a:prstGeom>
        </p:spPr>
      </p:pic>
    </p:spTree>
    <p:extLst>
      <p:ext uri="{BB962C8B-B14F-4D97-AF65-F5344CB8AC3E}">
        <p14:creationId xmlns:p14="http://schemas.microsoft.com/office/powerpoint/2010/main" val="17978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93163" y="2225263"/>
            <a:ext cx="9753600" cy="3636893"/>
          </a:xfrm>
          <a:prstGeom prst="rect">
            <a:avLst/>
          </a:prstGeom>
          <a:noFill/>
        </p:spPr>
        <p:txBody>
          <a:bodyPr wrap="square" rtlCol="0">
            <a:spAutoFit/>
          </a:bodyPr>
          <a:lstStyle/>
          <a:p>
            <a:pPr lvl="1">
              <a:lnSpc>
                <a:spcPct val="150000"/>
              </a:lnSpc>
              <a:spcAft>
                <a:spcPts val="1000"/>
              </a:spcAft>
            </a:pPr>
            <a:r>
              <a:rPr lang="zh-TW" sz="2400" b="1">
                <a:solidFill>
                  <a:schemeClr val="tx2"/>
                </a:solidFill>
                <a:latin typeface="Arial" panose="020B0604020202020204" pitchFamily="34" charset="0"/>
                <a:ea typeface="PMingLiU"/>
                <a:cs typeface="Arial" panose="020B0604020202020204" pitchFamily="34" charset="0"/>
              </a:rPr>
              <a:t>深感受到獅友力量鼓舞的全球各區的多元化和富有創意的獅友！</a:t>
            </a:r>
          </a:p>
          <a:p>
            <a:pPr marL="1257300" lvl="2" indent="-342900">
              <a:lnSpc>
                <a:spcPct val="150000"/>
              </a:lnSpc>
              <a:buFont typeface="Arial" panose="020B0604020202020204" pitchFamily="34" charset="0"/>
              <a:buChar char="•"/>
            </a:pPr>
            <a:r>
              <a:rPr lang="zh-TW" sz="2000">
                <a:latin typeface="Arial" panose="020B0604020202020204" pitchFamily="34" charset="0"/>
                <a:ea typeface="PMingLiU"/>
                <a:cs typeface="Arial" panose="020B0604020202020204" pitchFamily="34" charset="0"/>
              </a:rPr>
              <a:t>能夠分享富有啟發性的故事或經驗者</a:t>
            </a:r>
          </a:p>
          <a:p>
            <a:pPr marL="1257300" lvl="2" indent="-342900">
              <a:lnSpc>
                <a:spcPct val="150000"/>
              </a:lnSpc>
              <a:buFont typeface="Arial" panose="020B0604020202020204" pitchFamily="34" charset="0"/>
              <a:buChar char="•"/>
            </a:pPr>
            <a:r>
              <a:rPr lang="zh-TW" sz="2000">
                <a:latin typeface="Arial" panose="020B0604020202020204" pitchFamily="34" charset="0"/>
                <a:ea typeface="PMingLiU"/>
                <a:cs typeface="Arial" panose="020B0604020202020204" pitchFamily="34" charset="0"/>
              </a:rPr>
              <a:t>有新的或創新想法分享者</a:t>
            </a:r>
          </a:p>
          <a:p>
            <a:pPr marL="1257300" lvl="2" indent="-342900">
              <a:lnSpc>
                <a:spcPct val="150000"/>
              </a:lnSpc>
              <a:buFont typeface="Arial" panose="020B0604020202020204" pitchFamily="34" charset="0"/>
              <a:buChar char="•"/>
            </a:pPr>
            <a:r>
              <a:rPr lang="zh-TW" sz="2000">
                <a:latin typeface="Arial" panose="020B0604020202020204" pitchFamily="34" charset="0"/>
                <a:ea typeface="PMingLiU"/>
                <a:cs typeface="Arial" panose="020B0604020202020204" pitchFamily="34" charset="0"/>
              </a:rPr>
              <a:t>尚未有機會擔當領導者  </a:t>
            </a:r>
          </a:p>
          <a:p>
            <a:pPr marL="1257300" lvl="2" indent="-342900">
              <a:lnSpc>
                <a:spcPct val="150000"/>
              </a:lnSpc>
              <a:buFont typeface="Arial" panose="020B0604020202020204" pitchFamily="34" charset="0"/>
              <a:buChar char="•"/>
            </a:pPr>
            <a:r>
              <a:rPr lang="zh-TW" sz="2000">
                <a:latin typeface="Arial" panose="020B0604020202020204" pitchFamily="34" charset="0"/>
                <a:ea typeface="PMingLiU"/>
                <a:cs typeface="Arial" panose="020B0604020202020204" pitchFamily="34" charset="0"/>
              </a:rPr>
              <a:t>相信我們的使命，並希望讓其他人參與的人 </a:t>
            </a:r>
          </a:p>
          <a:p>
            <a:pPr lvl="2">
              <a:lnSpc>
                <a:spcPct val="150000"/>
              </a:lnSpc>
            </a:pPr>
            <a:endParaRPr lang="en-US" sz="2000" dirty="0">
              <a:solidFill>
                <a:schemeClr val="accent6">
                  <a:lumMod val="50000"/>
                  <a:lumOff val="50000"/>
                </a:schemeClr>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15357" y="752474"/>
            <a:ext cx="7871294" cy="928279"/>
          </a:xfrm>
        </p:spPr>
        <p:txBody>
          <a:bodyPr/>
          <a:lstStyle/>
          <a:p>
            <a:r>
              <a:rPr lang="zh-TW" sz="3200">
                <a:latin typeface="Arial" charset="0"/>
                <a:ea typeface="PMingLiU" charset="0"/>
                <a:cs typeface="Arial" charset="0"/>
              </a:rPr>
              <a:t>誰有資格成為「新聲音」？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7CDE190F-220F-FEC7-D2EF-E5D8DA15D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3500" y="3093577"/>
            <a:ext cx="3096071" cy="2028298"/>
          </a:xfrm>
          <a:prstGeom prst="rect">
            <a:avLst/>
          </a:prstGeom>
        </p:spPr>
      </p:pic>
    </p:spTree>
    <p:extLst>
      <p:ext uri="{BB962C8B-B14F-4D97-AF65-F5344CB8AC3E}">
        <p14:creationId xmlns:p14="http://schemas.microsoft.com/office/powerpoint/2010/main" val="219293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3029285" y="32262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結構和支持</a:t>
            </a:r>
          </a:p>
        </p:txBody>
      </p:sp>
      <p:sp>
        <p:nvSpPr>
          <p:cNvPr id="5" name="Yellow Bar">
            <a:extLst>
              <a:ext uri="{FF2B5EF4-FFF2-40B4-BE49-F238E27FC236}">
                <a16:creationId xmlns:a16="http://schemas.microsoft.com/office/drawing/2014/main" id="{989F213B-463F-FA4C-B578-28326F3CC3B7}"/>
              </a:ext>
            </a:extLst>
          </p:cNvPr>
          <p:cNvSpPr/>
          <p:nvPr/>
        </p:nvSpPr>
        <p:spPr>
          <a:xfrm>
            <a:off x="5370868" y="411139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11A27ADD-CC65-5850-0EE5-EE7C97EF3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64" y="347730"/>
            <a:ext cx="5220789" cy="2333625"/>
          </a:xfrm>
          <a:prstGeom prst="rect">
            <a:avLst/>
          </a:prstGeom>
        </p:spPr>
      </p:pic>
    </p:spTree>
    <p:extLst>
      <p:ext uri="{BB962C8B-B14F-4D97-AF65-F5344CB8AC3E}">
        <p14:creationId xmlns:p14="http://schemas.microsoft.com/office/powerpoint/2010/main" val="400670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1097883" y="2812324"/>
            <a:ext cx="10350046" cy="2562946"/>
          </a:xfrm>
          <a:prstGeom prst="rect">
            <a:avLst/>
          </a:prstGeom>
          <a:noFill/>
        </p:spPr>
        <p:txBody>
          <a:bodyPr wrap="square" numCol="2" rtlCol="0">
            <a:spAutoFit/>
          </a:bodyPr>
          <a:lstStyle/>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000" b="0" i="0" u="none" strike="noStrike" cap="none" normalizeH="0" baseline="0" noProof="0" dirty="0">
                <a:ln>
                  <a:noFill/>
                </a:ln>
                <a:effectLst/>
                <a:uLnTx/>
                <a:uFillTx/>
                <a:latin typeface="Arial" charset="0"/>
                <a:ea typeface="PMingLiU" charset="0"/>
                <a:cs typeface="Arial" charset="0"/>
              </a:rPr>
              <a:t>確定四位當地的「新聲音」— 要考量</a:t>
            </a:r>
            <a:br>
              <a:rPr kumimoji="0" lang="en-US" altLang="zh-TW" sz="2000" b="0" i="0" u="none" strike="noStrike" cap="none" normalizeH="0" baseline="0" noProof="0" dirty="0">
                <a:ln>
                  <a:noFill/>
                </a:ln>
                <a:effectLst/>
                <a:uLnTx/>
                <a:uFillTx/>
                <a:latin typeface="Arial" charset="0"/>
                <a:ea typeface="PMingLiU" charset="0"/>
                <a:cs typeface="Arial" charset="0"/>
              </a:rPr>
            </a:br>
            <a:r>
              <a:rPr kumimoji="0" lang="zh-TW" sz="2000" b="0" i="0" u="none" strike="noStrike" cap="none" normalizeH="0" baseline="0" noProof="0" dirty="0">
                <a:ln>
                  <a:noFill/>
                </a:ln>
                <a:effectLst/>
                <a:uLnTx/>
                <a:uFillTx/>
                <a:latin typeface="Arial" charset="0"/>
                <a:ea typeface="PMingLiU" charset="0"/>
                <a:cs typeface="Arial" charset="0"/>
              </a:rPr>
              <a:t>多元化的因素以及在四個領域中每個</a:t>
            </a:r>
            <a:br>
              <a:rPr kumimoji="0" lang="en-US" altLang="zh-TW" sz="2000" b="0" i="0" u="none" strike="noStrike" cap="none" normalizeH="0" baseline="0" noProof="0" dirty="0">
                <a:ln>
                  <a:noFill/>
                </a:ln>
                <a:effectLst/>
                <a:uLnTx/>
                <a:uFillTx/>
                <a:latin typeface="Arial" charset="0"/>
                <a:ea typeface="PMingLiU" charset="0"/>
                <a:cs typeface="Arial" charset="0"/>
              </a:rPr>
            </a:br>
            <a:r>
              <a:rPr kumimoji="0" lang="zh-TW" sz="2000" b="0" i="0" u="none" strike="noStrike" cap="none" normalizeH="0" baseline="0" noProof="0" dirty="0">
                <a:ln>
                  <a:noFill/>
                </a:ln>
                <a:effectLst/>
                <a:uLnTx/>
                <a:uFillTx/>
                <a:latin typeface="Arial" charset="0"/>
                <a:ea typeface="PMingLiU" charset="0"/>
                <a:cs typeface="Arial" charset="0"/>
              </a:rPr>
              <a:t>領域表現卓越的獅友和青少獅</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000" b="0" i="0" u="none" strike="noStrike" cap="none" normalizeH="0" baseline="0" noProof="0" dirty="0">
                <a:ln>
                  <a:noFill/>
                </a:ln>
                <a:effectLst/>
                <a:uLnTx/>
                <a:uFillTx/>
                <a:latin typeface="Arial" charset="0"/>
                <a:ea typeface="PMingLiU" charset="0"/>
                <a:cs typeface="Arial" charset="0"/>
              </a:rPr>
              <a:t>頒發「新聲音」證書</a:t>
            </a:r>
          </a:p>
          <a:p>
            <a:pPr marR="0" lvl="0" algn="l" defTabSz="914400" rtl="0" eaLnBrk="1" fontAlgn="auto" latinLnBrk="0" hangingPunct="1">
              <a:lnSpc>
                <a:spcPct val="105000"/>
              </a:lnSpc>
              <a:spcBef>
                <a:spcPts val="0"/>
              </a:spcBef>
              <a:spcAft>
                <a:spcPts val="600"/>
              </a:spcAft>
              <a:buClr>
                <a:srgbClr val="EBB700"/>
              </a:buClr>
              <a:buSzPct val="80000"/>
              <a:tabLst/>
              <a:defRPr/>
            </a:pPr>
            <a:br>
              <a:rPr kumimoji="0" lang="zh-TW" sz="2000" b="0" i="0" u="none" strike="noStrike" cap="none" normalizeH="0" baseline="0" noProof="0" dirty="0">
                <a:ln>
                  <a:noFill/>
                </a:ln>
                <a:effectLst/>
                <a:uLnTx/>
                <a:uFillTx/>
                <a:latin typeface="Arial" charset="0"/>
                <a:ea typeface="PMingLiU" charset="0"/>
                <a:cs typeface="Arial" charset="0"/>
              </a:rPr>
            </a:br>
            <a:endParaRPr kumimoji="0" lang="zh-TW" sz="2000" b="0" i="0" u="none" strike="noStrike" cap="none" normalizeH="0" baseline="0" noProof="0" dirty="0">
              <a:ln>
                <a:noFill/>
              </a:ln>
              <a:effectLst/>
              <a:uLnTx/>
              <a:uFillTx/>
              <a:latin typeface="Arial" charset="0"/>
              <a:ea typeface="PMingLiU"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000" b="0" i="0" u="none" strike="noStrike" cap="none" normalizeH="0" baseline="0" noProof="0" dirty="0">
                <a:ln>
                  <a:noFill/>
                </a:ln>
                <a:effectLst/>
                <a:uLnTx/>
                <a:uFillTx/>
                <a:latin typeface="Arial" charset="0"/>
                <a:ea typeface="PMingLiU" charset="0"/>
                <a:cs typeface="Arial" charset="0"/>
              </a:rPr>
              <a:t>在區的活動和通訊中特別介紹當地的</a:t>
            </a:r>
            <a:br>
              <a:rPr kumimoji="0" lang="en-US" altLang="zh-TW" sz="2000" b="0" i="0" u="none" strike="noStrike" cap="none" normalizeH="0" baseline="0" noProof="0" dirty="0">
                <a:ln>
                  <a:noFill/>
                </a:ln>
                <a:effectLst/>
                <a:uLnTx/>
                <a:uFillTx/>
                <a:latin typeface="Arial" charset="0"/>
                <a:ea typeface="PMingLiU" charset="0"/>
                <a:cs typeface="Arial" charset="0"/>
              </a:rPr>
            </a:br>
            <a:r>
              <a:rPr kumimoji="0" lang="zh-TW" sz="2000" b="0" i="0" u="none" strike="noStrike" cap="none" normalizeH="0" baseline="0" noProof="0" dirty="0">
                <a:ln>
                  <a:noFill/>
                </a:ln>
                <a:effectLst/>
                <a:uLnTx/>
                <a:uFillTx/>
                <a:latin typeface="Arial" charset="0"/>
                <a:ea typeface="PMingLiU" charset="0"/>
                <a:cs typeface="Arial" charset="0"/>
              </a:rPr>
              <a:t>「新聲音」</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000" b="0" i="0" u="none" strike="noStrike" cap="none" normalizeH="0" baseline="0" noProof="0" dirty="0">
                <a:ln>
                  <a:noFill/>
                </a:ln>
                <a:effectLst/>
                <a:uLnTx/>
                <a:uFillTx/>
                <a:latin typeface="Arial" charset="0"/>
                <a:ea typeface="PMingLiU" charset="0"/>
                <a:cs typeface="Arial" charset="0"/>
              </a:rPr>
              <a:t>透過「新聲音」故事收集表格向LCI提供</a:t>
            </a:r>
            <a:br>
              <a:rPr kumimoji="0" lang="en-US" altLang="zh-TW" sz="2000" b="0" i="0" u="none" strike="noStrike" cap="none" normalizeH="0" baseline="0" noProof="0" dirty="0">
                <a:ln>
                  <a:noFill/>
                </a:ln>
                <a:effectLst/>
                <a:uLnTx/>
                <a:uFillTx/>
                <a:latin typeface="Arial" charset="0"/>
                <a:ea typeface="PMingLiU" charset="0"/>
                <a:cs typeface="Arial" charset="0"/>
              </a:rPr>
            </a:br>
            <a:r>
              <a:rPr kumimoji="0" lang="zh-TW" sz="2000" b="0" i="0" u="none" strike="noStrike" cap="none" normalizeH="0" baseline="0" noProof="0" dirty="0">
                <a:ln>
                  <a:noFill/>
                </a:ln>
                <a:effectLst/>
                <a:uLnTx/>
                <a:uFillTx/>
                <a:latin typeface="Arial" charset="0"/>
                <a:ea typeface="PMingLiU" charset="0"/>
                <a:cs typeface="Arial" charset="0"/>
              </a:rPr>
              <a:t>「新聲音」故事</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a:latin typeface="Arial" charset="0"/>
                <a:ea typeface="PMingLiU" charset="0"/>
                <a:cs typeface="Arial" charset="0"/>
              </a:rPr>
              <a:t>區的角色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654357" y="5145425"/>
            <a:ext cx="9278696" cy="1038852"/>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000" i="1" dirty="0">
                <a:solidFill>
                  <a:schemeClr val="tx2"/>
                </a:solidFill>
                <a:latin typeface="Arial" panose="020B0604020202020204" pitchFamily="34" charset="0"/>
                <a:ea typeface="PMingLiU" panose="02010600030101010101" pitchFamily="2" charset="-122"/>
              </a:rPr>
              <a:t>在當地的區網站和社交媒體或分會和區月刊上重點宣傳「新聲音」。在專區、分區、區和分會會議以及服務和籌款活動中分享他們的故事。</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
        <p:nvSpPr>
          <p:cNvPr id="2" name="TextBox 1">
            <a:extLst>
              <a:ext uri="{FF2B5EF4-FFF2-40B4-BE49-F238E27FC236}">
                <a16:creationId xmlns:a16="http://schemas.microsoft.com/office/drawing/2014/main" id="{E34D8806-AAF0-39FE-3494-3F24229531A5}"/>
              </a:ext>
            </a:extLst>
          </p:cNvPr>
          <p:cNvSpPr txBox="1"/>
          <p:nvPr/>
        </p:nvSpPr>
        <p:spPr>
          <a:xfrm>
            <a:off x="5594899" y="1854154"/>
            <a:ext cx="1002197" cy="523220"/>
          </a:xfrm>
          <a:prstGeom prst="rect">
            <a:avLst/>
          </a:prstGeom>
          <a:noFill/>
        </p:spPr>
        <p:txBody>
          <a:bodyPr wrap="none" rtlCol="0">
            <a:spAutoFit/>
          </a:bodyPr>
          <a:lstStyle/>
          <a:p>
            <a:pPr algn="ctr"/>
            <a:r>
              <a:rPr lang="zh-TW" sz="2800" dirty="0">
                <a:solidFill>
                  <a:schemeClr val="tx2"/>
                </a:solidFill>
                <a:latin typeface="Arial" panose="020B0604020202020204" pitchFamily="34" charset="0"/>
                <a:ea typeface="PMingLiU"/>
                <a:cs typeface="Arial" panose="020B0604020202020204" pitchFamily="34" charset="0"/>
              </a:rPr>
              <a:t>總</a:t>
            </a:r>
            <a:r>
              <a:rPr lang="en-US" altLang="zh-TW" sz="2800" dirty="0">
                <a:solidFill>
                  <a:schemeClr val="tx2"/>
                </a:solidFill>
                <a:latin typeface="Arial" panose="020B0604020202020204" pitchFamily="34" charset="0"/>
                <a:ea typeface="PMingLiU"/>
                <a:cs typeface="Arial" panose="020B0604020202020204" pitchFamily="34" charset="0"/>
              </a:rPr>
              <a:t> </a:t>
            </a:r>
            <a:r>
              <a:rPr lang="zh-TW" sz="2800" dirty="0">
                <a:solidFill>
                  <a:schemeClr val="tx2"/>
                </a:solidFill>
                <a:latin typeface="Arial" panose="020B0604020202020204" pitchFamily="34" charset="0"/>
                <a:ea typeface="PMingLiU"/>
                <a:cs typeface="Arial" panose="020B0604020202020204" pitchFamily="34" charset="0"/>
              </a:rPr>
              <a:t>監</a:t>
            </a:r>
          </a:p>
        </p:txBody>
      </p:sp>
      <p:pic>
        <p:nvPicPr>
          <p:cNvPr id="11" name="Picture 10">
            <a:extLst>
              <a:ext uri="{FF2B5EF4-FFF2-40B4-BE49-F238E27FC236}">
                <a16:creationId xmlns:a16="http://schemas.microsoft.com/office/drawing/2014/main" id="{B02AC643-364C-8281-604B-DE8038CFE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1" y="143764"/>
            <a:ext cx="2673653" cy="1180362"/>
          </a:xfrm>
          <a:prstGeom prst="rect">
            <a:avLst/>
          </a:prstGeom>
        </p:spPr>
      </p:pic>
    </p:spTree>
    <p:extLst>
      <p:ext uri="{BB962C8B-B14F-4D97-AF65-F5344CB8AC3E}">
        <p14:creationId xmlns:p14="http://schemas.microsoft.com/office/powerpoint/2010/main" val="220688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3051003" y="153142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a:t>「新聲音」倡議程序</a:t>
            </a:r>
          </a:p>
        </p:txBody>
      </p:sp>
      <p:sp>
        <p:nvSpPr>
          <p:cNvPr id="22" name="Rectangle 21">
            <a:extLst>
              <a:ext uri="{FF2B5EF4-FFF2-40B4-BE49-F238E27FC236}">
                <a16:creationId xmlns:a16="http://schemas.microsoft.com/office/drawing/2014/main" id="{F32ECD31-0C39-A848-877F-3FAEF435A8D9}"/>
              </a:ext>
            </a:extLst>
          </p:cNvPr>
          <p:cNvSpPr/>
          <p:nvPr/>
        </p:nvSpPr>
        <p:spPr>
          <a:xfrm>
            <a:off x="4784218" y="2235186"/>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pSp>
        <p:nvGrpSpPr>
          <p:cNvPr id="8" name="Group 7">
            <a:extLst>
              <a:ext uri="{FF2B5EF4-FFF2-40B4-BE49-F238E27FC236}">
                <a16:creationId xmlns:a16="http://schemas.microsoft.com/office/drawing/2014/main" id="{CFA01D02-9BA5-1A45-BAE5-F9DBDD067538}"/>
              </a:ext>
            </a:extLst>
          </p:cNvPr>
          <p:cNvGrpSpPr/>
          <p:nvPr/>
        </p:nvGrpSpPr>
        <p:grpSpPr>
          <a:xfrm>
            <a:off x="487111" y="3228407"/>
            <a:ext cx="11212082" cy="2560607"/>
            <a:chOff x="1071642" y="3467100"/>
            <a:chExt cx="9945507" cy="2398894"/>
          </a:xfrm>
        </p:grpSpPr>
        <p:sp>
          <p:nvSpPr>
            <p:cNvPr id="11" name="Oval 10">
              <a:extLst>
                <a:ext uri="{FF2B5EF4-FFF2-40B4-BE49-F238E27FC236}">
                  <a16:creationId xmlns:a16="http://schemas.microsoft.com/office/drawing/2014/main" id="{81DAC05E-089A-2E4D-AC90-13F2E41CA7ED}"/>
                </a:ext>
              </a:extLst>
            </p:cNvPr>
            <p:cNvSpPr/>
            <p:nvPr/>
          </p:nvSpPr>
          <p:spPr bwMode="auto">
            <a:xfrm>
              <a:off x="8529462" y="3467100"/>
              <a:ext cx="2487687" cy="2398894"/>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t>總監向LCI提交新</a:t>
              </a:r>
              <a:br>
                <a:rPr kumimoji="0" lang="en-US" alt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br>
              <a:r>
                <a:rPr kumimoji="0" 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t>聲音故事收集表格，以便在國際分享</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0" i="0" u="none" strike="noStrike" kern="1200" cap="none" spc="0" normalizeH="0" baseline="0" noProof="0" dirty="0" err="1">
                <a:ln>
                  <a:noFill/>
                </a:ln>
                <a:solidFill>
                  <a:srgbClr val="404040"/>
                </a:solidFill>
                <a:effectLst/>
                <a:uLnTx/>
                <a:uFillTx/>
                <a:latin typeface="Arial" charset="0"/>
                <a:ea typeface="Arial" charset="0"/>
                <a:cs typeface="Arial" charset="0"/>
              </a:endParaRPr>
            </a:p>
          </p:txBody>
        </p:sp>
        <p:sp>
          <p:nvSpPr>
            <p:cNvPr id="12" name="Oval 11">
              <a:extLst>
                <a:ext uri="{FF2B5EF4-FFF2-40B4-BE49-F238E27FC236}">
                  <a16:creationId xmlns:a16="http://schemas.microsoft.com/office/drawing/2014/main" id="{C2B68600-8609-EF42-937D-F29B8A1C5940}"/>
                </a:ext>
              </a:extLst>
            </p:cNvPr>
            <p:cNvSpPr/>
            <p:nvPr/>
          </p:nvSpPr>
          <p:spPr bwMode="auto">
            <a:xfrm>
              <a:off x="6043522" y="3467100"/>
              <a:ext cx="2398894" cy="23988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a:ln>
                    <a:noFill/>
                  </a:ln>
                  <a:solidFill>
                    <a:schemeClr val="bg1"/>
                  </a:solidFill>
                  <a:effectLst/>
                  <a:uLnTx/>
                  <a:uFillTx/>
                  <a:latin typeface="Arial" panose="020B0604020202020204" pitchFamily="34" charset="0"/>
                  <a:ea typeface="PMingLiU"/>
                  <a:cs typeface="Arial" panose="020B0604020202020204" pitchFamily="34" charset="0"/>
                </a:rPr>
                <a:t>「新聲音」發言，並鼓勵其他獅友和青少獅發揮領導作用和創新精神</a:t>
              </a:r>
            </a:p>
          </p:txBody>
        </p:sp>
        <p:sp>
          <p:nvSpPr>
            <p:cNvPr id="14" name="Oval 13">
              <a:extLst>
                <a:ext uri="{FF2B5EF4-FFF2-40B4-BE49-F238E27FC236}">
                  <a16:creationId xmlns:a16="http://schemas.microsoft.com/office/drawing/2014/main" id="{52D256DE-A0BC-1941-8009-6F541C08BD5E}"/>
                </a:ext>
              </a:extLst>
            </p:cNvPr>
            <p:cNvSpPr/>
            <p:nvPr/>
          </p:nvSpPr>
          <p:spPr bwMode="auto">
            <a:xfrm>
              <a:off x="3601115" y="346710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a:ln>
                    <a:noFill/>
                  </a:ln>
                  <a:solidFill>
                    <a:schemeClr val="bg1"/>
                  </a:solidFill>
                  <a:effectLst/>
                  <a:uLnTx/>
                  <a:uFillTx/>
                  <a:latin typeface="Arial" panose="020B0604020202020204" pitchFamily="34" charset="0"/>
                  <a:ea typeface="PMingLiU"/>
                  <a:cs typeface="Arial" panose="020B0604020202020204" pitchFamily="34" charset="0"/>
                </a:rPr>
                <a:t>區為「新聲音」做宣傳，並提供機會讓他們分享故事</a:t>
              </a:r>
            </a:p>
          </p:txBody>
        </p:sp>
        <p:sp>
          <p:nvSpPr>
            <p:cNvPr id="15" name="Oval 14">
              <a:extLst>
                <a:ext uri="{FF2B5EF4-FFF2-40B4-BE49-F238E27FC236}">
                  <a16:creationId xmlns:a16="http://schemas.microsoft.com/office/drawing/2014/main" id="{390C9CF8-3CE6-574F-A784-15673E7E1E17}"/>
                </a:ext>
              </a:extLst>
            </p:cNvPr>
            <p:cNvSpPr/>
            <p:nvPr/>
          </p:nvSpPr>
          <p:spPr bwMode="auto">
            <a:xfrm>
              <a:off x="1071642" y="3467100"/>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a:ln>
                    <a:noFill/>
                  </a:ln>
                  <a:solidFill>
                    <a:schemeClr val="bg1"/>
                  </a:solidFill>
                  <a:effectLst/>
                  <a:uLnTx/>
                  <a:uFillTx/>
                  <a:latin typeface="Arial" panose="020B0604020202020204" pitchFamily="34" charset="0"/>
                  <a:ea typeface="PMingLiU"/>
                  <a:cs typeface="Arial" panose="020B0604020202020204" pitchFamily="34" charset="0"/>
                </a:rPr>
                <a:t>總監向區內的「新聲音」頒發證書</a:t>
              </a:r>
            </a:p>
          </p:txBody>
        </p:sp>
        <p:sp>
          <p:nvSpPr>
            <p:cNvPr id="16" name="Right Arrow 15">
              <a:extLst>
                <a:ext uri="{FF2B5EF4-FFF2-40B4-BE49-F238E27FC236}">
                  <a16:creationId xmlns:a16="http://schemas.microsoft.com/office/drawing/2014/main" id="{321B2FDC-E9B1-1846-A2D6-3DE2D6D6C474}"/>
                </a:ext>
              </a:extLst>
            </p:cNvPr>
            <p:cNvSpPr/>
            <p:nvPr/>
          </p:nvSpPr>
          <p:spPr>
            <a:xfrm>
              <a:off x="3024223" y="4368802"/>
              <a:ext cx="923378"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19BA775A-9C4A-BA43-A56C-30226013DFE0}"/>
                </a:ext>
              </a:extLst>
            </p:cNvPr>
            <p:cNvSpPr/>
            <p:nvPr/>
          </p:nvSpPr>
          <p:spPr>
            <a:xfrm>
              <a:off x="5516808" y="4368802"/>
              <a:ext cx="923377"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6FCD1337-4EB8-A548-B543-C100F3CA34D5}"/>
                </a:ext>
              </a:extLst>
            </p:cNvPr>
            <p:cNvSpPr/>
            <p:nvPr/>
          </p:nvSpPr>
          <p:spPr>
            <a:xfrm>
              <a:off x="7995848" y="4368802"/>
              <a:ext cx="858213"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85F6961A-B627-9A35-BCE0-23334691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1" y="61401"/>
            <a:ext cx="2800350" cy="1257300"/>
          </a:xfrm>
          <a:prstGeom prst="rect">
            <a:avLst/>
          </a:prstGeom>
        </p:spPr>
      </p:pic>
      <p:sp>
        <p:nvSpPr>
          <p:cNvPr id="2" name="TextBox 1">
            <a:extLst>
              <a:ext uri="{FF2B5EF4-FFF2-40B4-BE49-F238E27FC236}">
                <a16:creationId xmlns:a16="http://schemas.microsoft.com/office/drawing/2014/main" id="{251B07D8-293C-53CF-FEF0-24065FF5F9D1}"/>
              </a:ext>
            </a:extLst>
          </p:cNvPr>
          <p:cNvSpPr txBox="1"/>
          <p:nvPr/>
        </p:nvSpPr>
        <p:spPr>
          <a:xfrm>
            <a:off x="1720692" y="2429135"/>
            <a:ext cx="9586920" cy="369332"/>
          </a:xfrm>
          <a:prstGeom prst="rect">
            <a:avLst/>
          </a:prstGeom>
          <a:noFill/>
        </p:spPr>
        <p:txBody>
          <a:bodyPr wrap="none" rtlCol="0">
            <a:spAutoFit/>
          </a:bodyPr>
          <a:lstStyle/>
          <a:p>
            <a:r>
              <a:rPr lang="zh-TW">
                <a:latin typeface="Arial" panose="020B0604020202020204" pitchFamily="34" charset="0"/>
                <a:ea typeface="PMingLiU"/>
                <a:cs typeface="Arial" panose="020B0604020202020204" pitchFamily="34" charset="0"/>
              </a:rPr>
              <a:t>鼓勵每位總監在任期內提名四位獅友/青少獅</a:t>
            </a:r>
            <a:r>
              <a:rPr lang="zh-TW"/>
              <a:t>。</a:t>
            </a:r>
          </a:p>
        </p:txBody>
      </p:sp>
    </p:spTree>
    <p:extLst>
      <p:ext uri="{BB962C8B-B14F-4D97-AF65-F5344CB8AC3E}">
        <p14:creationId xmlns:p14="http://schemas.microsoft.com/office/powerpoint/2010/main" val="3794792352"/>
      </p:ext>
    </p:extLst>
  </p:cSld>
  <p:clrMapOvr>
    <a:masterClrMapping/>
  </p:clrMapOvr>
</p:sld>
</file>

<file path=ppt/theme/theme1.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1725</Words>
  <Application>Microsoft Office PowerPoint</Application>
  <PresentationFormat>Widescreen</PresentationFormat>
  <Paragraphs>124</Paragraphs>
  <Slides>17</Slides>
  <Notes>5</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Arial</vt:lpstr>
      <vt:lpstr>Arial Hebrew Scholar</vt:lpstr>
      <vt:lpstr>Calibri</vt:lpstr>
      <vt:lpstr>Calibri Light</vt:lpstr>
      <vt:lpstr>Georgia</vt:lpstr>
      <vt:lpstr>Helvetica</vt:lpstr>
      <vt:lpstr>Helvetica Neue</vt:lpstr>
      <vt:lpstr>Lucida Grande</vt:lpstr>
      <vt:lpstr>Open sans</vt:lpstr>
      <vt:lpstr>Open Sans Light</vt:lpstr>
      <vt:lpstr>Segoe UI</vt:lpstr>
      <vt:lpstr>Segoe UI Semibold</vt:lpstr>
      <vt:lpstr>No Page Number</vt:lpstr>
      <vt:lpstr>1_No Page Number</vt:lpstr>
      <vt:lpstr>Blue Page Number</vt:lpstr>
      <vt:lpstr>1_Blue Page Number</vt:lpstr>
      <vt:lpstr>2_Blue Page Number</vt:lpstr>
      <vt:lpstr>White Page Number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 Karmeisha</dc:creator>
  <cp:lastModifiedBy>Wielgus, Natalie</cp:lastModifiedBy>
  <cp:revision>154</cp:revision>
  <cp:lastPrinted>2019-08-06T19:01:25Z</cp:lastPrinted>
  <dcterms:created xsi:type="dcterms:W3CDTF">2018-04-25T18:52:53Z</dcterms:created>
  <dcterms:modified xsi:type="dcterms:W3CDTF">2023-02-17T17:27:14Z</dcterms:modified>
</cp:coreProperties>
</file>