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8" r:id="rId3"/>
    <p:sldMasterId id="2147483678" r:id="rId4"/>
    <p:sldMasterId id="2147483695" r:id="rId5"/>
    <p:sldMasterId id="2147483712" r:id="rId6"/>
    <p:sldMasterId id="2147483719" r:id="rId7"/>
  </p:sldMasterIdLst>
  <p:notesMasterIdLst>
    <p:notesMasterId r:id="rId25"/>
  </p:notesMasterIdLst>
  <p:handoutMasterIdLst>
    <p:handoutMasterId r:id="rId26"/>
  </p:handoutMasterIdLst>
  <p:sldIdLst>
    <p:sldId id="882" r:id="rId8"/>
    <p:sldId id="1081" r:id="rId9"/>
    <p:sldId id="293" r:id="rId10"/>
    <p:sldId id="306" r:id="rId11"/>
    <p:sldId id="266" r:id="rId12"/>
    <p:sldId id="287" r:id="rId13"/>
    <p:sldId id="883" r:id="rId14"/>
    <p:sldId id="1122" r:id="rId15"/>
    <p:sldId id="1118" r:id="rId16"/>
    <p:sldId id="1121" r:id="rId17"/>
    <p:sldId id="897" r:id="rId18"/>
    <p:sldId id="269" r:id="rId19"/>
    <p:sldId id="302" r:id="rId20"/>
    <p:sldId id="1120" r:id="rId21"/>
    <p:sldId id="895" r:id="rId22"/>
    <p:sldId id="1123" r:id="rId23"/>
    <p:sldId id="1119" r:id="rId2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FF00"/>
    <a:srgbClr val="FFFF66"/>
    <a:srgbClr val="003FB0"/>
    <a:srgbClr val="001946"/>
    <a:srgbClr val="002464"/>
    <a:srgbClr val="001D50"/>
    <a:srgbClr val="001842"/>
    <a:srgbClr val="002346"/>
    <a:srgbClr val="002C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86510" autoAdjust="0"/>
  </p:normalViewPr>
  <p:slideViewPr>
    <p:cSldViewPr snapToGrid="0">
      <p:cViewPr varScale="1">
        <p:scale>
          <a:sx n="98" d="100"/>
          <a:sy n="98" d="100"/>
        </p:scale>
        <p:origin x="90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4.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ECC552-2858-4B4E-96A7-6F029451920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A132EE4-E1D8-4359-893E-214CEB3144BC}">
      <dgm:prSet phldrT="[Text]"/>
      <dgm:spPr>
        <a:solidFill>
          <a:schemeClr val="tx2"/>
        </a:solidFill>
      </dgm:spPr>
      <dgm:t>
        <a:bodyPr/>
        <a:lstStyle/>
        <a:p>
          <a:r>
            <a:rPr lang="en-US" b="1" dirty="0">
              <a:latin typeface="Arial" panose="020B0604020202020204" pitchFamily="34" charset="0"/>
              <a:cs typeface="Arial" panose="020B0604020202020204" pitchFamily="34" charset="0"/>
            </a:rPr>
            <a:t>SERVICE</a:t>
          </a:r>
        </a:p>
      </dgm:t>
    </dgm:pt>
    <dgm:pt modelId="{4B90A4CF-0419-41E5-8162-9865AFCFB7B2}" type="parTrans" cxnId="{A4DFF299-1E18-4B23-9B2E-6A2263CE4B17}">
      <dgm:prSet/>
      <dgm:spPr/>
      <dgm:t>
        <a:bodyPr/>
        <a:lstStyle/>
        <a:p>
          <a:endParaRPr lang="en-US"/>
        </a:p>
      </dgm:t>
    </dgm:pt>
    <dgm:pt modelId="{6572267C-4D41-456B-A209-07865ABE4992}" type="sibTrans" cxnId="{A4DFF299-1E18-4B23-9B2E-6A2263CE4B17}">
      <dgm:prSet/>
      <dgm:spPr/>
      <dgm:t>
        <a:bodyPr/>
        <a:lstStyle/>
        <a:p>
          <a:endParaRPr lang="en-US"/>
        </a:p>
      </dgm:t>
    </dgm:pt>
    <dgm:pt modelId="{CB78E6BF-7610-45C7-8D24-96F715077796}">
      <dgm:prSet phldrT="[Text]"/>
      <dgm:spPr>
        <a:solidFill>
          <a:schemeClr val="tx2"/>
        </a:solidFill>
      </dgm:spPr>
      <dgm:t>
        <a:bodyPr/>
        <a:lstStyle/>
        <a:p>
          <a:r>
            <a:rPr lang="en-US" b="1" dirty="0">
              <a:latin typeface="Arial" panose="020B0604020202020204" pitchFamily="34" charset="0"/>
              <a:cs typeface="Arial" panose="020B0604020202020204" pitchFamily="34" charset="0"/>
            </a:rPr>
            <a:t>MEMBERSHIP</a:t>
          </a:r>
        </a:p>
      </dgm:t>
    </dgm:pt>
    <dgm:pt modelId="{2F187D23-EF81-4703-9D9C-EC54B68C615B}" type="parTrans" cxnId="{97B75B63-6B78-48CC-B7BD-6ACA33364F43}">
      <dgm:prSet/>
      <dgm:spPr/>
      <dgm:t>
        <a:bodyPr/>
        <a:lstStyle/>
        <a:p>
          <a:endParaRPr lang="en-US"/>
        </a:p>
      </dgm:t>
    </dgm:pt>
    <dgm:pt modelId="{35B3C98F-45C6-4C64-A97B-3245A004A032}" type="sibTrans" cxnId="{97B75B63-6B78-48CC-B7BD-6ACA33364F43}">
      <dgm:prSet/>
      <dgm:spPr/>
      <dgm:t>
        <a:bodyPr/>
        <a:lstStyle/>
        <a:p>
          <a:endParaRPr lang="en-US"/>
        </a:p>
      </dgm:t>
    </dgm:pt>
    <dgm:pt modelId="{4AF00CC7-3308-4195-8410-5A65DA491456}">
      <dgm:prSet phldrT="[Text]"/>
      <dgm:spPr>
        <a:solidFill>
          <a:schemeClr val="tx2"/>
        </a:solidFill>
      </dgm:spPr>
      <dgm:t>
        <a:bodyPr/>
        <a:lstStyle/>
        <a:p>
          <a:r>
            <a:rPr lang="en-US" b="1" dirty="0">
              <a:latin typeface="Arial" panose="020B0604020202020204" pitchFamily="34" charset="0"/>
              <a:cs typeface="Arial" panose="020B0604020202020204" pitchFamily="34" charset="0"/>
            </a:rPr>
            <a:t>LEADERSHIP</a:t>
          </a:r>
        </a:p>
      </dgm:t>
    </dgm:pt>
    <dgm:pt modelId="{15B51DEF-398A-4BC8-8779-89E8914B5790}" type="parTrans" cxnId="{2AE33877-D747-4AF4-A5C7-F487C9D35CA0}">
      <dgm:prSet/>
      <dgm:spPr/>
      <dgm:t>
        <a:bodyPr/>
        <a:lstStyle/>
        <a:p>
          <a:endParaRPr lang="en-US"/>
        </a:p>
      </dgm:t>
    </dgm:pt>
    <dgm:pt modelId="{D8F29B12-C70F-44A7-8E18-A79642A849C3}" type="sibTrans" cxnId="{2AE33877-D747-4AF4-A5C7-F487C9D35CA0}">
      <dgm:prSet/>
      <dgm:spPr/>
      <dgm:t>
        <a:bodyPr/>
        <a:lstStyle/>
        <a:p>
          <a:endParaRPr lang="en-US"/>
        </a:p>
      </dgm:t>
    </dgm:pt>
    <dgm:pt modelId="{C76D35BA-D681-4492-B322-3265ACA9826C}">
      <dgm:prSet phldrT="[Text]"/>
      <dgm:spPr>
        <a:solidFill>
          <a:schemeClr val="tx2"/>
        </a:solidFill>
      </dgm:spPr>
      <dgm:t>
        <a:bodyPr/>
        <a:lstStyle/>
        <a:p>
          <a:r>
            <a:rPr lang="en-US" b="1" dirty="0">
              <a:latin typeface="Arial" panose="020B0604020202020204" pitchFamily="34" charset="0"/>
              <a:cs typeface="Arial" panose="020B0604020202020204" pitchFamily="34" charset="0"/>
            </a:rPr>
            <a:t>MARKETING</a:t>
          </a:r>
        </a:p>
      </dgm:t>
    </dgm:pt>
    <dgm:pt modelId="{2AFD8FF1-2D1E-4989-9077-2D860900A550}" type="parTrans" cxnId="{BF838F7C-591D-4A90-8E64-CEBDC1A37FC0}">
      <dgm:prSet/>
      <dgm:spPr/>
      <dgm:t>
        <a:bodyPr/>
        <a:lstStyle/>
        <a:p>
          <a:endParaRPr lang="en-US"/>
        </a:p>
      </dgm:t>
    </dgm:pt>
    <dgm:pt modelId="{2A586B3B-82D0-4314-9AAB-C99738602C30}" type="sibTrans" cxnId="{BF838F7C-591D-4A90-8E64-CEBDC1A37FC0}">
      <dgm:prSet/>
      <dgm:spPr/>
      <dgm:t>
        <a:bodyPr/>
        <a:lstStyle/>
        <a:p>
          <a:endParaRPr lang="en-US"/>
        </a:p>
      </dgm:t>
    </dgm:pt>
    <dgm:pt modelId="{13C251E4-6F91-49D2-B2C5-8E203910CC0C}" type="pres">
      <dgm:prSet presAssocID="{E5ECC552-2858-4B4E-96A7-6F0294519200}" presName="linear" presStyleCnt="0">
        <dgm:presLayoutVars>
          <dgm:dir/>
          <dgm:animLvl val="lvl"/>
          <dgm:resizeHandles val="exact"/>
        </dgm:presLayoutVars>
      </dgm:prSet>
      <dgm:spPr/>
    </dgm:pt>
    <dgm:pt modelId="{7BA98229-79FF-4CA2-8EBD-1CBB72092A3E}" type="pres">
      <dgm:prSet presAssocID="{5A132EE4-E1D8-4359-893E-214CEB3144BC}" presName="parentLin" presStyleCnt="0"/>
      <dgm:spPr/>
    </dgm:pt>
    <dgm:pt modelId="{48DB97D3-E2B0-4941-8D23-B2CB4526AE8E}" type="pres">
      <dgm:prSet presAssocID="{5A132EE4-E1D8-4359-893E-214CEB3144BC}" presName="parentLeftMargin" presStyleLbl="node1" presStyleIdx="0" presStyleCnt="4"/>
      <dgm:spPr/>
    </dgm:pt>
    <dgm:pt modelId="{DA332897-A659-49CA-872F-44792A939552}" type="pres">
      <dgm:prSet presAssocID="{5A132EE4-E1D8-4359-893E-214CEB3144BC}" presName="parentText" presStyleLbl="node1" presStyleIdx="0" presStyleCnt="4">
        <dgm:presLayoutVars>
          <dgm:chMax val="0"/>
          <dgm:bulletEnabled val="1"/>
        </dgm:presLayoutVars>
      </dgm:prSet>
      <dgm:spPr/>
    </dgm:pt>
    <dgm:pt modelId="{75D44327-C8D8-4F46-BE3F-4D2B1960AC1B}" type="pres">
      <dgm:prSet presAssocID="{5A132EE4-E1D8-4359-893E-214CEB3144BC}" presName="negativeSpace" presStyleCnt="0"/>
      <dgm:spPr/>
    </dgm:pt>
    <dgm:pt modelId="{227F6D80-0B1A-4039-BA4C-3748EFD79D28}" type="pres">
      <dgm:prSet presAssocID="{5A132EE4-E1D8-4359-893E-214CEB3144BC}" presName="childText" presStyleLbl="conFgAcc1" presStyleIdx="0" presStyleCnt="4">
        <dgm:presLayoutVars>
          <dgm:bulletEnabled val="1"/>
        </dgm:presLayoutVars>
      </dgm:prSet>
      <dgm:spPr/>
    </dgm:pt>
    <dgm:pt modelId="{DB9C0613-15A4-45E3-BFF8-A489C43D20A4}" type="pres">
      <dgm:prSet presAssocID="{6572267C-4D41-456B-A209-07865ABE4992}" presName="spaceBetweenRectangles" presStyleCnt="0"/>
      <dgm:spPr/>
    </dgm:pt>
    <dgm:pt modelId="{CA93CEAC-C45C-4D26-BFF1-13E5E6FBBB24}" type="pres">
      <dgm:prSet presAssocID="{CB78E6BF-7610-45C7-8D24-96F715077796}" presName="parentLin" presStyleCnt="0"/>
      <dgm:spPr/>
    </dgm:pt>
    <dgm:pt modelId="{18CBBD56-2CBD-455E-B603-97108D23155C}" type="pres">
      <dgm:prSet presAssocID="{CB78E6BF-7610-45C7-8D24-96F715077796}" presName="parentLeftMargin" presStyleLbl="node1" presStyleIdx="0" presStyleCnt="4"/>
      <dgm:spPr/>
    </dgm:pt>
    <dgm:pt modelId="{CAA32642-32A5-4522-8041-918B79763081}" type="pres">
      <dgm:prSet presAssocID="{CB78E6BF-7610-45C7-8D24-96F715077796}" presName="parentText" presStyleLbl="node1" presStyleIdx="1" presStyleCnt="4">
        <dgm:presLayoutVars>
          <dgm:chMax val="0"/>
          <dgm:bulletEnabled val="1"/>
        </dgm:presLayoutVars>
      </dgm:prSet>
      <dgm:spPr/>
    </dgm:pt>
    <dgm:pt modelId="{AA731F8C-A91B-4098-A8EA-851D1D3316E8}" type="pres">
      <dgm:prSet presAssocID="{CB78E6BF-7610-45C7-8D24-96F715077796}" presName="negativeSpace" presStyleCnt="0"/>
      <dgm:spPr/>
    </dgm:pt>
    <dgm:pt modelId="{7B8EED81-C804-4AB1-891F-6A4FBD49C12F}" type="pres">
      <dgm:prSet presAssocID="{CB78E6BF-7610-45C7-8D24-96F715077796}" presName="childText" presStyleLbl="conFgAcc1" presStyleIdx="1" presStyleCnt="4">
        <dgm:presLayoutVars>
          <dgm:bulletEnabled val="1"/>
        </dgm:presLayoutVars>
      </dgm:prSet>
      <dgm:spPr/>
    </dgm:pt>
    <dgm:pt modelId="{E90D6B2B-9DFB-4433-ADA0-7D0A87C8FD5B}" type="pres">
      <dgm:prSet presAssocID="{35B3C98F-45C6-4C64-A97B-3245A004A032}" presName="spaceBetweenRectangles" presStyleCnt="0"/>
      <dgm:spPr/>
    </dgm:pt>
    <dgm:pt modelId="{75D54054-999C-4487-8130-53BF5BCF381A}" type="pres">
      <dgm:prSet presAssocID="{4AF00CC7-3308-4195-8410-5A65DA491456}" presName="parentLin" presStyleCnt="0"/>
      <dgm:spPr/>
    </dgm:pt>
    <dgm:pt modelId="{F9DCC075-C476-4612-8FEF-258E72524F4F}" type="pres">
      <dgm:prSet presAssocID="{4AF00CC7-3308-4195-8410-5A65DA491456}" presName="parentLeftMargin" presStyleLbl="node1" presStyleIdx="1" presStyleCnt="4"/>
      <dgm:spPr/>
    </dgm:pt>
    <dgm:pt modelId="{B3B9BFD2-4024-4EC3-9795-72FD6D4E40FB}" type="pres">
      <dgm:prSet presAssocID="{4AF00CC7-3308-4195-8410-5A65DA491456}" presName="parentText" presStyleLbl="node1" presStyleIdx="2" presStyleCnt="4">
        <dgm:presLayoutVars>
          <dgm:chMax val="0"/>
          <dgm:bulletEnabled val="1"/>
        </dgm:presLayoutVars>
      </dgm:prSet>
      <dgm:spPr/>
    </dgm:pt>
    <dgm:pt modelId="{1A19817C-8848-4DC9-8B8B-E16E4D7FA121}" type="pres">
      <dgm:prSet presAssocID="{4AF00CC7-3308-4195-8410-5A65DA491456}" presName="negativeSpace" presStyleCnt="0"/>
      <dgm:spPr/>
    </dgm:pt>
    <dgm:pt modelId="{5F93F067-DA19-4AAE-9CB0-9B9CBCE68C92}" type="pres">
      <dgm:prSet presAssocID="{4AF00CC7-3308-4195-8410-5A65DA491456}" presName="childText" presStyleLbl="conFgAcc1" presStyleIdx="2" presStyleCnt="4">
        <dgm:presLayoutVars>
          <dgm:bulletEnabled val="1"/>
        </dgm:presLayoutVars>
      </dgm:prSet>
      <dgm:spPr/>
    </dgm:pt>
    <dgm:pt modelId="{DBD37D87-F174-42F6-9EED-90C65F9107DD}" type="pres">
      <dgm:prSet presAssocID="{D8F29B12-C70F-44A7-8E18-A79642A849C3}" presName="spaceBetweenRectangles" presStyleCnt="0"/>
      <dgm:spPr/>
    </dgm:pt>
    <dgm:pt modelId="{C6F0E2B6-FBEC-4C5B-B9B9-59E223998B22}" type="pres">
      <dgm:prSet presAssocID="{C76D35BA-D681-4492-B322-3265ACA9826C}" presName="parentLin" presStyleCnt="0"/>
      <dgm:spPr/>
    </dgm:pt>
    <dgm:pt modelId="{2BB896C5-026F-4684-AB9D-EFA717B4C252}" type="pres">
      <dgm:prSet presAssocID="{C76D35BA-D681-4492-B322-3265ACA9826C}" presName="parentLeftMargin" presStyleLbl="node1" presStyleIdx="2" presStyleCnt="4"/>
      <dgm:spPr/>
    </dgm:pt>
    <dgm:pt modelId="{E4A8756B-A066-47AE-963D-2DCF2196A129}" type="pres">
      <dgm:prSet presAssocID="{C76D35BA-D681-4492-B322-3265ACA9826C}" presName="parentText" presStyleLbl="node1" presStyleIdx="3" presStyleCnt="4">
        <dgm:presLayoutVars>
          <dgm:chMax val="0"/>
          <dgm:bulletEnabled val="1"/>
        </dgm:presLayoutVars>
      </dgm:prSet>
      <dgm:spPr/>
    </dgm:pt>
    <dgm:pt modelId="{EA424127-8D14-4EAE-BDA2-D5A91037FF05}" type="pres">
      <dgm:prSet presAssocID="{C76D35BA-D681-4492-B322-3265ACA9826C}" presName="negativeSpace" presStyleCnt="0"/>
      <dgm:spPr/>
    </dgm:pt>
    <dgm:pt modelId="{D548D73C-F433-4BC3-9124-C7D4348773AF}" type="pres">
      <dgm:prSet presAssocID="{C76D35BA-D681-4492-B322-3265ACA9826C}" presName="childText" presStyleLbl="conFgAcc1" presStyleIdx="3" presStyleCnt="4">
        <dgm:presLayoutVars>
          <dgm:bulletEnabled val="1"/>
        </dgm:presLayoutVars>
      </dgm:prSet>
      <dgm:spPr/>
    </dgm:pt>
  </dgm:ptLst>
  <dgm:cxnLst>
    <dgm:cxn modelId="{295F0D20-8E6D-46CF-87C1-FE803058BDEE}" type="presOf" srcId="{C76D35BA-D681-4492-B322-3265ACA9826C}" destId="{2BB896C5-026F-4684-AB9D-EFA717B4C252}" srcOrd="0" destOrd="0" presId="urn:microsoft.com/office/officeart/2005/8/layout/list1"/>
    <dgm:cxn modelId="{97B75B63-6B78-48CC-B7BD-6ACA33364F43}" srcId="{E5ECC552-2858-4B4E-96A7-6F0294519200}" destId="{CB78E6BF-7610-45C7-8D24-96F715077796}" srcOrd="1" destOrd="0" parTransId="{2F187D23-EF81-4703-9D9C-EC54B68C615B}" sibTransId="{35B3C98F-45C6-4C64-A97B-3245A004A032}"/>
    <dgm:cxn modelId="{F871EA6E-183B-4682-A278-7381DFFBDCE0}" type="presOf" srcId="{4AF00CC7-3308-4195-8410-5A65DA491456}" destId="{F9DCC075-C476-4612-8FEF-258E72524F4F}" srcOrd="0" destOrd="0" presId="urn:microsoft.com/office/officeart/2005/8/layout/list1"/>
    <dgm:cxn modelId="{2AE33877-D747-4AF4-A5C7-F487C9D35CA0}" srcId="{E5ECC552-2858-4B4E-96A7-6F0294519200}" destId="{4AF00CC7-3308-4195-8410-5A65DA491456}" srcOrd="2" destOrd="0" parTransId="{15B51DEF-398A-4BC8-8779-89E8914B5790}" sibTransId="{D8F29B12-C70F-44A7-8E18-A79642A849C3}"/>
    <dgm:cxn modelId="{BF838F7C-591D-4A90-8E64-CEBDC1A37FC0}" srcId="{E5ECC552-2858-4B4E-96A7-6F0294519200}" destId="{C76D35BA-D681-4492-B322-3265ACA9826C}" srcOrd="3" destOrd="0" parTransId="{2AFD8FF1-2D1E-4989-9077-2D860900A550}" sibTransId="{2A586B3B-82D0-4314-9AAB-C99738602C30}"/>
    <dgm:cxn modelId="{A4DFF299-1E18-4B23-9B2E-6A2263CE4B17}" srcId="{E5ECC552-2858-4B4E-96A7-6F0294519200}" destId="{5A132EE4-E1D8-4359-893E-214CEB3144BC}" srcOrd="0" destOrd="0" parTransId="{4B90A4CF-0419-41E5-8162-9865AFCFB7B2}" sibTransId="{6572267C-4D41-456B-A209-07865ABE4992}"/>
    <dgm:cxn modelId="{3E216EBA-1186-440D-ADC8-A2E0A65C2A83}" type="presOf" srcId="{C76D35BA-D681-4492-B322-3265ACA9826C}" destId="{E4A8756B-A066-47AE-963D-2DCF2196A129}" srcOrd="1" destOrd="0" presId="urn:microsoft.com/office/officeart/2005/8/layout/list1"/>
    <dgm:cxn modelId="{9D3C31D4-1A22-4D41-9613-CB210EF65B6C}" type="presOf" srcId="{E5ECC552-2858-4B4E-96A7-6F0294519200}" destId="{13C251E4-6F91-49D2-B2C5-8E203910CC0C}" srcOrd="0" destOrd="0" presId="urn:microsoft.com/office/officeart/2005/8/layout/list1"/>
    <dgm:cxn modelId="{B921BFD4-85CB-432B-8625-CCA32BE028CC}" type="presOf" srcId="{5A132EE4-E1D8-4359-893E-214CEB3144BC}" destId="{DA332897-A659-49CA-872F-44792A939552}" srcOrd="1" destOrd="0" presId="urn:microsoft.com/office/officeart/2005/8/layout/list1"/>
    <dgm:cxn modelId="{58724BD7-4677-49EC-B24C-04CD6ED59D36}" type="presOf" srcId="{4AF00CC7-3308-4195-8410-5A65DA491456}" destId="{B3B9BFD2-4024-4EC3-9795-72FD6D4E40FB}" srcOrd="1" destOrd="0" presId="urn:microsoft.com/office/officeart/2005/8/layout/list1"/>
    <dgm:cxn modelId="{5F6E1DDD-E2DE-484E-A1AD-A178DAC0ACC6}" type="presOf" srcId="{CB78E6BF-7610-45C7-8D24-96F715077796}" destId="{18CBBD56-2CBD-455E-B603-97108D23155C}" srcOrd="0" destOrd="0" presId="urn:microsoft.com/office/officeart/2005/8/layout/list1"/>
    <dgm:cxn modelId="{95C89BE9-AAA5-40C5-8190-6881F0658A3B}" type="presOf" srcId="{CB78E6BF-7610-45C7-8D24-96F715077796}" destId="{CAA32642-32A5-4522-8041-918B79763081}" srcOrd="1" destOrd="0" presId="urn:microsoft.com/office/officeart/2005/8/layout/list1"/>
    <dgm:cxn modelId="{A17BCFEE-9D6D-44E1-8BE7-73626FE28272}" type="presOf" srcId="{5A132EE4-E1D8-4359-893E-214CEB3144BC}" destId="{48DB97D3-E2B0-4941-8D23-B2CB4526AE8E}" srcOrd="0" destOrd="0" presId="urn:microsoft.com/office/officeart/2005/8/layout/list1"/>
    <dgm:cxn modelId="{6E48AAE5-9E96-4EA6-B22F-B443644F2B78}" type="presParOf" srcId="{13C251E4-6F91-49D2-B2C5-8E203910CC0C}" destId="{7BA98229-79FF-4CA2-8EBD-1CBB72092A3E}" srcOrd="0" destOrd="0" presId="urn:microsoft.com/office/officeart/2005/8/layout/list1"/>
    <dgm:cxn modelId="{0F8680A5-DDB4-451E-971E-E7F84B349B38}" type="presParOf" srcId="{7BA98229-79FF-4CA2-8EBD-1CBB72092A3E}" destId="{48DB97D3-E2B0-4941-8D23-B2CB4526AE8E}" srcOrd="0" destOrd="0" presId="urn:microsoft.com/office/officeart/2005/8/layout/list1"/>
    <dgm:cxn modelId="{B8DF315A-5FF4-40EA-9455-5E0FD198D0D4}" type="presParOf" srcId="{7BA98229-79FF-4CA2-8EBD-1CBB72092A3E}" destId="{DA332897-A659-49CA-872F-44792A939552}" srcOrd="1" destOrd="0" presId="urn:microsoft.com/office/officeart/2005/8/layout/list1"/>
    <dgm:cxn modelId="{C22345C6-76FC-4063-B872-2977CA57BF0D}" type="presParOf" srcId="{13C251E4-6F91-49D2-B2C5-8E203910CC0C}" destId="{75D44327-C8D8-4F46-BE3F-4D2B1960AC1B}" srcOrd="1" destOrd="0" presId="urn:microsoft.com/office/officeart/2005/8/layout/list1"/>
    <dgm:cxn modelId="{E89F7219-76EA-4D5E-9B77-AD2DAE055BCC}" type="presParOf" srcId="{13C251E4-6F91-49D2-B2C5-8E203910CC0C}" destId="{227F6D80-0B1A-4039-BA4C-3748EFD79D28}" srcOrd="2" destOrd="0" presId="urn:microsoft.com/office/officeart/2005/8/layout/list1"/>
    <dgm:cxn modelId="{461EBB4C-8618-4728-B2C6-5A5E2E2284C7}" type="presParOf" srcId="{13C251E4-6F91-49D2-B2C5-8E203910CC0C}" destId="{DB9C0613-15A4-45E3-BFF8-A489C43D20A4}" srcOrd="3" destOrd="0" presId="urn:microsoft.com/office/officeart/2005/8/layout/list1"/>
    <dgm:cxn modelId="{E5171685-0756-42E1-9D7E-1FD01E4211D7}" type="presParOf" srcId="{13C251E4-6F91-49D2-B2C5-8E203910CC0C}" destId="{CA93CEAC-C45C-4D26-BFF1-13E5E6FBBB24}" srcOrd="4" destOrd="0" presId="urn:microsoft.com/office/officeart/2005/8/layout/list1"/>
    <dgm:cxn modelId="{82A2A41C-2D8B-4C6D-83D3-27D2AEA98712}" type="presParOf" srcId="{CA93CEAC-C45C-4D26-BFF1-13E5E6FBBB24}" destId="{18CBBD56-2CBD-455E-B603-97108D23155C}" srcOrd="0" destOrd="0" presId="urn:microsoft.com/office/officeart/2005/8/layout/list1"/>
    <dgm:cxn modelId="{BDB53DB1-F967-44CC-80AD-BF4E40B6433A}" type="presParOf" srcId="{CA93CEAC-C45C-4D26-BFF1-13E5E6FBBB24}" destId="{CAA32642-32A5-4522-8041-918B79763081}" srcOrd="1" destOrd="0" presId="urn:microsoft.com/office/officeart/2005/8/layout/list1"/>
    <dgm:cxn modelId="{084CB62B-9FDB-42BE-9E29-EE9DC698AC4E}" type="presParOf" srcId="{13C251E4-6F91-49D2-B2C5-8E203910CC0C}" destId="{AA731F8C-A91B-4098-A8EA-851D1D3316E8}" srcOrd="5" destOrd="0" presId="urn:microsoft.com/office/officeart/2005/8/layout/list1"/>
    <dgm:cxn modelId="{D576BF4F-3E6F-4A71-8332-F41DF6A8160D}" type="presParOf" srcId="{13C251E4-6F91-49D2-B2C5-8E203910CC0C}" destId="{7B8EED81-C804-4AB1-891F-6A4FBD49C12F}" srcOrd="6" destOrd="0" presId="urn:microsoft.com/office/officeart/2005/8/layout/list1"/>
    <dgm:cxn modelId="{83F3E5BB-135D-41B2-BFA9-3E10C7F5482B}" type="presParOf" srcId="{13C251E4-6F91-49D2-B2C5-8E203910CC0C}" destId="{E90D6B2B-9DFB-4433-ADA0-7D0A87C8FD5B}" srcOrd="7" destOrd="0" presId="urn:microsoft.com/office/officeart/2005/8/layout/list1"/>
    <dgm:cxn modelId="{228EA704-4123-4239-B9F9-1A1505AA1597}" type="presParOf" srcId="{13C251E4-6F91-49D2-B2C5-8E203910CC0C}" destId="{75D54054-999C-4487-8130-53BF5BCF381A}" srcOrd="8" destOrd="0" presId="urn:microsoft.com/office/officeart/2005/8/layout/list1"/>
    <dgm:cxn modelId="{26226BF6-C74D-4F4D-8FA5-E57985914A60}" type="presParOf" srcId="{75D54054-999C-4487-8130-53BF5BCF381A}" destId="{F9DCC075-C476-4612-8FEF-258E72524F4F}" srcOrd="0" destOrd="0" presId="urn:microsoft.com/office/officeart/2005/8/layout/list1"/>
    <dgm:cxn modelId="{BD13D179-92DD-4707-A0ED-0955AE9EA594}" type="presParOf" srcId="{75D54054-999C-4487-8130-53BF5BCF381A}" destId="{B3B9BFD2-4024-4EC3-9795-72FD6D4E40FB}" srcOrd="1" destOrd="0" presId="urn:microsoft.com/office/officeart/2005/8/layout/list1"/>
    <dgm:cxn modelId="{C62726F6-D6DD-4B1F-A7E9-45471E915937}" type="presParOf" srcId="{13C251E4-6F91-49D2-B2C5-8E203910CC0C}" destId="{1A19817C-8848-4DC9-8B8B-E16E4D7FA121}" srcOrd="9" destOrd="0" presId="urn:microsoft.com/office/officeart/2005/8/layout/list1"/>
    <dgm:cxn modelId="{70E7CC31-13AA-49D3-9EA0-A8A5AFB88ABD}" type="presParOf" srcId="{13C251E4-6F91-49D2-B2C5-8E203910CC0C}" destId="{5F93F067-DA19-4AAE-9CB0-9B9CBCE68C92}" srcOrd="10" destOrd="0" presId="urn:microsoft.com/office/officeart/2005/8/layout/list1"/>
    <dgm:cxn modelId="{BD2993E6-CD9C-46D8-AD12-6E8DBAE5F8CA}" type="presParOf" srcId="{13C251E4-6F91-49D2-B2C5-8E203910CC0C}" destId="{DBD37D87-F174-42F6-9EED-90C65F9107DD}" srcOrd="11" destOrd="0" presId="urn:microsoft.com/office/officeart/2005/8/layout/list1"/>
    <dgm:cxn modelId="{1DB72FC0-1ABE-4F7A-B40B-B26E9E941E05}" type="presParOf" srcId="{13C251E4-6F91-49D2-B2C5-8E203910CC0C}" destId="{C6F0E2B6-FBEC-4C5B-B9B9-59E223998B22}" srcOrd="12" destOrd="0" presId="urn:microsoft.com/office/officeart/2005/8/layout/list1"/>
    <dgm:cxn modelId="{0E705BFB-A242-4ED7-A226-67B742779FCF}" type="presParOf" srcId="{C6F0E2B6-FBEC-4C5B-B9B9-59E223998B22}" destId="{2BB896C5-026F-4684-AB9D-EFA717B4C252}" srcOrd="0" destOrd="0" presId="urn:microsoft.com/office/officeart/2005/8/layout/list1"/>
    <dgm:cxn modelId="{C0F31C6B-7584-45A1-BB41-19227767D98E}" type="presParOf" srcId="{C6F0E2B6-FBEC-4C5B-B9B9-59E223998B22}" destId="{E4A8756B-A066-47AE-963D-2DCF2196A129}" srcOrd="1" destOrd="0" presId="urn:microsoft.com/office/officeart/2005/8/layout/list1"/>
    <dgm:cxn modelId="{BFED9359-F5C0-4B6D-B3E4-B13A6E2D21FB}" type="presParOf" srcId="{13C251E4-6F91-49D2-B2C5-8E203910CC0C}" destId="{EA424127-8D14-4EAE-BDA2-D5A91037FF05}" srcOrd="13" destOrd="0" presId="urn:microsoft.com/office/officeart/2005/8/layout/list1"/>
    <dgm:cxn modelId="{13831D59-96BE-44D8-996C-DB502162E848}" type="presParOf" srcId="{13C251E4-6F91-49D2-B2C5-8E203910CC0C}" destId="{D548D73C-F433-4BC3-9124-C7D4348773AF}"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7F6D80-0B1A-4039-BA4C-3748EFD79D28}">
      <dsp:nvSpPr>
        <dsp:cNvPr id="0" name=""/>
        <dsp:cNvSpPr/>
      </dsp:nvSpPr>
      <dsp:spPr>
        <a:xfrm>
          <a:off x="0" y="46138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A332897-A659-49CA-872F-44792A939552}">
      <dsp:nvSpPr>
        <dsp:cNvPr id="0" name=""/>
        <dsp:cNvSpPr/>
      </dsp:nvSpPr>
      <dsp:spPr>
        <a:xfrm>
          <a:off x="338541" y="7762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SERVICE</a:t>
          </a:r>
        </a:p>
      </dsp:txBody>
      <dsp:txXfrm>
        <a:off x="376008" y="115091"/>
        <a:ext cx="4664648" cy="692586"/>
      </dsp:txXfrm>
    </dsp:sp>
    <dsp:sp modelId="{7B8EED81-C804-4AB1-891F-6A4FBD49C12F}">
      <dsp:nvSpPr>
        <dsp:cNvPr id="0" name=""/>
        <dsp:cNvSpPr/>
      </dsp:nvSpPr>
      <dsp:spPr>
        <a:xfrm>
          <a:off x="0" y="164074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A32642-32A5-4522-8041-918B79763081}">
      <dsp:nvSpPr>
        <dsp:cNvPr id="0" name=""/>
        <dsp:cNvSpPr/>
      </dsp:nvSpPr>
      <dsp:spPr>
        <a:xfrm>
          <a:off x="338541" y="125698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MEMBERSHIP</a:t>
          </a:r>
        </a:p>
      </dsp:txBody>
      <dsp:txXfrm>
        <a:off x="376008" y="1294451"/>
        <a:ext cx="4664648" cy="692586"/>
      </dsp:txXfrm>
    </dsp:sp>
    <dsp:sp modelId="{5F93F067-DA19-4AAE-9CB0-9B9CBCE68C92}">
      <dsp:nvSpPr>
        <dsp:cNvPr id="0" name=""/>
        <dsp:cNvSpPr/>
      </dsp:nvSpPr>
      <dsp:spPr>
        <a:xfrm>
          <a:off x="0" y="282010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9BFD2-4024-4EC3-9795-72FD6D4E40FB}">
      <dsp:nvSpPr>
        <dsp:cNvPr id="0" name=""/>
        <dsp:cNvSpPr/>
      </dsp:nvSpPr>
      <dsp:spPr>
        <a:xfrm>
          <a:off x="338541" y="243634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LEADERSHIP</a:t>
          </a:r>
        </a:p>
      </dsp:txBody>
      <dsp:txXfrm>
        <a:off x="376008" y="2473811"/>
        <a:ext cx="4664648" cy="692586"/>
      </dsp:txXfrm>
    </dsp:sp>
    <dsp:sp modelId="{D548D73C-F433-4BC3-9124-C7D4348773AF}">
      <dsp:nvSpPr>
        <dsp:cNvPr id="0" name=""/>
        <dsp:cNvSpPr/>
      </dsp:nvSpPr>
      <dsp:spPr>
        <a:xfrm>
          <a:off x="0" y="3999464"/>
          <a:ext cx="6770832" cy="655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4A8756B-A066-47AE-963D-2DCF2196A129}">
      <dsp:nvSpPr>
        <dsp:cNvPr id="0" name=""/>
        <dsp:cNvSpPr/>
      </dsp:nvSpPr>
      <dsp:spPr>
        <a:xfrm>
          <a:off x="338541" y="3615704"/>
          <a:ext cx="4739582" cy="767520"/>
        </a:xfrm>
        <a:prstGeom prst="roundRect">
          <a:avLst/>
        </a:prstGeom>
        <a:solidFill>
          <a:schemeClr val="tx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9145" tIns="0" rIns="179145" bIns="0" numCol="1" spcCol="1270" anchor="ctr" anchorCtr="0">
          <a:noAutofit/>
        </a:bodyPr>
        <a:lstStyle/>
        <a:p>
          <a:pPr marL="0" lvl="0" indent="0" algn="l" defTabSz="1155700">
            <a:lnSpc>
              <a:spcPct val="90000"/>
            </a:lnSpc>
            <a:spcBef>
              <a:spcPct val="0"/>
            </a:spcBef>
            <a:spcAft>
              <a:spcPct val="35000"/>
            </a:spcAft>
            <a:buNone/>
          </a:pPr>
          <a:r>
            <a:rPr lang="en-US" sz="2600" b="1" kern="1200" dirty="0">
              <a:latin typeface="Arial" panose="020B0604020202020204" pitchFamily="34" charset="0"/>
              <a:cs typeface="Arial" panose="020B0604020202020204" pitchFamily="34" charset="0"/>
            </a:rPr>
            <a:t>MARKETING</a:t>
          </a:r>
        </a:p>
      </dsp:txBody>
      <dsp:txXfrm>
        <a:off x="376008" y="3653171"/>
        <a:ext cx="4664648" cy="69258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2"/>
            <a:ext cx="3038475" cy="466725"/>
          </a:xfrm>
          <a:prstGeom prst="rect">
            <a:avLst/>
          </a:prstGeom>
        </p:spPr>
        <p:txBody>
          <a:bodyPr vert="horz" lIns="91440" tIns="45720" rIns="91440" bIns="45720" rtlCol="0"/>
          <a:lstStyle>
            <a:lvl1pPr algn="r">
              <a:defRPr sz="1200"/>
            </a:lvl1pPr>
          </a:lstStyle>
          <a:p>
            <a:fld id="{5161D507-5EE0-4E62-A412-C94709189032}" type="datetimeFigureOut">
              <a:rPr lang="en-US" smtClean="0"/>
              <a:t>4/3/2024</a:t>
            </a:fld>
            <a:endParaRPr lang="en-US"/>
          </a:p>
        </p:txBody>
      </p:sp>
      <p:sp>
        <p:nvSpPr>
          <p:cNvPr id="4" name="Footer Placeholder 3"/>
          <p:cNvSpPr>
            <a:spLocks noGrp="1"/>
          </p:cNvSpPr>
          <p:nvPr>
            <p:ph type="ftr" sz="quarter" idx="2"/>
          </p:nvPr>
        </p:nvSpPr>
        <p:spPr>
          <a:xfrm>
            <a:off x="1" y="8829677"/>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7"/>
            <a:ext cx="3038475" cy="466725"/>
          </a:xfrm>
          <a:prstGeom prst="rect">
            <a:avLst/>
          </a:prstGeom>
        </p:spPr>
        <p:txBody>
          <a:bodyPr vert="horz" lIns="91440" tIns="45720" rIns="91440" bIns="45720" rtlCol="0" anchor="b"/>
          <a:lstStyle>
            <a:lvl1pPr algn="r">
              <a:defRPr sz="1200"/>
            </a:lvl1pPr>
          </a:lstStyle>
          <a:p>
            <a:fld id="{FD39ED5F-3408-4B9A-B638-4996DB1C4667}" type="slidenum">
              <a:rPr lang="en-US" smtClean="0"/>
              <a:t>‹#›</a:t>
            </a:fld>
            <a:endParaRPr lang="en-US"/>
          </a:p>
        </p:txBody>
      </p:sp>
    </p:spTree>
    <p:extLst>
      <p:ext uri="{BB962C8B-B14F-4D97-AF65-F5344CB8AC3E}">
        <p14:creationId xmlns:p14="http://schemas.microsoft.com/office/powerpoint/2010/main" val="680486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77" tIns="46589" rIns="93177" bIns="46589" rtlCol="0"/>
          <a:lstStyle>
            <a:lvl1pPr algn="r">
              <a:defRPr sz="1200"/>
            </a:lvl1pPr>
          </a:lstStyle>
          <a:p>
            <a:fld id="{E5E4E10E-9A60-4A49-94A8-D63D51421675}" type="datetimeFigureOut">
              <a:rPr lang="en-US" smtClean="0"/>
              <a:t>4/3/2024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9"/>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9"/>
            <a:ext cx="3037840" cy="466433"/>
          </a:xfrm>
          <a:prstGeom prst="rect">
            <a:avLst/>
          </a:prstGeom>
        </p:spPr>
        <p:txBody>
          <a:bodyPr vert="horz" lIns="93177" tIns="46589" rIns="93177" bIns="46589" rtlCol="0" anchor="b"/>
          <a:lstStyle>
            <a:lvl1pPr algn="r">
              <a:defRPr sz="1200"/>
            </a:lvl1pPr>
          </a:lstStyle>
          <a:p>
            <a:fld id="{122E8888-5631-4020-9791-1B354AAB2774}" type="slidenum">
              <a:rPr lang="en-US" smtClean="0"/>
              <a:t>‹#›</a:t>
            </a:fld>
            <a:endParaRPr lang="en-US"/>
          </a:p>
        </p:txBody>
      </p:sp>
    </p:spTree>
    <p:extLst>
      <p:ext uri="{BB962C8B-B14F-4D97-AF65-F5344CB8AC3E}">
        <p14:creationId xmlns:p14="http://schemas.microsoft.com/office/powerpoint/2010/main" val="2128546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3995084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3300" dirty="0"/>
          </a:p>
        </p:txBody>
      </p:sp>
    </p:spTree>
    <p:extLst>
      <p:ext uri="{BB962C8B-B14F-4D97-AF65-F5344CB8AC3E}">
        <p14:creationId xmlns:p14="http://schemas.microsoft.com/office/powerpoint/2010/main" val="1076467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668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2000" dirty="0"/>
          </a:p>
        </p:txBody>
      </p:sp>
    </p:spTree>
    <p:extLst>
      <p:ext uri="{BB962C8B-B14F-4D97-AF65-F5344CB8AC3E}">
        <p14:creationId xmlns:p14="http://schemas.microsoft.com/office/powerpoint/2010/main" val="21899971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6.emf"/></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Master" Target="../slideMasters/slideMaster6.xml"/><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1_Vision breaker Slide">
    <p:bg>
      <p:bgPr>
        <a:solidFill>
          <a:srgbClr val="10233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95E142-702E-CA4E-837F-32B351B70BA3}"/>
              </a:ext>
            </a:extLst>
          </p:cNvPr>
          <p:cNvSpPr/>
          <p:nvPr userDrawn="1"/>
        </p:nvSpPr>
        <p:spPr>
          <a:xfrm>
            <a:off x="-36423" y="0"/>
            <a:ext cx="12217791" cy="6858000"/>
          </a:xfrm>
          <a:prstGeom prst="rect">
            <a:avLst/>
          </a:prstGeom>
          <a:gradFill flip="none" rotWithShape="1">
            <a:gsLst>
              <a:gs pos="0">
                <a:srgbClr val="000238"/>
              </a:gs>
              <a:gs pos="100000">
                <a:srgbClr val="3F3F54"/>
              </a:gs>
            </a:gsLst>
            <a:lin ang="342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latin typeface="Open Sans Light"/>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alphaModFix amt="10000"/>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9143688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956904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47394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6" name="Picture 5">
            <a:extLst>
              <a:ext uri="{FF2B5EF4-FFF2-40B4-BE49-F238E27FC236}">
                <a16:creationId xmlns:a16="http://schemas.microsoft.com/office/drawing/2014/main" id="{B9632C61-EA72-7742-BA85-0495A58C306A}"/>
              </a:ext>
            </a:extLst>
          </p:cNvPr>
          <p:cNvPicPr>
            <a:picLocks noChangeAspect="1"/>
          </p:cNvPicPr>
          <p:nvPr userDrawn="1"/>
        </p:nvPicPr>
        <p:blipFill>
          <a:blip r:embed="rId2">
            <a:alphaModFix amt="6000"/>
          </a:blip>
          <a:stretch>
            <a:fillRect/>
          </a:stretch>
        </p:blipFill>
        <p:spPr>
          <a:xfrm>
            <a:off x="0" y="0"/>
            <a:ext cx="12179300" cy="6858000"/>
          </a:xfrm>
          <a:prstGeom prst="rect">
            <a:avLst/>
          </a:prstGeom>
        </p:spPr>
      </p:pic>
    </p:spTree>
    <p:extLst>
      <p:ext uri="{BB962C8B-B14F-4D97-AF65-F5344CB8AC3E}">
        <p14:creationId xmlns:p14="http://schemas.microsoft.com/office/powerpoint/2010/main" val="184616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cap="all" baseline="0">
                <a:solidFill>
                  <a:schemeClr val="tx2"/>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467303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Rectangle 6"/>
          <p:cNvSpPr/>
          <p:nvPr userDrawn="1"/>
        </p:nvSpPr>
        <p:spPr>
          <a:xfrm>
            <a:off x="0" y="1074057"/>
            <a:ext cx="12192000" cy="57839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780618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2_Main Titl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1"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18458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3878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2476121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225064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854146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32051736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222873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261618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13802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328852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0170190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927999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192322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823629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130620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15753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76030552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868164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04474182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7663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0032008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062879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6788541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3380199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4247957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905497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152158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09036076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620935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8669992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840399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0327860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2895546" y="15209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of</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55034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2595892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20205539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109249565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1209434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8F2075-0020-3F46-8E46-3C85D8B89D91}"/>
              </a:ext>
            </a:extLst>
          </p:cNvPr>
          <p:cNvSpPr/>
          <p:nvPr userDrawn="1"/>
        </p:nvSpPr>
        <p:spPr>
          <a:xfrm>
            <a:off x="-1"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569175888"/>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075450912"/>
      </p:ext>
    </p:extLst>
  </p:cSld>
  <p:clrMapOvr>
    <a:overrideClrMapping bg1="lt1" tx1="dk1" bg2="lt2" tx2="dk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EC15C23-E4BC-AC4E-9B28-434972056C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85729A36-4B58-E847-B398-D6D681814884}"/>
              </a:ext>
            </a:extLst>
          </p:cNvPr>
          <p:cNvSpPr/>
          <p:nvPr userDrawn="1"/>
        </p:nvSpPr>
        <p:spPr>
          <a:xfrm>
            <a:off x="0" y="0"/>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Tree>
    <p:extLst>
      <p:ext uri="{BB962C8B-B14F-4D97-AF65-F5344CB8AC3E}">
        <p14:creationId xmlns:p14="http://schemas.microsoft.com/office/powerpoint/2010/main" val="219707911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Vision breaker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288CD4-497A-5349-BCAA-D002C8FC9F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68094" cy="6844553"/>
          </a:xfrm>
          <a:prstGeom prst="rect">
            <a:avLst/>
          </a:prstGeom>
        </p:spPr>
      </p:pic>
      <p:sp>
        <p:nvSpPr>
          <p:cNvPr id="12" name="Rectangle 11">
            <a:extLst>
              <a:ext uri="{FF2B5EF4-FFF2-40B4-BE49-F238E27FC236}">
                <a16:creationId xmlns:a16="http://schemas.microsoft.com/office/drawing/2014/main" id="{5175BD79-1232-BF43-9B5A-ABB34553978F}"/>
              </a:ext>
            </a:extLst>
          </p:cNvPr>
          <p:cNvSpPr/>
          <p:nvPr userDrawn="1"/>
        </p:nvSpPr>
        <p:spPr>
          <a:xfrm>
            <a:off x="0" y="-13447"/>
            <a:ext cx="12192000" cy="6858000"/>
          </a:xfrm>
          <a:prstGeom prst="rect">
            <a:avLst/>
          </a:prstGeom>
          <a:solidFill>
            <a:schemeClr val="tx1">
              <a:lumMod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293417702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C8C5-35F2-214B-81C4-561AA7C596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9E2729-84FA-9E46-BF7A-8083B9CBA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294C80-77D8-564D-9478-AD83348E549C}"/>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5" name="Footer Placeholder 4">
            <a:extLst>
              <a:ext uri="{FF2B5EF4-FFF2-40B4-BE49-F238E27FC236}">
                <a16:creationId xmlns:a16="http://schemas.microsoft.com/office/drawing/2014/main" id="{C9EDE470-17CC-6447-AF36-C03FA62F3F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47BCC3-757D-D641-AF37-361B171890DB}"/>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56021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EC2-9D45-B342-8E28-26ED05F0A1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D65D1F-6F07-C643-9AB7-C0E3CDCCAC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15C60-7B7B-1547-94ED-BCD190E29703}"/>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5" name="Footer Placeholder 4">
            <a:extLst>
              <a:ext uri="{FF2B5EF4-FFF2-40B4-BE49-F238E27FC236}">
                <a16:creationId xmlns:a16="http://schemas.microsoft.com/office/drawing/2014/main" id="{1A0E4317-7A6D-3141-A4E8-7199E6A5C9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137C2-13D5-5B41-A648-84E3EAD315E3}"/>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3622855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16380-9019-E74F-9359-FC6385B6F5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80C209-16AF-0248-8F91-E07ADB2EA9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35CE2-C5B2-8D4B-984C-9985F65E5F26}"/>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5" name="Footer Placeholder 4">
            <a:extLst>
              <a:ext uri="{FF2B5EF4-FFF2-40B4-BE49-F238E27FC236}">
                <a16:creationId xmlns:a16="http://schemas.microsoft.com/office/drawing/2014/main" id="{FC794C37-0658-534C-8D80-5E4D3AA19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F4710F-A28E-E24E-9261-73DE2F80EBEE}"/>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39141299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DA551-FDF7-3046-B311-32CE763A5C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31D955A-CCD1-1B46-93C7-DDB3A79FBC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48B12-9505-1942-B852-317C6E187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49B55F-B85F-5B4E-8AD1-11B57A384024}"/>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6" name="Footer Placeholder 5">
            <a:extLst>
              <a:ext uri="{FF2B5EF4-FFF2-40B4-BE49-F238E27FC236}">
                <a16:creationId xmlns:a16="http://schemas.microsoft.com/office/drawing/2014/main" id="{D4AA9DA2-3F02-4847-9B84-A7E9571293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4CA89D-B407-0F4E-83D4-6D9F8F23ED51}"/>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174673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E970A-EF45-334A-B022-21CCA7BAC8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8D3514-A6E1-C343-91AD-07C39D251E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9DE74D-6811-A245-AB5D-AE69D1428C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AB05C-316A-3440-ADD7-71C5DA1F4D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A1000B-8B98-8640-AAB6-484DE653CF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9CA2AB-2713-DF45-974F-0DE11A672663}"/>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8" name="Footer Placeholder 7">
            <a:extLst>
              <a:ext uri="{FF2B5EF4-FFF2-40B4-BE49-F238E27FC236}">
                <a16:creationId xmlns:a16="http://schemas.microsoft.com/office/drawing/2014/main" id="{16C9B27F-852F-EF45-B8CC-C13CAA0D26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40F912-54B9-3943-BC48-FE6EE8DFE3B9}"/>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9363168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7849-E623-0B44-A85B-588B332656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09CAE4-2F15-7A4F-92DE-547E201DED23}"/>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4" name="Footer Placeholder 3">
            <a:extLst>
              <a:ext uri="{FF2B5EF4-FFF2-40B4-BE49-F238E27FC236}">
                <a16:creationId xmlns:a16="http://schemas.microsoft.com/office/drawing/2014/main" id="{D22E8DD2-9623-CB4E-84D8-E8A1CC040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D4860A-7C74-C14D-A213-A000B7D860F7}"/>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24641170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B84651-4E43-BD4D-9503-BBCE3C07B062}"/>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3" name="Footer Placeholder 2">
            <a:extLst>
              <a:ext uri="{FF2B5EF4-FFF2-40B4-BE49-F238E27FC236}">
                <a16:creationId xmlns:a16="http://schemas.microsoft.com/office/drawing/2014/main" id="{EA5D2500-67C9-AA41-8033-FF3953DA69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EEF91B-6B95-FE46-83E7-CB5B59457352}"/>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6763131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DB7F-395E-224F-8866-6F5105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FE369-E3BC-DE4F-B8E4-7098E76AAF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F98899-E281-8140-90B7-DE5A10E1C8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4C489-27D7-2C4B-97E2-CE69D9D70487}"/>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6" name="Footer Placeholder 5">
            <a:extLst>
              <a:ext uri="{FF2B5EF4-FFF2-40B4-BE49-F238E27FC236}">
                <a16:creationId xmlns:a16="http://schemas.microsoft.com/office/drawing/2014/main" id="{E361812F-1C31-EE40-B4F2-7F80D3F6EC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E57611-A357-A341-8C6A-77868DA91C2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601812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EditPoints="1"/>
          </p:cNvSpPr>
          <p:nvPr userDrawn="1"/>
        </p:nvSpPr>
        <p:spPr bwMode="auto">
          <a:xfrm>
            <a:off x="0" y="-1"/>
            <a:ext cx="12192000" cy="6858001"/>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73782646"/>
      </p:ext>
    </p:extLst>
  </p:cSld>
  <p:clrMapOvr>
    <a:overrideClrMapping bg1="lt1" tx1="dk1" bg2="lt2" tx2="dk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37DF-256F-A343-B154-88A1DBDD4F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8B1E42-6C3B-2746-8C64-210D0510AC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913A37-A294-514D-8DAE-68CF0E1827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19B861-6E4E-EE44-A3F7-77F9BAD8C9D9}"/>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6" name="Footer Placeholder 5">
            <a:extLst>
              <a:ext uri="{FF2B5EF4-FFF2-40B4-BE49-F238E27FC236}">
                <a16:creationId xmlns:a16="http://schemas.microsoft.com/office/drawing/2014/main" id="{6E56FDAF-3E9B-1F4F-8373-63E8B70C2F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F70AF8-5509-734F-AE89-EA98A059CCF6}"/>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42893594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E2BDE-07E7-C943-9B91-2FD547F4D8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D1B324-EAD5-C047-9C15-89B5642259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876EA-C6E9-CD44-A3EE-6C56B6E11690}"/>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5" name="Footer Placeholder 4">
            <a:extLst>
              <a:ext uri="{FF2B5EF4-FFF2-40B4-BE49-F238E27FC236}">
                <a16:creationId xmlns:a16="http://schemas.microsoft.com/office/drawing/2014/main" id="{EA1A28F1-EE8E-EB45-A2D4-AB792DAC4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B8326C-0735-4444-BE26-FAF0EC25C540}"/>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3837086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ED0666-33F5-0943-BD99-7A3EF1E46B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1C10D5-A39F-7948-AFED-354F01BE9E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9A01D2-BA99-8145-B80C-5539D9710C4E}"/>
              </a:ext>
            </a:extLst>
          </p:cNvPr>
          <p:cNvSpPr>
            <a:spLocks noGrp="1"/>
          </p:cNvSpPr>
          <p:nvPr>
            <p:ph type="dt" sz="half" idx="10"/>
          </p:nvPr>
        </p:nvSpPr>
        <p:spPr/>
        <p:txBody>
          <a:bodyPr/>
          <a:lstStyle/>
          <a:p>
            <a:fld id="{B3137458-1D5F-B74F-96C6-5F61AAF91F9E}" type="datetimeFigureOut">
              <a:rPr lang="en-US" smtClean="0"/>
              <a:t>4/3/2024</a:t>
            </a:fld>
            <a:endParaRPr lang="en-US"/>
          </a:p>
        </p:txBody>
      </p:sp>
      <p:sp>
        <p:nvSpPr>
          <p:cNvPr id="5" name="Footer Placeholder 4">
            <a:extLst>
              <a:ext uri="{FF2B5EF4-FFF2-40B4-BE49-F238E27FC236}">
                <a16:creationId xmlns:a16="http://schemas.microsoft.com/office/drawing/2014/main" id="{D4FD065C-1B7C-D24B-8B36-1CBDC51181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E787-9E34-794A-BC26-6489E561549C}"/>
              </a:ext>
            </a:extLst>
          </p:cNvPr>
          <p:cNvSpPr>
            <a:spLocks noGrp="1"/>
          </p:cNvSpPr>
          <p:nvPr>
            <p:ph type="sldNum" sz="quarter" idx="12"/>
          </p:nvPr>
        </p:nvSpPr>
        <p:spPr/>
        <p:txBody>
          <a:bodyPr/>
          <a:lstStyle/>
          <a:p>
            <a:fld id="{1AF76CB1-5A59-7D48-A26A-CF055D0E1106}" type="slidenum">
              <a:rPr lang="en-US" smtClean="0"/>
              <a:t>‹#›</a:t>
            </a:fld>
            <a:endParaRPr lang="en-US"/>
          </a:p>
        </p:txBody>
      </p:sp>
    </p:spTree>
    <p:extLst>
      <p:ext uri="{BB962C8B-B14F-4D97-AF65-F5344CB8AC3E}">
        <p14:creationId xmlns:p14="http://schemas.microsoft.com/office/powerpoint/2010/main" val="11383067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555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7072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273940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824310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theme" Target="../theme/theme3.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theme" Target="../theme/theme4.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5.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theme" Target="../theme/theme6.xml"/><Relationship Id="rId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71453"/>
      </p:ext>
    </p:extLst>
  </p:cSld>
  <p:clrMap bg1="lt1" tx1="dk1" bg2="lt2" tx2="dk2" accent1="accent1" accent2="accent2" accent3="accent3" accent4="accent4" accent5="accent5" accent6="accent6" hlink="hlink" folHlink="folHlink"/>
  <p:sldLayoutIdLst>
    <p:sldLayoutId id="2147483661" r:id="rId1"/>
    <p:sldLayoutId id="2147483662" r:id="rId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593110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17524133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497214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81062909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21312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D375E5-FD70-7E4D-84AA-51CFADE4E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0D8671-C058-6543-B4EF-2B4A476969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50D3DC-1DCA-9345-B462-9BBD0B2FB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37458-1D5F-B74F-96C6-5F61AAF91F9E}" type="datetimeFigureOut">
              <a:rPr lang="en-US" smtClean="0"/>
              <a:t>4/3/2024</a:t>
            </a:fld>
            <a:endParaRPr lang="en-US"/>
          </a:p>
        </p:txBody>
      </p:sp>
      <p:sp>
        <p:nvSpPr>
          <p:cNvPr id="5" name="Footer Placeholder 4">
            <a:extLst>
              <a:ext uri="{FF2B5EF4-FFF2-40B4-BE49-F238E27FC236}">
                <a16:creationId xmlns:a16="http://schemas.microsoft.com/office/drawing/2014/main" id="{47356110-E806-2647-89B9-7CCF94D2B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72A6DF7-EBBD-1C42-8C4C-92595B1610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76CB1-5A59-7D48-A26A-CF055D0E1106}" type="slidenum">
              <a:rPr lang="en-US" smtClean="0"/>
              <a:t>‹#›</a:t>
            </a:fld>
            <a:endParaRPr lang="en-US"/>
          </a:p>
        </p:txBody>
      </p:sp>
    </p:spTree>
    <p:extLst>
      <p:ext uri="{BB962C8B-B14F-4D97-AF65-F5344CB8AC3E}">
        <p14:creationId xmlns:p14="http://schemas.microsoft.com/office/powerpoint/2010/main" val="740355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pn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6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3.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5924"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5" name="Yellow Bar">
            <a:extLst>
              <a:ext uri="{FF2B5EF4-FFF2-40B4-BE49-F238E27FC236}">
                <a16:creationId xmlns:a16="http://schemas.microsoft.com/office/drawing/2014/main" id="{989F213B-463F-FA4C-B578-28326F3CC3B7}"/>
              </a:ext>
            </a:extLst>
          </p:cNvPr>
          <p:cNvSpPr/>
          <p:nvPr/>
        </p:nvSpPr>
        <p:spPr>
          <a:xfrm>
            <a:off x="5370870" y="3691728"/>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D214BD2C-2E76-53D8-FFA0-3B949102C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008" y="187670"/>
            <a:ext cx="4848814" cy="2340575"/>
          </a:xfrm>
          <a:prstGeom prst="rect">
            <a:avLst/>
          </a:prstGeom>
        </p:spPr>
      </p:pic>
      <p:sp>
        <p:nvSpPr>
          <p:cNvPr id="15" name="Text Placeholder 2">
            <a:extLst>
              <a:ext uri="{FF2B5EF4-FFF2-40B4-BE49-F238E27FC236}">
                <a16:creationId xmlns:a16="http://schemas.microsoft.com/office/drawing/2014/main" id="{54EADE37-071F-F872-D564-F403F2E1557E}"/>
              </a:ext>
            </a:extLst>
          </p:cNvPr>
          <p:cNvSpPr txBox="1">
            <a:spLocks/>
          </p:cNvSpPr>
          <p:nvPr/>
        </p:nvSpPr>
        <p:spPr>
          <a:xfrm>
            <a:off x="1586170" y="2839814"/>
            <a:ext cx="8513064" cy="8399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1" u="none" strike="noStrike" kern="0" cap="none" spc="0" normalizeH="0" baseline="0" noProof="0" dirty="0">
                <a:ln>
                  <a:noFill/>
                </a:ln>
                <a:solidFill>
                  <a:sysClr val="window" lastClr="FFFFFF"/>
                </a:solidFill>
                <a:effectLst/>
                <a:uLnTx/>
                <a:uFillTx/>
              </a:rPr>
              <a:t>Giving Every Lion and Leo a Voice</a:t>
            </a:r>
          </a:p>
        </p:txBody>
      </p:sp>
    </p:spTree>
    <p:extLst>
      <p:ext uri="{BB962C8B-B14F-4D97-AF65-F5344CB8AC3E}">
        <p14:creationId xmlns:p14="http://schemas.microsoft.com/office/powerpoint/2010/main" val="3547997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649480" y="2942165"/>
            <a:ext cx="11263357" cy="2726900"/>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pPr>
            <a:r>
              <a:rPr lang="en-US" sz="2400" dirty="0">
                <a:latin typeface="Arial" panose="020B0604020202020204" pitchFamily="34" charset="0"/>
                <a:cs typeface="Arial" panose="020B0604020202020204" pitchFamily="34" charset="0"/>
              </a:rPr>
              <a:t>Share their stories and find ways to spread their messages</a:t>
            </a:r>
          </a:p>
          <a:p>
            <a:pPr marL="285750" indent="-285750">
              <a:lnSpc>
                <a:spcPct val="105000"/>
              </a:lnSpc>
              <a:spcAft>
                <a:spcPts val="600"/>
              </a:spcAft>
              <a:buClr>
                <a:srgbClr val="EBB700"/>
              </a:buClr>
              <a:buSzPct val="80000"/>
              <a:buFont typeface="Lucida Grande" panose="020B0600040502020204" pitchFamily="34" charset="0"/>
              <a:buChar char="▶"/>
              <a:defRPr/>
            </a:pPr>
            <a:r>
              <a:rPr lang="en-US" sz="2400" dirty="0">
                <a:latin typeface="Arial" panose="020B0604020202020204" pitchFamily="34" charset="0"/>
                <a:cs typeface="Arial" panose="020B0604020202020204" pitchFamily="34" charset="0"/>
              </a:rPr>
              <a:t>Accept speaking engagements and serve as role models </a:t>
            </a: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Arial" panose="020B0604020202020204" pitchFamily="34" charset="0"/>
              <a:ea typeface="Arial" charset="0"/>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defRPr/>
            </a:pPr>
            <a:endParaRPr kumimoji="0" lang="en-US" sz="24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en-US" sz="2400" b="0" i="0" u="none" strike="noStrike" kern="0" cap="none" spc="0" normalizeH="0" baseline="0" noProof="0" dirty="0">
                <a:ln>
                  <a:noFill/>
                </a:ln>
                <a:effectLst/>
                <a:uLnTx/>
                <a:uFillTx/>
                <a:latin typeface="Arial" charset="0"/>
                <a:ea typeface="Arial" charset="0"/>
                <a:cs typeface="Arial" charset="0"/>
              </a:rPr>
              <a:t>Work with clubs and districts to promote stronger and more inclusive membership </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en-US" sz="2400" b="0" i="0" u="none" strike="noStrike" kern="0" cap="none" spc="0" normalizeH="0" baseline="0" noProof="0" dirty="0">
                <a:ln>
                  <a:noFill/>
                </a:ln>
                <a:effectLst/>
                <a:uLnTx/>
                <a:uFillTx/>
                <a:latin typeface="Arial" charset="0"/>
                <a:ea typeface="Arial" charset="0"/>
                <a:cs typeface="Arial" charset="0"/>
              </a:rPr>
              <a:t>Encourage and mentor others to take up leadership roles</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10</a:t>
            </a:fld>
            <a:endParaRPr kumimoji="0" lang="en-US" sz="1000" b="0" i="0" u="none" strike="noStrike" kern="1200" cap="none" spc="0" normalizeH="0" baseline="0" noProof="0" dirty="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dirty="0">
                <a:latin typeface="Arial" charset="0"/>
                <a:ea typeface="Arial" charset="0"/>
                <a:cs typeface="Arial" charset="0"/>
              </a:rPr>
              <a:t>Role of NEW VOICES </a:t>
            </a:r>
            <a:endParaRPr lang="en-US" sz="3600" dirty="0"/>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dirty="0">
                <a:solidFill>
                  <a:schemeClr val="tx2"/>
                </a:solidFill>
                <a:latin typeface="Arial" panose="020B0604020202020204" pitchFamily="34" charset="0"/>
                <a:cs typeface="Arial" panose="020B0604020202020204" pitchFamily="34" charset="0"/>
              </a:rPr>
              <a:t>New Voices Nominees </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8" name="Picture 7">
            <a:extLst>
              <a:ext uri="{FF2B5EF4-FFF2-40B4-BE49-F238E27FC236}">
                <a16:creationId xmlns:a16="http://schemas.microsoft.com/office/drawing/2014/main" id="{FC13C04F-816C-9E5E-D066-770D096CB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225" y="143764"/>
            <a:ext cx="2457450" cy="1180362"/>
          </a:xfrm>
          <a:prstGeom prst="rect">
            <a:avLst/>
          </a:prstGeom>
        </p:spPr>
      </p:pic>
    </p:spTree>
    <p:extLst>
      <p:ext uri="{BB962C8B-B14F-4D97-AF65-F5344CB8AC3E}">
        <p14:creationId xmlns:p14="http://schemas.microsoft.com/office/powerpoint/2010/main" val="9200140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8">
            <a:extLst>
              <a:ext uri="{FF2B5EF4-FFF2-40B4-BE49-F238E27FC236}">
                <a16:creationId xmlns:a16="http://schemas.microsoft.com/office/drawing/2014/main" id="{3F734046-DFEA-EF4D-BC20-ED020C1DF48B}"/>
              </a:ext>
            </a:extLst>
          </p:cNvPr>
          <p:cNvSpPr txBox="1">
            <a:spLocks/>
          </p:cNvSpPr>
          <p:nvPr/>
        </p:nvSpPr>
        <p:spPr>
          <a:xfrm>
            <a:off x="723061" y="870026"/>
            <a:ext cx="537293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000" b="1" i="0" u="none" strike="noStrike" kern="0" cap="none" spc="0" normalizeH="0" baseline="0" noProof="0" dirty="0">
                <a:ln>
                  <a:noFill/>
                </a:ln>
                <a:solidFill>
                  <a:srgbClr val="0A5496"/>
                </a:solidFill>
                <a:effectLst/>
                <a:uLnTx/>
                <a:uFillTx/>
                <a:latin typeface="Arial" panose="020B0604020202020204" pitchFamily="34" charset="0"/>
                <a:cs typeface="Arial" panose="020B0604020202020204" pitchFamily="34" charset="0"/>
              </a:rPr>
              <a:t>LCI call for New Voices stories</a:t>
            </a:r>
          </a:p>
        </p:txBody>
      </p:sp>
      <p:sp>
        <p:nvSpPr>
          <p:cNvPr id="20" name="Rectangle 19">
            <a:extLst>
              <a:ext uri="{FF2B5EF4-FFF2-40B4-BE49-F238E27FC236}">
                <a16:creationId xmlns:a16="http://schemas.microsoft.com/office/drawing/2014/main" id="{25A7E18D-95F6-9B43-87A4-F2DB2A58DD7D}"/>
              </a:ext>
            </a:extLst>
          </p:cNvPr>
          <p:cNvSpPr/>
          <p:nvPr/>
        </p:nvSpPr>
        <p:spPr>
          <a:xfrm>
            <a:off x="0" y="870026"/>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21" name="Text Placeholder 9">
            <a:extLst>
              <a:ext uri="{FF2B5EF4-FFF2-40B4-BE49-F238E27FC236}">
                <a16:creationId xmlns:a16="http://schemas.microsoft.com/office/drawing/2014/main" id="{5136E4A4-856D-C543-B6FA-D54BEEE997E6}"/>
              </a:ext>
            </a:extLst>
          </p:cNvPr>
          <p:cNvSpPr txBox="1">
            <a:spLocks/>
          </p:cNvSpPr>
          <p:nvPr/>
        </p:nvSpPr>
        <p:spPr>
          <a:xfrm>
            <a:off x="685800" y="2944586"/>
            <a:ext cx="5501355" cy="2909269"/>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20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LCI requests that District Governors aim to submit their New Voices stories by November 1</a:t>
            </a:r>
            <a:r>
              <a:rPr kumimoji="0" lang="en-US" sz="2200" i="0" u="none" strike="noStrike" kern="0" cap="none" spc="0" normalizeH="0" baseline="30000" noProof="0" dirty="0">
                <a:ln>
                  <a:noFill/>
                </a:ln>
                <a:solidFill>
                  <a:schemeClr val="accent2"/>
                </a:solidFill>
                <a:effectLst/>
                <a:uLnTx/>
                <a:uFillTx/>
                <a:latin typeface="Arial" panose="020B0604020202020204" pitchFamily="34" charset="0"/>
                <a:cs typeface="Arial" panose="020B0604020202020204" pitchFamily="34" charset="0"/>
              </a:rPr>
              <a:t>st</a:t>
            </a:r>
            <a:r>
              <a:rPr kumimoji="0" lang="en-US" sz="2200" i="0" u="none" strike="noStrike" kern="0" cap="none" spc="0" normalizeH="0" baseline="0" noProof="0" dirty="0">
                <a:ln>
                  <a:noFill/>
                </a:ln>
                <a:solidFill>
                  <a:schemeClr val="accent2"/>
                </a:solidFill>
                <a:effectLst/>
                <a:uLnTx/>
                <a:uFillTx/>
                <a:latin typeface="Arial" panose="020B0604020202020204" pitchFamily="34" charset="0"/>
                <a:cs typeface="Arial" panose="020B0604020202020204" pitchFamily="34" charset="0"/>
              </a:rPr>
              <a:t>, however, the collection process will remain open and ongoing throughout the year. There will be a quarterly reminders to submit stories. </a:t>
            </a:r>
          </a:p>
        </p:txBody>
      </p:sp>
      <p:sp>
        <p:nvSpPr>
          <p:cNvPr id="23" name="Page Number - Blue">
            <a:extLst>
              <a:ext uri="{FF2B5EF4-FFF2-40B4-BE49-F238E27FC236}">
                <a16:creationId xmlns:a16="http://schemas.microsoft.com/office/drawing/2014/main" id="{6635812A-DF66-F648-9B21-0B6C9666E40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srgbClr val="00338D"/>
              </a:solidFill>
              <a:effectLst/>
              <a:uLnTx/>
              <a:uFillTx/>
              <a:latin typeface="Arial" charset="0"/>
            </a:endParaRPr>
          </a:p>
        </p:txBody>
      </p:sp>
      <p:pic>
        <p:nvPicPr>
          <p:cNvPr id="11" name="Picture 10">
            <a:extLst>
              <a:ext uri="{FF2B5EF4-FFF2-40B4-BE49-F238E27FC236}">
                <a16:creationId xmlns:a16="http://schemas.microsoft.com/office/drawing/2014/main" id="{90E804B0-0F50-144D-BFE1-7EEA5470DE2C}"/>
              </a:ext>
            </a:extLst>
          </p:cNvPr>
          <p:cNvPicPr>
            <a:picLocks noChangeAspect="1"/>
          </p:cNvPicPr>
          <p:nvPr/>
        </p:nvPicPr>
        <p:blipFill>
          <a:blip r:embed="rId2"/>
          <a:srcRect/>
          <a:stretch/>
        </p:blipFill>
        <p:spPr>
          <a:xfrm>
            <a:off x="147686" y="5877313"/>
            <a:ext cx="836923" cy="836923"/>
          </a:xfrm>
          <a:prstGeom prst="rect">
            <a:avLst/>
          </a:prstGeom>
        </p:spPr>
      </p:pic>
      <p:pic>
        <p:nvPicPr>
          <p:cNvPr id="10" name="Picture 9">
            <a:extLst>
              <a:ext uri="{FF2B5EF4-FFF2-40B4-BE49-F238E27FC236}">
                <a16:creationId xmlns:a16="http://schemas.microsoft.com/office/drawing/2014/main" id="{8B3F9185-B23D-24F7-A71F-DC89977767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7410" y="116080"/>
            <a:ext cx="2216476" cy="1110255"/>
          </a:xfrm>
          <a:prstGeom prst="rect">
            <a:avLst/>
          </a:prstGeom>
        </p:spPr>
      </p:pic>
      <p:pic>
        <p:nvPicPr>
          <p:cNvPr id="12" name="Picture 11">
            <a:extLst>
              <a:ext uri="{FF2B5EF4-FFF2-40B4-BE49-F238E27FC236}">
                <a16:creationId xmlns:a16="http://schemas.microsoft.com/office/drawing/2014/main" id="{8471BB31-0F4D-2E65-BEF7-D6D0C377AB60}"/>
              </a:ext>
            </a:extLst>
          </p:cNvPr>
          <p:cNvPicPr>
            <a:picLocks noChangeAspect="1"/>
          </p:cNvPicPr>
          <p:nvPr/>
        </p:nvPicPr>
        <p:blipFill>
          <a:blip r:embed="rId4"/>
          <a:stretch>
            <a:fillRect/>
          </a:stretch>
        </p:blipFill>
        <p:spPr>
          <a:xfrm>
            <a:off x="6484091" y="1075962"/>
            <a:ext cx="4275744" cy="2909269"/>
          </a:xfrm>
          <a:prstGeom prst="rect">
            <a:avLst/>
          </a:prstGeom>
        </p:spPr>
      </p:pic>
      <p:pic>
        <p:nvPicPr>
          <p:cNvPr id="2" name="Picture 1">
            <a:extLst>
              <a:ext uri="{FF2B5EF4-FFF2-40B4-BE49-F238E27FC236}">
                <a16:creationId xmlns:a16="http://schemas.microsoft.com/office/drawing/2014/main" id="{EF686454-865A-D57C-9954-F61D103831EC}"/>
              </a:ext>
            </a:extLst>
          </p:cNvPr>
          <p:cNvPicPr>
            <a:picLocks noChangeAspect="1"/>
          </p:cNvPicPr>
          <p:nvPr/>
        </p:nvPicPr>
        <p:blipFill>
          <a:blip r:embed="rId5"/>
          <a:stretch>
            <a:fillRect/>
          </a:stretch>
        </p:blipFill>
        <p:spPr>
          <a:xfrm>
            <a:off x="8468256" y="3834858"/>
            <a:ext cx="2798307" cy="2206943"/>
          </a:xfrm>
          <a:prstGeom prst="rect">
            <a:avLst/>
          </a:prstGeom>
        </p:spPr>
      </p:pic>
    </p:spTree>
    <p:extLst>
      <p:ext uri="{BB962C8B-B14F-4D97-AF65-F5344CB8AC3E}">
        <p14:creationId xmlns:p14="http://schemas.microsoft.com/office/powerpoint/2010/main" val="7179358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TextBox 138"/>
          <p:cNvSpPr txBox="1"/>
          <p:nvPr/>
        </p:nvSpPr>
        <p:spPr>
          <a:xfrm>
            <a:off x="1096257" y="1722953"/>
            <a:ext cx="5709896" cy="338554"/>
          </a:xfrm>
          <a:prstGeom prst="rect">
            <a:avLst/>
          </a:prstGeom>
          <a:noFill/>
        </p:spPr>
        <p:txBody>
          <a:bodyPr wrap="square" rtlCol="0">
            <a:spAutoFit/>
          </a:bodyPr>
          <a:lstStyle/>
          <a:p>
            <a:pPr marL="182880" indent="-182880"/>
            <a:r>
              <a:rPr lang="en-US" sz="1600" b="1" dirty="0">
                <a:solidFill>
                  <a:schemeClr val="tx2"/>
                </a:solidFill>
                <a:latin typeface="Arial" charset="0"/>
                <a:ea typeface="Arial" charset="0"/>
                <a:cs typeface="Arial" charset="0"/>
              </a:rPr>
              <a:t>Social</a:t>
            </a:r>
          </a:p>
        </p:txBody>
      </p:sp>
      <p:sp>
        <p:nvSpPr>
          <p:cNvPr id="146" name="TextBox 145"/>
          <p:cNvSpPr txBox="1"/>
          <p:nvPr/>
        </p:nvSpPr>
        <p:spPr>
          <a:xfrm>
            <a:off x="1087338" y="2160383"/>
            <a:ext cx="5702334" cy="523220"/>
          </a:xfrm>
          <a:prstGeom prst="rect">
            <a:avLst/>
          </a:prstGeom>
          <a:noFill/>
        </p:spPr>
        <p:txBody>
          <a:bodyPr wrap="square" rtlCol="0">
            <a:spAutoFit/>
          </a:bodyPr>
          <a:lstStyle/>
          <a:p>
            <a:pPr marL="182880" indent="-182880">
              <a:buFont typeface="Arial" panose="020B0604020202020204" pitchFamily="34" charset="0"/>
              <a:buChar char="•"/>
            </a:pPr>
            <a:r>
              <a:rPr lang="en-US" sz="1400" dirty="0">
                <a:solidFill>
                  <a:schemeClr val="accent6">
                    <a:lumMod val="50000"/>
                    <a:lumOff val="50000"/>
                  </a:schemeClr>
                </a:solidFill>
                <a:latin typeface="Arial" charset="0"/>
                <a:ea typeface="Arial" charset="0"/>
                <a:cs typeface="Arial" charset="0"/>
              </a:rPr>
              <a:t>Manage social media to be utilized to engage members at all levels, recognize select New Voices and share ideas. </a:t>
            </a:r>
          </a:p>
        </p:txBody>
      </p:sp>
      <p:sp>
        <p:nvSpPr>
          <p:cNvPr id="17" name="Oval 16"/>
          <p:cNvSpPr/>
          <p:nvPr/>
        </p:nvSpPr>
        <p:spPr bwMode="auto">
          <a:xfrm>
            <a:off x="594178" y="2900601"/>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en-US" sz="1200" b="1" dirty="0">
                <a:solidFill>
                  <a:schemeClr val="bg1"/>
                </a:solidFill>
                <a:ea typeface="ヒラギノ角ゴ Pro W3" pitchFamily="84" charset="-128"/>
              </a:rPr>
              <a:t>2</a:t>
            </a:r>
            <a:endParaRPr kumimoji="0" lang="en-US" sz="1200" b="1" i="0" u="none" strike="noStrike" cap="none" normalizeH="0" dirty="0">
              <a:ln>
                <a:noFill/>
              </a:ln>
              <a:solidFill>
                <a:schemeClr val="bg1"/>
              </a:solidFill>
              <a:effectLst/>
              <a:ea typeface="ヒラギノ角ゴ Pro W3" pitchFamily="84" charset="-128"/>
            </a:endParaRPr>
          </a:p>
        </p:txBody>
      </p:sp>
      <p:sp>
        <p:nvSpPr>
          <p:cNvPr id="140" name="TextBox 139"/>
          <p:cNvSpPr txBox="1"/>
          <p:nvPr/>
        </p:nvSpPr>
        <p:spPr>
          <a:xfrm>
            <a:off x="1082708" y="2911269"/>
            <a:ext cx="6696000" cy="338554"/>
          </a:xfrm>
          <a:prstGeom prst="rect">
            <a:avLst/>
          </a:prstGeom>
          <a:noFill/>
        </p:spPr>
        <p:txBody>
          <a:bodyPr wrap="square" rtlCol="0">
            <a:spAutoFit/>
          </a:bodyPr>
          <a:lstStyle/>
          <a:p>
            <a:pPr marL="182880" indent="-182880"/>
            <a:r>
              <a:rPr lang="en-US" sz="1600" b="1" dirty="0">
                <a:solidFill>
                  <a:schemeClr val="tx2"/>
                </a:solidFill>
                <a:latin typeface="Arial" charset="0"/>
                <a:ea typeface="Arial" charset="0"/>
                <a:cs typeface="Arial" charset="0"/>
              </a:rPr>
              <a:t>Website</a:t>
            </a:r>
            <a:endParaRPr lang="en-US" sz="1600" dirty="0">
              <a:solidFill>
                <a:schemeClr val="tx2"/>
              </a:solidFill>
              <a:latin typeface="Arial" charset="0"/>
              <a:ea typeface="Arial" charset="0"/>
              <a:cs typeface="Arial" charset="0"/>
            </a:endParaRPr>
          </a:p>
        </p:txBody>
      </p:sp>
      <p:sp>
        <p:nvSpPr>
          <p:cNvPr id="147" name="TextBox 146"/>
          <p:cNvSpPr txBox="1"/>
          <p:nvPr/>
        </p:nvSpPr>
        <p:spPr>
          <a:xfrm>
            <a:off x="1131410" y="3435716"/>
            <a:ext cx="5702333" cy="307777"/>
          </a:xfrm>
          <a:prstGeom prst="rect">
            <a:avLst/>
          </a:prstGeom>
          <a:noFill/>
        </p:spPr>
        <p:txBody>
          <a:bodyPr wrap="square" rtlCol="0">
            <a:spAutoFit/>
          </a:bodyPr>
          <a:lstStyle/>
          <a:p>
            <a:pPr marL="182880" indent="-182880">
              <a:buFont typeface="Arial" panose="020B0604020202020204" pitchFamily="34" charset="0"/>
              <a:buChar char="•"/>
            </a:pPr>
            <a:r>
              <a:rPr lang="en-US" sz="1400" dirty="0">
                <a:solidFill>
                  <a:schemeClr val="accent6">
                    <a:lumMod val="50000"/>
                    <a:lumOff val="50000"/>
                  </a:schemeClr>
                </a:solidFill>
                <a:latin typeface="Arial" charset="0"/>
                <a:ea typeface="Arial" charset="0"/>
                <a:cs typeface="Arial" charset="0"/>
              </a:rPr>
              <a:t>To serves as a destination for campaign promotion and resources.</a:t>
            </a:r>
          </a:p>
        </p:txBody>
      </p:sp>
      <p:sp>
        <p:nvSpPr>
          <p:cNvPr id="18" name="Oval 17"/>
          <p:cNvSpPr/>
          <p:nvPr/>
        </p:nvSpPr>
        <p:spPr bwMode="auto">
          <a:xfrm>
            <a:off x="594178" y="3929697"/>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en-US" sz="1200" b="1" dirty="0">
                <a:solidFill>
                  <a:schemeClr val="bg1"/>
                </a:solidFill>
                <a:ea typeface="ヒラギノ角ゴ Pro W3" pitchFamily="84" charset="-128"/>
              </a:rPr>
              <a:t>3</a:t>
            </a:r>
            <a:endParaRPr kumimoji="0" lang="en-US" sz="1200" b="1" i="0" u="none" strike="noStrike" cap="none" normalizeH="0" dirty="0">
              <a:ln>
                <a:noFill/>
              </a:ln>
              <a:solidFill>
                <a:schemeClr val="bg1"/>
              </a:solidFill>
              <a:effectLst/>
              <a:ea typeface="ヒラギノ角ゴ Pro W3" pitchFamily="84" charset="-128"/>
            </a:endParaRPr>
          </a:p>
        </p:txBody>
      </p:sp>
      <p:sp>
        <p:nvSpPr>
          <p:cNvPr id="16" name="TextBox 15"/>
          <p:cNvSpPr txBox="1"/>
          <p:nvPr/>
        </p:nvSpPr>
        <p:spPr>
          <a:xfrm>
            <a:off x="7163187" y="4073751"/>
            <a:ext cx="2496696" cy="1169551"/>
          </a:xfrm>
          <a:prstGeom prst="rect">
            <a:avLst/>
          </a:prstGeom>
          <a:noFill/>
        </p:spPr>
        <p:txBody>
          <a:bodyPr wrap="square" rtlCol="0">
            <a:spAutoFit/>
          </a:bodyPr>
          <a:lstStyle/>
          <a:p>
            <a:pPr lvl="0" fontAlgn="auto">
              <a:spcBef>
                <a:spcPts val="1300"/>
              </a:spcBef>
              <a:spcAft>
                <a:spcPts val="0"/>
              </a:spcAft>
            </a:pPr>
            <a:r>
              <a:rPr lang="en-US" sz="1400" i="1" dirty="0">
                <a:solidFill>
                  <a:schemeClr val="accent6">
                    <a:lumMod val="50000"/>
                    <a:lumOff val="50000"/>
                  </a:schemeClr>
                </a:solidFill>
                <a:latin typeface="Georgia" panose="02040502050405020303" pitchFamily="18" charset="0"/>
                <a:ea typeface="+mn-ea"/>
                <a:cs typeface="Arial" panose="020B0604020202020204" pitchFamily="34" charset="0"/>
              </a:rPr>
              <a:t>I‘m a voice of membership. I’m a voice of leadership. I’m a voice of service. I’m a voice of marketing. I’m a new voice, which voice are you?</a:t>
            </a:r>
          </a:p>
        </p:txBody>
      </p:sp>
      <p:sp>
        <p:nvSpPr>
          <p:cNvPr id="20" name="Oval 19"/>
          <p:cNvSpPr/>
          <p:nvPr/>
        </p:nvSpPr>
        <p:spPr bwMode="auto">
          <a:xfrm>
            <a:off x="594178" y="1722953"/>
            <a:ext cx="304800" cy="304800"/>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kumimoji="0" lang="en-US" sz="1200" b="1" i="0" u="none" strike="noStrike" cap="none" normalizeH="0" dirty="0">
                <a:ln>
                  <a:noFill/>
                </a:ln>
                <a:solidFill>
                  <a:schemeClr val="bg1"/>
                </a:solidFill>
                <a:effectLst/>
                <a:ea typeface="ヒラギノ角ゴ Pro W3" pitchFamily="84" charset="-128"/>
              </a:rPr>
              <a:t>1</a:t>
            </a:r>
          </a:p>
        </p:txBody>
      </p:sp>
      <p:sp>
        <p:nvSpPr>
          <p:cNvPr id="7" name="Text Placeholder 6">
            <a:extLst>
              <a:ext uri="{FF2B5EF4-FFF2-40B4-BE49-F238E27FC236}">
                <a16:creationId xmlns:a16="http://schemas.microsoft.com/office/drawing/2014/main" id="{92244F7C-0E64-1442-8D1F-28C74B9B9560}"/>
              </a:ext>
            </a:extLst>
          </p:cNvPr>
          <p:cNvSpPr>
            <a:spLocks noGrp="1"/>
          </p:cNvSpPr>
          <p:nvPr>
            <p:ph type="body" sz="quarter" idx="12"/>
          </p:nvPr>
        </p:nvSpPr>
        <p:spPr>
          <a:xfrm>
            <a:off x="685800" y="724626"/>
            <a:ext cx="6176541" cy="445043"/>
          </a:xfrm>
        </p:spPr>
        <p:txBody>
          <a:bodyPr/>
          <a:lstStyle/>
          <a:p>
            <a:r>
              <a:rPr lang="en-US" sz="3200" dirty="0">
                <a:solidFill>
                  <a:srgbClr val="00338D"/>
                </a:solidFill>
              </a:rPr>
              <a:t>LCI PROGRAM SUPPORT</a:t>
            </a:r>
          </a:p>
        </p:txBody>
      </p:sp>
      <p:sp>
        <p:nvSpPr>
          <p:cNvPr id="26" name="Text Placeholder 6">
            <a:extLst>
              <a:ext uri="{FF2B5EF4-FFF2-40B4-BE49-F238E27FC236}">
                <a16:creationId xmlns:a16="http://schemas.microsoft.com/office/drawing/2014/main" id="{CFFE5D9E-C714-AB41-9B9D-A47EA64F9395}"/>
              </a:ext>
            </a:extLst>
          </p:cNvPr>
          <p:cNvSpPr txBox="1">
            <a:spLocks/>
          </p:cNvSpPr>
          <p:nvPr/>
        </p:nvSpPr>
        <p:spPr>
          <a:xfrm>
            <a:off x="6718261" y="4092536"/>
            <a:ext cx="4724400"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5400" kern="0" dirty="0">
                <a:solidFill>
                  <a:schemeClr val="tx1">
                    <a:lumMod val="20000"/>
                    <a:lumOff val="80000"/>
                  </a:schemeClr>
                </a:solidFill>
                <a:latin typeface="Georgia" panose="02040502050405020303" pitchFamily="18" charset="0"/>
              </a:rPr>
              <a:t>“</a:t>
            </a:r>
          </a:p>
        </p:txBody>
      </p:sp>
      <p:sp>
        <p:nvSpPr>
          <p:cNvPr id="27" name="TextBox 26"/>
          <p:cNvSpPr txBox="1"/>
          <p:nvPr/>
        </p:nvSpPr>
        <p:spPr>
          <a:xfrm>
            <a:off x="1087338" y="3956556"/>
            <a:ext cx="6696000" cy="338554"/>
          </a:xfrm>
          <a:prstGeom prst="rect">
            <a:avLst/>
          </a:prstGeom>
          <a:noFill/>
        </p:spPr>
        <p:txBody>
          <a:bodyPr wrap="square" rtlCol="0">
            <a:spAutoFit/>
          </a:bodyPr>
          <a:lstStyle/>
          <a:p>
            <a:pPr marL="182880" indent="-182880"/>
            <a:r>
              <a:rPr lang="en-US" sz="1600" b="1" dirty="0">
                <a:solidFill>
                  <a:schemeClr val="tx2"/>
                </a:solidFill>
                <a:latin typeface="Arial" charset="0"/>
                <a:ea typeface="Arial" charset="0"/>
                <a:cs typeface="Arial" charset="0"/>
              </a:rPr>
              <a:t>Webinars</a:t>
            </a:r>
            <a:endParaRPr lang="en-US" sz="1600" dirty="0">
              <a:solidFill>
                <a:schemeClr val="tx2"/>
              </a:solidFill>
              <a:latin typeface="Arial" charset="0"/>
              <a:ea typeface="Arial" charset="0"/>
              <a:cs typeface="Arial" charset="0"/>
            </a:endParaRPr>
          </a:p>
        </p:txBody>
      </p:sp>
      <p:sp>
        <p:nvSpPr>
          <p:cNvPr id="28" name="TextBox 27"/>
          <p:cNvSpPr txBox="1"/>
          <p:nvPr/>
        </p:nvSpPr>
        <p:spPr>
          <a:xfrm>
            <a:off x="1131410" y="4386419"/>
            <a:ext cx="5702333" cy="738664"/>
          </a:xfrm>
          <a:prstGeom prst="rect">
            <a:avLst/>
          </a:prstGeom>
          <a:noFill/>
        </p:spPr>
        <p:txBody>
          <a:bodyPr wrap="square" rtlCol="0">
            <a:spAutoFit/>
          </a:bodyPr>
          <a:lstStyle/>
          <a:p>
            <a:pPr marL="182880" indent="-182880">
              <a:buFont typeface="Arial" panose="020B0604020202020204" pitchFamily="34" charset="0"/>
              <a:buChar char="•"/>
            </a:pPr>
            <a:r>
              <a:rPr lang="en-US" sz="1400" dirty="0">
                <a:solidFill>
                  <a:schemeClr val="accent6">
                    <a:lumMod val="50000"/>
                    <a:lumOff val="50000"/>
                  </a:schemeClr>
                </a:solidFill>
                <a:latin typeface="Arial" charset="0"/>
                <a:ea typeface="Arial" charset="0"/>
                <a:cs typeface="Arial" charset="0"/>
              </a:rPr>
              <a:t>Continue volunteer-led webinars that proved successful in sharing ideas and reaching Lions with leadership development concepts that were meaningful. </a:t>
            </a:r>
          </a:p>
        </p:txBody>
      </p:sp>
      <p:sp>
        <p:nvSpPr>
          <p:cNvPr id="29" name="Oval 28"/>
          <p:cNvSpPr/>
          <p:nvPr/>
        </p:nvSpPr>
        <p:spPr bwMode="auto">
          <a:xfrm>
            <a:off x="617816" y="5243053"/>
            <a:ext cx="304800" cy="288108"/>
          </a:xfrm>
          <a:prstGeom prst="ellipse">
            <a:avLst/>
          </a:prstGeom>
          <a:solidFill>
            <a:srgbClr val="EBB700"/>
          </a:solidFill>
          <a:ln w="9525" cap="flat" cmpd="sng" algn="ctr">
            <a:solidFill>
              <a:srgbClr val="EBB7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182880" marR="0" indent="-182880" algn="ctr" defTabSz="914400" rtl="0" eaLnBrk="1" fontAlgn="base" latinLnBrk="0" hangingPunct="1">
              <a:spcAft>
                <a:spcPct val="0"/>
              </a:spcAft>
              <a:buClrTx/>
              <a:buSzTx/>
              <a:buFont typeface="Helvetica" pitchFamily="84" charset="0"/>
              <a:buNone/>
              <a:tabLst/>
            </a:pPr>
            <a:r>
              <a:rPr lang="en-US" sz="1200" b="1" dirty="0">
                <a:solidFill>
                  <a:schemeClr val="bg1"/>
                </a:solidFill>
                <a:ea typeface="ヒラギノ角ゴ Pro W3" pitchFamily="84" charset="-128"/>
              </a:rPr>
              <a:t>4</a:t>
            </a:r>
            <a:endParaRPr kumimoji="0" lang="en-US" sz="1200" b="1" i="0" u="none" strike="noStrike" cap="none" normalizeH="0" dirty="0">
              <a:ln>
                <a:noFill/>
              </a:ln>
              <a:solidFill>
                <a:schemeClr val="bg1"/>
              </a:solidFill>
              <a:effectLst/>
              <a:ea typeface="ヒラギノ角ゴ Pro W3" pitchFamily="84" charset="-128"/>
            </a:endParaRPr>
          </a:p>
        </p:txBody>
      </p:sp>
      <p:sp>
        <p:nvSpPr>
          <p:cNvPr id="30" name="TextBox 29"/>
          <p:cNvSpPr txBox="1"/>
          <p:nvPr/>
        </p:nvSpPr>
        <p:spPr>
          <a:xfrm>
            <a:off x="1087338" y="5217830"/>
            <a:ext cx="6696000" cy="338554"/>
          </a:xfrm>
          <a:prstGeom prst="rect">
            <a:avLst/>
          </a:prstGeom>
          <a:noFill/>
        </p:spPr>
        <p:txBody>
          <a:bodyPr wrap="square" rtlCol="0">
            <a:spAutoFit/>
          </a:bodyPr>
          <a:lstStyle/>
          <a:p>
            <a:pPr marL="182880" indent="-182880"/>
            <a:r>
              <a:rPr lang="en-US" sz="1600" b="1" dirty="0">
                <a:solidFill>
                  <a:schemeClr val="tx2"/>
                </a:solidFill>
                <a:latin typeface="Arial" charset="0"/>
                <a:ea typeface="Arial" charset="0"/>
                <a:cs typeface="Arial" charset="0"/>
              </a:rPr>
              <a:t>Resources</a:t>
            </a:r>
            <a:endParaRPr lang="en-US" sz="1600" dirty="0">
              <a:solidFill>
                <a:schemeClr val="tx2"/>
              </a:solidFill>
              <a:latin typeface="Arial" charset="0"/>
              <a:ea typeface="Arial" charset="0"/>
              <a:cs typeface="Arial" charset="0"/>
            </a:endParaRPr>
          </a:p>
        </p:txBody>
      </p:sp>
      <p:sp>
        <p:nvSpPr>
          <p:cNvPr id="31" name="TextBox 30"/>
          <p:cNvSpPr txBox="1"/>
          <p:nvPr/>
        </p:nvSpPr>
        <p:spPr>
          <a:xfrm>
            <a:off x="1160006" y="5649131"/>
            <a:ext cx="5702335" cy="738664"/>
          </a:xfrm>
          <a:prstGeom prst="rect">
            <a:avLst/>
          </a:prstGeom>
          <a:noFill/>
        </p:spPr>
        <p:txBody>
          <a:bodyPr wrap="square" rtlCol="0">
            <a:spAutoFit/>
          </a:bodyPr>
          <a:lstStyle/>
          <a:p>
            <a:pPr marL="182880" indent="-182880">
              <a:buFont typeface="Arial" panose="020B0604020202020204" pitchFamily="34" charset="0"/>
              <a:buChar char="•"/>
            </a:pPr>
            <a:r>
              <a:rPr lang="en-US" sz="1400" dirty="0">
                <a:solidFill>
                  <a:schemeClr val="accent6">
                    <a:lumMod val="50000"/>
                    <a:lumOff val="50000"/>
                  </a:schemeClr>
                </a:solidFill>
                <a:latin typeface="Arial" panose="020B0604020202020204" pitchFamily="34" charset="0"/>
                <a:cs typeface="Arial" panose="020B0604020202020204" pitchFamily="34" charset="0"/>
              </a:rPr>
              <a:t>Provide marketing materials needed for local events showcasing New Voices </a:t>
            </a:r>
          </a:p>
          <a:p>
            <a:pPr marL="182880" indent="-182880">
              <a:buFont typeface="Arial" panose="020B0604020202020204" pitchFamily="34" charset="0"/>
              <a:buChar char="•"/>
            </a:pPr>
            <a:endParaRPr lang="en-US" sz="1400" dirty="0">
              <a:solidFill>
                <a:schemeClr val="accent6">
                  <a:lumMod val="65000"/>
                  <a:lumOff val="35000"/>
                </a:schemeClr>
              </a:solidFill>
              <a:highlight>
                <a:srgbClr val="FFFF00"/>
              </a:highlight>
              <a:latin typeface="Arial" charset="0"/>
              <a:ea typeface="Arial" charset="0"/>
              <a:cs typeface="Arial" charset="0"/>
            </a:endParaRPr>
          </a:p>
        </p:txBody>
      </p:sp>
      <p:pic>
        <p:nvPicPr>
          <p:cNvPr id="2" name="Picture 1">
            <a:extLst>
              <a:ext uri="{FF2B5EF4-FFF2-40B4-BE49-F238E27FC236}">
                <a16:creationId xmlns:a16="http://schemas.microsoft.com/office/drawing/2014/main" id="{F17BBE7F-A634-1D3E-BBFC-3E429060B3E7}"/>
              </a:ext>
            </a:extLst>
          </p:cNvPr>
          <p:cNvPicPr>
            <a:picLocks noChangeAspect="1"/>
          </p:cNvPicPr>
          <p:nvPr/>
        </p:nvPicPr>
        <p:blipFill>
          <a:blip r:embed="rId3"/>
          <a:stretch>
            <a:fillRect/>
          </a:stretch>
        </p:blipFill>
        <p:spPr>
          <a:xfrm>
            <a:off x="7046071" y="416070"/>
            <a:ext cx="4365114" cy="2694666"/>
          </a:xfrm>
          <a:prstGeom prst="rect">
            <a:avLst/>
          </a:prstGeom>
        </p:spPr>
      </p:pic>
      <p:pic>
        <p:nvPicPr>
          <p:cNvPr id="3" name="Picture 2">
            <a:extLst>
              <a:ext uri="{FF2B5EF4-FFF2-40B4-BE49-F238E27FC236}">
                <a16:creationId xmlns:a16="http://schemas.microsoft.com/office/drawing/2014/main" id="{5B139FF2-7FB5-C808-2617-459FDD4E4435}"/>
              </a:ext>
            </a:extLst>
          </p:cNvPr>
          <p:cNvPicPr>
            <a:picLocks noChangeAspect="1"/>
          </p:cNvPicPr>
          <p:nvPr/>
        </p:nvPicPr>
        <p:blipFill>
          <a:blip r:embed="rId4"/>
          <a:stretch>
            <a:fillRect/>
          </a:stretch>
        </p:blipFill>
        <p:spPr>
          <a:xfrm>
            <a:off x="9839153" y="3832127"/>
            <a:ext cx="2048434" cy="1847248"/>
          </a:xfrm>
          <a:prstGeom prst="rect">
            <a:avLst/>
          </a:prstGeom>
        </p:spPr>
      </p:pic>
    </p:spTree>
    <p:extLst>
      <p:ext uri="{BB962C8B-B14F-4D97-AF65-F5344CB8AC3E}">
        <p14:creationId xmlns:p14="http://schemas.microsoft.com/office/powerpoint/2010/main" val="2713868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976CF9-3EB9-C349-8871-320C3623CB23}"/>
              </a:ext>
            </a:extLst>
          </p:cNvPr>
          <p:cNvSpPr>
            <a:spLocks noGrp="1"/>
          </p:cNvSpPr>
          <p:nvPr>
            <p:ph type="body" sz="quarter" idx="12"/>
          </p:nvPr>
        </p:nvSpPr>
        <p:spPr>
          <a:xfrm>
            <a:off x="685800" y="724626"/>
            <a:ext cx="9906000" cy="445043"/>
          </a:xfrm>
        </p:spPr>
        <p:txBody>
          <a:bodyPr/>
          <a:lstStyle/>
          <a:p>
            <a:r>
              <a:rPr lang="en-US" sz="3200" dirty="0">
                <a:solidFill>
                  <a:srgbClr val="00338D"/>
                </a:solidFill>
              </a:rPr>
              <a:t>ADDITIONAL RESOURCES</a:t>
            </a:r>
          </a:p>
        </p:txBody>
      </p:sp>
      <p:grpSp>
        <p:nvGrpSpPr>
          <p:cNvPr id="3" name="Group 2"/>
          <p:cNvGrpSpPr/>
          <p:nvPr/>
        </p:nvGrpSpPr>
        <p:grpSpPr>
          <a:xfrm>
            <a:off x="1997200" y="1472360"/>
            <a:ext cx="7290787" cy="5043054"/>
            <a:chOff x="1997200" y="1376218"/>
            <a:chExt cx="7290787" cy="5043054"/>
          </a:xfrm>
        </p:grpSpPr>
        <p:sp>
          <p:nvSpPr>
            <p:cNvPr id="7" name="Freeform 6"/>
            <p:cNvSpPr/>
            <p:nvPr/>
          </p:nvSpPr>
          <p:spPr>
            <a:xfrm>
              <a:off x="1997200" y="1376218"/>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00338D"/>
            </a:solidFill>
            <a:ln>
              <a:solidFill>
                <a:srgbClr val="00338D"/>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en-US" sz="2400" b="1" kern="1200" dirty="0">
                  <a:latin typeface="Arial" panose="020B0604020202020204" pitchFamily="34" charset="0"/>
                  <a:cs typeface="Arial" panose="020B0604020202020204" pitchFamily="34" charset="0"/>
                </a:rPr>
                <a:t>New Voices Workshop Grant</a:t>
              </a:r>
              <a:endParaRPr lang="en-US" sz="2400" kern="1200" dirty="0">
                <a:latin typeface="Arial" panose="020B0604020202020204" pitchFamily="34" charset="0"/>
                <a:cs typeface="Arial" panose="020B0604020202020204" pitchFamily="34" charset="0"/>
              </a:endParaRPr>
            </a:p>
          </p:txBody>
        </p:sp>
        <p:sp>
          <p:nvSpPr>
            <p:cNvPr id="15" name="Freeform 14"/>
            <p:cNvSpPr/>
            <p:nvPr/>
          </p:nvSpPr>
          <p:spPr>
            <a:xfrm>
              <a:off x="2032269" y="2527917"/>
              <a:ext cx="3333552" cy="2761581"/>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lnSpc>
                  <a:spcPct val="90000"/>
                </a:lnSpc>
                <a:spcBef>
                  <a:spcPct val="0"/>
                </a:spcBef>
                <a:spcAft>
                  <a:spcPct val="35000"/>
                </a:spcAft>
              </a:pPr>
              <a:endParaRPr lang="en-US" sz="1350" kern="1200" dirty="0">
                <a:latin typeface="Arial" panose="020B0604020202020204" pitchFamily="34" charset="0"/>
                <a:cs typeface="Arial" panose="020B0604020202020204" pitchFamily="34" charset="0"/>
              </a:endParaRPr>
            </a:p>
          </p:txBody>
        </p:sp>
        <p:sp>
          <p:nvSpPr>
            <p:cNvPr id="20" name="Freeform 19"/>
            <p:cNvSpPr/>
            <p:nvPr/>
          </p:nvSpPr>
          <p:spPr>
            <a:xfrm>
              <a:off x="2030091" y="5447827"/>
              <a:ext cx="7215238" cy="971445"/>
            </a:xfrm>
            <a:custGeom>
              <a:avLst/>
              <a:gdLst>
                <a:gd name="connsiteX0" fmla="*/ 0 w 3334709"/>
                <a:gd name="connsiteY0" fmla="*/ 128259 h 1282585"/>
                <a:gd name="connsiteX1" fmla="*/ 128259 w 3334709"/>
                <a:gd name="connsiteY1" fmla="*/ 0 h 1282585"/>
                <a:gd name="connsiteX2" fmla="*/ 3206451 w 3334709"/>
                <a:gd name="connsiteY2" fmla="*/ 0 h 1282585"/>
                <a:gd name="connsiteX3" fmla="*/ 3334710 w 3334709"/>
                <a:gd name="connsiteY3" fmla="*/ 128259 h 1282585"/>
                <a:gd name="connsiteX4" fmla="*/ 3334709 w 3334709"/>
                <a:gd name="connsiteY4" fmla="*/ 1154327 h 1282585"/>
                <a:gd name="connsiteX5" fmla="*/ 3206450 w 3334709"/>
                <a:gd name="connsiteY5" fmla="*/ 1282586 h 1282585"/>
                <a:gd name="connsiteX6" fmla="*/ 128259 w 3334709"/>
                <a:gd name="connsiteY6" fmla="*/ 1282585 h 1282585"/>
                <a:gd name="connsiteX7" fmla="*/ 0 w 3334709"/>
                <a:gd name="connsiteY7" fmla="*/ 1154326 h 1282585"/>
                <a:gd name="connsiteX8" fmla="*/ 0 w 3334709"/>
                <a:gd name="connsiteY8" fmla="*/ 128259 h 128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4709" h="1282585">
                  <a:moveTo>
                    <a:pt x="0" y="128259"/>
                  </a:moveTo>
                  <a:cubicBezTo>
                    <a:pt x="0" y="57424"/>
                    <a:pt x="57424" y="0"/>
                    <a:pt x="128259" y="0"/>
                  </a:cubicBezTo>
                  <a:lnTo>
                    <a:pt x="3206451" y="0"/>
                  </a:lnTo>
                  <a:cubicBezTo>
                    <a:pt x="3277286" y="0"/>
                    <a:pt x="3334710" y="57424"/>
                    <a:pt x="3334710" y="128259"/>
                  </a:cubicBezTo>
                  <a:cubicBezTo>
                    <a:pt x="3334710" y="470282"/>
                    <a:pt x="3334709" y="812304"/>
                    <a:pt x="3334709" y="1154327"/>
                  </a:cubicBezTo>
                  <a:cubicBezTo>
                    <a:pt x="3334709" y="1225162"/>
                    <a:pt x="3277285" y="1282586"/>
                    <a:pt x="3206450" y="1282586"/>
                  </a:cubicBezTo>
                  <a:lnTo>
                    <a:pt x="128259" y="1282585"/>
                  </a:lnTo>
                  <a:cubicBezTo>
                    <a:pt x="57424" y="1282585"/>
                    <a:pt x="0" y="1225161"/>
                    <a:pt x="0" y="1154326"/>
                  </a:cubicBezTo>
                  <a:lnTo>
                    <a:pt x="0" y="128259"/>
                  </a:lnTo>
                  <a:close/>
                </a:path>
              </a:pathLst>
            </a:custGeom>
            <a:noFill/>
            <a:ln>
              <a:solidFill>
                <a:srgbClr val="00338D">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2806" tIns="52806" rIns="52806" bIns="52806" numCol="1" spcCol="1270" anchor="ctr" anchorCtr="0">
              <a:noAutofit/>
            </a:bodyPr>
            <a:lstStyle/>
            <a:p>
              <a:pPr lvl="0" algn="ctr" defTabSz="511175">
                <a:lnSpc>
                  <a:spcPct val="90000"/>
                </a:lnSpc>
                <a:spcBef>
                  <a:spcPct val="0"/>
                </a:spcBef>
                <a:spcAft>
                  <a:spcPct val="35000"/>
                </a:spcAft>
              </a:pPr>
              <a:r>
                <a:rPr lang="en-US" sz="1200" dirty="0">
                  <a:solidFill>
                    <a:schemeClr val="tx1"/>
                  </a:solidFill>
                  <a:latin typeface="Arial" panose="020B0604020202020204" pitchFamily="34" charset="0"/>
                  <a:cs typeface="Arial" panose="020B0604020202020204" pitchFamily="34" charset="0"/>
                </a:rPr>
                <a:t>US$8,000 is available per Constitutional Area, each fiscal year as designated funding to host a New Voices Symposium or Workshop</a:t>
              </a:r>
            </a:p>
            <a:p>
              <a:pPr lvl="0" algn="ctr" defTabSz="511175">
                <a:lnSpc>
                  <a:spcPct val="90000"/>
                </a:lnSpc>
                <a:spcBef>
                  <a:spcPct val="0"/>
                </a:spcBef>
                <a:spcAft>
                  <a:spcPct val="35000"/>
                </a:spcAft>
              </a:pPr>
              <a:endParaRPr lang="en-US" sz="800" kern="1200" dirty="0">
                <a:solidFill>
                  <a:schemeClr val="tx1"/>
                </a:solidFill>
                <a:latin typeface="Arial" panose="020B0604020202020204" pitchFamily="34" charset="0"/>
                <a:cs typeface="Arial" panose="020B0604020202020204" pitchFamily="34" charset="0"/>
              </a:endParaRPr>
            </a:p>
            <a:p>
              <a:pPr lvl="0" algn="ctr" defTabSz="511175">
                <a:lnSpc>
                  <a:spcPct val="90000"/>
                </a:lnSpc>
                <a:spcBef>
                  <a:spcPct val="0"/>
                </a:spcBef>
                <a:spcAft>
                  <a:spcPct val="35000"/>
                </a:spcAft>
              </a:pPr>
              <a:r>
                <a:rPr lang="en-US" sz="1200" kern="1200" dirty="0">
                  <a:latin typeface="Arial" panose="020B0604020202020204" pitchFamily="34" charset="0"/>
                  <a:cs typeface="Arial" panose="020B0604020202020204" pitchFamily="34" charset="0"/>
                </a:rPr>
                <a:t>Up to US$2000 can be used towards each event.</a:t>
              </a:r>
            </a:p>
          </p:txBody>
        </p:sp>
        <p:sp>
          <p:nvSpPr>
            <p:cNvPr id="21" name="Freeform 20"/>
            <p:cNvSpPr/>
            <p:nvPr/>
          </p:nvSpPr>
          <p:spPr>
            <a:xfrm>
              <a:off x="5884910" y="1410173"/>
              <a:ext cx="3403077" cy="850769"/>
            </a:xfrm>
            <a:custGeom>
              <a:avLst/>
              <a:gdLst>
                <a:gd name="connsiteX0" fmla="*/ 0 w 3403077"/>
                <a:gd name="connsiteY0" fmla="*/ 85077 h 850769"/>
                <a:gd name="connsiteX1" fmla="*/ 85077 w 3403077"/>
                <a:gd name="connsiteY1" fmla="*/ 0 h 850769"/>
                <a:gd name="connsiteX2" fmla="*/ 3318000 w 3403077"/>
                <a:gd name="connsiteY2" fmla="*/ 0 h 850769"/>
                <a:gd name="connsiteX3" fmla="*/ 3403077 w 3403077"/>
                <a:gd name="connsiteY3" fmla="*/ 85077 h 850769"/>
                <a:gd name="connsiteX4" fmla="*/ 3403077 w 3403077"/>
                <a:gd name="connsiteY4" fmla="*/ 765692 h 850769"/>
                <a:gd name="connsiteX5" fmla="*/ 3318000 w 3403077"/>
                <a:gd name="connsiteY5" fmla="*/ 850769 h 850769"/>
                <a:gd name="connsiteX6" fmla="*/ 85077 w 3403077"/>
                <a:gd name="connsiteY6" fmla="*/ 850769 h 850769"/>
                <a:gd name="connsiteX7" fmla="*/ 0 w 3403077"/>
                <a:gd name="connsiteY7" fmla="*/ 765692 h 850769"/>
                <a:gd name="connsiteX8" fmla="*/ 0 w 3403077"/>
                <a:gd name="connsiteY8" fmla="*/ 85077 h 85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3077" h="850769">
                  <a:moveTo>
                    <a:pt x="0" y="85077"/>
                  </a:moveTo>
                  <a:cubicBezTo>
                    <a:pt x="0" y="38090"/>
                    <a:pt x="38090" y="0"/>
                    <a:pt x="85077" y="0"/>
                  </a:cubicBezTo>
                  <a:lnTo>
                    <a:pt x="3318000" y="0"/>
                  </a:lnTo>
                  <a:cubicBezTo>
                    <a:pt x="3364987" y="0"/>
                    <a:pt x="3403077" y="38090"/>
                    <a:pt x="3403077" y="85077"/>
                  </a:cubicBezTo>
                  <a:lnTo>
                    <a:pt x="3403077" y="765692"/>
                  </a:lnTo>
                  <a:cubicBezTo>
                    <a:pt x="3403077" y="812679"/>
                    <a:pt x="3364987" y="850769"/>
                    <a:pt x="3318000" y="850769"/>
                  </a:cubicBezTo>
                  <a:lnTo>
                    <a:pt x="85077" y="850769"/>
                  </a:lnTo>
                  <a:cubicBezTo>
                    <a:pt x="38090" y="850769"/>
                    <a:pt x="0" y="812679"/>
                    <a:pt x="0" y="765692"/>
                  </a:cubicBezTo>
                  <a:lnTo>
                    <a:pt x="0" y="85077"/>
                  </a:lnTo>
                  <a:close/>
                </a:path>
              </a:pathLst>
            </a:custGeom>
            <a:solidFill>
              <a:srgbClr val="EBB700"/>
            </a:solidFill>
            <a:ln>
              <a:solidFill>
                <a:srgbClr val="EBB7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5398" tIns="55398" rIns="55398" bIns="55398" numCol="1" spcCol="1270" anchor="ctr" anchorCtr="0">
              <a:noAutofit/>
            </a:bodyPr>
            <a:lstStyle/>
            <a:p>
              <a:pPr lvl="0" algn="ctr" defTabSz="1066800">
                <a:lnSpc>
                  <a:spcPct val="90000"/>
                </a:lnSpc>
                <a:spcBef>
                  <a:spcPct val="0"/>
                </a:spcBef>
                <a:spcAft>
                  <a:spcPct val="35000"/>
                </a:spcAft>
              </a:pPr>
              <a:r>
                <a:rPr lang="en-US" sz="2400" b="1" kern="1200" dirty="0">
                  <a:latin typeface="Arial" panose="020B0604020202020204" pitchFamily="34" charset="0"/>
                  <a:cs typeface="Arial" panose="020B0604020202020204" pitchFamily="34" charset="0"/>
                </a:rPr>
                <a:t>New Voices Symposium Grant</a:t>
              </a:r>
              <a:endParaRPr lang="en-US" sz="2400" kern="1200" dirty="0">
                <a:latin typeface="Arial" panose="020B0604020202020204" pitchFamily="34" charset="0"/>
                <a:cs typeface="Arial" panose="020B0604020202020204" pitchFamily="34" charset="0"/>
              </a:endParaRPr>
            </a:p>
          </p:txBody>
        </p:sp>
        <p:sp>
          <p:nvSpPr>
            <p:cNvPr id="23" name="Freeform 22"/>
            <p:cNvSpPr/>
            <p:nvPr/>
          </p:nvSpPr>
          <p:spPr>
            <a:xfrm>
              <a:off x="5911777" y="2527917"/>
              <a:ext cx="3333552" cy="2797423"/>
            </a:xfrm>
            <a:custGeom>
              <a:avLst/>
              <a:gdLst>
                <a:gd name="connsiteX0" fmla="*/ 0 w 3333552"/>
                <a:gd name="connsiteY0" fmla="*/ 230784 h 2307839"/>
                <a:gd name="connsiteX1" fmla="*/ 230784 w 3333552"/>
                <a:gd name="connsiteY1" fmla="*/ 0 h 2307839"/>
                <a:gd name="connsiteX2" fmla="*/ 3102768 w 3333552"/>
                <a:gd name="connsiteY2" fmla="*/ 0 h 2307839"/>
                <a:gd name="connsiteX3" fmla="*/ 3333552 w 3333552"/>
                <a:gd name="connsiteY3" fmla="*/ 230784 h 2307839"/>
                <a:gd name="connsiteX4" fmla="*/ 3333552 w 3333552"/>
                <a:gd name="connsiteY4" fmla="*/ 2077055 h 2307839"/>
                <a:gd name="connsiteX5" fmla="*/ 3102768 w 3333552"/>
                <a:gd name="connsiteY5" fmla="*/ 2307839 h 2307839"/>
                <a:gd name="connsiteX6" fmla="*/ 230784 w 3333552"/>
                <a:gd name="connsiteY6" fmla="*/ 2307839 h 2307839"/>
                <a:gd name="connsiteX7" fmla="*/ 0 w 3333552"/>
                <a:gd name="connsiteY7" fmla="*/ 2077055 h 2307839"/>
                <a:gd name="connsiteX8" fmla="*/ 0 w 3333552"/>
                <a:gd name="connsiteY8" fmla="*/ 230784 h 23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33552" h="2307839">
                  <a:moveTo>
                    <a:pt x="0" y="230784"/>
                  </a:moveTo>
                  <a:cubicBezTo>
                    <a:pt x="0" y="103326"/>
                    <a:pt x="103326" y="0"/>
                    <a:pt x="230784" y="0"/>
                  </a:cubicBezTo>
                  <a:lnTo>
                    <a:pt x="3102768" y="0"/>
                  </a:lnTo>
                  <a:cubicBezTo>
                    <a:pt x="3230226" y="0"/>
                    <a:pt x="3333552" y="103326"/>
                    <a:pt x="3333552" y="230784"/>
                  </a:cubicBezTo>
                  <a:lnTo>
                    <a:pt x="3333552" y="2077055"/>
                  </a:lnTo>
                  <a:cubicBezTo>
                    <a:pt x="3333552" y="2204513"/>
                    <a:pt x="3230226" y="2307839"/>
                    <a:pt x="3102768" y="2307839"/>
                  </a:cubicBezTo>
                  <a:lnTo>
                    <a:pt x="230784" y="2307839"/>
                  </a:lnTo>
                  <a:cubicBezTo>
                    <a:pt x="103326" y="2307839"/>
                    <a:pt x="0" y="2204513"/>
                    <a:pt x="0" y="2077055"/>
                  </a:cubicBezTo>
                  <a:lnTo>
                    <a:pt x="0" y="230784"/>
                  </a:lnTo>
                  <a:close/>
                </a:path>
              </a:pathLst>
            </a:custGeom>
            <a:solidFill>
              <a:srgbClr val="EBB700">
                <a:alpha val="0"/>
              </a:srgbClr>
            </a:solidFill>
            <a:ln>
              <a:solidFill>
                <a:srgbClr val="EBB700">
                  <a:alpha val="90000"/>
                </a:srgbClr>
              </a:solid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5374" tIns="85374" rIns="85374" bIns="85374" numCol="1" spcCol="1270" anchor="ctr" anchorCtr="0">
              <a:noAutofit/>
            </a:bodyPr>
            <a:lstStyle/>
            <a:p>
              <a:pPr lvl="0" algn="ctr" defTabSz="600075">
                <a:spcBef>
                  <a:spcPct val="0"/>
                </a:spcBef>
                <a:spcAft>
                  <a:spcPct val="35000"/>
                </a:spcAft>
              </a:pPr>
              <a:endParaRPr lang="en-US" sz="1400" kern="1200" dirty="0">
                <a:latin typeface="Arial" panose="020B0604020202020204" pitchFamily="34" charset="0"/>
                <a:cs typeface="Arial" panose="020B0604020202020204" pitchFamily="34" charset="0"/>
              </a:endParaRPr>
            </a:p>
          </p:txBody>
        </p:sp>
      </p:grpSp>
      <p:sp>
        <p:nvSpPr>
          <p:cNvPr id="26" name="TextBox 25"/>
          <p:cNvSpPr txBox="1"/>
          <p:nvPr/>
        </p:nvSpPr>
        <p:spPr>
          <a:xfrm>
            <a:off x="1997200" y="2727576"/>
            <a:ext cx="3334709" cy="2554545"/>
          </a:xfrm>
          <a:prstGeom prst="rect">
            <a:avLst/>
          </a:prstGeom>
          <a:noFill/>
        </p:spPr>
        <p:txBody>
          <a:bodyPr wrap="square" rtlCol="0">
            <a:spAutoFit/>
          </a:bodyPr>
          <a:lstStyle/>
          <a:p>
            <a:pPr lvl="0" algn="ctr"/>
            <a:r>
              <a:rPr lang="en-US" sz="2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Explore factors surrounding the recruitment and retention of women, young Lions and Leos as well as diverse populations</a:t>
            </a:r>
          </a:p>
          <a:p>
            <a:pPr lvl="0" algn="ctr"/>
            <a:endParaRPr lang="en-US" sz="800" dirty="0">
              <a:solidFill>
                <a:srgbClr val="C00000"/>
              </a:solidFill>
              <a:latin typeface="Arial" panose="020B0604020202020204" pitchFamily="34" charset="0"/>
              <a:cs typeface="Arial" panose="020B0604020202020204" pitchFamily="34" charset="0"/>
            </a:endParaRPr>
          </a:p>
          <a:p>
            <a:pPr lvl="0" algn="ctr"/>
            <a:r>
              <a:rPr lang="en-US" sz="2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Devise strategies for increasing membership and diversity in Lions and in leadership positions</a:t>
            </a:r>
          </a:p>
          <a:p>
            <a:pPr lvl="0" algn="ctr"/>
            <a:endParaRPr lang="en-US" sz="800" dirty="0">
              <a:latin typeface="Arial" panose="020B0604020202020204" pitchFamily="34" charset="0"/>
              <a:cs typeface="Arial" panose="020B0604020202020204" pitchFamily="34" charset="0"/>
            </a:endParaRPr>
          </a:p>
          <a:p>
            <a:pPr lvl="0" algn="ctr"/>
            <a:r>
              <a:rPr lang="en-US" sz="2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Create action plans for implementation</a:t>
            </a:r>
          </a:p>
        </p:txBody>
      </p:sp>
      <p:sp>
        <p:nvSpPr>
          <p:cNvPr id="27" name="TextBox 26"/>
          <p:cNvSpPr txBox="1"/>
          <p:nvPr/>
        </p:nvSpPr>
        <p:spPr>
          <a:xfrm>
            <a:off x="5850146" y="2665022"/>
            <a:ext cx="3403077" cy="2769989"/>
          </a:xfrm>
          <a:prstGeom prst="rect">
            <a:avLst/>
          </a:prstGeom>
          <a:noFill/>
        </p:spPr>
        <p:txBody>
          <a:bodyPr wrap="square" rtlCol="0">
            <a:spAutoFit/>
          </a:bodyPr>
          <a:lstStyle/>
          <a:p>
            <a:pPr lvl="0" algn="ctr" defTabSz="600075">
              <a:spcBef>
                <a:spcPct val="0"/>
              </a:spcBef>
            </a:pPr>
            <a:r>
              <a:rPr lang="en-US" sz="2000" dirty="0">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Identify new community projects that are of interest to women, young Lions and Leos as well as diverse populations</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en-US" sz="2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Promote new clubs within the community</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en-US" sz="2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Identify potential members</a:t>
            </a:r>
          </a:p>
          <a:p>
            <a:pPr lvl="0" algn="ctr" defTabSz="600075">
              <a:spcBef>
                <a:spcPct val="0"/>
              </a:spcBef>
            </a:pPr>
            <a:endParaRPr lang="en-US" sz="800" dirty="0">
              <a:latin typeface="Arial" panose="020B0604020202020204" pitchFamily="34" charset="0"/>
              <a:cs typeface="Arial" panose="020B0604020202020204" pitchFamily="34" charset="0"/>
            </a:endParaRPr>
          </a:p>
          <a:p>
            <a:pPr lvl="0" algn="ctr" defTabSz="600075">
              <a:spcBef>
                <a:spcPct val="0"/>
              </a:spcBef>
            </a:pPr>
            <a:r>
              <a:rPr lang="en-US" sz="20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Charter a new club/club branch to complete a new community project</a:t>
            </a:r>
          </a:p>
          <a:p>
            <a:endParaRPr lang="en-US" sz="1400" dirty="0" err="1"/>
          </a:p>
        </p:txBody>
      </p:sp>
      <p:pic>
        <p:nvPicPr>
          <p:cNvPr id="2" name="Picture 1">
            <a:extLst>
              <a:ext uri="{FF2B5EF4-FFF2-40B4-BE49-F238E27FC236}">
                <a16:creationId xmlns:a16="http://schemas.microsoft.com/office/drawing/2014/main" id="{DE1DB87D-8A2F-F18E-1354-4A4C7BE75F9D}"/>
              </a:ext>
            </a:extLst>
          </p:cNvPr>
          <p:cNvPicPr>
            <a:picLocks noChangeAspect="1"/>
          </p:cNvPicPr>
          <p:nvPr/>
        </p:nvPicPr>
        <p:blipFill>
          <a:blip r:embed="rId3"/>
          <a:stretch>
            <a:fillRect/>
          </a:stretch>
        </p:blipFill>
        <p:spPr>
          <a:xfrm>
            <a:off x="9742206" y="1"/>
            <a:ext cx="2343675" cy="1169668"/>
          </a:xfrm>
          <a:prstGeom prst="rect">
            <a:avLst/>
          </a:prstGeom>
        </p:spPr>
      </p:pic>
    </p:spTree>
    <p:extLst>
      <p:ext uri="{BB962C8B-B14F-4D97-AF65-F5344CB8AC3E}">
        <p14:creationId xmlns:p14="http://schemas.microsoft.com/office/powerpoint/2010/main" val="42322951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726394" y="3228407"/>
            <a:ext cx="11032620" cy="2985433"/>
          </a:xfrm>
          <a:prstGeom prst="rect">
            <a:avLst/>
          </a:prstGeom>
          <a:noFill/>
        </p:spPr>
        <p:txBody>
          <a:bodyPr wrap="square" numCol="2" rtlCol="0">
            <a:spAutoFit/>
          </a:bodyPr>
          <a:lstStyle/>
          <a:p>
            <a:pPr marL="285750" indent="-285750">
              <a:lnSpc>
                <a:spcPct val="105000"/>
              </a:lnSpc>
              <a:spcAft>
                <a:spcPts val="600"/>
              </a:spcAft>
              <a:buClr>
                <a:srgbClr val="EBB700"/>
              </a:buClr>
              <a:buSzPct val="80000"/>
              <a:buFont typeface="Lucida Grande" panose="020B0600040502020204" pitchFamily="34" charset="0"/>
              <a:buChar char="▶"/>
              <a:defRPr/>
            </a:pPr>
            <a:r>
              <a:rPr lang="en-US" altLang="en-US" sz="2000" kern="0" dirty="0">
                <a:latin typeface="Arial" panose="020B0604020202020204" pitchFamily="34" charset="0"/>
                <a:ea typeface="Arial Unicode MS"/>
                <a:cs typeface="Arial" panose="020B0604020202020204" pitchFamily="34" charset="0"/>
              </a:rPr>
              <a:t>Grants are awarded on first come first serve basis.</a:t>
            </a:r>
          </a:p>
          <a:p>
            <a:pPr marL="285750" indent="-285750">
              <a:lnSpc>
                <a:spcPct val="105000"/>
              </a:lnSpc>
              <a:spcAft>
                <a:spcPts val="600"/>
              </a:spcAft>
              <a:buClr>
                <a:srgbClr val="EBB700"/>
              </a:buClr>
              <a:buSzPct val="80000"/>
              <a:buFont typeface="Lucida Grande" panose="020B0600040502020204" pitchFamily="34" charset="0"/>
              <a:buChar char="▶"/>
            </a:pPr>
            <a:r>
              <a:rPr lang="en-US" altLang="en-US" sz="2000" kern="0" dirty="0">
                <a:latin typeface="Arial" panose="020B0604020202020204" pitchFamily="34" charset="0"/>
                <a:ea typeface="Arial Unicode MS"/>
                <a:cs typeface="Arial" panose="020B0604020202020204" pitchFamily="34" charset="0"/>
              </a:rPr>
              <a:t>Multiple Districts or Districts may apply each fiscal year. If MD/D was awarded a grant the previous Lions year they may not apply till after November 1</a:t>
            </a:r>
            <a:r>
              <a:rPr lang="en-US" altLang="en-US" sz="2000" kern="0" baseline="30000" dirty="0">
                <a:latin typeface="Arial" panose="020B0604020202020204" pitchFamily="34" charset="0"/>
                <a:ea typeface="Arial Unicode MS"/>
                <a:cs typeface="Arial" panose="020B0604020202020204" pitchFamily="34" charset="0"/>
              </a:rPr>
              <a:t>st</a:t>
            </a:r>
            <a:r>
              <a:rPr lang="en-US" altLang="en-US" sz="2000" kern="0" dirty="0">
                <a:latin typeface="Arial" panose="020B0604020202020204" pitchFamily="34" charset="0"/>
                <a:ea typeface="Arial Unicode MS"/>
                <a:cs typeface="Arial" panose="020B0604020202020204" pitchFamily="34" charset="0"/>
              </a:rPr>
              <a:t>.</a:t>
            </a: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endParaRPr lang="en-US" altLang="en-US" sz="2000" kern="0" dirty="0">
              <a:solidFill>
                <a:schemeClr val="accent6"/>
              </a:solidFill>
              <a:latin typeface="Arial" panose="020B0604020202020204" pitchFamily="34" charset="0"/>
              <a:ea typeface="Arial Unicode MS"/>
              <a:cs typeface="Arial" panose="020B0604020202020204" pitchFamily="34" charset="0"/>
            </a:endParaRPr>
          </a:p>
          <a:p>
            <a:pPr marL="285750" indent="-285750">
              <a:lnSpc>
                <a:spcPct val="105000"/>
              </a:lnSpc>
              <a:spcAft>
                <a:spcPts val="600"/>
              </a:spcAft>
              <a:buClr>
                <a:srgbClr val="EBB700"/>
              </a:buClr>
              <a:buSzPct val="80000"/>
              <a:buFont typeface="Lucida Grande" panose="020B0600040502020204" pitchFamily="34" charset="0"/>
              <a:buChar char="▶"/>
            </a:pPr>
            <a:r>
              <a:rPr lang="en-US" altLang="en-US" sz="2000" kern="0" dirty="0">
                <a:latin typeface="Arial" panose="020B0604020202020204" pitchFamily="34" charset="0"/>
                <a:ea typeface="Arial Unicode MS"/>
                <a:cs typeface="Arial" panose="020B0604020202020204" pitchFamily="34" charset="0"/>
              </a:rPr>
              <a:t>Must submit grant application at least 30 days prior to event. Prior LCI approval is necessary for reimbursement. </a:t>
            </a:r>
          </a:p>
          <a:p>
            <a:pPr marL="285750" indent="-285750">
              <a:lnSpc>
                <a:spcPct val="105000"/>
              </a:lnSpc>
              <a:spcAft>
                <a:spcPts val="600"/>
              </a:spcAft>
              <a:buClr>
                <a:srgbClr val="EBB700"/>
              </a:buClr>
              <a:buSzPct val="80000"/>
              <a:buFont typeface="Lucida Grande" panose="020B0600040502020204" pitchFamily="34" charset="0"/>
              <a:buChar char="▶"/>
            </a:pPr>
            <a:r>
              <a:rPr lang="en-US" altLang="en-US" sz="2000" kern="0" dirty="0">
                <a:latin typeface="Arial" panose="020B0604020202020204" pitchFamily="34" charset="0"/>
                <a:ea typeface="Arial Unicode MS"/>
                <a:cs typeface="Arial" panose="020B0604020202020204" pitchFamily="34" charset="0"/>
              </a:rPr>
              <a:t>Reimbursement requests and reports shall be submitted within 30 days of the event to receive grant.</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22818" y="780850"/>
            <a:ext cx="6921937" cy="589265"/>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chemeClr val="tx2"/>
                </a:solidFill>
                <a:effectLst/>
                <a:uLnTx/>
                <a:uFillTx/>
                <a:latin typeface="Arial" panose="020B0604020202020204" pitchFamily="34" charset="0"/>
                <a:ea typeface="+mn-ea"/>
                <a:cs typeface="Arial" panose="020B0604020202020204" pitchFamily="34" charset="0"/>
              </a:rPr>
              <a:t>Workshop and Symposium Programs  </a:t>
            </a:r>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948566" y="2059100"/>
            <a:ext cx="8294864" cy="8382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altLang="en-US" sz="2800" kern="0" dirty="0">
                <a:solidFill>
                  <a:schemeClr val="accent6"/>
                </a:solidFill>
                <a:latin typeface="Arial" panose="020B0604020202020204" pitchFamily="34" charset="0"/>
                <a:ea typeface="Arial Unicode MS"/>
                <a:cs typeface="Arial" panose="020B0604020202020204" pitchFamily="34" charset="0"/>
              </a:rPr>
              <a:t>Focus has expanded from women to include youth and diversity.</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2" name="Picture 1">
            <a:extLst>
              <a:ext uri="{FF2B5EF4-FFF2-40B4-BE49-F238E27FC236}">
                <a16:creationId xmlns:a16="http://schemas.microsoft.com/office/drawing/2014/main" id="{D57F223C-B9DF-ED0C-00E5-FE7098923165}"/>
              </a:ext>
            </a:extLst>
          </p:cNvPr>
          <p:cNvPicPr>
            <a:picLocks noChangeAspect="1"/>
          </p:cNvPicPr>
          <p:nvPr/>
        </p:nvPicPr>
        <p:blipFill>
          <a:blip r:embed="rId3"/>
          <a:stretch>
            <a:fillRect/>
          </a:stretch>
        </p:blipFill>
        <p:spPr>
          <a:xfrm>
            <a:off x="169231" y="191668"/>
            <a:ext cx="2440620" cy="1178447"/>
          </a:xfrm>
          <a:prstGeom prst="rect">
            <a:avLst/>
          </a:prstGeom>
        </p:spPr>
      </p:pic>
    </p:spTree>
    <p:extLst>
      <p:ext uri="{BB962C8B-B14F-4D97-AF65-F5344CB8AC3E}">
        <p14:creationId xmlns:p14="http://schemas.microsoft.com/office/powerpoint/2010/main" val="60870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srgbClr val="00338D"/>
              </a:solidFill>
              <a:effectLst/>
              <a:uLnTx/>
              <a:uFillTx/>
              <a:latin typeface="Arial"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290272" y="896174"/>
            <a:ext cx="82723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F87"/>
                </a:solidFill>
                <a:effectLst/>
                <a:uLnTx/>
                <a:uFillTx/>
                <a:latin typeface="Arial" panose="020B0604020202020204" pitchFamily="34" charset="0"/>
                <a:ea typeface="+mn-ea"/>
                <a:cs typeface="Arial" panose="020B0604020202020204" pitchFamily="34" charset="0"/>
              </a:rPr>
              <a:t>Innovation, inspiration, motivation and fun!</a:t>
            </a: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pic>
        <p:nvPicPr>
          <p:cNvPr id="11" name="Picture 10">
            <a:extLst>
              <a:ext uri="{FF2B5EF4-FFF2-40B4-BE49-F238E27FC236}">
                <a16:creationId xmlns:a16="http://schemas.microsoft.com/office/drawing/2014/main" id="{4237DA6A-5AA0-31EA-42DB-C20F1F4B0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619" y="63709"/>
            <a:ext cx="1770010" cy="910512"/>
          </a:xfrm>
          <a:prstGeom prst="rect">
            <a:avLst/>
          </a:prstGeom>
        </p:spPr>
      </p:pic>
      <p:pic>
        <p:nvPicPr>
          <p:cNvPr id="3" name="Picture 2">
            <a:extLst>
              <a:ext uri="{FF2B5EF4-FFF2-40B4-BE49-F238E27FC236}">
                <a16:creationId xmlns:a16="http://schemas.microsoft.com/office/drawing/2014/main" id="{CD08A591-84E5-BBC8-DAC0-9014C0D51404}"/>
              </a:ext>
            </a:extLst>
          </p:cNvPr>
          <p:cNvPicPr>
            <a:picLocks noChangeAspect="1"/>
          </p:cNvPicPr>
          <p:nvPr/>
        </p:nvPicPr>
        <p:blipFill>
          <a:blip r:embed="rId4"/>
          <a:stretch>
            <a:fillRect/>
          </a:stretch>
        </p:blipFill>
        <p:spPr>
          <a:xfrm>
            <a:off x="4889519" y="1901635"/>
            <a:ext cx="2999492" cy="2255716"/>
          </a:xfrm>
          <a:prstGeom prst="rect">
            <a:avLst/>
          </a:prstGeom>
        </p:spPr>
      </p:pic>
      <p:pic>
        <p:nvPicPr>
          <p:cNvPr id="4" name="Picture 3">
            <a:extLst>
              <a:ext uri="{FF2B5EF4-FFF2-40B4-BE49-F238E27FC236}">
                <a16:creationId xmlns:a16="http://schemas.microsoft.com/office/drawing/2014/main" id="{D6C5E4EB-0C0C-78CF-8700-2C1416202C4D}"/>
              </a:ext>
            </a:extLst>
          </p:cNvPr>
          <p:cNvPicPr>
            <a:picLocks noChangeAspect="1"/>
          </p:cNvPicPr>
          <p:nvPr/>
        </p:nvPicPr>
        <p:blipFill>
          <a:blip r:embed="rId5"/>
          <a:stretch>
            <a:fillRect/>
          </a:stretch>
        </p:blipFill>
        <p:spPr>
          <a:xfrm>
            <a:off x="461473" y="1566472"/>
            <a:ext cx="3652580" cy="2590879"/>
          </a:xfrm>
          <a:prstGeom prst="rect">
            <a:avLst/>
          </a:prstGeom>
        </p:spPr>
      </p:pic>
      <p:pic>
        <p:nvPicPr>
          <p:cNvPr id="5" name="Picture 4">
            <a:extLst>
              <a:ext uri="{FF2B5EF4-FFF2-40B4-BE49-F238E27FC236}">
                <a16:creationId xmlns:a16="http://schemas.microsoft.com/office/drawing/2014/main" id="{80F54EE4-2DC3-202E-389C-FFC1FE93AC8B}"/>
              </a:ext>
            </a:extLst>
          </p:cNvPr>
          <p:cNvPicPr>
            <a:picLocks noChangeAspect="1"/>
          </p:cNvPicPr>
          <p:nvPr/>
        </p:nvPicPr>
        <p:blipFill>
          <a:blip r:embed="rId6"/>
          <a:stretch>
            <a:fillRect/>
          </a:stretch>
        </p:blipFill>
        <p:spPr>
          <a:xfrm>
            <a:off x="8688288" y="1727993"/>
            <a:ext cx="2743200" cy="1955396"/>
          </a:xfrm>
          <a:prstGeom prst="rect">
            <a:avLst/>
          </a:prstGeom>
        </p:spPr>
      </p:pic>
      <p:pic>
        <p:nvPicPr>
          <p:cNvPr id="6" name="Picture 5">
            <a:extLst>
              <a:ext uri="{FF2B5EF4-FFF2-40B4-BE49-F238E27FC236}">
                <a16:creationId xmlns:a16="http://schemas.microsoft.com/office/drawing/2014/main" id="{A6ECE392-692F-860E-4B40-BE89802C2CCE}"/>
              </a:ext>
            </a:extLst>
          </p:cNvPr>
          <p:cNvPicPr>
            <a:picLocks noChangeAspect="1"/>
          </p:cNvPicPr>
          <p:nvPr/>
        </p:nvPicPr>
        <p:blipFill>
          <a:blip r:embed="rId7"/>
          <a:stretch>
            <a:fillRect/>
          </a:stretch>
        </p:blipFill>
        <p:spPr>
          <a:xfrm>
            <a:off x="4981545" y="4407753"/>
            <a:ext cx="2815439" cy="2088839"/>
          </a:xfrm>
          <a:prstGeom prst="rect">
            <a:avLst/>
          </a:prstGeom>
        </p:spPr>
      </p:pic>
      <p:pic>
        <p:nvPicPr>
          <p:cNvPr id="7" name="Picture 6">
            <a:extLst>
              <a:ext uri="{FF2B5EF4-FFF2-40B4-BE49-F238E27FC236}">
                <a16:creationId xmlns:a16="http://schemas.microsoft.com/office/drawing/2014/main" id="{CA517BDF-0180-4AC5-D902-BA4A2E1A70B7}"/>
              </a:ext>
            </a:extLst>
          </p:cNvPr>
          <p:cNvPicPr>
            <a:picLocks noChangeAspect="1"/>
          </p:cNvPicPr>
          <p:nvPr/>
        </p:nvPicPr>
        <p:blipFill>
          <a:blip r:embed="rId8"/>
          <a:stretch>
            <a:fillRect/>
          </a:stretch>
        </p:blipFill>
        <p:spPr>
          <a:xfrm>
            <a:off x="8031120" y="3858473"/>
            <a:ext cx="3779848" cy="2542252"/>
          </a:xfrm>
          <a:prstGeom prst="rect">
            <a:avLst/>
          </a:prstGeom>
        </p:spPr>
      </p:pic>
      <p:pic>
        <p:nvPicPr>
          <p:cNvPr id="8" name="Picture 7">
            <a:extLst>
              <a:ext uri="{FF2B5EF4-FFF2-40B4-BE49-F238E27FC236}">
                <a16:creationId xmlns:a16="http://schemas.microsoft.com/office/drawing/2014/main" id="{5A478EF8-0D38-DD04-AEC1-45154D61492F}"/>
              </a:ext>
            </a:extLst>
          </p:cNvPr>
          <p:cNvPicPr>
            <a:picLocks noChangeAspect="1"/>
          </p:cNvPicPr>
          <p:nvPr/>
        </p:nvPicPr>
        <p:blipFill>
          <a:blip r:embed="rId9"/>
          <a:stretch>
            <a:fillRect/>
          </a:stretch>
        </p:blipFill>
        <p:spPr>
          <a:xfrm>
            <a:off x="1687564" y="4304909"/>
            <a:ext cx="2591025" cy="2280102"/>
          </a:xfrm>
          <a:prstGeom prst="rect">
            <a:avLst/>
          </a:prstGeom>
        </p:spPr>
      </p:pic>
    </p:spTree>
    <p:extLst>
      <p:ext uri="{BB962C8B-B14F-4D97-AF65-F5344CB8AC3E}">
        <p14:creationId xmlns:p14="http://schemas.microsoft.com/office/powerpoint/2010/main" val="37035408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45578" y="2693"/>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400" b="1" i="1"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				Discussion….</a:t>
            </a: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endParaRPr>
          </a:p>
        </p:txBody>
      </p:sp>
      <p:sp>
        <p:nvSpPr>
          <p:cNvPr id="5" name="Yellow Bar">
            <a:extLst>
              <a:ext uri="{FF2B5EF4-FFF2-40B4-BE49-F238E27FC236}">
                <a16:creationId xmlns:a16="http://schemas.microsoft.com/office/drawing/2014/main" id="{989F213B-463F-FA4C-B578-28326F3CC3B7}"/>
              </a:ext>
            </a:extLst>
          </p:cNvPr>
          <p:cNvSpPr/>
          <p:nvPr/>
        </p:nvSpPr>
        <p:spPr>
          <a:xfrm>
            <a:off x="5197420" y="4710121"/>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16</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Tree>
    <p:extLst>
      <p:ext uri="{BB962C8B-B14F-4D97-AF65-F5344CB8AC3E}">
        <p14:creationId xmlns:p14="http://schemas.microsoft.com/office/powerpoint/2010/main" val="250056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2877557" y="2043930"/>
            <a:ext cx="6209629" cy="511044"/>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For more information contact: </a:t>
            </a:r>
          </a:p>
        </p:txBody>
      </p:sp>
      <p:sp>
        <p:nvSpPr>
          <p:cNvPr id="5" name="Yellow Bar">
            <a:extLst>
              <a:ext uri="{FF2B5EF4-FFF2-40B4-BE49-F238E27FC236}">
                <a16:creationId xmlns:a16="http://schemas.microsoft.com/office/drawing/2014/main" id="{989F213B-463F-FA4C-B578-28326F3CC3B7}"/>
              </a:ext>
            </a:extLst>
          </p:cNvPr>
          <p:cNvSpPr/>
          <p:nvPr/>
        </p:nvSpPr>
        <p:spPr>
          <a:xfrm>
            <a:off x="5257241" y="2684767"/>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1692067" y="2887320"/>
            <a:ext cx="8716711" cy="2665905"/>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District and Club Administration Staff at:</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newvoices@lionsclubs.org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lang="en-US" sz="800" kern="0" dirty="0">
              <a:solidFill>
                <a:srgbClr val="FFFFFF"/>
              </a:solidFill>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and visit </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https://www.lionsclubs.org/newvoices</a:t>
            </a: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8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a:p>
            <a:pPr marL="0" marR="0" lvl="0" indent="0"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rPr>
              <a:t>Facebook: Lions New Voices</a:t>
            </a: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17</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27EF5AC5-2CB4-80EF-B9FE-B2CFF61AA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564" y="222839"/>
            <a:ext cx="3541395" cy="1611630"/>
          </a:xfrm>
          <a:prstGeom prst="rect">
            <a:avLst/>
          </a:prstGeom>
        </p:spPr>
      </p:pic>
      <p:sp>
        <p:nvSpPr>
          <p:cNvPr id="2" name="TextBox 1">
            <a:extLst>
              <a:ext uri="{FF2B5EF4-FFF2-40B4-BE49-F238E27FC236}">
                <a16:creationId xmlns:a16="http://schemas.microsoft.com/office/drawing/2014/main" id="{B2D47859-41ED-1118-81D9-366515A49A46}"/>
              </a:ext>
            </a:extLst>
          </p:cNvPr>
          <p:cNvSpPr txBox="1"/>
          <p:nvPr/>
        </p:nvSpPr>
        <p:spPr>
          <a:xfrm flipH="1">
            <a:off x="3390199" y="5575063"/>
            <a:ext cx="5411602" cy="523220"/>
          </a:xfrm>
          <a:prstGeom prst="rect">
            <a:avLst/>
          </a:prstGeom>
          <a:noFill/>
        </p:spPr>
        <p:txBody>
          <a:bodyPr wrap="square" rtlCol="0">
            <a:spAutoFit/>
          </a:bodyPr>
          <a:lstStyle/>
          <a:p>
            <a:pPr algn="ctr"/>
            <a:r>
              <a:rPr lang="en-US" sz="2800" b="1" dirty="0">
                <a:solidFill>
                  <a:srgbClr val="FFCC00"/>
                </a:solidFill>
                <a:latin typeface="Arial" panose="020B0604020202020204" pitchFamily="34" charset="0"/>
                <a:cs typeface="Arial" panose="020B0604020202020204" pitchFamily="34" charset="0"/>
              </a:rPr>
              <a:t>Join the Conversation!</a:t>
            </a:r>
          </a:p>
        </p:txBody>
      </p:sp>
    </p:spTree>
    <p:extLst>
      <p:ext uri="{BB962C8B-B14F-4D97-AF65-F5344CB8AC3E}">
        <p14:creationId xmlns:p14="http://schemas.microsoft.com/office/powerpoint/2010/main" val="660182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DDC8AA71-55A8-3649-9696-D505B3711E6E}"/>
              </a:ext>
            </a:extLst>
          </p:cNvPr>
          <p:cNvSpPr/>
          <p:nvPr/>
        </p:nvSpPr>
        <p:spPr>
          <a:xfrm rot="16200000" flipV="1">
            <a:off x="229806" y="-32291"/>
            <a:ext cx="6858000" cy="7022235"/>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sp>
        <p:nvSpPr>
          <p:cNvPr id="9" name="Body Copy">
            <a:extLst>
              <a:ext uri="{FF2B5EF4-FFF2-40B4-BE49-F238E27FC236}">
                <a16:creationId xmlns:a16="http://schemas.microsoft.com/office/drawing/2014/main" id="{4F9D6FC7-2D9D-0C42-93C1-8D451E9E3DCB}"/>
              </a:ext>
            </a:extLst>
          </p:cNvPr>
          <p:cNvSpPr txBox="1">
            <a:spLocks/>
          </p:cNvSpPr>
          <p:nvPr/>
        </p:nvSpPr>
        <p:spPr>
          <a:xfrm>
            <a:off x="831161" y="3075174"/>
            <a:ext cx="5525034"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2400" b="1" i="0" u="none" strike="noStrike" kern="0" cap="none" spc="0" normalizeH="0" baseline="0" noProof="0" dirty="0">
                <a:ln>
                  <a:noFill/>
                </a:ln>
                <a:solidFill>
                  <a:srgbClr val="33373B"/>
                </a:solidFill>
                <a:effectLst/>
                <a:uLnTx/>
                <a:uFillTx/>
                <a:ea typeface="+mn-ea"/>
              </a:rPr>
              <a:t>The New Voices Initiative</a:t>
            </a:r>
            <a:r>
              <a:rPr kumimoji="0" lang="en-US" sz="2400" b="0" i="0" u="none" strike="noStrike" kern="0" cap="none" spc="0" normalizeH="0" baseline="0" noProof="0" dirty="0">
                <a:ln>
                  <a:noFill/>
                </a:ln>
                <a:solidFill>
                  <a:srgbClr val="33373B"/>
                </a:solidFill>
                <a:effectLst/>
                <a:uLnTx/>
                <a:uFillTx/>
                <a:ea typeface="+mn-ea"/>
              </a:rPr>
              <a:t> promotes gender parity and diversity and seeks to increase the number of women, young adults and underrepresented populations within our association. </a:t>
            </a:r>
            <a:endParaRPr kumimoji="0" lang="en-US" sz="2400" b="1" i="0" u="none" strike="noStrike" kern="0" cap="none" spc="0" normalizeH="0" baseline="0" noProof="0" dirty="0">
              <a:ln>
                <a:noFill/>
              </a:ln>
              <a:solidFill>
                <a:srgbClr val="EBB700"/>
              </a:solidFill>
              <a:effectLst/>
              <a:uLnTx/>
              <a:uFillTx/>
              <a:ea typeface="+mn-ea"/>
            </a:endParaRPr>
          </a:p>
        </p:txBody>
      </p:sp>
      <p:sp>
        <p:nvSpPr>
          <p:cNvPr id="11" name="Body Copy">
            <a:extLst>
              <a:ext uri="{FF2B5EF4-FFF2-40B4-BE49-F238E27FC236}">
                <a16:creationId xmlns:a16="http://schemas.microsoft.com/office/drawing/2014/main" id="{53D039E2-1404-564C-9861-E013CD08AEA8}"/>
              </a:ext>
            </a:extLst>
          </p:cNvPr>
          <p:cNvSpPr txBox="1">
            <a:spLocks/>
          </p:cNvSpPr>
          <p:nvPr/>
        </p:nvSpPr>
        <p:spPr>
          <a:xfrm>
            <a:off x="785192" y="1319345"/>
            <a:ext cx="5525035" cy="159336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kumimoji="0" lang="en-US" sz="4000" b="1" i="1" u="none" strike="noStrike" kern="0" cap="none" spc="0" normalizeH="0" baseline="0" noProof="0" dirty="0">
                <a:ln>
                  <a:noFill/>
                </a:ln>
                <a:solidFill>
                  <a:schemeClr val="tx2"/>
                </a:solidFill>
                <a:effectLst/>
                <a:uLnTx/>
                <a:uFillTx/>
                <a:ea typeface="+mn-ea"/>
              </a:rPr>
              <a:t>Being a Lion is Empowering</a:t>
            </a:r>
          </a:p>
        </p:txBody>
      </p:sp>
      <p:sp>
        <p:nvSpPr>
          <p:cNvPr id="12" name="Rectangle 11">
            <a:extLst>
              <a:ext uri="{FF2B5EF4-FFF2-40B4-BE49-F238E27FC236}">
                <a16:creationId xmlns:a16="http://schemas.microsoft.com/office/drawing/2014/main" id="{9666CF88-24DB-A642-BA4B-2D0C90D4E9A6}"/>
              </a:ext>
            </a:extLst>
          </p:cNvPr>
          <p:cNvSpPr/>
          <p:nvPr/>
        </p:nvSpPr>
        <p:spPr>
          <a:xfrm rot="5400000" flipH="1">
            <a:off x="2909375" y="723587"/>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13" name="Page Number - White">
            <a:extLst>
              <a:ext uri="{FF2B5EF4-FFF2-40B4-BE49-F238E27FC236}">
                <a16:creationId xmlns:a16="http://schemas.microsoft.com/office/drawing/2014/main" id="{C6691B12-FDA0-CD45-A90B-6752D9B84D77}"/>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6" name="Picture 15">
            <a:extLst>
              <a:ext uri="{FF2B5EF4-FFF2-40B4-BE49-F238E27FC236}">
                <a16:creationId xmlns:a16="http://schemas.microsoft.com/office/drawing/2014/main" id="{C36C5C29-CF22-0C44-B2DE-EB6CF6FA14E4}"/>
              </a:ext>
            </a:extLst>
          </p:cNvPr>
          <p:cNvPicPr>
            <a:picLocks noChangeAspect="1"/>
          </p:cNvPicPr>
          <p:nvPr/>
        </p:nvPicPr>
        <p:blipFill>
          <a:blip r:embed="rId2"/>
          <a:srcRect/>
          <a:stretch/>
        </p:blipFill>
        <p:spPr>
          <a:xfrm>
            <a:off x="147686" y="5877313"/>
            <a:ext cx="836923" cy="836923"/>
          </a:xfrm>
          <a:prstGeom prst="rect">
            <a:avLst/>
          </a:prstGeom>
        </p:spPr>
      </p:pic>
      <p:pic>
        <p:nvPicPr>
          <p:cNvPr id="14" name="Picture 13">
            <a:extLst>
              <a:ext uri="{FF2B5EF4-FFF2-40B4-BE49-F238E27FC236}">
                <a16:creationId xmlns:a16="http://schemas.microsoft.com/office/drawing/2014/main" id="{54D57F8C-96AB-D4BF-7E05-CC6477930D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86" y="18870"/>
            <a:ext cx="2292072" cy="1051157"/>
          </a:xfrm>
          <a:prstGeom prst="rect">
            <a:avLst/>
          </a:prstGeom>
        </p:spPr>
      </p:pic>
      <p:pic>
        <p:nvPicPr>
          <p:cNvPr id="4" name="Picture 3">
            <a:extLst>
              <a:ext uri="{FF2B5EF4-FFF2-40B4-BE49-F238E27FC236}">
                <a16:creationId xmlns:a16="http://schemas.microsoft.com/office/drawing/2014/main" id="{16405968-BE1B-A095-5A35-EB2CF2DDE53D}"/>
              </a:ext>
            </a:extLst>
          </p:cNvPr>
          <p:cNvPicPr>
            <a:picLocks noChangeAspect="1"/>
          </p:cNvPicPr>
          <p:nvPr/>
        </p:nvPicPr>
        <p:blipFill>
          <a:blip r:embed="rId4"/>
          <a:stretch>
            <a:fillRect/>
          </a:stretch>
        </p:blipFill>
        <p:spPr>
          <a:xfrm>
            <a:off x="6947731" y="1640791"/>
            <a:ext cx="3747875" cy="2991029"/>
          </a:xfrm>
          <a:prstGeom prst="rect">
            <a:avLst/>
          </a:prstGeom>
        </p:spPr>
      </p:pic>
    </p:spTree>
    <p:extLst>
      <p:ext uri="{BB962C8B-B14F-4D97-AF65-F5344CB8AC3E}">
        <p14:creationId xmlns:p14="http://schemas.microsoft.com/office/powerpoint/2010/main" val="488385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71048" y="728966"/>
            <a:ext cx="6206266" cy="445047"/>
          </a:xfrm>
          <a:prstGeom prst="rect">
            <a:avLst/>
          </a:prstGeom>
        </p:spPr>
      </p:pic>
      <p:sp>
        <p:nvSpPr>
          <p:cNvPr id="8" name="Text Placeholder 1"/>
          <p:cNvSpPr txBox="1">
            <a:spLocks/>
          </p:cNvSpPr>
          <p:nvPr/>
        </p:nvSpPr>
        <p:spPr>
          <a:xfrm>
            <a:off x="771814" y="2645343"/>
            <a:ext cx="10255117" cy="3753853"/>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Font typeface="Arial" pitchFamily="34" charset="0"/>
              <a:buNone/>
            </a:pPr>
            <a:r>
              <a:rPr lang="en-US" sz="4000" b="1" i="1" kern="0" dirty="0">
                <a:solidFill>
                  <a:schemeClr val="tx2"/>
                </a:solidFill>
              </a:rPr>
              <a:t>New Voices </a:t>
            </a:r>
          </a:p>
          <a:p>
            <a:pPr marL="0" indent="0">
              <a:buFont typeface="Arial" pitchFamily="34" charset="0"/>
              <a:buNone/>
            </a:pPr>
            <a:r>
              <a:rPr lang="en-US" sz="4000" b="1" i="1" kern="0" dirty="0">
                <a:solidFill>
                  <a:schemeClr val="tx2"/>
                </a:solidFill>
              </a:rPr>
              <a:t>Help Us Grow</a:t>
            </a:r>
          </a:p>
          <a:p>
            <a:pPr marL="0" indent="0">
              <a:buNone/>
            </a:pPr>
            <a:endParaRPr lang="en-US" sz="2800" dirty="0"/>
          </a:p>
          <a:p>
            <a:pPr marL="0" indent="0">
              <a:buNone/>
            </a:pPr>
            <a:r>
              <a:rPr lang="en-US" sz="2000" kern="0" dirty="0"/>
              <a:t>New Voices is a grassroots initiative with the goal of sharing stories locally to inspire others and to promote the organization and its efforts to non-Lions in our communities.</a:t>
            </a:r>
          </a:p>
          <a:p>
            <a:pPr marL="0" indent="0">
              <a:buNone/>
            </a:pPr>
            <a:endParaRPr lang="en-US" sz="2000" dirty="0"/>
          </a:p>
          <a:p>
            <a:pPr marL="0" indent="0" algn="ctr">
              <a:buNone/>
            </a:pPr>
            <a:r>
              <a:rPr lang="en-US" sz="2000" i="1" dirty="0"/>
              <a:t>Inspired Lions are likely to serve more, recruit more, become better leaders, and spread the message of Lions International. </a:t>
            </a:r>
            <a:endParaRPr lang="en-US" sz="2000" i="1" kern="0" dirty="0">
              <a:solidFill>
                <a:srgbClr val="EBB700"/>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814" y="728965"/>
            <a:ext cx="3047711" cy="1414160"/>
          </a:xfrm>
          <a:prstGeom prst="rect">
            <a:avLst/>
          </a:prstGeom>
        </p:spPr>
      </p:pic>
      <p:pic>
        <p:nvPicPr>
          <p:cNvPr id="3" name="Picture 2">
            <a:extLst>
              <a:ext uri="{FF2B5EF4-FFF2-40B4-BE49-F238E27FC236}">
                <a16:creationId xmlns:a16="http://schemas.microsoft.com/office/drawing/2014/main" id="{6D36FC35-FF4E-178E-979F-9D81CD62EE0F}"/>
              </a:ext>
            </a:extLst>
          </p:cNvPr>
          <p:cNvPicPr>
            <a:picLocks noChangeAspect="1"/>
          </p:cNvPicPr>
          <p:nvPr/>
        </p:nvPicPr>
        <p:blipFill>
          <a:blip r:embed="rId4"/>
          <a:stretch>
            <a:fillRect/>
          </a:stretch>
        </p:blipFill>
        <p:spPr>
          <a:xfrm>
            <a:off x="5801721" y="728965"/>
            <a:ext cx="4608975" cy="3481118"/>
          </a:xfrm>
          <a:prstGeom prst="rect">
            <a:avLst/>
          </a:prstGeom>
        </p:spPr>
      </p:pic>
    </p:spTree>
    <p:extLst>
      <p:ext uri="{BB962C8B-B14F-4D97-AF65-F5344CB8AC3E}">
        <p14:creationId xmlns:p14="http://schemas.microsoft.com/office/powerpoint/2010/main" val="1564469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597859" y="1539386"/>
            <a:ext cx="8172792" cy="4770537"/>
          </a:xfrm>
          <a:prstGeom prst="rect">
            <a:avLst/>
          </a:prstGeom>
          <a:noFill/>
        </p:spPr>
        <p:txBody>
          <a:bodyPr wrap="square" rtlCol="0">
            <a:spAutoFit/>
          </a:bodyPr>
          <a:lstStyle/>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kern="0" dirty="0">
                <a:latin typeface="Arial" panose="020B0604020202020204" pitchFamily="34" charset="0"/>
                <a:cs typeface="Arial" panose="020B0604020202020204" pitchFamily="34" charset="0"/>
              </a:rPr>
              <a:t>For sharing new ideas and learning from each other. It seeks to encourage clubs to be dynamic and innovative by trying something new, and to give all the opportunity to grow personally and professionally.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kern="0" dirty="0">
                <a:latin typeface="Arial" panose="020B0604020202020204" pitchFamily="34" charset="0"/>
                <a:cs typeface="Arial" panose="020B0604020202020204" pitchFamily="34" charset="0"/>
              </a:rPr>
              <a:t>For acknowledging the hard work of Lions and Leos excelling in the areas of marketing, membership, leadership and service</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kern="0" dirty="0">
                <a:latin typeface="Arial" panose="020B0604020202020204" pitchFamily="34" charset="0"/>
                <a:cs typeface="Arial" panose="020B0604020202020204" pitchFamily="34" charset="0"/>
              </a:rPr>
              <a:t>For inclusivity and hearing the voices of underrepresented populations </a:t>
            </a:r>
          </a:p>
          <a:p>
            <a:endParaRPr lang="en-US" sz="2000" kern="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kern="0" dirty="0">
                <a:latin typeface="Arial" panose="020B0604020202020204" pitchFamily="34" charset="0"/>
                <a:cs typeface="Arial" panose="020B0604020202020204" pitchFamily="34" charset="0"/>
              </a:rPr>
              <a:t>For barrier breaking and encouraging Lions and Leos to take leadership roles</a:t>
            </a:r>
          </a:p>
          <a:p>
            <a:endParaRPr lang="en-US" sz="2400" kern="0" dirty="0"/>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48608" y="474290"/>
            <a:ext cx="7871294" cy="928279"/>
          </a:xfrm>
        </p:spPr>
        <p:txBody>
          <a:bodyPr/>
          <a:lstStyle/>
          <a:p>
            <a:r>
              <a:rPr lang="en-US" sz="3200" dirty="0"/>
              <a:t>New Voices is a platform </a:t>
            </a:r>
            <a:endParaRPr lang="en-US" sz="3200" dirty="0">
              <a:solidFill>
                <a:schemeClr val="bg1">
                  <a:lumMod val="50000"/>
                </a:schemeClr>
              </a:solidFill>
            </a:endParaRPr>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4" name="Picture 3">
            <a:extLst>
              <a:ext uri="{FF2B5EF4-FFF2-40B4-BE49-F238E27FC236}">
                <a16:creationId xmlns:a16="http://schemas.microsoft.com/office/drawing/2014/main" id="{096385A5-29A8-5DE9-A2C6-9BAFB9D55648}"/>
              </a:ext>
            </a:extLst>
          </p:cNvPr>
          <p:cNvPicPr>
            <a:picLocks noChangeAspect="1"/>
          </p:cNvPicPr>
          <p:nvPr/>
        </p:nvPicPr>
        <p:blipFill>
          <a:blip r:embed="rId4"/>
          <a:stretch>
            <a:fillRect/>
          </a:stretch>
        </p:blipFill>
        <p:spPr>
          <a:xfrm>
            <a:off x="8704366" y="2384278"/>
            <a:ext cx="3298617" cy="2486826"/>
          </a:xfrm>
          <a:prstGeom prst="rect">
            <a:avLst/>
          </a:prstGeom>
        </p:spPr>
      </p:pic>
    </p:spTree>
    <p:extLst>
      <p:ext uri="{BB962C8B-B14F-4D97-AF65-F5344CB8AC3E}">
        <p14:creationId xmlns:p14="http://schemas.microsoft.com/office/powerpoint/2010/main" val="27651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0"/>
          </p:nvPr>
        </p:nvSpPr>
        <p:spPr/>
        <p:txBody>
          <a:bodyPr/>
          <a:lstStyle/>
          <a:p>
            <a:r>
              <a:rPr lang="en-US" sz="2800" dirty="0">
                <a:solidFill>
                  <a:srgbClr val="00338D"/>
                </a:solidFill>
              </a:rPr>
              <a:t>WHO ARE</a:t>
            </a:r>
          </a:p>
          <a:p>
            <a:r>
              <a:rPr lang="en-US" sz="2800" dirty="0">
                <a:solidFill>
                  <a:srgbClr val="00338D"/>
                </a:solidFill>
              </a:rPr>
              <a:t>NEW VOICES?</a:t>
            </a:r>
          </a:p>
        </p:txBody>
      </p:sp>
      <p:graphicFrame>
        <p:nvGraphicFramePr>
          <p:cNvPr id="4" name="Diagram 3"/>
          <p:cNvGraphicFramePr/>
          <p:nvPr>
            <p:extLst>
              <p:ext uri="{D42A27DB-BD31-4B8C-83A1-F6EECF244321}">
                <p14:modId xmlns:p14="http://schemas.microsoft.com/office/powerpoint/2010/main" val="4284395992"/>
              </p:ext>
            </p:extLst>
          </p:nvPr>
        </p:nvGraphicFramePr>
        <p:xfrm>
          <a:off x="4812289" y="1710555"/>
          <a:ext cx="6770832" cy="4732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4718001" y="468265"/>
            <a:ext cx="6959408" cy="1292662"/>
          </a:xfrm>
          <a:prstGeom prst="rect">
            <a:avLst/>
          </a:prstGeom>
          <a:noFill/>
        </p:spPr>
        <p:txBody>
          <a:bodyPr wrap="square" rtlCol="0">
            <a:spAutoFit/>
          </a:bodyPr>
          <a:lstStyle/>
          <a:p>
            <a:r>
              <a:rPr lang="en-US" sz="2600" dirty="0">
                <a:latin typeface="Arial" panose="020B0604020202020204" pitchFamily="34" charset="0"/>
                <a:cs typeface="Arial" panose="020B0604020202020204" pitchFamily="34" charset="0"/>
              </a:rPr>
              <a:t>New Voices are Lions and Leos who demonstrate exceptional influence, in one of four areas: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5971" y="468266"/>
            <a:ext cx="2982054" cy="1292662"/>
          </a:xfrm>
          <a:prstGeom prst="rect">
            <a:avLst/>
          </a:prstGeom>
        </p:spPr>
      </p:pic>
    </p:spTree>
    <p:extLst>
      <p:ext uri="{BB962C8B-B14F-4D97-AF65-F5344CB8AC3E}">
        <p14:creationId xmlns:p14="http://schemas.microsoft.com/office/powerpoint/2010/main" val="179783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93163" y="2225263"/>
            <a:ext cx="9753600" cy="3636893"/>
          </a:xfrm>
          <a:prstGeom prst="rect">
            <a:avLst/>
          </a:prstGeom>
          <a:noFill/>
        </p:spPr>
        <p:txBody>
          <a:bodyPr wrap="square" rtlCol="0">
            <a:spAutoFit/>
          </a:bodyPr>
          <a:lstStyle/>
          <a:p>
            <a:pPr lvl="1">
              <a:lnSpc>
                <a:spcPct val="150000"/>
              </a:lnSpc>
              <a:spcAft>
                <a:spcPts val="1000"/>
              </a:spcAft>
            </a:pPr>
            <a:r>
              <a:rPr lang="en-US" sz="2400" b="1" dirty="0">
                <a:solidFill>
                  <a:schemeClr val="tx2"/>
                </a:solidFill>
                <a:latin typeface="Arial" panose="020B0604020202020204" pitchFamily="34" charset="0"/>
                <a:cs typeface="Arial" panose="020B0604020202020204" pitchFamily="34" charset="0"/>
              </a:rPr>
              <a:t>Diverse and innovative Lions and Leos from districts all around the globe that feel empowered by Lions!</a:t>
            </a:r>
          </a:p>
          <a:p>
            <a:pPr marL="1257300" lvl="2"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Who has an inspiring story or experience to share</a:t>
            </a:r>
          </a:p>
          <a:p>
            <a:pPr marL="1257300" lvl="2"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Who has a new or innovative idea to share</a:t>
            </a:r>
          </a:p>
          <a:p>
            <a:pPr marL="1257300" lvl="2"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Who has not had an opportunity to lead  </a:t>
            </a:r>
          </a:p>
          <a:p>
            <a:pPr marL="1257300" lvl="2" indent="-34290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Who believes in our mission and wants to get others involved </a:t>
            </a:r>
          </a:p>
          <a:p>
            <a:pPr lvl="2">
              <a:lnSpc>
                <a:spcPct val="150000"/>
              </a:lnSpc>
            </a:pPr>
            <a:endParaRPr lang="en-US" sz="2000" dirty="0">
              <a:solidFill>
                <a:schemeClr val="accent6">
                  <a:lumMod val="50000"/>
                  <a:lumOff val="50000"/>
                </a:schemeClr>
              </a:solidFill>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D14129A3-6602-504E-A572-BBE4B6782F6B}"/>
              </a:ext>
            </a:extLst>
          </p:cNvPr>
          <p:cNvSpPr>
            <a:spLocks noGrp="1"/>
          </p:cNvSpPr>
          <p:nvPr>
            <p:ph type="body" sz="quarter" idx="12"/>
          </p:nvPr>
        </p:nvSpPr>
        <p:spPr>
          <a:xfrm>
            <a:off x="715357" y="752474"/>
            <a:ext cx="7871294" cy="928279"/>
          </a:xfrm>
        </p:spPr>
        <p:txBody>
          <a:bodyPr/>
          <a:lstStyle/>
          <a:p>
            <a:r>
              <a:rPr lang="en-US" sz="3200" dirty="0">
                <a:latin typeface="Arial" charset="0"/>
                <a:ea typeface="Arial" charset="0"/>
                <a:cs typeface="Arial" charset="0"/>
              </a:rPr>
              <a:t>WHO IS ELIGIBLE TO BE A NEW VOICE? </a:t>
            </a:r>
            <a:endParaRPr lang="en-US" sz="3200" dirty="0"/>
          </a:p>
        </p:txBody>
      </p:sp>
      <p:sp>
        <p:nvSpPr>
          <p:cNvPr id="5" name="Rectangle 4"/>
          <p:cNvSpPr/>
          <p:nvPr/>
        </p:nvSpPr>
        <p:spPr>
          <a:xfrm>
            <a:off x="112174" y="712237"/>
            <a:ext cx="442762" cy="452387"/>
          </a:xfrm>
          <a:prstGeom prst="rect">
            <a:avLst/>
          </a:prstGeom>
          <a:solidFill>
            <a:schemeClr val="bg2"/>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3500" y="123825"/>
            <a:ext cx="2800350" cy="1257300"/>
          </a:xfrm>
          <a:prstGeom prst="rect">
            <a:avLst/>
          </a:prstGeom>
        </p:spPr>
      </p:pic>
      <p:pic>
        <p:nvPicPr>
          <p:cNvPr id="6" name="Picture 5" descr="A picture containing text, person&#10;&#10;Description automatically generated">
            <a:extLst>
              <a:ext uri="{FF2B5EF4-FFF2-40B4-BE49-F238E27FC236}">
                <a16:creationId xmlns:a16="http://schemas.microsoft.com/office/drawing/2014/main" id="{7CDE190F-220F-FEC7-D2EF-E5D8DA15DF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53500" y="3093577"/>
            <a:ext cx="3096071" cy="2028298"/>
          </a:xfrm>
          <a:prstGeom prst="rect">
            <a:avLst/>
          </a:prstGeom>
        </p:spPr>
      </p:pic>
    </p:spTree>
    <p:extLst>
      <p:ext uri="{BB962C8B-B14F-4D97-AF65-F5344CB8AC3E}">
        <p14:creationId xmlns:p14="http://schemas.microsoft.com/office/powerpoint/2010/main" val="2192938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1F5CC8D9-6683-5547-8AFE-4FD65594EA21}"/>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alpha val="44000"/>
                </a:srgb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8080F16D-5879-364E-B8C6-D11601DE09C3}"/>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3" name="Picture 12">
            <a:extLst>
              <a:ext uri="{FF2B5EF4-FFF2-40B4-BE49-F238E27FC236}">
                <a16:creationId xmlns:a16="http://schemas.microsoft.com/office/drawing/2014/main" id="{F7E8DE64-7A25-A54C-AAA9-BA894C94936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Headline">
            <a:extLst>
              <a:ext uri="{FF2B5EF4-FFF2-40B4-BE49-F238E27FC236}">
                <a16:creationId xmlns:a16="http://schemas.microsoft.com/office/drawing/2014/main" id="{3C490F28-F7D0-A746-A7E0-2C0FB584A278}"/>
              </a:ext>
            </a:extLst>
          </p:cNvPr>
          <p:cNvSpPr txBox="1">
            <a:spLocks/>
          </p:cNvSpPr>
          <p:nvPr/>
        </p:nvSpPr>
        <p:spPr>
          <a:xfrm>
            <a:off x="3029285" y="32262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en-US" sz="4400" b="1" i="1" u="none" strike="noStrike" kern="0" cap="none" spc="0" normalizeH="0" baseline="0" noProof="0" dirty="0">
                <a:ln>
                  <a:noFill/>
                </a:ln>
                <a:solidFill>
                  <a:prstClr val="white"/>
                </a:solidFill>
                <a:effectLst/>
                <a:uLnTx/>
                <a:uFillTx/>
                <a:latin typeface="Arial" panose="020B0604020202020204" pitchFamily="34" charset="0"/>
                <a:ea typeface="ヒラギノ角ゴ Pro W3" charset="0"/>
                <a:cs typeface="Arial" panose="020B0604020202020204" pitchFamily="34" charset="0"/>
              </a:rPr>
              <a:t>Structure and Support</a:t>
            </a:r>
          </a:p>
        </p:txBody>
      </p:sp>
      <p:sp>
        <p:nvSpPr>
          <p:cNvPr id="5" name="Yellow Bar">
            <a:extLst>
              <a:ext uri="{FF2B5EF4-FFF2-40B4-BE49-F238E27FC236}">
                <a16:creationId xmlns:a16="http://schemas.microsoft.com/office/drawing/2014/main" id="{989F213B-463F-FA4C-B578-28326F3CC3B7}"/>
              </a:ext>
            </a:extLst>
          </p:cNvPr>
          <p:cNvSpPr/>
          <p:nvPr/>
        </p:nvSpPr>
        <p:spPr>
          <a:xfrm>
            <a:off x="5370868" y="4111390"/>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Arial" charset="0"/>
              <a:cs typeface="Arial" charset="0"/>
            </a:endParaRPr>
          </a:p>
        </p:txBody>
      </p:sp>
      <p:sp>
        <p:nvSpPr>
          <p:cNvPr id="6" name="Subhead">
            <a:extLst>
              <a:ext uri="{FF2B5EF4-FFF2-40B4-BE49-F238E27FC236}">
                <a16:creationId xmlns:a16="http://schemas.microsoft.com/office/drawing/2014/main" id="{73DBBF47-343C-AB4E-9776-0E5F3EFD2DE0}"/>
              </a:ext>
            </a:extLst>
          </p:cNvPr>
          <p:cNvSpPr txBox="1">
            <a:spLocks/>
          </p:cNvSpPr>
          <p:nvPr/>
        </p:nvSpPr>
        <p:spPr>
          <a:xfrm>
            <a:off x="3259527" y="3950791"/>
            <a:ext cx="5672943" cy="535194"/>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ヒラギノ角ゴ Pro W3" charset="0"/>
              <a:cs typeface="Arial" panose="020B0604020202020204" pitchFamily="34" charset="0"/>
            </a:endParaRPr>
          </a:p>
        </p:txBody>
      </p:sp>
      <p:sp>
        <p:nvSpPr>
          <p:cNvPr id="17" name="Page Number - White">
            <a:extLst>
              <a:ext uri="{FF2B5EF4-FFF2-40B4-BE49-F238E27FC236}">
                <a16:creationId xmlns:a16="http://schemas.microsoft.com/office/drawing/2014/main" id="{2DA1B551-51D8-BE4F-BE00-AD4B7FA807C3}"/>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FFFFFF"/>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7</a:t>
            </a:fld>
            <a:endParaRPr kumimoji="0" lang="en-US" sz="1000" b="0" i="0" u="none" strike="noStrike" kern="1200" cap="none" spc="0" normalizeH="0" baseline="0" noProof="0" dirty="0">
              <a:ln>
                <a:noFill/>
              </a:ln>
              <a:solidFill>
                <a:srgbClr val="FFFFFF"/>
              </a:solidFill>
              <a:effectLst/>
              <a:uLnTx/>
              <a:uFillTx/>
              <a:latin typeface="Arial" charset="0"/>
              <a:ea typeface="ヒラギノ角ゴ Pro W3" charset="0"/>
            </a:endParaRPr>
          </a:p>
        </p:txBody>
      </p:sp>
      <p:pic>
        <p:nvPicPr>
          <p:cNvPr id="11" name="Picture 10">
            <a:extLst>
              <a:ext uri="{FF2B5EF4-FFF2-40B4-BE49-F238E27FC236}">
                <a16:creationId xmlns:a16="http://schemas.microsoft.com/office/drawing/2014/main" id="{59DF7DF6-D962-E64F-8AD1-1DCF6DF20570}"/>
              </a:ext>
            </a:extLst>
          </p:cNvPr>
          <p:cNvPicPr>
            <a:picLocks noChangeAspect="1"/>
          </p:cNvPicPr>
          <p:nvPr/>
        </p:nvPicPr>
        <p:blipFill>
          <a:blip r:embed="rId3"/>
          <a:srcRect/>
          <a:stretch/>
        </p:blipFill>
        <p:spPr>
          <a:xfrm>
            <a:off x="273388" y="6114917"/>
            <a:ext cx="2755897" cy="463609"/>
          </a:xfrm>
          <a:prstGeom prst="rect">
            <a:avLst/>
          </a:prstGeom>
        </p:spPr>
      </p:pic>
      <p:pic>
        <p:nvPicPr>
          <p:cNvPr id="10" name="Picture 9">
            <a:extLst>
              <a:ext uri="{FF2B5EF4-FFF2-40B4-BE49-F238E27FC236}">
                <a16:creationId xmlns:a16="http://schemas.microsoft.com/office/drawing/2014/main" id="{11A27ADD-CC65-5850-0EE5-EE7C97EF3C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264" y="347730"/>
            <a:ext cx="5220789" cy="2333625"/>
          </a:xfrm>
          <a:prstGeom prst="rect">
            <a:avLst/>
          </a:prstGeom>
        </p:spPr>
      </p:pic>
    </p:spTree>
    <p:extLst>
      <p:ext uri="{BB962C8B-B14F-4D97-AF65-F5344CB8AC3E}">
        <p14:creationId xmlns:p14="http://schemas.microsoft.com/office/powerpoint/2010/main" val="4006700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99DDF80-EA6F-B642-8975-613D8FED6456}"/>
              </a:ext>
            </a:extLst>
          </p:cNvPr>
          <p:cNvSpPr txBox="1"/>
          <p:nvPr/>
        </p:nvSpPr>
        <p:spPr>
          <a:xfrm>
            <a:off x="828942" y="2893006"/>
            <a:ext cx="10708214" cy="2562946"/>
          </a:xfrm>
          <a:prstGeom prst="rect">
            <a:avLst/>
          </a:prstGeom>
          <a:noFill/>
        </p:spPr>
        <p:txBody>
          <a:bodyPr wrap="square" numCol="2" rtlCol="0">
            <a:spAutoFit/>
          </a:bodyPr>
          <a:lstStyle/>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en-US" sz="2000" b="0" i="0" u="none" strike="noStrike" kern="0" cap="none" spc="0" normalizeH="0" baseline="0" noProof="0" dirty="0">
                <a:ln>
                  <a:noFill/>
                </a:ln>
                <a:effectLst/>
                <a:uLnTx/>
                <a:uFillTx/>
                <a:latin typeface="Arial" charset="0"/>
                <a:ea typeface="Arial" charset="0"/>
                <a:cs typeface="Arial" charset="0"/>
              </a:rPr>
              <a:t>Identify four New Voices locally – consider diversity and Lions/Leos that excel in each of the four areas</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en-US" sz="2000" b="0" i="0" u="none" strike="noStrike" kern="0" cap="none" spc="0" normalizeH="0" baseline="0" noProof="0" dirty="0">
                <a:ln>
                  <a:noFill/>
                </a:ln>
                <a:effectLst/>
                <a:uLnTx/>
                <a:uFillTx/>
                <a:latin typeface="Arial" charset="0"/>
                <a:ea typeface="Arial" charset="0"/>
                <a:cs typeface="Arial" charset="0"/>
              </a:rPr>
              <a:t>Presentation of New Voices certificates</a:t>
            </a:r>
          </a:p>
          <a:p>
            <a:pPr marR="0" lvl="0" algn="l" defTabSz="914400" rtl="0" eaLnBrk="1" fontAlgn="auto" latinLnBrk="0" hangingPunct="1">
              <a:lnSpc>
                <a:spcPct val="105000"/>
              </a:lnSpc>
              <a:spcBef>
                <a:spcPts val="0"/>
              </a:spcBef>
              <a:spcAft>
                <a:spcPts val="600"/>
              </a:spcAft>
              <a:buClr>
                <a:srgbClr val="EBB700"/>
              </a:buClr>
              <a:buSzPct val="80000"/>
              <a:tabLst/>
              <a:defRPr/>
            </a:pPr>
            <a:br>
              <a:rPr kumimoji="0" lang="en-US" sz="2000" b="0" i="0" u="none" strike="noStrike" kern="0" cap="none" spc="0" normalizeH="0" baseline="0" noProof="0" dirty="0">
                <a:ln>
                  <a:noFill/>
                </a:ln>
                <a:effectLst/>
                <a:uLnTx/>
                <a:uFillTx/>
                <a:latin typeface="Arial" charset="0"/>
                <a:ea typeface="Arial" charset="0"/>
                <a:cs typeface="Arial" charset="0"/>
              </a:rPr>
            </a:br>
            <a:endParaRPr kumimoji="0" lang="en-US" sz="20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en-US" sz="2000" b="0" i="0" u="none" strike="noStrike" kern="0" cap="none" spc="0" normalizeH="0" baseline="0" noProof="0" dirty="0">
                <a:ln>
                  <a:noFill/>
                </a:ln>
                <a:effectLst/>
                <a:uLnTx/>
                <a:uFillTx/>
                <a:latin typeface="Arial" charset="0"/>
                <a:ea typeface="Arial" charset="0"/>
                <a:cs typeface="Arial" charset="0"/>
              </a:rPr>
              <a:t>Feature local New Voices at district events and in communications</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800" b="0" i="0" u="none" strike="noStrike" kern="0" cap="none" spc="0" normalizeH="0" baseline="0" noProof="0" dirty="0">
              <a:ln>
                <a:noFill/>
              </a:ln>
              <a:effectLst/>
              <a:uLnTx/>
              <a:uFillTx/>
              <a:latin typeface="Arial" charset="0"/>
              <a:ea typeface="Arial" charset="0"/>
              <a:cs typeface="Arial" charset="0"/>
            </a:endParaRP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r>
              <a:rPr kumimoji="0" lang="en-US" sz="2000" b="0" i="0" u="none" strike="noStrike" kern="0" cap="none" spc="0" normalizeH="0" baseline="0" noProof="0" dirty="0">
                <a:ln>
                  <a:noFill/>
                </a:ln>
                <a:effectLst/>
                <a:uLnTx/>
                <a:uFillTx/>
                <a:latin typeface="Arial" charset="0"/>
                <a:ea typeface="Arial" charset="0"/>
                <a:cs typeface="Arial" charset="0"/>
              </a:rPr>
              <a:t>Provide New Voices stories to LCI through New Voices Story collection form</a:t>
            </a:r>
          </a:p>
          <a:p>
            <a:pPr marL="285750" marR="0" lvl="0" indent="-285750" algn="l" defTabSz="914400" rtl="0" eaLnBrk="1" fontAlgn="auto" latinLnBrk="0" hangingPunct="1">
              <a:lnSpc>
                <a:spcPct val="105000"/>
              </a:lnSpc>
              <a:spcBef>
                <a:spcPts val="0"/>
              </a:spcBef>
              <a:spcAft>
                <a:spcPts val="600"/>
              </a:spcAft>
              <a:buClr>
                <a:srgbClr val="EBB700"/>
              </a:buClr>
              <a:buSzPct val="80000"/>
              <a:buFont typeface="Lucida Grande" panose="020B0600040502020204" pitchFamily="34" charset="0"/>
              <a:buChar char="▶"/>
              <a:tabLst/>
              <a:defRPr/>
            </a:pPr>
            <a:endParaRPr kumimoji="0" lang="en-US" sz="2000" b="0" i="0" u="none" strike="noStrike" kern="0" cap="none" spc="0" normalizeH="0" baseline="0" noProof="0" dirty="0">
              <a:ln>
                <a:noFill/>
              </a:ln>
              <a:solidFill>
                <a:srgbClr val="424242">
                  <a:lumMod val="75000"/>
                  <a:lumOff val="25000"/>
                </a:srgbClr>
              </a:solidFill>
              <a:effectLst/>
              <a:uLnTx/>
              <a:uFillTx/>
              <a:latin typeface="Arial" charset="0"/>
              <a:ea typeface="Arial" charset="0"/>
              <a:cs typeface="Arial" charset="0"/>
            </a:endParaRP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2991184" y="879083"/>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dirty="0">
                <a:latin typeface="Arial" charset="0"/>
                <a:ea typeface="Arial" charset="0"/>
                <a:cs typeface="Arial" charset="0"/>
              </a:rPr>
              <a:t>Role of Districts </a:t>
            </a:r>
            <a:endParaRPr lang="en-US" sz="3600" dirty="0"/>
          </a:p>
        </p:txBody>
      </p:sp>
      <p:sp>
        <p:nvSpPr>
          <p:cNvPr id="21" name="Subhead">
            <a:extLst>
              <a:ext uri="{FF2B5EF4-FFF2-40B4-BE49-F238E27FC236}">
                <a16:creationId xmlns:a16="http://schemas.microsoft.com/office/drawing/2014/main" id="{00BBB288-2ACF-AB4C-8612-32EA35D7576A}"/>
              </a:ext>
            </a:extLst>
          </p:cNvPr>
          <p:cNvSpPr txBox="1">
            <a:spLocks/>
          </p:cNvSpPr>
          <p:nvPr/>
        </p:nvSpPr>
        <p:spPr>
          <a:xfrm>
            <a:off x="1717706" y="5455952"/>
            <a:ext cx="9278696" cy="1038852"/>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en-US" sz="2000" i="1" dirty="0">
                <a:solidFill>
                  <a:schemeClr val="tx2"/>
                </a:solidFill>
                <a:latin typeface="Arial" panose="020B0604020202020204" pitchFamily="34" charset="0"/>
                <a:ea typeface="SimSun" panose="02010600030101010101" pitchFamily="2" charset="-122"/>
              </a:rPr>
              <a:t>Feature New Voices on local district websites and social media, or in club and district newsletters. Share their stories at zone, region, district and club meetings, service projects, and fundraising events</a:t>
            </a:r>
            <a:endParaRPr lang="en-US" sz="2000" i="1" dirty="0">
              <a:solidFill>
                <a:schemeClr val="tx2"/>
              </a:solidFill>
            </a:endParaRPr>
          </a:p>
        </p:txBody>
      </p:sp>
      <p:sp>
        <p:nvSpPr>
          <p:cNvPr id="22" name="Rectangle 21">
            <a:extLst>
              <a:ext uri="{FF2B5EF4-FFF2-40B4-BE49-F238E27FC236}">
                <a16:creationId xmlns:a16="http://schemas.microsoft.com/office/drawing/2014/main" id="{F32ECD31-0C39-A848-877F-3FAEF435A8D9}"/>
              </a:ext>
            </a:extLst>
          </p:cNvPr>
          <p:cNvSpPr/>
          <p:nvPr/>
        </p:nvSpPr>
        <p:spPr>
          <a:xfrm>
            <a:off x="4724398" y="1655233"/>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sp>
        <p:nvSpPr>
          <p:cNvPr id="2" name="TextBox 1">
            <a:extLst>
              <a:ext uri="{FF2B5EF4-FFF2-40B4-BE49-F238E27FC236}">
                <a16:creationId xmlns:a16="http://schemas.microsoft.com/office/drawing/2014/main" id="{E34D8806-AAF0-39FE-3494-3F24229531A5}"/>
              </a:ext>
            </a:extLst>
          </p:cNvPr>
          <p:cNvSpPr txBox="1"/>
          <p:nvPr/>
        </p:nvSpPr>
        <p:spPr>
          <a:xfrm>
            <a:off x="4654738" y="1854154"/>
            <a:ext cx="2882520" cy="523220"/>
          </a:xfrm>
          <a:prstGeom prst="rect">
            <a:avLst/>
          </a:prstGeom>
          <a:noFill/>
        </p:spPr>
        <p:txBody>
          <a:bodyPr wrap="none" rtlCol="0">
            <a:spAutoFit/>
          </a:bodyPr>
          <a:lstStyle/>
          <a:p>
            <a:r>
              <a:rPr lang="en-US" sz="2800" dirty="0">
                <a:solidFill>
                  <a:schemeClr val="tx2"/>
                </a:solidFill>
                <a:latin typeface="Arial" panose="020B0604020202020204" pitchFamily="34" charset="0"/>
                <a:cs typeface="Arial" panose="020B0604020202020204" pitchFamily="34" charset="0"/>
              </a:rPr>
              <a:t>District Governor</a:t>
            </a:r>
          </a:p>
        </p:txBody>
      </p:sp>
      <p:pic>
        <p:nvPicPr>
          <p:cNvPr id="11" name="Picture 10">
            <a:extLst>
              <a:ext uri="{FF2B5EF4-FFF2-40B4-BE49-F238E27FC236}">
                <a16:creationId xmlns:a16="http://schemas.microsoft.com/office/drawing/2014/main" id="{B02AC643-364C-8281-604B-DE8038CFE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31" y="143764"/>
            <a:ext cx="2673653" cy="1180362"/>
          </a:xfrm>
          <a:prstGeom prst="rect">
            <a:avLst/>
          </a:prstGeom>
        </p:spPr>
      </p:pic>
    </p:spTree>
    <p:extLst>
      <p:ext uri="{BB962C8B-B14F-4D97-AF65-F5344CB8AC3E}">
        <p14:creationId xmlns:p14="http://schemas.microsoft.com/office/powerpoint/2010/main" val="2206886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9" name="Text Placeholder 18">
            <a:extLst>
              <a:ext uri="{FF2B5EF4-FFF2-40B4-BE49-F238E27FC236}">
                <a16:creationId xmlns:a16="http://schemas.microsoft.com/office/drawing/2014/main" id="{D1CBEDDB-03BE-AA4B-9E54-07EFF74FFA60}"/>
              </a:ext>
            </a:extLst>
          </p:cNvPr>
          <p:cNvSpPr txBox="1">
            <a:spLocks/>
          </p:cNvSpPr>
          <p:nvPr/>
        </p:nvSpPr>
        <p:spPr>
          <a:xfrm>
            <a:off x="3051003" y="1531421"/>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600" dirty="0"/>
              <a:t>New Voices Process</a:t>
            </a:r>
          </a:p>
        </p:txBody>
      </p:sp>
      <p:sp>
        <p:nvSpPr>
          <p:cNvPr id="22" name="Rectangle 21">
            <a:extLst>
              <a:ext uri="{FF2B5EF4-FFF2-40B4-BE49-F238E27FC236}">
                <a16:creationId xmlns:a16="http://schemas.microsoft.com/office/drawing/2014/main" id="{F32ECD31-0C39-A848-877F-3FAEF435A8D9}"/>
              </a:ext>
            </a:extLst>
          </p:cNvPr>
          <p:cNvSpPr/>
          <p:nvPr/>
        </p:nvSpPr>
        <p:spPr>
          <a:xfrm>
            <a:off x="4784218" y="2235186"/>
            <a:ext cx="2743200"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pic>
        <p:nvPicPr>
          <p:cNvPr id="10" name="Picture 9">
            <a:extLst>
              <a:ext uri="{FF2B5EF4-FFF2-40B4-BE49-F238E27FC236}">
                <a16:creationId xmlns:a16="http://schemas.microsoft.com/office/drawing/2014/main" id="{0061B016-A627-B54B-B7E1-E6DF05AAB3A8}"/>
              </a:ext>
            </a:extLst>
          </p:cNvPr>
          <p:cNvPicPr>
            <a:picLocks noChangeAspect="1"/>
          </p:cNvPicPr>
          <p:nvPr/>
        </p:nvPicPr>
        <p:blipFill>
          <a:blip r:embed="rId2"/>
          <a:srcRect/>
          <a:stretch/>
        </p:blipFill>
        <p:spPr>
          <a:xfrm>
            <a:off x="147686" y="5877313"/>
            <a:ext cx="836923" cy="836923"/>
          </a:xfrm>
          <a:prstGeom prst="rect">
            <a:avLst/>
          </a:prstGeom>
        </p:spPr>
      </p:pic>
      <p:grpSp>
        <p:nvGrpSpPr>
          <p:cNvPr id="8" name="Group 7">
            <a:extLst>
              <a:ext uri="{FF2B5EF4-FFF2-40B4-BE49-F238E27FC236}">
                <a16:creationId xmlns:a16="http://schemas.microsoft.com/office/drawing/2014/main" id="{CFA01D02-9BA5-1A45-BAE5-F9DBDD067538}"/>
              </a:ext>
            </a:extLst>
          </p:cNvPr>
          <p:cNvGrpSpPr/>
          <p:nvPr/>
        </p:nvGrpSpPr>
        <p:grpSpPr>
          <a:xfrm>
            <a:off x="487111" y="3228407"/>
            <a:ext cx="11212082" cy="2560607"/>
            <a:chOff x="1071642" y="3467100"/>
            <a:chExt cx="9945507" cy="2398894"/>
          </a:xfrm>
        </p:grpSpPr>
        <p:sp>
          <p:nvSpPr>
            <p:cNvPr id="11" name="Oval 10">
              <a:extLst>
                <a:ext uri="{FF2B5EF4-FFF2-40B4-BE49-F238E27FC236}">
                  <a16:creationId xmlns:a16="http://schemas.microsoft.com/office/drawing/2014/main" id="{81DAC05E-089A-2E4D-AC90-13F2E41CA7ED}"/>
                </a:ext>
              </a:extLst>
            </p:cNvPr>
            <p:cNvSpPr/>
            <p:nvPr/>
          </p:nvSpPr>
          <p:spPr bwMode="auto">
            <a:xfrm>
              <a:off x="8529462" y="3467100"/>
              <a:ext cx="2487687" cy="2398894"/>
            </a:xfrm>
            <a:prstGeom prst="ellipse">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District Governors submit New Voice story collection forms to LCI for possible sharing at International level</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endParaRPr kumimoji="0" lang="en-US" sz="2500" b="0" i="0" u="none" strike="noStrike" kern="1200" cap="none" spc="0" normalizeH="0" baseline="0" noProof="0" dirty="0" err="1">
                <a:ln>
                  <a:noFill/>
                </a:ln>
                <a:solidFill>
                  <a:srgbClr val="404040"/>
                </a:solidFill>
                <a:effectLst/>
                <a:uLnTx/>
                <a:uFillTx/>
                <a:latin typeface="Arial" charset="0"/>
                <a:ea typeface="Arial" charset="0"/>
                <a:cs typeface="Arial" charset="0"/>
              </a:endParaRPr>
            </a:p>
          </p:txBody>
        </p:sp>
        <p:sp>
          <p:nvSpPr>
            <p:cNvPr id="12" name="Oval 11">
              <a:extLst>
                <a:ext uri="{FF2B5EF4-FFF2-40B4-BE49-F238E27FC236}">
                  <a16:creationId xmlns:a16="http://schemas.microsoft.com/office/drawing/2014/main" id="{C2B68600-8609-EF42-937D-F29B8A1C5940}"/>
                </a:ext>
              </a:extLst>
            </p:cNvPr>
            <p:cNvSpPr/>
            <p:nvPr/>
          </p:nvSpPr>
          <p:spPr bwMode="auto">
            <a:xfrm>
              <a:off x="6043522" y="3467100"/>
              <a:ext cx="2398894" cy="2398894"/>
            </a:xfrm>
            <a:prstGeom prst="ellipse">
              <a:avLst/>
            </a:prstGeom>
            <a:solidFill>
              <a:schemeClr val="accent6"/>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New Voices speak out and encourage other Lions and Leos to take lead and be innovative</a:t>
              </a:r>
            </a:p>
          </p:txBody>
        </p:sp>
        <p:sp>
          <p:nvSpPr>
            <p:cNvPr id="14" name="Oval 13">
              <a:extLst>
                <a:ext uri="{FF2B5EF4-FFF2-40B4-BE49-F238E27FC236}">
                  <a16:creationId xmlns:a16="http://schemas.microsoft.com/office/drawing/2014/main" id="{52D256DE-A0BC-1941-8009-6F541C08BD5E}"/>
                </a:ext>
              </a:extLst>
            </p:cNvPr>
            <p:cNvSpPr/>
            <p:nvPr/>
          </p:nvSpPr>
          <p:spPr bwMode="auto">
            <a:xfrm>
              <a:off x="3601115" y="3467100"/>
              <a:ext cx="2398894" cy="2398894"/>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District promotes New Voices and provides opportunities for them to share their stories</a:t>
              </a:r>
            </a:p>
          </p:txBody>
        </p:sp>
        <p:sp>
          <p:nvSpPr>
            <p:cNvPr id="15" name="Oval 14">
              <a:extLst>
                <a:ext uri="{FF2B5EF4-FFF2-40B4-BE49-F238E27FC236}">
                  <a16:creationId xmlns:a16="http://schemas.microsoft.com/office/drawing/2014/main" id="{390C9CF8-3CE6-574F-A784-15673E7E1E17}"/>
                </a:ext>
              </a:extLst>
            </p:cNvPr>
            <p:cNvSpPr/>
            <p:nvPr/>
          </p:nvSpPr>
          <p:spPr bwMode="auto">
            <a:xfrm>
              <a:off x="1071642" y="3467100"/>
              <a:ext cx="2398894" cy="2398894"/>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District Governors present New Voices in their district with certificates</a:t>
              </a:r>
            </a:p>
          </p:txBody>
        </p:sp>
        <p:sp>
          <p:nvSpPr>
            <p:cNvPr id="16" name="Right Arrow 15">
              <a:extLst>
                <a:ext uri="{FF2B5EF4-FFF2-40B4-BE49-F238E27FC236}">
                  <a16:creationId xmlns:a16="http://schemas.microsoft.com/office/drawing/2014/main" id="{321B2FDC-E9B1-1846-A2D6-3DE2D6D6C474}"/>
                </a:ext>
              </a:extLst>
            </p:cNvPr>
            <p:cNvSpPr/>
            <p:nvPr/>
          </p:nvSpPr>
          <p:spPr>
            <a:xfrm>
              <a:off x="3024223" y="4368802"/>
              <a:ext cx="923378"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ight Arrow 16">
              <a:extLst>
                <a:ext uri="{FF2B5EF4-FFF2-40B4-BE49-F238E27FC236}">
                  <a16:creationId xmlns:a16="http://schemas.microsoft.com/office/drawing/2014/main" id="{19BA775A-9C4A-BA43-A56C-30226013DFE0}"/>
                </a:ext>
              </a:extLst>
            </p:cNvPr>
            <p:cNvSpPr/>
            <p:nvPr/>
          </p:nvSpPr>
          <p:spPr>
            <a:xfrm>
              <a:off x="5516808" y="4368802"/>
              <a:ext cx="923377"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ight Arrow 17">
              <a:extLst>
                <a:ext uri="{FF2B5EF4-FFF2-40B4-BE49-F238E27FC236}">
                  <a16:creationId xmlns:a16="http://schemas.microsoft.com/office/drawing/2014/main" id="{6FCD1337-4EB8-A548-B543-C100F3CA34D5}"/>
                </a:ext>
              </a:extLst>
            </p:cNvPr>
            <p:cNvSpPr/>
            <p:nvPr/>
          </p:nvSpPr>
          <p:spPr>
            <a:xfrm>
              <a:off x="7995848" y="4368802"/>
              <a:ext cx="858213" cy="600780"/>
            </a:xfrm>
            <a:prstGeom prst="rightArrow">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grpSp>
      <p:pic>
        <p:nvPicPr>
          <p:cNvPr id="19" name="Picture 18">
            <a:extLst>
              <a:ext uri="{FF2B5EF4-FFF2-40B4-BE49-F238E27FC236}">
                <a16:creationId xmlns:a16="http://schemas.microsoft.com/office/drawing/2014/main" id="{85F6961A-B627-9A35-BCE0-233346911F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111" y="61401"/>
            <a:ext cx="2800350" cy="1257300"/>
          </a:xfrm>
          <a:prstGeom prst="rect">
            <a:avLst/>
          </a:prstGeom>
        </p:spPr>
      </p:pic>
      <p:sp>
        <p:nvSpPr>
          <p:cNvPr id="2" name="TextBox 1">
            <a:extLst>
              <a:ext uri="{FF2B5EF4-FFF2-40B4-BE49-F238E27FC236}">
                <a16:creationId xmlns:a16="http://schemas.microsoft.com/office/drawing/2014/main" id="{251B07D8-293C-53CF-FEF0-24065FF5F9D1}"/>
              </a:ext>
            </a:extLst>
          </p:cNvPr>
          <p:cNvSpPr txBox="1"/>
          <p:nvPr/>
        </p:nvSpPr>
        <p:spPr>
          <a:xfrm>
            <a:off x="1720692" y="2429135"/>
            <a:ext cx="9586920"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Each District Governor is encouraged to nominate four Lions/Leos during their term in office</a:t>
            </a:r>
            <a:r>
              <a:rPr lang="en-US" dirty="0"/>
              <a:t>.</a:t>
            </a:r>
          </a:p>
        </p:txBody>
      </p:sp>
    </p:spTree>
    <p:extLst>
      <p:ext uri="{BB962C8B-B14F-4D97-AF65-F5344CB8AC3E}">
        <p14:creationId xmlns:p14="http://schemas.microsoft.com/office/powerpoint/2010/main" val="3794792352"/>
      </p:ext>
    </p:extLst>
  </p:cSld>
  <p:clrMapOvr>
    <a:masterClrMapping/>
  </p:clrMapOvr>
</p:sld>
</file>

<file path=ppt/theme/theme1.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0">
          <a:schemeClr val="accent1">
            <a:tint val="60000"/>
            <a:hueOff val="0"/>
            <a:satOff val="0"/>
            <a:lumOff val="0"/>
            <a:alphaOff val="0"/>
          </a:schemeClr>
        </a:lnRef>
        <a:fillRef idx="1">
          <a:schemeClr val="accent1">
            <a:tint val="60000"/>
            <a:hueOff val="0"/>
            <a:satOff val="0"/>
            <a:lumOff val="0"/>
            <a:alphaOff val="0"/>
          </a:schemeClr>
        </a:fillRef>
        <a:effectRef idx="1">
          <a:schemeClr val="accent1">
            <a:tint val="60000"/>
            <a:hueOff val="0"/>
            <a:satOff val="0"/>
            <a:lumOff val="0"/>
            <a:alphaOff val="0"/>
          </a:schemeClr>
        </a:effectRef>
        <a:fontRef idx="minor">
          <a:schemeClr val="lt1"/>
        </a:fontRef>
      </a: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Custom 2">
      <a:dk1>
        <a:srgbClr val="424242"/>
      </a:dk1>
      <a:lt1>
        <a:srgbClr val="FFFFFF"/>
      </a:lt1>
      <a:dk2>
        <a:srgbClr val="0B4680"/>
      </a:dk2>
      <a:lt2>
        <a:srgbClr val="FF5C34"/>
      </a:lt2>
      <a:accent1>
        <a:srgbClr val="407CCA"/>
      </a:accent1>
      <a:accent2>
        <a:srgbClr val="0D2240"/>
      </a:accent2>
      <a:accent3>
        <a:srgbClr val="B3B2B1"/>
      </a:accent3>
      <a:accent4>
        <a:srgbClr val="792682"/>
      </a:accent4>
      <a:accent5>
        <a:srgbClr val="00AC69"/>
      </a:accent5>
      <a:accent6>
        <a:srgbClr val="EBB700"/>
      </a:accent6>
      <a:hlink>
        <a:srgbClr val="FF5C34"/>
      </a:hlink>
      <a:folHlink>
        <a:srgbClr val="0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892</TotalTime>
  <Words>927</Words>
  <Application>Microsoft Office PowerPoint</Application>
  <PresentationFormat>Widescreen</PresentationFormat>
  <Paragraphs>123</Paragraphs>
  <Slides>17</Slides>
  <Notes>4</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17</vt:i4>
      </vt:variant>
    </vt:vector>
  </HeadingPairs>
  <TitlesOfParts>
    <vt:vector size="36" baseType="lpstr">
      <vt:lpstr>Arial</vt:lpstr>
      <vt:lpstr>Arial Hebrew Scholar</vt:lpstr>
      <vt:lpstr>Calibri</vt:lpstr>
      <vt:lpstr>Calibri Light</vt:lpstr>
      <vt:lpstr>Georgia</vt:lpstr>
      <vt:lpstr>Helvetica</vt:lpstr>
      <vt:lpstr>Helvetica Neue</vt:lpstr>
      <vt:lpstr>Lucida Grande</vt:lpstr>
      <vt:lpstr>Open sans</vt:lpstr>
      <vt:lpstr>Open Sans Light</vt:lpstr>
      <vt:lpstr>Segoe UI</vt:lpstr>
      <vt:lpstr>ヒラギノ角ゴ Pro W3</vt:lpstr>
      <vt:lpstr>No Page Number</vt:lpstr>
      <vt:lpstr>1_No Page Number</vt:lpstr>
      <vt:lpstr>Blue Page Number</vt:lpstr>
      <vt:lpstr>1_Blue Page Number</vt:lpstr>
      <vt:lpstr>2_Blue Page Number</vt:lpstr>
      <vt:lpstr>White Page Number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Boyd, Karmeisha</dc:creator>
  <cp:lastModifiedBy>Wielgus, Natalie</cp:lastModifiedBy>
  <cp:revision>148</cp:revision>
  <cp:lastPrinted>2019-08-06T19:01:25Z</cp:lastPrinted>
  <dcterms:created xsi:type="dcterms:W3CDTF">2018-04-25T18:52:53Z</dcterms:created>
  <dcterms:modified xsi:type="dcterms:W3CDTF">2024-04-03T18:18:09Z</dcterms:modified>
</cp:coreProperties>
</file>