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872" r:id="rId2"/>
    <p:sldId id="1109" r:id="rId3"/>
    <p:sldId id="1116" r:id="rId4"/>
    <p:sldId id="1119" r:id="rId5"/>
    <p:sldId id="1126" r:id="rId6"/>
    <p:sldId id="1127" r:id="rId7"/>
    <p:sldId id="1135" r:id="rId8"/>
    <p:sldId id="1131" r:id="rId9"/>
    <p:sldId id="1132" r:id="rId10"/>
    <p:sldId id="1139" r:id="rId11"/>
    <p:sldId id="1133" r:id="rId12"/>
    <p:sldId id="1136" r:id="rId13"/>
    <p:sldId id="1137" r:id="rId14"/>
    <p:sldId id="1138" r:id="rId15"/>
    <p:sldId id="1140" r:id="rId16"/>
    <p:sldId id="1141" r:id="rId17"/>
    <p:sldId id="1134" r:id="rId18"/>
    <p:sldId id="1143" r:id="rId19"/>
    <p:sldId id="95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0000"/>
    <a:srgbClr val="EAE6D1"/>
    <a:srgbClr val="00338D"/>
    <a:srgbClr val="EBB700"/>
    <a:srgbClr val="55565A"/>
    <a:srgbClr val="FF5C35"/>
    <a:srgbClr val="407CCA"/>
    <a:srgbClr val="0D2240"/>
    <a:srgbClr val="F2F2F2"/>
    <a:srgbClr val="00A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10"/>
    <p:restoredTop sz="94664" autoAdjust="0"/>
  </p:normalViewPr>
  <p:slideViewPr>
    <p:cSldViewPr snapToGrid="0" snapToObjects="1">
      <p:cViewPr varScale="1">
        <p:scale>
          <a:sx n="108" d="100"/>
          <a:sy n="108" d="100"/>
        </p:scale>
        <p:origin x="1266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46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26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39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8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30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5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11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60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41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88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Note per il presentatore.</a:t>
            </a:r>
          </a:p>
          <a:p>
            <a:endParaRPr lang="en-US" dirty="0"/>
          </a:p>
          <a:p>
            <a:r>
              <a:rPr lang="it-IT"/>
              <a:t>Leggere il messaggio dallo schermo è un buon punto di partenza per questa sezione.  La compilazione della richiesta della charter dovrà avvenire solo dopo che gli officer sono stati individuati.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ewclubs@lionsclub.or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onsclubs.org/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- Image">
            <a:extLst>
              <a:ext uri="{FF2B5EF4-FFF2-40B4-BE49-F238E27FC236}">
                <a16:creationId xmlns:a16="http://schemas.microsoft.com/office/drawing/2014/main" id="{FD877477-AD04-9645-A230-FA1898431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Background - Overlay">
            <a:extLst>
              <a:ext uri="{FF2B5EF4-FFF2-40B4-BE49-F238E27FC236}">
                <a16:creationId xmlns:a16="http://schemas.microsoft.com/office/drawing/2014/main" id="{C3A68D5E-C9D8-F044-8649-0122AB4195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FC29919A-4C36-C447-AD85-0170CDC1ECD4}"/>
              </a:ext>
            </a:extLst>
          </p:cNvPr>
          <p:cNvSpPr/>
          <p:nvPr/>
        </p:nvSpPr>
        <p:spPr>
          <a:xfrm>
            <a:off x="914400" y="396240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051C0B96-24DE-2544-A161-4501B5DC482F}"/>
              </a:ext>
            </a:extLst>
          </p:cNvPr>
          <p:cNvSpPr txBox="1">
            <a:spLocks/>
          </p:cNvSpPr>
          <p:nvPr/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/>
              <a:t>Lions Clubs International</a:t>
            </a:r>
          </a:p>
        </p:txBody>
      </p:sp>
      <p:sp>
        <p:nvSpPr>
          <p:cNvPr id="6" name="Subhead">
            <a:extLst>
              <a:ext uri="{FF2B5EF4-FFF2-40B4-BE49-F238E27FC236}">
                <a16:creationId xmlns:a16="http://schemas.microsoft.com/office/drawing/2014/main" id="{22EEA4CF-49E7-B447-AF52-AF4F39E89754}"/>
              </a:ext>
            </a:extLst>
          </p:cNvPr>
          <p:cNvSpPr txBox="1">
            <a:spLocks/>
          </p:cNvSpPr>
          <p:nvPr/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dirty="0"/>
              <a:t>Guida rapida all’uso di MyLCI</a:t>
            </a:r>
          </a:p>
        </p:txBody>
      </p:sp>
      <p:pic>
        <p:nvPicPr>
          <p:cNvPr id="7" name="Emblem - White">
            <a:extLst>
              <a:ext uri="{FF2B5EF4-FFF2-40B4-BE49-F238E27FC236}">
                <a16:creationId xmlns:a16="http://schemas.microsoft.com/office/drawing/2014/main" id="{F0A43DA2-178E-054D-A0D7-91132D1A86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34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033FD1D3-990D-A440-B7C2-71C43B4A89B9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396095" y="1706610"/>
            <a:ext cx="7394843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Le fasi per la richiesta della charter (omologazione)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68386" y="2717566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DD983F-9C5A-FE49-BD60-CE5B5DAA15D7}"/>
              </a:ext>
            </a:extLst>
          </p:cNvPr>
          <p:cNvSpPr txBox="1"/>
          <p:nvPr/>
        </p:nvSpPr>
        <p:spPr>
          <a:xfrm>
            <a:off x="1801006" y="3136687"/>
            <a:ext cx="85850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charset="0"/>
                <a:ea typeface="Arial Hebrew Scholar" charset="-79"/>
                <a:cs typeface="Arial" charset="0"/>
              </a:rPr>
              <a:t>Una volta inviata la richiesta di omologazione di un nuovo club,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Arial" charset="0"/>
                <a:ea typeface="Arial Hebrew Scholar" charset="-79"/>
                <a:cs typeface="Arial" charset="0"/>
              </a:rPr>
              <a:t>ci sono diversi passaggi da seguire per completare il processo. 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Arial" charset="0"/>
                <a:ea typeface="Arial Hebrew Scholar" charset="-79"/>
                <a:cs typeface="Arial" charset="0"/>
              </a:rPr>
              <a:t>Le seguenti informazioni forniranno supporto per: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Arial" charset="0"/>
                <a:ea typeface="Arial Hebrew Scholar" charset="-79"/>
                <a:cs typeface="Arial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Arial" charset="0"/>
                <a:ea typeface="Arial Hebrew Scholar" charset="-79"/>
                <a:cs typeface="Arial" charset="0"/>
              </a:rPr>
              <a:t>Le fasi della richiesta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Arial" charset="0"/>
                <a:ea typeface="Arial Hebrew Scholar" charset="-79"/>
                <a:cs typeface="Arial" charset="0"/>
              </a:rPr>
              <a:t>La dashboard per l’omologazione di un nuovo club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Arial" charset="0"/>
                <a:ea typeface="Arial Hebrew Scholar" charset="-79"/>
                <a:cs typeface="Arial" charset="0"/>
              </a:rPr>
              <a:t>L’inserimento di nuovi soci o di soci trasferiti </a:t>
            </a:r>
          </a:p>
          <a:p>
            <a:pPr marL="285750" indent="-285750">
              <a:buFontTx/>
              <a:buChar char="-"/>
            </a:pPr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5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975475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617688" y="249444"/>
            <a:ext cx="8373905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dirty="0">
                <a:solidFill>
                  <a:srgbClr val="00338D"/>
                </a:solidFill>
              </a:rPr>
              <a:t>Invio della richiesta di omologazione di un nuovo club: MyLCI</a:t>
            </a:r>
          </a:p>
        </p:txBody>
      </p:sp>
      <p:sp>
        <p:nvSpPr>
          <p:cNvPr id="6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689186" y="132841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532500" y="1565688"/>
            <a:ext cx="8875358" cy="38615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1800" dirty="0"/>
              <a:t>Fasi per l’approvazione della richiesta di omologazione di un nuovo club - 6 fasi</a:t>
            </a:r>
          </a:p>
          <a:p>
            <a:endParaRPr lang="en-US" sz="1800" kern="0" dirty="0">
              <a:solidFill>
                <a:srgbClr val="55565A"/>
              </a:solidFill>
            </a:endParaRPr>
          </a:p>
          <a:p>
            <a:pPr lvl="2"/>
            <a:endParaRPr lang="en-US" dirty="0"/>
          </a:p>
          <a:p>
            <a:endParaRPr lang="en-US" sz="1800" i="1" kern="0" dirty="0">
              <a:solidFill>
                <a:srgbClr val="55565A"/>
              </a:solidFill>
            </a:endParaRPr>
          </a:p>
          <a:p>
            <a:endParaRPr lang="en-US" sz="1800" i="1" kern="0" dirty="0">
              <a:solidFill>
                <a:srgbClr val="55565A"/>
              </a:solidFill>
            </a:endParaRPr>
          </a:p>
          <a:p>
            <a:endParaRPr lang="en-US" sz="1800" i="1" kern="0" dirty="0">
              <a:solidFill>
                <a:srgbClr val="55565A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500" y="1984850"/>
            <a:ext cx="7915275" cy="1066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3052" y="329661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Suggerimenti per la richiesta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richiesta non è definitiva fino a quando non viene inviata e diventa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In attesa di approvazione.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Comunicazione e visibilità durante il processo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Email di notifica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Azioni da completare nell’apposito pannello della home page.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Commenti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40" y="3517528"/>
            <a:ext cx="2362200" cy="1053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8484" y="5007295"/>
            <a:ext cx="4347812" cy="174928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904186" y="4225160"/>
            <a:ext cx="2483069" cy="63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44111" y="5198149"/>
            <a:ext cx="3878066" cy="691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1600">
                <a:solidFill>
                  <a:srgbClr val="EBB700"/>
                </a:solidFill>
              </a:rPr>
              <a:t>Invio della richiesta</a:t>
            </a:r>
          </a:p>
        </p:txBody>
      </p:sp>
    </p:spTree>
    <p:extLst>
      <p:ext uri="{BB962C8B-B14F-4D97-AF65-F5344CB8AC3E}">
        <p14:creationId xmlns:p14="http://schemas.microsoft.com/office/powerpoint/2010/main" val="39231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3" y="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0685" y="2954401"/>
            <a:ext cx="2022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solidFill>
                  <a:srgbClr val="FF0000"/>
                </a:solidFill>
              </a:rPr>
              <a:t>Nome e numero del club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2600" y="2954400"/>
            <a:ext cx="1877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solidFill>
                  <a:srgbClr val="FF0000"/>
                </a:solidFill>
              </a:rPr>
              <a:t>Distretto e Paese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6902" y="3012218"/>
            <a:ext cx="1890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solidFill>
                  <a:srgbClr val="FF0000"/>
                </a:solidFill>
              </a:rPr>
              <a:t>Data di inserimento su MyLCI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4602" y="2977061"/>
            <a:ext cx="174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solidFill>
                  <a:srgbClr val="FF0000"/>
                </a:solidFill>
              </a:rPr>
              <a:t>Giorni in attesa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1752" y="5037141"/>
            <a:ext cx="1726233" cy="7848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200" b="1" dirty="0"/>
              <a:t>Lions Guida:</a:t>
            </a:r>
          </a:p>
          <a:p>
            <a:r>
              <a:rPr lang="it-IT" sz="1100" dirty="0"/>
              <a:t>Il Governatore distrettuale deve inviare la richiesta per completarla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89605" y="2163894"/>
            <a:ext cx="2243871" cy="7848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200" b="1" dirty="0"/>
              <a:t>Numero: </a:t>
            </a:r>
            <a:r>
              <a:rPr lang="it-IT" sz="1200" dirty="0"/>
              <a:t>I</a:t>
            </a:r>
            <a:r>
              <a:rPr lang="it-IT" sz="1100" dirty="0"/>
              <a:t>l numero dei soci e degli officer potranno essere inseriti una volta ricevuta l’autorizzazione da parte di LCI.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8674" y="5090334"/>
            <a:ext cx="2243871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200" b="1" dirty="0"/>
              <a:t>Quota charter: </a:t>
            </a:r>
            <a:r>
              <a:rPr lang="it-IT" sz="1100" dirty="0"/>
              <a:t>La quota charter si baserà sul numero dei soci.  La quota charter potrà essere pagata a seguito dell'approvazione finale di LCI.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43040" y="1804184"/>
            <a:ext cx="2629035" cy="115416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Autorizzazioni: </a:t>
            </a:r>
            <a:r>
              <a:rPr lang="it-IT" sz="1100" dirty="0"/>
              <a:t>È richiesta l’autorizzazione del DG o del Lion Coordinatore per inoltrare la richiesta a LCI per la sua valutazione. </a:t>
            </a:r>
            <a:r>
              <a:rPr lang="it-IT" sz="1200" dirty="0"/>
              <a:t> </a:t>
            </a:r>
            <a:r>
              <a:rPr lang="it-IT" sz="1100" i="1" dirty="0"/>
              <a:t>Autorizzazione di LCI </a:t>
            </a:r>
            <a:r>
              <a:rPr lang="it-IT" sz="1100" dirty="0"/>
              <a:t>- processo iniziale di valutazione della richiesta da parte dello staff di LCI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52476" y="5390676"/>
            <a:ext cx="2243871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200" b="1" dirty="0"/>
              <a:t>Coordinatore dello staff: </a:t>
            </a:r>
            <a:r>
              <a:rPr lang="it-IT" sz="1100" dirty="0"/>
              <a:t>Membro dello staff LCI che fornirà supporto durante la procedura di omologazione</a:t>
            </a:r>
            <a:r>
              <a:rPr lang="it-IT" sz="1200" dirty="0"/>
              <a:t>.</a:t>
            </a:r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738994" y="153294"/>
            <a:ext cx="8373905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dirty="0">
                <a:solidFill>
                  <a:srgbClr val="00338D"/>
                </a:solidFill>
              </a:rPr>
              <a:t>La dashboard della richieste di omologazione di un nuovo club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32" y="3277146"/>
            <a:ext cx="10231315" cy="177165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3780742" y="4303569"/>
            <a:ext cx="1177818" cy="833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07932" y="4162971"/>
            <a:ext cx="571500" cy="791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022586" y="2789147"/>
            <a:ext cx="541454" cy="94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964016" y="2935266"/>
            <a:ext cx="1558623" cy="764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564040" y="4021802"/>
            <a:ext cx="492525" cy="1386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888165" y="3287984"/>
            <a:ext cx="1303836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000"/>
              <a:t>Aggiorna la richiesta 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0339963" y="3534205"/>
            <a:ext cx="503129" cy="204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10197550" y="4061375"/>
            <a:ext cx="4303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stCxn id="54" idx="1"/>
          </p:cNvCxnSpPr>
          <p:nvPr/>
        </p:nvCxnSpPr>
        <p:spPr>
          <a:xfrm flipH="1" flipV="1">
            <a:off x="10070570" y="4317404"/>
            <a:ext cx="570688" cy="136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641258" y="4330789"/>
            <a:ext cx="1562306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000"/>
              <a:t>Aggiungi / Cancella officer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627911" y="3894327"/>
            <a:ext cx="1444164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000"/>
              <a:t>Aggiungi / Cancella soci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7692" y="1130789"/>
            <a:ext cx="889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seguenti informazioni saranno visualizzate nella dashboard del club sponsor e del distretto e sono state progettate per mantenerli informati durante il processo di omologazione. </a:t>
            </a:r>
          </a:p>
        </p:txBody>
      </p:sp>
      <p:sp>
        <p:nvSpPr>
          <p:cNvPr id="29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1600">
                <a:solidFill>
                  <a:srgbClr val="EBB700"/>
                </a:solidFill>
              </a:rPr>
              <a:t>Dashboard </a:t>
            </a:r>
          </a:p>
          <a:p>
            <a:r>
              <a:rPr lang="it-IT" sz="1600">
                <a:solidFill>
                  <a:srgbClr val="EBB700"/>
                </a:solidFill>
              </a:rPr>
              <a:t>della richiesta</a:t>
            </a:r>
          </a:p>
        </p:txBody>
      </p:sp>
      <p:sp>
        <p:nvSpPr>
          <p:cNvPr id="31" name="Yellow Bar">
            <a:extLst>
              <a:ext uri="{FF2B5EF4-FFF2-40B4-BE49-F238E27FC236}">
                <a16:creationId xmlns:a16="http://schemas.microsoft.com/office/drawing/2014/main" id="{0B2A5FDE-5970-457D-A807-1A2B1A402811}"/>
              </a:ext>
            </a:extLst>
          </p:cNvPr>
          <p:cNvSpPr/>
          <p:nvPr/>
        </p:nvSpPr>
        <p:spPr>
          <a:xfrm>
            <a:off x="2795194" y="1088319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19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265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738992" y="316008"/>
            <a:ext cx="9080033" cy="72617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400" dirty="0">
                <a:solidFill>
                  <a:srgbClr val="00338D"/>
                </a:solidFill>
              </a:rPr>
              <a:t>Invio della richiesta di omologazione di un nuovo club: fase </a:t>
            </a:r>
            <a:r>
              <a:rPr lang="it-IT" sz="2400" i="1" dirty="0">
                <a:solidFill>
                  <a:srgbClr val="00338D"/>
                </a:solidFill>
              </a:rPr>
              <a:t>In attesa di completamento - </a:t>
            </a:r>
            <a:r>
              <a:rPr lang="it-IT" sz="2400" dirty="0">
                <a:solidFill>
                  <a:srgbClr val="00338D"/>
                </a:solidFill>
              </a:rPr>
              <a:t>L’aggiunta di soci</a:t>
            </a:r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1600">
                <a:solidFill>
                  <a:srgbClr val="EBB700"/>
                </a:solidFill>
              </a:rPr>
              <a:t>Aggiunta di nuovi soci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100" y="2160868"/>
            <a:ext cx="5617644" cy="2247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416" y="5874162"/>
            <a:ext cx="3028950" cy="923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189" y="4312574"/>
            <a:ext cx="4604979" cy="1571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00640" y="1217968"/>
            <a:ext cx="8897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Una volta valutata per l’</a:t>
            </a:r>
            <a:r>
              <a:rPr lang="it-IT" sz="1600" b="1" dirty="0">
                <a:solidFill>
                  <a:schemeClr val="accent1"/>
                </a:solidFill>
              </a:rPr>
              <a:t>autorizzazione di LCI</a:t>
            </a:r>
            <a:r>
              <a:rPr lang="it-IT" sz="1600" dirty="0"/>
              <a:t>, la richiesta passa alla fase </a:t>
            </a:r>
            <a:r>
              <a:rPr lang="it-IT" sz="1600" b="1" dirty="0">
                <a:solidFill>
                  <a:schemeClr val="accent1"/>
                </a:solidFill>
              </a:rPr>
              <a:t>In attesa di completamento</a:t>
            </a:r>
            <a:r>
              <a:rPr lang="it-IT" sz="1600" dirty="0"/>
              <a:t>.  </a:t>
            </a:r>
            <a:br>
              <a:rPr lang="it-IT" sz="1600" dirty="0"/>
            </a:br>
            <a:r>
              <a:rPr lang="it-IT" sz="1600" dirty="0"/>
              <a:t>In questa fase vengono aggiunti i soci e vengono immesse le informazioni sul Lion Guida.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71641" y="2196816"/>
            <a:ext cx="29414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Fase 1:</a:t>
            </a:r>
            <a:r>
              <a:rPr lang="it-IT" sz="2400" dirty="0"/>
              <a:t> Clicca su Visualizza socio.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it-IT" sz="2400" b="1" dirty="0">
                <a:solidFill>
                  <a:srgbClr val="0070C0"/>
                </a:solidFill>
              </a:rPr>
              <a:t>Fase 2:</a:t>
            </a:r>
            <a:r>
              <a:rPr lang="it-IT" sz="2400" dirty="0"/>
              <a:t>  Clicca sul menu a cascata "Aggiungi socio’’.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it-IT" sz="2400" b="1" dirty="0">
                <a:solidFill>
                  <a:srgbClr val="0070C0"/>
                </a:solidFill>
              </a:rPr>
              <a:t>Fase 3:</a:t>
            </a:r>
            <a:r>
              <a:rPr lang="it-IT" sz="2400" dirty="0"/>
              <a:t>  Scegli una delle voci - nuovo socio o socio trasferito.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6365" y="1859940"/>
            <a:ext cx="249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0070C0"/>
                </a:solidFill>
              </a:rPr>
              <a:t>Fase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97162" y="3960416"/>
            <a:ext cx="249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>
                <a:solidFill>
                  <a:srgbClr val="0070C0"/>
                </a:solidFill>
              </a:rPr>
              <a:t>Fase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4189" y="5448436"/>
            <a:ext cx="249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>
                <a:solidFill>
                  <a:srgbClr val="0070C0"/>
                </a:solidFill>
              </a:rPr>
              <a:t>Fase 3</a:t>
            </a:r>
          </a:p>
        </p:txBody>
      </p:sp>
      <p:sp>
        <p:nvSpPr>
          <p:cNvPr id="16" name="Yellow Bar">
            <a:extLst>
              <a:ext uri="{FF2B5EF4-FFF2-40B4-BE49-F238E27FC236}">
                <a16:creationId xmlns:a16="http://schemas.microsoft.com/office/drawing/2014/main" id="{857F75EF-0F1B-440B-92ED-2937C3650581}"/>
              </a:ext>
            </a:extLst>
          </p:cNvPr>
          <p:cNvSpPr/>
          <p:nvPr/>
        </p:nvSpPr>
        <p:spPr>
          <a:xfrm>
            <a:off x="2860324" y="109803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551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54" y="61546"/>
            <a:ext cx="3367453" cy="4000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75" y="3057525"/>
            <a:ext cx="3380032" cy="3800475"/>
          </a:xfrm>
          <a:prstGeom prst="rect">
            <a:avLst/>
          </a:prstGeom>
        </p:spPr>
      </p:pic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862798" y="87284"/>
            <a:ext cx="6263807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70000"/>
              </a:lnSpc>
            </a:pPr>
            <a:r>
              <a:rPr lang="it-IT" sz="2000" dirty="0">
                <a:solidFill>
                  <a:srgbClr val="00338D"/>
                </a:solidFill>
              </a:rPr>
              <a:t>Invio della richiesta di omologazione di un nuovo club: l’aggiunta di nuovi soci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2766" y="1517033"/>
            <a:ext cx="5109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Fase 1:</a:t>
            </a:r>
            <a:r>
              <a:rPr lang="it-IT" sz="2400" dirty="0"/>
              <a:t> Inserire tutti dati dei soci 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it-IT" sz="2400" b="1" dirty="0">
                <a:solidFill>
                  <a:srgbClr val="0070C0"/>
                </a:solidFill>
              </a:rPr>
              <a:t>Fase 2:</a:t>
            </a:r>
            <a:r>
              <a:rPr lang="it-IT" sz="2400" dirty="0"/>
              <a:t> Inserire i dati sull’associazione.  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it-IT" sz="2400" b="1" dirty="0">
                <a:solidFill>
                  <a:srgbClr val="0070C0"/>
                </a:solidFill>
              </a:rPr>
              <a:t>Fase 3:</a:t>
            </a:r>
            <a:r>
              <a:rPr lang="it-IT" sz="2400" dirty="0"/>
              <a:t>  Inserire i recapiti.</a:t>
            </a:r>
            <a:br>
              <a:rPr lang="it-IT" sz="2400" dirty="0"/>
            </a:br>
            <a:r>
              <a:rPr lang="it-IT" sz="2400" dirty="0"/>
              <a:t>Gli indirizzi e-mail sono molto importanti per ricevere le comunicazioni dalla sede centrale.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it-IT" sz="2400" b="1" dirty="0">
                <a:solidFill>
                  <a:srgbClr val="0070C0"/>
                </a:solidFill>
              </a:rPr>
              <a:t>Fase 4:</a:t>
            </a:r>
            <a:r>
              <a:rPr lang="it-IT" sz="2400" dirty="0"/>
              <a:t>  Inserire commenti, se necessario, e cliccare su Salva per aggiungere i dati all’archivio del club.</a:t>
            </a:r>
          </a:p>
          <a:p>
            <a:endParaRPr lang="en-US" sz="2400" dirty="0"/>
          </a:p>
          <a:p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32084" y="6646984"/>
            <a:ext cx="2927839" cy="1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221520" y="3160102"/>
            <a:ext cx="2927839" cy="1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615060" y="426997"/>
            <a:ext cx="2772302" cy="64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90496" y="436018"/>
            <a:ext cx="25937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/>
              <a:t>Dati del socio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373920" y="1668341"/>
            <a:ext cx="2927839" cy="1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97822" y="1519771"/>
            <a:ext cx="299817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Informazione sul tipo di associazione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6802" y="2881652"/>
            <a:ext cx="25937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/>
              <a:t>Recapiti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9035" y="6453498"/>
            <a:ext cx="25937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/>
              <a:t>Salva e invia </a:t>
            </a:r>
          </a:p>
        </p:txBody>
      </p:sp>
      <p:sp>
        <p:nvSpPr>
          <p:cNvPr id="18" name="Yellow Bar">
            <a:extLst>
              <a:ext uri="{FF2B5EF4-FFF2-40B4-BE49-F238E27FC236}">
                <a16:creationId xmlns:a16="http://schemas.microsoft.com/office/drawing/2014/main" id="{FF6533FD-16C2-444B-A9CE-1836BB261B06}"/>
              </a:ext>
            </a:extLst>
          </p:cNvPr>
          <p:cNvSpPr/>
          <p:nvPr/>
        </p:nvSpPr>
        <p:spPr>
          <a:xfrm>
            <a:off x="5955080" y="1187724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8188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738992" y="316008"/>
            <a:ext cx="8373905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400" dirty="0">
                <a:solidFill>
                  <a:srgbClr val="00338D"/>
                </a:solidFill>
              </a:rPr>
              <a:t>Invio della richiesta di omologazione di un nuovo club:</a:t>
            </a:r>
            <a:br>
              <a:rPr lang="it-IT" sz="2400" dirty="0">
                <a:solidFill>
                  <a:srgbClr val="00338D"/>
                </a:solidFill>
              </a:rPr>
            </a:br>
            <a:r>
              <a:rPr lang="it-IT" sz="2400" dirty="0">
                <a:solidFill>
                  <a:srgbClr val="00338D"/>
                </a:solidFill>
              </a:rPr>
              <a:t> </a:t>
            </a:r>
            <a:br>
              <a:rPr lang="it-IT" sz="2400" dirty="0">
                <a:solidFill>
                  <a:srgbClr val="00338D"/>
                </a:solidFill>
              </a:rPr>
            </a:br>
            <a:r>
              <a:rPr lang="it-IT" sz="2400" dirty="0">
                <a:solidFill>
                  <a:srgbClr val="00338D"/>
                </a:solidFill>
              </a:rPr>
              <a:t>Fase di approvazione finale da parte di LCI </a:t>
            </a:r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1600">
                <a:solidFill>
                  <a:srgbClr val="EBB700"/>
                </a:solidFill>
              </a:rPr>
              <a:t>Approvazione finale da parte di LCI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7692" y="1497377"/>
            <a:ext cx="8897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Una volta aggiunti i soci e inserito il Lion Guida, la richiesta passa allo stato di </a:t>
            </a:r>
            <a:r>
              <a:rPr lang="it-IT" b="1" i="1" dirty="0">
                <a:solidFill>
                  <a:schemeClr val="accent1"/>
                </a:solidFill>
              </a:rPr>
              <a:t>Approvazione finale da parte di LCI </a:t>
            </a:r>
            <a:r>
              <a:rPr lang="it-IT" dirty="0"/>
              <a:t>.  Questa è la fase finale nel processo che conduce all’omologazione del club.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19746" y="2146742"/>
            <a:ext cx="29414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In questa fase: 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b="1" dirty="0"/>
              <a:t>Conferma finale dello stato di tutti i soci da parte del coordinatore LCI (staff)</a:t>
            </a:r>
            <a:r>
              <a:rPr lang="it-IT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b="1" dirty="0"/>
              <a:t>Il distretto inserisce il Lion Guida se non ancora fatto.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b="1" dirty="0"/>
              <a:t>Il distretto o il club sponsor invia il pagamento finale.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096" y="2539512"/>
            <a:ext cx="6412650" cy="2612780"/>
          </a:xfrm>
          <a:prstGeom prst="rect">
            <a:avLst/>
          </a:prstGeom>
        </p:spPr>
      </p:pic>
      <p:sp>
        <p:nvSpPr>
          <p:cNvPr id="9" name="Yellow Bar">
            <a:extLst>
              <a:ext uri="{FF2B5EF4-FFF2-40B4-BE49-F238E27FC236}">
                <a16:creationId xmlns:a16="http://schemas.microsoft.com/office/drawing/2014/main" id="{6DB49BCA-60CF-4109-B0E6-3D04D528DB3F}"/>
              </a:ext>
            </a:extLst>
          </p:cNvPr>
          <p:cNvSpPr/>
          <p:nvPr/>
        </p:nvSpPr>
        <p:spPr>
          <a:xfrm>
            <a:off x="2807058" y="1394163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475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738992" y="316008"/>
            <a:ext cx="8373905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dirty="0">
                <a:solidFill>
                  <a:srgbClr val="00338D"/>
                </a:solidFill>
              </a:rPr>
              <a:t>Invio della richiesta di omologazione di un nuovo club: Omologazione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1600">
                <a:solidFill>
                  <a:srgbClr val="EBB700"/>
                </a:solidFill>
              </a:rPr>
              <a:t>Omologazione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8992" y="1289928"/>
            <a:ext cx="8897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Congratulazioni!  Il processo di richiesta di omologazione è stato completato e il club è ora omologato.  Saranno svolte le seguenti azioni per il club di recente omologazione. </a:t>
            </a:r>
          </a:p>
        </p:txBody>
      </p:sp>
      <p:sp>
        <p:nvSpPr>
          <p:cNvPr id="8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442561" y="2226393"/>
            <a:ext cx="9245347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55565A"/>
                </a:solidFill>
              </a:rPr>
              <a:t>I materiali per il nuovo club verranno inviati al Governatore distrettuale.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55565A"/>
                </a:solidFill>
              </a:rPr>
              <a:t>I materiali per il nuovo club consistono in: distintivi e certificati per i soci fondatori, charter, patch per lo sponsor e una lettera del Presidente internazionale.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55565A"/>
                </a:solidFill>
              </a:rPr>
              <a:t>La serata della charter del nuovo club dovrà essere pianificata insieme al club sponsor e al Lion Guida.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55565A"/>
                </a:solidFill>
              </a:rPr>
              <a:t>I nuovi soci che entrano nel club entro 90 giorni dalla data dell’omologazione saranno considerati "soci fondatori".</a:t>
            </a:r>
          </a:p>
          <a:p>
            <a:r>
              <a:rPr lang="it-IT" sz="1800" dirty="0">
                <a:solidFill>
                  <a:srgbClr val="55565A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55565A"/>
                </a:solidFill>
              </a:rPr>
              <a:t>La formazione per i nuovi officer dovrà svolgersi ad opera del Lions Guida.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i="1" kern="0" dirty="0"/>
          </a:p>
          <a:p>
            <a:endParaRPr lang="en-US" sz="1500" kern="0" dirty="0"/>
          </a:p>
        </p:txBody>
      </p:sp>
      <p:sp>
        <p:nvSpPr>
          <p:cNvPr id="9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790092" y="122068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738992" y="23751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1501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975475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847990" y="453888"/>
            <a:ext cx="914081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dirty="0">
                <a:solidFill>
                  <a:srgbClr val="00338D"/>
                </a:solidFill>
              </a:rPr>
              <a:t>Suggerimenti per l’invio della richiesta di omologazione di un nuovo club</a:t>
            </a:r>
          </a:p>
        </p:txBody>
      </p:sp>
      <p:sp>
        <p:nvSpPr>
          <p:cNvPr id="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847990" y="1472725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6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666687" y="1673863"/>
            <a:ext cx="8875358" cy="450766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b="1" u="sng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55565A"/>
                </a:solidFill>
              </a:rPr>
              <a:t>Considerare i tempi necessari alla preparazione e alla spedizione dei materiali per il nuovo club.</a:t>
            </a:r>
          </a:p>
          <a:p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55565A"/>
                </a:solidFill>
              </a:rPr>
              <a:t>Per velocizzare il processo di richiesta di omologazione, visualizzare i commenti su MyLCI e seguire le istruzioni.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55565A"/>
                </a:solidFill>
              </a:rPr>
              <a:t>Al fine di essere considerate per l’anno sociale in corso, le richieste dovranno essere completate entro il 20 giugno.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55565A"/>
                </a:solidFill>
              </a:rPr>
              <a:t>Il team di LCI che elabora le richieste di omologazione (New Club Processing Team) monitorerà la richiesta fino a omologazione avvenuta.  </a:t>
            </a:r>
          </a:p>
        </p:txBody>
      </p:sp>
      <p:sp>
        <p:nvSpPr>
          <p:cNvPr id="8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1600">
                <a:solidFill>
                  <a:srgbClr val="EBB700"/>
                </a:solidFill>
              </a:rPr>
              <a:t>Invio della richiesta</a:t>
            </a:r>
          </a:p>
        </p:txBody>
      </p:sp>
    </p:spTree>
    <p:extLst>
      <p:ext uri="{BB962C8B-B14F-4D97-AF65-F5344CB8AC3E}">
        <p14:creationId xmlns:p14="http://schemas.microsoft.com/office/powerpoint/2010/main" val="420923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033FD1D3-990D-A440-B7C2-71C43B4A89B9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1159121" y="2158227"/>
            <a:ext cx="9868792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Supporto per l’omologazione di un club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2978596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DD983F-9C5A-FE49-BD60-CE5B5DAA15D7}"/>
              </a:ext>
            </a:extLst>
          </p:cNvPr>
          <p:cNvSpPr txBox="1"/>
          <p:nvPr/>
        </p:nvSpPr>
        <p:spPr>
          <a:xfrm>
            <a:off x="1801006" y="3331913"/>
            <a:ext cx="85850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>
                <a:solidFill>
                  <a:schemeClr val="bg1"/>
                </a:solidFill>
                <a:latin typeface="Arial" charset="0"/>
                <a:ea typeface="Arial Hebrew Scholar" charset="-79"/>
                <a:cs typeface="Arial" charset="0"/>
              </a:rPr>
              <a:t>Domande relative al processo di omologazione di un nuovo club? </a:t>
            </a:r>
            <a:r>
              <a:rPr lang="it-IT" sz="3200">
                <a:solidFill>
                  <a:schemeClr val="bg1"/>
                </a:solidFill>
                <a:latin typeface="Arial" charset="0"/>
                <a:ea typeface="Arial Hebrew Scholar" charset="-79"/>
                <a:cs typeface="Arial" charset="0"/>
                <a:hlinkClick r:id="rId4"/>
              </a:rPr>
              <a:t>newclubs@lionsclub.org</a:t>
            </a:r>
            <a:r>
              <a:rPr lang="it-IT" sz="3200">
                <a:solidFill>
                  <a:schemeClr val="bg1"/>
                </a:solidFill>
                <a:latin typeface="Arial" charset="0"/>
                <a:ea typeface="Arial Hebrew Scholar" charset="-79"/>
                <a:cs typeface="Arial" charset="0"/>
              </a:rPr>
              <a:t>.</a:t>
            </a:r>
          </a:p>
          <a:p>
            <a:pPr algn="ctr"/>
            <a:r>
              <a:rPr lang="it-IT" sz="3200">
                <a:solidFill>
                  <a:schemeClr val="bg1"/>
                </a:solidFill>
                <a:latin typeface="Arial" charset="0"/>
                <a:ea typeface="Arial Hebrew Scholar" charset="-79"/>
                <a:cs typeface="Arial" charset="0"/>
              </a:rPr>
              <a:t> </a:t>
            </a:r>
          </a:p>
          <a:p>
            <a:pPr marL="285750" indent="-285750" algn="ctr">
              <a:buFontTx/>
              <a:buChar char="-"/>
            </a:pPr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30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it-IT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Grazie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7" name="Copyright"/>
          <p:cNvSpPr txBox="1"/>
          <p:nvPr/>
        </p:nvSpPr>
        <p:spPr>
          <a:xfrm>
            <a:off x="914661" y="6231449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© 2019 Lions Clubs International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19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4AD175DC-C291-422C-9FC1-43727F5153E2}"/>
              </a:ext>
            </a:extLst>
          </p:cNvPr>
          <p:cNvSpPr txBox="1"/>
          <p:nvPr/>
        </p:nvSpPr>
        <p:spPr>
          <a:xfrm>
            <a:off x="7691827" y="6231057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Updated 10/2021 IT</a:t>
            </a:r>
          </a:p>
        </p:txBody>
      </p:sp>
    </p:spTree>
    <p:extLst>
      <p:ext uri="{BB962C8B-B14F-4D97-AF65-F5344CB8AC3E}">
        <p14:creationId xmlns:p14="http://schemas.microsoft.com/office/powerpoint/2010/main" val="15173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1016063" y="2447992"/>
            <a:ext cx="5590146" cy="191923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1600" dirty="0">
                <a:solidFill>
                  <a:schemeClr val="bg1"/>
                </a:solidFill>
              </a:rPr>
              <a:t>Congratulazioni per aver avviato il processo di organizzazione di un nuovo club.  Questa guida ti fornirà istruzioni dettagliate sulla procedura di omologazione di un nuovo club.</a:t>
            </a:r>
          </a:p>
          <a:p>
            <a:endParaRPr lang="en-US" sz="1600" kern="0" dirty="0">
              <a:solidFill>
                <a:schemeClr val="bg1"/>
              </a:solidFill>
            </a:endParaRPr>
          </a:p>
          <a:p>
            <a:r>
              <a:rPr lang="it-IT" sz="1600" b="1" u="sng" dirty="0">
                <a:solidFill>
                  <a:schemeClr val="bg1"/>
                </a:solidFill>
              </a:rPr>
              <a:t>La presente guida tratta i seguenti argomenti: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bg1"/>
                </a:solidFill>
              </a:rPr>
              <a:t>La denominazione del club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bg1"/>
                </a:solidFill>
              </a:rPr>
              <a:t>Le parti coinvolte nel processo di richiesta della charter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bg1"/>
                </a:solidFill>
              </a:rPr>
              <a:t>Le fasi della richiesta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bg1"/>
                </a:solidFill>
              </a:rPr>
              <a:t>Il processo di approvazione della charter di un club (omologazione) 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bg1"/>
                </a:solidFill>
              </a:rPr>
              <a:t>Suggerimenti per l’omologazione di club</a:t>
            </a: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137330" y="1985783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3" name="Emblem - White">
            <a:extLst>
              <a:ext uri="{FF2B5EF4-FFF2-40B4-BE49-F238E27FC236}">
                <a16:creationId xmlns:a16="http://schemas.microsoft.com/office/drawing/2014/main" id="{742E736A-F6AC-474E-9CC7-D53F6D74F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"/>
          </a:blip>
          <a:srcRect r="22419" b="12347"/>
          <a:stretch/>
        </p:blipFill>
        <p:spPr>
          <a:xfrm>
            <a:off x="6999110" y="1311075"/>
            <a:ext cx="5181601" cy="5546926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D4C8344C-36A9-3F47-BAFA-0F7F5381B063}"/>
              </a:ext>
            </a:extLst>
          </p:cNvPr>
          <p:cNvSpPr txBox="1">
            <a:spLocks/>
          </p:cNvSpPr>
          <p:nvPr/>
        </p:nvSpPr>
        <p:spPr>
          <a:xfrm>
            <a:off x="944138" y="439681"/>
            <a:ext cx="8244250" cy="11451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4200" dirty="0">
                <a:solidFill>
                  <a:schemeClr val="bg1"/>
                </a:solidFill>
              </a:rPr>
              <a:t>Procedura per la richiesta di omologazione di un nuovo club</a:t>
            </a:r>
          </a:p>
        </p:txBody>
      </p:sp>
    </p:spTree>
    <p:extLst>
      <p:ext uri="{BB962C8B-B14F-4D97-AF65-F5344CB8AC3E}">
        <p14:creationId xmlns:p14="http://schemas.microsoft.com/office/powerpoint/2010/main" val="381415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1600">
                <a:solidFill>
                  <a:srgbClr val="EBB700"/>
                </a:solidFill>
              </a:rPr>
              <a:t>Invio della richiesta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026392" y="2338661"/>
            <a:ext cx="4818292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 </a:t>
            </a:r>
            <a:r>
              <a:rPr lang="it-IT" sz="1500" dirty="0"/>
              <a:t>Un Lions Club proposto, o un satellite di un club, deve essere denominato con il nome effettivo della sua "municipalità” (comune) o di una suddivisione governativa equivalente in cui il club è ubicato.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/>
              <a:t>I club universitari possono usare il nome dell’università come loro “municipalità”.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/>
              <a:t>La “denominazione distintiva” dei club che si trovano all’interno della stessa municipalità può essere qualsiasi nome che distingua chiaramente il club dagli altri.  La denominazione distintiva sarà aggiunta dopo la municipalità. </a:t>
            </a:r>
            <a:r>
              <a:rPr lang="it-IT" sz="1500" i="1" dirty="0"/>
              <a:t>Es.: Lions Club Roma Colli Albani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i="1" kern="0" dirty="0"/>
          </a:p>
          <a:p>
            <a:endParaRPr lang="en-US" sz="1500" kern="0" dirty="0"/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561145"/>
            <a:ext cx="8373905" cy="9653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dirty="0">
                <a:solidFill>
                  <a:srgbClr val="00338D"/>
                </a:solidFill>
              </a:rPr>
              <a:t>Invio della richiesta di omologazione </a:t>
            </a:r>
            <a:br>
              <a:rPr lang="it-IT" sz="3200" dirty="0">
                <a:solidFill>
                  <a:srgbClr val="00338D"/>
                </a:solidFill>
              </a:rPr>
            </a:br>
            <a:r>
              <a:rPr lang="it-IT" sz="3200" dirty="0">
                <a:solidFill>
                  <a:srgbClr val="00338D"/>
                </a:solidFill>
              </a:rPr>
              <a:t>di un nuovo club: la scelta del nome </a:t>
            </a:r>
          </a:p>
        </p:txBody>
      </p:sp>
      <p:sp>
        <p:nvSpPr>
          <p:cNvPr id="13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7177490" y="2368154"/>
            <a:ext cx="4818292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/>
              <a:t>“Club Host” sarà il titolo per il club padrino nella municipalità.</a:t>
            </a:r>
          </a:p>
          <a:p>
            <a:endParaRPr lang="en-US" sz="15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/>
              <a:t>I Lions club non possono essere denominati con il nome di un individuo in vita.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/>
              <a:t>Nessun Lions club può aggiungere il termine “Internazionale” al proprio nome quale designazione distintiva.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/>
              <a:t>Se si include il nome di un'azienda, dovrà essere fornita la documentazione dell’azienda prima dell’approvazione del club.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6126" y="1881424"/>
            <a:ext cx="8424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5565A"/>
                </a:solidFill>
              </a:rPr>
              <a:t>La prima fase del processo di omologazione è la scelta del nome.  </a:t>
            </a:r>
            <a:br>
              <a:rPr lang="it-IT" b="1" dirty="0">
                <a:solidFill>
                  <a:srgbClr val="55565A"/>
                </a:solidFill>
              </a:rPr>
            </a:br>
            <a:r>
              <a:rPr lang="it-IT" b="1" dirty="0">
                <a:solidFill>
                  <a:srgbClr val="55565A"/>
                </a:solidFill>
              </a:rPr>
              <a:t>Le seguenti linee guida saranno utili nella scelta del nome.</a:t>
            </a:r>
          </a:p>
        </p:txBody>
      </p:sp>
    </p:spTree>
    <p:extLst>
      <p:ext uri="{BB962C8B-B14F-4D97-AF65-F5344CB8AC3E}">
        <p14:creationId xmlns:p14="http://schemas.microsoft.com/office/powerpoint/2010/main" val="374145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033FD1D3-990D-A440-B7C2-71C43B4A89B9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1820531" y="2228621"/>
            <a:ext cx="8545971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Processo di richiesta della charter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4918290" y="296461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2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1600">
                <a:solidFill>
                  <a:srgbClr val="EBB700"/>
                </a:solidFill>
              </a:rPr>
              <a:t>Invio della richiesta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417482" y="1629260"/>
            <a:ext cx="8875358" cy="78132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1800" dirty="0">
                <a:solidFill>
                  <a:srgbClr val="55565A"/>
                </a:solidFill>
              </a:rPr>
              <a:t>Le informazioni seguenti forniscono i dettagli sui Lions che possono partecipare alla richiesta di omologazione del nuovo club a livello di distretto e club.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38697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562708"/>
            <a:ext cx="8373905" cy="95798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800" dirty="0">
                <a:solidFill>
                  <a:srgbClr val="00338D"/>
                </a:solidFill>
              </a:rPr>
              <a:t>Invio della richiesta di omologazione di un nuovo club:  la richiesta da parte del distretto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501617"/>
              </p:ext>
            </p:extLst>
          </p:nvPr>
        </p:nvGraphicFramePr>
        <p:xfrm>
          <a:off x="2483984" y="2296122"/>
          <a:ext cx="887536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5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Inserimento della richiesta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Inserimento dei soci fondatori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Inserimento del</a:t>
                      </a:r>
                      <a:r>
                        <a:rPr lang="it-IT" baseline="0"/>
                        <a:t> Lions Guida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Approvazione della </a:t>
                      </a:r>
                      <a:r>
                        <a:rPr lang="it-IT" baseline="0"/>
                        <a:t>richiesta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Pagamento del club su MyLCI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/>
                        <a:t>Governatore Distrettuale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Governatore Distrettuale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Governatore Distrettuale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/>
                        <a:t>Governatore Distrettuale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/>
                        <a:t>Tesoriere del nuovo club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/>
                        <a:t>Lion Coordinatore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Lion Coordinatore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Lion Coordinatore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Lion Coordinatore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/>
                        <a:t>Coordinatore Distrettuale GMT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Coordinatore Distrettuale GMT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/>
                        <a:t>Presidente del club sponsor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Presidente del club sponsor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/>
                        <a:t>Segretario del club </a:t>
                      </a:r>
                      <a:r>
                        <a:rPr lang="it-IT" sz="1400" baseline="0"/>
                        <a:t>sponsor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Segretario del club </a:t>
                      </a:r>
                      <a:r>
                        <a:rPr lang="it-IT" sz="1400" baseline="0"/>
                        <a:t>sponsor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Presidente del nuovo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Segretario del nuovo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83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1600">
                <a:solidFill>
                  <a:srgbClr val="EBB700"/>
                </a:solidFill>
              </a:rPr>
              <a:t>Invio della richiesta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1800" dirty="0">
                <a:solidFill>
                  <a:srgbClr val="55565A"/>
                </a:solidFill>
              </a:rPr>
              <a:t>La richiesta di charter deve essere inviata online tramite MyLCI. Per inviare una richiesta di omologazione di un nuovo club è necessario seguire i seguenti passaggi:  </a:t>
            </a:r>
          </a:p>
          <a:p>
            <a:endParaRPr lang="en-US" sz="1800" kern="0" dirty="0">
              <a:solidFill>
                <a:srgbClr val="55565A"/>
              </a:solidFill>
            </a:endParaRPr>
          </a:p>
          <a:p>
            <a:r>
              <a:rPr lang="it-IT" sz="1800" dirty="0">
                <a:solidFill>
                  <a:srgbClr val="0070C0"/>
                </a:solidFill>
              </a:rPr>
              <a:t>1</a:t>
            </a:r>
            <a:r>
              <a:rPr lang="it-IT" sz="1800" dirty="0">
                <a:solidFill>
                  <a:srgbClr val="55565A"/>
                </a:solidFill>
              </a:rPr>
              <a:t>:  </a:t>
            </a:r>
            <a:r>
              <a:rPr lang="it-IT" sz="1800" b="1" dirty="0">
                <a:solidFill>
                  <a:schemeClr val="accent1"/>
                </a:solidFill>
              </a:rPr>
              <a:t>Log In su MyLCI</a:t>
            </a:r>
            <a:r>
              <a:rPr lang="it-IT" sz="1800" dirty="0">
                <a:solidFill>
                  <a:srgbClr val="55565A"/>
                </a:solidFill>
              </a:rPr>
              <a:t>.  Si può accedere a MyLCI collegandosi sul sito web </a:t>
            </a:r>
            <a:r>
              <a:rPr lang="it-IT" sz="1800" dirty="0">
                <a:solidFill>
                  <a:srgbClr val="55565A"/>
                </a:solidFill>
                <a:hlinkClick r:id="rId3"/>
              </a:rPr>
              <a:t>www.lionsclubs.org/it</a:t>
            </a:r>
            <a:r>
              <a:rPr lang="it-IT" sz="1800" dirty="0">
                <a:solidFill>
                  <a:srgbClr val="55565A"/>
                </a:solidFill>
              </a:rPr>
              <a:t> e cliccando su MyLCI dal menu in alto alla pagina.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32145" y="655670"/>
            <a:ext cx="873499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dirty="0">
                <a:solidFill>
                  <a:srgbClr val="00338D"/>
                </a:solidFill>
              </a:rPr>
              <a:t>Invio della richiesta di omologazione di un nuovo club: MyLCI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935" y="3966297"/>
            <a:ext cx="8415584" cy="126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2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884798" y="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542074" y="213493"/>
            <a:ext cx="9382072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dirty="0">
                <a:solidFill>
                  <a:srgbClr val="00338D"/>
                </a:solidFill>
              </a:rPr>
              <a:t>Invio della richiesta di omologazione di un nuovo club: MyLCI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652453" y="1338362"/>
            <a:ext cx="8875358" cy="9438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1600" dirty="0">
                <a:solidFill>
                  <a:srgbClr val="55565A"/>
                </a:solidFill>
              </a:rPr>
              <a:t>2: </a:t>
            </a:r>
            <a:r>
              <a:rPr lang="it-IT" sz="1600" b="1" dirty="0">
                <a:solidFill>
                  <a:schemeClr val="accent1"/>
                </a:solidFill>
              </a:rPr>
              <a:t>Pagina per il login universale: </a:t>
            </a:r>
          </a:p>
          <a:p>
            <a:r>
              <a:rPr lang="it-IT" sz="1600" dirty="0">
                <a:solidFill>
                  <a:srgbClr val="55565A"/>
                </a:solidFill>
              </a:rPr>
              <a:t>Si sarà diretti alla pagina per il login universale di Lions Clubs International. Selezionare il </a:t>
            </a:r>
            <a:r>
              <a:rPr lang="it-IT" sz="1600" b="1" dirty="0">
                <a:solidFill>
                  <a:srgbClr val="0070C0"/>
                </a:solidFill>
              </a:rPr>
              <a:t>pulsante GO</a:t>
            </a:r>
            <a:r>
              <a:rPr lang="it-IT" sz="1600" dirty="0"/>
              <a:t> sotto a </a:t>
            </a:r>
            <a:r>
              <a:rPr lang="it-IT" sz="1600" dirty="0">
                <a:solidFill>
                  <a:srgbClr val="55565A"/>
                </a:solidFill>
              </a:rPr>
              <a:t>“MyLCI Tools for Lion Leaders’’.</a:t>
            </a:r>
          </a:p>
          <a:p>
            <a:endParaRPr lang="en-US" sz="1600" kern="0" dirty="0">
              <a:solidFill>
                <a:srgbClr val="55565A"/>
              </a:solidFill>
            </a:endParaRPr>
          </a:p>
          <a:p>
            <a:endParaRPr lang="en-US" sz="1600" kern="0" dirty="0">
              <a:solidFill>
                <a:srgbClr val="55565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073" y="2514772"/>
            <a:ext cx="8985738" cy="4110656"/>
          </a:xfrm>
          <a:prstGeom prst="rect">
            <a:avLst/>
          </a:prstGeom>
        </p:spPr>
      </p:pic>
      <p:sp>
        <p:nvSpPr>
          <p:cNvPr id="7" name="Yellow Bar">
            <a:extLst>
              <a:ext uri="{FF2B5EF4-FFF2-40B4-BE49-F238E27FC236}">
                <a16:creationId xmlns:a16="http://schemas.microsoft.com/office/drawing/2014/main" id="{1820794A-01A9-402F-B244-A680B47DD73F}"/>
              </a:ext>
            </a:extLst>
          </p:cNvPr>
          <p:cNvSpPr/>
          <p:nvPr/>
        </p:nvSpPr>
        <p:spPr>
          <a:xfrm>
            <a:off x="2652453" y="1118454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007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728484" y="470579"/>
            <a:ext cx="9233855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dirty="0">
                <a:solidFill>
                  <a:srgbClr val="00338D"/>
                </a:solidFill>
              </a:rPr>
              <a:t>Invio della richiesta di omologazione di un nuovo club: MyLCI</a:t>
            </a:r>
          </a:p>
        </p:txBody>
      </p:sp>
      <p:sp>
        <p:nvSpPr>
          <p:cNvPr id="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787689" y="148737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6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1800" dirty="0">
                <a:solidFill>
                  <a:srgbClr val="0070C0"/>
                </a:solidFill>
              </a:rPr>
              <a:t>3</a:t>
            </a:r>
            <a:r>
              <a:rPr lang="it-IT" sz="1800" dirty="0">
                <a:solidFill>
                  <a:srgbClr val="55565A"/>
                </a:solidFill>
              </a:rPr>
              <a:t>:  Cliccare su “</a:t>
            </a:r>
            <a:r>
              <a:rPr lang="it-IT" sz="1800" i="1" dirty="0">
                <a:solidFill>
                  <a:srgbClr val="55565A"/>
                </a:solidFill>
              </a:rPr>
              <a:t>I miei Lions Club</a:t>
            </a:r>
            <a:r>
              <a:rPr lang="it-IT" sz="1800" dirty="0">
                <a:solidFill>
                  <a:srgbClr val="55565A"/>
                </a:solidFill>
              </a:rPr>
              <a:t>”, quindi su </a:t>
            </a:r>
            <a:r>
              <a:rPr lang="it-IT" sz="1800" i="1" dirty="0">
                <a:solidFill>
                  <a:srgbClr val="55565A"/>
                </a:solidFill>
              </a:rPr>
              <a:t>richiesta di omologazione di un nuovo club dal menu a tendina</a:t>
            </a:r>
            <a:r>
              <a:rPr lang="it-IT" sz="1800" dirty="0">
                <a:solidFill>
                  <a:srgbClr val="55565A"/>
                </a:solidFill>
              </a:rPr>
              <a:t>.</a:t>
            </a:r>
            <a:r>
              <a:rPr lang="it-IT" sz="1800" i="1" dirty="0">
                <a:solidFill>
                  <a:srgbClr val="55565A"/>
                </a:solidFill>
              </a:rPr>
              <a:t> </a:t>
            </a:r>
            <a:r>
              <a:rPr lang="it-IT" sz="1800" dirty="0">
                <a:solidFill>
                  <a:srgbClr val="55565A"/>
                </a:solidFill>
              </a:rPr>
              <a:t>Cliccare su Aggiungi club.</a:t>
            </a:r>
          </a:p>
          <a:p>
            <a:endParaRPr lang="en-US" sz="1800" i="1" kern="0" dirty="0">
              <a:solidFill>
                <a:srgbClr val="55565A"/>
              </a:solidFill>
            </a:endParaRPr>
          </a:p>
          <a:p>
            <a:endParaRPr lang="en-US" sz="1800" i="1" kern="0" dirty="0">
              <a:solidFill>
                <a:srgbClr val="55565A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689" y="2869732"/>
            <a:ext cx="3308311" cy="3779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682" y="3048000"/>
            <a:ext cx="3324225" cy="762000"/>
          </a:xfrm>
          <a:prstGeom prst="rect">
            <a:avLst/>
          </a:prstGeom>
        </p:spPr>
      </p:pic>
      <p:sp>
        <p:nvSpPr>
          <p:cNvPr id="9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1600">
                <a:solidFill>
                  <a:srgbClr val="EBB700"/>
                </a:solidFill>
              </a:rPr>
              <a:t>Invio della richiesta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468815" y="4677508"/>
            <a:ext cx="2646485" cy="52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15300" y="4160526"/>
            <a:ext cx="2243871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sz="1600"/>
              <a:t>Suggerimento:  Per accedere al nuovo club durante tutto il processo, utilizzare questo passaggio.</a:t>
            </a:r>
          </a:p>
        </p:txBody>
      </p:sp>
    </p:spTree>
    <p:extLst>
      <p:ext uri="{BB962C8B-B14F-4D97-AF65-F5344CB8AC3E}">
        <p14:creationId xmlns:p14="http://schemas.microsoft.com/office/powerpoint/2010/main" val="1512939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34179" y="-23547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788406" y="90140"/>
            <a:ext cx="9258712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dirty="0">
                <a:solidFill>
                  <a:srgbClr val="00338D"/>
                </a:solidFill>
              </a:rPr>
              <a:t>Invio della richiesta di omologazione di un nuovo club: MyLCI</a:t>
            </a:r>
          </a:p>
        </p:txBody>
      </p:sp>
      <p:sp>
        <p:nvSpPr>
          <p:cNvPr id="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919068" y="1032109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6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800902" y="1192379"/>
            <a:ext cx="8875358" cy="78168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1600" b="1" dirty="0">
                <a:solidFill>
                  <a:srgbClr val="0070C0"/>
                </a:solidFill>
              </a:rPr>
              <a:t>4:  In attesa di invio – </a:t>
            </a:r>
            <a:r>
              <a:rPr lang="it-IT" sz="1600" dirty="0">
                <a:solidFill>
                  <a:srgbClr val="55565A"/>
                </a:solidFill>
              </a:rPr>
              <a:t>Inserire tutte le informazioni.  Cliccare su Criteri per il club, Invia al Governatore Distrettuale e Salva per passare alla fase successiva.</a:t>
            </a:r>
          </a:p>
          <a:p>
            <a:endParaRPr lang="en-US" sz="1800" i="1" kern="0" dirty="0">
              <a:solidFill>
                <a:srgbClr val="55565A"/>
              </a:solidFill>
            </a:endParaRPr>
          </a:p>
          <a:p>
            <a:endParaRPr lang="en-US" sz="1800" i="1" kern="0" dirty="0">
              <a:solidFill>
                <a:srgbClr val="55565A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3025382" y="1845583"/>
            <a:ext cx="5187460" cy="47308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42149" y="2526222"/>
            <a:ext cx="421005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La richiesta si articola in 6 parti: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Informazioni sul nuovo club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Club sponsor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Officer del nuovo club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Stima dei soci fondatori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Criteri per il club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Commenti</a:t>
            </a: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1600">
                <a:solidFill>
                  <a:srgbClr val="EBB700"/>
                </a:solidFill>
              </a:rPr>
              <a:t>Invio della richiesta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08023" y="5006092"/>
            <a:ext cx="634791" cy="2461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42369" y="6515993"/>
            <a:ext cx="609824" cy="1364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69240" y="5775578"/>
            <a:ext cx="838332" cy="2577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48090" y="4783015"/>
            <a:ext cx="2163167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200"/>
              <a:t>Casella Criteri per i nuovi club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80392" y="5274029"/>
            <a:ext cx="153971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Casella Approvazione del Governatore Distrettuale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0392" y="6472520"/>
            <a:ext cx="1911219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200"/>
              <a:t>Pulsante Salva per l'invio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76380" y="2154597"/>
            <a:ext cx="1877584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Fasi dell'applicazione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863840" y="2323378"/>
            <a:ext cx="540327" cy="52571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76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5348</TotalTime>
  <Words>1628</Words>
  <Application>Microsoft Office PowerPoint</Application>
  <PresentationFormat>Widescreen</PresentationFormat>
  <Paragraphs>235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Helvetica</vt:lpstr>
      <vt:lpstr>Helvetica Neue</vt:lpstr>
      <vt:lpstr>Wingdings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Gray, Tracy</cp:lastModifiedBy>
  <cp:revision>294</cp:revision>
  <dcterms:created xsi:type="dcterms:W3CDTF">2018-11-12T16:45:52Z</dcterms:created>
  <dcterms:modified xsi:type="dcterms:W3CDTF">2023-04-13T16:19:07Z</dcterms:modified>
</cp:coreProperties>
</file>