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872" r:id="rId2"/>
    <p:sldId id="984" r:id="rId3"/>
    <p:sldId id="1109" r:id="rId4"/>
    <p:sldId id="1129" r:id="rId5"/>
    <p:sldId id="1131" r:id="rId6"/>
    <p:sldId id="1087" r:id="rId7"/>
    <p:sldId id="1110" r:id="rId8"/>
    <p:sldId id="1117" r:id="rId9"/>
    <p:sldId id="1118" r:id="rId10"/>
    <p:sldId id="1119" r:id="rId11"/>
    <p:sldId id="1124" r:id="rId12"/>
    <p:sldId id="1116" r:id="rId13"/>
    <p:sldId id="1126" r:id="rId14"/>
    <p:sldId id="1127" r:id="rId15"/>
    <p:sldId id="1128" r:id="rId16"/>
    <p:sldId id="1132" r:id="rId17"/>
    <p:sldId id="9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700"/>
    <a:srgbClr val="55565A"/>
    <a:srgbClr val="FF5C35"/>
    <a:srgbClr val="407CCA"/>
    <a:srgbClr val="0D2240"/>
    <a:srgbClr val="00338D"/>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10"/>
    <p:restoredTop sz="94674"/>
  </p:normalViewPr>
  <p:slideViewPr>
    <p:cSldViewPr snapToGrid="0" snapToObjects="1">
      <p:cViewPr varScale="1">
        <p:scale>
          <a:sx n="114" d="100"/>
          <a:sy n="114" d="100"/>
        </p:scale>
        <p:origin x="1026"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54997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8841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42214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408531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Globaali hyväntekijä</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Säätiömme</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fi-FI">
                <a:solidFill>
                  <a:schemeClr val="bg1"/>
                </a:solidFill>
                <a:latin typeface="Arial" charset="0"/>
                <a:ea typeface="Arial Hebrew Scholar" charset="-79"/>
                <a:cs typeface="Arial" charset="0"/>
              </a:rPr>
              <a:t>Lions Clubs Internationalin säätiö (LCIF) on Lions Internationalin virallinen hyväntekeväisyysjärjestö. LCIF tukee lionien palvelua tarjoamalla apurahoja heidän paikallisille ja globaaleille humanitaarisille pyrkimyksille.</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661265"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Esimerkki klubi/kummiklubi</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t>[Lisää klubin nimi tähän]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Klubimme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[Kirjoita klubisi tiedot tähän: esimerkiksi perustamisvuosi, nykyinen jäsenmäärä, virkailijat, jne.]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Tietoja [lisää klubin nimi tähän]</a:t>
            </a:r>
          </a:p>
        </p:txBody>
      </p:sp>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871814" y="1949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Yhteisömme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[Kirjoita tähän yhteisöön liittyviä tietoja: esimerkiksi väestötiedot, historia, kulttuuri, tarpeet, jne.]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605935" y="418253"/>
            <a:ext cx="8373905" cy="533400"/>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rPr>
              <a:t>Me palvelemme [lisää yhteisön nimi tähän]</a:t>
            </a:r>
          </a:p>
        </p:txBody>
      </p:sp>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Palvelumme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[Kirjoita tiedot klubisi palvelusta: esimerkiksi erityisohjelmat, palvelutoiminnot, tapahtumat, paikalliset kumppanuudet jne.]</a:t>
            </a:r>
          </a:p>
          <a:p>
            <a:endParaRPr lang="en-US" sz="1800" kern="0" dirty="0">
              <a:solidFill>
                <a:srgbClr val="55565A"/>
              </a:solidFill>
            </a:endParaRPr>
          </a:p>
          <a:p>
            <a:r>
              <a:rPr lang="fi-FI" sz="1800">
                <a:solidFill>
                  <a:srgbClr val="55565A"/>
                </a:solidFill>
              </a:rPr>
              <a:t>[Älä unohda tuoda esiin, kuinka klubisi palvelee yhteisön tarpeita!]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Mitä me teemme</a:t>
            </a:r>
          </a:p>
        </p:txBody>
      </p:sp>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Seuraavat vaiheet</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fi-FI" sz="1800">
                <a:solidFill>
                  <a:srgbClr val="55565A"/>
                </a:solidFill>
              </a:rPr>
              <a:t>Täytä charter-jäsenhakemus </a:t>
            </a:r>
          </a:p>
          <a:p>
            <a:endParaRPr lang="en-US" sz="1800" kern="0" dirty="0">
              <a:solidFill>
                <a:srgbClr val="55565A"/>
              </a:solidFill>
            </a:endParaRPr>
          </a:p>
          <a:p>
            <a:pPr marL="285750" indent="-285750">
              <a:buFont typeface="Arial" panose="020B0604020202020204" pitchFamily="34" charset="0"/>
              <a:buChar char="•"/>
            </a:pPr>
            <a:r>
              <a:rPr lang="fi-FI" sz="1800">
                <a:solidFill>
                  <a:srgbClr val="55565A"/>
                </a:solidFill>
              </a:rPr>
              <a:t>Lähetä maksu kertaluonteisesta 35,00 dollarin liittymismaksusta</a:t>
            </a:r>
          </a:p>
          <a:p>
            <a:endParaRPr lang="en-US" sz="1800" kern="0" dirty="0">
              <a:solidFill>
                <a:srgbClr val="55565A"/>
              </a:solidFill>
            </a:endParaRPr>
          </a:p>
          <a:p>
            <a:pPr marL="285750" indent="-285750">
              <a:buFont typeface="Arial" panose="020B0604020202020204" pitchFamily="34" charset="0"/>
              <a:buChar char="•"/>
            </a:pPr>
            <a:r>
              <a:rPr lang="fi-FI" sz="1800">
                <a:solidFill>
                  <a:srgbClr val="55565A"/>
                </a:solidFill>
              </a:rPr>
              <a:t>Osallistu järjestäytymiskokoukseen auttaaksesi uuden klubin perustamisessa</a:t>
            </a:r>
          </a:p>
          <a:p>
            <a:endParaRPr lang="en-US" sz="1800" kern="0" dirty="0">
              <a:solidFill>
                <a:srgbClr val="55565A"/>
              </a:solidFill>
            </a:endParaRPr>
          </a:p>
          <a:p>
            <a:pPr marL="285750" indent="-285750">
              <a:buFont typeface="Arial" panose="020B0604020202020204" pitchFamily="34" charset="0"/>
              <a:buChar char="•"/>
            </a:pPr>
            <a:r>
              <a:rPr lang="fi-FI" sz="1800">
                <a:solidFill>
                  <a:srgbClr val="55565A"/>
                </a:solidFill>
              </a:rPr>
              <a:t>Tarjoa ideoita palvelualueille yhteisössä</a:t>
            </a:r>
          </a:p>
          <a:p>
            <a:endParaRPr lang="en-US" sz="1800" kern="0" dirty="0">
              <a:solidFill>
                <a:srgbClr val="55565A"/>
              </a:solidFill>
            </a:endParaRPr>
          </a:p>
          <a:p>
            <a:pPr marL="285750" indent="-285750">
              <a:buFont typeface="Arial" panose="020B0604020202020204" pitchFamily="34" charset="0"/>
              <a:buChar char="•"/>
            </a:pPr>
            <a:r>
              <a:rPr lang="fi-FI" sz="1800">
                <a:solidFill>
                  <a:srgbClr val="55565A"/>
                </a:solidFill>
              </a:rPr>
              <a:t>Mieti johtamistehtävien vastaanottamista uudessa klubissa</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fi-FI" sz="1800">
                <a:solidFill>
                  <a:srgbClr val="55565A"/>
                </a:solidFill>
              </a:rPr>
              <a:t>Maksa vuosittaiset kansainväliset maksut (43,00 dollaria) ja klubimaksut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a:solidFill>
                  <a:srgbClr val="00338D"/>
                </a:solidFill>
              </a:rPr>
              <a:t>Näin pääset osallistumaan</a:t>
            </a:r>
          </a:p>
        </p:txBody>
      </p:sp>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Kysymykset &amp; vastaukset </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fi-FI" sz="1600" b="1">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21982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Kiitos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996282" y="6155948"/>
            <a:ext cx="3399810" cy="338554"/>
          </a:xfrm>
          <a:prstGeom prst="rect">
            <a:avLst/>
          </a:prstGeom>
          <a:noFill/>
        </p:spPr>
        <p:txBody>
          <a:bodyPr wrap="square" rtlCol="0">
            <a:spAutoFit/>
          </a:bodyPr>
          <a:lstStyle/>
          <a:p>
            <a:pPr algn="ctr"/>
            <a:r>
              <a:rPr lang="fi-FI"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9" name="Copyright">
            <a:extLst>
              <a:ext uri="{FF2B5EF4-FFF2-40B4-BE49-F238E27FC236}">
                <a16:creationId xmlns:a16="http://schemas.microsoft.com/office/drawing/2014/main" id="{7D8522E1-9476-4454-8F54-26E90B79CEBF}"/>
              </a:ext>
            </a:extLst>
          </p:cNvPr>
          <p:cNvSpPr txBox="1"/>
          <p:nvPr/>
        </p:nvSpPr>
        <p:spPr>
          <a:xfrm>
            <a:off x="7943497" y="6155948"/>
            <a:ext cx="3399810" cy="338554"/>
          </a:xfrm>
          <a:prstGeom prst="rect">
            <a:avLst/>
          </a:prstGeom>
          <a:noFill/>
        </p:spPr>
        <p:txBody>
          <a:bodyPr wrap="square" rtlCol="0">
            <a:spAutoFit/>
          </a:bodyPr>
          <a:lstStyle/>
          <a:p>
            <a:pPr algn="ctr"/>
            <a:r>
              <a:rPr lang="en-US" sz="1600" b="1" dirty="0">
                <a:solidFill>
                  <a:schemeClr val="bg1"/>
                </a:solidFill>
              </a:rPr>
              <a:t>Updated </a:t>
            </a:r>
            <a:r>
              <a:rPr lang="en-US" sz="1600" b="1">
                <a:solidFill>
                  <a:schemeClr val="bg1"/>
                </a:solidFill>
              </a:rPr>
              <a:t>10/2021 FL</a:t>
            </a:r>
            <a:endParaRPr lang="en-US" sz="1600" b="1"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13" name="Emblem - Black">
            <a:extLst>
              <a:ext uri="{FF2B5EF4-FFF2-40B4-BE49-F238E27FC236}">
                <a16:creationId xmlns:a16="http://schemas.microsoft.com/office/drawing/2014/main" id="{2A17D969-E35D-9E48-B8CB-6F7B2BFD799E}"/>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a:solidFill>
                  <a:srgbClr val="EBB700"/>
                </a:solidFill>
              </a:rPr>
              <a:t>Mottomme</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2400">
                  <a:solidFill>
                    <a:srgbClr val="55565A"/>
                  </a:solidFill>
                  <a:latin typeface="Arial" charset="0"/>
                  <a:ea typeface="Arial" charset="0"/>
                  <a:cs typeface="Arial" charset="0"/>
                </a:rPr>
                <a:t>1,4 miljoonaa lionia palvelee yli 200 maassa ja maantieteellisellä alueella ympäri maailmaa, mikä tuo palveluumme ennennäkemätöntä myötätuntoa ja tavoitettavuutta.</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4800" b="1">
                  <a:solidFill>
                    <a:srgbClr val="00338D"/>
                  </a:solidFill>
                  <a:latin typeface="Arial" charset="0"/>
                  <a:ea typeface="Arial" charset="0"/>
                  <a:cs typeface="Arial" charset="0"/>
                </a:rPr>
                <a:t>Me palvelemme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4"/>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5"/>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400">
                <a:solidFill>
                  <a:schemeClr val="bg1"/>
                </a:solidFill>
              </a:rPr>
              <a:t>Lionit muuttavat maailmaa yksi yhteisö kerrallaan vastaamalla tarpeisiin kotona ja ympäri maailmaa. Olemme 1,4 miljoonaa miestä ja naista, jotka uskovat, että ystävällisillä teoilla on merkitystä. Ja kun työskentelemme yhdessä, voimme saavuttaa suurempia tavoitteita.</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7308352"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dirty="0">
                <a:solidFill>
                  <a:schemeClr val="bg1"/>
                </a:solidFill>
              </a:rPr>
              <a:t>Me muutamme maailmaa monin tavoin.</a:t>
            </a:r>
          </a:p>
        </p:txBody>
      </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137330" y="235482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849885"/>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a:solidFill>
                  <a:schemeClr val="bg1"/>
                </a:solidFill>
              </a:rPr>
              <a:t>Tehtävämme  </a:t>
            </a:r>
          </a:p>
          <a:p>
            <a:r>
              <a:rPr lang="fi-FI" sz="4200">
                <a:solidFill>
                  <a:schemeClr val="bg1"/>
                </a:solidFill>
              </a:rPr>
              <a:t>Visiomme</a:t>
            </a:r>
          </a:p>
        </p:txBody>
      </p:sp>
      <p:sp>
        <p:nvSpPr>
          <p:cNvPr id="2" name="TextBox 1"/>
          <p:cNvSpPr txBox="1"/>
          <p:nvPr/>
        </p:nvSpPr>
        <p:spPr>
          <a:xfrm>
            <a:off x="1077487" y="2775864"/>
            <a:ext cx="5971845" cy="3416320"/>
          </a:xfrm>
          <a:prstGeom prst="rect">
            <a:avLst/>
          </a:prstGeom>
          <a:noFill/>
        </p:spPr>
        <p:txBody>
          <a:bodyPr wrap="square" rtlCol="0">
            <a:spAutoFit/>
          </a:bodyPr>
          <a:lstStyle/>
          <a:p>
            <a:r>
              <a:rPr lang="fi-FI" sz="2400" b="1" u="sng">
                <a:solidFill>
                  <a:schemeClr val="bg1"/>
                </a:solidFill>
              </a:rPr>
              <a:t>Tehtävä:</a:t>
            </a:r>
          </a:p>
          <a:p>
            <a:r>
              <a:rPr lang="fi-FI" sz="2400">
                <a:solidFill>
                  <a:schemeClr val="bg1"/>
                </a:solidFill>
              </a:rPr>
              <a:t>Mahdollistaa vapaaehtoisten palvelutyö paikkakunnillaan, vastata humanitaarisiin tarpeisiin, rohkaista rauhaan ja edistää kansainvälistä yhteisymmärrystä lionsklubien välityksellä.</a:t>
            </a:r>
          </a:p>
          <a:p>
            <a:endParaRPr lang="en-US" sz="2400" dirty="0">
              <a:solidFill>
                <a:schemeClr val="bg1"/>
              </a:solidFill>
            </a:endParaRPr>
          </a:p>
          <a:p>
            <a:r>
              <a:rPr lang="fi-FI" sz="2400" b="1" u="sng">
                <a:solidFill>
                  <a:schemeClr val="bg1"/>
                </a:solidFill>
              </a:rPr>
              <a:t>Visiomme:</a:t>
            </a:r>
          </a:p>
          <a:p>
            <a:r>
              <a:rPr lang="fi-FI" sz="2400">
                <a:solidFill>
                  <a:schemeClr val="bg1"/>
                </a:solidFill>
              </a:rPr>
              <a:t>Visiomme on toimia maailmanlaajuisena johtajana yhteisö- ja humanitaarisessa palvelussa.</a:t>
            </a:r>
          </a:p>
        </p:txBody>
      </p:sp>
    </p:spTree>
    <p:extLst>
      <p:ext uri="{BB962C8B-B14F-4D97-AF65-F5344CB8AC3E}">
        <p14:creationId xmlns:p14="http://schemas.microsoft.com/office/powerpoint/2010/main" val="2326699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3309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1013567" y="172442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2">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880183" y="288412"/>
            <a:ext cx="6266007"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dirty="0">
                <a:solidFill>
                  <a:schemeClr val="bg1"/>
                </a:solidFill>
              </a:rPr>
              <a:t>Lions Clubs Internationalin historia</a:t>
            </a:r>
          </a:p>
        </p:txBody>
      </p:sp>
      <p:sp>
        <p:nvSpPr>
          <p:cNvPr id="2" name="TextBox 1"/>
          <p:cNvSpPr txBox="1"/>
          <p:nvPr/>
        </p:nvSpPr>
        <p:spPr>
          <a:xfrm>
            <a:off x="866408" y="1984737"/>
            <a:ext cx="5936252" cy="5047536"/>
          </a:xfrm>
          <a:prstGeom prst="rect">
            <a:avLst/>
          </a:prstGeom>
          <a:noFill/>
        </p:spPr>
        <p:txBody>
          <a:bodyPr wrap="square" rtlCol="0">
            <a:spAutoFit/>
          </a:bodyPr>
          <a:lstStyle/>
          <a:p>
            <a:r>
              <a:rPr lang="fi-FI" sz="2000" b="1" u="sng">
                <a:solidFill>
                  <a:schemeClr val="bg1"/>
                </a:solidFill>
              </a:rPr>
              <a:t>1917: </a:t>
            </a:r>
            <a:r>
              <a:rPr lang="fi-FI" sz="2000">
                <a:solidFill>
                  <a:schemeClr val="bg1"/>
                </a:solidFill>
              </a:rPr>
              <a:t> 	Melvin Jones perusti lionsklubien järjestön</a:t>
            </a:r>
          </a:p>
          <a:p>
            <a:r>
              <a:rPr lang="fi-FI" sz="2000" b="1" u="sng">
                <a:solidFill>
                  <a:schemeClr val="bg1"/>
                </a:solidFill>
              </a:rPr>
              <a:t>1920: </a:t>
            </a:r>
            <a:r>
              <a:rPr lang="fi-FI" sz="2000">
                <a:solidFill>
                  <a:schemeClr val="bg1"/>
                </a:solidFill>
              </a:rPr>
              <a:t> 	Ensimmäisen ”kansainvälisen klubin” perustaminen Kanadaan</a:t>
            </a:r>
          </a:p>
          <a:p>
            <a:r>
              <a:rPr lang="fi-FI" sz="2000" b="1" u="sng">
                <a:solidFill>
                  <a:schemeClr val="bg1"/>
                </a:solidFill>
              </a:rPr>
              <a:t>1925:  </a:t>
            </a:r>
            <a:r>
              <a:rPr lang="fi-FI" sz="2000">
                <a:solidFill>
                  <a:schemeClr val="bg1"/>
                </a:solidFill>
              </a:rPr>
              <a:t>	Hellen Keller haastaa lionit toimimaan "sokeiden ritareina,"sokeiden ihmisten tukemiseksi</a:t>
            </a:r>
          </a:p>
          <a:p>
            <a:r>
              <a:rPr lang="fi-FI" sz="2000" b="1" u="sng">
                <a:solidFill>
                  <a:schemeClr val="bg1"/>
                </a:solidFill>
              </a:rPr>
              <a:t>1945: </a:t>
            </a:r>
            <a:r>
              <a:rPr lang="fi-FI" sz="2000">
                <a:solidFill>
                  <a:schemeClr val="bg1"/>
                </a:solidFill>
              </a:rPr>
              <a:t>	Auttaa perustamaan YK:n ei-hallitusten perustamien kansalaisjärjestöjen osaston</a:t>
            </a:r>
          </a:p>
          <a:p>
            <a:r>
              <a:rPr lang="fi-FI" sz="2000" b="1" u="sng">
                <a:solidFill>
                  <a:schemeClr val="bg1"/>
                </a:solidFill>
              </a:rPr>
              <a:t>1957:  </a:t>
            </a:r>
            <a:r>
              <a:rPr lang="fi-FI" sz="2000">
                <a:solidFill>
                  <a:schemeClr val="bg1"/>
                </a:solidFill>
              </a:rPr>
              <a:t>	Leoklubiohjelma perustetaan</a:t>
            </a:r>
          </a:p>
          <a:p>
            <a:r>
              <a:rPr lang="fi-FI" sz="2000" b="1" u="sng">
                <a:solidFill>
                  <a:schemeClr val="bg1"/>
                </a:solidFill>
              </a:rPr>
              <a:t>1968:  </a:t>
            </a:r>
            <a:r>
              <a:rPr lang="fi-FI" sz="2000">
                <a:solidFill>
                  <a:schemeClr val="bg1"/>
                </a:solidFill>
              </a:rPr>
              <a:t>	Lions Clubs International Foundation -säätiö perustetaan</a:t>
            </a:r>
          </a:p>
          <a:p>
            <a:r>
              <a:rPr lang="fi-FI" sz="2000" b="1" u="sng">
                <a:solidFill>
                  <a:schemeClr val="bg1"/>
                </a:solidFill>
              </a:rPr>
              <a:t>1990: </a:t>
            </a:r>
            <a:r>
              <a:rPr lang="fi-FI" sz="2000">
                <a:solidFill>
                  <a:schemeClr val="bg1"/>
                </a:solidFill>
              </a:rPr>
              <a:t>	Käynnistämme "Sight First" -ohjelman, joka auttaa palauttamaan näkökyvyn ja estämään sokeuden maailmanlaajuisesti</a:t>
            </a:r>
          </a:p>
          <a:p>
            <a:r>
              <a:rPr lang="fi-FI" sz="2000" b="1" u="sng">
                <a:solidFill>
                  <a:schemeClr val="bg1"/>
                </a:solidFill>
              </a:rPr>
              <a:t>2017:  </a:t>
            </a:r>
            <a:r>
              <a:rPr lang="fi-FI" sz="2000">
                <a:solidFill>
                  <a:schemeClr val="bg1"/>
                </a:solidFill>
              </a:rPr>
              <a:t>	LCI täyttää 100 vuotta. Juhlimme sata vuotta humanitaarista palvelua </a:t>
            </a:r>
          </a:p>
          <a:p>
            <a:endParaRPr lang="en-US"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0853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1600" dirty="0">
                <a:solidFill>
                  <a:srgbClr val="EBB700"/>
                </a:solidFill>
              </a:rPr>
              <a:t>Maailman-laajuiset avustus-kohteemme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Sen lisäksi, että lionit palvelevat paikallisesti, he tukevat viittä maailmanlaajuista palvelualuetta.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813223" y="339697"/>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rgbClr val="00338D"/>
                </a:solidFill>
              </a:rPr>
              <a:t>Kohtaamme maailmanlaajuiset haasteet yhdessä.</a:t>
            </a:r>
          </a:p>
        </p:txBody>
      </p:sp>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0774AF"/>
                </a:solidFill>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100" b="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Vähentää diabeteksen esiintymistä ja parantaa diagnoosin saaneiden elämänlaatua.</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F0C217"/>
                </a:solidFill>
                <a:uLnTx/>
                <a:uFillTx/>
                <a:latin typeface="Arial" panose="020B0604020202020204" pitchFamily="34" charset="0"/>
                <a:ea typeface="Open Sans" charset="0"/>
                <a:cs typeface="Arial" panose="020B0604020202020204" pitchFamily="34" charset="0"/>
              </a:rPr>
              <a:t>LAPSUUSIÄN SYÖPÄ</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100" b="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Lapsuusiän syöpää sairastavien tukeminen.</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3"/>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8CC63F"/>
                </a:solidFill>
                <a:uLnTx/>
                <a:uFillTx/>
                <a:latin typeface="Arial" panose="020B0604020202020204" pitchFamily="34" charset="0"/>
                <a:ea typeface="Open Sans" charset="0"/>
                <a:cs typeface="Arial" panose="020B0604020202020204" pitchFamily="34" charset="0"/>
              </a:rPr>
              <a:t>YMPÄRISTÖ</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i-FI" sz="1100">
                <a:solidFill>
                  <a:prstClr val="white">
                    <a:lumMod val="50000"/>
                  </a:prstClr>
                </a:solidFill>
                <a:latin typeface="Arial" panose="020B0604020202020204" pitchFamily="34" charset="0"/>
                <a:ea typeface="Open Sans" charset="0"/>
                <a:cs typeface="Arial" panose="020B0604020202020204" pitchFamily="34" charset="0"/>
              </a:rPr>
              <a:t>Ympäristömme kestävä suojeleminen ja aikaisempaan tilaansa palauttaminen kaikkien yhteisöjen hyvinvoinnin parantamiseksi.</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4"/>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0002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F26A2C"/>
                </a:solidFill>
                <a:uLnTx/>
                <a:uFillTx/>
                <a:latin typeface="Arial" panose="020B0604020202020204" pitchFamily="34" charset="0"/>
                <a:ea typeface="Open Sans" charset="0"/>
                <a:cs typeface="Arial" panose="020B0604020202020204" pitchFamily="34" charset="0"/>
              </a:rPr>
              <a:t>NÄLÄN HELPOTTAMINEN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i-FI" sz="1100">
                <a:solidFill>
                  <a:prstClr val="white">
                    <a:lumMod val="50000"/>
                  </a:prstClr>
                </a:solidFill>
                <a:latin typeface="Arial" panose="020B0604020202020204" pitchFamily="34" charset="0"/>
                <a:ea typeface="Open Sans" charset="0"/>
                <a:cs typeface="Arial" panose="020B0604020202020204" pitchFamily="34" charset="0"/>
              </a:rPr>
              <a:t>Varmistaa, että aikilla paikkakuntalaisilla on mahdollisuus saada ravitsevaa ruokaa.</a:t>
            </a: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5"/>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6"/>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400" b="1" i="0" u="none" strike="noStrike" cap="none" normalizeH="0" baseline="0" noProof="0">
                <a:ln>
                  <a:noFill/>
                </a:ln>
                <a:solidFill>
                  <a:srgbClr val="6A205F"/>
                </a:solidFill>
                <a:uLnTx/>
                <a:uFillTx/>
                <a:latin typeface="Arial" panose="020B0604020202020204" pitchFamily="34" charset="0"/>
                <a:ea typeface="Open Sans" charset="0"/>
                <a:cs typeface="Arial" panose="020B0604020202020204" pitchFamily="34" charset="0"/>
              </a:rPr>
              <a:t>NÄKÖKYKY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100" i="0" u="none" strike="noStrike" cap="none" normalizeH="0" baseline="0" noProof="0">
                <a:ln>
                  <a:noFill/>
                </a:ln>
                <a:solidFill>
                  <a:prstClr val="white">
                    <a:lumMod val="50000"/>
                  </a:prstClr>
                </a:solidFill>
                <a:uLnTx/>
                <a:uFillTx/>
                <a:latin typeface="Arial" panose="020B0604020202020204" pitchFamily="34" charset="0"/>
                <a:ea typeface="Open Sans" charset="0"/>
                <a:cs typeface="Arial" panose="020B0604020202020204" pitchFamily="34" charset="0"/>
              </a:rPr>
              <a:t>Ennaltaehkäistävän sokeuden estäminen sekä sokeiden ja näkövammaisten ihmisten elämänlaadun parantaminen.</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7"/>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132522" y="-104792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1800">
                <a:solidFill>
                  <a:srgbClr val="55565A"/>
                </a:solidFill>
              </a:rPr>
              <a:t>Nuoret ovat palvelun tulevaisuus, ja tulevaisuus on nyt.</a:t>
            </a:r>
            <a:br>
              <a:rPr lang="fi-FI" sz="1800" b="1">
                <a:solidFill>
                  <a:srgbClr val="55565A"/>
                </a:solidFill>
              </a:rPr>
            </a:br>
            <a:endParaRPr lang="fi-FI" sz="1800" b="1">
              <a:solidFill>
                <a:srgbClr val="55565A"/>
              </a:solidFill>
            </a:endParaRPr>
          </a:p>
          <a:p>
            <a:pPr marL="285750" indent="-285750">
              <a:buFont typeface="Arial" panose="020B0604020202020204" pitchFamily="34" charset="0"/>
              <a:buChar char="•"/>
            </a:pPr>
            <a:r>
              <a:rPr lang="fi-FI" sz="1400" b="1">
                <a:solidFill>
                  <a:srgbClr val="55565A"/>
                </a:solidFill>
              </a:rPr>
              <a:t>Leot</a:t>
            </a:r>
            <a:r>
              <a:rPr lang="fi-FI" sz="1400">
                <a:solidFill>
                  <a:srgbClr val="55565A"/>
                </a:solidFill>
              </a:rPr>
              <a:t> ovat nuoria vapaaehtoisia, iältään 12–30-vuotiaita.</a:t>
            </a:r>
          </a:p>
          <a:p>
            <a:pPr marL="285750" indent="-285750">
              <a:buFont typeface="Arial" panose="020B0604020202020204" pitchFamily="34" charset="0"/>
              <a:buChar char="•"/>
            </a:pPr>
            <a:r>
              <a:rPr lang="fi-FI" sz="1400">
                <a:solidFill>
                  <a:srgbClr val="55565A"/>
                </a:solidFill>
              </a:rPr>
              <a:t>175 000 leoa </a:t>
            </a:r>
            <a:r>
              <a:rPr lang="fi-FI" sz="1400" b="1">
                <a:solidFill>
                  <a:srgbClr val="55565A"/>
                </a:solidFill>
              </a:rPr>
              <a:t>yli 7000 klubissa </a:t>
            </a:r>
            <a:r>
              <a:rPr lang="fi-FI" sz="1400">
                <a:solidFill>
                  <a:srgbClr val="55565A"/>
                </a:solidFill>
              </a:rPr>
              <a:t>tukevat tärkeitä kohteita.</a:t>
            </a:r>
          </a:p>
          <a:p>
            <a:pPr marL="285750" indent="-285750">
              <a:buFont typeface="Arial" panose="020B0604020202020204" pitchFamily="34" charset="0"/>
              <a:buChar char="•"/>
            </a:pPr>
            <a:r>
              <a:rPr lang="fi-FI" sz="1400">
                <a:solidFill>
                  <a:srgbClr val="55565A"/>
                </a:solidFill>
              </a:rPr>
              <a:t>Leoklubit ovat olleet </a:t>
            </a:r>
            <a:r>
              <a:rPr lang="fi-FI" sz="1400" b="1">
                <a:solidFill>
                  <a:srgbClr val="55565A"/>
                </a:solidFill>
              </a:rPr>
              <a:t>palvelleet 60 vuotta</a:t>
            </a:r>
            <a:r>
              <a:rPr lang="fi-FI" sz="140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880851" y="1097409"/>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4200" dirty="0">
                <a:solidFill>
                  <a:srgbClr val="00338D"/>
                </a:solidFill>
              </a:rPr>
              <a:t>Tuemme seuraavan sukupolven vapaaehtoisia.</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3"/>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Päämajamme</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fi-FI">
                <a:solidFill>
                  <a:schemeClr val="bg1"/>
                </a:solidFill>
                <a:latin typeface="Arial" charset="0"/>
                <a:ea typeface="Arial Hebrew Scholar" charset="-79"/>
                <a:cs typeface="Arial" charset="0"/>
              </a:rPr>
              <a:t>Lions Clubs Internationalin päämaja on Oak Brookissa (Illinois, USA). Noin 300 työntekijää tukee jäseniä ja klubeja ympäri maailmaa, samoin kuin hallintojohtajia ja kansainvälistä hallitusta. Kehitämme ja toteutamme aloitteita, joilla pyritään lisäämään Lions Internationalin näkyvyyttä ja palveluvaikutuksia. </a:t>
            </a:r>
          </a:p>
        </p:txBody>
      </p:sp>
    </p:spTree>
    <p:extLst>
      <p:ext uri="{BB962C8B-B14F-4D97-AF65-F5344CB8AC3E}">
        <p14:creationId xmlns:p14="http://schemas.microsoft.com/office/powerpoint/2010/main" val="3755635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chemeClr val="bg1"/>
                </a:solidFill>
              </a:rPr>
              <a:t>Järjestömme</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9</a:t>
            </a:fld>
            <a:endParaRPr lang="en-US" sz="100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1754326"/>
          </a:xfrm>
          <a:prstGeom prst="rect">
            <a:avLst/>
          </a:prstGeom>
          <a:noFill/>
        </p:spPr>
        <p:txBody>
          <a:bodyPr wrap="square" rtlCol="0">
            <a:spAutoFit/>
          </a:bodyPr>
          <a:lstStyle/>
          <a:p>
            <a:pPr algn="ctr"/>
            <a:r>
              <a:rPr lang="fi-FI">
                <a:solidFill>
                  <a:schemeClr val="bg1"/>
                </a:solidFill>
                <a:latin typeface="Arial" charset="0"/>
                <a:ea typeface="Arial Hebrew Scholar" charset="-79"/>
                <a:cs typeface="Arial" charset="0"/>
              </a:rPr>
              <a:t>Järjestö koostuu itsenäisistä klubeista. Lions Clubs Internationalin tarkoituksena on perustaa jäsenistä koostuvia klubeja, jotka palvelevat paikallista yhteisöä.  Klubit ovat yksin vastuussa toiminnan, rahoituksen, palveluhankkeiden ja muiden jäsenyyteen ja klubielämään liittyvien kysymysten hallinnasta. Lions Internationalin tehtävänä on tukea klubejamme ja jäseniämme, ei hallita niitä.</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2710</TotalTime>
  <Words>628</Words>
  <Application>Microsoft Office PowerPoint</Application>
  <PresentationFormat>Widescreen</PresentationFormat>
  <Paragraphs>119</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180</cp:revision>
  <dcterms:created xsi:type="dcterms:W3CDTF">2018-11-12T16:45:52Z</dcterms:created>
  <dcterms:modified xsi:type="dcterms:W3CDTF">2021-10-19T19:00:47Z</dcterms:modified>
</cp:coreProperties>
</file>