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872" r:id="rId2"/>
    <p:sldId id="984" r:id="rId3"/>
    <p:sldId id="1109" r:id="rId4"/>
    <p:sldId id="1129" r:id="rId5"/>
    <p:sldId id="1134" r:id="rId6"/>
    <p:sldId id="1087" r:id="rId7"/>
    <p:sldId id="1110" r:id="rId8"/>
    <p:sldId id="1117" r:id="rId9"/>
    <p:sldId id="1118" r:id="rId10"/>
    <p:sldId id="1119" r:id="rId11"/>
    <p:sldId id="1124" r:id="rId12"/>
    <p:sldId id="1116" r:id="rId13"/>
    <p:sldId id="1126" r:id="rId14"/>
    <p:sldId id="1127" r:id="rId15"/>
    <p:sldId id="1128" r:id="rId16"/>
    <p:sldId id="1132" r:id="rId17"/>
    <p:sldId id="95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B700"/>
    <a:srgbClr val="55565A"/>
    <a:srgbClr val="FF5C35"/>
    <a:srgbClr val="407CCA"/>
    <a:srgbClr val="0D2240"/>
    <a:srgbClr val="00338D"/>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10"/>
    <p:restoredTop sz="94674"/>
  </p:normalViewPr>
  <p:slideViewPr>
    <p:cSldViewPr snapToGrid="0" snapToObjects="1">
      <p:cViewPr varScale="1">
        <p:scale>
          <a:sx n="108" d="100"/>
          <a:sy n="108" d="100"/>
        </p:scale>
        <p:origin x="1266" y="102"/>
      </p:cViewPr>
      <p:guideLst>
        <p:guide orient="horz" pos="2184"/>
        <p:guide pos="3840"/>
      </p:guideLst>
    </p:cSldViewPr>
  </p:slideViewPr>
  <p:notesTextViewPr>
    <p:cViewPr>
      <p:scale>
        <a:sx n="1" d="1"/>
        <a:sy n="1" d="1"/>
      </p:scale>
      <p:origin x="0" y="0"/>
    </p:cViewPr>
  </p:notesTextViewPr>
  <p:notesViewPr>
    <p:cSldViewPr snapToGrid="0" snapToObjects="1">
      <p:cViewPr varScale="1">
        <p:scale>
          <a:sx n="88" d="100"/>
          <a:sy n="88" d="100"/>
        </p:scale>
        <p:origin x="38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54997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1917: </a:t>
            </a:r>
            <a:r>
              <a:rPr lang="en-US" dirty="0"/>
              <a:t> The Beginning of Lions Club International founded by Melvin Jones</a:t>
            </a:r>
          </a:p>
          <a:p>
            <a:r>
              <a:rPr lang="en-US" b="1" u="sng" dirty="0"/>
              <a:t>1920: </a:t>
            </a:r>
            <a:r>
              <a:rPr lang="en-US" dirty="0"/>
              <a:t> Establishment of first “international club” in Canada</a:t>
            </a:r>
            <a:endParaRPr lang="en-US" dirty="0">
              <a:cs typeface="Calibri"/>
            </a:endParaRPr>
          </a:p>
          <a:p>
            <a:r>
              <a:rPr lang="en-US" b="1" u="sng" dirty="0"/>
              <a:t>1925:  </a:t>
            </a:r>
            <a:r>
              <a:rPr lang="en-US" dirty="0"/>
              <a:t>Hellen Keller challenges Lions to be “Knights of Blind” leading the charge in sight</a:t>
            </a:r>
            <a:endParaRPr lang="en-US" dirty="0">
              <a:cs typeface="Calibri"/>
            </a:endParaRPr>
          </a:p>
          <a:p>
            <a:r>
              <a:rPr lang="en-US" b="1" u="sng" dirty="0"/>
              <a:t>1945: </a:t>
            </a:r>
            <a:r>
              <a:rPr lang="en-US" dirty="0"/>
              <a:t>Help to establish the NGO section of the United Nations</a:t>
            </a:r>
            <a:endParaRPr lang="en-US" dirty="0">
              <a:cs typeface="Calibri"/>
            </a:endParaRPr>
          </a:p>
          <a:p>
            <a:r>
              <a:rPr lang="en-US" b="1" u="sng" dirty="0"/>
              <a:t>1957:  </a:t>
            </a:r>
            <a:r>
              <a:rPr lang="en-US" dirty="0"/>
              <a:t>Leos Clubs are formed</a:t>
            </a:r>
            <a:endParaRPr lang="en-US" dirty="0">
              <a:cs typeface="Calibri"/>
            </a:endParaRPr>
          </a:p>
          <a:p>
            <a:r>
              <a:rPr lang="en-US" b="1" u="sng" dirty="0"/>
              <a:t>1968:  </a:t>
            </a:r>
            <a:r>
              <a:rPr lang="en-US" dirty="0"/>
              <a:t>Lions Clubs International Foundation began</a:t>
            </a:r>
            <a:endParaRPr lang="en-US" dirty="0">
              <a:cs typeface="Calibri"/>
            </a:endParaRPr>
          </a:p>
          <a:p>
            <a:r>
              <a:rPr lang="en-US" b="1" u="sng" dirty="0"/>
              <a:t>1990: </a:t>
            </a:r>
            <a:r>
              <a:rPr lang="en-US" dirty="0"/>
              <a:t>Launch of “Sight First” to help restore sight and prevent blindness on a global scale</a:t>
            </a:r>
            <a:endParaRPr lang="en-US" dirty="0">
              <a:cs typeface="Calibri"/>
            </a:endParaRPr>
          </a:p>
          <a:p>
            <a:r>
              <a:rPr lang="en-US" b="1" u="sng" dirty="0"/>
              <a:t>2017:  </a:t>
            </a:r>
            <a:r>
              <a:rPr lang="en-US" dirty="0"/>
              <a:t>LCI Turn 100. Celebrates 100 years of humanitarian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415054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788414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422142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408531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2"/>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
        <p:nvSpPr>
          <p:cNvPr id="9" name="Headline">
            <a:extLst>
              <a:ext uri="{FF2B5EF4-FFF2-40B4-BE49-F238E27FC236}">
                <a16:creationId xmlns:a16="http://schemas.microsoft.com/office/drawing/2014/main" id="{7AA9FF01-2E80-445B-9F0B-6E863247A3ED}"/>
              </a:ext>
            </a:extLst>
          </p:cNvPr>
          <p:cNvSpPr>
            <a:spLocks noChangeArrowheads="1"/>
          </p:cNvSpPr>
          <p:nvPr/>
        </p:nvSpPr>
        <p:spPr bwMode="auto">
          <a:xfrm>
            <a:off x="762000" y="3206750"/>
            <a:ext cx="6210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SzPct val="100000"/>
              <a:buFont typeface="Arial" panose="020B0604020202020204" pitchFamily="34" charset="0"/>
              <a:buNone/>
            </a:pPr>
            <a:r>
              <a:rPr lang="fr-FR" altLang="fr-FR" sz="3600" b="1" dirty="0">
                <a:solidFill>
                  <a:schemeClr val="bg1"/>
                </a:solidFill>
                <a:latin typeface="Arial" panose="020B0604020202020204" pitchFamily="34" charset="0"/>
                <a:cs typeface="ヒラギノ角ゴ Pro W3" charset="0"/>
              </a:rPr>
              <a:t>Lions Clubs International</a:t>
            </a:r>
          </a:p>
        </p:txBody>
      </p:sp>
      <p:sp>
        <p:nvSpPr>
          <p:cNvPr id="10" name="Subhead">
            <a:extLst>
              <a:ext uri="{FF2B5EF4-FFF2-40B4-BE49-F238E27FC236}">
                <a16:creationId xmlns:a16="http://schemas.microsoft.com/office/drawing/2014/main" id="{8A3C62E9-57B5-4A0F-B629-A3246DD8CAC5}"/>
              </a:ext>
            </a:extLst>
          </p:cNvPr>
          <p:cNvSpPr>
            <a:spLocks noChangeArrowheads="1"/>
          </p:cNvSpPr>
          <p:nvPr/>
        </p:nvSpPr>
        <p:spPr bwMode="auto">
          <a:xfrm>
            <a:off x="762000" y="4189413"/>
            <a:ext cx="76962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SzPct val="100000"/>
              <a:buFont typeface="Arial" panose="020B0604020202020204" pitchFamily="34" charset="0"/>
              <a:buNone/>
            </a:pPr>
            <a:r>
              <a:rPr lang="fr-FR" altLang="fr-FR" sz="3300" dirty="0">
                <a:solidFill>
                  <a:schemeClr val="bg1"/>
                </a:solidFill>
                <a:latin typeface="Arial" panose="020B0604020202020204" pitchFamily="34" charset="0"/>
                <a:cs typeface="ヒラギノ角ゴ Pro W3" charset="0"/>
              </a:rPr>
              <a:t>Une force globale pour le bien</a:t>
            </a:r>
          </a:p>
        </p:txBody>
      </p:sp>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4" name="Yellow Bar">
            <a:extLst>
              <a:ext uri="{FF2B5EF4-FFF2-40B4-BE49-F238E27FC236}">
                <a16:creationId xmlns:a16="http://schemas.microsoft.com/office/drawing/2014/main" id="{BB1323C2-86E0-EE4D-A8AE-3DDAADA40940}"/>
              </a:ext>
            </a:extLst>
          </p:cNvPr>
          <p:cNvSpPr/>
          <p:nvPr/>
        </p:nvSpPr>
        <p:spPr>
          <a:xfrm>
            <a:off x="5370871" y="248976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dirty="0">
              <a:solidFill>
                <a:srgbClr val="00338D"/>
              </a:solidFill>
            </a:endParaRPr>
          </a:p>
        </p:txBody>
      </p:sp>
      <p:sp>
        <p:nvSpPr>
          <p:cNvPr id="9" name="Headline">
            <a:extLst>
              <a:ext uri="{FF2B5EF4-FFF2-40B4-BE49-F238E27FC236}">
                <a16:creationId xmlns:a16="http://schemas.microsoft.com/office/drawing/2014/main" id="{399A9614-DCE4-4F51-8ABB-2EAB8D7FBFDD}"/>
              </a:ext>
            </a:extLst>
          </p:cNvPr>
          <p:cNvSpPr>
            <a:spLocks noChangeArrowheads="1"/>
          </p:cNvSpPr>
          <p:nvPr/>
        </p:nvSpPr>
        <p:spPr bwMode="auto">
          <a:xfrm>
            <a:off x="2987675" y="1239838"/>
            <a:ext cx="6210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buSzPct val="100000"/>
              <a:buFont typeface="Arial" panose="020B0604020202020204" pitchFamily="34" charset="0"/>
              <a:buNone/>
            </a:pPr>
            <a:r>
              <a:rPr lang="fr-FR" altLang="fr-FR" sz="4800" b="1" dirty="0">
                <a:solidFill>
                  <a:schemeClr val="bg1"/>
                </a:solidFill>
                <a:latin typeface="Arial" panose="020B0604020202020204" pitchFamily="34" charset="0"/>
                <a:cs typeface="ヒラギノ角ゴ Pro W3" charset="0"/>
              </a:rPr>
              <a:t>Notre Fondation</a:t>
            </a:r>
          </a:p>
        </p:txBody>
      </p:sp>
      <p:sp>
        <p:nvSpPr>
          <p:cNvPr id="10" name="TextBox 7">
            <a:extLst>
              <a:ext uri="{FF2B5EF4-FFF2-40B4-BE49-F238E27FC236}">
                <a16:creationId xmlns:a16="http://schemas.microsoft.com/office/drawing/2014/main" id="{B10C7F7A-71C1-4028-8216-EBD5B8ADF090}"/>
              </a:ext>
            </a:extLst>
          </p:cNvPr>
          <p:cNvSpPr>
            <a:spLocks noChangeArrowheads="1"/>
          </p:cNvSpPr>
          <p:nvPr/>
        </p:nvSpPr>
        <p:spPr bwMode="auto">
          <a:xfrm>
            <a:off x="1795463" y="2757488"/>
            <a:ext cx="8593137"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buSzPct val="100000"/>
            </a:pPr>
            <a:r>
              <a:rPr lang="fr-FR" altLang="fr-FR" sz="2400" dirty="0">
                <a:solidFill>
                  <a:schemeClr val="bg1"/>
                </a:solidFill>
                <a:latin typeface="Arial" panose="020B0604020202020204" pitchFamily="34" charset="0"/>
                <a:cs typeface="Arial Hebrew Scholar" charset="0"/>
              </a:rPr>
              <a:t>La Fondation du Lions Clubs International (LCIF) est la branche caritative du Lions Clubs International. La LCIF soutient l’action humanitaire des Lions au niveau local et mondial par le biais de subventions.</a:t>
            </a:r>
          </a:p>
          <a:p>
            <a:pPr algn="ctr" eaLnBrk="1" hangingPunct="1">
              <a:buSzPct val="100000"/>
            </a:pPr>
            <a:endParaRPr lang="en-US" altLang="fr-FR" sz="2400" dirty="0">
              <a:solidFill>
                <a:schemeClr val="bg1"/>
              </a:solidFill>
              <a:latin typeface="Arial" panose="020B0604020202020204" pitchFamily="34" charset="0"/>
              <a:cs typeface="Arial Hebrew Scholar" charset="0"/>
            </a:endParaRPr>
          </a:p>
          <a:p>
            <a:pPr algn="ctr" eaLnBrk="1" hangingPunct="1">
              <a:buSzPct val="100000"/>
            </a:pPr>
            <a:endParaRPr lang="en-US" altLang="fr-FR" sz="2400" dirty="0">
              <a:solidFill>
                <a:schemeClr val="bg1"/>
              </a:solidFill>
              <a:latin typeface="Arial" panose="020B0604020202020204" pitchFamily="34" charset="0"/>
              <a:cs typeface="Arial Hebrew Scholar" charset="0"/>
            </a:endParaRPr>
          </a:p>
          <a:p>
            <a:pPr algn="ctr" eaLnBrk="1" hangingPunct="1">
              <a:buSzPct val="100000"/>
            </a:pPr>
            <a:endParaRPr lang="en-US" altLang="fr-FR" sz="2400" dirty="0">
              <a:solidFill>
                <a:schemeClr val="bg1"/>
              </a:solidFill>
              <a:latin typeface="Arial" panose="020B0604020202020204" pitchFamily="34" charset="0"/>
              <a:cs typeface="Arial Hebrew Scholar" charset="0"/>
            </a:endParaRPr>
          </a:p>
        </p:txBody>
      </p:sp>
    </p:spTree>
    <p:extLst>
      <p:ext uri="{BB962C8B-B14F-4D97-AF65-F5344CB8AC3E}">
        <p14:creationId xmlns:p14="http://schemas.microsoft.com/office/powerpoint/2010/main" val="438122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886693" y="316096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pic>
        <p:nvPicPr>
          <p:cNvPr id="8" name="Picture 7">
            <a:extLst>
              <a:ext uri="{FF2B5EF4-FFF2-40B4-BE49-F238E27FC236}">
                <a16:creationId xmlns:a16="http://schemas.microsoft.com/office/drawing/2014/main" id="{C0CCABCC-64AA-7943-A46A-05E3CB7B8434}"/>
              </a:ext>
            </a:extLst>
          </p:cNvPr>
          <p:cNvPicPr>
            <a:picLocks noChangeAspect="1"/>
          </p:cNvPicPr>
          <p:nvPr/>
        </p:nvPicPr>
        <p:blipFill>
          <a:blip r:embed="rId2"/>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802293BA-F532-2046-A0AA-9507A7421B10}"/>
              </a:ext>
            </a:extLst>
          </p:cNvPr>
          <p:cNvPicPr>
            <a:picLocks noChangeAspect="1"/>
          </p:cNvPicPr>
          <p:nvPr/>
        </p:nvPicPr>
        <p:blipFill>
          <a:blip r:embed="rId2"/>
          <a:stretch>
            <a:fillRect/>
          </a:stretch>
        </p:blipFill>
        <p:spPr>
          <a:xfrm rot="10800000">
            <a:off x="-1" y="4572001"/>
            <a:ext cx="2286000" cy="2286000"/>
          </a:xfrm>
          <a:prstGeom prst="rect">
            <a:avLst/>
          </a:prstGeom>
        </p:spPr>
      </p:pic>
      <p:sp>
        <p:nvSpPr>
          <p:cNvPr id="9" name="Headline">
            <a:extLst>
              <a:ext uri="{FF2B5EF4-FFF2-40B4-BE49-F238E27FC236}">
                <a16:creationId xmlns:a16="http://schemas.microsoft.com/office/drawing/2014/main" id="{687C80FC-B3B6-487B-AA8F-B093B7B49EBD}"/>
              </a:ext>
            </a:extLst>
          </p:cNvPr>
          <p:cNvSpPr>
            <a:spLocks noChangeArrowheads="1"/>
          </p:cNvSpPr>
          <p:nvPr/>
        </p:nvSpPr>
        <p:spPr bwMode="auto">
          <a:xfrm>
            <a:off x="762000" y="2405063"/>
            <a:ext cx="66611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SzPct val="100000"/>
              <a:buFont typeface="Arial" panose="020B0604020202020204" pitchFamily="34" charset="0"/>
              <a:buNone/>
            </a:pPr>
            <a:r>
              <a:rPr lang="fr-FR" altLang="fr-FR" sz="3600" b="1" dirty="0">
                <a:solidFill>
                  <a:schemeClr val="bg1"/>
                </a:solidFill>
                <a:latin typeface="Arial" panose="020B0604020202020204" pitchFamily="34" charset="0"/>
                <a:cs typeface="ヒラギノ角ゴ Pro W3" charset="0"/>
              </a:rPr>
              <a:t>Club / Club parrain</a:t>
            </a:r>
          </a:p>
        </p:txBody>
      </p:sp>
      <p:sp>
        <p:nvSpPr>
          <p:cNvPr id="12" name="Subhead">
            <a:extLst>
              <a:ext uri="{FF2B5EF4-FFF2-40B4-BE49-F238E27FC236}">
                <a16:creationId xmlns:a16="http://schemas.microsoft.com/office/drawing/2014/main" id="{E43FD9C6-81C9-470C-84D8-142A9802FA7C}"/>
              </a:ext>
            </a:extLst>
          </p:cNvPr>
          <p:cNvSpPr>
            <a:spLocks noChangeArrowheads="1"/>
          </p:cNvSpPr>
          <p:nvPr/>
        </p:nvSpPr>
        <p:spPr bwMode="auto">
          <a:xfrm>
            <a:off x="762000" y="3387725"/>
            <a:ext cx="76962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SzPct val="100000"/>
              <a:buFont typeface="Arial" panose="020B0604020202020204" pitchFamily="34" charset="0"/>
              <a:buNone/>
            </a:pPr>
            <a:r>
              <a:rPr lang="fr-FR" altLang="fr-FR" sz="3300" dirty="0">
                <a:solidFill>
                  <a:schemeClr val="bg1"/>
                </a:solidFill>
                <a:latin typeface="Arial" panose="020B0604020202020204" pitchFamily="34" charset="0"/>
                <a:cs typeface="ヒラギノ角ゴ Pro W3" charset="0"/>
              </a:rPr>
              <a:t>[Insérer le nom du club ici]</a:t>
            </a:r>
          </a:p>
        </p:txBody>
      </p:sp>
    </p:spTree>
    <p:extLst>
      <p:ext uri="{BB962C8B-B14F-4D97-AF65-F5344CB8AC3E}">
        <p14:creationId xmlns:p14="http://schemas.microsoft.com/office/powerpoint/2010/main" val="51138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2" name="Headline">
            <a:extLst>
              <a:ext uri="{FF2B5EF4-FFF2-40B4-BE49-F238E27FC236}">
                <a16:creationId xmlns:a16="http://schemas.microsoft.com/office/drawing/2014/main" id="{280E5A5C-AA0B-4B7C-9457-FBFCC6AECAC5}"/>
              </a:ext>
            </a:extLst>
          </p:cNvPr>
          <p:cNvSpPr>
            <a:spLocks noChangeArrowheads="1"/>
          </p:cNvSpPr>
          <p:nvPr/>
        </p:nvSpPr>
        <p:spPr bwMode="auto">
          <a:xfrm>
            <a:off x="373063" y="366713"/>
            <a:ext cx="15541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SzPct val="100000"/>
            </a:pPr>
            <a:r>
              <a:rPr lang="fr-FR" altLang="fr-FR" sz="1600" b="1" dirty="0">
                <a:solidFill>
                  <a:srgbClr val="EBB700"/>
                </a:solidFill>
                <a:latin typeface="Helvetica Neue" charset="0"/>
                <a:cs typeface="Helvetica Neue" charset="0"/>
              </a:rPr>
              <a:t>Notre club</a:t>
            </a:r>
          </a:p>
        </p:txBody>
      </p:sp>
      <p:sp>
        <p:nvSpPr>
          <p:cNvPr id="13" name="Headline">
            <a:extLst>
              <a:ext uri="{FF2B5EF4-FFF2-40B4-BE49-F238E27FC236}">
                <a16:creationId xmlns:a16="http://schemas.microsoft.com/office/drawing/2014/main" id="{4D9503C3-B466-4034-870E-95CD1DDCFE6C}"/>
              </a:ext>
            </a:extLst>
          </p:cNvPr>
          <p:cNvSpPr>
            <a:spLocks noChangeArrowheads="1"/>
          </p:cNvSpPr>
          <p:nvPr/>
        </p:nvSpPr>
        <p:spPr bwMode="auto">
          <a:xfrm>
            <a:off x="2919413" y="987425"/>
            <a:ext cx="83740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SzPct val="100000"/>
            </a:pPr>
            <a:r>
              <a:rPr lang="fr-FR" altLang="fr-FR" sz="3200" b="1" dirty="0">
                <a:solidFill>
                  <a:srgbClr val="00338D"/>
                </a:solidFill>
                <a:latin typeface="Helvetica Neue" charset="0"/>
                <a:cs typeface="Helvetica Neue" charset="0"/>
              </a:rPr>
              <a:t>[Nom de votre club]</a:t>
            </a:r>
          </a:p>
        </p:txBody>
      </p:sp>
      <p:sp>
        <p:nvSpPr>
          <p:cNvPr id="14" name="Body Copy">
            <a:extLst>
              <a:ext uri="{FF2B5EF4-FFF2-40B4-BE49-F238E27FC236}">
                <a16:creationId xmlns:a16="http://schemas.microsoft.com/office/drawing/2014/main" id="{02D6BF08-BED8-49EF-87A2-889D11664885}"/>
              </a:ext>
            </a:extLst>
          </p:cNvPr>
          <p:cNvSpPr>
            <a:spLocks noChangeArrowheads="1"/>
          </p:cNvSpPr>
          <p:nvPr/>
        </p:nvSpPr>
        <p:spPr bwMode="auto">
          <a:xfrm>
            <a:off x="2908300" y="1931988"/>
            <a:ext cx="88741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SzPct val="100000"/>
              <a:buFont typeface="Arial" panose="020B0604020202020204" pitchFamily="34" charset="0"/>
              <a:buNone/>
            </a:pPr>
            <a:r>
              <a:rPr lang="fr-FR" altLang="fr-FR" dirty="0">
                <a:solidFill>
                  <a:srgbClr val="55565A"/>
                </a:solidFill>
                <a:latin typeface="Arial" panose="020B0604020202020204" pitchFamily="34" charset="0"/>
                <a:cs typeface="ヒラギノ角ゴ Pro W3" charset="0"/>
              </a:rPr>
              <a:t>[Saisir les informations sur votre club (année de création, nombre de membres, dirigeants, etc.)]</a:t>
            </a:r>
          </a:p>
        </p:txBody>
      </p:sp>
    </p:spTree>
    <p:extLst>
      <p:ext uri="{BB962C8B-B14F-4D97-AF65-F5344CB8AC3E}">
        <p14:creationId xmlns:p14="http://schemas.microsoft.com/office/powerpoint/2010/main" val="374145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3" name="Headline">
            <a:extLst>
              <a:ext uri="{FF2B5EF4-FFF2-40B4-BE49-F238E27FC236}">
                <a16:creationId xmlns:a16="http://schemas.microsoft.com/office/drawing/2014/main" id="{9679F406-4EDE-4C79-9ED0-DF71C3AF385F}"/>
              </a:ext>
            </a:extLst>
          </p:cNvPr>
          <p:cNvSpPr>
            <a:spLocks noChangeArrowheads="1"/>
          </p:cNvSpPr>
          <p:nvPr/>
        </p:nvSpPr>
        <p:spPr bwMode="auto">
          <a:xfrm>
            <a:off x="373063" y="366713"/>
            <a:ext cx="173355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SzPct val="100000"/>
            </a:pPr>
            <a:r>
              <a:rPr lang="fr-FR" altLang="fr-FR" sz="1600" b="1" dirty="0">
                <a:solidFill>
                  <a:srgbClr val="EBB700"/>
                </a:solidFill>
                <a:latin typeface="Helvetica Neue" charset="0"/>
                <a:cs typeface="Helvetica Neue" charset="0"/>
              </a:rPr>
              <a:t>Notre ville/collectivité</a:t>
            </a:r>
          </a:p>
        </p:txBody>
      </p:sp>
      <p:sp>
        <p:nvSpPr>
          <p:cNvPr id="14" name="Headline">
            <a:extLst>
              <a:ext uri="{FF2B5EF4-FFF2-40B4-BE49-F238E27FC236}">
                <a16:creationId xmlns:a16="http://schemas.microsoft.com/office/drawing/2014/main" id="{E18994DB-3107-418E-A311-5FBBCE3420F0}"/>
              </a:ext>
            </a:extLst>
          </p:cNvPr>
          <p:cNvSpPr>
            <a:spLocks noChangeArrowheads="1"/>
          </p:cNvSpPr>
          <p:nvPr/>
        </p:nvSpPr>
        <p:spPr bwMode="auto">
          <a:xfrm>
            <a:off x="2919413" y="987425"/>
            <a:ext cx="83740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SzPct val="100000"/>
            </a:pPr>
            <a:r>
              <a:rPr lang="fr-FR" altLang="fr-FR" sz="3200" b="1" dirty="0">
                <a:solidFill>
                  <a:srgbClr val="00338D"/>
                </a:solidFill>
                <a:latin typeface="Helvetica Neue" charset="0"/>
                <a:cs typeface="Helvetica Neue" charset="0"/>
              </a:rPr>
              <a:t>Nous servons [Nom de la ville/collectivité]</a:t>
            </a:r>
          </a:p>
        </p:txBody>
      </p:sp>
      <p:sp>
        <p:nvSpPr>
          <p:cNvPr id="17" name="Body Copy">
            <a:extLst>
              <a:ext uri="{FF2B5EF4-FFF2-40B4-BE49-F238E27FC236}">
                <a16:creationId xmlns:a16="http://schemas.microsoft.com/office/drawing/2014/main" id="{0D960695-960B-4F70-B9D8-69E909D4A50B}"/>
              </a:ext>
            </a:extLst>
          </p:cNvPr>
          <p:cNvSpPr>
            <a:spLocks noChangeArrowheads="1"/>
          </p:cNvSpPr>
          <p:nvPr/>
        </p:nvSpPr>
        <p:spPr bwMode="auto">
          <a:xfrm>
            <a:off x="2908300" y="1931988"/>
            <a:ext cx="88741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SzPct val="100000"/>
              <a:buFont typeface="Arial" panose="020B0604020202020204" pitchFamily="34" charset="0"/>
              <a:buNone/>
            </a:pPr>
            <a:r>
              <a:rPr lang="fr-FR" altLang="fr-FR" dirty="0">
                <a:solidFill>
                  <a:srgbClr val="55565A"/>
                </a:solidFill>
                <a:latin typeface="Arial" panose="020B0604020202020204" pitchFamily="34" charset="0"/>
                <a:cs typeface="ヒラギノ角ゴ Pro W3" charset="0"/>
              </a:rPr>
              <a:t>[Saisir des informations sur la ville/région/collectivité dans laquelle vous apportez un service (démographie, histoire, culture, besoins, etc.)]</a:t>
            </a:r>
          </a:p>
        </p:txBody>
      </p:sp>
    </p:spTree>
    <p:extLst>
      <p:ext uri="{BB962C8B-B14F-4D97-AF65-F5344CB8AC3E}">
        <p14:creationId xmlns:p14="http://schemas.microsoft.com/office/powerpoint/2010/main" val="36778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2" name="Headline">
            <a:extLst>
              <a:ext uri="{FF2B5EF4-FFF2-40B4-BE49-F238E27FC236}">
                <a16:creationId xmlns:a16="http://schemas.microsoft.com/office/drawing/2014/main" id="{0CC606B1-9E8C-484E-95E3-2962EB29AD75}"/>
              </a:ext>
            </a:extLst>
          </p:cNvPr>
          <p:cNvSpPr>
            <a:spLocks noChangeArrowheads="1"/>
          </p:cNvSpPr>
          <p:nvPr/>
        </p:nvSpPr>
        <p:spPr bwMode="auto">
          <a:xfrm>
            <a:off x="373063" y="366713"/>
            <a:ext cx="15541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SzPct val="100000"/>
            </a:pPr>
            <a:r>
              <a:rPr lang="fr-FR" altLang="fr-FR" sz="1600" b="1" dirty="0">
                <a:solidFill>
                  <a:srgbClr val="EBB700"/>
                </a:solidFill>
                <a:latin typeface="Helvetica Neue" charset="0"/>
                <a:cs typeface="Helvetica Neue" charset="0"/>
              </a:rPr>
              <a:t>Notre service</a:t>
            </a:r>
          </a:p>
        </p:txBody>
      </p:sp>
      <p:sp>
        <p:nvSpPr>
          <p:cNvPr id="13" name="Headline">
            <a:extLst>
              <a:ext uri="{FF2B5EF4-FFF2-40B4-BE49-F238E27FC236}">
                <a16:creationId xmlns:a16="http://schemas.microsoft.com/office/drawing/2014/main" id="{6EEBB08A-BFA2-4D23-947E-53AEF9ABB1BF}"/>
              </a:ext>
            </a:extLst>
          </p:cNvPr>
          <p:cNvSpPr>
            <a:spLocks noChangeArrowheads="1"/>
          </p:cNvSpPr>
          <p:nvPr/>
        </p:nvSpPr>
        <p:spPr bwMode="auto">
          <a:xfrm>
            <a:off x="2919413" y="987425"/>
            <a:ext cx="83740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SzPct val="100000"/>
            </a:pPr>
            <a:r>
              <a:rPr lang="fr-FR" altLang="fr-FR" sz="3200" b="1" dirty="0">
                <a:solidFill>
                  <a:srgbClr val="00338D"/>
                </a:solidFill>
                <a:latin typeface="Helvetica Neue" charset="0"/>
                <a:cs typeface="Helvetica Neue" charset="0"/>
              </a:rPr>
              <a:t>Nos activités de service</a:t>
            </a:r>
          </a:p>
        </p:txBody>
      </p:sp>
      <p:sp>
        <p:nvSpPr>
          <p:cNvPr id="14" name="Body Copy">
            <a:extLst>
              <a:ext uri="{FF2B5EF4-FFF2-40B4-BE49-F238E27FC236}">
                <a16:creationId xmlns:a16="http://schemas.microsoft.com/office/drawing/2014/main" id="{AA109881-2219-41E3-BA46-300A8D75E816}"/>
              </a:ext>
            </a:extLst>
          </p:cNvPr>
          <p:cNvSpPr>
            <a:spLocks noChangeArrowheads="1"/>
          </p:cNvSpPr>
          <p:nvPr/>
        </p:nvSpPr>
        <p:spPr bwMode="auto">
          <a:xfrm>
            <a:off x="2908300" y="1931988"/>
            <a:ext cx="88741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SzPct val="100000"/>
              <a:buFont typeface="Arial" panose="020B0604020202020204" pitchFamily="34" charset="0"/>
              <a:buNone/>
            </a:pPr>
            <a:r>
              <a:rPr lang="fr-FR" altLang="fr-FR" dirty="0">
                <a:solidFill>
                  <a:srgbClr val="55565A"/>
                </a:solidFill>
                <a:latin typeface="Arial" panose="020B0604020202020204" pitchFamily="34" charset="0"/>
                <a:cs typeface="ヒラギノ角ゴ Pro W3" charset="0"/>
              </a:rPr>
              <a:t>[Saisir des informations sur les activités de votre club (programmes spécifiques, projets en réponse aux besoins locaux, manifestations, collectes de fonds, partenariats locaux, etc.)]</a:t>
            </a:r>
          </a:p>
          <a:p>
            <a:pPr eaLnBrk="1" hangingPunct="1">
              <a:spcBef>
                <a:spcPct val="20000"/>
              </a:spcBef>
              <a:buSzPct val="100000"/>
              <a:buFont typeface="Arial" panose="020B0604020202020204" pitchFamily="34" charset="0"/>
              <a:buNone/>
            </a:pPr>
            <a:endParaRPr lang="en-US" altLang="fr-FR" dirty="0">
              <a:solidFill>
                <a:srgbClr val="55565A"/>
              </a:solidFill>
              <a:latin typeface="Arial" panose="020B0604020202020204" pitchFamily="34" charset="0"/>
              <a:cs typeface="ヒラギノ角ゴ Pro W3" charset="0"/>
            </a:endParaRPr>
          </a:p>
          <a:p>
            <a:pPr eaLnBrk="1" hangingPunct="1">
              <a:spcBef>
                <a:spcPct val="20000"/>
              </a:spcBef>
              <a:buSzPct val="100000"/>
              <a:buFont typeface="Arial" panose="020B0604020202020204" pitchFamily="34" charset="0"/>
              <a:buNone/>
            </a:pPr>
            <a:r>
              <a:rPr lang="fr-FR" altLang="fr-FR" dirty="0">
                <a:solidFill>
                  <a:srgbClr val="55565A"/>
                </a:solidFill>
                <a:latin typeface="Arial" panose="020B0604020202020204" pitchFamily="34" charset="0"/>
                <a:cs typeface="ヒラギノ角ゴ Pro W3" charset="0"/>
              </a:rPr>
              <a:t> </a:t>
            </a:r>
          </a:p>
        </p:txBody>
      </p:sp>
    </p:spTree>
    <p:extLst>
      <p:ext uri="{BB962C8B-B14F-4D97-AF65-F5344CB8AC3E}">
        <p14:creationId xmlns:p14="http://schemas.microsoft.com/office/powerpoint/2010/main" val="57812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100887" y="117014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2" name="Headline">
            <a:extLst>
              <a:ext uri="{FF2B5EF4-FFF2-40B4-BE49-F238E27FC236}">
                <a16:creationId xmlns:a16="http://schemas.microsoft.com/office/drawing/2014/main" id="{22F2D55A-16E7-400A-B084-FF7184831350}"/>
              </a:ext>
            </a:extLst>
          </p:cNvPr>
          <p:cNvSpPr>
            <a:spLocks noChangeArrowheads="1"/>
          </p:cNvSpPr>
          <p:nvPr/>
        </p:nvSpPr>
        <p:spPr bwMode="auto">
          <a:xfrm>
            <a:off x="373063" y="366713"/>
            <a:ext cx="15541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SzPct val="100000"/>
            </a:pPr>
            <a:r>
              <a:rPr lang="fr-FR" altLang="fr-FR" sz="1600" b="1" dirty="0">
                <a:solidFill>
                  <a:srgbClr val="EBB700"/>
                </a:solidFill>
                <a:latin typeface="Helvetica Neue" charset="0"/>
                <a:cs typeface="Helvetica Neue" charset="0"/>
              </a:rPr>
              <a:t>Étapes suivantes</a:t>
            </a:r>
          </a:p>
        </p:txBody>
      </p:sp>
      <p:sp>
        <p:nvSpPr>
          <p:cNvPr id="13" name="Headline">
            <a:extLst>
              <a:ext uri="{FF2B5EF4-FFF2-40B4-BE49-F238E27FC236}">
                <a16:creationId xmlns:a16="http://schemas.microsoft.com/office/drawing/2014/main" id="{CF89BCA2-D189-47FC-AEF3-5C4473AE3091}"/>
              </a:ext>
            </a:extLst>
          </p:cNvPr>
          <p:cNvSpPr>
            <a:spLocks noChangeArrowheads="1"/>
          </p:cNvSpPr>
          <p:nvPr/>
        </p:nvSpPr>
        <p:spPr bwMode="auto">
          <a:xfrm>
            <a:off x="2932113" y="455613"/>
            <a:ext cx="83740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SzPct val="100000"/>
            </a:pPr>
            <a:r>
              <a:rPr lang="fr-FR" altLang="fr-FR" sz="4800" b="1" dirty="0">
                <a:solidFill>
                  <a:srgbClr val="00338D"/>
                </a:solidFill>
                <a:latin typeface="Arial" panose="020B0604020202020204" pitchFamily="34" charset="0"/>
              </a:rPr>
              <a:t>Impliquez-vous !</a:t>
            </a:r>
          </a:p>
        </p:txBody>
      </p:sp>
      <p:sp>
        <p:nvSpPr>
          <p:cNvPr id="14" name="Body Copy">
            <a:extLst>
              <a:ext uri="{FF2B5EF4-FFF2-40B4-BE49-F238E27FC236}">
                <a16:creationId xmlns:a16="http://schemas.microsoft.com/office/drawing/2014/main" id="{E8CE84AC-E9CB-4FEB-87C2-135E3A5E152C}"/>
              </a:ext>
            </a:extLst>
          </p:cNvPr>
          <p:cNvSpPr>
            <a:spLocks noChangeArrowheads="1"/>
          </p:cNvSpPr>
          <p:nvPr/>
        </p:nvSpPr>
        <p:spPr bwMode="auto">
          <a:xfrm>
            <a:off x="2932113" y="1490663"/>
            <a:ext cx="88741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285750" indent="-2857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SzPct val="100000"/>
              <a:buFont typeface="Arial" panose="020B0604020202020204" pitchFamily="34" charset="0"/>
              <a:buChar char="•"/>
            </a:pPr>
            <a:r>
              <a:rPr lang="fr-FR" altLang="fr-FR" sz="2400" dirty="0">
                <a:solidFill>
                  <a:srgbClr val="55565A"/>
                </a:solidFill>
                <a:latin typeface="Arial" panose="020B0604020202020204" pitchFamily="34" charset="0"/>
                <a:cs typeface="ヒラギノ角ゴ Pro W3" charset="0"/>
              </a:rPr>
              <a:t>Remplir la demande de charte de membre fondateur </a:t>
            </a:r>
          </a:p>
          <a:p>
            <a:pPr eaLnBrk="1" hangingPunct="1">
              <a:spcBef>
                <a:spcPct val="20000"/>
              </a:spcBef>
              <a:buSzPct val="100000"/>
              <a:buFont typeface="Arial" panose="020B0604020202020204" pitchFamily="34" charset="0"/>
              <a:buNone/>
            </a:pPr>
            <a:endParaRPr lang="en-US" altLang="fr-FR" sz="2400" dirty="0">
              <a:solidFill>
                <a:srgbClr val="55565A"/>
              </a:solidFill>
              <a:latin typeface="Arial" panose="020B0604020202020204" pitchFamily="34" charset="0"/>
              <a:cs typeface="ヒラギノ角ゴ Pro W3" charset="0"/>
            </a:endParaRPr>
          </a:p>
          <a:p>
            <a:pPr eaLnBrk="1" hangingPunct="1">
              <a:spcBef>
                <a:spcPct val="20000"/>
              </a:spcBef>
              <a:buSzPct val="100000"/>
              <a:buFont typeface="Arial" panose="020B0604020202020204" pitchFamily="34" charset="0"/>
              <a:buChar char="•"/>
            </a:pPr>
            <a:r>
              <a:rPr lang="fr-FR" altLang="fr-FR" sz="2400" dirty="0">
                <a:solidFill>
                  <a:srgbClr val="55565A"/>
                </a:solidFill>
                <a:latin typeface="Arial" panose="020B0604020202020204" pitchFamily="34" charset="0"/>
                <a:cs typeface="ヒラギノ角ゴ Pro W3" charset="0"/>
              </a:rPr>
              <a:t>Régler les droits d'entrée de 35 USD</a:t>
            </a:r>
          </a:p>
          <a:p>
            <a:pPr eaLnBrk="1" hangingPunct="1">
              <a:spcBef>
                <a:spcPct val="20000"/>
              </a:spcBef>
              <a:buSzPct val="100000"/>
              <a:buFont typeface="Arial" panose="020B0604020202020204" pitchFamily="34" charset="0"/>
              <a:buNone/>
            </a:pPr>
            <a:endParaRPr lang="en-US" altLang="fr-FR" sz="2400" dirty="0">
              <a:solidFill>
                <a:srgbClr val="55565A"/>
              </a:solidFill>
              <a:latin typeface="Arial" panose="020B0604020202020204" pitchFamily="34" charset="0"/>
              <a:cs typeface="ヒラギノ角ゴ Pro W3" charset="0"/>
            </a:endParaRPr>
          </a:p>
          <a:p>
            <a:pPr eaLnBrk="1" hangingPunct="1">
              <a:spcBef>
                <a:spcPct val="20000"/>
              </a:spcBef>
              <a:buSzPct val="100000"/>
              <a:buFont typeface="Arial" panose="020B0604020202020204" pitchFamily="34" charset="0"/>
              <a:buChar char="•"/>
            </a:pPr>
            <a:r>
              <a:rPr lang="fr-FR" altLang="fr-FR" sz="2400" dirty="0">
                <a:solidFill>
                  <a:srgbClr val="55565A"/>
                </a:solidFill>
                <a:latin typeface="Arial" panose="020B0604020202020204" pitchFamily="34" charset="0"/>
                <a:cs typeface="ヒラギノ角ゴ Pro W3" charset="0"/>
              </a:rPr>
              <a:t>Assister à la réunion d’organisation pour la création du club</a:t>
            </a:r>
          </a:p>
          <a:p>
            <a:pPr eaLnBrk="1" hangingPunct="1">
              <a:spcBef>
                <a:spcPct val="20000"/>
              </a:spcBef>
              <a:buSzPct val="100000"/>
              <a:buFont typeface="Arial" panose="020B0604020202020204" pitchFamily="34" charset="0"/>
              <a:buNone/>
            </a:pPr>
            <a:endParaRPr lang="en-US" altLang="fr-FR" sz="2400" dirty="0">
              <a:solidFill>
                <a:srgbClr val="55565A"/>
              </a:solidFill>
              <a:latin typeface="Arial" panose="020B0604020202020204" pitchFamily="34" charset="0"/>
              <a:cs typeface="ヒラギノ角ゴ Pro W3" charset="0"/>
            </a:endParaRPr>
          </a:p>
          <a:p>
            <a:pPr eaLnBrk="1" hangingPunct="1">
              <a:spcBef>
                <a:spcPct val="20000"/>
              </a:spcBef>
              <a:buSzPct val="100000"/>
              <a:buFont typeface="Arial" panose="020B0604020202020204" pitchFamily="34" charset="0"/>
              <a:buChar char="•"/>
            </a:pPr>
            <a:r>
              <a:rPr lang="fr-FR" altLang="fr-FR" sz="2400" dirty="0">
                <a:solidFill>
                  <a:srgbClr val="55565A"/>
                </a:solidFill>
                <a:latin typeface="Arial" panose="020B0604020202020204" pitchFamily="34" charset="0"/>
                <a:cs typeface="ヒラギノ角ゴ Pro W3" charset="0"/>
              </a:rPr>
              <a:t>Apporter des idées d’activités de service</a:t>
            </a:r>
          </a:p>
          <a:p>
            <a:pPr eaLnBrk="1" hangingPunct="1">
              <a:spcBef>
                <a:spcPct val="20000"/>
              </a:spcBef>
              <a:buSzPct val="100000"/>
              <a:buFont typeface="Arial" panose="020B0604020202020204" pitchFamily="34" charset="0"/>
              <a:buNone/>
            </a:pPr>
            <a:endParaRPr lang="en-US" altLang="fr-FR" sz="2400" dirty="0">
              <a:solidFill>
                <a:srgbClr val="55565A"/>
              </a:solidFill>
              <a:latin typeface="Arial" panose="020B0604020202020204" pitchFamily="34" charset="0"/>
              <a:cs typeface="ヒラギノ角ゴ Pro W3" charset="0"/>
            </a:endParaRPr>
          </a:p>
          <a:p>
            <a:pPr eaLnBrk="1" hangingPunct="1">
              <a:spcBef>
                <a:spcPct val="20000"/>
              </a:spcBef>
              <a:buSzPct val="100000"/>
              <a:buFont typeface="Arial" panose="020B0604020202020204" pitchFamily="34" charset="0"/>
              <a:buChar char="•"/>
            </a:pPr>
            <a:r>
              <a:rPr lang="fr-FR" altLang="fr-FR" sz="2400" dirty="0">
                <a:solidFill>
                  <a:srgbClr val="55565A"/>
                </a:solidFill>
                <a:latin typeface="Arial" panose="020B0604020202020204" pitchFamily="34" charset="0"/>
                <a:cs typeface="ヒラギノ角ゴ Pro W3" charset="0"/>
              </a:rPr>
              <a:t>Prendre des responsabilités au sein du nouveau club</a:t>
            </a:r>
          </a:p>
          <a:p>
            <a:pPr eaLnBrk="1" hangingPunct="1">
              <a:spcBef>
                <a:spcPct val="20000"/>
              </a:spcBef>
              <a:buSzPct val="100000"/>
              <a:buFont typeface="Arial" panose="020B0604020202020204" pitchFamily="34" charset="0"/>
              <a:buChar char="•"/>
            </a:pPr>
            <a:endParaRPr lang="en-US" altLang="fr-FR" sz="2400" dirty="0">
              <a:solidFill>
                <a:srgbClr val="55565A"/>
              </a:solidFill>
              <a:latin typeface="Arial" panose="020B0604020202020204" pitchFamily="34" charset="0"/>
              <a:cs typeface="ヒラギノ角ゴ Pro W3" charset="0"/>
            </a:endParaRPr>
          </a:p>
          <a:p>
            <a:pPr eaLnBrk="1" hangingPunct="1">
              <a:spcBef>
                <a:spcPct val="20000"/>
              </a:spcBef>
              <a:buSzPct val="100000"/>
              <a:buFont typeface="Arial" panose="020B0604020202020204" pitchFamily="34" charset="0"/>
              <a:buChar char="•"/>
            </a:pPr>
            <a:r>
              <a:rPr lang="fr-FR" altLang="fr-FR" sz="2400" dirty="0">
                <a:solidFill>
                  <a:srgbClr val="55565A"/>
                </a:solidFill>
                <a:latin typeface="Arial" panose="020B0604020202020204" pitchFamily="34" charset="0"/>
                <a:cs typeface="ヒラギノ角ゴ Pro W3" charset="0"/>
              </a:rPr>
              <a:t>Régler les cotisations internationales (43 USD) et de club  </a:t>
            </a:r>
          </a:p>
        </p:txBody>
      </p:sp>
    </p:spTree>
    <p:extLst>
      <p:ext uri="{BB962C8B-B14F-4D97-AF65-F5344CB8AC3E}">
        <p14:creationId xmlns:p14="http://schemas.microsoft.com/office/powerpoint/2010/main" val="179945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396092" y="6231449"/>
            <a:ext cx="3399810" cy="338554"/>
          </a:xfrm>
          <a:prstGeom prst="rect">
            <a:avLst/>
          </a:prstGeom>
          <a:noFill/>
        </p:spPr>
        <p:txBody>
          <a:bodyPr wrap="square" rtlCol="0">
            <a:spAutoFit/>
          </a:bodyPr>
          <a:lstStyle/>
          <a:p>
            <a:pPr algn="ctr"/>
            <a:r>
              <a:rPr lang="en-US"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sp>
        <p:nvSpPr>
          <p:cNvPr id="9" name="Headline">
            <a:extLst>
              <a:ext uri="{FF2B5EF4-FFF2-40B4-BE49-F238E27FC236}">
                <a16:creationId xmlns:a16="http://schemas.microsoft.com/office/drawing/2014/main" id="{E1A9F32A-260F-4D31-BA93-73AF354C4846}"/>
              </a:ext>
            </a:extLst>
          </p:cNvPr>
          <p:cNvSpPr>
            <a:spLocks noChangeArrowheads="1"/>
          </p:cNvSpPr>
          <p:nvPr/>
        </p:nvSpPr>
        <p:spPr bwMode="auto">
          <a:xfrm>
            <a:off x="2238375" y="3035300"/>
            <a:ext cx="77724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1527" tIns="40763" rIns="81527" bIns="40763" anchor="ctr"/>
          <a:lstStyle>
            <a:lvl1pPr defTabSz="406400">
              <a:defRPr>
                <a:solidFill>
                  <a:schemeClr val="tx1"/>
                </a:solidFill>
                <a:latin typeface="Calibri" panose="020F0502020204030204" pitchFamily="34" charset="0"/>
                <a:cs typeface="Arial" panose="020B0604020202020204" pitchFamily="34" charset="0"/>
              </a:defRPr>
            </a:lvl1pPr>
            <a:lvl2pPr marL="742950" indent="-285750" defTabSz="406400">
              <a:defRPr>
                <a:solidFill>
                  <a:schemeClr val="tx1"/>
                </a:solidFill>
                <a:latin typeface="Calibri" panose="020F0502020204030204" pitchFamily="34" charset="0"/>
                <a:cs typeface="Arial" panose="020B0604020202020204" pitchFamily="34" charset="0"/>
              </a:defRPr>
            </a:lvl2pPr>
            <a:lvl3pPr marL="1143000" indent="-228600" defTabSz="406400">
              <a:defRPr>
                <a:solidFill>
                  <a:schemeClr val="tx1"/>
                </a:solidFill>
                <a:latin typeface="Calibri" panose="020F0502020204030204" pitchFamily="34" charset="0"/>
                <a:cs typeface="Arial" panose="020B0604020202020204" pitchFamily="34" charset="0"/>
              </a:defRPr>
            </a:lvl3pPr>
            <a:lvl4pPr marL="1600200" indent="-228600" defTabSz="406400">
              <a:defRPr>
                <a:solidFill>
                  <a:schemeClr val="tx1"/>
                </a:solidFill>
                <a:latin typeface="Calibri" panose="020F0502020204030204" pitchFamily="34" charset="0"/>
                <a:cs typeface="Arial" panose="020B0604020202020204" pitchFamily="34" charset="0"/>
              </a:defRPr>
            </a:lvl4pPr>
            <a:lvl5pPr marL="2057400" indent="-228600" defTabSz="406400">
              <a:defRPr>
                <a:solidFill>
                  <a:schemeClr val="tx1"/>
                </a:solidFill>
                <a:latin typeface="Calibri" panose="020F0502020204030204" pitchFamily="34" charset="0"/>
                <a:cs typeface="Arial" panose="020B0604020202020204" pitchFamily="34" charset="0"/>
              </a:defRPr>
            </a:lvl5pPr>
            <a:lvl6pPr marL="2514600" indent="-228600" defTabSz="4064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064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064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064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80000"/>
              </a:lnSpc>
              <a:spcAft>
                <a:spcPts val="600"/>
              </a:spcAft>
              <a:buSzPct val="100000"/>
            </a:pPr>
            <a:r>
              <a:rPr lang="fr-FR" altLang="fr-FR" sz="4800" b="1" dirty="0">
                <a:solidFill>
                  <a:schemeClr val="bg1"/>
                </a:solidFill>
                <a:latin typeface="Helvetica Neue" charset="0"/>
                <a:cs typeface="Helvetica Neue" charset="0"/>
              </a:rPr>
              <a:t>Questions </a:t>
            </a:r>
          </a:p>
        </p:txBody>
      </p:sp>
    </p:spTree>
    <p:extLst>
      <p:ext uri="{BB962C8B-B14F-4D97-AF65-F5344CB8AC3E}">
        <p14:creationId xmlns:p14="http://schemas.microsoft.com/office/powerpoint/2010/main" val="21982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8" presetClass="entr" presetSubtype="2127545488"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Merci !</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847549" y="6239764"/>
            <a:ext cx="3399810" cy="338554"/>
          </a:xfrm>
          <a:prstGeom prst="rect">
            <a:avLst/>
          </a:prstGeom>
          <a:noFill/>
        </p:spPr>
        <p:txBody>
          <a:bodyPr wrap="square" rtlCol="0">
            <a:spAutoFit/>
          </a:bodyPr>
          <a:lstStyle/>
          <a:p>
            <a:pPr algn="ctr"/>
            <a:r>
              <a:rPr lang="en-US"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9" name="Copyright">
            <a:extLst>
              <a:ext uri="{FF2B5EF4-FFF2-40B4-BE49-F238E27FC236}">
                <a16:creationId xmlns:a16="http://schemas.microsoft.com/office/drawing/2014/main" id="{D988BEB0-7FD3-471A-8F6B-88CE17B51629}"/>
              </a:ext>
            </a:extLst>
          </p:cNvPr>
          <p:cNvSpPr txBox="1"/>
          <p:nvPr/>
        </p:nvSpPr>
        <p:spPr>
          <a:xfrm>
            <a:off x="7518194" y="6239764"/>
            <a:ext cx="3399810" cy="338554"/>
          </a:xfrm>
          <a:prstGeom prst="rect">
            <a:avLst/>
          </a:prstGeom>
          <a:noFill/>
        </p:spPr>
        <p:txBody>
          <a:bodyPr wrap="square" rtlCol="0">
            <a:spAutoFit/>
          </a:bodyPr>
          <a:lstStyle/>
          <a:p>
            <a:pPr algn="ctr"/>
            <a:r>
              <a:rPr lang="en-US" sz="1600" b="1" dirty="0">
                <a:solidFill>
                  <a:schemeClr val="bg1"/>
                </a:solidFill>
              </a:rPr>
              <a:t>Updated 10/2021 FR</a:t>
            </a: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876267"/>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3"/>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4"/>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9">
            <a:extLst>
              <a:ext uri="{FF2B5EF4-FFF2-40B4-BE49-F238E27FC236}">
                <a16:creationId xmlns:a16="http://schemas.microsoft.com/office/drawing/2014/main" id="{A9F700D4-A502-4117-B163-8124CD1A89A7}"/>
              </a:ext>
            </a:extLst>
          </p:cNvPr>
          <p:cNvGrpSpPr>
            <a:grpSpLocks/>
          </p:cNvGrpSpPr>
          <p:nvPr/>
        </p:nvGrpSpPr>
        <p:grpSpPr bwMode="auto">
          <a:xfrm>
            <a:off x="6010275" y="2003425"/>
            <a:ext cx="5524500" cy="2868613"/>
            <a:chOff x="6010473" y="2031142"/>
            <a:chExt cx="5525035" cy="2868503"/>
          </a:xfrm>
        </p:grpSpPr>
        <p:sp>
          <p:nvSpPr>
            <p:cNvPr id="15" name="Body Copy">
              <a:extLst>
                <a:ext uri="{FF2B5EF4-FFF2-40B4-BE49-F238E27FC236}">
                  <a16:creationId xmlns:a16="http://schemas.microsoft.com/office/drawing/2014/main" id="{603BAF77-50A7-4985-9582-25D34267AA58}"/>
                </a:ext>
              </a:extLst>
            </p:cNvPr>
            <p:cNvSpPr>
              <a:spLocks noChangeArrowheads="1"/>
            </p:cNvSpPr>
            <p:nvPr/>
          </p:nvSpPr>
          <p:spPr bwMode="auto">
            <a:xfrm>
              <a:off x="6010473" y="3229351"/>
              <a:ext cx="5525035" cy="167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SzPct val="120000"/>
                <a:buFont typeface="Arial" panose="020B0604020202020204" pitchFamily="34" charset="0"/>
                <a:buNone/>
              </a:pPr>
              <a:r>
                <a:rPr lang="fr-FR" altLang="fr-FR" sz="2400">
                  <a:solidFill>
                    <a:srgbClr val="55565A"/>
                  </a:solidFill>
                  <a:latin typeface="Arial" panose="020B0604020202020204" pitchFamily="34" charset="0"/>
                </a:rPr>
                <a:t>1,4 million de Lions agissent dans plus de 200 pays et territoires, apportant une compassion et une ampleur sans précédent à notre action.</a:t>
              </a:r>
            </a:p>
          </p:txBody>
        </p:sp>
        <p:sp>
          <p:nvSpPr>
            <p:cNvPr id="16" name="Body Copy">
              <a:extLst>
                <a:ext uri="{FF2B5EF4-FFF2-40B4-BE49-F238E27FC236}">
                  <a16:creationId xmlns:a16="http://schemas.microsoft.com/office/drawing/2014/main" id="{E3C63FA4-A838-4CB6-86FC-D534CE5BF93A}"/>
                </a:ext>
              </a:extLst>
            </p:cNvPr>
            <p:cNvSpPr>
              <a:spLocks noChangeArrowheads="1"/>
            </p:cNvSpPr>
            <p:nvPr/>
          </p:nvSpPr>
          <p:spPr bwMode="auto">
            <a:xfrm>
              <a:off x="6010473" y="2031142"/>
              <a:ext cx="5525035" cy="83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SzPct val="120000"/>
                <a:buFont typeface="Arial" panose="020B0604020202020204" pitchFamily="34" charset="0"/>
                <a:buNone/>
              </a:pPr>
              <a:r>
                <a:rPr lang="fr-FR" altLang="fr-FR" sz="4800" b="1" dirty="0">
                  <a:solidFill>
                    <a:srgbClr val="00338D"/>
                  </a:solidFill>
                  <a:latin typeface="Arial" panose="020B0604020202020204" pitchFamily="34" charset="0"/>
                </a:rPr>
                <a:t>Nous servons</a:t>
              </a:r>
            </a:p>
          </p:txBody>
        </p:sp>
        <p:sp>
          <p:nvSpPr>
            <p:cNvPr id="19" name="Rectangle 17">
              <a:extLst>
                <a:ext uri="{FF2B5EF4-FFF2-40B4-BE49-F238E27FC236}">
                  <a16:creationId xmlns:a16="http://schemas.microsoft.com/office/drawing/2014/main" id="{A052899D-C698-439F-A677-B4F72D68600A}"/>
                </a:ext>
              </a:extLst>
            </p:cNvPr>
            <p:cNvSpPr>
              <a:spLocks noChangeArrowheads="1"/>
            </p:cNvSpPr>
            <p:nvPr/>
          </p:nvSpPr>
          <p:spPr bwMode="auto">
            <a:xfrm rot="5400000" flipH="1">
              <a:off x="8218823" y="904403"/>
              <a:ext cx="70852" cy="4227280"/>
            </a:xfrm>
            <a:prstGeom prst="rect">
              <a:avLst/>
            </a:prstGeom>
            <a:solidFill>
              <a:srgbClr val="FBC608"/>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lIns="94685" tIns="47343" rIns="94685" bIns="4734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buSzPct val="100000"/>
              </a:pPr>
              <a:endParaRPr lang="fr-FR" altLang="fr-FR">
                <a:solidFill>
                  <a:srgbClr val="EBB700"/>
                </a:solidFill>
                <a:latin typeface="Arial" panose="020B0604020202020204" pitchFamily="34" charset="0"/>
              </a:endParaRPr>
            </a:p>
          </p:txBody>
        </p:sp>
      </p:grpSp>
      <p:sp>
        <p:nvSpPr>
          <p:cNvPr id="23" name="Headline">
            <a:extLst>
              <a:ext uri="{FF2B5EF4-FFF2-40B4-BE49-F238E27FC236}">
                <a16:creationId xmlns:a16="http://schemas.microsoft.com/office/drawing/2014/main" id="{33D8C111-37F0-4BBE-B875-DAEB47101CB5}"/>
              </a:ext>
            </a:extLst>
          </p:cNvPr>
          <p:cNvSpPr>
            <a:spLocks noChangeArrowheads="1"/>
          </p:cNvSpPr>
          <p:nvPr/>
        </p:nvSpPr>
        <p:spPr bwMode="auto">
          <a:xfrm>
            <a:off x="373063" y="366713"/>
            <a:ext cx="1554162"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SzPct val="100000"/>
            </a:pPr>
            <a:r>
              <a:rPr lang="fr-FR" altLang="fr-FR" sz="1600" b="1" dirty="0">
                <a:solidFill>
                  <a:srgbClr val="EBB700"/>
                </a:solidFill>
                <a:latin typeface="Helvetica Neue" charset="0"/>
                <a:cs typeface="Helvetica Neue" charset="0"/>
              </a:rPr>
              <a:t>Notre devise</a:t>
            </a:r>
          </a:p>
        </p:txBody>
      </p:sp>
    </p:spTree>
    <p:extLst>
      <p:ext uri="{BB962C8B-B14F-4D97-AF65-F5344CB8AC3E}">
        <p14:creationId xmlns:p14="http://schemas.microsoft.com/office/powerpoint/2010/main" val="28585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1" name="Headline">
            <a:extLst>
              <a:ext uri="{FF2B5EF4-FFF2-40B4-BE49-F238E27FC236}">
                <a16:creationId xmlns:a16="http://schemas.microsoft.com/office/drawing/2014/main" id="{5F3D3930-5CCF-4EBD-A814-842B88137648}"/>
              </a:ext>
            </a:extLst>
          </p:cNvPr>
          <p:cNvSpPr>
            <a:spLocks noChangeArrowheads="1"/>
          </p:cNvSpPr>
          <p:nvPr/>
        </p:nvSpPr>
        <p:spPr bwMode="auto">
          <a:xfrm>
            <a:off x="1027113" y="1503363"/>
            <a:ext cx="6221412"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SzPct val="100000"/>
            </a:pPr>
            <a:r>
              <a:rPr lang="fr-FR" altLang="fr-FR" sz="4800" b="1" dirty="0">
                <a:solidFill>
                  <a:schemeClr val="bg1"/>
                </a:solidFill>
                <a:latin typeface="Arial" panose="020B0604020202020204" pitchFamily="34" charset="0"/>
              </a:rPr>
              <a:t>Notre service fait toute la différence</a:t>
            </a:r>
          </a:p>
        </p:txBody>
      </p:sp>
      <p:sp>
        <p:nvSpPr>
          <p:cNvPr id="12" name="Body Copy">
            <a:extLst>
              <a:ext uri="{FF2B5EF4-FFF2-40B4-BE49-F238E27FC236}">
                <a16:creationId xmlns:a16="http://schemas.microsoft.com/office/drawing/2014/main" id="{20AD92C3-FEC7-4143-9FD9-61515CB06B4C}"/>
              </a:ext>
            </a:extLst>
          </p:cNvPr>
          <p:cNvSpPr>
            <a:spLocks noChangeArrowheads="1"/>
          </p:cNvSpPr>
          <p:nvPr/>
        </p:nvSpPr>
        <p:spPr bwMode="auto">
          <a:xfrm>
            <a:off x="1016000" y="3170238"/>
            <a:ext cx="5589588"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SzPct val="100000"/>
              <a:buFont typeface="Arial" panose="020B0604020202020204" pitchFamily="34" charset="0"/>
              <a:buNone/>
            </a:pPr>
            <a:r>
              <a:rPr lang="fr-FR" altLang="fr-FR" sz="2400" dirty="0">
                <a:solidFill>
                  <a:schemeClr val="bg1"/>
                </a:solidFill>
                <a:latin typeface="Arial" panose="020B0604020202020204" pitchFamily="34" charset="0"/>
                <a:cs typeface="ヒラギノ角ゴ Pro W3" charset="0"/>
              </a:rPr>
              <a:t>Les Lions ont un impact transformateur, un projet après l’autre, en répondant aux besoins locaux et mondiaux. Nous sommes 1,4 million d’hommes et de femmes pour qui l’altruisme compte. En œuvrant ensemble, nous pouvons atteindre des objectifs plus ambitieux.</a:t>
            </a:r>
          </a:p>
        </p:txBody>
      </p:sp>
    </p:spTree>
    <p:extLst>
      <p:ext uri="{BB962C8B-B14F-4D97-AF65-F5344CB8AC3E}">
        <p14:creationId xmlns:p14="http://schemas.microsoft.com/office/powerpoint/2010/main" val="3814157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080886" y="212904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1" name="Headline">
            <a:extLst>
              <a:ext uri="{FF2B5EF4-FFF2-40B4-BE49-F238E27FC236}">
                <a16:creationId xmlns:a16="http://schemas.microsoft.com/office/drawing/2014/main" id="{12EBD0BB-F3E9-4DD2-920C-377F26361E92}"/>
              </a:ext>
            </a:extLst>
          </p:cNvPr>
          <p:cNvSpPr>
            <a:spLocks noChangeArrowheads="1"/>
          </p:cNvSpPr>
          <p:nvPr/>
        </p:nvSpPr>
        <p:spPr bwMode="auto">
          <a:xfrm>
            <a:off x="1027113" y="849313"/>
            <a:ext cx="5357812"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SzPct val="100000"/>
            </a:pPr>
            <a:r>
              <a:rPr lang="fr-FR" altLang="fr-FR" sz="4800" b="1" dirty="0">
                <a:solidFill>
                  <a:schemeClr val="bg1"/>
                </a:solidFill>
                <a:latin typeface="Helvetica Neue" charset="0"/>
                <a:cs typeface="Helvetica Neue" charset="0"/>
              </a:rPr>
              <a:t>Notre mission  </a:t>
            </a:r>
          </a:p>
          <a:p>
            <a:pPr eaLnBrk="1" hangingPunct="1">
              <a:lnSpc>
                <a:spcPct val="90000"/>
              </a:lnSpc>
              <a:buSzPct val="100000"/>
            </a:pPr>
            <a:r>
              <a:rPr lang="fr-FR" altLang="fr-FR" sz="4800" b="1" dirty="0">
                <a:solidFill>
                  <a:schemeClr val="bg1"/>
                </a:solidFill>
                <a:latin typeface="Helvetica Neue" charset="0"/>
                <a:cs typeface="Helvetica Neue" charset="0"/>
              </a:rPr>
              <a:t>Notre vision</a:t>
            </a:r>
          </a:p>
        </p:txBody>
      </p:sp>
      <p:sp>
        <p:nvSpPr>
          <p:cNvPr id="12" name="TextBox 1">
            <a:extLst>
              <a:ext uri="{FF2B5EF4-FFF2-40B4-BE49-F238E27FC236}">
                <a16:creationId xmlns:a16="http://schemas.microsoft.com/office/drawing/2014/main" id="{AD3A015C-63AA-4D72-998E-9E3CEC5E8236}"/>
              </a:ext>
            </a:extLst>
          </p:cNvPr>
          <p:cNvSpPr>
            <a:spLocks noChangeArrowheads="1"/>
          </p:cNvSpPr>
          <p:nvPr/>
        </p:nvSpPr>
        <p:spPr bwMode="auto">
          <a:xfrm>
            <a:off x="1077913" y="2776538"/>
            <a:ext cx="60975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SzPct val="100000"/>
            </a:pPr>
            <a:r>
              <a:rPr lang="fr-FR" altLang="fr-FR" sz="2400" b="1" u="sng" dirty="0">
                <a:solidFill>
                  <a:schemeClr val="bg1"/>
                </a:solidFill>
                <a:latin typeface="Arial" panose="020B0604020202020204" pitchFamily="34" charset="0"/>
              </a:rPr>
              <a:t>Mission :</a:t>
            </a:r>
          </a:p>
          <a:p>
            <a:pPr eaLnBrk="1" hangingPunct="1">
              <a:buSzPct val="100000"/>
            </a:pPr>
            <a:r>
              <a:rPr lang="fr-FR" altLang="fr-FR" sz="2400" dirty="0">
                <a:solidFill>
                  <a:schemeClr val="bg1"/>
                </a:solidFill>
                <a:latin typeface="Arial" panose="020B0604020202020204" pitchFamily="34" charset="0"/>
              </a:rPr>
              <a:t>Donner les moyens aux bénévoles de servir localement, de répondre aux besoins humanitaires, de favoriser la paix et de promouvoir la compréhension internationale par le biais des Lions clubs.</a:t>
            </a:r>
          </a:p>
          <a:p>
            <a:pPr eaLnBrk="1" hangingPunct="1">
              <a:buSzPct val="100000"/>
            </a:pPr>
            <a:endParaRPr lang="en-US" altLang="fr-FR" sz="2400" dirty="0">
              <a:solidFill>
                <a:schemeClr val="bg1"/>
              </a:solidFill>
              <a:latin typeface="Arial" panose="020B0604020202020204" pitchFamily="34" charset="0"/>
            </a:endParaRPr>
          </a:p>
          <a:p>
            <a:pPr eaLnBrk="1" hangingPunct="1">
              <a:buSzPct val="100000"/>
            </a:pPr>
            <a:r>
              <a:rPr lang="fr-FR" altLang="fr-FR" sz="2400" b="1" u="sng" dirty="0">
                <a:solidFill>
                  <a:schemeClr val="bg1"/>
                </a:solidFill>
                <a:latin typeface="Arial" panose="020B0604020202020204" pitchFamily="34" charset="0"/>
              </a:rPr>
              <a:t>Vision :</a:t>
            </a:r>
          </a:p>
          <a:p>
            <a:pPr eaLnBrk="1" hangingPunct="1">
              <a:buSzPct val="100000"/>
            </a:pPr>
            <a:r>
              <a:rPr lang="fr-FR" altLang="fr-FR" sz="2400" dirty="0">
                <a:solidFill>
                  <a:schemeClr val="bg1"/>
                </a:solidFill>
                <a:latin typeface="Arial" panose="020B0604020202020204" pitchFamily="34" charset="0"/>
              </a:rPr>
              <a:t>Être le leader mondial dans le domaine du service local et humanitaire.</a:t>
            </a:r>
          </a:p>
        </p:txBody>
      </p:sp>
    </p:spTree>
    <p:extLst>
      <p:ext uri="{BB962C8B-B14F-4D97-AF65-F5344CB8AC3E}">
        <p14:creationId xmlns:p14="http://schemas.microsoft.com/office/powerpoint/2010/main" val="2326699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3309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016551" y="141833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1" name="Headline">
            <a:extLst>
              <a:ext uri="{FF2B5EF4-FFF2-40B4-BE49-F238E27FC236}">
                <a16:creationId xmlns:a16="http://schemas.microsoft.com/office/drawing/2014/main" id="{17FA3236-F127-4ED6-9008-F04C63B665C2}"/>
              </a:ext>
            </a:extLst>
          </p:cNvPr>
          <p:cNvSpPr>
            <a:spLocks noChangeArrowheads="1"/>
          </p:cNvSpPr>
          <p:nvPr/>
        </p:nvSpPr>
        <p:spPr bwMode="auto">
          <a:xfrm>
            <a:off x="642938" y="371475"/>
            <a:ext cx="109061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SzPct val="100000"/>
            </a:pPr>
            <a:r>
              <a:rPr lang="fr-FR" altLang="fr-FR" sz="4800" b="1" dirty="0">
                <a:solidFill>
                  <a:schemeClr val="bg1"/>
                </a:solidFill>
                <a:latin typeface="Arial" panose="020B0604020202020204" pitchFamily="34" charset="0"/>
              </a:rPr>
              <a:t>Histoire du Lions Clubs International</a:t>
            </a:r>
          </a:p>
        </p:txBody>
      </p:sp>
      <p:sp>
        <p:nvSpPr>
          <p:cNvPr id="12" name="TextBox 1">
            <a:extLst>
              <a:ext uri="{FF2B5EF4-FFF2-40B4-BE49-F238E27FC236}">
                <a16:creationId xmlns:a16="http://schemas.microsoft.com/office/drawing/2014/main" id="{A2B5858F-5E9F-4024-B4D7-8C78669E936A}"/>
              </a:ext>
            </a:extLst>
          </p:cNvPr>
          <p:cNvSpPr>
            <a:spLocks noChangeArrowheads="1"/>
          </p:cNvSpPr>
          <p:nvPr/>
        </p:nvSpPr>
        <p:spPr bwMode="auto">
          <a:xfrm>
            <a:off x="766763" y="1511300"/>
            <a:ext cx="1065847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SzPct val="100000"/>
            </a:pPr>
            <a:r>
              <a:rPr lang="fr-FR" altLang="fr-FR" sz="2000" dirty="0">
                <a:solidFill>
                  <a:schemeClr val="bg1"/>
                </a:solidFill>
                <a:latin typeface="Arial" panose="020B0604020202020204" pitchFamily="34" charset="0"/>
              </a:rPr>
              <a:t>1917 :  	Le Lions Clubs International est fondé par Melvin Jones</a:t>
            </a:r>
          </a:p>
          <a:p>
            <a:pPr eaLnBrk="1" hangingPunct="1">
              <a:buSzPct val="100000"/>
            </a:pPr>
            <a:endParaRPr lang="fr-FR" altLang="fr-FR" sz="2000" dirty="0">
              <a:solidFill>
                <a:schemeClr val="bg1"/>
              </a:solidFill>
              <a:latin typeface="Arial" panose="020B0604020202020204" pitchFamily="34" charset="0"/>
            </a:endParaRPr>
          </a:p>
          <a:p>
            <a:pPr eaLnBrk="1" hangingPunct="1">
              <a:buSzPct val="100000"/>
            </a:pPr>
            <a:r>
              <a:rPr lang="fr-FR" altLang="fr-FR" sz="2000" dirty="0">
                <a:solidFill>
                  <a:schemeClr val="bg1"/>
                </a:solidFill>
                <a:latin typeface="Arial" panose="020B0604020202020204" pitchFamily="34" charset="0"/>
              </a:rPr>
              <a:t>1920 :  	Création d’un club au Canada, le premier hors des États-Unis</a:t>
            </a:r>
          </a:p>
          <a:p>
            <a:pPr eaLnBrk="1" hangingPunct="1">
              <a:buSzPct val="100000"/>
            </a:pPr>
            <a:endParaRPr lang="fr-FR" altLang="fr-FR" sz="2000" dirty="0">
              <a:solidFill>
                <a:schemeClr val="bg1"/>
              </a:solidFill>
              <a:latin typeface="Arial" panose="020B0604020202020204" pitchFamily="34" charset="0"/>
            </a:endParaRPr>
          </a:p>
          <a:p>
            <a:pPr eaLnBrk="1" hangingPunct="1">
              <a:buSzPct val="100000"/>
            </a:pPr>
            <a:r>
              <a:rPr lang="fr-FR" altLang="fr-FR" sz="2000" dirty="0">
                <a:solidFill>
                  <a:schemeClr val="bg1"/>
                </a:solidFill>
                <a:latin typeface="Arial" panose="020B0604020202020204" pitchFamily="34" charset="0"/>
              </a:rPr>
              <a:t>1925 :  	Helen Keller met au défi les Lions de devenir les « Chevaliers des aveugles »</a:t>
            </a:r>
          </a:p>
          <a:p>
            <a:pPr eaLnBrk="1" hangingPunct="1">
              <a:buSzPct val="100000"/>
            </a:pPr>
            <a:endParaRPr lang="fr-FR" altLang="fr-FR" sz="2000" dirty="0">
              <a:solidFill>
                <a:schemeClr val="bg1"/>
              </a:solidFill>
              <a:latin typeface="Arial" panose="020B0604020202020204" pitchFamily="34" charset="0"/>
            </a:endParaRPr>
          </a:p>
          <a:p>
            <a:pPr eaLnBrk="1" hangingPunct="1">
              <a:buSzPct val="100000"/>
            </a:pPr>
            <a:r>
              <a:rPr lang="fr-FR" altLang="fr-FR" sz="2000" dirty="0">
                <a:solidFill>
                  <a:schemeClr val="bg1"/>
                </a:solidFill>
                <a:latin typeface="Arial" panose="020B0604020202020204" pitchFamily="34" charset="0"/>
              </a:rPr>
              <a:t>1945 : 	Aide à l’établissement de la section ONG des Nations 	unies</a:t>
            </a:r>
          </a:p>
          <a:p>
            <a:pPr eaLnBrk="1" hangingPunct="1">
              <a:buSzPct val="100000"/>
            </a:pPr>
            <a:endParaRPr lang="fr-FR" altLang="fr-FR" sz="2000" dirty="0">
              <a:solidFill>
                <a:schemeClr val="bg1"/>
              </a:solidFill>
              <a:latin typeface="Arial" panose="020B0604020202020204" pitchFamily="34" charset="0"/>
            </a:endParaRPr>
          </a:p>
          <a:p>
            <a:pPr eaLnBrk="1" hangingPunct="1">
              <a:buSzPct val="100000"/>
            </a:pPr>
            <a:r>
              <a:rPr lang="fr-FR" altLang="fr-FR" sz="2000" dirty="0">
                <a:solidFill>
                  <a:schemeClr val="bg1"/>
                </a:solidFill>
                <a:latin typeface="Arial" panose="020B0604020202020204" pitchFamily="34" charset="0"/>
              </a:rPr>
              <a:t>1957 :  	Création du programme Leo Clubs</a:t>
            </a:r>
          </a:p>
          <a:p>
            <a:pPr eaLnBrk="1" hangingPunct="1">
              <a:buSzPct val="100000"/>
            </a:pPr>
            <a:endParaRPr lang="fr-FR" altLang="fr-FR" sz="2000" dirty="0">
              <a:solidFill>
                <a:schemeClr val="bg1"/>
              </a:solidFill>
              <a:latin typeface="Arial" panose="020B0604020202020204" pitchFamily="34" charset="0"/>
            </a:endParaRPr>
          </a:p>
          <a:p>
            <a:pPr eaLnBrk="1" hangingPunct="1">
              <a:buSzPct val="100000"/>
            </a:pPr>
            <a:r>
              <a:rPr lang="fr-FR" altLang="fr-FR" sz="2000" dirty="0">
                <a:solidFill>
                  <a:schemeClr val="bg1"/>
                </a:solidFill>
                <a:latin typeface="Arial" panose="020B0604020202020204" pitchFamily="34" charset="0"/>
              </a:rPr>
              <a:t>1968 :  	Naissance de la Fondation du Lions Clubs International</a:t>
            </a:r>
          </a:p>
          <a:p>
            <a:pPr eaLnBrk="1" hangingPunct="1">
              <a:buSzPct val="100000"/>
            </a:pPr>
            <a:endParaRPr lang="fr-FR" altLang="fr-FR" sz="2000" dirty="0">
              <a:solidFill>
                <a:schemeClr val="bg1"/>
              </a:solidFill>
              <a:latin typeface="Arial" panose="020B0604020202020204" pitchFamily="34" charset="0"/>
            </a:endParaRPr>
          </a:p>
          <a:p>
            <a:pPr eaLnBrk="1" hangingPunct="1">
              <a:buSzPct val="100000"/>
            </a:pPr>
            <a:r>
              <a:rPr lang="fr-FR" altLang="fr-FR" sz="2000" dirty="0">
                <a:solidFill>
                  <a:schemeClr val="bg1"/>
                </a:solidFill>
                <a:latin typeface="Arial" panose="020B0604020202020204" pitchFamily="34" charset="0"/>
              </a:rPr>
              <a:t>1990 : 	Lancement de </a:t>
            </a:r>
            <a:r>
              <a:rPr lang="fr-FR" altLang="fr-FR" sz="2000" dirty="0" err="1">
                <a:solidFill>
                  <a:schemeClr val="bg1"/>
                </a:solidFill>
                <a:latin typeface="Arial" panose="020B0604020202020204" pitchFamily="34" charset="0"/>
              </a:rPr>
              <a:t>Sight</a:t>
            </a:r>
            <a:r>
              <a:rPr lang="fr-FR" altLang="fr-FR" sz="2000" dirty="0">
                <a:solidFill>
                  <a:schemeClr val="bg1"/>
                </a:solidFill>
                <a:latin typeface="Arial" panose="020B0604020202020204" pitchFamily="34" charset="0"/>
              </a:rPr>
              <a:t> First, une collecte de fonds 	mondiale pour aider à restaurer la</a:t>
            </a:r>
          </a:p>
          <a:p>
            <a:pPr eaLnBrk="1" hangingPunct="1">
              <a:buSzPct val="100000"/>
            </a:pPr>
            <a:r>
              <a:rPr lang="fr-FR" altLang="fr-FR" sz="2000" dirty="0">
                <a:solidFill>
                  <a:schemeClr val="bg1"/>
                </a:solidFill>
                <a:latin typeface="Arial" panose="020B0604020202020204" pitchFamily="34" charset="0"/>
              </a:rPr>
              <a:t>             vue et prévenir de la cécité</a:t>
            </a:r>
          </a:p>
          <a:p>
            <a:pPr eaLnBrk="1" hangingPunct="1">
              <a:buSzPct val="100000"/>
            </a:pPr>
            <a:endParaRPr lang="fr-FR" altLang="fr-FR" sz="2000" dirty="0">
              <a:solidFill>
                <a:schemeClr val="bg1"/>
              </a:solidFill>
              <a:latin typeface="Arial" panose="020B0604020202020204" pitchFamily="34" charset="0"/>
            </a:endParaRPr>
          </a:p>
          <a:p>
            <a:pPr eaLnBrk="1" hangingPunct="1">
              <a:buSzPct val="100000"/>
            </a:pPr>
            <a:r>
              <a:rPr lang="fr-FR" altLang="fr-FR" sz="2000" dirty="0">
                <a:solidFill>
                  <a:schemeClr val="bg1"/>
                </a:solidFill>
                <a:latin typeface="Arial" panose="020B0604020202020204" pitchFamily="34" charset="0"/>
              </a:rPr>
              <a:t>2017 :  	Centenaire du LCI et célébration de 100 ans de service 	humanitaire </a:t>
            </a:r>
          </a:p>
          <a:p>
            <a:pPr eaLnBrk="1" hangingPunct="1">
              <a:buSzPct val="100000"/>
            </a:pPr>
            <a:endParaRPr lang="en-US" altLang="fr-FR" dirty="0">
              <a:solidFill>
                <a:schemeClr val="bg1"/>
              </a:solidFill>
            </a:endParaRPr>
          </a:p>
          <a:p>
            <a:pPr eaLnBrk="1" hangingPunct="1">
              <a:buSzPct val="100000"/>
            </a:pPr>
            <a:endParaRPr lang="en-US" altLang="fr-FR" sz="2400" dirty="0">
              <a:solidFill>
                <a:schemeClr val="bg1"/>
              </a:solidFill>
            </a:endParaRPr>
          </a:p>
        </p:txBody>
      </p:sp>
    </p:spTree>
    <p:extLst>
      <p:ext uri="{BB962C8B-B14F-4D97-AF65-F5344CB8AC3E}">
        <p14:creationId xmlns:p14="http://schemas.microsoft.com/office/powerpoint/2010/main" val="3858865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985868" y="118452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20" name="Picture 19">
            <a:extLst>
              <a:ext uri="{FF2B5EF4-FFF2-40B4-BE49-F238E27FC236}">
                <a16:creationId xmlns:a16="http://schemas.microsoft.com/office/drawing/2014/main" id="{BFAC0475-CF00-F049-A671-795D30F5AA1D}"/>
              </a:ext>
            </a:extLst>
          </p:cNvPr>
          <p:cNvPicPr>
            <a:picLocks noChangeAspect="1"/>
          </p:cNvPicPr>
          <p:nvPr/>
        </p:nvPicPr>
        <p:blipFill>
          <a:blip r:embed="rId3"/>
          <a:stretch>
            <a:fillRect/>
          </a:stretch>
        </p:blipFill>
        <p:spPr>
          <a:xfrm>
            <a:off x="10338721" y="2500653"/>
            <a:ext cx="1190201" cy="1099345"/>
          </a:xfrm>
          <a:prstGeom prst="rect">
            <a:avLst/>
          </a:prstGeom>
        </p:spPr>
      </p:pic>
      <p:pic>
        <p:nvPicPr>
          <p:cNvPr id="21" name="Picture 20">
            <a:extLst>
              <a:ext uri="{FF2B5EF4-FFF2-40B4-BE49-F238E27FC236}">
                <a16:creationId xmlns:a16="http://schemas.microsoft.com/office/drawing/2014/main" id="{6215A02F-4392-AB49-A87D-3CDACDC89AAB}"/>
              </a:ext>
            </a:extLst>
          </p:cNvPr>
          <p:cNvPicPr>
            <a:picLocks noChangeAspect="1"/>
          </p:cNvPicPr>
          <p:nvPr/>
        </p:nvPicPr>
        <p:blipFill>
          <a:blip r:embed="rId4"/>
          <a:stretch>
            <a:fillRect/>
          </a:stretch>
        </p:blipFill>
        <p:spPr>
          <a:xfrm>
            <a:off x="4561305" y="2313747"/>
            <a:ext cx="1190201" cy="1281656"/>
          </a:xfrm>
          <a:prstGeom prst="rect">
            <a:avLst/>
          </a:prstGeom>
        </p:spPr>
      </p:pic>
      <p:pic>
        <p:nvPicPr>
          <p:cNvPr id="22" name="Picture 21">
            <a:extLst>
              <a:ext uri="{FF2B5EF4-FFF2-40B4-BE49-F238E27FC236}">
                <a16:creationId xmlns:a16="http://schemas.microsoft.com/office/drawing/2014/main" id="{4B64D3C0-2301-CD41-A7FE-E8DC74E53D69}"/>
              </a:ext>
            </a:extLst>
          </p:cNvPr>
          <p:cNvPicPr>
            <a:picLocks noChangeAspect="1"/>
          </p:cNvPicPr>
          <p:nvPr/>
        </p:nvPicPr>
        <p:blipFill>
          <a:blip r:embed="rId5"/>
          <a:stretch>
            <a:fillRect/>
          </a:stretch>
        </p:blipFill>
        <p:spPr>
          <a:xfrm>
            <a:off x="6476844" y="2400011"/>
            <a:ext cx="1356437" cy="1190201"/>
          </a:xfrm>
          <a:prstGeom prst="rect">
            <a:avLst/>
          </a:prstGeom>
        </p:spPr>
      </p:pic>
      <p:pic>
        <p:nvPicPr>
          <p:cNvPr id="23" name="Picture 22">
            <a:extLst>
              <a:ext uri="{FF2B5EF4-FFF2-40B4-BE49-F238E27FC236}">
                <a16:creationId xmlns:a16="http://schemas.microsoft.com/office/drawing/2014/main" id="{E6DE065B-D674-4245-9CB5-1848C2C20C6A}"/>
              </a:ext>
            </a:extLst>
          </p:cNvPr>
          <p:cNvPicPr>
            <a:picLocks noChangeAspect="1"/>
          </p:cNvPicPr>
          <p:nvPr/>
        </p:nvPicPr>
        <p:blipFill>
          <a:blip r:embed="rId6"/>
          <a:stretch>
            <a:fillRect/>
          </a:stretch>
        </p:blipFill>
        <p:spPr>
          <a:xfrm>
            <a:off x="2688898" y="2313747"/>
            <a:ext cx="1089560" cy="1283953"/>
          </a:xfrm>
          <a:prstGeom prst="rect">
            <a:avLst/>
          </a:prstGeom>
        </p:spPr>
      </p:pic>
      <p:pic>
        <p:nvPicPr>
          <p:cNvPr id="24" name="Picture 23">
            <a:extLst>
              <a:ext uri="{FF2B5EF4-FFF2-40B4-BE49-F238E27FC236}">
                <a16:creationId xmlns:a16="http://schemas.microsoft.com/office/drawing/2014/main" id="{B2EB1B46-A850-6E41-91BD-213C52BD550E}"/>
              </a:ext>
            </a:extLst>
          </p:cNvPr>
          <p:cNvPicPr>
            <a:picLocks noChangeAspect="1"/>
          </p:cNvPicPr>
          <p:nvPr/>
        </p:nvPicPr>
        <p:blipFill>
          <a:blip r:embed="rId7"/>
          <a:stretch>
            <a:fillRect/>
          </a:stretch>
        </p:blipFill>
        <p:spPr>
          <a:xfrm>
            <a:off x="8486732" y="2313747"/>
            <a:ext cx="1184160" cy="1190201"/>
          </a:xfrm>
          <a:prstGeom prst="rect">
            <a:avLst/>
          </a:prstGeom>
        </p:spPr>
      </p:pic>
      <p:sp>
        <p:nvSpPr>
          <p:cNvPr id="25" name="Headline">
            <a:extLst>
              <a:ext uri="{FF2B5EF4-FFF2-40B4-BE49-F238E27FC236}">
                <a16:creationId xmlns:a16="http://schemas.microsoft.com/office/drawing/2014/main" id="{918417A1-05C6-4C56-AD72-38E74887BC49}"/>
              </a:ext>
            </a:extLst>
          </p:cNvPr>
          <p:cNvSpPr>
            <a:spLocks noChangeArrowheads="1"/>
          </p:cNvSpPr>
          <p:nvPr/>
        </p:nvSpPr>
        <p:spPr bwMode="auto">
          <a:xfrm>
            <a:off x="2908300" y="96814"/>
            <a:ext cx="83740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SzPct val="100000"/>
            </a:pPr>
            <a:r>
              <a:rPr lang="fr-FR" altLang="fr-FR" sz="3600" b="1" dirty="0">
                <a:solidFill>
                  <a:srgbClr val="00338D"/>
                </a:solidFill>
                <a:latin typeface="Arial" panose="020B0604020202020204" pitchFamily="34" charset="0"/>
              </a:rPr>
              <a:t>Nous nous attaquons ensemble aux problématiques mondiales</a:t>
            </a:r>
          </a:p>
        </p:txBody>
      </p:sp>
      <p:sp>
        <p:nvSpPr>
          <p:cNvPr id="26" name="Body Copy">
            <a:extLst>
              <a:ext uri="{FF2B5EF4-FFF2-40B4-BE49-F238E27FC236}">
                <a16:creationId xmlns:a16="http://schemas.microsoft.com/office/drawing/2014/main" id="{D56B5BF8-7F4A-4C28-87F4-E28BD8106D41}"/>
              </a:ext>
            </a:extLst>
          </p:cNvPr>
          <p:cNvSpPr>
            <a:spLocks noChangeArrowheads="1"/>
          </p:cNvSpPr>
          <p:nvPr/>
        </p:nvSpPr>
        <p:spPr bwMode="auto">
          <a:xfrm>
            <a:off x="2990453" y="1448342"/>
            <a:ext cx="88741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SzPct val="100000"/>
              <a:buFont typeface="Arial" panose="020B0604020202020204" pitchFamily="34" charset="0"/>
              <a:buNone/>
            </a:pPr>
            <a:r>
              <a:rPr lang="fr-FR" altLang="fr-FR" dirty="0">
                <a:solidFill>
                  <a:srgbClr val="55565A"/>
                </a:solidFill>
                <a:latin typeface="Arial" panose="020B0604020202020204" pitchFamily="34" charset="0"/>
                <a:cs typeface="ヒラギノ角ゴ Pro W3" charset="0"/>
              </a:rPr>
              <a:t>Outre servir au niveau local, les Lions soutiennent cinq causes mondiales.</a:t>
            </a:r>
          </a:p>
        </p:txBody>
      </p:sp>
      <p:sp>
        <p:nvSpPr>
          <p:cNvPr id="27" name="TextBox 12">
            <a:extLst>
              <a:ext uri="{FF2B5EF4-FFF2-40B4-BE49-F238E27FC236}">
                <a16:creationId xmlns:a16="http://schemas.microsoft.com/office/drawing/2014/main" id="{5D88AA98-E3F4-4E44-AC30-03990BD5C337}"/>
              </a:ext>
            </a:extLst>
          </p:cNvPr>
          <p:cNvSpPr>
            <a:spLocks noChangeArrowheads="1"/>
          </p:cNvSpPr>
          <p:nvPr/>
        </p:nvSpPr>
        <p:spPr bwMode="auto">
          <a:xfrm>
            <a:off x="2397065" y="3831378"/>
            <a:ext cx="1673225"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buSzPct val="100000"/>
            </a:pPr>
            <a:r>
              <a:rPr lang="fr-FR" altLang="fr-FR" sz="1400" b="1" dirty="0">
                <a:solidFill>
                  <a:srgbClr val="0774AF"/>
                </a:solidFill>
                <a:latin typeface="Arial" panose="020B0604020202020204" pitchFamily="34" charset="0"/>
                <a:cs typeface="Open Sans" panose="020B0606030504020204" pitchFamily="34" charset="0"/>
              </a:rPr>
              <a:t>DIABÈTE</a:t>
            </a:r>
          </a:p>
          <a:p>
            <a:pPr algn="ctr" eaLnBrk="1" hangingPunct="1">
              <a:buSzPct val="100000"/>
            </a:pPr>
            <a:endParaRPr lang="en-US" altLang="fr-FR" sz="1400" b="1" dirty="0">
              <a:solidFill>
                <a:srgbClr val="002F87"/>
              </a:solidFill>
              <a:latin typeface="Arial" panose="020B0604020202020204" pitchFamily="34" charset="0"/>
              <a:cs typeface="Open Sans" panose="020B0606030504020204" pitchFamily="34" charset="0"/>
            </a:endParaRPr>
          </a:p>
          <a:p>
            <a:pPr algn="ctr" eaLnBrk="1" hangingPunct="1">
              <a:buSzPct val="100000"/>
            </a:pPr>
            <a:r>
              <a:rPr lang="fr-FR" altLang="fr-FR" sz="1400" dirty="0">
                <a:solidFill>
                  <a:srgbClr val="7F7F7F"/>
                </a:solidFill>
                <a:latin typeface="Arial" panose="020B0604020202020204" pitchFamily="34" charset="0"/>
                <a:cs typeface="Open Sans" panose="020B0606030504020204" pitchFamily="34" charset="0"/>
              </a:rPr>
              <a:t>Réduire la prévalence du diabète et améliorer la qualité de vie des personnes diabétiques.</a:t>
            </a:r>
          </a:p>
        </p:txBody>
      </p:sp>
      <p:sp>
        <p:nvSpPr>
          <p:cNvPr id="28" name="TextBox 13">
            <a:extLst>
              <a:ext uri="{FF2B5EF4-FFF2-40B4-BE49-F238E27FC236}">
                <a16:creationId xmlns:a16="http://schemas.microsoft.com/office/drawing/2014/main" id="{6ABD052A-C444-4FFF-A295-0E272F7F6B8E}"/>
              </a:ext>
            </a:extLst>
          </p:cNvPr>
          <p:cNvSpPr>
            <a:spLocks noChangeArrowheads="1"/>
          </p:cNvSpPr>
          <p:nvPr/>
        </p:nvSpPr>
        <p:spPr bwMode="auto">
          <a:xfrm>
            <a:off x="4260026" y="3831377"/>
            <a:ext cx="1819275"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buSzPct val="100000"/>
            </a:pPr>
            <a:r>
              <a:rPr lang="fr-FR" altLang="fr-FR" sz="1400" b="1" dirty="0">
                <a:solidFill>
                  <a:srgbClr val="8CC63F"/>
                </a:solidFill>
                <a:latin typeface="Arial" panose="020B0604020202020204" pitchFamily="34" charset="0"/>
                <a:cs typeface="Open Sans" panose="020B0606030504020204" pitchFamily="34" charset="0"/>
              </a:rPr>
              <a:t>ENVIRONNEMENT</a:t>
            </a:r>
          </a:p>
          <a:p>
            <a:pPr algn="ctr" eaLnBrk="1" hangingPunct="1">
              <a:buSzPct val="100000"/>
            </a:pPr>
            <a:endParaRPr lang="en-US" altLang="fr-FR" sz="1400" b="1" dirty="0">
              <a:solidFill>
                <a:srgbClr val="002F87"/>
              </a:solidFill>
              <a:latin typeface="Arial" panose="020B0604020202020204" pitchFamily="34" charset="0"/>
              <a:cs typeface="Open Sans" panose="020B0606030504020204" pitchFamily="34" charset="0"/>
            </a:endParaRPr>
          </a:p>
          <a:p>
            <a:pPr algn="ctr" eaLnBrk="1" hangingPunct="1">
              <a:buSzPct val="100000"/>
            </a:pPr>
            <a:r>
              <a:rPr lang="fr-FR" altLang="fr-FR" sz="1400" dirty="0">
                <a:solidFill>
                  <a:srgbClr val="7F7F7F"/>
                </a:solidFill>
                <a:latin typeface="Arial" panose="020B0604020202020204" pitchFamily="34" charset="0"/>
                <a:cs typeface="Open Sans" panose="020B0606030504020204" pitchFamily="34" charset="0"/>
              </a:rPr>
              <a:t>Protéger et restaurer durablement la qualité de notre environnement pour améliorer le bien-être de tous.</a:t>
            </a:r>
          </a:p>
        </p:txBody>
      </p:sp>
      <p:sp>
        <p:nvSpPr>
          <p:cNvPr id="29" name="TextBox 16">
            <a:extLst>
              <a:ext uri="{FF2B5EF4-FFF2-40B4-BE49-F238E27FC236}">
                <a16:creationId xmlns:a16="http://schemas.microsoft.com/office/drawing/2014/main" id="{518CE6F4-A006-4043-92CA-2572BDF9D4A4}"/>
              </a:ext>
            </a:extLst>
          </p:cNvPr>
          <p:cNvSpPr>
            <a:spLocks noChangeArrowheads="1"/>
          </p:cNvSpPr>
          <p:nvPr/>
        </p:nvSpPr>
        <p:spPr bwMode="auto">
          <a:xfrm>
            <a:off x="6252648" y="3831378"/>
            <a:ext cx="16732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buSzPct val="100000"/>
            </a:pPr>
            <a:r>
              <a:rPr lang="fr-FR" altLang="fr-FR" sz="1400" b="1" dirty="0">
                <a:solidFill>
                  <a:srgbClr val="F26A2C"/>
                </a:solidFill>
                <a:latin typeface="Arial" panose="020B0604020202020204" pitchFamily="34" charset="0"/>
                <a:cs typeface="Open Sans" panose="020B0606030504020204" pitchFamily="34" charset="0"/>
              </a:rPr>
              <a:t>LUTTE CONTRE LA FAIM</a:t>
            </a:r>
          </a:p>
          <a:p>
            <a:pPr algn="ctr" eaLnBrk="1" hangingPunct="1">
              <a:buSzPct val="100000"/>
            </a:pPr>
            <a:endParaRPr lang="en-US" altLang="fr-FR" sz="1400" b="1" dirty="0">
              <a:solidFill>
                <a:srgbClr val="002F87"/>
              </a:solidFill>
              <a:latin typeface="Arial" panose="020B0604020202020204" pitchFamily="34" charset="0"/>
              <a:cs typeface="Open Sans" panose="020B0606030504020204" pitchFamily="34" charset="0"/>
            </a:endParaRPr>
          </a:p>
          <a:p>
            <a:pPr algn="ctr" eaLnBrk="1" hangingPunct="1">
              <a:buSzPct val="100000"/>
            </a:pPr>
            <a:r>
              <a:rPr lang="fr-FR" altLang="fr-FR" sz="1400" dirty="0">
                <a:solidFill>
                  <a:srgbClr val="7F7F7F"/>
                </a:solidFill>
                <a:latin typeface="Arial" panose="020B0604020202020204" pitchFamily="34" charset="0"/>
                <a:cs typeface="Open Sans" panose="020B0606030504020204" pitchFamily="34" charset="0"/>
              </a:rPr>
              <a:t>Donner à tous accès à une alimentation saine.</a:t>
            </a:r>
          </a:p>
        </p:txBody>
      </p:sp>
      <p:sp>
        <p:nvSpPr>
          <p:cNvPr id="30" name="TextBox 18">
            <a:extLst>
              <a:ext uri="{FF2B5EF4-FFF2-40B4-BE49-F238E27FC236}">
                <a16:creationId xmlns:a16="http://schemas.microsoft.com/office/drawing/2014/main" id="{D979ABED-948F-4FF5-A261-8CD17BD8DE79}"/>
              </a:ext>
            </a:extLst>
          </p:cNvPr>
          <p:cNvSpPr>
            <a:spLocks noChangeArrowheads="1"/>
          </p:cNvSpPr>
          <p:nvPr/>
        </p:nvSpPr>
        <p:spPr bwMode="auto">
          <a:xfrm>
            <a:off x="8232775" y="3831377"/>
            <a:ext cx="1671638"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buSzPct val="100000"/>
            </a:pPr>
            <a:r>
              <a:rPr lang="fr-FR" altLang="fr-FR" sz="1400" b="1" dirty="0">
                <a:solidFill>
                  <a:srgbClr val="6A205F"/>
                </a:solidFill>
                <a:latin typeface="Arial" panose="020B0604020202020204" pitchFamily="34" charset="0"/>
                <a:cs typeface="Open Sans" panose="020B0606030504020204" pitchFamily="34" charset="0"/>
              </a:rPr>
              <a:t>VUE</a:t>
            </a:r>
          </a:p>
          <a:p>
            <a:pPr algn="ctr" eaLnBrk="1" hangingPunct="1">
              <a:buSzPct val="100000"/>
            </a:pPr>
            <a:endParaRPr lang="en-US" altLang="fr-FR" sz="1400" dirty="0">
              <a:solidFill>
                <a:srgbClr val="7F7F7F"/>
              </a:solidFill>
              <a:latin typeface="Arial" panose="020B0604020202020204" pitchFamily="34" charset="0"/>
              <a:cs typeface="Open Sans" panose="020B0606030504020204" pitchFamily="34" charset="0"/>
            </a:endParaRPr>
          </a:p>
          <a:p>
            <a:pPr algn="ctr" eaLnBrk="1" hangingPunct="1">
              <a:buSzPct val="100000"/>
            </a:pPr>
            <a:r>
              <a:rPr lang="fr-FR" altLang="fr-FR" sz="1400" dirty="0">
                <a:solidFill>
                  <a:srgbClr val="7F7F7F"/>
                </a:solidFill>
                <a:latin typeface="Arial" panose="020B0604020202020204" pitchFamily="34" charset="0"/>
                <a:cs typeface="Open Sans" panose="020B0606030504020204" pitchFamily="34" charset="0"/>
              </a:rPr>
              <a:t>Prévenir la cécité évitable et améliorer la qualité de vie des aveugles et des malvoyants.</a:t>
            </a:r>
          </a:p>
        </p:txBody>
      </p:sp>
      <p:sp>
        <p:nvSpPr>
          <p:cNvPr id="31" name="TextBox 17">
            <a:extLst>
              <a:ext uri="{FF2B5EF4-FFF2-40B4-BE49-F238E27FC236}">
                <a16:creationId xmlns:a16="http://schemas.microsoft.com/office/drawing/2014/main" id="{230EA00A-7E00-49A0-919C-4F9A0E5BAE5E}"/>
              </a:ext>
            </a:extLst>
          </p:cNvPr>
          <p:cNvSpPr>
            <a:spLocks noChangeArrowheads="1"/>
          </p:cNvSpPr>
          <p:nvPr/>
        </p:nvSpPr>
        <p:spPr bwMode="auto">
          <a:xfrm>
            <a:off x="10073104" y="3831377"/>
            <a:ext cx="1836737"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buSzPct val="100000"/>
            </a:pPr>
            <a:r>
              <a:rPr lang="fr-FR" altLang="fr-FR" sz="1400" b="1" dirty="0">
                <a:solidFill>
                  <a:srgbClr val="F0C217"/>
                </a:solidFill>
                <a:latin typeface="Arial" panose="020B0604020202020204" pitchFamily="34" charset="0"/>
                <a:cs typeface="Open Sans" panose="020B0606030504020204" pitchFamily="34" charset="0"/>
              </a:rPr>
              <a:t>CANCER INFANTILE</a:t>
            </a:r>
          </a:p>
          <a:p>
            <a:pPr algn="ctr" eaLnBrk="1" hangingPunct="1">
              <a:buSzPct val="100000"/>
            </a:pPr>
            <a:endParaRPr lang="en-US" altLang="fr-FR" sz="1400" dirty="0">
              <a:solidFill>
                <a:srgbClr val="7F7F7F"/>
              </a:solidFill>
              <a:latin typeface="Arial" panose="020B0604020202020204" pitchFamily="34" charset="0"/>
              <a:cs typeface="Open Sans" panose="020B0606030504020204" pitchFamily="34" charset="0"/>
            </a:endParaRPr>
          </a:p>
          <a:p>
            <a:pPr algn="ctr" eaLnBrk="1" hangingPunct="1">
              <a:buSzPct val="100000"/>
            </a:pPr>
            <a:r>
              <a:rPr lang="fr-FR" altLang="fr-FR" sz="1400" dirty="0">
                <a:solidFill>
                  <a:srgbClr val="7F7F7F"/>
                </a:solidFill>
                <a:latin typeface="Arial" panose="020B0604020202020204" pitchFamily="34" charset="0"/>
                <a:cs typeface="Open Sans" panose="020B0606030504020204" pitchFamily="34" charset="0"/>
              </a:rPr>
              <a:t>Aider les enfants atteints de cancer infantile à surmonter la maladie et à s’épanouir.</a:t>
            </a:r>
          </a:p>
        </p:txBody>
      </p:sp>
      <p:sp>
        <p:nvSpPr>
          <p:cNvPr id="32" name="Headline">
            <a:extLst>
              <a:ext uri="{FF2B5EF4-FFF2-40B4-BE49-F238E27FC236}">
                <a16:creationId xmlns:a16="http://schemas.microsoft.com/office/drawing/2014/main" id="{EC97BD87-FC09-4115-AABB-11620A7664A4}"/>
              </a:ext>
            </a:extLst>
          </p:cNvPr>
          <p:cNvSpPr>
            <a:spLocks noChangeArrowheads="1"/>
          </p:cNvSpPr>
          <p:nvPr/>
        </p:nvSpPr>
        <p:spPr bwMode="auto">
          <a:xfrm>
            <a:off x="373063" y="366713"/>
            <a:ext cx="15541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SzPct val="100000"/>
            </a:pPr>
            <a:r>
              <a:rPr lang="fr-FR" altLang="fr-FR" sz="1600" b="1" dirty="0">
                <a:solidFill>
                  <a:srgbClr val="EBB700"/>
                </a:solidFill>
                <a:latin typeface="Helvetica Neue" charset="0"/>
                <a:cs typeface="Helvetica Neue" charset="0"/>
              </a:rPr>
              <a:t>Nos causes mondiales</a:t>
            </a:r>
          </a:p>
        </p:txBody>
      </p:sp>
    </p:spTree>
    <p:extLst>
      <p:ext uri="{BB962C8B-B14F-4D97-AF65-F5344CB8AC3E}">
        <p14:creationId xmlns:p14="http://schemas.microsoft.com/office/powerpoint/2010/main" val="100982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2" name="Picture 11">
            <a:extLst>
              <a:ext uri="{FF2B5EF4-FFF2-40B4-BE49-F238E27FC236}">
                <a16:creationId xmlns:a16="http://schemas.microsoft.com/office/drawing/2014/main" id="{CF3D90B6-D463-ED41-9FAC-19A2F8C0CE98}"/>
              </a:ext>
            </a:extLst>
          </p:cNvPr>
          <p:cNvPicPr>
            <a:picLocks noChangeAspect="1"/>
          </p:cNvPicPr>
          <p:nvPr/>
        </p:nvPicPr>
        <p:blipFill rotWithShape="1">
          <a:blip r:embed="rId3"/>
          <a:srcRect l="7370" r="7409"/>
          <a:stretch/>
        </p:blipFill>
        <p:spPr>
          <a:xfrm>
            <a:off x="7964424" y="1646692"/>
            <a:ext cx="3572732" cy="3572732"/>
          </a:xfrm>
          <a:prstGeom prst="ellipse">
            <a:avLst/>
          </a:prstGeom>
        </p:spPr>
      </p:pic>
      <p:sp>
        <p:nvSpPr>
          <p:cNvPr id="11" name="Headline">
            <a:extLst>
              <a:ext uri="{FF2B5EF4-FFF2-40B4-BE49-F238E27FC236}">
                <a16:creationId xmlns:a16="http://schemas.microsoft.com/office/drawing/2014/main" id="{D8DF1FCC-6FB0-4476-9972-670DCCA7AA2F}"/>
              </a:ext>
            </a:extLst>
          </p:cNvPr>
          <p:cNvSpPr>
            <a:spLocks noChangeArrowheads="1"/>
          </p:cNvSpPr>
          <p:nvPr/>
        </p:nvSpPr>
        <p:spPr bwMode="auto">
          <a:xfrm>
            <a:off x="1047750" y="881063"/>
            <a:ext cx="66929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0000"/>
              </a:lnSpc>
              <a:buSzPct val="100000"/>
            </a:pPr>
            <a:r>
              <a:rPr lang="fr-FR" altLang="fr-FR" sz="4800" b="1" dirty="0">
                <a:solidFill>
                  <a:srgbClr val="00338D"/>
                </a:solidFill>
                <a:latin typeface="Arial" panose="020B0604020202020204" pitchFamily="34" charset="0"/>
              </a:rPr>
              <a:t>Recruter la prochaine génération de bénévoles</a:t>
            </a:r>
          </a:p>
        </p:txBody>
      </p:sp>
      <p:sp>
        <p:nvSpPr>
          <p:cNvPr id="13" name="Body Copy">
            <a:extLst>
              <a:ext uri="{FF2B5EF4-FFF2-40B4-BE49-F238E27FC236}">
                <a16:creationId xmlns:a16="http://schemas.microsoft.com/office/drawing/2014/main" id="{B050D734-F16B-4C38-85E9-798091ACF67C}"/>
              </a:ext>
            </a:extLst>
          </p:cNvPr>
          <p:cNvSpPr>
            <a:spLocks noChangeArrowheads="1"/>
          </p:cNvSpPr>
          <p:nvPr/>
        </p:nvSpPr>
        <p:spPr bwMode="auto">
          <a:xfrm>
            <a:off x="1016000" y="3170238"/>
            <a:ext cx="6497638"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285750" indent="-2857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SzPct val="100000"/>
              <a:buFont typeface="Arial" panose="020B0604020202020204" pitchFamily="34" charset="0"/>
              <a:buNone/>
            </a:pPr>
            <a:r>
              <a:rPr lang="fr-FR" altLang="fr-FR" sz="2400" dirty="0">
                <a:solidFill>
                  <a:srgbClr val="55565A"/>
                </a:solidFill>
                <a:latin typeface="Arial" panose="020B0604020202020204" pitchFamily="34" charset="0"/>
                <a:cs typeface="ヒラギノ角ゴ Pro W3" charset="0"/>
              </a:rPr>
              <a:t>Les jeunes sont l'avenir du service et</a:t>
            </a:r>
          </a:p>
          <a:p>
            <a:pPr eaLnBrk="1" hangingPunct="1">
              <a:spcBef>
                <a:spcPct val="20000"/>
              </a:spcBef>
              <a:buSzPct val="100000"/>
              <a:buFont typeface="Arial" panose="020B0604020202020204" pitchFamily="34" charset="0"/>
              <a:buNone/>
            </a:pPr>
            <a:r>
              <a:rPr lang="fr-FR" altLang="fr-FR" sz="2400" dirty="0">
                <a:solidFill>
                  <a:srgbClr val="55565A"/>
                </a:solidFill>
                <a:latin typeface="Arial" panose="020B0604020202020204" pitchFamily="34" charset="0"/>
                <a:cs typeface="ヒラギノ角ゴ Pro W3" charset="0"/>
              </a:rPr>
              <a:t>l’avenir commence aujourd’hui.</a:t>
            </a:r>
            <a:br>
              <a:rPr lang="fr-FR" altLang="fr-FR" b="1" dirty="0">
                <a:solidFill>
                  <a:srgbClr val="55565A"/>
                </a:solidFill>
                <a:latin typeface="Arial" panose="020B0604020202020204" pitchFamily="34" charset="0"/>
                <a:cs typeface="ヒラギノ角ゴ Pro W3" charset="0"/>
              </a:rPr>
            </a:br>
            <a:endParaRPr lang="fr-FR" altLang="fr-FR" b="1" dirty="0">
              <a:solidFill>
                <a:srgbClr val="55565A"/>
              </a:solidFill>
              <a:latin typeface="Arial" panose="020B0604020202020204" pitchFamily="34" charset="0"/>
              <a:cs typeface="ヒラギノ角ゴ Pro W3" charset="0"/>
            </a:endParaRPr>
          </a:p>
          <a:p>
            <a:pPr eaLnBrk="1" hangingPunct="1">
              <a:spcBef>
                <a:spcPct val="20000"/>
              </a:spcBef>
              <a:buSzPct val="100000"/>
              <a:buFont typeface="Arial" panose="020B0604020202020204" pitchFamily="34" charset="0"/>
              <a:buChar char="•"/>
            </a:pPr>
            <a:r>
              <a:rPr lang="fr-FR" altLang="fr-FR" sz="2000" dirty="0">
                <a:solidFill>
                  <a:srgbClr val="55565A"/>
                </a:solidFill>
                <a:latin typeface="Arial" panose="020B0604020202020204" pitchFamily="34" charset="0"/>
                <a:cs typeface="ヒラギノ角ゴ Pro W3" charset="0"/>
              </a:rPr>
              <a:t>Les </a:t>
            </a:r>
            <a:r>
              <a:rPr lang="fr-FR" altLang="fr-FR" sz="2000" b="1" dirty="0" err="1">
                <a:solidFill>
                  <a:srgbClr val="55565A"/>
                </a:solidFill>
                <a:latin typeface="Arial" panose="020B0604020202020204" pitchFamily="34" charset="0"/>
                <a:cs typeface="ヒラギノ角ゴ Pro W3" charset="0"/>
              </a:rPr>
              <a:t>Leos</a:t>
            </a:r>
            <a:r>
              <a:rPr lang="fr-FR" altLang="fr-FR" sz="2000" dirty="0">
                <a:solidFill>
                  <a:srgbClr val="55565A"/>
                </a:solidFill>
                <a:latin typeface="Arial" panose="020B0604020202020204" pitchFamily="34" charset="0"/>
                <a:cs typeface="ヒラギノ角ゴ Pro W3" charset="0"/>
              </a:rPr>
              <a:t> sont des jeunes bénévoles impliqués de 12 à 30 ans.</a:t>
            </a:r>
          </a:p>
          <a:p>
            <a:pPr eaLnBrk="1" hangingPunct="1">
              <a:spcBef>
                <a:spcPct val="20000"/>
              </a:spcBef>
              <a:buSzPct val="100000"/>
              <a:buFont typeface="Arial" panose="020B0604020202020204" pitchFamily="34" charset="0"/>
              <a:buChar char="•"/>
            </a:pPr>
            <a:r>
              <a:rPr lang="fr-FR" altLang="fr-FR" sz="2000" dirty="0">
                <a:solidFill>
                  <a:srgbClr val="55565A"/>
                </a:solidFill>
                <a:latin typeface="Arial" panose="020B0604020202020204" pitchFamily="34" charset="0"/>
                <a:cs typeface="ヒラギノ角ゴ Pro W3" charset="0"/>
              </a:rPr>
              <a:t>Aujourd’hui, 175 000 </a:t>
            </a:r>
            <a:r>
              <a:rPr lang="fr-FR" altLang="fr-FR" sz="2000" dirty="0" err="1">
                <a:solidFill>
                  <a:srgbClr val="55565A"/>
                </a:solidFill>
                <a:latin typeface="Arial" panose="020B0604020202020204" pitchFamily="34" charset="0"/>
                <a:cs typeface="ヒラギノ角ゴ Pro W3" charset="0"/>
              </a:rPr>
              <a:t>Leos</a:t>
            </a:r>
            <a:r>
              <a:rPr lang="fr-FR" altLang="fr-FR" sz="2000" dirty="0">
                <a:solidFill>
                  <a:srgbClr val="55565A"/>
                </a:solidFill>
                <a:latin typeface="Arial" panose="020B0604020202020204" pitchFamily="34" charset="0"/>
                <a:cs typeface="ヒラギノ角ゴ Pro W3" charset="0"/>
              </a:rPr>
              <a:t> dans plus de 7 000 clubs soutiennent des causes qui importent.</a:t>
            </a:r>
          </a:p>
          <a:p>
            <a:pPr eaLnBrk="1" hangingPunct="1">
              <a:spcBef>
                <a:spcPct val="20000"/>
              </a:spcBef>
              <a:buSzPct val="100000"/>
              <a:buFont typeface="Arial" panose="020B0604020202020204" pitchFamily="34" charset="0"/>
              <a:buChar char="•"/>
            </a:pPr>
            <a:r>
              <a:rPr lang="fr-FR" altLang="fr-FR" sz="2000" dirty="0">
                <a:solidFill>
                  <a:srgbClr val="55565A"/>
                </a:solidFill>
                <a:latin typeface="Arial" panose="020B0604020202020204" pitchFamily="34" charset="0"/>
                <a:cs typeface="ヒラギノ角ゴ Pro W3" charset="0"/>
              </a:rPr>
              <a:t>Les Leo clubs </a:t>
            </a:r>
            <a:r>
              <a:rPr lang="fr-FR" altLang="fr-FR" sz="2000" b="1" dirty="0">
                <a:solidFill>
                  <a:srgbClr val="55565A"/>
                </a:solidFill>
                <a:latin typeface="Arial" panose="020B0604020202020204" pitchFamily="34" charset="0"/>
                <a:cs typeface="ヒラギノ角ゴ Pro W3" charset="0"/>
              </a:rPr>
              <a:t>sont actifs depuis 60 ans.</a:t>
            </a:r>
          </a:p>
        </p:txBody>
      </p:sp>
    </p:spTree>
    <p:extLst>
      <p:ext uri="{BB962C8B-B14F-4D97-AF65-F5344CB8AC3E}">
        <p14:creationId xmlns:p14="http://schemas.microsoft.com/office/powerpoint/2010/main" val="3179361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4" name="Yellow Bar">
            <a:extLst>
              <a:ext uri="{FF2B5EF4-FFF2-40B4-BE49-F238E27FC236}">
                <a16:creationId xmlns:a16="http://schemas.microsoft.com/office/drawing/2014/main" id="{BB1323C2-86E0-EE4D-A8AE-3DDAADA40940}"/>
              </a:ext>
            </a:extLst>
          </p:cNvPr>
          <p:cNvSpPr/>
          <p:nvPr/>
        </p:nvSpPr>
        <p:spPr>
          <a:xfrm>
            <a:off x="5370871" y="234599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dirty="0">
              <a:solidFill>
                <a:srgbClr val="00338D"/>
              </a:solidFill>
            </a:endParaRPr>
          </a:p>
        </p:txBody>
      </p:sp>
      <p:sp>
        <p:nvSpPr>
          <p:cNvPr id="9" name="Headline">
            <a:extLst>
              <a:ext uri="{FF2B5EF4-FFF2-40B4-BE49-F238E27FC236}">
                <a16:creationId xmlns:a16="http://schemas.microsoft.com/office/drawing/2014/main" id="{74219B73-607D-432B-98A4-D9309420020F}"/>
              </a:ext>
            </a:extLst>
          </p:cNvPr>
          <p:cNvSpPr>
            <a:spLocks noChangeArrowheads="1"/>
          </p:cNvSpPr>
          <p:nvPr/>
        </p:nvSpPr>
        <p:spPr bwMode="auto">
          <a:xfrm>
            <a:off x="2987675" y="1090613"/>
            <a:ext cx="6210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buSzPct val="100000"/>
              <a:buFont typeface="Arial" panose="020B0604020202020204" pitchFamily="34" charset="0"/>
              <a:buNone/>
            </a:pPr>
            <a:r>
              <a:rPr lang="fr-FR" altLang="fr-FR" sz="4800" b="1" dirty="0">
                <a:solidFill>
                  <a:schemeClr val="bg1"/>
                </a:solidFill>
                <a:latin typeface="Arial" panose="020B0604020202020204" pitchFamily="34" charset="0"/>
                <a:cs typeface="ヒラギノ角ゴ Pro W3" charset="0"/>
              </a:rPr>
              <a:t>Notre siège mondial</a:t>
            </a:r>
          </a:p>
        </p:txBody>
      </p:sp>
      <p:sp>
        <p:nvSpPr>
          <p:cNvPr id="10" name="TextBox 7">
            <a:extLst>
              <a:ext uri="{FF2B5EF4-FFF2-40B4-BE49-F238E27FC236}">
                <a16:creationId xmlns:a16="http://schemas.microsoft.com/office/drawing/2014/main" id="{921E4B43-340E-4277-B8EF-9123ECD3DC94}"/>
              </a:ext>
            </a:extLst>
          </p:cNvPr>
          <p:cNvSpPr>
            <a:spLocks noChangeArrowheads="1"/>
          </p:cNvSpPr>
          <p:nvPr/>
        </p:nvSpPr>
        <p:spPr bwMode="auto">
          <a:xfrm>
            <a:off x="1795463" y="2924175"/>
            <a:ext cx="85947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buSzPct val="100000"/>
            </a:pPr>
            <a:r>
              <a:rPr lang="fr-FR" altLang="fr-FR" sz="2400" dirty="0">
                <a:solidFill>
                  <a:schemeClr val="bg1"/>
                </a:solidFill>
                <a:latin typeface="Arial" panose="020B0604020202020204" pitchFamily="34" charset="0"/>
                <a:cs typeface="Arial Hebrew Scholar" charset="0"/>
              </a:rPr>
              <a:t>Le siège mondial du Lions Clubs International est à </a:t>
            </a:r>
            <a:r>
              <a:rPr lang="fr-FR" altLang="fr-FR" sz="2400" dirty="0" err="1">
                <a:solidFill>
                  <a:schemeClr val="bg1"/>
                </a:solidFill>
                <a:latin typeface="Arial" panose="020B0604020202020204" pitchFamily="34" charset="0"/>
                <a:cs typeface="Arial Hebrew Scholar" charset="0"/>
              </a:rPr>
              <a:t>Oak</a:t>
            </a:r>
            <a:r>
              <a:rPr lang="fr-FR" altLang="fr-FR" sz="2400" dirty="0">
                <a:solidFill>
                  <a:schemeClr val="bg1"/>
                </a:solidFill>
                <a:latin typeface="Arial" panose="020B0604020202020204" pitchFamily="34" charset="0"/>
                <a:cs typeface="Arial Hebrew Scholar" charset="0"/>
              </a:rPr>
              <a:t> Brook dans l’Illinois aux États-Unis. Un personnel d’environ 300 personnes apportent un soutien aux membres et aux clubs du monde entier ainsi qu’aux officiels exécutifs et au conseil d’administration international. Nous créons et mettons en place des initiatives destinées à accroitre la visibilité et l’impact du service du Lions Clubs International. </a:t>
            </a:r>
          </a:p>
        </p:txBody>
      </p:sp>
    </p:spTree>
    <p:extLst>
      <p:ext uri="{BB962C8B-B14F-4D97-AF65-F5344CB8AC3E}">
        <p14:creationId xmlns:p14="http://schemas.microsoft.com/office/powerpoint/2010/main" val="3755635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4" name="Yellow Bar">
            <a:extLst>
              <a:ext uri="{FF2B5EF4-FFF2-40B4-BE49-F238E27FC236}">
                <a16:creationId xmlns:a16="http://schemas.microsoft.com/office/drawing/2014/main" id="{BB1323C2-86E0-EE4D-A8AE-3DDAADA40940}"/>
              </a:ext>
            </a:extLst>
          </p:cNvPr>
          <p:cNvSpPr/>
          <p:nvPr/>
        </p:nvSpPr>
        <p:spPr>
          <a:xfrm>
            <a:off x="5370871" y="243225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dirty="0">
              <a:solidFill>
                <a:srgbClr val="00338D"/>
              </a:solidFill>
            </a:endParaRPr>
          </a:p>
        </p:txBody>
      </p:sp>
      <p:sp>
        <p:nvSpPr>
          <p:cNvPr id="9" name="Headline">
            <a:extLst>
              <a:ext uri="{FF2B5EF4-FFF2-40B4-BE49-F238E27FC236}">
                <a16:creationId xmlns:a16="http://schemas.microsoft.com/office/drawing/2014/main" id="{F8A6F0C1-B5BD-4743-BEB1-4E2C1F9DEB20}"/>
              </a:ext>
            </a:extLst>
          </p:cNvPr>
          <p:cNvSpPr>
            <a:spLocks noChangeArrowheads="1"/>
          </p:cNvSpPr>
          <p:nvPr/>
        </p:nvSpPr>
        <p:spPr bwMode="auto">
          <a:xfrm>
            <a:off x="2987675" y="1322388"/>
            <a:ext cx="6210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buSzPct val="100000"/>
              <a:buFont typeface="Arial" panose="020B0604020202020204" pitchFamily="34" charset="0"/>
              <a:buNone/>
            </a:pPr>
            <a:r>
              <a:rPr lang="fr-FR" altLang="fr-FR" sz="4800" b="1" dirty="0">
                <a:solidFill>
                  <a:schemeClr val="bg1"/>
                </a:solidFill>
                <a:latin typeface="Arial" panose="020B0604020202020204" pitchFamily="34" charset="0"/>
                <a:cs typeface="ヒラギノ角ゴ Pro W3" charset="0"/>
              </a:rPr>
              <a:t>Notre organisation</a:t>
            </a:r>
          </a:p>
        </p:txBody>
      </p:sp>
      <p:sp>
        <p:nvSpPr>
          <p:cNvPr id="10" name="TextBox 7">
            <a:extLst>
              <a:ext uri="{FF2B5EF4-FFF2-40B4-BE49-F238E27FC236}">
                <a16:creationId xmlns:a16="http://schemas.microsoft.com/office/drawing/2014/main" id="{A2F3C3E4-90D5-4096-91F9-72A921C0578E}"/>
              </a:ext>
            </a:extLst>
          </p:cNvPr>
          <p:cNvSpPr>
            <a:spLocks noChangeArrowheads="1"/>
          </p:cNvSpPr>
          <p:nvPr/>
        </p:nvSpPr>
        <p:spPr bwMode="auto">
          <a:xfrm>
            <a:off x="1412875" y="2574925"/>
            <a:ext cx="93599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buSzPct val="100000"/>
            </a:pPr>
            <a:r>
              <a:rPr lang="fr-FR" altLang="fr-FR" sz="2400" dirty="0">
                <a:solidFill>
                  <a:schemeClr val="bg1"/>
                </a:solidFill>
                <a:latin typeface="Arial" panose="020B0604020202020204" pitchFamily="34" charset="0"/>
                <a:cs typeface="Arial Hebrew Scholar" charset="0"/>
              </a:rPr>
              <a:t>Elle est composée de clubs autonomes. Le but du Lions Clubs International est de créer des clubs dont les membres apportent un service de proximité. Les clubs sont entièrement responsables de la gestion de leur fonctionnement, de leurs finances, de leurs activités de service et des autres aspects liés à leur effectif et à la vie de club. Le rôle du Lions Clubs International est de soutenir les clubs et les membres, et non de les gérer.</a:t>
            </a:r>
          </a:p>
          <a:p>
            <a:pPr algn="ctr" eaLnBrk="1" hangingPunct="1">
              <a:buSzPct val="100000"/>
            </a:pPr>
            <a:endParaRPr lang="en-US" altLang="fr-FR" dirty="0">
              <a:solidFill>
                <a:schemeClr val="bg1"/>
              </a:solidFill>
              <a:latin typeface="Arial" panose="020B0604020202020204" pitchFamily="34" charset="0"/>
              <a:cs typeface="Arial Hebrew Scholar" charset="0"/>
            </a:endParaRPr>
          </a:p>
        </p:txBody>
      </p:sp>
    </p:spTree>
    <p:extLst>
      <p:ext uri="{BB962C8B-B14F-4D97-AF65-F5344CB8AC3E}">
        <p14:creationId xmlns:p14="http://schemas.microsoft.com/office/powerpoint/2010/main" val="573180383"/>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2735</TotalTime>
  <Words>939</Words>
  <Application>Microsoft Office PowerPoint</Application>
  <PresentationFormat>Widescreen</PresentationFormat>
  <Paragraphs>137</Paragraphs>
  <Slides>17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Gray, Tracy</cp:lastModifiedBy>
  <cp:revision>363</cp:revision>
  <dcterms:created xsi:type="dcterms:W3CDTF">2018-11-12T16:45:52Z</dcterms:created>
  <dcterms:modified xsi:type="dcterms:W3CDTF">2021-10-22T13:18:56Z</dcterms:modified>
</cp:coreProperties>
</file>