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872" r:id="rId2"/>
    <p:sldId id="984" r:id="rId3"/>
    <p:sldId id="1109" r:id="rId4"/>
    <p:sldId id="1129" r:id="rId5"/>
    <p:sldId id="1131" r:id="rId6"/>
    <p:sldId id="1087" r:id="rId7"/>
    <p:sldId id="1110" r:id="rId8"/>
    <p:sldId id="1117" r:id="rId9"/>
    <p:sldId id="1118" r:id="rId10"/>
    <p:sldId id="1119" r:id="rId11"/>
    <p:sldId id="1124" r:id="rId12"/>
    <p:sldId id="1116" r:id="rId13"/>
    <p:sldId id="1126" r:id="rId14"/>
    <p:sldId id="1127" r:id="rId15"/>
    <p:sldId id="1128" r:id="rId16"/>
    <p:sldId id="1132" r:id="rId17"/>
    <p:sldId id="95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10"/>
    <p:restoredTop sz="94674"/>
  </p:normalViewPr>
  <p:slideViewPr>
    <p:cSldViewPr snapToGrid="0" snapToObjects="1">
      <p:cViewPr>
        <p:scale>
          <a:sx n="100" d="100"/>
          <a:sy n="100" d="100"/>
        </p:scale>
        <p:origin x="1548" y="396"/>
      </p:cViewPr>
      <p:guideLst>
        <p:guide orient="horz" pos="2184"/>
        <p:guide pos="3840"/>
      </p:guideLst>
    </p:cSldViewPr>
  </p:slideViewPr>
  <p:notesTextViewPr>
    <p:cViewPr>
      <p:scale>
        <a:sx n="1" d="1"/>
        <a:sy n="1" d="1"/>
      </p:scale>
      <p:origin x="0" y="0"/>
    </p:cViewPr>
  </p:notesTextViewPr>
  <p:notesViewPr>
    <p:cSldViewPr snapToGrid="0" snapToObjects="1">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54997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8841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422142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408531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t>Eine globale Kraft für gutes Wirken</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88702" y="99839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800" dirty="0">
                <a:solidFill>
                  <a:schemeClr val="bg1"/>
                </a:solidFill>
              </a:rPr>
              <a:t>Unsere Stiftung</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181654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2500811"/>
            <a:ext cx="8585022" cy="3046988"/>
          </a:xfrm>
          <a:prstGeom prst="rect">
            <a:avLst/>
          </a:prstGeom>
          <a:noFill/>
        </p:spPr>
        <p:txBody>
          <a:bodyPr wrap="square" rtlCol="0">
            <a:spAutoFit/>
          </a:bodyPr>
          <a:lstStyle/>
          <a:p>
            <a:pPr algn="ctr"/>
            <a:r>
              <a:rPr lang="de-DE" sz="2400" dirty="0">
                <a:solidFill>
                  <a:schemeClr val="bg1"/>
                </a:solidFill>
                <a:latin typeface="Arial" charset="0"/>
                <a:ea typeface="Arial Hebrew Scholar" charset="-79"/>
                <a:cs typeface="Arial" charset="0"/>
              </a:rPr>
              <a:t>Die Lions Clubs International Foundation (LCIF) ist die offizielle karitative Organisation von Lions Clubs International. LCIF unterstützt die Hilfsinitiativen der Lions, indem sie finanzielle Zuschüsse für ihre örtlichen und weltweiten humanitären Bemühungen bereitstellt.</a:t>
            </a:r>
          </a:p>
          <a:p>
            <a:pPr algn="ctr"/>
            <a:endParaRPr lang="en-US" sz="2400" kern="0" dirty="0">
              <a:solidFill>
                <a:schemeClr val="bg1"/>
              </a:solidFill>
              <a:latin typeface="Arial" charset="0"/>
              <a:ea typeface="Arial Hebrew Scholar" charset="-79"/>
              <a:cs typeface="Arial" charset="0"/>
            </a:endParaRPr>
          </a:p>
          <a:p>
            <a:pPr algn="ctr"/>
            <a:endParaRPr lang="en-US" sz="2400" kern="0" dirty="0">
              <a:solidFill>
                <a:schemeClr val="bg1"/>
              </a:solidFill>
              <a:latin typeface="Arial" charset="0"/>
              <a:ea typeface="Arial Hebrew Scholar" charset="-79"/>
              <a:cs typeface="Arial" charset="0"/>
            </a:endParaRPr>
          </a:p>
          <a:p>
            <a:pPr algn="ctr"/>
            <a:endParaRPr lang="en-US" sz="2400"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66126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t>Beispielclub/Patenclub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t>[Clubnamen hier einfügen]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 Club</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[Geben Sie hier Informationen zu Ihrem Club ein, z. B. das Jahr der Clubgründung, die gegenwärtige Anzahl der Mitglieder, Amtsträger,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Über [Clubnamen hier einfügen]</a:t>
            </a:r>
          </a:p>
        </p:txBody>
      </p:sp>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Unsere Gemeinschaft</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[Geben Sie hier Informationen zur Gemeinschaft ein, z. B. Demografien, Geschichte, Kultur, Anliegenbereiche usw.]</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07733" y="582708"/>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„We serve“ (Wir helfen) [den Namen der Gemeinschaft hier einfügen]</a:t>
            </a:r>
          </a:p>
        </p:txBody>
      </p:sp>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 Service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[Geben Sie hier Informationen zum Schwerpunkt der Hilfeleistungen Ihres Clubs ein, z. B. spezifische Aktivitäten, Veranstaltungen, lokale Partnerschaften etc.]</a:t>
            </a:r>
          </a:p>
          <a:p>
            <a:endParaRPr lang="en-US" sz="1800" kern="0" dirty="0">
              <a:solidFill>
                <a:srgbClr val="55565A"/>
              </a:solidFill>
            </a:endParaRPr>
          </a:p>
          <a:p>
            <a:r>
              <a:rPr lang="de-DE" sz="1800" dirty="0">
                <a:solidFill>
                  <a:srgbClr val="55565A"/>
                </a:solidFill>
              </a:rPr>
              <a:t>[Vergessen Sie nicht herauszustellen, wie Ihr Club auf Anliegenbereiche in der Gemeinschaft eingeht!]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Was wir tun</a:t>
            </a:r>
          </a:p>
        </p:txBody>
      </p:sp>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Nächste Schritte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381250" y="1531196"/>
            <a:ext cx="9458325"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de-DE" sz="2400" dirty="0">
                <a:solidFill>
                  <a:srgbClr val="55565A"/>
                </a:solidFill>
              </a:rPr>
              <a:t>Füllen Sie den Gründungsmitgliederantrag aus </a:t>
            </a:r>
          </a:p>
          <a:p>
            <a:endParaRPr lang="en-US" sz="1600" kern="0" dirty="0">
              <a:solidFill>
                <a:srgbClr val="55565A"/>
              </a:solidFill>
            </a:endParaRPr>
          </a:p>
          <a:p>
            <a:pPr marL="285750" indent="-285750">
              <a:buFont typeface="Arial" panose="020B0604020202020204" pitchFamily="34" charset="0"/>
              <a:buChar char="•"/>
            </a:pPr>
            <a:r>
              <a:rPr lang="de-DE" sz="2400" dirty="0">
                <a:solidFill>
                  <a:srgbClr val="55565A"/>
                </a:solidFill>
              </a:rPr>
              <a:t>Reichen Sie Ihre Zahlung für die einmalige Beitrittsgebühr von 35.00 USD ein.</a:t>
            </a:r>
          </a:p>
          <a:p>
            <a:endParaRPr lang="en-US" sz="1600" kern="0" dirty="0">
              <a:solidFill>
                <a:srgbClr val="55565A"/>
              </a:solidFill>
            </a:endParaRPr>
          </a:p>
          <a:p>
            <a:pPr marL="285750" indent="-285750">
              <a:buFont typeface="Arial" panose="020B0604020202020204" pitchFamily="34" charset="0"/>
              <a:buChar char="•"/>
            </a:pPr>
            <a:r>
              <a:rPr lang="de-DE" sz="2400" dirty="0">
                <a:solidFill>
                  <a:srgbClr val="55565A"/>
                </a:solidFill>
              </a:rPr>
              <a:t>Nehmen Sie am Organisationstreffen zur Bildung des neuen Clubs teil</a:t>
            </a:r>
          </a:p>
          <a:p>
            <a:endParaRPr lang="en-US" sz="1600" kern="0" dirty="0">
              <a:solidFill>
                <a:srgbClr val="55565A"/>
              </a:solidFill>
            </a:endParaRPr>
          </a:p>
          <a:p>
            <a:pPr marL="285750" indent="-285750">
              <a:buFont typeface="Arial" panose="020B0604020202020204" pitchFamily="34" charset="0"/>
              <a:buChar char="•"/>
            </a:pPr>
            <a:r>
              <a:rPr lang="de-DE" sz="2400" dirty="0">
                <a:solidFill>
                  <a:srgbClr val="55565A"/>
                </a:solidFill>
              </a:rPr>
              <a:t>Liefern Sie Ideen für Hilfsbereiche in der Gemeinschaft</a:t>
            </a:r>
          </a:p>
          <a:p>
            <a:endParaRPr lang="en-US" sz="1600" kern="0" dirty="0">
              <a:solidFill>
                <a:srgbClr val="55565A"/>
              </a:solidFill>
            </a:endParaRPr>
          </a:p>
          <a:p>
            <a:pPr marL="285750" indent="-285750">
              <a:buFont typeface="Arial" panose="020B0604020202020204" pitchFamily="34" charset="0"/>
              <a:buChar char="•"/>
            </a:pPr>
            <a:r>
              <a:rPr lang="de-DE" sz="2400" dirty="0">
                <a:solidFill>
                  <a:srgbClr val="55565A"/>
                </a:solidFill>
              </a:rPr>
              <a:t>Erwägen Sie eine Führungsrolle im neuen Club</a:t>
            </a:r>
          </a:p>
          <a:p>
            <a:pPr marL="285750" indent="-285750">
              <a:buFont typeface="Arial" panose="020B0604020202020204" pitchFamily="34" charset="0"/>
              <a:buChar char="•"/>
            </a:pPr>
            <a:endParaRPr lang="en-US" sz="1600" kern="0" dirty="0">
              <a:solidFill>
                <a:srgbClr val="55565A"/>
              </a:solidFill>
            </a:endParaRPr>
          </a:p>
          <a:p>
            <a:pPr marL="285750" indent="-285750">
              <a:buFont typeface="Arial" panose="020B0604020202020204" pitchFamily="34" charset="0"/>
              <a:buChar char="•"/>
            </a:pPr>
            <a:r>
              <a:rPr lang="de-DE" sz="2400" dirty="0">
                <a:solidFill>
                  <a:srgbClr val="55565A"/>
                </a:solidFill>
              </a:rPr>
              <a:t>Zahlen Sie die internationalen Gebühren (43 USD) und die Clubgebühren  </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27086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880835" y="453888"/>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800" dirty="0">
                <a:solidFill>
                  <a:srgbClr val="00338D"/>
                </a:solidFill>
                <a:latin typeface="Arial" panose="020B0604020202020204" pitchFamily="34" charset="0"/>
                <a:cs typeface="Arial" panose="020B0604020202020204" pitchFamily="34" charset="0"/>
              </a:rPr>
              <a:t>Wie Sie mitmachen können</a:t>
            </a:r>
          </a:p>
        </p:txBody>
      </p:sp>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a:solidFill>
                  <a:schemeClr val="bg1"/>
                </a:solidFill>
                <a:latin typeface="Helvetica Neue" charset="0"/>
                <a:ea typeface="Helvetica Neue" charset="0"/>
                <a:cs typeface="Helvetica Neue" charset="0"/>
              </a:rPr>
              <a:t>Fragen und Antworten </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de-DE" sz="1600" b="1">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21982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a:solidFill>
                  <a:schemeClr val="bg1"/>
                </a:solidFill>
                <a:latin typeface="Helvetica Neue" charset="0"/>
                <a:ea typeface="Helvetica Neue" charset="0"/>
                <a:cs typeface="Helvetica Neue" charset="0"/>
              </a:rPr>
              <a:t>Vielen Dank</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824217" y="6242514"/>
            <a:ext cx="3399810" cy="338554"/>
          </a:xfrm>
          <a:prstGeom prst="rect">
            <a:avLst/>
          </a:prstGeom>
          <a:noFill/>
        </p:spPr>
        <p:txBody>
          <a:bodyPr wrap="square" rtlCol="0">
            <a:spAutoFit/>
          </a:bodyPr>
          <a:lstStyle/>
          <a:p>
            <a:pPr algn="ctr"/>
            <a:r>
              <a:rPr lang="de-DE"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9" name="Copyright">
            <a:extLst>
              <a:ext uri="{FF2B5EF4-FFF2-40B4-BE49-F238E27FC236}">
                <a16:creationId xmlns:a16="http://schemas.microsoft.com/office/drawing/2014/main" id="{2FEF91BA-D7F3-4760-95A9-FC1777E2BD7E}"/>
              </a:ext>
            </a:extLst>
          </p:cNvPr>
          <p:cNvSpPr txBox="1"/>
          <p:nvPr/>
        </p:nvSpPr>
        <p:spPr>
          <a:xfrm>
            <a:off x="7728179" y="6242514"/>
            <a:ext cx="3399810" cy="338554"/>
          </a:xfrm>
          <a:prstGeom prst="rect">
            <a:avLst/>
          </a:prstGeom>
          <a:noFill/>
        </p:spPr>
        <p:txBody>
          <a:bodyPr wrap="square" rtlCol="0">
            <a:spAutoFit/>
          </a:bodyPr>
          <a:lstStyle/>
          <a:p>
            <a:pPr algn="ctr"/>
            <a:r>
              <a:rPr lang="en-US" sz="1600" b="1" dirty="0">
                <a:solidFill>
                  <a:schemeClr val="bg1"/>
                </a:solidFill>
              </a:rPr>
              <a:t>Updated </a:t>
            </a:r>
            <a:r>
              <a:rPr lang="en-US" sz="1600" b="1">
                <a:solidFill>
                  <a:schemeClr val="bg1"/>
                </a:solidFill>
              </a:rPr>
              <a:t>10/2021 GE</a:t>
            </a:r>
            <a:endParaRPr lang="en-US" sz="1600" b="1"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3">
            <a:alphaModFix amt="1000"/>
          </a:blip>
          <a:srcRect r="22250" b="12347"/>
          <a:stretch/>
        </p:blipFill>
        <p:spPr>
          <a:xfrm>
            <a:off x="6671688" y="1492294"/>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 Motto</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5417128" y="1571483"/>
            <a:ext cx="6594764" cy="3715033"/>
            <a:chOff x="6010473" y="2031142"/>
            <a:chExt cx="5525035" cy="3189678"/>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45295" y="3538289"/>
              <a:ext cx="5153604" cy="168253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400" dirty="0">
                  <a:solidFill>
                    <a:srgbClr val="55565A"/>
                  </a:solidFill>
                  <a:latin typeface="Arial" charset="0"/>
                  <a:ea typeface="Arial" charset="0"/>
                  <a:cs typeface="Arial" charset="0"/>
                </a:rPr>
                <a:t>1,4 Millionen Lions engagieren sich in über 200 Ländern und geografischen Gebieten der Welt mit beispiellosem Mitgefühl und Hilfsaktionen enormer Reichweite.</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4800" b="1" dirty="0">
                  <a:solidFill>
                    <a:srgbClr val="00338D"/>
                  </a:solidFill>
                  <a:latin typeface="Arial" charset="0"/>
                  <a:ea typeface="Arial" charset="0"/>
                  <a:cs typeface="Arial" charset="0"/>
                </a:rPr>
                <a:t>„We Serve“ </a:t>
              </a:r>
              <a:br>
                <a:rPr lang="de-DE" sz="4800" b="1" dirty="0">
                  <a:solidFill>
                    <a:srgbClr val="00338D"/>
                  </a:solidFill>
                  <a:latin typeface="Arial" charset="0"/>
                  <a:ea typeface="Arial" charset="0"/>
                  <a:cs typeface="Arial" charset="0"/>
                </a:rPr>
              </a:br>
              <a:r>
                <a:rPr lang="de-DE" sz="4800" b="1" dirty="0">
                  <a:solidFill>
                    <a:srgbClr val="00338D"/>
                  </a:solidFill>
                  <a:latin typeface="Arial" charset="0"/>
                  <a:ea typeface="Arial" charset="0"/>
                  <a:cs typeface="Arial" charset="0"/>
                </a:rPr>
                <a:t>(Wir helfen)</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482204" y="1154578"/>
              <a:ext cx="70852" cy="464042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4"/>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5"/>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2" y="3169602"/>
            <a:ext cx="6349471"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dirty="0">
                <a:solidFill>
                  <a:schemeClr val="bg1"/>
                </a:solidFill>
              </a:rPr>
              <a:t>Die Lions verbessern die Welt eine Gemeinschaft nach der anderen, indem sie vor Ort und weltweit auf bestehende Bedürfnisse eingehen. Wir sind 1,4 Millionen Männer und Frauen, die überzeugt sind, dass Menschenliebe wichtig ist. Und wenn wir zusammenarbeiten, können wir größere Ziele erreichen.</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6438937"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800" dirty="0">
                <a:solidFill>
                  <a:schemeClr val="bg1"/>
                </a:solidFill>
                <a:latin typeface="Arial" panose="020B0604020202020204" pitchFamily="34" charset="0"/>
                <a:cs typeface="Arial" panose="020B0604020202020204" pitchFamily="34" charset="0"/>
              </a:rPr>
              <a:t>Wir können weltweit viel Gutes bewirken</a:t>
            </a:r>
          </a:p>
        </p:txBody>
      </p:sp>
    </p:spTree>
    <p:extLst>
      <p:ext uri="{BB962C8B-B14F-4D97-AF65-F5344CB8AC3E}">
        <p14:creationId xmlns:p14="http://schemas.microsoft.com/office/powerpoint/2010/main" val="38141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235482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849885"/>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800" dirty="0">
                <a:solidFill>
                  <a:schemeClr val="bg1"/>
                </a:solidFill>
                <a:latin typeface="Arial" panose="020B0604020202020204" pitchFamily="34" charset="0"/>
                <a:cs typeface="Arial" panose="020B0604020202020204" pitchFamily="34" charset="0"/>
              </a:rPr>
              <a:t>Unsere Mission  </a:t>
            </a:r>
          </a:p>
          <a:p>
            <a:r>
              <a:rPr lang="de-DE" sz="4800" dirty="0">
                <a:solidFill>
                  <a:schemeClr val="bg1"/>
                </a:solidFill>
                <a:latin typeface="Arial" panose="020B0604020202020204" pitchFamily="34" charset="0"/>
                <a:cs typeface="Arial" panose="020B0604020202020204" pitchFamily="34" charset="0"/>
              </a:rPr>
              <a:t>Unsere Vision</a:t>
            </a:r>
          </a:p>
        </p:txBody>
      </p:sp>
      <p:sp>
        <p:nvSpPr>
          <p:cNvPr id="2" name="TextBox 1"/>
          <p:cNvSpPr txBox="1"/>
          <p:nvPr/>
        </p:nvSpPr>
        <p:spPr>
          <a:xfrm>
            <a:off x="1077487" y="2615073"/>
            <a:ext cx="6544785" cy="3785652"/>
          </a:xfrm>
          <a:prstGeom prst="rect">
            <a:avLst/>
          </a:prstGeom>
          <a:noFill/>
        </p:spPr>
        <p:txBody>
          <a:bodyPr wrap="square" rtlCol="0">
            <a:spAutoFit/>
          </a:bodyPr>
          <a:lstStyle/>
          <a:p>
            <a:r>
              <a:rPr lang="de-DE" sz="2400" b="1" u="sng" dirty="0">
                <a:solidFill>
                  <a:schemeClr val="bg1"/>
                </a:solidFill>
                <a:latin typeface="Arial" panose="020B0604020202020204" pitchFamily="34" charset="0"/>
                <a:cs typeface="Arial" panose="020B0604020202020204" pitchFamily="34" charset="0"/>
              </a:rPr>
              <a:t>Mission:</a:t>
            </a:r>
          </a:p>
          <a:p>
            <a:r>
              <a:rPr lang="de-DE" sz="2400" dirty="0">
                <a:solidFill>
                  <a:schemeClr val="bg1"/>
                </a:solidFill>
                <a:latin typeface="Arial" panose="020B0604020202020204" pitchFamily="34" charset="0"/>
                <a:cs typeface="Arial" panose="020B0604020202020204" pitchFamily="34" charset="0"/>
              </a:rPr>
              <a:t>Freiwillige dazu befähigen, ihren Gemeinschaften zu helfen, humanitären Bedürfnissen nachzukommen, Frieden zu fördern und durch Lions Clubs international Verständnis zu fördern.</a:t>
            </a:r>
          </a:p>
          <a:p>
            <a:endParaRPr lang="en-US" sz="2400" dirty="0">
              <a:solidFill>
                <a:schemeClr val="bg1"/>
              </a:solidFill>
              <a:latin typeface="Arial" panose="020B0604020202020204" pitchFamily="34" charset="0"/>
              <a:cs typeface="Arial" panose="020B0604020202020204" pitchFamily="34" charset="0"/>
            </a:endParaRPr>
          </a:p>
          <a:p>
            <a:r>
              <a:rPr lang="de-DE" sz="2400" b="1" u="sng" dirty="0">
                <a:solidFill>
                  <a:schemeClr val="bg1"/>
                </a:solidFill>
                <a:latin typeface="Arial" panose="020B0604020202020204" pitchFamily="34" charset="0"/>
                <a:cs typeface="Arial" panose="020B0604020202020204" pitchFamily="34" charset="0"/>
              </a:rPr>
              <a:t>Vision:</a:t>
            </a:r>
          </a:p>
          <a:p>
            <a:r>
              <a:rPr lang="de-DE" sz="2400" dirty="0">
                <a:solidFill>
                  <a:schemeClr val="bg1"/>
                </a:solidFill>
                <a:latin typeface="Arial" panose="020B0604020202020204" pitchFamily="34" charset="0"/>
                <a:cs typeface="Arial" panose="020B0604020202020204" pitchFamily="34" charset="0"/>
              </a:rPr>
              <a:t>Weltweit führend im Bereich gemeinnütziger und humanitärer Hilfeleistungen zu sein.</a:t>
            </a:r>
          </a:p>
        </p:txBody>
      </p:sp>
    </p:spTree>
    <p:extLst>
      <p:ext uri="{BB962C8B-B14F-4D97-AF65-F5344CB8AC3E}">
        <p14:creationId xmlns:p14="http://schemas.microsoft.com/office/powerpoint/2010/main" val="232669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87107" y="16062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58939" y="1355756"/>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880184" y="245854"/>
            <a:ext cx="8709726"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800" dirty="0">
                <a:solidFill>
                  <a:schemeClr val="bg1"/>
                </a:solidFill>
                <a:latin typeface="Arial" panose="020B0604020202020204" pitchFamily="34" charset="0"/>
                <a:cs typeface="Arial" panose="020B0604020202020204" pitchFamily="34" charset="0"/>
              </a:rPr>
              <a:t>Die Geschichte von </a:t>
            </a:r>
            <a:br>
              <a:rPr lang="de-DE" sz="4800" dirty="0">
                <a:solidFill>
                  <a:schemeClr val="bg1"/>
                </a:solidFill>
                <a:latin typeface="Arial" panose="020B0604020202020204" pitchFamily="34" charset="0"/>
                <a:cs typeface="Arial" panose="020B0604020202020204" pitchFamily="34" charset="0"/>
              </a:rPr>
            </a:br>
            <a:r>
              <a:rPr lang="de-DE" sz="4800" dirty="0">
                <a:solidFill>
                  <a:schemeClr val="bg1"/>
                </a:solidFill>
                <a:latin typeface="Arial" panose="020B0604020202020204" pitchFamily="34" charset="0"/>
                <a:cs typeface="Arial" panose="020B0604020202020204" pitchFamily="34" charset="0"/>
              </a:rPr>
              <a:t>Lions Clubs International</a:t>
            </a:r>
          </a:p>
        </p:txBody>
      </p:sp>
      <p:sp>
        <p:nvSpPr>
          <p:cNvPr id="2" name="TextBox 1"/>
          <p:cNvSpPr txBox="1"/>
          <p:nvPr/>
        </p:nvSpPr>
        <p:spPr>
          <a:xfrm>
            <a:off x="880184" y="1882681"/>
            <a:ext cx="10134561" cy="5416868"/>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1917:  	Beginn der Vereinigung der Lions Clubs, von Melvin Jones gegründet</a:t>
            </a:r>
          </a:p>
          <a:p>
            <a:endParaRPr lang="de-DE" sz="14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1920:  	Gründung des ersten „internationalen Clubs“ in Kanada</a:t>
            </a:r>
          </a:p>
          <a:p>
            <a:endParaRPr lang="de-DE" sz="14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1925:	Hellen Keller fordert die Lions auf, „Ritter der Blinden“ zu werden und </a:t>
            </a:r>
            <a:br>
              <a:rPr lang="de-DE" sz="2000" dirty="0">
                <a:solidFill>
                  <a:schemeClr val="bg1"/>
                </a:solidFill>
                <a:latin typeface="Arial" panose="020B0604020202020204" pitchFamily="34" charset="0"/>
                <a:cs typeface="Arial" panose="020B0604020202020204" pitchFamily="34" charset="0"/>
              </a:rPr>
            </a:br>
            <a:r>
              <a:rPr lang="de-DE" sz="2000" dirty="0">
                <a:solidFill>
                  <a:schemeClr val="bg1"/>
                </a:solidFill>
                <a:latin typeface="Arial" panose="020B0604020202020204" pitchFamily="34" charset="0"/>
                <a:cs typeface="Arial" panose="020B0604020202020204" pitchFamily="34" charset="0"/>
              </a:rPr>
              <a:t>	eine führende Rolle für Sehkrafterhaltung einzunehmen</a:t>
            </a:r>
          </a:p>
          <a:p>
            <a:endParaRPr lang="de-DE" sz="14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1945:	Mithilfe bei der Gründung des NGO-Bereichs der Vereinten Nationen (UN)</a:t>
            </a:r>
          </a:p>
          <a:p>
            <a:endParaRPr lang="de-DE" sz="14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1957:	Leo Clubs werden gebildet</a:t>
            </a:r>
          </a:p>
          <a:p>
            <a:endParaRPr lang="de-DE" sz="14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1968:	Beginn der Lions Clubs International Foundation</a:t>
            </a:r>
          </a:p>
          <a:p>
            <a:endParaRPr lang="de-DE" sz="14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1990:	Einführung von „SightFirst“ zur Sehkrafterhaltung und Blindheitsprävention</a:t>
            </a:r>
            <a:br>
              <a:rPr lang="de-DE" sz="2000" dirty="0">
                <a:solidFill>
                  <a:schemeClr val="bg1"/>
                </a:solidFill>
                <a:latin typeface="Arial" panose="020B0604020202020204" pitchFamily="34" charset="0"/>
                <a:cs typeface="Arial" panose="020B0604020202020204" pitchFamily="34" charset="0"/>
              </a:rPr>
            </a:br>
            <a:r>
              <a:rPr lang="de-DE" sz="2000" dirty="0">
                <a:solidFill>
                  <a:schemeClr val="bg1"/>
                </a:solidFill>
                <a:latin typeface="Arial" panose="020B0604020202020204" pitchFamily="34" charset="0"/>
                <a:cs typeface="Arial" panose="020B0604020202020204" pitchFamily="34" charset="0"/>
              </a:rPr>
              <a:t>	 auf globaler Ebene</a:t>
            </a:r>
          </a:p>
          <a:p>
            <a:endParaRPr lang="de-DE" sz="14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2017:	LCI wird 100. Feiert 100 Jahre humanitärer Hilfeleistungen </a:t>
            </a:r>
          </a:p>
          <a:p>
            <a:endParaRPr lang="en-US"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08534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Unsere globalen Anliegen</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732004"/>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55565A"/>
                </a:solidFill>
              </a:rPr>
              <a:t>Neben lokalen Hilfsprojekten unterstützen Lions fünf globale Anliegen.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87299" y="14971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07733" y="363415"/>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dirty="0">
                <a:solidFill>
                  <a:srgbClr val="00338D"/>
                </a:solidFill>
                <a:latin typeface="Arial" panose="020B0604020202020204" pitchFamily="34" charset="0"/>
                <a:cs typeface="Arial" panose="020B0604020202020204" pitchFamily="34" charset="0"/>
              </a:rPr>
              <a:t>Gemeinsam stellen wir uns globalen Herausforderungen</a:t>
            </a:r>
          </a:p>
        </p:txBody>
      </p:sp>
      <p:sp>
        <p:nvSpPr>
          <p:cNvPr id="13" name="TextBox 12">
            <a:extLst>
              <a:ext uri="{FF2B5EF4-FFF2-40B4-BE49-F238E27FC236}">
                <a16:creationId xmlns:a16="http://schemas.microsoft.com/office/drawing/2014/main" id="{A07C1F0D-41C1-A944-9CF3-DA34ABC3DCF0}"/>
              </a:ext>
            </a:extLst>
          </p:cNvPr>
          <p:cNvSpPr txBox="1"/>
          <p:nvPr/>
        </p:nvSpPr>
        <p:spPr>
          <a:xfrm>
            <a:off x="1993333" y="3879882"/>
            <a:ext cx="1828800" cy="329320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1" i="0" u="none" strike="noStrike" cap="none" normalizeH="0" baseline="0" noProof="0" dirty="0">
                <a:ln>
                  <a:noFill/>
                </a:ln>
                <a:solidFill>
                  <a:srgbClr val="0774AF"/>
                </a:solidFill>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Reduzierung der Prävalenz von Diabetes und Verbesserung der Lebensqualität für mit Diabetes diagnostizierte Menschen</a:t>
            </a:r>
          </a:p>
        </p:txBody>
      </p:sp>
      <p:sp>
        <p:nvSpPr>
          <p:cNvPr id="18" name="TextBox 17">
            <a:extLst>
              <a:ext uri="{FF2B5EF4-FFF2-40B4-BE49-F238E27FC236}">
                <a16:creationId xmlns:a16="http://schemas.microsoft.com/office/drawing/2014/main" id="{0E6068FD-C315-304D-AB55-4416AC0583FC}"/>
              </a:ext>
            </a:extLst>
          </p:cNvPr>
          <p:cNvSpPr txBox="1"/>
          <p:nvPr/>
        </p:nvSpPr>
        <p:spPr>
          <a:xfrm>
            <a:off x="10136054" y="3879882"/>
            <a:ext cx="1837490" cy="206210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1" i="0" u="none" strike="noStrike" cap="none" normalizeH="0" baseline="0" noProof="0" dirty="0">
                <a:ln>
                  <a:noFill/>
                </a:ln>
                <a:solidFill>
                  <a:srgbClr val="F0C217"/>
                </a:solidFill>
                <a:uLnTx/>
                <a:uFillTx/>
                <a:latin typeface="Arial" panose="020B0604020202020204" pitchFamily="34" charset="0"/>
                <a:ea typeface="Open Sans" charset="0"/>
                <a:cs typeface="Arial" panose="020B0604020202020204" pitchFamily="34" charset="0"/>
              </a:rPr>
              <a:t>KINDERKREBS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Hilfeleistungen für krebskranke Kinder, um ihnen Überlebens- und Zukunftschancen zu bieten</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521985" y="2462245"/>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028224" y="3879882"/>
            <a:ext cx="1828800" cy="255454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1" i="0" u="none" strike="noStrike" cap="none" normalizeH="0" baseline="0" noProof="0" dirty="0">
                <a:ln>
                  <a:noFill/>
                </a:ln>
                <a:solidFill>
                  <a:srgbClr val="8CC63F"/>
                </a:solidFill>
                <a:uLnTx/>
                <a:uFillTx/>
                <a:latin typeface="Arial" panose="020B0604020202020204" pitchFamily="34" charset="0"/>
                <a:ea typeface="Open Sans" charset="0"/>
                <a:cs typeface="Arial" panose="020B0604020202020204" pitchFamily="34" charset="0"/>
              </a:rPr>
              <a:t>UMWELT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1600" dirty="0">
                <a:solidFill>
                  <a:prstClr val="white">
                    <a:lumMod val="50000"/>
                  </a:prstClr>
                </a:solidFill>
                <a:latin typeface="Arial" panose="020B0604020202020204" pitchFamily="34" charset="0"/>
                <a:ea typeface="Open Sans" charset="0"/>
                <a:cs typeface="Arial" panose="020B0604020202020204" pitchFamily="34" charset="0"/>
              </a:rPr>
              <a:t>Nachhaltiger Schutz und Wiederherstellung unserer Umwelt, um das Wohl aller Gemeinschaften zu verbessern</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377437" y="2493226"/>
            <a:ext cx="1075183" cy="1069124"/>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066272" y="3876681"/>
            <a:ext cx="1828800" cy="255454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1" i="0" u="none" strike="noStrike" cap="none" normalizeH="0" baseline="0" noProof="0" dirty="0">
                <a:ln>
                  <a:noFill/>
                </a:ln>
                <a:solidFill>
                  <a:srgbClr val="F26A2C"/>
                </a:solidFill>
                <a:uLnTx/>
                <a:uFillTx/>
                <a:latin typeface="Arial" panose="020B0604020202020204" pitchFamily="34" charset="0"/>
                <a:ea typeface="Open Sans" charset="0"/>
                <a:cs typeface="Arial" panose="020B0604020202020204" pitchFamily="34" charset="0"/>
              </a:rPr>
              <a:t>HUNGER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1600" dirty="0">
                <a:solidFill>
                  <a:prstClr val="white">
                    <a:lumMod val="50000"/>
                  </a:prstClr>
                </a:solidFill>
                <a:latin typeface="Arial" panose="020B0604020202020204" pitchFamily="34" charset="0"/>
                <a:ea typeface="Open Sans" charset="0"/>
                <a:cs typeface="Arial" panose="020B0604020202020204" pitchFamily="34" charset="0"/>
              </a:rPr>
              <a:t>Sicherstellen, dass alle Gemeinschafts-mitglieder Zugang zu nahrhafter Ernährung haben</a:t>
            </a: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407077" y="2527766"/>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449707" y="2491906"/>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01163" y="3876681"/>
            <a:ext cx="1828800" cy="280076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1" i="0" u="none" strike="noStrike" cap="none" normalizeH="0" baseline="0" noProof="0" dirty="0">
                <a:ln>
                  <a:noFill/>
                </a:ln>
                <a:solidFill>
                  <a:srgbClr val="6A205F"/>
                </a:solidFill>
                <a:uLnTx/>
                <a:uFillTx/>
                <a:latin typeface="Arial" panose="020B0604020202020204" pitchFamily="34" charset="0"/>
                <a:ea typeface="Open Sans" charset="0"/>
                <a:cs typeface="Arial" panose="020B0604020202020204" pitchFamily="34" charset="0"/>
              </a:rPr>
              <a:t>SEHKRAFT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Prävention vermeidbarer Blindheit und Verbesserung der Lebensqualität blinder und sehbehinderter Menschen</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463596" y="2486407"/>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27265" y="3100664"/>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dirty="0">
                <a:solidFill>
                  <a:srgbClr val="55565A"/>
                </a:solidFill>
              </a:rPr>
              <a:t>Junge Menschen sind die Zukunft unserer Hilfsaktionen—und die Zukunft beginnt jetzt.</a:t>
            </a:r>
            <a:br>
              <a:rPr lang="de-DE" sz="2400" b="1" dirty="0">
                <a:solidFill>
                  <a:srgbClr val="55565A"/>
                </a:solidFill>
              </a:rPr>
            </a:br>
            <a:endParaRPr lang="de-DE" sz="2400" b="1" dirty="0">
              <a:solidFill>
                <a:srgbClr val="55565A"/>
              </a:solidFill>
            </a:endParaRPr>
          </a:p>
          <a:p>
            <a:pPr marL="285750" indent="-285750">
              <a:buFont typeface="Arial" panose="020B0604020202020204" pitchFamily="34" charset="0"/>
              <a:buChar char="•"/>
            </a:pPr>
            <a:r>
              <a:rPr lang="de-DE" b="1" dirty="0">
                <a:solidFill>
                  <a:srgbClr val="55565A"/>
                </a:solidFill>
              </a:rPr>
              <a:t>Leos</a:t>
            </a:r>
            <a:r>
              <a:rPr lang="de-DE" dirty="0">
                <a:solidFill>
                  <a:srgbClr val="55565A"/>
                </a:solidFill>
              </a:rPr>
              <a:t> sind junge Freiwillige im Alter von 12–30 Jahren.</a:t>
            </a:r>
          </a:p>
          <a:p>
            <a:pPr marL="285750" indent="-285750">
              <a:buFont typeface="Arial" panose="020B0604020202020204" pitchFamily="34" charset="0"/>
              <a:buChar char="•"/>
            </a:pPr>
            <a:r>
              <a:rPr lang="de-DE" dirty="0">
                <a:solidFill>
                  <a:srgbClr val="55565A"/>
                </a:solidFill>
              </a:rPr>
              <a:t>175.000 Leos in </a:t>
            </a:r>
            <a:r>
              <a:rPr lang="de-DE" b="1" dirty="0">
                <a:solidFill>
                  <a:srgbClr val="55565A"/>
                </a:solidFill>
              </a:rPr>
              <a:t>über 7.000 Clubs </a:t>
            </a:r>
            <a:r>
              <a:rPr lang="de-DE" dirty="0">
                <a:solidFill>
                  <a:srgbClr val="55565A"/>
                </a:solidFill>
              </a:rPr>
              <a:t>nehmen sich wichtiger Anliegen an.</a:t>
            </a:r>
          </a:p>
          <a:p>
            <a:pPr marL="285750" indent="-285750">
              <a:buFont typeface="Arial" panose="020B0604020202020204" pitchFamily="34" charset="0"/>
              <a:buChar char="•"/>
            </a:pPr>
            <a:r>
              <a:rPr lang="de-DE" dirty="0">
                <a:solidFill>
                  <a:srgbClr val="55565A"/>
                </a:solidFill>
              </a:rPr>
              <a:t>Leo Clubs </a:t>
            </a:r>
            <a:r>
              <a:rPr lang="de-DE" b="1" dirty="0">
                <a:solidFill>
                  <a:srgbClr val="55565A"/>
                </a:solidFill>
              </a:rPr>
              <a:t>leisten seit 60 Jahren Hilfe</a:t>
            </a:r>
            <a:r>
              <a:rPr lang="de-DE" dirty="0">
                <a:solidFill>
                  <a:srgbClr val="55565A"/>
                </a:solidFill>
              </a:rPr>
              <a:t>.</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86904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765694"/>
            <a:ext cx="6693451" cy="183322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800" dirty="0">
                <a:solidFill>
                  <a:srgbClr val="00338D"/>
                </a:solidFill>
                <a:latin typeface="Arial" panose="020B0604020202020204" pitchFamily="34" charset="0"/>
                <a:cs typeface="Arial" panose="020B0604020202020204" pitchFamily="34" charset="0"/>
              </a:rPr>
              <a:t>Wir bilden die nächste Generation freiwilliger</a:t>
            </a:r>
            <a:br>
              <a:rPr lang="de-DE" sz="4800" dirty="0">
                <a:solidFill>
                  <a:srgbClr val="00338D"/>
                </a:solidFill>
                <a:latin typeface="Arial" panose="020B0604020202020204" pitchFamily="34" charset="0"/>
                <a:cs typeface="Arial" panose="020B0604020202020204" pitchFamily="34" charset="0"/>
              </a:rPr>
            </a:br>
            <a:r>
              <a:rPr lang="de-DE" sz="4800" dirty="0">
                <a:solidFill>
                  <a:srgbClr val="00338D"/>
                </a:solidFill>
                <a:latin typeface="Arial" panose="020B0604020202020204" pitchFamily="34" charset="0"/>
                <a:cs typeface="Arial" panose="020B0604020202020204" pitchFamily="34" charset="0"/>
              </a:rPr>
              <a:t>Helfer heran.</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3"/>
          <a:srcRect l="7370" r="7409"/>
          <a:stretch/>
        </p:blipFill>
        <p:spPr>
          <a:xfrm>
            <a:off x="7964424" y="1809598"/>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10299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800" dirty="0">
                <a:solidFill>
                  <a:schemeClr val="bg1"/>
                </a:solidFill>
              </a:rPr>
              <a:t>Unser Hauptsitz</a:t>
            </a:r>
          </a:p>
        </p:txBody>
      </p:sp>
      <p:sp>
        <p:nvSpPr>
          <p:cNvPr id="4" name="Yellow Bar">
            <a:extLst>
              <a:ext uri="{FF2B5EF4-FFF2-40B4-BE49-F238E27FC236}">
                <a16:creationId xmlns:a16="http://schemas.microsoft.com/office/drawing/2014/main" id="{BB1323C2-86E0-EE4D-A8AE-3DDAADA40940}"/>
              </a:ext>
            </a:extLst>
          </p:cNvPr>
          <p:cNvSpPr/>
          <p:nvPr/>
        </p:nvSpPr>
        <p:spPr>
          <a:xfrm>
            <a:off x="5368387" y="192361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2651028"/>
            <a:ext cx="8585022" cy="2677656"/>
          </a:xfrm>
          <a:prstGeom prst="rect">
            <a:avLst/>
          </a:prstGeom>
          <a:noFill/>
        </p:spPr>
        <p:txBody>
          <a:bodyPr wrap="square" rtlCol="0">
            <a:spAutoFit/>
          </a:bodyPr>
          <a:lstStyle/>
          <a:p>
            <a:pPr algn="ctr"/>
            <a:r>
              <a:rPr lang="de-DE" sz="2400" dirty="0">
                <a:solidFill>
                  <a:schemeClr val="bg1"/>
                </a:solidFill>
                <a:latin typeface="Arial" charset="0"/>
                <a:ea typeface="Arial Hebrew Scholar" charset="-79"/>
                <a:cs typeface="Arial" charset="0"/>
              </a:rPr>
              <a:t>Der Hauptsitz von Lions Clubs International befindet sich in Oak Brook, Illinois, USA. Die ca. 300 Mitarbeiter unterstützen die Mitglieder und Clubs auf der ganzen Welt sowie die Exekutivamtsträger und den Internationalen Vorstand. Wir entwickeln und implementieren Initiativen, die den Bekanntheitsgrad und Wirkungsbereich der Hilfeleistungen von Lions Clubs International steigern. </a:t>
            </a:r>
          </a:p>
        </p:txBody>
      </p:sp>
    </p:spTree>
    <p:extLst>
      <p:ext uri="{BB962C8B-B14F-4D97-AF65-F5344CB8AC3E}">
        <p14:creationId xmlns:p14="http://schemas.microsoft.com/office/powerpoint/2010/main" val="375563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10299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800" dirty="0">
                <a:solidFill>
                  <a:schemeClr val="bg1"/>
                </a:solidFill>
              </a:rPr>
              <a:t>Unsere Organisation</a:t>
            </a:r>
          </a:p>
        </p:txBody>
      </p:sp>
      <p:sp>
        <p:nvSpPr>
          <p:cNvPr id="4" name="Yellow Bar">
            <a:extLst>
              <a:ext uri="{FF2B5EF4-FFF2-40B4-BE49-F238E27FC236}">
                <a16:creationId xmlns:a16="http://schemas.microsoft.com/office/drawing/2014/main" id="{BB1323C2-86E0-EE4D-A8AE-3DDAADA40940}"/>
              </a:ext>
            </a:extLst>
          </p:cNvPr>
          <p:cNvSpPr/>
          <p:nvPr/>
        </p:nvSpPr>
        <p:spPr>
          <a:xfrm>
            <a:off x="5337740" y="19879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40178" y="2327405"/>
            <a:ext cx="8706678" cy="3785652"/>
          </a:xfrm>
          <a:prstGeom prst="rect">
            <a:avLst/>
          </a:prstGeom>
          <a:noFill/>
        </p:spPr>
        <p:txBody>
          <a:bodyPr wrap="square" rtlCol="0">
            <a:spAutoFit/>
          </a:bodyPr>
          <a:lstStyle/>
          <a:p>
            <a:pPr algn="ctr"/>
            <a:r>
              <a:rPr lang="de-DE" sz="2400" dirty="0">
                <a:solidFill>
                  <a:schemeClr val="bg1"/>
                </a:solidFill>
                <a:latin typeface="Arial" charset="0"/>
                <a:ea typeface="Arial Hebrew Scholar" charset="-79"/>
                <a:cs typeface="Arial" charset="0"/>
              </a:rPr>
              <a:t>Die Organisation besteht aus autonomen Clubs. Der Zweck von Lions Clubs International ist die Gründung von Clubs, deren Mitglieder ihren lokalen Gemeinschaften helfen. Die Clubs sind alleinverantwortlich für die Verwaltung ihrer Clubabläufe, Finanzen, Hilfsprojekte und anderen Angelegenheiten, die mit Mitgliedschaft und Clubleben zu tun haben. Die Rolle von Lions Clubs International besteht in der Unterstützung unserer Clubs und Mitglieder, nicht in deren Verwaltung.</a:t>
            </a:r>
          </a:p>
          <a:p>
            <a:pPr algn="ctr"/>
            <a:endParaRPr lang="en-US" sz="2400"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820</Words>
  <Application>Microsoft Office PowerPoint</Application>
  <PresentationFormat>Widescreen</PresentationFormat>
  <Paragraphs>126</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196</cp:revision>
  <dcterms:created xsi:type="dcterms:W3CDTF">2018-11-12T16:45:52Z</dcterms:created>
  <dcterms:modified xsi:type="dcterms:W3CDTF">2021-10-19T19:41:47Z</dcterms:modified>
</cp:coreProperties>
</file>