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872" r:id="rId2"/>
    <p:sldId id="984" r:id="rId3"/>
    <p:sldId id="1109" r:id="rId4"/>
    <p:sldId id="1129" r:id="rId5"/>
    <p:sldId id="1131" r:id="rId6"/>
    <p:sldId id="1087" r:id="rId7"/>
    <p:sldId id="1110" r:id="rId8"/>
    <p:sldId id="1117" r:id="rId9"/>
    <p:sldId id="1118" r:id="rId10"/>
    <p:sldId id="1119" r:id="rId11"/>
    <p:sldId id="1124" r:id="rId12"/>
    <p:sldId id="1116" r:id="rId13"/>
    <p:sldId id="1126" r:id="rId14"/>
    <p:sldId id="1127" r:id="rId15"/>
    <p:sldId id="1128" r:id="rId16"/>
    <p:sldId id="1132" r:id="rId17"/>
    <p:sldId id="95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700"/>
    <a:srgbClr val="55565A"/>
    <a:srgbClr val="FF5C35"/>
    <a:srgbClr val="407CCA"/>
    <a:srgbClr val="0D2240"/>
    <a:srgbClr val="00338D"/>
    <a:srgbClr val="F2F2F2"/>
    <a:srgbClr val="00AC69"/>
    <a:srgbClr val="7A2682"/>
    <a:srgbClr val="B3B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58" autoAdjust="0"/>
    <p:restoredTop sz="94674"/>
  </p:normalViewPr>
  <p:slideViewPr>
    <p:cSldViewPr snapToGrid="0" snapToObjects="1">
      <p:cViewPr varScale="1">
        <p:scale>
          <a:sx n="114" d="100"/>
          <a:sy n="114" d="100"/>
        </p:scale>
        <p:origin x="720" y="10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2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970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414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424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317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- Image">
            <a:extLst>
              <a:ext uri="{FF2B5EF4-FFF2-40B4-BE49-F238E27FC236}">
                <a16:creationId xmlns:a16="http://schemas.microsoft.com/office/drawing/2014/main" id="{FD877477-AD04-9645-A230-FA1898431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ackground - Overlay">
            <a:extLst>
              <a:ext uri="{FF2B5EF4-FFF2-40B4-BE49-F238E27FC236}">
                <a16:creationId xmlns:a16="http://schemas.microsoft.com/office/drawing/2014/main" id="{C3A68D5E-C9D8-F044-8649-0122AB4195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FC29919A-4C36-C447-AD85-0170CDC1ECD4}"/>
              </a:ext>
            </a:extLst>
          </p:cNvPr>
          <p:cNvSpPr/>
          <p:nvPr/>
        </p:nvSpPr>
        <p:spPr>
          <a:xfrm>
            <a:off x="914400" y="396240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051C0B96-24DE-2544-A161-4501B5DC482F}"/>
              </a:ext>
            </a:extLst>
          </p:cNvPr>
          <p:cNvSpPr txBox="1">
            <a:spLocks/>
          </p:cNvSpPr>
          <p:nvPr/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/>
              <a:t>Lions Clubs International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22EEA4CF-49E7-B447-AF52-AF4F39E89754}"/>
              </a:ext>
            </a:extLst>
          </p:cNvPr>
          <p:cNvSpPr txBox="1">
            <a:spLocks/>
          </p:cNvSpPr>
          <p:nvPr/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/>
              <a:t>Una forza globale per le opere di bene</a:t>
            </a:r>
          </a:p>
        </p:txBody>
      </p:sp>
      <p:pic>
        <p:nvPicPr>
          <p:cNvPr id="7" name="Emblem - White">
            <a:extLst>
              <a:ext uri="{FF2B5EF4-FFF2-40B4-BE49-F238E27FC236}">
                <a16:creationId xmlns:a16="http://schemas.microsoft.com/office/drawing/2014/main" id="{F0A43DA2-178E-054D-A0D7-91132D1A86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34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631216" y="2222265"/>
            <a:ext cx="6924602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4800" dirty="0">
                <a:solidFill>
                  <a:schemeClr val="bg1"/>
                </a:solidFill>
              </a:rPr>
              <a:t>La nostra Fondazione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801006" y="3331913"/>
            <a:ext cx="85850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La Fondazione Lions Clubs International (LCIF) è l'organizzazione ufficiale caritatevole di Lions Clubs International. La LCIF supporta il servizio dei Lions fornendo loro contributi per svolgere attività umanitarie locali e globali.</a:t>
            </a:r>
          </a:p>
          <a:p>
            <a:pPr algn="ctr"/>
            <a:endParaRPr lang="en-US" sz="2400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sz="2400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sz="2400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22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886693" y="316096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762000" y="2405045"/>
            <a:ext cx="7478486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/>
              <a:t>Esempio di club / club sponsor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1" y="3387773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/>
              <a:t>(Inserire qui il nome del club)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CCABCC-64AA-7943-A46A-05E3CB7B8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2293BA-F532-2046-A0AA-9507A7421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88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 dirty="0">
                <a:solidFill>
                  <a:srgbClr val="EBB700"/>
                </a:solidFill>
              </a:rPr>
              <a:t>Il nostro club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97826" y="1932172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800" dirty="0">
                <a:solidFill>
                  <a:srgbClr val="55565A"/>
                </a:solidFill>
              </a:rPr>
              <a:t>(Inserire qui le informazioni sul club: ad es. l'anno di fondazione, numero attuale di soci, officer, ecc.]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819275" y="168234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759979" y="987288"/>
            <a:ext cx="8951052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rgbClr val="00338D"/>
                </a:solidFill>
              </a:rPr>
              <a:t>Informazioni su (inserire qui il nome del club)</a:t>
            </a:r>
          </a:p>
        </p:txBody>
      </p:sp>
    </p:spTree>
    <p:extLst>
      <p:ext uri="{BB962C8B-B14F-4D97-AF65-F5344CB8AC3E}">
        <p14:creationId xmlns:p14="http://schemas.microsoft.com/office/powerpoint/2010/main" val="3741458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4" y="366727"/>
            <a:ext cx="2217825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 dirty="0">
                <a:solidFill>
                  <a:srgbClr val="EBB700"/>
                </a:solidFill>
              </a:rPr>
              <a:t>La nostra comunità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590799" y="1974143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800" dirty="0">
                <a:solidFill>
                  <a:srgbClr val="55565A"/>
                </a:solidFill>
              </a:rPr>
              <a:t>(Inserire qui le informazioni sulla comunità: ad es. dati demografici, storia, cultura, aree di bisogno, ecc.)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590799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508309" y="987288"/>
            <a:ext cx="9135610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rgbClr val="00338D"/>
                </a:solidFill>
              </a:rPr>
              <a:t>Serviamo (inserire qui il nome della comunità)</a:t>
            </a:r>
          </a:p>
        </p:txBody>
      </p:sp>
    </p:spTree>
    <p:extLst>
      <p:ext uri="{BB962C8B-B14F-4D97-AF65-F5344CB8AC3E}">
        <p14:creationId xmlns:p14="http://schemas.microsoft.com/office/powerpoint/2010/main" val="3677833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82396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 dirty="0">
                <a:solidFill>
                  <a:srgbClr val="EBB700"/>
                </a:solidFill>
              </a:rPr>
              <a:t>Il nostro service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800" dirty="0">
                <a:solidFill>
                  <a:srgbClr val="55565A"/>
                </a:solidFill>
              </a:rPr>
              <a:t>(Inserire qui le informazioni delle aree di cui il club si occupa principalmente: ad es. programmi specifici, attività di servizio, eventi, partenariati locali, ecc.)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r>
              <a:rPr lang="it-IT" sz="1800" dirty="0">
                <a:solidFill>
                  <a:srgbClr val="55565A"/>
                </a:solidFill>
              </a:rPr>
              <a:t>(Non dimenticare di evidenziare come il club stia servendo le aree di bisogno della comunità!)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rgbClr val="00338D"/>
                </a:solidFill>
              </a:rPr>
              <a:t>Cosa facciamo</a:t>
            </a:r>
          </a:p>
        </p:txBody>
      </p:sp>
    </p:spTree>
    <p:extLst>
      <p:ext uri="{BB962C8B-B14F-4D97-AF65-F5344CB8AC3E}">
        <p14:creationId xmlns:p14="http://schemas.microsoft.com/office/powerpoint/2010/main" val="57812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82593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 dirty="0">
                <a:solidFill>
                  <a:srgbClr val="EBB700"/>
                </a:solidFill>
              </a:rPr>
              <a:t>Fasi successive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43774" y="1598282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55565A"/>
                </a:solidFill>
              </a:rPr>
              <a:t>Compilare la domanda di socio fondatore 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55565A"/>
                </a:solidFill>
              </a:rPr>
              <a:t>Inviare il pagamento per la quota d’ingresso una tantum di 35,00 USD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55565A"/>
                </a:solidFill>
              </a:rPr>
              <a:t>Partecipare alla riunione organizzativa per aiutare a formare il nuovo club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55565A"/>
                </a:solidFill>
              </a:rPr>
              <a:t>Fornire idee per le aree di servizio nella comunità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55565A"/>
                </a:solidFill>
              </a:rPr>
              <a:t>Considerare un ruolo di leadership nel nuovo club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55565A"/>
                </a:solidFill>
              </a:rPr>
              <a:t>Pagare le quote internazionali annuali (43,00 USD) e le quote del club  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743774" y="124629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12255" y="483907"/>
            <a:ext cx="9466313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4800" dirty="0">
                <a:solidFill>
                  <a:srgbClr val="00338D"/>
                </a:solidFill>
              </a:rPr>
              <a:t>Come diventare una parte attiva</a:t>
            </a:r>
          </a:p>
        </p:txBody>
      </p:sp>
    </p:spTree>
    <p:extLst>
      <p:ext uri="{BB962C8B-B14F-4D97-AF65-F5344CB8AC3E}">
        <p14:creationId xmlns:p14="http://schemas.microsoft.com/office/powerpoint/2010/main" val="179945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- Image">
            <a:extLst>
              <a:ext uri="{FF2B5EF4-FFF2-40B4-BE49-F238E27FC236}">
                <a16:creationId xmlns:a16="http://schemas.microsoft.com/office/drawing/2014/main" id="{4972701C-247A-3448-8A68-1078D203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it-IT" sz="4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Domande e risposte 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 dirty="0"/>
          </a:p>
        </p:txBody>
      </p:sp>
      <p:sp>
        <p:nvSpPr>
          <p:cNvPr id="7" name="Copyright"/>
          <p:cNvSpPr txBox="1"/>
          <p:nvPr/>
        </p:nvSpPr>
        <p:spPr>
          <a:xfrm>
            <a:off x="4396092" y="6231449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© 2019 Lions Clubs International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3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- Image">
            <a:extLst>
              <a:ext uri="{FF2B5EF4-FFF2-40B4-BE49-F238E27FC236}">
                <a16:creationId xmlns:a16="http://schemas.microsoft.com/office/drawing/2014/main" id="{4972701C-247A-3448-8A68-1078D203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it-IT" sz="4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Grazie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 dirty="0"/>
          </a:p>
        </p:txBody>
      </p:sp>
      <p:sp>
        <p:nvSpPr>
          <p:cNvPr id="7" name="Copyright"/>
          <p:cNvSpPr txBox="1"/>
          <p:nvPr/>
        </p:nvSpPr>
        <p:spPr>
          <a:xfrm>
            <a:off x="914661" y="6231449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© 2019 Lions Clubs International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4AD175DC-C291-422C-9FC1-43727F5153E2}"/>
              </a:ext>
            </a:extLst>
          </p:cNvPr>
          <p:cNvSpPr txBox="1"/>
          <p:nvPr/>
        </p:nvSpPr>
        <p:spPr>
          <a:xfrm>
            <a:off x="7691827" y="6231057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Updated 10/2021 IT</a:t>
            </a: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22" name="Slice - Solid">
            <a:extLst>
              <a:ext uri="{FF2B5EF4-FFF2-40B4-BE49-F238E27FC236}">
                <a16:creationId xmlns:a16="http://schemas.microsoft.com/office/drawing/2014/main" id="{651EA998-A806-F147-8EF5-A7B5976ED313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Emblem - Black">
            <a:extLst>
              <a:ext uri="{FF2B5EF4-FFF2-40B4-BE49-F238E27FC236}">
                <a16:creationId xmlns:a16="http://schemas.microsoft.com/office/drawing/2014/main" id="{2A17D969-E35D-9E48-B8CB-6F7B2BFD79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82396" cy="143635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 dirty="0">
                <a:solidFill>
                  <a:srgbClr val="EBB700"/>
                </a:solidFill>
              </a:rPr>
              <a:t>Il nostro motto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C8D9EA-7967-BA4F-8CF7-F427CA457260}"/>
              </a:ext>
            </a:extLst>
          </p:cNvPr>
          <p:cNvGrpSpPr/>
          <p:nvPr/>
        </p:nvGrpSpPr>
        <p:grpSpPr>
          <a:xfrm>
            <a:off x="6010473" y="2003006"/>
            <a:ext cx="5525035" cy="2868503"/>
            <a:chOff x="6010473" y="2031142"/>
            <a:chExt cx="5525035" cy="2868503"/>
          </a:xfrm>
        </p:grpSpPr>
        <p:sp>
          <p:nvSpPr>
            <p:cNvPr id="6" name="Body Copy">
              <a:extLst>
                <a:ext uri="{FF2B5EF4-FFF2-40B4-BE49-F238E27FC236}">
                  <a16:creationId xmlns:a16="http://schemas.microsoft.com/office/drawing/2014/main" id="{A976928F-B454-9A49-B6F7-D7B881D56ADF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3229351"/>
              <a:ext cx="5525035" cy="1670294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it-IT" sz="2400" dirty="0">
                  <a:solidFill>
                    <a:srgbClr val="55565A"/>
                  </a:solidFill>
                  <a:latin typeface="Arial" charset="0"/>
                  <a:ea typeface="Arial" charset="0"/>
                  <a:cs typeface="Arial" charset="0"/>
                </a:rPr>
                <a:t>1,4 milioni di Lions stanno servendo in oltre 200 paesi e aree geografiche in tutto il mondo, portando compassione e un raggio d’azione senza precedenti del nostro servizio.</a:t>
              </a:r>
            </a:p>
          </p:txBody>
        </p:sp>
        <p:sp>
          <p:nvSpPr>
            <p:cNvPr id="17" name="Body Copy">
              <a:extLst>
                <a:ext uri="{FF2B5EF4-FFF2-40B4-BE49-F238E27FC236}">
                  <a16:creationId xmlns:a16="http://schemas.microsoft.com/office/drawing/2014/main" id="{1A341676-E6AB-8F4B-821E-E8707713801A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2031142"/>
              <a:ext cx="5525035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it-IT" sz="4800" b="1" dirty="0">
                  <a:solidFill>
                    <a:srgbClr val="00338D"/>
                  </a:solidFill>
                  <a:latin typeface="Arial" charset="0"/>
                  <a:ea typeface="Arial" charset="0"/>
                  <a:cs typeface="Arial" charset="0"/>
                </a:rPr>
                <a:t>We Serve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4F4A12-EB4F-9743-A959-B5AF15D44E30}"/>
                </a:ext>
              </a:extLst>
            </p:cNvPr>
            <p:cNvSpPr/>
            <p:nvPr/>
          </p:nvSpPr>
          <p:spPr>
            <a:xfrm rot="5400000" flipH="1">
              <a:off x="8218823" y="904403"/>
              <a:ext cx="70852" cy="422728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3AD64347-9EA0-774D-8AEF-3259423D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4AA523-8C1A-E143-842F-2A3A0433C22F}"/>
              </a:ext>
            </a:extLst>
          </p:cNvPr>
          <p:cNvSpPr>
            <a:spLocks/>
          </p:cNvSpPr>
          <p:nvPr/>
        </p:nvSpPr>
        <p:spPr>
          <a:xfrm>
            <a:off x="651416" y="2945142"/>
            <a:ext cx="3205562" cy="3205562"/>
          </a:xfrm>
          <a:prstGeom prst="ellipse">
            <a:avLst/>
          </a:prstGeom>
          <a:blipFill dpi="0" rotWithShape="1">
            <a:blip r:embed="rId4"/>
            <a:srcRect/>
            <a:stretch>
              <a:fillRect l="-12191" t="-154" r="-28241" b="-1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E615A1F-8AEF-FE4C-B0B5-EBDAFBD1DFC7}"/>
              </a:ext>
            </a:extLst>
          </p:cNvPr>
          <p:cNvSpPr>
            <a:spLocks/>
          </p:cNvSpPr>
          <p:nvPr/>
        </p:nvSpPr>
        <p:spPr>
          <a:xfrm>
            <a:off x="2578690" y="1530550"/>
            <a:ext cx="2392405" cy="2392405"/>
          </a:xfrm>
          <a:prstGeom prst="ellipse">
            <a:avLst/>
          </a:prstGeom>
          <a:blipFill dpi="0" rotWithShape="1">
            <a:blip r:embed="rId5"/>
            <a:srcRect/>
            <a:stretch>
              <a:fillRect l="-15861" t="-69" r="-27330" b="-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54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137330" y="2674651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2400" dirty="0">
                <a:solidFill>
                  <a:schemeClr val="bg1"/>
                </a:solidFill>
              </a:rPr>
              <a:t>I Lions stanno cambiando il mondo una comunità alla volta, rispondendo ai bisogni a livello locale e mondiale. Siamo 1,4 milioni di uomini e donne in tutto il mondo che credono che la solidarietà sia importante. E quando lavoriamo insieme, possiamo raggiungere obiettivi più grandi.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45568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13" name="Emblem - White">
            <a:extLst>
              <a:ext uri="{FF2B5EF4-FFF2-40B4-BE49-F238E27FC236}">
                <a16:creationId xmlns:a16="http://schemas.microsoft.com/office/drawing/2014/main" id="{742E736A-F6AC-474E-9CC7-D53F6D74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"/>
          </a:blip>
          <a:srcRect r="22419" b="12347"/>
          <a:stretch/>
        </p:blipFill>
        <p:spPr>
          <a:xfrm>
            <a:off x="6999110" y="1311075"/>
            <a:ext cx="5181601" cy="5546926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137330" y="1012241"/>
            <a:ext cx="6647164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Stiamo facendo un’enorme differenza.</a:t>
            </a:r>
          </a:p>
        </p:txBody>
      </p:sp>
    </p:spTree>
    <p:extLst>
      <p:ext uri="{BB962C8B-B14F-4D97-AF65-F5344CB8AC3E}">
        <p14:creationId xmlns:p14="http://schemas.microsoft.com/office/powerpoint/2010/main" val="3814157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400" kern="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35482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13" name="Emblem - White">
            <a:extLst>
              <a:ext uri="{FF2B5EF4-FFF2-40B4-BE49-F238E27FC236}">
                <a16:creationId xmlns:a16="http://schemas.microsoft.com/office/drawing/2014/main" id="{742E736A-F6AC-474E-9CC7-D53F6D74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"/>
          </a:blip>
          <a:srcRect r="22419" b="12347"/>
          <a:stretch/>
        </p:blipFill>
        <p:spPr>
          <a:xfrm>
            <a:off x="6999110" y="1311075"/>
            <a:ext cx="5181601" cy="5546926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849885"/>
            <a:ext cx="6111766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nostra missione  </a:t>
            </a:r>
          </a:p>
          <a:p>
            <a:r>
              <a:rPr lang="it-IT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nostra visione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7487" y="2622570"/>
            <a:ext cx="65447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Missione:</a:t>
            </a:r>
          </a:p>
          <a:p>
            <a:r>
              <a:rPr lang="it-I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Dare modo ai volontari di servire le loro comunità, rispondere ai bisogni umanitari, promuovere la pace e favorire la comprensione internazionale attraverso i Lions club.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Vista:</a:t>
            </a:r>
          </a:p>
          <a:p>
            <a:r>
              <a:rPr lang="it-I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Essere il leader mondiale nel servizio comunitario e umanitario.</a:t>
            </a:r>
          </a:p>
        </p:txBody>
      </p:sp>
    </p:spTree>
    <p:extLst>
      <p:ext uri="{BB962C8B-B14F-4D97-AF65-F5344CB8AC3E}">
        <p14:creationId xmlns:p14="http://schemas.microsoft.com/office/powerpoint/2010/main" val="2326699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-33094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400" kern="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573475" y="169297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13" name="Emblem - White">
            <a:extLst>
              <a:ext uri="{FF2B5EF4-FFF2-40B4-BE49-F238E27FC236}">
                <a16:creationId xmlns:a16="http://schemas.microsoft.com/office/drawing/2014/main" id="{742E736A-F6AC-474E-9CC7-D53F6D74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"/>
          </a:blip>
          <a:srcRect r="22419" b="12347"/>
          <a:stretch/>
        </p:blipFill>
        <p:spPr>
          <a:xfrm>
            <a:off x="6999110" y="1311075"/>
            <a:ext cx="5181601" cy="5546926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511728" y="188443"/>
            <a:ext cx="6266007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storia di Lions Clubs International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0543" y="1862099"/>
            <a:ext cx="1119091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1917:  	La nascita di Lions Clubs International fondato da Melvin Jones</a:t>
            </a:r>
          </a:p>
          <a:p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1920:  	Omologazione del primo “club internazionale” in Canada</a:t>
            </a:r>
          </a:p>
          <a:p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1925:  	Helen Keller sfida i Lions ad essere i "cavalieri dei non vedenti” alla guida della missione a favore</a:t>
            </a: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della vista</a:t>
            </a:r>
          </a:p>
          <a:p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1945: 	I Lions aiutano scrivere la sezione sulle ONG della carta costitutiva delle Nazioni Unite</a:t>
            </a:r>
          </a:p>
          <a:p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1957:  	La nascita dei Leo Club</a:t>
            </a:r>
          </a:p>
          <a:p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1968:  	La nascita della Fondazione Lions Clubs International</a:t>
            </a:r>
          </a:p>
          <a:p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1990: 	I Lions lanciano la Campagna “SightFirst” per restituire la vista e prevenire la cecità su scala</a:t>
            </a: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globale</a:t>
            </a:r>
          </a:p>
          <a:p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2017:  	Lions Clubs International compie 100 anni e si celebrano i 100 anni di aiuti umanitari 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344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2108968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 dirty="0">
                <a:solidFill>
                  <a:srgbClr val="EBB700"/>
                </a:solidFill>
              </a:rPr>
              <a:t>Le nostre cause umanitarie globali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481943" y="1931247"/>
            <a:ext cx="9301148" cy="39848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>
                <a:solidFill>
                  <a:srgbClr val="55565A"/>
                </a:solidFill>
              </a:rPr>
              <a:t>Oltre a servire localmente, i Lions supportano cinque cause umanitarie globali.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Accettiamo sfide globali insieme.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7C1F0D-41C1-A944-9CF3-DA34ABC3DCF0}"/>
              </a:ext>
            </a:extLst>
          </p:cNvPr>
          <p:cNvSpPr txBox="1"/>
          <p:nvPr/>
        </p:nvSpPr>
        <p:spPr>
          <a:xfrm>
            <a:off x="2294174" y="4185518"/>
            <a:ext cx="15277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cap="none" normalizeH="0" baseline="0" noProof="0" dirty="0">
                <a:ln>
                  <a:noFill/>
                </a:ln>
                <a:solidFill>
                  <a:srgbClr val="0774AF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DIABETE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cap="none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Ridurre la diffusione del diabete e migliorare la qualità di vita dei soggetti diabetici.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6068FD-C315-304D-AB55-4416AC0583FC}"/>
              </a:ext>
            </a:extLst>
          </p:cNvPr>
          <p:cNvSpPr txBox="1"/>
          <p:nvPr/>
        </p:nvSpPr>
        <p:spPr>
          <a:xfrm>
            <a:off x="9668704" y="4184374"/>
            <a:ext cx="18374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cap="none" normalizeH="0" baseline="0" noProof="0" dirty="0">
                <a:ln>
                  <a:noFill/>
                </a:ln>
                <a:solidFill>
                  <a:srgbClr val="F0C217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CANCRO INFANTILE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cap="none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Aiutare i bambini malati di cancro a sconfiggere la malattia e a crescere bene.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AC0475-CF00-F049-A671-795D30F5A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772" y="2667354"/>
            <a:ext cx="1075183" cy="10993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E1DF59-786B-5547-8009-905B955E4B93}"/>
              </a:ext>
            </a:extLst>
          </p:cNvPr>
          <p:cNvSpPr txBox="1"/>
          <p:nvPr/>
        </p:nvSpPr>
        <p:spPr>
          <a:xfrm>
            <a:off x="4046899" y="4184929"/>
            <a:ext cx="16421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cap="none" normalizeH="0" baseline="0" noProof="0" dirty="0">
                <a:ln>
                  <a:noFill/>
                </a:ln>
                <a:solidFill>
                  <a:srgbClr val="8CC63F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AMBIENTE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La sostenibilità protegge e recupera l’ambiente per il benessere di tutte le comunità.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215A02F-4392-AB49-A87D-3CDACDC89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393" y="2676542"/>
            <a:ext cx="1075183" cy="11235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FA882A-88AE-204F-AEE4-57F7A2368992}"/>
              </a:ext>
            </a:extLst>
          </p:cNvPr>
          <p:cNvSpPr txBox="1"/>
          <p:nvPr/>
        </p:nvSpPr>
        <p:spPr>
          <a:xfrm>
            <a:off x="5900703" y="4184374"/>
            <a:ext cx="16730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cap="none" normalizeH="0" baseline="0" noProof="0" dirty="0">
                <a:ln>
                  <a:noFill/>
                </a:ln>
                <a:solidFill>
                  <a:srgbClr val="F26A2C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FAME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Fare in modo che tutti abbiano accesso a cibi nutrienti.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B64D3C0-2301-CD41-A7FE-E8DC74E53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291" y="2691516"/>
            <a:ext cx="1183909" cy="10751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DE065B-D674-4245-9CB5-1848C2C20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495" y="2673396"/>
            <a:ext cx="1075183" cy="11114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F9F4EA-EF2F-F248-BB84-5F6164D8F248}"/>
              </a:ext>
            </a:extLst>
          </p:cNvPr>
          <p:cNvSpPr txBox="1"/>
          <p:nvPr/>
        </p:nvSpPr>
        <p:spPr>
          <a:xfrm>
            <a:off x="7752565" y="4184374"/>
            <a:ext cx="17373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cap="none" normalizeH="0" baseline="0" noProof="0" dirty="0">
                <a:ln>
                  <a:noFill/>
                </a:ln>
                <a:solidFill>
                  <a:srgbClr val="6A205F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VISTA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i="0" u="none" strike="noStrike" cap="none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Prevenire le forme prevenibili di cecità e migliorare la qualità di vita dei non vedenti e degli ipovedenti.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2EB1B46-A850-6E41-91BD-213C52BD55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8915" y="2700703"/>
            <a:ext cx="1069142" cy="107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6497920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2400" dirty="0">
                <a:solidFill>
                  <a:srgbClr val="55565A"/>
                </a:solidFill>
              </a:rPr>
              <a:t>I giovani sono il futuro del servizio e il futuro è adesso.</a:t>
            </a:r>
            <a:br>
              <a:rPr lang="it-IT" sz="2400" b="1" dirty="0">
                <a:solidFill>
                  <a:srgbClr val="55565A"/>
                </a:solidFill>
              </a:rPr>
            </a:br>
            <a:endParaRPr lang="it-IT" sz="2400" b="1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55565A"/>
                </a:solidFill>
              </a:rPr>
              <a:t>I </a:t>
            </a:r>
            <a:r>
              <a:rPr lang="it-IT" b="1" dirty="0">
                <a:solidFill>
                  <a:srgbClr val="55565A"/>
                </a:solidFill>
              </a:rPr>
              <a:t>Leo</a:t>
            </a:r>
            <a:r>
              <a:rPr lang="it-IT" dirty="0">
                <a:solidFill>
                  <a:srgbClr val="55565A"/>
                </a:solidFill>
              </a:rPr>
              <a:t> sono giovani volontari di età compresa tra i 12 e i 30 anni.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55565A"/>
                </a:solidFill>
              </a:rPr>
              <a:t>175.000 Leo appartenenti a </a:t>
            </a:r>
            <a:r>
              <a:rPr lang="it-IT" b="1" dirty="0">
                <a:solidFill>
                  <a:srgbClr val="55565A"/>
                </a:solidFill>
              </a:rPr>
              <a:t>oltre 7.000 club</a:t>
            </a:r>
            <a:r>
              <a:rPr lang="it-IT" dirty="0">
                <a:solidFill>
                  <a:srgbClr val="55565A"/>
                </a:solidFill>
              </a:rPr>
              <a:t> sostengono le cause umanitarie importanti.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55565A"/>
                </a:solidFill>
              </a:rPr>
              <a:t>I Leo club sono stati al</a:t>
            </a:r>
            <a:r>
              <a:rPr lang="it-IT" b="1" dirty="0">
                <a:solidFill>
                  <a:srgbClr val="55565A"/>
                </a:solidFill>
              </a:rPr>
              <a:t> servizio da 60 anni</a:t>
            </a:r>
            <a:r>
              <a:rPr lang="it-IT" dirty="0">
                <a:solidFill>
                  <a:srgbClr val="55565A"/>
                </a:solidFill>
              </a:rPr>
              <a:t>.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90868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16063" y="883897"/>
            <a:ext cx="6693451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48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Prepariamo la prossima generazione di volontari.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3D90B6-D463-ED41-9FAC-19A2F8C0CE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0" r="7409"/>
          <a:stretch/>
        </p:blipFill>
        <p:spPr>
          <a:xfrm>
            <a:off x="7964424" y="1646692"/>
            <a:ext cx="3572732" cy="35727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9361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341795" y="2222674"/>
            <a:ext cx="7503443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4800" dirty="0">
                <a:solidFill>
                  <a:schemeClr val="bg1"/>
                </a:solidFill>
              </a:rPr>
              <a:t>La nostra sede centrale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801006" y="3331913"/>
            <a:ext cx="85850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Lions Clubs International ha sede a Oak Brook, Illinois, Stati Uniti. Lo staff di circa 300 dipendenti supporta i soci e i club di tutto il mondo, nonché gli officer esecutivi e i membri del Consiglio di Amministrazione Internazionale. Sviluppiamo e mettiamo in atto le iniziative volte ad aumentare la visibilità e l'impatto dei servizi di Lions Clubs International. </a:t>
            </a:r>
          </a:p>
        </p:txBody>
      </p:sp>
    </p:spTree>
    <p:extLst>
      <p:ext uri="{BB962C8B-B14F-4D97-AF65-F5344CB8AC3E}">
        <p14:creationId xmlns:p14="http://schemas.microsoft.com/office/powerpoint/2010/main" val="3755635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453649" y="2170344"/>
            <a:ext cx="7279735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4800" dirty="0">
                <a:solidFill>
                  <a:schemeClr val="bg1"/>
                </a:solidFill>
              </a:rPr>
              <a:t>La nostra Associazione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709531" y="3331913"/>
            <a:ext cx="87066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L'Associazione è costituita da club autonomi. Lo scopo di Lions Clubs International è quello di formare club costituiti da soci che serviranno le loro comunità locali. I club sono gli unici responsabili della gestione delle loro operazioni, delle loro finanze, dei loro progetti di servizio e di altre questioni relative all'affiliazione e alla vita del club. Il ruolo di Lions Clubs International è supportare, non gestire, i nostri club e soci.</a:t>
            </a:r>
          </a:p>
          <a:p>
            <a:pPr algn="ctr"/>
            <a:endParaRPr lang="en-US" sz="2400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8038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2737</TotalTime>
  <Words>895</Words>
  <Application>Microsoft Office PowerPoint</Application>
  <PresentationFormat>Widescreen</PresentationFormat>
  <Paragraphs>128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Helvetica Neue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Gray, Tracy</cp:lastModifiedBy>
  <cp:revision>183</cp:revision>
  <dcterms:created xsi:type="dcterms:W3CDTF">2018-11-12T16:45:52Z</dcterms:created>
  <dcterms:modified xsi:type="dcterms:W3CDTF">2021-10-19T19:56:51Z</dcterms:modified>
</cp:coreProperties>
</file>