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872" r:id="rId2"/>
    <p:sldId id="984" r:id="rId3"/>
    <p:sldId id="1109" r:id="rId4"/>
    <p:sldId id="1129" r:id="rId5"/>
    <p:sldId id="1131" r:id="rId6"/>
    <p:sldId id="1087" r:id="rId7"/>
    <p:sldId id="1110" r:id="rId8"/>
    <p:sldId id="1117" r:id="rId9"/>
    <p:sldId id="1118" r:id="rId10"/>
    <p:sldId id="1119" r:id="rId11"/>
    <p:sldId id="1124" r:id="rId12"/>
    <p:sldId id="1116" r:id="rId13"/>
    <p:sldId id="1126" r:id="rId14"/>
    <p:sldId id="1127" r:id="rId15"/>
    <p:sldId id="1128" r:id="rId16"/>
    <p:sldId id="1132" r:id="rId17"/>
    <p:sldId id="95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B700"/>
    <a:srgbClr val="55565A"/>
    <a:srgbClr val="FF5C35"/>
    <a:srgbClr val="407CCA"/>
    <a:srgbClr val="0D2240"/>
    <a:srgbClr val="00338D"/>
    <a:srgbClr val="F2F2F2"/>
    <a:srgbClr val="00AC69"/>
    <a:srgbClr val="7A2682"/>
    <a:srgbClr val="B3B2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310"/>
    <p:restoredTop sz="94674"/>
  </p:normalViewPr>
  <p:slideViewPr>
    <p:cSldViewPr snapToGrid="0" snapToObjects="1">
      <p:cViewPr varScale="1">
        <p:scale>
          <a:sx n="114" d="100"/>
          <a:sy n="114" d="100"/>
        </p:scale>
        <p:origin x="1026" y="102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8" d="100"/>
          <a:sy n="88" d="100"/>
        </p:scale>
        <p:origin x="3822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EC50FC-F9F0-994C-8ED5-9766C18DAC95}" type="datetimeFigureOut">
              <a:rPr lang="en-US" smtClean="0"/>
              <a:t>10/20/2021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F38A34-01B5-8B47-8788-985DCB17B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430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970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414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424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317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444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73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 - Image">
            <a:extLst>
              <a:ext uri="{FF2B5EF4-FFF2-40B4-BE49-F238E27FC236}">
                <a16:creationId xmlns:a16="http://schemas.microsoft.com/office/drawing/2014/main" id="{FD877477-AD04-9645-A230-FA1898431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Background - Overlay">
            <a:extLst>
              <a:ext uri="{FF2B5EF4-FFF2-40B4-BE49-F238E27FC236}">
                <a16:creationId xmlns:a16="http://schemas.microsoft.com/office/drawing/2014/main" id="{C3A68D5E-C9D8-F044-8649-0122AB41957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FC29919A-4C36-C447-AD85-0170CDC1ECD4}"/>
              </a:ext>
            </a:extLst>
          </p:cNvPr>
          <p:cNvSpPr/>
          <p:nvPr/>
        </p:nvSpPr>
        <p:spPr>
          <a:xfrm>
            <a:off x="914400" y="3962400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051C0B96-24DE-2544-A161-4501B5DC482F}"/>
              </a:ext>
            </a:extLst>
          </p:cNvPr>
          <p:cNvSpPr txBox="1">
            <a:spLocks/>
          </p:cNvSpPr>
          <p:nvPr/>
        </p:nvSpPr>
        <p:spPr>
          <a:xfrm>
            <a:off x="761999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/>
              <a:t>国际狮子会</a:t>
            </a:r>
          </a:p>
        </p:txBody>
      </p:sp>
      <p:sp>
        <p:nvSpPr>
          <p:cNvPr id="6" name="Subhead">
            <a:extLst>
              <a:ext uri="{FF2B5EF4-FFF2-40B4-BE49-F238E27FC236}">
                <a16:creationId xmlns:a16="http://schemas.microsoft.com/office/drawing/2014/main" id="{22EEA4CF-49E7-B447-AF52-AF4F39E89754}"/>
              </a:ext>
            </a:extLst>
          </p:cNvPr>
          <p:cNvSpPr txBox="1">
            <a:spLocks/>
          </p:cNvSpPr>
          <p:nvPr/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3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/>
              <a:t>一个行善的全球力量</a:t>
            </a:r>
          </a:p>
        </p:txBody>
      </p:sp>
      <p:pic>
        <p:nvPicPr>
          <p:cNvPr id="7" name="Emblem - White">
            <a:extLst>
              <a:ext uri="{FF2B5EF4-FFF2-40B4-BE49-F238E27FC236}">
                <a16:creationId xmlns:a16="http://schemas.microsoft.com/office/drawing/2014/main" id="{F0A43DA2-178E-054D-A0D7-91132D1A86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334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033FD1D3-990D-A440-B7C2-71C43B4A89B9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4" name="Background - Image">
            <a:extLst>
              <a:ext uri="{FF2B5EF4-FFF2-40B4-BE49-F238E27FC236}">
                <a16:creationId xmlns:a16="http://schemas.microsoft.com/office/drawing/2014/main" id="{B6FE224F-8160-EB45-B1E9-2A2EF8E494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</a:blip>
          <a:srcRect l="8711" t="16425" r="13854" b="1176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Headline">
            <a:extLst>
              <a:ext uri="{FF2B5EF4-FFF2-40B4-BE49-F238E27FC236}">
                <a16:creationId xmlns:a16="http://schemas.microsoft.com/office/drawing/2014/main" id="{DB302187-9CA7-8D43-BA0A-B93259139B68}"/>
              </a:ext>
            </a:extLst>
          </p:cNvPr>
          <p:cNvSpPr txBox="1">
            <a:spLocks/>
          </p:cNvSpPr>
          <p:nvPr/>
        </p:nvSpPr>
        <p:spPr>
          <a:xfrm>
            <a:off x="2991185" y="110648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sz="4800" dirty="0">
                <a:solidFill>
                  <a:schemeClr val="bg1"/>
                </a:solidFill>
              </a:rPr>
              <a:t>我们的基金会</a:t>
            </a: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BB1323C2-86E0-EE4D-A8AE-3DDAADA40940}"/>
              </a:ext>
            </a:extLst>
          </p:cNvPr>
          <p:cNvSpPr/>
          <p:nvPr/>
        </p:nvSpPr>
        <p:spPr>
          <a:xfrm>
            <a:off x="5368387" y="1804137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10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DD983F-9C5A-FE49-BD60-CE5B5DAA15D7}"/>
              </a:ext>
            </a:extLst>
          </p:cNvPr>
          <p:cNvSpPr txBox="1"/>
          <p:nvPr/>
        </p:nvSpPr>
        <p:spPr>
          <a:xfrm>
            <a:off x="2595965" y="2383957"/>
            <a:ext cx="72764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sz="2400" dirty="0">
                <a:solidFill>
                  <a:schemeClr val="bg1"/>
                </a:solidFill>
                <a:latin typeface="Arial" charset="0"/>
                <a:ea typeface="PMingLiU" charset="-79"/>
                <a:cs typeface="Arial" charset="0"/>
              </a:rPr>
              <a:t>狮子会国际基金会 (LCIF) 是国际狮子会的官方慈善机构，LCIF 以提供当地及全球人道服务的拨款来支持狮友的服务。</a:t>
            </a:r>
          </a:p>
          <a:p>
            <a:pPr algn="ctr"/>
            <a:endParaRPr lang="en-US" sz="2400" kern="0" dirty="0">
              <a:solidFill>
                <a:schemeClr val="bg1"/>
              </a:solidFill>
              <a:latin typeface="Arial" charset="0"/>
              <a:ea typeface="Arial Hebrew Scholar" charset="-79"/>
              <a:cs typeface="Arial" charset="0"/>
            </a:endParaRPr>
          </a:p>
          <a:p>
            <a:pPr algn="ctr"/>
            <a:endParaRPr lang="en-US" sz="2400" kern="0" dirty="0">
              <a:solidFill>
                <a:schemeClr val="bg1"/>
              </a:solidFill>
              <a:latin typeface="Arial" charset="0"/>
              <a:ea typeface="Arial Hebrew Scholar" charset="-79"/>
              <a:cs typeface="Arial" charset="0"/>
            </a:endParaRPr>
          </a:p>
          <a:p>
            <a:pPr algn="ctr"/>
            <a:endParaRPr lang="en-US" sz="2400" kern="0" dirty="0">
              <a:solidFill>
                <a:schemeClr val="bg1"/>
              </a:solidFill>
              <a:latin typeface="Arial" charset="0"/>
              <a:ea typeface="Arial Hebrew Scholar" charset="-79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122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886693" y="3160967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762000" y="2405045"/>
            <a:ext cx="6661265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/>
              <a:t>分会或辅导分会的范例</a:t>
            </a:r>
          </a:p>
        </p:txBody>
      </p:sp>
      <p:sp>
        <p:nvSpPr>
          <p:cNvPr id="6" name="Subhead">
            <a:extLst>
              <a:ext uri="{FF2B5EF4-FFF2-40B4-BE49-F238E27FC236}">
                <a16:creationId xmlns:a16="http://schemas.microsoft.com/office/drawing/2014/main" id="{F84AA681-4BDD-0743-94A4-22BD62B5F3FC}"/>
              </a:ext>
            </a:extLst>
          </p:cNvPr>
          <p:cNvSpPr txBox="1">
            <a:spLocks/>
          </p:cNvSpPr>
          <p:nvPr/>
        </p:nvSpPr>
        <p:spPr>
          <a:xfrm>
            <a:off x="762001" y="3387773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3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/>
              <a:t>[在此填入分会名称]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11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CCABCC-64AA-7943-A46A-05E3CB7B8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2293BA-F532-2046-A0AA-9507A7421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388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1600" dirty="0">
                <a:solidFill>
                  <a:srgbClr val="EBB700"/>
                </a:solidFill>
              </a:rPr>
              <a:t>我们的分会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1931246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sz="1800" dirty="0">
                <a:solidFill>
                  <a:srgbClr val="55565A"/>
                </a:solidFill>
              </a:rPr>
              <a:t>[在此填入贵分会的信息：例如创立年分、现有会员人数、干部等等]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12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67335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 dirty="0">
                <a:latin typeface="Arial" charset="0"/>
                <a:ea typeface="PMingLiU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987288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3200" dirty="0">
                <a:solidFill>
                  <a:srgbClr val="00338D"/>
                </a:solidFill>
              </a:rPr>
              <a:t>关于[在此填入分会名称]</a:t>
            </a:r>
          </a:p>
        </p:txBody>
      </p:sp>
      <p:pic>
        <p:nvPicPr>
          <p:cNvPr id="12" name="Emblem - Black">
            <a:extLst>
              <a:ext uri="{FF2B5EF4-FFF2-40B4-BE49-F238E27FC236}">
                <a16:creationId xmlns:a16="http://schemas.microsoft.com/office/drawing/2014/main" id="{23B94238-2C4D-3849-A30D-49E7CA877E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"/>
          </a:blip>
          <a:srcRect r="22250" b="12347"/>
          <a:stretch/>
        </p:blipFill>
        <p:spPr>
          <a:xfrm>
            <a:off x="6999111" y="1311075"/>
            <a:ext cx="5192890" cy="554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58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734121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1600" dirty="0">
                <a:solidFill>
                  <a:srgbClr val="EBB700"/>
                </a:solidFill>
              </a:rPr>
              <a:t>我们的</a:t>
            </a:r>
            <a:r>
              <a:rPr lang="zh-TW" altLang="en-US" sz="1600" dirty="0">
                <a:solidFill>
                  <a:srgbClr val="EBB700"/>
                </a:solidFill>
              </a:rPr>
              <a:t>社区</a:t>
            </a:r>
            <a:endParaRPr lang="zh-TW" sz="1600" dirty="0">
              <a:solidFill>
                <a:srgbClr val="EBB700"/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1931246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sz="1800" dirty="0">
                <a:solidFill>
                  <a:srgbClr val="55565A"/>
                </a:solidFill>
              </a:rPr>
              <a:t>[在此提供关于贵</a:t>
            </a:r>
            <a:r>
              <a:rPr lang="zh-TW" altLang="en-US" sz="1800" dirty="0">
                <a:solidFill>
                  <a:srgbClr val="55565A"/>
                </a:solidFill>
              </a:rPr>
              <a:t>社区</a:t>
            </a:r>
            <a:r>
              <a:rPr lang="zh-TW" sz="1800" dirty="0">
                <a:solidFill>
                  <a:srgbClr val="55565A"/>
                </a:solidFill>
              </a:rPr>
              <a:t>的信息：例如人口统计资料、历史、文化、有需求的领域等等]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13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67335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 dirty="0">
                <a:latin typeface="Arial" charset="0"/>
                <a:ea typeface="PMingLiU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987288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3200" dirty="0">
                <a:solidFill>
                  <a:srgbClr val="00338D"/>
                </a:solidFill>
              </a:rPr>
              <a:t>我们为[在此填入</a:t>
            </a:r>
            <a:r>
              <a:rPr lang="zh-TW" altLang="en-US" sz="3200" dirty="0">
                <a:solidFill>
                  <a:srgbClr val="00338D"/>
                </a:solidFill>
              </a:rPr>
              <a:t>社区</a:t>
            </a:r>
            <a:r>
              <a:rPr lang="zh-TW" sz="3200" dirty="0">
                <a:solidFill>
                  <a:srgbClr val="00338D"/>
                </a:solidFill>
              </a:rPr>
              <a:t>名称]服务</a:t>
            </a:r>
          </a:p>
        </p:txBody>
      </p:sp>
      <p:pic>
        <p:nvPicPr>
          <p:cNvPr id="12" name="Emblem - Black">
            <a:extLst>
              <a:ext uri="{FF2B5EF4-FFF2-40B4-BE49-F238E27FC236}">
                <a16:creationId xmlns:a16="http://schemas.microsoft.com/office/drawing/2014/main" id="{23B94238-2C4D-3849-A30D-49E7CA877E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"/>
          </a:blip>
          <a:srcRect r="22250" b="12347"/>
          <a:stretch/>
        </p:blipFill>
        <p:spPr>
          <a:xfrm>
            <a:off x="6999111" y="1311075"/>
            <a:ext cx="5192890" cy="554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833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1600" dirty="0">
                <a:solidFill>
                  <a:srgbClr val="EBB700"/>
                </a:solidFill>
              </a:rPr>
              <a:t>我们的服务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1931246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sz="1800" dirty="0">
                <a:solidFill>
                  <a:srgbClr val="55565A"/>
                </a:solidFill>
              </a:rPr>
              <a:t>[在此填入关于贵分会服务重点的信息：例如具体活动、服务活动、当地合作伙伴关系等等]</a:t>
            </a:r>
          </a:p>
          <a:p>
            <a:endParaRPr lang="en-US" sz="1800" kern="0" dirty="0">
              <a:solidFill>
                <a:srgbClr val="55565A"/>
              </a:solidFill>
            </a:endParaRPr>
          </a:p>
          <a:p>
            <a:r>
              <a:rPr lang="zh-TW" sz="1800" dirty="0">
                <a:solidFill>
                  <a:srgbClr val="55565A"/>
                </a:solidFill>
              </a:rPr>
              <a:t>[别忘了强调贵分会如何针对贵</a:t>
            </a:r>
            <a:r>
              <a:rPr lang="zh-TW" altLang="en-US" sz="1800" dirty="0">
                <a:solidFill>
                  <a:srgbClr val="55565A"/>
                </a:solidFill>
              </a:rPr>
              <a:t>社区</a:t>
            </a:r>
            <a:r>
              <a:rPr lang="zh-TW" sz="1800" dirty="0">
                <a:solidFill>
                  <a:srgbClr val="55565A"/>
                </a:solidFill>
              </a:rPr>
              <a:t>有需求的领域而提供服务！]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14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67335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 dirty="0">
                <a:latin typeface="Arial" charset="0"/>
                <a:ea typeface="PMingLiU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987288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3200" dirty="0">
                <a:solidFill>
                  <a:srgbClr val="00338D"/>
                </a:solidFill>
              </a:rPr>
              <a:t>我们的工作</a:t>
            </a:r>
          </a:p>
        </p:txBody>
      </p:sp>
      <p:pic>
        <p:nvPicPr>
          <p:cNvPr id="12" name="Emblem - Black">
            <a:extLst>
              <a:ext uri="{FF2B5EF4-FFF2-40B4-BE49-F238E27FC236}">
                <a16:creationId xmlns:a16="http://schemas.microsoft.com/office/drawing/2014/main" id="{23B94238-2C4D-3849-A30D-49E7CA877E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"/>
          </a:blip>
          <a:srcRect r="22250" b="12347"/>
          <a:stretch/>
        </p:blipFill>
        <p:spPr>
          <a:xfrm>
            <a:off x="6999111" y="1311075"/>
            <a:ext cx="5192890" cy="554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1234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1600" dirty="0">
                <a:solidFill>
                  <a:srgbClr val="EBB700"/>
                </a:solidFill>
              </a:rPr>
              <a:t>接下来的步骤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1609086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rgbClr val="55565A"/>
                </a:solidFill>
              </a:rPr>
              <a:t>完成授证会员申请 </a:t>
            </a:r>
          </a:p>
          <a:p>
            <a:endParaRPr lang="en-US" sz="1200" kern="0" dirty="0">
              <a:solidFill>
                <a:srgbClr val="55565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rgbClr val="55565A"/>
                </a:solidFill>
              </a:rPr>
              <a:t>缴交一次性 $35.00 美元的入会费</a:t>
            </a:r>
          </a:p>
          <a:p>
            <a:endParaRPr lang="en-US" sz="1200" kern="0" dirty="0">
              <a:solidFill>
                <a:srgbClr val="55565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rgbClr val="55565A"/>
                </a:solidFill>
              </a:rPr>
              <a:t>参加组织会议以协助创办新分会</a:t>
            </a:r>
          </a:p>
          <a:p>
            <a:endParaRPr lang="en-US" sz="1200" kern="0" dirty="0">
              <a:solidFill>
                <a:srgbClr val="55565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rgbClr val="55565A"/>
                </a:solidFill>
              </a:rPr>
              <a:t>提供</a:t>
            </a:r>
            <a:r>
              <a:rPr lang="zh-TW" altLang="en-US" sz="2400" dirty="0">
                <a:solidFill>
                  <a:srgbClr val="55565A"/>
                </a:solidFill>
              </a:rPr>
              <a:t>社区</a:t>
            </a:r>
            <a:r>
              <a:rPr lang="zh-TW" sz="2400" dirty="0">
                <a:solidFill>
                  <a:srgbClr val="55565A"/>
                </a:solidFill>
              </a:rPr>
              <a:t>服务领域的想法</a:t>
            </a:r>
          </a:p>
          <a:p>
            <a:endParaRPr lang="en-US" sz="1200" kern="0" dirty="0">
              <a:solidFill>
                <a:srgbClr val="55565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rgbClr val="55565A"/>
                </a:solidFill>
              </a:rPr>
              <a:t>考虑在新分会中担任领导角色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kern="0" dirty="0">
              <a:solidFill>
                <a:srgbClr val="55565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sz="2400" dirty="0">
                <a:solidFill>
                  <a:srgbClr val="55565A"/>
                </a:solidFill>
              </a:rPr>
              <a:t>缴付国际年费（$43.00 美元）和分会会费</a:t>
            </a:r>
            <a:r>
              <a:rPr lang="zh-TW" sz="1800" dirty="0">
                <a:solidFill>
                  <a:srgbClr val="55565A"/>
                </a:solidFill>
              </a:rPr>
              <a:t>  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15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2966901" y="116447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 dirty="0">
                <a:latin typeface="Arial" charset="0"/>
                <a:ea typeface="PMingLiU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872684" y="380437"/>
            <a:ext cx="8373905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4800" dirty="0">
                <a:solidFill>
                  <a:srgbClr val="00338D"/>
                </a:solidFill>
              </a:rPr>
              <a:t>您可以如何参与</a:t>
            </a:r>
          </a:p>
        </p:txBody>
      </p:sp>
    </p:spTree>
    <p:extLst>
      <p:ext uri="{BB962C8B-B14F-4D97-AF65-F5344CB8AC3E}">
        <p14:creationId xmlns:p14="http://schemas.microsoft.com/office/powerpoint/2010/main" val="1799451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ackground - Image">
            <a:extLst>
              <a:ext uri="{FF2B5EF4-FFF2-40B4-BE49-F238E27FC236}">
                <a16:creationId xmlns:a16="http://schemas.microsoft.com/office/drawing/2014/main" id="{4972701C-247A-3448-8A68-1078D203B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Background - Overlay">
            <a:extLst>
              <a:ext uri="{FF2B5EF4-FFF2-40B4-BE49-F238E27FC236}">
                <a16:creationId xmlns:a16="http://schemas.microsoft.com/office/drawing/2014/main" id="{FE160F02-72FD-634C-A0E2-F170E78E8F17}"/>
              </a:ext>
            </a:extLst>
          </p:cNvPr>
          <p:cNvSpPr/>
          <p:nvPr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4" name="Emblem - White" descr="lionlogo_whi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610" y="1295401"/>
            <a:ext cx="1751259" cy="1708355"/>
          </a:xfrm>
          <a:prstGeom prst="rect">
            <a:avLst/>
          </a:prstGeom>
        </p:spPr>
      </p:pic>
      <p:sp>
        <p:nvSpPr>
          <p:cNvPr id="5" name="Headline"/>
          <p:cNvSpPr txBox="1">
            <a:spLocks/>
          </p:cNvSpPr>
          <p:nvPr/>
        </p:nvSpPr>
        <p:spPr>
          <a:xfrm>
            <a:off x="2238249" y="3034905"/>
            <a:ext cx="7772400" cy="1920033"/>
          </a:xfrm>
          <a:prstGeom prst="rect">
            <a:avLst/>
          </a:prstGeom>
        </p:spPr>
        <p:txBody>
          <a:bodyPr vert="horz" lIns="81527" tIns="40763" rIns="81527" bIns="40763" rtlCol="0" anchor="ctr">
            <a:noAutofit/>
          </a:bodyPr>
          <a:lstStyle>
            <a:lvl1pPr algn="ctr" defTabSz="40769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zh-TW" sz="4800" b="1" dirty="0">
                <a:solidFill>
                  <a:schemeClr val="bg1"/>
                </a:solidFill>
                <a:latin typeface="Helvetica Neue" charset="0"/>
                <a:ea typeface="PMingLiU" charset="0"/>
                <a:cs typeface="Helvetica Neue" charset="0"/>
              </a:rPr>
              <a:t>问题与回答 </a:t>
            </a:r>
          </a:p>
        </p:txBody>
      </p:sp>
      <p:sp>
        <p:nvSpPr>
          <p:cNvPr id="6" name="Gold Bar"/>
          <p:cNvSpPr/>
          <p:nvPr/>
        </p:nvSpPr>
        <p:spPr>
          <a:xfrm>
            <a:off x="5379111" y="3321604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71" tIns="47336" rIns="94671" bIns="47336" rtlCol="0" anchor="ctr"/>
          <a:lstStyle/>
          <a:p>
            <a:pPr algn="ctr"/>
            <a:endParaRPr lang="en-US"/>
          </a:p>
        </p:txBody>
      </p:sp>
      <p:sp>
        <p:nvSpPr>
          <p:cNvPr id="7" name="Copyright"/>
          <p:cNvSpPr txBox="1"/>
          <p:nvPr/>
        </p:nvSpPr>
        <p:spPr>
          <a:xfrm>
            <a:off x="4396092" y="6231449"/>
            <a:ext cx="3399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sz="1600" b="1" dirty="0">
                <a:solidFill>
                  <a:schemeClr val="bg1"/>
                </a:solidFill>
              </a:rPr>
              <a:t>© 2019 </a:t>
            </a:r>
            <a:r>
              <a:rPr lang="zh-TW" altLang="en-US" sz="1600" b="1" dirty="0">
                <a:solidFill>
                  <a:schemeClr val="bg1"/>
                </a:solidFill>
              </a:rPr>
              <a:t>国际狮子会</a:t>
            </a:r>
            <a:endParaRPr lang="zh-TW" sz="1600" b="1" dirty="0">
              <a:solidFill>
                <a:schemeClr val="bg1"/>
              </a:solidFill>
            </a:endParaRPr>
          </a:p>
        </p:txBody>
      </p:sp>
      <p:sp>
        <p:nvSpPr>
          <p:cNvPr id="12" name="Page Number - White">
            <a:extLst>
              <a:ext uri="{FF2B5EF4-FFF2-40B4-BE49-F238E27FC236}">
                <a16:creationId xmlns:a16="http://schemas.microsoft.com/office/drawing/2014/main" id="{7D11791B-A09B-C447-8C0A-F079F842B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16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23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ackground - Image">
            <a:extLst>
              <a:ext uri="{FF2B5EF4-FFF2-40B4-BE49-F238E27FC236}">
                <a16:creationId xmlns:a16="http://schemas.microsoft.com/office/drawing/2014/main" id="{4972701C-247A-3448-8A68-1078D203B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Background - Overlay">
            <a:extLst>
              <a:ext uri="{FF2B5EF4-FFF2-40B4-BE49-F238E27FC236}">
                <a16:creationId xmlns:a16="http://schemas.microsoft.com/office/drawing/2014/main" id="{FE160F02-72FD-634C-A0E2-F170E78E8F17}"/>
              </a:ext>
            </a:extLst>
          </p:cNvPr>
          <p:cNvSpPr/>
          <p:nvPr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4" name="Emblem - White" descr="lionlogo_whi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610" y="1295401"/>
            <a:ext cx="1751259" cy="1708355"/>
          </a:xfrm>
          <a:prstGeom prst="rect">
            <a:avLst/>
          </a:prstGeom>
        </p:spPr>
      </p:pic>
      <p:sp>
        <p:nvSpPr>
          <p:cNvPr id="5" name="Headline"/>
          <p:cNvSpPr txBox="1">
            <a:spLocks/>
          </p:cNvSpPr>
          <p:nvPr/>
        </p:nvSpPr>
        <p:spPr>
          <a:xfrm>
            <a:off x="2238249" y="3034905"/>
            <a:ext cx="7772400" cy="1920033"/>
          </a:xfrm>
          <a:prstGeom prst="rect">
            <a:avLst/>
          </a:prstGeom>
        </p:spPr>
        <p:txBody>
          <a:bodyPr vert="horz" lIns="81527" tIns="40763" rIns="81527" bIns="40763" rtlCol="0" anchor="ctr">
            <a:noAutofit/>
          </a:bodyPr>
          <a:lstStyle>
            <a:lvl1pPr algn="ctr" defTabSz="40769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zh-TW" sz="4800" b="1" dirty="0">
                <a:solidFill>
                  <a:schemeClr val="bg1"/>
                </a:solidFill>
                <a:latin typeface="Helvetica Neue" charset="0"/>
                <a:ea typeface="PMingLiU" charset="0"/>
                <a:cs typeface="Helvetica Neue" charset="0"/>
              </a:rPr>
              <a:t>感谢您！</a:t>
            </a:r>
          </a:p>
        </p:txBody>
      </p:sp>
      <p:sp>
        <p:nvSpPr>
          <p:cNvPr id="6" name="Gold Bar"/>
          <p:cNvSpPr/>
          <p:nvPr/>
        </p:nvSpPr>
        <p:spPr>
          <a:xfrm>
            <a:off x="5379111" y="3321604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71" tIns="47336" rIns="94671" bIns="47336" rtlCol="0" anchor="ctr"/>
          <a:lstStyle/>
          <a:p>
            <a:pPr algn="ctr"/>
            <a:endParaRPr lang="en-US"/>
          </a:p>
        </p:txBody>
      </p:sp>
      <p:sp>
        <p:nvSpPr>
          <p:cNvPr id="7" name="Copyright"/>
          <p:cNvSpPr txBox="1"/>
          <p:nvPr/>
        </p:nvSpPr>
        <p:spPr>
          <a:xfrm>
            <a:off x="730103" y="6239764"/>
            <a:ext cx="3399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sz="1600" b="1" dirty="0">
                <a:solidFill>
                  <a:schemeClr val="bg1"/>
                </a:solidFill>
              </a:rPr>
              <a:t>© 2019 </a:t>
            </a:r>
            <a:r>
              <a:rPr lang="zh-TW" altLang="en-US" sz="1600" b="1" dirty="0">
                <a:solidFill>
                  <a:schemeClr val="bg1"/>
                </a:solidFill>
              </a:rPr>
              <a:t>国际狮子会</a:t>
            </a:r>
            <a:endParaRPr lang="zh-TW" sz="1600" b="1" dirty="0">
              <a:solidFill>
                <a:schemeClr val="bg1"/>
              </a:solidFill>
            </a:endParaRPr>
          </a:p>
        </p:txBody>
      </p:sp>
      <p:sp>
        <p:nvSpPr>
          <p:cNvPr id="12" name="Page Number - White">
            <a:extLst>
              <a:ext uri="{FF2B5EF4-FFF2-40B4-BE49-F238E27FC236}">
                <a16:creationId xmlns:a16="http://schemas.microsoft.com/office/drawing/2014/main" id="{7D11791B-A09B-C447-8C0A-F079F842B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17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9" name="Copyright">
            <a:extLst>
              <a:ext uri="{FF2B5EF4-FFF2-40B4-BE49-F238E27FC236}">
                <a16:creationId xmlns:a16="http://schemas.microsoft.com/office/drawing/2014/main" id="{8CB63621-ACAC-4F11-A48E-BCF45BB52684}"/>
              </a:ext>
            </a:extLst>
          </p:cNvPr>
          <p:cNvSpPr txBox="1"/>
          <p:nvPr/>
        </p:nvSpPr>
        <p:spPr>
          <a:xfrm>
            <a:off x="7518194" y="6239764"/>
            <a:ext cx="3399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Updated </a:t>
            </a:r>
            <a:r>
              <a:rPr lang="en-US" sz="1600" b="1">
                <a:solidFill>
                  <a:schemeClr val="bg1"/>
                </a:solidFill>
              </a:rPr>
              <a:t>10/2021 SC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36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5C446A39-8E9B-6A44-A58E-9E04CA77630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22" name="Slice - Solid">
            <a:extLst>
              <a:ext uri="{FF2B5EF4-FFF2-40B4-BE49-F238E27FC236}">
                <a16:creationId xmlns:a16="http://schemas.microsoft.com/office/drawing/2014/main" id="{651EA998-A806-F147-8EF5-A7B5976ED313}"/>
              </a:ext>
            </a:extLst>
          </p:cNvPr>
          <p:cNvSpPr/>
          <p:nvPr/>
        </p:nvSpPr>
        <p:spPr>
          <a:xfrm>
            <a:off x="1004872" y="-8021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3" name="Emblem - Black">
            <a:extLst>
              <a:ext uri="{FF2B5EF4-FFF2-40B4-BE49-F238E27FC236}">
                <a16:creationId xmlns:a16="http://schemas.microsoft.com/office/drawing/2014/main" id="{2A17D969-E35D-9E48-B8CB-6F7B2BFD79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"/>
          </a:blip>
          <a:srcRect r="22250" b="12347"/>
          <a:stretch/>
        </p:blipFill>
        <p:spPr>
          <a:xfrm>
            <a:off x="6999111" y="1311075"/>
            <a:ext cx="5192890" cy="5546926"/>
          </a:xfrm>
          <a:prstGeom prst="rect">
            <a:avLst/>
          </a:prstGeom>
        </p:spPr>
      </p:pic>
      <p:sp>
        <p:nvSpPr>
          <p:cNvPr id="5" name="Headline">
            <a:extLst>
              <a:ext uri="{FF2B5EF4-FFF2-40B4-BE49-F238E27FC236}">
                <a16:creationId xmlns:a16="http://schemas.microsoft.com/office/drawing/2014/main" id="{884D2F3C-77C4-0842-BD09-61B2F6C68A95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1436351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1600" dirty="0">
                <a:solidFill>
                  <a:srgbClr val="EBB700"/>
                </a:solidFill>
              </a:rPr>
              <a:t>我们的座右铭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8C8D9EA-7967-BA4F-8CF7-F427CA457260}"/>
              </a:ext>
            </a:extLst>
          </p:cNvPr>
          <p:cNvGrpSpPr/>
          <p:nvPr/>
        </p:nvGrpSpPr>
        <p:grpSpPr>
          <a:xfrm>
            <a:off x="6010473" y="2003006"/>
            <a:ext cx="5525035" cy="2868503"/>
            <a:chOff x="6010473" y="2031142"/>
            <a:chExt cx="5525035" cy="2868503"/>
          </a:xfrm>
        </p:grpSpPr>
        <p:sp>
          <p:nvSpPr>
            <p:cNvPr id="6" name="Body Copy">
              <a:extLst>
                <a:ext uri="{FF2B5EF4-FFF2-40B4-BE49-F238E27FC236}">
                  <a16:creationId xmlns:a16="http://schemas.microsoft.com/office/drawing/2014/main" id="{A976928F-B454-9A49-B6F7-D7B881D56ADF}"/>
                </a:ext>
              </a:extLst>
            </p:cNvPr>
            <p:cNvSpPr txBox="1">
              <a:spLocks/>
            </p:cNvSpPr>
            <p:nvPr/>
          </p:nvSpPr>
          <p:spPr>
            <a:xfrm>
              <a:off x="6010473" y="3229351"/>
              <a:ext cx="5525035" cy="1670294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519099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914377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37156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182875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>
                <a:buSzPct val="120000"/>
              </a:pPr>
              <a:r>
                <a:rPr lang="zh-TW" sz="2400" dirty="0">
                  <a:solidFill>
                    <a:srgbClr val="55565A"/>
                  </a:solidFill>
                  <a:latin typeface="Arial" charset="0"/>
                  <a:ea typeface="PMingLiU" charset="0"/>
                  <a:cs typeface="Arial" charset="0"/>
                </a:rPr>
                <a:t>140 万名狮友在全球超过 200 多个国家、</a:t>
              </a:r>
              <a:r>
                <a:rPr lang="zh-TW" altLang="en-US" sz="2400" dirty="0">
                  <a:solidFill>
                    <a:srgbClr val="55565A"/>
                  </a:solidFill>
                  <a:latin typeface="Arial" charset="0"/>
                  <a:ea typeface="PMingLiU" charset="0"/>
                  <a:cs typeface="Arial" charset="0"/>
                </a:rPr>
                <a:t>地理区域</a:t>
              </a:r>
              <a:r>
                <a:rPr lang="zh-TW" sz="2400" dirty="0">
                  <a:solidFill>
                    <a:srgbClr val="55565A"/>
                  </a:solidFill>
                  <a:latin typeface="Arial" charset="0"/>
                  <a:ea typeface="PMingLiU" charset="0"/>
                  <a:cs typeface="Arial" charset="0"/>
                </a:rPr>
                <a:t>服务，将前所未有的同情心和影响力带到我们的服务中。</a:t>
              </a:r>
            </a:p>
          </p:txBody>
        </p:sp>
        <p:sp>
          <p:nvSpPr>
            <p:cNvPr id="17" name="Body Copy">
              <a:extLst>
                <a:ext uri="{FF2B5EF4-FFF2-40B4-BE49-F238E27FC236}">
                  <a16:creationId xmlns:a16="http://schemas.microsoft.com/office/drawing/2014/main" id="{1A341676-E6AB-8F4B-821E-E8707713801A}"/>
                </a:ext>
              </a:extLst>
            </p:cNvPr>
            <p:cNvSpPr txBox="1">
              <a:spLocks/>
            </p:cNvSpPr>
            <p:nvPr/>
          </p:nvSpPr>
          <p:spPr>
            <a:xfrm>
              <a:off x="6010473" y="2031142"/>
              <a:ext cx="5525035" cy="837361"/>
            </a:xfrm>
            <a:prstGeom prst="rect">
              <a:avLst/>
            </a:prstGeom>
          </p:spPr>
          <p:txBody>
            <a:bodyPr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519099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914377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37156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1828755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None/>
                <a:defRPr sz="20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>
                <a:buSzPct val="120000"/>
              </a:pPr>
              <a:r>
                <a:rPr lang="zh-TW" sz="4800" b="1" dirty="0">
                  <a:solidFill>
                    <a:srgbClr val="00338D"/>
                  </a:solidFill>
                  <a:latin typeface="Arial" charset="0"/>
                  <a:ea typeface="PMingLiU" charset="0"/>
                  <a:cs typeface="Arial" charset="0"/>
                </a:rPr>
                <a:t>我们服务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A4F4A12-EB4F-9743-A959-B5AF15D44E30}"/>
                </a:ext>
              </a:extLst>
            </p:cNvPr>
            <p:cNvSpPr/>
            <p:nvPr/>
          </p:nvSpPr>
          <p:spPr>
            <a:xfrm rot="5400000" flipH="1">
              <a:off x="8218823" y="904403"/>
              <a:ext cx="70852" cy="4227280"/>
            </a:xfrm>
            <a:prstGeom prst="rect">
              <a:avLst/>
            </a:prstGeom>
            <a:solidFill>
              <a:srgbClr val="FBC60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>
                <a:solidFill>
                  <a:srgbClr val="EBB70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12" name="Page Number - Blue">
            <a:extLst>
              <a:ext uri="{FF2B5EF4-FFF2-40B4-BE49-F238E27FC236}">
                <a16:creationId xmlns:a16="http://schemas.microsoft.com/office/drawing/2014/main" id="{3AD64347-9EA0-774D-8AEF-3259423DA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2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74AA523-8C1A-E143-842F-2A3A0433C22F}"/>
              </a:ext>
            </a:extLst>
          </p:cNvPr>
          <p:cNvSpPr>
            <a:spLocks/>
          </p:cNvSpPr>
          <p:nvPr/>
        </p:nvSpPr>
        <p:spPr>
          <a:xfrm>
            <a:off x="651416" y="2945142"/>
            <a:ext cx="3205562" cy="3205562"/>
          </a:xfrm>
          <a:prstGeom prst="ellipse">
            <a:avLst/>
          </a:prstGeom>
          <a:blipFill dpi="0" rotWithShape="1">
            <a:blip r:embed="rId4"/>
            <a:srcRect/>
            <a:stretch>
              <a:fillRect l="-12191" t="-154" r="-28241" b="-15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E615A1F-8AEF-FE4C-B0B5-EBDAFBD1DFC7}"/>
              </a:ext>
            </a:extLst>
          </p:cNvPr>
          <p:cNvSpPr>
            <a:spLocks/>
          </p:cNvSpPr>
          <p:nvPr/>
        </p:nvSpPr>
        <p:spPr>
          <a:xfrm>
            <a:off x="2578690" y="1530550"/>
            <a:ext cx="2392405" cy="2392405"/>
          </a:xfrm>
          <a:prstGeom prst="ellipse">
            <a:avLst/>
          </a:prstGeom>
          <a:blipFill dpi="0" rotWithShape="1">
            <a:blip r:embed="rId5"/>
            <a:srcRect/>
            <a:stretch>
              <a:fillRect l="-15861" t="-69" r="-27330" b="-6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54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1016063" y="2834197"/>
            <a:ext cx="5590146" cy="191923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sz="2400" dirty="0">
                <a:solidFill>
                  <a:schemeClr val="bg1"/>
                </a:solidFill>
              </a:rPr>
              <a:t>借着解决国内和全世界的需求，狮子会以一次一个</a:t>
            </a:r>
            <a:r>
              <a:rPr lang="zh-TW" altLang="en-US" sz="2400" dirty="0">
                <a:solidFill>
                  <a:schemeClr val="bg1"/>
                </a:solidFill>
              </a:rPr>
              <a:t>社区</a:t>
            </a:r>
            <a:r>
              <a:rPr lang="zh-TW" sz="2400" dirty="0">
                <a:solidFill>
                  <a:schemeClr val="bg1"/>
                </a:solidFill>
              </a:rPr>
              <a:t>的方式来改变世界。我们是 140 万名男女人士</a:t>
            </a:r>
            <a:r>
              <a:rPr lang="zh-TW" altLang="en-US" sz="2400" dirty="0">
                <a:solidFill>
                  <a:schemeClr val="bg1"/>
                </a:solidFill>
              </a:rPr>
              <a:t>的群体</a:t>
            </a:r>
            <a:r>
              <a:rPr lang="zh-TW" sz="2400" dirty="0">
                <a:solidFill>
                  <a:schemeClr val="bg1"/>
                </a:solidFill>
              </a:rPr>
              <a:t>，</a:t>
            </a:r>
            <a:r>
              <a:rPr lang="zh-TW" altLang="en-US" sz="2400" dirty="0">
                <a:solidFill>
                  <a:schemeClr val="bg1"/>
                </a:solidFill>
              </a:rPr>
              <a:t>深</a:t>
            </a:r>
            <a:r>
              <a:rPr lang="zh-TW" sz="2400" dirty="0">
                <a:solidFill>
                  <a:schemeClr val="bg1"/>
                </a:solidFill>
              </a:rPr>
              <a:t>信仁慈很重要。当我们一起努力时，我们能达成更大的目标。</a:t>
            </a: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1137330" y="2438903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 dirty="0">
                <a:latin typeface="Arial" charset="0"/>
                <a:ea typeface="PMingLiU" charset="0"/>
                <a:cs typeface="Arial" charset="0"/>
              </a:rPr>
              <a:t> </a:t>
            </a:r>
          </a:p>
        </p:txBody>
      </p:sp>
      <p:pic>
        <p:nvPicPr>
          <p:cNvPr id="13" name="Emblem - White">
            <a:extLst>
              <a:ext uri="{FF2B5EF4-FFF2-40B4-BE49-F238E27FC236}">
                <a16:creationId xmlns:a16="http://schemas.microsoft.com/office/drawing/2014/main" id="{742E736A-F6AC-474E-9CC7-D53F6D74FA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"/>
          </a:blip>
          <a:srcRect r="22419" b="12347"/>
          <a:stretch/>
        </p:blipFill>
        <p:spPr>
          <a:xfrm>
            <a:off x="6999110" y="1311075"/>
            <a:ext cx="5181601" cy="5546926"/>
          </a:xfrm>
          <a:prstGeom prst="rect">
            <a:avLst/>
          </a:prstGeom>
        </p:spPr>
      </p:pic>
      <p:sp>
        <p:nvSpPr>
          <p:cNvPr id="10" name="Headline">
            <a:extLst>
              <a:ext uri="{FF2B5EF4-FFF2-40B4-BE49-F238E27FC236}">
                <a16:creationId xmlns:a16="http://schemas.microsoft.com/office/drawing/2014/main" id="{D4C8344C-36A9-3F47-BAFA-0F7F5381B063}"/>
              </a:ext>
            </a:extLst>
          </p:cNvPr>
          <p:cNvSpPr txBox="1">
            <a:spLocks/>
          </p:cNvSpPr>
          <p:nvPr/>
        </p:nvSpPr>
        <p:spPr>
          <a:xfrm>
            <a:off x="1027265" y="1503742"/>
            <a:ext cx="5683928" cy="114512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4800" dirty="0">
                <a:solidFill>
                  <a:schemeClr val="bg1"/>
                </a:solidFill>
              </a:rPr>
              <a:t>我们造成极大的改变。</a:t>
            </a:r>
          </a:p>
        </p:txBody>
      </p:sp>
    </p:spTree>
    <p:extLst>
      <p:ext uri="{BB962C8B-B14F-4D97-AF65-F5344CB8AC3E}">
        <p14:creationId xmlns:p14="http://schemas.microsoft.com/office/powerpoint/2010/main" val="38141573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4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1016063" y="3169602"/>
            <a:ext cx="5590146" cy="191923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1400" kern="0" dirty="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1137330" y="2354821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 dirty="0">
                <a:latin typeface="Arial" charset="0"/>
                <a:ea typeface="PMingLiU" charset="0"/>
                <a:cs typeface="Arial" charset="0"/>
              </a:rPr>
              <a:t> </a:t>
            </a:r>
          </a:p>
        </p:txBody>
      </p:sp>
      <p:pic>
        <p:nvPicPr>
          <p:cNvPr id="13" name="Emblem - White">
            <a:extLst>
              <a:ext uri="{FF2B5EF4-FFF2-40B4-BE49-F238E27FC236}">
                <a16:creationId xmlns:a16="http://schemas.microsoft.com/office/drawing/2014/main" id="{742E736A-F6AC-474E-9CC7-D53F6D74FA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"/>
          </a:blip>
          <a:srcRect r="22419" b="12347"/>
          <a:stretch/>
        </p:blipFill>
        <p:spPr>
          <a:xfrm>
            <a:off x="6999110" y="1311075"/>
            <a:ext cx="5181601" cy="5546926"/>
          </a:xfrm>
          <a:prstGeom prst="rect">
            <a:avLst/>
          </a:prstGeom>
        </p:spPr>
      </p:pic>
      <p:sp>
        <p:nvSpPr>
          <p:cNvPr id="10" name="Headline">
            <a:extLst>
              <a:ext uri="{FF2B5EF4-FFF2-40B4-BE49-F238E27FC236}">
                <a16:creationId xmlns:a16="http://schemas.microsoft.com/office/drawing/2014/main" id="{D4C8344C-36A9-3F47-BAFA-0F7F5381B063}"/>
              </a:ext>
            </a:extLst>
          </p:cNvPr>
          <p:cNvSpPr txBox="1">
            <a:spLocks/>
          </p:cNvSpPr>
          <p:nvPr/>
        </p:nvSpPr>
        <p:spPr>
          <a:xfrm>
            <a:off x="1027265" y="849885"/>
            <a:ext cx="5357631" cy="114512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4800" dirty="0">
                <a:solidFill>
                  <a:schemeClr val="bg1"/>
                </a:solidFill>
              </a:rPr>
              <a:t>我们的使命  </a:t>
            </a:r>
          </a:p>
          <a:p>
            <a:r>
              <a:rPr lang="zh-TW" sz="4800" dirty="0">
                <a:solidFill>
                  <a:schemeClr val="bg1"/>
                </a:solidFill>
              </a:rPr>
              <a:t>我们的远景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77487" y="2775864"/>
            <a:ext cx="597184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sz="2400" b="1" u="sng" dirty="0">
                <a:solidFill>
                  <a:schemeClr val="bg1"/>
                </a:solidFill>
              </a:rPr>
              <a:t>使命:</a:t>
            </a:r>
          </a:p>
          <a:p>
            <a:r>
              <a:rPr lang="zh-TW" sz="2400" dirty="0">
                <a:solidFill>
                  <a:schemeClr val="bg1"/>
                </a:solidFill>
              </a:rPr>
              <a:t>透过狮子会赋予志愿者能力，以服务他们的</a:t>
            </a:r>
            <a:r>
              <a:rPr lang="zh-TW" altLang="en-US" sz="2400" dirty="0">
                <a:solidFill>
                  <a:schemeClr val="bg1"/>
                </a:solidFill>
              </a:rPr>
              <a:t>社区</a:t>
            </a:r>
            <a:r>
              <a:rPr lang="zh-TW" sz="2400" dirty="0">
                <a:solidFill>
                  <a:schemeClr val="bg1"/>
                </a:solidFill>
              </a:rPr>
              <a:t>、满足人道主义的需求、鼓励和平，并促进国际间之理解。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zh-TW" sz="2400" b="1" u="sng" dirty="0">
                <a:solidFill>
                  <a:schemeClr val="bg1"/>
                </a:solidFill>
              </a:rPr>
              <a:t>远景:</a:t>
            </a:r>
          </a:p>
          <a:p>
            <a:r>
              <a:rPr lang="zh-TW" sz="2400" dirty="0">
                <a:solidFill>
                  <a:schemeClr val="bg1"/>
                </a:solidFill>
              </a:rPr>
              <a:t>成为</a:t>
            </a:r>
            <a:r>
              <a:rPr lang="zh-TW" altLang="en-US" sz="2400" dirty="0">
                <a:solidFill>
                  <a:schemeClr val="bg1"/>
                </a:solidFill>
              </a:rPr>
              <a:t>社区</a:t>
            </a:r>
            <a:r>
              <a:rPr lang="zh-TW" sz="2400" dirty="0">
                <a:solidFill>
                  <a:schemeClr val="bg1"/>
                </a:solidFill>
              </a:rPr>
              <a:t>服务和人道主义服务的全球领导者。</a:t>
            </a:r>
          </a:p>
        </p:txBody>
      </p:sp>
    </p:spTree>
    <p:extLst>
      <p:ext uri="{BB962C8B-B14F-4D97-AF65-F5344CB8AC3E}">
        <p14:creationId xmlns:p14="http://schemas.microsoft.com/office/powerpoint/2010/main" val="2326699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-33094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5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1016063" y="3169602"/>
            <a:ext cx="5590146" cy="191923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1400" kern="0" dirty="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1016063" y="1280461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 dirty="0">
                <a:latin typeface="Arial" charset="0"/>
                <a:ea typeface="PMingLiU" charset="0"/>
                <a:cs typeface="Arial" charset="0"/>
              </a:rPr>
              <a:t> </a:t>
            </a:r>
          </a:p>
        </p:txBody>
      </p:sp>
      <p:pic>
        <p:nvPicPr>
          <p:cNvPr id="13" name="Emblem - White">
            <a:extLst>
              <a:ext uri="{FF2B5EF4-FFF2-40B4-BE49-F238E27FC236}">
                <a16:creationId xmlns:a16="http://schemas.microsoft.com/office/drawing/2014/main" id="{742E736A-F6AC-474E-9CC7-D53F6D74FA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"/>
          </a:blip>
          <a:srcRect r="22419" b="12347"/>
          <a:stretch/>
        </p:blipFill>
        <p:spPr>
          <a:xfrm>
            <a:off x="6999110" y="1311075"/>
            <a:ext cx="5181601" cy="5546926"/>
          </a:xfrm>
          <a:prstGeom prst="rect">
            <a:avLst/>
          </a:prstGeom>
        </p:spPr>
      </p:pic>
      <p:sp>
        <p:nvSpPr>
          <p:cNvPr id="10" name="Headline">
            <a:extLst>
              <a:ext uri="{FF2B5EF4-FFF2-40B4-BE49-F238E27FC236}">
                <a16:creationId xmlns:a16="http://schemas.microsoft.com/office/drawing/2014/main" id="{D4C8344C-36A9-3F47-BAFA-0F7F5381B063}"/>
              </a:ext>
            </a:extLst>
          </p:cNvPr>
          <p:cNvSpPr txBox="1">
            <a:spLocks/>
          </p:cNvSpPr>
          <p:nvPr/>
        </p:nvSpPr>
        <p:spPr>
          <a:xfrm>
            <a:off x="880184" y="464435"/>
            <a:ext cx="6266007" cy="114512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4800" dirty="0">
                <a:solidFill>
                  <a:schemeClr val="bg1"/>
                </a:solidFill>
              </a:rPr>
              <a:t>国际狮子会的历史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80185" y="1483797"/>
            <a:ext cx="895171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sz="2000" dirty="0">
                <a:solidFill>
                  <a:schemeClr val="bg1"/>
                </a:solidFill>
              </a:rPr>
              <a:t>1917:  	由茂文钟士创立的国际狮子会的开始</a:t>
            </a:r>
            <a:endParaRPr lang="en-US" altLang="zh-TW" sz="2000" dirty="0">
              <a:solidFill>
                <a:schemeClr val="bg1"/>
              </a:solidFill>
            </a:endParaRPr>
          </a:p>
          <a:p>
            <a:endParaRPr lang="zh-TW" sz="2000" dirty="0">
              <a:solidFill>
                <a:schemeClr val="bg1"/>
              </a:solidFill>
            </a:endParaRPr>
          </a:p>
          <a:p>
            <a:r>
              <a:rPr lang="zh-TW" sz="2000" dirty="0">
                <a:solidFill>
                  <a:schemeClr val="bg1"/>
                </a:solidFill>
              </a:rPr>
              <a:t>1920:  	在加拿大设立第一个「国际分会」</a:t>
            </a:r>
            <a:endParaRPr lang="en-US" altLang="zh-TW" sz="2000" dirty="0">
              <a:solidFill>
                <a:schemeClr val="bg1"/>
              </a:solidFill>
            </a:endParaRPr>
          </a:p>
          <a:p>
            <a:endParaRPr lang="zh-TW" sz="2000" dirty="0">
              <a:solidFill>
                <a:schemeClr val="bg1"/>
              </a:solidFill>
            </a:endParaRPr>
          </a:p>
          <a:p>
            <a:r>
              <a:rPr lang="zh-TW" sz="2000" dirty="0">
                <a:solidFill>
                  <a:schemeClr val="bg1"/>
                </a:solidFill>
              </a:rPr>
              <a:t>1925:  	海伦凯勒挑战狮友成为「盲人的骑士」，负起视力方面的领导责任</a:t>
            </a:r>
            <a:endParaRPr lang="en-US" altLang="zh-TW" sz="2000" dirty="0">
              <a:solidFill>
                <a:schemeClr val="bg1"/>
              </a:solidFill>
            </a:endParaRPr>
          </a:p>
          <a:p>
            <a:endParaRPr lang="zh-TW" sz="2000" dirty="0">
              <a:solidFill>
                <a:schemeClr val="bg1"/>
              </a:solidFill>
            </a:endParaRPr>
          </a:p>
          <a:p>
            <a:r>
              <a:rPr lang="zh-TW" sz="2000" dirty="0">
                <a:solidFill>
                  <a:schemeClr val="bg1"/>
                </a:solidFill>
              </a:rPr>
              <a:t>1945: 	协助联合国设立非政府组织 (NGO) 章程</a:t>
            </a:r>
            <a:endParaRPr lang="en-US" altLang="zh-TW" sz="2000" dirty="0">
              <a:solidFill>
                <a:schemeClr val="bg1"/>
              </a:solidFill>
            </a:endParaRPr>
          </a:p>
          <a:p>
            <a:endParaRPr lang="zh-TW" sz="2000" dirty="0">
              <a:solidFill>
                <a:schemeClr val="bg1"/>
              </a:solidFill>
            </a:endParaRPr>
          </a:p>
          <a:p>
            <a:r>
              <a:rPr lang="zh-TW" sz="2000" dirty="0">
                <a:solidFill>
                  <a:schemeClr val="bg1"/>
                </a:solidFill>
              </a:rPr>
              <a:t>1957:  	成立青少狮会</a:t>
            </a:r>
            <a:endParaRPr lang="en-US" altLang="zh-TW" sz="2000" dirty="0">
              <a:solidFill>
                <a:schemeClr val="bg1"/>
              </a:solidFill>
            </a:endParaRPr>
          </a:p>
          <a:p>
            <a:endParaRPr lang="zh-TW" sz="2000" dirty="0">
              <a:solidFill>
                <a:schemeClr val="bg1"/>
              </a:solidFill>
            </a:endParaRPr>
          </a:p>
          <a:p>
            <a:r>
              <a:rPr lang="zh-TW" sz="2000" dirty="0">
                <a:solidFill>
                  <a:schemeClr val="bg1"/>
                </a:solidFill>
              </a:rPr>
              <a:t>1968:  	成立狮子会国际基金会</a:t>
            </a:r>
            <a:endParaRPr lang="en-US" altLang="zh-TW" sz="2000" dirty="0">
              <a:solidFill>
                <a:schemeClr val="bg1"/>
              </a:solidFill>
            </a:endParaRPr>
          </a:p>
          <a:p>
            <a:endParaRPr lang="zh-TW" sz="2000" dirty="0">
              <a:solidFill>
                <a:schemeClr val="bg1"/>
              </a:solidFill>
            </a:endParaRPr>
          </a:p>
          <a:p>
            <a:r>
              <a:rPr lang="zh-TW" sz="2000" dirty="0">
                <a:solidFill>
                  <a:schemeClr val="bg1"/>
                </a:solidFill>
              </a:rPr>
              <a:t>1990: 	推出「视力第一」，在全球大规模地帮助恢复视力及预防失明</a:t>
            </a:r>
            <a:endParaRPr lang="en-US" altLang="zh-TW" sz="2000" dirty="0">
              <a:solidFill>
                <a:schemeClr val="bg1"/>
              </a:solidFill>
            </a:endParaRPr>
          </a:p>
          <a:p>
            <a:endParaRPr lang="zh-TW" sz="2000" dirty="0">
              <a:solidFill>
                <a:schemeClr val="bg1"/>
              </a:solidFill>
            </a:endParaRPr>
          </a:p>
          <a:p>
            <a:r>
              <a:rPr lang="zh-TW" sz="2000" dirty="0">
                <a:solidFill>
                  <a:schemeClr val="bg1"/>
                </a:solidFill>
              </a:rPr>
              <a:t>2017:  	LCI 成立 100 周年，庆祝 100 年来的人道主义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344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2" y="-8021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1600" dirty="0">
                <a:solidFill>
                  <a:srgbClr val="EBB700"/>
                </a:solidFill>
              </a:rPr>
              <a:t>我们的全球志业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18935" y="1352687"/>
            <a:ext cx="8875358" cy="39848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dirty="0">
                <a:solidFill>
                  <a:srgbClr val="55565A"/>
                </a:solidFill>
              </a:rPr>
              <a:t>除了地方性的服务外，狮子会也支持五大全球志业。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6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082479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 dirty="0">
                <a:latin typeface="Arial" charset="0"/>
                <a:ea typeface="PMingLiU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0953" y="407381"/>
            <a:ext cx="8373905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dirty="0">
                <a:solidFill>
                  <a:srgbClr val="00338D"/>
                </a:solidFill>
              </a:rPr>
              <a:t>我们一起面对全球的挑战。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7C1F0D-41C1-A944-9CF3-DA34ABC3DCF0}"/>
              </a:ext>
            </a:extLst>
          </p:cNvPr>
          <p:cNvSpPr txBox="1"/>
          <p:nvPr/>
        </p:nvSpPr>
        <p:spPr>
          <a:xfrm>
            <a:off x="2755947" y="4185517"/>
            <a:ext cx="14011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b="1" i="0" u="none" strike="noStrike" cap="none" normalizeH="0" baseline="0" noProof="0" dirty="0">
                <a:ln>
                  <a:noFill/>
                </a:ln>
                <a:solidFill>
                  <a:srgbClr val="0774AF"/>
                </a:solidFill>
                <a:uLnTx/>
                <a:uFillTx/>
                <a:latin typeface="Arial" panose="020B0604020202020204" pitchFamily="34" charset="0"/>
                <a:ea typeface="PMingLiU" charset="0"/>
                <a:cs typeface="Arial" panose="020B0604020202020204" pitchFamily="34" charset="0"/>
              </a:rPr>
              <a:t>糖尿病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2F87"/>
              </a:solidFill>
              <a:effectLst/>
              <a:uLnTx/>
              <a:uFillTx/>
              <a:latin typeface="Arial" panose="020B0604020202020204" pitchFamily="34" charset="0"/>
              <a:ea typeface="Open Sans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b="0" i="0" u="none" strike="noStrike" cap="none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uLnTx/>
                <a:uFillTx/>
                <a:latin typeface="Arial" panose="020B0604020202020204" pitchFamily="34" charset="0"/>
                <a:ea typeface="PMingLiU" charset="0"/>
                <a:cs typeface="Arial" panose="020B0604020202020204" pitchFamily="34" charset="0"/>
              </a:rPr>
              <a:t>降低糖尿病的患病率，并改善患者的生活质量。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6068FD-C315-304D-AB55-4416AC0583FC}"/>
              </a:ext>
            </a:extLst>
          </p:cNvPr>
          <p:cNvSpPr txBox="1"/>
          <p:nvPr/>
        </p:nvSpPr>
        <p:spPr>
          <a:xfrm>
            <a:off x="10046458" y="4185517"/>
            <a:ext cx="15639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b="1" i="0" u="none" strike="noStrike" cap="none" normalizeH="0" baseline="0" noProof="0" dirty="0">
                <a:ln>
                  <a:noFill/>
                </a:ln>
                <a:solidFill>
                  <a:srgbClr val="F0C217"/>
                </a:solidFill>
                <a:uLnTx/>
                <a:uFillTx/>
                <a:latin typeface="Arial" panose="020B0604020202020204" pitchFamily="34" charset="0"/>
                <a:ea typeface="PMingLiU" charset="0"/>
                <a:cs typeface="Arial" panose="020B0604020202020204" pitchFamily="34" charset="0"/>
              </a:rPr>
              <a:t>儿童癌症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Open Sans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b="0" i="0" u="none" strike="noStrike" cap="none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uLnTx/>
                <a:uFillTx/>
                <a:latin typeface="Arial" panose="020B0604020202020204" pitchFamily="34" charset="0"/>
                <a:ea typeface="PMingLiU" charset="0"/>
                <a:cs typeface="Arial" panose="020B0604020202020204" pitchFamily="34" charset="0"/>
              </a:rPr>
              <a:t>帮助那些受儿童癌症影响的人们继续生存和茁壮成长。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FAC0475-CF00-F049-A671-795D30F5A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1212" y="2960728"/>
            <a:ext cx="1075183" cy="109934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5E1DF59-786B-5547-8009-905B955E4B93}"/>
              </a:ext>
            </a:extLst>
          </p:cNvPr>
          <p:cNvSpPr txBox="1"/>
          <p:nvPr/>
        </p:nvSpPr>
        <p:spPr>
          <a:xfrm>
            <a:off x="4450339" y="4187548"/>
            <a:ext cx="150474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b="1" i="0" u="none" strike="noStrike" cap="none" normalizeH="0" baseline="0" noProof="0" dirty="0">
                <a:ln>
                  <a:noFill/>
                </a:ln>
                <a:solidFill>
                  <a:srgbClr val="8CC63F"/>
                </a:solidFill>
                <a:uLnTx/>
                <a:uFillTx/>
                <a:latin typeface="Arial" panose="020B0604020202020204" pitchFamily="34" charset="0"/>
                <a:ea typeface="PMingLiU" charset="0"/>
                <a:cs typeface="Arial" panose="020B0604020202020204" pitchFamily="34" charset="0"/>
              </a:rPr>
              <a:t>环境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2F87"/>
              </a:solidFill>
              <a:effectLst/>
              <a:uLnTx/>
              <a:uFillTx/>
              <a:latin typeface="Arial" panose="020B0604020202020204" pitchFamily="34" charset="0"/>
              <a:ea typeface="Open Sans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PMingLiU" charset="0"/>
                <a:cs typeface="Arial" panose="020B0604020202020204" pitchFamily="34" charset="0"/>
              </a:rPr>
              <a:t>持续地保护和恢复我们的环境，以改善所有</a:t>
            </a:r>
            <a:r>
              <a:rPr lang="zh-TW" altLang="en-US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PMingLiU" charset="0"/>
                <a:cs typeface="Arial" panose="020B0604020202020204" pitchFamily="34" charset="0"/>
              </a:rPr>
              <a:t>社区</a:t>
            </a:r>
            <a:r>
              <a:rPr lang="zh-TW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PMingLiU" charset="0"/>
                <a:cs typeface="Arial" panose="020B0604020202020204" pitchFamily="34" charset="0"/>
              </a:rPr>
              <a:t>的福祉。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215A02F-4392-AB49-A87D-3CDACDC89A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3833" y="2960728"/>
            <a:ext cx="1075183" cy="112350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2FA882A-88AE-204F-AEE4-57F7A2368992}"/>
              </a:ext>
            </a:extLst>
          </p:cNvPr>
          <p:cNvSpPr txBox="1"/>
          <p:nvPr/>
        </p:nvSpPr>
        <p:spPr>
          <a:xfrm>
            <a:off x="6345535" y="4187548"/>
            <a:ext cx="15047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b="1" i="0" u="none" strike="noStrike" cap="none" normalizeH="0" baseline="0" noProof="0" dirty="0">
                <a:ln>
                  <a:noFill/>
                </a:ln>
                <a:solidFill>
                  <a:srgbClr val="F26A2C"/>
                </a:solidFill>
                <a:uLnTx/>
                <a:uFillTx/>
                <a:latin typeface="Arial" panose="020B0604020202020204" pitchFamily="34" charset="0"/>
                <a:ea typeface="PMingLiU" charset="0"/>
                <a:cs typeface="Arial" panose="020B0604020202020204" pitchFamily="34" charset="0"/>
              </a:rPr>
              <a:t>饥饿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2F87"/>
              </a:solidFill>
              <a:effectLst/>
              <a:uLnTx/>
              <a:uFillTx/>
              <a:latin typeface="Arial" panose="020B0604020202020204" pitchFamily="34" charset="0"/>
              <a:ea typeface="Open Sans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PMingLiU" charset="0"/>
                <a:cs typeface="Arial" panose="020B0604020202020204" pitchFamily="34" charset="0"/>
              </a:rPr>
              <a:t>确保所有</a:t>
            </a:r>
            <a:r>
              <a:rPr lang="zh-TW" altLang="en-US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PMingLiU" charset="0"/>
                <a:cs typeface="Arial" panose="020B0604020202020204" pitchFamily="34" charset="0"/>
              </a:rPr>
              <a:t>社区</a:t>
            </a:r>
            <a:r>
              <a:rPr lang="zh-TW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ea typeface="PMingLiU" charset="0"/>
                <a:cs typeface="Arial" panose="020B0604020202020204" pitchFamily="34" charset="0"/>
              </a:rPr>
              <a:t>成员都可以获得营养的食品。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B64D3C0-2301-CD41-A7FE-E8DC74E53D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8731" y="2960728"/>
            <a:ext cx="1183909" cy="107518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6DE065B-D674-4245-9CB5-1848C2C20C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8935" y="2948648"/>
            <a:ext cx="1075183" cy="11114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6F9F4EA-EF2F-F248-BB84-5F6164D8F248}"/>
              </a:ext>
            </a:extLst>
          </p:cNvPr>
          <p:cNvSpPr txBox="1"/>
          <p:nvPr/>
        </p:nvSpPr>
        <p:spPr>
          <a:xfrm>
            <a:off x="8166225" y="4185517"/>
            <a:ext cx="16716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b="1" i="0" u="none" strike="noStrike" cap="none" normalizeH="0" baseline="0" noProof="0" dirty="0">
                <a:ln>
                  <a:noFill/>
                </a:ln>
                <a:solidFill>
                  <a:srgbClr val="6A205F"/>
                </a:solidFill>
                <a:uLnTx/>
                <a:uFillTx/>
                <a:latin typeface="Arial" panose="020B0604020202020204" pitchFamily="34" charset="0"/>
                <a:ea typeface="PMingLiU" charset="0"/>
                <a:cs typeface="Arial" panose="020B0604020202020204" pitchFamily="34" charset="0"/>
              </a:rPr>
              <a:t>视力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Open Sans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i="0" u="none" strike="noStrike" cap="none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uLnTx/>
                <a:uFillTx/>
                <a:latin typeface="Arial" panose="020B0604020202020204" pitchFamily="34" charset="0"/>
                <a:ea typeface="PMingLiU" charset="0"/>
                <a:cs typeface="Arial" panose="020B0604020202020204" pitchFamily="34" charset="0"/>
              </a:rPr>
              <a:t>防止可预防的失明，并改善失明及视障人士的生活质量。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2EB1B46-A850-6E41-91BD-213C52BD55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2355" y="2960728"/>
            <a:ext cx="1069142" cy="107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29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7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1016063" y="3169602"/>
            <a:ext cx="6497920" cy="191923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sz="2400" dirty="0">
                <a:solidFill>
                  <a:srgbClr val="55565A"/>
                </a:solidFill>
              </a:rPr>
              <a:t>年轻人是服务的未来，而未来就是现在。</a:t>
            </a:r>
            <a:br>
              <a:rPr lang="zh-TW" b="1" dirty="0">
                <a:solidFill>
                  <a:srgbClr val="55565A"/>
                </a:solidFill>
              </a:rPr>
            </a:br>
            <a:endParaRPr lang="zh-TW" b="1" dirty="0">
              <a:solidFill>
                <a:srgbClr val="55565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b="1" dirty="0">
                <a:solidFill>
                  <a:srgbClr val="55565A"/>
                </a:solidFill>
              </a:rPr>
              <a:t>青少狮</a:t>
            </a:r>
            <a:r>
              <a:rPr lang="zh-TW" dirty="0">
                <a:solidFill>
                  <a:srgbClr val="55565A"/>
                </a:solidFill>
              </a:rPr>
              <a:t>是12-30 岁的年轻义工。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dirty="0">
                <a:solidFill>
                  <a:srgbClr val="55565A"/>
                </a:solidFill>
              </a:rPr>
              <a:t>在 </a:t>
            </a:r>
            <a:r>
              <a:rPr lang="zh-TW" b="1" dirty="0">
                <a:solidFill>
                  <a:srgbClr val="55565A"/>
                </a:solidFill>
              </a:rPr>
              <a:t>7 千多个分会</a:t>
            </a:r>
            <a:r>
              <a:rPr lang="zh-TW" dirty="0">
                <a:solidFill>
                  <a:srgbClr val="55565A"/>
                </a:solidFill>
              </a:rPr>
              <a:t>中的 17.5 万青少狮皆支持并参与重要的服务。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dirty="0">
                <a:solidFill>
                  <a:srgbClr val="55565A"/>
                </a:solidFill>
              </a:rPr>
              <a:t>青少狮会已经</a:t>
            </a:r>
            <a:r>
              <a:rPr lang="zh-TW" b="1" dirty="0">
                <a:solidFill>
                  <a:srgbClr val="55565A"/>
                </a:solidFill>
              </a:rPr>
              <a:t>服务了 60 年</a:t>
            </a:r>
            <a:r>
              <a:rPr lang="zh-TW" dirty="0">
                <a:solidFill>
                  <a:srgbClr val="55565A"/>
                </a:solidFill>
              </a:rPr>
              <a:t>。</a:t>
            </a: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1137330" y="2380180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 dirty="0">
                <a:latin typeface="Arial" charset="0"/>
                <a:ea typeface="PMingLiU" charset="0"/>
                <a:cs typeface="Arial" charset="0"/>
              </a:rPr>
              <a:t> </a:t>
            </a:r>
          </a:p>
        </p:txBody>
      </p:sp>
      <p:sp>
        <p:nvSpPr>
          <p:cNvPr id="10" name="Headline">
            <a:extLst>
              <a:ext uri="{FF2B5EF4-FFF2-40B4-BE49-F238E27FC236}">
                <a16:creationId xmlns:a16="http://schemas.microsoft.com/office/drawing/2014/main" id="{D4C8344C-36A9-3F47-BAFA-0F7F5381B063}"/>
              </a:ext>
            </a:extLst>
          </p:cNvPr>
          <p:cNvSpPr txBox="1">
            <a:spLocks/>
          </p:cNvSpPr>
          <p:nvPr/>
        </p:nvSpPr>
        <p:spPr>
          <a:xfrm>
            <a:off x="1027265" y="1503742"/>
            <a:ext cx="6693451" cy="114512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4800" dirty="0">
                <a:solidFill>
                  <a:srgbClr val="00338D"/>
                </a:solidFill>
              </a:rPr>
              <a:t>我们培养下一代的义工。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3D90B6-D463-ED41-9FAC-19A2F8C0CE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70" r="7409"/>
          <a:stretch/>
        </p:blipFill>
        <p:spPr>
          <a:xfrm>
            <a:off x="7964424" y="1646692"/>
            <a:ext cx="3572732" cy="357273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793611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033FD1D3-990D-A440-B7C2-71C43B4A89B9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4" name="Background - Image">
            <a:extLst>
              <a:ext uri="{FF2B5EF4-FFF2-40B4-BE49-F238E27FC236}">
                <a16:creationId xmlns:a16="http://schemas.microsoft.com/office/drawing/2014/main" id="{B6FE224F-8160-EB45-B1E9-2A2EF8E494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</a:blip>
          <a:srcRect l="8711" t="16425" r="13854" b="1176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Headline">
            <a:extLst>
              <a:ext uri="{FF2B5EF4-FFF2-40B4-BE49-F238E27FC236}">
                <a16:creationId xmlns:a16="http://schemas.microsoft.com/office/drawing/2014/main" id="{DB302187-9CA7-8D43-BA0A-B93259139B68}"/>
              </a:ext>
            </a:extLst>
          </p:cNvPr>
          <p:cNvSpPr txBox="1">
            <a:spLocks/>
          </p:cNvSpPr>
          <p:nvPr/>
        </p:nvSpPr>
        <p:spPr>
          <a:xfrm>
            <a:off x="2988702" y="1543165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sz="4800" dirty="0">
                <a:solidFill>
                  <a:schemeClr val="bg1"/>
                </a:solidFill>
              </a:rPr>
              <a:t>我们的总部</a:t>
            </a: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BB1323C2-86E0-EE4D-A8AE-3DDAADA40940}"/>
              </a:ext>
            </a:extLst>
          </p:cNvPr>
          <p:cNvSpPr/>
          <p:nvPr/>
        </p:nvSpPr>
        <p:spPr>
          <a:xfrm>
            <a:off x="5368386" y="2332643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8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DD983F-9C5A-FE49-BD60-CE5B5DAA15D7}"/>
              </a:ext>
            </a:extLst>
          </p:cNvPr>
          <p:cNvSpPr txBox="1"/>
          <p:nvPr/>
        </p:nvSpPr>
        <p:spPr>
          <a:xfrm>
            <a:off x="2044582" y="2759711"/>
            <a:ext cx="80978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sz="2400" dirty="0">
                <a:solidFill>
                  <a:schemeClr val="bg1"/>
                </a:solidFill>
                <a:latin typeface="Arial" charset="0"/>
                <a:ea typeface="PMingLiU" charset="-79"/>
                <a:cs typeface="Arial" charset="0"/>
              </a:rPr>
              <a:t>国际狮子会的总部位于美国伊利诺伊州的橡树溪市，大约有 300 位职员，为全球会员和分会，并且执行干部及国际理事会提供协助。我们开发并实施旨在提高国际狮子会知名度及服务影响力的倡议。 </a:t>
            </a:r>
          </a:p>
        </p:txBody>
      </p:sp>
    </p:spTree>
    <p:extLst>
      <p:ext uri="{BB962C8B-B14F-4D97-AF65-F5344CB8AC3E}">
        <p14:creationId xmlns:p14="http://schemas.microsoft.com/office/powerpoint/2010/main" val="3755635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033FD1D3-990D-A440-B7C2-71C43B4A89B9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4" name="Background - Image">
            <a:extLst>
              <a:ext uri="{FF2B5EF4-FFF2-40B4-BE49-F238E27FC236}">
                <a16:creationId xmlns:a16="http://schemas.microsoft.com/office/drawing/2014/main" id="{B6FE224F-8160-EB45-B1E9-2A2EF8E494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</a:blip>
          <a:srcRect l="8711" t="16425" r="13854" b="1176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Headline">
            <a:extLst>
              <a:ext uri="{FF2B5EF4-FFF2-40B4-BE49-F238E27FC236}">
                <a16:creationId xmlns:a16="http://schemas.microsoft.com/office/drawing/2014/main" id="{DB302187-9CA7-8D43-BA0A-B93259139B68}"/>
              </a:ext>
            </a:extLst>
          </p:cNvPr>
          <p:cNvSpPr txBox="1">
            <a:spLocks/>
          </p:cNvSpPr>
          <p:nvPr/>
        </p:nvSpPr>
        <p:spPr>
          <a:xfrm>
            <a:off x="2991185" y="130791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zh-TW" sz="4800" dirty="0">
                <a:solidFill>
                  <a:schemeClr val="bg1"/>
                </a:solidFill>
              </a:rPr>
              <a:t>我们的协会</a:t>
            </a: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BB1323C2-86E0-EE4D-A8AE-3DDAADA40940}"/>
              </a:ext>
            </a:extLst>
          </p:cNvPr>
          <p:cNvSpPr/>
          <p:nvPr/>
        </p:nvSpPr>
        <p:spPr>
          <a:xfrm>
            <a:off x="5370871" y="2055807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9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DD983F-9C5A-FE49-BD60-CE5B5DAA15D7}"/>
              </a:ext>
            </a:extLst>
          </p:cNvPr>
          <p:cNvSpPr txBox="1"/>
          <p:nvPr/>
        </p:nvSpPr>
        <p:spPr>
          <a:xfrm>
            <a:off x="2021337" y="2518181"/>
            <a:ext cx="81443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sz="2400" dirty="0">
                <a:solidFill>
                  <a:schemeClr val="bg1"/>
                </a:solidFill>
                <a:latin typeface="Arial" charset="0"/>
                <a:ea typeface="PMingLiU" charset="-79"/>
                <a:cs typeface="Arial" charset="0"/>
              </a:rPr>
              <a:t>协会是由独立自主的分会所组成，国际狮子会的目的是召集有意愿为当地</a:t>
            </a:r>
            <a:r>
              <a:rPr lang="zh-TW" altLang="en-US" sz="2400" dirty="0">
                <a:solidFill>
                  <a:schemeClr val="bg1"/>
                </a:solidFill>
                <a:latin typeface="Arial" charset="0"/>
                <a:ea typeface="PMingLiU" charset="-79"/>
                <a:cs typeface="Arial" charset="0"/>
              </a:rPr>
              <a:t>社区</a:t>
            </a:r>
            <a:r>
              <a:rPr lang="zh-TW" sz="2400" dirty="0">
                <a:solidFill>
                  <a:schemeClr val="bg1"/>
                </a:solidFill>
                <a:latin typeface="Arial" charset="0"/>
                <a:ea typeface="PMingLiU" charset="-79"/>
                <a:cs typeface="Arial" charset="0"/>
              </a:rPr>
              <a:t>服务的成员来成立分会。  分会全权负责管理其营运、财务、服务方案，以及其他有关会员成长和分会发展的议题。国际狮子会的角色在于支持分会及会员，而非管理分会及会员。</a:t>
            </a:r>
          </a:p>
          <a:p>
            <a:pPr algn="ctr"/>
            <a:endParaRPr lang="en-US" sz="2400" kern="0" dirty="0">
              <a:solidFill>
                <a:schemeClr val="bg1"/>
              </a:solidFill>
              <a:latin typeface="Arial" charset="0"/>
              <a:ea typeface="Arial Hebrew Scholar" charset="-79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180383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SLIDE - 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PMingLiU"/>
        <a:cs typeface=""/>
      </a:majorFont>
      <a:minorFont>
        <a:latin typeface="Calibri" panose="020F0502020204030204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PMingLiU"/>
        <a:cs typeface=""/>
      </a:majorFont>
      <a:minorFont>
        <a:latin typeface="Calibri" panose="020F0502020204030204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2725</TotalTime>
  <Words>1349</Words>
  <Application>Microsoft Office PowerPoint</Application>
  <PresentationFormat>Widescreen</PresentationFormat>
  <Paragraphs>126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Helvetica Neue</vt:lpstr>
      <vt:lpstr>MASTER SLIDE - 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Lynch, Jason</dc:creator>
  <cp:lastModifiedBy>Gray, Tracy</cp:lastModifiedBy>
  <cp:revision>187</cp:revision>
  <dcterms:created xsi:type="dcterms:W3CDTF">2018-11-12T16:45:52Z</dcterms:created>
  <dcterms:modified xsi:type="dcterms:W3CDTF">2021-10-20T13:12:25Z</dcterms:modified>
</cp:coreProperties>
</file>