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872" r:id="rId2"/>
    <p:sldId id="984" r:id="rId3"/>
    <p:sldId id="1109" r:id="rId4"/>
    <p:sldId id="1129" r:id="rId5"/>
    <p:sldId id="1131" r:id="rId6"/>
    <p:sldId id="1087" r:id="rId7"/>
    <p:sldId id="1110" r:id="rId8"/>
    <p:sldId id="1117" r:id="rId9"/>
    <p:sldId id="1118" r:id="rId10"/>
    <p:sldId id="1119" r:id="rId11"/>
    <p:sldId id="1124" r:id="rId12"/>
    <p:sldId id="1116" r:id="rId13"/>
    <p:sldId id="1126" r:id="rId14"/>
    <p:sldId id="1127" r:id="rId15"/>
    <p:sldId id="1128" r:id="rId16"/>
    <p:sldId id="1132" r:id="rId17"/>
    <p:sldId id="95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B700"/>
    <a:srgbClr val="55565A"/>
    <a:srgbClr val="FF5C35"/>
    <a:srgbClr val="407CCA"/>
    <a:srgbClr val="0D2240"/>
    <a:srgbClr val="00338D"/>
    <a:srgbClr val="F2F2F2"/>
    <a:srgbClr val="00AC69"/>
    <a:srgbClr val="7A2682"/>
    <a:srgbClr val="B3B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62" autoAdjust="0"/>
    <p:restoredTop sz="94674"/>
  </p:normalViewPr>
  <p:slideViewPr>
    <p:cSldViewPr snapToGrid="0" snapToObjects="1">
      <p:cViewPr varScale="1">
        <p:scale>
          <a:sx n="114" d="100"/>
          <a:sy n="114" d="100"/>
        </p:scale>
        <p:origin x="582" y="10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382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70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414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24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17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- Image">
            <a:extLst>
              <a:ext uri="{FF2B5EF4-FFF2-40B4-BE49-F238E27FC236}">
                <a16:creationId xmlns:a16="http://schemas.microsoft.com/office/drawing/2014/main" id="{FD877477-AD04-9645-A230-FA1898431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Background - Overlay">
            <a:extLst>
              <a:ext uri="{FF2B5EF4-FFF2-40B4-BE49-F238E27FC236}">
                <a16:creationId xmlns:a16="http://schemas.microsoft.com/office/drawing/2014/main" id="{C3A68D5E-C9D8-F044-8649-0122AB4195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FC29919A-4C36-C447-AD85-0170CDC1ECD4}"/>
              </a:ext>
            </a:extLst>
          </p:cNvPr>
          <p:cNvSpPr/>
          <p:nvPr/>
        </p:nvSpPr>
        <p:spPr>
          <a:xfrm>
            <a:off x="914400" y="396240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051C0B96-24DE-2544-A161-4501B5DC482F}"/>
              </a:ext>
            </a:extLst>
          </p:cNvPr>
          <p:cNvSpPr txBox="1">
            <a:spLocks/>
          </p:cNvSpPr>
          <p:nvPr/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/>
              <a:t>Lions Clubs International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22EEA4CF-49E7-B447-AF52-AF4F39E89754}"/>
              </a:ext>
            </a:extLst>
          </p:cNvPr>
          <p:cNvSpPr txBox="1">
            <a:spLocks/>
          </p:cNvSpPr>
          <p:nvPr/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/>
              <a:t>Uma força global para o bem</a:t>
            </a:r>
          </a:p>
        </p:txBody>
      </p:sp>
      <p:pic>
        <p:nvPicPr>
          <p:cNvPr id="7" name="Emblem - White">
            <a:extLst>
              <a:ext uri="{FF2B5EF4-FFF2-40B4-BE49-F238E27FC236}">
                <a16:creationId xmlns:a16="http://schemas.microsoft.com/office/drawing/2014/main" id="{F0A43DA2-178E-054D-A0D7-91132D1A86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334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991185" y="127475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4800" dirty="0">
                <a:solidFill>
                  <a:schemeClr val="bg1"/>
                </a:solidFill>
              </a:rPr>
              <a:t>Nossa fundação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034875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801006" y="2460545"/>
            <a:ext cx="85850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A Fundação de Lions Clubs International (LCIF) é a organização beneficente oficial de Lions Clubs International. LCIF apoia os serviços dos Leões, oferecendo subsídios para os esforços humanitários em âmbito local e global.</a:t>
            </a:r>
          </a:p>
          <a:p>
            <a:pPr algn="ctr"/>
            <a:endParaRPr lang="en-US" sz="2400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  <a:p>
            <a:pPr algn="ctr"/>
            <a:endParaRPr lang="en-US" sz="2400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  <a:p>
            <a:pPr algn="ctr"/>
            <a:endParaRPr lang="en-US" sz="2400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122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886693" y="3160967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762000" y="2405045"/>
            <a:ext cx="8533002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/>
              <a:t>Exemplo de clube/clube patrocinador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762001" y="3387773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/>
              <a:t>[Insira o nome do clube aqui]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CCABCC-64AA-7943-A46A-05E3CB7B8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2293BA-F532-2046-A0AA-9507A7421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88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1600">
                <a:solidFill>
                  <a:srgbClr val="EBB700"/>
                </a:solidFill>
              </a:rPr>
              <a:t>Nosso clube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1800" dirty="0">
                <a:solidFill>
                  <a:srgbClr val="55565A"/>
                </a:solidFill>
              </a:rPr>
              <a:t>[Digite aqui as informações sobre o seu clube: por exemplo, o ano em que foi fundado, número atual de associados, dirigentes etc.]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200" dirty="0">
                <a:solidFill>
                  <a:srgbClr val="00338D"/>
                </a:solidFill>
              </a:rPr>
              <a:t>Sobre o [</a:t>
            </a:r>
            <a:r>
              <a:rPr lang="pt-BR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Insira</a:t>
            </a:r>
            <a:r>
              <a:rPr lang="pt-BR" sz="3200" dirty="0">
                <a:solidFill>
                  <a:srgbClr val="00338D"/>
                </a:solidFill>
              </a:rPr>
              <a:t> o nome do clube aqui]</a:t>
            </a:r>
          </a:p>
        </p:txBody>
      </p:sp>
    </p:spTree>
    <p:extLst>
      <p:ext uri="{BB962C8B-B14F-4D97-AF65-F5344CB8AC3E}">
        <p14:creationId xmlns:p14="http://schemas.microsoft.com/office/powerpoint/2010/main" val="3741458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734121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1600">
                <a:solidFill>
                  <a:srgbClr val="EBB700"/>
                </a:solidFill>
              </a:rPr>
              <a:t>Nossa comunidade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1800">
                <a:solidFill>
                  <a:srgbClr val="55565A"/>
                </a:solidFill>
              </a:rPr>
              <a:t>[Insira aqui informações sobre sua comunidade: por exemplo, dados demográficos, história, cultura, áreas de necessidade etc.]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864156" cy="5334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200" dirty="0">
                <a:solidFill>
                  <a:srgbClr val="00338D"/>
                </a:solidFill>
              </a:rPr>
              <a:t>Servimos [insira o nome da comunidade aqui]</a:t>
            </a:r>
          </a:p>
        </p:txBody>
      </p:sp>
    </p:spTree>
    <p:extLst>
      <p:ext uri="{BB962C8B-B14F-4D97-AF65-F5344CB8AC3E}">
        <p14:creationId xmlns:p14="http://schemas.microsoft.com/office/powerpoint/2010/main" val="3677833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1600">
                <a:solidFill>
                  <a:srgbClr val="EBB700"/>
                </a:solidFill>
              </a:rPr>
              <a:t>Nosso serviço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1800">
                <a:solidFill>
                  <a:srgbClr val="55565A"/>
                </a:solidFill>
              </a:rPr>
              <a:t>[Digite aqui as informações sobre o foco de serviço do seu clube: por exemplo, programas específicos, atividades de serviço, eventos, parcerias locais etc.]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  <a:p>
            <a:r>
              <a:rPr lang="pt-BR" sz="1800">
                <a:solidFill>
                  <a:srgbClr val="55565A"/>
                </a:solidFill>
              </a:rPr>
              <a:t>[Não esqueça de destacar como o seu clube está atendendo às áreas de necessidade da sua comunidade!]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200">
                <a:solidFill>
                  <a:srgbClr val="00338D"/>
                </a:solidFill>
              </a:rPr>
              <a:t>O que fazemos</a:t>
            </a:r>
          </a:p>
        </p:txBody>
      </p:sp>
    </p:spTree>
    <p:extLst>
      <p:ext uri="{BB962C8B-B14F-4D97-AF65-F5344CB8AC3E}">
        <p14:creationId xmlns:p14="http://schemas.microsoft.com/office/powerpoint/2010/main" val="578123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1600">
                <a:solidFill>
                  <a:srgbClr val="EBB700"/>
                </a:solidFill>
              </a:rPr>
              <a:t>Próximas etapas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55565A"/>
                </a:solidFill>
              </a:rPr>
              <a:t>Preencha a inscrição de associado fundador </a:t>
            </a:r>
          </a:p>
          <a:p>
            <a:endParaRPr lang="en-US" sz="12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55565A"/>
                </a:solidFill>
              </a:rPr>
              <a:t>Envie o pagamento da joia de admissão única de US$ 35,00</a:t>
            </a:r>
          </a:p>
          <a:p>
            <a:endParaRPr lang="en-US" sz="12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55565A"/>
                </a:solidFill>
              </a:rPr>
              <a:t>Participe da reunião organizacional para ajudar a formar o novo clube</a:t>
            </a:r>
          </a:p>
          <a:p>
            <a:endParaRPr lang="en-US" sz="12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55565A"/>
                </a:solidFill>
              </a:rPr>
              <a:t>Forneça ideias para áreas de serviço na comunidade</a:t>
            </a:r>
          </a:p>
          <a:p>
            <a:endParaRPr lang="en-US" sz="12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55565A"/>
                </a:solidFill>
              </a:rPr>
              <a:t>Considere um papel de liderança no novo clube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55565A"/>
                </a:solidFill>
              </a:rPr>
              <a:t>Pague as quotas internacionais anuais (US$ 43,00) e as quotas do clube  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468988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32145" y="684953"/>
            <a:ext cx="8750151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4800" dirty="0">
                <a:solidFill>
                  <a:srgbClr val="00338D"/>
                </a:solidFill>
              </a:rPr>
              <a:t>Como você pode se envolver</a:t>
            </a:r>
          </a:p>
        </p:txBody>
      </p:sp>
    </p:spTree>
    <p:extLst>
      <p:ext uri="{BB962C8B-B14F-4D97-AF65-F5344CB8AC3E}">
        <p14:creationId xmlns:p14="http://schemas.microsoft.com/office/powerpoint/2010/main" val="1799451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 - Image">
            <a:extLst>
              <a:ext uri="{FF2B5EF4-FFF2-40B4-BE49-F238E27FC236}">
                <a16:creationId xmlns:a16="http://schemas.microsoft.com/office/drawing/2014/main" id="{4972701C-247A-3448-8A68-1078D203B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Background - Overlay">
            <a:extLst>
              <a:ext uri="{FF2B5EF4-FFF2-40B4-BE49-F238E27FC236}">
                <a16:creationId xmlns:a16="http://schemas.microsoft.com/office/drawing/2014/main" id="{FE160F02-72FD-634C-A0E2-F170E78E8F17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Emblem - White" descr="lion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pt-BR" sz="48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Dúvidas </a:t>
            </a:r>
          </a:p>
        </p:txBody>
      </p:sp>
      <p:sp>
        <p:nvSpPr>
          <p:cNvPr id="6" name="Gold Bar"/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7" name="Copyright"/>
          <p:cNvSpPr txBox="1"/>
          <p:nvPr/>
        </p:nvSpPr>
        <p:spPr>
          <a:xfrm>
            <a:off x="4396092" y="6231449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© 2019 Lions Clubs International</a:t>
            </a: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23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 - Image">
            <a:extLst>
              <a:ext uri="{FF2B5EF4-FFF2-40B4-BE49-F238E27FC236}">
                <a16:creationId xmlns:a16="http://schemas.microsoft.com/office/drawing/2014/main" id="{4972701C-247A-3448-8A68-1078D203B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Background - Overlay">
            <a:extLst>
              <a:ext uri="{FF2B5EF4-FFF2-40B4-BE49-F238E27FC236}">
                <a16:creationId xmlns:a16="http://schemas.microsoft.com/office/drawing/2014/main" id="{FE160F02-72FD-634C-A0E2-F170E78E8F17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Emblem - White" descr="lion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pt-BR" sz="48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Muito obrigado</a:t>
            </a:r>
          </a:p>
        </p:txBody>
      </p:sp>
      <p:sp>
        <p:nvSpPr>
          <p:cNvPr id="6" name="Gold Bar"/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7" name="Copyright"/>
          <p:cNvSpPr txBox="1"/>
          <p:nvPr/>
        </p:nvSpPr>
        <p:spPr>
          <a:xfrm>
            <a:off x="788826" y="6239764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© 2019 Lions Clubs International</a:t>
            </a: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17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528155E3-0EB6-46EB-B958-07A91A990B0F}"/>
              </a:ext>
            </a:extLst>
          </p:cNvPr>
          <p:cNvSpPr txBox="1"/>
          <p:nvPr/>
        </p:nvSpPr>
        <p:spPr>
          <a:xfrm>
            <a:off x="7518194" y="6239764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Updated 10/2021 PO</a:t>
            </a:r>
          </a:p>
        </p:txBody>
      </p:sp>
    </p:spTree>
    <p:extLst>
      <p:ext uri="{BB962C8B-B14F-4D97-AF65-F5344CB8AC3E}">
        <p14:creationId xmlns:p14="http://schemas.microsoft.com/office/powerpoint/2010/main" val="15173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5C446A39-8E9B-6A44-A58E-9E04CA7763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22" name="Slice - Solid">
            <a:extLst>
              <a:ext uri="{FF2B5EF4-FFF2-40B4-BE49-F238E27FC236}">
                <a16:creationId xmlns:a16="http://schemas.microsoft.com/office/drawing/2014/main" id="{651EA998-A806-F147-8EF5-A7B5976ED313}"/>
              </a:ext>
            </a:extLst>
          </p:cNvPr>
          <p:cNvSpPr/>
          <p:nvPr/>
        </p:nvSpPr>
        <p:spPr>
          <a:xfrm>
            <a:off x="1004872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Emblem - Black">
            <a:extLst>
              <a:ext uri="{FF2B5EF4-FFF2-40B4-BE49-F238E27FC236}">
                <a16:creationId xmlns:a16="http://schemas.microsoft.com/office/drawing/2014/main" id="{2A17D969-E35D-9E48-B8CB-6F7B2BFD79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  <p:sp>
        <p:nvSpPr>
          <p:cNvPr id="5" name="Headline">
            <a:extLst>
              <a:ext uri="{FF2B5EF4-FFF2-40B4-BE49-F238E27FC236}">
                <a16:creationId xmlns:a16="http://schemas.microsoft.com/office/drawing/2014/main" id="{884D2F3C-77C4-0842-BD09-61B2F6C68A95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1436351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1600">
                <a:solidFill>
                  <a:srgbClr val="EBB700"/>
                </a:solidFill>
              </a:rPr>
              <a:t>Nosso lema: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8C8D9EA-7967-BA4F-8CF7-F427CA457260}"/>
              </a:ext>
            </a:extLst>
          </p:cNvPr>
          <p:cNvGrpSpPr/>
          <p:nvPr/>
        </p:nvGrpSpPr>
        <p:grpSpPr>
          <a:xfrm>
            <a:off x="6010473" y="2003006"/>
            <a:ext cx="5525035" cy="2868503"/>
            <a:chOff x="6010473" y="2031142"/>
            <a:chExt cx="5525035" cy="2868503"/>
          </a:xfrm>
        </p:grpSpPr>
        <p:sp>
          <p:nvSpPr>
            <p:cNvPr id="6" name="Body Copy">
              <a:extLst>
                <a:ext uri="{FF2B5EF4-FFF2-40B4-BE49-F238E27FC236}">
                  <a16:creationId xmlns:a16="http://schemas.microsoft.com/office/drawing/2014/main" id="{A976928F-B454-9A49-B6F7-D7B881D56ADF}"/>
                </a:ext>
              </a:extLst>
            </p:cNvPr>
            <p:cNvSpPr txBox="1">
              <a:spLocks/>
            </p:cNvSpPr>
            <p:nvPr/>
          </p:nvSpPr>
          <p:spPr>
            <a:xfrm>
              <a:off x="6010473" y="3229351"/>
              <a:ext cx="5525035" cy="1670294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SzPct val="120000"/>
              </a:pPr>
              <a:r>
                <a:rPr lang="pt-BR" sz="2400" dirty="0">
                  <a:solidFill>
                    <a:srgbClr val="55565A"/>
                  </a:solidFill>
                  <a:latin typeface="Arial" charset="0"/>
                  <a:ea typeface="Arial" charset="0"/>
                  <a:cs typeface="Arial" charset="0"/>
                </a:rPr>
                <a:t>1,4 milhão de Leões estão servindo em mais de 200 países e áreas geográficas ao redor do mundo, trazendo compaixão e alcance sem precedentes ao nosso serviço.</a:t>
              </a:r>
            </a:p>
          </p:txBody>
        </p:sp>
        <p:sp>
          <p:nvSpPr>
            <p:cNvPr id="17" name="Body Copy">
              <a:extLst>
                <a:ext uri="{FF2B5EF4-FFF2-40B4-BE49-F238E27FC236}">
                  <a16:creationId xmlns:a16="http://schemas.microsoft.com/office/drawing/2014/main" id="{1A341676-E6AB-8F4B-821E-E8707713801A}"/>
                </a:ext>
              </a:extLst>
            </p:cNvPr>
            <p:cNvSpPr txBox="1">
              <a:spLocks/>
            </p:cNvSpPr>
            <p:nvPr/>
          </p:nvSpPr>
          <p:spPr>
            <a:xfrm>
              <a:off x="6010473" y="2031142"/>
              <a:ext cx="5525035" cy="83736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SzPct val="120000"/>
              </a:pPr>
              <a:r>
                <a:rPr lang="pt-BR" sz="4800" b="1">
                  <a:solidFill>
                    <a:srgbClr val="00338D"/>
                  </a:solidFill>
                  <a:latin typeface="Arial" charset="0"/>
                  <a:ea typeface="Arial" charset="0"/>
                  <a:cs typeface="Arial" charset="0"/>
                </a:rPr>
                <a:t>Nós servimos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A4F4A12-EB4F-9743-A959-B5AF15D44E30}"/>
                </a:ext>
              </a:extLst>
            </p:cNvPr>
            <p:cNvSpPr/>
            <p:nvPr/>
          </p:nvSpPr>
          <p:spPr>
            <a:xfrm rot="5400000" flipH="1">
              <a:off x="8218823" y="904403"/>
              <a:ext cx="70852" cy="422728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3AD64347-9EA0-774D-8AEF-3259423DA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74AA523-8C1A-E143-842F-2A3A0433C22F}"/>
              </a:ext>
            </a:extLst>
          </p:cNvPr>
          <p:cNvSpPr>
            <a:spLocks/>
          </p:cNvSpPr>
          <p:nvPr/>
        </p:nvSpPr>
        <p:spPr>
          <a:xfrm>
            <a:off x="651416" y="2945142"/>
            <a:ext cx="3205562" cy="3205562"/>
          </a:xfrm>
          <a:prstGeom prst="ellipse">
            <a:avLst/>
          </a:prstGeom>
          <a:blipFill dpi="0" rotWithShape="1">
            <a:blip r:embed="rId4"/>
            <a:srcRect/>
            <a:stretch>
              <a:fillRect l="-12191" t="-154" r="-28241" b="-1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E615A1F-8AEF-FE4C-B0B5-EBDAFBD1DFC7}"/>
              </a:ext>
            </a:extLst>
          </p:cNvPr>
          <p:cNvSpPr>
            <a:spLocks/>
          </p:cNvSpPr>
          <p:nvPr/>
        </p:nvSpPr>
        <p:spPr>
          <a:xfrm>
            <a:off x="2578690" y="1530550"/>
            <a:ext cx="2392405" cy="2392405"/>
          </a:xfrm>
          <a:prstGeom prst="ellipse">
            <a:avLst/>
          </a:prstGeom>
          <a:blipFill dpi="0" rotWithShape="1">
            <a:blip r:embed="rId5"/>
            <a:srcRect/>
            <a:stretch>
              <a:fillRect l="-15861" t="-69" r="-27330" b="-6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4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3169602"/>
            <a:ext cx="5590146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400" dirty="0">
                <a:solidFill>
                  <a:schemeClr val="bg1"/>
                </a:solidFill>
              </a:rPr>
              <a:t>Os Leões estão mudando o mundo, uma comunidade de cada vez, resolvendo as necessidades perto de casa e mundo a fora. Somos 1,4 milhão de homens e mulheres que acreditam que a bondade importa. E quando trabalhamos juntos, conseguirmos alcançar metas maiores.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290868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13" name="Emblem - White">
            <a:extLst>
              <a:ext uri="{FF2B5EF4-FFF2-40B4-BE49-F238E27FC236}">
                <a16:creationId xmlns:a16="http://schemas.microsoft.com/office/drawing/2014/main" id="{742E736A-F6AC-474E-9CC7-D53F6D74FA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"/>
          </a:blip>
          <a:srcRect r="22419" b="12347"/>
          <a:stretch/>
        </p:blipFill>
        <p:spPr>
          <a:xfrm>
            <a:off x="6999110" y="1311075"/>
            <a:ext cx="5181601" cy="5546926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1098523" y="823665"/>
            <a:ext cx="6036265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Estamos fazendo uma enorme diferença.</a:t>
            </a:r>
          </a:p>
        </p:txBody>
      </p:sp>
    </p:spTree>
    <p:extLst>
      <p:ext uri="{BB962C8B-B14F-4D97-AF65-F5344CB8AC3E}">
        <p14:creationId xmlns:p14="http://schemas.microsoft.com/office/powerpoint/2010/main" val="3814157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3169602"/>
            <a:ext cx="5590146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400" kern="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2354821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13" name="Emblem - White">
            <a:extLst>
              <a:ext uri="{FF2B5EF4-FFF2-40B4-BE49-F238E27FC236}">
                <a16:creationId xmlns:a16="http://schemas.microsoft.com/office/drawing/2014/main" id="{742E736A-F6AC-474E-9CC7-D53F6D74FA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"/>
          </a:blip>
          <a:srcRect r="22419" b="12347"/>
          <a:stretch/>
        </p:blipFill>
        <p:spPr>
          <a:xfrm>
            <a:off x="6999110" y="1311075"/>
            <a:ext cx="5181601" cy="5546926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1027265" y="849885"/>
            <a:ext cx="5357631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Nossa missão  </a:t>
            </a:r>
          </a:p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Nossa visão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7487" y="2775864"/>
            <a:ext cx="59718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Missão:</a:t>
            </a:r>
          </a:p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Capacitar os voluntários para que possam servir às suas comunidades e atender às necessidades humanitárias, fomentar a paz e promover a compreensão mundial por meio dos Lions clubes.</a:t>
            </a: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Visão:</a:t>
            </a:r>
          </a:p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 o líder global em serviços comunitários e humanitários.</a:t>
            </a:r>
          </a:p>
        </p:txBody>
      </p:sp>
    </p:spTree>
    <p:extLst>
      <p:ext uri="{BB962C8B-B14F-4D97-AF65-F5344CB8AC3E}">
        <p14:creationId xmlns:p14="http://schemas.microsoft.com/office/powerpoint/2010/main" val="2326699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-33094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3169602"/>
            <a:ext cx="5590146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400" kern="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726380" y="114831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13" name="Emblem - White">
            <a:extLst>
              <a:ext uri="{FF2B5EF4-FFF2-40B4-BE49-F238E27FC236}">
                <a16:creationId xmlns:a16="http://schemas.microsoft.com/office/drawing/2014/main" id="{742E736A-F6AC-474E-9CC7-D53F6D74FA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"/>
          </a:blip>
          <a:srcRect r="22419" b="12347"/>
          <a:stretch/>
        </p:blipFill>
        <p:spPr>
          <a:xfrm>
            <a:off x="6999110" y="1311075"/>
            <a:ext cx="5181601" cy="5546926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630242" y="209409"/>
            <a:ext cx="10931515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História de Lions Clubs International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7176" y="1842485"/>
            <a:ext cx="1085764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1917:  Início da Associação de Lions Clubes Internacional fundada por Melvin Jones</a:t>
            </a:r>
          </a:p>
          <a:p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1920:  Estabelecimento do primeiro "clube internacional” no Canadá</a:t>
            </a:r>
          </a:p>
          <a:p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1925:  Hellen Keller desafia os Leões a serem “Paladinos dos Cegos” liderando a prevenção da cegueira</a:t>
            </a:r>
          </a:p>
          <a:p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1945:  Ajuda para estabelecer a seção de ONGs das Nações Unidas</a:t>
            </a:r>
          </a:p>
          <a:p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1957:  Os Leo Clubes são formados</a:t>
            </a:r>
          </a:p>
          <a:p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1968:  Início da Fundação de Lions Clubs International</a:t>
            </a:r>
          </a:p>
          <a:p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1990: Lançamento do “Sight First” para ajudar a restituir a visão e prevenir a cegueira em escala mundial</a:t>
            </a:r>
          </a:p>
          <a:p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2017:  LCI completa 100 anos, comemorando 100 anos de serviços humanitários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344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1600">
                <a:solidFill>
                  <a:srgbClr val="EBB700"/>
                </a:solidFill>
              </a:rPr>
              <a:t>Nossas causas globais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564637" y="1929013"/>
            <a:ext cx="8875358" cy="39848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>
                <a:solidFill>
                  <a:srgbClr val="55565A"/>
                </a:solidFill>
              </a:rPr>
              <a:t>Além de servir localmente, os Leões apoiam cinco causas globais.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692671" y="163304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564637" y="985121"/>
            <a:ext cx="8972519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Enfrentamos juntos os desafios globais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7C1F0D-41C1-A944-9CF3-DA34ABC3DCF0}"/>
              </a:ext>
            </a:extLst>
          </p:cNvPr>
          <p:cNvSpPr txBox="1"/>
          <p:nvPr/>
        </p:nvSpPr>
        <p:spPr>
          <a:xfrm>
            <a:off x="2264833" y="4123961"/>
            <a:ext cx="15277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cap="none" normalizeH="0" baseline="0" noProof="0" dirty="0">
                <a:ln>
                  <a:noFill/>
                </a:ln>
                <a:solidFill>
                  <a:srgbClr val="0774AF"/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DIABETES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cap="none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Reduzir a prevalência do diabetes e melhorar a qualidade de vida daqueles diagnosticados.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6068FD-C315-304D-AB55-4416AC0583FC}"/>
              </a:ext>
            </a:extLst>
          </p:cNvPr>
          <p:cNvSpPr txBox="1"/>
          <p:nvPr/>
        </p:nvSpPr>
        <p:spPr>
          <a:xfrm>
            <a:off x="9701533" y="4123961"/>
            <a:ext cx="18374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cap="none" normalizeH="0" baseline="0" noProof="0" dirty="0">
                <a:ln>
                  <a:noFill/>
                </a:ln>
                <a:solidFill>
                  <a:srgbClr val="F0C217"/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CÂNCER INFANTIL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cap="none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Ajudar aqueles afetados pelo câncer infantil a sobreviver e prosperar.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FAC0475-CF00-F049-A671-795D30F5A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571" y="2808856"/>
            <a:ext cx="1075183" cy="10993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5E1DF59-786B-5547-8009-905B955E4B93}"/>
              </a:ext>
            </a:extLst>
          </p:cNvPr>
          <p:cNvSpPr txBox="1"/>
          <p:nvPr/>
        </p:nvSpPr>
        <p:spPr>
          <a:xfrm>
            <a:off x="4022501" y="4123961"/>
            <a:ext cx="16421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cap="none" normalizeH="0" baseline="0" noProof="0" dirty="0">
                <a:ln>
                  <a:noFill/>
                </a:ln>
                <a:solidFill>
                  <a:srgbClr val="8CC63F"/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MEIO AMBIENTE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Proteger e restaurar de forma sustentável o nosso meio ambiente para melhorar o bem-estar de todas as comunidades.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215A02F-4392-AB49-A87D-3CDACDC89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995" y="2820827"/>
            <a:ext cx="1075183" cy="11235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FA882A-88AE-204F-AEE4-57F7A2368992}"/>
              </a:ext>
            </a:extLst>
          </p:cNvPr>
          <p:cNvSpPr txBox="1"/>
          <p:nvPr/>
        </p:nvSpPr>
        <p:spPr>
          <a:xfrm>
            <a:off x="5917305" y="4123961"/>
            <a:ext cx="16730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cap="none" normalizeH="0" baseline="0" noProof="0" dirty="0">
                <a:ln>
                  <a:noFill/>
                </a:ln>
                <a:solidFill>
                  <a:srgbClr val="F26A2C"/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FOME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Garantir que todos os membros da comunidade tenham acesso a alimentos nutritivos.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B64D3C0-2301-CD41-A7FE-E8DC74E53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8869" y="2820827"/>
            <a:ext cx="1183909" cy="10751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DE065B-D674-4245-9CB5-1848C2C20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1097" y="2820827"/>
            <a:ext cx="1075183" cy="11114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6F9F4EA-EF2F-F248-BB84-5F6164D8F248}"/>
              </a:ext>
            </a:extLst>
          </p:cNvPr>
          <p:cNvSpPr txBox="1"/>
          <p:nvPr/>
        </p:nvSpPr>
        <p:spPr>
          <a:xfrm>
            <a:off x="7943419" y="4123961"/>
            <a:ext cx="167165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cap="none" normalizeH="0" baseline="0" noProof="0" dirty="0">
                <a:ln>
                  <a:noFill/>
                </a:ln>
                <a:solidFill>
                  <a:srgbClr val="6A205F"/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VISÃO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i="0" u="none" strike="noStrike" cap="none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Deter a cegueira evitável e aprimorar a qualidade de vida das pessoas que estão cegas e são portadoras de deficiências visuais.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2EB1B46-A850-6E41-91BD-213C52BD55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4673" y="2806330"/>
            <a:ext cx="1069142" cy="107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29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3169602"/>
            <a:ext cx="6497920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400" dirty="0">
                <a:solidFill>
                  <a:srgbClr val="55565A"/>
                </a:solidFill>
              </a:rPr>
              <a:t>Os jovens são o futuro do serviço e o futuro começa agora.</a:t>
            </a:r>
            <a:br>
              <a:rPr lang="pt-BR" sz="2400" b="1" dirty="0">
                <a:solidFill>
                  <a:srgbClr val="55565A"/>
                </a:solidFill>
              </a:rPr>
            </a:br>
            <a:endParaRPr lang="pt-BR" sz="2400" b="1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55565A"/>
                </a:solidFill>
              </a:rPr>
              <a:t>Os </a:t>
            </a:r>
            <a:r>
              <a:rPr lang="pt-BR" b="1" dirty="0">
                <a:solidFill>
                  <a:srgbClr val="55565A"/>
                </a:solidFill>
              </a:rPr>
              <a:t>Leos</a:t>
            </a:r>
            <a:r>
              <a:rPr lang="pt-BR" dirty="0">
                <a:solidFill>
                  <a:srgbClr val="55565A"/>
                </a:solidFill>
              </a:rPr>
              <a:t> são jovens voluntários com idades entre 12 e 30 anos.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55565A"/>
                </a:solidFill>
              </a:rPr>
              <a:t>175.000 Leos em mais de 7.000 clubes defendem as causas que importam.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55565A"/>
                </a:solidFill>
              </a:rPr>
              <a:t>Os Leos clubes estão </a:t>
            </a:r>
            <a:r>
              <a:rPr lang="pt-BR" b="1" dirty="0">
                <a:solidFill>
                  <a:srgbClr val="55565A"/>
                </a:solidFill>
              </a:rPr>
              <a:t>servindo por 60 anos</a:t>
            </a:r>
            <a:r>
              <a:rPr lang="pt-BR" dirty="0">
                <a:solidFill>
                  <a:srgbClr val="55565A"/>
                </a:solidFill>
              </a:rPr>
              <a:t>.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290868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1137330" y="881784"/>
            <a:ext cx="6693451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48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Preparamos a próxima geração de voluntários.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3D90B6-D463-ED41-9FAC-19A2F8C0CE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70" r="7409"/>
          <a:stretch/>
        </p:blipFill>
        <p:spPr>
          <a:xfrm>
            <a:off x="7964424" y="1646692"/>
            <a:ext cx="3572732" cy="35727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79361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991185" y="135860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4800" dirty="0">
                <a:solidFill>
                  <a:schemeClr val="bg1"/>
                </a:solidFill>
              </a:rPr>
              <a:t>Nossa sede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68387" y="2110841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801006" y="2492275"/>
            <a:ext cx="85850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A sede de Lions Clubs International fica em Oak Brook, Illinois, EUA. A equipe, composta de aproximadamente 300 funcionários, apoia os associados e clubes em todo o mundo, além dos  diretores executivos e a diretoria internacional. Desenvolvemos e implementamos iniciativas destinadas a aumentar a visibilidade e o impacto dos serviços de Lions Clubs International. </a:t>
            </a:r>
          </a:p>
        </p:txBody>
      </p:sp>
    </p:spTree>
    <p:extLst>
      <p:ext uri="{BB962C8B-B14F-4D97-AF65-F5344CB8AC3E}">
        <p14:creationId xmlns:p14="http://schemas.microsoft.com/office/powerpoint/2010/main" val="3755635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991185" y="127475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4800" dirty="0">
                <a:solidFill>
                  <a:schemeClr val="bg1"/>
                </a:solidFill>
              </a:rPr>
              <a:t>Nossa associação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195513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740178" y="2263238"/>
            <a:ext cx="87066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A associação é composta por clubes autônomos. O objetivo de Lions Clubs International é formar clubes compostos por associados que servirão às comunidades locais.  Os clubes são os únicos responsáveis pelo gerenciamento das suas operações, finanças, projetos de serviço e outros assuntos relacionados ao quadro associativo e à vida do clube. O papel de Lions Clubs International é apoiar nossos clubes e associados, não gerenciá-los.</a:t>
            </a:r>
          </a:p>
          <a:p>
            <a:pPr algn="ctr"/>
            <a:endParaRPr lang="en-US" sz="2400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180383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2733</TotalTime>
  <Words>855</Words>
  <Application>Microsoft Office PowerPoint</Application>
  <PresentationFormat>Widescreen</PresentationFormat>
  <Paragraphs>126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Helvetica Neue</vt:lpstr>
      <vt:lpstr>MASTER SLIDE -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Gray, Tracy</cp:lastModifiedBy>
  <cp:revision>187</cp:revision>
  <dcterms:created xsi:type="dcterms:W3CDTF">2018-11-12T16:45:52Z</dcterms:created>
  <dcterms:modified xsi:type="dcterms:W3CDTF">2021-10-20T13:03:07Z</dcterms:modified>
</cp:coreProperties>
</file>