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872" r:id="rId2"/>
    <p:sldId id="1109" r:id="rId3"/>
    <p:sldId id="984" r:id="rId4"/>
    <p:sldId id="1129" r:id="rId5"/>
    <p:sldId id="1117" r:id="rId6"/>
    <p:sldId id="1120" r:id="rId7"/>
    <p:sldId id="1119" r:id="rId8"/>
    <p:sldId id="1116" r:id="rId9"/>
    <p:sldId id="1126" r:id="rId10"/>
    <p:sldId id="1127" r:id="rId11"/>
    <p:sldId id="1130" r:id="rId12"/>
    <p:sldId id="1131" r:id="rId13"/>
    <p:sldId id="1132" r:id="rId14"/>
    <p:sldId id="1133" r:id="rId15"/>
    <p:sldId id="1134" r:id="rId16"/>
    <p:sldId id="1118" r:id="rId17"/>
    <p:sldId id="1128" r:id="rId18"/>
    <p:sldId id="1136" r:id="rId19"/>
    <p:sldId id="95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EBB700"/>
    <a:srgbClr val="55565A"/>
    <a:srgbClr val="FF5C35"/>
    <a:srgbClr val="407CCA"/>
    <a:srgbClr val="0D2240"/>
    <a:srgbClr val="F2F2F2"/>
    <a:srgbClr val="00AC69"/>
    <a:srgbClr val="7A2682"/>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53" autoAdjust="0"/>
    <p:restoredTop sz="86410" autoAdjust="0"/>
  </p:normalViewPr>
  <p:slideViewPr>
    <p:cSldViewPr snapToGrid="0" snapToObjects="1">
      <p:cViewPr varScale="1">
        <p:scale>
          <a:sx n="114" d="100"/>
          <a:sy n="114" d="100"/>
        </p:scale>
        <p:origin x="192" y="102"/>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2" d="100"/>
          <a:sy n="92" d="100"/>
        </p:scale>
        <p:origin x="373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9:42:31.6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31,'176'15,"-117"-7,62-1,3364-8,-3448-1,60-11,16 0,31-3,-88 9,58-1,410 9,-494-1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10/20/2021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dirty="0"/>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a:t>
            </a:fld>
            <a:endParaRPr lang="en-US" dirty="0"/>
          </a:p>
        </p:txBody>
      </p:sp>
    </p:spTree>
    <p:extLst>
      <p:ext uri="{BB962C8B-B14F-4D97-AF65-F5344CB8AC3E}">
        <p14:creationId xmlns:p14="http://schemas.microsoft.com/office/powerpoint/2010/main" val="1892646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10</a:t>
            </a:fld>
            <a:endParaRPr lang="en-US" dirty="0"/>
          </a:p>
        </p:txBody>
      </p:sp>
    </p:spTree>
    <p:extLst>
      <p:ext uri="{BB962C8B-B14F-4D97-AF65-F5344CB8AC3E}">
        <p14:creationId xmlns:p14="http://schemas.microsoft.com/office/powerpoint/2010/main" val="844560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11</a:t>
            </a:fld>
            <a:endParaRPr lang="en-US" dirty="0"/>
          </a:p>
        </p:txBody>
      </p:sp>
    </p:spTree>
    <p:extLst>
      <p:ext uri="{BB962C8B-B14F-4D97-AF65-F5344CB8AC3E}">
        <p14:creationId xmlns:p14="http://schemas.microsoft.com/office/powerpoint/2010/main" val="820181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12</a:t>
            </a:fld>
            <a:endParaRPr lang="en-US" dirty="0"/>
          </a:p>
        </p:txBody>
      </p:sp>
    </p:spTree>
    <p:extLst>
      <p:ext uri="{BB962C8B-B14F-4D97-AF65-F5344CB8AC3E}">
        <p14:creationId xmlns:p14="http://schemas.microsoft.com/office/powerpoint/2010/main" val="2712541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13</a:t>
            </a:fld>
            <a:endParaRPr lang="en-US" dirty="0"/>
          </a:p>
        </p:txBody>
      </p:sp>
    </p:spTree>
    <p:extLst>
      <p:ext uri="{BB962C8B-B14F-4D97-AF65-F5344CB8AC3E}">
        <p14:creationId xmlns:p14="http://schemas.microsoft.com/office/powerpoint/2010/main" val="3579288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14</a:t>
            </a:fld>
            <a:endParaRPr lang="en-US" dirty="0"/>
          </a:p>
        </p:txBody>
      </p:sp>
    </p:spTree>
    <p:extLst>
      <p:ext uri="{BB962C8B-B14F-4D97-AF65-F5344CB8AC3E}">
        <p14:creationId xmlns:p14="http://schemas.microsoft.com/office/powerpoint/2010/main" val="4197526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15</a:t>
            </a:fld>
            <a:endParaRPr lang="en-US" dirty="0"/>
          </a:p>
        </p:txBody>
      </p:sp>
    </p:spTree>
    <p:extLst>
      <p:ext uri="{BB962C8B-B14F-4D97-AF65-F5344CB8AC3E}">
        <p14:creationId xmlns:p14="http://schemas.microsoft.com/office/powerpoint/2010/main" val="1923639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16</a:t>
            </a:fld>
            <a:endParaRPr lang="en-US" dirty="0"/>
          </a:p>
        </p:txBody>
      </p:sp>
    </p:spTree>
    <p:extLst>
      <p:ext uri="{BB962C8B-B14F-4D97-AF65-F5344CB8AC3E}">
        <p14:creationId xmlns:p14="http://schemas.microsoft.com/office/powerpoint/2010/main" val="3804352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17</a:t>
            </a:fld>
            <a:endParaRPr lang="en-US" dirty="0"/>
          </a:p>
        </p:txBody>
      </p:sp>
    </p:spTree>
    <p:extLst>
      <p:ext uri="{BB962C8B-B14F-4D97-AF65-F5344CB8AC3E}">
        <p14:creationId xmlns:p14="http://schemas.microsoft.com/office/powerpoint/2010/main" val="1750534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18</a:t>
            </a:fld>
            <a:endParaRPr lang="en-US" dirty="0"/>
          </a:p>
        </p:txBody>
      </p:sp>
    </p:spTree>
    <p:extLst>
      <p:ext uri="{BB962C8B-B14F-4D97-AF65-F5344CB8AC3E}">
        <p14:creationId xmlns:p14="http://schemas.microsoft.com/office/powerpoint/2010/main" val="1866222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19</a:t>
            </a:fld>
            <a:endParaRPr lang="en-US" dirty="0"/>
          </a:p>
        </p:txBody>
      </p:sp>
    </p:spTree>
    <p:extLst>
      <p:ext uri="{BB962C8B-B14F-4D97-AF65-F5344CB8AC3E}">
        <p14:creationId xmlns:p14="http://schemas.microsoft.com/office/powerpoint/2010/main" val="3024595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2</a:t>
            </a:fld>
            <a:endParaRPr lang="en-US" dirty="0"/>
          </a:p>
        </p:txBody>
      </p:sp>
    </p:spTree>
    <p:extLst>
      <p:ext uri="{BB962C8B-B14F-4D97-AF65-F5344CB8AC3E}">
        <p14:creationId xmlns:p14="http://schemas.microsoft.com/office/powerpoint/2010/main" val="4142387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3</a:t>
            </a:fld>
            <a:endParaRPr lang="en-US" dirty="0"/>
          </a:p>
        </p:txBody>
      </p:sp>
    </p:spTree>
    <p:extLst>
      <p:ext uri="{BB962C8B-B14F-4D97-AF65-F5344CB8AC3E}">
        <p14:creationId xmlns:p14="http://schemas.microsoft.com/office/powerpoint/2010/main" val="549970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4</a:t>
            </a:fld>
            <a:endParaRPr lang="en-US" dirty="0"/>
          </a:p>
        </p:txBody>
      </p:sp>
    </p:spTree>
    <p:extLst>
      <p:ext uri="{BB962C8B-B14F-4D97-AF65-F5344CB8AC3E}">
        <p14:creationId xmlns:p14="http://schemas.microsoft.com/office/powerpoint/2010/main" val="2039295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5</a:t>
            </a:fld>
            <a:endParaRPr lang="en-US" dirty="0"/>
          </a:p>
        </p:txBody>
      </p:sp>
    </p:spTree>
    <p:extLst>
      <p:ext uri="{BB962C8B-B14F-4D97-AF65-F5344CB8AC3E}">
        <p14:creationId xmlns:p14="http://schemas.microsoft.com/office/powerpoint/2010/main" val="4085317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6</a:t>
            </a:fld>
            <a:endParaRPr lang="en-US" dirty="0"/>
          </a:p>
        </p:txBody>
      </p:sp>
    </p:spTree>
    <p:extLst>
      <p:ext uri="{BB962C8B-B14F-4D97-AF65-F5344CB8AC3E}">
        <p14:creationId xmlns:p14="http://schemas.microsoft.com/office/powerpoint/2010/main" val="556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7</a:t>
            </a:fld>
            <a:endParaRPr lang="en-US" dirty="0"/>
          </a:p>
        </p:txBody>
      </p:sp>
    </p:spTree>
    <p:extLst>
      <p:ext uri="{BB962C8B-B14F-4D97-AF65-F5344CB8AC3E}">
        <p14:creationId xmlns:p14="http://schemas.microsoft.com/office/powerpoint/2010/main" val="289325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8</a:t>
            </a:fld>
            <a:endParaRPr lang="en-US" dirty="0"/>
          </a:p>
        </p:txBody>
      </p:sp>
    </p:spTree>
    <p:extLst>
      <p:ext uri="{BB962C8B-B14F-4D97-AF65-F5344CB8AC3E}">
        <p14:creationId xmlns:p14="http://schemas.microsoft.com/office/powerpoint/2010/main" val="1696630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9</a:t>
            </a:fld>
            <a:endParaRPr lang="en-US" dirty="0"/>
          </a:p>
        </p:txBody>
      </p:sp>
    </p:spTree>
    <p:extLst>
      <p:ext uri="{BB962C8B-B14F-4D97-AF65-F5344CB8AC3E}">
        <p14:creationId xmlns:p14="http://schemas.microsoft.com/office/powerpoint/2010/main" val="2018111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lionsclubs.org/"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customXml" Target="../ink/ink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hyperlink" Target="http://www.lionsclubs.org/"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FD877477-AD04-9645-A230-FA1898431B29}"/>
              </a:ext>
            </a:extLst>
          </p:cNvPr>
          <p:cNvPicPr>
            <a:picLocks noChangeAspect="1"/>
          </p:cNvPicPr>
          <p:nvPr/>
        </p:nvPicPr>
        <p:blipFill>
          <a:blip r:embed="rId3"/>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C3A68D5E-C9D8-F044-8649-0122AB41957F}"/>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FC29919A-4C36-C447-AD85-0170CDC1ECD4}"/>
              </a:ext>
            </a:extLst>
          </p:cNvPr>
          <p:cNvSpPr/>
          <p:nvPr/>
        </p:nvSpPr>
        <p:spPr>
          <a:xfrm>
            <a:off x="914400" y="3962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051C0B96-24DE-2544-A161-4501B5DC482F}"/>
              </a:ext>
            </a:extLst>
          </p:cNvPr>
          <p:cNvSpPr txBox="1">
            <a:spLocks/>
          </p:cNvSpPr>
          <p:nvPr/>
        </p:nvSpPr>
        <p:spPr>
          <a:xfrm>
            <a:off x="761999" y="320647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t>Lions Clubs International</a:t>
            </a:r>
          </a:p>
        </p:txBody>
      </p:sp>
      <p:sp>
        <p:nvSpPr>
          <p:cNvPr id="6" name="Subhead">
            <a:extLst>
              <a:ext uri="{FF2B5EF4-FFF2-40B4-BE49-F238E27FC236}">
                <a16:creationId xmlns:a16="http://schemas.microsoft.com/office/drawing/2014/main" id="{22EEA4CF-49E7-B447-AF52-AF4F39E89754}"/>
              </a:ext>
            </a:extLst>
          </p:cNvPr>
          <p:cNvSpPr txBox="1">
            <a:spLocks/>
          </p:cNvSpPr>
          <p:nvPr/>
        </p:nvSpPr>
        <p:spPr>
          <a:xfrm>
            <a:off x="761999" y="4189206"/>
            <a:ext cx="8499987"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t>Celebración de la reunión de organización</a:t>
            </a:r>
          </a:p>
          <a:p>
            <a:r>
              <a:rPr lang="es-ES"/>
              <a:t>Responsabilidades posteriores </a:t>
            </a:r>
            <a:r>
              <a:rPr lang="es-ES" dirty="0"/>
              <a:t>al taller</a:t>
            </a:r>
          </a:p>
        </p:txBody>
      </p:sp>
      <p:pic>
        <p:nvPicPr>
          <p:cNvPr id="7" name="Emblem - White">
            <a:extLst>
              <a:ext uri="{FF2B5EF4-FFF2-40B4-BE49-F238E27FC236}">
                <a16:creationId xmlns:a16="http://schemas.microsoft.com/office/drawing/2014/main" id="{F0A43DA2-178E-054D-A0D7-91132D1A8666}"/>
              </a:ext>
            </a:extLst>
          </p:cNvPr>
          <p:cNvPicPr>
            <a:picLocks noChangeAspect="1"/>
          </p:cNvPicPr>
          <p:nvPr/>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a:noFill/>
          <a:ln>
            <a:noFill/>
          </a:ln>
        </p:spPr>
      </p:pic>
    </p:spTree>
    <p:extLst>
      <p:ext uri="{BB962C8B-B14F-4D97-AF65-F5344CB8AC3E}">
        <p14:creationId xmlns:p14="http://schemas.microsoft.com/office/powerpoint/2010/main" val="12333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600" dirty="0">
                <a:solidFill>
                  <a:srgbClr val="EBB700"/>
                </a:solidFill>
              </a:rPr>
              <a:t>Presentación de la solicitud</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800" dirty="0">
                <a:solidFill>
                  <a:srgbClr val="55565A"/>
                </a:solidFill>
              </a:rPr>
              <a:t>Las solicitudes de constitución de clubes nuevos se presentan en línea a través de MyLCI. Se deben seguir estos pasos para la presentación de la solicitud de un club nuevo.  </a:t>
            </a:r>
          </a:p>
          <a:p>
            <a:endParaRPr lang="en-US" sz="1800" kern="0" dirty="0">
              <a:solidFill>
                <a:srgbClr val="55565A"/>
              </a:solidFill>
            </a:endParaRPr>
          </a:p>
          <a:p>
            <a:r>
              <a:rPr lang="es-ES" sz="1800" dirty="0">
                <a:solidFill>
                  <a:srgbClr val="55565A"/>
                </a:solidFill>
              </a:rPr>
              <a:t>Paso 1:  Iniciar la sesión en MyLCI. Se puede acceder a MyLCI a través del sitio web de </a:t>
            </a:r>
            <a:r>
              <a:rPr lang="es-ES" sz="1800" dirty="0">
                <a:solidFill>
                  <a:srgbClr val="55565A"/>
                </a:solidFill>
                <a:hlinkClick r:id="rId3"/>
              </a:rPr>
              <a:t>www.lionsclubs.org</a:t>
            </a:r>
            <a:r>
              <a:rPr lang="es-ES" sz="1800" dirty="0">
                <a:solidFill>
                  <a:srgbClr val="55565A"/>
                </a:solidFill>
              </a:rPr>
              <a:t> y hacer clic en la pestaña de MyLCI en el panel superior.</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32145" y="721700"/>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00338D"/>
                </a:solidFill>
              </a:rPr>
              <a:t>Presentación de solicitud de club nuevo: MyLCI</a:t>
            </a:r>
          </a:p>
        </p:txBody>
      </p:sp>
      <p:pic>
        <p:nvPicPr>
          <p:cNvPr id="12" name="Picture 11">
            <a:extLst>
              <a:ext uri="{FF2B5EF4-FFF2-40B4-BE49-F238E27FC236}">
                <a16:creationId xmlns:a16="http://schemas.microsoft.com/office/drawing/2014/main" id="{2AF6930A-5F4B-474D-86EB-7F8087330C9C}"/>
              </a:ext>
            </a:extLst>
          </p:cNvPr>
          <p:cNvPicPr/>
          <p:nvPr/>
        </p:nvPicPr>
        <p:blipFill>
          <a:blip r:embed="rId4"/>
          <a:stretch>
            <a:fillRect/>
          </a:stretch>
        </p:blipFill>
        <p:spPr>
          <a:xfrm>
            <a:off x="2498825" y="4052146"/>
            <a:ext cx="9128883" cy="1298330"/>
          </a:xfrm>
          <a:prstGeom prst="rect">
            <a:avLst/>
          </a:prstGeom>
        </p:spPr>
      </p:pic>
      <p:sp>
        <p:nvSpPr>
          <p:cNvPr id="3" name="Oval 2">
            <a:extLst>
              <a:ext uri="{FF2B5EF4-FFF2-40B4-BE49-F238E27FC236}">
                <a16:creationId xmlns:a16="http://schemas.microsoft.com/office/drawing/2014/main" id="{CD3FC31F-7116-4E48-B8ED-7ACC03003A7D}"/>
              </a:ext>
            </a:extLst>
          </p:cNvPr>
          <p:cNvSpPr/>
          <p:nvPr/>
        </p:nvSpPr>
        <p:spPr>
          <a:xfrm>
            <a:off x="6413157" y="4052146"/>
            <a:ext cx="1346886" cy="5322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8123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dirty="0">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2"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738993" y="315658"/>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00338D"/>
                </a:solidFill>
              </a:rPr>
              <a:t>Presentación de solicitud de club nuevo: MyLCI</a:t>
            </a:r>
          </a:p>
        </p:txBody>
      </p:sp>
      <p:sp>
        <p:nvSpPr>
          <p:cNvPr id="5" name="Yellow Bar">
            <a:extLst>
              <a:ext uri="{FF2B5EF4-FFF2-40B4-BE49-F238E27FC236}">
                <a16:creationId xmlns:a16="http://schemas.microsoft.com/office/drawing/2014/main" id="{E51C4DA4-A142-A94A-BC66-DF4ADD1F27BE}"/>
              </a:ext>
            </a:extLst>
          </p:cNvPr>
          <p:cNvSpPr/>
          <p:nvPr/>
        </p:nvSpPr>
        <p:spPr>
          <a:xfrm>
            <a:off x="2852831" y="130147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dirty="0">
                <a:latin typeface="Arial" charset="0"/>
                <a:ea typeface="Arial" charset="0"/>
                <a:cs typeface="Arial" charset="0"/>
              </a:rPr>
              <a:t> </a:t>
            </a:r>
          </a:p>
        </p:txBody>
      </p:sp>
      <p:sp>
        <p:nvSpPr>
          <p:cNvPr id="8"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600" dirty="0">
                <a:solidFill>
                  <a:srgbClr val="EBB700"/>
                </a:solidFill>
              </a:rPr>
              <a:t>Presentación de la solicitud</a:t>
            </a:r>
          </a:p>
        </p:txBody>
      </p:sp>
      <p:sp>
        <p:nvSpPr>
          <p:cNvPr id="9" name="Body Copy">
            <a:extLst>
              <a:ext uri="{FF2B5EF4-FFF2-40B4-BE49-F238E27FC236}">
                <a16:creationId xmlns:a16="http://schemas.microsoft.com/office/drawing/2014/main" id="{90080B9E-C426-BF41-B08F-C2859FA9C036}"/>
              </a:ext>
            </a:extLst>
          </p:cNvPr>
          <p:cNvSpPr txBox="1">
            <a:spLocks/>
          </p:cNvSpPr>
          <p:nvPr/>
        </p:nvSpPr>
        <p:spPr>
          <a:xfrm>
            <a:off x="2780139" y="1351362"/>
            <a:ext cx="8875358" cy="123794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800" dirty="0">
                <a:solidFill>
                  <a:srgbClr val="55565A"/>
                </a:solidFill>
              </a:rPr>
              <a:t>Paso 2: </a:t>
            </a:r>
            <a:r>
              <a:rPr lang="es-ES" sz="1800" b="1" dirty="0">
                <a:solidFill>
                  <a:schemeClr val="accent1"/>
                </a:solidFill>
              </a:rPr>
              <a:t>Página de inicio de sesión universal: </a:t>
            </a:r>
          </a:p>
          <a:p>
            <a:endParaRPr lang="en-US" sz="1100" b="1" kern="0" dirty="0">
              <a:solidFill>
                <a:schemeClr val="accent1"/>
              </a:solidFill>
            </a:endParaRPr>
          </a:p>
          <a:p>
            <a:r>
              <a:rPr lang="es-ES" sz="1800" dirty="0">
                <a:solidFill>
                  <a:srgbClr val="55565A"/>
                </a:solidFill>
              </a:rPr>
              <a:t>El sistema le dirigirá a la página de inicio de sesión universal. Elegir el </a:t>
            </a:r>
            <a:r>
              <a:rPr lang="es-ES" sz="1800" b="1" dirty="0">
                <a:solidFill>
                  <a:srgbClr val="0070C0"/>
                </a:solidFill>
              </a:rPr>
              <a:t>botón IR </a:t>
            </a:r>
            <a:r>
              <a:rPr lang="es-ES" sz="1800" dirty="0"/>
              <a:t>bajo </a:t>
            </a:r>
            <a:r>
              <a:rPr lang="es-ES" sz="1800" dirty="0">
                <a:solidFill>
                  <a:srgbClr val="55565A"/>
                </a:solidFill>
              </a:rPr>
              <a:t>“Herramientas de MyLCI para líderes Leones”.</a:t>
            </a:r>
          </a:p>
          <a:p>
            <a:endParaRPr lang="en-US" sz="1800" kern="0" dirty="0">
              <a:solidFill>
                <a:srgbClr val="55565A"/>
              </a:solidFill>
            </a:endParaRPr>
          </a:p>
          <a:p>
            <a:endParaRPr lang="en-US" sz="1800" kern="0" dirty="0">
              <a:solidFill>
                <a:srgbClr val="55565A"/>
              </a:solidFill>
            </a:endParaRPr>
          </a:p>
        </p:txBody>
      </p:sp>
      <p:pic>
        <p:nvPicPr>
          <p:cNvPr id="10" name="Picture 9"/>
          <p:cNvPicPr>
            <a:picLocks noChangeAspect="1"/>
          </p:cNvPicPr>
          <p:nvPr/>
        </p:nvPicPr>
        <p:blipFill>
          <a:blip r:embed="rId3"/>
          <a:stretch>
            <a:fillRect/>
          </a:stretch>
        </p:blipFill>
        <p:spPr>
          <a:xfrm>
            <a:off x="2542073" y="2702560"/>
            <a:ext cx="8481527" cy="3922867"/>
          </a:xfrm>
          <a:prstGeom prst="rect">
            <a:avLst/>
          </a:prstGeom>
          <a:ln>
            <a:solidFill>
              <a:schemeClr val="tx1"/>
            </a:solidFill>
          </a:ln>
        </p:spPr>
      </p:pic>
    </p:spTree>
    <p:extLst>
      <p:ext uri="{BB962C8B-B14F-4D97-AF65-F5344CB8AC3E}">
        <p14:creationId xmlns:p14="http://schemas.microsoft.com/office/powerpoint/2010/main" val="2275944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dirty="0">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907733" y="598026"/>
            <a:ext cx="8373905" cy="57725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00338D"/>
                </a:solidFill>
              </a:rPr>
              <a:t>Presentación de solicitud de club nuevo: MyLCI</a:t>
            </a:r>
          </a:p>
        </p:txBody>
      </p:sp>
      <p:sp>
        <p:nvSpPr>
          <p:cNvPr id="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dirty="0">
                <a:latin typeface="Arial" charset="0"/>
                <a:ea typeface="Arial"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800" dirty="0">
                <a:solidFill>
                  <a:srgbClr val="55565A"/>
                </a:solidFill>
              </a:rPr>
              <a:t>Paso 3:  Hacer clic en la pestaña “</a:t>
            </a:r>
            <a:r>
              <a:rPr lang="es-ES" sz="1800" i="1" dirty="0">
                <a:solidFill>
                  <a:srgbClr val="55565A"/>
                </a:solidFill>
              </a:rPr>
              <a:t>Mis clubes de Leones</a:t>
            </a:r>
            <a:r>
              <a:rPr lang="es-ES" sz="1800" dirty="0">
                <a:solidFill>
                  <a:srgbClr val="55565A"/>
                </a:solidFill>
              </a:rPr>
              <a:t>” y luego en </a:t>
            </a:r>
            <a:r>
              <a:rPr lang="es-ES" sz="1800" i="1" dirty="0">
                <a:solidFill>
                  <a:srgbClr val="55565A"/>
                </a:solidFill>
              </a:rPr>
              <a:t>solicitudes de club nuevo en el menú desplegable. </a:t>
            </a:r>
            <a:r>
              <a:rPr lang="es-ES" sz="1800" dirty="0">
                <a:solidFill>
                  <a:srgbClr val="55565A"/>
                </a:solidFill>
              </a:rPr>
              <a:t>Hacer clic en el botón Añadir club.</a:t>
            </a:r>
          </a:p>
          <a:p>
            <a:endParaRPr lang="en-US" sz="1800" i="1" kern="0" dirty="0">
              <a:solidFill>
                <a:srgbClr val="55565A"/>
              </a:solidFill>
            </a:endParaRPr>
          </a:p>
          <a:p>
            <a:endParaRPr lang="en-US" sz="1800" i="1" kern="0" dirty="0">
              <a:solidFill>
                <a:srgbClr val="55565A"/>
              </a:solidFill>
            </a:endParaRPr>
          </a:p>
        </p:txBody>
      </p:sp>
      <p:sp>
        <p:nvSpPr>
          <p:cNvPr id="9"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600" dirty="0">
                <a:solidFill>
                  <a:srgbClr val="EBB700"/>
                </a:solidFill>
              </a:rPr>
              <a:t>Presentación de la solicitud</a:t>
            </a:r>
          </a:p>
        </p:txBody>
      </p:sp>
      <p:pic>
        <p:nvPicPr>
          <p:cNvPr id="10" name="Picture 9">
            <a:extLst>
              <a:ext uri="{FF2B5EF4-FFF2-40B4-BE49-F238E27FC236}">
                <a16:creationId xmlns:a16="http://schemas.microsoft.com/office/drawing/2014/main" id="{DFE91167-3110-4249-A596-2F27C7985037}"/>
              </a:ext>
            </a:extLst>
          </p:cNvPr>
          <p:cNvPicPr/>
          <p:nvPr/>
        </p:nvPicPr>
        <p:blipFill>
          <a:blip r:embed="rId3"/>
          <a:stretch>
            <a:fillRect/>
          </a:stretch>
        </p:blipFill>
        <p:spPr>
          <a:xfrm>
            <a:off x="2910155" y="2865916"/>
            <a:ext cx="3586337" cy="3683739"/>
          </a:xfrm>
          <a:prstGeom prst="rect">
            <a:avLst/>
          </a:prstGeom>
          <a:ln>
            <a:solidFill>
              <a:schemeClr val="tx1"/>
            </a:solidFill>
          </a:ln>
        </p:spPr>
      </p:pic>
      <p:pic>
        <p:nvPicPr>
          <p:cNvPr id="11" name="Picture 10">
            <a:extLst>
              <a:ext uri="{FF2B5EF4-FFF2-40B4-BE49-F238E27FC236}">
                <a16:creationId xmlns:a16="http://schemas.microsoft.com/office/drawing/2014/main" id="{E2237A83-781D-46BA-B841-66A222C74074}"/>
              </a:ext>
            </a:extLst>
          </p:cNvPr>
          <p:cNvPicPr/>
          <p:nvPr/>
        </p:nvPicPr>
        <p:blipFill>
          <a:blip r:embed="rId4"/>
          <a:stretch>
            <a:fillRect/>
          </a:stretch>
        </p:blipFill>
        <p:spPr>
          <a:xfrm>
            <a:off x="8243619" y="3407930"/>
            <a:ext cx="2548062" cy="746790"/>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1C2F51EF-CF50-4BA7-8470-9DFD6DF9F71C}"/>
                  </a:ext>
                </a:extLst>
              </p14:cNvPr>
              <p14:cNvContentPartPr/>
              <p14:nvPr/>
            </p14:nvContentPartPr>
            <p14:xfrm>
              <a:off x="4146304" y="4603337"/>
              <a:ext cx="1784520" cy="21960"/>
            </p14:xfrm>
          </p:contentPart>
        </mc:Choice>
        <mc:Fallback xmlns="">
          <p:pic>
            <p:nvPicPr>
              <p:cNvPr id="13" name="Ink 12">
                <a:extLst>
                  <a:ext uri="{FF2B5EF4-FFF2-40B4-BE49-F238E27FC236}">
                    <a16:creationId xmlns:a16="http://schemas.microsoft.com/office/drawing/2014/main" id="{1C2F51EF-CF50-4BA7-8470-9DFD6DF9F71C}"/>
                  </a:ext>
                </a:extLst>
              </p:cNvPr>
              <p:cNvPicPr/>
              <p:nvPr/>
            </p:nvPicPr>
            <p:blipFill>
              <a:blip r:embed="rId6"/>
              <a:stretch>
                <a:fillRect/>
              </a:stretch>
            </p:blipFill>
            <p:spPr>
              <a:xfrm>
                <a:off x="4092664" y="4495697"/>
                <a:ext cx="1892160" cy="237600"/>
              </a:xfrm>
              <a:prstGeom prst="rect">
                <a:avLst/>
              </a:prstGeom>
            </p:spPr>
          </p:pic>
        </mc:Fallback>
      </mc:AlternateContent>
      <p:sp>
        <p:nvSpPr>
          <p:cNvPr id="14" name="Oval 13">
            <a:extLst>
              <a:ext uri="{FF2B5EF4-FFF2-40B4-BE49-F238E27FC236}">
                <a16:creationId xmlns:a16="http://schemas.microsoft.com/office/drawing/2014/main" id="{77BAE8F8-4CBB-40D5-A3B6-9745F6BBB284}"/>
              </a:ext>
            </a:extLst>
          </p:cNvPr>
          <p:cNvSpPr/>
          <p:nvPr/>
        </p:nvSpPr>
        <p:spPr>
          <a:xfrm>
            <a:off x="3987209" y="2865916"/>
            <a:ext cx="1435396" cy="34818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CA40E40-E55D-4E21-9AAD-8563FB56774A}"/>
              </a:ext>
            </a:extLst>
          </p:cNvPr>
          <p:cNvSpPr/>
          <p:nvPr/>
        </p:nvSpPr>
        <p:spPr>
          <a:xfrm>
            <a:off x="8243618" y="3785191"/>
            <a:ext cx="740894" cy="37755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939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dirty="0">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47990" y="516052"/>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00338D"/>
                </a:solidFill>
              </a:rPr>
              <a:t>Presentación de solicitud de club nuevo: MyLCI</a:t>
            </a:r>
          </a:p>
        </p:txBody>
      </p:sp>
      <p:sp>
        <p:nvSpPr>
          <p:cNvPr id="5" name="Yellow Bar">
            <a:extLst>
              <a:ext uri="{FF2B5EF4-FFF2-40B4-BE49-F238E27FC236}">
                <a16:creationId xmlns:a16="http://schemas.microsoft.com/office/drawing/2014/main" id="{E51C4DA4-A142-A94A-BC66-DF4ADD1F27BE}"/>
              </a:ext>
            </a:extLst>
          </p:cNvPr>
          <p:cNvSpPr/>
          <p:nvPr/>
        </p:nvSpPr>
        <p:spPr>
          <a:xfrm>
            <a:off x="2919943" y="156550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dirty="0">
                <a:latin typeface="Arial" charset="0"/>
                <a:ea typeface="Arial"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498825" y="1838427"/>
            <a:ext cx="4210050" cy="98177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800" dirty="0">
                <a:solidFill>
                  <a:srgbClr val="55565A"/>
                </a:solidFill>
              </a:rPr>
              <a:t>Paso 4:  Introducir toda la información enumerada. Usted añadirá los socios a medida que avanza por las fases de la solicitud.</a:t>
            </a:r>
          </a:p>
          <a:p>
            <a:endParaRPr lang="en-US" sz="1800" i="1" kern="0" dirty="0">
              <a:solidFill>
                <a:srgbClr val="55565A"/>
              </a:solidFill>
            </a:endParaRPr>
          </a:p>
          <a:p>
            <a:endParaRPr lang="en-US" sz="1800" i="1" kern="0" dirty="0">
              <a:solidFill>
                <a:srgbClr val="55565A"/>
              </a:solidFill>
            </a:endParaRPr>
          </a:p>
        </p:txBody>
      </p:sp>
      <p:sp>
        <p:nvSpPr>
          <p:cNvPr id="10" name="Rectangle 9"/>
          <p:cNvSpPr/>
          <p:nvPr/>
        </p:nvSpPr>
        <p:spPr>
          <a:xfrm>
            <a:off x="2498825" y="3444097"/>
            <a:ext cx="4210050" cy="2677656"/>
          </a:xfrm>
          <a:prstGeom prst="rect">
            <a:avLst/>
          </a:prstGeom>
        </p:spPr>
        <p:txBody>
          <a:bodyPr wrap="square">
            <a:spAutoFit/>
          </a:bodyPr>
          <a:lstStyle/>
          <a:p>
            <a:r>
              <a:rPr lang="es-ES" sz="2000" b="1" dirty="0">
                <a:latin typeface="Helvetica" panose="020B0604020202020204" pitchFamily="34" charset="0"/>
                <a:cs typeface="Helvetica" panose="020B0604020202020204" pitchFamily="34" charset="0"/>
              </a:rPr>
              <a:t>La solicitud se compone de 6 secciones:</a:t>
            </a:r>
          </a:p>
          <a:p>
            <a:endParaRPr lang="en-US" sz="2000" dirty="0">
              <a:latin typeface="Helvetica" panose="020B0604020202020204" pitchFamily="34" charset="0"/>
              <a:cs typeface="Helvetica" panose="020B0604020202020204" pitchFamily="34" charset="0"/>
            </a:endParaRPr>
          </a:p>
          <a:p>
            <a:pPr marL="457200" indent="-457200">
              <a:buFont typeface="+mj-lt"/>
              <a:buAutoNum type="arabicPeriod"/>
            </a:pPr>
            <a:r>
              <a:rPr lang="es-ES" dirty="0">
                <a:latin typeface="Helvetica" panose="020B0604020202020204" pitchFamily="34" charset="0"/>
                <a:cs typeface="Helvetica" panose="020B0604020202020204" pitchFamily="34" charset="0"/>
              </a:rPr>
              <a:t>Información del club nuevo</a:t>
            </a:r>
          </a:p>
          <a:p>
            <a:pPr marL="457200" indent="-457200">
              <a:buFont typeface="+mj-lt"/>
              <a:buAutoNum type="arabicPeriod"/>
            </a:pPr>
            <a:r>
              <a:rPr lang="es-ES" dirty="0">
                <a:latin typeface="Helvetica" panose="020B0604020202020204" pitchFamily="34" charset="0"/>
                <a:cs typeface="Helvetica" panose="020B0604020202020204" pitchFamily="34" charset="0"/>
              </a:rPr>
              <a:t>Club patrocinador</a:t>
            </a:r>
          </a:p>
          <a:p>
            <a:pPr marL="457200" indent="-457200">
              <a:buFont typeface="+mj-lt"/>
              <a:buAutoNum type="arabicPeriod"/>
            </a:pPr>
            <a:r>
              <a:rPr lang="es-ES" dirty="0">
                <a:latin typeface="Helvetica" panose="020B0604020202020204" pitchFamily="34" charset="0"/>
                <a:cs typeface="Helvetica" panose="020B0604020202020204" pitchFamily="34" charset="0"/>
              </a:rPr>
              <a:t>Dirigentes del club nuevo</a:t>
            </a:r>
          </a:p>
          <a:p>
            <a:pPr marL="457200" indent="-457200">
              <a:buFont typeface="+mj-lt"/>
              <a:buAutoNum type="arabicPeriod"/>
            </a:pPr>
            <a:r>
              <a:rPr lang="es-ES" dirty="0">
                <a:latin typeface="Helvetica" panose="020B0604020202020204" pitchFamily="34" charset="0"/>
                <a:cs typeface="Helvetica" panose="020B0604020202020204" pitchFamily="34" charset="0"/>
              </a:rPr>
              <a:t>Estimación de socios fundadores</a:t>
            </a:r>
          </a:p>
          <a:p>
            <a:pPr marL="457200" indent="-457200">
              <a:buFont typeface="+mj-lt"/>
              <a:buAutoNum type="arabicPeriod"/>
            </a:pPr>
            <a:r>
              <a:rPr lang="es-ES" dirty="0">
                <a:latin typeface="Helvetica" panose="020B0604020202020204" pitchFamily="34" charset="0"/>
                <a:cs typeface="Helvetica" panose="020B0604020202020204" pitchFamily="34" charset="0"/>
              </a:rPr>
              <a:t>Criterios del club</a:t>
            </a:r>
          </a:p>
          <a:p>
            <a:pPr marL="457200" indent="-457200">
              <a:buFont typeface="+mj-lt"/>
              <a:buAutoNum type="arabicPeriod"/>
            </a:pPr>
            <a:r>
              <a:rPr lang="es-ES" dirty="0">
                <a:latin typeface="Helvetica" panose="020B0604020202020204" pitchFamily="34" charset="0"/>
                <a:cs typeface="Helvetica" panose="020B0604020202020204" pitchFamily="34" charset="0"/>
              </a:rPr>
              <a:t>Comentarios</a:t>
            </a: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600" dirty="0">
                <a:solidFill>
                  <a:srgbClr val="EBB700"/>
                </a:solidFill>
              </a:rPr>
              <a:t>Presentación de la solicitud</a:t>
            </a:r>
          </a:p>
        </p:txBody>
      </p:sp>
      <p:pic>
        <p:nvPicPr>
          <p:cNvPr id="12" name="Picture 11">
            <a:extLst>
              <a:ext uri="{FF2B5EF4-FFF2-40B4-BE49-F238E27FC236}">
                <a16:creationId xmlns:a16="http://schemas.microsoft.com/office/drawing/2014/main" id="{1EA992EE-0F38-493F-B430-C78D881C0915}"/>
              </a:ext>
            </a:extLst>
          </p:cNvPr>
          <p:cNvPicPr/>
          <p:nvPr/>
        </p:nvPicPr>
        <p:blipFill>
          <a:blip r:embed="rId3"/>
          <a:stretch>
            <a:fillRect/>
          </a:stretch>
        </p:blipFill>
        <p:spPr>
          <a:xfrm>
            <a:off x="6811327" y="1262009"/>
            <a:ext cx="4522980" cy="5290213"/>
          </a:xfrm>
          <a:prstGeom prst="rect">
            <a:avLst/>
          </a:prstGeom>
          <a:ln>
            <a:solidFill>
              <a:schemeClr val="tx1"/>
            </a:solidFill>
          </a:ln>
        </p:spPr>
      </p:pic>
    </p:spTree>
    <p:extLst>
      <p:ext uri="{BB962C8B-B14F-4D97-AF65-F5344CB8AC3E}">
        <p14:creationId xmlns:p14="http://schemas.microsoft.com/office/powerpoint/2010/main" val="151576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1000"/>
                                        <p:tgtEl>
                                          <p:spTgt spid="10">
                                            <p:txEl>
                                              <p:pRg st="2" end="2"/>
                                            </p:txEl>
                                          </p:spTgt>
                                        </p:tgtEl>
                                      </p:cBhvr>
                                    </p:animEffect>
                                    <p:anim calcmode="lin" valueType="num">
                                      <p:cBhvr>
                                        <p:cTn id="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100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fade">
                                      <p:cBhvr>
                                        <p:cTn id="13" dur="1000"/>
                                        <p:tgtEl>
                                          <p:spTgt spid="10">
                                            <p:txEl>
                                              <p:pRg st="3" end="3"/>
                                            </p:txEl>
                                          </p:spTgt>
                                        </p:tgtEl>
                                      </p:cBhvr>
                                    </p:animEffect>
                                    <p:anim calcmode="lin" valueType="num">
                                      <p:cBhvr>
                                        <p:cTn id="14"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100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1000"/>
                                        <p:tgtEl>
                                          <p:spTgt spid="10">
                                            <p:txEl>
                                              <p:pRg st="4" end="4"/>
                                            </p:txEl>
                                          </p:spTgt>
                                        </p:tgtEl>
                                      </p:cBhvr>
                                    </p:animEffect>
                                    <p:anim calcmode="lin" valueType="num">
                                      <p:cBhvr>
                                        <p:cTn id="20"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nodeType="afterEffect">
                                  <p:stCondLst>
                                    <p:cond delay="100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fade">
                                      <p:cBhvr>
                                        <p:cTn id="25" dur="1000"/>
                                        <p:tgtEl>
                                          <p:spTgt spid="10">
                                            <p:txEl>
                                              <p:pRg st="5" end="5"/>
                                            </p:txEl>
                                          </p:spTgt>
                                        </p:tgtEl>
                                      </p:cBhvr>
                                    </p:animEffect>
                                    <p:anim calcmode="lin" valueType="num">
                                      <p:cBhvr>
                                        <p:cTn id="26"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2" presetClass="entr" presetSubtype="0" fill="hold" nodeType="afterEffect">
                                  <p:stCondLst>
                                    <p:cond delay="100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fade">
                                      <p:cBhvr>
                                        <p:cTn id="31" dur="1000"/>
                                        <p:tgtEl>
                                          <p:spTgt spid="10">
                                            <p:txEl>
                                              <p:pRg st="6" end="6"/>
                                            </p:txEl>
                                          </p:spTgt>
                                        </p:tgtEl>
                                      </p:cBhvr>
                                    </p:animEffect>
                                    <p:anim calcmode="lin" valueType="num">
                                      <p:cBhvr>
                                        <p:cTn id="32"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par>
                          <p:cTn id="34" fill="hold">
                            <p:stCondLst>
                              <p:cond delay="10000"/>
                            </p:stCondLst>
                            <p:childTnLst>
                              <p:par>
                                <p:cTn id="35" presetID="42" presetClass="entr" presetSubtype="0" fill="hold" nodeType="afterEffect">
                                  <p:stCondLst>
                                    <p:cond delay="100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fade">
                                      <p:cBhvr>
                                        <p:cTn id="37" dur="1000"/>
                                        <p:tgtEl>
                                          <p:spTgt spid="10">
                                            <p:txEl>
                                              <p:pRg st="7" end="7"/>
                                            </p:txEl>
                                          </p:spTgt>
                                        </p:tgtEl>
                                      </p:cBhvr>
                                    </p:animEffect>
                                    <p:anim calcmode="lin" valueType="num">
                                      <p:cBhvr>
                                        <p:cTn id="38"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dirty="0">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975475"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72B3B5E6-BE17-924E-B9FE-B2A587D5C568}"/>
              </a:ext>
            </a:extLst>
          </p:cNvPr>
          <p:cNvSpPr txBox="1">
            <a:spLocks/>
          </p:cNvSpPr>
          <p:nvPr/>
        </p:nvSpPr>
        <p:spPr>
          <a:xfrm>
            <a:off x="2617688" y="322926"/>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00338D"/>
                </a:solidFill>
              </a:rPr>
              <a:t>Presentación de solicitud de club nuevo: MyLCI</a:t>
            </a:r>
          </a:p>
        </p:txBody>
      </p:sp>
      <p:sp>
        <p:nvSpPr>
          <p:cNvPr id="6" name="Yellow Bar">
            <a:extLst>
              <a:ext uri="{FF2B5EF4-FFF2-40B4-BE49-F238E27FC236}">
                <a16:creationId xmlns:a16="http://schemas.microsoft.com/office/drawing/2014/main" id="{E51C4DA4-A142-A94A-BC66-DF4ADD1F27BE}"/>
              </a:ext>
            </a:extLst>
          </p:cNvPr>
          <p:cNvSpPr/>
          <p:nvPr/>
        </p:nvSpPr>
        <p:spPr>
          <a:xfrm>
            <a:off x="2689186" y="132841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dirty="0">
                <a:latin typeface="Arial" charset="0"/>
                <a:ea typeface="Arial" charset="0"/>
                <a:cs typeface="Arial" charset="0"/>
              </a:rPr>
              <a:t> </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532500" y="1565688"/>
            <a:ext cx="8875358" cy="3861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800" dirty="0"/>
              <a:t>Pasos para la aprobación de una solicitud de club nuevo. Hay seis pasos.</a:t>
            </a:r>
          </a:p>
          <a:p>
            <a:endParaRPr lang="en-US" sz="1800" kern="0" dirty="0">
              <a:solidFill>
                <a:srgbClr val="55565A"/>
              </a:solidFill>
            </a:endParaRPr>
          </a:p>
          <a:p>
            <a:pPr lvl="2"/>
            <a:endParaRPr lang="en-US" dirty="0"/>
          </a:p>
          <a:p>
            <a:endParaRPr lang="en-US" sz="1800" i="1" kern="0" dirty="0">
              <a:solidFill>
                <a:srgbClr val="55565A"/>
              </a:solidFill>
            </a:endParaRPr>
          </a:p>
          <a:p>
            <a:endParaRPr lang="en-US" sz="1800" i="1" kern="0" dirty="0">
              <a:solidFill>
                <a:srgbClr val="55565A"/>
              </a:solidFill>
            </a:endParaRPr>
          </a:p>
          <a:p>
            <a:endParaRPr lang="en-US" sz="1800" i="1" kern="0" dirty="0">
              <a:solidFill>
                <a:srgbClr val="55565A"/>
              </a:solidFill>
            </a:endParaRPr>
          </a:p>
        </p:txBody>
      </p:sp>
      <p:sp>
        <p:nvSpPr>
          <p:cNvPr id="9" name="Rectangle 8"/>
          <p:cNvSpPr/>
          <p:nvPr/>
        </p:nvSpPr>
        <p:spPr>
          <a:xfrm>
            <a:off x="1823052" y="3296615"/>
            <a:ext cx="6096000" cy="2585323"/>
          </a:xfrm>
          <a:prstGeom prst="rect">
            <a:avLst/>
          </a:prstGeom>
        </p:spPr>
        <p:txBody>
          <a:bodyPr>
            <a:spAutoFit/>
          </a:bodyPr>
          <a:lstStyle/>
          <a:p>
            <a:r>
              <a:rPr lang="es-ES" u="sng" dirty="0">
                <a:latin typeface="Arial" panose="020B0604020202020204" pitchFamily="34" charset="0"/>
                <a:cs typeface="Arial" panose="020B0604020202020204" pitchFamily="34" charset="0"/>
              </a:rPr>
              <a:t>Sugerencias para la solicitud</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La solicitud no queda finalizada hasta que se presente para la </a:t>
            </a:r>
            <a:r>
              <a:rPr lang="es-ES" i="1" dirty="0">
                <a:latin typeface="Arial" panose="020B0604020202020204" pitchFamily="34" charset="0"/>
                <a:cs typeface="Arial" panose="020B0604020202020204" pitchFamily="34" charset="0"/>
              </a:rPr>
              <a:t>Aprobación pendiente</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Comunicación y visibilidad a través del proceso</a:t>
            </a:r>
          </a:p>
          <a:p>
            <a:pPr marL="742950" lvl="1" indent="-285750">
              <a:buFont typeface="Courier New" panose="02070309020205020404" pitchFamily="49" charset="0"/>
              <a:buChar char="o"/>
            </a:pPr>
            <a:r>
              <a:rPr lang="es-ES" i="1" dirty="0">
                <a:latin typeface="Arial" panose="020B0604020202020204" pitchFamily="34" charset="0"/>
                <a:cs typeface="Arial" panose="020B0604020202020204" pitchFamily="34" charset="0"/>
              </a:rPr>
              <a:t>Correos electrónicos de notificación </a:t>
            </a:r>
          </a:p>
          <a:p>
            <a:pPr marL="742950" lvl="1" indent="-285750">
              <a:buFont typeface="Courier New" panose="02070309020205020404" pitchFamily="49" charset="0"/>
              <a:buChar char="o"/>
            </a:pPr>
            <a:r>
              <a:rPr lang="es-ES" i="1" dirty="0">
                <a:latin typeface="Arial" panose="020B0604020202020204" pitchFamily="34" charset="0"/>
                <a:cs typeface="Arial" panose="020B0604020202020204" pitchFamily="34" charset="0"/>
              </a:rPr>
              <a:t>Tareas en el panel de tareas de la página de inicio</a:t>
            </a:r>
          </a:p>
          <a:p>
            <a:pPr marL="742950" lvl="1" indent="-285750">
              <a:buFont typeface="Courier New" panose="02070309020205020404" pitchFamily="49" charset="0"/>
              <a:buChar char="o"/>
            </a:pPr>
            <a:r>
              <a:rPr lang="es-ES" i="1" dirty="0">
                <a:latin typeface="Arial" panose="020B0604020202020204" pitchFamily="34" charset="0"/>
                <a:cs typeface="Arial" panose="020B0604020202020204" pitchFamily="34" charset="0"/>
              </a:rPr>
              <a:t>Comentarios</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cxnSp>
        <p:nvCxnSpPr>
          <p:cNvPr id="12" name="Straight Arrow Connector 11"/>
          <p:cNvCxnSpPr/>
          <p:nvPr/>
        </p:nvCxnSpPr>
        <p:spPr>
          <a:xfrm flipV="1">
            <a:off x="5904186" y="4225160"/>
            <a:ext cx="2483069" cy="630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744111" y="5198149"/>
            <a:ext cx="3878066" cy="6918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600" dirty="0">
                <a:solidFill>
                  <a:srgbClr val="EBB700"/>
                </a:solidFill>
              </a:rPr>
              <a:t>Presentación de la solicitud</a:t>
            </a:r>
          </a:p>
        </p:txBody>
      </p:sp>
      <p:pic>
        <p:nvPicPr>
          <p:cNvPr id="14" name="Picture 13">
            <a:extLst>
              <a:ext uri="{FF2B5EF4-FFF2-40B4-BE49-F238E27FC236}">
                <a16:creationId xmlns:a16="http://schemas.microsoft.com/office/drawing/2014/main" id="{4CA9A578-D585-4484-8A9C-F8C20BEBDABE}"/>
              </a:ext>
            </a:extLst>
          </p:cNvPr>
          <p:cNvPicPr/>
          <p:nvPr/>
        </p:nvPicPr>
        <p:blipFill>
          <a:blip r:embed="rId3"/>
          <a:stretch>
            <a:fillRect/>
          </a:stretch>
        </p:blipFill>
        <p:spPr>
          <a:xfrm>
            <a:off x="2532499" y="2119298"/>
            <a:ext cx="8459093" cy="859251"/>
          </a:xfrm>
          <a:prstGeom prst="rect">
            <a:avLst/>
          </a:prstGeom>
          <a:ln>
            <a:solidFill>
              <a:schemeClr val="tx1"/>
            </a:solidFill>
          </a:ln>
        </p:spPr>
      </p:pic>
      <p:pic>
        <p:nvPicPr>
          <p:cNvPr id="15" name="Picture 14">
            <a:extLst>
              <a:ext uri="{FF2B5EF4-FFF2-40B4-BE49-F238E27FC236}">
                <a16:creationId xmlns:a16="http://schemas.microsoft.com/office/drawing/2014/main" id="{06A48D3C-E18D-4E20-90AB-CE7463D70357}"/>
              </a:ext>
            </a:extLst>
          </p:cNvPr>
          <p:cNvPicPr/>
          <p:nvPr/>
        </p:nvPicPr>
        <p:blipFill>
          <a:blip r:embed="rId4"/>
          <a:stretch>
            <a:fillRect/>
          </a:stretch>
        </p:blipFill>
        <p:spPr>
          <a:xfrm>
            <a:off x="7788675" y="5171462"/>
            <a:ext cx="3202918" cy="1261236"/>
          </a:xfrm>
          <a:prstGeom prst="rect">
            <a:avLst/>
          </a:prstGeom>
          <a:ln>
            <a:solidFill>
              <a:schemeClr val="tx1"/>
            </a:solidFill>
          </a:ln>
        </p:spPr>
      </p:pic>
      <p:pic>
        <p:nvPicPr>
          <p:cNvPr id="17" name="Picture 16">
            <a:extLst>
              <a:ext uri="{FF2B5EF4-FFF2-40B4-BE49-F238E27FC236}">
                <a16:creationId xmlns:a16="http://schemas.microsoft.com/office/drawing/2014/main" id="{05C87A5E-DF3E-48A4-9991-8DB9DC5E4FD5}"/>
              </a:ext>
            </a:extLst>
          </p:cNvPr>
          <p:cNvPicPr/>
          <p:nvPr/>
        </p:nvPicPr>
        <p:blipFill>
          <a:blip r:embed="rId5"/>
          <a:stretch>
            <a:fillRect/>
          </a:stretch>
        </p:blipFill>
        <p:spPr>
          <a:xfrm>
            <a:off x="8521552" y="3879450"/>
            <a:ext cx="2470041" cy="1026710"/>
          </a:xfrm>
          <a:prstGeom prst="rect">
            <a:avLst/>
          </a:prstGeom>
          <a:ln>
            <a:solidFill>
              <a:schemeClr val="tx1"/>
            </a:solidFill>
          </a:ln>
        </p:spPr>
      </p:pic>
    </p:spTree>
    <p:extLst>
      <p:ext uri="{BB962C8B-B14F-4D97-AF65-F5344CB8AC3E}">
        <p14:creationId xmlns:p14="http://schemas.microsoft.com/office/powerpoint/2010/main" val="392313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dirty="0">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975475"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47990" y="454356"/>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00338D"/>
                </a:solidFill>
              </a:rPr>
              <a:t>Presentación de solicitud de club nuevo: MyLCI</a:t>
            </a:r>
          </a:p>
        </p:txBody>
      </p:sp>
      <p:sp>
        <p:nvSpPr>
          <p:cNvPr id="5" name="Yellow Bar">
            <a:extLst>
              <a:ext uri="{FF2B5EF4-FFF2-40B4-BE49-F238E27FC236}">
                <a16:creationId xmlns:a16="http://schemas.microsoft.com/office/drawing/2014/main" id="{E51C4DA4-A142-A94A-BC66-DF4ADD1F27BE}"/>
              </a:ext>
            </a:extLst>
          </p:cNvPr>
          <p:cNvSpPr/>
          <p:nvPr/>
        </p:nvSpPr>
        <p:spPr>
          <a:xfrm>
            <a:off x="2847990" y="147272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dirty="0">
                <a:latin typeface="Arial" charset="0"/>
                <a:ea typeface="Arial"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597263" y="1503338"/>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r>
              <a:rPr lang="es-ES" sz="1800" b="1" u="sng" dirty="0">
                <a:solidFill>
                  <a:srgbClr val="55565A"/>
                </a:solidFill>
              </a:rPr>
              <a:t>Aprobación de la carta constitutiva del club</a:t>
            </a:r>
          </a:p>
          <a:p>
            <a:endParaRPr lang="en-US" sz="1800" b="1" u="sng" kern="0" dirty="0">
              <a:solidFill>
                <a:srgbClr val="55565A"/>
              </a:solidFill>
            </a:endParaRPr>
          </a:p>
          <a:p>
            <a:pPr marL="285750" indent="-285750">
              <a:buFont typeface="Arial" panose="020B0604020202020204" pitchFamily="34" charset="0"/>
              <a:buChar char="•"/>
            </a:pPr>
            <a:r>
              <a:rPr lang="es-ES" sz="1800" dirty="0">
                <a:solidFill>
                  <a:srgbClr val="55565A"/>
                </a:solidFill>
              </a:rPr>
              <a:t>La carta constitutiva de un club puede tardar hasta 45 días</a:t>
            </a:r>
          </a:p>
          <a:p>
            <a:pPr marL="285750" indent="-285750">
              <a:buFont typeface="Arial" panose="020B0604020202020204" pitchFamily="34" charset="0"/>
              <a:buChar char="•"/>
            </a:pPr>
            <a:r>
              <a:rPr lang="es-ES" sz="1800" dirty="0">
                <a:solidFill>
                  <a:srgbClr val="55565A"/>
                </a:solidFill>
              </a:rPr>
              <a:t>Una vez que el club ha sido constituido, podrá abrir una cuenta bancaria y obtener una exención fiscal en los países donde proceda.</a:t>
            </a:r>
          </a:p>
          <a:p>
            <a:pPr marL="285750" indent="-285750">
              <a:buFont typeface="Arial" panose="020B0604020202020204" pitchFamily="34" charset="0"/>
              <a:buChar char="•"/>
            </a:pPr>
            <a:r>
              <a:rPr lang="es-ES" sz="1800" dirty="0">
                <a:solidFill>
                  <a:srgbClr val="55565A"/>
                </a:solidFill>
              </a:rPr>
              <a:t>Para acelerar el proceso de solicitud, ver los comentarios en MyLCI y seguir las instrucciones de procesamiento</a:t>
            </a:r>
          </a:p>
          <a:p>
            <a:pPr marL="285750" indent="-285750">
              <a:buFont typeface="Arial" panose="020B0604020202020204" pitchFamily="34" charset="0"/>
              <a:buChar char="•"/>
            </a:pPr>
            <a:r>
              <a:rPr lang="es-ES" sz="1800" dirty="0">
                <a:solidFill>
                  <a:srgbClr val="55565A"/>
                </a:solidFill>
              </a:rPr>
              <a:t>Una vez que el club haya sido aprobado, se enviarán al gobernador de distrito todos los materiales de la carta constitutiva</a:t>
            </a:r>
          </a:p>
          <a:p>
            <a:pPr marL="285750" indent="-285750">
              <a:buFont typeface="Arial" panose="020B0604020202020204" pitchFamily="34" charset="0"/>
              <a:buChar char="•"/>
            </a:pPr>
            <a:r>
              <a:rPr lang="es-ES" sz="1800" dirty="0">
                <a:solidFill>
                  <a:srgbClr val="55565A"/>
                </a:solidFill>
              </a:rPr>
              <a:t>Los materiales de la carta constitutiva incluyen: Prendedores para socios fundadores, certificados de socios fundadores, certificado de carta constitutiva, emblema de club patrocinador y carta del Presidente Internacional</a:t>
            </a:r>
          </a:p>
          <a:p>
            <a:pPr marL="285750" indent="-285750">
              <a:buFont typeface="Arial" panose="020B0604020202020204" pitchFamily="34" charset="0"/>
              <a:buChar char="•"/>
            </a:pPr>
            <a:r>
              <a:rPr lang="es-ES" sz="1800" dirty="0">
                <a:solidFill>
                  <a:srgbClr val="55565A"/>
                </a:solidFill>
              </a:rPr>
              <a:t>Para obtener instrucciones completas sobre cómo presentar la solicitud de la carta constitutiva, visitar la página de recursos en </a:t>
            </a:r>
            <a:r>
              <a:rPr lang="es-ES" sz="1800" dirty="0">
                <a:solidFill>
                  <a:srgbClr val="55565A"/>
                </a:solidFill>
                <a:hlinkClick r:id="rId3"/>
              </a:rPr>
              <a:t>www.lionsclubs.org</a:t>
            </a:r>
            <a:r>
              <a:rPr lang="es-ES" sz="1800" dirty="0">
                <a:solidFill>
                  <a:srgbClr val="55565A"/>
                </a:solidFill>
              </a:rPr>
              <a:t> y escribir </a:t>
            </a:r>
            <a:r>
              <a:rPr lang="es-ES" sz="1800" b="1" i="1" dirty="0">
                <a:solidFill>
                  <a:schemeClr val="accent1"/>
                </a:solidFill>
              </a:rPr>
              <a:t>"Instrucciones de solicitud de carta constitutiva en MyLCI".</a:t>
            </a:r>
          </a:p>
        </p:txBody>
      </p:sp>
      <p:sp>
        <p:nvSpPr>
          <p:cNvPr id="8"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600" dirty="0">
                <a:solidFill>
                  <a:srgbClr val="EBB700"/>
                </a:solidFill>
              </a:rPr>
              <a:t>Presentación de la solicitud</a:t>
            </a:r>
          </a:p>
        </p:txBody>
      </p:sp>
    </p:spTree>
    <p:extLst>
      <p:ext uri="{BB962C8B-B14F-4D97-AF65-F5344CB8AC3E}">
        <p14:creationId xmlns:p14="http://schemas.microsoft.com/office/powerpoint/2010/main" val="4209237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441668" y="2203900"/>
            <a:ext cx="7303698"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solidFill>
                  <a:schemeClr val="bg1"/>
                </a:solidFill>
              </a:rPr>
              <a:t>Apoyo al desarrollo del club</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16</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740178" y="3325008"/>
            <a:ext cx="8706678" cy="923330"/>
          </a:xfrm>
          <a:prstGeom prst="rect">
            <a:avLst/>
          </a:prstGeom>
          <a:noFill/>
        </p:spPr>
        <p:txBody>
          <a:bodyPr wrap="square" rtlCol="0">
            <a:spAutoFit/>
          </a:bodyPr>
          <a:lstStyle/>
          <a:p>
            <a:pPr algn="ctr"/>
            <a:r>
              <a:rPr lang="es-ES" dirty="0">
                <a:solidFill>
                  <a:schemeClr val="bg1"/>
                </a:solidFill>
                <a:latin typeface="Arial" charset="0"/>
                <a:ea typeface="Arial Hebrew Scholar" charset="-79"/>
                <a:cs typeface="Arial" charset="0"/>
              </a:rPr>
              <a:t>Ahora que el club ha sido establecido, es fundamental que el club se siga desarrollando de forma continua.</a:t>
            </a: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573180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600" dirty="0">
                <a:solidFill>
                  <a:srgbClr val="EBB700"/>
                </a:solidFill>
              </a:rPr>
              <a:t>Próximos pasos</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761431" y="230717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Font typeface="Arial" panose="020B0604020202020204" pitchFamily="34" charset="0"/>
              <a:buChar char="•"/>
            </a:pPr>
            <a:r>
              <a:rPr lang="es-ES" sz="1800" dirty="0">
                <a:solidFill>
                  <a:srgbClr val="55565A"/>
                </a:solidFill>
              </a:rPr>
              <a:t>El León Orientador organizará una capacitación de los dirigentes del club </a:t>
            </a:r>
          </a:p>
          <a:p>
            <a:endParaRPr lang="en-US" sz="1800" kern="0" dirty="0">
              <a:solidFill>
                <a:srgbClr val="55565A"/>
              </a:solidFill>
            </a:endParaRPr>
          </a:p>
          <a:p>
            <a:pPr marL="285750" indent="-285750">
              <a:buFont typeface="Arial" panose="020B0604020202020204" pitchFamily="34" charset="0"/>
              <a:buChar char="•"/>
            </a:pPr>
            <a:r>
              <a:rPr lang="es-ES" sz="1800" dirty="0">
                <a:solidFill>
                  <a:srgbClr val="55565A"/>
                </a:solidFill>
              </a:rPr>
              <a:t>Seguir promoviendo el club y alentar a los socios a invitar a otros a ingresar al club</a:t>
            </a:r>
          </a:p>
          <a:p>
            <a:endParaRPr lang="en-US" sz="1800" kern="0" dirty="0">
              <a:solidFill>
                <a:srgbClr val="55565A"/>
              </a:solidFill>
            </a:endParaRPr>
          </a:p>
          <a:p>
            <a:pPr marL="285750" indent="-285750">
              <a:buFont typeface="Arial" panose="020B0604020202020204" pitchFamily="34" charset="0"/>
              <a:buChar char="•"/>
            </a:pPr>
            <a:r>
              <a:rPr lang="es-ES" sz="1800" dirty="0">
                <a:solidFill>
                  <a:srgbClr val="55565A"/>
                </a:solidFill>
              </a:rPr>
              <a:t>Hacer seguimiento con los socios potenciales de los eventos de reclutamiento</a:t>
            </a:r>
          </a:p>
          <a:p>
            <a:endParaRPr lang="en-US" sz="1800" kern="0" dirty="0">
              <a:solidFill>
                <a:srgbClr val="55565A"/>
              </a:solidFill>
            </a:endParaRPr>
          </a:p>
          <a:p>
            <a:pPr marL="285750" indent="-285750">
              <a:buFont typeface="Arial" panose="020B0604020202020204" pitchFamily="34" charset="0"/>
              <a:buChar char="•"/>
            </a:pPr>
            <a:r>
              <a:rPr lang="es-ES" sz="1800" dirty="0">
                <a:solidFill>
                  <a:srgbClr val="55565A"/>
                </a:solidFill>
              </a:rPr>
              <a:t>Seguir proporcionando ideas para áreas de servicio en la comunidad</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es-ES" sz="1800" dirty="0">
                <a:solidFill>
                  <a:srgbClr val="55565A"/>
                </a:solidFill>
              </a:rPr>
              <a:t>Planear reunirse con frecuencia hasta que el club haya sido constituido</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2945906" y="192478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00338D"/>
                </a:solidFill>
              </a:rPr>
              <a:t>Seguimiento posterior a la reunión de organización</a:t>
            </a:r>
          </a:p>
        </p:txBody>
      </p:sp>
    </p:spTree>
    <p:extLst>
      <p:ext uri="{BB962C8B-B14F-4D97-AF65-F5344CB8AC3E}">
        <p14:creationId xmlns:p14="http://schemas.microsoft.com/office/powerpoint/2010/main" val="1799451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dirty="0">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08576" y="79810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00338D"/>
                </a:solidFill>
              </a:rPr>
              <a:t>Apoyo al desarrollo del club</a:t>
            </a:r>
          </a:p>
        </p:txBody>
      </p:sp>
      <p:sp>
        <p:nvSpPr>
          <p:cNvPr id="5" name="Yellow Bar">
            <a:extLst>
              <a:ext uri="{FF2B5EF4-FFF2-40B4-BE49-F238E27FC236}">
                <a16:creationId xmlns:a16="http://schemas.microsoft.com/office/drawing/2014/main" id="{E51C4DA4-A142-A94A-BC66-DF4ADD1F27BE}"/>
              </a:ext>
            </a:extLst>
          </p:cNvPr>
          <p:cNvSpPr/>
          <p:nvPr/>
        </p:nvSpPr>
        <p:spPr>
          <a:xfrm>
            <a:off x="2945906" y="162524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dirty="0">
                <a:latin typeface="Arial" charset="0"/>
                <a:ea typeface="Arial"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808576" y="205645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800" b="1" dirty="0">
                <a:solidFill>
                  <a:srgbClr val="55565A"/>
                </a:solidFill>
              </a:rPr>
              <a:t>Apoyo del club patrocinador</a:t>
            </a:r>
          </a:p>
          <a:p>
            <a:pPr marL="285750" indent="-285750">
              <a:buFontTx/>
              <a:buChar char="-"/>
            </a:pPr>
            <a:r>
              <a:rPr lang="es-ES" sz="1800" dirty="0">
                <a:solidFill>
                  <a:srgbClr val="55565A"/>
                </a:solidFill>
              </a:rPr>
              <a:t>El club patrocinador debe seguir apoyando al club según sea necesario</a:t>
            </a:r>
          </a:p>
          <a:p>
            <a:pPr marL="285750" indent="-285750">
              <a:buFontTx/>
              <a:buChar char="-"/>
            </a:pPr>
            <a:r>
              <a:rPr lang="es-ES" sz="1800" dirty="0">
                <a:solidFill>
                  <a:srgbClr val="55565A"/>
                </a:solidFill>
              </a:rPr>
              <a:t>Los dirigentes del club patrocinador deben asistir a las reuniones, ofrecer ayuda con las actividades y reunirse con los dirigentes</a:t>
            </a:r>
          </a:p>
          <a:p>
            <a:r>
              <a:rPr lang="es-ES" sz="1800" b="1" dirty="0">
                <a:solidFill>
                  <a:srgbClr val="55565A"/>
                </a:solidFill>
              </a:rPr>
              <a:t>Apoyo del León Orientador</a:t>
            </a:r>
          </a:p>
          <a:p>
            <a:pPr marL="285750" indent="-285750">
              <a:buFontTx/>
              <a:buChar char="-"/>
            </a:pPr>
            <a:r>
              <a:rPr lang="es-ES" sz="1800" dirty="0">
                <a:solidFill>
                  <a:srgbClr val="55565A"/>
                </a:solidFill>
              </a:rPr>
              <a:t>Solo se necesita un León Orientador</a:t>
            </a:r>
          </a:p>
          <a:p>
            <a:pPr marL="285750" indent="-285750">
              <a:buFontTx/>
              <a:buChar char="-"/>
            </a:pPr>
            <a:r>
              <a:rPr lang="es-ES" sz="1800" dirty="0">
                <a:solidFill>
                  <a:srgbClr val="55565A"/>
                </a:solidFill>
              </a:rPr>
              <a:t>Debe quedarse 2 años con el club</a:t>
            </a:r>
          </a:p>
          <a:p>
            <a:pPr marL="285750" indent="-285750">
              <a:buFontTx/>
              <a:buChar char="-"/>
            </a:pPr>
            <a:r>
              <a:rPr lang="es-ES" sz="1800" dirty="0">
                <a:solidFill>
                  <a:srgbClr val="55565A"/>
                </a:solidFill>
              </a:rPr>
              <a:t>Llevar a cabo la capacitación de los dirigentes del club</a:t>
            </a:r>
          </a:p>
          <a:p>
            <a:r>
              <a:rPr lang="es-ES" sz="1800" b="1" dirty="0">
                <a:solidFill>
                  <a:srgbClr val="55565A"/>
                </a:solidFill>
              </a:rPr>
              <a:t>Transición de poder</a:t>
            </a:r>
          </a:p>
          <a:p>
            <a:pPr marL="285750" indent="-285750">
              <a:buFontTx/>
              <a:buChar char="-"/>
            </a:pPr>
            <a:r>
              <a:rPr lang="es-ES" sz="1800" dirty="0">
                <a:solidFill>
                  <a:srgbClr val="55565A"/>
                </a:solidFill>
              </a:rPr>
              <a:t>La meta es establecer un club fuerte y próspero</a:t>
            </a:r>
          </a:p>
          <a:p>
            <a:pPr marL="285750" indent="-285750">
              <a:buFontTx/>
              <a:buChar char="-"/>
            </a:pPr>
            <a:r>
              <a:rPr lang="es-ES" sz="1800" dirty="0">
                <a:solidFill>
                  <a:srgbClr val="55565A"/>
                </a:solidFill>
              </a:rPr>
              <a:t>Apoyar a los nuevos dirigentes para que tomen control del club </a:t>
            </a:r>
          </a:p>
          <a:p>
            <a:pPr marL="285750" indent="-285750">
              <a:buFontTx/>
              <a:buChar char="-"/>
            </a:pPr>
            <a:r>
              <a:rPr lang="es-ES" sz="1800" dirty="0">
                <a:solidFill>
                  <a:srgbClr val="55565A"/>
                </a:solidFill>
              </a:rPr>
              <a:t>El club patrocinador debe apoyar, no debe dictar lo que debe hacer el club nuevo</a:t>
            </a:r>
          </a:p>
          <a:p>
            <a:pPr marL="285750" indent="-285750">
              <a:buFontTx/>
              <a:buChar char="-"/>
            </a:pPr>
            <a:endParaRPr lang="en-US" sz="1800" kern="0" dirty="0">
              <a:solidFill>
                <a:srgbClr val="55565A"/>
              </a:solidFill>
            </a:endParaRPr>
          </a:p>
        </p:txBody>
      </p:sp>
      <p:sp>
        <p:nvSpPr>
          <p:cNvPr id="7"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600" dirty="0">
                <a:solidFill>
                  <a:srgbClr val="EBB700"/>
                </a:solidFill>
              </a:rPr>
              <a:t>Desarrollo del club</a:t>
            </a:r>
          </a:p>
        </p:txBody>
      </p:sp>
    </p:spTree>
    <p:extLst>
      <p:ext uri="{BB962C8B-B14F-4D97-AF65-F5344CB8AC3E}">
        <p14:creationId xmlns:p14="http://schemas.microsoft.com/office/powerpoint/2010/main" val="2730347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3"/>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s-ES" sz="4800" b="1" dirty="0">
                <a:solidFill>
                  <a:schemeClr val="bg1"/>
                </a:solidFill>
                <a:latin typeface="Helvetica Neue" charset="0"/>
                <a:ea typeface="Helvetica Neue" charset="0"/>
                <a:cs typeface="Helvetica Neue" charset="0"/>
              </a:rPr>
              <a:t>Gracias</a:t>
            </a:r>
          </a:p>
          <a:p>
            <a:pPr>
              <a:lnSpc>
                <a:spcPct val="80000"/>
              </a:lnSpc>
              <a:spcAft>
                <a:spcPts val="600"/>
              </a:spcAft>
            </a:pPr>
            <a:r>
              <a:rPr lang="es-ES" sz="2000" b="1" dirty="0">
                <a:solidFill>
                  <a:schemeClr val="bg1"/>
                </a:solidFill>
                <a:latin typeface="Helvetica Neue" charset="0"/>
                <a:ea typeface="Helvetica Neue" charset="0"/>
                <a:cs typeface="Helvetica Neue" charset="0"/>
              </a:rPr>
              <a:t>Para más información, ponerse en contacto con membership@lionsclubs .org.</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dirty="0"/>
          </a:p>
        </p:txBody>
      </p:sp>
      <p:sp>
        <p:nvSpPr>
          <p:cNvPr id="7" name="Copyright"/>
          <p:cNvSpPr txBox="1"/>
          <p:nvPr/>
        </p:nvSpPr>
        <p:spPr>
          <a:xfrm>
            <a:off x="277097" y="6231449"/>
            <a:ext cx="3399810" cy="338554"/>
          </a:xfrm>
          <a:prstGeom prst="rect">
            <a:avLst/>
          </a:prstGeom>
          <a:noFill/>
        </p:spPr>
        <p:txBody>
          <a:bodyPr wrap="square" rtlCol="0">
            <a:spAutoFit/>
          </a:bodyPr>
          <a:lstStyle/>
          <a:p>
            <a:pPr algn="ctr"/>
            <a:r>
              <a:rPr lang="es-ES" sz="1600" b="1" dirty="0">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dirty="0">
              <a:solidFill>
                <a:schemeClr val="bg1"/>
              </a:solidFill>
            </a:endParaRPr>
          </a:p>
        </p:txBody>
      </p:sp>
      <p:sp>
        <p:nvSpPr>
          <p:cNvPr id="9" name="Copyright">
            <a:extLst>
              <a:ext uri="{FF2B5EF4-FFF2-40B4-BE49-F238E27FC236}">
                <a16:creationId xmlns:a16="http://schemas.microsoft.com/office/drawing/2014/main" id="{110B572C-FD57-4C14-BFA2-B25A426F17D3}"/>
              </a:ext>
            </a:extLst>
          </p:cNvPr>
          <p:cNvSpPr txBox="1"/>
          <p:nvPr/>
        </p:nvSpPr>
        <p:spPr>
          <a:xfrm>
            <a:off x="7995329" y="6231449"/>
            <a:ext cx="339981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Updated 10/2021 SP</a:t>
            </a: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6858000"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400" dirty="0">
                <a:solidFill>
                  <a:schemeClr val="bg1"/>
                </a:solidFill>
              </a:rPr>
              <a:t>La reunión de organización tiene lugar después de la reunión informativa y es donde los socios del club elegirán a los dirigentes, determinarán el nombre del club y planificarán el primer proyecto de servicio.  </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41373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4" y="1503742"/>
            <a:ext cx="7315200"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4200" dirty="0">
                <a:solidFill>
                  <a:schemeClr val="bg1"/>
                </a:solidFill>
              </a:rPr>
              <a:t>La reunión de organización</a:t>
            </a:r>
          </a:p>
        </p:txBody>
      </p:sp>
    </p:spTree>
    <p:extLst>
      <p:ext uri="{BB962C8B-B14F-4D97-AF65-F5344CB8AC3E}">
        <p14:creationId xmlns:p14="http://schemas.microsoft.com/office/powerpoint/2010/main" val="381415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dirty="0">
                <a:solidFill>
                  <a:schemeClr val="lt1">
                    <a:alpha val="44000"/>
                  </a:schemeClr>
                </a:solidFill>
              </a:rPr>
              <a:t>aa</a:t>
            </a:r>
          </a:p>
        </p:txBody>
      </p:sp>
      <p:sp>
        <p:nvSpPr>
          <p:cNvPr id="22" name="Slice - Solid">
            <a:extLst>
              <a:ext uri="{FF2B5EF4-FFF2-40B4-BE49-F238E27FC236}">
                <a16:creationId xmlns:a16="http://schemas.microsoft.com/office/drawing/2014/main" id="{651EA998-A806-F147-8EF5-A7B5976ED313}"/>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600" dirty="0">
                <a:solidFill>
                  <a:srgbClr val="EBB700"/>
                </a:solidFill>
              </a:rPr>
              <a:t>La reunión</a:t>
            </a:r>
          </a:p>
        </p:txBody>
      </p:sp>
      <p:grpSp>
        <p:nvGrpSpPr>
          <p:cNvPr id="20" name="Group 19">
            <a:extLst>
              <a:ext uri="{FF2B5EF4-FFF2-40B4-BE49-F238E27FC236}">
                <a16:creationId xmlns:a16="http://schemas.microsoft.com/office/drawing/2014/main" id="{F8C8D9EA-7967-BA4F-8CF7-F427CA457260}"/>
              </a:ext>
            </a:extLst>
          </p:cNvPr>
          <p:cNvGrpSpPr/>
          <p:nvPr/>
        </p:nvGrpSpPr>
        <p:grpSpPr>
          <a:xfrm>
            <a:off x="5627587" y="968488"/>
            <a:ext cx="5559541" cy="4709611"/>
            <a:chOff x="5975967" y="1558686"/>
            <a:chExt cx="5559541" cy="4709611"/>
          </a:xfrm>
        </p:grpSpPr>
        <p:sp>
          <p:nvSpPr>
            <p:cNvPr id="6" name="Body Copy">
              <a:extLst>
                <a:ext uri="{FF2B5EF4-FFF2-40B4-BE49-F238E27FC236}">
                  <a16:creationId xmlns:a16="http://schemas.microsoft.com/office/drawing/2014/main" id="{A976928F-B454-9A49-B6F7-D7B881D56ADF}"/>
                </a:ext>
              </a:extLst>
            </p:cNvPr>
            <p:cNvSpPr txBox="1">
              <a:spLocks/>
            </p:cNvSpPr>
            <p:nvPr/>
          </p:nvSpPr>
          <p:spPr>
            <a:xfrm>
              <a:off x="6010473" y="3229350"/>
              <a:ext cx="5525035" cy="303894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SzPct val="120000"/>
                <a:buFont typeface="Arial" panose="020B0604020202020204" pitchFamily="34" charset="0"/>
                <a:buChar char="•"/>
              </a:pPr>
              <a:r>
                <a:rPr lang="es-ES" sz="2400" dirty="0">
                  <a:solidFill>
                    <a:srgbClr val="55565A"/>
                  </a:solidFill>
                  <a:latin typeface="Arial" charset="0"/>
                  <a:ea typeface="Arial" charset="0"/>
                  <a:cs typeface="Arial" charset="0"/>
                </a:rPr>
                <a:t>Revisar los puntos de la reunión informativa</a:t>
              </a:r>
            </a:p>
            <a:p>
              <a:pPr marL="342900" indent="-342900">
                <a:buSzPct val="120000"/>
                <a:buFont typeface="Arial" panose="020B0604020202020204" pitchFamily="34" charset="0"/>
                <a:buChar char="•"/>
              </a:pPr>
              <a:r>
                <a:rPr lang="es-ES" sz="2400" dirty="0">
                  <a:solidFill>
                    <a:srgbClr val="55565A"/>
                  </a:solidFill>
                  <a:latin typeface="Arial" charset="0"/>
                  <a:ea typeface="Arial" charset="0"/>
                  <a:cs typeface="Arial" charset="0"/>
                </a:rPr>
                <a:t>Identificar proyectos de servicio</a:t>
              </a:r>
            </a:p>
            <a:p>
              <a:pPr marL="342900" indent="-342900">
                <a:buSzPct val="120000"/>
                <a:buFont typeface="Arial" panose="020B0604020202020204" pitchFamily="34" charset="0"/>
                <a:buChar char="•"/>
              </a:pPr>
              <a:r>
                <a:rPr lang="es-ES" sz="2400" dirty="0">
                  <a:solidFill>
                    <a:srgbClr val="55565A"/>
                  </a:solidFill>
                  <a:latin typeface="Arial" charset="0"/>
                  <a:ea typeface="Arial" charset="0"/>
                  <a:cs typeface="Arial" charset="0"/>
                </a:rPr>
                <a:t>Elegir a los dirigentes del club</a:t>
              </a:r>
            </a:p>
            <a:p>
              <a:pPr marL="342900" indent="-342900">
                <a:buSzPct val="120000"/>
                <a:buFont typeface="Arial" panose="020B0604020202020204" pitchFamily="34" charset="0"/>
                <a:buChar char="•"/>
              </a:pPr>
              <a:r>
                <a:rPr lang="es-ES" sz="2400" dirty="0">
                  <a:solidFill>
                    <a:srgbClr val="55565A"/>
                  </a:solidFill>
                  <a:latin typeface="Arial" charset="0"/>
                  <a:ea typeface="Arial" charset="0"/>
                  <a:cs typeface="Arial" charset="0"/>
                </a:rPr>
                <a:t>Seleccionar el nombre del club</a:t>
              </a:r>
            </a:p>
            <a:p>
              <a:pPr marL="342900" indent="-342900">
                <a:buSzPct val="120000"/>
                <a:buFont typeface="Arial" panose="020B0604020202020204" pitchFamily="34" charset="0"/>
                <a:buChar char="•"/>
              </a:pPr>
              <a:r>
                <a:rPr lang="es-ES" sz="2400" dirty="0">
                  <a:solidFill>
                    <a:srgbClr val="55565A"/>
                  </a:solidFill>
                  <a:latin typeface="Arial" charset="0"/>
                  <a:ea typeface="Arial" charset="0"/>
                  <a:cs typeface="Arial" charset="0"/>
                </a:rPr>
                <a:t>Presentar la solicitud de club</a:t>
              </a:r>
            </a:p>
            <a:p>
              <a:pPr marL="342900" indent="-342900">
                <a:buSzPct val="120000"/>
                <a:buFont typeface="Arial" panose="020B0604020202020204" pitchFamily="34" charset="0"/>
                <a:buChar char="•"/>
              </a:pPr>
              <a:r>
                <a:rPr lang="es-ES" sz="2400" dirty="0">
                  <a:solidFill>
                    <a:srgbClr val="55565A"/>
                  </a:solidFill>
                  <a:latin typeface="Arial" charset="0"/>
                  <a:ea typeface="Arial" charset="0"/>
                  <a:cs typeface="Arial" charset="0"/>
                </a:rPr>
                <a:t>Discutir la estructura de las cuotas</a:t>
              </a: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5975967" y="1558686"/>
              <a:ext cx="5559541" cy="130981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s-ES" sz="4800" b="1" dirty="0">
                  <a:solidFill>
                    <a:srgbClr val="00338D"/>
                  </a:solidFill>
                  <a:latin typeface="Arial" charset="0"/>
                  <a:ea typeface="Arial" charset="0"/>
                  <a:cs typeface="Arial" charset="0"/>
                </a:rPr>
                <a:t>Consejos para la reunión</a:t>
              </a: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218823" y="90440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gr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a:t>
            </a:fld>
            <a:endParaRPr lang="en-US" sz="1000" dirty="0">
              <a:solidFill>
                <a:srgbClr val="00338D"/>
              </a:solidFill>
            </a:endParaRPr>
          </a:p>
        </p:txBody>
      </p:sp>
      <p:sp>
        <p:nvSpPr>
          <p:cNvPr id="14" name="Oval 13">
            <a:extLst>
              <a:ext uri="{FF2B5EF4-FFF2-40B4-BE49-F238E27FC236}">
                <a16:creationId xmlns:a16="http://schemas.microsoft.com/office/drawing/2014/main" id="{574AA523-8C1A-E143-842F-2A3A0433C22F}"/>
              </a:ext>
            </a:extLst>
          </p:cNvPr>
          <p:cNvSpPr>
            <a:spLocks/>
          </p:cNvSpPr>
          <p:nvPr/>
        </p:nvSpPr>
        <p:spPr>
          <a:xfrm>
            <a:off x="651416" y="2945142"/>
            <a:ext cx="3205562" cy="3205562"/>
          </a:xfrm>
          <a:prstGeom prst="ellipse">
            <a:avLst/>
          </a:prstGeom>
          <a:blipFill dpi="0" rotWithShape="1">
            <a:blip r:embed="rId3"/>
            <a:srcRect/>
            <a:stretch>
              <a:fillRect l="-12191" t="-154" r="-28241" b="-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DE615A1F-8AEF-FE4C-B0B5-EBDAFBD1DFC7}"/>
              </a:ext>
            </a:extLst>
          </p:cNvPr>
          <p:cNvSpPr>
            <a:spLocks/>
          </p:cNvSpPr>
          <p:nvPr/>
        </p:nvSpPr>
        <p:spPr>
          <a:xfrm>
            <a:off x="2578690" y="1530550"/>
            <a:ext cx="2392405" cy="2392405"/>
          </a:xfrm>
          <a:prstGeom prst="ellipse">
            <a:avLst/>
          </a:prstGeom>
          <a:blipFill dpi="0" rotWithShape="1">
            <a:blip r:embed="rId4"/>
            <a:srcRect/>
            <a:stretch>
              <a:fillRect l="-15861" t="-69" r="-27330" b="-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854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1" y="0"/>
            <a:ext cx="1961804"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4C8344C-36A9-3F47-BAFA-0F7F5381B063}"/>
              </a:ext>
            </a:extLst>
          </p:cNvPr>
          <p:cNvSpPr txBox="1">
            <a:spLocks/>
          </p:cNvSpPr>
          <p:nvPr/>
        </p:nvSpPr>
        <p:spPr>
          <a:xfrm>
            <a:off x="3196886" y="115517"/>
            <a:ext cx="7498080"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4200" u="sng" dirty="0">
                <a:solidFill>
                  <a:srgbClr val="00338D"/>
                </a:solidFill>
              </a:rPr>
              <a:t>Elegir proyectos de servicio</a:t>
            </a:r>
          </a:p>
        </p:txBody>
      </p:sp>
      <p:sp>
        <p:nvSpPr>
          <p:cNvPr id="4" name="TextBox 3"/>
          <p:cNvSpPr txBox="1"/>
          <p:nvPr/>
        </p:nvSpPr>
        <p:spPr>
          <a:xfrm>
            <a:off x="2967643" y="1072342"/>
            <a:ext cx="7780713" cy="830997"/>
          </a:xfrm>
          <a:prstGeom prst="rect">
            <a:avLst/>
          </a:prstGeom>
          <a:noFill/>
        </p:spPr>
        <p:txBody>
          <a:bodyPr wrap="square" rtlCol="0">
            <a:spAutoFit/>
          </a:bodyPr>
          <a:lstStyle/>
          <a:p>
            <a:r>
              <a:rPr lang="es-ES" sz="2400" dirty="0"/>
              <a:t>Elegir proyectos de servicio es importante para el club nuevo.  Los siguientes son consejos para elegir proyectos de servicio.</a:t>
            </a:r>
          </a:p>
        </p:txBody>
      </p:sp>
      <p:sp>
        <p:nvSpPr>
          <p:cNvPr id="5" name="TextBox 4"/>
          <p:cNvSpPr txBox="1"/>
          <p:nvPr/>
        </p:nvSpPr>
        <p:spPr>
          <a:xfrm>
            <a:off x="3133898" y="2144684"/>
            <a:ext cx="8518410" cy="4247317"/>
          </a:xfrm>
          <a:prstGeom prst="rect">
            <a:avLst/>
          </a:prstGeom>
          <a:noFill/>
        </p:spPr>
        <p:txBody>
          <a:bodyPr wrap="square" rtlCol="0">
            <a:spAutoFit/>
          </a:bodyPr>
          <a:lstStyle/>
          <a:p>
            <a:pPr marL="285750" indent="-285750">
              <a:buFont typeface="Arial" panose="020B0604020202020204" pitchFamily="34" charset="0"/>
              <a:buChar char="•"/>
            </a:pPr>
            <a:r>
              <a:rPr lang="es-ES" dirty="0">
                <a:solidFill>
                  <a:srgbClr val="00338D"/>
                </a:solidFill>
              </a:rPr>
              <a:t>Elegir proyectos que sean relevantes para las necesidades de la comunidad</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es-ES" dirty="0">
                <a:solidFill>
                  <a:srgbClr val="00338D"/>
                </a:solidFill>
              </a:rPr>
              <a:t>Aliarse con organizaciones locales para ayudar a atender las necesidades de la comunidad</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es-ES" dirty="0">
                <a:solidFill>
                  <a:srgbClr val="00338D"/>
                </a:solidFill>
              </a:rPr>
              <a:t>Elegir una de las causas globales de la Asociación como uno de los proyectos en curso</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es-ES" dirty="0">
                <a:solidFill>
                  <a:srgbClr val="00338D"/>
                </a:solidFill>
              </a:rPr>
              <a:t>Promover el proyecto de servicio en la comunidad a través de los medios de comunicación locales</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es-ES" dirty="0">
                <a:solidFill>
                  <a:srgbClr val="00338D"/>
                </a:solidFill>
              </a:rPr>
              <a:t>Ser creativo y pensar con originalidad</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es-ES" dirty="0">
                <a:solidFill>
                  <a:srgbClr val="00338D"/>
                </a:solidFill>
              </a:rPr>
              <a:t>Elegir proyectos aptos para toda la familia</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es-ES" dirty="0">
                <a:solidFill>
                  <a:srgbClr val="00338D"/>
                </a:solidFill>
              </a:rPr>
              <a:t>Aliarse con otros clubes Leo o de Leones de la zona </a:t>
            </a:r>
          </a:p>
        </p:txBody>
      </p:sp>
      <p:sp>
        <p:nvSpPr>
          <p:cNvPr id="6" name="Headline">
            <a:extLst>
              <a:ext uri="{FF2B5EF4-FFF2-40B4-BE49-F238E27FC236}">
                <a16:creationId xmlns:a16="http://schemas.microsoft.com/office/drawing/2014/main" id="{884D2F3C-77C4-0842-BD09-61B2F6C68A95}"/>
              </a:ext>
            </a:extLst>
          </p:cNvPr>
          <p:cNvSpPr txBox="1">
            <a:spLocks/>
          </p:cNvSpPr>
          <p:nvPr/>
        </p:nvSpPr>
        <p:spPr>
          <a:xfrm>
            <a:off x="203753" y="27528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600" dirty="0">
                <a:solidFill>
                  <a:srgbClr val="EBB700"/>
                </a:solidFill>
              </a:rPr>
              <a:t>Proyectos </a:t>
            </a:r>
          </a:p>
          <a:p>
            <a:r>
              <a:rPr lang="es-ES" sz="1600" dirty="0">
                <a:solidFill>
                  <a:srgbClr val="EBB700"/>
                </a:solidFill>
              </a:rPr>
              <a:t>de servicio</a:t>
            </a:r>
          </a:p>
        </p:txBody>
      </p:sp>
    </p:spTree>
    <p:extLst>
      <p:ext uri="{BB962C8B-B14F-4D97-AF65-F5344CB8AC3E}">
        <p14:creationId xmlns:p14="http://schemas.microsoft.com/office/powerpoint/2010/main" val="1320216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1918143" y="2222674"/>
            <a:ext cx="8350748"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solidFill>
                  <a:schemeClr val="bg1"/>
                </a:solidFill>
              </a:rPr>
              <a:t>Elegir a los dirigentes de club</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923330"/>
          </a:xfrm>
          <a:prstGeom prst="rect">
            <a:avLst/>
          </a:prstGeom>
          <a:noFill/>
        </p:spPr>
        <p:txBody>
          <a:bodyPr wrap="square" rtlCol="0">
            <a:spAutoFit/>
          </a:bodyPr>
          <a:lstStyle/>
          <a:p>
            <a:pPr algn="ctr"/>
            <a:r>
              <a:rPr lang="es-ES" dirty="0">
                <a:solidFill>
                  <a:schemeClr val="bg1"/>
                </a:solidFill>
                <a:latin typeface="Arial" charset="0"/>
                <a:ea typeface="Arial Hebrew Scholar" charset="-79"/>
                <a:cs typeface="Arial" charset="0"/>
              </a:rPr>
              <a:t>Uno de los beneficios clave de ingresar a un club de Leones son las oportunidades de liderato. El club nuevo debe elegir un presidente, un secretario, un tesorero y un asesor de afiliación antes de presentar la solicitud de club nuevo.   </a:t>
            </a:r>
          </a:p>
        </p:txBody>
      </p:sp>
    </p:spTree>
    <p:extLst>
      <p:ext uri="{BB962C8B-B14F-4D97-AF65-F5344CB8AC3E}">
        <p14:creationId xmlns:p14="http://schemas.microsoft.com/office/powerpoint/2010/main" val="3755635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8313"/>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18935" y="1703965"/>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pPr marL="285750" indent="-285750">
              <a:buFont typeface="Arial" panose="020B0604020202020204" pitchFamily="34" charset="0"/>
              <a:buChar char="•"/>
            </a:pPr>
            <a:r>
              <a:rPr lang="es-ES" sz="1800" dirty="0">
                <a:solidFill>
                  <a:srgbClr val="55565A"/>
                </a:solidFill>
              </a:rPr>
              <a:t>Los clubes nuevos deben elegir: Presidente, Secretario, Tesorero, Asesor de afiliación</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es-ES" sz="1800" dirty="0">
                <a:solidFill>
                  <a:srgbClr val="55565A"/>
                </a:solidFill>
              </a:rPr>
              <a:t>Proporcionar las descripciones de cada cargo de dirigente del club a todos los socios durante la primera reunión de organización.</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es-ES" sz="1800" dirty="0">
                <a:solidFill>
                  <a:srgbClr val="55565A"/>
                </a:solidFill>
              </a:rPr>
              <a:t>Elegir a los dirigentes del club para la tercera reunión de organización</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es-ES" sz="1800" dirty="0">
                <a:solidFill>
                  <a:srgbClr val="55565A"/>
                </a:solidFill>
              </a:rPr>
              <a:t>Los dirigentes del equipo del distrito, el León Orientador y los dirigentes del club patrocinador deben apoyar al nuevo club en el proceso de elección de los dirigentes del club</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es-ES" sz="1800" dirty="0">
                <a:solidFill>
                  <a:srgbClr val="55565A"/>
                </a:solidFill>
              </a:rPr>
              <a:t>El León Orientador capacitará a los dirigentes nuevos del club una vez que hayan sido elegidos</a:t>
            </a:r>
          </a:p>
          <a:p>
            <a:endParaRPr lang="en-US" sz="1200" dirty="0"/>
          </a:p>
          <a:p>
            <a:endParaRPr lang="en-US" sz="1200" kern="0" dirty="0">
              <a:solidFill>
                <a:srgbClr val="55565A"/>
              </a:solidFill>
            </a:endParaRPr>
          </a:p>
          <a:p>
            <a:pPr marL="285750" indent="-285750">
              <a:buFont typeface="Arial" panose="020B0604020202020204" pitchFamily="34" charset="0"/>
              <a:buChar char="•"/>
            </a:pPr>
            <a:endParaRPr lang="en-US" sz="1800" kern="0" dirty="0">
              <a:solidFill>
                <a:srgbClr val="55565A"/>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00338D"/>
                </a:solidFill>
              </a:rPr>
              <a:t>Elegir a los dirigentes del club nuevo</a:t>
            </a: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600" dirty="0">
                <a:solidFill>
                  <a:srgbClr val="EBB700"/>
                </a:solidFill>
              </a:rPr>
              <a:t>Dirigentes del club nuevo</a:t>
            </a:r>
          </a:p>
        </p:txBody>
      </p:sp>
    </p:spTree>
    <p:extLst>
      <p:ext uri="{BB962C8B-B14F-4D97-AF65-F5344CB8AC3E}">
        <p14:creationId xmlns:p14="http://schemas.microsoft.com/office/powerpoint/2010/main" val="2211129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2483" y="-16759"/>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1656153" y="2071672"/>
            <a:ext cx="8874728"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solidFill>
                  <a:schemeClr val="bg1"/>
                </a:solidFill>
              </a:rPr>
              <a:t>Proceso de solicitud de carta constitutiva</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1477328"/>
          </a:xfrm>
          <a:prstGeom prst="rect">
            <a:avLst/>
          </a:prstGeom>
          <a:noFill/>
        </p:spPr>
        <p:txBody>
          <a:bodyPr wrap="square" rtlCol="0">
            <a:spAutoFit/>
          </a:bodyPr>
          <a:lstStyle/>
          <a:p>
            <a:pPr algn="ctr"/>
            <a:r>
              <a:rPr lang="es-ES" dirty="0">
                <a:solidFill>
                  <a:schemeClr val="bg1"/>
                </a:solidFill>
                <a:latin typeface="Arial" charset="0"/>
                <a:ea typeface="Arial Hebrew Scholar" charset="-79"/>
                <a:cs typeface="Arial" charset="0"/>
              </a:rPr>
              <a:t>Ahora que los dirigentes ya han sido elegidos y el club tiene 20 socios es el momento de presentar la solicitud del club nuevo para su constitución.</a:t>
            </a: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438122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600" dirty="0">
                <a:solidFill>
                  <a:srgbClr val="EBB700"/>
                </a:solidFill>
              </a:rPr>
              <a:t>Presentación de la solicitud</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026391" y="2338661"/>
            <a:ext cx="4659635"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pPr marL="285750" indent="-285750">
              <a:buFont typeface="Arial" panose="020B0604020202020204" pitchFamily="34" charset="0"/>
              <a:buChar char="•"/>
            </a:pPr>
            <a:r>
              <a:rPr lang="es-ES" sz="1400" dirty="0"/>
              <a:t> </a:t>
            </a:r>
            <a:r>
              <a:rPr lang="es-ES" sz="1500" dirty="0"/>
              <a:t>El club de Leones o filial de club propuesto debe llevar el nombre real del “municipio” o de la subdivisión gubernamental equivalente en la que esté ubicado.</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es-ES" sz="1500" dirty="0"/>
              <a:t>Los clubes universitarios pueden usar el nombre de la universidad como su “municipio”.</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es-ES" sz="1500" dirty="0"/>
              <a:t>La “designación distintiva” de los clubes ubicados en el mismo municipio puede ser cualquier nombre que identifique claramente el club de otros clubes. La designación distintiva se incluirá después del nombre del municipio. </a:t>
            </a:r>
            <a:r>
              <a:rPr lang="es-ES" sz="1500" i="1" dirty="0"/>
              <a:t>Ejemplo: Club de Leones Bogotá Visión</a:t>
            </a:r>
          </a:p>
          <a:p>
            <a:pPr marL="285750" indent="-285750">
              <a:buFont typeface="Arial" panose="020B0604020202020204" pitchFamily="34" charset="0"/>
              <a:buChar char="•"/>
            </a:pPr>
            <a:endParaRPr lang="en-US" sz="1500" i="1" kern="0" dirty="0"/>
          </a:p>
          <a:p>
            <a:endParaRPr lang="en-US" sz="1500" kern="0" dirty="0"/>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689956"/>
            <a:ext cx="8373905" cy="830732"/>
          </a:xfrm>
          <a:prstGeom prst="rect">
            <a:avLst/>
          </a:prstGeom>
        </p:spPr>
        <p:txBody>
          <a:bodyPr>
            <a:normAutofit fontScale="850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00338D"/>
                </a:solidFill>
              </a:rPr>
              <a:t>Presentación de la solicitud de un club nuevo: </a:t>
            </a:r>
          </a:p>
          <a:p>
            <a:r>
              <a:rPr lang="es-ES" sz="3200" dirty="0">
                <a:solidFill>
                  <a:srgbClr val="00338D"/>
                </a:solidFill>
              </a:rPr>
              <a:t>Elegir un nombre </a:t>
            </a:r>
          </a:p>
        </p:txBody>
      </p:sp>
      <p:sp>
        <p:nvSpPr>
          <p:cNvPr id="13" name="Body Copy">
            <a:extLst>
              <a:ext uri="{FF2B5EF4-FFF2-40B4-BE49-F238E27FC236}">
                <a16:creationId xmlns:a16="http://schemas.microsoft.com/office/drawing/2014/main" id="{90080B9E-C426-BF41-B08F-C2859FA9C036}"/>
              </a:ext>
            </a:extLst>
          </p:cNvPr>
          <p:cNvSpPr txBox="1">
            <a:spLocks/>
          </p:cNvSpPr>
          <p:nvPr/>
        </p:nvSpPr>
        <p:spPr>
          <a:xfrm>
            <a:off x="7177489" y="2368154"/>
            <a:ext cx="4659635"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pPr marL="285750" indent="-285750">
              <a:buFont typeface="Arial" panose="020B0604020202020204" pitchFamily="34" charset="0"/>
              <a:buChar char="•"/>
            </a:pPr>
            <a:r>
              <a:rPr lang="es-ES" sz="1500" dirty="0"/>
              <a:t>El club matriz del municipio llevará el título de “club decano”</a:t>
            </a:r>
          </a:p>
          <a:p>
            <a:endParaRPr lang="en-US" sz="1500" kern="0" dirty="0"/>
          </a:p>
          <a:p>
            <a:pPr marL="285750" indent="-285750">
              <a:buFont typeface="Arial" panose="020B0604020202020204" pitchFamily="34" charset="0"/>
              <a:buChar char="•"/>
            </a:pPr>
            <a:r>
              <a:rPr lang="es-ES" sz="1500" dirty="0"/>
              <a:t>Los clubes de Leones no pueden llevar el nombre de una persona viva</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es-ES" sz="1500" dirty="0"/>
              <a:t>Ningún club de Leones puede añadir la palabra “internacional” como designación distintiva</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es-ES" sz="1500" dirty="0"/>
              <a:t>Si incluye el nombre de una empresa, la empresa debe proporcionar la documentación correspondiente antes de la aprobación del club</a:t>
            </a:r>
          </a:p>
        </p:txBody>
      </p:sp>
      <p:sp>
        <p:nvSpPr>
          <p:cNvPr id="2" name="TextBox 1"/>
          <p:cNvSpPr txBox="1"/>
          <p:nvPr/>
        </p:nvSpPr>
        <p:spPr>
          <a:xfrm>
            <a:off x="2386126" y="1881424"/>
            <a:ext cx="8424617" cy="646331"/>
          </a:xfrm>
          <a:prstGeom prst="rect">
            <a:avLst/>
          </a:prstGeom>
          <a:noFill/>
        </p:spPr>
        <p:txBody>
          <a:bodyPr wrap="square" rtlCol="0">
            <a:spAutoFit/>
          </a:bodyPr>
          <a:lstStyle/>
          <a:p>
            <a:r>
              <a:rPr lang="es-ES" b="1" dirty="0">
                <a:solidFill>
                  <a:srgbClr val="55565A"/>
                </a:solidFill>
              </a:rPr>
              <a:t>El primer paso en el proceso de solicitud es elegir un nombre. Las directrices siguientes ayudarán con la elección del nombre.</a:t>
            </a:r>
          </a:p>
        </p:txBody>
      </p:sp>
    </p:spTree>
    <p:extLst>
      <p:ext uri="{BB962C8B-B14F-4D97-AF65-F5344CB8AC3E}">
        <p14:creationId xmlns:p14="http://schemas.microsoft.com/office/powerpoint/2010/main" val="3741458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13894"/>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600" dirty="0">
                <a:solidFill>
                  <a:srgbClr val="EBB700"/>
                </a:solidFill>
              </a:rPr>
              <a:t>Presentación de la solicitud</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661798" y="1374068"/>
            <a:ext cx="8875358" cy="78132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800" dirty="0">
                <a:solidFill>
                  <a:srgbClr val="55565A"/>
                </a:solidFill>
              </a:rPr>
              <a:t>La información siguiente ofrece detalles sobre quién puede procesar la solicitud de club nuevo a nivel de distrito y de club.</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2823353" y="125820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738992" y="245399"/>
            <a:ext cx="8595360"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00338D"/>
                </a:solidFill>
              </a:rPr>
              <a:t>Presentación de solicitud de club nuevo:  Proceso a nivel de distrito</a:t>
            </a:r>
          </a:p>
        </p:txBody>
      </p:sp>
      <p:graphicFrame>
        <p:nvGraphicFramePr>
          <p:cNvPr id="2" name="Table 1"/>
          <p:cNvGraphicFramePr>
            <a:graphicFrameLocks noGrp="1"/>
          </p:cNvGraphicFramePr>
          <p:nvPr>
            <p:extLst>
              <p:ext uri="{D42A27DB-BD31-4B8C-83A1-F6EECF244321}">
                <p14:modId xmlns:p14="http://schemas.microsoft.com/office/powerpoint/2010/main" val="475827651"/>
              </p:ext>
            </p:extLst>
          </p:nvPr>
        </p:nvGraphicFramePr>
        <p:xfrm>
          <a:off x="2738992" y="2007432"/>
          <a:ext cx="8875360" cy="4754880"/>
        </p:xfrm>
        <a:graphic>
          <a:graphicData uri="http://schemas.openxmlformats.org/drawingml/2006/table">
            <a:tbl>
              <a:tblPr firstRow="1" bandRow="1">
                <a:tableStyleId>{5C22544A-7EE6-4342-B048-85BDC9FD1C3A}</a:tableStyleId>
              </a:tblPr>
              <a:tblGrid>
                <a:gridCol w="1775072">
                  <a:extLst>
                    <a:ext uri="{9D8B030D-6E8A-4147-A177-3AD203B41FA5}">
                      <a16:colId xmlns:a16="http://schemas.microsoft.com/office/drawing/2014/main" val="20000"/>
                    </a:ext>
                  </a:extLst>
                </a:gridCol>
                <a:gridCol w="1775072">
                  <a:extLst>
                    <a:ext uri="{9D8B030D-6E8A-4147-A177-3AD203B41FA5}">
                      <a16:colId xmlns:a16="http://schemas.microsoft.com/office/drawing/2014/main" val="20001"/>
                    </a:ext>
                  </a:extLst>
                </a:gridCol>
                <a:gridCol w="1775072">
                  <a:extLst>
                    <a:ext uri="{9D8B030D-6E8A-4147-A177-3AD203B41FA5}">
                      <a16:colId xmlns:a16="http://schemas.microsoft.com/office/drawing/2014/main" val="20002"/>
                    </a:ext>
                  </a:extLst>
                </a:gridCol>
                <a:gridCol w="1775072">
                  <a:extLst>
                    <a:ext uri="{9D8B030D-6E8A-4147-A177-3AD203B41FA5}">
                      <a16:colId xmlns:a16="http://schemas.microsoft.com/office/drawing/2014/main" val="20003"/>
                    </a:ext>
                  </a:extLst>
                </a:gridCol>
                <a:gridCol w="1775072">
                  <a:extLst>
                    <a:ext uri="{9D8B030D-6E8A-4147-A177-3AD203B41FA5}">
                      <a16:colId xmlns:a16="http://schemas.microsoft.com/office/drawing/2014/main" val="20004"/>
                    </a:ext>
                  </a:extLst>
                </a:gridCol>
              </a:tblGrid>
              <a:tr h="370840">
                <a:tc>
                  <a:txBody>
                    <a:bodyPr/>
                    <a:lstStyle/>
                    <a:p>
                      <a:r>
                        <a:rPr lang="es-ES" dirty="0"/>
                        <a:t>Introducción de la solicitud</a:t>
                      </a:r>
                    </a:p>
                  </a:txBody>
                  <a:tcPr/>
                </a:tc>
                <a:tc>
                  <a:txBody>
                    <a:bodyPr/>
                    <a:lstStyle/>
                    <a:p>
                      <a:r>
                        <a:rPr lang="es-ES" dirty="0"/>
                        <a:t>Introducción de socios</a:t>
                      </a:r>
                      <a:r>
                        <a:rPr lang="es-ES" baseline="0" dirty="0"/>
                        <a:t> fundadores</a:t>
                      </a:r>
                    </a:p>
                  </a:txBody>
                  <a:tcPr/>
                </a:tc>
                <a:tc>
                  <a:txBody>
                    <a:bodyPr/>
                    <a:lstStyle/>
                    <a:p>
                      <a:r>
                        <a:rPr lang="es-ES" dirty="0"/>
                        <a:t>Introducción de León</a:t>
                      </a:r>
                      <a:r>
                        <a:rPr lang="es-ES" baseline="0" dirty="0"/>
                        <a:t> Orientador</a:t>
                      </a:r>
                    </a:p>
                  </a:txBody>
                  <a:tcPr/>
                </a:tc>
                <a:tc>
                  <a:txBody>
                    <a:bodyPr/>
                    <a:lstStyle/>
                    <a:p>
                      <a:r>
                        <a:rPr lang="es-ES" dirty="0"/>
                        <a:t>Aprobación de la</a:t>
                      </a:r>
                      <a:r>
                        <a:rPr lang="es-ES" baseline="0" dirty="0"/>
                        <a:t> solicitud </a:t>
                      </a:r>
                    </a:p>
                  </a:txBody>
                  <a:tcPr/>
                </a:tc>
                <a:tc>
                  <a:txBody>
                    <a:bodyPr/>
                    <a:lstStyle/>
                    <a:p>
                      <a:r>
                        <a:rPr lang="es-ES" dirty="0"/>
                        <a:t>Pago del club</a:t>
                      </a:r>
                    </a:p>
                  </a:txBody>
                  <a:tcPr/>
                </a:tc>
                <a:extLst>
                  <a:ext uri="{0D108BD9-81ED-4DB2-BD59-A6C34878D82A}">
                    <a16:rowId xmlns:a16="http://schemas.microsoft.com/office/drawing/2014/main" val="10000"/>
                  </a:ext>
                </a:extLst>
              </a:tr>
              <a:tr h="370840">
                <a:tc>
                  <a:txBody>
                    <a:bodyPr/>
                    <a:lstStyle/>
                    <a:p>
                      <a:r>
                        <a:rPr lang="es-ES" sz="1400" dirty="0"/>
                        <a:t>Gobernador del Distrito</a:t>
                      </a:r>
                    </a:p>
                  </a:txBody>
                  <a:tcPr/>
                </a:tc>
                <a:tc>
                  <a:txBody>
                    <a:bodyPr/>
                    <a:lstStyle/>
                    <a:p>
                      <a:r>
                        <a:rPr lang="es-ES" sz="1400" dirty="0"/>
                        <a:t>Gobernador del Distrito</a:t>
                      </a:r>
                    </a:p>
                  </a:txBody>
                  <a:tcPr/>
                </a:tc>
                <a:tc>
                  <a:txBody>
                    <a:bodyPr/>
                    <a:lstStyle/>
                    <a:p>
                      <a:r>
                        <a:rPr lang="es-ES" sz="1400" dirty="0"/>
                        <a:t>Gobernador del Distrito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t>Gobernador del Distrito</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t>Gobernador del Distrito</a:t>
                      </a:r>
                    </a:p>
                    <a:p>
                      <a:endParaRPr lang="en-US" sz="1400" dirty="0"/>
                    </a:p>
                  </a:txBody>
                  <a:tcPr/>
                </a:tc>
                <a:extLst>
                  <a:ext uri="{0D108BD9-81ED-4DB2-BD59-A6C34878D82A}">
                    <a16:rowId xmlns:a16="http://schemas.microsoft.com/office/drawing/2014/main" val="10001"/>
                  </a:ext>
                </a:extLst>
              </a:tr>
              <a:tr h="370840">
                <a:tc>
                  <a:txBody>
                    <a:bodyPr/>
                    <a:lstStyle/>
                    <a:p>
                      <a:r>
                        <a:rPr lang="es-ES" sz="1400" dirty="0"/>
                        <a:t>León Coordinador</a:t>
                      </a:r>
                    </a:p>
                  </a:txBody>
                  <a:tcPr/>
                </a:tc>
                <a:tc>
                  <a:txBody>
                    <a:bodyPr/>
                    <a:lstStyle/>
                    <a:p>
                      <a:r>
                        <a:rPr lang="es-ES" sz="1400" dirty="0"/>
                        <a:t>León Coordinador</a:t>
                      </a:r>
                    </a:p>
                  </a:txBody>
                  <a:tcPr/>
                </a:tc>
                <a:tc>
                  <a:txBody>
                    <a:bodyPr/>
                    <a:lstStyle/>
                    <a:p>
                      <a:r>
                        <a:rPr lang="es-ES" sz="1400" dirty="0"/>
                        <a:t>León Coordinador</a:t>
                      </a:r>
                    </a:p>
                  </a:txBody>
                  <a:tcPr/>
                </a:tc>
                <a:tc>
                  <a:txBody>
                    <a:bodyPr/>
                    <a:lstStyle/>
                    <a:p>
                      <a:endParaRPr lang="en-US" sz="1400" dirty="0"/>
                    </a:p>
                  </a:txBody>
                  <a:tcPr/>
                </a:tc>
                <a:tc>
                  <a:txBody>
                    <a:bodyPr/>
                    <a:lstStyle/>
                    <a:p>
                      <a:r>
                        <a:rPr lang="es-ES" sz="1400" dirty="0"/>
                        <a:t>Tesorero del club nuevo</a:t>
                      </a:r>
                    </a:p>
                  </a:txBody>
                  <a:tcPr/>
                </a:tc>
                <a:extLst>
                  <a:ext uri="{0D108BD9-81ED-4DB2-BD59-A6C34878D82A}">
                    <a16:rowId xmlns:a16="http://schemas.microsoft.com/office/drawing/2014/main" val="10002"/>
                  </a:ext>
                </a:extLst>
              </a:tr>
              <a:tr h="370840">
                <a:tc>
                  <a:txBody>
                    <a:bodyPr/>
                    <a:lstStyle/>
                    <a:p>
                      <a:r>
                        <a:rPr lang="es-ES" sz="1400" dirty="0"/>
                        <a:t>Coordinador del GMT del Distrito</a:t>
                      </a:r>
                    </a:p>
                  </a:txBody>
                  <a:tcPr/>
                </a:tc>
                <a:tc>
                  <a:txBody>
                    <a:bodyPr/>
                    <a:lstStyle/>
                    <a:p>
                      <a:r>
                        <a:rPr lang="es-ES" sz="1400" dirty="0"/>
                        <a:t>Coordinador del GMT del Distrito</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3"/>
                  </a:ext>
                </a:extLst>
              </a:tr>
              <a:tr h="370840">
                <a:tc>
                  <a:txBody>
                    <a:bodyPr/>
                    <a:lstStyle/>
                    <a:p>
                      <a:r>
                        <a:rPr lang="es-ES" sz="1400" dirty="0"/>
                        <a:t>Presidente del club patrocinador</a:t>
                      </a:r>
                    </a:p>
                  </a:txBody>
                  <a:tcPr/>
                </a:tc>
                <a:tc>
                  <a:txBody>
                    <a:bodyPr/>
                    <a:lstStyle/>
                    <a:p>
                      <a:r>
                        <a:rPr lang="es-ES" sz="1400" dirty="0"/>
                        <a:t>Presidente del club patrocinador</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4"/>
                  </a:ext>
                </a:extLst>
              </a:tr>
              <a:tr h="370840">
                <a:tc>
                  <a:txBody>
                    <a:bodyPr/>
                    <a:lstStyle/>
                    <a:p>
                      <a:r>
                        <a:rPr lang="es-ES" sz="1400" dirty="0"/>
                        <a:t>Secretario</a:t>
                      </a:r>
                      <a:r>
                        <a:rPr lang="es-ES" sz="1400" baseline="0" dirty="0"/>
                        <a:t> del club patrocinador</a:t>
                      </a:r>
                    </a:p>
                  </a:txBody>
                  <a:tcPr/>
                </a:tc>
                <a:tc>
                  <a:txBody>
                    <a:bodyPr/>
                    <a:lstStyle/>
                    <a:p>
                      <a:r>
                        <a:rPr lang="es-ES" sz="1400" dirty="0"/>
                        <a:t>Secretario</a:t>
                      </a:r>
                      <a:r>
                        <a:rPr lang="es-ES" sz="1400" baseline="0" dirty="0"/>
                        <a:t> del club patrocinador</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5"/>
                  </a:ext>
                </a:extLst>
              </a:tr>
              <a:tr h="370840">
                <a:tc>
                  <a:txBody>
                    <a:bodyPr/>
                    <a:lstStyle/>
                    <a:p>
                      <a:endParaRPr lang="en-US" sz="1400" dirty="0"/>
                    </a:p>
                  </a:txBody>
                  <a:tcPr/>
                </a:tc>
                <a:tc>
                  <a:txBody>
                    <a:bodyPr/>
                    <a:lstStyle/>
                    <a:p>
                      <a:r>
                        <a:rPr lang="es-ES" sz="1400" dirty="0"/>
                        <a:t>Presidente del club nuevo</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6"/>
                  </a:ext>
                </a:extLst>
              </a:tr>
              <a:tr h="370840">
                <a:tc>
                  <a:txBody>
                    <a:bodyPr/>
                    <a:lstStyle/>
                    <a:p>
                      <a:endParaRPr lang="en-US" sz="1400" dirty="0"/>
                    </a:p>
                  </a:txBody>
                  <a:tcPr/>
                </a:tc>
                <a:tc>
                  <a:txBody>
                    <a:bodyPr/>
                    <a:lstStyle/>
                    <a:p>
                      <a:r>
                        <a:rPr lang="es-ES" sz="1400" dirty="0"/>
                        <a:t>Secretario del</a:t>
                      </a:r>
                      <a:r>
                        <a:rPr lang="es-ES" sz="1400" baseline="0" dirty="0"/>
                        <a:t> club nuevo</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77833859"/>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3625</TotalTime>
  <Words>1447</Words>
  <Application>Microsoft Office PowerPoint</Application>
  <PresentationFormat>Widescreen</PresentationFormat>
  <Paragraphs>222</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Courier New</vt:lpstr>
      <vt:lpstr>Helvetica</vt:lpstr>
      <vt:lpstr>Helvetica Neue</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Gray, Tracy</cp:lastModifiedBy>
  <cp:revision>234</cp:revision>
  <dcterms:created xsi:type="dcterms:W3CDTF">2018-11-12T16:45:52Z</dcterms:created>
  <dcterms:modified xsi:type="dcterms:W3CDTF">2021-10-20T15:28:42Z</dcterms:modified>
</cp:coreProperties>
</file>