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872" r:id="rId2"/>
    <p:sldId id="1109" r:id="rId3"/>
    <p:sldId id="984" r:id="rId4"/>
    <p:sldId id="1129" r:id="rId5"/>
    <p:sldId id="1117" r:id="rId6"/>
    <p:sldId id="1120" r:id="rId7"/>
    <p:sldId id="1119" r:id="rId8"/>
    <p:sldId id="1116" r:id="rId9"/>
    <p:sldId id="1126" r:id="rId10"/>
    <p:sldId id="1127" r:id="rId11"/>
    <p:sldId id="1130" r:id="rId12"/>
    <p:sldId id="1131" r:id="rId13"/>
    <p:sldId id="1132" r:id="rId14"/>
    <p:sldId id="1133" r:id="rId15"/>
    <p:sldId id="1134" r:id="rId16"/>
    <p:sldId id="1118" r:id="rId17"/>
    <p:sldId id="1128" r:id="rId18"/>
    <p:sldId id="1136"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55565A"/>
    <a:srgbClr val="FF5C35"/>
    <a:srgbClr val="407CCA"/>
    <a:srgbClr val="0D2240"/>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0"/>
    <p:restoredTop sz="86410" autoAdjust="0"/>
  </p:normalViewPr>
  <p:slideViewPr>
    <p:cSldViewPr snapToGrid="0" snapToObjects="1">
      <p:cViewPr varScale="1">
        <p:scale>
          <a:sx n="103" d="100"/>
          <a:sy n="103" d="100"/>
        </p:scale>
        <p:origin x="114" y="3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1" d="100"/>
          <a:sy n="71" d="100"/>
        </p:scale>
        <p:origin x="3077"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8:49:40.8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1,'12'0,"0"2,0 0,0 0,14 5,29 6,65-4,177-8,-139-3,1579 1,-1692 4,-1 2,0 2,0 2,63 20,-64-15,2-2,-1-3,1-1,56 2,157-12,139 3,-249 15,-86-7,64 0,517-10,-609-2,0 0,0-3,-1-1,1-1,-1-1,32-16,26-5,-45 17,1 3,0 1,62-2,144 7,-224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18926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84456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82018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271254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5792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419752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9236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38043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7505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18662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3024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423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54997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20392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40853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55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893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6966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20181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customXml" Target="../ink/ink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Durchführung des Gründungstreffens</a:t>
            </a:r>
          </a:p>
          <a:p>
            <a:r>
              <a:rPr lang="de-de" dirty="0"/>
              <a:t>Aufgaben im Gefolge des Workshops</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211015" y="366727"/>
            <a:ext cx="2391508"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Anträge auf Gründung eines neuen Clubs werden online über MyLCI eingereicht. Befolgen Sie bei der Einreichung von Clubgründungsanträgen folgende Schritte:  </a:t>
            </a:r>
          </a:p>
          <a:p>
            <a:endParaRPr lang="en-US" sz="1800" kern="0" dirty="0">
              <a:solidFill>
                <a:srgbClr val="55565A"/>
              </a:solidFill>
            </a:endParaRPr>
          </a:p>
          <a:p>
            <a:r>
              <a:rPr lang="de-de" sz="1800" dirty="0">
                <a:solidFill>
                  <a:srgbClr val="55565A"/>
                </a:solidFill>
              </a:rPr>
              <a:t>1. Schritt:  Melden Sie sich bei MyLCI an.   Sie können MyLCI über die Website </a:t>
            </a:r>
            <a:r>
              <a:rPr lang="de-de" sz="1800" dirty="0">
                <a:solidFill>
                  <a:srgbClr val="55565A"/>
                </a:solidFill>
                <a:hlinkClick r:id="rId3"/>
              </a:rPr>
              <a:t>www.lionsclubs.org</a:t>
            </a:r>
            <a:r>
              <a:rPr lang="de-de" sz="1800" dirty="0">
                <a:solidFill>
                  <a:srgbClr val="55565A"/>
                </a:solidFill>
              </a:rPr>
              <a:t> aufrufen und im oberen Feld auf MyLCI klicken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07733" y="684953"/>
            <a:ext cx="9198412" cy="835735"/>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Einreichung eines Antrags auf Gründung eines neuen Clubs: MyLCI</a:t>
            </a:r>
          </a:p>
        </p:txBody>
      </p:sp>
      <p:pic>
        <p:nvPicPr>
          <p:cNvPr id="12" name="Picture 11">
            <a:extLst>
              <a:ext uri="{FF2B5EF4-FFF2-40B4-BE49-F238E27FC236}">
                <a16:creationId xmlns:a16="http://schemas.microsoft.com/office/drawing/2014/main" id="{41B74808-04D5-4406-8192-8861BA0C1810}"/>
              </a:ext>
            </a:extLst>
          </p:cNvPr>
          <p:cNvPicPr/>
          <p:nvPr/>
        </p:nvPicPr>
        <p:blipFill>
          <a:blip r:embed="rId4"/>
          <a:stretch>
            <a:fillRect/>
          </a:stretch>
        </p:blipFill>
        <p:spPr>
          <a:xfrm>
            <a:off x="2907733" y="3859569"/>
            <a:ext cx="8279396" cy="873069"/>
          </a:xfrm>
          <a:prstGeom prst="rect">
            <a:avLst/>
          </a:prstGeom>
        </p:spPr>
      </p:pic>
      <p:sp>
        <p:nvSpPr>
          <p:cNvPr id="3" name="Oval 2">
            <a:extLst>
              <a:ext uri="{FF2B5EF4-FFF2-40B4-BE49-F238E27FC236}">
                <a16:creationId xmlns:a16="http://schemas.microsoft.com/office/drawing/2014/main" id="{716E583A-409A-4D48-A0E7-AAC4309E83A1}"/>
              </a:ext>
            </a:extLst>
          </p:cNvPr>
          <p:cNvSpPr/>
          <p:nvPr/>
        </p:nvSpPr>
        <p:spPr>
          <a:xfrm>
            <a:off x="7018638" y="3768811"/>
            <a:ext cx="1037967" cy="3707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81563" y="356704"/>
            <a:ext cx="8389955" cy="68033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rPr>
              <a:t>Einreichung eines Antrags auf Gründung eines neuen Clubs: MyLCI</a:t>
            </a:r>
          </a:p>
        </p:txBody>
      </p:sp>
      <p:sp>
        <p:nvSpPr>
          <p:cNvPr id="5" name="Yellow Bar">
            <a:extLst>
              <a:ext uri="{FF2B5EF4-FFF2-40B4-BE49-F238E27FC236}">
                <a16:creationId xmlns:a16="http://schemas.microsoft.com/office/drawing/2014/main" id="{E51C4DA4-A142-A94A-BC66-DF4ADD1F27BE}"/>
              </a:ext>
            </a:extLst>
          </p:cNvPr>
          <p:cNvSpPr/>
          <p:nvPr/>
        </p:nvSpPr>
        <p:spPr>
          <a:xfrm>
            <a:off x="2977916" y="112206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180870" y="366727"/>
            <a:ext cx="2361203"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sp>
        <p:nvSpPr>
          <p:cNvPr id="9" name="Body Copy">
            <a:extLst>
              <a:ext uri="{FF2B5EF4-FFF2-40B4-BE49-F238E27FC236}">
                <a16:creationId xmlns:a16="http://schemas.microsoft.com/office/drawing/2014/main" id="{90080B9E-C426-BF41-B08F-C2859FA9C036}"/>
              </a:ext>
            </a:extLst>
          </p:cNvPr>
          <p:cNvSpPr txBox="1">
            <a:spLocks/>
          </p:cNvSpPr>
          <p:nvPr/>
        </p:nvSpPr>
        <p:spPr>
          <a:xfrm>
            <a:off x="2977917" y="1332089"/>
            <a:ext cx="8789344" cy="113789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2. Schritt: </a:t>
            </a:r>
            <a:r>
              <a:rPr lang="de-de" sz="1800" b="1" dirty="0">
                <a:solidFill>
                  <a:schemeClr val="accent1"/>
                </a:solidFill>
              </a:rPr>
              <a:t>Universelle Login-Seite: </a:t>
            </a:r>
          </a:p>
          <a:p>
            <a:r>
              <a:rPr lang="de-de" sz="1800" dirty="0">
                <a:solidFill>
                  <a:srgbClr val="55565A"/>
                </a:solidFill>
              </a:rPr>
              <a:t>Sie werden zur universellen Login-Seite von Lions Clubs International geleitet.         </a:t>
            </a:r>
            <a:r>
              <a:rPr lang="de-de" sz="1800" dirty="0"/>
              <a:t>Klicken Sie unter „</a:t>
            </a:r>
            <a:r>
              <a:rPr lang="de-de" sz="1800" dirty="0">
                <a:solidFill>
                  <a:srgbClr val="55565A"/>
                </a:solidFill>
              </a:rPr>
              <a:t>MyLCI-Tools für Lions-Führungskräfte“ auf die </a:t>
            </a:r>
            <a:r>
              <a:rPr lang="de-de" sz="1800" b="1" dirty="0">
                <a:solidFill>
                  <a:srgbClr val="0070C0"/>
                </a:solidFill>
              </a:rPr>
              <a:t>Schaltfläche „Gehe zu“.</a:t>
            </a:r>
          </a:p>
          <a:p>
            <a:endParaRPr lang="en-US" sz="1800" kern="0" dirty="0">
              <a:solidFill>
                <a:srgbClr val="55565A"/>
              </a:solidFill>
            </a:endParaRPr>
          </a:p>
          <a:p>
            <a:endParaRPr lang="en-US" sz="1800" kern="0" dirty="0">
              <a:solidFill>
                <a:srgbClr val="55565A"/>
              </a:solidFill>
            </a:endParaRPr>
          </a:p>
        </p:txBody>
      </p:sp>
      <p:pic>
        <p:nvPicPr>
          <p:cNvPr id="10" name="Picture 9"/>
          <p:cNvPicPr>
            <a:picLocks noChangeAspect="1"/>
          </p:cNvPicPr>
          <p:nvPr/>
        </p:nvPicPr>
        <p:blipFill>
          <a:blip r:embed="rId3"/>
          <a:stretch>
            <a:fillRect/>
          </a:stretch>
        </p:blipFill>
        <p:spPr>
          <a:xfrm>
            <a:off x="2542073" y="2702560"/>
            <a:ext cx="8481527" cy="3922867"/>
          </a:xfrm>
          <a:prstGeom prst="rect">
            <a:avLst/>
          </a:prstGeom>
          <a:ln>
            <a:solidFill>
              <a:schemeClr val="tx1"/>
            </a:solidFill>
          </a:ln>
        </p:spPr>
      </p:pic>
    </p:spTree>
    <p:extLst>
      <p:ext uri="{BB962C8B-B14F-4D97-AF65-F5344CB8AC3E}">
        <p14:creationId xmlns:p14="http://schemas.microsoft.com/office/powerpoint/2010/main" val="22759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rPr>
              <a:t>Einreichung eines Antrags auf Gründung eines neuen Clubs: MyLCI</a:t>
            </a:r>
          </a:p>
        </p:txBody>
      </p:sp>
      <p:sp>
        <p:nvSpPr>
          <p:cNvPr id="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3. Schritt:  Klicken Sie auf die Registerkarte „</a:t>
            </a:r>
            <a:r>
              <a:rPr lang="de-de" sz="1800" i="1" dirty="0">
                <a:solidFill>
                  <a:srgbClr val="55565A"/>
                </a:solidFill>
              </a:rPr>
              <a:t>Meine Lions-Clubs</a:t>
            </a:r>
            <a:r>
              <a:rPr lang="de-de" sz="1800" dirty="0">
                <a:solidFill>
                  <a:srgbClr val="55565A"/>
                </a:solidFill>
              </a:rPr>
              <a:t>“, und klicken Sie </a:t>
            </a:r>
            <a:r>
              <a:rPr lang="de-de" sz="1800" i="1" dirty="0">
                <a:solidFill>
                  <a:srgbClr val="55565A"/>
                </a:solidFill>
              </a:rPr>
              <a:t>auf das Dropdown-Menü</a:t>
            </a:r>
            <a:r>
              <a:rPr lang="de-de" sz="1800" dirty="0">
                <a:solidFill>
                  <a:srgbClr val="55565A"/>
                </a:solidFill>
              </a:rPr>
              <a:t> „</a:t>
            </a:r>
            <a:r>
              <a:rPr lang="de-de" sz="1800" i="1" dirty="0">
                <a:solidFill>
                  <a:srgbClr val="55565A"/>
                </a:solidFill>
              </a:rPr>
              <a:t>Clubgründungsanträge“. </a:t>
            </a:r>
            <a:r>
              <a:rPr lang="de-de" sz="1800" dirty="0">
                <a:solidFill>
                  <a:srgbClr val="55565A"/>
                </a:solidFill>
              </a:rPr>
              <a:t>Klicken Sie auf die Schaltfläche „Club hinzufügen“.</a:t>
            </a:r>
          </a:p>
          <a:p>
            <a:endParaRPr lang="en-US" sz="1800" i="1" kern="0" dirty="0">
              <a:solidFill>
                <a:srgbClr val="55565A"/>
              </a:solidFill>
            </a:endParaRPr>
          </a:p>
          <a:p>
            <a:endParaRPr lang="en-US" sz="1800" i="1" kern="0" dirty="0">
              <a:solidFill>
                <a:srgbClr val="55565A"/>
              </a:solidFill>
            </a:endParaRPr>
          </a:p>
        </p:txBody>
      </p:sp>
      <p:sp>
        <p:nvSpPr>
          <p:cNvPr id="9" name="Headline">
            <a:extLst>
              <a:ext uri="{FF2B5EF4-FFF2-40B4-BE49-F238E27FC236}">
                <a16:creationId xmlns:a16="http://schemas.microsoft.com/office/drawing/2014/main" id="{072A05E2-273F-E24C-A99A-4B83C2AF402B}"/>
              </a:ext>
            </a:extLst>
          </p:cNvPr>
          <p:cNvSpPr txBox="1">
            <a:spLocks/>
          </p:cNvSpPr>
          <p:nvPr/>
        </p:nvSpPr>
        <p:spPr>
          <a:xfrm>
            <a:off x="200967" y="366727"/>
            <a:ext cx="232116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pic>
        <p:nvPicPr>
          <p:cNvPr id="12" name="Picture 11">
            <a:extLst>
              <a:ext uri="{FF2B5EF4-FFF2-40B4-BE49-F238E27FC236}">
                <a16:creationId xmlns:a16="http://schemas.microsoft.com/office/drawing/2014/main" id="{DEC29446-E4A2-4A63-B0F8-58B94ECB1E61}"/>
              </a:ext>
            </a:extLst>
          </p:cNvPr>
          <p:cNvPicPr/>
          <p:nvPr/>
        </p:nvPicPr>
        <p:blipFill>
          <a:blip r:embed="rId3"/>
          <a:stretch>
            <a:fillRect/>
          </a:stretch>
        </p:blipFill>
        <p:spPr>
          <a:xfrm>
            <a:off x="3028999" y="3066308"/>
            <a:ext cx="3483011" cy="3482773"/>
          </a:xfrm>
          <a:prstGeom prst="rect">
            <a:avLst/>
          </a:prstGeom>
          <a:ln>
            <a:solidFill>
              <a:schemeClr val="tx1"/>
            </a:solidFill>
          </a:ln>
        </p:spPr>
      </p:pic>
      <p:sp>
        <p:nvSpPr>
          <p:cNvPr id="14" name="Oval 13">
            <a:extLst>
              <a:ext uri="{FF2B5EF4-FFF2-40B4-BE49-F238E27FC236}">
                <a16:creationId xmlns:a16="http://schemas.microsoft.com/office/drawing/2014/main" id="{D234B297-C87D-4CBB-83F3-60C949B627AD}"/>
              </a:ext>
            </a:extLst>
          </p:cNvPr>
          <p:cNvSpPr/>
          <p:nvPr/>
        </p:nvSpPr>
        <p:spPr>
          <a:xfrm>
            <a:off x="3603099" y="2999882"/>
            <a:ext cx="1438458" cy="3707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37D7EAD-9E4C-4976-9989-C1365E966A0C}"/>
              </a:ext>
            </a:extLst>
          </p:cNvPr>
          <p:cNvPicPr/>
          <p:nvPr/>
        </p:nvPicPr>
        <p:blipFill>
          <a:blip r:embed="rId4"/>
          <a:stretch>
            <a:fillRect/>
          </a:stretch>
        </p:blipFill>
        <p:spPr>
          <a:xfrm>
            <a:off x="7788876" y="3821071"/>
            <a:ext cx="2702010" cy="825070"/>
          </a:xfrm>
          <a:prstGeom prst="rect">
            <a:avLst/>
          </a:prstGeom>
          <a:ln>
            <a:solidFill>
              <a:schemeClr val="tx1"/>
            </a:solidFill>
          </a:ln>
        </p:spPr>
      </p:pic>
      <p:sp>
        <p:nvSpPr>
          <p:cNvPr id="11" name="Oval 10">
            <a:extLst>
              <a:ext uri="{FF2B5EF4-FFF2-40B4-BE49-F238E27FC236}">
                <a16:creationId xmlns:a16="http://schemas.microsoft.com/office/drawing/2014/main" id="{F89EB19D-5849-4744-9C44-3A71F655C7E8}"/>
              </a:ext>
            </a:extLst>
          </p:cNvPr>
          <p:cNvSpPr/>
          <p:nvPr/>
        </p:nvSpPr>
        <p:spPr>
          <a:xfrm>
            <a:off x="7795054" y="4255653"/>
            <a:ext cx="1037967" cy="3707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BC278898-5FA7-4141-B075-19304462593B}"/>
                  </a:ext>
                </a:extLst>
              </p14:cNvPr>
              <p14:cNvContentPartPr/>
              <p14:nvPr/>
            </p14:nvContentPartPr>
            <p14:xfrm>
              <a:off x="3755705" y="4744868"/>
              <a:ext cx="1989720" cy="62640"/>
            </p14:xfrm>
          </p:contentPart>
        </mc:Choice>
        <mc:Fallback xmlns="">
          <p:pic>
            <p:nvPicPr>
              <p:cNvPr id="10" name="Ink 9">
                <a:extLst>
                  <a:ext uri="{FF2B5EF4-FFF2-40B4-BE49-F238E27FC236}">
                    <a16:creationId xmlns:a16="http://schemas.microsoft.com/office/drawing/2014/main" id="{BC278898-5FA7-4141-B075-19304462593B}"/>
                  </a:ext>
                </a:extLst>
              </p:cNvPr>
              <p:cNvPicPr/>
              <p:nvPr/>
            </p:nvPicPr>
            <p:blipFill>
              <a:blip r:embed="rId6"/>
              <a:stretch>
                <a:fillRect/>
              </a:stretch>
            </p:blipFill>
            <p:spPr>
              <a:xfrm>
                <a:off x="3701705" y="4637228"/>
                <a:ext cx="2097360" cy="278280"/>
              </a:xfrm>
              <a:prstGeom prst="rect">
                <a:avLst/>
              </a:prstGeom>
            </p:spPr>
          </p:pic>
        </mc:Fallback>
      </mc:AlternateContent>
    </p:spTree>
    <p:extLst>
      <p:ext uri="{BB962C8B-B14F-4D97-AF65-F5344CB8AC3E}">
        <p14:creationId xmlns:p14="http://schemas.microsoft.com/office/powerpoint/2010/main" val="151293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38992" y="602901"/>
            <a:ext cx="8482903" cy="7691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rPr>
              <a:t>Einreichung eines Antrags auf Gründung eines neuen Clubs: MyLCI</a:t>
            </a:r>
          </a:p>
        </p:txBody>
      </p:sp>
      <p:sp>
        <p:nvSpPr>
          <p:cNvPr id="5" name="Yellow Bar">
            <a:extLst>
              <a:ext uri="{FF2B5EF4-FFF2-40B4-BE49-F238E27FC236}">
                <a16:creationId xmlns:a16="http://schemas.microsoft.com/office/drawing/2014/main" id="{E51C4DA4-A142-A94A-BC66-DF4ADD1F27BE}"/>
              </a:ext>
            </a:extLst>
          </p:cNvPr>
          <p:cNvSpPr/>
          <p:nvPr/>
        </p:nvSpPr>
        <p:spPr>
          <a:xfrm>
            <a:off x="3029000" y="148243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21653" y="1742602"/>
            <a:ext cx="4210050" cy="8041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4. Schritt:  Geben Sie alle aufgeführten Informationen ein.  Sie werden im Laufe der verschiedenen Antragsphasen Mitglieder hinzufügen.</a:t>
            </a:r>
          </a:p>
          <a:p>
            <a:endParaRPr lang="en-US" sz="1800" i="1" kern="0" dirty="0">
              <a:solidFill>
                <a:srgbClr val="55565A"/>
              </a:solidFill>
            </a:endParaRPr>
          </a:p>
          <a:p>
            <a:endParaRPr lang="en-US" sz="1800" i="1" kern="0" dirty="0">
              <a:solidFill>
                <a:srgbClr val="55565A"/>
              </a:solidFill>
            </a:endParaRPr>
          </a:p>
        </p:txBody>
      </p:sp>
      <p:sp>
        <p:nvSpPr>
          <p:cNvPr id="10" name="Rectangle 9"/>
          <p:cNvSpPr/>
          <p:nvPr/>
        </p:nvSpPr>
        <p:spPr>
          <a:xfrm>
            <a:off x="2542233" y="3312272"/>
            <a:ext cx="4210050" cy="2677656"/>
          </a:xfrm>
          <a:prstGeom prst="rect">
            <a:avLst/>
          </a:prstGeom>
        </p:spPr>
        <p:txBody>
          <a:bodyPr wrap="square">
            <a:spAutoFit/>
          </a:bodyPr>
          <a:lstStyle/>
          <a:p>
            <a:r>
              <a:rPr lang="de-de" sz="2000" b="1" dirty="0">
                <a:latin typeface="Helvetica" panose="020B0604020202020204" pitchFamily="34" charset="0"/>
                <a:cs typeface="Helvetica" panose="020B0604020202020204" pitchFamily="34" charset="0"/>
              </a:rPr>
              <a:t>Der Antrag besteht aus 6 einfachen Abschnitten:</a:t>
            </a:r>
          </a:p>
          <a:p>
            <a:endParaRPr lang="en-US" sz="2000" dirty="0">
              <a:latin typeface="Helvetica" panose="020B0604020202020204" pitchFamily="34" charset="0"/>
              <a:cs typeface="Helvetica" panose="020B0604020202020204" pitchFamily="34" charset="0"/>
            </a:endParaRPr>
          </a:p>
          <a:p>
            <a:pPr marL="457200" indent="-457200">
              <a:buFont typeface="+mj-lt"/>
              <a:buAutoNum type="arabicPeriod"/>
            </a:pPr>
            <a:r>
              <a:rPr lang="de-de" dirty="0">
                <a:latin typeface="Helvetica" panose="020B0604020202020204" pitchFamily="34" charset="0"/>
                <a:cs typeface="Helvetica" panose="020B0604020202020204" pitchFamily="34" charset="0"/>
              </a:rPr>
              <a:t>Informationen zum neuen Club</a:t>
            </a:r>
          </a:p>
          <a:p>
            <a:pPr marL="457200" indent="-457200">
              <a:buFont typeface="+mj-lt"/>
              <a:buAutoNum type="arabicPeriod"/>
            </a:pPr>
            <a:r>
              <a:rPr lang="de-de" dirty="0">
                <a:latin typeface="Helvetica" panose="020B0604020202020204" pitchFamily="34" charset="0"/>
                <a:cs typeface="Helvetica" panose="020B0604020202020204" pitchFamily="34" charset="0"/>
              </a:rPr>
              <a:t>Patenclub</a:t>
            </a:r>
          </a:p>
          <a:p>
            <a:pPr marL="457200" indent="-457200">
              <a:buFont typeface="+mj-lt"/>
              <a:buAutoNum type="arabicPeriod"/>
            </a:pPr>
            <a:r>
              <a:rPr lang="de-de" dirty="0">
                <a:latin typeface="Helvetica" panose="020B0604020202020204" pitchFamily="34" charset="0"/>
                <a:cs typeface="Helvetica" panose="020B0604020202020204" pitchFamily="34" charset="0"/>
              </a:rPr>
              <a:t>Neue Clubamtsträger</a:t>
            </a:r>
          </a:p>
          <a:p>
            <a:pPr marL="457200" indent="-457200">
              <a:buFont typeface="+mj-lt"/>
              <a:buAutoNum type="arabicPeriod"/>
            </a:pPr>
            <a:r>
              <a:rPr lang="de-de" dirty="0">
                <a:latin typeface="Helvetica" panose="020B0604020202020204" pitchFamily="34" charset="0"/>
                <a:cs typeface="Helvetica" panose="020B0604020202020204" pitchFamily="34" charset="0"/>
              </a:rPr>
              <a:t>Ungefähre Anzahl der Gründungsmitglieder</a:t>
            </a:r>
          </a:p>
          <a:p>
            <a:pPr marL="457200" indent="-457200">
              <a:buFont typeface="+mj-lt"/>
              <a:buAutoNum type="arabicPeriod"/>
            </a:pPr>
            <a:r>
              <a:rPr lang="de-de" dirty="0">
                <a:latin typeface="Helvetica" panose="020B0604020202020204" pitchFamily="34" charset="0"/>
                <a:cs typeface="Helvetica" panose="020B0604020202020204" pitchFamily="34" charset="0"/>
              </a:rPr>
              <a:t>Clubkriterien</a:t>
            </a:r>
          </a:p>
          <a:p>
            <a:pPr marL="457200" indent="-457200">
              <a:buFont typeface="+mj-lt"/>
              <a:buAutoNum type="arabicPeriod"/>
            </a:pPr>
            <a:r>
              <a:rPr lang="de-de" dirty="0">
                <a:latin typeface="Helvetica" panose="020B0604020202020204" pitchFamily="34" charset="0"/>
                <a:cs typeface="Helvetica" panose="020B0604020202020204" pitchFamily="34" charset="0"/>
              </a:rPr>
              <a:t>Anmerkungen</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20580" y="366727"/>
            <a:ext cx="2421653"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pic>
        <p:nvPicPr>
          <p:cNvPr id="12" name="Picture 11">
            <a:extLst>
              <a:ext uri="{FF2B5EF4-FFF2-40B4-BE49-F238E27FC236}">
                <a16:creationId xmlns:a16="http://schemas.microsoft.com/office/drawing/2014/main" id="{DE1F4689-8846-4034-80F1-E61194D78C15}"/>
              </a:ext>
            </a:extLst>
          </p:cNvPr>
          <p:cNvPicPr/>
          <p:nvPr/>
        </p:nvPicPr>
        <p:blipFill>
          <a:blip r:embed="rId3"/>
          <a:stretch>
            <a:fillRect/>
          </a:stretch>
        </p:blipFill>
        <p:spPr>
          <a:xfrm>
            <a:off x="6742516" y="1372075"/>
            <a:ext cx="4676137" cy="5103422"/>
          </a:xfrm>
          <a:prstGeom prst="rect">
            <a:avLst/>
          </a:prstGeom>
          <a:ln>
            <a:solidFill>
              <a:schemeClr val="tx1"/>
            </a:solidFill>
          </a:ln>
        </p:spPr>
      </p:pic>
    </p:spTree>
    <p:extLst>
      <p:ext uri="{BB962C8B-B14F-4D97-AF65-F5344CB8AC3E}">
        <p14:creationId xmlns:p14="http://schemas.microsoft.com/office/powerpoint/2010/main" val="151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1000"/>
                                        <p:tgtEl>
                                          <p:spTgt spid="10">
                                            <p:txEl>
                                              <p:pRg st="3" end="3"/>
                                            </p:txEl>
                                          </p:spTgt>
                                        </p:tgtEl>
                                      </p:cBhvr>
                                    </p:animEffect>
                                    <p:anim calcmode="lin" valueType="num">
                                      <p:cBhvr>
                                        <p:cTn id="1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1000"/>
                                        <p:tgtEl>
                                          <p:spTgt spid="10">
                                            <p:txEl>
                                              <p:pRg st="4" end="4"/>
                                            </p:txEl>
                                          </p:spTgt>
                                        </p:tgtEl>
                                      </p:cBhvr>
                                    </p:animEffect>
                                    <p:anim calcmode="lin" valueType="num">
                                      <p:cBhvr>
                                        <p:cTn id="2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1000"/>
                                        <p:tgtEl>
                                          <p:spTgt spid="10">
                                            <p:txEl>
                                              <p:pRg st="5" end="5"/>
                                            </p:txEl>
                                          </p:spTgt>
                                        </p:tgtEl>
                                      </p:cBhvr>
                                    </p:animEffect>
                                    <p:anim calcmode="lin" valueType="num">
                                      <p:cBhvr>
                                        <p:cTn id="2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1000"/>
                                        <p:tgtEl>
                                          <p:spTgt spid="10">
                                            <p:txEl>
                                              <p:pRg st="6" end="6"/>
                                            </p:txEl>
                                          </p:spTgt>
                                        </p:tgtEl>
                                      </p:cBhvr>
                                    </p:animEffect>
                                    <p:anim calcmode="lin" valueType="num">
                                      <p:cBhvr>
                                        <p:cTn id="3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72B3B5E6-BE17-924E-B9FE-B2A587D5C568}"/>
              </a:ext>
            </a:extLst>
          </p:cNvPr>
          <p:cNvSpPr txBox="1">
            <a:spLocks/>
          </p:cNvSpPr>
          <p:nvPr/>
        </p:nvSpPr>
        <p:spPr>
          <a:xfrm>
            <a:off x="2617688" y="301660"/>
            <a:ext cx="8373905" cy="921956"/>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rPr>
              <a:t>Einreichung eines Antrags auf Gründung eines neuen Clubs: MyLCI</a:t>
            </a:r>
          </a:p>
        </p:txBody>
      </p:sp>
      <p:sp>
        <p:nvSpPr>
          <p:cNvPr id="6" name="Yellow Bar">
            <a:extLst>
              <a:ext uri="{FF2B5EF4-FFF2-40B4-BE49-F238E27FC236}">
                <a16:creationId xmlns:a16="http://schemas.microsoft.com/office/drawing/2014/main" id="{E51C4DA4-A142-A94A-BC66-DF4ADD1F27BE}"/>
              </a:ext>
            </a:extLst>
          </p:cNvPr>
          <p:cNvSpPr/>
          <p:nvPr/>
        </p:nvSpPr>
        <p:spPr>
          <a:xfrm>
            <a:off x="2709596" y="1256626"/>
            <a:ext cx="2905670" cy="6409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32500" y="1375731"/>
            <a:ext cx="8875358" cy="57610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t>Schritte zur Genehmigung eines Antrags auf Gründung eines neuen Clubs. Sechs Schritte sind zu durchlaufen.</a:t>
            </a:r>
          </a:p>
          <a:p>
            <a:endParaRPr lang="en-US" sz="1800" kern="0" dirty="0">
              <a:solidFill>
                <a:srgbClr val="55565A"/>
              </a:solidFill>
            </a:endParaRPr>
          </a:p>
          <a:p>
            <a:pPr lvl="2"/>
            <a:endParaRPr lang="en-US" dirty="0"/>
          </a:p>
          <a:p>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9" name="Rectangle 8"/>
          <p:cNvSpPr/>
          <p:nvPr/>
        </p:nvSpPr>
        <p:spPr>
          <a:xfrm>
            <a:off x="1838848" y="3296615"/>
            <a:ext cx="6080204" cy="3139321"/>
          </a:xfrm>
          <a:prstGeom prst="rect">
            <a:avLst/>
          </a:prstGeom>
        </p:spPr>
        <p:txBody>
          <a:bodyPr wrap="square">
            <a:spAutoFit/>
          </a:bodyPr>
          <a:lstStyle/>
          <a:p>
            <a:r>
              <a:rPr lang="de-de" u="sng" dirty="0">
                <a:latin typeface="Arial" panose="020B0604020202020204" pitchFamily="34" charset="0"/>
                <a:cs typeface="Arial" panose="020B0604020202020204" pitchFamily="34" charset="0"/>
              </a:rPr>
              <a:t>Tipps für die Antragstellung</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Der Antrag ist erst dann endgültig, wenn er zur Genehmigung eingereicht wurde </a:t>
            </a:r>
          </a:p>
          <a:p>
            <a:r>
              <a:rPr lang="de-de" i="1" dirty="0">
                <a:latin typeface="Arial" panose="020B0604020202020204" pitchFamily="34" charset="0"/>
                <a:cs typeface="Arial" panose="020B0604020202020204" pitchFamily="34" charset="0"/>
              </a:rPr>
              <a:t>     Genehmigung noch ausstehend</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Kommunikation und Transparenz während des gesamten Verfahrens</a:t>
            </a:r>
          </a:p>
          <a:p>
            <a:pPr marL="742950" lvl="1" indent="-285750">
              <a:buFont typeface="Courier New" panose="02070309020205020404" pitchFamily="49" charset="0"/>
              <a:buChar char="o"/>
            </a:pPr>
            <a:r>
              <a:rPr lang="de-de" i="1" dirty="0">
                <a:latin typeface="Arial" panose="020B0604020202020204" pitchFamily="34" charset="0"/>
                <a:cs typeface="Arial" panose="020B0604020202020204" pitchFamily="34" charset="0"/>
              </a:rPr>
              <a:t>Benachrichtigungs-E-Mails </a:t>
            </a:r>
          </a:p>
          <a:p>
            <a:pPr marL="742950" lvl="1" indent="-285750">
              <a:buFont typeface="Courier New" panose="02070309020205020404" pitchFamily="49" charset="0"/>
              <a:buChar char="o"/>
            </a:pPr>
            <a:r>
              <a:rPr lang="de-de" i="1" dirty="0">
                <a:latin typeface="Arial" panose="020B0604020202020204" pitchFamily="34" charset="0"/>
                <a:cs typeface="Arial" panose="020B0604020202020204" pitchFamily="34" charset="0"/>
              </a:rPr>
              <a:t>Aufgaben im Aufgabenfeld auf der Homepage</a:t>
            </a:r>
          </a:p>
          <a:p>
            <a:pPr marL="742950" lvl="1" indent="-285750">
              <a:buFont typeface="Courier New" panose="02070309020205020404" pitchFamily="49" charset="0"/>
              <a:buChar char="o"/>
            </a:pPr>
            <a:r>
              <a:rPr lang="de-de" i="1" dirty="0">
                <a:latin typeface="Arial" panose="020B0604020202020204" pitchFamily="34" charset="0"/>
                <a:cs typeface="Arial" panose="020B0604020202020204" pitchFamily="34" charset="0"/>
              </a:rPr>
              <a:t>Anmerkungen</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5904186" y="4225160"/>
            <a:ext cx="2483069" cy="63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44111" y="5198149"/>
            <a:ext cx="3878066" cy="691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eadline">
            <a:extLst>
              <a:ext uri="{FF2B5EF4-FFF2-40B4-BE49-F238E27FC236}">
                <a16:creationId xmlns:a16="http://schemas.microsoft.com/office/drawing/2014/main" id="{072A05E2-273F-E24C-A99A-4B83C2AF402B}"/>
              </a:ext>
            </a:extLst>
          </p:cNvPr>
          <p:cNvSpPr txBox="1">
            <a:spLocks/>
          </p:cNvSpPr>
          <p:nvPr/>
        </p:nvSpPr>
        <p:spPr>
          <a:xfrm>
            <a:off x="160775" y="366727"/>
            <a:ext cx="2371726"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pic>
        <p:nvPicPr>
          <p:cNvPr id="14" name="Picture 13">
            <a:extLst>
              <a:ext uri="{FF2B5EF4-FFF2-40B4-BE49-F238E27FC236}">
                <a16:creationId xmlns:a16="http://schemas.microsoft.com/office/drawing/2014/main" id="{AEA5F424-2CA9-4081-A6E6-01419BDAFB22}"/>
              </a:ext>
            </a:extLst>
          </p:cNvPr>
          <p:cNvPicPr/>
          <p:nvPr/>
        </p:nvPicPr>
        <p:blipFill>
          <a:blip r:embed="rId3"/>
          <a:stretch>
            <a:fillRect/>
          </a:stretch>
        </p:blipFill>
        <p:spPr>
          <a:xfrm>
            <a:off x="2222157" y="2125183"/>
            <a:ext cx="9479692" cy="846368"/>
          </a:xfrm>
          <a:prstGeom prst="rect">
            <a:avLst/>
          </a:prstGeom>
          <a:ln>
            <a:solidFill>
              <a:schemeClr val="tx1"/>
            </a:solidFill>
          </a:ln>
        </p:spPr>
      </p:pic>
      <p:pic>
        <p:nvPicPr>
          <p:cNvPr id="15" name="Picture 14">
            <a:extLst>
              <a:ext uri="{FF2B5EF4-FFF2-40B4-BE49-F238E27FC236}">
                <a16:creationId xmlns:a16="http://schemas.microsoft.com/office/drawing/2014/main" id="{422D83E2-2501-408A-B503-5CFB7E745735}"/>
              </a:ext>
            </a:extLst>
          </p:cNvPr>
          <p:cNvPicPr/>
          <p:nvPr/>
        </p:nvPicPr>
        <p:blipFill>
          <a:blip r:embed="rId4"/>
          <a:stretch>
            <a:fillRect/>
          </a:stretch>
        </p:blipFill>
        <p:spPr>
          <a:xfrm>
            <a:off x="8504408" y="3500687"/>
            <a:ext cx="2712117" cy="1058956"/>
          </a:xfrm>
          <a:prstGeom prst="rect">
            <a:avLst/>
          </a:prstGeom>
          <a:ln>
            <a:solidFill>
              <a:schemeClr val="tx1"/>
            </a:solidFill>
          </a:ln>
        </p:spPr>
      </p:pic>
      <p:pic>
        <p:nvPicPr>
          <p:cNvPr id="17" name="Picture 16">
            <a:extLst>
              <a:ext uri="{FF2B5EF4-FFF2-40B4-BE49-F238E27FC236}">
                <a16:creationId xmlns:a16="http://schemas.microsoft.com/office/drawing/2014/main" id="{BE2C8F2A-75AE-4F3A-97D0-F20192323335}"/>
              </a:ext>
            </a:extLst>
          </p:cNvPr>
          <p:cNvPicPr/>
          <p:nvPr/>
        </p:nvPicPr>
        <p:blipFill>
          <a:blip r:embed="rId5"/>
          <a:stretch>
            <a:fillRect/>
          </a:stretch>
        </p:blipFill>
        <p:spPr>
          <a:xfrm>
            <a:off x="7892768" y="4997888"/>
            <a:ext cx="3413664" cy="1438048"/>
          </a:xfrm>
          <a:prstGeom prst="rect">
            <a:avLst/>
          </a:prstGeom>
          <a:ln>
            <a:solidFill>
              <a:schemeClr val="tx1"/>
            </a:solidFill>
          </a:ln>
        </p:spPr>
      </p:pic>
    </p:spTree>
    <p:extLst>
      <p:ext uri="{BB962C8B-B14F-4D97-AF65-F5344CB8AC3E}">
        <p14:creationId xmlns:p14="http://schemas.microsoft.com/office/powerpoint/2010/main" val="39231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451704"/>
            <a:ext cx="8373905" cy="80228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rPr>
              <a:t>Einreichung eines Antrags auf Gründung eines neuen Clubs: MyLCI</a:t>
            </a:r>
          </a:p>
        </p:txBody>
      </p:sp>
      <p:sp>
        <p:nvSpPr>
          <p:cNvPr id="5" name="Yellow Bar">
            <a:extLst>
              <a:ext uri="{FF2B5EF4-FFF2-40B4-BE49-F238E27FC236}">
                <a16:creationId xmlns:a16="http://schemas.microsoft.com/office/drawing/2014/main" id="{E51C4DA4-A142-A94A-BC66-DF4ADD1F27BE}"/>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12089" y="1503338"/>
            <a:ext cx="9405256" cy="506828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r>
              <a:rPr lang="de-de" sz="1800" b="1" u="sng" dirty="0">
                <a:solidFill>
                  <a:srgbClr val="55565A"/>
                </a:solidFill>
              </a:rPr>
              <a:t>Genehmigung  der Clubgründung</a:t>
            </a:r>
          </a:p>
          <a:p>
            <a:endParaRPr lang="en-US" sz="1800" b="1" u="sng" kern="0" dirty="0">
              <a:solidFill>
                <a:srgbClr val="55565A"/>
              </a:solidFill>
            </a:endParaRPr>
          </a:p>
          <a:p>
            <a:pPr marL="285750" indent="-285750">
              <a:buFont typeface="Arial" panose="020B0604020202020204" pitchFamily="34" charset="0"/>
              <a:buChar char="•"/>
            </a:pPr>
            <a:r>
              <a:rPr lang="de-de" sz="1800" dirty="0">
                <a:solidFill>
                  <a:srgbClr val="55565A"/>
                </a:solidFill>
              </a:rPr>
              <a:t>Eine Clubgründung kann bis zu 45 Tage dauern.</a:t>
            </a:r>
          </a:p>
          <a:p>
            <a:pPr marL="285750" indent="-285750">
              <a:buFont typeface="Arial" panose="020B0604020202020204" pitchFamily="34" charset="0"/>
              <a:buChar char="•"/>
            </a:pPr>
            <a:r>
              <a:rPr lang="de-de" sz="1800" dirty="0">
                <a:solidFill>
                  <a:srgbClr val="55565A"/>
                </a:solidFill>
              </a:rPr>
              <a:t>Clubs können ein Bankkonto eröffnen und nach der Clubgründung einen gemeinnützigen Status erhalten</a:t>
            </a:r>
          </a:p>
          <a:p>
            <a:pPr marL="285750" indent="-285750">
              <a:buFont typeface="Arial" panose="020B0604020202020204" pitchFamily="34" charset="0"/>
              <a:buChar char="•"/>
            </a:pPr>
            <a:r>
              <a:rPr lang="de-de" sz="1800" dirty="0">
                <a:solidFill>
                  <a:srgbClr val="55565A"/>
                </a:solidFill>
              </a:rPr>
              <a:t>Um das Antragsverfahren zu beschleunigen, sollten Sie sich die Anmerkungen in MyLCI ansehen und den Anweisungen zur Antragsbearbeitung folgen</a:t>
            </a:r>
          </a:p>
          <a:p>
            <a:pPr marL="285750" indent="-285750">
              <a:buFont typeface="Arial" panose="020B0604020202020204" pitchFamily="34" charset="0"/>
              <a:buChar char="•"/>
            </a:pPr>
            <a:r>
              <a:rPr lang="de-de" sz="1800" dirty="0">
                <a:solidFill>
                  <a:srgbClr val="55565A"/>
                </a:solidFill>
              </a:rPr>
              <a:t>Sobald der Clubantrag genehmigt wurde, werden alle Gründungsunterlagen an den Distrikt-Governor übersandt.</a:t>
            </a:r>
          </a:p>
          <a:p>
            <a:pPr marL="285750" indent="-285750">
              <a:buFont typeface="Arial" panose="020B0604020202020204" pitchFamily="34" charset="0"/>
              <a:buChar char="•"/>
            </a:pPr>
            <a:r>
              <a:rPr lang="de-de" sz="1800" dirty="0">
                <a:solidFill>
                  <a:srgbClr val="55565A"/>
                </a:solidFill>
              </a:rPr>
              <a:t>Hierzu zählen u. a.: Anstecknadeln für die Gründungsmitglieder, Gründungsmitglieder-Urkunden, die Gründungsurkunde, Abzeichen für den Patenclub und ein Schreiben des Internationalen Präsidenten.</a:t>
            </a:r>
          </a:p>
          <a:p>
            <a:pPr marL="285750" indent="-285750">
              <a:buFont typeface="Arial" panose="020B0604020202020204" pitchFamily="34" charset="0"/>
              <a:buChar char="•"/>
            </a:pPr>
            <a:r>
              <a:rPr lang="de-de" sz="1800" dirty="0">
                <a:solidFill>
                  <a:srgbClr val="55565A"/>
                </a:solidFill>
              </a:rPr>
              <a:t>Vollständige Anweisungen zur Einreichung der Gründungsurkunde erhalten Sie auf der Ressourcen-Seite unter </a:t>
            </a:r>
            <a:r>
              <a:rPr lang="de-de" sz="1800" dirty="0">
                <a:solidFill>
                  <a:srgbClr val="55565A"/>
                </a:solidFill>
                <a:hlinkClick r:id="rId3"/>
              </a:rPr>
              <a:t>www.lionsclubs.org</a:t>
            </a:r>
            <a:r>
              <a:rPr lang="de-de" sz="1800" dirty="0">
                <a:solidFill>
                  <a:srgbClr val="55565A"/>
                </a:solidFill>
              </a:rPr>
              <a:t>, indem Sie dort </a:t>
            </a:r>
            <a:r>
              <a:rPr lang="de-de" sz="1800" b="1" i="1" dirty="0">
                <a:solidFill>
                  <a:schemeClr val="accent1"/>
                </a:solidFill>
              </a:rPr>
              <a:t>„MyLCI Anweisungen zum Clubgründungsantrag” </a:t>
            </a:r>
            <a:r>
              <a:rPr lang="de-de" sz="1800" dirty="0"/>
              <a:t>eingeben</a:t>
            </a:r>
            <a:r>
              <a:rPr lang="de-de" sz="1800" b="1" i="1" dirty="0">
                <a:solidFill>
                  <a:schemeClr val="accent1"/>
                </a:solidFill>
              </a:rPr>
              <a:t>.</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160775" y="366727"/>
            <a:ext cx="2351314"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spTree>
    <p:extLst>
      <p:ext uri="{BB962C8B-B14F-4D97-AF65-F5344CB8AC3E}">
        <p14:creationId xmlns:p14="http://schemas.microsoft.com/office/powerpoint/2010/main" val="420923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41668" y="2172741"/>
            <a:ext cx="730369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rPr>
              <a:t>Weiterer Clubaufbau</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984885"/>
          </a:xfrm>
          <a:prstGeom prst="rect">
            <a:avLst/>
          </a:prstGeom>
          <a:noFill/>
        </p:spPr>
        <p:txBody>
          <a:bodyPr wrap="square" rtlCol="0">
            <a:spAutoFit/>
          </a:bodyPr>
          <a:lstStyle/>
          <a:p>
            <a:pPr algn="ctr"/>
            <a:r>
              <a:rPr lang="de-de" sz="2000" dirty="0">
                <a:solidFill>
                  <a:schemeClr val="bg1"/>
                </a:solidFill>
                <a:latin typeface="Arial" charset="0"/>
                <a:ea typeface="Arial Hebrew Scholar" charset="-79"/>
                <a:cs typeface="Arial" charset="0"/>
              </a:rPr>
              <a:t>Nach der Gründung des Clubs ist nun ein weiterer Clubaufbau für das erfolgreiche Weiterbestehen des Clubs unverzichtbar.</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968291" cy="50748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Nächste Schritte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1" y="2371766"/>
            <a:ext cx="9329041"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de-de" sz="1800" dirty="0">
                <a:solidFill>
                  <a:srgbClr val="55565A"/>
                </a:solidFill>
              </a:rPr>
              <a:t>Der Beratende Lion richtet die Schulung für Clubamtsträger ein </a:t>
            </a:r>
          </a:p>
          <a:p>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Werben Sie auch weiterhin für den Club, und regen Sie die Clubmitglieder an, andere zum Mitmachen einzuladen.</a:t>
            </a:r>
          </a:p>
          <a:p>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Fassen Sie bei eventuellen Interessenten von Veranstaltungen zur Mitgliederwerbung nach, um diese zum Beitritt einzuladen</a:t>
            </a:r>
          </a:p>
          <a:p>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Geben Sie auch weiterhin Anregungen für örtlich relevante Hilfsbereiche.</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Planen Sie bis zur Clubgründung häufige Treffen.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45906" y="19247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642716" y="1129723"/>
            <a:ext cx="8258238" cy="564985"/>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Nachfassen nach dem Gründungstreffen</a:t>
            </a:r>
          </a:p>
        </p:txBody>
      </p:sp>
    </p:spTree>
    <p:extLst>
      <p:ext uri="{BB962C8B-B14F-4D97-AF65-F5344CB8AC3E}">
        <p14:creationId xmlns:p14="http://schemas.microsoft.com/office/powerpoint/2010/main" val="179945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80592" y="955528"/>
            <a:ext cx="8236575" cy="541186"/>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Weiterer Clubaufbau</a:t>
            </a:r>
          </a:p>
        </p:txBody>
      </p:sp>
      <p:sp>
        <p:nvSpPr>
          <p:cNvPr id="5" name="Yellow Bar">
            <a:extLst>
              <a:ext uri="{FF2B5EF4-FFF2-40B4-BE49-F238E27FC236}">
                <a16:creationId xmlns:a16="http://schemas.microsoft.com/office/drawing/2014/main" id="{E51C4DA4-A142-A94A-BC66-DF4ADD1F27BE}"/>
              </a:ext>
            </a:extLst>
          </p:cNvPr>
          <p:cNvSpPr/>
          <p:nvPr/>
        </p:nvSpPr>
        <p:spPr>
          <a:xfrm>
            <a:off x="2945906" y="16252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17481" y="2056456"/>
            <a:ext cx="9680733"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b="1" dirty="0">
                <a:solidFill>
                  <a:srgbClr val="55565A"/>
                </a:solidFill>
              </a:rPr>
              <a:t>Unterstützung durch den Patenclub</a:t>
            </a:r>
          </a:p>
          <a:p>
            <a:pPr marL="285750" indent="-285750">
              <a:buFontTx/>
              <a:buChar char="-"/>
            </a:pPr>
            <a:r>
              <a:rPr lang="de-de" sz="1800" dirty="0">
                <a:solidFill>
                  <a:srgbClr val="55565A"/>
                </a:solidFill>
              </a:rPr>
              <a:t>Der Patenclub sollte den neuen Club nach Bedarf auch weiterhin unterstützen.</a:t>
            </a:r>
          </a:p>
          <a:p>
            <a:pPr marL="285750" indent="-285750">
              <a:buFontTx/>
              <a:buChar char="-"/>
            </a:pPr>
            <a:r>
              <a:rPr lang="de-de" sz="1800" dirty="0">
                <a:solidFill>
                  <a:srgbClr val="55565A"/>
                </a:solidFill>
              </a:rPr>
              <a:t>Die Amtsträger des Patenclubs sollten Treffen beiwohnen, bei Clubinitiativen unterstützend wirken und mit den Amtsträgern Gespräche führen</a:t>
            </a:r>
          </a:p>
          <a:p>
            <a:r>
              <a:rPr lang="de-de" sz="1800" b="1" dirty="0">
                <a:solidFill>
                  <a:srgbClr val="55565A"/>
                </a:solidFill>
              </a:rPr>
              <a:t>Unterstützung durch Beratende Lions</a:t>
            </a:r>
          </a:p>
          <a:p>
            <a:pPr marL="285750" indent="-285750">
              <a:buFontTx/>
              <a:buChar char="-"/>
            </a:pPr>
            <a:r>
              <a:rPr lang="de-de" sz="1800" dirty="0">
                <a:solidFill>
                  <a:srgbClr val="55565A"/>
                </a:solidFill>
              </a:rPr>
              <a:t>Nur ein Beratender Lion ist erforderlich</a:t>
            </a:r>
          </a:p>
          <a:p>
            <a:pPr marL="285750" indent="-285750">
              <a:buFontTx/>
              <a:buChar char="-"/>
            </a:pPr>
            <a:r>
              <a:rPr lang="de-de" sz="1800" dirty="0">
                <a:solidFill>
                  <a:srgbClr val="55565A"/>
                </a:solidFill>
              </a:rPr>
              <a:t>Er begleitet den Club 2 Jahre lang</a:t>
            </a:r>
          </a:p>
          <a:p>
            <a:pPr marL="285750" indent="-285750">
              <a:buFontTx/>
              <a:buChar char="-"/>
            </a:pPr>
            <a:r>
              <a:rPr lang="de-de" sz="1800" dirty="0">
                <a:solidFill>
                  <a:srgbClr val="55565A"/>
                </a:solidFill>
              </a:rPr>
              <a:t>Er führt die Schulung für Clubamtsträger durch</a:t>
            </a:r>
          </a:p>
          <a:p>
            <a:r>
              <a:rPr lang="de-de" sz="1800" b="1" dirty="0">
                <a:solidFill>
                  <a:srgbClr val="55565A"/>
                </a:solidFill>
              </a:rPr>
              <a:t>Führungswechsel</a:t>
            </a:r>
          </a:p>
          <a:p>
            <a:pPr marL="285750" indent="-285750">
              <a:buFontTx/>
              <a:buChar char="-"/>
            </a:pPr>
            <a:r>
              <a:rPr lang="de-de" sz="1800" dirty="0">
                <a:solidFill>
                  <a:srgbClr val="55565A"/>
                </a:solidFill>
              </a:rPr>
              <a:t>Ziel ist es, einen starken und existenzfähigen Club aufzubauen</a:t>
            </a:r>
          </a:p>
          <a:p>
            <a:pPr marL="285750" indent="-285750">
              <a:buFontTx/>
              <a:buChar char="-"/>
            </a:pPr>
            <a:r>
              <a:rPr lang="de-de" sz="1800" dirty="0">
                <a:solidFill>
                  <a:srgbClr val="55565A"/>
                </a:solidFill>
              </a:rPr>
              <a:t>Unterstützung neuer Clubamtsträger bei der Leitung des Clubs </a:t>
            </a:r>
          </a:p>
          <a:p>
            <a:pPr marL="285750" indent="-285750">
              <a:buFontTx/>
              <a:buChar char="-"/>
            </a:pPr>
            <a:r>
              <a:rPr lang="de-de" sz="1800" dirty="0">
                <a:solidFill>
                  <a:srgbClr val="55565A"/>
                </a:solidFill>
              </a:rPr>
              <a:t>Der Patenclub soll unterstützen, nicht den Weg für den Club vorgeben</a:t>
            </a:r>
          </a:p>
          <a:p>
            <a:pPr marL="285750" indent="-285750">
              <a:buFontTx/>
              <a:buChar char="-"/>
            </a:pPr>
            <a:endParaRPr lang="en-US" sz="1800" kern="0" dirty="0">
              <a:solidFill>
                <a:srgbClr val="55565A"/>
              </a:solidFill>
            </a:endParaRPr>
          </a:p>
        </p:txBody>
      </p:sp>
      <p:sp>
        <p:nvSpPr>
          <p:cNvPr id="7"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Clubgründung</a:t>
            </a:r>
          </a:p>
        </p:txBody>
      </p:sp>
    </p:spTree>
    <p:extLst>
      <p:ext uri="{BB962C8B-B14F-4D97-AF65-F5344CB8AC3E}">
        <p14:creationId xmlns:p14="http://schemas.microsoft.com/office/powerpoint/2010/main" val="273034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3"/>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994787" y="3429000"/>
            <a:ext cx="10048351" cy="1525938"/>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dirty="0">
                <a:solidFill>
                  <a:schemeClr val="bg1"/>
                </a:solidFill>
                <a:latin typeface="Helvetica Neue" charset="0"/>
                <a:ea typeface="Helvetica Neue" charset="0"/>
                <a:cs typeface="Helvetica Neue" charset="0"/>
              </a:rPr>
              <a:t>Vielen Dank</a:t>
            </a:r>
          </a:p>
          <a:p>
            <a:pPr>
              <a:lnSpc>
                <a:spcPct val="80000"/>
              </a:lnSpc>
              <a:spcAft>
                <a:spcPts val="600"/>
              </a:spcAft>
            </a:pPr>
            <a:r>
              <a:rPr lang="de-de" sz="2000" b="1" dirty="0">
                <a:solidFill>
                  <a:schemeClr val="bg1"/>
                </a:solidFill>
                <a:latin typeface="Helvetica Neue" charset="0"/>
                <a:ea typeface="Helvetica Neue" charset="0"/>
                <a:cs typeface="Helvetica Neue" charset="0"/>
              </a:rPr>
              <a:t>Falls Sie weitere Fragen haben, wenden Sie sich bitte per E-Mail an membership@lionsclubs.org.</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230189" y="6206171"/>
            <a:ext cx="3399810" cy="338554"/>
          </a:xfrm>
          <a:prstGeom prst="rect">
            <a:avLst/>
          </a:prstGeom>
          <a:noFill/>
        </p:spPr>
        <p:txBody>
          <a:bodyPr wrap="square" rtlCol="0">
            <a:spAutoFit/>
          </a:bodyPr>
          <a:lstStyle/>
          <a:p>
            <a:pPr algn="ctr"/>
            <a:r>
              <a:rPr lang="de-de"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sp>
        <p:nvSpPr>
          <p:cNvPr id="9" name="Copyright">
            <a:extLst>
              <a:ext uri="{FF2B5EF4-FFF2-40B4-BE49-F238E27FC236}">
                <a16:creationId xmlns:a16="http://schemas.microsoft.com/office/drawing/2014/main" id="{D988BEB0-7FD3-471A-8F6B-88CE17B51629}"/>
              </a:ext>
            </a:extLst>
          </p:cNvPr>
          <p:cNvSpPr txBox="1"/>
          <p:nvPr/>
        </p:nvSpPr>
        <p:spPr>
          <a:xfrm>
            <a:off x="7643328" y="6206171"/>
            <a:ext cx="33998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Updated 10/2021 GE</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2" y="3429000"/>
            <a:ext cx="6248895" cy="18162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chemeClr val="bg1"/>
                </a:solidFill>
              </a:rPr>
              <a:t>Das Gründungstreffen findet nach der Informationsveranstaltung statt.  Beim Gründungstreffen wählen die Clubmitglieder die Amtsträger, bestimmen den Clubnamen und planen ihr erstes Hilfsprojekt.  </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16061" y="1919235"/>
            <a:ext cx="6600589" cy="31056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200" dirty="0">
                <a:solidFill>
                  <a:schemeClr val="bg1"/>
                </a:solidFill>
              </a:rPr>
              <a:t>Das Gründungstreffen</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Das Treffen</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5622511" y="1530550"/>
            <a:ext cx="5977211" cy="4237155"/>
            <a:chOff x="6010473" y="2031142"/>
            <a:chExt cx="5977211" cy="4237155"/>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0"/>
              <a:ext cx="5726002" cy="303894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SzPct val="120000"/>
                <a:buFont typeface="Arial" panose="020B0604020202020204" pitchFamily="34" charset="0"/>
                <a:buChar char="•"/>
              </a:pPr>
              <a:r>
                <a:rPr lang="de-de" sz="2400" dirty="0">
                  <a:solidFill>
                    <a:srgbClr val="55565A"/>
                  </a:solidFill>
                  <a:latin typeface="Arial" charset="0"/>
                  <a:ea typeface="Arial" charset="0"/>
                  <a:cs typeface="Arial" charset="0"/>
                </a:rPr>
                <a:t>Gehen Sie die einzelnen Punkte der Informationsveranstaltung durch</a:t>
              </a:r>
            </a:p>
            <a:p>
              <a:pPr marL="342900" indent="-342900">
                <a:buSzPct val="120000"/>
                <a:buFont typeface="Arial" panose="020B0604020202020204" pitchFamily="34" charset="0"/>
                <a:buChar char="•"/>
              </a:pPr>
              <a:r>
                <a:rPr lang="de-de" sz="2400" dirty="0">
                  <a:solidFill>
                    <a:srgbClr val="55565A"/>
                  </a:solidFill>
                  <a:latin typeface="Arial" charset="0"/>
                  <a:ea typeface="Arial" charset="0"/>
                  <a:cs typeface="Arial" charset="0"/>
                </a:rPr>
                <a:t>Ermitteln Sie Hilfsprojekte</a:t>
              </a:r>
            </a:p>
            <a:p>
              <a:pPr marL="342900" indent="-342900">
                <a:buSzPct val="120000"/>
                <a:buFont typeface="Arial" panose="020B0604020202020204" pitchFamily="34" charset="0"/>
                <a:buChar char="•"/>
              </a:pPr>
              <a:r>
                <a:rPr lang="de-de" sz="2400" dirty="0">
                  <a:solidFill>
                    <a:srgbClr val="55565A"/>
                  </a:solidFill>
                  <a:latin typeface="Arial" charset="0"/>
                  <a:ea typeface="Arial" charset="0"/>
                  <a:cs typeface="Arial" charset="0"/>
                </a:rPr>
                <a:t>Wählen Sie die Clubamtsträger</a:t>
              </a:r>
            </a:p>
            <a:p>
              <a:pPr marL="342900" indent="-342900">
                <a:buSzPct val="120000"/>
                <a:buFont typeface="Arial" panose="020B0604020202020204" pitchFamily="34" charset="0"/>
                <a:buChar char="•"/>
              </a:pPr>
              <a:r>
                <a:rPr lang="de-de" sz="2400" dirty="0">
                  <a:solidFill>
                    <a:srgbClr val="55565A"/>
                  </a:solidFill>
                  <a:latin typeface="Arial" charset="0"/>
                  <a:ea typeface="Arial" charset="0"/>
                  <a:cs typeface="Arial" charset="0"/>
                </a:rPr>
                <a:t>Wählen Sie einen Clubnamen</a:t>
              </a:r>
            </a:p>
            <a:p>
              <a:pPr marL="342900" indent="-342900">
                <a:buSzPct val="120000"/>
                <a:buFont typeface="Arial" panose="020B0604020202020204" pitchFamily="34" charset="0"/>
                <a:buChar char="•"/>
              </a:pPr>
              <a:r>
                <a:rPr lang="de-de" sz="2400" dirty="0">
                  <a:solidFill>
                    <a:srgbClr val="55565A"/>
                  </a:solidFill>
                  <a:latin typeface="Arial" charset="0"/>
                  <a:ea typeface="Arial" charset="0"/>
                  <a:cs typeface="Arial" charset="0"/>
                </a:rPr>
                <a:t>Reichen Sie den Clubantrag ein</a:t>
              </a:r>
            </a:p>
            <a:p>
              <a:pPr marL="342900" indent="-342900">
                <a:buSzPct val="120000"/>
                <a:buFont typeface="Arial" panose="020B0604020202020204" pitchFamily="34" charset="0"/>
                <a:buChar char="•"/>
              </a:pPr>
              <a:r>
                <a:rPr lang="de-de" sz="2400" dirty="0">
                  <a:solidFill>
                    <a:srgbClr val="55565A"/>
                  </a:solidFill>
                  <a:latin typeface="Arial" charset="0"/>
                  <a:ea typeface="Arial" charset="0"/>
                  <a:cs typeface="Arial" charset="0"/>
                </a:rPr>
                <a:t>Besprechen Sie die Gebührenstruktur</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977211"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4400" b="1" dirty="0">
                  <a:solidFill>
                    <a:srgbClr val="00338D"/>
                  </a:solidFill>
                  <a:latin typeface="Arial" charset="0"/>
                  <a:ea typeface="Arial" charset="0"/>
                  <a:cs typeface="Arial" charset="0"/>
                </a:rPr>
                <a:t>Tipps für das Treffen</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1" y="0"/>
            <a:ext cx="1961804"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4C8344C-36A9-3F47-BAFA-0F7F5381B063}"/>
              </a:ext>
            </a:extLst>
          </p:cNvPr>
          <p:cNvSpPr txBox="1">
            <a:spLocks/>
          </p:cNvSpPr>
          <p:nvPr/>
        </p:nvSpPr>
        <p:spPr>
          <a:xfrm>
            <a:off x="3196887" y="115517"/>
            <a:ext cx="7227273"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200" u="sng" dirty="0">
                <a:solidFill>
                  <a:srgbClr val="00338D"/>
                </a:solidFill>
              </a:rPr>
              <a:t>Hilfsprojekte auswählen</a:t>
            </a:r>
          </a:p>
        </p:txBody>
      </p:sp>
      <p:sp>
        <p:nvSpPr>
          <p:cNvPr id="4" name="TextBox 3"/>
          <p:cNvSpPr txBox="1"/>
          <p:nvPr/>
        </p:nvSpPr>
        <p:spPr>
          <a:xfrm>
            <a:off x="2512089" y="1072342"/>
            <a:ext cx="8983226" cy="830997"/>
          </a:xfrm>
          <a:prstGeom prst="rect">
            <a:avLst/>
          </a:prstGeom>
          <a:noFill/>
        </p:spPr>
        <p:txBody>
          <a:bodyPr wrap="square" rtlCol="0">
            <a:spAutoFit/>
          </a:bodyPr>
          <a:lstStyle/>
          <a:p>
            <a:r>
              <a:rPr lang="de-de" sz="2400" dirty="0"/>
              <a:t>Die Auswahl von Hilfsprojekten ist einer der wesentlichen Belange des neuen Clubs.  Es folgen Tipps für die Auswahl von Hilfsprojekten.</a:t>
            </a:r>
          </a:p>
        </p:txBody>
      </p:sp>
      <p:sp>
        <p:nvSpPr>
          <p:cNvPr id="5" name="TextBox 4"/>
          <p:cNvSpPr txBox="1"/>
          <p:nvPr/>
        </p:nvSpPr>
        <p:spPr>
          <a:xfrm>
            <a:off x="3133897" y="2144684"/>
            <a:ext cx="8431755" cy="4247317"/>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rgbClr val="00338D"/>
                </a:solidFill>
              </a:rPr>
              <a:t>Wählen Sie Projekte, die für die Bedürfnisse des jeweiligen Gemeinwesens relevant sind</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de-de" dirty="0">
                <a:solidFill>
                  <a:srgbClr val="00338D"/>
                </a:solidFill>
              </a:rPr>
              <a:t>Bilden Sie Partnerschaften mit Organisationen vor Ort, um vorhandene Bedürfnisse zu decken</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de-de" dirty="0">
                <a:solidFill>
                  <a:srgbClr val="00338D"/>
                </a:solidFill>
              </a:rPr>
              <a:t>Machen Sie eines der globalen Anliegen vom LCI zu einem Ihrer laufenden Projekte</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de-de" dirty="0">
                <a:solidFill>
                  <a:srgbClr val="00338D"/>
                </a:solidFill>
              </a:rPr>
              <a:t>Werben Sie über Ihre Lokalpresse vor Ort für Ihr Projekt</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de-de" dirty="0">
                <a:solidFill>
                  <a:srgbClr val="00338D"/>
                </a:solidFill>
              </a:rPr>
              <a:t>Lassen Sie Kreativität walten, und denken Sie unkonventionell</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de-de" dirty="0">
                <a:solidFill>
                  <a:srgbClr val="00338D"/>
                </a:solidFill>
              </a:rPr>
              <a:t>Gestalten Sie Ihre Projekte familienfreundlich</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de-de" dirty="0">
                <a:solidFill>
                  <a:srgbClr val="00338D"/>
                </a:solidFill>
              </a:rPr>
              <a:t>Bilden Sie Partnerschaften mit anderen Leo- bzw. Lions-Clubs vor Ort </a:t>
            </a:r>
          </a:p>
        </p:txBody>
      </p:sp>
      <p:sp>
        <p:nvSpPr>
          <p:cNvPr id="6" name="Headline">
            <a:extLst>
              <a:ext uri="{FF2B5EF4-FFF2-40B4-BE49-F238E27FC236}">
                <a16:creationId xmlns:a16="http://schemas.microsoft.com/office/drawing/2014/main" id="{884D2F3C-77C4-0842-BD09-61B2F6C68A95}"/>
              </a:ext>
            </a:extLst>
          </p:cNvPr>
          <p:cNvSpPr txBox="1">
            <a:spLocks/>
          </p:cNvSpPr>
          <p:nvPr/>
        </p:nvSpPr>
        <p:spPr>
          <a:xfrm>
            <a:off x="203753" y="27528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Hilfsprojekte </a:t>
            </a:r>
          </a:p>
          <a:p>
            <a:endParaRPr lang="de-de" sz="1600" dirty="0">
              <a:solidFill>
                <a:srgbClr val="EBB700"/>
              </a:solidFill>
            </a:endParaRPr>
          </a:p>
        </p:txBody>
      </p:sp>
    </p:spTree>
    <p:extLst>
      <p:ext uri="{BB962C8B-B14F-4D97-AF65-F5344CB8AC3E}">
        <p14:creationId xmlns:p14="http://schemas.microsoft.com/office/powerpoint/2010/main" val="132021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1410985" y="2222674"/>
            <a:ext cx="936506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rPr>
              <a:t>Auswahl von Clubamtsträgern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215851" y="3331913"/>
            <a:ext cx="9475595" cy="1323439"/>
          </a:xfrm>
          <a:prstGeom prst="rect">
            <a:avLst/>
          </a:prstGeom>
          <a:noFill/>
        </p:spPr>
        <p:txBody>
          <a:bodyPr wrap="square" rtlCol="0">
            <a:spAutoFit/>
          </a:bodyPr>
          <a:lstStyle/>
          <a:p>
            <a:pPr algn="ctr"/>
            <a:r>
              <a:rPr lang="de-de" sz="2000" dirty="0">
                <a:solidFill>
                  <a:schemeClr val="bg1"/>
                </a:solidFill>
                <a:latin typeface="Arial" charset="0"/>
                <a:ea typeface="Arial Hebrew Scholar" charset="-79"/>
                <a:cs typeface="Arial" charset="0"/>
              </a:rPr>
              <a:t>Führungsgelegenheiten gehören zu den wesentlichen Vorteilen einer Mitgliedschaft bei Lions Clubs International</a:t>
            </a:r>
            <a:r>
              <a:rPr lang="de-DE" sz="2000" dirty="0">
                <a:solidFill>
                  <a:schemeClr val="bg1"/>
                </a:solidFill>
                <a:latin typeface="Arial" charset="0"/>
                <a:ea typeface="Arial Hebrew Scholar" charset="-79"/>
                <a:cs typeface="Arial" charset="0"/>
              </a:rPr>
              <a:t>.</a:t>
            </a:r>
            <a:r>
              <a:rPr lang="de-de" sz="2000" dirty="0">
                <a:solidFill>
                  <a:schemeClr val="bg1"/>
                </a:solidFill>
                <a:latin typeface="Arial" charset="0"/>
                <a:ea typeface="Arial Hebrew Scholar" charset="-79"/>
                <a:cs typeface="Arial" charset="0"/>
              </a:rPr>
              <a:t>  Vor der Einreichung eines Antrags auf Clubneugründung sollten für den neuen Club ein Präsident, Sekretär, Schatzmeister und ein Beauftragter für Mitgliedschaft ausgewählt werden.   </a:t>
            </a:r>
          </a:p>
        </p:txBody>
      </p:sp>
    </p:spTree>
    <p:extLst>
      <p:ext uri="{BB962C8B-B14F-4D97-AF65-F5344CB8AC3E}">
        <p14:creationId xmlns:p14="http://schemas.microsoft.com/office/powerpoint/2010/main" val="375563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831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Neue Clubs sollten folgende Amtsträger wählen: Präsident, Sekretär, Schatzmeister und Beauftragter für Mitgliedschaft</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Machen Sie allen Mitgliedern während des ersten Gründungstreffens Aufgabenbeschreibungen für die einzelnen Clubämter verfügbar.</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Bis zum dritten Gründungstreffen sollten Sie Ihre Clu</a:t>
            </a:r>
            <a:r>
              <a:rPr lang="de-DE" sz="1800" dirty="0">
                <a:solidFill>
                  <a:srgbClr val="55565A"/>
                </a:solidFill>
              </a:rPr>
              <a:t>b</a:t>
            </a:r>
            <a:r>
              <a:rPr lang="de-de" sz="1800" dirty="0">
                <a:solidFill>
                  <a:srgbClr val="55565A"/>
                </a:solidFill>
              </a:rPr>
              <a:t>amtsträger bestimmt haben</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Das Distriktteam, der Beratende Lion und die Amtsträger des Patenclubs sollten dem neuen Club bei der Auswahl der Clubamtsträger Beistand leisten.</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de-de" sz="1800" dirty="0">
                <a:solidFill>
                  <a:srgbClr val="55565A"/>
                </a:solidFill>
              </a:rPr>
              <a:t>Der Beratende Lion ist die Schulung der neuen Clubamtsträger nach ihrer Wahl zuständig.</a:t>
            </a:r>
          </a:p>
          <a:p>
            <a:endParaRPr lang="en-US" sz="1200" dirty="0"/>
          </a:p>
          <a:p>
            <a:endParaRPr lang="en-US" sz="1200" kern="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Auswahl neuer Clubamtsträger</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827614"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Neue Clubamtsträger</a:t>
            </a:r>
          </a:p>
        </p:txBody>
      </p:sp>
    </p:spTree>
    <p:extLst>
      <p:ext uri="{BB962C8B-B14F-4D97-AF65-F5344CB8AC3E}">
        <p14:creationId xmlns:p14="http://schemas.microsoft.com/office/powerpoint/2010/main" val="221112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396095" y="2222674"/>
            <a:ext cx="739484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rPr>
              <a:t>Gründungsantragsverfahren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477328"/>
          </a:xfrm>
          <a:prstGeom prst="rect">
            <a:avLst/>
          </a:prstGeom>
          <a:noFill/>
        </p:spPr>
        <p:txBody>
          <a:bodyPr wrap="square" rtlCol="0">
            <a:spAutoFit/>
          </a:bodyPr>
          <a:lstStyle/>
          <a:p>
            <a:pPr algn="ctr"/>
            <a:r>
              <a:rPr lang="de-de" dirty="0">
                <a:solidFill>
                  <a:schemeClr val="bg1"/>
                </a:solidFill>
                <a:latin typeface="Arial" charset="0"/>
                <a:ea typeface="Arial Hebrew Scholar" charset="-79"/>
                <a:cs typeface="Arial" charset="0"/>
              </a:rPr>
              <a:t>Sobald dem Club 20 Mitglieder angehören und die Amtsträger ausgewählt wurden, kann der Antrag zur Gründung eines neuen Clubs eingereicht werden.</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40677" y="366727"/>
            <a:ext cx="2532185"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026392" y="2338661"/>
            <a:ext cx="4784956"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de-de" sz="1400" dirty="0"/>
              <a:t> </a:t>
            </a:r>
            <a:r>
              <a:rPr lang="de-de" sz="1500" dirty="0"/>
              <a:t>Ein beantragter Lions Club oder Clubzweig muss unter dem tatsächlichen Namen des „Stadtbezirks“ oder des entsprechenden Verwaltungsbezirks, in dem er gelegen ist, bekannt sein.</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de-de" sz="1500" dirty="0"/>
              <a:t>Universitätsclubs können den Namen der Fachhochschule bzw. Universität als „Stadtbezirk“ tragen.</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de-de" sz="1500" dirty="0"/>
              <a:t>Die „unterscheidende Bezeichnung“ für Clubs, die sich im selben Stadtbezirk befinden, kann ein beliebiger Name sein, der den Club deutlich von allen anderen Clubs abhebt.  Die unterscheidende Bezeichnung wird dem Stadtbezirk angehängt. </a:t>
            </a:r>
            <a:r>
              <a:rPr lang="de-de" sz="1500" i="1" dirty="0"/>
              <a:t>Bsp. Oak</a:t>
            </a:r>
            <a:r>
              <a:rPr lang="de-DE" sz="1500" i="1" dirty="0"/>
              <a:t> B</a:t>
            </a:r>
            <a:r>
              <a:rPr lang="de-de" sz="1500" i="1" dirty="0"/>
              <a:t>rook Sight Lions-Club</a:t>
            </a:r>
          </a:p>
          <a:p>
            <a:pPr marL="285750" indent="-285750">
              <a:buFont typeface="Arial" panose="020B0604020202020204" pitchFamily="34" charset="0"/>
              <a:buChar char="•"/>
            </a:pPr>
            <a:endParaRPr lang="en-US" sz="1500" i="1" kern="0" dirty="0"/>
          </a:p>
          <a:p>
            <a:endParaRPr lang="en-US" sz="1500" kern="0" dirty="0"/>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559170" y="689956"/>
            <a:ext cx="9408417" cy="83073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Einreichung eines Antrags auf Gründung eines neuen Clubs: Auswahl eines Namens </a:t>
            </a:r>
          </a:p>
        </p:txBody>
      </p:sp>
      <p:sp>
        <p:nvSpPr>
          <p:cNvPr id="13" name="Body Copy">
            <a:extLst>
              <a:ext uri="{FF2B5EF4-FFF2-40B4-BE49-F238E27FC236}">
                <a16:creationId xmlns:a16="http://schemas.microsoft.com/office/drawing/2014/main" id="{90080B9E-C426-BF41-B08F-C2859FA9C036}"/>
              </a:ext>
            </a:extLst>
          </p:cNvPr>
          <p:cNvSpPr txBox="1">
            <a:spLocks/>
          </p:cNvSpPr>
          <p:nvPr/>
        </p:nvSpPr>
        <p:spPr>
          <a:xfrm>
            <a:off x="7182630" y="2338660"/>
            <a:ext cx="4784957"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de-de" sz="1500" dirty="0"/>
              <a:t>„Gastclub“ muss als Titel für den Stammclub im Stadtbezirk verwendet werden.</a:t>
            </a:r>
          </a:p>
          <a:p>
            <a:endParaRPr lang="en-US" sz="1500" kern="0" dirty="0"/>
          </a:p>
          <a:p>
            <a:pPr marL="285750" indent="-285750">
              <a:buFont typeface="Arial" panose="020B0604020202020204" pitchFamily="34" charset="0"/>
              <a:buChar char="•"/>
            </a:pPr>
            <a:r>
              <a:rPr lang="de-de" sz="1500" dirty="0"/>
              <a:t>Lions-Clubs können nicht nach lebenden Personen benannt werden.</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de-de" sz="1500" dirty="0"/>
              <a:t>Kein Lions-Club darf seinem Namen „International“ als unterscheidende Bezeichnung anfügen.</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de-de" sz="1500" dirty="0"/>
              <a:t>Wenn der Name eines Unternehmens in den Namen eines Lions Clubs eingehen soll, muss das Unternehmen vor Genehmigung des Clubs entsprechende Unterlagen vorlegen.</a:t>
            </a:r>
          </a:p>
        </p:txBody>
      </p:sp>
      <p:sp>
        <p:nvSpPr>
          <p:cNvPr id="2" name="TextBox 1"/>
          <p:cNvSpPr txBox="1"/>
          <p:nvPr/>
        </p:nvSpPr>
        <p:spPr>
          <a:xfrm>
            <a:off x="2386126" y="1881424"/>
            <a:ext cx="8424617" cy="646331"/>
          </a:xfrm>
          <a:prstGeom prst="rect">
            <a:avLst/>
          </a:prstGeom>
          <a:noFill/>
        </p:spPr>
        <p:txBody>
          <a:bodyPr wrap="square" rtlCol="0">
            <a:spAutoFit/>
          </a:bodyPr>
          <a:lstStyle/>
          <a:p>
            <a:r>
              <a:rPr lang="de-de" b="1" dirty="0">
                <a:solidFill>
                  <a:srgbClr val="55565A"/>
                </a:solidFill>
              </a:rPr>
              <a:t>Der erste Schritt des Antragsverfahrens ist die Auswahl eines Clubnamens.  Die folgenden Richtlinien werden Ihnen bei der Auswahl des Namens helfen.</a:t>
            </a:r>
          </a:p>
        </p:txBody>
      </p:sp>
    </p:spTree>
    <p:extLst>
      <p:ext uri="{BB962C8B-B14F-4D97-AF65-F5344CB8AC3E}">
        <p14:creationId xmlns:p14="http://schemas.microsoft.com/office/powerpoint/2010/main" val="37414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70823" y="366727"/>
            <a:ext cx="2313162"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Antragseinreichung</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306172" y="1340112"/>
            <a:ext cx="8986668" cy="120594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Die nachstehenden Informationen enthalten nähere Einzelheiten darüber, wer den Antrag auf Gründung eines neuen Clubs auf Distrikt- und Clubebene bearbeiten kann.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104940" y="1195755"/>
            <a:ext cx="2850139" cy="8313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366728"/>
            <a:ext cx="8373905" cy="904136"/>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Einreichung eines Antrags auf Gründung eines neuen Clubs:  Antragsverfahren auf Distriktebene</a:t>
            </a:r>
          </a:p>
        </p:txBody>
      </p:sp>
      <p:graphicFrame>
        <p:nvGraphicFramePr>
          <p:cNvPr id="2" name="Table 1"/>
          <p:cNvGraphicFramePr>
            <a:graphicFrameLocks noGrp="1"/>
          </p:cNvGraphicFramePr>
          <p:nvPr>
            <p:extLst>
              <p:ext uri="{D42A27DB-BD31-4B8C-83A1-F6EECF244321}">
                <p14:modId xmlns:p14="http://schemas.microsoft.com/office/powerpoint/2010/main" val="2518198355"/>
              </p:ext>
            </p:extLst>
          </p:nvPr>
        </p:nvGraphicFramePr>
        <p:xfrm>
          <a:off x="2372676" y="2099891"/>
          <a:ext cx="8986670" cy="4541520"/>
        </p:xfrm>
        <a:graphic>
          <a:graphicData uri="http://schemas.openxmlformats.org/drawingml/2006/table">
            <a:tbl>
              <a:tblPr firstRow="1" bandRow="1">
                <a:tableStyleId>{5C22544A-7EE6-4342-B048-85BDC9FD1C3A}</a:tableStyleId>
              </a:tblPr>
              <a:tblGrid>
                <a:gridCol w="1797334">
                  <a:extLst>
                    <a:ext uri="{9D8B030D-6E8A-4147-A177-3AD203B41FA5}">
                      <a16:colId xmlns:a16="http://schemas.microsoft.com/office/drawing/2014/main" val="20000"/>
                    </a:ext>
                  </a:extLst>
                </a:gridCol>
                <a:gridCol w="1797334">
                  <a:extLst>
                    <a:ext uri="{9D8B030D-6E8A-4147-A177-3AD203B41FA5}">
                      <a16:colId xmlns:a16="http://schemas.microsoft.com/office/drawing/2014/main" val="20001"/>
                    </a:ext>
                  </a:extLst>
                </a:gridCol>
                <a:gridCol w="1797334">
                  <a:extLst>
                    <a:ext uri="{9D8B030D-6E8A-4147-A177-3AD203B41FA5}">
                      <a16:colId xmlns:a16="http://schemas.microsoft.com/office/drawing/2014/main" val="20002"/>
                    </a:ext>
                  </a:extLst>
                </a:gridCol>
                <a:gridCol w="1797334">
                  <a:extLst>
                    <a:ext uri="{9D8B030D-6E8A-4147-A177-3AD203B41FA5}">
                      <a16:colId xmlns:a16="http://schemas.microsoft.com/office/drawing/2014/main" val="20003"/>
                    </a:ext>
                  </a:extLst>
                </a:gridCol>
                <a:gridCol w="1797334">
                  <a:extLst>
                    <a:ext uri="{9D8B030D-6E8A-4147-A177-3AD203B41FA5}">
                      <a16:colId xmlns:a16="http://schemas.microsoft.com/office/drawing/2014/main" val="20004"/>
                    </a:ext>
                  </a:extLst>
                </a:gridCol>
              </a:tblGrid>
              <a:tr h="910465">
                <a:tc>
                  <a:txBody>
                    <a:bodyPr/>
                    <a:lstStyle/>
                    <a:p>
                      <a:r>
                        <a:rPr lang="de-DE" dirty="0"/>
                        <a:t>Antrags-einreichung</a:t>
                      </a:r>
                      <a:endParaRPr lang="de-de" dirty="0"/>
                    </a:p>
                  </a:txBody>
                  <a:tcPr/>
                </a:tc>
                <a:tc>
                  <a:txBody>
                    <a:bodyPr/>
                    <a:lstStyle/>
                    <a:p>
                      <a:r>
                        <a:rPr lang="de-de" dirty="0"/>
                        <a:t>Einträge zu Gründungs</a:t>
                      </a:r>
                      <a:r>
                        <a:rPr lang="de-DE" dirty="0"/>
                        <a:t>-</a:t>
                      </a:r>
                      <a:r>
                        <a:rPr lang="de-de" dirty="0" err="1"/>
                        <a:t>mitgliedern</a:t>
                      </a:r>
                      <a:endParaRPr lang="de-de" dirty="0"/>
                    </a:p>
                  </a:txBody>
                  <a:tcPr/>
                </a:tc>
                <a:tc>
                  <a:txBody>
                    <a:bodyPr/>
                    <a:lstStyle/>
                    <a:p>
                      <a:r>
                        <a:rPr lang="de-de" dirty="0"/>
                        <a:t>Einträge zum Guiding Lion</a:t>
                      </a:r>
                    </a:p>
                  </a:txBody>
                  <a:tcPr/>
                </a:tc>
                <a:tc>
                  <a:txBody>
                    <a:bodyPr/>
                    <a:lstStyle/>
                    <a:p>
                      <a:r>
                        <a:rPr lang="de-DE" dirty="0"/>
                        <a:t>Antrags-genehmigung</a:t>
                      </a:r>
                      <a:endParaRPr lang="de-de" baseline="0" dirty="0"/>
                    </a:p>
                  </a:txBody>
                  <a:tcPr/>
                </a:tc>
                <a:tc>
                  <a:txBody>
                    <a:bodyPr/>
                    <a:lstStyle/>
                    <a:p>
                      <a:r>
                        <a:rPr lang="de-de" dirty="0"/>
                        <a:t>Clubzahlung</a:t>
                      </a:r>
                    </a:p>
                  </a:txBody>
                  <a:tcPr/>
                </a:tc>
                <a:extLst>
                  <a:ext uri="{0D108BD9-81ED-4DB2-BD59-A6C34878D82A}">
                    <a16:rowId xmlns:a16="http://schemas.microsoft.com/office/drawing/2014/main" val="10000"/>
                  </a:ext>
                </a:extLst>
              </a:tr>
              <a:tr h="515930">
                <a:tc>
                  <a:txBody>
                    <a:bodyPr/>
                    <a:lstStyle/>
                    <a:p>
                      <a:r>
                        <a:rPr lang="de-de" sz="1400" dirty="0"/>
                        <a:t>Distrikt-Governor</a:t>
                      </a:r>
                    </a:p>
                  </a:txBody>
                  <a:tcPr/>
                </a:tc>
                <a:tc>
                  <a:txBody>
                    <a:bodyPr/>
                    <a:lstStyle/>
                    <a:p>
                      <a:r>
                        <a:rPr lang="de-de" sz="1400" dirty="0"/>
                        <a:t>Distrikt-Governor</a:t>
                      </a:r>
                    </a:p>
                  </a:txBody>
                  <a:tcPr/>
                </a:tc>
                <a:tc>
                  <a:txBody>
                    <a:bodyPr/>
                    <a:lstStyle/>
                    <a:p>
                      <a:r>
                        <a:rPr lang="de-de" sz="1400" dirty="0"/>
                        <a:t>Distrikt-Governor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Distrikt-Governor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Distrikt-Governor</a:t>
                      </a:r>
                    </a:p>
                    <a:p>
                      <a:endParaRPr lang="en-US" sz="1400" dirty="0"/>
                    </a:p>
                  </a:txBody>
                  <a:tcPr/>
                </a:tc>
                <a:extLst>
                  <a:ext uri="{0D108BD9-81ED-4DB2-BD59-A6C34878D82A}">
                    <a16:rowId xmlns:a16="http://schemas.microsoft.com/office/drawing/2014/main" val="10001"/>
                  </a:ext>
                </a:extLst>
              </a:tr>
              <a:tr h="515930">
                <a:tc>
                  <a:txBody>
                    <a:bodyPr/>
                    <a:lstStyle/>
                    <a:p>
                      <a:r>
                        <a:rPr lang="de-de" sz="1400" dirty="0"/>
                        <a:t>Koordinierender Lion</a:t>
                      </a:r>
                    </a:p>
                  </a:txBody>
                  <a:tcPr/>
                </a:tc>
                <a:tc>
                  <a:txBody>
                    <a:bodyPr/>
                    <a:lstStyle/>
                    <a:p>
                      <a:r>
                        <a:rPr lang="de-de" sz="1400" dirty="0"/>
                        <a:t>Koordinierender Lion</a:t>
                      </a:r>
                    </a:p>
                  </a:txBody>
                  <a:tcPr/>
                </a:tc>
                <a:tc>
                  <a:txBody>
                    <a:bodyPr/>
                    <a:lstStyle/>
                    <a:p>
                      <a:r>
                        <a:rPr lang="de-de" sz="1400" dirty="0"/>
                        <a:t>Koordinierender Lion</a:t>
                      </a:r>
                    </a:p>
                  </a:txBody>
                  <a:tcPr/>
                </a:tc>
                <a:tc>
                  <a:txBody>
                    <a:bodyPr/>
                    <a:lstStyle/>
                    <a:p>
                      <a:endParaRPr lang="en-US" sz="1400" dirty="0"/>
                    </a:p>
                  </a:txBody>
                  <a:tcPr/>
                </a:tc>
                <a:tc>
                  <a:txBody>
                    <a:bodyPr/>
                    <a:lstStyle/>
                    <a:p>
                      <a:r>
                        <a:rPr lang="de-de" sz="1400" dirty="0"/>
                        <a:t>Schatzmeister/in des neuen Clubs</a:t>
                      </a:r>
                    </a:p>
                  </a:txBody>
                  <a:tcPr/>
                </a:tc>
                <a:extLst>
                  <a:ext uri="{0D108BD9-81ED-4DB2-BD59-A6C34878D82A}">
                    <a16:rowId xmlns:a16="http://schemas.microsoft.com/office/drawing/2014/main" val="10002"/>
                  </a:ext>
                </a:extLst>
              </a:tr>
              <a:tr h="515930">
                <a:tc>
                  <a:txBody>
                    <a:bodyPr/>
                    <a:lstStyle/>
                    <a:p>
                      <a:r>
                        <a:rPr lang="de-de" sz="1400" dirty="0"/>
                        <a:t>GMT-Distriktkoordinator</a:t>
                      </a:r>
                    </a:p>
                  </a:txBody>
                  <a:tcPr/>
                </a:tc>
                <a:tc>
                  <a:txBody>
                    <a:bodyPr/>
                    <a:lstStyle/>
                    <a:p>
                      <a:r>
                        <a:rPr lang="de-de" sz="1400" dirty="0"/>
                        <a:t>GMT-Distriktkoordinator</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515930">
                <a:tc>
                  <a:txBody>
                    <a:bodyPr/>
                    <a:lstStyle/>
                    <a:p>
                      <a:r>
                        <a:rPr lang="de-de" sz="1400" dirty="0"/>
                        <a:t>Präsident/in des Patenclubs</a:t>
                      </a:r>
                    </a:p>
                  </a:txBody>
                  <a:tcPr/>
                </a:tc>
                <a:tc>
                  <a:txBody>
                    <a:bodyPr/>
                    <a:lstStyle/>
                    <a:p>
                      <a:r>
                        <a:rPr lang="de-de" sz="1400" dirty="0"/>
                        <a:t>Präsident/in des Patenclubs</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515930">
                <a:tc>
                  <a:txBody>
                    <a:bodyPr/>
                    <a:lstStyle/>
                    <a:p>
                      <a:r>
                        <a:rPr lang="de-de" sz="1400" dirty="0"/>
                        <a:t>Sekretär/in des Patenclubs</a:t>
                      </a:r>
                    </a:p>
                  </a:txBody>
                  <a:tcPr/>
                </a:tc>
                <a:tc>
                  <a:txBody>
                    <a:bodyPr/>
                    <a:lstStyle/>
                    <a:p>
                      <a:r>
                        <a:rPr lang="de-de" sz="1400" dirty="0"/>
                        <a:t>Sekretär/in des Patenclubs</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515930">
                <a:tc>
                  <a:txBody>
                    <a:bodyPr/>
                    <a:lstStyle/>
                    <a:p>
                      <a:endParaRPr lang="en-US" sz="1400" dirty="0"/>
                    </a:p>
                  </a:txBody>
                  <a:tcPr/>
                </a:tc>
                <a:tc>
                  <a:txBody>
                    <a:bodyPr/>
                    <a:lstStyle/>
                    <a:p>
                      <a:r>
                        <a:rPr lang="de-de" sz="1400" dirty="0"/>
                        <a:t>Präsident/in des neuen Clubs</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515930">
                <a:tc>
                  <a:txBody>
                    <a:bodyPr/>
                    <a:lstStyle/>
                    <a:p>
                      <a:endParaRPr lang="en-US" sz="1400" dirty="0"/>
                    </a:p>
                  </a:txBody>
                  <a:tcPr/>
                </a:tc>
                <a:tc>
                  <a:txBody>
                    <a:bodyPr/>
                    <a:lstStyle/>
                    <a:p>
                      <a:r>
                        <a:rPr lang="de-de" sz="1400" dirty="0"/>
                        <a:t>Sekretär/in des neuen Clubs</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7833859"/>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1260</Words>
  <Application>Microsoft Office PowerPoint</Application>
  <PresentationFormat>Widescreen</PresentationFormat>
  <Paragraphs>220</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Helvetica</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239</cp:revision>
  <dcterms:created xsi:type="dcterms:W3CDTF">2018-11-12T16:45:52Z</dcterms:created>
  <dcterms:modified xsi:type="dcterms:W3CDTF">2021-10-20T14:20:05Z</dcterms:modified>
</cp:coreProperties>
</file>