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1140" r:id="rId2"/>
    <p:sldId id="874" r:id="rId3"/>
    <p:sldId id="873" r:id="rId4"/>
    <p:sldId id="953" r:id="rId5"/>
    <p:sldId id="1123" r:id="rId6"/>
    <p:sldId id="1114" r:id="rId7"/>
    <p:sldId id="1087" r:id="rId8"/>
    <p:sldId id="889" r:id="rId9"/>
    <p:sldId id="1106" r:id="rId10"/>
    <p:sldId id="1075" r:id="rId11"/>
    <p:sldId id="974" r:id="rId12"/>
    <p:sldId id="1121" r:id="rId13"/>
    <p:sldId id="952" r:id="rId14"/>
  </p:sldIdLst>
  <p:sldSz cx="12192000" cy="6858000"/>
  <p:notesSz cx="6858000" cy="13239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65A"/>
    <a:srgbClr val="0D2240"/>
    <a:srgbClr val="00338D"/>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43"/>
    <p:restoredTop sz="61447"/>
  </p:normalViewPr>
  <p:slideViewPr>
    <p:cSldViewPr snapToGrid="0" snapToObjects="1">
      <p:cViewPr varScale="1">
        <p:scale>
          <a:sx n="114" d="100"/>
          <a:sy n="114" d="100"/>
        </p:scale>
        <p:origin x="744" y="102"/>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6/29/2020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55565A"/>
                </a:solidFill>
                <a:latin typeface="Arial" panose="020B0604020202020204" pitchFamily="34" charset="0"/>
                <a:cs typeface="Arial" panose="020B0604020202020204" pitchFamily="34" charset="0"/>
              </a:rPr>
              <a:t>COVID-19 is changing the way we live, work and serve. One of the biggest challenges we face as Lions is </a:t>
            </a:r>
            <a:r>
              <a:rPr lang="en-US" i="1" dirty="0">
                <a:solidFill>
                  <a:srgbClr val="FF0000"/>
                </a:solidFill>
                <a:latin typeface="Arial" panose="020B0604020202020204" pitchFamily="34" charset="0"/>
                <a:cs typeface="Arial" panose="020B0604020202020204" pitchFamily="34" charset="0"/>
              </a:rPr>
              <a:t>[state the problem – ex. hosting meetings in the age of social distancing.]</a:t>
            </a:r>
            <a:r>
              <a:rPr lang="en-US" i="1" dirty="0">
                <a:solidFill>
                  <a:srgbClr val="55565A"/>
                </a:solidFill>
                <a:latin typeface="Arial" panose="020B0604020202020204" pitchFamily="34" charset="0"/>
                <a:cs typeface="Arial" panose="020B0604020202020204" pitchFamily="34" charset="0"/>
              </a:rPr>
              <a:t> Today, we’re going to talk about </a:t>
            </a:r>
            <a:r>
              <a:rPr lang="en-US" i="1" dirty="0">
                <a:solidFill>
                  <a:srgbClr val="FF0000"/>
                </a:solidFill>
                <a:latin typeface="Arial" panose="020B0604020202020204" pitchFamily="34" charset="0"/>
                <a:cs typeface="Arial" panose="020B0604020202020204" pitchFamily="34" charset="0"/>
              </a:rPr>
              <a:t>[state the solution – ex. how you can find a virtual meeting platform that’s right for you.]</a:t>
            </a:r>
          </a:p>
          <a:p>
            <a:endParaRPr lang="en-US" i="1" dirty="0">
              <a:solidFill>
                <a:srgbClr val="55565A"/>
              </a:solidFill>
              <a:latin typeface="Arial" panose="020B0604020202020204" pitchFamily="34" charset="0"/>
              <a:cs typeface="Arial" panose="020B0604020202020204" pitchFamily="34" charset="0"/>
            </a:endParaRPr>
          </a:p>
          <a:p>
            <a:r>
              <a:rPr lang="en-US" i="1" dirty="0">
                <a:solidFill>
                  <a:srgbClr val="55565A"/>
                </a:solidFill>
                <a:latin typeface="Arial" panose="020B0604020202020204" pitchFamily="34" charset="0"/>
                <a:cs typeface="Arial" panose="020B0604020202020204" pitchFamily="34" charset="0"/>
              </a:rPr>
              <a:t>My name is </a:t>
            </a:r>
            <a:r>
              <a:rPr lang="en-US" i="1" dirty="0">
                <a:solidFill>
                  <a:srgbClr val="FF0000"/>
                </a:solidFill>
                <a:latin typeface="Arial" panose="020B0604020202020204" pitchFamily="34" charset="0"/>
                <a:cs typeface="Arial" panose="020B0604020202020204" pitchFamily="34" charset="0"/>
              </a:rPr>
              <a:t>[insert your name]</a:t>
            </a:r>
            <a:r>
              <a:rPr lang="en-US" i="1" dirty="0">
                <a:solidFill>
                  <a:srgbClr val="55565A"/>
                </a:solidFill>
                <a:latin typeface="Arial" panose="020B0604020202020204" pitchFamily="34" charset="0"/>
                <a:cs typeface="Arial" panose="020B0604020202020204" pitchFamily="34" charset="0"/>
              </a:rPr>
              <a:t>, and I’ll be hosting this special webinar just for Lions. Let’s get started!</a:t>
            </a:r>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323670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2106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dn2.webdamdb.com/md_waKhcTuv1wD9.jpg.pdf?v=1"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t="938" b="42812"/>
          <a:stretch/>
        </p:blipFill>
        <p:spPr>
          <a:xfrm>
            <a:off x="-2" y="0"/>
            <a:ext cx="12192001"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100645"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EBB700"/>
                </a:solidFill>
              </a:rPr>
              <a:t>网络分会</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一种新的连接方式</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3762438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 r="11414"/>
          <a:stretch/>
        </p:blipFill>
        <p:spPr>
          <a:xfrm>
            <a:off x="3074937" y="0"/>
            <a:ext cx="9117064"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58056" y="105114"/>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24539" y="1333786"/>
            <a:ext cx="43574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zh-TW" dirty="0">
                <a:solidFill>
                  <a:schemeClr val="bg1"/>
                </a:solidFill>
                <a:latin typeface="Arial" charset="0"/>
                <a:ea typeface="PMingLiU" charset="0"/>
                <a:cs typeface="Arial" charset="0"/>
              </a:rPr>
              <a:t>您将填写与成立传统分会相同的书面文件。</a:t>
            </a:r>
          </a:p>
          <a:p>
            <a:pPr>
              <a:buSzPct val="120000"/>
            </a:pPr>
            <a:endParaRPr lang="en-US" kern="0" dirty="0">
              <a:solidFill>
                <a:schemeClr val="bg1"/>
              </a:solidFill>
              <a:latin typeface="Arial" charset="0"/>
              <a:ea typeface="Arial" charset="0"/>
              <a:cs typeface="Arial" charset="0"/>
            </a:endParaRPr>
          </a:p>
          <a:p>
            <a:pPr marL="457200" indent="-457200">
              <a:buSzPct val="120000"/>
              <a:buFont typeface="Arial" panose="020B0604020202020204" pitchFamily="34" charset="0"/>
              <a:buChar char="•"/>
            </a:pPr>
            <a:r>
              <a:rPr lang="zh-TW" dirty="0">
                <a:solidFill>
                  <a:schemeClr val="bg1"/>
                </a:solidFill>
                <a:latin typeface="Arial" charset="0"/>
                <a:ea typeface="PMingLiU" charset="0"/>
                <a:cs typeface="Arial" charset="0"/>
              </a:rPr>
              <a:t>唯一的区别是在文件上将您的分会识别为网络</a:t>
            </a:r>
            <a:r>
              <a:rPr lang="zh-CN" altLang="en-US" dirty="0">
                <a:solidFill>
                  <a:schemeClr val="bg1"/>
                </a:solidFill>
                <a:latin typeface="Arial" charset="0"/>
                <a:ea typeface="PMingLiU" charset="0"/>
                <a:cs typeface="Arial" charset="0"/>
              </a:rPr>
              <a:t>分会</a:t>
            </a:r>
            <a:r>
              <a:rPr lang="zh-TW" dirty="0">
                <a:solidFill>
                  <a:schemeClr val="bg1"/>
                </a:solidFill>
                <a:latin typeface="Arial" charset="0"/>
                <a:ea typeface="PMingLiU" charset="0"/>
                <a:cs typeface="Arial" charset="0"/>
              </a:rPr>
              <a:t>。</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24539" y="635632"/>
            <a:ext cx="592081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2400" b="1" dirty="0">
                <a:solidFill>
                  <a:schemeClr val="bg1"/>
                </a:solidFill>
                <a:latin typeface="Arial" charset="0"/>
                <a:ea typeface="PMingLiU" charset="0"/>
                <a:cs typeface="Arial" charset="0"/>
              </a:rPr>
              <a:t>成立网络分会</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74443" y="-99021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12662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zh-TW" dirty="0">
                <a:solidFill>
                  <a:srgbClr val="0D2240"/>
                </a:solidFill>
                <a:latin typeface="Arial" charset="0"/>
                <a:ea typeface="PMingLiU" charset="0"/>
                <a:cs typeface="Arial" charset="0"/>
              </a:rPr>
              <a:t>选择适合希望使用网络选项的人数的网络平台</a:t>
            </a: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r>
              <a:rPr lang="zh-TW" dirty="0">
                <a:solidFill>
                  <a:srgbClr val="0D2240"/>
                </a:solidFill>
                <a:latin typeface="Arial" charset="0"/>
                <a:ea typeface="PMingLiU" charset="0"/>
                <a:cs typeface="Arial" charset="0"/>
              </a:rPr>
              <a:t>许多网络平台都提供免费试用期，以测试哪种平台最适合您的分会。</a:t>
            </a:r>
            <a:br>
              <a:rPr lang="zh-TW" dirty="0">
                <a:solidFill>
                  <a:srgbClr val="0D2240"/>
                </a:solidFill>
                <a:latin typeface="Arial" charset="0"/>
                <a:ea typeface="PMingLiU" charset="0"/>
                <a:cs typeface="Arial" charset="0"/>
              </a:rPr>
            </a:br>
            <a:endParaRPr lang="zh-TW" dirty="0">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r>
              <a:rPr lang="zh-TW" dirty="0">
                <a:solidFill>
                  <a:srgbClr val="0D2240"/>
                </a:solidFill>
                <a:latin typeface="Arial" charset="0"/>
                <a:ea typeface="PMingLiU" charset="0"/>
                <a:cs typeface="Arial" charset="0"/>
              </a:rPr>
              <a:t>YouTube上有许多教学课程，以学习如何使用大多数的网络平台。</a:t>
            </a:r>
          </a:p>
          <a:p>
            <a:pPr>
              <a:buClr>
                <a:srgbClr val="EBB700"/>
              </a:buClr>
              <a:buSzPct val="100000"/>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zh-TW" dirty="0">
                <a:solidFill>
                  <a:srgbClr val="0D2240"/>
                </a:solidFill>
                <a:latin typeface="Arial" charset="0"/>
                <a:ea typeface="PMingLiU" charset="0"/>
                <a:cs typeface="Arial" charset="0"/>
              </a:rPr>
              <a:t>有可以免费使用的网络平台。</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3301287"/>
            <a:ext cx="5092507" cy="1007520"/>
          </a:xfrm>
          <a:prstGeom prst="rect">
            <a:avLst/>
          </a:prstGeom>
          <a:noFill/>
        </p:spPr>
        <p:txBody>
          <a:bodyPr wrap="square" rtlCol="0" anchor="b">
            <a:spAutoFit/>
          </a:bodyPr>
          <a:lstStyle/>
          <a:p>
            <a:pPr algn="ctr">
              <a:lnSpc>
                <a:spcPts val="8000"/>
              </a:lnSpc>
            </a:pPr>
            <a:r>
              <a:rPr lang="zh-TW" sz="4800" b="1" dirty="0">
                <a:solidFill>
                  <a:schemeClr val="bg1"/>
                </a:solidFill>
                <a:latin typeface="Arial" panose="020B0604020202020204" pitchFamily="34" charset="0"/>
                <a:ea typeface="PMingLiU" charset="0"/>
                <a:cs typeface="Arial" panose="020B0604020202020204" pitchFamily="34" charset="0"/>
              </a:rPr>
              <a:t>使用什么网络平台？</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986165" y="1113852"/>
            <a:ext cx="10159874" cy="400652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zh-TW" sz="1800" dirty="0">
                <a:solidFill>
                  <a:schemeClr val="bg1"/>
                </a:solidFill>
              </a:rPr>
              <a:t>确保新会员了解如何使用网络平台。</a:t>
            </a:r>
          </a:p>
          <a:p>
            <a:pPr marL="914400" lvl="1" indent="-457200">
              <a:buFont typeface="Arial" panose="020B0604020202020204" pitchFamily="34" charset="0"/>
              <a:buChar char="•"/>
            </a:pPr>
            <a:r>
              <a:rPr lang="zh-TW" sz="1800" dirty="0">
                <a:solidFill>
                  <a:schemeClr val="bg1"/>
                </a:solidFill>
              </a:rPr>
              <a:t>如果需要在平台上培训他们，请亲自与他们见面</a:t>
            </a:r>
          </a:p>
          <a:p>
            <a:pPr marL="914400" lvl="1" indent="-457200">
              <a:buFont typeface="Arial" panose="020B0604020202020204" pitchFamily="34" charset="0"/>
              <a:buChar char="•"/>
            </a:pPr>
            <a:r>
              <a:rPr lang="zh-TW" sz="1800" dirty="0">
                <a:solidFill>
                  <a:schemeClr val="bg1"/>
                </a:solidFill>
              </a:rPr>
              <a:t>寻求建立技术顾问或技术委员会-这些人将为网络平台带来的任何技术问题提供帮助</a:t>
            </a:r>
          </a:p>
          <a:p>
            <a:pPr marL="457200" indent="-457200">
              <a:buFont typeface="Arial" panose="020B0604020202020204" pitchFamily="34" charset="0"/>
              <a:buChar char="•"/>
            </a:pPr>
            <a:r>
              <a:rPr lang="zh-TW" sz="1800" dirty="0">
                <a:solidFill>
                  <a:schemeClr val="bg1"/>
                </a:solidFill>
              </a:rPr>
              <a:t>邀请新会员加入分会使用的任何社交平台。</a:t>
            </a:r>
          </a:p>
          <a:p>
            <a:pPr marL="457200" indent="-457200">
              <a:buFont typeface="Arial" panose="020B0604020202020204" pitchFamily="34" charset="0"/>
              <a:buChar char="•"/>
            </a:pPr>
            <a:r>
              <a:rPr lang="zh-TW" sz="1800" dirty="0">
                <a:solidFill>
                  <a:schemeClr val="bg1"/>
                </a:solidFill>
              </a:rPr>
              <a:t>发送列出了社区服务日期的行事历给新会员</a:t>
            </a:r>
          </a:p>
          <a:p>
            <a:pPr marL="457200" indent="-457200">
              <a:buFont typeface="Arial" panose="020B0604020202020204" pitchFamily="34" charset="0"/>
              <a:buChar char="•"/>
            </a:pPr>
            <a:r>
              <a:rPr lang="zh-TW" sz="1800" dirty="0">
                <a:solidFill>
                  <a:schemeClr val="bg1"/>
                </a:solidFill>
              </a:rPr>
              <a:t>确保新会员参加 lionsclubs.org 上的新会员讲习培训。</a:t>
            </a:r>
          </a:p>
          <a:p>
            <a:pPr marL="914400" lvl="1" indent="-457200">
              <a:buFont typeface="Arial" panose="020B0604020202020204" pitchFamily="34" charset="0"/>
              <a:buChar char="•"/>
            </a:pPr>
            <a:r>
              <a:rPr lang="zh-TW" sz="1800" dirty="0">
                <a:solidFill>
                  <a:schemeClr val="bg1"/>
                </a:solidFill>
              </a:rPr>
              <a:t>请参阅</a:t>
            </a:r>
            <a:r>
              <a:rPr lang="zh-TW" sz="1800" dirty="0">
                <a:solidFill>
                  <a:schemeClr val="bg1"/>
                </a:solidFill>
                <a:hlinkClick r:id="rId2">
                  <a:extLst>
                    <a:ext uri="{A12FA001-AC4F-418D-AE19-62706E023703}">
                      <ahyp:hlinkClr xmlns:ahyp="http://schemas.microsoft.com/office/drawing/2018/hyperlinkcolor" val="tx"/>
                    </a:ext>
                  </a:extLst>
                </a:hlinkClick>
              </a:rPr>
              <a:t>指南。 </a:t>
            </a:r>
          </a:p>
          <a:p>
            <a:pPr marL="457200" indent="-457200">
              <a:buFont typeface="Arial" panose="020B0604020202020204" pitchFamily="34" charset="0"/>
              <a:buChar char="•"/>
            </a:pPr>
            <a:r>
              <a:rPr lang="zh-TW" sz="1800" dirty="0">
                <a:solidFill>
                  <a:schemeClr val="bg1"/>
                </a:solidFill>
              </a:rPr>
              <a:t>在下次网上会议介绍该会员</a:t>
            </a:r>
          </a:p>
          <a:p>
            <a:pPr marL="457200" indent="-457200">
              <a:buFont typeface="Arial" panose="020B0604020202020204" pitchFamily="34" charset="0"/>
              <a:buChar char="•"/>
            </a:pPr>
            <a:r>
              <a:rPr lang="zh-TW" sz="1800" dirty="0">
                <a:solidFill>
                  <a:schemeClr val="bg1"/>
                </a:solidFill>
              </a:rPr>
              <a:t>安排与新会员一起加入下一个社区服务方案。</a:t>
            </a:r>
          </a:p>
          <a:p>
            <a:pPr marL="914400" lvl="1" indent="-457200">
              <a:buFont typeface="Arial" panose="020B0604020202020204" pitchFamily="34" charset="0"/>
              <a:buChar char="•"/>
            </a:pPr>
            <a:r>
              <a:rPr lang="zh-TW" sz="1800" dirty="0">
                <a:solidFill>
                  <a:schemeClr val="bg1"/>
                </a:solidFill>
              </a:rPr>
              <a:t>这将有助于确保会员感到宾至如归，并且可以将其介绍给正在参与的会员。</a:t>
            </a:r>
          </a:p>
          <a:p>
            <a:endParaRPr lang="en-US" sz="1800" kern="0" dirty="0">
              <a:solidFill>
                <a:schemeClr val="bg1"/>
              </a:solidFill>
            </a:endParaRPr>
          </a:p>
          <a:p>
            <a:r>
              <a:rPr lang="zh-TW" sz="1800" dirty="0">
                <a:solidFill>
                  <a:schemeClr val="bg1"/>
                </a:solidFill>
              </a:rPr>
              <a:t> </a:t>
            </a:r>
          </a:p>
          <a:p>
            <a:endParaRPr lang="en-US" sz="1800" kern="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150560" y="8882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35483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rPr>
              <a:t>成立网络分会的提示</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ackground - Image">
            <a:extLst>
              <a:ext uri="{FF2B5EF4-FFF2-40B4-BE49-F238E27FC236}">
                <a16:creationId xmlns:a16="http://schemas.microsoft.com/office/drawing/2014/main" id="{2EE2BF5C-B4A4-1B40-B3D6-5807C1E6D824}"/>
              </a:ext>
            </a:extLst>
          </p:cNvPr>
          <p:cNvPicPr>
            <a:picLocks noChangeAspect="1"/>
          </p:cNvPicPr>
          <p:nvPr/>
        </p:nvPicPr>
        <p:blipFill rotWithShape="1">
          <a:blip r:embed="rId2"/>
          <a:srcRect t="938" b="42812"/>
          <a:stretch/>
        </p:blipFill>
        <p:spPr>
          <a:xfrm>
            <a:off x="-2" y="0"/>
            <a:ext cx="12192001"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dirty="0">
                <a:solidFill>
                  <a:schemeClr val="bg1"/>
                </a:solidFill>
                <a:latin typeface="Helvetica Neue" charset="0"/>
                <a:ea typeface="PMingLiU" charset="0"/>
                <a:cs typeface="Helvetica Neue" charset="0"/>
              </a:rPr>
              <a:t>谢谢您</a:t>
            </a:r>
          </a:p>
          <a:p>
            <a:pPr>
              <a:lnSpc>
                <a:spcPct val="80000"/>
              </a:lnSpc>
              <a:spcAft>
                <a:spcPts val="600"/>
              </a:spcAft>
            </a:pPr>
            <a:r>
              <a:rPr lang="zh-TW" sz="1800" b="1" dirty="0">
                <a:solidFill>
                  <a:schemeClr val="bg1"/>
                </a:solidFill>
                <a:latin typeface="Helvetica Neue" charset="0"/>
                <a:ea typeface="PMingLiU" charset="0"/>
                <a:cs typeface="Helvetica Neue" charset="0"/>
              </a:rPr>
              <a:t>如有任何问题请联系 membership@lionsclubs.org</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510239" y="6062172"/>
            <a:ext cx="3399810" cy="338554"/>
          </a:xfrm>
          <a:prstGeom prst="rect">
            <a:avLst/>
          </a:prstGeom>
          <a:noFill/>
        </p:spPr>
        <p:txBody>
          <a:bodyPr wrap="square" rtlCol="0">
            <a:spAutoFit/>
          </a:bodyPr>
          <a:lstStyle/>
          <a:p>
            <a:r>
              <a:rPr lang="zh-TW" sz="1600" b="1" dirty="0">
                <a:solidFill>
                  <a:schemeClr val="bg1"/>
                </a:solidFill>
              </a:rPr>
              <a:t>©2018  国际狮子会</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14205" b="-7"/>
          <a:stretch/>
        </p:blipFill>
        <p:spPr>
          <a:xfrm>
            <a:off x="0" y="0"/>
            <a:ext cx="12191999"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什么是网络分会？</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762001" y="992633"/>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91556" y="429923"/>
            <a:ext cx="7333244"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什么是网络分会？</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591003" y="1075332"/>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3F9419B-F64A-47FE-8B6F-5B469CCA632C}"/>
              </a:ext>
            </a:extLst>
          </p:cNvPr>
          <p:cNvSpPr txBox="1"/>
          <p:nvPr/>
        </p:nvSpPr>
        <p:spPr>
          <a:xfrm>
            <a:off x="591556" y="1232452"/>
            <a:ext cx="10818566" cy="2677656"/>
          </a:xfrm>
          <a:prstGeom prst="rect">
            <a:avLst/>
          </a:prstGeom>
          <a:noFill/>
        </p:spPr>
        <p:txBody>
          <a:bodyPr wrap="square" rtlCol="0">
            <a:spAutoFit/>
          </a:bodyPr>
          <a:lstStyle/>
          <a:p>
            <a:pPr marL="285750" indent="-285750">
              <a:buFont typeface="Arial" panose="020B0604020202020204" pitchFamily="34" charset="0"/>
              <a:buChar char="•"/>
            </a:pPr>
            <a:r>
              <a:rPr lang="zh-TW" sz="2800" dirty="0">
                <a:solidFill>
                  <a:schemeClr val="bg1"/>
                </a:solidFill>
              </a:rPr>
              <a:t>网络狮子会是使用多功能平台的软件应用程序在确定的网络空间中建立分会存在的总体类别。  网络</a:t>
            </a:r>
            <a:r>
              <a:rPr lang="zh-CN" altLang="en-US" sz="2800" dirty="0">
                <a:solidFill>
                  <a:schemeClr val="bg1"/>
                </a:solidFill>
              </a:rPr>
              <a:t>狮子</a:t>
            </a:r>
            <a:r>
              <a:rPr lang="zh-TW" sz="2800" dirty="0">
                <a:solidFill>
                  <a:schemeClr val="bg1"/>
                </a:solidFill>
              </a:rPr>
              <a:t>会可以包括网络分会，What</a:t>
            </a:r>
            <a:r>
              <a:rPr lang="en-US" altLang="zh-TW" sz="2800" dirty="0">
                <a:solidFill>
                  <a:schemeClr val="bg1"/>
                </a:solidFill>
              </a:rPr>
              <a:t>s</a:t>
            </a:r>
            <a:r>
              <a:rPr lang="zh-TW" sz="2800" dirty="0">
                <a:solidFill>
                  <a:schemeClr val="bg1"/>
                </a:solidFill>
              </a:rPr>
              <a:t> App 分会或电话分会等平台。</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zh-TW" sz="2800" dirty="0">
                <a:solidFill>
                  <a:schemeClr val="bg1"/>
                </a:solidFill>
              </a:rPr>
              <a:t>圣地亚哥金三角狮子会是第一家在创会过程中使用“网络性”会议标识的狮子会。  他们于1990年成立。  </a:t>
            </a:r>
          </a:p>
        </p:txBody>
      </p:sp>
    </p:spTree>
    <p:extLst>
      <p:ext uri="{BB962C8B-B14F-4D97-AF65-F5344CB8AC3E}">
        <p14:creationId xmlns:p14="http://schemas.microsoft.com/office/powerpoint/2010/main" val="367978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t="2640" r="-159" b="12852"/>
          <a:stretch/>
        </p:blipFill>
        <p:spPr>
          <a:xfrm>
            <a:off x="-3" y="0"/>
            <a:ext cx="12191999"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8" y="-1"/>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为什么是网络分会?</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970" y="-1"/>
            <a:ext cx="12192000" cy="6858000"/>
          </a:xfrm>
          <a:prstGeom prst="rect">
            <a:avLst/>
          </a:prstGeom>
          <a:solidFill>
            <a:srgbClr val="55565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B528F7-FFCE-164D-B6B9-E5AA98D57386}"/>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92DA6FD9-0326-BB4A-94DB-C31C0BCB43AB}"/>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796571" y="145733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696072" y="86252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为什么以网络方式聚会</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0" y="1622258"/>
            <a:ext cx="9289281"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zh-TW" sz="2800" dirty="0"/>
              <a:t>狮友们居处相距甚远，无法以传统方式聚会。</a:t>
            </a:r>
          </a:p>
          <a:p>
            <a:pPr marL="285750" indent="-285750">
              <a:buFont typeface="Arial" panose="020B0604020202020204" pitchFamily="34" charset="0"/>
              <a:buChar char="•"/>
            </a:pPr>
            <a:r>
              <a:rPr lang="zh-TW" sz="2800" dirty="0"/>
              <a:t>该分会希望吸引各个年龄层的人参与。</a:t>
            </a:r>
          </a:p>
          <a:p>
            <a:pPr marL="804849" lvl="1" indent="-285750">
              <a:buFont typeface="Arial" panose="020B0604020202020204" pitchFamily="34" charset="0"/>
              <a:buChar char="•"/>
            </a:pPr>
            <a:r>
              <a:rPr lang="zh-TW" sz="2800" dirty="0">
                <a:solidFill>
                  <a:schemeClr val="bg1"/>
                </a:solidFill>
              </a:rPr>
              <a:t>希望吸引40岁以下的人参与。</a:t>
            </a:r>
          </a:p>
          <a:p>
            <a:pPr marL="285750" indent="-285750">
              <a:buFont typeface="Arial" panose="020B0604020202020204" pitchFamily="34" charset="0"/>
              <a:buChar char="•"/>
            </a:pPr>
            <a:r>
              <a:rPr lang="zh-TW" sz="2800" dirty="0"/>
              <a:t>使用网络分会来加强会员体验。</a:t>
            </a:r>
          </a:p>
          <a:p>
            <a:endParaRPr lang="en-US" kern="0"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1953126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34B7AB6-6AFC-4043-891D-1AEF2DA82C4F}"/>
              </a:ext>
            </a:extLst>
          </p:cNvPr>
          <p:cNvPicPr>
            <a:picLocks noChangeAspect="1"/>
          </p:cNvPicPr>
          <p:nvPr/>
        </p:nvPicPr>
        <p:blipFill>
          <a:blip r:embed="rId2">
            <a:alphaModFix amt="8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9DF6DA1F-1D41-4943-85B5-EF1BF059A3FD}"/>
              </a:ext>
            </a:extLst>
          </p:cNvPr>
          <p:cNvPicPr>
            <a:picLocks noChangeAspect="1"/>
          </p:cNvPicPr>
          <p:nvPr/>
        </p:nvPicPr>
        <p:blipFill>
          <a:blip r:embed="rId2">
            <a:alphaModFix amt="8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886693" y="1886884"/>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1197940"/>
            <a:ext cx="862053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dirty="0"/>
              <a:t>狮友们居处相距甚远，无法以传统方式聚会。</a:t>
            </a:r>
          </a:p>
          <a:p>
            <a:endParaRPr lang="en-US" sz="2000" dirty="0"/>
          </a:p>
          <a:p>
            <a:r>
              <a:rPr lang="zh-TW" sz="2000" dirty="0"/>
              <a:t>夏威夷</a:t>
            </a:r>
            <a:r>
              <a:rPr lang="zh-CN" altLang="en-US" sz="2000" dirty="0"/>
              <a:t>网络</a:t>
            </a:r>
            <a:r>
              <a:rPr lang="zh-TW" sz="2000" dirty="0"/>
              <a:t>狮子会之所以用网络方式聚会，是因为他们的会员遍布整个岛屿。</a:t>
            </a:r>
          </a:p>
          <a:p>
            <a:endParaRPr lang="en-US" kern="0" dirty="0"/>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2181343"/>
            <a:ext cx="9998764"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a:lnSpc>
                <a:spcPct val="105000"/>
              </a:lnSpc>
              <a:spcBef>
                <a:spcPts val="500"/>
              </a:spcBef>
              <a:spcAft>
                <a:spcPts val="500"/>
              </a:spcAft>
            </a:pPr>
            <a:r>
              <a:rPr lang="zh-TW" sz="2000" b="1" dirty="0">
                <a:solidFill>
                  <a:schemeClr val="bg1"/>
                </a:solidFill>
                <a:latin typeface="Arial" charset="0"/>
                <a:ea typeface="PMingLiU" charset="0"/>
                <a:cs typeface="Arial" charset="0"/>
              </a:rPr>
              <a:t>他们如何运作：</a:t>
            </a:r>
          </a:p>
          <a:p>
            <a:pPr marL="285750" indent="-285750">
              <a:lnSpc>
                <a:spcPct val="105000"/>
              </a:lnSpc>
              <a:spcAft>
                <a:spcPts val="600"/>
              </a:spcAft>
              <a:buFont typeface="Arial" charset="0"/>
              <a:buChar char="•"/>
            </a:pPr>
            <a:r>
              <a:rPr lang="zh-TW" sz="2000" b="1" dirty="0">
                <a:latin typeface="Arial" charset="0"/>
                <a:ea typeface="PMingLiU" charset="0"/>
                <a:cs typeface="Arial" charset="0"/>
              </a:rPr>
              <a:t>该分会聚会以讨论可能的服务方案和不同的分会事宜</a:t>
            </a:r>
          </a:p>
          <a:p>
            <a:pPr marL="285750" indent="-285750">
              <a:lnSpc>
                <a:spcPct val="105000"/>
              </a:lnSpc>
              <a:spcAft>
                <a:spcPts val="600"/>
              </a:spcAft>
              <a:buFont typeface="Arial" charset="0"/>
              <a:buChar char="•"/>
            </a:pPr>
            <a:r>
              <a:rPr lang="zh-TW" sz="2000" b="1" dirty="0">
                <a:latin typeface="Arial" charset="0"/>
                <a:ea typeface="PMingLiU" charset="0"/>
                <a:cs typeface="Arial" charset="0"/>
              </a:rPr>
              <a:t>他们</a:t>
            </a:r>
            <a:r>
              <a:rPr lang="zh-CN" altLang="en-US" sz="2000" b="1" dirty="0">
                <a:latin typeface="Arial" charset="0"/>
                <a:ea typeface="PMingLiU" charset="0"/>
                <a:cs typeface="Arial" charset="0"/>
              </a:rPr>
              <a:t>用</a:t>
            </a:r>
            <a:r>
              <a:rPr lang="zh-TW" sz="2000" b="1" dirty="0">
                <a:latin typeface="Arial" charset="0"/>
                <a:ea typeface="PMingLiU" charset="0"/>
                <a:cs typeface="Arial" charset="0"/>
              </a:rPr>
              <a:t>电子邮件</a:t>
            </a:r>
            <a:r>
              <a:rPr lang="zh-CN" altLang="en-US" sz="2000" b="1" dirty="0">
                <a:latin typeface="Arial" charset="0"/>
                <a:ea typeface="PMingLiU" charset="0"/>
                <a:cs typeface="Arial" charset="0"/>
              </a:rPr>
              <a:t>来</a:t>
            </a:r>
            <a:r>
              <a:rPr lang="zh-TW" sz="2000" b="1" dirty="0">
                <a:latin typeface="Arial" charset="0"/>
                <a:ea typeface="PMingLiU" charset="0"/>
                <a:cs typeface="Arial" charset="0"/>
              </a:rPr>
              <a:t>讨论他们的想法。  该分会</a:t>
            </a:r>
            <a:r>
              <a:rPr lang="zh-CN" altLang="en-US" sz="2000" b="1" dirty="0">
                <a:latin typeface="Arial" charset="0"/>
                <a:ea typeface="PMingLiU" charset="0"/>
                <a:cs typeface="Arial" charset="0"/>
              </a:rPr>
              <a:t>提出动议后，会</a:t>
            </a:r>
            <a:r>
              <a:rPr lang="zh-TW" sz="2000" b="1" dirty="0">
                <a:latin typeface="Arial" charset="0"/>
                <a:ea typeface="PMingLiU" charset="0"/>
                <a:cs typeface="Arial" charset="0"/>
              </a:rPr>
              <a:t>开放一个</a:t>
            </a:r>
            <a:r>
              <a:rPr lang="zh-CN" altLang="en-US" sz="2000" b="1" dirty="0">
                <a:latin typeface="Arial" charset="0"/>
                <a:ea typeface="PMingLiU" charset="0"/>
                <a:cs typeface="Arial" charset="0"/>
              </a:rPr>
              <a:t>星期</a:t>
            </a:r>
            <a:r>
              <a:rPr lang="zh-TW" sz="2000" b="1" dirty="0">
                <a:latin typeface="Arial" charset="0"/>
                <a:ea typeface="PMingLiU" charset="0"/>
                <a:cs typeface="Arial" charset="0"/>
              </a:rPr>
              <a:t>的时间，以电子邮件</a:t>
            </a:r>
            <a:r>
              <a:rPr lang="zh-CN" altLang="en-US" sz="2000" b="1" dirty="0">
                <a:latin typeface="Arial" charset="0"/>
                <a:ea typeface="PMingLiU" charset="0"/>
                <a:cs typeface="Arial" charset="0"/>
              </a:rPr>
              <a:t>交换讨论意见。</a:t>
            </a:r>
            <a:endParaRPr lang="zh-TW" sz="2000" b="1" dirty="0">
              <a:latin typeface="Arial" charset="0"/>
              <a:ea typeface="PMingLiU" charset="0"/>
              <a:cs typeface="Arial" charset="0"/>
            </a:endParaRPr>
          </a:p>
          <a:p>
            <a:pPr marL="285750" lvl="1" indent="-285750" fontAlgn="auto">
              <a:buFont typeface="Arial" charset="0"/>
              <a:buChar char="•"/>
            </a:pPr>
            <a:r>
              <a:rPr lang="zh-TW" sz="2000" b="1" dirty="0">
                <a:solidFill>
                  <a:schemeClr val="bg1"/>
                </a:solidFill>
                <a:latin typeface="Arial" charset="0"/>
                <a:ea typeface="PMingLiU" charset="0"/>
                <a:cs typeface="Arial" charset="0"/>
              </a:rPr>
              <a:t>该分会最近有一个与沃尔玛</a:t>
            </a:r>
            <a:r>
              <a:rPr lang="zh-CN" altLang="en-US" sz="2000" b="1" dirty="0">
                <a:solidFill>
                  <a:schemeClr val="bg1"/>
                </a:solidFill>
                <a:latin typeface="Arial" charset="0"/>
                <a:ea typeface="PMingLiU" charset="0"/>
                <a:cs typeface="Arial" charset="0"/>
              </a:rPr>
              <a:t>商场</a:t>
            </a:r>
            <a:r>
              <a:rPr lang="zh-TW" sz="2000" b="1" dirty="0">
                <a:solidFill>
                  <a:schemeClr val="bg1"/>
                </a:solidFill>
                <a:latin typeface="Arial" charset="0"/>
                <a:ea typeface="PMingLiU" charset="0"/>
                <a:cs typeface="Arial" charset="0"/>
              </a:rPr>
              <a:t>有关的服务方案。  每个会员都</a:t>
            </a:r>
            <a:r>
              <a:rPr lang="zh-CN" altLang="en-US" sz="2000" b="1" dirty="0">
                <a:solidFill>
                  <a:schemeClr val="bg1"/>
                </a:solidFill>
                <a:latin typeface="Arial" charset="0"/>
                <a:ea typeface="PMingLiU" charset="0"/>
                <a:cs typeface="Arial" charset="0"/>
              </a:rPr>
              <a:t>为此方案到其附近</a:t>
            </a:r>
            <a:r>
              <a:rPr lang="zh-TW" sz="2000" b="1" dirty="0">
                <a:solidFill>
                  <a:schemeClr val="bg1"/>
                </a:solidFill>
                <a:latin typeface="Arial" charset="0"/>
                <a:ea typeface="PMingLiU" charset="0"/>
                <a:cs typeface="Arial" charset="0"/>
              </a:rPr>
              <a:t>的沃尔玛</a:t>
            </a:r>
            <a:r>
              <a:rPr lang="zh-CN" altLang="en-US" sz="2000" b="1" dirty="0">
                <a:solidFill>
                  <a:schemeClr val="bg1"/>
                </a:solidFill>
                <a:latin typeface="Arial" charset="0"/>
                <a:ea typeface="PMingLiU" charset="0"/>
                <a:cs typeface="Arial" charset="0"/>
              </a:rPr>
              <a:t>商场踩点</a:t>
            </a:r>
            <a:r>
              <a:rPr lang="zh-TW" sz="2000" b="1" dirty="0">
                <a:solidFill>
                  <a:schemeClr val="bg1"/>
                </a:solidFill>
                <a:latin typeface="Arial" charset="0"/>
                <a:ea typeface="PMingLiU" charset="0"/>
                <a:cs typeface="Arial" charset="0"/>
              </a:rPr>
              <a:t>。</a:t>
            </a:r>
          </a:p>
          <a:p>
            <a:endParaRPr lang="en-US" kern="0"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83166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t>纽约全球领袖狮子会和青少狮会使用其网络分会平台吸引各个年龄层的人。</a:t>
            </a:r>
          </a:p>
          <a:p>
            <a:endParaRPr lang="en-US" sz="1800" dirty="0"/>
          </a:p>
          <a:p>
            <a:pPr marL="0" lvl="1">
              <a:lnSpc>
                <a:spcPct val="105000"/>
              </a:lnSpc>
              <a:spcBef>
                <a:spcPts val="500"/>
              </a:spcBef>
              <a:spcAft>
                <a:spcPts val="500"/>
              </a:spcAft>
            </a:pPr>
            <a:r>
              <a:rPr lang="zh-TW" sz="1800" b="1" dirty="0">
                <a:solidFill>
                  <a:srgbClr val="00338D"/>
                </a:solidFill>
                <a:latin typeface="Arial" charset="0"/>
                <a:ea typeface="PMingLiU" charset="0"/>
                <a:cs typeface="Arial" charset="0"/>
              </a:rPr>
              <a:t>他们如何运作： </a:t>
            </a:r>
          </a:p>
          <a:p>
            <a:pPr marL="285750" lvl="1" indent="-285750">
              <a:lnSpc>
                <a:spcPct val="105000"/>
              </a:lnSpc>
              <a:spcBef>
                <a:spcPts val="500"/>
              </a:spcBef>
              <a:spcAft>
                <a:spcPts val="500"/>
              </a:spcAft>
              <a:buFont typeface="Arial" panose="020B0604020202020204" pitchFamily="34" charset="0"/>
              <a:buChar char="•"/>
            </a:pPr>
            <a:r>
              <a:rPr lang="zh-TW" sz="1800" dirty="0">
                <a:latin typeface="Arial" charset="0"/>
                <a:ea typeface="PMingLiU" charset="0"/>
                <a:cs typeface="Arial" charset="0"/>
              </a:rPr>
              <a:t>他们持续举行传统会议。</a:t>
            </a:r>
          </a:p>
          <a:p>
            <a:pPr marL="285750" lvl="1" indent="-285750">
              <a:lnSpc>
                <a:spcPct val="105000"/>
              </a:lnSpc>
              <a:spcBef>
                <a:spcPts val="500"/>
              </a:spcBef>
              <a:spcAft>
                <a:spcPts val="500"/>
              </a:spcAft>
              <a:buFont typeface="Arial" panose="020B0604020202020204" pitchFamily="34" charset="0"/>
              <a:buChar char="•"/>
            </a:pPr>
            <a:r>
              <a:rPr lang="zh-TW" sz="1800" dirty="0">
                <a:latin typeface="Arial" charset="0"/>
                <a:ea typeface="PMingLiU" charset="0"/>
                <a:cs typeface="Arial" charset="0"/>
              </a:rPr>
              <a:t>在传统会议中让人们使用电子邮件，简讯和电话。</a:t>
            </a:r>
          </a:p>
          <a:p>
            <a:pPr marL="742950" lvl="2" indent="-285750">
              <a:lnSpc>
                <a:spcPct val="105000"/>
              </a:lnSpc>
              <a:spcBef>
                <a:spcPts val="500"/>
              </a:spcBef>
              <a:spcAft>
                <a:spcPts val="500"/>
              </a:spcAft>
              <a:buFont typeface="Arial" panose="020B0604020202020204" pitchFamily="34" charset="0"/>
              <a:buChar char="•"/>
            </a:pPr>
            <a:r>
              <a:rPr lang="zh-TW" sz="1800" dirty="0">
                <a:latin typeface="Arial" charset="0"/>
                <a:ea typeface="PMingLiU" charset="0"/>
                <a:cs typeface="Arial" charset="0"/>
              </a:rPr>
              <a:t>此选项可让更多青少狮参加会议。</a:t>
            </a:r>
          </a:p>
          <a:p>
            <a:pPr marL="285750" lvl="1" indent="-285750">
              <a:lnSpc>
                <a:spcPct val="105000"/>
              </a:lnSpc>
              <a:spcBef>
                <a:spcPts val="500"/>
              </a:spcBef>
              <a:spcAft>
                <a:spcPts val="500"/>
              </a:spcAft>
              <a:buFont typeface="Arial" panose="020B0604020202020204" pitchFamily="34" charset="0"/>
              <a:buChar char="•"/>
            </a:pPr>
            <a:r>
              <a:rPr lang="zh-TW" sz="1800" dirty="0">
                <a:latin typeface="Arial" charset="0"/>
                <a:ea typeface="PMingLiU" charset="0"/>
                <a:cs typeface="Arial" charset="0"/>
              </a:rPr>
              <a:t>该分会与J. Luce基金会合作，帮助年轻人培养全球领导才能。</a:t>
            </a:r>
          </a:p>
          <a:p>
            <a:endParaRPr lang="en-US" sz="1800" dirty="0"/>
          </a:p>
          <a:p>
            <a:endParaRPr lang="en-US" sz="1800" dirty="0">
              <a:solidFill>
                <a:schemeClr val="accent6">
                  <a:lumMod val="50000"/>
                  <a:lumOff val="50000"/>
                </a:schemeClr>
              </a:solidFill>
            </a:endParaRP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分会希望吸引各个年龄层的人参与。 </a:t>
            </a:r>
          </a:p>
        </p:txBody>
      </p:sp>
      <p:pic>
        <p:nvPicPr>
          <p:cNvPr id="13" name="Picture 12">
            <a:extLst>
              <a:ext uri="{FF2B5EF4-FFF2-40B4-BE49-F238E27FC236}">
                <a16:creationId xmlns:a16="http://schemas.microsoft.com/office/drawing/2014/main" id="{25335DA3-992D-9440-B1BD-2CA57DF992D3}"/>
              </a:ext>
            </a:extLst>
          </p:cNvPr>
          <p:cNvPicPr>
            <a:picLocks noChangeAspect="1"/>
          </p:cNvPicPr>
          <p:nvPr/>
        </p:nvPicPr>
        <p:blipFill>
          <a:blip r:embed="rId2"/>
          <a:srcRect/>
          <a:stretch/>
        </p:blipFill>
        <p:spPr>
          <a:xfrm>
            <a:off x="195594" y="5944675"/>
            <a:ext cx="741107" cy="702199"/>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Tree>
    <p:extLst>
      <p:ext uri="{BB962C8B-B14F-4D97-AF65-F5344CB8AC3E}">
        <p14:creationId xmlns:p14="http://schemas.microsoft.com/office/powerpoint/2010/main" val="100982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790461" y="1643089"/>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zh-TW" dirty="0">
                <a:solidFill>
                  <a:schemeClr val="bg1"/>
                </a:solidFill>
              </a:rPr>
              <a:t>通过网络</a:t>
            </a:r>
            <a:r>
              <a:rPr lang="zh-CN" altLang="en-US" dirty="0">
                <a:solidFill>
                  <a:schemeClr val="bg1"/>
                </a:solidFill>
              </a:rPr>
              <a:t>连接</a:t>
            </a:r>
            <a:r>
              <a:rPr lang="zh-TW" dirty="0">
                <a:solidFill>
                  <a:schemeClr val="bg1"/>
                </a:solidFill>
              </a:rPr>
              <a:t>，使人们有机会参加通常</a:t>
            </a:r>
            <a:r>
              <a:rPr lang="zh-CN" altLang="en-US" dirty="0">
                <a:solidFill>
                  <a:schemeClr val="bg1"/>
                </a:solidFill>
              </a:rPr>
              <a:t>无法</a:t>
            </a:r>
            <a:r>
              <a:rPr lang="zh-TW" dirty="0">
                <a:solidFill>
                  <a:schemeClr val="bg1"/>
                </a:solidFill>
              </a:rPr>
              <a:t>参加的会议。</a:t>
            </a:r>
          </a:p>
          <a:p>
            <a:pPr marL="457200" indent="-457200">
              <a:buFont typeface="Arial" panose="020B0604020202020204" pitchFamily="34" charset="0"/>
              <a:buChar char="•"/>
            </a:pPr>
            <a:r>
              <a:rPr lang="zh-TW" dirty="0">
                <a:solidFill>
                  <a:schemeClr val="bg1"/>
                </a:solidFill>
              </a:rPr>
              <a:t>传统会议仍将是狮友建立人际关系的基本。</a:t>
            </a:r>
          </a:p>
          <a:p>
            <a:pPr marL="457200" indent="-457200">
              <a:buFont typeface="Arial" panose="020B0604020202020204" pitchFamily="34" charset="0"/>
              <a:buChar char="•"/>
            </a:pPr>
            <a:r>
              <a:rPr lang="zh-TW" dirty="0">
                <a:solidFill>
                  <a:schemeClr val="bg1"/>
                </a:solidFill>
              </a:rPr>
              <a:t>网络会议将有助于使人们参与其中，因为他们可能有大量的旅行计划，繁忙的家庭生活或大量的学校需求。</a:t>
            </a:r>
          </a:p>
          <a:p>
            <a:pPr marL="457200" indent="-457200">
              <a:buFont typeface="Arial" panose="020B0604020202020204" pitchFamily="34" charset="0"/>
              <a:buChar char="•"/>
            </a:pPr>
            <a:r>
              <a:rPr lang="zh-TW" dirty="0">
                <a:solidFill>
                  <a:schemeClr val="bg1"/>
                </a:solidFill>
              </a:rPr>
              <a:t>仍然需要传统会议以讨论大型分会事务。 </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790461" y="142884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661799" y="987288"/>
            <a:ext cx="8875357"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rPr>
              <a:t>网络会议和传统会议</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1828800" y="3206478"/>
            <a:ext cx="821634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rPr>
              <a:t>如何成立网络分会?</a:t>
            </a:r>
          </a:p>
        </p:txBody>
      </p:sp>
      <p:sp>
        <p:nvSpPr>
          <p:cNvPr id="4" name="Yellow Bar">
            <a:extLst>
              <a:ext uri="{FF2B5EF4-FFF2-40B4-BE49-F238E27FC236}">
                <a16:creationId xmlns:a16="http://schemas.microsoft.com/office/drawing/2014/main" id="{BB1323C2-86E0-EE4D-A8AE-3DDAADA40940}"/>
              </a:ext>
            </a:extLst>
          </p:cNvPr>
          <p:cNvSpPr/>
          <p:nvPr/>
        </p:nvSpPr>
        <p:spPr>
          <a:xfrm>
            <a:off x="5368387" y="387638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pic>
        <p:nvPicPr>
          <p:cNvPr id="9" name="Picture 8">
            <a:extLst>
              <a:ext uri="{FF2B5EF4-FFF2-40B4-BE49-F238E27FC236}">
                <a16:creationId xmlns:a16="http://schemas.microsoft.com/office/drawing/2014/main" id="{090100C3-D959-D840-87B6-3F6E18C75B87}"/>
              </a:ext>
            </a:extLst>
          </p:cNvPr>
          <p:cNvPicPr>
            <a:picLocks noChangeAspect="1"/>
          </p:cNvPicPr>
          <p:nvPr/>
        </p:nvPicPr>
        <p:blipFill>
          <a:blip r:embed="rId3"/>
          <a:srcRect/>
          <a:stretch/>
        </p:blipFill>
        <p:spPr>
          <a:xfrm>
            <a:off x="147686" y="5899282"/>
            <a:ext cx="836923" cy="792984"/>
          </a:xfrm>
          <a:prstGeom prst="rect">
            <a:avLst/>
          </a:prstGeom>
        </p:spPr>
      </p:pic>
    </p:spTree>
    <p:extLst>
      <p:ext uri="{BB962C8B-B14F-4D97-AF65-F5344CB8AC3E}">
        <p14:creationId xmlns:p14="http://schemas.microsoft.com/office/powerpoint/2010/main" val="160291537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2954</TotalTime>
  <Words>1020</Words>
  <Application>Microsoft Office PowerPoint</Application>
  <PresentationFormat>Widescreen</PresentationFormat>
  <Paragraphs>85</Paragraphs>
  <Slides>13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Helvetica Neue</vt:lpstr>
      <vt:lpstr>Lucida Grande</vt:lpstr>
      <vt:lpstr>Arial</vt:lpstr>
      <vt:lpstr>Calibri</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Li Cui</cp:lastModifiedBy>
  <cp:revision>213</cp:revision>
  <cp:lastPrinted>2019-06-19T16:24:35Z</cp:lastPrinted>
  <dcterms:created xsi:type="dcterms:W3CDTF">2018-11-12T16:45:52Z</dcterms:created>
  <dcterms:modified xsi:type="dcterms:W3CDTF">2020-06-29T16:13:26Z</dcterms:modified>
</cp:coreProperties>
</file>