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1140" r:id="rId2"/>
    <p:sldId id="874" r:id="rId3"/>
    <p:sldId id="873" r:id="rId4"/>
    <p:sldId id="953" r:id="rId5"/>
    <p:sldId id="1123" r:id="rId6"/>
    <p:sldId id="1114" r:id="rId7"/>
    <p:sldId id="1087" r:id="rId8"/>
    <p:sldId id="889" r:id="rId9"/>
    <p:sldId id="1106" r:id="rId10"/>
    <p:sldId id="1075" r:id="rId11"/>
    <p:sldId id="974" r:id="rId12"/>
    <p:sldId id="1121" r:id="rId13"/>
    <p:sldId id="952" r:id="rId14"/>
  </p:sldIdLst>
  <p:sldSz cx="12192000" cy="6858000"/>
  <p:notesSz cx="6858000" cy="13239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rns, Andrea" initials="BA" lastIdx="21" clrIdx="0">
    <p:extLst>
      <p:ext uri="{19B8F6BF-5375-455C-9EA6-DF929625EA0E}">
        <p15:presenceInfo xmlns:p15="http://schemas.microsoft.com/office/powerpoint/2012/main" userId="S::aburns@lionsclubs.org::a9d9e45e-56e8-4c87-b4e0-b1ceb4907a9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565A"/>
    <a:srgbClr val="0D2240"/>
    <a:srgbClr val="00338D"/>
    <a:srgbClr val="EBB700"/>
    <a:srgbClr val="7A2682"/>
    <a:srgbClr val="FF5C35"/>
    <a:srgbClr val="407CCA"/>
    <a:srgbClr val="00AC69"/>
    <a:srgbClr val="B3B2B1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43"/>
    <p:restoredTop sz="61447"/>
  </p:normalViewPr>
  <p:slideViewPr>
    <p:cSldViewPr snapToGrid="0" snapToObjects="1">
      <p:cViewPr varScale="1">
        <p:scale>
          <a:sx n="72" d="100"/>
          <a:sy n="72" d="100"/>
        </p:scale>
        <p:origin x="852" y="72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C50FC-F9F0-994C-8ED5-9766C18DAC95}" type="datetimeFigureOut">
              <a:rPr lang="en-US" smtClean="0"/>
              <a:t>7/1/2020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38A34-01B5-8B47-8788-985DCB17BF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30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Coronaviruset (COVID-19) har förändrat sättet på vilket vi lever, arbetar och deltar i hjälpinsatser. En av de största utmaningarna som Lions står inför är </a:t>
            </a:r>
            <a:r>
              <a:rPr lang="sv-SE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[ange problemet - till exempel genomföra möten i en tid då vi bör hålla socialt avstånd.]</a:t>
            </a:r>
            <a:r>
              <a:rPr lang="sv-SE" i="1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Idag ska vi prata om </a:t>
            </a:r>
            <a:r>
              <a:rPr lang="sv-SE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[ange lösningen - till exempel hur ni kan finna en digital plattform som passar er.]</a:t>
            </a:r>
          </a:p>
          <a:p>
            <a:endParaRPr lang="en-US" i="1" dirty="0">
              <a:solidFill>
                <a:srgbClr val="5556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i="1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Jag heter  </a:t>
            </a:r>
            <a:r>
              <a:rPr lang="sv-SE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[infoga ditt namn]</a:t>
            </a:r>
            <a:r>
              <a:rPr lang="sv-SE" i="1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och jag kommer att vara värd för det här speciella webbseminariet, endast för Lions medlemmar. Låt oss börja!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707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062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lionsclubs.org/sv/v2/resource/download/79882095%20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- Image">
            <a:extLst>
              <a:ext uri="{FF2B5EF4-FFF2-40B4-BE49-F238E27FC236}">
                <a16:creationId xmlns:a16="http://schemas.microsoft.com/office/drawing/2014/main" id="{EE3AF1F3-18D9-3440-8175-06C7FDC286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8" b="42812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556C90B0-9C7D-8D4F-866C-362FA58528D1}"/>
              </a:ext>
            </a:extLst>
          </p:cNvPr>
          <p:cNvSpPr/>
          <p:nvPr/>
        </p:nvSpPr>
        <p:spPr>
          <a:xfrm>
            <a:off x="-100645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64EEA7D3-3EFE-CE4D-AE89-2B7DA6B416D9}"/>
              </a:ext>
            </a:extLst>
          </p:cNvPr>
          <p:cNvSpPr/>
          <p:nvPr/>
        </p:nvSpPr>
        <p:spPr>
          <a:xfrm>
            <a:off x="5506829" y="335624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9" name="Emblem - White" descr="lionlogo_white.eps">
            <a:extLst>
              <a:ext uri="{FF2B5EF4-FFF2-40B4-BE49-F238E27FC236}">
                <a16:creationId xmlns:a16="http://schemas.microsoft.com/office/drawing/2014/main" id="{1EADB74F-C5D5-A94A-9986-74C53C060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EAD956A8-6B12-6248-8B5F-6E0746CD6E73}"/>
              </a:ext>
            </a:extLst>
          </p:cNvPr>
          <p:cNvSpPr txBox="1">
            <a:spLocks/>
          </p:cNvSpPr>
          <p:nvPr/>
        </p:nvSpPr>
        <p:spPr>
          <a:xfrm>
            <a:off x="762000" y="3608362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v-SE" dirty="0">
                <a:solidFill>
                  <a:srgbClr val="EBB700"/>
                </a:solidFill>
              </a:rPr>
              <a:t>Virtuella klubbar</a:t>
            </a:r>
          </a:p>
        </p:txBody>
      </p:sp>
      <p:sp>
        <p:nvSpPr>
          <p:cNvPr id="11" name="Subhead">
            <a:extLst>
              <a:ext uri="{FF2B5EF4-FFF2-40B4-BE49-F238E27FC236}">
                <a16:creationId xmlns:a16="http://schemas.microsoft.com/office/drawing/2014/main" id="{DA775879-761C-0241-882C-441AE5159163}"/>
              </a:ext>
            </a:extLst>
          </p:cNvPr>
          <p:cNvSpPr txBox="1">
            <a:spLocks/>
          </p:cNvSpPr>
          <p:nvPr/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v-SE" dirty="0"/>
              <a:t>Ett nytt sätt att skapa kontakt</a:t>
            </a: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438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5C446A39-8E9B-6A44-A58E-9E04CA7763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sv-SE" dirty="0">
                <a:solidFill>
                  <a:schemeClr val="bg1">
                    <a:alpha val="44000"/>
                  </a:schemeClr>
                </a:solidFill>
              </a:rPr>
              <a:t>aa</a:t>
            </a:r>
          </a:p>
        </p:txBody>
      </p:sp>
      <p:pic>
        <p:nvPicPr>
          <p:cNvPr id="21" name="Background - Image">
            <a:extLst>
              <a:ext uri="{FF2B5EF4-FFF2-40B4-BE49-F238E27FC236}">
                <a16:creationId xmlns:a16="http://schemas.microsoft.com/office/drawing/2014/main" id="{724387C4-EDA2-C547-8F28-B6C9906A09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6" r="11414"/>
          <a:stretch/>
        </p:blipFill>
        <p:spPr>
          <a:xfrm>
            <a:off x="3074937" y="0"/>
            <a:ext cx="9117064" cy="6858000"/>
          </a:xfrm>
          <a:prstGeom prst="rect">
            <a:avLst/>
          </a:prstGeom>
        </p:spPr>
      </p:pic>
      <p:sp>
        <p:nvSpPr>
          <p:cNvPr id="24" name="Freeform 23">
            <a:extLst>
              <a:ext uri="{FF2B5EF4-FFF2-40B4-BE49-F238E27FC236}">
                <a16:creationId xmlns:a16="http://schemas.microsoft.com/office/drawing/2014/main" id="{DDC8AA71-55A8-3649-9696-D505B3711E6E}"/>
              </a:ext>
            </a:extLst>
          </p:cNvPr>
          <p:cNvSpPr/>
          <p:nvPr/>
        </p:nvSpPr>
        <p:spPr>
          <a:xfrm rot="16200000" flipV="1">
            <a:off x="158056" y="105114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4F9D6FC7-2D9D-0C42-93C1-8D451E9E3DCB}"/>
              </a:ext>
            </a:extLst>
          </p:cNvPr>
          <p:cNvSpPr txBox="1">
            <a:spLocks/>
          </p:cNvSpPr>
          <p:nvPr/>
        </p:nvSpPr>
        <p:spPr>
          <a:xfrm>
            <a:off x="824539" y="1333786"/>
            <a:ext cx="4357416" cy="230309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SzPct val="120000"/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Du måste fylla i samma formulär som när du bildar en traditionell lionklubb.</a:t>
            </a:r>
          </a:p>
          <a:p>
            <a:pPr>
              <a:buSzPct val="120000"/>
            </a:pPr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buSzPct val="120000"/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Den enda skillnaden är att du anger att klubben är en virtuell klubb i charteransökan.</a:t>
            </a:r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53D039E2-1404-564C-9861-E013CD08AEA8}"/>
              </a:ext>
            </a:extLst>
          </p:cNvPr>
          <p:cNvSpPr txBox="1">
            <a:spLocks/>
          </p:cNvSpPr>
          <p:nvPr/>
        </p:nvSpPr>
        <p:spPr>
          <a:xfrm>
            <a:off x="824539" y="635632"/>
            <a:ext cx="5920818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sv-SE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Bilda en ny virtuell klubb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66CF88-24DB-A642-BA4B-2D0C90D4E9A6}"/>
              </a:ext>
            </a:extLst>
          </p:cNvPr>
          <p:cNvSpPr/>
          <p:nvPr/>
        </p:nvSpPr>
        <p:spPr>
          <a:xfrm rot="5400000" flipH="1">
            <a:off x="2974443" y="-990219"/>
            <a:ext cx="70852" cy="422728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Page Number - White">
            <a:extLst>
              <a:ext uri="{FF2B5EF4-FFF2-40B4-BE49-F238E27FC236}">
                <a16:creationId xmlns:a16="http://schemas.microsoft.com/office/drawing/2014/main" id="{7CAAAE34-12FE-E746-A90B-1EE720FC6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A5A05A-B830-9F4B-AF70-ADEF243B95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59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 - Solid">
            <a:extLst>
              <a:ext uri="{FF2B5EF4-FFF2-40B4-BE49-F238E27FC236}">
                <a16:creationId xmlns:a16="http://schemas.microsoft.com/office/drawing/2014/main" id="{26686E2C-7ED9-1544-816E-ED77CB499B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E39E4B24-8DD0-8746-989F-ADE4C1B100E8}"/>
              </a:ext>
            </a:extLst>
          </p:cNvPr>
          <p:cNvSpPr/>
          <p:nvPr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565E04-6750-604C-B216-14F6DB223BE5}"/>
              </a:ext>
            </a:extLst>
          </p:cNvPr>
          <p:cNvGrpSpPr/>
          <p:nvPr/>
        </p:nvGrpSpPr>
        <p:grpSpPr>
          <a:xfrm>
            <a:off x="4955038" y="0"/>
            <a:ext cx="1677492" cy="6858000"/>
            <a:chOff x="3697870" y="0"/>
            <a:chExt cx="1677492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ABA8735-21A0-D941-BAFF-2C6DFDE50D15}"/>
                </a:ext>
              </a:extLst>
            </p:cNvPr>
            <p:cNvSpPr/>
            <p:nvPr/>
          </p:nvSpPr>
          <p:spPr>
            <a:xfrm>
              <a:off x="3697870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AABB41B-29AE-AA4C-A273-97195EE7BD4E}"/>
                </a:ext>
              </a:extLst>
            </p:cNvPr>
            <p:cNvSpPr/>
            <p:nvPr/>
          </p:nvSpPr>
          <p:spPr>
            <a:xfrm>
              <a:off x="4014393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26" name="Body Copy">
            <a:extLst>
              <a:ext uri="{FF2B5EF4-FFF2-40B4-BE49-F238E27FC236}">
                <a16:creationId xmlns:a16="http://schemas.microsoft.com/office/drawing/2014/main" id="{2E50E5EB-D1FE-7D49-B16E-C5870ABEC04F}"/>
              </a:ext>
            </a:extLst>
          </p:cNvPr>
          <p:cNvSpPr txBox="1">
            <a:spLocks/>
          </p:cNvSpPr>
          <p:nvPr/>
        </p:nvSpPr>
        <p:spPr>
          <a:xfrm>
            <a:off x="6796598" y="1126621"/>
            <a:ext cx="4914756" cy="351733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sv-SE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Välj den plattform som passar för antalet personer som vill använda det virtuella alternativet.</a:t>
            </a:r>
            <a:br>
              <a:rPr lang="sv-SE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</a:br>
            <a:endParaRPr lang="sv-SE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sv-SE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Många virtuella plattformar erbjuder gratis testperioder så att klubben kan testa vilken plattform som fungerar bäst.</a:t>
            </a:r>
            <a:br>
              <a:rPr lang="sv-SE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</a:br>
            <a:endParaRPr lang="sv-SE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sv-SE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Det finns många vägledningar på Youtube om att använda virtuella plattformar.</a:t>
            </a:r>
          </a:p>
          <a:p>
            <a:pPr>
              <a:buClr>
                <a:srgbClr val="EBB700"/>
              </a:buClr>
              <a:buSzPct val="100000"/>
            </a:pPr>
            <a:endParaRPr lang="en-US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sv-SE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Det finns virtuella plattformar som är gratis att använda.</a:t>
            </a:r>
          </a:p>
        </p:txBody>
      </p:sp>
      <p:sp>
        <p:nvSpPr>
          <p:cNvPr id="25" name="Large #">
            <a:extLst>
              <a:ext uri="{FF2B5EF4-FFF2-40B4-BE49-F238E27FC236}">
                <a16:creationId xmlns:a16="http://schemas.microsoft.com/office/drawing/2014/main" id="{2E20D425-63F8-344E-9EAF-9DA816EF30EC}"/>
              </a:ext>
            </a:extLst>
          </p:cNvPr>
          <p:cNvSpPr txBox="1"/>
          <p:nvPr/>
        </p:nvSpPr>
        <p:spPr>
          <a:xfrm>
            <a:off x="179053" y="2281008"/>
            <a:ext cx="5092507" cy="20277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ts val="8000"/>
              </a:lnSpc>
            </a:pPr>
            <a:r>
              <a:rPr lang="sv-SE" sz="48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Vilken virtuell plattform ska klubben använda?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2A9514-7C35-AB43-B22D-AC06B53DD328}"/>
              </a:ext>
            </a:extLst>
          </p:cNvPr>
          <p:cNvSpPr/>
          <p:nvPr/>
        </p:nvSpPr>
        <p:spPr>
          <a:xfrm rot="5400000">
            <a:off x="2607323" y="2431482"/>
            <a:ext cx="185822" cy="406708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9EF8C11C-B97D-B04F-8EC2-671F9B1B8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1325D6-7824-F444-951E-D53971D53F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86103" y="202119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97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14B45C99-9127-3643-92CE-5F0614EE8BA5}"/>
              </a:ext>
            </a:extLst>
          </p:cNvPr>
          <p:cNvSpPr txBox="1">
            <a:spLocks/>
          </p:cNvSpPr>
          <p:nvPr/>
        </p:nvSpPr>
        <p:spPr>
          <a:xfrm>
            <a:off x="986165" y="1113852"/>
            <a:ext cx="10159874" cy="400652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bg1"/>
                </a:solidFill>
              </a:rPr>
              <a:t>Se till att den nya medlemmen förstår hur man använder den virtuella plattformen.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bg1"/>
                </a:solidFill>
              </a:rPr>
              <a:t>Träffa dem personligen om de behöver hjälp med att använda plattformen.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bg1"/>
                </a:solidFill>
              </a:rPr>
              <a:t>Utse en teknisk rådgivare eller teknisk kommitté som kan hjälpa till med tekniska frågor om den virtuella plattformen.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bg1"/>
                </a:solidFill>
              </a:rPr>
              <a:t>Bjud in den nya medlemmen till alla sociala plattformar som klubben använder.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bg1"/>
                </a:solidFill>
              </a:rPr>
              <a:t>Skicka klubbens kalender till den nya medlemmen.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bg1"/>
                </a:solidFill>
              </a:rPr>
              <a:t>Se till att den nya medlemmen har fått handboken för nya medlemmar som finns på lionsclubs.org.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Handbok för nya medlemmar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bg1"/>
                </a:solidFill>
              </a:rPr>
              <a:t>Presentera medlemmen vid nästa virtuella möte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bg1"/>
                </a:solidFill>
              </a:rPr>
              <a:t>Anländ till nästa serviceprojekt tillsammans med den nya medlemmen.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bg1"/>
                </a:solidFill>
              </a:rPr>
              <a:t>Detta hjälper den nya medlemmen att känna sig välkommen och du kan introducera dem för deltagande klubbmedlemmar.</a:t>
            </a:r>
          </a:p>
          <a:p>
            <a:endParaRPr lang="en-US" sz="1800" kern="0" dirty="0">
              <a:solidFill>
                <a:schemeClr val="bg1"/>
              </a:solidFill>
            </a:endParaRPr>
          </a:p>
          <a:p>
            <a:r>
              <a:rPr lang="sv-SE" sz="1800" dirty="0">
                <a:solidFill>
                  <a:schemeClr val="bg1"/>
                </a:solidFill>
              </a:rPr>
              <a:t> </a:t>
            </a:r>
          </a:p>
          <a:p>
            <a:endParaRPr lang="en-US" sz="1800" kern="0" dirty="0">
              <a:solidFill>
                <a:schemeClr val="bg1"/>
              </a:solidFill>
            </a:endParaRPr>
          </a:p>
        </p:txBody>
      </p:sp>
      <p:sp>
        <p:nvSpPr>
          <p:cNvPr id="12" name="Yellow Bar">
            <a:extLst>
              <a:ext uri="{FF2B5EF4-FFF2-40B4-BE49-F238E27FC236}">
                <a16:creationId xmlns:a16="http://schemas.microsoft.com/office/drawing/2014/main" id="{AF9F7C8F-5725-4A49-B3AF-B006117735B9}"/>
              </a:ext>
            </a:extLst>
          </p:cNvPr>
          <p:cNvSpPr/>
          <p:nvPr/>
        </p:nvSpPr>
        <p:spPr>
          <a:xfrm>
            <a:off x="1150560" y="88823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sv-SE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8411C976-731F-9341-A82C-E53E5FB023B2}"/>
              </a:ext>
            </a:extLst>
          </p:cNvPr>
          <p:cNvSpPr txBox="1">
            <a:spLocks/>
          </p:cNvSpPr>
          <p:nvPr/>
        </p:nvSpPr>
        <p:spPr>
          <a:xfrm>
            <a:off x="1027265" y="354830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v-SE" sz="3200" dirty="0">
                <a:solidFill>
                  <a:schemeClr val="bg1"/>
                </a:solidFill>
              </a:rPr>
              <a:t>Tips för att bilda en virtuell klubb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6D475C-2038-A944-B3F4-ABFDC9D76E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87693" y="5446458"/>
            <a:ext cx="896739" cy="84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51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ackground - Image">
            <a:extLst>
              <a:ext uri="{FF2B5EF4-FFF2-40B4-BE49-F238E27FC236}">
                <a16:creationId xmlns:a16="http://schemas.microsoft.com/office/drawing/2014/main" id="{2EE2BF5C-B4A4-1B40-B3D6-5807C1E6D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8" b="42812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11" name="Background - Overlay">
            <a:extLst>
              <a:ext uri="{FF2B5EF4-FFF2-40B4-BE49-F238E27FC236}">
                <a16:creationId xmlns:a16="http://schemas.microsoft.com/office/drawing/2014/main" id="{FE160F02-72FD-634C-A0E2-F170E78E8F17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4" name="Emblem - White" descr="lion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0" y="1295401"/>
            <a:ext cx="1751259" cy="1708355"/>
          </a:xfrm>
          <a:prstGeom prst="rect">
            <a:avLst/>
          </a:prstGeom>
        </p:spPr>
      </p:pic>
      <p:sp>
        <p:nvSpPr>
          <p:cNvPr id="5" name="Headline"/>
          <p:cNvSpPr txBox="1">
            <a:spLocks/>
          </p:cNvSpPr>
          <p:nvPr/>
        </p:nvSpPr>
        <p:spPr>
          <a:xfrm>
            <a:off x="2238249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sv-SE" sz="48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Tack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sv-SE" sz="18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Om du har frågor är du välkommen att skicka e-post till membership@lionsclubs.org.</a:t>
            </a:r>
          </a:p>
        </p:txBody>
      </p:sp>
      <p:sp>
        <p:nvSpPr>
          <p:cNvPr id="6" name="Gold Bar"/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 dirty="0"/>
          </a:p>
        </p:txBody>
      </p:sp>
      <p:sp>
        <p:nvSpPr>
          <p:cNvPr id="7" name="Copyright"/>
          <p:cNvSpPr txBox="1"/>
          <p:nvPr/>
        </p:nvSpPr>
        <p:spPr>
          <a:xfrm>
            <a:off x="4510239" y="6062172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>
                <a:solidFill>
                  <a:schemeClr val="bg1"/>
                </a:solidFill>
              </a:rPr>
              <a:t>© 2020 Lions Clubs International</a:t>
            </a:r>
          </a:p>
        </p:txBody>
      </p:sp>
      <p:sp>
        <p:nvSpPr>
          <p:cNvPr id="12" name="Page Number - White">
            <a:extLst>
              <a:ext uri="{FF2B5EF4-FFF2-40B4-BE49-F238E27FC236}">
                <a16:creationId xmlns:a16="http://schemas.microsoft.com/office/drawing/2014/main" id="{7D11791B-A09B-C447-8C0A-F079F842B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36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205" b="-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v-SE" dirty="0"/>
              <a:t>Vad är en virtuell klubb ?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32F9EF3D-342F-B44E-B679-6B19F4FC8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B129129-D69E-474F-93F9-A060C0A1F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7696C6-B7AF-2A4E-93D5-D5EF0FB98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E14198-4178-D149-9867-21BDDD8BAA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45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9BCC7F-02E7-9543-AA27-F734AA7EB8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393229-8A6C-5B49-A6A0-5C9E90C73E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762001" y="992633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591556" y="429923"/>
            <a:ext cx="7333244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v-SE" dirty="0"/>
              <a:t>Vad är virtuella klubbar?</a:t>
            </a: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F84AA681-4BDD-0743-94A4-22BD62B5F3FC}"/>
              </a:ext>
            </a:extLst>
          </p:cNvPr>
          <p:cNvSpPr txBox="1">
            <a:spLocks/>
          </p:cNvSpPr>
          <p:nvPr/>
        </p:nvSpPr>
        <p:spPr>
          <a:xfrm>
            <a:off x="591003" y="1075332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kern="0" dirty="0"/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CF7DA-DFB0-CC46-AEFA-A9304F9092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F9419B-F64A-47FE-8B6F-5B469CCA632C}"/>
              </a:ext>
            </a:extLst>
          </p:cNvPr>
          <p:cNvSpPr txBox="1"/>
          <p:nvPr/>
        </p:nvSpPr>
        <p:spPr>
          <a:xfrm>
            <a:off x="591556" y="1232452"/>
            <a:ext cx="1081856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bg1"/>
                </a:solidFill>
              </a:rPr>
              <a:t>Virtuella lionklubbar är en övergripande kategori för klubbar som använder digitala applikationer och plattformar för att etablera sin närvaro virtuellt.  Virtuella lionklubbar är till exempel cyberklubbar, WhatsApp- klubbar eller telefonklubbar.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bg1"/>
                </a:solidFill>
              </a:rPr>
              <a:t>San Diego Golden Triangle Lions Club var den första klubben som chartrades som en klubb virtuell klubb.  Klubben bildades 1990.  </a:t>
            </a:r>
          </a:p>
        </p:txBody>
      </p:sp>
    </p:spTree>
    <p:extLst>
      <p:ext uri="{BB962C8B-B14F-4D97-AF65-F5344CB8AC3E}">
        <p14:creationId xmlns:p14="http://schemas.microsoft.com/office/powerpoint/2010/main" val="3679786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40" r="-159" b="12852"/>
          <a:stretch/>
        </p:blipFill>
        <p:spPr>
          <a:xfrm>
            <a:off x="-3" y="0"/>
            <a:ext cx="12191999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-8" y="-1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v-SE" dirty="0"/>
              <a:t>Varför virtuella klubbar?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F8F7C60F-FA98-9D49-B929-50B5CCDD5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FD43B3-3340-684D-889C-51B99200D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4FFC11-E11E-0F41-9FCC-C3CEECD67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FBF915-E310-5D48-96E3-416654B23B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68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-4970" y="-1"/>
            <a:ext cx="12192000" cy="6858000"/>
          </a:xfrm>
          <a:prstGeom prst="rect">
            <a:avLst/>
          </a:prstGeom>
          <a:solidFill>
            <a:srgbClr val="555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B528F7-FFCE-164D-B6B9-E5AA98D573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DA6FD9-0326-BB4A-94DB-C31C0BCB43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796571" y="1457331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696072" y="862528"/>
            <a:ext cx="8302154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v-SE" dirty="0"/>
              <a:t>Anledningar att träffas virtuellt</a:t>
            </a: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F84AA681-4BDD-0743-94A4-22BD62B5F3FC}"/>
              </a:ext>
            </a:extLst>
          </p:cNvPr>
          <p:cNvSpPr txBox="1">
            <a:spLocks/>
          </p:cNvSpPr>
          <p:nvPr/>
        </p:nvSpPr>
        <p:spPr>
          <a:xfrm>
            <a:off x="762000" y="1622258"/>
            <a:ext cx="10051774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/>
              <a:t>Medlemmarna bor så långt ifrån varandra att de inte kan träffas på vanligt sätt.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/>
              <a:t>Klubben vill engagera människor i alla åldrar.</a:t>
            </a:r>
          </a:p>
          <a:p>
            <a:pPr marL="804849" lvl="1" indent="-28575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bg1"/>
                </a:solidFill>
              </a:rPr>
              <a:t>Önskar engagerar människor under 40 år.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/>
              <a:t>Använda virtuella klubbar för att förbättra medlemsupplevelsen.</a:t>
            </a:r>
          </a:p>
          <a:p>
            <a:endParaRPr lang="en-US" kern="0" dirty="0"/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CF7DA-DFB0-CC46-AEFA-A9304F9092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26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7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4B7AB6-6AFC-4043-891D-1AEF2DA82C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F6DA1F-1D41-4943-85B5-EF1BF059A3F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886693" y="1886884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762000" y="1197940"/>
            <a:ext cx="1087340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v-SE" sz="2000" dirty="0"/>
              <a:t>Medlemmarna bor så långt ifrån varandra att de inte kan träffas på vanligt sätt.</a:t>
            </a:r>
          </a:p>
          <a:p>
            <a:endParaRPr lang="en-US" sz="2000" dirty="0"/>
          </a:p>
          <a:p>
            <a:r>
              <a:rPr lang="sv-SE" sz="2000" dirty="0"/>
              <a:t>Cyberklubben i Hawaii håller virtuella möten eftersom de har medlemmar på alla öarna.</a:t>
            </a:r>
          </a:p>
          <a:p>
            <a:endParaRPr lang="en-US" kern="0" dirty="0"/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F84AA681-4BDD-0743-94A4-22BD62B5F3FC}"/>
              </a:ext>
            </a:extLst>
          </p:cNvPr>
          <p:cNvSpPr txBox="1">
            <a:spLocks/>
          </p:cNvSpPr>
          <p:nvPr/>
        </p:nvSpPr>
        <p:spPr>
          <a:xfrm>
            <a:off x="762001" y="2181343"/>
            <a:ext cx="9998764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</a:pPr>
            <a:r>
              <a:rPr lang="sv-SE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Så fungerar det: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Font typeface="Arial" charset="0"/>
              <a:buChar char="•"/>
            </a:pPr>
            <a:r>
              <a:rPr lang="sv-SE" sz="2000" b="1" dirty="0">
                <a:latin typeface="Arial" charset="0"/>
                <a:ea typeface="Arial" charset="0"/>
                <a:cs typeface="Arial" charset="0"/>
              </a:rPr>
              <a:t>Denna klubb genomför möten för att diskutera möjliga serviceprojekt och olika klubbfrågor.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Font typeface="Arial" charset="0"/>
              <a:buChar char="•"/>
            </a:pPr>
            <a:r>
              <a:rPr lang="sv-SE" sz="2000" b="1" dirty="0">
                <a:latin typeface="Arial" charset="0"/>
                <a:ea typeface="Arial" charset="0"/>
                <a:cs typeface="Arial" charset="0"/>
              </a:rPr>
              <a:t>De diskuterar sina idéer via e-post.  Klubben lämnar förslagen öppna för diskussion under en vecka.</a:t>
            </a:r>
          </a:p>
          <a:p>
            <a:pPr marL="285750" lvl="1" indent="-285750" fontAlgn="auto">
              <a:buFont typeface="Arial" charset="0"/>
              <a:buChar char="•"/>
            </a:pPr>
            <a:r>
              <a:rPr lang="sv-SE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Klubben genomförde nyligen ett serviceprojekt kopplat till Wal-Mart.  Varje klubbmedlem gick till närmaste Wal-Mart och arbetade med projektet.</a:t>
            </a:r>
          </a:p>
          <a:p>
            <a:endParaRPr lang="en-US" kern="0" dirty="0"/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CF7DA-DFB0-CC46-AEFA-A9304F9092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68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sv-SE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v-SE" sz="1800" dirty="0"/>
              <a:t>Lion- och leoklubben, New York Global Leaders, använder sina virtuella plattformar för att engagera människor i alla åldrar.</a:t>
            </a:r>
          </a:p>
          <a:p>
            <a:endParaRPr lang="en-US" sz="1800" dirty="0"/>
          </a:p>
          <a:p>
            <a:pPr marL="0" lvl="1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</a:pPr>
            <a:r>
              <a:rPr lang="sv-SE" sz="1800" b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Så fungerar det: </a:t>
            </a:r>
          </a:p>
          <a:p>
            <a:pPr marL="285750" lvl="1" indent="-285750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 sz="1800" dirty="0">
                <a:latin typeface="Arial" charset="0"/>
                <a:ea typeface="Arial" charset="0"/>
                <a:cs typeface="Arial" charset="0"/>
              </a:rPr>
              <a:t>De fortsätter att hålla traditionella möten.</a:t>
            </a:r>
          </a:p>
          <a:p>
            <a:pPr marL="285750" lvl="1" indent="-285750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 sz="1800" dirty="0">
                <a:latin typeface="Arial" charset="0"/>
                <a:ea typeface="Arial" charset="0"/>
                <a:cs typeface="Arial" charset="0"/>
              </a:rPr>
              <a:t>De låter medlemmar skicka e-post, sms och ringa in till det traditionella mötet.</a:t>
            </a:r>
          </a:p>
          <a:p>
            <a:pPr marL="742950" lvl="2" indent="-285750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 sz="1800" dirty="0">
                <a:latin typeface="Arial" charset="0"/>
                <a:ea typeface="Arial" charset="0"/>
                <a:cs typeface="Arial" charset="0"/>
              </a:rPr>
              <a:t>Detta alternativ gör det möjligt för fler leomedlemmar att delta i mötena.</a:t>
            </a:r>
          </a:p>
          <a:p>
            <a:pPr marL="285750" lvl="1" indent="-285750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 sz="1800" dirty="0">
                <a:latin typeface="Arial" charset="0"/>
                <a:ea typeface="Arial" charset="0"/>
                <a:cs typeface="Arial" charset="0"/>
              </a:rPr>
              <a:t>Klubben har samarbetat med J. Luce Foundation för att hjälpa ungdomar att utveckla globala ledarfärdigheter.</a:t>
            </a:r>
          </a:p>
          <a:p>
            <a:endParaRPr lang="en-US" sz="1800" dirty="0"/>
          </a:p>
          <a:p>
            <a:endParaRPr lang="en-US" sz="1800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  <a:p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sv-SE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v-SE" sz="3200" dirty="0">
                <a:solidFill>
                  <a:srgbClr val="00338D"/>
                </a:solidFill>
              </a:rPr>
              <a:t>Klubbar vill engagera människor i alla åldrar.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829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sv-SE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790461" y="1643089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</a:rPr>
              <a:t>När människor kan ansluta digitalt har de möjlighet att delta i möten som de annars inte skulle kunna delta 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</a:rPr>
              <a:t>Traditionella möten kommer fortfarande att vara den grund där Lions medlemmar bygger personliga relationer.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</a:rPr>
              <a:t>Virtuella möten hjälper till att engagera människor som reser mycket, har familj eller går i skolan.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</a:rPr>
              <a:t>Traditionella möten kommer fortfarande att behövas för att diskutera stora klubbfrågor. 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790461" y="1428848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sv-SE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661799" y="987288"/>
            <a:ext cx="8875357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v-SE" sz="3200" dirty="0">
                <a:solidFill>
                  <a:schemeClr val="bg1"/>
                </a:solidFill>
              </a:rPr>
              <a:t>Virtuella möten kontra traditionella möten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91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-4967" y="3206478"/>
            <a:ext cx="1219199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v-SE" dirty="0">
                <a:solidFill>
                  <a:schemeClr val="bg1"/>
                </a:solidFill>
              </a:rPr>
              <a:t>Hur bildar du en ny virtuell klubb?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68387" y="3876388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0100C3-D959-D840-87B6-3F6E18C75B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7686" y="5899282"/>
            <a:ext cx="836923" cy="79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15373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2887</TotalTime>
  <Words>737</Words>
  <Application>Microsoft Office PowerPoint</Application>
  <PresentationFormat>Bredbild</PresentationFormat>
  <Paragraphs>85</Paragraphs>
  <Slides>13</Slides>
  <Notes>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13</vt:i4>
      </vt:variant>
    </vt:vector>
  </HeadingPairs>
  <TitlesOfParts>
    <vt:vector size="19" baseType="lpstr">
      <vt:lpstr>Arial</vt:lpstr>
      <vt:lpstr>Calibri</vt:lpstr>
      <vt:lpstr>Helvetica Neue</vt:lpstr>
      <vt:lpstr>Lucida Grande</vt:lpstr>
      <vt:lpstr>Segoe UI</vt:lpstr>
      <vt:lpstr>MASTER SLIDE - BLANK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Lynch, Jason</dc:creator>
  <cp:lastModifiedBy>Wahlgren, Frida</cp:lastModifiedBy>
  <cp:revision>209</cp:revision>
  <cp:lastPrinted>2019-06-19T16:24:35Z</cp:lastPrinted>
  <dcterms:created xsi:type="dcterms:W3CDTF">2018-11-12T16:45:52Z</dcterms:created>
  <dcterms:modified xsi:type="dcterms:W3CDTF">2020-07-01T11:42:42Z</dcterms:modified>
</cp:coreProperties>
</file>