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1140" r:id="rId2"/>
    <p:sldId id="874" r:id="rId3"/>
    <p:sldId id="873" r:id="rId4"/>
    <p:sldId id="953" r:id="rId5"/>
    <p:sldId id="1123" r:id="rId6"/>
    <p:sldId id="1114" r:id="rId7"/>
    <p:sldId id="1087" r:id="rId8"/>
    <p:sldId id="889" r:id="rId9"/>
    <p:sldId id="1106" r:id="rId10"/>
    <p:sldId id="1075" r:id="rId11"/>
    <p:sldId id="974" r:id="rId12"/>
    <p:sldId id="1121" r:id="rId13"/>
    <p:sldId id="952" r:id="rId14"/>
  </p:sldIdLst>
  <p:sldSz cx="12192000" cy="6858000"/>
  <p:notesSz cx="6858000" cy="13239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565A"/>
    <a:srgbClr val="0D2240"/>
    <a:srgbClr val="00338D"/>
    <a:srgbClr val="EBB700"/>
    <a:srgbClr val="7A2682"/>
    <a:srgbClr val="FF5C35"/>
    <a:srgbClr val="407CCA"/>
    <a:srgbClr val="00AC69"/>
    <a:srgbClr val="B3B2B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43"/>
    <p:restoredTop sz="70643" autoAdjust="0"/>
  </p:normalViewPr>
  <p:slideViewPr>
    <p:cSldViewPr snapToGrid="0" snapToObjects="1">
      <p:cViewPr varScale="1">
        <p:scale>
          <a:sx n="81" d="100"/>
          <a:sy n="81" d="100"/>
        </p:scale>
        <p:origin x="2022" y="78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i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muuttaa tapaa, jolla elämme, työskentelemme ja palvelemme. Eräs suurimmista lioneina kohtaamistamme haasteista on </a:t>
            </a:r>
            <a:r>
              <a:rPr lang="fi-FI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[nimeä ongelma – esim. kokousten järjestäminen sosiaalisen eristäytymisen aikakautena.]</a:t>
            </a:r>
            <a:r>
              <a:rPr lang="fi-FI" i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Tänään puhumme </a:t>
            </a:r>
            <a:r>
              <a:rPr lang="fi-FI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[nimeä ratkaisu – esim. sopivan virtuaalisen kokousalustan etsiminen.]</a:t>
            </a:r>
          </a:p>
          <a:p>
            <a:endParaRPr lang="en-US" i="1" dirty="0">
              <a:solidFill>
                <a:srgbClr val="5556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i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Minun nimeni on </a:t>
            </a:r>
            <a:r>
              <a:rPr lang="fi-FI" i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[lisää nimesi]</a:t>
            </a:r>
            <a:r>
              <a:rPr lang="fi-FI" i="1">
                <a:solidFill>
                  <a:srgbClr val="5556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ja vedän tämän lioneille tarkoitetun erityisen webinaarin. Aloitetaan!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07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8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0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54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38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80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cdn2.webdamdb.com/md_waKhcTuv1wD9.jpg.pdf?v=1" TargetMode="Externa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100645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dirty="0">
                <a:solidFill>
                  <a:srgbClr val="EBB700"/>
                </a:solidFill>
              </a:rPr>
              <a:t>Virtuaaliset klubit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/>
              <a:t>Uusi tapa olla yhteydessä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438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bg1">
                    <a:alpha val="44000"/>
                  </a:schemeClr>
                </a:solidFill>
              </a:rPr>
              <a:t>aa</a:t>
            </a:r>
          </a:p>
        </p:txBody>
      </p:sp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" r="11414"/>
          <a:stretch/>
        </p:blipFill>
        <p:spPr>
          <a:xfrm>
            <a:off x="3074937" y="0"/>
            <a:ext cx="9117064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158056" y="105114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824539" y="1333786"/>
            <a:ext cx="4357416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Täytettävät lomakkeet ovat samat kuin perinteistä klubia perustettaessa.</a:t>
            </a:r>
          </a:p>
          <a:p>
            <a:pPr>
              <a:buSzPct val="120000"/>
            </a:pP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Ainoa ero on se, että klubi tulee merkitä virtuaaliseksi perustamisasiakirjoissa.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24539" y="635632"/>
            <a:ext cx="5920818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fi-FI" sz="24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Virtuaalisen klubin perustaminen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2974443" y="-99021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7CAAAE34-12FE-E746-A90B-1EE720FC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5A05A-B830-9F4B-AF70-ADEF243B9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9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796598" y="1126621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fi-FI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Valitse se virtuaalinen alusta, joka vastaa parhaiten kyseistä virtuaalista vaihtoehtoa käyttävien ihmisten lukumäärää.</a:t>
            </a:r>
            <a:br>
              <a:rPr lang="fi-FI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fi-FI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fi-FI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Monet virtuaaliset alustat tarjoavat ilmaisia kokeilujaksoja, joten voit testata mikä alusta sopii parhaiten klubillesi.</a:t>
            </a:r>
            <a:br>
              <a:rPr lang="fi-FI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fi-FI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fi-FI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YouTubessa on runsaasti ohjevideoita, jotka opastavat useimpien virtuaalisten alustojen käyttöön.</a:t>
            </a:r>
          </a:p>
          <a:p>
            <a:pPr>
              <a:buClr>
                <a:srgbClr val="EBB700"/>
              </a:buClr>
              <a:buSzPct val="100000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fi-FI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Joidenkin virtuaalisten alustojen käyttö on ilmaista.</a:t>
            </a: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2281008"/>
            <a:ext cx="5092507" cy="202779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fi-FI" sz="48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Mitä virtuaalista alustaa tulisi käyttää?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79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14B45C99-9127-3643-92CE-5F0614EE8BA5}"/>
              </a:ext>
            </a:extLst>
          </p:cNvPr>
          <p:cNvSpPr txBox="1">
            <a:spLocks/>
          </p:cNvSpPr>
          <p:nvPr/>
        </p:nvSpPr>
        <p:spPr>
          <a:xfrm>
            <a:off x="986165" y="1113852"/>
            <a:ext cx="10159874" cy="400652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Varmista, että uudet jäsenet ymmärtävät, miten virtuaalista alustaa käytetään.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Tapaa heidät tarvittaessa kasvotusten, jos he tarvitsevat neuvoja alustan käyttöön.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Perusta tarvittaessa teknisen neuvonnan toimikunta tai tekninen toimikunta – sen jäsenet auttavat virtuaaliseen alustaan liittyvien teknisten ongelmien kanssa.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Kutsu uudet jäsenet klubin käyttämille sosiaalisen median alustoille.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Lähetä uusille jäsenille klubin kalenteri, joka sisältää paikkakunnan palvelupäivät.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Varmista, että uusi jäsen osallistuu uuden jäsenen perehdytyskoulutukseen, joka löytyy lionsclubs.org-sivustolta.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Tässä on </a:t>
            </a:r>
            <a:r>
              <a:rPr lang="fi-FI" sz="1800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opas.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Esittele jäsen seuraavassa verkkokokouksessa.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Järjestä niin, että saavut seuraavaan paikkakunnan palveluprojektiin yhdessä uuden jäsenen kanssa.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fi-FI" sz="1800" dirty="0">
                <a:solidFill>
                  <a:schemeClr val="bg1"/>
                </a:solidFill>
              </a:rPr>
              <a:t>Tämä auttaa varmistamaan, että uusi jäsen tuntee olevansa tervetullut ja että voit esitellä hänet projektiin osallistuville klubin jäsenille.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r>
              <a:rPr lang="fi-FI" sz="1800" dirty="0">
                <a:solidFill>
                  <a:schemeClr val="bg1"/>
                </a:solidFill>
              </a:rPr>
              <a:t> </a:t>
            </a:r>
          </a:p>
          <a:p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1150560" y="888230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027265" y="354830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200">
                <a:solidFill>
                  <a:schemeClr val="bg1"/>
                </a:solidFill>
              </a:rPr>
              <a:t>Vinkkejä virtuaalisen klubin aloittamiseen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ackground - Image">
            <a:extLst>
              <a:ext uri="{FF2B5EF4-FFF2-40B4-BE49-F238E27FC236}">
                <a16:creationId xmlns:a16="http://schemas.microsoft.com/office/drawing/2014/main" id="{2EE2BF5C-B4A4-1B40-B3D6-5807C1E6D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38" b="42812"/>
          <a:stretch/>
        </p:blipFill>
        <p:spPr>
          <a:xfrm>
            <a:off x="-2" y="0"/>
            <a:ext cx="12192001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fi-FI" sz="4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Kiitos</a:t>
            </a:r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fi-FI" sz="1800" b="1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Kysyttävää? Ota yhteyttä osoitteeseen membership@lionsclubs.org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4510239" y="6062172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b="1">
                <a:solidFill>
                  <a:schemeClr val="bg1"/>
                </a:solidFill>
              </a:rPr>
              <a:t>© 2020 Lions Clubs International</a:t>
            </a: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05" b="-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81783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dirty="0"/>
              <a:t>Mikä virtuaalinen klubi on?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14198-4178-D149-9867-21BDDD8BAA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9BCC7F-02E7-9543-AA27-F734AA7EB8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393229-8A6C-5B49-A6A0-5C9E90C73ED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62001" y="992633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591556" y="429923"/>
            <a:ext cx="7333244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/>
              <a:t>Mitä virtuaaliset klubit ovat?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591003" y="1075332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F9419B-F64A-47FE-8B6F-5B469CCA632C}"/>
              </a:ext>
            </a:extLst>
          </p:cNvPr>
          <p:cNvSpPr txBox="1"/>
          <p:nvPr/>
        </p:nvSpPr>
        <p:spPr>
          <a:xfrm>
            <a:off x="591556" y="1232452"/>
            <a:ext cx="108185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chemeClr val="bg1"/>
                </a:solidFill>
              </a:rPr>
              <a:t>Virtuaaliset </a:t>
            </a:r>
            <a:r>
              <a:rPr lang="fi-FI" sz="2800" dirty="0" err="1">
                <a:solidFill>
                  <a:schemeClr val="bg1"/>
                </a:solidFill>
              </a:rPr>
              <a:t>lionsklubit</a:t>
            </a:r>
            <a:r>
              <a:rPr lang="fi-FI" sz="2800" dirty="0">
                <a:solidFill>
                  <a:schemeClr val="bg1"/>
                </a:solidFill>
              </a:rPr>
              <a:t> ovat kaikkia koskeva klubikategoria, jossa hyödynnetään monitoiminnallisten alustojen ohjelmistosovelluksia valitussa virtuaalisessa tilassa toimimista varten.  Virtuaalisiin </a:t>
            </a:r>
            <a:r>
              <a:rPr lang="fi-FI" sz="2800" dirty="0" err="1">
                <a:solidFill>
                  <a:schemeClr val="bg1"/>
                </a:solidFill>
              </a:rPr>
              <a:t>lionsklubeihin</a:t>
            </a:r>
            <a:r>
              <a:rPr lang="fi-FI" sz="2800" dirty="0">
                <a:solidFill>
                  <a:schemeClr val="bg1"/>
                </a:solidFill>
              </a:rPr>
              <a:t> voi kuulua alustoja, kuten kyberklubeja, WhatsApp-klubeja tai puhelinkokousklubeja.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chemeClr val="bg1"/>
                </a:solidFill>
              </a:rPr>
              <a:t>San Diego Golden </a:t>
            </a:r>
            <a:r>
              <a:rPr lang="fi-FI" sz="2800" dirty="0" err="1">
                <a:solidFill>
                  <a:schemeClr val="bg1"/>
                </a:solidFill>
              </a:rPr>
              <a:t>Triangle</a:t>
            </a:r>
            <a:r>
              <a:rPr lang="fi-FI" sz="2800" dirty="0">
                <a:solidFill>
                  <a:schemeClr val="bg1"/>
                </a:solidFill>
              </a:rPr>
              <a:t> ‑</a:t>
            </a:r>
            <a:r>
              <a:rPr lang="fi-FI" sz="2800" dirty="0" err="1">
                <a:solidFill>
                  <a:schemeClr val="bg1"/>
                </a:solidFill>
              </a:rPr>
              <a:t>lionsklubi</a:t>
            </a:r>
            <a:r>
              <a:rPr lang="fi-FI" sz="2800" dirty="0">
                <a:solidFill>
                  <a:schemeClr val="bg1"/>
                </a:solidFill>
              </a:rPr>
              <a:t> on ensimmäinen klubi, joka käytti ”virtuaalista” kokoustunnistetta perustamisprosessinsa osana.  Klubi perustettiin vuonna 1990.  </a:t>
            </a:r>
          </a:p>
        </p:txBody>
      </p:sp>
    </p:spTree>
    <p:extLst>
      <p:ext uri="{BB962C8B-B14F-4D97-AF65-F5344CB8AC3E}">
        <p14:creationId xmlns:p14="http://schemas.microsoft.com/office/powerpoint/2010/main" val="3679786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40" r="-159" b="12852"/>
          <a:stretch/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-8" y="-1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914815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dirty="0"/>
              <a:t>Miksi virtuaalisia klubeja?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BF915-E310-5D48-96E3-416654B2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-4970" y="-1"/>
            <a:ext cx="12192000" cy="6858000"/>
          </a:xfrm>
          <a:prstGeom prst="rect">
            <a:avLst/>
          </a:prstGeom>
          <a:solidFill>
            <a:srgbClr val="5556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B528F7-FFCE-164D-B6B9-E5AA98D573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DA6FD9-0326-BB4A-94DB-C31C0BCB43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796571" y="1457331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696072" y="862528"/>
            <a:ext cx="8946692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dirty="0"/>
              <a:t>Perusteita virtuaalisille kokouksille</a:t>
            </a:r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0" y="1622258"/>
            <a:ext cx="9289281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Lionit asuvat niin kaukana toisistaan, että he eivät voi tavata perinteisin keinoin.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Klubit haluavat osallistaa kaikenikäisiä ihmisiä.</a:t>
            </a:r>
          </a:p>
          <a:p>
            <a:pPr marL="804849" lvl="1" indent="-285750">
              <a:buFont typeface="Arial" panose="020B0604020202020204" pitchFamily="34" charset="0"/>
              <a:buChar char="•"/>
            </a:pPr>
            <a:r>
              <a:rPr lang="fi-FI" sz="2800" dirty="0">
                <a:solidFill>
                  <a:schemeClr val="bg1"/>
                </a:solidFill>
              </a:rPr>
              <a:t>Haluavat osallistaa alle 40-vuotiaita ihmisiä.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 sz="2800" dirty="0"/>
              <a:t>Virtuaaliset klubit parantavat jäsenkokemusta.</a:t>
            </a: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12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ackground - Solid">
            <a:extLst>
              <a:ext uri="{FF2B5EF4-FFF2-40B4-BE49-F238E27FC236}">
                <a16:creationId xmlns:a16="http://schemas.microsoft.com/office/drawing/2014/main" id="{70DE6CC5-8816-1349-A0F9-775C7E45999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4B7AB6-6AFC-4043-891D-1AEF2DA82C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/>
        </p:blipFill>
        <p:spPr>
          <a:xfrm>
            <a:off x="9906000" y="-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F6DA1F-1D41-4943-85B5-EF1BF059A3F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rcRect/>
          <a:stretch/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4" name="Yellow Bar">
            <a:extLst>
              <a:ext uri="{FF2B5EF4-FFF2-40B4-BE49-F238E27FC236}">
                <a16:creationId xmlns:a16="http://schemas.microsoft.com/office/drawing/2014/main" id="{12E8056F-6711-E347-83F9-DD1107CC88EE}"/>
              </a:ext>
            </a:extLst>
          </p:cNvPr>
          <p:cNvSpPr/>
          <p:nvPr/>
        </p:nvSpPr>
        <p:spPr>
          <a:xfrm>
            <a:off x="886693" y="1886884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4E8520BA-3857-4F45-9F89-B8892B3B592C}"/>
              </a:ext>
            </a:extLst>
          </p:cNvPr>
          <p:cNvSpPr txBox="1">
            <a:spLocks/>
          </p:cNvSpPr>
          <p:nvPr/>
        </p:nvSpPr>
        <p:spPr>
          <a:xfrm>
            <a:off x="762000" y="1197940"/>
            <a:ext cx="8620539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2000"/>
              <a:t>Lionit asuvat niin kaukana toisistaan, että he eivät voi tavata perinteisin keinoin</a:t>
            </a:r>
          </a:p>
          <a:p>
            <a:endParaRPr lang="en-US" sz="2000" dirty="0"/>
          </a:p>
          <a:p>
            <a:r>
              <a:rPr lang="fi-FI" sz="2000"/>
              <a:t>Hawaii Cyber ‑klubi tapaa virtuaalisesti, koska sen jäsenet asuvat kaikilla Havaijin saarilla.</a:t>
            </a:r>
          </a:p>
          <a:p>
            <a:endParaRPr lang="en-US" kern="0" dirty="0"/>
          </a:p>
        </p:txBody>
      </p:sp>
      <p:sp>
        <p:nvSpPr>
          <p:cNvPr id="6" name="Subhead">
            <a:extLst>
              <a:ext uri="{FF2B5EF4-FFF2-40B4-BE49-F238E27FC236}">
                <a16:creationId xmlns:a16="http://schemas.microsoft.com/office/drawing/2014/main" id="{F84AA681-4BDD-0743-94A4-22BD62B5F3FC}"/>
              </a:ext>
            </a:extLst>
          </p:cNvPr>
          <p:cNvSpPr txBox="1">
            <a:spLocks/>
          </p:cNvSpPr>
          <p:nvPr/>
        </p:nvSpPr>
        <p:spPr>
          <a:xfrm>
            <a:off x="762001" y="2181343"/>
            <a:ext cx="9998764" cy="535194"/>
          </a:xfrm>
          <a:prstGeom prst="rect">
            <a:avLst/>
          </a:prstGeom>
        </p:spPr>
        <p:txBody>
          <a:bodyPr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3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lvl="1" indent="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None/>
            </a:pPr>
            <a:r>
              <a:rPr lang="fi-FI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– Miten klubi toimii: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fi-FI" sz="2000" b="1" dirty="0">
                <a:latin typeface="Arial" charset="0"/>
                <a:ea typeface="Arial" charset="0"/>
                <a:cs typeface="Arial" charset="0"/>
              </a:rPr>
              <a:t>Tämä klubi tapaa keskustellakseen mahdollisista palveluprojekteista ja klubin asioista.</a:t>
            </a:r>
          </a:p>
          <a:p>
            <a:pPr marL="285750" indent="-285750">
              <a:lnSpc>
                <a:spcPct val="105000"/>
              </a:lnSpc>
              <a:spcAft>
                <a:spcPts val="600"/>
              </a:spcAft>
              <a:buFont typeface="Arial" charset="0"/>
              <a:buChar char="•"/>
            </a:pPr>
            <a:r>
              <a:rPr lang="fi-FI" sz="2000" b="1" dirty="0">
                <a:latin typeface="Arial" charset="0"/>
                <a:ea typeface="Arial" charset="0"/>
                <a:cs typeface="Arial" charset="0"/>
              </a:rPr>
              <a:t>Jäsenet keskustelevat ideoistaan sähköpostitse.  Klubi jättää ehdotukset auki yhdeksi viikoksi, jonka aikana vaihdetaan sähköposteja.</a:t>
            </a:r>
          </a:p>
          <a:p>
            <a:pPr marL="285750" lvl="1" indent="-285750" fontAlgn="auto">
              <a:buFont typeface="Arial" charset="0"/>
              <a:buChar char="•"/>
            </a:pPr>
            <a:r>
              <a:rPr lang="fi-FI" sz="2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Klubi toteutti äskettäin Wal-Martiin liittyvän palveluprojektin. Jokainen jäsen meni itseään lähinnä sijaitsevaan Wal-Martiin työskentelemään projektin parissa.</a:t>
            </a:r>
          </a:p>
          <a:p>
            <a:endParaRPr lang="en-US" kern="0" dirty="0"/>
          </a:p>
        </p:txBody>
      </p:sp>
      <p:sp>
        <p:nvSpPr>
          <p:cNvPr id="17" name="Page Number - White">
            <a:extLst>
              <a:ext uri="{FF2B5EF4-FFF2-40B4-BE49-F238E27FC236}">
                <a16:creationId xmlns:a16="http://schemas.microsoft.com/office/drawing/2014/main" id="{2EF104B5-E6CE-5940-A845-80813F4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CF7DA-DFB0-CC46-AEFA-A9304F909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68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sz="1800" dirty="0"/>
              <a:t>New York Global </a:t>
            </a:r>
            <a:r>
              <a:rPr lang="fi-FI" sz="1800" dirty="0" err="1"/>
              <a:t>Leaders</a:t>
            </a:r>
            <a:r>
              <a:rPr lang="fi-FI" sz="1800" dirty="0"/>
              <a:t> ‑</a:t>
            </a:r>
            <a:r>
              <a:rPr lang="fi-FI" sz="1800" dirty="0" err="1"/>
              <a:t>lions-</a:t>
            </a:r>
            <a:r>
              <a:rPr lang="fi-FI" sz="1800" dirty="0"/>
              <a:t> ja ‑</a:t>
            </a:r>
            <a:r>
              <a:rPr lang="fi-FI" sz="1800" dirty="0" err="1"/>
              <a:t>leoklubi</a:t>
            </a:r>
            <a:r>
              <a:rPr lang="fi-FI" sz="1800" dirty="0"/>
              <a:t> käyttää klubinsa virtuaalista alustaa osallistamaan kaikenikäisiä ihmisiä.</a:t>
            </a:r>
          </a:p>
          <a:p>
            <a:endParaRPr lang="en-US" sz="1800" dirty="0"/>
          </a:p>
          <a:p>
            <a:pPr marL="0"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fi-FI" sz="1800" b="1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Miten klubi toimii: 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fi-FI" sz="1800" dirty="0">
                <a:latin typeface="Arial" charset="0"/>
                <a:ea typeface="Arial" charset="0"/>
                <a:cs typeface="Arial" charset="0"/>
              </a:rPr>
              <a:t>He pitävät edelleen perinteisiä kokouksia.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fi-FI" sz="1800" dirty="0">
                <a:latin typeface="Arial" charset="0"/>
                <a:ea typeface="Arial" charset="0"/>
                <a:cs typeface="Arial" charset="0"/>
              </a:rPr>
              <a:t>Jäsenet osallistuvat perinteisiin kokouksiin sähköpostitse, tekstiviestitse ja puhelimitse.</a:t>
            </a:r>
          </a:p>
          <a:p>
            <a:pPr marL="742950" lvl="2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fi-FI" sz="1800" dirty="0">
                <a:latin typeface="Arial" charset="0"/>
                <a:ea typeface="Arial" charset="0"/>
                <a:cs typeface="Arial" charset="0"/>
              </a:rPr>
              <a:t>Tämän vaihtoehdon ansiosta useampi leo pystyy osallistumaan kokouksiin.</a:t>
            </a:r>
          </a:p>
          <a:p>
            <a:pPr marL="285750" lvl="1" indent="-285750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fi-FI" sz="1800" dirty="0">
                <a:latin typeface="Arial" charset="0"/>
                <a:ea typeface="Arial" charset="0"/>
                <a:cs typeface="Arial" charset="0"/>
              </a:rPr>
              <a:t>Klubi toimii yhteistyössä J. </a:t>
            </a:r>
            <a:r>
              <a:rPr lang="fi-FI" sz="1800" dirty="0" err="1">
                <a:latin typeface="Arial" charset="0"/>
                <a:ea typeface="Arial" charset="0"/>
                <a:cs typeface="Arial" charset="0"/>
              </a:rPr>
              <a:t>Luce</a:t>
            </a:r>
            <a:r>
              <a:rPr lang="fi-FI" sz="1800" dirty="0">
                <a:latin typeface="Arial" charset="0"/>
                <a:ea typeface="Arial" charset="0"/>
                <a:cs typeface="Arial" charset="0"/>
              </a:rPr>
              <a:t> ‑säätiön kanssa auttaakseen kehittämään nuorten globaaleja johtajuustaitoja.</a:t>
            </a:r>
          </a:p>
          <a:p>
            <a:endParaRPr lang="en-US" sz="1800" dirty="0"/>
          </a:p>
          <a:p>
            <a:endParaRPr lang="en-US" sz="1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  <a:p>
            <a:endParaRPr lang="en-US" sz="1800" kern="0" dirty="0">
              <a:solidFill>
                <a:srgbClr val="55565A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335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200" dirty="0">
                <a:solidFill>
                  <a:srgbClr val="00338D"/>
                </a:solidFill>
              </a:rPr>
              <a:t>Klubit haluavat osallistaa kaikenikäisiä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335DA3-992D-9440-B1BD-2CA57DF992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95594" y="5944675"/>
            <a:ext cx="741107" cy="702199"/>
          </a:xfrm>
          <a:prstGeom prst="rect">
            <a:avLst/>
          </a:prstGeom>
        </p:spPr>
      </p:pic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29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790461" y="1643089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bg1"/>
                </a:solidFill>
              </a:rPr>
              <a:t>Kun ihmiset tapaavat virtuaalisesti, heillä on mahdollisuus osallistua kokouksiin, joihin he eivät tavallisesti ehkä osallistuisi.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bg1"/>
                </a:solidFill>
              </a:rPr>
              <a:t>Perinteiset kokoukset tulevat edelleen olemaan perusta, jonka avulla lionit luovat henkilökohtaisia suhteita.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bg1"/>
                </a:solidFill>
              </a:rPr>
              <a:t>Virtuaaliset kokoukset auttavat osallistamaan ihmisiä, jotka esimerkiksi joutuvat matkustamaan paljon työn puolesta tai joiden perhe-elämä on kiireistä tai jotka käyttävät suuren osan vapaa-ajastaan opiskeluun.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>
                <a:solidFill>
                  <a:schemeClr val="bg1"/>
                </a:solidFill>
              </a:rPr>
              <a:t>Perinteisiä kokouksia tarvitaan kuitenkin edelleen, jotta tärkeistä klubin asioista voidaan keskustella kunnolla. </a:t>
            </a: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2790461" y="1428848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fi-FI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661799" y="987288"/>
            <a:ext cx="8875357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fi-FI" sz="3200" dirty="0">
                <a:solidFill>
                  <a:schemeClr val="bg1"/>
                </a:solidFill>
              </a:rPr>
              <a:t>Virtuaaliset ja perinteiset kokoukset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ckground - Solid">
            <a:extLst>
              <a:ext uri="{FF2B5EF4-FFF2-40B4-BE49-F238E27FC236}">
                <a16:creationId xmlns:a16="http://schemas.microsoft.com/office/drawing/2014/main" id="{033FD1D3-990D-A440-B7C2-71C43B4A89B9}"/>
              </a:ext>
            </a:extLst>
          </p:cNvPr>
          <p:cNvSpPr/>
          <p:nvPr/>
        </p:nvSpPr>
        <p:spPr>
          <a:xfrm>
            <a:off x="-2483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14" name="Background - Image">
            <a:extLst>
              <a:ext uri="{FF2B5EF4-FFF2-40B4-BE49-F238E27FC236}">
                <a16:creationId xmlns:a16="http://schemas.microsoft.com/office/drawing/2014/main" id="{B6FE224F-8160-EB45-B1E9-2A2EF8E49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"/>
          </a:blip>
          <a:srcRect l="8711" t="16425" r="13854" b="1176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Headline">
            <a:extLst>
              <a:ext uri="{FF2B5EF4-FFF2-40B4-BE49-F238E27FC236}">
                <a16:creationId xmlns:a16="http://schemas.microsoft.com/office/drawing/2014/main" id="{DB302187-9CA7-8D43-BA0A-B93259139B68}"/>
              </a:ext>
            </a:extLst>
          </p:cNvPr>
          <p:cNvSpPr txBox="1">
            <a:spLocks/>
          </p:cNvSpPr>
          <p:nvPr/>
        </p:nvSpPr>
        <p:spPr>
          <a:xfrm>
            <a:off x="1828799" y="3206478"/>
            <a:ext cx="9583387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i-FI" dirty="0">
                <a:solidFill>
                  <a:schemeClr val="bg1"/>
                </a:solidFill>
              </a:rPr>
              <a:t>Miten virtuaalinen klubi perustetaan?</a:t>
            </a:r>
          </a:p>
        </p:txBody>
      </p:sp>
      <p:sp>
        <p:nvSpPr>
          <p:cNvPr id="4" name="Yellow Bar">
            <a:extLst>
              <a:ext uri="{FF2B5EF4-FFF2-40B4-BE49-F238E27FC236}">
                <a16:creationId xmlns:a16="http://schemas.microsoft.com/office/drawing/2014/main" id="{BB1323C2-86E0-EE4D-A8AE-3DDAADA40940}"/>
              </a:ext>
            </a:extLst>
          </p:cNvPr>
          <p:cNvSpPr/>
          <p:nvPr/>
        </p:nvSpPr>
        <p:spPr>
          <a:xfrm>
            <a:off x="5368387" y="38763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Page Number - Blue">
            <a:extLst>
              <a:ext uri="{FF2B5EF4-FFF2-40B4-BE49-F238E27FC236}">
                <a16:creationId xmlns:a16="http://schemas.microsoft.com/office/drawing/2014/main" id="{E941F36F-8306-BE4D-9BD0-B43EC4B6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0100C3-D959-D840-87B6-3F6E18C75B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7686" y="5899282"/>
            <a:ext cx="836923" cy="79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5373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2910</TotalTime>
  <Words>642</Words>
  <Application>Microsoft Office PowerPoint</Application>
  <PresentationFormat>Widescreen</PresentationFormat>
  <Paragraphs>90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Helvetica Neue</vt:lpstr>
      <vt:lpstr>Lucida Grande</vt:lpstr>
      <vt:lpstr>Segoe UI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Owner</cp:lastModifiedBy>
  <cp:revision>211</cp:revision>
  <cp:lastPrinted>2019-06-19T16:24:35Z</cp:lastPrinted>
  <dcterms:created xsi:type="dcterms:W3CDTF">2018-11-12T16:45:52Z</dcterms:created>
  <dcterms:modified xsi:type="dcterms:W3CDTF">2020-06-30T03:52:19Z</dcterms:modified>
</cp:coreProperties>
</file>