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3"/>
    <p:restoredTop sz="61447"/>
  </p:normalViewPr>
  <p:slideViewPr>
    <p:cSldViewPr snapToGrid="0" snapToObjects="1">
      <p:cViewPr varScale="1">
        <p:scale>
          <a:sx n="94" d="100"/>
          <a:sy n="94" d="100"/>
        </p:scale>
        <p:origin x="533" y="7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120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3221418"/>
          </a:xfrm>
          <a:prstGeom prst="rect">
            <a:avLst/>
          </a:prstGeom>
        </p:spPr>
        <p:txBody>
          <a:bodyPr vert="horz" lIns="182240" tIns="91120" rIns="182240" bIns="91120" rtlCol="0"/>
          <a:lstStyle>
            <a:lvl1pPr algn="l">
              <a:defRPr sz="2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3221418"/>
          </a:xfrm>
          <a:prstGeom prst="rect">
            <a:avLst/>
          </a:prstGeom>
        </p:spPr>
        <p:txBody>
          <a:bodyPr vert="horz" lIns="182240" tIns="91120" rIns="182240" bIns="91120" rtlCol="0"/>
          <a:lstStyle>
            <a:lvl1pPr algn="r">
              <a:defRPr sz="2400"/>
            </a:lvl1pPr>
          </a:lstStyle>
          <a:p>
            <a:fld id="{35EC50FC-F9F0-994C-8ED5-9766C18DAC95}" type="datetimeFigureOut">
              <a:rPr lang="en-US" smtClean="0"/>
              <a:t>6/29/2020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5757525" y="8024813"/>
            <a:ext cx="38525450" cy="21670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82240" tIns="91120" rIns="182240" bIns="911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30898827"/>
            <a:ext cx="5608320" cy="25280857"/>
          </a:xfrm>
          <a:prstGeom prst="rect">
            <a:avLst/>
          </a:prstGeom>
        </p:spPr>
        <p:txBody>
          <a:bodyPr vert="horz" lIns="182240" tIns="91120" rIns="182240" bIns="911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0983946"/>
            <a:ext cx="3037840" cy="3221411"/>
          </a:xfrm>
          <a:prstGeom prst="rect">
            <a:avLst/>
          </a:prstGeom>
        </p:spPr>
        <p:txBody>
          <a:bodyPr vert="horz" lIns="182240" tIns="91120" rIns="182240" bIns="91120" rtlCol="0" anchor="b"/>
          <a:lstStyle>
            <a:lvl1pPr algn="l">
              <a:defRPr sz="24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60983946"/>
            <a:ext cx="3037840" cy="3221411"/>
          </a:xfrm>
          <a:prstGeom prst="rect">
            <a:avLst/>
          </a:prstGeom>
        </p:spPr>
        <p:txBody>
          <a:bodyPr vert="horz" lIns="182240" tIns="91120" rIns="182240" bIns="91120" rtlCol="0" anchor="b"/>
          <a:lstStyle>
            <a:lvl1pPr algn="r">
              <a:defRPr sz="24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is changing the way we live, work and serve. One of the biggest challenges we face as Lions is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[state the problem – ex. hosting meetings in the age of social distancing.]</a:t>
            </a:r>
            <a:r>
              <a:rPr lang="en-US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Today, we’re going to talk about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[state the solution – ex. how you can find a virtual meeting platform that’s right for you.]</a:t>
            </a:r>
          </a:p>
          <a:p>
            <a:endParaRPr lang="en-US" i="1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name]</a:t>
            </a:r>
            <a:r>
              <a:rPr lang="en-US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I’ll be hosting this special webinar just for Lions. Let’s get started!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78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4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52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6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9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60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8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57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3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4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2.webdamdb.com/md_waKhcTuv1wD9.jpg.pdf?v=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0645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dirty="0">
                <a:solidFill>
                  <a:srgbClr val="EBB700"/>
                </a:solidFill>
              </a:rPr>
              <a:t>Virtuelle Clubs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/>
              <a:t>Eine neue Art, miteinander in Verbindung zu treten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 dirty="0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6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430996" y="2108625"/>
            <a:ext cx="5920817" cy="28389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Sie füllen dieselben Unterlagen aus, die für die Gründung eines traditionellen Clubs verwendet werden.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Der einzige Unterschied besteht darin, dass Ihr Club in den Gründungsunterlagen als „virtueller Club“ gekennzeichnet wird.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440872"/>
            <a:ext cx="5920818" cy="103212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de-de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Gründung eines virtuellen Clubs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de-de" sz="1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Wählen Sie die virtuelle Plattform, die sich für die Anzahl derjenigen, die sich der virtuellen Option bedienen möchten, am besten eignet. </a:t>
            </a:r>
            <a:br>
              <a:rPr lang="de-de" sz="1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de-de" sz="180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de-de" sz="1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Zahlreiche virtuelle Plattformen bieten kostenlose Probezeiten, um festzustellen, welche Plattform sich am besten für Ihren Club eignet.</a:t>
            </a:r>
            <a:br>
              <a:rPr lang="de-de" sz="1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de-de" sz="180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de-de" sz="1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Auf YouTube gibt es zahlreiche Anleitungen, anhand derer man sich mit der Nutzung der meisten virtuellen Plattformen vertraut machen kann.</a:t>
            </a:r>
          </a:p>
          <a:p>
            <a:pPr>
              <a:buClr>
                <a:srgbClr val="EBB700"/>
              </a:buClr>
              <a:buSzPct val="100000"/>
            </a:pPr>
            <a:endParaRPr lang="en-US" sz="18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de-de" sz="1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Darüber hinaus stehen auch kostenlose virtuelle Plattformen zur Verfügung.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382175" y="1216479"/>
            <a:ext cx="5022582" cy="30923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Welche virtuelle Plattform eignet sich am besten?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1027265" y="1113852"/>
            <a:ext cx="10949742" cy="53001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Sorgen Sie dafür, dass neue Mitglieder über den Umgang mit der virtuellen Plattform Bescheid wissen.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Beraumen Sie, falls erforderlich, ein persönliches Treffen an, um sie im Umgang mit der Plattform zu schulen.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Berufen Sie einen technischen Berater bzw. ein technisches Unterstützungsteam ein, die bei technischen Fragen bezüglich der virtuellen Plattform weiterhelfen können.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Laden Sie neue Mitglieder zu allen, vom Club genutzten sozialen Plattformen ein.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Übersenden Sie neuen Mitgliedern Clubkalender, welche die Termine für geplante Hilfsprojekte enthalten.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Sorgen Sie dafür, dass neue Mitglieder die unter lionsclubs.org abrufbare Neumitgliederorientierung durchlaufen.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Hier finden Sie den </a:t>
            </a:r>
            <a:r>
              <a:rPr lang="de-de" sz="1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Leitfaden.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Stellen Sie das betreffende Mitglied beim nächsten Online-Treffen vor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Planen Sie Ihre Anwesenheit am nächsten kommunalen Hilfsprojekt, an dem das neue Mitglied teilnimmt.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Damit ist gewährleistet, dass das Mitglied sich aufgenommen fühlt und Sie es den anderen beteiligten Clubmitgliedern vorstellen können.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de-de" sz="1800" dirty="0">
                <a:solidFill>
                  <a:schemeClr val="bg1"/>
                </a:solidFill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3200" dirty="0">
                <a:solidFill>
                  <a:schemeClr val="bg1"/>
                </a:solidFill>
              </a:rPr>
              <a:t>Tipps zur Gründung eines virtuellen Clubs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0954" y="5564356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2636659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de-de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Vielen Dank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de-de" sz="1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Weitere Informationen erhalten Sie unter membership@lionsclubs.org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049237" y="3206478"/>
            <a:ext cx="715157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/>
              <a:t>Was ist ein virtueller Club?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3200" dirty="0"/>
              <a:t>Was sind virtuelle Clubs?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</a:rPr>
              <a:t>Der Begriff „virtuelle Clubs“ steht für Clubs, die sich anhand von Software-Anwendungen multifunktioneller Plattformen in einem vorbestimmten virtuellen Raum etablieren.  Zur Kategorie „virtuelle Lions-Clubs“ gehören u.a. Plattformen wie z.B. Cyber-Clubs, WhatsApp-Clubs oder telefonische Clubs.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</a:rPr>
              <a:t>Der San Diego Golden Triangle Lions-Club verwendete im Rahmen seines  Gründungsverfahrens als erster Club die Bezeichnung „virtuelle Treffen“. Er wurde 1990 gegründet. 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/>
              <a:t>Warum virtuelle Clubs?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1" y="-1"/>
            <a:ext cx="12439177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96072" y="862528"/>
            <a:ext cx="7394735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/>
              <a:t>Argumente für virtuelle Treffen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22258"/>
            <a:ext cx="9688286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Lions wohnen so weit voneinander entfernt, dass ihnen eine Teilnahme an traditionellen Treffen nicht möglich 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Der Club bemüht sich darum, alle Altersgruppen miteinzubeziehen.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</a:rPr>
              <a:t>Unter 40-Jährige sollen miteinbezogen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Anhand virtueller Clubs soll die Mitgliedererfahrung optimiert werden.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1" y="987878"/>
            <a:ext cx="10431234" cy="65510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dirty="0"/>
              <a:t>Lions wohnen so weit voneinander entfernt, dass ihnen eine Teilnahme an traditionellen Treffen nicht möglich ist.</a:t>
            </a:r>
          </a:p>
          <a:p>
            <a:endParaRPr lang="en-US" sz="2000" dirty="0"/>
          </a:p>
          <a:p>
            <a:r>
              <a:rPr lang="de-de" sz="2000" dirty="0"/>
              <a:t>Der Hawaii Cyber-Club veranstaltet virtuelle Treffen, denn seine Mitglieder wohnen auf verschiedenen Hawaii-Inseln.</a:t>
            </a:r>
          </a:p>
          <a:p>
            <a:endParaRPr lang="en-US" kern="0" dirty="0"/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de-de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Der Club agiert folgendermaßen: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sz="2000" b="1" dirty="0">
                <a:latin typeface="Arial" charset="0"/>
                <a:ea typeface="Arial" charset="0"/>
                <a:cs typeface="Arial" charset="0"/>
              </a:rPr>
              <a:t>Dieser Club veranstaltet Treffen, bei denen mögliche Hilfsprojekte und verschiedene Clubangelegenheiten besprochen werden.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sz="2000" b="1" dirty="0">
                <a:latin typeface="Arial" charset="0"/>
                <a:ea typeface="Arial" charset="0"/>
                <a:cs typeface="Arial" charset="0"/>
              </a:rPr>
              <a:t>Zur Erörterung ihrer Vorschläge tauschen sie E-Mails aus.  Der Club macht gestellte Anträge eine Woche lang öffentlich einsehbar, um den Austausch von E-Mails zu ermöglichen.</a:t>
            </a:r>
          </a:p>
          <a:p>
            <a:pPr marL="285750" lvl="1" indent="-285750" fontAlgn="auto">
              <a:buFont typeface="Arial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Der Club führte vor kurzem ein Hilfsprojekt durch, dass über Wal-Mart stattfand.  Jedes der Mitglieder arbeitete in einem ihm nahegelegenen Wal-Mart an dem Projekt.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dirty="0"/>
              <a:t>Der New York Global Leaders Lions- und Leo-Club bemüht sich anhand seiner virtuellen Clubplattform um die Einbeziehung aller Altersgruppen.</a:t>
            </a:r>
          </a:p>
          <a:p>
            <a:endParaRPr lang="en-US" sz="1800" dirty="0"/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de-de" sz="1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Dieser Club agiert folgendermaßen: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Es finden weiterhin traditionelle Treffen statt.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Mitglieder beteiligen sich per E-Mail, SMS und telefonisch an seinen traditionellen Treffen.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Auf dieser Weise können mehr Leos an den Treffen teilnehmen.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Der Club bemüht sich in Zusammenarbeit mit der J. Luce Foundation darum, der Jugend globale Führungskompetenzen zu vermitteln.</a:t>
            </a:r>
          </a:p>
          <a:p>
            <a:endParaRPr lang="en-US" sz="1800" dirty="0"/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857250"/>
            <a:ext cx="8875358" cy="6634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400" dirty="0">
                <a:solidFill>
                  <a:srgbClr val="00338D"/>
                </a:solidFill>
              </a:rPr>
              <a:t>Der Club bemüht sich darum, alle Altersgruppen miteinzubeziehen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661799" y="1962248"/>
            <a:ext cx="9004020" cy="39226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Virtuelle Treffen geben denjenigen die Möglichkeit, an Treffen teilzunehmen, denen andernfalls eine Teilnahme verwehrt bliebe.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Traditionelle Treffen bleiben auch weiterhin ein fester Bestandteil der Lions-Arbeit zum Aufbau persönlicher Beziehungen.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Durch virtuelle Treffen können auch diejenigen miteinbezogen werden, die viel reisen, ein reges Familienleben haben oder schulisch sehr eingespannt sind.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Traditionelle Treffen werden zur Erörterung weitläufiger Clubangelegenheiten immer noch unentbehrlich sein. 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99" y="987288"/>
            <a:ext cx="887535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</a:rPr>
              <a:t>Virtuelle im Gegensatz zu traditionellen Treffen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742949" y="3206478"/>
            <a:ext cx="1071970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Wie lässt sich ein virtueller Club gründen?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</Words>
  <Application>Microsoft Office PowerPoint</Application>
  <PresentationFormat>Widescreen</PresentationFormat>
  <Paragraphs>96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Karin Jurek</cp:lastModifiedBy>
  <cp:revision>212</cp:revision>
  <cp:lastPrinted>2020-06-29T19:19:46Z</cp:lastPrinted>
  <dcterms:created xsi:type="dcterms:W3CDTF">2018-11-12T16:45:52Z</dcterms:created>
  <dcterms:modified xsi:type="dcterms:W3CDTF">2020-06-30T00:33:44Z</dcterms:modified>
</cp:coreProperties>
</file>