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6"/>
  </p:sldMasterIdLst>
  <p:notesMasterIdLst>
    <p:notesMasterId r:id="rId29"/>
  </p:notesMasterIdLst>
  <p:handoutMasterIdLst>
    <p:handoutMasterId r:id="rId30"/>
  </p:handoutMasterIdLst>
  <p:sldIdLst>
    <p:sldId id="305" r:id="rId7"/>
    <p:sldId id="258" r:id="rId8"/>
    <p:sldId id="336" r:id="rId9"/>
    <p:sldId id="337" r:id="rId10"/>
    <p:sldId id="340" r:id="rId11"/>
    <p:sldId id="286" r:id="rId12"/>
    <p:sldId id="285" r:id="rId13"/>
    <p:sldId id="353" r:id="rId14"/>
    <p:sldId id="341" r:id="rId15"/>
    <p:sldId id="344" r:id="rId16"/>
    <p:sldId id="345" r:id="rId17"/>
    <p:sldId id="342" r:id="rId18"/>
    <p:sldId id="346" r:id="rId19"/>
    <p:sldId id="347" r:id="rId20"/>
    <p:sldId id="349" r:id="rId21"/>
    <p:sldId id="289" r:id="rId22"/>
    <p:sldId id="287" r:id="rId23"/>
    <p:sldId id="357" r:id="rId24"/>
    <p:sldId id="350" r:id="rId25"/>
    <p:sldId id="351" r:id="rId26"/>
    <p:sldId id="355" r:id="rId27"/>
    <p:sldId id="301" r:id="rId28"/>
  </p:sldIdLst>
  <p:sldSz cx="16249650" cy="9144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81258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16251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24377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325032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4062908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4875489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5688071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6500652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18" userDrawn="1">
          <p15:clr>
            <a:srgbClr val="A4A3A4"/>
          </p15:clr>
        </p15:guide>
        <p15:guide id="5" orient="horz" pos="1216" userDrawn="1">
          <p15:clr>
            <a:srgbClr val="A4A3A4"/>
          </p15:clr>
        </p15:guide>
        <p15:guide id="6" orient="horz" pos="896" userDrawn="1">
          <p15:clr>
            <a:srgbClr val="A4A3A4"/>
          </p15:clr>
        </p15:guide>
        <p15:guide id="7" orient="horz" pos="5504" userDrawn="1">
          <p15:clr>
            <a:srgbClr val="A4A3A4"/>
          </p15:clr>
        </p15:guide>
        <p15:guide id="8" pos="853" userDrawn="1">
          <p15:clr>
            <a:srgbClr val="A4A3A4"/>
          </p15:clr>
        </p15:guide>
        <p15:guide id="9" pos="9383" userDrawn="1">
          <p15:clr>
            <a:srgbClr val="A4A3A4"/>
          </p15:clr>
        </p15:guide>
        <p15:guide id="10" orient="horz" pos="5376" userDrawn="1">
          <p15:clr>
            <a:srgbClr val="A4A3A4"/>
          </p15:clr>
        </p15:guide>
        <p15:guide id="11" orient="horz" pos="2112" userDrawn="1">
          <p15:clr>
            <a:srgbClr val="A4A3A4"/>
          </p15:clr>
        </p15:guide>
        <p15:guide id="12" pos="4777" userDrawn="1">
          <p15:clr>
            <a:srgbClr val="A4A3A4"/>
          </p15:clr>
        </p15:guide>
        <p15:guide id="13" pos="5459" userDrawn="1">
          <p15:clr>
            <a:srgbClr val="A4A3A4"/>
          </p15:clr>
        </p15:guide>
        <p15:guide id="14" orient="horz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ara" initials="TO" lastIdx="2" clrIdx="0">
    <p:extLst/>
  </p:cmAuthor>
  <p:cmAuthor id="2" name="Tamara Osheroff" initials="TO" lastIdx="2" clrIdx="1">
    <p:extLst/>
  </p:cmAuthor>
  <p:cmAuthor id="3" name="Tamara Osheroff" initials="TO [2]" lastIdx="1" clrIdx="2">
    <p:extLst/>
  </p:cmAuthor>
  <p:cmAuthor id="4" name="Tamara Osheroff" initials="TO [3]" lastIdx="1" clrIdx="3">
    <p:extLst/>
  </p:cmAuthor>
  <p:cmAuthor id="5" name="Tamara Osheroff" initials="TO [4]" lastIdx="1" clrIdx="4">
    <p:extLst/>
  </p:cmAuthor>
  <p:cmAuthor id="6" name="Tamara Osheroff" initials="TO [5]" lastIdx="1" clrIdx="5">
    <p:extLst/>
  </p:cmAuthor>
  <p:cmAuthor id="7" name="Tamara Osheroff" initials="TO [6]" lastIdx="1" clrIdx="6">
    <p:extLst/>
  </p:cmAuthor>
  <p:cmAuthor id="8" name="Tamara Osheroff" initials="TO [7]" lastIdx="1" clrIdx="7">
    <p:extLst/>
  </p:cmAuthor>
  <p:cmAuthor id="9" name="Tamara Osheroff" initials="TO [8]" lastIdx="1" clrIdx="8">
    <p:extLst/>
  </p:cmAuthor>
  <p:cmAuthor id="10" name="Tamara Osheroff" initials="TO [9]" lastIdx="1" clrIdx="9">
    <p:extLst/>
  </p:cmAuthor>
  <p:cmAuthor id="11" name="Tamara Osheroff" initials="TO [10]" lastIdx="1" clrIdx="10">
    <p:extLst/>
  </p:cmAuthor>
  <p:cmAuthor id="12" name="Tamara Osheroff" initials="TO [11]" lastIdx="1" clrIdx="11">
    <p:extLst/>
  </p:cmAuthor>
  <p:cmAuthor id="13" name="Tamara Osheroff" initials="TO [12]" lastIdx="1" clrIdx="12">
    <p:extLst/>
  </p:cmAuthor>
  <p:cmAuthor id="14" name="Tamara Osheroff" initials="TO [13]" lastIdx="1" clrIdx="13">
    <p:extLst/>
  </p:cmAuthor>
  <p:cmAuthor id="15" name="Tamara Osheroff" initials="TO [14]" lastIdx="1" clrIdx="14">
    <p:extLst/>
  </p:cmAuthor>
  <p:cmAuthor id="16" name="Tamara Osheroff" initials="TO [14] [2]" lastIdx="1" clrIdx="1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04BD2"/>
    <a:srgbClr val="FBC40E"/>
    <a:srgbClr val="ADB9CA"/>
    <a:srgbClr val="8343C9"/>
    <a:srgbClr val="766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22" autoAdjust="0"/>
    <p:restoredTop sz="81691" autoAdjust="0"/>
  </p:normalViewPr>
  <p:slideViewPr>
    <p:cSldViewPr snapToGrid="0" showGuides="1">
      <p:cViewPr varScale="1">
        <p:scale>
          <a:sx n="79" d="100"/>
          <a:sy n="79" d="100"/>
        </p:scale>
        <p:origin x="712" y="208"/>
      </p:cViewPr>
      <p:guideLst>
        <p:guide orient="horz" pos="2880"/>
        <p:guide pos="5118"/>
        <p:guide orient="horz" pos="1216"/>
        <p:guide orient="horz" pos="896"/>
        <p:guide orient="horz" pos="5504"/>
        <p:guide pos="853"/>
        <p:guide pos="9383"/>
        <p:guide orient="horz" pos="5376"/>
        <p:guide orient="horz" pos="2112"/>
        <p:guide pos="4777"/>
        <p:guide pos="5459"/>
        <p:guide orient="horz" pos="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78" d="100"/>
          <a:sy n="78" d="100"/>
        </p:scale>
        <p:origin x="2995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30" Type="http://schemas.openxmlformats.org/officeDocument/2006/relationships/handoutMaster" Target="handoutMasters/handout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89638C7-9707-45AE-AE83-92CE285BD967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812582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1625163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2437745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3250326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4062908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6pPr>
    <a:lvl7pPr marL="4875489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7pPr>
    <a:lvl8pPr marL="5688071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8pPr>
    <a:lvl9pPr marL="6500652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5763" y="692150"/>
            <a:ext cx="6146800" cy="3459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9300" indent="-28733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52525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12900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74863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320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892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464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9036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4E390C0-E9A6-C745-9212-19842ADF1733}" type="slidenum">
              <a:rPr lang="en-US" altLang="en-US" sz="1200"/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09347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2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7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71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66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1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4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29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42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4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3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28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27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40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0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74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2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9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2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5652" y="5237934"/>
            <a:ext cx="7312343" cy="1032277"/>
          </a:xfrm>
        </p:spPr>
        <p:txBody>
          <a:bodyPr vert="horz" lIns="0" tIns="0" rIns="0" bIns="0" anchor="t" anchorCtr="0">
            <a:normAutofit/>
          </a:bodyPr>
          <a:lstStyle>
            <a:lvl1pPr marL="385087" indent="-385087" algn="r">
              <a:defRPr lang="en-US" sz="3199" b="0" i="0" kern="1200" dirty="0">
                <a:solidFill>
                  <a:schemeClr val="tx2"/>
                </a:solidFill>
                <a:latin typeface="Segoe UI Semibold" panose="020B0702040204020203" pitchFamily="34" charset="0"/>
                <a:ea typeface="ヒラギノ角ゴ Pro W3" pitchFamily="125" charset="-128"/>
                <a:cs typeface="Segoe UI Semibold" panose="020B07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12342" y="7613038"/>
            <a:ext cx="8395653" cy="611616"/>
          </a:xfrm>
        </p:spPr>
        <p:txBody>
          <a:bodyPr lIns="0" tIns="0" rIns="0" bIns="0" anchor="t" anchorCtr="0"/>
          <a:lstStyle>
            <a:lvl1pPr marL="0" indent="0" algn="r">
              <a:buFont typeface="Arial" panose="020B0604020202020204" pitchFamily="34" charset="0"/>
              <a:buNone/>
              <a:defRPr lang="en-US" sz="2399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853997" y="6441868"/>
            <a:ext cx="7853998" cy="611616"/>
          </a:xfrm>
        </p:spPr>
        <p:txBody>
          <a:bodyPr lIns="0" tIns="0" rIns="0" bIns="0" anchor="ctr" anchorCtr="0"/>
          <a:lstStyle>
            <a:lvl1pPr marL="0" indent="0" algn="r" rtl="0" fontAlgn="base">
              <a:spcBef>
                <a:spcPct val="0"/>
              </a:spcBef>
              <a:spcAft>
                <a:spcPct val="0"/>
              </a:spcAft>
              <a:buNone/>
              <a:defRPr lang="en-US" sz="2666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7176929" y="8128003"/>
            <a:ext cx="8531066" cy="537406"/>
          </a:xfrm>
        </p:spPr>
        <p:txBody>
          <a:bodyPr lIns="0" anchor="ctr" anchorCtr="0"/>
          <a:lstStyle>
            <a:lvl1pPr marL="0" indent="0" algn="r">
              <a:buNone/>
              <a:defRPr lang="en-US" sz="2133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5572581" y="4411641"/>
            <a:ext cx="332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latin typeface="Helvetica Regular" charset="0"/>
              </a:rPr>
              <a:t>TM</a:t>
            </a:r>
            <a:endParaRPr lang="en-US" sz="1400" b="0" i="0" dirty="0"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7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98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393591" y="5283200"/>
            <a:ext cx="1462469" cy="853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41655" y="4165600"/>
            <a:ext cx="15166340" cy="9144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5998" b="0" i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40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5" y="1930400"/>
            <a:ext cx="15166340" cy="5994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1132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8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398476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065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67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61443-E28E-4D3A-8F6E-F566776C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01" y="2279654"/>
            <a:ext cx="14015323" cy="3803650"/>
          </a:xfrm>
        </p:spPr>
        <p:txBody>
          <a:bodyPr anchor="b"/>
          <a:lstStyle>
            <a:lvl1pPr>
              <a:defRPr sz="7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C1399A-8443-4862-B137-45DF331AC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701" y="6119287"/>
            <a:ext cx="14015323" cy="2000249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53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05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5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76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1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46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8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E20469-AFE1-4160-AFB3-F7235FFE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4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6C5F329C-5F45-4E75-B377-D42A12F741D5}" type="datetimeFigureOut">
              <a:rPr lang="en-US" smtClean="0"/>
              <a:pPr/>
              <a:t>12/1/17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794D8A-2B22-40C3-A85B-BE0B8297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7" y="8475136"/>
            <a:ext cx="5484257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A4D12C-4049-4AF1-9E85-40738A78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5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53DF6F15-8C36-42E4-BC7D-6090444AA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8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49650" cy="9144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131" baseline="0">
                <a:latin typeface="Georgia"/>
                <a:cs typeface="Georgia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058861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1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655" y="1926357"/>
            <a:ext cx="15166340" cy="650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4963219" y="8549717"/>
            <a:ext cx="744776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333" b="0" i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333" b="0" i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EFE540-7DA2-4D3A-8B7C-5B620E1BC9F3}"/>
              </a:ext>
            </a:extLst>
          </p:cNvPr>
          <p:cNvSpPr txBox="1"/>
          <p:nvPr userDrawn="1"/>
        </p:nvSpPr>
        <p:spPr>
          <a:xfrm>
            <a:off x="312493" y="8523923"/>
            <a:ext cx="9437297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b="0" i="0" dirty="0" smtClean="0">
                <a:latin typeface="Helvetica Regular" charset="0"/>
                <a:ea typeface="Helvetica Regular" charset="0"/>
                <a:cs typeface="Helvetica Regular" charset="0"/>
              </a:rPr>
              <a:t>© 2017 Lions Clubs International. 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76" r:id="rId2"/>
    <p:sldLayoutId id="2147483751" r:id="rId3"/>
    <p:sldLayoutId id="2147483752" r:id="rId4"/>
    <p:sldLayoutId id="2147483758" r:id="rId5"/>
    <p:sldLayoutId id="2147483762" r:id="rId6"/>
    <p:sldLayoutId id="2147483777" r:id="rId7"/>
    <p:sldLayoutId id="2147483773" r:id="rId8"/>
    <p:sldLayoutId id="2147483774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2" b="0" i="0">
          <a:solidFill>
            <a:schemeClr val="accent6"/>
          </a:solidFill>
          <a:latin typeface="Helvetica Regular" charset="0"/>
          <a:ea typeface="Helvetica Regular" charset="0"/>
          <a:cs typeface="Helvetica Regular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609368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6pPr>
      <a:lvl7pPr marL="1218735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7pPr>
      <a:lvl8pPr marL="1828103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8pPr>
      <a:lvl9pPr marL="2437470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9pPr>
    </p:titleStyle>
    <p:bodyStyle>
      <a:lvl1pPr marL="306800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399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1pPr>
      <a:lvl2pPr marL="994454" indent="-302569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2133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2pPr>
      <a:lvl3pPr marL="1525536" indent="-306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6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3pPr>
      <a:lvl4pPr marL="2130672" indent="-30256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744271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2133">
          <a:solidFill>
            <a:schemeClr val="tx1"/>
          </a:solidFill>
          <a:latin typeface="+mn-lt"/>
          <a:ea typeface="ヒラギノ角ゴ Pro W3" charset="0"/>
        </a:defRPr>
      </a:lvl5pPr>
      <a:lvl6pPr marL="3046838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6pPr>
      <a:lvl7pPr marL="3656206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7pPr>
      <a:lvl8pPr marL="4265573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8pPr>
      <a:lvl9pPr marL="4874941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5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10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7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206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7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41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9895" userDrawn="1">
          <p15:clr>
            <a:srgbClr val="F26B43"/>
          </p15:clr>
        </p15:guide>
        <p15:guide id="3" pos="34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www.youtube.com/watch?v=w9KmkBH5uLc" TargetMode="Externa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5541" b="18582"/>
          <a:stretch/>
        </p:blipFill>
        <p:spPr>
          <a:xfrm>
            <a:off x="8916" y="0"/>
            <a:ext cx="16231818" cy="7132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179" name="Subtitle 2"/>
          <p:cNvSpPr txBox="1">
            <a:spLocks/>
          </p:cNvSpPr>
          <p:nvPr/>
        </p:nvSpPr>
        <p:spPr bwMode="auto">
          <a:xfrm>
            <a:off x="0" y="1812980"/>
            <a:ext cx="16249650" cy="272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sv-SE" altLang="en-US" sz="18500" spc="-300" dirty="0" smtClean="0">
                <a:latin typeface="Arial" charset="0"/>
                <a:ea typeface="Arial" charset="0"/>
                <a:cs typeface="Arial" charset="0"/>
              </a:rPr>
              <a:t>Agera nu!</a:t>
            </a:r>
            <a:endParaRPr lang="sv-SE" altLang="en-US" sz="18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4739481" y="5260628"/>
            <a:ext cx="6770688" cy="73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sv-SE" altLang="en-US" sz="2488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-26893" y="950318"/>
            <a:ext cx="16249650" cy="100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sv-SE" altLang="en-US" sz="5400" dirty="0" smtClean="0">
                <a:latin typeface="Arial" charset="0"/>
                <a:ea typeface="Arial" charset="0"/>
                <a:cs typeface="Arial" charset="0"/>
              </a:rPr>
              <a:t>Delta i kampen mot diabetes</a:t>
            </a:r>
            <a:endParaRPr lang="sv-SE" altLang="en-US" sz="5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6894" y="4593631"/>
            <a:ext cx="16069235" cy="91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sv-SE" altLang="en-US" sz="3600" spc="3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850776" y="4719525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2850776" y="1989776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3EFE540-7DA2-4D3A-8B7C-5B620E1BC9F3}"/>
              </a:ext>
            </a:extLst>
          </p:cNvPr>
          <p:cNvSpPr txBox="1"/>
          <p:nvPr/>
        </p:nvSpPr>
        <p:spPr>
          <a:xfrm>
            <a:off x="3039019" y="8523923"/>
            <a:ext cx="4966180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dirty="0" smtClean="0">
                <a:latin typeface="Helvetica Regular" charset="0"/>
                <a:ea typeface="Helvetica Regular" charset="0"/>
                <a:cs typeface="Helvetica Regular" charset="0"/>
              </a:rPr>
              <a:t>WWSD3.SW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52336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>
                <a:latin typeface="Arial" charset="0"/>
                <a:ea typeface="Arial" charset="0"/>
                <a:cs typeface="Arial" charset="0"/>
              </a:rPr>
              <a:t>Strategier</a:t>
            </a:r>
            <a:endParaRPr lang="sv-SE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Förebygga</a:t>
            </a:r>
          </a:p>
          <a:p>
            <a:pPr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Kontrollera</a:t>
            </a:r>
          </a:p>
          <a:p>
            <a:pPr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Forska</a:t>
            </a:r>
            <a:endParaRPr lang="sv-SE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sv-SE" dirty="0" smtClean="0">
                <a:latin typeface="Arial" charset="0"/>
                <a:ea typeface="Arial" charset="0"/>
                <a:cs typeface="Arial" charset="0"/>
              </a:rPr>
              <a:t>Vad är diabetes?</a:t>
            </a:r>
            <a:endParaRPr lang="sv-S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44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>
                <a:latin typeface="Arial" charset="0"/>
                <a:ea typeface="Arial" charset="0"/>
                <a:cs typeface="Arial" charset="0"/>
              </a:rPr>
              <a:t>Vad är diabetes?</a:t>
            </a:r>
            <a:endParaRPr lang="sv-SE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02373" y="2539167"/>
            <a:ext cx="12244904" cy="59944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sv-SE" sz="4000" dirty="0" smtClean="0">
                <a:latin typeface="Arial" charset="0"/>
                <a:ea typeface="Arial" charset="0"/>
                <a:cs typeface="Arial" charset="0"/>
              </a:rPr>
              <a:t>Diabetes är en kronisk sjukdom som uppstår när kroppen inte kan producera tillräckligt med insulin eller använda tillgängligt insulin på rätt sätt.</a:t>
            </a:r>
            <a:endParaRPr lang="sv-SE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70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sv-SE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 bekämpar tre typer av diabetes.</a:t>
            </a:r>
            <a:endParaRPr lang="sv-SE" sz="7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58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>
                <a:latin typeface="Arial" charset="0"/>
                <a:ea typeface="Arial" charset="0"/>
                <a:cs typeface="Arial" charset="0"/>
              </a:rPr>
              <a:t>Vi bekämpar tre typer av diabetes.</a:t>
            </a:r>
            <a:endParaRPr lang="sv-SE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90941" y="5208103"/>
            <a:ext cx="3771930" cy="3214001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>
                <a:srgbClr val="00338D"/>
              </a:buClr>
              <a:buNone/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Diabetes </a:t>
            </a:r>
          </a:p>
          <a:p>
            <a:pPr marL="0" lvl="0" indent="0" algn="ctr">
              <a:buClr>
                <a:srgbClr val="00338D"/>
              </a:buClr>
              <a:buNone/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typ 1</a:t>
            </a:r>
            <a:endParaRPr lang="sv-SE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151916" y="2948002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sv-SE" sz="880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 Regular" charset="0"/>
                <a:ea typeface="Helvetica Regular" charset="0"/>
                <a:cs typeface="Helvetica Regular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018238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sv-SE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2</a:t>
            </a:r>
            <a:endParaRPr lang="sv-SE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0884560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sv-SE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3</a:t>
            </a:r>
            <a:endParaRPr lang="sv-SE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6674096" y="5208103"/>
            <a:ext cx="2698504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sv-SE" sz="3200" kern="0" dirty="0" smtClean="0">
                <a:latin typeface="Arial" charset="0"/>
                <a:ea typeface="Arial" charset="0"/>
                <a:cs typeface="Arial" charset="0"/>
              </a:rPr>
              <a:t>Diabetes </a:t>
            </a:r>
          </a:p>
          <a:p>
            <a:pPr marL="0" indent="0" algn="ctr">
              <a:buClr>
                <a:srgbClr val="00338D"/>
              </a:buClr>
              <a:buNone/>
            </a:pPr>
            <a:r>
              <a:rPr lang="sv-SE" sz="3200" kern="0" dirty="0" smtClean="0">
                <a:latin typeface="Arial" charset="0"/>
                <a:ea typeface="Arial" charset="0"/>
                <a:cs typeface="Arial" charset="0"/>
              </a:rPr>
              <a:t>typ 2</a:t>
            </a:r>
            <a:endParaRPr lang="sv-SE" sz="32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10003704" y="5208103"/>
            <a:ext cx="3771930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sv-SE" sz="3200" kern="0" dirty="0" smtClean="0">
                <a:latin typeface="Arial" charset="0"/>
                <a:ea typeface="Arial" charset="0"/>
                <a:cs typeface="Arial" charset="0"/>
              </a:rPr>
              <a:t>Graviditets-diabetes</a:t>
            </a:r>
            <a:endParaRPr lang="sv-SE" sz="3200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0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sv-SE" dirty="0" smtClean="0">
                <a:latin typeface="Arial" charset="0"/>
                <a:ea typeface="Arial" charset="0"/>
                <a:cs typeface="Arial" charset="0"/>
              </a:rPr>
              <a:t>Global påverkan av diabetes</a:t>
            </a:r>
            <a:endParaRPr lang="sv-S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5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Arial" charset="0"/>
                <a:ea typeface="Arial" charset="0"/>
                <a:cs typeface="Arial" charset="0"/>
              </a:rPr>
              <a:t>Diabetes är en global epidemi.</a:t>
            </a:r>
            <a:endParaRPr lang="sv-S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79065" y="3127324"/>
            <a:ext cx="803065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sv-SE" sz="166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422</a:t>
            </a:r>
            <a:endParaRPr lang="sv-SE" sz="166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57238" y="3127324"/>
            <a:ext cx="6962274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sv-SE" sz="166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642</a:t>
            </a:r>
            <a:endParaRPr lang="sv-SE" sz="138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5802" y="5357172"/>
            <a:ext cx="7057184" cy="1244851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sv-SE" sz="2800" dirty="0" smtClean="0">
                <a:latin typeface="Arial" charset="0"/>
                <a:ea typeface="Arial" charset="0"/>
                <a:cs typeface="Arial" charset="0"/>
              </a:rPr>
              <a:t>miljoner människor har diabetes. </a:t>
            </a:r>
            <a:endParaRPr lang="sv-SE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9368014" y="5357172"/>
            <a:ext cx="4940722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lvl="1" indent="0" algn="ctr">
              <a:buNone/>
            </a:pPr>
            <a:r>
              <a:rPr lang="sv-SE" sz="2800" dirty="0" smtClean="0">
                <a:latin typeface="Arial" charset="0"/>
                <a:ea typeface="Arial" charset="0"/>
                <a:cs typeface="Arial" charset="0"/>
              </a:rPr>
              <a:t>miljoner människor kommer att ha diabetes år 2040.</a:t>
            </a:r>
            <a:endParaRPr lang="sv-SE" sz="240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86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5488"/>
            <a:ext cx="16249650" cy="3808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 smtClean="0">
                <a:latin typeface="Arial" charset="0"/>
                <a:ea typeface="Arial" charset="0"/>
                <a:cs typeface="Arial" charset="0"/>
              </a:rPr>
              <a:t>Hur kan vi hjälpa till?</a:t>
            </a:r>
            <a:endParaRPr lang="sv-SE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178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Arial" charset="0"/>
                <a:ea typeface="Arial" charset="0"/>
                <a:cs typeface="Arial" charset="0"/>
              </a:rPr>
              <a:t>Diabetes är en global epidemi</a:t>
            </a:r>
            <a:endParaRPr lang="sv-S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3291581"/>
            <a:ext cx="37378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sv-SE" sz="2400" dirty="0" smtClean="0">
                <a:latin typeface="Arial" charset="0"/>
                <a:ea typeface="Arial" charset="0"/>
                <a:cs typeface="Arial" charset="0"/>
              </a:rPr>
              <a:t>största orsaken till dödsfall i världen. </a:t>
            </a:r>
            <a:endParaRPr lang="sv-SE" sz="240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3243456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sv-SE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6:e</a:t>
            </a:r>
            <a:endParaRPr lang="sv-SE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4398485"/>
            <a:ext cx="37378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sv-SE" sz="2400" dirty="0" smtClean="0">
                <a:latin typeface="Arial" charset="0"/>
                <a:ea typeface="Arial" charset="0"/>
                <a:cs typeface="Arial" charset="0"/>
              </a:rPr>
              <a:t>största orsaken till dödsfall bland kvinnor.</a:t>
            </a:r>
            <a:endParaRPr lang="sv-SE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sv-SE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6:e</a:t>
            </a:r>
            <a:endParaRPr lang="sv-SE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5601643"/>
            <a:ext cx="3737812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sv-SE" sz="2400" dirty="0" smtClean="0">
                <a:latin typeface="Arial" charset="0"/>
                <a:ea typeface="Arial" charset="0"/>
                <a:cs typeface="Arial" charset="0"/>
              </a:rPr>
              <a:t>person dör av diabetes var sjunde sekund</a:t>
            </a:r>
            <a:r>
              <a:rPr lang="sv-SE" sz="2666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sv-SE" sz="266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sv-SE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sv-SE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2" y="3281813"/>
            <a:ext cx="3612264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sv-SE" sz="2400" dirty="0" smtClean="0">
                <a:latin typeface="Arial" charset="0"/>
                <a:ea typeface="Arial" charset="0"/>
                <a:cs typeface="Arial" charset="0"/>
              </a:rPr>
              <a:t>miljoner människor dör av diabetes varje år.</a:t>
            </a:r>
            <a:endParaRPr lang="sv-SE" sz="2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7366118" y="3233688"/>
            <a:ext cx="311216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sv-SE" sz="6000" b="1" kern="0" dirty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t>5</a:t>
            </a:r>
            <a:endParaRPr lang="sv-SE" sz="5400" b="1" kern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4398485"/>
            <a:ext cx="433137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sv-SE" sz="2400" dirty="0" smtClean="0">
                <a:latin typeface="Arial" charset="0"/>
                <a:ea typeface="Arial" charset="0"/>
                <a:cs typeface="Arial" charset="0"/>
              </a:rPr>
              <a:t>av alla människor som har diabetes vet inte om det.</a:t>
            </a:r>
            <a:endParaRPr lang="sv-SE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415438" y="4350360"/>
            <a:ext cx="206284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sv-SE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50 %</a:t>
            </a:r>
            <a:endParaRPr lang="sv-SE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5601643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sv-SE" sz="2400" dirty="0" smtClean="0">
                <a:latin typeface="Arial" charset="0"/>
                <a:ea typeface="Arial" charset="0"/>
                <a:cs typeface="Arial" charset="0"/>
              </a:rPr>
              <a:t>av människor som lever med diabetes bor i låg- och medelinkomstländer.</a:t>
            </a:r>
            <a:endParaRPr lang="sv-SE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552329" y="5553518"/>
            <a:ext cx="1925957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sv-SE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77 %</a:t>
            </a:r>
            <a:endParaRPr lang="sv-SE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14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Arial" charset="0"/>
                <a:ea typeface="Arial" charset="0"/>
                <a:cs typeface="Arial" charset="0"/>
              </a:rPr>
              <a:t>Genomföra ett möte</a:t>
            </a:r>
            <a:endParaRPr lang="sv-S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261936"/>
            <a:ext cx="15166340" cy="5662863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Öka kännedomen</a:t>
            </a:r>
          </a:p>
          <a:p>
            <a:pPr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Diskutera personliga kontakter </a:t>
            </a:r>
          </a:p>
          <a:p>
            <a:pPr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Besluta om serviceprojekt</a:t>
            </a:r>
            <a:endParaRPr lang="sv-SE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6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3572"/>
            <a:ext cx="16249650" cy="914042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sv-SE" dirty="0" smtClean="0">
                <a:latin typeface="Arial" charset="0"/>
                <a:ea typeface="Arial" charset="0"/>
                <a:cs typeface="Arial" charset="0"/>
              </a:rPr>
              <a:t>Nya globala hjälpinsatser</a:t>
            </a:r>
            <a:endParaRPr lang="sv-S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7369" y="5582652"/>
            <a:ext cx="10186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Världen förändras. Vi måste agera i dag, </a:t>
            </a:r>
          </a:p>
          <a:p>
            <a:pPr algn="ctr"/>
            <a:r>
              <a:rPr lang="sv-SE" sz="3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för att ta oss an utmaningarna i morgon. </a:t>
            </a:r>
            <a:endParaRPr lang="sv-SE" sz="30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67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>
                <a:latin typeface="Arial" charset="0"/>
                <a:ea typeface="Arial" charset="0"/>
                <a:cs typeface="Arial" charset="0"/>
              </a:rPr>
              <a:t>Lev ett hälsosamt liv.</a:t>
            </a:r>
            <a:endParaRPr lang="sv-SE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 lvl="0"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Håll en normal vikt </a:t>
            </a:r>
          </a:p>
          <a:p>
            <a:pPr lvl="0"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Delta i regelbunden fysisk träning </a:t>
            </a:r>
          </a:p>
          <a:p>
            <a:pPr lvl="0"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Ät näringsriktiga måltider och mellanmål </a:t>
            </a:r>
            <a:endParaRPr lang="sv-SE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20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sv-SE" sz="115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Gör det nu!</a:t>
            </a:r>
            <a:endParaRPr lang="sv-SE" sz="115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51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963FDA-2898-4BAE-8112-A926DAEB07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22388"/>
            <a:ext cx="16249650" cy="3802062"/>
          </a:xfrm>
        </p:spPr>
        <p:txBody>
          <a:bodyPr/>
          <a:lstStyle/>
          <a:p>
            <a:r>
              <a:rPr lang="sv-SE" sz="1777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Tack.</a:t>
            </a:r>
            <a:endParaRPr lang="sv-SE" sz="1777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708606"/>
            <a:ext cx="16249650" cy="25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sv-SE" sz="1400" dirty="0" smtClean="0">
                <a:latin typeface="Arial" charset="0"/>
                <a:ea typeface="Arial" charset="0"/>
                <a:cs typeface="Arial" charset="0"/>
              </a:rPr>
              <a:t>© 2017 Lions Clubs International. 300 W. 22nd Street, Oak Brook, IL, USA 60523-8842</a:t>
            </a:r>
            <a:endParaRPr lang="sv-SE" sz="1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5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41655" y="2507916"/>
            <a:ext cx="15166340" cy="5994400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Diabetes</a:t>
            </a:r>
          </a:p>
          <a:p>
            <a:pPr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Syn</a:t>
            </a:r>
          </a:p>
          <a:p>
            <a:pPr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Hungersnöd</a:t>
            </a:r>
          </a:p>
          <a:p>
            <a:pPr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Miljö</a:t>
            </a:r>
          </a:p>
          <a:p>
            <a:pPr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Barncancer</a:t>
            </a:r>
            <a:endParaRPr lang="sv-SE" sz="3200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Fem fokusområden</a:t>
            </a:r>
            <a:endParaRPr lang="sv-SE" sz="4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9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6345" y="3990848"/>
            <a:ext cx="12176960" cy="1032277"/>
          </a:xfrm>
        </p:spPr>
        <p:txBody>
          <a:bodyPr/>
          <a:lstStyle/>
          <a:p>
            <a:r>
              <a:rPr lang="sv-SE" sz="8000" dirty="0" smtClean="0">
                <a:solidFill>
                  <a:schemeClr val="bg1"/>
                </a:solidFill>
              </a:rPr>
              <a:t/>
            </a:r>
            <a:br>
              <a:rPr lang="sv-SE" sz="8000" dirty="0" smtClean="0">
                <a:solidFill>
                  <a:schemeClr val="bg1"/>
                </a:solidFill>
              </a:rPr>
            </a:br>
            <a:r>
              <a:rPr lang="sv-SE" sz="7200" dirty="0" smtClean="0">
                <a:solidFill>
                  <a:srgbClr val="FBC40E"/>
                </a:solidFill>
              </a:rPr>
              <a:t> </a:t>
            </a:r>
            <a:r>
              <a:rPr lang="sv-SE" sz="7200" dirty="0" smtClean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Vårt mål: </a:t>
            </a:r>
            <a:r>
              <a:rPr lang="sv-SE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sv-SE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v-SE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Förändra 200 miljoner liv </a:t>
            </a:r>
            <a:br>
              <a:rPr lang="sv-SE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v-SE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 år senast år 2021.</a:t>
            </a:r>
            <a:endParaRPr lang="sv-SE" sz="4800" spc="-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5313" y="3990848"/>
            <a:ext cx="11439024" cy="1032277"/>
          </a:xfrm>
        </p:spPr>
        <p:txBody>
          <a:bodyPr/>
          <a:lstStyle/>
          <a:p>
            <a:r>
              <a:rPr lang="sv-SE" sz="8000" dirty="0" smtClean="0">
                <a:latin typeface="Arial" charset="0"/>
                <a:ea typeface="Arial" charset="0"/>
                <a:cs typeface="Arial" charset="0"/>
              </a:rPr>
              <a:t>Delta i kampen </a:t>
            </a:r>
            <a:br>
              <a:rPr lang="sv-SE" sz="8000" dirty="0" smtClean="0">
                <a:latin typeface="Arial" charset="0"/>
                <a:ea typeface="Arial" charset="0"/>
                <a:cs typeface="Arial" charset="0"/>
              </a:rPr>
            </a:br>
            <a:r>
              <a:rPr lang="sv-SE" sz="8000" dirty="0" smtClean="0">
                <a:latin typeface="Arial" charset="0"/>
                <a:ea typeface="Arial" charset="0"/>
                <a:cs typeface="Arial" charset="0"/>
              </a:rPr>
              <a:t>mot diabetes.</a:t>
            </a:r>
            <a:endParaRPr lang="sv-SE" sz="8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7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err="1" smtClean="0">
                <a:latin typeface="Arial" charset="0"/>
                <a:ea typeface="Arial" charset="0"/>
                <a:cs typeface="Arial" charset="0"/>
              </a:rPr>
              <a:t>Amie</a:t>
            </a:r>
            <a:r>
              <a:rPr lang="sv-SE" sz="4000" dirty="0" smtClean="0">
                <a:latin typeface="Arial" charset="0"/>
                <a:ea typeface="Arial" charset="0"/>
                <a:cs typeface="Arial" charset="0"/>
              </a:rPr>
              <a:t> och </a:t>
            </a:r>
            <a:r>
              <a:rPr lang="sv-SE" sz="4000" dirty="0" err="1" smtClean="0">
                <a:latin typeface="Arial" charset="0"/>
                <a:ea typeface="Arial" charset="0"/>
                <a:cs typeface="Arial" charset="0"/>
              </a:rPr>
              <a:t>Laylas</a:t>
            </a:r>
            <a:r>
              <a:rPr lang="sv-SE" sz="4000" dirty="0" smtClean="0">
                <a:latin typeface="Arial" charset="0"/>
                <a:ea typeface="Arial" charset="0"/>
                <a:cs typeface="Arial" charset="0"/>
              </a:rPr>
              <a:t> diabetesresa</a:t>
            </a:r>
            <a:endParaRPr lang="sv-SE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175" y="2390274"/>
            <a:ext cx="10413132" cy="5839326"/>
          </a:xfrm>
          <a:prstGeom prst="rect">
            <a:avLst/>
          </a:prstGeom>
        </p:spPr>
      </p:pic>
      <p:sp>
        <p:nvSpPr>
          <p:cNvPr id="4" name="Triangle 3"/>
          <p:cNvSpPr/>
          <p:nvPr/>
        </p:nvSpPr>
        <p:spPr bwMode="auto">
          <a:xfrm rot="5400000">
            <a:off x="7748336" y="4780547"/>
            <a:ext cx="1060704" cy="914400"/>
          </a:xfrm>
          <a:prstGeom prst="triangle">
            <a:avLst/>
          </a:prstGeom>
          <a:solidFill>
            <a:srgbClr val="FFFFFF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sv-SE" sz="3000" u="none" strike="noStrike" cap="none" normalizeH="0" dirty="0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89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62306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41655" y="2807368"/>
            <a:ext cx="15166340" cy="22726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sv-SE" sz="5400" dirty="0" smtClean="0">
                <a:latin typeface="Arial" charset="0"/>
                <a:ea typeface="Arial" charset="0"/>
                <a:cs typeface="Arial" charset="0"/>
              </a:rPr>
              <a:t>Lions Clubs International</a:t>
            </a:r>
          </a:p>
          <a:p>
            <a:pPr>
              <a:spcBef>
                <a:spcPts val="0"/>
              </a:spcBef>
            </a:pPr>
            <a:r>
              <a:rPr lang="sv-SE" sz="5400" dirty="0" smtClean="0">
                <a:latin typeface="Arial" charset="0"/>
                <a:ea typeface="Arial" charset="0"/>
                <a:cs typeface="Arial" charset="0"/>
              </a:rPr>
              <a:t>Diabetesprogram</a:t>
            </a:r>
            <a:endParaRPr lang="sv-SE" sz="5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7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>
                <a:latin typeface="Arial" charset="0"/>
                <a:ea typeface="Arial" charset="0"/>
                <a:cs typeface="Arial" charset="0"/>
              </a:rPr>
              <a:t>Syn</a:t>
            </a:r>
            <a:endParaRPr lang="sv-SE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92458" y="3115325"/>
            <a:ext cx="12664733" cy="40693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sv-SE" sz="6000" dirty="0" smtClean="0">
                <a:latin typeface="Arial" charset="0"/>
                <a:ea typeface="Arial" charset="0"/>
                <a:cs typeface="Arial" charset="0"/>
              </a:rPr>
              <a:t>Förebygga diabetes och förbättra tillvaron för dem som har drabbats av sjukdomen.</a:t>
            </a:r>
            <a:endParaRPr lang="sv-SE" sz="6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6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sv-SE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>
                <a:latin typeface="Arial" charset="0"/>
                <a:ea typeface="Arial" charset="0"/>
                <a:cs typeface="Arial" charset="0"/>
              </a:rPr>
              <a:t>Mål</a:t>
            </a:r>
            <a:endParaRPr lang="sv-SE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Utbilda oss själva och lokalsamhället.</a:t>
            </a:r>
          </a:p>
          <a:p>
            <a:pPr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Skapa miljöer som inspirerar och stödjer hälsosamma livsstilar.</a:t>
            </a:r>
          </a:p>
          <a:p>
            <a:pPr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Öka tillgången till diabetesvård, medicinering och diagnostisk utrustning.</a:t>
            </a:r>
          </a:p>
          <a:p>
            <a:pPr>
              <a:buClr>
                <a:srgbClr val="00338D"/>
              </a:buClr>
            </a:pPr>
            <a:r>
              <a:rPr lang="sv-SE" sz="3200" dirty="0" smtClean="0">
                <a:latin typeface="Arial" charset="0"/>
                <a:ea typeface="Arial" charset="0"/>
                <a:cs typeface="Arial" charset="0"/>
              </a:rPr>
              <a:t>Hjälpa till att införa nationell policy och planer.</a:t>
            </a:r>
            <a:endParaRPr lang="sv-SE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sv-SE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6968"/>
      </p:ext>
    </p:extLst>
  </p:cSld>
  <p:clrMapOvr>
    <a:masterClrMapping/>
  </p:clrMapOvr>
</p:sld>
</file>

<file path=ppt/theme/theme1.xml><?xml version="1.0" encoding="utf-8"?>
<a:theme xmlns:a="http://schemas.openxmlformats.org/drawingml/2006/main" name="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LongProperties xmlns="http://schemas.microsoft.com/office/2006/metadata/longProperties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06A8C181-E056-415E-9B59-40F04FA4383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7495015-d16d-4dd1-a72f-488cd8119f3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16802</TotalTime>
  <Words>331</Words>
  <Application>Microsoft Macintosh PowerPoint</Application>
  <PresentationFormat>Custom</PresentationFormat>
  <Paragraphs>94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Georgia</vt:lpstr>
      <vt:lpstr>Helvetica</vt:lpstr>
      <vt:lpstr>Helvetica Regular</vt:lpstr>
      <vt:lpstr>MS PGothic</vt:lpstr>
      <vt:lpstr>Segoe UI</vt:lpstr>
      <vt:lpstr>Segoe UI Light</vt:lpstr>
      <vt:lpstr>Segoe UI Semibold</vt:lpstr>
      <vt:lpstr>ヒラギノ角ゴ Pro W3</vt:lpstr>
      <vt:lpstr>Arial</vt:lpstr>
      <vt:lpstr>Lions_PowerPoint_Template_June2016_Template-1</vt:lpstr>
      <vt:lpstr>PowerPoint Presentation</vt:lpstr>
      <vt:lpstr>PowerPoint Presentation</vt:lpstr>
      <vt:lpstr>Fem fokusområden</vt:lpstr>
      <vt:lpstr>  Vårt mål:  Förändra 200 miljoner liv  per år senast år 2021.</vt:lpstr>
      <vt:lpstr>Delta i kampen  mot diabetes.</vt:lpstr>
      <vt:lpstr>Amie och Laylas diabetesresa</vt:lpstr>
      <vt:lpstr>PowerPoint Presentation</vt:lpstr>
      <vt:lpstr>Syn</vt:lpstr>
      <vt:lpstr>Mål</vt:lpstr>
      <vt:lpstr>Strategier</vt:lpstr>
      <vt:lpstr>PowerPoint Presentation</vt:lpstr>
      <vt:lpstr>Vad är diabetes?</vt:lpstr>
      <vt:lpstr>Vi bekämpar tre typer av diabetes.</vt:lpstr>
      <vt:lpstr>Vi bekämpar tre typer av diabetes.</vt:lpstr>
      <vt:lpstr>PowerPoint Presentation</vt:lpstr>
      <vt:lpstr>Diabetes är en global epidemi.</vt:lpstr>
      <vt:lpstr>PowerPoint Presentation</vt:lpstr>
      <vt:lpstr>Diabetes är en global epidemi</vt:lpstr>
      <vt:lpstr>Genomföra ett möte</vt:lpstr>
      <vt:lpstr>Lev ett hälsosamt liv.</vt:lpstr>
      <vt:lpstr>Gör det nu!</vt:lpstr>
      <vt:lpstr>Tack.</vt:lpstr>
    </vt:vector>
  </TitlesOfParts>
  <Company>Lions Clubs International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Kaitlyn Landers</cp:lastModifiedBy>
  <cp:revision>841</cp:revision>
  <cp:lastPrinted>2017-03-08T19:40:15Z</cp:lastPrinted>
  <dcterms:created xsi:type="dcterms:W3CDTF">2016-11-15T15:12:50Z</dcterms:created>
  <dcterms:modified xsi:type="dcterms:W3CDTF">2017-12-01T19:13:11Z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