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6"/>
    <p:sldMasterId id="2147483882" r:id="rId7"/>
  </p:sldMasterIdLst>
  <p:notesMasterIdLst>
    <p:notesMasterId r:id="rId34"/>
  </p:notesMasterIdLst>
  <p:handoutMasterIdLst>
    <p:handoutMasterId r:id="rId35"/>
  </p:handoutMasterIdLst>
  <p:sldIdLst>
    <p:sldId id="1154" r:id="rId8"/>
    <p:sldId id="1153" r:id="rId9"/>
    <p:sldId id="1155" r:id="rId10"/>
    <p:sldId id="1156" r:id="rId11"/>
    <p:sldId id="1166" r:id="rId12"/>
    <p:sldId id="1157" r:id="rId13"/>
    <p:sldId id="1158" r:id="rId14"/>
    <p:sldId id="1159" r:id="rId15"/>
    <p:sldId id="1160" r:id="rId16"/>
    <p:sldId id="1161" r:id="rId17"/>
    <p:sldId id="1167" r:id="rId18"/>
    <p:sldId id="1162" r:id="rId19"/>
    <p:sldId id="1163" r:id="rId20"/>
    <p:sldId id="1164" r:id="rId21"/>
    <p:sldId id="1165" r:id="rId22"/>
    <p:sldId id="1168" r:id="rId23"/>
    <p:sldId id="1169" r:id="rId24"/>
    <p:sldId id="1170" r:id="rId25"/>
    <p:sldId id="1171" r:id="rId26"/>
    <p:sldId id="1172" r:id="rId27"/>
    <p:sldId id="1173" r:id="rId28"/>
    <p:sldId id="1028" r:id="rId29"/>
    <p:sldId id="1029" r:id="rId30"/>
    <p:sldId id="1042" r:id="rId31"/>
    <p:sldId id="1174" r:id="rId32"/>
    <p:sldId id="1175" r:id="rId3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3F"/>
    <a:srgbClr val="0A5496"/>
    <a:srgbClr val="7A2682"/>
    <a:srgbClr val="660066"/>
    <a:srgbClr val="7030A0"/>
    <a:srgbClr val="800080"/>
    <a:srgbClr val="732E81"/>
    <a:srgbClr val="9900CC"/>
    <a:srgbClr val="6600CC"/>
    <a:srgbClr val="56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3" autoAdjust="0"/>
    <p:restoredTop sz="82844" autoAdjust="0"/>
  </p:normalViewPr>
  <p:slideViewPr>
    <p:cSldViewPr showGuides="1">
      <p:cViewPr varScale="1">
        <p:scale>
          <a:sx n="138" d="100"/>
          <a:sy n="138" d="100"/>
        </p:scale>
        <p:origin x="456" y="120"/>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58" d="100"/>
          <a:sy n="58" d="100"/>
        </p:scale>
        <p:origin x="246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616477" y="8337249"/>
            <a:ext cx="2927199" cy="465621"/>
          </a:xfrm>
          <a:prstGeom prst="rect">
            <a:avLst/>
          </a:prstGeom>
        </p:spPr>
        <p:txBody>
          <a:bodyPr vert="horz" wrap="square" lIns="91840" tIns="45920" rIns="91840" bIns="4592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
        <p:nvSpPr>
          <p:cNvPr id="3" name="Header Placeholder 2"/>
          <p:cNvSpPr>
            <a:spLocks noGrp="1"/>
          </p:cNvSpPr>
          <p:nvPr>
            <p:ph type="hdr" sz="quarter"/>
          </p:nvPr>
        </p:nvSpPr>
        <p:spPr>
          <a:xfrm>
            <a:off x="473550" y="290514"/>
            <a:ext cx="2864737" cy="466031"/>
          </a:xfrm>
          <a:prstGeom prst="rect">
            <a:avLst/>
          </a:prstGeom>
        </p:spPr>
        <p:txBody>
          <a:bodyPr vert="horz" lIns="88139" tIns="44070" rIns="88139" bIns="44070" rtlCol="0"/>
          <a:lstStyle>
            <a:lvl1pPr algn="l">
              <a:defRPr sz="1200"/>
            </a:lvl1pPr>
          </a:lstStyle>
          <a:p>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575" y="698500"/>
            <a:ext cx="6192838" cy="3484563"/>
          </a:xfrm>
          <a:prstGeom prst="rect">
            <a:avLst/>
          </a:prstGeom>
          <a:noFill/>
          <a:ln w="12700">
            <a:solidFill>
              <a:prstClr val="black"/>
            </a:solidFill>
          </a:ln>
        </p:spPr>
        <p:txBody>
          <a:bodyPr vert="horz" lIns="92852" tIns="46425" rIns="92852" bIns="46425" rtlCol="0" anchor="ctr"/>
          <a:lstStyle/>
          <a:p>
            <a:pPr lvl="0"/>
            <a:endParaRPr lang="en-US" noProof="0"/>
          </a:p>
        </p:txBody>
      </p:sp>
      <p:sp>
        <p:nvSpPr>
          <p:cNvPr id="5" name="Notes Placeholder 4"/>
          <p:cNvSpPr>
            <a:spLocks noGrp="1"/>
          </p:cNvSpPr>
          <p:nvPr>
            <p:ph type="body" sz="quarter" idx="3"/>
          </p:nvPr>
        </p:nvSpPr>
        <p:spPr>
          <a:xfrm>
            <a:off x="441193" y="4439747"/>
            <a:ext cx="6129536" cy="4182580"/>
          </a:xfrm>
          <a:prstGeom prst="rect">
            <a:avLst/>
          </a:prstGeom>
        </p:spPr>
        <p:txBody>
          <a:bodyPr vert="horz" lIns="92852" tIns="46425" rIns="92852" bIns="46425" rtlCol="0">
            <a:normAutofit/>
          </a:bodyPr>
          <a:lstStyle/>
          <a:p>
            <a:pPr lvl="0"/>
            <a:r>
              <a:rPr lang="en-US" noProof="0" dirty="0"/>
              <a:t>Click to edit Master text styles</a:t>
            </a:r>
          </a:p>
          <a:p>
            <a:pPr lvl="1"/>
            <a:r>
              <a:rPr lang="en-US" noProof="0" dirty="0"/>
              <a:t>Second level</a:t>
            </a:r>
          </a:p>
        </p:txBody>
      </p:sp>
      <p:sp>
        <p:nvSpPr>
          <p:cNvPr id="10" name="Slide Number Placeholder 9"/>
          <p:cNvSpPr>
            <a:spLocks noGrp="1"/>
          </p:cNvSpPr>
          <p:nvPr>
            <p:ph type="sldNum" sz="quarter" idx="5"/>
          </p:nvPr>
        </p:nvSpPr>
        <p:spPr>
          <a:xfrm>
            <a:off x="3607131" y="8622327"/>
            <a:ext cx="2963599" cy="295125"/>
          </a:xfrm>
          <a:prstGeom prst="rect">
            <a:avLst/>
          </a:prstGeom>
        </p:spPr>
        <p:txBody>
          <a:bodyPr vert="horz" lIns="88139" tIns="44070" rIns="88139" bIns="44070" rtlCol="0" anchor="b"/>
          <a:lstStyle>
            <a:lvl1pPr algn="r">
              <a:defRPr sz="1100">
                <a:latin typeface="+mn-lt"/>
              </a:defRPr>
            </a:lvl1pPr>
          </a:lstStyle>
          <a:p>
            <a:fld id="{2969122F-4C0D-4DB5-9DAD-9B5174DF74F1}" type="slidenum">
              <a:rPr lang="en-US" smtClean="0"/>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hdr="0" ftr="0" dt="0"/>
  <p:notesStyle>
    <a:lvl1pPr algn="l" rtl="0" eaLnBrk="0" fontAlgn="base" hangingPunct="0">
      <a:lnSpc>
        <a:spcPct val="110000"/>
      </a:lnSpc>
      <a:spcBef>
        <a:spcPts val="600"/>
      </a:spcBef>
      <a:spcAft>
        <a:spcPts val="600"/>
      </a:spcAft>
      <a:defRPr sz="1200" kern="1200">
        <a:solidFill>
          <a:schemeClr val="tx1"/>
        </a:solidFill>
        <a:latin typeface="+mn-lt"/>
        <a:ea typeface="ヒラギノ角ゴ Pro W3" charset="0"/>
        <a:cs typeface="ヒラギノ角ゴ Pro W3" charset="0"/>
      </a:defRPr>
    </a:lvl1pPr>
    <a:lvl2pPr marL="457200" indent="0" algn="l" rtl="0" eaLnBrk="0" fontAlgn="base" hangingPunct="0">
      <a:lnSpc>
        <a:spcPct val="110000"/>
      </a:lnSpc>
      <a:spcBef>
        <a:spcPts val="600"/>
      </a:spcBef>
      <a:spcAft>
        <a:spcPts val="600"/>
      </a:spcAft>
      <a:buFont typeface="Arial" panose="020B0604020202020204" pitchFamily="34" charset="0"/>
      <a:buNone/>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Välkommen till det här mötet för klubbtjänstemännen för zon __</a:t>
            </a:r>
            <a:r>
              <a:rPr lang="sv-SE" i="1"/>
              <a:t>###</a:t>
            </a:r>
            <a:r>
              <a:rPr lang="sv-SE"/>
              <a:t>__ i distrikt ________.    Jag är zonordförande ______________________ och tack för att du deltar här idag. </a:t>
            </a:r>
          </a:p>
          <a:p>
            <a:endParaRPr lang="en-US" dirty="0"/>
          </a:p>
          <a:p>
            <a:r>
              <a:rPr lang="sv-SE"/>
              <a:t>Eftersom vi vill att de här sessionerna ska vara så interaktiva som möjligt, skriv ett hej och namnet på din lionklubb i chattrutan.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a:t>
            </a:fld>
            <a:endParaRPr lang="en-US"/>
          </a:p>
        </p:txBody>
      </p:sp>
    </p:spTree>
    <p:extLst>
      <p:ext uri="{BB962C8B-B14F-4D97-AF65-F5344CB8AC3E}">
        <p14:creationId xmlns:p14="http://schemas.microsoft.com/office/powerpoint/2010/main" val="292633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v-SE" b="1" i="1" dirty="0"/>
              <a:t>Noteringar till presentatören: </a:t>
            </a:r>
            <a:r>
              <a:rPr lang="sv-SE" i="1" dirty="0"/>
              <a:t>Ange huvudämnet för ditt möte på bilden. På så sätt kan du hjälpa deltagarna att hålla sig till ämnet. Det är bra att låta olika klubbar turas om vem som ska svara först när du ber dem om idéer och förslag. Om du exempelvis började med klubb 1 tidigare, kan du låta klubb 2 svara först.</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sv-SE" b="1" i="1" baseline="0" dirty="0"/>
              <a:t>Du kan också flytta detta till två bilder så att texten inte blir så kompakt på en bild.</a:t>
            </a:r>
          </a:p>
          <a:p>
            <a:endParaRPr lang="en-US" i="1" dirty="0"/>
          </a:p>
          <a:p>
            <a:endParaRPr lang="en-US" i="1" dirty="0"/>
          </a:p>
          <a:p>
            <a:endParaRPr lang="en-US" i="1" dirty="0"/>
          </a:p>
          <a:p>
            <a:r>
              <a:rPr lang="sv-SE" dirty="0"/>
              <a:t>Vad gör vi när det gäller __Huvudämne__ eller vad tycker ni att vi ska börja utforska på det området?</a:t>
            </a:r>
          </a:p>
          <a:p>
            <a:r>
              <a:rPr lang="sv-SE" dirty="0"/>
              <a:t>Låt oss prata max två minuter vardera, med tanke på vår begränsade tid. </a:t>
            </a:r>
          </a:p>
          <a:p>
            <a:r>
              <a:rPr lang="sv-SE" dirty="0"/>
              <a:t>Vad sägs om __Klubbnamn__ börjar? Vem skulle vilja berätta om vad er klubb gör eller hur vi skulle kunna förbättra saker?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10</a:t>
            </a:fld>
            <a:endParaRPr lang="en-US"/>
          </a:p>
        </p:txBody>
      </p:sp>
    </p:spTree>
    <p:extLst>
      <p:ext uri="{BB962C8B-B14F-4D97-AF65-F5344CB8AC3E}">
        <p14:creationId xmlns:p14="http://schemas.microsoft.com/office/powerpoint/2010/main" val="167939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v-SE" b="1" i="1" dirty="0"/>
              <a:t>Noteringar till presentatören: </a:t>
            </a:r>
            <a:r>
              <a:rPr lang="sv-SE" i="1" dirty="0"/>
              <a:t>Ange huvudämnet för ditt möte på bilden. På så sätt kan du hjälpa deltagarna att hålla sig till ämnet. Det är bra att låta olika klubbar turas om vem som ska svara först när du ber dem om idéer och förslag. Om du exempelvis började med klubb 1 tidigare, kan du låta klubb 2 svara först.</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sv-SE" b="1" i="1" baseline="0" dirty="0"/>
              <a:t>Du kan också flytta detta till två bilder så att texten inte blir så kompakt på en bild.</a:t>
            </a:r>
          </a:p>
          <a:p>
            <a:endParaRPr lang="en-US" i="1" dirty="0"/>
          </a:p>
          <a:p>
            <a:endParaRPr lang="en-US" i="1" dirty="0"/>
          </a:p>
          <a:p>
            <a:endParaRPr lang="en-US" i="1" dirty="0"/>
          </a:p>
          <a:p>
            <a:r>
              <a:rPr lang="sv-SE" dirty="0"/>
              <a:t>Vad gör vi när det gäller __Huvudämne__ eller vad tycker ni att vi ska börja utforska på det området?</a:t>
            </a:r>
          </a:p>
          <a:p>
            <a:r>
              <a:rPr lang="sv-SE" dirty="0"/>
              <a:t>Låt oss prata max två minuter vardera, med tanke på vår begränsade tid. </a:t>
            </a:r>
          </a:p>
          <a:p>
            <a:r>
              <a:rPr lang="sv-SE" dirty="0"/>
              <a:t>Vad sägs om __Klubbnamn__ börjar? Vem skulle vilja berätta om vad er klubb gör eller hur vi skulle kunna förbättra saker?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11</a:t>
            </a:fld>
            <a:endParaRPr lang="en-US"/>
          </a:p>
        </p:txBody>
      </p:sp>
    </p:spTree>
    <p:extLst>
      <p:ext uri="{BB962C8B-B14F-4D97-AF65-F5344CB8AC3E}">
        <p14:creationId xmlns:p14="http://schemas.microsoft.com/office/powerpoint/2010/main" val="423175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a:t>Låt oss nu gå vidare och titta på vilka resurser om __Huvudämne__ som finns tillgängliga för oss.  </a:t>
            </a:r>
            <a:r>
              <a:rPr lang="sv-SE"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12</a:t>
            </a:fld>
            <a:endParaRPr lang="en-US"/>
          </a:p>
        </p:txBody>
      </p:sp>
    </p:spTree>
    <p:extLst>
      <p:ext uri="{BB962C8B-B14F-4D97-AF65-F5344CB8AC3E}">
        <p14:creationId xmlns:p14="http://schemas.microsoft.com/office/powerpoint/2010/main" val="353386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sv-SE" b="1" i="1" dirty="0"/>
              <a:t>Noteringar till presentatören</a:t>
            </a:r>
            <a:r>
              <a:rPr lang="sv-SE" i="1" dirty="0"/>
              <a:t>: Uppdatera den här bilden genom att inkludera de resurser som är relaterade till huvudämnet och som du tycker är viktigast för ditt möte. Nedan är några exempel. Det är bra att visa deltagarna hur de kan tillgå detta material under mötet, eller så kan du skicka ett uppföljningsmejl med länkar. </a:t>
            </a:r>
          </a:p>
          <a:p>
            <a:endParaRPr lang="en-US" i="1" dirty="0"/>
          </a:p>
          <a:p>
            <a:pPr marL="165261" indent="-165261">
              <a:buFont typeface="Arial" panose="020B0604020202020204" pitchFamily="34" charset="0"/>
              <a:buChar char="•"/>
            </a:pPr>
            <a:r>
              <a:rPr lang="sv-SE" b="1" i="1" dirty="0"/>
              <a:t>Hjälpinsatser</a:t>
            </a:r>
            <a:r>
              <a:rPr lang="sv-SE" i="1" dirty="0"/>
              <a:t>: En </a:t>
            </a:r>
            <a:r>
              <a:rPr lang="sv-SE" i="1" dirty="0" err="1"/>
              <a:t>idélista</a:t>
            </a:r>
            <a:r>
              <a:rPr lang="sv-SE" i="1" dirty="0"/>
              <a:t> med olika serviceprojekt kan hittas på webbsidorna för var och en av våra globala frågor: diabetes, syn, hunger, miljö och barncancer.</a:t>
            </a:r>
            <a:r>
              <a:rPr lang="sv-SE" i="1" baseline="0" dirty="0"/>
              <a:t> </a:t>
            </a:r>
            <a:r>
              <a:rPr lang="sv-SE" dirty="0"/>
              <a:t>Dessutom finns Startplats för hjälpinsatser – ett interaktivt verktyg som föreslår serviceaktiviteter baserat på era intressen.</a:t>
            </a:r>
            <a:r>
              <a:rPr lang="sv-SE" i="1" baseline="0" dirty="0"/>
              <a:t>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sv-SE" b="1" i="1" dirty="0"/>
              <a:t>Medlemskap</a:t>
            </a:r>
            <a:r>
              <a:rPr lang="sv-SE" i="1" dirty="0"/>
              <a:t>: Webbsidan Bjuda in medlemmar har länkar till guiden Bara fråga! och broschyrer. Webbsidan om unga medlemmar har en länk till Vägledning om att skapa kontakt med unga Lions. </a:t>
            </a:r>
            <a:r>
              <a:rPr lang="sv-SE" i="0" baseline="0" dirty="0"/>
              <a:t> </a:t>
            </a:r>
            <a:r>
              <a:rPr lang="sv-SE" i="1" baseline="0" dirty="0"/>
              <a:t> </a:t>
            </a:r>
            <a:r>
              <a:rPr lang="sv-SE" baseline="0" dirty="0"/>
              <a:t>Vägledning i att tillgodose medlemmarnas intressen har idéer för varje klubb.</a:t>
            </a:r>
            <a:r>
              <a:rPr lang="sv-SE" i="1" baseline="0" dirty="0"/>
              <a:t>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sv-SE" b="1" i="1" dirty="0"/>
              <a:t>Ledarskap</a:t>
            </a:r>
            <a:r>
              <a:rPr lang="sv-SE" i="1" dirty="0"/>
              <a:t>: Lions utbildningscenter finns i </a:t>
            </a:r>
            <a:r>
              <a:rPr lang="sv-SE" i="1" dirty="0" err="1"/>
              <a:t>appen</a:t>
            </a:r>
            <a:r>
              <a:rPr lang="sv-SE" i="1" dirty="0"/>
              <a:t> </a:t>
            </a:r>
            <a:r>
              <a:rPr lang="sv-SE" i="1" dirty="0" err="1"/>
              <a:t>Learn</a:t>
            </a:r>
            <a:r>
              <a:rPr lang="sv-SE" i="1" dirty="0"/>
              <a:t>, som du hittar i Medlemsportalen.  Utöver specifika kurser för klubbtjänstemän har Lions utbildningscenter andra användbara kurser i målsättning, handlingsplaner och mötesledning.</a:t>
            </a:r>
            <a:r>
              <a:rPr lang="sv-SE" i="1" baseline="0" dirty="0"/>
              <a:t> </a:t>
            </a:r>
            <a:r>
              <a:rPr lang="sv-SE" i="1" dirty="0"/>
              <a:t>Dessutom har vårt Center för digitala evenemang inspelade webbseminarier om många olika ämnen.</a:t>
            </a:r>
            <a:r>
              <a:rPr lang="sv-SE" i="1" baseline="0" dirty="0"/>
              <a:t>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sv-SE" b="1" i="1" dirty="0"/>
              <a:t>Erkänsla</a:t>
            </a:r>
            <a:r>
              <a:rPr lang="sv-SE" i="1" dirty="0"/>
              <a:t>: Utmärkelsen Klubbens excellens och serviceutmärkelsen Vänlighet har betydelse.</a:t>
            </a:r>
            <a:r>
              <a:rPr lang="sv-SE" i="1" baseline="0" dirty="0"/>
              <a:t> </a:t>
            </a:r>
            <a:r>
              <a:rPr lang="sv-SE" dirty="0"/>
              <a:t>Individuella medlemmar kan också få erkänsla med hjälp av artiklar från klubbrekvisita. Dessa kan beställas från Lions </a:t>
            </a:r>
            <a:r>
              <a:rPr lang="sv-SE" dirty="0" err="1"/>
              <a:t>butiksapp</a:t>
            </a:r>
            <a:r>
              <a:rPr lang="sv-SE" dirty="0"/>
              <a:t> i medlemsportalen.</a:t>
            </a:r>
            <a:r>
              <a:rPr lang="sv-SE" i="1" baseline="0" dirty="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13</a:t>
            </a:fld>
            <a:endParaRPr lang="en-US"/>
          </a:p>
        </p:txBody>
      </p:sp>
    </p:spTree>
    <p:extLst>
      <p:ext uri="{BB962C8B-B14F-4D97-AF65-F5344CB8AC3E}">
        <p14:creationId xmlns:p14="http://schemas.microsoft.com/office/powerpoint/2010/main" val="27913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a:t>Låt oss gå vidare och prata om vad som händer i våra klubbar.</a:t>
            </a:r>
            <a:r>
              <a:rPr lang="sv-SE"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14</a:t>
            </a:fld>
            <a:endParaRPr lang="en-US"/>
          </a:p>
        </p:txBody>
      </p:sp>
    </p:spTree>
    <p:extLst>
      <p:ext uri="{BB962C8B-B14F-4D97-AF65-F5344CB8AC3E}">
        <p14:creationId xmlns:p14="http://schemas.microsoft.com/office/powerpoint/2010/main" val="357332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i="1" dirty="0"/>
              <a:t>Noteringar till presentatören: </a:t>
            </a:r>
            <a:r>
              <a:rPr lang="sv-SE" i="1" dirty="0"/>
              <a:t>Återigen: börja med nästa klubb på listan, så att varje klubb får chansen att prata först.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sv-SE" b="1" i="1" baseline="0" dirty="0"/>
              <a:t>Du kan också flytta detta till två bilder så att texten inte blir så kompakt på en bild.</a:t>
            </a:r>
          </a:p>
          <a:p>
            <a:endParaRPr lang="en-US" i="1" dirty="0"/>
          </a:p>
          <a:p>
            <a:r>
              <a:rPr lang="sv-SE" dirty="0"/>
              <a:t>Vi vill att ni berättar om den största utmaningen som ni har samt en framgång som hänt nyligen. </a:t>
            </a:r>
          </a:p>
          <a:p>
            <a:endParaRPr lang="en-US" dirty="0"/>
          </a:p>
          <a:p>
            <a:r>
              <a:rPr lang="sv-SE" dirty="0"/>
              <a:t>Vad sägs om __Klubbnamn__ börjar? Skulle någon av er vilja berätta om en utmaning som er klubb går igenom just nu, eller en framgång?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15</a:t>
            </a:fld>
            <a:endParaRPr lang="en-US"/>
          </a:p>
        </p:txBody>
      </p:sp>
    </p:spTree>
    <p:extLst>
      <p:ext uri="{BB962C8B-B14F-4D97-AF65-F5344CB8AC3E}">
        <p14:creationId xmlns:p14="http://schemas.microsoft.com/office/powerpoint/2010/main" val="245907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i="1" dirty="0"/>
              <a:t>Noteringar till presentatören: </a:t>
            </a:r>
            <a:r>
              <a:rPr lang="sv-SE" i="1" dirty="0"/>
              <a:t>Återigen: börja med nästa klubb på listan, så att varje klubb får chansen att prata först.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sv-SE" b="1" i="1" baseline="0" dirty="0"/>
              <a:t>Du kan också flytta detta till två bilder så att texten inte blir så kompakt på en bild.</a:t>
            </a:r>
          </a:p>
          <a:p>
            <a:endParaRPr lang="en-US" i="1" dirty="0"/>
          </a:p>
          <a:p>
            <a:r>
              <a:rPr lang="sv-SE" dirty="0"/>
              <a:t>Vi vill att ni berättar om den största utmaningen som ni har samt en framgång som hänt nyligen. </a:t>
            </a:r>
          </a:p>
          <a:p>
            <a:endParaRPr lang="en-US" dirty="0"/>
          </a:p>
          <a:p>
            <a:r>
              <a:rPr lang="sv-SE" dirty="0"/>
              <a:t>Vad sägs om __Klubbnamn__ börjar? Skulle någon av er vilja berätta om en utmaning som er klubb går igenom just nu, eller en framgång?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16</a:t>
            </a:fld>
            <a:endParaRPr lang="en-US"/>
          </a:p>
        </p:txBody>
      </p:sp>
    </p:spTree>
    <p:extLst>
      <p:ext uri="{BB962C8B-B14F-4D97-AF65-F5344CB8AC3E}">
        <p14:creationId xmlns:p14="http://schemas.microsoft.com/office/powerpoint/2010/main" val="3116307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i="1" dirty="0"/>
              <a:t>Noteringar till presentatören</a:t>
            </a:r>
            <a:r>
              <a:rPr lang="sv-SE" i="1" dirty="0"/>
              <a:t>: Den här valfria bilden kan användas för att skapa mer samspel med åhörarna. </a:t>
            </a:r>
            <a:r>
              <a:rPr lang="sv-SE" i="1" baseline="0" dirty="0"/>
              <a:t> Det kan handla om Lions eller något helt annat, men fundera över frågor som kan sätta igång samtal och hjälpa deltagarna att lära känna varandra bättre. Några exempel: ”Vad tycker du är det bästa med att vara en </a:t>
            </a:r>
            <a:r>
              <a:rPr lang="sv-SE" i="1" baseline="0" dirty="0" err="1"/>
              <a:t>lionmedlem</a:t>
            </a:r>
            <a:r>
              <a:rPr lang="sv-SE" i="1" baseline="0" dirty="0"/>
              <a:t>?” eller ”vad har du för specialkraft?”</a:t>
            </a:r>
          </a:p>
          <a:p>
            <a:r>
              <a:rPr lang="sv-SE" i="1" baseline="0" dirty="0"/>
              <a:t>Individuella svar kan ges genom att räcka upp handen, använda chattfunktionen eller svara på en enkät. </a:t>
            </a:r>
          </a:p>
          <a:p>
            <a:r>
              <a:rPr lang="sv-SE" i="1" baseline="0" dirty="0"/>
              <a:t>Ha gärna mer än en fråga förberedd för att hålla deltagarnas engagemang vid liv, så länge det finns tid.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17</a:t>
            </a:fld>
            <a:endParaRPr lang="en-US"/>
          </a:p>
        </p:txBody>
      </p:sp>
    </p:spTree>
    <p:extLst>
      <p:ext uri="{BB962C8B-B14F-4D97-AF65-F5344CB8AC3E}">
        <p14:creationId xmlns:p14="http://schemas.microsoft.com/office/powerpoint/2010/main" val="391192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a:t>Då avslutar vi det här mötet genom att prata om målen för vår zon, kommande evenemang och våra nästa steg.</a:t>
            </a:r>
            <a:r>
              <a:rPr lang="sv-SE"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18</a:t>
            </a:fld>
            <a:endParaRPr lang="en-US"/>
          </a:p>
        </p:txBody>
      </p:sp>
    </p:spTree>
    <p:extLst>
      <p:ext uri="{BB962C8B-B14F-4D97-AF65-F5344CB8AC3E}">
        <p14:creationId xmlns:p14="http://schemas.microsoft.com/office/powerpoint/2010/main" val="3057526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i="1" dirty="0"/>
              <a:t>Noteringar till presentatören: </a:t>
            </a:r>
            <a:r>
              <a:rPr lang="sv-SE" i="1" dirty="0"/>
              <a:t>Ersätt punkterna i tabellen med alla dina mål förutom medlemskapsmål – dessa kommer att vara på nästa bild.</a:t>
            </a:r>
            <a:r>
              <a:rPr lang="sv-SE" i="1" baseline="0" dirty="0"/>
              <a:t> Se till att du inkluderar alla kriterier för zonutmärkelsen som du vill lyfta fram.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19</a:t>
            </a:fld>
            <a:endParaRPr lang="en-US"/>
          </a:p>
        </p:txBody>
      </p:sp>
    </p:spTree>
    <p:extLst>
      <p:ext uri="{BB962C8B-B14F-4D97-AF65-F5344CB8AC3E}">
        <p14:creationId xmlns:p14="http://schemas.microsoft.com/office/powerpoint/2010/main" val="312736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i="1" dirty="0"/>
              <a:t>Noteringar till presentatören: </a:t>
            </a:r>
          </a:p>
          <a:p>
            <a:r>
              <a:rPr lang="sv-SE" i="1" dirty="0"/>
              <a:t>Syftet med den här presentationen är att hjälpa dig leda zonmöten med dina klubbtjänstemän.</a:t>
            </a:r>
            <a:r>
              <a:rPr lang="sv-SE" i="1" baseline="0" dirty="0"/>
              <a:t> Läs igenom och redigera bilderna och anteckningarna så att de passar din zon och det individuella mötet. </a:t>
            </a:r>
          </a:p>
          <a:p>
            <a:r>
              <a:rPr lang="sv-SE" i="1" baseline="0" dirty="0"/>
              <a:t>Mer information om zonmöten kan hittas i Format för möten i distriktsguvernörens rådgivande kommitté. Det är en handbok som du kan tillgå via webbsidan för zonordförande och regionordförande på lionsclubs.org. </a:t>
            </a:r>
          </a:p>
          <a:p>
            <a:r>
              <a:rPr lang="sv-SE" i="1" dirty="0"/>
              <a:t>Den här bilden är menad att visas innan ett webbseminariums början, så att alla vet att de befinner sig på rätt plats och kan testa kontrollpanelen.</a:t>
            </a:r>
            <a:r>
              <a:rPr lang="sv-SE" i="1" baseline="0" dirty="0"/>
              <a:t> Mjukvaran för webbseminariet som du använder kommer att vägleda dig i vilka funktioner som ska visas. Du får gärna hoppa över denna bild eller någon annan bild om den inte passar ditt team eller ditt möte.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a:t>
            </a:fld>
            <a:endParaRPr lang="en-US"/>
          </a:p>
        </p:txBody>
      </p:sp>
    </p:spTree>
    <p:extLst>
      <p:ext uri="{BB962C8B-B14F-4D97-AF65-F5344CB8AC3E}">
        <p14:creationId xmlns:p14="http://schemas.microsoft.com/office/powerpoint/2010/main" val="2941486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b="1" i="1"/>
              <a:t>Noteringar till presentatören: </a:t>
            </a:r>
            <a:r>
              <a:rPr lang="sv-SE" i="1"/>
              <a:t>Ange dina mål och aktuella medlemsantal i rutorna på den här bilden.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20</a:t>
            </a:fld>
            <a:endParaRPr lang="en-US"/>
          </a:p>
        </p:txBody>
      </p:sp>
    </p:spTree>
    <p:extLst>
      <p:ext uri="{BB962C8B-B14F-4D97-AF65-F5344CB8AC3E}">
        <p14:creationId xmlns:p14="http://schemas.microsoft.com/office/powerpoint/2010/main" val="1780383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i="1" dirty="0"/>
              <a:t>Noteringar till presentatören:</a:t>
            </a:r>
            <a:r>
              <a:rPr lang="sv-SE" b="1" i="1" baseline="0" dirty="0"/>
              <a:t> </a:t>
            </a:r>
            <a:r>
              <a:rPr lang="sv-SE" b="0" i="1" baseline="0" dirty="0"/>
              <a:t>Du kan ersätta punkterna på den här bilden och anteckningarna nedan med idéer för att marknadsföra klubbar, insamlingar eller förberedelser inför nästa verksamhetsår, i linje med det sekundära ämnet på zonmötets bild (nummer 5). </a:t>
            </a:r>
          </a:p>
          <a:p>
            <a:r>
              <a:rPr lang="sv-SE" b="0" dirty="0"/>
              <a:t>Vi pratar ofta om att hjälpa våra samhällen som Lions, vilket är helt rätt.</a:t>
            </a:r>
            <a:r>
              <a:rPr lang="sv-SE" b="0" baseline="0" dirty="0"/>
              <a:t> Men som Lions ledare måste vi också tänka på servicen vi ger till våra medlemmar. Klubbens excellensutmärkelse ger oss en checklista med prestationer så vi kan säkerställa att våra klubbar ger medlemmarna bra service. </a:t>
            </a:r>
          </a:p>
          <a:p>
            <a:r>
              <a:rPr lang="sv-SE" dirty="0"/>
              <a:t>Titta på sammanfattningen över kriterierna för att få utmärkelsen. </a:t>
            </a:r>
          </a:p>
          <a:p>
            <a:r>
              <a:rPr lang="sv-SE" dirty="0"/>
              <a:t>Är det någon som har frågor om att tilldelas utmärkelsen? </a:t>
            </a:r>
          </a:p>
          <a:p>
            <a:r>
              <a:rPr lang="sv-SE" dirty="0"/>
              <a:t>Om du tror att din klubb kommer att erhålla den här utmärkelsen i år, använd chattpanelen och låt mig veta.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21</a:t>
            </a:fld>
            <a:endParaRPr lang="en-US"/>
          </a:p>
        </p:txBody>
      </p:sp>
    </p:spTree>
    <p:extLst>
      <p:ext uri="{BB962C8B-B14F-4D97-AF65-F5344CB8AC3E}">
        <p14:creationId xmlns:p14="http://schemas.microsoft.com/office/powerpoint/2010/main" val="3345809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sv-SE" b="1" i="1" dirty="0"/>
              <a:t>Noteringar till presentatören</a:t>
            </a:r>
            <a:r>
              <a:rPr lang="sv-SE" i="1" dirty="0"/>
              <a:t>: Ändra den här bilden för att inkludera evenemang för zonen, distriktet, multipeldistriktet eller det konstitutionella området. Ange också datum och platser för mer information eller registrering. </a:t>
            </a:r>
          </a:p>
          <a:p>
            <a:pPr defTabSz="881390">
              <a:spcBef>
                <a:spcPts val="578"/>
              </a:spcBef>
              <a:spcAft>
                <a:spcPts val="578"/>
              </a:spcAft>
              <a:defRPr/>
            </a:pPr>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22</a:t>
            </a:fld>
            <a:endParaRPr lang="en-US"/>
          </a:p>
        </p:txBody>
      </p:sp>
    </p:spTree>
    <p:extLst>
      <p:ext uri="{BB962C8B-B14F-4D97-AF65-F5344CB8AC3E}">
        <p14:creationId xmlns:p14="http://schemas.microsoft.com/office/powerpoint/2010/main" val="1569153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sv-SE"/>
              <a:t>Har ni några frågor eller förslag?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23</a:t>
            </a:fld>
            <a:endParaRPr lang="en-US"/>
          </a:p>
        </p:txBody>
      </p:sp>
    </p:spTree>
    <p:extLst>
      <p:ext uri="{BB962C8B-B14F-4D97-AF65-F5344CB8AC3E}">
        <p14:creationId xmlns:p14="http://schemas.microsoft.com/office/powerpoint/2010/main" val="2759523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i="1" dirty="0"/>
              <a:t>Noteringar till presentatören:</a:t>
            </a:r>
            <a:r>
              <a:rPr lang="sv-SE" i="1" baseline="0" dirty="0"/>
              <a:t> Ändra gärna punkterna för att passa mötets tidsram och klubbarnas intressen. </a:t>
            </a:r>
          </a:p>
          <a:p>
            <a:endParaRPr lang="en-US" i="0" dirty="0"/>
          </a:p>
        </p:txBody>
      </p:sp>
      <p:sp>
        <p:nvSpPr>
          <p:cNvPr id="4" name="Slide Number Placeholder 3"/>
          <p:cNvSpPr>
            <a:spLocks noGrp="1"/>
          </p:cNvSpPr>
          <p:nvPr>
            <p:ph type="sldNum" sz="quarter" idx="10"/>
          </p:nvPr>
        </p:nvSpPr>
        <p:spPr/>
        <p:txBody>
          <a:bodyPr/>
          <a:lstStyle/>
          <a:p>
            <a:fld id="{2969122F-4C0D-4DB5-9DAD-9B5174DF74F1}" type="slidenum">
              <a:rPr lang="en-US" smtClean="0"/>
              <a:pPr/>
              <a:t>24</a:t>
            </a:fld>
            <a:endParaRPr lang="en-US"/>
          </a:p>
        </p:txBody>
      </p:sp>
    </p:spTree>
    <p:extLst>
      <p:ext uri="{BB962C8B-B14F-4D97-AF65-F5344CB8AC3E}">
        <p14:creationId xmlns:p14="http://schemas.microsoft.com/office/powerpoint/2010/main" val="327958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sv-SE" b="1" i="1"/>
              <a:t>Noteringar till presentatören</a:t>
            </a:r>
            <a:r>
              <a:rPr lang="sv-SE" i="1"/>
              <a:t>: Be om avslutande kommentarer från eventuella gäster, och lägg sedan till dina egna.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25</a:t>
            </a:fld>
            <a:endParaRPr lang="en-US"/>
          </a:p>
        </p:txBody>
      </p:sp>
    </p:spTree>
    <p:extLst>
      <p:ext uri="{BB962C8B-B14F-4D97-AF65-F5344CB8AC3E}">
        <p14:creationId xmlns:p14="http://schemas.microsoft.com/office/powerpoint/2010/main" val="182976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sv-SE"/>
              <a:t>Jag vill tacka era alla för att ni varit med här idag. Tveka inte att kontakta mig om ni har förslag på hur vi kan göra kommande möten bättre. </a:t>
            </a:r>
          </a:p>
          <a:p>
            <a:pPr defTabSz="881390">
              <a:spcBef>
                <a:spcPts val="578"/>
              </a:spcBef>
              <a:spcAft>
                <a:spcPts val="578"/>
              </a:spcAft>
              <a:defRPr/>
            </a:pPr>
            <a:r>
              <a:rPr lang="sv-SE"/>
              <a:t>Ni får också gärna kontakta mig om ni har andra frågor eller förslag. Jag ser fram emot vårt nästa möte.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26</a:t>
            </a:fld>
            <a:endParaRPr lang="en-US"/>
          </a:p>
        </p:txBody>
      </p:sp>
    </p:spTree>
    <p:extLst>
      <p:ext uri="{BB962C8B-B14F-4D97-AF65-F5344CB8AC3E}">
        <p14:creationId xmlns:p14="http://schemas.microsoft.com/office/powerpoint/2010/main" val="270296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881390">
              <a:spcBef>
                <a:spcPts val="578"/>
              </a:spcBef>
              <a:spcAft>
                <a:spcPts val="578"/>
              </a:spcAft>
              <a:defRPr/>
            </a:pPr>
            <a:r>
              <a:rPr lang="sv-SE" sz="1200" b="1" i="1" dirty="0"/>
              <a:t>Noteringar till presentatören: </a:t>
            </a:r>
            <a:r>
              <a:rPr lang="sv-SE" sz="1200" i="1" dirty="0"/>
              <a:t>Syftet med den här bilden är att presentera eventuella gäster på ditt möte. Du har kanske exempelvis en medlem från distriktsguvernörens team eller distriktets GAT. Lägg till hens titel och namn på bilden. </a:t>
            </a:r>
          </a:p>
          <a:p>
            <a:r>
              <a:rPr lang="sv-SE" sz="1200" dirty="0"/>
              <a:t>Som din zonordförande är det mitt jobb att: </a:t>
            </a:r>
          </a:p>
          <a:p>
            <a:pPr marL="165261" indent="-165261">
              <a:buFont typeface="Arial" panose="020B0604020202020204" pitchFamily="34" charset="0"/>
              <a:buChar char="•"/>
            </a:pPr>
            <a:r>
              <a:rPr lang="sv-SE" sz="1200" dirty="0"/>
              <a:t>Stödja din klubb med information, resurser och lösningar.</a:t>
            </a:r>
          </a:p>
          <a:p>
            <a:pPr marL="165261" indent="-165261">
              <a:buFont typeface="Arial" panose="020B0604020202020204" pitchFamily="34" charset="0"/>
              <a:buChar char="•"/>
            </a:pPr>
            <a:r>
              <a:rPr lang="sv-SE" sz="1200" dirty="0"/>
              <a:t>Representera din klubb på distriktsnivå och ge dig tillgång till distriktets resurser.</a:t>
            </a:r>
          </a:p>
          <a:p>
            <a:pPr marL="165261" indent="-165261">
              <a:buFont typeface="Arial" panose="020B0604020202020204" pitchFamily="34" charset="0"/>
              <a:buChar char="•"/>
            </a:pPr>
            <a:r>
              <a:rPr lang="sv-SE" sz="1200" dirty="0"/>
              <a:t>Expandera vår kamratskap i Lions bortom klubbnivå. </a:t>
            </a:r>
          </a:p>
          <a:p>
            <a:r>
              <a:rPr lang="sv-SE" sz="1200" dirty="0"/>
              <a:t>Jag hoppas att vi ska göra framsteg på alla dessa fronter på det här mötet. </a:t>
            </a:r>
          </a:p>
          <a:p>
            <a:endParaRPr lang="en-US" sz="1200" dirty="0"/>
          </a:p>
          <a:p>
            <a:r>
              <a:rPr lang="sv-SE" sz="1200" dirty="0"/>
              <a:t>Med oss idag har vi __(NAMN)__, som är __(TITEL)__. __(NAMN)__, skulle du vilja inleda mötet med några kommentarer? </a:t>
            </a:r>
          </a:p>
          <a:p>
            <a:r>
              <a:rPr lang="sv-SE" sz="1200" dirty="0"/>
              <a:t>Zonordförande:  Tack, ____. Vi uppskattar att du är här med oss idag. </a:t>
            </a:r>
          </a:p>
          <a:p>
            <a:endParaRPr lang="en-US" sz="1200" dirty="0"/>
          </a:p>
          <a:p>
            <a:endParaRPr lang="en-US" sz="1200" dirty="0"/>
          </a:p>
          <a:p>
            <a:pPr defTabSz="881390">
              <a:spcBef>
                <a:spcPts val="578"/>
              </a:spcBef>
              <a:spcAft>
                <a:spcPts val="578"/>
              </a:spcAft>
              <a:defRPr/>
            </a:pPr>
            <a:r>
              <a:rPr lang="sv-SE" sz="1200" dirty="0"/>
              <a:t>Med oss idag har vi också __(NAMN)__, som är __(TITEL)__. __(NAMN)__, skulle du vilja lägga till något till det som sagts? </a:t>
            </a:r>
          </a:p>
          <a:p>
            <a:pPr defTabSz="881390">
              <a:spcBef>
                <a:spcPts val="578"/>
              </a:spcBef>
              <a:spcAft>
                <a:spcPts val="578"/>
              </a:spcAft>
              <a:defRPr/>
            </a:pPr>
            <a:r>
              <a:rPr lang="sv-SE" sz="1200" dirty="0"/>
              <a:t>Zonordförande: Tack, ____. Vi uppskattar att du också är här med oss idag.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3</a:t>
            </a:fld>
            <a:endParaRPr lang="en-US"/>
          </a:p>
        </p:txBody>
      </p:sp>
    </p:spTree>
    <p:extLst>
      <p:ext uri="{BB962C8B-B14F-4D97-AF65-F5344CB8AC3E}">
        <p14:creationId xmlns:p14="http://schemas.microsoft.com/office/powerpoint/2010/main" val="121037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sv-SE" b="1" i="1" dirty="0"/>
              <a:t>Noteringar till presentatören:</a:t>
            </a:r>
            <a:r>
              <a:rPr lang="sv-SE" b="1" i="1" baseline="0" dirty="0"/>
              <a:t> </a:t>
            </a:r>
            <a:r>
              <a:rPr lang="sv-SE" i="1" dirty="0"/>
              <a:t>Ange namnen på dina klubbar och tjänstemän på den här bilden för att hjälpa ditt team att lära känna andra och deras roller.</a:t>
            </a:r>
            <a:r>
              <a:rPr lang="sv-SE" i="1" baseline="0" dirty="0"/>
              <a:t> Fundera över hur du vill hantera obemannade tjänster. Du kan antingen radera dessa roller eller låta de stå kvar utan namn som en påminnelse att tillsätta dem. </a:t>
            </a:r>
            <a:r>
              <a:rPr lang="sv-SE" b="1" i="1" baseline="0" dirty="0"/>
              <a:t>Du kan också flytta detta till två bilder så att texten inte blir så kompakt på en bild.</a:t>
            </a:r>
          </a:p>
          <a:p>
            <a:pPr defTabSz="881390">
              <a:spcBef>
                <a:spcPts val="578"/>
              </a:spcBef>
              <a:spcAft>
                <a:spcPts val="578"/>
              </a:spcAft>
              <a:defRPr/>
            </a:pPr>
            <a:endParaRPr lang="en-US" i="1" baseline="0" dirty="0"/>
          </a:p>
          <a:p>
            <a:r>
              <a:rPr lang="sv-SE" dirty="0"/>
              <a:t>Det här är klubbledarna i vår zon. Jag skulle vilja be klubbpresidenterna berätta för oss vem som är här från sin klubb. </a:t>
            </a:r>
          </a:p>
          <a:p>
            <a:r>
              <a:rPr lang="sv-SE" dirty="0"/>
              <a:t>____</a:t>
            </a:r>
            <a:r>
              <a:rPr lang="sv-SE" i="1" dirty="0"/>
              <a:t>FÖRNAMN EFTERNAMN</a:t>
            </a:r>
            <a:r>
              <a:rPr lang="sv-SE" dirty="0"/>
              <a:t>______, skulle du kunna börja? På grund av tidsbegränsningen räcker det med att ni introducerar era närvarande tjänstemän med namn och roll.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4</a:t>
            </a:fld>
            <a:endParaRPr lang="en-US"/>
          </a:p>
        </p:txBody>
      </p:sp>
    </p:spTree>
    <p:extLst>
      <p:ext uri="{BB962C8B-B14F-4D97-AF65-F5344CB8AC3E}">
        <p14:creationId xmlns:p14="http://schemas.microsoft.com/office/powerpoint/2010/main" val="244210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sv-SE" b="1" i="1" dirty="0"/>
              <a:t>Noteringar till presentatören:</a:t>
            </a:r>
            <a:r>
              <a:rPr lang="sv-SE" b="1" i="1" baseline="0" dirty="0"/>
              <a:t> </a:t>
            </a:r>
            <a:r>
              <a:rPr lang="sv-SE" i="1" dirty="0"/>
              <a:t>Ange namnen på dina klubbar och tjänstemän på den här bilden för att hjälpa ditt team att lära känna andra och deras roller.</a:t>
            </a:r>
            <a:r>
              <a:rPr lang="sv-SE" i="1" baseline="0" dirty="0"/>
              <a:t> Fundera över hur du vill hantera obemannade tjänster. Du kan antingen radera dessa roller eller låta de stå kvar utan namn som en påminnelse att tillsätta dem. </a:t>
            </a:r>
            <a:r>
              <a:rPr lang="sv-SE" b="1" i="1" baseline="0" dirty="0"/>
              <a:t>Du kan också flytta detta till två bilder så att texten inte blir så kompakt på en bild.</a:t>
            </a:r>
          </a:p>
          <a:p>
            <a:pPr defTabSz="881390">
              <a:spcBef>
                <a:spcPts val="578"/>
              </a:spcBef>
              <a:spcAft>
                <a:spcPts val="578"/>
              </a:spcAft>
              <a:defRPr/>
            </a:pPr>
            <a:endParaRPr lang="en-US" i="1" baseline="0" dirty="0"/>
          </a:p>
          <a:p>
            <a:r>
              <a:rPr lang="sv-SE" dirty="0"/>
              <a:t>Det här är klubbledarna i vår zon. Jag skulle vilja be klubbpresidenterna berätta för oss vem som är här från sin klubb. </a:t>
            </a:r>
          </a:p>
          <a:p>
            <a:r>
              <a:rPr lang="sv-SE" dirty="0"/>
              <a:t>____</a:t>
            </a:r>
            <a:r>
              <a:rPr lang="sv-SE" i="1" dirty="0"/>
              <a:t>FÖRNAMN EFTERNAMN</a:t>
            </a:r>
            <a:r>
              <a:rPr lang="sv-SE" dirty="0"/>
              <a:t>______, skulle du kunna börja? På grund av tidsbegränsningen räcker det med att ni introducerar era närvarande tjänstemän med namn och roll.</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5</a:t>
            </a:fld>
            <a:endParaRPr lang="en-US"/>
          </a:p>
        </p:txBody>
      </p:sp>
    </p:spTree>
    <p:extLst>
      <p:ext uri="{BB962C8B-B14F-4D97-AF65-F5344CB8AC3E}">
        <p14:creationId xmlns:p14="http://schemas.microsoft.com/office/powerpoint/2010/main" val="182830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b="1" i="1"/>
              <a:t>Noteringar till presentatören: </a:t>
            </a:r>
            <a:r>
              <a:rPr lang="sv-SE" i="1"/>
              <a:t>Det angivna antalet zonmöten, månader de hålls och dagordningen på den här bilden är bara förslag. Ändra gärna dessa för att tillgodose behoven i din zon. Lions logotyp nedanför rutorna kan flyttas vänsterut eller högerut för att ange det nuvarande mötet. </a:t>
            </a:r>
          </a:p>
          <a:p>
            <a:r>
              <a:rPr lang="sv-SE"/>
              <a:t>Detta är vårt __ första/andra/tredje/fjärde zonmöte för det här verksamhetsåret. Vårt huvudsakliga ämne kommer att vara __Huvudämne__ och vi kommer också att kika på idéer för __Sekundärt ämne__.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6</a:t>
            </a:fld>
            <a:endParaRPr lang="en-US"/>
          </a:p>
        </p:txBody>
      </p:sp>
    </p:spTree>
    <p:extLst>
      <p:ext uri="{BB962C8B-B14F-4D97-AF65-F5344CB8AC3E}">
        <p14:creationId xmlns:p14="http://schemas.microsoft.com/office/powerpoint/2010/main" val="243534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i="1" dirty="0"/>
              <a:t>Noteringar till presentatören: </a:t>
            </a:r>
            <a:r>
              <a:rPr lang="sv-SE" i="1" dirty="0"/>
              <a:t>Ersätt punkten ”Gästpresentation” på dagordningen med titeln på din gästs presentation.</a:t>
            </a:r>
          </a:p>
          <a:p>
            <a:r>
              <a:rPr lang="sv-SE" dirty="0"/>
              <a:t>Vi börjar med __Titel Namn_, som kommer att berätta om Lions senaste idéer kring __Huvudämne__. </a:t>
            </a:r>
          </a:p>
          <a:p>
            <a:r>
              <a:rPr lang="sv-SE" dirty="0"/>
              <a:t>Därefter kommer vi att ha ett utbyte för att dela </a:t>
            </a:r>
            <a:r>
              <a:rPr lang="sv-SE" b="1" dirty="0"/>
              <a:t>våra</a:t>
            </a:r>
            <a:r>
              <a:rPr lang="sv-SE" dirty="0"/>
              <a:t> tankar kring __Huvudämne__. </a:t>
            </a:r>
          </a:p>
          <a:p>
            <a:r>
              <a:rPr lang="sv-SE" dirty="0"/>
              <a:t>Vi kommer att titta på resurser som finns tillgängliga för er. </a:t>
            </a:r>
          </a:p>
          <a:p>
            <a:r>
              <a:rPr lang="sv-SE" dirty="0"/>
              <a:t>Därefter blir det en mer allmän diskussion kring er klubbs utmaningar och framgångar. </a:t>
            </a:r>
          </a:p>
          <a:p>
            <a:r>
              <a:rPr lang="sv-SE" dirty="0"/>
              <a:t>På slutet kommer vi att prata om mål, evenemang och vad som händer härnäst.   </a:t>
            </a:r>
          </a:p>
          <a:p>
            <a:r>
              <a:rPr lang="sv-SE" dirty="0"/>
              <a:t>Jag uppmuntrar er att använda chattfunktionen under mötet för att dela era tankar med gruppen.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7</a:t>
            </a:fld>
            <a:endParaRPr lang="en-US"/>
          </a:p>
        </p:txBody>
      </p:sp>
    </p:spTree>
    <p:extLst>
      <p:ext uri="{BB962C8B-B14F-4D97-AF65-F5344CB8AC3E}">
        <p14:creationId xmlns:p14="http://schemas.microsoft.com/office/powerpoint/2010/main" val="254752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b="1" i="1"/>
              <a:t>Noteringar till presentatören: </a:t>
            </a:r>
            <a:r>
              <a:rPr lang="sv-SE" i="1"/>
              <a:t>Ange namnet på gästens presentation på den här bilden.</a:t>
            </a:r>
            <a:r>
              <a:rPr lang="sv-SE" i="1" baseline="0"/>
              <a:t> </a:t>
            </a:r>
            <a:r>
              <a:rPr lang="sv-SE" i="1"/>
              <a:t>Om din gäst har bilder, kan de läggas in här.</a:t>
            </a:r>
            <a:r>
              <a:rPr lang="sv-SE" i="1"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8</a:t>
            </a:fld>
            <a:endParaRPr lang="en-US"/>
          </a:p>
        </p:txBody>
      </p:sp>
    </p:spTree>
    <p:extLst>
      <p:ext uri="{BB962C8B-B14F-4D97-AF65-F5344CB8AC3E}">
        <p14:creationId xmlns:p14="http://schemas.microsoft.com/office/powerpoint/2010/main" val="175586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a:t>Tack,  __Gästens namn__.</a:t>
            </a:r>
            <a:r>
              <a:rPr lang="sv-SE" baseline="0"/>
              <a:t> Vad vi skulle vilja göra nu är att vidareutveckla det här ämnet med våra idéer.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9</a:t>
            </a:fld>
            <a:endParaRPr lang="en-US"/>
          </a:p>
        </p:txBody>
      </p:sp>
    </p:spTree>
    <p:extLst>
      <p:ext uri="{BB962C8B-B14F-4D97-AF65-F5344CB8AC3E}">
        <p14:creationId xmlns:p14="http://schemas.microsoft.com/office/powerpoint/2010/main" val="1980804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3975313"/>
            <a:ext cx="2743200" cy="1394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228600" y="4556919"/>
            <a:ext cx="11658599" cy="777081"/>
          </a:xfrm>
          <a:prstGeom prst="rect">
            <a:avLst/>
          </a:prstGeom>
        </p:spPr>
        <p:txBody>
          <a:bodyPr/>
          <a:lstStyle>
            <a:lvl1pPr>
              <a:lnSpc>
                <a:spcPct val="110000"/>
              </a:lnSpc>
              <a:spcBef>
                <a:spcPts val="1200"/>
              </a:spcBef>
              <a:spcAft>
                <a:spcPts val="1200"/>
              </a:spcAft>
              <a:defRPr lang="en-US" sz="4400" b="1" dirty="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pic>
        <p:nvPicPr>
          <p:cNvPr id="6" name="Emblem - White" descr="lion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952" y="914400"/>
            <a:ext cx="2812095" cy="2743200"/>
          </a:xfrm>
          <a:prstGeom prst="rect">
            <a:avLst/>
          </a:prstGeom>
        </p:spPr>
      </p:pic>
      <p:pic>
        <p:nvPicPr>
          <p:cNvPr id="8" name="Picture 7">
            <a:extLst>
              <a:ext uri="{FF2B5EF4-FFF2-40B4-BE49-F238E27FC236}">
                <a16:creationId xmlns:a16="http://schemas.microsoft.com/office/drawing/2014/main" id="{79B528F7-FFCE-164D-B6B9-E5AA98D57386}"/>
              </a:ext>
            </a:extLst>
          </p:cNvPr>
          <p:cNvPicPr>
            <a:picLocks noChangeAspect="1"/>
          </p:cNvPicPr>
          <p:nvPr userDrawn="1"/>
        </p:nvPicPr>
        <p:blipFill>
          <a:blip r:embed="rId3">
            <a:alphaModFix amt="60000"/>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92DA6FD9-0326-BB4A-94DB-C31C0BCB43AB}"/>
              </a:ext>
            </a:extLst>
          </p:cNvPr>
          <p:cNvPicPr>
            <a:picLocks noChangeAspect="1"/>
          </p:cNvPicPr>
          <p:nvPr userDrawn="1"/>
        </p:nvPicPr>
        <p:blipFill>
          <a:blip r:embed="rId4">
            <a:alphaModFix amt="60000"/>
          </a:blip>
          <a:srcRect/>
          <a:stretch/>
        </p:blipFill>
        <p:spPr>
          <a:xfrm rot="10800000">
            <a:off x="-1" y="4572001"/>
            <a:ext cx="2286000" cy="2286000"/>
          </a:xfrm>
          <a:prstGeom prst="rect">
            <a:avLst/>
          </a:prstGeom>
        </p:spPr>
      </p:pic>
      <p:sp>
        <p:nvSpPr>
          <p:cNvPr id="10" name="Text Placeholder 9"/>
          <p:cNvSpPr>
            <a:spLocks noGrp="1"/>
          </p:cNvSpPr>
          <p:nvPr>
            <p:ph type="body" sz="quarter" idx="10" hasCustomPrompt="1"/>
          </p:nvPr>
        </p:nvSpPr>
        <p:spPr>
          <a:xfrm>
            <a:off x="228600" y="5410200"/>
            <a:ext cx="11658600" cy="685800"/>
          </a:xfrm>
          <a:prstGeom prst="rect">
            <a:avLst/>
          </a:prstGeom>
        </p:spPr>
        <p:txBody>
          <a:bodyPr/>
          <a:lstStyle>
            <a:lvl1pPr marL="0" indent="0" algn="ctr">
              <a:spcBef>
                <a:spcPts val="1200"/>
              </a:spcBef>
              <a:spcAft>
                <a:spcPts val="1200"/>
              </a:spcAft>
              <a:buNone/>
              <a:defRPr sz="3600">
                <a:solidFill>
                  <a:schemeClr val="accent2"/>
                </a:solidFill>
                <a:latin typeface="Helvetica" panose="020B0604020202020204" pitchFamily="34" charset="0"/>
                <a:cs typeface="Helvetica" panose="020B0604020202020204" pitchFamily="34" charset="0"/>
              </a:defRPr>
            </a:lvl1pPr>
          </a:lstStyle>
          <a:p>
            <a:pPr lvl="0"/>
            <a:r>
              <a:rPr lang="en-US" dirty="0"/>
              <a:t>Subtitle</a:t>
            </a:r>
          </a:p>
        </p:txBody>
      </p:sp>
    </p:spTree>
    <p:extLst>
      <p:ext uri="{BB962C8B-B14F-4D97-AF65-F5344CB8AC3E}">
        <p14:creationId xmlns:p14="http://schemas.microsoft.com/office/powerpoint/2010/main" val="307460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rgbClr val="7A2682"/>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tx1"/>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1286103" y="202119"/>
            <a:ext cx="741107" cy="702199"/>
          </a:xfrm>
          <a:prstGeom prst="rect">
            <a:avLst/>
          </a:prstGeom>
        </p:spPr>
      </p:pic>
      <p:pic>
        <p:nvPicPr>
          <p:cNvPr id="7" name="Picture 6"/>
          <p:cNvPicPr>
            <a:picLocks noChangeAspect="1"/>
          </p:cNvPicPr>
          <p:nvPr userDrawn="1"/>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99447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9" name="Picture 8">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1352247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w logo">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83912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gled Edge">
    <p:spTree>
      <p:nvGrpSpPr>
        <p:cNvPr id="1" name=""/>
        <p:cNvGrpSpPr/>
        <p:nvPr/>
      </p:nvGrpSpPr>
      <p:grpSpPr>
        <a:xfrm>
          <a:off x="0" y="0"/>
          <a:ext cx="0" cy="0"/>
          <a:chOff x="0" y="0"/>
          <a:chExt cx="0" cy="0"/>
        </a:xfrm>
      </p:grpSpPr>
      <p:sp>
        <p:nvSpPr>
          <p:cNvPr id="8" name="Slice - Solid">
            <a:extLst>
              <a:ext uri="{FF2B5EF4-FFF2-40B4-BE49-F238E27FC236}">
                <a16:creationId xmlns:a16="http://schemas.microsoft.com/office/drawing/2014/main" id="{9CD3D0ED-E4E2-A049-B7B9-763B0D61FF42}"/>
              </a:ext>
            </a:extLst>
          </p:cNvPr>
          <p:cNvSpPr/>
          <p:nvPr userDrawn="1"/>
        </p:nvSpPr>
        <p:spPr>
          <a:xfrm>
            <a:off x="1073041" y="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bg1">
                    <a:lumMod val="95000"/>
                  </a:schemeClr>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04800" y="381000"/>
            <a:ext cx="1676400" cy="609600"/>
          </a:xfrm>
          <a:prstGeom prst="rect">
            <a:avLst/>
          </a:prstGeom>
        </p:spPr>
        <p:txBody>
          <a:bodyPr/>
          <a:lstStyle>
            <a:lvl1pPr marL="0" indent="0" algn="ctr">
              <a:buNone/>
              <a:defRPr sz="1600">
                <a:solidFill>
                  <a:srgbClr val="7A2682"/>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10"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pic>
        <p:nvPicPr>
          <p:cNvPr id="11" name="Picture 10"/>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8134" y="5856644"/>
            <a:ext cx="792466" cy="749758"/>
          </a:xfrm>
          <a:prstGeom prst="rect">
            <a:avLst/>
          </a:prstGeom>
        </p:spPr>
      </p:pic>
    </p:spTree>
    <p:extLst>
      <p:ext uri="{BB962C8B-B14F-4D97-AF65-F5344CB8AC3E}">
        <p14:creationId xmlns:p14="http://schemas.microsoft.com/office/powerpoint/2010/main" val="18577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Freeform 9">
            <a:extLst>
              <a:ext uri="{FF2B5EF4-FFF2-40B4-BE49-F238E27FC236}">
                <a16:creationId xmlns:a16="http://schemas.microsoft.com/office/drawing/2014/main" id="{E39E4B24-8DD0-8746-989F-ADE4C1B100E8}"/>
              </a:ext>
            </a:extLst>
          </p:cNvPr>
          <p:cNvSpPr/>
          <p:nvPr userDrawn="1"/>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6" name="Text Placeholder 5"/>
          <p:cNvSpPr>
            <a:spLocks noGrp="1"/>
          </p:cNvSpPr>
          <p:nvPr>
            <p:ph type="body" sz="quarter" idx="10" hasCustomPrompt="1"/>
          </p:nvPr>
        </p:nvSpPr>
        <p:spPr>
          <a:xfrm>
            <a:off x="66294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grpSp>
        <p:nvGrpSpPr>
          <p:cNvPr id="11" name="Group 10">
            <a:extLst>
              <a:ext uri="{FF2B5EF4-FFF2-40B4-BE49-F238E27FC236}">
                <a16:creationId xmlns:a16="http://schemas.microsoft.com/office/drawing/2014/main" id="{04565E04-6750-604C-B216-14F6DB223BE5}"/>
              </a:ext>
            </a:extLst>
          </p:cNvPr>
          <p:cNvGrpSpPr/>
          <p:nvPr userDrawn="1"/>
        </p:nvGrpSpPr>
        <p:grpSpPr>
          <a:xfrm>
            <a:off x="4955038" y="0"/>
            <a:ext cx="1677492" cy="6858000"/>
            <a:chOff x="3697870" y="0"/>
            <a:chExt cx="1677492" cy="6858000"/>
          </a:xfrm>
        </p:grpSpPr>
        <p:sp>
          <p:nvSpPr>
            <p:cNvPr id="12" name="Freeform 11">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 name="Title 1"/>
          <p:cNvSpPr>
            <a:spLocks noGrp="1"/>
          </p:cNvSpPr>
          <p:nvPr>
            <p:ph type="title"/>
          </p:nvPr>
        </p:nvSpPr>
        <p:spPr>
          <a:xfrm>
            <a:off x="490434" y="2072050"/>
            <a:ext cx="4419600" cy="2019731"/>
          </a:xfrm>
          <a:prstGeom prst="rect">
            <a:avLst/>
          </a:prstGeom>
        </p:spPr>
        <p:txBody>
          <a:bodyPr anchor="ctr"/>
          <a:lstStyle>
            <a:lvl1pPr>
              <a:defRPr sz="40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007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10718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1066801" y="1499358"/>
            <a:ext cx="4495800" cy="53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685801" y="685800"/>
            <a:ext cx="5334000" cy="685800"/>
          </a:xfrm>
          <a:prstGeom prst="rect">
            <a:avLst/>
          </a:prstGeom>
        </p:spPr>
        <p:txBody>
          <a:bodyPr/>
          <a:lstStyle>
            <a:lvl1pPr>
              <a:defRPr lang="en-US" sz="3600" b="1" dirty="0">
                <a:solidFill>
                  <a:srgbClr val="7A268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6" name="Content Placeholder 5"/>
          <p:cNvSpPr>
            <a:spLocks noGrp="1"/>
          </p:cNvSpPr>
          <p:nvPr>
            <p:ph sz="quarter" idx="10" hasCustomPrompt="1"/>
          </p:nvPr>
        </p:nvSpPr>
        <p:spPr>
          <a:xfrm>
            <a:off x="6629400" y="685800"/>
            <a:ext cx="4800600" cy="5410200"/>
          </a:xfrm>
          <a:prstGeom prst="rect">
            <a:avLst/>
          </a:prstGeom>
          <a:solidFill>
            <a:schemeClr val="bg1"/>
          </a:solidFill>
        </p:spPr>
        <p:txBody>
          <a:bodyPr/>
          <a:lstStyle>
            <a:lvl1pPr marL="0" indent="0">
              <a:buFont typeface="Arial" panose="020B0604020202020204" pitchFamily="34" charset="0"/>
              <a:buNone/>
              <a:defRPr sz="2800" baseline="0">
                <a:solidFill>
                  <a:schemeClr val="tx1"/>
                </a:solidFill>
                <a:latin typeface="Helvetica" panose="020B0604020202020204" pitchFamily="34" charset="0"/>
                <a:cs typeface="Helvetica" panose="020B0604020202020204" pitchFamily="34" charset="0"/>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Click to enter text</a:t>
            </a:r>
          </a:p>
        </p:txBody>
      </p:sp>
      <p:sp>
        <p:nvSpPr>
          <p:cNvPr id="8" name="Content Placeholder 7"/>
          <p:cNvSpPr>
            <a:spLocks noGrp="1"/>
          </p:cNvSpPr>
          <p:nvPr>
            <p:ph sz="quarter" idx="11" hasCustomPrompt="1"/>
          </p:nvPr>
        </p:nvSpPr>
        <p:spPr>
          <a:xfrm>
            <a:off x="723901" y="2057400"/>
            <a:ext cx="5295900" cy="4038599"/>
          </a:xfrm>
          <a:prstGeom prst="rect">
            <a:avLst/>
          </a:prstGeom>
        </p:spPr>
        <p:txBody>
          <a:bodyPr/>
          <a:lstStyle>
            <a:lvl1pPr marL="0" indent="0">
              <a:buNone/>
              <a:defRPr sz="3200">
                <a:solidFill>
                  <a:schemeClr val="tx1"/>
                </a:solidFill>
                <a:latin typeface="Helvetica" panose="020B0604020202020204" pitchFamily="34" charset="0"/>
                <a:cs typeface="Helvetica" panose="020B0604020202020204" pitchFamily="34" charset="0"/>
              </a:defRPr>
            </a:lvl1pPr>
          </a:lstStyle>
          <a:p>
            <a:pPr lvl="0"/>
            <a:r>
              <a:rPr lang="en-US" dirty="0"/>
              <a:t>Text</a:t>
            </a:r>
          </a:p>
        </p:txBody>
      </p:sp>
    </p:spTree>
    <p:extLst>
      <p:ext uri="{BB962C8B-B14F-4D97-AF65-F5344CB8AC3E}">
        <p14:creationId xmlns:p14="http://schemas.microsoft.com/office/powerpoint/2010/main" val="386346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38200"/>
            <a:ext cx="10515600" cy="609601"/>
          </a:xfrm>
          <a:prstGeom prst="rect">
            <a:avLst/>
          </a:prstGeom>
        </p:spPr>
        <p:txBody>
          <a:bodyPr anchor="ctr"/>
          <a:lstStyle>
            <a:lvl1pPr>
              <a:defRPr sz="3600" b="1">
                <a:solidFill>
                  <a:srgbClr val="7A2682"/>
                </a:solidFill>
                <a:latin typeface="Helvetica" panose="020B0604020202020204" pitchFamily="34" charset="0"/>
                <a:cs typeface="Helvetica" panose="020B0604020202020204" pitchFamily="34" charset="0"/>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524001"/>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1981200"/>
            <a:ext cx="10668000" cy="41148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tx1"/>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3385619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Photo">
    <p:spTree>
      <p:nvGrpSpPr>
        <p:cNvPr id="1" name=""/>
        <p:cNvGrpSpPr/>
        <p:nvPr/>
      </p:nvGrpSpPr>
      <p:grpSpPr>
        <a:xfrm>
          <a:off x="0" y="0"/>
          <a:ext cx="0" cy="0"/>
          <a:chOff x="0" y="0"/>
          <a:chExt cx="0" cy="0"/>
        </a:xfrm>
      </p:grpSpPr>
      <p:pic>
        <p:nvPicPr>
          <p:cNvPr id="4" name="Background - Image">
            <a:extLst>
              <a:ext uri="{FF2B5EF4-FFF2-40B4-BE49-F238E27FC236}">
                <a16:creationId xmlns:a16="http://schemas.microsoft.com/office/drawing/2014/main" id="{2EE2BF5C-B4A4-1B40-B3D6-5807C1E6D8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2" name="Title 1"/>
          <p:cNvSpPr>
            <a:spLocks noGrp="1"/>
          </p:cNvSpPr>
          <p:nvPr>
            <p:ph type="title" hasCustomPrompt="1"/>
          </p:nvPr>
        </p:nvSpPr>
        <p:spPr>
          <a:xfrm>
            <a:off x="0" y="0"/>
            <a:ext cx="12191999" cy="1752600"/>
          </a:xfrm>
          <a:prstGeom prst="rect">
            <a:avLst/>
          </a:prstGeom>
          <a:solidFill>
            <a:schemeClr val="bg1"/>
          </a:solidFill>
        </p:spPr>
        <p:txBody>
          <a:bodyPr anchor="ctr"/>
          <a:lstStyle>
            <a:lvl1pPr>
              <a:defRPr>
                <a:ln>
                  <a:noFill/>
                </a:ln>
                <a:solidFill>
                  <a:srgbClr val="7A2682"/>
                </a:solidFill>
              </a:defRPr>
            </a:lvl1pPr>
          </a:lstStyle>
          <a:p>
            <a:r>
              <a:rPr lang="en-US" dirty="0"/>
              <a:t>Title</a:t>
            </a:r>
          </a:p>
        </p:txBody>
      </p:sp>
      <p:pic>
        <p:nvPicPr>
          <p:cNvPr id="5" name="Picture 4"/>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381000" y="315027"/>
            <a:ext cx="1186487" cy="1122545"/>
          </a:xfrm>
          <a:prstGeom prst="rect">
            <a:avLst/>
          </a:prstGeom>
        </p:spPr>
      </p:pic>
    </p:spTree>
    <p:extLst>
      <p:ext uri="{BB962C8B-B14F-4D97-AF65-F5344CB8AC3E}">
        <p14:creationId xmlns:p14="http://schemas.microsoft.com/office/powerpoint/2010/main" val="147257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bg1"/>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accent2"/>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accent2"/>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0221843" y="430719"/>
            <a:ext cx="993014" cy="940881"/>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B528F7-FFCE-164D-B6B9-E5AA98D57386}"/>
              </a:ext>
            </a:extLst>
          </p:cNvPr>
          <p:cNvPicPr>
            <a:picLocks noChangeAspect="1"/>
          </p:cNvPicPr>
          <p:nvPr userDrawn="1"/>
        </p:nvPicPr>
        <p:blipFill>
          <a:blip r:embed="rId2">
            <a:alphaModFix amt="60000"/>
          </a:blip>
          <a:srcRect/>
          <a:stretch/>
        </p:blipFill>
        <p:spPr>
          <a:xfrm>
            <a:off x="9906000" y="-1"/>
            <a:ext cx="2286000" cy="2286000"/>
          </a:xfrm>
          <a:prstGeom prst="rect">
            <a:avLst/>
          </a:prstGeom>
        </p:spPr>
      </p:pic>
      <p:pic>
        <p:nvPicPr>
          <p:cNvPr id="8" name="Picture 7">
            <a:extLst>
              <a:ext uri="{FF2B5EF4-FFF2-40B4-BE49-F238E27FC236}">
                <a16:creationId xmlns:a16="http://schemas.microsoft.com/office/drawing/2014/main" id="{92DA6FD9-0326-BB4A-94DB-C31C0BCB43AB}"/>
              </a:ext>
            </a:extLst>
          </p:cNvPr>
          <p:cNvPicPr>
            <a:picLocks noChangeAspect="1"/>
          </p:cNvPicPr>
          <p:nvPr userDrawn="1"/>
        </p:nvPicPr>
        <p:blipFill>
          <a:blip r:embed="rId3">
            <a:alphaModFix amt="60000"/>
          </a:blip>
          <a:srcRect/>
          <a:stretch/>
        </p:blipFill>
        <p:spPr>
          <a:xfrm rot="10800000">
            <a:off x="-1" y="4572001"/>
            <a:ext cx="2286000" cy="2286000"/>
          </a:xfrm>
          <a:prstGeom prst="rect">
            <a:avLst/>
          </a:prstGeom>
        </p:spPr>
      </p:pic>
    </p:spTree>
    <p:extLst>
      <p:ext uri="{BB962C8B-B14F-4D97-AF65-F5344CB8AC3E}">
        <p14:creationId xmlns:p14="http://schemas.microsoft.com/office/powerpoint/2010/main" val="214158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231"/>
          <a:stretch/>
        </p:blipFill>
        <p:spPr>
          <a:xfrm>
            <a:off x="7391400" y="2019300"/>
            <a:ext cx="4191000" cy="40386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spTree>
    <p:extLst>
      <p:ext uri="{BB962C8B-B14F-4D97-AF65-F5344CB8AC3E}">
        <p14:creationId xmlns:p14="http://schemas.microsoft.com/office/powerpoint/2010/main" val="121025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grpSp>
        <p:nvGrpSpPr>
          <p:cNvPr id="7" name="Group 6">
            <a:extLst>
              <a:ext uri="{FF2B5EF4-FFF2-40B4-BE49-F238E27FC236}">
                <a16:creationId xmlns:a16="http://schemas.microsoft.com/office/drawing/2014/main" id="{74A5E45F-A3AE-2E46-A663-87F532F6A4EC}"/>
              </a:ext>
            </a:extLst>
          </p:cNvPr>
          <p:cNvGrpSpPr/>
          <p:nvPr userDrawn="1"/>
        </p:nvGrpSpPr>
        <p:grpSpPr>
          <a:xfrm>
            <a:off x="4418508" y="0"/>
            <a:ext cx="1677492" cy="6858001"/>
            <a:chOff x="4955038" y="0"/>
            <a:chExt cx="1677492" cy="6858000"/>
          </a:xfrm>
        </p:grpSpPr>
        <p:sp>
          <p:nvSpPr>
            <p:cNvPr id="8" name="Freeform 7">
              <a:extLst>
                <a:ext uri="{FF2B5EF4-FFF2-40B4-BE49-F238E27FC236}">
                  <a16:creationId xmlns:a16="http://schemas.microsoft.com/office/drawing/2014/main" id="{0ABA8735-21A0-D941-BAFF-2C6DFDE50D15}"/>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Freeform 8">
              <a:extLst>
                <a:ext uri="{FF2B5EF4-FFF2-40B4-BE49-F238E27FC236}">
                  <a16:creationId xmlns:a16="http://schemas.microsoft.com/office/drawing/2014/main" id="{1AABB41B-29AE-AA4C-A273-97195EE7BD4E}"/>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6" name="Text Placeholder 5"/>
          <p:cNvSpPr>
            <a:spLocks noGrp="1"/>
          </p:cNvSpPr>
          <p:nvPr>
            <p:ph type="body" sz="quarter" idx="10" hasCustomPrompt="1"/>
          </p:nvPr>
        </p:nvSpPr>
        <p:spPr>
          <a:xfrm>
            <a:off x="65532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bg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sp>
        <p:nvSpPr>
          <p:cNvPr id="2" name="Title 1"/>
          <p:cNvSpPr>
            <a:spLocks noGrp="1"/>
          </p:cNvSpPr>
          <p:nvPr>
            <p:ph type="title"/>
          </p:nvPr>
        </p:nvSpPr>
        <p:spPr>
          <a:xfrm>
            <a:off x="490434" y="2072050"/>
            <a:ext cx="4419600" cy="2019731"/>
          </a:xfrm>
          <a:prstGeom prst="rect">
            <a:avLst/>
          </a:prstGeom>
        </p:spPr>
        <p:txBody>
          <a:bodyPr anchor="ctr"/>
          <a:lstStyle>
            <a:lvl1pPr>
              <a:lnSpc>
                <a:spcPct val="110000"/>
              </a:lnSpc>
              <a:spcBef>
                <a:spcPts val="1200"/>
              </a:spcBef>
              <a:spcAft>
                <a:spcPts val="1200"/>
              </a:spcAft>
              <a:defRPr sz="40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6663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27518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990599"/>
            <a:ext cx="10515600" cy="609601"/>
          </a:xfrm>
          <a:prstGeom prst="rect">
            <a:avLst/>
          </a:prstGeom>
        </p:spPr>
        <p:txBody>
          <a:bodyPr anchor="ctr"/>
          <a:lstStyle>
            <a:lvl1pPr>
              <a:defRPr>
                <a:solidFill>
                  <a:schemeClr val="bg1"/>
                </a:solidFill>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676400"/>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2133600"/>
            <a:ext cx="10668000" cy="39624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accent2"/>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accent2"/>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6" name="Picture 5">
            <a:extLst>
              <a:ext uri="{FF2B5EF4-FFF2-40B4-BE49-F238E27FC236}">
                <a16:creationId xmlns:a16="http://schemas.microsoft.com/office/drawing/2014/main" id="{EC91BDFD-39A3-CC49-8A5D-E1E895440D6E}"/>
              </a:ext>
            </a:extLst>
          </p:cNvPr>
          <p:cNvPicPr>
            <a:picLocks noChangeAspect="1"/>
          </p:cNvPicPr>
          <p:nvPr userDrawn="1"/>
        </p:nvPicPr>
        <p:blipFill>
          <a:blip r:embed="rId2"/>
          <a:stretch>
            <a:fillRect/>
          </a:stretch>
        </p:blipFill>
        <p:spPr>
          <a:xfrm>
            <a:off x="9906000" y="0"/>
            <a:ext cx="2286000" cy="2286000"/>
          </a:xfrm>
          <a:prstGeom prst="rect">
            <a:avLst/>
          </a:prstGeom>
        </p:spPr>
      </p:pic>
      <p:pic>
        <p:nvPicPr>
          <p:cNvPr id="7" name="Picture 6">
            <a:extLst>
              <a:ext uri="{FF2B5EF4-FFF2-40B4-BE49-F238E27FC236}">
                <a16:creationId xmlns:a16="http://schemas.microsoft.com/office/drawing/2014/main" id="{E0E5FEE6-C2C9-3544-A7EA-FE542E4FFB5C}"/>
              </a:ext>
            </a:extLst>
          </p:cNvPr>
          <p:cNvPicPr>
            <a:picLocks noChangeAspect="1"/>
          </p:cNvPicPr>
          <p:nvPr userDrawn="1"/>
        </p:nvPicPr>
        <p:blipFill>
          <a:blip r:embed="rId2"/>
          <a:stretch>
            <a:fillRect/>
          </a:stretch>
        </p:blipFill>
        <p:spPr>
          <a:xfrm rot="10800000">
            <a:off x="-1" y="4572001"/>
            <a:ext cx="2286000" cy="2286000"/>
          </a:xfrm>
          <a:prstGeom prst="rect">
            <a:avLst/>
          </a:prstGeom>
        </p:spPr>
      </p:pic>
    </p:spTree>
    <p:extLst>
      <p:ext uri="{BB962C8B-B14F-4D97-AF65-F5344CB8AC3E}">
        <p14:creationId xmlns:p14="http://schemas.microsoft.com/office/powerpoint/2010/main" val="33893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ngled Edge">
    <p:spTree>
      <p:nvGrpSpPr>
        <p:cNvPr id="1" name=""/>
        <p:cNvGrpSpPr/>
        <p:nvPr/>
      </p:nvGrpSpPr>
      <p:grpSpPr>
        <a:xfrm>
          <a:off x="0" y="0"/>
          <a:ext cx="0" cy="0"/>
          <a:chOff x="0" y="0"/>
          <a:chExt cx="0" cy="0"/>
        </a:xfrm>
      </p:grpSpPr>
      <p:sp>
        <p:nvSpPr>
          <p:cNvPr id="3" name="Slice - Solid">
            <a:extLst>
              <a:ext uri="{FF2B5EF4-FFF2-40B4-BE49-F238E27FC236}">
                <a16:creationId xmlns:a16="http://schemas.microsoft.com/office/drawing/2014/main" id="{9CD3D0ED-E4E2-A049-B7B9-763B0D61FF42}"/>
              </a:ext>
            </a:extLst>
          </p:cNvPr>
          <p:cNvSpPr/>
          <p:nvPr userDrawn="1"/>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25335DA3-992D-9440-B1BD-2CA57DF992D3}"/>
              </a:ext>
            </a:extLst>
          </p:cNvPr>
          <p:cNvPicPr>
            <a:picLocks noChangeAspect="1"/>
          </p:cNvPicPr>
          <p:nvPr userDrawn="1"/>
        </p:nvPicPr>
        <p:blipFill>
          <a:blip r:embed="rId2"/>
          <a:srcRect/>
          <a:stretch/>
        </p:blipFill>
        <p:spPr>
          <a:xfrm>
            <a:off x="195594" y="5944675"/>
            <a:ext cx="741107" cy="702199"/>
          </a:xfrm>
          <a:prstGeom prst="rect">
            <a:avLst/>
          </a:prstGeom>
        </p:spPr>
      </p:pic>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tx1"/>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81000" y="381000"/>
            <a:ext cx="1676400" cy="609600"/>
          </a:xfrm>
          <a:prstGeom prst="rect">
            <a:avLst/>
          </a:prstGeom>
        </p:spPr>
        <p:txBody>
          <a:bodyPr/>
          <a:lstStyle>
            <a:lvl1pPr marL="0" indent="0" algn="ctr">
              <a:buNone/>
              <a:defRPr sz="1600">
                <a:solidFill>
                  <a:schemeClr val="bg1">
                    <a:lumMod val="95000"/>
                  </a:schemeClr>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8"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280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 r="-1284"/>
          <a:stretch/>
        </p:blipFill>
        <p:spPr>
          <a:xfrm>
            <a:off x="8355714" y="2124227"/>
            <a:ext cx="3575487" cy="344370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346075" indent="-346075">
              <a:lnSpc>
                <a:spcPct val="120000"/>
              </a:lnSpc>
              <a:spcBef>
                <a:spcPts val="12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bg1">
                  <a:lumMod val="95000"/>
                </a:schemeClr>
              </a:buClr>
              <a:buFont typeface="Arial" panose="020B0604020202020204" pitchFamily="34" charset="0"/>
              <a:buChar char="•"/>
              <a:defRPr lang="en-US" sz="2400" dirty="0" smtClean="0">
                <a:solidFill>
                  <a:schemeClr val="bg1">
                    <a:lumMod val="9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363072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A2682"/>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71" r:id="rId1"/>
    <p:sldLayoutId id="2147483860" r:id="rId2"/>
    <p:sldLayoutId id="2147483874" r:id="rId3"/>
    <p:sldLayoutId id="2147483870" r:id="rId4"/>
    <p:sldLayoutId id="2147483880" r:id="rId5"/>
    <p:sldLayoutId id="2147483878" r:id="rId6"/>
    <p:sldLayoutId id="2147483879" r:id="rId7"/>
    <p:sldLayoutId id="2147483881" r:id="rId8"/>
    <p:sldLayoutId id="2147483899" r:id="rId9"/>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480777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95" r:id="rId4"/>
    <p:sldLayoutId id="2147483905" r:id="rId5"/>
    <p:sldLayoutId id="2147483893" r:id="rId6"/>
    <p:sldLayoutId id="2147483888" r:id="rId7"/>
    <p:sldLayoutId id="2147483892" r:id="rId8"/>
    <p:sldLayoutId id="2147483897" r:id="rId9"/>
    <p:sldLayoutId id="2147483906" r:id="rId10"/>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pic>
        <p:nvPicPr>
          <p:cNvPr id="2" name="Picture 1" descr="lionlogo_white.eps">
            <a:extLst>
              <a:ext uri="{FF2B5EF4-FFF2-40B4-BE49-F238E27FC236}">
                <a16:creationId xmlns:a16="http://schemas.microsoft.com/office/drawing/2014/main" id="{844E32EA-8DD8-4F18-9DB5-02167757D6C7}"/>
              </a:ext>
            </a:extLst>
          </p:cNvPr>
          <p:cNvPicPr>
            <a:picLocks noChangeAspect="1"/>
          </p:cNvPicPr>
          <p:nvPr/>
        </p:nvPicPr>
        <p:blipFill>
          <a:blip r:embed="rId3" cstate="print">
            <a:alphaModFix amt="33000"/>
            <a:lum contrast="-20000"/>
            <a:extLst>
              <a:ext uri="{28A0092B-C50C-407E-A947-70E740481C1C}">
                <a14:useLocalDpi xmlns:a14="http://schemas.microsoft.com/office/drawing/2010/main" val="0"/>
              </a:ext>
            </a:extLst>
          </a:blip>
          <a:stretch>
            <a:fillRect/>
          </a:stretch>
        </p:blipFill>
        <p:spPr>
          <a:xfrm>
            <a:off x="152400" y="5012612"/>
            <a:ext cx="1676400" cy="1635328"/>
          </a:xfrm>
          <a:prstGeom prst="rect">
            <a:avLst/>
          </a:prstGeom>
          <a:effectLst>
            <a:outerShdw blurRad="50800" dist="50800" dir="5400000" algn="ctr" rotWithShape="0">
              <a:srgbClr val="000000"/>
            </a:outerShdw>
          </a:effectLst>
        </p:spPr>
      </p:pic>
      <p:sp>
        <p:nvSpPr>
          <p:cNvPr id="3" name="Text Placeholder 1">
            <a:extLst>
              <a:ext uri="{FF2B5EF4-FFF2-40B4-BE49-F238E27FC236}">
                <a16:creationId xmlns:a16="http://schemas.microsoft.com/office/drawing/2014/main" id="{B3DA5C4E-72D1-4562-9987-ED9024A4CB07}"/>
              </a:ext>
            </a:extLst>
          </p:cNvPr>
          <p:cNvSpPr txBox="1">
            <a:spLocks/>
          </p:cNvSpPr>
          <p:nvPr/>
        </p:nvSpPr>
        <p:spPr>
          <a:xfrm>
            <a:off x="4114800" y="2260601"/>
            <a:ext cx="4762500" cy="147002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sv-SE" sz="3600" b="0">
                <a:latin typeface="HelveticaNeueLT Std Med" panose="020B0604020202020204"/>
                <a:cs typeface="Calibri Light" panose="020F0302020204030204" pitchFamily="34" charset="0"/>
              </a:rPr>
              <a:t>Möte för</a:t>
            </a:r>
            <a:br>
              <a:rPr lang="sv-SE" sz="3600" b="0">
                <a:latin typeface="HelveticaNeueLT Std Med" panose="020B0604020202020204"/>
                <a:cs typeface="Calibri Light" panose="020F0302020204030204" pitchFamily="34" charset="0"/>
              </a:rPr>
            </a:br>
            <a:r>
              <a:rPr lang="sv-SE" sz="3600" b="0">
                <a:latin typeface="HelveticaNeueLT Std Med" panose="020B0604020202020204"/>
                <a:cs typeface="Calibri Light" panose="020F0302020204030204" pitchFamily="34" charset="0"/>
              </a:rPr>
              <a:t>zon ____</a:t>
            </a:r>
          </a:p>
          <a:p>
            <a:pPr algn="l">
              <a:defRPr/>
            </a:pPr>
            <a:r>
              <a:rPr lang="sv-SE" sz="3600" b="0">
                <a:latin typeface="HelveticaNeueLT Std Med" panose="020B0604020202020204"/>
                <a:cs typeface="Calibri Light" panose="020F0302020204030204" pitchFamily="34" charset="0"/>
              </a:rPr>
              <a:t>Distrikt ____</a:t>
            </a:r>
          </a:p>
          <a:p>
            <a:pPr>
              <a:defRPr/>
            </a:pPr>
            <a:endParaRPr lang="en-US" sz="3600" b="0" kern="0" dirty="0">
              <a:latin typeface="HelveticaNeueLT Std Med" panose="020B0604020202020204"/>
              <a:cs typeface="Calibri Light" panose="020F0302020204030204" pitchFamily="34" charset="0"/>
            </a:endParaRPr>
          </a:p>
        </p:txBody>
      </p:sp>
      <p:sp>
        <p:nvSpPr>
          <p:cNvPr id="4" name="Rectangle 3">
            <a:extLst>
              <a:ext uri="{FF2B5EF4-FFF2-40B4-BE49-F238E27FC236}">
                <a16:creationId xmlns:a16="http://schemas.microsoft.com/office/drawing/2014/main" id="{07217098-761F-42AC-92A9-90814EAC2DAD}"/>
              </a:ext>
            </a:extLst>
          </p:cNvPr>
          <p:cNvSpPr/>
          <p:nvPr/>
        </p:nvSpPr>
        <p:spPr>
          <a:xfrm>
            <a:off x="4572000" y="3657600"/>
            <a:ext cx="2743200" cy="73025"/>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anchor="ctr"/>
          <a:lstStyle/>
          <a:p>
            <a:pPr algn="ctr">
              <a:defRPr/>
            </a:pPr>
            <a:endParaRPr lang="en-US" dirty="0"/>
          </a:p>
        </p:txBody>
      </p:sp>
      <p:sp>
        <p:nvSpPr>
          <p:cNvPr id="5" name="Text Placeholder 1">
            <a:extLst>
              <a:ext uri="{FF2B5EF4-FFF2-40B4-BE49-F238E27FC236}">
                <a16:creationId xmlns:a16="http://schemas.microsoft.com/office/drawing/2014/main" id="{6F1005A5-D645-498B-A0B9-D330C160D171}"/>
              </a:ext>
            </a:extLst>
          </p:cNvPr>
          <p:cNvSpPr txBox="1">
            <a:spLocks/>
          </p:cNvSpPr>
          <p:nvPr/>
        </p:nvSpPr>
        <p:spPr>
          <a:xfrm>
            <a:off x="4122683" y="4392612"/>
            <a:ext cx="4762500" cy="147002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sv-SE" sz="3600" b="0">
                <a:latin typeface="HelveticaNeueLT Std Med" panose="020B0604020202020204"/>
                <a:cs typeface="Calibri Light" panose="020F0302020204030204" pitchFamily="34" charset="0"/>
              </a:rPr>
              <a:t>Datum ____</a:t>
            </a:r>
          </a:p>
          <a:p>
            <a:pPr>
              <a:defRPr/>
            </a:pPr>
            <a:endParaRPr lang="en-US" sz="3600" b="0" kern="0" dirty="0">
              <a:latin typeface="HelveticaNeueLT Std Med" panose="020B0604020202020204"/>
              <a:cs typeface="Calibri Light" panose="020F0302020204030204" pitchFamily="34" charset="0"/>
            </a:endParaRPr>
          </a:p>
        </p:txBody>
      </p:sp>
    </p:spTree>
    <p:extLst>
      <p:ext uri="{BB962C8B-B14F-4D97-AF65-F5344CB8AC3E}">
        <p14:creationId xmlns:p14="http://schemas.microsoft.com/office/powerpoint/2010/main" val="228105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sv-SE" sz="3200">
                <a:solidFill>
                  <a:schemeClr val="accent1"/>
                </a:solidFill>
                <a:latin typeface="Calibri" panose="020F0502020204030204" pitchFamily="34" charset="0"/>
                <a:cs typeface="Calibri" panose="020F0502020204030204" pitchFamily="34" charset="0"/>
              </a:rPr>
              <a:t>Idéutbyte ______ Huvudämne: ______</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481828"/>
            <a:ext cx="3810000" cy="2677656"/>
          </a:xfrm>
          <a:prstGeom prst="rect">
            <a:avLst/>
          </a:prstGeom>
          <a:noFill/>
        </p:spPr>
        <p:txBody>
          <a:bodyPr wrap="square" rtlCol="0">
            <a:spAutoFit/>
          </a:bodyPr>
          <a:lstStyle/>
          <a:p>
            <a:r>
              <a:rPr lang="sv-SE" sz="2400" b="1">
                <a:solidFill>
                  <a:schemeClr val="bg1"/>
                </a:solidFill>
                <a:latin typeface="Calibri" panose="020F0502020204030204" pitchFamily="34" charset="0"/>
                <a:cs typeface="Calibri" panose="020F0502020204030204" pitchFamily="34" charset="0"/>
              </a:rPr>
              <a:t>_____ Lions Club </a:t>
            </a:r>
          </a:p>
          <a:p>
            <a:r>
              <a:rPr lang="sv-SE">
                <a:solidFill>
                  <a:schemeClr val="bg1"/>
                </a:solidFill>
                <a:latin typeface="Calibri" panose="020F0502020204030204" pitchFamily="34" charset="0"/>
                <a:cs typeface="Calibri" panose="020F0502020204030204" pitchFamily="34" charset="0"/>
              </a:rPr>
              <a:t>President: _______</a:t>
            </a:r>
          </a:p>
          <a:p>
            <a:r>
              <a:rPr lang="sv-SE">
                <a:solidFill>
                  <a:schemeClr val="bg1"/>
                </a:solidFill>
                <a:latin typeface="Calibri" panose="020F0502020204030204" pitchFamily="34" charset="0"/>
                <a:cs typeface="Calibri" panose="020F0502020204030204" pitchFamily="34" charset="0"/>
              </a:rPr>
              <a:t>Första vice president: _______</a:t>
            </a:r>
          </a:p>
          <a:p>
            <a:r>
              <a:rPr lang="sv-SE">
                <a:solidFill>
                  <a:schemeClr val="bg1"/>
                </a:solidFill>
                <a:latin typeface="Calibri" panose="020F0502020204030204" pitchFamily="34" charset="0"/>
                <a:cs typeface="Calibri" panose="020F0502020204030204" pitchFamily="34" charset="0"/>
              </a:rPr>
              <a:t>Sekreterare: ______</a:t>
            </a:r>
          </a:p>
          <a:p>
            <a:r>
              <a:rPr lang="sv-SE">
                <a:solidFill>
                  <a:schemeClr val="bg1"/>
                </a:solidFill>
                <a:latin typeface="Calibri" panose="020F0502020204030204" pitchFamily="34" charset="0"/>
                <a:cs typeface="Calibri" panose="020F0502020204030204" pitchFamily="34" charset="0"/>
              </a:rPr>
              <a:t>Kassör: _________ </a:t>
            </a:r>
          </a:p>
          <a:p>
            <a:r>
              <a:rPr lang="sv-SE">
                <a:solidFill>
                  <a:schemeClr val="bg1"/>
                </a:solidFill>
                <a:latin typeface="Calibri" panose="020F0502020204030204" pitchFamily="34" charset="0"/>
                <a:cs typeface="Calibri" panose="020F0502020204030204" pitchFamily="34" charset="0"/>
              </a:rPr>
              <a:t>Medlemsordförande: _________</a:t>
            </a:r>
          </a:p>
          <a:p>
            <a:r>
              <a:rPr lang="sv-SE">
                <a:solidFill>
                  <a:schemeClr val="bg1"/>
                </a:solidFill>
                <a:latin typeface="Calibri" panose="020F0502020204030204" pitchFamily="34" charset="0"/>
                <a:cs typeface="Calibri" panose="020F0502020204030204" pitchFamily="34" charset="0"/>
              </a:rPr>
              <a:t>Serviceordförande: _________</a:t>
            </a:r>
          </a:p>
          <a:p>
            <a:r>
              <a:rPr lang="sv-SE">
                <a:solidFill>
                  <a:schemeClr val="bg1"/>
                </a:solidFill>
                <a:latin typeface="Calibri" panose="020F0502020204030204" pitchFamily="34" charset="0"/>
                <a:cs typeface="Calibri" panose="020F0502020204030204" pitchFamily="34" charset="0"/>
              </a:rPr>
              <a:t>Marknadsföringsordförande: _________</a:t>
            </a:r>
          </a:p>
          <a:p>
            <a:r>
              <a:rPr lang="sv-SE">
                <a:solidFill>
                  <a:schemeClr val="bg1"/>
                </a:solidFill>
                <a:latin typeface="Calibri" panose="020F0502020204030204" pitchFamily="34" charset="0"/>
                <a:cs typeface="Calibri" panose="020F0502020204030204" pitchFamily="34" charset="0"/>
              </a:rPr>
              <a:t>LCIF-koordinator: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550979" y="2481828"/>
            <a:ext cx="3810000" cy="2677656"/>
          </a:xfrm>
          <a:prstGeom prst="rect">
            <a:avLst/>
          </a:prstGeom>
          <a:noFill/>
        </p:spPr>
        <p:txBody>
          <a:bodyPr wrap="square" rtlCol="0">
            <a:spAutoFit/>
          </a:bodyPr>
          <a:lstStyle/>
          <a:p>
            <a:r>
              <a:rPr lang="sv-SE" sz="2400" b="1">
                <a:solidFill>
                  <a:schemeClr val="bg1"/>
                </a:solidFill>
                <a:latin typeface="Calibri" panose="020F0502020204030204" pitchFamily="34" charset="0"/>
                <a:cs typeface="Calibri" panose="020F0502020204030204" pitchFamily="34" charset="0"/>
              </a:rPr>
              <a:t>_____ Lions Club </a:t>
            </a:r>
          </a:p>
          <a:p>
            <a:r>
              <a:rPr lang="sv-SE">
                <a:solidFill>
                  <a:schemeClr val="bg1"/>
                </a:solidFill>
                <a:latin typeface="Calibri" panose="020F0502020204030204" pitchFamily="34" charset="0"/>
                <a:cs typeface="Calibri" panose="020F0502020204030204" pitchFamily="34" charset="0"/>
              </a:rPr>
              <a:t>President: _______</a:t>
            </a:r>
          </a:p>
          <a:p>
            <a:r>
              <a:rPr lang="sv-SE">
                <a:solidFill>
                  <a:schemeClr val="bg1"/>
                </a:solidFill>
                <a:latin typeface="Calibri" panose="020F0502020204030204" pitchFamily="34" charset="0"/>
                <a:cs typeface="Calibri" panose="020F0502020204030204" pitchFamily="34" charset="0"/>
              </a:rPr>
              <a:t>Första vice president: _______</a:t>
            </a:r>
          </a:p>
          <a:p>
            <a:r>
              <a:rPr lang="sv-SE">
                <a:solidFill>
                  <a:schemeClr val="bg1"/>
                </a:solidFill>
                <a:latin typeface="Calibri" panose="020F0502020204030204" pitchFamily="34" charset="0"/>
                <a:cs typeface="Calibri" panose="020F0502020204030204" pitchFamily="34" charset="0"/>
              </a:rPr>
              <a:t>Sekreterare: ______</a:t>
            </a:r>
          </a:p>
          <a:p>
            <a:r>
              <a:rPr lang="sv-SE">
                <a:solidFill>
                  <a:schemeClr val="bg1"/>
                </a:solidFill>
                <a:latin typeface="Calibri" panose="020F0502020204030204" pitchFamily="34" charset="0"/>
                <a:cs typeface="Calibri" panose="020F0502020204030204" pitchFamily="34" charset="0"/>
              </a:rPr>
              <a:t>Kassör: _________ </a:t>
            </a:r>
          </a:p>
          <a:p>
            <a:r>
              <a:rPr lang="sv-SE">
                <a:solidFill>
                  <a:schemeClr val="bg1"/>
                </a:solidFill>
                <a:latin typeface="Calibri" panose="020F0502020204030204" pitchFamily="34" charset="0"/>
                <a:cs typeface="Calibri" panose="020F0502020204030204" pitchFamily="34" charset="0"/>
              </a:rPr>
              <a:t>Medlemsordförande: _________</a:t>
            </a:r>
          </a:p>
          <a:p>
            <a:r>
              <a:rPr lang="sv-SE">
                <a:solidFill>
                  <a:schemeClr val="bg1"/>
                </a:solidFill>
                <a:latin typeface="Calibri" panose="020F0502020204030204" pitchFamily="34" charset="0"/>
                <a:cs typeface="Calibri" panose="020F0502020204030204" pitchFamily="34" charset="0"/>
              </a:rPr>
              <a:t>Serviceordförande: _________</a:t>
            </a:r>
          </a:p>
          <a:p>
            <a:r>
              <a:rPr lang="sv-SE">
                <a:solidFill>
                  <a:schemeClr val="bg1"/>
                </a:solidFill>
                <a:latin typeface="Calibri" panose="020F0502020204030204" pitchFamily="34" charset="0"/>
                <a:cs typeface="Calibri" panose="020F0502020204030204" pitchFamily="34" charset="0"/>
              </a:rPr>
              <a:t>Marknadsföringsordförande: _________</a:t>
            </a:r>
          </a:p>
          <a:p>
            <a:r>
              <a:rPr lang="sv-SE">
                <a:solidFill>
                  <a:schemeClr val="bg1"/>
                </a:solidFill>
                <a:latin typeface="Calibri" panose="020F0502020204030204" pitchFamily="34" charset="0"/>
                <a:cs typeface="Calibri" panose="020F0502020204030204" pitchFamily="34" charset="0"/>
              </a:rPr>
              <a:t>LCIF-koordinator: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62200"/>
            <a:ext cx="3810000" cy="2677656"/>
          </a:xfrm>
          <a:prstGeom prst="rect">
            <a:avLst/>
          </a:prstGeom>
          <a:noFill/>
        </p:spPr>
        <p:txBody>
          <a:bodyPr wrap="square" rtlCol="0">
            <a:spAutoFit/>
          </a:bodyPr>
          <a:lstStyle/>
          <a:p>
            <a:r>
              <a:rPr lang="sv-SE" sz="2400" b="1">
                <a:solidFill>
                  <a:schemeClr val="bg1"/>
                </a:solidFill>
                <a:latin typeface="Calibri" panose="020F0502020204030204" pitchFamily="34" charset="0"/>
                <a:cs typeface="Calibri" panose="020F0502020204030204" pitchFamily="34" charset="0"/>
              </a:rPr>
              <a:t>_____ Lions Club </a:t>
            </a:r>
          </a:p>
          <a:p>
            <a:r>
              <a:rPr lang="sv-SE">
                <a:solidFill>
                  <a:schemeClr val="bg1"/>
                </a:solidFill>
                <a:latin typeface="Calibri" panose="020F0502020204030204" pitchFamily="34" charset="0"/>
                <a:cs typeface="Calibri" panose="020F0502020204030204" pitchFamily="34" charset="0"/>
              </a:rPr>
              <a:t>President: _______</a:t>
            </a:r>
          </a:p>
          <a:p>
            <a:r>
              <a:rPr lang="sv-SE">
                <a:solidFill>
                  <a:schemeClr val="bg1"/>
                </a:solidFill>
                <a:latin typeface="Calibri" panose="020F0502020204030204" pitchFamily="34" charset="0"/>
                <a:cs typeface="Calibri" panose="020F0502020204030204" pitchFamily="34" charset="0"/>
              </a:rPr>
              <a:t>Första vice president: _______</a:t>
            </a:r>
          </a:p>
          <a:p>
            <a:r>
              <a:rPr lang="sv-SE">
                <a:solidFill>
                  <a:schemeClr val="bg1"/>
                </a:solidFill>
                <a:latin typeface="Calibri" panose="020F0502020204030204" pitchFamily="34" charset="0"/>
                <a:cs typeface="Calibri" panose="020F0502020204030204" pitchFamily="34" charset="0"/>
              </a:rPr>
              <a:t>Sekreterare: ______</a:t>
            </a:r>
          </a:p>
          <a:p>
            <a:r>
              <a:rPr lang="sv-SE">
                <a:solidFill>
                  <a:schemeClr val="bg1"/>
                </a:solidFill>
                <a:latin typeface="Calibri" panose="020F0502020204030204" pitchFamily="34" charset="0"/>
                <a:cs typeface="Calibri" panose="020F0502020204030204" pitchFamily="34" charset="0"/>
              </a:rPr>
              <a:t>Kassör: _________ </a:t>
            </a:r>
          </a:p>
          <a:p>
            <a:r>
              <a:rPr lang="sv-SE">
                <a:solidFill>
                  <a:schemeClr val="bg1"/>
                </a:solidFill>
                <a:latin typeface="Calibri" panose="020F0502020204030204" pitchFamily="34" charset="0"/>
                <a:cs typeface="Calibri" panose="020F0502020204030204" pitchFamily="34" charset="0"/>
              </a:rPr>
              <a:t>Medlemsordförande: _________</a:t>
            </a:r>
          </a:p>
          <a:p>
            <a:r>
              <a:rPr lang="sv-SE">
                <a:solidFill>
                  <a:schemeClr val="bg1"/>
                </a:solidFill>
                <a:latin typeface="Calibri" panose="020F0502020204030204" pitchFamily="34" charset="0"/>
                <a:cs typeface="Calibri" panose="020F0502020204030204" pitchFamily="34" charset="0"/>
              </a:rPr>
              <a:t>Serviceordförande: _________</a:t>
            </a:r>
          </a:p>
          <a:p>
            <a:r>
              <a:rPr lang="sv-SE">
                <a:solidFill>
                  <a:schemeClr val="bg1"/>
                </a:solidFill>
                <a:latin typeface="Calibri" panose="020F0502020204030204" pitchFamily="34" charset="0"/>
                <a:cs typeface="Calibri" panose="020F0502020204030204" pitchFamily="34" charset="0"/>
              </a:rPr>
              <a:t>Marknadsföringsordförande: _________</a:t>
            </a:r>
          </a:p>
          <a:p>
            <a:r>
              <a:rPr lang="sv-SE">
                <a:solidFill>
                  <a:schemeClr val="bg1"/>
                </a:solidFill>
                <a:latin typeface="Calibri" panose="020F0502020204030204" pitchFamily="34" charset="0"/>
                <a:cs typeface="Calibri" panose="020F0502020204030204" pitchFamily="34" charset="0"/>
              </a:rPr>
              <a:t>LCIF-koordinator: _________</a:t>
            </a:r>
          </a:p>
        </p:txBody>
      </p:sp>
    </p:spTree>
    <p:extLst>
      <p:ext uri="{BB962C8B-B14F-4D97-AF65-F5344CB8AC3E}">
        <p14:creationId xmlns:p14="http://schemas.microsoft.com/office/powerpoint/2010/main" val="336283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10820400" cy="584775"/>
          </a:xfrm>
          <a:prstGeom prst="rect">
            <a:avLst/>
          </a:prstGeom>
          <a:noFill/>
          <a:ln>
            <a:noFill/>
          </a:ln>
        </p:spPr>
        <p:txBody>
          <a:bodyPr wrap="square" rtlCol="0">
            <a:spAutoFit/>
          </a:bodyPr>
          <a:lstStyle/>
          <a:p>
            <a:r>
              <a:rPr lang="sv-SE" sz="3200" dirty="0">
                <a:solidFill>
                  <a:schemeClr val="accent1"/>
                </a:solidFill>
                <a:latin typeface="Calibri" panose="020F0502020204030204" pitchFamily="34" charset="0"/>
                <a:cs typeface="Calibri" panose="020F0502020204030204" pitchFamily="34" charset="0"/>
              </a:rPr>
              <a:t>Idéutbyte ______ Huvudämne: ______ , fortsättning</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810000" cy="2677656"/>
          </a:xfrm>
          <a:prstGeom prst="rect">
            <a:avLst/>
          </a:prstGeom>
          <a:noFill/>
        </p:spPr>
        <p:txBody>
          <a:bodyPr wrap="square" rtlCol="0">
            <a:spAutoFit/>
          </a:bodyPr>
          <a:lstStyle/>
          <a:p>
            <a:r>
              <a:rPr lang="sv-SE" sz="2400" b="1">
                <a:solidFill>
                  <a:schemeClr val="bg1"/>
                </a:solidFill>
                <a:latin typeface="Calibri" panose="020F0502020204030204" pitchFamily="34" charset="0"/>
                <a:cs typeface="Calibri" panose="020F0502020204030204" pitchFamily="34" charset="0"/>
              </a:rPr>
              <a:t>_____ Lions Club </a:t>
            </a:r>
          </a:p>
          <a:p>
            <a:r>
              <a:rPr lang="sv-SE">
                <a:solidFill>
                  <a:schemeClr val="bg1"/>
                </a:solidFill>
                <a:latin typeface="Calibri" panose="020F0502020204030204" pitchFamily="34" charset="0"/>
                <a:cs typeface="Calibri" panose="020F0502020204030204" pitchFamily="34" charset="0"/>
              </a:rPr>
              <a:t>President: _______</a:t>
            </a:r>
          </a:p>
          <a:p>
            <a:r>
              <a:rPr lang="sv-SE">
                <a:solidFill>
                  <a:schemeClr val="bg1"/>
                </a:solidFill>
                <a:latin typeface="Calibri" panose="020F0502020204030204" pitchFamily="34" charset="0"/>
                <a:cs typeface="Calibri" panose="020F0502020204030204" pitchFamily="34" charset="0"/>
              </a:rPr>
              <a:t>Första vice president: _______</a:t>
            </a:r>
          </a:p>
          <a:p>
            <a:r>
              <a:rPr lang="sv-SE">
                <a:solidFill>
                  <a:schemeClr val="bg1"/>
                </a:solidFill>
                <a:latin typeface="Calibri" panose="020F0502020204030204" pitchFamily="34" charset="0"/>
                <a:cs typeface="Calibri" panose="020F0502020204030204" pitchFamily="34" charset="0"/>
              </a:rPr>
              <a:t>Sekreterare: ______</a:t>
            </a:r>
          </a:p>
          <a:p>
            <a:r>
              <a:rPr lang="sv-SE">
                <a:solidFill>
                  <a:schemeClr val="bg1"/>
                </a:solidFill>
                <a:latin typeface="Calibri" panose="020F0502020204030204" pitchFamily="34" charset="0"/>
                <a:cs typeface="Calibri" panose="020F0502020204030204" pitchFamily="34" charset="0"/>
              </a:rPr>
              <a:t>Kassör: _________ </a:t>
            </a:r>
          </a:p>
          <a:p>
            <a:r>
              <a:rPr lang="sv-SE">
                <a:solidFill>
                  <a:schemeClr val="bg1"/>
                </a:solidFill>
                <a:latin typeface="Calibri" panose="020F0502020204030204" pitchFamily="34" charset="0"/>
                <a:cs typeface="Calibri" panose="020F0502020204030204" pitchFamily="34" charset="0"/>
              </a:rPr>
              <a:t>Medlemsordförande: _________</a:t>
            </a:r>
          </a:p>
          <a:p>
            <a:r>
              <a:rPr lang="sv-SE">
                <a:solidFill>
                  <a:schemeClr val="bg1"/>
                </a:solidFill>
                <a:latin typeface="Calibri" panose="020F0502020204030204" pitchFamily="34" charset="0"/>
                <a:cs typeface="Calibri" panose="020F0502020204030204" pitchFamily="34" charset="0"/>
              </a:rPr>
              <a:t>Serviceordförande: _________</a:t>
            </a:r>
          </a:p>
          <a:p>
            <a:r>
              <a:rPr lang="sv-SE">
                <a:solidFill>
                  <a:schemeClr val="bg1"/>
                </a:solidFill>
                <a:latin typeface="Calibri" panose="020F0502020204030204" pitchFamily="34" charset="0"/>
                <a:cs typeface="Calibri" panose="020F0502020204030204" pitchFamily="34" charset="0"/>
              </a:rPr>
              <a:t>Marknadsföringsordförande: _________</a:t>
            </a:r>
          </a:p>
          <a:p>
            <a:r>
              <a:rPr lang="sv-SE">
                <a:solidFill>
                  <a:schemeClr val="bg1"/>
                </a:solidFill>
                <a:latin typeface="Calibri" panose="020F0502020204030204" pitchFamily="34" charset="0"/>
                <a:cs typeface="Calibri" panose="020F0502020204030204" pitchFamily="34" charset="0"/>
              </a:rPr>
              <a:t>LCIF-koordinator: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82968" y="2357090"/>
            <a:ext cx="3810000" cy="2677656"/>
          </a:xfrm>
          <a:prstGeom prst="rect">
            <a:avLst/>
          </a:prstGeom>
          <a:noFill/>
        </p:spPr>
        <p:txBody>
          <a:bodyPr wrap="square" rtlCol="0">
            <a:spAutoFit/>
          </a:bodyPr>
          <a:lstStyle/>
          <a:p>
            <a:r>
              <a:rPr lang="sv-SE" sz="2400" b="1">
                <a:solidFill>
                  <a:schemeClr val="bg1"/>
                </a:solidFill>
                <a:latin typeface="Calibri" panose="020F0502020204030204" pitchFamily="34" charset="0"/>
                <a:cs typeface="Calibri" panose="020F0502020204030204" pitchFamily="34" charset="0"/>
              </a:rPr>
              <a:t>_____ Lions Club </a:t>
            </a:r>
          </a:p>
          <a:p>
            <a:r>
              <a:rPr lang="sv-SE">
                <a:solidFill>
                  <a:schemeClr val="bg1"/>
                </a:solidFill>
                <a:latin typeface="Calibri" panose="020F0502020204030204" pitchFamily="34" charset="0"/>
                <a:cs typeface="Calibri" panose="020F0502020204030204" pitchFamily="34" charset="0"/>
              </a:rPr>
              <a:t>President: _______</a:t>
            </a:r>
          </a:p>
          <a:p>
            <a:r>
              <a:rPr lang="sv-SE">
                <a:solidFill>
                  <a:schemeClr val="bg1"/>
                </a:solidFill>
                <a:latin typeface="Calibri" panose="020F0502020204030204" pitchFamily="34" charset="0"/>
                <a:cs typeface="Calibri" panose="020F0502020204030204" pitchFamily="34" charset="0"/>
              </a:rPr>
              <a:t>Första vice president: _______</a:t>
            </a:r>
          </a:p>
          <a:p>
            <a:r>
              <a:rPr lang="sv-SE">
                <a:solidFill>
                  <a:schemeClr val="bg1"/>
                </a:solidFill>
                <a:latin typeface="Calibri" panose="020F0502020204030204" pitchFamily="34" charset="0"/>
                <a:cs typeface="Calibri" panose="020F0502020204030204" pitchFamily="34" charset="0"/>
              </a:rPr>
              <a:t>Sekreterare: ______</a:t>
            </a:r>
          </a:p>
          <a:p>
            <a:r>
              <a:rPr lang="sv-SE">
                <a:solidFill>
                  <a:schemeClr val="bg1"/>
                </a:solidFill>
                <a:latin typeface="Calibri" panose="020F0502020204030204" pitchFamily="34" charset="0"/>
                <a:cs typeface="Calibri" panose="020F0502020204030204" pitchFamily="34" charset="0"/>
              </a:rPr>
              <a:t>Kassör: _________ </a:t>
            </a:r>
          </a:p>
          <a:p>
            <a:r>
              <a:rPr lang="sv-SE">
                <a:solidFill>
                  <a:schemeClr val="bg1"/>
                </a:solidFill>
                <a:latin typeface="Calibri" panose="020F0502020204030204" pitchFamily="34" charset="0"/>
                <a:cs typeface="Calibri" panose="020F0502020204030204" pitchFamily="34" charset="0"/>
              </a:rPr>
              <a:t>Medlemsordförande: _________</a:t>
            </a:r>
          </a:p>
          <a:p>
            <a:r>
              <a:rPr lang="sv-SE">
                <a:solidFill>
                  <a:schemeClr val="bg1"/>
                </a:solidFill>
                <a:latin typeface="Calibri" panose="020F0502020204030204" pitchFamily="34" charset="0"/>
                <a:cs typeface="Calibri" panose="020F0502020204030204" pitchFamily="34" charset="0"/>
              </a:rPr>
              <a:t>Serviceordförande: _________</a:t>
            </a:r>
          </a:p>
          <a:p>
            <a:r>
              <a:rPr lang="sv-SE">
                <a:solidFill>
                  <a:schemeClr val="bg1"/>
                </a:solidFill>
                <a:latin typeface="Calibri" panose="020F0502020204030204" pitchFamily="34" charset="0"/>
                <a:cs typeface="Calibri" panose="020F0502020204030204" pitchFamily="34" charset="0"/>
              </a:rPr>
              <a:t>Marknadsföringsordförande: _________</a:t>
            </a:r>
          </a:p>
          <a:p>
            <a:r>
              <a:rPr lang="sv-SE">
                <a:solidFill>
                  <a:schemeClr val="bg1"/>
                </a:solidFill>
                <a:latin typeface="Calibri" panose="020F0502020204030204" pitchFamily="34" charset="0"/>
                <a:cs typeface="Calibri" panose="020F0502020204030204" pitchFamily="34" charset="0"/>
              </a:rPr>
              <a:t>LCIF-koordinator: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80593"/>
            <a:ext cx="3810000" cy="2677656"/>
          </a:xfrm>
          <a:prstGeom prst="rect">
            <a:avLst/>
          </a:prstGeom>
          <a:noFill/>
        </p:spPr>
        <p:txBody>
          <a:bodyPr wrap="square" rtlCol="0">
            <a:spAutoFit/>
          </a:bodyPr>
          <a:lstStyle/>
          <a:p>
            <a:r>
              <a:rPr lang="sv-SE" sz="2400" b="1">
                <a:solidFill>
                  <a:schemeClr val="bg1"/>
                </a:solidFill>
                <a:latin typeface="Calibri" panose="020F0502020204030204" pitchFamily="34" charset="0"/>
                <a:cs typeface="Calibri" panose="020F0502020204030204" pitchFamily="34" charset="0"/>
              </a:rPr>
              <a:t>_____ Lions Club </a:t>
            </a:r>
          </a:p>
          <a:p>
            <a:r>
              <a:rPr lang="sv-SE">
                <a:solidFill>
                  <a:schemeClr val="bg1"/>
                </a:solidFill>
                <a:latin typeface="Calibri" panose="020F0502020204030204" pitchFamily="34" charset="0"/>
                <a:cs typeface="Calibri" panose="020F0502020204030204" pitchFamily="34" charset="0"/>
              </a:rPr>
              <a:t>President: _______</a:t>
            </a:r>
          </a:p>
          <a:p>
            <a:r>
              <a:rPr lang="sv-SE">
                <a:solidFill>
                  <a:schemeClr val="bg1"/>
                </a:solidFill>
                <a:latin typeface="Calibri" panose="020F0502020204030204" pitchFamily="34" charset="0"/>
                <a:cs typeface="Calibri" panose="020F0502020204030204" pitchFamily="34" charset="0"/>
              </a:rPr>
              <a:t>Första vice president: _______</a:t>
            </a:r>
          </a:p>
          <a:p>
            <a:r>
              <a:rPr lang="sv-SE">
                <a:solidFill>
                  <a:schemeClr val="bg1"/>
                </a:solidFill>
                <a:latin typeface="Calibri" panose="020F0502020204030204" pitchFamily="34" charset="0"/>
                <a:cs typeface="Calibri" panose="020F0502020204030204" pitchFamily="34" charset="0"/>
              </a:rPr>
              <a:t>Sekreterare: ______</a:t>
            </a:r>
          </a:p>
          <a:p>
            <a:r>
              <a:rPr lang="sv-SE">
                <a:solidFill>
                  <a:schemeClr val="bg1"/>
                </a:solidFill>
                <a:latin typeface="Calibri" panose="020F0502020204030204" pitchFamily="34" charset="0"/>
                <a:cs typeface="Calibri" panose="020F0502020204030204" pitchFamily="34" charset="0"/>
              </a:rPr>
              <a:t>Kassör: _________ </a:t>
            </a:r>
          </a:p>
          <a:p>
            <a:r>
              <a:rPr lang="sv-SE">
                <a:solidFill>
                  <a:schemeClr val="bg1"/>
                </a:solidFill>
                <a:latin typeface="Calibri" panose="020F0502020204030204" pitchFamily="34" charset="0"/>
                <a:cs typeface="Calibri" panose="020F0502020204030204" pitchFamily="34" charset="0"/>
              </a:rPr>
              <a:t>Medlemsordförande: _________</a:t>
            </a:r>
          </a:p>
          <a:p>
            <a:r>
              <a:rPr lang="sv-SE">
                <a:solidFill>
                  <a:schemeClr val="bg1"/>
                </a:solidFill>
                <a:latin typeface="Calibri" panose="020F0502020204030204" pitchFamily="34" charset="0"/>
                <a:cs typeface="Calibri" panose="020F0502020204030204" pitchFamily="34" charset="0"/>
              </a:rPr>
              <a:t>Serviceordförande: _________</a:t>
            </a:r>
          </a:p>
          <a:p>
            <a:r>
              <a:rPr lang="sv-SE">
                <a:solidFill>
                  <a:schemeClr val="bg1"/>
                </a:solidFill>
                <a:latin typeface="Calibri" panose="020F0502020204030204" pitchFamily="34" charset="0"/>
                <a:cs typeface="Calibri" panose="020F0502020204030204" pitchFamily="34" charset="0"/>
              </a:rPr>
              <a:t>Marknadsföringsordförande: _________</a:t>
            </a:r>
          </a:p>
          <a:p>
            <a:r>
              <a:rPr lang="sv-SE">
                <a:solidFill>
                  <a:schemeClr val="bg1"/>
                </a:solidFill>
                <a:latin typeface="Calibri" panose="020F0502020204030204" pitchFamily="34" charset="0"/>
                <a:cs typeface="Calibri" panose="020F0502020204030204" pitchFamily="34" charset="0"/>
              </a:rPr>
              <a:t>LCIF-koordinator: _________</a:t>
            </a:r>
          </a:p>
        </p:txBody>
      </p:sp>
    </p:spTree>
    <p:extLst>
      <p:ext uri="{BB962C8B-B14F-4D97-AF65-F5344CB8AC3E}">
        <p14:creationId xmlns:p14="http://schemas.microsoft.com/office/powerpoint/2010/main" val="385809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2743200" cy="603826"/>
          </a:xfrm>
          <a:prstGeom prst="rect">
            <a:avLst/>
          </a:prstGeom>
          <a:noFill/>
          <a:ln>
            <a:noFill/>
          </a:ln>
        </p:spPr>
        <p:txBody>
          <a:bodyPr wrap="square" rtlCol="0">
            <a:spAutoFit/>
          </a:bodyPr>
          <a:lstStyle/>
          <a:p>
            <a:r>
              <a:rPr lang="sv-SE" sz="3200">
                <a:solidFill>
                  <a:schemeClr val="accent1"/>
                </a:solidFill>
                <a:latin typeface="Calibri" panose="020F0502020204030204" pitchFamily="34" charset="0"/>
                <a:cs typeface="Calibri" panose="020F0502020204030204" pitchFamily="34" charset="0"/>
              </a:rPr>
              <a:t>Klubbresurser</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60601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228600" y="152400"/>
            <a:ext cx="8610600" cy="584775"/>
          </a:xfrm>
          <a:prstGeom prst="rect">
            <a:avLst/>
          </a:prstGeom>
          <a:noFill/>
          <a:ln>
            <a:noFill/>
          </a:ln>
        </p:spPr>
        <p:txBody>
          <a:bodyPr wrap="square" rtlCol="0">
            <a:spAutoFit/>
          </a:bodyPr>
          <a:lstStyle/>
          <a:p>
            <a:r>
              <a:rPr lang="sv-SE" sz="3200">
                <a:solidFill>
                  <a:schemeClr val="accent1"/>
                </a:solidFill>
                <a:latin typeface="Calibri" panose="020F0502020204030204" pitchFamily="34" charset="0"/>
                <a:cs typeface="Calibri" panose="020F0502020204030204" pitchFamily="34" charset="0"/>
              </a:rPr>
              <a:t>Klubbresurser för ____ Huvudämne _____</a:t>
            </a:r>
          </a:p>
        </p:txBody>
      </p:sp>
      <p:cxnSp>
        <p:nvCxnSpPr>
          <p:cNvPr id="5" name="Straight Connector 4">
            <a:extLst>
              <a:ext uri="{FF2B5EF4-FFF2-40B4-BE49-F238E27FC236}">
                <a16:creationId xmlns:a16="http://schemas.microsoft.com/office/drawing/2014/main" id="{8407159C-CBA0-4287-98D2-96A93275CAC1}"/>
              </a:ext>
            </a:extLst>
          </p:cNvPr>
          <p:cNvCxnSpPr>
            <a:cxnSpLocks/>
          </p:cNvCxnSpPr>
          <p:nvPr/>
        </p:nvCxnSpPr>
        <p:spPr bwMode="auto">
          <a:xfrm>
            <a:off x="152400" y="1066800"/>
            <a:ext cx="8839200" cy="0"/>
          </a:xfrm>
          <a:prstGeom prst="line">
            <a:avLst/>
          </a:prstGeom>
          <a:solidFill>
            <a:srgbClr val="FFFFFF"/>
          </a:solidFill>
          <a:ln w="41275" cap="flat" cmpd="sng" algn="ctr">
            <a:solidFill>
              <a:schemeClr val="accent1"/>
            </a:solidFill>
            <a:prstDash val="solid"/>
            <a:round/>
            <a:headEnd type="none" w="med" len="med"/>
            <a:tailEnd type="none" w="med" len="med"/>
          </a:ln>
          <a:effectLst/>
        </p:spPr>
      </p:cxnSp>
      <p:sp>
        <p:nvSpPr>
          <p:cNvPr id="6" name="Content Placeholder 3">
            <a:extLst>
              <a:ext uri="{FF2B5EF4-FFF2-40B4-BE49-F238E27FC236}">
                <a16:creationId xmlns:a16="http://schemas.microsoft.com/office/drawing/2014/main" id="{033D1F49-86CA-40E2-982B-0F55442FCB14}"/>
              </a:ext>
            </a:extLst>
          </p:cNvPr>
          <p:cNvSpPr txBox="1">
            <a:spLocks/>
          </p:cNvSpPr>
          <p:nvPr/>
        </p:nvSpPr>
        <p:spPr>
          <a:xfrm>
            <a:off x="2819400" y="1726049"/>
            <a:ext cx="7620001" cy="4547176"/>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chemeClr val="accent1"/>
              </a:buClr>
              <a:buFont typeface="Wingdings 3" panose="05040102010807070707" pitchFamily="18" charset="2"/>
              <a:buChar char="u"/>
            </a:pPr>
            <a:r>
              <a:rPr lang="sv-SE" sz="2800">
                <a:solidFill>
                  <a:schemeClr val="bg1"/>
                </a:solidFill>
                <a:latin typeface="Calibri" panose="020F0502020204030204" pitchFamily="34" charset="0"/>
                <a:cs typeface="Calibri" panose="020F0502020204030204" pitchFamily="34" charset="0"/>
              </a:rPr>
              <a:t>Resurs 1 är ___ och kan hittas på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sv-SE" sz="2800">
                <a:solidFill>
                  <a:schemeClr val="bg1"/>
                </a:solidFill>
                <a:latin typeface="Calibri" panose="020F0502020204030204" pitchFamily="34" charset="0"/>
                <a:cs typeface="Calibri" panose="020F0502020204030204" pitchFamily="34" charset="0"/>
              </a:rPr>
              <a:t>Resurs 2 är ___ och kan hittas på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sv-SE" sz="2800">
                <a:solidFill>
                  <a:schemeClr val="bg1"/>
                </a:solidFill>
                <a:latin typeface="Calibri" panose="020F0502020204030204" pitchFamily="34" charset="0"/>
                <a:cs typeface="Calibri" panose="020F0502020204030204" pitchFamily="34" charset="0"/>
              </a:rPr>
              <a:t>Resurs 3 är ___ och kan hittas på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sv-SE" sz="2800">
                <a:solidFill>
                  <a:schemeClr val="bg1"/>
                </a:solidFill>
                <a:latin typeface="Calibri" panose="020F0502020204030204" pitchFamily="34" charset="0"/>
                <a:cs typeface="Calibri" panose="020F0502020204030204" pitchFamily="34" charset="0"/>
              </a:rPr>
              <a:t>Resurs 4 är ___ och kan hittas på ___</a:t>
            </a:r>
          </a:p>
        </p:txBody>
      </p:sp>
    </p:spTree>
    <p:extLst>
      <p:ext uri="{BB962C8B-B14F-4D97-AF65-F5344CB8AC3E}">
        <p14:creationId xmlns:p14="http://schemas.microsoft.com/office/powerpoint/2010/main" val="338528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5257800" cy="584775"/>
          </a:xfrm>
          <a:prstGeom prst="rect">
            <a:avLst/>
          </a:prstGeom>
          <a:noFill/>
          <a:ln>
            <a:noFill/>
          </a:ln>
        </p:spPr>
        <p:txBody>
          <a:bodyPr wrap="square" rtlCol="0">
            <a:spAutoFit/>
          </a:bodyPr>
          <a:lstStyle/>
          <a:p>
            <a:r>
              <a:rPr lang="sv-SE" sz="3200">
                <a:solidFill>
                  <a:schemeClr val="accent1"/>
                </a:solidFill>
                <a:latin typeface="Calibri" panose="020F0502020204030204" pitchFamily="34" charset="0"/>
                <a:cs typeface="Calibri" panose="020F0502020204030204" pitchFamily="34" charset="0"/>
              </a:rPr>
              <a:t>Klubbutmaningar och framgångar</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72067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sv-SE" sz="3200">
                <a:solidFill>
                  <a:schemeClr val="accent1"/>
                </a:solidFill>
                <a:latin typeface="Calibri" panose="020F0502020204030204" pitchFamily="34" charset="0"/>
                <a:cs typeface="Calibri" panose="020F0502020204030204" pitchFamily="34" charset="0"/>
              </a:rPr>
              <a:t>Klubbutmaningar och framgångar</a:t>
            </a:r>
          </a:p>
        </p:txBody>
      </p:sp>
      <p:sp>
        <p:nvSpPr>
          <p:cNvPr id="3" name="TextBox 2">
            <a:extLst>
              <a:ext uri="{FF2B5EF4-FFF2-40B4-BE49-F238E27FC236}">
                <a16:creationId xmlns:a16="http://schemas.microsoft.com/office/drawing/2014/main" id="{A72CE3CD-E919-4439-B521-1B115D57674B}"/>
              </a:ext>
            </a:extLst>
          </p:cNvPr>
          <p:cNvSpPr txBox="1"/>
          <p:nvPr/>
        </p:nvSpPr>
        <p:spPr>
          <a:xfrm>
            <a:off x="381000" y="2209800"/>
            <a:ext cx="3810000" cy="2677656"/>
          </a:xfrm>
          <a:prstGeom prst="rect">
            <a:avLst/>
          </a:prstGeom>
          <a:noFill/>
        </p:spPr>
        <p:txBody>
          <a:bodyPr wrap="square" rtlCol="0">
            <a:spAutoFit/>
          </a:bodyPr>
          <a:lstStyle/>
          <a:p>
            <a:r>
              <a:rPr lang="sv-SE" sz="2400" b="1">
                <a:solidFill>
                  <a:schemeClr val="bg1"/>
                </a:solidFill>
                <a:latin typeface="Calibri" panose="020F0502020204030204" pitchFamily="34" charset="0"/>
                <a:cs typeface="Calibri" panose="020F0502020204030204" pitchFamily="34" charset="0"/>
              </a:rPr>
              <a:t>_____ Lions Club </a:t>
            </a:r>
          </a:p>
          <a:p>
            <a:r>
              <a:rPr lang="sv-SE">
                <a:solidFill>
                  <a:schemeClr val="bg1"/>
                </a:solidFill>
                <a:latin typeface="Calibri" panose="020F0502020204030204" pitchFamily="34" charset="0"/>
                <a:cs typeface="Calibri" panose="020F0502020204030204" pitchFamily="34" charset="0"/>
              </a:rPr>
              <a:t>President: _______</a:t>
            </a:r>
          </a:p>
          <a:p>
            <a:r>
              <a:rPr lang="sv-SE">
                <a:solidFill>
                  <a:schemeClr val="bg1"/>
                </a:solidFill>
                <a:latin typeface="Calibri" panose="020F0502020204030204" pitchFamily="34" charset="0"/>
                <a:cs typeface="Calibri" panose="020F0502020204030204" pitchFamily="34" charset="0"/>
              </a:rPr>
              <a:t>Första vice president: _______</a:t>
            </a:r>
          </a:p>
          <a:p>
            <a:r>
              <a:rPr lang="sv-SE">
                <a:solidFill>
                  <a:schemeClr val="bg1"/>
                </a:solidFill>
                <a:latin typeface="Calibri" panose="020F0502020204030204" pitchFamily="34" charset="0"/>
                <a:cs typeface="Calibri" panose="020F0502020204030204" pitchFamily="34" charset="0"/>
              </a:rPr>
              <a:t>Sekreterare: ______</a:t>
            </a:r>
          </a:p>
          <a:p>
            <a:r>
              <a:rPr lang="sv-SE">
                <a:solidFill>
                  <a:schemeClr val="bg1"/>
                </a:solidFill>
                <a:latin typeface="Calibri" panose="020F0502020204030204" pitchFamily="34" charset="0"/>
                <a:cs typeface="Calibri" panose="020F0502020204030204" pitchFamily="34" charset="0"/>
              </a:rPr>
              <a:t>Kassör: _________ </a:t>
            </a:r>
          </a:p>
          <a:p>
            <a:r>
              <a:rPr lang="sv-SE">
                <a:solidFill>
                  <a:schemeClr val="bg1"/>
                </a:solidFill>
                <a:latin typeface="Calibri" panose="020F0502020204030204" pitchFamily="34" charset="0"/>
                <a:cs typeface="Calibri" panose="020F0502020204030204" pitchFamily="34" charset="0"/>
              </a:rPr>
              <a:t>Medlemsordförande: _________</a:t>
            </a:r>
          </a:p>
          <a:p>
            <a:r>
              <a:rPr lang="sv-SE">
                <a:solidFill>
                  <a:schemeClr val="bg1"/>
                </a:solidFill>
                <a:latin typeface="Calibri" panose="020F0502020204030204" pitchFamily="34" charset="0"/>
                <a:cs typeface="Calibri" panose="020F0502020204030204" pitchFamily="34" charset="0"/>
              </a:rPr>
              <a:t>Serviceordförande: _________</a:t>
            </a:r>
          </a:p>
          <a:p>
            <a:r>
              <a:rPr lang="sv-SE">
                <a:solidFill>
                  <a:schemeClr val="bg1"/>
                </a:solidFill>
                <a:latin typeface="Calibri" panose="020F0502020204030204" pitchFamily="34" charset="0"/>
                <a:cs typeface="Calibri" panose="020F0502020204030204" pitchFamily="34" charset="0"/>
              </a:rPr>
              <a:t>Marknadsföringsordförande: _________</a:t>
            </a:r>
          </a:p>
          <a:p>
            <a:r>
              <a:rPr lang="sv-SE">
                <a:solidFill>
                  <a:schemeClr val="bg1"/>
                </a:solidFill>
                <a:latin typeface="Calibri" panose="020F0502020204030204" pitchFamily="34" charset="0"/>
                <a:cs typeface="Calibri" panose="020F0502020204030204" pitchFamily="34" charset="0"/>
              </a:rPr>
              <a:t>LCIF-koordinator: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220456"/>
            <a:ext cx="3810000" cy="2677656"/>
          </a:xfrm>
          <a:prstGeom prst="rect">
            <a:avLst/>
          </a:prstGeom>
          <a:noFill/>
        </p:spPr>
        <p:txBody>
          <a:bodyPr wrap="square" rtlCol="0">
            <a:spAutoFit/>
          </a:bodyPr>
          <a:lstStyle/>
          <a:p>
            <a:r>
              <a:rPr lang="sv-SE" sz="2400" b="1">
                <a:solidFill>
                  <a:schemeClr val="bg1"/>
                </a:solidFill>
                <a:latin typeface="Calibri" panose="020F0502020204030204" pitchFamily="34" charset="0"/>
                <a:cs typeface="Calibri" panose="020F0502020204030204" pitchFamily="34" charset="0"/>
              </a:rPr>
              <a:t>_____ Lions Club </a:t>
            </a:r>
          </a:p>
          <a:p>
            <a:r>
              <a:rPr lang="sv-SE">
                <a:solidFill>
                  <a:schemeClr val="bg1"/>
                </a:solidFill>
                <a:latin typeface="Calibri" panose="020F0502020204030204" pitchFamily="34" charset="0"/>
                <a:cs typeface="Calibri" panose="020F0502020204030204" pitchFamily="34" charset="0"/>
              </a:rPr>
              <a:t>President: _______</a:t>
            </a:r>
          </a:p>
          <a:p>
            <a:r>
              <a:rPr lang="sv-SE">
                <a:solidFill>
                  <a:schemeClr val="bg1"/>
                </a:solidFill>
                <a:latin typeface="Calibri" panose="020F0502020204030204" pitchFamily="34" charset="0"/>
                <a:cs typeface="Calibri" panose="020F0502020204030204" pitchFamily="34" charset="0"/>
              </a:rPr>
              <a:t>Första vice president: _______</a:t>
            </a:r>
          </a:p>
          <a:p>
            <a:r>
              <a:rPr lang="sv-SE">
                <a:solidFill>
                  <a:schemeClr val="bg1"/>
                </a:solidFill>
                <a:latin typeface="Calibri" panose="020F0502020204030204" pitchFamily="34" charset="0"/>
                <a:cs typeface="Calibri" panose="020F0502020204030204" pitchFamily="34" charset="0"/>
              </a:rPr>
              <a:t>Sekreterare: ______</a:t>
            </a:r>
          </a:p>
          <a:p>
            <a:r>
              <a:rPr lang="sv-SE">
                <a:solidFill>
                  <a:schemeClr val="bg1"/>
                </a:solidFill>
                <a:latin typeface="Calibri" panose="020F0502020204030204" pitchFamily="34" charset="0"/>
                <a:cs typeface="Calibri" panose="020F0502020204030204" pitchFamily="34" charset="0"/>
              </a:rPr>
              <a:t>Kassör: _________ </a:t>
            </a:r>
          </a:p>
          <a:p>
            <a:r>
              <a:rPr lang="sv-SE">
                <a:solidFill>
                  <a:schemeClr val="bg1"/>
                </a:solidFill>
                <a:latin typeface="Calibri" panose="020F0502020204030204" pitchFamily="34" charset="0"/>
                <a:cs typeface="Calibri" panose="020F0502020204030204" pitchFamily="34" charset="0"/>
              </a:rPr>
              <a:t>Medlemsordförande: _________</a:t>
            </a:r>
          </a:p>
          <a:p>
            <a:r>
              <a:rPr lang="sv-SE">
                <a:solidFill>
                  <a:schemeClr val="bg1"/>
                </a:solidFill>
                <a:latin typeface="Calibri" panose="020F0502020204030204" pitchFamily="34" charset="0"/>
                <a:cs typeface="Calibri" panose="020F0502020204030204" pitchFamily="34" charset="0"/>
              </a:rPr>
              <a:t>Serviceordförande: _________</a:t>
            </a:r>
          </a:p>
          <a:p>
            <a:r>
              <a:rPr lang="sv-SE">
                <a:solidFill>
                  <a:schemeClr val="bg1"/>
                </a:solidFill>
                <a:latin typeface="Calibri" panose="020F0502020204030204" pitchFamily="34" charset="0"/>
                <a:cs typeface="Calibri" panose="020F0502020204030204" pitchFamily="34" charset="0"/>
              </a:rPr>
              <a:t>Marknadsföringsordförande: _________</a:t>
            </a:r>
          </a:p>
          <a:p>
            <a:r>
              <a:rPr lang="sv-SE">
                <a:solidFill>
                  <a:schemeClr val="bg1"/>
                </a:solidFill>
                <a:latin typeface="Calibri" panose="020F0502020204030204" pitchFamily="34" charset="0"/>
                <a:cs typeface="Calibri" panose="020F0502020204030204" pitchFamily="34" charset="0"/>
              </a:rPr>
              <a:t>LCIF-koordinator: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153400" y="2286000"/>
            <a:ext cx="3810000" cy="2677656"/>
          </a:xfrm>
          <a:prstGeom prst="rect">
            <a:avLst/>
          </a:prstGeom>
          <a:noFill/>
        </p:spPr>
        <p:txBody>
          <a:bodyPr wrap="square" rtlCol="0">
            <a:spAutoFit/>
          </a:bodyPr>
          <a:lstStyle/>
          <a:p>
            <a:r>
              <a:rPr lang="sv-SE" sz="2400" b="1">
                <a:solidFill>
                  <a:schemeClr val="bg1"/>
                </a:solidFill>
                <a:latin typeface="Calibri" panose="020F0502020204030204" pitchFamily="34" charset="0"/>
                <a:cs typeface="Calibri" panose="020F0502020204030204" pitchFamily="34" charset="0"/>
              </a:rPr>
              <a:t>_____ Lions Club </a:t>
            </a:r>
          </a:p>
          <a:p>
            <a:r>
              <a:rPr lang="sv-SE">
                <a:solidFill>
                  <a:schemeClr val="bg1"/>
                </a:solidFill>
                <a:latin typeface="Calibri" panose="020F0502020204030204" pitchFamily="34" charset="0"/>
                <a:cs typeface="Calibri" panose="020F0502020204030204" pitchFamily="34" charset="0"/>
              </a:rPr>
              <a:t>President: _______</a:t>
            </a:r>
          </a:p>
          <a:p>
            <a:r>
              <a:rPr lang="sv-SE">
                <a:solidFill>
                  <a:schemeClr val="bg1"/>
                </a:solidFill>
                <a:latin typeface="Calibri" panose="020F0502020204030204" pitchFamily="34" charset="0"/>
                <a:cs typeface="Calibri" panose="020F0502020204030204" pitchFamily="34" charset="0"/>
              </a:rPr>
              <a:t>Första vice president: _______</a:t>
            </a:r>
          </a:p>
          <a:p>
            <a:r>
              <a:rPr lang="sv-SE">
                <a:solidFill>
                  <a:schemeClr val="bg1"/>
                </a:solidFill>
                <a:latin typeface="Calibri" panose="020F0502020204030204" pitchFamily="34" charset="0"/>
                <a:cs typeface="Calibri" panose="020F0502020204030204" pitchFamily="34" charset="0"/>
              </a:rPr>
              <a:t>Sekreterare: ______</a:t>
            </a:r>
          </a:p>
          <a:p>
            <a:r>
              <a:rPr lang="sv-SE">
                <a:solidFill>
                  <a:schemeClr val="bg1"/>
                </a:solidFill>
                <a:latin typeface="Calibri" panose="020F0502020204030204" pitchFamily="34" charset="0"/>
                <a:cs typeface="Calibri" panose="020F0502020204030204" pitchFamily="34" charset="0"/>
              </a:rPr>
              <a:t>Kassör: _________ </a:t>
            </a:r>
          </a:p>
          <a:p>
            <a:r>
              <a:rPr lang="sv-SE">
                <a:solidFill>
                  <a:schemeClr val="bg1"/>
                </a:solidFill>
                <a:latin typeface="Calibri" panose="020F0502020204030204" pitchFamily="34" charset="0"/>
                <a:cs typeface="Calibri" panose="020F0502020204030204" pitchFamily="34" charset="0"/>
              </a:rPr>
              <a:t>Medlemsordförande: _________</a:t>
            </a:r>
          </a:p>
          <a:p>
            <a:r>
              <a:rPr lang="sv-SE">
                <a:solidFill>
                  <a:schemeClr val="bg1"/>
                </a:solidFill>
                <a:latin typeface="Calibri" panose="020F0502020204030204" pitchFamily="34" charset="0"/>
                <a:cs typeface="Calibri" panose="020F0502020204030204" pitchFamily="34" charset="0"/>
              </a:rPr>
              <a:t>Serviceordförande: _________</a:t>
            </a:r>
          </a:p>
          <a:p>
            <a:r>
              <a:rPr lang="sv-SE">
                <a:solidFill>
                  <a:schemeClr val="bg1"/>
                </a:solidFill>
                <a:latin typeface="Calibri" panose="020F0502020204030204" pitchFamily="34" charset="0"/>
                <a:cs typeface="Calibri" panose="020F0502020204030204" pitchFamily="34" charset="0"/>
              </a:rPr>
              <a:t>Marknadsföringsordförande: _________</a:t>
            </a:r>
          </a:p>
          <a:p>
            <a:r>
              <a:rPr lang="sv-SE">
                <a:solidFill>
                  <a:schemeClr val="bg1"/>
                </a:solidFill>
                <a:latin typeface="Calibri" panose="020F0502020204030204" pitchFamily="34" charset="0"/>
                <a:cs typeface="Calibri" panose="020F0502020204030204" pitchFamily="34" charset="0"/>
              </a:rPr>
              <a:t>LCIF-koordinator: _________</a:t>
            </a:r>
          </a:p>
        </p:txBody>
      </p:sp>
    </p:spTree>
    <p:extLst>
      <p:ext uri="{BB962C8B-B14F-4D97-AF65-F5344CB8AC3E}">
        <p14:creationId xmlns:p14="http://schemas.microsoft.com/office/powerpoint/2010/main" val="369905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1077218"/>
          </a:xfrm>
          <a:prstGeom prst="rect">
            <a:avLst/>
          </a:prstGeom>
          <a:noFill/>
          <a:ln>
            <a:noFill/>
          </a:ln>
        </p:spPr>
        <p:txBody>
          <a:bodyPr wrap="square" rtlCol="0">
            <a:spAutoFit/>
          </a:bodyPr>
          <a:lstStyle/>
          <a:p>
            <a:r>
              <a:rPr lang="sv-SE" sz="3200" dirty="0">
                <a:solidFill>
                  <a:schemeClr val="accent1"/>
                </a:solidFill>
                <a:latin typeface="Calibri" panose="020F0502020204030204" pitchFamily="34" charset="0"/>
                <a:cs typeface="Calibri" panose="020F0502020204030204" pitchFamily="34" charset="0"/>
              </a:rPr>
              <a:t>Klubbutmaningar och framgångar, fortsättning</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810000" cy="2677656"/>
          </a:xfrm>
          <a:prstGeom prst="rect">
            <a:avLst/>
          </a:prstGeom>
          <a:noFill/>
        </p:spPr>
        <p:txBody>
          <a:bodyPr wrap="square" rtlCol="0">
            <a:spAutoFit/>
          </a:bodyPr>
          <a:lstStyle/>
          <a:p>
            <a:r>
              <a:rPr lang="sv-SE" sz="2400" b="1">
                <a:solidFill>
                  <a:schemeClr val="bg1"/>
                </a:solidFill>
                <a:latin typeface="Calibri" panose="020F0502020204030204" pitchFamily="34" charset="0"/>
                <a:cs typeface="Calibri" panose="020F0502020204030204" pitchFamily="34" charset="0"/>
              </a:rPr>
              <a:t>_____ Lions Club </a:t>
            </a:r>
          </a:p>
          <a:p>
            <a:r>
              <a:rPr lang="sv-SE">
                <a:solidFill>
                  <a:schemeClr val="bg1"/>
                </a:solidFill>
                <a:latin typeface="Calibri" panose="020F0502020204030204" pitchFamily="34" charset="0"/>
                <a:cs typeface="Calibri" panose="020F0502020204030204" pitchFamily="34" charset="0"/>
              </a:rPr>
              <a:t>President: _______</a:t>
            </a:r>
          </a:p>
          <a:p>
            <a:r>
              <a:rPr lang="sv-SE">
                <a:solidFill>
                  <a:schemeClr val="bg1"/>
                </a:solidFill>
                <a:latin typeface="Calibri" panose="020F0502020204030204" pitchFamily="34" charset="0"/>
                <a:cs typeface="Calibri" panose="020F0502020204030204" pitchFamily="34" charset="0"/>
              </a:rPr>
              <a:t>Första vice president: _______</a:t>
            </a:r>
          </a:p>
          <a:p>
            <a:r>
              <a:rPr lang="sv-SE">
                <a:solidFill>
                  <a:schemeClr val="bg1"/>
                </a:solidFill>
                <a:latin typeface="Calibri" panose="020F0502020204030204" pitchFamily="34" charset="0"/>
                <a:cs typeface="Calibri" panose="020F0502020204030204" pitchFamily="34" charset="0"/>
              </a:rPr>
              <a:t>Sekreterare: ______</a:t>
            </a:r>
          </a:p>
          <a:p>
            <a:r>
              <a:rPr lang="sv-SE">
                <a:solidFill>
                  <a:schemeClr val="bg1"/>
                </a:solidFill>
                <a:latin typeface="Calibri" panose="020F0502020204030204" pitchFamily="34" charset="0"/>
                <a:cs typeface="Calibri" panose="020F0502020204030204" pitchFamily="34" charset="0"/>
              </a:rPr>
              <a:t>Kassör: _________ </a:t>
            </a:r>
          </a:p>
          <a:p>
            <a:r>
              <a:rPr lang="sv-SE">
                <a:solidFill>
                  <a:schemeClr val="bg1"/>
                </a:solidFill>
                <a:latin typeface="Calibri" panose="020F0502020204030204" pitchFamily="34" charset="0"/>
                <a:cs typeface="Calibri" panose="020F0502020204030204" pitchFamily="34" charset="0"/>
              </a:rPr>
              <a:t>Medlemsordförande: _________</a:t>
            </a:r>
          </a:p>
          <a:p>
            <a:r>
              <a:rPr lang="sv-SE">
                <a:solidFill>
                  <a:schemeClr val="bg1"/>
                </a:solidFill>
                <a:latin typeface="Calibri" panose="020F0502020204030204" pitchFamily="34" charset="0"/>
                <a:cs typeface="Calibri" panose="020F0502020204030204" pitchFamily="34" charset="0"/>
              </a:rPr>
              <a:t>Serviceordförande: _________</a:t>
            </a:r>
          </a:p>
          <a:p>
            <a:r>
              <a:rPr lang="sv-SE">
                <a:solidFill>
                  <a:schemeClr val="bg1"/>
                </a:solidFill>
                <a:latin typeface="Calibri" panose="020F0502020204030204" pitchFamily="34" charset="0"/>
                <a:cs typeface="Calibri" panose="020F0502020204030204" pitchFamily="34" charset="0"/>
              </a:rPr>
              <a:t>Marknadsföringsordförande: _________</a:t>
            </a:r>
          </a:p>
          <a:p>
            <a:r>
              <a:rPr lang="sv-SE">
                <a:solidFill>
                  <a:schemeClr val="bg1"/>
                </a:solidFill>
                <a:latin typeface="Calibri" panose="020F0502020204030204" pitchFamily="34" charset="0"/>
                <a:cs typeface="Calibri" panose="020F0502020204030204" pitchFamily="34" charset="0"/>
              </a:rPr>
              <a:t>LCIF-koordinator: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362200"/>
            <a:ext cx="3810000" cy="2677656"/>
          </a:xfrm>
          <a:prstGeom prst="rect">
            <a:avLst/>
          </a:prstGeom>
          <a:noFill/>
        </p:spPr>
        <p:txBody>
          <a:bodyPr wrap="square" rtlCol="0">
            <a:spAutoFit/>
          </a:bodyPr>
          <a:lstStyle/>
          <a:p>
            <a:r>
              <a:rPr lang="sv-SE" sz="2400" b="1">
                <a:solidFill>
                  <a:schemeClr val="bg1"/>
                </a:solidFill>
                <a:latin typeface="Calibri" panose="020F0502020204030204" pitchFamily="34" charset="0"/>
                <a:cs typeface="Calibri" panose="020F0502020204030204" pitchFamily="34" charset="0"/>
              </a:rPr>
              <a:t>_____ Lions Club </a:t>
            </a:r>
          </a:p>
          <a:p>
            <a:r>
              <a:rPr lang="sv-SE">
                <a:solidFill>
                  <a:schemeClr val="bg1"/>
                </a:solidFill>
                <a:latin typeface="Calibri" panose="020F0502020204030204" pitchFamily="34" charset="0"/>
                <a:cs typeface="Calibri" panose="020F0502020204030204" pitchFamily="34" charset="0"/>
              </a:rPr>
              <a:t>President: _______</a:t>
            </a:r>
          </a:p>
          <a:p>
            <a:r>
              <a:rPr lang="sv-SE">
                <a:solidFill>
                  <a:schemeClr val="bg1"/>
                </a:solidFill>
                <a:latin typeface="Calibri" panose="020F0502020204030204" pitchFamily="34" charset="0"/>
                <a:cs typeface="Calibri" panose="020F0502020204030204" pitchFamily="34" charset="0"/>
              </a:rPr>
              <a:t>Första vice president: _______</a:t>
            </a:r>
          </a:p>
          <a:p>
            <a:r>
              <a:rPr lang="sv-SE">
                <a:solidFill>
                  <a:schemeClr val="bg1"/>
                </a:solidFill>
                <a:latin typeface="Calibri" panose="020F0502020204030204" pitchFamily="34" charset="0"/>
                <a:cs typeface="Calibri" panose="020F0502020204030204" pitchFamily="34" charset="0"/>
              </a:rPr>
              <a:t>Sekreterare: ______</a:t>
            </a:r>
          </a:p>
          <a:p>
            <a:r>
              <a:rPr lang="sv-SE">
                <a:solidFill>
                  <a:schemeClr val="bg1"/>
                </a:solidFill>
                <a:latin typeface="Calibri" panose="020F0502020204030204" pitchFamily="34" charset="0"/>
                <a:cs typeface="Calibri" panose="020F0502020204030204" pitchFamily="34" charset="0"/>
              </a:rPr>
              <a:t>Kassör: _________ </a:t>
            </a:r>
          </a:p>
          <a:p>
            <a:r>
              <a:rPr lang="sv-SE">
                <a:solidFill>
                  <a:schemeClr val="bg1"/>
                </a:solidFill>
                <a:latin typeface="Calibri" panose="020F0502020204030204" pitchFamily="34" charset="0"/>
                <a:cs typeface="Calibri" panose="020F0502020204030204" pitchFamily="34" charset="0"/>
              </a:rPr>
              <a:t>Medlemsordförande: _________</a:t>
            </a:r>
          </a:p>
          <a:p>
            <a:r>
              <a:rPr lang="sv-SE">
                <a:solidFill>
                  <a:schemeClr val="bg1"/>
                </a:solidFill>
                <a:latin typeface="Calibri" panose="020F0502020204030204" pitchFamily="34" charset="0"/>
                <a:cs typeface="Calibri" panose="020F0502020204030204" pitchFamily="34" charset="0"/>
              </a:rPr>
              <a:t>Serviceordförande: _________</a:t>
            </a:r>
          </a:p>
          <a:p>
            <a:r>
              <a:rPr lang="sv-SE">
                <a:solidFill>
                  <a:schemeClr val="bg1"/>
                </a:solidFill>
                <a:latin typeface="Calibri" panose="020F0502020204030204" pitchFamily="34" charset="0"/>
                <a:cs typeface="Calibri" panose="020F0502020204030204" pitchFamily="34" charset="0"/>
              </a:rPr>
              <a:t>Marknadsföringsordförande: _________</a:t>
            </a:r>
          </a:p>
          <a:p>
            <a:r>
              <a:rPr lang="sv-SE">
                <a:solidFill>
                  <a:schemeClr val="bg1"/>
                </a:solidFill>
                <a:latin typeface="Calibri" panose="020F0502020204030204" pitchFamily="34" charset="0"/>
                <a:cs typeface="Calibri" panose="020F0502020204030204" pitchFamily="34" charset="0"/>
              </a:rPr>
              <a:t>LCIF-koordinator: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229600" y="2362200"/>
            <a:ext cx="3810000" cy="2677656"/>
          </a:xfrm>
          <a:prstGeom prst="rect">
            <a:avLst/>
          </a:prstGeom>
          <a:noFill/>
        </p:spPr>
        <p:txBody>
          <a:bodyPr wrap="square" rtlCol="0">
            <a:spAutoFit/>
          </a:bodyPr>
          <a:lstStyle/>
          <a:p>
            <a:r>
              <a:rPr lang="sv-SE" sz="2400" b="1">
                <a:solidFill>
                  <a:schemeClr val="bg1"/>
                </a:solidFill>
                <a:latin typeface="Calibri" panose="020F0502020204030204" pitchFamily="34" charset="0"/>
                <a:cs typeface="Calibri" panose="020F0502020204030204" pitchFamily="34" charset="0"/>
              </a:rPr>
              <a:t>_____ Lions Club </a:t>
            </a:r>
          </a:p>
          <a:p>
            <a:r>
              <a:rPr lang="sv-SE">
                <a:solidFill>
                  <a:schemeClr val="bg1"/>
                </a:solidFill>
                <a:latin typeface="Calibri" panose="020F0502020204030204" pitchFamily="34" charset="0"/>
                <a:cs typeface="Calibri" panose="020F0502020204030204" pitchFamily="34" charset="0"/>
              </a:rPr>
              <a:t>President: _______</a:t>
            </a:r>
          </a:p>
          <a:p>
            <a:r>
              <a:rPr lang="sv-SE">
                <a:solidFill>
                  <a:schemeClr val="bg1"/>
                </a:solidFill>
                <a:latin typeface="Calibri" panose="020F0502020204030204" pitchFamily="34" charset="0"/>
                <a:cs typeface="Calibri" panose="020F0502020204030204" pitchFamily="34" charset="0"/>
              </a:rPr>
              <a:t>Första vice president: _______</a:t>
            </a:r>
          </a:p>
          <a:p>
            <a:r>
              <a:rPr lang="sv-SE">
                <a:solidFill>
                  <a:schemeClr val="bg1"/>
                </a:solidFill>
                <a:latin typeface="Calibri" panose="020F0502020204030204" pitchFamily="34" charset="0"/>
                <a:cs typeface="Calibri" panose="020F0502020204030204" pitchFamily="34" charset="0"/>
              </a:rPr>
              <a:t>Sekreterare: ______</a:t>
            </a:r>
          </a:p>
          <a:p>
            <a:r>
              <a:rPr lang="sv-SE">
                <a:solidFill>
                  <a:schemeClr val="bg1"/>
                </a:solidFill>
                <a:latin typeface="Calibri" panose="020F0502020204030204" pitchFamily="34" charset="0"/>
                <a:cs typeface="Calibri" panose="020F0502020204030204" pitchFamily="34" charset="0"/>
              </a:rPr>
              <a:t>Kassör: _________ </a:t>
            </a:r>
          </a:p>
          <a:p>
            <a:r>
              <a:rPr lang="sv-SE">
                <a:solidFill>
                  <a:schemeClr val="bg1"/>
                </a:solidFill>
                <a:latin typeface="Calibri" panose="020F0502020204030204" pitchFamily="34" charset="0"/>
                <a:cs typeface="Calibri" panose="020F0502020204030204" pitchFamily="34" charset="0"/>
              </a:rPr>
              <a:t>Medlemsordförande: _________</a:t>
            </a:r>
          </a:p>
          <a:p>
            <a:r>
              <a:rPr lang="sv-SE">
                <a:solidFill>
                  <a:schemeClr val="bg1"/>
                </a:solidFill>
                <a:latin typeface="Calibri" panose="020F0502020204030204" pitchFamily="34" charset="0"/>
                <a:cs typeface="Calibri" panose="020F0502020204030204" pitchFamily="34" charset="0"/>
              </a:rPr>
              <a:t>Serviceordförande: _________</a:t>
            </a:r>
          </a:p>
          <a:p>
            <a:r>
              <a:rPr lang="sv-SE">
                <a:solidFill>
                  <a:schemeClr val="bg1"/>
                </a:solidFill>
                <a:latin typeface="Calibri" panose="020F0502020204030204" pitchFamily="34" charset="0"/>
                <a:cs typeface="Calibri" panose="020F0502020204030204" pitchFamily="34" charset="0"/>
              </a:rPr>
              <a:t>Marknadsföringsordförande: _________</a:t>
            </a:r>
          </a:p>
          <a:p>
            <a:r>
              <a:rPr lang="sv-SE">
                <a:solidFill>
                  <a:schemeClr val="bg1"/>
                </a:solidFill>
                <a:latin typeface="Calibri" panose="020F0502020204030204" pitchFamily="34" charset="0"/>
                <a:cs typeface="Calibri" panose="020F0502020204030204" pitchFamily="34" charset="0"/>
              </a:rPr>
              <a:t>LCIF-koordinator: _________</a:t>
            </a:r>
          </a:p>
        </p:txBody>
      </p:sp>
    </p:spTree>
    <p:extLst>
      <p:ext uri="{BB962C8B-B14F-4D97-AF65-F5344CB8AC3E}">
        <p14:creationId xmlns:p14="http://schemas.microsoft.com/office/powerpoint/2010/main" val="34045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17</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sv-SE" sz="3200" b="1">
                <a:solidFill>
                  <a:schemeClr val="accent1"/>
                </a:solidFill>
                <a:latin typeface="Calibri" panose="020F0502020204030204" pitchFamily="34" charset="0"/>
                <a:cs typeface="Calibri" panose="020F0502020204030204" pitchFamily="34" charset="0"/>
              </a:rPr>
              <a:t>Fråga</a:t>
            </a:r>
          </a:p>
        </p:txBody>
      </p:sp>
      <p:sp>
        <p:nvSpPr>
          <p:cNvPr id="11" name="Content Placeholder 2">
            <a:extLst>
              <a:ext uri="{FF2B5EF4-FFF2-40B4-BE49-F238E27FC236}">
                <a16:creationId xmlns:a16="http://schemas.microsoft.com/office/drawing/2014/main" id="{33312AB6-D60B-437C-8FB4-54B9AFECFA34}"/>
              </a:ext>
            </a:extLst>
          </p:cNvPr>
          <p:cNvSpPr txBox="1">
            <a:spLocks/>
          </p:cNvSpPr>
          <p:nvPr/>
        </p:nvSpPr>
        <p:spPr>
          <a:xfrm>
            <a:off x="6096000" y="1981200"/>
            <a:ext cx="3124200" cy="30480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14350" indent="-514350">
              <a:buFont typeface="+mj-lt"/>
              <a:buAutoNum type="alphaUcPeriod"/>
            </a:pPr>
            <a:r>
              <a:rPr lang="sv-SE" sz="2800">
                <a:solidFill>
                  <a:schemeClr val="bg1"/>
                </a:solidFill>
                <a:latin typeface="Calibri" panose="020F0502020204030204" pitchFamily="34" charset="0"/>
                <a:cs typeface="Calibri" panose="020F0502020204030204" pitchFamily="34" charset="0"/>
              </a:rPr>
              <a:t>Alternativ 1</a:t>
            </a:r>
          </a:p>
          <a:p>
            <a:pPr marL="514350" indent="-514350">
              <a:buFont typeface="+mj-lt"/>
              <a:buAutoNum type="alphaUcPeriod"/>
            </a:pPr>
            <a:r>
              <a:rPr lang="sv-SE" sz="2800">
                <a:solidFill>
                  <a:schemeClr val="bg1"/>
                </a:solidFill>
                <a:latin typeface="Calibri" panose="020F0502020204030204" pitchFamily="34" charset="0"/>
                <a:cs typeface="Calibri" panose="020F0502020204030204" pitchFamily="34" charset="0"/>
              </a:rPr>
              <a:t>Alternativ 2</a:t>
            </a:r>
          </a:p>
          <a:p>
            <a:pPr marL="514350" indent="-514350">
              <a:buFont typeface="+mj-lt"/>
              <a:buAutoNum type="alphaUcPeriod"/>
            </a:pPr>
            <a:r>
              <a:rPr lang="sv-SE" sz="2800">
                <a:solidFill>
                  <a:schemeClr val="bg1"/>
                </a:solidFill>
                <a:latin typeface="Calibri" panose="020F0502020204030204" pitchFamily="34" charset="0"/>
                <a:cs typeface="Calibri" panose="020F0502020204030204" pitchFamily="34" charset="0"/>
              </a:rPr>
              <a:t>Alternativ 3</a:t>
            </a:r>
          </a:p>
          <a:p>
            <a:pPr marL="514350" indent="-514350">
              <a:buFont typeface="+mj-lt"/>
              <a:buAutoNum type="alphaUcPeriod"/>
            </a:pPr>
            <a:r>
              <a:rPr lang="sv-SE" sz="2800">
                <a:solidFill>
                  <a:schemeClr val="bg1"/>
                </a:solidFill>
                <a:latin typeface="Calibri" panose="020F0502020204030204" pitchFamily="34" charset="0"/>
                <a:cs typeface="Calibri" panose="020F0502020204030204" pitchFamily="34" charset="0"/>
              </a:rPr>
              <a:t>Alternativ 4</a:t>
            </a:r>
          </a:p>
          <a:p>
            <a:pPr marL="514350" indent="-514350">
              <a:buFont typeface="+mj-lt"/>
              <a:buAutoNum type="alphaUcPeriod"/>
            </a:pPr>
            <a:r>
              <a:rPr lang="sv-SE" sz="2800">
                <a:solidFill>
                  <a:schemeClr val="bg1"/>
                </a:solidFill>
                <a:latin typeface="Calibri" panose="020F0502020204030204" pitchFamily="34" charset="0"/>
                <a:cs typeface="Calibri" panose="020F0502020204030204" pitchFamily="34" charset="0"/>
              </a:rPr>
              <a:t>Alternativ 5</a:t>
            </a:r>
          </a:p>
        </p:txBody>
      </p:sp>
    </p:spTree>
    <p:extLst>
      <p:ext uri="{BB962C8B-B14F-4D97-AF65-F5344CB8AC3E}">
        <p14:creationId xmlns:p14="http://schemas.microsoft.com/office/powerpoint/2010/main" val="2992338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5257800" cy="584775"/>
          </a:xfrm>
          <a:prstGeom prst="rect">
            <a:avLst/>
          </a:prstGeom>
          <a:noFill/>
          <a:ln>
            <a:noFill/>
          </a:ln>
        </p:spPr>
        <p:txBody>
          <a:bodyPr wrap="square" rtlCol="0">
            <a:spAutoFit/>
          </a:bodyPr>
          <a:lstStyle/>
          <a:p>
            <a:r>
              <a:rPr lang="sv-SE" sz="3200">
                <a:solidFill>
                  <a:schemeClr val="accent1"/>
                </a:solidFill>
                <a:latin typeface="Calibri" panose="020F0502020204030204" pitchFamily="34" charset="0"/>
                <a:cs typeface="Calibri" panose="020F0502020204030204" pitchFamily="34" charset="0"/>
              </a:rPr>
              <a:t>Mål, evenemang och nästa steg</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6106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19</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301145" y="1905000"/>
            <a:ext cx="2400719" cy="2579370"/>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sv-SE" sz="3600" b="1" dirty="0">
                <a:solidFill>
                  <a:schemeClr val="accent1"/>
                </a:solidFill>
                <a:latin typeface="Calibri" panose="020F0502020204030204" pitchFamily="34" charset="0"/>
                <a:cs typeface="Calibri" panose="020F0502020204030204" pitchFamily="34" charset="0"/>
              </a:rPr>
              <a:t>Följa upp zonens mål</a:t>
            </a:r>
          </a:p>
        </p:txBody>
      </p:sp>
      <p:graphicFrame>
        <p:nvGraphicFramePr>
          <p:cNvPr id="8" name="Content Placeholder 4">
            <a:extLst>
              <a:ext uri="{FF2B5EF4-FFF2-40B4-BE49-F238E27FC236}">
                <a16:creationId xmlns:a16="http://schemas.microsoft.com/office/drawing/2014/main" id="{D8797249-5B5D-4222-8F44-27285B269BA1}"/>
              </a:ext>
            </a:extLst>
          </p:cNvPr>
          <p:cNvGraphicFramePr>
            <a:graphicFrameLocks/>
          </p:cNvGraphicFramePr>
          <p:nvPr>
            <p:extLst>
              <p:ext uri="{D42A27DB-BD31-4B8C-83A1-F6EECF244321}">
                <p14:modId xmlns:p14="http://schemas.microsoft.com/office/powerpoint/2010/main" val="2336980188"/>
              </p:ext>
            </p:extLst>
          </p:nvPr>
        </p:nvGraphicFramePr>
        <p:xfrm>
          <a:off x="3413605" y="1676400"/>
          <a:ext cx="8477250" cy="4221480"/>
        </p:xfrm>
        <a:graphic>
          <a:graphicData uri="http://schemas.openxmlformats.org/drawingml/2006/table">
            <a:tbl>
              <a:tblPr bandRow="1">
                <a:tableStyleId>{5C22544A-7EE6-4342-B048-85BDC9FD1C3A}</a:tableStyleId>
              </a:tblPr>
              <a:tblGrid>
                <a:gridCol w="1009650">
                  <a:extLst>
                    <a:ext uri="{9D8B030D-6E8A-4147-A177-3AD203B41FA5}">
                      <a16:colId xmlns:a16="http://schemas.microsoft.com/office/drawing/2014/main" val="3462641295"/>
                    </a:ext>
                  </a:extLst>
                </a:gridCol>
                <a:gridCol w="7467600">
                  <a:extLst>
                    <a:ext uri="{9D8B030D-6E8A-4147-A177-3AD203B41FA5}">
                      <a16:colId xmlns:a16="http://schemas.microsoft.com/office/drawing/2014/main" val="734686406"/>
                    </a:ext>
                  </a:extLst>
                </a:gridCol>
              </a:tblGrid>
              <a:tr h="819150">
                <a:tc>
                  <a:txBody>
                    <a:bodyPr/>
                    <a:lstStyle/>
                    <a:p>
                      <a:pPr algn="ctr"/>
                      <a:r>
                        <a:rPr lang="sv-SE" sz="3600">
                          <a:solidFill>
                            <a:schemeClr val="bg1"/>
                          </a:solidFill>
                          <a:latin typeface="Calibri" panose="020F0502020204030204" pitchFamily="34" charset="0"/>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sv-SE" sz="2800" dirty="0">
                          <a:solidFill>
                            <a:schemeClr val="bg1"/>
                          </a:solidFill>
                          <a:latin typeface="Calibri" panose="020F0502020204030204" pitchFamily="34" charset="0"/>
                          <a:cs typeface="Calibri" panose="020F0502020204030204" pitchFamily="34" charset="0"/>
                        </a:rPr>
                        <a:t>Alla klubbar möts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333682"/>
                  </a:ext>
                </a:extLst>
              </a:tr>
              <a:tr h="81915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sv-SE" sz="3600">
                          <a:solidFill>
                            <a:schemeClr val="bg1"/>
                          </a:solidFill>
                          <a:latin typeface="Calibri" panose="020F0502020204030204" pitchFamily="34" charset="0"/>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sv-SE" sz="2800" dirty="0">
                          <a:solidFill>
                            <a:schemeClr val="bg1"/>
                          </a:solidFill>
                          <a:latin typeface="Calibri" panose="020F0502020204030204" pitchFamily="34" charset="0"/>
                          <a:cs typeface="Calibri" panose="020F0502020204030204" pitchFamily="34" charset="0"/>
                        </a:rPr>
                        <a:t>Alla klubbar utför hjälpinsatser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7207655"/>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sv-SE" sz="2800" dirty="0">
                          <a:solidFill>
                            <a:schemeClr val="bg1"/>
                          </a:solidFill>
                          <a:latin typeface="Calibri" panose="020F0502020204030204" pitchFamily="34" charset="0"/>
                          <a:cs typeface="Calibri" panose="020F0502020204030204" pitchFamily="34" charset="0"/>
                        </a:rPr>
                        <a:t>Alla klubbar inrapporterar hjälpinsatser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7712170"/>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sv-SE" sz="2800" dirty="0">
                          <a:solidFill>
                            <a:schemeClr val="bg1"/>
                          </a:solidFill>
                          <a:latin typeface="Calibri" panose="020F0502020204030204" pitchFamily="34" charset="0"/>
                          <a:cs typeface="Calibri" panose="020F0502020204030204" pitchFamily="34" charset="0"/>
                        </a:rPr>
                        <a:t>Alla klubbar förbereder sig för övergångar av klubbtjänstemän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1382937"/>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sz="2800" dirty="0">
                          <a:solidFill>
                            <a:schemeClr val="bg1"/>
                          </a:solidFill>
                          <a:latin typeface="Calibri" panose="020F0502020204030204" pitchFamily="34" charset="0"/>
                          <a:cs typeface="Calibri" panose="020F0502020204030204" pitchFamily="34" charset="0"/>
                        </a:rPr>
                        <a:t>Alla klubbar får zonens nyhetsbrev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8941064"/>
                  </a:ext>
                </a:extLst>
              </a:tr>
            </a:tbl>
          </a:graphicData>
        </a:graphic>
      </p:graphicFrame>
    </p:spTree>
    <p:extLst>
      <p:ext uri="{BB962C8B-B14F-4D97-AF65-F5344CB8AC3E}">
        <p14:creationId xmlns:p14="http://schemas.microsoft.com/office/powerpoint/2010/main" val="401057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4114800" y="1295400"/>
            <a:ext cx="7543800" cy="4179606"/>
          </a:xfrm>
          <a:prstGeom prst="rect">
            <a:avLst/>
          </a:prstGeom>
          <a:noFill/>
        </p:spPr>
        <p:txBody>
          <a:bodyPr wrap="square">
            <a:spAutoFit/>
          </a:bodyPr>
          <a:lstStyle/>
          <a:p>
            <a:pPr>
              <a:lnSpc>
                <a:spcPct val="110000"/>
              </a:lnSpc>
              <a:spcBef>
                <a:spcPts val="600"/>
              </a:spcBef>
              <a:spcAft>
                <a:spcPts val="1200"/>
              </a:spcAft>
            </a:pPr>
            <a:r>
              <a:rPr lang="sv-SE" sz="1800">
                <a:solidFill>
                  <a:schemeClr val="bg1"/>
                </a:solidFill>
                <a:latin typeface="Calibri" panose="020F0502020204030204" pitchFamily="34" charset="0"/>
                <a:cs typeface="Calibri" panose="020F0502020204030204" pitchFamily="34" charset="0"/>
              </a:rPr>
              <a:t>Vi kommer att börja kl __. Innan mötet, var vänlig att testa kontrollpanelen:</a:t>
            </a:r>
          </a:p>
          <a:p>
            <a:pPr marL="403225" indent="-403225">
              <a:spcBef>
                <a:spcPts val="800"/>
              </a:spcBef>
              <a:spcAft>
                <a:spcPts val="1200"/>
              </a:spcAft>
              <a:buClr>
                <a:schemeClr val="accent1"/>
              </a:buClr>
              <a:buFont typeface="Wingdings 3" panose="05040102010807070707" pitchFamily="18" charset="2"/>
              <a:buChar char="u"/>
            </a:pPr>
            <a:r>
              <a:rPr lang="sv-SE" sz="1800">
                <a:solidFill>
                  <a:schemeClr val="bg1"/>
                </a:solidFill>
                <a:latin typeface="Calibri" panose="020F0502020204030204" pitchFamily="34" charset="0"/>
                <a:cs typeface="Calibri" panose="020F0502020204030204" pitchFamily="34" charset="0"/>
              </a:rPr>
              <a:t>Du får gärna meddela din ankomst och visa din video om du vill.</a:t>
            </a:r>
          </a:p>
          <a:p>
            <a:pPr marL="403225" indent="-403225">
              <a:lnSpc>
                <a:spcPct val="110000"/>
              </a:lnSpc>
              <a:spcBef>
                <a:spcPts val="800"/>
              </a:spcBef>
              <a:spcAft>
                <a:spcPts val="1200"/>
              </a:spcAft>
              <a:buClr>
                <a:schemeClr val="accent1"/>
              </a:buClr>
              <a:buFont typeface="Wingdings 3" panose="05040102010807070707" pitchFamily="18" charset="2"/>
              <a:buChar char="u"/>
            </a:pPr>
            <a:r>
              <a:rPr lang="sv-SE" sz="1800">
                <a:solidFill>
                  <a:schemeClr val="bg1"/>
                </a:solidFill>
                <a:latin typeface="Calibri" panose="020F0502020204030204" pitchFamily="34" charset="0"/>
                <a:cs typeface="Calibri" panose="020F0502020204030204" pitchFamily="34" charset="0"/>
              </a:rPr>
              <a:t>Var vänlig och stäng av din mikrofon när du inte pratar, så att alla kan höra bra.</a:t>
            </a:r>
          </a:p>
          <a:p>
            <a:pPr marL="403225" indent="-403225">
              <a:spcBef>
                <a:spcPts val="800"/>
              </a:spcBef>
              <a:spcAft>
                <a:spcPts val="1200"/>
              </a:spcAft>
              <a:buClr>
                <a:schemeClr val="accent1"/>
              </a:buClr>
              <a:buFont typeface="Wingdings 3" panose="05040102010807070707" pitchFamily="18" charset="2"/>
              <a:buChar char="u"/>
            </a:pPr>
            <a:r>
              <a:rPr lang="sv-SE" sz="1800">
                <a:solidFill>
                  <a:schemeClr val="bg1"/>
                </a:solidFill>
                <a:latin typeface="Calibri" panose="020F0502020204030204" pitchFamily="34" charset="0"/>
                <a:cs typeface="Calibri" panose="020F0502020204030204" pitchFamily="34" charset="0"/>
              </a:rPr>
              <a:t>Prova att använda ikonen Handuppräckning om du har ett bidrag.</a:t>
            </a:r>
          </a:p>
          <a:p>
            <a:pPr marL="403225" indent="-403225">
              <a:spcBef>
                <a:spcPts val="800"/>
              </a:spcBef>
              <a:spcAft>
                <a:spcPts val="1200"/>
              </a:spcAft>
              <a:buClr>
                <a:schemeClr val="accent1"/>
              </a:buClr>
              <a:buFont typeface="Wingdings 3" panose="05040102010807070707" pitchFamily="18" charset="2"/>
              <a:buChar char="u"/>
            </a:pPr>
            <a:r>
              <a:rPr lang="sv-SE" sz="1800">
                <a:solidFill>
                  <a:schemeClr val="bg1"/>
                </a:solidFill>
                <a:latin typeface="Calibri" panose="020F0502020204030204" pitchFamily="34" charset="0"/>
                <a:cs typeface="Calibri" panose="020F0502020204030204" pitchFamily="34" charset="0"/>
              </a:rPr>
              <a:t>Repetera gärna ditt namn för att hjälpa oss koppla ihop ansikten och namn. </a:t>
            </a:r>
          </a:p>
          <a:p>
            <a:pPr marL="403225" indent="-403225">
              <a:spcBef>
                <a:spcPts val="800"/>
              </a:spcBef>
              <a:spcAft>
                <a:spcPts val="1200"/>
              </a:spcAft>
              <a:buClr>
                <a:schemeClr val="accent1"/>
              </a:buClr>
              <a:buFont typeface="Wingdings 3" panose="05040102010807070707" pitchFamily="18" charset="2"/>
              <a:buChar char="u"/>
            </a:pPr>
            <a:r>
              <a:rPr lang="sv-SE" sz="1800">
                <a:solidFill>
                  <a:schemeClr val="bg1"/>
                </a:solidFill>
                <a:latin typeface="Calibri" panose="020F0502020204030204" pitchFamily="34" charset="0"/>
                <a:cs typeface="Calibri" panose="020F0502020204030204" pitchFamily="34" charset="0"/>
              </a:rPr>
              <a:t>Använd chatten för att dela dina tankar. Om du stöter på problem, chatta med _____.</a:t>
            </a:r>
          </a:p>
          <a:p>
            <a:pPr marL="403225" indent="-403225">
              <a:spcBef>
                <a:spcPts val="800"/>
              </a:spcBef>
              <a:spcAft>
                <a:spcPts val="1200"/>
              </a:spcAft>
              <a:buClr>
                <a:schemeClr val="accent1"/>
              </a:buClr>
              <a:buFont typeface="Wingdings 3" panose="05040102010807070707" pitchFamily="18" charset="2"/>
              <a:buChar char="u"/>
            </a:pPr>
            <a:r>
              <a:rPr lang="sv-SE" sz="1800">
                <a:solidFill>
                  <a:schemeClr val="bg1"/>
                </a:solidFill>
                <a:latin typeface="Calibri" panose="020F0502020204030204" pitchFamily="34" charset="0"/>
                <a:cs typeface="Calibri" panose="020F0502020204030204" pitchFamily="34" charset="0"/>
              </a:rPr>
              <a:t>Vi kommer att dela inspelningen av det här mötet med de som inte kunde vara med. </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76200" y="1981200"/>
            <a:ext cx="2953084" cy="1725436"/>
          </a:xfrm>
          <a:prstGeom prst="rect">
            <a:avLst/>
          </a:prstGeom>
        </p:spPr>
        <p:txBody>
          <a:bodyPr>
            <a:normAutofit fontScale="97500" lnSpcReduction="100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sv-SE" sz="3200">
                <a:solidFill>
                  <a:schemeClr val="accent1"/>
                </a:solidFill>
                <a:latin typeface="Calibri" panose="020F0502020204030204" pitchFamily="34" charset="0"/>
                <a:cs typeface="Calibri" panose="020F0502020204030204" pitchFamily="34" charset="0"/>
              </a:rPr>
              <a:t>Innan vi börjar </a:t>
            </a:r>
          </a:p>
          <a:p>
            <a:pPr algn="l"/>
            <a:endParaRPr lang="en-US" sz="3200" kern="0" dirty="0">
              <a:solidFill>
                <a:schemeClr val="accent1"/>
              </a:solidFill>
              <a:latin typeface="Calibri" panose="020F0502020204030204" pitchFamily="34" charset="0"/>
              <a:cs typeface="Calibri" panose="020F0502020204030204" pitchFamily="34" charset="0"/>
            </a:endParaRPr>
          </a:p>
          <a:p>
            <a:pPr algn="l"/>
            <a:r>
              <a:rPr lang="sv-SE" sz="3200">
                <a:solidFill>
                  <a:schemeClr val="accent1"/>
                </a:solidFill>
                <a:latin typeface="Calibri" panose="020F0502020204030204" pitchFamily="34" charset="0"/>
                <a:cs typeface="Calibri" panose="020F0502020204030204" pitchFamily="34" charset="0"/>
              </a:rPr>
              <a:t>Praktiska tips om webbseminarier </a:t>
            </a:r>
          </a:p>
        </p:txBody>
      </p:sp>
    </p:spTree>
    <p:extLst>
      <p:ext uri="{BB962C8B-B14F-4D97-AF65-F5344CB8AC3E}">
        <p14:creationId xmlns:p14="http://schemas.microsoft.com/office/powerpoint/2010/main" val="300040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1"/>
            <a:ext cx="7010400" cy="584775"/>
          </a:xfrm>
          <a:prstGeom prst="rect">
            <a:avLst/>
          </a:prstGeom>
          <a:noFill/>
          <a:ln>
            <a:noFill/>
          </a:ln>
        </p:spPr>
        <p:txBody>
          <a:bodyPr wrap="square" rtlCol="0">
            <a:spAutoFit/>
          </a:bodyPr>
          <a:lstStyle/>
          <a:p>
            <a:r>
              <a:rPr lang="sv-SE" sz="3200" dirty="0">
                <a:solidFill>
                  <a:schemeClr val="accent1"/>
                </a:solidFill>
                <a:latin typeface="Calibri" panose="020F0502020204030204" pitchFamily="34" charset="0"/>
                <a:cs typeface="Calibri" panose="020F0502020204030204" pitchFamily="34" charset="0"/>
              </a:rPr>
              <a:t>Följa upp mål för zonen – medlemskap</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5111CEDB-3109-4B95-9690-5C8CCFEDEA89}"/>
              </a:ext>
            </a:extLst>
          </p:cNvPr>
          <p:cNvSpPr txBox="1"/>
          <p:nvPr/>
        </p:nvSpPr>
        <p:spPr>
          <a:xfrm>
            <a:off x="533400" y="3050655"/>
            <a:ext cx="1600200" cy="553998"/>
          </a:xfrm>
          <a:prstGeom prst="rect">
            <a:avLst/>
          </a:prstGeom>
          <a:noFill/>
        </p:spPr>
        <p:txBody>
          <a:bodyPr wrap="square" rtlCol="0">
            <a:spAutoFit/>
          </a:bodyPr>
          <a:lstStyle/>
          <a:p>
            <a:r>
              <a:rPr lang="sv-SE" sz="3000" b="1">
                <a:solidFill>
                  <a:schemeClr val="bg1"/>
                </a:solidFill>
                <a:latin typeface="Calibri" panose="020F0502020204030204" pitchFamily="34" charset="0"/>
                <a:cs typeface="Calibri" panose="020F0502020204030204" pitchFamily="34" charset="0"/>
              </a:rPr>
              <a:t>Mål</a:t>
            </a:r>
          </a:p>
        </p:txBody>
      </p:sp>
      <p:sp>
        <p:nvSpPr>
          <p:cNvPr id="16" name="TextBox 15">
            <a:extLst>
              <a:ext uri="{FF2B5EF4-FFF2-40B4-BE49-F238E27FC236}">
                <a16:creationId xmlns:a16="http://schemas.microsoft.com/office/drawing/2014/main" id="{630C085F-9527-4DC5-951B-4291BB1D2871}"/>
              </a:ext>
            </a:extLst>
          </p:cNvPr>
          <p:cNvSpPr txBox="1"/>
          <p:nvPr/>
        </p:nvSpPr>
        <p:spPr>
          <a:xfrm>
            <a:off x="533400" y="3810000"/>
            <a:ext cx="1600200" cy="553998"/>
          </a:xfrm>
          <a:prstGeom prst="rect">
            <a:avLst/>
          </a:prstGeom>
          <a:noFill/>
        </p:spPr>
        <p:txBody>
          <a:bodyPr wrap="square" rtlCol="0">
            <a:spAutoFit/>
          </a:bodyPr>
          <a:lstStyle/>
          <a:p>
            <a:r>
              <a:rPr lang="sv-SE" sz="3000" b="1">
                <a:solidFill>
                  <a:schemeClr val="bg1"/>
                </a:solidFill>
                <a:latin typeface="Calibri" panose="020F0502020204030204" pitchFamily="34" charset="0"/>
                <a:cs typeface="Calibri" panose="020F0502020204030204" pitchFamily="34" charset="0"/>
              </a:rPr>
              <a:t>Nutid</a:t>
            </a:r>
          </a:p>
        </p:txBody>
      </p:sp>
      <p:grpSp>
        <p:nvGrpSpPr>
          <p:cNvPr id="20" name="Group 19">
            <a:extLst>
              <a:ext uri="{FF2B5EF4-FFF2-40B4-BE49-F238E27FC236}">
                <a16:creationId xmlns:a16="http://schemas.microsoft.com/office/drawing/2014/main" id="{EEAA0848-785C-4D70-BD6B-747CB57A0D31}"/>
              </a:ext>
            </a:extLst>
          </p:cNvPr>
          <p:cNvGrpSpPr/>
          <p:nvPr/>
        </p:nvGrpSpPr>
        <p:grpSpPr>
          <a:xfrm>
            <a:off x="2133600" y="2514614"/>
            <a:ext cx="2971800" cy="2308324"/>
            <a:chOff x="2476500" y="2514614"/>
            <a:chExt cx="2971800" cy="2308324"/>
          </a:xfrm>
        </p:grpSpPr>
        <p:sp>
          <p:nvSpPr>
            <p:cNvPr id="17" name="TextBox 16">
              <a:extLst>
                <a:ext uri="{FF2B5EF4-FFF2-40B4-BE49-F238E27FC236}">
                  <a16:creationId xmlns:a16="http://schemas.microsoft.com/office/drawing/2014/main" id="{699A4A46-7319-466F-BB54-8BD0F20ED2FE}"/>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sv-SE" sz="2400" b="1">
                  <a:solidFill>
                    <a:schemeClr val="bg1"/>
                  </a:solidFill>
                  <a:latin typeface="Calibri" panose="020F0502020204030204" pitchFamily="34" charset="0"/>
                  <a:cs typeface="Calibri" panose="020F0502020204030204" pitchFamily="34" charset="0"/>
                </a:rPr>
                <a:t>Nya medlemmar</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719AE2F-EC35-48FB-AC8C-F0444243C04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sv-SE" sz="3000">
                  <a:solidFill>
                    <a:schemeClr val="bg1"/>
                  </a:solidFill>
                </a:rPr>
                <a:t>X</a:t>
              </a:r>
            </a:p>
          </p:txBody>
        </p:sp>
        <p:sp>
          <p:nvSpPr>
            <p:cNvPr id="19" name="TextBox 18">
              <a:extLst>
                <a:ext uri="{FF2B5EF4-FFF2-40B4-BE49-F238E27FC236}">
                  <a16:creationId xmlns:a16="http://schemas.microsoft.com/office/drawing/2014/main" id="{CFA15A88-5D27-4761-B529-E664482660F2}"/>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sv-SE" sz="3000">
                  <a:solidFill>
                    <a:schemeClr val="bg1"/>
                  </a:solidFill>
                </a:rPr>
                <a:t>X</a:t>
              </a:r>
            </a:p>
          </p:txBody>
        </p:sp>
      </p:grpSp>
      <p:grpSp>
        <p:nvGrpSpPr>
          <p:cNvPr id="21" name="Group 20">
            <a:extLst>
              <a:ext uri="{FF2B5EF4-FFF2-40B4-BE49-F238E27FC236}">
                <a16:creationId xmlns:a16="http://schemas.microsoft.com/office/drawing/2014/main" id="{649FC6A8-04C6-49BF-A055-EB84BF9D38A3}"/>
              </a:ext>
            </a:extLst>
          </p:cNvPr>
          <p:cNvGrpSpPr/>
          <p:nvPr/>
        </p:nvGrpSpPr>
        <p:grpSpPr>
          <a:xfrm>
            <a:off x="5486400" y="2514614"/>
            <a:ext cx="2971800" cy="2308324"/>
            <a:chOff x="2476500" y="2514614"/>
            <a:chExt cx="2971800" cy="2308324"/>
          </a:xfrm>
        </p:grpSpPr>
        <p:sp>
          <p:nvSpPr>
            <p:cNvPr id="22" name="TextBox 21">
              <a:extLst>
                <a:ext uri="{FF2B5EF4-FFF2-40B4-BE49-F238E27FC236}">
                  <a16:creationId xmlns:a16="http://schemas.microsoft.com/office/drawing/2014/main" id="{8F387818-F8D4-4F0B-BC2F-2B2DBE68672F}"/>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sv-SE" sz="2400" b="1" dirty="0">
                  <a:solidFill>
                    <a:schemeClr val="bg1"/>
                  </a:solidFill>
                  <a:latin typeface="Calibri" panose="020F0502020204030204" pitchFamily="34" charset="0"/>
                  <a:cs typeface="Calibri" panose="020F0502020204030204" pitchFamily="34" charset="0"/>
                </a:rPr>
                <a:t>Avregistrerade medlemmar</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6EA90E4-5812-4C29-AD85-DCAE2DED0FB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sv-SE" sz="3000">
                  <a:solidFill>
                    <a:schemeClr val="bg1"/>
                  </a:solidFill>
                </a:rPr>
                <a:t>X</a:t>
              </a:r>
            </a:p>
          </p:txBody>
        </p:sp>
        <p:sp>
          <p:nvSpPr>
            <p:cNvPr id="24" name="TextBox 23">
              <a:extLst>
                <a:ext uri="{FF2B5EF4-FFF2-40B4-BE49-F238E27FC236}">
                  <a16:creationId xmlns:a16="http://schemas.microsoft.com/office/drawing/2014/main" id="{BCF2AE2A-7EA7-4F7B-B306-E100E147DFBD}"/>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sv-SE" sz="3000">
                  <a:solidFill>
                    <a:schemeClr val="bg1"/>
                  </a:solidFill>
                </a:rPr>
                <a:t>X</a:t>
              </a:r>
            </a:p>
          </p:txBody>
        </p:sp>
      </p:grpSp>
      <p:grpSp>
        <p:nvGrpSpPr>
          <p:cNvPr id="25" name="Group 24">
            <a:extLst>
              <a:ext uri="{FF2B5EF4-FFF2-40B4-BE49-F238E27FC236}">
                <a16:creationId xmlns:a16="http://schemas.microsoft.com/office/drawing/2014/main" id="{31B65858-C682-4895-8097-E4882E1EF364}"/>
              </a:ext>
            </a:extLst>
          </p:cNvPr>
          <p:cNvGrpSpPr/>
          <p:nvPr/>
        </p:nvGrpSpPr>
        <p:grpSpPr>
          <a:xfrm>
            <a:off x="8839200" y="2514614"/>
            <a:ext cx="2971800" cy="2308324"/>
            <a:chOff x="2476500" y="2514614"/>
            <a:chExt cx="2971800" cy="2308324"/>
          </a:xfrm>
        </p:grpSpPr>
        <p:sp>
          <p:nvSpPr>
            <p:cNvPr id="26" name="TextBox 25">
              <a:extLst>
                <a:ext uri="{FF2B5EF4-FFF2-40B4-BE49-F238E27FC236}">
                  <a16:creationId xmlns:a16="http://schemas.microsoft.com/office/drawing/2014/main" id="{4DDB3C40-8EB4-4AF3-A366-FEE8CC39B7C5}"/>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sv-SE" sz="2400" b="1" dirty="0">
                  <a:solidFill>
                    <a:schemeClr val="bg1"/>
                  </a:solidFill>
                  <a:latin typeface="Calibri" panose="020F0502020204030204" pitchFamily="34" charset="0"/>
                  <a:cs typeface="Calibri" panose="020F0502020204030204" pitchFamily="34" charset="0"/>
                </a:rPr>
                <a:t>Netto medlemstillväxt</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EBF040C-0519-4534-B471-0E1492CC25AC}"/>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sv-SE" sz="3000">
                  <a:solidFill>
                    <a:schemeClr val="bg1"/>
                  </a:solidFill>
                </a:rPr>
                <a:t>X</a:t>
              </a:r>
            </a:p>
          </p:txBody>
        </p:sp>
        <p:sp>
          <p:nvSpPr>
            <p:cNvPr id="28" name="TextBox 27">
              <a:extLst>
                <a:ext uri="{FF2B5EF4-FFF2-40B4-BE49-F238E27FC236}">
                  <a16:creationId xmlns:a16="http://schemas.microsoft.com/office/drawing/2014/main" id="{5C0F01A9-293A-496F-845A-3704E6B3E7C7}"/>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sv-SE" sz="3000">
                  <a:solidFill>
                    <a:schemeClr val="bg1"/>
                  </a:solidFill>
                </a:rPr>
                <a:t>X</a:t>
              </a:r>
            </a:p>
          </p:txBody>
        </p:sp>
      </p:grpSp>
    </p:spTree>
    <p:extLst>
      <p:ext uri="{BB962C8B-B14F-4D97-AF65-F5344CB8AC3E}">
        <p14:creationId xmlns:p14="http://schemas.microsoft.com/office/powerpoint/2010/main" val="172991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21</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362285" y="2209800"/>
            <a:ext cx="2438400" cy="2109588"/>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sv-SE" sz="3600" b="1" dirty="0">
                <a:solidFill>
                  <a:schemeClr val="accent1"/>
                </a:solidFill>
                <a:latin typeface="Calibri" panose="020F0502020204030204" pitchFamily="34" charset="0"/>
                <a:cs typeface="Calibri" panose="020F0502020204030204" pitchFamily="34" charset="0"/>
              </a:rPr>
              <a:t>Kriterier för klubbens excellens-utmärkelse</a:t>
            </a:r>
          </a:p>
        </p:txBody>
      </p:sp>
      <p:sp>
        <p:nvSpPr>
          <p:cNvPr id="11" name="Content Placeholder 4">
            <a:extLst>
              <a:ext uri="{FF2B5EF4-FFF2-40B4-BE49-F238E27FC236}">
                <a16:creationId xmlns:a16="http://schemas.microsoft.com/office/drawing/2014/main" id="{AD1071BD-70C3-4F2A-9D68-59307EB0CFBA}"/>
              </a:ext>
            </a:extLst>
          </p:cNvPr>
          <p:cNvSpPr txBox="1">
            <a:spLocks/>
          </p:cNvSpPr>
          <p:nvPr/>
        </p:nvSpPr>
        <p:spPr>
          <a:xfrm>
            <a:off x="3486485" y="634926"/>
            <a:ext cx="8839200" cy="59436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r>
              <a:rPr lang="sv-SE" sz="2400" dirty="0">
                <a:solidFill>
                  <a:schemeClr val="bg1"/>
                </a:solidFill>
                <a:latin typeface="Calibri" panose="020F0502020204030204" pitchFamily="34" charset="0"/>
                <a:cs typeface="Calibri" panose="020F0502020204030204" pitchFamily="34" charset="0"/>
              </a:rPr>
              <a:t>☐ Netto medlemstillväxt eller chartrad ny </a:t>
            </a:r>
            <a:r>
              <a:rPr lang="sv-SE" sz="2400" dirty="0" err="1">
                <a:solidFill>
                  <a:schemeClr val="bg1"/>
                </a:solidFill>
                <a:latin typeface="Calibri" panose="020F0502020204030204" pitchFamily="34" charset="0"/>
                <a:cs typeface="Calibri" panose="020F0502020204030204" pitchFamily="34" charset="0"/>
              </a:rPr>
              <a:t>lionklubb</a:t>
            </a:r>
            <a:r>
              <a:rPr lang="sv-SE" sz="2400" dirty="0">
                <a:solidFill>
                  <a:schemeClr val="bg1"/>
                </a:solidFill>
                <a:latin typeface="Calibri" panose="020F0502020204030204" pitchFamily="34" charset="0"/>
                <a:cs typeface="Calibri" panose="020F0502020204030204" pitchFamily="34" charset="0"/>
              </a:rPr>
              <a:t>, </a:t>
            </a:r>
            <a:r>
              <a:rPr lang="sv-SE" sz="2400" dirty="0" err="1">
                <a:solidFill>
                  <a:schemeClr val="bg1"/>
                </a:solidFill>
                <a:latin typeface="Calibri" panose="020F0502020204030204" pitchFamily="34" charset="0"/>
                <a:cs typeface="Calibri" panose="020F0502020204030204" pitchFamily="34" charset="0"/>
              </a:rPr>
              <a:t>leoklubb</a:t>
            </a:r>
            <a:r>
              <a:rPr lang="sv-SE" sz="2400" dirty="0">
                <a:solidFill>
                  <a:schemeClr val="bg1"/>
                </a:solidFill>
                <a:latin typeface="Calibri" panose="020F0502020204030204" pitchFamily="34" charset="0"/>
                <a:cs typeface="Calibri" panose="020F0502020204030204" pitchFamily="34" charset="0"/>
              </a:rPr>
              <a:t> eller klubbfilial</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sv-SE" sz="2400" dirty="0">
                <a:solidFill>
                  <a:schemeClr val="bg1"/>
                </a:solidFill>
                <a:latin typeface="Calibri" panose="020F0502020204030204" pitchFamily="34" charset="0"/>
                <a:cs typeface="Calibri" panose="020F0502020204030204" pitchFamily="34" charset="0"/>
              </a:rPr>
              <a:t>☐ Donerade till LCIF</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sv-SE" sz="2400" dirty="0">
                <a:solidFill>
                  <a:schemeClr val="bg1"/>
                </a:solidFill>
                <a:latin typeface="Calibri" panose="020F0502020204030204" pitchFamily="34" charset="0"/>
                <a:cs typeface="Calibri" panose="020F0502020204030204" pitchFamily="34" charset="0"/>
              </a:rPr>
              <a:t>☐ Inledde ett nytt serviceprojekt. </a:t>
            </a:r>
            <a:r>
              <a:rPr lang="sv-SE" sz="2400" i="1" dirty="0">
                <a:solidFill>
                  <a:schemeClr val="bg1"/>
                </a:solidFill>
                <a:latin typeface="Calibri" panose="020F0502020204030204" pitchFamily="34" charset="0"/>
                <a:cs typeface="Calibri" panose="020F0502020204030204" pitchFamily="34" charset="0"/>
              </a:rPr>
              <a:t>Överväg en av vår globala frågor!</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sv-SE" sz="2400" dirty="0">
                <a:solidFill>
                  <a:schemeClr val="bg1"/>
                </a:solidFill>
                <a:latin typeface="Calibri" panose="020F0502020204030204" pitchFamily="34" charset="0"/>
                <a:cs typeface="Calibri" panose="020F0502020204030204" pitchFamily="34" charset="0"/>
              </a:rPr>
              <a:t>☐ Tre projekt/evenemang klubben har stått värd för.</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sv-SE" sz="2400" dirty="0">
                <a:solidFill>
                  <a:schemeClr val="bg1"/>
                </a:solidFill>
                <a:latin typeface="Calibri" panose="020F0502020204030204" pitchFamily="34" charset="0"/>
                <a:cs typeface="Calibri" panose="020F0502020204030204" pitchFamily="34" charset="0"/>
              </a:rPr>
              <a:t>☐ Klubben har fullgjort sina skyldigheter – distriktets avgifter betalda och ingen obetald skuld hos LCI </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sv-SE" sz="2400" dirty="0">
                <a:solidFill>
                  <a:schemeClr val="bg1"/>
                </a:solidFill>
                <a:latin typeface="Calibri" panose="020F0502020204030204" pitchFamily="34" charset="0"/>
                <a:cs typeface="Calibri" panose="020F0502020204030204" pitchFamily="34" charset="0"/>
              </a:rPr>
              <a:t>☐ Viktiga tjänstemän deltog i en eller fler ledarutbildningar</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sv-SE" sz="2400" dirty="0">
                <a:solidFill>
                  <a:schemeClr val="bg1"/>
                </a:solidFill>
                <a:latin typeface="Calibri" panose="020F0502020204030204" pitchFamily="34" charset="0"/>
                <a:cs typeface="Calibri" panose="020F0502020204030204" pitchFamily="34" charset="0"/>
              </a:rPr>
              <a:t>☐ Förbättrade klubbens verksamhet (se verktyg på webbsidan Förbättra klubbkvalitet)</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sv-SE" sz="2400" dirty="0">
                <a:solidFill>
                  <a:schemeClr val="bg1"/>
                </a:solidFill>
                <a:latin typeface="Calibri" panose="020F0502020204030204" pitchFamily="34" charset="0"/>
                <a:cs typeface="Calibri" panose="020F0502020204030204" pitchFamily="34" charset="0"/>
              </a:rPr>
              <a:t>☐ Publicerade serviceaktiviteter i lokalmedier och sociala medier</a:t>
            </a:r>
          </a:p>
        </p:txBody>
      </p:sp>
    </p:spTree>
    <p:extLst>
      <p:ext uri="{BB962C8B-B14F-4D97-AF65-F5344CB8AC3E}">
        <p14:creationId xmlns:p14="http://schemas.microsoft.com/office/powerpoint/2010/main" val="391402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0" y="1752600"/>
            <a:ext cx="5791200" cy="4114800"/>
          </a:xfrm>
          <a:prstGeom prst="rect">
            <a:avLst/>
          </a:prstGeom>
        </p:spPr>
        <p:txBody>
          <a:bodyPr/>
          <a:lstStyle/>
          <a:p>
            <a:pPr marL="457200" lvl="0" indent="-457200">
              <a:buClr>
                <a:schemeClr val="accent1"/>
              </a:buClr>
              <a:buFont typeface="Wingdings 3" panose="05040102010807070707" pitchFamily="18" charset="2"/>
              <a:buChar char="u"/>
            </a:pPr>
            <a:r>
              <a:rPr lang="sv-SE">
                <a:latin typeface="Calibri" panose="020F0502020204030204" pitchFamily="34" charset="0"/>
                <a:cs typeface="Calibri" panose="020F0502020204030204" pitchFamily="34" charset="0"/>
              </a:rPr>
              <a:t>Zonmöten: </a:t>
            </a:r>
            <a:r>
              <a:rPr lang="sv-SE" i="1">
                <a:latin typeface="Calibri" panose="020F0502020204030204" pitchFamily="34" charset="0"/>
                <a:cs typeface="Calibri" panose="020F0502020204030204" pitchFamily="34" charset="0"/>
              </a:rPr>
              <a:t>Datum, tid</a:t>
            </a:r>
          </a:p>
          <a:p>
            <a:pPr marL="457200" lvl="0" indent="-457200">
              <a:buClr>
                <a:schemeClr val="accent1"/>
              </a:buClr>
              <a:buFont typeface="Wingdings 3" panose="05040102010807070707" pitchFamily="18" charset="2"/>
              <a:buChar char="u"/>
            </a:pPr>
            <a:r>
              <a:rPr lang="sv-SE">
                <a:latin typeface="Calibri" panose="020F0502020204030204" pitchFamily="34" charset="0"/>
                <a:cs typeface="Calibri" panose="020F0502020204030204" pitchFamily="34" charset="0"/>
              </a:rPr>
              <a:t>Distriktsmöte: </a:t>
            </a:r>
            <a:r>
              <a:rPr lang="sv-SE" i="1">
                <a:latin typeface="Calibri" panose="020F0502020204030204" pitchFamily="34" charset="0"/>
                <a:cs typeface="Calibri" panose="020F0502020204030204" pitchFamily="34" charset="0"/>
              </a:rPr>
              <a:t>Datum, information om registrering</a:t>
            </a:r>
          </a:p>
          <a:p>
            <a:pPr marL="457200" indent="-457200"/>
            <a:r>
              <a:rPr lang="sv-SE">
                <a:latin typeface="Calibri" panose="020F0502020204030204" pitchFamily="34" charset="0"/>
                <a:cs typeface="Calibri" panose="020F0502020204030204" pitchFamily="34" charset="0"/>
              </a:rPr>
              <a:t>Internationell kongress: </a:t>
            </a:r>
            <a:r>
              <a:rPr lang="sv-SE" i="1">
                <a:latin typeface="Calibri" panose="020F0502020204030204" pitchFamily="34" charset="0"/>
                <a:cs typeface="Calibri" panose="020F0502020204030204" pitchFamily="34" charset="0"/>
              </a:rPr>
              <a:t>Datum, information om registrering</a:t>
            </a:r>
          </a:p>
        </p:txBody>
      </p:sp>
      <p:sp>
        <p:nvSpPr>
          <p:cNvPr id="3" name="Title 2"/>
          <p:cNvSpPr>
            <a:spLocks noGrp="1"/>
          </p:cNvSpPr>
          <p:nvPr>
            <p:ph type="title"/>
          </p:nvPr>
        </p:nvSpPr>
        <p:spPr/>
        <p:txBody>
          <a:bodyPr>
            <a:normAutofit/>
          </a:bodyPr>
          <a:lstStyle/>
          <a:p>
            <a:r>
              <a:rPr lang="sv-SE" sz="3600">
                <a:solidFill>
                  <a:schemeClr val="accent1"/>
                </a:solidFill>
                <a:latin typeface="Calibri" panose="020F0502020204030204" pitchFamily="34" charset="0"/>
                <a:cs typeface="Calibri" panose="020F0502020204030204" pitchFamily="34" charset="0"/>
              </a:rPr>
              <a:t>Lions evenemang</a:t>
            </a:r>
          </a:p>
        </p:txBody>
      </p:sp>
    </p:spTree>
    <p:extLst>
      <p:ext uri="{BB962C8B-B14F-4D97-AF65-F5344CB8AC3E}">
        <p14:creationId xmlns:p14="http://schemas.microsoft.com/office/powerpoint/2010/main" val="370671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0233F"/>
          </a:solidFill>
        </p:spPr>
        <p:txBody>
          <a:bodyPr/>
          <a:lstStyle/>
          <a:p>
            <a:r>
              <a:rPr lang="sv-SE">
                <a:solidFill>
                  <a:schemeClr val="accent1"/>
                </a:solidFill>
              </a:rPr>
              <a:t>Frågor och kommentarer</a:t>
            </a:r>
          </a:p>
        </p:txBody>
      </p:sp>
    </p:spTree>
    <p:extLst>
      <p:ext uri="{BB962C8B-B14F-4D97-AF65-F5344CB8AC3E}">
        <p14:creationId xmlns:p14="http://schemas.microsoft.com/office/powerpoint/2010/main" val="131594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72200" y="1143000"/>
            <a:ext cx="5410200" cy="5181600"/>
          </a:xfrm>
        </p:spPr>
        <p:txBody>
          <a:bodyPr/>
          <a:lstStyle/>
          <a:p>
            <a:pPr marL="514350" indent="-514350">
              <a:spcBef>
                <a:spcPts val="1200"/>
              </a:spcBef>
              <a:buClr>
                <a:schemeClr val="bg1"/>
              </a:buClr>
              <a:buFont typeface="+mj-lt"/>
              <a:buAutoNum type="arabicPeriod"/>
            </a:pPr>
            <a:r>
              <a:rPr lang="sv-SE">
                <a:latin typeface="Calibri" panose="020F0502020204030204" pitchFamily="34" charset="0"/>
                <a:cs typeface="Calibri" panose="020F0502020204030204" pitchFamily="34" charset="0"/>
              </a:rPr>
              <a:t>Hämta idéer från våra diskussioner till din klubb</a:t>
            </a:r>
          </a:p>
          <a:p>
            <a:pPr marL="514350" indent="-514350">
              <a:spcBef>
                <a:spcPts val="1200"/>
              </a:spcBef>
              <a:buClr>
                <a:schemeClr val="bg1"/>
              </a:buClr>
              <a:buFont typeface="+mj-lt"/>
              <a:buAutoNum type="arabicPeriod"/>
            </a:pPr>
            <a:r>
              <a:rPr lang="sv-SE">
                <a:latin typeface="Calibri" panose="020F0502020204030204" pitchFamily="34" charset="0"/>
                <a:cs typeface="Calibri" panose="020F0502020204030204" pitchFamily="34" charset="0"/>
              </a:rPr>
              <a:t>Ta nästa steg till att få Klubbens excellensutmärkelse</a:t>
            </a:r>
          </a:p>
          <a:p>
            <a:pPr marL="514350" indent="-514350">
              <a:spcBef>
                <a:spcPts val="1200"/>
              </a:spcBef>
              <a:buClr>
                <a:schemeClr val="bg1"/>
              </a:buClr>
              <a:buFont typeface="+mj-lt"/>
              <a:buAutoNum type="arabicPeriod"/>
            </a:pPr>
            <a:r>
              <a:rPr lang="sv-SE">
                <a:latin typeface="Calibri" panose="020F0502020204030204" pitchFamily="34" charset="0"/>
                <a:cs typeface="Calibri" panose="020F0502020204030204" pitchFamily="34" charset="0"/>
              </a:rPr>
              <a:t>Bjud in medlemmar till att delta i distriktsmöten och den internationella kongressen</a:t>
            </a:r>
          </a:p>
        </p:txBody>
      </p:sp>
      <p:sp>
        <p:nvSpPr>
          <p:cNvPr id="3" name="Title 2"/>
          <p:cNvSpPr>
            <a:spLocks noGrp="1"/>
          </p:cNvSpPr>
          <p:nvPr>
            <p:ph type="title"/>
          </p:nvPr>
        </p:nvSpPr>
        <p:spPr/>
        <p:txBody>
          <a:bodyPr/>
          <a:lstStyle/>
          <a:p>
            <a:r>
              <a:rPr lang="sv-SE">
                <a:solidFill>
                  <a:schemeClr val="accent1"/>
                </a:solidFill>
                <a:latin typeface="Calibri" panose="020F0502020204030204" pitchFamily="34" charset="0"/>
                <a:cs typeface="Calibri" panose="020F0502020204030204" pitchFamily="34" charset="0"/>
              </a:rPr>
              <a:t>Nästa steg</a:t>
            </a:r>
          </a:p>
        </p:txBody>
      </p:sp>
    </p:spTree>
    <p:extLst>
      <p:ext uri="{BB962C8B-B14F-4D97-AF65-F5344CB8AC3E}">
        <p14:creationId xmlns:p14="http://schemas.microsoft.com/office/powerpoint/2010/main" val="3291659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7F0106-F39D-4C29-94E7-794E0384CC7D}"/>
              </a:ext>
            </a:extLst>
          </p:cNvPr>
          <p:cNvSpPr txBox="1"/>
          <p:nvPr/>
        </p:nvSpPr>
        <p:spPr>
          <a:xfrm>
            <a:off x="4724400" y="2909161"/>
            <a:ext cx="4648200" cy="553998"/>
          </a:xfrm>
          <a:prstGeom prst="rect">
            <a:avLst/>
          </a:prstGeom>
          <a:noFill/>
        </p:spPr>
        <p:txBody>
          <a:bodyPr wrap="square" rtlCol="0">
            <a:spAutoFit/>
          </a:bodyPr>
          <a:lstStyle/>
          <a:p>
            <a:r>
              <a:rPr lang="sv-SE" sz="3000">
                <a:solidFill>
                  <a:schemeClr val="bg1"/>
                </a:solidFill>
                <a:latin typeface="Calibri" panose="020F0502020204030204" pitchFamily="34" charset="0"/>
                <a:cs typeface="Calibri" panose="020F0502020204030204" pitchFamily="34" charset="0"/>
              </a:rPr>
              <a:t>Avslutande kommentarer</a:t>
            </a:r>
          </a:p>
        </p:txBody>
      </p:sp>
    </p:spTree>
    <p:extLst>
      <p:ext uri="{BB962C8B-B14F-4D97-AF65-F5344CB8AC3E}">
        <p14:creationId xmlns:p14="http://schemas.microsoft.com/office/powerpoint/2010/main" val="4155128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latin typeface="Calibri" panose="020F0502020204030204" pitchFamily="34" charset="0"/>
                <a:cs typeface="Calibri" panose="020F0502020204030204" pitchFamily="34" charset="0"/>
              </a:rPr>
              <a:t>Tack!</a:t>
            </a:r>
          </a:p>
        </p:txBody>
      </p:sp>
    </p:spTree>
    <p:extLst>
      <p:ext uri="{BB962C8B-B14F-4D97-AF65-F5344CB8AC3E}">
        <p14:creationId xmlns:p14="http://schemas.microsoft.com/office/powerpoint/2010/main" val="337345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sv-SE" sz="3200">
                <a:solidFill>
                  <a:schemeClr val="accent1"/>
                </a:solidFill>
                <a:latin typeface="Calibri" panose="020F0502020204030204" pitchFamily="34" charset="0"/>
                <a:cs typeface="Calibri" panose="020F0502020204030204" pitchFamily="34" charset="0"/>
              </a:rPr>
              <a:t>Inledande kommentarer</a:t>
            </a:r>
          </a:p>
        </p:txBody>
      </p:sp>
      <p:sp>
        <p:nvSpPr>
          <p:cNvPr id="3" name="TextBox 2">
            <a:extLst>
              <a:ext uri="{FF2B5EF4-FFF2-40B4-BE49-F238E27FC236}">
                <a16:creationId xmlns:a16="http://schemas.microsoft.com/office/drawing/2014/main" id="{A72CE3CD-E919-4439-B521-1B115D57674B}"/>
              </a:ext>
            </a:extLst>
          </p:cNvPr>
          <p:cNvSpPr txBox="1"/>
          <p:nvPr/>
        </p:nvSpPr>
        <p:spPr>
          <a:xfrm>
            <a:off x="1676400" y="2690336"/>
            <a:ext cx="8153400" cy="1500633"/>
          </a:xfrm>
          <a:prstGeom prst="rect">
            <a:avLst/>
          </a:prstGeom>
          <a:noFill/>
        </p:spPr>
        <p:txBody>
          <a:bodyPr wrap="square" rtlCol="0">
            <a:spAutoFit/>
          </a:bodyPr>
          <a:lstStyle/>
          <a:p>
            <a:r>
              <a:rPr lang="sv-SE" sz="3000">
                <a:solidFill>
                  <a:schemeClr val="bg1"/>
                </a:solidFill>
                <a:latin typeface="Calibri" panose="020F0502020204030204" pitchFamily="34" charset="0"/>
                <a:cs typeface="Calibri" panose="020F0502020204030204" pitchFamily="34" charset="0"/>
              </a:rPr>
              <a:t>Zonordförande    Gäst 1</a:t>
            </a:r>
            <a:br>
              <a:rPr lang="sv-SE" sz="3000">
                <a:solidFill>
                  <a:schemeClr val="bg1"/>
                </a:solidFill>
                <a:latin typeface="Calibri" panose="020F0502020204030204" pitchFamily="34" charset="0"/>
                <a:cs typeface="Calibri" panose="020F0502020204030204" pitchFamily="34" charset="0"/>
              </a:rPr>
            </a:br>
            <a:r>
              <a:rPr lang="sv-SE" sz="3000">
                <a:solidFill>
                  <a:schemeClr val="bg1"/>
                </a:solidFill>
                <a:latin typeface="Calibri" panose="020F0502020204030204" pitchFamily="34" charset="0"/>
                <a:cs typeface="Calibri" panose="020F0502020204030204" pitchFamily="34" charset="0"/>
              </a:rPr>
              <a:t>    Gäst 2</a:t>
            </a:r>
          </a:p>
          <a:p>
            <a:endParaRPr lang="en-US" sz="3000" dirty="0">
              <a:solidFill>
                <a:schemeClr val="bg1"/>
              </a:solidFill>
              <a:latin typeface="Calibri" panose="020F0502020204030204" pitchFamily="34" charset="0"/>
              <a:cs typeface="Calibri" panose="020F0502020204030204" pitchFamily="34" charset="0"/>
            </a:endParaRPr>
          </a:p>
          <a:p>
            <a:r>
              <a:rPr lang="sv-SE" sz="3000">
                <a:solidFill>
                  <a:schemeClr val="bg1"/>
                </a:solidFill>
                <a:latin typeface="Calibri" panose="020F0502020204030204" pitchFamily="34" charset="0"/>
                <a:cs typeface="Calibri" panose="020F0502020204030204" pitchFamily="34" charset="0"/>
              </a:rPr>
              <a:t>Namn   Namn   Namn</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91301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sv-SE" sz="3200">
                <a:solidFill>
                  <a:schemeClr val="accent1"/>
                </a:solidFill>
                <a:latin typeface="Calibri" panose="020F0502020204030204" pitchFamily="34" charset="0"/>
                <a:cs typeface="Calibri" panose="020F0502020204030204" pitchFamily="34" charset="0"/>
              </a:rPr>
              <a:t>Introduktion till klubbtjänstemännen </a:t>
            </a:r>
          </a:p>
        </p:txBody>
      </p:sp>
      <p:sp>
        <p:nvSpPr>
          <p:cNvPr id="8" name="TextBox 7">
            <a:extLst>
              <a:ext uri="{FF2B5EF4-FFF2-40B4-BE49-F238E27FC236}">
                <a16:creationId xmlns:a16="http://schemas.microsoft.com/office/drawing/2014/main" id="{882A772B-C12C-48E7-A761-585A6790591B}"/>
              </a:ext>
            </a:extLst>
          </p:cNvPr>
          <p:cNvSpPr txBox="1"/>
          <p:nvPr/>
        </p:nvSpPr>
        <p:spPr>
          <a:xfrm>
            <a:off x="8382000" y="1905000"/>
            <a:ext cx="3810000" cy="2677656"/>
          </a:xfrm>
          <a:prstGeom prst="rect">
            <a:avLst/>
          </a:prstGeom>
          <a:noFill/>
        </p:spPr>
        <p:txBody>
          <a:bodyPr wrap="square" rtlCol="0">
            <a:spAutoFit/>
          </a:bodyPr>
          <a:lstStyle/>
          <a:p>
            <a:r>
              <a:rPr lang="sv-SE" sz="2400" b="1">
                <a:solidFill>
                  <a:schemeClr val="bg1"/>
                </a:solidFill>
                <a:latin typeface="Calibri" panose="020F0502020204030204" pitchFamily="34" charset="0"/>
                <a:cs typeface="Calibri" panose="020F0502020204030204" pitchFamily="34" charset="0"/>
              </a:rPr>
              <a:t>_____ Lions Club </a:t>
            </a:r>
          </a:p>
          <a:p>
            <a:r>
              <a:rPr lang="sv-SE">
                <a:solidFill>
                  <a:schemeClr val="bg1"/>
                </a:solidFill>
                <a:latin typeface="Calibri" panose="020F0502020204030204" pitchFamily="34" charset="0"/>
                <a:cs typeface="Calibri" panose="020F0502020204030204" pitchFamily="34" charset="0"/>
              </a:rPr>
              <a:t>President: _______</a:t>
            </a:r>
          </a:p>
          <a:p>
            <a:r>
              <a:rPr lang="sv-SE">
                <a:solidFill>
                  <a:schemeClr val="bg1"/>
                </a:solidFill>
                <a:latin typeface="Calibri" panose="020F0502020204030204" pitchFamily="34" charset="0"/>
                <a:cs typeface="Calibri" panose="020F0502020204030204" pitchFamily="34" charset="0"/>
              </a:rPr>
              <a:t>Första vice president: _______</a:t>
            </a:r>
          </a:p>
          <a:p>
            <a:r>
              <a:rPr lang="sv-SE">
                <a:solidFill>
                  <a:schemeClr val="bg1"/>
                </a:solidFill>
                <a:latin typeface="Calibri" panose="020F0502020204030204" pitchFamily="34" charset="0"/>
                <a:cs typeface="Calibri" panose="020F0502020204030204" pitchFamily="34" charset="0"/>
              </a:rPr>
              <a:t>Sekreterare: ______</a:t>
            </a:r>
          </a:p>
          <a:p>
            <a:r>
              <a:rPr lang="sv-SE">
                <a:solidFill>
                  <a:schemeClr val="bg1"/>
                </a:solidFill>
                <a:latin typeface="Calibri" panose="020F0502020204030204" pitchFamily="34" charset="0"/>
                <a:cs typeface="Calibri" panose="020F0502020204030204" pitchFamily="34" charset="0"/>
              </a:rPr>
              <a:t>Kassör: _________ </a:t>
            </a:r>
          </a:p>
          <a:p>
            <a:r>
              <a:rPr lang="sv-SE">
                <a:solidFill>
                  <a:schemeClr val="bg1"/>
                </a:solidFill>
                <a:latin typeface="Calibri" panose="020F0502020204030204" pitchFamily="34" charset="0"/>
                <a:cs typeface="Calibri" panose="020F0502020204030204" pitchFamily="34" charset="0"/>
              </a:rPr>
              <a:t>Medlemsordförande: _________</a:t>
            </a:r>
          </a:p>
          <a:p>
            <a:r>
              <a:rPr lang="sv-SE">
                <a:solidFill>
                  <a:schemeClr val="bg1"/>
                </a:solidFill>
                <a:latin typeface="Calibri" panose="020F0502020204030204" pitchFamily="34" charset="0"/>
                <a:cs typeface="Calibri" panose="020F0502020204030204" pitchFamily="34" charset="0"/>
              </a:rPr>
              <a:t>Serviceordförande: _________</a:t>
            </a:r>
          </a:p>
          <a:p>
            <a:r>
              <a:rPr lang="sv-SE">
                <a:solidFill>
                  <a:schemeClr val="bg1"/>
                </a:solidFill>
                <a:latin typeface="Calibri" panose="020F0502020204030204" pitchFamily="34" charset="0"/>
                <a:cs typeface="Calibri" panose="020F0502020204030204" pitchFamily="34" charset="0"/>
              </a:rPr>
              <a:t>Marknadsföringsordförande: _________</a:t>
            </a:r>
          </a:p>
          <a:p>
            <a:r>
              <a:rPr lang="sv-SE">
                <a:solidFill>
                  <a:schemeClr val="bg1"/>
                </a:solidFill>
                <a:latin typeface="Calibri" panose="020F0502020204030204" pitchFamily="34" charset="0"/>
                <a:cs typeface="Calibri" panose="020F0502020204030204" pitchFamily="34" charset="0"/>
              </a:rPr>
              <a:t>LCIF-koordinator: _________</a:t>
            </a:r>
          </a:p>
        </p:txBody>
      </p:sp>
      <p:sp>
        <p:nvSpPr>
          <p:cNvPr id="9" name="TextBox 8">
            <a:extLst>
              <a:ext uri="{FF2B5EF4-FFF2-40B4-BE49-F238E27FC236}">
                <a16:creationId xmlns:a16="http://schemas.microsoft.com/office/drawing/2014/main" id="{E336F79E-1FC1-448E-B94A-141C2F3D5F34}"/>
              </a:ext>
            </a:extLst>
          </p:cNvPr>
          <p:cNvSpPr txBox="1"/>
          <p:nvPr/>
        </p:nvSpPr>
        <p:spPr>
          <a:xfrm>
            <a:off x="4419600" y="1846522"/>
            <a:ext cx="3810000" cy="2677656"/>
          </a:xfrm>
          <a:prstGeom prst="rect">
            <a:avLst/>
          </a:prstGeom>
          <a:noFill/>
        </p:spPr>
        <p:txBody>
          <a:bodyPr wrap="square" rtlCol="0">
            <a:spAutoFit/>
          </a:bodyPr>
          <a:lstStyle/>
          <a:p>
            <a:r>
              <a:rPr lang="sv-SE" sz="2400" b="1">
                <a:solidFill>
                  <a:schemeClr val="bg1"/>
                </a:solidFill>
                <a:latin typeface="Calibri" panose="020F0502020204030204" pitchFamily="34" charset="0"/>
                <a:cs typeface="Calibri" panose="020F0502020204030204" pitchFamily="34" charset="0"/>
              </a:rPr>
              <a:t>_____ Lions Club </a:t>
            </a:r>
          </a:p>
          <a:p>
            <a:r>
              <a:rPr lang="sv-SE">
                <a:solidFill>
                  <a:schemeClr val="bg1"/>
                </a:solidFill>
                <a:latin typeface="Calibri" panose="020F0502020204030204" pitchFamily="34" charset="0"/>
                <a:cs typeface="Calibri" panose="020F0502020204030204" pitchFamily="34" charset="0"/>
              </a:rPr>
              <a:t>President: _______</a:t>
            </a:r>
          </a:p>
          <a:p>
            <a:r>
              <a:rPr lang="sv-SE">
                <a:solidFill>
                  <a:schemeClr val="bg1"/>
                </a:solidFill>
                <a:latin typeface="Calibri" panose="020F0502020204030204" pitchFamily="34" charset="0"/>
                <a:cs typeface="Calibri" panose="020F0502020204030204" pitchFamily="34" charset="0"/>
              </a:rPr>
              <a:t>Första vice president: _______</a:t>
            </a:r>
          </a:p>
          <a:p>
            <a:r>
              <a:rPr lang="sv-SE">
                <a:solidFill>
                  <a:schemeClr val="bg1"/>
                </a:solidFill>
                <a:latin typeface="Calibri" panose="020F0502020204030204" pitchFamily="34" charset="0"/>
                <a:cs typeface="Calibri" panose="020F0502020204030204" pitchFamily="34" charset="0"/>
              </a:rPr>
              <a:t>Sekreterare: ______</a:t>
            </a:r>
          </a:p>
          <a:p>
            <a:r>
              <a:rPr lang="sv-SE">
                <a:solidFill>
                  <a:schemeClr val="bg1"/>
                </a:solidFill>
                <a:latin typeface="Calibri" panose="020F0502020204030204" pitchFamily="34" charset="0"/>
                <a:cs typeface="Calibri" panose="020F0502020204030204" pitchFamily="34" charset="0"/>
              </a:rPr>
              <a:t>Kassör: _________ </a:t>
            </a:r>
          </a:p>
          <a:p>
            <a:r>
              <a:rPr lang="sv-SE">
                <a:solidFill>
                  <a:schemeClr val="bg1"/>
                </a:solidFill>
                <a:latin typeface="Calibri" panose="020F0502020204030204" pitchFamily="34" charset="0"/>
                <a:cs typeface="Calibri" panose="020F0502020204030204" pitchFamily="34" charset="0"/>
              </a:rPr>
              <a:t>Medlemsordförande: _________</a:t>
            </a:r>
          </a:p>
          <a:p>
            <a:r>
              <a:rPr lang="sv-SE">
                <a:solidFill>
                  <a:schemeClr val="bg1"/>
                </a:solidFill>
                <a:latin typeface="Calibri" panose="020F0502020204030204" pitchFamily="34" charset="0"/>
                <a:cs typeface="Calibri" panose="020F0502020204030204" pitchFamily="34" charset="0"/>
              </a:rPr>
              <a:t>Serviceordförande: _________</a:t>
            </a:r>
          </a:p>
          <a:p>
            <a:r>
              <a:rPr lang="sv-SE">
                <a:solidFill>
                  <a:schemeClr val="bg1"/>
                </a:solidFill>
                <a:latin typeface="Calibri" panose="020F0502020204030204" pitchFamily="34" charset="0"/>
                <a:cs typeface="Calibri" panose="020F0502020204030204" pitchFamily="34" charset="0"/>
              </a:rPr>
              <a:t>Marknadsföringsordförande: _________</a:t>
            </a:r>
          </a:p>
          <a:p>
            <a:r>
              <a:rPr lang="sv-SE">
                <a:solidFill>
                  <a:schemeClr val="bg1"/>
                </a:solidFill>
                <a:latin typeface="Calibri" panose="020F0502020204030204" pitchFamily="34" charset="0"/>
                <a:cs typeface="Calibri" panose="020F0502020204030204" pitchFamily="34" charset="0"/>
              </a:rPr>
              <a:t>LCIF-koordinator: _________</a:t>
            </a:r>
          </a:p>
        </p:txBody>
      </p:sp>
      <p:sp>
        <p:nvSpPr>
          <p:cNvPr id="10" name="TextBox 9">
            <a:extLst>
              <a:ext uri="{FF2B5EF4-FFF2-40B4-BE49-F238E27FC236}">
                <a16:creationId xmlns:a16="http://schemas.microsoft.com/office/drawing/2014/main" id="{6A7316DD-7578-4600-AD69-83E6015AE79C}"/>
              </a:ext>
            </a:extLst>
          </p:cNvPr>
          <p:cNvSpPr txBox="1"/>
          <p:nvPr/>
        </p:nvSpPr>
        <p:spPr>
          <a:xfrm>
            <a:off x="457200" y="1846522"/>
            <a:ext cx="3810000" cy="2677656"/>
          </a:xfrm>
          <a:prstGeom prst="rect">
            <a:avLst/>
          </a:prstGeom>
          <a:noFill/>
        </p:spPr>
        <p:txBody>
          <a:bodyPr wrap="square" rtlCol="0">
            <a:spAutoFit/>
          </a:bodyPr>
          <a:lstStyle/>
          <a:p>
            <a:r>
              <a:rPr lang="sv-SE" sz="2400" b="1">
                <a:solidFill>
                  <a:schemeClr val="bg1"/>
                </a:solidFill>
                <a:latin typeface="Calibri" panose="020F0502020204030204" pitchFamily="34" charset="0"/>
                <a:cs typeface="Calibri" panose="020F0502020204030204" pitchFamily="34" charset="0"/>
              </a:rPr>
              <a:t>_____ Lions Club </a:t>
            </a:r>
          </a:p>
          <a:p>
            <a:r>
              <a:rPr lang="sv-SE">
                <a:solidFill>
                  <a:schemeClr val="bg1"/>
                </a:solidFill>
                <a:latin typeface="Calibri" panose="020F0502020204030204" pitchFamily="34" charset="0"/>
                <a:cs typeface="Calibri" panose="020F0502020204030204" pitchFamily="34" charset="0"/>
              </a:rPr>
              <a:t>President: _______</a:t>
            </a:r>
          </a:p>
          <a:p>
            <a:r>
              <a:rPr lang="sv-SE">
                <a:solidFill>
                  <a:schemeClr val="bg1"/>
                </a:solidFill>
                <a:latin typeface="Calibri" panose="020F0502020204030204" pitchFamily="34" charset="0"/>
                <a:cs typeface="Calibri" panose="020F0502020204030204" pitchFamily="34" charset="0"/>
              </a:rPr>
              <a:t>Första vice president: _______</a:t>
            </a:r>
          </a:p>
          <a:p>
            <a:r>
              <a:rPr lang="sv-SE">
                <a:solidFill>
                  <a:schemeClr val="bg1"/>
                </a:solidFill>
                <a:latin typeface="Calibri" panose="020F0502020204030204" pitchFamily="34" charset="0"/>
                <a:cs typeface="Calibri" panose="020F0502020204030204" pitchFamily="34" charset="0"/>
              </a:rPr>
              <a:t>Sekreterare: ______</a:t>
            </a:r>
          </a:p>
          <a:p>
            <a:r>
              <a:rPr lang="sv-SE">
                <a:solidFill>
                  <a:schemeClr val="bg1"/>
                </a:solidFill>
                <a:latin typeface="Calibri" panose="020F0502020204030204" pitchFamily="34" charset="0"/>
                <a:cs typeface="Calibri" panose="020F0502020204030204" pitchFamily="34" charset="0"/>
              </a:rPr>
              <a:t>Kassör: _________ </a:t>
            </a:r>
          </a:p>
          <a:p>
            <a:r>
              <a:rPr lang="sv-SE">
                <a:solidFill>
                  <a:schemeClr val="bg1"/>
                </a:solidFill>
                <a:latin typeface="Calibri" panose="020F0502020204030204" pitchFamily="34" charset="0"/>
                <a:cs typeface="Calibri" panose="020F0502020204030204" pitchFamily="34" charset="0"/>
              </a:rPr>
              <a:t>Medlemsordförande: _________</a:t>
            </a:r>
          </a:p>
          <a:p>
            <a:r>
              <a:rPr lang="sv-SE">
                <a:solidFill>
                  <a:schemeClr val="bg1"/>
                </a:solidFill>
                <a:latin typeface="Calibri" panose="020F0502020204030204" pitchFamily="34" charset="0"/>
                <a:cs typeface="Calibri" panose="020F0502020204030204" pitchFamily="34" charset="0"/>
              </a:rPr>
              <a:t>Serviceordförande: _________</a:t>
            </a:r>
          </a:p>
          <a:p>
            <a:r>
              <a:rPr lang="sv-SE">
                <a:solidFill>
                  <a:schemeClr val="bg1"/>
                </a:solidFill>
                <a:latin typeface="Calibri" panose="020F0502020204030204" pitchFamily="34" charset="0"/>
                <a:cs typeface="Calibri" panose="020F0502020204030204" pitchFamily="34" charset="0"/>
              </a:rPr>
              <a:t>Marknadsföringsordförande: _________</a:t>
            </a:r>
          </a:p>
          <a:p>
            <a:r>
              <a:rPr lang="sv-SE">
                <a:solidFill>
                  <a:schemeClr val="bg1"/>
                </a:solidFill>
                <a:latin typeface="Calibri" panose="020F0502020204030204" pitchFamily="34" charset="0"/>
                <a:cs typeface="Calibri" panose="020F0502020204030204" pitchFamily="34" charset="0"/>
              </a:rPr>
              <a:t>LCIF-koordinator: _________</a:t>
            </a:r>
          </a:p>
        </p:txBody>
      </p:sp>
    </p:spTree>
    <p:extLst>
      <p:ext uri="{BB962C8B-B14F-4D97-AF65-F5344CB8AC3E}">
        <p14:creationId xmlns:p14="http://schemas.microsoft.com/office/powerpoint/2010/main" val="46504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sv-SE" sz="3200">
                <a:solidFill>
                  <a:schemeClr val="accent1"/>
                </a:solidFill>
                <a:latin typeface="Calibri" panose="020F0502020204030204" pitchFamily="34" charset="0"/>
                <a:cs typeface="Calibri" panose="020F0502020204030204" pitchFamily="34" charset="0"/>
              </a:rPr>
              <a:t>Introduktion till klubbtjänstemännen, fortsättning </a:t>
            </a:r>
          </a:p>
        </p:txBody>
      </p:sp>
      <p:sp>
        <p:nvSpPr>
          <p:cNvPr id="3" name="TextBox 2">
            <a:extLst>
              <a:ext uri="{FF2B5EF4-FFF2-40B4-BE49-F238E27FC236}">
                <a16:creationId xmlns:a16="http://schemas.microsoft.com/office/drawing/2014/main" id="{A72CE3CD-E919-4439-B521-1B115D57674B}"/>
              </a:ext>
            </a:extLst>
          </p:cNvPr>
          <p:cNvSpPr txBox="1"/>
          <p:nvPr/>
        </p:nvSpPr>
        <p:spPr>
          <a:xfrm>
            <a:off x="475593" y="2209800"/>
            <a:ext cx="3810000" cy="2677656"/>
          </a:xfrm>
          <a:prstGeom prst="rect">
            <a:avLst/>
          </a:prstGeom>
          <a:noFill/>
        </p:spPr>
        <p:txBody>
          <a:bodyPr wrap="square" rtlCol="0">
            <a:spAutoFit/>
          </a:bodyPr>
          <a:lstStyle/>
          <a:p>
            <a:r>
              <a:rPr lang="sv-SE" sz="2400" b="1">
                <a:solidFill>
                  <a:schemeClr val="bg1"/>
                </a:solidFill>
                <a:latin typeface="Calibri" panose="020F0502020204030204" pitchFamily="34" charset="0"/>
                <a:cs typeface="Calibri" panose="020F0502020204030204" pitchFamily="34" charset="0"/>
              </a:rPr>
              <a:t>_____ Lions Club </a:t>
            </a:r>
          </a:p>
          <a:p>
            <a:r>
              <a:rPr lang="sv-SE">
                <a:solidFill>
                  <a:schemeClr val="bg1"/>
                </a:solidFill>
                <a:latin typeface="Calibri" panose="020F0502020204030204" pitchFamily="34" charset="0"/>
                <a:cs typeface="Calibri" panose="020F0502020204030204" pitchFamily="34" charset="0"/>
              </a:rPr>
              <a:t>President: _______</a:t>
            </a:r>
          </a:p>
          <a:p>
            <a:r>
              <a:rPr lang="sv-SE">
                <a:solidFill>
                  <a:schemeClr val="bg1"/>
                </a:solidFill>
                <a:latin typeface="Calibri" panose="020F0502020204030204" pitchFamily="34" charset="0"/>
                <a:cs typeface="Calibri" panose="020F0502020204030204" pitchFamily="34" charset="0"/>
              </a:rPr>
              <a:t>Första vice president: _______</a:t>
            </a:r>
          </a:p>
          <a:p>
            <a:r>
              <a:rPr lang="sv-SE">
                <a:solidFill>
                  <a:schemeClr val="bg1"/>
                </a:solidFill>
                <a:latin typeface="Calibri" panose="020F0502020204030204" pitchFamily="34" charset="0"/>
                <a:cs typeface="Calibri" panose="020F0502020204030204" pitchFamily="34" charset="0"/>
              </a:rPr>
              <a:t>Sekreterare: ______</a:t>
            </a:r>
          </a:p>
          <a:p>
            <a:r>
              <a:rPr lang="sv-SE">
                <a:solidFill>
                  <a:schemeClr val="bg1"/>
                </a:solidFill>
                <a:latin typeface="Calibri" panose="020F0502020204030204" pitchFamily="34" charset="0"/>
                <a:cs typeface="Calibri" panose="020F0502020204030204" pitchFamily="34" charset="0"/>
              </a:rPr>
              <a:t>Kassör: _________ </a:t>
            </a:r>
          </a:p>
          <a:p>
            <a:r>
              <a:rPr lang="sv-SE">
                <a:solidFill>
                  <a:schemeClr val="bg1"/>
                </a:solidFill>
                <a:latin typeface="Calibri" panose="020F0502020204030204" pitchFamily="34" charset="0"/>
                <a:cs typeface="Calibri" panose="020F0502020204030204" pitchFamily="34" charset="0"/>
              </a:rPr>
              <a:t>Medlemsordförande: _________</a:t>
            </a:r>
          </a:p>
          <a:p>
            <a:r>
              <a:rPr lang="sv-SE">
                <a:solidFill>
                  <a:schemeClr val="bg1"/>
                </a:solidFill>
                <a:latin typeface="Calibri" panose="020F0502020204030204" pitchFamily="34" charset="0"/>
                <a:cs typeface="Calibri" panose="020F0502020204030204" pitchFamily="34" charset="0"/>
              </a:rPr>
              <a:t>Serviceordförande: _________</a:t>
            </a:r>
          </a:p>
          <a:p>
            <a:r>
              <a:rPr lang="sv-SE">
                <a:solidFill>
                  <a:schemeClr val="bg1"/>
                </a:solidFill>
                <a:latin typeface="Calibri" panose="020F0502020204030204" pitchFamily="34" charset="0"/>
                <a:cs typeface="Calibri" panose="020F0502020204030204" pitchFamily="34" charset="0"/>
              </a:rPr>
              <a:t>Marknadsföringsordförande: _________</a:t>
            </a:r>
          </a:p>
          <a:p>
            <a:r>
              <a:rPr lang="sv-SE">
                <a:solidFill>
                  <a:schemeClr val="bg1"/>
                </a:solidFill>
                <a:latin typeface="Calibri" panose="020F0502020204030204" pitchFamily="34" charset="0"/>
                <a:cs typeface="Calibri" panose="020F0502020204030204" pitchFamily="34" charset="0"/>
              </a:rPr>
              <a:t>LCIF-koordinator: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428796" y="2209800"/>
            <a:ext cx="3810000" cy="2677656"/>
          </a:xfrm>
          <a:prstGeom prst="rect">
            <a:avLst/>
          </a:prstGeom>
          <a:noFill/>
        </p:spPr>
        <p:txBody>
          <a:bodyPr wrap="square" rtlCol="0">
            <a:spAutoFit/>
          </a:bodyPr>
          <a:lstStyle/>
          <a:p>
            <a:r>
              <a:rPr lang="sv-SE" sz="2400" b="1">
                <a:solidFill>
                  <a:schemeClr val="bg1"/>
                </a:solidFill>
                <a:latin typeface="Calibri" panose="020F0502020204030204" pitchFamily="34" charset="0"/>
                <a:cs typeface="Calibri" panose="020F0502020204030204" pitchFamily="34" charset="0"/>
              </a:rPr>
              <a:t>_____ Lions Club </a:t>
            </a:r>
          </a:p>
          <a:p>
            <a:r>
              <a:rPr lang="sv-SE">
                <a:solidFill>
                  <a:schemeClr val="bg1"/>
                </a:solidFill>
                <a:latin typeface="Calibri" panose="020F0502020204030204" pitchFamily="34" charset="0"/>
                <a:cs typeface="Calibri" panose="020F0502020204030204" pitchFamily="34" charset="0"/>
              </a:rPr>
              <a:t>President: _______</a:t>
            </a:r>
          </a:p>
          <a:p>
            <a:r>
              <a:rPr lang="sv-SE">
                <a:solidFill>
                  <a:schemeClr val="bg1"/>
                </a:solidFill>
                <a:latin typeface="Calibri" panose="020F0502020204030204" pitchFamily="34" charset="0"/>
                <a:cs typeface="Calibri" panose="020F0502020204030204" pitchFamily="34" charset="0"/>
              </a:rPr>
              <a:t>Första vice president: _______</a:t>
            </a:r>
          </a:p>
          <a:p>
            <a:r>
              <a:rPr lang="sv-SE">
                <a:solidFill>
                  <a:schemeClr val="bg1"/>
                </a:solidFill>
                <a:latin typeface="Calibri" panose="020F0502020204030204" pitchFamily="34" charset="0"/>
                <a:cs typeface="Calibri" panose="020F0502020204030204" pitchFamily="34" charset="0"/>
              </a:rPr>
              <a:t>Sekreterare: ______</a:t>
            </a:r>
          </a:p>
          <a:p>
            <a:r>
              <a:rPr lang="sv-SE">
                <a:solidFill>
                  <a:schemeClr val="bg1"/>
                </a:solidFill>
                <a:latin typeface="Calibri" panose="020F0502020204030204" pitchFamily="34" charset="0"/>
                <a:cs typeface="Calibri" panose="020F0502020204030204" pitchFamily="34" charset="0"/>
              </a:rPr>
              <a:t>Kassör: _________ </a:t>
            </a:r>
          </a:p>
          <a:p>
            <a:r>
              <a:rPr lang="sv-SE">
                <a:solidFill>
                  <a:schemeClr val="bg1"/>
                </a:solidFill>
                <a:latin typeface="Calibri" panose="020F0502020204030204" pitchFamily="34" charset="0"/>
                <a:cs typeface="Calibri" panose="020F0502020204030204" pitchFamily="34" charset="0"/>
              </a:rPr>
              <a:t>Medlemsordförande: _________</a:t>
            </a:r>
          </a:p>
          <a:p>
            <a:r>
              <a:rPr lang="sv-SE">
                <a:solidFill>
                  <a:schemeClr val="bg1"/>
                </a:solidFill>
                <a:latin typeface="Calibri" panose="020F0502020204030204" pitchFamily="34" charset="0"/>
                <a:cs typeface="Calibri" panose="020F0502020204030204" pitchFamily="34" charset="0"/>
              </a:rPr>
              <a:t>Serviceordförande: _________</a:t>
            </a:r>
          </a:p>
          <a:p>
            <a:r>
              <a:rPr lang="sv-SE">
                <a:solidFill>
                  <a:schemeClr val="bg1"/>
                </a:solidFill>
                <a:latin typeface="Calibri" panose="020F0502020204030204" pitchFamily="34" charset="0"/>
                <a:cs typeface="Calibri" panose="020F0502020204030204" pitchFamily="34" charset="0"/>
              </a:rPr>
              <a:t>Marknadsföringsordförande: _________</a:t>
            </a:r>
          </a:p>
          <a:p>
            <a:r>
              <a:rPr lang="sv-SE">
                <a:solidFill>
                  <a:schemeClr val="bg1"/>
                </a:solidFill>
                <a:latin typeface="Calibri" panose="020F0502020204030204" pitchFamily="34" charset="0"/>
                <a:cs typeface="Calibri" panose="020F0502020204030204" pitchFamily="34" charset="0"/>
              </a:rPr>
              <a:t>LCIF-koordinator: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1999" y="2209800"/>
            <a:ext cx="3810000" cy="2677656"/>
          </a:xfrm>
          <a:prstGeom prst="rect">
            <a:avLst/>
          </a:prstGeom>
          <a:noFill/>
        </p:spPr>
        <p:txBody>
          <a:bodyPr wrap="square" rtlCol="0">
            <a:spAutoFit/>
          </a:bodyPr>
          <a:lstStyle/>
          <a:p>
            <a:r>
              <a:rPr lang="sv-SE" sz="2400" b="1">
                <a:solidFill>
                  <a:schemeClr val="bg1"/>
                </a:solidFill>
                <a:latin typeface="Calibri" panose="020F0502020204030204" pitchFamily="34" charset="0"/>
                <a:cs typeface="Calibri" panose="020F0502020204030204" pitchFamily="34" charset="0"/>
              </a:rPr>
              <a:t>_____ Lions Club </a:t>
            </a:r>
          </a:p>
          <a:p>
            <a:r>
              <a:rPr lang="sv-SE">
                <a:solidFill>
                  <a:schemeClr val="bg1"/>
                </a:solidFill>
                <a:latin typeface="Calibri" panose="020F0502020204030204" pitchFamily="34" charset="0"/>
                <a:cs typeface="Calibri" panose="020F0502020204030204" pitchFamily="34" charset="0"/>
              </a:rPr>
              <a:t>President: _______</a:t>
            </a:r>
          </a:p>
          <a:p>
            <a:r>
              <a:rPr lang="sv-SE">
                <a:solidFill>
                  <a:schemeClr val="bg1"/>
                </a:solidFill>
                <a:latin typeface="Calibri" panose="020F0502020204030204" pitchFamily="34" charset="0"/>
                <a:cs typeface="Calibri" panose="020F0502020204030204" pitchFamily="34" charset="0"/>
              </a:rPr>
              <a:t>Första vice president: _______</a:t>
            </a:r>
          </a:p>
          <a:p>
            <a:r>
              <a:rPr lang="sv-SE">
                <a:solidFill>
                  <a:schemeClr val="bg1"/>
                </a:solidFill>
                <a:latin typeface="Calibri" panose="020F0502020204030204" pitchFamily="34" charset="0"/>
                <a:cs typeface="Calibri" panose="020F0502020204030204" pitchFamily="34" charset="0"/>
              </a:rPr>
              <a:t>Sekreterare: ______</a:t>
            </a:r>
          </a:p>
          <a:p>
            <a:r>
              <a:rPr lang="sv-SE">
                <a:solidFill>
                  <a:schemeClr val="bg1"/>
                </a:solidFill>
                <a:latin typeface="Calibri" panose="020F0502020204030204" pitchFamily="34" charset="0"/>
                <a:cs typeface="Calibri" panose="020F0502020204030204" pitchFamily="34" charset="0"/>
              </a:rPr>
              <a:t>Kassör: _________ </a:t>
            </a:r>
          </a:p>
          <a:p>
            <a:r>
              <a:rPr lang="sv-SE">
                <a:solidFill>
                  <a:schemeClr val="bg1"/>
                </a:solidFill>
                <a:latin typeface="Calibri" panose="020F0502020204030204" pitchFamily="34" charset="0"/>
                <a:cs typeface="Calibri" panose="020F0502020204030204" pitchFamily="34" charset="0"/>
              </a:rPr>
              <a:t>Medlemsordförande: _________</a:t>
            </a:r>
          </a:p>
          <a:p>
            <a:r>
              <a:rPr lang="sv-SE">
                <a:solidFill>
                  <a:schemeClr val="bg1"/>
                </a:solidFill>
                <a:latin typeface="Calibri" panose="020F0502020204030204" pitchFamily="34" charset="0"/>
                <a:cs typeface="Calibri" panose="020F0502020204030204" pitchFamily="34" charset="0"/>
              </a:rPr>
              <a:t>Serviceordförande: _________</a:t>
            </a:r>
          </a:p>
          <a:p>
            <a:r>
              <a:rPr lang="sv-SE">
                <a:solidFill>
                  <a:schemeClr val="bg1"/>
                </a:solidFill>
                <a:latin typeface="Calibri" panose="020F0502020204030204" pitchFamily="34" charset="0"/>
                <a:cs typeface="Calibri" panose="020F0502020204030204" pitchFamily="34" charset="0"/>
              </a:rPr>
              <a:t>Marknadsföringsordförande: _________</a:t>
            </a:r>
          </a:p>
          <a:p>
            <a:r>
              <a:rPr lang="sv-SE">
                <a:solidFill>
                  <a:schemeClr val="bg1"/>
                </a:solidFill>
                <a:latin typeface="Calibri" panose="020F0502020204030204" pitchFamily="34" charset="0"/>
                <a:cs typeface="Calibri" panose="020F0502020204030204" pitchFamily="34" charset="0"/>
              </a:rPr>
              <a:t>LCIF-koordinator: _________</a:t>
            </a:r>
          </a:p>
        </p:txBody>
      </p:sp>
    </p:spTree>
    <p:extLst>
      <p:ext uri="{BB962C8B-B14F-4D97-AF65-F5344CB8AC3E}">
        <p14:creationId xmlns:p14="http://schemas.microsoft.com/office/powerpoint/2010/main" val="97161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1"/>
            <a:ext cx="5181600" cy="584774"/>
          </a:xfrm>
          <a:prstGeom prst="rect">
            <a:avLst/>
          </a:prstGeom>
          <a:noFill/>
          <a:ln>
            <a:noFill/>
          </a:ln>
        </p:spPr>
        <p:txBody>
          <a:bodyPr wrap="square" rtlCol="0">
            <a:spAutoFit/>
          </a:bodyPr>
          <a:lstStyle/>
          <a:p>
            <a:r>
              <a:rPr lang="sv-SE" sz="3200">
                <a:solidFill>
                  <a:schemeClr val="accent1"/>
                </a:solidFill>
                <a:latin typeface="Calibri" panose="020F0502020204030204" pitchFamily="34" charset="0"/>
                <a:cs typeface="Calibri" panose="020F0502020204030204" pitchFamily="34" charset="0"/>
              </a:rPr>
              <a:t>Zonmöten ÅÅÅÅ - ÅÅÅÅ</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graphicFrame>
        <p:nvGraphicFramePr>
          <p:cNvPr id="4" name="Table 5">
            <a:extLst>
              <a:ext uri="{FF2B5EF4-FFF2-40B4-BE49-F238E27FC236}">
                <a16:creationId xmlns:a16="http://schemas.microsoft.com/office/drawing/2014/main" id="{2A14B01E-3DE1-4460-A443-2E88E30133AE}"/>
              </a:ext>
            </a:extLst>
          </p:cNvPr>
          <p:cNvGraphicFramePr>
            <a:graphicFrameLocks noGrp="1"/>
          </p:cNvGraphicFramePr>
          <p:nvPr>
            <p:extLst>
              <p:ext uri="{D42A27DB-BD31-4B8C-83A1-F6EECF244321}">
                <p14:modId xmlns:p14="http://schemas.microsoft.com/office/powerpoint/2010/main" val="3399979089"/>
              </p:ext>
            </p:extLst>
          </p:nvPr>
        </p:nvGraphicFramePr>
        <p:xfrm>
          <a:off x="228600" y="2743198"/>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sv-SE" sz="2000" dirty="0">
                          <a:solidFill>
                            <a:srgbClr val="002060"/>
                          </a:solidFill>
                          <a:latin typeface="Calibri" panose="020F0502020204030204" pitchFamily="34" charset="0"/>
                          <a:cs typeface="Calibri" panose="020F0502020204030204" pitchFamily="34" charset="0"/>
                        </a:rPr>
                        <a:t>____ Juli</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sv-SE" sz="2400" dirty="0">
                          <a:solidFill>
                            <a:srgbClr val="002060"/>
                          </a:solidFill>
                          <a:latin typeface="Calibri" panose="020F0502020204030204" pitchFamily="34" charset="0"/>
                          <a:cs typeface="Calibri" panose="020F0502020204030204" pitchFamily="34" charset="0"/>
                        </a:rPr>
                        <a:t>Hjälpinsatser</a:t>
                      </a:r>
                    </a:p>
                    <a:p>
                      <a:pPr marL="285750" indent="-285750">
                        <a:buFont typeface="Arial" panose="020B0604020202020204" pitchFamily="34" charset="0"/>
                        <a:buChar char="•"/>
                      </a:pPr>
                      <a:r>
                        <a:rPr lang="sv-SE" sz="2400" dirty="0">
                          <a:solidFill>
                            <a:srgbClr val="002060"/>
                          </a:solidFill>
                          <a:latin typeface="Calibri" panose="020F0502020204030204" pitchFamily="34" charset="0"/>
                          <a:cs typeface="Calibri" panose="020F0502020204030204" pitchFamily="34" charset="0"/>
                        </a:rPr>
                        <a:t>Excellens</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6" name="Table 5">
            <a:extLst>
              <a:ext uri="{FF2B5EF4-FFF2-40B4-BE49-F238E27FC236}">
                <a16:creationId xmlns:a16="http://schemas.microsoft.com/office/drawing/2014/main" id="{CC046F59-41D6-46C5-A817-7AAB4F72CA39}"/>
              </a:ext>
            </a:extLst>
          </p:cNvPr>
          <p:cNvGraphicFramePr>
            <a:graphicFrameLocks noGrp="1"/>
          </p:cNvGraphicFramePr>
          <p:nvPr>
            <p:extLst>
              <p:ext uri="{D42A27DB-BD31-4B8C-83A1-F6EECF244321}">
                <p14:modId xmlns:p14="http://schemas.microsoft.com/office/powerpoint/2010/main" val="1326667624"/>
              </p:ext>
            </p:extLst>
          </p:nvPr>
        </p:nvGraphicFramePr>
        <p:xfrm>
          <a:off x="3192780" y="2743199"/>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sv-SE" sz="2000" dirty="0">
                          <a:solidFill>
                            <a:srgbClr val="002060"/>
                          </a:solidFill>
                          <a:latin typeface="Calibri" panose="020F0502020204030204" pitchFamily="34" charset="0"/>
                          <a:cs typeface="Calibri" panose="020F0502020204030204" pitchFamily="34" charset="0"/>
                        </a:rPr>
                        <a:t>____ Oktober</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sv-SE" sz="2400" dirty="0" err="1">
                          <a:solidFill>
                            <a:srgbClr val="002060"/>
                          </a:solidFill>
                          <a:latin typeface="Calibri" panose="020F0502020204030204" pitchFamily="34" charset="0"/>
                          <a:cs typeface="Calibri" panose="020F0502020204030204" pitchFamily="34" charset="0"/>
                        </a:rPr>
                        <a:t>Medlemsskap</a:t>
                      </a:r>
                      <a:endParaRPr lang="sv-SE" sz="2400"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sv-SE" sz="2400" dirty="0">
                          <a:solidFill>
                            <a:srgbClr val="002060"/>
                          </a:solidFill>
                          <a:latin typeface="Calibri" panose="020F0502020204030204" pitchFamily="34" charset="0"/>
                          <a:cs typeface="Calibri" panose="020F0502020204030204" pitchFamily="34" charset="0"/>
                        </a:rPr>
                        <a:t>Marknadsföring</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7" name="Table 5">
            <a:extLst>
              <a:ext uri="{FF2B5EF4-FFF2-40B4-BE49-F238E27FC236}">
                <a16:creationId xmlns:a16="http://schemas.microsoft.com/office/drawing/2014/main" id="{8C71A511-14C4-4D80-A339-8CE36178D6E1}"/>
              </a:ext>
            </a:extLst>
          </p:cNvPr>
          <p:cNvGraphicFramePr>
            <a:graphicFrameLocks noGrp="1"/>
          </p:cNvGraphicFramePr>
          <p:nvPr>
            <p:extLst>
              <p:ext uri="{D42A27DB-BD31-4B8C-83A1-F6EECF244321}">
                <p14:modId xmlns:p14="http://schemas.microsoft.com/office/powerpoint/2010/main" val="3554097536"/>
              </p:ext>
            </p:extLst>
          </p:nvPr>
        </p:nvGraphicFramePr>
        <p:xfrm>
          <a:off x="6231255" y="2743200"/>
          <a:ext cx="2667000" cy="1514942"/>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91982">
                <a:tc>
                  <a:txBody>
                    <a:bodyPr/>
                    <a:lstStyle/>
                    <a:p>
                      <a:pPr algn="ctr"/>
                      <a:r>
                        <a:rPr lang="sv-SE" sz="2000" dirty="0">
                          <a:solidFill>
                            <a:srgbClr val="002060"/>
                          </a:solidFill>
                          <a:latin typeface="Calibri" panose="020F0502020204030204" pitchFamily="34" charset="0"/>
                          <a:cs typeface="Calibri" panose="020F0502020204030204" pitchFamily="34" charset="0"/>
                        </a:rPr>
                        <a:t>____ Januari</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sv-SE" sz="2400" dirty="0">
                          <a:solidFill>
                            <a:srgbClr val="002060"/>
                          </a:solidFill>
                          <a:latin typeface="Calibri" panose="020F0502020204030204" pitchFamily="34" charset="0"/>
                          <a:cs typeface="Calibri" panose="020F0502020204030204" pitchFamily="34" charset="0"/>
                        </a:rPr>
                        <a:t>Ledarskap</a:t>
                      </a:r>
                    </a:p>
                    <a:p>
                      <a:pPr marL="285750" indent="-285750">
                        <a:buFont typeface="Arial" panose="020B0604020202020204" pitchFamily="34" charset="0"/>
                        <a:buChar char="•"/>
                      </a:pPr>
                      <a:r>
                        <a:rPr lang="sv-SE" sz="2400" dirty="0">
                          <a:solidFill>
                            <a:srgbClr val="002060"/>
                          </a:solidFill>
                          <a:latin typeface="Calibri" panose="020F0502020204030204" pitchFamily="34" charset="0"/>
                          <a:cs typeface="Calibri" panose="020F0502020204030204" pitchFamily="34" charset="0"/>
                        </a:rPr>
                        <a:t>Insamling</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8" name="Table 5">
            <a:extLst>
              <a:ext uri="{FF2B5EF4-FFF2-40B4-BE49-F238E27FC236}">
                <a16:creationId xmlns:a16="http://schemas.microsoft.com/office/drawing/2014/main" id="{4CFE5278-A54A-4C0D-8FA1-A08FB2B83AC2}"/>
              </a:ext>
            </a:extLst>
          </p:cNvPr>
          <p:cNvGraphicFramePr>
            <a:graphicFrameLocks noGrp="1"/>
          </p:cNvGraphicFramePr>
          <p:nvPr>
            <p:extLst>
              <p:ext uri="{D42A27DB-BD31-4B8C-83A1-F6EECF244321}">
                <p14:modId xmlns:p14="http://schemas.microsoft.com/office/powerpoint/2010/main" val="2652853110"/>
              </p:ext>
            </p:extLst>
          </p:nvPr>
        </p:nvGraphicFramePr>
        <p:xfrm>
          <a:off x="9296400" y="2743200"/>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sv-SE" sz="2000" dirty="0">
                          <a:solidFill>
                            <a:srgbClr val="002060"/>
                          </a:solidFill>
                          <a:latin typeface="Calibri" panose="020F0502020204030204" pitchFamily="34" charset="0"/>
                          <a:cs typeface="Calibri" panose="020F0502020204030204" pitchFamily="34" charset="0"/>
                        </a:rPr>
                        <a:t>____ April</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sv-SE" sz="2400" dirty="0">
                          <a:solidFill>
                            <a:srgbClr val="002060"/>
                          </a:solidFill>
                          <a:latin typeface="Calibri" panose="020F0502020204030204" pitchFamily="34" charset="0"/>
                          <a:cs typeface="Calibri" panose="020F0502020204030204" pitchFamily="34" charset="0"/>
                        </a:rPr>
                        <a:t>Erkänsla</a:t>
                      </a:r>
                    </a:p>
                    <a:p>
                      <a:pPr marL="285750" indent="-285750">
                        <a:buFont typeface="Arial" panose="020B0604020202020204" pitchFamily="34" charset="0"/>
                        <a:buChar char="•"/>
                      </a:pPr>
                      <a:r>
                        <a:rPr lang="sv-SE" sz="2400" dirty="0">
                          <a:solidFill>
                            <a:srgbClr val="002060"/>
                          </a:solidFill>
                          <a:latin typeface="Calibri" panose="020F0502020204030204" pitchFamily="34" charset="0"/>
                          <a:cs typeface="Calibri" panose="020F0502020204030204" pitchFamily="34" charset="0"/>
                        </a:rPr>
                        <a:t>Förberedelser</a:t>
                      </a:r>
                    </a:p>
                  </a:txBody>
                  <a:tcPr>
                    <a:solidFill>
                      <a:schemeClr val="bg1"/>
                    </a:solidFill>
                  </a:tcPr>
                </a:tc>
                <a:extLst>
                  <a:ext uri="{0D108BD9-81ED-4DB2-BD59-A6C34878D82A}">
                    <a16:rowId xmlns:a16="http://schemas.microsoft.com/office/drawing/2014/main" val="1394244904"/>
                  </a:ext>
                </a:extLst>
              </a:tr>
            </a:tbl>
          </a:graphicData>
        </a:graphic>
      </p:graphicFrame>
    </p:spTree>
    <p:extLst>
      <p:ext uri="{BB962C8B-B14F-4D97-AF65-F5344CB8AC3E}">
        <p14:creationId xmlns:p14="http://schemas.microsoft.com/office/powerpoint/2010/main" val="62736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6096000" y="2188805"/>
            <a:ext cx="4263390" cy="2503249"/>
          </a:xfrm>
          <a:prstGeom prst="rect">
            <a:avLst/>
          </a:prstGeom>
          <a:noFill/>
        </p:spPr>
        <p:txBody>
          <a:bodyPr wrap="square">
            <a:spAutoFit/>
          </a:bodyPr>
          <a:lstStyle/>
          <a:p>
            <a:pPr marL="403225" indent="-403225">
              <a:spcBef>
                <a:spcPts val="800"/>
              </a:spcBef>
              <a:spcAft>
                <a:spcPts val="1200"/>
              </a:spcAft>
              <a:buClr>
                <a:schemeClr val="accent1"/>
              </a:buClr>
              <a:buFont typeface="Wingdings 3" panose="05040102010807070707" pitchFamily="18" charset="2"/>
              <a:buChar char="u"/>
            </a:pPr>
            <a:r>
              <a:rPr lang="sv-SE" sz="1800">
                <a:solidFill>
                  <a:schemeClr val="bg1"/>
                </a:solidFill>
                <a:latin typeface="Calibri" panose="020F0502020204030204" pitchFamily="34" charset="0"/>
                <a:cs typeface="Calibri" panose="020F0502020204030204" pitchFamily="34" charset="0"/>
              </a:rPr>
              <a:t>Gästernas presentationer</a:t>
            </a:r>
          </a:p>
          <a:p>
            <a:pPr marL="403225" indent="-403225">
              <a:spcBef>
                <a:spcPts val="800"/>
              </a:spcBef>
              <a:spcAft>
                <a:spcPts val="1200"/>
              </a:spcAft>
              <a:buClr>
                <a:schemeClr val="accent1"/>
              </a:buClr>
              <a:buFont typeface="Wingdings 3" panose="05040102010807070707" pitchFamily="18" charset="2"/>
              <a:buChar char="u"/>
            </a:pPr>
            <a:r>
              <a:rPr lang="sv-SE">
                <a:solidFill>
                  <a:schemeClr val="bg1"/>
                </a:solidFill>
                <a:latin typeface="Calibri" panose="020F0502020204030204" pitchFamily="34" charset="0"/>
                <a:cs typeface="Calibri" panose="020F0502020204030204" pitchFamily="34" charset="0"/>
              </a:rPr>
              <a:t>Idéutbyte</a:t>
            </a:r>
          </a:p>
          <a:p>
            <a:pPr marL="403225" indent="-403225">
              <a:spcBef>
                <a:spcPts val="800"/>
              </a:spcBef>
              <a:spcAft>
                <a:spcPts val="1200"/>
              </a:spcAft>
              <a:buClr>
                <a:schemeClr val="accent1"/>
              </a:buClr>
              <a:buFont typeface="Wingdings 3" panose="05040102010807070707" pitchFamily="18" charset="2"/>
              <a:buChar char="u"/>
            </a:pPr>
            <a:r>
              <a:rPr lang="sv-SE" sz="1800">
                <a:solidFill>
                  <a:schemeClr val="bg1"/>
                </a:solidFill>
                <a:latin typeface="Calibri" panose="020F0502020204030204" pitchFamily="34" charset="0"/>
                <a:cs typeface="Calibri" panose="020F0502020204030204" pitchFamily="34" charset="0"/>
              </a:rPr>
              <a:t>Klubbresurser</a:t>
            </a:r>
          </a:p>
          <a:p>
            <a:pPr marL="403225" indent="-403225">
              <a:spcBef>
                <a:spcPts val="800"/>
              </a:spcBef>
              <a:spcAft>
                <a:spcPts val="1200"/>
              </a:spcAft>
              <a:buClr>
                <a:schemeClr val="accent1"/>
              </a:buClr>
              <a:buFont typeface="Wingdings 3" panose="05040102010807070707" pitchFamily="18" charset="2"/>
              <a:buChar char="u"/>
            </a:pPr>
            <a:r>
              <a:rPr lang="sv-SE">
                <a:solidFill>
                  <a:schemeClr val="bg1"/>
                </a:solidFill>
                <a:latin typeface="Calibri" panose="020F0502020204030204" pitchFamily="34" charset="0"/>
                <a:cs typeface="Calibri" panose="020F0502020204030204" pitchFamily="34" charset="0"/>
              </a:rPr>
              <a:t>Klubbutmaningar och framgångar</a:t>
            </a:r>
          </a:p>
          <a:p>
            <a:pPr marL="403225" indent="-403225">
              <a:spcBef>
                <a:spcPts val="800"/>
              </a:spcBef>
              <a:spcAft>
                <a:spcPts val="1200"/>
              </a:spcAft>
              <a:buClr>
                <a:schemeClr val="accent1"/>
              </a:buClr>
              <a:buFont typeface="Wingdings 3" panose="05040102010807070707" pitchFamily="18" charset="2"/>
              <a:buChar char="u"/>
            </a:pPr>
            <a:r>
              <a:rPr lang="sv-SE" sz="1800">
                <a:solidFill>
                  <a:schemeClr val="bg1"/>
                </a:solidFill>
                <a:latin typeface="Calibri" panose="020F0502020204030204" pitchFamily="34" charset="0"/>
                <a:cs typeface="Calibri" panose="020F0502020204030204" pitchFamily="34" charset="0"/>
              </a:rPr>
              <a:t>Mål, evenemang och nästa steg</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82500" lnSpcReduction="100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sv-SE" sz="3600" b="1" dirty="0">
                <a:solidFill>
                  <a:schemeClr val="accent1"/>
                </a:solidFill>
                <a:latin typeface="Calibri" panose="020F0502020204030204" pitchFamily="34" charset="0"/>
                <a:cs typeface="Calibri" panose="020F0502020204030204" pitchFamily="34" charset="0"/>
              </a:rPr>
              <a:t>Dagordning</a:t>
            </a:r>
          </a:p>
        </p:txBody>
      </p:sp>
    </p:spTree>
    <p:extLst>
      <p:ext uri="{BB962C8B-B14F-4D97-AF65-F5344CB8AC3E}">
        <p14:creationId xmlns:p14="http://schemas.microsoft.com/office/powerpoint/2010/main" val="161566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609600" y="1143000"/>
            <a:ext cx="3429000" cy="584775"/>
          </a:xfrm>
          <a:prstGeom prst="rect">
            <a:avLst/>
          </a:prstGeom>
          <a:noFill/>
          <a:ln>
            <a:noFill/>
          </a:ln>
        </p:spPr>
        <p:txBody>
          <a:bodyPr wrap="square" rtlCol="0">
            <a:spAutoFit/>
          </a:bodyPr>
          <a:lstStyle/>
          <a:p>
            <a:r>
              <a:rPr lang="sv-SE" sz="3200">
                <a:solidFill>
                  <a:schemeClr val="accent1"/>
                </a:solidFill>
                <a:latin typeface="Calibri" panose="020F0502020204030204" pitchFamily="34" charset="0"/>
                <a:cs typeface="Calibri" panose="020F0502020204030204" pitchFamily="34" charset="0"/>
              </a:rPr>
              <a:t>Gästpresentation</a:t>
            </a:r>
          </a:p>
        </p:txBody>
      </p:sp>
      <p:sp>
        <p:nvSpPr>
          <p:cNvPr id="7" name="TextBox 6">
            <a:extLst>
              <a:ext uri="{FF2B5EF4-FFF2-40B4-BE49-F238E27FC236}">
                <a16:creationId xmlns:a16="http://schemas.microsoft.com/office/drawing/2014/main" id="{7C00BB17-B9C7-419F-A330-F2A3ACE1D419}"/>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75804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2743200" cy="603826"/>
          </a:xfrm>
          <a:prstGeom prst="rect">
            <a:avLst/>
          </a:prstGeom>
          <a:noFill/>
          <a:ln>
            <a:noFill/>
          </a:ln>
        </p:spPr>
        <p:txBody>
          <a:bodyPr wrap="square" rtlCol="0">
            <a:spAutoFit/>
          </a:bodyPr>
          <a:lstStyle/>
          <a:p>
            <a:r>
              <a:rPr lang="sv-SE" sz="3200">
                <a:solidFill>
                  <a:schemeClr val="accent1"/>
                </a:solidFill>
                <a:latin typeface="Calibri" panose="020F0502020204030204" pitchFamily="34" charset="0"/>
                <a:cs typeface="Calibri" panose="020F0502020204030204" pitchFamily="34" charset="0"/>
              </a:rPr>
              <a:t>Idéutbyte</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804610754"/>
      </p:ext>
    </p:extLst>
  </p:cSld>
  <p:clrMapOvr>
    <a:masterClrMapping/>
  </p:clrMapOvr>
</p:sld>
</file>

<file path=ppt/theme/theme1.xml><?xml version="1.0" encoding="utf-8"?>
<a:theme xmlns:a="http://schemas.openxmlformats.org/drawingml/2006/main" name="Dark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2.xml><?xml version="1.0" encoding="utf-8"?>
<ds:datastoreItem xmlns:ds="http://schemas.openxmlformats.org/officeDocument/2006/customXml" ds:itemID="{06A8C181-E056-415E-9B59-40F04FA43837}">
  <ds:schemaRefs>
    <ds:schemaRef ds:uri="a7495015-d16d-4dd1-a72f-488cd8119f34"/>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5.xml><?xml version="1.0" encoding="utf-8"?>
<ds:datastoreItem xmlns:ds="http://schemas.openxmlformats.org/officeDocument/2006/customXml" ds:itemID="{8C1FB9C5-FCF7-40CA-B88F-2FCAC75B8805}">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41271</TotalTime>
  <Words>3073</Words>
  <Application>Microsoft Office PowerPoint</Application>
  <PresentationFormat>Widescreen</PresentationFormat>
  <Paragraphs>409</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Helvetica</vt:lpstr>
      <vt:lpstr>Helvetica Neue</vt:lpstr>
      <vt:lpstr>HelveticaNeueLT Std Med</vt:lpstr>
      <vt:lpstr>Segoe UI</vt:lpstr>
      <vt:lpstr>Segoe UI Semibold</vt:lpstr>
      <vt:lpstr>Wingdings 3</vt:lpstr>
      <vt:lpstr>Dark Background</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Lions evenemang</vt:lpstr>
      <vt:lpstr>Frågor och kommentarer</vt:lpstr>
      <vt:lpstr>Nästa steg</vt:lpstr>
      <vt:lpstr>PowerPoint Presentation</vt:lpstr>
      <vt:lpstr>Tack!</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Wielgus, Natalie</cp:lastModifiedBy>
  <cp:revision>1903</cp:revision>
  <cp:lastPrinted>2022-03-03T14:34:46Z</cp:lastPrinted>
  <dcterms:created xsi:type="dcterms:W3CDTF">2016-11-15T15:12:50Z</dcterms:created>
  <dcterms:modified xsi:type="dcterms:W3CDTF">2022-04-19T20:05:51Z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