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87808" autoAdjust="0"/>
  </p:normalViewPr>
  <p:slideViewPr>
    <p:cSldViewPr showGuides="1">
      <p:cViewPr varScale="1">
        <p:scale>
          <a:sx n="100" d="100"/>
          <a:sy n="100" d="100"/>
        </p:scale>
        <p:origin x="300" y="8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noFill/>
        </a:ln>
      </dgm:spPr>
      <dgm:t>
        <a:bodyPr/>
        <a:lstStyle/>
        <a:p>
          <a:r>
            <a:rPr lang="sv-SE" sz="1600">
              <a:latin typeface="Arial" panose="020B0604020202020204" pitchFamily="34" charset="0"/>
              <a:cs typeface="Arial" panose="020B0604020202020204" pitchFamily="34" charset="0"/>
            </a:rPr>
            <a:t>Skapa </a:t>
          </a:r>
        </a:p>
        <a:p>
          <a:r>
            <a:rPr lang="sv-SE" sz="1600">
              <a:latin typeface="Arial" panose="020B0604020202020204" pitchFamily="34" charset="0"/>
              <a:cs typeface="Arial" panose="020B0604020202020204" pitchFamily="34" charset="0"/>
            </a:rPr>
            <a:t>ett team</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3E7DBF"/>
        </a:solidFill>
        <a:ln>
          <a:noFill/>
        </a:ln>
      </dgm:spPr>
      <dgm:t>
        <a:bodyPr/>
        <a:lstStyle/>
        <a:p>
          <a:r>
            <a:rPr lang="sv-SE" sz="1600">
              <a:latin typeface="Arial" panose="020B0604020202020204" pitchFamily="34" charset="0"/>
              <a:cs typeface="Arial" panose="020B0604020202020204" pitchFamily="34" charset="0"/>
            </a:rPr>
            <a:t>Skapa </a:t>
          </a:r>
        </a:p>
        <a:p>
          <a:r>
            <a:rPr lang="sv-SE" sz="1600">
              <a:latin typeface="Arial" panose="020B0604020202020204" pitchFamily="34" charset="0"/>
              <a:cs typeface="Arial" panose="020B0604020202020204" pitchFamily="34" charset="0"/>
            </a:rPr>
            <a:t>en vision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noFill/>
        </a:ln>
      </dgm:spPr>
      <dgm:t>
        <a:bodyPr/>
        <a:lstStyle/>
        <a:p>
          <a:r>
            <a:rPr lang="sv-SE" sz="1600">
              <a:latin typeface="Arial" panose="020B0604020202020204" pitchFamily="34" charset="0"/>
              <a:cs typeface="Arial" panose="020B0604020202020204" pitchFamily="34" charset="0"/>
            </a:rPr>
            <a:t>Skapa </a:t>
          </a:r>
        </a:p>
        <a:p>
          <a:r>
            <a:rPr lang="sv-SE" sz="1600">
              <a:latin typeface="Arial" panose="020B0604020202020204" pitchFamily="34" charset="0"/>
              <a:cs typeface="Arial" panose="020B0604020202020204" pitchFamily="34" charset="0"/>
            </a:rPr>
            <a:t>en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3E7DBF"/>
        </a:solidFill>
        <a:ln>
          <a:noFill/>
        </a:ln>
      </dgm:spPr>
      <dgm:t>
        <a:bodyPr/>
        <a:lstStyle/>
        <a:p>
          <a:r>
            <a:rPr lang="sv-SE" sz="1600" dirty="0">
              <a:latin typeface="Arial" panose="020B0604020202020204" pitchFamily="34" charset="0"/>
              <a:cs typeface="Arial" panose="020B0604020202020204" pitchFamily="34" charset="0"/>
            </a:rPr>
            <a:t>Skapa </a:t>
          </a:r>
        </a:p>
        <a:p>
          <a:r>
            <a:rPr lang="sv-SE" sz="1600" dirty="0">
              <a:latin typeface="Arial" panose="020B0604020202020204" pitchFamily="34" charset="0"/>
              <a:cs typeface="Arial" panose="020B0604020202020204" pitchFamily="34" charset="0"/>
            </a:rPr>
            <a:t>framgång</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98E10D19-B8E7-429C-A229-633A0B6F6CE1}" type="presOf" srcId="{5C8ABF9A-45C0-FC4E-91F7-229259C94E48}" destId="{B54B4899-8638-1D4E-9510-CDD331AF6A4C}" srcOrd="0" destOrd="0" presId="urn:microsoft.com/office/officeart/2005/8/layout/process1"/>
    <dgm:cxn modelId="{56CE2021-9E9A-4ED9-ACDC-BF1FCE2B5D6F}" type="presOf" srcId="{FB80A2FA-497E-A842-A164-93ADAD0D50F2}" destId="{FBD61212-5398-2E45-BDBD-83796266A28C}" srcOrd="1" destOrd="0" presId="urn:microsoft.com/office/officeart/2005/8/layout/process1"/>
    <dgm:cxn modelId="{E6166C50-9CA4-42C2-8B87-A9FFC4532E93}" type="presOf" srcId="{197D76CA-9AF3-1D4F-87F5-964682439B76}" destId="{8BCC9560-53BA-214B-9065-75E7F4801199}" srcOrd="0" destOrd="0" presId="urn:microsoft.com/office/officeart/2005/8/layout/process1"/>
    <dgm:cxn modelId="{EF99BE58-2C08-4103-B9F5-B82AE105697D}" type="presOf" srcId="{B896607A-9B68-5D47-BF51-4A961EEA77FF}" destId="{1EF53F94-4E2A-E142-9F2C-EB590545AB2F}" srcOrd="1"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8DAE0B90-A1F6-4CB3-A321-DCE18A9BF1D5}" type="presOf" srcId="{87C46CD7-55A0-634E-AFC8-EA224249C7C7}" destId="{BEB34310-ABF7-2D43-851D-F592E75CB68F}"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BF9E0F9E-E113-4E65-B7D4-6C32146E1F11}" type="presOf" srcId="{B896607A-9B68-5D47-BF51-4A961EEA77FF}" destId="{CA339F13-2EEE-8C42-BA2D-5E6BA45F7F5D}"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2A3657BB-2183-4978-AD71-4F44B39AD97A}" type="presOf" srcId="{EEF32CA8-AC9C-5441-842B-6D1F6C9E3055}" destId="{A036C3C0-EC55-8E47-B730-4BF68E881699}" srcOrd="0" destOrd="0" presId="urn:microsoft.com/office/officeart/2005/8/layout/process1"/>
    <dgm:cxn modelId="{7D2D4FBC-EDA5-4814-8829-E2F582EC0A79}" type="presOf" srcId="{B653342B-196C-284E-80E8-1D62F355EF15}" destId="{E3B2D0C9-233E-1242-97F8-37FFEEC12BC0}" srcOrd="0" destOrd="0" presId="urn:microsoft.com/office/officeart/2005/8/layout/process1"/>
    <dgm:cxn modelId="{93308DBF-BB31-4FB7-84E6-78091E98C9D5}" type="presOf" srcId="{5C8ABF9A-45C0-FC4E-91F7-229259C94E48}" destId="{005A5409-7B88-0641-AFFE-D65A6F5E8799}" srcOrd="1" destOrd="0" presId="urn:microsoft.com/office/officeart/2005/8/layout/process1"/>
    <dgm:cxn modelId="{72FE8FC1-EF5B-4482-88E9-12D443402949}" type="presOf" srcId="{FC23EA54-8894-A644-85F7-3F13E4E9A9A4}" destId="{E8342DD9-3EB7-044E-AC87-2159238855B0}" srcOrd="0" destOrd="0" presId="urn:microsoft.com/office/officeart/2005/8/layout/process1"/>
    <dgm:cxn modelId="{8BDAE6DD-B090-F84E-AD47-3EABC9ED8A55}" srcId="{197D76CA-9AF3-1D4F-87F5-964682439B76}" destId="{87C46CD7-55A0-634E-AFC8-EA224249C7C7}" srcOrd="2" destOrd="0" parTransId="{60248958-C8CF-604E-BC18-4A16E07CDEE2}" sibTransId="{B896607A-9B68-5D47-BF51-4A961EEA77FF}"/>
    <dgm:cxn modelId="{982DE6F5-DC77-4797-9E38-4685C3EBD78A}" type="presOf" srcId="{FB80A2FA-497E-A842-A164-93ADAD0D50F2}" destId="{7C60905F-858E-3D45-BDCF-8E59A2EDBDC4}" srcOrd="0" destOrd="0" presId="urn:microsoft.com/office/officeart/2005/8/layout/process1"/>
    <dgm:cxn modelId="{D280F387-FB56-4D00-90F2-9D7312CD5142}" type="presParOf" srcId="{8BCC9560-53BA-214B-9065-75E7F4801199}" destId="{E3B2D0C9-233E-1242-97F8-37FFEEC12BC0}" srcOrd="0" destOrd="0" presId="urn:microsoft.com/office/officeart/2005/8/layout/process1"/>
    <dgm:cxn modelId="{AB02E17A-4289-463E-B001-4161CAEE86CC}" type="presParOf" srcId="{8BCC9560-53BA-214B-9065-75E7F4801199}" destId="{7C60905F-858E-3D45-BDCF-8E59A2EDBDC4}" srcOrd="1" destOrd="0" presId="urn:microsoft.com/office/officeart/2005/8/layout/process1"/>
    <dgm:cxn modelId="{EF41FFCF-7440-4F4F-B46F-06380ED4F211}" type="presParOf" srcId="{7C60905F-858E-3D45-BDCF-8E59A2EDBDC4}" destId="{FBD61212-5398-2E45-BDBD-83796266A28C}" srcOrd="0" destOrd="0" presId="urn:microsoft.com/office/officeart/2005/8/layout/process1"/>
    <dgm:cxn modelId="{5972FB0A-2174-4EC7-AAE2-338CE211FB68}" type="presParOf" srcId="{8BCC9560-53BA-214B-9065-75E7F4801199}" destId="{E8342DD9-3EB7-044E-AC87-2159238855B0}" srcOrd="2" destOrd="0" presId="urn:microsoft.com/office/officeart/2005/8/layout/process1"/>
    <dgm:cxn modelId="{ACD92699-531C-496E-977A-992DDC006608}" type="presParOf" srcId="{8BCC9560-53BA-214B-9065-75E7F4801199}" destId="{B54B4899-8638-1D4E-9510-CDD331AF6A4C}" srcOrd="3" destOrd="0" presId="urn:microsoft.com/office/officeart/2005/8/layout/process1"/>
    <dgm:cxn modelId="{64B62F9A-0CF3-4339-B984-C4DF6ADD22D7}" type="presParOf" srcId="{B54B4899-8638-1D4E-9510-CDD331AF6A4C}" destId="{005A5409-7B88-0641-AFFE-D65A6F5E8799}" srcOrd="0" destOrd="0" presId="urn:microsoft.com/office/officeart/2005/8/layout/process1"/>
    <dgm:cxn modelId="{5BD47230-9291-4FAE-B7FE-B686C07098E3}" type="presParOf" srcId="{8BCC9560-53BA-214B-9065-75E7F4801199}" destId="{BEB34310-ABF7-2D43-851D-F592E75CB68F}" srcOrd="4" destOrd="0" presId="urn:microsoft.com/office/officeart/2005/8/layout/process1"/>
    <dgm:cxn modelId="{56ED2C06-21D7-4BB9-B43B-28C2AEE3BE20}" type="presParOf" srcId="{8BCC9560-53BA-214B-9065-75E7F4801199}" destId="{CA339F13-2EEE-8C42-BA2D-5E6BA45F7F5D}" srcOrd="5" destOrd="0" presId="urn:microsoft.com/office/officeart/2005/8/layout/process1"/>
    <dgm:cxn modelId="{6B446742-02E9-4FF0-987A-2BB81B4A32A8}" type="presParOf" srcId="{CA339F13-2EEE-8C42-BA2D-5E6BA45F7F5D}" destId="{1EF53F94-4E2A-E142-9F2C-EB590545AB2F}" srcOrd="0" destOrd="0" presId="urn:microsoft.com/office/officeart/2005/8/layout/process1"/>
    <dgm:cxn modelId="{757CC5EA-B3E9-4402-8BEE-455B8515C2A5}"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sv-SE" sz="1200">
              <a:solidFill>
                <a:schemeClr val="bg1"/>
              </a:solidFill>
              <a:latin typeface="Calibri" panose="020F0502020204030204" pitchFamily="34" charset="0"/>
              <a:cs typeface="Calibri" panose="020F0502020204030204" pitchFamily="34" charset="0"/>
            </a:rPr>
            <a:t>Dela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sv-SE" sz="1200">
              <a:solidFill>
                <a:schemeClr val="bg1"/>
              </a:solidFill>
              <a:latin typeface="Calibri" panose="020F0502020204030204" pitchFamily="34" charset="0"/>
              <a:cs typeface="Calibri" panose="020F0502020204030204" pitchFamily="34" charset="0"/>
            </a:rPr>
            <a:t>Stödja</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sv-SE" sz="1200" dirty="0" err="1">
              <a:solidFill>
                <a:schemeClr val="bg1"/>
              </a:solidFill>
              <a:latin typeface="Calibri" panose="020F0502020204030204" pitchFamily="34" charset="0"/>
              <a:cs typeface="Calibri" panose="020F0502020204030204" pitchFamily="34" charset="0"/>
            </a:rPr>
            <a:t>Uppmärk</a:t>
          </a:r>
          <a:r>
            <a:rPr lang="sv-SE" sz="1200" dirty="0">
              <a:solidFill>
                <a:schemeClr val="bg1"/>
              </a:solidFill>
              <a:latin typeface="Calibri" panose="020F0502020204030204" pitchFamily="34" charset="0"/>
              <a:cs typeface="Calibri" panose="020F0502020204030204" pitchFamily="34" charset="0"/>
            </a:rPr>
            <a:t>-samma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sv-SE" sz="1200">
              <a:solidFill>
                <a:schemeClr val="bg1"/>
              </a:solidFill>
              <a:latin typeface="Calibri" panose="020F0502020204030204" pitchFamily="34" charset="0"/>
              <a:cs typeface="Calibri" panose="020F0502020204030204" pitchFamily="34" charset="0"/>
            </a:rPr>
            <a:t>Utvärdera</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sv-SE" sz="1200">
              <a:solidFill>
                <a:schemeClr val="bg1"/>
              </a:solidFill>
              <a:latin typeface="Calibri" panose="020F0502020204030204" pitchFamily="34" charset="0"/>
              <a:cs typeface="Calibri" panose="020F0502020204030204" pitchFamily="34" charset="0"/>
            </a:rPr>
            <a:t>Förändra</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sv-SE">
              <a:solidFill>
                <a:schemeClr val="tx1"/>
              </a:solidFill>
              <a:latin typeface="Calibri" panose="020F0502020204030204" pitchFamily="34" charset="0"/>
              <a:cs typeface="Calibri" panose="020F0502020204030204" pitchFamily="34" charset="0"/>
            </a:rPr>
            <a:t>Öka antal medlemmar i klubben</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sv-SE">
              <a:solidFill>
                <a:schemeClr val="tx1"/>
              </a:solidFill>
              <a:latin typeface="Calibri" panose="020F0502020204030204" pitchFamily="34" charset="0"/>
              <a:cs typeface="Calibri" panose="020F0502020204030204" pitchFamily="34" charset="0"/>
            </a:rPr>
            <a:t>Skapa ny energi i klubben med nya hjälpinsatser</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sv-SE">
              <a:solidFill>
                <a:schemeClr val="tx1"/>
              </a:solidFill>
              <a:latin typeface="Calibri" panose="020F0502020204030204" pitchFamily="34" charset="0"/>
              <a:cs typeface="Calibri" panose="020F0502020204030204" pitchFamily="34" charset="0"/>
            </a:rPr>
            <a:t>Återuppliva klubben med nya medlemmar</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sv-SE">
              <a:solidFill>
                <a:schemeClr val="tx1"/>
              </a:solidFill>
              <a:latin typeface="Calibri" panose="020F0502020204030204" pitchFamily="34" charset="0"/>
              <a:cs typeface="Calibri" panose="020F0502020204030204" pitchFamily="34" charset="0"/>
            </a:rPr>
            <a:t>Utmärkt ledarutveckling och klubbverksamhet</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sv-SE">
              <a:solidFill>
                <a:schemeClr val="accent6"/>
              </a:solidFill>
              <a:latin typeface="Calibri" panose="020F0502020204030204" pitchFamily="34" charset="0"/>
              <a:cs typeface="Calibri" panose="020F0502020204030204" pitchFamily="34" charset="0"/>
            </a:rPr>
            <a:t>Informera om klubbens framgångar i det lokala samhället</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custT="1"/>
      <dgm:spPr>
        <a:solidFill>
          <a:srgbClr val="417CBF"/>
        </a:solidFill>
      </dgm:spPr>
      <dgm:t>
        <a:bodyPr/>
        <a:lstStyle/>
        <a:p>
          <a:r>
            <a:rPr lang="sv-SE" sz="1400" b="1" dirty="0">
              <a:latin typeface="Arial" panose="020B0604020202020204" pitchFamily="34" charset="0"/>
              <a:cs typeface="Arial" panose="020B0604020202020204" pitchFamily="34" charset="0"/>
            </a:rPr>
            <a:t>STYRKOR</a:t>
          </a:r>
        </a:p>
      </dgm:t>
    </dgm:pt>
    <dgm:pt modelId="{9F56B882-7F44-4816-B386-037374856282}" type="parTrans" cxnId="{C7B3E187-8FA3-4848-9047-32082065F276}">
      <dgm:prSet/>
      <dgm:spPr/>
      <dgm:t>
        <a:bodyPr/>
        <a:lstStyle/>
        <a:p>
          <a:endParaRPr lang="en-US" sz="1600">
            <a:latin typeface="Arial" panose="020B0604020202020204" pitchFamily="34" charset="0"/>
            <a:cs typeface="Arial" panose="020B0604020202020204" pitchFamily="34" charset="0"/>
          </a:endParaRPr>
        </a:p>
      </dgm:t>
    </dgm:pt>
    <dgm:pt modelId="{915C36EB-411D-4F4B-A6D2-61E8EEB3843A}" type="sibTrans" cxnId="{C7B3E187-8FA3-4848-9047-32082065F276}">
      <dgm:prSet/>
      <dgm:spPr/>
      <dgm:t>
        <a:bodyPr/>
        <a:lstStyle/>
        <a:p>
          <a:endParaRPr lang="en-US" sz="1600">
            <a:latin typeface="Arial" panose="020B0604020202020204" pitchFamily="34" charset="0"/>
            <a:cs typeface="Arial" panose="020B0604020202020204" pitchFamily="34" charset="0"/>
          </a:endParaRPr>
        </a:p>
      </dgm:t>
    </dgm:pt>
    <dgm:pt modelId="{59F9168C-F68A-42D0-8E30-FC1B2A8165C5}">
      <dgm:prSet phldrT="[Text]" custT="1"/>
      <dgm:spPr>
        <a:solidFill>
          <a:srgbClr val="002C82"/>
        </a:solidFill>
      </dgm:spPr>
      <dgm:t>
        <a:bodyPr/>
        <a:lstStyle/>
        <a:p>
          <a:r>
            <a:rPr lang="sv-SE" sz="1400" b="1" dirty="0">
              <a:latin typeface="Arial" panose="020B0604020202020204" pitchFamily="34" charset="0"/>
              <a:cs typeface="Arial" panose="020B0604020202020204" pitchFamily="34" charset="0"/>
            </a:rPr>
            <a:t>SVAGHETER</a:t>
          </a:r>
        </a:p>
      </dgm:t>
    </dgm:pt>
    <dgm:pt modelId="{344982C1-F64D-4790-83D1-F4DB5DF650A7}" type="parTrans" cxnId="{5060F779-D449-4139-8B5B-4724636C4066}">
      <dgm:prSet/>
      <dgm:spPr/>
      <dgm:t>
        <a:bodyPr/>
        <a:lstStyle/>
        <a:p>
          <a:endParaRPr lang="en-US" sz="1600">
            <a:latin typeface="Arial" panose="020B0604020202020204" pitchFamily="34" charset="0"/>
            <a:cs typeface="Arial" panose="020B0604020202020204" pitchFamily="34" charset="0"/>
          </a:endParaRPr>
        </a:p>
      </dgm:t>
    </dgm:pt>
    <dgm:pt modelId="{3AA488AA-826B-4A8E-8AEB-AF48F5908125}" type="sibTrans" cxnId="{5060F779-D449-4139-8B5B-4724636C4066}">
      <dgm:prSet/>
      <dgm:spPr/>
      <dgm:t>
        <a:bodyPr/>
        <a:lstStyle/>
        <a:p>
          <a:endParaRPr lang="en-US" sz="1600">
            <a:latin typeface="Arial" panose="020B0604020202020204" pitchFamily="34" charset="0"/>
            <a:cs typeface="Arial" panose="020B0604020202020204" pitchFamily="34" charset="0"/>
          </a:endParaRPr>
        </a:p>
      </dgm:t>
    </dgm:pt>
    <dgm:pt modelId="{BD9084DB-F7BE-49B8-82C7-8082174C132F}">
      <dgm:prSet phldrT="[Text]" custT="1"/>
      <dgm:spPr>
        <a:solidFill>
          <a:srgbClr val="002C82"/>
        </a:solidFill>
      </dgm:spPr>
      <dgm:t>
        <a:bodyPr/>
        <a:lstStyle/>
        <a:p>
          <a:r>
            <a:rPr lang="sv-SE" sz="1400" b="1" dirty="0">
              <a:latin typeface="Arial" panose="020B0604020202020204" pitchFamily="34" charset="0"/>
              <a:cs typeface="Arial" panose="020B0604020202020204" pitchFamily="34" charset="0"/>
            </a:rPr>
            <a:t>MÖJLIGHETER</a:t>
          </a:r>
        </a:p>
      </dgm:t>
    </dgm:pt>
    <dgm:pt modelId="{4380B3EA-4E03-4442-83D0-3BAAC8C45922}" type="parTrans" cxnId="{B0CD1AC8-E4F2-4FF8-A8E7-DE67C957C2E5}">
      <dgm:prSet/>
      <dgm:spPr/>
      <dgm:t>
        <a:bodyPr/>
        <a:lstStyle/>
        <a:p>
          <a:endParaRPr lang="en-US" sz="1600">
            <a:latin typeface="Arial" panose="020B0604020202020204" pitchFamily="34" charset="0"/>
            <a:cs typeface="Arial" panose="020B0604020202020204" pitchFamily="34" charset="0"/>
          </a:endParaRPr>
        </a:p>
      </dgm:t>
    </dgm:pt>
    <dgm:pt modelId="{04EF3E59-436D-4F00-A1E8-6B42565E9F73}" type="sibTrans" cxnId="{B0CD1AC8-E4F2-4FF8-A8E7-DE67C957C2E5}">
      <dgm:prSet/>
      <dgm:spPr/>
      <dgm:t>
        <a:bodyPr/>
        <a:lstStyle/>
        <a:p>
          <a:endParaRPr lang="en-US" sz="1600">
            <a:latin typeface="Arial" panose="020B0604020202020204" pitchFamily="34" charset="0"/>
            <a:cs typeface="Arial" panose="020B0604020202020204" pitchFamily="34" charset="0"/>
          </a:endParaRPr>
        </a:p>
      </dgm:t>
    </dgm:pt>
    <dgm:pt modelId="{8B5C3117-B13E-4E01-8AEB-AECCA4325372}">
      <dgm:prSet phldrT="[Text]" custT="1"/>
      <dgm:spPr>
        <a:solidFill>
          <a:srgbClr val="417CBF"/>
        </a:solidFill>
      </dgm:spPr>
      <dgm:t>
        <a:bodyPr/>
        <a:lstStyle/>
        <a:p>
          <a:r>
            <a:rPr lang="sv-SE" sz="1400" b="1" dirty="0">
              <a:latin typeface="Arial" panose="020B0604020202020204" pitchFamily="34" charset="0"/>
              <a:cs typeface="Arial" panose="020B0604020202020204" pitchFamily="34" charset="0"/>
            </a:rPr>
            <a:t>HOT</a:t>
          </a:r>
        </a:p>
      </dgm:t>
    </dgm:pt>
    <dgm:pt modelId="{BC430C81-66D2-47DE-9409-0A548A561106}" type="parTrans" cxnId="{69DF239A-B396-40F8-8133-AABFB2D3E041}">
      <dgm:prSet/>
      <dgm:spPr/>
      <dgm:t>
        <a:bodyPr/>
        <a:lstStyle/>
        <a:p>
          <a:endParaRPr lang="en-US" sz="1600">
            <a:latin typeface="Arial" panose="020B0604020202020204" pitchFamily="34" charset="0"/>
            <a:cs typeface="Arial" panose="020B0604020202020204" pitchFamily="34" charset="0"/>
          </a:endParaRPr>
        </a:p>
      </dgm:t>
    </dgm:pt>
    <dgm:pt modelId="{4ECA413A-0C1C-4F94-9677-EEF6CB3F62F2}" type="sibTrans" cxnId="{69DF239A-B396-40F8-8133-AABFB2D3E041}">
      <dgm:prSet/>
      <dgm:spPr/>
      <dgm:t>
        <a:bodyPr/>
        <a:lstStyle/>
        <a:p>
          <a:endParaRPr lang="en-US" sz="1600">
            <a:latin typeface="Arial" panose="020B0604020202020204" pitchFamily="34" charset="0"/>
            <a:cs typeface="Arial" panose="020B0604020202020204" pitchFamily="34" charset="0"/>
          </a:endParaRPr>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a:solidFill>
          <a:srgbClr val="B2B2B1">
            <a:alpha val="20000"/>
          </a:srgbClr>
        </a:solidFill>
      </dgm:spPr>
    </dgm:pt>
    <dgm:pt modelId="{F2F487F2-224C-4DE0-BDBC-8AED5277848E}" type="pres">
      <dgm:prSet presAssocID="{A8013C9A-E5FF-4797-BEAD-73C632382FE1}" presName="quad1" presStyleLbl="node1" presStyleIdx="0" presStyleCnt="4" custScaleX="428642" custScaleY="85766" custLinFactX="-69105" custLinFactNeighborX="-100000">
        <dgm:presLayoutVars>
          <dgm:chMax val="0"/>
          <dgm:chPref val="0"/>
          <dgm:bulletEnabled val="1"/>
        </dgm:presLayoutVars>
      </dgm:prSet>
      <dgm:spPr/>
    </dgm:pt>
    <dgm:pt modelId="{CF10BD20-C4B1-43AE-8179-B81B7C0C86AA}" type="pres">
      <dgm:prSet presAssocID="{A8013C9A-E5FF-4797-BEAD-73C632382FE1}" presName="quad2" presStyleLbl="node1" presStyleIdx="1" presStyleCnt="4" custScaleX="428642" custScaleY="85766" custLinFactX="77171" custLinFactNeighborX="100000">
        <dgm:presLayoutVars>
          <dgm:chMax val="0"/>
          <dgm:chPref val="0"/>
          <dgm:bulletEnabled val="1"/>
        </dgm:presLayoutVars>
      </dgm:prSet>
      <dgm:spPr/>
    </dgm:pt>
    <dgm:pt modelId="{2DFD2E82-B570-4051-8124-D2688E7E36A4}" type="pres">
      <dgm:prSet presAssocID="{A8013C9A-E5FF-4797-BEAD-73C632382FE1}" presName="quad3" presStyleLbl="node1" presStyleIdx="2" presStyleCnt="4" custScaleX="428642" custScaleY="85766" custLinFactX="-69105" custLinFactNeighborX="-100000">
        <dgm:presLayoutVars>
          <dgm:chMax val="0"/>
          <dgm:chPref val="0"/>
          <dgm:bulletEnabled val="1"/>
        </dgm:presLayoutVars>
      </dgm:prSet>
      <dgm:spPr/>
    </dgm:pt>
    <dgm:pt modelId="{F125B20E-E43E-4815-9B5D-CCA8D4E6C7A5}" type="pres">
      <dgm:prSet presAssocID="{A8013C9A-E5FF-4797-BEAD-73C632382FE1}" presName="quad4" presStyleLbl="node1" presStyleIdx="3" presStyleCnt="4" custScaleX="428642" custScaleY="85766" custLinFactX="77171" custLinFactNeighborX="100000">
        <dgm:presLayoutVars>
          <dgm:chMax val="0"/>
          <dgm:chPref val="0"/>
          <dgm:bulletEnabled val="1"/>
        </dgm:presLayoutVars>
      </dgm:prSet>
      <dgm:spPr/>
    </dgm:pt>
  </dgm:ptLst>
  <dgm:cxnLst>
    <dgm:cxn modelId="{F570EF58-0D8F-4447-82F2-D44E54A1D8A1}" type="presOf" srcId="{59F9168C-F68A-42D0-8E30-FC1B2A8165C5}" destId="{CF10BD20-C4B1-43AE-8179-B81B7C0C86A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03890092-D66E-4A3D-B6E0-FE3305F68D38}" type="presOf" srcId="{FD2F18B2-8154-426C-BFF7-87A3771D5DB4}" destId="{F2F487F2-224C-4DE0-BDBC-8AED5277848E}" srcOrd="0" destOrd="0" presId="urn:microsoft.com/office/officeart/2005/8/layout/matrix3"/>
    <dgm:cxn modelId="{69DF239A-B396-40F8-8133-AABFB2D3E041}" srcId="{A8013C9A-E5FF-4797-BEAD-73C632382FE1}" destId="{8B5C3117-B13E-4E01-8AEB-AECCA4325372}" srcOrd="3" destOrd="0" parTransId="{BC430C81-66D2-47DE-9409-0A548A561106}" sibTransId="{4ECA413A-0C1C-4F94-9677-EEF6CB3F62F2}"/>
    <dgm:cxn modelId="{6027D09D-098A-43A3-8DB8-D8CEE65C414C}" type="presOf" srcId="{A8013C9A-E5FF-4797-BEAD-73C632382FE1}" destId="{872EBCBC-73A9-4246-8707-A087D896DB3A}" srcOrd="0" destOrd="0" presId="urn:microsoft.com/office/officeart/2005/8/layout/matrix3"/>
    <dgm:cxn modelId="{3EB1F59E-EE5D-4EB5-9B82-B1589244C46F}" type="presOf" srcId="{BD9084DB-F7BE-49B8-82C7-8082174C132F}" destId="{2DFD2E82-B570-4051-8124-D2688E7E36A4}" srcOrd="0" destOrd="0" presId="urn:microsoft.com/office/officeart/2005/8/layout/matrix3"/>
    <dgm:cxn modelId="{755102C0-B1EC-4E53-8381-073AC0446FDA}" type="presOf" srcId="{8B5C3117-B13E-4E01-8AEB-AECCA4325372}" destId="{F125B20E-E43E-4815-9B5D-CCA8D4E6C7A5}"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1E03EF0-F77F-4AE9-BE76-AE34FC369780}" type="presParOf" srcId="{872EBCBC-73A9-4246-8707-A087D896DB3A}" destId="{FDE2B83B-C098-45B9-B8FC-7A6DAFAFD452}" srcOrd="0" destOrd="0" presId="urn:microsoft.com/office/officeart/2005/8/layout/matrix3"/>
    <dgm:cxn modelId="{0A3BAC1D-A3D6-49C0-8AEE-78909C261E52}" type="presParOf" srcId="{872EBCBC-73A9-4246-8707-A087D896DB3A}" destId="{F2F487F2-224C-4DE0-BDBC-8AED5277848E}" srcOrd="1" destOrd="0" presId="urn:microsoft.com/office/officeart/2005/8/layout/matrix3"/>
    <dgm:cxn modelId="{7017DBA2-441E-41CD-AA3B-D160AE7C39D0}" type="presParOf" srcId="{872EBCBC-73A9-4246-8707-A087D896DB3A}" destId="{CF10BD20-C4B1-43AE-8179-B81B7C0C86AA}" srcOrd="2" destOrd="0" presId="urn:microsoft.com/office/officeart/2005/8/layout/matrix3"/>
    <dgm:cxn modelId="{876D1453-A554-48B8-9D72-D6C7AD5F9CEE}" type="presParOf" srcId="{872EBCBC-73A9-4246-8707-A087D896DB3A}" destId="{2DFD2E82-B570-4051-8124-D2688E7E36A4}" srcOrd="3" destOrd="0" presId="urn:microsoft.com/office/officeart/2005/8/layout/matrix3"/>
    <dgm:cxn modelId="{6237BC4A-9162-45A2-BA57-2AE8ADDAAAF5}"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sv-SE"/>
            <a:t>Nya medlemmar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sv-SE"/>
            <a:t>Hjälpinsatser</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sv-SE"/>
            <a:t>Ledarskap och klubbverksamhet</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sv-SE"/>
            <a:t>Informera om klubbens framgångar i det lokala samhället</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sv-SE"/>
            <a:t>Nya medlemmar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sv-SE"/>
            <a:t>Hjälpinsatser</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sv-SE"/>
            <a:t>Ledarskap och klubbverksamhet</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sv-SE"/>
            <a:t>Informera om klubbens framgångar i det lokala samhället</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sv-SE"/>
            <a:t>Nya medlemmar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sv-SE"/>
            <a:t>Hjälpinsatser</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sv-SE"/>
            <a:t>Ledarskap och klubbverksamhet</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sv-SE"/>
            <a:t>Informera om klubbens framgångar i det lokala samhället</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sv-SE"/>
            <a:t>Nya medlemmar</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sv-SE"/>
            <a:t>Hjälpinsatser</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sv-SE"/>
            <a:t>Ledarskap och klubbverksamhet</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sv-SE"/>
            <a:t>Informera om klubbens framgångar i det lokala samhället</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sv-SE" sz="1200">
              <a:solidFill>
                <a:schemeClr val="bg1"/>
              </a:solidFill>
              <a:latin typeface="Calibri" panose="020F0502020204030204" pitchFamily="34" charset="0"/>
              <a:cs typeface="Calibri" panose="020F0502020204030204" pitchFamily="34" charset="0"/>
            </a:rPr>
            <a:t>Dela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sv-SE" sz="1200">
              <a:solidFill>
                <a:schemeClr val="bg1"/>
              </a:solidFill>
              <a:latin typeface="Calibri" panose="020F0502020204030204" pitchFamily="34" charset="0"/>
              <a:cs typeface="Calibri" panose="020F0502020204030204" pitchFamily="34" charset="0"/>
            </a:rPr>
            <a:t>Stödja</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sv-SE" sz="1200" dirty="0" err="1">
              <a:solidFill>
                <a:schemeClr val="bg1"/>
              </a:solidFill>
              <a:latin typeface="Calibri" panose="020F0502020204030204" pitchFamily="34" charset="0"/>
              <a:cs typeface="Calibri" panose="020F0502020204030204" pitchFamily="34" charset="0"/>
            </a:rPr>
            <a:t>Uppmärk</a:t>
          </a:r>
          <a:r>
            <a:rPr lang="sv-SE" sz="1200" dirty="0">
              <a:solidFill>
                <a:schemeClr val="bg1"/>
              </a:solidFill>
              <a:latin typeface="Calibri" panose="020F0502020204030204" pitchFamily="34" charset="0"/>
              <a:cs typeface="Calibri" panose="020F0502020204030204" pitchFamily="34" charset="0"/>
            </a:rPr>
            <a:t>-samma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sv-SE" sz="1200">
              <a:solidFill>
                <a:schemeClr val="bg1"/>
              </a:solidFill>
              <a:latin typeface="Calibri" panose="020F0502020204030204" pitchFamily="34" charset="0"/>
              <a:cs typeface="Calibri" panose="020F0502020204030204" pitchFamily="34" charset="0"/>
            </a:rPr>
            <a:t>Utvärdera</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sv-SE" sz="1200">
              <a:solidFill>
                <a:schemeClr val="bg1"/>
              </a:solidFill>
              <a:latin typeface="Calibri" panose="020F0502020204030204" pitchFamily="34" charset="0"/>
              <a:cs typeface="Calibri" panose="020F0502020204030204" pitchFamily="34" charset="0"/>
            </a:rPr>
            <a:t>Förändra</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sv-SE" sz="1200">
              <a:solidFill>
                <a:schemeClr val="bg1"/>
              </a:solidFill>
              <a:latin typeface="Calibri" panose="020F0502020204030204" pitchFamily="34" charset="0"/>
              <a:cs typeface="Calibri" panose="020F0502020204030204" pitchFamily="34" charset="0"/>
            </a:rPr>
            <a:t>Dela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sv-SE" sz="1200">
              <a:solidFill>
                <a:schemeClr val="bg1"/>
              </a:solidFill>
              <a:latin typeface="Calibri" panose="020F0502020204030204" pitchFamily="34" charset="0"/>
              <a:cs typeface="Calibri" panose="020F0502020204030204" pitchFamily="34" charset="0"/>
            </a:rPr>
            <a:t>Stödja</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sv-SE" sz="1200" dirty="0" err="1">
              <a:solidFill>
                <a:schemeClr val="bg1"/>
              </a:solidFill>
              <a:latin typeface="Calibri" panose="020F0502020204030204" pitchFamily="34" charset="0"/>
              <a:cs typeface="Calibri" panose="020F0502020204030204" pitchFamily="34" charset="0"/>
            </a:rPr>
            <a:t>Uppmärk</a:t>
          </a:r>
          <a:r>
            <a:rPr lang="sv-SE" sz="1200" dirty="0">
              <a:solidFill>
                <a:schemeClr val="bg1"/>
              </a:solidFill>
              <a:latin typeface="Calibri" panose="020F0502020204030204" pitchFamily="34" charset="0"/>
              <a:cs typeface="Calibri" panose="020F0502020204030204" pitchFamily="34" charset="0"/>
            </a:rPr>
            <a:t>-samma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sv-SE" sz="1200">
              <a:solidFill>
                <a:schemeClr val="bg1"/>
              </a:solidFill>
              <a:latin typeface="Calibri" panose="020F0502020204030204" pitchFamily="34" charset="0"/>
              <a:cs typeface="Calibri" panose="020F0502020204030204" pitchFamily="34" charset="0"/>
            </a:rPr>
            <a:t>Utvärdera</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sv-SE" sz="1200">
              <a:solidFill>
                <a:schemeClr val="bg1"/>
              </a:solidFill>
              <a:latin typeface="Calibri" panose="020F0502020204030204" pitchFamily="34" charset="0"/>
              <a:cs typeface="Calibri" panose="020F0502020204030204" pitchFamily="34" charset="0"/>
            </a:rPr>
            <a:t>Förändra</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82" y="178570"/>
          <a:ext cx="1522660" cy="913596"/>
        </a:xfrm>
        <a:prstGeom prst="roundRect">
          <a:avLst>
            <a:gd name="adj" fmla="val 10000"/>
          </a:avLst>
        </a:prstGeom>
        <a:solidFill>
          <a:srgbClr val="02338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ett team</a:t>
          </a:r>
        </a:p>
      </dsp:txBody>
      <dsp:txXfrm>
        <a:off x="30240" y="205328"/>
        <a:ext cx="1469144" cy="860080"/>
      </dsp:txXfrm>
    </dsp:sp>
    <dsp:sp modelId="{7C60905F-858E-3D45-BDCF-8E59A2EDBDC4}">
      <dsp:nvSpPr>
        <dsp:cNvPr id="0" name=""/>
        <dsp:cNvSpPr/>
      </dsp:nvSpPr>
      <dsp:spPr>
        <a:xfrm>
          <a:off x="1678408"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78408" y="522082"/>
        <a:ext cx="225962" cy="226571"/>
      </dsp:txXfrm>
    </dsp:sp>
    <dsp:sp modelId="{E8342DD9-3EB7-044E-AC87-2159238855B0}">
      <dsp:nvSpPr>
        <dsp:cNvPr id="0" name=""/>
        <dsp:cNvSpPr/>
      </dsp:nvSpPr>
      <dsp:spPr>
        <a:xfrm>
          <a:off x="2135207" y="178570"/>
          <a:ext cx="1522660" cy="913596"/>
        </a:xfrm>
        <a:prstGeom prst="roundRect">
          <a:avLst>
            <a:gd name="adj" fmla="val 10000"/>
          </a:avLst>
        </a:prstGeom>
        <a:solidFill>
          <a:srgbClr val="3E7D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en vision</a:t>
          </a:r>
        </a:p>
      </dsp:txBody>
      <dsp:txXfrm>
        <a:off x="2161965" y="205328"/>
        <a:ext cx="1469144" cy="860080"/>
      </dsp:txXfrm>
    </dsp:sp>
    <dsp:sp modelId="{B54B4899-8638-1D4E-9510-CDD331AF6A4C}">
      <dsp:nvSpPr>
        <dsp:cNvPr id="0" name=""/>
        <dsp:cNvSpPr/>
      </dsp:nvSpPr>
      <dsp:spPr>
        <a:xfrm>
          <a:off x="3810133"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10133" y="522082"/>
        <a:ext cx="225962" cy="226571"/>
      </dsp:txXfrm>
    </dsp:sp>
    <dsp:sp modelId="{BEB34310-ABF7-2D43-851D-F592E75CB68F}">
      <dsp:nvSpPr>
        <dsp:cNvPr id="0" name=""/>
        <dsp:cNvSpPr/>
      </dsp:nvSpPr>
      <dsp:spPr>
        <a:xfrm>
          <a:off x="4266931" y="178570"/>
          <a:ext cx="1522660" cy="913596"/>
        </a:xfrm>
        <a:prstGeom prst="roundRect">
          <a:avLst>
            <a:gd name="adj" fmla="val 10000"/>
          </a:avLst>
        </a:prstGeom>
        <a:solidFill>
          <a:srgbClr val="02338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en plan</a:t>
          </a:r>
        </a:p>
      </dsp:txBody>
      <dsp:txXfrm>
        <a:off x="4293689" y="205328"/>
        <a:ext cx="1469144" cy="860080"/>
      </dsp:txXfrm>
    </dsp:sp>
    <dsp:sp modelId="{CA339F13-2EEE-8C42-BA2D-5E6BA45F7F5D}">
      <dsp:nvSpPr>
        <dsp:cNvPr id="0" name=""/>
        <dsp:cNvSpPr/>
      </dsp:nvSpPr>
      <dsp:spPr>
        <a:xfrm>
          <a:off x="5941857"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41857" y="522082"/>
        <a:ext cx="225962" cy="226571"/>
      </dsp:txXfrm>
    </dsp:sp>
    <dsp:sp modelId="{A036C3C0-EC55-8E47-B730-4BF68E881699}">
      <dsp:nvSpPr>
        <dsp:cNvPr id="0" name=""/>
        <dsp:cNvSpPr/>
      </dsp:nvSpPr>
      <dsp:spPr>
        <a:xfrm>
          <a:off x="6398656" y="178570"/>
          <a:ext cx="1522660" cy="913596"/>
        </a:xfrm>
        <a:prstGeom prst="roundRect">
          <a:avLst>
            <a:gd name="adj" fmla="val 10000"/>
          </a:avLst>
        </a:prstGeom>
        <a:solidFill>
          <a:srgbClr val="3E7DB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framgång</a:t>
          </a:r>
        </a:p>
      </dsp:txBody>
      <dsp:txXfrm>
        <a:off x="6425414" y="205328"/>
        <a:ext cx="1469144" cy="8600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12168"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Dela</a:t>
          </a:r>
        </a:p>
      </dsp:txBody>
      <dsp:txXfrm>
        <a:off x="3012168" y="21628"/>
        <a:ext cx="737889"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Stödja</a:t>
          </a:r>
        </a:p>
      </dsp:txBody>
      <dsp:txXfrm>
        <a:off x="3458550" y="1395452"/>
        <a:ext cx="737889" cy="737889"/>
      </dsp:txXfrm>
    </dsp:sp>
    <dsp:sp modelId="{8BA4A4AD-AE21-4519-907E-3292F261B497}">
      <dsp:nvSpPr>
        <dsp:cNvPr id="0" name=""/>
        <dsp:cNvSpPr/>
      </dsp:nvSpPr>
      <dsp:spPr>
        <a:xfrm>
          <a:off x="1274185" y="16"/>
          <a:ext cx="2769330" cy="2769330"/>
        </a:xfrm>
        <a:prstGeom prst="circularArrow">
          <a:avLst>
            <a:gd name="adj1" fmla="val 5196"/>
            <a:gd name="adj2" fmla="val 335595"/>
            <a:gd name="adj3" fmla="val 4016042"/>
            <a:gd name="adj4" fmla="val 225219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89906" y="224452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err="1">
              <a:solidFill>
                <a:schemeClr val="bg1"/>
              </a:solidFill>
              <a:latin typeface="Calibri" panose="020F0502020204030204" pitchFamily="34" charset="0"/>
              <a:cs typeface="Calibri" panose="020F0502020204030204" pitchFamily="34" charset="0"/>
            </a:rPr>
            <a:t>Uppmärk</a:t>
          </a:r>
          <a:r>
            <a:rPr lang="sv-SE" sz="1200" kern="1200" dirty="0">
              <a:solidFill>
                <a:schemeClr val="bg1"/>
              </a:solidFill>
              <a:latin typeface="Calibri" panose="020F0502020204030204" pitchFamily="34" charset="0"/>
              <a:cs typeface="Calibri" panose="020F0502020204030204" pitchFamily="34" charset="0"/>
            </a:rPr>
            <a:t>-samma</a:t>
          </a:r>
        </a:p>
      </dsp:txBody>
      <dsp:txXfrm>
        <a:off x="2289906" y="2244522"/>
        <a:ext cx="737889" cy="737889"/>
      </dsp:txXfrm>
    </dsp:sp>
    <dsp:sp modelId="{9E39B2B2-8846-4D64-9C36-18324217A6E5}">
      <dsp:nvSpPr>
        <dsp:cNvPr id="0" name=""/>
        <dsp:cNvSpPr/>
      </dsp:nvSpPr>
      <dsp:spPr>
        <a:xfrm>
          <a:off x="1274185" y="16"/>
          <a:ext cx="2769330" cy="2769330"/>
        </a:xfrm>
        <a:prstGeom prst="circularArrow">
          <a:avLst>
            <a:gd name="adj1" fmla="val 5196"/>
            <a:gd name="adj2" fmla="val 335595"/>
            <a:gd name="adj3" fmla="val 8212207"/>
            <a:gd name="adj4" fmla="val 6448363"/>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Utvärdera</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567643"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Förändra</a:t>
          </a:r>
        </a:p>
      </dsp:txBody>
      <dsp:txXfrm>
        <a:off x="1567643" y="21628"/>
        <a:ext cx="737889"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867027"/>
            <a:gd name="adj4" fmla="val 1519737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sv-SE" sz="2400" kern="1200">
              <a:solidFill>
                <a:schemeClr val="tx1"/>
              </a:solidFill>
              <a:latin typeface="Calibri" panose="020F0502020204030204" pitchFamily="34" charset="0"/>
              <a:cs typeface="Calibri" panose="020F0502020204030204" pitchFamily="34" charset="0"/>
            </a:rPr>
            <a:t>Öka antal medlemmar i klubben</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tx1"/>
              </a:solidFill>
              <a:latin typeface="Calibri" panose="020F0502020204030204" pitchFamily="34" charset="0"/>
              <a:cs typeface="Calibri" panose="020F0502020204030204" pitchFamily="34" charset="0"/>
            </a:rPr>
            <a:t>Återuppliva klubben med nya medlemmar</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tx1"/>
              </a:solidFill>
              <a:latin typeface="Calibri" panose="020F0502020204030204" pitchFamily="34" charset="0"/>
              <a:cs typeface="Calibri" panose="020F0502020204030204" pitchFamily="34" charset="0"/>
            </a:rPr>
            <a:t>Skapa ny energi i klubben med nya hjälpinsatser</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tx1"/>
              </a:solidFill>
              <a:latin typeface="Calibri" panose="020F0502020204030204" pitchFamily="34" charset="0"/>
              <a:cs typeface="Calibri" panose="020F0502020204030204" pitchFamily="34" charset="0"/>
            </a:rPr>
            <a:t>Utmärkt ledarutveckling och klubbverksamhet</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accent6"/>
              </a:solidFill>
              <a:latin typeface="Calibri" panose="020F0502020204030204" pitchFamily="34" charset="0"/>
              <a:cs typeface="Calibri" panose="020F0502020204030204" pitchFamily="34" charset="0"/>
            </a:rPr>
            <a:t>Informera om klubbens framgångar i det lokala samhället</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55202" y="0"/>
          <a:ext cx="1433194" cy="1433194"/>
        </a:xfrm>
        <a:prstGeom prst="diamond">
          <a:avLst/>
        </a:prstGeom>
        <a:solidFill>
          <a:srgbClr val="B2B2B1">
            <a:alpha val="20000"/>
          </a:srgb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27684" y="136153"/>
          <a:ext cx="2395877" cy="479385"/>
        </a:xfrm>
        <a:prstGeom prst="roundRect">
          <a:avLst/>
        </a:prstGeom>
        <a:solidFill>
          <a:srgbClr val="417CB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STYRKOR</a:t>
          </a:r>
        </a:p>
      </dsp:txBody>
      <dsp:txXfrm>
        <a:off x="551086" y="159555"/>
        <a:ext cx="2349073" cy="432581"/>
      </dsp:txXfrm>
    </dsp:sp>
    <dsp:sp modelId="{CF10BD20-C4B1-43AE-8179-B81B7C0C86AA}">
      <dsp:nvSpPr>
        <dsp:cNvPr id="0" name=""/>
        <dsp:cNvSpPr/>
      </dsp:nvSpPr>
      <dsp:spPr>
        <a:xfrm>
          <a:off x="3065122" y="136153"/>
          <a:ext cx="2395877" cy="479385"/>
        </a:xfrm>
        <a:prstGeom prst="roundRect">
          <a:avLst/>
        </a:prstGeom>
        <a:solidFill>
          <a:srgbClr val="002C8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SVAGHETER</a:t>
          </a:r>
        </a:p>
      </dsp:txBody>
      <dsp:txXfrm>
        <a:off x="3088524" y="159555"/>
        <a:ext cx="2349073" cy="432581"/>
      </dsp:txXfrm>
    </dsp:sp>
    <dsp:sp modelId="{2DFD2E82-B570-4051-8124-D2688E7E36A4}">
      <dsp:nvSpPr>
        <dsp:cNvPr id="0" name=""/>
        <dsp:cNvSpPr/>
      </dsp:nvSpPr>
      <dsp:spPr>
        <a:xfrm>
          <a:off x="527684" y="738095"/>
          <a:ext cx="2395877" cy="479385"/>
        </a:xfrm>
        <a:prstGeom prst="roundRect">
          <a:avLst/>
        </a:prstGeom>
        <a:solidFill>
          <a:srgbClr val="002C8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MÖJLIGHETER</a:t>
          </a:r>
        </a:p>
      </dsp:txBody>
      <dsp:txXfrm>
        <a:off x="551086" y="761497"/>
        <a:ext cx="2349073" cy="432581"/>
      </dsp:txXfrm>
    </dsp:sp>
    <dsp:sp modelId="{F125B20E-E43E-4815-9B5D-CCA8D4E6C7A5}">
      <dsp:nvSpPr>
        <dsp:cNvPr id="0" name=""/>
        <dsp:cNvSpPr/>
      </dsp:nvSpPr>
      <dsp:spPr>
        <a:xfrm>
          <a:off x="3065122" y="738095"/>
          <a:ext cx="2395877" cy="479385"/>
        </a:xfrm>
        <a:prstGeom prst="roundRect">
          <a:avLst/>
        </a:prstGeom>
        <a:solidFill>
          <a:srgbClr val="417CB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HOT</a:t>
          </a:r>
        </a:p>
      </dsp:txBody>
      <dsp:txXfrm>
        <a:off x="3088524" y="761497"/>
        <a:ext cx="2349073" cy="432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Nya medlemmar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Hjälpinsatser</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Ledarskap och klubbverksamhet</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Informera om klubbens framgångar i det lokala samhället</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Nya medlemmar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Hjälpinsatser</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Ledarskap och klubbverksamhet</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Informera om klubbens framgångar i det lokala samhället</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Nya medlemmar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Hjälpinsatser</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Ledarskap och klubbverksamhet</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Informera om klubbens framgångar i det lokala samhället</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Nya medlemmar</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Hjälpinsatser</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Ledarskap och klubbverksamhet</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a:t>Informera om klubbens framgångar i det lokala samhället</a:t>
          </a:r>
        </a:p>
      </dsp:txBody>
      <dsp:txXfrm>
        <a:off x="1856348" y="1627749"/>
        <a:ext cx="1072662" cy="10726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642350"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Dela</a:t>
          </a:r>
        </a:p>
      </dsp:txBody>
      <dsp:txXfrm>
        <a:off x="3642350" y="26680"/>
        <a:ext cx="892075"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Stödja</a:t>
          </a:r>
        </a:p>
      </dsp:txBody>
      <dsp:txXfrm>
        <a:off x="4182485" y="1689045"/>
        <a:ext cx="892075" cy="892075"/>
      </dsp:txXfrm>
    </dsp:sp>
    <dsp:sp modelId="{8BA4A4AD-AE21-4519-907E-3292F261B497}">
      <dsp:nvSpPr>
        <dsp:cNvPr id="0" name=""/>
        <dsp:cNvSpPr/>
      </dsp:nvSpPr>
      <dsp:spPr>
        <a:xfrm>
          <a:off x="1539116" y="302"/>
          <a:ext cx="3350629" cy="3350629"/>
        </a:xfrm>
        <a:prstGeom prst="circularArrow">
          <a:avLst>
            <a:gd name="adj1" fmla="val 5192"/>
            <a:gd name="adj2" fmla="val 335297"/>
            <a:gd name="adj3" fmla="val 4017298"/>
            <a:gd name="adj4" fmla="val 225104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768393" y="2716443"/>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err="1">
              <a:solidFill>
                <a:schemeClr val="bg1"/>
              </a:solidFill>
              <a:latin typeface="Calibri" panose="020F0502020204030204" pitchFamily="34" charset="0"/>
              <a:cs typeface="Calibri" panose="020F0502020204030204" pitchFamily="34" charset="0"/>
            </a:rPr>
            <a:t>Uppmärk</a:t>
          </a:r>
          <a:r>
            <a:rPr lang="sv-SE" sz="1200" kern="1200" dirty="0">
              <a:solidFill>
                <a:schemeClr val="bg1"/>
              </a:solidFill>
              <a:latin typeface="Calibri" panose="020F0502020204030204" pitchFamily="34" charset="0"/>
              <a:cs typeface="Calibri" panose="020F0502020204030204" pitchFamily="34" charset="0"/>
            </a:rPr>
            <a:t>-samma</a:t>
          </a:r>
        </a:p>
      </dsp:txBody>
      <dsp:txXfrm>
        <a:off x="2768393" y="2716443"/>
        <a:ext cx="892075" cy="892075"/>
      </dsp:txXfrm>
    </dsp:sp>
    <dsp:sp modelId="{9E39B2B2-8846-4D64-9C36-18324217A6E5}">
      <dsp:nvSpPr>
        <dsp:cNvPr id="0" name=""/>
        <dsp:cNvSpPr/>
      </dsp:nvSpPr>
      <dsp:spPr>
        <a:xfrm>
          <a:off x="1539116" y="302"/>
          <a:ext cx="3350629" cy="3350629"/>
        </a:xfrm>
        <a:prstGeom prst="circularArrow">
          <a:avLst>
            <a:gd name="adj1" fmla="val 5192"/>
            <a:gd name="adj2" fmla="val 335297"/>
            <a:gd name="adj3" fmla="val 8213657"/>
            <a:gd name="adj4" fmla="val 644740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Utvärdera</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Förändra</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868279"/>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385015"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Dela</a:t>
          </a:r>
        </a:p>
      </dsp:txBody>
      <dsp:txXfrm>
        <a:off x="2385015" y="20029"/>
        <a:ext cx="685693" cy="685693"/>
      </dsp:txXfrm>
    </dsp:sp>
    <dsp:sp modelId="{38F3E115-2726-41E2-A1A9-A5F5D41654D6}">
      <dsp:nvSpPr>
        <dsp:cNvPr id="0" name=""/>
        <dsp:cNvSpPr/>
      </dsp:nvSpPr>
      <dsp:spPr>
        <a:xfrm>
          <a:off x="771404" y="119"/>
          <a:ext cx="2571631" cy="2571631"/>
        </a:xfrm>
        <a:prstGeom prst="circularArrow">
          <a:avLst>
            <a:gd name="adj1" fmla="val 5199"/>
            <a:gd name="adj2" fmla="val 335860"/>
            <a:gd name="adj3" fmla="val 21293457"/>
            <a:gd name="adj4" fmla="val 19766050"/>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799494" y="1295665"/>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Stödja</a:t>
          </a:r>
        </a:p>
      </dsp:txBody>
      <dsp:txXfrm>
        <a:off x="2799494" y="1295665"/>
        <a:ext cx="685693" cy="685693"/>
      </dsp:txXfrm>
    </dsp:sp>
    <dsp:sp modelId="{8BA4A4AD-AE21-4519-907E-3292F261B497}">
      <dsp:nvSpPr>
        <dsp:cNvPr id="0" name=""/>
        <dsp:cNvSpPr/>
      </dsp:nvSpPr>
      <dsp:spPr>
        <a:xfrm>
          <a:off x="771404" y="119"/>
          <a:ext cx="2571631" cy="2571631"/>
        </a:xfrm>
        <a:prstGeom prst="circularArrow">
          <a:avLst>
            <a:gd name="adj1" fmla="val 5199"/>
            <a:gd name="adj2" fmla="val 335860"/>
            <a:gd name="adj3" fmla="val 4014921"/>
            <a:gd name="adj4" fmla="val 225322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714373" y="2084051"/>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err="1">
              <a:solidFill>
                <a:schemeClr val="bg1"/>
              </a:solidFill>
              <a:latin typeface="Calibri" panose="020F0502020204030204" pitchFamily="34" charset="0"/>
              <a:cs typeface="Calibri" panose="020F0502020204030204" pitchFamily="34" charset="0"/>
            </a:rPr>
            <a:t>Uppmärk</a:t>
          </a:r>
          <a:r>
            <a:rPr lang="sv-SE" sz="1200" kern="1200" dirty="0">
              <a:solidFill>
                <a:schemeClr val="bg1"/>
              </a:solidFill>
              <a:latin typeface="Calibri" panose="020F0502020204030204" pitchFamily="34" charset="0"/>
              <a:cs typeface="Calibri" panose="020F0502020204030204" pitchFamily="34" charset="0"/>
            </a:rPr>
            <a:t>-samma</a:t>
          </a:r>
        </a:p>
      </dsp:txBody>
      <dsp:txXfrm>
        <a:off x="1714373" y="2084051"/>
        <a:ext cx="685693" cy="685693"/>
      </dsp:txXfrm>
    </dsp:sp>
    <dsp:sp modelId="{9E39B2B2-8846-4D64-9C36-18324217A6E5}">
      <dsp:nvSpPr>
        <dsp:cNvPr id="0" name=""/>
        <dsp:cNvSpPr/>
      </dsp:nvSpPr>
      <dsp:spPr>
        <a:xfrm>
          <a:off x="771404" y="119"/>
          <a:ext cx="2571631" cy="2571631"/>
        </a:xfrm>
        <a:prstGeom prst="circularArrow">
          <a:avLst>
            <a:gd name="adj1" fmla="val 5199"/>
            <a:gd name="adj2" fmla="val 335860"/>
            <a:gd name="adj3" fmla="val 8210912"/>
            <a:gd name="adj4" fmla="val 6449219"/>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431968" y="1295665"/>
          <a:ext cx="108026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Utvärdera</a:t>
          </a:r>
        </a:p>
      </dsp:txBody>
      <dsp:txXfrm>
        <a:off x="431968" y="1295665"/>
        <a:ext cx="1080262" cy="685693"/>
      </dsp:txXfrm>
    </dsp:sp>
    <dsp:sp modelId="{2E3351E2-2A4A-4DA6-8386-CAD3C32A7C8A}">
      <dsp:nvSpPr>
        <dsp:cNvPr id="0" name=""/>
        <dsp:cNvSpPr/>
      </dsp:nvSpPr>
      <dsp:spPr>
        <a:xfrm>
          <a:off x="771404" y="119"/>
          <a:ext cx="2571631" cy="2571631"/>
        </a:xfrm>
        <a:prstGeom prst="circularArrow">
          <a:avLst>
            <a:gd name="adj1" fmla="val 5199"/>
            <a:gd name="adj2" fmla="val 335860"/>
            <a:gd name="adj3" fmla="val 12298090"/>
            <a:gd name="adj4" fmla="val 10770683"/>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043732"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Förändra</a:t>
          </a:r>
        </a:p>
      </dsp:txBody>
      <dsp:txXfrm>
        <a:off x="1043732" y="20029"/>
        <a:ext cx="685693" cy="685693"/>
      </dsp:txXfrm>
    </dsp:sp>
    <dsp:sp modelId="{530FA79C-3F31-40E4-83D7-8F47B18CD322}">
      <dsp:nvSpPr>
        <dsp:cNvPr id="0" name=""/>
        <dsp:cNvSpPr/>
      </dsp:nvSpPr>
      <dsp:spPr>
        <a:xfrm>
          <a:off x="771404" y="119"/>
          <a:ext cx="2571631" cy="2571631"/>
        </a:xfrm>
        <a:prstGeom prst="circularArrow">
          <a:avLst>
            <a:gd name="adj1" fmla="val 5199"/>
            <a:gd name="adj2" fmla="val 335860"/>
            <a:gd name="adj3" fmla="val 16865909"/>
            <a:gd name="adj4" fmla="val 15198231"/>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242295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357830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a:p>
        </p:txBody>
      </p:sp>
    </p:spTree>
    <p:extLst>
      <p:ext uri="{BB962C8B-B14F-4D97-AF65-F5344CB8AC3E}">
        <p14:creationId xmlns:p14="http://schemas.microsoft.com/office/powerpoint/2010/main" val="128221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a:p>
        </p:txBody>
      </p:sp>
    </p:spTree>
    <p:extLst>
      <p:ext uri="{BB962C8B-B14F-4D97-AF65-F5344CB8AC3E}">
        <p14:creationId xmlns:p14="http://schemas.microsoft.com/office/powerpoint/2010/main" val="63221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a:p>
        </p:txBody>
      </p:sp>
    </p:spTree>
    <p:extLst>
      <p:ext uri="{BB962C8B-B14F-4D97-AF65-F5344CB8AC3E}">
        <p14:creationId xmlns:p14="http://schemas.microsoft.com/office/powerpoint/2010/main" val="2926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Använd SSMH-analysen för att identifiera behov och skapa en målstrategi.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01005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137094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186541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26792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2946349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pn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8458200" cy="1211998"/>
          </a:xfrm>
          <a:prstGeom prst="rect">
            <a:avLst/>
          </a:prstGeom>
          <a:noFill/>
        </p:spPr>
        <p:txBody>
          <a:bodyPr wrap="square">
            <a:spAutoFit/>
          </a:bodyPr>
          <a:lstStyle/>
          <a:p>
            <a:pPr marL="0" marR="0">
              <a:lnSpc>
                <a:spcPct val="107000"/>
              </a:lnSpc>
              <a:spcBef>
                <a:spcPts val="0"/>
              </a:spcBef>
              <a:spcAft>
                <a:spcPts val="0"/>
              </a:spcAft>
            </a:pPr>
            <a:r>
              <a:rPr lang="sv-SE" sz="4800" b="1" dirty="0">
                <a:solidFill>
                  <a:schemeClr val="bg1"/>
                </a:solidFill>
                <a:latin typeface="Calibri" panose="020F0502020204030204" pitchFamily="34" charset="0"/>
                <a:ea typeface="Calibri" panose="020F0502020204030204" pitchFamily="34" charset="0"/>
                <a:cs typeface="Calibri" panose="020F0502020204030204" pitchFamily="34" charset="0"/>
              </a:rPr>
              <a:t>Planera för klubbens framgångar</a:t>
            </a:r>
          </a:p>
          <a:p>
            <a:pPr marL="0" marR="0">
              <a:lnSpc>
                <a:spcPct val="107000"/>
              </a:lnSpc>
              <a:spcBef>
                <a:spcPts val="0"/>
              </a:spcBef>
              <a:spcAft>
                <a:spcPts val="0"/>
              </a:spcAft>
            </a:pPr>
            <a:r>
              <a:rPr lang="sv-SE" sz="2000" b="1" dirty="0">
                <a:solidFill>
                  <a:schemeClr val="bg1"/>
                </a:solidFill>
                <a:latin typeface="Calibri" panose="020F0502020204030204" pitchFamily="34" charset="0"/>
                <a:ea typeface="Calibri" panose="020F0502020204030204" pitchFamily="34" charset="0"/>
                <a:cs typeface="Calibri" panose="020F0502020204030204" pitchFamily="34" charset="0"/>
              </a:rPr>
              <a:t>(Global medlemsfokusering)</a:t>
            </a:r>
          </a:p>
        </p:txBody>
      </p:sp>
      <p:sp>
        <p:nvSpPr>
          <p:cNvPr id="2" name="textruta 1"/>
          <p:cNvSpPr txBox="1"/>
          <p:nvPr/>
        </p:nvSpPr>
        <p:spPr>
          <a:xfrm>
            <a:off x="228600" y="6400800"/>
            <a:ext cx="914400" cy="215444"/>
          </a:xfrm>
          <a:prstGeom prst="rect">
            <a:avLst/>
          </a:prstGeom>
          <a:noFill/>
        </p:spPr>
        <p:txBody>
          <a:bodyPr wrap="square" rtlCol="0">
            <a:spAutoFit/>
          </a:bodyPr>
          <a:lstStyle/>
          <a:p>
            <a:r>
              <a:rPr lang="sv-SE" sz="800">
                <a:solidFill>
                  <a:schemeClr val="bg1"/>
                </a:solidFill>
              </a:rPr>
              <a:t>DA-BAV2.SW</a:t>
            </a:r>
          </a:p>
        </p:txBody>
      </p:sp>
      <p:pic>
        <p:nvPicPr>
          <p:cNvPr id="4" name="Picture 3"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4"/>
          <a:stretch>
            <a:fillRect/>
          </a:stretch>
        </p:blipFill>
        <p:spPr>
          <a:xfrm>
            <a:off x="9829800" y="5384165"/>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Calibri" panose="020F0502020204030204" pitchFamily="34" charset="0"/>
                <a:ea typeface="Arial" charset="0"/>
                <a:cs typeface="Calibri" panose="020F0502020204030204" pitchFamily="34" charset="0"/>
              </a:rPr>
              <a:t>Fokusområde 2</a:t>
            </a:r>
          </a:p>
          <a:p>
            <a:r>
              <a:rPr lang="sv-SE">
                <a:solidFill>
                  <a:schemeClr val="bg1"/>
                </a:solidFill>
                <a:latin typeface="Calibri" panose="020F0502020204030204" pitchFamily="34" charset="0"/>
                <a:ea typeface="Arial" charset="0"/>
                <a:cs typeface="Calibri" panose="020F0502020204030204" pitchFamily="34" charset="0"/>
              </a:rPr>
              <a:t>Skapa ny energi i klubben med nya hjälpinsatser</a:t>
            </a:r>
          </a:p>
        </p:txBody>
      </p:sp>
      <p:sp>
        <p:nvSpPr>
          <p:cNvPr id="2" name="Rectangle 1">
            <a:extLst>
              <a:ext uri="{FF2B5EF4-FFF2-40B4-BE49-F238E27FC236}">
                <a16:creationId xmlns:a16="http://schemas.microsoft.com/office/drawing/2014/main" id="{0C4057FF-398D-4E70-B6BD-EAB73CEF9F2C}"/>
              </a:ext>
            </a:extLst>
          </p:cNvPr>
          <p:cNvSpPr/>
          <p:nvPr/>
        </p:nvSpPr>
        <p:spPr>
          <a:xfrm>
            <a:off x="1140516" y="2275865"/>
            <a:ext cx="10289483" cy="4417363"/>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klubbens hjälpprojekt relevanta för hemortens nuvarande behov?</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medlemmarna entusiastiska och aktivt engagerade i hjälpinsatserna?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klubbens ledare mottagliga för medlemmarnas idéer om nya hjälpprojekt?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Attraherar våra hjälpinsatser nya medlemmar?</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Calibri" panose="020F0502020204030204" pitchFamily="34" charset="0"/>
                <a:ea typeface="Arial" charset="0"/>
                <a:cs typeface="Calibri" panose="020F0502020204030204" pitchFamily="34" charset="0"/>
              </a:rPr>
              <a:t>Fokusområde 3</a:t>
            </a:r>
          </a:p>
          <a:p>
            <a:r>
              <a:rPr lang="sv-SE">
                <a:solidFill>
                  <a:schemeClr val="bg1"/>
                </a:solidFill>
                <a:latin typeface="Calibri" panose="020F0502020204030204" pitchFamily="34" charset="0"/>
                <a:ea typeface="Arial" charset="0"/>
                <a:cs typeface="Calibri" panose="020F0502020204030204" pitchFamily="34" charset="0"/>
              </a:rPr>
              <a:t>Utmärkt ledarutveckling och klubbverksamhet</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677400" cy="4134658"/>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Deltar klubbens tjänstemän i utbildning för deras poster?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Uppmuntras medlemmarna att inta ledarposter?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Kommer medlemmarna regelbundet och deltar i klubbens evenemang?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Behöver ni överväga nya format för klubbens möten?</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8" y="-1"/>
            <a:ext cx="11214431"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Calibri" panose="020F0502020204030204" pitchFamily="34" charset="0"/>
                <a:ea typeface="Arial" charset="0"/>
                <a:cs typeface="Calibri" panose="020F0502020204030204" pitchFamily="34" charset="0"/>
              </a:rPr>
              <a:t>Fokusområde 4</a:t>
            </a:r>
          </a:p>
          <a:p>
            <a:r>
              <a:rPr lang="sv-SE" dirty="0">
                <a:solidFill>
                  <a:schemeClr val="bg1"/>
                </a:solidFill>
                <a:latin typeface="Calibri" panose="020F0502020204030204" pitchFamily="34" charset="0"/>
                <a:ea typeface="Arial" charset="0"/>
                <a:cs typeface="Calibri" panose="020F0502020204030204" pitchFamily="34" charset="0"/>
              </a:rPr>
              <a:t>Informera om klubbens framgångar i det lokala samhället</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8991600" cy="4154984"/>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 aktiv i sociala medier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Har klubben en sida i e-klubbhuset eller en egen hemsida?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Hur informerar klubben allmänheten om sina evenemang?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Använder vi välkomnande budskap, för att uppmuntra människor att bli medlemmar?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9831929"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Skapa en vision, bedöm behov och sätt upp mål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7010401" cy="1569660"/>
          </a:xfrm>
          <a:prstGeom prst="rect">
            <a:avLst/>
          </a:prstGeom>
        </p:spPr>
        <p:txBody>
          <a:bodyPr wrap="square">
            <a:spAutoFit/>
          </a:bodyPr>
          <a:lstStyle/>
          <a:p>
            <a:r>
              <a:rPr lang="sv-SE" sz="2400" b="1" i="1" dirty="0">
                <a:solidFill>
                  <a:schemeClr val="bg1"/>
                </a:solidFill>
                <a:latin typeface="Calibri" panose="020F0502020204030204" pitchFamily="34" charset="0"/>
                <a:cs typeface="Calibri" panose="020F0502020204030204" pitchFamily="34" charset="0"/>
              </a:rPr>
              <a:t>Bedöm behov och sätt upp mål</a:t>
            </a:r>
          </a:p>
          <a:p>
            <a:endParaRPr lang="en-US" sz="2400" b="1" i="1" dirty="0">
              <a:solidFill>
                <a:schemeClr val="bg1"/>
              </a:solidFill>
              <a:latin typeface="Calibri" panose="020F0502020204030204" pitchFamily="34" charset="0"/>
              <a:cs typeface="Calibri" panose="020F0502020204030204" pitchFamily="34" charset="0"/>
            </a:endParaRPr>
          </a:p>
          <a:p>
            <a:r>
              <a:rPr lang="sv-SE" sz="2400" b="1" i="1" dirty="0">
                <a:solidFill>
                  <a:schemeClr val="bg1"/>
                </a:solidFill>
                <a:latin typeface="Calibri" panose="020F0502020204030204" pitchFamily="34" charset="0"/>
                <a:cs typeface="Calibri" panose="020F0502020204030204" pitchFamily="34" charset="0"/>
              </a:rPr>
              <a:t>Identifiera behov och sätt upp strategiska mål med hjälp av SSMH-analysen, för att ta itu med behoven. </a:t>
            </a:r>
          </a:p>
        </p:txBody>
      </p:sp>
      <p:pic>
        <p:nvPicPr>
          <p:cNvPr id="2" name="Picture 1" descr="A black background with white text&#10;&#10;Description automatically generated">
            <a:extLst>
              <a:ext uri="{FF2B5EF4-FFF2-40B4-BE49-F238E27FC236}">
                <a16:creationId xmlns:a16="http://schemas.microsoft.com/office/drawing/2014/main" id="{60FAE4E0-DAA6-72E4-72CE-0E9636A02D6E}"/>
              </a:ext>
            </a:extLst>
          </p:cNvPr>
          <p:cNvPicPr>
            <a:picLocks noChangeAspect="1"/>
          </p:cNvPicPr>
          <p:nvPr/>
        </p:nvPicPr>
        <p:blipFill>
          <a:blip r:embed="rId2"/>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2376697"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a:solidFill>
                  <a:srgbClr val="EBB700"/>
                </a:solidFill>
                <a:latin typeface="Arial" panose="020B0604020202020204" pitchFamily="34" charset="0"/>
                <a:cs typeface="Arial" panose="020B0604020202020204" pitchFamily="34" charset="0"/>
              </a:rPr>
              <a:t>Dra nytta av våra styrkor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sv-SE" sz="2400" b="1">
                <a:solidFill>
                  <a:schemeClr val="bg1"/>
                </a:solidFill>
                <a:latin typeface="Calibri" panose="020F0502020204030204" pitchFamily="34" charset="0"/>
                <a:cs typeface="Calibri" panose="020F0502020204030204" pitchFamily="34" charset="0"/>
              </a:rPr>
              <a:t>Vad pågår för närvarande eller utförs väl i kategorierna till vänster?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a:solidFill>
                  <a:srgbClr val="EBB700"/>
                </a:solidFill>
                <a:latin typeface="Arial" panose="020B0604020202020204" pitchFamily="34" charset="0"/>
                <a:cs typeface="Arial" panose="020B0604020202020204" pitchFamily="34" charset="0"/>
              </a:rPr>
              <a:t>Hantera våra svagheter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sv-SE" sz="2400" b="1">
                <a:solidFill>
                  <a:schemeClr val="bg1"/>
                </a:solidFill>
                <a:latin typeface="Calibri" panose="020F0502020204030204" pitchFamily="34" charset="0"/>
                <a:cs typeface="Calibri" panose="020F0502020204030204" pitchFamily="34" charset="0"/>
              </a:rPr>
              <a:t>Vad pågår för närvarande eller utförs på ett sätt som kan förbättras?</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sv-SE" sz="2400">
                <a:solidFill>
                  <a:schemeClr val="bg1"/>
                </a:solidFill>
              </a:rPr>
              <a:t> </a:t>
            </a:r>
          </a:p>
          <a:p>
            <a:endParaRPr lang="en-US" altLang="en-US" sz="2400" dirty="0">
              <a:solidFill>
                <a:schemeClr val="bg1"/>
              </a:solidFill>
            </a:endParaRPr>
          </a:p>
          <a:p>
            <a:r>
              <a:rPr lang="sv-SE"/>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a:solidFill>
                  <a:srgbClr val="EBB700"/>
                </a:solidFill>
                <a:latin typeface="Arial" panose="020B0604020202020204" pitchFamily="34" charset="0"/>
                <a:cs typeface="Arial" panose="020B0604020202020204" pitchFamily="34" charset="0"/>
              </a:rPr>
              <a:t>Utnyttja möjligheter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sv-SE" sz="2400" b="1">
                <a:solidFill>
                  <a:schemeClr val="bg1"/>
                </a:solidFill>
                <a:latin typeface="Calibri" panose="020F0502020204030204" pitchFamily="34" charset="0"/>
                <a:cs typeface="Calibri" panose="020F0502020204030204" pitchFamily="34" charset="0"/>
              </a:rPr>
              <a:t>Var har klubben möjlighet att rekrytera medlemmar och utöka påverkan av hjälpinsatser, genom att engagera medlemmarna?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a:solidFill>
                  <a:srgbClr val="EBB700"/>
                </a:solidFill>
                <a:latin typeface="Arial" panose="020B0604020202020204" pitchFamily="34" charset="0"/>
                <a:cs typeface="Arial" panose="020B0604020202020204" pitchFamily="34" charset="0"/>
              </a:rPr>
              <a:t>Minimera påverkan av hot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sv-SE" sz="2400" b="1">
                <a:solidFill>
                  <a:schemeClr val="bg1"/>
                </a:solidFill>
                <a:latin typeface="Calibri" panose="020F0502020204030204" pitchFamily="34" charset="0"/>
                <a:cs typeface="Calibri" panose="020F0502020204030204" pitchFamily="34" charset="0"/>
              </a:rPr>
              <a:t>Vad händer utanför klubben, vilket kan påverka dess framgångar?</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sv-SE"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0" name="Picture 9">
            <a:extLst>
              <a:ext uri="{FF2B5EF4-FFF2-40B4-BE49-F238E27FC236}">
                <a16:creationId xmlns:a16="http://schemas.microsoft.com/office/drawing/2014/main" id="{4F8F93E9-870C-45A8-9B75-E696FC7CB704}"/>
              </a:ext>
            </a:extLst>
          </p:cNvPr>
          <p:cNvPicPr>
            <a:picLocks noChangeAspect="1"/>
          </p:cNvPicPr>
          <p:nvPr/>
        </p:nvPicPr>
        <p:blipFill>
          <a:blip r:embed="rId3"/>
          <a:stretch>
            <a:fillRect/>
          </a:stretch>
        </p:blipFill>
        <p:spPr>
          <a:xfrm>
            <a:off x="3080370" y="2447615"/>
            <a:ext cx="2879977" cy="3724585"/>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DEBD47F6-C4C1-4DF6-B446-B1E32791BEEF}"/>
              </a:ext>
            </a:extLst>
          </p:cNvPr>
          <p:cNvPicPr>
            <a:picLocks noChangeAspect="1"/>
          </p:cNvPicPr>
          <p:nvPr/>
        </p:nvPicPr>
        <p:blipFill>
          <a:blip r:embed="rId4"/>
          <a:stretch>
            <a:fillRect/>
          </a:stretch>
        </p:blipFill>
        <p:spPr>
          <a:xfrm>
            <a:off x="175117" y="1668289"/>
            <a:ext cx="2807783" cy="3653197"/>
          </a:xfrm>
          <a:prstGeom prst="rect">
            <a:avLst/>
          </a:prstGeom>
          <a:effectLst>
            <a:outerShdw blurRad="63500" sx="102000" sy="102000" algn="ctr" rotWithShape="0">
              <a:schemeClr val="bg2">
                <a:alpha val="40000"/>
              </a:schemeClr>
            </a:outerShdw>
          </a:effectLst>
        </p:spPr>
      </p:pic>
      <p:pic>
        <p:nvPicPr>
          <p:cNvPr id="3" name="Picture 2">
            <a:extLst>
              <a:ext uri="{FF2B5EF4-FFF2-40B4-BE49-F238E27FC236}">
                <a16:creationId xmlns:a16="http://schemas.microsoft.com/office/drawing/2014/main" id="{D72C20BE-F1EF-1DC4-ED9D-7C52561C04C9}"/>
              </a:ext>
            </a:extLst>
          </p:cNvPr>
          <p:cNvPicPr>
            <a:picLocks noChangeAspect="1"/>
          </p:cNvPicPr>
          <p:nvPr/>
        </p:nvPicPr>
        <p:blipFill>
          <a:blip r:embed="rId5"/>
          <a:stretch>
            <a:fillRect/>
          </a:stretch>
        </p:blipFill>
        <p:spPr>
          <a:xfrm>
            <a:off x="9067558" y="2447614"/>
            <a:ext cx="2950802" cy="3724585"/>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3591DC2B-55EF-FD6E-7B48-D3C7F5181B3E}"/>
              </a:ext>
            </a:extLst>
          </p:cNvPr>
          <p:cNvPicPr>
            <a:picLocks noChangeAspect="1"/>
          </p:cNvPicPr>
          <p:nvPr/>
        </p:nvPicPr>
        <p:blipFill>
          <a:blip r:embed="rId6"/>
          <a:stretch>
            <a:fillRect/>
          </a:stretch>
        </p:blipFill>
        <p:spPr>
          <a:xfrm>
            <a:off x="6109161" y="1668288"/>
            <a:ext cx="2784756" cy="359046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3" name="Picture 12">
            <a:extLst>
              <a:ext uri="{FF2B5EF4-FFF2-40B4-BE49-F238E27FC236}">
                <a16:creationId xmlns:a16="http://schemas.microsoft.com/office/drawing/2014/main" id="{A2C19A09-D110-4185-86A8-3501CBC72DA2}"/>
              </a:ext>
            </a:extLst>
          </p:cNvPr>
          <p:cNvPicPr>
            <a:picLocks noChangeAspect="1"/>
          </p:cNvPicPr>
          <p:nvPr/>
        </p:nvPicPr>
        <p:blipFill>
          <a:blip r:embed="rId3"/>
          <a:stretch>
            <a:fillRect/>
          </a:stretch>
        </p:blipFill>
        <p:spPr>
          <a:xfrm>
            <a:off x="8480887" y="486302"/>
            <a:ext cx="2930093" cy="3783550"/>
          </a:xfrm>
          <a:prstGeom prst="rect">
            <a:avLst/>
          </a:prstGeom>
          <a:ln w="25400">
            <a:solidFill>
              <a:srgbClr val="F0C300"/>
            </a:solidFill>
          </a:ln>
        </p:spPr>
      </p:pic>
      <p:pic>
        <p:nvPicPr>
          <p:cNvPr id="9" name="Picture 8">
            <a:extLst>
              <a:ext uri="{FF2B5EF4-FFF2-40B4-BE49-F238E27FC236}">
                <a16:creationId xmlns:a16="http://schemas.microsoft.com/office/drawing/2014/main" id="{E7009399-991F-4086-9BB7-521321A862BF}"/>
              </a:ext>
            </a:extLst>
          </p:cNvPr>
          <p:cNvPicPr>
            <a:picLocks noChangeAspect="1"/>
          </p:cNvPicPr>
          <p:nvPr/>
        </p:nvPicPr>
        <p:blipFill>
          <a:blip r:embed="rId4"/>
          <a:stretch>
            <a:fillRect/>
          </a:stretch>
        </p:blipFill>
        <p:spPr>
          <a:xfrm>
            <a:off x="4750856" y="4600662"/>
            <a:ext cx="6660124" cy="2059533"/>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23E96D52-4210-5E73-713E-92C2B42F821C}"/>
              </a:ext>
            </a:extLst>
          </p:cNvPr>
          <p:cNvPicPr>
            <a:picLocks noChangeAspect="1"/>
          </p:cNvPicPr>
          <p:nvPr/>
        </p:nvPicPr>
        <p:blipFill>
          <a:blip r:embed="rId5"/>
          <a:stretch>
            <a:fillRect/>
          </a:stretch>
        </p:blipFill>
        <p:spPr>
          <a:xfrm>
            <a:off x="368937" y="2057390"/>
            <a:ext cx="3096701" cy="4067959"/>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29A9B5A3-5C1C-96E0-DA9C-35B850D471E7}"/>
              </a:ext>
            </a:extLst>
          </p:cNvPr>
          <p:cNvPicPr>
            <a:picLocks noChangeAspect="1"/>
          </p:cNvPicPr>
          <p:nvPr/>
        </p:nvPicPr>
        <p:blipFill>
          <a:blip r:embed="rId6"/>
          <a:stretch>
            <a:fillRect/>
          </a:stretch>
        </p:blipFill>
        <p:spPr>
          <a:xfrm>
            <a:off x="4495800" y="376696"/>
            <a:ext cx="3121772" cy="398044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029285" y="2362200"/>
            <a:ext cx="8130779"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i="1" dirty="0">
                <a:solidFill>
                  <a:schemeClr val="accent1"/>
                </a:solidFill>
                <a:latin typeface="Calibri" panose="020F0502020204030204" pitchFamily="34" charset="0"/>
                <a:cs typeface="Calibri" panose="020F0502020204030204" pitchFamily="34" charset="0"/>
              </a:rPr>
              <a:t>Att samlas är en början.  </a:t>
            </a:r>
          </a:p>
          <a:p>
            <a:r>
              <a:rPr lang="sv-SE" i="1" dirty="0">
                <a:solidFill>
                  <a:schemeClr val="accent1"/>
                </a:solidFill>
                <a:latin typeface="Calibri" panose="020F0502020204030204" pitchFamily="34" charset="0"/>
                <a:cs typeface="Calibri" panose="020F0502020204030204" pitchFamily="34" charset="0"/>
              </a:rPr>
              <a:t>Att hålla ihop är ett framsteg. </a:t>
            </a:r>
          </a:p>
          <a:p>
            <a:r>
              <a:rPr lang="sv-SE" i="1" dirty="0">
                <a:solidFill>
                  <a:schemeClr val="accent1"/>
                </a:solidFill>
                <a:latin typeface="Calibri" panose="020F0502020204030204" pitchFamily="34" charset="0"/>
                <a:cs typeface="Calibri" panose="020F0502020204030204" pitchFamily="34" charset="0"/>
              </a:rPr>
              <a:t>Att samarbeta är framgång.</a:t>
            </a:r>
          </a:p>
          <a:p>
            <a:endParaRPr lang="en-US" i="1" kern="0" dirty="0">
              <a:solidFill>
                <a:schemeClr val="accent1"/>
              </a:solidFill>
              <a:latin typeface="Calibri" panose="020F0502020204030204" pitchFamily="34" charset="0"/>
              <a:cs typeface="Calibri" panose="020F0502020204030204" pitchFamily="34" charset="0"/>
            </a:endParaRPr>
          </a:p>
          <a:p>
            <a:pPr algn="r"/>
            <a:r>
              <a:rPr lang="sv-SE"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2"/>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9636149" cy="5602652"/>
            <a:chOff x="1684683" y="227847"/>
            <a:chExt cx="10553035"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1"/>
              <a:ext cx="1692302" cy="609600"/>
              <a:chOff x="3195900" y="5243898"/>
              <a:chExt cx="1692302"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8"/>
                <a:ext cx="1355531"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sv-SE" sz="1200" b="1" dirty="0">
                    <a:latin typeface="+mn-lt"/>
                  </a:rPr>
                  <a:t>Klubbstatus</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200" y="3944305"/>
              <a:ext cx="1855287" cy="612775"/>
              <a:chOff x="4521728" y="5531293"/>
              <a:chExt cx="1855287"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8" y="5531293"/>
                <a:ext cx="1462775"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828800" cy="332963"/>
              </a:xfrm>
              <a:prstGeom prst="rect">
                <a:avLst/>
              </a:prstGeom>
              <a:noFill/>
            </p:spPr>
            <p:txBody>
              <a:bodyPr wrap="square">
                <a:spAutoFit/>
              </a:bodyPr>
              <a:lstStyle/>
              <a:p>
                <a:pPr eaLnBrk="1" hangingPunct="1">
                  <a:defRPr/>
                </a:pPr>
                <a:r>
                  <a:rPr lang="sv-SE" sz="1200" b="1" dirty="0">
                    <a:latin typeface="+mn-lt"/>
                  </a:rPr>
                  <a:t>Rapporthistorik</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266869" cy="547688"/>
              <a:chOff x="5288279" y="3361031"/>
              <a:chExt cx="2266869"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2122244"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3"/>
                <a:ext cx="2145054" cy="30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sv-SE" sz="1200" b="1" dirty="0">
                    <a:latin typeface="Arial" panose="020B0604020202020204" pitchFamily="34" charset="0"/>
                  </a:rPr>
                  <a:t>Rotation av tjänstemän</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65812" y="4670131"/>
              <a:ext cx="2719618" cy="642937"/>
              <a:chOff x="6316716" y="2790281"/>
              <a:chExt cx="3204332" cy="643105"/>
            </a:xfrm>
          </p:grpSpPr>
          <p:sp>
            <p:nvSpPr>
              <p:cNvPr id="26" name="Left Arrow 8">
                <a:extLst>
                  <a:ext uri="{FF2B5EF4-FFF2-40B4-BE49-F238E27FC236}">
                    <a16:creationId xmlns:a16="http://schemas.microsoft.com/office/drawing/2014/main" id="{20638C04-2B82-4F9E-875F-CFE97002BFE6}"/>
                  </a:ext>
                </a:extLst>
              </p:cNvPr>
              <p:cNvSpPr/>
              <p:nvPr/>
            </p:nvSpPr>
            <p:spPr>
              <a:xfrm>
                <a:off x="6316716" y="2790281"/>
                <a:ext cx="3142020"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316716" y="2960675"/>
                <a:ext cx="3204332" cy="30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sv-SE" sz="1200" b="1" dirty="0">
                    <a:latin typeface="Arial" panose="020B0604020202020204" pitchFamily="34" charset="0"/>
                  </a:rPr>
                  <a:t>Inrapportering av hjälpinsatser</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5" y="2506985"/>
              <a:ext cx="2137957" cy="612775"/>
              <a:chOff x="3429000" y="1613165"/>
              <a:chExt cx="2138458"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2041578"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987582" cy="302174"/>
              </a:xfrm>
              <a:prstGeom prst="rect">
                <a:avLst/>
              </a:prstGeom>
              <a:noFill/>
            </p:spPr>
            <p:txBody>
              <a:bodyPr wrap="square">
                <a:spAutoFit/>
              </a:bodyPr>
              <a:lstStyle/>
              <a:p>
                <a:pPr eaLnBrk="1" hangingPunct="1">
                  <a:defRPr/>
                </a:pPr>
                <a:r>
                  <a:rPr lang="sv-SE" sz="1200" b="1" dirty="0">
                    <a:latin typeface="+mn-lt"/>
                  </a:rPr>
                  <a:t>Netto medlemsökning</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sv-SE" sz="1200" b="1">
                    <a:latin typeface="Arial" panose="020B0604020202020204" pitchFamily="34" charset="0"/>
                  </a:rPr>
                  <a:t>LCIF-donationer</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3" name="Picture 2">
            <a:extLst>
              <a:ext uri="{FF2B5EF4-FFF2-40B4-BE49-F238E27FC236}">
                <a16:creationId xmlns:a16="http://schemas.microsoft.com/office/drawing/2014/main" id="{F5CED53A-807D-9C6E-9DFF-9389DFE9EBC5}"/>
              </a:ext>
            </a:extLst>
          </p:cNvPr>
          <p:cNvPicPr>
            <a:picLocks noChangeAspect="1"/>
          </p:cNvPicPr>
          <p:nvPr/>
        </p:nvPicPr>
        <p:blipFill>
          <a:blip r:embed="rId3"/>
          <a:stretch>
            <a:fillRect/>
          </a:stretch>
        </p:blipFill>
        <p:spPr>
          <a:xfrm>
            <a:off x="178745" y="1693855"/>
            <a:ext cx="5703123" cy="4206958"/>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CD8E5DA6-B94D-002E-2626-8799D6D2F44F}"/>
              </a:ext>
            </a:extLst>
          </p:cNvPr>
          <p:cNvPicPr>
            <a:picLocks noChangeAspect="1"/>
          </p:cNvPicPr>
          <p:nvPr/>
        </p:nvPicPr>
        <p:blipFill>
          <a:blip r:embed="rId4"/>
          <a:stretch>
            <a:fillRect/>
          </a:stretch>
        </p:blipFill>
        <p:spPr>
          <a:xfrm>
            <a:off x="6165166" y="1693855"/>
            <a:ext cx="5848088" cy="420695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FASTSTÄLL MÅL</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A31E6C54-3F83-C630-3D2C-6A89C9E6E7FB}"/>
              </a:ext>
            </a:extLst>
          </p:cNvPr>
          <p:cNvPicPr>
            <a:picLocks noChangeAspect="1"/>
          </p:cNvPicPr>
          <p:nvPr/>
        </p:nvPicPr>
        <p:blipFill>
          <a:blip r:embed="rId3"/>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5" y="99567"/>
            <a:ext cx="3810000" cy="589547"/>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chemeClr val="accent1"/>
                </a:solidFill>
                <a:latin typeface="Calibri" panose="020F0502020204030204" pitchFamily="34" charset="0"/>
                <a:cs typeface="Calibri" panose="020F0502020204030204" pitchFamily="34" charset="0"/>
              </a:rPr>
              <a:t>Målsättningskursen</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1011710" cy="1569660"/>
          </a:xfrm>
          <a:prstGeom prst="rect">
            <a:avLst/>
          </a:prstGeom>
          <a:noFill/>
        </p:spPr>
        <p:txBody>
          <a:bodyPr wrap="square" rtlCol="0">
            <a:spAutoFit/>
          </a:bodyPr>
          <a:lstStyle/>
          <a:p>
            <a:r>
              <a:rPr lang="sv-SE" sz="2400" dirty="0">
                <a:solidFill>
                  <a:schemeClr val="bg1"/>
                </a:solidFill>
                <a:latin typeface="Calibri" panose="020F0502020204030204" pitchFamily="34" charset="0"/>
                <a:cs typeface="Calibri" panose="020F0502020204030204" pitchFamily="34" charset="0"/>
              </a:rPr>
              <a:t>Många människor uppnår inte sina mål på grund av att de inte sätter upp effektiva mål.  I den här kursen är det just detta du får lära dig.  Du kommer definiera dina mål, skriva ner en handlingsplan och därefter arbeta med dina mål för att nå bästa möjliga resultat.  I slutet av kursen är du på god väg att nå framgång.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3"/>
          <a:stretch>
            <a:fillRect/>
          </a:stretch>
        </p:blipFill>
        <p:spPr>
          <a:xfrm>
            <a:off x="3422052" y="2838075"/>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900543"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dirty="0" err="1">
                  <a:ln>
                    <a:noFill/>
                  </a:ln>
                  <a:solidFill>
                    <a:srgbClr val="F0C300"/>
                  </a:solidFill>
                  <a:uLnTx/>
                  <a:uFillTx/>
                  <a:latin typeface="Calibri" panose="020F0502020204030204" pitchFamily="34" charset="0"/>
                  <a:ea typeface="Arial" charset="0"/>
                  <a:cs typeface="Calibri" panose="020F0502020204030204" pitchFamily="34" charset="0"/>
                </a:rPr>
                <a:t>pecifikt</a:t>
              </a:r>
              <a:endParaRPr kumimoji="0" lang="sv-SE" sz="2400" b="1" i="0" u="none" strike="noStrike" cap="none" normalizeH="0" baseline="0" noProof="0" dirty="0">
                <a:ln>
                  <a:noFill/>
                </a:ln>
                <a:solidFill>
                  <a:srgbClr val="F0C300"/>
                </a:solidFill>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Säkerställ att målet är tydligt.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63340" y="3643068"/>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dirty="0">
                  <a:ln>
                    <a:noFill/>
                  </a:ln>
                  <a:solidFill>
                    <a:srgbClr val="F76639"/>
                  </a:solidFill>
                  <a:uLnTx/>
                  <a:uFillTx/>
                  <a:latin typeface="Calibri" panose="020F0502020204030204" pitchFamily="34" charset="0"/>
                  <a:ea typeface="Arial" charset="0"/>
                  <a:cs typeface="Calibri" panose="020F0502020204030204" pitchFamily="34" charset="0"/>
                </a:rPr>
                <a:t>ätbart</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Mål och framsteg måste kunna mätas.</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646209" y="3627642"/>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dirty="0" err="1">
                  <a:ln>
                    <a:noFill/>
                  </a:ln>
                  <a:solidFill>
                    <a:srgbClr val="732E81"/>
                  </a:solidFill>
                  <a:uLnTx/>
                  <a:uFillTx/>
                  <a:latin typeface="Calibri" panose="020F0502020204030204" pitchFamily="34" charset="0"/>
                  <a:ea typeface="Arial" charset="0"/>
                  <a:cs typeface="Calibri" panose="020F0502020204030204" pitchFamily="34" charset="0"/>
                </a:rPr>
                <a:t>åbart</a:t>
              </a:r>
              <a:endParaRPr kumimoji="0" lang="sv-SE" sz="2400" b="1" i="0" u="none" strike="noStrike" cap="none" normalizeH="0" baseline="0" noProof="0" dirty="0">
                <a:ln>
                  <a:noFill/>
                </a:ln>
                <a:solidFill>
                  <a:srgbClr val="732E81"/>
                </a:solidFill>
                <a:uLnTx/>
                <a:uFillTx/>
                <a:latin typeface="Calibri" panose="020F0502020204030204" pitchFamily="34" charset="0"/>
                <a:ea typeface="Arial" charset="0"/>
                <a:cs typeface="Calibri" panose="020F0502020204030204" pitchFamily="34" charset="0"/>
              </a:endParaRP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N</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N</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Varje mål måste vara nåbart.</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643068"/>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dirty="0" err="1">
                  <a:ln>
                    <a:noFill/>
                  </a:ln>
                  <a:solidFill>
                    <a:srgbClr val="407CCA"/>
                  </a:solidFill>
                  <a:uLnTx/>
                  <a:uFillTx/>
                  <a:latin typeface="Calibri" panose="020F0502020204030204" pitchFamily="34" charset="0"/>
                  <a:ea typeface="Arial" charset="0"/>
                  <a:cs typeface="Calibri" panose="020F0502020204030204" pitchFamily="34" charset="0"/>
                </a:rPr>
                <a:t>ealistiskt</a:t>
              </a:r>
              <a:endParaRPr kumimoji="0" lang="sv-SE" sz="2400" b="1" i="0" u="none" strike="noStrike" cap="none" normalizeH="0" baseline="0" noProof="0" dirty="0">
                <a:ln>
                  <a:noFill/>
                </a:ln>
                <a:solidFill>
                  <a:srgbClr val="407CCA"/>
                </a:solidFill>
                <a:uLnTx/>
                <a:uFillTx/>
                <a:latin typeface="Calibri" panose="020F0502020204030204" pitchFamily="34" charset="0"/>
                <a:ea typeface="Arial" charset="0"/>
                <a:cs typeface="Calibri" panose="020F0502020204030204" pitchFamily="34" charset="0"/>
              </a:endParaRP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Utmanande, men inte orealistiskt.</a:t>
              </a: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10202512" y="3658457"/>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300" b="1" i="0" u="none" strike="noStrike" cap="none" normalizeH="0" baseline="0" noProof="0" dirty="0" err="1">
                  <a:ln>
                    <a:noFill/>
                  </a:ln>
                  <a:solidFill>
                    <a:srgbClr val="00A869"/>
                  </a:solidFill>
                  <a:uLnTx/>
                  <a:uFillTx/>
                  <a:latin typeface="Calibri" panose="020F0502020204030204" pitchFamily="34" charset="0"/>
                  <a:ea typeface="Arial" charset="0"/>
                  <a:cs typeface="Calibri" panose="020F0502020204030204" pitchFamily="34" charset="0"/>
                </a:rPr>
                <a:t>idsbundet</a:t>
              </a:r>
              <a:endParaRPr kumimoji="0" lang="sv-SE"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endParaRP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00A869"/>
                  </a:solidFill>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Tidsbundet så att framsteg kan följas upp.</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400" dirty="0">
                <a:solidFill>
                  <a:srgbClr val="EBB700"/>
                </a:solidFill>
                <a:latin typeface="Calibri" panose="020F0502020204030204" pitchFamily="34" charset="0"/>
                <a:cs typeface="Calibri" panose="020F0502020204030204" pitchFamily="34" charset="0"/>
              </a:rPr>
              <a:t>Formulär för målbeskrivning</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8D73B444-8197-5F89-15A5-060598417D0A}"/>
              </a:ext>
            </a:extLst>
          </p:cNvPr>
          <p:cNvPicPr>
            <a:picLocks noChangeAspect="1"/>
          </p:cNvPicPr>
          <p:nvPr/>
        </p:nvPicPr>
        <p:blipFill>
          <a:blip r:embed="rId4"/>
          <a:stretch>
            <a:fillRect/>
          </a:stretch>
        </p:blipFill>
        <p:spPr>
          <a:xfrm>
            <a:off x="5066794" y="369899"/>
            <a:ext cx="4768863" cy="6248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2" y="16042"/>
            <a:ext cx="6108407"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Resurser om att sätta upp mål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534400" y="2754981"/>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Målsättningskursen i Lions utbildningscenter</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4114800" y="4791530"/>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schemeClr val="bg1"/>
                </a:solidFill>
                <a:uLnTx/>
                <a:uFillTx/>
                <a:latin typeface="Calibri" panose="020F0502020204030204" pitchFamily="34" charset="0"/>
                <a:ea typeface="Arial" charset="0"/>
                <a:cs typeface="Calibri" panose="020F0502020204030204" pitchFamily="34" charset="0"/>
              </a:rPr>
              <a:t>Lions International </a:t>
            </a:r>
            <a:r>
              <a:rPr kumimoji="0" lang="sv-SE" sz="2400" b="0" i="0" u="sng"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webbplats</a:t>
            </a:r>
            <a:endParaRPr kumimoji="0" lang="sv-SE" sz="2400" b="0" i="0" u="sng"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endParaRP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6A63F7EA-7B61-45F1-844C-CED8BF70334B}"/>
              </a:ext>
            </a:extLst>
          </p:cNvPr>
          <p:cNvPicPr>
            <a:picLocks noChangeAspect="1"/>
          </p:cNvPicPr>
          <p:nvPr/>
        </p:nvPicPr>
        <p:blipFill>
          <a:blip r:embed="rId6"/>
          <a:stretch>
            <a:fillRect/>
          </a:stretch>
        </p:blipFill>
        <p:spPr>
          <a:xfrm>
            <a:off x="843603" y="1085914"/>
            <a:ext cx="6847195" cy="271373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5733715"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latin typeface="Calibri" panose="020F0502020204030204" pitchFamily="34" charset="0"/>
                <a:cs typeface="Calibri" panose="020F0502020204030204" pitchFamily="34" charset="0"/>
              </a:rPr>
              <a:t>SKAPA EN PLAN FÖR ATT NÅ VÅRA MÅL</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sv-SE" sz="2400">
                <a:solidFill>
                  <a:schemeClr val="bg1"/>
                </a:solidFill>
                <a:latin typeface="Calibri" panose="020F0502020204030204" pitchFamily="34" charset="0"/>
                <a:cs typeface="Calibri" panose="020F0502020204030204" pitchFamily="34" charset="0"/>
              </a:rPr>
              <a:t>För varje område</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Vad? (Målbeskrivning)</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Hur? (Handlingssteg)</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När? (Slutfört datum)</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Vem? (Person(er) ansvarig för handlingen)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400">
                <a:solidFill>
                  <a:schemeClr val="bg1"/>
                </a:solidFill>
                <a:latin typeface="Calibri" panose="020F0502020204030204" pitchFamily="34" charset="0"/>
                <a:cs typeface="Calibri" panose="020F0502020204030204" pitchFamily="34" charset="0"/>
              </a:rPr>
              <a:t>Hur kommer vi veta? (Hur kommer vi veta att det har uppnåtts)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sv-SE" sz="2400" b="1" i="1" dirty="0">
                <a:solidFill>
                  <a:schemeClr val="bg1"/>
                </a:solidFill>
                <a:latin typeface="Calibri" panose="020F0502020204030204" pitchFamily="34" charset="0"/>
                <a:cs typeface="Calibri" panose="020F0502020204030204" pitchFamily="34" charset="0"/>
              </a:rPr>
              <a:t>SKAPA ER HANDLINGSPLAN, </a:t>
            </a:r>
            <a:r>
              <a:rPr lang="sv-SE" sz="2400" i="1" dirty="0">
                <a:solidFill>
                  <a:schemeClr val="bg1"/>
                </a:solidFill>
                <a:latin typeface="Calibri" panose="020F0502020204030204" pitchFamily="34" charset="0"/>
                <a:cs typeface="Calibri" panose="020F0502020204030204" pitchFamily="34" charset="0"/>
              </a:rPr>
              <a:t>genom att ange de steg ni ska vidta för att uppnå era mål.</a:t>
            </a:r>
            <a:r>
              <a:rPr lang="sv-SE" sz="2400" strike="sngStrike" dirty="0">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sv-SE" sz="2400" dirty="0">
                <a:solidFill>
                  <a:schemeClr val="bg1"/>
                </a:solidFill>
                <a:latin typeface="Calibri" panose="020F0502020204030204" pitchFamily="34" charset="0"/>
                <a:cs typeface="Calibri" panose="020F0502020204030204" pitchFamily="34" charset="0"/>
              </a:rPr>
              <a:t>Detta steg beskriver hur målet kommer uppnås (handlingssteg), när varje steg ska ha genomförts, vem som är ansvarig för steget och hur ni kan avgöra att varje steg har genomförts. Arbetsbladet vid namn </a:t>
            </a:r>
            <a:r>
              <a:rPr lang="sv-SE" sz="2400" i="1" dirty="0">
                <a:solidFill>
                  <a:schemeClr val="bg1"/>
                </a:solidFill>
                <a:latin typeface="Calibri" panose="020F0502020204030204" pitchFamily="34" charset="0"/>
                <a:cs typeface="Calibri" panose="020F0502020204030204" pitchFamily="34" charset="0"/>
              </a:rPr>
              <a:t>Handlingsplan</a:t>
            </a:r>
            <a:r>
              <a:rPr lang="sv-SE" sz="2400" dirty="0">
                <a:solidFill>
                  <a:schemeClr val="bg1"/>
                </a:solidFill>
                <a:latin typeface="Calibri" panose="020F0502020204030204" pitchFamily="34" charset="0"/>
                <a:cs typeface="Calibri" panose="020F0502020204030204" pitchFamily="34" charset="0"/>
              </a:rPr>
              <a:t> är ett verktyg ni kan använda när ni sammanställer en plan om att uppnå varje mål. Tillsammans är planerna för varje mål er </a:t>
            </a:r>
            <a:r>
              <a:rPr lang="sv-SE" sz="2400" i="1" dirty="0">
                <a:solidFill>
                  <a:schemeClr val="bg1"/>
                </a:solidFill>
                <a:latin typeface="Calibri" panose="020F0502020204030204" pitchFamily="34" charset="0"/>
                <a:cs typeface="Calibri" panose="020F0502020204030204" pitchFamily="34" charset="0"/>
              </a:rPr>
              <a:t>vision.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rPr>
              <a:t>Skapa en plan för att nå våra mål</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400">
                <a:solidFill>
                  <a:srgbClr val="EBB700"/>
                </a:solidFill>
                <a:latin typeface="Calibri" panose="020F0502020204030204" pitchFamily="34" charset="0"/>
                <a:cs typeface="Calibri" panose="020F0502020204030204" pitchFamily="34" charset="0"/>
              </a:rPr>
              <a:t>Handlingsplan - Arbetsblad</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000" b="0" i="1"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Gör kopior av detta formulär och använd ett för varje mål</a:t>
            </a:r>
          </a:p>
        </p:txBody>
      </p:sp>
      <p:pic>
        <p:nvPicPr>
          <p:cNvPr id="3" name="Picture 2">
            <a:extLst>
              <a:ext uri="{FF2B5EF4-FFF2-40B4-BE49-F238E27FC236}">
                <a16:creationId xmlns:a16="http://schemas.microsoft.com/office/drawing/2014/main" id="{4F076390-D57C-4D65-BD91-4FEC2A8C7A99}"/>
              </a:ext>
            </a:extLst>
          </p:cNvPr>
          <p:cNvPicPr>
            <a:picLocks noChangeAspect="1"/>
          </p:cNvPicPr>
          <p:nvPr/>
        </p:nvPicPr>
        <p:blipFill>
          <a:blip r:embed="rId4"/>
          <a:stretch>
            <a:fillRect/>
          </a:stretch>
        </p:blipFill>
        <p:spPr>
          <a:xfrm>
            <a:off x="5162143" y="228599"/>
            <a:ext cx="4587979" cy="602611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Global medlemsfokusering för klubbar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01403"/>
            <a:ext cx="6445426" cy="2771777"/>
            <a:chOff x="1784174" y="3001403"/>
            <a:chExt cx="57596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framgång</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4935474"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dirty="0">
                  <a:solidFill>
                    <a:schemeClr val="accent1"/>
                  </a:solidFill>
                  <a:latin typeface="Calibri" panose="020F0502020204030204" pitchFamily="34" charset="0"/>
                  <a:cs typeface="Calibri" panose="020F0502020204030204" pitchFamily="34" charset="0"/>
                </a:rPr>
                <a:t>Skapa ett team med klubbledare</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en vision, bedöm behov och sätt upp mål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en plan för att nå våra mål</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4</a:t>
            </a:r>
          </a:p>
        </p:txBody>
      </p:sp>
      <p:graphicFrame>
        <p:nvGraphicFramePr>
          <p:cNvPr id="18" name="Diagram 17"/>
          <p:cNvGraphicFramePr/>
          <p:nvPr>
            <p:extLst>
              <p:ext uri="{D42A27DB-BD31-4B8C-83A1-F6EECF244321}">
                <p14:modId xmlns:p14="http://schemas.microsoft.com/office/powerpoint/2010/main" val="3032462267"/>
              </p:ext>
            </p:extLst>
          </p:nvPr>
        </p:nvGraphicFramePr>
        <p:xfrm>
          <a:off x="1356985" y="1415674"/>
          <a:ext cx="7924799" cy="1270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white text&#10;&#10;Description automatically generated">
            <a:extLst>
              <a:ext uri="{FF2B5EF4-FFF2-40B4-BE49-F238E27FC236}">
                <a16:creationId xmlns:a16="http://schemas.microsoft.com/office/drawing/2014/main" id="{FE707B2A-C93C-4760-9773-230ACEA0290A}"/>
              </a:ext>
            </a:extLst>
          </p:cNvPr>
          <p:cNvPicPr>
            <a:picLocks noChangeAspect="1"/>
          </p:cNvPicPr>
          <p:nvPr/>
        </p:nvPicPr>
        <p:blipFill>
          <a:blip r:embed="rId7"/>
          <a:stretch>
            <a:fillRect/>
          </a:stretch>
        </p:blipFill>
        <p:spPr>
          <a:xfrm>
            <a:off x="9281784" y="5288532"/>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SKAPA FRAMGÅNG</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2267A6D0-27E3-672F-99D1-CE7BD668099D}"/>
              </a:ext>
            </a:extLst>
          </p:cNvPr>
          <p:cNvPicPr>
            <a:picLocks noChangeAspect="1"/>
          </p:cNvPicPr>
          <p:nvPr/>
        </p:nvPicPr>
        <p:blipFill>
          <a:blip r:embed="rId3"/>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59"/>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3505200"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Skapa framgång</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01775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sv-SE" sz="2400" dirty="0">
                <a:solidFill>
                  <a:schemeClr val="bg1"/>
                </a:solidFill>
                <a:latin typeface="Calibri" panose="020F0502020204030204" pitchFamily="34" charset="0"/>
                <a:cs typeface="Calibri" panose="020F0502020204030204" pitchFamily="34" charset="0"/>
              </a:rPr>
              <a:t>Genomför planen, följ upp framgångar och glöm inte att fira!</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sv-SE" sz="2400" dirty="0">
                <a:solidFill>
                  <a:schemeClr val="bg1"/>
                </a:solidFill>
                <a:latin typeface="Calibri" panose="020F0502020204030204" pitchFamily="34" charset="0"/>
                <a:cs typeface="Calibri" panose="020F0502020204030204" pitchFamily="34" charset="0"/>
              </a:rPr>
              <a:t>Er investering i att skapa en tydligt definierad vision kommer vara värt insatsen, under förutsättning att denna plan implementeras!</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2853523436"/>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1600" dirty="0">
                <a:solidFill>
                  <a:schemeClr val="bg1"/>
                </a:solidFill>
                <a:latin typeface="Calibri" panose="020F0502020204030204" pitchFamily="34" charset="0"/>
                <a:cs typeface="Calibri" panose="020F0502020204030204" pitchFamily="34" charset="0"/>
              </a:rPr>
              <a:t>För att bli framgångsrik:</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sv-SE" sz="1600" b="1" dirty="0">
                <a:solidFill>
                  <a:schemeClr val="bg1"/>
                </a:solidFill>
                <a:latin typeface="Calibri" panose="020F0502020204030204" pitchFamily="34" charset="0"/>
                <a:cs typeface="Calibri" panose="020F0502020204030204" pitchFamily="34" charset="0"/>
              </a:rPr>
              <a:t>DELA </a:t>
            </a:r>
            <a:r>
              <a:rPr lang="sv-SE" sz="1600" dirty="0">
                <a:solidFill>
                  <a:schemeClr val="bg1"/>
                </a:solidFill>
                <a:latin typeface="Calibri" panose="020F0502020204030204" pitchFamily="34" charset="0"/>
                <a:cs typeface="Calibri" panose="020F0502020204030204" pitchFamily="34" charset="0"/>
              </a:rPr>
              <a:t>klubbens </a:t>
            </a:r>
            <a:r>
              <a:rPr lang="sv-SE" sz="1600" i="1" dirty="0">
                <a:solidFill>
                  <a:schemeClr val="bg1"/>
                </a:solidFill>
                <a:latin typeface="Calibri" panose="020F0502020204030204" pitchFamily="34" charset="0"/>
                <a:cs typeface="Calibri" panose="020F0502020204030204" pitchFamily="34" charset="0"/>
              </a:rPr>
              <a:t>vision</a:t>
            </a:r>
            <a:r>
              <a:rPr lang="sv-SE" sz="1600" dirty="0">
                <a:solidFill>
                  <a:schemeClr val="bg1"/>
                </a:solidFill>
                <a:latin typeface="Calibri" panose="020F0502020204030204" pitchFamily="34" charset="0"/>
                <a:cs typeface="Calibri" panose="020F0502020204030204" pitchFamily="34" charset="0"/>
              </a:rPr>
              <a:t> med alla klubbmedlemmar, så att de känner till vad klubben vill åstadkomma samt deras roll i att nå klubbens mål. Det är mycket viktigt för styrka och engagemang i alla klubbar att dess medlemmar känner samhörighet med klubbens framgångar.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sv-SE" sz="1600" b="1" dirty="0">
                <a:solidFill>
                  <a:schemeClr val="bg1"/>
                </a:solidFill>
                <a:latin typeface="Calibri" panose="020F0502020204030204" pitchFamily="34" charset="0"/>
                <a:cs typeface="Calibri" panose="020F0502020204030204" pitchFamily="34" charset="0"/>
              </a:rPr>
              <a:t>STÖD</a:t>
            </a:r>
            <a:r>
              <a:rPr lang="sv-SE" sz="1600" dirty="0">
                <a:solidFill>
                  <a:schemeClr val="bg1"/>
                </a:solidFill>
                <a:latin typeface="Calibri" panose="020F0502020204030204" pitchFamily="34" charset="0"/>
                <a:cs typeface="Calibri" panose="020F0502020204030204" pitchFamily="34" charset="0"/>
              </a:rPr>
              <a:t> medlemmarna som är engagerade i planen, genom att säkerställa att de har de resurser de behöver för att lyckas. Klubbens ledare bör följa upp med medlemmarna, för att säkerställa att de känner stöd och får den vägledning de behöver.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sv-SE" sz="1600" b="1" dirty="0">
                <a:solidFill>
                  <a:schemeClr val="bg1"/>
                </a:solidFill>
                <a:latin typeface="Calibri" panose="020F0502020204030204" pitchFamily="34" charset="0"/>
                <a:cs typeface="Calibri" panose="020F0502020204030204" pitchFamily="34" charset="0"/>
              </a:rPr>
              <a:t>UPPMÄRKSAMMA</a:t>
            </a:r>
            <a:r>
              <a:rPr lang="sv-SE" sz="1600" dirty="0">
                <a:solidFill>
                  <a:schemeClr val="bg1"/>
                </a:solidFill>
                <a:latin typeface="Calibri" panose="020F0502020204030204" pitchFamily="34" charset="0"/>
                <a:cs typeface="Calibri" panose="020F0502020204030204" pitchFamily="34" charset="0"/>
              </a:rPr>
              <a:t> när viktiga milstolpar uppnås, så att medlemmarna känner sig uppskattade och vet att de är på rätt väg. Varje resa började med ett enda steg. Uppmuntra medlemmarna ofta, för att hålla dem motiverade och engagerade. Låt inte era framgångar vara en hemlighet! Informera om era framgångar i det lokala samhället, för att få likasinnade personer (och potentiella medlemmar) involverade!</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3352800"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Skapa framgång</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259438099"/>
              </p:ext>
            </p:extLst>
          </p:nvPr>
        </p:nvGraphicFramePr>
        <p:xfrm>
          <a:off x="7947422" y="2362200"/>
          <a:ext cx="3917157" cy="277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1600">
                <a:solidFill>
                  <a:schemeClr val="bg1"/>
                </a:solidFill>
                <a:latin typeface="Calibri" panose="020F0502020204030204" pitchFamily="34" charset="0"/>
                <a:cs typeface="Calibri" panose="020F0502020204030204" pitchFamily="34" charset="0"/>
              </a:rPr>
              <a:t>För att bli framgångsrik:</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sv-SE" sz="1600" b="1">
                <a:solidFill>
                  <a:schemeClr val="bg1"/>
                </a:solidFill>
                <a:latin typeface="Calibri" panose="020F0502020204030204" pitchFamily="34" charset="0"/>
                <a:cs typeface="Calibri" panose="020F0502020204030204" pitchFamily="34" charset="0"/>
              </a:rPr>
              <a:t>UTVÄRDERA</a:t>
            </a:r>
            <a:r>
              <a:rPr lang="sv-SE" sz="1600">
                <a:solidFill>
                  <a:schemeClr val="bg1"/>
                </a:solidFill>
                <a:latin typeface="Calibri" panose="020F0502020204030204" pitchFamily="34" charset="0"/>
                <a:cs typeface="Calibri" panose="020F0502020204030204" pitchFamily="34" charset="0"/>
              </a:rPr>
              <a:t> planen. Det är också viktigt att utvärdera er plan regelbundet. När omständigheterna förändras kan er plan behöva revideras. Att skapa den första visionen är bara början. Håll den levande och relevant, genom att mäta era framsteg och samla in återkoppling från klubbens medlemmar med jämna mellanrum. Det är så ni förverkligar era önskade resultat.</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sv-SE" sz="1600" b="1">
                <a:solidFill>
                  <a:schemeClr val="bg1"/>
                </a:solidFill>
                <a:latin typeface="Calibri" panose="020F0502020204030204" pitchFamily="34" charset="0"/>
                <a:cs typeface="Calibri" panose="020F0502020204030204" pitchFamily="34" charset="0"/>
              </a:rPr>
              <a:t>FÖRÄNDRA</a:t>
            </a:r>
            <a:r>
              <a:rPr lang="sv-SE" sz="1600">
                <a:solidFill>
                  <a:schemeClr val="bg1"/>
                </a:solidFill>
                <a:latin typeface="Calibri" panose="020F0502020204030204" pitchFamily="34" charset="0"/>
                <a:cs typeface="Calibri" panose="020F0502020204030204" pitchFamily="34" charset="0"/>
              </a:rPr>
              <a:t> planen. Var inte rädd att förändra planen när möjlighet finns, för att hålla planen relevant. Titta tillbaka på planen regelbundet, bedöm behov och förfina handlingssteg. Håll klubbens medlemmar involverade i beslut, så att de förblir intresserade och engagerade.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3429000"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Skapa framgång</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1670601054"/>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KOM IHÅG ATT FIRA</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244CFB64-74AA-A1B3-5FE6-925CD9FF51B2}"/>
              </a:ext>
            </a:extLst>
          </p:cNvPr>
          <p:cNvPicPr>
            <a:picLocks noChangeAspect="1"/>
          </p:cNvPicPr>
          <p:nvPr/>
        </p:nvPicPr>
        <p:blipFill>
          <a:blip r:embed="rId3"/>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04800" y="30924"/>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rPr>
              <a:t>Kom ihåg att fira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9769079"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dirty="0">
                <a:solidFill>
                  <a:schemeClr val="bg1"/>
                </a:solidFill>
                <a:latin typeface="Calibri" panose="020F0502020204030204" pitchFamily="34" charset="0"/>
                <a:cs typeface="Calibri" panose="020F0502020204030204" pitchFamily="34" charset="0"/>
              </a:rPr>
              <a:t>I </a:t>
            </a:r>
            <a:r>
              <a:rPr lang="sv-SE"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LCI:s butik</a:t>
            </a:r>
            <a:r>
              <a:rPr lang="sv-SE" sz="2400" dirty="0">
                <a:solidFill>
                  <a:schemeClr val="bg1"/>
                </a:solidFill>
                <a:latin typeface="Calibri" panose="020F0502020204030204" pitchFamily="34" charset="0"/>
                <a:cs typeface="Calibri" panose="020F0502020204030204" pitchFamily="34" charset="0"/>
              </a:rPr>
              <a:t> kan du enkelt beställa diplom, plaketter och andra utmärkelser för att fira. Om du har frågor gällande klubbrekvisita skickar du e-post till </a:t>
            </a:r>
            <a:r>
              <a:rPr lang="sv-SE"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sv-SE"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400">
                <a:solidFill>
                  <a:schemeClr val="bg1"/>
                </a:solidFill>
                <a:latin typeface="Calibri" panose="020F0502020204030204" pitchFamily="34" charset="0"/>
                <a:cs typeface="Calibri" panose="020F0502020204030204" pitchFamily="34" charset="0"/>
              </a:rPr>
              <a:t>Hur kommer vi att fira?</a:t>
            </a:r>
          </a:p>
          <a:p>
            <a:r>
              <a:rPr lang="sv-SE" sz="2400">
                <a:solidFill>
                  <a:schemeClr val="bg1"/>
                </a:solidFill>
                <a:latin typeface="Calibri" panose="020F0502020204030204" pitchFamily="34" charset="0"/>
                <a:cs typeface="Calibri" panose="020F0502020204030204" pitchFamily="34" charset="0"/>
              </a:rPr>
              <a:t> </a:t>
            </a:r>
          </a:p>
          <a:p>
            <a:r>
              <a:rPr lang="sv-SE" sz="2400">
                <a:solidFill>
                  <a:schemeClr val="bg1"/>
                </a:solidFill>
                <a:latin typeface="Calibri" panose="020F0502020204030204" pitchFamily="34" charset="0"/>
                <a:cs typeface="Calibri" panose="020F0502020204030204" pitchFamily="34" charset="0"/>
              </a:rPr>
              <a:t> </a:t>
            </a:r>
          </a:p>
          <a:p>
            <a:r>
              <a:rPr lang="sv-SE" sz="2400">
                <a:solidFill>
                  <a:schemeClr val="bg1"/>
                </a:solidFill>
                <a:latin typeface="Calibri" panose="020F0502020204030204" pitchFamily="34" charset="0"/>
                <a:cs typeface="Calibri" panose="020F0502020204030204" pitchFamily="34" charset="0"/>
              </a:rPr>
              <a:t> </a:t>
            </a:r>
          </a:p>
          <a:p>
            <a:r>
              <a:rPr lang="sv-SE" sz="240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TACK!</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19F5A745-621E-E927-68C7-88376159EBBE}"/>
              </a:ext>
            </a:extLst>
          </p:cNvPr>
          <p:cNvPicPr>
            <a:picLocks noChangeAspect="1"/>
          </p:cNvPicPr>
          <p:nvPr/>
        </p:nvPicPr>
        <p:blipFill>
          <a:blip r:embed="rId2"/>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latin typeface="Calibri" panose="020F0502020204030204" pitchFamily="34" charset="0"/>
                <a:cs typeface="Calibri" panose="020F0502020204030204" pitchFamily="34" charset="0"/>
              </a:rPr>
              <a:t>Skapa ett team med klubbledare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2"/>
          <a:srcRect/>
          <a:stretch/>
        </p:blipFill>
        <p:spPr>
          <a:xfrm>
            <a:off x="273388" y="6114917"/>
            <a:ext cx="2755897" cy="463609"/>
          </a:xfrm>
          <a:prstGeom prst="rect">
            <a:avLst/>
          </a:prstGeom>
        </p:spPr>
      </p:pic>
      <p:sp>
        <p:nvSpPr>
          <p:cNvPr id="3" name="Rectangle 2">
            <a:extLst>
              <a:ext uri="{FF2B5EF4-FFF2-40B4-BE49-F238E27FC236}">
                <a16:creationId xmlns:a16="http://schemas.microsoft.com/office/drawing/2014/main" id="{71D64B8C-FC34-4F59-8DEC-73D006ECE7D6}"/>
              </a:ext>
            </a:extLst>
          </p:cNvPr>
          <p:cNvSpPr/>
          <p:nvPr/>
        </p:nvSpPr>
        <p:spPr>
          <a:xfrm>
            <a:off x="455071" y="1638488"/>
            <a:ext cx="10593929" cy="4524315"/>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Nuvarande ledare: </a:t>
            </a:r>
            <a:r>
              <a:rPr lang="sv-SE" sz="2400" dirty="0">
                <a:solidFill>
                  <a:schemeClr val="bg1"/>
                </a:solidFill>
                <a:latin typeface="Calibri" panose="020F0502020204030204" pitchFamily="34" charset="0"/>
                <a:cs typeface="Calibri" panose="020F0502020204030204" pitchFamily="34" charset="0"/>
              </a:rPr>
              <a:t>Identifiera vilka som kan genomföra och leda utvecklingen av strategin. </a:t>
            </a:r>
          </a:p>
          <a:p>
            <a:endParaRPr lang="en-US" sz="2400" dirty="0">
              <a:solidFill>
                <a:schemeClr val="bg1"/>
              </a:solidFill>
              <a:latin typeface="Calibri" panose="020F0502020204030204" pitchFamily="34" charset="0"/>
              <a:cs typeface="Calibri" panose="020F0502020204030204" pitchFamily="34" charset="0"/>
            </a:endParaRPr>
          </a:p>
          <a:p>
            <a:r>
              <a:rPr lang="sv-SE" sz="2400" b="1" dirty="0">
                <a:solidFill>
                  <a:schemeClr val="bg1"/>
                </a:solidFill>
                <a:latin typeface="Calibri" panose="020F0502020204030204" pitchFamily="34" charset="0"/>
                <a:cs typeface="Calibri" panose="020F0502020204030204" pitchFamily="34" charset="0"/>
              </a:rPr>
              <a:t>Framtida ledare: </a:t>
            </a:r>
            <a:r>
              <a:rPr lang="sv-SE" sz="2400" dirty="0">
                <a:solidFill>
                  <a:schemeClr val="bg1"/>
                </a:solidFill>
                <a:latin typeface="Calibri" panose="020F0502020204030204" pitchFamily="34" charset="0"/>
                <a:cs typeface="Calibri" panose="020F0502020204030204" pitchFamily="34" charset="0"/>
              </a:rPr>
              <a:t>Inkludera medlemmar som kan bli ledare i framtiden.  Medlemmar som har varit ledare, vilka kan tillhandahålla kunskap och stöd samt är intresserade av klubbens framtid. </a:t>
            </a:r>
          </a:p>
          <a:p>
            <a:endParaRPr lang="en-US" sz="2400" dirty="0">
              <a:solidFill>
                <a:schemeClr val="bg1"/>
              </a:solidFill>
              <a:latin typeface="Calibri" panose="020F0502020204030204" pitchFamily="34" charset="0"/>
              <a:cs typeface="Calibri" panose="020F0502020204030204" pitchFamily="34" charset="0"/>
            </a:endParaRPr>
          </a:p>
          <a:p>
            <a:r>
              <a:rPr lang="sv-SE" sz="2400" b="1" dirty="0">
                <a:solidFill>
                  <a:schemeClr val="bg1"/>
                </a:solidFill>
                <a:latin typeface="Calibri" panose="020F0502020204030204" pitchFamily="34" charset="0"/>
                <a:cs typeface="Calibri" panose="020F0502020204030204" pitchFamily="34" charset="0"/>
              </a:rPr>
              <a:t>Fråga medlemmarna: </a:t>
            </a:r>
            <a:r>
              <a:rPr lang="sv-SE" sz="2400" dirty="0">
                <a:solidFill>
                  <a:schemeClr val="bg1"/>
                </a:solidFill>
                <a:latin typeface="Calibri" panose="020F0502020204030204" pitchFamily="34" charset="0"/>
                <a:cs typeface="Calibri" panose="020F0502020204030204" pitchFamily="34" charset="0"/>
              </a:rPr>
              <a:t>Att få full förståelse för klubbens behov. Sök efter en god blandning av medlemmar som representerar klubben på ett bra sätt. I mindre klubbar involverar du så många medlemmar som möjligt (erfarna medlemmar, nya medlemmar, unga medlemmar, yrkesmänniskor), för att både förstå deras behov och engagera deras talanger. </a:t>
            </a: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94892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Skapa en vision, bedöm behov och sätt upp mål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055365742"/>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sv-SE"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C6CA41B4-76E0-D2A0-3E55-69D11F8351BB}"/>
              </a:ext>
            </a:extLst>
          </p:cNvPr>
          <p:cNvPicPr>
            <a:picLocks noChangeAspect="1"/>
          </p:cNvPicPr>
          <p:nvPr/>
        </p:nvPicPr>
        <p:blipFill>
          <a:blip r:embed="rId8"/>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533400" y="96631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81000" y="35396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chemeClr val="accent1"/>
                </a:solidFill>
                <a:latin typeface="Calibri" panose="020F0502020204030204" pitchFamily="34" charset="0"/>
                <a:cs typeface="Calibri" panose="020F0502020204030204" pitchFamily="34" charset="0"/>
              </a:rPr>
              <a:t>SSMH-analys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Dra nytta av våra styrkor</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Hantera våra svagheter</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Utnyttja möjligheter</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Minimera påverkan av hot</a:t>
              </a:r>
            </a:p>
          </p:txBody>
        </p:sp>
      </p:grpSp>
      <p:graphicFrame>
        <p:nvGraphicFramePr>
          <p:cNvPr id="13" name="Diagram 12">
            <a:extLst>
              <a:ext uri="{FF2B5EF4-FFF2-40B4-BE49-F238E27FC236}">
                <a16:creationId xmlns:a16="http://schemas.microsoft.com/office/drawing/2014/main" id="{632DDE10-891B-4149-A163-34DCA8A6DFE0}"/>
              </a:ext>
            </a:extLst>
          </p:cNvPr>
          <p:cNvGraphicFramePr/>
          <p:nvPr>
            <p:extLst>
              <p:ext uri="{D42A27DB-BD31-4B8C-83A1-F6EECF244321}">
                <p14:modId xmlns:p14="http://schemas.microsoft.com/office/powerpoint/2010/main" val="1500382305"/>
              </p:ext>
            </p:extLst>
          </p:nvPr>
        </p:nvGraphicFramePr>
        <p:xfrm>
          <a:off x="659410" y="2456532"/>
          <a:ext cx="5943600" cy="1433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chemeClr val="accent1"/>
                </a:solidFill>
                <a:latin typeface="Calibri" panose="020F0502020204030204" pitchFamily="34" charset="0"/>
                <a:cs typeface="Calibri" panose="020F0502020204030204" pitchFamily="34" charset="0"/>
              </a:rPr>
              <a:t>Introduktion till SSMH-analys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9639300" cy="1200329"/>
          </a:xfrm>
          <a:prstGeom prst="rect">
            <a:avLst/>
          </a:prstGeom>
          <a:noFill/>
        </p:spPr>
        <p:txBody>
          <a:bodyPr wrap="square" rtlCol="0">
            <a:spAutoFit/>
          </a:bodyPr>
          <a:lstStyle/>
          <a:p>
            <a:r>
              <a:rPr lang="sv-SE" sz="2400" dirty="0">
                <a:solidFill>
                  <a:schemeClr val="bg1"/>
                </a:solidFill>
                <a:latin typeface="Calibri" panose="020F0502020204030204" pitchFamily="34" charset="0"/>
                <a:cs typeface="Calibri" panose="020F0502020204030204" pitchFamily="34" charset="0"/>
              </a:rPr>
              <a:t>Denna korta kurs kommer hjälpa dig att bygga upp en god förståelse för vad en SSMH-analys är och varför den är användbar när man fastställer visioner, mål och handlingsplaner.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latin typeface="Calibri" panose="020F0502020204030204" pitchFamily="34" charset="0"/>
                <a:cs typeface="Calibri" panose="020F0502020204030204" pitchFamily="34" charset="0"/>
              </a:rPr>
              <a:t>FOKUSOMRÅDEN</a:t>
            </a:r>
          </a:p>
        </p:txBody>
      </p:sp>
      <p:pic>
        <p:nvPicPr>
          <p:cNvPr id="2" name="Picture 1" descr="A black background with white text&#10;&#10;Description automatically generated">
            <a:extLst>
              <a:ext uri="{FF2B5EF4-FFF2-40B4-BE49-F238E27FC236}">
                <a16:creationId xmlns:a16="http://schemas.microsoft.com/office/drawing/2014/main" id="{1B94A5BE-6974-F40F-0CC3-7EEC9D7AE775}"/>
              </a:ext>
            </a:extLst>
          </p:cNvPr>
          <p:cNvPicPr>
            <a:picLocks noChangeAspect="1"/>
          </p:cNvPicPr>
          <p:nvPr/>
        </p:nvPicPr>
        <p:blipFill>
          <a:blip r:embed="rId3"/>
          <a:stretch>
            <a:fillRect/>
          </a:stretch>
        </p:blipFill>
        <p:spPr>
          <a:xfrm>
            <a:off x="228600" y="5257800"/>
            <a:ext cx="2033270" cy="2033270"/>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Calibri" panose="020F0502020204030204" pitchFamily="34" charset="0"/>
                <a:ea typeface="Arial" charset="0"/>
                <a:cs typeface="Calibri" panose="020F0502020204030204" pitchFamily="34" charset="0"/>
              </a:rPr>
              <a:t>Fokusområde 1</a:t>
            </a:r>
          </a:p>
          <a:p>
            <a:r>
              <a:rPr lang="sv-SE">
                <a:solidFill>
                  <a:schemeClr val="bg1"/>
                </a:solidFill>
                <a:latin typeface="Calibri" panose="020F0502020204030204" pitchFamily="34" charset="0"/>
                <a:ea typeface="Arial" charset="0"/>
                <a:cs typeface="Calibri" panose="020F0502020204030204" pitchFamily="34" charset="0"/>
              </a:rPr>
              <a:t>Återuppliva klubben med nya medlemmar</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sv-SE" sz="2400" b="1">
                <a:solidFill>
                  <a:schemeClr val="accent1"/>
                </a:solidFill>
                <a:latin typeface="Calibri" panose="020F0502020204030204" pitchFamily="34" charset="0"/>
                <a:cs typeface="Calibri" panose="020F0502020204030204" pitchFamily="34" charset="0"/>
              </a:rPr>
              <a:t>Diskussionsfrågor</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Vilka möjligheter finns att öka antal medlemmar?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Vad behöver vi göra för att rekrytera medlemmar på ett bättre sätt?</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Varför går människor inte med i vår klubb?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Varför blir människor medlemmar i vår klubb?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63532</TotalTime>
  <Words>1423</Words>
  <Application>Microsoft Office PowerPoint</Application>
  <PresentationFormat>Widescreen</PresentationFormat>
  <Paragraphs>347</Paragraphs>
  <Slides>36</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2084</cp:revision>
  <cp:lastPrinted>2018-07-23T15:21:46Z</cp:lastPrinted>
  <dcterms:created xsi:type="dcterms:W3CDTF">2016-11-15T15:12:50Z</dcterms:created>
  <dcterms:modified xsi:type="dcterms:W3CDTF">2023-10-26T13:33:03Z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