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 id="2147483883" r:id="rId7"/>
    <p:sldMasterId id="2147483885" r:id="rId8"/>
    <p:sldMasterId id="2147483895" r:id="rId9"/>
  </p:sldMasterIdLst>
  <p:notesMasterIdLst>
    <p:notesMasterId r:id="rId47"/>
  </p:notesMasterIdLst>
  <p:handoutMasterIdLst>
    <p:handoutMasterId r:id="rId48"/>
  </p:handoutMasterIdLst>
  <p:sldIdLst>
    <p:sldId id="870" r:id="rId10"/>
    <p:sldId id="1019" r:id="rId11"/>
    <p:sldId id="1020" r:id="rId12"/>
    <p:sldId id="1040" r:id="rId13"/>
    <p:sldId id="1081" r:id="rId14"/>
    <p:sldId id="1050" r:id="rId15"/>
    <p:sldId id="1049" r:id="rId16"/>
    <p:sldId id="1026" r:id="rId17"/>
    <p:sldId id="1047" r:id="rId18"/>
    <p:sldId id="1048" r:id="rId19"/>
    <p:sldId id="1045" r:id="rId20"/>
    <p:sldId id="975" r:id="rId21"/>
    <p:sldId id="1341" r:id="rId22"/>
    <p:sldId id="1152" r:id="rId23"/>
    <p:sldId id="1066" r:id="rId24"/>
    <p:sldId id="1153" r:id="rId25"/>
    <p:sldId id="1154" r:id="rId26"/>
    <p:sldId id="1155" r:id="rId27"/>
    <p:sldId id="1156" r:id="rId28"/>
    <p:sldId id="1157" r:id="rId29"/>
    <p:sldId id="1158" r:id="rId30"/>
    <p:sldId id="1031" r:id="rId31"/>
    <p:sldId id="911" r:id="rId32"/>
    <p:sldId id="1032" r:id="rId33"/>
    <p:sldId id="1036" r:id="rId34"/>
    <p:sldId id="1372" r:id="rId35"/>
    <p:sldId id="1064" r:id="rId36"/>
    <p:sldId id="1343" r:id="rId37"/>
    <p:sldId id="1346" r:id="rId38"/>
    <p:sldId id="1345" r:id="rId39"/>
    <p:sldId id="1344" r:id="rId40"/>
    <p:sldId id="1342" r:id="rId41"/>
    <p:sldId id="1057" r:id="rId42"/>
    <p:sldId id="1034" r:id="rId43"/>
    <p:sldId id="1160" r:id="rId44"/>
    <p:sldId id="1135" r:id="rId45"/>
    <p:sldId id="1022" r:id="rId46"/>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31C1A1F-D5BB-4CEB-F1F0-3F405A53DBC0}" name="Amanda Trella" initials="AT" userId="QC4nbSSOOyVI6j5V9l6nSt+t6jSvvhhyOrrRUlimFOY=" providerId="None"/>
  <p188:author id="{CE605437-E720-9786-01E1-D941D69FCFE4}" name="Gray, Tracy" initials="GT" userId="S::tgray@lionsclubs.org::51b47a81-9ad3-4650-aba2-57b18fa96281" providerId="AD"/>
  <p188:author id="{96D6FA3B-2216-07D5-7150-5317A7341E03}" name="Carlie Gonzales" initials="CG" userId="Qyxy9HuW3IDmXx42fDqIhY00c6ifTfXtrtdRJ7vTZpY=" providerId="None"/>
  <p188:author id="{D8064C62-1152-B373-742B-CFEE90F17EAB}" name="Gonzales, Carlie" initials="GC" userId="S::cgonzales@lionsclubs.org::c17e0e46-ecae-4531-85b6-19a7e466885c" providerId="AD"/>
  <p188:author id="{B03F8976-D317-8EF5-B953-26599E9A7551}" name="Trella, Amanda" initials="TA" userId="S::ATrella@lionsclubs.org::3b188ead-6532-49cb-9aa9-069f2cd7e8a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82" name="Jurczynski, Crystal" initials="JC" lastIdx="2" clrIdx="81">
    <p:extLst>
      <p:ext uri="{19B8F6BF-5375-455C-9EA6-DF929625EA0E}">
        <p15:presenceInfo xmlns:p15="http://schemas.microsoft.com/office/powerpoint/2012/main" userId="S-1-5-21-1659004503-1409082233-839522115-9716" providerId="AD"/>
      </p:ext>
    </p:extLst>
  </p:cmAuthor>
  <p:cmAuthor id="12" name="Tamara Osheroff" initials="TO [11]" lastIdx="1" clrIdx="11"/>
  <p:cmAuthor id="83" name="Gray, Tracy" initials="GT" lastIdx="5" clrIdx="82">
    <p:extLst>
      <p:ext uri="{19B8F6BF-5375-455C-9EA6-DF929625EA0E}">
        <p15:presenceInfo xmlns:p15="http://schemas.microsoft.com/office/powerpoint/2012/main" userId="S::tgray@lionsclubs.org::51b47a81-9ad3-4650-aba2-57b18fa96281" providerId="AD"/>
      </p:ext>
    </p:extLst>
  </p:cmAuthor>
  <p:cmAuthor id="13" name="Tamara Osheroff" initials="TO [12]" lastIdx="1" clrIdx="12"/>
  <p:cmAuthor id="84" name="Trella, Amanda" initials="TA" lastIdx="2" clrIdx="83">
    <p:extLst>
      <p:ext uri="{19B8F6BF-5375-455C-9EA6-DF929625EA0E}">
        <p15:presenceInfo xmlns:p15="http://schemas.microsoft.com/office/powerpoint/2012/main" userId="S::ATrella@lionsclubs.org::3b188ead-6532-49cb-9aa9-069f2cd7e8a9" providerId="AD"/>
      </p:ext>
    </p:extLst>
  </p:cmAuthor>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5496"/>
    <a:srgbClr val="F76639"/>
    <a:srgbClr val="FF5C35"/>
    <a:srgbClr val="F0C300"/>
    <a:srgbClr val="CD3108"/>
    <a:srgbClr val="00338D"/>
    <a:srgbClr val="0D2240"/>
    <a:srgbClr val="457DC8"/>
    <a:srgbClr val="56565A"/>
    <a:srgbClr val="082E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129D5C-F072-4BD6-BB16-11CA435999C6}" v="2" dt="2023-05-16T18:19:59.425"/>
    <p1510:client id="{5193DBF5-91A4-47A5-B92C-446D9C7F888A}" v="49" dt="2023-05-19T04:13:45.7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93136" autoAdjust="0"/>
  </p:normalViewPr>
  <p:slideViewPr>
    <p:cSldViewPr showGuides="1">
      <p:cViewPr varScale="1">
        <p:scale>
          <a:sx n="91" d="100"/>
          <a:sy n="91" d="100"/>
        </p:scale>
        <p:origin x="56" y="204"/>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8646"/>
    </p:cViewPr>
  </p:sorterViewPr>
  <p:notesViewPr>
    <p:cSldViewPr showGuides="1">
      <p:cViewPr>
        <p:scale>
          <a:sx n="70" d="100"/>
          <a:sy n="70" d="100"/>
        </p:scale>
        <p:origin x="3141" y="-39"/>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notesMaster" Target="notesMasters/notesMaster1.xml"/><Relationship Id="rId50" Type="http://schemas.openxmlformats.org/officeDocument/2006/relationships/presProps" Target="presProps.xml"/><Relationship Id="rId55" Type="http://schemas.microsoft.com/office/2018/10/relationships/authors" Target="authors.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tableStyles" Target="tableStyles.xml"/><Relationship Id="rId5" Type="http://schemas.openxmlformats.org/officeDocument/2006/relationships/customXml" Target="../customXml/item5.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handoutMaster" Target="handoutMasters/handoutMaster1.xml"/><Relationship Id="rId8" Type="http://schemas.openxmlformats.org/officeDocument/2006/relationships/slideMaster" Target="slideMasters/slideMaster3.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9ED8B6-EF2E-41B5-93AB-F50506A15720}" type="doc">
      <dgm:prSet loTypeId="urn:microsoft.com/office/officeart/2005/8/layout/hierarchy3" loCatId="hierarchy" qsTypeId="urn:microsoft.com/office/officeart/2005/8/quickstyle/simple1" qsCatId="simple" csTypeId="urn:microsoft.com/office/officeart/2005/8/colors/accent3_2" csCatId="accent3" phldr="1"/>
      <dgm:spPr/>
      <dgm:t>
        <a:bodyPr/>
        <a:lstStyle/>
        <a:p>
          <a:endParaRPr lang="en-US"/>
        </a:p>
      </dgm:t>
    </dgm:pt>
    <dgm:pt modelId="{D3DF5F5E-001C-411B-93A4-4C69C775479F}">
      <dgm:prSet phldrT="[Text]" custT="1"/>
      <dgm:spPr>
        <a:solidFill>
          <a:srgbClr val="F0C300"/>
        </a:solidFill>
        <a:ln>
          <a:noFill/>
        </a:ln>
      </dgm:spPr>
      <dgm:t>
        <a:bodyPr/>
        <a:lstStyle/>
        <a:p>
          <a:r>
            <a:rPr lang="sv-SE" sz="4000" b="1">
              <a:solidFill>
                <a:srgbClr val="002060"/>
              </a:solidFill>
              <a:latin typeface="Arial" panose="020B0604020202020204" pitchFamily="34" charset="0"/>
              <a:cs typeface="Arial" panose="020B0604020202020204" pitchFamily="34" charset="0"/>
            </a:rPr>
            <a:t>GAT</a:t>
          </a:r>
        </a:p>
      </dgm:t>
    </dgm:pt>
    <dgm:pt modelId="{0672E94C-C701-496F-BE24-A2D055D43939}" type="parTrans" cxnId="{87CA773B-ED7E-45C6-A055-A02B013CD441}">
      <dgm:prSet/>
      <dgm:spPr/>
      <dgm:t>
        <a:bodyPr/>
        <a:lstStyle/>
        <a:p>
          <a:endParaRPr lang="en-US"/>
        </a:p>
      </dgm:t>
    </dgm:pt>
    <dgm:pt modelId="{ABE4409E-0F3C-4BF1-8087-B2FEEAECDFC4}" type="sibTrans" cxnId="{87CA773B-ED7E-45C6-A055-A02B013CD441}">
      <dgm:prSet/>
      <dgm:spPr/>
      <dgm:t>
        <a:bodyPr/>
        <a:lstStyle/>
        <a:p>
          <a:endParaRPr lang="en-US"/>
        </a:p>
      </dgm:t>
    </dgm:pt>
    <dgm:pt modelId="{F60A5519-78B9-4839-BCE5-DC890534C8DB}">
      <dgm:prSet phldrT="[Text]" custT="1"/>
      <dgm:spPr>
        <a:ln>
          <a:solidFill>
            <a:schemeClr val="bg1"/>
          </a:solidFill>
        </a:ln>
      </dgm:spPr>
      <dgm:t>
        <a:bodyPr/>
        <a:lstStyle/>
        <a:p>
          <a:r>
            <a:rPr lang="sv-SE" sz="2000" b="1">
              <a:solidFill>
                <a:srgbClr val="F76639"/>
              </a:solidFill>
              <a:latin typeface="Arial" panose="020B0604020202020204" pitchFamily="34" charset="0"/>
              <a:cs typeface="Arial" panose="020B0604020202020204" pitchFamily="34" charset="0"/>
            </a:rPr>
            <a:t>KO-ledare</a:t>
          </a:r>
        </a:p>
      </dgm:t>
    </dgm:pt>
    <dgm:pt modelId="{4DD7BF1F-A1AB-4211-9CC9-B303D7446488}" type="parTrans" cxnId="{DD57ACB6-670B-43D2-BAB9-E4104C10D943}">
      <dgm:prSet/>
      <dgm:spPr>
        <a:ln>
          <a:solidFill>
            <a:schemeClr val="bg1"/>
          </a:solidFill>
        </a:ln>
      </dgm:spPr>
      <dgm:t>
        <a:bodyPr/>
        <a:lstStyle/>
        <a:p>
          <a:endParaRPr lang="en-US"/>
        </a:p>
      </dgm:t>
    </dgm:pt>
    <dgm:pt modelId="{021C6D69-954E-4487-9545-E3D2E9627B4A}" type="sibTrans" cxnId="{DD57ACB6-670B-43D2-BAB9-E4104C10D943}">
      <dgm:prSet/>
      <dgm:spPr/>
      <dgm:t>
        <a:bodyPr/>
        <a:lstStyle/>
        <a:p>
          <a:endParaRPr lang="en-US"/>
        </a:p>
      </dgm:t>
    </dgm:pt>
    <dgm:pt modelId="{8A49232C-8170-4CE0-BAFE-F51943696242}">
      <dgm:prSet phldrT="[Text]" custT="1"/>
      <dgm:spPr>
        <a:ln>
          <a:solidFill>
            <a:schemeClr val="bg1"/>
          </a:solidFill>
        </a:ln>
      </dgm:spPr>
      <dgm:t>
        <a:bodyPr/>
        <a:lstStyle/>
        <a:p>
          <a:r>
            <a:rPr lang="sv-SE" sz="2000" b="1" dirty="0">
              <a:solidFill>
                <a:srgbClr val="F76639"/>
              </a:solidFill>
              <a:latin typeface="Arial" panose="020B0604020202020204" pitchFamily="34" charset="0"/>
              <a:cs typeface="Arial" panose="020B0604020202020204" pitchFamily="34" charset="0"/>
            </a:rPr>
            <a:t>Områdes-ledare</a:t>
          </a:r>
        </a:p>
      </dgm:t>
    </dgm:pt>
    <dgm:pt modelId="{1EDEC4FE-C1CF-4F2F-8A7C-18463894C3B7}" type="parTrans" cxnId="{974A45FC-472D-4C9A-B6B7-52244149AADB}">
      <dgm:prSet/>
      <dgm:spPr>
        <a:ln>
          <a:solidFill>
            <a:schemeClr val="bg1"/>
          </a:solidFill>
        </a:ln>
      </dgm:spPr>
      <dgm:t>
        <a:bodyPr/>
        <a:lstStyle/>
        <a:p>
          <a:endParaRPr lang="en-US"/>
        </a:p>
      </dgm:t>
    </dgm:pt>
    <dgm:pt modelId="{1CB75848-0DFE-4ADD-9942-A73D31E79A18}" type="sibTrans" cxnId="{974A45FC-472D-4C9A-B6B7-52244149AADB}">
      <dgm:prSet/>
      <dgm:spPr/>
      <dgm:t>
        <a:bodyPr/>
        <a:lstStyle/>
        <a:p>
          <a:endParaRPr lang="en-US"/>
        </a:p>
      </dgm:t>
    </dgm:pt>
    <dgm:pt modelId="{440269A7-87A4-480D-B237-26FDA6105A47}">
      <dgm:prSet custT="1"/>
      <dgm:spPr>
        <a:ln>
          <a:solidFill>
            <a:schemeClr val="bg1"/>
          </a:solidFill>
        </a:ln>
      </dgm:spPr>
      <dgm:t>
        <a:bodyPr/>
        <a:lstStyle/>
        <a:p>
          <a:r>
            <a:rPr lang="sv-SE" sz="2000" b="1">
              <a:solidFill>
                <a:srgbClr val="F76639"/>
              </a:solidFill>
              <a:latin typeface="Arial" panose="020B0604020202020204" pitchFamily="34" charset="0"/>
              <a:cs typeface="Arial" panose="020B0604020202020204" pitchFamily="34" charset="0"/>
            </a:rPr>
            <a:t>MD-ledare</a:t>
          </a:r>
        </a:p>
      </dgm:t>
    </dgm:pt>
    <dgm:pt modelId="{D435903F-0971-4A77-9C2C-E77E0EE5DB07}" type="parTrans" cxnId="{EAFD80DD-C1C8-4E03-9236-6482CCD84637}">
      <dgm:prSet/>
      <dgm:spPr>
        <a:ln>
          <a:solidFill>
            <a:schemeClr val="bg1"/>
          </a:solidFill>
        </a:ln>
      </dgm:spPr>
      <dgm:t>
        <a:bodyPr/>
        <a:lstStyle/>
        <a:p>
          <a:endParaRPr lang="en-US"/>
        </a:p>
      </dgm:t>
    </dgm:pt>
    <dgm:pt modelId="{BA9EF972-C787-41F3-912B-E336395B7ACC}" type="sibTrans" cxnId="{EAFD80DD-C1C8-4E03-9236-6482CCD84637}">
      <dgm:prSet/>
      <dgm:spPr/>
      <dgm:t>
        <a:bodyPr/>
        <a:lstStyle/>
        <a:p>
          <a:endParaRPr lang="en-US"/>
        </a:p>
      </dgm:t>
    </dgm:pt>
    <dgm:pt modelId="{113B74C1-9FA5-44FA-960B-C03811B6721A}">
      <dgm:prSet custT="1"/>
      <dgm:spPr>
        <a:ln>
          <a:solidFill>
            <a:schemeClr val="bg1"/>
          </a:solidFill>
        </a:ln>
      </dgm:spPr>
      <dgm:t>
        <a:bodyPr/>
        <a:lstStyle/>
        <a:p>
          <a:r>
            <a:rPr lang="sv-SE" sz="2000" b="1" dirty="0">
              <a:solidFill>
                <a:srgbClr val="F76639"/>
              </a:solidFill>
              <a:latin typeface="Arial" panose="020B0604020202020204" pitchFamily="34" charset="0"/>
              <a:cs typeface="Arial" panose="020B0604020202020204" pitchFamily="34" charset="0"/>
            </a:rPr>
            <a:t>Distrikts-ledare</a:t>
          </a:r>
        </a:p>
      </dgm:t>
    </dgm:pt>
    <dgm:pt modelId="{745885D6-4D22-4DA9-BFE4-632D2BBCAD4F}" type="parTrans" cxnId="{0AD31D18-14AA-4830-B1C9-F90059ED7B24}">
      <dgm:prSet/>
      <dgm:spPr>
        <a:ln>
          <a:solidFill>
            <a:schemeClr val="bg1"/>
          </a:solidFill>
        </a:ln>
      </dgm:spPr>
      <dgm:t>
        <a:bodyPr/>
        <a:lstStyle/>
        <a:p>
          <a:endParaRPr lang="en-US"/>
        </a:p>
      </dgm:t>
    </dgm:pt>
    <dgm:pt modelId="{040E773D-8136-4869-80ED-8A8460401EA5}" type="sibTrans" cxnId="{0AD31D18-14AA-4830-B1C9-F90059ED7B24}">
      <dgm:prSet/>
      <dgm:spPr/>
      <dgm:t>
        <a:bodyPr/>
        <a:lstStyle/>
        <a:p>
          <a:endParaRPr lang="en-US"/>
        </a:p>
      </dgm:t>
    </dgm:pt>
    <dgm:pt modelId="{CF4C2B87-D6AD-43A1-A808-7CD69BA4D1A4}" type="pres">
      <dgm:prSet presAssocID="{DD9ED8B6-EF2E-41B5-93AB-F50506A15720}" presName="diagram" presStyleCnt="0">
        <dgm:presLayoutVars>
          <dgm:chPref val="1"/>
          <dgm:dir/>
          <dgm:animOne val="branch"/>
          <dgm:animLvl val="lvl"/>
          <dgm:resizeHandles/>
        </dgm:presLayoutVars>
      </dgm:prSet>
      <dgm:spPr/>
    </dgm:pt>
    <dgm:pt modelId="{06A68374-134F-4C60-BB56-512B4B696680}" type="pres">
      <dgm:prSet presAssocID="{D3DF5F5E-001C-411B-93A4-4C69C775479F}" presName="root" presStyleCnt="0"/>
      <dgm:spPr/>
    </dgm:pt>
    <dgm:pt modelId="{6E420F96-EDE3-4CC3-9BBD-409F0DEDE290}" type="pres">
      <dgm:prSet presAssocID="{D3DF5F5E-001C-411B-93A4-4C69C775479F}" presName="rootComposite" presStyleCnt="0"/>
      <dgm:spPr/>
    </dgm:pt>
    <dgm:pt modelId="{64447F7F-3981-4523-918E-D78333A3E63B}" type="pres">
      <dgm:prSet presAssocID="{D3DF5F5E-001C-411B-93A4-4C69C775479F}" presName="rootText" presStyleLbl="node1" presStyleIdx="0" presStyleCnt="1" custScaleX="116372"/>
      <dgm:spPr>
        <a:prstGeom prst="rect">
          <a:avLst/>
        </a:prstGeom>
      </dgm:spPr>
    </dgm:pt>
    <dgm:pt modelId="{0B83A0D8-4013-47CE-AE4B-6E433E4E25F8}" type="pres">
      <dgm:prSet presAssocID="{D3DF5F5E-001C-411B-93A4-4C69C775479F}" presName="rootConnector" presStyleLbl="node1" presStyleIdx="0" presStyleCnt="1"/>
      <dgm:spPr/>
    </dgm:pt>
    <dgm:pt modelId="{6068981F-158D-4BD5-BABB-CD9AE2B33834}" type="pres">
      <dgm:prSet presAssocID="{D3DF5F5E-001C-411B-93A4-4C69C775479F}" presName="childShape" presStyleCnt="0"/>
      <dgm:spPr/>
    </dgm:pt>
    <dgm:pt modelId="{BCA9A1BB-5656-4905-8236-E375697E9B49}" type="pres">
      <dgm:prSet presAssocID="{4DD7BF1F-A1AB-4211-9CC9-B303D7446488}" presName="Name13" presStyleLbl="parChTrans1D2" presStyleIdx="0" presStyleCnt="4"/>
      <dgm:spPr/>
    </dgm:pt>
    <dgm:pt modelId="{9BDCD9EF-BF8C-4564-B075-E9F47D87CC23}" type="pres">
      <dgm:prSet presAssocID="{F60A5519-78B9-4839-BCE5-DC890534C8DB}" presName="childText" presStyleLbl="bgAcc1" presStyleIdx="0" presStyleCnt="4">
        <dgm:presLayoutVars>
          <dgm:bulletEnabled val="1"/>
        </dgm:presLayoutVars>
      </dgm:prSet>
      <dgm:spPr>
        <a:prstGeom prst="rect">
          <a:avLst/>
        </a:prstGeom>
      </dgm:spPr>
    </dgm:pt>
    <dgm:pt modelId="{FB2BEF57-6499-40D1-92F2-E8B4141F9746}" type="pres">
      <dgm:prSet presAssocID="{1EDEC4FE-C1CF-4F2F-8A7C-18463894C3B7}" presName="Name13" presStyleLbl="parChTrans1D2" presStyleIdx="1" presStyleCnt="4"/>
      <dgm:spPr/>
    </dgm:pt>
    <dgm:pt modelId="{5E7DE38B-D021-4069-B85D-00E7D5AC564F}" type="pres">
      <dgm:prSet presAssocID="{8A49232C-8170-4CE0-BAFE-F51943696242}" presName="childText" presStyleLbl="bgAcc1" presStyleIdx="1" presStyleCnt="4">
        <dgm:presLayoutVars>
          <dgm:bulletEnabled val="1"/>
        </dgm:presLayoutVars>
      </dgm:prSet>
      <dgm:spPr>
        <a:prstGeom prst="rect">
          <a:avLst/>
        </a:prstGeom>
      </dgm:spPr>
    </dgm:pt>
    <dgm:pt modelId="{F196A314-1661-46ED-9DD4-B5C649155ECD}" type="pres">
      <dgm:prSet presAssocID="{D435903F-0971-4A77-9C2C-E77E0EE5DB07}" presName="Name13" presStyleLbl="parChTrans1D2" presStyleIdx="2" presStyleCnt="4"/>
      <dgm:spPr/>
    </dgm:pt>
    <dgm:pt modelId="{68334377-7D92-4880-9DEE-C67A0668FA87}" type="pres">
      <dgm:prSet presAssocID="{440269A7-87A4-480D-B237-26FDA6105A47}" presName="childText" presStyleLbl="bgAcc1" presStyleIdx="2" presStyleCnt="4">
        <dgm:presLayoutVars>
          <dgm:bulletEnabled val="1"/>
        </dgm:presLayoutVars>
      </dgm:prSet>
      <dgm:spPr>
        <a:prstGeom prst="rect">
          <a:avLst/>
        </a:prstGeom>
      </dgm:spPr>
    </dgm:pt>
    <dgm:pt modelId="{6A3AA007-8877-4DAF-ABE2-70BCF9A6A30A}" type="pres">
      <dgm:prSet presAssocID="{745885D6-4D22-4DA9-BFE4-632D2BBCAD4F}" presName="Name13" presStyleLbl="parChTrans1D2" presStyleIdx="3" presStyleCnt="4"/>
      <dgm:spPr/>
    </dgm:pt>
    <dgm:pt modelId="{BAAC6182-D438-4D6D-9E31-68D53E8B4B19}" type="pres">
      <dgm:prSet presAssocID="{113B74C1-9FA5-44FA-960B-C03811B6721A}" presName="childText" presStyleLbl="bgAcc1" presStyleIdx="3" presStyleCnt="4">
        <dgm:presLayoutVars>
          <dgm:bulletEnabled val="1"/>
        </dgm:presLayoutVars>
      </dgm:prSet>
      <dgm:spPr>
        <a:prstGeom prst="rect">
          <a:avLst/>
        </a:prstGeom>
      </dgm:spPr>
    </dgm:pt>
  </dgm:ptLst>
  <dgm:cxnLst>
    <dgm:cxn modelId="{0AD31D18-14AA-4830-B1C9-F90059ED7B24}" srcId="{D3DF5F5E-001C-411B-93A4-4C69C775479F}" destId="{113B74C1-9FA5-44FA-960B-C03811B6721A}" srcOrd="3" destOrd="0" parTransId="{745885D6-4D22-4DA9-BFE4-632D2BBCAD4F}" sibTransId="{040E773D-8136-4869-80ED-8A8460401EA5}"/>
    <dgm:cxn modelId="{87CA773B-ED7E-45C6-A055-A02B013CD441}" srcId="{DD9ED8B6-EF2E-41B5-93AB-F50506A15720}" destId="{D3DF5F5E-001C-411B-93A4-4C69C775479F}" srcOrd="0" destOrd="0" parTransId="{0672E94C-C701-496F-BE24-A2D055D43939}" sibTransId="{ABE4409E-0F3C-4BF1-8087-B2FEEAECDFC4}"/>
    <dgm:cxn modelId="{045DB43C-F6C1-4D19-AE98-0EED7BFE12B4}" type="presOf" srcId="{D435903F-0971-4A77-9C2C-E77E0EE5DB07}" destId="{F196A314-1661-46ED-9DD4-B5C649155ECD}" srcOrd="0" destOrd="0" presId="urn:microsoft.com/office/officeart/2005/8/layout/hierarchy3"/>
    <dgm:cxn modelId="{EF28BC48-AE63-40F8-B014-EC6789792CC2}" type="presOf" srcId="{440269A7-87A4-480D-B237-26FDA6105A47}" destId="{68334377-7D92-4880-9DEE-C67A0668FA87}" srcOrd="0" destOrd="0" presId="urn:microsoft.com/office/officeart/2005/8/layout/hierarchy3"/>
    <dgm:cxn modelId="{4196834B-E6ED-4232-976A-961D919C5981}" type="presOf" srcId="{4DD7BF1F-A1AB-4211-9CC9-B303D7446488}" destId="{BCA9A1BB-5656-4905-8236-E375697E9B49}" srcOrd="0" destOrd="0" presId="urn:microsoft.com/office/officeart/2005/8/layout/hierarchy3"/>
    <dgm:cxn modelId="{78EE264D-3274-45BA-9457-42D938B3022E}" type="presOf" srcId="{745885D6-4D22-4DA9-BFE4-632D2BBCAD4F}" destId="{6A3AA007-8877-4DAF-ABE2-70BCF9A6A30A}" srcOrd="0" destOrd="0" presId="urn:microsoft.com/office/officeart/2005/8/layout/hierarchy3"/>
    <dgm:cxn modelId="{F03B486E-A031-439E-B0DE-1AD9C153793C}" type="presOf" srcId="{8A49232C-8170-4CE0-BAFE-F51943696242}" destId="{5E7DE38B-D021-4069-B85D-00E7D5AC564F}" srcOrd="0" destOrd="0" presId="urn:microsoft.com/office/officeart/2005/8/layout/hierarchy3"/>
    <dgm:cxn modelId="{B3AA867F-3DBD-41A3-A6FA-741AFC88203C}" type="presOf" srcId="{DD9ED8B6-EF2E-41B5-93AB-F50506A15720}" destId="{CF4C2B87-D6AD-43A1-A808-7CD69BA4D1A4}" srcOrd="0" destOrd="0" presId="urn:microsoft.com/office/officeart/2005/8/layout/hierarchy3"/>
    <dgm:cxn modelId="{26F8B983-6364-4FCD-AD8A-82BCD7C711E0}" type="presOf" srcId="{D3DF5F5E-001C-411B-93A4-4C69C775479F}" destId="{64447F7F-3981-4523-918E-D78333A3E63B}" srcOrd="0" destOrd="0" presId="urn:microsoft.com/office/officeart/2005/8/layout/hierarchy3"/>
    <dgm:cxn modelId="{DD57ACB6-670B-43D2-BAB9-E4104C10D943}" srcId="{D3DF5F5E-001C-411B-93A4-4C69C775479F}" destId="{F60A5519-78B9-4839-BCE5-DC890534C8DB}" srcOrd="0" destOrd="0" parTransId="{4DD7BF1F-A1AB-4211-9CC9-B303D7446488}" sibTransId="{021C6D69-954E-4487-9545-E3D2E9627B4A}"/>
    <dgm:cxn modelId="{D8051BBB-1B12-4893-94FE-65CB727F578D}" type="presOf" srcId="{F60A5519-78B9-4839-BCE5-DC890534C8DB}" destId="{9BDCD9EF-BF8C-4564-B075-E9F47D87CC23}" srcOrd="0" destOrd="0" presId="urn:microsoft.com/office/officeart/2005/8/layout/hierarchy3"/>
    <dgm:cxn modelId="{A1C3C4C0-8B26-47F9-987F-4E8FA0C64777}" type="presOf" srcId="{D3DF5F5E-001C-411B-93A4-4C69C775479F}" destId="{0B83A0D8-4013-47CE-AE4B-6E433E4E25F8}" srcOrd="1" destOrd="0" presId="urn:microsoft.com/office/officeart/2005/8/layout/hierarchy3"/>
    <dgm:cxn modelId="{EAFD80DD-C1C8-4E03-9236-6482CCD84637}" srcId="{D3DF5F5E-001C-411B-93A4-4C69C775479F}" destId="{440269A7-87A4-480D-B237-26FDA6105A47}" srcOrd="2" destOrd="0" parTransId="{D435903F-0971-4A77-9C2C-E77E0EE5DB07}" sibTransId="{BA9EF972-C787-41F3-912B-E336395B7ACC}"/>
    <dgm:cxn modelId="{FAF706EE-963C-45BB-B992-FD8283B29AC8}" type="presOf" srcId="{1EDEC4FE-C1CF-4F2F-8A7C-18463894C3B7}" destId="{FB2BEF57-6499-40D1-92F2-E8B4141F9746}" srcOrd="0" destOrd="0" presId="urn:microsoft.com/office/officeart/2005/8/layout/hierarchy3"/>
    <dgm:cxn modelId="{84E43DF0-8813-4E53-89E5-BCE06812C81D}" type="presOf" srcId="{113B74C1-9FA5-44FA-960B-C03811B6721A}" destId="{BAAC6182-D438-4D6D-9E31-68D53E8B4B19}" srcOrd="0" destOrd="0" presId="urn:microsoft.com/office/officeart/2005/8/layout/hierarchy3"/>
    <dgm:cxn modelId="{974A45FC-472D-4C9A-B6B7-52244149AADB}" srcId="{D3DF5F5E-001C-411B-93A4-4C69C775479F}" destId="{8A49232C-8170-4CE0-BAFE-F51943696242}" srcOrd="1" destOrd="0" parTransId="{1EDEC4FE-C1CF-4F2F-8A7C-18463894C3B7}" sibTransId="{1CB75848-0DFE-4ADD-9942-A73D31E79A18}"/>
    <dgm:cxn modelId="{3944FED1-3D69-4609-B74C-017703A5C1A1}" type="presParOf" srcId="{CF4C2B87-D6AD-43A1-A808-7CD69BA4D1A4}" destId="{06A68374-134F-4C60-BB56-512B4B696680}" srcOrd="0" destOrd="0" presId="urn:microsoft.com/office/officeart/2005/8/layout/hierarchy3"/>
    <dgm:cxn modelId="{FF5353D2-0741-4588-AE0B-35402DC76C2B}" type="presParOf" srcId="{06A68374-134F-4C60-BB56-512B4B696680}" destId="{6E420F96-EDE3-4CC3-9BBD-409F0DEDE290}" srcOrd="0" destOrd="0" presId="urn:microsoft.com/office/officeart/2005/8/layout/hierarchy3"/>
    <dgm:cxn modelId="{D8ADAC07-844A-438D-911D-FBD503777A49}" type="presParOf" srcId="{6E420F96-EDE3-4CC3-9BBD-409F0DEDE290}" destId="{64447F7F-3981-4523-918E-D78333A3E63B}" srcOrd="0" destOrd="0" presId="urn:microsoft.com/office/officeart/2005/8/layout/hierarchy3"/>
    <dgm:cxn modelId="{41190B20-90FF-4E1B-831E-2C3B2E7663CD}" type="presParOf" srcId="{6E420F96-EDE3-4CC3-9BBD-409F0DEDE290}" destId="{0B83A0D8-4013-47CE-AE4B-6E433E4E25F8}" srcOrd="1" destOrd="0" presId="urn:microsoft.com/office/officeart/2005/8/layout/hierarchy3"/>
    <dgm:cxn modelId="{A4C00752-09DD-4B79-BEA3-D7C206FAC661}" type="presParOf" srcId="{06A68374-134F-4C60-BB56-512B4B696680}" destId="{6068981F-158D-4BD5-BABB-CD9AE2B33834}" srcOrd="1" destOrd="0" presId="urn:microsoft.com/office/officeart/2005/8/layout/hierarchy3"/>
    <dgm:cxn modelId="{F2971E1F-E1E3-4811-9400-4B2017E58471}" type="presParOf" srcId="{6068981F-158D-4BD5-BABB-CD9AE2B33834}" destId="{BCA9A1BB-5656-4905-8236-E375697E9B49}" srcOrd="0" destOrd="0" presId="urn:microsoft.com/office/officeart/2005/8/layout/hierarchy3"/>
    <dgm:cxn modelId="{D3FBC9BB-A928-4286-BFBC-E9D60930F6B4}" type="presParOf" srcId="{6068981F-158D-4BD5-BABB-CD9AE2B33834}" destId="{9BDCD9EF-BF8C-4564-B075-E9F47D87CC23}" srcOrd="1" destOrd="0" presId="urn:microsoft.com/office/officeart/2005/8/layout/hierarchy3"/>
    <dgm:cxn modelId="{5B2959CE-28FB-4DD2-A32D-B836D4D9097F}" type="presParOf" srcId="{6068981F-158D-4BD5-BABB-CD9AE2B33834}" destId="{FB2BEF57-6499-40D1-92F2-E8B4141F9746}" srcOrd="2" destOrd="0" presId="urn:microsoft.com/office/officeart/2005/8/layout/hierarchy3"/>
    <dgm:cxn modelId="{D0EDE55E-2F71-4EE8-A52B-7A4B3614BDDA}" type="presParOf" srcId="{6068981F-158D-4BD5-BABB-CD9AE2B33834}" destId="{5E7DE38B-D021-4069-B85D-00E7D5AC564F}" srcOrd="3" destOrd="0" presId="urn:microsoft.com/office/officeart/2005/8/layout/hierarchy3"/>
    <dgm:cxn modelId="{5378F053-1223-4119-A59F-F11E5ADD86E0}" type="presParOf" srcId="{6068981F-158D-4BD5-BABB-CD9AE2B33834}" destId="{F196A314-1661-46ED-9DD4-B5C649155ECD}" srcOrd="4" destOrd="0" presId="urn:microsoft.com/office/officeart/2005/8/layout/hierarchy3"/>
    <dgm:cxn modelId="{4D4D9676-9BF5-4CA2-8904-4AE0EC9B4E54}" type="presParOf" srcId="{6068981F-158D-4BD5-BABB-CD9AE2B33834}" destId="{68334377-7D92-4880-9DEE-C67A0668FA87}" srcOrd="5" destOrd="0" presId="urn:microsoft.com/office/officeart/2005/8/layout/hierarchy3"/>
    <dgm:cxn modelId="{B344EAFF-897E-4F5E-A633-4CCB6C00814F}" type="presParOf" srcId="{6068981F-158D-4BD5-BABB-CD9AE2B33834}" destId="{6A3AA007-8877-4DAF-ABE2-70BCF9A6A30A}" srcOrd="6" destOrd="0" presId="urn:microsoft.com/office/officeart/2005/8/layout/hierarchy3"/>
    <dgm:cxn modelId="{D2E06F29-A6BE-4071-8F95-EAA02D4FB8A4}" type="presParOf" srcId="{6068981F-158D-4BD5-BABB-CD9AE2B33834}" destId="{BAAC6182-D438-4D6D-9E31-68D53E8B4B19}" srcOrd="7"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447F7F-3981-4523-918E-D78333A3E63B}">
      <dsp:nvSpPr>
        <dsp:cNvPr id="0" name=""/>
        <dsp:cNvSpPr/>
      </dsp:nvSpPr>
      <dsp:spPr>
        <a:xfrm>
          <a:off x="753921" y="186"/>
          <a:ext cx="1921157" cy="825437"/>
        </a:xfrm>
        <a:prstGeom prst="rect">
          <a:avLst/>
        </a:prstGeom>
        <a:solidFill>
          <a:srgbClr val="F0C3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sv-SE" sz="4000" b="1" kern="1200">
              <a:solidFill>
                <a:srgbClr val="002060"/>
              </a:solidFill>
              <a:latin typeface="Arial" panose="020B0604020202020204" pitchFamily="34" charset="0"/>
              <a:cs typeface="Arial" panose="020B0604020202020204" pitchFamily="34" charset="0"/>
            </a:rPr>
            <a:t>GAT</a:t>
          </a:r>
        </a:p>
      </dsp:txBody>
      <dsp:txXfrm>
        <a:off x="753921" y="186"/>
        <a:ext cx="1921157" cy="825437"/>
      </dsp:txXfrm>
    </dsp:sp>
    <dsp:sp modelId="{BCA9A1BB-5656-4905-8236-E375697E9B49}">
      <dsp:nvSpPr>
        <dsp:cNvPr id="0" name=""/>
        <dsp:cNvSpPr/>
      </dsp:nvSpPr>
      <dsp:spPr>
        <a:xfrm>
          <a:off x="946037" y="825624"/>
          <a:ext cx="192115" cy="619078"/>
        </a:xfrm>
        <a:custGeom>
          <a:avLst/>
          <a:gdLst/>
          <a:ahLst/>
          <a:cxnLst/>
          <a:rect l="0" t="0" r="0" b="0"/>
          <a:pathLst>
            <a:path>
              <a:moveTo>
                <a:pt x="0" y="0"/>
              </a:moveTo>
              <a:lnTo>
                <a:pt x="0" y="619078"/>
              </a:lnTo>
              <a:lnTo>
                <a:pt x="192115" y="619078"/>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9BDCD9EF-BF8C-4564-B075-E9F47D87CC23}">
      <dsp:nvSpPr>
        <dsp:cNvPr id="0" name=""/>
        <dsp:cNvSpPr/>
      </dsp:nvSpPr>
      <dsp:spPr>
        <a:xfrm>
          <a:off x="1138152" y="1031983"/>
          <a:ext cx="1320700" cy="825437"/>
        </a:xfrm>
        <a:prstGeom prst="rect">
          <a:avLst/>
        </a:prstGeom>
        <a:solidFill>
          <a:schemeClr val="lt1">
            <a:alpha val="90000"/>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sv-SE" sz="2000" b="1" kern="1200">
              <a:solidFill>
                <a:srgbClr val="F76639"/>
              </a:solidFill>
              <a:latin typeface="Arial" panose="020B0604020202020204" pitchFamily="34" charset="0"/>
              <a:cs typeface="Arial" panose="020B0604020202020204" pitchFamily="34" charset="0"/>
            </a:rPr>
            <a:t>KO-ledare</a:t>
          </a:r>
        </a:p>
      </dsp:txBody>
      <dsp:txXfrm>
        <a:off x="1138152" y="1031983"/>
        <a:ext cx="1320700" cy="825437"/>
      </dsp:txXfrm>
    </dsp:sp>
    <dsp:sp modelId="{FB2BEF57-6499-40D1-92F2-E8B4141F9746}">
      <dsp:nvSpPr>
        <dsp:cNvPr id="0" name=""/>
        <dsp:cNvSpPr/>
      </dsp:nvSpPr>
      <dsp:spPr>
        <a:xfrm>
          <a:off x="946037" y="825624"/>
          <a:ext cx="192115" cy="1650875"/>
        </a:xfrm>
        <a:custGeom>
          <a:avLst/>
          <a:gdLst/>
          <a:ahLst/>
          <a:cxnLst/>
          <a:rect l="0" t="0" r="0" b="0"/>
          <a:pathLst>
            <a:path>
              <a:moveTo>
                <a:pt x="0" y="0"/>
              </a:moveTo>
              <a:lnTo>
                <a:pt x="0" y="1650875"/>
              </a:lnTo>
              <a:lnTo>
                <a:pt x="192115" y="1650875"/>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5E7DE38B-D021-4069-B85D-00E7D5AC564F}">
      <dsp:nvSpPr>
        <dsp:cNvPr id="0" name=""/>
        <dsp:cNvSpPr/>
      </dsp:nvSpPr>
      <dsp:spPr>
        <a:xfrm>
          <a:off x="1138152" y="2063781"/>
          <a:ext cx="1320700" cy="825437"/>
        </a:xfrm>
        <a:prstGeom prst="rect">
          <a:avLst/>
        </a:prstGeom>
        <a:solidFill>
          <a:schemeClr val="lt1">
            <a:alpha val="90000"/>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sv-SE" sz="2000" b="1" kern="1200" dirty="0">
              <a:solidFill>
                <a:srgbClr val="F76639"/>
              </a:solidFill>
              <a:latin typeface="Arial" panose="020B0604020202020204" pitchFamily="34" charset="0"/>
              <a:cs typeface="Arial" panose="020B0604020202020204" pitchFamily="34" charset="0"/>
            </a:rPr>
            <a:t>Områdes-ledare</a:t>
          </a:r>
        </a:p>
      </dsp:txBody>
      <dsp:txXfrm>
        <a:off x="1138152" y="2063781"/>
        <a:ext cx="1320700" cy="825437"/>
      </dsp:txXfrm>
    </dsp:sp>
    <dsp:sp modelId="{F196A314-1661-46ED-9DD4-B5C649155ECD}">
      <dsp:nvSpPr>
        <dsp:cNvPr id="0" name=""/>
        <dsp:cNvSpPr/>
      </dsp:nvSpPr>
      <dsp:spPr>
        <a:xfrm>
          <a:off x="946037" y="825624"/>
          <a:ext cx="192115" cy="2682673"/>
        </a:xfrm>
        <a:custGeom>
          <a:avLst/>
          <a:gdLst/>
          <a:ahLst/>
          <a:cxnLst/>
          <a:rect l="0" t="0" r="0" b="0"/>
          <a:pathLst>
            <a:path>
              <a:moveTo>
                <a:pt x="0" y="0"/>
              </a:moveTo>
              <a:lnTo>
                <a:pt x="0" y="2682673"/>
              </a:lnTo>
              <a:lnTo>
                <a:pt x="192115" y="2682673"/>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68334377-7D92-4880-9DEE-C67A0668FA87}">
      <dsp:nvSpPr>
        <dsp:cNvPr id="0" name=""/>
        <dsp:cNvSpPr/>
      </dsp:nvSpPr>
      <dsp:spPr>
        <a:xfrm>
          <a:off x="1138152" y="3095578"/>
          <a:ext cx="1320700" cy="825437"/>
        </a:xfrm>
        <a:prstGeom prst="rect">
          <a:avLst/>
        </a:prstGeom>
        <a:solidFill>
          <a:schemeClr val="lt1">
            <a:alpha val="90000"/>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sv-SE" sz="2000" b="1" kern="1200">
              <a:solidFill>
                <a:srgbClr val="F76639"/>
              </a:solidFill>
              <a:latin typeface="Arial" panose="020B0604020202020204" pitchFamily="34" charset="0"/>
              <a:cs typeface="Arial" panose="020B0604020202020204" pitchFamily="34" charset="0"/>
            </a:rPr>
            <a:t>MD-ledare</a:t>
          </a:r>
        </a:p>
      </dsp:txBody>
      <dsp:txXfrm>
        <a:off x="1138152" y="3095578"/>
        <a:ext cx="1320700" cy="825437"/>
      </dsp:txXfrm>
    </dsp:sp>
    <dsp:sp modelId="{6A3AA007-8877-4DAF-ABE2-70BCF9A6A30A}">
      <dsp:nvSpPr>
        <dsp:cNvPr id="0" name=""/>
        <dsp:cNvSpPr/>
      </dsp:nvSpPr>
      <dsp:spPr>
        <a:xfrm>
          <a:off x="946037" y="825624"/>
          <a:ext cx="192115" cy="3714470"/>
        </a:xfrm>
        <a:custGeom>
          <a:avLst/>
          <a:gdLst/>
          <a:ahLst/>
          <a:cxnLst/>
          <a:rect l="0" t="0" r="0" b="0"/>
          <a:pathLst>
            <a:path>
              <a:moveTo>
                <a:pt x="0" y="0"/>
              </a:moveTo>
              <a:lnTo>
                <a:pt x="0" y="3714470"/>
              </a:lnTo>
              <a:lnTo>
                <a:pt x="192115" y="3714470"/>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BAAC6182-D438-4D6D-9E31-68D53E8B4B19}">
      <dsp:nvSpPr>
        <dsp:cNvPr id="0" name=""/>
        <dsp:cNvSpPr/>
      </dsp:nvSpPr>
      <dsp:spPr>
        <a:xfrm>
          <a:off x="1138152" y="4127375"/>
          <a:ext cx="1320700" cy="825437"/>
        </a:xfrm>
        <a:prstGeom prst="rect">
          <a:avLst/>
        </a:prstGeom>
        <a:solidFill>
          <a:schemeClr val="lt1">
            <a:alpha val="90000"/>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sv-SE" sz="2000" b="1" kern="1200" dirty="0">
              <a:solidFill>
                <a:srgbClr val="F76639"/>
              </a:solidFill>
              <a:latin typeface="Arial" panose="020B0604020202020204" pitchFamily="34" charset="0"/>
              <a:cs typeface="Arial" panose="020B0604020202020204" pitchFamily="34" charset="0"/>
            </a:rPr>
            <a:t>Distrikts-ledare</a:t>
          </a:r>
        </a:p>
      </dsp:txBody>
      <dsp:txXfrm>
        <a:off x="1138152" y="4127375"/>
        <a:ext cx="1320700" cy="82543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87017" y="662113"/>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r>
              <a:rPr lang="en-US"/>
              <a:t>NAMI Action Plan Development</a:t>
            </a:r>
          </a:p>
        </p:txBody>
      </p:sp>
      <p:sp>
        <p:nvSpPr>
          <p:cNvPr id="5" name="Slide Number Placeholder 4"/>
          <p:cNvSpPr>
            <a:spLocks noGrp="1"/>
          </p:cNvSpPr>
          <p:nvPr>
            <p:ph type="sldNum" sz="quarter" idx="3"/>
          </p:nvPr>
        </p:nvSpPr>
        <p:spPr>
          <a:xfrm>
            <a:off x="3810000" y="8458200"/>
            <a:ext cx="2941983" cy="457200"/>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87017" y="357313"/>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r>
              <a:rPr lang="en-US"/>
              <a:t>NAMI Action Plan Development</a:t>
            </a:r>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6"/>
          <p:cNvSpPr>
            <a:spLocks noGrp="1"/>
          </p:cNvSpPr>
          <p:nvPr>
            <p:ph type="sldNum" sz="quarter" idx="5"/>
          </p:nvPr>
        </p:nvSpPr>
        <p:spPr>
          <a:xfrm>
            <a:off x="3505200" y="8739313"/>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6627F33C-24D4-41C1-BFA2-68160C39F89C}" type="slidenum">
              <a:rPr lang="en-US"/>
              <a:pPr>
                <a:defRPr/>
              </a:pPr>
              <a:t>‹#›</a:t>
            </a:fld>
            <a:endParaRPr lang="en-US"/>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sv-SE" sz="1200" b="0" u="sng" baseline="0" dirty="0"/>
              <a:t>Förberedelser inför mötet:</a:t>
            </a:r>
          </a:p>
          <a:p>
            <a:pPr marL="171450" indent="-171450">
              <a:buFont typeface="Arial" panose="020B0604020202020204" pitchFamily="34" charset="0"/>
              <a:buChar char="•"/>
            </a:pPr>
            <a:r>
              <a:rPr lang="sv-SE" sz="1200" b="0" dirty="0"/>
              <a:t>Du är välkommen att dela upp denna PowerPoint-presentation i flera sessioner och att anpassa den, så att den tillgodoser behov i ditt område. </a:t>
            </a:r>
          </a:p>
          <a:p>
            <a:pPr marL="171450" indent="-171450">
              <a:buFont typeface="Arial" panose="020B0604020202020204" pitchFamily="34" charset="0"/>
              <a:buChar char="•"/>
            </a:pPr>
            <a:r>
              <a:rPr lang="sv-SE" sz="1200" b="0" baseline="0" dirty="0"/>
              <a:t>Fastställ bästa sätt att skriva ner noteringar under diskussioner och aktiviteter. Om du genomför mötet i en möteslokal/ett klassrum bör det finnas blädderblock och pennor. Om du genomför mötet på nätet förbereder du noteringar och presentationer på lämpligt sätt samt delar din bildskärm, så att alla deltagare kan följa med. Kom ihåg att distribuera mötesnoteringarna till deltagarna efter mötet. </a:t>
            </a:r>
          </a:p>
          <a:p>
            <a:pPr marL="171450" indent="-171450">
              <a:buFont typeface="Arial" panose="020B0604020202020204" pitchFamily="34" charset="0"/>
              <a:buChar char="•"/>
            </a:pPr>
            <a:r>
              <a:rPr lang="sv-SE" b="0" dirty="0"/>
              <a:t>Ha noteringar tillgängliga från tidigare möten, till exempel om arbetsgrupper som har bildats och dess medlemmar, resultat från SSMH-analysen, frågor från parkeringsplatsen samt svar som bör få en genomgång. </a:t>
            </a:r>
          </a:p>
          <a:p>
            <a:pPr marL="171450" indent="-171450">
              <a:buFont typeface="Arial" panose="020B0604020202020204" pitchFamily="34" charset="0"/>
              <a:buChar char="•"/>
            </a:pPr>
            <a:r>
              <a:rPr lang="sv-SE" sz="1200" b="0" baseline="0" dirty="0"/>
              <a:t>Använd denna information, för att göra följande justeringar i PowerPoint-presentationen:</a:t>
            </a:r>
          </a:p>
          <a:p>
            <a:pPr marL="628650" lvl="1" indent="-171450">
              <a:buFont typeface="Arial" panose="020B0604020202020204" pitchFamily="34" charset="0"/>
              <a:buChar char="•"/>
              <a:defRPr/>
            </a:pPr>
            <a:r>
              <a:rPr lang="sv-SE" dirty="0"/>
              <a:t>Använd informationen från avsnittet </a:t>
            </a:r>
            <a:r>
              <a:rPr lang="sv-SE" i="1" dirty="0"/>
              <a:t>Skapa en vision</a:t>
            </a:r>
            <a:r>
              <a:rPr lang="sv-SE" dirty="0"/>
              <a:t>, fyll i </a:t>
            </a:r>
            <a:r>
              <a:rPr lang="sv-SE" u="sng" dirty="0"/>
              <a:t>bild 7-10</a:t>
            </a:r>
            <a:r>
              <a:rPr lang="sv-SE" dirty="0"/>
              <a:t> genom att använda distriktets SSMH-analys samt </a:t>
            </a:r>
            <a:r>
              <a:rPr lang="sv-SE" u="sng" dirty="0"/>
              <a:t>bild 11, 22 och 35</a:t>
            </a:r>
            <a:r>
              <a:rPr lang="sv-SE" dirty="0"/>
              <a:t> med distriktets fastställda mål för </a:t>
            </a:r>
            <a:r>
              <a:rPr lang="sv-SE" i="1" dirty="0"/>
              <a:t>MISSION</a:t>
            </a:r>
            <a:r>
              <a:rPr lang="sv-SE" dirty="0"/>
              <a:t> </a:t>
            </a:r>
            <a:r>
              <a:rPr lang="sv-SE" b="1" dirty="0"/>
              <a:t>1.5</a:t>
            </a:r>
            <a:r>
              <a:rPr lang="sv-SE" dirty="0"/>
              <a:t>.</a:t>
            </a:r>
            <a:r>
              <a:rPr lang="sv-SE" b="0" dirty="0">
                <a:ea typeface="ヒラギノ角ゴ Pro W3"/>
              </a:rPr>
              <a:t>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SE" sz="1200" b="0" u="sng" baseline="0" dirty="0"/>
              <a:t>Bild 36</a:t>
            </a:r>
            <a:r>
              <a:rPr lang="sv-SE" sz="1200" b="0" baseline="0" dirty="0"/>
              <a:t> handlar om mötet i nästa steg i global medlemsfokusering: Skapa framgång. Diskutera med distriktets ledare när ni kan genomföra detta möte under de kommande månaderna. </a:t>
            </a:r>
          </a:p>
          <a:p>
            <a:pPr marL="628650" lvl="1" indent="-171450">
              <a:buFont typeface="Arial" panose="020B0604020202020204" pitchFamily="34" charset="0"/>
              <a:buChar char="•"/>
            </a:pPr>
            <a:r>
              <a:rPr lang="sv-SE" sz="1200" b="0" u="sng" baseline="0" dirty="0"/>
              <a:t>Bild 33</a:t>
            </a:r>
            <a:r>
              <a:rPr lang="sv-SE" sz="1200" b="0" baseline="0" dirty="0"/>
              <a:t> handlar om att finansiera era initiativ. Du kan även skriva ut sidan om anslag, vilken finns på webbsidan om den globala medlemsfokuseringen under "Process", till dig själv och alla deltagare. </a:t>
            </a:r>
          </a:p>
          <a:p>
            <a:pPr marL="0" lvl="0" indent="0">
              <a:buFont typeface="Arial" panose="020B0604020202020204" pitchFamily="34" charset="0"/>
              <a:buNone/>
            </a:pPr>
            <a:endParaRPr lang="en-US" sz="1200" b="0" baseline="0"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SE" b="0" baseline="0" dirty="0"/>
              <a:t>Skapa en ”parkeringsplats” med kommentarer och frågor som inte har direkt koppling till dagens möte. Din grupp kan tillhandahålla idéer och förslag under detta möte som är användbara under er globala medlemsfokusering eller andra initiativ. Förbered blädderblock och Worddokument för just detta. </a:t>
            </a:r>
            <a:r>
              <a:rPr lang="sv-SE" b="0" dirty="0"/>
              <a:t>Genom att skriva ner kommentarer och frågor som kan hanteras senare hjälper du gruppen att förbli fokuserad.</a:t>
            </a:r>
            <a:r>
              <a:rPr lang="sv-SE" b="0" baseline="0" dirty="0"/>
              <a:t>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SE" b="0" baseline="0" dirty="0"/>
              <a:t>När du efterfrågar återkoppling bör du först tillfråga Lions medlemmar och klubbtjänstemän, för att skapa förståelse för detta initiativ på klubbnivå.  Tidigare internationella tjänstemän och medlemmar i distriktets team bör vänta, så att alla medlemmar kan framföra sin återkoppling först.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SE" b="0" baseline="0" dirty="0"/>
              <a:t>Påminn medlemmarna om att alla kan känna sig trygga när de delar information, men om någon medlem vill göra det enskilt kan de skicka mejl till dig. Kom ihåg att inkludera denna information när du sammanställer presentationer och tal som kommer att framföras till åhörarna. </a:t>
            </a:r>
            <a:r>
              <a:rPr lang="sv-SE" b="0" dirty="0"/>
              <a:t>Överväg att använda ett verktyg för frågor och enkäter, till exempel en gratisversion av verktyget på </a:t>
            </a:r>
            <a:r>
              <a:rPr lang="sv-SE" b="0" dirty="0">
                <a:ea typeface="ヒラギノ角ゴ Pro W3"/>
                <a:cs typeface="Calibri"/>
              </a:rPr>
              <a:t>www.sli.do</a:t>
            </a:r>
            <a:r>
              <a:rPr lang="sv-SE" b="0" dirty="0"/>
              <a:t>.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SE" b="0" baseline="0" dirty="0"/>
              <a:t>Vid grupparbeten måste du själv avgöra hur mycket tid som behövs till varje aktivitet, bland annat baserat på totalt tillgänglig tid för mötet.</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SE" b="0" dirty="0"/>
              <a:t>Vissa bilder i denna presentation innehåller två versioner av texten:</a:t>
            </a:r>
          </a:p>
          <a:p>
            <a:pPr marL="628650" lvl="1" indent="-171450">
              <a:buFont typeface="Arial" panose="020B0604020202020204" pitchFamily="34" charset="0"/>
              <a:buChar char="•"/>
            </a:pPr>
            <a:r>
              <a:rPr lang="sv-SE" b="0" baseline="0" dirty="0"/>
              <a:t>Text för GAT områdesledare, för att förbereda distriktets ledare att genomföra ett möte om att skapa en </a:t>
            </a:r>
            <a:r>
              <a:rPr lang="sv-SE" b="0" strike="noStrike" baseline="0" dirty="0"/>
              <a:t>plan</a:t>
            </a:r>
          </a:p>
          <a:p>
            <a:pPr marL="628650" lvl="1" indent="-171450">
              <a:buFont typeface="Arial" panose="020B0604020202020204" pitchFamily="34" charset="0"/>
              <a:buChar char="•"/>
            </a:pPr>
            <a:r>
              <a:rPr lang="sv-SE" b="0" dirty="0"/>
              <a:t>Text för distriktets ledare, för att leda ett möte om att skapa en </a:t>
            </a:r>
            <a:r>
              <a:rPr lang="sv-SE" b="0" strike="noStrike" dirty="0"/>
              <a:t>plan</a:t>
            </a:r>
          </a:p>
        </p:txBody>
      </p:sp>
      <p:sp>
        <p:nvSpPr>
          <p:cNvPr id="4" name="Header Placeholder 3"/>
          <p:cNvSpPr>
            <a:spLocks noGrp="1"/>
          </p:cNvSpPr>
          <p:nvPr>
            <p:ph type="hdr" sz="quarter"/>
          </p:nvPr>
        </p:nvSpPr>
        <p:spPr/>
        <p:txBody>
          <a:bodyPr/>
          <a:lstStyle/>
          <a:p>
            <a:pPr>
              <a:defRPr/>
            </a:pPr>
            <a:r>
              <a:rPr lang="sv-SE"/>
              <a:t>Utveckling av handlingsplan i det Nordamerikanska medlemsinitiativet</a:t>
            </a: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1</a:t>
            </a:fld>
            <a:endParaRPr lang="en-US"/>
          </a:p>
        </p:txBody>
      </p:sp>
    </p:spTree>
    <p:extLst>
      <p:ext uri="{BB962C8B-B14F-4D97-AF65-F5344CB8AC3E}">
        <p14:creationId xmlns:p14="http://schemas.microsoft.com/office/powerpoint/2010/main" val="32014678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u="sng" dirty="0">
                <a:ea typeface="ヒラギノ角ゴ Pro W3"/>
                <a:cs typeface="Arial" panose="020B0604020202020204" pitchFamily="34" charset="0"/>
              </a:rPr>
              <a:t>Noteringar till presentatören: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sv-SE" i="1" baseline="0" dirty="0">
                <a:ea typeface="ヒラギノ角ゴ Pro W3"/>
                <a:cs typeface="Arial" panose="020B0604020202020204" pitchFamily="34" charset="0"/>
              </a:rPr>
              <a:t>Se noteringar på bild 1. Fyll i före presentationen.</a:t>
            </a:r>
          </a:p>
          <a:p>
            <a:pPr marL="0" marR="0" lvl="0" indent="0" algn="l" defTabSz="914400" rtl="0" eaLnBrk="0" fontAlgn="base" latinLnBrk="0" hangingPunct="0">
              <a:lnSpc>
                <a:spcPct val="100000"/>
              </a:lnSpc>
              <a:spcBef>
                <a:spcPct val="30000"/>
              </a:spcBef>
              <a:spcAft>
                <a:spcPct val="0"/>
              </a:spcAft>
              <a:buClrTx/>
              <a:buSzTx/>
              <a:buFontTx/>
              <a:buNone/>
              <a:tabLst/>
              <a:defRPr/>
            </a:pPr>
            <a:r>
              <a:rPr lang="sv-SE" dirty="0"/>
              <a:t>Innan mötet går du igenom de styrkor som har identifierats och har exempel redo på en eller två styrkor som kan användas när handlingsplanen sammanställs, vilket kommer bidra till att de fastställda målen för </a:t>
            </a:r>
            <a:r>
              <a:rPr lang="sv-SE" i="1" dirty="0"/>
              <a:t>MISSION</a:t>
            </a:r>
            <a:r>
              <a:rPr lang="sv-SE" dirty="0"/>
              <a:t> </a:t>
            </a:r>
            <a:r>
              <a:rPr lang="sv-SE" b="1" dirty="0"/>
              <a:t>1.5</a:t>
            </a:r>
            <a:r>
              <a:rPr lang="sv-SE" dirty="0"/>
              <a:t> uppnås</a:t>
            </a:r>
            <a:r>
              <a:rPr lang="sv-SE" baseline="0" dirty="0"/>
              <a:t>.</a:t>
            </a:r>
          </a:p>
          <a:p>
            <a:pPr>
              <a:defRPr/>
            </a:pPr>
            <a:endParaRPr lang="en-US" i="1" baseline="0" dirty="0">
              <a:ea typeface="ヒラギノ角ゴ Pro W3"/>
              <a:cs typeface="Calibri"/>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baseline="0" dirty="0">
                <a:cs typeface="Arial" panose="020B0604020202020204" pitchFamily="34" charset="0"/>
              </a:rPr>
              <a:t>_____________________________________________________</a:t>
            </a:r>
          </a:p>
          <a:p>
            <a:endParaRPr lang="en-US" baseline="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b="0" baseline="0" dirty="0">
                <a:cs typeface="Arial" panose="020B0604020202020204" pitchFamily="34" charset="0"/>
              </a:rPr>
              <a:t>Slutligen, vi har identifierat hot så ni är välkomna att tillföra fler, men hur kan vi undvika dessa hot, minska deras påverkan eller göra dem till möjligheter?</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i="1"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i="1" baseline="0" dirty="0">
                <a:cs typeface="Arial" panose="020B0604020202020204" pitchFamily="34" charset="0"/>
              </a:rPr>
              <a:t>(</a:t>
            </a:r>
            <a:r>
              <a:rPr lang="sv-SE" i="1" dirty="0">
                <a:cs typeface="Arial" panose="020B0604020202020204" pitchFamily="34" charset="0"/>
              </a:rPr>
              <a:t>Ge deltagarna möjlighet att svara.</a:t>
            </a:r>
            <a:r>
              <a:rPr lang="sv-SE" i="1" baseline="0" dirty="0">
                <a:cs typeface="Arial" panose="020B0604020202020204" pitchFamily="34" charset="0"/>
              </a:rPr>
              <a:t> Om deltagarna kämpar med svar framför du idéer som du har förberett inför mötet).</a:t>
            </a:r>
          </a:p>
        </p:txBody>
      </p:sp>
      <p:sp>
        <p:nvSpPr>
          <p:cNvPr id="5" name="Slide Number Placeholder 4"/>
          <p:cNvSpPr>
            <a:spLocks noGrp="1"/>
          </p:cNvSpPr>
          <p:nvPr>
            <p:ph type="sldNum" sz="quarter" idx="11"/>
          </p:nvPr>
        </p:nvSpPr>
        <p:spPr/>
        <p:txBody>
          <a:bodyPr/>
          <a:lstStyle/>
          <a:p>
            <a:pPr>
              <a:defRPr/>
            </a:pPr>
            <a:fld id="{FCA04FE2-27EA-4007-98B9-D6C6C111B13A}" type="slidenum">
              <a:rPr lang="en-US" smtClean="0"/>
              <a:pPr>
                <a:defRPr/>
              </a:pPr>
              <a:t>10</a:t>
            </a:fld>
            <a:endParaRPr lang="en-US"/>
          </a:p>
        </p:txBody>
      </p:sp>
    </p:spTree>
    <p:extLst>
      <p:ext uri="{BB962C8B-B14F-4D97-AF65-F5344CB8AC3E}">
        <p14:creationId xmlns:p14="http://schemas.microsoft.com/office/powerpoint/2010/main" val="8240673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u="sng" dirty="0">
                <a:ea typeface="ヒラギノ角ゴ Pro W3"/>
                <a:cs typeface="Arial" panose="020B0604020202020204" pitchFamily="34" charset="0"/>
              </a:rPr>
              <a:t>Noteringar till presentatören: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sv-SE" i="1" baseline="0" dirty="0">
                <a:ea typeface="ヒラギノ角ゴ Pro W3"/>
                <a:cs typeface="Arial" panose="020B0604020202020204" pitchFamily="34" charset="0"/>
              </a:rPr>
              <a:t>Se noteringar på bild 1. Fyll i före presentationen.</a:t>
            </a:r>
          </a:p>
          <a:p>
            <a:pPr marL="0" marR="0" lvl="0" indent="0" algn="l" defTabSz="914400" rtl="0" eaLnBrk="0" fontAlgn="base" latinLnBrk="0" hangingPunct="0">
              <a:lnSpc>
                <a:spcPct val="100000"/>
              </a:lnSpc>
              <a:spcBef>
                <a:spcPct val="30000"/>
              </a:spcBef>
              <a:spcAft>
                <a:spcPct val="0"/>
              </a:spcAft>
              <a:buClrTx/>
              <a:buSzTx/>
              <a:buFontTx/>
              <a:buNone/>
              <a:tabLst/>
              <a:defRPr/>
            </a:pPr>
            <a:r>
              <a:rPr lang="sv-SE" i="1" baseline="0" dirty="0">
                <a:cs typeface="Arial" panose="020B0604020202020204" pitchFamily="34" charset="0"/>
              </a:rPr>
              <a:t>Du kan även ha distriktets siffror från tidigare år, vilket hjälper till att svara på frågor. Du kan finna siffror från föregående år i trendrapporten över 5 år: http://www8.lionsclubs.org/reports/5YearTrendReport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sv-SE" baseline="0" dirty="0">
                <a:cs typeface="Arial" panose="020B0604020202020204" pitchFamily="34" charset="0"/>
              </a:rPr>
              <a:t>_____________________________________________________</a:t>
            </a:r>
          </a:p>
          <a:p>
            <a:pPr marL="0" marR="0">
              <a:lnSpc>
                <a:spcPct val="107000"/>
              </a:lnSpc>
              <a:spcBef>
                <a:spcPts val="0"/>
              </a:spcBef>
              <a:spcAft>
                <a:spcPts val="800"/>
              </a:spcAft>
            </a:pPr>
            <a:endParaRPr lang="en-US" i="1" dirty="0">
              <a:effectLst/>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sv-SE" i="1" dirty="0">
                <a:ea typeface="Calibri" panose="020F0502020204030204" pitchFamily="34" charset="0"/>
                <a:cs typeface="Arial" panose="020B0604020202020204" pitchFamily="34" charset="0"/>
              </a:rPr>
              <a:t>Text för GAT områdesledare, för att förbereda distriktets ledare att genomföra ett möte om att skapa en plan:</a:t>
            </a:r>
          </a:p>
          <a:p>
            <a:pPr>
              <a:lnSpc>
                <a:spcPct val="107000"/>
              </a:lnSpc>
              <a:spcBef>
                <a:spcPts val="0"/>
              </a:spcBef>
              <a:spcAft>
                <a:spcPts val="800"/>
              </a:spcAft>
            </a:pPr>
            <a:r>
              <a:rPr lang="sv-SE" dirty="0"/>
              <a:t>Nu är det dags att gå igenom målen för </a:t>
            </a:r>
            <a:r>
              <a:rPr lang="sv-SE" b="0" dirty="0">
                <a:ea typeface="Calibri"/>
                <a:cs typeface="Calibri"/>
              </a:rPr>
              <a:t> </a:t>
            </a:r>
            <a:r>
              <a:rPr lang="sv-SE" b="0" i="1" dirty="0">
                <a:ea typeface="ヒラギノ角ゴ Pro W3"/>
                <a:cs typeface="Calibri"/>
              </a:rPr>
              <a:t>MISSION</a:t>
            </a:r>
            <a:r>
              <a:rPr lang="sv-SE" b="0" dirty="0">
                <a:ea typeface="ヒラギノ角ゴ Pro W3"/>
                <a:cs typeface="Calibri"/>
              </a:rPr>
              <a:t> </a:t>
            </a:r>
            <a:r>
              <a:rPr lang="sv-SE" b="1" strike="noStrike" dirty="0">
                <a:ea typeface="ヒラギノ角ゴ Pro W3"/>
                <a:cs typeface="Calibri"/>
              </a:rPr>
              <a:t>1.5</a:t>
            </a:r>
            <a:r>
              <a:rPr lang="sv-SE" b="0" dirty="0">
                <a:ea typeface="Calibri"/>
                <a:cs typeface="Calibri"/>
              </a:rPr>
              <a:t> från kursen Skapa en vision. Att gå tillbaka hit efter det att deltagarna har inhämtat återkoppling från klubbarna i distriktet hjälper till att stärka stödet för m</a:t>
            </a:r>
            <a:r>
              <a:rPr lang="sv-SE" b="0" strike="noStrike" dirty="0">
                <a:ea typeface="Calibri"/>
                <a:cs typeface="Calibri"/>
              </a:rPr>
              <a:t>ål</a:t>
            </a:r>
            <a:r>
              <a:rPr lang="sv-SE" b="0" dirty="0">
                <a:ea typeface="Calibri"/>
                <a:cs typeface="Calibri"/>
              </a:rPr>
              <a:t> och planer.</a:t>
            </a:r>
          </a:p>
          <a:p>
            <a:pPr marL="0" marR="0">
              <a:lnSpc>
                <a:spcPct val="107000"/>
              </a:lnSpc>
              <a:spcBef>
                <a:spcPts val="0"/>
              </a:spcBef>
              <a:spcAft>
                <a:spcPts val="800"/>
              </a:spcAft>
            </a:pPr>
            <a:endParaRPr lang="en-US" b="0" dirty="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sv-SE" b="0" i="1" dirty="0">
                <a:ea typeface="Calibri" panose="020F0502020204030204" pitchFamily="34" charset="0"/>
                <a:cs typeface="Arial" panose="020B0604020202020204" pitchFamily="34" charset="0"/>
              </a:rPr>
              <a:t>Text för distriktets ledare, för att leda ett möte om att skapa en plan:</a:t>
            </a:r>
          </a:p>
          <a:p>
            <a:r>
              <a:rPr lang="sv-SE" dirty="0"/>
              <a:t>Under mötet om att skapa en vision gick vi igenom mål för </a:t>
            </a:r>
            <a:r>
              <a:rPr lang="sv-SE" i="1" dirty="0"/>
              <a:t>MISSION</a:t>
            </a:r>
            <a:r>
              <a:rPr lang="sv-SE" dirty="0"/>
              <a:t> </a:t>
            </a:r>
            <a:r>
              <a:rPr lang="sv-SE" b="1" dirty="0"/>
              <a:t>1.5</a:t>
            </a:r>
            <a:r>
              <a:rPr lang="sv-SE" dirty="0"/>
              <a:t>, för att uppfylla vår uppgift avseende hjälpinsatser.</a:t>
            </a:r>
            <a:r>
              <a:rPr lang="sv-SE" b="0" dirty="0">
                <a:ea typeface="ヒラギノ角ゴ Pro W3"/>
                <a:cs typeface="Calibri"/>
              </a:rPr>
              <a:t> </a:t>
            </a:r>
          </a:p>
          <a:p>
            <a:endParaRPr lang="en-US" b="0" baseline="0" dirty="0">
              <a:cs typeface="Arial" panose="020B0604020202020204" pitchFamily="34" charset="0"/>
            </a:endParaRPr>
          </a:p>
          <a:p>
            <a:r>
              <a:rPr lang="sv-SE" b="0" baseline="0" dirty="0">
                <a:cs typeface="Arial" panose="020B0604020202020204" pitchFamily="34" charset="0"/>
              </a:rPr>
              <a:t>Några fler tankar om våra mål?</a:t>
            </a:r>
          </a:p>
        </p:txBody>
      </p:sp>
      <p:sp>
        <p:nvSpPr>
          <p:cNvPr id="5" name="Slide Number Placeholder 4"/>
          <p:cNvSpPr>
            <a:spLocks noGrp="1"/>
          </p:cNvSpPr>
          <p:nvPr>
            <p:ph type="sldNum" sz="quarter" idx="11"/>
          </p:nvPr>
        </p:nvSpPr>
        <p:spPr/>
        <p:txBody>
          <a:bodyPr/>
          <a:lstStyle/>
          <a:p>
            <a:pPr>
              <a:defRPr/>
            </a:pPr>
            <a:fld id="{FCA04FE2-27EA-4007-98B9-D6C6C111B13A}" type="slidenum">
              <a:rPr lang="en-US" smtClean="0"/>
              <a:pPr>
                <a:defRPr/>
              </a:pPr>
              <a:t>11</a:t>
            </a:fld>
            <a:endParaRPr lang="en-US"/>
          </a:p>
        </p:txBody>
      </p:sp>
    </p:spTree>
    <p:extLst>
      <p:ext uri="{BB962C8B-B14F-4D97-AF65-F5344CB8AC3E}">
        <p14:creationId xmlns:p14="http://schemas.microsoft.com/office/powerpoint/2010/main" val="40821490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u="sng" dirty="0">
                <a:ea typeface="ヒラギノ角ゴ Pro W3"/>
                <a:cs typeface="Arial" panose="020B0604020202020204" pitchFamily="34" charset="0"/>
              </a:rPr>
              <a:t>Noteringar till presentatören: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sv-SE" i="1" dirty="0">
                <a:cs typeface="Arial" panose="020B0604020202020204" pitchFamily="34" charset="0"/>
              </a:rPr>
              <a:t>Ge deltagarna tid till att läsa texten på bilden.</a:t>
            </a:r>
          </a:p>
          <a:p>
            <a:pPr marL="0" marR="0" lvl="0" indent="0" algn="l" defTabSz="914400" rtl="0" eaLnBrk="0" fontAlgn="base" latinLnBrk="0" hangingPunct="0">
              <a:lnSpc>
                <a:spcPct val="100000"/>
              </a:lnSpc>
              <a:spcBef>
                <a:spcPct val="30000"/>
              </a:spcBef>
              <a:spcAft>
                <a:spcPct val="0"/>
              </a:spcAft>
              <a:buClrTx/>
              <a:buSzTx/>
              <a:buFontTx/>
              <a:buNone/>
              <a:tabLst/>
              <a:defRPr/>
            </a:pPr>
            <a:r>
              <a:rPr lang="sv-SE" baseline="0" dirty="0">
                <a:cs typeface="Arial" panose="020B0604020202020204" pitchFamily="34" charset="0"/>
              </a:rPr>
              <a:t>________________________________________________________________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b="0" baseline="0" dirty="0">
                <a:cs typeface="Arial" panose="020B0604020202020204" pitchFamily="34" charset="0"/>
              </a:rPr>
              <a:t>Vad innebär detta citat för er? (Gör en paus för att få svar)</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baseline="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baseline="0" dirty="0">
                <a:cs typeface="Arial" panose="020B0604020202020204" pitchFamily="34" charset="0"/>
              </a:rPr>
              <a:t>Våra fastställda mål kommer kräva mycket planering med många steg på vägen, men varje steg vi tar kommer att föra oss mycket närmare framgångar.</a:t>
            </a:r>
            <a:r>
              <a:rPr lang="sv-SE" b="0" baseline="0" dirty="0">
                <a:cs typeface="Arial" panose="020B0604020202020204" pitchFamily="34" charset="0"/>
              </a:rPr>
              <a:t> Därför bör varje steg som genomförs firas, oavsett hur liten uppgiften är.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b="0" baseline="0" dirty="0">
                <a:cs typeface="Arial" panose="020B0604020202020204" pitchFamily="34" charset="0"/>
              </a:rPr>
              <a:t>Låt oss nu gå igenom alla delar i en stark handlingsplan.</a:t>
            </a: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CA04FE2-27EA-4007-98B9-D6C6C111B13A}" type="slidenum">
              <a:rPr kumimoji="0" lang="en-US" sz="1300" b="0" i="0" u="none" strike="noStrike" kern="1200" cap="none" spc="0" normalizeH="0" baseline="0" noProof="0" smtClean="0">
                <a:ln>
                  <a:noFill/>
                </a:ln>
                <a:solidFill>
                  <a:prstClr val="black"/>
                </a:solidFill>
                <a:effectLst/>
                <a:uLnTx/>
                <a:uFillTx/>
                <a:latin typeface="Calibri" pitchFamily="34" charset="0"/>
                <a:ea typeface="ヒラギノ角ゴ Pro W3" pitchFamily="125"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300" b="0" i="0" u="none" strike="noStrike" kern="1200" cap="none" spc="0" normalizeH="0" baseline="0" noProof="0">
              <a:ln>
                <a:noFill/>
              </a:ln>
              <a:solidFill>
                <a:prstClr val="black"/>
              </a:solidFill>
              <a:effectLst/>
              <a:uLnTx/>
              <a:uFillTx/>
              <a:latin typeface="Calibri" pitchFamily="34" charset="0"/>
              <a:ea typeface="ヒラギノ角ゴ Pro W3" pitchFamily="125" charset="-128"/>
              <a:cs typeface="+mn-cs"/>
            </a:endParaRPr>
          </a:p>
        </p:txBody>
      </p:sp>
    </p:spTree>
    <p:extLst>
      <p:ext uri="{BB962C8B-B14F-4D97-AF65-F5344CB8AC3E}">
        <p14:creationId xmlns:p14="http://schemas.microsoft.com/office/powerpoint/2010/main" val="1968446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lvl="0">
              <a:defRPr/>
            </a:pPr>
            <a:r>
              <a:rPr lang="sv-SE" sz="1200" u="sng" dirty="0">
                <a:ea typeface="ヒラギノ角ゴ Pro W3"/>
                <a:cs typeface="Arial" panose="020B0604020202020204" pitchFamily="34" charset="0"/>
              </a:rPr>
              <a:t>Noteringar till presentatören: </a:t>
            </a:r>
          </a:p>
          <a:p>
            <a:pPr lvl="0">
              <a:defRPr/>
            </a:pPr>
            <a:r>
              <a:rPr lang="sv-SE" sz="1200" dirty="0">
                <a:cs typeface="Arial" panose="020B0604020202020204" pitchFamily="34" charset="0"/>
              </a:rPr>
              <a:t>____________________________________________________________</a:t>
            </a:r>
          </a:p>
          <a:p>
            <a:endParaRPr lang="en-US" sz="1200" dirty="0">
              <a:cs typeface="Arial" panose="020B0604020202020204" pitchFamily="34" charset="0"/>
            </a:endParaRPr>
          </a:p>
          <a:p>
            <a:r>
              <a:rPr lang="sv-SE" sz="1200" dirty="0">
                <a:cs typeface="Arial" panose="020B0604020202020204" pitchFamily="34" charset="0"/>
              </a:rPr>
              <a:t>Här finner du den viktigaste resursen du kommer använda för att sammanställa en handlingsplan för vart och ett av de fastställda medlemsmålen. För att förstå denna resurs bättre ska vi dyka ner på djupet i varje avsnitt (klicka).</a:t>
            </a:r>
          </a:p>
          <a:p>
            <a:endParaRPr lang="en-US" sz="120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dirty="0"/>
              <a:t>Först har vi avsnittet </a:t>
            </a:r>
            <a:r>
              <a:rPr lang="sv-SE" i="1" dirty="0"/>
              <a:t>Fokusområde</a:t>
            </a:r>
            <a:r>
              <a:rPr lang="sv-SE" dirty="0"/>
              <a:t>, vilket ger arbetsgruppen tydliga riktlinjer om det övergripande målet målbeskrivningen hänvisar till.</a:t>
            </a:r>
            <a:r>
              <a:rPr lang="sv-SE" sz="1200" dirty="0">
                <a:cs typeface="Arial" panose="020B0604020202020204" pitchFamily="34" charset="0"/>
              </a:rPr>
              <a:t> Distriktets team kommer ha möjlighet att använda mallar om handlingsplaner för att sammanfatta distriktets mål, vilket är orsaken till att du finner serviceaktiviteter, medlemsutveckling, ledarutveckling, LCIF och ett eget mål i detta avsnitt. Avseende global medlemsfokusering kommer alla våra handlingsplaner endast att fokusera på medlemsutveckling. (klicka)</a:t>
            </a:r>
          </a:p>
          <a:p>
            <a:endParaRPr lang="en-US" sz="1200" dirty="0">
              <a:cs typeface="Arial" panose="020B0604020202020204" pitchFamily="34" charset="0"/>
            </a:endParaRPr>
          </a:p>
          <a:p>
            <a:pPr>
              <a:defRPr/>
            </a:pPr>
            <a:r>
              <a:rPr lang="sv-SE" sz="1200" dirty="0">
                <a:ea typeface="ヒラギノ角ゴ Pro W3"/>
                <a:cs typeface="Calibri"/>
              </a:rPr>
              <a:t>Därefter har vi målbeskrivningen där ni ska ange vad distriktet har för avsikt att uppnå. </a:t>
            </a:r>
            <a:r>
              <a:rPr lang="sv-SE" dirty="0"/>
              <a:t>Avseende medlemsutveckling kommer ni att använda varje mål i</a:t>
            </a:r>
            <a:r>
              <a:rPr lang="sv-SE" b="0" dirty="0">
                <a:ea typeface="ヒラギノ角ゴ Pro W3"/>
                <a:cs typeface="Calibri"/>
              </a:rPr>
              <a:t> </a:t>
            </a:r>
            <a:r>
              <a:rPr lang="sv-SE" b="0" i="1" dirty="0">
                <a:ea typeface="ヒラギノ角ゴ Pro W3"/>
                <a:cs typeface="Calibri"/>
              </a:rPr>
              <a:t>MISSION</a:t>
            </a:r>
            <a:r>
              <a:rPr lang="sv-SE" b="0" dirty="0">
                <a:ea typeface="ヒラギノ角ゴ Pro W3"/>
                <a:cs typeface="Calibri"/>
              </a:rPr>
              <a:t> </a:t>
            </a:r>
            <a:r>
              <a:rPr lang="sv-SE" b="1" dirty="0">
                <a:ea typeface="ヒラギノ角ゴ Pro W3"/>
              </a:rPr>
              <a:t>1.5</a:t>
            </a:r>
            <a:r>
              <a:rPr lang="sv-SE" b="0" dirty="0">
                <a:ea typeface="ヒラギノ角ゴ Pro W3"/>
                <a:cs typeface="Calibri"/>
              </a:rPr>
              <a:t> för att formulera en målbeskrivning</a:t>
            </a:r>
            <a:r>
              <a:rPr lang="sv-SE" sz="1200" b="0" dirty="0">
                <a:ea typeface="ヒラギノ角ゴ Pro W3"/>
                <a:cs typeface="Calibri"/>
              </a:rPr>
              <a:t>. (klicka)</a:t>
            </a:r>
          </a:p>
          <a:p>
            <a:endParaRPr lang="en-US" sz="120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dirty="0"/>
              <a:t>Varje mål kommer att ha ett antal handlingssteg, vilka anger hur din arbetsgrupp kommer att uppnå målen.</a:t>
            </a:r>
            <a:r>
              <a:rPr lang="sv-SE" sz="1200" dirty="0">
                <a:cs typeface="Arial" panose="020B0604020202020204" pitchFamily="34" charset="0"/>
              </a:rPr>
              <a:t> Varje steg i processen, från att boka in ett möte till att genomföra utbildning som förberedelse inför ett evenemang, bör anges för att kunna fira små framgångar längsmed vägen. (klicka)</a:t>
            </a:r>
          </a:p>
          <a:p>
            <a:endParaRPr lang="en-US" sz="120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dirty="0">
                <a:cs typeface="Arial" panose="020B0604020202020204" pitchFamily="34" charset="0"/>
              </a:rPr>
              <a:t>För varje handlingssteg bör anges vem som har ansvaret att det genomförs, vilket säkerställer ansvarstagande och svarar på frågan vem som bör utföra varje uppgift. (klicka)</a:t>
            </a:r>
          </a:p>
          <a:p>
            <a:endParaRPr lang="en-US" sz="120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i="1" dirty="0">
                <a:cs typeface="Arial" panose="020B0604020202020204" pitchFamily="34" charset="0"/>
              </a:rPr>
              <a:t>Resurser som krävs</a:t>
            </a:r>
            <a:r>
              <a:rPr lang="sv-SE" sz="1200" dirty="0">
                <a:cs typeface="Arial" panose="020B0604020202020204" pitchFamily="34" charset="0"/>
              </a:rPr>
              <a:t> avser vilka saker, pengar eller människor som behövs för att kunna utföra varje uppgift. (klicka)</a:t>
            </a:r>
          </a:p>
          <a:p>
            <a:endParaRPr lang="en-US" sz="120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i="1" dirty="0">
                <a:cs typeface="Arial" panose="020B0604020202020204" pitchFamily="34" charset="0"/>
              </a:rPr>
              <a:t>Inleds datum</a:t>
            </a:r>
            <a:r>
              <a:rPr lang="sv-SE" sz="1200" dirty="0">
                <a:cs typeface="Arial" panose="020B0604020202020204" pitchFamily="34" charset="0"/>
              </a:rPr>
              <a:t> avser när planeringen för varje handlingssteg bör starta, medan </a:t>
            </a:r>
            <a:r>
              <a:rPr lang="sv-SE" sz="1200" i="1" dirty="0">
                <a:cs typeface="Arial" panose="020B0604020202020204" pitchFamily="34" charset="0"/>
              </a:rPr>
              <a:t>Klart datum</a:t>
            </a:r>
            <a:r>
              <a:rPr lang="sv-SE" sz="1200" dirty="0">
                <a:cs typeface="Arial" panose="020B0604020202020204" pitchFamily="34" charset="0"/>
              </a:rPr>
              <a:t> är när uppgiften bör ha genomförts. Kom ihåg att lägga till tid för uppföljning vid behov. (klicka)</a:t>
            </a:r>
          </a:p>
          <a:p>
            <a:endParaRPr lang="en-US" sz="120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dirty="0">
                <a:cs typeface="Arial" panose="020B0604020202020204" pitchFamily="34" charset="0"/>
              </a:rPr>
              <a:t>Avsnittet </a:t>
            </a:r>
            <a:r>
              <a:rPr lang="sv-SE" sz="1200" i="1" dirty="0">
                <a:cs typeface="Arial" panose="020B0604020202020204" pitchFamily="34" charset="0"/>
              </a:rPr>
              <a:t>Bedömning</a:t>
            </a:r>
            <a:r>
              <a:rPr lang="sv-SE" sz="1200" dirty="0">
                <a:cs typeface="Arial" panose="020B0604020202020204" pitchFamily="34" charset="0"/>
              </a:rPr>
              <a:t> och </a:t>
            </a:r>
            <a:r>
              <a:rPr lang="sv-SE" sz="1200" i="1" dirty="0">
                <a:cs typeface="Arial" panose="020B0604020202020204" pitchFamily="34" charset="0"/>
              </a:rPr>
              <a:t>Ändringar</a:t>
            </a:r>
            <a:r>
              <a:rPr lang="sv-SE" sz="1200" dirty="0">
                <a:cs typeface="Arial" panose="020B0604020202020204" pitchFamily="34" charset="0"/>
              </a:rPr>
              <a:t> ska inte fyllas i när du inledningsvis sammanställer handlingsplanen, utan det kommer att ske under året. I avsnittet </a:t>
            </a:r>
            <a:r>
              <a:rPr lang="sv-SE" sz="1200" i="1" dirty="0">
                <a:cs typeface="Arial" panose="020B0604020202020204" pitchFamily="34" charset="0"/>
              </a:rPr>
              <a:t>Bedömning</a:t>
            </a:r>
            <a:r>
              <a:rPr lang="sv-SE" sz="1200" dirty="0">
                <a:cs typeface="Arial" panose="020B0604020202020204" pitchFamily="34" charset="0"/>
              </a:rPr>
              <a:t> anger du återkoppling du har fått som kan påverka den övergripande tidsplanen eller handlingar som krävs för att nå målet. (klicka)</a:t>
            </a:r>
          </a:p>
          <a:p>
            <a:endParaRPr lang="en-US" sz="1200" dirty="0">
              <a:cs typeface="Arial" panose="020B0604020202020204" pitchFamily="34" charset="0"/>
            </a:endParaRPr>
          </a:p>
          <a:p>
            <a:r>
              <a:rPr lang="sv-SE" sz="1200" dirty="0">
                <a:cs typeface="Arial" panose="020B0604020202020204" pitchFamily="34" charset="0"/>
              </a:rPr>
              <a:t>Avsnittet </a:t>
            </a:r>
            <a:r>
              <a:rPr lang="sv-SE" sz="1200" i="1" dirty="0">
                <a:cs typeface="Arial" panose="020B0604020202020204" pitchFamily="34" charset="0"/>
              </a:rPr>
              <a:t>Ändringar</a:t>
            </a:r>
            <a:r>
              <a:rPr lang="sv-SE" sz="1200" dirty="0">
                <a:cs typeface="Arial" panose="020B0604020202020204" pitchFamily="34" charset="0"/>
              </a:rPr>
              <a:t>, å andra sidan, baseras på bedömningen och vilka förändringar av planen som måste göras, för att kunna nå målet.</a:t>
            </a:r>
          </a:p>
          <a:p>
            <a:endParaRPr lang="en-US" sz="1200" dirty="0">
              <a:cs typeface="Arial" panose="020B0604020202020204" pitchFamily="34" charset="0"/>
            </a:endParaRPr>
          </a:p>
          <a:p>
            <a:r>
              <a:rPr lang="sv-SE" sz="1200" dirty="0">
                <a:cs typeface="Arial" panose="020B0604020202020204" pitchFamily="34" charset="0"/>
              </a:rPr>
              <a:t>Vi kommer strax att gå igenom några exempel på handlingssteg som kan användas i planen för varje fokusområde, vilket kommer hjälpa dig att förstå hur man sammanställer en handlingsplan. Men innan vi gör det är det någon som har några frågor? (Paus)</a:t>
            </a: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627F33C-24D4-41C1-BFA2-68160C39F89C}" type="slidenum">
              <a:rPr kumimoji="0" lang="en-US" sz="1300" b="0" i="0" u="none" strike="noStrike" kern="1200" cap="none" spc="0" normalizeH="0" baseline="0" noProof="0" smtClean="0">
                <a:ln>
                  <a:noFill/>
                </a:ln>
                <a:solidFill>
                  <a:prstClr val="black"/>
                </a:solidFill>
                <a:effectLst/>
                <a:uLnTx/>
                <a:uFillTx/>
                <a:latin typeface="Calibri" pitchFamily="34" charset="0"/>
                <a:ea typeface="ヒラギノ角ゴ Pro W3" pitchFamily="125"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300" b="0" i="0" u="none" strike="noStrike" kern="1200" cap="none" spc="0" normalizeH="0" baseline="0" noProof="0">
              <a:ln>
                <a:noFill/>
              </a:ln>
              <a:solidFill>
                <a:prstClr val="black"/>
              </a:solidFill>
              <a:effectLst/>
              <a:uLnTx/>
              <a:uFillTx/>
              <a:latin typeface="Calibri" pitchFamily="34" charset="0"/>
              <a:ea typeface="ヒラギノ角ゴ Pro W3" pitchFamily="125" charset="-128"/>
              <a:cs typeface="+mn-cs"/>
            </a:endParaRPr>
          </a:p>
        </p:txBody>
      </p:sp>
    </p:spTree>
    <p:extLst>
      <p:ext uri="{BB962C8B-B14F-4D97-AF65-F5344CB8AC3E}">
        <p14:creationId xmlns:p14="http://schemas.microsoft.com/office/powerpoint/2010/main" val="41870498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sv-SE" u="sng" dirty="0">
                <a:ea typeface="ヒラギノ角ゴ Pro W3"/>
                <a:cs typeface="Arial" panose="020B0604020202020204" pitchFamily="34" charset="0"/>
              </a:rPr>
              <a:t>Noteringar till presentatören: </a:t>
            </a:r>
          </a:p>
          <a:p>
            <a:pPr lvl="0">
              <a:defRPr/>
            </a:pPr>
            <a:r>
              <a:rPr lang="sv-SE" dirty="0"/>
              <a:t>____________________________________________________________</a:t>
            </a:r>
          </a:p>
          <a:p>
            <a:pPr marL="0" marR="0">
              <a:lnSpc>
                <a:spcPct val="107000"/>
              </a:lnSpc>
              <a:spcBef>
                <a:spcPts val="0"/>
              </a:spcBef>
              <a:spcAft>
                <a:spcPts val="800"/>
              </a:spcAft>
            </a:pPr>
            <a:endParaRPr lang="en-US" b="1" dirty="0">
              <a:effectLst/>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sv-SE" i="1" dirty="0">
                <a:ea typeface="Calibri" panose="020F0502020204030204" pitchFamily="34" charset="0"/>
                <a:cs typeface="Arial" panose="020B0604020202020204" pitchFamily="34" charset="0"/>
              </a:rPr>
              <a:t>Text för GAT områdesledare, för att förbereda distriktets ledare att genomföra ett möte om att skapa en plan:</a:t>
            </a:r>
          </a:p>
          <a:p>
            <a:pPr marL="0" marR="0">
              <a:lnSpc>
                <a:spcPct val="107000"/>
              </a:lnSpc>
              <a:spcBef>
                <a:spcPts val="0"/>
              </a:spcBef>
              <a:spcAft>
                <a:spcPts val="800"/>
              </a:spcAft>
            </a:pPr>
            <a:r>
              <a:rPr lang="sv-SE" b="0" dirty="0">
                <a:ea typeface="Calibri" panose="020F0502020204030204" pitchFamily="34" charset="0"/>
                <a:cs typeface="Arial" panose="020B0604020202020204" pitchFamily="34" charset="0"/>
              </a:rPr>
              <a:t>Kommande bilder ger möjlighet att öva på handlingsplaner, genom att gå igenom och diskutera flera exempel på mål och handlingsplaner. Som vi just såg vid genomgången av mallen är handlingsplaner mycket detaljerade och varje steg är viktigt på vägen mot våra framgångar. Handlingsplaner blir dock enklare när man har övat. Diskussionerna stimulerar även vårt tänkande och vår kreativitet kring möjliga handlingssteg inom varje fokusområde.</a:t>
            </a:r>
          </a:p>
          <a:p>
            <a:pPr marL="0" marR="0">
              <a:lnSpc>
                <a:spcPct val="107000"/>
              </a:lnSpc>
              <a:spcBef>
                <a:spcPts val="0"/>
              </a:spcBef>
              <a:spcAft>
                <a:spcPts val="800"/>
              </a:spcAft>
            </a:pPr>
            <a:endParaRPr lang="en-US" dirty="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sv-SE" i="1" dirty="0">
                <a:ea typeface="Calibri" panose="020F0502020204030204" pitchFamily="34" charset="0"/>
                <a:cs typeface="Arial" panose="020B0604020202020204" pitchFamily="34" charset="0"/>
              </a:rPr>
              <a:t>Text för distriktets ledare, för att leda ett möte om att skapa en plan:</a:t>
            </a:r>
          </a:p>
          <a:p>
            <a:r>
              <a:rPr lang="sv-SE" b="0" dirty="0">
                <a:cs typeface="Arial" panose="020B0604020202020204" pitchFamily="34" charset="0"/>
              </a:rPr>
              <a:t>Jättebra! Låt oss gå vidare till ett exempel på en påbörjad handlingsplan för fokusområde 1 - Nya klubbar.</a:t>
            </a: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14</a:t>
            </a:fld>
            <a:endParaRPr lang="en-US"/>
          </a:p>
        </p:txBody>
      </p:sp>
    </p:spTree>
    <p:extLst>
      <p:ext uri="{BB962C8B-B14F-4D97-AF65-F5344CB8AC3E}">
        <p14:creationId xmlns:p14="http://schemas.microsoft.com/office/powerpoint/2010/main" val="22379764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lvl="0">
              <a:defRPr/>
            </a:pPr>
            <a:r>
              <a:rPr lang="sv-SE" u="sng" dirty="0">
                <a:ea typeface="ヒラギノ角ゴ Pro W3"/>
                <a:cs typeface="Arial" panose="020B0604020202020204" pitchFamily="34" charset="0"/>
              </a:rPr>
              <a:t>Noteringar till presentatören: </a:t>
            </a:r>
          </a:p>
          <a:p>
            <a:pPr lvl="0">
              <a:defRPr/>
            </a:pPr>
            <a:r>
              <a:rPr lang="sv-SE" dirty="0"/>
              <a:t>____________________________________________________________</a:t>
            </a:r>
          </a:p>
          <a:p>
            <a:endParaRPr lang="en-US" dirty="0">
              <a:cs typeface="Arial" panose="020B0604020202020204" pitchFamily="34" charset="0"/>
            </a:endParaRPr>
          </a:p>
          <a:p>
            <a:r>
              <a:rPr lang="sv-SE" dirty="0"/>
              <a:t>Kom ihåg att detta bara är inledningen av en handlingsplan. Er färdiga handlingsplan kan vara mycket längre. </a:t>
            </a:r>
          </a:p>
          <a:p>
            <a:endParaRPr lang="en-US"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dirty="0"/>
              <a:t>I detta exempel har vi följande målbeskrivning: "Senast vid slutet av detta verksamhetsår kommer vårt team att chartra ytterligare en ny klubb med minst 20 medlemmar."</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dirty="0">
              <a:effectLst/>
              <a:highlight>
                <a:srgbClr val="FFFF00"/>
              </a:highlight>
              <a:latin typeface="Calibri" panose="020F0502020204030204" pitchFamily="34" charset="0"/>
              <a:cs typeface="Calibri" panose="020F0502020204030204" pitchFamily="34" charset="0"/>
            </a:endParaRPr>
          </a:p>
          <a:p>
            <a:r>
              <a:rPr lang="sv-SE" dirty="0"/>
              <a:t>Vid genomgång av handlingsstegen, vad uppmärksammade du? </a:t>
            </a:r>
            <a:r>
              <a:rPr lang="sv-SE" i="1" dirty="0">
                <a:cs typeface="Arial" panose="020B0604020202020204" pitchFamily="34" charset="0"/>
              </a:rPr>
              <a:t>(Gör en paus, så att deltagarna kan titta på exemplet och ge ett svar)</a:t>
            </a:r>
          </a:p>
          <a:p>
            <a:endParaRPr lang="en-US" dirty="0">
              <a:cs typeface="Arial" panose="020B0604020202020204" pitchFamily="34" charset="0"/>
            </a:endParaRPr>
          </a:p>
          <a:p>
            <a:r>
              <a:rPr lang="sv-SE" dirty="0"/>
              <a:t>Varje handlingssteg bör innehålla ett verb som indikerar handling. Vi kommer att GÖRA dessa saker.</a:t>
            </a:r>
          </a:p>
          <a:p>
            <a:endParaRPr lang="en-US" dirty="0">
              <a:cs typeface="Arial" panose="020B0604020202020204" pitchFamily="34" charset="0"/>
            </a:endParaRPr>
          </a:p>
          <a:p>
            <a:r>
              <a:rPr lang="sv-SE" dirty="0"/>
              <a:t>Kom ihåg att vara specifik när det gäller handlingsstegen, för det kommer hjälpa din arbetsgrupp att följa och följa upp vad som har gjorts och inte gjorts hittills.</a:t>
            </a:r>
          </a:p>
          <a:p>
            <a:endParaRPr lang="en-US"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dirty="0"/>
              <a:t>Du noterar säkert även att det kan krävas en hel rad andra steg för att nå detta mål, men detta är alltså bara ett exempel. Vad bör inträffa innan det är dags att marknadsföra den nya klubben i sociala medier? </a:t>
            </a:r>
            <a:r>
              <a:rPr lang="sv-SE" i="1" dirty="0">
                <a:cs typeface="Arial" panose="020B0604020202020204" pitchFamily="34" charset="0"/>
              </a:rPr>
              <a:t>(Gör en paus för att få svar). </a:t>
            </a:r>
            <a:r>
              <a:rPr lang="sv-SE" dirty="0"/>
              <a:t>Kanske att fastställa processen för hur kommunikation kommer att ske med potentiella medlemmar när de har svarat på annonsen?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dirty="0"/>
              <a:t>Vilka andra handlingssteg krävs efter det att marknadsföring har gjorts i sociala medier? Kanske att bestämma var och hur informationsmöten bör genomföras? Några andra förslag? </a:t>
            </a:r>
            <a:r>
              <a:rPr lang="sv-SE" i="1" dirty="0">
                <a:cs typeface="Arial" panose="020B0604020202020204" pitchFamily="34" charset="0"/>
              </a:rPr>
              <a:t>(Gör en paus för att få svar). </a:t>
            </a:r>
            <a:r>
              <a:rPr lang="sv-SE" dirty="0"/>
              <a:t>Kommer klubben att marknadsföras på andra sätt? Exempel: Om distriktet vill bilda en specialklubb för läkare och sjuksköterskor med anledning av det stora antal sjukhus i området, hur kan vi samarbeta med sjukhusens administration för att marknadsföra klubben till personalen? Bör vi ställa upp ett informationsbås? Eller bör vi skriva ut flygblad som fokuserar på våra globala frågor som kan intressera dem?</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dirty="0"/>
              <a:t>Detta är även ett perfekt exempel på hur vi kan inkludera våra styrkor, svagheter, möjligheter och hot. Tillbaka till sociala medier. Distriktets närvaro i sociala medier kan vara mycket bra, men å andra sidan kanske vi behöver hjälp med inlägg i sociala medier om vi inte är så duktiga på det. Om sociala medier är en styrka kan vi använda dem som främsta metod att kommunicera, men om det är en svaghet kanske vi behöver lägga till ett extra steg om att lära oss mer om att göra inlägg i sociala medier, för att göra denna svaghet till en styrka.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dirty="0"/>
              <a:t>Detsamma gäller i exemplet att bilda en specialklubb för läkare och sjuksköterskor. Det kan finnas möjligheter att bilda nya klubbar vid lokala sjukhus eftersom de ännu inte har börjat samarbeta med någon annan organisation. Ett hot kan dock vara COVID-19, eftersom det finns risk att vi inte kan träffa personalen vid sjukhusens administration, så vi måste fundera över andra sätt att kontakta sjukhusen och genomföra möten på nätet.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dirty="0"/>
              <a:t>Möjligheterna är oändliga och ingen idé om att nå målet är för stor eller för liten, så länge det finns tillräckliga handlingssteg som stödjer dem.</a:t>
            </a: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15</a:t>
            </a:fld>
            <a:endParaRPr lang="en-US"/>
          </a:p>
        </p:txBody>
      </p:sp>
    </p:spTree>
    <p:extLst>
      <p:ext uri="{BB962C8B-B14F-4D97-AF65-F5344CB8AC3E}">
        <p14:creationId xmlns:p14="http://schemas.microsoft.com/office/powerpoint/2010/main" val="19867864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sv-SE" u="sng" dirty="0">
                <a:ea typeface="ヒラギノ角ゴ Pro W3"/>
                <a:cs typeface="Arial" panose="020B0604020202020204" pitchFamily="34" charset="0"/>
              </a:rPr>
              <a:t>Noteringar till presentatören: </a:t>
            </a:r>
          </a:p>
          <a:p>
            <a:pPr lvl="0">
              <a:defRPr/>
            </a:pPr>
            <a:r>
              <a:rPr lang="sv-SE" dirty="0"/>
              <a:t>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b="0" dirty="0">
                <a:cs typeface="Arial" panose="020B0604020202020204" pitchFamily="34" charset="0"/>
              </a:rPr>
              <a:t>Låt oss gå vidare till ett exempel på en påbörjad handlingsplan för fokusområde 2 - Nya medlemmar.</a:t>
            </a: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16</a:t>
            </a:fld>
            <a:endParaRPr lang="en-US"/>
          </a:p>
        </p:txBody>
      </p:sp>
    </p:spTree>
    <p:extLst>
      <p:ext uri="{BB962C8B-B14F-4D97-AF65-F5344CB8AC3E}">
        <p14:creationId xmlns:p14="http://schemas.microsoft.com/office/powerpoint/2010/main" val="42604243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sv-SE" u="sng" dirty="0">
                <a:ea typeface="ヒラギノ角ゴ Pro W3"/>
                <a:cs typeface="Arial" panose="020B0604020202020204" pitchFamily="34" charset="0"/>
              </a:rPr>
              <a:t>Noteringar till presentatören: </a:t>
            </a:r>
          </a:p>
          <a:p>
            <a:pPr lvl="0">
              <a:defRPr/>
            </a:pPr>
            <a:r>
              <a:rPr lang="sv-SE" dirty="0"/>
              <a:t>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cs typeface="Arial" panose="020B0604020202020204" pitchFamily="34" charset="0"/>
            </a:endParaRPr>
          </a:p>
          <a:p>
            <a:pPr marL="0" marR="0" lvl="0" indent="0" algn="l" defTabSz="914377" rtl="0" eaLnBrk="1" fontAlgn="auto" latinLnBrk="0" hangingPunct="1">
              <a:lnSpc>
                <a:spcPct val="150000"/>
              </a:lnSpc>
              <a:spcBef>
                <a:spcPts val="0"/>
              </a:spcBef>
              <a:spcAft>
                <a:spcPts val="0"/>
              </a:spcAft>
              <a:buClrTx/>
              <a:buSzTx/>
              <a:buFontTx/>
              <a:buNone/>
              <a:tabLst/>
              <a:defRPr/>
            </a:pPr>
            <a:r>
              <a:rPr lang="sv-SE" dirty="0"/>
              <a:t>I detta exempel har vi följande målbeskrivning: Senast vid slutet av detta verksamhetsår kommer våra klubbar att tillföra 10 nya medlemmar till befintliga klubbar.</a:t>
            </a:r>
          </a:p>
          <a:p>
            <a:pPr marL="0" marR="0">
              <a:spcBef>
                <a:spcPts val="0"/>
              </a:spcBef>
              <a:spcAft>
                <a:spcPts val="0"/>
              </a:spcAft>
            </a:pPr>
            <a:endParaRPr lang="en-US" sz="1200" strike="sngStrike"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b="0" dirty="0">
                <a:cs typeface="Arial" panose="020B0604020202020204" pitchFamily="34" charset="0"/>
              </a:rPr>
              <a:t>Låt oss ta en titt på handlingsstegen. </a:t>
            </a:r>
            <a:r>
              <a:rPr lang="sv-SE" b="0" i="1" dirty="0">
                <a:cs typeface="Arial" panose="020B0604020202020204" pitchFamily="34" charset="0"/>
              </a:rPr>
              <a:t>(Gör en paus, så att deltagarna kan läsa igenom).</a:t>
            </a:r>
          </a:p>
          <a:p>
            <a:endParaRPr lang="en-US" b="0" baseline="0" dirty="0">
              <a:cs typeface="Arial" panose="020B0604020202020204" pitchFamily="34" charset="0"/>
            </a:endParaRPr>
          </a:p>
          <a:p>
            <a:r>
              <a:rPr lang="sv-SE" b="0" baseline="0" dirty="0">
                <a:cs typeface="Arial" panose="020B0604020202020204" pitchFamily="34" charset="0"/>
              </a:rPr>
              <a:t>Som ni ser är beskrivningen av varje handlingssteg kort, innehåller verb som indikerar handling och högst två meningar föredras. Även i korta meningar är det viktigt att vara så specifik som möjligt. </a:t>
            </a:r>
          </a:p>
          <a:p>
            <a:endParaRPr lang="en-US" b="0" baseline="0" dirty="0">
              <a:cs typeface="Arial" panose="020B0604020202020204" pitchFamily="34" charset="0"/>
            </a:endParaRPr>
          </a:p>
          <a:p>
            <a:r>
              <a:rPr lang="sv-SE" b="0" baseline="0" dirty="0">
                <a:cs typeface="Arial" panose="020B0604020202020204" pitchFamily="34" charset="0"/>
              </a:rPr>
              <a:t>Vad är det som är specifikt i detta exempel på beskrivning? </a:t>
            </a:r>
            <a:r>
              <a:rPr lang="sv-SE" b="0" i="1" baseline="0" dirty="0">
                <a:cs typeface="Arial" panose="020B0604020202020204" pitchFamily="34" charset="0"/>
              </a:rPr>
              <a:t>(Gör en paus för deltagarnas svar. Du kan tillföra följande svar: Hur den specifika ledaren utses som ansvarig person och hur varje resurs som krävs har angivits.</a:t>
            </a:r>
          </a:p>
          <a:p>
            <a:endParaRPr lang="en-US" b="0" baseline="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b="0" baseline="0" dirty="0">
                <a:cs typeface="Arial" panose="020B0604020202020204" pitchFamily="34" charset="0"/>
              </a:rPr>
              <a:t>Vilka andra specifika saker skulle du ange som inte har angivits ovan? (</a:t>
            </a:r>
            <a:r>
              <a:rPr lang="sv-SE" b="0" i="1" baseline="0" dirty="0">
                <a:cs typeface="Arial" panose="020B0604020202020204" pitchFamily="34" charset="0"/>
              </a:rPr>
              <a:t>paus)</a:t>
            </a: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17</a:t>
            </a:fld>
            <a:endParaRPr lang="en-US"/>
          </a:p>
        </p:txBody>
      </p:sp>
    </p:spTree>
    <p:extLst>
      <p:ext uri="{BB962C8B-B14F-4D97-AF65-F5344CB8AC3E}">
        <p14:creationId xmlns:p14="http://schemas.microsoft.com/office/powerpoint/2010/main" val="25850574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sv-SE" u="sng" dirty="0">
                <a:ea typeface="ヒラギノ角ゴ Pro W3"/>
                <a:cs typeface="Arial" panose="020B0604020202020204" pitchFamily="34" charset="0"/>
              </a:rPr>
              <a:t>Noteringar till presentatören: </a:t>
            </a:r>
          </a:p>
          <a:p>
            <a:pPr lvl="0">
              <a:defRPr/>
            </a:pPr>
            <a:r>
              <a:rPr lang="sv-SE" dirty="0"/>
              <a:t>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b="0" dirty="0">
                <a:cs typeface="Arial" panose="020B0604020202020204" pitchFamily="34" charset="0"/>
              </a:rPr>
              <a:t>Vi fortsätter och nu tittar vi närmare på ett exempel på en påbörjad handlingsplan för fokusområde 3 - Medlemstrivsel.</a:t>
            </a: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18</a:t>
            </a:fld>
            <a:endParaRPr lang="en-US"/>
          </a:p>
        </p:txBody>
      </p:sp>
    </p:spTree>
    <p:extLst>
      <p:ext uri="{BB962C8B-B14F-4D97-AF65-F5344CB8AC3E}">
        <p14:creationId xmlns:p14="http://schemas.microsoft.com/office/powerpoint/2010/main" val="3583181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sv-SE" u="sng" dirty="0">
                <a:ea typeface="ヒラギノ角ゴ Pro W3"/>
                <a:cs typeface="Arial" panose="020B0604020202020204" pitchFamily="34" charset="0"/>
              </a:rPr>
              <a:t>Noteringar till presentatören: </a:t>
            </a:r>
          </a:p>
          <a:p>
            <a:pPr lvl="0">
              <a:defRPr/>
            </a:pPr>
            <a:r>
              <a:rPr lang="sv-SE" dirty="0"/>
              <a:t>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cs typeface="Arial" panose="020B0604020202020204" pitchFamily="34" charset="0"/>
            </a:endParaRPr>
          </a:p>
          <a:p>
            <a:pPr marL="0" marR="0" lvl="0" indent="0" algn="l" defTabSz="914377" rtl="0" eaLnBrk="1" fontAlgn="auto" latinLnBrk="0" hangingPunct="1">
              <a:lnSpc>
                <a:spcPct val="150000"/>
              </a:lnSpc>
              <a:spcBef>
                <a:spcPts val="0"/>
              </a:spcBef>
              <a:spcAft>
                <a:spcPts val="0"/>
              </a:spcAft>
              <a:buClrTx/>
              <a:buSzTx/>
              <a:buFontTx/>
              <a:buNone/>
              <a:tabLst/>
              <a:defRPr/>
            </a:pPr>
            <a:r>
              <a:rPr lang="sv-SE" dirty="0"/>
              <a:t>I detta exempel har vi följande målbeskrivning: Senast vid slutet av verksamhetsåret kommer vårt distrikt att förbättra vår nettoökning med tre medlemmar. Låt oss ta en titt på denna handlingsplan. (Gör en paus, så att deltagarna kan läsa igenom).</a:t>
            </a:r>
          </a:p>
          <a:p>
            <a:endParaRPr lang="en-US" baseline="0" dirty="0">
              <a:cs typeface="Arial" panose="020B0604020202020204" pitchFamily="34" charset="0"/>
            </a:endParaRPr>
          </a:p>
          <a:p>
            <a:r>
              <a:rPr lang="sv-SE" baseline="0" dirty="0">
                <a:cs typeface="Arial" panose="020B0604020202020204" pitchFamily="34" charset="0"/>
              </a:rPr>
              <a:t>Låt oss specifikt fokusera på datum. Kom ihåg att datum bör omfatta även förberedelser och uppföljning, inte bara de datum när handlingsstegen genomförs. </a:t>
            </a:r>
          </a:p>
          <a:p>
            <a:endParaRPr lang="en-US" baseline="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baseline="0" dirty="0">
                <a:cs typeface="Arial" panose="020B0604020202020204" pitchFamily="34" charset="0"/>
              </a:rPr>
              <a:t>I handlingssteg 3 har vi 2 veckor att boka in möten med klubbarnas ledare. </a:t>
            </a:r>
            <a:r>
              <a:rPr lang="sv-SE" i="1" baseline="0" dirty="0">
                <a:cs typeface="Arial" panose="020B0604020202020204" pitchFamily="34" charset="0"/>
              </a:rPr>
              <a:t>Varför anser vi att just denna tid bör avsättas till detta? </a:t>
            </a:r>
            <a:r>
              <a:rPr lang="sv-SE" i="1" dirty="0">
                <a:cs typeface="Arial" panose="020B0604020202020204" pitchFamily="34" charset="0"/>
              </a:rPr>
              <a:t>(Gör en paus, så att deltagarna kan svara. </a:t>
            </a:r>
            <a:r>
              <a:rPr lang="sv-SE" i="1" dirty="0"/>
              <a:t>Du kan tillföra följande svar: Hur medlemmarna i arbetsgruppen måste inhämta kontaktinformation till klubbarnas ledare från MyLCI, kontakta varje person i klubbarnas ledarskapsteam, finna en dag och tid som passar för alla och boka in ett möte på en virtuell mötesplattform samt säkerställa att arbetsgruppens  medlemmar är tillgängliga då).</a:t>
            </a:r>
            <a:endParaRPr lang="sv-SE" i="1" dirty="0">
              <a:cs typeface="Arial" panose="020B0604020202020204" pitchFamily="34" charset="0"/>
            </a:endParaRP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19</a:t>
            </a:fld>
            <a:endParaRPr lang="en-US"/>
          </a:p>
        </p:txBody>
      </p:sp>
    </p:spTree>
    <p:extLst>
      <p:ext uri="{BB962C8B-B14F-4D97-AF65-F5344CB8AC3E}">
        <p14:creationId xmlns:p14="http://schemas.microsoft.com/office/powerpoint/2010/main" val="1393112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sv-SE" u="sng" dirty="0">
                <a:ea typeface="ヒラギノ角ゴ Pro W3"/>
                <a:cs typeface="Arial" panose="020B0604020202020204" pitchFamily="34" charset="0"/>
              </a:rPr>
              <a:t>Noteringar till presentatören: </a:t>
            </a:r>
          </a:p>
          <a:p>
            <a:pPr lvl="0">
              <a:defRPr/>
            </a:pPr>
            <a:r>
              <a:rPr lang="sv-SE" dirty="0"/>
              <a:t>____________________________________________________________</a:t>
            </a:r>
          </a:p>
          <a:p>
            <a:endParaRPr lang="en-US" b="0" dirty="0">
              <a:cs typeface="Arial" panose="020B0604020202020204" pitchFamily="34" charset="0"/>
            </a:endParaRPr>
          </a:p>
          <a:p>
            <a:r>
              <a:rPr lang="sv-SE" b="0" dirty="0">
                <a:cs typeface="Arial" panose="020B0604020202020204" pitchFamily="34" charset="0"/>
              </a:rPr>
              <a:t>Välkommen till detta möte om global medlemsfokusering.</a:t>
            </a:r>
            <a:r>
              <a:rPr lang="sv-SE" b="0" baseline="0" dirty="0">
                <a:cs typeface="Arial" panose="020B0604020202020204" pitchFamily="34" charset="0"/>
              </a:rPr>
              <a:t> Jag heter _____ och jag är _____.  </a:t>
            </a:r>
          </a:p>
          <a:p>
            <a:endParaRPr lang="en-US" b="0" baseline="0" dirty="0">
              <a:cs typeface="Arial" panose="020B0604020202020204" pitchFamily="34" charset="0"/>
            </a:endParaRPr>
          </a:p>
          <a:p>
            <a:r>
              <a:rPr lang="sv-SE" b="0" baseline="0" dirty="0">
                <a:cs typeface="Arial" panose="020B0604020202020204" pitchFamily="34" charset="0"/>
              </a:rPr>
              <a:t>Vi träffas här i dag för att skapa vår plan om global medlemsfokusering.</a:t>
            </a:r>
          </a:p>
        </p:txBody>
      </p:sp>
    </p:spTree>
    <p:extLst>
      <p:ext uri="{BB962C8B-B14F-4D97-AF65-F5344CB8AC3E}">
        <p14:creationId xmlns:p14="http://schemas.microsoft.com/office/powerpoint/2010/main" val="42874747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sv-SE" u="sng" dirty="0">
                <a:ea typeface="ヒラギノ角ゴ Pro W3"/>
                <a:cs typeface="Arial" panose="020B0604020202020204" pitchFamily="34" charset="0"/>
              </a:rPr>
              <a:t>Noteringar till presentatören: </a:t>
            </a:r>
          </a:p>
          <a:p>
            <a:pPr lvl="0">
              <a:defRPr/>
            </a:pPr>
            <a:r>
              <a:rPr lang="sv-SE" dirty="0"/>
              <a:t>____________________________________________________________</a:t>
            </a:r>
          </a:p>
          <a:p>
            <a:endParaRPr lang="en-US" dirty="0">
              <a:cs typeface="Arial" panose="020B0604020202020204" pitchFamily="34" charset="0"/>
            </a:endParaRPr>
          </a:p>
          <a:p>
            <a:r>
              <a:rPr lang="sv-SE" b="0" dirty="0">
                <a:cs typeface="Arial" panose="020B0604020202020204" pitchFamily="34" charset="0"/>
              </a:rPr>
              <a:t>Låt oss till sist gå igenom en handlingsplan för fokusområde 4 - Ledarstöd.</a:t>
            </a: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20</a:t>
            </a:fld>
            <a:endParaRPr lang="en-US"/>
          </a:p>
        </p:txBody>
      </p:sp>
    </p:spTree>
    <p:extLst>
      <p:ext uri="{BB962C8B-B14F-4D97-AF65-F5344CB8AC3E}">
        <p14:creationId xmlns:p14="http://schemas.microsoft.com/office/powerpoint/2010/main" val="20243787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sv-SE" u="sng" dirty="0">
                <a:ea typeface="ヒラギノ角ゴ Pro W3"/>
                <a:cs typeface="Arial" panose="020B0604020202020204" pitchFamily="34" charset="0"/>
              </a:rPr>
              <a:t>Noteringar till presentatören: </a:t>
            </a:r>
          </a:p>
          <a:p>
            <a:pPr lvl="0">
              <a:defRPr/>
            </a:pPr>
            <a:endParaRPr lang="en-US" b="0" u="sng" dirty="0">
              <a:ea typeface="ヒラギノ角ゴ Pro W3"/>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b="0" dirty="0"/>
              <a:t>Ledarstöd kommer efter det att de första tre fokusområdena har kommit igång.</a:t>
            </a:r>
            <a:r>
              <a:rPr lang="sv-SE" sz="1200" b="0" dirty="0">
                <a:latin typeface="+mn-lt"/>
                <a:ea typeface="Times New Roman" panose="02020603050405020304" pitchFamily="18" charset="0"/>
                <a:cs typeface="Segoe UI" panose="020B0502040204020203" pitchFamily="34" charset="0"/>
              </a:rPr>
              <a:t> Då kan mål om hur ledarna kommer att stödja de övriga insatserna identifieras och en handlingsplan kan skapas.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b="0" dirty="0"/>
              <a:t>I detta exempel har vi följande målbeskrivning: ”Under detta verksamhetsår kommer vårt distrikt att genomföra kvartalsvisa möten som stödjer klubbarnas framgångar, till exempel om att öka medlemmarnas engagemang eller om att använda sociala medier.”</a:t>
            </a:r>
            <a:r>
              <a:rPr lang="sv-SE" b="0" dirty="0">
                <a:latin typeface="+mn-lt"/>
                <a:ea typeface="Times New Roman" panose="02020603050405020304" pitchFamily="18" charset="0"/>
                <a:cs typeface="Arial" panose="020B0604020202020204" pitchFamily="34" charset="0"/>
              </a:rPr>
              <a:t> Låt oss ta en titt på denna handlingsplan.</a:t>
            </a:r>
            <a:r>
              <a:rPr lang="sv-SE" b="0" i="1" dirty="0">
                <a:latin typeface="+mn-lt"/>
                <a:ea typeface="Times New Roman" panose="02020603050405020304" pitchFamily="18" charset="0"/>
                <a:cs typeface="Arial" panose="020B0604020202020204" pitchFamily="34" charset="0"/>
              </a:rPr>
              <a:t> (Gör en paus, så att deltagarna kan läsa igenom)</a:t>
            </a:r>
          </a:p>
          <a:p>
            <a:endParaRPr lang="en-US" b="0" baseline="0" dirty="0">
              <a:cs typeface="Arial" panose="020B0604020202020204" pitchFamily="34" charset="0"/>
            </a:endParaRPr>
          </a:p>
          <a:p>
            <a:r>
              <a:rPr lang="sv-SE" b="0" baseline="0" dirty="0">
                <a:cs typeface="Arial" panose="020B0604020202020204" pitchFamily="34" charset="0"/>
              </a:rPr>
              <a:t>Har någon av er några frågor om hur vi kommer att dokumentera våra handlingssteg? Vad saknas här som vi skulle vilja ha med i våra handlingsplaner? </a:t>
            </a:r>
            <a:r>
              <a:rPr lang="sv-SE" b="0" i="1" baseline="0" dirty="0">
                <a:cs typeface="Arial" panose="020B0604020202020204" pitchFamily="34" charset="0"/>
              </a:rPr>
              <a:t>(Gör en paus för att få svar)</a:t>
            </a:r>
            <a:r>
              <a:rPr lang="en-US" sz="1000" b="0" i="1" baseline="0" dirty="0">
                <a:latin typeface="Arial" panose="020B0604020202020204" pitchFamily="34" charset="0"/>
                <a:cs typeface="Arial" panose="020B0604020202020204" pitchFamily="34" charset="0"/>
              </a:rPr>
              <a:t>.</a:t>
            </a:r>
            <a:endParaRPr lang="sv-SE" b="0" i="1" baseline="0" dirty="0">
              <a:cs typeface="Arial" panose="020B0604020202020204" pitchFamily="34" charset="0"/>
            </a:endParaRP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21</a:t>
            </a:fld>
            <a:endParaRPr lang="en-US"/>
          </a:p>
        </p:txBody>
      </p:sp>
    </p:spTree>
    <p:extLst>
      <p:ext uri="{BB962C8B-B14F-4D97-AF65-F5344CB8AC3E}">
        <p14:creationId xmlns:p14="http://schemas.microsoft.com/office/powerpoint/2010/main" val="27317466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0375" y="4560984"/>
            <a:ext cx="6396038" cy="4319714"/>
          </a:xfr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u="sng" dirty="0">
                <a:ea typeface="ヒラギノ角ゴ Pro W3"/>
                <a:cs typeface="Arial" panose="020B0604020202020204" pitchFamily="34" charset="0"/>
              </a:rPr>
              <a:t>Noteringar till presentatören: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sv-SE" u="sng" dirty="0">
              <a:ea typeface="ヒラギノ角ゴ Pro W3"/>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i="1" baseline="0" dirty="0">
                <a:ea typeface="ヒラギノ角ゴ Pro W3"/>
                <a:cs typeface="Arial" panose="020B0604020202020204" pitchFamily="34" charset="0"/>
              </a:rPr>
              <a:t>Se noteringar på bild 1.</a:t>
            </a:r>
            <a:r>
              <a:rPr lang="sv-SE" b="0" i="1" baseline="0" dirty="0">
                <a:ea typeface="ヒラギノ角ゴ Pro W3"/>
                <a:cs typeface="Arial" panose="020B0604020202020204" pitchFamily="34" charset="0"/>
              </a:rPr>
              <a:t> </a:t>
            </a:r>
            <a:r>
              <a:rPr lang="sv-SE" i="1" baseline="0" dirty="0">
                <a:ea typeface="ヒラギノ角ゴ Pro W3"/>
                <a:cs typeface="Arial" panose="020B0604020202020204" pitchFamily="34" charset="0"/>
              </a:rPr>
              <a:t>Skriv målbeskrivningen innan du presenterar.</a:t>
            </a:r>
          </a:p>
          <a:p>
            <a:pPr marL="0" marR="0" lvl="0" indent="0" algn="l" defTabSz="914400" rtl="0" eaLnBrk="0" fontAlgn="base" latinLnBrk="0" hangingPunct="0">
              <a:lnSpc>
                <a:spcPct val="100000"/>
              </a:lnSpc>
              <a:spcBef>
                <a:spcPct val="30000"/>
              </a:spcBef>
              <a:spcAft>
                <a:spcPct val="0"/>
              </a:spcAft>
              <a:buClrTx/>
              <a:buSzTx/>
              <a:buFontTx/>
              <a:buNone/>
              <a:tabLst/>
              <a:defRPr/>
            </a:pPr>
            <a:r>
              <a:rPr lang="sv-SE" baseline="0" dirty="0">
                <a:cs typeface="Arial" panose="020B0604020202020204" pitchFamily="34" charset="0"/>
              </a:rPr>
              <a:t>_____________________________________________________</a:t>
            </a:r>
          </a:p>
          <a:p>
            <a:pPr marL="0" marR="0">
              <a:lnSpc>
                <a:spcPct val="107000"/>
              </a:lnSpc>
              <a:spcBef>
                <a:spcPts val="0"/>
              </a:spcBef>
              <a:spcAft>
                <a:spcPts val="800"/>
              </a:spcAft>
            </a:pPr>
            <a:r>
              <a:rPr lang="sv-SE" b="0" i="1" dirty="0">
                <a:ea typeface="Calibri" panose="020F0502020204030204" pitchFamily="34" charset="0"/>
                <a:cs typeface="Arial" panose="020B0604020202020204" pitchFamily="34" charset="0"/>
              </a:rPr>
              <a:t>Text för GAT områdesledare, för att förbereda distriktets ledare att genomföra ett möte om att skapa en plan:</a:t>
            </a:r>
          </a:p>
          <a:p>
            <a:pPr marL="0" marR="0">
              <a:lnSpc>
                <a:spcPct val="107000"/>
              </a:lnSpc>
              <a:spcBef>
                <a:spcPts val="0"/>
              </a:spcBef>
              <a:spcAft>
                <a:spcPts val="800"/>
              </a:spcAft>
            </a:pPr>
            <a:r>
              <a:rPr lang="sv-SE" b="0" dirty="0">
                <a:ea typeface="Calibri" panose="020F0502020204030204" pitchFamily="34" charset="0"/>
                <a:cs typeface="Arial" panose="020B0604020202020204" pitchFamily="34" charset="0"/>
              </a:rPr>
              <a:t>Denna bild sammanfattar det arbete som ska slutföras i grupperna. Det hjälper även alla att se helhetsbilden de skapar i distriktet.</a:t>
            </a:r>
          </a:p>
          <a:p>
            <a:pPr marL="0" marR="0">
              <a:lnSpc>
                <a:spcPct val="107000"/>
              </a:lnSpc>
              <a:spcBef>
                <a:spcPts val="0"/>
              </a:spcBef>
              <a:spcAft>
                <a:spcPts val="800"/>
              </a:spcAft>
            </a:pPr>
            <a:endParaRPr lang="en-US" b="0" dirty="0">
              <a:effectLst/>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sv-SE" b="0" i="1" dirty="0">
                <a:ea typeface="Calibri" panose="020F0502020204030204" pitchFamily="34" charset="0"/>
                <a:cs typeface="Arial" panose="020B0604020202020204" pitchFamily="34" charset="0"/>
              </a:rPr>
              <a:t>Text för distriktets ledare, för att leda ett möte om att skapa en plan:</a:t>
            </a:r>
          </a:p>
          <a:p>
            <a:r>
              <a:rPr lang="sv-SE" b="0" dirty="0">
                <a:cs typeface="Arial" panose="020B0604020202020204" pitchFamily="34" charset="0"/>
              </a:rPr>
              <a:t>Här är strukturen för planen om global medlemsfokusering.</a:t>
            </a:r>
            <a:r>
              <a:rPr lang="sv-SE" b="0" baseline="0" dirty="0">
                <a:cs typeface="Arial" panose="020B0604020202020204" pitchFamily="34" charset="0"/>
              </a:rPr>
              <a:t> Den är organiserad i fyra fokusområden: Nya klubbar, nya medlemmar, medlemstrivsel och ledarstöd. </a:t>
            </a:r>
          </a:p>
          <a:p>
            <a:endParaRPr lang="en-US" b="0" baseline="0" dirty="0">
              <a:cs typeface="Arial" panose="020B0604020202020204" pitchFamily="34" charset="0"/>
            </a:endParaRPr>
          </a:p>
          <a:p>
            <a:r>
              <a:rPr lang="sv-SE" b="0" baseline="0" dirty="0">
                <a:ea typeface="ヒラギノ角ゴ Pro W3"/>
                <a:cs typeface="Calibri"/>
              </a:rPr>
              <a:t>Strax kommer vi att arbeta i små grupper och för fokusområde ska vi ange vilka handlingssteg som bör genomföras, för att kunna nå våra mål. Låt oss börja med 2-3 handlingssteg. Vi kan alltid träffas igen och lägga till fler senare. Kom ihåg: Ingen idé är för stor eller för liten när vi diskuterar. Vi kan välja komplexa handlingssteg och arbeta bakåt eller börja smått med detaljerade handlingssteg och arbeta framåt.</a:t>
            </a:r>
          </a:p>
          <a:p>
            <a:endParaRPr lang="en-US" b="0" baseline="0" dirty="0">
              <a:cs typeface="Arial" panose="020B0604020202020204" pitchFamily="34" charset="0"/>
            </a:endParaRPr>
          </a:p>
          <a:p>
            <a:r>
              <a:rPr lang="sv-SE" b="0" baseline="0" dirty="0">
                <a:cs typeface="Arial" panose="020B0604020202020204" pitchFamily="34" charset="0"/>
              </a:rPr>
              <a:t>Exempel: Ett handlingssteg inom fokusområde 1 kan vara att </a:t>
            </a:r>
            <a:r>
              <a:rPr lang="sv-SE" b="0" i="1" baseline="0" dirty="0">
                <a:cs typeface="Arial" panose="020B0604020202020204" pitchFamily="34" charset="0"/>
              </a:rPr>
              <a:t>genomföra ett webbseminarium om att bilda nya klubbar</a:t>
            </a:r>
            <a:r>
              <a:rPr lang="sv-SE" b="0" baseline="0" dirty="0">
                <a:cs typeface="Arial" panose="020B0604020202020204" pitchFamily="34" charset="0"/>
              </a:rPr>
              <a:t>, vilket är ett komplext handlingssteg.</a:t>
            </a:r>
            <a:r>
              <a:rPr lang="sv-SE" b="0" i="0" baseline="0" dirty="0">
                <a:cs typeface="Arial" panose="020B0604020202020204" pitchFamily="34" charset="0"/>
              </a:rPr>
              <a:t> </a:t>
            </a:r>
            <a:r>
              <a:rPr lang="sv-SE" b="0" baseline="0" dirty="0">
                <a:cs typeface="Arial" panose="020B0604020202020204" pitchFamily="34" charset="0"/>
              </a:rPr>
              <a:t>Inom fokusområde 4 kan det vara att </a:t>
            </a:r>
            <a:r>
              <a:rPr lang="sv-SE" b="0" i="1" baseline="0" dirty="0">
                <a:cs typeface="Arial" panose="020B0604020202020204" pitchFamily="34" charset="0"/>
              </a:rPr>
              <a:t>möten varje månad med zonordförande för att förstå klubbarnas behov bättre</a:t>
            </a:r>
            <a:r>
              <a:rPr lang="sv-SE" b="0" baseline="0" dirty="0">
                <a:cs typeface="Arial" panose="020B0604020202020204" pitchFamily="34" charset="0"/>
              </a:rPr>
              <a:t>, vilket är ett mer detaljerat handlingssteg.</a:t>
            </a:r>
          </a:p>
          <a:p>
            <a:endParaRPr lang="en-US" b="0" baseline="0" dirty="0">
              <a:cs typeface="Arial" panose="020B0604020202020204" pitchFamily="34" charset="0"/>
            </a:endParaRPr>
          </a:p>
          <a:p>
            <a:r>
              <a:rPr lang="sv-SE" b="0" baseline="0" dirty="0">
                <a:cs typeface="Arial" panose="020B0604020202020204" pitchFamily="34" charset="0"/>
              </a:rPr>
              <a:t>Vi kommer även skriva en kort beskrivning av varje handlingssteg, specificera när vi kommer göra det, vem som är ansvarig samt vilka resurser och vilken budget som stödjer handlingssteget. </a:t>
            </a:r>
          </a:p>
          <a:p>
            <a:endParaRPr lang="en-US" b="0" baseline="0" dirty="0">
              <a:cs typeface="Arial" panose="020B0604020202020204" pitchFamily="34" charset="0"/>
            </a:endParaRPr>
          </a:p>
          <a:p>
            <a:r>
              <a:rPr lang="sv-SE" b="0" baseline="0" dirty="0">
                <a:cs typeface="Arial" panose="020B0604020202020204" pitchFamily="34" charset="0"/>
              </a:rPr>
              <a:t>Vi kommer att ange så många handlingssteg som är värdefullt och nåbart för varje fokusområde. </a:t>
            </a:r>
          </a:p>
          <a:p>
            <a:endParaRPr lang="en-US" b="0" baseline="0" dirty="0">
              <a:cs typeface="Arial" panose="020B0604020202020204" pitchFamily="34" charset="0"/>
            </a:endParaRPr>
          </a:p>
          <a:p>
            <a:r>
              <a:rPr lang="sv-SE" b="0" baseline="0" dirty="0">
                <a:cs typeface="Arial" panose="020B0604020202020204" pitchFamily="34" charset="0"/>
              </a:rPr>
              <a:t>Kom ihåg att inkludera informationen från distriktets SSMH-analys.</a:t>
            </a: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22</a:t>
            </a:fld>
            <a:endParaRPr lang="en-US"/>
          </a:p>
        </p:txBody>
      </p:sp>
    </p:spTree>
    <p:extLst>
      <p:ext uri="{BB962C8B-B14F-4D97-AF65-F5344CB8AC3E}">
        <p14:creationId xmlns:p14="http://schemas.microsoft.com/office/powerpoint/2010/main" val="19412419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lvl="0">
              <a:defRPr/>
            </a:pPr>
            <a:r>
              <a:rPr lang="sv-SE" sz="1300" u="sng" dirty="0">
                <a:ea typeface="ヒラギノ角ゴ Pro W3"/>
                <a:cs typeface="Arial" panose="020B0604020202020204" pitchFamily="34" charset="0"/>
              </a:rPr>
              <a:t>Noteringar till presentatören: </a:t>
            </a:r>
          </a:p>
          <a:p>
            <a:pPr lvl="0">
              <a:defRPr/>
            </a:pPr>
            <a:r>
              <a:rPr lang="sv-SE" sz="1300" dirty="0">
                <a:cs typeface="Arial" panose="020B0604020202020204" pitchFamily="34" charset="0"/>
              </a:rPr>
              <a:t>____________________________________________________________</a:t>
            </a:r>
          </a:p>
          <a:p>
            <a:endParaRPr lang="en-US" sz="1300" dirty="0">
              <a:cs typeface="Arial" panose="020B0604020202020204" pitchFamily="34" charset="0"/>
            </a:endParaRPr>
          </a:p>
          <a:p>
            <a:r>
              <a:rPr lang="sv-SE" sz="1300" b="0" dirty="0">
                <a:cs typeface="Arial" panose="020B0604020202020204" pitchFamily="34" charset="0"/>
              </a:rPr>
              <a:t>Vi söker efter innovativa idéer som ger gnista till medlemmarna.</a:t>
            </a:r>
            <a:r>
              <a:rPr lang="sv-SE" sz="1300" b="0" baseline="0" dirty="0">
                <a:cs typeface="Arial" panose="020B0604020202020204" pitchFamily="34" charset="0"/>
              </a:rPr>
              <a:t> Så när någon föreslår en idé måste alla vara positiva. </a:t>
            </a:r>
          </a:p>
          <a:p>
            <a:endParaRPr lang="en-US" sz="1300" b="0" baseline="0" dirty="0">
              <a:cs typeface="Arial" panose="020B0604020202020204" pitchFamily="34" charset="0"/>
            </a:endParaRPr>
          </a:p>
          <a:p>
            <a:r>
              <a:rPr lang="sv-SE" sz="1300" b="0" baseline="0" dirty="0">
                <a:cs typeface="Arial" panose="020B0604020202020204" pitchFamily="34" charset="0"/>
              </a:rPr>
              <a:t>Vi delar in oss i grupper, för att skapa idéer om handlingssteg. Se till att var och en i gruppen bidrar med minst en idé. </a:t>
            </a:r>
          </a:p>
          <a:p>
            <a:endParaRPr lang="en-US" sz="1300" b="0" baseline="0" dirty="0">
              <a:cs typeface="Arial" panose="020B0604020202020204" pitchFamily="34" charset="0"/>
            </a:endParaRPr>
          </a:p>
          <a:p>
            <a:r>
              <a:rPr lang="sv-SE" sz="1300" b="0" baseline="0" dirty="0">
                <a:cs typeface="Arial" panose="020B0604020202020204" pitchFamily="34" charset="0"/>
              </a:rPr>
              <a:t>Varje grupp behöver någon som skriver ner gruppen idéer. I det här läget behövs många idéer att arbeta med. </a:t>
            </a:r>
          </a:p>
          <a:p>
            <a:endParaRPr lang="en-US" sz="1300" b="0" baseline="0" dirty="0">
              <a:cs typeface="Arial" panose="020B0604020202020204" pitchFamily="34" charset="0"/>
            </a:endParaRPr>
          </a:p>
          <a:p>
            <a:r>
              <a:rPr lang="sv-SE" sz="1300" b="0" baseline="0" dirty="0">
                <a:cs typeface="Arial" panose="020B0604020202020204" pitchFamily="34" charset="0"/>
              </a:rPr>
              <a:t>Var positiv till varje idé. Diskutera varje idé tillräckligt, så att alla förstår den. Var inte dömande, säg inte att den inte kommer att fungera eller att den har provats tidigare. Var positiv eller var tyst. En idé som låter vild kan bli ett genombrott. Applådera den. </a:t>
            </a:r>
          </a:p>
          <a:p>
            <a:endParaRPr lang="en-US" sz="1300" b="0" baseline="0" dirty="0">
              <a:cs typeface="Arial" panose="020B0604020202020204" pitchFamily="34" charset="0"/>
            </a:endParaRPr>
          </a:p>
          <a:p>
            <a:r>
              <a:rPr lang="sv-SE" sz="1300" b="0" baseline="0" dirty="0">
                <a:cs typeface="Arial" panose="020B0604020202020204" pitchFamily="34" charset="0"/>
              </a:rPr>
              <a:t>Tänk på dina upplevelser när du blev medlem i Lions. Hur kan vi återskapa den känslan? Vilka kreativa idéer genomfördes när du inledde din resa i hjälpinsatser? Hur uppmuntrades du att ta dig an nya ledarroller?</a:t>
            </a:r>
          </a:p>
          <a:p>
            <a:endParaRPr lang="en-US" sz="1300" b="0" baseline="0" dirty="0">
              <a:cs typeface="Arial" panose="020B0604020202020204" pitchFamily="34" charset="0"/>
            </a:endParaRPr>
          </a:p>
          <a:p>
            <a:r>
              <a:rPr lang="sv-SE" sz="1300" b="0" baseline="0" dirty="0">
                <a:cs typeface="Arial" panose="020B0604020202020204" pitchFamily="34" charset="0"/>
              </a:rPr>
              <a:t>När du har en lista med idéer väljer du ut dem med störst potential. Se till att alla kan ge återkoppling om vilka dessa är. Därefter funderar du över om de kan kombineras eller förbättras.</a:t>
            </a: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23</a:t>
            </a:fld>
            <a:endParaRPr lang="en-US"/>
          </a:p>
        </p:txBody>
      </p:sp>
    </p:spTree>
    <p:extLst>
      <p:ext uri="{BB962C8B-B14F-4D97-AF65-F5344CB8AC3E}">
        <p14:creationId xmlns:p14="http://schemas.microsoft.com/office/powerpoint/2010/main" val="19707078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0375" y="4560984"/>
            <a:ext cx="6396038" cy="4319714"/>
          </a:xfr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dirty="0"/>
              <a:t>Noteringar till presentatören: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sv-SE"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sv-SE" i="1" baseline="0" dirty="0">
                <a:cs typeface="Arial" panose="020B0604020202020204" pitchFamily="34" charset="0"/>
              </a:rPr>
              <a:t>Vid grupparbeten måste du själv avgöra hur mycket tid som behövs till varje aktivitet, bland annat baserat på totalt tillgänglig tid för mötet.</a:t>
            </a:r>
          </a:p>
          <a:p>
            <a:pPr marL="0" marR="0" lvl="0" indent="0" algn="l" defTabSz="914400" rtl="0" eaLnBrk="0" fontAlgn="base" latinLnBrk="0" hangingPunct="0">
              <a:lnSpc>
                <a:spcPct val="100000"/>
              </a:lnSpc>
              <a:spcBef>
                <a:spcPct val="30000"/>
              </a:spcBef>
              <a:spcAft>
                <a:spcPct val="0"/>
              </a:spcAft>
              <a:buClrTx/>
              <a:buSzTx/>
              <a:buFontTx/>
              <a:buNone/>
              <a:tabLst/>
              <a:defRPr/>
            </a:pPr>
            <a:r>
              <a:rPr lang="sv-SE" baseline="0" dirty="0">
                <a:cs typeface="Arial" panose="020B0604020202020204" pitchFamily="34" charset="0"/>
              </a:rPr>
              <a:t>_____________________________________________________</a:t>
            </a:r>
          </a:p>
          <a:p>
            <a:pPr marL="0" marR="0">
              <a:lnSpc>
                <a:spcPct val="107000"/>
              </a:lnSpc>
              <a:spcBef>
                <a:spcPts val="0"/>
              </a:spcBef>
              <a:spcAft>
                <a:spcPts val="800"/>
              </a:spcAft>
            </a:pPr>
            <a:endParaRPr lang="en-US" i="1" dirty="0">
              <a:effectLst/>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sv-SE" b="0" i="1" dirty="0">
                <a:ea typeface="Calibri" panose="020F0502020204030204" pitchFamily="34" charset="0"/>
                <a:cs typeface="Arial" panose="020B0604020202020204" pitchFamily="34" charset="0"/>
              </a:rPr>
              <a:t>Text för GAT områdesledare, för att förbereda distriktets ledare att genomföra ett möte om att skapa en plan:</a:t>
            </a:r>
          </a:p>
          <a:p>
            <a:pPr marL="0" marR="0">
              <a:lnSpc>
                <a:spcPct val="107000"/>
              </a:lnSpc>
              <a:spcBef>
                <a:spcPts val="0"/>
              </a:spcBef>
              <a:spcAft>
                <a:spcPts val="800"/>
              </a:spcAft>
            </a:pPr>
            <a:r>
              <a:rPr lang="sv-SE" b="0" dirty="0">
                <a:ea typeface="Calibri" panose="020F0502020204030204" pitchFamily="34" charset="0"/>
                <a:cs typeface="Arial" panose="020B0604020202020204" pitchFamily="34" charset="0"/>
              </a:rPr>
              <a:t>Detta är instruktioner om grupparbeten där deltagarna börjar arbeta med handlingsplaner. </a:t>
            </a:r>
          </a:p>
          <a:p>
            <a:pPr marL="0" marR="0">
              <a:lnSpc>
                <a:spcPct val="107000"/>
              </a:lnSpc>
              <a:spcBef>
                <a:spcPts val="0"/>
              </a:spcBef>
              <a:spcAft>
                <a:spcPts val="800"/>
              </a:spcAft>
            </a:pPr>
            <a:r>
              <a:rPr lang="sv-SE" b="0" i="1" dirty="0">
                <a:ea typeface="Calibri" panose="020F0502020204030204" pitchFamily="34" charset="0"/>
                <a:cs typeface="Arial" panose="020B0604020202020204" pitchFamily="34" charset="0"/>
              </a:rPr>
              <a:t>(Gå igenom instruktionerna på bilden och i texten nedan.)</a:t>
            </a:r>
          </a:p>
          <a:p>
            <a:pPr marL="0" marR="0">
              <a:lnSpc>
                <a:spcPct val="107000"/>
              </a:lnSpc>
              <a:spcBef>
                <a:spcPts val="0"/>
              </a:spcBef>
              <a:spcAft>
                <a:spcPts val="800"/>
              </a:spcAft>
            </a:pPr>
            <a:endParaRPr lang="sv-SE" b="0" dirty="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sv-SE" b="0" dirty="0">
                <a:ea typeface="Calibri" panose="020F0502020204030204" pitchFamily="34" charset="0"/>
                <a:cs typeface="Arial" panose="020B0604020202020204" pitchFamily="34" charset="0"/>
              </a:rPr>
              <a:t>Har du några frågor om denna aktivitet?</a:t>
            </a:r>
          </a:p>
          <a:p>
            <a:pPr marL="0" marR="0">
              <a:lnSpc>
                <a:spcPct val="107000"/>
              </a:lnSpc>
              <a:spcBef>
                <a:spcPts val="0"/>
              </a:spcBef>
              <a:spcAft>
                <a:spcPts val="800"/>
              </a:spcAft>
            </a:pPr>
            <a:r>
              <a:rPr lang="sv-SE" b="0" dirty="0">
                <a:ea typeface="Calibri" panose="020F0502020204030204" pitchFamily="34" charset="0"/>
                <a:cs typeface="Arial" panose="020B0604020202020204" pitchFamily="34" charset="0"/>
              </a:rPr>
              <a:t>Ser du några utmaningar när denna aktivitet kommer att genomföras i ditt distrikt? Låt oss anta att det finns utmaningar och finna några lösningar tillsammans nu.</a:t>
            </a:r>
          </a:p>
          <a:p>
            <a:pPr marL="0" marR="0">
              <a:lnSpc>
                <a:spcPct val="107000"/>
              </a:lnSpc>
              <a:spcBef>
                <a:spcPts val="0"/>
              </a:spcBef>
              <a:spcAft>
                <a:spcPts val="800"/>
              </a:spcAft>
            </a:pPr>
            <a:r>
              <a:rPr lang="sv-SE" b="0" i="1" dirty="0">
                <a:ea typeface="Calibri" panose="020F0502020204030204" pitchFamily="34" charset="0"/>
                <a:cs typeface="Arial" panose="020B0604020202020204" pitchFamily="34" charset="0"/>
              </a:rPr>
              <a:t>(Ge tid till diskussion. Diskutera möjliga utmaningar och sätt att hantera dem, till exempel att hantera störande eller oengagerade deltagare. Uppmuntra även deltagarna att dela strategier med varandra under diskussionen.)</a:t>
            </a:r>
          </a:p>
          <a:p>
            <a:pPr marL="0" marR="0">
              <a:lnSpc>
                <a:spcPct val="107000"/>
              </a:lnSpc>
              <a:spcBef>
                <a:spcPts val="0"/>
              </a:spcBef>
              <a:spcAft>
                <a:spcPts val="800"/>
              </a:spcAft>
            </a:pPr>
            <a:endParaRPr lang="en-US" b="0" i="1" dirty="0">
              <a:effectLst/>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sv-SE" b="0" i="1" dirty="0">
                <a:ea typeface="Calibri" panose="020F0502020204030204" pitchFamily="34" charset="0"/>
                <a:cs typeface="Arial" panose="020B0604020202020204" pitchFamily="34" charset="0"/>
              </a:rPr>
              <a:t>Text för distriktets ledare, för att leda ett möte om att skapa en plan:</a:t>
            </a:r>
          </a:p>
          <a:p>
            <a:r>
              <a:rPr lang="sv-SE" b="0" dirty="0">
                <a:cs typeface="Arial" panose="020B0604020202020204" pitchFamily="34" charset="0"/>
              </a:rPr>
              <a:t>Vi kommer börja arbetet med handlingssteg, genom att dela in oss i grupper, en grupp för varje fokusområde.</a:t>
            </a:r>
            <a:r>
              <a:rPr lang="sv-SE" b="0" baseline="0" dirty="0">
                <a:cs typeface="Arial" panose="020B0604020202020204" pitchFamily="34" charset="0"/>
              </a:rPr>
              <a:t> </a:t>
            </a:r>
          </a:p>
          <a:p>
            <a:endParaRPr lang="en-US" b="0" baseline="0" dirty="0">
              <a:cs typeface="Arial" panose="020B0604020202020204" pitchFamily="34" charset="0"/>
            </a:endParaRPr>
          </a:p>
          <a:p>
            <a:r>
              <a:rPr lang="sv-SE" b="0" baseline="0" dirty="0">
                <a:cs typeface="Arial" panose="020B0604020202020204" pitchFamily="34" charset="0"/>
              </a:rPr>
              <a:t>Varje grupp kommer att sammanställa en lista med idéer och välkomna kreativt tänkande. Från denna lista kommer vi att välja de 2-3 mest lovande idéerna samt lägga till beskrivningar och datum, så att vi har en uppfattning om hur lång tid det kommer ta att genomföra dem. </a:t>
            </a:r>
          </a:p>
          <a:p>
            <a:endParaRPr lang="en-US" b="0" baseline="0" dirty="0">
              <a:cs typeface="Arial" panose="020B0604020202020204" pitchFamily="34" charset="0"/>
            </a:endParaRPr>
          </a:p>
          <a:p>
            <a:r>
              <a:rPr lang="sv-SE" b="0" baseline="0" dirty="0">
                <a:cs typeface="Arial" panose="020B0604020202020204" pitchFamily="34" charset="0"/>
              </a:rPr>
              <a:t>Därefter kommer vi att diskutera och förfina samt även lägga till information, så att vi slutligen har 2-3 högprioriterade handlingssteg för varje område. </a:t>
            </a:r>
          </a:p>
          <a:p>
            <a:endParaRPr lang="en-US" b="0" baseline="0" dirty="0">
              <a:cs typeface="Arial" panose="020B0604020202020204" pitchFamily="34" charset="0"/>
            </a:endParaRPr>
          </a:p>
          <a:p>
            <a:r>
              <a:rPr lang="sv-SE" b="0" i="1" baseline="0" dirty="0">
                <a:cs typeface="Arial" panose="020B0604020202020204" pitchFamily="34" charset="0"/>
              </a:rPr>
              <a:t>(Dela in deltagarna i grupper.)</a:t>
            </a:r>
          </a:p>
          <a:p>
            <a:endParaRPr lang="en-US" b="0" baseline="0" dirty="0">
              <a:cs typeface="Arial" panose="020B0604020202020204" pitchFamily="34" charset="0"/>
            </a:endParaRPr>
          </a:p>
          <a:p>
            <a:r>
              <a:rPr lang="sv-SE" b="0" baseline="0" dirty="0">
                <a:cs typeface="Arial" panose="020B0604020202020204" pitchFamily="34" charset="0"/>
              </a:rPr>
              <a:t>Varje grupp har 15 minuter att komma på 2-3 idéer samt att ge dem beskrivningar och datum.</a:t>
            </a:r>
          </a:p>
          <a:p>
            <a:endParaRPr lang="en-US" b="0" baseline="0" dirty="0">
              <a:cs typeface="Arial" panose="020B0604020202020204" pitchFamily="34" charset="0"/>
            </a:endParaRPr>
          </a:p>
          <a:p>
            <a:r>
              <a:rPr lang="sv-SE" b="0" baseline="0" dirty="0">
                <a:cs typeface="Arial" panose="020B0604020202020204" pitchFamily="34" charset="0"/>
              </a:rPr>
              <a:t>Några frågor innan vi börjar? </a:t>
            </a:r>
          </a:p>
          <a:p>
            <a:endParaRPr lang="en-US" b="0" i="1" baseline="0" dirty="0">
              <a:cs typeface="Arial" panose="020B0604020202020204" pitchFamily="34" charset="0"/>
            </a:endParaRPr>
          </a:p>
          <a:p>
            <a:r>
              <a:rPr lang="sv-SE" b="0" i="1" baseline="0" dirty="0">
                <a:cs typeface="Arial" panose="020B0604020202020204" pitchFamily="34" charset="0"/>
              </a:rPr>
              <a:t>(När grupparbetet har avslutats diskuterar ni handlingssteg för varje område samt ber om tillägg och ändringar. Dokumentera resultat på bild 35 med en lista över möjliga idéer att överväga i prioritetsordning enligt hur handlingsstegen kommer att genomföras).</a:t>
            </a: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24</a:t>
            </a:fld>
            <a:endParaRPr lang="en-US"/>
          </a:p>
        </p:txBody>
      </p:sp>
    </p:spTree>
    <p:extLst>
      <p:ext uri="{BB962C8B-B14F-4D97-AF65-F5344CB8AC3E}">
        <p14:creationId xmlns:p14="http://schemas.microsoft.com/office/powerpoint/2010/main" val="32726255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sv-SE" u="sng" dirty="0">
                <a:ea typeface="ヒラギノ角ゴ Pro W3"/>
                <a:cs typeface="Arial" panose="020B0604020202020204" pitchFamily="34" charset="0"/>
              </a:rPr>
              <a:t>Noteringar till presentatören: </a:t>
            </a:r>
          </a:p>
          <a:p>
            <a:pPr lvl="0">
              <a:defRPr/>
            </a:pPr>
            <a:r>
              <a:rPr lang="sv-SE" dirty="0"/>
              <a:t>____________________________________________________________</a:t>
            </a:r>
          </a:p>
          <a:p>
            <a:endParaRPr lang="en-US" dirty="0">
              <a:cs typeface="Arial" panose="020B0604020202020204" pitchFamily="34" charset="0"/>
            </a:endParaRPr>
          </a:p>
          <a:p>
            <a:r>
              <a:rPr lang="sv-SE" b="0" dirty="0">
                <a:cs typeface="Arial" panose="020B0604020202020204" pitchFamily="34" charset="0"/>
              </a:rPr>
              <a:t>Är det någon som känner till </a:t>
            </a:r>
            <a:r>
              <a:rPr lang="sv-SE" b="0" baseline="0" dirty="0">
                <a:cs typeface="Arial" panose="020B0604020202020204" pitchFamily="34" charset="0"/>
              </a:rPr>
              <a:t>Peter Drucker? </a:t>
            </a:r>
          </a:p>
          <a:p>
            <a:r>
              <a:rPr lang="sv-SE" b="0" i="1" baseline="0" dirty="0">
                <a:cs typeface="Arial" panose="020B0604020202020204" pitchFamily="34" charset="0"/>
              </a:rPr>
              <a:t>{Han var en berömd konsult inom företagsledning, utbildare och författare.} </a:t>
            </a:r>
          </a:p>
          <a:p>
            <a:endParaRPr lang="en-US" b="0" baseline="0" dirty="0">
              <a:cs typeface="Arial" panose="020B0604020202020204" pitchFamily="34" charset="0"/>
            </a:endParaRPr>
          </a:p>
          <a:p>
            <a:r>
              <a:rPr lang="sv-SE" b="0" dirty="0">
                <a:cs typeface="Arial" panose="020B0604020202020204" pitchFamily="34" charset="0"/>
              </a:rPr>
              <a:t>Vad </a:t>
            </a:r>
            <a:r>
              <a:rPr lang="sv-SE" b="0" baseline="0" dirty="0">
                <a:cs typeface="Arial" panose="020B0604020202020204" pitchFamily="34" charset="0"/>
              </a:rPr>
              <a:t>innebär detta för er? Vad innebär detta för vår plan?</a:t>
            </a: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25</a:t>
            </a:fld>
            <a:endParaRPr lang="en-US"/>
          </a:p>
        </p:txBody>
      </p:sp>
    </p:spTree>
    <p:extLst>
      <p:ext uri="{BB962C8B-B14F-4D97-AF65-F5344CB8AC3E}">
        <p14:creationId xmlns:p14="http://schemas.microsoft.com/office/powerpoint/2010/main" val="29289403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487017" y="4560984"/>
            <a:ext cx="6321407" cy="4319714"/>
          </a:xfr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u="sng" dirty="0">
                <a:ea typeface="ヒラギノ角ゴ Pro W3"/>
                <a:cs typeface="Arial" panose="020B0604020202020204" pitchFamily="34" charset="0"/>
              </a:rPr>
              <a:t>Noteringar till presentatören: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sv-SE" u="sng" dirty="0">
              <a:ea typeface="ヒラギノ角ゴ Pro W3"/>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i="1" strike="noStrike" dirty="0">
                <a:cs typeface="Arial" panose="020B0604020202020204" pitchFamily="34" charset="0"/>
              </a:rPr>
              <a:t>Ändra denna bild genom att ange namnen på </a:t>
            </a:r>
            <a:r>
              <a:rPr lang="sv-SE" b="0" i="1" strike="noStrike" dirty="0">
                <a:cs typeface="Arial" panose="020B0604020202020204" pitchFamily="34" charset="0"/>
              </a:rPr>
              <a:t>medlemmarna i </a:t>
            </a:r>
            <a:r>
              <a:rPr lang="sv-SE" b="1" i="1" strike="noStrike" dirty="0">
                <a:cs typeface="Arial" panose="020B0604020202020204" pitchFamily="34" charset="0"/>
              </a:rPr>
              <a:t>din</a:t>
            </a:r>
            <a:r>
              <a:rPr lang="sv-SE" b="0" i="1" strike="noStrike" dirty="0">
                <a:cs typeface="Arial" panose="020B0604020202020204" pitchFamily="34" charset="0"/>
              </a:rPr>
              <a:t> arbetsgrupp som redan har identifierats innan mötet inleds.</a:t>
            </a:r>
            <a:r>
              <a:rPr lang="sv-SE" b="0" i="1" strike="noStrike" baseline="0" dirty="0">
                <a:cs typeface="Arial" panose="020B0604020202020204" pitchFamily="34" charset="0"/>
              </a:rPr>
              <a:t> Själva tabellen kan också anpassas, så att den passar i ditt distrikt. Den behöver inte vara komplett, eftersom vi kommer att återgå till den under steget Skapa framgång. </a:t>
            </a:r>
          </a:p>
          <a:p>
            <a:pPr marL="0" marR="0" lvl="0" indent="0" algn="l" defTabSz="914400" rtl="0" eaLnBrk="0" fontAlgn="base" latinLnBrk="0" hangingPunct="0">
              <a:lnSpc>
                <a:spcPct val="100000"/>
              </a:lnSpc>
              <a:spcBef>
                <a:spcPct val="30000"/>
              </a:spcBef>
              <a:spcAft>
                <a:spcPct val="0"/>
              </a:spcAft>
              <a:buClrTx/>
              <a:buSzTx/>
              <a:buFontTx/>
              <a:buNone/>
              <a:tabLst/>
              <a:defRPr/>
            </a:pPr>
            <a:r>
              <a:rPr lang="sv-SE" b="0" baseline="0" dirty="0">
                <a:cs typeface="Arial" panose="020B0604020202020204" pitchFamily="34" charset="0"/>
              </a:rPr>
              <a:t>_____________________________________________________</a:t>
            </a:r>
          </a:p>
          <a:p>
            <a:pPr marL="0" marR="0">
              <a:lnSpc>
                <a:spcPct val="107000"/>
              </a:lnSpc>
              <a:spcBef>
                <a:spcPts val="0"/>
              </a:spcBef>
              <a:spcAft>
                <a:spcPts val="800"/>
              </a:spcAft>
            </a:pPr>
            <a:endParaRPr lang="en-US" b="0" i="1" dirty="0">
              <a:effectLst/>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sv-SE" b="0" i="1" dirty="0">
                <a:ea typeface="Calibri" panose="020F0502020204030204" pitchFamily="34" charset="0"/>
                <a:cs typeface="Arial" panose="020B0604020202020204" pitchFamily="34" charset="0"/>
              </a:rPr>
              <a:t>Text för GAT områdesledare, för att förbereda distriktets ledare att genomföra ett möte om att skapa en plan:</a:t>
            </a:r>
          </a:p>
          <a:p>
            <a:pPr marL="0" marR="0">
              <a:lnSpc>
                <a:spcPct val="107000"/>
              </a:lnSpc>
              <a:spcBef>
                <a:spcPts val="0"/>
              </a:spcBef>
              <a:spcAft>
                <a:spcPts val="800"/>
              </a:spcAft>
            </a:pPr>
            <a:r>
              <a:rPr lang="sv-SE" b="0" dirty="0">
                <a:ea typeface="Calibri" panose="020F0502020204030204" pitchFamily="34" charset="0"/>
                <a:cs typeface="Arial" panose="020B0604020202020204" pitchFamily="34" charset="0"/>
              </a:rPr>
              <a:t>Nu är det dags att gå igenom om möjligen revidera arbetsgruppernas struktur som fastställdes under seminariet </a:t>
            </a:r>
            <a:r>
              <a:rPr lang="sv-SE" b="0" i="1" dirty="0">
                <a:ea typeface="Calibri" panose="020F0502020204030204" pitchFamily="34" charset="0"/>
                <a:cs typeface="Arial" panose="020B0604020202020204" pitchFamily="34" charset="0"/>
              </a:rPr>
              <a:t>Skapa ett team</a:t>
            </a:r>
            <a:r>
              <a:rPr lang="sv-SE" b="0" dirty="0">
                <a:ea typeface="Calibri" panose="020F0502020204030204" pitchFamily="34" charset="0"/>
                <a:cs typeface="Arial" panose="020B0604020202020204" pitchFamily="34" charset="0"/>
              </a:rPr>
              <a:t>. Att gå tillbaka till detta efter handlingsplanen är viktigt, för att säkerställa att varje uppgift har tilldelats lämplig person.</a:t>
            </a:r>
          </a:p>
          <a:p>
            <a:pPr marL="0" marR="0">
              <a:lnSpc>
                <a:spcPct val="107000"/>
              </a:lnSpc>
              <a:spcBef>
                <a:spcPts val="0"/>
              </a:spcBef>
              <a:spcAft>
                <a:spcPts val="800"/>
              </a:spcAft>
            </a:pPr>
            <a:endParaRPr lang="en-US" b="0" i="1" dirty="0">
              <a:effectLst/>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sv-SE" b="0" i="1" dirty="0">
                <a:ea typeface="Calibri" panose="020F0502020204030204" pitchFamily="34" charset="0"/>
                <a:cs typeface="Arial" panose="020B0604020202020204" pitchFamily="34" charset="0"/>
              </a:rPr>
              <a:t>Text för distriktets ledare, för att leda ett möte om att skapa en plan:</a:t>
            </a:r>
          </a:p>
          <a:p>
            <a:r>
              <a:rPr lang="sv-SE" b="0" dirty="0">
                <a:cs typeface="Arial" panose="020B0604020202020204" pitchFamily="34" charset="0"/>
              </a:rPr>
              <a:t>Detta är medlemmarna i arbetsgruppen gällande global medlemsfokusering.</a:t>
            </a:r>
            <a:r>
              <a:rPr lang="sv-SE" b="0" baseline="0" dirty="0">
                <a:cs typeface="Arial" panose="020B0604020202020204" pitchFamily="34" charset="0"/>
              </a:rPr>
              <a:t> Vi har redan flera ledare klara, men skulle någon vilja anmäla sitt intresse för återstående områden eller föreslå ett annat sätt vi kan organisera oss, för att implementera de handlingssteg vi har angivit? </a:t>
            </a:r>
          </a:p>
          <a:p>
            <a:endParaRPr lang="en-US" b="0" baseline="0" dirty="0">
              <a:cs typeface="Arial" panose="020B0604020202020204" pitchFamily="34" charset="0"/>
            </a:endParaRPr>
          </a:p>
          <a:p>
            <a:r>
              <a:rPr lang="sv-SE" b="0" baseline="0" dirty="0">
                <a:cs typeface="Arial" panose="020B0604020202020204" pitchFamily="34" charset="0"/>
              </a:rPr>
              <a:t>Finns det andra vi kan tillfråga om att vara med i detta, till exempel tidigare distriktsguvernörer eller andra ledare i distriktet?</a:t>
            </a:r>
            <a:r>
              <a:rPr lang="sv-SE" b="0" i="1" baseline="0" dirty="0">
                <a:cs typeface="Arial" panose="020B0604020202020204" pitchFamily="34" charset="0"/>
              </a:rPr>
              <a:t> (Gör en paus för att få återkoppling)</a:t>
            </a:r>
            <a:r>
              <a:rPr lang="en-US" sz="1000" b="0" i="1" baseline="0" dirty="0">
                <a:latin typeface="Arial" panose="020B0604020202020204" pitchFamily="34" charset="0"/>
                <a:cs typeface="Arial" panose="020B0604020202020204" pitchFamily="34" charset="0"/>
              </a:rPr>
              <a:t>.</a:t>
            </a:r>
            <a:endParaRPr lang="sv-SE" b="0" i="1" baseline="0" dirty="0">
              <a:cs typeface="Arial" panose="020B0604020202020204" pitchFamily="34" charset="0"/>
            </a:endParaRPr>
          </a:p>
        </p:txBody>
      </p:sp>
    </p:spTree>
    <p:extLst>
      <p:ext uri="{BB962C8B-B14F-4D97-AF65-F5344CB8AC3E}">
        <p14:creationId xmlns:p14="http://schemas.microsoft.com/office/powerpoint/2010/main" val="17015988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0375" y="4560984"/>
            <a:ext cx="6396038" cy="4319714"/>
          </a:xfr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u="sng" dirty="0">
                <a:ea typeface="ヒラギノ角ゴ Pro W3"/>
                <a:cs typeface="Arial" panose="020B0604020202020204" pitchFamily="34" charset="0"/>
              </a:rPr>
              <a:t>Noteringar till presentatören: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sv-SE" u="sng" dirty="0">
              <a:ea typeface="ヒラギノ角ゴ Pro W3"/>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i="1" dirty="0">
                <a:cs typeface="Arial" panose="020B0604020202020204" pitchFamily="34" charset="0"/>
              </a:rPr>
              <a:t>Du är välkommen att ändra i listan över ledare på denna bild, så att den återspeglar de ledare som finns lokalt</a:t>
            </a:r>
          </a:p>
          <a:p>
            <a:pPr marL="0" marR="0" lvl="0" indent="0" algn="l" defTabSz="914400" rtl="0" eaLnBrk="0" fontAlgn="base" latinLnBrk="0" hangingPunct="0">
              <a:lnSpc>
                <a:spcPct val="100000"/>
              </a:lnSpc>
              <a:spcBef>
                <a:spcPct val="30000"/>
              </a:spcBef>
              <a:spcAft>
                <a:spcPct val="0"/>
              </a:spcAft>
              <a:buClrTx/>
              <a:buSzTx/>
              <a:buFontTx/>
              <a:buNone/>
              <a:tabLst/>
              <a:defRPr/>
            </a:pPr>
            <a:r>
              <a:rPr lang="sv-SE" baseline="0" dirty="0">
                <a:cs typeface="Arial" panose="020B0604020202020204" pitchFamily="34" charset="0"/>
              </a:rPr>
              <a:t>_____________________________________________________</a:t>
            </a:r>
          </a:p>
          <a:p>
            <a:r>
              <a:rPr lang="sv-SE" b="0" dirty="0">
                <a:cs typeface="Arial" panose="020B0604020202020204" pitchFamily="34" charset="0"/>
              </a:rPr>
              <a:t>I början av detta möte talade vi om vår resa i hjälpinsatser.</a:t>
            </a:r>
            <a:r>
              <a:rPr lang="sv-SE" b="0" baseline="0" dirty="0">
                <a:cs typeface="Arial" panose="020B0604020202020204" pitchFamily="34" charset="0"/>
              </a:rPr>
              <a:t> En bra sak med att vara medlem i Lions är att det alltid finns hjälp att få. Vi behöver bara fråga efter den. </a:t>
            </a:r>
          </a:p>
          <a:p>
            <a:endParaRPr lang="en-US" b="0" baseline="0" dirty="0">
              <a:cs typeface="Arial" panose="020B0604020202020204" pitchFamily="34" charset="0"/>
            </a:endParaRPr>
          </a:p>
          <a:p>
            <a:pPr marL="171450" indent="-171450">
              <a:buFont typeface="Arial" panose="020B0604020202020204" pitchFamily="34" charset="0"/>
              <a:buChar char="•"/>
            </a:pPr>
            <a:r>
              <a:rPr lang="sv-SE" b="0" dirty="0">
                <a:cs typeface="Arial" panose="020B0604020202020204" pitchFamily="34" charset="0"/>
              </a:rPr>
              <a:t>Vi har det globala arbetsteamet med dess ledare i distrikt, multipeldistrikt, områden och konstitutionella områden.</a:t>
            </a:r>
            <a:r>
              <a:rPr lang="sv-SE" b="0" baseline="0" dirty="0">
                <a:cs typeface="Arial" panose="020B0604020202020204" pitchFamily="34" charset="0"/>
              </a:rPr>
              <a:t>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SE" b="0" dirty="0">
                <a:cs typeface="Arial" panose="020B0604020202020204" pitchFamily="34" charset="0"/>
              </a:rPr>
              <a:t>Vi kan ringa till LCI:s GAT-personal som kan informera om fler resurser från LCI.</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SE" b="0" baseline="0" dirty="0">
                <a:cs typeface="Arial" panose="020B0604020202020204" pitchFamily="34" charset="0"/>
              </a:rPr>
              <a:t>Vi har även tidigare internationella presidenter, direktorer, guvernörsrådsordförande och distriktsguvernörer som har massor av erfarenhet.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SE" b="0" baseline="0" dirty="0">
                <a:cs typeface="Arial" panose="020B0604020202020204" pitchFamily="34" charset="0"/>
              </a:rPr>
              <a:t>Finns det befintliga kommittéer som kan stödja oss (</a:t>
            </a:r>
            <a:r>
              <a:rPr lang="sv-SE" b="0" i="1" baseline="0" dirty="0">
                <a:cs typeface="Arial" panose="020B0604020202020204" pitchFamily="34" charset="0"/>
              </a:rPr>
              <a:t>ange lokala kommittéer som finns i ditt distrikt</a:t>
            </a:r>
            <a:r>
              <a:rPr lang="sv-SE" b="0" baseline="0" dirty="0">
                <a:cs typeface="Arial" panose="020B0604020202020204" pitchFamily="34" charset="0"/>
              </a:rPr>
              <a:t>)?</a:t>
            </a:r>
          </a:p>
          <a:p>
            <a:pPr marL="171450" indent="-171450">
              <a:buFont typeface="Arial" panose="020B0604020202020204" pitchFamily="34" charset="0"/>
              <a:buChar char="•"/>
            </a:pPr>
            <a:r>
              <a:rPr lang="sv-SE" b="0" baseline="0" dirty="0">
                <a:cs typeface="Arial" panose="020B0604020202020204" pitchFamily="34" charset="0"/>
              </a:rPr>
              <a:t>Eftersom vi går igenom samma process som andra distrikt kan vi dela utmaningar och diskutera lösningar med andra distriktsguvernörer. </a:t>
            </a:r>
          </a:p>
          <a:p>
            <a:pPr marL="171450" indent="-171450">
              <a:buFont typeface="Arial" panose="020B0604020202020204" pitchFamily="34" charset="0"/>
              <a:buChar char="•"/>
            </a:pPr>
            <a:r>
              <a:rPr lang="sv-SE" b="0" baseline="0" dirty="0">
                <a:cs typeface="Arial" panose="020B0604020202020204" pitchFamily="34" charset="0"/>
              </a:rPr>
              <a:t>Kan vi använda zonordförande/regionordförande och Certified Guiding Lions? Hur kan vi använda dem för att stödja våra klubbar och genomföra bra utbildning?</a:t>
            </a:r>
          </a:p>
          <a:p>
            <a:pPr marL="171450" indent="-171450">
              <a:buFont typeface="Arial" panose="020B0604020202020204" pitchFamily="34" charset="0"/>
              <a:buChar char="•"/>
            </a:pPr>
            <a:r>
              <a:rPr lang="sv-SE" b="0" baseline="0" dirty="0">
                <a:cs typeface="Arial" panose="020B0604020202020204" pitchFamily="34" charset="0"/>
              </a:rPr>
              <a:t>Till sist får vi inte glömma klubbarnas ledare och medlemmar, för med deras hjälp och återkoppling kan vi påverka förändring under många år framöver.</a:t>
            </a:r>
          </a:p>
          <a:p>
            <a:endParaRPr lang="en-US" b="0" baseline="0" dirty="0">
              <a:cs typeface="Arial" panose="020B0604020202020204" pitchFamily="34" charset="0"/>
            </a:endParaRPr>
          </a:p>
          <a:p>
            <a:r>
              <a:rPr lang="sv-SE" b="0" baseline="0" dirty="0">
                <a:cs typeface="Arial" panose="020B0604020202020204" pitchFamily="34" charset="0"/>
              </a:rPr>
              <a:t>Glöm inte att vi är med på denna resa tillsammans och att vi alla ansvarar för att säkerställa våra framgångar!</a:t>
            </a:r>
          </a:p>
        </p:txBody>
      </p:sp>
      <p:sp>
        <p:nvSpPr>
          <p:cNvPr id="4" name="Header Placeholder 3"/>
          <p:cNvSpPr>
            <a:spLocks noGrp="1"/>
          </p:cNvSpPr>
          <p:nvPr>
            <p:ph type="hdr" sz="quarter" idx="10"/>
          </p:nvPr>
        </p:nvSpPr>
        <p:spPr>
          <a:xfrm>
            <a:off x="487017" y="357313"/>
            <a:ext cx="3170583" cy="480887"/>
          </a:xfrm>
          <a:prstGeom prst="rect">
            <a:avLst/>
          </a:prstGeom>
        </p:spPr>
        <p:txBody>
          <a:bodyPr/>
          <a:lstStyle/>
          <a:p>
            <a:pPr>
              <a:defRPr/>
            </a:pPr>
            <a:r>
              <a:rPr lang="sv-SE"/>
              <a:t>Utveckling av handlingsplan i det Nordamerikanska medlemsinitiativet</a:t>
            </a: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27</a:t>
            </a:fld>
            <a:endParaRPr lang="en-US"/>
          </a:p>
        </p:txBody>
      </p:sp>
    </p:spTree>
    <p:extLst>
      <p:ext uri="{BB962C8B-B14F-4D97-AF65-F5344CB8AC3E}">
        <p14:creationId xmlns:p14="http://schemas.microsoft.com/office/powerpoint/2010/main" val="34354532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lvl="0">
              <a:defRPr/>
            </a:pPr>
            <a:r>
              <a:rPr lang="sv-SE" u="sng" dirty="0">
                <a:ea typeface="ヒラギノ角ゴ Pro W3"/>
                <a:cs typeface="Arial" panose="020B0604020202020204" pitchFamily="34" charset="0"/>
              </a:rPr>
              <a:t>Noteringar till presentatören: </a:t>
            </a:r>
          </a:p>
          <a:p>
            <a:pPr lvl="0">
              <a:defRPr/>
            </a:pPr>
            <a:r>
              <a:rPr lang="sv-SE" dirty="0"/>
              <a:t>____________________________________________________________</a:t>
            </a:r>
          </a:p>
          <a:p>
            <a:pPr marL="0" marR="0">
              <a:lnSpc>
                <a:spcPct val="107000"/>
              </a:lnSpc>
              <a:spcBef>
                <a:spcPts val="0"/>
              </a:spcBef>
              <a:spcAft>
                <a:spcPts val="0"/>
              </a:spcAft>
            </a:pPr>
            <a:endParaRPr lang="en-US" dirty="0">
              <a:effectLst/>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sv-SE" i="1" dirty="0">
                <a:ea typeface="Calibri" panose="020F0502020204030204" pitchFamily="34" charset="0"/>
                <a:cs typeface="Arial" panose="020B0604020202020204" pitchFamily="34" charset="0"/>
              </a:rPr>
              <a:t>Text för GAT områdesledare, för att förbereda distriktets ledare att genomföra ett möte om att skapa en plan:</a:t>
            </a:r>
          </a:p>
          <a:p>
            <a:pPr marL="0" marR="0">
              <a:lnSpc>
                <a:spcPct val="107000"/>
              </a:lnSpc>
              <a:spcBef>
                <a:spcPts val="0"/>
              </a:spcBef>
              <a:spcAft>
                <a:spcPts val="0"/>
              </a:spcAft>
            </a:pPr>
            <a:r>
              <a:rPr lang="sv-SE" dirty="0"/>
              <a:t>Gå igenom de resurser som har angivits på kommande sidor som förberedelse inför en genomgång med distriktets medlemmar. Efter denna genomgång delar du återigen upp den stora gruppen i mindre grupper, för att identifiera ledare och resurser till varje handlingssteg. Var beredd att rekommendera resurser för de handlingssteg dina arbetsgrupper identifierar.</a:t>
            </a:r>
          </a:p>
          <a:p>
            <a:pPr marL="0" marR="0">
              <a:lnSpc>
                <a:spcPct val="107000"/>
              </a:lnSpc>
              <a:spcBef>
                <a:spcPts val="0"/>
              </a:spcBef>
              <a:spcAft>
                <a:spcPts val="0"/>
              </a:spcAft>
            </a:pPr>
            <a:endParaRPr lang="en-US" dirty="0">
              <a:effectLst/>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sv-SE" i="1" dirty="0">
                <a:ea typeface="Calibri" panose="020F0502020204030204" pitchFamily="34" charset="0"/>
                <a:cs typeface="Arial" panose="020B0604020202020204" pitchFamily="34" charset="0"/>
              </a:rPr>
              <a:t>Text för distriktets ledare, för att leda ett möte om att skapa en plan:</a:t>
            </a:r>
          </a:p>
          <a:p>
            <a:endParaRPr lang="en-US" dirty="0">
              <a:cs typeface="Arial" panose="020B0604020202020204" pitchFamily="34" charset="0"/>
            </a:endParaRPr>
          </a:p>
          <a:p>
            <a:r>
              <a:rPr lang="sv-SE" dirty="0"/>
              <a:t>Låt oss gå igenom några av de resurser som finns tillgängliga för oss.</a:t>
            </a:r>
          </a:p>
          <a:p>
            <a:endParaRPr lang="en-US" baseline="0" dirty="0">
              <a:cs typeface="Arial" panose="020B0604020202020204" pitchFamily="34" charset="0"/>
            </a:endParaRPr>
          </a:p>
          <a:p>
            <a:r>
              <a:rPr lang="sv-SE" baseline="0" dirty="0">
                <a:cs typeface="Arial" panose="020B0604020202020204" pitchFamily="34" charset="0"/>
              </a:rPr>
              <a:t>Till det första fokusområdet kanske ni redan är bekanta med många av resurserna, till exempel handboken om att bilda nya klubbar.</a:t>
            </a:r>
          </a:p>
          <a:p>
            <a:endParaRPr lang="en-US" baseline="0" dirty="0">
              <a:cs typeface="Arial" panose="020B0604020202020204" pitchFamily="34" charset="0"/>
            </a:endParaRPr>
          </a:p>
          <a:p>
            <a:r>
              <a:rPr lang="sv-SE" baseline="0" dirty="0">
                <a:cs typeface="Arial" panose="020B0604020202020204" pitchFamily="34" charset="0"/>
              </a:rPr>
              <a:t>Är det någon som vill nämna en resurs de har använt eller vill använda? </a:t>
            </a:r>
            <a:r>
              <a:rPr lang="sv-SE" i="1" baseline="0" dirty="0">
                <a:cs typeface="Arial" panose="020B0604020202020204" pitchFamily="34" charset="0"/>
              </a:rPr>
              <a:t>(Gör en paus för att få svar).</a:t>
            </a:r>
          </a:p>
          <a:p>
            <a:endParaRPr lang="en-US" baseline="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baseline="0" dirty="0">
                <a:cs typeface="Arial" panose="020B0604020202020204" pitchFamily="34" charset="0"/>
              </a:rPr>
              <a:t>Kan vi använda någon av dessa i vårt första fokusområde?</a:t>
            </a:r>
            <a:r>
              <a:rPr lang="sv-SE" b="0" baseline="0" dirty="0">
                <a:cs typeface="Arial" panose="020B0604020202020204" pitchFamily="34" charset="0"/>
              </a:rPr>
              <a:t> </a:t>
            </a:r>
            <a:r>
              <a:rPr lang="sv-SE" baseline="0" dirty="0">
                <a:cs typeface="Arial" panose="020B0604020202020204" pitchFamily="34" charset="0"/>
              </a:rPr>
              <a:t>(</a:t>
            </a:r>
            <a:r>
              <a:rPr lang="sv-SE" i="1" baseline="0" dirty="0">
                <a:cs typeface="Arial" panose="020B0604020202020204" pitchFamily="34" charset="0"/>
              </a:rPr>
              <a:t>Gör en paus för att få svar</a:t>
            </a:r>
            <a:r>
              <a:rPr lang="sv-SE" baseline="0" dirty="0">
                <a:cs typeface="Arial" panose="020B0604020202020204" pitchFamily="34" charset="0"/>
              </a:rPr>
              <a:t>)</a:t>
            </a:r>
            <a:r>
              <a:rPr lang="sv-SE" i="1" baseline="0" dirty="0">
                <a:cs typeface="Arial" panose="020B0604020202020204" pitchFamily="34" charset="0"/>
              </a:rPr>
              <a:t>.</a:t>
            </a: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28</a:t>
            </a:fld>
            <a:endParaRPr lang="en-US"/>
          </a:p>
        </p:txBody>
      </p:sp>
    </p:spTree>
    <p:extLst>
      <p:ext uri="{BB962C8B-B14F-4D97-AF65-F5344CB8AC3E}">
        <p14:creationId xmlns:p14="http://schemas.microsoft.com/office/powerpoint/2010/main" val="20644732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sv-SE" u="sng" dirty="0">
                <a:ea typeface="ヒラギノ角ゴ Pro W3"/>
                <a:cs typeface="Arial" panose="020B0604020202020204" pitchFamily="34" charset="0"/>
              </a:rPr>
              <a:t>Noteringar till presentatören: </a:t>
            </a:r>
          </a:p>
          <a:p>
            <a:pPr lvl="0">
              <a:defRPr/>
            </a:pPr>
            <a:r>
              <a:rPr lang="sv-SE" dirty="0"/>
              <a:t>____________________________________________________________</a:t>
            </a:r>
          </a:p>
          <a:p>
            <a:endParaRPr lang="en-US" dirty="0">
              <a:cs typeface="Arial" panose="020B0604020202020204" pitchFamily="34" charset="0"/>
            </a:endParaRPr>
          </a:p>
          <a:p>
            <a:r>
              <a:rPr lang="sv-SE" b="0" dirty="0">
                <a:cs typeface="Arial" panose="020B0604020202020204" pitchFamily="34" charset="0"/>
              </a:rPr>
              <a:t>Vi har även ett antal resurser som hjälper oss att återuppliva klubbarna med nya medlemmar.</a:t>
            </a:r>
          </a:p>
          <a:p>
            <a:endParaRPr lang="en-US" b="0" baseline="0" dirty="0">
              <a:cs typeface="Arial" panose="020B0604020202020204" pitchFamily="34" charset="0"/>
            </a:endParaRPr>
          </a:p>
          <a:p>
            <a:r>
              <a:rPr lang="sv-SE" b="0" dirty="0">
                <a:cs typeface="Arial" panose="020B0604020202020204" pitchFamily="34" charset="0"/>
              </a:rPr>
              <a:t>Titta närmare på material såsom vägledningen </a:t>
            </a:r>
            <a:r>
              <a:rPr lang="sv-SE" b="0" i="1" dirty="0">
                <a:cs typeface="Arial" panose="020B0604020202020204" pitchFamily="34" charset="0"/>
              </a:rPr>
              <a:t>Bara fråga!</a:t>
            </a:r>
            <a:r>
              <a:rPr lang="sv-SE" b="0" dirty="0">
                <a:cs typeface="Arial" panose="020B0604020202020204" pitchFamily="34" charset="0"/>
              </a:rPr>
              <a:t> och nya material såsom flygbladet </a:t>
            </a:r>
            <a:r>
              <a:rPr lang="sv-SE" b="0" i="1" dirty="0">
                <a:cs typeface="Arial" panose="020B0604020202020204" pitchFamily="34" charset="0"/>
              </a:rPr>
              <a:t>Medlemsförmåner</a:t>
            </a:r>
            <a:r>
              <a:rPr lang="sv-SE" b="0" dirty="0">
                <a:cs typeface="Arial" panose="020B0604020202020204" pitchFamily="34" charset="0"/>
              </a:rPr>
              <a:t>.</a:t>
            </a:r>
            <a:r>
              <a:rPr lang="sv-SE" b="0" baseline="0" dirty="0">
                <a:cs typeface="Arial" panose="020B0604020202020204" pitchFamily="34" charset="0"/>
              </a:rPr>
              <a:t> </a:t>
            </a:r>
          </a:p>
          <a:p>
            <a:endParaRPr lang="en-US" b="0" baseline="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b="0" baseline="0" dirty="0">
                <a:cs typeface="Arial" panose="020B0604020202020204" pitchFamily="34" charset="0"/>
              </a:rPr>
              <a:t>Hur kan vi använda dessa i fokusområde 2?</a:t>
            </a:r>
            <a:r>
              <a:rPr lang="sv-SE" b="0" i="1" baseline="0" dirty="0">
                <a:cs typeface="Arial" panose="020B0604020202020204" pitchFamily="34" charset="0"/>
              </a:rPr>
              <a:t> (Gör en paus för att få svar).</a:t>
            </a: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29</a:t>
            </a:fld>
            <a:endParaRPr lang="en-US"/>
          </a:p>
        </p:txBody>
      </p:sp>
    </p:spTree>
    <p:extLst>
      <p:ext uri="{BB962C8B-B14F-4D97-AF65-F5344CB8AC3E}">
        <p14:creationId xmlns:p14="http://schemas.microsoft.com/office/powerpoint/2010/main" val="989233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192838" cy="3484563"/>
          </a:xfrm>
        </p:spPr>
      </p:sp>
      <p:sp>
        <p:nvSpPr>
          <p:cNvPr id="3" name="Notes Placeholder 2"/>
          <p:cNvSpPr>
            <a:spLocks noGrp="1"/>
          </p:cNvSpPr>
          <p:nvPr>
            <p:ph type="body" idx="1"/>
          </p:nvPr>
        </p:nvSpPr>
        <p:spPr/>
        <p:txBody>
          <a:bodyPr>
            <a:normAutofit lnSpcReduction="10000"/>
          </a:bodyPr>
          <a:lstStyle/>
          <a:p>
            <a:pPr lvl="0">
              <a:defRPr/>
            </a:pPr>
            <a:r>
              <a:rPr lang="sv-SE" u="sng" dirty="0">
                <a:ea typeface="ヒラギノ角ゴ Pro W3"/>
                <a:cs typeface="Arial" panose="020B0604020202020204" pitchFamily="34" charset="0"/>
              </a:rPr>
              <a:t>Noteringar till presentatören: </a:t>
            </a:r>
          </a:p>
          <a:p>
            <a:pPr lvl="0">
              <a:defRPr/>
            </a:pPr>
            <a:r>
              <a:rPr lang="sv-SE" dirty="0"/>
              <a:t>____________________________________________________________</a:t>
            </a:r>
          </a:p>
          <a:p>
            <a:endParaRPr lang="en-US" baseline="0" dirty="0">
              <a:cs typeface="Arial" panose="020B0604020202020204" pitchFamily="34" charset="0"/>
            </a:endParaRPr>
          </a:p>
          <a:p>
            <a:r>
              <a:rPr lang="sv-SE" i="1" baseline="0" dirty="0">
                <a:cs typeface="Arial" panose="020B0604020202020204" pitchFamily="34" charset="0"/>
              </a:rPr>
              <a:t>Text för GAT områdesledare, för att förbereda distriktets ledare att genomföra ett möte om att skapa en plan:</a:t>
            </a:r>
          </a:p>
          <a:p>
            <a:pPr marL="0" indent="0">
              <a:buNone/>
            </a:pPr>
            <a:r>
              <a:rPr lang="sv-SE" b="0" baseline="0" dirty="0">
                <a:cs typeface="Arial" panose="020B0604020202020204" pitchFamily="34" charset="0"/>
              </a:rPr>
              <a:t>Detta är dagordningen för seminariet vid namn </a:t>
            </a:r>
            <a:r>
              <a:rPr lang="sv-SE" b="0" u="sng" baseline="0" dirty="0">
                <a:cs typeface="Arial" panose="020B0604020202020204" pitchFamily="34" charset="0"/>
              </a:rPr>
              <a:t>Skapa en plan</a:t>
            </a:r>
            <a:r>
              <a:rPr lang="sv-SE" b="0" baseline="0" dirty="0">
                <a:cs typeface="Arial" panose="020B0604020202020204" pitchFamily="34" charset="0"/>
              </a:rPr>
              <a:t>, vilket du kommer att leda när du är tillbaka i ditt distrikt. Börja med att gå igenom den analys av distriktet som ni genomförde tillsammans under seminariet </a:t>
            </a:r>
            <a:r>
              <a:rPr lang="sv-SE" b="0" i="1" baseline="0" dirty="0">
                <a:cs typeface="Arial" panose="020B0604020202020204" pitchFamily="34" charset="0"/>
              </a:rPr>
              <a:t>Skapa en vision</a:t>
            </a:r>
            <a:r>
              <a:rPr lang="sv-SE" b="0" baseline="0" dirty="0">
                <a:cs typeface="Arial" panose="020B0604020202020204" pitchFamily="34" charset="0"/>
              </a:rPr>
              <a:t>. </a:t>
            </a:r>
          </a:p>
          <a:p>
            <a:pPr marL="0" indent="0">
              <a:buNone/>
            </a:pPr>
            <a:r>
              <a:rPr lang="sv-SE" b="0" baseline="0" dirty="0">
                <a:cs typeface="Arial" panose="020B0604020202020204" pitchFamily="34" charset="0"/>
              </a:rPr>
              <a:t>Därefter kommer ni använda tid till handlingsplanen, både en genomgång om hur man skapar en handlingsplan samt även idékläckning om konkreta steg som kan genomföras. </a:t>
            </a:r>
            <a:r>
              <a:rPr lang="sv-SE" b="0" dirty="0">
                <a:cs typeface="Arial" panose="020B0604020202020204" pitchFamily="34" charset="0"/>
              </a:rPr>
              <a:t>Sedan kommer ni säkerställa att alla känner till de resurser som finns som hjälper till med varje steg i handlingsplanen. Till sist kommer ni att planera nästa steg.</a:t>
            </a:r>
          </a:p>
          <a:p>
            <a:pPr marL="0" indent="0">
              <a:buNone/>
            </a:pPr>
            <a:endParaRPr lang="en-US" baseline="0" dirty="0">
              <a:cs typeface="Arial" panose="020B0604020202020204" pitchFamily="34" charset="0"/>
            </a:endParaRPr>
          </a:p>
          <a:p>
            <a:r>
              <a:rPr lang="sv-SE" i="1" dirty="0">
                <a:cs typeface="Arial" panose="020B0604020202020204" pitchFamily="34" charset="0"/>
              </a:rPr>
              <a:t>Text för distriktets ledare, för att leda ett möte om att skapa en plan:</a:t>
            </a:r>
          </a:p>
          <a:p>
            <a:pPr marL="0" indent="0">
              <a:buNone/>
            </a:pPr>
            <a:r>
              <a:rPr lang="sv-SE" b="0" baseline="0" dirty="0">
                <a:cs typeface="Arial" panose="020B0604020202020204" pitchFamily="34" charset="0"/>
              </a:rPr>
              <a:t>I dag kommer vi börja med att gå igenom analysen av distriktet och de mål vi fastställde under vårt förra möte - </a:t>
            </a:r>
            <a:r>
              <a:rPr lang="sv-SE" b="0" i="1" baseline="0" dirty="0">
                <a:cs typeface="Arial" panose="020B0604020202020204" pitchFamily="34" charset="0"/>
              </a:rPr>
              <a:t>Skapa en vision</a:t>
            </a:r>
            <a:r>
              <a:rPr lang="sv-SE" b="0" baseline="0" dirty="0">
                <a:cs typeface="Arial" panose="020B0604020202020204" pitchFamily="34" charset="0"/>
              </a:rPr>
              <a:t>. </a:t>
            </a:r>
            <a:r>
              <a:rPr lang="sv-SE" dirty="0"/>
              <a:t>Därefter kommer vi börja med en handlingsplan för varje mål i </a:t>
            </a:r>
            <a:r>
              <a:rPr lang="sv-SE" i="1" dirty="0"/>
              <a:t>MISSION</a:t>
            </a:r>
            <a:r>
              <a:rPr lang="sv-SE" dirty="0"/>
              <a:t> </a:t>
            </a:r>
            <a:r>
              <a:rPr lang="sv-SE" b="1" dirty="0"/>
              <a:t>1.5</a:t>
            </a:r>
            <a:r>
              <a:rPr lang="sv-SE" dirty="0"/>
              <a:t>, genom att inkludera några av de saker vi diskuterade under SSMH-analysen. </a:t>
            </a:r>
            <a:r>
              <a:rPr lang="sv-SE" b="0" baseline="0" dirty="0">
                <a:cs typeface="Arial" panose="020B0604020202020204" pitchFamily="34" charset="0"/>
              </a:rPr>
              <a:t>Innan vi avslutar dagens möte kommer vi tala om några av de resurser som finns, vilka hjälper oss att genomföra planen. Vi avslutar mötet genom att diskutera nästa steg.</a:t>
            </a:r>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3</a:t>
            </a:fld>
            <a:endParaRPr lang="en-US"/>
          </a:p>
        </p:txBody>
      </p:sp>
    </p:spTree>
    <p:extLst>
      <p:ext uri="{BB962C8B-B14F-4D97-AF65-F5344CB8AC3E}">
        <p14:creationId xmlns:p14="http://schemas.microsoft.com/office/powerpoint/2010/main" val="24744088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sv-SE" u="sng" dirty="0">
                <a:ea typeface="ヒラギノ角ゴ Pro W3"/>
                <a:cs typeface="Arial" panose="020B0604020202020204" pitchFamily="34" charset="0"/>
              </a:rPr>
              <a:t>Noteringar till presentatören: </a:t>
            </a:r>
          </a:p>
          <a:p>
            <a:pPr lvl="0">
              <a:defRPr/>
            </a:pPr>
            <a:r>
              <a:rPr lang="sv-SE" dirty="0"/>
              <a:t>____________________________________________________________</a:t>
            </a:r>
          </a:p>
          <a:p>
            <a:endParaRPr lang="en-US" dirty="0">
              <a:cs typeface="Arial" panose="020B0604020202020204" pitchFamily="34" charset="0"/>
            </a:endParaRPr>
          </a:p>
          <a:p>
            <a:r>
              <a:rPr lang="sv-SE" b="0" dirty="0">
                <a:cs typeface="Arial" panose="020B0604020202020204" pitchFamily="34" charset="0"/>
              </a:rPr>
              <a:t>Det finns många aspekter om medlemmarnas tillfredsställelse.</a:t>
            </a:r>
            <a:r>
              <a:rPr lang="sv-SE" b="0" baseline="0" dirty="0">
                <a:cs typeface="Arial" panose="020B0604020202020204" pitchFamily="34" charset="0"/>
              </a:rPr>
              <a:t> Resurser om hjälpinsatser kan säkerställa att våra medlemmar är engagerade i meningsfulla hjälpinsatser, men vi måste även vara uppmärksamma på kamratskap i klubben. </a:t>
            </a:r>
          </a:p>
          <a:p>
            <a:endParaRPr lang="en-US" b="0" baseline="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b="0" baseline="0" dirty="0">
                <a:cs typeface="Arial" panose="020B0604020202020204" pitchFamily="34" charset="0"/>
              </a:rPr>
              <a:t>Har någon använt något av dessa verktyg eller är intresserad av något av dem? (Gör en paus för att få svar) </a:t>
            </a:r>
          </a:p>
          <a:p>
            <a:endParaRPr lang="en-US" b="0" baseline="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baseline="0" dirty="0">
                <a:cs typeface="Arial" panose="020B0604020202020204" pitchFamily="34" charset="0"/>
              </a:rPr>
              <a:t>Skulle någon av dem passa vårt tredje fokusområde</a:t>
            </a:r>
            <a:r>
              <a:rPr lang="sv-SE" b="0" baseline="0" dirty="0">
                <a:cs typeface="Arial" panose="020B0604020202020204" pitchFamily="34" charset="0"/>
              </a:rPr>
              <a:t>? Vad tycker ni om (infoga den resurs du gillar allra mest)?</a:t>
            </a:r>
            <a:r>
              <a:rPr lang="sv-SE" b="0" i="1" baseline="0" dirty="0">
                <a:cs typeface="Arial" panose="020B0604020202020204" pitchFamily="34" charset="0"/>
              </a:rPr>
              <a:t> (Gör en paus för att få svar).</a:t>
            </a: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30</a:t>
            </a:fld>
            <a:endParaRPr lang="en-US"/>
          </a:p>
        </p:txBody>
      </p:sp>
    </p:spTree>
    <p:extLst>
      <p:ext uri="{BB962C8B-B14F-4D97-AF65-F5344CB8AC3E}">
        <p14:creationId xmlns:p14="http://schemas.microsoft.com/office/powerpoint/2010/main" val="18242626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sv-SE" u="sng" dirty="0">
                <a:ea typeface="ヒラギノ角ゴ Pro W3"/>
                <a:cs typeface="Arial" panose="020B0604020202020204" pitchFamily="34" charset="0"/>
              </a:rPr>
              <a:t>Noteringar till presentatören: </a:t>
            </a:r>
          </a:p>
          <a:p>
            <a:pPr lvl="0">
              <a:defRPr/>
            </a:pPr>
            <a:r>
              <a:rPr lang="sv-SE" dirty="0"/>
              <a:t>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b="0" dirty="0">
                <a:cs typeface="Arial" panose="020B0604020202020204" pitchFamily="34" charset="0"/>
              </a:rPr>
              <a:t>Vårt fjärde fokus är ledarstöd. Vilka handlingssteg planerar vi, vilka kommer dra nytta av några av dessa resurser?</a:t>
            </a:r>
            <a:r>
              <a:rPr lang="sv-SE" b="0" baseline="0" dirty="0">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sv-SE" b="0" i="1" baseline="0" dirty="0">
                <a:cs typeface="Arial" panose="020B0604020202020204" pitchFamily="34" charset="0"/>
              </a:rPr>
              <a:t>(Gör en paus för att få svar).</a:t>
            </a: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31</a:t>
            </a:fld>
            <a:endParaRPr lang="en-US"/>
          </a:p>
        </p:txBody>
      </p:sp>
    </p:spTree>
    <p:extLst>
      <p:ext uri="{BB962C8B-B14F-4D97-AF65-F5344CB8AC3E}">
        <p14:creationId xmlns:p14="http://schemas.microsoft.com/office/powerpoint/2010/main" val="2942345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sv-SE" u="sng" dirty="0">
                <a:ea typeface="ヒラギノ角ゴ Pro W3"/>
                <a:cs typeface="Arial" panose="020B0604020202020204" pitchFamily="34" charset="0"/>
              </a:rPr>
              <a:t>Noteringar till presentatören: </a:t>
            </a:r>
          </a:p>
          <a:p>
            <a:pPr lvl="0">
              <a:defRPr/>
            </a:pPr>
            <a:r>
              <a:rPr lang="sv-SE" dirty="0"/>
              <a:t>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b="0" dirty="0">
                <a:cs typeface="Arial" panose="020B0604020202020204" pitchFamily="34" charset="0"/>
              </a:rPr>
              <a:t>Kommunikation kommer att bli nyckeln för alla våra initiativ och vi har ett antal marknadsföringsresurser till vår hjälp.</a:t>
            </a:r>
            <a:r>
              <a:rPr lang="sv-SE" b="0" baseline="0" dirty="0">
                <a:cs typeface="Arial" panose="020B0604020202020204" pitchFamily="34" charset="0"/>
              </a:rPr>
              <a:t> Finns det några resurser här som du anser vi kan använda i våra initiativ?</a:t>
            </a:r>
            <a:r>
              <a:rPr lang="sv-SE" b="0" i="1" baseline="0" dirty="0">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sv-SE" b="0" i="1" baseline="0" dirty="0">
                <a:cs typeface="Arial" panose="020B0604020202020204" pitchFamily="34" charset="0"/>
              </a:rPr>
              <a:t>(Gör en paus för att få svar).</a:t>
            </a: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32</a:t>
            </a:fld>
            <a:endParaRPr lang="en-US"/>
          </a:p>
        </p:txBody>
      </p:sp>
    </p:spTree>
    <p:extLst>
      <p:ext uri="{BB962C8B-B14F-4D97-AF65-F5344CB8AC3E}">
        <p14:creationId xmlns:p14="http://schemas.microsoft.com/office/powerpoint/2010/main" val="30477335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u="sng" dirty="0">
                <a:ea typeface="ヒラギノ角ゴ Pro W3"/>
                <a:cs typeface="Arial" panose="020B0604020202020204" pitchFamily="34" charset="0"/>
              </a:rPr>
              <a:t>Noteringar till presentatören: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sv-SE" baseline="0" dirty="0">
                <a:cs typeface="Arial" panose="020B0604020202020204" pitchFamily="34" charset="0"/>
              </a:rPr>
              <a:t>_____________________________________________________</a:t>
            </a:r>
          </a:p>
          <a:p>
            <a:endParaRPr lang="en-US" baseline="0" dirty="0">
              <a:cs typeface="Arial" panose="020B0604020202020204" pitchFamily="34" charset="0"/>
            </a:endParaRPr>
          </a:p>
          <a:p>
            <a:r>
              <a:rPr lang="sv-SE" b="0" dirty="0">
                <a:cs typeface="Arial" panose="020B0604020202020204" pitchFamily="34" charset="0"/>
              </a:rPr>
              <a:t>Vissa av våra initiativ kostar pengar.</a:t>
            </a:r>
            <a:r>
              <a:rPr lang="sv-SE" b="0" baseline="0" dirty="0">
                <a:cs typeface="Arial" panose="020B0604020202020204" pitchFamily="34" charset="0"/>
              </a:rPr>
              <a:t> När vi sätter en prislapp på våra insatser bör vi komma ihåg att det går att söka anslag från LCI och LCIF för flera typer av våra initiativ.</a:t>
            </a: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33</a:t>
            </a:fld>
            <a:endParaRPr lang="en-US"/>
          </a:p>
        </p:txBody>
      </p:sp>
    </p:spTree>
    <p:extLst>
      <p:ext uri="{BB962C8B-B14F-4D97-AF65-F5344CB8AC3E}">
        <p14:creationId xmlns:p14="http://schemas.microsoft.com/office/powerpoint/2010/main" val="11144695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0375" y="4560984"/>
            <a:ext cx="6396038" cy="4319714"/>
          </a:xfr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u="sng" dirty="0">
                <a:ea typeface="ヒラギノ角ゴ Pro W3"/>
                <a:cs typeface="Arial" panose="020B0604020202020204" pitchFamily="34" charset="0"/>
              </a:rPr>
              <a:t>Noteringar till presentatören: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sv-SE" u="sng" dirty="0">
              <a:ea typeface="ヒラギノ角ゴ Pro W3"/>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i="1" baseline="0" dirty="0">
                <a:cs typeface="Arial" panose="020B0604020202020204" pitchFamily="34" charset="0"/>
              </a:rPr>
              <a:t>Vid grupparbeten måste du själv avgöra hur mycket tid som behövs till varje aktivitet, bland annat baserat på totalt tillgänglig tid för mötet.</a:t>
            </a:r>
          </a:p>
          <a:p>
            <a:pPr marL="0" marR="0" lvl="0" indent="0" algn="l" defTabSz="914400" rtl="0" eaLnBrk="0" fontAlgn="base" latinLnBrk="0" hangingPunct="0">
              <a:lnSpc>
                <a:spcPct val="100000"/>
              </a:lnSpc>
              <a:spcBef>
                <a:spcPct val="30000"/>
              </a:spcBef>
              <a:spcAft>
                <a:spcPct val="0"/>
              </a:spcAft>
              <a:buClrTx/>
              <a:buSzTx/>
              <a:buFontTx/>
              <a:buNone/>
              <a:tabLst/>
              <a:defRPr/>
            </a:pPr>
            <a:r>
              <a:rPr lang="sv-SE" baseline="0" dirty="0">
                <a:cs typeface="Arial" panose="020B0604020202020204" pitchFamily="34" charset="0"/>
              </a:rPr>
              <a:t>_____________________________________________________</a:t>
            </a:r>
          </a:p>
          <a:p>
            <a:pPr marL="0" marR="0">
              <a:lnSpc>
                <a:spcPct val="107000"/>
              </a:lnSpc>
              <a:spcBef>
                <a:spcPts val="0"/>
              </a:spcBef>
              <a:spcAft>
                <a:spcPts val="800"/>
              </a:spcAft>
            </a:pPr>
            <a:r>
              <a:rPr lang="sv-SE" i="1" dirty="0">
                <a:ea typeface="Calibri" panose="020F0502020204030204" pitchFamily="34" charset="0"/>
                <a:cs typeface="Arial" panose="020B0604020202020204" pitchFamily="34" charset="0"/>
              </a:rPr>
              <a:t>Text för GAT områdesledare, för att förbereda distriktets ledare att genomföra ett möte om att skapa en plan:</a:t>
            </a:r>
          </a:p>
          <a:p>
            <a:pPr marL="0" marR="0">
              <a:lnSpc>
                <a:spcPct val="107000"/>
              </a:lnSpc>
              <a:spcBef>
                <a:spcPts val="0"/>
              </a:spcBef>
              <a:spcAft>
                <a:spcPts val="800"/>
              </a:spcAft>
            </a:pPr>
            <a:r>
              <a:rPr lang="sv-SE" b="0" dirty="0">
                <a:ea typeface="Calibri" panose="020F0502020204030204" pitchFamily="34" charset="0"/>
                <a:cs typeface="Arial" panose="020B0604020202020204" pitchFamily="34" charset="0"/>
              </a:rPr>
              <a:t>Detta är instruktioner om grupparbeten där deltagarna identifierar ledare och resurser vid arbete med handlingsplaner. </a:t>
            </a:r>
          </a:p>
          <a:p>
            <a:pPr marL="0" marR="0">
              <a:lnSpc>
                <a:spcPct val="107000"/>
              </a:lnSpc>
              <a:spcBef>
                <a:spcPts val="0"/>
              </a:spcBef>
              <a:spcAft>
                <a:spcPts val="800"/>
              </a:spcAft>
            </a:pPr>
            <a:r>
              <a:rPr lang="sv-SE" b="0" i="1" dirty="0">
                <a:ea typeface="Calibri" panose="020F0502020204030204" pitchFamily="34" charset="0"/>
                <a:cs typeface="Arial" panose="020B0604020202020204" pitchFamily="34" charset="0"/>
              </a:rPr>
              <a:t>(Gå igenom instruktionerna på bilden och i texten nedan.)</a:t>
            </a:r>
          </a:p>
          <a:p>
            <a:pPr marL="0" marR="0">
              <a:lnSpc>
                <a:spcPct val="107000"/>
              </a:lnSpc>
              <a:spcBef>
                <a:spcPts val="0"/>
              </a:spcBef>
              <a:spcAft>
                <a:spcPts val="800"/>
              </a:spcAft>
            </a:pPr>
            <a:endParaRPr lang="sv-SE" b="0" dirty="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sv-SE" b="0" dirty="0">
                <a:ea typeface="Calibri" panose="020F0502020204030204" pitchFamily="34" charset="0"/>
                <a:cs typeface="Arial" panose="020B0604020202020204" pitchFamily="34" charset="0"/>
              </a:rPr>
              <a:t>Har du några frågor om denna aktivitet?</a:t>
            </a:r>
          </a:p>
          <a:p>
            <a:pPr marL="0" marR="0">
              <a:lnSpc>
                <a:spcPct val="107000"/>
              </a:lnSpc>
              <a:spcBef>
                <a:spcPts val="0"/>
              </a:spcBef>
              <a:spcAft>
                <a:spcPts val="800"/>
              </a:spcAft>
            </a:pPr>
            <a:r>
              <a:rPr lang="sv-SE" b="0" dirty="0">
                <a:ea typeface="Calibri" panose="020F0502020204030204" pitchFamily="34" charset="0"/>
                <a:cs typeface="Arial" panose="020B0604020202020204" pitchFamily="34" charset="0"/>
              </a:rPr>
              <a:t>Ser du några utmaningar när denna aktivitet kommer att genomföras i ditt distrikt? Låt oss anta att det finns utmaningar och finna några lösningar tillsammans nu.</a:t>
            </a:r>
          </a:p>
          <a:p>
            <a:pPr marL="0" marR="0">
              <a:lnSpc>
                <a:spcPct val="107000"/>
              </a:lnSpc>
              <a:spcBef>
                <a:spcPts val="0"/>
              </a:spcBef>
              <a:spcAft>
                <a:spcPts val="800"/>
              </a:spcAft>
            </a:pPr>
            <a:r>
              <a:rPr lang="sv-SE" b="0" i="1" dirty="0">
                <a:ea typeface="Calibri" panose="020F0502020204030204" pitchFamily="34" charset="0"/>
                <a:cs typeface="Arial" panose="020B0604020202020204" pitchFamily="34" charset="0"/>
              </a:rPr>
              <a:t>(Ge tid till diskussion. Fundera över möjliga utmaningar och sätt att hantera dem, till exempel att motivera fler medlemmar att ta sig an och leda handlingssteg. Uppmuntra även deltagarna att dela strategier med varandra under diskussionen.)</a:t>
            </a:r>
          </a:p>
          <a:p>
            <a:pPr marL="0" marR="0">
              <a:lnSpc>
                <a:spcPct val="107000"/>
              </a:lnSpc>
              <a:spcBef>
                <a:spcPts val="0"/>
              </a:spcBef>
              <a:spcAft>
                <a:spcPts val="800"/>
              </a:spcAft>
            </a:pPr>
            <a:endParaRPr lang="en-US" b="0" i="1" dirty="0">
              <a:effectLst/>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sv-SE" b="0" i="1" dirty="0">
                <a:ea typeface="Calibri" panose="020F0502020204030204" pitchFamily="34" charset="0"/>
                <a:cs typeface="Arial" panose="020B0604020202020204" pitchFamily="34" charset="0"/>
              </a:rPr>
              <a:t>Text för distriktets ledare, för att leda ett möte om att skapa en plan:</a:t>
            </a:r>
          </a:p>
          <a:p>
            <a:r>
              <a:rPr lang="sv-SE" b="0" baseline="0" dirty="0">
                <a:cs typeface="Arial" panose="020B0604020202020204" pitchFamily="34" charset="0"/>
              </a:rPr>
              <a:t>Vi kommer nu att dela in oss i grupper igen, för att diskutera ledare, resurser och budget för varje handlingssteg. </a:t>
            </a:r>
          </a:p>
          <a:p>
            <a:endParaRPr lang="en-US" b="0" baseline="0" dirty="0">
              <a:cs typeface="Arial" panose="020B0604020202020204" pitchFamily="34" charset="0"/>
            </a:endParaRPr>
          </a:p>
          <a:p>
            <a:r>
              <a:rPr lang="sv-SE" b="0" i="1" baseline="0" dirty="0">
                <a:cs typeface="Arial" panose="020B0604020202020204" pitchFamily="34" charset="0"/>
              </a:rPr>
              <a:t>{Dela upp deltagarna i fyra grupper baserat på deras intressen.} </a:t>
            </a:r>
          </a:p>
          <a:p>
            <a:endParaRPr lang="en-US" b="0" baseline="0" dirty="0">
              <a:cs typeface="Arial" panose="020B0604020202020204" pitchFamily="34" charset="0"/>
            </a:endParaRPr>
          </a:p>
          <a:p>
            <a:r>
              <a:rPr lang="sv-SE" b="0" dirty="0">
                <a:cs typeface="Arial" panose="020B0604020202020204" pitchFamily="34" charset="0"/>
              </a:rPr>
              <a:t>Några saker att hålla i minnet: </a:t>
            </a:r>
          </a:p>
          <a:p>
            <a:endParaRPr lang="en-US" b="0" dirty="0">
              <a:cs typeface="Arial" panose="020B0604020202020204" pitchFamily="34" charset="0"/>
            </a:endParaRPr>
          </a:p>
          <a:p>
            <a:pPr marL="171450" indent="-171450">
              <a:buFont typeface="Arial" panose="020B0604020202020204" pitchFamily="34" charset="0"/>
              <a:buChar char="•"/>
            </a:pPr>
            <a:r>
              <a:rPr lang="sv-SE" b="0" dirty="0">
                <a:cs typeface="Arial" panose="020B0604020202020204" pitchFamily="34" charset="0"/>
              </a:rPr>
              <a:t>När vi tänker på ledare: Alla måste bidra och dela en del av arbetsbördan.</a:t>
            </a:r>
            <a:r>
              <a:rPr lang="sv-SE" b="0" baseline="0" dirty="0">
                <a:cs typeface="Arial" panose="020B0604020202020204" pitchFamily="34" charset="0"/>
              </a:rPr>
              <a:t> </a:t>
            </a:r>
          </a:p>
          <a:p>
            <a:pPr marL="171450" indent="-171450">
              <a:buFont typeface="Arial" panose="020B0604020202020204" pitchFamily="34" charset="0"/>
              <a:buChar char="•"/>
            </a:pPr>
            <a:endParaRPr lang="en-US" b="0" baseline="0" dirty="0">
              <a:cs typeface="Arial" panose="020B0604020202020204" pitchFamily="34"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SE" b="0" dirty="0">
                <a:cs typeface="Arial" panose="020B0604020202020204" pitchFamily="34" charset="0"/>
              </a:rPr>
              <a:t>När vi tänker på resurser behöver vi inte sammanställa en komplett lista, bara några exempel.</a:t>
            </a:r>
            <a:r>
              <a:rPr lang="sv-SE" b="0" baseline="0" dirty="0">
                <a:cs typeface="Arial" panose="020B0604020202020204" pitchFamily="34" charset="0"/>
              </a:rPr>
              <a:t> </a:t>
            </a:r>
          </a:p>
          <a:p>
            <a:pPr marL="171450" indent="-171450">
              <a:buFont typeface="Arial" panose="020B0604020202020204" pitchFamily="34" charset="0"/>
              <a:buChar char="•"/>
            </a:pPr>
            <a:endParaRPr lang="en-US" b="0" dirty="0">
              <a:cs typeface="Arial" panose="020B0604020202020204" pitchFamily="34" charset="0"/>
            </a:endParaRPr>
          </a:p>
          <a:p>
            <a:pPr marL="171450" indent="-171450">
              <a:buFont typeface="Arial" panose="020B0604020202020204" pitchFamily="34" charset="0"/>
              <a:buChar char="•"/>
            </a:pPr>
            <a:r>
              <a:rPr lang="sv-SE" b="0" dirty="0">
                <a:cs typeface="Arial" panose="020B0604020202020204" pitchFamily="34" charset="0"/>
              </a:rPr>
              <a:t>När det gäller budget uppskattar ni kostnad för varje handlingssteg och summerar dem sedan.</a:t>
            </a:r>
            <a:r>
              <a:rPr lang="sv-SE" b="0" baseline="0" dirty="0">
                <a:cs typeface="Arial" panose="020B0604020202020204" pitchFamily="34" charset="0"/>
              </a:rPr>
              <a:t> </a:t>
            </a:r>
          </a:p>
          <a:p>
            <a:pPr marL="0" indent="0">
              <a:buFont typeface="Arial" panose="020B0604020202020204" pitchFamily="34" charset="0"/>
              <a:buNone/>
            </a:pPr>
            <a:endParaRPr lang="en-US" b="0" baseline="0" dirty="0">
              <a:cs typeface="Arial" panose="020B0604020202020204" pitchFamily="34" charset="0"/>
            </a:endParaRPr>
          </a:p>
          <a:p>
            <a:pPr marL="0" indent="0">
              <a:buFont typeface="Arial" panose="020B0604020202020204" pitchFamily="34" charset="0"/>
              <a:buNone/>
            </a:pPr>
            <a:r>
              <a:rPr lang="sv-SE" b="0" dirty="0">
                <a:cs typeface="Arial" panose="020B0604020202020204" pitchFamily="34" charset="0"/>
              </a:rPr>
              <a:t>Slutligen behöver vi inte slutföra allt i dag.</a:t>
            </a:r>
            <a:r>
              <a:rPr lang="sv-SE" b="0" baseline="0" dirty="0">
                <a:cs typeface="Arial" panose="020B0604020202020204" pitchFamily="34" charset="0"/>
              </a:rPr>
              <a:t> Vi kommer att ha ett uppföljningsmöte, för att slutföra det hela. </a:t>
            </a:r>
          </a:p>
          <a:p>
            <a:endParaRPr lang="en-US" b="0" baseline="0" dirty="0">
              <a:cs typeface="Arial" panose="020B0604020202020204" pitchFamily="34" charset="0"/>
            </a:endParaRPr>
          </a:p>
          <a:p>
            <a:r>
              <a:rPr lang="sv-SE" b="0" baseline="0" dirty="0">
                <a:cs typeface="Arial" panose="020B0604020202020204" pitchFamily="34" charset="0"/>
              </a:rPr>
              <a:t>Vi kommer återigen att använda 15 minuter till att finna ledare, resurser och budget för varje handlingssteg. Låt varje grupp kortfattat berätta om sina idéer.. Några frågor innan vi sätter igång? </a:t>
            </a:r>
          </a:p>
          <a:p>
            <a:endParaRPr lang="en-US" b="0" baseline="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b="0" baseline="0" dirty="0">
                <a:cs typeface="Arial" panose="020B0604020202020204" pitchFamily="34" charset="0"/>
              </a:rPr>
              <a:t>Under det att arbetsgrupperna grupperna genomför grupparbetet skriver du informationen på bild 24 på nästa bild.</a:t>
            </a: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34</a:t>
            </a:fld>
            <a:endParaRPr lang="en-US"/>
          </a:p>
        </p:txBody>
      </p:sp>
    </p:spTree>
    <p:extLst>
      <p:ext uri="{BB962C8B-B14F-4D97-AF65-F5344CB8AC3E}">
        <p14:creationId xmlns:p14="http://schemas.microsoft.com/office/powerpoint/2010/main" val="9962845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u="sng" dirty="0">
                <a:ea typeface="ヒラギノ角ゴ Pro W3"/>
                <a:cs typeface="Arial" panose="020B0604020202020204" pitchFamily="34" charset="0"/>
              </a:rPr>
              <a:t>Noteringar till presentatören: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sv-SE" u="sng" dirty="0">
              <a:ea typeface="ヒラギノ角ゴ Pro W3"/>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i="1" baseline="0" dirty="0">
                <a:ea typeface="ヒラギノ角ゴ Pro W3"/>
                <a:cs typeface="Arial" panose="020B0604020202020204" pitchFamily="34" charset="0"/>
              </a:rPr>
              <a:t>Se noteringar på bild 1.</a:t>
            </a:r>
            <a:r>
              <a:rPr lang="sv-SE" b="0" i="1" baseline="0" dirty="0">
                <a:ea typeface="ヒラギノ角ゴ Pro W3"/>
                <a:cs typeface="Arial" panose="020B0604020202020204" pitchFamily="34" charset="0"/>
              </a:rPr>
              <a:t> Skriv målbeskrivningen innan du presenterar.</a:t>
            </a:r>
          </a:p>
          <a:p>
            <a:pPr marL="0" marR="0" lvl="0" indent="0" algn="l" defTabSz="914400" rtl="0" eaLnBrk="0" fontAlgn="base" latinLnBrk="0" hangingPunct="0">
              <a:lnSpc>
                <a:spcPct val="100000"/>
              </a:lnSpc>
              <a:spcBef>
                <a:spcPct val="30000"/>
              </a:spcBef>
              <a:spcAft>
                <a:spcPct val="0"/>
              </a:spcAft>
              <a:buClrTx/>
              <a:buSzTx/>
              <a:buFontTx/>
              <a:buNone/>
              <a:tabLst/>
              <a:defRPr/>
            </a:pPr>
            <a:r>
              <a:rPr lang="sv-SE" b="0" baseline="0" dirty="0">
                <a:cs typeface="Arial" panose="020B0604020202020204" pitchFamily="34" charset="0"/>
              </a:rPr>
              <a:t>____________________________________________________</a:t>
            </a:r>
          </a:p>
          <a:p>
            <a:pPr marL="0" marR="0">
              <a:lnSpc>
                <a:spcPct val="107000"/>
              </a:lnSpc>
              <a:spcBef>
                <a:spcPts val="0"/>
              </a:spcBef>
              <a:spcAft>
                <a:spcPts val="0"/>
              </a:spcAft>
            </a:pPr>
            <a:endParaRPr lang="en-US" i="1" dirty="0">
              <a:effectLst/>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sv-SE" i="1" dirty="0">
                <a:ea typeface="Calibri" panose="020F0502020204030204" pitchFamily="34" charset="0"/>
                <a:cs typeface="Arial" panose="020B0604020202020204" pitchFamily="34" charset="0"/>
              </a:rPr>
              <a:t>Text för GAT områdesledare, för att förbereda distriktets ledare att genomföra ett möte om att skapa en plan:</a:t>
            </a:r>
          </a:p>
          <a:p>
            <a:pPr marL="0" marR="0">
              <a:lnSpc>
                <a:spcPct val="107000"/>
              </a:lnSpc>
              <a:spcBef>
                <a:spcPts val="0"/>
              </a:spcBef>
              <a:spcAft>
                <a:spcPts val="0"/>
              </a:spcAft>
            </a:pPr>
            <a:endParaRPr lang="en-US" dirty="0">
              <a:effectLst/>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sv-SE" dirty="0"/>
              <a:t>Använd denna bild för att skriva noteringar från gruppernas diskussioner.</a:t>
            </a:r>
          </a:p>
          <a:p>
            <a:pPr marL="0" marR="0">
              <a:lnSpc>
                <a:spcPct val="107000"/>
              </a:lnSpc>
              <a:spcBef>
                <a:spcPts val="0"/>
              </a:spcBef>
              <a:spcAft>
                <a:spcPts val="0"/>
              </a:spcAft>
            </a:pPr>
            <a:endParaRPr lang="en-US" dirty="0">
              <a:effectLst/>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sv-SE" i="1" dirty="0">
                <a:ea typeface="Calibri" panose="020F0502020204030204" pitchFamily="34" charset="0"/>
                <a:cs typeface="Arial" panose="020B0604020202020204" pitchFamily="34" charset="0"/>
              </a:rPr>
              <a:t>Text för distriktets ledare, för att leda ett möte om att skapa en plan:</a:t>
            </a:r>
          </a:p>
          <a:p>
            <a:endParaRPr lang="en-US" baseline="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b="0" baseline="0" dirty="0">
                <a:cs typeface="Arial" panose="020B0604020202020204" pitchFamily="34" charset="0"/>
              </a:rPr>
              <a:t>Tidigare beslutade vi handlingsstegen och när vi ska påbörja dem. </a:t>
            </a:r>
            <a:r>
              <a:rPr lang="sv-SE" dirty="0"/>
              <a:t>Låt oss nu tala om vem som ska ansvara samt resurser och pengar som behövs för att stödja varje handlingssteg.</a:t>
            </a:r>
            <a:r>
              <a:rPr lang="sv-SE" baseline="0" dirty="0">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cs typeface="Arial" panose="020B0604020202020204" pitchFamily="34" charset="0"/>
            </a:endParaRPr>
          </a:p>
          <a:p>
            <a:r>
              <a:rPr lang="sv-SE" dirty="0"/>
              <a:t>Vilken arbetsgrupp vill börja?</a:t>
            </a:r>
            <a:r>
              <a:rPr lang="sv-SE" baseline="0" dirty="0">
                <a:cs typeface="Arial" panose="020B0604020202020204" pitchFamily="34" charset="0"/>
              </a:rPr>
              <a:t> </a:t>
            </a:r>
            <a:r>
              <a:rPr lang="sv-SE" i="1" baseline="0" dirty="0">
                <a:cs typeface="Arial" panose="020B0604020202020204" pitchFamily="34" charset="0"/>
              </a:rPr>
              <a:t>(Skriv ner all information som presenteras på bilden)</a:t>
            </a:r>
            <a:r>
              <a:rPr lang="en-US" sz="1000" i="1" baseline="0" dirty="0">
                <a:latin typeface="Arial" panose="020B0604020202020204" pitchFamily="34" charset="0"/>
                <a:cs typeface="Arial" panose="020B0604020202020204" pitchFamily="34" charset="0"/>
              </a:rPr>
              <a:t>.</a:t>
            </a:r>
            <a:endParaRPr lang="sv-SE" i="1" baseline="0" dirty="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35</a:t>
            </a:fld>
            <a:endParaRPr lang="en-US"/>
          </a:p>
        </p:txBody>
      </p:sp>
    </p:spTree>
    <p:extLst>
      <p:ext uri="{BB962C8B-B14F-4D97-AF65-F5344CB8AC3E}">
        <p14:creationId xmlns:p14="http://schemas.microsoft.com/office/powerpoint/2010/main" val="40000340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lvl="0">
              <a:defRPr/>
            </a:pPr>
            <a:r>
              <a:rPr lang="sv-SE" sz="1200" u="sng" dirty="0">
                <a:ea typeface="ヒラギノ角ゴ Pro W3"/>
                <a:cs typeface="Arial" panose="020B0604020202020204" pitchFamily="34" charset="0"/>
              </a:rPr>
              <a:t>Noteringar till presentatören: </a:t>
            </a:r>
          </a:p>
          <a:p>
            <a:pPr lvl="0">
              <a:defRPr/>
            </a:pPr>
            <a:r>
              <a:rPr lang="sv-SE" sz="1200" dirty="0">
                <a:cs typeface="Arial" panose="020B0604020202020204" pitchFamily="34" charset="0"/>
              </a:rPr>
              <a:t>____________________________________________________________</a:t>
            </a:r>
          </a:p>
          <a:p>
            <a:endParaRPr lang="en-US" sz="1200" i="1" dirty="0">
              <a:cs typeface="Arial" panose="020B0604020202020204" pitchFamily="34" charset="0"/>
            </a:endParaRPr>
          </a:p>
          <a:p>
            <a:pPr marL="0" marR="0">
              <a:lnSpc>
                <a:spcPct val="107000"/>
              </a:lnSpc>
              <a:spcBef>
                <a:spcPts val="0"/>
              </a:spcBef>
              <a:spcAft>
                <a:spcPts val="0"/>
              </a:spcAft>
            </a:pPr>
            <a:r>
              <a:rPr lang="sv-SE" sz="1200" i="1" dirty="0">
                <a:ea typeface="Calibri" panose="020F0502020204030204" pitchFamily="34" charset="0"/>
                <a:cs typeface="Arial" panose="020B0604020202020204" pitchFamily="34" charset="0"/>
              </a:rPr>
              <a:t>Text för GAT områdesledare, för att förbereda distriktets ledare att genomföra ett möte om att skapa en plan:</a:t>
            </a:r>
          </a:p>
          <a:p>
            <a:pPr marL="0" marR="0">
              <a:lnSpc>
                <a:spcPct val="107000"/>
              </a:lnSpc>
              <a:spcBef>
                <a:spcPts val="0"/>
              </a:spcBef>
              <a:spcAft>
                <a:spcPts val="0"/>
              </a:spcAft>
            </a:pPr>
            <a:r>
              <a:rPr lang="sv-SE" sz="1200" dirty="0">
                <a:ea typeface="Calibri" panose="020F0502020204030204" pitchFamily="34" charset="0"/>
                <a:cs typeface="Arial" panose="020B0604020202020204" pitchFamily="34" charset="0"/>
              </a:rPr>
              <a:t>Avsluta sessionen genom att framföra följande påminnelser och planer inför seminariet </a:t>
            </a:r>
            <a:r>
              <a:rPr lang="sv-SE" sz="1200" i="1" dirty="0">
                <a:ea typeface="Calibri" panose="020F0502020204030204" pitchFamily="34" charset="0"/>
                <a:cs typeface="Arial" panose="020B0604020202020204" pitchFamily="34" charset="0"/>
              </a:rPr>
              <a:t>Skapa framgång</a:t>
            </a:r>
            <a:r>
              <a:rPr lang="sv-SE" sz="1200" dirty="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sv-SE" sz="1200" dirty="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sv-SE" sz="1200" i="1" dirty="0">
                <a:ea typeface="Calibri" panose="020F0502020204030204" pitchFamily="34" charset="0"/>
                <a:cs typeface="Arial" panose="020B0604020202020204" pitchFamily="34" charset="0"/>
              </a:rPr>
              <a:t>Text för distriktets ledare, för att leda ett möte om att skapa en plan:</a:t>
            </a:r>
          </a:p>
          <a:p>
            <a:r>
              <a:rPr lang="sv-SE" sz="1200" dirty="0">
                <a:cs typeface="Arial" panose="020B0604020202020204" pitchFamily="34" charset="0"/>
              </a:rPr>
              <a:t>Vi har börjat skissa på distriktets plan om den globala medlemsfokuseringen.</a:t>
            </a:r>
            <a:r>
              <a:rPr lang="sv-SE" sz="1200" baseline="0" dirty="0">
                <a:cs typeface="Arial" panose="020B0604020202020204" pitchFamily="34" charset="0"/>
              </a:rPr>
              <a:t> </a:t>
            </a:r>
            <a:r>
              <a:rPr lang="sv-SE" sz="1200" dirty="0">
                <a:cs typeface="Arial" panose="020B0604020202020204" pitchFamily="34" charset="0"/>
              </a:rPr>
              <a:t>Vad händer härnäst? </a:t>
            </a:r>
          </a:p>
          <a:p>
            <a:endParaRPr lang="en-US" sz="1200" dirty="0">
              <a:cs typeface="Arial" panose="020B0604020202020204" pitchFamily="34" charset="0"/>
            </a:endParaRPr>
          </a:p>
          <a:p>
            <a:r>
              <a:rPr lang="sv-SE" sz="1200" baseline="0" dirty="0">
                <a:cs typeface="Arial" panose="020B0604020202020204" pitchFamily="34" charset="0"/>
              </a:rPr>
              <a:t>Använd tid till att förfina handlingsplanen. Diskuterades några lysande idéer som du vill lägga till? Sammanträffa med distriktets team, för att säkerställa att varje handlingssteg är genomtänkt och välplanerat.</a:t>
            </a:r>
          </a:p>
          <a:p>
            <a:endParaRPr lang="en-US" sz="1200" baseline="0" dirty="0">
              <a:cs typeface="Arial" panose="020B0604020202020204" pitchFamily="34" charset="0"/>
            </a:endParaRPr>
          </a:p>
          <a:p>
            <a:pPr>
              <a:spcBef>
                <a:spcPts val="0"/>
              </a:spcBef>
              <a:spcAft>
                <a:spcPts val="0"/>
              </a:spcAft>
            </a:pPr>
            <a:r>
              <a:rPr lang="sv-SE" sz="1200" b="0" dirty="0"/>
              <a:t>Om du behöver mer hjälp med att skapa en handlingsplan går du igenom broschyren </a:t>
            </a:r>
            <a:r>
              <a:rPr lang="sv-SE" sz="1200" b="0" i="1" dirty="0"/>
              <a:t>Exempel på handlingsplan</a:t>
            </a:r>
            <a:r>
              <a:rPr lang="sv-SE" sz="1200" b="0" dirty="0"/>
              <a:t>, vilken du finner på webbsidan om distriktets mål: </a:t>
            </a:r>
            <a:r>
              <a:rPr lang="sv-SE" sz="1200" strike="noStrike" dirty="0">
                <a:solidFill>
                  <a:schemeClr val="accent1"/>
                </a:solidFill>
              </a:rPr>
              <a:t>https://www.lionsclubs.org/sv</a:t>
            </a:r>
            <a:r>
              <a:rPr lang="sv-SE" sz="1200" dirty="0">
                <a:solidFill>
                  <a:schemeClr val="accent1"/>
                </a:solidFill>
                <a:ea typeface="Times New Roman" panose="02020603050405020304" pitchFamily="18" charset="0"/>
                <a:cs typeface="Arial" panose="020B0604020202020204" pitchFamily="34" charset="0"/>
              </a:rPr>
              <a:t>/resources-for-members/resource-center/districtgoals</a:t>
            </a:r>
            <a:r>
              <a:rPr lang="sv-SE" sz="1200" strike="noStrike" dirty="0">
                <a:ea typeface="Times New Roman" panose="02020603050405020304" pitchFamily="18" charset="0"/>
                <a:cs typeface="Arial" panose="020B0604020202020204" pitchFamily="34" charset="0"/>
              </a:rPr>
              <a:t> </a:t>
            </a:r>
            <a:r>
              <a:rPr lang="sv-SE" sz="1200" dirty="0"/>
              <a:t>under rubriken Resurser för 1 VDG/DG Elect</a:t>
            </a:r>
            <a:r>
              <a:rPr lang="sv-SE" sz="1200" dirty="0">
                <a:ea typeface="Calibri" panose="020F0502020204030204" pitchFamily="34" charset="0"/>
                <a:cs typeface="Arial" panose="020B0604020202020204" pitchFamily="34" charset="0"/>
              </a:rPr>
              <a:t>.</a:t>
            </a:r>
          </a:p>
          <a:p>
            <a:pPr>
              <a:spcBef>
                <a:spcPts val="0"/>
              </a:spcBef>
              <a:spcAft>
                <a:spcPts val="0"/>
              </a:spcAft>
            </a:pPr>
            <a:endParaRPr lang="en-US" sz="1200" strike="sngStrike" dirty="0">
              <a:highlight>
                <a:srgbClr val="FFFF00"/>
              </a:highlight>
              <a:cs typeface="Arial" panose="020B0604020202020204" pitchFamily="34" charset="0"/>
            </a:endParaRPr>
          </a:p>
          <a:p>
            <a:r>
              <a:rPr lang="sv-SE" sz="1200" baseline="0" dirty="0">
                <a:cs typeface="Arial" panose="020B0604020202020204" pitchFamily="34" charset="0"/>
              </a:rPr>
              <a:t>Om du inte redan har gjort det bör du gå igenom kurserna </a:t>
            </a:r>
            <a:r>
              <a:rPr lang="sv-SE" sz="1200" i="1" baseline="0" dirty="0">
                <a:cs typeface="Arial" panose="020B0604020202020204" pitchFamily="34" charset="0"/>
              </a:rPr>
              <a:t>Målsättning</a:t>
            </a:r>
            <a:r>
              <a:rPr lang="sv-SE" sz="1200" baseline="0" dirty="0">
                <a:cs typeface="Arial" panose="020B0604020202020204" pitchFamily="34" charset="0"/>
              </a:rPr>
              <a:t>, </a:t>
            </a:r>
            <a:r>
              <a:rPr lang="sv-SE" sz="1200" i="1" baseline="0" dirty="0">
                <a:cs typeface="Arial" panose="020B0604020202020204" pitchFamily="34" charset="0"/>
              </a:rPr>
              <a:t>Handlingsplaner för att uppnå distriktets mål</a:t>
            </a:r>
            <a:r>
              <a:rPr lang="sv-SE" sz="1200" baseline="0" dirty="0">
                <a:cs typeface="Arial" panose="020B0604020202020204" pitchFamily="34" charset="0"/>
              </a:rPr>
              <a:t> och </a:t>
            </a:r>
            <a:r>
              <a:rPr lang="sv-SE" sz="1200" i="1" baseline="0" dirty="0">
                <a:cs typeface="Arial" panose="020B0604020202020204" pitchFamily="34" charset="0"/>
              </a:rPr>
              <a:t>Successionsplanering</a:t>
            </a:r>
            <a:r>
              <a:rPr lang="sv-SE" sz="1200" baseline="0" dirty="0">
                <a:cs typeface="Arial" panose="020B0604020202020204" pitchFamily="34" charset="0"/>
              </a:rPr>
              <a:t> i Lions utbildningscenter.</a:t>
            </a:r>
          </a:p>
          <a:p>
            <a:endParaRPr lang="sv-SE" sz="1200" baseline="0" dirty="0">
              <a:cs typeface="Arial" panose="020B0604020202020204" pitchFamily="34" charset="0"/>
            </a:endParaRPr>
          </a:p>
          <a:p>
            <a:r>
              <a:rPr lang="sv-SE" sz="1200" baseline="0" dirty="0">
                <a:ea typeface="ヒラギノ角ゴ Pro W3"/>
                <a:cs typeface="Calibri"/>
              </a:rPr>
              <a:t>Härnäst kommer jag att skicka vår plan för granskning. Vi kan göra förbättringar och därefter kan vi få förslag på förbättringar av teamen i multipeldistriktet och GAT.</a:t>
            </a:r>
            <a:r>
              <a:rPr lang="sv-SE" sz="1200" b="0" baseline="0" dirty="0">
                <a:ea typeface="ヒラギノ角ゴ Pro W3"/>
                <a:cs typeface="Calibri"/>
              </a:rPr>
              <a:t> </a:t>
            </a:r>
            <a:r>
              <a:rPr lang="sv-SE" dirty="0"/>
              <a:t>Det är viktigt att notera att som en del i processen distriktets mål kommer dina team i distriktet ombedjas att skicka in handlingsplaner som stödjer våra mål i </a:t>
            </a:r>
            <a:r>
              <a:rPr lang="sv-SE" i="1" dirty="0"/>
              <a:t>MISSION</a:t>
            </a:r>
            <a:r>
              <a:rPr lang="sv-SE" dirty="0"/>
              <a:t> </a:t>
            </a:r>
            <a:r>
              <a:rPr lang="sv-SE" b="1" dirty="0"/>
              <a:t>1.5</a:t>
            </a:r>
            <a:r>
              <a:rPr lang="sv-SE" sz="1200" baseline="0" dirty="0"/>
              <a:t>.</a:t>
            </a:r>
            <a:r>
              <a:rPr lang="sv-SE" sz="1200" b="0" baseline="0" dirty="0">
                <a:ea typeface="ヒラギノ角ゴ Pro W3"/>
                <a:cs typeface="Calibri"/>
              </a:rPr>
              <a:t> Vi kan använda de handlingsplaner vi har arbetat med här som en del i denna process!</a:t>
            </a:r>
          </a:p>
          <a:p>
            <a:endParaRPr lang="en-US" sz="1200" b="0" baseline="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b="0" baseline="0" dirty="0">
                <a:cs typeface="Arial" panose="020B0604020202020204" pitchFamily="34" charset="0"/>
              </a:rPr>
              <a:t>Vårt nästa steg i den globala medlemsfokuseringen kallas </a:t>
            </a:r>
            <a:r>
              <a:rPr lang="sv-SE" sz="1200" b="0" i="1" baseline="0" dirty="0">
                <a:cs typeface="Arial" panose="020B0604020202020204" pitchFamily="34" charset="0"/>
              </a:rPr>
              <a:t>Skapa framgång</a:t>
            </a:r>
            <a:r>
              <a:rPr lang="sv-SE" sz="1200" b="0" baseline="0" dirty="0">
                <a:cs typeface="Arial" panose="020B0604020202020204" pitchFamily="34" charset="0"/>
              </a:rPr>
              <a:t>. </a:t>
            </a:r>
            <a:r>
              <a:rPr lang="sv-SE" sz="1200" baseline="0" dirty="0">
                <a:cs typeface="Arial" panose="020B0604020202020204" pitchFamily="34" charset="0"/>
              </a:rPr>
              <a:t>Där kommer vi att tala mer om att genomföra planen.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aseline="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baseline="0" dirty="0">
                <a:cs typeface="Arial" panose="020B0604020202020204" pitchFamily="34" charset="0"/>
              </a:rPr>
              <a:t>Detta möte kommer att genomföras i _______ {månad} och vi kommer att informera om det mötets detaljer när vi närmar oss.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aseline="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baseline="0" dirty="0">
                <a:cs typeface="Arial" panose="020B0604020202020204" pitchFamily="34" charset="0"/>
              </a:rPr>
              <a:t>Har ni några frågor om vad kommer härnäst?</a:t>
            </a:r>
          </a:p>
        </p:txBody>
      </p:sp>
      <p:sp>
        <p:nvSpPr>
          <p:cNvPr id="4" name="Header Placeholder 3"/>
          <p:cNvSpPr>
            <a:spLocks noGrp="1"/>
          </p:cNvSpPr>
          <p:nvPr>
            <p:ph type="hdr" sz="quarter"/>
          </p:nvPr>
        </p:nvSpPr>
        <p:spPr/>
        <p:txBody>
          <a:bodyPr/>
          <a:lstStyle/>
          <a:p>
            <a:pPr>
              <a:defRPr/>
            </a:pPr>
            <a:r>
              <a:rPr lang="sv-SE"/>
              <a:t>Utveckling av handlingsplan i det Nordamerikanska medlemsinitiativet</a:t>
            </a: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36</a:t>
            </a:fld>
            <a:endParaRPr lang="en-US"/>
          </a:p>
        </p:txBody>
      </p:sp>
    </p:spTree>
    <p:extLst>
      <p:ext uri="{BB962C8B-B14F-4D97-AF65-F5344CB8AC3E}">
        <p14:creationId xmlns:p14="http://schemas.microsoft.com/office/powerpoint/2010/main" val="40359017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sv-SE" u="sng" dirty="0">
                <a:ea typeface="ヒラギノ角ゴ Pro W3"/>
                <a:cs typeface="Arial" panose="020B0604020202020204" pitchFamily="34" charset="0"/>
              </a:rPr>
              <a:t>Noteringar till presentatören: </a:t>
            </a:r>
          </a:p>
          <a:p>
            <a:pPr lvl="0">
              <a:defRPr/>
            </a:pPr>
            <a:r>
              <a:rPr lang="sv-SE" dirty="0"/>
              <a:t>____________________________________________________________</a:t>
            </a:r>
          </a:p>
          <a:p>
            <a:endParaRPr lang="en-US" baseline="0" dirty="0">
              <a:cs typeface="Arial" panose="020B0604020202020204" pitchFamily="34" charset="0"/>
            </a:endParaRPr>
          </a:p>
          <a:p>
            <a:r>
              <a:rPr lang="sv-SE" b="0" baseline="0" dirty="0">
                <a:cs typeface="Arial" panose="020B0604020202020204" pitchFamily="34" charset="0"/>
              </a:rPr>
              <a:t>Tack för att ni deltog i dag. </a:t>
            </a:r>
          </a:p>
          <a:p>
            <a:r>
              <a:rPr lang="sv-SE" b="0" baseline="0" dirty="0">
                <a:cs typeface="Arial" panose="020B0604020202020204" pitchFamily="34" charset="0"/>
              </a:rPr>
              <a:t>Allt det arbete ni har bidragit med kommer göra att våra klubbar växer i vårt distrikt och runtom i världen. </a:t>
            </a:r>
          </a:p>
          <a:p>
            <a:endParaRPr lang="en-US" b="0" baseline="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b="0" baseline="0" dirty="0">
                <a:cs typeface="Arial" panose="020B0604020202020204" pitchFamily="34" charset="0"/>
              </a:rPr>
              <a:t>Vill någon ge återkoppling om denna process? Hur fungerade detta möte för er? </a:t>
            </a:r>
          </a:p>
          <a:p>
            <a:endParaRPr lang="en-US" b="0" baseline="0" dirty="0">
              <a:cs typeface="Arial" panose="020B0604020202020204" pitchFamily="34" charset="0"/>
            </a:endParaRPr>
          </a:p>
          <a:p>
            <a:r>
              <a:rPr lang="sv-SE" b="0" dirty="0">
                <a:cs typeface="Arial" panose="020B0604020202020204" pitchFamily="34" charset="0"/>
              </a:rPr>
              <a:t>Återigen tack </a:t>
            </a:r>
            <a:r>
              <a:rPr lang="sv-SE" b="0" baseline="0" dirty="0">
                <a:cs typeface="Arial" panose="020B0604020202020204" pitchFamily="34" charset="0"/>
              </a:rPr>
              <a:t>för era insatser i den globala</a:t>
            </a:r>
            <a:r>
              <a:rPr lang="sv-SE" b="0" dirty="0">
                <a:cs typeface="Arial" panose="020B0604020202020204" pitchFamily="34" charset="0"/>
              </a:rPr>
              <a:t> medlemsfokuseringen och allt det ni gör för Lions Clubs International.</a:t>
            </a:r>
            <a:endParaRPr lang="sv-SE" b="0" baseline="0" dirty="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FCA04FE2-27EA-4007-98B9-D6C6C111B13A}" type="slidenum">
              <a:rPr lang="en-US">
                <a:solidFill>
                  <a:prstClr val="black"/>
                </a:solidFill>
              </a:rPr>
              <a:pPr>
                <a:defRPr/>
              </a:pPr>
              <a:t>37</a:t>
            </a:fld>
            <a:endParaRPr lang="en-US">
              <a:solidFill>
                <a:prstClr val="black"/>
              </a:solidFill>
            </a:endParaRPr>
          </a:p>
        </p:txBody>
      </p:sp>
    </p:spTree>
    <p:extLst>
      <p:ext uri="{BB962C8B-B14F-4D97-AF65-F5344CB8AC3E}">
        <p14:creationId xmlns:p14="http://schemas.microsoft.com/office/powerpoint/2010/main" val="2880012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sv-SE" u="sng" dirty="0">
                <a:ea typeface="ヒラギノ角ゴ Pro W3"/>
                <a:cs typeface="Arial" panose="020B0604020202020204" pitchFamily="34" charset="0"/>
              </a:rPr>
              <a:t>Noteringar till presentatören: </a:t>
            </a:r>
          </a:p>
          <a:p>
            <a:pPr lvl="0">
              <a:defRPr/>
            </a:pPr>
            <a:r>
              <a:rPr lang="sv-SE" dirty="0"/>
              <a:t>____________________________________________________________</a:t>
            </a:r>
          </a:p>
          <a:p>
            <a:endParaRPr lang="en-US" dirty="0">
              <a:cs typeface="Arial" panose="020B0604020202020204" pitchFamily="34" charset="0"/>
            </a:endParaRPr>
          </a:p>
          <a:p>
            <a:r>
              <a:rPr lang="sv-SE" b="0" dirty="0">
                <a:cs typeface="Arial" panose="020B0604020202020204" pitchFamily="34" charset="0"/>
              </a:rPr>
              <a:t>Vi är på det tredje steget - </a:t>
            </a:r>
            <a:r>
              <a:rPr lang="sv-SE" b="0" i="1" baseline="0" dirty="0">
                <a:cs typeface="Arial" panose="020B0604020202020204" pitchFamily="34" charset="0"/>
              </a:rPr>
              <a:t>Skapa en plan</a:t>
            </a:r>
            <a:r>
              <a:rPr lang="sv-SE" b="0" baseline="0" dirty="0">
                <a:cs typeface="Arial" panose="020B0604020202020204" pitchFamily="34" charset="0"/>
              </a:rPr>
              <a:t>. </a:t>
            </a:r>
          </a:p>
          <a:p>
            <a:endParaRPr lang="en-US" b="0" dirty="0">
              <a:cs typeface="Arial" panose="020B0604020202020204" pitchFamily="34" charset="0"/>
            </a:endParaRPr>
          </a:p>
          <a:p>
            <a:r>
              <a:rPr lang="sv-SE" b="0" dirty="0">
                <a:cs typeface="Arial" panose="020B0604020202020204" pitchFamily="34" charset="0"/>
              </a:rPr>
              <a:t>Det är dags att skapa vår plan för distriktet.</a:t>
            </a:r>
            <a:r>
              <a:rPr lang="sv-SE" b="0" baseline="0" dirty="0">
                <a:cs typeface="Arial" panose="020B0604020202020204" pitchFamily="34" charset="0"/>
              </a:rPr>
              <a:t> Med denna plan kommer vi att arbeta vidare och skapa framgång.</a:t>
            </a:r>
          </a:p>
        </p:txBody>
      </p:sp>
      <p:sp>
        <p:nvSpPr>
          <p:cNvPr id="4" name="Slide Number Placeholder 3"/>
          <p:cNvSpPr>
            <a:spLocks noGrp="1"/>
          </p:cNvSpPr>
          <p:nvPr>
            <p:ph type="sldNum" sz="quarter" idx="10"/>
          </p:nvPr>
        </p:nvSpPr>
        <p:spPr/>
        <p:txBody>
          <a:bodyPr/>
          <a:lstStyle/>
          <a:p>
            <a:pPr>
              <a:defRPr/>
            </a:pPr>
            <a:fld id="{FCA04FE2-27EA-4007-98B9-D6C6C111B13A}" type="slidenum">
              <a:rPr lang="en-US" smtClean="0"/>
              <a:pPr>
                <a:defRPr/>
              </a:pPr>
              <a:t>4</a:t>
            </a:fld>
            <a:endParaRPr lang="en-US"/>
          </a:p>
        </p:txBody>
      </p:sp>
    </p:spTree>
    <p:extLst>
      <p:ext uri="{BB962C8B-B14F-4D97-AF65-F5344CB8AC3E}">
        <p14:creationId xmlns:p14="http://schemas.microsoft.com/office/powerpoint/2010/main" val="3395912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u="sng" dirty="0">
                <a:ea typeface="ヒラギノ角ゴ Pro W3"/>
                <a:cs typeface="Arial" panose="020B0604020202020204" pitchFamily="34" charset="0"/>
              </a:rPr>
              <a:t>Noteringar till presentatören: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baseline="0" dirty="0">
                <a:ea typeface="ヒラギノ角ゴ Pro W3"/>
                <a:cs typeface="Arial" panose="020B0604020202020204" pitchFamily="34" charset="0"/>
              </a:rPr>
              <a:t>I denna introduktion kan du anpassa/ändra frågorna, baserat på gruppens storlek och tillgänglig tid för mötet. Du kan även göra en kunskapskontroll baserat på den information som har presenterats i kurser i Lions utbildningscenter såsom </a:t>
            </a:r>
            <a:r>
              <a:rPr lang="sv-SE" sz="1200" b="1" baseline="0" dirty="0">
                <a:ea typeface="ヒラギノ角ゴ Pro W3"/>
                <a:cs typeface="Arial" panose="020B0604020202020204" pitchFamily="34" charset="0"/>
              </a:rPr>
              <a:t>Målsättning</a:t>
            </a:r>
            <a:r>
              <a:rPr lang="sv-SE" sz="1200" baseline="0" dirty="0">
                <a:ea typeface="ヒラギノ角ゴ Pro W3"/>
                <a:cs typeface="Arial" panose="020B0604020202020204" pitchFamily="34" charset="0"/>
              </a:rPr>
              <a:t>, </a:t>
            </a:r>
            <a:r>
              <a:rPr lang="sv-SE" sz="1200" b="1" baseline="0" dirty="0">
                <a:ea typeface="ヒラギノ角ゴ Pro W3"/>
                <a:cs typeface="Arial" panose="020B0604020202020204" pitchFamily="34" charset="0"/>
              </a:rPr>
              <a:t>Handlingsplan för att uppnå distriktets mål</a:t>
            </a:r>
            <a:r>
              <a:rPr lang="sv-SE" sz="1200" baseline="0" dirty="0">
                <a:ea typeface="ヒラギノ角ゴ Pro W3"/>
                <a:cs typeface="Arial" panose="020B0604020202020204" pitchFamily="34" charset="0"/>
              </a:rPr>
              <a:t> och </a:t>
            </a:r>
            <a:r>
              <a:rPr lang="sv-SE" sz="1200" b="1" baseline="0" dirty="0">
                <a:ea typeface="ヒラギノ角ゴ Pro W3"/>
                <a:cs typeface="Arial" panose="020B0604020202020204" pitchFamily="34" charset="0"/>
              </a:rPr>
              <a:t>Successionsplanering</a:t>
            </a:r>
            <a:r>
              <a:rPr lang="sv-SE" sz="1200" baseline="0" dirty="0">
                <a:ea typeface="ヒラギノ角ゴ Pro W3"/>
                <a:cs typeface="Arial" panose="020B0604020202020204" pitchFamily="34" charset="0"/>
              </a:rPr>
              <a:t>. </a:t>
            </a:r>
            <a:r>
              <a:rPr lang="sv-SE" dirty="0"/>
              <a:t>Alternativt kan ni diskutera vilken typ av återkoppling som har erhållits från medlemmar utanför arbetsgruppen gällande distriktets SSMH-analys.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aseline="0" dirty="0">
              <a:ea typeface="ヒラギノ角ゴ Pro W3"/>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baseline="0" dirty="0">
                <a:cs typeface="Arial" panose="020B0604020202020204" pitchFamily="34" charset="0"/>
              </a:rPr>
              <a:t>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aseline="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baseline="0" dirty="0">
                <a:cs typeface="Arial" panose="020B0604020202020204" pitchFamily="34" charset="0"/>
              </a:rPr>
              <a:t>Låt oss komma ihåg att det främsta målet i den globala medlemsfokuseringen är att öka antal medlemmar. Men vi får inte glömma bort varför vi behöver öka antal medlemmar. Fler medlemmar innebär fler händer som kan hjälpa till under vår resa i hjälpinsatser.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aseline="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baseline="0" dirty="0">
                <a:cs typeface="Arial" panose="020B0604020202020204" pitchFamily="34" charset="0"/>
              </a:rPr>
              <a:t>Låt oss presentera oss själva med namn, klubb och den typ av projekt vi tycker om allra mest.</a:t>
            </a: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5</a:t>
            </a:fld>
            <a:endParaRPr lang="en-US"/>
          </a:p>
        </p:txBody>
      </p:sp>
    </p:spTree>
    <p:extLst>
      <p:ext uri="{BB962C8B-B14F-4D97-AF65-F5344CB8AC3E}">
        <p14:creationId xmlns:p14="http://schemas.microsoft.com/office/powerpoint/2010/main" val="3462162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lvl="0">
              <a:defRPr/>
            </a:pPr>
            <a:r>
              <a:rPr lang="sv-SE" u="sng" dirty="0">
                <a:ea typeface="ヒラギノ角ゴ Pro W3"/>
                <a:cs typeface="Arial" panose="020B0604020202020204" pitchFamily="34" charset="0"/>
              </a:rPr>
              <a:t>Noteringar till presentatören: </a:t>
            </a:r>
          </a:p>
          <a:p>
            <a:pPr lvl="0">
              <a:defRPr/>
            </a:pPr>
            <a:r>
              <a:rPr lang="sv-SE" dirty="0"/>
              <a:t>____________________________________________________________</a:t>
            </a:r>
          </a:p>
          <a:p>
            <a:r>
              <a:rPr lang="sv-SE" i="1" baseline="0" dirty="0">
                <a:cs typeface="Arial" panose="020B0604020202020204" pitchFamily="34" charset="0"/>
              </a:rPr>
              <a:t>Text för GAT områdesledare, för att förbereda distriktets ledare att genomföra ett möte om att skapa en plan:</a:t>
            </a:r>
          </a:p>
          <a:p>
            <a:r>
              <a:rPr lang="sv-SE" dirty="0"/>
              <a:t>Vid slutet av seminariet </a:t>
            </a:r>
            <a:r>
              <a:rPr lang="sv-SE" i="1" dirty="0"/>
              <a:t>Skapa en vision</a:t>
            </a:r>
            <a:r>
              <a:rPr lang="sv-SE" dirty="0"/>
              <a:t> ombads alla deltagare att dela informationen om distriktets analys med alla klubbar i distriktet, för att skapa stöd för visionen och för att efterfråga återkoppling. Uppmuntra deltagarna att dela den återkopplingen under genomgången.</a:t>
            </a:r>
          </a:p>
          <a:p>
            <a:endParaRPr lang="en-US" dirty="0">
              <a:cs typeface="Arial" panose="020B0604020202020204" pitchFamily="34" charset="0"/>
            </a:endParaRPr>
          </a:p>
          <a:p>
            <a:r>
              <a:rPr lang="sv-SE" dirty="0"/>
              <a:t>Du måste förbereda flera av kommande bilder inför seminariet </a:t>
            </a:r>
            <a:r>
              <a:rPr lang="sv-SE" i="1" dirty="0"/>
              <a:t>Skapa en plan</a:t>
            </a:r>
            <a:r>
              <a:rPr lang="sv-SE" dirty="0"/>
              <a:t>. Du kommer att ange styrkor, svagheter, möjligheter och hot som diskuterades under seminariet </a:t>
            </a:r>
            <a:r>
              <a:rPr lang="sv-SE" i="1" dirty="0"/>
              <a:t>Skapa en vision</a:t>
            </a:r>
            <a:r>
              <a:rPr lang="sv-SE" dirty="0"/>
              <a:t>. Du bör även reflektera över hur man kopplar samman distriktets analys och de handlingsplaner distriktets team kommer att skapa. Såsom noteras på flera av kommande bilder bör du förbereda flera exempel på hur detaljer om distriktets analys kan användas i handlingsplanerna.</a:t>
            </a:r>
          </a:p>
          <a:p>
            <a:endParaRPr lang="en-US" i="1" dirty="0">
              <a:cs typeface="Arial" panose="020B0604020202020204" pitchFamily="34" charset="0"/>
            </a:endParaRPr>
          </a:p>
          <a:p>
            <a:r>
              <a:rPr lang="sv-SE" i="1" dirty="0">
                <a:cs typeface="Arial" panose="020B0604020202020204" pitchFamily="34" charset="0"/>
              </a:rPr>
              <a:t>Text för distriktets ledare, för att leda ett möte om att skapa en plan:</a:t>
            </a:r>
          </a:p>
          <a:p>
            <a:r>
              <a:rPr lang="sv-SE" baseline="0" dirty="0">
                <a:cs typeface="Arial" panose="020B0604020202020204" pitchFamily="34" charset="0"/>
              </a:rPr>
              <a:t>När ni nu har gått igenom distriktets SSMH-analys med flera medlemmar och ledare i distriktet ska vi nu gå igenom de specifika detaljer vi inkluderade i vår egen SSMH-analys samt diskutera den återkoppling du har fått.  </a:t>
            </a:r>
          </a:p>
          <a:p>
            <a:endParaRPr lang="en-US" baseline="0" dirty="0">
              <a:cs typeface="Arial" panose="020B0604020202020204" pitchFamily="34" charset="0"/>
            </a:endParaRPr>
          </a:p>
          <a:p>
            <a:r>
              <a:rPr lang="sv-SE" baseline="0" dirty="0">
                <a:cs typeface="Arial" panose="020B0604020202020204" pitchFamily="34" charset="0"/>
              </a:rPr>
              <a:t>Senare kommer vi använda det vi har lärt oss om distriktets styrkor, svagheter, möjligheter och hot och inkludera dem i planen. </a:t>
            </a:r>
            <a:r>
              <a:rPr lang="sv-SE" dirty="0"/>
              <a:t>Vi kommer att använda denna plan, för att hjälpa oss att nå våra mål för</a:t>
            </a:r>
            <a:r>
              <a:rPr lang="sv-SE" b="0" dirty="0"/>
              <a:t> </a:t>
            </a:r>
            <a:r>
              <a:rPr lang="sv-SE" b="0" i="1" baseline="0" dirty="0">
                <a:latin typeface="Arial"/>
                <a:ea typeface="ヒラギノ角ゴ Pro W3"/>
                <a:cs typeface="Calibri"/>
              </a:rPr>
              <a:t>MISSION</a:t>
            </a:r>
            <a:r>
              <a:rPr lang="sv-SE" b="0" dirty="0">
                <a:latin typeface="Arial"/>
                <a:ea typeface="ヒラギノ角ゴ Pro W3"/>
                <a:cs typeface="Calibri"/>
              </a:rPr>
              <a:t> </a:t>
            </a:r>
            <a:r>
              <a:rPr lang="sv-SE" sz="1000" b="1" baseline="0" dirty="0">
                <a:latin typeface="Arial"/>
                <a:ea typeface="ヒラギノ角ゴ Pro W3"/>
                <a:cs typeface="Calibri"/>
              </a:rPr>
              <a:t>1.5</a:t>
            </a:r>
            <a:r>
              <a:rPr lang="sv-SE" i="1" dirty="0"/>
              <a:t>.</a:t>
            </a:r>
            <a:endParaRPr lang="sv-SE" sz="1000" b="0" dirty="0">
              <a:latin typeface="Arial"/>
              <a:ea typeface="ヒラギノ角ゴ Pro W3"/>
              <a:cs typeface="Arial"/>
            </a:endParaRPr>
          </a:p>
        </p:txBody>
      </p:sp>
      <p:sp>
        <p:nvSpPr>
          <p:cNvPr id="5" name="Slide Number Placeholder 4"/>
          <p:cNvSpPr>
            <a:spLocks noGrp="1"/>
          </p:cNvSpPr>
          <p:nvPr>
            <p:ph type="sldNum" sz="quarter" idx="11"/>
          </p:nvPr>
        </p:nvSpPr>
        <p:spPr/>
        <p:txBody>
          <a:bodyPr/>
          <a:lstStyle/>
          <a:p>
            <a:pPr>
              <a:defRPr/>
            </a:pPr>
            <a:fld id="{FCA04FE2-27EA-4007-98B9-D6C6C111B13A}" type="slidenum">
              <a:rPr lang="en-US" smtClean="0"/>
              <a:pPr>
                <a:defRPr/>
              </a:pPr>
              <a:t>6</a:t>
            </a:fld>
            <a:endParaRPr lang="en-US"/>
          </a:p>
        </p:txBody>
      </p:sp>
    </p:spTree>
    <p:extLst>
      <p:ext uri="{BB962C8B-B14F-4D97-AF65-F5344CB8AC3E}">
        <p14:creationId xmlns:p14="http://schemas.microsoft.com/office/powerpoint/2010/main" val="3685219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u="sng" dirty="0">
                <a:ea typeface="ヒラギノ角ゴ Pro W3"/>
                <a:cs typeface="Arial" panose="020B0604020202020204" pitchFamily="34" charset="0"/>
              </a:rPr>
              <a:t>Noteringar till presentatören: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sv-SE" i="1" baseline="0" dirty="0">
                <a:ea typeface="ヒラギノ角ゴ Pro W3"/>
                <a:cs typeface="Arial" panose="020B0604020202020204" pitchFamily="34" charset="0"/>
              </a:rPr>
              <a:t>Se noteringar på bild 1.</a:t>
            </a:r>
            <a:r>
              <a:rPr lang="sv-SE" b="0" i="1" baseline="0" dirty="0">
                <a:ea typeface="ヒラギノ角ゴ Pro W3"/>
                <a:cs typeface="Arial" panose="020B0604020202020204" pitchFamily="34" charset="0"/>
              </a:rPr>
              <a:t> Fyll i före presentationen.</a:t>
            </a:r>
          </a:p>
          <a:p>
            <a:pPr>
              <a:defRPr/>
            </a:pPr>
            <a:r>
              <a:rPr lang="sv-SE" dirty="0"/>
              <a:t>Innan mötet går du igenom de styrkor som har identifierats och har exempel redo på en eller två styrkor som kan användas när handlingsplanen sammanställs, vilket kommer bidra till att de fastställda målen för </a:t>
            </a:r>
            <a:r>
              <a:rPr lang="sv-SE" i="1" dirty="0"/>
              <a:t>MISSION</a:t>
            </a:r>
            <a:r>
              <a:rPr lang="sv-SE" dirty="0"/>
              <a:t> </a:t>
            </a:r>
            <a:r>
              <a:rPr lang="sv-SE" b="1" dirty="0"/>
              <a:t>1.5</a:t>
            </a:r>
            <a:r>
              <a:rPr lang="sv-SE" dirty="0"/>
              <a:t> uppnås</a:t>
            </a:r>
            <a:r>
              <a:rPr lang="sv-SE" baseline="0" dirty="0"/>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sv-SE" b="0" baseline="0" dirty="0">
                <a:cs typeface="Arial" panose="020B0604020202020204" pitchFamily="34" charset="0"/>
              </a:rPr>
              <a:t>_____________________________________________________</a:t>
            </a:r>
          </a:p>
          <a:p>
            <a:endParaRPr lang="en-US" baseline="0" dirty="0">
              <a:cs typeface="Arial" panose="020B0604020202020204" pitchFamily="34" charset="0"/>
            </a:endParaRPr>
          </a:p>
          <a:p>
            <a:r>
              <a:rPr lang="sv-SE" b="0" baseline="0" dirty="0">
                <a:cs typeface="Arial" panose="020B0604020202020204" pitchFamily="34" charset="0"/>
              </a:rPr>
              <a:t>Har någon något att lägga till? (paus)</a:t>
            </a:r>
          </a:p>
          <a:p>
            <a:endParaRPr lang="en-US" b="0" baseline="0" dirty="0">
              <a:cs typeface="Arial" panose="020B0604020202020204" pitchFamily="34" charset="0"/>
            </a:endParaRPr>
          </a:p>
          <a:p>
            <a:r>
              <a:rPr lang="sv-SE" b="0" baseline="0" dirty="0">
                <a:cs typeface="Arial" panose="020B0604020202020204" pitchFamily="34" charset="0"/>
              </a:rPr>
              <a:t>Nu ska vi gå in lite mer på djupet. Vilken av dessa styrkor kan vi dra nytta av när vi skapar planen? (Ge deltagarna möjlighet att svara. Om deltagarna kämpar med svar framför du idéer som du har förberett inför mötet).</a:t>
            </a:r>
          </a:p>
        </p:txBody>
      </p:sp>
      <p:sp>
        <p:nvSpPr>
          <p:cNvPr id="5" name="Slide Number Placeholder 4"/>
          <p:cNvSpPr>
            <a:spLocks noGrp="1"/>
          </p:cNvSpPr>
          <p:nvPr>
            <p:ph type="sldNum" sz="quarter" idx="11"/>
          </p:nvPr>
        </p:nvSpPr>
        <p:spPr/>
        <p:txBody>
          <a:bodyPr/>
          <a:lstStyle/>
          <a:p>
            <a:pPr>
              <a:defRPr/>
            </a:pPr>
            <a:fld id="{FCA04FE2-27EA-4007-98B9-D6C6C111B13A}" type="slidenum">
              <a:rPr lang="en-US" smtClean="0"/>
              <a:pPr>
                <a:defRPr/>
              </a:pPr>
              <a:t>7</a:t>
            </a:fld>
            <a:endParaRPr lang="en-US"/>
          </a:p>
        </p:txBody>
      </p:sp>
    </p:spTree>
    <p:extLst>
      <p:ext uri="{BB962C8B-B14F-4D97-AF65-F5344CB8AC3E}">
        <p14:creationId xmlns:p14="http://schemas.microsoft.com/office/powerpoint/2010/main" val="3788675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u="sng" dirty="0">
                <a:ea typeface="ヒラギノ角ゴ Pro W3"/>
                <a:cs typeface="Arial" panose="020B0604020202020204" pitchFamily="34" charset="0"/>
              </a:rPr>
              <a:t>Noteringar till presentatören: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sv-SE" i="1" baseline="0" dirty="0">
                <a:ea typeface="ヒラギノ角ゴ Pro W3"/>
                <a:cs typeface="Arial" panose="020B0604020202020204" pitchFamily="34" charset="0"/>
              </a:rPr>
              <a:t>Se noteringar på bild 1.</a:t>
            </a:r>
            <a:r>
              <a:rPr lang="sv-SE" b="0" i="1" baseline="0" dirty="0">
                <a:ea typeface="ヒラギノ角ゴ Pro W3"/>
                <a:cs typeface="Arial" panose="020B0604020202020204" pitchFamily="34" charset="0"/>
              </a:rPr>
              <a:t> </a:t>
            </a:r>
            <a:r>
              <a:rPr lang="sv-SE" i="1" baseline="0" dirty="0">
                <a:ea typeface="ヒラギノ角ゴ Pro W3"/>
                <a:cs typeface="Arial" panose="020B0604020202020204" pitchFamily="34" charset="0"/>
              </a:rPr>
              <a:t>Fyll i innan du presenterar.</a:t>
            </a:r>
          </a:p>
          <a:p>
            <a:pPr marL="0" marR="0" lvl="0" indent="0" algn="l" defTabSz="914400" rtl="0" eaLnBrk="0" fontAlgn="base" latinLnBrk="0" hangingPunct="0">
              <a:lnSpc>
                <a:spcPct val="100000"/>
              </a:lnSpc>
              <a:spcBef>
                <a:spcPct val="30000"/>
              </a:spcBef>
              <a:spcAft>
                <a:spcPct val="0"/>
              </a:spcAft>
              <a:buClrTx/>
              <a:buSzTx/>
              <a:buFontTx/>
              <a:buNone/>
              <a:tabLst/>
              <a:defRPr/>
            </a:pPr>
            <a:r>
              <a:rPr lang="sv-SE" dirty="0"/>
              <a:t>Innan mötet går du igenom de styrkor som har identifierats och har exempel redo på en eller två styrkor som kan användas när handlingsplanen sammanställs, vilket kommer bidra till att de fastställda målen för </a:t>
            </a:r>
            <a:r>
              <a:rPr lang="sv-SE" i="1" dirty="0"/>
              <a:t>MISSION</a:t>
            </a:r>
            <a:r>
              <a:rPr lang="sv-SE" dirty="0"/>
              <a:t> </a:t>
            </a:r>
            <a:r>
              <a:rPr lang="sv-SE" b="1" dirty="0"/>
              <a:t>1.5</a:t>
            </a:r>
            <a:r>
              <a:rPr lang="sv-SE" dirty="0"/>
              <a:t> uppnås</a:t>
            </a:r>
            <a:r>
              <a:rPr lang="sv-SE" baseline="0" dirty="0"/>
              <a:t>.</a:t>
            </a:r>
          </a:p>
          <a:p>
            <a:pPr>
              <a:defRPr/>
            </a:pPr>
            <a:endParaRPr lang="en-US" b="1" i="1" baseline="0" dirty="0">
              <a:ea typeface="ヒラギノ角ゴ Pro W3"/>
              <a:cs typeface="Calibri"/>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baseline="0" dirty="0">
                <a:cs typeface="Arial" panose="020B0604020202020204" pitchFamily="34" charset="0"/>
              </a:rPr>
              <a:t>_____________________________________________________</a:t>
            </a:r>
          </a:p>
          <a:p>
            <a:endParaRPr lang="en-US" baseline="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b="0" baseline="0" dirty="0">
                <a:cs typeface="Arial" panose="020B0604020202020204" pitchFamily="34" charset="0"/>
              </a:rPr>
              <a:t>Här har vi de svagheter som ligger inom distriktets kontroll. Några fler? Är alla dessa fortfarande relevanta? (paus)</a:t>
            </a:r>
          </a:p>
          <a:p>
            <a:endParaRPr lang="en-US" b="0" baseline="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b="0" baseline="0" dirty="0">
                <a:cs typeface="Arial" panose="020B0604020202020204" pitchFamily="34" charset="0"/>
              </a:rPr>
              <a:t>Vilka viktiga förbättringar kan vi bygga in i planen, för att säkerställa att dessa svagheter görs till styrkor eller planeras för på lämpligt sätt?</a:t>
            </a:r>
            <a:r>
              <a:rPr lang="sv-SE" b="0" i="1" baseline="0" dirty="0">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sv-SE" i="1" baseline="0" dirty="0">
                <a:cs typeface="Arial" panose="020B0604020202020204" pitchFamily="34" charset="0"/>
              </a:rPr>
              <a:t>(Ge deltagarna möjlighet att svara. Om deltagarna kämpar med svar framför du idéer som du har förberett inför mötet).</a:t>
            </a:r>
          </a:p>
        </p:txBody>
      </p:sp>
      <p:sp>
        <p:nvSpPr>
          <p:cNvPr id="5" name="Slide Number Placeholder 4"/>
          <p:cNvSpPr>
            <a:spLocks noGrp="1"/>
          </p:cNvSpPr>
          <p:nvPr>
            <p:ph type="sldNum" sz="quarter" idx="11"/>
          </p:nvPr>
        </p:nvSpPr>
        <p:spPr/>
        <p:txBody>
          <a:bodyPr/>
          <a:lstStyle/>
          <a:p>
            <a:pPr>
              <a:defRPr/>
            </a:pPr>
            <a:fld id="{FCA04FE2-27EA-4007-98B9-D6C6C111B13A}" type="slidenum">
              <a:rPr lang="en-US" smtClean="0"/>
              <a:pPr>
                <a:defRPr/>
              </a:pPr>
              <a:t>8</a:t>
            </a:fld>
            <a:endParaRPr lang="en-US"/>
          </a:p>
        </p:txBody>
      </p:sp>
    </p:spTree>
    <p:extLst>
      <p:ext uri="{BB962C8B-B14F-4D97-AF65-F5344CB8AC3E}">
        <p14:creationId xmlns:p14="http://schemas.microsoft.com/office/powerpoint/2010/main" val="41699112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u="sng" dirty="0">
                <a:ea typeface="ヒラギノ角ゴ Pro W3"/>
                <a:cs typeface="Arial" panose="020B0604020202020204" pitchFamily="34" charset="0"/>
              </a:rPr>
              <a:t>Noteringar till presentatören: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sv-SE" i="1" baseline="0" dirty="0">
                <a:ea typeface="ヒラギノ角ゴ Pro W3"/>
                <a:cs typeface="Arial" panose="020B0604020202020204" pitchFamily="34" charset="0"/>
              </a:rPr>
              <a:t>Se noteringar på bild 1. Fyll i före presentationen.</a:t>
            </a:r>
          </a:p>
          <a:p>
            <a:pPr>
              <a:defRPr/>
            </a:pPr>
            <a:r>
              <a:rPr lang="sv-SE" dirty="0"/>
              <a:t>Innan mötet går du igenom de styrkor som har identifierats och har exempel redo på en eller två styrkor som kan användas när handlingsplanen sammanställs, vilket kommer bidra till att de fastställda målen för </a:t>
            </a:r>
            <a:r>
              <a:rPr lang="sv-SE" i="1" dirty="0"/>
              <a:t>MISSION</a:t>
            </a:r>
            <a:r>
              <a:rPr lang="sv-SE" dirty="0"/>
              <a:t> </a:t>
            </a:r>
            <a:r>
              <a:rPr lang="sv-SE" b="1" dirty="0"/>
              <a:t>1.5</a:t>
            </a:r>
            <a:r>
              <a:rPr lang="sv-SE" dirty="0"/>
              <a:t> uppnås</a:t>
            </a:r>
            <a:r>
              <a:rPr lang="sv-SE" baseline="0" dirty="0"/>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sv-SE" baseline="0" dirty="0">
                <a:cs typeface="Arial" panose="020B0604020202020204" pitchFamily="34" charset="0"/>
              </a:rPr>
              <a:t>_____________________________________________________</a:t>
            </a:r>
          </a:p>
          <a:p>
            <a:endParaRPr lang="en-US" baseline="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b="0" baseline="0" dirty="0">
                <a:cs typeface="Arial" panose="020B0604020202020204" pitchFamily="34" charset="0"/>
              </a:rPr>
              <a:t>Här har vi de möjligheter som ligger utanför vår kontroll. Några fler? (paus)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baseline="0"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b="0" baseline="0" dirty="0">
                <a:cs typeface="Arial" panose="020B0604020202020204" pitchFamily="34" charset="0"/>
              </a:rPr>
              <a:t>Vilka möjligheter kan vi dra nytta av? Hur kan vi dra nytta av dessa möjligheter för att öka antal medlemmar, genom att inkludera dessa handlingssteg i vår plan?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i="1" baseline="0" dirty="0">
                <a:cs typeface="Arial" panose="020B0604020202020204" pitchFamily="34" charset="0"/>
              </a:rPr>
              <a:t>(Ge deltagarna möjlighet att svara. Om deltagarna kämpar med svar framför du idéer som du har förberett inför mötet).</a:t>
            </a:r>
          </a:p>
        </p:txBody>
      </p:sp>
      <p:sp>
        <p:nvSpPr>
          <p:cNvPr id="5" name="Slide Number Placeholder 4"/>
          <p:cNvSpPr>
            <a:spLocks noGrp="1"/>
          </p:cNvSpPr>
          <p:nvPr>
            <p:ph type="sldNum" sz="quarter" idx="11"/>
          </p:nvPr>
        </p:nvSpPr>
        <p:spPr/>
        <p:txBody>
          <a:bodyPr/>
          <a:lstStyle/>
          <a:p>
            <a:pPr>
              <a:defRPr/>
            </a:pPr>
            <a:fld id="{FCA04FE2-27EA-4007-98B9-D6C6C111B13A}" type="slidenum">
              <a:rPr lang="en-US" smtClean="0"/>
              <a:pPr>
                <a:defRPr/>
              </a:pPr>
              <a:t>9</a:t>
            </a:fld>
            <a:endParaRPr lang="en-US"/>
          </a:p>
        </p:txBody>
      </p:sp>
    </p:spTree>
    <p:extLst>
      <p:ext uri="{BB962C8B-B14F-4D97-AF65-F5344CB8AC3E}">
        <p14:creationId xmlns:p14="http://schemas.microsoft.com/office/powerpoint/2010/main" val="1687868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0" y="533400"/>
            <a:ext cx="12192000" cy="1066800"/>
          </a:xfrm>
          <a:prstGeom prst="rect">
            <a:avLst/>
          </a:prstGeom>
        </p:spPr>
        <p:txBody>
          <a:bodyPr/>
          <a:lstStyle>
            <a:lvl1pPr>
              <a:defRPr lang="en-US" sz="36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413893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ndard with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247234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1" y="1752599"/>
            <a:ext cx="274320" cy="13716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pic>
        <p:nvPicPr>
          <p:cNvPr id="6" name="Picture 5"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spTree>
    <p:extLst>
      <p:ext uri="{BB962C8B-B14F-4D97-AF65-F5344CB8AC3E}">
        <p14:creationId xmlns:p14="http://schemas.microsoft.com/office/powerpoint/2010/main" val="35131004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olid light background">
    <p:bg>
      <p:bgPr>
        <a:solidFill>
          <a:schemeClr val="bg1">
            <a:lumMod val="95000"/>
          </a:schemeClr>
        </a:solidFill>
        <a:effectLst/>
      </p:bgPr>
    </p:bg>
    <p:spTree>
      <p:nvGrpSpPr>
        <p:cNvPr id="1" name=""/>
        <p:cNvGrpSpPr/>
        <p:nvPr/>
      </p:nvGrpSpPr>
      <p:grpSpPr>
        <a:xfrm>
          <a:off x="0" y="0"/>
          <a:ext cx="0" cy="0"/>
          <a:chOff x="0" y="0"/>
          <a:chExt cx="0" cy="0"/>
        </a:xfrm>
      </p:grpSpPr>
      <p:sp>
        <p:nvSpPr>
          <p:cNvPr id="4" name="Title 2"/>
          <p:cNvSpPr>
            <a:spLocks noGrp="1"/>
          </p:cNvSpPr>
          <p:nvPr>
            <p:ph type="title" hasCustomPrompt="1"/>
          </p:nvPr>
        </p:nvSpPr>
        <p:spPr>
          <a:xfrm>
            <a:off x="828600" y="381001"/>
            <a:ext cx="10515600" cy="838199"/>
          </a:xfrm>
          <a:prstGeom prst="rect">
            <a:avLst/>
          </a:prstGeom>
        </p:spPr>
        <p:txBody>
          <a:bodyPr anchor="ctr"/>
          <a:lstStyle>
            <a:lvl1pPr algn="ctr">
              <a:defRPr sz="3600"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1828800"/>
            <a:ext cx="10516235" cy="4343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spTree>
    <p:extLst>
      <p:ext uri="{BB962C8B-B14F-4D97-AF65-F5344CB8AC3E}">
        <p14:creationId xmlns:p14="http://schemas.microsoft.com/office/powerpoint/2010/main" val="852312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2 Columns">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accent6">
                    <a:lumMod val="50000"/>
                    <a:lumOff val="50000"/>
                  </a:schemeClr>
                </a:solidFill>
              </a:rPr>
              <a:pPr algn="r" eaLnBrk="0" hangingPunct="0">
                <a:spcBef>
                  <a:spcPct val="50000"/>
                </a:spcBef>
                <a:defRPr/>
              </a:pPr>
              <a:t>‹#›</a:t>
            </a:fld>
            <a:endParaRPr lang="en-US" sz="1000" dirty="0">
              <a:solidFill>
                <a:schemeClr val="accent6">
                  <a:lumMod val="50000"/>
                  <a:lumOff val="50000"/>
                </a:schemeClr>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l="18078" r="18286"/>
          <a:stretch/>
        </p:blipFill>
        <p:spPr>
          <a:xfrm>
            <a:off x="-1" y="158344"/>
            <a:ext cx="4267201" cy="6541312"/>
          </a:xfrm>
          <a:prstGeom prst="rect">
            <a:avLst/>
          </a:prstGeom>
        </p:spPr>
      </p:pic>
      <p:sp>
        <p:nvSpPr>
          <p:cNvPr id="4" name="Content Placeholder 3"/>
          <p:cNvSpPr>
            <a:spLocks noGrp="1"/>
          </p:cNvSpPr>
          <p:nvPr>
            <p:ph sz="quarter" idx="10"/>
          </p:nvPr>
        </p:nvSpPr>
        <p:spPr>
          <a:xfrm>
            <a:off x="4800600" y="533400"/>
            <a:ext cx="6858000" cy="5791200"/>
          </a:xfrm>
          <a:prstGeom prst="rect">
            <a:avLst/>
          </a:prstGeom>
          <a:ln>
            <a:noFill/>
          </a:ln>
        </p:spPr>
        <p:txBody>
          <a:bodyPr anchor="ctr" anchorCtr="0"/>
          <a:lstStyle>
            <a:lvl1pPr marL="0" indent="0">
              <a:lnSpc>
                <a:spcPct val="120000"/>
              </a:lnSpc>
              <a:spcBef>
                <a:spcPts val="600"/>
              </a:spcBef>
              <a:spcAft>
                <a:spcPts val="600"/>
              </a:spcAft>
              <a:buNone/>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862013" indent="-404813">
              <a:lnSpc>
                <a:spcPct val="120000"/>
              </a:lnSpc>
              <a:spcBef>
                <a:spcPts val="600"/>
              </a:spcBef>
              <a:spcAft>
                <a:spcPts val="0"/>
              </a:spcAft>
              <a:buClr>
                <a:schemeClr val="bg2"/>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
        <p:nvSpPr>
          <p:cNvPr id="10" name="Title 9"/>
          <p:cNvSpPr>
            <a:spLocks noGrp="1"/>
          </p:cNvSpPr>
          <p:nvPr>
            <p:ph type="title" hasCustomPrompt="1"/>
          </p:nvPr>
        </p:nvSpPr>
        <p:spPr>
          <a:xfrm>
            <a:off x="0" y="1371600"/>
            <a:ext cx="4281142" cy="3886200"/>
          </a:xfrm>
          <a:prstGeom prst="rect">
            <a:avLst/>
          </a:prstGeom>
        </p:spPr>
        <p:txBody>
          <a:bodyPr anchor="ctr" anchorCtr="0"/>
          <a:lstStyle>
            <a:lvl1pPr>
              <a:lnSpc>
                <a:spcPct val="150000"/>
              </a:lnSpc>
              <a:spcBef>
                <a:spcPts val="1200"/>
              </a:spcBef>
              <a:spcAft>
                <a:spcPts val="1200"/>
              </a:spcAft>
              <a:defRPr sz="3600" b="1">
                <a:solidFill>
                  <a:schemeClr val="tx2"/>
                </a:solidFill>
                <a:latin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31949217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Quote">
    <p:bg>
      <p:bgRef idx="1002">
        <a:schemeClr val="bg2"/>
      </p:bgRef>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lumMod val="20000"/>
                    <a:lumOff val="80000"/>
                  </a:schemeClr>
                </a:solidFill>
              </a:rPr>
              <a:pPr algn="r">
                <a:spcBef>
                  <a:spcPct val="50000"/>
                </a:spcBef>
                <a:defRPr/>
              </a:pPr>
              <a:t>‹#›</a:t>
            </a:fld>
            <a:endParaRPr lang="en-US" sz="1000" dirty="0">
              <a:solidFill>
                <a:schemeClr val="bg1">
                  <a:lumMod val="20000"/>
                  <a:lumOff val="80000"/>
                </a:schemeClr>
              </a:solidFill>
            </a:endParaRP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609600" y="990600"/>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9916281" y="3983056"/>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3" name="Text Placeholder 2"/>
          <p:cNvSpPr>
            <a:spLocks noGrp="1"/>
          </p:cNvSpPr>
          <p:nvPr>
            <p:ph type="body" sz="quarter" idx="14" hasCustomPrompt="1"/>
          </p:nvPr>
        </p:nvSpPr>
        <p:spPr>
          <a:xfrm>
            <a:off x="2123319" y="5257800"/>
            <a:ext cx="7792961" cy="533400"/>
          </a:xfrm>
          <a:prstGeom prst="rect">
            <a:avLst/>
          </a:prstGeom>
        </p:spPr>
        <p:txBody>
          <a:bodyPr/>
          <a:lstStyle>
            <a:lvl1pPr marL="285750" indent="-285750" algn="r">
              <a:buFont typeface="Arial" panose="020B0604020202020204" pitchFamily="34" charset="0"/>
              <a:buChar char="‒"/>
              <a:defRPr sz="2800">
                <a:solidFill>
                  <a:schemeClr val="tx1"/>
                </a:solidFill>
              </a:defRPr>
            </a:lvl1pPr>
            <a:lvl2pPr marL="519099" indent="0">
              <a:buNone/>
              <a:defRPr/>
            </a:lvl2pPr>
            <a:lvl3pPr marL="914377" indent="0">
              <a:buNone/>
              <a:defRPr/>
            </a:lvl3pPr>
            <a:lvl4pPr marL="1371565" indent="0">
              <a:buNone/>
              <a:defRPr/>
            </a:lvl4pPr>
            <a:lvl5pPr marL="1828755" indent="0">
              <a:buNone/>
              <a:defRPr/>
            </a:lvl5pPr>
          </a:lstStyle>
          <a:p>
            <a:pPr lvl="0"/>
            <a:r>
              <a:rPr lang="en-US" dirty="0"/>
              <a:t>Author</a:t>
            </a:r>
          </a:p>
        </p:txBody>
      </p:sp>
      <p:sp>
        <p:nvSpPr>
          <p:cNvPr id="5" name="Text Placeholder 4"/>
          <p:cNvSpPr>
            <a:spLocks noGrp="1"/>
          </p:cNvSpPr>
          <p:nvPr>
            <p:ph type="body" sz="quarter" idx="15" hasCustomPrompt="1"/>
          </p:nvPr>
        </p:nvSpPr>
        <p:spPr>
          <a:xfrm>
            <a:off x="2123319" y="1524000"/>
            <a:ext cx="7792962" cy="3429000"/>
          </a:xfrm>
          <a:prstGeom prst="rect">
            <a:avLst/>
          </a:prstGeom>
        </p:spPr>
        <p:txBody>
          <a:bodyPr/>
          <a:lstStyle>
            <a:lvl1pPr marL="0" indent="0" algn="ctr">
              <a:lnSpc>
                <a:spcPct val="150000"/>
              </a:lnSpc>
              <a:spcBef>
                <a:spcPts val="600"/>
              </a:spcBef>
              <a:spcAft>
                <a:spcPts val="600"/>
              </a:spcAft>
              <a:buNone/>
              <a:defRPr sz="4400">
                <a:solidFill>
                  <a:schemeClr val="tx1"/>
                </a:solidFill>
              </a:defRPr>
            </a:lvl1pPr>
          </a:lstStyle>
          <a:p>
            <a:pPr lvl="0"/>
            <a:r>
              <a:rPr lang="en-US" dirty="0"/>
              <a:t>Quote</a:t>
            </a:r>
          </a:p>
        </p:txBody>
      </p:sp>
    </p:spTree>
    <p:extLst>
      <p:ext uri="{BB962C8B-B14F-4D97-AF65-F5344CB8AC3E}">
        <p14:creationId xmlns:p14="http://schemas.microsoft.com/office/powerpoint/2010/main" val="352345804"/>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tandard w/out logo">
    <p:bg>
      <p:bgPr>
        <a:solidFill>
          <a:schemeClr val="bg1">
            <a:lumMod val="95000"/>
          </a:schemeClr>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65000"/>
                    <a:lumOff val="35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65000"/>
                    <a:lumOff val="35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7788857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34663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60686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50003112"/>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1" y="1752599"/>
            <a:ext cx="274320" cy="13716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002F87"/>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pic>
        <p:nvPicPr>
          <p:cNvPr id="6" name="Picture 5"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spTree>
    <p:extLst>
      <p:ext uri="{BB962C8B-B14F-4D97-AF65-F5344CB8AC3E}">
        <p14:creationId xmlns:p14="http://schemas.microsoft.com/office/powerpoint/2010/main" val="1660418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rgbClr val="095495"/>
                </a:solidFill>
                <a:latin typeface="Helvetica Neue" charset="0"/>
                <a:ea typeface="Helvetica Neue" charset="0"/>
                <a:cs typeface="Helvetica Neue" charset="0"/>
              </a:defRPr>
            </a:lvl1pPr>
          </a:lstStyle>
          <a:p>
            <a:r>
              <a:rPr lang="en-US" dirty="0"/>
              <a:t>Slide 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139166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ndard w Logo">
    <p:bg>
      <p:bgPr>
        <a:solidFill>
          <a:schemeClr val="bg1">
            <a:lumMod val="95000"/>
            <a:alpha val="99000"/>
          </a:schemeClr>
        </a:solidFill>
        <a:effectLst/>
      </p:bgPr>
    </p:bg>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rgbClr val="095495"/>
                </a:solidFill>
                <a:latin typeface="Helvetica Neue" charset="0"/>
                <a:ea typeface="Helvetica Neue" charset="0"/>
                <a:cs typeface="Helvetica Neue" charset="0"/>
              </a:defRPr>
            </a:lvl1pPr>
          </a:lstStyle>
          <a:p>
            <a:r>
              <a:rPr lang="en-US" dirty="0"/>
              <a:t>Slide 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210252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lumns">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90717" cy="762000"/>
          </a:xfrm>
          <a:prstGeom prst="rect">
            <a:avLst/>
          </a:prstGeom>
        </p:spPr>
        <p:txBody>
          <a:bodyPr/>
          <a:lstStyle>
            <a:lvl1pPr>
              <a:defRPr sz="3600" b="1">
                <a:solidFill>
                  <a:schemeClr val="tx2"/>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967317" y="1447800"/>
            <a:ext cx="5080000" cy="4800600"/>
          </a:xfrm>
          <a:prstGeom prst="rect">
            <a:avLst/>
          </a:prstGeom>
        </p:spPr>
        <p:txBody>
          <a:bodyPr/>
          <a:lstStyle>
            <a:lvl1pPr marL="339725" indent="-339725">
              <a:buClr>
                <a:schemeClr val="accent1"/>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a:defRPr sz="2400">
                <a:solidFill>
                  <a:schemeClr val="accent6">
                    <a:lumMod val="50000"/>
                    <a:lumOff val="50000"/>
                  </a:schemeClr>
                </a:solidFill>
                <a:latin typeface="Helvetica" panose="020B0604020202020204" pitchFamily="34" charset="0"/>
                <a:cs typeface="Helvetica" panose="020B0604020202020204" pitchFamily="34" charset="0"/>
              </a:defRPr>
            </a:lvl2pPr>
            <a:lvl3pPr>
              <a:defRPr sz="2000">
                <a:solidFill>
                  <a:schemeClr val="accent6">
                    <a:lumMod val="50000"/>
                    <a:lumOff val="50000"/>
                  </a:schemeClr>
                </a:solidFill>
                <a:latin typeface="Helvetica" panose="020B0604020202020204" pitchFamily="34" charset="0"/>
                <a:cs typeface="Helvetica" panose="020B0604020202020204" pitchFamily="34" charset="0"/>
              </a:defRPr>
            </a:lvl3pPr>
            <a:lvl4pPr>
              <a:defRPr sz="1800">
                <a:solidFill>
                  <a:schemeClr val="accent6">
                    <a:lumMod val="50000"/>
                    <a:lumOff val="50000"/>
                  </a:schemeClr>
                </a:solidFill>
                <a:latin typeface="Helvetica" panose="020B0604020202020204" pitchFamily="34" charset="0"/>
                <a:cs typeface="Helvetica" panose="020B0604020202020204" pitchFamily="34" charset="0"/>
              </a:defRPr>
            </a:lvl4pPr>
            <a:lvl5pPr>
              <a:defRPr sz="1800">
                <a:solidFill>
                  <a:schemeClr val="accent6">
                    <a:lumMod val="50000"/>
                    <a:lumOff val="50000"/>
                  </a:schemeClr>
                </a:solidFill>
                <a:latin typeface="Helvetica" panose="020B0604020202020204" pitchFamily="34" charset="0"/>
                <a:cs typeface="Helvetica"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50517" y="1447800"/>
            <a:ext cx="5080000" cy="4800600"/>
          </a:xfrm>
          <a:prstGeom prst="rect">
            <a:avLst/>
          </a:prstGeom>
        </p:spPr>
        <p:txBody>
          <a:bodyPr/>
          <a:lstStyle>
            <a:lvl1pPr marL="339725" indent="-339725">
              <a:buClr>
                <a:schemeClr val="accent1"/>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a:defRPr sz="2400">
                <a:solidFill>
                  <a:schemeClr val="accent6">
                    <a:lumMod val="50000"/>
                    <a:lumOff val="50000"/>
                  </a:schemeClr>
                </a:solidFill>
                <a:latin typeface="Helvetica" panose="020B0604020202020204" pitchFamily="34" charset="0"/>
                <a:cs typeface="Helvetica" panose="020B0604020202020204" pitchFamily="34" charset="0"/>
              </a:defRPr>
            </a:lvl2pPr>
            <a:lvl3pPr>
              <a:defRPr sz="2000">
                <a:solidFill>
                  <a:schemeClr val="accent6">
                    <a:lumMod val="50000"/>
                    <a:lumOff val="50000"/>
                  </a:schemeClr>
                </a:solidFill>
                <a:latin typeface="Helvetica" panose="020B0604020202020204" pitchFamily="34" charset="0"/>
                <a:cs typeface="Helvetica" panose="020B0604020202020204" pitchFamily="34" charset="0"/>
              </a:defRPr>
            </a:lvl3pPr>
            <a:lvl4pPr>
              <a:defRPr sz="1800">
                <a:solidFill>
                  <a:schemeClr val="accent6">
                    <a:lumMod val="50000"/>
                    <a:lumOff val="50000"/>
                  </a:schemeClr>
                </a:solidFill>
                <a:latin typeface="Helvetica" panose="020B0604020202020204" pitchFamily="34" charset="0"/>
                <a:cs typeface="Helvetica" panose="020B0604020202020204" pitchFamily="34" charset="0"/>
              </a:defRPr>
            </a:lvl4pPr>
            <a:lvl5pPr>
              <a:defRPr sz="1800">
                <a:solidFill>
                  <a:schemeClr val="accent6">
                    <a:lumMod val="50000"/>
                    <a:lumOff val="50000"/>
                  </a:schemeClr>
                </a:solidFill>
                <a:latin typeface="Helvetica" panose="020B0604020202020204" pitchFamily="34" charset="0"/>
                <a:cs typeface="Helvetica"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53282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Quote">
    <p:bg>
      <p:bgPr>
        <a:gradFill rotWithShape="1">
          <a:gsLst>
            <a:gs pos="0">
              <a:schemeClr val="bg2">
                <a:tint val="40000"/>
                <a:satMod val="350000"/>
              </a:schemeClr>
            </a:gs>
            <a:gs pos="100000">
              <a:schemeClr val="bg2">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33373B">
                    <a:lumMod val="20000"/>
                    <a:lumOff val="80000"/>
                  </a:srgbClr>
                </a:solidFill>
              </a:rPr>
              <a:pPr algn="r">
                <a:spcBef>
                  <a:spcPct val="50000"/>
                </a:spcBef>
                <a:defRPr/>
              </a:pPr>
              <a:t>‹#›</a:t>
            </a:fld>
            <a:endParaRPr lang="en-US" sz="1000">
              <a:solidFill>
                <a:srgbClr val="33373B">
                  <a:lumMod val="20000"/>
                  <a:lumOff val="80000"/>
                </a:srgbClr>
              </a:solidFill>
            </a:endParaRP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609600" y="990600"/>
            <a:ext cx="1513719" cy="1541444"/>
          </a:xfrm>
          <a:prstGeom prst="rect">
            <a:avLst/>
          </a:prstGeom>
        </p:spPr>
        <p:txBody>
          <a:bodyPr wrap="square" lIns="63496" tIns="31748" rIns="63496" bIns="31748">
            <a:spAutoFit/>
          </a:bodyPr>
          <a:lstStyle/>
          <a:p>
            <a:pPr algn="ctr"/>
            <a:r>
              <a:rPr lang="en-US" sz="9600" b="1">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9916281" y="3983056"/>
            <a:ext cx="1513719" cy="1541444"/>
          </a:xfrm>
          <a:prstGeom prst="rect">
            <a:avLst/>
          </a:prstGeom>
        </p:spPr>
        <p:txBody>
          <a:bodyPr wrap="square" lIns="63496" tIns="31748" rIns="63496" bIns="31748">
            <a:spAutoFit/>
          </a:bodyPr>
          <a:lstStyle/>
          <a:p>
            <a:pPr algn="ctr"/>
            <a:r>
              <a:rPr lang="en-US" sz="9600" b="1">
                <a:solidFill>
                  <a:srgbClr val="FBC608"/>
                </a:solidFill>
                <a:latin typeface="Open Sans"/>
                <a:cs typeface="Open Sans"/>
              </a:rPr>
              <a:t>”</a:t>
            </a:r>
          </a:p>
        </p:txBody>
      </p:sp>
      <p:sp>
        <p:nvSpPr>
          <p:cNvPr id="3" name="Text Placeholder 2"/>
          <p:cNvSpPr>
            <a:spLocks noGrp="1"/>
          </p:cNvSpPr>
          <p:nvPr>
            <p:ph type="body" sz="quarter" idx="14" hasCustomPrompt="1"/>
          </p:nvPr>
        </p:nvSpPr>
        <p:spPr>
          <a:xfrm>
            <a:off x="2123319" y="5257800"/>
            <a:ext cx="7792961" cy="533400"/>
          </a:xfrm>
          <a:prstGeom prst="rect">
            <a:avLst/>
          </a:prstGeom>
        </p:spPr>
        <p:txBody>
          <a:bodyPr/>
          <a:lstStyle>
            <a:lvl1pPr marL="285750" indent="-285750" algn="r">
              <a:buFont typeface="Arial" panose="020B0604020202020204" pitchFamily="34" charset="0"/>
              <a:buChar char="‒"/>
              <a:defRPr sz="2800">
                <a:solidFill>
                  <a:schemeClr val="tx1"/>
                </a:solidFill>
              </a:defRPr>
            </a:lvl1pPr>
            <a:lvl2pPr marL="519099" indent="0">
              <a:buNone/>
              <a:defRPr/>
            </a:lvl2pPr>
            <a:lvl3pPr marL="914377" indent="0">
              <a:buNone/>
              <a:defRPr/>
            </a:lvl3pPr>
            <a:lvl4pPr marL="1371565" indent="0">
              <a:buNone/>
              <a:defRPr/>
            </a:lvl4pPr>
            <a:lvl5pPr marL="1828755" indent="0">
              <a:buNone/>
              <a:defRPr/>
            </a:lvl5pPr>
          </a:lstStyle>
          <a:p>
            <a:pPr lvl="0"/>
            <a:r>
              <a:rPr lang="en-US" dirty="0"/>
              <a:t>Author</a:t>
            </a:r>
          </a:p>
        </p:txBody>
      </p:sp>
      <p:sp>
        <p:nvSpPr>
          <p:cNvPr id="5" name="Text Placeholder 4"/>
          <p:cNvSpPr>
            <a:spLocks noGrp="1"/>
          </p:cNvSpPr>
          <p:nvPr>
            <p:ph type="body" sz="quarter" idx="15" hasCustomPrompt="1"/>
          </p:nvPr>
        </p:nvSpPr>
        <p:spPr>
          <a:xfrm>
            <a:off x="2123319" y="1524000"/>
            <a:ext cx="7792962" cy="3429000"/>
          </a:xfrm>
          <a:prstGeom prst="rect">
            <a:avLst/>
          </a:prstGeom>
        </p:spPr>
        <p:txBody>
          <a:bodyPr/>
          <a:lstStyle>
            <a:lvl1pPr marL="0" indent="0" algn="ctr">
              <a:lnSpc>
                <a:spcPct val="150000"/>
              </a:lnSpc>
              <a:spcBef>
                <a:spcPts val="600"/>
              </a:spcBef>
              <a:spcAft>
                <a:spcPts val="600"/>
              </a:spcAft>
              <a:buNone/>
              <a:defRPr sz="4400">
                <a:solidFill>
                  <a:schemeClr val="tx1"/>
                </a:solidFill>
              </a:defRPr>
            </a:lvl1pPr>
          </a:lstStyle>
          <a:p>
            <a:pPr lvl="0"/>
            <a:r>
              <a:rPr lang="en-US" dirty="0"/>
              <a:t>Quote</a:t>
            </a:r>
          </a:p>
        </p:txBody>
      </p:sp>
    </p:spTree>
    <p:extLst>
      <p:ext uri="{BB962C8B-B14F-4D97-AF65-F5344CB8AC3E}">
        <p14:creationId xmlns:p14="http://schemas.microsoft.com/office/powerpoint/2010/main" val="1216550821"/>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Standard with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919337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7101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4724400" y="4584913"/>
            <a:ext cx="2743200" cy="13948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10140" y="771581"/>
            <a:ext cx="3771719" cy="3571819"/>
          </a:xfrm>
          <a:prstGeom prst="rect">
            <a:avLst/>
          </a:prstGeom>
        </p:spPr>
      </p:pic>
      <p:sp>
        <p:nvSpPr>
          <p:cNvPr id="5" name="Title 4"/>
          <p:cNvSpPr>
            <a:spLocks noGrp="1"/>
          </p:cNvSpPr>
          <p:nvPr>
            <p:ph type="title" hasCustomPrompt="1"/>
          </p:nvPr>
        </p:nvSpPr>
        <p:spPr>
          <a:xfrm>
            <a:off x="838199" y="5029200"/>
            <a:ext cx="10515600" cy="1066800"/>
          </a:xfrm>
          <a:prstGeom prst="rect">
            <a:avLst/>
          </a:prstGeom>
        </p:spPr>
        <p:txBody>
          <a:bodyPr/>
          <a:lstStyle>
            <a:lvl1pPr>
              <a:defRPr lang="en-US" sz="44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3757090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99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accent6">
                    <a:lumMod val="50000"/>
                    <a:lumOff val="50000"/>
                  </a:schemeClr>
                </a:solidFill>
              </a:rPr>
              <a:pPr algn="r">
                <a:spcBef>
                  <a:spcPct val="50000"/>
                </a:spcBef>
                <a:defRPr/>
              </a:pPr>
              <a:t>‹#›</a:t>
            </a:fld>
            <a:endParaRPr lang="en-US" sz="1000">
              <a:solidFill>
                <a:schemeClr val="accent6">
                  <a:lumMod val="50000"/>
                  <a:lumOff val="50000"/>
                </a:schemeClr>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76" r:id="rId1"/>
    <p:sldLayoutId id="2147483878" r:id="rId2"/>
    <p:sldLayoutId id="2147483882" r:id="rId3"/>
    <p:sldLayoutId id="2147483870" r:id="rId4"/>
    <p:sldLayoutId id="2147483874" r:id="rId5"/>
    <p:sldLayoutId id="2147483881" r:id="rId6"/>
    <p:sldLayoutId id="2147483894" r:id="rId7"/>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7057464"/>
      </p:ext>
    </p:extLst>
  </p:cSld>
  <p:clrMap bg1="lt1" tx1="dk1" bg2="lt2" tx2="dk2" accent1="accent1" accent2="accent2" accent3="accent3" accent4="accent4" accent5="accent5" accent6="accent6" hlink="hlink" folHlink="folHlink"/>
  <p:sldLayoutIdLst>
    <p:sldLayoutId id="214748388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accent6">
                    <a:lumMod val="50000"/>
                    <a:lumOff val="50000"/>
                  </a:schemeClr>
                </a:solidFill>
              </a:rPr>
              <a:pPr algn="r">
                <a:spcBef>
                  <a:spcPct val="50000"/>
                </a:spcBef>
                <a:defRPr/>
              </a:pPr>
              <a:t>‹#›</a:t>
            </a:fld>
            <a:endParaRPr lang="en-US" sz="1000" dirty="0">
              <a:solidFill>
                <a:schemeClr val="accent6">
                  <a:lumMod val="50000"/>
                  <a:lumOff val="50000"/>
                </a:schemeClr>
              </a:solidFill>
            </a:endParaRPr>
          </a:p>
        </p:txBody>
      </p:sp>
    </p:spTree>
    <p:extLst>
      <p:ext uri="{BB962C8B-B14F-4D97-AF65-F5344CB8AC3E}">
        <p14:creationId xmlns:p14="http://schemas.microsoft.com/office/powerpoint/2010/main" val="609770701"/>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6091313"/>
      </p:ext>
    </p:extLst>
  </p:cSld>
  <p:clrMap bg1="lt1" tx1="dk1" bg2="lt2" tx2="dk2" accent1="accent1" accent2="accent2" accent3="accent3" accent4="accent4" accent5="accent5" accent6="accent6" hlink="hlink" folHlink="folHlink"/>
  <p:sldLayoutIdLst>
    <p:sldLayoutId id="2147483896" r:id="rId1"/>
    <p:sldLayoutId id="214748389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1.emf"/></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3" Type="http://schemas.openxmlformats.org/officeDocument/2006/relationships/image" Target="../media/image7.png"/><Relationship Id="rId7" Type="http://schemas.openxmlformats.org/officeDocument/2006/relationships/image" Target="../media/image16.svg"/><Relationship Id="rId12"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s>
</file>

<file path=ppt/slides/_rels/slide2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png"/><Relationship Id="rId7" Type="http://schemas.openxmlformats.org/officeDocument/2006/relationships/diagramColors" Target="../diagrams/colors1.xm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8.xml.rels><?xml version="1.0" encoding="UTF-8" standalone="yes"?>
<Relationships xmlns="http://schemas.openxmlformats.org/package/2006/relationships"><Relationship Id="rId8" Type="http://schemas.openxmlformats.org/officeDocument/2006/relationships/hyperlink" Target="https://www.lionsclubs.org/sv/resources-for-members/resource-center/guiding-lion-program" TargetMode="External"/><Relationship Id="rId13" Type="http://schemas.openxmlformats.org/officeDocument/2006/relationships/image" Target="../media/image24.png"/><Relationship Id="rId3" Type="http://schemas.openxmlformats.org/officeDocument/2006/relationships/image" Target="../media/image7.png"/><Relationship Id="rId7" Type="http://schemas.openxmlformats.org/officeDocument/2006/relationships/hyperlink" Target="https://www.lionsclubs.org/sv/resources-for-members/resource-center/join-together" TargetMode="External"/><Relationship Id="rId12"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hyperlink" Target="https://www.lionsclubs.org/sv/v2/resource/download/97216980%20" TargetMode="External"/><Relationship Id="rId11" Type="http://schemas.openxmlformats.org/officeDocument/2006/relationships/hyperlink" Target="http://www.lionsclubs.org/sv/start-a-new-club" TargetMode="External"/><Relationship Id="rId5" Type="http://schemas.openxmlformats.org/officeDocument/2006/relationships/hyperlink" Target="https://myapps.lionsclubs.org/" TargetMode="External"/><Relationship Id="rId10" Type="http://schemas.openxmlformats.org/officeDocument/2006/relationships/hyperlink" Target="https://www.lionsclubs.org/resources/102880020" TargetMode="External"/><Relationship Id="rId4" Type="http://schemas.openxmlformats.org/officeDocument/2006/relationships/hyperlink" Target="https://www.lionsclubs.org/sv/v2/resource/download/79882317%20" TargetMode="External"/><Relationship Id="rId9" Type="http://schemas.openxmlformats.org/officeDocument/2006/relationships/hyperlink" Target="https://www.lionsclubs.org/sv/resources-for-members/resource-center/member-orientation"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s://www.lionsclubs.org/sv/v2/resource/download/97216980%20" TargetMode="External"/><Relationship Id="rId13" Type="http://schemas.openxmlformats.org/officeDocument/2006/relationships/hyperlink" Target="https://www.lionsclubs.org/sv/resources-for-members/resource-center/rebuilding-reactivation-priority-clubs" TargetMode="External"/><Relationship Id="rId18" Type="http://schemas.openxmlformats.org/officeDocument/2006/relationships/hyperlink" Target="https://www.lionsclubs.org/sv/resources-for-members/resource-center/leo-lion-program" TargetMode="External"/><Relationship Id="rId3" Type="http://schemas.openxmlformats.org/officeDocument/2006/relationships/image" Target="../media/image7.png"/><Relationship Id="rId7" Type="http://schemas.openxmlformats.org/officeDocument/2006/relationships/hyperlink" Target="https://www.lionsclubs.org/sv/resources-for-members/resource-center/mentoring-program" TargetMode="External"/><Relationship Id="rId12" Type="http://schemas.openxmlformats.org/officeDocument/2006/relationships/hyperlink" Target="https://www.lionsclubs.org/sv/resources-for-members/resource-center/member-orientation" TargetMode="External"/><Relationship Id="rId17" Type="http://schemas.openxmlformats.org/officeDocument/2006/relationships/hyperlink" Target="https://www.lionsclubs.org/sv/v2/resource/download/79882904%20" TargetMode="External"/><Relationship Id="rId2" Type="http://schemas.openxmlformats.org/officeDocument/2006/relationships/notesSlide" Target="../notesSlides/notesSlide29.xml"/><Relationship Id="rId16" Type="http://schemas.openxmlformats.org/officeDocument/2006/relationships/hyperlink" Target="https://www.lionsclubs.org/sv/resources-for-members/resource-center/womens-initiative" TargetMode="External"/><Relationship Id="rId1" Type="http://schemas.openxmlformats.org/officeDocument/2006/relationships/slideLayout" Target="../slideLayouts/slideLayout8.xml"/><Relationship Id="rId6" Type="http://schemas.openxmlformats.org/officeDocument/2006/relationships/hyperlink" Target="https://www.lionsclubs.org/resources/79882103" TargetMode="External"/><Relationship Id="rId11" Type="http://schemas.openxmlformats.org/officeDocument/2006/relationships/hyperlink" Target="https://cdn2.webdamdb.com/md_YlVUWNr4BYC9.jpg.pdf?v=1" TargetMode="External"/><Relationship Id="rId5" Type="http://schemas.openxmlformats.org/officeDocument/2006/relationships/hyperlink" Target="https://www.lionsclubs.org/sv/v2/resource/download/79882309%20" TargetMode="External"/><Relationship Id="rId15" Type="http://schemas.openxmlformats.org/officeDocument/2006/relationships/hyperlink" Target="https://www.lionsclubs.org/resources/102880917" TargetMode="External"/><Relationship Id="rId10" Type="http://schemas.openxmlformats.org/officeDocument/2006/relationships/hyperlink" Target="https://www.lionsclubs.org/sv/v2/resource/download/88355597%20" TargetMode="External"/><Relationship Id="rId19" Type="http://schemas.openxmlformats.org/officeDocument/2006/relationships/hyperlink" Target="http://www.lionsclubs.org/sv/resources-for-members/resource-center/club-membership-chairperson" TargetMode="External"/><Relationship Id="rId4" Type="http://schemas.openxmlformats.org/officeDocument/2006/relationships/hyperlink" Target="https://lionsclubs.org/sv/resources-for-members/resource-center/invite-members" TargetMode="External"/><Relationship Id="rId9" Type="http://schemas.openxmlformats.org/officeDocument/2006/relationships/hyperlink" Target="https://www.lionsclubs.org/resources/112187401" TargetMode="External"/><Relationship Id="rId14" Type="http://schemas.openxmlformats.org/officeDocument/2006/relationships/hyperlink" Target="https://www.lionsclubs.org/sv/resources-for-members/resource-center/young-adult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hyperlink" Target="https://www.lionsclubs.org/sv/start-our-global-causes/childhood-cancer" TargetMode="External"/><Relationship Id="rId13" Type="http://schemas.openxmlformats.org/officeDocument/2006/relationships/hyperlink" Target="https://lionsclubs.org/sv/serving-safely" TargetMode="External"/><Relationship Id="rId18" Type="http://schemas.openxmlformats.org/officeDocument/2006/relationships/hyperlink" Target="https://www.lionsclubs.org/resources/80121097" TargetMode="External"/><Relationship Id="rId26" Type="http://schemas.openxmlformats.org/officeDocument/2006/relationships/hyperlink" Target="http://www8.lionsclubs.org/reports/ClubHealthAssessment/" TargetMode="External"/><Relationship Id="rId3" Type="http://schemas.openxmlformats.org/officeDocument/2006/relationships/image" Target="../media/image7.png"/><Relationship Id="rId21" Type="http://schemas.openxmlformats.org/officeDocument/2006/relationships/hyperlink" Target="https://www.lionsclubs.org/sv/resources-for-members/resource-center/improving-club-quality" TargetMode="External"/><Relationship Id="rId7" Type="http://schemas.openxmlformats.org/officeDocument/2006/relationships/hyperlink" Target="https://www.lionsclubs.org/sv/v2/resource/download/84534954%20" TargetMode="External"/><Relationship Id="rId12" Type="http://schemas.openxmlformats.org/officeDocument/2006/relationships/hyperlink" Target="https://www.lionsclubs.org/sv/give-our-focus-areas/vision" TargetMode="External"/><Relationship Id="rId17" Type="http://schemas.openxmlformats.org/officeDocument/2006/relationships/hyperlink" Target="https://www.lionsclubs.org/sv/v2/resource/download/108899006%20" TargetMode="External"/><Relationship Id="rId25" Type="http://schemas.openxmlformats.org/officeDocument/2006/relationships/hyperlink" Target="https://cdn2.webdamdb.com/md_MQxLVoJN4oA9.jpg.pdf?v=1" TargetMode="External"/><Relationship Id="rId2" Type="http://schemas.openxmlformats.org/officeDocument/2006/relationships/notesSlide" Target="../notesSlides/notesSlide30.xml"/><Relationship Id="rId16" Type="http://schemas.openxmlformats.org/officeDocument/2006/relationships/hyperlink" Target="https://www.lionsclubs.org/sv/start-our-approach/service-journey/service-toolkit" TargetMode="External"/><Relationship Id="rId20" Type="http://schemas.openxmlformats.org/officeDocument/2006/relationships/hyperlink" Target="https://www.lionsclubs.org/sv/service-reporting" TargetMode="External"/><Relationship Id="rId29" Type="http://schemas.openxmlformats.org/officeDocument/2006/relationships/hyperlink" Target="https://cdn2.webdamdb.com/md_IWyky0TGx5T9.jpg.pdf?v=1" TargetMode="External"/><Relationship Id="rId1" Type="http://schemas.openxmlformats.org/officeDocument/2006/relationships/slideLayout" Target="../slideLayouts/slideLayout8.xml"/><Relationship Id="rId6" Type="http://schemas.openxmlformats.org/officeDocument/2006/relationships/hyperlink" Target="https://www.lionsclubs.org/sv/explore-our-clubs/our-global-causes" TargetMode="External"/><Relationship Id="rId11" Type="http://schemas.openxmlformats.org/officeDocument/2006/relationships/hyperlink" Target="https://www.lionsclubs.org/sv/give-our-focus-areas/hunger" TargetMode="External"/><Relationship Id="rId24" Type="http://schemas.openxmlformats.org/officeDocument/2006/relationships/hyperlink" Target="https://www.lionsclubs.org/resources/79882299" TargetMode="External"/><Relationship Id="rId5" Type="http://schemas.openxmlformats.org/officeDocument/2006/relationships/hyperlink" Target="https://www.lionsclubs.org/sv/explore-our-clubs/service-stories" TargetMode="External"/><Relationship Id="rId15" Type="http://schemas.openxmlformats.org/officeDocument/2006/relationships/hyperlink" Target="https://www.lionsclubs.org/sv/start-our-approach/service-journey/service-project-planners" TargetMode="External"/><Relationship Id="rId23" Type="http://schemas.openxmlformats.org/officeDocument/2006/relationships/hyperlink" Target="https://www.lionsclubs.org/sv/resources-for-members/resource-center/improving-club-quality#a" TargetMode="External"/><Relationship Id="rId28" Type="http://schemas.openxmlformats.org/officeDocument/2006/relationships/hyperlink" Target="https://www.lionsclubs.org/sv/v2/resource/download/79882105%20" TargetMode="External"/><Relationship Id="rId10" Type="http://schemas.openxmlformats.org/officeDocument/2006/relationships/hyperlink" Target="https://www.lionsclubs.org/sv/give-our-focus-areas/environment" TargetMode="External"/><Relationship Id="rId19" Type="http://schemas.openxmlformats.org/officeDocument/2006/relationships/hyperlink" Target="https://www.lionsclubs.org/sv/start-our-approach/lions-advocacy-toolkit" TargetMode="External"/><Relationship Id="rId4" Type="http://schemas.openxmlformats.org/officeDocument/2006/relationships/hyperlink" Target="https://www.lionsclubs.org/sv/v2/resource/download/129938176%20" TargetMode="External"/><Relationship Id="rId9" Type="http://schemas.openxmlformats.org/officeDocument/2006/relationships/hyperlink" Target="https://www.lionsclubs.org/sv/give-our-focus-areas/diabetes" TargetMode="External"/><Relationship Id="rId14" Type="http://schemas.openxmlformats.org/officeDocument/2006/relationships/hyperlink" Target="https://vimeo.com/425605156" TargetMode="External"/><Relationship Id="rId22" Type="http://schemas.openxmlformats.org/officeDocument/2006/relationships/hyperlink" Target="https://cdn2.webdamdb.com/md_sWXjZhORVMc0.jpg.pdf?v=1" TargetMode="External"/><Relationship Id="rId27" Type="http://schemas.openxmlformats.org/officeDocument/2006/relationships/hyperlink" Target="https://www.lionsclubs.org/resources/79881486"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www.lionsclubs.org/sv/resources-for-members/resource-center/zone-region-chairpersons" TargetMode="External"/><Relationship Id="rId3" Type="http://schemas.openxmlformats.org/officeDocument/2006/relationships/image" Target="../media/image7.png"/><Relationship Id="rId7" Type="http://schemas.openxmlformats.org/officeDocument/2006/relationships/hyperlink" Target="https://www.lionsclubs.org/sv/resources-for-members/resource-center/club-officers" TargetMode="External"/><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hyperlink" Target="https://lionshelp.zendesk.com/hc/sv" TargetMode="External"/><Relationship Id="rId11" Type="http://schemas.openxmlformats.org/officeDocument/2006/relationships/hyperlink" Target="https://www.lionsclubs.org/resources/102881666" TargetMode="External"/><Relationship Id="rId5" Type="http://schemas.openxmlformats.org/officeDocument/2006/relationships/hyperlink" Target="https://www.lionsclubs.org/resources/96677980" TargetMode="External"/><Relationship Id="rId10" Type="http://schemas.openxmlformats.org/officeDocument/2006/relationships/hyperlink" Target="https://www.lionsclubs.org/sv/resources-for-members/resource-center/rlli-curriculum" TargetMode="External"/><Relationship Id="rId4" Type="http://schemas.openxmlformats.org/officeDocument/2006/relationships/hyperlink" Target="https://myapps.lionsclubs.org/" TargetMode="External"/><Relationship Id="rId9" Type="http://schemas.openxmlformats.org/officeDocument/2006/relationships/hyperlink" Target="https://www.lionsclubs.org/sv/resources-for-members/resource-center/zone-chairperson-training-materials"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www.lionsclubs.org/resources/102884564" TargetMode="External"/><Relationship Id="rId3" Type="http://schemas.openxmlformats.org/officeDocument/2006/relationships/image" Target="../media/image7.png"/><Relationship Id="rId7" Type="http://schemas.openxmlformats.org/officeDocument/2006/relationships/hyperlink" Target="https://www.lionsclubs.org/resources/102884561" TargetMode="External"/><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hyperlink" Target="https://www.lionsclubs.org/sv/resources-for-members/brand-guidelines" TargetMode="External"/><Relationship Id="rId11" Type="http://schemas.openxmlformats.org/officeDocument/2006/relationships/hyperlink" Target="https://www.lionsclubs.org/resources/102884636" TargetMode="External"/><Relationship Id="rId5" Type="http://schemas.openxmlformats.org/officeDocument/2006/relationships/hyperlink" Target="https://cdn2.webdamdb.com/md_Qyp18jKWcU46.jpg.pdf?v=1" TargetMode="External"/><Relationship Id="rId10" Type="http://schemas.openxmlformats.org/officeDocument/2006/relationships/hyperlink" Target="https://www.lionsclubs.org/resources/102884615" TargetMode="External"/><Relationship Id="rId4" Type="http://schemas.openxmlformats.org/officeDocument/2006/relationships/hyperlink" Target="https://www.lionsclubs.org/sv/resources-for-members/resource-center/club-marketing" TargetMode="External"/><Relationship Id="rId9" Type="http://schemas.openxmlformats.org/officeDocument/2006/relationships/hyperlink" Target="https://www.lionsclubs.org/resources/102884594"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lionsclubs.org/sv/start-our-approach/grant-types/membership-development-grants" TargetMode="External"/><Relationship Id="rId7"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8.xml"/><Relationship Id="rId6" Type="http://schemas.openxmlformats.org/officeDocument/2006/relationships/hyperlink" Target="https://www.lionsclubs.org/sv/start-our-approach/grant-types" TargetMode="External"/><Relationship Id="rId5" Type="http://schemas.openxmlformats.org/officeDocument/2006/relationships/hyperlink" Target="https://www.lionsclubs.org/sv/resources-for-members/leadership-development/institute-grant-program" TargetMode="External"/><Relationship Id="rId4" Type="http://schemas.openxmlformats.org/officeDocument/2006/relationships/hyperlink" Target="https://www.lionsclubs.org/sv/start-our-approach/grant-types/leadership-development-grant-program"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image" Target="../media/image1.emf"/></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Yellow Bar">
            <a:extLst>
              <a:ext uri="{FF2B5EF4-FFF2-40B4-BE49-F238E27FC236}">
                <a16:creationId xmlns:a16="http://schemas.microsoft.com/office/drawing/2014/main" id="{ABE59191-FC84-504D-BBF4-D850C5554EDE}"/>
              </a:ext>
            </a:extLst>
          </p:cNvPr>
          <p:cNvSpPr/>
          <p:nvPr/>
        </p:nvSpPr>
        <p:spPr>
          <a:xfrm>
            <a:off x="5225845" y="4397584"/>
            <a:ext cx="1740310" cy="8731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4" name="Emblem - Color">
            <a:extLst>
              <a:ext uri="{FF2B5EF4-FFF2-40B4-BE49-F238E27FC236}">
                <a16:creationId xmlns:a16="http://schemas.microsoft.com/office/drawing/2014/main" id="{F4EE839F-086E-274B-B976-DBA98BB573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8882" y="1600200"/>
            <a:ext cx="2514236" cy="2380982"/>
          </a:xfrm>
          <a:prstGeom prst="rect">
            <a:avLst/>
          </a:prstGeom>
        </p:spPr>
      </p:pic>
      <p:sp>
        <p:nvSpPr>
          <p:cNvPr id="6" name="Body Copy">
            <a:extLst>
              <a:ext uri="{FF2B5EF4-FFF2-40B4-BE49-F238E27FC236}">
                <a16:creationId xmlns:a16="http://schemas.microsoft.com/office/drawing/2014/main" id="{F1452747-26EA-3E42-9253-FB4F7AC51A23}"/>
              </a:ext>
            </a:extLst>
          </p:cNvPr>
          <p:cNvSpPr txBox="1">
            <a:spLocks/>
          </p:cNvSpPr>
          <p:nvPr/>
        </p:nvSpPr>
        <p:spPr>
          <a:xfrm>
            <a:off x="762000" y="4800600"/>
            <a:ext cx="10668000" cy="1066800"/>
          </a:xfrm>
          <a:prstGeom prst="rect">
            <a:avLst/>
          </a:prstGeom>
        </p:spPr>
        <p:txBody>
          <a:bodyPr/>
          <a:lstStyle>
            <a:lvl1pPr marL="0" indent="0" algn="ctr" rtl="0" eaLnBrk="1" fontAlgn="base" hangingPunct="1">
              <a:spcBef>
                <a:spcPct val="20000"/>
              </a:spcBef>
              <a:spcAft>
                <a:spcPct val="0"/>
              </a:spcAft>
              <a:buFont typeface="Arial" pitchFamily="34" charset="0"/>
              <a:buNone/>
              <a:defRPr sz="1800" b="1">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4000"/>
              <a:t>Förberedelser inför mötet</a:t>
            </a:r>
          </a:p>
        </p:txBody>
      </p:sp>
      <p:sp>
        <p:nvSpPr>
          <p:cNvPr id="15" name="Page Number - Blue">
            <a:extLst>
              <a:ext uri="{FF2B5EF4-FFF2-40B4-BE49-F238E27FC236}">
                <a16:creationId xmlns:a16="http://schemas.microsoft.com/office/drawing/2014/main" id="{2017C7C0-DF0A-4E48-A1D9-F88CF39F5D99}"/>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a:t>
            </a:fld>
            <a:endParaRPr lang="en-US" sz="1000">
              <a:solidFill>
                <a:srgbClr val="00338D"/>
              </a:solidFill>
            </a:endParaRPr>
          </a:p>
        </p:txBody>
      </p:sp>
      <p:pic>
        <p:nvPicPr>
          <p:cNvPr id="8" name="Picture 7">
            <a:extLst>
              <a:ext uri="{FF2B5EF4-FFF2-40B4-BE49-F238E27FC236}">
                <a16:creationId xmlns:a16="http://schemas.microsoft.com/office/drawing/2014/main" id="{29AFE6FC-7165-EE42-852C-1A64EBE565C4}"/>
              </a:ext>
            </a:extLst>
          </p:cNvPr>
          <p:cNvPicPr>
            <a:picLocks noChangeAspect="1"/>
          </p:cNvPicPr>
          <p:nvPr/>
        </p:nvPicPr>
        <p:blipFill>
          <a:blip r:embed="rId4"/>
          <a:stretch>
            <a:fillRect/>
          </a:stretch>
        </p:blipFill>
        <p:spPr>
          <a:xfrm>
            <a:off x="9906000" y="0"/>
            <a:ext cx="2286000" cy="2286000"/>
          </a:xfrm>
          <a:prstGeom prst="rect">
            <a:avLst/>
          </a:prstGeom>
        </p:spPr>
      </p:pic>
      <p:pic>
        <p:nvPicPr>
          <p:cNvPr id="9" name="Picture 8">
            <a:extLst>
              <a:ext uri="{FF2B5EF4-FFF2-40B4-BE49-F238E27FC236}">
                <a16:creationId xmlns:a16="http://schemas.microsoft.com/office/drawing/2014/main" id="{941C73EA-577D-AF43-9625-526BE141BAD5}"/>
              </a:ext>
            </a:extLst>
          </p:cNvPr>
          <p:cNvPicPr>
            <a:picLocks noChangeAspect="1"/>
          </p:cNvPicPr>
          <p:nvPr/>
        </p:nvPicPr>
        <p:blipFill>
          <a:blip r:embed="rId4"/>
          <a:stretch>
            <a:fillRect/>
          </a:stretch>
        </p:blipFill>
        <p:spPr>
          <a:xfrm rot="10800000">
            <a:off x="0" y="4572000"/>
            <a:ext cx="2286000" cy="2286000"/>
          </a:xfrm>
          <a:prstGeom prst="rect">
            <a:avLst/>
          </a:prstGeom>
        </p:spPr>
      </p:pic>
    </p:spTree>
    <p:extLst>
      <p:ext uri="{BB962C8B-B14F-4D97-AF65-F5344CB8AC3E}">
        <p14:creationId xmlns:p14="http://schemas.microsoft.com/office/powerpoint/2010/main" val="3150401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F8B2413-5B80-BB43-897C-E9C86893D248}"/>
              </a:ext>
            </a:extLst>
          </p:cNvPr>
          <p:cNvPicPr>
            <a:picLocks noChangeAspect="1"/>
          </p:cNvPicPr>
          <p:nvPr/>
        </p:nvPicPr>
        <p:blipFill>
          <a:blip r:embed="rId3"/>
          <a:srcRect/>
          <a:stretch/>
        </p:blipFill>
        <p:spPr>
          <a:xfrm>
            <a:off x="381000" y="209952"/>
            <a:ext cx="971568" cy="971568"/>
          </a:xfrm>
          <a:prstGeom prst="rect">
            <a:avLst/>
          </a:prstGeom>
        </p:spPr>
      </p:pic>
      <p:sp>
        <p:nvSpPr>
          <p:cNvPr id="10" name="Content Placeholder 4">
            <a:extLst>
              <a:ext uri="{FF2B5EF4-FFF2-40B4-BE49-F238E27FC236}">
                <a16:creationId xmlns:a16="http://schemas.microsoft.com/office/drawing/2014/main" id="{00DD20CF-7A12-4843-8F84-3254D7BBDBFF}"/>
              </a:ext>
            </a:extLst>
          </p:cNvPr>
          <p:cNvSpPr txBox="1">
            <a:spLocks/>
          </p:cNvSpPr>
          <p:nvPr/>
        </p:nvSpPr>
        <p:spPr>
          <a:xfrm>
            <a:off x="5370870" y="2305572"/>
            <a:ext cx="5267325" cy="4484222"/>
          </a:xfrm>
          <a:prstGeom prst="rect">
            <a:avLst/>
          </a:prstGeom>
          <a:noFill/>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50000"/>
              </a:lnSpc>
              <a:buClr>
                <a:schemeClr val="tx2"/>
              </a:buClr>
              <a:buFont typeface="Wingdings" panose="05000000000000000000" pitchFamily="2" charset="2"/>
              <a:buChar char="§"/>
            </a:pPr>
            <a:r>
              <a:rPr lang="sv-SE" sz="2400" b="1">
                <a:solidFill>
                  <a:srgbClr val="0A5496"/>
                </a:solidFill>
              </a:rPr>
              <a:t> </a:t>
            </a:r>
          </a:p>
          <a:p>
            <a:pPr>
              <a:lnSpc>
                <a:spcPct val="150000"/>
              </a:lnSpc>
              <a:buClr>
                <a:schemeClr val="tx2"/>
              </a:buClr>
              <a:buFont typeface="Wingdings" panose="05000000000000000000" pitchFamily="2" charset="2"/>
              <a:buChar char="§"/>
            </a:pPr>
            <a:r>
              <a:rPr lang="sv-SE" sz="2400" b="1">
                <a:solidFill>
                  <a:srgbClr val="0A5496"/>
                </a:solidFill>
              </a:rPr>
              <a:t> </a:t>
            </a:r>
          </a:p>
          <a:p>
            <a:pPr>
              <a:lnSpc>
                <a:spcPct val="150000"/>
              </a:lnSpc>
              <a:buClr>
                <a:schemeClr val="tx2"/>
              </a:buClr>
              <a:buFont typeface="Wingdings" panose="05000000000000000000" pitchFamily="2" charset="2"/>
              <a:buChar char="§"/>
            </a:pPr>
            <a:r>
              <a:rPr lang="sv-SE" sz="2400" b="1">
                <a:solidFill>
                  <a:srgbClr val="0A5496"/>
                </a:solidFill>
              </a:rPr>
              <a:t> </a:t>
            </a:r>
          </a:p>
          <a:p>
            <a:pPr>
              <a:lnSpc>
                <a:spcPct val="150000"/>
              </a:lnSpc>
              <a:buClr>
                <a:schemeClr val="tx2"/>
              </a:buClr>
              <a:buFont typeface="Wingdings" panose="05000000000000000000" pitchFamily="2" charset="2"/>
              <a:buChar char="§"/>
            </a:pPr>
            <a:r>
              <a:rPr lang="sv-SE" sz="2400" b="1">
                <a:solidFill>
                  <a:srgbClr val="0A5496"/>
                </a:solidFill>
              </a:rPr>
              <a:t> </a:t>
            </a:r>
          </a:p>
          <a:p>
            <a:pPr>
              <a:lnSpc>
                <a:spcPct val="150000"/>
              </a:lnSpc>
              <a:buClr>
                <a:schemeClr val="tx2"/>
              </a:buClr>
              <a:buFont typeface="Wingdings" panose="05000000000000000000" pitchFamily="2" charset="2"/>
              <a:buChar char="§"/>
            </a:pPr>
            <a:r>
              <a:rPr lang="sv-SE" sz="2400" b="1">
                <a:solidFill>
                  <a:srgbClr val="0A5496"/>
                </a:solidFill>
              </a:rPr>
              <a:t> </a:t>
            </a:r>
          </a:p>
          <a:p>
            <a:pPr>
              <a:lnSpc>
                <a:spcPct val="150000"/>
              </a:lnSpc>
              <a:buClr>
                <a:schemeClr val="tx2"/>
              </a:buClr>
              <a:buFont typeface="Wingdings" panose="05000000000000000000" pitchFamily="2" charset="2"/>
              <a:buChar char="§"/>
            </a:pPr>
            <a:r>
              <a:rPr lang="sv-SE" sz="2400" b="1">
                <a:solidFill>
                  <a:srgbClr val="0A5496"/>
                </a:solidFill>
              </a:rPr>
              <a:t> </a:t>
            </a:r>
          </a:p>
        </p:txBody>
      </p:sp>
      <p:sp>
        <p:nvSpPr>
          <p:cNvPr id="15" name="Title 3">
            <a:extLst>
              <a:ext uri="{FF2B5EF4-FFF2-40B4-BE49-F238E27FC236}">
                <a16:creationId xmlns:a16="http://schemas.microsoft.com/office/drawing/2014/main" id="{CA86DBB3-A730-F24A-9050-EB93547A9B49}"/>
              </a:ext>
            </a:extLst>
          </p:cNvPr>
          <p:cNvSpPr txBox="1">
            <a:spLocks/>
          </p:cNvSpPr>
          <p:nvPr/>
        </p:nvSpPr>
        <p:spPr>
          <a:xfrm>
            <a:off x="714213" y="762420"/>
            <a:ext cx="10875865" cy="838200"/>
          </a:xfrm>
          <a:prstGeom prst="rect">
            <a:avLst/>
          </a:prstGeom>
        </p:spPr>
        <p:txBody>
          <a:bodyPr anchor="ct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3200" b="1" dirty="0">
                <a:solidFill>
                  <a:srgbClr val="0A5496"/>
                </a:solidFill>
              </a:rPr>
              <a:t>Distriktets analys - Hot</a:t>
            </a:r>
          </a:p>
        </p:txBody>
      </p:sp>
      <p:sp>
        <p:nvSpPr>
          <p:cNvPr id="20" name="Yellow Bar">
            <a:extLst>
              <a:ext uri="{FF2B5EF4-FFF2-40B4-BE49-F238E27FC236}">
                <a16:creationId xmlns:a16="http://schemas.microsoft.com/office/drawing/2014/main" id="{41B62F70-B0B4-234A-8F4F-769863039E25}"/>
              </a:ext>
            </a:extLst>
          </p:cNvPr>
          <p:cNvSpPr/>
          <p:nvPr/>
        </p:nvSpPr>
        <p:spPr>
          <a:xfrm>
            <a:off x="5370870" y="160062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1" name="Page Number - Blue">
            <a:extLst>
              <a:ext uri="{FF2B5EF4-FFF2-40B4-BE49-F238E27FC236}">
                <a16:creationId xmlns:a16="http://schemas.microsoft.com/office/drawing/2014/main" id="{63E3C806-E775-2245-BFEC-0D2FB6602267}"/>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10</a:t>
            </a:fld>
            <a:endParaRPr lang="en-US" sz="1000">
              <a:solidFill>
                <a:srgbClr val="0A5496"/>
              </a:solidFill>
            </a:endParaRPr>
          </a:p>
        </p:txBody>
      </p:sp>
      <p:grpSp>
        <p:nvGrpSpPr>
          <p:cNvPr id="32" name="Group 31">
            <a:extLst>
              <a:ext uri="{FF2B5EF4-FFF2-40B4-BE49-F238E27FC236}">
                <a16:creationId xmlns:a16="http://schemas.microsoft.com/office/drawing/2014/main" id="{99B3321F-2DC8-4642-B32E-F52DDA2AB56E}"/>
              </a:ext>
            </a:extLst>
          </p:cNvPr>
          <p:cNvGrpSpPr/>
          <p:nvPr/>
        </p:nvGrpSpPr>
        <p:grpSpPr>
          <a:xfrm>
            <a:off x="714213" y="2305572"/>
            <a:ext cx="4248504" cy="3861731"/>
            <a:chOff x="533400" y="2153088"/>
            <a:chExt cx="4248504" cy="3861731"/>
          </a:xfrm>
        </p:grpSpPr>
        <p:grpSp>
          <p:nvGrpSpPr>
            <p:cNvPr id="33" name="Group 32">
              <a:extLst>
                <a:ext uri="{FF2B5EF4-FFF2-40B4-BE49-F238E27FC236}">
                  <a16:creationId xmlns:a16="http://schemas.microsoft.com/office/drawing/2014/main" id="{370A2328-94CF-47E9-B5F5-B579070833B7}"/>
                </a:ext>
              </a:extLst>
            </p:cNvPr>
            <p:cNvGrpSpPr/>
            <p:nvPr/>
          </p:nvGrpSpPr>
          <p:grpSpPr>
            <a:xfrm>
              <a:off x="533400" y="2153088"/>
              <a:ext cx="4221102" cy="3861731"/>
              <a:chOff x="6781800" y="1371600"/>
              <a:chExt cx="4862114" cy="4283673"/>
            </a:xfrm>
          </p:grpSpPr>
          <p:sp>
            <p:nvSpPr>
              <p:cNvPr id="38" name="Background - Solid">
                <a:extLst>
                  <a:ext uri="{FF2B5EF4-FFF2-40B4-BE49-F238E27FC236}">
                    <a16:creationId xmlns:a16="http://schemas.microsoft.com/office/drawing/2014/main" id="{2F180FF5-90E7-40EE-B119-017AB91D3FDB}"/>
                  </a:ext>
                </a:extLst>
              </p:cNvPr>
              <p:cNvSpPr/>
              <p:nvPr/>
            </p:nvSpPr>
            <p:spPr>
              <a:xfrm>
                <a:off x="9216325" y="3429001"/>
                <a:ext cx="2427589" cy="2226272"/>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9" name="Background - Solid">
                <a:extLst>
                  <a:ext uri="{FF2B5EF4-FFF2-40B4-BE49-F238E27FC236}">
                    <a16:creationId xmlns:a16="http://schemas.microsoft.com/office/drawing/2014/main" id="{0E64301D-C33C-490E-8BAB-04B19D4676CE}"/>
                  </a:ext>
                </a:extLst>
              </p:cNvPr>
              <p:cNvSpPr/>
              <p:nvPr/>
            </p:nvSpPr>
            <p:spPr>
              <a:xfrm>
                <a:off x="8991600" y="1371600"/>
                <a:ext cx="2652314" cy="2140101"/>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0" name="Background - Solid">
                <a:extLst>
                  <a:ext uri="{FF2B5EF4-FFF2-40B4-BE49-F238E27FC236}">
                    <a16:creationId xmlns:a16="http://schemas.microsoft.com/office/drawing/2014/main" id="{7366B82E-7502-4FF6-9AAC-B120291CC6BF}"/>
                  </a:ext>
                </a:extLst>
              </p:cNvPr>
              <p:cNvSpPr/>
              <p:nvPr/>
            </p:nvSpPr>
            <p:spPr>
              <a:xfrm>
                <a:off x="6781801" y="3460712"/>
                <a:ext cx="2434524" cy="2194560"/>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1" name="Background - Solid">
                <a:extLst>
                  <a:ext uri="{FF2B5EF4-FFF2-40B4-BE49-F238E27FC236}">
                    <a16:creationId xmlns:a16="http://schemas.microsoft.com/office/drawing/2014/main" id="{797A4459-8215-464F-BCFB-69E31EBBC424}"/>
                  </a:ext>
                </a:extLst>
              </p:cNvPr>
              <p:cNvSpPr/>
              <p:nvPr/>
            </p:nvSpPr>
            <p:spPr>
              <a:xfrm>
                <a:off x="6781800" y="1371600"/>
                <a:ext cx="2434524" cy="2140101"/>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34" name="Body Copy">
              <a:extLst>
                <a:ext uri="{FF2B5EF4-FFF2-40B4-BE49-F238E27FC236}">
                  <a16:creationId xmlns:a16="http://schemas.microsoft.com/office/drawing/2014/main" id="{4BCFBCE4-148A-435F-AD99-ABF52DC9D611}"/>
                </a:ext>
              </a:extLst>
            </p:cNvPr>
            <p:cNvSpPr txBox="1">
              <a:spLocks/>
            </p:cNvSpPr>
            <p:nvPr/>
          </p:nvSpPr>
          <p:spPr>
            <a:xfrm>
              <a:off x="741276" y="2286000"/>
              <a:ext cx="1917409"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1400" b="1">
                  <a:solidFill>
                    <a:schemeClr val="bg1"/>
                  </a:solidFill>
                </a:rPr>
                <a:t>STYRKOR</a:t>
              </a:r>
            </a:p>
            <a:p>
              <a:pPr>
                <a:lnSpc>
                  <a:spcPct val="150000"/>
                </a:lnSpc>
              </a:pPr>
              <a:r>
                <a:rPr lang="sv-SE" sz="1400" b="1">
                  <a:solidFill>
                    <a:schemeClr val="bg1"/>
                  </a:solidFill>
                </a:rPr>
                <a:t>1.</a:t>
              </a:r>
            </a:p>
            <a:p>
              <a:pPr>
                <a:lnSpc>
                  <a:spcPct val="150000"/>
                </a:lnSpc>
              </a:pPr>
              <a:r>
                <a:rPr lang="sv-SE" sz="1400" b="1">
                  <a:solidFill>
                    <a:schemeClr val="bg1"/>
                  </a:solidFill>
                </a:rPr>
                <a:t>2.</a:t>
              </a:r>
            </a:p>
            <a:p>
              <a:pPr>
                <a:lnSpc>
                  <a:spcPct val="150000"/>
                </a:lnSpc>
              </a:pPr>
              <a:r>
                <a:rPr lang="sv-SE" sz="1400" b="1">
                  <a:solidFill>
                    <a:schemeClr val="bg1"/>
                  </a:solidFill>
                </a:rPr>
                <a:t>3.</a:t>
              </a:r>
            </a:p>
            <a:p>
              <a:endParaRPr lang="en-US" sz="1400" kern="0" dirty="0">
                <a:solidFill>
                  <a:schemeClr val="bg1"/>
                </a:solidFill>
              </a:endParaRPr>
            </a:p>
          </p:txBody>
        </p:sp>
        <p:sp>
          <p:nvSpPr>
            <p:cNvPr id="35" name="Body Copy">
              <a:extLst>
                <a:ext uri="{FF2B5EF4-FFF2-40B4-BE49-F238E27FC236}">
                  <a16:creationId xmlns:a16="http://schemas.microsoft.com/office/drawing/2014/main" id="{BD82C935-191D-4BD2-9AD9-7BB28A5C8F80}"/>
                </a:ext>
              </a:extLst>
            </p:cNvPr>
            <p:cNvSpPr txBox="1">
              <a:spLocks/>
            </p:cNvSpPr>
            <p:nvPr/>
          </p:nvSpPr>
          <p:spPr>
            <a:xfrm>
              <a:off x="2801159" y="2286000"/>
              <a:ext cx="1971964"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1400" b="1">
                  <a:solidFill>
                    <a:schemeClr val="bg1"/>
                  </a:solidFill>
                </a:rPr>
                <a:t>SVAGHETER</a:t>
              </a:r>
            </a:p>
            <a:p>
              <a:pPr>
                <a:lnSpc>
                  <a:spcPct val="150000"/>
                </a:lnSpc>
              </a:pPr>
              <a:r>
                <a:rPr lang="sv-SE" sz="1400" b="1">
                  <a:solidFill>
                    <a:schemeClr val="bg1"/>
                  </a:solidFill>
                </a:rPr>
                <a:t>1.</a:t>
              </a:r>
            </a:p>
            <a:p>
              <a:pPr>
                <a:lnSpc>
                  <a:spcPct val="150000"/>
                </a:lnSpc>
              </a:pPr>
              <a:r>
                <a:rPr lang="sv-SE" sz="1400" b="1">
                  <a:solidFill>
                    <a:schemeClr val="bg1"/>
                  </a:solidFill>
                </a:rPr>
                <a:t>2.</a:t>
              </a:r>
            </a:p>
            <a:p>
              <a:pPr>
                <a:lnSpc>
                  <a:spcPct val="150000"/>
                </a:lnSpc>
              </a:pPr>
              <a:r>
                <a:rPr lang="sv-SE" sz="1400" b="1">
                  <a:solidFill>
                    <a:schemeClr val="bg1"/>
                  </a:solidFill>
                </a:rPr>
                <a:t>3.</a:t>
              </a:r>
            </a:p>
            <a:p>
              <a:endParaRPr lang="en-US" sz="1400" kern="0" dirty="0">
                <a:solidFill>
                  <a:schemeClr val="bg1"/>
                </a:solidFill>
              </a:endParaRPr>
            </a:p>
          </p:txBody>
        </p:sp>
        <p:sp>
          <p:nvSpPr>
            <p:cNvPr id="36" name="Body Copy">
              <a:extLst>
                <a:ext uri="{FF2B5EF4-FFF2-40B4-BE49-F238E27FC236}">
                  <a16:creationId xmlns:a16="http://schemas.microsoft.com/office/drawing/2014/main" id="{B53A1EB3-6031-44D3-BC44-CABC7E976B70}"/>
                </a:ext>
              </a:extLst>
            </p:cNvPr>
            <p:cNvSpPr txBox="1">
              <a:spLocks/>
            </p:cNvSpPr>
            <p:nvPr/>
          </p:nvSpPr>
          <p:spPr>
            <a:xfrm>
              <a:off x="2801159" y="4204015"/>
              <a:ext cx="1980745" cy="174335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1400" b="1">
                  <a:solidFill>
                    <a:schemeClr val="bg1"/>
                  </a:solidFill>
                </a:rPr>
                <a:t>HOT</a:t>
              </a:r>
            </a:p>
            <a:p>
              <a:pPr>
                <a:lnSpc>
                  <a:spcPct val="150000"/>
                </a:lnSpc>
              </a:pPr>
              <a:r>
                <a:rPr lang="sv-SE" sz="1400" b="1">
                  <a:solidFill>
                    <a:schemeClr val="bg1"/>
                  </a:solidFill>
                </a:rPr>
                <a:t>1.</a:t>
              </a:r>
            </a:p>
            <a:p>
              <a:pPr>
                <a:lnSpc>
                  <a:spcPct val="150000"/>
                </a:lnSpc>
              </a:pPr>
              <a:r>
                <a:rPr lang="sv-SE" sz="1400" b="1">
                  <a:solidFill>
                    <a:schemeClr val="bg1"/>
                  </a:solidFill>
                </a:rPr>
                <a:t>2.</a:t>
              </a:r>
            </a:p>
            <a:p>
              <a:pPr>
                <a:lnSpc>
                  <a:spcPct val="150000"/>
                </a:lnSpc>
              </a:pPr>
              <a:r>
                <a:rPr lang="sv-SE" sz="1400" b="1">
                  <a:solidFill>
                    <a:schemeClr val="bg1"/>
                  </a:solidFill>
                </a:rPr>
                <a:t>3.</a:t>
              </a:r>
            </a:p>
            <a:p>
              <a:endParaRPr lang="en-US" sz="1400" kern="0" dirty="0">
                <a:solidFill>
                  <a:schemeClr val="bg1"/>
                </a:solidFill>
              </a:endParaRPr>
            </a:p>
          </p:txBody>
        </p:sp>
        <p:sp>
          <p:nvSpPr>
            <p:cNvPr id="37" name="Body Copy">
              <a:extLst>
                <a:ext uri="{FF2B5EF4-FFF2-40B4-BE49-F238E27FC236}">
                  <a16:creationId xmlns:a16="http://schemas.microsoft.com/office/drawing/2014/main" id="{065DB045-B2A3-4C31-B75E-DFE76CD0A279}"/>
                </a:ext>
              </a:extLst>
            </p:cNvPr>
            <p:cNvSpPr txBox="1">
              <a:spLocks/>
            </p:cNvSpPr>
            <p:nvPr/>
          </p:nvSpPr>
          <p:spPr>
            <a:xfrm>
              <a:off x="685800" y="4204016"/>
              <a:ext cx="1972886"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1400" b="1">
                  <a:solidFill>
                    <a:schemeClr val="bg1"/>
                  </a:solidFill>
                </a:rPr>
                <a:t>MÖJLIGHETER</a:t>
              </a:r>
            </a:p>
            <a:p>
              <a:pPr>
                <a:lnSpc>
                  <a:spcPct val="150000"/>
                </a:lnSpc>
              </a:pPr>
              <a:r>
                <a:rPr lang="sv-SE" sz="1400" b="1">
                  <a:solidFill>
                    <a:schemeClr val="bg1"/>
                  </a:solidFill>
                </a:rPr>
                <a:t>1.</a:t>
              </a:r>
            </a:p>
            <a:p>
              <a:pPr>
                <a:lnSpc>
                  <a:spcPct val="150000"/>
                </a:lnSpc>
              </a:pPr>
              <a:r>
                <a:rPr lang="sv-SE" sz="1400" b="1">
                  <a:solidFill>
                    <a:schemeClr val="bg1"/>
                  </a:solidFill>
                </a:rPr>
                <a:t>2.</a:t>
              </a:r>
            </a:p>
            <a:p>
              <a:pPr>
                <a:lnSpc>
                  <a:spcPct val="150000"/>
                </a:lnSpc>
              </a:pPr>
              <a:r>
                <a:rPr lang="sv-SE" sz="1400" b="1">
                  <a:solidFill>
                    <a:schemeClr val="bg1"/>
                  </a:solidFill>
                </a:rPr>
                <a:t>3.</a:t>
              </a:r>
            </a:p>
            <a:p>
              <a:endParaRPr lang="en-US" sz="1400" kern="0" dirty="0">
                <a:solidFill>
                  <a:schemeClr val="bg1"/>
                </a:solidFill>
              </a:endParaRPr>
            </a:p>
          </p:txBody>
        </p:sp>
      </p:grpSp>
    </p:spTree>
    <p:extLst>
      <p:ext uri="{BB962C8B-B14F-4D97-AF65-F5344CB8AC3E}">
        <p14:creationId xmlns:p14="http://schemas.microsoft.com/office/powerpoint/2010/main" val="6508762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5298083-8259-AD4F-94FC-7E689EA22AD1}"/>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Background - Solid">
            <a:extLst>
              <a:ext uri="{FF2B5EF4-FFF2-40B4-BE49-F238E27FC236}">
                <a16:creationId xmlns:a16="http://schemas.microsoft.com/office/drawing/2014/main" id="{CEEE9CB0-1220-114A-BDDD-57ED12813E03}"/>
              </a:ext>
            </a:extLst>
          </p:cNvPr>
          <p:cNvSpPr/>
          <p:nvPr/>
        </p:nvSpPr>
        <p:spPr>
          <a:xfrm>
            <a:off x="0" y="812800"/>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10" name="Group 9">
            <a:extLst>
              <a:ext uri="{FF2B5EF4-FFF2-40B4-BE49-F238E27FC236}">
                <a16:creationId xmlns:a16="http://schemas.microsoft.com/office/drawing/2014/main" id="{DC007C41-5009-3C46-B86F-D1303011BCDA}"/>
              </a:ext>
            </a:extLst>
          </p:cNvPr>
          <p:cNvGrpSpPr/>
          <p:nvPr/>
        </p:nvGrpSpPr>
        <p:grpSpPr>
          <a:xfrm>
            <a:off x="-3047" y="704266"/>
            <a:ext cx="12191999" cy="217065"/>
            <a:chOff x="0" y="5696515"/>
            <a:chExt cx="12289367" cy="354756"/>
          </a:xfrm>
        </p:grpSpPr>
        <p:sp>
          <p:nvSpPr>
            <p:cNvPr id="11" name="Background - Solid">
              <a:extLst>
                <a:ext uri="{FF2B5EF4-FFF2-40B4-BE49-F238E27FC236}">
                  <a16:creationId xmlns:a16="http://schemas.microsoft.com/office/drawing/2014/main" id="{CE078A63-DD4D-D247-B189-294CA1654C47}"/>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Background - Solid">
              <a:extLst>
                <a:ext uri="{FF2B5EF4-FFF2-40B4-BE49-F238E27FC236}">
                  <a16:creationId xmlns:a16="http://schemas.microsoft.com/office/drawing/2014/main" id="{EC80F590-3243-5B4B-9FD1-FAD610767B0E}"/>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73ADAF44-7B46-154B-B397-F973329E0F2B}"/>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20CDC1EE-91ED-8144-A796-9CD09368928E}"/>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E1F1EA10-145A-D54C-866E-C8F60441C97F}"/>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Background - Solid">
              <a:extLst>
                <a:ext uri="{FF2B5EF4-FFF2-40B4-BE49-F238E27FC236}">
                  <a16:creationId xmlns:a16="http://schemas.microsoft.com/office/drawing/2014/main" id="{3B4C1053-86F8-0B4F-B8DB-982926CD1B5E}"/>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601903E2-46D1-0842-8853-C60D1B81F8BF}"/>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18" name="Picture 17">
            <a:extLst>
              <a:ext uri="{FF2B5EF4-FFF2-40B4-BE49-F238E27FC236}">
                <a16:creationId xmlns:a16="http://schemas.microsoft.com/office/drawing/2014/main" id="{62A6D5F3-E5E1-A943-8043-BEE846B956DA}"/>
              </a:ext>
            </a:extLst>
          </p:cNvPr>
          <p:cNvPicPr>
            <a:picLocks noChangeAspect="1"/>
          </p:cNvPicPr>
          <p:nvPr/>
        </p:nvPicPr>
        <p:blipFill>
          <a:blip r:embed="rId3"/>
          <a:srcRect/>
          <a:stretch/>
        </p:blipFill>
        <p:spPr>
          <a:xfrm>
            <a:off x="384726" y="241354"/>
            <a:ext cx="971568" cy="971568"/>
          </a:xfrm>
          <a:prstGeom prst="rect">
            <a:avLst/>
          </a:prstGeom>
        </p:spPr>
      </p:pic>
      <p:sp>
        <p:nvSpPr>
          <p:cNvPr id="19" name="Page Number - Blue">
            <a:extLst>
              <a:ext uri="{FF2B5EF4-FFF2-40B4-BE49-F238E27FC236}">
                <a16:creationId xmlns:a16="http://schemas.microsoft.com/office/drawing/2014/main" id="{EB276A58-89AE-6C47-9D12-CC3C6FFAEE11}"/>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11</a:t>
            </a:fld>
            <a:endParaRPr lang="en-US" sz="1000">
              <a:solidFill>
                <a:srgbClr val="00338D"/>
              </a:solidFill>
            </a:endParaRPr>
          </a:p>
        </p:txBody>
      </p:sp>
      <p:sp>
        <p:nvSpPr>
          <p:cNvPr id="22" name="Headline">
            <a:extLst>
              <a:ext uri="{FF2B5EF4-FFF2-40B4-BE49-F238E27FC236}">
                <a16:creationId xmlns:a16="http://schemas.microsoft.com/office/drawing/2014/main" id="{9EEE5DF9-605E-5845-9AE6-D2F26FE5F6CA}"/>
              </a:ext>
            </a:extLst>
          </p:cNvPr>
          <p:cNvSpPr txBox="1">
            <a:spLocks/>
          </p:cNvSpPr>
          <p:nvPr/>
        </p:nvSpPr>
        <p:spPr>
          <a:xfrm>
            <a:off x="609600" y="1143000"/>
            <a:ext cx="10988212" cy="699527"/>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ctr"/>
            <a:r>
              <a:rPr lang="sv-SE" sz="4200" i="1">
                <a:solidFill>
                  <a:srgbClr val="00338D"/>
                </a:solidFill>
                <a:latin typeface="Helvetica Neue"/>
              </a:rPr>
              <a:t>MISSION</a:t>
            </a:r>
            <a:r>
              <a:rPr lang="sv-SE" sz="4200">
                <a:solidFill>
                  <a:srgbClr val="00338D"/>
                </a:solidFill>
                <a:latin typeface="Helvetica Neue"/>
              </a:rPr>
              <a:t> 1.5: </a:t>
            </a:r>
          </a:p>
          <a:p>
            <a:pPr algn="ctr"/>
            <a:r>
              <a:rPr lang="sv-SE" sz="4200">
                <a:solidFill>
                  <a:srgbClr val="00338D"/>
                </a:solidFill>
                <a:latin typeface="Helvetica Neue"/>
              </a:rPr>
              <a:t>Mål om medlemsutveckling</a:t>
            </a:r>
          </a:p>
        </p:txBody>
      </p:sp>
      <p:sp>
        <p:nvSpPr>
          <p:cNvPr id="24" name="Yellow Bar">
            <a:extLst>
              <a:ext uri="{FF2B5EF4-FFF2-40B4-BE49-F238E27FC236}">
                <a16:creationId xmlns:a16="http://schemas.microsoft.com/office/drawing/2014/main" id="{C597F740-7DBB-4841-AB3D-F29DE8E44393}"/>
              </a:ext>
            </a:extLst>
          </p:cNvPr>
          <p:cNvSpPr/>
          <p:nvPr/>
        </p:nvSpPr>
        <p:spPr>
          <a:xfrm>
            <a:off x="5391283" y="245411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6" name="TextBox 5">
            <a:extLst>
              <a:ext uri="{FF2B5EF4-FFF2-40B4-BE49-F238E27FC236}">
                <a16:creationId xmlns:a16="http://schemas.microsoft.com/office/drawing/2014/main" id="{C40F828B-0A96-595C-F08F-D6F3D92712BC}"/>
              </a:ext>
            </a:extLst>
          </p:cNvPr>
          <p:cNvSpPr txBox="1"/>
          <p:nvPr/>
        </p:nvSpPr>
        <p:spPr>
          <a:xfrm>
            <a:off x="1384597" y="2794480"/>
            <a:ext cx="9463633" cy="3377720"/>
          </a:xfrm>
          <a:prstGeom prst="rect">
            <a:avLst/>
          </a:prstGeom>
          <a:noFill/>
        </p:spPr>
        <p:txBody>
          <a:bodyPr wrap="square" rtlCol="0">
            <a:spAutoFit/>
          </a:bodyPr>
          <a:lstStyle/>
          <a:p>
            <a:pPr marL="0" lvl="1">
              <a:lnSpc>
                <a:spcPct val="105000"/>
              </a:lnSpc>
              <a:spcAft>
                <a:spcPts val="600"/>
              </a:spcAft>
              <a:buClr>
                <a:srgbClr val="EBB700"/>
              </a:buClr>
              <a:buSzPct val="80000"/>
            </a:pPr>
            <a:r>
              <a:rPr lang="sv-SE" sz="1800">
                <a:latin typeface="Arial" charset="0"/>
                <a:cs typeface="Arial" charset="0"/>
              </a:rPr>
              <a:t>För att stödja </a:t>
            </a:r>
            <a:r>
              <a:rPr lang="sv-SE" sz="1800" i="1">
                <a:latin typeface="Arial" charset="0"/>
                <a:cs typeface="Arial" charset="0"/>
              </a:rPr>
              <a:t>MISSION</a:t>
            </a:r>
            <a:r>
              <a:rPr lang="sv-SE" sz="1800">
                <a:latin typeface="Arial" charset="0"/>
                <a:cs typeface="Arial" charset="0"/>
              </a:rPr>
              <a:t> </a:t>
            </a:r>
            <a:r>
              <a:rPr lang="sv-SE" sz="1800" b="1">
                <a:latin typeface="Arial" charset="0"/>
                <a:cs typeface="Arial" charset="0"/>
              </a:rPr>
              <a:t>1.5</a:t>
            </a:r>
            <a:r>
              <a:rPr lang="sv-SE" sz="1800">
                <a:latin typeface="Arial" charset="0"/>
                <a:cs typeface="Arial" charset="0"/>
              </a:rPr>
              <a:t> under mitt år som distriktsguvernör åtar jag mig att samarbeta med mitt team för att uppnå de mål om medlemstillväxt som fastställts för vårt område.</a:t>
            </a:r>
          </a:p>
          <a:p>
            <a:pPr marL="742950" lvl="1" indent="-285750">
              <a:lnSpc>
                <a:spcPct val="105000"/>
              </a:lnSpc>
              <a:spcAft>
                <a:spcPts val="600"/>
              </a:spcAft>
              <a:buClr>
                <a:schemeClr val="tx1">
                  <a:lumMod val="50000"/>
                  <a:lumOff val="50000"/>
                </a:schemeClr>
              </a:buClr>
              <a:buSzPct val="80000"/>
              <a:buFont typeface="Wingdings" panose="05000000000000000000" pitchFamily="2" charset="2"/>
              <a:buChar char="q"/>
            </a:pPr>
            <a:r>
              <a:rPr kumimoji="0" lang="sv-SE" sz="1800" i="0" u="none" strike="noStrike" cap="none" normalizeH="0" baseline="0" noProof="0">
                <a:ln>
                  <a:noFill/>
                </a:ln>
                <a:uLnTx/>
                <a:uFillTx/>
                <a:latin typeface="Arial" charset="0"/>
                <a:ea typeface="Arial" charset="0"/>
                <a:cs typeface="Arial" charset="0"/>
              </a:rPr>
              <a:t>Vårt distrikt åtar sig att uppnå målen om medlemstillväxt som har fastställts.</a:t>
            </a:r>
          </a:p>
          <a:p>
            <a:pPr marL="742950" lvl="1" indent="-285750">
              <a:lnSpc>
                <a:spcPct val="105000"/>
              </a:lnSpc>
              <a:spcAft>
                <a:spcPts val="600"/>
              </a:spcAft>
              <a:buClr>
                <a:schemeClr val="tx1">
                  <a:lumMod val="50000"/>
                  <a:lumOff val="50000"/>
                </a:schemeClr>
              </a:buClr>
              <a:buSzPct val="80000"/>
              <a:buFont typeface="Wingdings" panose="05000000000000000000" pitchFamily="2" charset="2"/>
              <a:buChar char="q"/>
            </a:pPr>
            <a:r>
              <a:rPr kumimoji="0" lang="sv-SE" sz="1800" i="0" u="none" strike="noStrike" cap="none" normalizeH="0" baseline="0" noProof="0">
                <a:ln>
                  <a:noFill/>
                </a:ln>
                <a:uLnTx/>
                <a:uFillTx/>
                <a:latin typeface="Arial" charset="0"/>
                <a:ea typeface="Arial" charset="0"/>
                <a:cs typeface="Arial" charset="0"/>
              </a:rPr>
              <a:t>Vårt distrikt vill sätta upp ytterligare mål att uppnå. </a:t>
            </a:r>
          </a:p>
          <a:p>
            <a:pPr lvl="1">
              <a:lnSpc>
                <a:spcPct val="105000"/>
              </a:lnSpc>
              <a:spcAft>
                <a:spcPts val="600"/>
              </a:spcAft>
              <a:buClr>
                <a:schemeClr val="tx1">
                  <a:lumMod val="50000"/>
                  <a:lumOff val="50000"/>
                </a:schemeClr>
              </a:buClr>
              <a:buSzPct val="80000"/>
            </a:pPr>
            <a:r>
              <a:rPr kumimoji="0" lang="sv-SE" sz="1600" i="1" u="none" strike="noStrike" cap="none" normalizeH="0" baseline="0" noProof="0">
                <a:ln>
                  <a:noFill/>
                </a:ln>
                <a:uLnTx/>
                <a:uFillTx/>
                <a:latin typeface="Arial" charset="0"/>
                <a:ea typeface="Arial" charset="0"/>
                <a:cs typeface="Arial" charset="0"/>
              </a:rPr>
              <a:t>Vänligen notera att dessa mål kommer att läggas till de minimimål om medlemstillväxt som har fastställts. </a:t>
            </a:r>
          </a:p>
          <a:p>
            <a:pPr marL="800100" lvl="1" indent="-342900">
              <a:lnSpc>
                <a:spcPct val="105000"/>
              </a:lnSpc>
              <a:spcAft>
                <a:spcPts val="600"/>
              </a:spcAft>
              <a:buClr>
                <a:schemeClr val="tx1">
                  <a:lumMod val="50000"/>
                  <a:lumOff val="50000"/>
                </a:schemeClr>
              </a:buClr>
              <a:buSzPct val="80000"/>
              <a:buFont typeface="+mj-lt"/>
              <a:buAutoNum type="alphaLcPeriod"/>
            </a:pPr>
            <a:r>
              <a:rPr kumimoji="0" lang="sv-SE" sz="1800" i="0" u="none" strike="noStrike" cap="none" normalizeH="0" baseline="0" noProof="0">
                <a:ln>
                  <a:noFill/>
                </a:ln>
                <a:uLnTx/>
                <a:uFillTx/>
                <a:latin typeface="Arial" charset="0"/>
                <a:ea typeface="Arial" charset="0"/>
                <a:cs typeface="Arial" charset="0"/>
              </a:rPr>
              <a:t>Vårt team kommer att chartra ytterligare _____ nya klubbar med minst 20 medlemmar i varje.</a:t>
            </a:r>
          </a:p>
          <a:p>
            <a:pPr marL="800100" lvl="1" indent="-342900">
              <a:lnSpc>
                <a:spcPct val="105000"/>
              </a:lnSpc>
              <a:spcAft>
                <a:spcPts val="600"/>
              </a:spcAft>
              <a:buClr>
                <a:schemeClr val="tx1">
                  <a:lumMod val="50000"/>
                  <a:lumOff val="50000"/>
                </a:schemeClr>
              </a:buClr>
              <a:buSzPct val="80000"/>
              <a:buFont typeface="+mj-lt"/>
              <a:buAutoNum type="alphaLcPeriod"/>
            </a:pPr>
            <a:r>
              <a:rPr kumimoji="0" lang="sv-SE" sz="1800" i="0" u="none" strike="noStrike" cap="none" normalizeH="0" baseline="0" noProof="0">
                <a:ln>
                  <a:noFill/>
                </a:ln>
                <a:uLnTx/>
                <a:uFillTx/>
                <a:latin typeface="Arial" charset="0"/>
                <a:ea typeface="Arial" charset="0"/>
                <a:cs typeface="Arial" charset="0"/>
              </a:rPr>
              <a:t>Våra klubbar kommer att rekrytera ytterligare ______ nya medlemmar till befintliga klubbar.</a:t>
            </a:r>
          </a:p>
          <a:p>
            <a:pPr marL="800100" lvl="1" indent="-342900">
              <a:lnSpc>
                <a:spcPct val="105000"/>
              </a:lnSpc>
              <a:spcAft>
                <a:spcPts val="600"/>
              </a:spcAft>
              <a:buClr>
                <a:schemeClr val="tx1">
                  <a:lumMod val="50000"/>
                  <a:lumOff val="50000"/>
                </a:schemeClr>
              </a:buClr>
              <a:buSzPct val="80000"/>
              <a:buFont typeface="+mj-lt"/>
              <a:buAutoNum type="alphaLcPeriod"/>
            </a:pPr>
            <a:r>
              <a:rPr kumimoji="0" lang="sv-SE" sz="1800" i="0" u="none" strike="noStrike" cap="none" normalizeH="0" baseline="0" noProof="0">
                <a:ln>
                  <a:noFill/>
                </a:ln>
                <a:uLnTx/>
                <a:uFillTx/>
                <a:latin typeface="Arial" charset="0"/>
                <a:ea typeface="Arial" charset="0"/>
                <a:cs typeface="Arial" charset="0"/>
              </a:rPr>
              <a:t>Vårt distrikt kommer att öka vårt mål för nettoökning med ______ medlemmar.</a:t>
            </a:r>
          </a:p>
        </p:txBody>
      </p:sp>
    </p:spTree>
    <p:extLst>
      <p:ext uri="{BB962C8B-B14F-4D97-AF65-F5344CB8AC3E}">
        <p14:creationId xmlns:p14="http://schemas.microsoft.com/office/powerpoint/2010/main" val="6890824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800" b="0" i="0" u="none" strike="noStrike" cap="none" normalizeH="0" baseline="0" noProof="0">
                <a:ln>
                  <a:noFill/>
                </a:ln>
                <a:solidFill>
                  <a:prstClr val="white">
                    <a:alpha val="44000"/>
                  </a:prstClr>
                </a:solidFill>
                <a:uLnTx/>
                <a:uFillTx/>
                <a:latin typeface="Segoe UI Semibold"/>
                <a:ea typeface="+mn-ea"/>
                <a:cs typeface="+mn-cs"/>
              </a:rPr>
              <a:t> </a:t>
            </a:r>
          </a:p>
        </p:txBody>
      </p:sp>
      <p:pic>
        <p:nvPicPr>
          <p:cNvPr id="10" name="Picture 9">
            <a:extLst>
              <a:ext uri="{FF2B5EF4-FFF2-40B4-BE49-F238E27FC236}">
                <a16:creationId xmlns:a16="http://schemas.microsoft.com/office/drawing/2014/main" id="{37F32238-50AC-B241-8673-70E1D9E86A27}"/>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1" name="Picture 10">
            <a:extLst>
              <a:ext uri="{FF2B5EF4-FFF2-40B4-BE49-F238E27FC236}">
                <a16:creationId xmlns:a16="http://schemas.microsoft.com/office/drawing/2014/main" id="{E8A3D658-1C59-CF45-BFB2-3FC2D6F153F9}"/>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21" name="Page Number - White">
            <a:extLst>
              <a:ext uri="{FF2B5EF4-FFF2-40B4-BE49-F238E27FC236}">
                <a16:creationId xmlns:a16="http://schemas.microsoft.com/office/drawing/2014/main" id="{76A478BC-656F-F14D-AD96-832D42C7ADB9}"/>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base" latinLnBrk="0" hangingPunct="0">
                <a:lnSpc>
                  <a:spcPct val="100000"/>
                </a:lnSpc>
                <a:spcBef>
                  <a:spcPct val="50000"/>
                </a:spcBef>
                <a:spcAft>
                  <a:spcPct val="0"/>
                </a:spcAft>
                <a:buClrTx/>
                <a:buSzTx/>
                <a:buFontTx/>
                <a:buNone/>
                <a:tabLst/>
                <a:defRPr/>
              </a:pPr>
              <a:t>12</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sp>
        <p:nvSpPr>
          <p:cNvPr id="12" name="Body Copy">
            <a:extLst>
              <a:ext uri="{FF2B5EF4-FFF2-40B4-BE49-F238E27FC236}">
                <a16:creationId xmlns:a16="http://schemas.microsoft.com/office/drawing/2014/main" id="{66A123A2-D446-9E47-A8F4-7B50A65DC4A9}"/>
              </a:ext>
            </a:extLst>
          </p:cNvPr>
          <p:cNvSpPr txBox="1">
            <a:spLocks/>
          </p:cNvSpPr>
          <p:nvPr/>
        </p:nvSpPr>
        <p:spPr>
          <a:xfrm>
            <a:off x="1752599" y="2680445"/>
            <a:ext cx="8454627" cy="964474"/>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24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lvl="0">
              <a:defRPr/>
            </a:pPr>
            <a:r>
              <a:rPr lang="sv-SE" sz="4000" b="1" dirty="0">
                <a:solidFill>
                  <a:prstClr val="white"/>
                </a:solidFill>
              </a:rPr>
              <a:t>Ha en partiskhet mot handling - låt oss se något hända nu. </a:t>
            </a:r>
            <a:br>
              <a:rPr lang="sv-SE" sz="4000" b="1" dirty="0">
                <a:solidFill>
                  <a:prstClr val="white"/>
                </a:solidFill>
              </a:rPr>
            </a:br>
            <a:r>
              <a:rPr lang="sv-SE" sz="4000" b="1" dirty="0">
                <a:solidFill>
                  <a:prstClr val="white"/>
                </a:solidFill>
              </a:rPr>
              <a:t>Du kan bryta ner den stora planen i små steg och ta det första steget omedelbart.</a:t>
            </a:r>
          </a:p>
        </p:txBody>
      </p:sp>
      <p:sp>
        <p:nvSpPr>
          <p:cNvPr id="13" name="Quote">
            <a:extLst>
              <a:ext uri="{FF2B5EF4-FFF2-40B4-BE49-F238E27FC236}">
                <a16:creationId xmlns:a16="http://schemas.microsoft.com/office/drawing/2014/main" id="{84A02317-2118-2444-8968-334C30A4BFC4}"/>
              </a:ext>
            </a:extLst>
          </p:cNvPr>
          <p:cNvSpPr/>
          <p:nvPr/>
        </p:nvSpPr>
        <p:spPr>
          <a:xfrm>
            <a:off x="499415" y="580190"/>
            <a:ext cx="1513719" cy="2834105"/>
          </a:xfrm>
          <a:prstGeom prst="rect">
            <a:avLst/>
          </a:prstGeom>
        </p:spPr>
        <p:txBody>
          <a:bodyPr wrap="square" lIns="63496" tIns="31748" rIns="63496" bIns="31748">
            <a:spAutoFit/>
          </a:bodyPr>
          <a:lstStyle/>
          <a:p>
            <a:pPr algn="ctr"/>
            <a:r>
              <a:rPr lang="sv-SE" sz="18000" b="1">
                <a:solidFill>
                  <a:srgbClr val="EBB700"/>
                </a:solidFill>
                <a:latin typeface="Open Sans"/>
                <a:cs typeface="Open Sans"/>
              </a:rPr>
              <a:t>”</a:t>
            </a:r>
          </a:p>
        </p:txBody>
      </p:sp>
      <p:sp>
        <p:nvSpPr>
          <p:cNvPr id="14" name="Quote">
            <a:extLst>
              <a:ext uri="{FF2B5EF4-FFF2-40B4-BE49-F238E27FC236}">
                <a16:creationId xmlns:a16="http://schemas.microsoft.com/office/drawing/2014/main" id="{4F9DC3E5-C86D-C14A-883B-0890394483DE}"/>
              </a:ext>
            </a:extLst>
          </p:cNvPr>
          <p:cNvSpPr/>
          <p:nvPr/>
        </p:nvSpPr>
        <p:spPr>
          <a:xfrm>
            <a:off x="9131034" y="3910241"/>
            <a:ext cx="1513719" cy="2834105"/>
          </a:xfrm>
          <a:prstGeom prst="rect">
            <a:avLst/>
          </a:prstGeom>
        </p:spPr>
        <p:txBody>
          <a:bodyPr wrap="square" lIns="63496" tIns="31748" rIns="63496" bIns="31748">
            <a:spAutoFit/>
          </a:bodyPr>
          <a:lstStyle/>
          <a:p>
            <a:pPr algn="ctr"/>
            <a:r>
              <a:rPr lang="sv-SE" sz="18000" b="1">
                <a:solidFill>
                  <a:srgbClr val="EBB700"/>
                </a:solidFill>
                <a:latin typeface="Open Sans"/>
                <a:cs typeface="Open Sans"/>
              </a:rPr>
              <a:t>”</a:t>
            </a:r>
          </a:p>
        </p:txBody>
      </p:sp>
      <p:sp>
        <p:nvSpPr>
          <p:cNvPr id="15" name="Text Placeholder 1">
            <a:extLst>
              <a:ext uri="{FF2B5EF4-FFF2-40B4-BE49-F238E27FC236}">
                <a16:creationId xmlns:a16="http://schemas.microsoft.com/office/drawing/2014/main" id="{E1916249-3347-6E4E-A4AD-C1D957EC71F2}"/>
              </a:ext>
            </a:extLst>
          </p:cNvPr>
          <p:cNvSpPr txBox="1">
            <a:spLocks/>
          </p:cNvSpPr>
          <p:nvPr/>
        </p:nvSpPr>
        <p:spPr>
          <a:xfrm>
            <a:off x="7458226" y="5477352"/>
            <a:ext cx="2849895" cy="84801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Font typeface="Arial" pitchFamily="34" charset="0"/>
              <a:buNone/>
            </a:pPr>
            <a:r>
              <a:rPr lang="sv-SE" sz="2400" b="1">
                <a:solidFill>
                  <a:schemeClr val="bg1"/>
                </a:solidFill>
              </a:rPr>
              <a:t>- Indira Gandhi</a:t>
            </a:r>
          </a:p>
        </p:txBody>
      </p:sp>
    </p:spTree>
    <p:extLst>
      <p:ext uri="{BB962C8B-B14F-4D97-AF65-F5344CB8AC3E}">
        <p14:creationId xmlns:p14="http://schemas.microsoft.com/office/powerpoint/2010/main" val="15789715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006528E-45C5-4DAC-B9A8-447FA4D9A0F3}"/>
              </a:ext>
            </a:extLst>
          </p:cNvPr>
          <p:cNvSpPr txBox="1"/>
          <p:nvPr/>
        </p:nvSpPr>
        <p:spPr>
          <a:xfrm>
            <a:off x="152400" y="304800"/>
            <a:ext cx="11759878" cy="707886"/>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sv-SE" sz="4000" b="1" i="0" u="none" strike="noStrike" cap="none" normalizeH="0" baseline="0" noProof="0">
                <a:ln>
                  <a:noFill/>
                </a:ln>
                <a:solidFill>
                  <a:srgbClr val="33373B"/>
                </a:solidFill>
                <a:uLnTx/>
                <a:uFillTx/>
                <a:ea typeface="Times New Roman" panose="02020603050405020304" pitchFamily="18" charset="0"/>
                <a:cs typeface="Arial" panose="020B0604020202020204" pitchFamily="34" charset="0"/>
              </a:rPr>
              <a:t>Mall för handlingsplan</a:t>
            </a:r>
          </a:p>
        </p:txBody>
      </p:sp>
      <p:graphicFrame>
        <p:nvGraphicFramePr>
          <p:cNvPr id="11" name="Table 10">
            <a:extLst>
              <a:ext uri="{FF2B5EF4-FFF2-40B4-BE49-F238E27FC236}">
                <a16:creationId xmlns:a16="http://schemas.microsoft.com/office/drawing/2014/main" id="{0C6EEF88-DA31-43C4-B13E-F3DC01EA6BDD}"/>
              </a:ext>
            </a:extLst>
          </p:cNvPr>
          <p:cNvGraphicFramePr>
            <a:graphicFrameLocks noGrp="1"/>
          </p:cNvGraphicFramePr>
          <p:nvPr>
            <p:extLst>
              <p:ext uri="{D42A27DB-BD31-4B8C-83A1-F6EECF244321}">
                <p14:modId xmlns:p14="http://schemas.microsoft.com/office/powerpoint/2010/main" val="1373770632"/>
              </p:ext>
            </p:extLst>
          </p:nvPr>
        </p:nvGraphicFramePr>
        <p:xfrm>
          <a:off x="229564" y="1153797"/>
          <a:ext cx="11734800" cy="5492314"/>
        </p:xfrm>
        <a:graphic>
          <a:graphicData uri="http://schemas.openxmlformats.org/drawingml/2006/table">
            <a:tbl>
              <a:tblPr firstRow="1" firstCol="1" bandRow="1"/>
              <a:tblGrid>
                <a:gridCol w="3047036">
                  <a:extLst>
                    <a:ext uri="{9D8B030D-6E8A-4147-A177-3AD203B41FA5}">
                      <a16:colId xmlns:a16="http://schemas.microsoft.com/office/drawing/2014/main" val="333775807"/>
                    </a:ext>
                  </a:extLst>
                </a:gridCol>
                <a:gridCol w="1961642">
                  <a:extLst>
                    <a:ext uri="{9D8B030D-6E8A-4147-A177-3AD203B41FA5}">
                      <a16:colId xmlns:a16="http://schemas.microsoft.com/office/drawing/2014/main" val="3900886396"/>
                    </a:ext>
                  </a:extLst>
                </a:gridCol>
                <a:gridCol w="227467">
                  <a:extLst>
                    <a:ext uri="{9D8B030D-6E8A-4147-A177-3AD203B41FA5}">
                      <a16:colId xmlns:a16="http://schemas.microsoft.com/office/drawing/2014/main" val="2158251681"/>
                    </a:ext>
                  </a:extLst>
                </a:gridCol>
                <a:gridCol w="3906891">
                  <a:extLst>
                    <a:ext uri="{9D8B030D-6E8A-4147-A177-3AD203B41FA5}">
                      <a16:colId xmlns:a16="http://schemas.microsoft.com/office/drawing/2014/main" val="3509548971"/>
                    </a:ext>
                  </a:extLst>
                </a:gridCol>
                <a:gridCol w="212414">
                  <a:extLst>
                    <a:ext uri="{9D8B030D-6E8A-4147-A177-3AD203B41FA5}">
                      <a16:colId xmlns:a16="http://schemas.microsoft.com/office/drawing/2014/main" val="1665258561"/>
                    </a:ext>
                  </a:extLst>
                </a:gridCol>
                <a:gridCol w="1233736">
                  <a:extLst>
                    <a:ext uri="{9D8B030D-6E8A-4147-A177-3AD203B41FA5}">
                      <a16:colId xmlns:a16="http://schemas.microsoft.com/office/drawing/2014/main" val="2281054647"/>
                    </a:ext>
                  </a:extLst>
                </a:gridCol>
                <a:gridCol w="1145614">
                  <a:extLst>
                    <a:ext uri="{9D8B030D-6E8A-4147-A177-3AD203B41FA5}">
                      <a16:colId xmlns:a16="http://schemas.microsoft.com/office/drawing/2014/main" val="347311735"/>
                    </a:ext>
                  </a:extLst>
                </a:gridCol>
              </a:tblGrid>
              <a:tr h="306050">
                <a:tc gridSpan="7">
                  <a:txBody>
                    <a:bodyPr/>
                    <a:lstStyle/>
                    <a:p>
                      <a:pPr marL="0" marR="0">
                        <a:spcBef>
                          <a:spcPts val="0"/>
                        </a:spcBef>
                        <a:spcAft>
                          <a:spcPts val="0"/>
                        </a:spcAft>
                      </a:pPr>
                      <a:r>
                        <a:rPr lang="sv-SE" sz="1600" b="1">
                          <a:latin typeface="Century Gothic" panose="020B0502020202020204" pitchFamily="34" charset="0"/>
                          <a:ea typeface="Times New Roman" panose="02020603050405020304" pitchFamily="18" charset="0"/>
                          <a:cs typeface="Calibri" panose="020F0502020204030204" pitchFamily="34" charset="0"/>
                        </a:rPr>
                        <a:t>Fokusområde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819022"/>
                  </a:ext>
                </a:extLst>
              </a:tr>
              <a:tr h="469512">
                <a:tc gridSpan="2">
                  <a:txBody>
                    <a:bodyPr/>
                    <a:lstStyle/>
                    <a:p>
                      <a:pPr marL="0" marR="0">
                        <a:spcBef>
                          <a:spcPts val="0"/>
                        </a:spcBef>
                        <a:spcAft>
                          <a:spcPts val="0"/>
                        </a:spcAft>
                      </a:pPr>
                      <a:r>
                        <a:rPr lang="sv-SE" sz="1400" b="0" cap="all">
                          <a:solidFill>
                            <a:schemeClr val="accent6"/>
                          </a:solidFill>
                        </a:rPr>
                        <a:t>☐ </a:t>
                      </a:r>
                      <a:r>
                        <a:rPr lang="sv-SE" sz="1400" b="0" cap="all">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Serviceaktiviteter                          </a:t>
                      </a:r>
                    </a:p>
                    <a:p>
                      <a:pPr marL="0" marR="0">
                        <a:spcBef>
                          <a:spcPts val="0"/>
                        </a:spcBef>
                        <a:spcAft>
                          <a:spcPts val="0"/>
                        </a:spcAft>
                      </a:pPr>
                      <a:r>
                        <a:rPr lang="sv-SE" sz="1400" b="0" cap="all">
                          <a:solidFill>
                            <a:schemeClr val="accent6"/>
                          </a:solidFill>
                        </a:rPr>
                        <a:t>☐</a:t>
                      </a:r>
                      <a:r>
                        <a:rPr lang="sv-SE" sz="1400" b="0" cap="all">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Medlemsutveckling          </a:t>
                      </a:r>
                    </a:p>
                  </a:txBody>
                  <a:tcPr marL="40481" marR="40481"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3">
                  <a:txBody>
                    <a:bodyPr/>
                    <a:lstStyle/>
                    <a:p>
                      <a:pPr marL="0" marR="0">
                        <a:spcBef>
                          <a:spcPts val="0"/>
                        </a:spcBef>
                        <a:spcAft>
                          <a:spcPts val="0"/>
                        </a:spcAft>
                      </a:pPr>
                      <a:r>
                        <a:rPr lang="sv-SE" sz="1400" b="0" cap="all">
                          <a:solidFill>
                            <a:schemeClr val="accent6"/>
                          </a:solidFill>
                          <a:latin typeface="MS Gothic" panose="020B0609070205080204" pitchFamily="49" charset="-128"/>
                          <a:ea typeface="Times New Roman" panose="02020603050405020304" pitchFamily="18" charset="0"/>
                          <a:cs typeface="Calibri" panose="020F0502020204030204" pitchFamily="34" charset="0"/>
                        </a:rPr>
                        <a:t>☐</a:t>
                      </a:r>
                      <a:r>
                        <a:rPr lang="sv-SE" sz="1400" b="0" cap="all">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Ledarutveckling </a:t>
                      </a:r>
                    </a:p>
                    <a:p>
                      <a:pPr marL="0" marR="0">
                        <a:spcBef>
                          <a:spcPts val="0"/>
                        </a:spcBef>
                        <a:spcAft>
                          <a:spcPts val="0"/>
                        </a:spcAft>
                      </a:pPr>
                      <a:r>
                        <a:rPr lang="sv-SE" sz="1400" b="0" cap="all">
                          <a:solidFill>
                            <a:schemeClr val="accent6"/>
                          </a:solidFill>
                          <a:latin typeface="MS Gothic" panose="020B0609070205080204" pitchFamily="49" charset="-128"/>
                          <a:ea typeface="Times New Roman" panose="02020603050405020304" pitchFamily="18" charset="0"/>
                          <a:cs typeface="Calibri" panose="020F0502020204030204" pitchFamily="34" charset="0"/>
                        </a:rPr>
                        <a:t>☐</a:t>
                      </a:r>
                      <a:r>
                        <a:rPr lang="sv-SE" sz="1400" b="0" cap="all">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LCIF</a:t>
                      </a:r>
                    </a:p>
                  </a:txBody>
                  <a:tcPr marL="40481" marR="40481"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pPr marL="0" marR="0" algn="l" rtl="0">
                        <a:spcBef>
                          <a:spcPts val="0"/>
                        </a:spcBef>
                        <a:spcAft>
                          <a:spcPts val="0"/>
                        </a:spcAft>
                      </a:pPr>
                      <a:endParaRPr lang="en-US" sz="40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sv-SE" sz="1400" b="0" cap="all">
                          <a:solidFill>
                            <a:schemeClr val="accent6"/>
                          </a:solidFill>
                          <a:latin typeface="MS Gothic" panose="020B0609070205080204" pitchFamily="49" charset="-128"/>
                          <a:ea typeface="Times New Roman" panose="02020603050405020304" pitchFamily="18" charset="0"/>
                          <a:cs typeface="Calibri" panose="020F0502020204030204" pitchFamily="34" charset="0"/>
                        </a:rPr>
                        <a:t>☐</a:t>
                      </a:r>
                      <a:r>
                        <a:rPr lang="sv-SE" sz="1400" b="0" cap="all">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Eget mål</a:t>
                      </a:r>
                    </a:p>
                  </a:txBody>
                  <a:tcPr marL="40481" marR="40481"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354606039"/>
                  </a:ext>
                </a:extLst>
              </a:tr>
              <a:tr h="306511">
                <a:tc gridSpan="7">
                  <a:txBody>
                    <a:bodyPr/>
                    <a:lstStyle/>
                    <a:p>
                      <a:pPr marL="0" marR="0">
                        <a:spcBef>
                          <a:spcPts val="0"/>
                        </a:spcBef>
                        <a:spcAft>
                          <a:spcPts val="0"/>
                        </a:spcAft>
                      </a:pPr>
                      <a:r>
                        <a:rPr lang="sv-SE" sz="1600" b="1">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Målbeskrivning</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5489409"/>
                  </a:ext>
                </a:extLst>
              </a:tr>
              <a:tr h="483502">
                <a:tc gridSpan="7">
                  <a:txBody>
                    <a:bodyPr/>
                    <a:lstStyle/>
                    <a:p>
                      <a:pPr marL="0" marR="0">
                        <a:spcBef>
                          <a:spcPts val="0"/>
                        </a:spcBef>
                        <a:spcAft>
                          <a:spcPts val="0"/>
                        </a:spcAft>
                      </a:pPr>
                      <a:r>
                        <a:rPr lang="sv-SE"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539610"/>
                  </a:ext>
                </a:extLst>
              </a:tr>
              <a:tr h="609600">
                <a:tc>
                  <a:txBody>
                    <a:bodyPr/>
                    <a:lstStyle/>
                    <a:p>
                      <a:pPr marL="0" marR="0">
                        <a:spcBef>
                          <a:spcPts val="0"/>
                        </a:spcBef>
                        <a:spcAft>
                          <a:spcPts val="0"/>
                        </a:spcAft>
                      </a:pPr>
                      <a:r>
                        <a:rPr lang="sv-SE" sz="16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Handlingssteg</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marL="0" marR="0">
                        <a:spcBef>
                          <a:spcPts val="0"/>
                        </a:spcBef>
                        <a:spcAft>
                          <a:spcPts val="0"/>
                        </a:spcAft>
                      </a:pPr>
                      <a:r>
                        <a:rPr lang="sv-SE" sz="16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Ansvarig</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a:txBody>
                    <a:bodyPr/>
                    <a:lstStyle/>
                    <a:p>
                      <a:pPr marL="0" marR="0">
                        <a:spcBef>
                          <a:spcPts val="0"/>
                        </a:spcBef>
                        <a:spcAft>
                          <a:spcPts val="0"/>
                        </a:spcAft>
                      </a:pPr>
                      <a:r>
                        <a:rPr lang="sv-SE" sz="16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Resurser som krävs (teammedlemmar, teknologi, pengar etc.)</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marL="0" marR="0">
                        <a:spcBef>
                          <a:spcPts val="0"/>
                        </a:spcBef>
                        <a:spcAft>
                          <a:spcPts val="0"/>
                        </a:spcAft>
                      </a:pPr>
                      <a:r>
                        <a:rPr lang="sv-SE" sz="16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Inleds datum</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pPr marL="0" marR="0">
                        <a:spcBef>
                          <a:spcPts val="0"/>
                        </a:spcBef>
                        <a:spcAft>
                          <a:spcPts val="0"/>
                        </a:spcAft>
                      </a:pPr>
                      <a:r>
                        <a:rPr lang="sv-SE" sz="1600">
                          <a:solidFill>
                            <a:srgbClr val="000000"/>
                          </a:solidFill>
                          <a:latin typeface="Century Gothic" panose="020B0502020202020204" pitchFamily="34" charset="0"/>
                          <a:ea typeface="Times New Roman" panose="02020603050405020304" pitchFamily="18" charset="0"/>
                          <a:cs typeface="Calibri" panose="020F0502020204030204" pitchFamily="34" charset="0"/>
                        </a:rPr>
                        <a:t>Inleds datum</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spcBef>
                          <a:spcPts val="0"/>
                        </a:spcBef>
                        <a:spcAft>
                          <a:spcPts val="0"/>
                        </a:spcAft>
                      </a:pPr>
                      <a:r>
                        <a:rPr lang="sv-SE" sz="16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Klart datum</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847598733"/>
                  </a:ext>
                </a:extLst>
              </a:tr>
              <a:tr h="435075">
                <a:tc>
                  <a:txBody>
                    <a:bodyPr/>
                    <a:lstStyle/>
                    <a:p>
                      <a:pPr marL="0" marR="0">
                        <a:spcBef>
                          <a:spcPts val="0"/>
                        </a:spcBef>
                        <a:spcAft>
                          <a:spcPts val="0"/>
                        </a:spcAft>
                      </a:pPr>
                      <a:r>
                        <a:rPr lang="sv-SE" sz="14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sv-SE" sz="14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sv-SE" sz="140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sv-SE" sz="14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sv-SE" sz="120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sv-SE"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sv-SE" sz="120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sv-SE"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sv-SE" sz="120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sv-SE"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7928677"/>
                  </a:ext>
                </a:extLst>
              </a:tr>
              <a:tr h="435075">
                <a:tc>
                  <a:txBody>
                    <a:bodyPr/>
                    <a:lstStyle/>
                    <a:p>
                      <a:pPr marL="0" marR="0">
                        <a:spcBef>
                          <a:spcPts val="0"/>
                        </a:spcBef>
                        <a:spcAft>
                          <a:spcPts val="0"/>
                        </a:spcAft>
                      </a:pPr>
                      <a:r>
                        <a:rPr lang="sv-SE" sz="14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sv-SE" sz="14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sv-SE" sz="14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sv-SE"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sv-SE"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sv-SE" sz="120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sv-SE"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6514237"/>
                  </a:ext>
                </a:extLst>
              </a:tr>
              <a:tr h="435075">
                <a:tc>
                  <a:txBody>
                    <a:bodyPr/>
                    <a:lstStyle/>
                    <a:p>
                      <a:pPr marL="0" marR="0">
                        <a:spcBef>
                          <a:spcPts val="0"/>
                        </a:spcBef>
                        <a:spcAft>
                          <a:spcPts val="0"/>
                        </a:spcAft>
                      </a:pPr>
                      <a:r>
                        <a:rPr lang="sv-SE" sz="140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sv-SE" sz="14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sv-SE" sz="14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sv-SE" sz="14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sv-SE"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sv-SE"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sv-SE"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3727491"/>
                  </a:ext>
                </a:extLst>
              </a:tr>
              <a:tr h="435075">
                <a:tc>
                  <a:txBody>
                    <a:bodyPr/>
                    <a:lstStyle/>
                    <a:p>
                      <a:pPr marL="0" marR="0">
                        <a:spcBef>
                          <a:spcPts val="0"/>
                        </a:spcBef>
                        <a:spcAft>
                          <a:spcPts val="0"/>
                        </a:spcAft>
                      </a:pPr>
                      <a:r>
                        <a:rPr lang="sv-SE" sz="140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sv-SE" sz="14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sv-SE" sz="14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sv-SE" sz="14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sv-SE"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sv-SE"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sv-SE"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9141486"/>
                  </a:ext>
                </a:extLst>
              </a:tr>
              <a:tr h="435075">
                <a:tc>
                  <a:txBody>
                    <a:bodyPr/>
                    <a:lstStyle/>
                    <a:p>
                      <a:pPr marL="0" marR="0">
                        <a:spcBef>
                          <a:spcPts val="0"/>
                        </a:spcBef>
                        <a:spcAft>
                          <a:spcPts val="0"/>
                        </a:spcAft>
                      </a:pPr>
                      <a:r>
                        <a:rPr lang="sv-SE" sz="140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sv-SE" sz="14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sv-SE" sz="14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sv-SE" sz="14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sv-SE"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sv-SE"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sv-SE"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1119743"/>
                  </a:ext>
                </a:extLst>
              </a:tr>
              <a:tr h="336751">
                <a:tc gridSpan="3">
                  <a:txBody>
                    <a:bodyPr/>
                    <a:lstStyle/>
                    <a:p>
                      <a:pPr marL="47625" marR="0" indent="-47625">
                        <a:spcBef>
                          <a:spcPts val="0"/>
                        </a:spcBef>
                        <a:spcAft>
                          <a:spcPts val="0"/>
                        </a:spcAft>
                      </a:pPr>
                      <a:r>
                        <a:rPr lang="sv-SE" sz="16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Bedömning</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sv-SE" sz="16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Ändringar</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25903918"/>
                  </a:ext>
                </a:extLst>
              </a:tr>
              <a:tr h="805013">
                <a:tc gridSpan="3">
                  <a:txBody>
                    <a:bodyPr/>
                    <a:lstStyle/>
                    <a:p>
                      <a:pPr marL="0" marR="0">
                        <a:spcBef>
                          <a:spcPts val="0"/>
                        </a:spcBef>
                        <a:spcAft>
                          <a:spcPts val="0"/>
                        </a:spcAft>
                      </a:pPr>
                      <a:r>
                        <a:rPr lang="sv-SE" sz="120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sv-SE"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sv-SE" sz="120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sv-SE" sz="120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sv-SE"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96446306"/>
                  </a:ext>
                </a:extLst>
              </a:tr>
            </a:tbl>
          </a:graphicData>
        </a:graphic>
      </p:graphicFrame>
      <p:grpSp>
        <p:nvGrpSpPr>
          <p:cNvPr id="53" name="Group 52">
            <a:extLst>
              <a:ext uri="{FF2B5EF4-FFF2-40B4-BE49-F238E27FC236}">
                <a16:creationId xmlns:a16="http://schemas.microsoft.com/office/drawing/2014/main" id="{EB0545C8-1C0B-41E7-ABF6-BDAE6E7279C3}"/>
              </a:ext>
            </a:extLst>
          </p:cNvPr>
          <p:cNvGrpSpPr/>
          <p:nvPr/>
        </p:nvGrpSpPr>
        <p:grpSpPr>
          <a:xfrm>
            <a:off x="1991147" y="2038908"/>
            <a:ext cx="6390852" cy="480060"/>
            <a:chOff x="1991147" y="2038908"/>
            <a:chExt cx="6390852" cy="480060"/>
          </a:xfrm>
        </p:grpSpPr>
        <p:sp>
          <p:nvSpPr>
            <p:cNvPr id="18" name="Text Box 13">
              <a:extLst>
                <a:ext uri="{FF2B5EF4-FFF2-40B4-BE49-F238E27FC236}">
                  <a16:creationId xmlns:a16="http://schemas.microsoft.com/office/drawing/2014/main" id="{5AB5F1F7-F987-478C-BF1B-5391DCB9F5FF}"/>
                </a:ext>
              </a:extLst>
            </p:cNvPr>
            <p:cNvSpPr txBox="1"/>
            <p:nvPr/>
          </p:nvSpPr>
          <p:spPr>
            <a:xfrm>
              <a:off x="2181646" y="2226233"/>
              <a:ext cx="6200353" cy="292735"/>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sv-SE" sz="1600" b="1" i="0" u="none" strike="noStrike" cap="none" normalizeH="0" baseline="0" noProof="0">
                  <a:ln>
                    <a:noFill/>
                  </a:ln>
                  <a:solidFill>
                    <a:prstClr val="white"/>
                  </a:solidFill>
                  <a:uLnTx/>
                  <a:uFillTx/>
                  <a:latin typeface="Century Gothic" panose="020B0502020202020204" pitchFamily="34" charset="0"/>
                  <a:ea typeface="Times New Roman" panose="02020603050405020304" pitchFamily="18" charset="0"/>
                  <a:cs typeface="+mn-cs"/>
                </a:rPr>
                <a:t>Ange vad distriktet planerar att uppnå.</a:t>
              </a:r>
            </a:p>
          </p:txBody>
        </p:sp>
        <p:grpSp>
          <p:nvGrpSpPr>
            <p:cNvPr id="19" name="Group 18">
              <a:extLst>
                <a:ext uri="{FF2B5EF4-FFF2-40B4-BE49-F238E27FC236}">
                  <a16:creationId xmlns:a16="http://schemas.microsoft.com/office/drawing/2014/main" id="{F89D6752-78B4-47E7-9646-1043F90FEA36}"/>
                </a:ext>
              </a:extLst>
            </p:cNvPr>
            <p:cNvGrpSpPr/>
            <p:nvPr/>
          </p:nvGrpSpPr>
          <p:grpSpPr>
            <a:xfrm>
              <a:off x="1991147" y="2038908"/>
              <a:ext cx="201295" cy="389889"/>
              <a:chOff x="0" y="0"/>
              <a:chExt cx="201563" cy="390229"/>
            </a:xfrm>
          </p:grpSpPr>
          <p:sp>
            <p:nvSpPr>
              <p:cNvPr id="20" name="Flowchart: Connector 19">
                <a:extLst>
                  <a:ext uri="{FF2B5EF4-FFF2-40B4-BE49-F238E27FC236}">
                    <a16:creationId xmlns:a16="http://schemas.microsoft.com/office/drawing/2014/main" id="{40566003-4AEF-4156-8E7D-4A765A276605}"/>
                  </a:ext>
                </a:extLst>
              </p:cNvPr>
              <p:cNvSpPr/>
              <p:nvPr/>
            </p:nvSpPr>
            <p:spPr>
              <a:xfrm rot="5400000">
                <a:off x="-1318" y="1318"/>
                <a:ext cx="112363" cy="109728"/>
              </a:xfrm>
              <a:prstGeom prst="flowChartConnector">
                <a:avLst/>
              </a:prstGeom>
              <a:solidFill>
                <a:srgbClr val="00338D"/>
              </a:solidFill>
              <a:ln>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cxnSp>
            <p:nvCxnSpPr>
              <p:cNvPr id="21" name="Connector: Elbow 20">
                <a:extLst>
                  <a:ext uri="{FF2B5EF4-FFF2-40B4-BE49-F238E27FC236}">
                    <a16:creationId xmlns:a16="http://schemas.microsoft.com/office/drawing/2014/main" id="{04287665-FEEE-45CB-A6C0-BCF5B0E6F0DB}"/>
                  </a:ext>
                </a:extLst>
              </p:cNvPr>
              <p:cNvCxnSpPr/>
              <p:nvPr/>
            </p:nvCxnSpPr>
            <p:spPr>
              <a:xfrm rot="5400000" flipV="1">
                <a:off x="-11479" y="177186"/>
                <a:ext cx="270510" cy="155575"/>
              </a:xfrm>
              <a:prstGeom prst="bentConnector3">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grpSp>
      </p:grpSp>
      <p:grpSp>
        <p:nvGrpSpPr>
          <p:cNvPr id="52" name="Group 51">
            <a:extLst>
              <a:ext uri="{FF2B5EF4-FFF2-40B4-BE49-F238E27FC236}">
                <a16:creationId xmlns:a16="http://schemas.microsoft.com/office/drawing/2014/main" id="{7F8A31E6-94A8-4943-929C-1712637C34CE}"/>
              </a:ext>
            </a:extLst>
          </p:cNvPr>
          <p:cNvGrpSpPr/>
          <p:nvPr/>
        </p:nvGrpSpPr>
        <p:grpSpPr>
          <a:xfrm>
            <a:off x="1736973" y="990600"/>
            <a:ext cx="5691500" cy="343217"/>
            <a:chOff x="1736973" y="990600"/>
            <a:chExt cx="5691500" cy="343217"/>
          </a:xfrm>
        </p:grpSpPr>
        <p:cxnSp>
          <p:nvCxnSpPr>
            <p:cNvPr id="14" name="Connector: Elbow 13">
              <a:extLst>
                <a:ext uri="{FF2B5EF4-FFF2-40B4-BE49-F238E27FC236}">
                  <a16:creationId xmlns:a16="http://schemas.microsoft.com/office/drawing/2014/main" id="{50E7CF04-2F0F-4537-9E15-9E737C39562C}"/>
                </a:ext>
              </a:extLst>
            </p:cNvPr>
            <p:cNvCxnSpPr/>
            <p:nvPr/>
          </p:nvCxnSpPr>
          <p:spPr>
            <a:xfrm flipV="1">
              <a:off x="1866561" y="1126171"/>
              <a:ext cx="315086" cy="155569"/>
            </a:xfrm>
            <a:prstGeom prst="bentConnector3">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sp>
          <p:nvSpPr>
            <p:cNvPr id="15" name="Flowchart: Connector 14">
              <a:extLst>
                <a:ext uri="{FF2B5EF4-FFF2-40B4-BE49-F238E27FC236}">
                  <a16:creationId xmlns:a16="http://schemas.microsoft.com/office/drawing/2014/main" id="{F32457CE-F60D-4D6D-B2FC-EB4CB5B11CF6}"/>
                </a:ext>
              </a:extLst>
            </p:cNvPr>
            <p:cNvSpPr/>
            <p:nvPr/>
          </p:nvSpPr>
          <p:spPr>
            <a:xfrm>
              <a:off x="1736973" y="1213483"/>
              <a:ext cx="130805" cy="109538"/>
            </a:xfrm>
            <a:prstGeom prst="flowChartConnector">
              <a:avLst/>
            </a:prstGeom>
            <a:solidFill>
              <a:srgbClr val="00338D"/>
            </a:solidFill>
            <a:ln>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12" name="Text Box 1">
              <a:extLst>
                <a:ext uri="{FF2B5EF4-FFF2-40B4-BE49-F238E27FC236}">
                  <a16:creationId xmlns:a16="http://schemas.microsoft.com/office/drawing/2014/main" id="{B82DC07D-5C1E-4060-A739-9522EE526F4F}"/>
                </a:ext>
              </a:extLst>
            </p:cNvPr>
            <p:cNvSpPr txBox="1"/>
            <p:nvPr/>
          </p:nvSpPr>
          <p:spPr>
            <a:xfrm>
              <a:off x="2133600" y="990600"/>
              <a:ext cx="5294873" cy="343217"/>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sv-SE" sz="1600" b="1" i="0" u="none" strike="noStrike" cap="none" normalizeH="0" baseline="0" noProof="0">
                  <a:ln>
                    <a:noFill/>
                  </a:ln>
                  <a:solidFill>
                    <a:prstClr val="white"/>
                  </a:solidFill>
                  <a:uLnTx/>
                  <a:uFillTx/>
                  <a:latin typeface="Century Gothic" panose="020B0502020202020204" pitchFamily="34" charset="0"/>
                  <a:ea typeface="Times New Roman" panose="02020603050405020304" pitchFamily="18" charset="0"/>
                  <a:cs typeface="+mn-cs"/>
                </a:rPr>
                <a:t>Till vilket mål refererar din målbeskrivning?</a:t>
              </a:r>
            </a:p>
          </p:txBody>
        </p:sp>
      </p:grpSp>
      <p:grpSp>
        <p:nvGrpSpPr>
          <p:cNvPr id="54" name="Group 53">
            <a:extLst>
              <a:ext uri="{FF2B5EF4-FFF2-40B4-BE49-F238E27FC236}">
                <a16:creationId xmlns:a16="http://schemas.microsoft.com/office/drawing/2014/main" id="{5926A207-60BC-4BB4-9B7D-22FDCB0503A7}"/>
              </a:ext>
            </a:extLst>
          </p:cNvPr>
          <p:cNvGrpSpPr/>
          <p:nvPr/>
        </p:nvGrpSpPr>
        <p:grpSpPr>
          <a:xfrm>
            <a:off x="311150" y="2965269"/>
            <a:ext cx="2889250" cy="2350936"/>
            <a:chOff x="311150" y="2965269"/>
            <a:chExt cx="2889250" cy="2350936"/>
          </a:xfrm>
        </p:grpSpPr>
        <p:cxnSp>
          <p:nvCxnSpPr>
            <p:cNvPr id="24" name="Connector: Elbow 23">
              <a:extLst>
                <a:ext uri="{FF2B5EF4-FFF2-40B4-BE49-F238E27FC236}">
                  <a16:creationId xmlns:a16="http://schemas.microsoft.com/office/drawing/2014/main" id="{A1CAA8AF-7934-492A-A31F-6207CA7AF0B8}"/>
                </a:ext>
              </a:extLst>
            </p:cNvPr>
            <p:cNvCxnSpPr/>
            <p:nvPr/>
          </p:nvCxnSpPr>
          <p:spPr>
            <a:xfrm rot="5400000" flipV="1">
              <a:off x="1424691" y="3241880"/>
              <a:ext cx="500352" cy="155466"/>
            </a:xfrm>
            <a:prstGeom prst="bentConnector3">
              <a:avLst>
                <a:gd name="adj1" fmla="val 68902"/>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sp>
          <p:nvSpPr>
            <p:cNvPr id="25" name="Flowchart: Connector 24">
              <a:extLst>
                <a:ext uri="{FF2B5EF4-FFF2-40B4-BE49-F238E27FC236}">
                  <a16:creationId xmlns:a16="http://schemas.microsoft.com/office/drawing/2014/main" id="{E77F58CA-E05D-471A-A1C8-45C61D158446}"/>
                </a:ext>
              </a:extLst>
            </p:cNvPr>
            <p:cNvSpPr/>
            <p:nvPr/>
          </p:nvSpPr>
          <p:spPr>
            <a:xfrm rot="5400000">
              <a:off x="1565447" y="2966572"/>
              <a:ext cx="112255" cy="109650"/>
            </a:xfrm>
            <a:prstGeom prst="flowChartConnector">
              <a:avLst/>
            </a:prstGeom>
            <a:solidFill>
              <a:srgbClr val="00338D"/>
            </a:solidFill>
            <a:ln>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23" name="Text Box 27">
              <a:extLst>
                <a:ext uri="{FF2B5EF4-FFF2-40B4-BE49-F238E27FC236}">
                  <a16:creationId xmlns:a16="http://schemas.microsoft.com/office/drawing/2014/main" id="{CAA057B8-310F-4B49-B19A-656D76EC7F7C}"/>
                </a:ext>
              </a:extLst>
            </p:cNvPr>
            <p:cNvSpPr txBox="1"/>
            <p:nvPr/>
          </p:nvSpPr>
          <p:spPr>
            <a:xfrm>
              <a:off x="311150" y="3200400"/>
              <a:ext cx="2889250" cy="2115805"/>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sv-SE" sz="1600" b="1" i="0" u="none" strike="noStrike" cap="none" normalizeH="0" baseline="0" noProof="0">
                  <a:ln>
                    <a:noFill/>
                  </a:ln>
                  <a:solidFill>
                    <a:prstClr val="white"/>
                  </a:solidFill>
                  <a:uLnTx/>
                  <a:uFillTx/>
                  <a:latin typeface="Century Gothic" panose="020B0502020202020204" pitchFamily="34" charset="0"/>
                  <a:ea typeface="Times New Roman" panose="02020603050405020304" pitchFamily="18" charset="0"/>
                  <a:cs typeface="+mn-cs"/>
                </a:rPr>
                <a:t>Ange hur ditt team kommer att uppnå målet. Handlingssteget bör vara specifikt och mätbart. Inkludera detaljer såsom antal medlemmar, specifika aktiviteter, kommunikation etc.</a:t>
              </a:r>
            </a:p>
          </p:txBody>
        </p:sp>
      </p:grpSp>
      <p:grpSp>
        <p:nvGrpSpPr>
          <p:cNvPr id="55" name="Group 54">
            <a:extLst>
              <a:ext uri="{FF2B5EF4-FFF2-40B4-BE49-F238E27FC236}">
                <a16:creationId xmlns:a16="http://schemas.microsoft.com/office/drawing/2014/main" id="{6555BF8C-61DF-4AB3-9117-8E8EC8458B8D}"/>
              </a:ext>
            </a:extLst>
          </p:cNvPr>
          <p:cNvGrpSpPr/>
          <p:nvPr/>
        </p:nvGrpSpPr>
        <p:grpSpPr>
          <a:xfrm>
            <a:off x="3364122" y="3068947"/>
            <a:ext cx="1917700" cy="1731653"/>
            <a:chOff x="3364122" y="3068947"/>
            <a:chExt cx="1917700" cy="1731653"/>
          </a:xfrm>
        </p:grpSpPr>
        <p:cxnSp>
          <p:nvCxnSpPr>
            <p:cNvPr id="27" name="Connector: Elbow 26">
              <a:extLst>
                <a:ext uri="{FF2B5EF4-FFF2-40B4-BE49-F238E27FC236}">
                  <a16:creationId xmlns:a16="http://schemas.microsoft.com/office/drawing/2014/main" id="{34DF4B86-23BC-4009-B45B-69296584FCB2}"/>
                </a:ext>
              </a:extLst>
            </p:cNvPr>
            <p:cNvCxnSpPr/>
            <p:nvPr/>
          </p:nvCxnSpPr>
          <p:spPr>
            <a:xfrm rot="5400000" flipV="1">
              <a:off x="3916572" y="3383907"/>
              <a:ext cx="560705" cy="155575"/>
            </a:xfrm>
            <a:prstGeom prst="bentConnector3">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sp>
          <p:nvSpPr>
            <p:cNvPr id="28" name="Flowchart: Connector 27">
              <a:extLst>
                <a:ext uri="{FF2B5EF4-FFF2-40B4-BE49-F238E27FC236}">
                  <a16:creationId xmlns:a16="http://schemas.microsoft.com/office/drawing/2014/main" id="{19A9FE3A-625C-453E-BB51-81DAA9C8F345}"/>
                </a:ext>
              </a:extLst>
            </p:cNvPr>
            <p:cNvSpPr/>
            <p:nvPr/>
          </p:nvSpPr>
          <p:spPr>
            <a:xfrm rot="5400000">
              <a:off x="4072147" y="3070217"/>
              <a:ext cx="111760" cy="109220"/>
            </a:xfrm>
            <a:prstGeom prst="flowChartConnector">
              <a:avLst/>
            </a:prstGeom>
            <a:solidFill>
              <a:srgbClr val="00338D"/>
            </a:solidFill>
            <a:ln>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29" name="Text Box 31">
              <a:extLst>
                <a:ext uri="{FF2B5EF4-FFF2-40B4-BE49-F238E27FC236}">
                  <a16:creationId xmlns:a16="http://schemas.microsoft.com/office/drawing/2014/main" id="{52F86F23-DB4C-419A-A7A3-C96FF1D0FEB8}"/>
                </a:ext>
              </a:extLst>
            </p:cNvPr>
            <p:cNvSpPr txBox="1"/>
            <p:nvPr/>
          </p:nvSpPr>
          <p:spPr>
            <a:xfrm>
              <a:off x="3364122" y="3352800"/>
              <a:ext cx="1917700" cy="1447800"/>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sv-SE" sz="1600" b="1" i="0" u="none" strike="noStrike" cap="none" normalizeH="0" baseline="0" noProof="0">
                  <a:ln>
                    <a:noFill/>
                  </a:ln>
                  <a:solidFill>
                    <a:prstClr val="white"/>
                  </a:solidFill>
                  <a:uLnTx/>
                  <a:uFillTx/>
                  <a:latin typeface="Century Gothic" panose="020B0502020202020204" pitchFamily="34" charset="0"/>
                  <a:ea typeface="Times New Roman" panose="02020603050405020304" pitchFamily="18" charset="0"/>
                  <a:cs typeface="+mn-cs"/>
                </a:rPr>
                <a:t>Ange vilka personer som kommer att genomföra varje handlingssteg.</a:t>
              </a:r>
            </a:p>
          </p:txBody>
        </p:sp>
      </p:grpSp>
      <p:grpSp>
        <p:nvGrpSpPr>
          <p:cNvPr id="56" name="Group 55">
            <a:extLst>
              <a:ext uri="{FF2B5EF4-FFF2-40B4-BE49-F238E27FC236}">
                <a16:creationId xmlns:a16="http://schemas.microsoft.com/office/drawing/2014/main" id="{2654EAA5-954F-4576-8B1F-1C06D6682FE5}"/>
              </a:ext>
            </a:extLst>
          </p:cNvPr>
          <p:cNvGrpSpPr/>
          <p:nvPr/>
        </p:nvGrpSpPr>
        <p:grpSpPr>
          <a:xfrm>
            <a:off x="6200559" y="3066616"/>
            <a:ext cx="2926089" cy="1481375"/>
            <a:chOff x="6200559" y="3066616"/>
            <a:chExt cx="2926089" cy="1481375"/>
          </a:xfrm>
        </p:grpSpPr>
        <p:sp>
          <p:nvSpPr>
            <p:cNvPr id="31" name="Flowchart: Connector 30">
              <a:extLst>
                <a:ext uri="{FF2B5EF4-FFF2-40B4-BE49-F238E27FC236}">
                  <a16:creationId xmlns:a16="http://schemas.microsoft.com/office/drawing/2014/main" id="{A861F9A3-A7EC-4405-B3A5-2667FF07B9AC}"/>
                </a:ext>
              </a:extLst>
            </p:cNvPr>
            <p:cNvSpPr/>
            <p:nvPr/>
          </p:nvSpPr>
          <p:spPr>
            <a:xfrm rot="5400000">
              <a:off x="8229393" y="3067886"/>
              <a:ext cx="111760" cy="109220"/>
            </a:xfrm>
            <a:prstGeom prst="flowChartConnector">
              <a:avLst/>
            </a:prstGeom>
            <a:solidFill>
              <a:srgbClr val="00338D"/>
            </a:solidFill>
            <a:ln>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cxnSp>
          <p:nvCxnSpPr>
            <p:cNvPr id="32" name="Connector: Elbow 31">
              <a:extLst>
                <a:ext uri="{FF2B5EF4-FFF2-40B4-BE49-F238E27FC236}">
                  <a16:creationId xmlns:a16="http://schemas.microsoft.com/office/drawing/2014/main" id="{CC96E6F3-E54D-451E-8178-93B725B565A9}"/>
                </a:ext>
              </a:extLst>
            </p:cNvPr>
            <p:cNvCxnSpPr/>
            <p:nvPr/>
          </p:nvCxnSpPr>
          <p:spPr>
            <a:xfrm rot="5400000" flipV="1">
              <a:off x="7948406" y="3517783"/>
              <a:ext cx="825500" cy="155575"/>
            </a:xfrm>
            <a:prstGeom prst="bentConnector3">
              <a:avLst>
                <a:gd name="adj1" fmla="val 107474"/>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sp>
          <p:nvSpPr>
            <p:cNvPr id="33" name="Text Box 35">
              <a:extLst>
                <a:ext uri="{FF2B5EF4-FFF2-40B4-BE49-F238E27FC236}">
                  <a16:creationId xmlns:a16="http://schemas.microsoft.com/office/drawing/2014/main" id="{B5B6AF21-74FF-4769-AE83-672EC538602C}"/>
                </a:ext>
              </a:extLst>
            </p:cNvPr>
            <p:cNvSpPr txBox="1"/>
            <p:nvPr/>
          </p:nvSpPr>
          <p:spPr>
            <a:xfrm>
              <a:off x="6200559" y="3419953"/>
              <a:ext cx="2926089" cy="1128038"/>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sv-SE" sz="1600" b="1" i="0" u="none" strike="noStrike" cap="none" normalizeH="0" baseline="0" noProof="0" dirty="0">
                  <a:ln>
                    <a:noFill/>
                  </a:ln>
                  <a:solidFill>
                    <a:prstClr val="white"/>
                  </a:solidFill>
                  <a:uLnTx/>
                  <a:uFillTx/>
                  <a:latin typeface="Century Gothic" panose="020B0502020202020204" pitchFamily="34" charset="0"/>
                  <a:ea typeface="Times New Roman" panose="02020603050405020304" pitchFamily="18" charset="0"/>
                  <a:cs typeface="+mn-cs"/>
                </a:rPr>
                <a:t>Ange viktiga resurser eller pengar som behövs för att genomföra varje handlingssteg.</a:t>
              </a:r>
            </a:p>
          </p:txBody>
        </p:sp>
      </p:grpSp>
      <p:grpSp>
        <p:nvGrpSpPr>
          <p:cNvPr id="59" name="Group 58">
            <a:extLst>
              <a:ext uri="{FF2B5EF4-FFF2-40B4-BE49-F238E27FC236}">
                <a16:creationId xmlns:a16="http://schemas.microsoft.com/office/drawing/2014/main" id="{754EA0DB-6C7E-4F26-94EE-9A38AA30563C}"/>
              </a:ext>
            </a:extLst>
          </p:cNvPr>
          <p:cNvGrpSpPr/>
          <p:nvPr/>
        </p:nvGrpSpPr>
        <p:grpSpPr>
          <a:xfrm>
            <a:off x="9525000" y="3021397"/>
            <a:ext cx="2364129" cy="2617403"/>
            <a:chOff x="9525000" y="3021397"/>
            <a:chExt cx="2364129" cy="2617403"/>
          </a:xfrm>
        </p:grpSpPr>
        <p:grpSp>
          <p:nvGrpSpPr>
            <p:cNvPr id="57" name="Group 56">
              <a:extLst>
                <a:ext uri="{FF2B5EF4-FFF2-40B4-BE49-F238E27FC236}">
                  <a16:creationId xmlns:a16="http://schemas.microsoft.com/office/drawing/2014/main" id="{C3EB724A-4B24-4489-A9E9-3530B95C5328}"/>
                </a:ext>
              </a:extLst>
            </p:cNvPr>
            <p:cNvGrpSpPr/>
            <p:nvPr/>
          </p:nvGrpSpPr>
          <p:grpSpPr>
            <a:xfrm>
              <a:off x="10917579" y="3021397"/>
              <a:ext cx="210821" cy="947418"/>
              <a:chOff x="10917579" y="3021397"/>
              <a:chExt cx="210821" cy="947418"/>
            </a:xfrm>
          </p:grpSpPr>
          <p:sp>
            <p:nvSpPr>
              <p:cNvPr id="40" name="Flowchart: Connector 39">
                <a:extLst>
                  <a:ext uri="{FF2B5EF4-FFF2-40B4-BE49-F238E27FC236}">
                    <a16:creationId xmlns:a16="http://schemas.microsoft.com/office/drawing/2014/main" id="{5A499870-DA9A-4F92-81EB-621245C8A980}"/>
                  </a:ext>
                </a:extLst>
              </p:cNvPr>
              <p:cNvSpPr/>
              <p:nvPr/>
            </p:nvSpPr>
            <p:spPr>
              <a:xfrm rot="5400000">
                <a:off x="10916112" y="3022864"/>
                <a:ext cx="112357" cy="109424"/>
              </a:xfrm>
              <a:prstGeom prst="flowChartConnector">
                <a:avLst/>
              </a:prstGeom>
              <a:solidFill>
                <a:srgbClr val="00338D"/>
              </a:solidFill>
              <a:ln w="12700">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cxnSp>
            <p:nvCxnSpPr>
              <p:cNvPr id="41" name="Connector: Elbow 40">
                <a:extLst>
                  <a:ext uri="{FF2B5EF4-FFF2-40B4-BE49-F238E27FC236}">
                    <a16:creationId xmlns:a16="http://schemas.microsoft.com/office/drawing/2014/main" id="{EBD8C065-3822-42DB-9736-8BF93F27C425}"/>
                  </a:ext>
                </a:extLst>
              </p:cNvPr>
              <p:cNvCxnSpPr/>
              <p:nvPr/>
            </p:nvCxnSpPr>
            <p:spPr>
              <a:xfrm rot="5400000" flipV="1">
                <a:off x="10638100" y="3478515"/>
                <a:ext cx="825456" cy="155144"/>
              </a:xfrm>
              <a:prstGeom prst="bentConnector3">
                <a:avLst>
                  <a:gd name="adj1" fmla="val 107474"/>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779A63FC-606B-4F26-B062-5FADB258F8A0}"/>
                </a:ext>
              </a:extLst>
            </p:cNvPr>
            <p:cNvGrpSpPr/>
            <p:nvPr/>
          </p:nvGrpSpPr>
          <p:grpSpPr>
            <a:xfrm>
              <a:off x="10114304" y="3036002"/>
              <a:ext cx="210821" cy="947418"/>
              <a:chOff x="10114304" y="3036002"/>
              <a:chExt cx="210821" cy="947418"/>
            </a:xfrm>
          </p:grpSpPr>
          <p:sp>
            <p:nvSpPr>
              <p:cNvPr id="38" name="Flowchart: Connector 37">
                <a:extLst>
                  <a:ext uri="{FF2B5EF4-FFF2-40B4-BE49-F238E27FC236}">
                    <a16:creationId xmlns:a16="http://schemas.microsoft.com/office/drawing/2014/main" id="{70E033A1-97FA-405E-A310-AEDD10EE1CC4}"/>
                  </a:ext>
                </a:extLst>
              </p:cNvPr>
              <p:cNvSpPr/>
              <p:nvPr/>
            </p:nvSpPr>
            <p:spPr>
              <a:xfrm rot="5400000">
                <a:off x="10112837" y="3037469"/>
                <a:ext cx="112357" cy="109424"/>
              </a:xfrm>
              <a:prstGeom prst="flowChartConnector">
                <a:avLst/>
              </a:prstGeom>
              <a:solidFill>
                <a:srgbClr val="00338D"/>
              </a:solidFill>
              <a:ln w="12700">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cxnSp>
            <p:nvCxnSpPr>
              <p:cNvPr id="39" name="Connector: Elbow 38">
                <a:extLst>
                  <a:ext uri="{FF2B5EF4-FFF2-40B4-BE49-F238E27FC236}">
                    <a16:creationId xmlns:a16="http://schemas.microsoft.com/office/drawing/2014/main" id="{BBBB2BBA-946A-48AF-AE7A-1A9F26DFD0C0}"/>
                  </a:ext>
                </a:extLst>
              </p:cNvPr>
              <p:cNvCxnSpPr/>
              <p:nvPr/>
            </p:nvCxnSpPr>
            <p:spPr>
              <a:xfrm rot="5400000" flipV="1">
                <a:off x="9834825" y="3493120"/>
                <a:ext cx="825456" cy="155144"/>
              </a:xfrm>
              <a:prstGeom prst="bentConnector3">
                <a:avLst>
                  <a:gd name="adj1" fmla="val 107474"/>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grpSp>
        <p:sp>
          <p:nvSpPr>
            <p:cNvPr id="37" name="Text Box 41">
              <a:extLst>
                <a:ext uri="{FF2B5EF4-FFF2-40B4-BE49-F238E27FC236}">
                  <a16:creationId xmlns:a16="http://schemas.microsoft.com/office/drawing/2014/main" id="{23A0C9A3-EB3A-410B-94B2-9086439B55A8}"/>
                </a:ext>
              </a:extLst>
            </p:cNvPr>
            <p:cNvSpPr txBox="1"/>
            <p:nvPr/>
          </p:nvSpPr>
          <p:spPr>
            <a:xfrm>
              <a:off x="9525000" y="3298894"/>
              <a:ext cx="2364129" cy="2339906"/>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sv-SE" sz="1600" b="1" i="0" u="none" strike="noStrike" cap="none" normalizeH="0" baseline="0" noProof="0">
                  <a:ln>
                    <a:noFill/>
                  </a:ln>
                  <a:solidFill>
                    <a:prstClr val="white"/>
                  </a:solidFill>
                  <a:uLnTx/>
                  <a:uFillTx/>
                  <a:latin typeface="Century Gothic" panose="020B0502020202020204" pitchFamily="34" charset="0"/>
                  <a:ea typeface="Times New Roman" panose="02020603050405020304" pitchFamily="18" charset="0"/>
                  <a:cs typeface="+mn-cs"/>
                </a:rPr>
                <a:t>Ange när planeringen måste påbörjas för att uppnå varje handlingssteg. Kom ihåg att inkludera tid för uppföljning med ansvariga när du väljer ett sista datum.</a:t>
              </a:r>
            </a:p>
          </p:txBody>
        </p:sp>
      </p:grpSp>
      <p:grpSp>
        <p:nvGrpSpPr>
          <p:cNvPr id="60" name="Group 59">
            <a:extLst>
              <a:ext uri="{FF2B5EF4-FFF2-40B4-BE49-F238E27FC236}">
                <a16:creationId xmlns:a16="http://schemas.microsoft.com/office/drawing/2014/main" id="{AFBDA2D4-B36B-48D6-A5D6-BB9A1147B434}"/>
              </a:ext>
            </a:extLst>
          </p:cNvPr>
          <p:cNvGrpSpPr/>
          <p:nvPr/>
        </p:nvGrpSpPr>
        <p:grpSpPr>
          <a:xfrm>
            <a:off x="5562601" y="5567054"/>
            <a:ext cx="6326528" cy="1229591"/>
            <a:chOff x="5562601" y="5567054"/>
            <a:chExt cx="6326528" cy="1229591"/>
          </a:xfrm>
        </p:grpSpPr>
        <p:cxnSp>
          <p:nvCxnSpPr>
            <p:cNvPr id="43" name="Connector: Elbow 42">
              <a:extLst>
                <a:ext uri="{FF2B5EF4-FFF2-40B4-BE49-F238E27FC236}">
                  <a16:creationId xmlns:a16="http://schemas.microsoft.com/office/drawing/2014/main" id="{3282C978-7869-4097-87A2-3AF94E7C33ED}"/>
                </a:ext>
              </a:extLst>
            </p:cNvPr>
            <p:cNvCxnSpPr/>
            <p:nvPr/>
          </p:nvCxnSpPr>
          <p:spPr>
            <a:xfrm rot="10800000" flipH="1" flipV="1">
              <a:off x="6854934" y="5612139"/>
              <a:ext cx="573539" cy="185420"/>
            </a:xfrm>
            <a:prstGeom prst="bentConnector3">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sp>
          <p:nvSpPr>
            <p:cNvPr id="44" name="Flowchart: Connector 43">
              <a:extLst>
                <a:ext uri="{FF2B5EF4-FFF2-40B4-BE49-F238E27FC236}">
                  <a16:creationId xmlns:a16="http://schemas.microsoft.com/office/drawing/2014/main" id="{08AC07A5-FC58-4C1D-84B0-99D4C64896EF}"/>
                </a:ext>
              </a:extLst>
            </p:cNvPr>
            <p:cNvSpPr/>
            <p:nvPr/>
          </p:nvSpPr>
          <p:spPr>
            <a:xfrm rot="10800000" flipH="1">
              <a:off x="6737368" y="5567054"/>
              <a:ext cx="114318" cy="109220"/>
            </a:xfrm>
            <a:prstGeom prst="flowChartConnector">
              <a:avLst/>
            </a:prstGeom>
            <a:solidFill>
              <a:srgbClr val="00338D"/>
            </a:solidFill>
            <a:ln w="12700">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45" name="Text Box 53">
              <a:extLst>
                <a:ext uri="{FF2B5EF4-FFF2-40B4-BE49-F238E27FC236}">
                  <a16:creationId xmlns:a16="http://schemas.microsoft.com/office/drawing/2014/main" id="{7CB4D3E9-DD6D-41A8-BC85-BCB1BE47E877}"/>
                </a:ext>
              </a:extLst>
            </p:cNvPr>
            <p:cNvSpPr txBox="1"/>
            <p:nvPr/>
          </p:nvSpPr>
          <p:spPr>
            <a:xfrm>
              <a:off x="5562601" y="5770889"/>
              <a:ext cx="6326528" cy="1025756"/>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sv-SE" sz="1600" b="1" i="0" u="none" strike="noStrike" cap="none" normalizeH="0" baseline="0" noProof="0" dirty="0">
                  <a:ln>
                    <a:noFill/>
                  </a:ln>
                  <a:solidFill>
                    <a:prstClr val="white"/>
                  </a:solidFill>
                  <a:uLnTx/>
                  <a:uFillTx/>
                  <a:latin typeface="Century Gothic" panose="020B0502020202020204" pitchFamily="34" charset="0"/>
                  <a:ea typeface="Times New Roman" panose="02020603050405020304" pitchFamily="18" charset="0"/>
                  <a:cs typeface="+mn-cs"/>
                </a:rPr>
                <a:t>Att genomföra under året är baserat på bedömningen, vilka ändringar som behövs i den angivna tidsplanen/ handlingsstegen, för att uppnå målbeskrivningen ovan.</a:t>
              </a:r>
            </a:p>
          </p:txBody>
        </p:sp>
      </p:grpSp>
      <p:grpSp>
        <p:nvGrpSpPr>
          <p:cNvPr id="61" name="Group 60">
            <a:extLst>
              <a:ext uri="{FF2B5EF4-FFF2-40B4-BE49-F238E27FC236}">
                <a16:creationId xmlns:a16="http://schemas.microsoft.com/office/drawing/2014/main" id="{26B1084E-0DEF-4001-AD11-66165A846FEF}"/>
              </a:ext>
            </a:extLst>
          </p:cNvPr>
          <p:cNvGrpSpPr/>
          <p:nvPr/>
        </p:nvGrpSpPr>
        <p:grpSpPr>
          <a:xfrm>
            <a:off x="152400" y="5560261"/>
            <a:ext cx="5334966" cy="1236383"/>
            <a:chOff x="152400" y="5560261"/>
            <a:chExt cx="5334966" cy="1236383"/>
          </a:xfrm>
        </p:grpSpPr>
        <p:grpSp>
          <p:nvGrpSpPr>
            <p:cNvPr id="48" name="Group 47">
              <a:extLst>
                <a:ext uri="{FF2B5EF4-FFF2-40B4-BE49-F238E27FC236}">
                  <a16:creationId xmlns:a16="http://schemas.microsoft.com/office/drawing/2014/main" id="{024348AD-2100-49D9-A6C9-B5D807105159}"/>
                </a:ext>
              </a:extLst>
            </p:cNvPr>
            <p:cNvGrpSpPr/>
            <p:nvPr/>
          </p:nvGrpSpPr>
          <p:grpSpPr>
            <a:xfrm>
              <a:off x="1522558" y="5560261"/>
              <a:ext cx="672448" cy="241863"/>
              <a:chOff x="0" y="0"/>
              <a:chExt cx="672535" cy="241886"/>
            </a:xfrm>
          </p:grpSpPr>
          <p:cxnSp>
            <p:nvCxnSpPr>
              <p:cNvPr id="50" name="Connector: Elbow 49">
                <a:extLst>
                  <a:ext uri="{FF2B5EF4-FFF2-40B4-BE49-F238E27FC236}">
                    <a16:creationId xmlns:a16="http://schemas.microsoft.com/office/drawing/2014/main" id="{25071F17-A79E-4FC2-93D2-F8C1760009BA}"/>
                  </a:ext>
                </a:extLst>
              </p:cNvPr>
              <p:cNvCxnSpPr/>
              <p:nvPr/>
            </p:nvCxnSpPr>
            <p:spPr>
              <a:xfrm rot="10800000" flipH="1" flipV="1">
                <a:off x="111318" y="55659"/>
                <a:ext cx="561217" cy="186227"/>
              </a:xfrm>
              <a:prstGeom prst="bentConnector3">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sp>
            <p:nvSpPr>
              <p:cNvPr id="51" name="Flowchart: Connector 50">
                <a:extLst>
                  <a:ext uri="{FF2B5EF4-FFF2-40B4-BE49-F238E27FC236}">
                    <a16:creationId xmlns:a16="http://schemas.microsoft.com/office/drawing/2014/main" id="{25CE546F-8E87-4EE8-A77B-AB974CDF480B}"/>
                  </a:ext>
                </a:extLst>
              </p:cNvPr>
              <p:cNvSpPr/>
              <p:nvPr/>
            </p:nvSpPr>
            <p:spPr>
              <a:xfrm rot="10800000" flipH="1">
                <a:off x="0" y="0"/>
                <a:ext cx="112363" cy="109728"/>
              </a:xfrm>
              <a:prstGeom prst="flowChartConnector">
                <a:avLst/>
              </a:prstGeom>
              <a:solidFill>
                <a:srgbClr val="00338D"/>
              </a:solidFill>
              <a:ln w="12700">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grpSp>
        <p:sp>
          <p:nvSpPr>
            <p:cNvPr id="49" name="Text Box 49">
              <a:extLst>
                <a:ext uri="{FF2B5EF4-FFF2-40B4-BE49-F238E27FC236}">
                  <a16:creationId xmlns:a16="http://schemas.microsoft.com/office/drawing/2014/main" id="{974CE5F1-9E26-4B8B-9093-E4F8F6422A9C}"/>
                </a:ext>
              </a:extLst>
            </p:cNvPr>
            <p:cNvSpPr txBox="1"/>
            <p:nvPr/>
          </p:nvSpPr>
          <p:spPr>
            <a:xfrm>
              <a:off x="152400" y="5774925"/>
              <a:ext cx="5334966" cy="1021719"/>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sv-SE" sz="1600" b="1" i="0" u="none" strike="noStrike" cap="none" normalizeH="0" baseline="0" noProof="0">
                  <a:ln>
                    <a:noFill/>
                  </a:ln>
                  <a:solidFill>
                    <a:prstClr val="white"/>
                  </a:solidFill>
                  <a:uLnTx/>
                  <a:uFillTx/>
                  <a:latin typeface="Century Gothic" panose="020B0502020202020204" pitchFamily="34" charset="0"/>
                  <a:ea typeface="Times New Roman" panose="02020603050405020304" pitchFamily="18" charset="0"/>
                  <a:cs typeface="+mn-cs"/>
                </a:rPr>
                <a:t>Att genomföra under året: Handlingar/återkoppling som har erhållits, vilken kan komma att påverka den övergripande tidsplanen och handlingar som behövs för att uppnå målbeskrivningen ovan.</a:t>
              </a:r>
            </a:p>
          </p:txBody>
        </p:sp>
      </p:grpSp>
      <p:pic>
        <p:nvPicPr>
          <p:cNvPr id="2" name="Picture 1">
            <a:extLst>
              <a:ext uri="{FF2B5EF4-FFF2-40B4-BE49-F238E27FC236}">
                <a16:creationId xmlns:a16="http://schemas.microsoft.com/office/drawing/2014/main" id="{98DB5DA9-14C0-41F1-B729-E3E893B46761}"/>
              </a:ext>
            </a:extLst>
          </p:cNvPr>
          <p:cNvPicPr>
            <a:picLocks noChangeAspect="1"/>
          </p:cNvPicPr>
          <p:nvPr/>
        </p:nvPicPr>
        <p:blipFill>
          <a:blip r:embed="rId3"/>
          <a:srcRect/>
          <a:stretch/>
        </p:blipFill>
        <p:spPr>
          <a:xfrm>
            <a:off x="10903256" y="106962"/>
            <a:ext cx="971568" cy="971568"/>
          </a:xfrm>
          <a:prstGeom prst="rect">
            <a:avLst/>
          </a:prstGeom>
        </p:spPr>
      </p:pic>
    </p:spTree>
    <p:extLst>
      <p:ext uri="{BB962C8B-B14F-4D97-AF65-F5344CB8AC3E}">
        <p14:creationId xmlns:p14="http://schemas.microsoft.com/office/powerpoint/2010/main" val="231727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subTnLst>
                                    <p:set>
                                      <p:cBhvr override="childStyle">
                                        <p:cTn dur="1" fill="hold" display="0" masterRel="nextClick" afterEffect="1"/>
                                        <p:tgtEl>
                                          <p:spTgt spid="5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subTnLst>
                                    <p:set>
                                      <p:cBhvr override="childStyle">
                                        <p:cTn dur="1" fill="hold" display="0" masterRel="nextClick" afterEffect="1"/>
                                        <p:tgtEl>
                                          <p:spTgt spid="53"/>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subTnLst>
                                    <p:set>
                                      <p:cBhvr override="childStyle">
                                        <p:cTn dur="1" fill="hold" display="0" masterRel="nextClick" afterEffect="1"/>
                                        <p:tgtEl>
                                          <p:spTgt spid="54"/>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subTnLst>
                                    <p:set>
                                      <p:cBhvr override="childStyle">
                                        <p:cTn dur="1" fill="hold" display="0" masterRel="nextClick" afterEffect="1"/>
                                        <p:tgtEl>
                                          <p:spTgt spid="55"/>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subTnLst>
                                    <p:set>
                                      <p:cBhvr override="childStyle">
                                        <p:cTn dur="1" fill="hold" display="0" masterRel="nextClick" afterEffect="1"/>
                                        <p:tgtEl>
                                          <p:spTgt spid="56"/>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subTnLst>
                                    <p:set>
                                      <p:cBhvr override="childStyle">
                                        <p:cTn dur="1" fill="hold" display="0" masterRel="nextClick" afterEffect="1"/>
                                        <p:tgtEl>
                                          <p:spTgt spid="59"/>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subTnLst>
                                    <p:set>
                                      <p:cBhvr override="childStyle">
                                        <p:cTn dur="1" fill="hold" display="0" masterRel="nextClick" afterEffect="1"/>
                                        <p:tgtEl>
                                          <p:spTgt spid="61"/>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1F5CC8D9-6683-5547-8AFE-4FD65594EA21}"/>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080F16D-5879-364E-B8C6-D11601DE09C3}"/>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3" name="Picture 12">
            <a:extLst>
              <a:ext uri="{FF2B5EF4-FFF2-40B4-BE49-F238E27FC236}">
                <a16:creationId xmlns:a16="http://schemas.microsoft.com/office/drawing/2014/main" id="{F7E8DE64-7A25-A54C-AAA9-BA894C94936D}"/>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4" name="Headline">
            <a:extLst>
              <a:ext uri="{FF2B5EF4-FFF2-40B4-BE49-F238E27FC236}">
                <a16:creationId xmlns:a16="http://schemas.microsoft.com/office/drawing/2014/main" id="{3C490F28-F7D0-A746-A7E0-2C0FB584A278}"/>
              </a:ext>
            </a:extLst>
          </p:cNvPr>
          <p:cNvSpPr txBox="1">
            <a:spLocks/>
          </p:cNvSpPr>
          <p:nvPr/>
        </p:nvSpPr>
        <p:spPr>
          <a:xfrm>
            <a:off x="-1" y="2928772"/>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sv-SE" sz="4000" b="1" i="0" u="none" strike="noStrike" cap="none" normalizeH="0" baseline="0" noProof="0">
                <a:ln>
                  <a:noFill/>
                </a:ln>
                <a:solidFill>
                  <a:prstClr val="white"/>
                </a:solidFill>
                <a:uLnTx/>
                <a:uFillTx/>
                <a:latin typeface="Arial" panose="020B0604020202020204" pitchFamily="34" charset="0"/>
                <a:ea typeface="ヒラギノ角ゴ Pro W3" charset="0"/>
                <a:cs typeface="Arial" panose="020B0604020202020204" pitchFamily="34" charset="0"/>
              </a:rPr>
              <a:t>Exempel på handlingsplaner</a:t>
            </a:r>
          </a:p>
        </p:txBody>
      </p:sp>
      <p:sp>
        <p:nvSpPr>
          <p:cNvPr id="5" name="Yellow Bar">
            <a:extLst>
              <a:ext uri="{FF2B5EF4-FFF2-40B4-BE49-F238E27FC236}">
                <a16:creationId xmlns:a16="http://schemas.microsoft.com/office/drawing/2014/main" id="{989F213B-463F-FA4C-B578-28326F3CC3B7}"/>
              </a:ext>
            </a:extLst>
          </p:cNvPr>
          <p:cNvSpPr/>
          <p:nvPr/>
        </p:nvSpPr>
        <p:spPr>
          <a:xfrm>
            <a:off x="5370870" y="3767928"/>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Arial" charset="0"/>
              <a:cs typeface="Arial" charset="0"/>
            </a:endParaRPr>
          </a:p>
        </p:txBody>
      </p:sp>
      <p:sp>
        <p:nvSpPr>
          <p:cNvPr id="17" name="Page Number - White">
            <a:extLst>
              <a:ext uri="{FF2B5EF4-FFF2-40B4-BE49-F238E27FC236}">
                <a16:creationId xmlns:a16="http://schemas.microsoft.com/office/drawing/2014/main" id="{2DA1B551-51D8-BE4F-BE00-AD4B7FA807C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14</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sp>
        <p:nvSpPr>
          <p:cNvPr id="2" name="Headline">
            <a:extLst>
              <a:ext uri="{FF2B5EF4-FFF2-40B4-BE49-F238E27FC236}">
                <a16:creationId xmlns:a16="http://schemas.microsoft.com/office/drawing/2014/main" id="{982F6A2B-D35A-4498-9A0D-6AF5F2AFD0E3}"/>
              </a:ext>
            </a:extLst>
          </p:cNvPr>
          <p:cNvSpPr txBox="1">
            <a:spLocks/>
          </p:cNvSpPr>
          <p:nvPr/>
        </p:nvSpPr>
        <p:spPr>
          <a:xfrm>
            <a:off x="0" y="4203157"/>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lang="sv-SE">
                <a:solidFill>
                  <a:prstClr val="white"/>
                </a:solidFill>
              </a:rPr>
              <a:t>Fokusområde 1: Nya klubbar</a:t>
            </a:r>
          </a:p>
        </p:txBody>
      </p:sp>
      <p:pic>
        <p:nvPicPr>
          <p:cNvPr id="10" name="Picture 9">
            <a:extLst>
              <a:ext uri="{FF2B5EF4-FFF2-40B4-BE49-F238E27FC236}">
                <a16:creationId xmlns:a16="http://schemas.microsoft.com/office/drawing/2014/main" id="{0C6B576D-DCE5-CE44-97D2-17533F745776}"/>
              </a:ext>
            </a:extLst>
          </p:cNvPr>
          <p:cNvPicPr>
            <a:picLocks noChangeAspect="1"/>
          </p:cNvPicPr>
          <p:nvPr/>
        </p:nvPicPr>
        <p:blipFill>
          <a:blip r:embed="rId4"/>
          <a:srcRect/>
          <a:stretch/>
        </p:blipFill>
        <p:spPr>
          <a:xfrm>
            <a:off x="5598747" y="1434010"/>
            <a:ext cx="994504" cy="942293"/>
          </a:xfrm>
          <a:prstGeom prst="rect">
            <a:avLst/>
          </a:prstGeom>
        </p:spPr>
      </p:pic>
    </p:spTree>
    <p:extLst>
      <p:ext uri="{BB962C8B-B14F-4D97-AF65-F5344CB8AC3E}">
        <p14:creationId xmlns:p14="http://schemas.microsoft.com/office/powerpoint/2010/main" val="2364308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AF724C9E-B88F-A546-A98E-0E06B74E547C}"/>
              </a:ext>
            </a:extLst>
          </p:cNvPr>
          <p:cNvGraphicFramePr>
            <a:graphicFrameLocks noGrp="1"/>
          </p:cNvGraphicFramePr>
          <p:nvPr>
            <p:extLst>
              <p:ext uri="{D42A27DB-BD31-4B8C-83A1-F6EECF244321}">
                <p14:modId xmlns:p14="http://schemas.microsoft.com/office/powerpoint/2010/main" val="1285035086"/>
              </p:ext>
            </p:extLst>
          </p:nvPr>
        </p:nvGraphicFramePr>
        <p:xfrm>
          <a:off x="800582" y="488858"/>
          <a:ext cx="10590836" cy="5821472"/>
        </p:xfrm>
        <a:graphic>
          <a:graphicData uri="http://schemas.openxmlformats.org/drawingml/2006/table">
            <a:tbl>
              <a:tblPr firstRow="1" firstCol="1" bandRow="1"/>
              <a:tblGrid>
                <a:gridCol w="2749996">
                  <a:extLst>
                    <a:ext uri="{9D8B030D-6E8A-4147-A177-3AD203B41FA5}">
                      <a16:colId xmlns:a16="http://schemas.microsoft.com/office/drawing/2014/main" val="333775807"/>
                    </a:ext>
                  </a:extLst>
                </a:gridCol>
                <a:gridCol w="1770412">
                  <a:extLst>
                    <a:ext uri="{9D8B030D-6E8A-4147-A177-3AD203B41FA5}">
                      <a16:colId xmlns:a16="http://schemas.microsoft.com/office/drawing/2014/main" val="3900886396"/>
                    </a:ext>
                  </a:extLst>
                </a:gridCol>
                <a:gridCol w="205292">
                  <a:extLst>
                    <a:ext uri="{9D8B030D-6E8A-4147-A177-3AD203B41FA5}">
                      <a16:colId xmlns:a16="http://schemas.microsoft.com/office/drawing/2014/main" val="2158251681"/>
                    </a:ext>
                  </a:extLst>
                </a:gridCol>
                <a:gridCol w="3526029">
                  <a:extLst>
                    <a:ext uri="{9D8B030D-6E8A-4147-A177-3AD203B41FA5}">
                      <a16:colId xmlns:a16="http://schemas.microsoft.com/office/drawing/2014/main" val="3509548971"/>
                    </a:ext>
                  </a:extLst>
                </a:gridCol>
                <a:gridCol w="191707">
                  <a:extLst>
                    <a:ext uri="{9D8B030D-6E8A-4147-A177-3AD203B41FA5}">
                      <a16:colId xmlns:a16="http://schemas.microsoft.com/office/drawing/2014/main" val="1665258561"/>
                    </a:ext>
                  </a:extLst>
                </a:gridCol>
                <a:gridCol w="1113466">
                  <a:extLst>
                    <a:ext uri="{9D8B030D-6E8A-4147-A177-3AD203B41FA5}">
                      <a16:colId xmlns:a16="http://schemas.microsoft.com/office/drawing/2014/main" val="2281054647"/>
                    </a:ext>
                  </a:extLst>
                </a:gridCol>
                <a:gridCol w="1033934">
                  <a:extLst>
                    <a:ext uri="{9D8B030D-6E8A-4147-A177-3AD203B41FA5}">
                      <a16:colId xmlns:a16="http://schemas.microsoft.com/office/drawing/2014/main" val="347311735"/>
                    </a:ext>
                  </a:extLst>
                </a:gridCol>
              </a:tblGrid>
              <a:tr h="313619">
                <a:tc gridSpan="7">
                  <a:txBody>
                    <a:bodyPr/>
                    <a:lstStyle/>
                    <a:p>
                      <a:pPr marL="0" marR="0">
                        <a:spcBef>
                          <a:spcPts val="0"/>
                        </a:spcBef>
                        <a:spcAft>
                          <a:spcPts val="0"/>
                        </a:spcAft>
                      </a:pPr>
                      <a:r>
                        <a:rPr lang="sv-SE" sz="1400" b="1">
                          <a:latin typeface="Century Gothic" panose="020B0502020202020204" pitchFamily="34" charset="0"/>
                          <a:ea typeface="Times New Roman" panose="02020603050405020304" pitchFamily="18" charset="0"/>
                          <a:cs typeface="Calibri" panose="020F0502020204030204" pitchFamily="34" charset="0"/>
                        </a:rPr>
                        <a:t>Fokusområde </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819022"/>
                  </a:ext>
                </a:extLst>
              </a:tr>
              <a:tr h="481123">
                <a:tc gridSpan="2">
                  <a:txBody>
                    <a:bodyPr/>
                    <a:lstStyle/>
                    <a:p>
                      <a:pPr marL="0" marR="0">
                        <a:spcBef>
                          <a:spcPts val="0"/>
                        </a:spcBef>
                        <a:spcAft>
                          <a:spcPts val="0"/>
                        </a:spcAft>
                      </a:pPr>
                      <a:r>
                        <a:rPr lang="sv-SE" sz="1300" b="0" cap="all">
                          <a:solidFill>
                            <a:schemeClr val="accent6"/>
                          </a:solidFill>
                        </a:rPr>
                        <a:t>☐ </a:t>
                      </a:r>
                      <a:r>
                        <a:rPr lang="sv-SE" sz="1300" b="0" cap="all">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Serviceaktiviteter                          </a:t>
                      </a:r>
                    </a:p>
                    <a:p>
                      <a:pPr marL="0" marR="0">
                        <a:spcBef>
                          <a:spcPts val="0"/>
                        </a:spcBef>
                        <a:spcAft>
                          <a:spcPts val="0"/>
                        </a:spcAft>
                      </a:pPr>
                      <a:r>
                        <a:rPr lang="sv-SE" sz="1300" b="0" cap="all">
                          <a:solidFill>
                            <a:schemeClr val="accent6"/>
                          </a:solidFill>
                        </a:rPr>
                        <a:t>☐</a:t>
                      </a:r>
                      <a:r>
                        <a:rPr lang="sv-SE" sz="1300" b="0" cap="all">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Medlemsutveckling          </a:t>
                      </a:r>
                    </a:p>
                  </a:txBody>
                  <a:tcPr marL="82526" marR="82526" marT="41263" marB="41263">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gridSpan="3">
                  <a:txBody>
                    <a:bodyPr/>
                    <a:lstStyle/>
                    <a:p>
                      <a:pPr marL="0" marR="0">
                        <a:spcBef>
                          <a:spcPts val="0"/>
                        </a:spcBef>
                        <a:spcAft>
                          <a:spcPts val="0"/>
                        </a:spcAft>
                      </a:pPr>
                      <a:r>
                        <a:rPr lang="sv-SE" sz="1300" b="0" cap="all">
                          <a:solidFill>
                            <a:schemeClr val="accent6"/>
                          </a:solidFill>
                          <a:latin typeface="MS Gothic" panose="020B0609070205080204" pitchFamily="49" charset="-128"/>
                          <a:ea typeface="Times New Roman" panose="02020603050405020304" pitchFamily="18" charset="0"/>
                          <a:cs typeface="Calibri" panose="020F0502020204030204" pitchFamily="34" charset="0"/>
                        </a:rPr>
                        <a:t>☐</a:t>
                      </a:r>
                      <a:r>
                        <a:rPr lang="sv-SE" sz="1300" b="0" cap="all">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Ledarutveckling </a:t>
                      </a:r>
                    </a:p>
                    <a:p>
                      <a:pPr marL="0" marR="0">
                        <a:spcBef>
                          <a:spcPts val="0"/>
                        </a:spcBef>
                        <a:spcAft>
                          <a:spcPts val="0"/>
                        </a:spcAft>
                      </a:pPr>
                      <a:r>
                        <a:rPr lang="sv-SE" sz="1300" b="0" cap="all">
                          <a:solidFill>
                            <a:schemeClr val="accent6"/>
                          </a:solidFill>
                          <a:latin typeface="MS Gothic" panose="020B0609070205080204" pitchFamily="49" charset="-128"/>
                          <a:ea typeface="Times New Roman" panose="02020603050405020304" pitchFamily="18" charset="0"/>
                          <a:cs typeface="Calibri" panose="020F0502020204030204" pitchFamily="34" charset="0"/>
                        </a:rPr>
                        <a:t>☐</a:t>
                      </a:r>
                      <a:r>
                        <a:rPr lang="sv-SE" sz="1300" b="0" cap="all">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LCIF</a:t>
                      </a:r>
                    </a:p>
                  </a:txBody>
                  <a:tcPr marL="36535" marR="3653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pPr marL="0" marR="0" algn="l" rtl="0">
                        <a:spcBef>
                          <a:spcPts val="0"/>
                        </a:spcBef>
                        <a:spcAft>
                          <a:spcPts val="0"/>
                        </a:spcAft>
                      </a:pPr>
                      <a:endParaRPr lang="en-US" sz="40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sv-SE" sz="1300" b="0" cap="all">
                          <a:solidFill>
                            <a:schemeClr val="accent6"/>
                          </a:solidFill>
                          <a:latin typeface="MS Gothic" panose="020B0609070205080204" pitchFamily="49" charset="-128"/>
                          <a:ea typeface="Times New Roman" panose="02020603050405020304" pitchFamily="18" charset="0"/>
                          <a:cs typeface="Calibri" panose="020F0502020204030204" pitchFamily="34" charset="0"/>
                        </a:rPr>
                        <a:t>☐</a:t>
                      </a:r>
                      <a:r>
                        <a:rPr lang="sv-SE" sz="1300" b="0" cap="all">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Eget mål</a:t>
                      </a:r>
                    </a:p>
                  </a:txBody>
                  <a:tcPr marL="82526" marR="82526" marT="41263" marB="41263">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354606039"/>
                  </a:ext>
                </a:extLst>
              </a:tr>
              <a:tr h="314090">
                <a:tc gridSpan="7">
                  <a:txBody>
                    <a:bodyPr/>
                    <a:lstStyle/>
                    <a:p>
                      <a:pPr marL="0" marR="0">
                        <a:spcBef>
                          <a:spcPts val="0"/>
                        </a:spcBef>
                        <a:spcAft>
                          <a:spcPts val="0"/>
                        </a:spcAft>
                      </a:pPr>
                      <a:r>
                        <a:rPr lang="sv-SE" sz="1400" b="1">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Målbeskrivning</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5489409"/>
                  </a:ext>
                </a:extLst>
              </a:tr>
              <a:tr h="495458">
                <a:tc gridSpan="7">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sv-SE" sz="1400" b="0">
                          <a:solidFill>
                            <a:schemeClr val="tx1"/>
                          </a:solidFill>
                          <a:latin typeface="Century Gothic" panose="020B0502020202020204" pitchFamily="34" charset="0"/>
                          <a:ea typeface="+mn-ea"/>
                          <a:cs typeface="+mn-cs"/>
                        </a:rPr>
                        <a:t>Senast vid slutet av detta verksamhetsår kommer vårt team att chartra ytterligare en ny klubb med minst 20 medlemmar.</a:t>
                      </a:r>
                    </a:p>
                    <a:p>
                      <a:pPr marL="0" marR="0" algn="l" rtl="0">
                        <a:spcBef>
                          <a:spcPts val="0"/>
                        </a:spcBef>
                        <a:spcAft>
                          <a:spcPts val="0"/>
                        </a:spcAft>
                      </a:pPr>
                      <a:endParaRPr lang="en-US" sz="1300" b="0" strike="sngStrike"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539610"/>
                  </a:ext>
                </a:extLst>
              </a:tr>
              <a:tr h="624674">
                <a:tc>
                  <a:txBody>
                    <a:bodyPr/>
                    <a:lstStyle/>
                    <a:p>
                      <a:pPr marL="0" marR="0">
                        <a:spcBef>
                          <a:spcPts val="0"/>
                        </a:spcBef>
                        <a:spcAft>
                          <a:spcPts val="0"/>
                        </a:spcAft>
                      </a:pPr>
                      <a:r>
                        <a:rPr lang="sv-SE" sz="14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Handlingssteg</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gridSpan="2">
                  <a:txBody>
                    <a:bodyPr/>
                    <a:lstStyle/>
                    <a:p>
                      <a:pPr marL="0" marR="0">
                        <a:spcBef>
                          <a:spcPts val="0"/>
                        </a:spcBef>
                        <a:spcAft>
                          <a:spcPts val="0"/>
                        </a:spcAft>
                      </a:pPr>
                      <a:r>
                        <a:rPr lang="sv-SE" sz="14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Ansvarig</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a:txBody>
                    <a:bodyPr/>
                    <a:lstStyle/>
                    <a:p>
                      <a:pPr marL="0" marR="0">
                        <a:spcBef>
                          <a:spcPts val="0"/>
                        </a:spcBef>
                        <a:spcAft>
                          <a:spcPts val="0"/>
                        </a:spcAft>
                      </a:pPr>
                      <a:r>
                        <a:rPr lang="sv-SE" sz="14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Resurser som krävs (teammedlemmar, teknologi, pengar etc.)</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gridSpan="2">
                  <a:txBody>
                    <a:bodyPr/>
                    <a:lstStyle/>
                    <a:p>
                      <a:pPr marL="0" marR="0">
                        <a:spcBef>
                          <a:spcPts val="0"/>
                        </a:spcBef>
                        <a:spcAft>
                          <a:spcPts val="0"/>
                        </a:spcAft>
                      </a:pPr>
                      <a:r>
                        <a:rPr lang="sv-SE" sz="1400" b="1" dirty="0">
                          <a:solidFill>
                            <a:srgbClr val="000000"/>
                          </a:solidFill>
                          <a:latin typeface="Century Gothic" panose="020B0502020202020204" pitchFamily="34" charset="0"/>
                          <a:ea typeface="Times New Roman" panose="02020603050405020304" pitchFamily="18" charset="0"/>
                          <a:cs typeface="Calibri" panose="020F0502020204030204" pitchFamily="34" charset="0"/>
                        </a:rPr>
                        <a:t>Inleds </a:t>
                      </a:r>
                    </a:p>
                    <a:p>
                      <a:pPr marL="0" marR="0">
                        <a:spcBef>
                          <a:spcPts val="0"/>
                        </a:spcBef>
                        <a:spcAft>
                          <a:spcPts val="0"/>
                        </a:spcAft>
                      </a:pPr>
                      <a:r>
                        <a:rPr lang="sv-SE" sz="1400" b="1" dirty="0">
                          <a:solidFill>
                            <a:srgbClr val="000000"/>
                          </a:solidFill>
                          <a:latin typeface="Century Gothic" panose="020B0502020202020204" pitchFamily="34" charset="0"/>
                          <a:ea typeface="Times New Roman" panose="02020603050405020304" pitchFamily="18" charset="0"/>
                          <a:cs typeface="Calibri" panose="020F0502020204030204" pitchFamily="34" charset="0"/>
                        </a:rPr>
                        <a:t>datum</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pPr marL="0" marR="0">
                        <a:spcBef>
                          <a:spcPts val="0"/>
                        </a:spcBef>
                        <a:spcAft>
                          <a:spcPts val="0"/>
                        </a:spcAft>
                      </a:pPr>
                      <a:r>
                        <a:rPr lang="sv-SE" sz="1600">
                          <a:solidFill>
                            <a:srgbClr val="000000"/>
                          </a:solidFill>
                          <a:latin typeface="Century Gothic" panose="020B0502020202020204" pitchFamily="34" charset="0"/>
                          <a:ea typeface="Times New Roman" panose="02020603050405020304" pitchFamily="18" charset="0"/>
                          <a:cs typeface="Calibri" panose="020F0502020204030204" pitchFamily="34" charset="0"/>
                        </a:rPr>
                        <a:t>Inleds datum</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spcBef>
                          <a:spcPts val="0"/>
                        </a:spcBef>
                        <a:spcAft>
                          <a:spcPts val="0"/>
                        </a:spcAft>
                      </a:pPr>
                      <a:r>
                        <a:rPr lang="sv-SE" sz="14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Klart datum</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extLst>
                  <a:ext uri="{0D108BD9-81ED-4DB2-BD59-A6C34878D82A}">
                    <a16:rowId xmlns:a16="http://schemas.microsoft.com/office/drawing/2014/main" val="1847598733"/>
                  </a:ext>
                </a:extLst>
              </a:tr>
              <a:tr h="535549">
                <a:tc>
                  <a:txBody>
                    <a:bodyPr/>
                    <a:lstStyle/>
                    <a:p>
                      <a:pPr marL="0" marR="0">
                        <a:spcBef>
                          <a:spcPts val="0"/>
                        </a:spcBef>
                        <a:spcAft>
                          <a:spcPts val="0"/>
                        </a:spcAft>
                      </a:pPr>
                      <a:r>
                        <a:rPr lang="sv-SE" sz="1300" b="1">
                          <a:latin typeface="Century Gothic" panose="020B0502020202020204" pitchFamily="34" charset="0"/>
                          <a:ea typeface="Times New Roman" panose="02020603050405020304" pitchFamily="18" charset="0"/>
                          <a:cs typeface="Times New Roman" panose="02020603050405020304" pitchFamily="18" charset="0"/>
                        </a:rPr>
                        <a:t>Skapa</a:t>
                      </a:r>
                      <a:r>
                        <a:rPr lang="sv-SE" sz="1300" b="0">
                          <a:latin typeface="Century Gothic" panose="020B0502020202020204" pitchFamily="34" charset="0"/>
                          <a:ea typeface="Times New Roman" panose="02020603050405020304" pitchFamily="18" charset="0"/>
                          <a:cs typeface="Times New Roman" panose="02020603050405020304" pitchFamily="18" charset="0"/>
                        </a:rPr>
                        <a:t> ett team som bildar nya klubbar</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sv-SE" sz="1300">
                          <a:latin typeface="Century Gothic" panose="020B0502020202020204" pitchFamily="34" charset="0"/>
                          <a:ea typeface="Times New Roman" panose="02020603050405020304" pitchFamily="18" charset="0"/>
                          <a:cs typeface="Times New Roman" panose="02020603050405020304" pitchFamily="18" charset="0"/>
                        </a:rPr>
                        <a:t>Distriktets GMT-koordinator</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sv-SE" sz="1300">
                          <a:latin typeface="Century Gothic" panose="020B0502020202020204" pitchFamily="34" charset="0"/>
                          <a:ea typeface="Times New Roman" panose="02020603050405020304" pitchFamily="18" charset="0"/>
                          <a:cs typeface="Times New Roman" panose="02020603050405020304" pitchFamily="18" charset="0"/>
                        </a:rPr>
                        <a:t> Lista med intresserade medlemmar, e-post</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sv-SE" sz="1300">
                          <a:latin typeface="Century Gothic" panose="020B0502020202020204" pitchFamily="34" charset="0"/>
                          <a:ea typeface="Times New Roman" panose="02020603050405020304" pitchFamily="18" charset="0"/>
                          <a:cs typeface="Times New Roman" panose="02020603050405020304" pitchFamily="18" charset="0"/>
                        </a:rPr>
                        <a:t>5 juni 202X</a:t>
                      </a:r>
                    </a:p>
                    <a:p>
                      <a:pPr marL="0" marR="0">
                        <a:spcBef>
                          <a:spcPts val="0"/>
                        </a:spcBef>
                        <a:spcAft>
                          <a:spcPts val="0"/>
                        </a:spcAft>
                      </a:pPr>
                      <a:r>
                        <a:rPr lang="sv-SE" sz="1300">
                          <a:latin typeface="Century Gothic" panose="020B0502020202020204" pitchFamily="34" charset="0"/>
                          <a:ea typeface="Times New Roman" panose="02020603050405020304" pitchFamily="18" charset="0"/>
                          <a:cs typeface="Times New Roman" panose="02020603050405020304" pitchFamily="18" charset="0"/>
                        </a:rPr>
                        <a:t> </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sv-SE" sz="120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sv-SE"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sv-SE" sz="1300">
                          <a:latin typeface="Century Gothic" panose="020B0502020202020204" pitchFamily="34" charset="0"/>
                          <a:ea typeface="Times New Roman" panose="02020603050405020304" pitchFamily="18" charset="0"/>
                          <a:cs typeface="Times New Roman" panose="02020603050405020304" pitchFamily="18" charset="0"/>
                        </a:rPr>
                        <a:t>7 juni 202X</a:t>
                      </a:r>
                    </a:p>
                    <a:p>
                      <a:pPr marL="0" marR="0">
                        <a:spcBef>
                          <a:spcPts val="0"/>
                        </a:spcBef>
                        <a:spcAft>
                          <a:spcPts val="0"/>
                        </a:spcAft>
                      </a:pPr>
                      <a:r>
                        <a:rPr lang="sv-SE" sz="1300">
                          <a:latin typeface="Century Gothic" panose="020B0502020202020204" pitchFamily="34" charset="0"/>
                          <a:ea typeface="Times New Roman" panose="02020603050405020304" pitchFamily="18" charset="0"/>
                          <a:cs typeface="Times New Roman" panose="02020603050405020304" pitchFamily="18" charset="0"/>
                        </a:rPr>
                        <a:t> </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7928677"/>
                  </a:ext>
                </a:extLst>
              </a:tr>
              <a:tr h="655909">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sv-SE" sz="1300" b="1">
                          <a:latin typeface="Century Gothic" panose="020B0502020202020204" pitchFamily="34" charset="0"/>
                          <a:ea typeface="Times New Roman" panose="02020603050405020304" pitchFamily="18" charset="0"/>
                          <a:cs typeface="Times New Roman" panose="02020603050405020304" pitchFamily="18" charset="0"/>
                        </a:rPr>
                        <a:t>Välj</a:t>
                      </a:r>
                      <a:r>
                        <a:rPr lang="sv-SE" sz="1300">
                          <a:latin typeface="Century Gothic" panose="020B0502020202020204" pitchFamily="34" charset="0"/>
                          <a:ea typeface="Times New Roman" panose="02020603050405020304" pitchFamily="18" charset="0"/>
                          <a:cs typeface="Times New Roman" panose="02020603050405020304" pitchFamily="18" charset="0"/>
                        </a:rPr>
                        <a:t> en plats för den nya klubben</a:t>
                      </a:r>
                    </a:p>
                    <a:p>
                      <a:pPr marL="0" marR="0" algn="l" rtl="0">
                        <a:spcBef>
                          <a:spcPts val="0"/>
                        </a:spcBef>
                        <a:spcAft>
                          <a:spcPts val="0"/>
                        </a:spcAft>
                      </a:pP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sv-SE" sz="1300">
                          <a:latin typeface="Century Gothic" panose="020B0502020202020204" pitchFamily="34" charset="0"/>
                          <a:ea typeface="Times New Roman" panose="02020603050405020304" pitchFamily="18" charset="0"/>
                          <a:cs typeface="Times New Roman" panose="02020603050405020304" pitchFamily="18" charset="0"/>
                        </a:rPr>
                        <a:t>Teamet för klubbtillväxt</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sv-SE" sz="1300">
                          <a:latin typeface="Century Gothic" panose="020B0502020202020204" pitchFamily="34" charset="0"/>
                          <a:ea typeface="Times New Roman" panose="02020603050405020304" pitchFamily="18" charset="0"/>
                          <a:cs typeface="Times New Roman" panose="02020603050405020304" pitchFamily="18" charset="0"/>
                        </a:rPr>
                        <a:t>Bedömning av behov i klubben och samhället, virtuell mötesplattform</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sv-SE" sz="1300">
                          <a:latin typeface="Century Gothic" panose="020B0502020202020204" pitchFamily="34" charset="0"/>
                          <a:ea typeface="Times New Roman" panose="02020603050405020304" pitchFamily="18" charset="0"/>
                          <a:cs typeface="Times New Roman" panose="02020603050405020304" pitchFamily="18" charset="0"/>
                        </a:rPr>
                        <a:t>10 juni 202X</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sv-SE"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sv-SE" sz="1300">
                          <a:latin typeface="Century Gothic" panose="020B0502020202020204" pitchFamily="34" charset="0"/>
                          <a:ea typeface="Times New Roman" panose="02020603050405020304" pitchFamily="18" charset="0"/>
                          <a:cs typeface="Times New Roman" panose="02020603050405020304" pitchFamily="18" charset="0"/>
                        </a:rPr>
                        <a:t>20 juni 202X</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6514237"/>
                  </a:ext>
                </a:extLst>
              </a:tr>
              <a:tr h="678045">
                <a:tc>
                  <a:txBody>
                    <a:bodyPr/>
                    <a:lstStyle/>
                    <a:p>
                      <a:pPr marL="0" marR="0">
                        <a:spcBef>
                          <a:spcPts val="0"/>
                        </a:spcBef>
                        <a:spcAft>
                          <a:spcPts val="0"/>
                        </a:spcAft>
                      </a:pPr>
                      <a:r>
                        <a:rPr lang="sv-SE" sz="1300" b="1">
                          <a:latin typeface="Century Gothic" panose="020B0502020202020204" pitchFamily="34" charset="0"/>
                          <a:ea typeface="Times New Roman" panose="02020603050405020304" pitchFamily="18" charset="0"/>
                          <a:cs typeface="Times New Roman" panose="02020603050405020304" pitchFamily="18" charset="0"/>
                        </a:rPr>
                        <a:t>Fastställ</a:t>
                      </a:r>
                      <a:r>
                        <a:rPr lang="sv-SE" sz="1300" b="0">
                          <a:latin typeface="Century Gothic" panose="020B0502020202020204" pitchFamily="34" charset="0"/>
                          <a:ea typeface="Times New Roman" panose="02020603050405020304" pitchFamily="18" charset="0"/>
                          <a:cs typeface="Times New Roman" panose="02020603050405020304" pitchFamily="18" charset="0"/>
                        </a:rPr>
                        <a:t> </a:t>
                      </a:r>
                      <a:r>
                        <a:rPr lang="sv-SE" sz="1300">
                          <a:latin typeface="Century Gothic" panose="020B0502020202020204" pitchFamily="34" charset="0"/>
                          <a:ea typeface="Times New Roman" panose="02020603050405020304" pitchFamily="18" charset="0"/>
                          <a:cs typeface="Times New Roman" panose="02020603050405020304" pitchFamily="18" charset="0"/>
                        </a:rPr>
                        <a:t>ett tema för klubben, baserat på behov på orten. </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sv-SE" sz="1300">
                          <a:latin typeface="Century Gothic" panose="020B0502020202020204" pitchFamily="34" charset="0"/>
                          <a:ea typeface="Times New Roman" panose="02020603050405020304" pitchFamily="18" charset="0"/>
                          <a:cs typeface="Times New Roman" panose="02020603050405020304" pitchFamily="18" charset="0"/>
                        </a:rPr>
                        <a:t>Teamet för klubbtillväxt</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sv-SE" sz="1300">
                          <a:latin typeface="Century Gothic" panose="020B0502020202020204" pitchFamily="34" charset="0"/>
                        </a:rPr>
                        <a:t>Webbsida om specialklubbar, virtuell mötesplattform</a:t>
                      </a:r>
                    </a:p>
                    <a:p>
                      <a:pPr marL="0" marR="0" algn="l" rtl="0">
                        <a:spcBef>
                          <a:spcPts val="0"/>
                        </a:spcBef>
                        <a:spcAft>
                          <a:spcPts val="0"/>
                        </a:spcAft>
                      </a:pPr>
                      <a:endParaRPr lang="en-US"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sv-SE" sz="1300">
                          <a:latin typeface="Century Gothic" panose="020B0502020202020204" pitchFamily="34" charset="0"/>
                          <a:ea typeface="Times New Roman" panose="02020603050405020304" pitchFamily="18" charset="0"/>
                          <a:cs typeface="Times New Roman" panose="02020603050405020304" pitchFamily="18" charset="0"/>
                        </a:rPr>
                        <a:t>10 juni 202X</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sv-SE"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sv-SE" sz="1300">
                          <a:latin typeface="Century Gothic" panose="020B0502020202020204" pitchFamily="34" charset="0"/>
                          <a:ea typeface="Times New Roman" panose="02020603050405020304" pitchFamily="18" charset="0"/>
                          <a:cs typeface="Times New Roman" panose="02020603050405020304" pitchFamily="18" charset="0"/>
                        </a:rPr>
                        <a:t>20 juni 202X</a:t>
                      </a:r>
                    </a:p>
                    <a:p>
                      <a:pPr marL="0" marR="0" algn="l" rtl="0">
                        <a:spcBef>
                          <a:spcPts val="0"/>
                        </a:spcBef>
                        <a:spcAft>
                          <a:spcPts val="0"/>
                        </a:spcAft>
                      </a:pPr>
                      <a:endParaRPr lang="en-US" sz="13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9141486"/>
                  </a:ext>
                </a:extLst>
              </a:tr>
              <a:tr h="770243">
                <a:tc>
                  <a:txBody>
                    <a:bodyPr/>
                    <a:lstStyle/>
                    <a:p>
                      <a:pPr marL="0" marR="0">
                        <a:spcBef>
                          <a:spcPts val="0"/>
                        </a:spcBef>
                        <a:spcAft>
                          <a:spcPts val="0"/>
                        </a:spcAft>
                      </a:pPr>
                      <a:r>
                        <a:rPr lang="sv-SE" sz="1300" dirty="0">
                          <a:latin typeface="Century Gothic" panose="020B0502020202020204" pitchFamily="34" charset="0"/>
                          <a:ea typeface="Times New Roman" panose="02020603050405020304" pitchFamily="18" charset="0"/>
                          <a:cs typeface="Times New Roman" panose="02020603050405020304" pitchFamily="18" charset="0"/>
                        </a:rPr>
                        <a:t> </a:t>
                      </a:r>
                      <a:r>
                        <a:rPr lang="sv-SE" sz="1300" b="1" dirty="0">
                          <a:latin typeface="Century Gothic" panose="020B0502020202020204" pitchFamily="34" charset="0"/>
                          <a:ea typeface="Times New Roman" panose="02020603050405020304" pitchFamily="18" charset="0"/>
                          <a:cs typeface="Times New Roman" panose="02020603050405020304" pitchFamily="18" charset="0"/>
                        </a:rPr>
                        <a:t>Marknadsför </a:t>
                      </a:r>
                      <a:r>
                        <a:rPr lang="sv-SE" sz="1300" dirty="0">
                          <a:latin typeface="Century Gothic" panose="020B0502020202020204" pitchFamily="34" charset="0"/>
                          <a:ea typeface="Times New Roman" panose="02020603050405020304" pitchFamily="18" charset="0"/>
                          <a:cs typeface="Times New Roman" panose="02020603050405020304" pitchFamily="18" charset="0"/>
                        </a:rPr>
                        <a:t>den nya klubben i sociala medier och andra plattformar</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sv-SE" sz="1300">
                          <a:latin typeface="Century Gothic" panose="020B0502020202020204" pitchFamily="34" charset="0"/>
                          <a:ea typeface="Times New Roman" panose="02020603050405020304" pitchFamily="18" charset="0"/>
                          <a:cs typeface="Times New Roman" panose="02020603050405020304" pitchFamily="18" charset="0"/>
                        </a:rPr>
                        <a:t>Teamet för klubbtillväxt</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sv-SE" sz="1300">
                          <a:latin typeface="Century Gothic" panose="020B0502020202020204" pitchFamily="34" charset="0"/>
                        </a:rPr>
                        <a:t>Mallar för inlägg i sociala medier, kommunikation om den nya klubben, vägledning om att bilda nya klubbar, budget 1 000 kronor till marknadsföring</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sv-SE" sz="1300">
                          <a:latin typeface="Century Gothic" panose="020B0502020202020204" pitchFamily="34" charset="0"/>
                          <a:ea typeface="Times New Roman" panose="02020603050405020304" pitchFamily="18" charset="0"/>
                          <a:cs typeface="Times New Roman" panose="02020603050405020304" pitchFamily="18" charset="0"/>
                        </a:rPr>
                        <a:t>1 juli 202X</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sv-SE"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sv-SE" sz="1300">
                          <a:latin typeface="Century Gothic" panose="020B0502020202020204" pitchFamily="34" charset="0"/>
                          <a:ea typeface="Times New Roman" panose="02020603050405020304" pitchFamily="18" charset="0"/>
                          <a:cs typeface="Times New Roman" panose="02020603050405020304" pitchFamily="18" charset="0"/>
                        </a:rPr>
                        <a:t>1 augusti 202X</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1119743"/>
                  </a:ext>
                </a:extLst>
              </a:tr>
              <a:tr h="345079">
                <a:tc gridSpan="3">
                  <a:txBody>
                    <a:bodyPr/>
                    <a:lstStyle/>
                    <a:p>
                      <a:pPr marL="47625" marR="0" indent="-47625">
                        <a:spcBef>
                          <a:spcPts val="0"/>
                        </a:spcBef>
                        <a:spcAft>
                          <a:spcPts val="0"/>
                        </a:spcAft>
                      </a:pPr>
                      <a:r>
                        <a:rPr lang="sv-SE" sz="14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Bedömning</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sv-SE" sz="14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Ändringar</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25903918"/>
                  </a:ext>
                </a:extLst>
              </a:tr>
              <a:tr h="581181">
                <a:tc gridSpan="3">
                  <a:txBody>
                    <a:bodyPr/>
                    <a:lstStyle/>
                    <a:p>
                      <a:pPr marL="0" marR="0">
                        <a:spcBef>
                          <a:spcPts val="0"/>
                        </a:spcBef>
                        <a:spcAft>
                          <a:spcPts val="0"/>
                        </a:spcAft>
                      </a:pPr>
                      <a:r>
                        <a:rPr lang="sv-SE" sz="110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sv-SE" sz="1100">
                          <a:latin typeface="Century Gothic" panose="020B0502020202020204" pitchFamily="34" charset="0"/>
                          <a:ea typeface="Times New Roman" panose="02020603050405020304" pitchFamily="18" charset="0"/>
                          <a:cs typeface="Times New Roman" panose="02020603050405020304" pitchFamily="18" charset="0"/>
                        </a:rPr>
                        <a:t> </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sv-SE" sz="1100" dirty="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sv-SE" sz="1100" dirty="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sv-SE" sz="1100" dirty="0">
                          <a:latin typeface="Century Gothic" panose="020B0502020202020204" pitchFamily="34" charset="0"/>
                          <a:ea typeface="Times New Roman" panose="02020603050405020304" pitchFamily="18" charset="0"/>
                          <a:cs typeface="Times New Roman" panose="02020603050405020304" pitchFamily="18" charset="0"/>
                        </a:rPr>
                        <a:t> </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96446306"/>
                  </a:ext>
                </a:extLst>
              </a:tr>
            </a:tbl>
          </a:graphicData>
        </a:graphic>
      </p:graphicFrame>
      <p:sp>
        <p:nvSpPr>
          <p:cNvPr id="10" name="Multiplication Sign 1">
            <a:extLst>
              <a:ext uri="{FF2B5EF4-FFF2-40B4-BE49-F238E27FC236}">
                <a16:creationId xmlns:a16="http://schemas.microsoft.com/office/drawing/2014/main" id="{D111A85A-69EE-4549-94D4-9BE6005E3E61}"/>
              </a:ext>
            </a:extLst>
          </p:cNvPr>
          <p:cNvSpPr/>
          <p:nvPr/>
        </p:nvSpPr>
        <p:spPr bwMode="auto">
          <a:xfrm>
            <a:off x="859615" y="1022257"/>
            <a:ext cx="207185" cy="224319"/>
          </a:xfrm>
          <a:prstGeom prst="mathMultiply">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err="1">
              <a:ln>
                <a:solidFill>
                  <a:sysClr val="windowText" lastClr="000000"/>
                </a:solidFill>
              </a:ln>
              <a:effectLst/>
              <a:ea typeface="ヒラギノ角ゴ Pro W3" pitchFamily="84" charset="-128"/>
            </a:endParaRPr>
          </a:p>
        </p:txBody>
      </p:sp>
      <p:pic>
        <p:nvPicPr>
          <p:cNvPr id="13" name="Picture 12">
            <a:extLst>
              <a:ext uri="{FF2B5EF4-FFF2-40B4-BE49-F238E27FC236}">
                <a16:creationId xmlns:a16="http://schemas.microsoft.com/office/drawing/2014/main" id="{CD8A91BF-A68F-3046-87E5-616C69C43532}"/>
              </a:ext>
            </a:extLst>
          </p:cNvPr>
          <p:cNvPicPr>
            <a:picLocks noChangeAspect="1"/>
          </p:cNvPicPr>
          <p:nvPr/>
        </p:nvPicPr>
        <p:blipFill>
          <a:blip r:embed="rId3"/>
          <a:stretch>
            <a:fillRect/>
          </a:stretch>
        </p:blipFill>
        <p:spPr>
          <a:xfrm>
            <a:off x="9906000" y="0"/>
            <a:ext cx="2286000" cy="2286000"/>
          </a:xfrm>
          <a:prstGeom prst="rect">
            <a:avLst/>
          </a:prstGeom>
        </p:spPr>
      </p:pic>
      <p:pic>
        <p:nvPicPr>
          <p:cNvPr id="14" name="Picture 13">
            <a:extLst>
              <a:ext uri="{FF2B5EF4-FFF2-40B4-BE49-F238E27FC236}">
                <a16:creationId xmlns:a16="http://schemas.microsoft.com/office/drawing/2014/main" id="{C0E21EFB-C61C-664C-B7D3-323DEFA6B31A}"/>
              </a:ext>
            </a:extLst>
          </p:cNvPr>
          <p:cNvPicPr>
            <a:picLocks noChangeAspect="1"/>
          </p:cNvPicPr>
          <p:nvPr/>
        </p:nvPicPr>
        <p:blipFill>
          <a:blip r:embed="rId3"/>
          <a:stretch>
            <a:fillRect/>
          </a:stretch>
        </p:blipFill>
        <p:spPr>
          <a:xfrm rot="10800000">
            <a:off x="0" y="4572000"/>
            <a:ext cx="2286000" cy="2286000"/>
          </a:xfrm>
          <a:prstGeom prst="rect">
            <a:avLst/>
          </a:prstGeom>
        </p:spPr>
      </p:pic>
    </p:spTree>
    <p:extLst>
      <p:ext uri="{BB962C8B-B14F-4D97-AF65-F5344CB8AC3E}">
        <p14:creationId xmlns:p14="http://schemas.microsoft.com/office/powerpoint/2010/main" val="19347571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1F5CC8D9-6683-5547-8AFE-4FD65594EA21}"/>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080F16D-5879-364E-B8C6-D11601DE09C3}"/>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3" name="Picture 12">
            <a:extLst>
              <a:ext uri="{FF2B5EF4-FFF2-40B4-BE49-F238E27FC236}">
                <a16:creationId xmlns:a16="http://schemas.microsoft.com/office/drawing/2014/main" id="{F7E8DE64-7A25-A54C-AAA9-BA894C94936D}"/>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4" name="Headline">
            <a:extLst>
              <a:ext uri="{FF2B5EF4-FFF2-40B4-BE49-F238E27FC236}">
                <a16:creationId xmlns:a16="http://schemas.microsoft.com/office/drawing/2014/main" id="{3C490F28-F7D0-A746-A7E0-2C0FB584A278}"/>
              </a:ext>
            </a:extLst>
          </p:cNvPr>
          <p:cNvSpPr txBox="1">
            <a:spLocks/>
          </p:cNvSpPr>
          <p:nvPr/>
        </p:nvSpPr>
        <p:spPr>
          <a:xfrm>
            <a:off x="-1" y="2928772"/>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sv-SE" sz="4000" b="1" i="0" u="none" strike="noStrike" cap="none" normalizeH="0" baseline="0" noProof="0">
                <a:ln>
                  <a:noFill/>
                </a:ln>
                <a:solidFill>
                  <a:prstClr val="white"/>
                </a:solidFill>
                <a:uLnTx/>
                <a:uFillTx/>
                <a:latin typeface="Arial" panose="020B0604020202020204" pitchFamily="34" charset="0"/>
                <a:ea typeface="ヒラギノ角ゴ Pro W3" charset="0"/>
                <a:cs typeface="Arial" panose="020B0604020202020204" pitchFamily="34" charset="0"/>
              </a:rPr>
              <a:t>Exempel på handlingsplaner</a:t>
            </a:r>
          </a:p>
        </p:txBody>
      </p:sp>
      <p:sp>
        <p:nvSpPr>
          <p:cNvPr id="5" name="Yellow Bar">
            <a:extLst>
              <a:ext uri="{FF2B5EF4-FFF2-40B4-BE49-F238E27FC236}">
                <a16:creationId xmlns:a16="http://schemas.microsoft.com/office/drawing/2014/main" id="{989F213B-463F-FA4C-B578-28326F3CC3B7}"/>
              </a:ext>
            </a:extLst>
          </p:cNvPr>
          <p:cNvSpPr/>
          <p:nvPr/>
        </p:nvSpPr>
        <p:spPr>
          <a:xfrm>
            <a:off x="5370870" y="3733800"/>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Arial" charset="0"/>
              <a:cs typeface="Arial" charset="0"/>
            </a:endParaRPr>
          </a:p>
        </p:txBody>
      </p:sp>
      <p:sp>
        <p:nvSpPr>
          <p:cNvPr id="17" name="Page Number - White">
            <a:extLst>
              <a:ext uri="{FF2B5EF4-FFF2-40B4-BE49-F238E27FC236}">
                <a16:creationId xmlns:a16="http://schemas.microsoft.com/office/drawing/2014/main" id="{2DA1B551-51D8-BE4F-BE00-AD4B7FA807C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16</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sp>
        <p:nvSpPr>
          <p:cNvPr id="2" name="Headline">
            <a:extLst>
              <a:ext uri="{FF2B5EF4-FFF2-40B4-BE49-F238E27FC236}">
                <a16:creationId xmlns:a16="http://schemas.microsoft.com/office/drawing/2014/main" id="{982F6A2B-D35A-4498-9A0D-6AF5F2AFD0E3}"/>
              </a:ext>
            </a:extLst>
          </p:cNvPr>
          <p:cNvSpPr txBox="1">
            <a:spLocks/>
          </p:cNvSpPr>
          <p:nvPr/>
        </p:nvSpPr>
        <p:spPr>
          <a:xfrm>
            <a:off x="0" y="4126957"/>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lang="sv-SE">
                <a:solidFill>
                  <a:prstClr val="white"/>
                </a:solidFill>
              </a:rPr>
              <a:t>Fokusområde 2: Nya medlemmar</a:t>
            </a:r>
          </a:p>
        </p:txBody>
      </p:sp>
      <p:pic>
        <p:nvPicPr>
          <p:cNvPr id="10" name="Picture 9">
            <a:extLst>
              <a:ext uri="{FF2B5EF4-FFF2-40B4-BE49-F238E27FC236}">
                <a16:creationId xmlns:a16="http://schemas.microsoft.com/office/drawing/2014/main" id="{085E9F27-E095-C34D-B98B-C2CAB4F4A135}"/>
              </a:ext>
            </a:extLst>
          </p:cNvPr>
          <p:cNvPicPr>
            <a:picLocks noChangeAspect="1"/>
          </p:cNvPicPr>
          <p:nvPr/>
        </p:nvPicPr>
        <p:blipFill>
          <a:blip r:embed="rId4"/>
          <a:srcRect/>
          <a:stretch/>
        </p:blipFill>
        <p:spPr>
          <a:xfrm>
            <a:off x="5598747" y="1434010"/>
            <a:ext cx="994504" cy="942293"/>
          </a:xfrm>
          <a:prstGeom prst="rect">
            <a:avLst/>
          </a:prstGeom>
        </p:spPr>
      </p:pic>
    </p:spTree>
    <p:extLst>
      <p:ext uri="{BB962C8B-B14F-4D97-AF65-F5344CB8AC3E}">
        <p14:creationId xmlns:p14="http://schemas.microsoft.com/office/powerpoint/2010/main" val="17173223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0C6EEF88-DA31-43C4-B13E-F3DC01EA6BDD}"/>
              </a:ext>
            </a:extLst>
          </p:cNvPr>
          <p:cNvGraphicFramePr>
            <a:graphicFrameLocks noGrp="1"/>
          </p:cNvGraphicFramePr>
          <p:nvPr>
            <p:extLst>
              <p:ext uri="{D42A27DB-BD31-4B8C-83A1-F6EECF244321}">
                <p14:modId xmlns:p14="http://schemas.microsoft.com/office/powerpoint/2010/main" val="3558651091"/>
              </p:ext>
            </p:extLst>
          </p:nvPr>
        </p:nvGraphicFramePr>
        <p:xfrm>
          <a:off x="800582" y="561880"/>
          <a:ext cx="10590836" cy="5849991"/>
        </p:xfrm>
        <a:graphic>
          <a:graphicData uri="http://schemas.openxmlformats.org/drawingml/2006/table">
            <a:tbl>
              <a:tblPr firstRow="1" firstCol="1" bandRow="1"/>
              <a:tblGrid>
                <a:gridCol w="2749996">
                  <a:extLst>
                    <a:ext uri="{9D8B030D-6E8A-4147-A177-3AD203B41FA5}">
                      <a16:colId xmlns:a16="http://schemas.microsoft.com/office/drawing/2014/main" val="333775807"/>
                    </a:ext>
                  </a:extLst>
                </a:gridCol>
                <a:gridCol w="1770412">
                  <a:extLst>
                    <a:ext uri="{9D8B030D-6E8A-4147-A177-3AD203B41FA5}">
                      <a16:colId xmlns:a16="http://schemas.microsoft.com/office/drawing/2014/main" val="3900886396"/>
                    </a:ext>
                  </a:extLst>
                </a:gridCol>
                <a:gridCol w="205292">
                  <a:extLst>
                    <a:ext uri="{9D8B030D-6E8A-4147-A177-3AD203B41FA5}">
                      <a16:colId xmlns:a16="http://schemas.microsoft.com/office/drawing/2014/main" val="2158251681"/>
                    </a:ext>
                  </a:extLst>
                </a:gridCol>
                <a:gridCol w="3526029">
                  <a:extLst>
                    <a:ext uri="{9D8B030D-6E8A-4147-A177-3AD203B41FA5}">
                      <a16:colId xmlns:a16="http://schemas.microsoft.com/office/drawing/2014/main" val="3509548971"/>
                    </a:ext>
                  </a:extLst>
                </a:gridCol>
                <a:gridCol w="191707">
                  <a:extLst>
                    <a:ext uri="{9D8B030D-6E8A-4147-A177-3AD203B41FA5}">
                      <a16:colId xmlns:a16="http://schemas.microsoft.com/office/drawing/2014/main" val="1665258561"/>
                    </a:ext>
                  </a:extLst>
                </a:gridCol>
                <a:gridCol w="1113466">
                  <a:extLst>
                    <a:ext uri="{9D8B030D-6E8A-4147-A177-3AD203B41FA5}">
                      <a16:colId xmlns:a16="http://schemas.microsoft.com/office/drawing/2014/main" val="2281054647"/>
                    </a:ext>
                  </a:extLst>
                </a:gridCol>
                <a:gridCol w="1033934">
                  <a:extLst>
                    <a:ext uri="{9D8B030D-6E8A-4147-A177-3AD203B41FA5}">
                      <a16:colId xmlns:a16="http://schemas.microsoft.com/office/drawing/2014/main" val="347311735"/>
                    </a:ext>
                  </a:extLst>
                </a:gridCol>
              </a:tblGrid>
              <a:tr h="313619">
                <a:tc gridSpan="7">
                  <a:txBody>
                    <a:bodyPr/>
                    <a:lstStyle/>
                    <a:p>
                      <a:pPr marL="0" marR="0">
                        <a:spcBef>
                          <a:spcPts val="0"/>
                        </a:spcBef>
                        <a:spcAft>
                          <a:spcPts val="0"/>
                        </a:spcAft>
                      </a:pPr>
                      <a:r>
                        <a:rPr lang="sv-SE" sz="1400" b="1">
                          <a:latin typeface="Century Gothic" panose="020B0502020202020204" pitchFamily="34" charset="0"/>
                          <a:ea typeface="Times New Roman" panose="02020603050405020304" pitchFamily="18" charset="0"/>
                          <a:cs typeface="Calibri" panose="020F0502020204030204" pitchFamily="34" charset="0"/>
                        </a:rPr>
                        <a:t>Fokusområde </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819022"/>
                  </a:ext>
                </a:extLst>
              </a:tr>
              <a:tr h="481123">
                <a:tc gridSpan="2">
                  <a:txBody>
                    <a:bodyPr/>
                    <a:lstStyle/>
                    <a:p>
                      <a:pPr marL="0" marR="0">
                        <a:spcBef>
                          <a:spcPts val="0"/>
                        </a:spcBef>
                        <a:spcAft>
                          <a:spcPts val="0"/>
                        </a:spcAft>
                      </a:pPr>
                      <a:r>
                        <a:rPr lang="sv-SE" sz="1300" b="0" cap="all">
                          <a:solidFill>
                            <a:schemeClr val="accent6"/>
                          </a:solidFill>
                        </a:rPr>
                        <a:t>☐ </a:t>
                      </a:r>
                      <a:r>
                        <a:rPr lang="sv-SE" sz="1300" b="0" cap="all">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Serviceaktiviteter                          </a:t>
                      </a:r>
                    </a:p>
                    <a:p>
                      <a:pPr marL="0" marR="0">
                        <a:spcBef>
                          <a:spcPts val="0"/>
                        </a:spcBef>
                        <a:spcAft>
                          <a:spcPts val="0"/>
                        </a:spcAft>
                      </a:pPr>
                      <a:r>
                        <a:rPr lang="sv-SE" sz="1300" b="0" cap="all">
                          <a:solidFill>
                            <a:schemeClr val="accent6"/>
                          </a:solidFill>
                        </a:rPr>
                        <a:t>☐</a:t>
                      </a:r>
                      <a:r>
                        <a:rPr lang="sv-SE" sz="1300" b="0" cap="all">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Medlemsutveckling          </a:t>
                      </a:r>
                    </a:p>
                  </a:txBody>
                  <a:tcPr marL="82526" marR="82526" marT="41263" marB="41263">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gridSpan="3">
                  <a:txBody>
                    <a:bodyPr/>
                    <a:lstStyle/>
                    <a:p>
                      <a:pPr marL="0" marR="0">
                        <a:spcBef>
                          <a:spcPts val="0"/>
                        </a:spcBef>
                        <a:spcAft>
                          <a:spcPts val="0"/>
                        </a:spcAft>
                      </a:pPr>
                      <a:r>
                        <a:rPr lang="sv-SE" sz="1300" b="0" cap="all">
                          <a:solidFill>
                            <a:schemeClr val="accent6"/>
                          </a:solidFill>
                          <a:latin typeface="MS Gothic" panose="020B0609070205080204" pitchFamily="49" charset="-128"/>
                          <a:ea typeface="Times New Roman" panose="02020603050405020304" pitchFamily="18" charset="0"/>
                          <a:cs typeface="Calibri" panose="020F0502020204030204" pitchFamily="34" charset="0"/>
                        </a:rPr>
                        <a:t>☐</a:t>
                      </a:r>
                      <a:r>
                        <a:rPr lang="sv-SE" sz="1300" b="0" cap="all">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Ledarutveckling </a:t>
                      </a:r>
                    </a:p>
                    <a:p>
                      <a:pPr marL="0" marR="0">
                        <a:spcBef>
                          <a:spcPts val="0"/>
                        </a:spcBef>
                        <a:spcAft>
                          <a:spcPts val="0"/>
                        </a:spcAft>
                      </a:pPr>
                      <a:r>
                        <a:rPr lang="sv-SE" sz="1300" b="0" cap="all">
                          <a:solidFill>
                            <a:schemeClr val="accent6"/>
                          </a:solidFill>
                          <a:latin typeface="MS Gothic" panose="020B0609070205080204" pitchFamily="49" charset="-128"/>
                          <a:ea typeface="Times New Roman" panose="02020603050405020304" pitchFamily="18" charset="0"/>
                          <a:cs typeface="Calibri" panose="020F0502020204030204" pitchFamily="34" charset="0"/>
                        </a:rPr>
                        <a:t>☐</a:t>
                      </a:r>
                      <a:r>
                        <a:rPr lang="sv-SE" sz="1300" b="0" cap="all">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LCIF</a:t>
                      </a:r>
                    </a:p>
                  </a:txBody>
                  <a:tcPr marL="36535" marR="3653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pPr marL="0" marR="0" algn="l" rtl="0">
                        <a:spcBef>
                          <a:spcPts val="0"/>
                        </a:spcBef>
                        <a:spcAft>
                          <a:spcPts val="0"/>
                        </a:spcAft>
                      </a:pPr>
                      <a:endParaRPr lang="en-US" sz="40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sv-SE" sz="1300" b="0" cap="all">
                          <a:solidFill>
                            <a:schemeClr val="accent6"/>
                          </a:solidFill>
                          <a:latin typeface="MS Gothic" panose="020B0609070205080204" pitchFamily="49" charset="-128"/>
                          <a:ea typeface="Times New Roman" panose="02020603050405020304" pitchFamily="18" charset="0"/>
                          <a:cs typeface="Calibri" panose="020F0502020204030204" pitchFamily="34" charset="0"/>
                        </a:rPr>
                        <a:t>☐</a:t>
                      </a:r>
                      <a:r>
                        <a:rPr lang="sv-SE" sz="1300" b="0" cap="all">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Eget mål</a:t>
                      </a:r>
                    </a:p>
                  </a:txBody>
                  <a:tcPr marL="82526" marR="82526" marT="41263" marB="41263">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354606039"/>
                  </a:ext>
                </a:extLst>
              </a:tr>
              <a:tr h="314090">
                <a:tc gridSpan="7">
                  <a:txBody>
                    <a:bodyPr/>
                    <a:lstStyle/>
                    <a:p>
                      <a:pPr marL="0" marR="0">
                        <a:spcBef>
                          <a:spcPts val="0"/>
                        </a:spcBef>
                        <a:spcAft>
                          <a:spcPts val="0"/>
                        </a:spcAft>
                      </a:pPr>
                      <a:r>
                        <a:rPr lang="sv-SE" sz="1400" b="1" dirty="0">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Målbeskrivning</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5489409"/>
                  </a:ext>
                </a:extLst>
              </a:tr>
              <a:tr h="495458">
                <a:tc gridSpan="7">
                  <a:txBody>
                    <a:bodyPr/>
                    <a:lstStyle/>
                    <a:p>
                      <a:pPr marL="0" marR="0" lvl="0" indent="0" algn="l" defTabSz="914377" rtl="0" eaLnBrk="1" fontAlgn="auto" latinLnBrk="0" hangingPunct="1">
                        <a:lnSpc>
                          <a:spcPct val="150000"/>
                        </a:lnSpc>
                        <a:spcBef>
                          <a:spcPts val="0"/>
                        </a:spcBef>
                        <a:spcAft>
                          <a:spcPts val="0"/>
                        </a:spcAft>
                        <a:buClrTx/>
                        <a:buSzTx/>
                        <a:buFontTx/>
                        <a:buNone/>
                        <a:tabLst/>
                        <a:defRPr/>
                      </a:pPr>
                      <a:r>
                        <a:rPr lang="sv-SE" sz="1400" b="0" dirty="0">
                          <a:latin typeface="Century Gothic" panose="020B0502020202020204" pitchFamily="34" charset="0"/>
                          <a:ea typeface="Times New Roman" panose="02020603050405020304" pitchFamily="18" charset="0"/>
                          <a:cs typeface="Times New Roman" panose="02020603050405020304" pitchFamily="18" charset="0"/>
                        </a:rPr>
                        <a:t> </a:t>
                      </a:r>
                      <a:r>
                        <a:rPr lang="sv-SE" sz="1400" b="0" dirty="0">
                          <a:solidFill>
                            <a:schemeClr val="tx1"/>
                          </a:solidFill>
                          <a:latin typeface="Century Gothic" panose="020B0502020202020204" pitchFamily="34" charset="0"/>
                          <a:ea typeface="+mn-ea"/>
                          <a:cs typeface="+mn-cs"/>
                        </a:rPr>
                        <a:t>Senast vid slutet av detta verksamhetsår kommer våra klubbar att tillföra ytterligare 10 medlemmar till befintliga klubbar.</a:t>
                      </a:r>
                    </a:p>
                  </a:txBody>
                  <a:tcPr marL="82526" marR="82526" marT="41263" marB="412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539610"/>
                  </a:ext>
                </a:extLst>
              </a:tr>
              <a:tr h="624674">
                <a:tc>
                  <a:txBody>
                    <a:bodyPr/>
                    <a:lstStyle/>
                    <a:p>
                      <a:pPr marL="0" marR="0">
                        <a:spcBef>
                          <a:spcPts val="0"/>
                        </a:spcBef>
                        <a:spcAft>
                          <a:spcPts val="0"/>
                        </a:spcAft>
                      </a:pPr>
                      <a:r>
                        <a:rPr lang="sv-SE" sz="14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Handlingssteg</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gridSpan="2">
                  <a:txBody>
                    <a:bodyPr/>
                    <a:lstStyle/>
                    <a:p>
                      <a:pPr marL="0" marR="0">
                        <a:spcBef>
                          <a:spcPts val="0"/>
                        </a:spcBef>
                        <a:spcAft>
                          <a:spcPts val="0"/>
                        </a:spcAft>
                      </a:pPr>
                      <a:r>
                        <a:rPr lang="sv-SE" sz="14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Ansvarig</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a:txBody>
                    <a:bodyPr/>
                    <a:lstStyle/>
                    <a:p>
                      <a:pPr marL="0" marR="0">
                        <a:spcBef>
                          <a:spcPts val="0"/>
                        </a:spcBef>
                        <a:spcAft>
                          <a:spcPts val="0"/>
                        </a:spcAft>
                      </a:pPr>
                      <a:r>
                        <a:rPr lang="sv-SE" sz="14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Resurser som krävs (teammedlemmar, teknologi, pengar etc.)</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gridSpan="2">
                  <a:txBody>
                    <a:bodyPr/>
                    <a:lstStyle/>
                    <a:p>
                      <a:pPr marL="0" marR="0">
                        <a:spcBef>
                          <a:spcPts val="0"/>
                        </a:spcBef>
                        <a:spcAft>
                          <a:spcPts val="0"/>
                        </a:spcAft>
                      </a:pPr>
                      <a:r>
                        <a:rPr lang="sv-SE" sz="1400" b="1" dirty="0">
                          <a:solidFill>
                            <a:srgbClr val="000000"/>
                          </a:solidFill>
                          <a:latin typeface="Century Gothic" panose="020B0502020202020204" pitchFamily="34" charset="0"/>
                          <a:ea typeface="Times New Roman" panose="02020603050405020304" pitchFamily="18" charset="0"/>
                          <a:cs typeface="Calibri" panose="020F0502020204030204" pitchFamily="34" charset="0"/>
                        </a:rPr>
                        <a:t>Inleds </a:t>
                      </a:r>
                    </a:p>
                    <a:p>
                      <a:pPr marL="0" marR="0">
                        <a:spcBef>
                          <a:spcPts val="0"/>
                        </a:spcBef>
                        <a:spcAft>
                          <a:spcPts val="0"/>
                        </a:spcAft>
                      </a:pPr>
                      <a:r>
                        <a:rPr lang="sv-SE" sz="1400" b="1" dirty="0">
                          <a:solidFill>
                            <a:srgbClr val="000000"/>
                          </a:solidFill>
                          <a:latin typeface="Century Gothic" panose="020B0502020202020204" pitchFamily="34" charset="0"/>
                          <a:ea typeface="Times New Roman" panose="02020603050405020304" pitchFamily="18" charset="0"/>
                          <a:cs typeface="Calibri" panose="020F0502020204030204" pitchFamily="34" charset="0"/>
                        </a:rPr>
                        <a:t>datum</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pPr marL="0" marR="0">
                        <a:spcBef>
                          <a:spcPts val="0"/>
                        </a:spcBef>
                        <a:spcAft>
                          <a:spcPts val="0"/>
                        </a:spcAft>
                      </a:pPr>
                      <a:r>
                        <a:rPr lang="sv-SE" sz="1600">
                          <a:solidFill>
                            <a:srgbClr val="000000"/>
                          </a:solidFill>
                          <a:latin typeface="Century Gothic" panose="020B0502020202020204" pitchFamily="34" charset="0"/>
                          <a:ea typeface="Times New Roman" panose="02020603050405020304" pitchFamily="18" charset="0"/>
                          <a:cs typeface="Calibri" panose="020F0502020204030204" pitchFamily="34" charset="0"/>
                        </a:rPr>
                        <a:t>Inleds datum</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spcBef>
                          <a:spcPts val="0"/>
                        </a:spcBef>
                        <a:spcAft>
                          <a:spcPts val="0"/>
                        </a:spcAft>
                      </a:pPr>
                      <a:r>
                        <a:rPr lang="sv-SE" sz="14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Klart datum</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extLst>
                  <a:ext uri="{0D108BD9-81ED-4DB2-BD59-A6C34878D82A}">
                    <a16:rowId xmlns:a16="http://schemas.microsoft.com/office/drawing/2014/main" val="1847598733"/>
                  </a:ext>
                </a:extLst>
              </a:tr>
              <a:tr h="823737">
                <a:tc>
                  <a:txBody>
                    <a:bodyPr/>
                    <a:lstStyle/>
                    <a:p>
                      <a:pPr marL="0" marR="0">
                        <a:spcBef>
                          <a:spcPts val="0"/>
                        </a:spcBef>
                        <a:spcAft>
                          <a:spcPts val="0"/>
                        </a:spcAft>
                      </a:pPr>
                      <a:r>
                        <a:rPr lang="sv-SE" sz="1300" b="0">
                          <a:latin typeface="Century Gothic" panose="020B0502020202020204" pitchFamily="34" charset="0"/>
                          <a:ea typeface="Times New Roman" panose="02020603050405020304" pitchFamily="18" charset="0"/>
                          <a:cs typeface="Times New Roman" panose="02020603050405020304" pitchFamily="18" charset="0"/>
                        </a:rPr>
                        <a:t>Boka in ett virtuellt möte med zonordförande, för att gå igenom resurser om rekrytering såsom Bara fråga! Vägledning</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sv-SE" sz="1300">
                          <a:latin typeface="Century Gothic" panose="020B0502020202020204" pitchFamily="34" charset="0"/>
                          <a:ea typeface="Times New Roman" panose="02020603050405020304" pitchFamily="18" charset="0"/>
                          <a:cs typeface="Times New Roman" panose="02020603050405020304" pitchFamily="18" charset="0"/>
                        </a:rPr>
                        <a:t>Distriktets GLT-koordinator</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sv-SE" sz="1300">
                          <a:latin typeface="Century Gothic" panose="020B0502020202020204" pitchFamily="34" charset="0"/>
                          <a:ea typeface="Times New Roman" panose="02020603050405020304" pitchFamily="18" charset="0"/>
                          <a:cs typeface="Times New Roman" panose="02020603050405020304" pitchFamily="18" charset="0"/>
                        </a:rPr>
                        <a:t>Kontaktinformation till zonordförande, kommunikationskalender, virtuell mötesplattform </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sv-SE" sz="1300">
                          <a:latin typeface="Century Gothic" panose="020B0502020202020204" pitchFamily="34" charset="0"/>
                          <a:ea typeface="Times New Roman" panose="02020603050405020304" pitchFamily="18" charset="0"/>
                          <a:cs typeface="Times New Roman" panose="02020603050405020304" pitchFamily="18" charset="0"/>
                        </a:rPr>
                        <a:t>1 maj 202X</a:t>
                      </a:r>
                    </a:p>
                    <a:p>
                      <a:pPr marL="0" marR="0">
                        <a:spcBef>
                          <a:spcPts val="0"/>
                        </a:spcBef>
                        <a:spcAft>
                          <a:spcPts val="0"/>
                        </a:spcAft>
                      </a:pPr>
                      <a:r>
                        <a:rPr lang="sv-SE" sz="1300">
                          <a:latin typeface="Century Gothic" panose="020B0502020202020204" pitchFamily="34" charset="0"/>
                          <a:ea typeface="Times New Roman" panose="02020603050405020304" pitchFamily="18" charset="0"/>
                          <a:cs typeface="Times New Roman" panose="02020603050405020304" pitchFamily="18" charset="0"/>
                        </a:rPr>
                        <a:t> </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sv-SE" sz="120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sv-SE"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sv-SE" sz="1300">
                          <a:latin typeface="Century Gothic" panose="020B0502020202020204" pitchFamily="34" charset="0"/>
                          <a:ea typeface="Times New Roman" panose="02020603050405020304" pitchFamily="18" charset="0"/>
                          <a:cs typeface="Times New Roman" panose="02020603050405020304" pitchFamily="18" charset="0"/>
                        </a:rPr>
                        <a:t>15 maj 202X</a:t>
                      </a:r>
                    </a:p>
                    <a:p>
                      <a:pPr marL="0" marR="0">
                        <a:spcBef>
                          <a:spcPts val="0"/>
                        </a:spcBef>
                        <a:spcAft>
                          <a:spcPts val="0"/>
                        </a:spcAft>
                      </a:pPr>
                      <a:r>
                        <a:rPr lang="sv-SE" sz="1300">
                          <a:latin typeface="Century Gothic" panose="020B0502020202020204" pitchFamily="34" charset="0"/>
                          <a:ea typeface="Times New Roman" panose="02020603050405020304" pitchFamily="18" charset="0"/>
                          <a:cs typeface="Times New Roman" panose="02020603050405020304" pitchFamily="18" charset="0"/>
                        </a:rPr>
                        <a:t> </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7928677"/>
                  </a:ext>
                </a:extLst>
              </a:tr>
              <a:tr h="962803">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sv-SE" sz="1300" b="0">
                          <a:latin typeface="Century Gothic" panose="020B0502020202020204" pitchFamily="34" charset="0"/>
                          <a:ea typeface="Times New Roman" panose="02020603050405020304" pitchFamily="18" charset="0"/>
                          <a:cs typeface="Times New Roman" panose="02020603050405020304" pitchFamily="18" charset="0"/>
                        </a:rPr>
                        <a:t>Gå igenom resurser om rekrytering med zonordförande och vidarebefordra önskemål om utbildning av klubbledare avseende resurser</a:t>
                      </a:r>
                    </a:p>
                    <a:p>
                      <a:pPr marL="0" marR="0" algn="l" rtl="0">
                        <a:spcBef>
                          <a:spcPts val="0"/>
                        </a:spcBef>
                        <a:spcAft>
                          <a:spcPts val="0"/>
                        </a:spcAft>
                      </a:pP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sv-SE" sz="1300">
                          <a:latin typeface="Century Gothic" panose="020B0502020202020204" pitchFamily="34" charset="0"/>
                          <a:ea typeface="Times New Roman" panose="02020603050405020304" pitchFamily="18" charset="0"/>
                          <a:cs typeface="Times New Roman" panose="02020603050405020304" pitchFamily="18" charset="0"/>
                        </a:rPr>
                        <a:t>Distriktets GLT-koordinator</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sv-SE" sz="1300" b="0">
                          <a:latin typeface="Century Gothic" panose="020B0502020202020204" pitchFamily="34" charset="0"/>
                          <a:ea typeface="Times New Roman" panose="02020603050405020304" pitchFamily="18" charset="0"/>
                          <a:cs typeface="Times New Roman" panose="02020603050405020304" pitchFamily="18" charset="0"/>
                        </a:rPr>
                        <a:t>Bara fråga! Vägledning om rekrytering av nya medlemmar, virtuell mötesplattform</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sv-SE" sz="1300">
                          <a:latin typeface="Century Gothic" panose="020B0502020202020204" pitchFamily="34" charset="0"/>
                          <a:ea typeface="Times New Roman" panose="02020603050405020304" pitchFamily="18" charset="0"/>
                          <a:cs typeface="Times New Roman" panose="02020603050405020304" pitchFamily="18" charset="0"/>
                        </a:rPr>
                        <a:t>15 maj 202X</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sv-SE"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sv-SE" sz="1300">
                          <a:latin typeface="Century Gothic" panose="020B0502020202020204" pitchFamily="34" charset="0"/>
                          <a:ea typeface="Times New Roman" panose="02020603050405020304" pitchFamily="18" charset="0"/>
                          <a:cs typeface="Times New Roman" panose="02020603050405020304" pitchFamily="18" charset="0"/>
                        </a:rPr>
                        <a:t>15 juni 202X</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6514237"/>
                  </a:ext>
                </a:extLst>
              </a:tr>
              <a:tr h="678045">
                <a:tc>
                  <a:txBody>
                    <a:bodyPr/>
                    <a:lstStyle/>
                    <a:p>
                      <a:pPr marL="0" marR="0">
                        <a:spcBef>
                          <a:spcPts val="0"/>
                        </a:spcBef>
                        <a:spcAft>
                          <a:spcPts val="0"/>
                        </a:spcAft>
                      </a:pPr>
                      <a:r>
                        <a:rPr lang="sv-SE" sz="1300">
                          <a:latin typeface="Century Gothic" panose="020B0502020202020204" pitchFamily="34" charset="0"/>
                          <a:ea typeface="Times New Roman" panose="02020603050405020304" pitchFamily="18" charset="0"/>
                          <a:cs typeface="Times New Roman" panose="02020603050405020304" pitchFamily="18" charset="0"/>
                        </a:rPr>
                        <a:t>Inled utbildning av klubbledare om resurser och bästa arbetssätt</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sv-SE" sz="1300">
                          <a:latin typeface="Century Gothic" panose="020B0502020202020204" pitchFamily="34" charset="0"/>
                          <a:ea typeface="Times New Roman" panose="02020603050405020304" pitchFamily="18" charset="0"/>
                          <a:cs typeface="Times New Roman" panose="02020603050405020304" pitchFamily="18" charset="0"/>
                        </a:rPr>
                        <a:t>Zonordförande</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sv-SE" sz="1300" b="0">
                          <a:latin typeface="Century Gothic" panose="020B0502020202020204" pitchFamily="34" charset="0"/>
                          <a:ea typeface="Times New Roman" panose="02020603050405020304" pitchFamily="18" charset="0"/>
                          <a:cs typeface="Times New Roman" panose="02020603050405020304" pitchFamily="18" charset="0"/>
                        </a:rPr>
                        <a:t>Bara fråga! Vägledning om rekrytering av nya medlemmar, virtuell mötesplattform</a:t>
                      </a:r>
                    </a:p>
                    <a:p>
                      <a:pPr marL="0" marR="0" algn="l" rtl="0">
                        <a:spcBef>
                          <a:spcPts val="0"/>
                        </a:spcBef>
                        <a:spcAft>
                          <a:spcPts val="0"/>
                        </a:spcAft>
                      </a:pPr>
                      <a:endParaRPr lang="en-US"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sv-SE" sz="1300">
                          <a:latin typeface="Century Gothic" panose="020B0502020202020204" pitchFamily="34" charset="0"/>
                          <a:ea typeface="Times New Roman" panose="02020603050405020304" pitchFamily="18" charset="0"/>
                          <a:cs typeface="Times New Roman" panose="02020603050405020304" pitchFamily="18" charset="0"/>
                        </a:rPr>
                        <a:t>15 juni 202X</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sv-SE"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sv-SE" sz="1300">
                          <a:latin typeface="Century Gothic" panose="020B0502020202020204" pitchFamily="34" charset="0"/>
                          <a:ea typeface="Times New Roman" panose="02020603050405020304" pitchFamily="18" charset="0"/>
                          <a:cs typeface="Times New Roman" panose="02020603050405020304" pitchFamily="18" charset="0"/>
                        </a:rPr>
                        <a:t>15 augusti 202X</a:t>
                      </a:r>
                    </a:p>
                    <a:p>
                      <a:pPr marL="0" marR="0" algn="l" rtl="0">
                        <a:spcBef>
                          <a:spcPts val="0"/>
                        </a:spcBef>
                        <a:spcAft>
                          <a:spcPts val="0"/>
                        </a:spcAft>
                      </a:pPr>
                      <a:endParaRPr lang="en-US" sz="13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9141486"/>
                  </a:ext>
                </a:extLst>
              </a:tr>
              <a:tr h="345079">
                <a:tc gridSpan="3">
                  <a:txBody>
                    <a:bodyPr/>
                    <a:lstStyle/>
                    <a:p>
                      <a:pPr marL="47625" marR="0" indent="-47625">
                        <a:spcBef>
                          <a:spcPts val="0"/>
                        </a:spcBef>
                        <a:spcAft>
                          <a:spcPts val="0"/>
                        </a:spcAft>
                      </a:pPr>
                      <a:r>
                        <a:rPr lang="sv-SE" sz="14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Bedömning</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sv-SE" sz="14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Ändringar</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25903918"/>
                  </a:ext>
                </a:extLst>
              </a:tr>
              <a:tr h="581181">
                <a:tc gridSpan="3">
                  <a:txBody>
                    <a:bodyPr/>
                    <a:lstStyle/>
                    <a:p>
                      <a:pPr marL="0" marR="0">
                        <a:spcBef>
                          <a:spcPts val="0"/>
                        </a:spcBef>
                        <a:spcAft>
                          <a:spcPts val="0"/>
                        </a:spcAft>
                      </a:pPr>
                      <a:r>
                        <a:rPr lang="sv-SE" sz="110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sv-SE" sz="1100">
                          <a:latin typeface="Century Gothic" panose="020B0502020202020204" pitchFamily="34" charset="0"/>
                          <a:ea typeface="Times New Roman" panose="02020603050405020304" pitchFamily="18" charset="0"/>
                          <a:cs typeface="Times New Roman" panose="02020603050405020304" pitchFamily="18" charset="0"/>
                        </a:rPr>
                        <a:t> </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sv-SE" sz="1100" dirty="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sv-SE" sz="1100" dirty="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sv-SE" sz="1100" dirty="0">
                          <a:latin typeface="Century Gothic" panose="020B0502020202020204" pitchFamily="34" charset="0"/>
                          <a:ea typeface="Times New Roman" panose="02020603050405020304" pitchFamily="18" charset="0"/>
                          <a:cs typeface="Times New Roman" panose="02020603050405020304" pitchFamily="18" charset="0"/>
                        </a:rPr>
                        <a:t> </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96446306"/>
                  </a:ext>
                </a:extLst>
              </a:tr>
            </a:tbl>
          </a:graphicData>
        </a:graphic>
      </p:graphicFrame>
      <p:sp>
        <p:nvSpPr>
          <p:cNvPr id="2" name="Multiplication Sign 1">
            <a:extLst>
              <a:ext uri="{FF2B5EF4-FFF2-40B4-BE49-F238E27FC236}">
                <a16:creationId xmlns:a16="http://schemas.microsoft.com/office/drawing/2014/main" id="{05133D9D-CA3F-4FA6-B5AB-70BAE3902FC2}"/>
              </a:ext>
            </a:extLst>
          </p:cNvPr>
          <p:cNvSpPr/>
          <p:nvPr/>
        </p:nvSpPr>
        <p:spPr bwMode="auto">
          <a:xfrm>
            <a:off x="859615" y="1095280"/>
            <a:ext cx="207185" cy="224319"/>
          </a:xfrm>
          <a:prstGeom prst="mathMultiply">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err="1">
              <a:ln>
                <a:noFill/>
              </a:ln>
              <a:solidFill>
                <a:srgbClr val="404040"/>
              </a:solidFill>
              <a:effectLst/>
              <a:ea typeface="ヒラギノ角ゴ Pro W3" pitchFamily="84" charset="-128"/>
            </a:endParaRPr>
          </a:p>
        </p:txBody>
      </p:sp>
      <p:pic>
        <p:nvPicPr>
          <p:cNvPr id="7" name="Picture 6">
            <a:extLst>
              <a:ext uri="{FF2B5EF4-FFF2-40B4-BE49-F238E27FC236}">
                <a16:creationId xmlns:a16="http://schemas.microsoft.com/office/drawing/2014/main" id="{A6D403C6-56E9-E749-A8B3-79F81F9A0DBC}"/>
              </a:ext>
            </a:extLst>
          </p:cNvPr>
          <p:cNvPicPr>
            <a:picLocks noChangeAspect="1"/>
          </p:cNvPicPr>
          <p:nvPr/>
        </p:nvPicPr>
        <p:blipFill>
          <a:blip r:embed="rId3"/>
          <a:stretch>
            <a:fillRect/>
          </a:stretch>
        </p:blipFill>
        <p:spPr>
          <a:xfrm>
            <a:off x="9906000" y="0"/>
            <a:ext cx="2286000" cy="2286000"/>
          </a:xfrm>
          <a:prstGeom prst="rect">
            <a:avLst/>
          </a:prstGeom>
        </p:spPr>
      </p:pic>
      <p:pic>
        <p:nvPicPr>
          <p:cNvPr id="8" name="Picture 7">
            <a:extLst>
              <a:ext uri="{FF2B5EF4-FFF2-40B4-BE49-F238E27FC236}">
                <a16:creationId xmlns:a16="http://schemas.microsoft.com/office/drawing/2014/main" id="{BE5E5779-852F-AC44-A413-2EEE23C28213}"/>
              </a:ext>
            </a:extLst>
          </p:cNvPr>
          <p:cNvPicPr>
            <a:picLocks noChangeAspect="1"/>
          </p:cNvPicPr>
          <p:nvPr/>
        </p:nvPicPr>
        <p:blipFill>
          <a:blip r:embed="rId3"/>
          <a:stretch>
            <a:fillRect/>
          </a:stretch>
        </p:blipFill>
        <p:spPr>
          <a:xfrm rot="10800000">
            <a:off x="0" y="4572000"/>
            <a:ext cx="2286000" cy="2286000"/>
          </a:xfrm>
          <a:prstGeom prst="rect">
            <a:avLst/>
          </a:prstGeom>
        </p:spPr>
      </p:pic>
    </p:spTree>
    <p:extLst>
      <p:ext uri="{BB962C8B-B14F-4D97-AF65-F5344CB8AC3E}">
        <p14:creationId xmlns:p14="http://schemas.microsoft.com/office/powerpoint/2010/main" val="17318604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1F5CC8D9-6683-5547-8AFE-4FD65594EA21}"/>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080F16D-5879-364E-B8C6-D11601DE09C3}"/>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3" name="Picture 12">
            <a:extLst>
              <a:ext uri="{FF2B5EF4-FFF2-40B4-BE49-F238E27FC236}">
                <a16:creationId xmlns:a16="http://schemas.microsoft.com/office/drawing/2014/main" id="{F7E8DE64-7A25-A54C-AAA9-BA894C94936D}"/>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4" name="Headline">
            <a:extLst>
              <a:ext uri="{FF2B5EF4-FFF2-40B4-BE49-F238E27FC236}">
                <a16:creationId xmlns:a16="http://schemas.microsoft.com/office/drawing/2014/main" id="{3C490F28-F7D0-A746-A7E0-2C0FB584A278}"/>
              </a:ext>
            </a:extLst>
          </p:cNvPr>
          <p:cNvSpPr txBox="1">
            <a:spLocks/>
          </p:cNvSpPr>
          <p:nvPr/>
        </p:nvSpPr>
        <p:spPr>
          <a:xfrm>
            <a:off x="-1" y="2928772"/>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sv-SE" sz="4000" b="1" i="0" u="none" strike="noStrike" cap="none" normalizeH="0" baseline="0" noProof="0">
                <a:ln>
                  <a:noFill/>
                </a:ln>
                <a:solidFill>
                  <a:prstClr val="white"/>
                </a:solidFill>
                <a:uLnTx/>
                <a:uFillTx/>
                <a:latin typeface="Arial" panose="020B0604020202020204" pitchFamily="34" charset="0"/>
                <a:ea typeface="ヒラギノ角ゴ Pro W3" charset="0"/>
                <a:cs typeface="Arial" panose="020B0604020202020204" pitchFamily="34" charset="0"/>
              </a:rPr>
              <a:t>Exempel på handlingsplaner</a:t>
            </a:r>
          </a:p>
        </p:txBody>
      </p:sp>
      <p:sp>
        <p:nvSpPr>
          <p:cNvPr id="5" name="Yellow Bar">
            <a:extLst>
              <a:ext uri="{FF2B5EF4-FFF2-40B4-BE49-F238E27FC236}">
                <a16:creationId xmlns:a16="http://schemas.microsoft.com/office/drawing/2014/main" id="{989F213B-463F-FA4C-B578-28326F3CC3B7}"/>
              </a:ext>
            </a:extLst>
          </p:cNvPr>
          <p:cNvSpPr/>
          <p:nvPr/>
        </p:nvSpPr>
        <p:spPr>
          <a:xfrm>
            <a:off x="5370870" y="3737240"/>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Arial" charset="0"/>
              <a:cs typeface="Arial" charset="0"/>
            </a:endParaRPr>
          </a:p>
        </p:txBody>
      </p:sp>
      <p:sp>
        <p:nvSpPr>
          <p:cNvPr id="17" name="Page Number - White">
            <a:extLst>
              <a:ext uri="{FF2B5EF4-FFF2-40B4-BE49-F238E27FC236}">
                <a16:creationId xmlns:a16="http://schemas.microsoft.com/office/drawing/2014/main" id="{2DA1B551-51D8-BE4F-BE00-AD4B7FA807C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18</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sp>
        <p:nvSpPr>
          <p:cNvPr id="2" name="Headline">
            <a:extLst>
              <a:ext uri="{FF2B5EF4-FFF2-40B4-BE49-F238E27FC236}">
                <a16:creationId xmlns:a16="http://schemas.microsoft.com/office/drawing/2014/main" id="{982F6A2B-D35A-4498-9A0D-6AF5F2AFD0E3}"/>
              </a:ext>
            </a:extLst>
          </p:cNvPr>
          <p:cNvSpPr txBox="1">
            <a:spLocks/>
          </p:cNvSpPr>
          <p:nvPr/>
        </p:nvSpPr>
        <p:spPr>
          <a:xfrm>
            <a:off x="0" y="4126957"/>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lang="sv-SE">
                <a:solidFill>
                  <a:prstClr val="white"/>
                </a:solidFill>
              </a:rPr>
              <a:t>Fokusområde 3: Medlemstrivsel</a:t>
            </a:r>
          </a:p>
        </p:txBody>
      </p:sp>
      <p:pic>
        <p:nvPicPr>
          <p:cNvPr id="10" name="Picture 9">
            <a:extLst>
              <a:ext uri="{FF2B5EF4-FFF2-40B4-BE49-F238E27FC236}">
                <a16:creationId xmlns:a16="http://schemas.microsoft.com/office/drawing/2014/main" id="{FF5EC085-BBB6-6140-8927-9D2B88CA10E3}"/>
              </a:ext>
            </a:extLst>
          </p:cNvPr>
          <p:cNvPicPr>
            <a:picLocks noChangeAspect="1"/>
          </p:cNvPicPr>
          <p:nvPr/>
        </p:nvPicPr>
        <p:blipFill>
          <a:blip r:embed="rId4"/>
          <a:srcRect/>
          <a:stretch/>
        </p:blipFill>
        <p:spPr>
          <a:xfrm>
            <a:off x="5598747" y="1434010"/>
            <a:ext cx="994504" cy="942293"/>
          </a:xfrm>
          <a:prstGeom prst="rect">
            <a:avLst/>
          </a:prstGeom>
        </p:spPr>
      </p:pic>
    </p:spTree>
    <p:extLst>
      <p:ext uri="{BB962C8B-B14F-4D97-AF65-F5344CB8AC3E}">
        <p14:creationId xmlns:p14="http://schemas.microsoft.com/office/powerpoint/2010/main" val="37018822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0C6EEF88-DA31-43C4-B13E-F3DC01EA6BDD}"/>
              </a:ext>
            </a:extLst>
          </p:cNvPr>
          <p:cNvGraphicFramePr>
            <a:graphicFrameLocks noGrp="1"/>
          </p:cNvGraphicFramePr>
          <p:nvPr>
            <p:extLst>
              <p:ext uri="{D42A27DB-BD31-4B8C-83A1-F6EECF244321}">
                <p14:modId xmlns:p14="http://schemas.microsoft.com/office/powerpoint/2010/main" val="2113845915"/>
              </p:ext>
            </p:extLst>
          </p:nvPr>
        </p:nvGraphicFramePr>
        <p:xfrm>
          <a:off x="762482" y="685800"/>
          <a:ext cx="10667035" cy="6093304"/>
        </p:xfrm>
        <a:graphic>
          <a:graphicData uri="http://schemas.openxmlformats.org/drawingml/2006/table">
            <a:tbl>
              <a:tblPr firstRow="1" firstCol="1" bandRow="1"/>
              <a:tblGrid>
                <a:gridCol w="2769782">
                  <a:extLst>
                    <a:ext uri="{9D8B030D-6E8A-4147-A177-3AD203B41FA5}">
                      <a16:colId xmlns:a16="http://schemas.microsoft.com/office/drawing/2014/main" val="333775807"/>
                    </a:ext>
                  </a:extLst>
                </a:gridCol>
                <a:gridCol w="1783150">
                  <a:extLst>
                    <a:ext uri="{9D8B030D-6E8A-4147-A177-3AD203B41FA5}">
                      <a16:colId xmlns:a16="http://schemas.microsoft.com/office/drawing/2014/main" val="3900886396"/>
                    </a:ext>
                  </a:extLst>
                </a:gridCol>
                <a:gridCol w="206769">
                  <a:extLst>
                    <a:ext uri="{9D8B030D-6E8A-4147-A177-3AD203B41FA5}">
                      <a16:colId xmlns:a16="http://schemas.microsoft.com/office/drawing/2014/main" val="2158251681"/>
                    </a:ext>
                  </a:extLst>
                </a:gridCol>
                <a:gridCol w="3551398">
                  <a:extLst>
                    <a:ext uri="{9D8B030D-6E8A-4147-A177-3AD203B41FA5}">
                      <a16:colId xmlns:a16="http://schemas.microsoft.com/office/drawing/2014/main" val="3509548971"/>
                    </a:ext>
                  </a:extLst>
                </a:gridCol>
                <a:gridCol w="193086">
                  <a:extLst>
                    <a:ext uri="{9D8B030D-6E8A-4147-A177-3AD203B41FA5}">
                      <a16:colId xmlns:a16="http://schemas.microsoft.com/office/drawing/2014/main" val="1665258561"/>
                    </a:ext>
                  </a:extLst>
                </a:gridCol>
                <a:gridCol w="1121477">
                  <a:extLst>
                    <a:ext uri="{9D8B030D-6E8A-4147-A177-3AD203B41FA5}">
                      <a16:colId xmlns:a16="http://schemas.microsoft.com/office/drawing/2014/main" val="2281054647"/>
                    </a:ext>
                  </a:extLst>
                </a:gridCol>
                <a:gridCol w="1041373">
                  <a:extLst>
                    <a:ext uri="{9D8B030D-6E8A-4147-A177-3AD203B41FA5}">
                      <a16:colId xmlns:a16="http://schemas.microsoft.com/office/drawing/2014/main" val="347311735"/>
                    </a:ext>
                  </a:extLst>
                </a:gridCol>
              </a:tblGrid>
              <a:tr h="315875">
                <a:tc gridSpan="7">
                  <a:txBody>
                    <a:bodyPr/>
                    <a:lstStyle/>
                    <a:p>
                      <a:pPr marL="0" marR="0">
                        <a:spcBef>
                          <a:spcPts val="0"/>
                        </a:spcBef>
                        <a:spcAft>
                          <a:spcPts val="0"/>
                        </a:spcAft>
                      </a:pPr>
                      <a:r>
                        <a:rPr lang="sv-SE" sz="1500" b="1">
                          <a:latin typeface="Century Gothic" panose="020B0502020202020204" pitchFamily="34" charset="0"/>
                          <a:ea typeface="Times New Roman" panose="02020603050405020304" pitchFamily="18" charset="0"/>
                          <a:cs typeface="Calibri" panose="020F0502020204030204" pitchFamily="34" charset="0"/>
                        </a:rPr>
                        <a:t>Fokusområde </a:t>
                      </a: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819022"/>
                  </a:ext>
                </a:extLst>
              </a:tr>
              <a:tr h="484584">
                <a:tc gridSpan="2">
                  <a:txBody>
                    <a:bodyPr/>
                    <a:lstStyle/>
                    <a:p>
                      <a:pPr marL="0" marR="0">
                        <a:spcBef>
                          <a:spcPts val="0"/>
                        </a:spcBef>
                        <a:spcAft>
                          <a:spcPts val="0"/>
                        </a:spcAft>
                      </a:pPr>
                      <a:r>
                        <a:rPr lang="sv-SE" sz="1300" b="0" cap="all">
                          <a:solidFill>
                            <a:schemeClr val="accent6"/>
                          </a:solidFill>
                        </a:rPr>
                        <a:t>☐ </a:t>
                      </a:r>
                      <a:r>
                        <a:rPr lang="sv-SE" sz="1300" b="0" cap="all">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Serviceaktiviteter                          </a:t>
                      </a:r>
                    </a:p>
                    <a:p>
                      <a:pPr marL="0" marR="0">
                        <a:spcBef>
                          <a:spcPts val="0"/>
                        </a:spcBef>
                        <a:spcAft>
                          <a:spcPts val="0"/>
                        </a:spcAft>
                      </a:pPr>
                      <a:r>
                        <a:rPr lang="sv-SE" sz="1300" b="0" cap="all">
                          <a:solidFill>
                            <a:schemeClr val="accent6"/>
                          </a:solidFill>
                        </a:rPr>
                        <a:t>☐</a:t>
                      </a:r>
                      <a:r>
                        <a:rPr lang="sv-SE" sz="1300" b="0" cap="all">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Medlemsutveckling          </a:t>
                      </a:r>
                    </a:p>
                  </a:txBody>
                  <a:tcPr marL="83120" marR="83120" marT="41560" marB="4156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gridSpan="3">
                  <a:txBody>
                    <a:bodyPr/>
                    <a:lstStyle/>
                    <a:p>
                      <a:pPr marL="0" marR="0">
                        <a:spcBef>
                          <a:spcPts val="0"/>
                        </a:spcBef>
                        <a:spcAft>
                          <a:spcPts val="0"/>
                        </a:spcAft>
                      </a:pPr>
                      <a:r>
                        <a:rPr lang="sv-SE" sz="1300" b="0" cap="all">
                          <a:solidFill>
                            <a:schemeClr val="accent6"/>
                          </a:solidFill>
                          <a:latin typeface="MS Gothic" panose="020B0609070205080204" pitchFamily="49" charset="-128"/>
                          <a:ea typeface="Times New Roman" panose="02020603050405020304" pitchFamily="18" charset="0"/>
                          <a:cs typeface="Calibri" panose="020F0502020204030204" pitchFamily="34" charset="0"/>
                        </a:rPr>
                        <a:t>☐</a:t>
                      </a:r>
                      <a:r>
                        <a:rPr lang="sv-SE" sz="1300" b="0" cap="all">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Ledarutveckling </a:t>
                      </a:r>
                    </a:p>
                    <a:p>
                      <a:pPr marL="0" marR="0">
                        <a:spcBef>
                          <a:spcPts val="0"/>
                        </a:spcBef>
                        <a:spcAft>
                          <a:spcPts val="0"/>
                        </a:spcAft>
                      </a:pPr>
                      <a:r>
                        <a:rPr lang="sv-SE" sz="1300" b="0" cap="all">
                          <a:solidFill>
                            <a:schemeClr val="accent6"/>
                          </a:solidFill>
                          <a:latin typeface="MS Gothic" panose="020B0609070205080204" pitchFamily="49" charset="-128"/>
                          <a:ea typeface="Times New Roman" panose="02020603050405020304" pitchFamily="18" charset="0"/>
                          <a:cs typeface="Calibri" panose="020F0502020204030204" pitchFamily="34" charset="0"/>
                        </a:rPr>
                        <a:t>☐</a:t>
                      </a:r>
                      <a:r>
                        <a:rPr lang="sv-SE" sz="1300" b="0" cap="all">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LCIF</a:t>
                      </a:r>
                    </a:p>
                  </a:txBody>
                  <a:tcPr marL="36798" marR="36798"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pPr marL="0" marR="0" algn="l" rtl="0">
                        <a:spcBef>
                          <a:spcPts val="0"/>
                        </a:spcBef>
                        <a:spcAft>
                          <a:spcPts val="0"/>
                        </a:spcAft>
                      </a:pPr>
                      <a:endParaRPr lang="en-US" sz="40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sv-SE" sz="1300" b="0" cap="all">
                          <a:solidFill>
                            <a:schemeClr val="accent6"/>
                          </a:solidFill>
                          <a:latin typeface="MS Gothic" panose="020B0609070205080204" pitchFamily="49" charset="-128"/>
                          <a:ea typeface="Times New Roman" panose="02020603050405020304" pitchFamily="18" charset="0"/>
                          <a:cs typeface="Calibri" panose="020F0502020204030204" pitchFamily="34" charset="0"/>
                        </a:rPr>
                        <a:t>☐</a:t>
                      </a:r>
                      <a:r>
                        <a:rPr lang="sv-SE" sz="1300" b="0" cap="all">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Eget mål</a:t>
                      </a:r>
                    </a:p>
                  </a:txBody>
                  <a:tcPr marL="83120" marR="83120" marT="41560" marB="4156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354606039"/>
                  </a:ext>
                </a:extLst>
              </a:tr>
              <a:tr h="316350">
                <a:tc gridSpan="7">
                  <a:txBody>
                    <a:bodyPr/>
                    <a:lstStyle/>
                    <a:p>
                      <a:pPr marL="0" marR="0">
                        <a:spcBef>
                          <a:spcPts val="0"/>
                        </a:spcBef>
                        <a:spcAft>
                          <a:spcPts val="0"/>
                        </a:spcAft>
                      </a:pPr>
                      <a:r>
                        <a:rPr lang="sv-SE" sz="1500" b="1">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Målbeskrivning</a:t>
                      </a: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5489409"/>
                  </a:ext>
                </a:extLst>
              </a:tr>
              <a:tr h="499023">
                <a:tc gridSpan="7">
                  <a:txBody>
                    <a:bodyPr/>
                    <a:lstStyle/>
                    <a:p>
                      <a:pPr marL="0" marR="0" lvl="0" indent="0" algn="l" defTabSz="914377" rtl="0" eaLnBrk="1" fontAlgn="auto" latinLnBrk="0" hangingPunct="1">
                        <a:lnSpc>
                          <a:spcPct val="150000"/>
                        </a:lnSpc>
                        <a:spcBef>
                          <a:spcPts val="0"/>
                        </a:spcBef>
                        <a:spcAft>
                          <a:spcPts val="0"/>
                        </a:spcAft>
                        <a:buClrTx/>
                        <a:buSzTx/>
                        <a:buFontTx/>
                        <a:buNone/>
                        <a:tabLst/>
                        <a:defRPr/>
                      </a:pPr>
                      <a:r>
                        <a:rPr lang="sv-SE" sz="1400" b="0">
                          <a:solidFill>
                            <a:schemeClr val="tx1"/>
                          </a:solidFill>
                          <a:latin typeface="Century Gothic" panose="020B0502020202020204" pitchFamily="34" charset="0"/>
                          <a:ea typeface="+mn-ea"/>
                          <a:cs typeface="+mn-cs"/>
                        </a:rPr>
                        <a:t>Senast vid slutet av verksamhetsåret kommer vårt distrikt att förbättra vår nettoökning med tre medlemmar.</a:t>
                      </a:r>
                    </a:p>
                  </a:txBody>
                  <a:tcPr marL="83120" marR="83120" marT="41560" marB="415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539610"/>
                  </a:ext>
                </a:extLst>
              </a:tr>
              <a:tr h="600695">
                <a:tc>
                  <a:txBody>
                    <a:bodyPr/>
                    <a:lstStyle/>
                    <a:p>
                      <a:pPr marL="0" marR="0">
                        <a:spcBef>
                          <a:spcPts val="0"/>
                        </a:spcBef>
                        <a:spcAft>
                          <a:spcPts val="0"/>
                        </a:spcAft>
                      </a:pPr>
                      <a:r>
                        <a:rPr lang="sv-SE" sz="15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Handlingssteg</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gridSpan="2">
                  <a:txBody>
                    <a:bodyPr/>
                    <a:lstStyle/>
                    <a:p>
                      <a:pPr marL="0" marR="0">
                        <a:spcBef>
                          <a:spcPts val="0"/>
                        </a:spcBef>
                        <a:spcAft>
                          <a:spcPts val="0"/>
                        </a:spcAft>
                      </a:pPr>
                      <a:r>
                        <a:rPr lang="sv-SE" sz="15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Ansvarig</a:t>
                      </a: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a:txBody>
                    <a:bodyPr/>
                    <a:lstStyle/>
                    <a:p>
                      <a:pPr marL="0" marR="0">
                        <a:spcBef>
                          <a:spcPts val="0"/>
                        </a:spcBef>
                        <a:spcAft>
                          <a:spcPts val="0"/>
                        </a:spcAft>
                      </a:pPr>
                      <a:r>
                        <a:rPr lang="sv-SE" sz="15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Resurser som krävs (teammedlemmar, teknologi, pengar etc.)</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gridSpan="2">
                  <a:txBody>
                    <a:bodyPr/>
                    <a:lstStyle/>
                    <a:p>
                      <a:pPr marL="0" marR="0">
                        <a:spcBef>
                          <a:spcPts val="0"/>
                        </a:spcBef>
                        <a:spcAft>
                          <a:spcPts val="0"/>
                        </a:spcAft>
                      </a:pPr>
                      <a:r>
                        <a:rPr lang="sv-SE" sz="1500" b="1" dirty="0">
                          <a:solidFill>
                            <a:srgbClr val="000000"/>
                          </a:solidFill>
                          <a:latin typeface="Century Gothic" panose="020B0502020202020204" pitchFamily="34" charset="0"/>
                          <a:ea typeface="Times New Roman" panose="02020603050405020304" pitchFamily="18" charset="0"/>
                          <a:cs typeface="Calibri" panose="020F0502020204030204" pitchFamily="34" charset="0"/>
                        </a:rPr>
                        <a:t>Inleds </a:t>
                      </a:r>
                    </a:p>
                    <a:p>
                      <a:pPr marL="0" marR="0">
                        <a:spcBef>
                          <a:spcPts val="0"/>
                        </a:spcBef>
                        <a:spcAft>
                          <a:spcPts val="0"/>
                        </a:spcAft>
                      </a:pPr>
                      <a:r>
                        <a:rPr lang="sv-SE" sz="1500" b="1" dirty="0">
                          <a:solidFill>
                            <a:srgbClr val="000000"/>
                          </a:solidFill>
                          <a:latin typeface="Century Gothic" panose="020B0502020202020204" pitchFamily="34" charset="0"/>
                          <a:ea typeface="Times New Roman" panose="02020603050405020304" pitchFamily="18" charset="0"/>
                          <a:cs typeface="Calibri" panose="020F0502020204030204" pitchFamily="34" charset="0"/>
                        </a:rPr>
                        <a:t>datum</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pPr marL="0" marR="0">
                        <a:spcBef>
                          <a:spcPts val="0"/>
                        </a:spcBef>
                        <a:spcAft>
                          <a:spcPts val="0"/>
                        </a:spcAft>
                      </a:pPr>
                      <a:r>
                        <a:rPr lang="sv-SE" sz="1600">
                          <a:solidFill>
                            <a:srgbClr val="000000"/>
                          </a:solidFill>
                          <a:latin typeface="Century Gothic" panose="020B0502020202020204" pitchFamily="34" charset="0"/>
                          <a:ea typeface="Times New Roman" panose="02020603050405020304" pitchFamily="18" charset="0"/>
                          <a:cs typeface="Calibri" panose="020F0502020204030204" pitchFamily="34" charset="0"/>
                        </a:rPr>
                        <a:t>Inleds datum</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spcBef>
                          <a:spcPts val="0"/>
                        </a:spcBef>
                        <a:spcAft>
                          <a:spcPts val="0"/>
                        </a:spcAft>
                      </a:pPr>
                      <a:r>
                        <a:rPr lang="sv-SE" sz="15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Klart datum</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extLst>
                  <a:ext uri="{0D108BD9-81ED-4DB2-BD59-A6C34878D82A}">
                    <a16:rowId xmlns:a16="http://schemas.microsoft.com/office/drawing/2014/main" val="1847598733"/>
                  </a:ext>
                </a:extLst>
              </a:tr>
              <a:tr h="692665">
                <a:tc>
                  <a:txBody>
                    <a:bodyPr/>
                    <a:lstStyle/>
                    <a:p>
                      <a:pPr marL="0" marR="0">
                        <a:spcBef>
                          <a:spcPts val="0"/>
                        </a:spcBef>
                        <a:spcAft>
                          <a:spcPts val="0"/>
                        </a:spcAft>
                      </a:pPr>
                      <a:r>
                        <a:rPr lang="sv-SE" sz="1300" b="0">
                          <a:latin typeface="Century Gothic" panose="020B0502020202020204" pitchFamily="34" charset="0"/>
                          <a:ea typeface="Times New Roman" panose="02020603050405020304" pitchFamily="18" charset="0"/>
                          <a:cs typeface="Times New Roman" panose="02020603050405020304" pitchFamily="18" charset="0"/>
                        </a:rPr>
                        <a:t>Gå igenom vägledningen om medlemmarnas tillfredsställelse, boka in ett möte med dem som kommer att arbeta med fokusområde 3</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sv-SE" sz="1300" b="0">
                          <a:latin typeface="Century Gothic" panose="020B0502020202020204" pitchFamily="34" charset="0"/>
                          <a:ea typeface="Times New Roman" panose="02020603050405020304" pitchFamily="18" charset="0"/>
                          <a:cs typeface="Times New Roman" panose="02020603050405020304" pitchFamily="18" charset="0"/>
                        </a:rPr>
                        <a:t>Fokusområde 3, ledare för arbetsgrupp</a:t>
                      </a: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sv-SE" sz="1300" dirty="0">
                          <a:latin typeface="Century Gothic" panose="020B0502020202020204" pitchFamily="34" charset="0"/>
                          <a:ea typeface="Times New Roman" panose="02020603050405020304" pitchFamily="18" charset="0"/>
                          <a:cs typeface="Times New Roman" panose="02020603050405020304" pitchFamily="18" charset="0"/>
                        </a:rPr>
                        <a:t>Vägledning om medlemmarnas tillfreds-</a:t>
                      </a:r>
                      <a:r>
                        <a:rPr lang="sv-SE" sz="1300" dirty="0" err="1">
                          <a:latin typeface="Century Gothic" panose="020B0502020202020204" pitchFamily="34" charset="0"/>
                          <a:ea typeface="Times New Roman" panose="02020603050405020304" pitchFamily="18" charset="0"/>
                          <a:cs typeface="Times New Roman" panose="02020603050405020304" pitchFamily="18" charset="0"/>
                        </a:rPr>
                        <a:t>ställelse</a:t>
                      </a:r>
                      <a:r>
                        <a:rPr lang="sv-SE" sz="1300" dirty="0">
                          <a:latin typeface="Century Gothic" panose="020B0502020202020204" pitchFamily="34" charset="0"/>
                          <a:ea typeface="Times New Roman" panose="02020603050405020304" pitchFamily="18" charset="0"/>
                          <a:cs typeface="Times New Roman" panose="02020603050405020304" pitchFamily="18" charset="0"/>
                        </a:rPr>
                        <a:t>, kontaktinformation till gruppens medlemmar, e-post</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sv-SE" sz="1300">
                          <a:latin typeface="Century Gothic" panose="020B0502020202020204" pitchFamily="34" charset="0"/>
                          <a:ea typeface="Times New Roman" panose="02020603050405020304" pitchFamily="18" charset="0"/>
                          <a:cs typeface="Times New Roman" panose="02020603050405020304" pitchFamily="18" charset="0"/>
                        </a:rPr>
                        <a:t>15 januari 202X</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sv-SE" sz="120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sv-SE"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sv-SE" sz="1300">
                          <a:latin typeface="Century Gothic" panose="020B0502020202020204" pitchFamily="34" charset="0"/>
                          <a:ea typeface="Times New Roman" panose="02020603050405020304" pitchFamily="18" charset="0"/>
                          <a:cs typeface="Times New Roman" panose="02020603050405020304" pitchFamily="18" charset="0"/>
                        </a:rPr>
                        <a:t>25 januari 202X</a:t>
                      </a:r>
                    </a:p>
                    <a:p>
                      <a:pPr marL="0" marR="0">
                        <a:spcBef>
                          <a:spcPts val="0"/>
                        </a:spcBef>
                        <a:spcAft>
                          <a:spcPts val="0"/>
                        </a:spcAft>
                      </a:pPr>
                      <a:r>
                        <a:rPr lang="sv-SE" sz="1300">
                          <a:latin typeface="Century Gothic" panose="020B0502020202020204" pitchFamily="34" charset="0"/>
                          <a:ea typeface="Times New Roman" panose="02020603050405020304" pitchFamily="18" charset="0"/>
                          <a:cs typeface="Times New Roman" panose="02020603050405020304" pitchFamily="18" charset="0"/>
                        </a:rPr>
                        <a:t> </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7928677"/>
                  </a:ext>
                </a:extLst>
              </a:tr>
              <a:tr h="96973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sv-SE" sz="1300" b="0" dirty="0">
                          <a:latin typeface="Century Gothic" panose="020B0502020202020204" pitchFamily="34" charset="0"/>
                          <a:ea typeface="Times New Roman" panose="02020603050405020304" pitchFamily="18" charset="0"/>
                          <a:cs typeface="Times New Roman" panose="02020603050405020304" pitchFamily="18" charset="0"/>
                        </a:rPr>
                        <a:t>Gå igenom vägledningen om medlemmarnas tillfredsställelse i arbetsgruppen och diskutera hur klubbarna kan anpassa den till att passa deras behov.</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sv-SE" sz="1300" b="0">
                          <a:latin typeface="Century Gothic" panose="020B0502020202020204" pitchFamily="34" charset="0"/>
                          <a:ea typeface="Times New Roman" panose="02020603050405020304" pitchFamily="18" charset="0"/>
                          <a:cs typeface="Times New Roman" panose="02020603050405020304" pitchFamily="18" charset="0"/>
                        </a:rPr>
                        <a:t>Fokusområde 3, ledare för arbetsgrupp</a:t>
                      </a: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sv-SE" sz="1300" b="0" dirty="0">
                          <a:latin typeface="Century Gothic" panose="020B0502020202020204" pitchFamily="34" charset="0"/>
                          <a:ea typeface="Times New Roman" panose="02020603050405020304" pitchFamily="18" charset="0"/>
                          <a:cs typeface="Times New Roman" panose="02020603050405020304" pitchFamily="18" charset="0"/>
                        </a:rPr>
                        <a:t>Vägledning om medlemmarnas tillfreds-</a:t>
                      </a:r>
                      <a:r>
                        <a:rPr lang="sv-SE" sz="1300" b="0" dirty="0" err="1">
                          <a:latin typeface="Century Gothic" panose="020B0502020202020204" pitchFamily="34" charset="0"/>
                          <a:ea typeface="Times New Roman" panose="02020603050405020304" pitchFamily="18" charset="0"/>
                          <a:cs typeface="Times New Roman" panose="02020603050405020304" pitchFamily="18" charset="0"/>
                        </a:rPr>
                        <a:t>ställelse</a:t>
                      </a:r>
                      <a:r>
                        <a:rPr lang="sv-SE" sz="1300" b="0" dirty="0">
                          <a:latin typeface="Century Gothic" panose="020B0502020202020204" pitchFamily="34" charset="0"/>
                          <a:ea typeface="Times New Roman" panose="02020603050405020304" pitchFamily="18" charset="0"/>
                          <a:cs typeface="Times New Roman" panose="02020603050405020304" pitchFamily="18" charset="0"/>
                        </a:rPr>
                        <a:t>, virtuell mötesplattform</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sv-SE" sz="1300">
                          <a:latin typeface="Century Gothic" panose="020B0502020202020204" pitchFamily="34" charset="0"/>
                          <a:ea typeface="Times New Roman" panose="02020603050405020304" pitchFamily="18" charset="0"/>
                          <a:cs typeface="Times New Roman" panose="02020603050405020304" pitchFamily="18" charset="0"/>
                        </a:rPr>
                        <a:t>1 februari 202X</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sv-SE"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sv-SE" sz="1300">
                          <a:latin typeface="Century Gothic" panose="020B0502020202020204" pitchFamily="34" charset="0"/>
                          <a:ea typeface="Times New Roman" panose="02020603050405020304" pitchFamily="18" charset="0"/>
                          <a:cs typeface="Times New Roman" panose="02020603050405020304" pitchFamily="18" charset="0"/>
                        </a:rPr>
                        <a:t>15 februari 202X</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6514237"/>
                  </a:ext>
                </a:extLst>
              </a:tr>
              <a:tr h="876870">
                <a:tc>
                  <a:txBody>
                    <a:bodyPr/>
                    <a:lstStyle/>
                    <a:p>
                      <a:pPr marL="0" marR="0">
                        <a:spcBef>
                          <a:spcPts val="0"/>
                        </a:spcBef>
                        <a:spcAft>
                          <a:spcPts val="0"/>
                        </a:spcAft>
                      </a:pPr>
                      <a:r>
                        <a:rPr lang="sv-SE" sz="1300" b="0">
                          <a:latin typeface="Century Gothic" panose="020B0502020202020204" pitchFamily="34" charset="0"/>
                          <a:ea typeface="Times New Roman" panose="02020603050405020304" pitchFamily="18" charset="0"/>
                          <a:cs typeface="Times New Roman" panose="02020603050405020304" pitchFamily="18" charset="0"/>
                        </a:rPr>
                        <a:t>Boka in möten med klubbarnas ledare, för att gå igenom vägledningen och hur den kan användas på bästa sätt.</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sv-SE" sz="1300" b="0">
                          <a:latin typeface="Century Gothic" panose="020B0502020202020204" pitchFamily="34" charset="0"/>
                          <a:ea typeface="Times New Roman" panose="02020603050405020304" pitchFamily="18" charset="0"/>
                          <a:cs typeface="Times New Roman" panose="02020603050405020304" pitchFamily="18" charset="0"/>
                        </a:rPr>
                        <a:t>Fokusområde 3, ledare för arbetsgrupp</a:t>
                      </a: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sv-SE" sz="1300" b="0">
                          <a:latin typeface="Century Gothic" panose="020B0502020202020204" pitchFamily="34" charset="0"/>
                          <a:ea typeface="Times New Roman" panose="02020603050405020304" pitchFamily="18" charset="0"/>
                          <a:cs typeface="Times New Roman" panose="02020603050405020304" pitchFamily="18" charset="0"/>
                        </a:rPr>
                        <a:t>Kontaktinformation till klubbarnas ledare, MyLCI, virtuell mötesplattform, kalender</a:t>
                      </a:r>
                    </a:p>
                    <a:p>
                      <a:pPr marL="0" marR="0" algn="l" rtl="0">
                        <a:spcBef>
                          <a:spcPts val="0"/>
                        </a:spcBef>
                        <a:spcAft>
                          <a:spcPts val="0"/>
                        </a:spcAft>
                      </a:pP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sv-SE" sz="1300">
                          <a:latin typeface="Century Gothic" panose="020B0502020202020204" pitchFamily="34" charset="0"/>
                          <a:ea typeface="Times New Roman" panose="02020603050405020304" pitchFamily="18" charset="0"/>
                          <a:cs typeface="Times New Roman" panose="02020603050405020304" pitchFamily="18" charset="0"/>
                        </a:rPr>
                        <a:t>15 februari 202X</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sv-SE"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sv-SE" sz="1300">
                          <a:latin typeface="Century Gothic" panose="020B0502020202020204" pitchFamily="34" charset="0"/>
                          <a:ea typeface="Times New Roman" panose="02020603050405020304" pitchFamily="18" charset="0"/>
                          <a:cs typeface="Times New Roman" panose="02020603050405020304" pitchFamily="18" charset="0"/>
                        </a:rPr>
                        <a:t>1 mars 202X</a:t>
                      </a:r>
                    </a:p>
                    <a:p>
                      <a:pPr marL="0" marR="0" algn="l" rtl="0">
                        <a:spcBef>
                          <a:spcPts val="0"/>
                        </a:spcBef>
                        <a:spcAft>
                          <a:spcPts val="0"/>
                        </a:spcAft>
                      </a:pPr>
                      <a:endParaRPr lang="en-US" sz="13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9141486"/>
                  </a:ext>
                </a:extLst>
              </a:tr>
              <a:tr h="347562">
                <a:tc gridSpan="3">
                  <a:txBody>
                    <a:bodyPr/>
                    <a:lstStyle/>
                    <a:p>
                      <a:pPr marL="47625" marR="0" indent="-47625">
                        <a:spcBef>
                          <a:spcPts val="0"/>
                        </a:spcBef>
                        <a:spcAft>
                          <a:spcPts val="0"/>
                        </a:spcAft>
                      </a:pPr>
                      <a:r>
                        <a:rPr lang="sv-SE" sz="15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Bedömning</a:t>
                      </a: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sv-SE" sz="15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Ändringar</a:t>
                      </a: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25903918"/>
                  </a:ext>
                </a:extLst>
              </a:tr>
              <a:tr h="585363">
                <a:tc gridSpan="3">
                  <a:txBody>
                    <a:bodyPr/>
                    <a:lstStyle/>
                    <a:p>
                      <a:pPr marL="0" marR="0">
                        <a:spcBef>
                          <a:spcPts val="0"/>
                        </a:spcBef>
                        <a:spcAft>
                          <a:spcPts val="0"/>
                        </a:spcAft>
                      </a:pPr>
                      <a:r>
                        <a:rPr lang="sv-SE" sz="110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sv-SE" sz="1100">
                          <a:latin typeface="Century Gothic" panose="020B0502020202020204" pitchFamily="34" charset="0"/>
                          <a:ea typeface="Times New Roman" panose="02020603050405020304" pitchFamily="18" charset="0"/>
                          <a:cs typeface="Times New Roman" panose="02020603050405020304" pitchFamily="18" charset="0"/>
                        </a:rPr>
                        <a:t> </a:t>
                      </a: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sv-SE" sz="1100" dirty="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sv-SE" sz="1100" dirty="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sv-SE" sz="1100" dirty="0">
                          <a:latin typeface="Century Gothic" panose="020B0502020202020204" pitchFamily="34" charset="0"/>
                          <a:ea typeface="Times New Roman" panose="02020603050405020304" pitchFamily="18" charset="0"/>
                          <a:cs typeface="Times New Roman" panose="02020603050405020304" pitchFamily="18" charset="0"/>
                        </a:rPr>
                        <a:t> </a:t>
                      </a: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96446306"/>
                  </a:ext>
                </a:extLst>
              </a:tr>
            </a:tbl>
          </a:graphicData>
        </a:graphic>
      </p:graphicFrame>
      <p:sp>
        <p:nvSpPr>
          <p:cNvPr id="2" name="Multiplication Sign 1">
            <a:extLst>
              <a:ext uri="{FF2B5EF4-FFF2-40B4-BE49-F238E27FC236}">
                <a16:creationId xmlns:a16="http://schemas.microsoft.com/office/drawing/2014/main" id="{05133D9D-CA3F-4FA6-B5AB-70BAE3902FC2}"/>
              </a:ext>
            </a:extLst>
          </p:cNvPr>
          <p:cNvSpPr/>
          <p:nvPr/>
        </p:nvSpPr>
        <p:spPr bwMode="auto">
          <a:xfrm>
            <a:off x="781924" y="1219201"/>
            <a:ext cx="208676" cy="225934"/>
          </a:xfrm>
          <a:prstGeom prst="mathMultiply">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err="1">
              <a:ln>
                <a:noFill/>
              </a:ln>
              <a:solidFill>
                <a:srgbClr val="404040"/>
              </a:solidFill>
              <a:effectLst/>
              <a:ea typeface="ヒラギノ角ゴ Pro W3" pitchFamily="84" charset="-128"/>
            </a:endParaRPr>
          </a:p>
        </p:txBody>
      </p:sp>
      <p:pic>
        <p:nvPicPr>
          <p:cNvPr id="7" name="Picture 6">
            <a:extLst>
              <a:ext uri="{FF2B5EF4-FFF2-40B4-BE49-F238E27FC236}">
                <a16:creationId xmlns:a16="http://schemas.microsoft.com/office/drawing/2014/main" id="{A90782B0-6485-4143-A788-62E16975F243}"/>
              </a:ext>
            </a:extLst>
          </p:cNvPr>
          <p:cNvPicPr>
            <a:picLocks noChangeAspect="1"/>
          </p:cNvPicPr>
          <p:nvPr/>
        </p:nvPicPr>
        <p:blipFill>
          <a:blip r:embed="rId3"/>
          <a:stretch>
            <a:fillRect/>
          </a:stretch>
        </p:blipFill>
        <p:spPr>
          <a:xfrm>
            <a:off x="9906000" y="0"/>
            <a:ext cx="2286000" cy="2286000"/>
          </a:xfrm>
          <a:prstGeom prst="rect">
            <a:avLst/>
          </a:prstGeom>
        </p:spPr>
      </p:pic>
      <p:pic>
        <p:nvPicPr>
          <p:cNvPr id="8" name="Picture 7">
            <a:extLst>
              <a:ext uri="{FF2B5EF4-FFF2-40B4-BE49-F238E27FC236}">
                <a16:creationId xmlns:a16="http://schemas.microsoft.com/office/drawing/2014/main" id="{3B5430CA-41D4-0A40-883C-5D24EC1112D0}"/>
              </a:ext>
            </a:extLst>
          </p:cNvPr>
          <p:cNvPicPr>
            <a:picLocks noChangeAspect="1"/>
          </p:cNvPicPr>
          <p:nvPr/>
        </p:nvPicPr>
        <p:blipFill>
          <a:blip r:embed="rId3"/>
          <a:stretch>
            <a:fillRect/>
          </a:stretch>
        </p:blipFill>
        <p:spPr>
          <a:xfrm rot="10800000">
            <a:off x="-14207" y="4572000"/>
            <a:ext cx="2286000" cy="2286000"/>
          </a:xfrm>
          <a:prstGeom prst="rect">
            <a:avLst/>
          </a:prstGeom>
        </p:spPr>
      </p:pic>
    </p:spTree>
    <p:extLst>
      <p:ext uri="{BB962C8B-B14F-4D97-AF65-F5344CB8AC3E}">
        <p14:creationId xmlns:p14="http://schemas.microsoft.com/office/powerpoint/2010/main" val="17783754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
        <p:cNvGrpSpPr/>
        <p:nvPr/>
      </p:nvGrpSpPr>
      <p:grpSpPr>
        <a:xfrm>
          <a:off x="0" y="0"/>
          <a:ext cx="0" cy="0"/>
          <a:chOff x="0" y="0"/>
          <a:chExt cx="0" cy="0"/>
        </a:xfrm>
      </p:grpSpPr>
      <p:pic>
        <p:nvPicPr>
          <p:cNvPr id="8" name="Background - Image">
            <a:extLst>
              <a:ext uri="{FF2B5EF4-FFF2-40B4-BE49-F238E27FC236}">
                <a16:creationId xmlns:a16="http://schemas.microsoft.com/office/drawing/2014/main" id="{2A72E7B5-0C81-C84B-9A88-41EEB17B36DD}"/>
              </a:ext>
            </a:extLst>
          </p:cNvPr>
          <p:cNvPicPr>
            <a:picLocks noChangeAspect="1"/>
          </p:cNvPicPr>
          <p:nvPr/>
        </p:nvPicPr>
        <p:blipFill>
          <a:blip r:embed="rId3"/>
          <a:stretch>
            <a:fillRect/>
          </a:stretch>
        </p:blipFill>
        <p:spPr>
          <a:xfrm>
            <a:off x="0" y="0"/>
            <a:ext cx="12192000" cy="6858000"/>
          </a:xfrm>
          <a:prstGeom prst="rect">
            <a:avLst/>
          </a:prstGeom>
        </p:spPr>
      </p:pic>
      <p:sp>
        <p:nvSpPr>
          <p:cNvPr id="9" name="Background - Overlay">
            <a:extLst>
              <a:ext uri="{FF2B5EF4-FFF2-40B4-BE49-F238E27FC236}">
                <a16:creationId xmlns:a16="http://schemas.microsoft.com/office/drawing/2014/main" id="{7F19E82C-47B1-644C-BEEF-0D6394F90FAD}"/>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0" name="Yellow Bar">
            <a:extLst>
              <a:ext uri="{FF2B5EF4-FFF2-40B4-BE49-F238E27FC236}">
                <a16:creationId xmlns:a16="http://schemas.microsoft.com/office/drawing/2014/main" id="{4519EC5D-409E-7F48-A02B-22AA2764DED4}"/>
              </a:ext>
            </a:extLst>
          </p:cNvPr>
          <p:cNvSpPr/>
          <p:nvPr/>
        </p:nvSpPr>
        <p:spPr>
          <a:xfrm>
            <a:off x="5506829" y="335624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11" name="Emblem - White" descr="lionlogo_white.eps">
            <a:extLst>
              <a:ext uri="{FF2B5EF4-FFF2-40B4-BE49-F238E27FC236}">
                <a16:creationId xmlns:a16="http://schemas.microsoft.com/office/drawing/2014/main" id="{EAB47245-9DD4-8D49-AACB-CF57FEB740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2" name="Headline">
            <a:extLst>
              <a:ext uri="{FF2B5EF4-FFF2-40B4-BE49-F238E27FC236}">
                <a16:creationId xmlns:a16="http://schemas.microsoft.com/office/drawing/2014/main" id="{F73E6C09-000C-F14F-A1EB-B5968314E2D4}"/>
              </a:ext>
            </a:extLst>
          </p:cNvPr>
          <p:cNvSpPr txBox="1">
            <a:spLocks/>
          </p:cNvSpPr>
          <p:nvPr/>
        </p:nvSpPr>
        <p:spPr>
          <a:xfrm>
            <a:off x="762000" y="3608362"/>
            <a:ext cx="10668000" cy="9144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F0C300"/>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a:solidFill>
                  <a:srgbClr val="EBB700"/>
                </a:solidFill>
              </a:rPr>
              <a:t>Global medlemsfokusering</a:t>
            </a:r>
          </a:p>
        </p:txBody>
      </p:sp>
      <p:sp>
        <p:nvSpPr>
          <p:cNvPr id="13" name="Subhead">
            <a:extLst>
              <a:ext uri="{FF2B5EF4-FFF2-40B4-BE49-F238E27FC236}">
                <a16:creationId xmlns:a16="http://schemas.microsoft.com/office/drawing/2014/main" id="{F1BE447C-A633-9544-8EBD-CF197C17F1BB}"/>
              </a:ext>
            </a:extLst>
          </p:cNvPr>
          <p:cNvSpPr txBox="1">
            <a:spLocks/>
          </p:cNvSpPr>
          <p:nvPr/>
        </p:nvSpPr>
        <p:spPr>
          <a:xfrm>
            <a:off x="762000" y="4800600"/>
            <a:ext cx="10668000" cy="1066800"/>
          </a:xfrm>
          <a:prstGeom prst="rect">
            <a:avLst/>
          </a:prstGeom>
        </p:spPr>
        <p:txBody>
          <a:bodyPr/>
          <a:lstStyle>
            <a:lvl1pPr marL="0" indent="0" algn="ctr" rtl="0" eaLnBrk="1" fontAlgn="base" hangingPunct="1">
              <a:spcBef>
                <a:spcPct val="20000"/>
              </a:spcBef>
              <a:spcAft>
                <a:spcPct val="0"/>
              </a:spcAft>
              <a:buFont typeface="Arial" pitchFamily="34" charset="0"/>
              <a:buNone/>
              <a:defRPr sz="18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3200"/>
              <a:t>Skapa en plan</a:t>
            </a:r>
          </a:p>
        </p:txBody>
      </p:sp>
      <p:sp>
        <p:nvSpPr>
          <p:cNvPr id="14" name="Page Number - White">
            <a:extLst>
              <a:ext uri="{FF2B5EF4-FFF2-40B4-BE49-F238E27FC236}">
                <a16:creationId xmlns:a16="http://schemas.microsoft.com/office/drawing/2014/main" id="{015766A3-9DFD-7C40-BCB0-EC59464358F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a:t>
            </a:fld>
            <a:endParaRPr lang="en-US" sz="1000">
              <a:solidFill>
                <a:schemeClr val="bg1"/>
              </a:solidFill>
            </a:endParaRPr>
          </a:p>
        </p:txBody>
      </p:sp>
    </p:spTree>
    <p:extLst>
      <p:ext uri="{BB962C8B-B14F-4D97-AF65-F5344CB8AC3E}">
        <p14:creationId xmlns:p14="http://schemas.microsoft.com/office/powerpoint/2010/main" val="326816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1F5CC8D9-6683-5547-8AFE-4FD65594EA21}"/>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080F16D-5879-364E-B8C6-D11601DE09C3}"/>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3" name="Picture 12">
            <a:extLst>
              <a:ext uri="{FF2B5EF4-FFF2-40B4-BE49-F238E27FC236}">
                <a16:creationId xmlns:a16="http://schemas.microsoft.com/office/drawing/2014/main" id="{F7E8DE64-7A25-A54C-AAA9-BA894C94936D}"/>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4" name="Headline">
            <a:extLst>
              <a:ext uri="{FF2B5EF4-FFF2-40B4-BE49-F238E27FC236}">
                <a16:creationId xmlns:a16="http://schemas.microsoft.com/office/drawing/2014/main" id="{3C490F28-F7D0-A746-A7E0-2C0FB584A278}"/>
              </a:ext>
            </a:extLst>
          </p:cNvPr>
          <p:cNvSpPr txBox="1">
            <a:spLocks/>
          </p:cNvSpPr>
          <p:nvPr/>
        </p:nvSpPr>
        <p:spPr>
          <a:xfrm>
            <a:off x="-1" y="2928772"/>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sv-SE" sz="4000" b="1" i="0" u="none" strike="noStrike" cap="none" normalizeH="0" baseline="0" noProof="0">
                <a:ln>
                  <a:noFill/>
                </a:ln>
                <a:solidFill>
                  <a:prstClr val="white"/>
                </a:solidFill>
                <a:uLnTx/>
                <a:uFillTx/>
                <a:latin typeface="Arial" panose="020B0604020202020204" pitchFamily="34" charset="0"/>
                <a:ea typeface="ヒラギノ角ゴ Pro W3" charset="0"/>
                <a:cs typeface="Arial" panose="020B0604020202020204" pitchFamily="34" charset="0"/>
              </a:rPr>
              <a:t>Exempel på handlingsplaner</a:t>
            </a:r>
          </a:p>
        </p:txBody>
      </p:sp>
      <p:sp>
        <p:nvSpPr>
          <p:cNvPr id="5" name="Yellow Bar">
            <a:extLst>
              <a:ext uri="{FF2B5EF4-FFF2-40B4-BE49-F238E27FC236}">
                <a16:creationId xmlns:a16="http://schemas.microsoft.com/office/drawing/2014/main" id="{989F213B-463F-FA4C-B578-28326F3CC3B7}"/>
              </a:ext>
            </a:extLst>
          </p:cNvPr>
          <p:cNvSpPr/>
          <p:nvPr/>
        </p:nvSpPr>
        <p:spPr>
          <a:xfrm>
            <a:off x="5370870" y="3737240"/>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Arial" charset="0"/>
              <a:cs typeface="Arial" charset="0"/>
            </a:endParaRPr>
          </a:p>
        </p:txBody>
      </p:sp>
      <p:sp>
        <p:nvSpPr>
          <p:cNvPr id="17" name="Page Number - White">
            <a:extLst>
              <a:ext uri="{FF2B5EF4-FFF2-40B4-BE49-F238E27FC236}">
                <a16:creationId xmlns:a16="http://schemas.microsoft.com/office/drawing/2014/main" id="{2DA1B551-51D8-BE4F-BE00-AD4B7FA807C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20</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sp>
        <p:nvSpPr>
          <p:cNvPr id="2" name="Headline">
            <a:extLst>
              <a:ext uri="{FF2B5EF4-FFF2-40B4-BE49-F238E27FC236}">
                <a16:creationId xmlns:a16="http://schemas.microsoft.com/office/drawing/2014/main" id="{982F6A2B-D35A-4498-9A0D-6AF5F2AFD0E3}"/>
              </a:ext>
            </a:extLst>
          </p:cNvPr>
          <p:cNvSpPr txBox="1">
            <a:spLocks/>
          </p:cNvSpPr>
          <p:nvPr/>
        </p:nvSpPr>
        <p:spPr>
          <a:xfrm>
            <a:off x="0" y="4126957"/>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lang="sv-SE">
                <a:solidFill>
                  <a:prstClr val="white"/>
                </a:solidFill>
              </a:rPr>
              <a:t>Fokusområde 4: Ledarstöd</a:t>
            </a:r>
          </a:p>
        </p:txBody>
      </p:sp>
      <p:pic>
        <p:nvPicPr>
          <p:cNvPr id="10" name="Picture 9">
            <a:extLst>
              <a:ext uri="{FF2B5EF4-FFF2-40B4-BE49-F238E27FC236}">
                <a16:creationId xmlns:a16="http://schemas.microsoft.com/office/drawing/2014/main" id="{6DFC669C-E463-3C48-A8B2-8D5F88EAECFE}"/>
              </a:ext>
            </a:extLst>
          </p:cNvPr>
          <p:cNvPicPr>
            <a:picLocks noChangeAspect="1"/>
          </p:cNvPicPr>
          <p:nvPr/>
        </p:nvPicPr>
        <p:blipFill>
          <a:blip r:embed="rId4"/>
          <a:srcRect/>
          <a:stretch/>
        </p:blipFill>
        <p:spPr>
          <a:xfrm>
            <a:off x="5598747" y="1434010"/>
            <a:ext cx="994504" cy="942293"/>
          </a:xfrm>
          <a:prstGeom prst="rect">
            <a:avLst/>
          </a:prstGeom>
        </p:spPr>
      </p:pic>
    </p:spTree>
    <p:extLst>
      <p:ext uri="{BB962C8B-B14F-4D97-AF65-F5344CB8AC3E}">
        <p14:creationId xmlns:p14="http://schemas.microsoft.com/office/powerpoint/2010/main" val="40135694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0C6EEF88-DA31-43C4-B13E-F3DC01EA6BDD}"/>
              </a:ext>
            </a:extLst>
          </p:cNvPr>
          <p:cNvGraphicFramePr>
            <a:graphicFrameLocks noGrp="1"/>
          </p:cNvGraphicFramePr>
          <p:nvPr>
            <p:extLst>
              <p:ext uri="{D42A27DB-BD31-4B8C-83A1-F6EECF244321}">
                <p14:modId xmlns:p14="http://schemas.microsoft.com/office/powerpoint/2010/main" val="3683959249"/>
              </p:ext>
            </p:extLst>
          </p:nvPr>
        </p:nvGraphicFramePr>
        <p:xfrm>
          <a:off x="742708" y="554675"/>
          <a:ext cx="10706583" cy="6144047"/>
        </p:xfrm>
        <a:graphic>
          <a:graphicData uri="http://schemas.openxmlformats.org/drawingml/2006/table">
            <a:tbl>
              <a:tblPr firstRow="1" firstCol="1" bandRow="1"/>
              <a:tblGrid>
                <a:gridCol w="2780051">
                  <a:extLst>
                    <a:ext uri="{9D8B030D-6E8A-4147-A177-3AD203B41FA5}">
                      <a16:colId xmlns:a16="http://schemas.microsoft.com/office/drawing/2014/main" val="333775807"/>
                    </a:ext>
                  </a:extLst>
                </a:gridCol>
                <a:gridCol w="1789761">
                  <a:extLst>
                    <a:ext uri="{9D8B030D-6E8A-4147-A177-3AD203B41FA5}">
                      <a16:colId xmlns:a16="http://schemas.microsoft.com/office/drawing/2014/main" val="3900886396"/>
                    </a:ext>
                  </a:extLst>
                </a:gridCol>
                <a:gridCol w="207536">
                  <a:extLst>
                    <a:ext uri="{9D8B030D-6E8A-4147-A177-3AD203B41FA5}">
                      <a16:colId xmlns:a16="http://schemas.microsoft.com/office/drawing/2014/main" val="2158251681"/>
                    </a:ext>
                  </a:extLst>
                </a:gridCol>
                <a:gridCol w="3564564">
                  <a:extLst>
                    <a:ext uri="{9D8B030D-6E8A-4147-A177-3AD203B41FA5}">
                      <a16:colId xmlns:a16="http://schemas.microsoft.com/office/drawing/2014/main" val="3509548971"/>
                    </a:ext>
                  </a:extLst>
                </a:gridCol>
                <a:gridCol w="193802">
                  <a:extLst>
                    <a:ext uri="{9D8B030D-6E8A-4147-A177-3AD203B41FA5}">
                      <a16:colId xmlns:a16="http://schemas.microsoft.com/office/drawing/2014/main" val="1665258561"/>
                    </a:ext>
                  </a:extLst>
                </a:gridCol>
                <a:gridCol w="1125635">
                  <a:extLst>
                    <a:ext uri="{9D8B030D-6E8A-4147-A177-3AD203B41FA5}">
                      <a16:colId xmlns:a16="http://schemas.microsoft.com/office/drawing/2014/main" val="2281054647"/>
                    </a:ext>
                  </a:extLst>
                </a:gridCol>
                <a:gridCol w="1045234">
                  <a:extLst>
                    <a:ext uri="{9D8B030D-6E8A-4147-A177-3AD203B41FA5}">
                      <a16:colId xmlns:a16="http://schemas.microsoft.com/office/drawing/2014/main" val="347311735"/>
                    </a:ext>
                  </a:extLst>
                </a:gridCol>
              </a:tblGrid>
              <a:tr h="308802">
                <a:tc gridSpan="7">
                  <a:txBody>
                    <a:bodyPr/>
                    <a:lstStyle/>
                    <a:p>
                      <a:pPr marL="0" marR="0">
                        <a:spcBef>
                          <a:spcPts val="0"/>
                        </a:spcBef>
                        <a:spcAft>
                          <a:spcPts val="0"/>
                        </a:spcAft>
                      </a:pPr>
                      <a:r>
                        <a:rPr lang="sv-SE" sz="1500" b="1">
                          <a:latin typeface="Century Gothic" panose="020B0502020202020204" pitchFamily="34" charset="0"/>
                          <a:ea typeface="Times New Roman" panose="02020603050405020304" pitchFamily="18" charset="0"/>
                          <a:cs typeface="Calibri" panose="020F0502020204030204" pitchFamily="34" charset="0"/>
                        </a:rPr>
                        <a:t>Fokusområde </a:t>
                      </a: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819022"/>
                  </a:ext>
                </a:extLst>
              </a:tr>
              <a:tr h="473733">
                <a:tc gridSpan="2">
                  <a:txBody>
                    <a:bodyPr/>
                    <a:lstStyle/>
                    <a:p>
                      <a:pPr marL="0" marR="0">
                        <a:spcBef>
                          <a:spcPts val="0"/>
                        </a:spcBef>
                        <a:spcAft>
                          <a:spcPts val="0"/>
                        </a:spcAft>
                      </a:pPr>
                      <a:r>
                        <a:rPr lang="sv-SE" sz="1300" b="0" cap="all">
                          <a:solidFill>
                            <a:schemeClr val="accent6"/>
                          </a:solidFill>
                        </a:rPr>
                        <a:t>☐ </a:t>
                      </a:r>
                      <a:r>
                        <a:rPr lang="sv-SE" sz="1300" b="0" cap="all">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Serviceaktiviteter                          </a:t>
                      </a:r>
                    </a:p>
                    <a:p>
                      <a:pPr marL="0" marR="0">
                        <a:spcBef>
                          <a:spcPts val="0"/>
                        </a:spcBef>
                        <a:spcAft>
                          <a:spcPts val="0"/>
                        </a:spcAft>
                      </a:pPr>
                      <a:r>
                        <a:rPr lang="sv-SE" sz="1300" b="0" cap="all">
                          <a:solidFill>
                            <a:schemeClr val="accent6"/>
                          </a:solidFill>
                        </a:rPr>
                        <a:t>☐</a:t>
                      </a:r>
                      <a:r>
                        <a:rPr lang="sv-SE" sz="1300" b="0" cap="all">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Medlemsutveckling          </a:t>
                      </a:r>
                    </a:p>
                  </a:txBody>
                  <a:tcPr marL="87393" marR="87393" marT="43697" marB="43697">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gridSpan="3">
                  <a:txBody>
                    <a:bodyPr/>
                    <a:lstStyle/>
                    <a:p>
                      <a:pPr marL="0" marR="0">
                        <a:spcBef>
                          <a:spcPts val="0"/>
                        </a:spcBef>
                        <a:spcAft>
                          <a:spcPts val="0"/>
                        </a:spcAft>
                      </a:pPr>
                      <a:r>
                        <a:rPr lang="sv-SE" sz="1300" b="0" cap="all">
                          <a:solidFill>
                            <a:schemeClr val="accent6"/>
                          </a:solidFill>
                          <a:latin typeface="MS Gothic" panose="020B0609070205080204" pitchFamily="49" charset="-128"/>
                          <a:ea typeface="Times New Roman" panose="02020603050405020304" pitchFamily="18" charset="0"/>
                          <a:cs typeface="Calibri" panose="020F0502020204030204" pitchFamily="34" charset="0"/>
                        </a:rPr>
                        <a:t>☐</a:t>
                      </a:r>
                      <a:r>
                        <a:rPr lang="sv-SE" sz="1300" b="0" cap="all">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Ledarutveckling </a:t>
                      </a:r>
                    </a:p>
                    <a:p>
                      <a:pPr marL="0" marR="0">
                        <a:spcBef>
                          <a:spcPts val="0"/>
                        </a:spcBef>
                        <a:spcAft>
                          <a:spcPts val="0"/>
                        </a:spcAft>
                      </a:pPr>
                      <a:r>
                        <a:rPr lang="sv-SE" sz="1300" b="0" cap="all">
                          <a:solidFill>
                            <a:schemeClr val="accent6"/>
                          </a:solidFill>
                          <a:latin typeface="MS Gothic" panose="020B0609070205080204" pitchFamily="49" charset="-128"/>
                          <a:ea typeface="Times New Roman" panose="02020603050405020304" pitchFamily="18" charset="0"/>
                          <a:cs typeface="Calibri" panose="020F0502020204030204" pitchFamily="34" charset="0"/>
                        </a:rPr>
                        <a:t>☐</a:t>
                      </a:r>
                      <a:r>
                        <a:rPr lang="sv-SE" sz="1300" b="0" cap="all">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LCIF</a:t>
                      </a:r>
                    </a:p>
                  </a:txBody>
                  <a:tcPr marL="38689" marR="38689"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pPr marL="0" marR="0" algn="l" rtl="0">
                        <a:spcBef>
                          <a:spcPts val="0"/>
                        </a:spcBef>
                        <a:spcAft>
                          <a:spcPts val="0"/>
                        </a:spcAft>
                      </a:pPr>
                      <a:endParaRPr lang="en-US" sz="40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sv-SE" sz="1300" b="0" cap="all">
                          <a:solidFill>
                            <a:schemeClr val="accent6"/>
                          </a:solidFill>
                          <a:latin typeface="MS Gothic" panose="020B0609070205080204" pitchFamily="49" charset="-128"/>
                          <a:ea typeface="Times New Roman" panose="02020603050405020304" pitchFamily="18" charset="0"/>
                          <a:cs typeface="Calibri" panose="020F0502020204030204" pitchFamily="34" charset="0"/>
                        </a:rPr>
                        <a:t>☐</a:t>
                      </a:r>
                      <a:r>
                        <a:rPr lang="sv-SE" sz="1300" b="0" cap="all">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Eget mål</a:t>
                      </a:r>
                    </a:p>
                  </a:txBody>
                  <a:tcPr marL="87393" marR="87393" marT="43697" marB="43697">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354606039"/>
                  </a:ext>
                </a:extLst>
              </a:tr>
              <a:tr h="309265">
                <a:tc gridSpan="7">
                  <a:txBody>
                    <a:bodyPr/>
                    <a:lstStyle/>
                    <a:p>
                      <a:pPr marL="0" marR="0">
                        <a:spcBef>
                          <a:spcPts val="0"/>
                        </a:spcBef>
                        <a:spcAft>
                          <a:spcPts val="0"/>
                        </a:spcAft>
                      </a:pPr>
                      <a:r>
                        <a:rPr lang="sv-SE" sz="1500" b="1">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Målbeskrivning</a:t>
                      </a: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5489409"/>
                  </a:ext>
                </a:extLst>
              </a:tr>
              <a:tr h="487849">
                <a:tc gridSpan="7">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sv-SE" sz="1300" b="0">
                          <a:latin typeface="Century Gothic" panose="020B0502020202020204" pitchFamily="34" charset="0"/>
                          <a:ea typeface="Times New Roman" panose="02020603050405020304" pitchFamily="18" charset="0"/>
                          <a:cs typeface="Times New Roman" panose="02020603050405020304" pitchFamily="18" charset="0"/>
                        </a:rPr>
                        <a:t>Under detta verksamhetsår kommer vårt distrikt att genomföra kvartalsvisa möten som stödjer klubbarnas framgångar, till exempel om att öka medlemmarnas engagemang eller om att använda sociala medier.</a:t>
                      </a:r>
                    </a:p>
                  </a:txBody>
                  <a:tcPr marL="87393" marR="87393" marT="43697" marB="4369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539610"/>
                  </a:ext>
                </a:extLst>
              </a:tr>
              <a:tr h="615079">
                <a:tc>
                  <a:txBody>
                    <a:bodyPr/>
                    <a:lstStyle/>
                    <a:p>
                      <a:pPr marL="0" marR="0">
                        <a:spcBef>
                          <a:spcPts val="0"/>
                        </a:spcBef>
                        <a:spcAft>
                          <a:spcPts val="0"/>
                        </a:spcAft>
                      </a:pPr>
                      <a:r>
                        <a:rPr lang="sv-SE" sz="15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Handlingssteg</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gridSpan="2">
                  <a:txBody>
                    <a:bodyPr/>
                    <a:lstStyle/>
                    <a:p>
                      <a:pPr marL="0" marR="0">
                        <a:spcBef>
                          <a:spcPts val="0"/>
                        </a:spcBef>
                        <a:spcAft>
                          <a:spcPts val="0"/>
                        </a:spcAft>
                      </a:pPr>
                      <a:r>
                        <a:rPr lang="sv-SE" sz="15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Ansvarig</a:t>
                      </a: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a:txBody>
                    <a:bodyPr/>
                    <a:lstStyle/>
                    <a:p>
                      <a:pPr marL="0" marR="0">
                        <a:spcBef>
                          <a:spcPts val="0"/>
                        </a:spcBef>
                        <a:spcAft>
                          <a:spcPts val="0"/>
                        </a:spcAft>
                      </a:pPr>
                      <a:r>
                        <a:rPr lang="sv-SE" sz="15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Resurser som krävs (teammedlemmar, teknologi, pengar etc.)</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gridSpan="2">
                  <a:txBody>
                    <a:bodyPr/>
                    <a:lstStyle/>
                    <a:p>
                      <a:pPr marL="0" marR="0">
                        <a:spcBef>
                          <a:spcPts val="0"/>
                        </a:spcBef>
                        <a:spcAft>
                          <a:spcPts val="0"/>
                        </a:spcAft>
                      </a:pPr>
                      <a:r>
                        <a:rPr lang="sv-SE" sz="15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Inleds datum</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pPr marL="0" marR="0">
                        <a:spcBef>
                          <a:spcPts val="0"/>
                        </a:spcBef>
                        <a:spcAft>
                          <a:spcPts val="0"/>
                        </a:spcAft>
                      </a:pPr>
                      <a:r>
                        <a:rPr lang="sv-SE" sz="1600">
                          <a:solidFill>
                            <a:srgbClr val="000000"/>
                          </a:solidFill>
                          <a:latin typeface="Century Gothic" panose="020B0502020202020204" pitchFamily="34" charset="0"/>
                          <a:ea typeface="Times New Roman" panose="02020603050405020304" pitchFamily="18" charset="0"/>
                          <a:cs typeface="Calibri" panose="020F0502020204030204" pitchFamily="34" charset="0"/>
                        </a:rPr>
                        <a:t>Inleds datum</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spcBef>
                          <a:spcPts val="0"/>
                        </a:spcBef>
                        <a:spcAft>
                          <a:spcPts val="0"/>
                        </a:spcAft>
                      </a:pPr>
                      <a:r>
                        <a:rPr lang="sv-SE" sz="15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Klart datum</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extLst>
                  <a:ext uri="{0D108BD9-81ED-4DB2-BD59-A6C34878D82A}">
                    <a16:rowId xmlns:a16="http://schemas.microsoft.com/office/drawing/2014/main" val="1847598733"/>
                  </a:ext>
                </a:extLst>
              </a:tr>
              <a:tr h="1112975">
                <a:tc>
                  <a:txBody>
                    <a:bodyPr/>
                    <a:lstStyle/>
                    <a:p>
                      <a:pPr marL="0" marR="0">
                        <a:spcBef>
                          <a:spcPts val="0"/>
                        </a:spcBef>
                        <a:spcAft>
                          <a:spcPts val="0"/>
                        </a:spcAft>
                      </a:pPr>
                      <a:r>
                        <a:rPr lang="sv-SE" sz="1300" b="0" dirty="0">
                          <a:latin typeface="Century Gothic" panose="020B0502020202020204" pitchFamily="34" charset="0"/>
                          <a:ea typeface="Times New Roman" panose="02020603050405020304" pitchFamily="18" charset="0"/>
                          <a:cs typeface="Times New Roman" panose="02020603050405020304" pitchFamily="18" charset="0"/>
                        </a:rPr>
                        <a:t>Träffas och diskutera ämne för det första webbseminariet i oktober samt definiera mötes-logistik. Fastställa hur de kan sparas, så att klubbarna kan använda dem senare.</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sv-SE" sz="1300" b="0">
                          <a:latin typeface="Century Gothic" panose="020B0502020202020204" pitchFamily="34" charset="0"/>
                          <a:ea typeface="Times New Roman" panose="02020603050405020304" pitchFamily="18" charset="0"/>
                          <a:cs typeface="Times New Roman" panose="02020603050405020304" pitchFamily="18" charset="0"/>
                        </a:rPr>
                        <a:t>Fokusområde 4, arbetsgrupp </a:t>
                      </a: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sv-SE" sz="1300">
                          <a:latin typeface="Century Gothic" panose="020B0502020202020204" pitchFamily="34" charset="0"/>
                          <a:ea typeface="Times New Roman" panose="02020603050405020304" pitchFamily="18" charset="0"/>
                          <a:cs typeface="Times New Roman" panose="02020603050405020304" pitchFamily="18" charset="0"/>
                        </a:rPr>
                        <a:t>Virtuell mötesplattform </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sv-SE" sz="1300">
                          <a:latin typeface="Century Gothic" panose="020B0502020202020204" pitchFamily="34" charset="0"/>
                          <a:ea typeface="Times New Roman" panose="02020603050405020304" pitchFamily="18" charset="0"/>
                          <a:cs typeface="Times New Roman" panose="02020603050405020304" pitchFamily="18" charset="0"/>
                        </a:rPr>
                        <a:t>1 juli 202X </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sv-SE" sz="120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sv-SE"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sv-SE" sz="1300">
                          <a:latin typeface="Century Gothic" panose="020B0502020202020204" pitchFamily="34" charset="0"/>
                          <a:ea typeface="Times New Roman" panose="02020603050405020304" pitchFamily="18" charset="0"/>
                          <a:cs typeface="Times New Roman" panose="02020603050405020304" pitchFamily="18" charset="0"/>
                        </a:rPr>
                        <a:t>10 juli 202X </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7928677"/>
                  </a:ext>
                </a:extLst>
              </a:tr>
              <a:tr h="718533">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sv-SE" sz="1300" b="0">
                          <a:latin typeface="Century Gothic" panose="020B0502020202020204" pitchFamily="34" charset="0"/>
                          <a:ea typeface="Times New Roman" panose="02020603050405020304" pitchFamily="18" charset="0"/>
                          <a:cs typeface="Times New Roman" panose="02020603050405020304" pitchFamily="18" charset="0"/>
                        </a:rPr>
                        <a:t>Samla ihop användbara resurser som kan marknadsföras under webbseminariet</a:t>
                      </a:r>
                    </a:p>
                    <a:p>
                      <a:pPr marL="0" marR="0" algn="l" rtl="0">
                        <a:spcBef>
                          <a:spcPts val="0"/>
                        </a:spcBef>
                        <a:spcAft>
                          <a:spcPts val="0"/>
                        </a:spcAft>
                      </a:pP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sv-SE" sz="1300" dirty="0">
                          <a:latin typeface="Century Gothic" panose="020B0502020202020204" pitchFamily="34" charset="0"/>
                          <a:ea typeface="Times New Roman" panose="02020603050405020304" pitchFamily="18" charset="0"/>
                          <a:cs typeface="Times New Roman" panose="02020603050405020304" pitchFamily="18" charset="0"/>
                        </a:rPr>
                        <a:t>Medlem i arbets-gruppen, fokus-område 4 - Lion Rickard</a:t>
                      </a: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sv-SE" sz="1300" b="0">
                          <a:latin typeface="Century Gothic" panose="020B0502020202020204" pitchFamily="34" charset="0"/>
                          <a:ea typeface="Times New Roman" panose="02020603050405020304" pitchFamily="18" charset="0"/>
                          <a:cs typeface="Times New Roman" panose="02020603050405020304" pitchFamily="18" charset="0"/>
                        </a:rPr>
                        <a:t>Webbplatsen lionsclubs.org, resurser på nätet</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sv-SE" sz="1300">
                          <a:latin typeface="Century Gothic" panose="020B0502020202020204" pitchFamily="34" charset="0"/>
                          <a:ea typeface="Times New Roman" panose="02020603050405020304" pitchFamily="18" charset="0"/>
                          <a:cs typeface="Times New Roman" panose="02020603050405020304" pitchFamily="18" charset="0"/>
                        </a:rPr>
                        <a:t>10 juli 202X</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sv-SE"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sv-SE" sz="1300">
                          <a:latin typeface="Century Gothic" panose="020B0502020202020204" pitchFamily="34" charset="0"/>
                          <a:ea typeface="Times New Roman" panose="02020603050405020304" pitchFamily="18" charset="0"/>
                          <a:cs typeface="Times New Roman" panose="02020603050405020304" pitchFamily="18" charset="0"/>
                        </a:rPr>
                        <a:t>25 juli 202X</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6514237"/>
                  </a:ext>
                </a:extLst>
              </a:tr>
              <a:tr h="667631">
                <a:tc>
                  <a:txBody>
                    <a:bodyPr/>
                    <a:lstStyle/>
                    <a:p>
                      <a:pPr marL="0" marR="0">
                        <a:spcBef>
                          <a:spcPts val="0"/>
                        </a:spcBef>
                        <a:spcAft>
                          <a:spcPts val="0"/>
                        </a:spcAft>
                      </a:pPr>
                      <a:r>
                        <a:rPr lang="sv-SE" sz="1300">
                          <a:latin typeface="Century Gothic" panose="020B0502020202020204" pitchFamily="34" charset="0"/>
                          <a:ea typeface="Times New Roman" panose="02020603050405020304" pitchFamily="18" charset="0"/>
                          <a:cs typeface="Times New Roman" panose="02020603050405020304" pitchFamily="18" charset="0"/>
                        </a:rPr>
                        <a:t>Be om stöd från utsedd värd för seminariet</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sv-SE" sz="1300" dirty="0">
                          <a:latin typeface="Century Gothic" panose="020B0502020202020204" pitchFamily="34" charset="0"/>
                          <a:ea typeface="Times New Roman" panose="02020603050405020304" pitchFamily="18" charset="0"/>
                          <a:cs typeface="Times New Roman" panose="02020603050405020304" pitchFamily="18" charset="0"/>
                        </a:rPr>
                        <a:t>Medlem i arbets-gruppen, fokus-område 4 - Lion Johanna</a:t>
                      </a: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sv-SE" sz="1300" b="0">
                          <a:latin typeface="Century Gothic" panose="020B0502020202020204" pitchFamily="34" charset="0"/>
                        </a:rPr>
                        <a:t>Kontaktinformation till webbseminariets värd, e-post</a:t>
                      </a:r>
                    </a:p>
                    <a:p>
                      <a:pPr marL="0" marR="0" algn="l" rtl="0">
                        <a:spcBef>
                          <a:spcPts val="0"/>
                        </a:spcBef>
                        <a:spcAft>
                          <a:spcPts val="0"/>
                        </a:spcAft>
                      </a:pP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sv-SE" sz="1300">
                          <a:latin typeface="Century Gothic" panose="020B0502020202020204" pitchFamily="34" charset="0"/>
                          <a:ea typeface="Times New Roman" panose="02020603050405020304" pitchFamily="18" charset="0"/>
                          <a:cs typeface="Times New Roman" panose="02020603050405020304" pitchFamily="18" charset="0"/>
                        </a:rPr>
                        <a:t>10 juli 202X</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sv-SE"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sv-SE" sz="1300">
                          <a:latin typeface="Century Gothic" panose="020B0502020202020204" pitchFamily="34" charset="0"/>
                          <a:ea typeface="Times New Roman" panose="02020603050405020304" pitchFamily="18" charset="0"/>
                          <a:cs typeface="Times New Roman" panose="02020603050405020304" pitchFamily="18" charset="0"/>
                        </a:rPr>
                        <a:t>25 juli 202X</a:t>
                      </a:r>
                    </a:p>
                    <a:p>
                      <a:pPr marL="0" marR="0" algn="l" rtl="0">
                        <a:spcBef>
                          <a:spcPts val="0"/>
                        </a:spcBef>
                        <a:spcAft>
                          <a:spcPts val="0"/>
                        </a:spcAft>
                      </a:pPr>
                      <a:endParaRPr lang="en-US" sz="13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9141486"/>
                  </a:ext>
                </a:extLst>
              </a:tr>
              <a:tr h="280383">
                <a:tc gridSpan="3">
                  <a:txBody>
                    <a:bodyPr/>
                    <a:lstStyle/>
                    <a:p>
                      <a:pPr marL="47625" marR="0" indent="-47625">
                        <a:spcBef>
                          <a:spcPts val="0"/>
                        </a:spcBef>
                        <a:spcAft>
                          <a:spcPts val="0"/>
                        </a:spcAft>
                      </a:pPr>
                      <a:r>
                        <a:rPr lang="sv-SE" sz="15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Bedömning</a:t>
                      </a: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sv-SE" sz="15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Ändringar</a:t>
                      </a: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25903918"/>
                  </a:ext>
                </a:extLst>
              </a:tr>
              <a:tr h="572254">
                <a:tc gridSpan="3">
                  <a:txBody>
                    <a:bodyPr/>
                    <a:lstStyle/>
                    <a:p>
                      <a:pPr marL="0" marR="0">
                        <a:spcBef>
                          <a:spcPts val="0"/>
                        </a:spcBef>
                        <a:spcAft>
                          <a:spcPts val="0"/>
                        </a:spcAft>
                      </a:pPr>
                      <a:r>
                        <a:rPr lang="sv-SE" sz="110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sv-SE" sz="1100">
                          <a:latin typeface="Century Gothic" panose="020B0502020202020204" pitchFamily="34" charset="0"/>
                          <a:ea typeface="Times New Roman" panose="02020603050405020304" pitchFamily="18" charset="0"/>
                          <a:cs typeface="Times New Roman" panose="02020603050405020304" pitchFamily="18" charset="0"/>
                        </a:rPr>
                        <a:t> </a:t>
                      </a: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sv-SE" sz="1100" dirty="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sv-SE" sz="1100" dirty="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sv-SE" sz="1100" dirty="0">
                          <a:latin typeface="Century Gothic" panose="020B0502020202020204" pitchFamily="34" charset="0"/>
                          <a:ea typeface="Times New Roman" panose="02020603050405020304" pitchFamily="18" charset="0"/>
                          <a:cs typeface="Times New Roman" panose="02020603050405020304" pitchFamily="18" charset="0"/>
                        </a:rPr>
                        <a:t> </a:t>
                      </a: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96446306"/>
                  </a:ext>
                </a:extLst>
              </a:tr>
            </a:tbl>
          </a:graphicData>
        </a:graphic>
      </p:graphicFrame>
      <p:sp>
        <p:nvSpPr>
          <p:cNvPr id="2" name="Multiplication Sign 1">
            <a:extLst>
              <a:ext uri="{FF2B5EF4-FFF2-40B4-BE49-F238E27FC236}">
                <a16:creationId xmlns:a16="http://schemas.microsoft.com/office/drawing/2014/main" id="{05133D9D-CA3F-4FA6-B5AB-70BAE3902FC2}"/>
              </a:ext>
            </a:extLst>
          </p:cNvPr>
          <p:cNvSpPr/>
          <p:nvPr/>
        </p:nvSpPr>
        <p:spPr bwMode="auto">
          <a:xfrm>
            <a:off x="780939" y="1088076"/>
            <a:ext cx="209661" cy="213836"/>
          </a:xfrm>
          <a:prstGeom prst="mathMultiply">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err="1">
              <a:ln>
                <a:noFill/>
              </a:ln>
              <a:solidFill>
                <a:srgbClr val="404040"/>
              </a:solidFill>
              <a:effectLst/>
              <a:ea typeface="ヒラギノ角ゴ Pro W3" pitchFamily="84" charset="-128"/>
            </a:endParaRPr>
          </a:p>
        </p:txBody>
      </p:sp>
      <p:pic>
        <p:nvPicPr>
          <p:cNvPr id="9" name="Picture 8">
            <a:extLst>
              <a:ext uri="{FF2B5EF4-FFF2-40B4-BE49-F238E27FC236}">
                <a16:creationId xmlns:a16="http://schemas.microsoft.com/office/drawing/2014/main" id="{CB838412-3353-1E41-A4ED-ACA1593E48BF}"/>
              </a:ext>
            </a:extLst>
          </p:cNvPr>
          <p:cNvPicPr>
            <a:picLocks noChangeAspect="1"/>
          </p:cNvPicPr>
          <p:nvPr/>
        </p:nvPicPr>
        <p:blipFill>
          <a:blip r:embed="rId3"/>
          <a:stretch>
            <a:fillRect/>
          </a:stretch>
        </p:blipFill>
        <p:spPr>
          <a:xfrm>
            <a:off x="9906000" y="0"/>
            <a:ext cx="2286000" cy="2286000"/>
          </a:xfrm>
          <a:prstGeom prst="rect">
            <a:avLst/>
          </a:prstGeom>
        </p:spPr>
      </p:pic>
      <p:pic>
        <p:nvPicPr>
          <p:cNvPr id="10" name="Picture 9">
            <a:extLst>
              <a:ext uri="{FF2B5EF4-FFF2-40B4-BE49-F238E27FC236}">
                <a16:creationId xmlns:a16="http://schemas.microsoft.com/office/drawing/2014/main" id="{B145706F-842E-524A-8BEA-953955ED585F}"/>
              </a:ext>
            </a:extLst>
          </p:cNvPr>
          <p:cNvPicPr>
            <a:picLocks noChangeAspect="1"/>
          </p:cNvPicPr>
          <p:nvPr/>
        </p:nvPicPr>
        <p:blipFill>
          <a:blip r:embed="rId3"/>
          <a:stretch>
            <a:fillRect/>
          </a:stretch>
        </p:blipFill>
        <p:spPr>
          <a:xfrm rot="10800000">
            <a:off x="-14207" y="4572000"/>
            <a:ext cx="2286000" cy="2286000"/>
          </a:xfrm>
          <a:prstGeom prst="rect">
            <a:avLst/>
          </a:prstGeom>
        </p:spPr>
      </p:pic>
    </p:spTree>
    <p:extLst>
      <p:ext uri="{BB962C8B-B14F-4D97-AF65-F5344CB8AC3E}">
        <p14:creationId xmlns:p14="http://schemas.microsoft.com/office/powerpoint/2010/main" val="3271646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E30E5932-2596-504A-B30C-71B31BC4674B}"/>
              </a:ext>
            </a:extLst>
          </p:cNvPr>
          <p:cNvSpPr/>
          <p:nvPr/>
        </p:nvSpPr>
        <p:spPr bwMode="auto">
          <a:xfrm>
            <a:off x="1066800" y="2608353"/>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R="0" defTabSz="914400" rtl="0" eaLnBrk="1" fontAlgn="base" latinLnBrk="0" hangingPunct="1">
              <a:spcAft>
                <a:spcPct val="0"/>
              </a:spcAft>
              <a:buClrTx/>
              <a:buSzTx/>
              <a:buFont typeface="Helvetica" pitchFamily="84" charset="0"/>
              <a:buNone/>
              <a:tabLst/>
            </a:pPr>
            <a:r>
              <a:rPr kumimoji="0" lang="sv-SE" b="1" i="0" u="none" strike="noStrike" cap="none" normalizeH="0">
                <a:ln>
                  <a:noFill/>
                </a:ln>
                <a:solidFill>
                  <a:schemeClr val="tx2"/>
                </a:solidFill>
                <a:latin typeface="Arial" panose="020B0604020202020204" pitchFamily="34" charset="0"/>
                <a:ea typeface="ヒラギノ角ゴ Pro W3" pitchFamily="84" charset="-128"/>
                <a:cs typeface="Arial" panose="020B0604020202020204" pitchFamily="34" charset="0"/>
              </a:rPr>
              <a:t>Handlingssteg</a:t>
            </a:r>
          </a:p>
          <a:p>
            <a:pPr marL="401638" indent="-263525">
              <a:buFontTx/>
              <a:buChar char="-"/>
            </a:pPr>
            <a:r>
              <a:rPr lang="sv-SE">
                <a:solidFill>
                  <a:srgbClr val="404040"/>
                </a:solidFill>
                <a:latin typeface="Arial" panose="020B0604020202020204" pitchFamily="34" charset="0"/>
                <a:ea typeface="ヒラギノ角ゴ Pro W3" pitchFamily="84" charset="-128"/>
                <a:cs typeface="Arial" panose="020B0604020202020204" pitchFamily="34" charset="0"/>
              </a:rPr>
              <a:t>Beskrivning</a:t>
            </a:r>
          </a:p>
          <a:p>
            <a:pPr marL="401638" indent="-263525">
              <a:buFontTx/>
              <a:buChar char="-"/>
            </a:pPr>
            <a:r>
              <a:rPr lang="sv-SE">
                <a:solidFill>
                  <a:srgbClr val="404040"/>
                </a:solidFill>
                <a:latin typeface="Arial" panose="020B0604020202020204" pitchFamily="34" charset="0"/>
                <a:ea typeface="ヒラギノ角ゴ Pro W3" pitchFamily="84" charset="-128"/>
                <a:cs typeface="Arial" panose="020B0604020202020204" pitchFamily="34" charset="0"/>
              </a:rPr>
              <a:t>Datum</a:t>
            </a:r>
          </a:p>
          <a:p>
            <a:pPr marL="401638" indent="-263525">
              <a:buFontTx/>
              <a:buChar char="-"/>
            </a:pPr>
            <a:r>
              <a:rPr lang="sv-SE">
                <a:solidFill>
                  <a:srgbClr val="404040"/>
                </a:solidFill>
                <a:latin typeface="Arial" panose="020B0604020202020204" pitchFamily="34" charset="0"/>
                <a:ea typeface="ヒラギノ角ゴ Pro W3" pitchFamily="84" charset="-128"/>
                <a:cs typeface="Arial" panose="020B0604020202020204" pitchFamily="34" charset="0"/>
              </a:rPr>
              <a:t>Ledare</a:t>
            </a:r>
          </a:p>
          <a:p>
            <a:pPr marL="401638" indent="-263525">
              <a:buFontTx/>
              <a:buChar char="-"/>
            </a:pPr>
            <a:r>
              <a:rPr lang="sv-SE">
                <a:solidFill>
                  <a:srgbClr val="404040"/>
                </a:solidFill>
                <a:latin typeface="Arial" panose="020B0604020202020204" pitchFamily="34" charset="0"/>
                <a:ea typeface="ヒラギノ角ゴ Pro W3" pitchFamily="84" charset="-128"/>
                <a:cs typeface="Arial" panose="020B0604020202020204" pitchFamily="34" charset="0"/>
              </a:rPr>
              <a:t>Resurser</a:t>
            </a:r>
          </a:p>
          <a:p>
            <a:pPr marL="401638" indent="-263525">
              <a:buFontTx/>
              <a:buChar char="-"/>
            </a:pPr>
            <a:r>
              <a:rPr lang="sv-SE">
                <a:solidFill>
                  <a:srgbClr val="404040"/>
                </a:solidFill>
                <a:latin typeface="Arial" panose="020B0604020202020204" pitchFamily="34" charset="0"/>
                <a:ea typeface="ヒラギノ角ゴ Pro W3" pitchFamily="84" charset="-128"/>
                <a:cs typeface="Arial" panose="020B0604020202020204" pitchFamily="34" charset="0"/>
              </a:rPr>
              <a:t>Budget</a:t>
            </a:r>
          </a:p>
          <a:p>
            <a:pPr marR="0" algn="ctr" defTabSz="914400" rtl="0" eaLnBrk="1" fontAlgn="base" latinLnBrk="0" hangingPunct="1">
              <a:spcAft>
                <a:spcPct val="0"/>
              </a:spcAft>
              <a:buClrTx/>
              <a:buSzTx/>
              <a:buFont typeface="Helvetica" pitchFamily="84" charset="0"/>
              <a:buNone/>
              <a:tabLst/>
            </a:pPr>
            <a:endParaRPr kumimoji="0" lang="en-US" b="1" i="0" u="none" strike="noStrike" cap="none" normalizeH="0" dirty="0">
              <a:ln>
                <a:noFill/>
              </a:ln>
              <a:solidFill>
                <a:schemeClr val="tx2"/>
              </a:solidFill>
              <a:effectLst/>
              <a:latin typeface="Arial" panose="020B0604020202020204" pitchFamily="34" charset="0"/>
              <a:ea typeface="ヒラギノ角ゴ Pro W3" pitchFamily="84" charset="-128"/>
              <a:cs typeface="Arial" panose="020B0604020202020204" pitchFamily="34" charset="0"/>
            </a:endParaRPr>
          </a:p>
        </p:txBody>
      </p:sp>
      <p:sp>
        <p:nvSpPr>
          <p:cNvPr id="29" name="Rectangle 28">
            <a:extLst>
              <a:ext uri="{FF2B5EF4-FFF2-40B4-BE49-F238E27FC236}">
                <a16:creationId xmlns:a16="http://schemas.microsoft.com/office/drawing/2014/main" id="{99985E8E-921A-C340-8529-3E0966C57E15}"/>
              </a:ext>
            </a:extLst>
          </p:cNvPr>
          <p:cNvSpPr/>
          <p:nvPr/>
        </p:nvSpPr>
        <p:spPr bwMode="auto">
          <a:xfrm>
            <a:off x="1066800" y="4639695"/>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sv-SE" b="1">
                <a:solidFill>
                  <a:schemeClr val="tx2"/>
                </a:solidFill>
                <a:latin typeface="Arial" panose="020B0604020202020204" pitchFamily="34" charset="0"/>
                <a:ea typeface="ヒラギノ角ゴ Pro W3" pitchFamily="84" charset="-128"/>
                <a:cs typeface="Arial" panose="020B0604020202020204" pitchFamily="34" charset="0"/>
              </a:rPr>
              <a:t>Handlingssteg</a:t>
            </a:r>
          </a:p>
          <a:p>
            <a:pPr marL="401638" indent="-263525">
              <a:buFontTx/>
              <a:buChar char="-"/>
            </a:pPr>
            <a:r>
              <a:rPr lang="sv-SE">
                <a:solidFill>
                  <a:srgbClr val="404040"/>
                </a:solidFill>
                <a:latin typeface="Arial" panose="020B0604020202020204" pitchFamily="34" charset="0"/>
                <a:ea typeface="ヒラギノ角ゴ Pro W3" pitchFamily="84" charset="-128"/>
                <a:cs typeface="Arial" panose="020B0604020202020204" pitchFamily="34" charset="0"/>
              </a:rPr>
              <a:t>Beskrivning</a:t>
            </a:r>
          </a:p>
          <a:p>
            <a:pPr marL="401638" indent="-263525">
              <a:buFontTx/>
              <a:buChar char="-"/>
            </a:pPr>
            <a:r>
              <a:rPr lang="sv-SE">
                <a:solidFill>
                  <a:srgbClr val="404040"/>
                </a:solidFill>
                <a:latin typeface="Arial" panose="020B0604020202020204" pitchFamily="34" charset="0"/>
                <a:ea typeface="ヒラギノ角ゴ Pro W3" pitchFamily="84" charset="-128"/>
                <a:cs typeface="Arial" panose="020B0604020202020204" pitchFamily="34" charset="0"/>
              </a:rPr>
              <a:t>Datum</a:t>
            </a:r>
          </a:p>
          <a:p>
            <a:pPr marL="401638" indent="-263525">
              <a:buFontTx/>
              <a:buChar char="-"/>
            </a:pPr>
            <a:r>
              <a:rPr lang="sv-SE">
                <a:solidFill>
                  <a:srgbClr val="404040"/>
                </a:solidFill>
                <a:latin typeface="Arial" panose="020B0604020202020204" pitchFamily="34" charset="0"/>
                <a:ea typeface="ヒラギノ角ゴ Pro W3" pitchFamily="84" charset="-128"/>
                <a:cs typeface="Arial" panose="020B0604020202020204" pitchFamily="34" charset="0"/>
              </a:rPr>
              <a:t>Ledare</a:t>
            </a:r>
          </a:p>
          <a:p>
            <a:pPr marL="401638" indent="-263525">
              <a:buFontTx/>
              <a:buChar char="-"/>
            </a:pPr>
            <a:r>
              <a:rPr lang="sv-SE">
                <a:solidFill>
                  <a:srgbClr val="404040"/>
                </a:solidFill>
                <a:latin typeface="Arial" panose="020B0604020202020204" pitchFamily="34" charset="0"/>
                <a:ea typeface="ヒラギノ角ゴ Pro W3" pitchFamily="84" charset="-128"/>
                <a:cs typeface="Arial" panose="020B0604020202020204" pitchFamily="34" charset="0"/>
              </a:rPr>
              <a:t>Resurser</a:t>
            </a:r>
          </a:p>
          <a:p>
            <a:pPr marL="401638" indent="-263525">
              <a:buFontTx/>
              <a:buChar char="-"/>
            </a:pPr>
            <a:r>
              <a:rPr lang="sv-SE">
                <a:solidFill>
                  <a:srgbClr val="404040"/>
                </a:solidFill>
                <a:latin typeface="Arial" panose="020B0604020202020204" pitchFamily="34" charset="0"/>
                <a:ea typeface="ヒラギノ角ゴ Pro W3" pitchFamily="84" charset="-128"/>
                <a:cs typeface="Arial" panose="020B0604020202020204" pitchFamily="34" charset="0"/>
              </a:rPr>
              <a:t>Budget</a:t>
            </a:r>
          </a:p>
        </p:txBody>
      </p:sp>
      <p:pic>
        <p:nvPicPr>
          <p:cNvPr id="37" name="Picture 36">
            <a:extLst>
              <a:ext uri="{FF2B5EF4-FFF2-40B4-BE49-F238E27FC236}">
                <a16:creationId xmlns:a16="http://schemas.microsoft.com/office/drawing/2014/main" id="{8A8B8A99-2C73-1542-9787-D1AE825A89F0}"/>
              </a:ext>
            </a:extLst>
          </p:cNvPr>
          <p:cNvPicPr>
            <a:picLocks noChangeAspect="1"/>
          </p:cNvPicPr>
          <p:nvPr/>
        </p:nvPicPr>
        <p:blipFill>
          <a:blip r:embed="rId3"/>
          <a:stretch>
            <a:fillRect/>
          </a:stretch>
        </p:blipFill>
        <p:spPr>
          <a:xfrm rot="10800000">
            <a:off x="0" y="4599842"/>
            <a:ext cx="2286000" cy="2286000"/>
          </a:xfrm>
          <a:prstGeom prst="rect">
            <a:avLst/>
          </a:prstGeom>
        </p:spPr>
      </p:pic>
      <p:sp>
        <p:nvSpPr>
          <p:cNvPr id="38" name="Title 3">
            <a:extLst>
              <a:ext uri="{FF2B5EF4-FFF2-40B4-BE49-F238E27FC236}">
                <a16:creationId xmlns:a16="http://schemas.microsoft.com/office/drawing/2014/main" id="{F1D768EC-1DE2-CC45-9B17-A2C8CECC8DD3}"/>
              </a:ext>
            </a:extLst>
          </p:cNvPr>
          <p:cNvSpPr txBox="1">
            <a:spLocks/>
          </p:cNvSpPr>
          <p:nvPr/>
        </p:nvSpPr>
        <p:spPr>
          <a:xfrm>
            <a:off x="-21265" y="457200"/>
            <a:ext cx="12192000" cy="533400"/>
          </a:xfrm>
          <a:prstGeom prst="rect">
            <a:avLst/>
          </a:prstGeom>
        </p:spPr>
        <p:txBody>
          <a:bodyPr>
            <a:normAutofit fontScale="90000" lnSpcReduction="10000"/>
          </a:bodyP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b="1">
                <a:solidFill>
                  <a:srgbClr val="0A5496"/>
                </a:solidFill>
              </a:rPr>
              <a:t>Handlingsplan - Sammanfattning</a:t>
            </a:r>
          </a:p>
        </p:txBody>
      </p:sp>
      <p:sp>
        <p:nvSpPr>
          <p:cNvPr id="39" name="Yellow Bar">
            <a:extLst>
              <a:ext uri="{FF2B5EF4-FFF2-40B4-BE49-F238E27FC236}">
                <a16:creationId xmlns:a16="http://schemas.microsoft.com/office/drawing/2014/main" id="{806ACE8E-B154-5846-8B8B-1EBE1B0FDF69}"/>
              </a:ext>
            </a:extLst>
          </p:cNvPr>
          <p:cNvSpPr/>
          <p:nvPr/>
        </p:nvSpPr>
        <p:spPr>
          <a:xfrm>
            <a:off x="4611695" y="1081773"/>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sv-SE">
                <a:latin typeface="Arial" charset="0"/>
                <a:ea typeface="Arial" charset="0"/>
                <a:cs typeface="Arial" charset="0"/>
              </a:rPr>
              <a:t> </a:t>
            </a:r>
          </a:p>
        </p:txBody>
      </p:sp>
      <p:pic>
        <p:nvPicPr>
          <p:cNvPr id="40" name="Picture 39">
            <a:extLst>
              <a:ext uri="{FF2B5EF4-FFF2-40B4-BE49-F238E27FC236}">
                <a16:creationId xmlns:a16="http://schemas.microsoft.com/office/drawing/2014/main" id="{08FD7042-49FF-0B4E-8218-CCDE8247C1BA}"/>
              </a:ext>
            </a:extLst>
          </p:cNvPr>
          <p:cNvPicPr>
            <a:picLocks noChangeAspect="1"/>
          </p:cNvPicPr>
          <p:nvPr/>
        </p:nvPicPr>
        <p:blipFill>
          <a:blip r:embed="rId3"/>
          <a:stretch>
            <a:fillRect/>
          </a:stretch>
        </p:blipFill>
        <p:spPr>
          <a:xfrm>
            <a:off x="9917159" y="19880"/>
            <a:ext cx="2286000" cy="2286000"/>
          </a:xfrm>
          <a:prstGeom prst="rect">
            <a:avLst/>
          </a:prstGeom>
        </p:spPr>
      </p:pic>
      <p:sp>
        <p:nvSpPr>
          <p:cNvPr id="41" name="Rectangle 40">
            <a:extLst>
              <a:ext uri="{FF2B5EF4-FFF2-40B4-BE49-F238E27FC236}">
                <a16:creationId xmlns:a16="http://schemas.microsoft.com/office/drawing/2014/main" id="{AD5BA97D-4643-1D41-B995-AF75340EF0E6}"/>
              </a:ext>
            </a:extLst>
          </p:cNvPr>
          <p:cNvSpPr/>
          <p:nvPr/>
        </p:nvSpPr>
        <p:spPr>
          <a:xfrm>
            <a:off x="1078759" y="1362547"/>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sv-SE" b="1">
                <a:solidFill>
                  <a:schemeClr val="bg1"/>
                </a:solidFill>
                <a:latin typeface="Arial" panose="020B0604020202020204" pitchFamily="34" charset="0"/>
                <a:cs typeface="Arial" panose="020B0604020202020204" pitchFamily="34" charset="0"/>
              </a:rPr>
              <a:t>1</a:t>
            </a:r>
            <a:br>
              <a:rPr lang="sv-SE" b="1">
                <a:solidFill>
                  <a:schemeClr val="bg1"/>
                </a:solidFill>
                <a:latin typeface="Arial" panose="020B0604020202020204" pitchFamily="34" charset="0"/>
                <a:cs typeface="Arial" panose="020B0604020202020204" pitchFamily="34" charset="0"/>
              </a:rPr>
            </a:br>
            <a:r>
              <a:rPr lang="sv-SE" b="1">
                <a:solidFill>
                  <a:schemeClr val="bg1"/>
                </a:solidFill>
                <a:latin typeface="Arial" panose="020B0604020202020204" pitchFamily="34" charset="0"/>
                <a:cs typeface="Arial" panose="020B0604020202020204" pitchFamily="34" charset="0"/>
              </a:rPr>
              <a:t>Nya klubbar</a:t>
            </a:r>
          </a:p>
        </p:txBody>
      </p:sp>
      <p:sp>
        <p:nvSpPr>
          <p:cNvPr id="42" name="Rectangle 41">
            <a:extLst>
              <a:ext uri="{FF2B5EF4-FFF2-40B4-BE49-F238E27FC236}">
                <a16:creationId xmlns:a16="http://schemas.microsoft.com/office/drawing/2014/main" id="{ABE4AD60-6D84-ED4F-916A-906EC8B7037D}"/>
              </a:ext>
            </a:extLst>
          </p:cNvPr>
          <p:cNvSpPr/>
          <p:nvPr/>
        </p:nvSpPr>
        <p:spPr>
          <a:xfrm>
            <a:off x="3686878" y="1362547"/>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sv-SE" b="1">
                <a:solidFill>
                  <a:schemeClr val="bg1"/>
                </a:solidFill>
                <a:latin typeface="Arial" panose="020B0604020202020204" pitchFamily="34" charset="0"/>
                <a:cs typeface="Arial" panose="020B0604020202020204" pitchFamily="34" charset="0"/>
              </a:rPr>
              <a:t>2</a:t>
            </a:r>
            <a:br>
              <a:rPr lang="sv-SE" b="1">
                <a:solidFill>
                  <a:schemeClr val="bg1"/>
                </a:solidFill>
                <a:latin typeface="Arial" panose="020B0604020202020204" pitchFamily="34" charset="0"/>
                <a:cs typeface="Arial" panose="020B0604020202020204" pitchFamily="34" charset="0"/>
              </a:rPr>
            </a:br>
            <a:r>
              <a:rPr lang="sv-SE" b="1">
                <a:solidFill>
                  <a:schemeClr val="bg1"/>
                </a:solidFill>
                <a:latin typeface="Arial" panose="020B0604020202020204" pitchFamily="34" charset="0"/>
                <a:cs typeface="Arial" panose="020B0604020202020204" pitchFamily="34" charset="0"/>
              </a:rPr>
              <a:t>Nya medlemmar</a:t>
            </a:r>
          </a:p>
        </p:txBody>
      </p:sp>
      <p:sp>
        <p:nvSpPr>
          <p:cNvPr id="43" name="Rectangle 42">
            <a:extLst>
              <a:ext uri="{FF2B5EF4-FFF2-40B4-BE49-F238E27FC236}">
                <a16:creationId xmlns:a16="http://schemas.microsoft.com/office/drawing/2014/main" id="{7BF708E1-1513-FE41-B832-324562669D79}"/>
              </a:ext>
            </a:extLst>
          </p:cNvPr>
          <p:cNvSpPr/>
          <p:nvPr/>
        </p:nvSpPr>
        <p:spPr>
          <a:xfrm>
            <a:off x="6297304" y="1401241"/>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sv-SE" b="1">
                <a:solidFill>
                  <a:schemeClr val="bg1"/>
                </a:solidFill>
                <a:latin typeface="Arial" panose="020B0604020202020204" pitchFamily="34" charset="0"/>
                <a:cs typeface="Arial" panose="020B0604020202020204" pitchFamily="34" charset="0"/>
              </a:rPr>
              <a:t>3</a:t>
            </a:r>
            <a:br>
              <a:rPr lang="sv-SE" b="1">
                <a:solidFill>
                  <a:schemeClr val="bg1"/>
                </a:solidFill>
                <a:latin typeface="Arial" panose="020B0604020202020204" pitchFamily="34" charset="0"/>
                <a:cs typeface="Arial" panose="020B0604020202020204" pitchFamily="34" charset="0"/>
              </a:rPr>
            </a:br>
            <a:r>
              <a:rPr lang="sv-SE" b="1">
                <a:solidFill>
                  <a:schemeClr val="bg1"/>
                </a:solidFill>
                <a:latin typeface="Arial" panose="020B0604020202020204" pitchFamily="34" charset="0"/>
                <a:cs typeface="Arial" panose="020B0604020202020204" pitchFamily="34" charset="0"/>
              </a:rPr>
              <a:t>Medlemstrivsel</a:t>
            </a:r>
          </a:p>
        </p:txBody>
      </p:sp>
      <p:sp>
        <p:nvSpPr>
          <p:cNvPr id="44" name="Rectangle 43">
            <a:extLst>
              <a:ext uri="{FF2B5EF4-FFF2-40B4-BE49-F238E27FC236}">
                <a16:creationId xmlns:a16="http://schemas.microsoft.com/office/drawing/2014/main" id="{7967CD91-E6B5-F64D-B24D-5ED0A5067A0A}"/>
              </a:ext>
            </a:extLst>
          </p:cNvPr>
          <p:cNvSpPr/>
          <p:nvPr/>
        </p:nvSpPr>
        <p:spPr>
          <a:xfrm>
            <a:off x="8915400" y="1401241"/>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sv-SE" b="1">
                <a:solidFill>
                  <a:schemeClr val="bg1"/>
                </a:solidFill>
                <a:latin typeface="Arial" panose="020B0604020202020204" pitchFamily="34" charset="0"/>
                <a:cs typeface="Arial" panose="020B0604020202020204" pitchFamily="34" charset="0"/>
              </a:rPr>
              <a:t>4</a:t>
            </a:r>
            <a:br>
              <a:rPr lang="sv-SE" b="1">
                <a:solidFill>
                  <a:schemeClr val="bg1"/>
                </a:solidFill>
                <a:latin typeface="Arial" panose="020B0604020202020204" pitchFamily="34" charset="0"/>
                <a:cs typeface="Arial" panose="020B0604020202020204" pitchFamily="34" charset="0"/>
              </a:rPr>
            </a:br>
            <a:r>
              <a:rPr lang="sv-SE" b="1">
                <a:solidFill>
                  <a:schemeClr val="bg1"/>
                </a:solidFill>
                <a:latin typeface="Arial" panose="020B0604020202020204" pitchFamily="34" charset="0"/>
                <a:cs typeface="Arial" panose="020B0604020202020204" pitchFamily="34" charset="0"/>
              </a:rPr>
              <a:t>Ledarstöd</a:t>
            </a:r>
          </a:p>
        </p:txBody>
      </p:sp>
      <p:sp>
        <p:nvSpPr>
          <p:cNvPr id="45" name="Rectangle 44">
            <a:extLst>
              <a:ext uri="{FF2B5EF4-FFF2-40B4-BE49-F238E27FC236}">
                <a16:creationId xmlns:a16="http://schemas.microsoft.com/office/drawing/2014/main" id="{3CCED18B-7AB5-604A-B958-C09730CD7FDF}"/>
              </a:ext>
            </a:extLst>
          </p:cNvPr>
          <p:cNvSpPr/>
          <p:nvPr/>
        </p:nvSpPr>
        <p:spPr bwMode="auto">
          <a:xfrm>
            <a:off x="3639519" y="2590520"/>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sv-SE" b="1">
                <a:solidFill>
                  <a:schemeClr val="tx2"/>
                </a:solidFill>
                <a:latin typeface="Arial" panose="020B0604020202020204" pitchFamily="34" charset="0"/>
                <a:ea typeface="ヒラギノ角ゴ Pro W3" pitchFamily="84" charset="-128"/>
                <a:cs typeface="Arial" panose="020B0604020202020204" pitchFamily="34" charset="0"/>
              </a:rPr>
              <a:t>Handlingssteg</a:t>
            </a:r>
          </a:p>
          <a:p>
            <a:pPr marL="401638" indent="-263525">
              <a:buFontTx/>
              <a:buChar char="-"/>
            </a:pPr>
            <a:r>
              <a:rPr lang="sv-SE">
                <a:solidFill>
                  <a:srgbClr val="404040"/>
                </a:solidFill>
                <a:latin typeface="Arial" panose="020B0604020202020204" pitchFamily="34" charset="0"/>
                <a:ea typeface="ヒラギノ角ゴ Pro W3" pitchFamily="84" charset="-128"/>
                <a:cs typeface="Arial" panose="020B0604020202020204" pitchFamily="34" charset="0"/>
              </a:rPr>
              <a:t>Beskrivning</a:t>
            </a:r>
          </a:p>
          <a:p>
            <a:pPr marL="401638" indent="-263525">
              <a:buFontTx/>
              <a:buChar char="-"/>
            </a:pPr>
            <a:r>
              <a:rPr lang="sv-SE">
                <a:solidFill>
                  <a:srgbClr val="404040"/>
                </a:solidFill>
                <a:latin typeface="Arial" panose="020B0604020202020204" pitchFamily="34" charset="0"/>
                <a:ea typeface="ヒラギノ角ゴ Pro W3" pitchFamily="84" charset="-128"/>
                <a:cs typeface="Arial" panose="020B0604020202020204" pitchFamily="34" charset="0"/>
              </a:rPr>
              <a:t>Datum</a:t>
            </a:r>
          </a:p>
          <a:p>
            <a:pPr marL="401638" indent="-263525">
              <a:buFontTx/>
              <a:buChar char="-"/>
            </a:pPr>
            <a:r>
              <a:rPr lang="sv-SE">
                <a:solidFill>
                  <a:srgbClr val="404040"/>
                </a:solidFill>
                <a:latin typeface="Arial" panose="020B0604020202020204" pitchFamily="34" charset="0"/>
                <a:ea typeface="ヒラギノ角ゴ Pro W3" pitchFamily="84" charset="-128"/>
                <a:cs typeface="Arial" panose="020B0604020202020204" pitchFamily="34" charset="0"/>
              </a:rPr>
              <a:t>Ledare</a:t>
            </a:r>
          </a:p>
          <a:p>
            <a:pPr marL="401638" indent="-263525">
              <a:buFontTx/>
              <a:buChar char="-"/>
            </a:pPr>
            <a:r>
              <a:rPr lang="sv-SE">
                <a:solidFill>
                  <a:srgbClr val="404040"/>
                </a:solidFill>
                <a:latin typeface="Arial" panose="020B0604020202020204" pitchFamily="34" charset="0"/>
                <a:ea typeface="ヒラギノ角ゴ Pro W3" pitchFamily="84" charset="-128"/>
                <a:cs typeface="Arial" panose="020B0604020202020204" pitchFamily="34" charset="0"/>
              </a:rPr>
              <a:t>Resurser</a:t>
            </a:r>
          </a:p>
          <a:p>
            <a:pPr marL="401638" indent="-263525">
              <a:buFontTx/>
              <a:buChar char="-"/>
            </a:pPr>
            <a:r>
              <a:rPr lang="sv-SE">
                <a:solidFill>
                  <a:srgbClr val="404040"/>
                </a:solidFill>
                <a:latin typeface="Arial" panose="020B0604020202020204" pitchFamily="34" charset="0"/>
                <a:ea typeface="ヒラギノ角ゴ Pro W3" pitchFamily="84" charset="-128"/>
                <a:cs typeface="Arial" panose="020B0604020202020204" pitchFamily="34" charset="0"/>
              </a:rPr>
              <a:t>Budget</a:t>
            </a:r>
          </a:p>
        </p:txBody>
      </p:sp>
      <p:sp>
        <p:nvSpPr>
          <p:cNvPr id="46" name="Rectangle 45">
            <a:extLst>
              <a:ext uri="{FF2B5EF4-FFF2-40B4-BE49-F238E27FC236}">
                <a16:creationId xmlns:a16="http://schemas.microsoft.com/office/drawing/2014/main" id="{F079E543-53CA-A349-9CD2-050E90A98F80}"/>
              </a:ext>
            </a:extLst>
          </p:cNvPr>
          <p:cNvSpPr/>
          <p:nvPr/>
        </p:nvSpPr>
        <p:spPr bwMode="auto">
          <a:xfrm>
            <a:off x="3639519" y="4621862"/>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sv-SE" b="1">
                <a:solidFill>
                  <a:schemeClr val="tx2"/>
                </a:solidFill>
                <a:latin typeface="Arial" panose="020B0604020202020204" pitchFamily="34" charset="0"/>
                <a:ea typeface="ヒラギノ角ゴ Pro W3" pitchFamily="84" charset="-128"/>
                <a:cs typeface="Arial" panose="020B0604020202020204" pitchFamily="34" charset="0"/>
              </a:rPr>
              <a:t>Handlingssteg</a:t>
            </a:r>
          </a:p>
          <a:p>
            <a:pPr marL="401638" indent="-263525">
              <a:buFontTx/>
              <a:buChar char="-"/>
            </a:pPr>
            <a:r>
              <a:rPr lang="sv-SE">
                <a:solidFill>
                  <a:srgbClr val="404040"/>
                </a:solidFill>
                <a:latin typeface="Arial" panose="020B0604020202020204" pitchFamily="34" charset="0"/>
                <a:ea typeface="ヒラギノ角ゴ Pro W3" pitchFamily="84" charset="-128"/>
                <a:cs typeface="Arial" panose="020B0604020202020204" pitchFamily="34" charset="0"/>
              </a:rPr>
              <a:t>Beskrivning</a:t>
            </a:r>
          </a:p>
          <a:p>
            <a:pPr marL="401638" indent="-263525">
              <a:buFontTx/>
              <a:buChar char="-"/>
            </a:pPr>
            <a:r>
              <a:rPr lang="sv-SE">
                <a:solidFill>
                  <a:srgbClr val="404040"/>
                </a:solidFill>
                <a:latin typeface="Arial" panose="020B0604020202020204" pitchFamily="34" charset="0"/>
                <a:ea typeface="ヒラギノ角ゴ Pro W3" pitchFamily="84" charset="-128"/>
                <a:cs typeface="Arial" panose="020B0604020202020204" pitchFamily="34" charset="0"/>
              </a:rPr>
              <a:t>Datum</a:t>
            </a:r>
          </a:p>
          <a:p>
            <a:pPr marL="401638" indent="-263525">
              <a:buFontTx/>
              <a:buChar char="-"/>
            </a:pPr>
            <a:r>
              <a:rPr lang="sv-SE">
                <a:solidFill>
                  <a:srgbClr val="404040"/>
                </a:solidFill>
                <a:latin typeface="Arial" panose="020B0604020202020204" pitchFamily="34" charset="0"/>
                <a:ea typeface="ヒラギノ角ゴ Pro W3" pitchFamily="84" charset="-128"/>
                <a:cs typeface="Arial" panose="020B0604020202020204" pitchFamily="34" charset="0"/>
              </a:rPr>
              <a:t>Ledare</a:t>
            </a:r>
          </a:p>
          <a:p>
            <a:pPr marL="401638" indent="-263525">
              <a:buFontTx/>
              <a:buChar char="-"/>
            </a:pPr>
            <a:r>
              <a:rPr lang="sv-SE">
                <a:solidFill>
                  <a:srgbClr val="404040"/>
                </a:solidFill>
                <a:latin typeface="Arial" panose="020B0604020202020204" pitchFamily="34" charset="0"/>
                <a:ea typeface="ヒラギノ角ゴ Pro W3" pitchFamily="84" charset="-128"/>
                <a:cs typeface="Arial" panose="020B0604020202020204" pitchFamily="34" charset="0"/>
              </a:rPr>
              <a:t>Resurser</a:t>
            </a:r>
          </a:p>
          <a:p>
            <a:pPr marL="401638" indent="-263525">
              <a:buFontTx/>
              <a:buChar char="-"/>
            </a:pPr>
            <a:r>
              <a:rPr lang="sv-SE">
                <a:solidFill>
                  <a:srgbClr val="404040"/>
                </a:solidFill>
                <a:latin typeface="Arial" panose="020B0604020202020204" pitchFamily="34" charset="0"/>
                <a:ea typeface="ヒラギノ角ゴ Pro W3" pitchFamily="84" charset="-128"/>
                <a:cs typeface="Arial" panose="020B0604020202020204" pitchFamily="34" charset="0"/>
              </a:rPr>
              <a:t>Budget</a:t>
            </a:r>
          </a:p>
        </p:txBody>
      </p:sp>
      <p:sp>
        <p:nvSpPr>
          <p:cNvPr id="47" name="Rectangle 46">
            <a:extLst>
              <a:ext uri="{FF2B5EF4-FFF2-40B4-BE49-F238E27FC236}">
                <a16:creationId xmlns:a16="http://schemas.microsoft.com/office/drawing/2014/main" id="{8156EFA8-7EC7-1242-9337-6DF76F17A98B}"/>
              </a:ext>
            </a:extLst>
          </p:cNvPr>
          <p:cNvSpPr/>
          <p:nvPr/>
        </p:nvSpPr>
        <p:spPr bwMode="auto">
          <a:xfrm>
            <a:off x="6293429" y="2590520"/>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sv-SE" b="1">
                <a:solidFill>
                  <a:schemeClr val="tx2"/>
                </a:solidFill>
                <a:latin typeface="Arial" panose="020B0604020202020204" pitchFamily="34" charset="0"/>
                <a:ea typeface="ヒラギノ角ゴ Pro W3" pitchFamily="84" charset="-128"/>
                <a:cs typeface="Arial" panose="020B0604020202020204" pitchFamily="34" charset="0"/>
              </a:rPr>
              <a:t>Handlingssteg</a:t>
            </a:r>
          </a:p>
          <a:p>
            <a:pPr marL="401638" indent="-263525">
              <a:buFontTx/>
              <a:buChar char="-"/>
            </a:pPr>
            <a:r>
              <a:rPr lang="sv-SE">
                <a:solidFill>
                  <a:srgbClr val="404040"/>
                </a:solidFill>
                <a:latin typeface="Arial" panose="020B0604020202020204" pitchFamily="34" charset="0"/>
                <a:ea typeface="ヒラギノ角ゴ Pro W3" pitchFamily="84" charset="-128"/>
                <a:cs typeface="Arial" panose="020B0604020202020204" pitchFamily="34" charset="0"/>
              </a:rPr>
              <a:t>Beskrivning</a:t>
            </a:r>
          </a:p>
          <a:p>
            <a:pPr marL="401638" indent="-263525">
              <a:buFontTx/>
              <a:buChar char="-"/>
            </a:pPr>
            <a:r>
              <a:rPr lang="sv-SE">
                <a:solidFill>
                  <a:srgbClr val="404040"/>
                </a:solidFill>
                <a:latin typeface="Arial" panose="020B0604020202020204" pitchFamily="34" charset="0"/>
                <a:ea typeface="ヒラギノ角ゴ Pro W3" pitchFamily="84" charset="-128"/>
                <a:cs typeface="Arial" panose="020B0604020202020204" pitchFamily="34" charset="0"/>
              </a:rPr>
              <a:t>Datum</a:t>
            </a:r>
          </a:p>
          <a:p>
            <a:pPr marL="401638" indent="-263525">
              <a:buFontTx/>
              <a:buChar char="-"/>
            </a:pPr>
            <a:r>
              <a:rPr lang="sv-SE">
                <a:solidFill>
                  <a:srgbClr val="404040"/>
                </a:solidFill>
                <a:latin typeface="Arial" panose="020B0604020202020204" pitchFamily="34" charset="0"/>
                <a:ea typeface="ヒラギノ角ゴ Pro W3" pitchFamily="84" charset="-128"/>
                <a:cs typeface="Arial" panose="020B0604020202020204" pitchFamily="34" charset="0"/>
              </a:rPr>
              <a:t>Ledare</a:t>
            </a:r>
          </a:p>
          <a:p>
            <a:pPr marL="401638" indent="-263525">
              <a:buFontTx/>
              <a:buChar char="-"/>
            </a:pPr>
            <a:r>
              <a:rPr lang="sv-SE">
                <a:solidFill>
                  <a:srgbClr val="404040"/>
                </a:solidFill>
                <a:latin typeface="Arial" panose="020B0604020202020204" pitchFamily="34" charset="0"/>
                <a:ea typeface="ヒラギノ角ゴ Pro W3" pitchFamily="84" charset="-128"/>
                <a:cs typeface="Arial" panose="020B0604020202020204" pitchFamily="34" charset="0"/>
              </a:rPr>
              <a:t>Resurser</a:t>
            </a:r>
          </a:p>
          <a:p>
            <a:pPr marL="401638" indent="-263525">
              <a:buFontTx/>
              <a:buChar char="-"/>
            </a:pPr>
            <a:r>
              <a:rPr lang="sv-SE">
                <a:solidFill>
                  <a:srgbClr val="404040"/>
                </a:solidFill>
                <a:latin typeface="Arial" panose="020B0604020202020204" pitchFamily="34" charset="0"/>
                <a:ea typeface="ヒラギノ角ゴ Pro W3" pitchFamily="84" charset="-128"/>
                <a:cs typeface="Arial" panose="020B0604020202020204" pitchFamily="34" charset="0"/>
              </a:rPr>
              <a:t>Budget</a:t>
            </a:r>
          </a:p>
        </p:txBody>
      </p:sp>
      <p:sp>
        <p:nvSpPr>
          <p:cNvPr id="48" name="Rectangle 47">
            <a:extLst>
              <a:ext uri="{FF2B5EF4-FFF2-40B4-BE49-F238E27FC236}">
                <a16:creationId xmlns:a16="http://schemas.microsoft.com/office/drawing/2014/main" id="{8CBDBD2A-F0E8-2A47-90DB-DD8CEB1BC974}"/>
              </a:ext>
            </a:extLst>
          </p:cNvPr>
          <p:cNvSpPr/>
          <p:nvPr/>
        </p:nvSpPr>
        <p:spPr bwMode="auto">
          <a:xfrm>
            <a:off x="6293429" y="4621862"/>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sv-SE" b="1">
                <a:solidFill>
                  <a:schemeClr val="tx2"/>
                </a:solidFill>
                <a:latin typeface="Arial" panose="020B0604020202020204" pitchFamily="34" charset="0"/>
                <a:ea typeface="ヒラギノ角ゴ Pro W3" pitchFamily="84" charset="-128"/>
                <a:cs typeface="Arial" panose="020B0604020202020204" pitchFamily="34" charset="0"/>
              </a:rPr>
              <a:t>Handlingssteg</a:t>
            </a:r>
          </a:p>
          <a:p>
            <a:pPr marL="401638" indent="-263525">
              <a:buFontTx/>
              <a:buChar char="-"/>
            </a:pPr>
            <a:r>
              <a:rPr lang="sv-SE">
                <a:solidFill>
                  <a:srgbClr val="404040"/>
                </a:solidFill>
                <a:latin typeface="Arial" panose="020B0604020202020204" pitchFamily="34" charset="0"/>
                <a:ea typeface="ヒラギノ角ゴ Pro W3" pitchFamily="84" charset="-128"/>
                <a:cs typeface="Arial" panose="020B0604020202020204" pitchFamily="34" charset="0"/>
              </a:rPr>
              <a:t>Beskrivning</a:t>
            </a:r>
          </a:p>
          <a:p>
            <a:pPr marL="401638" indent="-263525">
              <a:buFontTx/>
              <a:buChar char="-"/>
            </a:pPr>
            <a:r>
              <a:rPr lang="sv-SE">
                <a:solidFill>
                  <a:srgbClr val="404040"/>
                </a:solidFill>
                <a:latin typeface="Arial" panose="020B0604020202020204" pitchFamily="34" charset="0"/>
                <a:ea typeface="ヒラギノ角ゴ Pro W3" pitchFamily="84" charset="-128"/>
                <a:cs typeface="Arial" panose="020B0604020202020204" pitchFamily="34" charset="0"/>
              </a:rPr>
              <a:t>Datum</a:t>
            </a:r>
          </a:p>
          <a:p>
            <a:pPr marL="401638" indent="-263525">
              <a:buFontTx/>
              <a:buChar char="-"/>
            </a:pPr>
            <a:r>
              <a:rPr lang="sv-SE">
                <a:solidFill>
                  <a:srgbClr val="404040"/>
                </a:solidFill>
                <a:latin typeface="Arial" panose="020B0604020202020204" pitchFamily="34" charset="0"/>
                <a:ea typeface="ヒラギノ角ゴ Pro W3" pitchFamily="84" charset="-128"/>
                <a:cs typeface="Arial" panose="020B0604020202020204" pitchFamily="34" charset="0"/>
              </a:rPr>
              <a:t>Ledare</a:t>
            </a:r>
          </a:p>
          <a:p>
            <a:pPr marL="401638" indent="-263525">
              <a:buFontTx/>
              <a:buChar char="-"/>
            </a:pPr>
            <a:r>
              <a:rPr lang="sv-SE">
                <a:solidFill>
                  <a:srgbClr val="404040"/>
                </a:solidFill>
                <a:latin typeface="Arial" panose="020B0604020202020204" pitchFamily="34" charset="0"/>
                <a:ea typeface="ヒラギノ角ゴ Pro W3" pitchFamily="84" charset="-128"/>
                <a:cs typeface="Arial" panose="020B0604020202020204" pitchFamily="34" charset="0"/>
              </a:rPr>
              <a:t>Resurser</a:t>
            </a:r>
          </a:p>
          <a:p>
            <a:pPr marL="401638" indent="-263525">
              <a:buFontTx/>
              <a:buChar char="-"/>
            </a:pPr>
            <a:r>
              <a:rPr lang="sv-SE">
                <a:solidFill>
                  <a:srgbClr val="404040"/>
                </a:solidFill>
                <a:latin typeface="Arial" panose="020B0604020202020204" pitchFamily="34" charset="0"/>
                <a:ea typeface="ヒラギノ角ゴ Pro W3" pitchFamily="84" charset="-128"/>
                <a:cs typeface="Arial" panose="020B0604020202020204" pitchFamily="34" charset="0"/>
              </a:rPr>
              <a:t>Budget</a:t>
            </a:r>
          </a:p>
        </p:txBody>
      </p:sp>
      <p:sp>
        <p:nvSpPr>
          <p:cNvPr id="49" name="Rectangle 48">
            <a:extLst>
              <a:ext uri="{FF2B5EF4-FFF2-40B4-BE49-F238E27FC236}">
                <a16:creationId xmlns:a16="http://schemas.microsoft.com/office/drawing/2014/main" id="{4C5C31FB-E097-FB41-8C0A-1D30E2CAC647}"/>
              </a:ext>
            </a:extLst>
          </p:cNvPr>
          <p:cNvSpPr/>
          <p:nvPr/>
        </p:nvSpPr>
        <p:spPr bwMode="auto">
          <a:xfrm>
            <a:off x="8915474" y="2590520"/>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sv-SE" b="1">
                <a:solidFill>
                  <a:schemeClr val="tx2"/>
                </a:solidFill>
                <a:latin typeface="Arial" panose="020B0604020202020204" pitchFamily="34" charset="0"/>
                <a:ea typeface="ヒラギノ角ゴ Pro W3" pitchFamily="84" charset="-128"/>
                <a:cs typeface="Arial" panose="020B0604020202020204" pitchFamily="34" charset="0"/>
              </a:rPr>
              <a:t>Handlingssteg</a:t>
            </a:r>
          </a:p>
          <a:p>
            <a:pPr marL="401638" indent="-263525">
              <a:buFontTx/>
              <a:buChar char="-"/>
            </a:pPr>
            <a:r>
              <a:rPr lang="sv-SE">
                <a:solidFill>
                  <a:srgbClr val="404040"/>
                </a:solidFill>
                <a:latin typeface="Arial" panose="020B0604020202020204" pitchFamily="34" charset="0"/>
                <a:ea typeface="ヒラギノ角ゴ Pro W3" pitchFamily="84" charset="-128"/>
                <a:cs typeface="Arial" panose="020B0604020202020204" pitchFamily="34" charset="0"/>
              </a:rPr>
              <a:t>Beskrivning</a:t>
            </a:r>
          </a:p>
          <a:p>
            <a:pPr marL="401638" indent="-263525">
              <a:buFontTx/>
              <a:buChar char="-"/>
            </a:pPr>
            <a:r>
              <a:rPr lang="sv-SE">
                <a:solidFill>
                  <a:srgbClr val="404040"/>
                </a:solidFill>
                <a:latin typeface="Arial" panose="020B0604020202020204" pitchFamily="34" charset="0"/>
                <a:ea typeface="ヒラギノ角ゴ Pro W3" pitchFamily="84" charset="-128"/>
                <a:cs typeface="Arial" panose="020B0604020202020204" pitchFamily="34" charset="0"/>
              </a:rPr>
              <a:t>Datum</a:t>
            </a:r>
          </a:p>
          <a:p>
            <a:pPr marL="401638" indent="-263525">
              <a:buFontTx/>
              <a:buChar char="-"/>
            </a:pPr>
            <a:r>
              <a:rPr lang="sv-SE">
                <a:solidFill>
                  <a:srgbClr val="404040"/>
                </a:solidFill>
                <a:latin typeface="Arial" panose="020B0604020202020204" pitchFamily="34" charset="0"/>
                <a:ea typeface="ヒラギノ角ゴ Pro W3" pitchFamily="84" charset="-128"/>
                <a:cs typeface="Arial" panose="020B0604020202020204" pitchFamily="34" charset="0"/>
              </a:rPr>
              <a:t>Ledare</a:t>
            </a:r>
          </a:p>
          <a:p>
            <a:pPr marL="401638" indent="-263525">
              <a:buFontTx/>
              <a:buChar char="-"/>
            </a:pPr>
            <a:r>
              <a:rPr lang="sv-SE">
                <a:solidFill>
                  <a:srgbClr val="404040"/>
                </a:solidFill>
                <a:latin typeface="Arial" panose="020B0604020202020204" pitchFamily="34" charset="0"/>
                <a:ea typeface="ヒラギノ角ゴ Pro W3" pitchFamily="84" charset="-128"/>
                <a:cs typeface="Arial" panose="020B0604020202020204" pitchFamily="34" charset="0"/>
              </a:rPr>
              <a:t>Resurser</a:t>
            </a:r>
          </a:p>
          <a:p>
            <a:pPr marL="401638" indent="-263525">
              <a:buFontTx/>
              <a:buChar char="-"/>
            </a:pPr>
            <a:r>
              <a:rPr lang="sv-SE">
                <a:solidFill>
                  <a:srgbClr val="404040"/>
                </a:solidFill>
                <a:latin typeface="Arial" panose="020B0604020202020204" pitchFamily="34" charset="0"/>
                <a:ea typeface="ヒラギノ角ゴ Pro W3" pitchFamily="84" charset="-128"/>
                <a:cs typeface="Arial" panose="020B0604020202020204" pitchFamily="34" charset="0"/>
              </a:rPr>
              <a:t>Budget</a:t>
            </a:r>
          </a:p>
        </p:txBody>
      </p:sp>
      <p:sp>
        <p:nvSpPr>
          <p:cNvPr id="50" name="Rectangle 49">
            <a:extLst>
              <a:ext uri="{FF2B5EF4-FFF2-40B4-BE49-F238E27FC236}">
                <a16:creationId xmlns:a16="http://schemas.microsoft.com/office/drawing/2014/main" id="{62F3B411-DB53-C242-A419-2323CFA27ED3}"/>
              </a:ext>
            </a:extLst>
          </p:cNvPr>
          <p:cNvSpPr/>
          <p:nvPr/>
        </p:nvSpPr>
        <p:spPr bwMode="auto">
          <a:xfrm>
            <a:off x="8915474" y="4621862"/>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sv-SE" b="1">
                <a:solidFill>
                  <a:schemeClr val="tx2"/>
                </a:solidFill>
                <a:latin typeface="Arial" panose="020B0604020202020204" pitchFamily="34" charset="0"/>
                <a:ea typeface="ヒラギノ角ゴ Pro W3" pitchFamily="84" charset="-128"/>
                <a:cs typeface="Arial" panose="020B0604020202020204" pitchFamily="34" charset="0"/>
              </a:rPr>
              <a:t>Handlingssteg</a:t>
            </a:r>
          </a:p>
          <a:p>
            <a:pPr marL="401638" indent="-263525">
              <a:buFontTx/>
              <a:buChar char="-"/>
            </a:pPr>
            <a:r>
              <a:rPr lang="sv-SE">
                <a:solidFill>
                  <a:srgbClr val="404040"/>
                </a:solidFill>
                <a:latin typeface="Arial" panose="020B0604020202020204" pitchFamily="34" charset="0"/>
                <a:ea typeface="ヒラギノ角ゴ Pro W3" pitchFamily="84" charset="-128"/>
                <a:cs typeface="Arial" panose="020B0604020202020204" pitchFamily="34" charset="0"/>
              </a:rPr>
              <a:t>Beskrivning</a:t>
            </a:r>
          </a:p>
          <a:p>
            <a:pPr marL="401638" indent="-263525">
              <a:buFontTx/>
              <a:buChar char="-"/>
            </a:pPr>
            <a:r>
              <a:rPr lang="sv-SE">
                <a:solidFill>
                  <a:srgbClr val="404040"/>
                </a:solidFill>
                <a:latin typeface="Arial" panose="020B0604020202020204" pitchFamily="34" charset="0"/>
                <a:ea typeface="ヒラギノ角ゴ Pro W3" pitchFamily="84" charset="-128"/>
                <a:cs typeface="Arial" panose="020B0604020202020204" pitchFamily="34" charset="0"/>
              </a:rPr>
              <a:t>Datum</a:t>
            </a:r>
          </a:p>
          <a:p>
            <a:pPr marL="401638" indent="-263525">
              <a:buFontTx/>
              <a:buChar char="-"/>
            </a:pPr>
            <a:r>
              <a:rPr lang="sv-SE">
                <a:solidFill>
                  <a:srgbClr val="404040"/>
                </a:solidFill>
                <a:latin typeface="Arial" panose="020B0604020202020204" pitchFamily="34" charset="0"/>
                <a:ea typeface="ヒラギノ角ゴ Pro W3" pitchFamily="84" charset="-128"/>
                <a:cs typeface="Arial" panose="020B0604020202020204" pitchFamily="34" charset="0"/>
              </a:rPr>
              <a:t>Ledare</a:t>
            </a:r>
          </a:p>
          <a:p>
            <a:pPr marL="401638" indent="-263525">
              <a:buFontTx/>
              <a:buChar char="-"/>
            </a:pPr>
            <a:r>
              <a:rPr lang="sv-SE">
                <a:solidFill>
                  <a:srgbClr val="404040"/>
                </a:solidFill>
                <a:latin typeface="Arial" panose="020B0604020202020204" pitchFamily="34" charset="0"/>
                <a:ea typeface="ヒラギノ角ゴ Pro W3" pitchFamily="84" charset="-128"/>
                <a:cs typeface="Arial" panose="020B0604020202020204" pitchFamily="34" charset="0"/>
              </a:rPr>
              <a:t>Resurser</a:t>
            </a:r>
          </a:p>
          <a:p>
            <a:pPr marL="401638" indent="-263525">
              <a:buFontTx/>
              <a:buChar char="-"/>
            </a:pPr>
            <a:r>
              <a:rPr lang="sv-SE">
                <a:solidFill>
                  <a:srgbClr val="404040"/>
                </a:solidFill>
                <a:latin typeface="Arial" panose="020B0604020202020204" pitchFamily="34" charset="0"/>
                <a:ea typeface="ヒラギノ角ゴ Pro W3" pitchFamily="84" charset="-128"/>
                <a:cs typeface="Arial" panose="020B0604020202020204" pitchFamily="34" charset="0"/>
              </a:rPr>
              <a:t>Budget</a:t>
            </a:r>
          </a:p>
        </p:txBody>
      </p:sp>
      <p:sp>
        <p:nvSpPr>
          <p:cNvPr id="51" name="Page Number - White">
            <a:extLst>
              <a:ext uri="{FF2B5EF4-FFF2-40B4-BE49-F238E27FC236}">
                <a16:creationId xmlns:a16="http://schemas.microsoft.com/office/drawing/2014/main" id="{E07FC904-E103-1F4F-B560-652E7964133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A5496"/>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22</a:t>
            </a:fld>
            <a:endParaRPr kumimoji="0" lang="en-US" sz="1000" b="0" i="0" u="none" strike="noStrike" kern="1200" cap="none" spc="0" normalizeH="0" baseline="0" noProof="0">
              <a:ln>
                <a:noFill/>
              </a:ln>
              <a:solidFill>
                <a:srgbClr val="0A5496"/>
              </a:solidFill>
              <a:effectLst/>
              <a:uLnTx/>
              <a:uFillTx/>
              <a:latin typeface="Arial" charset="0"/>
              <a:ea typeface="ヒラギノ角ゴ Pro W3" charset="0"/>
            </a:endParaRPr>
          </a:p>
        </p:txBody>
      </p:sp>
      <p:sp>
        <p:nvSpPr>
          <p:cNvPr id="22" name="TextBox 21">
            <a:extLst>
              <a:ext uri="{FF2B5EF4-FFF2-40B4-BE49-F238E27FC236}">
                <a16:creationId xmlns:a16="http://schemas.microsoft.com/office/drawing/2014/main" id="{35A860F9-1BA3-354B-86DA-E89FD361E4CC}"/>
              </a:ext>
            </a:extLst>
          </p:cNvPr>
          <p:cNvSpPr txBox="1"/>
          <p:nvPr/>
        </p:nvSpPr>
        <p:spPr>
          <a:xfrm>
            <a:off x="1031966" y="2239824"/>
            <a:ext cx="2286000" cy="369332"/>
          </a:xfrm>
          <a:prstGeom prst="rect">
            <a:avLst/>
          </a:prstGeom>
          <a:noFill/>
        </p:spPr>
        <p:txBody>
          <a:bodyPr wrap="square" rtlCol="0">
            <a:spAutoFit/>
          </a:bodyPr>
          <a:lstStyle/>
          <a:p>
            <a:pPr algn="ctr"/>
            <a:r>
              <a:rPr lang="sv-SE" b="1"/>
              <a:t>Målbeskrivning</a:t>
            </a:r>
          </a:p>
        </p:txBody>
      </p:sp>
      <p:sp>
        <p:nvSpPr>
          <p:cNvPr id="4" name="TextBox 3">
            <a:extLst>
              <a:ext uri="{FF2B5EF4-FFF2-40B4-BE49-F238E27FC236}">
                <a16:creationId xmlns:a16="http://schemas.microsoft.com/office/drawing/2014/main" id="{F02AA8EA-A268-6235-3FD1-AA7DF72D0213}"/>
              </a:ext>
            </a:extLst>
          </p:cNvPr>
          <p:cNvSpPr txBox="1"/>
          <p:nvPr/>
        </p:nvSpPr>
        <p:spPr>
          <a:xfrm>
            <a:off x="3610550" y="2234247"/>
            <a:ext cx="2286000" cy="369332"/>
          </a:xfrm>
          <a:prstGeom prst="rect">
            <a:avLst/>
          </a:prstGeom>
          <a:noFill/>
        </p:spPr>
        <p:txBody>
          <a:bodyPr wrap="square" rtlCol="0">
            <a:spAutoFit/>
          </a:bodyPr>
          <a:lstStyle/>
          <a:p>
            <a:pPr algn="ctr"/>
            <a:r>
              <a:rPr lang="sv-SE" b="1"/>
              <a:t>Målbeskrivning</a:t>
            </a:r>
          </a:p>
        </p:txBody>
      </p:sp>
      <p:sp>
        <p:nvSpPr>
          <p:cNvPr id="5" name="TextBox 4">
            <a:extLst>
              <a:ext uri="{FF2B5EF4-FFF2-40B4-BE49-F238E27FC236}">
                <a16:creationId xmlns:a16="http://schemas.microsoft.com/office/drawing/2014/main" id="{12E57428-C391-017C-24E0-3A0966B7A273}"/>
              </a:ext>
            </a:extLst>
          </p:cNvPr>
          <p:cNvSpPr txBox="1"/>
          <p:nvPr/>
        </p:nvSpPr>
        <p:spPr>
          <a:xfrm>
            <a:off x="6247072" y="2247306"/>
            <a:ext cx="2286000" cy="369332"/>
          </a:xfrm>
          <a:prstGeom prst="rect">
            <a:avLst/>
          </a:prstGeom>
          <a:noFill/>
        </p:spPr>
        <p:txBody>
          <a:bodyPr wrap="square" rtlCol="0">
            <a:spAutoFit/>
          </a:bodyPr>
          <a:lstStyle/>
          <a:p>
            <a:pPr algn="ctr"/>
            <a:r>
              <a:rPr lang="sv-SE" b="1"/>
              <a:t>Målbeskrivning</a:t>
            </a:r>
          </a:p>
        </p:txBody>
      </p:sp>
    </p:spTree>
    <p:extLst>
      <p:ext uri="{BB962C8B-B14F-4D97-AF65-F5344CB8AC3E}">
        <p14:creationId xmlns:p14="http://schemas.microsoft.com/office/powerpoint/2010/main" val="25014445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5C8DBD-B959-9142-AD42-03858497A516}"/>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ACD79A2-3C69-4048-9D49-85FC62399654}"/>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12" name="Text Placeholder 18">
            <a:extLst>
              <a:ext uri="{FF2B5EF4-FFF2-40B4-BE49-F238E27FC236}">
                <a16:creationId xmlns:a16="http://schemas.microsoft.com/office/drawing/2014/main" id="{2AB6C1BC-D935-7C44-BFFD-32F75F164C37}"/>
              </a:ext>
            </a:extLst>
          </p:cNvPr>
          <p:cNvSpPr txBox="1">
            <a:spLocks/>
          </p:cNvSpPr>
          <p:nvPr/>
        </p:nvSpPr>
        <p:spPr>
          <a:xfrm>
            <a:off x="685800" y="727674"/>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sv-SE" sz="3600" b="1" i="0" u="none" strike="noStrike" cap="none" normalizeH="0" baseline="0" noProof="0">
                <a:ln>
                  <a:noFill/>
                </a:ln>
                <a:solidFill>
                  <a:prstClr val="white"/>
                </a:solidFill>
                <a:uLnTx/>
                <a:uFillTx/>
                <a:latin typeface="Arial" panose="020B0604020202020204" pitchFamily="34" charset="0"/>
                <a:ea typeface="ヒラギノ角ゴ Pro W3" charset="0"/>
                <a:cs typeface="Arial" panose="020B0604020202020204" pitchFamily="34" charset="0"/>
              </a:rPr>
              <a:t>Strategisk planering</a:t>
            </a:r>
          </a:p>
        </p:txBody>
      </p:sp>
      <p:sp>
        <p:nvSpPr>
          <p:cNvPr id="7" name="Page Number - White">
            <a:extLst>
              <a:ext uri="{FF2B5EF4-FFF2-40B4-BE49-F238E27FC236}">
                <a16:creationId xmlns:a16="http://schemas.microsoft.com/office/drawing/2014/main" id="{55D5AC90-3E45-0A4F-AD6D-CE0DEF85461A}"/>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23</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pic>
        <p:nvPicPr>
          <p:cNvPr id="2" name="Content Placeholder 16">
            <a:extLst>
              <a:ext uri="{FF2B5EF4-FFF2-40B4-BE49-F238E27FC236}">
                <a16:creationId xmlns:a16="http://schemas.microsoft.com/office/drawing/2014/main" id="{4BBFD163-29B5-41C8-AC8E-5E01D44DAF54}"/>
              </a:ext>
            </a:extLst>
          </p:cNvPr>
          <p:cNvPicPr>
            <a:picLocks noChangeAspect="1"/>
          </p:cNvPicPr>
          <p:nvPr/>
        </p:nvPicPr>
        <p:blipFill rotWithShape="1">
          <a:blip r:embed="rId3">
            <a:extLst>
              <a:ext uri="{28A0092B-C50C-407E-A947-70E740481C1C}">
                <a14:useLocalDpi xmlns:a14="http://schemas.microsoft.com/office/drawing/2010/main" val="0"/>
              </a:ext>
            </a:extLst>
          </a:blip>
          <a:srcRect r="1765"/>
          <a:stretch/>
        </p:blipFill>
        <p:spPr>
          <a:xfrm>
            <a:off x="6719557" y="1027007"/>
            <a:ext cx="4558043" cy="4840393"/>
          </a:xfrm>
          <a:prstGeom prst="rect">
            <a:avLst/>
          </a:prstGeom>
          <a:noFill/>
          <a:ln>
            <a:noFill/>
          </a:ln>
        </p:spPr>
      </p:pic>
      <p:sp>
        <p:nvSpPr>
          <p:cNvPr id="14" name="Content Placeholder 2">
            <a:extLst>
              <a:ext uri="{FF2B5EF4-FFF2-40B4-BE49-F238E27FC236}">
                <a16:creationId xmlns:a16="http://schemas.microsoft.com/office/drawing/2014/main" id="{82CAE138-F150-4A1E-8809-530057AE8C52}"/>
              </a:ext>
            </a:extLst>
          </p:cNvPr>
          <p:cNvSpPr txBox="1">
            <a:spLocks/>
          </p:cNvSpPr>
          <p:nvPr/>
        </p:nvSpPr>
        <p:spPr>
          <a:xfrm>
            <a:off x="699757" y="1630338"/>
            <a:ext cx="5396243" cy="4499988"/>
          </a:xfrm>
          <a:prstGeom prst="rect">
            <a:avLst/>
          </a:prstGeom>
        </p:spPr>
        <p:txBody>
          <a:bodyPr lIns="91440" tIns="45720" rIns="91440" bIns="45720" numCol="1" anchor="t"/>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50000"/>
              </a:lnSpc>
              <a:spcBef>
                <a:spcPct val="20000"/>
              </a:spcBef>
              <a:spcAft>
                <a:spcPct val="0"/>
              </a:spcAft>
              <a:buClr>
                <a:srgbClr val="FFC000"/>
              </a:buClr>
              <a:buSzTx/>
              <a:buFont typeface="Arial" pitchFamily="34" charset="0"/>
              <a:buNone/>
              <a:tabLst/>
              <a:defRPr/>
            </a:pPr>
            <a:r>
              <a:rPr kumimoji="0" lang="sv-SE" sz="2400" b="1" i="0" u="none" strike="noStrike" cap="none" normalizeH="0" baseline="0" noProof="0">
                <a:ln>
                  <a:noFill/>
                </a:ln>
                <a:solidFill>
                  <a:prstClr val="white"/>
                </a:solidFill>
                <a:uLnTx/>
                <a:uFillTx/>
                <a:latin typeface="Arial" panose="020B0604020202020204" pitchFamily="34" charset="0"/>
                <a:ea typeface="ヒラギノ角ゴ Pro W3" charset="0"/>
                <a:cs typeface="Arial" panose="020B0604020202020204" pitchFamily="34" charset="0"/>
              </a:rPr>
              <a:t>Stödja innovation</a:t>
            </a:r>
          </a:p>
          <a:p>
            <a:pPr marL="230182" marR="0" lvl="0" indent="-230182" algn="l" defTabSz="914400" rtl="0" eaLnBrk="1" fontAlgn="base" latinLnBrk="0" hangingPunct="1">
              <a:lnSpc>
                <a:spcPct val="150000"/>
              </a:lnSpc>
              <a:spcBef>
                <a:spcPct val="20000"/>
              </a:spcBef>
              <a:spcAft>
                <a:spcPct val="0"/>
              </a:spcAft>
              <a:buClr>
                <a:srgbClr val="FFC000"/>
              </a:buClr>
              <a:buSzTx/>
              <a:buFont typeface="Wingdings" pitchFamily="2" charset="2"/>
              <a:buChar char="§"/>
              <a:tabLst/>
              <a:defRPr/>
            </a:pPr>
            <a:r>
              <a:rPr kumimoji="0" lang="sv-SE" sz="2000" b="0" i="0" u="none" strike="noStrike" cap="none" normalizeH="0" baseline="0" noProof="0">
                <a:ln>
                  <a:noFill/>
                </a:ln>
                <a:solidFill>
                  <a:prstClr val="white"/>
                </a:solidFill>
                <a:uLnTx/>
                <a:uFillTx/>
                <a:latin typeface="Arial" panose="020B0604020202020204" pitchFamily="34" charset="0"/>
                <a:ea typeface="ヒラギノ角ゴ Pro W3" charset="0"/>
                <a:cs typeface="Arial" panose="020B0604020202020204" pitchFamily="34" charset="0"/>
              </a:rPr>
              <a:t>Säkerställa att alla bidrar</a:t>
            </a:r>
          </a:p>
          <a:p>
            <a:pPr marL="230182" marR="0" lvl="0" indent="-230182" algn="l" defTabSz="914400" rtl="0" eaLnBrk="1" fontAlgn="base" latinLnBrk="0" hangingPunct="1">
              <a:lnSpc>
                <a:spcPct val="150000"/>
              </a:lnSpc>
              <a:spcBef>
                <a:spcPct val="20000"/>
              </a:spcBef>
              <a:spcAft>
                <a:spcPct val="0"/>
              </a:spcAft>
              <a:buClr>
                <a:srgbClr val="FFC000"/>
              </a:buClr>
              <a:buSzTx/>
              <a:buFont typeface="Wingdings" pitchFamily="2" charset="2"/>
              <a:buChar char="§"/>
              <a:tabLst/>
              <a:defRPr/>
            </a:pPr>
            <a:r>
              <a:rPr kumimoji="0" lang="sv-SE" sz="2000" b="0" i="0" u="none" strike="noStrike" cap="none" normalizeH="0" baseline="0" noProof="0">
                <a:ln>
                  <a:noFill/>
                </a:ln>
                <a:solidFill>
                  <a:prstClr val="white"/>
                </a:solidFill>
                <a:uLnTx/>
                <a:uFillTx/>
                <a:latin typeface="Arial" panose="020B0604020202020204" pitchFamily="34" charset="0"/>
                <a:ea typeface="ヒラギノ角ゴ Pro W3" charset="0"/>
                <a:cs typeface="Arial" panose="020B0604020202020204" pitchFamily="34" charset="0"/>
              </a:rPr>
              <a:t>Initialt fokusera på </a:t>
            </a:r>
            <a:r>
              <a:rPr kumimoji="0" lang="sv-SE" sz="2000" b="1" i="0" u="none" cap="none" normalizeH="0" baseline="0" noProof="0">
                <a:ln>
                  <a:noFill/>
                </a:ln>
                <a:solidFill>
                  <a:schemeClr val="bg1"/>
                </a:solidFill>
                <a:uLnTx/>
                <a:uFillTx/>
                <a:latin typeface="Arial" panose="020B0604020202020204" pitchFamily="34" charset="0"/>
                <a:ea typeface="ヒラギノ角ゴ Pro W3" charset="0"/>
                <a:cs typeface="Arial" panose="020B0604020202020204" pitchFamily="34" charset="0"/>
              </a:rPr>
              <a:t>många</a:t>
            </a:r>
            <a:r>
              <a:rPr kumimoji="0" lang="sv-SE" sz="2000" b="0" i="0" u="none" strike="noStrike" cap="none" normalizeH="0" baseline="0" noProof="0">
                <a:ln>
                  <a:noFill/>
                </a:ln>
                <a:solidFill>
                  <a:prstClr val="white"/>
                </a:solidFill>
                <a:uLnTx/>
                <a:uFillTx/>
                <a:latin typeface="Arial" panose="020B0604020202020204" pitchFamily="34" charset="0"/>
                <a:ea typeface="ヒラギノ角ゴ Pro W3" charset="0"/>
                <a:cs typeface="Arial" panose="020B0604020202020204" pitchFamily="34" charset="0"/>
              </a:rPr>
              <a:t> idéer</a:t>
            </a:r>
          </a:p>
          <a:p>
            <a:pPr marL="230182" marR="0" lvl="0" indent="-230182" algn="l" defTabSz="914400" rtl="0" eaLnBrk="1" fontAlgn="base" latinLnBrk="0" hangingPunct="1">
              <a:lnSpc>
                <a:spcPct val="150000"/>
              </a:lnSpc>
              <a:spcBef>
                <a:spcPct val="20000"/>
              </a:spcBef>
              <a:spcAft>
                <a:spcPct val="0"/>
              </a:spcAft>
              <a:buClr>
                <a:srgbClr val="FFC000"/>
              </a:buClr>
              <a:buSzTx/>
              <a:buFont typeface="Wingdings" pitchFamily="2" charset="2"/>
              <a:buChar char="§"/>
              <a:tabLst/>
              <a:defRPr/>
            </a:pPr>
            <a:r>
              <a:rPr kumimoji="0" lang="sv-SE" sz="2000" b="0" i="0" u="none" strike="noStrike" cap="none" normalizeH="0" baseline="0" noProof="0">
                <a:ln>
                  <a:noFill/>
                </a:ln>
                <a:solidFill>
                  <a:prstClr val="white"/>
                </a:solidFill>
                <a:uLnTx/>
                <a:uFillTx/>
                <a:latin typeface="Arial" panose="020B0604020202020204" pitchFamily="34" charset="0"/>
                <a:ea typeface="ヒラギノ角ゴ Pro W3" charset="0"/>
                <a:cs typeface="Arial" panose="020B0604020202020204" pitchFamily="34" charset="0"/>
              </a:rPr>
              <a:t>Vara positiva, inga negativa kommentarer</a:t>
            </a:r>
          </a:p>
          <a:p>
            <a:pPr marL="230182" marR="0" lvl="0" indent="-230182" algn="l" defTabSz="914400" rtl="0" eaLnBrk="1" fontAlgn="base" latinLnBrk="0" hangingPunct="1">
              <a:lnSpc>
                <a:spcPct val="100000"/>
              </a:lnSpc>
              <a:spcBef>
                <a:spcPts val="1000"/>
              </a:spcBef>
              <a:spcAft>
                <a:spcPct val="0"/>
              </a:spcAft>
              <a:buClr>
                <a:srgbClr val="FFC000"/>
              </a:buClr>
              <a:buSzTx/>
              <a:buFont typeface="Wingdings" pitchFamily="2" charset="2"/>
              <a:buChar char="§"/>
              <a:tabLst/>
              <a:defRPr/>
            </a:pPr>
            <a:r>
              <a:rPr kumimoji="0" lang="sv-SE" sz="2000" b="0" i="0" u="none" strike="noStrike" cap="none" normalizeH="0" baseline="0" noProof="0">
                <a:ln>
                  <a:noFill/>
                </a:ln>
                <a:solidFill>
                  <a:prstClr val="white"/>
                </a:solidFill>
                <a:uLnTx/>
                <a:uFillTx/>
                <a:latin typeface="Arial" panose="020B0604020202020204" pitchFamily="34" charset="0"/>
                <a:ea typeface="ヒラギノ角ゴ Pro W3" charset="0"/>
                <a:cs typeface="Arial" panose="020B0604020202020204" pitchFamily="34" charset="0"/>
              </a:rPr>
              <a:t>Uppmuntra vilda idéer och utmana er själva</a:t>
            </a:r>
          </a:p>
          <a:p>
            <a:pPr marL="230182" marR="0" lvl="0" indent="-230182" algn="l" defTabSz="914400" rtl="0" eaLnBrk="1" fontAlgn="base" latinLnBrk="0" hangingPunct="1">
              <a:lnSpc>
                <a:spcPct val="150000"/>
              </a:lnSpc>
              <a:spcBef>
                <a:spcPct val="20000"/>
              </a:spcBef>
              <a:spcAft>
                <a:spcPct val="0"/>
              </a:spcAft>
              <a:buClr>
                <a:srgbClr val="FFC000"/>
              </a:buClr>
              <a:buSzTx/>
              <a:buFont typeface="Wingdings" pitchFamily="2" charset="2"/>
              <a:buChar char="§"/>
              <a:tabLst/>
              <a:defRPr/>
            </a:pPr>
            <a:r>
              <a:rPr kumimoji="0" lang="sv-SE" sz="2000" b="0" i="0" u="none" strike="noStrike" cap="none" normalizeH="0" baseline="0" noProof="0">
                <a:ln>
                  <a:noFill/>
                </a:ln>
                <a:solidFill>
                  <a:prstClr val="white"/>
                </a:solidFill>
                <a:uLnTx/>
                <a:uFillTx/>
                <a:latin typeface="Arial" panose="020B0604020202020204" pitchFamily="34" charset="0"/>
                <a:ea typeface="ヒラギノ角ゴ Pro W3" charset="0"/>
                <a:cs typeface="Arial" panose="020B0604020202020204" pitchFamily="34" charset="0"/>
              </a:rPr>
              <a:t>Vara kreativa</a:t>
            </a:r>
          </a:p>
          <a:p>
            <a:pPr marL="230182" marR="0" lvl="0" indent="-230182" algn="l" defTabSz="914400" rtl="0" eaLnBrk="1" fontAlgn="base" latinLnBrk="0" hangingPunct="1">
              <a:lnSpc>
                <a:spcPct val="150000"/>
              </a:lnSpc>
              <a:spcBef>
                <a:spcPct val="20000"/>
              </a:spcBef>
              <a:spcAft>
                <a:spcPct val="0"/>
              </a:spcAft>
              <a:buClr>
                <a:srgbClr val="FFC000"/>
              </a:buClr>
              <a:buSzTx/>
              <a:buFont typeface="Wingdings" pitchFamily="2" charset="2"/>
              <a:buChar char="§"/>
              <a:tabLst/>
              <a:defRPr/>
            </a:pPr>
            <a:r>
              <a:rPr kumimoji="0" lang="sv-SE" sz="2000" b="0" i="0" u="none" strike="noStrike" cap="none" normalizeH="0" baseline="0" noProof="0">
                <a:ln>
                  <a:noFill/>
                </a:ln>
                <a:solidFill>
                  <a:prstClr val="white"/>
                </a:solidFill>
                <a:uLnTx/>
                <a:uFillTx/>
                <a:latin typeface="Arial" panose="020B0604020202020204" pitchFamily="34" charset="0"/>
                <a:ea typeface="ヒラギノ角ゴ Pro W3" charset="0"/>
                <a:cs typeface="Arial" panose="020B0604020202020204" pitchFamily="34" charset="0"/>
              </a:rPr>
              <a:t>Kombinera och förbättra idéer</a:t>
            </a:r>
          </a:p>
          <a:p>
            <a:pPr marL="457200" marR="0" lvl="0" indent="-457200" algn="l" defTabSz="914400" rtl="0" eaLnBrk="1" fontAlgn="base" latinLnBrk="0" hangingPunct="1">
              <a:lnSpc>
                <a:spcPct val="100000"/>
              </a:lnSpc>
              <a:spcBef>
                <a:spcPct val="20000"/>
              </a:spcBef>
              <a:spcAft>
                <a:spcPct val="0"/>
              </a:spcAft>
              <a:buClr>
                <a:srgbClr val="FFC000"/>
              </a:buClr>
              <a:buSzTx/>
              <a:buFont typeface="Wingdings" panose="05000000000000000000" pitchFamily="2" charset="2"/>
              <a:buChar char="v"/>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endParaRPr>
          </a:p>
          <a:p>
            <a:pPr marL="457200" marR="0" lvl="0" indent="-457200" algn="l" defTabSz="914400" rtl="0" eaLnBrk="1" fontAlgn="base" latinLnBrk="0" hangingPunct="1">
              <a:lnSpc>
                <a:spcPct val="100000"/>
              </a:lnSpc>
              <a:spcBef>
                <a:spcPct val="20000"/>
              </a:spcBef>
              <a:spcAft>
                <a:spcPct val="0"/>
              </a:spcAft>
              <a:buClr>
                <a:srgbClr val="FFC000"/>
              </a:buClr>
              <a:buSzTx/>
              <a:buFont typeface="Wingdings" panose="05000000000000000000" pitchFamily="2" charset="2"/>
              <a:buChar char="v"/>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endParaRPr>
          </a:p>
          <a:p>
            <a:pPr marL="457200" marR="0" lvl="0" indent="-457200" algn="l" defTabSz="914400" rtl="0" eaLnBrk="1" fontAlgn="base" latinLnBrk="0" hangingPunct="1">
              <a:lnSpc>
                <a:spcPct val="100000"/>
              </a:lnSpc>
              <a:spcBef>
                <a:spcPct val="20000"/>
              </a:spcBef>
              <a:spcAft>
                <a:spcPct val="0"/>
              </a:spcAft>
              <a:buClr>
                <a:srgbClr val="FFC000"/>
              </a:buClr>
              <a:buSzTx/>
              <a:buFont typeface="Wingdings" panose="05000000000000000000" pitchFamily="2" charset="2"/>
              <a:buChar char="v"/>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endParaRPr>
          </a:p>
        </p:txBody>
      </p:sp>
    </p:spTree>
    <p:extLst>
      <p:ext uri="{BB962C8B-B14F-4D97-AF65-F5344CB8AC3E}">
        <p14:creationId xmlns:p14="http://schemas.microsoft.com/office/powerpoint/2010/main" val="18695745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62E36F2-E339-5849-AFCE-7985C2C379C2}"/>
              </a:ext>
            </a:extLst>
          </p:cNvPr>
          <p:cNvPicPr>
            <a:picLocks noChangeAspect="1"/>
          </p:cNvPicPr>
          <p:nvPr/>
        </p:nvPicPr>
        <p:blipFill>
          <a:blip r:embed="rId3"/>
          <a:stretch>
            <a:fillRect/>
          </a:stretch>
        </p:blipFill>
        <p:spPr>
          <a:xfrm rot="10800000">
            <a:off x="0" y="4599842"/>
            <a:ext cx="2286000" cy="2286000"/>
          </a:xfrm>
          <a:prstGeom prst="rect">
            <a:avLst/>
          </a:prstGeom>
        </p:spPr>
      </p:pic>
      <p:sp>
        <p:nvSpPr>
          <p:cNvPr id="12" name="Title 3">
            <a:extLst>
              <a:ext uri="{FF2B5EF4-FFF2-40B4-BE49-F238E27FC236}">
                <a16:creationId xmlns:a16="http://schemas.microsoft.com/office/drawing/2014/main" id="{81952C90-7D14-AF48-89FB-E93DD9B17AE4}"/>
              </a:ext>
            </a:extLst>
          </p:cNvPr>
          <p:cNvSpPr txBox="1">
            <a:spLocks/>
          </p:cNvSpPr>
          <p:nvPr/>
        </p:nvSpPr>
        <p:spPr>
          <a:xfrm>
            <a:off x="-21265" y="685800"/>
            <a:ext cx="12192000" cy="533400"/>
          </a:xfrm>
          <a:prstGeom prst="rect">
            <a:avLst/>
          </a:prstGeom>
        </p:spPr>
        <p:txBody>
          <a:bodyPr>
            <a:normAutofit fontScale="90000" lnSpcReduction="10000"/>
          </a:bodyP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b="1">
                <a:solidFill>
                  <a:srgbClr val="0A5496"/>
                </a:solidFill>
              </a:rPr>
              <a:t>Identifiera handlingssteg och tidsram</a:t>
            </a:r>
          </a:p>
        </p:txBody>
      </p:sp>
      <p:sp>
        <p:nvSpPr>
          <p:cNvPr id="13" name="Yellow Bar">
            <a:extLst>
              <a:ext uri="{FF2B5EF4-FFF2-40B4-BE49-F238E27FC236}">
                <a16:creationId xmlns:a16="http://schemas.microsoft.com/office/drawing/2014/main" id="{2E333F99-A312-EE4F-BEED-288EFC88C75E}"/>
              </a:ext>
            </a:extLst>
          </p:cNvPr>
          <p:cNvSpPr/>
          <p:nvPr/>
        </p:nvSpPr>
        <p:spPr>
          <a:xfrm>
            <a:off x="4611695" y="137160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sv-SE">
                <a:latin typeface="Arial" charset="0"/>
                <a:ea typeface="Arial" charset="0"/>
                <a:cs typeface="Arial" charset="0"/>
              </a:rPr>
              <a:t> </a:t>
            </a:r>
          </a:p>
        </p:txBody>
      </p:sp>
      <p:pic>
        <p:nvPicPr>
          <p:cNvPr id="14" name="Picture 13">
            <a:extLst>
              <a:ext uri="{FF2B5EF4-FFF2-40B4-BE49-F238E27FC236}">
                <a16:creationId xmlns:a16="http://schemas.microsoft.com/office/drawing/2014/main" id="{527734FD-5C1F-F741-BE3A-908E7F213F92}"/>
              </a:ext>
            </a:extLst>
          </p:cNvPr>
          <p:cNvPicPr>
            <a:picLocks noChangeAspect="1"/>
          </p:cNvPicPr>
          <p:nvPr/>
        </p:nvPicPr>
        <p:blipFill>
          <a:blip r:embed="rId3"/>
          <a:stretch>
            <a:fillRect/>
          </a:stretch>
        </p:blipFill>
        <p:spPr>
          <a:xfrm>
            <a:off x="9906000" y="17553"/>
            <a:ext cx="2286000" cy="2286000"/>
          </a:xfrm>
          <a:prstGeom prst="rect">
            <a:avLst/>
          </a:prstGeom>
        </p:spPr>
      </p:pic>
      <p:sp>
        <p:nvSpPr>
          <p:cNvPr id="15" name="Rectangle 14">
            <a:extLst>
              <a:ext uri="{FF2B5EF4-FFF2-40B4-BE49-F238E27FC236}">
                <a16:creationId xmlns:a16="http://schemas.microsoft.com/office/drawing/2014/main" id="{B07F8066-3254-6848-B762-267DAD9489CA}"/>
              </a:ext>
            </a:extLst>
          </p:cNvPr>
          <p:cNvSpPr/>
          <p:nvPr/>
        </p:nvSpPr>
        <p:spPr>
          <a:xfrm>
            <a:off x="1078759" y="1770232"/>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sv-SE" b="1">
                <a:solidFill>
                  <a:schemeClr val="bg1"/>
                </a:solidFill>
                <a:latin typeface="Arial" panose="020B0604020202020204" pitchFamily="34" charset="0"/>
                <a:cs typeface="Arial" panose="020B0604020202020204" pitchFamily="34" charset="0"/>
              </a:rPr>
              <a:t>1</a:t>
            </a:r>
            <a:br>
              <a:rPr lang="sv-SE" b="1">
                <a:solidFill>
                  <a:schemeClr val="bg1"/>
                </a:solidFill>
                <a:latin typeface="Arial" panose="020B0604020202020204" pitchFamily="34" charset="0"/>
                <a:cs typeface="Arial" panose="020B0604020202020204" pitchFamily="34" charset="0"/>
              </a:rPr>
            </a:br>
            <a:r>
              <a:rPr lang="sv-SE" b="1">
                <a:solidFill>
                  <a:schemeClr val="bg1"/>
                </a:solidFill>
                <a:latin typeface="Arial" panose="020B0604020202020204" pitchFamily="34" charset="0"/>
                <a:cs typeface="Arial" panose="020B0604020202020204" pitchFamily="34" charset="0"/>
              </a:rPr>
              <a:t>Nya klubbar</a:t>
            </a:r>
          </a:p>
        </p:txBody>
      </p:sp>
      <p:sp>
        <p:nvSpPr>
          <p:cNvPr id="16" name="Rectangle 15">
            <a:extLst>
              <a:ext uri="{FF2B5EF4-FFF2-40B4-BE49-F238E27FC236}">
                <a16:creationId xmlns:a16="http://schemas.microsoft.com/office/drawing/2014/main" id="{878D1C2E-D32C-D441-9269-B184D1946B76}"/>
              </a:ext>
            </a:extLst>
          </p:cNvPr>
          <p:cNvSpPr/>
          <p:nvPr/>
        </p:nvSpPr>
        <p:spPr>
          <a:xfrm>
            <a:off x="3686878" y="1770232"/>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sv-SE" b="1">
                <a:solidFill>
                  <a:schemeClr val="bg1"/>
                </a:solidFill>
                <a:latin typeface="Arial" panose="020B0604020202020204" pitchFamily="34" charset="0"/>
                <a:cs typeface="Arial" panose="020B0604020202020204" pitchFamily="34" charset="0"/>
              </a:rPr>
              <a:t>2</a:t>
            </a:r>
            <a:br>
              <a:rPr lang="sv-SE" b="1">
                <a:solidFill>
                  <a:schemeClr val="bg1"/>
                </a:solidFill>
                <a:latin typeface="Arial" panose="020B0604020202020204" pitchFamily="34" charset="0"/>
                <a:cs typeface="Arial" panose="020B0604020202020204" pitchFamily="34" charset="0"/>
              </a:rPr>
            </a:br>
            <a:r>
              <a:rPr lang="sv-SE" b="1">
                <a:solidFill>
                  <a:schemeClr val="bg1"/>
                </a:solidFill>
                <a:latin typeface="Arial" panose="020B0604020202020204" pitchFamily="34" charset="0"/>
                <a:cs typeface="Arial" panose="020B0604020202020204" pitchFamily="34" charset="0"/>
              </a:rPr>
              <a:t>Nya medlemmar</a:t>
            </a:r>
          </a:p>
        </p:txBody>
      </p:sp>
      <p:sp>
        <p:nvSpPr>
          <p:cNvPr id="17" name="Rectangle 16">
            <a:extLst>
              <a:ext uri="{FF2B5EF4-FFF2-40B4-BE49-F238E27FC236}">
                <a16:creationId xmlns:a16="http://schemas.microsoft.com/office/drawing/2014/main" id="{37B435C2-AA83-8F47-ACF7-35952E6918CF}"/>
              </a:ext>
            </a:extLst>
          </p:cNvPr>
          <p:cNvSpPr/>
          <p:nvPr/>
        </p:nvSpPr>
        <p:spPr>
          <a:xfrm>
            <a:off x="6297304" y="1808926"/>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sv-SE" b="1">
                <a:solidFill>
                  <a:schemeClr val="bg1"/>
                </a:solidFill>
                <a:latin typeface="Arial" panose="020B0604020202020204" pitchFamily="34" charset="0"/>
                <a:cs typeface="Arial" panose="020B0604020202020204" pitchFamily="34" charset="0"/>
              </a:rPr>
              <a:t>3</a:t>
            </a:r>
            <a:br>
              <a:rPr lang="sv-SE" b="1">
                <a:solidFill>
                  <a:schemeClr val="bg1"/>
                </a:solidFill>
                <a:latin typeface="Arial" panose="020B0604020202020204" pitchFamily="34" charset="0"/>
                <a:cs typeface="Arial" panose="020B0604020202020204" pitchFamily="34" charset="0"/>
              </a:rPr>
            </a:br>
            <a:r>
              <a:rPr lang="sv-SE" b="1">
                <a:solidFill>
                  <a:schemeClr val="bg1"/>
                </a:solidFill>
                <a:latin typeface="Arial" panose="020B0604020202020204" pitchFamily="34" charset="0"/>
                <a:cs typeface="Arial" panose="020B0604020202020204" pitchFamily="34" charset="0"/>
              </a:rPr>
              <a:t>Medlemstrivsel</a:t>
            </a:r>
          </a:p>
        </p:txBody>
      </p:sp>
      <p:sp>
        <p:nvSpPr>
          <p:cNvPr id="18" name="Rectangle 17">
            <a:extLst>
              <a:ext uri="{FF2B5EF4-FFF2-40B4-BE49-F238E27FC236}">
                <a16:creationId xmlns:a16="http://schemas.microsoft.com/office/drawing/2014/main" id="{33330FFC-F68A-3340-9304-7C7AD97599D9}"/>
              </a:ext>
            </a:extLst>
          </p:cNvPr>
          <p:cNvSpPr/>
          <p:nvPr/>
        </p:nvSpPr>
        <p:spPr>
          <a:xfrm>
            <a:off x="8915400" y="1808926"/>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sv-SE" b="1">
                <a:solidFill>
                  <a:schemeClr val="bg1"/>
                </a:solidFill>
                <a:latin typeface="Arial" panose="020B0604020202020204" pitchFamily="34" charset="0"/>
                <a:cs typeface="Arial" panose="020B0604020202020204" pitchFamily="34" charset="0"/>
              </a:rPr>
              <a:t>4</a:t>
            </a:r>
            <a:br>
              <a:rPr lang="sv-SE" b="1">
                <a:solidFill>
                  <a:schemeClr val="bg1"/>
                </a:solidFill>
                <a:latin typeface="Arial" panose="020B0604020202020204" pitchFamily="34" charset="0"/>
                <a:cs typeface="Arial" panose="020B0604020202020204" pitchFamily="34" charset="0"/>
              </a:rPr>
            </a:br>
            <a:r>
              <a:rPr lang="sv-SE" b="1">
                <a:solidFill>
                  <a:schemeClr val="bg1"/>
                </a:solidFill>
                <a:latin typeface="Arial" panose="020B0604020202020204" pitchFamily="34" charset="0"/>
                <a:cs typeface="Arial" panose="020B0604020202020204" pitchFamily="34" charset="0"/>
              </a:rPr>
              <a:t>Ledarstöd</a:t>
            </a:r>
          </a:p>
        </p:txBody>
      </p:sp>
      <p:sp>
        <p:nvSpPr>
          <p:cNvPr id="19" name="Content Placeholder 2">
            <a:extLst>
              <a:ext uri="{FF2B5EF4-FFF2-40B4-BE49-F238E27FC236}">
                <a16:creationId xmlns:a16="http://schemas.microsoft.com/office/drawing/2014/main" id="{DC8E7DA0-5BA1-6041-BD14-6208B27DF0E2}"/>
              </a:ext>
            </a:extLst>
          </p:cNvPr>
          <p:cNvSpPr txBox="1">
            <a:spLocks/>
          </p:cNvSpPr>
          <p:nvPr/>
        </p:nvSpPr>
        <p:spPr>
          <a:xfrm>
            <a:off x="1061969" y="3108237"/>
            <a:ext cx="10017163" cy="2911563"/>
          </a:xfrm>
          <a:prstGeom prst="rect">
            <a:avLst/>
          </a:prstGeom>
        </p:spPr>
        <p:txBody>
          <a:bodyPr lIns="91440" tIns="45720" rIns="91440" bIns="45720" anchor="t"/>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514350" indent="-514350">
              <a:lnSpc>
                <a:spcPct val="110000"/>
              </a:lnSpc>
              <a:spcBef>
                <a:spcPts val="1200"/>
              </a:spcBef>
              <a:spcAft>
                <a:spcPts val="600"/>
              </a:spcAft>
              <a:buClr>
                <a:schemeClr val="tx1"/>
              </a:buClr>
              <a:buFont typeface="+mj-lt"/>
              <a:buAutoNum type="arabicParenR"/>
            </a:pPr>
            <a:r>
              <a:rPr lang="sv-SE" sz="2000"/>
              <a:t>Dela in deltagarna i fyra grupper, en för varje fokusområde</a:t>
            </a:r>
          </a:p>
          <a:p>
            <a:pPr marL="514350" indent="-514350">
              <a:lnSpc>
                <a:spcPct val="110000"/>
              </a:lnSpc>
              <a:spcBef>
                <a:spcPts val="1200"/>
              </a:spcBef>
              <a:spcAft>
                <a:spcPts val="600"/>
              </a:spcAft>
              <a:buClr>
                <a:schemeClr val="tx1"/>
              </a:buClr>
              <a:buFont typeface="+mj-lt"/>
              <a:buAutoNum type="arabicParenR"/>
            </a:pPr>
            <a:r>
              <a:rPr lang="sv-SE" sz="2000"/>
              <a:t>Varje grupp sammanställer en lista med möjliga handlingssteg, väljer sedan de 2-3 bästa samt lägger till beskrivningar och datum</a:t>
            </a:r>
          </a:p>
          <a:p>
            <a:pPr marL="514350" indent="-514350">
              <a:lnSpc>
                <a:spcPct val="110000"/>
              </a:lnSpc>
              <a:spcBef>
                <a:spcPts val="1200"/>
              </a:spcBef>
              <a:spcAft>
                <a:spcPts val="600"/>
              </a:spcAft>
              <a:buClr>
                <a:schemeClr val="tx1"/>
              </a:buClr>
              <a:buFont typeface="+mj-lt"/>
              <a:buAutoNum type="arabicParenR"/>
            </a:pPr>
            <a:r>
              <a:rPr lang="sv-SE" sz="2000"/>
              <a:t>En talesperson från varje grupp delar gruppens idéer</a:t>
            </a:r>
          </a:p>
          <a:p>
            <a:pPr marL="514350" indent="-514350">
              <a:lnSpc>
                <a:spcPct val="110000"/>
              </a:lnSpc>
              <a:spcBef>
                <a:spcPts val="1200"/>
              </a:spcBef>
              <a:spcAft>
                <a:spcPts val="600"/>
              </a:spcAft>
              <a:buClr>
                <a:schemeClr val="tx1"/>
              </a:buClr>
              <a:buFont typeface="+mj-lt"/>
              <a:buAutoNum type="arabicParenR"/>
            </a:pPr>
            <a:r>
              <a:rPr lang="sv-SE" sz="2000"/>
              <a:t>Hela gruppen kommer att sammanställa listan med handlingssteg</a:t>
            </a:r>
          </a:p>
          <a:p>
            <a:pPr marL="457200" indent="-457200">
              <a:buClr>
                <a:schemeClr val="accent1"/>
              </a:buClr>
              <a:buFont typeface="Wingdings" panose="05000000000000000000" pitchFamily="2" charset="2"/>
              <a:buChar char="v"/>
            </a:pPr>
            <a:endParaRPr lang="en-US" kern="0" dirty="0"/>
          </a:p>
          <a:p>
            <a:pPr marL="457200" indent="-457200">
              <a:buClr>
                <a:schemeClr val="accent1"/>
              </a:buClr>
              <a:buFont typeface="Wingdings" panose="05000000000000000000" pitchFamily="2" charset="2"/>
              <a:buChar char="v"/>
            </a:pPr>
            <a:endParaRPr lang="en-US" kern="0" dirty="0"/>
          </a:p>
          <a:p>
            <a:pPr marL="457200" indent="-457200">
              <a:buClr>
                <a:schemeClr val="accent1"/>
              </a:buClr>
              <a:buFont typeface="Wingdings" panose="05000000000000000000" pitchFamily="2" charset="2"/>
              <a:buChar char="v"/>
            </a:pPr>
            <a:endParaRPr lang="en-US" kern="0" dirty="0"/>
          </a:p>
        </p:txBody>
      </p:sp>
    </p:spTree>
    <p:extLst>
      <p:ext uri="{BB962C8B-B14F-4D97-AF65-F5344CB8AC3E}">
        <p14:creationId xmlns:p14="http://schemas.microsoft.com/office/powerpoint/2010/main" val="23644260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Background - Solid">
            <a:extLst>
              <a:ext uri="{FF2B5EF4-FFF2-40B4-BE49-F238E27FC236}">
                <a16:creationId xmlns:a16="http://schemas.microsoft.com/office/drawing/2014/main" id="{80238ADF-17B9-074D-84D2-FCFA433FCFC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sv-SE">
                <a:solidFill>
                  <a:schemeClr val="lt1">
                    <a:alpha val="44000"/>
                  </a:schemeClr>
                </a:solidFill>
              </a:rPr>
              <a:t> </a:t>
            </a:r>
          </a:p>
        </p:txBody>
      </p:sp>
      <p:pic>
        <p:nvPicPr>
          <p:cNvPr id="15" name="Picture 14">
            <a:extLst>
              <a:ext uri="{FF2B5EF4-FFF2-40B4-BE49-F238E27FC236}">
                <a16:creationId xmlns:a16="http://schemas.microsoft.com/office/drawing/2014/main" id="{27E82D2D-F0DF-5E4A-8945-ED80B4F6844B}"/>
              </a:ext>
            </a:extLst>
          </p:cNvPr>
          <p:cNvPicPr>
            <a:picLocks noChangeAspect="1"/>
          </p:cNvPicPr>
          <p:nvPr/>
        </p:nvPicPr>
        <p:blipFill>
          <a:blip r:embed="rId3">
            <a:alphaModFix amt="80000"/>
          </a:blip>
          <a:srcRect/>
          <a:stretch/>
        </p:blipFill>
        <p:spPr>
          <a:xfrm>
            <a:off x="9906000" y="-1"/>
            <a:ext cx="2286000" cy="2286000"/>
          </a:xfrm>
          <a:prstGeom prst="rect">
            <a:avLst/>
          </a:prstGeom>
        </p:spPr>
      </p:pic>
      <p:pic>
        <p:nvPicPr>
          <p:cNvPr id="16" name="Picture 15">
            <a:extLst>
              <a:ext uri="{FF2B5EF4-FFF2-40B4-BE49-F238E27FC236}">
                <a16:creationId xmlns:a16="http://schemas.microsoft.com/office/drawing/2014/main" id="{5F77943E-40C1-0D42-B3C7-3D96ED576C62}"/>
              </a:ext>
            </a:extLst>
          </p:cNvPr>
          <p:cNvPicPr>
            <a:picLocks noChangeAspect="1"/>
          </p:cNvPicPr>
          <p:nvPr/>
        </p:nvPicPr>
        <p:blipFill>
          <a:blip r:embed="rId3">
            <a:alphaModFix amt="80000"/>
          </a:blip>
          <a:srcRect/>
          <a:stretch/>
        </p:blipFill>
        <p:spPr>
          <a:xfrm rot="10800000">
            <a:off x="-1" y="4572001"/>
            <a:ext cx="2286000" cy="2286000"/>
          </a:xfrm>
          <a:prstGeom prst="rect">
            <a:avLst/>
          </a:prstGeom>
        </p:spPr>
      </p:pic>
      <p:grpSp>
        <p:nvGrpSpPr>
          <p:cNvPr id="17" name="Quote">
            <a:extLst>
              <a:ext uri="{FF2B5EF4-FFF2-40B4-BE49-F238E27FC236}">
                <a16:creationId xmlns:a16="http://schemas.microsoft.com/office/drawing/2014/main" id="{E639F409-2115-254D-AC65-89E33A9B01EF}"/>
              </a:ext>
            </a:extLst>
          </p:cNvPr>
          <p:cNvGrpSpPr/>
          <p:nvPr/>
        </p:nvGrpSpPr>
        <p:grpSpPr>
          <a:xfrm>
            <a:off x="461097" y="766514"/>
            <a:ext cx="10788963" cy="5712510"/>
            <a:chOff x="461097" y="766514"/>
            <a:chExt cx="10788963" cy="5712510"/>
          </a:xfrm>
        </p:grpSpPr>
        <p:sp>
          <p:nvSpPr>
            <p:cNvPr id="18" name="Body Copy">
              <a:extLst>
                <a:ext uri="{FF2B5EF4-FFF2-40B4-BE49-F238E27FC236}">
                  <a16:creationId xmlns:a16="http://schemas.microsoft.com/office/drawing/2014/main" id="{4EAE00C4-3586-1D47-A400-BA8FEDC3A82E}"/>
                </a:ext>
              </a:extLst>
            </p:cNvPr>
            <p:cNvSpPr txBox="1">
              <a:spLocks/>
            </p:cNvSpPr>
            <p:nvPr/>
          </p:nvSpPr>
          <p:spPr>
            <a:xfrm>
              <a:off x="1600200" y="2680445"/>
              <a:ext cx="8520546" cy="964474"/>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24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4400" b="1"/>
                <a:t>Såvida inget åtagande görs</a:t>
              </a:r>
            </a:p>
            <a:p>
              <a:r>
                <a:rPr lang="sv-SE" sz="4400" b="1"/>
                <a:t>finns bara löften och </a:t>
              </a:r>
            </a:p>
            <a:p>
              <a:r>
                <a:rPr lang="sv-SE" sz="4400" b="1"/>
                <a:t>hopp, men inga planer.</a:t>
              </a:r>
            </a:p>
          </p:txBody>
        </p:sp>
        <p:sp>
          <p:nvSpPr>
            <p:cNvPr id="19" name="Quote">
              <a:extLst>
                <a:ext uri="{FF2B5EF4-FFF2-40B4-BE49-F238E27FC236}">
                  <a16:creationId xmlns:a16="http://schemas.microsoft.com/office/drawing/2014/main" id="{B7FB3DAC-63D4-B148-88F5-75FA7D71423D}"/>
                </a:ext>
              </a:extLst>
            </p:cNvPr>
            <p:cNvSpPr/>
            <p:nvPr/>
          </p:nvSpPr>
          <p:spPr>
            <a:xfrm>
              <a:off x="461097" y="766514"/>
              <a:ext cx="1513719" cy="2834105"/>
            </a:xfrm>
            <a:prstGeom prst="rect">
              <a:avLst/>
            </a:prstGeom>
          </p:spPr>
          <p:txBody>
            <a:bodyPr wrap="square" lIns="63496" tIns="31748" rIns="63496" bIns="31748">
              <a:spAutoFit/>
            </a:bodyPr>
            <a:lstStyle/>
            <a:p>
              <a:pPr algn="ctr"/>
              <a:r>
                <a:rPr lang="sv-SE" sz="18000" b="1">
                  <a:solidFill>
                    <a:srgbClr val="EBB700"/>
                  </a:solidFill>
                  <a:latin typeface="Open Sans"/>
                  <a:cs typeface="Open Sans"/>
                </a:rPr>
                <a:t>”</a:t>
              </a:r>
            </a:p>
          </p:txBody>
        </p:sp>
        <p:sp>
          <p:nvSpPr>
            <p:cNvPr id="20" name="Quote">
              <a:extLst>
                <a:ext uri="{FF2B5EF4-FFF2-40B4-BE49-F238E27FC236}">
                  <a16:creationId xmlns:a16="http://schemas.microsoft.com/office/drawing/2014/main" id="{E3DAE31F-0978-3144-B36A-5737DFED62EE}"/>
                </a:ext>
              </a:extLst>
            </p:cNvPr>
            <p:cNvSpPr/>
            <p:nvPr/>
          </p:nvSpPr>
          <p:spPr>
            <a:xfrm>
              <a:off x="9736341" y="3644919"/>
              <a:ext cx="1513719" cy="2834105"/>
            </a:xfrm>
            <a:prstGeom prst="rect">
              <a:avLst/>
            </a:prstGeom>
          </p:spPr>
          <p:txBody>
            <a:bodyPr wrap="square" lIns="63496" tIns="31748" rIns="63496" bIns="31748">
              <a:spAutoFit/>
            </a:bodyPr>
            <a:lstStyle/>
            <a:p>
              <a:pPr algn="ctr"/>
              <a:r>
                <a:rPr lang="sv-SE" sz="18000" b="1">
                  <a:solidFill>
                    <a:srgbClr val="EBB700"/>
                  </a:solidFill>
                  <a:latin typeface="Open Sans"/>
                  <a:cs typeface="Open Sans"/>
                </a:rPr>
                <a:t>”</a:t>
              </a:r>
            </a:p>
          </p:txBody>
        </p:sp>
      </p:grpSp>
      <p:sp>
        <p:nvSpPr>
          <p:cNvPr id="21" name="Page Number - White">
            <a:extLst>
              <a:ext uri="{FF2B5EF4-FFF2-40B4-BE49-F238E27FC236}">
                <a16:creationId xmlns:a16="http://schemas.microsoft.com/office/drawing/2014/main" id="{9A896B92-828E-D448-BFB4-5A017EAA2D4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25</a:t>
            </a:fld>
            <a:endParaRPr lang="en-US" sz="1000">
              <a:solidFill>
                <a:schemeClr val="bg1"/>
              </a:solidFill>
            </a:endParaRPr>
          </a:p>
        </p:txBody>
      </p:sp>
      <p:sp>
        <p:nvSpPr>
          <p:cNvPr id="22" name="Text Placeholder 1">
            <a:extLst>
              <a:ext uri="{FF2B5EF4-FFF2-40B4-BE49-F238E27FC236}">
                <a16:creationId xmlns:a16="http://schemas.microsoft.com/office/drawing/2014/main" id="{91433342-9F76-5442-8350-777BB1B7CA90}"/>
              </a:ext>
            </a:extLst>
          </p:cNvPr>
          <p:cNvSpPr txBox="1">
            <a:spLocks/>
          </p:cNvSpPr>
          <p:nvPr/>
        </p:nvSpPr>
        <p:spPr>
          <a:xfrm>
            <a:off x="7458226" y="5477352"/>
            <a:ext cx="2849895" cy="84801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Font typeface="Arial" pitchFamily="34" charset="0"/>
              <a:buNone/>
            </a:pPr>
            <a:r>
              <a:rPr lang="sv-SE" sz="2400" b="1">
                <a:solidFill>
                  <a:schemeClr val="bg1"/>
                </a:solidFill>
              </a:rPr>
              <a:t>- Peter F. Drucker</a:t>
            </a:r>
          </a:p>
        </p:txBody>
      </p:sp>
    </p:spTree>
    <p:extLst>
      <p:ext uri="{BB962C8B-B14F-4D97-AF65-F5344CB8AC3E}">
        <p14:creationId xmlns:p14="http://schemas.microsoft.com/office/powerpoint/2010/main" val="27475039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ABE22B9F-94B5-3E4B-9F86-A716D7008E8F}"/>
              </a:ext>
            </a:extLst>
          </p:cNvPr>
          <p:cNvSpPr/>
          <p:nvPr/>
        </p:nvSpPr>
        <p:spPr>
          <a:xfrm>
            <a:off x="-2917" y="-8272"/>
            <a:ext cx="12192000" cy="940103"/>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grpSp>
        <p:nvGrpSpPr>
          <p:cNvPr id="8" name="Group 7">
            <a:extLst>
              <a:ext uri="{FF2B5EF4-FFF2-40B4-BE49-F238E27FC236}">
                <a16:creationId xmlns:a16="http://schemas.microsoft.com/office/drawing/2014/main" id="{4A531232-84E1-0B44-8C00-356F46EA72E8}"/>
              </a:ext>
            </a:extLst>
          </p:cNvPr>
          <p:cNvGrpSpPr/>
          <p:nvPr/>
        </p:nvGrpSpPr>
        <p:grpSpPr>
          <a:xfrm>
            <a:off x="2" y="723038"/>
            <a:ext cx="12191999" cy="217065"/>
            <a:chOff x="0" y="5696515"/>
            <a:chExt cx="12289367" cy="354756"/>
          </a:xfrm>
        </p:grpSpPr>
        <p:sp>
          <p:nvSpPr>
            <p:cNvPr id="9" name="Background - Solid">
              <a:extLst>
                <a:ext uri="{FF2B5EF4-FFF2-40B4-BE49-F238E27FC236}">
                  <a16:creationId xmlns:a16="http://schemas.microsoft.com/office/drawing/2014/main" id="{5280D6D5-6C0E-E24E-B30A-587BFD9293A9}"/>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0" name="Background - Solid">
              <a:extLst>
                <a:ext uri="{FF2B5EF4-FFF2-40B4-BE49-F238E27FC236}">
                  <a16:creationId xmlns:a16="http://schemas.microsoft.com/office/drawing/2014/main" id="{85452C33-0F38-1545-BEA9-A714FF5D1E53}"/>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1" name="Background - Solid">
              <a:extLst>
                <a:ext uri="{FF2B5EF4-FFF2-40B4-BE49-F238E27FC236}">
                  <a16:creationId xmlns:a16="http://schemas.microsoft.com/office/drawing/2014/main" id="{B822F855-214D-EB4B-BF2F-46AE8BC82E61}"/>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2" name="Background - Solid">
              <a:extLst>
                <a:ext uri="{FF2B5EF4-FFF2-40B4-BE49-F238E27FC236}">
                  <a16:creationId xmlns:a16="http://schemas.microsoft.com/office/drawing/2014/main" id="{E05416B0-1AA3-FC4C-B35C-34692412F1B3}"/>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3" name="Background - Solid">
              <a:extLst>
                <a:ext uri="{FF2B5EF4-FFF2-40B4-BE49-F238E27FC236}">
                  <a16:creationId xmlns:a16="http://schemas.microsoft.com/office/drawing/2014/main" id="{234C7361-2C7E-B242-AC22-4F91EF8765F3}"/>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4" name="Background - Solid">
              <a:extLst>
                <a:ext uri="{FF2B5EF4-FFF2-40B4-BE49-F238E27FC236}">
                  <a16:creationId xmlns:a16="http://schemas.microsoft.com/office/drawing/2014/main" id="{54D1EDCF-07F8-2B48-A4B9-8401FCDD1FDF}"/>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5" name="Background - Solid">
              <a:extLst>
                <a:ext uri="{FF2B5EF4-FFF2-40B4-BE49-F238E27FC236}">
                  <a16:creationId xmlns:a16="http://schemas.microsoft.com/office/drawing/2014/main" id="{23D12838-F8A4-AF45-B98B-1D37DCA0CAC6}"/>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grpSp>
      <p:pic>
        <p:nvPicPr>
          <p:cNvPr id="16" name="Picture 15">
            <a:extLst>
              <a:ext uri="{FF2B5EF4-FFF2-40B4-BE49-F238E27FC236}">
                <a16:creationId xmlns:a16="http://schemas.microsoft.com/office/drawing/2014/main" id="{DB5C1144-0AD8-AE47-9C89-A2BBBFC7EA45}"/>
              </a:ext>
            </a:extLst>
          </p:cNvPr>
          <p:cNvPicPr>
            <a:picLocks noChangeAspect="1"/>
          </p:cNvPicPr>
          <p:nvPr/>
        </p:nvPicPr>
        <p:blipFill>
          <a:blip r:embed="rId3"/>
          <a:srcRect/>
          <a:stretch/>
        </p:blipFill>
        <p:spPr>
          <a:xfrm>
            <a:off x="384727" y="226623"/>
            <a:ext cx="971568" cy="971568"/>
          </a:xfrm>
          <a:prstGeom prst="rect">
            <a:avLst/>
          </a:prstGeom>
        </p:spPr>
      </p:pic>
      <p:sp>
        <p:nvSpPr>
          <p:cNvPr id="4" name="Title 3"/>
          <p:cNvSpPr>
            <a:spLocks noGrp="1"/>
          </p:cNvSpPr>
          <p:nvPr>
            <p:ph type="title" idx="4294967295"/>
          </p:nvPr>
        </p:nvSpPr>
        <p:spPr>
          <a:xfrm>
            <a:off x="-11375" y="1050197"/>
            <a:ext cx="12192000" cy="838200"/>
          </a:xfrm>
          <a:prstGeom prst="rect">
            <a:avLst/>
          </a:prstGeom>
        </p:spPr>
        <p:txBody>
          <a:bodyPr/>
          <a:lstStyle/>
          <a:p>
            <a:r>
              <a:rPr lang="sv-SE" sz="3200" b="1">
                <a:solidFill>
                  <a:srgbClr val="0A5496"/>
                </a:solidFill>
              </a:rPr>
              <a:t>Exempel på organisation för arbetsgrupp</a:t>
            </a:r>
          </a:p>
        </p:txBody>
      </p:sp>
      <p:grpSp>
        <p:nvGrpSpPr>
          <p:cNvPr id="19" name="Group 18">
            <a:extLst>
              <a:ext uri="{FF2B5EF4-FFF2-40B4-BE49-F238E27FC236}">
                <a16:creationId xmlns:a16="http://schemas.microsoft.com/office/drawing/2014/main" id="{8A6B7A5C-17EA-4928-839A-AD3FBBE9183E}"/>
              </a:ext>
            </a:extLst>
          </p:cNvPr>
          <p:cNvGrpSpPr/>
          <p:nvPr/>
        </p:nvGrpSpPr>
        <p:grpSpPr>
          <a:xfrm>
            <a:off x="300799" y="6180904"/>
            <a:ext cx="3441951" cy="580225"/>
            <a:chOff x="2051501" y="4649255"/>
            <a:chExt cx="2581463" cy="435169"/>
          </a:xfrm>
        </p:grpSpPr>
        <p:pic>
          <p:nvPicPr>
            <p:cNvPr id="98" name="Graphic 97" descr="User with solid fill">
              <a:extLst>
                <a:ext uri="{FF2B5EF4-FFF2-40B4-BE49-F238E27FC236}">
                  <a16:creationId xmlns:a16="http://schemas.microsoft.com/office/drawing/2014/main" id="{E7B0EB40-AEAF-43C2-A283-F1EE6D1073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51501" y="4712451"/>
              <a:ext cx="293360" cy="308779"/>
            </a:xfrm>
            <a:prstGeom prst="rect">
              <a:avLst/>
            </a:prstGeom>
          </p:spPr>
        </p:pic>
        <p:sp>
          <p:nvSpPr>
            <p:cNvPr id="99" name="Google Shape;1393;p36">
              <a:extLst>
                <a:ext uri="{FF2B5EF4-FFF2-40B4-BE49-F238E27FC236}">
                  <a16:creationId xmlns:a16="http://schemas.microsoft.com/office/drawing/2014/main" id="{9E718639-C4A6-4DCB-9383-3CE53AC23763}"/>
                </a:ext>
              </a:extLst>
            </p:cNvPr>
            <p:cNvSpPr txBox="1"/>
            <p:nvPr/>
          </p:nvSpPr>
          <p:spPr>
            <a:xfrm>
              <a:off x="2257863" y="4649255"/>
              <a:ext cx="2375101" cy="435169"/>
            </a:xfrm>
            <a:prstGeom prst="rect">
              <a:avLst/>
            </a:prstGeom>
            <a:noFill/>
            <a:ln>
              <a:noFill/>
            </a:ln>
          </p:spPr>
          <p:txBody>
            <a:bodyPr spcFirstLastPara="1" wrap="square" lIns="121900" tIns="121900" rIns="121900" bIns="121900" anchor="ctr" anchorCtr="0">
              <a:noAutofit/>
            </a:bodyPr>
            <a:lstStyle/>
            <a:p>
              <a:pPr defTabSz="1219170" fontAlgn="auto">
                <a:spcBef>
                  <a:spcPts val="0"/>
                </a:spcBef>
                <a:spcAft>
                  <a:spcPts val="0"/>
                </a:spcAft>
                <a:defRPr/>
              </a:pPr>
              <a:r>
                <a:rPr lang="sv-SE">
                  <a:solidFill>
                    <a:srgbClr val="0D2240"/>
                  </a:solidFill>
                  <a:latin typeface="Helvetica Neue"/>
                  <a:ea typeface="Fira Sans Extra Condensed Medium"/>
                  <a:cs typeface="Fira Sans Extra Condensed Medium"/>
                  <a:sym typeface="Fira Sans Extra Condensed Medium"/>
                </a:rPr>
                <a:t>: Ledare för arbetsgrupp</a:t>
              </a:r>
            </a:p>
          </p:txBody>
        </p:sp>
      </p:grpSp>
      <p:grpSp>
        <p:nvGrpSpPr>
          <p:cNvPr id="20" name="Group 19">
            <a:extLst>
              <a:ext uri="{FF2B5EF4-FFF2-40B4-BE49-F238E27FC236}">
                <a16:creationId xmlns:a16="http://schemas.microsoft.com/office/drawing/2014/main" id="{BB2E2F0A-EE10-4DDE-A239-650E16BAEDB5}"/>
              </a:ext>
            </a:extLst>
          </p:cNvPr>
          <p:cNvGrpSpPr/>
          <p:nvPr/>
        </p:nvGrpSpPr>
        <p:grpSpPr>
          <a:xfrm>
            <a:off x="8320691" y="6126858"/>
            <a:ext cx="3679309" cy="580225"/>
            <a:chOff x="5073049" y="4616779"/>
            <a:chExt cx="3111100" cy="435169"/>
          </a:xfrm>
        </p:grpSpPr>
        <p:grpSp>
          <p:nvGrpSpPr>
            <p:cNvPr id="88" name="Group 87">
              <a:extLst>
                <a:ext uri="{FF2B5EF4-FFF2-40B4-BE49-F238E27FC236}">
                  <a16:creationId xmlns:a16="http://schemas.microsoft.com/office/drawing/2014/main" id="{AB5638CB-90A8-426D-84B9-CFAF74D70B0A}"/>
                </a:ext>
              </a:extLst>
            </p:cNvPr>
            <p:cNvGrpSpPr/>
            <p:nvPr/>
          </p:nvGrpSpPr>
          <p:grpSpPr>
            <a:xfrm>
              <a:off x="5073049" y="4649255"/>
              <a:ext cx="336909" cy="354617"/>
              <a:chOff x="4870450" y="4156575"/>
              <a:chExt cx="336909" cy="354617"/>
            </a:xfrm>
          </p:grpSpPr>
          <p:grpSp>
            <p:nvGrpSpPr>
              <p:cNvPr id="90" name="Group 89">
                <a:extLst>
                  <a:ext uri="{FF2B5EF4-FFF2-40B4-BE49-F238E27FC236}">
                    <a16:creationId xmlns:a16="http://schemas.microsoft.com/office/drawing/2014/main" id="{510AAF12-180B-4ACF-AC47-D0D4A4BD3FEF}"/>
                  </a:ext>
                </a:extLst>
              </p:cNvPr>
              <p:cNvGrpSpPr/>
              <p:nvPr/>
            </p:nvGrpSpPr>
            <p:grpSpPr>
              <a:xfrm>
                <a:off x="4870450" y="4156575"/>
                <a:ext cx="336909" cy="354617"/>
                <a:chOff x="4870450" y="4156575"/>
                <a:chExt cx="336909" cy="354617"/>
              </a:xfrm>
              <a:solidFill>
                <a:srgbClr val="0D2240"/>
              </a:solidFill>
            </p:grpSpPr>
            <p:sp>
              <p:nvSpPr>
                <p:cNvPr id="92" name="Google Shape;1193;p32">
                  <a:extLst>
                    <a:ext uri="{FF2B5EF4-FFF2-40B4-BE49-F238E27FC236}">
                      <a16:creationId xmlns:a16="http://schemas.microsoft.com/office/drawing/2014/main" id="{51163985-65A9-44CE-821F-EE51E7235467}"/>
                    </a:ext>
                  </a:extLst>
                </p:cNvPr>
                <p:cNvSpPr/>
                <p:nvPr/>
              </p:nvSpPr>
              <p:spPr>
                <a:xfrm>
                  <a:off x="4998565" y="4291423"/>
                  <a:ext cx="78888" cy="82076"/>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dirty="0">
                    <a:solidFill>
                      <a:sysClr val="windowText" lastClr="000000"/>
                    </a:solidFill>
                    <a:latin typeface="Helvetica Neue"/>
                  </a:endParaRPr>
                </a:p>
              </p:txBody>
            </p:sp>
            <p:sp>
              <p:nvSpPr>
                <p:cNvPr id="93" name="Google Shape;1194;p32">
                  <a:extLst>
                    <a:ext uri="{FF2B5EF4-FFF2-40B4-BE49-F238E27FC236}">
                      <a16:creationId xmlns:a16="http://schemas.microsoft.com/office/drawing/2014/main" id="{160E2601-31C8-4076-B03D-E51ADA8F7931}"/>
                    </a:ext>
                  </a:extLst>
                </p:cNvPr>
                <p:cNvSpPr/>
                <p:nvPr/>
              </p:nvSpPr>
              <p:spPr>
                <a:xfrm>
                  <a:off x="4908984" y="4156575"/>
                  <a:ext cx="98567" cy="103778"/>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sp>
              <p:nvSpPr>
                <p:cNvPr id="94" name="Google Shape;1195;p32">
                  <a:extLst>
                    <a:ext uri="{FF2B5EF4-FFF2-40B4-BE49-F238E27FC236}">
                      <a16:creationId xmlns:a16="http://schemas.microsoft.com/office/drawing/2014/main" id="{1C6A096D-08C2-4053-A3DC-B89F8A23BE07}"/>
                    </a:ext>
                  </a:extLst>
                </p:cNvPr>
                <p:cNvSpPr/>
                <p:nvPr/>
              </p:nvSpPr>
              <p:spPr>
                <a:xfrm>
                  <a:off x="5067556" y="4156575"/>
                  <a:ext cx="98596" cy="103778"/>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sp>
              <p:nvSpPr>
                <p:cNvPr id="95" name="Google Shape;1198;p32">
                  <a:extLst>
                    <a:ext uri="{FF2B5EF4-FFF2-40B4-BE49-F238E27FC236}">
                      <a16:creationId xmlns:a16="http://schemas.microsoft.com/office/drawing/2014/main" id="{8E843D34-0DE4-4530-9223-D0E71E7D30BE}"/>
                    </a:ext>
                  </a:extLst>
                </p:cNvPr>
                <p:cNvSpPr/>
                <p:nvPr/>
              </p:nvSpPr>
              <p:spPr>
                <a:xfrm>
                  <a:off x="5047848" y="4383857"/>
                  <a:ext cx="79770" cy="127335"/>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sp>
              <p:nvSpPr>
                <p:cNvPr id="96" name="Google Shape;1199;p32">
                  <a:extLst>
                    <a:ext uri="{FF2B5EF4-FFF2-40B4-BE49-F238E27FC236}">
                      <a16:creationId xmlns:a16="http://schemas.microsoft.com/office/drawing/2014/main" id="{D8B550ED-0B12-4196-B23A-D5CD2E23CF0E}"/>
                    </a:ext>
                  </a:extLst>
                </p:cNvPr>
                <p:cNvSpPr/>
                <p:nvPr/>
              </p:nvSpPr>
              <p:spPr>
                <a:xfrm>
                  <a:off x="5050550" y="4256551"/>
                  <a:ext cx="156809" cy="130149"/>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sp>
              <p:nvSpPr>
                <p:cNvPr id="97" name="Google Shape;1200;p32">
                  <a:extLst>
                    <a:ext uri="{FF2B5EF4-FFF2-40B4-BE49-F238E27FC236}">
                      <a16:creationId xmlns:a16="http://schemas.microsoft.com/office/drawing/2014/main" id="{482AB4F7-0445-4580-8F1D-0C8900878D2D}"/>
                    </a:ext>
                  </a:extLst>
                </p:cNvPr>
                <p:cNvSpPr/>
                <p:nvPr/>
              </p:nvSpPr>
              <p:spPr>
                <a:xfrm>
                  <a:off x="4870450" y="4255594"/>
                  <a:ext cx="155017" cy="130179"/>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grpSp>
          <p:sp>
            <p:nvSpPr>
              <p:cNvPr id="91" name="Google Shape;1197;p32">
                <a:extLst>
                  <a:ext uri="{FF2B5EF4-FFF2-40B4-BE49-F238E27FC236}">
                    <a16:creationId xmlns:a16="http://schemas.microsoft.com/office/drawing/2014/main" id="{65ACD5B5-071A-43DD-9A3F-B74C7AA44CB2}"/>
                  </a:ext>
                </a:extLst>
              </p:cNvPr>
              <p:cNvSpPr/>
              <p:nvPr/>
            </p:nvSpPr>
            <p:spPr>
              <a:xfrm>
                <a:off x="4957083" y="4382218"/>
                <a:ext cx="79770" cy="127335"/>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0D2240"/>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grpSp>
        <p:sp>
          <p:nvSpPr>
            <p:cNvPr id="89" name="Google Shape;1393;p36">
              <a:extLst>
                <a:ext uri="{FF2B5EF4-FFF2-40B4-BE49-F238E27FC236}">
                  <a16:creationId xmlns:a16="http://schemas.microsoft.com/office/drawing/2014/main" id="{4358376A-9289-42ED-AA10-891658827C1A}"/>
                </a:ext>
              </a:extLst>
            </p:cNvPr>
            <p:cNvSpPr txBox="1"/>
            <p:nvPr/>
          </p:nvSpPr>
          <p:spPr>
            <a:xfrm>
              <a:off x="5396866" y="4616779"/>
              <a:ext cx="2787283" cy="435169"/>
            </a:xfrm>
            <a:prstGeom prst="rect">
              <a:avLst/>
            </a:prstGeom>
            <a:noFill/>
            <a:ln>
              <a:noFill/>
            </a:ln>
          </p:spPr>
          <p:txBody>
            <a:bodyPr spcFirstLastPara="1" wrap="square" lIns="121900" tIns="121900" rIns="121900" bIns="121900" anchor="ctr" anchorCtr="0">
              <a:noAutofit/>
            </a:bodyPr>
            <a:lstStyle/>
            <a:p>
              <a:pPr defTabSz="1219170" fontAlgn="auto">
                <a:spcBef>
                  <a:spcPts val="0"/>
                </a:spcBef>
                <a:spcAft>
                  <a:spcPts val="0"/>
                </a:spcAft>
                <a:defRPr/>
              </a:pPr>
              <a:r>
                <a:rPr lang="sv-SE">
                  <a:solidFill>
                    <a:srgbClr val="0D2240"/>
                  </a:solidFill>
                  <a:latin typeface="Helvetica Neue"/>
                  <a:ea typeface="Fira Sans Extra Condensed Medium"/>
                  <a:cs typeface="Fira Sans Extra Condensed Medium"/>
                  <a:sym typeface="Fira Sans Extra Condensed Medium"/>
                </a:rPr>
                <a:t>: Arbetsgruppens medlemmar</a:t>
              </a:r>
            </a:p>
          </p:txBody>
        </p:sp>
      </p:grpSp>
      <p:grpSp>
        <p:nvGrpSpPr>
          <p:cNvPr id="21" name="Group 20">
            <a:extLst>
              <a:ext uri="{FF2B5EF4-FFF2-40B4-BE49-F238E27FC236}">
                <a16:creationId xmlns:a16="http://schemas.microsoft.com/office/drawing/2014/main" id="{104C7A1A-99B0-4CE0-9FA4-F8F188DE6535}"/>
              </a:ext>
            </a:extLst>
          </p:cNvPr>
          <p:cNvGrpSpPr/>
          <p:nvPr/>
        </p:nvGrpSpPr>
        <p:grpSpPr>
          <a:xfrm>
            <a:off x="2381347" y="1710996"/>
            <a:ext cx="8322476" cy="4321515"/>
            <a:chOff x="2878914" y="955830"/>
            <a:chExt cx="6241857" cy="3241136"/>
          </a:xfrm>
        </p:grpSpPr>
        <p:grpSp>
          <p:nvGrpSpPr>
            <p:cNvPr id="22" name="Group 21">
              <a:extLst>
                <a:ext uri="{FF2B5EF4-FFF2-40B4-BE49-F238E27FC236}">
                  <a16:creationId xmlns:a16="http://schemas.microsoft.com/office/drawing/2014/main" id="{68CB8098-6E9B-4051-A65B-D7C8303B3FFF}"/>
                </a:ext>
              </a:extLst>
            </p:cNvPr>
            <p:cNvGrpSpPr/>
            <p:nvPr/>
          </p:nvGrpSpPr>
          <p:grpSpPr>
            <a:xfrm>
              <a:off x="2878914" y="955830"/>
              <a:ext cx="6241857" cy="3241136"/>
              <a:chOff x="2581997" y="924825"/>
              <a:chExt cx="6241857" cy="3241136"/>
            </a:xfrm>
          </p:grpSpPr>
          <p:grpSp>
            <p:nvGrpSpPr>
              <p:cNvPr id="24" name="Group 23">
                <a:extLst>
                  <a:ext uri="{FF2B5EF4-FFF2-40B4-BE49-F238E27FC236}">
                    <a16:creationId xmlns:a16="http://schemas.microsoft.com/office/drawing/2014/main" id="{6DBE600D-1054-4991-ACAD-5230AC1BEE34}"/>
                  </a:ext>
                </a:extLst>
              </p:cNvPr>
              <p:cNvGrpSpPr/>
              <p:nvPr/>
            </p:nvGrpSpPr>
            <p:grpSpPr>
              <a:xfrm>
                <a:off x="2581997" y="924825"/>
                <a:ext cx="6241857" cy="3241136"/>
                <a:chOff x="3062951" y="862828"/>
                <a:chExt cx="5728954" cy="3023831"/>
              </a:xfrm>
            </p:grpSpPr>
            <p:sp>
              <p:nvSpPr>
                <p:cNvPr id="27" name="Google Shape;1160;p32">
                  <a:extLst>
                    <a:ext uri="{FF2B5EF4-FFF2-40B4-BE49-F238E27FC236}">
                      <a16:creationId xmlns:a16="http://schemas.microsoft.com/office/drawing/2014/main" id="{D5A5F781-10D9-466C-BBB1-8C0159FBB4BF}"/>
                    </a:ext>
                  </a:extLst>
                </p:cNvPr>
                <p:cNvSpPr/>
                <p:nvPr/>
              </p:nvSpPr>
              <p:spPr>
                <a:xfrm rot="3152728">
                  <a:off x="4704882" y="1254989"/>
                  <a:ext cx="927181" cy="888444"/>
                </a:xfrm>
                <a:custGeom>
                  <a:avLst/>
                  <a:gdLst>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229 w 69425"/>
                    <a:gd name="connsiteY11" fmla="*/ 5781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325 w 69425"/>
                    <a:gd name="connsiteY11" fmla="*/ 2709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15121 w 69425"/>
                    <a:gd name="connsiteY9" fmla="*/ 56734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32202 w 69425"/>
                    <a:gd name="connsiteY8" fmla="*/ 31267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3953 w 71014"/>
                    <a:gd name="connsiteY0" fmla="*/ 0 h 57805"/>
                    <a:gd name="connsiteX1" fmla="*/ 25059 w 71014"/>
                    <a:gd name="connsiteY1" fmla="*/ 26043 h 57805"/>
                    <a:gd name="connsiteX2" fmla="*/ 1898 w 71014"/>
                    <a:gd name="connsiteY2" fmla="*/ 57805 h 57805"/>
                    <a:gd name="connsiteX3" fmla="*/ 3780 w 71014"/>
                    <a:gd name="connsiteY3" fmla="*/ 56734 h 57805"/>
                    <a:gd name="connsiteX4" fmla="*/ 3661 w 71014"/>
                    <a:gd name="connsiteY4" fmla="*/ 54602 h 57805"/>
                    <a:gd name="connsiteX5" fmla="*/ 1589 w 71014"/>
                    <a:gd name="connsiteY5" fmla="*/ 48363 h 57805"/>
                    <a:gd name="connsiteX6" fmla="*/ 30409 w 71014"/>
                    <a:gd name="connsiteY6" fmla="*/ 25340 h 57805"/>
                    <a:gd name="connsiteX7" fmla="*/ 32018 w 71014"/>
                    <a:gd name="connsiteY7" fmla="*/ 30269 h 57805"/>
                    <a:gd name="connsiteX8" fmla="*/ 33791 w 71014"/>
                    <a:gd name="connsiteY8" fmla="*/ 31267 h 57805"/>
                    <a:gd name="connsiteX9" fmla="*/ 28519 w 71014"/>
                    <a:gd name="connsiteY9" fmla="*/ 35238 h 57805"/>
                    <a:gd name="connsiteX10" fmla="*/ 27648 w 71014"/>
                    <a:gd name="connsiteY10" fmla="*/ 24794 h 57805"/>
                    <a:gd name="connsiteX11" fmla="*/ 24914 w 71014"/>
                    <a:gd name="connsiteY11" fmla="*/ 27097 h 57805"/>
                    <a:gd name="connsiteX12" fmla="*/ 53953 w 71014"/>
                    <a:gd name="connsiteY12" fmla="*/ 28694 h 57805"/>
                    <a:gd name="connsiteX13" fmla="*/ 53964 w 71014"/>
                    <a:gd name="connsiteY13" fmla="*/ 23194 h 57805"/>
                    <a:gd name="connsiteX14" fmla="*/ 55655 w 71014"/>
                    <a:gd name="connsiteY14" fmla="*/ 19419 h 57805"/>
                    <a:gd name="connsiteX15" fmla="*/ 56703 w 71014"/>
                    <a:gd name="connsiteY15" fmla="*/ 18598 h 57805"/>
                    <a:gd name="connsiteX16" fmla="*/ 57370 w 71014"/>
                    <a:gd name="connsiteY16" fmla="*/ 18265 h 57805"/>
                    <a:gd name="connsiteX17" fmla="*/ 59309 w 71014"/>
                    <a:gd name="connsiteY17" fmla="*/ 17887 h 57805"/>
                    <a:gd name="connsiteX18" fmla="*/ 62132 w 71014"/>
                    <a:gd name="connsiteY18" fmla="*/ 18598 h 57805"/>
                    <a:gd name="connsiteX19" fmla="*/ 66823 w 71014"/>
                    <a:gd name="connsiteY19" fmla="*/ 20301 h 57805"/>
                    <a:gd name="connsiteX20" fmla="*/ 71014 w 71014"/>
                    <a:gd name="connsiteY20" fmla="*/ 15062 h 57805"/>
                    <a:gd name="connsiteX21" fmla="*/ 66823 w 71014"/>
                    <a:gd name="connsiteY21" fmla="*/ 9811 h 57805"/>
                    <a:gd name="connsiteX22" fmla="*/ 62132 w 71014"/>
                    <a:gd name="connsiteY22" fmla="*/ 11526 h 57805"/>
                    <a:gd name="connsiteX23" fmla="*/ 59314 w 71014"/>
                    <a:gd name="connsiteY23" fmla="*/ 12236 h 57805"/>
                    <a:gd name="connsiteX24" fmla="*/ 57370 w 71014"/>
                    <a:gd name="connsiteY24" fmla="*/ 11859 h 57805"/>
                    <a:gd name="connsiteX25" fmla="*/ 56703 w 71014"/>
                    <a:gd name="connsiteY25" fmla="*/ 11526 h 57805"/>
                    <a:gd name="connsiteX26" fmla="*/ 55655 w 71014"/>
                    <a:gd name="connsiteY26" fmla="*/ 10692 h 57805"/>
                    <a:gd name="connsiteX27" fmla="*/ 53976 w 71014"/>
                    <a:gd name="connsiteY27" fmla="*/ 7097 h 57805"/>
                    <a:gd name="connsiteX28" fmla="*/ 53964 w 71014"/>
                    <a:gd name="connsiteY28" fmla="*/ 6977 h 57805"/>
                    <a:gd name="connsiteX29" fmla="*/ 53964 w 71014"/>
                    <a:gd name="connsiteY29" fmla="*/ 6275 h 57805"/>
                    <a:gd name="connsiteX30" fmla="*/ 53953 w 71014"/>
                    <a:gd name="connsiteY30" fmla="*/ 6120 h 57805"/>
                    <a:gd name="connsiteX31" fmla="*/ 53953 w 71014"/>
                    <a:gd name="connsiteY31" fmla="*/ 5692 h 57805"/>
                    <a:gd name="connsiteX32" fmla="*/ 53953 w 71014"/>
                    <a:gd name="connsiteY32" fmla="*/ 0 h 57805"/>
                    <a:gd name="connsiteX0" fmla="*/ 52404 w 69465"/>
                    <a:gd name="connsiteY0" fmla="*/ 0 h 57805"/>
                    <a:gd name="connsiteX1" fmla="*/ 23510 w 69465"/>
                    <a:gd name="connsiteY1" fmla="*/ 26043 h 57805"/>
                    <a:gd name="connsiteX2" fmla="*/ 349 w 69465"/>
                    <a:gd name="connsiteY2" fmla="*/ 57805 h 57805"/>
                    <a:gd name="connsiteX3" fmla="*/ 2231 w 69465"/>
                    <a:gd name="connsiteY3" fmla="*/ 56734 h 57805"/>
                    <a:gd name="connsiteX4" fmla="*/ 35823 w 69465"/>
                    <a:gd name="connsiteY4" fmla="*/ 13708 h 57805"/>
                    <a:gd name="connsiteX5" fmla="*/ 40 w 69465"/>
                    <a:gd name="connsiteY5" fmla="*/ 48363 h 57805"/>
                    <a:gd name="connsiteX6" fmla="*/ 28860 w 69465"/>
                    <a:gd name="connsiteY6" fmla="*/ 25340 h 57805"/>
                    <a:gd name="connsiteX7" fmla="*/ 30469 w 69465"/>
                    <a:gd name="connsiteY7" fmla="*/ 30269 h 57805"/>
                    <a:gd name="connsiteX8" fmla="*/ 32242 w 69465"/>
                    <a:gd name="connsiteY8" fmla="*/ 31267 h 57805"/>
                    <a:gd name="connsiteX9" fmla="*/ 26970 w 69465"/>
                    <a:gd name="connsiteY9" fmla="*/ 35238 h 57805"/>
                    <a:gd name="connsiteX10" fmla="*/ 26099 w 69465"/>
                    <a:gd name="connsiteY10" fmla="*/ 24794 h 57805"/>
                    <a:gd name="connsiteX11" fmla="*/ 23365 w 69465"/>
                    <a:gd name="connsiteY11" fmla="*/ 27097 h 57805"/>
                    <a:gd name="connsiteX12" fmla="*/ 52404 w 69465"/>
                    <a:gd name="connsiteY12" fmla="*/ 28694 h 57805"/>
                    <a:gd name="connsiteX13" fmla="*/ 52415 w 69465"/>
                    <a:gd name="connsiteY13" fmla="*/ 23194 h 57805"/>
                    <a:gd name="connsiteX14" fmla="*/ 54106 w 69465"/>
                    <a:gd name="connsiteY14" fmla="*/ 19419 h 57805"/>
                    <a:gd name="connsiteX15" fmla="*/ 55154 w 69465"/>
                    <a:gd name="connsiteY15" fmla="*/ 18598 h 57805"/>
                    <a:gd name="connsiteX16" fmla="*/ 55821 w 69465"/>
                    <a:gd name="connsiteY16" fmla="*/ 18265 h 57805"/>
                    <a:gd name="connsiteX17" fmla="*/ 57760 w 69465"/>
                    <a:gd name="connsiteY17" fmla="*/ 17887 h 57805"/>
                    <a:gd name="connsiteX18" fmla="*/ 60583 w 69465"/>
                    <a:gd name="connsiteY18" fmla="*/ 18598 h 57805"/>
                    <a:gd name="connsiteX19" fmla="*/ 65274 w 69465"/>
                    <a:gd name="connsiteY19" fmla="*/ 20301 h 57805"/>
                    <a:gd name="connsiteX20" fmla="*/ 69465 w 69465"/>
                    <a:gd name="connsiteY20" fmla="*/ 15062 h 57805"/>
                    <a:gd name="connsiteX21" fmla="*/ 65274 w 69465"/>
                    <a:gd name="connsiteY21" fmla="*/ 9811 h 57805"/>
                    <a:gd name="connsiteX22" fmla="*/ 60583 w 69465"/>
                    <a:gd name="connsiteY22" fmla="*/ 11526 h 57805"/>
                    <a:gd name="connsiteX23" fmla="*/ 57765 w 69465"/>
                    <a:gd name="connsiteY23" fmla="*/ 12236 h 57805"/>
                    <a:gd name="connsiteX24" fmla="*/ 55821 w 69465"/>
                    <a:gd name="connsiteY24" fmla="*/ 11859 h 57805"/>
                    <a:gd name="connsiteX25" fmla="*/ 55154 w 69465"/>
                    <a:gd name="connsiteY25" fmla="*/ 11526 h 57805"/>
                    <a:gd name="connsiteX26" fmla="*/ 54106 w 69465"/>
                    <a:gd name="connsiteY26" fmla="*/ 10692 h 57805"/>
                    <a:gd name="connsiteX27" fmla="*/ 52427 w 69465"/>
                    <a:gd name="connsiteY27" fmla="*/ 7097 h 57805"/>
                    <a:gd name="connsiteX28" fmla="*/ 52415 w 69465"/>
                    <a:gd name="connsiteY28" fmla="*/ 6977 h 57805"/>
                    <a:gd name="connsiteX29" fmla="*/ 52415 w 69465"/>
                    <a:gd name="connsiteY29" fmla="*/ 6275 h 57805"/>
                    <a:gd name="connsiteX30" fmla="*/ 52404 w 69465"/>
                    <a:gd name="connsiteY30" fmla="*/ 6120 h 57805"/>
                    <a:gd name="connsiteX31" fmla="*/ 52404 w 69465"/>
                    <a:gd name="connsiteY31" fmla="*/ 5692 h 57805"/>
                    <a:gd name="connsiteX32" fmla="*/ 52404 w 6946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1981 w 69215"/>
                    <a:gd name="connsiteY3" fmla="*/ 56734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34477 w 69215"/>
                    <a:gd name="connsiteY3" fmla="*/ 14606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29039 w 46100"/>
                    <a:gd name="connsiteY0" fmla="*/ 0 h 35273"/>
                    <a:gd name="connsiteX1" fmla="*/ 145 w 46100"/>
                    <a:gd name="connsiteY1" fmla="*/ 26043 h 35273"/>
                    <a:gd name="connsiteX2" fmla="*/ 17248 w 46100"/>
                    <a:gd name="connsiteY2" fmla="*/ 5586 h 35273"/>
                    <a:gd name="connsiteX3" fmla="*/ 11362 w 46100"/>
                    <a:gd name="connsiteY3" fmla="*/ 14606 h 35273"/>
                    <a:gd name="connsiteX4" fmla="*/ 12458 w 46100"/>
                    <a:gd name="connsiteY4" fmla="*/ 13708 h 35273"/>
                    <a:gd name="connsiteX5" fmla="*/ 7565 w 46100"/>
                    <a:gd name="connsiteY5" fmla="*/ 14164 h 35273"/>
                    <a:gd name="connsiteX6" fmla="*/ 5495 w 46100"/>
                    <a:gd name="connsiteY6" fmla="*/ 25340 h 35273"/>
                    <a:gd name="connsiteX7" fmla="*/ 7104 w 46100"/>
                    <a:gd name="connsiteY7" fmla="*/ 30269 h 35273"/>
                    <a:gd name="connsiteX8" fmla="*/ 8877 w 46100"/>
                    <a:gd name="connsiteY8" fmla="*/ 31267 h 35273"/>
                    <a:gd name="connsiteX9" fmla="*/ 3605 w 46100"/>
                    <a:gd name="connsiteY9" fmla="*/ 35238 h 35273"/>
                    <a:gd name="connsiteX10" fmla="*/ 2734 w 46100"/>
                    <a:gd name="connsiteY10" fmla="*/ 24794 h 35273"/>
                    <a:gd name="connsiteX11" fmla="*/ 0 w 46100"/>
                    <a:gd name="connsiteY11" fmla="*/ 27097 h 35273"/>
                    <a:gd name="connsiteX12" fmla="*/ 29039 w 46100"/>
                    <a:gd name="connsiteY12" fmla="*/ 28694 h 35273"/>
                    <a:gd name="connsiteX13" fmla="*/ 29050 w 46100"/>
                    <a:gd name="connsiteY13" fmla="*/ 23194 h 35273"/>
                    <a:gd name="connsiteX14" fmla="*/ 30741 w 46100"/>
                    <a:gd name="connsiteY14" fmla="*/ 19419 h 35273"/>
                    <a:gd name="connsiteX15" fmla="*/ 31789 w 46100"/>
                    <a:gd name="connsiteY15" fmla="*/ 18598 h 35273"/>
                    <a:gd name="connsiteX16" fmla="*/ 32456 w 46100"/>
                    <a:gd name="connsiteY16" fmla="*/ 18265 h 35273"/>
                    <a:gd name="connsiteX17" fmla="*/ 34395 w 46100"/>
                    <a:gd name="connsiteY17" fmla="*/ 17887 h 35273"/>
                    <a:gd name="connsiteX18" fmla="*/ 37218 w 46100"/>
                    <a:gd name="connsiteY18" fmla="*/ 18598 h 35273"/>
                    <a:gd name="connsiteX19" fmla="*/ 41909 w 46100"/>
                    <a:gd name="connsiteY19" fmla="*/ 20301 h 35273"/>
                    <a:gd name="connsiteX20" fmla="*/ 46100 w 46100"/>
                    <a:gd name="connsiteY20" fmla="*/ 15062 h 35273"/>
                    <a:gd name="connsiteX21" fmla="*/ 41909 w 46100"/>
                    <a:gd name="connsiteY21" fmla="*/ 9811 h 35273"/>
                    <a:gd name="connsiteX22" fmla="*/ 37218 w 46100"/>
                    <a:gd name="connsiteY22" fmla="*/ 11526 h 35273"/>
                    <a:gd name="connsiteX23" fmla="*/ 34400 w 46100"/>
                    <a:gd name="connsiteY23" fmla="*/ 12236 h 35273"/>
                    <a:gd name="connsiteX24" fmla="*/ 32456 w 46100"/>
                    <a:gd name="connsiteY24" fmla="*/ 11859 h 35273"/>
                    <a:gd name="connsiteX25" fmla="*/ 31789 w 46100"/>
                    <a:gd name="connsiteY25" fmla="*/ 11526 h 35273"/>
                    <a:gd name="connsiteX26" fmla="*/ 30741 w 46100"/>
                    <a:gd name="connsiteY26" fmla="*/ 10692 h 35273"/>
                    <a:gd name="connsiteX27" fmla="*/ 29062 w 46100"/>
                    <a:gd name="connsiteY27" fmla="*/ 7097 h 35273"/>
                    <a:gd name="connsiteX28" fmla="*/ 29050 w 46100"/>
                    <a:gd name="connsiteY28" fmla="*/ 6977 h 35273"/>
                    <a:gd name="connsiteX29" fmla="*/ 29050 w 46100"/>
                    <a:gd name="connsiteY29" fmla="*/ 6275 h 35273"/>
                    <a:gd name="connsiteX30" fmla="*/ 29039 w 46100"/>
                    <a:gd name="connsiteY30" fmla="*/ 6120 h 35273"/>
                    <a:gd name="connsiteX31" fmla="*/ 29039 w 46100"/>
                    <a:gd name="connsiteY31" fmla="*/ 5692 h 35273"/>
                    <a:gd name="connsiteX32" fmla="*/ 29039 w 46100"/>
                    <a:gd name="connsiteY32" fmla="*/ 0 h 35273"/>
                    <a:gd name="connsiteX0" fmla="*/ 29039 w 46100"/>
                    <a:gd name="connsiteY0" fmla="*/ 0 h 31282"/>
                    <a:gd name="connsiteX1" fmla="*/ 145 w 46100"/>
                    <a:gd name="connsiteY1" fmla="*/ 26043 h 31282"/>
                    <a:gd name="connsiteX2" fmla="*/ 17248 w 46100"/>
                    <a:gd name="connsiteY2" fmla="*/ 5586 h 31282"/>
                    <a:gd name="connsiteX3" fmla="*/ 11362 w 46100"/>
                    <a:gd name="connsiteY3" fmla="*/ 14606 h 31282"/>
                    <a:gd name="connsiteX4" fmla="*/ 12458 w 46100"/>
                    <a:gd name="connsiteY4" fmla="*/ 13708 h 31282"/>
                    <a:gd name="connsiteX5" fmla="*/ 7565 w 46100"/>
                    <a:gd name="connsiteY5" fmla="*/ 14164 h 31282"/>
                    <a:gd name="connsiteX6" fmla="*/ 5495 w 46100"/>
                    <a:gd name="connsiteY6" fmla="*/ 25340 h 31282"/>
                    <a:gd name="connsiteX7" fmla="*/ 7104 w 46100"/>
                    <a:gd name="connsiteY7" fmla="*/ 30269 h 31282"/>
                    <a:gd name="connsiteX8" fmla="*/ 8877 w 46100"/>
                    <a:gd name="connsiteY8" fmla="*/ 31267 h 31282"/>
                    <a:gd name="connsiteX9" fmla="*/ 16668 w 46100"/>
                    <a:gd name="connsiteY9" fmla="*/ 16754 h 31282"/>
                    <a:gd name="connsiteX10" fmla="*/ 2734 w 46100"/>
                    <a:gd name="connsiteY10" fmla="*/ 24794 h 31282"/>
                    <a:gd name="connsiteX11" fmla="*/ 0 w 46100"/>
                    <a:gd name="connsiteY11" fmla="*/ 27097 h 31282"/>
                    <a:gd name="connsiteX12" fmla="*/ 29039 w 46100"/>
                    <a:gd name="connsiteY12" fmla="*/ 28694 h 31282"/>
                    <a:gd name="connsiteX13" fmla="*/ 29050 w 46100"/>
                    <a:gd name="connsiteY13" fmla="*/ 23194 h 31282"/>
                    <a:gd name="connsiteX14" fmla="*/ 30741 w 46100"/>
                    <a:gd name="connsiteY14" fmla="*/ 19419 h 31282"/>
                    <a:gd name="connsiteX15" fmla="*/ 31789 w 46100"/>
                    <a:gd name="connsiteY15" fmla="*/ 18598 h 31282"/>
                    <a:gd name="connsiteX16" fmla="*/ 32456 w 46100"/>
                    <a:gd name="connsiteY16" fmla="*/ 18265 h 31282"/>
                    <a:gd name="connsiteX17" fmla="*/ 34395 w 46100"/>
                    <a:gd name="connsiteY17" fmla="*/ 17887 h 31282"/>
                    <a:gd name="connsiteX18" fmla="*/ 37218 w 46100"/>
                    <a:gd name="connsiteY18" fmla="*/ 18598 h 31282"/>
                    <a:gd name="connsiteX19" fmla="*/ 41909 w 46100"/>
                    <a:gd name="connsiteY19" fmla="*/ 20301 h 31282"/>
                    <a:gd name="connsiteX20" fmla="*/ 46100 w 46100"/>
                    <a:gd name="connsiteY20" fmla="*/ 15062 h 31282"/>
                    <a:gd name="connsiteX21" fmla="*/ 41909 w 46100"/>
                    <a:gd name="connsiteY21" fmla="*/ 9811 h 31282"/>
                    <a:gd name="connsiteX22" fmla="*/ 37218 w 46100"/>
                    <a:gd name="connsiteY22" fmla="*/ 11526 h 31282"/>
                    <a:gd name="connsiteX23" fmla="*/ 34400 w 46100"/>
                    <a:gd name="connsiteY23" fmla="*/ 12236 h 31282"/>
                    <a:gd name="connsiteX24" fmla="*/ 32456 w 46100"/>
                    <a:gd name="connsiteY24" fmla="*/ 11859 h 31282"/>
                    <a:gd name="connsiteX25" fmla="*/ 31789 w 46100"/>
                    <a:gd name="connsiteY25" fmla="*/ 11526 h 31282"/>
                    <a:gd name="connsiteX26" fmla="*/ 30741 w 46100"/>
                    <a:gd name="connsiteY26" fmla="*/ 10692 h 31282"/>
                    <a:gd name="connsiteX27" fmla="*/ 29062 w 46100"/>
                    <a:gd name="connsiteY27" fmla="*/ 7097 h 31282"/>
                    <a:gd name="connsiteX28" fmla="*/ 29050 w 46100"/>
                    <a:gd name="connsiteY28" fmla="*/ 6977 h 31282"/>
                    <a:gd name="connsiteX29" fmla="*/ 29050 w 46100"/>
                    <a:gd name="connsiteY29" fmla="*/ 6275 h 31282"/>
                    <a:gd name="connsiteX30" fmla="*/ 29039 w 46100"/>
                    <a:gd name="connsiteY30" fmla="*/ 6120 h 31282"/>
                    <a:gd name="connsiteX31" fmla="*/ 29039 w 46100"/>
                    <a:gd name="connsiteY31" fmla="*/ 5692 h 31282"/>
                    <a:gd name="connsiteX32" fmla="*/ 29039 w 46100"/>
                    <a:gd name="connsiteY32" fmla="*/ 0 h 31282"/>
                    <a:gd name="connsiteX0" fmla="*/ 29039 w 46100"/>
                    <a:gd name="connsiteY0" fmla="*/ 0 h 30429"/>
                    <a:gd name="connsiteX1" fmla="*/ 145 w 46100"/>
                    <a:gd name="connsiteY1" fmla="*/ 26043 h 30429"/>
                    <a:gd name="connsiteX2" fmla="*/ 17248 w 46100"/>
                    <a:gd name="connsiteY2" fmla="*/ 5586 h 30429"/>
                    <a:gd name="connsiteX3" fmla="*/ 11362 w 46100"/>
                    <a:gd name="connsiteY3" fmla="*/ 14606 h 30429"/>
                    <a:gd name="connsiteX4" fmla="*/ 12458 w 46100"/>
                    <a:gd name="connsiteY4" fmla="*/ 13708 h 30429"/>
                    <a:gd name="connsiteX5" fmla="*/ 7565 w 46100"/>
                    <a:gd name="connsiteY5" fmla="*/ 14164 h 30429"/>
                    <a:gd name="connsiteX6" fmla="*/ 5495 w 46100"/>
                    <a:gd name="connsiteY6" fmla="*/ 25340 h 30429"/>
                    <a:gd name="connsiteX7" fmla="*/ 7104 w 46100"/>
                    <a:gd name="connsiteY7" fmla="*/ 30269 h 30429"/>
                    <a:gd name="connsiteX8" fmla="*/ 17712 w 46100"/>
                    <a:gd name="connsiteY8" fmla="*/ 19853 h 30429"/>
                    <a:gd name="connsiteX9" fmla="*/ 16668 w 46100"/>
                    <a:gd name="connsiteY9" fmla="*/ 16754 h 30429"/>
                    <a:gd name="connsiteX10" fmla="*/ 2734 w 46100"/>
                    <a:gd name="connsiteY10" fmla="*/ 24794 h 30429"/>
                    <a:gd name="connsiteX11" fmla="*/ 0 w 46100"/>
                    <a:gd name="connsiteY11" fmla="*/ 27097 h 30429"/>
                    <a:gd name="connsiteX12" fmla="*/ 29039 w 46100"/>
                    <a:gd name="connsiteY12" fmla="*/ 28694 h 30429"/>
                    <a:gd name="connsiteX13" fmla="*/ 29050 w 46100"/>
                    <a:gd name="connsiteY13" fmla="*/ 23194 h 30429"/>
                    <a:gd name="connsiteX14" fmla="*/ 30741 w 46100"/>
                    <a:gd name="connsiteY14" fmla="*/ 19419 h 30429"/>
                    <a:gd name="connsiteX15" fmla="*/ 31789 w 46100"/>
                    <a:gd name="connsiteY15" fmla="*/ 18598 h 30429"/>
                    <a:gd name="connsiteX16" fmla="*/ 32456 w 46100"/>
                    <a:gd name="connsiteY16" fmla="*/ 18265 h 30429"/>
                    <a:gd name="connsiteX17" fmla="*/ 34395 w 46100"/>
                    <a:gd name="connsiteY17" fmla="*/ 17887 h 30429"/>
                    <a:gd name="connsiteX18" fmla="*/ 37218 w 46100"/>
                    <a:gd name="connsiteY18" fmla="*/ 18598 h 30429"/>
                    <a:gd name="connsiteX19" fmla="*/ 41909 w 46100"/>
                    <a:gd name="connsiteY19" fmla="*/ 20301 h 30429"/>
                    <a:gd name="connsiteX20" fmla="*/ 46100 w 46100"/>
                    <a:gd name="connsiteY20" fmla="*/ 15062 h 30429"/>
                    <a:gd name="connsiteX21" fmla="*/ 41909 w 46100"/>
                    <a:gd name="connsiteY21" fmla="*/ 9811 h 30429"/>
                    <a:gd name="connsiteX22" fmla="*/ 37218 w 46100"/>
                    <a:gd name="connsiteY22" fmla="*/ 11526 h 30429"/>
                    <a:gd name="connsiteX23" fmla="*/ 34400 w 46100"/>
                    <a:gd name="connsiteY23" fmla="*/ 12236 h 30429"/>
                    <a:gd name="connsiteX24" fmla="*/ 32456 w 46100"/>
                    <a:gd name="connsiteY24" fmla="*/ 11859 h 30429"/>
                    <a:gd name="connsiteX25" fmla="*/ 31789 w 46100"/>
                    <a:gd name="connsiteY25" fmla="*/ 11526 h 30429"/>
                    <a:gd name="connsiteX26" fmla="*/ 30741 w 46100"/>
                    <a:gd name="connsiteY26" fmla="*/ 10692 h 30429"/>
                    <a:gd name="connsiteX27" fmla="*/ 29062 w 46100"/>
                    <a:gd name="connsiteY27" fmla="*/ 7097 h 30429"/>
                    <a:gd name="connsiteX28" fmla="*/ 29050 w 46100"/>
                    <a:gd name="connsiteY28" fmla="*/ 6977 h 30429"/>
                    <a:gd name="connsiteX29" fmla="*/ 29050 w 46100"/>
                    <a:gd name="connsiteY29" fmla="*/ 6275 h 30429"/>
                    <a:gd name="connsiteX30" fmla="*/ 29039 w 46100"/>
                    <a:gd name="connsiteY30" fmla="*/ 6120 h 30429"/>
                    <a:gd name="connsiteX31" fmla="*/ 29039 w 46100"/>
                    <a:gd name="connsiteY31" fmla="*/ 5692 h 30429"/>
                    <a:gd name="connsiteX32" fmla="*/ 29039 w 46100"/>
                    <a:gd name="connsiteY32" fmla="*/ 0 h 30429"/>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5495 w 46100"/>
                    <a:gd name="connsiteY6" fmla="*/ 25340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11362 w 46100"/>
                    <a:gd name="connsiteY10" fmla="*/ 16378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8894 w 45955"/>
                    <a:gd name="connsiteY0" fmla="*/ 0 h 28710"/>
                    <a:gd name="connsiteX1" fmla="*/ 0 w 45955"/>
                    <a:gd name="connsiteY1" fmla="*/ 26043 h 28710"/>
                    <a:gd name="connsiteX2" fmla="*/ 17103 w 45955"/>
                    <a:gd name="connsiteY2" fmla="*/ 5586 h 28710"/>
                    <a:gd name="connsiteX3" fmla="*/ 11217 w 45955"/>
                    <a:gd name="connsiteY3" fmla="*/ 14606 h 28710"/>
                    <a:gd name="connsiteX4" fmla="*/ 12313 w 45955"/>
                    <a:gd name="connsiteY4" fmla="*/ 13708 h 28710"/>
                    <a:gd name="connsiteX5" fmla="*/ 7420 w 45955"/>
                    <a:gd name="connsiteY5" fmla="*/ 14164 h 28710"/>
                    <a:gd name="connsiteX6" fmla="*/ 12871 w 45955"/>
                    <a:gd name="connsiteY6" fmla="*/ 16469 h 28710"/>
                    <a:gd name="connsiteX7" fmla="*/ 15972 w 45955"/>
                    <a:gd name="connsiteY7" fmla="*/ 18635 h 28710"/>
                    <a:gd name="connsiteX8" fmla="*/ 17567 w 45955"/>
                    <a:gd name="connsiteY8" fmla="*/ 19853 h 28710"/>
                    <a:gd name="connsiteX9" fmla="*/ 16523 w 45955"/>
                    <a:gd name="connsiteY9" fmla="*/ 16754 h 28710"/>
                    <a:gd name="connsiteX10" fmla="*/ 11217 w 45955"/>
                    <a:gd name="connsiteY10" fmla="*/ 16378 h 28710"/>
                    <a:gd name="connsiteX11" fmla="*/ 11589 w 45955"/>
                    <a:gd name="connsiteY11" fmla="*/ 12545 h 28710"/>
                    <a:gd name="connsiteX12" fmla="*/ 28894 w 45955"/>
                    <a:gd name="connsiteY12" fmla="*/ 28694 h 28710"/>
                    <a:gd name="connsiteX13" fmla="*/ 28905 w 45955"/>
                    <a:gd name="connsiteY13" fmla="*/ 23194 h 28710"/>
                    <a:gd name="connsiteX14" fmla="*/ 30596 w 45955"/>
                    <a:gd name="connsiteY14" fmla="*/ 19419 h 28710"/>
                    <a:gd name="connsiteX15" fmla="*/ 31644 w 45955"/>
                    <a:gd name="connsiteY15" fmla="*/ 18598 h 28710"/>
                    <a:gd name="connsiteX16" fmla="*/ 32311 w 45955"/>
                    <a:gd name="connsiteY16" fmla="*/ 18265 h 28710"/>
                    <a:gd name="connsiteX17" fmla="*/ 34250 w 45955"/>
                    <a:gd name="connsiteY17" fmla="*/ 17887 h 28710"/>
                    <a:gd name="connsiteX18" fmla="*/ 37073 w 45955"/>
                    <a:gd name="connsiteY18" fmla="*/ 18598 h 28710"/>
                    <a:gd name="connsiteX19" fmla="*/ 41764 w 45955"/>
                    <a:gd name="connsiteY19" fmla="*/ 20301 h 28710"/>
                    <a:gd name="connsiteX20" fmla="*/ 45955 w 45955"/>
                    <a:gd name="connsiteY20" fmla="*/ 15062 h 28710"/>
                    <a:gd name="connsiteX21" fmla="*/ 41764 w 45955"/>
                    <a:gd name="connsiteY21" fmla="*/ 9811 h 28710"/>
                    <a:gd name="connsiteX22" fmla="*/ 37073 w 45955"/>
                    <a:gd name="connsiteY22" fmla="*/ 11526 h 28710"/>
                    <a:gd name="connsiteX23" fmla="*/ 34255 w 45955"/>
                    <a:gd name="connsiteY23" fmla="*/ 12236 h 28710"/>
                    <a:gd name="connsiteX24" fmla="*/ 32311 w 45955"/>
                    <a:gd name="connsiteY24" fmla="*/ 11859 h 28710"/>
                    <a:gd name="connsiteX25" fmla="*/ 31644 w 45955"/>
                    <a:gd name="connsiteY25" fmla="*/ 11526 h 28710"/>
                    <a:gd name="connsiteX26" fmla="*/ 30596 w 45955"/>
                    <a:gd name="connsiteY26" fmla="*/ 10692 h 28710"/>
                    <a:gd name="connsiteX27" fmla="*/ 28917 w 45955"/>
                    <a:gd name="connsiteY27" fmla="*/ 7097 h 28710"/>
                    <a:gd name="connsiteX28" fmla="*/ 28905 w 45955"/>
                    <a:gd name="connsiteY28" fmla="*/ 6977 h 28710"/>
                    <a:gd name="connsiteX29" fmla="*/ 28905 w 45955"/>
                    <a:gd name="connsiteY29" fmla="*/ 6275 h 28710"/>
                    <a:gd name="connsiteX30" fmla="*/ 28894 w 45955"/>
                    <a:gd name="connsiteY30" fmla="*/ 6120 h 28710"/>
                    <a:gd name="connsiteX31" fmla="*/ 28894 w 45955"/>
                    <a:gd name="connsiteY31" fmla="*/ 5692 h 28710"/>
                    <a:gd name="connsiteX32" fmla="*/ 28894 w 45955"/>
                    <a:gd name="connsiteY32" fmla="*/ 0 h 28710"/>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EBB700"/>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28" name="Google Shape;1160;p32">
                  <a:extLst>
                    <a:ext uri="{FF2B5EF4-FFF2-40B4-BE49-F238E27FC236}">
                      <a16:creationId xmlns:a16="http://schemas.microsoft.com/office/drawing/2014/main" id="{4D93039F-A677-449B-80D8-998C7F9728C2}"/>
                    </a:ext>
                  </a:extLst>
                </p:cNvPr>
                <p:cNvSpPr/>
                <p:nvPr/>
              </p:nvSpPr>
              <p:spPr>
                <a:xfrm rot="7580376">
                  <a:off x="5794363" y="1363349"/>
                  <a:ext cx="927181" cy="888444"/>
                </a:xfrm>
                <a:custGeom>
                  <a:avLst/>
                  <a:gdLst>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229 w 69425"/>
                    <a:gd name="connsiteY11" fmla="*/ 5781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325 w 69425"/>
                    <a:gd name="connsiteY11" fmla="*/ 2709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15121 w 69425"/>
                    <a:gd name="connsiteY9" fmla="*/ 56734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32202 w 69425"/>
                    <a:gd name="connsiteY8" fmla="*/ 31267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3953 w 71014"/>
                    <a:gd name="connsiteY0" fmla="*/ 0 h 57805"/>
                    <a:gd name="connsiteX1" fmla="*/ 25059 w 71014"/>
                    <a:gd name="connsiteY1" fmla="*/ 26043 h 57805"/>
                    <a:gd name="connsiteX2" fmla="*/ 1898 w 71014"/>
                    <a:gd name="connsiteY2" fmla="*/ 57805 h 57805"/>
                    <a:gd name="connsiteX3" fmla="*/ 3780 w 71014"/>
                    <a:gd name="connsiteY3" fmla="*/ 56734 h 57805"/>
                    <a:gd name="connsiteX4" fmla="*/ 3661 w 71014"/>
                    <a:gd name="connsiteY4" fmla="*/ 54602 h 57805"/>
                    <a:gd name="connsiteX5" fmla="*/ 1589 w 71014"/>
                    <a:gd name="connsiteY5" fmla="*/ 48363 h 57805"/>
                    <a:gd name="connsiteX6" fmla="*/ 30409 w 71014"/>
                    <a:gd name="connsiteY6" fmla="*/ 25340 h 57805"/>
                    <a:gd name="connsiteX7" fmla="*/ 32018 w 71014"/>
                    <a:gd name="connsiteY7" fmla="*/ 30269 h 57805"/>
                    <a:gd name="connsiteX8" fmla="*/ 33791 w 71014"/>
                    <a:gd name="connsiteY8" fmla="*/ 31267 h 57805"/>
                    <a:gd name="connsiteX9" fmla="*/ 28519 w 71014"/>
                    <a:gd name="connsiteY9" fmla="*/ 35238 h 57805"/>
                    <a:gd name="connsiteX10" fmla="*/ 27648 w 71014"/>
                    <a:gd name="connsiteY10" fmla="*/ 24794 h 57805"/>
                    <a:gd name="connsiteX11" fmla="*/ 24914 w 71014"/>
                    <a:gd name="connsiteY11" fmla="*/ 27097 h 57805"/>
                    <a:gd name="connsiteX12" fmla="*/ 53953 w 71014"/>
                    <a:gd name="connsiteY12" fmla="*/ 28694 h 57805"/>
                    <a:gd name="connsiteX13" fmla="*/ 53964 w 71014"/>
                    <a:gd name="connsiteY13" fmla="*/ 23194 h 57805"/>
                    <a:gd name="connsiteX14" fmla="*/ 55655 w 71014"/>
                    <a:gd name="connsiteY14" fmla="*/ 19419 h 57805"/>
                    <a:gd name="connsiteX15" fmla="*/ 56703 w 71014"/>
                    <a:gd name="connsiteY15" fmla="*/ 18598 h 57805"/>
                    <a:gd name="connsiteX16" fmla="*/ 57370 w 71014"/>
                    <a:gd name="connsiteY16" fmla="*/ 18265 h 57805"/>
                    <a:gd name="connsiteX17" fmla="*/ 59309 w 71014"/>
                    <a:gd name="connsiteY17" fmla="*/ 17887 h 57805"/>
                    <a:gd name="connsiteX18" fmla="*/ 62132 w 71014"/>
                    <a:gd name="connsiteY18" fmla="*/ 18598 h 57805"/>
                    <a:gd name="connsiteX19" fmla="*/ 66823 w 71014"/>
                    <a:gd name="connsiteY19" fmla="*/ 20301 h 57805"/>
                    <a:gd name="connsiteX20" fmla="*/ 71014 w 71014"/>
                    <a:gd name="connsiteY20" fmla="*/ 15062 h 57805"/>
                    <a:gd name="connsiteX21" fmla="*/ 66823 w 71014"/>
                    <a:gd name="connsiteY21" fmla="*/ 9811 h 57805"/>
                    <a:gd name="connsiteX22" fmla="*/ 62132 w 71014"/>
                    <a:gd name="connsiteY22" fmla="*/ 11526 h 57805"/>
                    <a:gd name="connsiteX23" fmla="*/ 59314 w 71014"/>
                    <a:gd name="connsiteY23" fmla="*/ 12236 h 57805"/>
                    <a:gd name="connsiteX24" fmla="*/ 57370 w 71014"/>
                    <a:gd name="connsiteY24" fmla="*/ 11859 h 57805"/>
                    <a:gd name="connsiteX25" fmla="*/ 56703 w 71014"/>
                    <a:gd name="connsiteY25" fmla="*/ 11526 h 57805"/>
                    <a:gd name="connsiteX26" fmla="*/ 55655 w 71014"/>
                    <a:gd name="connsiteY26" fmla="*/ 10692 h 57805"/>
                    <a:gd name="connsiteX27" fmla="*/ 53976 w 71014"/>
                    <a:gd name="connsiteY27" fmla="*/ 7097 h 57805"/>
                    <a:gd name="connsiteX28" fmla="*/ 53964 w 71014"/>
                    <a:gd name="connsiteY28" fmla="*/ 6977 h 57805"/>
                    <a:gd name="connsiteX29" fmla="*/ 53964 w 71014"/>
                    <a:gd name="connsiteY29" fmla="*/ 6275 h 57805"/>
                    <a:gd name="connsiteX30" fmla="*/ 53953 w 71014"/>
                    <a:gd name="connsiteY30" fmla="*/ 6120 h 57805"/>
                    <a:gd name="connsiteX31" fmla="*/ 53953 w 71014"/>
                    <a:gd name="connsiteY31" fmla="*/ 5692 h 57805"/>
                    <a:gd name="connsiteX32" fmla="*/ 53953 w 71014"/>
                    <a:gd name="connsiteY32" fmla="*/ 0 h 57805"/>
                    <a:gd name="connsiteX0" fmla="*/ 52404 w 69465"/>
                    <a:gd name="connsiteY0" fmla="*/ 0 h 57805"/>
                    <a:gd name="connsiteX1" fmla="*/ 23510 w 69465"/>
                    <a:gd name="connsiteY1" fmla="*/ 26043 h 57805"/>
                    <a:gd name="connsiteX2" fmla="*/ 349 w 69465"/>
                    <a:gd name="connsiteY2" fmla="*/ 57805 h 57805"/>
                    <a:gd name="connsiteX3" fmla="*/ 2231 w 69465"/>
                    <a:gd name="connsiteY3" fmla="*/ 56734 h 57805"/>
                    <a:gd name="connsiteX4" fmla="*/ 35823 w 69465"/>
                    <a:gd name="connsiteY4" fmla="*/ 13708 h 57805"/>
                    <a:gd name="connsiteX5" fmla="*/ 40 w 69465"/>
                    <a:gd name="connsiteY5" fmla="*/ 48363 h 57805"/>
                    <a:gd name="connsiteX6" fmla="*/ 28860 w 69465"/>
                    <a:gd name="connsiteY6" fmla="*/ 25340 h 57805"/>
                    <a:gd name="connsiteX7" fmla="*/ 30469 w 69465"/>
                    <a:gd name="connsiteY7" fmla="*/ 30269 h 57805"/>
                    <a:gd name="connsiteX8" fmla="*/ 32242 w 69465"/>
                    <a:gd name="connsiteY8" fmla="*/ 31267 h 57805"/>
                    <a:gd name="connsiteX9" fmla="*/ 26970 w 69465"/>
                    <a:gd name="connsiteY9" fmla="*/ 35238 h 57805"/>
                    <a:gd name="connsiteX10" fmla="*/ 26099 w 69465"/>
                    <a:gd name="connsiteY10" fmla="*/ 24794 h 57805"/>
                    <a:gd name="connsiteX11" fmla="*/ 23365 w 69465"/>
                    <a:gd name="connsiteY11" fmla="*/ 27097 h 57805"/>
                    <a:gd name="connsiteX12" fmla="*/ 52404 w 69465"/>
                    <a:gd name="connsiteY12" fmla="*/ 28694 h 57805"/>
                    <a:gd name="connsiteX13" fmla="*/ 52415 w 69465"/>
                    <a:gd name="connsiteY13" fmla="*/ 23194 h 57805"/>
                    <a:gd name="connsiteX14" fmla="*/ 54106 w 69465"/>
                    <a:gd name="connsiteY14" fmla="*/ 19419 h 57805"/>
                    <a:gd name="connsiteX15" fmla="*/ 55154 w 69465"/>
                    <a:gd name="connsiteY15" fmla="*/ 18598 h 57805"/>
                    <a:gd name="connsiteX16" fmla="*/ 55821 w 69465"/>
                    <a:gd name="connsiteY16" fmla="*/ 18265 h 57805"/>
                    <a:gd name="connsiteX17" fmla="*/ 57760 w 69465"/>
                    <a:gd name="connsiteY17" fmla="*/ 17887 h 57805"/>
                    <a:gd name="connsiteX18" fmla="*/ 60583 w 69465"/>
                    <a:gd name="connsiteY18" fmla="*/ 18598 h 57805"/>
                    <a:gd name="connsiteX19" fmla="*/ 65274 w 69465"/>
                    <a:gd name="connsiteY19" fmla="*/ 20301 h 57805"/>
                    <a:gd name="connsiteX20" fmla="*/ 69465 w 69465"/>
                    <a:gd name="connsiteY20" fmla="*/ 15062 h 57805"/>
                    <a:gd name="connsiteX21" fmla="*/ 65274 w 69465"/>
                    <a:gd name="connsiteY21" fmla="*/ 9811 h 57805"/>
                    <a:gd name="connsiteX22" fmla="*/ 60583 w 69465"/>
                    <a:gd name="connsiteY22" fmla="*/ 11526 h 57805"/>
                    <a:gd name="connsiteX23" fmla="*/ 57765 w 69465"/>
                    <a:gd name="connsiteY23" fmla="*/ 12236 h 57805"/>
                    <a:gd name="connsiteX24" fmla="*/ 55821 w 69465"/>
                    <a:gd name="connsiteY24" fmla="*/ 11859 h 57805"/>
                    <a:gd name="connsiteX25" fmla="*/ 55154 w 69465"/>
                    <a:gd name="connsiteY25" fmla="*/ 11526 h 57805"/>
                    <a:gd name="connsiteX26" fmla="*/ 54106 w 69465"/>
                    <a:gd name="connsiteY26" fmla="*/ 10692 h 57805"/>
                    <a:gd name="connsiteX27" fmla="*/ 52427 w 69465"/>
                    <a:gd name="connsiteY27" fmla="*/ 7097 h 57805"/>
                    <a:gd name="connsiteX28" fmla="*/ 52415 w 69465"/>
                    <a:gd name="connsiteY28" fmla="*/ 6977 h 57805"/>
                    <a:gd name="connsiteX29" fmla="*/ 52415 w 69465"/>
                    <a:gd name="connsiteY29" fmla="*/ 6275 h 57805"/>
                    <a:gd name="connsiteX30" fmla="*/ 52404 w 69465"/>
                    <a:gd name="connsiteY30" fmla="*/ 6120 h 57805"/>
                    <a:gd name="connsiteX31" fmla="*/ 52404 w 69465"/>
                    <a:gd name="connsiteY31" fmla="*/ 5692 h 57805"/>
                    <a:gd name="connsiteX32" fmla="*/ 52404 w 6946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1981 w 69215"/>
                    <a:gd name="connsiteY3" fmla="*/ 56734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34477 w 69215"/>
                    <a:gd name="connsiteY3" fmla="*/ 14606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29039 w 46100"/>
                    <a:gd name="connsiteY0" fmla="*/ 0 h 35273"/>
                    <a:gd name="connsiteX1" fmla="*/ 145 w 46100"/>
                    <a:gd name="connsiteY1" fmla="*/ 26043 h 35273"/>
                    <a:gd name="connsiteX2" fmla="*/ 17248 w 46100"/>
                    <a:gd name="connsiteY2" fmla="*/ 5586 h 35273"/>
                    <a:gd name="connsiteX3" fmla="*/ 11362 w 46100"/>
                    <a:gd name="connsiteY3" fmla="*/ 14606 h 35273"/>
                    <a:gd name="connsiteX4" fmla="*/ 12458 w 46100"/>
                    <a:gd name="connsiteY4" fmla="*/ 13708 h 35273"/>
                    <a:gd name="connsiteX5" fmla="*/ 7565 w 46100"/>
                    <a:gd name="connsiteY5" fmla="*/ 14164 h 35273"/>
                    <a:gd name="connsiteX6" fmla="*/ 5495 w 46100"/>
                    <a:gd name="connsiteY6" fmla="*/ 25340 h 35273"/>
                    <a:gd name="connsiteX7" fmla="*/ 7104 w 46100"/>
                    <a:gd name="connsiteY7" fmla="*/ 30269 h 35273"/>
                    <a:gd name="connsiteX8" fmla="*/ 8877 w 46100"/>
                    <a:gd name="connsiteY8" fmla="*/ 31267 h 35273"/>
                    <a:gd name="connsiteX9" fmla="*/ 3605 w 46100"/>
                    <a:gd name="connsiteY9" fmla="*/ 35238 h 35273"/>
                    <a:gd name="connsiteX10" fmla="*/ 2734 w 46100"/>
                    <a:gd name="connsiteY10" fmla="*/ 24794 h 35273"/>
                    <a:gd name="connsiteX11" fmla="*/ 0 w 46100"/>
                    <a:gd name="connsiteY11" fmla="*/ 27097 h 35273"/>
                    <a:gd name="connsiteX12" fmla="*/ 29039 w 46100"/>
                    <a:gd name="connsiteY12" fmla="*/ 28694 h 35273"/>
                    <a:gd name="connsiteX13" fmla="*/ 29050 w 46100"/>
                    <a:gd name="connsiteY13" fmla="*/ 23194 h 35273"/>
                    <a:gd name="connsiteX14" fmla="*/ 30741 w 46100"/>
                    <a:gd name="connsiteY14" fmla="*/ 19419 h 35273"/>
                    <a:gd name="connsiteX15" fmla="*/ 31789 w 46100"/>
                    <a:gd name="connsiteY15" fmla="*/ 18598 h 35273"/>
                    <a:gd name="connsiteX16" fmla="*/ 32456 w 46100"/>
                    <a:gd name="connsiteY16" fmla="*/ 18265 h 35273"/>
                    <a:gd name="connsiteX17" fmla="*/ 34395 w 46100"/>
                    <a:gd name="connsiteY17" fmla="*/ 17887 h 35273"/>
                    <a:gd name="connsiteX18" fmla="*/ 37218 w 46100"/>
                    <a:gd name="connsiteY18" fmla="*/ 18598 h 35273"/>
                    <a:gd name="connsiteX19" fmla="*/ 41909 w 46100"/>
                    <a:gd name="connsiteY19" fmla="*/ 20301 h 35273"/>
                    <a:gd name="connsiteX20" fmla="*/ 46100 w 46100"/>
                    <a:gd name="connsiteY20" fmla="*/ 15062 h 35273"/>
                    <a:gd name="connsiteX21" fmla="*/ 41909 w 46100"/>
                    <a:gd name="connsiteY21" fmla="*/ 9811 h 35273"/>
                    <a:gd name="connsiteX22" fmla="*/ 37218 w 46100"/>
                    <a:gd name="connsiteY22" fmla="*/ 11526 h 35273"/>
                    <a:gd name="connsiteX23" fmla="*/ 34400 w 46100"/>
                    <a:gd name="connsiteY23" fmla="*/ 12236 h 35273"/>
                    <a:gd name="connsiteX24" fmla="*/ 32456 w 46100"/>
                    <a:gd name="connsiteY24" fmla="*/ 11859 h 35273"/>
                    <a:gd name="connsiteX25" fmla="*/ 31789 w 46100"/>
                    <a:gd name="connsiteY25" fmla="*/ 11526 h 35273"/>
                    <a:gd name="connsiteX26" fmla="*/ 30741 w 46100"/>
                    <a:gd name="connsiteY26" fmla="*/ 10692 h 35273"/>
                    <a:gd name="connsiteX27" fmla="*/ 29062 w 46100"/>
                    <a:gd name="connsiteY27" fmla="*/ 7097 h 35273"/>
                    <a:gd name="connsiteX28" fmla="*/ 29050 w 46100"/>
                    <a:gd name="connsiteY28" fmla="*/ 6977 h 35273"/>
                    <a:gd name="connsiteX29" fmla="*/ 29050 w 46100"/>
                    <a:gd name="connsiteY29" fmla="*/ 6275 h 35273"/>
                    <a:gd name="connsiteX30" fmla="*/ 29039 w 46100"/>
                    <a:gd name="connsiteY30" fmla="*/ 6120 h 35273"/>
                    <a:gd name="connsiteX31" fmla="*/ 29039 w 46100"/>
                    <a:gd name="connsiteY31" fmla="*/ 5692 h 35273"/>
                    <a:gd name="connsiteX32" fmla="*/ 29039 w 46100"/>
                    <a:gd name="connsiteY32" fmla="*/ 0 h 35273"/>
                    <a:gd name="connsiteX0" fmla="*/ 29039 w 46100"/>
                    <a:gd name="connsiteY0" fmla="*/ 0 h 31282"/>
                    <a:gd name="connsiteX1" fmla="*/ 145 w 46100"/>
                    <a:gd name="connsiteY1" fmla="*/ 26043 h 31282"/>
                    <a:gd name="connsiteX2" fmla="*/ 17248 w 46100"/>
                    <a:gd name="connsiteY2" fmla="*/ 5586 h 31282"/>
                    <a:gd name="connsiteX3" fmla="*/ 11362 w 46100"/>
                    <a:gd name="connsiteY3" fmla="*/ 14606 h 31282"/>
                    <a:gd name="connsiteX4" fmla="*/ 12458 w 46100"/>
                    <a:gd name="connsiteY4" fmla="*/ 13708 h 31282"/>
                    <a:gd name="connsiteX5" fmla="*/ 7565 w 46100"/>
                    <a:gd name="connsiteY5" fmla="*/ 14164 h 31282"/>
                    <a:gd name="connsiteX6" fmla="*/ 5495 w 46100"/>
                    <a:gd name="connsiteY6" fmla="*/ 25340 h 31282"/>
                    <a:gd name="connsiteX7" fmla="*/ 7104 w 46100"/>
                    <a:gd name="connsiteY7" fmla="*/ 30269 h 31282"/>
                    <a:gd name="connsiteX8" fmla="*/ 8877 w 46100"/>
                    <a:gd name="connsiteY8" fmla="*/ 31267 h 31282"/>
                    <a:gd name="connsiteX9" fmla="*/ 16668 w 46100"/>
                    <a:gd name="connsiteY9" fmla="*/ 16754 h 31282"/>
                    <a:gd name="connsiteX10" fmla="*/ 2734 w 46100"/>
                    <a:gd name="connsiteY10" fmla="*/ 24794 h 31282"/>
                    <a:gd name="connsiteX11" fmla="*/ 0 w 46100"/>
                    <a:gd name="connsiteY11" fmla="*/ 27097 h 31282"/>
                    <a:gd name="connsiteX12" fmla="*/ 29039 w 46100"/>
                    <a:gd name="connsiteY12" fmla="*/ 28694 h 31282"/>
                    <a:gd name="connsiteX13" fmla="*/ 29050 w 46100"/>
                    <a:gd name="connsiteY13" fmla="*/ 23194 h 31282"/>
                    <a:gd name="connsiteX14" fmla="*/ 30741 w 46100"/>
                    <a:gd name="connsiteY14" fmla="*/ 19419 h 31282"/>
                    <a:gd name="connsiteX15" fmla="*/ 31789 w 46100"/>
                    <a:gd name="connsiteY15" fmla="*/ 18598 h 31282"/>
                    <a:gd name="connsiteX16" fmla="*/ 32456 w 46100"/>
                    <a:gd name="connsiteY16" fmla="*/ 18265 h 31282"/>
                    <a:gd name="connsiteX17" fmla="*/ 34395 w 46100"/>
                    <a:gd name="connsiteY17" fmla="*/ 17887 h 31282"/>
                    <a:gd name="connsiteX18" fmla="*/ 37218 w 46100"/>
                    <a:gd name="connsiteY18" fmla="*/ 18598 h 31282"/>
                    <a:gd name="connsiteX19" fmla="*/ 41909 w 46100"/>
                    <a:gd name="connsiteY19" fmla="*/ 20301 h 31282"/>
                    <a:gd name="connsiteX20" fmla="*/ 46100 w 46100"/>
                    <a:gd name="connsiteY20" fmla="*/ 15062 h 31282"/>
                    <a:gd name="connsiteX21" fmla="*/ 41909 w 46100"/>
                    <a:gd name="connsiteY21" fmla="*/ 9811 h 31282"/>
                    <a:gd name="connsiteX22" fmla="*/ 37218 w 46100"/>
                    <a:gd name="connsiteY22" fmla="*/ 11526 h 31282"/>
                    <a:gd name="connsiteX23" fmla="*/ 34400 w 46100"/>
                    <a:gd name="connsiteY23" fmla="*/ 12236 h 31282"/>
                    <a:gd name="connsiteX24" fmla="*/ 32456 w 46100"/>
                    <a:gd name="connsiteY24" fmla="*/ 11859 h 31282"/>
                    <a:gd name="connsiteX25" fmla="*/ 31789 w 46100"/>
                    <a:gd name="connsiteY25" fmla="*/ 11526 h 31282"/>
                    <a:gd name="connsiteX26" fmla="*/ 30741 w 46100"/>
                    <a:gd name="connsiteY26" fmla="*/ 10692 h 31282"/>
                    <a:gd name="connsiteX27" fmla="*/ 29062 w 46100"/>
                    <a:gd name="connsiteY27" fmla="*/ 7097 h 31282"/>
                    <a:gd name="connsiteX28" fmla="*/ 29050 w 46100"/>
                    <a:gd name="connsiteY28" fmla="*/ 6977 h 31282"/>
                    <a:gd name="connsiteX29" fmla="*/ 29050 w 46100"/>
                    <a:gd name="connsiteY29" fmla="*/ 6275 h 31282"/>
                    <a:gd name="connsiteX30" fmla="*/ 29039 w 46100"/>
                    <a:gd name="connsiteY30" fmla="*/ 6120 h 31282"/>
                    <a:gd name="connsiteX31" fmla="*/ 29039 w 46100"/>
                    <a:gd name="connsiteY31" fmla="*/ 5692 h 31282"/>
                    <a:gd name="connsiteX32" fmla="*/ 29039 w 46100"/>
                    <a:gd name="connsiteY32" fmla="*/ 0 h 31282"/>
                    <a:gd name="connsiteX0" fmla="*/ 29039 w 46100"/>
                    <a:gd name="connsiteY0" fmla="*/ 0 h 30429"/>
                    <a:gd name="connsiteX1" fmla="*/ 145 w 46100"/>
                    <a:gd name="connsiteY1" fmla="*/ 26043 h 30429"/>
                    <a:gd name="connsiteX2" fmla="*/ 17248 w 46100"/>
                    <a:gd name="connsiteY2" fmla="*/ 5586 h 30429"/>
                    <a:gd name="connsiteX3" fmla="*/ 11362 w 46100"/>
                    <a:gd name="connsiteY3" fmla="*/ 14606 h 30429"/>
                    <a:gd name="connsiteX4" fmla="*/ 12458 w 46100"/>
                    <a:gd name="connsiteY4" fmla="*/ 13708 h 30429"/>
                    <a:gd name="connsiteX5" fmla="*/ 7565 w 46100"/>
                    <a:gd name="connsiteY5" fmla="*/ 14164 h 30429"/>
                    <a:gd name="connsiteX6" fmla="*/ 5495 w 46100"/>
                    <a:gd name="connsiteY6" fmla="*/ 25340 h 30429"/>
                    <a:gd name="connsiteX7" fmla="*/ 7104 w 46100"/>
                    <a:gd name="connsiteY7" fmla="*/ 30269 h 30429"/>
                    <a:gd name="connsiteX8" fmla="*/ 17712 w 46100"/>
                    <a:gd name="connsiteY8" fmla="*/ 19853 h 30429"/>
                    <a:gd name="connsiteX9" fmla="*/ 16668 w 46100"/>
                    <a:gd name="connsiteY9" fmla="*/ 16754 h 30429"/>
                    <a:gd name="connsiteX10" fmla="*/ 2734 w 46100"/>
                    <a:gd name="connsiteY10" fmla="*/ 24794 h 30429"/>
                    <a:gd name="connsiteX11" fmla="*/ 0 w 46100"/>
                    <a:gd name="connsiteY11" fmla="*/ 27097 h 30429"/>
                    <a:gd name="connsiteX12" fmla="*/ 29039 w 46100"/>
                    <a:gd name="connsiteY12" fmla="*/ 28694 h 30429"/>
                    <a:gd name="connsiteX13" fmla="*/ 29050 w 46100"/>
                    <a:gd name="connsiteY13" fmla="*/ 23194 h 30429"/>
                    <a:gd name="connsiteX14" fmla="*/ 30741 w 46100"/>
                    <a:gd name="connsiteY14" fmla="*/ 19419 h 30429"/>
                    <a:gd name="connsiteX15" fmla="*/ 31789 w 46100"/>
                    <a:gd name="connsiteY15" fmla="*/ 18598 h 30429"/>
                    <a:gd name="connsiteX16" fmla="*/ 32456 w 46100"/>
                    <a:gd name="connsiteY16" fmla="*/ 18265 h 30429"/>
                    <a:gd name="connsiteX17" fmla="*/ 34395 w 46100"/>
                    <a:gd name="connsiteY17" fmla="*/ 17887 h 30429"/>
                    <a:gd name="connsiteX18" fmla="*/ 37218 w 46100"/>
                    <a:gd name="connsiteY18" fmla="*/ 18598 h 30429"/>
                    <a:gd name="connsiteX19" fmla="*/ 41909 w 46100"/>
                    <a:gd name="connsiteY19" fmla="*/ 20301 h 30429"/>
                    <a:gd name="connsiteX20" fmla="*/ 46100 w 46100"/>
                    <a:gd name="connsiteY20" fmla="*/ 15062 h 30429"/>
                    <a:gd name="connsiteX21" fmla="*/ 41909 w 46100"/>
                    <a:gd name="connsiteY21" fmla="*/ 9811 h 30429"/>
                    <a:gd name="connsiteX22" fmla="*/ 37218 w 46100"/>
                    <a:gd name="connsiteY22" fmla="*/ 11526 h 30429"/>
                    <a:gd name="connsiteX23" fmla="*/ 34400 w 46100"/>
                    <a:gd name="connsiteY23" fmla="*/ 12236 h 30429"/>
                    <a:gd name="connsiteX24" fmla="*/ 32456 w 46100"/>
                    <a:gd name="connsiteY24" fmla="*/ 11859 h 30429"/>
                    <a:gd name="connsiteX25" fmla="*/ 31789 w 46100"/>
                    <a:gd name="connsiteY25" fmla="*/ 11526 h 30429"/>
                    <a:gd name="connsiteX26" fmla="*/ 30741 w 46100"/>
                    <a:gd name="connsiteY26" fmla="*/ 10692 h 30429"/>
                    <a:gd name="connsiteX27" fmla="*/ 29062 w 46100"/>
                    <a:gd name="connsiteY27" fmla="*/ 7097 h 30429"/>
                    <a:gd name="connsiteX28" fmla="*/ 29050 w 46100"/>
                    <a:gd name="connsiteY28" fmla="*/ 6977 h 30429"/>
                    <a:gd name="connsiteX29" fmla="*/ 29050 w 46100"/>
                    <a:gd name="connsiteY29" fmla="*/ 6275 h 30429"/>
                    <a:gd name="connsiteX30" fmla="*/ 29039 w 46100"/>
                    <a:gd name="connsiteY30" fmla="*/ 6120 h 30429"/>
                    <a:gd name="connsiteX31" fmla="*/ 29039 w 46100"/>
                    <a:gd name="connsiteY31" fmla="*/ 5692 h 30429"/>
                    <a:gd name="connsiteX32" fmla="*/ 29039 w 46100"/>
                    <a:gd name="connsiteY32" fmla="*/ 0 h 30429"/>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5495 w 46100"/>
                    <a:gd name="connsiteY6" fmla="*/ 25340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11362 w 46100"/>
                    <a:gd name="connsiteY10" fmla="*/ 16378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8894 w 45955"/>
                    <a:gd name="connsiteY0" fmla="*/ 0 h 28710"/>
                    <a:gd name="connsiteX1" fmla="*/ 0 w 45955"/>
                    <a:gd name="connsiteY1" fmla="*/ 26043 h 28710"/>
                    <a:gd name="connsiteX2" fmla="*/ 17103 w 45955"/>
                    <a:gd name="connsiteY2" fmla="*/ 5586 h 28710"/>
                    <a:gd name="connsiteX3" fmla="*/ 11217 w 45955"/>
                    <a:gd name="connsiteY3" fmla="*/ 14606 h 28710"/>
                    <a:gd name="connsiteX4" fmla="*/ 12313 w 45955"/>
                    <a:gd name="connsiteY4" fmla="*/ 13708 h 28710"/>
                    <a:gd name="connsiteX5" fmla="*/ 7420 w 45955"/>
                    <a:gd name="connsiteY5" fmla="*/ 14164 h 28710"/>
                    <a:gd name="connsiteX6" fmla="*/ 12871 w 45955"/>
                    <a:gd name="connsiteY6" fmla="*/ 16469 h 28710"/>
                    <a:gd name="connsiteX7" fmla="*/ 15972 w 45955"/>
                    <a:gd name="connsiteY7" fmla="*/ 18635 h 28710"/>
                    <a:gd name="connsiteX8" fmla="*/ 17567 w 45955"/>
                    <a:gd name="connsiteY8" fmla="*/ 19853 h 28710"/>
                    <a:gd name="connsiteX9" fmla="*/ 16523 w 45955"/>
                    <a:gd name="connsiteY9" fmla="*/ 16754 h 28710"/>
                    <a:gd name="connsiteX10" fmla="*/ 11217 w 45955"/>
                    <a:gd name="connsiteY10" fmla="*/ 16378 h 28710"/>
                    <a:gd name="connsiteX11" fmla="*/ 11589 w 45955"/>
                    <a:gd name="connsiteY11" fmla="*/ 12545 h 28710"/>
                    <a:gd name="connsiteX12" fmla="*/ 28894 w 45955"/>
                    <a:gd name="connsiteY12" fmla="*/ 28694 h 28710"/>
                    <a:gd name="connsiteX13" fmla="*/ 28905 w 45955"/>
                    <a:gd name="connsiteY13" fmla="*/ 23194 h 28710"/>
                    <a:gd name="connsiteX14" fmla="*/ 30596 w 45955"/>
                    <a:gd name="connsiteY14" fmla="*/ 19419 h 28710"/>
                    <a:gd name="connsiteX15" fmla="*/ 31644 w 45955"/>
                    <a:gd name="connsiteY15" fmla="*/ 18598 h 28710"/>
                    <a:gd name="connsiteX16" fmla="*/ 32311 w 45955"/>
                    <a:gd name="connsiteY16" fmla="*/ 18265 h 28710"/>
                    <a:gd name="connsiteX17" fmla="*/ 34250 w 45955"/>
                    <a:gd name="connsiteY17" fmla="*/ 17887 h 28710"/>
                    <a:gd name="connsiteX18" fmla="*/ 37073 w 45955"/>
                    <a:gd name="connsiteY18" fmla="*/ 18598 h 28710"/>
                    <a:gd name="connsiteX19" fmla="*/ 41764 w 45955"/>
                    <a:gd name="connsiteY19" fmla="*/ 20301 h 28710"/>
                    <a:gd name="connsiteX20" fmla="*/ 45955 w 45955"/>
                    <a:gd name="connsiteY20" fmla="*/ 15062 h 28710"/>
                    <a:gd name="connsiteX21" fmla="*/ 41764 w 45955"/>
                    <a:gd name="connsiteY21" fmla="*/ 9811 h 28710"/>
                    <a:gd name="connsiteX22" fmla="*/ 37073 w 45955"/>
                    <a:gd name="connsiteY22" fmla="*/ 11526 h 28710"/>
                    <a:gd name="connsiteX23" fmla="*/ 34255 w 45955"/>
                    <a:gd name="connsiteY23" fmla="*/ 12236 h 28710"/>
                    <a:gd name="connsiteX24" fmla="*/ 32311 w 45955"/>
                    <a:gd name="connsiteY24" fmla="*/ 11859 h 28710"/>
                    <a:gd name="connsiteX25" fmla="*/ 31644 w 45955"/>
                    <a:gd name="connsiteY25" fmla="*/ 11526 h 28710"/>
                    <a:gd name="connsiteX26" fmla="*/ 30596 w 45955"/>
                    <a:gd name="connsiteY26" fmla="*/ 10692 h 28710"/>
                    <a:gd name="connsiteX27" fmla="*/ 28917 w 45955"/>
                    <a:gd name="connsiteY27" fmla="*/ 7097 h 28710"/>
                    <a:gd name="connsiteX28" fmla="*/ 28905 w 45955"/>
                    <a:gd name="connsiteY28" fmla="*/ 6977 h 28710"/>
                    <a:gd name="connsiteX29" fmla="*/ 28905 w 45955"/>
                    <a:gd name="connsiteY29" fmla="*/ 6275 h 28710"/>
                    <a:gd name="connsiteX30" fmla="*/ 28894 w 45955"/>
                    <a:gd name="connsiteY30" fmla="*/ 6120 h 28710"/>
                    <a:gd name="connsiteX31" fmla="*/ 28894 w 45955"/>
                    <a:gd name="connsiteY31" fmla="*/ 5692 h 28710"/>
                    <a:gd name="connsiteX32" fmla="*/ 28894 w 45955"/>
                    <a:gd name="connsiteY32" fmla="*/ 0 h 28710"/>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407CCA"/>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29" name="Google Shape;1160;p32">
                  <a:extLst>
                    <a:ext uri="{FF2B5EF4-FFF2-40B4-BE49-F238E27FC236}">
                      <a16:creationId xmlns:a16="http://schemas.microsoft.com/office/drawing/2014/main" id="{EE3887DA-2688-4299-BA13-87876F5B3ACB}"/>
                    </a:ext>
                  </a:extLst>
                </p:cNvPr>
                <p:cNvSpPr/>
                <p:nvPr/>
              </p:nvSpPr>
              <p:spPr>
                <a:xfrm rot="13747611">
                  <a:off x="5581131" y="2595632"/>
                  <a:ext cx="927181" cy="888444"/>
                </a:xfrm>
                <a:custGeom>
                  <a:avLst/>
                  <a:gdLst>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229 w 69425"/>
                    <a:gd name="connsiteY11" fmla="*/ 5781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325 w 69425"/>
                    <a:gd name="connsiteY11" fmla="*/ 2709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15121 w 69425"/>
                    <a:gd name="connsiteY9" fmla="*/ 56734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32202 w 69425"/>
                    <a:gd name="connsiteY8" fmla="*/ 31267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3953 w 71014"/>
                    <a:gd name="connsiteY0" fmla="*/ 0 h 57805"/>
                    <a:gd name="connsiteX1" fmla="*/ 25059 w 71014"/>
                    <a:gd name="connsiteY1" fmla="*/ 26043 h 57805"/>
                    <a:gd name="connsiteX2" fmla="*/ 1898 w 71014"/>
                    <a:gd name="connsiteY2" fmla="*/ 57805 h 57805"/>
                    <a:gd name="connsiteX3" fmla="*/ 3780 w 71014"/>
                    <a:gd name="connsiteY3" fmla="*/ 56734 h 57805"/>
                    <a:gd name="connsiteX4" fmla="*/ 3661 w 71014"/>
                    <a:gd name="connsiteY4" fmla="*/ 54602 h 57805"/>
                    <a:gd name="connsiteX5" fmla="*/ 1589 w 71014"/>
                    <a:gd name="connsiteY5" fmla="*/ 48363 h 57805"/>
                    <a:gd name="connsiteX6" fmla="*/ 30409 w 71014"/>
                    <a:gd name="connsiteY6" fmla="*/ 25340 h 57805"/>
                    <a:gd name="connsiteX7" fmla="*/ 32018 w 71014"/>
                    <a:gd name="connsiteY7" fmla="*/ 30269 h 57805"/>
                    <a:gd name="connsiteX8" fmla="*/ 33791 w 71014"/>
                    <a:gd name="connsiteY8" fmla="*/ 31267 h 57805"/>
                    <a:gd name="connsiteX9" fmla="*/ 28519 w 71014"/>
                    <a:gd name="connsiteY9" fmla="*/ 35238 h 57805"/>
                    <a:gd name="connsiteX10" fmla="*/ 27648 w 71014"/>
                    <a:gd name="connsiteY10" fmla="*/ 24794 h 57805"/>
                    <a:gd name="connsiteX11" fmla="*/ 24914 w 71014"/>
                    <a:gd name="connsiteY11" fmla="*/ 27097 h 57805"/>
                    <a:gd name="connsiteX12" fmla="*/ 53953 w 71014"/>
                    <a:gd name="connsiteY12" fmla="*/ 28694 h 57805"/>
                    <a:gd name="connsiteX13" fmla="*/ 53964 w 71014"/>
                    <a:gd name="connsiteY13" fmla="*/ 23194 h 57805"/>
                    <a:gd name="connsiteX14" fmla="*/ 55655 w 71014"/>
                    <a:gd name="connsiteY14" fmla="*/ 19419 h 57805"/>
                    <a:gd name="connsiteX15" fmla="*/ 56703 w 71014"/>
                    <a:gd name="connsiteY15" fmla="*/ 18598 h 57805"/>
                    <a:gd name="connsiteX16" fmla="*/ 57370 w 71014"/>
                    <a:gd name="connsiteY16" fmla="*/ 18265 h 57805"/>
                    <a:gd name="connsiteX17" fmla="*/ 59309 w 71014"/>
                    <a:gd name="connsiteY17" fmla="*/ 17887 h 57805"/>
                    <a:gd name="connsiteX18" fmla="*/ 62132 w 71014"/>
                    <a:gd name="connsiteY18" fmla="*/ 18598 h 57805"/>
                    <a:gd name="connsiteX19" fmla="*/ 66823 w 71014"/>
                    <a:gd name="connsiteY19" fmla="*/ 20301 h 57805"/>
                    <a:gd name="connsiteX20" fmla="*/ 71014 w 71014"/>
                    <a:gd name="connsiteY20" fmla="*/ 15062 h 57805"/>
                    <a:gd name="connsiteX21" fmla="*/ 66823 w 71014"/>
                    <a:gd name="connsiteY21" fmla="*/ 9811 h 57805"/>
                    <a:gd name="connsiteX22" fmla="*/ 62132 w 71014"/>
                    <a:gd name="connsiteY22" fmla="*/ 11526 h 57805"/>
                    <a:gd name="connsiteX23" fmla="*/ 59314 w 71014"/>
                    <a:gd name="connsiteY23" fmla="*/ 12236 h 57805"/>
                    <a:gd name="connsiteX24" fmla="*/ 57370 w 71014"/>
                    <a:gd name="connsiteY24" fmla="*/ 11859 h 57805"/>
                    <a:gd name="connsiteX25" fmla="*/ 56703 w 71014"/>
                    <a:gd name="connsiteY25" fmla="*/ 11526 h 57805"/>
                    <a:gd name="connsiteX26" fmla="*/ 55655 w 71014"/>
                    <a:gd name="connsiteY26" fmla="*/ 10692 h 57805"/>
                    <a:gd name="connsiteX27" fmla="*/ 53976 w 71014"/>
                    <a:gd name="connsiteY27" fmla="*/ 7097 h 57805"/>
                    <a:gd name="connsiteX28" fmla="*/ 53964 w 71014"/>
                    <a:gd name="connsiteY28" fmla="*/ 6977 h 57805"/>
                    <a:gd name="connsiteX29" fmla="*/ 53964 w 71014"/>
                    <a:gd name="connsiteY29" fmla="*/ 6275 h 57805"/>
                    <a:gd name="connsiteX30" fmla="*/ 53953 w 71014"/>
                    <a:gd name="connsiteY30" fmla="*/ 6120 h 57805"/>
                    <a:gd name="connsiteX31" fmla="*/ 53953 w 71014"/>
                    <a:gd name="connsiteY31" fmla="*/ 5692 h 57805"/>
                    <a:gd name="connsiteX32" fmla="*/ 53953 w 71014"/>
                    <a:gd name="connsiteY32" fmla="*/ 0 h 57805"/>
                    <a:gd name="connsiteX0" fmla="*/ 52404 w 69465"/>
                    <a:gd name="connsiteY0" fmla="*/ 0 h 57805"/>
                    <a:gd name="connsiteX1" fmla="*/ 23510 w 69465"/>
                    <a:gd name="connsiteY1" fmla="*/ 26043 h 57805"/>
                    <a:gd name="connsiteX2" fmla="*/ 349 w 69465"/>
                    <a:gd name="connsiteY2" fmla="*/ 57805 h 57805"/>
                    <a:gd name="connsiteX3" fmla="*/ 2231 w 69465"/>
                    <a:gd name="connsiteY3" fmla="*/ 56734 h 57805"/>
                    <a:gd name="connsiteX4" fmla="*/ 35823 w 69465"/>
                    <a:gd name="connsiteY4" fmla="*/ 13708 h 57805"/>
                    <a:gd name="connsiteX5" fmla="*/ 40 w 69465"/>
                    <a:gd name="connsiteY5" fmla="*/ 48363 h 57805"/>
                    <a:gd name="connsiteX6" fmla="*/ 28860 w 69465"/>
                    <a:gd name="connsiteY6" fmla="*/ 25340 h 57805"/>
                    <a:gd name="connsiteX7" fmla="*/ 30469 w 69465"/>
                    <a:gd name="connsiteY7" fmla="*/ 30269 h 57805"/>
                    <a:gd name="connsiteX8" fmla="*/ 32242 w 69465"/>
                    <a:gd name="connsiteY8" fmla="*/ 31267 h 57805"/>
                    <a:gd name="connsiteX9" fmla="*/ 26970 w 69465"/>
                    <a:gd name="connsiteY9" fmla="*/ 35238 h 57805"/>
                    <a:gd name="connsiteX10" fmla="*/ 26099 w 69465"/>
                    <a:gd name="connsiteY10" fmla="*/ 24794 h 57805"/>
                    <a:gd name="connsiteX11" fmla="*/ 23365 w 69465"/>
                    <a:gd name="connsiteY11" fmla="*/ 27097 h 57805"/>
                    <a:gd name="connsiteX12" fmla="*/ 52404 w 69465"/>
                    <a:gd name="connsiteY12" fmla="*/ 28694 h 57805"/>
                    <a:gd name="connsiteX13" fmla="*/ 52415 w 69465"/>
                    <a:gd name="connsiteY13" fmla="*/ 23194 h 57805"/>
                    <a:gd name="connsiteX14" fmla="*/ 54106 w 69465"/>
                    <a:gd name="connsiteY14" fmla="*/ 19419 h 57805"/>
                    <a:gd name="connsiteX15" fmla="*/ 55154 w 69465"/>
                    <a:gd name="connsiteY15" fmla="*/ 18598 h 57805"/>
                    <a:gd name="connsiteX16" fmla="*/ 55821 w 69465"/>
                    <a:gd name="connsiteY16" fmla="*/ 18265 h 57805"/>
                    <a:gd name="connsiteX17" fmla="*/ 57760 w 69465"/>
                    <a:gd name="connsiteY17" fmla="*/ 17887 h 57805"/>
                    <a:gd name="connsiteX18" fmla="*/ 60583 w 69465"/>
                    <a:gd name="connsiteY18" fmla="*/ 18598 h 57805"/>
                    <a:gd name="connsiteX19" fmla="*/ 65274 w 69465"/>
                    <a:gd name="connsiteY19" fmla="*/ 20301 h 57805"/>
                    <a:gd name="connsiteX20" fmla="*/ 69465 w 69465"/>
                    <a:gd name="connsiteY20" fmla="*/ 15062 h 57805"/>
                    <a:gd name="connsiteX21" fmla="*/ 65274 w 69465"/>
                    <a:gd name="connsiteY21" fmla="*/ 9811 h 57805"/>
                    <a:gd name="connsiteX22" fmla="*/ 60583 w 69465"/>
                    <a:gd name="connsiteY22" fmla="*/ 11526 h 57805"/>
                    <a:gd name="connsiteX23" fmla="*/ 57765 w 69465"/>
                    <a:gd name="connsiteY23" fmla="*/ 12236 h 57805"/>
                    <a:gd name="connsiteX24" fmla="*/ 55821 w 69465"/>
                    <a:gd name="connsiteY24" fmla="*/ 11859 h 57805"/>
                    <a:gd name="connsiteX25" fmla="*/ 55154 w 69465"/>
                    <a:gd name="connsiteY25" fmla="*/ 11526 h 57805"/>
                    <a:gd name="connsiteX26" fmla="*/ 54106 w 69465"/>
                    <a:gd name="connsiteY26" fmla="*/ 10692 h 57805"/>
                    <a:gd name="connsiteX27" fmla="*/ 52427 w 69465"/>
                    <a:gd name="connsiteY27" fmla="*/ 7097 h 57805"/>
                    <a:gd name="connsiteX28" fmla="*/ 52415 w 69465"/>
                    <a:gd name="connsiteY28" fmla="*/ 6977 h 57805"/>
                    <a:gd name="connsiteX29" fmla="*/ 52415 w 69465"/>
                    <a:gd name="connsiteY29" fmla="*/ 6275 h 57805"/>
                    <a:gd name="connsiteX30" fmla="*/ 52404 w 69465"/>
                    <a:gd name="connsiteY30" fmla="*/ 6120 h 57805"/>
                    <a:gd name="connsiteX31" fmla="*/ 52404 w 69465"/>
                    <a:gd name="connsiteY31" fmla="*/ 5692 h 57805"/>
                    <a:gd name="connsiteX32" fmla="*/ 52404 w 6946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1981 w 69215"/>
                    <a:gd name="connsiteY3" fmla="*/ 56734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34477 w 69215"/>
                    <a:gd name="connsiteY3" fmla="*/ 14606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29039 w 46100"/>
                    <a:gd name="connsiteY0" fmla="*/ 0 h 35273"/>
                    <a:gd name="connsiteX1" fmla="*/ 145 w 46100"/>
                    <a:gd name="connsiteY1" fmla="*/ 26043 h 35273"/>
                    <a:gd name="connsiteX2" fmla="*/ 17248 w 46100"/>
                    <a:gd name="connsiteY2" fmla="*/ 5586 h 35273"/>
                    <a:gd name="connsiteX3" fmla="*/ 11362 w 46100"/>
                    <a:gd name="connsiteY3" fmla="*/ 14606 h 35273"/>
                    <a:gd name="connsiteX4" fmla="*/ 12458 w 46100"/>
                    <a:gd name="connsiteY4" fmla="*/ 13708 h 35273"/>
                    <a:gd name="connsiteX5" fmla="*/ 7565 w 46100"/>
                    <a:gd name="connsiteY5" fmla="*/ 14164 h 35273"/>
                    <a:gd name="connsiteX6" fmla="*/ 5495 w 46100"/>
                    <a:gd name="connsiteY6" fmla="*/ 25340 h 35273"/>
                    <a:gd name="connsiteX7" fmla="*/ 7104 w 46100"/>
                    <a:gd name="connsiteY7" fmla="*/ 30269 h 35273"/>
                    <a:gd name="connsiteX8" fmla="*/ 8877 w 46100"/>
                    <a:gd name="connsiteY8" fmla="*/ 31267 h 35273"/>
                    <a:gd name="connsiteX9" fmla="*/ 3605 w 46100"/>
                    <a:gd name="connsiteY9" fmla="*/ 35238 h 35273"/>
                    <a:gd name="connsiteX10" fmla="*/ 2734 w 46100"/>
                    <a:gd name="connsiteY10" fmla="*/ 24794 h 35273"/>
                    <a:gd name="connsiteX11" fmla="*/ 0 w 46100"/>
                    <a:gd name="connsiteY11" fmla="*/ 27097 h 35273"/>
                    <a:gd name="connsiteX12" fmla="*/ 29039 w 46100"/>
                    <a:gd name="connsiteY12" fmla="*/ 28694 h 35273"/>
                    <a:gd name="connsiteX13" fmla="*/ 29050 w 46100"/>
                    <a:gd name="connsiteY13" fmla="*/ 23194 h 35273"/>
                    <a:gd name="connsiteX14" fmla="*/ 30741 w 46100"/>
                    <a:gd name="connsiteY14" fmla="*/ 19419 h 35273"/>
                    <a:gd name="connsiteX15" fmla="*/ 31789 w 46100"/>
                    <a:gd name="connsiteY15" fmla="*/ 18598 h 35273"/>
                    <a:gd name="connsiteX16" fmla="*/ 32456 w 46100"/>
                    <a:gd name="connsiteY16" fmla="*/ 18265 h 35273"/>
                    <a:gd name="connsiteX17" fmla="*/ 34395 w 46100"/>
                    <a:gd name="connsiteY17" fmla="*/ 17887 h 35273"/>
                    <a:gd name="connsiteX18" fmla="*/ 37218 w 46100"/>
                    <a:gd name="connsiteY18" fmla="*/ 18598 h 35273"/>
                    <a:gd name="connsiteX19" fmla="*/ 41909 w 46100"/>
                    <a:gd name="connsiteY19" fmla="*/ 20301 h 35273"/>
                    <a:gd name="connsiteX20" fmla="*/ 46100 w 46100"/>
                    <a:gd name="connsiteY20" fmla="*/ 15062 h 35273"/>
                    <a:gd name="connsiteX21" fmla="*/ 41909 w 46100"/>
                    <a:gd name="connsiteY21" fmla="*/ 9811 h 35273"/>
                    <a:gd name="connsiteX22" fmla="*/ 37218 w 46100"/>
                    <a:gd name="connsiteY22" fmla="*/ 11526 h 35273"/>
                    <a:gd name="connsiteX23" fmla="*/ 34400 w 46100"/>
                    <a:gd name="connsiteY23" fmla="*/ 12236 h 35273"/>
                    <a:gd name="connsiteX24" fmla="*/ 32456 w 46100"/>
                    <a:gd name="connsiteY24" fmla="*/ 11859 h 35273"/>
                    <a:gd name="connsiteX25" fmla="*/ 31789 w 46100"/>
                    <a:gd name="connsiteY25" fmla="*/ 11526 h 35273"/>
                    <a:gd name="connsiteX26" fmla="*/ 30741 w 46100"/>
                    <a:gd name="connsiteY26" fmla="*/ 10692 h 35273"/>
                    <a:gd name="connsiteX27" fmla="*/ 29062 w 46100"/>
                    <a:gd name="connsiteY27" fmla="*/ 7097 h 35273"/>
                    <a:gd name="connsiteX28" fmla="*/ 29050 w 46100"/>
                    <a:gd name="connsiteY28" fmla="*/ 6977 h 35273"/>
                    <a:gd name="connsiteX29" fmla="*/ 29050 w 46100"/>
                    <a:gd name="connsiteY29" fmla="*/ 6275 h 35273"/>
                    <a:gd name="connsiteX30" fmla="*/ 29039 w 46100"/>
                    <a:gd name="connsiteY30" fmla="*/ 6120 h 35273"/>
                    <a:gd name="connsiteX31" fmla="*/ 29039 w 46100"/>
                    <a:gd name="connsiteY31" fmla="*/ 5692 h 35273"/>
                    <a:gd name="connsiteX32" fmla="*/ 29039 w 46100"/>
                    <a:gd name="connsiteY32" fmla="*/ 0 h 35273"/>
                    <a:gd name="connsiteX0" fmla="*/ 29039 w 46100"/>
                    <a:gd name="connsiteY0" fmla="*/ 0 h 31282"/>
                    <a:gd name="connsiteX1" fmla="*/ 145 w 46100"/>
                    <a:gd name="connsiteY1" fmla="*/ 26043 h 31282"/>
                    <a:gd name="connsiteX2" fmla="*/ 17248 w 46100"/>
                    <a:gd name="connsiteY2" fmla="*/ 5586 h 31282"/>
                    <a:gd name="connsiteX3" fmla="*/ 11362 w 46100"/>
                    <a:gd name="connsiteY3" fmla="*/ 14606 h 31282"/>
                    <a:gd name="connsiteX4" fmla="*/ 12458 w 46100"/>
                    <a:gd name="connsiteY4" fmla="*/ 13708 h 31282"/>
                    <a:gd name="connsiteX5" fmla="*/ 7565 w 46100"/>
                    <a:gd name="connsiteY5" fmla="*/ 14164 h 31282"/>
                    <a:gd name="connsiteX6" fmla="*/ 5495 w 46100"/>
                    <a:gd name="connsiteY6" fmla="*/ 25340 h 31282"/>
                    <a:gd name="connsiteX7" fmla="*/ 7104 w 46100"/>
                    <a:gd name="connsiteY7" fmla="*/ 30269 h 31282"/>
                    <a:gd name="connsiteX8" fmla="*/ 8877 w 46100"/>
                    <a:gd name="connsiteY8" fmla="*/ 31267 h 31282"/>
                    <a:gd name="connsiteX9" fmla="*/ 16668 w 46100"/>
                    <a:gd name="connsiteY9" fmla="*/ 16754 h 31282"/>
                    <a:gd name="connsiteX10" fmla="*/ 2734 w 46100"/>
                    <a:gd name="connsiteY10" fmla="*/ 24794 h 31282"/>
                    <a:gd name="connsiteX11" fmla="*/ 0 w 46100"/>
                    <a:gd name="connsiteY11" fmla="*/ 27097 h 31282"/>
                    <a:gd name="connsiteX12" fmla="*/ 29039 w 46100"/>
                    <a:gd name="connsiteY12" fmla="*/ 28694 h 31282"/>
                    <a:gd name="connsiteX13" fmla="*/ 29050 w 46100"/>
                    <a:gd name="connsiteY13" fmla="*/ 23194 h 31282"/>
                    <a:gd name="connsiteX14" fmla="*/ 30741 w 46100"/>
                    <a:gd name="connsiteY14" fmla="*/ 19419 h 31282"/>
                    <a:gd name="connsiteX15" fmla="*/ 31789 w 46100"/>
                    <a:gd name="connsiteY15" fmla="*/ 18598 h 31282"/>
                    <a:gd name="connsiteX16" fmla="*/ 32456 w 46100"/>
                    <a:gd name="connsiteY16" fmla="*/ 18265 h 31282"/>
                    <a:gd name="connsiteX17" fmla="*/ 34395 w 46100"/>
                    <a:gd name="connsiteY17" fmla="*/ 17887 h 31282"/>
                    <a:gd name="connsiteX18" fmla="*/ 37218 w 46100"/>
                    <a:gd name="connsiteY18" fmla="*/ 18598 h 31282"/>
                    <a:gd name="connsiteX19" fmla="*/ 41909 w 46100"/>
                    <a:gd name="connsiteY19" fmla="*/ 20301 h 31282"/>
                    <a:gd name="connsiteX20" fmla="*/ 46100 w 46100"/>
                    <a:gd name="connsiteY20" fmla="*/ 15062 h 31282"/>
                    <a:gd name="connsiteX21" fmla="*/ 41909 w 46100"/>
                    <a:gd name="connsiteY21" fmla="*/ 9811 h 31282"/>
                    <a:gd name="connsiteX22" fmla="*/ 37218 w 46100"/>
                    <a:gd name="connsiteY22" fmla="*/ 11526 h 31282"/>
                    <a:gd name="connsiteX23" fmla="*/ 34400 w 46100"/>
                    <a:gd name="connsiteY23" fmla="*/ 12236 h 31282"/>
                    <a:gd name="connsiteX24" fmla="*/ 32456 w 46100"/>
                    <a:gd name="connsiteY24" fmla="*/ 11859 h 31282"/>
                    <a:gd name="connsiteX25" fmla="*/ 31789 w 46100"/>
                    <a:gd name="connsiteY25" fmla="*/ 11526 h 31282"/>
                    <a:gd name="connsiteX26" fmla="*/ 30741 w 46100"/>
                    <a:gd name="connsiteY26" fmla="*/ 10692 h 31282"/>
                    <a:gd name="connsiteX27" fmla="*/ 29062 w 46100"/>
                    <a:gd name="connsiteY27" fmla="*/ 7097 h 31282"/>
                    <a:gd name="connsiteX28" fmla="*/ 29050 w 46100"/>
                    <a:gd name="connsiteY28" fmla="*/ 6977 h 31282"/>
                    <a:gd name="connsiteX29" fmla="*/ 29050 w 46100"/>
                    <a:gd name="connsiteY29" fmla="*/ 6275 h 31282"/>
                    <a:gd name="connsiteX30" fmla="*/ 29039 w 46100"/>
                    <a:gd name="connsiteY30" fmla="*/ 6120 h 31282"/>
                    <a:gd name="connsiteX31" fmla="*/ 29039 w 46100"/>
                    <a:gd name="connsiteY31" fmla="*/ 5692 h 31282"/>
                    <a:gd name="connsiteX32" fmla="*/ 29039 w 46100"/>
                    <a:gd name="connsiteY32" fmla="*/ 0 h 31282"/>
                    <a:gd name="connsiteX0" fmla="*/ 29039 w 46100"/>
                    <a:gd name="connsiteY0" fmla="*/ 0 h 30429"/>
                    <a:gd name="connsiteX1" fmla="*/ 145 w 46100"/>
                    <a:gd name="connsiteY1" fmla="*/ 26043 h 30429"/>
                    <a:gd name="connsiteX2" fmla="*/ 17248 w 46100"/>
                    <a:gd name="connsiteY2" fmla="*/ 5586 h 30429"/>
                    <a:gd name="connsiteX3" fmla="*/ 11362 w 46100"/>
                    <a:gd name="connsiteY3" fmla="*/ 14606 h 30429"/>
                    <a:gd name="connsiteX4" fmla="*/ 12458 w 46100"/>
                    <a:gd name="connsiteY4" fmla="*/ 13708 h 30429"/>
                    <a:gd name="connsiteX5" fmla="*/ 7565 w 46100"/>
                    <a:gd name="connsiteY5" fmla="*/ 14164 h 30429"/>
                    <a:gd name="connsiteX6" fmla="*/ 5495 w 46100"/>
                    <a:gd name="connsiteY6" fmla="*/ 25340 h 30429"/>
                    <a:gd name="connsiteX7" fmla="*/ 7104 w 46100"/>
                    <a:gd name="connsiteY7" fmla="*/ 30269 h 30429"/>
                    <a:gd name="connsiteX8" fmla="*/ 17712 w 46100"/>
                    <a:gd name="connsiteY8" fmla="*/ 19853 h 30429"/>
                    <a:gd name="connsiteX9" fmla="*/ 16668 w 46100"/>
                    <a:gd name="connsiteY9" fmla="*/ 16754 h 30429"/>
                    <a:gd name="connsiteX10" fmla="*/ 2734 w 46100"/>
                    <a:gd name="connsiteY10" fmla="*/ 24794 h 30429"/>
                    <a:gd name="connsiteX11" fmla="*/ 0 w 46100"/>
                    <a:gd name="connsiteY11" fmla="*/ 27097 h 30429"/>
                    <a:gd name="connsiteX12" fmla="*/ 29039 w 46100"/>
                    <a:gd name="connsiteY12" fmla="*/ 28694 h 30429"/>
                    <a:gd name="connsiteX13" fmla="*/ 29050 w 46100"/>
                    <a:gd name="connsiteY13" fmla="*/ 23194 h 30429"/>
                    <a:gd name="connsiteX14" fmla="*/ 30741 w 46100"/>
                    <a:gd name="connsiteY14" fmla="*/ 19419 h 30429"/>
                    <a:gd name="connsiteX15" fmla="*/ 31789 w 46100"/>
                    <a:gd name="connsiteY15" fmla="*/ 18598 h 30429"/>
                    <a:gd name="connsiteX16" fmla="*/ 32456 w 46100"/>
                    <a:gd name="connsiteY16" fmla="*/ 18265 h 30429"/>
                    <a:gd name="connsiteX17" fmla="*/ 34395 w 46100"/>
                    <a:gd name="connsiteY17" fmla="*/ 17887 h 30429"/>
                    <a:gd name="connsiteX18" fmla="*/ 37218 w 46100"/>
                    <a:gd name="connsiteY18" fmla="*/ 18598 h 30429"/>
                    <a:gd name="connsiteX19" fmla="*/ 41909 w 46100"/>
                    <a:gd name="connsiteY19" fmla="*/ 20301 h 30429"/>
                    <a:gd name="connsiteX20" fmla="*/ 46100 w 46100"/>
                    <a:gd name="connsiteY20" fmla="*/ 15062 h 30429"/>
                    <a:gd name="connsiteX21" fmla="*/ 41909 w 46100"/>
                    <a:gd name="connsiteY21" fmla="*/ 9811 h 30429"/>
                    <a:gd name="connsiteX22" fmla="*/ 37218 w 46100"/>
                    <a:gd name="connsiteY22" fmla="*/ 11526 h 30429"/>
                    <a:gd name="connsiteX23" fmla="*/ 34400 w 46100"/>
                    <a:gd name="connsiteY23" fmla="*/ 12236 h 30429"/>
                    <a:gd name="connsiteX24" fmla="*/ 32456 w 46100"/>
                    <a:gd name="connsiteY24" fmla="*/ 11859 h 30429"/>
                    <a:gd name="connsiteX25" fmla="*/ 31789 w 46100"/>
                    <a:gd name="connsiteY25" fmla="*/ 11526 h 30429"/>
                    <a:gd name="connsiteX26" fmla="*/ 30741 w 46100"/>
                    <a:gd name="connsiteY26" fmla="*/ 10692 h 30429"/>
                    <a:gd name="connsiteX27" fmla="*/ 29062 w 46100"/>
                    <a:gd name="connsiteY27" fmla="*/ 7097 h 30429"/>
                    <a:gd name="connsiteX28" fmla="*/ 29050 w 46100"/>
                    <a:gd name="connsiteY28" fmla="*/ 6977 h 30429"/>
                    <a:gd name="connsiteX29" fmla="*/ 29050 w 46100"/>
                    <a:gd name="connsiteY29" fmla="*/ 6275 h 30429"/>
                    <a:gd name="connsiteX30" fmla="*/ 29039 w 46100"/>
                    <a:gd name="connsiteY30" fmla="*/ 6120 h 30429"/>
                    <a:gd name="connsiteX31" fmla="*/ 29039 w 46100"/>
                    <a:gd name="connsiteY31" fmla="*/ 5692 h 30429"/>
                    <a:gd name="connsiteX32" fmla="*/ 29039 w 46100"/>
                    <a:gd name="connsiteY32" fmla="*/ 0 h 30429"/>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5495 w 46100"/>
                    <a:gd name="connsiteY6" fmla="*/ 25340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11362 w 46100"/>
                    <a:gd name="connsiteY10" fmla="*/ 16378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8894 w 45955"/>
                    <a:gd name="connsiteY0" fmla="*/ 0 h 28710"/>
                    <a:gd name="connsiteX1" fmla="*/ 0 w 45955"/>
                    <a:gd name="connsiteY1" fmla="*/ 26043 h 28710"/>
                    <a:gd name="connsiteX2" fmla="*/ 17103 w 45955"/>
                    <a:gd name="connsiteY2" fmla="*/ 5586 h 28710"/>
                    <a:gd name="connsiteX3" fmla="*/ 11217 w 45955"/>
                    <a:gd name="connsiteY3" fmla="*/ 14606 h 28710"/>
                    <a:gd name="connsiteX4" fmla="*/ 12313 w 45955"/>
                    <a:gd name="connsiteY4" fmla="*/ 13708 h 28710"/>
                    <a:gd name="connsiteX5" fmla="*/ 7420 w 45955"/>
                    <a:gd name="connsiteY5" fmla="*/ 14164 h 28710"/>
                    <a:gd name="connsiteX6" fmla="*/ 12871 w 45955"/>
                    <a:gd name="connsiteY6" fmla="*/ 16469 h 28710"/>
                    <a:gd name="connsiteX7" fmla="*/ 15972 w 45955"/>
                    <a:gd name="connsiteY7" fmla="*/ 18635 h 28710"/>
                    <a:gd name="connsiteX8" fmla="*/ 17567 w 45955"/>
                    <a:gd name="connsiteY8" fmla="*/ 19853 h 28710"/>
                    <a:gd name="connsiteX9" fmla="*/ 16523 w 45955"/>
                    <a:gd name="connsiteY9" fmla="*/ 16754 h 28710"/>
                    <a:gd name="connsiteX10" fmla="*/ 11217 w 45955"/>
                    <a:gd name="connsiteY10" fmla="*/ 16378 h 28710"/>
                    <a:gd name="connsiteX11" fmla="*/ 11589 w 45955"/>
                    <a:gd name="connsiteY11" fmla="*/ 12545 h 28710"/>
                    <a:gd name="connsiteX12" fmla="*/ 28894 w 45955"/>
                    <a:gd name="connsiteY12" fmla="*/ 28694 h 28710"/>
                    <a:gd name="connsiteX13" fmla="*/ 28905 w 45955"/>
                    <a:gd name="connsiteY13" fmla="*/ 23194 h 28710"/>
                    <a:gd name="connsiteX14" fmla="*/ 30596 w 45955"/>
                    <a:gd name="connsiteY14" fmla="*/ 19419 h 28710"/>
                    <a:gd name="connsiteX15" fmla="*/ 31644 w 45955"/>
                    <a:gd name="connsiteY15" fmla="*/ 18598 h 28710"/>
                    <a:gd name="connsiteX16" fmla="*/ 32311 w 45955"/>
                    <a:gd name="connsiteY16" fmla="*/ 18265 h 28710"/>
                    <a:gd name="connsiteX17" fmla="*/ 34250 w 45955"/>
                    <a:gd name="connsiteY17" fmla="*/ 17887 h 28710"/>
                    <a:gd name="connsiteX18" fmla="*/ 37073 w 45955"/>
                    <a:gd name="connsiteY18" fmla="*/ 18598 h 28710"/>
                    <a:gd name="connsiteX19" fmla="*/ 41764 w 45955"/>
                    <a:gd name="connsiteY19" fmla="*/ 20301 h 28710"/>
                    <a:gd name="connsiteX20" fmla="*/ 45955 w 45955"/>
                    <a:gd name="connsiteY20" fmla="*/ 15062 h 28710"/>
                    <a:gd name="connsiteX21" fmla="*/ 41764 w 45955"/>
                    <a:gd name="connsiteY21" fmla="*/ 9811 h 28710"/>
                    <a:gd name="connsiteX22" fmla="*/ 37073 w 45955"/>
                    <a:gd name="connsiteY22" fmla="*/ 11526 h 28710"/>
                    <a:gd name="connsiteX23" fmla="*/ 34255 w 45955"/>
                    <a:gd name="connsiteY23" fmla="*/ 12236 h 28710"/>
                    <a:gd name="connsiteX24" fmla="*/ 32311 w 45955"/>
                    <a:gd name="connsiteY24" fmla="*/ 11859 h 28710"/>
                    <a:gd name="connsiteX25" fmla="*/ 31644 w 45955"/>
                    <a:gd name="connsiteY25" fmla="*/ 11526 h 28710"/>
                    <a:gd name="connsiteX26" fmla="*/ 30596 w 45955"/>
                    <a:gd name="connsiteY26" fmla="*/ 10692 h 28710"/>
                    <a:gd name="connsiteX27" fmla="*/ 28917 w 45955"/>
                    <a:gd name="connsiteY27" fmla="*/ 7097 h 28710"/>
                    <a:gd name="connsiteX28" fmla="*/ 28905 w 45955"/>
                    <a:gd name="connsiteY28" fmla="*/ 6977 h 28710"/>
                    <a:gd name="connsiteX29" fmla="*/ 28905 w 45955"/>
                    <a:gd name="connsiteY29" fmla="*/ 6275 h 28710"/>
                    <a:gd name="connsiteX30" fmla="*/ 28894 w 45955"/>
                    <a:gd name="connsiteY30" fmla="*/ 6120 h 28710"/>
                    <a:gd name="connsiteX31" fmla="*/ 28894 w 45955"/>
                    <a:gd name="connsiteY31" fmla="*/ 5692 h 28710"/>
                    <a:gd name="connsiteX32" fmla="*/ 28894 w 45955"/>
                    <a:gd name="connsiteY32" fmla="*/ 0 h 28710"/>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FF5C35"/>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30" name="Google Shape;1160;p32">
                  <a:extLst>
                    <a:ext uri="{FF2B5EF4-FFF2-40B4-BE49-F238E27FC236}">
                      <a16:creationId xmlns:a16="http://schemas.microsoft.com/office/drawing/2014/main" id="{FF345520-F269-4070-8264-E2EC28D6DE87}"/>
                    </a:ext>
                  </a:extLst>
                </p:cNvPr>
                <p:cNvSpPr/>
                <p:nvPr/>
              </p:nvSpPr>
              <p:spPr>
                <a:xfrm rot="19330672">
                  <a:off x="4479034" y="2326263"/>
                  <a:ext cx="927181" cy="888444"/>
                </a:xfrm>
                <a:custGeom>
                  <a:avLst/>
                  <a:gdLst>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229 w 69425"/>
                    <a:gd name="connsiteY11" fmla="*/ 5781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325 w 69425"/>
                    <a:gd name="connsiteY11" fmla="*/ 2709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15121 w 69425"/>
                    <a:gd name="connsiteY9" fmla="*/ 56734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32202 w 69425"/>
                    <a:gd name="connsiteY8" fmla="*/ 31267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3953 w 71014"/>
                    <a:gd name="connsiteY0" fmla="*/ 0 h 57805"/>
                    <a:gd name="connsiteX1" fmla="*/ 25059 w 71014"/>
                    <a:gd name="connsiteY1" fmla="*/ 26043 h 57805"/>
                    <a:gd name="connsiteX2" fmla="*/ 1898 w 71014"/>
                    <a:gd name="connsiteY2" fmla="*/ 57805 h 57805"/>
                    <a:gd name="connsiteX3" fmla="*/ 3780 w 71014"/>
                    <a:gd name="connsiteY3" fmla="*/ 56734 h 57805"/>
                    <a:gd name="connsiteX4" fmla="*/ 3661 w 71014"/>
                    <a:gd name="connsiteY4" fmla="*/ 54602 h 57805"/>
                    <a:gd name="connsiteX5" fmla="*/ 1589 w 71014"/>
                    <a:gd name="connsiteY5" fmla="*/ 48363 h 57805"/>
                    <a:gd name="connsiteX6" fmla="*/ 30409 w 71014"/>
                    <a:gd name="connsiteY6" fmla="*/ 25340 h 57805"/>
                    <a:gd name="connsiteX7" fmla="*/ 32018 w 71014"/>
                    <a:gd name="connsiteY7" fmla="*/ 30269 h 57805"/>
                    <a:gd name="connsiteX8" fmla="*/ 33791 w 71014"/>
                    <a:gd name="connsiteY8" fmla="*/ 31267 h 57805"/>
                    <a:gd name="connsiteX9" fmla="*/ 28519 w 71014"/>
                    <a:gd name="connsiteY9" fmla="*/ 35238 h 57805"/>
                    <a:gd name="connsiteX10" fmla="*/ 27648 w 71014"/>
                    <a:gd name="connsiteY10" fmla="*/ 24794 h 57805"/>
                    <a:gd name="connsiteX11" fmla="*/ 24914 w 71014"/>
                    <a:gd name="connsiteY11" fmla="*/ 27097 h 57805"/>
                    <a:gd name="connsiteX12" fmla="*/ 53953 w 71014"/>
                    <a:gd name="connsiteY12" fmla="*/ 28694 h 57805"/>
                    <a:gd name="connsiteX13" fmla="*/ 53964 w 71014"/>
                    <a:gd name="connsiteY13" fmla="*/ 23194 h 57805"/>
                    <a:gd name="connsiteX14" fmla="*/ 55655 w 71014"/>
                    <a:gd name="connsiteY14" fmla="*/ 19419 h 57805"/>
                    <a:gd name="connsiteX15" fmla="*/ 56703 w 71014"/>
                    <a:gd name="connsiteY15" fmla="*/ 18598 h 57805"/>
                    <a:gd name="connsiteX16" fmla="*/ 57370 w 71014"/>
                    <a:gd name="connsiteY16" fmla="*/ 18265 h 57805"/>
                    <a:gd name="connsiteX17" fmla="*/ 59309 w 71014"/>
                    <a:gd name="connsiteY17" fmla="*/ 17887 h 57805"/>
                    <a:gd name="connsiteX18" fmla="*/ 62132 w 71014"/>
                    <a:gd name="connsiteY18" fmla="*/ 18598 h 57805"/>
                    <a:gd name="connsiteX19" fmla="*/ 66823 w 71014"/>
                    <a:gd name="connsiteY19" fmla="*/ 20301 h 57805"/>
                    <a:gd name="connsiteX20" fmla="*/ 71014 w 71014"/>
                    <a:gd name="connsiteY20" fmla="*/ 15062 h 57805"/>
                    <a:gd name="connsiteX21" fmla="*/ 66823 w 71014"/>
                    <a:gd name="connsiteY21" fmla="*/ 9811 h 57805"/>
                    <a:gd name="connsiteX22" fmla="*/ 62132 w 71014"/>
                    <a:gd name="connsiteY22" fmla="*/ 11526 h 57805"/>
                    <a:gd name="connsiteX23" fmla="*/ 59314 w 71014"/>
                    <a:gd name="connsiteY23" fmla="*/ 12236 h 57805"/>
                    <a:gd name="connsiteX24" fmla="*/ 57370 w 71014"/>
                    <a:gd name="connsiteY24" fmla="*/ 11859 h 57805"/>
                    <a:gd name="connsiteX25" fmla="*/ 56703 w 71014"/>
                    <a:gd name="connsiteY25" fmla="*/ 11526 h 57805"/>
                    <a:gd name="connsiteX26" fmla="*/ 55655 w 71014"/>
                    <a:gd name="connsiteY26" fmla="*/ 10692 h 57805"/>
                    <a:gd name="connsiteX27" fmla="*/ 53976 w 71014"/>
                    <a:gd name="connsiteY27" fmla="*/ 7097 h 57805"/>
                    <a:gd name="connsiteX28" fmla="*/ 53964 w 71014"/>
                    <a:gd name="connsiteY28" fmla="*/ 6977 h 57805"/>
                    <a:gd name="connsiteX29" fmla="*/ 53964 w 71014"/>
                    <a:gd name="connsiteY29" fmla="*/ 6275 h 57805"/>
                    <a:gd name="connsiteX30" fmla="*/ 53953 w 71014"/>
                    <a:gd name="connsiteY30" fmla="*/ 6120 h 57805"/>
                    <a:gd name="connsiteX31" fmla="*/ 53953 w 71014"/>
                    <a:gd name="connsiteY31" fmla="*/ 5692 h 57805"/>
                    <a:gd name="connsiteX32" fmla="*/ 53953 w 71014"/>
                    <a:gd name="connsiteY32" fmla="*/ 0 h 57805"/>
                    <a:gd name="connsiteX0" fmla="*/ 52404 w 69465"/>
                    <a:gd name="connsiteY0" fmla="*/ 0 h 57805"/>
                    <a:gd name="connsiteX1" fmla="*/ 23510 w 69465"/>
                    <a:gd name="connsiteY1" fmla="*/ 26043 h 57805"/>
                    <a:gd name="connsiteX2" fmla="*/ 349 w 69465"/>
                    <a:gd name="connsiteY2" fmla="*/ 57805 h 57805"/>
                    <a:gd name="connsiteX3" fmla="*/ 2231 w 69465"/>
                    <a:gd name="connsiteY3" fmla="*/ 56734 h 57805"/>
                    <a:gd name="connsiteX4" fmla="*/ 35823 w 69465"/>
                    <a:gd name="connsiteY4" fmla="*/ 13708 h 57805"/>
                    <a:gd name="connsiteX5" fmla="*/ 40 w 69465"/>
                    <a:gd name="connsiteY5" fmla="*/ 48363 h 57805"/>
                    <a:gd name="connsiteX6" fmla="*/ 28860 w 69465"/>
                    <a:gd name="connsiteY6" fmla="*/ 25340 h 57805"/>
                    <a:gd name="connsiteX7" fmla="*/ 30469 w 69465"/>
                    <a:gd name="connsiteY7" fmla="*/ 30269 h 57805"/>
                    <a:gd name="connsiteX8" fmla="*/ 32242 w 69465"/>
                    <a:gd name="connsiteY8" fmla="*/ 31267 h 57805"/>
                    <a:gd name="connsiteX9" fmla="*/ 26970 w 69465"/>
                    <a:gd name="connsiteY9" fmla="*/ 35238 h 57805"/>
                    <a:gd name="connsiteX10" fmla="*/ 26099 w 69465"/>
                    <a:gd name="connsiteY10" fmla="*/ 24794 h 57805"/>
                    <a:gd name="connsiteX11" fmla="*/ 23365 w 69465"/>
                    <a:gd name="connsiteY11" fmla="*/ 27097 h 57805"/>
                    <a:gd name="connsiteX12" fmla="*/ 52404 w 69465"/>
                    <a:gd name="connsiteY12" fmla="*/ 28694 h 57805"/>
                    <a:gd name="connsiteX13" fmla="*/ 52415 w 69465"/>
                    <a:gd name="connsiteY13" fmla="*/ 23194 h 57805"/>
                    <a:gd name="connsiteX14" fmla="*/ 54106 w 69465"/>
                    <a:gd name="connsiteY14" fmla="*/ 19419 h 57805"/>
                    <a:gd name="connsiteX15" fmla="*/ 55154 w 69465"/>
                    <a:gd name="connsiteY15" fmla="*/ 18598 h 57805"/>
                    <a:gd name="connsiteX16" fmla="*/ 55821 w 69465"/>
                    <a:gd name="connsiteY16" fmla="*/ 18265 h 57805"/>
                    <a:gd name="connsiteX17" fmla="*/ 57760 w 69465"/>
                    <a:gd name="connsiteY17" fmla="*/ 17887 h 57805"/>
                    <a:gd name="connsiteX18" fmla="*/ 60583 w 69465"/>
                    <a:gd name="connsiteY18" fmla="*/ 18598 h 57805"/>
                    <a:gd name="connsiteX19" fmla="*/ 65274 w 69465"/>
                    <a:gd name="connsiteY19" fmla="*/ 20301 h 57805"/>
                    <a:gd name="connsiteX20" fmla="*/ 69465 w 69465"/>
                    <a:gd name="connsiteY20" fmla="*/ 15062 h 57805"/>
                    <a:gd name="connsiteX21" fmla="*/ 65274 w 69465"/>
                    <a:gd name="connsiteY21" fmla="*/ 9811 h 57805"/>
                    <a:gd name="connsiteX22" fmla="*/ 60583 w 69465"/>
                    <a:gd name="connsiteY22" fmla="*/ 11526 h 57805"/>
                    <a:gd name="connsiteX23" fmla="*/ 57765 w 69465"/>
                    <a:gd name="connsiteY23" fmla="*/ 12236 h 57805"/>
                    <a:gd name="connsiteX24" fmla="*/ 55821 w 69465"/>
                    <a:gd name="connsiteY24" fmla="*/ 11859 h 57805"/>
                    <a:gd name="connsiteX25" fmla="*/ 55154 w 69465"/>
                    <a:gd name="connsiteY25" fmla="*/ 11526 h 57805"/>
                    <a:gd name="connsiteX26" fmla="*/ 54106 w 69465"/>
                    <a:gd name="connsiteY26" fmla="*/ 10692 h 57805"/>
                    <a:gd name="connsiteX27" fmla="*/ 52427 w 69465"/>
                    <a:gd name="connsiteY27" fmla="*/ 7097 h 57805"/>
                    <a:gd name="connsiteX28" fmla="*/ 52415 w 69465"/>
                    <a:gd name="connsiteY28" fmla="*/ 6977 h 57805"/>
                    <a:gd name="connsiteX29" fmla="*/ 52415 w 69465"/>
                    <a:gd name="connsiteY29" fmla="*/ 6275 h 57805"/>
                    <a:gd name="connsiteX30" fmla="*/ 52404 w 69465"/>
                    <a:gd name="connsiteY30" fmla="*/ 6120 h 57805"/>
                    <a:gd name="connsiteX31" fmla="*/ 52404 w 69465"/>
                    <a:gd name="connsiteY31" fmla="*/ 5692 h 57805"/>
                    <a:gd name="connsiteX32" fmla="*/ 52404 w 6946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1981 w 69215"/>
                    <a:gd name="connsiteY3" fmla="*/ 56734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34477 w 69215"/>
                    <a:gd name="connsiteY3" fmla="*/ 14606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29039 w 46100"/>
                    <a:gd name="connsiteY0" fmla="*/ 0 h 35273"/>
                    <a:gd name="connsiteX1" fmla="*/ 145 w 46100"/>
                    <a:gd name="connsiteY1" fmla="*/ 26043 h 35273"/>
                    <a:gd name="connsiteX2" fmla="*/ 17248 w 46100"/>
                    <a:gd name="connsiteY2" fmla="*/ 5586 h 35273"/>
                    <a:gd name="connsiteX3" fmla="*/ 11362 w 46100"/>
                    <a:gd name="connsiteY3" fmla="*/ 14606 h 35273"/>
                    <a:gd name="connsiteX4" fmla="*/ 12458 w 46100"/>
                    <a:gd name="connsiteY4" fmla="*/ 13708 h 35273"/>
                    <a:gd name="connsiteX5" fmla="*/ 7565 w 46100"/>
                    <a:gd name="connsiteY5" fmla="*/ 14164 h 35273"/>
                    <a:gd name="connsiteX6" fmla="*/ 5495 w 46100"/>
                    <a:gd name="connsiteY6" fmla="*/ 25340 h 35273"/>
                    <a:gd name="connsiteX7" fmla="*/ 7104 w 46100"/>
                    <a:gd name="connsiteY7" fmla="*/ 30269 h 35273"/>
                    <a:gd name="connsiteX8" fmla="*/ 8877 w 46100"/>
                    <a:gd name="connsiteY8" fmla="*/ 31267 h 35273"/>
                    <a:gd name="connsiteX9" fmla="*/ 3605 w 46100"/>
                    <a:gd name="connsiteY9" fmla="*/ 35238 h 35273"/>
                    <a:gd name="connsiteX10" fmla="*/ 2734 w 46100"/>
                    <a:gd name="connsiteY10" fmla="*/ 24794 h 35273"/>
                    <a:gd name="connsiteX11" fmla="*/ 0 w 46100"/>
                    <a:gd name="connsiteY11" fmla="*/ 27097 h 35273"/>
                    <a:gd name="connsiteX12" fmla="*/ 29039 w 46100"/>
                    <a:gd name="connsiteY12" fmla="*/ 28694 h 35273"/>
                    <a:gd name="connsiteX13" fmla="*/ 29050 w 46100"/>
                    <a:gd name="connsiteY13" fmla="*/ 23194 h 35273"/>
                    <a:gd name="connsiteX14" fmla="*/ 30741 w 46100"/>
                    <a:gd name="connsiteY14" fmla="*/ 19419 h 35273"/>
                    <a:gd name="connsiteX15" fmla="*/ 31789 w 46100"/>
                    <a:gd name="connsiteY15" fmla="*/ 18598 h 35273"/>
                    <a:gd name="connsiteX16" fmla="*/ 32456 w 46100"/>
                    <a:gd name="connsiteY16" fmla="*/ 18265 h 35273"/>
                    <a:gd name="connsiteX17" fmla="*/ 34395 w 46100"/>
                    <a:gd name="connsiteY17" fmla="*/ 17887 h 35273"/>
                    <a:gd name="connsiteX18" fmla="*/ 37218 w 46100"/>
                    <a:gd name="connsiteY18" fmla="*/ 18598 h 35273"/>
                    <a:gd name="connsiteX19" fmla="*/ 41909 w 46100"/>
                    <a:gd name="connsiteY19" fmla="*/ 20301 h 35273"/>
                    <a:gd name="connsiteX20" fmla="*/ 46100 w 46100"/>
                    <a:gd name="connsiteY20" fmla="*/ 15062 h 35273"/>
                    <a:gd name="connsiteX21" fmla="*/ 41909 w 46100"/>
                    <a:gd name="connsiteY21" fmla="*/ 9811 h 35273"/>
                    <a:gd name="connsiteX22" fmla="*/ 37218 w 46100"/>
                    <a:gd name="connsiteY22" fmla="*/ 11526 h 35273"/>
                    <a:gd name="connsiteX23" fmla="*/ 34400 w 46100"/>
                    <a:gd name="connsiteY23" fmla="*/ 12236 h 35273"/>
                    <a:gd name="connsiteX24" fmla="*/ 32456 w 46100"/>
                    <a:gd name="connsiteY24" fmla="*/ 11859 h 35273"/>
                    <a:gd name="connsiteX25" fmla="*/ 31789 w 46100"/>
                    <a:gd name="connsiteY25" fmla="*/ 11526 h 35273"/>
                    <a:gd name="connsiteX26" fmla="*/ 30741 w 46100"/>
                    <a:gd name="connsiteY26" fmla="*/ 10692 h 35273"/>
                    <a:gd name="connsiteX27" fmla="*/ 29062 w 46100"/>
                    <a:gd name="connsiteY27" fmla="*/ 7097 h 35273"/>
                    <a:gd name="connsiteX28" fmla="*/ 29050 w 46100"/>
                    <a:gd name="connsiteY28" fmla="*/ 6977 h 35273"/>
                    <a:gd name="connsiteX29" fmla="*/ 29050 w 46100"/>
                    <a:gd name="connsiteY29" fmla="*/ 6275 h 35273"/>
                    <a:gd name="connsiteX30" fmla="*/ 29039 w 46100"/>
                    <a:gd name="connsiteY30" fmla="*/ 6120 h 35273"/>
                    <a:gd name="connsiteX31" fmla="*/ 29039 w 46100"/>
                    <a:gd name="connsiteY31" fmla="*/ 5692 h 35273"/>
                    <a:gd name="connsiteX32" fmla="*/ 29039 w 46100"/>
                    <a:gd name="connsiteY32" fmla="*/ 0 h 35273"/>
                    <a:gd name="connsiteX0" fmla="*/ 29039 w 46100"/>
                    <a:gd name="connsiteY0" fmla="*/ 0 h 31282"/>
                    <a:gd name="connsiteX1" fmla="*/ 145 w 46100"/>
                    <a:gd name="connsiteY1" fmla="*/ 26043 h 31282"/>
                    <a:gd name="connsiteX2" fmla="*/ 17248 w 46100"/>
                    <a:gd name="connsiteY2" fmla="*/ 5586 h 31282"/>
                    <a:gd name="connsiteX3" fmla="*/ 11362 w 46100"/>
                    <a:gd name="connsiteY3" fmla="*/ 14606 h 31282"/>
                    <a:gd name="connsiteX4" fmla="*/ 12458 w 46100"/>
                    <a:gd name="connsiteY4" fmla="*/ 13708 h 31282"/>
                    <a:gd name="connsiteX5" fmla="*/ 7565 w 46100"/>
                    <a:gd name="connsiteY5" fmla="*/ 14164 h 31282"/>
                    <a:gd name="connsiteX6" fmla="*/ 5495 w 46100"/>
                    <a:gd name="connsiteY6" fmla="*/ 25340 h 31282"/>
                    <a:gd name="connsiteX7" fmla="*/ 7104 w 46100"/>
                    <a:gd name="connsiteY7" fmla="*/ 30269 h 31282"/>
                    <a:gd name="connsiteX8" fmla="*/ 8877 w 46100"/>
                    <a:gd name="connsiteY8" fmla="*/ 31267 h 31282"/>
                    <a:gd name="connsiteX9" fmla="*/ 16668 w 46100"/>
                    <a:gd name="connsiteY9" fmla="*/ 16754 h 31282"/>
                    <a:gd name="connsiteX10" fmla="*/ 2734 w 46100"/>
                    <a:gd name="connsiteY10" fmla="*/ 24794 h 31282"/>
                    <a:gd name="connsiteX11" fmla="*/ 0 w 46100"/>
                    <a:gd name="connsiteY11" fmla="*/ 27097 h 31282"/>
                    <a:gd name="connsiteX12" fmla="*/ 29039 w 46100"/>
                    <a:gd name="connsiteY12" fmla="*/ 28694 h 31282"/>
                    <a:gd name="connsiteX13" fmla="*/ 29050 w 46100"/>
                    <a:gd name="connsiteY13" fmla="*/ 23194 h 31282"/>
                    <a:gd name="connsiteX14" fmla="*/ 30741 w 46100"/>
                    <a:gd name="connsiteY14" fmla="*/ 19419 h 31282"/>
                    <a:gd name="connsiteX15" fmla="*/ 31789 w 46100"/>
                    <a:gd name="connsiteY15" fmla="*/ 18598 h 31282"/>
                    <a:gd name="connsiteX16" fmla="*/ 32456 w 46100"/>
                    <a:gd name="connsiteY16" fmla="*/ 18265 h 31282"/>
                    <a:gd name="connsiteX17" fmla="*/ 34395 w 46100"/>
                    <a:gd name="connsiteY17" fmla="*/ 17887 h 31282"/>
                    <a:gd name="connsiteX18" fmla="*/ 37218 w 46100"/>
                    <a:gd name="connsiteY18" fmla="*/ 18598 h 31282"/>
                    <a:gd name="connsiteX19" fmla="*/ 41909 w 46100"/>
                    <a:gd name="connsiteY19" fmla="*/ 20301 h 31282"/>
                    <a:gd name="connsiteX20" fmla="*/ 46100 w 46100"/>
                    <a:gd name="connsiteY20" fmla="*/ 15062 h 31282"/>
                    <a:gd name="connsiteX21" fmla="*/ 41909 w 46100"/>
                    <a:gd name="connsiteY21" fmla="*/ 9811 h 31282"/>
                    <a:gd name="connsiteX22" fmla="*/ 37218 w 46100"/>
                    <a:gd name="connsiteY22" fmla="*/ 11526 h 31282"/>
                    <a:gd name="connsiteX23" fmla="*/ 34400 w 46100"/>
                    <a:gd name="connsiteY23" fmla="*/ 12236 h 31282"/>
                    <a:gd name="connsiteX24" fmla="*/ 32456 w 46100"/>
                    <a:gd name="connsiteY24" fmla="*/ 11859 h 31282"/>
                    <a:gd name="connsiteX25" fmla="*/ 31789 w 46100"/>
                    <a:gd name="connsiteY25" fmla="*/ 11526 h 31282"/>
                    <a:gd name="connsiteX26" fmla="*/ 30741 w 46100"/>
                    <a:gd name="connsiteY26" fmla="*/ 10692 h 31282"/>
                    <a:gd name="connsiteX27" fmla="*/ 29062 w 46100"/>
                    <a:gd name="connsiteY27" fmla="*/ 7097 h 31282"/>
                    <a:gd name="connsiteX28" fmla="*/ 29050 w 46100"/>
                    <a:gd name="connsiteY28" fmla="*/ 6977 h 31282"/>
                    <a:gd name="connsiteX29" fmla="*/ 29050 w 46100"/>
                    <a:gd name="connsiteY29" fmla="*/ 6275 h 31282"/>
                    <a:gd name="connsiteX30" fmla="*/ 29039 w 46100"/>
                    <a:gd name="connsiteY30" fmla="*/ 6120 h 31282"/>
                    <a:gd name="connsiteX31" fmla="*/ 29039 w 46100"/>
                    <a:gd name="connsiteY31" fmla="*/ 5692 h 31282"/>
                    <a:gd name="connsiteX32" fmla="*/ 29039 w 46100"/>
                    <a:gd name="connsiteY32" fmla="*/ 0 h 31282"/>
                    <a:gd name="connsiteX0" fmla="*/ 29039 w 46100"/>
                    <a:gd name="connsiteY0" fmla="*/ 0 h 30429"/>
                    <a:gd name="connsiteX1" fmla="*/ 145 w 46100"/>
                    <a:gd name="connsiteY1" fmla="*/ 26043 h 30429"/>
                    <a:gd name="connsiteX2" fmla="*/ 17248 w 46100"/>
                    <a:gd name="connsiteY2" fmla="*/ 5586 h 30429"/>
                    <a:gd name="connsiteX3" fmla="*/ 11362 w 46100"/>
                    <a:gd name="connsiteY3" fmla="*/ 14606 h 30429"/>
                    <a:gd name="connsiteX4" fmla="*/ 12458 w 46100"/>
                    <a:gd name="connsiteY4" fmla="*/ 13708 h 30429"/>
                    <a:gd name="connsiteX5" fmla="*/ 7565 w 46100"/>
                    <a:gd name="connsiteY5" fmla="*/ 14164 h 30429"/>
                    <a:gd name="connsiteX6" fmla="*/ 5495 w 46100"/>
                    <a:gd name="connsiteY6" fmla="*/ 25340 h 30429"/>
                    <a:gd name="connsiteX7" fmla="*/ 7104 w 46100"/>
                    <a:gd name="connsiteY7" fmla="*/ 30269 h 30429"/>
                    <a:gd name="connsiteX8" fmla="*/ 17712 w 46100"/>
                    <a:gd name="connsiteY8" fmla="*/ 19853 h 30429"/>
                    <a:gd name="connsiteX9" fmla="*/ 16668 w 46100"/>
                    <a:gd name="connsiteY9" fmla="*/ 16754 h 30429"/>
                    <a:gd name="connsiteX10" fmla="*/ 2734 w 46100"/>
                    <a:gd name="connsiteY10" fmla="*/ 24794 h 30429"/>
                    <a:gd name="connsiteX11" fmla="*/ 0 w 46100"/>
                    <a:gd name="connsiteY11" fmla="*/ 27097 h 30429"/>
                    <a:gd name="connsiteX12" fmla="*/ 29039 w 46100"/>
                    <a:gd name="connsiteY12" fmla="*/ 28694 h 30429"/>
                    <a:gd name="connsiteX13" fmla="*/ 29050 w 46100"/>
                    <a:gd name="connsiteY13" fmla="*/ 23194 h 30429"/>
                    <a:gd name="connsiteX14" fmla="*/ 30741 w 46100"/>
                    <a:gd name="connsiteY14" fmla="*/ 19419 h 30429"/>
                    <a:gd name="connsiteX15" fmla="*/ 31789 w 46100"/>
                    <a:gd name="connsiteY15" fmla="*/ 18598 h 30429"/>
                    <a:gd name="connsiteX16" fmla="*/ 32456 w 46100"/>
                    <a:gd name="connsiteY16" fmla="*/ 18265 h 30429"/>
                    <a:gd name="connsiteX17" fmla="*/ 34395 w 46100"/>
                    <a:gd name="connsiteY17" fmla="*/ 17887 h 30429"/>
                    <a:gd name="connsiteX18" fmla="*/ 37218 w 46100"/>
                    <a:gd name="connsiteY18" fmla="*/ 18598 h 30429"/>
                    <a:gd name="connsiteX19" fmla="*/ 41909 w 46100"/>
                    <a:gd name="connsiteY19" fmla="*/ 20301 h 30429"/>
                    <a:gd name="connsiteX20" fmla="*/ 46100 w 46100"/>
                    <a:gd name="connsiteY20" fmla="*/ 15062 h 30429"/>
                    <a:gd name="connsiteX21" fmla="*/ 41909 w 46100"/>
                    <a:gd name="connsiteY21" fmla="*/ 9811 h 30429"/>
                    <a:gd name="connsiteX22" fmla="*/ 37218 w 46100"/>
                    <a:gd name="connsiteY22" fmla="*/ 11526 h 30429"/>
                    <a:gd name="connsiteX23" fmla="*/ 34400 w 46100"/>
                    <a:gd name="connsiteY23" fmla="*/ 12236 h 30429"/>
                    <a:gd name="connsiteX24" fmla="*/ 32456 w 46100"/>
                    <a:gd name="connsiteY24" fmla="*/ 11859 h 30429"/>
                    <a:gd name="connsiteX25" fmla="*/ 31789 w 46100"/>
                    <a:gd name="connsiteY25" fmla="*/ 11526 h 30429"/>
                    <a:gd name="connsiteX26" fmla="*/ 30741 w 46100"/>
                    <a:gd name="connsiteY26" fmla="*/ 10692 h 30429"/>
                    <a:gd name="connsiteX27" fmla="*/ 29062 w 46100"/>
                    <a:gd name="connsiteY27" fmla="*/ 7097 h 30429"/>
                    <a:gd name="connsiteX28" fmla="*/ 29050 w 46100"/>
                    <a:gd name="connsiteY28" fmla="*/ 6977 h 30429"/>
                    <a:gd name="connsiteX29" fmla="*/ 29050 w 46100"/>
                    <a:gd name="connsiteY29" fmla="*/ 6275 h 30429"/>
                    <a:gd name="connsiteX30" fmla="*/ 29039 w 46100"/>
                    <a:gd name="connsiteY30" fmla="*/ 6120 h 30429"/>
                    <a:gd name="connsiteX31" fmla="*/ 29039 w 46100"/>
                    <a:gd name="connsiteY31" fmla="*/ 5692 h 30429"/>
                    <a:gd name="connsiteX32" fmla="*/ 29039 w 46100"/>
                    <a:gd name="connsiteY32" fmla="*/ 0 h 30429"/>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5495 w 46100"/>
                    <a:gd name="connsiteY6" fmla="*/ 25340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11362 w 46100"/>
                    <a:gd name="connsiteY10" fmla="*/ 16378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8894 w 45955"/>
                    <a:gd name="connsiteY0" fmla="*/ 0 h 28710"/>
                    <a:gd name="connsiteX1" fmla="*/ 0 w 45955"/>
                    <a:gd name="connsiteY1" fmla="*/ 26043 h 28710"/>
                    <a:gd name="connsiteX2" fmla="*/ 17103 w 45955"/>
                    <a:gd name="connsiteY2" fmla="*/ 5586 h 28710"/>
                    <a:gd name="connsiteX3" fmla="*/ 11217 w 45955"/>
                    <a:gd name="connsiteY3" fmla="*/ 14606 h 28710"/>
                    <a:gd name="connsiteX4" fmla="*/ 12313 w 45955"/>
                    <a:gd name="connsiteY4" fmla="*/ 13708 h 28710"/>
                    <a:gd name="connsiteX5" fmla="*/ 7420 w 45955"/>
                    <a:gd name="connsiteY5" fmla="*/ 14164 h 28710"/>
                    <a:gd name="connsiteX6" fmla="*/ 12871 w 45955"/>
                    <a:gd name="connsiteY6" fmla="*/ 16469 h 28710"/>
                    <a:gd name="connsiteX7" fmla="*/ 15972 w 45955"/>
                    <a:gd name="connsiteY7" fmla="*/ 18635 h 28710"/>
                    <a:gd name="connsiteX8" fmla="*/ 17567 w 45955"/>
                    <a:gd name="connsiteY8" fmla="*/ 19853 h 28710"/>
                    <a:gd name="connsiteX9" fmla="*/ 16523 w 45955"/>
                    <a:gd name="connsiteY9" fmla="*/ 16754 h 28710"/>
                    <a:gd name="connsiteX10" fmla="*/ 11217 w 45955"/>
                    <a:gd name="connsiteY10" fmla="*/ 16378 h 28710"/>
                    <a:gd name="connsiteX11" fmla="*/ 11589 w 45955"/>
                    <a:gd name="connsiteY11" fmla="*/ 12545 h 28710"/>
                    <a:gd name="connsiteX12" fmla="*/ 28894 w 45955"/>
                    <a:gd name="connsiteY12" fmla="*/ 28694 h 28710"/>
                    <a:gd name="connsiteX13" fmla="*/ 28905 w 45955"/>
                    <a:gd name="connsiteY13" fmla="*/ 23194 h 28710"/>
                    <a:gd name="connsiteX14" fmla="*/ 30596 w 45955"/>
                    <a:gd name="connsiteY14" fmla="*/ 19419 h 28710"/>
                    <a:gd name="connsiteX15" fmla="*/ 31644 w 45955"/>
                    <a:gd name="connsiteY15" fmla="*/ 18598 h 28710"/>
                    <a:gd name="connsiteX16" fmla="*/ 32311 w 45955"/>
                    <a:gd name="connsiteY16" fmla="*/ 18265 h 28710"/>
                    <a:gd name="connsiteX17" fmla="*/ 34250 w 45955"/>
                    <a:gd name="connsiteY17" fmla="*/ 17887 h 28710"/>
                    <a:gd name="connsiteX18" fmla="*/ 37073 w 45955"/>
                    <a:gd name="connsiteY18" fmla="*/ 18598 h 28710"/>
                    <a:gd name="connsiteX19" fmla="*/ 41764 w 45955"/>
                    <a:gd name="connsiteY19" fmla="*/ 20301 h 28710"/>
                    <a:gd name="connsiteX20" fmla="*/ 45955 w 45955"/>
                    <a:gd name="connsiteY20" fmla="*/ 15062 h 28710"/>
                    <a:gd name="connsiteX21" fmla="*/ 41764 w 45955"/>
                    <a:gd name="connsiteY21" fmla="*/ 9811 h 28710"/>
                    <a:gd name="connsiteX22" fmla="*/ 37073 w 45955"/>
                    <a:gd name="connsiteY22" fmla="*/ 11526 h 28710"/>
                    <a:gd name="connsiteX23" fmla="*/ 34255 w 45955"/>
                    <a:gd name="connsiteY23" fmla="*/ 12236 h 28710"/>
                    <a:gd name="connsiteX24" fmla="*/ 32311 w 45955"/>
                    <a:gd name="connsiteY24" fmla="*/ 11859 h 28710"/>
                    <a:gd name="connsiteX25" fmla="*/ 31644 w 45955"/>
                    <a:gd name="connsiteY25" fmla="*/ 11526 h 28710"/>
                    <a:gd name="connsiteX26" fmla="*/ 30596 w 45955"/>
                    <a:gd name="connsiteY26" fmla="*/ 10692 h 28710"/>
                    <a:gd name="connsiteX27" fmla="*/ 28917 w 45955"/>
                    <a:gd name="connsiteY27" fmla="*/ 7097 h 28710"/>
                    <a:gd name="connsiteX28" fmla="*/ 28905 w 45955"/>
                    <a:gd name="connsiteY28" fmla="*/ 6977 h 28710"/>
                    <a:gd name="connsiteX29" fmla="*/ 28905 w 45955"/>
                    <a:gd name="connsiteY29" fmla="*/ 6275 h 28710"/>
                    <a:gd name="connsiteX30" fmla="*/ 28894 w 45955"/>
                    <a:gd name="connsiteY30" fmla="*/ 6120 h 28710"/>
                    <a:gd name="connsiteX31" fmla="*/ 28894 w 45955"/>
                    <a:gd name="connsiteY31" fmla="*/ 5692 h 28710"/>
                    <a:gd name="connsiteX32" fmla="*/ 28894 w 45955"/>
                    <a:gd name="connsiteY32" fmla="*/ 0 h 28710"/>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B3B2B1"/>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nvGrpSpPr>
                <p:cNvPr id="31" name="Group 30">
                  <a:extLst>
                    <a:ext uri="{FF2B5EF4-FFF2-40B4-BE49-F238E27FC236}">
                      <a16:creationId xmlns:a16="http://schemas.microsoft.com/office/drawing/2014/main" id="{3DC642BF-D9A9-4138-9D93-42DB8F3D4147}"/>
                    </a:ext>
                  </a:extLst>
                </p:cNvPr>
                <p:cNvGrpSpPr/>
                <p:nvPr/>
              </p:nvGrpSpPr>
              <p:grpSpPr>
                <a:xfrm>
                  <a:off x="3062951" y="862828"/>
                  <a:ext cx="5728954" cy="3023831"/>
                  <a:chOff x="1914620" y="1266013"/>
                  <a:chExt cx="5952905" cy="2985137"/>
                </a:xfrm>
              </p:grpSpPr>
              <p:sp>
                <p:nvSpPr>
                  <p:cNvPr id="32" name="Google Shape;1160;p32">
                    <a:extLst>
                      <a:ext uri="{FF2B5EF4-FFF2-40B4-BE49-F238E27FC236}">
                        <a16:creationId xmlns:a16="http://schemas.microsoft.com/office/drawing/2014/main" id="{20320C17-205C-47D8-960C-26AA21E5A5AA}"/>
                      </a:ext>
                    </a:extLst>
                  </p:cNvPr>
                  <p:cNvSpPr/>
                  <p:nvPr/>
                </p:nvSpPr>
                <p:spPr>
                  <a:xfrm>
                    <a:off x="3083725" y="1266013"/>
                    <a:ext cx="1872300" cy="1445450"/>
                  </a:xfrm>
                  <a:custGeom>
                    <a:avLst/>
                    <a:gdLst/>
                    <a:ahLst/>
                    <a:cxnLst/>
                    <a:rect l="l" t="t" r="r" b="b"/>
                    <a:pathLst>
                      <a:path w="74892" h="57818" extrusionOk="0">
                        <a:moveTo>
                          <a:pt x="57830" y="0"/>
                        </a:moveTo>
                        <a:cubicBezTo>
                          <a:pt x="26349" y="893"/>
                          <a:pt x="894" y="26337"/>
                          <a:pt x="1" y="57817"/>
                        </a:cubicBezTo>
                        <a:lnTo>
                          <a:pt x="5775" y="57805"/>
                        </a:lnTo>
                        <a:cubicBezTo>
                          <a:pt x="6430" y="57698"/>
                          <a:pt x="7240" y="57424"/>
                          <a:pt x="7657" y="56734"/>
                        </a:cubicBezTo>
                        <a:cubicBezTo>
                          <a:pt x="8085" y="56007"/>
                          <a:pt x="7823" y="55174"/>
                          <a:pt x="7538" y="54602"/>
                        </a:cubicBezTo>
                        <a:cubicBezTo>
                          <a:pt x="7323" y="54186"/>
                          <a:pt x="5466" y="50459"/>
                          <a:pt x="5466" y="48363"/>
                        </a:cubicBezTo>
                        <a:cubicBezTo>
                          <a:pt x="5466" y="44172"/>
                          <a:pt x="9347" y="40755"/>
                          <a:pt x="14122" y="40755"/>
                        </a:cubicBezTo>
                        <a:cubicBezTo>
                          <a:pt x="18896" y="40755"/>
                          <a:pt x="22778" y="44172"/>
                          <a:pt x="22778" y="48363"/>
                        </a:cubicBezTo>
                        <a:cubicBezTo>
                          <a:pt x="22778" y="50459"/>
                          <a:pt x="20908" y="54186"/>
                          <a:pt x="20694" y="54602"/>
                        </a:cubicBezTo>
                        <a:cubicBezTo>
                          <a:pt x="20408" y="55174"/>
                          <a:pt x="20146" y="56007"/>
                          <a:pt x="20587" y="56734"/>
                        </a:cubicBezTo>
                        <a:cubicBezTo>
                          <a:pt x="21027" y="57484"/>
                          <a:pt x="21992" y="57734"/>
                          <a:pt x="22575" y="57817"/>
                        </a:cubicBezTo>
                        <a:lnTo>
                          <a:pt x="28695" y="57817"/>
                        </a:lnTo>
                        <a:cubicBezTo>
                          <a:pt x="29552" y="42148"/>
                          <a:pt x="42149" y="29552"/>
                          <a:pt x="57830" y="28694"/>
                        </a:cubicBezTo>
                        <a:lnTo>
                          <a:pt x="57841" y="23194"/>
                        </a:lnTo>
                        <a:cubicBezTo>
                          <a:pt x="58032" y="21658"/>
                          <a:pt x="58627" y="20360"/>
                          <a:pt x="59532" y="19419"/>
                        </a:cubicBezTo>
                        <a:cubicBezTo>
                          <a:pt x="59842" y="19098"/>
                          <a:pt x="60187" y="18824"/>
                          <a:pt x="60580" y="18598"/>
                        </a:cubicBezTo>
                        <a:cubicBezTo>
                          <a:pt x="60794" y="18467"/>
                          <a:pt x="61009" y="18360"/>
                          <a:pt x="61247" y="18265"/>
                        </a:cubicBezTo>
                        <a:cubicBezTo>
                          <a:pt x="61855" y="18013"/>
                          <a:pt x="62510" y="17887"/>
                          <a:pt x="63186" y="17887"/>
                        </a:cubicBezTo>
                        <a:cubicBezTo>
                          <a:pt x="64110" y="17887"/>
                          <a:pt x="65074" y="18123"/>
                          <a:pt x="66009" y="18598"/>
                        </a:cubicBezTo>
                        <a:cubicBezTo>
                          <a:pt x="67593" y="19408"/>
                          <a:pt x="69914" y="20301"/>
                          <a:pt x="70700" y="20301"/>
                        </a:cubicBezTo>
                        <a:cubicBezTo>
                          <a:pt x="73010" y="20301"/>
                          <a:pt x="74891" y="17955"/>
                          <a:pt x="74891" y="15062"/>
                        </a:cubicBezTo>
                        <a:cubicBezTo>
                          <a:pt x="74891" y="12169"/>
                          <a:pt x="73010" y="9811"/>
                          <a:pt x="70700" y="9811"/>
                        </a:cubicBezTo>
                        <a:cubicBezTo>
                          <a:pt x="69914" y="9811"/>
                          <a:pt x="67593" y="10716"/>
                          <a:pt x="66009" y="11526"/>
                        </a:cubicBezTo>
                        <a:cubicBezTo>
                          <a:pt x="65074" y="12000"/>
                          <a:pt x="64114" y="12236"/>
                          <a:pt x="63191" y="12236"/>
                        </a:cubicBezTo>
                        <a:cubicBezTo>
                          <a:pt x="62516" y="12236"/>
                          <a:pt x="61860" y="12110"/>
                          <a:pt x="61247" y="11859"/>
                        </a:cubicBezTo>
                        <a:cubicBezTo>
                          <a:pt x="61009" y="11764"/>
                          <a:pt x="60794" y="11645"/>
                          <a:pt x="60580" y="11526"/>
                        </a:cubicBezTo>
                        <a:cubicBezTo>
                          <a:pt x="60187" y="11288"/>
                          <a:pt x="59842" y="11014"/>
                          <a:pt x="59532" y="10692"/>
                        </a:cubicBezTo>
                        <a:cubicBezTo>
                          <a:pt x="58651" y="9787"/>
                          <a:pt x="58068" y="8561"/>
                          <a:pt x="57853" y="7097"/>
                        </a:cubicBezTo>
                        <a:lnTo>
                          <a:pt x="57841" y="6977"/>
                        </a:lnTo>
                        <a:lnTo>
                          <a:pt x="57841" y="6275"/>
                        </a:lnTo>
                        <a:lnTo>
                          <a:pt x="57830" y="6120"/>
                        </a:lnTo>
                        <a:lnTo>
                          <a:pt x="57830" y="5692"/>
                        </a:lnTo>
                        <a:lnTo>
                          <a:pt x="57830" y="0"/>
                        </a:lnTo>
                        <a:close/>
                      </a:path>
                    </a:pathLst>
                  </a:custGeom>
                  <a:solidFill>
                    <a:srgbClr val="EBB700"/>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nvGrpSpPr>
                  <p:cNvPr id="33" name="Google Shape;1169;p32">
                    <a:extLst>
                      <a:ext uri="{FF2B5EF4-FFF2-40B4-BE49-F238E27FC236}">
                        <a16:creationId xmlns:a16="http://schemas.microsoft.com/office/drawing/2014/main" id="{F0D4143A-DFCA-4F8D-83F9-803DE5B22366}"/>
                      </a:ext>
                    </a:extLst>
                  </p:cNvPr>
                  <p:cNvGrpSpPr/>
                  <p:nvPr/>
                </p:nvGrpSpPr>
                <p:grpSpPr>
                  <a:xfrm>
                    <a:off x="4188050" y="2796863"/>
                    <a:ext cx="2196648" cy="1445725"/>
                    <a:chOff x="4188050" y="2796863"/>
                    <a:chExt cx="2196648" cy="1445725"/>
                  </a:xfrm>
                </p:grpSpPr>
                <p:cxnSp>
                  <p:nvCxnSpPr>
                    <p:cNvPr id="86" name="Google Shape;1172;p32">
                      <a:extLst>
                        <a:ext uri="{FF2B5EF4-FFF2-40B4-BE49-F238E27FC236}">
                          <a16:creationId xmlns:a16="http://schemas.microsoft.com/office/drawing/2014/main" id="{B3CDFB7A-65D0-452D-9C90-E18FB5837A09}"/>
                        </a:ext>
                      </a:extLst>
                    </p:cNvPr>
                    <p:cNvCxnSpPr>
                      <a:cxnSpLocks/>
                    </p:cNvCxnSpPr>
                    <p:nvPr/>
                  </p:nvCxnSpPr>
                  <p:spPr>
                    <a:xfrm rot="10800000">
                      <a:off x="5662898" y="3530202"/>
                      <a:ext cx="721800" cy="0"/>
                    </a:xfrm>
                    <a:prstGeom prst="straightConnector1">
                      <a:avLst/>
                    </a:prstGeom>
                    <a:noFill/>
                    <a:ln w="9525" cap="flat" cmpd="sng">
                      <a:solidFill>
                        <a:srgbClr val="FF5C35"/>
                      </a:solidFill>
                      <a:prstDash val="solid"/>
                      <a:round/>
                      <a:headEnd type="diamond" w="med" len="med"/>
                      <a:tailEnd type="none" w="med" len="med"/>
                    </a:ln>
                  </p:spPr>
                </p:cxnSp>
                <p:sp>
                  <p:nvSpPr>
                    <p:cNvPr id="87" name="Google Shape;1173;p32">
                      <a:extLst>
                        <a:ext uri="{FF2B5EF4-FFF2-40B4-BE49-F238E27FC236}">
                          <a16:creationId xmlns:a16="http://schemas.microsoft.com/office/drawing/2014/main" id="{6DCD9C28-774A-4F3D-BDF8-22429B115698}"/>
                        </a:ext>
                      </a:extLst>
                    </p:cNvPr>
                    <p:cNvSpPr/>
                    <p:nvPr/>
                  </p:nvSpPr>
                  <p:spPr>
                    <a:xfrm>
                      <a:off x="4188050" y="2796863"/>
                      <a:ext cx="1872275" cy="1445725"/>
                    </a:xfrm>
                    <a:custGeom>
                      <a:avLst/>
                      <a:gdLst/>
                      <a:ahLst/>
                      <a:cxnLst/>
                      <a:rect l="l" t="t" r="r" b="b"/>
                      <a:pathLst>
                        <a:path w="74891" h="57829" extrusionOk="0">
                          <a:moveTo>
                            <a:pt x="46196" y="0"/>
                          </a:moveTo>
                          <a:cubicBezTo>
                            <a:pt x="45339" y="15681"/>
                            <a:pt x="32742" y="28277"/>
                            <a:pt x="17062" y="29135"/>
                          </a:cubicBezTo>
                          <a:lnTo>
                            <a:pt x="17050" y="35385"/>
                          </a:lnTo>
                          <a:cubicBezTo>
                            <a:pt x="16859" y="36921"/>
                            <a:pt x="16276" y="38219"/>
                            <a:pt x="15359" y="39160"/>
                          </a:cubicBezTo>
                          <a:cubicBezTo>
                            <a:pt x="15050" y="39481"/>
                            <a:pt x="14704" y="39755"/>
                            <a:pt x="14323" y="39981"/>
                          </a:cubicBezTo>
                          <a:cubicBezTo>
                            <a:pt x="14109" y="40112"/>
                            <a:pt x="13883" y="40219"/>
                            <a:pt x="13657" y="40315"/>
                          </a:cubicBezTo>
                          <a:cubicBezTo>
                            <a:pt x="13043" y="40566"/>
                            <a:pt x="12388" y="40692"/>
                            <a:pt x="11713" y="40692"/>
                          </a:cubicBezTo>
                          <a:cubicBezTo>
                            <a:pt x="10789" y="40692"/>
                            <a:pt x="9830" y="40456"/>
                            <a:pt x="8894" y="39981"/>
                          </a:cubicBezTo>
                          <a:cubicBezTo>
                            <a:pt x="7299" y="39172"/>
                            <a:pt x="4977" y="38279"/>
                            <a:pt x="4191" y="38279"/>
                          </a:cubicBezTo>
                          <a:cubicBezTo>
                            <a:pt x="1881" y="38279"/>
                            <a:pt x="0" y="40624"/>
                            <a:pt x="0" y="43517"/>
                          </a:cubicBezTo>
                          <a:cubicBezTo>
                            <a:pt x="0" y="46411"/>
                            <a:pt x="1881" y="48768"/>
                            <a:pt x="4191" y="48768"/>
                          </a:cubicBezTo>
                          <a:cubicBezTo>
                            <a:pt x="4989" y="48768"/>
                            <a:pt x="7299" y="47863"/>
                            <a:pt x="8894" y="47054"/>
                          </a:cubicBezTo>
                          <a:cubicBezTo>
                            <a:pt x="9823" y="46579"/>
                            <a:pt x="10783" y="46343"/>
                            <a:pt x="11709" y="46343"/>
                          </a:cubicBezTo>
                          <a:cubicBezTo>
                            <a:pt x="12385" y="46343"/>
                            <a:pt x="13043" y="46469"/>
                            <a:pt x="13657" y="46720"/>
                          </a:cubicBezTo>
                          <a:cubicBezTo>
                            <a:pt x="13883" y="46815"/>
                            <a:pt x="14109" y="46934"/>
                            <a:pt x="14323" y="47054"/>
                          </a:cubicBezTo>
                          <a:cubicBezTo>
                            <a:pt x="14704" y="47292"/>
                            <a:pt x="15050" y="47565"/>
                            <a:pt x="15359" y="47887"/>
                          </a:cubicBezTo>
                          <a:cubicBezTo>
                            <a:pt x="16240" y="48792"/>
                            <a:pt x="16824" y="50018"/>
                            <a:pt x="17038" y="51483"/>
                          </a:cubicBezTo>
                          <a:lnTo>
                            <a:pt x="17050" y="51602"/>
                          </a:lnTo>
                          <a:lnTo>
                            <a:pt x="17050" y="52304"/>
                          </a:lnTo>
                          <a:lnTo>
                            <a:pt x="17062" y="52459"/>
                          </a:lnTo>
                          <a:lnTo>
                            <a:pt x="17062" y="52888"/>
                          </a:lnTo>
                          <a:lnTo>
                            <a:pt x="17062" y="57829"/>
                          </a:lnTo>
                          <a:cubicBezTo>
                            <a:pt x="48554" y="56936"/>
                            <a:pt x="73997" y="31492"/>
                            <a:pt x="74890" y="0"/>
                          </a:cubicBezTo>
                          <a:lnTo>
                            <a:pt x="74890" y="0"/>
                          </a:lnTo>
                          <a:lnTo>
                            <a:pt x="68151" y="12"/>
                          </a:lnTo>
                          <a:cubicBezTo>
                            <a:pt x="67556" y="119"/>
                            <a:pt x="66818" y="369"/>
                            <a:pt x="66437" y="988"/>
                          </a:cubicBezTo>
                          <a:cubicBezTo>
                            <a:pt x="66056" y="1643"/>
                            <a:pt x="66294" y="2405"/>
                            <a:pt x="66556" y="2929"/>
                          </a:cubicBezTo>
                          <a:cubicBezTo>
                            <a:pt x="66758" y="3334"/>
                            <a:pt x="68532" y="6882"/>
                            <a:pt x="68532" y="8894"/>
                          </a:cubicBezTo>
                          <a:cubicBezTo>
                            <a:pt x="68532" y="12918"/>
                            <a:pt x="64806" y="16193"/>
                            <a:pt x="60234" y="16193"/>
                          </a:cubicBezTo>
                          <a:cubicBezTo>
                            <a:pt x="55650" y="16193"/>
                            <a:pt x="51935" y="12918"/>
                            <a:pt x="51935" y="8894"/>
                          </a:cubicBezTo>
                          <a:cubicBezTo>
                            <a:pt x="51935" y="6882"/>
                            <a:pt x="53709" y="3334"/>
                            <a:pt x="53912" y="2929"/>
                          </a:cubicBezTo>
                          <a:cubicBezTo>
                            <a:pt x="54174" y="2405"/>
                            <a:pt x="54412" y="1643"/>
                            <a:pt x="54019" y="988"/>
                          </a:cubicBezTo>
                          <a:cubicBezTo>
                            <a:pt x="53614" y="310"/>
                            <a:pt x="52745" y="83"/>
                            <a:pt x="52197" y="0"/>
                          </a:cubicBezTo>
                          <a:close/>
                        </a:path>
                      </a:pathLst>
                    </a:custGeom>
                    <a:solidFill>
                      <a:srgbClr val="FF5C35"/>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grpSp>
                <p:nvGrpSpPr>
                  <p:cNvPr id="34" name="Google Shape;1178;p32">
                    <a:extLst>
                      <a:ext uri="{FF2B5EF4-FFF2-40B4-BE49-F238E27FC236}">
                        <a16:creationId xmlns:a16="http://schemas.microsoft.com/office/drawing/2014/main" id="{0801A501-9FB6-43ED-AF34-D1DFF0E4F11A}"/>
                      </a:ext>
                    </a:extLst>
                  </p:cNvPr>
                  <p:cNvGrpSpPr/>
                  <p:nvPr/>
                </p:nvGrpSpPr>
                <p:grpSpPr>
                  <a:xfrm>
                    <a:off x="2747122" y="2378875"/>
                    <a:ext cx="1782353" cy="1872275"/>
                    <a:chOff x="2747122" y="2378875"/>
                    <a:chExt cx="1782353" cy="1872275"/>
                  </a:xfrm>
                </p:grpSpPr>
                <p:cxnSp>
                  <p:nvCxnSpPr>
                    <p:cNvPr id="84" name="Google Shape;1181;p32">
                      <a:extLst>
                        <a:ext uri="{FF2B5EF4-FFF2-40B4-BE49-F238E27FC236}">
                          <a16:creationId xmlns:a16="http://schemas.microsoft.com/office/drawing/2014/main" id="{281E8E0E-FA2E-437E-BBF3-45B4087A8E95}"/>
                        </a:ext>
                      </a:extLst>
                    </p:cNvPr>
                    <p:cNvCxnSpPr>
                      <a:cxnSpLocks/>
                    </p:cNvCxnSpPr>
                    <p:nvPr/>
                  </p:nvCxnSpPr>
                  <p:spPr>
                    <a:xfrm>
                      <a:off x="2747122" y="3503901"/>
                      <a:ext cx="736500" cy="0"/>
                    </a:xfrm>
                    <a:prstGeom prst="straightConnector1">
                      <a:avLst/>
                    </a:prstGeom>
                    <a:noFill/>
                    <a:ln w="9525" cap="flat" cmpd="sng">
                      <a:solidFill>
                        <a:srgbClr val="B3B2B1"/>
                      </a:solidFill>
                      <a:prstDash val="solid"/>
                      <a:round/>
                      <a:headEnd type="diamond" w="med" len="med"/>
                      <a:tailEnd type="none" w="med" len="med"/>
                    </a:ln>
                  </p:spPr>
                </p:cxnSp>
                <p:sp>
                  <p:nvSpPr>
                    <p:cNvPr id="85" name="Google Shape;1182;p32">
                      <a:extLst>
                        <a:ext uri="{FF2B5EF4-FFF2-40B4-BE49-F238E27FC236}">
                          <a16:creationId xmlns:a16="http://schemas.microsoft.com/office/drawing/2014/main" id="{DD0AD49B-2CD2-4223-81A5-F4691D70CC69}"/>
                        </a:ext>
                      </a:extLst>
                    </p:cNvPr>
                    <p:cNvSpPr/>
                    <p:nvPr/>
                  </p:nvSpPr>
                  <p:spPr>
                    <a:xfrm>
                      <a:off x="3083725" y="2378875"/>
                      <a:ext cx="1445750" cy="1872275"/>
                    </a:xfrm>
                    <a:custGeom>
                      <a:avLst/>
                      <a:gdLst/>
                      <a:ahLst/>
                      <a:cxnLst/>
                      <a:rect l="l" t="t" r="r" b="b"/>
                      <a:pathLst>
                        <a:path w="57830" h="74891" extrusionOk="0">
                          <a:moveTo>
                            <a:pt x="14122" y="0"/>
                          </a:moveTo>
                          <a:cubicBezTo>
                            <a:pt x="11229" y="0"/>
                            <a:pt x="8871" y="1882"/>
                            <a:pt x="8871" y="4191"/>
                          </a:cubicBezTo>
                          <a:cubicBezTo>
                            <a:pt x="8871" y="4977"/>
                            <a:pt x="9776" y="7299"/>
                            <a:pt x="10574" y="8883"/>
                          </a:cubicBezTo>
                          <a:cubicBezTo>
                            <a:pt x="11395" y="10502"/>
                            <a:pt x="11514" y="12192"/>
                            <a:pt x="10907" y="13645"/>
                          </a:cubicBezTo>
                          <a:cubicBezTo>
                            <a:pt x="10824" y="13883"/>
                            <a:pt x="10705" y="14097"/>
                            <a:pt x="10586" y="14312"/>
                          </a:cubicBezTo>
                          <a:cubicBezTo>
                            <a:pt x="9705" y="15776"/>
                            <a:pt x="8133" y="16741"/>
                            <a:pt x="6156" y="17038"/>
                          </a:cubicBezTo>
                          <a:lnTo>
                            <a:pt x="6037" y="17050"/>
                          </a:lnTo>
                          <a:lnTo>
                            <a:pt x="5335" y="17050"/>
                          </a:lnTo>
                          <a:lnTo>
                            <a:pt x="5180" y="17062"/>
                          </a:lnTo>
                          <a:lnTo>
                            <a:pt x="1" y="17062"/>
                          </a:lnTo>
                          <a:cubicBezTo>
                            <a:pt x="894" y="48542"/>
                            <a:pt x="26338" y="73998"/>
                            <a:pt x="57818" y="74891"/>
                          </a:cubicBezTo>
                          <a:lnTo>
                            <a:pt x="57818" y="68926"/>
                          </a:lnTo>
                          <a:cubicBezTo>
                            <a:pt x="57699" y="68271"/>
                            <a:pt x="57425" y="67461"/>
                            <a:pt x="56734" y="67044"/>
                          </a:cubicBezTo>
                          <a:cubicBezTo>
                            <a:pt x="56480" y="66891"/>
                            <a:pt x="56192" y="66815"/>
                            <a:pt x="55880" y="66815"/>
                          </a:cubicBezTo>
                          <a:cubicBezTo>
                            <a:pt x="55491" y="66815"/>
                            <a:pt x="55064" y="66932"/>
                            <a:pt x="54615" y="67164"/>
                          </a:cubicBezTo>
                          <a:cubicBezTo>
                            <a:pt x="54186" y="67378"/>
                            <a:pt x="50460" y="69235"/>
                            <a:pt x="48364" y="69235"/>
                          </a:cubicBezTo>
                          <a:cubicBezTo>
                            <a:pt x="44173" y="69235"/>
                            <a:pt x="40768" y="65354"/>
                            <a:pt x="40768" y="60579"/>
                          </a:cubicBezTo>
                          <a:cubicBezTo>
                            <a:pt x="40768" y="55805"/>
                            <a:pt x="44173" y="51924"/>
                            <a:pt x="48364" y="51924"/>
                          </a:cubicBezTo>
                          <a:cubicBezTo>
                            <a:pt x="50460" y="51924"/>
                            <a:pt x="54186" y="53793"/>
                            <a:pt x="54615" y="54007"/>
                          </a:cubicBezTo>
                          <a:cubicBezTo>
                            <a:pt x="55061" y="54230"/>
                            <a:pt x="55486" y="54345"/>
                            <a:pt x="55875" y="54345"/>
                          </a:cubicBezTo>
                          <a:cubicBezTo>
                            <a:pt x="56192" y="54345"/>
                            <a:pt x="56484" y="54269"/>
                            <a:pt x="56746" y="54114"/>
                          </a:cubicBezTo>
                          <a:cubicBezTo>
                            <a:pt x="57484" y="53674"/>
                            <a:pt x="57746" y="52709"/>
                            <a:pt x="57830" y="52126"/>
                          </a:cubicBezTo>
                          <a:lnTo>
                            <a:pt x="57830" y="46197"/>
                          </a:lnTo>
                          <a:cubicBezTo>
                            <a:pt x="42149" y="45339"/>
                            <a:pt x="29552" y="32743"/>
                            <a:pt x="28695" y="17062"/>
                          </a:cubicBezTo>
                          <a:lnTo>
                            <a:pt x="22254" y="17050"/>
                          </a:lnTo>
                          <a:cubicBezTo>
                            <a:pt x="20194" y="16800"/>
                            <a:pt x="18563" y="15824"/>
                            <a:pt x="17658" y="14312"/>
                          </a:cubicBezTo>
                          <a:cubicBezTo>
                            <a:pt x="17527" y="14097"/>
                            <a:pt x="17420" y="13883"/>
                            <a:pt x="17325" y="13645"/>
                          </a:cubicBezTo>
                          <a:cubicBezTo>
                            <a:pt x="16729" y="12192"/>
                            <a:pt x="16836" y="10502"/>
                            <a:pt x="17658" y="8883"/>
                          </a:cubicBezTo>
                          <a:cubicBezTo>
                            <a:pt x="18468" y="7299"/>
                            <a:pt x="19360" y="4977"/>
                            <a:pt x="19360" y="4191"/>
                          </a:cubicBezTo>
                          <a:cubicBezTo>
                            <a:pt x="19360" y="1882"/>
                            <a:pt x="17015" y="0"/>
                            <a:pt x="14122" y="0"/>
                          </a:cubicBezTo>
                          <a:close/>
                        </a:path>
                      </a:pathLst>
                    </a:custGeom>
                    <a:solidFill>
                      <a:srgbClr val="B3B2B1"/>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sp>
                <p:nvSpPr>
                  <p:cNvPr id="35" name="Google Shape;1191;p32">
                    <a:extLst>
                      <a:ext uri="{FF2B5EF4-FFF2-40B4-BE49-F238E27FC236}">
                        <a16:creationId xmlns:a16="http://schemas.microsoft.com/office/drawing/2014/main" id="{91CD9088-D381-4281-9526-2B9FEA24959C}"/>
                      </a:ext>
                    </a:extLst>
                  </p:cNvPr>
                  <p:cNvSpPr/>
                  <p:nvPr/>
                </p:nvSpPr>
                <p:spPr>
                  <a:xfrm>
                    <a:off x="4614875" y="1266013"/>
                    <a:ext cx="1445450" cy="1850550"/>
                  </a:xfrm>
                  <a:custGeom>
                    <a:avLst/>
                    <a:gdLst/>
                    <a:ahLst/>
                    <a:cxnLst/>
                    <a:rect l="l" t="t" r="r" b="b"/>
                    <a:pathLst>
                      <a:path w="57818" h="74022" extrusionOk="0">
                        <a:moveTo>
                          <a:pt x="1" y="0"/>
                        </a:moveTo>
                        <a:lnTo>
                          <a:pt x="13" y="6716"/>
                        </a:lnTo>
                        <a:cubicBezTo>
                          <a:pt x="120" y="7370"/>
                          <a:pt x="394" y="8180"/>
                          <a:pt x="1084" y="8597"/>
                        </a:cubicBezTo>
                        <a:cubicBezTo>
                          <a:pt x="1344" y="8750"/>
                          <a:pt x="1632" y="8826"/>
                          <a:pt x="1945" y="8826"/>
                        </a:cubicBezTo>
                        <a:cubicBezTo>
                          <a:pt x="2333" y="8826"/>
                          <a:pt x="2760" y="8709"/>
                          <a:pt x="3215" y="8478"/>
                        </a:cubicBezTo>
                        <a:cubicBezTo>
                          <a:pt x="3632" y="8263"/>
                          <a:pt x="7359" y="6406"/>
                          <a:pt x="9454" y="6406"/>
                        </a:cubicBezTo>
                        <a:cubicBezTo>
                          <a:pt x="13645" y="6406"/>
                          <a:pt x="17062" y="10287"/>
                          <a:pt x="17062" y="15062"/>
                        </a:cubicBezTo>
                        <a:cubicBezTo>
                          <a:pt x="17062" y="19836"/>
                          <a:pt x="13645" y="23718"/>
                          <a:pt x="9454" y="23718"/>
                        </a:cubicBezTo>
                        <a:cubicBezTo>
                          <a:pt x="7359" y="23718"/>
                          <a:pt x="3632" y="21848"/>
                          <a:pt x="3215" y="21634"/>
                        </a:cubicBezTo>
                        <a:cubicBezTo>
                          <a:pt x="2762" y="21411"/>
                          <a:pt x="2338" y="21296"/>
                          <a:pt x="1951" y="21296"/>
                        </a:cubicBezTo>
                        <a:cubicBezTo>
                          <a:pt x="1636" y="21296"/>
                          <a:pt x="1346" y="21372"/>
                          <a:pt x="1084" y="21527"/>
                        </a:cubicBezTo>
                        <a:cubicBezTo>
                          <a:pt x="334" y="21967"/>
                          <a:pt x="84" y="22932"/>
                          <a:pt x="1" y="23515"/>
                        </a:cubicBezTo>
                        <a:lnTo>
                          <a:pt x="1" y="28694"/>
                        </a:lnTo>
                        <a:cubicBezTo>
                          <a:pt x="15669" y="29552"/>
                          <a:pt x="28266" y="42148"/>
                          <a:pt x="29123" y="57817"/>
                        </a:cubicBezTo>
                        <a:lnTo>
                          <a:pt x="35446" y="57841"/>
                        </a:lnTo>
                        <a:cubicBezTo>
                          <a:pt x="36958" y="58019"/>
                          <a:pt x="38232" y="58615"/>
                          <a:pt x="39137" y="59532"/>
                        </a:cubicBezTo>
                        <a:cubicBezTo>
                          <a:pt x="39422" y="59817"/>
                          <a:pt x="39672" y="60127"/>
                          <a:pt x="39875" y="60472"/>
                        </a:cubicBezTo>
                        <a:cubicBezTo>
                          <a:pt x="39946" y="60591"/>
                          <a:pt x="40006" y="60710"/>
                          <a:pt x="40065" y="60829"/>
                        </a:cubicBezTo>
                        <a:cubicBezTo>
                          <a:pt x="40077" y="60841"/>
                          <a:pt x="40077" y="60865"/>
                          <a:pt x="40089" y="60877"/>
                        </a:cubicBezTo>
                        <a:cubicBezTo>
                          <a:pt x="40149" y="60996"/>
                          <a:pt x="40196" y="61115"/>
                          <a:pt x="40244" y="61234"/>
                        </a:cubicBezTo>
                        <a:cubicBezTo>
                          <a:pt x="40434" y="61746"/>
                          <a:pt x="40541" y="62282"/>
                          <a:pt x="40565" y="62841"/>
                        </a:cubicBezTo>
                        <a:lnTo>
                          <a:pt x="40565" y="62865"/>
                        </a:lnTo>
                        <a:cubicBezTo>
                          <a:pt x="40565" y="63044"/>
                          <a:pt x="40565" y="63222"/>
                          <a:pt x="40541" y="63413"/>
                        </a:cubicBezTo>
                        <a:cubicBezTo>
                          <a:pt x="40541" y="63425"/>
                          <a:pt x="40541" y="63437"/>
                          <a:pt x="40541" y="63449"/>
                        </a:cubicBezTo>
                        <a:cubicBezTo>
                          <a:pt x="40518" y="63806"/>
                          <a:pt x="40446" y="64163"/>
                          <a:pt x="40351" y="64520"/>
                        </a:cubicBezTo>
                        <a:cubicBezTo>
                          <a:pt x="40339" y="64544"/>
                          <a:pt x="40327" y="64568"/>
                          <a:pt x="40327" y="64604"/>
                        </a:cubicBezTo>
                        <a:cubicBezTo>
                          <a:pt x="40268" y="64770"/>
                          <a:pt x="40220" y="64937"/>
                          <a:pt x="40149" y="65104"/>
                        </a:cubicBezTo>
                        <a:cubicBezTo>
                          <a:pt x="40137" y="65127"/>
                          <a:pt x="40125" y="65163"/>
                          <a:pt x="40113" y="65187"/>
                        </a:cubicBezTo>
                        <a:cubicBezTo>
                          <a:pt x="40041" y="65366"/>
                          <a:pt x="39970" y="65532"/>
                          <a:pt x="39887" y="65711"/>
                        </a:cubicBezTo>
                        <a:cubicBezTo>
                          <a:pt x="39125" y="67211"/>
                          <a:pt x="38267" y="69390"/>
                          <a:pt x="38267" y="70128"/>
                        </a:cubicBezTo>
                        <a:cubicBezTo>
                          <a:pt x="38267" y="72271"/>
                          <a:pt x="40470" y="74021"/>
                          <a:pt x="43161" y="74021"/>
                        </a:cubicBezTo>
                        <a:cubicBezTo>
                          <a:pt x="45852" y="74021"/>
                          <a:pt x="48054" y="72271"/>
                          <a:pt x="48054" y="70128"/>
                        </a:cubicBezTo>
                        <a:cubicBezTo>
                          <a:pt x="48054" y="69390"/>
                          <a:pt x="47197" y="67211"/>
                          <a:pt x="46435" y="65711"/>
                        </a:cubicBezTo>
                        <a:cubicBezTo>
                          <a:pt x="46352" y="65532"/>
                          <a:pt x="46280" y="65366"/>
                          <a:pt x="46209" y="65199"/>
                        </a:cubicBezTo>
                        <a:cubicBezTo>
                          <a:pt x="46197" y="65163"/>
                          <a:pt x="46185" y="65139"/>
                          <a:pt x="46173" y="65104"/>
                        </a:cubicBezTo>
                        <a:cubicBezTo>
                          <a:pt x="46102" y="64937"/>
                          <a:pt x="46042" y="64770"/>
                          <a:pt x="45995" y="64604"/>
                        </a:cubicBezTo>
                        <a:cubicBezTo>
                          <a:pt x="45995" y="64568"/>
                          <a:pt x="45983" y="64544"/>
                          <a:pt x="45971" y="64520"/>
                        </a:cubicBezTo>
                        <a:cubicBezTo>
                          <a:pt x="45875" y="64163"/>
                          <a:pt x="45804" y="63806"/>
                          <a:pt x="45780" y="63449"/>
                        </a:cubicBezTo>
                        <a:cubicBezTo>
                          <a:pt x="45780" y="63437"/>
                          <a:pt x="45780" y="63425"/>
                          <a:pt x="45768" y="63413"/>
                        </a:cubicBezTo>
                        <a:cubicBezTo>
                          <a:pt x="45756" y="63234"/>
                          <a:pt x="45756" y="63044"/>
                          <a:pt x="45756" y="62865"/>
                        </a:cubicBezTo>
                        <a:cubicBezTo>
                          <a:pt x="45756" y="62865"/>
                          <a:pt x="45756" y="62853"/>
                          <a:pt x="45756" y="62841"/>
                        </a:cubicBezTo>
                        <a:cubicBezTo>
                          <a:pt x="45780" y="62282"/>
                          <a:pt x="45875" y="61746"/>
                          <a:pt x="46078" y="61234"/>
                        </a:cubicBezTo>
                        <a:cubicBezTo>
                          <a:pt x="46125" y="61115"/>
                          <a:pt x="46173" y="60996"/>
                          <a:pt x="46233" y="60877"/>
                        </a:cubicBezTo>
                        <a:cubicBezTo>
                          <a:pt x="46233" y="60865"/>
                          <a:pt x="46245" y="60841"/>
                          <a:pt x="46245" y="60829"/>
                        </a:cubicBezTo>
                        <a:cubicBezTo>
                          <a:pt x="46304" y="60710"/>
                          <a:pt x="46376" y="60591"/>
                          <a:pt x="46447" y="60472"/>
                        </a:cubicBezTo>
                        <a:cubicBezTo>
                          <a:pt x="46649" y="60127"/>
                          <a:pt x="46899" y="59817"/>
                          <a:pt x="47173" y="59532"/>
                        </a:cubicBezTo>
                        <a:cubicBezTo>
                          <a:pt x="48054" y="58650"/>
                          <a:pt x="49269" y="58067"/>
                          <a:pt x="50709" y="57853"/>
                        </a:cubicBezTo>
                        <a:lnTo>
                          <a:pt x="50828" y="57841"/>
                        </a:lnTo>
                        <a:lnTo>
                          <a:pt x="51495" y="57841"/>
                        </a:lnTo>
                        <a:lnTo>
                          <a:pt x="51638" y="57829"/>
                        </a:lnTo>
                        <a:lnTo>
                          <a:pt x="52055" y="57817"/>
                        </a:lnTo>
                        <a:lnTo>
                          <a:pt x="57817" y="57817"/>
                        </a:lnTo>
                        <a:cubicBezTo>
                          <a:pt x="56924" y="26337"/>
                          <a:pt x="31481" y="893"/>
                          <a:pt x="1" y="0"/>
                        </a:cubicBezTo>
                        <a:close/>
                      </a:path>
                    </a:pathLst>
                  </a:custGeom>
                  <a:solidFill>
                    <a:srgbClr val="407CCA"/>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nvGrpSpPr>
                  <p:cNvPr id="36" name="Google Shape;1192;p32">
                    <a:extLst>
                      <a:ext uri="{FF2B5EF4-FFF2-40B4-BE49-F238E27FC236}">
                        <a16:creationId xmlns:a16="http://schemas.microsoft.com/office/drawing/2014/main" id="{DA757B13-7D65-4D72-971A-EE8C579CE325}"/>
                      </a:ext>
                    </a:extLst>
                  </p:cNvPr>
                  <p:cNvGrpSpPr/>
                  <p:nvPr/>
                </p:nvGrpSpPr>
                <p:grpSpPr>
                  <a:xfrm>
                    <a:off x="5312820" y="1885199"/>
                    <a:ext cx="350079" cy="350079"/>
                    <a:chOff x="3497300" y="3227275"/>
                    <a:chExt cx="296175" cy="296175"/>
                  </a:xfrm>
                </p:grpSpPr>
                <p:sp>
                  <p:nvSpPr>
                    <p:cNvPr id="76" name="Google Shape;1193;p32">
                      <a:extLst>
                        <a:ext uri="{FF2B5EF4-FFF2-40B4-BE49-F238E27FC236}">
                          <a16:creationId xmlns:a16="http://schemas.microsoft.com/office/drawing/2014/main" id="{594E0360-0D97-4626-9417-41C0DEEAFC14}"/>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7" name="Google Shape;1194;p32">
                      <a:extLst>
                        <a:ext uri="{FF2B5EF4-FFF2-40B4-BE49-F238E27FC236}">
                          <a16:creationId xmlns:a16="http://schemas.microsoft.com/office/drawing/2014/main" id="{5F48656E-CFCA-482C-AE21-352943B111F6}"/>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8" name="Google Shape;1195;p32">
                      <a:extLst>
                        <a:ext uri="{FF2B5EF4-FFF2-40B4-BE49-F238E27FC236}">
                          <a16:creationId xmlns:a16="http://schemas.microsoft.com/office/drawing/2014/main" id="{AD8BC1F0-1ECE-404E-B659-1DF8920FD7B7}"/>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9" name="Google Shape;1196;p32">
                      <a:extLst>
                        <a:ext uri="{FF2B5EF4-FFF2-40B4-BE49-F238E27FC236}">
                          <a16:creationId xmlns:a16="http://schemas.microsoft.com/office/drawing/2014/main" id="{7EB7115C-5E90-4A09-835A-9872D7AEEFB0}"/>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80" name="Google Shape;1197;p32">
                      <a:extLst>
                        <a:ext uri="{FF2B5EF4-FFF2-40B4-BE49-F238E27FC236}">
                          <a16:creationId xmlns:a16="http://schemas.microsoft.com/office/drawing/2014/main" id="{78A80BEC-EDEA-42DE-8178-EF7918B23DC7}"/>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81" name="Google Shape;1198;p32">
                      <a:extLst>
                        <a:ext uri="{FF2B5EF4-FFF2-40B4-BE49-F238E27FC236}">
                          <a16:creationId xmlns:a16="http://schemas.microsoft.com/office/drawing/2014/main" id="{E39B7771-DDF1-482D-A32E-02A5AA6F62B6}"/>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82" name="Google Shape;1199;p32">
                      <a:extLst>
                        <a:ext uri="{FF2B5EF4-FFF2-40B4-BE49-F238E27FC236}">
                          <a16:creationId xmlns:a16="http://schemas.microsoft.com/office/drawing/2014/main" id="{B6DFEEB5-80B9-4038-83A3-9C081C2EB529}"/>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83" name="Google Shape;1200;p32">
                      <a:extLst>
                        <a:ext uri="{FF2B5EF4-FFF2-40B4-BE49-F238E27FC236}">
                          <a16:creationId xmlns:a16="http://schemas.microsoft.com/office/drawing/2014/main" id="{C3F17751-C760-46B3-A2F6-01349A3F980A}"/>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sp>
                <p:nvSpPr>
                  <p:cNvPr id="37" name="Google Shape;1747;p42">
                    <a:extLst>
                      <a:ext uri="{FF2B5EF4-FFF2-40B4-BE49-F238E27FC236}">
                        <a16:creationId xmlns:a16="http://schemas.microsoft.com/office/drawing/2014/main" id="{65120ABE-EFBE-4D85-9899-460868A39F6F}"/>
                      </a:ext>
                    </a:extLst>
                  </p:cNvPr>
                  <p:cNvSpPr/>
                  <p:nvPr/>
                </p:nvSpPr>
                <p:spPr>
                  <a:xfrm>
                    <a:off x="4066478" y="1869047"/>
                    <a:ext cx="429613" cy="429646"/>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EBB700"/>
                    </a:solidFill>
                  </a:ln>
                </p:spPr>
                <p:txBody>
                  <a:bodyPr spcFirstLastPara="1" wrap="square" lIns="121900" tIns="121900" rIns="121900" bIns="121900" anchor="ctr" anchorCtr="0">
                    <a:noAutofit/>
                  </a:bodyPr>
                  <a:lstStyle/>
                  <a:p>
                    <a:pPr algn="ctr" defTabSz="1219170" fontAlgn="auto">
                      <a:spcBef>
                        <a:spcPts val="0"/>
                      </a:spcBef>
                      <a:spcAft>
                        <a:spcPts val="0"/>
                      </a:spcAft>
                      <a:buSzPts val="1100"/>
                      <a:defRPr/>
                    </a:pPr>
                    <a:endParaRPr sz="2400" kern="0" dirty="0">
                      <a:solidFill>
                        <a:sysClr val="windowText" lastClr="000000"/>
                      </a:solidFill>
                    </a:endParaRPr>
                  </a:p>
                </p:txBody>
              </p:sp>
              <p:sp>
                <p:nvSpPr>
                  <p:cNvPr id="38" name="Google Shape;1747;p42">
                    <a:extLst>
                      <a:ext uri="{FF2B5EF4-FFF2-40B4-BE49-F238E27FC236}">
                        <a16:creationId xmlns:a16="http://schemas.microsoft.com/office/drawing/2014/main" id="{F27642C4-BF15-4B15-BD5A-9ADD7AA2A316}"/>
                      </a:ext>
                    </a:extLst>
                  </p:cNvPr>
                  <p:cNvSpPr/>
                  <p:nvPr/>
                </p:nvSpPr>
                <p:spPr>
                  <a:xfrm>
                    <a:off x="5014535" y="2257835"/>
                    <a:ext cx="429613" cy="429646"/>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407CCA"/>
                    </a:solidFill>
                  </a:ln>
                </p:spPr>
                <p:txBody>
                  <a:bodyPr spcFirstLastPara="1" wrap="square" lIns="121900" tIns="121900" rIns="121900" bIns="121900" anchor="ctr" anchorCtr="0">
                    <a:noAutofit/>
                  </a:bodyPr>
                  <a:lstStyle/>
                  <a:p>
                    <a:pPr algn="ctr" defTabSz="1219170" fontAlgn="auto">
                      <a:spcBef>
                        <a:spcPts val="0"/>
                      </a:spcBef>
                      <a:spcAft>
                        <a:spcPts val="0"/>
                      </a:spcAft>
                      <a:buSzPts val="1100"/>
                      <a:defRPr/>
                    </a:pPr>
                    <a:r>
                      <a:rPr lang="sv-SE" sz="2267">
                        <a:solidFill>
                          <a:srgbClr val="FFFFFF"/>
                        </a:solidFill>
                        <a:latin typeface="Fira Sans Extra Condensed Medium"/>
                        <a:ea typeface="Fira Sans Extra Condensed Medium"/>
                        <a:cs typeface="Fira Sans Extra Condensed Medium"/>
                        <a:sym typeface="Fira Sans Extra Condensed Medium"/>
                      </a:rPr>
                      <a:t>05</a:t>
                    </a:r>
                  </a:p>
                </p:txBody>
              </p:sp>
              <p:sp>
                <p:nvSpPr>
                  <p:cNvPr id="39" name="Google Shape;1747;p42">
                    <a:extLst>
                      <a:ext uri="{FF2B5EF4-FFF2-40B4-BE49-F238E27FC236}">
                        <a16:creationId xmlns:a16="http://schemas.microsoft.com/office/drawing/2014/main" id="{E2BBD8DF-8A0C-4F56-8D8B-7A08F580CA2E}"/>
                      </a:ext>
                    </a:extLst>
                  </p:cNvPr>
                  <p:cNvSpPr/>
                  <p:nvPr/>
                </p:nvSpPr>
                <p:spPr>
                  <a:xfrm>
                    <a:off x="4641677" y="3225945"/>
                    <a:ext cx="429613" cy="429646"/>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FF5C35"/>
                    </a:solidFill>
                  </a:ln>
                </p:spPr>
                <p:txBody>
                  <a:bodyPr spcFirstLastPara="1" wrap="square" lIns="121900" tIns="121900" rIns="121900" bIns="121900" anchor="ctr" anchorCtr="0">
                    <a:noAutofit/>
                  </a:bodyPr>
                  <a:lstStyle/>
                  <a:p>
                    <a:pPr algn="ctr" defTabSz="1219170" fontAlgn="auto">
                      <a:spcBef>
                        <a:spcPts val="0"/>
                      </a:spcBef>
                      <a:spcAft>
                        <a:spcPts val="0"/>
                      </a:spcAft>
                      <a:buSzPts val="1100"/>
                      <a:defRPr/>
                    </a:pPr>
                    <a:r>
                      <a:rPr lang="sv-SE" sz="2267">
                        <a:solidFill>
                          <a:srgbClr val="FFFFFF"/>
                        </a:solidFill>
                        <a:latin typeface="Fira Sans Extra Condensed Medium"/>
                        <a:ea typeface="Fira Sans Extra Condensed Medium"/>
                        <a:cs typeface="Fira Sans Extra Condensed Medium"/>
                        <a:sym typeface="Fira Sans Extra Condensed Medium"/>
                      </a:rPr>
                      <a:t>05</a:t>
                    </a:r>
                  </a:p>
                </p:txBody>
              </p:sp>
              <p:sp>
                <p:nvSpPr>
                  <p:cNvPr id="40" name="Google Shape;1747;p42">
                    <a:extLst>
                      <a:ext uri="{FF2B5EF4-FFF2-40B4-BE49-F238E27FC236}">
                        <a16:creationId xmlns:a16="http://schemas.microsoft.com/office/drawing/2014/main" id="{8EA35086-837E-40FA-A24A-5FE4736684DC}"/>
                      </a:ext>
                    </a:extLst>
                  </p:cNvPr>
                  <p:cNvSpPr/>
                  <p:nvPr/>
                </p:nvSpPr>
                <p:spPr>
                  <a:xfrm>
                    <a:off x="3634494" y="2843147"/>
                    <a:ext cx="429613" cy="429646"/>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B3B2B1"/>
                    </a:solidFill>
                  </a:ln>
                </p:spPr>
                <p:txBody>
                  <a:bodyPr spcFirstLastPara="1" wrap="square" lIns="121900" tIns="121900" rIns="121900" bIns="121900" anchor="ctr" anchorCtr="0">
                    <a:noAutofit/>
                  </a:bodyPr>
                  <a:lstStyle/>
                  <a:p>
                    <a:pPr algn="ctr" defTabSz="1219170" fontAlgn="auto">
                      <a:spcBef>
                        <a:spcPts val="0"/>
                      </a:spcBef>
                      <a:spcAft>
                        <a:spcPts val="0"/>
                      </a:spcAft>
                      <a:buSzPts val="1100"/>
                      <a:defRPr/>
                    </a:pPr>
                    <a:r>
                      <a:rPr lang="sv-SE" sz="2267">
                        <a:solidFill>
                          <a:srgbClr val="FFFFFF"/>
                        </a:solidFill>
                        <a:latin typeface="Fira Sans Extra Condensed Medium"/>
                        <a:ea typeface="Fira Sans Extra Condensed Medium"/>
                        <a:cs typeface="Fira Sans Extra Condensed Medium"/>
                        <a:sym typeface="Fira Sans Extra Condensed Medium"/>
                      </a:rPr>
                      <a:t>05</a:t>
                    </a:r>
                  </a:p>
                </p:txBody>
              </p:sp>
              <p:sp>
                <p:nvSpPr>
                  <p:cNvPr id="41" name="Google Shape;1393;p36">
                    <a:extLst>
                      <a:ext uri="{FF2B5EF4-FFF2-40B4-BE49-F238E27FC236}">
                        <a16:creationId xmlns:a16="http://schemas.microsoft.com/office/drawing/2014/main" id="{BA5EAD10-AF46-4CBE-B808-0C7DCDA2F040}"/>
                      </a:ext>
                    </a:extLst>
                  </p:cNvPr>
                  <p:cNvSpPr txBox="1"/>
                  <p:nvPr/>
                </p:nvSpPr>
                <p:spPr>
                  <a:xfrm>
                    <a:off x="2032868" y="1665488"/>
                    <a:ext cx="1884600" cy="429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a:defPPr>
                    <a:lvl1pPr marL="0" indent="0" defTabSz="914400" eaLnBrk="1" fontAlgn="auto" latinLnBrk="0" hangingPunct="1">
                      <a:buClrTx/>
                      <a:buSzTx/>
                      <a:buFontTx/>
                      <a:buNone/>
                      <a:tabLst/>
                      <a:defRPr kumimoji="0" b="1" kern="0" spc="0" normalizeH="0" baseline="0">
                        <a:ln>
                          <a:noFill/>
                        </a:ln>
                        <a:solidFill>
                          <a:srgbClr val="EC3A3B"/>
                        </a:solidFill>
                        <a:effectLst/>
                        <a:uLnTx/>
                        <a:uFillTx/>
                        <a:latin typeface="Helvetica Neue"/>
                        <a:ea typeface="Fira Sans Extra Condensed Medium"/>
                        <a:cs typeface="Fira Sans Extra Condensed Medium"/>
                      </a:defRPr>
                    </a:lvl1pPr>
                  </a:lstStyle>
                  <a:p>
                    <a:r>
                      <a:rPr lang="sv-SE">
                        <a:solidFill>
                          <a:srgbClr val="EBB700"/>
                        </a:solidFill>
                        <a:effectLst>
                          <a:innerShdw blurRad="63500" dist="50800" dir="13500000">
                            <a:prstClr val="black">
                              <a:alpha val="50000"/>
                            </a:prstClr>
                          </a:innerShdw>
                        </a:effectLst>
                        <a:sym typeface="Fira Sans Extra Condensed Medium"/>
                      </a:rPr>
                      <a:t>Fokusområde 1:</a:t>
                    </a:r>
                  </a:p>
                  <a:p>
                    <a:r>
                      <a:rPr lang="sv-SE">
                        <a:solidFill>
                          <a:srgbClr val="EBB700"/>
                        </a:solidFill>
                        <a:effectLst>
                          <a:innerShdw blurRad="63500" dist="50800" dir="13500000">
                            <a:prstClr val="black">
                              <a:alpha val="50000"/>
                            </a:prstClr>
                          </a:innerShdw>
                        </a:effectLst>
                        <a:sym typeface="Fira Sans Extra Condensed Medium"/>
                      </a:rPr>
                      <a:t>Nya klubbar</a:t>
                    </a:r>
                  </a:p>
                </p:txBody>
              </p:sp>
              <p:sp>
                <p:nvSpPr>
                  <p:cNvPr id="42" name="Google Shape;1393;p36">
                    <a:extLst>
                      <a:ext uri="{FF2B5EF4-FFF2-40B4-BE49-F238E27FC236}">
                        <a16:creationId xmlns:a16="http://schemas.microsoft.com/office/drawing/2014/main" id="{2BFBE6ED-38A3-45FE-899E-3FBC8C76E31E}"/>
                      </a:ext>
                    </a:extLst>
                  </p:cNvPr>
                  <p:cNvSpPr txBox="1"/>
                  <p:nvPr/>
                </p:nvSpPr>
                <p:spPr>
                  <a:xfrm>
                    <a:off x="5982925" y="1662093"/>
                    <a:ext cx="1884600" cy="429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0" indent="0" defTabSz="914400" eaLnBrk="1" fontAlgn="auto" latinLnBrk="0" hangingPunct="1">
                      <a:buClrTx/>
                      <a:buSzTx/>
                      <a:buFontTx/>
                      <a:buNone/>
                      <a:tabLst/>
                      <a:defRPr kumimoji="0" b="1" kern="0" spc="0" normalizeH="0" baseline="0">
                        <a:ln>
                          <a:noFill/>
                        </a:ln>
                        <a:solidFill>
                          <a:srgbClr val="EC3A3B"/>
                        </a:solidFill>
                        <a:effectLst/>
                        <a:uLnTx/>
                        <a:uFillTx/>
                        <a:latin typeface="Helvetica Neue"/>
                        <a:ea typeface="Fira Sans Extra Condensed Medium"/>
                        <a:cs typeface="Fira Sans Extra Condensed Medium"/>
                      </a:defRPr>
                    </a:lvl1pPr>
                  </a:lstStyle>
                  <a:p>
                    <a:r>
                      <a:rPr lang="sv-SE">
                        <a:solidFill>
                          <a:srgbClr val="407CCA"/>
                        </a:solidFill>
                        <a:effectLst>
                          <a:innerShdw blurRad="63500" dist="50800" dir="13500000">
                            <a:prstClr val="black">
                              <a:alpha val="50000"/>
                            </a:prstClr>
                          </a:innerShdw>
                        </a:effectLst>
                        <a:sym typeface="Fira Sans Extra Condensed Medium"/>
                      </a:rPr>
                      <a:t>Fokusområde 2:</a:t>
                    </a:r>
                  </a:p>
                  <a:p>
                    <a:r>
                      <a:rPr lang="sv-SE">
                        <a:solidFill>
                          <a:srgbClr val="407CCA"/>
                        </a:solidFill>
                        <a:effectLst>
                          <a:innerShdw blurRad="63500" dist="50800" dir="13500000">
                            <a:prstClr val="black">
                              <a:alpha val="50000"/>
                            </a:prstClr>
                          </a:innerShdw>
                        </a:effectLst>
                        <a:sym typeface="Fira Sans Extra Condensed Medium"/>
                      </a:rPr>
                      <a:t>Nya medlemmar</a:t>
                    </a:r>
                  </a:p>
                </p:txBody>
              </p:sp>
              <p:pic>
                <p:nvPicPr>
                  <p:cNvPr id="43" name="Graphic 42" descr="User with solid fill">
                    <a:extLst>
                      <a:ext uri="{FF2B5EF4-FFF2-40B4-BE49-F238E27FC236}">
                        <a16:creationId xmlns:a16="http://schemas.microsoft.com/office/drawing/2014/main" id="{33A57E30-2A54-4155-B9AF-5B9A08C3E50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25795" y="1929505"/>
                    <a:ext cx="304828" cy="304828"/>
                  </a:xfrm>
                  <a:prstGeom prst="rect">
                    <a:avLst/>
                  </a:prstGeom>
                </p:spPr>
              </p:pic>
              <p:pic>
                <p:nvPicPr>
                  <p:cNvPr id="44" name="Graphic 43" descr="User with solid fill">
                    <a:extLst>
                      <a:ext uri="{FF2B5EF4-FFF2-40B4-BE49-F238E27FC236}">
                        <a16:creationId xmlns:a16="http://schemas.microsoft.com/office/drawing/2014/main" id="{3B4065C9-B127-4874-BA11-AD7B789B3B8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71290" y="2320244"/>
                    <a:ext cx="304828" cy="304828"/>
                  </a:xfrm>
                  <a:prstGeom prst="rect">
                    <a:avLst/>
                  </a:prstGeom>
                </p:spPr>
              </p:pic>
              <p:pic>
                <p:nvPicPr>
                  <p:cNvPr id="45" name="Graphic 44" descr="User with solid fill">
                    <a:extLst>
                      <a:ext uri="{FF2B5EF4-FFF2-40B4-BE49-F238E27FC236}">
                        <a16:creationId xmlns:a16="http://schemas.microsoft.com/office/drawing/2014/main" id="{F691413E-F63F-41C9-A7A5-0A8A469AB75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704069" y="3288354"/>
                    <a:ext cx="304828" cy="304828"/>
                  </a:xfrm>
                  <a:prstGeom prst="rect">
                    <a:avLst/>
                  </a:prstGeom>
                </p:spPr>
              </p:pic>
              <p:pic>
                <p:nvPicPr>
                  <p:cNvPr id="46" name="Graphic 45" descr="User with solid fill">
                    <a:extLst>
                      <a:ext uri="{FF2B5EF4-FFF2-40B4-BE49-F238E27FC236}">
                        <a16:creationId xmlns:a16="http://schemas.microsoft.com/office/drawing/2014/main" id="{C6479C15-579A-4B2F-99B7-09A7513AEF3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696886" y="2905556"/>
                    <a:ext cx="304828" cy="304828"/>
                  </a:xfrm>
                  <a:prstGeom prst="rect">
                    <a:avLst/>
                  </a:prstGeom>
                </p:spPr>
              </p:pic>
              <p:sp>
                <p:nvSpPr>
                  <p:cNvPr id="47" name="Google Shape;1393;p36">
                    <a:extLst>
                      <a:ext uri="{FF2B5EF4-FFF2-40B4-BE49-F238E27FC236}">
                        <a16:creationId xmlns:a16="http://schemas.microsoft.com/office/drawing/2014/main" id="{54EA6481-D40E-41F0-8CFB-2EC2858FEE84}"/>
                      </a:ext>
                    </a:extLst>
                  </p:cNvPr>
                  <p:cNvSpPr txBox="1"/>
                  <p:nvPr/>
                </p:nvSpPr>
                <p:spPr>
                  <a:xfrm>
                    <a:off x="1914620" y="3610727"/>
                    <a:ext cx="1884600" cy="429600"/>
                  </a:xfrm>
                  <a:prstGeom prst="rect">
                    <a:avLst/>
                  </a:prstGeom>
                  <a:noFill/>
                  <a:ln>
                    <a:noFill/>
                  </a:ln>
                </p:spPr>
                <p:txBody>
                  <a:bodyPr spcFirstLastPara="1" wrap="square" lIns="121900" tIns="121900" rIns="121900" bIns="121900" anchor="ctr" anchorCtr="0">
                    <a:noAutofit/>
                  </a:bodyPr>
                  <a:lstStyle/>
                  <a:p>
                    <a:pPr>
                      <a:buClrTx/>
                      <a:defRPr/>
                    </a:pPr>
                    <a:r>
                      <a:rPr lang="sv-SE" b="1">
                        <a:solidFill>
                          <a:srgbClr val="B3B2B1"/>
                        </a:solidFill>
                        <a:effectLst>
                          <a:innerShdw blurRad="63500" dist="50800" dir="13500000">
                            <a:prstClr val="black">
                              <a:alpha val="50000"/>
                            </a:prstClr>
                          </a:innerShdw>
                        </a:effectLst>
                        <a:latin typeface="Helvetica Neue"/>
                        <a:sym typeface="Fira Sans Extra Condensed Medium"/>
                      </a:rPr>
                      <a:t>Fokusområde 4:</a:t>
                    </a:r>
                  </a:p>
                  <a:p>
                    <a:pPr>
                      <a:buClrTx/>
                      <a:defRPr/>
                    </a:pPr>
                    <a:r>
                      <a:rPr lang="sv-SE" b="1">
                        <a:solidFill>
                          <a:srgbClr val="B3B2B1"/>
                        </a:solidFill>
                        <a:effectLst>
                          <a:innerShdw blurRad="63500" dist="50800" dir="13500000">
                            <a:prstClr val="black">
                              <a:alpha val="50000"/>
                            </a:prstClr>
                          </a:innerShdw>
                        </a:effectLst>
                        <a:latin typeface="Helvetica Neue"/>
                        <a:sym typeface="Fira Sans Extra Condensed Medium"/>
                      </a:rPr>
                      <a:t>Ledarstöd</a:t>
                    </a:r>
                  </a:p>
                </p:txBody>
              </p:sp>
              <p:sp>
                <p:nvSpPr>
                  <p:cNvPr id="48" name="Google Shape;1393;p36">
                    <a:extLst>
                      <a:ext uri="{FF2B5EF4-FFF2-40B4-BE49-F238E27FC236}">
                        <a16:creationId xmlns:a16="http://schemas.microsoft.com/office/drawing/2014/main" id="{3D2FE588-74AC-4C0F-AF40-6DCE7A02E39B}"/>
                      </a:ext>
                    </a:extLst>
                  </p:cNvPr>
                  <p:cNvSpPr txBox="1"/>
                  <p:nvPr/>
                </p:nvSpPr>
                <p:spPr>
                  <a:xfrm>
                    <a:off x="5820856" y="3612917"/>
                    <a:ext cx="1884600" cy="429600"/>
                  </a:xfrm>
                  <a:prstGeom prst="rect">
                    <a:avLst/>
                  </a:prstGeom>
                  <a:noFill/>
                  <a:ln>
                    <a:noFill/>
                  </a:ln>
                </p:spPr>
                <p:txBody>
                  <a:bodyPr spcFirstLastPara="1" wrap="square" lIns="121900" tIns="121900" rIns="121900" bIns="121900" anchor="ctr" anchorCtr="0">
                    <a:noAutofit/>
                  </a:bodyPr>
                  <a:lstStyle/>
                  <a:p>
                    <a:pPr defTabSz="1219170" fontAlgn="auto">
                      <a:spcBef>
                        <a:spcPts val="0"/>
                      </a:spcBef>
                      <a:spcAft>
                        <a:spcPts val="0"/>
                      </a:spcAft>
                      <a:defRPr/>
                    </a:pPr>
                    <a:r>
                      <a:rPr lang="sv-SE" b="1">
                        <a:solidFill>
                          <a:srgbClr val="FF5C35"/>
                        </a:solidFill>
                        <a:effectLst>
                          <a:innerShdw blurRad="63500" dist="50800" dir="13500000">
                            <a:prstClr val="black">
                              <a:alpha val="50000"/>
                            </a:prstClr>
                          </a:innerShdw>
                        </a:effectLst>
                        <a:latin typeface="Helvetica Neue"/>
                        <a:ea typeface="Fira Sans Extra Condensed Medium"/>
                        <a:cs typeface="Fira Sans Extra Condensed Medium"/>
                        <a:sym typeface="Fira Sans Extra Condensed Medium"/>
                      </a:rPr>
                      <a:t>Fokusområde 3:</a:t>
                    </a:r>
                  </a:p>
                  <a:p>
                    <a:pPr defTabSz="1219170" fontAlgn="auto">
                      <a:spcBef>
                        <a:spcPts val="0"/>
                      </a:spcBef>
                      <a:spcAft>
                        <a:spcPts val="0"/>
                      </a:spcAft>
                      <a:defRPr/>
                    </a:pPr>
                    <a:r>
                      <a:rPr lang="sv-SE" b="1">
                        <a:solidFill>
                          <a:srgbClr val="FF5C35"/>
                        </a:solidFill>
                        <a:effectLst>
                          <a:innerShdw blurRad="63500" dist="50800" dir="13500000">
                            <a:prstClr val="black">
                              <a:alpha val="50000"/>
                            </a:prstClr>
                          </a:innerShdw>
                        </a:effectLst>
                        <a:latin typeface="Helvetica Neue"/>
                        <a:ea typeface="Fira Sans Extra Condensed Medium"/>
                        <a:cs typeface="Fira Sans Extra Condensed Medium"/>
                        <a:sym typeface="Fira Sans Extra Condensed Medium"/>
                      </a:rPr>
                      <a:t>Medlemstrivsel</a:t>
                    </a:r>
                  </a:p>
                </p:txBody>
              </p:sp>
              <p:grpSp>
                <p:nvGrpSpPr>
                  <p:cNvPr id="49" name="Google Shape;1192;p32">
                    <a:extLst>
                      <a:ext uri="{FF2B5EF4-FFF2-40B4-BE49-F238E27FC236}">
                        <a16:creationId xmlns:a16="http://schemas.microsoft.com/office/drawing/2014/main" id="{F7AFF71B-166F-4577-913F-EE4B078679BD}"/>
                      </a:ext>
                    </a:extLst>
                  </p:cNvPr>
                  <p:cNvGrpSpPr/>
                  <p:nvPr/>
                </p:nvGrpSpPr>
                <p:grpSpPr>
                  <a:xfrm>
                    <a:off x="3634419" y="1756287"/>
                    <a:ext cx="350079" cy="350079"/>
                    <a:chOff x="3497300" y="3227275"/>
                    <a:chExt cx="296175" cy="296175"/>
                  </a:xfrm>
                </p:grpSpPr>
                <p:sp>
                  <p:nvSpPr>
                    <p:cNvPr id="68" name="Google Shape;1193;p32">
                      <a:extLst>
                        <a:ext uri="{FF2B5EF4-FFF2-40B4-BE49-F238E27FC236}">
                          <a16:creationId xmlns:a16="http://schemas.microsoft.com/office/drawing/2014/main" id="{CC7508BB-3633-448B-9D10-583BADA428DC}"/>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9" name="Google Shape;1194;p32">
                      <a:extLst>
                        <a:ext uri="{FF2B5EF4-FFF2-40B4-BE49-F238E27FC236}">
                          <a16:creationId xmlns:a16="http://schemas.microsoft.com/office/drawing/2014/main" id="{3E848283-3817-41AE-8836-AE4FF00387F6}"/>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0" name="Google Shape;1195;p32">
                      <a:extLst>
                        <a:ext uri="{FF2B5EF4-FFF2-40B4-BE49-F238E27FC236}">
                          <a16:creationId xmlns:a16="http://schemas.microsoft.com/office/drawing/2014/main" id="{C3F99FAB-EB0B-4FB0-9205-C3ED058BE766}"/>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1" name="Google Shape;1196;p32">
                      <a:extLst>
                        <a:ext uri="{FF2B5EF4-FFF2-40B4-BE49-F238E27FC236}">
                          <a16:creationId xmlns:a16="http://schemas.microsoft.com/office/drawing/2014/main" id="{ABA71B49-9648-4B05-8892-9CCC6BA2D761}"/>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2" name="Google Shape;1197;p32">
                      <a:extLst>
                        <a:ext uri="{FF2B5EF4-FFF2-40B4-BE49-F238E27FC236}">
                          <a16:creationId xmlns:a16="http://schemas.microsoft.com/office/drawing/2014/main" id="{380EEB33-6794-4428-9038-ED5E785D0C20}"/>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3" name="Google Shape;1198;p32">
                      <a:extLst>
                        <a:ext uri="{FF2B5EF4-FFF2-40B4-BE49-F238E27FC236}">
                          <a16:creationId xmlns:a16="http://schemas.microsoft.com/office/drawing/2014/main" id="{A1FF137B-1925-48F8-8FEE-24D45C8A5D42}"/>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4" name="Google Shape;1199;p32">
                      <a:extLst>
                        <a:ext uri="{FF2B5EF4-FFF2-40B4-BE49-F238E27FC236}">
                          <a16:creationId xmlns:a16="http://schemas.microsoft.com/office/drawing/2014/main" id="{60395784-E0CC-448C-B796-2E48DE372FAC}"/>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5" name="Google Shape;1200;p32">
                      <a:extLst>
                        <a:ext uri="{FF2B5EF4-FFF2-40B4-BE49-F238E27FC236}">
                          <a16:creationId xmlns:a16="http://schemas.microsoft.com/office/drawing/2014/main" id="{88724666-7685-4000-91E8-3E13A987BAEF}"/>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grpSp>
                <p:nvGrpSpPr>
                  <p:cNvPr id="50" name="Google Shape;1192;p32">
                    <a:extLst>
                      <a:ext uri="{FF2B5EF4-FFF2-40B4-BE49-F238E27FC236}">
                        <a16:creationId xmlns:a16="http://schemas.microsoft.com/office/drawing/2014/main" id="{1BE88551-D562-4909-8197-170818A772C4}"/>
                      </a:ext>
                    </a:extLst>
                  </p:cNvPr>
                  <p:cNvGrpSpPr/>
                  <p:nvPr/>
                </p:nvGrpSpPr>
                <p:grpSpPr>
                  <a:xfrm>
                    <a:off x="5119860" y="3467273"/>
                    <a:ext cx="350079" cy="350079"/>
                    <a:chOff x="3497300" y="3227275"/>
                    <a:chExt cx="296175" cy="296175"/>
                  </a:xfrm>
                </p:grpSpPr>
                <p:sp>
                  <p:nvSpPr>
                    <p:cNvPr id="60" name="Google Shape;1193;p32">
                      <a:extLst>
                        <a:ext uri="{FF2B5EF4-FFF2-40B4-BE49-F238E27FC236}">
                          <a16:creationId xmlns:a16="http://schemas.microsoft.com/office/drawing/2014/main" id="{45D1473B-047F-47A9-B0CE-4A46C4DB9B6E}"/>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1" name="Google Shape;1194;p32">
                      <a:extLst>
                        <a:ext uri="{FF2B5EF4-FFF2-40B4-BE49-F238E27FC236}">
                          <a16:creationId xmlns:a16="http://schemas.microsoft.com/office/drawing/2014/main" id="{7FA638B5-1B83-47E2-90DC-97FA628734C6}"/>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2" name="Google Shape;1195;p32">
                      <a:extLst>
                        <a:ext uri="{FF2B5EF4-FFF2-40B4-BE49-F238E27FC236}">
                          <a16:creationId xmlns:a16="http://schemas.microsoft.com/office/drawing/2014/main" id="{29996387-4D4D-4548-BDC7-D1877C8D39F6}"/>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3" name="Google Shape;1196;p32">
                      <a:extLst>
                        <a:ext uri="{FF2B5EF4-FFF2-40B4-BE49-F238E27FC236}">
                          <a16:creationId xmlns:a16="http://schemas.microsoft.com/office/drawing/2014/main" id="{CAFD7438-7166-4796-B1DD-0F272E414F69}"/>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4" name="Google Shape;1197;p32">
                      <a:extLst>
                        <a:ext uri="{FF2B5EF4-FFF2-40B4-BE49-F238E27FC236}">
                          <a16:creationId xmlns:a16="http://schemas.microsoft.com/office/drawing/2014/main" id="{42ACEB52-0C29-4229-8E3F-0678B3BF1A4A}"/>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5" name="Google Shape;1198;p32">
                      <a:extLst>
                        <a:ext uri="{FF2B5EF4-FFF2-40B4-BE49-F238E27FC236}">
                          <a16:creationId xmlns:a16="http://schemas.microsoft.com/office/drawing/2014/main" id="{851856F9-C138-4F92-BBB9-87239B7BA23A}"/>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6" name="Google Shape;1199;p32">
                      <a:extLst>
                        <a:ext uri="{FF2B5EF4-FFF2-40B4-BE49-F238E27FC236}">
                          <a16:creationId xmlns:a16="http://schemas.microsoft.com/office/drawing/2014/main" id="{3A02E486-CB23-4254-8C38-9B49A302F5D6}"/>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7" name="Google Shape;1200;p32">
                      <a:extLst>
                        <a:ext uri="{FF2B5EF4-FFF2-40B4-BE49-F238E27FC236}">
                          <a16:creationId xmlns:a16="http://schemas.microsoft.com/office/drawing/2014/main" id="{F77B1D72-2CA9-4F86-ADDB-88F0DFDD0A6D}"/>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grpSp>
                <p:nvGrpSpPr>
                  <p:cNvPr id="51" name="Google Shape;1192;p32">
                    <a:extLst>
                      <a:ext uri="{FF2B5EF4-FFF2-40B4-BE49-F238E27FC236}">
                        <a16:creationId xmlns:a16="http://schemas.microsoft.com/office/drawing/2014/main" id="{27BDC031-51F7-490C-87FF-AB345545D3B2}"/>
                      </a:ext>
                    </a:extLst>
                  </p:cNvPr>
                  <p:cNvGrpSpPr/>
                  <p:nvPr/>
                </p:nvGrpSpPr>
                <p:grpSpPr>
                  <a:xfrm>
                    <a:off x="3515418" y="3339633"/>
                    <a:ext cx="350079" cy="350079"/>
                    <a:chOff x="3497300" y="3227275"/>
                    <a:chExt cx="296175" cy="296175"/>
                  </a:xfrm>
                </p:grpSpPr>
                <p:sp>
                  <p:nvSpPr>
                    <p:cNvPr id="52" name="Google Shape;1193;p32">
                      <a:extLst>
                        <a:ext uri="{FF2B5EF4-FFF2-40B4-BE49-F238E27FC236}">
                          <a16:creationId xmlns:a16="http://schemas.microsoft.com/office/drawing/2014/main" id="{77DBE95A-0219-4D3E-9948-AC1C7DE97AD4}"/>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3" name="Google Shape;1194;p32">
                      <a:extLst>
                        <a:ext uri="{FF2B5EF4-FFF2-40B4-BE49-F238E27FC236}">
                          <a16:creationId xmlns:a16="http://schemas.microsoft.com/office/drawing/2014/main" id="{B429AA2B-C6C7-4F08-9FAE-13E68BFBF60C}"/>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4" name="Google Shape;1195;p32">
                      <a:extLst>
                        <a:ext uri="{FF2B5EF4-FFF2-40B4-BE49-F238E27FC236}">
                          <a16:creationId xmlns:a16="http://schemas.microsoft.com/office/drawing/2014/main" id="{3141D6AE-39B3-4859-AD9D-6F3C275B622A}"/>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5" name="Google Shape;1196;p32">
                      <a:extLst>
                        <a:ext uri="{FF2B5EF4-FFF2-40B4-BE49-F238E27FC236}">
                          <a16:creationId xmlns:a16="http://schemas.microsoft.com/office/drawing/2014/main" id="{0688C863-691E-485E-84D8-D9F25D635D1D}"/>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6" name="Google Shape;1197;p32">
                      <a:extLst>
                        <a:ext uri="{FF2B5EF4-FFF2-40B4-BE49-F238E27FC236}">
                          <a16:creationId xmlns:a16="http://schemas.microsoft.com/office/drawing/2014/main" id="{F0205D55-EC67-4DF5-9CD2-1310FEF1D00E}"/>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7" name="Google Shape;1198;p32">
                      <a:extLst>
                        <a:ext uri="{FF2B5EF4-FFF2-40B4-BE49-F238E27FC236}">
                          <a16:creationId xmlns:a16="http://schemas.microsoft.com/office/drawing/2014/main" id="{8EC5D4B8-070A-4623-847D-3846D47D6470}"/>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8" name="Google Shape;1199;p32">
                      <a:extLst>
                        <a:ext uri="{FF2B5EF4-FFF2-40B4-BE49-F238E27FC236}">
                          <a16:creationId xmlns:a16="http://schemas.microsoft.com/office/drawing/2014/main" id="{0986223F-BBA8-413D-982D-81C4B9D1014F}"/>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9" name="Google Shape;1200;p32">
                      <a:extLst>
                        <a:ext uri="{FF2B5EF4-FFF2-40B4-BE49-F238E27FC236}">
                          <a16:creationId xmlns:a16="http://schemas.microsoft.com/office/drawing/2014/main" id="{21575384-DFC7-45DB-89D8-B9896CA5A27A}"/>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grpSp>
          </p:grpSp>
          <p:cxnSp>
            <p:nvCxnSpPr>
              <p:cNvPr id="25" name="Google Shape;1181;p32">
                <a:extLst>
                  <a:ext uri="{FF2B5EF4-FFF2-40B4-BE49-F238E27FC236}">
                    <a16:creationId xmlns:a16="http://schemas.microsoft.com/office/drawing/2014/main" id="{EAC87A8D-B21E-4253-968F-AE0D4F64F37D}"/>
                  </a:ext>
                </a:extLst>
              </p:cNvPr>
              <p:cNvCxnSpPr>
                <a:cxnSpLocks/>
              </p:cNvCxnSpPr>
              <p:nvPr/>
            </p:nvCxnSpPr>
            <p:spPr>
              <a:xfrm>
                <a:off x="3454908" y="1984015"/>
                <a:ext cx="772250" cy="0"/>
              </a:xfrm>
              <a:prstGeom prst="straightConnector1">
                <a:avLst/>
              </a:prstGeom>
              <a:noFill/>
              <a:ln w="9525" cap="flat" cmpd="sng">
                <a:solidFill>
                  <a:srgbClr val="EBB700"/>
                </a:solidFill>
                <a:prstDash val="solid"/>
                <a:round/>
                <a:headEnd type="diamond" w="med" len="med"/>
                <a:tailEnd type="none" w="med" len="med"/>
              </a:ln>
            </p:spPr>
          </p:cxnSp>
          <p:cxnSp>
            <p:nvCxnSpPr>
              <p:cNvPr id="26" name="Google Shape;1172;p32">
                <a:extLst>
                  <a:ext uri="{FF2B5EF4-FFF2-40B4-BE49-F238E27FC236}">
                    <a16:creationId xmlns:a16="http://schemas.microsoft.com/office/drawing/2014/main" id="{4FD49DDD-4F3C-4DD1-B5D5-6FAF01E7A312}"/>
                  </a:ext>
                </a:extLst>
              </p:cNvPr>
              <p:cNvCxnSpPr>
                <a:cxnSpLocks/>
              </p:cNvCxnSpPr>
              <p:nvPr/>
            </p:nvCxnSpPr>
            <p:spPr>
              <a:xfrm rot="10800000">
                <a:off x="6512216" y="1975045"/>
                <a:ext cx="756836" cy="0"/>
              </a:xfrm>
              <a:prstGeom prst="straightConnector1">
                <a:avLst/>
              </a:prstGeom>
              <a:noFill/>
              <a:ln w="9525" cap="flat" cmpd="sng">
                <a:solidFill>
                  <a:srgbClr val="407CCA"/>
                </a:solidFill>
                <a:prstDash val="solid"/>
                <a:round/>
                <a:headEnd type="diamond" w="med" len="med"/>
                <a:tailEnd type="none" w="med" len="med"/>
              </a:ln>
            </p:spPr>
          </p:cxnSp>
        </p:grpSp>
        <p:sp>
          <p:nvSpPr>
            <p:cNvPr id="23" name="Rectangle 22">
              <a:extLst>
                <a:ext uri="{FF2B5EF4-FFF2-40B4-BE49-F238E27FC236}">
                  <a16:creationId xmlns:a16="http://schemas.microsoft.com/office/drawing/2014/main" id="{0B699AFC-A8F7-428E-A993-F20766737DFD}"/>
                </a:ext>
              </a:extLst>
            </p:cNvPr>
            <p:cNvSpPr/>
            <p:nvPr/>
          </p:nvSpPr>
          <p:spPr>
            <a:xfrm>
              <a:off x="5039441" y="2033001"/>
              <a:ext cx="1292863" cy="922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67" b="1" dirty="0">
                  <a:solidFill>
                    <a:srgbClr val="0D2240"/>
                  </a:solidFill>
                  <a:latin typeface="Helvetica Neue"/>
                </a:rPr>
                <a:t>Global medlemsfokusering – Ledningsstöd</a:t>
              </a:r>
            </a:p>
          </p:txBody>
        </p:sp>
      </p:grpSp>
      <p:grpSp>
        <p:nvGrpSpPr>
          <p:cNvPr id="5" name="Group 4">
            <a:extLst>
              <a:ext uri="{FF2B5EF4-FFF2-40B4-BE49-F238E27FC236}">
                <a16:creationId xmlns:a16="http://schemas.microsoft.com/office/drawing/2014/main" id="{7AED911B-FEC7-427A-A1EB-937C36D12233}"/>
              </a:ext>
            </a:extLst>
          </p:cNvPr>
          <p:cNvGrpSpPr/>
          <p:nvPr/>
        </p:nvGrpSpPr>
        <p:grpSpPr>
          <a:xfrm>
            <a:off x="468921" y="2213318"/>
            <a:ext cx="1706880" cy="1069284"/>
            <a:chOff x="351691" y="1659988"/>
            <a:chExt cx="1280160" cy="801963"/>
          </a:xfrm>
        </p:grpSpPr>
        <p:cxnSp>
          <p:nvCxnSpPr>
            <p:cNvPr id="3" name="Straight Connector 2">
              <a:extLst>
                <a:ext uri="{FF2B5EF4-FFF2-40B4-BE49-F238E27FC236}">
                  <a16:creationId xmlns:a16="http://schemas.microsoft.com/office/drawing/2014/main" id="{F8252182-FCED-48BF-BCA8-11B336AB9800}"/>
                </a:ext>
              </a:extLst>
            </p:cNvPr>
            <p:cNvCxnSpPr>
              <a:cxnSpLocks/>
            </p:cNvCxnSpPr>
            <p:nvPr/>
          </p:nvCxnSpPr>
          <p:spPr bwMode="auto">
            <a:xfrm>
              <a:off x="351691" y="1659988"/>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00" name="Straight Connector 99">
              <a:extLst>
                <a:ext uri="{FF2B5EF4-FFF2-40B4-BE49-F238E27FC236}">
                  <a16:creationId xmlns:a16="http://schemas.microsoft.com/office/drawing/2014/main" id="{CB726B0F-3775-4E81-9177-12979AB2002D}"/>
                </a:ext>
              </a:extLst>
            </p:cNvPr>
            <p:cNvCxnSpPr>
              <a:cxnSpLocks/>
            </p:cNvCxnSpPr>
            <p:nvPr/>
          </p:nvCxnSpPr>
          <p:spPr bwMode="auto">
            <a:xfrm>
              <a:off x="351691" y="1927309"/>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01" name="Straight Connector 100">
              <a:extLst>
                <a:ext uri="{FF2B5EF4-FFF2-40B4-BE49-F238E27FC236}">
                  <a16:creationId xmlns:a16="http://schemas.microsoft.com/office/drawing/2014/main" id="{BB3274E3-D49F-46BA-9AAB-48F492B7DFBF}"/>
                </a:ext>
              </a:extLst>
            </p:cNvPr>
            <p:cNvCxnSpPr>
              <a:cxnSpLocks/>
            </p:cNvCxnSpPr>
            <p:nvPr/>
          </p:nvCxnSpPr>
          <p:spPr bwMode="auto">
            <a:xfrm>
              <a:off x="351691" y="2194630"/>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02" name="Straight Connector 101">
              <a:extLst>
                <a:ext uri="{FF2B5EF4-FFF2-40B4-BE49-F238E27FC236}">
                  <a16:creationId xmlns:a16="http://schemas.microsoft.com/office/drawing/2014/main" id="{E57A583B-5FEB-4810-8B5F-AB8A2BE59143}"/>
                </a:ext>
              </a:extLst>
            </p:cNvPr>
            <p:cNvCxnSpPr>
              <a:cxnSpLocks/>
            </p:cNvCxnSpPr>
            <p:nvPr/>
          </p:nvCxnSpPr>
          <p:spPr bwMode="auto">
            <a:xfrm>
              <a:off x="351691" y="2461951"/>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grpSp>
      <p:grpSp>
        <p:nvGrpSpPr>
          <p:cNvPr id="107" name="Group 106">
            <a:extLst>
              <a:ext uri="{FF2B5EF4-FFF2-40B4-BE49-F238E27FC236}">
                <a16:creationId xmlns:a16="http://schemas.microsoft.com/office/drawing/2014/main" id="{82396E36-F12C-4422-AD43-3682CBD5593C}"/>
              </a:ext>
            </a:extLst>
          </p:cNvPr>
          <p:cNvGrpSpPr/>
          <p:nvPr/>
        </p:nvGrpSpPr>
        <p:grpSpPr>
          <a:xfrm>
            <a:off x="550584" y="4142643"/>
            <a:ext cx="1706880" cy="1069284"/>
            <a:chOff x="351691" y="1659988"/>
            <a:chExt cx="1280160" cy="801963"/>
          </a:xfrm>
        </p:grpSpPr>
        <p:cxnSp>
          <p:nvCxnSpPr>
            <p:cNvPr id="108" name="Straight Connector 107">
              <a:extLst>
                <a:ext uri="{FF2B5EF4-FFF2-40B4-BE49-F238E27FC236}">
                  <a16:creationId xmlns:a16="http://schemas.microsoft.com/office/drawing/2014/main" id="{48D52EB8-01C3-4F21-B4DD-25815F187B5F}"/>
                </a:ext>
              </a:extLst>
            </p:cNvPr>
            <p:cNvCxnSpPr>
              <a:cxnSpLocks/>
            </p:cNvCxnSpPr>
            <p:nvPr/>
          </p:nvCxnSpPr>
          <p:spPr bwMode="auto">
            <a:xfrm>
              <a:off x="351691" y="1659988"/>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09" name="Straight Connector 108">
              <a:extLst>
                <a:ext uri="{FF2B5EF4-FFF2-40B4-BE49-F238E27FC236}">
                  <a16:creationId xmlns:a16="http://schemas.microsoft.com/office/drawing/2014/main" id="{70A3E020-9F80-4CFD-916D-5E1FDEE7D759}"/>
                </a:ext>
              </a:extLst>
            </p:cNvPr>
            <p:cNvCxnSpPr>
              <a:cxnSpLocks/>
            </p:cNvCxnSpPr>
            <p:nvPr/>
          </p:nvCxnSpPr>
          <p:spPr bwMode="auto">
            <a:xfrm>
              <a:off x="351691" y="1927309"/>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10" name="Straight Connector 109">
              <a:extLst>
                <a:ext uri="{FF2B5EF4-FFF2-40B4-BE49-F238E27FC236}">
                  <a16:creationId xmlns:a16="http://schemas.microsoft.com/office/drawing/2014/main" id="{54C3FE34-C650-492C-9EF9-77CDD6699C3A}"/>
                </a:ext>
              </a:extLst>
            </p:cNvPr>
            <p:cNvCxnSpPr>
              <a:cxnSpLocks/>
            </p:cNvCxnSpPr>
            <p:nvPr/>
          </p:nvCxnSpPr>
          <p:spPr bwMode="auto">
            <a:xfrm>
              <a:off x="351691" y="2194630"/>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11" name="Straight Connector 110">
              <a:extLst>
                <a:ext uri="{FF2B5EF4-FFF2-40B4-BE49-F238E27FC236}">
                  <a16:creationId xmlns:a16="http://schemas.microsoft.com/office/drawing/2014/main" id="{2969923A-93E4-4F3B-B72A-D8FA2B091BE6}"/>
                </a:ext>
              </a:extLst>
            </p:cNvPr>
            <p:cNvCxnSpPr>
              <a:cxnSpLocks/>
            </p:cNvCxnSpPr>
            <p:nvPr/>
          </p:nvCxnSpPr>
          <p:spPr bwMode="auto">
            <a:xfrm>
              <a:off x="351691" y="2461951"/>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grpSp>
      <p:grpSp>
        <p:nvGrpSpPr>
          <p:cNvPr id="112" name="Group 111">
            <a:extLst>
              <a:ext uri="{FF2B5EF4-FFF2-40B4-BE49-F238E27FC236}">
                <a16:creationId xmlns:a16="http://schemas.microsoft.com/office/drawing/2014/main" id="{C395059D-B4B8-4037-87EB-830E80CAADDF}"/>
              </a:ext>
            </a:extLst>
          </p:cNvPr>
          <p:cNvGrpSpPr/>
          <p:nvPr/>
        </p:nvGrpSpPr>
        <p:grpSpPr>
          <a:xfrm>
            <a:off x="10036279" y="2146893"/>
            <a:ext cx="1706880" cy="1069284"/>
            <a:chOff x="351691" y="1659988"/>
            <a:chExt cx="1280160" cy="801963"/>
          </a:xfrm>
        </p:grpSpPr>
        <p:cxnSp>
          <p:nvCxnSpPr>
            <p:cNvPr id="113" name="Straight Connector 112">
              <a:extLst>
                <a:ext uri="{FF2B5EF4-FFF2-40B4-BE49-F238E27FC236}">
                  <a16:creationId xmlns:a16="http://schemas.microsoft.com/office/drawing/2014/main" id="{5B1574D9-E6C9-437E-BCE6-5268A6FBA8EA}"/>
                </a:ext>
              </a:extLst>
            </p:cNvPr>
            <p:cNvCxnSpPr>
              <a:cxnSpLocks/>
            </p:cNvCxnSpPr>
            <p:nvPr/>
          </p:nvCxnSpPr>
          <p:spPr bwMode="auto">
            <a:xfrm>
              <a:off x="351691" y="1659988"/>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14" name="Straight Connector 113">
              <a:extLst>
                <a:ext uri="{FF2B5EF4-FFF2-40B4-BE49-F238E27FC236}">
                  <a16:creationId xmlns:a16="http://schemas.microsoft.com/office/drawing/2014/main" id="{4C346963-D908-480A-B76B-5C6EBB211C1D}"/>
                </a:ext>
              </a:extLst>
            </p:cNvPr>
            <p:cNvCxnSpPr>
              <a:cxnSpLocks/>
            </p:cNvCxnSpPr>
            <p:nvPr/>
          </p:nvCxnSpPr>
          <p:spPr bwMode="auto">
            <a:xfrm>
              <a:off x="351691" y="1927309"/>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15" name="Straight Connector 114">
              <a:extLst>
                <a:ext uri="{FF2B5EF4-FFF2-40B4-BE49-F238E27FC236}">
                  <a16:creationId xmlns:a16="http://schemas.microsoft.com/office/drawing/2014/main" id="{7E0962BA-D2CE-43C9-A2E3-F585D89EEEDC}"/>
                </a:ext>
              </a:extLst>
            </p:cNvPr>
            <p:cNvCxnSpPr>
              <a:cxnSpLocks/>
            </p:cNvCxnSpPr>
            <p:nvPr/>
          </p:nvCxnSpPr>
          <p:spPr bwMode="auto">
            <a:xfrm>
              <a:off x="351691" y="2194630"/>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16" name="Straight Connector 115">
              <a:extLst>
                <a:ext uri="{FF2B5EF4-FFF2-40B4-BE49-F238E27FC236}">
                  <a16:creationId xmlns:a16="http://schemas.microsoft.com/office/drawing/2014/main" id="{EC7480D6-7996-4B83-9B71-19F624040206}"/>
                </a:ext>
              </a:extLst>
            </p:cNvPr>
            <p:cNvCxnSpPr>
              <a:cxnSpLocks/>
            </p:cNvCxnSpPr>
            <p:nvPr/>
          </p:nvCxnSpPr>
          <p:spPr bwMode="auto">
            <a:xfrm>
              <a:off x="351691" y="2461951"/>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grpSp>
      <p:grpSp>
        <p:nvGrpSpPr>
          <p:cNvPr id="117" name="Group 116">
            <a:extLst>
              <a:ext uri="{FF2B5EF4-FFF2-40B4-BE49-F238E27FC236}">
                <a16:creationId xmlns:a16="http://schemas.microsoft.com/office/drawing/2014/main" id="{5AD6AB64-6CE0-4BCB-AD6B-8A1AEA514034}"/>
              </a:ext>
            </a:extLst>
          </p:cNvPr>
          <p:cNvGrpSpPr/>
          <p:nvPr/>
        </p:nvGrpSpPr>
        <p:grpSpPr>
          <a:xfrm>
            <a:off x="10007964" y="4149077"/>
            <a:ext cx="1706880" cy="1069284"/>
            <a:chOff x="351691" y="1659988"/>
            <a:chExt cx="1280160" cy="801963"/>
          </a:xfrm>
        </p:grpSpPr>
        <p:cxnSp>
          <p:nvCxnSpPr>
            <p:cNvPr id="118" name="Straight Connector 117">
              <a:extLst>
                <a:ext uri="{FF2B5EF4-FFF2-40B4-BE49-F238E27FC236}">
                  <a16:creationId xmlns:a16="http://schemas.microsoft.com/office/drawing/2014/main" id="{8E94CEBA-641A-4F3C-BD9C-95C7280D6F95}"/>
                </a:ext>
              </a:extLst>
            </p:cNvPr>
            <p:cNvCxnSpPr>
              <a:cxnSpLocks/>
            </p:cNvCxnSpPr>
            <p:nvPr/>
          </p:nvCxnSpPr>
          <p:spPr bwMode="auto">
            <a:xfrm>
              <a:off x="351691" y="1659988"/>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19" name="Straight Connector 118">
              <a:extLst>
                <a:ext uri="{FF2B5EF4-FFF2-40B4-BE49-F238E27FC236}">
                  <a16:creationId xmlns:a16="http://schemas.microsoft.com/office/drawing/2014/main" id="{AE0FE95F-F657-46B7-AFAD-EB1074333DB3}"/>
                </a:ext>
              </a:extLst>
            </p:cNvPr>
            <p:cNvCxnSpPr>
              <a:cxnSpLocks/>
            </p:cNvCxnSpPr>
            <p:nvPr/>
          </p:nvCxnSpPr>
          <p:spPr bwMode="auto">
            <a:xfrm>
              <a:off x="351691" y="1927309"/>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20" name="Straight Connector 119">
              <a:extLst>
                <a:ext uri="{FF2B5EF4-FFF2-40B4-BE49-F238E27FC236}">
                  <a16:creationId xmlns:a16="http://schemas.microsoft.com/office/drawing/2014/main" id="{FC330F06-8EC6-4DFB-96AB-D131BF011166}"/>
                </a:ext>
              </a:extLst>
            </p:cNvPr>
            <p:cNvCxnSpPr>
              <a:cxnSpLocks/>
            </p:cNvCxnSpPr>
            <p:nvPr/>
          </p:nvCxnSpPr>
          <p:spPr bwMode="auto">
            <a:xfrm>
              <a:off x="351691" y="2194630"/>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21" name="Straight Connector 120">
              <a:extLst>
                <a:ext uri="{FF2B5EF4-FFF2-40B4-BE49-F238E27FC236}">
                  <a16:creationId xmlns:a16="http://schemas.microsoft.com/office/drawing/2014/main" id="{8772207D-3425-4C99-8D6C-B59BC4D4E7A4}"/>
                </a:ext>
              </a:extLst>
            </p:cNvPr>
            <p:cNvCxnSpPr>
              <a:cxnSpLocks/>
            </p:cNvCxnSpPr>
            <p:nvPr/>
          </p:nvCxnSpPr>
          <p:spPr bwMode="auto">
            <a:xfrm>
              <a:off x="351691" y="2461951"/>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grpSp>
    </p:spTree>
    <p:extLst>
      <p:ext uri="{BB962C8B-B14F-4D97-AF65-F5344CB8AC3E}">
        <p14:creationId xmlns:p14="http://schemas.microsoft.com/office/powerpoint/2010/main" val="2396915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ce - Solid">
            <a:extLst>
              <a:ext uri="{FF2B5EF4-FFF2-40B4-BE49-F238E27FC236}">
                <a16:creationId xmlns:a16="http://schemas.microsoft.com/office/drawing/2014/main" id="{54AAAB83-600E-0C4A-B4A8-A87466B46B69}"/>
              </a:ext>
            </a:extLst>
          </p:cNvPr>
          <p:cNvSpPr/>
          <p:nvPr/>
        </p:nvSpPr>
        <p:spPr>
          <a:xfrm>
            <a:off x="1004871" y="-8021"/>
            <a:ext cx="11187129"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7" name="Headline">
            <a:extLst>
              <a:ext uri="{FF2B5EF4-FFF2-40B4-BE49-F238E27FC236}">
                <a16:creationId xmlns:a16="http://schemas.microsoft.com/office/drawing/2014/main" id="{9BD4C669-960D-E046-9460-5C2CDD3433F1}"/>
              </a:ext>
            </a:extLst>
          </p:cNvPr>
          <p:cNvSpPr txBox="1">
            <a:spLocks/>
          </p:cNvSpPr>
          <p:nvPr/>
        </p:nvSpPr>
        <p:spPr>
          <a:xfrm>
            <a:off x="2701634" y="552854"/>
            <a:ext cx="8822219"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3200" dirty="0">
                <a:solidFill>
                  <a:schemeClr val="bg1"/>
                </a:solidFill>
                <a:latin typeface="Arial" panose="020B0604020202020204" pitchFamily="34" charset="0"/>
                <a:cs typeface="Arial" panose="020B0604020202020204" pitchFamily="34" charset="0"/>
              </a:rPr>
              <a:t>Vi befinner oss på denna resa tillsammans!</a:t>
            </a:r>
          </a:p>
        </p:txBody>
      </p:sp>
      <p:pic>
        <p:nvPicPr>
          <p:cNvPr id="18" name="Picture 17">
            <a:extLst>
              <a:ext uri="{FF2B5EF4-FFF2-40B4-BE49-F238E27FC236}">
                <a16:creationId xmlns:a16="http://schemas.microsoft.com/office/drawing/2014/main" id="{D36F4F91-7DCA-BF40-AEC6-C6AD747462DF}"/>
              </a:ext>
            </a:extLst>
          </p:cNvPr>
          <p:cNvPicPr>
            <a:picLocks noChangeAspect="1"/>
          </p:cNvPicPr>
          <p:nvPr/>
        </p:nvPicPr>
        <p:blipFill>
          <a:blip r:embed="rId3"/>
          <a:srcRect/>
          <a:stretch/>
        </p:blipFill>
        <p:spPr>
          <a:xfrm>
            <a:off x="459875" y="304800"/>
            <a:ext cx="1089992" cy="1089992"/>
          </a:xfrm>
          <a:prstGeom prst="rect">
            <a:avLst/>
          </a:prstGeom>
        </p:spPr>
      </p:pic>
      <p:sp>
        <p:nvSpPr>
          <p:cNvPr id="19" name="Yellow Bar">
            <a:extLst>
              <a:ext uri="{FF2B5EF4-FFF2-40B4-BE49-F238E27FC236}">
                <a16:creationId xmlns:a16="http://schemas.microsoft.com/office/drawing/2014/main" id="{A7D8EAEA-68F4-8247-8593-BC310E585E8A}"/>
              </a:ext>
            </a:extLst>
          </p:cNvPr>
          <p:cNvSpPr/>
          <p:nvPr/>
        </p:nvSpPr>
        <p:spPr>
          <a:xfrm>
            <a:off x="2752087" y="156571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0" name="Content Placeholder 2">
            <a:extLst>
              <a:ext uri="{FF2B5EF4-FFF2-40B4-BE49-F238E27FC236}">
                <a16:creationId xmlns:a16="http://schemas.microsoft.com/office/drawing/2014/main" id="{85811DD4-790F-AA4D-BDA8-F4146CC70F2B}"/>
              </a:ext>
            </a:extLst>
          </p:cNvPr>
          <p:cNvSpPr txBox="1">
            <a:spLocks/>
          </p:cNvSpPr>
          <p:nvPr/>
        </p:nvSpPr>
        <p:spPr>
          <a:xfrm>
            <a:off x="2752087" y="1940468"/>
            <a:ext cx="6476999" cy="4462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1200"/>
              </a:spcAft>
              <a:buFont typeface="Arial" panose="020B0604020202020204" pitchFamily="34" charset="0"/>
              <a:buNone/>
            </a:pPr>
            <a:r>
              <a:rPr lang="sv-SE" sz="2400" b="1">
                <a:solidFill>
                  <a:schemeClr val="bg1"/>
                </a:solidFill>
              </a:rPr>
              <a:t>Stöd finns…</a:t>
            </a:r>
          </a:p>
          <a:p>
            <a:pPr marL="457200" indent="-457200" fontAlgn="auto">
              <a:spcAft>
                <a:spcPts val="1200"/>
              </a:spcAft>
              <a:buFont typeface="+mj-lt"/>
              <a:buAutoNum type="arabicPeriod"/>
            </a:pPr>
            <a:r>
              <a:rPr lang="sv-SE" sz="1800">
                <a:solidFill>
                  <a:schemeClr val="bg1"/>
                </a:solidFill>
                <a:latin typeface="Calibri" panose="020F0502020204030204" pitchFamily="34" charset="0"/>
                <a:cs typeface="Calibri" panose="020F0502020204030204" pitchFamily="34" charset="0"/>
              </a:rPr>
              <a:t>Globala arbetsteamets ledare </a:t>
            </a:r>
          </a:p>
          <a:p>
            <a:pPr marL="457200" indent="-457200" fontAlgn="auto">
              <a:spcAft>
                <a:spcPts val="1200"/>
              </a:spcAft>
              <a:buFont typeface="+mj-lt"/>
              <a:buAutoNum type="arabicPeriod"/>
            </a:pPr>
            <a:r>
              <a:rPr lang="sv-SE" sz="1800">
                <a:solidFill>
                  <a:schemeClr val="bg1"/>
                </a:solidFill>
              </a:rPr>
              <a:t>Lions Internationals GAT-personal</a:t>
            </a:r>
          </a:p>
          <a:p>
            <a:pPr marL="457200" indent="-457200" fontAlgn="auto">
              <a:spcAft>
                <a:spcPts val="1200"/>
              </a:spcAft>
              <a:buFont typeface="+mj-lt"/>
              <a:buAutoNum type="arabicPeriod"/>
            </a:pPr>
            <a:r>
              <a:rPr lang="sv-SE" sz="1800">
                <a:solidFill>
                  <a:schemeClr val="bg1"/>
                </a:solidFill>
              </a:rPr>
              <a:t>PIP, PID, PGRO och PDG </a:t>
            </a:r>
          </a:p>
          <a:p>
            <a:pPr marL="457200" indent="-457200" fontAlgn="auto">
              <a:spcAft>
                <a:spcPts val="1200"/>
              </a:spcAft>
              <a:buFont typeface="+mj-lt"/>
              <a:buAutoNum type="arabicPeriod"/>
            </a:pPr>
            <a:r>
              <a:rPr lang="sv-SE" sz="1800">
                <a:solidFill>
                  <a:schemeClr val="bg1"/>
                </a:solidFill>
              </a:rPr>
              <a:t>Befintliga kommittéer</a:t>
            </a:r>
          </a:p>
          <a:p>
            <a:pPr marL="489915" indent="-457200" fontAlgn="auto">
              <a:spcAft>
                <a:spcPts val="1200"/>
              </a:spcAft>
              <a:buFont typeface="+mj-lt"/>
              <a:buAutoNum type="arabicPeriod"/>
            </a:pPr>
            <a:r>
              <a:rPr lang="sv-SE" sz="1800">
                <a:solidFill>
                  <a:schemeClr val="bg1"/>
                </a:solidFill>
              </a:rPr>
              <a:t>Distriktsguvernörer i andra distrikt</a:t>
            </a:r>
          </a:p>
          <a:p>
            <a:pPr marL="489915" indent="-457200" fontAlgn="auto">
              <a:spcAft>
                <a:spcPts val="1200"/>
              </a:spcAft>
              <a:buFont typeface="+mj-lt"/>
              <a:buAutoNum type="arabicPeriod"/>
            </a:pPr>
            <a:r>
              <a:rPr lang="sv-SE" sz="1800">
                <a:solidFill>
                  <a:schemeClr val="bg1"/>
                </a:solidFill>
              </a:rPr>
              <a:t>Zonordförande/Regionordförande och Certified Guiding Lions</a:t>
            </a:r>
          </a:p>
          <a:p>
            <a:pPr marL="489915" indent="-457200" fontAlgn="auto">
              <a:spcAft>
                <a:spcPts val="1200"/>
              </a:spcAft>
              <a:buFont typeface="+mj-lt"/>
              <a:buAutoNum type="arabicPeriod"/>
            </a:pPr>
            <a:r>
              <a:rPr lang="sv-SE" sz="1800">
                <a:solidFill>
                  <a:schemeClr val="bg1"/>
                </a:solidFill>
              </a:rPr>
              <a:t>Klubbledare och klubbmedlemmar</a:t>
            </a:r>
          </a:p>
        </p:txBody>
      </p:sp>
      <p:graphicFrame>
        <p:nvGraphicFramePr>
          <p:cNvPr id="21" name="Content Placeholder 4">
            <a:extLst>
              <a:ext uri="{FF2B5EF4-FFF2-40B4-BE49-F238E27FC236}">
                <a16:creationId xmlns:a16="http://schemas.microsoft.com/office/drawing/2014/main" id="{F21BD7BE-9521-7740-B3BB-A5014002FD05}"/>
              </a:ext>
            </a:extLst>
          </p:cNvPr>
          <p:cNvGraphicFramePr>
            <a:graphicFrameLocks/>
          </p:cNvGraphicFramePr>
          <p:nvPr>
            <p:extLst>
              <p:ext uri="{D42A27DB-BD31-4B8C-83A1-F6EECF244321}">
                <p14:modId xmlns:p14="http://schemas.microsoft.com/office/powerpoint/2010/main" val="737398895"/>
              </p:ext>
            </p:extLst>
          </p:nvPr>
        </p:nvGraphicFramePr>
        <p:xfrm>
          <a:off x="8610600" y="1121548"/>
          <a:ext cx="3429000" cy="4953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2" name="Page Number - White">
            <a:extLst>
              <a:ext uri="{FF2B5EF4-FFF2-40B4-BE49-F238E27FC236}">
                <a16:creationId xmlns:a16="http://schemas.microsoft.com/office/drawing/2014/main" id="{464D9DC9-7416-814C-81C0-B01E2019352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27</a:t>
            </a:fld>
            <a:endParaRPr lang="en-US" sz="1000">
              <a:solidFill>
                <a:schemeClr val="bg1"/>
              </a:solidFill>
            </a:endParaRPr>
          </a:p>
        </p:txBody>
      </p:sp>
    </p:spTree>
    <p:extLst>
      <p:ext uri="{BB962C8B-B14F-4D97-AF65-F5344CB8AC3E}">
        <p14:creationId xmlns:p14="http://schemas.microsoft.com/office/powerpoint/2010/main" val="12837497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ody Copy">
            <a:extLst>
              <a:ext uri="{FF2B5EF4-FFF2-40B4-BE49-F238E27FC236}">
                <a16:creationId xmlns:a16="http://schemas.microsoft.com/office/drawing/2014/main" id="{27E90BEA-68E3-3140-A0F8-5D20F333BA07}"/>
              </a:ext>
            </a:extLst>
          </p:cNvPr>
          <p:cNvSpPr txBox="1">
            <a:spLocks/>
          </p:cNvSpPr>
          <p:nvPr/>
        </p:nvSpPr>
        <p:spPr>
          <a:xfrm>
            <a:off x="1671706" y="1074095"/>
            <a:ext cx="5031943"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264"/>
              </a:spcBef>
              <a:buSzPct val="120000"/>
            </a:pPr>
            <a:r>
              <a:rPr lang="sv-SE" sz="3200" b="1" dirty="0">
                <a:solidFill>
                  <a:srgbClr val="0A5496"/>
                </a:solidFill>
                <a:latin typeface="Arial" charset="0"/>
                <a:ea typeface="Arial" charset="0"/>
                <a:cs typeface="Arial" charset="0"/>
              </a:rPr>
              <a:t>Tillgängliga resurser </a:t>
            </a:r>
          </a:p>
          <a:p>
            <a:pPr>
              <a:spcBef>
                <a:spcPts val="264"/>
              </a:spcBef>
              <a:buSzPct val="120000"/>
            </a:pPr>
            <a:r>
              <a:rPr lang="sv-SE" sz="3200" b="1" dirty="0">
                <a:solidFill>
                  <a:srgbClr val="0A5496"/>
                </a:solidFill>
                <a:latin typeface="Arial" charset="0"/>
                <a:ea typeface="Arial" charset="0"/>
                <a:cs typeface="Arial" charset="0"/>
              </a:rPr>
              <a:t> </a:t>
            </a:r>
          </a:p>
        </p:txBody>
      </p:sp>
      <p:sp>
        <p:nvSpPr>
          <p:cNvPr id="10" name="Page Number - White">
            <a:extLst>
              <a:ext uri="{FF2B5EF4-FFF2-40B4-BE49-F238E27FC236}">
                <a16:creationId xmlns:a16="http://schemas.microsoft.com/office/drawing/2014/main" id="{6491F9D0-AAE2-B348-9B41-A9F157CD673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28</a:t>
            </a:fld>
            <a:endParaRPr lang="en-US" sz="1000">
              <a:solidFill>
                <a:srgbClr val="0A5496"/>
              </a:solidFill>
            </a:endParaRPr>
          </a:p>
        </p:txBody>
      </p:sp>
      <p:sp>
        <p:nvSpPr>
          <p:cNvPr id="11" name="Background - Solid">
            <a:extLst>
              <a:ext uri="{FF2B5EF4-FFF2-40B4-BE49-F238E27FC236}">
                <a16:creationId xmlns:a16="http://schemas.microsoft.com/office/drawing/2014/main" id="{E1E49E9A-645A-2643-92E6-8BE801AD0FFF}"/>
              </a:ext>
            </a:extLst>
          </p:cNvPr>
          <p:cNvSpPr/>
          <p:nvPr/>
        </p:nvSpPr>
        <p:spPr>
          <a:xfrm>
            <a:off x="0" y="0"/>
            <a:ext cx="12192000" cy="921331"/>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12" name="Group 11">
            <a:extLst>
              <a:ext uri="{FF2B5EF4-FFF2-40B4-BE49-F238E27FC236}">
                <a16:creationId xmlns:a16="http://schemas.microsoft.com/office/drawing/2014/main" id="{C9C5F53C-8A5B-B34A-8CF7-AD3672B1E018}"/>
              </a:ext>
            </a:extLst>
          </p:cNvPr>
          <p:cNvGrpSpPr/>
          <p:nvPr/>
        </p:nvGrpSpPr>
        <p:grpSpPr>
          <a:xfrm>
            <a:off x="-3047" y="812799"/>
            <a:ext cx="12191999" cy="217065"/>
            <a:chOff x="0" y="5696515"/>
            <a:chExt cx="12289367" cy="354756"/>
          </a:xfrm>
        </p:grpSpPr>
        <p:sp>
          <p:nvSpPr>
            <p:cNvPr id="13" name="Background - Solid">
              <a:extLst>
                <a:ext uri="{FF2B5EF4-FFF2-40B4-BE49-F238E27FC236}">
                  <a16:creationId xmlns:a16="http://schemas.microsoft.com/office/drawing/2014/main" id="{C19A7F62-F859-2945-B135-90EC1DFB690B}"/>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BFD0A18D-10BB-5648-8398-36F44052D95A}"/>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50A06259-812F-A840-A52F-EE1C737F1603}"/>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Background - Solid">
              <a:extLst>
                <a:ext uri="{FF2B5EF4-FFF2-40B4-BE49-F238E27FC236}">
                  <a16:creationId xmlns:a16="http://schemas.microsoft.com/office/drawing/2014/main" id="{81C41EAE-DBDE-BA4B-A3F7-5241AE9E0AE8}"/>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56F01680-5D11-2A47-AD2D-D692238F9774}"/>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6B374543-D8DA-2E4D-BAEF-CEF571185E65}"/>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3886C9F7-AFA5-7C49-B927-9854A98A282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20" name="Picture 19">
            <a:extLst>
              <a:ext uri="{FF2B5EF4-FFF2-40B4-BE49-F238E27FC236}">
                <a16:creationId xmlns:a16="http://schemas.microsoft.com/office/drawing/2014/main" id="{F9AF49F8-E681-3343-8942-1C005AAF5772}"/>
              </a:ext>
            </a:extLst>
          </p:cNvPr>
          <p:cNvPicPr>
            <a:picLocks noChangeAspect="1"/>
          </p:cNvPicPr>
          <p:nvPr/>
        </p:nvPicPr>
        <p:blipFill>
          <a:blip r:embed="rId3"/>
          <a:srcRect/>
          <a:stretch/>
        </p:blipFill>
        <p:spPr>
          <a:xfrm>
            <a:off x="383100" y="241354"/>
            <a:ext cx="971568" cy="971568"/>
          </a:xfrm>
          <a:prstGeom prst="rect">
            <a:avLst/>
          </a:prstGeom>
        </p:spPr>
      </p:pic>
      <p:sp>
        <p:nvSpPr>
          <p:cNvPr id="29" name="Content Placeholder 4">
            <a:extLst>
              <a:ext uri="{FF2B5EF4-FFF2-40B4-BE49-F238E27FC236}">
                <a16:creationId xmlns:a16="http://schemas.microsoft.com/office/drawing/2014/main" id="{EB1A7708-AB00-47B1-870C-50192A9DD1E0}"/>
              </a:ext>
            </a:extLst>
          </p:cNvPr>
          <p:cNvSpPr txBox="1">
            <a:spLocks/>
          </p:cNvSpPr>
          <p:nvPr/>
        </p:nvSpPr>
        <p:spPr>
          <a:xfrm>
            <a:off x="1641468" y="2345995"/>
            <a:ext cx="6359532" cy="4288276"/>
          </a:xfrm>
          <a:prstGeom prst="rect">
            <a:avLst/>
          </a:prstGeom>
          <a:ln w="28575">
            <a:noFill/>
          </a:ln>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50000"/>
              </a:lnSpc>
              <a:spcBef>
                <a:spcPts val="0"/>
              </a:spcBef>
              <a:spcAft>
                <a:spcPts val="0"/>
              </a:spcAft>
              <a:buFont typeface="Arial" panose="020B0604020202020204" pitchFamily="34" charset="0"/>
              <a:buNone/>
            </a:pPr>
            <a:r>
              <a:rPr lang="sv-SE" sz="1400" b="1" dirty="0">
                <a:solidFill>
                  <a:srgbClr val="000000"/>
                </a:solidFill>
                <a:latin typeface="Arial" panose="020B0604020202020204" pitchFamily="34" charset="0"/>
                <a:cs typeface="Arial" panose="020B0604020202020204" pitchFamily="34" charset="0"/>
              </a:rPr>
              <a:t>Komma igång</a:t>
            </a:r>
          </a:p>
          <a:p>
            <a:pPr fontAlgn="auto">
              <a:lnSpc>
                <a:spcPct val="150000"/>
              </a:lnSpc>
              <a:spcBef>
                <a:spcPts val="0"/>
              </a:spcBef>
              <a:spcAft>
                <a:spcPts val="0"/>
              </a:spcAft>
              <a:buClr>
                <a:srgbClr val="FFC000"/>
              </a:buClr>
              <a:buFont typeface="Wingdings" panose="05000000000000000000" pitchFamily="2" charset="2"/>
              <a:buChar char="Ø"/>
            </a:pPr>
            <a:endParaRPr lang="en-US" sz="1200" b="1" dirty="0">
              <a:solidFill>
                <a:srgbClr val="000000"/>
              </a:solidFill>
              <a:latin typeface="Arial" panose="020B0604020202020204" pitchFamily="34" charset="0"/>
              <a:cs typeface="Arial" panose="020B0604020202020204" pitchFamily="34" charset="0"/>
            </a:endParaRPr>
          </a:p>
          <a:p>
            <a:pPr fontAlgn="auto">
              <a:lnSpc>
                <a:spcPct val="150000"/>
              </a:lnSpc>
              <a:spcBef>
                <a:spcPts val="0"/>
              </a:spcBef>
              <a:spcAft>
                <a:spcPts val="0"/>
              </a:spcAft>
              <a:buClr>
                <a:srgbClr val="0A5496"/>
              </a:buClr>
            </a:pPr>
            <a:r>
              <a:rPr lang="sv-SE" sz="1400" b="1" dirty="0">
                <a:solidFill>
                  <a:srgbClr val="0A5496"/>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Handbok för bildande nya klubbar</a:t>
            </a:r>
            <a:r>
              <a:rPr lang="sv-SE" sz="1400" b="1" dirty="0">
                <a:solidFill>
                  <a:srgbClr val="0A5496"/>
                </a:solidFill>
                <a:latin typeface="Arial" panose="020B0604020202020204" pitchFamily="34" charset="0"/>
                <a:cs typeface="Arial" panose="020B0604020202020204" pitchFamily="34" charset="0"/>
              </a:rPr>
              <a:t> </a:t>
            </a:r>
            <a:r>
              <a:rPr lang="sv-SE" sz="1400" dirty="0">
                <a:latin typeface="Arial" panose="020B0604020202020204" pitchFamily="34" charset="0"/>
                <a:cs typeface="Arial" panose="020B0604020202020204" pitchFamily="34" charset="0"/>
              </a:rPr>
              <a:t>beskriver stegen att bilda nya klubbar</a:t>
            </a:r>
          </a:p>
          <a:p>
            <a:pPr fontAlgn="auto">
              <a:lnSpc>
                <a:spcPct val="150000"/>
              </a:lnSpc>
              <a:spcBef>
                <a:spcPts val="0"/>
              </a:spcBef>
              <a:spcAft>
                <a:spcPts val="0"/>
              </a:spcAft>
              <a:buClr>
                <a:srgbClr val="0A5496"/>
              </a:buClr>
            </a:pPr>
            <a:r>
              <a:rPr lang="sv-SE" sz="1400" dirty="0">
                <a:latin typeface="Arial" panose="020B0604020202020204" pitchFamily="34" charset="0"/>
                <a:cs typeface="Arial" panose="020B0604020202020204" pitchFamily="34" charset="0"/>
              </a:rPr>
              <a:t>Kurs om att bilda nya klubbar i </a:t>
            </a:r>
            <a:r>
              <a:rPr lang="sv-SE" sz="1400" b="1" dirty="0">
                <a:solidFill>
                  <a:srgbClr val="0A5496"/>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Lions utbildningscenter</a:t>
            </a:r>
          </a:p>
          <a:p>
            <a:pPr fontAlgn="auto">
              <a:lnSpc>
                <a:spcPct val="150000"/>
              </a:lnSpc>
              <a:spcBef>
                <a:spcPts val="0"/>
              </a:spcBef>
              <a:spcAft>
                <a:spcPts val="0"/>
              </a:spcAft>
              <a:buClr>
                <a:srgbClr val="0A5496"/>
              </a:buClr>
            </a:pPr>
            <a:r>
              <a:rPr lang="sv-SE" sz="1400" b="1" dirty="0">
                <a:solidFill>
                  <a:srgbClr val="0A5496"/>
                </a:solidFill>
                <a:latin typeface="Arial" panose="020B0604020202020204" pitchFamily="34" charset="0"/>
                <a:cs typeface="Arial" panose="020B0604020202020204" pitchFamily="34" charset="0"/>
                <a:hlinkClick r:id="rId6"/>
              </a:rPr>
              <a:t>Broschyr</a:t>
            </a:r>
            <a:r>
              <a:rPr lang="sv-SE" sz="1400" i="0" dirty="0">
                <a:solidFill>
                  <a:srgbClr val="000000"/>
                </a:solidFill>
                <a:latin typeface="Arial" panose="020B0604020202020204" pitchFamily="34" charset="0"/>
                <a:cs typeface="Arial" panose="020B0604020202020204" pitchFamily="34" charset="0"/>
              </a:rPr>
              <a:t> om fördelarna med att vara medlem i Lions och om vår uppgift</a:t>
            </a:r>
          </a:p>
          <a:p>
            <a:pPr fontAlgn="auto">
              <a:lnSpc>
                <a:spcPct val="150000"/>
              </a:lnSpc>
              <a:spcBef>
                <a:spcPts val="0"/>
              </a:spcBef>
              <a:spcAft>
                <a:spcPts val="0"/>
              </a:spcAft>
              <a:buClr>
                <a:srgbClr val="0A5496"/>
              </a:buClr>
            </a:pPr>
            <a:r>
              <a:rPr lang="sv-SE" sz="1400" b="1" dirty="0">
                <a:solidFill>
                  <a:srgbClr val="0A5496"/>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Programmet Gemensamma insatser</a:t>
            </a:r>
            <a:r>
              <a:rPr lang="sv-SE" sz="1400" b="1" dirty="0">
                <a:solidFill>
                  <a:srgbClr val="0A5496"/>
                </a:solidFill>
                <a:latin typeface="Arial" panose="020B0604020202020204" pitchFamily="34" charset="0"/>
                <a:cs typeface="Arial" panose="020B0604020202020204" pitchFamily="34" charset="0"/>
              </a:rPr>
              <a:t> </a:t>
            </a:r>
            <a:r>
              <a:rPr lang="sv-SE" sz="1400" dirty="0">
                <a:latin typeface="Arial" panose="020B0604020202020204" pitchFamily="34" charset="0"/>
                <a:cs typeface="Arial" panose="020B0604020202020204" pitchFamily="34" charset="0"/>
              </a:rPr>
              <a:t>en webbsida om att bilda klubbar tillsammans med andra organisationer</a:t>
            </a:r>
          </a:p>
          <a:p>
            <a:pPr fontAlgn="auto">
              <a:lnSpc>
                <a:spcPct val="150000"/>
              </a:lnSpc>
              <a:spcBef>
                <a:spcPts val="0"/>
              </a:spcBef>
              <a:spcAft>
                <a:spcPts val="0"/>
              </a:spcAft>
              <a:buClr>
                <a:srgbClr val="0A5496"/>
              </a:buClr>
            </a:pPr>
            <a:r>
              <a:rPr lang="sv-SE" sz="1400" b="1" dirty="0">
                <a:solidFill>
                  <a:srgbClr val="0A5496"/>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Guiding Lion-programmet</a:t>
            </a:r>
            <a:r>
              <a:rPr lang="sv-SE" sz="1400" b="1" dirty="0">
                <a:solidFill>
                  <a:srgbClr val="0A5496"/>
                </a:solidFill>
                <a:latin typeface="Arial" panose="020B0604020202020204" pitchFamily="34" charset="0"/>
                <a:cs typeface="Arial" panose="020B0604020202020204" pitchFamily="34" charset="0"/>
              </a:rPr>
              <a:t> </a:t>
            </a:r>
            <a:r>
              <a:rPr lang="sv-SE" sz="1400" dirty="0">
                <a:latin typeface="Arial" panose="020B0604020202020204" pitchFamily="34" charset="0"/>
                <a:cs typeface="Arial" panose="020B0604020202020204" pitchFamily="34" charset="0"/>
              </a:rPr>
              <a:t>en webbsida om att förbereda Lions ledare att stödja nya klubbar</a:t>
            </a:r>
          </a:p>
          <a:p>
            <a:pPr fontAlgn="auto">
              <a:lnSpc>
                <a:spcPct val="150000"/>
              </a:lnSpc>
              <a:spcBef>
                <a:spcPts val="0"/>
              </a:spcBef>
              <a:spcAft>
                <a:spcPts val="0"/>
              </a:spcAft>
              <a:buClr>
                <a:srgbClr val="0A5496"/>
              </a:buClr>
            </a:pPr>
            <a:r>
              <a:rPr lang="sv-SE" sz="1400" b="1" dirty="0">
                <a:solidFill>
                  <a:srgbClr val="0A5496"/>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Information för nya medlemmar</a:t>
            </a:r>
            <a:r>
              <a:rPr lang="sv-SE" sz="1400" b="1" dirty="0">
                <a:solidFill>
                  <a:srgbClr val="0A5496"/>
                </a:solidFill>
                <a:latin typeface="Arial" panose="020B0604020202020204" pitchFamily="34" charset="0"/>
                <a:cs typeface="Arial" panose="020B0604020202020204" pitchFamily="34" charset="0"/>
              </a:rPr>
              <a:t> </a:t>
            </a:r>
            <a:r>
              <a:rPr lang="sv-SE" sz="1400" dirty="0">
                <a:latin typeface="Arial" panose="020B0604020202020204" pitchFamily="34" charset="0"/>
                <a:cs typeface="Arial" panose="020B0604020202020204" pitchFamily="34" charset="0"/>
              </a:rPr>
              <a:t>webbsida och </a:t>
            </a:r>
            <a:r>
              <a:rPr lang="sv-SE" sz="1400" b="1" dirty="0">
                <a:solidFill>
                  <a:srgbClr val="0A5496"/>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video</a:t>
            </a:r>
            <a:r>
              <a:rPr lang="sv-SE" sz="1400" b="1" dirty="0">
                <a:latin typeface="Arial" panose="020B0604020202020204" pitchFamily="34" charset="0"/>
                <a:cs typeface="Arial" panose="020B0604020202020204" pitchFamily="34" charset="0"/>
              </a:rPr>
              <a:t> </a:t>
            </a:r>
            <a:r>
              <a:rPr lang="sv-SE" sz="1400" dirty="0">
                <a:latin typeface="Arial" panose="020B0604020202020204" pitchFamily="34" charset="0"/>
                <a:cs typeface="Arial" panose="020B0604020202020204" pitchFamily="34" charset="0"/>
              </a:rPr>
              <a:t>som ger en grundläggande introduktion för nya medlemmar</a:t>
            </a:r>
          </a:p>
          <a:p>
            <a:pPr marL="0" indent="0" fontAlgn="auto">
              <a:lnSpc>
                <a:spcPct val="150000"/>
              </a:lnSpc>
              <a:spcBef>
                <a:spcPts val="0"/>
              </a:spcBef>
              <a:spcAft>
                <a:spcPts val="0"/>
              </a:spcAft>
              <a:buClr>
                <a:srgbClr val="0A5496"/>
              </a:buClr>
              <a:buNone/>
            </a:pPr>
            <a:endParaRPr lang="en-US" sz="1400" strike="sngStrike"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1800A727-8AF5-411B-AB1B-ADEB8AD05D11}"/>
              </a:ext>
            </a:extLst>
          </p:cNvPr>
          <p:cNvSpPr txBox="1"/>
          <p:nvPr/>
        </p:nvSpPr>
        <p:spPr>
          <a:xfrm>
            <a:off x="8574625" y="5737424"/>
            <a:ext cx="4424912" cy="307777"/>
          </a:xfrm>
          <a:prstGeom prst="rect">
            <a:avLst/>
          </a:prstGeom>
          <a:noFill/>
        </p:spPr>
        <p:txBody>
          <a:bodyPr wrap="square" rtlCol="0">
            <a:spAutoFit/>
          </a:bodyPr>
          <a:lstStyle/>
          <a:p>
            <a:r>
              <a:rPr lang="sv-SE" sz="1400">
                <a:solidFill>
                  <a:srgbClr val="C00000"/>
                </a:solidFill>
                <a:hlinkClick r:id="rId11">
                  <a:extLst>
                    <a:ext uri="{A12FA001-AC4F-418D-AE19-62706E023703}">
                      <ahyp:hlinkClr xmlns:ahyp="http://schemas.microsoft.com/office/drawing/2018/hyperlinkcolor" val="tx"/>
                    </a:ext>
                  </a:extLst>
                </a:hlinkClick>
              </a:rPr>
              <a:t>www.lionsclubs.org/sv/start-a-new-club</a:t>
            </a:r>
          </a:p>
        </p:txBody>
      </p:sp>
      <p:pic>
        <p:nvPicPr>
          <p:cNvPr id="4" name="Picture 3" descr="Qr code&#10;&#10;Description automatically generated">
            <a:extLst>
              <a:ext uri="{FF2B5EF4-FFF2-40B4-BE49-F238E27FC236}">
                <a16:creationId xmlns:a16="http://schemas.microsoft.com/office/drawing/2014/main" id="{1672CC79-13EC-264E-9828-BAB1EF4342C1}"/>
              </a:ext>
            </a:extLst>
          </p:cNvPr>
          <p:cNvPicPr>
            <a:picLocks noChangeAspect="1"/>
          </p:cNvPicPr>
          <p:nvPr/>
        </p:nvPicPr>
        <p:blipFill>
          <a:blip r:embed="rId12"/>
          <a:stretch>
            <a:fillRect/>
          </a:stretch>
        </p:blipFill>
        <p:spPr>
          <a:xfrm>
            <a:off x="9064740" y="3985541"/>
            <a:ext cx="1722341" cy="1737360"/>
          </a:xfrm>
          <a:prstGeom prst="rect">
            <a:avLst/>
          </a:prstGeom>
        </p:spPr>
      </p:pic>
      <p:pic>
        <p:nvPicPr>
          <p:cNvPr id="7" name="Picture 6" descr="Qr code&#10;&#10;Description automatically generated">
            <a:extLst>
              <a:ext uri="{FF2B5EF4-FFF2-40B4-BE49-F238E27FC236}">
                <a16:creationId xmlns:a16="http://schemas.microsoft.com/office/drawing/2014/main" id="{48ABF95C-EF1B-0BCA-74CD-CD5C2943F9F9}"/>
              </a:ext>
            </a:extLst>
          </p:cNvPr>
          <p:cNvPicPr>
            <a:picLocks noChangeAspect="1"/>
          </p:cNvPicPr>
          <p:nvPr/>
        </p:nvPicPr>
        <p:blipFill>
          <a:blip r:embed="rId13"/>
          <a:stretch>
            <a:fillRect/>
          </a:stretch>
        </p:blipFill>
        <p:spPr>
          <a:xfrm>
            <a:off x="9014573" y="1437786"/>
            <a:ext cx="1772508" cy="1737360"/>
          </a:xfrm>
          <a:prstGeom prst="rect">
            <a:avLst/>
          </a:prstGeom>
        </p:spPr>
      </p:pic>
      <p:sp>
        <p:nvSpPr>
          <p:cNvPr id="22" name="TextBox 21">
            <a:extLst>
              <a:ext uri="{FF2B5EF4-FFF2-40B4-BE49-F238E27FC236}">
                <a16:creationId xmlns:a16="http://schemas.microsoft.com/office/drawing/2014/main" id="{E9D20383-161D-6EF2-389C-0D3299BAFC79}"/>
              </a:ext>
            </a:extLst>
          </p:cNvPr>
          <p:cNvSpPr txBox="1"/>
          <p:nvPr/>
        </p:nvSpPr>
        <p:spPr>
          <a:xfrm>
            <a:off x="8701025" y="3275291"/>
            <a:ext cx="2889699" cy="307777"/>
          </a:xfrm>
          <a:prstGeom prst="rect">
            <a:avLst/>
          </a:prstGeom>
          <a:noFill/>
        </p:spPr>
        <p:txBody>
          <a:bodyPr wrap="square" rtlCol="0">
            <a:spAutoFit/>
          </a:bodyPr>
          <a:lstStyle/>
          <a:p>
            <a:r>
              <a:rPr lang="sv-SE" sz="1400" dirty="0">
                <a:solidFill>
                  <a:srgbClr val="C00000"/>
                </a:solidFill>
                <a:latin typeface="Arial" panose="020B0604020202020204" pitchFamily="34" charset="0"/>
                <a:cs typeface="Arial" panose="020B0604020202020204" pitchFamily="34" charset="0"/>
              </a:rPr>
              <a:t>Beställa paket för nya klubbar</a:t>
            </a:r>
          </a:p>
        </p:txBody>
      </p:sp>
      <p:sp>
        <p:nvSpPr>
          <p:cNvPr id="24" name="TextBox 23">
            <a:extLst>
              <a:ext uri="{FF2B5EF4-FFF2-40B4-BE49-F238E27FC236}">
                <a16:creationId xmlns:a16="http://schemas.microsoft.com/office/drawing/2014/main" id="{D33EE6EA-C071-B0CB-8C8B-3C4EE60F6779}"/>
              </a:ext>
            </a:extLst>
          </p:cNvPr>
          <p:cNvSpPr txBox="1"/>
          <p:nvPr/>
        </p:nvSpPr>
        <p:spPr>
          <a:xfrm>
            <a:off x="1641468" y="1874767"/>
            <a:ext cx="6093068" cy="338554"/>
          </a:xfrm>
          <a:prstGeom prst="rect">
            <a:avLst/>
          </a:prstGeom>
          <a:noFill/>
        </p:spPr>
        <p:txBody>
          <a:bodyPr wrap="square">
            <a:spAutoFit/>
          </a:bodyPr>
          <a:lstStyle/>
          <a:p>
            <a:r>
              <a:rPr lang="sv-SE" sz="1600" b="1">
                <a:solidFill>
                  <a:srgbClr val="0A5496"/>
                </a:solidFill>
                <a:latin typeface="Arial" charset="0"/>
                <a:ea typeface="Arial" charset="0"/>
                <a:cs typeface="Arial" charset="0"/>
              </a:rPr>
              <a:t>Återuppliva distrikt med nya klubbar</a:t>
            </a:r>
          </a:p>
        </p:txBody>
      </p:sp>
      <p:sp>
        <p:nvSpPr>
          <p:cNvPr id="25" name="Yellow Bar">
            <a:extLst>
              <a:ext uri="{FF2B5EF4-FFF2-40B4-BE49-F238E27FC236}">
                <a16:creationId xmlns:a16="http://schemas.microsoft.com/office/drawing/2014/main" id="{68AC8CE7-607F-2E79-94B3-53F70C082ED2}"/>
              </a:ext>
            </a:extLst>
          </p:cNvPr>
          <p:cNvSpPr/>
          <p:nvPr/>
        </p:nvSpPr>
        <p:spPr>
          <a:xfrm>
            <a:off x="1737767" y="1669333"/>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Tree>
    <p:extLst>
      <p:ext uri="{BB962C8B-B14F-4D97-AF65-F5344CB8AC3E}">
        <p14:creationId xmlns:p14="http://schemas.microsoft.com/office/powerpoint/2010/main" val="10049689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ody Copy">
            <a:extLst>
              <a:ext uri="{FF2B5EF4-FFF2-40B4-BE49-F238E27FC236}">
                <a16:creationId xmlns:a16="http://schemas.microsoft.com/office/drawing/2014/main" id="{27E90BEA-68E3-3140-A0F8-5D20F333BA07}"/>
              </a:ext>
            </a:extLst>
          </p:cNvPr>
          <p:cNvSpPr txBox="1">
            <a:spLocks/>
          </p:cNvSpPr>
          <p:nvPr/>
        </p:nvSpPr>
        <p:spPr>
          <a:xfrm>
            <a:off x="383100" y="1259088"/>
            <a:ext cx="11427900"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spcBef>
                <a:spcPts val="264"/>
              </a:spcBef>
              <a:buSzPct val="120000"/>
            </a:pPr>
            <a:r>
              <a:rPr lang="sv-SE" sz="3200" b="1" dirty="0">
                <a:solidFill>
                  <a:srgbClr val="0A5496"/>
                </a:solidFill>
                <a:latin typeface="Arial" charset="0"/>
                <a:ea typeface="Arial" charset="0"/>
                <a:cs typeface="Arial" charset="0"/>
              </a:rPr>
              <a:t>Tillgängliga resurser</a:t>
            </a:r>
          </a:p>
        </p:txBody>
      </p:sp>
      <p:sp>
        <p:nvSpPr>
          <p:cNvPr id="10" name="Page Number - White">
            <a:extLst>
              <a:ext uri="{FF2B5EF4-FFF2-40B4-BE49-F238E27FC236}">
                <a16:creationId xmlns:a16="http://schemas.microsoft.com/office/drawing/2014/main" id="{6491F9D0-AAE2-B348-9B41-A9F157CD673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29</a:t>
            </a:fld>
            <a:endParaRPr lang="en-US" sz="1000">
              <a:solidFill>
                <a:srgbClr val="0A5496"/>
              </a:solidFill>
            </a:endParaRPr>
          </a:p>
        </p:txBody>
      </p:sp>
      <p:sp>
        <p:nvSpPr>
          <p:cNvPr id="11" name="Background - Solid">
            <a:extLst>
              <a:ext uri="{FF2B5EF4-FFF2-40B4-BE49-F238E27FC236}">
                <a16:creationId xmlns:a16="http://schemas.microsoft.com/office/drawing/2014/main" id="{E1E49E9A-645A-2643-92E6-8BE801AD0FFF}"/>
              </a:ext>
            </a:extLst>
          </p:cNvPr>
          <p:cNvSpPr/>
          <p:nvPr/>
        </p:nvSpPr>
        <p:spPr>
          <a:xfrm>
            <a:off x="0" y="0"/>
            <a:ext cx="12192000" cy="921331"/>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12" name="Group 11">
            <a:extLst>
              <a:ext uri="{FF2B5EF4-FFF2-40B4-BE49-F238E27FC236}">
                <a16:creationId xmlns:a16="http://schemas.microsoft.com/office/drawing/2014/main" id="{C9C5F53C-8A5B-B34A-8CF7-AD3672B1E018}"/>
              </a:ext>
            </a:extLst>
          </p:cNvPr>
          <p:cNvGrpSpPr/>
          <p:nvPr/>
        </p:nvGrpSpPr>
        <p:grpSpPr>
          <a:xfrm>
            <a:off x="-3047" y="812799"/>
            <a:ext cx="12191999" cy="217065"/>
            <a:chOff x="0" y="5696515"/>
            <a:chExt cx="12289367" cy="354756"/>
          </a:xfrm>
        </p:grpSpPr>
        <p:sp>
          <p:nvSpPr>
            <p:cNvPr id="13" name="Background - Solid">
              <a:extLst>
                <a:ext uri="{FF2B5EF4-FFF2-40B4-BE49-F238E27FC236}">
                  <a16:creationId xmlns:a16="http://schemas.microsoft.com/office/drawing/2014/main" id="{C19A7F62-F859-2945-B135-90EC1DFB690B}"/>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BFD0A18D-10BB-5648-8398-36F44052D95A}"/>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50A06259-812F-A840-A52F-EE1C737F1603}"/>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Background - Solid">
              <a:extLst>
                <a:ext uri="{FF2B5EF4-FFF2-40B4-BE49-F238E27FC236}">
                  <a16:creationId xmlns:a16="http://schemas.microsoft.com/office/drawing/2014/main" id="{81C41EAE-DBDE-BA4B-A3F7-5241AE9E0AE8}"/>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56F01680-5D11-2A47-AD2D-D692238F9774}"/>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6B374543-D8DA-2E4D-BAEF-CEF571185E65}"/>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3886C9F7-AFA5-7C49-B927-9854A98A282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20" name="Picture 19">
            <a:extLst>
              <a:ext uri="{FF2B5EF4-FFF2-40B4-BE49-F238E27FC236}">
                <a16:creationId xmlns:a16="http://schemas.microsoft.com/office/drawing/2014/main" id="{F9AF49F8-E681-3343-8942-1C005AAF5772}"/>
              </a:ext>
            </a:extLst>
          </p:cNvPr>
          <p:cNvPicPr>
            <a:picLocks noChangeAspect="1"/>
          </p:cNvPicPr>
          <p:nvPr/>
        </p:nvPicPr>
        <p:blipFill>
          <a:blip r:embed="rId3"/>
          <a:srcRect/>
          <a:stretch/>
        </p:blipFill>
        <p:spPr>
          <a:xfrm>
            <a:off x="383100" y="241354"/>
            <a:ext cx="971568" cy="971568"/>
          </a:xfrm>
          <a:prstGeom prst="rect">
            <a:avLst/>
          </a:prstGeom>
        </p:spPr>
      </p:pic>
      <p:sp>
        <p:nvSpPr>
          <p:cNvPr id="21" name="Content Placeholder 4">
            <a:extLst>
              <a:ext uri="{FF2B5EF4-FFF2-40B4-BE49-F238E27FC236}">
                <a16:creationId xmlns:a16="http://schemas.microsoft.com/office/drawing/2014/main" id="{D89E9576-B2A4-44A4-80E3-84E2C1F12082}"/>
              </a:ext>
            </a:extLst>
          </p:cNvPr>
          <p:cNvSpPr txBox="1">
            <a:spLocks/>
          </p:cNvSpPr>
          <p:nvPr/>
        </p:nvSpPr>
        <p:spPr>
          <a:xfrm>
            <a:off x="533400" y="1987433"/>
            <a:ext cx="11275500" cy="8373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sv-SE" sz="1600" b="1">
                <a:solidFill>
                  <a:srgbClr val="00338D"/>
                </a:solidFill>
                <a:latin typeface="Arial" charset="0"/>
                <a:ea typeface="Arial" charset="0"/>
                <a:cs typeface="Arial" charset="0"/>
              </a:rPr>
              <a:t>Återuppliva klubbar med nya medlemmar</a:t>
            </a:r>
          </a:p>
          <a:p>
            <a:pPr marL="0" indent="0" algn="ctr" fontAlgn="auto">
              <a:lnSpc>
                <a:spcPct val="100000"/>
              </a:lnSpc>
              <a:spcBef>
                <a:spcPts val="0"/>
              </a:spcBef>
              <a:spcAft>
                <a:spcPts val="200"/>
              </a:spcAft>
              <a:buClr>
                <a:srgbClr val="FFC000"/>
              </a:buClr>
              <a:buNone/>
            </a:pPr>
            <a:endParaRPr lang="en-US" sz="1600" b="1" dirty="0">
              <a:solidFill>
                <a:srgbClr val="000000"/>
              </a:solidFill>
              <a:latin typeface="Arial" panose="020B0604020202020204" pitchFamily="34" charset="0"/>
              <a:cs typeface="Arial" panose="020B0604020202020204" pitchFamily="34" charset="0"/>
            </a:endParaRPr>
          </a:p>
        </p:txBody>
      </p:sp>
      <p:sp>
        <p:nvSpPr>
          <p:cNvPr id="4" name="Content Placeholder 4">
            <a:extLst>
              <a:ext uri="{FF2B5EF4-FFF2-40B4-BE49-F238E27FC236}">
                <a16:creationId xmlns:a16="http://schemas.microsoft.com/office/drawing/2014/main" id="{4DA32D72-325C-46B8-9B37-048676DA11F5}"/>
              </a:ext>
            </a:extLst>
          </p:cNvPr>
          <p:cNvSpPr txBox="1">
            <a:spLocks/>
          </p:cNvSpPr>
          <p:nvPr/>
        </p:nvSpPr>
        <p:spPr>
          <a:xfrm>
            <a:off x="1600200" y="2612205"/>
            <a:ext cx="4572000" cy="418597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spcBef>
                <a:spcPts val="0"/>
              </a:spcBef>
              <a:spcAft>
                <a:spcPts val="0"/>
              </a:spcAft>
              <a:buFont typeface="Arial" panose="020B0604020202020204" pitchFamily="34" charset="0"/>
              <a:buNone/>
            </a:pPr>
            <a:r>
              <a:rPr lang="sv-SE" sz="1400" b="1">
                <a:solidFill>
                  <a:srgbClr val="000000"/>
                </a:solidFill>
                <a:latin typeface="Arial" panose="020B0604020202020204" pitchFamily="34" charset="0"/>
                <a:cs typeface="Arial" panose="020B0604020202020204" pitchFamily="34" charset="0"/>
              </a:rPr>
              <a:t>Komma igång</a:t>
            </a:r>
          </a:p>
          <a:p>
            <a:pPr fontAlgn="auto">
              <a:lnSpc>
                <a:spcPct val="100000"/>
              </a:lnSpc>
              <a:spcBef>
                <a:spcPts val="0"/>
              </a:spcBef>
              <a:spcAft>
                <a:spcPts val="0"/>
              </a:spcAft>
              <a:buClr>
                <a:srgbClr val="FFC000"/>
              </a:buClr>
              <a:buFont typeface="Wingdings" panose="05000000000000000000" pitchFamily="2" charset="2"/>
              <a:buChar char="Ø"/>
            </a:pPr>
            <a:endParaRPr lang="en-US" sz="1200" b="1" dirty="0">
              <a:solidFill>
                <a:srgbClr val="000000"/>
              </a:solidFill>
              <a:latin typeface="Arial" panose="020B0604020202020204" pitchFamily="34" charset="0"/>
              <a:cs typeface="Arial" panose="020B0604020202020204" pitchFamily="34" charset="0"/>
            </a:endParaRPr>
          </a:p>
          <a:p>
            <a:pPr>
              <a:lnSpc>
                <a:spcPct val="100000"/>
              </a:lnSpc>
              <a:spcBef>
                <a:spcPts val="0"/>
              </a:spcBef>
              <a:spcAft>
                <a:spcPts val="600"/>
              </a:spcAft>
              <a:buClr>
                <a:srgbClr val="0A5496"/>
              </a:buClr>
            </a:pPr>
            <a:r>
              <a:rPr lang="sv-SE" sz="1400" b="1">
                <a:solidFill>
                  <a:srgbClr val="0A5496"/>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Bjuda in medlemmar</a:t>
            </a:r>
            <a:r>
              <a:rPr lang="sv-SE" sz="1400" b="1">
                <a:solidFill>
                  <a:srgbClr val="0A5496"/>
                </a:solidFill>
                <a:latin typeface="Arial" panose="020B0604020202020204" pitchFamily="34" charset="0"/>
                <a:cs typeface="Arial" panose="020B0604020202020204" pitchFamily="34" charset="0"/>
              </a:rPr>
              <a:t> </a:t>
            </a:r>
            <a:r>
              <a:rPr lang="sv-SE" sz="1400">
                <a:latin typeface="Arial" panose="020B0604020202020204" pitchFamily="34" charset="0"/>
                <a:cs typeface="Arial" panose="020B0604020202020204" pitchFamily="34" charset="0"/>
              </a:rPr>
              <a:t>webbsida med resursen </a:t>
            </a:r>
            <a:r>
              <a:rPr lang="sv-SE" sz="1400" b="1">
                <a:solidFill>
                  <a:srgbClr val="0A5496"/>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Bara fråga!</a:t>
            </a:r>
            <a:r>
              <a:rPr lang="sv-SE" sz="1400" b="1">
                <a:solidFill>
                  <a:srgbClr val="0A5496"/>
                </a:solidFill>
                <a:latin typeface="Arial" panose="020B0604020202020204" pitchFamily="34" charset="0"/>
                <a:cs typeface="Arial" panose="020B0604020202020204" pitchFamily="34" charset="0"/>
              </a:rPr>
              <a:t> </a:t>
            </a:r>
            <a:r>
              <a:rPr lang="sv-SE" sz="1400">
                <a:latin typeface="Arial" panose="020B0604020202020204" pitchFamily="34" charset="0"/>
                <a:cs typeface="Arial" panose="020B0604020202020204" pitchFamily="34" charset="0"/>
              </a:rPr>
              <a:t>Handbok och </a:t>
            </a:r>
            <a:r>
              <a:rPr lang="sv-SE" sz="1400" b="1">
                <a:solidFill>
                  <a:srgbClr val="0A5496"/>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medlemsansökan</a:t>
            </a:r>
          </a:p>
          <a:p>
            <a:pPr>
              <a:lnSpc>
                <a:spcPct val="100000"/>
              </a:lnSpc>
              <a:spcBef>
                <a:spcPts val="0"/>
              </a:spcBef>
              <a:spcAft>
                <a:spcPts val="600"/>
              </a:spcAft>
              <a:buClr>
                <a:srgbClr val="0A5496"/>
              </a:buClr>
            </a:pPr>
            <a:r>
              <a:rPr lang="sv-SE" sz="1400" b="1">
                <a:solidFill>
                  <a:srgbClr val="0A5496"/>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Mentorprogram</a:t>
            </a:r>
            <a:r>
              <a:rPr lang="sv-SE" sz="1400" b="1">
                <a:solidFill>
                  <a:srgbClr val="0A5496"/>
                </a:solidFill>
                <a:latin typeface="Arial" panose="020B0604020202020204" pitchFamily="34" charset="0"/>
                <a:cs typeface="Arial" panose="020B0604020202020204" pitchFamily="34" charset="0"/>
              </a:rPr>
              <a:t> </a:t>
            </a:r>
            <a:r>
              <a:rPr lang="sv-SE" sz="1400">
                <a:latin typeface="Arial" panose="020B0604020202020204" pitchFamily="34" charset="0"/>
                <a:cs typeface="Arial" panose="020B0604020202020204" pitchFamily="34" charset="0"/>
              </a:rPr>
              <a:t>webbsida</a:t>
            </a:r>
          </a:p>
          <a:p>
            <a:pPr>
              <a:lnSpc>
                <a:spcPct val="100000"/>
              </a:lnSpc>
              <a:spcBef>
                <a:spcPts val="0"/>
              </a:spcBef>
              <a:spcAft>
                <a:spcPts val="600"/>
              </a:spcAft>
              <a:buClr>
                <a:srgbClr val="0A5496"/>
              </a:buClr>
            </a:pPr>
            <a:r>
              <a:rPr lang="sv-SE" sz="1400" b="1">
                <a:solidFill>
                  <a:srgbClr val="0A5496"/>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Fördelarna med att vara medlem i Lions</a:t>
            </a:r>
          </a:p>
          <a:p>
            <a:pPr>
              <a:lnSpc>
                <a:spcPct val="100000"/>
              </a:lnSpc>
              <a:spcBef>
                <a:spcPts val="0"/>
              </a:spcBef>
              <a:spcAft>
                <a:spcPts val="600"/>
              </a:spcAft>
              <a:buClr>
                <a:srgbClr val="0A5496"/>
              </a:buClr>
            </a:pPr>
            <a:r>
              <a:rPr lang="sv-SE" sz="1400" b="1">
                <a:solidFill>
                  <a:srgbClr val="0A5496"/>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Bara fråga! Handbok för rekrytering av nya medlemmar</a:t>
            </a:r>
          </a:p>
          <a:p>
            <a:pPr>
              <a:lnSpc>
                <a:spcPct val="100000"/>
              </a:lnSpc>
              <a:spcBef>
                <a:spcPts val="0"/>
              </a:spcBef>
              <a:spcAft>
                <a:spcPts val="600"/>
              </a:spcAft>
              <a:buClr>
                <a:srgbClr val="0A5496"/>
              </a:buClr>
            </a:pPr>
            <a:r>
              <a:rPr lang="sv-SE" sz="1400" b="1">
                <a:solidFill>
                  <a:srgbClr val="0A5496"/>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Medlemsansökan - Flygblad</a:t>
            </a:r>
          </a:p>
          <a:p>
            <a:pPr>
              <a:lnSpc>
                <a:spcPct val="100000"/>
              </a:lnSpc>
              <a:spcBef>
                <a:spcPts val="0"/>
              </a:spcBef>
              <a:spcAft>
                <a:spcPts val="600"/>
              </a:spcAft>
              <a:buClr>
                <a:srgbClr val="0A5496"/>
              </a:buClr>
            </a:pPr>
            <a:r>
              <a:rPr lang="sv-SE" sz="1400" b="1">
                <a:solidFill>
                  <a:srgbClr val="0A5496"/>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Rekryteringskväll, PowerPoint-presentation</a:t>
            </a:r>
          </a:p>
          <a:p>
            <a:pPr>
              <a:lnSpc>
                <a:spcPct val="100000"/>
              </a:lnSpc>
              <a:spcBef>
                <a:spcPts val="0"/>
              </a:spcBef>
              <a:spcAft>
                <a:spcPts val="600"/>
              </a:spcAft>
              <a:buClr>
                <a:srgbClr val="0A5496"/>
              </a:buClr>
            </a:pPr>
            <a:r>
              <a:rPr lang="sv-SE" sz="1400" b="1">
                <a:solidFill>
                  <a:srgbClr val="0A5496"/>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Intagningsceremonier för nya medlemmar</a:t>
            </a:r>
          </a:p>
          <a:p>
            <a:pPr>
              <a:lnSpc>
                <a:spcPct val="100000"/>
              </a:lnSpc>
              <a:spcBef>
                <a:spcPts val="0"/>
              </a:spcBef>
              <a:spcAft>
                <a:spcPts val="600"/>
              </a:spcAft>
              <a:buClr>
                <a:srgbClr val="0A5496"/>
              </a:buClr>
            </a:pPr>
            <a:r>
              <a:rPr lang="sv-SE" sz="1400" b="1">
                <a:solidFill>
                  <a:srgbClr val="0A5496"/>
                </a:solidFill>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Information för nya medlemmar</a:t>
            </a:r>
          </a:p>
          <a:p>
            <a:pPr>
              <a:lnSpc>
                <a:spcPct val="100000"/>
              </a:lnSpc>
              <a:spcBef>
                <a:spcPts val="0"/>
              </a:spcBef>
              <a:spcAft>
                <a:spcPts val="600"/>
              </a:spcAft>
              <a:buClr>
                <a:srgbClr val="0A5496"/>
              </a:buClr>
            </a:pPr>
            <a:r>
              <a:rPr lang="sv-SE" sz="1400" b="1">
                <a:solidFill>
                  <a:srgbClr val="0A5496"/>
                </a:solidFill>
                <a:latin typeface="Arial" panose="020B0604020202020204" pitchFamily="34" charset="0"/>
                <a:cs typeface="Arial" panose="020B0604020202020204" pitchFamily="34" charset="0"/>
                <a:hlinkClick r:id="rId13"/>
              </a:rPr>
              <a:t>Återuppbyggnad och reaktivering av klubbar</a:t>
            </a:r>
          </a:p>
        </p:txBody>
      </p:sp>
      <p:sp>
        <p:nvSpPr>
          <p:cNvPr id="5" name="TextBox 4">
            <a:extLst>
              <a:ext uri="{FF2B5EF4-FFF2-40B4-BE49-F238E27FC236}">
                <a16:creationId xmlns:a16="http://schemas.microsoft.com/office/drawing/2014/main" id="{0C13F5EC-F231-4758-8942-DF9B08AD475B}"/>
              </a:ext>
            </a:extLst>
          </p:cNvPr>
          <p:cNvSpPr txBox="1"/>
          <p:nvPr/>
        </p:nvSpPr>
        <p:spPr>
          <a:xfrm>
            <a:off x="7765013" y="2644443"/>
            <a:ext cx="3550687" cy="3247043"/>
          </a:xfrm>
          <a:prstGeom prst="rect">
            <a:avLst/>
          </a:prstGeom>
          <a:noFill/>
        </p:spPr>
        <p:txBody>
          <a:bodyPr wrap="square" rtlCol="0">
            <a:spAutoFit/>
          </a:bodyPr>
          <a:lstStyle/>
          <a:p>
            <a:pPr algn="l"/>
            <a:r>
              <a:rPr lang="sv-SE" sz="1400" b="1" i="0">
                <a:solidFill>
                  <a:srgbClr val="000000"/>
                </a:solidFill>
                <a:cs typeface="Arial" panose="020B0604020202020204" pitchFamily="34" charset="0"/>
              </a:rPr>
              <a:t>Potentiella medlemmar</a:t>
            </a:r>
          </a:p>
          <a:p>
            <a:pPr algn="l"/>
            <a:endParaRPr lang="en-US" sz="1400" b="1" i="0" dirty="0">
              <a:solidFill>
                <a:srgbClr val="000000"/>
              </a:solidFill>
              <a:effectLst/>
              <a:cs typeface="Arial" panose="020B0604020202020204" pitchFamily="34" charset="0"/>
            </a:endParaRPr>
          </a:p>
          <a:p>
            <a:pPr marL="285750" indent="-285750">
              <a:spcAft>
                <a:spcPts val="600"/>
              </a:spcAft>
              <a:buFont typeface="Arial" panose="020B0604020202020204" pitchFamily="34" charset="0"/>
              <a:buChar char="•"/>
            </a:pPr>
            <a:r>
              <a:rPr lang="sv-SE" sz="1400" b="1">
                <a:solidFill>
                  <a:srgbClr val="0A5496"/>
                </a:solidFill>
                <a:cs typeface="Arial" panose="020B0604020202020204" pitchFamily="34" charset="0"/>
                <a:hlinkClick r:id="rId14">
                  <a:extLst>
                    <a:ext uri="{A12FA001-AC4F-418D-AE19-62706E023703}">
                      <ahyp:hlinkClr xmlns:ahyp="http://schemas.microsoft.com/office/drawing/2018/hyperlinkcolor" val="tx"/>
                    </a:ext>
                  </a:extLst>
                </a:hlinkClick>
              </a:rPr>
              <a:t>Unga vuxna</a:t>
            </a:r>
            <a:r>
              <a:rPr lang="sv-SE" sz="1400" b="1">
                <a:solidFill>
                  <a:srgbClr val="0A5496"/>
                </a:solidFill>
                <a:cs typeface="Arial" panose="020B0604020202020204" pitchFamily="34" charset="0"/>
              </a:rPr>
              <a:t> </a:t>
            </a:r>
            <a:r>
              <a:rPr lang="sv-SE" sz="1400">
                <a:cs typeface="Arial" panose="020B0604020202020204" pitchFamily="34" charset="0"/>
              </a:rPr>
              <a:t>webbsida med rekryteringsverktyg</a:t>
            </a:r>
          </a:p>
          <a:p>
            <a:pPr marL="285750" indent="-285750">
              <a:spcAft>
                <a:spcPts val="600"/>
              </a:spcAft>
              <a:buFont typeface="Arial" panose="020B0604020202020204" pitchFamily="34" charset="0"/>
              <a:buChar char="•"/>
            </a:pPr>
            <a:r>
              <a:rPr lang="sv-SE" sz="1400" b="1">
                <a:solidFill>
                  <a:srgbClr val="0A5496"/>
                </a:solidFill>
                <a:cs typeface="Arial" panose="020B0604020202020204" pitchFamily="34" charset="0"/>
                <a:hlinkClick r:id="rId15">
                  <a:extLst>
                    <a:ext uri="{A12FA001-AC4F-418D-AE19-62706E023703}">
                      <ahyp:hlinkClr xmlns:ahyp="http://schemas.microsoft.com/office/drawing/2018/hyperlinkcolor" val="tx"/>
                    </a:ext>
                  </a:extLst>
                </a:hlinkClick>
              </a:rPr>
              <a:t>Idéer att rekrytera lokala influensers</a:t>
            </a:r>
          </a:p>
          <a:p>
            <a:pPr marL="285750" indent="-285750">
              <a:spcAft>
                <a:spcPts val="600"/>
              </a:spcAft>
              <a:buFont typeface="Arial" panose="020B0604020202020204" pitchFamily="34" charset="0"/>
              <a:buChar char="•"/>
            </a:pPr>
            <a:r>
              <a:rPr lang="sv-SE" sz="1400" b="1">
                <a:solidFill>
                  <a:srgbClr val="0A5496"/>
                </a:solidFill>
                <a:cs typeface="Arial" panose="020B0604020202020204" pitchFamily="34" charset="0"/>
                <a:hlinkClick r:id="rId16">
                  <a:extLst>
                    <a:ext uri="{A12FA001-AC4F-418D-AE19-62706E023703}">
                      <ahyp:hlinkClr xmlns:ahyp="http://schemas.microsoft.com/office/drawing/2018/hyperlinkcolor" val="tx"/>
                    </a:ext>
                  </a:extLst>
                </a:hlinkClick>
              </a:rPr>
              <a:t>Nya röster</a:t>
            </a:r>
            <a:r>
              <a:rPr lang="sv-SE" sz="1400" b="1">
                <a:solidFill>
                  <a:srgbClr val="0A5496"/>
                </a:solidFill>
                <a:cs typeface="Arial" panose="020B0604020202020204" pitchFamily="34" charset="0"/>
              </a:rPr>
              <a:t> </a:t>
            </a:r>
            <a:r>
              <a:rPr lang="sv-SE" sz="1400">
                <a:cs typeface="Arial" panose="020B0604020202020204" pitchFamily="34" charset="0"/>
              </a:rPr>
              <a:t>webbsida</a:t>
            </a:r>
          </a:p>
          <a:p>
            <a:pPr marL="285750" indent="-285750">
              <a:spcAft>
                <a:spcPts val="600"/>
              </a:spcAft>
              <a:buFont typeface="Arial" panose="020B0604020202020204" pitchFamily="34" charset="0"/>
              <a:buChar char="•"/>
            </a:pPr>
            <a:r>
              <a:rPr lang="sv-SE" sz="1400" b="1">
                <a:solidFill>
                  <a:srgbClr val="0A5496"/>
                </a:solidFill>
                <a:latin typeface="Arial" panose="020B0604020202020204" pitchFamily="34" charset="0"/>
                <a:cs typeface="Arial" panose="020B0604020202020204" pitchFamily="34" charset="0"/>
                <a:hlinkClick r:id="rId17"/>
              </a:rPr>
              <a:t>Lions gör skillnad </a:t>
            </a:r>
            <a:r>
              <a:rPr lang="sv-SE" sz="1400">
                <a:latin typeface="Arial" panose="020B0604020202020204" pitchFamily="34" charset="0"/>
                <a:cs typeface="Arial" panose="020B0604020202020204" pitchFamily="34" charset="0"/>
              </a:rPr>
              <a:t>broschyr</a:t>
            </a:r>
          </a:p>
          <a:p>
            <a:pPr marL="285750" indent="-285750">
              <a:spcAft>
                <a:spcPts val="600"/>
              </a:spcAft>
              <a:buFont typeface="Arial" panose="020B0604020202020204" pitchFamily="34" charset="0"/>
              <a:buChar char="•"/>
            </a:pPr>
            <a:r>
              <a:rPr lang="sv-SE" sz="1400" b="1">
                <a:solidFill>
                  <a:srgbClr val="0A5496"/>
                </a:solidFill>
                <a:cs typeface="Arial" panose="020B0604020202020204" pitchFamily="34" charset="0"/>
                <a:hlinkClick r:id="rId18">
                  <a:extLst>
                    <a:ext uri="{A12FA001-AC4F-418D-AE19-62706E023703}">
                      <ahyp:hlinkClr xmlns:ahyp="http://schemas.microsoft.com/office/drawing/2018/hyperlinkcolor" val="tx"/>
                    </a:ext>
                  </a:extLst>
                </a:hlinkClick>
              </a:rPr>
              <a:t>Leo-Lion </a:t>
            </a:r>
            <a:r>
              <a:rPr lang="sv-SE" sz="1400">
                <a:cs typeface="Arial" panose="020B0604020202020204" pitchFamily="34" charset="0"/>
              </a:rPr>
              <a:t>webbsida</a:t>
            </a:r>
          </a:p>
          <a:p>
            <a:br>
              <a:rPr lang="sv-SE" sz="1200"/>
            </a:br>
            <a:endParaRPr lang="sv-SE" sz="1200"/>
          </a:p>
          <a:p>
            <a:endParaRPr lang="en-US" sz="3000" dirty="0" err="1"/>
          </a:p>
        </p:txBody>
      </p:sp>
      <p:sp>
        <p:nvSpPr>
          <p:cNvPr id="3" name="TextBox 2">
            <a:extLst>
              <a:ext uri="{FF2B5EF4-FFF2-40B4-BE49-F238E27FC236}">
                <a16:creationId xmlns:a16="http://schemas.microsoft.com/office/drawing/2014/main" id="{6E83AEF9-6BEB-4D85-8362-0CDA05C74DB8}"/>
              </a:ext>
            </a:extLst>
          </p:cNvPr>
          <p:cNvSpPr txBox="1"/>
          <p:nvPr/>
        </p:nvSpPr>
        <p:spPr>
          <a:xfrm>
            <a:off x="978877" y="6150113"/>
            <a:ext cx="10245414" cy="461665"/>
          </a:xfrm>
          <a:prstGeom prst="rect">
            <a:avLst/>
          </a:prstGeom>
          <a:noFill/>
        </p:spPr>
        <p:txBody>
          <a:bodyPr wrap="square" rtlCol="0">
            <a:spAutoFit/>
          </a:bodyPr>
          <a:lstStyle/>
          <a:p>
            <a:r>
              <a:rPr lang="sv-SE" sz="2000" b="0" i="0" u="sng" strike="noStrike">
                <a:solidFill>
                  <a:srgbClr val="FF0000"/>
                </a:solidFill>
                <a:latin typeface="Calibri" panose="020F0502020204030204" pitchFamily="34" charset="0"/>
                <a:hlinkClick r:id="rId19">
                  <a:extLst>
                    <a:ext uri="{A12FA001-AC4F-418D-AE19-62706E023703}">
                      <ahyp:hlinkClr xmlns:ahyp="http://schemas.microsoft.com/office/drawing/2018/hyperlinkcolor" val="tx"/>
                    </a:ext>
                  </a:extLst>
                </a:hlinkClick>
              </a:rPr>
              <a:t>www.lionsclubs.org/sv/resources-for-members/resource-center/club-membership-chairperson</a:t>
            </a:r>
            <a:r>
              <a:rPr lang="sv-SE" sz="2400">
                <a:solidFill>
                  <a:srgbClr val="FF0000"/>
                </a:solidFill>
              </a:rPr>
              <a:t> </a:t>
            </a:r>
          </a:p>
        </p:txBody>
      </p:sp>
      <p:sp>
        <p:nvSpPr>
          <p:cNvPr id="2" name="Yellow Bar">
            <a:extLst>
              <a:ext uri="{FF2B5EF4-FFF2-40B4-BE49-F238E27FC236}">
                <a16:creationId xmlns:a16="http://schemas.microsoft.com/office/drawing/2014/main" id="{FFA933F0-6EC3-8478-7775-2E8F449F522D}"/>
              </a:ext>
            </a:extLst>
          </p:cNvPr>
          <p:cNvSpPr/>
          <p:nvPr/>
        </p:nvSpPr>
        <p:spPr>
          <a:xfrm>
            <a:off x="5367823" y="182703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Tree>
    <p:extLst>
      <p:ext uri="{BB962C8B-B14F-4D97-AF65-F5344CB8AC3E}">
        <p14:creationId xmlns:p14="http://schemas.microsoft.com/office/powerpoint/2010/main" val="3922604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244E8AD-7836-F94E-A8A7-70BF18C5C83D}"/>
              </a:ext>
            </a:extLst>
          </p:cNvPr>
          <p:cNvSpPr>
            <a:spLocks noGrp="1"/>
          </p:cNvSpPr>
          <p:nvPr>
            <p:ph type="title"/>
          </p:nvPr>
        </p:nvSpPr>
        <p:spPr/>
        <p:txBody>
          <a:bodyPr>
            <a:normAutofit fontScale="90000"/>
          </a:bodyPr>
          <a:lstStyle/>
          <a:p>
            <a:endParaRPr lang="en-US"/>
          </a:p>
        </p:txBody>
      </p:sp>
      <p:sp>
        <p:nvSpPr>
          <p:cNvPr id="8" name="Content Placeholder 7">
            <a:extLst>
              <a:ext uri="{FF2B5EF4-FFF2-40B4-BE49-F238E27FC236}">
                <a16:creationId xmlns:a16="http://schemas.microsoft.com/office/drawing/2014/main" id="{FD28F804-DF38-F841-97F2-C7314EB5D015}"/>
              </a:ext>
            </a:extLst>
          </p:cNvPr>
          <p:cNvSpPr>
            <a:spLocks noGrp="1"/>
          </p:cNvSpPr>
          <p:nvPr>
            <p:ph sz="quarter" idx="11"/>
          </p:nvPr>
        </p:nvSpPr>
        <p:spPr/>
        <p:txBody>
          <a:bodyPr/>
          <a:lstStyle/>
          <a:p>
            <a:endParaRPr lang="en-US"/>
          </a:p>
        </p:txBody>
      </p:sp>
      <p:sp>
        <p:nvSpPr>
          <p:cNvPr id="13" name="Background - Solid">
            <a:extLst>
              <a:ext uri="{FF2B5EF4-FFF2-40B4-BE49-F238E27FC236}">
                <a16:creationId xmlns:a16="http://schemas.microsoft.com/office/drawing/2014/main" id="{AB222F07-1756-3047-9000-E3967BA3981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Freeform 13">
            <a:extLst>
              <a:ext uri="{FF2B5EF4-FFF2-40B4-BE49-F238E27FC236}">
                <a16:creationId xmlns:a16="http://schemas.microsoft.com/office/drawing/2014/main" id="{47DD36B7-3536-8F42-A8E3-FA08FBA30B04}"/>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15" name="Group 14">
            <a:extLst>
              <a:ext uri="{FF2B5EF4-FFF2-40B4-BE49-F238E27FC236}">
                <a16:creationId xmlns:a16="http://schemas.microsoft.com/office/drawing/2014/main" id="{3E6E0A7D-16BF-954E-90F9-41E1B6108D84}"/>
              </a:ext>
            </a:extLst>
          </p:cNvPr>
          <p:cNvGrpSpPr/>
          <p:nvPr/>
        </p:nvGrpSpPr>
        <p:grpSpPr>
          <a:xfrm>
            <a:off x="4955038" y="0"/>
            <a:ext cx="1677492" cy="6858000"/>
            <a:chOff x="3697870" y="0"/>
            <a:chExt cx="1677492" cy="6858000"/>
          </a:xfrm>
        </p:grpSpPr>
        <p:sp>
          <p:nvSpPr>
            <p:cNvPr id="16" name="Freeform 15">
              <a:extLst>
                <a:ext uri="{FF2B5EF4-FFF2-40B4-BE49-F238E27FC236}">
                  <a16:creationId xmlns:a16="http://schemas.microsoft.com/office/drawing/2014/main" id="{3522818B-CDE0-854B-BC1C-DF6ED8F8F757}"/>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7" name="Freeform 16">
              <a:extLst>
                <a:ext uri="{FF2B5EF4-FFF2-40B4-BE49-F238E27FC236}">
                  <a16:creationId xmlns:a16="http://schemas.microsoft.com/office/drawing/2014/main" id="{EA299B56-AD1C-5B42-BE1E-C4E9B460A464}"/>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18" name="Large #">
            <a:extLst>
              <a:ext uri="{FF2B5EF4-FFF2-40B4-BE49-F238E27FC236}">
                <a16:creationId xmlns:a16="http://schemas.microsoft.com/office/drawing/2014/main" id="{FB7FA653-7EDF-F242-8EBE-62AAA5715C62}"/>
              </a:ext>
            </a:extLst>
          </p:cNvPr>
          <p:cNvSpPr txBox="1"/>
          <p:nvPr/>
        </p:nvSpPr>
        <p:spPr>
          <a:xfrm>
            <a:off x="227386" y="2595904"/>
            <a:ext cx="5092507" cy="1036951"/>
          </a:xfrm>
          <a:prstGeom prst="rect">
            <a:avLst/>
          </a:prstGeom>
          <a:noFill/>
        </p:spPr>
        <p:txBody>
          <a:bodyPr wrap="square" rtlCol="0" anchor="b">
            <a:spAutoFit/>
          </a:bodyPr>
          <a:lstStyle/>
          <a:p>
            <a:pPr algn="ctr">
              <a:lnSpc>
                <a:spcPts val="8000"/>
              </a:lnSpc>
            </a:pPr>
            <a:r>
              <a:rPr lang="sv-SE" sz="6000" b="1">
                <a:solidFill>
                  <a:schemeClr val="bg1"/>
                </a:solidFill>
                <a:latin typeface="Arial" panose="020B0604020202020204" pitchFamily="34" charset="0"/>
                <a:ea typeface="Arial" charset="0"/>
                <a:cs typeface="Arial" panose="020B0604020202020204" pitchFamily="34" charset="0"/>
              </a:rPr>
              <a:t>Dagordning</a:t>
            </a:r>
          </a:p>
        </p:txBody>
      </p:sp>
      <p:sp>
        <p:nvSpPr>
          <p:cNvPr id="19" name="Page Number - Blue">
            <a:extLst>
              <a:ext uri="{FF2B5EF4-FFF2-40B4-BE49-F238E27FC236}">
                <a16:creationId xmlns:a16="http://schemas.microsoft.com/office/drawing/2014/main" id="{992B1A9E-6B84-9B4C-BF4F-F325A2E264E1}"/>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a:solidFill>
                  <a:srgbClr val="00338D"/>
                </a:solidFill>
              </a:rPr>
              <a:pPr eaLnBrk="0" hangingPunct="0">
                <a:spcBef>
                  <a:spcPct val="50000"/>
                </a:spcBef>
                <a:defRPr/>
              </a:pPr>
              <a:t>3</a:t>
            </a:fld>
            <a:endParaRPr lang="en-US" sz="1000">
              <a:solidFill>
                <a:srgbClr val="00338D"/>
              </a:solidFill>
            </a:endParaRPr>
          </a:p>
          <a:p>
            <a:pPr eaLnBrk="0" hangingPunct="0">
              <a:spcBef>
                <a:spcPct val="50000"/>
              </a:spcBef>
              <a:defRPr/>
            </a:pPr>
            <a:endParaRPr lang="en-US" sz="1000" dirty="0">
              <a:solidFill>
                <a:srgbClr val="00338D"/>
              </a:solidFill>
            </a:endParaRPr>
          </a:p>
        </p:txBody>
      </p:sp>
      <p:sp>
        <p:nvSpPr>
          <p:cNvPr id="20" name="Body Copy">
            <a:extLst>
              <a:ext uri="{FF2B5EF4-FFF2-40B4-BE49-F238E27FC236}">
                <a16:creationId xmlns:a16="http://schemas.microsoft.com/office/drawing/2014/main" id="{5B1D2E91-AD15-AE49-8E2B-85E79CF5CA0D}"/>
              </a:ext>
            </a:extLst>
          </p:cNvPr>
          <p:cNvSpPr txBox="1">
            <a:spLocks/>
          </p:cNvSpPr>
          <p:nvPr/>
        </p:nvSpPr>
        <p:spPr>
          <a:xfrm>
            <a:off x="7678169" y="2057400"/>
            <a:ext cx="4971031" cy="419100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spcAft>
                <a:spcPts val="1200"/>
              </a:spcAft>
              <a:buClr>
                <a:srgbClr val="FFC000"/>
              </a:buClr>
              <a:buFont typeface=".Lucida Grande UI Regular"/>
              <a:buChar char="►"/>
            </a:pPr>
            <a:r>
              <a:rPr lang="sv-SE" sz="2800">
                <a:solidFill>
                  <a:schemeClr val="accent6">
                    <a:lumMod val="65000"/>
                    <a:lumOff val="35000"/>
                  </a:schemeClr>
                </a:solidFill>
              </a:rPr>
              <a:t>Granskning av distriktet</a:t>
            </a:r>
          </a:p>
          <a:p>
            <a:pPr marL="342900" indent="-342900">
              <a:spcAft>
                <a:spcPts val="1200"/>
              </a:spcAft>
              <a:buClr>
                <a:srgbClr val="FFC000"/>
              </a:buClr>
              <a:buFont typeface=".Lucida Grande UI Regular"/>
              <a:buChar char="►"/>
            </a:pPr>
            <a:r>
              <a:rPr lang="sv-SE" sz="2800">
                <a:solidFill>
                  <a:schemeClr val="accent6">
                    <a:lumMod val="65000"/>
                    <a:lumOff val="35000"/>
                  </a:schemeClr>
                </a:solidFill>
              </a:rPr>
              <a:t>Handlingsplan</a:t>
            </a:r>
          </a:p>
          <a:p>
            <a:pPr marL="342900" indent="-342900">
              <a:spcAft>
                <a:spcPts val="1200"/>
              </a:spcAft>
              <a:buClr>
                <a:srgbClr val="FFC000"/>
              </a:buClr>
              <a:buFont typeface=".Lucida Grande UI Regular"/>
              <a:buChar char="►"/>
            </a:pPr>
            <a:r>
              <a:rPr lang="sv-SE" sz="2800">
                <a:solidFill>
                  <a:schemeClr val="accent6">
                    <a:lumMod val="65000"/>
                    <a:lumOff val="35000"/>
                  </a:schemeClr>
                </a:solidFill>
              </a:rPr>
              <a:t>Resurser</a:t>
            </a:r>
          </a:p>
          <a:p>
            <a:pPr marL="342900" indent="-342900">
              <a:spcAft>
                <a:spcPts val="1200"/>
              </a:spcAft>
              <a:buClr>
                <a:srgbClr val="FFC000"/>
              </a:buClr>
              <a:buFont typeface=".Lucida Grande UI Regular"/>
              <a:buChar char="►"/>
            </a:pPr>
            <a:r>
              <a:rPr lang="sv-SE" sz="2800">
                <a:solidFill>
                  <a:schemeClr val="accent6">
                    <a:lumMod val="65000"/>
                    <a:lumOff val="35000"/>
                  </a:schemeClr>
                </a:solidFill>
              </a:rPr>
              <a:t>Nästa steg</a:t>
            </a:r>
          </a:p>
          <a:p>
            <a:pPr marL="342900" indent="-342900">
              <a:spcAft>
                <a:spcPts val="1200"/>
              </a:spcAft>
              <a:buClr>
                <a:srgbClr val="FFC000"/>
              </a:buClr>
              <a:buFont typeface=".Lucida Grande UI Regular"/>
              <a:buChar char="►"/>
            </a:pPr>
            <a:endParaRPr lang="en-US" sz="2800" kern="0" dirty="0">
              <a:solidFill>
                <a:schemeClr val="accent6">
                  <a:lumMod val="65000"/>
                  <a:lumOff val="35000"/>
                </a:schemeClr>
              </a:solidFill>
            </a:endParaRPr>
          </a:p>
        </p:txBody>
      </p:sp>
      <p:pic>
        <p:nvPicPr>
          <p:cNvPr id="21" name="Picture 20">
            <a:extLst>
              <a:ext uri="{FF2B5EF4-FFF2-40B4-BE49-F238E27FC236}">
                <a16:creationId xmlns:a16="http://schemas.microsoft.com/office/drawing/2014/main" id="{C54ED626-E180-2446-B037-9BB48409D5DF}"/>
              </a:ext>
            </a:extLst>
          </p:cNvPr>
          <p:cNvPicPr>
            <a:picLocks noChangeAspect="1"/>
          </p:cNvPicPr>
          <p:nvPr/>
        </p:nvPicPr>
        <p:blipFill>
          <a:blip r:embed="rId3"/>
          <a:srcRect/>
          <a:stretch/>
        </p:blipFill>
        <p:spPr>
          <a:xfrm>
            <a:off x="273388" y="6114917"/>
            <a:ext cx="2755897" cy="463609"/>
          </a:xfrm>
          <a:prstGeom prst="rect">
            <a:avLst/>
          </a:prstGeom>
        </p:spPr>
      </p:pic>
      <p:sp>
        <p:nvSpPr>
          <p:cNvPr id="22" name="Yellow Bar">
            <a:extLst>
              <a:ext uri="{FF2B5EF4-FFF2-40B4-BE49-F238E27FC236}">
                <a16:creationId xmlns:a16="http://schemas.microsoft.com/office/drawing/2014/main" id="{8D3D2BFD-D495-664B-B835-EFD50E7A60BF}"/>
              </a:ext>
            </a:extLst>
          </p:cNvPr>
          <p:cNvSpPr/>
          <p:nvPr/>
        </p:nvSpPr>
        <p:spPr>
          <a:xfrm>
            <a:off x="1310598" y="381000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sv-SE">
                <a:latin typeface="Arial" charset="0"/>
                <a:ea typeface="Arial" charset="0"/>
                <a:cs typeface="Arial" charset="0"/>
              </a:rPr>
              <a:t> </a:t>
            </a:r>
          </a:p>
        </p:txBody>
      </p:sp>
    </p:spTree>
    <p:extLst>
      <p:ext uri="{BB962C8B-B14F-4D97-AF65-F5344CB8AC3E}">
        <p14:creationId xmlns:p14="http://schemas.microsoft.com/office/powerpoint/2010/main" val="38662137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ody Copy">
            <a:extLst>
              <a:ext uri="{FF2B5EF4-FFF2-40B4-BE49-F238E27FC236}">
                <a16:creationId xmlns:a16="http://schemas.microsoft.com/office/drawing/2014/main" id="{27E90BEA-68E3-3140-A0F8-5D20F333BA07}"/>
              </a:ext>
            </a:extLst>
          </p:cNvPr>
          <p:cNvSpPr txBox="1">
            <a:spLocks/>
          </p:cNvSpPr>
          <p:nvPr/>
        </p:nvSpPr>
        <p:spPr>
          <a:xfrm>
            <a:off x="228600" y="1247838"/>
            <a:ext cx="11734800" cy="54021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spcBef>
                <a:spcPts val="264"/>
              </a:spcBef>
              <a:buSzPct val="120000"/>
            </a:pPr>
            <a:r>
              <a:rPr lang="sv-SE" sz="3200" b="1" dirty="0">
                <a:solidFill>
                  <a:srgbClr val="0A5496"/>
                </a:solidFill>
                <a:latin typeface="Arial" charset="0"/>
                <a:ea typeface="Arial" charset="0"/>
                <a:cs typeface="Arial" charset="0"/>
              </a:rPr>
              <a:t>Tillgängliga resurser</a:t>
            </a:r>
          </a:p>
        </p:txBody>
      </p:sp>
      <p:sp>
        <p:nvSpPr>
          <p:cNvPr id="10" name="Page Number - White">
            <a:extLst>
              <a:ext uri="{FF2B5EF4-FFF2-40B4-BE49-F238E27FC236}">
                <a16:creationId xmlns:a16="http://schemas.microsoft.com/office/drawing/2014/main" id="{6491F9D0-AAE2-B348-9B41-A9F157CD673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30</a:t>
            </a:fld>
            <a:endParaRPr lang="en-US" sz="1000">
              <a:solidFill>
                <a:srgbClr val="0A5496"/>
              </a:solidFill>
            </a:endParaRPr>
          </a:p>
        </p:txBody>
      </p:sp>
      <p:sp>
        <p:nvSpPr>
          <p:cNvPr id="11" name="Background - Solid">
            <a:extLst>
              <a:ext uri="{FF2B5EF4-FFF2-40B4-BE49-F238E27FC236}">
                <a16:creationId xmlns:a16="http://schemas.microsoft.com/office/drawing/2014/main" id="{E1E49E9A-645A-2643-92E6-8BE801AD0FFF}"/>
              </a:ext>
            </a:extLst>
          </p:cNvPr>
          <p:cNvSpPr/>
          <p:nvPr/>
        </p:nvSpPr>
        <p:spPr>
          <a:xfrm>
            <a:off x="0" y="0"/>
            <a:ext cx="12192000" cy="921331"/>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12" name="Group 11">
            <a:extLst>
              <a:ext uri="{FF2B5EF4-FFF2-40B4-BE49-F238E27FC236}">
                <a16:creationId xmlns:a16="http://schemas.microsoft.com/office/drawing/2014/main" id="{C9C5F53C-8A5B-B34A-8CF7-AD3672B1E018}"/>
              </a:ext>
            </a:extLst>
          </p:cNvPr>
          <p:cNvGrpSpPr/>
          <p:nvPr/>
        </p:nvGrpSpPr>
        <p:grpSpPr>
          <a:xfrm>
            <a:off x="-3047" y="812799"/>
            <a:ext cx="12191999" cy="217065"/>
            <a:chOff x="0" y="5696515"/>
            <a:chExt cx="12289367" cy="354756"/>
          </a:xfrm>
        </p:grpSpPr>
        <p:sp>
          <p:nvSpPr>
            <p:cNvPr id="13" name="Background - Solid">
              <a:extLst>
                <a:ext uri="{FF2B5EF4-FFF2-40B4-BE49-F238E27FC236}">
                  <a16:creationId xmlns:a16="http://schemas.microsoft.com/office/drawing/2014/main" id="{C19A7F62-F859-2945-B135-90EC1DFB690B}"/>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BFD0A18D-10BB-5648-8398-36F44052D95A}"/>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50A06259-812F-A840-A52F-EE1C737F1603}"/>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Background - Solid">
              <a:extLst>
                <a:ext uri="{FF2B5EF4-FFF2-40B4-BE49-F238E27FC236}">
                  <a16:creationId xmlns:a16="http://schemas.microsoft.com/office/drawing/2014/main" id="{81C41EAE-DBDE-BA4B-A3F7-5241AE9E0AE8}"/>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56F01680-5D11-2A47-AD2D-D692238F9774}"/>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6B374543-D8DA-2E4D-BAEF-CEF571185E65}"/>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3886C9F7-AFA5-7C49-B927-9854A98A282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20" name="Picture 19">
            <a:extLst>
              <a:ext uri="{FF2B5EF4-FFF2-40B4-BE49-F238E27FC236}">
                <a16:creationId xmlns:a16="http://schemas.microsoft.com/office/drawing/2014/main" id="{F9AF49F8-E681-3343-8942-1C005AAF5772}"/>
              </a:ext>
            </a:extLst>
          </p:cNvPr>
          <p:cNvPicPr>
            <a:picLocks noChangeAspect="1"/>
          </p:cNvPicPr>
          <p:nvPr/>
        </p:nvPicPr>
        <p:blipFill>
          <a:blip r:embed="rId3"/>
          <a:srcRect/>
          <a:stretch/>
        </p:blipFill>
        <p:spPr>
          <a:xfrm>
            <a:off x="383100" y="241354"/>
            <a:ext cx="971568" cy="971568"/>
          </a:xfrm>
          <a:prstGeom prst="rect">
            <a:avLst/>
          </a:prstGeom>
        </p:spPr>
      </p:pic>
      <p:sp>
        <p:nvSpPr>
          <p:cNvPr id="21" name="Content Placeholder 4">
            <a:extLst>
              <a:ext uri="{FF2B5EF4-FFF2-40B4-BE49-F238E27FC236}">
                <a16:creationId xmlns:a16="http://schemas.microsoft.com/office/drawing/2014/main" id="{D89E9576-B2A4-44A4-80E3-84E2C1F12082}"/>
              </a:ext>
            </a:extLst>
          </p:cNvPr>
          <p:cNvSpPr txBox="1">
            <a:spLocks/>
          </p:cNvSpPr>
          <p:nvPr/>
        </p:nvSpPr>
        <p:spPr>
          <a:xfrm>
            <a:off x="228600" y="1964201"/>
            <a:ext cx="11658600" cy="8373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sv-SE" sz="1600" b="1">
                <a:solidFill>
                  <a:srgbClr val="00338D"/>
                </a:solidFill>
                <a:latin typeface="Arial" charset="0"/>
                <a:ea typeface="Arial" charset="0"/>
                <a:cs typeface="Arial" charset="0"/>
              </a:rPr>
              <a:t>På nytt motivera medlemmar med kamratskap och intressanta hjälpinsatser</a:t>
            </a:r>
          </a:p>
          <a:p>
            <a:pPr marL="0" indent="0" algn="ctr" fontAlgn="auto">
              <a:lnSpc>
                <a:spcPct val="100000"/>
              </a:lnSpc>
              <a:spcBef>
                <a:spcPts val="0"/>
              </a:spcBef>
              <a:spcAft>
                <a:spcPts val="200"/>
              </a:spcAft>
              <a:buClr>
                <a:srgbClr val="FFC000"/>
              </a:buClr>
              <a:buNone/>
            </a:pPr>
            <a:endParaRPr lang="en-US" sz="1600" b="1" dirty="0">
              <a:solidFill>
                <a:srgbClr val="000000"/>
              </a:solidFill>
              <a:latin typeface="Arial" panose="020B0604020202020204" pitchFamily="34" charset="0"/>
              <a:cs typeface="Arial" panose="020B0604020202020204" pitchFamily="34" charset="0"/>
            </a:endParaRPr>
          </a:p>
        </p:txBody>
      </p:sp>
      <p:sp>
        <p:nvSpPr>
          <p:cNvPr id="22" name="Content Placeholder 4">
            <a:extLst>
              <a:ext uri="{FF2B5EF4-FFF2-40B4-BE49-F238E27FC236}">
                <a16:creationId xmlns:a16="http://schemas.microsoft.com/office/drawing/2014/main" id="{058BBDB2-875B-40C1-92F8-895AF6329C68}"/>
              </a:ext>
            </a:extLst>
          </p:cNvPr>
          <p:cNvSpPr txBox="1">
            <a:spLocks/>
          </p:cNvSpPr>
          <p:nvPr/>
        </p:nvSpPr>
        <p:spPr>
          <a:xfrm>
            <a:off x="1014471" y="2438395"/>
            <a:ext cx="5486400" cy="40291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spcBef>
                <a:spcPts val="0"/>
              </a:spcBef>
              <a:spcAft>
                <a:spcPts val="0"/>
              </a:spcAft>
              <a:buFont typeface="Arial" panose="020B0604020202020204" pitchFamily="34" charset="0"/>
              <a:buNone/>
            </a:pPr>
            <a:r>
              <a:rPr lang="sv-SE" sz="1400" b="1" dirty="0">
                <a:solidFill>
                  <a:srgbClr val="000000"/>
                </a:solidFill>
                <a:latin typeface="Arial" panose="020B0604020202020204" pitchFamily="34" charset="0"/>
                <a:cs typeface="Arial" panose="020B0604020202020204" pitchFamily="34" charset="0"/>
              </a:rPr>
              <a:t>Hjälpinsatser</a:t>
            </a:r>
          </a:p>
          <a:p>
            <a:pPr fontAlgn="auto">
              <a:lnSpc>
                <a:spcPct val="100000"/>
              </a:lnSpc>
              <a:spcBef>
                <a:spcPts val="0"/>
              </a:spcBef>
              <a:spcAft>
                <a:spcPts val="0"/>
              </a:spcAft>
              <a:buClr>
                <a:srgbClr val="FFC000"/>
              </a:buClr>
              <a:buFont typeface="Wingdings" panose="05000000000000000000" pitchFamily="2" charset="2"/>
              <a:buChar char="Ø"/>
            </a:pPr>
            <a:endParaRPr lang="en-US" sz="1400" b="1" dirty="0">
              <a:solidFill>
                <a:srgbClr val="000000"/>
              </a:solidFill>
              <a:latin typeface="Arial" panose="020B0604020202020204" pitchFamily="34" charset="0"/>
              <a:cs typeface="Arial" panose="020B0604020202020204" pitchFamily="34" charset="0"/>
            </a:endParaRPr>
          </a:p>
          <a:p>
            <a:pPr fontAlgn="auto">
              <a:lnSpc>
                <a:spcPct val="100000"/>
              </a:lnSpc>
              <a:spcBef>
                <a:spcPts val="0"/>
              </a:spcBef>
              <a:spcAft>
                <a:spcPts val="600"/>
              </a:spcAft>
              <a:buClr>
                <a:srgbClr val="0A5496"/>
              </a:buClr>
            </a:pPr>
            <a:r>
              <a:rPr lang="sv-SE" sz="1400" b="1" dirty="0">
                <a:solidFill>
                  <a:srgbClr val="0A5496"/>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Klubbens aktivitetskalender</a:t>
            </a:r>
            <a:r>
              <a:rPr lang="sv-SE" sz="1400" dirty="0">
                <a:solidFill>
                  <a:srgbClr val="000000"/>
                </a:solidFill>
                <a:latin typeface="Arial" panose="020B0604020202020204" pitchFamily="34" charset="0"/>
                <a:cs typeface="Arial" panose="020B0604020202020204" pitchFamily="34" charset="0"/>
              </a:rPr>
              <a:t>, </a:t>
            </a:r>
            <a:r>
              <a:rPr lang="sv-SE" sz="1400" b="1" dirty="0">
                <a:solidFill>
                  <a:srgbClr val="0A5496"/>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berättelser om hjälpinsatser</a:t>
            </a:r>
            <a:r>
              <a:rPr lang="sv-SE" sz="1400" b="1" dirty="0">
                <a:solidFill>
                  <a:srgbClr val="0A5496"/>
                </a:solidFill>
                <a:latin typeface="Arial" panose="020B0604020202020204" pitchFamily="34" charset="0"/>
                <a:cs typeface="Arial" panose="020B0604020202020204" pitchFamily="34" charset="0"/>
              </a:rPr>
              <a:t> </a:t>
            </a:r>
            <a:r>
              <a:rPr lang="sv-SE" sz="1400" dirty="0">
                <a:solidFill>
                  <a:srgbClr val="000000"/>
                </a:solidFill>
                <a:latin typeface="Arial" panose="020B0604020202020204" pitchFamily="34" charset="0"/>
                <a:cs typeface="Arial" panose="020B0604020202020204" pitchFamily="34" charset="0"/>
              </a:rPr>
              <a:t>och </a:t>
            </a:r>
            <a:r>
              <a:rPr lang="sv-SE" sz="1400" b="1" dirty="0">
                <a:solidFill>
                  <a:srgbClr val="0A5496"/>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globala frågor</a:t>
            </a:r>
            <a:r>
              <a:rPr lang="sv-SE" sz="1400" b="1" dirty="0">
                <a:solidFill>
                  <a:srgbClr val="0A5496"/>
                </a:solidFill>
                <a:latin typeface="Arial" panose="020B0604020202020204" pitchFamily="34" charset="0"/>
                <a:cs typeface="Arial" panose="020B0604020202020204" pitchFamily="34" charset="0"/>
              </a:rPr>
              <a:t> </a:t>
            </a:r>
            <a:r>
              <a:rPr lang="sv-SE" sz="1400" dirty="0">
                <a:latin typeface="Arial" panose="020B0604020202020204" pitchFamily="34" charset="0"/>
                <a:cs typeface="Arial" panose="020B0604020202020204" pitchFamily="34" charset="0"/>
              </a:rPr>
              <a:t>affisch</a:t>
            </a:r>
          </a:p>
          <a:p>
            <a:pPr fontAlgn="auto">
              <a:lnSpc>
                <a:spcPct val="100000"/>
              </a:lnSpc>
              <a:spcBef>
                <a:spcPts val="0"/>
              </a:spcBef>
              <a:spcAft>
                <a:spcPts val="0"/>
              </a:spcAft>
              <a:buClr>
                <a:srgbClr val="0A5496"/>
              </a:buClr>
            </a:pPr>
            <a:r>
              <a:rPr lang="sv-SE" sz="1400" b="1" dirty="0">
                <a:solidFill>
                  <a:srgbClr val="0A5496"/>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100 idéer om hjälpinsatser</a:t>
            </a:r>
            <a:r>
              <a:rPr lang="sv-SE" sz="1400" b="1" dirty="0">
                <a:solidFill>
                  <a:srgbClr val="0A5496"/>
                </a:solidFill>
                <a:latin typeface="Arial" panose="020B0604020202020204" pitchFamily="34" charset="0"/>
                <a:cs typeface="Arial" panose="020B0604020202020204" pitchFamily="34" charset="0"/>
              </a:rPr>
              <a:t> </a:t>
            </a:r>
            <a:r>
              <a:rPr lang="sv-SE" sz="1400" dirty="0">
                <a:solidFill>
                  <a:srgbClr val="000000"/>
                </a:solidFill>
                <a:latin typeface="Arial" panose="020B0604020202020204" pitchFamily="34" charset="0"/>
                <a:cs typeface="Arial" panose="020B0604020202020204" pitchFamily="34" charset="0"/>
              </a:rPr>
              <a:t>lista och specifika idéer för serviceprojekt om </a:t>
            </a:r>
            <a:r>
              <a:rPr lang="sv-SE" sz="1400" b="1" dirty="0">
                <a:solidFill>
                  <a:srgbClr val="0A5496"/>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barncancer</a:t>
            </a:r>
            <a:r>
              <a:rPr lang="sv-SE" sz="1400" b="1" dirty="0">
                <a:solidFill>
                  <a:srgbClr val="0A5496"/>
                </a:solidFill>
                <a:latin typeface="Arial" panose="020B0604020202020204" pitchFamily="34" charset="0"/>
                <a:cs typeface="Arial" panose="020B0604020202020204" pitchFamily="34" charset="0"/>
              </a:rPr>
              <a:t>, </a:t>
            </a:r>
            <a:r>
              <a:rPr lang="sv-SE" sz="1400" b="1" dirty="0">
                <a:solidFill>
                  <a:srgbClr val="0A5496"/>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diabetes</a:t>
            </a:r>
            <a:r>
              <a:rPr lang="sv-SE" sz="1400" dirty="0">
                <a:solidFill>
                  <a:srgbClr val="000000"/>
                </a:solidFill>
                <a:latin typeface="Arial" panose="020B0604020202020204" pitchFamily="34" charset="0"/>
                <a:cs typeface="Arial" panose="020B0604020202020204" pitchFamily="34" charset="0"/>
              </a:rPr>
              <a:t>,</a:t>
            </a:r>
            <a:r>
              <a:rPr lang="sv-SE" sz="1400" b="1" dirty="0">
                <a:solidFill>
                  <a:srgbClr val="0A5496"/>
                </a:solidFill>
                <a:latin typeface="Arial" panose="020B0604020202020204" pitchFamily="34" charset="0"/>
                <a:cs typeface="Arial" panose="020B0604020202020204" pitchFamily="34" charset="0"/>
              </a:rPr>
              <a:t> </a:t>
            </a:r>
            <a:r>
              <a:rPr lang="sv-SE" sz="1400" b="1" dirty="0">
                <a:solidFill>
                  <a:srgbClr val="0A5496"/>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miljö</a:t>
            </a:r>
            <a:r>
              <a:rPr lang="sv-SE" sz="1400" dirty="0">
                <a:solidFill>
                  <a:srgbClr val="000000"/>
                </a:solidFill>
                <a:latin typeface="Arial" panose="020B0604020202020204" pitchFamily="34" charset="0"/>
                <a:cs typeface="Arial" panose="020B0604020202020204" pitchFamily="34" charset="0"/>
              </a:rPr>
              <a:t>, </a:t>
            </a:r>
            <a:r>
              <a:rPr lang="sv-SE" sz="1400" b="1" dirty="0">
                <a:solidFill>
                  <a:srgbClr val="0A5496"/>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hungersnöd</a:t>
            </a:r>
          </a:p>
          <a:p>
            <a:pPr marL="0" indent="0" fontAlgn="auto">
              <a:lnSpc>
                <a:spcPct val="100000"/>
              </a:lnSpc>
              <a:spcBef>
                <a:spcPts val="0"/>
              </a:spcBef>
              <a:spcAft>
                <a:spcPts val="0"/>
              </a:spcAft>
              <a:buClr>
                <a:srgbClr val="0A5496"/>
              </a:buClr>
              <a:buNone/>
            </a:pPr>
            <a:r>
              <a:rPr lang="sv-SE" sz="1400" b="1" dirty="0">
                <a:solidFill>
                  <a:srgbClr val="000000"/>
                </a:solidFill>
                <a:latin typeface="Arial" panose="020B0604020202020204" pitchFamily="34" charset="0"/>
                <a:cs typeface="Arial" panose="020B0604020202020204" pitchFamily="34" charset="0"/>
              </a:rPr>
              <a:t>    </a:t>
            </a:r>
            <a:r>
              <a:rPr lang="sv-SE" sz="1400" b="1" dirty="0">
                <a:solidFill>
                  <a:srgbClr val="0A5496"/>
                </a:solidFill>
                <a:latin typeface="Arial" panose="020B0604020202020204" pitchFamily="34" charset="0"/>
                <a:cs typeface="Arial" panose="020B0604020202020204" pitchFamily="34" charset="0"/>
              </a:rPr>
              <a:t> och </a:t>
            </a:r>
            <a:r>
              <a:rPr lang="sv-SE" sz="1400" b="1" dirty="0">
                <a:solidFill>
                  <a:srgbClr val="0A5496"/>
                </a:solidFill>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syn</a:t>
            </a:r>
          </a:p>
          <a:p>
            <a:pPr fontAlgn="auto">
              <a:lnSpc>
                <a:spcPct val="100000"/>
              </a:lnSpc>
              <a:spcBef>
                <a:spcPts val="0"/>
              </a:spcBef>
              <a:spcAft>
                <a:spcPts val="600"/>
              </a:spcAft>
              <a:buClr>
                <a:srgbClr val="0A5496"/>
              </a:buClr>
            </a:pPr>
            <a:r>
              <a:rPr lang="sv-SE" sz="1400" dirty="0">
                <a:solidFill>
                  <a:srgbClr val="000000"/>
                </a:solidFill>
                <a:latin typeface="Arial" panose="020B0604020202020204" pitchFamily="34" charset="0"/>
                <a:cs typeface="Arial" panose="020B0604020202020204" pitchFamily="34" charset="0"/>
              </a:rPr>
              <a:t>Webbsida om </a:t>
            </a:r>
            <a:r>
              <a:rPr lang="sv-SE" sz="1400" b="1" dirty="0">
                <a:solidFill>
                  <a:srgbClr val="0A5496"/>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säkra hjälpinsatser</a:t>
            </a:r>
            <a:r>
              <a:rPr lang="sv-SE" sz="1400" b="1" dirty="0">
                <a:solidFill>
                  <a:srgbClr val="0A5496"/>
                </a:solidFill>
                <a:latin typeface="Arial" panose="020B0604020202020204" pitchFamily="34" charset="0"/>
                <a:cs typeface="Arial" panose="020B0604020202020204" pitchFamily="34" charset="0"/>
              </a:rPr>
              <a:t> </a:t>
            </a:r>
            <a:r>
              <a:rPr lang="sv-SE" sz="1400" dirty="0">
                <a:solidFill>
                  <a:srgbClr val="000000"/>
                </a:solidFill>
                <a:latin typeface="Arial" panose="020B0604020202020204" pitchFamily="34" charset="0"/>
                <a:cs typeface="Arial" panose="020B0604020202020204" pitchFamily="34" charset="0"/>
              </a:rPr>
              <a:t>och </a:t>
            </a:r>
            <a:r>
              <a:rPr lang="sv-SE" sz="1400" b="1" dirty="0">
                <a:solidFill>
                  <a:srgbClr val="0A5496"/>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virtuella hjälpinsatser</a:t>
            </a:r>
          </a:p>
          <a:p>
            <a:pPr fontAlgn="auto">
              <a:lnSpc>
                <a:spcPct val="100000"/>
              </a:lnSpc>
              <a:spcBef>
                <a:spcPts val="0"/>
              </a:spcBef>
              <a:spcAft>
                <a:spcPts val="600"/>
              </a:spcAft>
              <a:buClr>
                <a:srgbClr val="0A5496"/>
              </a:buClr>
            </a:pPr>
            <a:r>
              <a:rPr lang="sv-SE" sz="1400" b="1" dirty="0">
                <a:solidFill>
                  <a:srgbClr val="0A5496"/>
                </a:solidFill>
                <a:latin typeface="Arial" panose="020B0604020202020204" pitchFamily="34" charset="0"/>
                <a:cs typeface="Arial" panose="020B0604020202020204" pitchFamily="34" charset="0"/>
                <a:hlinkClick r:id="rId15">
                  <a:extLst>
                    <a:ext uri="{A12FA001-AC4F-418D-AE19-62706E023703}">
                      <ahyp:hlinkClr xmlns:ahyp="http://schemas.microsoft.com/office/drawing/2018/hyperlinkcolor" val="tx"/>
                    </a:ext>
                  </a:extLst>
                </a:hlinkClick>
              </a:rPr>
              <a:t>Planering av serviceprojekt</a:t>
            </a:r>
            <a:r>
              <a:rPr lang="sv-SE" sz="1400" dirty="0">
                <a:solidFill>
                  <a:srgbClr val="000000"/>
                </a:solidFill>
                <a:latin typeface="Arial" panose="020B0604020202020204" pitchFamily="34" charset="0"/>
                <a:cs typeface="Arial" panose="020B0604020202020204" pitchFamily="34" charset="0"/>
              </a:rPr>
              <a:t> vägledning steg för steg som hjälper klubben genomföra hjälpinsatser på nya sätt</a:t>
            </a:r>
          </a:p>
          <a:p>
            <a:pPr fontAlgn="auto">
              <a:lnSpc>
                <a:spcPct val="100000"/>
              </a:lnSpc>
              <a:spcBef>
                <a:spcPts val="0"/>
              </a:spcBef>
              <a:spcAft>
                <a:spcPts val="600"/>
              </a:spcAft>
              <a:buClr>
                <a:srgbClr val="0A5496"/>
              </a:buClr>
            </a:pPr>
            <a:r>
              <a:rPr lang="sv-SE" sz="1400" b="1" dirty="0">
                <a:solidFill>
                  <a:srgbClr val="0A5496"/>
                </a:solidFill>
                <a:latin typeface="Arial" panose="020B0604020202020204" pitchFamily="34" charset="0"/>
                <a:cs typeface="Arial" panose="020B0604020202020204" pitchFamily="34" charset="0"/>
                <a:hlinkClick r:id="rId16">
                  <a:extLst>
                    <a:ext uri="{A12FA001-AC4F-418D-AE19-62706E023703}">
                      <ahyp:hlinkClr xmlns:ahyp="http://schemas.microsoft.com/office/drawing/2018/hyperlinkcolor" val="tx"/>
                    </a:ext>
                  </a:extLst>
                </a:hlinkClick>
              </a:rPr>
              <a:t>Verktygslåda om hjälpinsatser</a:t>
            </a:r>
            <a:r>
              <a:rPr lang="sv-SE" sz="1400" b="1" dirty="0">
                <a:solidFill>
                  <a:srgbClr val="0A5496"/>
                </a:solidFill>
                <a:latin typeface="Arial" panose="020B0604020202020204" pitchFamily="34" charset="0"/>
                <a:cs typeface="Arial" panose="020B0604020202020204" pitchFamily="34" charset="0"/>
              </a:rPr>
              <a:t> </a:t>
            </a:r>
            <a:r>
              <a:rPr lang="sv-SE" sz="1400" dirty="0">
                <a:solidFill>
                  <a:srgbClr val="000000"/>
                </a:solidFill>
                <a:latin typeface="Arial" panose="020B0604020202020204" pitchFamily="34" charset="0"/>
                <a:cs typeface="Arial" panose="020B0604020202020204" pitchFamily="34" charset="0"/>
              </a:rPr>
              <a:t>webbsida med </a:t>
            </a:r>
            <a:r>
              <a:rPr lang="sv-SE" sz="1400" b="1" dirty="0">
                <a:solidFill>
                  <a:srgbClr val="0A5496"/>
                </a:solidFill>
                <a:latin typeface="Arial" panose="020B0604020202020204" pitchFamily="34" charset="0"/>
                <a:cs typeface="Arial" panose="020B0604020202020204" pitchFamily="34" charset="0"/>
                <a:hlinkClick r:id="rId17">
                  <a:extLst>
                    <a:ext uri="{A12FA001-AC4F-418D-AE19-62706E023703}">
                      <ahyp:hlinkClr xmlns:ahyp="http://schemas.microsoft.com/office/drawing/2018/hyperlinkcolor" val="tx"/>
                    </a:ext>
                  </a:extLst>
                </a:hlinkClick>
              </a:rPr>
              <a:t>bedömning av samhällsbehov, vägledning om partnerskap</a:t>
            </a:r>
            <a:r>
              <a:rPr lang="sv-SE" sz="1400" b="1" dirty="0">
                <a:solidFill>
                  <a:srgbClr val="0A5496"/>
                </a:solidFill>
                <a:latin typeface="Arial" panose="020B0604020202020204" pitchFamily="34" charset="0"/>
                <a:cs typeface="Arial" panose="020B0604020202020204" pitchFamily="34" charset="0"/>
              </a:rPr>
              <a:t> </a:t>
            </a:r>
            <a:r>
              <a:rPr lang="sv-SE" sz="1400" dirty="0">
                <a:solidFill>
                  <a:srgbClr val="000000"/>
                </a:solidFill>
                <a:latin typeface="Arial" panose="020B0604020202020204" pitchFamily="34" charset="0"/>
                <a:cs typeface="Arial" panose="020B0604020202020204" pitchFamily="34" charset="0"/>
              </a:rPr>
              <a:t>och </a:t>
            </a:r>
            <a:r>
              <a:rPr lang="sv-SE" sz="1400" b="1" dirty="0">
                <a:solidFill>
                  <a:srgbClr val="0A5496"/>
                </a:solidFill>
                <a:latin typeface="Arial" panose="020B0604020202020204" pitchFamily="34" charset="0"/>
                <a:cs typeface="Arial" panose="020B0604020202020204" pitchFamily="34" charset="0"/>
                <a:hlinkClick r:id="rId18">
                  <a:extLst>
                    <a:ext uri="{A12FA001-AC4F-418D-AE19-62706E023703}">
                      <ahyp:hlinkClr xmlns:ahyp="http://schemas.microsoft.com/office/drawing/2018/hyperlinkcolor" val="tx"/>
                    </a:ext>
                  </a:extLst>
                </a:hlinkClick>
              </a:rPr>
              <a:t>vägledning om insamling </a:t>
            </a:r>
          </a:p>
          <a:p>
            <a:pPr fontAlgn="auto">
              <a:lnSpc>
                <a:spcPct val="100000"/>
              </a:lnSpc>
              <a:spcBef>
                <a:spcPts val="0"/>
              </a:spcBef>
              <a:spcAft>
                <a:spcPts val="600"/>
              </a:spcAft>
              <a:buClr>
                <a:srgbClr val="0A5496"/>
              </a:buClr>
            </a:pPr>
            <a:r>
              <a:rPr lang="sv-SE" sz="1400" b="1" dirty="0">
                <a:solidFill>
                  <a:srgbClr val="0A5496"/>
                </a:solidFill>
                <a:latin typeface="Arial" panose="020B0604020202020204" pitchFamily="34" charset="0"/>
                <a:cs typeface="Arial" panose="020B0604020202020204" pitchFamily="34" charset="0"/>
                <a:hlinkClick r:id="rId19">
                  <a:extLst>
                    <a:ext uri="{A12FA001-AC4F-418D-AE19-62706E023703}">
                      <ahyp:hlinkClr xmlns:ahyp="http://schemas.microsoft.com/office/drawing/2018/hyperlinkcolor" val="tx"/>
                    </a:ext>
                  </a:extLst>
                </a:hlinkClick>
              </a:rPr>
              <a:t>Främja Lions</a:t>
            </a:r>
            <a:r>
              <a:rPr lang="sv-SE" sz="1400" b="1" dirty="0">
                <a:solidFill>
                  <a:srgbClr val="0A5496"/>
                </a:solidFill>
                <a:latin typeface="Arial" panose="020B0604020202020204" pitchFamily="34" charset="0"/>
                <a:cs typeface="Arial" panose="020B0604020202020204" pitchFamily="34" charset="0"/>
              </a:rPr>
              <a:t> </a:t>
            </a:r>
            <a:r>
              <a:rPr lang="sv-SE" sz="1400" dirty="0">
                <a:solidFill>
                  <a:srgbClr val="000000"/>
                </a:solidFill>
                <a:latin typeface="Arial" panose="020B0604020202020204" pitchFamily="34" charset="0"/>
                <a:cs typeface="Arial" panose="020B0604020202020204" pitchFamily="34" charset="0"/>
              </a:rPr>
              <a:t>webbsida</a:t>
            </a:r>
          </a:p>
          <a:p>
            <a:pPr fontAlgn="auto">
              <a:lnSpc>
                <a:spcPct val="100000"/>
              </a:lnSpc>
              <a:spcBef>
                <a:spcPts val="0"/>
              </a:spcBef>
              <a:spcAft>
                <a:spcPts val="600"/>
              </a:spcAft>
              <a:buClr>
                <a:srgbClr val="0A5496"/>
              </a:buClr>
            </a:pPr>
            <a:r>
              <a:rPr lang="sv-SE" sz="1400" dirty="0">
                <a:solidFill>
                  <a:srgbClr val="000000"/>
                </a:solidFill>
                <a:latin typeface="Arial" panose="020B0604020202020204" pitchFamily="34" charset="0"/>
                <a:cs typeface="Arial" panose="020B0604020202020204" pitchFamily="34" charset="0"/>
              </a:rPr>
              <a:t>Webbsidan om att </a:t>
            </a:r>
            <a:r>
              <a:rPr lang="sv-SE" sz="1400" b="1" dirty="0">
                <a:solidFill>
                  <a:srgbClr val="0A5496"/>
                </a:solidFill>
                <a:latin typeface="Arial" panose="020B0604020202020204" pitchFamily="34" charset="0"/>
                <a:cs typeface="Arial" panose="020B0604020202020204" pitchFamily="34" charset="0"/>
                <a:hlinkClick r:id="rId20">
                  <a:extLst>
                    <a:ext uri="{A12FA001-AC4F-418D-AE19-62706E023703}">
                      <ahyp:hlinkClr xmlns:ahyp="http://schemas.microsoft.com/office/drawing/2018/hyperlinkcolor" val="tx"/>
                    </a:ext>
                  </a:extLst>
                </a:hlinkClick>
              </a:rPr>
              <a:t>inrapportera hjälpinsatser</a:t>
            </a:r>
            <a:r>
              <a:rPr lang="sv-SE" sz="1400" b="1" dirty="0">
                <a:solidFill>
                  <a:srgbClr val="0A5496"/>
                </a:solidFill>
                <a:latin typeface="Arial" panose="020B0604020202020204" pitchFamily="34" charset="0"/>
                <a:cs typeface="Arial" panose="020B0604020202020204" pitchFamily="34" charset="0"/>
              </a:rPr>
              <a:t> </a:t>
            </a:r>
            <a:r>
              <a:rPr lang="sv-SE" sz="1400" dirty="0">
                <a:solidFill>
                  <a:srgbClr val="000000"/>
                </a:solidFill>
                <a:latin typeface="Arial" panose="020B0604020202020204" pitchFamily="34" charset="0"/>
                <a:cs typeface="Arial" panose="020B0604020202020204" pitchFamily="34" charset="0"/>
              </a:rPr>
              <a:t>har all information du behöver om att inrapportera klubbens hjälpinsatser</a:t>
            </a:r>
          </a:p>
          <a:p>
            <a:pPr fontAlgn="auto">
              <a:spcAft>
                <a:spcPts val="0"/>
              </a:spcAft>
            </a:pPr>
            <a:endParaRPr lang="en-US" sz="14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89D435EF-006F-499B-9E2D-98BEA0087DAF}"/>
              </a:ext>
            </a:extLst>
          </p:cNvPr>
          <p:cNvSpPr txBox="1"/>
          <p:nvPr/>
        </p:nvSpPr>
        <p:spPr>
          <a:xfrm>
            <a:off x="7391400" y="2612953"/>
            <a:ext cx="3786129" cy="4001095"/>
          </a:xfrm>
          <a:prstGeom prst="rect">
            <a:avLst/>
          </a:prstGeom>
          <a:noFill/>
        </p:spPr>
        <p:txBody>
          <a:bodyPr wrap="square" rtlCol="0">
            <a:spAutoFit/>
          </a:bodyPr>
          <a:lstStyle/>
          <a:p>
            <a:pPr algn="l"/>
            <a:r>
              <a:rPr lang="sv-SE" sz="1400" b="1" i="0" dirty="0">
                <a:solidFill>
                  <a:srgbClr val="000000"/>
                </a:solidFill>
                <a:cs typeface="Arial" panose="020B0604020202020204" pitchFamily="34" charset="0"/>
              </a:rPr>
              <a:t>Kamratskap</a:t>
            </a:r>
          </a:p>
          <a:p>
            <a:pPr algn="l"/>
            <a:endParaRPr lang="en-US" sz="1400" b="1" i="0" dirty="0">
              <a:solidFill>
                <a:srgbClr val="000000"/>
              </a:solidFill>
              <a:effectLst/>
              <a:cs typeface="Arial" panose="020B0604020202020204" pitchFamily="34" charset="0"/>
            </a:endParaRPr>
          </a:p>
          <a:p>
            <a:pPr marL="171450" indent="-171450" algn="l">
              <a:spcAft>
                <a:spcPts val="600"/>
              </a:spcAft>
              <a:buFont typeface="Arial" panose="020B0604020202020204" pitchFamily="34" charset="0"/>
              <a:buChar char="•"/>
            </a:pPr>
            <a:r>
              <a:rPr lang="sv-SE" sz="1400" b="1" i="0" u="none" strike="noStrike" dirty="0">
                <a:solidFill>
                  <a:srgbClr val="0A5496"/>
                </a:solidFill>
                <a:cs typeface="Arial" panose="020B0604020202020204" pitchFamily="34" charset="0"/>
                <a:hlinkClick r:id="rId21">
                  <a:extLst>
                    <a:ext uri="{A12FA001-AC4F-418D-AE19-62706E023703}">
                      <ahyp:hlinkClr xmlns:ahyp="http://schemas.microsoft.com/office/drawing/2018/hyperlinkcolor" val="tx"/>
                    </a:ext>
                  </a:extLst>
                </a:hlinkClick>
              </a:rPr>
              <a:t>Förbättra klubbkvalitet,</a:t>
            </a:r>
            <a:r>
              <a:rPr lang="sv-SE" sz="1400" b="1" i="0" dirty="0">
                <a:solidFill>
                  <a:srgbClr val="0A5496"/>
                </a:solidFill>
                <a:cs typeface="Arial" panose="020B0604020202020204" pitchFamily="34" charset="0"/>
              </a:rPr>
              <a:t> </a:t>
            </a:r>
            <a:r>
              <a:rPr lang="sv-SE" sz="1400" b="0" i="0" dirty="0">
                <a:cs typeface="Arial" panose="020B0604020202020204" pitchFamily="34" charset="0"/>
              </a:rPr>
              <a:t>webbsida med länkar till</a:t>
            </a:r>
            <a:r>
              <a:rPr lang="sv-SE" sz="1400" b="1" i="0" dirty="0">
                <a:solidFill>
                  <a:srgbClr val="0A5496"/>
                </a:solidFill>
                <a:cs typeface="Arial" panose="020B0604020202020204" pitchFamily="34" charset="0"/>
              </a:rPr>
              <a:t> </a:t>
            </a:r>
            <a:r>
              <a:rPr lang="sv-SE" sz="1400" b="1" i="0" u="none" strike="noStrike" dirty="0">
                <a:solidFill>
                  <a:srgbClr val="0A5496"/>
                </a:solidFill>
                <a:cs typeface="Arial" panose="020B0604020202020204" pitchFamily="34" charset="0"/>
                <a:hlinkClick r:id="rId22">
                  <a:extLst>
                    <a:ext uri="{A12FA001-AC4F-418D-AE19-62706E023703}">
                      <ahyp:hlinkClr xmlns:ahyp="http://schemas.microsoft.com/office/drawing/2018/hyperlinkcolor" val="tx"/>
                    </a:ext>
                  </a:extLst>
                </a:hlinkClick>
              </a:rPr>
              <a:t>program för klubbkvalitet</a:t>
            </a:r>
            <a:r>
              <a:rPr lang="sv-SE" sz="1400" b="1" i="0" dirty="0">
                <a:solidFill>
                  <a:srgbClr val="0A5496"/>
                </a:solidFill>
                <a:cs typeface="Arial" panose="020B0604020202020204" pitchFamily="34" charset="0"/>
              </a:rPr>
              <a:t> </a:t>
            </a:r>
            <a:r>
              <a:rPr lang="sv-SE" sz="1400" b="0" i="0" dirty="0">
                <a:cs typeface="Arial" panose="020B0604020202020204" pitchFamily="34" charset="0"/>
              </a:rPr>
              <a:t>och vägledningen</a:t>
            </a:r>
            <a:r>
              <a:rPr lang="sv-SE" sz="1400" b="1" i="0" dirty="0">
                <a:solidFill>
                  <a:srgbClr val="0A5496"/>
                </a:solidFill>
                <a:cs typeface="Arial" panose="020B0604020202020204" pitchFamily="34" charset="0"/>
              </a:rPr>
              <a:t> </a:t>
            </a:r>
            <a:r>
              <a:rPr lang="sv-SE" sz="1400" b="1" i="0" u="none" strike="noStrike" dirty="0">
                <a:solidFill>
                  <a:srgbClr val="0A5496"/>
                </a:solidFill>
                <a:cs typeface="Arial" panose="020B0604020202020204" pitchFamily="34" charset="0"/>
                <a:hlinkClick r:id="rId23">
                  <a:extLst>
                    <a:ext uri="{A12FA001-AC4F-418D-AE19-62706E023703}">
                      <ahyp:hlinkClr xmlns:ahyp="http://schemas.microsoft.com/office/drawing/2018/hyperlinkcolor" val="tx"/>
                    </a:ext>
                  </a:extLst>
                </a:hlinkClick>
              </a:rPr>
              <a:t>Er klubb, ert sätt</a:t>
            </a:r>
          </a:p>
          <a:p>
            <a:pPr marL="171450" indent="-171450" algn="l">
              <a:spcAft>
                <a:spcPts val="600"/>
              </a:spcAft>
              <a:buFont typeface="Arial" panose="020B0604020202020204" pitchFamily="34" charset="0"/>
              <a:buChar char="•"/>
            </a:pPr>
            <a:r>
              <a:rPr lang="sv-SE" sz="1400" b="1" i="0" u="none" strike="noStrike" dirty="0">
                <a:solidFill>
                  <a:srgbClr val="0A5496"/>
                </a:solidFill>
                <a:cs typeface="Arial" panose="020B0604020202020204" pitchFamily="34" charset="0"/>
                <a:hlinkClick r:id="rId24">
                  <a:extLst>
                    <a:ext uri="{A12FA001-AC4F-418D-AE19-62706E023703}">
                      <ahyp:hlinkClr xmlns:ahyp="http://schemas.microsoft.com/office/drawing/2018/hyperlinkcolor" val="tx"/>
                    </a:ext>
                  </a:extLst>
                </a:hlinkClick>
              </a:rPr>
              <a:t>Vägledning i att tillgodose medlemmarnas intressen</a:t>
            </a:r>
          </a:p>
          <a:p>
            <a:pPr marL="171450" indent="-171450" algn="l">
              <a:spcAft>
                <a:spcPts val="600"/>
              </a:spcAft>
              <a:buFont typeface="Arial" panose="020B0604020202020204" pitchFamily="34" charset="0"/>
              <a:buChar char="•"/>
            </a:pPr>
            <a:r>
              <a:rPr lang="sv-SE" sz="1400" b="1" i="0" u="none" strike="noStrike" dirty="0">
                <a:solidFill>
                  <a:srgbClr val="0A5496"/>
                </a:solidFill>
                <a:cs typeface="Arial" panose="020B0604020202020204" pitchFamily="34" charset="0"/>
                <a:hlinkClick r:id="rId25">
                  <a:extLst>
                    <a:ext uri="{A12FA001-AC4F-418D-AE19-62706E023703}">
                      <ahyp:hlinkClr xmlns:ahyp="http://schemas.microsoft.com/office/drawing/2018/hyperlinkcolor" val="tx"/>
                    </a:ext>
                  </a:extLst>
                </a:hlinkClick>
              </a:rPr>
              <a:t>Konsten att ge ett erkänsla</a:t>
            </a:r>
          </a:p>
          <a:p>
            <a:pPr marL="171450" indent="-171450" algn="l">
              <a:spcAft>
                <a:spcPts val="600"/>
              </a:spcAft>
              <a:buFont typeface="Arial" panose="020B0604020202020204" pitchFamily="34" charset="0"/>
              <a:buChar char="•"/>
            </a:pPr>
            <a:r>
              <a:rPr lang="sv-SE" sz="1400" b="1" i="0" u="none" strike="noStrike" dirty="0">
                <a:solidFill>
                  <a:srgbClr val="0A5496"/>
                </a:solidFill>
                <a:cs typeface="Arial" panose="020B0604020202020204" pitchFamily="34" charset="0"/>
                <a:hlinkClick r:id="rId26">
                  <a:extLst>
                    <a:ext uri="{A12FA001-AC4F-418D-AE19-62706E023703}">
                      <ahyp:hlinkClr xmlns:ahyp="http://schemas.microsoft.com/office/drawing/2018/hyperlinkcolor" val="tx"/>
                    </a:ext>
                  </a:extLst>
                </a:hlinkClick>
              </a:rPr>
              <a:t>Rapporten bedömning av klubb-status</a:t>
            </a:r>
            <a:r>
              <a:rPr lang="sv-SE" sz="1400" b="1" i="0" dirty="0">
                <a:solidFill>
                  <a:srgbClr val="0A5496"/>
                </a:solidFill>
                <a:cs typeface="Arial" panose="020B0604020202020204" pitchFamily="34" charset="0"/>
              </a:rPr>
              <a:t> </a:t>
            </a:r>
            <a:r>
              <a:rPr lang="sv-SE" sz="1400" b="0" i="0" dirty="0">
                <a:cs typeface="Arial" panose="020B0604020202020204" pitchFamily="34" charset="0"/>
              </a:rPr>
              <a:t>och tillhörande </a:t>
            </a:r>
            <a:r>
              <a:rPr lang="sv-SE" sz="1400" b="1" i="0" u="none" strike="noStrike" dirty="0">
                <a:solidFill>
                  <a:srgbClr val="0A5496"/>
                </a:solidFill>
                <a:cs typeface="Arial" panose="020B0604020202020204" pitchFamily="34" charset="0"/>
                <a:hlinkClick r:id="rId27">
                  <a:extLst>
                    <a:ext uri="{A12FA001-AC4F-418D-AE19-62706E023703}">
                      <ahyp:hlinkClr xmlns:ahyp="http://schemas.microsoft.com/office/drawing/2018/hyperlinkcolor" val="tx"/>
                    </a:ext>
                  </a:extLst>
                </a:hlinkClick>
              </a:rPr>
              <a:t>strategier</a:t>
            </a:r>
          </a:p>
          <a:p>
            <a:pPr marL="171450" indent="-171450" algn="l">
              <a:spcAft>
                <a:spcPts val="600"/>
              </a:spcAft>
              <a:buFont typeface="Arial" panose="020B0604020202020204" pitchFamily="34" charset="0"/>
              <a:buChar char="•"/>
            </a:pPr>
            <a:r>
              <a:rPr lang="sv-SE" sz="1400" b="1" i="0" u="none" strike="noStrike" dirty="0">
                <a:solidFill>
                  <a:srgbClr val="0A5496"/>
                </a:solidFill>
                <a:cs typeface="Arial" panose="020B0604020202020204" pitchFamily="34" charset="0"/>
                <a:hlinkClick r:id="rId28">
                  <a:extLst>
                    <a:ext uri="{A12FA001-AC4F-418D-AE19-62706E023703}">
                      <ahyp:hlinkClr xmlns:ahyp="http://schemas.microsoft.com/office/drawing/2018/hyperlinkcolor" val="tx"/>
                    </a:ext>
                  </a:extLst>
                </a:hlinkClick>
              </a:rPr>
              <a:t>Checklista för bedömning av klubben</a:t>
            </a:r>
          </a:p>
          <a:p>
            <a:pPr marL="171450" indent="-171450" algn="l">
              <a:spcAft>
                <a:spcPts val="600"/>
              </a:spcAft>
              <a:buFont typeface="Arial" panose="020B0604020202020204" pitchFamily="34" charset="0"/>
              <a:buChar char="•"/>
            </a:pPr>
            <a:r>
              <a:rPr lang="sv-SE" sz="1400" b="1" i="0" u="none" strike="noStrike" dirty="0">
                <a:solidFill>
                  <a:srgbClr val="0A5496"/>
                </a:solidFill>
                <a:cs typeface="Arial" panose="020B0604020202020204" pitchFamily="34" charset="0"/>
                <a:hlinkClick r:id="rId29">
                  <a:extLst>
                    <a:ext uri="{A12FA001-AC4F-418D-AE19-62706E023703}">
                      <ahyp:hlinkClr xmlns:ahyp="http://schemas.microsoft.com/office/drawing/2018/hyperlinkcolor" val="tx"/>
                    </a:ext>
                  </a:extLst>
                </a:hlinkClick>
              </a:rPr>
              <a:t>Vägledning om felsökning i klubbar och distrikt</a:t>
            </a:r>
          </a:p>
          <a:p>
            <a:br>
              <a:rPr lang="sv-SE" sz="1400" dirty="0"/>
            </a:br>
            <a:endParaRPr lang="sv-SE" sz="1400" dirty="0"/>
          </a:p>
          <a:p>
            <a:endParaRPr lang="en-US" sz="1400" dirty="0" err="1"/>
          </a:p>
        </p:txBody>
      </p:sp>
      <p:sp>
        <p:nvSpPr>
          <p:cNvPr id="2" name="Yellow Bar">
            <a:extLst>
              <a:ext uri="{FF2B5EF4-FFF2-40B4-BE49-F238E27FC236}">
                <a16:creationId xmlns:a16="http://schemas.microsoft.com/office/drawing/2014/main" id="{324BC334-86FB-FF2A-92AC-48D6E67593E8}"/>
              </a:ext>
            </a:extLst>
          </p:cNvPr>
          <p:cNvSpPr/>
          <p:nvPr/>
        </p:nvSpPr>
        <p:spPr>
          <a:xfrm>
            <a:off x="5332770" y="1835963"/>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Tree>
    <p:extLst>
      <p:ext uri="{BB962C8B-B14F-4D97-AF65-F5344CB8AC3E}">
        <p14:creationId xmlns:p14="http://schemas.microsoft.com/office/powerpoint/2010/main" val="32654600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ody Copy">
            <a:extLst>
              <a:ext uri="{FF2B5EF4-FFF2-40B4-BE49-F238E27FC236}">
                <a16:creationId xmlns:a16="http://schemas.microsoft.com/office/drawing/2014/main" id="{27E90BEA-68E3-3140-A0F8-5D20F333BA07}"/>
              </a:ext>
            </a:extLst>
          </p:cNvPr>
          <p:cNvSpPr txBox="1">
            <a:spLocks/>
          </p:cNvSpPr>
          <p:nvPr/>
        </p:nvSpPr>
        <p:spPr>
          <a:xfrm>
            <a:off x="383100" y="1216551"/>
            <a:ext cx="11427900" cy="150395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spcBef>
                <a:spcPts val="264"/>
              </a:spcBef>
              <a:buSzPct val="120000"/>
            </a:pPr>
            <a:r>
              <a:rPr lang="sv-SE" sz="3200" b="1" dirty="0">
                <a:solidFill>
                  <a:srgbClr val="0A5496"/>
                </a:solidFill>
                <a:latin typeface="Arial" charset="0"/>
                <a:ea typeface="Arial" charset="0"/>
                <a:cs typeface="Arial" charset="0"/>
              </a:rPr>
              <a:t>Tillgängliga resurser</a:t>
            </a:r>
          </a:p>
          <a:p>
            <a:pPr algn="ctr">
              <a:spcBef>
                <a:spcPts val="264"/>
              </a:spcBef>
              <a:buSzPct val="120000"/>
            </a:pPr>
            <a:endParaRPr lang="en-US" sz="1000" b="1" kern="0" dirty="0">
              <a:solidFill>
                <a:srgbClr val="0A5496"/>
              </a:solidFill>
              <a:latin typeface="Arial" charset="0"/>
              <a:ea typeface="Arial" charset="0"/>
              <a:cs typeface="Arial" charset="0"/>
            </a:endParaRPr>
          </a:p>
          <a:p>
            <a:pPr algn="ctr">
              <a:spcBef>
                <a:spcPts val="264"/>
              </a:spcBef>
              <a:buSzPct val="120000"/>
            </a:pPr>
            <a:r>
              <a:rPr lang="sv-SE" sz="1600" b="1" dirty="0">
                <a:solidFill>
                  <a:srgbClr val="00338D"/>
                </a:solidFill>
                <a:latin typeface="Arial" panose="020B0604020202020204" pitchFamily="34" charset="0"/>
                <a:cs typeface="Arial" panose="020B0604020202020204" pitchFamily="34" charset="0"/>
              </a:rPr>
              <a:t>Stödja distriktens och klubbarnas ledare</a:t>
            </a:r>
          </a:p>
          <a:p>
            <a:pPr algn="ctr">
              <a:spcBef>
                <a:spcPts val="264"/>
              </a:spcBef>
              <a:buSzPct val="120000"/>
            </a:pPr>
            <a:endParaRPr lang="en-US" sz="3200" b="1" kern="0" dirty="0">
              <a:solidFill>
                <a:srgbClr val="0A5496"/>
              </a:solidFill>
              <a:latin typeface="Arial" charset="0"/>
              <a:ea typeface="Arial" charset="0"/>
              <a:cs typeface="Arial" charset="0"/>
            </a:endParaRPr>
          </a:p>
        </p:txBody>
      </p:sp>
      <p:sp>
        <p:nvSpPr>
          <p:cNvPr id="10" name="Page Number - White">
            <a:extLst>
              <a:ext uri="{FF2B5EF4-FFF2-40B4-BE49-F238E27FC236}">
                <a16:creationId xmlns:a16="http://schemas.microsoft.com/office/drawing/2014/main" id="{6491F9D0-AAE2-B348-9B41-A9F157CD673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31</a:t>
            </a:fld>
            <a:endParaRPr lang="en-US" sz="1000">
              <a:solidFill>
                <a:srgbClr val="0A5496"/>
              </a:solidFill>
            </a:endParaRPr>
          </a:p>
        </p:txBody>
      </p:sp>
      <p:sp>
        <p:nvSpPr>
          <p:cNvPr id="11" name="Background - Solid">
            <a:extLst>
              <a:ext uri="{FF2B5EF4-FFF2-40B4-BE49-F238E27FC236}">
                <a16:creationId xmlns:a16="http://schemas.microsoft.com/office/drawing/2014/main" id="{E1E49E9A-645A-2643-92E6-8BE801AD0FFF}"/>
              </a:ext>
            </a:extLst>
          </p:cNvPr>
          <p:cNvSpPr/>
          <p:nvPr/>
        </p:nvSpPr>
        <p:spPr>
          <a:xfrm>
            <a:off x="0" y="0"/>
            <a:ext cx="12192000" cy="921331"/>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12" name="Group 11">
            <a:extLst>
              <a:ext uri="{FF2B5EF4-FFF2-40B4-BE49-F238E27FC236}">
                <a16:creationId xmlns:a16="http://schemas.microsoft.com/office/drawing/2014/main" id="{C9C5F53C-8A5B-B34A-8CF7-AD3672B1E018}"/>
              </a:ext>
            </a:extLst>
          </p:cNvPr>
          <p:cNvGrpSpPr/>
          <p:nvPr/>
        </p:nvGrpSpPr>
        <p:grpSpPr>
          <a:xfrm>
            <a:off x="-3047" y="812799"/>
            <a:ext cx="12191999" cy="217065"/>
            <a:chOff x="0" y="5696515"/>
            <a:chExt cx="12289367" cy="354756"/>
          </a:xfrm>
        </p:grpSpPr>
        <p:sp>
          <p:nvSpPr>
            <p:cNvPr id="13" name="Background - Solid">
              <a:extLst>
                <a:ext uri="{FF2B5EF4-FFF2-40B4-BE49-F238E27FC236}">
                  <a16:creationId xmlns:a16="http://schemas.microsoft.com/office/drawing/2014/main" id="{C19A7F62-F859-2945-B135-90EC1DFB690B}"/>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BFD0A18D-10BB-5648-8398-36F44052D95A}"/>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50A06259-812F-A840-A52F-EE1C737F1603}"/>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Background - Solid">
              <a:extLst>
                <a:ext uri="{FF2B5EF4-FFF2-40B4-BE49-F238E27FC236}">
                  <a16:creationId xmlns:a16="http://schemas.microsoft.com/office/drawing/2014/main" id="{81C41EAE-DBDE-BA4B-A3F7-5241AE9E0AE8}"/>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56F01680-5D11-2A47-AD2D-D692238F9774}"/>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6B374543-D8DA-2E4D-BAEF-CEF571185E65}"/>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3886C9F7-AFA5-7C49-B927-9854A98A282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20" name="Picture 19">
            <a:extLst>
              <a:ext uri="{FF2B5EF4-FFF2-40B4-BE49-F238E27FC236}">
                <a16:creationId xmlns:a16="http://schemas.microsoft.com/office/drawing/2014/main" id="{F9AF49F8-E681-3343-8942-1C005AAF5772}"/>
              </a:ext>
            </a:extLst>
          </p:cNvPr>
          <p:cNvPicPr>
            <a:picLocks noChangeAspect="1"/>
          </p:cNvPicPr>
          <p:nvPr/>
        </p:nvPicPr>
        <p:blipFill>
          <a:blip r:embed="rId3"/>
          <a:srcRect/>
          <a:stretch/>
        </p:blipFill>
        <p:spPr>
          <a:xfrm>
            <a:off x="383100" y="241354"/>
            <a:ext cx="971568" cy="971568"/>
          </a:xfrm>
          <a:prstGeom prst="rect">
            <a:avLst/>
          </a:prstGeom>
        </p:spPr>
      </p:pic>
      <p:sp>
        <p:nvSpPr>
          <p:cNvPr id="21" name="Content Placeholder 4">
            <a:extLst>
              <a:ext uri="{FF2B5EF4-FFF2-40B4-BE49-F238E27FC236}">
                <a16:creationId xmlns:a16="http://schemas.microsoft.com/office/drawing/2014/main" id="{D89E9576-B2A4-44A4-80E3-84E2C1F12082}"/>
              </a:ext>
            </a:extLst>
          </p:cNvPr>
          <p:cNvSpPr txBox="1">
            <a:spLocks/>
          </p:cNvSpPr>
          <p:nvPr/>
        </p:nvSpPr>
        <p:spPr>
          <a:xfrm>
            <a:off x="647699" y="2784231"/>
            <a:ext cx="10820400" cy="29342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50000"/>
              </a:lnSpc>
              <a:spcBef>
                <a:spcPts val="0"/>
              </a:spcBef>
              <a:spcAft>
                <a:spcPts val="200"/>
              </a:spcAft>
              <a:buClr>
                <a:srgbClr val="FFC000"/>
              </a:buClr>
              <a:buFont typeface="Wingdings" panose="05000000000000000000" pitchFamily="2" charset="2"/>
              <a:buChar char="Ø"/>
            </a:pPr>
            <a:endParaRPr lang="en-US" sz="1400" b="1" dirty="0">
              <a:solidFill>
                <a:srgbClr val="000000"/>
              </a:solidFill>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50000"/>
              </a:lnSpc>
              <a:spcBef>
                <a:spcPts val="0"/>
              </a:spcBef>
              <a:spcAft>
                <a:spcPts val="600"/>
              </a:spcAft>
              <a:buClr>
                <a:srgbClr val="0A5496"/>
              </a:buClr>
              <a:buSzTx/>
              <a:buFont typeface="Arial" panose="020B0604020202020204" pitchFamily="34" charset="0"/>
              <a:buChar char="•"/>
              <a:tabLst/>
              <a:defRPr/>
            </a:pPr>
            <a:r>
              <a:rPr kumimoji="0" lang="sv-SE" sz="1400" b="1" i="0" u="none" strike="noStrike" cap="none" normalizeH="0" baseline="0" noProof="0">
                <a:ln>
                  <a:noFill/>
                </a:ln>
                <a:solidFill>
                  <a:srgbClr val="0A5496"/>
                </a:solidFill>
                <a:uLnTx/>
                <a:uFillTx/>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Lions utbildningscenter</a:t>
            </a:r>
            <a:r>
              <a:rPr kumimoji="0" lang="sv-SE" sz="1400" b="1" i="0" u="none" strike="noStrike" cap="none" normalizeH="0" baseline="0" noProof="0">
                <a:ln>
                  <a:noFill/>
                </a:ln>
                <a:solidFill>
                  <a:srgbClr val="0A5496"/>
                </a:solidFill>
                <a:uLnTx/>
                <a:uFillTx/>
                <a:latin typeface="Arial" panose="020B0604020202020204" pitchFamily="34" charset="0"/>
                <a:ea typeface="+mn-ea"/>
                <a:cs typeface="Arial" panose="020B0604020202020204" pitchFamily="34" charset="0"/>
              </a:rPr>
              <a:t> </a:t>
            </a:r>
            <a:r>
              <a:rPr kumimoji="0" lang="sv-SE" sz="1400" b="0" i="0" u="none" strike="noStrike" cap="none" normalizeH="0" baseline="0" noProof="0">
                <a:ln>
                  <a:noFill/>
                </a:ln>
                <a:solidFill>
                  <a:srgbClr val="000000"/>
                </a:solidFill>
                <a:uLnTx/>
                <a:uFillTx/>
                <a:latin typeface="Arial" panose="020B0604020202020204" pitchFamily="34" charset="0"/>
                <a:ea typeface="+mn-ea"/>
                <a:cs typeface="Arial" panose="020B0604020202020204" pitchFamily="34" charset="0"/>
              </a:rPr>
              <a:t>erbjuder alla Lions och Leos möjlighet att vässa sina kunskaper om Lions grundstenar och att förbättra sina ledarfärdigheter genom interaktiva kurser på webbplatsen. (</a:t>
            </a:r>
            <a:r>
              <a:rPr kumimoji="0" lang="sv-SE" sz="1400" b="1" i="0" u="none" strike="noStrike" cap="none" normalizeH="0" baseline="0" noProof="0">
                <a:ln>
                  <a:noFill/>
                </a:ln>
                <a:solidFill>
                  <a:srgbClr val="0A5496"/>
                </a:solidFill>
                <a:uLnTx/>
                <a:uFillTx/>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Logga in</a:t>
            </a:r>
            <a:r>
              <a:rPr kumimoji="0" lang="sv-SE" sz="1400" b="0" i="0" u="none" strike="noStrike" cap="none" normalizeH="0" baseline="0" noProof="0">
                <a:ln>
                  <a:noFill/>
                </a:ln>
                <a:solidFill>
                  <a:srgbClr val="000000"/>
                </a:solidFill>
                <a:uLnTx/>
                <a:uFillTx/>
                <a:latin typeface="Arial" panose="020B0604020202020204" pitchFamily="34" charset="0"/>
                <a:ea typeface="+mn-ea"/>
                <a:cs typeface="Arial" panose="020B0604020202020204" pitchFamily="34" charset="0"/>
              </a:rPr>
              <a:t>) (</a:t>
            </a:r>
            <a:r>
              <a:rPr kumimoji="0" lang="sv-SE" sz="1400" b="1" i="0" u="none" strike="noStrike" cap="none" normalizeH="0" baseline="0" noProof="0">
                <a:ln>
                  <a:noFill/>
                </a:ln>
                <a:solidFill>
                  <a:srgbClr val="0A5496"/>
                </a:solidFill>
                <a:uLnTx/>
                <a:uFillTx/>
                <a:latin typeface="Arial" panose="020B0604020202020204" pitchFamily="34" charset="0"/>
                <a:ea typeface="+mn-ea"/>
                <a:cs typeface="Arial" panose="020B0604020202020204" pitchFamily="34" charset="0"/>
                <a:hlinkClick r:id="rId6">
                  <a:extLst>
                    <a:ext uri="{A12FA001-AC4F-418D-AE19-62706E023703}">
                      <ahyp:hlinkClr xmlns:ahyp="http://schemas.microsoft.com/office/drawing/2018/hyperlinkcolor" val="tx"/>
                    </a:ext>
                  </a:extLst>
                </a:hlinkClick>
              </a:rPr>
              <a:t>Frågor och svar</a:t>
            </a:r>
            <a:r>
              <a:rPr kumimoji="0" lang="sv-SE" sz="1400" b="0" i="0" u="none" strike="noStrike" cap="none" normalizeH="0" baseline="0" noProof="0">
                <a:ln>
                  <a:noFill/>
                </a:ln>
                <a:solidFill>
                  <a:srgbClr val="000000"/>
                </a:solidFill>
                <a:uLnTx/>
                <a:uFillTx/>
                <a:latin typeface="Arial" panose="020B0604020202020204" pitchFamily="34" charset="0"/>
                <a:ea typeface="+mn-ea"/>
                <a:cs typeface="Arial" panose="020B0604020202020204" pitchFamily="34" charset="0"/>
              </a:rPr>
              <a:t>)</a:t>
            </a:r>
          </a:p>
          <a:p>
            <a:pPr marL="228600" marR="0" lvl="0" indent="-228600" algn="l" defTabSz="914400" rtl="0" eaLnBrk="1" fontAlgn="auto" latinLnBrk="0" hangingPunct="1">
              <a:lnSpc>
                <a:spcPct val="150000"/>
              </a:lnSpc>
              <a:spcBef>
                <a:spcPts val="0"/>
              </a:spcBef>
              <a:spcAft>
                <a:spcPts val="600"/>
              </a:spcAft>
              <a:buClr>
                <a:srgbClr val="0A5496"/>
              </a:buClr>
              <a:buSzTx/>
              <a:buFont typeface="Arial" panose="020B0604020202020204" pitchFamily="34" charset="0"/>
              <a:buChar char="•"/>
              <a:tabLst/>
              <a:defRPr/>
            </a:pPr>
            <a:r>
              <a:rPr kumimoji="0" lang="sv-SE" sz="1400" b="1" i="0" u="none" strike="noStrike" cap="none" normalizeH="0" baseline="0" noProof="0">
                <a:ln>
                  <a:noFill/>
                </a:ln>
                <a:solidFill>
                  <a:srgbClr val="0A5496"/>
                </a:solidFill>
                <a:uLnTx/>
                <a:uFillTx/>
                <a:latin typeface="Arial" panose="020B0604020202020204" pitchFamily="34" charset="0"/>
                <a:ea typeface="+mn-ea"/>
                <a:cs typeface="Arial" panose="020B0604020202020204" pitchFamily="34" charset="0"/>
                <a:hlinkClick r:id="rId7">
                  <a:extLst>
                    <a:ext uri="{A12FA001-AC4F-418D-AE19-62706E023703}">
                      <ahyp:hlinkClr xmlns:ahyp="http://schemas.microsoft.com/office/drawing/2018/hyperlinkcolor" val="tx"/>
                    </a:ext>
                  </a:extLst>
                </a:hlinkClick>
              </a:rPr>
              <a:t>Klubbtjänstemän</a:t>
            </a:r>
            <a:r>
              <a:rPr kumimoji="0" lang="sv-SE" sz="1400" b="1" i="0" u="none" strike="noStrike" cap="none" normalizeH="0" baseline="0" noProof="0">
                <a:ln>
                  <a:noFill/>
                </a:ln>
                <a:solidFill>
                  <a:srgbClr val="0A5496"/>
                </a:solidFill>
                <a:uLnTx/>
                <a:uFillTx/>
                <a:latin typeface="Arial" panose="020B0604020202020204" pitchFamily="34" charset="0"/>
                <a:ea typeface="+mn-ea"/>
                <a:cs typeface="Arial" panose="020B0604020202020204" pitchFamily="34" charset="0"/>
              </a:rPr>
              <a:t> </a:t>
            </a:r>
            <a:r>
              <a:rPr kumimoji="0" lang="sv-SE" sz="1400" b="0" i="0" u="none" strike="noStrike" cap="none" normalizeH="0" baseline="0" noProof="0">
                <a:ln>
                  <a:noFill/>
                </a:ln>
                <a:solidFill>
                  <a:srgbClr val="000000"/>
                </a:solidFill>
                <a:uLnTx/>
                <a:uFillTx/>
                <a:latin typeface="Arial" panose="020B0604020202020204" pitchFamily="34" charset="0"/>
                <a:ea typeface="+mn-ea"/>
                <a:cs typeface="Arial" panose="020B0604020202020204" pitchFamily="34" charset="0"/>
              </a:rPr>
              <a:t>och </a:t>
            </a:r>
            <a:r>
              <a:rPr kumimoji="0" lang="sv-SE" sz="1400" b="1" i="0" u="none" strike="noStrike" cap="none" normalizeH="0" baseline="0" noProof="0">
                <a:ln>
                  <a:noFill/>
                </a:ln>
                <a:solidFill>
                  <a:srgbClr val="0A5496"/>
                </a:solidFill>
                <a:uLnTx/>
                <a:uFillTx/>
                <a:latin typeface="Arial" panose="020B0604020202020204" pitchFamily="34" charset="0"/>
                <a:ea typeface="+mn-ea"/>
                <a:cs typeface="Arial" panose="020B0604020202020204" pitchFamily="34" charset="0"/>
                <a:hlinkClick r:id="rId8">
                  <a:extLst>
                    <a:ext uri="{A12FA001-AC4F-418D-AE19-62706E023703}">
                      <ahyp:hlinkClr xmlns:ahyp="http://schemas.microsoft.com/office/drawing/2018/hyperlinkcolor" val="tx"/>
                    </a:ext>
                  </a:extLst>
                </a:hlinkClick>
              </a:rPr>
              <a:t>zonordförande/regionordförande</a:t>
            </a:r>
            <a:r>
              <a:rPr kumimoji="0" lang="sv-SE" sz="1400" b="1" i="0" u="none" strike="noStrike" cap="none" normalizeH="0" baseline="0" noProof="0">
                <a:ln>
                  <a:noFill/>
                </a:ln>
                <a:solidFill>
                  <a:srgbClr val="0A5496"/>
                </a:solidFill>
                <a:uLnTx/>
                <a:uFillTx/>
                <a:latin typeface="Arial" panose="020B0604020202020204" pitchFamily="34" charset="0"/>
                <a:ea typeface="+mn-ea"/>
                <a:cs typeface="Arial" panose="020B0604020202020204" pitchFamily="34" charset="0"/>
              </a:rPr>
              <a:t> </a:t>
            </a:r>
            <a:r>
              <a:rPr kumimoji="0" lang="sv-SE" sz="1400" b="0" i="0" u="none" strike="noStrike" cap="none" normalizeH="0" baseline="0" noProof="0">
                <a:ln>
                  <a:noFill/>
                </a:ln>
                <a:solidFill>
                  <a:srgbClr val="000000"/>
                </a:solidFill>
                <a:uLnTx/>
                <a:uFillTx/>
                <a:latin typeface="Arial" panose="020B0604020202020204" pitchFamily="34" charset="0"/>
                <a:ea typeface="+mn-ea"/>
                <a:cs typeface="Arial" panose="020B0604020202020204" pitchFamily="34" charset="0"/>
              </a:rPr>
              <a:t>webbsida med länkar till e-böcker och annat material</a:t>
            </a:r>
          </a:p>
          <a:p>
            <a:pPr marL="228600" marR="0" lvl="0" indent="-228600" algn="l" defTabSz="914400" rtl="0" eaLnBrk="1" fontAlgn="auto" latinLnBrk="0" hangingPunct="1">
              <a:lnSpc>
                <a:spcPct val="150000"/>
              </a:lnSpc>
              <a:spcBef>
                <a:spcPts val="0"/>
              </a:spcBef>
              <a:spcAft>
                <a:spcPts val="600"/>
              </a:spcAft>
              <a:buClr>
                <a:srgbClr val="0A5496"/>
              </a:buClr>
              <a:buSzTx/>
              <a:buFont typeface="Arial" panose="020B0604020202020204" pitchFamily="34" charset="0"/>
              <a:buChar char="•"/>
              <a:tabLst/>
              <a:defRPr/>
            </a:pPr>
            <a:r>
              <a:rPr kumimoji="0" lang="sv-SE" sz="1400" b="1" i="0" u="none" strike="noStrike" cap="none" normalizeH="0" baseline="0" noProof="0">
                <a:ln>
                  <a:noFill/>
                </a:ln>
                <a:solidFill>
                  <a:srgbClr val="0A5496"/>
                </a:solidFill>
                <a:uLnTx/>
                <a:uFillTx/>
                <a:latin typeface="Arial" panose="020B0604020202020204" pitchFamily="34" charset="0"/>
                <a:ea typeface="+mn-ea"/>
                <a:cs typeface="Arial" panose="020B0604020202020204" pitchFamily="34" charset="0"/>
                <a:hlinkClick r:id="rId9">
                  <a:extLst>
                    <a:ext uri="{A12FA001-AC4F-418D-AE19-62706E023703}">
                      <ahyp:hlinkClr xmlns:ahyp="http://schemas.microsoft.com/office/drawing/2018/hyperlinkcolor" val="tx"/>
                    </a:ext>
                  </a:extLst>
                </a:hlinkClick>
              </a:rPr>
              <a:t>Material till utbildning för zonordförande</a:t>
            </a:r>
            <a:r>
              <a:rPr kumimoji="0" lang="sv-SE" sz="1400" b="1" i="0" u="none" strike="noStrike" cap="none" normalizeH="0" baseline="0" noProof="0">
                <a:ln>
                  <a:noFill/>
                </a:ln>
                <a:solidFill>
                  <a:srgbClr val="0A5496"/>
                </a:solidFill>
                <a:uLnTx/>
                <a:uFillTx/>
                <a:latin typeface="Arial" panose="020B0604020202020204" pitchFamily="34" charset="0"/>
                <a:ea typeface="+mn-ea"/>
                <a:cs typeface="Arial" panose="020B0604020202020204" pitchFamily="34" charset="0"/>
              </a:rPr>
              <a:t> </a:t>
            </a:r>
            <a:r>
              <a:rPr kumimoji="0" lang="sv-SE" sz="1400" b="0" i="0" u="none" strike="noStrike" cap="none" normalizeH="0" baseline="0" noProof="0">
                <a:ln>
                  <a:noFill/>
                </a:ln>
                <a:solidFill>
                  <a:srgbClr val="000000"/>
                </a:solidFill>
                <a:uLnTx/>
                <a:uFillTx/>
                <a:latin typeface="Arial" panose="020B0604020202020204" pitchFamily="34" charset="0"/>
                <a:ea typeface="+mn-ea"/>
                <a:cs typeface="Arial" panose="020B0604020202020204" pitchFamily="34" charset="0"/>
              </a:rPr>
              <a:t>webbsida</a:t>
            </a:r>
          </a:p>
          <a:p>
            <a:pPr marL="228600" marR="0" lvl="0" indent="-228600" algn="l" defTabSz="914400" rtl="0" eaLnBrk="1" fontAlgn="auto" latinLnBrk="0" hangingPunct="1">
              <a:lnSpc>
                <a:spcPct val="150000"/>
              </a:lnSpc>
              <a:spcBef>
                <a:spcPts val="0"/>
              </a:spcBef>
              <a:spcAft>
                <a:spcPts val="600"/>
              </a:spcAft>
              <a:buClr>
                <a:srgbClr val="0A5496"/>
              </a:buClr>
              <a:buSzTx/>
              <a:buFont typeface="Arial" panose="020B0604020202020204" pitchFamily="34" charset="0"/>
              <a:buChar char="•"/>
              <a:tabLst/>
              <a:defRPr/>
            </a:pPr>
            <a:r>
              <a:rPr kumimoji="0" lang="sv-SE" sz="1400" b="1" i="0" u="none" strike="noStrike" cap="none" normalizeH="0" baseline="0" noProof="0">
                <a:ln>
                  <a:noFill/>
                </a:ln>
                <a:solidFill>
                  <a:srgbClr val="0A5496"/>
                </a:solidFill>
                <a:uLnTx/>
                <a:uFillTx/>
                <a:latin typeface="Arial" panose="020B0604020202020204" pitchFamily="34" charset="0"/>
                <a:ea typeface="+mn-ea"/>
                <a:cs typeface="Arial" panose="020B0604020202020204" pitchFamily="34" charset="0"/>
                <a:hlinkClick r:id="rId10">
                  <a:extLst>
                    <a:ext uri="{A12FA001-AC4F-418D-AE19-62706E023703}">
                      <ahyp:hlinkClr xmlns:ahyp="http://schemas.microsoft.com/office/drawing/2018/hyperlinkcolor" val="tx"/>
                    </a:ext>
                  </a:extLst>
                </a:hlinkClick>
              </a:rPr>
              <a:t>Lions regionala ledarskapsinstitut</a:t>
            </a:r>
            <a:r>
              <a:rPr kumimoji="0" lang="sv-SE" sz="1400" b="1" i="0" u="none" strike="noStrike" cap="none" normalizeH="0" baseline="0" noProof="0">
                <a:ln>
                  <a:noFill/>
                </a:ln>
                <a:solidFill>
                  <a:srgbClr val="0A5496"/>
                </a:solidFill>
                <a:uLnTx/>
                <a:uFillTx/>
                <a:latin typeface="Arial" panose="020B0604020202020204" pitchFamily="34" charset="0"/>
                <a:ea typeface="+mn-ea"/>
                <a:cs typeface="Arial" panose="020B0604020202020204" pitchFamily="34" charset="0"/>
              </a:rPr>
              <a:t> </a:t>
            </a:r>
            <a:r>
              <a:rPr kumimoji="0" lang="sv-SE" sz="1400" b="0" i="0" u="none" strike="noStrike" cap="none" normalizeH="0" baseline="0" noProof="0">
                <a:ln>
                  <a:noFill/>
                </a:ln>
                <a:solidFill>
                  <a:srgbClr val="000000"/>
                </a:solidFill>
                <a:uLnTx/>
                <a:uFillTx/>
                <a:latin typeface="Arial" panose="020B0604020202020204" pitchFamily="34" charset="0"/>
                <a:ea typeface="+mn-ea"/>
                <a:cs typeface="Arial" panose="020B0604020202020204" pitchFamily="34" charset="0"/>
              </a:rPr>
              <a:t>webbsida</a:t>
            </a:r>
          </a:p>
          <a:p>
            <a:pPr marL="228600" marR="0" lvl="0" indent="-228600" algn="l" defTabSz="914400" rtl="0" eaLnBrk="1" fontAlgn="auto" latinLnBrk="0" hangingPunct="1">
              <a:lnSpc>
                <a:spcPct val="150000"/>
              </a:lnSpc>
              <a:spcBef>
                <a:spcPts val="0"/>
              </a:spcBef>
              <a:spcAft>
                <a:spcPts val="600"/>
              </a:spcAft>
              <a:buClr>
                <a:srgbClr val="0A5496"/>
              </a:buClr>
              <a:buSzTx/>
              <a:buFont typeface="Arial" panose="020B0604020202020204" pitchFamily="34" charset="0"/>
              <a:buChar char="•"/>
              <a:tabLst/>
              <a:defRPr/>
            </a:pPr>
            <a:r>
              <a:rPr kumimoji="0" lang="sv-SE" sz="1400" b="1" i="0" u="none" strike="noStrike" cap="none" normalizeH="0" baseline="0" noProof="0">
                <a:ln>
                  <a:noFill/>
                </a:ln>
                <a:solidFill>
                  <a:srgbClr val="0A5496"/>
                </a:solidFill>
                <a:uLnTx/>
                <a:uFillTx/>
                <a:latin typeface="Arial" panose="020B0604020202020204" pitchFamily="34" charset="0"/>
                <a:ea typeface="+mn-ea"/>
                <a:cs typeface="Arial" panose="020B0604020202020204" pitchFamily="34" charset="0"/>
                <a:hlinkClick r:id="rId11">
                  <a:extLst>
                    <a:ext uri="{A12FA001-AC4F-418D-AE19-62706E023703}">
                      <ahyp:hlinkClr xmlns:ahyp="http://schemas.microsoft.com/office/drawing/2018/hyperlinkcolor" val="tx"/>
                    </a:ext>
                  </a:extLst>
                </a:hlinkClick>
              </a:rPr>
              <a:t>Diplom</a:t>
            </a:r>
            <a:r>
              <a:rPr kumimoji="0" lang="sv-SE" sz="1400" b="1" i="0" u="none" strike="noStrike" cap="none" normalizeH="0" baseline="0" noProof="0">
                <a:ln>
                  <a:noFill/>
                </a:ln>
                <a:solidFill>
                  <a:srgbClr val="0A5496"/>
                </a:solidFill>
                <a:uLnTx/>
                <a:uFillTx/>
                <a:latin typeface="Arial" panose="020B0604020202020204" pitchFamily="34" charset="0"/>
                <a:ea typeface="+mn-ea"/>
                <a:cs typeface="Arial" panose="020B0604020202020204" pitchFamily="34" charset="0"/>
              </a:rPr>
              <a:t> </a:t>
            </a:r>
            <a:r>
              <a:rPr kumimoji="0" lang="sv-SE" sz="1400" b="0" i="0" u="none" strike="noStrike" cap="none" normalizeH="0" baseline="0" noProof="0">
                <a:ln>
                  <a:noFill/>
                </a:ln>
                <a:solidFill>
                  <a:srgbClr val="000000"/>
                </a:solidFill>
                <a:uLnTx/>
                <a:uFillTx/>
                <a:latin typeface="Arial" panose="020B0604020202020204" pitchFamily="34" charset="0"/>
                <a:ea typeface="+mn-ea"/>
                <a:cs typeface="Arial" panose="020B0604020202020204" pitchFamily="34" charset="0"/>
              </a:rPr>
              <a:t>mall till lokala utbildningsevenemang</a:t>
            </a:r>
          </a:p>
        </p:txBody>
      </p:sp>
      <p:sp>
        <p:nvSpPr>
          <p:cNvPr id="4" name="Yellow Bar">
            <a:extLst>
              <a:ext uri="{FF2B5EF4-FFF2-40B4-BE49-F238E27FC236}">
                <a16:creationId xmlns:a16="http://schemas.microsoft.com/office/drawing/2014/main" id="{3E62836A-A298-ADC0-E62A-5DBDEB09C22A}"/>
              </a:ext>
            </a:extLst>
          </p:cNvPr>
          <p:cNvSpPr/>
          <p:nvPr/>
        </p:nvSpPr>
        <p:spPr>
          <a:xfrm>
            <a:off x="5332770" y="1835963"/>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Tree>
    <p:extLst>
      <p:ext uri="{BB962C8B-B14F-4D97-AF65-F5344CB8AC3E}">
        <p14:creationId xmlns:p14="http://schemas.microsoft.com/office/powerpoint/2010/main" val="17150357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ody Copy">
            <a:extLst>
              <a:ext uri="{FF2B5EF4-FFF2-40B4-BE49-F238E27FC236}">
                <a16:creationId xmlns:a16="http://schemas.microsoft.com/office/drawing/2014/main" id="{27E90BEA-68E3-3140-A0F8-5D20F333BA07}"/>
              </a:ext>
            </a:extLst>
          </p:cNvPr>
          <p:cNvSpPr txBox="1">
            <a:spLocks/>
          </p:cNvSpPr>
          <p:nvPr/>
        </p:nvSpPr>
        <p:spPr>
          <a:xfrm>
            <a:off x="383100" y="1315449"/>
            <a:ext cx="11427900"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spcBef>
                <a:spcPts val="264"/>
              </a:spcBef>
              <a:buSzPct val="120000"/>
            </a:pPr>
            <a:r>
              <a:rPr lang="sv-SE" sz="3200" b="1">
                <a:solidFill>
                  <a:srgbClr val="0A5496"/>
                </a:solidFill>
                <a:latin typeface="Arial" charset="0"/>
                <a:ea typeface="Arial" charset="0"/>
                <a:cs typeface="Arial" charset="0"/>
              </a:rPr>
              <a:t>Tillgängliga marknadsföringsresurser</a:t>
            </a:r>
          </a:p>
        </p:txBody>
      </p:sp>
      <p:sp>
        <p:nvSpPr>
          <p:cNvPr id="10" name="Page Number - White">
            <a:extLst>
              <a:ext uri="{FF2B5EF4-FFF2-40B4-BE49-F238E27FC236}">
                <a16:creationId xmlns:a16="http://schemas.microsoft.com/office/drawing/2014/main" id="{6491F9D0-AAE2-B348-9B41-A9F157CD673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32</a:t>
            </a:fld>
            <a:endParaRPr lang="en-US" sz="1000">
              <a:solidFill>
                <a:srgbClr val="0A5496"/>
              </a:solidFill>
            </a:endParaRPr>
          </a:p>
        </p:txBody>
      </p:sp>
      <p:sp>
        <p:nvSpPr>
          <p:cNvPr id="11" name="Background - Solid">
            <a:extLst>
              <a:ext uri="{FF2B5EF4-FFF2-40B4-BE49-F238E27FC236}">
                <a16:creationId xmlns:a16="http://schemas.microsoft.com/office/drawing/2014/main" id="{E1E49E9A-645A-2643-92E6-8BE801AD0FFF}"/>
              </a:ext>
            </a:extLst>
          </p:cNvPr>
          <p:cNvSpPr/>
          <p:nvPr/>
        </p:nvSpPr>
        <p:spPr>
          <a:xfrm>
            <a:off x="0" y="0"/>
            <a:ext cx="12192000" cy="921331"/>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12" name="Group 11">
            <a:extLst>
              <a:ext uri="{FF2B5EF4-FFF2-40B4-BE49-F238E27FC236}">
                <a16:creationId xmlns:a16="http://schemas.microsoft.com/office/drawing/2014/main" id="{C9C5F53C-8A5B-B34A-8CF7-AD3672B1E018}"/>
              </a:ext>
            </a:extLst>
          </p:cNvPr>
          <p:cNvGrpSpPr/>
          <p:nvPr/>
        </p:nvGrpSpPr>
        <p:grpSpPr>
          <a:xfrm>
            <a:off x="-3047" y="812799"/>
            <a:ext cx="12191999" cy="217065"/>
            <a:chOff x="0" y="5696515"/>
            <a:chExt cx="12289367" cy="354756"/>
          </a:xfrm>
        </p:grpSpPr>
        <p:sp>
          <p:nvSpPr>
            <p:cNvPr id="13" name="Background - Solid">
              <a:extLst>
                <a:ext uri="{FF2B5EF4-FFF2-40B4-BE49-F238E27FC236}">
                  <a16:creationId xmlns:a16="http://schemas.microsoft.com/office/drawing/2014/main" id="{C19A7F62-F859-2945-B135-90EC1DFB690B}"/>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BFD0A18D-10BB-5648-8398-36F44052D95A}"/>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50A06259-812F-A840-A52F-EE1C737F1603}"/>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Background - Solid">
              <a:extLst>
                <a:ext uri="{FF2B5EF4-FFF2-40B4-BE49-F238E27FC236}">
                  <a16:creationId xmlns:a16="http://schemas.microsoft.com/office/drawing/2014/main" id="{81C41EAE-DBDE-BA4B-A3F7-5241AE9E0AE8}"/>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56F01680-5D11-2A47-AD2D-D692238F9774}"/>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6B374543-D8DA-2E4D-BAEF-CEF571185E65}"/>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3886C9F7-AFA5-7C49-B927-9854A98A282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20" name="Picture 19">
            <a:extLst>
              <a:ext uri="{FF2B5EF4-FFF2-40B4-BE49-F238E27FC236}">
                <a16:creationId xmlns:a16="http://schemas.microsoft.com/office/drawing/2014/main" id="{F9AF49F8-E681-3343-8942-1C005AAF5772}"/>
              </a:ext>
            </a:extLst>
          </p:cNvPr>
          <p:cNvPicPr>
            <a:picLocks noChangeAspect="1"/>
          </p:cNvPicPr>
          <p:nvPr/>
        </p:nvPicPr>
        <p:blipFill>
          <a:blip r:embed="rId3"/>
          <a:srcRect/>
          <a:stretch/>
        </p:blipFill>
        <p:spPr>
          <a:xfrm>
            <a:off x="383100" y="241354"/>
            <a:ext cx="971568" cy="971568"/>
          </a:xfrm>
          <a:prstGeom prst="rect">
            <a:avLst/>
          </a:prstGeom>
        </p:spPr>
      </p:pic>
      <p:sp>
        <p:nvSpPr>
          <p:cNvPr id="21" name="Content Placeholder 4">
            <a:extLst>
              <a:ext uri="{FF2B5EF4-FFF2-40B4-BE49-F238E27FC236}">
                <a16:creationId xmlns:a16="http://schemas.microsoft.com/office/drawing/2014/main" id="{D89E9576-B2A4-44A4-80E3-84E2C1F12082}"/>
              </a:ext>
            </a:extLst>
          </p:cNvPr>
          <p:cNvSpPr txBox="1">
            <a:spLocks/>
          </p:cNvSpPr>
          <p:nvPr/>
        </p:nvSpPr>
        <p:spPr>
          <a:xfrm>
            <a:off x="873238" y="2414214"/>
            <a:ext cx="6629400" cy="42024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50000"/>
              </a:lnSpc>
              <a:spcBef>
                <a:spcPts val="0"/>
              </a:spcBef>
              <a:spcAft>
                <a:spcPts val="200"/>
              </a:spcAft>
              <a:buFont typeface="Arial" panose="020B0604020202020204" pitchFamily="34" charset="0"/>
              <a:buNone/>
            </a:pPr>
            <a:r>
              <a:rPr lang="sv-SE" sz="1400" b="1" dirty="0">
                <a:solidFill>
                  <a:srgbClr val="000000"/>
                </a:solidFill>
                <a:latin typeface="Arial" panose="020B0604020202020204" pitchFamily="34" charset="0"/>
                <a:cs typeface="Arial" panose="020B0604020202020204" pitchFamily="34" charset="0"/>
              </a:rPr>
              <a:t>Lions Clubs International</a:t>
            </a:r>
          </a:p>
          <a:p>
            <a:pPr fontAlgn="auto">
              <a:lnSpc>
                <a:spcPct val="150000"/>
              </a:lnSpc>
              <a:spcBef>
                <a:spcPts val="0"/>
              </a:spcBef>
              <a:spcAft>
                <a:spcPts val="200"/>
              </a:spcAft>
            </a:pPr>
            <a:r>
              <a:rPr lang="sv-SE" sz="1400" b="1" dirty="0">
                <a:latin typeface="Arial" panose="020B0604020202020204" pitchFamily="34" charset="0"/>
                <a:cs typeface="Arial" panose="020B0604020202020204" pitchFamily="34" charset="0"/>
                <a:hlinkClick r:id="rId4"/>
              </a:rPr>
              <a:t>Marknadsföring har betydelse </a:t>
            </a:r>
            <a:r>
              <a:rPr lang="sv-SE" sz="1400" dirty="0">
                <a:latin typeface="Arial" panose="020B0604020202020204" pitchFamily="34" charset="0"/>
                <a:cs typeface="Arial" panose="020B0604020202020204" pitchFamily="34" charset="0"/>
              </a:rPr>
              <a:t>webbsida med resurser som kan hjälpa till att öka synligheten för din klubb. Så oavsett om du rekryterar nya medlemmar, marknadsför ett projekt eller en insamling kan du finna det du behöver på denna webbsida</a:t>
            </a:r>
          </a:p>
          <a:p>
            <a:pPr fontAlgn="auto">
              <a:lnSpc>
                <a:spcPct val="150000"/>
              </a:lnSpc>
              <a:spcBef>
                <a:spcPts val="0"/>
              </a:spcBef>
              <a:spcAft>
                <a:spcPts val="200"/>
              </a:spcAft>
              <a:buClr>
                <a:srgbClr val="0A5496"/>
              </a:buClr>
            </a:pPr>
            <a:r>
              <a:rPr lang="sv-SE" sz="1400" b="1" dirty="0">
                <a:solidFill>
                  <a:srgbClr val="0A5496"/>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Videor som kan laddas ner</a:t>
            </a:r>
            <a:r>
              <a:rPr lang="sv-SE" sz="1400" b="1" dirty="0">
                <a:solidFill>
                  <a:srgbClr val="0A5496"/>
                </a:solidFill>
                <a:latin typeface="Arial" panose="020B0604020202020204" pitchFamily="34" charset="0"/>
                <a:cs typeface="Arial" panose="020B0604020202020204" pitchFamily="34" charset="0"/>
              </a:rPr>
              <a:t> </a:t>
            </a:r>
            <a:r>
              <a:rPr lang="sv-SE" sz="1400" dirty="0">
                <a:solidFill>
                  <a:srgbClr val="000000"/>
                </a:solidFill>
                <a:latin typeface="Arial" panose="020B0604020202020204" pitchFamily="34" charset="0"/>
                <a:cs typeface="Arial" panose="020B0604020202020204" pitchFamily="34" charset="0"/>
              </a:rPr>
              <a:t>lista</a:t>
            </a:r>
          </a:p>
          <a:p>
            <a:pPr fontAlgn="auto">
              <a:lnSpc>
                <a:spcPct val="150000"/>
              </a:lnSpc>
              <a:spcBef>
                <a:spcPts val="0"/>
              </a:spcBef>
              <a:spcAft>
                <a:spcPts val="200"/>
              </a:spcAft>
              <a:buClr>
                <a:srgbClr val="0A5496"/>
              </a:buClr>
            </a:pPr>
            <a:r>
              <a:rPr lang="sv-SE" sz="1400" b="1" dirty="0">
                <a:solidFill>
                  <a:srgbClr val="0A5496"/>
                </a:solidFill>
                <a:latin typeface="Arial" panose="020B0604020202020204" pitchFamily="34" charset="0"/>
                <a:cs typeface="Arial" panose="020B0604020202020204" pitchFamily="34" charset="0"/>
                <a:hlinkClick r:id="rId6"/>
              </a:rPr>
              <a:t>Varumärkets riktlinjer </a:t>
            </a:r>
          </a:p>
          <a:p>
            <a:pPr fontAlgn="auto">
              <a:lnSpc>
                <a:spcPct val="150000"/>
              </a:lnSpc>
              <a:spcBef>
                <a:spcPts val="0"/>
              </a:spcBef>
              <a:spcAft>
                <a:spcPts val="200"/>
              </a:spcAft>
              <a:buClr>
                <a:srgbClr val="0A5496"/>
              </a:buClr>
            </a:pPr>
            <a:endParaRPr lang="en-US" sz="1400" dirty="0">
              <a:solidFill>
                <a:srgbClr val="000000"/>
              </a:solidFill>
              <a:latin typeface="Arial" panose="020B0604020202020204" pitchFamily="34" charset="0"/>
              <a:cs typeface="Arial" panose="020B0604020202020204" pitchFamily="34" charset="0"/>
            </a:endParaRPr>
          </a:p>
          <a:p>
            <a:pPr marL="0" indent="0" fontAlgn="auto">
              <a:lnSpc>
                <a:spcPct val="100000"/>
              </a:lnSpc>
              <a:spcAft>
                <a:spcPts val="200"/>
              </a:spcAft>
              <a:buNone/>
            </a:pPr>
            <a:endParaRPr lang="en-US" sz="1400"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2008FFE4-102F-4297-A7C2-037B382EEA3A}"/>
              </a:ext>
            </a:extLst>
          </p:cNvPr>
          <p:cNvSpPr txBox="1"/>
          <p:nvPr/>
        </p:nvSpPr>
        <p:spPr>
          <a:xfrm>
            <a:off x="7620000" y="2438395"/>
            <a:ext cx="2510697" cy="1991379"/>
          </a:xfrm>
          <a:prstGeom prst="rect">
            <a:avLst/>
          </a:prstGeom>
          <a:noFill/>
        </p:spPr>
        <p:txBody>
          <a:bodyPr wrap="squar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sv-SE" sz="1400" b="1" i="0" u="none" strike="noStrike" cap="none" normalizeH="0" baseline="0" noProof="0">
                <a:ln>
                  <a:noFill/>
                </a:ln>
                <a:solidFill>
                  <a:srgbClr val="000000"/>
                </a:solidFill>
                <a:uLnTx/>
                <a:uFillTx/>
                <a:latin typeface="Arial" pitchFamily="34" charset="0"/>
                <a:ea typeface="ヒラギノ角ゴ Pro W3" pitchFamily="125" charset="-128"/>
                <a:cs typeface="Arial" panose="020B0604020202020204" pitchFamily="34" charset="0"/>
              </a:rPr>
              <a:t>Bilder av Lions på gång</a:t>
            </a:r>
          </a:p>
          <a:p>
            <a:pPr marL="171450" marR="0" lvl="0" indent="-171450"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sv-SE" sz="1400" b="1" i="0" u="none" strike="noStrike" cap="none" normalizeH="0" baseline="0" noProof="0">
                <a:ln>
                  <a:noFill/>
                </a:ln>
                <a:solidFill>
                  <a:srgbClr val="0A5496"/>
                </a:solidFill>
                <a:uLnTx/>
                <a:uFillTx/>
                <a:latin typeface="Arial" pitchFamily="34" charset="0"/>
                <a:ea typeface="ヒラギノ角ゴ Pro W3" pitchFamily="125" charset="-128"/>
                <a:cs typeface="Arial" panose="020B0604020202020204" pitchFamily="34" charset="0"/>
                <a:hlinkClick r:id="rId7">
                  <a:extLst>
                    <a:ext uri="{A12FA001-AC4F-418D-AE19-62706E023703}">
                      <ahyp:hlinkClr xmlns:ahyp="http://schemas.microsoft.com/office/drawing/2018/hyperlinkcolor" val="tx"/>
                    </a:ext>
                  </a:extLst>
                </a:hlinkClick>
              </a:rPr>
              <a:t>Städning av en strand</a:t>
            </a:r>
          </a:p>
          <a:p>
            <a:pPr marL="171450" marR="0" lvl="0" indent="-171450"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sv-SE" sz="1400" b="1" i="0" u="none" strike="noStrike" cap="none" normalizeH="0" baseline="0" noProof="0">
                <a:ln>
                  <a:noFill/>
                </a:ln>
                <a:solidFill>
                  <a:srgbClr val="0A5496"/>
                </a:solidFill>
                <a:uLnTx/>
                <a:uFillTx/>
                <a:latin typeface="Arial" pitchFamily="34" charset="0"/>
                <a:ea typeface="ヒラギノ角ゴ Pro W3" pitchFamily="125" charset="-128"/>
                <a:cs typeface="Arial" panose="020B0604020202020204" pitchFamily="34" charset="0"/>
                <a:hlinkClick r:id="rId8">
                  <a:extLst>
                    <a:ext uri="{A12FA001-AC4F-418D-AE19-62706E023703}">
                      <ahyp:hlinkClr xmlns:ahyp="http://schemas.microsoft.com/office/drawing/2018/hyperlinkcolor" val="tx"/>
                    </a:ext>
                  </a:extLst>
                </a:hlinkClick>
              </a:rPr>
              <a:t>Barncancer</a:t>
            </a:r>
          </a:p>
          <a:p>
            <a:pPr marL="171450" marR="0" lvl="0" indent="-171450"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sv-SE" sz="1400" b="1" i="0" u="none" strike="noStrike" cap="none" normalizeH="0" baseline="0" noProof="0">
                <a:ln>
                  <a:noFill/>
                </a:ln>
                <a:solidFill>
                  <a:srgbClr val="0A5496"/>
                </a:solidFill>
                <a:uLnTx/>
                <a:uFillTx/>
                <a:latin typeface="Arial" pitchFamily="34" charset="0"/>
                <a:ea typeface="ヒラギノ角ゴ Pro W3" pitchFamily="125" charset="-128"/>
                <a:cs typeface="Arial" panose="020B0604020202020204" pitchFamily="34" charset="0"/>
                <a:hlinkClick r:id="rId9">
                  <a:extLst>
                    <a:ext uri="{A12FA001-AC4F-418D-AE19-62706E023703}">
                      <ahyp:hlinkClr xmlns:ahyp="http://schemas.microsoft.com/office/drawing/2018/hyperlinkcolor" val="tx"/>
                    </a:ext>
                  </a:extLst>
                </a:hlinkClick>
              </a:rPr>
              <a:t>Koloniträdgård</a:t>
            </a:r>
          </a:p>
          <a:p>
            <a:pPr marL="171450" marR="0" lvl="0" indent="-171450"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sv-SE" sz="1400" b="1" i="0" u="none" strike="noStrike" cap="none" normalizeH="0" baseline="0" noProof="0">
                <a:ln>
                  <a:noFill/>
                </a:ln>
                <a:solidFill>
                  <a:srgbClr val="0A5496"/>
                </a:solidFill>
                <a:uLnTx/>
                <a:uFillTx/>
                <a:latin typeface="Arial" pitchFamily="34" charset="0"/>
                <a:ea typeface="ヒラギノ角ゴ Pro W3" pitchFamily="125" charset="-128"/>
                <a:cs typeface="Arial" panose="020B0604020202020204" pitchFamily="34" charset="0"/>
                <a:hlinkClick r:id="rId10">
                  <a:extLst>
                    <a:ext uri="{A12FA001-AC4F-418D-AE19-62706E023703}">
                      <ahyp:hlinkClr xmlns:ahyp="http://schemas.microsoft.com/office/drawing/2018/hyperlinkcolor" val="tx"/>
                    </a:ext>
                  </a:extLst>
                </a:hlinkClick>
              </a:rPr>
              <a:t>Diabetes</a:t>
            </a:r>
          </a:p>
          <a:p>
            <a:pPr marL="171450" marR="0" lvl="0" indent="-171450"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sv-SE" sz="1400" b="1" i="0" u="none" strike="noStrike" cap="none" normalizeH="0" baseline="0" noProof="0">
                <a:ln>
                  <a:noFill/>
                </a:ln>
                <a:solidFill>
                  <a:srgbClr val="0A5496"/>
                </a:solidFill>
                <a:uLnTx/>
                <a:uFillTx/>
                <a:latin typeface="Arial" pitchFamily="34" charset="0"/>
                <a:ea typeface="ヒラギノ角ゴ Pro W3" pitchFamily="125" charset="-128"/>
                <a:cs typeface="Arial" panose="020B0604020202020204" pitchFamily="34" charset="0"/>
                <a:hlinkClick r:id="rId11">
                  <a:extLst>
                    <a:ext uri="{A12FA001-AC4F-418D-AE19-62706E023703}">
                      <ahyp:hlinkClr xmlns:ahyp="http://schemas.microsoft.com/office/drawing/2018/hyperlinkcolor" val="tx"/>
                    </a:ext>
                  </a:extLst>
                </a:hlinkClick>
              </a:rPr>
              <a:t>Katastrofhjälp</a:t>
            </a:r>
          </a:p>
        </p:txBody>
      </p:sp>
      <p:sp>
        <p:nvSpPr>
          <p:cNvPr id="3" name="Yellow Bar">
            <a:extLst>
              <a:ext uri="{FF2B5EF4-FFF2-40B4-BE49-F238E27FC236}">
                <a16:creationId xmlns:a16="http://schemas.microsoft.com/office/drawing/2014/main" id="{002B5708-6E57-1070-CFFC-F6403182FBFF}"/>
              </a:ext>
            </a:extLst>
          </p:cNvPr>
          <p:cNvSpPr/>
          <p:nvPr/>
        </p:nvSpPr>
        <p:spPr>
          <a:xfrm>
            <a:off x="5367823" y="1830845"/>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Tree>
    <p:extLst>
      <p:ext uri="{BB962C8B-B14F-4D97-AF65-F5344CB8AC3E}">
        <p14:creationId xmlns:p14="http://schemas.microsoft.com/office/powerpoint/2010/main" val="4285863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838200" y="2381484"/>
            <a:ext cx="10591800" cy="4247916"/>
          </a:xfrm>
          <a:prstGeom prst="rect">
            <a:avLst/>
          </a:prstGeom>
        </p:spPr>
        <p:txBody>
          <a:bodyPr/>
          <a:lstStyle/>
          <a:p>
            <a:pPr>
              <a:lnSpc>
                <a:spcPct val="150000"/>
              </a:lnSpc>
              <a:spcBef>
                <a:spcPts val="600"/>
              </a:spcBef>
              <a:buClr>
                <a:srgbClr val="F0C300"/>
              </a:buClr>
              <a:buFont typeface="Wingdings" pitchFamily="2" charset="2"/>
              <a:buChar char="§"/>
            </a:pPr>
            <a:r>
              <a:rPr lang="sv-SE" sz="1400" b="1" dirty="0">
                <a:solidFill>
                  <a:srgbClr val="0A5496"/>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Anslag till medlemsutveckling</a:t>
            </a:r>
            <a:r>
              <a:rPr lang="sv-SE" sz="1400" b="1" i="0" dirty="0">
                <a:solidFill>
                  <a:srgbClr val="000000"/>
                </a:solidFill>
                <a:latin typeface="Arial" panose="020B0604020202020204" pitchFamily="34" charset="0"/>
                <a:cs typeface="Arial" panose="020B0604020202020204" pitchFamily="34" charset="0"/>
              </a:rPr>
              <a:t> </a:t>
            </a:r>
            <a:r>
              <a:rPr lang="sv-SE" sz="1400" i="0" dirty="0">
                <a:solidFill>
                  <a:srgbClr val="000000"/>
                </a:solidFill>
                <a:latin typeface="Arial" panose="020B0604020202020204" pitchFamily="34" charset="0"/>
                <a:cs typeface="Arial" panose="020B0604020202020204" pitchFamily="34" charset="0"/>
              </a:rPr>
              <a:t>kan stödja många olika typer av medlemsinsatser och aktiviteter för att rekrytera fler medlemmar och starta nya klubbar.</a:t>
            </a:r>
          </a:p>
          <a:p>
            <a:pPr>
              <a:lnSpc>
                <a:spcPct val="150000"/>
              </a:lnSpc>
              <a:spcBef>
                <a:spcPts val="600"/>
              </a:spcBef>
              <a:buClr>
                <a:srgbClr val="F0C300"/>
              </a:buClr>
              <a:buFont typeface="Wingdings" pitchFamily="2" charset="2"/>
              <a:buChar char="§"/>
            </a:pPr>
            <a:r>
              <a:rPr lang="sv-SE" sz="1400" b="1" u="sng" dirty="0">
                <a:solidFill>
                  <a:srgbClr val="0A5496"/>
                </a:solidFill>
                <a:latin typeface="Arial" panose="020B0604020202020204" pitchFamily="34" charset="0"/>
                <a:cs typeface="Arial" panose="020B0604020202020204" pitchFamily="34" charset="0"/>
              </a:rPr>
              <a:t>Marknadsföringsanslag</a:t>
            </a:r>
            <a:r>
              <a:rPr lang="sv-SE" sz="1400" i="0" dirty="0">
                <a:latin typeface="Arial" panose="020B0604020202020204" pitchFamily="34" charset="0"/>
                <a:cs typeface="Arial" panose="020B0604020202020204" pitchFamily="34" charset="0"/>
              </a:rPr>
              <a:t> stödjer multipeldistriktens distriktsomfattande marknadsföringsinsatser, såsom annonsering, sociala medier, främjande av varumärket och PR.</a:t>
            </a:r>
          </a:p>
          <a:p>
            <a:pPr>
              <a:lnSpc>
                <a:spcPct val="150000"/>
              </a:lnSpc>
              <a:spcBef>
                <a:spcPts val="600"/>
              </a:spcBef>
              <a:buClr>
                <a:srgbClr val="F0C300"/>
              </a:buClr>
              <a:buFont typeface="Wingdings" pitchFamily="2" charset="2"/>
              <a:buChar char="§"/>
            </a:pPr>
            <a:r>
              <a:rPr lang="sv-SE" sz="1400" b="1" dirty="0">
                <a:solidFill>
                  <a:srgbClr val="0A5496"/>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Anslagsprogram för ledarutveckling i multipeldistrikt/distrikt</a:t>
            </a:r>
            <a:r>
              <a:rPr lang="sv-SE" sz="1400" b="1" dirty="0">
                <a:solidFill>
                  <a:srgbClr val="0A5496"/>
                </a:solidFill>
                <a:latin typeface="Arial" panose="020B0604020202020204" pitchFamily="34" charset="0"/>
                <a:cs typeface="Arial" panose="020B0604020202020204" pitchFamily="34" charset="0"/>
              </a:rPr>
              <a:t> </a:t>
            </a:r>
            <a:r>
              <a:rPr lang="sv-SE" sz="1400" dirty="0">
                <a:latin typeface="Arial" panose="020B0604020202020204" pitchFamily="34" charset="0"/>
                <a:cs typeface="Arial" panose="020B0604020202020204" pitchFamily="34" charset="0"/>
              </a:rPr>
              <a:t>finansierar utbildningar för att hjälpa ledare i ditt multipeldistrikt </a:t>
            </a:r>
            <a:r>
              <a:rPr lang="sv-SE" sz="1400" i="0" dirty="0">
                <a:latin typeface="Arial" panose="020B0604020202020204" pitchFamily="34" charset="0"/>
                <a:cs typeface="Arial" panose="020B0604020202020204" pitchFamily="34" charset="0"/>
              </a:rPr>
              <a:t>(första och andra vice distriktsguvernör) eller ditt distrikt (zonordförande) att fortsätta växa och lyckas.</a:t>
            </a:r>
          </a:p>
          <a:p>
            <a:pPr>
              <a:lnSpc>
                <a:spcPct val="150000"/>
              </a:lnSpc>
              <a:spcBef>
                <a:spcPts val="600"/>
              </a:spcBef>
              <a:buClr>
                <a:srgbClr val="F0C300"/>
              </a:buClr>
              <a:buFont typeface="Wingdings" pitchFamily="2" charset="2"/>
              <a:buChar char="§"/>
            </a:pPr>
            <a:r>
              <a:rPr lang="sv-SE" sz="1400" b="1" dirty="0">
                <a:solidFill>
                  <a:srgbClr val="0A5496"/>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Ledarutvecklingsinstitut</a:t>
            </a:r>
            <a:r>
              <a:rPr lang="sv-SE" sz="1400" b="1" dirty="0">
                <a:solidFill>
                  <a:srgbClr val="0A5496"/>
                </a:solidFill>
                <a:latin typeface="Arial" panose="020B0604020202020204" pitchFamily="34" charset="0"/>
                <a:cs typeface="Arial" panose="020B0604020202020204" pitchFamily="34" charset="0"/>
              </a:rPr>
              <a:t> </a:t>
            </a:r>
            <a:r>
              <a:rPr lang="sv-SE" sz="1400" i="0" dirty="0">
                <a:latin typeface="Arial" panose="020B0604020202020204" pitchFamily="34" charset="0"/>
                <a:cs typeface="Arial" panose="020B0604020202020204" pitchFamily="34" charset="0"/>
              </a:rPr>
              <a:t>finansierar antingen Lions ledarskapsinstitut för framtida ledare (ELLI) eller Lions regionala ledarskapsinstitut (RLLI) i ditt område.</a:t>
            </a:r>
          </a:p>
          <a:p>
            <a:pPr>
              <a:lnSpc>
                <a:spcPct val="150000"/>
              </a:lnSpc>
              <a:spcBef>
                <a:spcPts val="600"/>
              </a:spcBef>
              <a:buClr>
                <a:srgbClr val="F0C300"/>
              </a:buClr>
              <a:buFont typeface="Wingdings" pitchFamily="2" charset="2"/>
              <a:buChar char="§"/>
            </a:pPr>
            <a:r>
              <a:rPr lang="sv-SE" sz="1400" b="1" dirty="0">
                <a:solidFill>
                  <a:srgbClr val="0A5496"/>
                </a:solidFill>
                <a:latin typeface="Arial" panose="020B0604020202020204" pitchFamily="34" charset="0"/>
                <a:cs typeface="Arial" panose="020B0604020202020204" pitchFamily="34" charset="0"/>
                <a:hlinkClick r:id="rId6"/>
              </a:rPr>
              <a:t>LCIF-anslag</a:t>
            </a:r>
            <a:r>
              <a:rPr lang="sv-SE" sz="1400" dirty="0">
                <a:latin typeface="Arial" panose="020B0604020202020204" pitchFamily="34" charset="0"/>
                <a:cs typeface="Arial" panose="020B0604020202020204" pitchFamily="34" charset="0"/>
              </a:rPr>
              <a:t> hjälper Lions och Leos att utöka räckvidden för deras serviceprojekt.</a:t>
            </a:r>
          </a:p>
        </p:txBody>
      </p:sp>
      <p:sp>
        <p:nvSpPr>
          <p:cNvPr id="8" name="Body Copy">
            <a:extLst>
              <a:ext uri="{FF2B5EF4-FFF2-40B4-BE49-F238E27FC236}">
                <a16:creationId xmlns:a16="http://schemas.microsoft.com/office/drawing/2014/main" id="{27E90BEA-68E3-3140-A0F8-5D20F333BA07}"/>
              </a:ext>
            </a:extLst>
          </p:cNvPr>
          <p:cNvSpPr txBox="1">
            <a:spLocks/>
          </p:cNvSpPr>
          <p:nvPr/>
        </p:nvSpPr>
        <p:spPr>
          <a:xfrm>
            <a:off x="383100" y="1252532"/>
            <a:ext cx="11427900"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spcBef>
                <a:spcPts val="264"/>
              </a:spcBef>
              <a:buSzPct val="120000"/>
            </a:pPr>
            <a:r>
              <a:rPr lang="sv-SE" sz="3200" b="1" dirty="0">
                <a:solidFill>
                  <a:srgbClr val="0A5496"/>
                </a:solidFill>
                <a:latin typeface="Arial" charset="0"/>
                <a:ea typeface="Arial" charset="0"/>
                <a:cs typeface="Arial" charset="0"/>
              </a:rPr>
              <a:t>Finansiering från LCI och LCIF</a:t>
            </a:r>
          </a:p>
        </p:txBody>
      </p:sp>
      <p:sp>
        <p:nvSpPr>
          <p:cNvPr id="10" name="Page Number - White">
            <a:extLst>
              <a:ext uri="{FF2B5EF4-FFF2-40B4-BE49-F238E27FC236}">
                <a16:creationId xmlns:a16="http://schemas.microsoft.com/office/drawing/2014/main" id="{6491F9D0-AAE2-B348-9B41-A9F157CD673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33</a:t>
            </a:fld>
            <a:endParaRPr lang="en-US" sz="1000">
              <a:solidFill>
                <a:srgbClr val="0A5496"/>
              </a:solidFill>
            </a:endParaRPr>
          </a:p>
        </p:txBody>
      </p:sp>
      <p:sp>
        <p:nvSpPr>
          <p:cNvPr id="11" name="Background - Solid">
            <a:extLst>
              <a:ext uri="{FF2B5EF4-FFF2-40B4-BE49-F238E27FC236}">
                <a16:creationId xmlns:a16="http://schemas.microsoft.com/office/drawing/2014/main" id="{E1E49E9A-645A-2643-92E6-8BE801AD0FFF}"/>
              </a:ext>
            </a:extLst>
          </p:cNvPr>
          <p:cNvSpPr/>
          <p:nvPr/>
        </p:nvSpPr>
        <p:spPr>
          <a:xfrm>
            <a:off x="0" y="0"/>
            <a:ext cx="12192000" cy="921331"/>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12" name="Group 11">
            <a:extLst>
              <a:ext uri="{FF2B5EF4-FFF2-40B4-BE49-F238E27FC236}">
                <a16:creationId xmlns:a16="http://schemas.microsoft.com/office/drawing/2014/main" id="{C9C5F53C-8A5B-B34A-8CF7-AD3672B1E018}"/>
              </a:ext>
            </a:extLst>
          </p:cNvPr>
          <p:cNvGrpSpPr/>
          <p:nvPr/>
        </p:nvGrpSpPr>
        <p:grpSpPr>
          <a:xfrm>
            <a:off x="-3047" y="812799"/>
            <a:ext cx="12191999" cy="217065"/>
            <a:chOff x="0" y="5696515"/>
            <a:chExt cx="12289367" cy="354756"/>
          </a:xfrm>
        </p:grpSpPr>
        <p:sp>
          <p:nvSpPr>
            <p:cNvPr id="13" name="Background - Solid">
              <a:extLst>
                <a:ext uri="{FF2B5EF4-FFF2-40B4-BE49-F238E27FC236}">
                  <a16:creationId xmlns:a16="http://schemas.microsoft.com/office/drawing/2014/main" id="{C19A7F62-F859-2945-B135-90EC1DFB690B}"/>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BFD0A18D-10BB-5648-8398-36F44052D95A}"/>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50A06259-812F-A840-A52F-EE1C737F1603}"/>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Background - Solid">
              <a:extLst>
                <a:ext uri="{FF2B5EF4-FFF2-40B4-BE49-F238E27FC236}">
                  <a16:creationId xmlns:a16="http://schemas.microsoft.com/office/drawing/2014/main" id="{81C41EAE-DBDE-BA4B-A3F7-5241AE9E0AE8}"/>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56F01680-5D11-2A47-AD2D-D692238F9774}"/>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6B374543-D8DA-2E4D-BAEF-CEF571185E65}"/>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3886C9F7-AFA5-7C49-B927-9854A98A282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20" name="Picture 19">
            <a:extLst>
              <a:ext uri="{FF2B5EF4-FFF2-40B4-BE49-F238E27FC236}">
                <a16:creationId xmlns:a16="http://schemas.microsoft.com/office/drawing/2014/main" id="{F9AF49F8-E681-3343-8942-1C005AAF5772}"/>
              </a:ext>
            </a:extLst>
          </p:cNvPr>
          <p:cNvPicPr>
            <a:picLocks noChangeAspect="1"/>
          </p:cNvPicPr>
          <p:nvPr/>
        </p:nvPicPr>
        <p:blipFill>
          <a:blip r:embed="rId7"/>
          <a:srcRect/>
          <a:stretch/>
        </p:blipFill>
        <p:spPr>
          <a:xfrm>
            <a:off x="383100" y="241354"/>
            <a:ext cx="971568" cy="971568"/>
          </a:xfrm>
          <a:prstGeom prst="rect">
            <a:avLst/>
          </a:prstGeom>
        </p:spPr>
      </p:pic>
      <p:sp>
        <p:nvSpPr>
          <p:cNvPr id="2" name="Yellow Bar">
            <a:extLst>
              <a:ext uri="{FF2B5EF4-FFF2-40B4-BE49-F238E27FC236}">
                <a16:creationId xmlns:a16="http://schemas.microsoft.com/office/drawing/2014/main" id="{5EB44F3F-8B31-5204-0B7E-8383778EB406}"/>
              </a:ext>
            </a:extLst>
          </p:cNvPr>
          <p:cNvSpPr/>
          <p:nvPr/>
        </p:nvSpPr>
        <p:spPr>
          <a:xfrm>
            <a:off x="5332770" y="1835963"/>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Tree>
    <p:extLst>
      <p:ext uri="{BB962C8B-B14F-4D97-AF65-F5344CB8AC3E}">
        <p14:creationId xmlns:p14="http://schemas.microsoft.com/office/powerpoint/2010/main" val="29520782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2057400" y="2962043"/>
            <a:ext cx="9220200" cy="3514957"/>
          </a:xfrm>
        </p:spPr>
        <p:txBody>
          <a:bodyPr anchor="t"/>
          <a:lstStyle/>
          <a:p>
            <a:pPr marL="457200" indent="-457200">
              <a:lnSpc>
                <a:spcPct val="110000"/>
              </a:lnSpc>
              <a:spcBef>
                <a:spcPts val="1200"/>
              </a:spcBef>
              <a:spcAft>
                <a:spcPts val="600"/>
              </a:spcAft>
              <a:buClr>
                <a:srgbClr val="56565A"/>
              </a:buClr>
              <a:buFont typeface="+mj-lt"/>
              <a:buAutoNum type="arabicParenR"/>
            </a:pPr>
            <a:r>
              <a:rPr lang="sv-SE" sz="2400" dirty="0">
                <a:solidFill>
                  <a:srgbClr val="56565A"/>
                </a:solidFill>
              </a:rPr>
              <a:t>Dela in deltagarna i fyra grupper, en för varje fokusområde</a:t>
            </a:r>
          </a:p>
          <a:p>
            <a:pPr marL="457200" indent="-457200">
              <a:lnSpc>
                <a:spcPct val="110000"/>
              </a:lnSpc>
              <a:spcBef>
                <a:spcPts val="1200"/>
              </a:spcBef>
              <a:spcAft>
                <a:spcPts val="600"/>
              </a:spcAft>
              <a:buClr>
                <a:srgbClr val="56565A"/>
              </a:buClr>
              <a:buFont typeface="+mj-lt"/>
              <a:buAutoNum type="arabicParenR"/>
            </a:pPr>
            <a:r>
              <a:rPr lang="sv-SE" sz="2400" dirty="0">
                <a:solidFill>
                  <a:srgbClr val="56565A"/>
                </a:solidFill>
              </a:rPr>
              <a:t>Lägg till ledare, resurser och en budget för varje handlingssteg</a:t>
            </a:r>
          </a:p>
          <a:p>
            <a:pPr marL="457200" indent="-457200">
              <a:lnSpc>
                <a:spcPct val="110000"/>
              </a:lnSpc>
              <a:spcBef>
                <a:spcPts val="1200"/>
              </a:spcBef>
              <a:spcAft>
                <a:spcPts val="600"/>
              </a:spcAft>
              <a:buClr>
                <a:srgbClr val="56565A"/>
              </a:buClr>
              <a:buFont typeface="+mj-lt"/>
              <a:buAutoNum type="arabicParenR"/>
            </a:pPr>
            <a:r>
              <a:rPr lang="sv-SE" sz="2400" dirty="0">
                <a:solidFill>
                  <a:srgbClr val="56565A"/>
                </a:solidFill>
              </a:rPr>
              <a:t>En talesperson från varje grupp delar gruppens idéer</a:t>
            </a:r>
          </a:p>
          <a:p>
            <a:pPr marL="457200" indent="-457200">
              <a:lnSpc>
                <a:spcPct val="110000"/>
              </a:lnSpc>
              <a:spcBef>
                <a:spcPts val="1200"/>
              </a:spcBef>
              <a:spcAft>
                <a:spcPts val="600"/>
              </a:spcAft>
              <a:buClr>
                <a:srgbClr val="56565A"/>
              </a:buClr>
              <a:buFont typeface="+mj-lt"/>
              <a:buAutoNum type="arabicParenR"/>
            </a:pPr>
            <a:r>
              <a:rPr lang="sv-SE" sz="2400" dirty="0">
                <a:solidFill>
                  <a:srgbClr val="56565A"/>
                </a:solidFill>
              </a:rPr>
              <a:t>Hela gruppen kommer tillsammans att sammanställa vår plan</a:t>
            </a:r>
          </a:p>
        </p:txBody>
      </p:sp>
      <p:pic>
        <p:nvPicPr>
          <p:cNvPr id="24" name="Picture 23">
            <a:extLst>
              <a:ext uri="{FF2B5EF4-FFF2-40B4-BE49-F238E27FC236}">
                <a16:creationId xmlns:a16="http://schemas.microsoft.com/office/drawing/2014/main" id="{1C6DCF2B-DA07-3342-B55A-A4A9B03142B8}"/>
              </a:ext>
            </a:extLst>
          </p:cNvPr>
          <p:cNvPicPr>
            <a:picLocks noChangeAspect="1"/>
          </p:cNvPicPr>
          <p:nvPr/>
        </p:nvPicPr>
        <p:blipFill>
          <a:blip r:embed="rId3"/>
          <a:stretch>
            <a:fillRect/>
          </a:stretch>
        </p:blipFill>
        <p:spPr>
          <a:xfrm rot="10800000">
            <a:off x="0" y="4599842"/>
            <a:ext cx="2286000" cy="2286000"/>
          </a:xfrm>
          <a:prstGeom prst="rect">
            <a:avLst/>
          </a:prstGeom>
        </p:spPr>
      </p:pic>
      <p:sp>
        <p:nvSpPr>
          <p:cNvPr id="25" name="Title 3">
            <a:extLst>
              <a:ext uri="{FF2B5EF4-FFF2-40B4-BE49-F238E27FC236}">
                <a16:creationId xmlns:a16="http://schemas.microsoft.com/office/drawing/2014/main" id="{ECD080B6-8D6E-B840-9F36-DA4612ADD423}"/>
              </a:ext>
            </a:extLst>
          </p:cNvPr>
          <p:cNvSpPr txBox="1">
            <a:spLocks/>
          </p:cNvSpPr>
          <p:nvPr/>
        </p:nvSpPr>
        <p:spPr>
          <a:xfrm>
            <a:off x="-21265" y="609600"/>
            <a:ext cx="12192000" cy="533400"/>
          </a:xfrm>
          <a:prstGeom prst="rect">
            <a:avLst/>
          </a:prstGeom>
        </p:spPr>
        <p:txBody>
          <a:bodyPr>
            <a:normAutofit fontScale="90000" lnSpcReduction="10000"/>
          </a:bodyP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b="1">
                <a:solidFill>
                  <a:srgbClr val="0A5496"/>
                </a:solidFill>
              </a:rPr>
              <a:t>Identifiera ledare och resurser</a:t>
            </a:r>
          </a:p>
        </p:txBody>
      </p:sp>
      <p:sp>
        <p:nvSpPr>
          <p:cNvPr id="26" name="Yellow Bar">
            <a:extLst>
              <a:ext uri="{FF2B5EF4-FFF2-40B4-BE49-F238E27FC236}">
                <a16:creationId xmlns:a16="http://schemas.microsoft.com/office/drawing/2014/main" id="{9FCDD1B8-76FC-AA45-9DAB-1EED938257FC}"/>
              </a:ext>
            </a:extLst>
          </p:cNvPr>
          <p:cNvSpPr/>
          <p:nvPr/>
        </p:nvSpPr>
        <p:spPr>
          <a:xfrm>
            <a:off x="4611695" y="1310373"/>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sv-SE">
                <a:latin typeface="Arial" charset="0"/>
                <a:ea typeface="Arial" charset="0"/>
                <a:cs typeface="Arial" charset="0"/>
              </a:rPr>
              <a:t> </a:t>
            </a:r>
          </a:p>
        </p:txBody>
      </p:sp>
      <p:pic>
        <p:nvPicPr>
          <p:cNvPr id="27" name="Picture 26">
            <a:extLst>
              <a:ext uri="{FF2B5EF4-FFF2-40B4-BE49-F238E27FC236}">
                <a16:creationId xmlns:a16="http://schemas.microsoft.com/office/drawing/2014/main" id="{50C62A0C-A4B0-EE49-9956-363CF59AF52D}"/>
              </a:ext>
            </a:extLst>
          </p:cNvPr>
          <p:cNvPicPr>
            <a:picLocks noChangeAspect="1"/>
          </p:cNvPicPr>
          <p:nvPr/>
        </p:nvPicPr>
        <p:blipFill>
          <a:blip r:embed="rId3"/>
          <a:stretch>
            <a:fillRect/>
          </a:stretch>
        </p:blipFill>
        <p:spPr>
          <a:xfrm>
            <a:off x="9906000" y="1817"/>
            <a:ext cx="2286000" cy="2286000"/>
          </a:xfrm>
          <a:prstGeom prst="rect">
            <a:avLst/>
          </a:prstGeom>
        </p:spPr>
      </p:pic>
      <p:sp>
        <p:nvSpPr>
          <p:cNvPr id="28" name="Rectangle 27">
            <a:extLst>
              <a:ext uri="{FF2B5EF4-FFF2-40B4-BE49-F238E27FC236}">
                <a16:creationId xmlns:a16="http://schemas.microsoft.com/office/drawing/2014/main" id="{5EEBBCE9-FDCC-5E45-9AC7-1E909E07AF7A}"/>
              </a:ext>
            </a:extLst>
          </p:cNvPr>
          <p:cNvSpPr/>
          <p:nvPr/>
        </p:nvSpPr>
        <p:spPr>
          <a:xfrm>
            <a:off x="1078759" y="1667347"/>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sv-SE" b="1">
                <a:solidFill>
                  <a:schemeClr val="bg1"/>
                </a:solidFill>
                <a:latin typeface="Arial" panose="020B0604020202020204" pitchFamily="34" charset="0"/>
                <a:cs typeface="Arial" panose="020B0604020202020204" pitchFamily="34" charset="0"/>
              </a:rPr>
              <a:t>1</a:t>
            </a:r>
            <a:br>
              <a:rPr lang="sv-SE" b="1">
                <a:solidFill>
                  <a:schemeClr val="bg1"/>
                </a:solidFill>
                <a:latin typeface="Arial" panose="020B0604020202020204" pitchFamily="34" charset="0"/>
                <a:cs typeface="Arial" panose="020B0604020202020204" pitchFamily="34" charset="0"/>
              </a:rPr>
            </a:br>
            <a:r>
              <a:rPr lang="sv-SE" b="1">
                <a:solidFill>
                  <a:schemeClr val="bg1"/>
                </a:solidFill>
                <a:latin typeface="Arial" panose="020B0604020202020204" pitchFamily="34" charset="0"/>
                <a:cs typeface="Arial" panose="020B0604020202020204" pitchFamily="34" charset="0"/>
              </a:rPr>
              <a:t>Nya klubbar</a:t>
            </a:r>
          </a:p>
        </p:txBody>
      </p:sp>
      <p:sp>
        <p:nvSpPr>
          <p:cNvPr id="29" name="Rectangle 28">
            <a:extLst>
              <a:ext uri="{FF2B5EF4-FFF2-40B4-BE49-F238E27FC236}">
                <a16:creationId xmlns:a16="http://schemas.microsoft.com/office/drawing/2014/main" id="{193B7C8D-97F1-A046-8FB9-1BF1E456508D}"/>
              </a:ext>
            </a:extLst>
          </p:cNvPr>
          <p:cNvSpPr/>
          <p:nvPr/>
        </p:nvSpPr>
        <p:spPr>
          <a:xfrm>
            <a:off x="3686878" y="1667347"/>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sv-SE" b="1">
                <a:solidFill>
                  <a:schemeClr val="bg1"/>
                </a:solidFill>
                <a:latin typeface="Arial" panose="020B0604020202020204" pitchFamily="34" charset="0"/>
                <a:cs typeface="Arial" panose="020B0604020202020204" pitchFamily="34" charset="0"/>
              </a:rPr>
              <a:t>2</a:t>
            </a:r>
            <a:br>
              <a:rPr lang="sv-SE" b="1">
                <a:solidFill>
                  <a:schemeClr val="bg1"/>
                </a:solidFill>
                <a:latin typeface="Arial" panose="020B0604020202020204" pitchFamily="34" charset="0"/>
                <a:cs typeface="Arial" panose="020B0604020202020204" pitchFamily="34" charset="0"/>
              </a:rPr>
            </a:br>
            <a:r>
              <a:rPr lang="sv-SE" b="1">
                <a:solidFill>
                  <a:schemeClr val="bg1"/>
                </a:solidFill>
                <a:latin typeface="Arial" panose="020B0604020202020204" pitchFamily="34" charset="0"/>
                <a:cs typeface="Arial" panose="020B0604020202020204" pitchFamily="34" charset="0"/>
              </a:rPr>
              <a:t>Nya medlemmar</a:t>
            </a:r>
          </a:p>
        </p:txBody>
      </p:sp>
      <p:sp>
        <p:nvSpPr>
          <p:cNvPr id="30" name="Rectangle 29">
            <a:extLst>
              <a:ext uri="{FF2B5EF4-FFF2-40B4-BE49-F238E27FC236}">
                <a16:creationId xmlns:a16="http://schemas.microsoft.com/office/drawing/2014/main" id="{7411A709-A755-A343-8450-C7F0F7F90A9D}"/>
              </a:ext>
            </a:extLst>
          </p:cNvPr>
          <p:cNvSpPr/>
          <p:nvPr/>
        </p:nvSpPr>
        <p:spPr>
          <a:xfrm>
            <a:off x="6297304" y="1706041"/>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sv-SE" b="1">
                <a:solidFill>
                  <a:schemeClr val="bg1"/>
                </a:solidFill>
                <a:latin typeface="Arial" panose="020B0604020202020204" pitchFamily="34" charset="0"/>
                <a:cs typeface="Arial" panose="020B0604020202020204" pitchFamily="34" charset="0"/>
              </a:rPr>
              <a:t>3</a:t>
            </a:r>
            <a:br>
              <a:rPr lang="sv-SE" b="1">
                <a:solidFill>
                  <a:schemeClr val="bg1"/>
                </a:solidFill>
                <a:latin typeface="Arial" panose="020B0604020202020204" pitchFamily="34" charset="0"/>
                <a:cs typeface="Arial" panose="020B0604020202020204" pitchFamily="34" charset="0"/>
              </a:rPr>
            </a:br>
            <a:r>
              <a:rPr lang="sv-SE" b="1">
                <a:solidFill>
                  <a:schemeClr val="bg1"/>
                </a:solidFill>
                <a:latin typeface="Arial" panose="020B0604020202020204" pitchFamily="34" charset="0"/>
                <a:cs typeface="Arial" panose="020B0604020202020204" pitchFamily="34" charset="0"/>
              </a:rPr>
              <a:t>Medlemstrivsel</a:t>
            </a:r>
          </a:p>
        </p:txBody>
      </p:sp>
      <p:sp>
        <p:nvSpPr>
          <p:cNvPr id="31" name="Rectangle 30">
            <a:extLst>
              <a:ext uri="{FF2B5EF4-FFF2-40B4-BE49-F238E27FC236}">
                <a16:creationId xmlns:a16="http://schemas.microsoft.com/office/drawing/2014/main" id="{D0497636-4499-C447-B89B-1647E6AED15D}"/>
              </a:ext>
            </a:extLst>
          </p:cNvPr>
          <p:cNvSpPr/>
          <p:nvPr/>
        </p:nvSpPr>
        <p:spPr>
          <a:xfrm>
            <a:off x="8915400" y="1706041"/>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sv-SE" b="1">
                <a:solidFill>
                  <a:schemeClr val="bg1"/>
                </a:solidFill>
                <a:latin typeface="Arial" panose="020B0604020202020204" pitchFamily="34" charset="0"/>
                <a:cs typeface="Arial" panose="020B0604020202020204" pitchFamily="34" charset="0"/>
              </a:rPr>
              <a:t>4</a:t>
            </a:r>
            <a:br>
              <a:rPr lang="sv-SE" b="1">
                <a:solidFill>
                  <a:schemeClr val="bg1"/>
                </a:solidFill>
                <a:latin typeface="Arial" panose="020B0604020202020204" pitchFamily="34" charset="0"/>
                <a:cs typeface="Arial" panose="020B0604020202020204" pitchFamily="34" charset="0"/>
              </a:rPr>
            </a:br>
            <a:r>
              <a:rPr lang="sv-SE" b="1">
                <a:solidFill>
                  <a:schemeClr val="bg1"/>
                </a:solidFill>
                <a:latin typeface="Arial" panose="020B0604020202020204" pitchFamily="34" charset="0"/>
                <a:cs typeface="Arial" panose="020B0604020202020204" pitchFamily="34" charset="0"/>
              </a:rPr>
              <a:t>Ledarstöd</a:t>
            </a:r>
          </a:p>
        </p:txBody>
      </p:sp>
    </p:spTree>
    <p:extLst>
      <p:ext uri="{BB962C8B-B14F-4D97-AF65-F5344CB8AC3E}">
        <p14:creationId xmlns:p14="http://schemas.microsoft.com/office/powerpoint/2010/main" val="31280246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B363D114-8671-394E-8415-190ACE2AE363}"/>
              </a:ext>
            </a:extLst>
          </p:cNvPr>
          <p:cNvSpPr/>
          <p:nvPr/>
        </p:nvSpPr>
        <p:spPr bwMode="auto">
          <a:xfrm>
            <a:off x="1066800" y="2608353"/>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R="0" defTabSz="914400" rtl="0" eaLnBrk="1" fontAlgn="base" latinLnBrk="0" hangingPunct="1">
              <a:spcAft>
                <a:spcPct val="0"/>
              </a:spcAft>
              <a:buClrTx/>
              <a:buSzTx/>
              <a:buFont typeface="Helvetica" pitchFamily="84" charset="0"/>
              <a:buNone/>
              <a:tabLst/>
            </a:pPr>
            <a:r>
              <a:rPr kumimoji="0" lang="sv-SE" b="1" i="0" u="none" strike="noStrike" cap="none" normalizeH="0">
                <a:ln>
                  <a:noFill/>
                </a:ln>
                <a:solidFill>
                  <a:schemeClr val="tx2"/>
                </a:solidFill>
                <a:latin typeface="Arial" panose="020B0604020202020204" pitchFamily="34" charset="0"/>
                <a:ea typeface="ヒラギノ角ゴ Pro W3" pitchFamily="84" charset="-128"/>
                <a:cs typeface="Arial" panose="020B0604020202020204" pitchFamily="34" charset="0"/>
              </a:rPr>
              <a:t>Handlingssteg</a:t>
            </a:r>
          </a:p>
          <a:p>
            <a:pPr marL="401638" indent="-263525">
              <a:buFontTx/>
              <a:buChar char="-"/>
            </a:pPr>
            <a:r>
              <a:rPr lang="sv-SE">
                <a:solidFill>
                  <a:srgbClr val="404040"/>
                </a:solidFill>
                <a:latin typeface="Arial" panose="020B0604020202020204" pitchFamily="34" charset="0"/>
                <a:ea typeface="ヒラギノ角ゴ Pro W3" pitchFamily="84" charset="-128"/>
                <a:cs typeface="Arial" panose="020B0604020202020204" pitchFamily="34" charset="0"/>
              </a:rPr>
              <a:t>Beskrivning</a:t>
            </a:r>
          </a:p>
          <a:p>
            <a:pPr marL="401638" indent="-263525">
              <a:buFontTx/>
              <a:buChar char="-"/>
            </a:pPr>
            <a:r>
              <a:rPr lang="sv-SE">
                <a:solidFill>
                  <a:srgbClr val="404040"/>
                </a:solidFill>
                <a:latin typeface="Arial" panose="020B0604020202020204" pitchFamily="34" charset="0"/>
                <a:ea typeface="ヒラギノ角ゴ Pro W3" pitchFamily="84" charset="-128"/>
                <a:cs typeface="Arial" panose="020B0604020202020204" pitchFamily="34" charset="0"/>
              </a:rPr>
              <a:t>Datum</a:t>
            </a:r>
          </a:p>
          <a:p>
            <a:pPr marL="401638" indent="-263525">
              <a:buFontTx/>
              <a:buChar char="-"/>
            </a:pPr>
            <a:r>
              <a:rPr lang="sv-SE">
                <a:solidFill>
                  <a:srgbClr val="404040"/>
                </a:solidFill>
                <a:latin typeface="Arial" panose="020B0604020202020204" pitchFamily="34" charset="0"/>
                <a:ea typeface="ヒラギノ角ゴ Pro W3" pitchFamily="84" charset="-128"/>
                <a:cs typeface="Arial" panose="020B0604020202020204" pitchFamily="34" charset="0"/>
              </a:rPr>
              <a:t>Ledare</a:t>
            </a:r>
          </a:p>
          <a:p>
            <a:pPr marL="401638" indent="-263525">
              <a:buFontTx/>
              <a:buChar char="-"/>
            </a:pPr>
            <a:r>
              <a:rPr lang="sv-SE">
                <a:solidFill>
                  <a:srgbClr val="404040"/>
                </a:solidFill>
                <a:latin typeface="Arial" panose="020B0604020202020204" pitchFamily="34" charset="0"/>
                <a:ea typeface="ヒラギノ角ゴ Pro W3" pitchFamily="84" charset="-128"/>
                <a:cs typeface="Arial" panose="020B0604020202020204" pitchFamily="34" charset="0"/>
              </a:rPr>
              <a:t>Resurser</a:t>
            </a:r>
          </a:p>
          <a:p>
            <a:pPr marL="401638" indent="-263525">
              <a:buFontTx/>
              <a:buChar char="-"/>
            </a:pPr>
            <a:r>
              <a:rPr lang="sv-SE">
                <a:solidFill>
                  <a:srgbClr val="404040"/>
                </a:solidFill>
                <a:latin typeface="Arial" panose="020B0604020202020204" pitchFamily="34" charset="0"/>
                <a:ea typeface="ヒラギノ角ゴ Pro W3" pitchFamily="84" charset="-128"/>
                <a:cs typeface="Arial" panose="020B0604020202020204" pitchFamily="34" charset="0"/>
              </a:rPr>
              <a:t>Budget</a:t>
            </a:r>
          </a:p>
          <a:p>
            <a:pPr marR="0" algn="ctr" defTabSz="914400" rtl="0" eaLnBrk="1" fontAlgn="base" latinLnBrk="0" hangingPunct="1">
              <a:spcAft>
                <a:spcPct val="0"/>
              </a:spcAft>
              <a:buClrTx/>
              <a:buSzTx/>
              <a:buFont typeface="Helvetica" pitchFamily="84" charset="0"/>
              <a:buNone/>
              <a:tabLst/>
            </a:pPr>
            <a:endParaRPr kumimoji="0" lang="en-US" b="1" i="0" u="none" strike="noStrike" cap="none" normalizeH="0" dirty="0">
              <a:ln>
                <a:noFill/>
              </a:ln>
              <a:solidFill>
                <a:schemeClr val="tx2"/>
              </a:solidFill>
              <a:effectLst/>
              <a:latin typeface="Arial" panose="020B0604020202020204" pitchFamily="34" charset="0"/>
              <a:ea typeface="ヒラギノ角ゴ Pro W3" pitchFamily="84" charset="-128"/>
              <a:cs typeface="Arial" panose="020B0604020202020204" pitchFamily="34" charset="0"/>
            </a:endParaRPr>
          </a:p>
        </p:txBody>
      </p:sp>
      <p:sp>
        <p:nvSpPr>
          <p:cNvPr id="40" name="Rectangle 39">
            <a:extLst>
              <a:ext uri="{FF2B5EF4-FFF2-40B4-BE49-F238E27FC236}">
                <a16:creationId xmlns:a16="http://schemas.microsoft.com/office/drawing/2014/main" id="{BC8C9B14-9082-4F41-9D3A-CBF4F1E4BEC3}"/>
              </a:ext>
            </a:extLst>
          </p:cNvPr>
          <p:cNvSpPr/>
          <p:nvPr/>
        </p:nvSpPr>
        <p:spPr bwMode="auto">
          <a:xfrm>
            <a:off x="1066800" y="4639695"/>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sv-SE" b="1">
                <a:solidFill>
                  <a:schemeClr val="tx2"/>
                </a:solidFill>
                <a:latin typeface="Arial" panose="020B0604020202020204" pitchFamily="34" charset="0"/>
                <a:ea typeface="ヒラギノ角ゴ Pro W3" pitchFamily="84" charset="-128"/>
                <a:cs typeface="Arial" panose="020B0604020202020204" pitchFamily="34" charset="0"/>
              </a:rPr>
              <a:t>Handlingssteg</a:t>
            </a:r>
          </a:p>
          <a:p>
            <a:pPr marL="401638" indent="-263525">
              <a:buFontTx/>
              <a:buChar char="-"/>
            </a:pPr>
            <a:r>
              <a:rPr lang="sv-SE">
                <a:solidFill>
                  <a:srgbClr val="404040"/>
                </a:solidFill>
                <a:latin typeface="Arial" panose="020B0604020202020204" pitchFamily="34" charset="0"/>
                <a:ea typeface="ヒラギノ角ゴ Pro W3" pitchFamily="84" charset="-128"/>
                <a:cs typeface="Arial" panose="020B0604020202020204" pitchFamily="34" charset="0"/>
              </a:rPr>
              <a:t>Beskrivning</a:t>
            </a:r>
          </a:p>
          <a:p>
            <a:pPr marL="401638" indent="-263525">
              <a:buFontTx/>
              <a:buChar char="-"/>
            </a:pPr>
            <a:r>
              <a:rPr lang="sv-SE">
                <a:solidFill>
                  <a:srgbClr val="404040"/>
                </a:solidFill>
                <a:latin typeface="Arial" panose="020B0604020202020204" pitchFamily="34" charset="0"/>
                <a:ea typeface="ヒラギノ角ゴ Pro W3" pitchFamily="84" charset="-128"/>
                <a:cs typeface="Arial" panose="020B0604020202020204" pitchFamily="34" charset="0"/>
              </a:rPr>
              <a:t>Datum</a:t>
            </a:r>
          </a:p>
          <a:p>
            <a:pPr marL="401638" indent="-263525">
              <a:buFontTx/>
              <a:buChar char="-"/>
            </a:pPr>
            <a:r>
              <a:rPr lang="sv-SE">
                <a:solidFill>
                  <a:srgbClr val="404040"/>
                </a:solidFill>
                <a:latin typeface="Arial" panose="020B0604020202020204" pitchFamily="34" charset="0"/>
                <a:ea typeface="ヒラギノ角ゴ Pro W3" pitchFamily="84" charset="-128"/>
                <a:cs typeface="Arial" panose="020B0604020202020204" pitchFamily="34" charset="0"/>
              </a:rPr>
              <a:t>Ledare</a:t>
            </a:r>
          </a:p>
          <a:p>
            <a:pPr marL="401638" indent="-263525">
              <a:buFontTx/>
              <a:buChar char="-"/>
            </a:pPr>
            <a:r>
              <a:rPr lang="sv-SE">
                <a:solidFill>
                  <a:srgbClr val="404040"/>
                </a:solidFill>
                <a:latin typeface="Arial" panose="020B0604020202020204" pitchFamily="34" charset="0"/>
                <a:ea typeface="ヒラギノ角ゴ Pro W3" pitchFamily="84" charset="-128"/>
                <a:cs typeface="Arial" panose="020B0604020202020204" pitchFamily="34" charset="0"/>
              </a:rPr>
              <a:t>Resurser</a:t>
            </a:r>
          </a:p>
          <a:p>
            <a:pPr marL="401638" indent="-263525">
              <a:buFontTx/>
              <a:buChar char="-"/>
            </a:pPr>
            <a:r>
              <a:rPr lang="sv-SE">
                <a:solidFill>
                  <a:srgbClr val="404040"/>
                </a:solidFill>
                <a:latin typeface="Arial" panose="020B0604020202020204" pitchFamily="34" charset="0"/>
                <a:ea typeface="ヒラギノ角ゴ Pro W3" pitchFamily="84" charset="-128"/>
                <a:cs typeface="Arial" panose="020B0604020202020204" pitchFamily="34" charset="0"/>
              </a:rPr>
              <a:t>Budget</a:t>
            </a:r>
          </a:p>
        </p:txBody>
      </p:sp>
      <p:pic>
        <p:nvPicPr>
          <p:cNvPr id="41" name="Picture 40">
            <a:extLst>
              <a:ext uri="{FF2B5EF4-FFF2-40B4-BE49-F238E27FC236}">
                <a16:creationId xmlns:a16="http://schemas.microsoft.com/office/drawing/2014/main" id="{C40DF8B2-7EF7-3749-A4B4-140004A9958D}"/>
              </a:ext>
            </a:extLst>
          </p:cNvPr>
          <p:cNvPicPr>
            <a:picLocks noChangeAspect="1"/>
          </p:cNvPicPr>
          <p:nvPr/>
        </p:nvPicPr>
        <p:blipFill>
          <a:blip r:embed="rId3"/>
          <a:stretch>
            <a:fillRect/>
          </a:stretch>
        </p:blipFill>
        <p:spPr>
          <a:xfrm rot="10800000">
            <a:off x="0" y="4599842"/>
            <a:ext cx="2286000" cy="2286000"/>
          </a:xfrm>
          <a:prstGeom prst="rect">
            <a:avLst/>
          </a:prstGeom>
        </p:spPr>
      </p:pic>
      <p:sp>
        <p:nvSpPr>
          <p:cNvPr id="42" name="Title 3">
            <a:extLst>
              <a:ext uri="{FF2B5EF4-FFF2-40B4-BE49-F238E27FC236}">
                <a16:creationId xmlns:a16="http://schemas.microsoft.com/office/drawing/2014/main" id="{B94FA1EC-4CD1-C94D-87AD-DD6BAE0E6302}"/>
              </a:ext>
            </a:extLst>
          </p:cNvPr>
          <p:cNvSpPr txBox="1">
            <a:spLocks/>
          </p:cNvSpPr>
          <p:nvPr/>
        </p:nvSpPr>
        <p:spPr>
          <a:xfrm>
            <a:off x="-21265" y="457200"/>
            <a:ext cx="12192000" cy="533400"/>
          </a:xfrm>
          <a:prstGeom prst="rect">
            <a:avLst/>
          </a:prstGeom>
        </p:spPr>
        <p:txBody>
          <a:bodyPr>
            <a:normAutofit fontScale="90000" lnSpcReduction="10000"/>
          </a:bodyP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b="1">
                <a:solidFill>
                  <a:srgbClr val="0A5496"/>
                </a:solidFill>
              </a:rPr>
              <a:t>Handlingsplan - Detaljer</a:t>
            </a:r>
          </a:p>
        </p:txBody>
      </p:sp>
      <p:sp>
        <p:nvSpPr>
          <p:cNvPr id="43" name="Yellow Bar">
            <a:extLst>
              <a:ext uri="{FF2B5EF4-FFF2-40B4-BE49-F238E27FC236}">
                <a16:creationId xmlns:a16="http://schemas.microsoft.com/office/drawing/2014/main" id="{10B892FE-32A5-784F-80A3-0D6986D12CFB}"/>
              </a:ext>
            </a:extLst>
          </p:cNvPr>
          <p:cNvSpPr/>
          <p:nvPr/>
        </p:nvSpPr>
        <p:spPr>
          <a:xfrm>
            <a:off x="4611695" y="1081773"/>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sv-SE">
                <a:latin typeface="Arial" charset="0"/>
                <a:ea typeface="Arial" charset="0"/>
                <a:cs typeface="Arial" charset="0"/>
              </a:rPr>
              <a:t> </a:t>
            </a:r>
          </a:p>
        </p:txBody>
      </p:sp>
      <p:pic>
        <p:nvPicPr>
          <p:cNvPr id="44" name="Picture 43">
            <a:extLst>
              <a:ext uri="{FF2B5EF4-FFF2-40B4-BE49-F238E27FC236}">
                <a16:creationId xmlns:a16="http://schemas.microsoft.com/office/drawing/2014/main" id="{8DCE4664-9070-8F4D-88AA-6DE87343F200}"/>
              </a:ext>
            </a:extLst>
          </p:cNvPr>
          <p:cNvPicPr>
            <a:picLocks noChangeAspect="1"/>
          </p:cNvPicPr>
          <p:nvPr/>
        </p:nvPicPr>
        <p:blipFill>
          <a:blip r:embed="rId3"/>
          <a:stretch>
            <a:fillRect/>
          </a:stretch>
        </p:blipFill>
        <p:spPr>
          <a:xfrm>
            <a:off x="9917159" y="19880"/>
            <a:ext cx="2286000" cy="2286000"/>
          </a:xfrm>
          <a:prstGeom prst="rect">
            <a:avLst/>
          </a:prstGeom>
        </p:spPr>
      </p:pic>
      <p:sp>
        <p:nvSpPr>
          <p:cNvPr id="45" name="Rectangle 44">
            <a:extLst>
              <a:ext uri="{FF2B5EF4-FFF2-40B4-BE49-F238E27FC236}">
                <a16:creationId xmlns:a16="http://schemas.microsoft.com/office/drawing/2014/main" id="{DDC849BE-437E-8546-BBE4-8AD3F6460239}"/>
              </a:ext>
            </a:extLst>
          </p:cNvPr>
          <p:cNvSpPr/>
          <p:nvPr/>
        </p:nvSpPr>
        <p:spPr>
          <a:xfrm>
            <a:off x="1078759" y="1362547"/>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sv-SE" b="1">
                <a:solidFill>
                  <a:schemeClr val="bg1"/>
                </a:solidFill>
                <a:latin typeface="Arial" panose="020B0604020202020204" pitchFamily="34" charset="0"/>
                <a:cs typeface="Arial" panose="020B0604020202020204" pitchFamily="34" charset="0"/>
              </a:rPr>
              <a:t>1</a:t>
            </a:r>
            <a:br>
              <a:rPr lang="sv-SE" b="1">
                <a:solidFill>
                  <a:schemeClr val="bg1"/>
                </a:solidFill>
                <a:latin typeface="Arial" panose="020B0604020202020204" pitchFamily="34" charset="0"/>
                <a:cs typeface="Arial" panose="020B0604020202020204" pitchFamily="34" charset="0"/>
              </a:rPr>
            </a:br>
            <a:r>
              <a:rPr lang="sv-SE" b="1">
                <a:solidFill>
                  <a:schemeClr val="bg1"/>
                </a:solidFill>
                <a:latin typeface="Arial" panose="020B0604020202020204" pitchFamily="34" charset="0"/>
                <a:cs typeface="Arial" panose="020B0604020202020204" pitchFamily="34" charset="0"/>
              </a:rPr>
              <a:t>Nya klubbar</a:t>
            </a:r>
          </a:p>
        </p:txBody>
      </p:sp>
      <p:sp>
        <p:nvSpPr>
          <p:cNvPr id="46" name="Rectangle 45">
            <a:extLst>
              <a:ext uri="{FF2B5EF4-FFF2-40B4-BE49-F238E27FC236}">
                <a16:creationId xmlns:a16="http://schemas.microsoft.com/office/drawing/2014/main" id="{546FBCAE-6AA2-CF40-9D40-E8F892F1D5BC}"/>
              </a:ext>
            </a:extLst>
          </p:cNvPr>
          <p:cNvSpPr/>
          <p:nvPr/>
        </p:nvSpPr>
        <p:spPr>
          <a:xfrm>
            <a:off x="3686878" y="1362547"/>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sv-SE" b="1">
                <a:solidFill>
                  <a:schemeClr val="bg1"/>
                </a:solidFill>
                <a:latin typeface="Arial" panose="020B0604020202020204" pitchFamily="34" charset="0"/>
                <a:cs typeface="Arial" panose="020B0604020202020204" pitchFamily="34" charset="0"/>
              </a:rPr>
              <a:t>2</a:t>
            </a:r>
            <a:br>
              <a:rPr lang="sv-SE" b="1">
                <a:solidFill>
                  <a:schemeClr val="bg1"/>
                </a:solidFill>
                <a:latin typeface="Arial" panose="020B0604020202020204" pitchFamily="34" charset="0"/>
                <a:cs typeface="Arial" panose="020B0604020202020204" pitchFamily="34" charset="0"/>
              </a:rPr>
            </a:br>
            <a:r>
              <a:rPr lang="sv-SE" b="1">
                <a:solidFill>
                  <a:schemeClr val="bg1"/>
                </a:solidFill>
                <a:latin typeface="Arial" panose="020B0604020202020204" pitchFamily="34" charset="0"/>
                <a:cs typeface="Arial" panose="020B0604020202020204" pitchFamily="34" charset="0"/>
              </a:rPr>
              <a:t>Nya medlemmar</a:t>
            </a:r>
          </a:p>
        </p:txBody>
      </p:sp>
      <p:sp>
        <p:nvSpPr>
          <p:cNvPr id="47" name="Rectangle 46">
            <a:extLst>
              <a:ext uri="{FF2B5EF4-FFF2-40B4-BE49-F238E27FC236}">
                <a16:creationId xmlns:a16="http://schemas.microsoft.com/office/drawing/2014/main" id="{A9E042B7-02F1-A643-9DE1-977023B21CBD}"/>
              </a:ext>
            </a:extLst>
          </p:cNvPr>
          <p:cNvSpPr/>
          <p:nvPr/>
        </p:nvSpPr>
        <p:spPr>
          <a:xfrm>
            <a:off x="6297304" y="1401241"/>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sv-SE" b="1">
                <a:solidFill>
                  <a:schemeClr val="bg1"/>
                </a:solidFill>
                <a:latin typeface="Arial" panose="020B0604020202020204" pitchFamily="34" charset="0"/>
                <a:cs typeface="Arial" panose="020B0604020202020204" pitchFamily="34" charset="0"/>
              </a:rPr>
              <a:t>3</a:t>
            </a:r>
            <a:br>
              <a:rPr lang="sv-SE" b="1">
                <a:solidFill>
                  <a:schemeClr val="bg1"/>
                </a:solidFill>
                <a:latin typeface="Arial" panose="020B0604020202020204" pitchFamily="34" charset="0"/>
                <a:cs typeface="Arial" panose="020B0604020202020204" pitchFamily="34" charset="0"/>
              </a:rPr>
            </a:br>
            <a:r>
              <a:rPr lang="sv-SE" b="1">
                <a:solidFill>
                  <a:schemeClr val="bg1"/>
                </a:solidFill>
                <a:latin typeface="Arial" panose="020B0604020202020204" pitchFamily="34" charset="0"/>
                <a:cs typeface="Arial" panose="020B0604020202020204" pitchFamily="34" charset="0"/>
              </a:rPr>
              <a:t>Medlemstrivsel</a:t>
            </a:r>
          </a:p>
        </p:txBody>
      </p:sp>
      <p:sp>
        <p:nvSpPr>
          <p:cNvPr id="48" name="Rectangle 47">
            <a:extLst>
              <a:ext uri="{FF2B5EF4-FFF2-40B4-BE49-F238E27FC236}">
                <a16:creationId xmlns:a16="http://schemas.microsoft.com/office/drawing/2014/main" id="{7F086108-AF98-804E-B56C-54B7A02D5C59}"/>
              </a:ext>
            </a:extLst>
          </p:cNvPr>
          <p:cNvSpPr/>
          <p:nvPr/>
        </p:nvSpPr>
        <p:spPr>
          <a:xfrm>
            <a:off x="8915400" y="1401241"/>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sv-SE" b="1">
                <a:solidFill>
                  <a:schemeClr val="bg1"/>
                </a:solidFill>
                <a:latin typeface="Arial" panose="020B0604020202020204" pitchFamily="34" charset="0"/>
                <a:cs typeface="Arial" panose="020B0604020202020204" pitchFamily="34" charset="0"/>
              </a:rPr>
              <a:t>4</a:t>
            </a:r>
            <a:br>
              <a:rPr lang="sv-SE" b="1">
                <a:solidFill>
                  <a:schemeClr val="bg1"/>
                </a:solidFill>
                <a:latin typeface="Arial" panose="020B0604020202020204" pitchFamily="34" charset="0"/>
                <a:cs typeface="Arial" panose="020B0604020202020204" pitchFamily="34" charset="0"/>
              </a:rPr>
            </a:br>
            <a:r>
              <a:rPr lang="sv-SE" b="1">
                <a:solidFill>
                  <a:schemeClr val="bg1"/>
                </a:solidFill>
                <a:latin typeface="Arial" panose="020B0604020202020204" pitchFamily="34" charset="0"/>
                <a:cs typeface="Arial" panose="020B0604020202020204" pitchFamily="34" charset="0"/>
              </a:rPr>
              <a:t>Ledarstöd</a:t>
            </a:r>
          </a:p>
        </p:txBody>
      </p:sp>
      <p:sp>
        <p:nvSpPr>
          <p:cNvPr id="49" name="Rectangle 48">
            <a:extLst>
              <a:ext uri="{FF2B5EF4-FFF2-40B4-BE49-F238E27FC236}">
                <a16:creationId xmlns:a16="http://schemas.microsoft.com/office/drawing/2014/main" id="{757E131B-7425-814C-8F81-2CF5D47BE5AA}"/>
              </a:ext>
            </a:extLst>
          </p:cNvPr>
          <p:cNvSpPr/>
          <p:nvPr/>
        </p:nvSpPr>
        <p:spPr bwMode="auto">
          <a:xfrm>
            <a:off x="3639519" y="2590520"/>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sv-SE" b="1">
                <a:solidFill>
                  <a:schemeClr val="tx2"/>
                </a:solidFill>
                <a:latin typeface="Arial" panose="020B0604020202020204" pitchFamily="34" charset="0"/>
                <a:ea typeface="ヒラギノ角ゴ Pro W3" pitchFamily="84" charset="-128"/>
                <a:cs typeface="Arial" panose="020B0604020202020204" pitchFamily="34" charset="0"/>
              </a:rPr>
              <a:t>Handlingssteg</a:t>
            </a:r>
          </a:p>
          <a:p>
            <a:pPr marL="401638" indent="-263525">
              <a:buFontTx/>
              <a:buChar char="-"/>
            </a:pPr>
            <a:r>
              <a:rPr lang="sv-SE">
                <a:solidFill>
                  <a:srgbClr val="404040"/>
                </a:solidFill>
                <a:latin typeface="Arial" panose="020B0604020202020204" pitchFamily="34" charset="0"/>
                <a:ea typeface="ヒラギノ角ゴ Pro W3" pitchFamily="84" charset="-128"/>
                <a:cs typeface="Arial" panose="020B0604020202020204" pitchFamily="34" charset="0"/>
              </a:rPr>
              <a:t>Beskrivning</a:t>
            </a:r>
          </a:p>
          <a:p>
            <a:pPr marL="401638" indent="-263525">
              <a:buFontTx/>
              <a:buChar char="-"/>
            </a:pPr>
            <a:r>
              <a:rPr lang="sv-SE">
                <a:solidFill>
                  <a:srgbClr val="404040"/>
                </a:solidFill>
                <a:latin typeface="Arial" panose="020B0604020202020204" pitchFamily="34" charset="0"/>
                <a:ea typeface="ヒラギノ角ゴ Pro W3" pitchFamily="84" charset="-128"/>
                <a:cs typeface="Arial" panose="020B0604020202020204" pitchFamily="34" charset="0"/>
              </a:rPr>
              <a:t>Datum</a:t>
            </a:r>
          </a:p>
          <a:p>
            <a:pPr marL="401638" indent="-263525">
              <a:buFontTx/>
              <a:buChar char="-"/>
            </a:pPr>
            <a:r>
              <a:rPr lang="sv-SE">
                <a:solidFill>
                  <a:srgbClr val="404040"/>
                </a:solidFill>
                <a:latin typeface="Arial" panose="020B0604020202020204" pitchFamily="34" charset="0"/>
                <a:ea typeface="ヒラギノ角ゴ Pro W3" pitchFamily="84" charset="-128"/>
                <a:cs typeface="Arial" panose="020B0604020202020204" pitchFamily="34" charset="0"/>
              </a:rPr>
              <a:t>Ledare</a:t>
            </a:r>
          </a:p>
          <a:p>
            <a:pPr marL="401638" indent="-263525">
              <a:buFontTx/>
              <a:buChar char="-"/>
            </a:pPr>
            <a:r>
              <a:rPr lang="sv-SE">
                <a:solidFill>
                  <a:srgbClr val="404040"/>
                </a:solidFill>
                <a:latin typeface="Arial" panose="020B0604020202020204" pitchFamily="34" charset="0"/>
                <a:ea typeface="ヒラギノ角ゴ Pro W3" pitchFamily="84" charset="-128"/>
                <a:cs typeface="Arial" panose="020B0604020202020204" pitchFamily="34" charset="0"/>
              </a:rPr>
              <a:t>Resurser</a:t>
            </a:r>
          </a:p>
          <a:p>
            <a:pPr marL="401638" indent="-263525">
              <a:buFontTx/>
              <a:buChar char="-"/>
            </a:pPr>
            <a:r>
              <a:rPr lang="sv-SE">
                <a:solidFill>
                  <a:srgbClr val="404040"/>
                </a:solidFill>
                <a:latin typeface="Arial" panose="020B0604020202020204" pitchFamily="34" charset="0"/>
                <a:ea typeface="ヒラギノ角ゴ Pro W3" pitchFamily="84" charset="-128"/>
                <a:cs typeface="Arial" panose="020B0604020202020204" pitchFamily="34" charset="0"/>
              </a:rPr>
              <a:t>Budget</a:t>
            </a:r>
          </a:p>
        </p:txBody>
      </p:sp>
      <p:sp>
        <p:nvSpPr>
          <p:cNvPr id="50" name="Rectangle 49">
            <a:extLst>
              <a:ext uri="{FF2B5EF4-FFF2-40B4-BE49-F238E27FC236}">
                <a16:creationId xmlns:a16="http://schemas.microsoft.com/office/drawing/2014/main" id="{1C5D6ED0-C0C1-E845-B523-2B7B830834D9}"/>
              </a:ext>
            </a:extLst>
          </p:cNvPr>
          <p:cNvSpPr/>
          <p:nvPr/>
        </p:nvSpPr>
        <p:spPr bwMode="auto">
          <a:xfrm>
            <a:off x="3639519" y="4621862"/>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sv-SE" b="1">
                <a:solidFill>
                  <a:schemeClr val="tx2"/>
                </a:solidFill>
                <a:latin typeface="Arial" panose="020B0604020202020204" pitchFamily="34" charset="0"/>
                <a:ea typeface="ヒラギノ角ゴ Pro W3" pitchFamily="84" charset="-128"/>
                <a:cs typeface="Arial" panose="020B0604020202020204" pitchFamily="34" charset="0"/>
              </a:rPr>
              <a:t>Handlingssteg</a:t>
            </a:r>
          </a:p>
          <a:p>
            <a:pPr marL="401638" indent="-263525">
              <a:buFontTx/>
              <a:buChar char="-"/>
            </a:pPr>
            <a:r>
              <a:rPr lang="sv-SE">
                <a:solidFill>
                  <a:srgbClr val="404040"/>
                </a:solidFill>
                <a:latin typeface="Arial" panose="020B0604020202020204" pitchFamily="34" charset="0"/>
                <a:ea typeface="ヒラギノ角ゴ Pro W3" pitchFamily="84" charset="-128"/>
                <a:cs typeface="Arial" panose="020B0604020202020204" pitchFamily="34" charset="0"/>
              </a:rPr>
              <a:t>Beskrivning</a:t>
            </a:r>
          </a:p>
          <a:p>
            <a:pPr marL="401638" indent="-263525">
              <a:buFontTx/>
              <a:buChar char="-"/>
            </a:pPr>
            <a:r>
              <a:rPr lang="sv-SE">
                <a:solidFill>
                  <a:srgbClr val="404040"/>
                </a:solidFill>
                <a:latin typeface="Arial" panose="020B0604020202020204" pitchFamily="34" charset="0"/>
                <a:ea typeface="ヒラギノ角ゴ Pro W3" pitchFamily="84" charset="-128"/>
                <a:cs typeface="Arial" panose="020B0604020202020204" pitchFamily="34" charset="0"/>
              </a:rPr>
              <a:t>Datum</a:t>
            </a:r>
          </a:p>
          <a:p>
            <a:pPr marL="401638" indent="-263525">
              <a:buFontTx/>
              <a:buChar char="-"/>
            </a:pPr>
            <a:r>
              <a:rPr lang="sv-SE">
                <a:solidFill>
                  <a:srgbClr val="404040"/>
                </a:solidFill>
                <a:latin typeface="Arial" panose="020B0604020202020204" pitchFamily="34" charset="0"/>
                <a:ea typeface="ヒラギノ角ゴ Pro W3" pitchFamily="84" charset="-128"/>
                <a:cs typeface="Arial" panose="020B0604020202020204" pitchFamily="34" charset="0"/>
              </a:rPr>
              <a:t>Ledare</a:t>
            </a:r>
          </a:p>
          <a:p>
            <a:pPr marL="401638" indent="-263525">
              <a:buFontTx/>
              <a:buChar char="-"/>
            </a:pPr>
            <a:r>
              <a:rPr lang="sv-SE">
                <a:solidFill>
                  <a:srgbClr val="404040"/>
                </a:solidFill>
                <a:latin typeface="Arial" panose="020B0604020202020204" pitchFamily="34" charset="0"/>
                <a:ea typeface="ヒラギノ角ゴ Pro W3" pitchFamily="84" charset="-128"/>
                <a:cs typeface="Arial" panose="020B0604020202020204" pitchFamily="34" charset="0"/>
              </a:rPr>
              <a:t>Resurser</a:t>
            </a:r>
          </a:p>
          <a:p>
            <a:pPr marL="401638" indent="-263525">
              <a:buFontTx/>
              <a:buChar char="-"/>
            </a:pPr>
            <a:r>
              <a:rPr lang="sv-SE">
                <a:solidFill>
                  <a:srgbClr val="404040"/>
                </a:solidFill>
                <a:latin typeface="Arial" panose="020B0604020202020204" pitchFamily="34" charset="0"/>
                <a:ea typeface="ヒラギノ角ゴ Pro W3" pitchFamily="84" charset="-128"/>
                <a:cs typeface="Arial" panose="020B0604020202020204" pitchFamily="34" charset="0"/>
              </a:rPr>
              <a:t>Budget</a:t>
            </a:r>
          </a:p>
        </p:txBody>
      </p:sp>
      <p:sp>
        <p:nvSpPr>
          <p:cNvPr id="51" name="Rectangle 50">
            <a:extLst>
              <a:ext uri="{FF2B5EF4-FFF2-40B4-BE49-F238E27FC236}">
                <a16:creationId xmlns:a16="http://schemas.microsoft.com/office/drawing/2014/main" id="{8F2D8E4A-1DEA-314F-9720-533F897F4384}"/>
              </a:ext>
            </a:extLst>
          </p:cNvPr>
          <p:cNvSpPr/>
          <p:nvPr/>
        </p:nvSpPr>
        <p:spPr bwMode="auto">
          <a:xfrm>
            <a:off x="6293429" y="2590520"/>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sv-SE" b="1">
                <a:solidFill>
                  <a:schemeClr val="tx2"/>
                </a:solidFill>
                <a:latin typeface="Arial" panose="020B0604020202020204" pitchFamily="34" charset="0"/>
                <a:ea typeface="ヒラギノ角ゴ Pro W3" pitchFamily="84" charset="-128"/>
                <a:cs typeface="Arial" panose="020B0604020202020204" pitchFamily="34" charset="0"/>
              </a:rPr>
              <a:t>Handlingssteg</a:t>
            </a:r>
          </a:p>
          <a:p>
            <a:pPr marL="401638" indent="-263525">
              <a:buFontTx/>
              <a:buChar char="-"/>
            </a:pPr>
            <a:r>
              <a:rPr lang="sv-SE">
                <a:solidFill>
                  <a:srgbClr val="404040"/>
                </a:solidFill>
                <a:latin typeface="Arial" panose="020B0604020202020204" pitchFamily="34" charset="0"/>
                <a:ea typeface="ヒラギノ角ゴ Pro W3" pitchFamily="84" charset="-128"/>
                <a:cs typeface="Arial" panose="020B0604020202020204" pitchFamily="34" charset="0"/>
              </a:rPr>
              <a:t>Beskrivning</a:t>
            </a:r>
          </a:p>
          <a:p>
            <a:pPr marL="401638" indent="-263525">
              <a:buFontTx/>
              <a:buChar char="-"/>
            </a:pPr>
            <a:r>
              <a:rPr lang="sv-SE">
                <a:solidFill>
                  <a:srgbClr val="404040"/>
                </a:solidFill>
                <a:latin typeface="Arial" panose="020B0604020202020204" pitchFamily="34" charset="0"/>
                <a:ea typeface="ヒラギノ角ゴ Pro W3" pitchFamily="84" charset="-128"/>
                <a:cs typeface="Arial" panose="020B0604020202020204" pitchFamily="34" charset="0"/>
              </a:rPr>
              <a:t>Datum</a:t>
            </a:r>
          </a:p>
          <a:p>
            <a:pPr marL="401638" indent="-263525">
              <a:buFontTx/>
              <a:buChar char="-"/>
            </a:pPr>
            <a:r>
              <a:rPr lang="sv-SE">
                <a:solidFill>
                  <a:srgbClr val="404040"/>
                </a:solidFill>
                <a:latin typeface="Arial" panose="020B0604020202020204" pitchFamily="34" charset="0"/>
                <a:ea typeface="ヒラギノ角ゴ Pro W3" pitchFamily="84" charset="-128"/>
                <a:cs typeface="Arial" panose="020B0604020202020204" pitchFamily="34" charset="0"/>
              </a:rPr>
              <a:t>Ledare</a:t>
            </a:r>
          </a:p>
          <a:p>
            <a:pPr marL="401638" indent="-263525">
              <a:buFontTx/>
              <a:buChar char="-"/>
            </a:pPr>
            <a:r>
              <a:rPr lang="sv-SE">
                <a:solidFill>
                  <a:srgbClr val="404040"/>
                </a:solidFill>
                <a:latin typeface="Arial" panose="020B0604020202020204" pitchFamily="34" charset="0"/>
                <a:ea typeface="ヒラギノ角ゴ Pro W3" pitchFamily="84" charset="-128"/>
                <a:cs typeface="Arial" panose="020B0604020202020204" pitchFamily="34" charset="0"/>
              </a:rPr>
              <a:t>Resurser</a:t>
            </a:r>
          </a:p>
          <a:p>
            <a:pPr marL="401638" indent="-263525">
              <a:buFontTx/>
              <a:buChar char="-"/>
            </a:pPr>
            <a:r>
              <a:rPr lang="sv-SE">
                <a:solidFill>
                  <a:srgbClr val="404040"/>
                </a:solidFill>
                <a:latin typeface="Arial" panose="020B0604020202020204" pitchFamily="34" charset="0"/>
                <a:ea typeface="ヒラギノ角ゴ Pro W3" pitchFamily="84" charset="-128"/>
                <a:cs typeface="Arial" panose="020B0604020202020204" pitchFamily="34" charset="0"/>
              </a:rPr>
              <a:t>Budget</a:t>
            </a:r>
          </a:p>
        </p:txBody>
      </p:sp>
      <p:sp>
        <p:nvSpPr>
          <p:cNvPr id="52" name="Rectangle 51">
            <a:extLst>
              <a:ext uri="{FF2B5EF4-FFF2-40B4-BE49-F238E27FC236}">
                <a16:creationId xmlns:a16="http://schemas.microsoft.com/office/drawing/2014/main" id="{62BDBA4A-8BB1-3047-BB1F-EA9185229F21}"/>
              </a:ext>
            </a:extLst>
          </p:cNvPr>
          <p:cNvSpPr/>
          <p:nvPr/>
        </p:nvSpPr>
        <p:spPr bwMode="auto">
          <a:xfrm>
            <a:off x="6293429" y="4621862"/>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sv-SE" b="1">
                <a:solidFill>
                  <a:schemeClr val="tx2"/>
                </a:solidFill>
                <a:latin typeface="Arial" panose="020B0604020202020204" pitchFamily="34" charset="0"/>
                <a:ea typeface="ヒラギノ角ゴ Pro W3" pitchFamily="84" charset="-128"/>
                <a:cs typeface="Arial" panose="020B0604020202020204" pitchFamily="34" charset="0"/>
              </a:rPr>
              <a:t>Handlingssteg</a:t>
            </a:r>
          </a:p>
          <a:p>
            <a:pPr marL="401638" indent="-263525">
              <a:buFontTx/>
              <a:buChar char="-"/>
            </a:pPr>
            <a:r>
              <a:rPr lang="sv-SE">
                <a:solidFill>
                  <a:srgbClr val="404040"/>
                </a:solidFill>
                <a:latin typeface="Arial" panose="020B0604020202020204" pitchFamily="34" charset="0"/>
                <a:ea typeface="ヒラギノ角ゴ Pro W3" pitchFamily="84" charset="-128"/>
                <a:cs typeface="Arial" panose="020B0604020202020204" pitchFamily="34" charset="0"/>
              </a:rPr>
              <a:t>Beskrivning</a:t>
            </a:r>
          </a:p>
          <a:p>
            <a:pPr marL="401638" indent="-263525">
              <a:buFontTx/>
              <a:buChar char="-"/>
            </a:pPr>
            <a:r>
              <a:rPr lang="sv-SE">
                <a:solidFill>
                  <a:srgbClr val="404040"/>
                </a:solidFill>
                <a:latin typeface="Arial" panose="020B0604020202020204" pitchFamily="34" charset="0"/>
                <a:ea typeface="ヒラギノ角ゴ Pro W3" pitchFamily="84" charset="-128"/>
                <a:cs typeface="Arial" panose="020B0604020202020204" pitchFamily="34" charset="0"/>
              </a:rPr>
              <a:t>Datum</a:t>
            </a:r>
          </a:p>
          <a:p>
            <a:pPr marL="401638" indent="-263525">
              <a:buFontTx/>
              <a:buChar char="-"/>
            </a:pPr>
            <a:r>
              <a:rPr lang="sv-SE">
                <a:solidFill>
                  <a:srgbClr val="404040"/>
                </a:solidFill>
                <a:latin typeface="Arial" panose="020B0604020202020204" pitchFamily="34" charset="0"/>
                <a:ea typeface="ヒラギノ角ゴ Pro W3" pitchFamily="84" charset="-128"/>
                <a:cs typeface="Arial" panose="020B0604020202020204" pitchFamily="34" charset="0"/>
              </a:rPr>
              <a:t>Ledare</a:t>
            </a:r>
          </a:p>
          <a:p>
            <a:pPr marL="401638" indent="-263525">
              <a:buFontTx/>
              <a:buChar char="-"/>
            </a:pPr>
            <a:r>
              <a:rPr lang="sv-SE">
                <a:solidFill>
                  <a:srgbClr val="404040"/>
                </a:solidFill>
                <a:latin typeface="Arial" panose="020B0604020202020204" pitchFamily="34" charset="0"/>
                <a:ea typeface="ヒラギノ角ゴ Pro W3" pitchFamily="84" charset="-128"/>
                <a:cs typeface="Arial" panose="020B0604020202020204" pitchFamily="34" charset="0"/>
              </a:rPr>
              <a:t>Resurser</a:t>
            </a:r>
          </a:p>
          <a:p>
            <a:pPr marL="401638" indent="-263525">
              <a:buFontTx/>
              <a:buChar char="-"/>
            </a:pPr>
            <a:r>
              <a:rPr lang="sv-SE">
                <a:solidFill>
                  <a:srgbClr val="404040"/>
                </a:solidFill>
                <a:latin typeface="Arial" panose="020B0604020202020204" pitchFamily="34" charset="0"/>
                <a:ea typeface="ヒラギノ角ゴ Pro W3" pitchFamily="84" charset="-128"/>
                <a:cs typeface="Arial" panose="020B0604020202020204" pitchFamily="34" charset="0"/>
              </a:rPr>
              <a:t>Budget</a:t>
            </a:r>
          </a:p>
        </p:txBody>
      </p:sp>
      <p:sp>
        <p:nvSpPr>
          <p:cNvPr id="53" name="Rectangle 52">
            <a:extLst>
              <a:ext uri="{FF2B5EF4-FFF2-40B4-BE49-F238E27FC236}">
                <a16:creationId xmlns:a16="http://schemas.microsoft.com/office/drawing/2014/main" id="{F0281848-CA8C-1343-9C88-A6FDACA94A3C}"/>
              </a:ext>
            </a:extLst>
          </p:cNvPr>
          <p:cNvSpPr/>
          <p:nvPr/>
        </p:nvSpPr>
        <p:spPr bwMode="auto">
          <a:xfrm>
            <a:off x="8915474" y="2590520"/>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sv-SE" b="1">
                <a:solidFill>
                  <a:schemeClr val="tx2"/>
                </a:solidFill>
                <a:latin typeface="Arial" panose="020B0604020202020204" pitchFamily="34" charset="0"/>
                <a:ea typeface="ヒラギノ角ゴ Pro W3" pitchFamily="84" charset="-128"/>
                <a:cs typeface="Arial" panose="020B0604020202020204" pitchFamily="34" charset="0"/>
              </a:rPr>
              <a:t>Handlingssteg</a:t>
            </a:r>
          </a:p>
          <a:p>
            <a:pPr marL="401638" indent="-263525">
              <a:buFontTx/>
              <a:buChar char="-"/>
            </a:pPr>
            <a:r>
              <a:rPr lang="sv-SE">
                <a:solidFill>
                  <a:srgbClr val="404040"/>
                </a:solidFill>
                <a:latin typeface="Arial" panose="020B0604020202020204" pitchFamily="34" charset="0"/>
                <a:ea typeface="ヒラギノ角ゴ Pro W3" pitchFamily="84" charset="-128"/>
                <a:cs typeface="Arial" panose="020B0604020202020204" pitchFamily="34" charset="0"/>
              </a:rPr>
              <a:t>Beskrivning</a:t>
            </a:r>
          </a:p>
          <a:p>
            <a:pPr marL="401638" indent="-263525">
              <a:buFontTx/>
              <a:buChar char="-"/>
            </a:pPr>
            <a:r>
              <a:rPr lang="sv-SE">
                <a:solidFill>
                  <a:srgbClr val="404040"/>
                </a:solidFill>
                <a:latin typeface="Arial" panose="020B0604020202020204" pitchFamily="34" charset="0"/>
                <a:ea typeface="ヒラギノ角ゴ Pro W3" pitchFamily="84" charset="-128"/>
                <a:cs typeface="Arial" panose="020B0604020202020204" pitchFamily="34" charset="0"/>
              </a:rPr>
              <a:t>Datum</a:t>
            </a:r>
          </a:p>
          <a:p>
            <a:pPr marL="401638" indent="-263525">
              <a:buFontTx/>
              <a:buChar char="-"/>
            </a:pPr>
            <a:r>
              <a:rPr lang="sv-SE">
                <a:solidFill>
                  <a:srgbClr val="404040"/>
                </a:solidFill>
                <a:latin typeface="Arial" panose="020B0604020202020204" pitchFamily="34" charset="0"/>
                <a:ea typeface="ヒラギノ角ゴ Pro W3" pitchFamily="84" charset="-128"/>
                <a:cs typeface="Arial" panose="020B0604020202020204" pitchFamily="34" charset="0"/>
              </a:rPr>
              <a:t>Ledare</a:t>
            </a:r>
          </a:p>
          <a:p>
            <a:pPr marL="401638" indent="-263525">
              <a:buFontTx/>
              <a:buChar char="-"/>
            </a:pPr>
            <a:r>
              <a:rPr lang="sv-SE">
                <a:solidFill>
                  <a:srgbClr val="404040"/>
                </a:solidFill>
                <a:latin typeface="Arial" panose="020B0604020202020204" pitchFamily="34" charset="0"/>
                <a:ea typeface="ヒラギノ角ゴ Pro W3" pitchFamily="84" charset="-128"/>
                <a:cs typeface="Arial" panose="020B0604020202020204" pitchFamily="34" charset="0"/>
              </a:rPr>
              <a:t>Resurser</a:t>
            </a:r>
          </a:p>
          <a:p>
            <a:pPr marL="401638" indent="-263525">
              <a:buFontTx/>
              <a:buChar char="-"/>
            </a:pPr>
            <a:r>
              <a:rPr lang="sv-SE">
                <a:solidFill>
                  <a:srgbClr val="404040"/>
                </a:solidFill>
                <a:latin typeface="Arial" panose="020B0604020202020204" pitchFamily="34" charset="0"/>
                <a:ea typeface="ヒラギノ角ゴ Pro W3" pitchFamily="84" charset="-128"/>
                <a:cs typeface="Arial" panose="020B0604020202020204" pitchFamily="34" charset="0"/>
              </a:rPr>
              <a:t>Budget</a:t>
            </a:r>
          </a:p>
        </p:txBody>
      </p:sp>
      <p:sp>
        <p:nvSpPr>
          <p:cNvPr id="54" name="Rectangle 53">
            <a:extLst>
              <a:ext uri="{FF2B5EF4-FFF2-40B4-BE49-F238E27FC236}">
                <a16:creationId xmlns:a16="http://schemas.microsoft.com/office/drawing/2014/main" id="{7B2ECBFA-C7E6-C841-9FAD-137E74064CE0}"/>
              </a:ext>
            </a:extLst>
          </p:cNvPr>
          <p:cNvSpPr/>
          <p:nvPr/>
        </p:nvSpPr>
        <p:spPr bwMode="auto">
          <a:xfrm>
            <a:off x="8915474" y="4621862"/>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sv-SE" b="1">
                <a:solidFill>
                  <a:schemeClr val="tx2"/>
                </a:solidFill>
                <a:latin typeface="Arial" panose="020B0604020202020204" pitchFamily="34" charset="0"/>
                <a:ea typeface="ヒラギノ角ゴ Pro W3" pitchFamily="84" charset="-128"/>
                <a:cs typeface="Arial" panose="020B0604020202020204" pitchFamily="34" charset="0"/>
              </a:rPr>
              <a:t>Handlingssteg</a:t>
            </a:r>
          </a:p>
          <a:p>
            <a:pPr marL="401638" indent="-263525">
              <a:buFontTx/>
              <a:buChar char="-"/>
            </a:pPr>
            <a:r>
              <a:rPr lang="sv-SE">
                <a:solidFill>
                  <a:srgbClr val="404040"/>
                </a:solidFill>
                <a:latin typeface="Arial" panose="020B0604020202020204" pitchFamily="34" charset="0"/>
                <a:ea typeface="ヒラギノ角ゴ Pro W3" pitchFamily="84" charset="-128"/>
                <a:cs typeface="Arial" panose="020B0604020202020204" pitchFamily="34" charset="0"/>
              </a:rPr>
              <a:t>Beskrivning</a:t>
            </a:r>
          </a:p>
          <a:p>
            <a:pPr marL="401638" indent="-263525">
              <a:buFontTx/>
              <a:buChar char="-"/>
            </a:pPr>
            <a:r>
              <a:rPr lang="sv-SE">
                <a:solidFill>
                  <a:srgbClr val="404040"/>
                </a:solidFill>
                <a:latin typeface="Arial" panose="020B0604020202020204" pitchFamily="34" charset="0"/>
                <a:ea typeface="ヒラギノ角ゴ Pro W3" pitchFamily="84" charset="-128"/>
                <a:cs typeface="Arial" panose="020B0604020202020204" pitchFamily="34" charset="0"/>
              </a:rPr>
              <a:t>Datum</a:t>
            </a:r>
          </a:p>
          <a:p>
            <a:pPr marL="401638" indent="-263525">
              <a:buFontTx/>
              <a:buChar char="-"/>
            </a:pPr>
            <a:r>
              <a:rPr lang="sv-SE">
                <a:solidFill>
                  <a:srgbClr val="404040"/>
                </a:solidFill>
                <a:latin typeface="Arial" panose="020B0604020202020204" pitchFamily="34" charset="0"/>
                <a:ea typeface="ヒラギノ角ゴ Pro W3" pitchFamily="84" charset="-128"/>
                <a:cs typeface="Arial" panose="020B0604020202020204" pitchFamily="34" charset="0"/>
              </a:rPr>
              <a:t>Ledare</a:t>
            </a:r>
          </a:p>
          <a:p>
            <a:pPr marL="401638" indent="-263525">
              <a:buFontTx/>
              <a:buChar char="-"/>
            </a:pPr>
            <a:r>
              <a:rPr lang="sv-SE">
                <a:solidFill>
                  <a:srgbClr val="404040"/>
                </a:solidFill>
                <a:latin typeface="Arial" panose="020B0604020202020204" pitchFamily="34" charset="0"/>
                <a:ea typeface="ヒラギノ角ゴ Pro W3" pitchFamily="84" charset="-128"/>
                <a:cs typeface="Arial" panose="020B0604020202020204" pitchFamily="34" charset="0"/>
              </a:rPr>
              <a:t>Resurser</a:t>
            </a:r>
          </a:p>
          <a:p>
            <a:pPr marL="401638" indent="-263525">
              <a:buFontTx/>
              <a:buChar char="-"/>
            </a:pPr>
            <a:r>
              <a:rPr lang="sv-SE">
                <a:solidFill>
                  <a:srgbClr val="404040"/>
                </a:solidFill>
                <a:latin typeface="Arial" panose="020B0604020202020204" pitchFamily="34" charset="0"/>
                <a:ea typeface="ヒラギノ角ゴ Pro W3" pitchFamily="84" charset="-128"/>
                <a:cs typeface="Arial" panose="020B0604020202020204" pitchFamily="34" charset="0"/>
              </a:rPr>
              <a:t>Budget</a:t>
            </a:r>
          </a:p>
        </p:txBody>
      </p:sp>
      <p:sp>
        <p:nvSpPr>
          <p:cNvPr id="55" name="Page Number - White">
            <a:extLst>
              <a:ext uri="{FF2B5EF4-FFF2-40B4-BE49-F238E27FC236}">
                <a16:creationId xmlns:a16="http://schemas.microsoft.com/office/drawing/2014/main" id="{3CF0CE94-2FDB-E448-AB5B-906CBC458D8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A5496"/>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35</a:t>
            </a:fld>
            <a:endParaRPr kumimoji="0" lang="en-US" sz="1000" b="0" i="0" u="none" strike="noStrike" kern="1200" cap="none" spc="0" normalizeH="0" baseline="0" noProof="0">
              <a:ln>
                <a:noFill/>
              </a:ln>
              <a:solidFill>
                <a:srgbClr val="0A5496"/>
              </a:solidFill>
              <a:effectLst/>
              <a:uLnTx/>
              <a:uFillTx/>
              <a:latin typeface="Arial" charset="0"/>
              <a:ea typeface="ヒラギノ角ゴ Pro W3" charset="0"/>
            </a:endParaRPr>
          </a:p>
        </p:txBody>
      </p:sp>
      <p:sp>
        <p:nvSpPr>
          <p:cNvPr id="2" name="TextBox 1">
            <a:extLst>
              <a:ext uri="{FF2B5EF4-FFF2-40B4-BE49-F238E27FC236}">
                <a16:creationId xmlns:a16="http://schemas.microsoft.com/office/drawing/2014/main" id="{580D1207-95FB-8841-36EA-ACA0CB989F02}"/>
              </a:ext>
            </a:extLst>
          </p:cNvPr>
          <p:cNvSpPr txBox="1"/>
          <p:nvPr/>
        </p:nvSpPr>
        <p:spPr>
          <a:xfrm>
            <a:off x="1121851" y="2221468"/>
            <a:ext cx="2286000" cy="369332"/>
          </a:xfrm>
          <a:prstGeom prst="rect">
            <a:avLst/>
          </a:prstGeom>
          <a:noFill/>
        </p:spPr>
        <p:txBody>
          <a:bodyPr wrap="square" rtlCol="0">
            <a:spAutoFit/>
          </a:bodyPr>
          <a:lstStyle/>
          <a:p>
            <a:pPr algn="ctr"/>
            <a:r>
              <a:rPr lang="sv-SE" b="1"/>
              <a:t>Målbeskrivning</a:t>
            </a:r>
          </a:p>
        </p:txBody>
      </p:sp>
      <p:sp>
        <p:nvSpPr>
          <p:cNvPr id="3" name="TextBox 2">
            <a:extLst>
              <a:ext uri="{FF2B5EF4-FFF2-40B4-BE49-F238E27FC236}">
                <a16:creationId xmlns:a16="http://schemas.microsoft.com/office/drawing/2014/main" id="{25B77AA8-FF45-7C01-0001-00CEF3310059}"/>
              </a:ext>
            </a:extLst>
          </p:cNvPr>
          <p:cNvSpPr txBox="1"/>
          <p:nvPr/>
        </p:nvSpPr>
        <p:spPr>
          <a:xfrm>
            <a:off x="6248400" y="2221468"/>
            <a:ext cx="2286000" cy="369332"/>
          </a:xfrm>
          <a:prstGeom prst="rect">
            <a:avLst/>
          </a:prstGeom>
          <a:noFill/>
        </p:spPr>
        <p:txBody>
          <a:bodyPr wrap="square" rtlCol="0">
            <a:spAutoFit/>
          </a:bodyPr>
          <a:lstStyle/>
          <a:p>
            <a:pPr algn="ctr"/>
            <a:r>
              <a:rPr lang="sv-SE" b="1"/>
              <a:t>Målbeskrivning</a:t>
            </a:r>
          </a:p>
        </p:txBody>
      </p:sp>
      <p:sp>
        <p:nvSpPr>
          <p:cNvPr id="4" name="TextBox 3">
            <a:extLst>
              <a:ext uri="{FF2B5EF4-FFF2-40B4-BE49-F238E27FC236}">
                <a16:creationId xmlns:a16="http://schemas.microsoft.com/office/drawing/2014/main" id="{781F5625-2616-B2BF-58EA-14220EA4754A}"/>
              </a:ext>
            </a:extLst>
          </p:cNvPr>
          <p:cNvSpPr txBox="1"/>
          <p:nvPr/>
        </p:nvSpPr>
        <p:spPr>
          <a:xfrm>
            <a:off x="3609872" y="2221468"/>
            <a:ext cx="2286000" cy="369332"/>
          </a:xfrm>
          <a:prstGeom prst="rect">
            <a:avLst/>
          </a:prstGeom>
          <a:noFill/>
        </p:spPr>
        <p:txBody>
          <a:bodyPr wrap="square" rtlCol="0">
            <a:spAutoFit/>
          </a:bodyPr>
          <a:lstStyle/>
          <a:p>
            <a:pPr algn="ctr"/>
            <a:r>
              <a:rPr lang="sv-SE" b="1"/>
              <a:t>Målbeskrivning</a:t>
            </a:r>
          </a:p>
        </p:txBody>
      </p:sp>
    </p:spTree>
    <p:extLst>
      <p:ext uri="{BB962C8B-B14F-4D97-AF65-F5344CB8AC3E}">
        <p14:creationId xmlns:p14="http://schemas.microsoft.com/office/powerpoint/2010/main" val="12347915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5C446A39-8E9B-6A44-A58E-9E04CA77630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cap="none" normalizeH="0" baseline="0" noProof="0">
                <a:ln>
                  <a:noFill/>
                </a:ln>
                <a:solidFill>
                  <a:prstClr val="white">
                    <a:alpha val="44000"/>
                  </a:prstClr>
                </a:solidFill>
                <a:uLnTx/>
                <a:uFillTx/>
                <a:latin typeface="Calibri" panose="020F0502020204030204"/>
                <a:ea typeface="+mn-ea"/>
                <a:cs typeface="+mn-cs"/>
              </a:rPr>
              <a:t>aa</a:t>
            </a:r>
          </a:p>
        </p:txBody>
      </p:sp>
      <p:pic>
        <p:nvPicPr>
          <p:cNvPr id="21" name="Background - Image">
            <a:extLst>
              <a:ext uri="{FF2B5EF4-FFF2-40B4-BE49-F238E27FC236}">
                <a16:creationId xmlns:a16="http://schemas.microsoft.com/office/drawing/2014/main" id="{724387C4-EDA2-C547-8F28-B6C9906A09BD}"/>
              </a:ext>
            </a:extLst>
          </p:cNvPr>
          <p:cNvPicPr>
            <a:picLocks noChangeAspect="1"/>
          </p:cNvPicPr>
          <p:nvPr/>
        </p:nvPicPr>
        <p:blipFill>
          <a:blip r:embed="rId3"/>
          <a:srcRect/>
          <a:stretch/>
        </p:blipFill>
        <p:spPr>
          <a:xfrm>
            <a:off x="5475681" y="0"/>
            <a:ext cx="7173519" cy="6861174"/>
          </a:xfrm>
          <a:prstGeom prst="rect">
            <a:avLst/>
          </a:prstGeom>
          <a:solidFill>
            <a:srgbClr val="0D2240"/>
          </a:solidFill>
        </p:spPr>
      </p:pic>
      <p:sp>
        <p:nvSpPr>
          <p:cNvPr id="24" name="Freeform 23">
            <a:extLst>
              <a:ext uri="{FF2B5EF4-FFF2-40B4-BE49-F238E27FC236}">
                <a16:creationId xmlns:a16="http://schemas.microsoft.com/office/drawing/2014/main" id="{DDC8AA71-55A8-3649-9696-D505B3711E6E}"/>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9" name="Body Copy">
            <a:extLst>
              <a:ext uri="{FF2B5EF4-FFF2-40B4-BE49-F238E27FC236}">
                <a16:creationId xmlns:a16="http://schemas.microsoft.com/office/drawing/2014/main" id="{4F9D6FC7-2D9D-0C42-93C1-8D451E9E3DCB}"/>
              </a:ext>
            </a:extLst>
          </p:cNvPr>
          <p:cNvSpPr txBox="1">
            <a:spLocks/>
          </p:cNvSpPr>
          <p:nvPr/>
        </p:nvSpPr>
        <p:spPr>
          <a:xfrm>
            <a:off x="831160" y="2601518"/>
            <a:ext cx="4681365" cy="2827174"/>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28600" marR="0" lvl="0" indent="-228600" algn="l" defTabSz="914400" rtl="0" eaLnBrk="1" fontAlgn="auto" latinLnBrk="0" hangingPunct="1">
              <a:lnSpc>
                <a:spcPct val="90000"/>
              </a:lnSpc>
              <a:spcBef>
                <a:spcPts val="1000"/>
              </a:spcBef>
              <a:spcAft>
                <a:spcPts val="0"/>
              </a:spcAft>
              <a:buClr>
                <a:srgbClr val="F0C300"/>
              </a:buClr>
              <a:buSzTx/>
              <a:buFont typeface="Wingdings" pitchFamily="2" charset="2"/>
              <a:buChar char="§"/>
              <a:tabLst/>
              <a:defRPr/>
            </a:pPr>
            <a:r>
              <a:rPr kumimoji="0" lang="sv-SE" sz="2000" b="0" i="0" u="none" strike="noStrike" cap="none" normalizeH="0" baseline="0" noProof="0" dirty="0">
                <a:ln>
                  <a:noFill/>
                </a:ln>
                <a:solidFill>
                  <a:prstClr val="white"/>
                </a:solidFill>
                <a:uLnTx/>
                <a:uFillTx/>
                <a:latin typeface="Arial" panose="020B0604020202020204" pitchFamily="34" charset="0"/>
                <a:ea typeface="+mn-ea"/>
                <a:cs typeface="Arial" panose="020B0604020202020204" pitchFamily="34" charset="0"/>
              </a:rPr>
              <a:t>Sammanträffa med din arbetsgrupp för att slutföra handlingsplanen</a:t>
            </a:r>
          </a:p>
          <a:p>
            <a:pPr marL="228600" marR="0" lvl="0" indent="-228600" algn="l" defTabSz="914400" rtl="0" eaLnBrk="1" fontAlgn="auto" latinLnBrk="0" hangingPunct="1">
              <a:lnSpc>
                <a:spcPct val="90000"/>
              </a:lnSpc>
              <a:spcBef>
                <a:spcPts val="1000"/>
              </a:spcBef>
              <a:spcAft>
                <a:spcPts val="0"/>
              </a:spcAft>
              <a:buClr>
                <a:srgbClr val="F0C300"/>
              </a:buClr>
              <a:buSzTx/>
              <a:buFont typeface="Wingdings" pitchFamily="2" charset="2"/>
              <a:buChar char="§"/>
              <a:tabLst/>
              <a:defRPr/>
            </a:pPr>
            <a:r>
              <a:rPr kumimoji="0" lang="sv-SE" sz="2000" b="0" i="0" u="none" strike="noStrike" cap="none" normalizeH="0" baseline="0" noProof="0" dirty="0">
                <a:ln>
                  <a:noFill/>
                </a:ln>
                <a:solidFill>
                  <a:prstClr val="white"/>
                </a:solidFill>
                <a:uLnTx/>
                <a:uFillTx/>
                <a:latin typeface="Arial" panose="020B0604020202020204" pitchFamily="34" charset="0"/>
                <a:ea typeface="+mn-ea"/>
                <a:cs typeface="Arial" panose="020B0604020202020204" pitchFamily="34" charset="0"/>
              </a:rPr>
              <a:t>Gå igenom broschyren </a:t>
            </a:r>
            <a:r>
              <a:rPr kumimoji="0" lang="sv-SE" sz="2000" b="0" i="1" u="none" strike="noStrike" cap="none" normalizeH="0" baseline="0" noProof="0" dirty="0">
                <a:ln>
                  <a:noFill/>
                </a:ln>
                <a:solidFill>
                  <a:schemeClr val="bg1"/>
                </a:solidFill>
                <a:uLnTx/>
                <a:uFillTx/>
                <a:latin typeface="Arial" panose="020B0604020202020204" pitchFamily="34" charset="0"/>
                <a:ea typeface="+mn-ea"/>
                <a:cs typeface="Arial" panose="020B0604020202020204" pitchFamily="34" charset="0"/>
              </a:rPr>
              <a:t>Exempel på handlingsplan</a:t>
            </a:r>
          </a:p>
          <a:p>
            <a:pPr marL="228600" marR="0" lvl="0" indent="-228600" algn="l" defTabSz="914400" rtl="0" eaLnBrk="1" fontAlgn="auto" latinLnBrk="0" hangingPunct="1">
              <a:lnSpc>
                <a:spcPct val="90000"/>
              </a:lnSpc>
              <a:spcBef>
                <a:spcPts val="1000"/>
              </a:spcBef>
              <a:spcAft>
                <a:spcPts val="0"/>
              </a:spcAft>
              <a:buClr>
                <a:srgbClr val="F0C300"/>
              </a:buClr>
              <a:buSzTx/>
              <a:buFont typeface="Wingdings" pitchFamily="2" charset="2"/>
              <a:buChar char="§"/>
              <a:tabLst/>
              <a:defRPr/>
            </a:pPr>
            <a:r>
              <a:rPr kumimoji="0" lang="sv-SE" sz="2000" b="0" i="0" u="none" cap="none" normalizeH="0" baseline="0" noProof="0" dirty="0">
                <a:ln>
                  <a:noFill/>
                </a:ln>
                <a:solidFill>
                  <a:schemeClr val="bg1"/>
                </a:solidFill>
                <a:uLnTx/>
                <a:uFillTx/>
                <a:latin typeface="Arial"/>
                <a:ea typeface="+mn-ea"/>
                <a:cs typeface="Arial"/>
              </a:rPr>
              <a:t>Dela vår plan för att få återkoppling innan du skickar in den som en del av distriktets mål!</a:t>
            </a:r>
          </a:p>
          <a:p>
            <a:pPr marL="228600" marR="0" lvl="0" indent="-228600" algn="l" defTabSz="914400" rtl="0" eaLnBrk="1" fontAlgn="auto" latinLnBrk="0" hangingPunct="1">
              <a:lnSpc>
                <a:spcPct val="90000"/>
              </a:lnSpc>
              <a:spcBef>
                <a:spcPts val="1000"/>
              </a:spcBef>
              <a:spcAft>
                <a:spcPts val="0"/>
              </a:spcAft>
              <a:buClr>
                <a:srgbClr val="F0C300"/>
              </a:buClr>
              <a:buSzTx/>
              <a:buFont typeface="Wingdings" pitchFamily="2" charset="2"/>
              <a:buChar char="§"/>
              <a:tabLst/>
              <a:defRPr/>
            </a:pPr>
            <a:r>
              <a:rPr kumimoji="0" lang="sv-SE" sz="2000" b="0" i="0" u="none" strike="noStrike" cap="none" normalizeH="0" baseline="0" noProof="0" dirty="0">
                <a:ln>
                  <a:noFill/>
                </a:ln>
                <a:solidFill>
                  <a:prstClr val="white"/>
                </a:solidFill>
                <a:uLnTx/>
                <a:uFillTx/>
                <a:latin typeface="Arial" panose="020B0604020202020204" pitchFamily="34" charset="0"/>
                <a:ea typeface="+mn-ea"/>
                <a:cs typeface="Arial" panose="020B0604020202020204" pitchFamily="34" charset="0"/>
              </a:rPr>
              <a:t>Seminarium om global medlems-fokusering: Skapa framgång</a:t>
            </a:r>
          </a:p>
          <a:p>
            <a:pPr marL="274320" marR="0" lvl="0" indent="-274320" algn="l" defTabSz="914400" rtl="0" eaLnBrk="1" fontAlgn="base" latinLnBrk="0" hangingPunct="1">
              <a:lnSpc>
                <a:spcPct val="100000"/>
              </a:lnSpc>
              <a:spcBef>
                <a:spcPts val="0"/>
              </a:spcBef>
              <a:spcAft>
                <a:spcPts val="1800"/>
              </a:spcAft>
              <a:buClrTx/>
              <a:buSzPct val="120000"/>
              <a:buFont typeface="Arial" pitchFamily="34" charset="0"/>
              <a:buNone/>
              <a:tabLst/>
              <a:defRPr/>
            </a:pPr>
            <a:endParaRPr kumimoji="0" lang="en-US" sz="2000" b="0" i="0" u="none" strike="noStrike" kern="0" cap="none" spc="0" normalizeH="0" baseline="0" noProof="0" dirty="0">
              <a:ln>
                <a:noFill/>
              </a:ln>
              <a:solidFill>
                <a:prstClr val="white"/>
              </a:solidFill>
              <a:effectLst/>
              <a:uLnTx/>
              <a:uFillTx/>
              <a:latin typeface="Arial" charset="0"/>
              <a:ea typeface="Arial" charset="0"/>
              <a:cs typeface="Arial" charset="0"/>
            </a:endParaRPr>
          </a:p>
        </p:txBody>
      </p:sp>
      <p:sp>
        <p:nvSpPr>
          <p:cNvPr id="11" name="Body Copy">
            <a:extLst>
              <a:ext uri="{FF2B5EF4-FFF2-40B4-BE49-F238E27FC236}">
                <a16:creationId xmlns:a16="http://schemas.microsoft.com/office/drawing/2014/main" id="{53D039E2-1404-564C-9861-E013CD08AEA8}"/>
              </a:ext>
            </a:extLst>
          </p:cNvPr>
          <p:cNvSpPr txBox="1">
            <a:spLocks/>
          </p:cNvSpPr>
          <p:nvPr/>
        </p:nvSpPr>
        <p:spPr>
          <a:xfrm>
            <a:off x="831160" y="1176045"/>
            <a:ext cx="5525035" cy="1013207"/>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sv-SE" sz="6600" b="1" i="0" u="none" strike="noStrike" cap="none" normalizeH="0" baseline="0" noProof="0">
                <a:ln>
                  <a:noFill/>
                </a:ln>
                <a:solidFill>
                  <a:prstClr val="white"/>
                </a:solidFill>
                <a:uLnTx/>
                <a:uFillTx/>
                <a:latin typeface="Arial" charset="0"/>
                <a:ea typeface="Arial" charset="0"/>
                <a:cs typeface="Arial" charset="0"/>
              </a:rPr>
              <a:t>Nästa steg</a:t>
            </a:r>
          </a:p>
        </p:txBody>
      </p:sp>
      <p:sp>
        <p:nvSpPr>
          <p:cNvPr id="12" name="Rectangle 11">
            <a:extLst>
              <a:ext uri="{FF2B5EF4-FFF2-40B4-BE49-F238E27FC236}">
                <a16:creationId xmlns:a16="http://schemas.microsoft.com/office/drawing/2014/main" id="{9666CF88-24DB-A642-BA4B-2D0C90D4E9A6}"/>
              </a:ext>
            </a:extLst>
          </p:cNvPr>
          <p:cNvSpPr/>
          <p:nvPr/>
        </p:nvSpPr>
        <p:spPr>
          <a:xfrm rot="5400000" flipH="1">
            <a:off x="3039510" y="276571"/>
            <a:ext cx="70852" cy="422728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13" name="Page Number - White">
            <a:extLst>
              <a:ext uri="{FF2B5EF4-FFF2-40B4-BE49-F238E27FC236}">
                <a16:creationId xmlns:a16="http://schemas.microsoft.com/office/drawing/2014/main" id="{7CAAAE34-12FE-E746-A90B-1EE720FC66A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36</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pic>
        <p:nvPicPr>
          <p:cNvPr id="10" name="Picture 9">
            <a:extLst>
              <a:ext uri="{FF2B5EF4-FFF2-40B4-BE49-F238E27FC236}">
                <a16:creationId xmlns:a16="http://schemas.microsoft.com/office/drawing/2014/main" id="{CAA5A05A-B830-9F4B-AF70-ADEF243B9536}"/>
              </a:ext>
            </a:extLst>
          </p:cNvPr>
          <p:cNvPicPr>
            <a:picLocks noChangeAspect="1"/>
          </p:cNvPicPr>
          <p:nvPr/>
        </p:nvPicPr>
        <p:blipFill>
          <a:blip r:embed="rId4"/>
          <a:srcRect/>
          <a:stretch/>
        </p:blipFill>
        <p:spPr>
          <a:xfrm>
            <a:off x="273388" y="6114917"/>
            <a:ext cx="2755897" cy="463609"/>
          </a:xfrm>
          <a:prstGeom prst="rect">
            <a:avLst/>
          </a:prstGeom>
        </p:spPr>
      </p:pic>
    </p:spTree>
    <p:extLst>
      <p:ext uri="{BB962C8B-B14F-4D97-AF65-F5344CB8AC3E}">
        <p14:creationId xmlns:p14="http://schemas.microsoft.com/office/powerpoint/2010/main" val="22273893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8" name="Background - Image">
            <a:extLst>
              <a:ext uri="{FF2B5EF4-FFF2-40B4-BE49-F238E27FC236}">
                <a16:creationId xmlns:a16="http://schemas.microsoft.com/office/drawing/2014/main" id="{6018F4F7-F4EA-B141-BAD2-6DC052191AD2}"/>
              </a:ext>
            </a:extLst>
          </p:cNvPr>
          <p:cNvPicPr>
            <a:picLocks noChangeAspect="1"/>
          </p:cNvPicPr>
          <p:nvPr/>
        </p:nvPicPr>
        <p:blipFill>
          <a:blip r:embed="rId3"/>
          <a:stretch>
            <a:fillRect/>
          </a:stretch>
        </p:blipFill>
        <p:spPr>
          <a:xfrm>
            <a:off x="0" y="0"/>
            <a:ext cx="12192000" cy="6858000"/>
          </a:xfrm>
          <a:prstGeom prst="rect">
            <a:avLst/>
          </a:prstGeom>
        </p:spPr>
      </p:pic>
      <p:sp>
        <p:nvSpPr>
          <p:cNvPr id="9" name="Background - Overlay">
            <a:extLst>
              <a:ext uri="{FF2B5EF4-FFF2-40B4-BE49-F238E27FC236}">
                <a16:creationId xmlns:a16="http://schemas.microsoft.com/office/drawing/2014/main" id="{F6354131-1505-DD43-8FC9-B48FF8470527}"/>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Emblem - White" descr="lionlogo_white.eps">
            <a:extLst>
              <a:ext uri="{FF2B5EF4-FFF2-40B4-BE49-F238E27FC236}">
                <a16:creationId xmlns:a16="http://schemas.microsoft.com/office/drawing/2014/main" id="{270D3D78-800C-1948-B8EA-27CBCEB488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11" name="Headline">
            <a:extLst>
              <a:ext uri="{FF2B5EF4-FFF2-40B4-BE49-F238E27FC236}">
                <a16:creationId xmlns:a16="http://schemas.microsoft.com/office/drawing/2014/main" id="{7DF3A14F-3DA8-2B43-9E31-22551C7FBE0D}"/>
              </a:ext>
            </a:extLst>
          </p:cNvPr>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sv-SE" sz="4800" b="1">
                <a:solidFill>
                  <a:schemeClr val="bg1"/>
                </a:solidFill>
                <a:latin typeface="Helvetica Neue" charset="0"/>
                <a:ea typeface="Helvetica Neue" charset="0"/>
                <a:cs typeface="Helvetica Neue" charset="0"/>
              </a:rPr>
              <a:t>Återkoppling?</a:t>
            </a:r>
          </a:p>
        </p:txBody>
      </p:sp>
      <p:sp>
        <p:nvSpPr>
          <p:cNvPr id="12" name="Gold Bar">
            <a:extLst>
              <a:ext uri="{FF2B5EF4-FFF2-40B4-BE49-F238E27FC236}">
                <a16:creationId xmlns:a16="http://schemas.microsoft.com/office/drawing/2014/main" id="{EE4B90EA-A411-1746-983F-925F00649C83}"/>
              </a:ext>
            </a:extLst>
          </p:cNvP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a:p>
        </p:txBody>
      </p:sp>
      <p:sp>
        <p:nvSpPr>
          <p:cNvPr id="13" name="Copyright">
            <a:extLst>
              <a:ext uri="{FF2B5EF4-FFF2-40B4-BE49-F238E27FC236}">
                <a16:creationId xmlns:a16="http://schemas.microsoft.com/office/drawing/2014/main" id="{6CCED777-3F2C-284D-872C-5E333AC69120}"/>
              </a:ext>
            </a:extLst>
          </p:cNvPr>
          <p:cNvSpPr txBox="1"/>
          <p:nvPr/>
        </p:nvSpPr>
        <p:spPr>
          <a:xfrm>
            <a:off x="3171770" y="6248400"/>
            <a:ext cx="3399810" cy="338554"/>
          </a:xfrm>
          <a:prstGeom prst="rect">
            <a:avLst/>
          </a:prstGeom>
          <a:noFill/>
        </p:spPr>
        <p:txBody>
          <a:bodyPr wrap="square" rtlCol="0">
            <a:spAutoFit/>
          </a:bodyPr>
          <a:lstStyle/>
          <a:p>
            <a:r>
              <a:rPr lang="sv-SE" sz="1600" b="1">
                <a:solidFill>
                  <a:schemeClr val="bg1"/>
                </a:solidFill>
              </a:rPr>
              <a:t>© 2020 Lions Clubs International</a:t>
            </a:r>
          </a:p>
        </p:txBody>
      </p:sp>
      <p:sp>
        <p:nvSpPr>
          <p:cNvPr id="14" name="Date Lang Code">
            <a:extLst>
              <a:ext uri="{FF2B5EF4-FFF2-40B4-BE49-F238E27FC236}">
                <a16:creationId xmlns:a16="http://schemas.microsoft.com/office/drawing/2014/main" id="{5EB904C5-4EFC-404E-B24F-64B17C0C9826}"/>
              </a:ext>
            </a:extLst>
          </p:cNvPr>
          <p:cNvSpPr txBox="1"/>
          <p:nvPr/>
        </p:nvSpPr>
        <p:spPr>
          <a:xfrm>
            <a:off x="6829370" y="6248400"/>
            <a:ext cx="2467030" cy="338554"/>
          </a:xfrm>
          <a:prstGeom prst="rect">
            <a:avLst/>
          </a:prstGeom>
          <a:noFill/>
        </p:spPr>
        <p:txBody>
          <a:bodyPr wrap="square" rtlCol="0">
            <a:spAutoFit/>
          </a:bodyPr>
          <a:lstStyle/>
          <a:p>
            <a:r>
              <a:rPr lang="sv-SE" sz="1600" b="1">
                <a:solidFill>
                  <a:schemeClr val="bg1"/>
                </a:solidFill>
              </a:rPr>
              <a:t>Uppdaterad 7/2023 </a:t>
            </a:r>
            <a:r>
              <a:rPr lang="sv-SE" sz="1600" b="1" dirty="0">
                <a:solidFill>
                  <a:schemeClr val="bg1"/>
                </a:solidFill>
              </a:rPr>
              <a:t>SW</a:t>
            </a:r>
          </a:p>
        </p:txBody>
      </p:sp>
      <p:sp>
        <p:nvSpPr>
          <p:cNvPr id="15" name="Page Number - White">
            <a:extLst>
              <a:ext uri="{FF2B5EF4-FFF2-40B4-BE49-F238E27FC236}">
                <a16:creationId xmlns:a16="http://schemas.microsoft.com/office/drawing/2014/main" id="{F9CC677F-3CD7-E841-81AA-BE48BFA8666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37</a:t>
            </a:fld>
            <a:endParaRPr lang="en-US" sz="1000">
              <a:solidFill>
                <a:schemeClr val="bg1"/>
              </a:solidFill>
            </a:endParaRPr>
          </a:p>
        </p:txBody>
      </p:sp>
    </p:spTree>
    <p:extLst>
      <p:ext uri="{BB962C8B-B14F-4D97-AF65-F5344CB8AC3E}">
        <p14:creationId xmlns:p14="http://schemas.microsoft.com/office/powerpoint/2010/main" val="2313583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ce - Solid">
            <a:extLst>
              <a:ext uri="{FF2B5EF4-FFF2-40B4-BE49-F238E27FC236}">
                <a16:creationId xmlns:a16="http://schemas.microsoft.com/office/drawing/2014/main" id="{884E2A9C-D7BE-7F49-977E-DC17133A6671}"/>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20" name="Body Copy">
            <a:extLst>
              <a:ext uri="{FF2B5EF4-FFF2-40B4-BE49-F238E27FC236}">
                <a16:creationId xmlns:a16="http://schemas.microsoft.com/office/drawing/2014/main" id="{FB1EA0DB-4126-F243-96FC-56FDB6AD1739}"/>
              </a:ext>
            </a:extLst>
          </p:cNvPr>
          <p:cNvSpPr txBox="1">
            <a:spLocks/>
          </p:cNvSpPr>
          <p:nvPr/>
        </p:nvSpPr>
        <p:spPr>
          <a:xfrm>
            <a:off x="3234687" y="533193"/>
            <a:ext cx="8627677"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sv-SE" sz="3200" b="1">
                <a:solidFill>
                  <a:schemeClr val="bg1"/>
                </a:solidFill>
                <a:latin typeface="Arial" charset="0"/>
                <a:ea typeface="Arial" charset="0"/>
                <a:cs typeface="Arial" charset="0"/>
              </a:rPr>
              <a:t>Process för global medlemsfokusering</a:t>
            </a:r>
          </a:p>
        </p:txBody>
      </p:sp>
      <p:sp>
        <p:nvSpPr>
          <p:cNvPr id="21" name="Page Number - Blue">
            <a:extLst>
              <a:ext uri="{FF2B5EF4-FFF2-40B4-BE49-F238E27FC236}">
                <a16:creationId xmlns:a16="http://schemas.microsoft.com/office/drawing/2014/main" id="{786F51F5-48DB-F647-869E-0162B4D65AE7}"/>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a:t>
            </a:fld>
            <a:endParaRPr lang="en-US" sz="1000">
              <a:solidFill>
                <a:schemeClr val="bg1"/>
              </a:solidFill>
            </a:endParaRPr>
          </a:p>
        </p:txBody>
      </p:sp>
      <p:grpSp>
        <p:nvGrpSpPr>
          <p:cNvPr id="22" name="Group 21">
            <a:extLst>
              <a:ext uri="{FF2B5EF4-FFF2-40B4-BE49-F238E27FC236}">
                <a16:creationId xmlns:a16="http://schemas.microsoft.com/office/drawing/2014/main" id="{8791A39F-ADFE-7E4C-9913-A30AA79D27A2}"/>
              </a:ext>
            </a:extLst>
          </p:cNvPr>
          <p:cNvGrpSpPr/>
          <p:nvPr/>
        </p:nvGrpSpPr>
        <p:grpSpPr>
          <a:xfrm>
            <a:off x="835415" y="2819398"/>
            <a:ext cx="10564392" cy="2560608"/>
            <a:chOff x="1071642" y="2793780"/>
            <a:chExt cx="9897207" cy="2398901"/>
          </a:xfrm>
        </p:grpSpPr>
        <p:sp>
          <p:nvSpPr>
            <p:cNvPr id="23" name="Oval 22">
              <a:extLst>
                <a:ext uri="{FF2B5EF4-FFF2-40B4-BE49-F238E27FC236}">
                  <a16:creationId xmlns:a16="http://schemas.microsoft.com/office/drawing/2014/main" id="{B5DE84F9-FD85-AF47-84AB-F59376D9154A}"/>
                </a:ext>
              </a:extLst>
            </p:cNvPr>
            <p:cNvSpPr/>
            <p:nvPr/>
          </p:nvSpPr>
          <p:spPr bwMode="auto">
            <a:xfrm>
              <a:off x="8569955" y="2793787"/>
              <a:ext cx="2398894" cy="2398894"/>
            </a:xfrm>
            <a:prstGeom prst="ellipse">
              <a:avLst/>
            </a:prstGeom>
            <a:solidFill>
              <a:schemeClr val="bg1">
                <a:lumMod val="7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45720" algn="ctr">
                <a:spcBef>
                  <a:spcPts val="0"/>
                </a:spcBef>
                <a:spcAft>
                  <a:spcPts val="25"/>
                </a:spcAft>
                <a:buFont typeface="Helvetica" pitchFamily="84" charset="0"/>
                <a:buNone/>
              </a:pPr>
              <a:r>
                <a:rPr lang="sv-SE" sz="2800" b="1">
                  <a:solidFill>
                    <a:schemeClr val="bg1"/>
                  </a:solidFill>
                  <a:ea typeface="Arial" charset="0"/>
                  <a:cs typeface="Arial" panose="020B0604020202020204" pitchFamily="34" charset="0"/>
                </a:rPr>
                <a:t>Skapa</a:t>
              </a:r>
            </a:p>
            <a:p>
              <a:pPr marL="45720" algn="ctr">
                <a:spcBef>
                  <a:spcPts val="0"/>
                </a:spcBef>
                <a:spcAft>
                  <a:spcPts val="25"/>
                </a:spcAft>
                <a:buFont typeface="Helvetica" pitchFamily="84" charset="0"/>
                <a:buNone/>
              </a:pPr>
              <a:r>
                <a:rPr lang="sv-SE" sz="2800" b="1">
                  <a:solidFill>
                    <a:schemeClr val="bg1"/>
                  </a:solidFill>
                  <a:ea typeface="Arial" charset="0"/>
                  <a:cs typeface="Arial" panose="020B0604020202020204" pitchFamily="34" charset="0"/>
                </a:rPr>
                <a:t>framgång</a:t>
              </a:r>
            </a:p>
          </p:txBody>
        </p:sp>
        <p:sp>
          <p:nvSpPr>
            <p:cNvPr id="24" name="Oval 23">
              <a:extLst>
                <a:ext uri="{FF2B5EF4-FFF2-40B4-BE49-F238E27FC236}">
                  <a16:creationId xmlns:a16="http://schemas.microsoft.com/office/drawing/2014/main" id="{390BF64E-9675-9945-8FB0-675C05206158}"/>
                </a:ext>
              </a:extLst>
            </p:cNvPr>
            <p:cNvSpPr/>
            <p:nvPr/>
          </p:nvSpPr>
          <p:spPr bwMode="auto">
            <a:xfrm>
              <a:off x="6043522" y="2793787"/>
              <a:ext cx="2398894" cy="2398894"/>
            </a:xfrm>
            <a:prstGeom prst="ellipse">
              <a:avLst/>
            </a:prstGeom>
            <a:solidFill>
              <a:srgbClr val="FF5C35"/>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sv-SE" sz="2800" b="1">
                  <a:solidFill>
                    <a:schemeClr val="bg1"/>
                  </a:solidFill>
                  <a:ea typeface="Arial" charset="0"/>
                  <a:cs typeface="Arial" panose="020B0604020202020204" pitchFamily="34" charset="0"/>
                </a:rPr>
                <a:t>Skapa en </a:t>
              </a:r>
            </a:p>
            <a:p>
              <a:pPr marL="609600" indent="-609600" algn="ctr">
                <a:buFont typeface="Helvetica" pitchFamily="84" charset="0"/>
                <a:buNone/>
              </a:pPr>
              <a:r>
                <a:rPr lang="sv-SE" sz="2800" b="1">
                  <a:solidFill>
                    <a:schemeClr val="bg1"/>
                  </a:solidFill>
                  <a:ea typeface="Arial" charset="0"/>
                  <a:cs typeface="Arial" panose="020B0604020202020204" pitchFamily="34" charset="0"/>
                </a:rPr>
                <a:t>plan</a:t>
              </a:r>
            </a:p>
          </p:txBody>
        </p:sp>
        <p:sp>
          <p:nvSpPr>
            <p:cNvPr id="25" name="Oval 24">
              <a:extLst>
                <a:ext uri="{FF2B5EF4-FFF2-40B4-BE49-F238E27FC236}">
                  <a16:creationId xmlns:a16="http://schemas.microsoft.com/office/drawing/2014/main" id="{56F1B1B8-F106-9747-BC99-5C8AB69A1836}"/>
                </a:ext>
              </a:extLst>
            </p:cNvPr>
            <p:cNvSpPr/>
            <p:nvPr/>
          </p:nvSpPr>
          <p:spPr bwMode="auto">
            <a:xfrm>
              <a:off x="3557582" y="2793780"/>
              <a:ext cx="2398894" cy="2398894"/>
            </a:xfrm>
            <a:prstGeom prst="ellipse">
              <a:avLst/>
            </a:prstGeom>
            <a:solidFill>
              <a:srgbClr val="407CC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sv-SE" sz="2800" b="1">
                  <a:solidFill>
                    <a:schemeClr val="bg1"/>
                  </a:solidFill>
                  <a:ea typeface="Arial" charset="0"/>
                  <a:cs typeface="Arial" panose="020B0604020202020204" pitchFamily="34" charset="0"/>
                </a:rPr>
                <a:t>Skapa en</a:t>
              </a:r>
            </a:p>
            <a:p>
              <a:pPr marL="609600" indent="-609600" algn="ctr">
                <a:buFont typeface="Helvetica" pitchFamily="84" charset="0"/>
                <a:buNone/>
              </a:pPr>
              <a:r>
                <a:rPr lang="sv-SE" sz="2800" b="1">
                  <a:solidFill>
                    <a:schemeClr val="bg1"/>
                  </a:solidFill>
                  <a:ea typeface="Arial" charset="0"/>
                  <a:cs typeface="Arial" panose="020B0604020202020204" pitchFamily="34" charset="0"/>
                </a:rPr>
                <a:t>vision</a:t>
              </a:r>
            </a:p>
          </p:txBody>
        </p:sp>
        <p:sp>
          <p:nvSpPr>
            <p:cNvPr id="26" name="Oval 25">
              <a:extLst>
                <a:ext uri="{FF2B5EF4-FFF2-40B4-BE49-F238E27FC236}">
                  <a16:creationId xmlns:a16="http://schemas.microsoft.com/office/drawing/2014/main" id="{C3E8C0B8-FBB3-DE45-8D4F-F7C0AAA573B3}"/>
                </a:ext>
              </a:extLst>
            </p:cNvPr>
            <p:cNvSpPr/>
            <p:nvPr/>
          </p:nvSpPr>
          <p:spPr bwMode="auto">
            <a:xfrm>
              <a:off x="1071642" y="2793787"/>
              <a:ext cx="2398894" cy="2398894"/>
            </a:xfrm>
            <a:prstGeom prst="ellipse">
              <a:avLst/>
            </a:prstGeom>
            <a:solidFill>
              <a:srgbClr val="F0C3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sv-SE" sz="2800" b="1">
                  <a:solidFill>
                    <a:schemeClr val="bg1"/>
                  </a:solidFill>
                  <a:ea typeface="Arial" charset="0"/>
                  <a:cs typeface="Arial" panose="020B0604020202020204" pitchFamily="34" charset="0"/>
                </a:rPr>
                <a:t>Skapa ett</a:t>
              </a:r>
            </a:p>
            <a:p>
              <a:pPr marL="609600" indent="-609600" algn="ctr">
                <a:buFont typeface="Helvetica" pitchFamily="84" charset="0"/>
                <a:buNone/>
              </a:pPr>
              <a:r>
                <a:rPr lang="sv-SE" sz="2800" b="1">
                  <a:solidFill>
                    <a:schemeClr val="bg1"/>
                  </a:solidFill>
                  <a:ea typeface="Arial" charset="0"/>
                  <a:cs typeface="Arial" panose="020B0604020202020204" pitchFamily="34" charset="0"/>
                </a:rPr>
                <a:t>team</a:t>
              </a:r>
            </a:p>
          </p:txBody>
        </p:sp>
        <p:sp>
          <p:nvSpPr>
            <p:cNvPr id="27" name="Right Arrow 26">
              <a:extLst>
                <a:ext uri="{FF2B5EF4-FFF2-40B4-BE49-F238E27FC236}">
                  <a16:creationId xmlns:a16="http://schemas.microsoft.com/office/drawing/2014/main" id="{4D16A67A-3E29-1546-BAD3-55B9655F9014}"/>
                </a:ext>
              </a:extLst>
            </p:cNvPr>
            <p:cNvSpPr/>
            <p:nvPr/>
          </p:nvSpPr>
          <p:spPr>
            <a:xfrm>
              <a:off x="5611704" y="3793212"/>
              <a:ext cx="888009" cy="600780"/>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8" name="Picture 27">
            <a:extLst>
              <a:ext uri="{FF2B5EF4-FFF2-40B4-BE49-F238E27FC236}">
                <a16:creationId xmlns:a16="http://schemas.microsoft.com/office/drawing/2014/main" id="{111E6B76-27A6-B94D-93C8-AA64FAB84DD5}"/>
              </a:ext>
            </a:extLst>
          </p:cNvPr>
          <p:cNvPicPr>
            <a:picLocks noChangeAspect="1"/>
          </p:cNvPicPr>
          <p:nvPr/>
        </p:nvPicPr>
        <p:blipFill>
          <a:blip r:embed="rId3"/>
          <a:srcRect/>
          <a:stretch/>
        </p:blipFill>
        <p:spPr>
          <a:xfrm>
            <a:off x="533400" y="294963"/>
            <a:ext cx="1089992" cy="1089992"/>
          </a:xfrm>
          <a:prstGeom prst="rect">
            <a:avLst/>
          </a:prstGeom>
        </p:spPr>
      </p:pic>
      <p:sp>
        <p:nvSpPr>
          <p:cNvPr id="29" name="Right Arrow 28">
            <a:extLst>
              <a:ext uri="{FF2B5EF4-FFF2-40B4-BE49-F238E27FC236}">
                <a16:creationId xmlns:a16="http://schemas.microsoft.com/office/drawing/2014/main" id="{1BC87E8E-A9E2-794D-A59C-B1E36F5BF7E6}"/>
              </a:ext>
            </a:extLst>
          </p:cNvPr>
          <p:cNvSpPr/>
          <p:nvPr/>
        </p:nvSpPr>
        <p:spPr>
          <a:xfrm>
            <a:off x="3014529" y="3886200"/>
            <a:ext cx="947871" cy="641279"/>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ight Arrow 29">
            <a:extLst>
              <a:ext uri="{FF2B5EF4-FFF2-40B4-BE49-F238E27FC236}">
                <a16:creationId xmlns:a16="http://schemas.microsoft.com/office/drawing/2014/main" id="{2F722F31-9181-0740-9331-6A4B3A83D717}"/>
              </a:ext>
            </a:extLst>
          </p:cNvPr>
          <p:cNvSpPr/>
          <p:nvPr/>
        </p:nvSpPr>
        <p:spPr>
          <a:xfrm>
            <a:off x="8348529" y="3886200"/>
            <a:ext cx="947871" cy="641278"/>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Yellow Bar">
            <a:extLst>
              <a:ext uri="{FF2B5EF4-FFF2-40B4-BE49-F238E27FC236}">
                <a16:creationId xmlns:a16="http://schemas.microsoft.com/office/drawing/2014/main" id="{564D83CF-1563-C847-B479-BF229424CF6C}"/>
              </a:ext>
            </a:extLst>
          </p:cNvPr>
          <p:cNvSpPr/>
          <p:nvPr/>
        </p:nvSpPr>
        <p:spPr>
          <a:xfrm>
            <a:off x="5776984" y="1354341"/>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sv-SE">
                <a:latin typeface="Arial" charset="0"/>
                <a:ea typeface="Arial" charset="0"/>
                <a:cs typeface="Arial" charset="0"/>
              </a:rPr>
              <a:t> </a:t>
            </a:r>
          </a:p>
        </p:txBody>
      </p:sp>
    </p:spTree>
    <p:extLst>
      <p:ext uri="{BB962C8B-B14F-4D97-AF65-F5344CB8AC3E}">
        <p14:creationId xmlns:p14="http://schemas.microsoft.com/office/powerpoint/2010/main" val="24039464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5C446A39-8E9B-6A44-A58E-9E04CA77630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cap="none" normalizeH="0" baseline="0" noProof="0">
                <a:ln>
                  <a:noFill/>
                </a:ln>
                <a:solidFill>
                  <a:prstClr val="white">
                    <a:alpha val="44000"/>
                  </a:prstClr>
                </a:solidFill>
                <a:uLnTx/>
                <a:uFillTx/>
                <a:latin typeface="Calibri" panose="020F0502020204030204"/>
                <a:ea typeface="+mn-ea"/>
                <a:cs typeface="+mn-cs"/>
              </a:rPr>
              <a:t>aa</a:t>
            </a:r>
          </a:p>
        </p:txBody>
      </p:sp>
      <p:pic>
        <p:nvPicPr>
          <p:cNvPr id="21" name="Background - Image">
            <a:extLst>
              <a:ext uri="{FF2B5EF4-FFF2-40B4-BE49-F238E27FC236}">
                <a16:creationId xmlns:a16="http://schemas.microsoft.com/office/drawing/2014/main" id="{724387C4-EDA2-C547-8F28-B6C9906A09BD}"/>
              </a:ext>
            </a:extLst>
          </p:cNvPr>
          <p:cNvPicPr>
            <a:picLocks noChangeAspect="1"/>
          </p:cNvPicPr>
          <p:nvPr/>
        </p:nvPicPr>
        <p:blipFill rotWithShape="1">
          <a:blip r:embed="rId3"/>
          <a:srcRect l="-36957" t="6712" r="37905" b="9712"/>
          <a:stretch/>
        </p:blipFill>
        <p:spPr>
          <a:xfrm>
            <a:off x="0" y="0"/>
            <a:ext cx="12192000" cy="6858000"/>
          </a:xfrm>
          <a:prstGeom prst="rect">
            <a:avLst/>
          </a:prstGeom>
        </p:spPr>
      </p:pic>
      <p:sp>
        <p:nvSpPr>
          <p:cNvPr id="24" name="Freeform 23">
            <a:extLst>
              <a:ext uri="{FF2B5EF4-FFF2-40B4-BE49-F238E27FC236}">
                <a16:creationId xmlns:a16="http://schemas.microsoft.com/office/drawing/2014/main" id="{DDC8AA71-55A8-3649-9696-D505B3711E6E}"/>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11" name="Body Copy">
            <a:extLst>
              <a:ext uri="{FF2B5EF4-FFF2-40B4-BE49-F238E27FC236}">
                <a16:creationId xmlns:a16="http://schemas.microsoft.com/office/drawing/2014/main" id="{53D039E2-1404-564C-9861-E013CD08AEA8}"/>
              </a:ext>
            </a:extLst>
          </p:cNvPr>
          <p:cNvSpPr txBox="1">
            <a:spLocks/>
          </p:cNvSpPr>
          <p:nvPr/>
        </p:nvSpPr>
        <p:spPr>
          <a:xfrm>
            <a:off x="831160" y="2044008"/>
            <a:ext cx="5525035"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sv-SE" sz="4800" b="1" i="0" u="none" strike="noStrike" cap="none" normalizeH="0" baseline="0" noProof="0">
                <a:ln>
                  <a:noFill/>
                </a:ln>
                <a:solidFill>
                  <a:srgbClr val="00338D"/>
                </a:solidFill>
                <a:uLnTx/>
                <a:uFillTx/>
                <a:latin typeface="Arial" charset="0"/>
                <a:ea typeface="Arial" charset="0"/>
                <a:cs typeface="Arial" charset="0"/>
              </a:rPr>
              <a:t>Vår resa i hjälpinsatser</a:t>
            </a:r>
          </a:p>
        </p:txBody>
      </p:sp>
      <p:sp>
        <p:nvSpPr>
          <p:cNvPr id="12" name="Rectangle 11">
            <a:extLst>
              <a:ext uri="{FF2B5EF4-FFF2-40B4-BE49-F238E27FC236}">
                <a16:creationId xmlns:a16="http://schemas.microsoft.com/office/drawing/2014/main" id="{9666CF88-24DB-A642-BA4B-2D0C90D4E9A6}"/>
              </a:ext>
            </a:extLst>
          </p:cNvPr>
          <p:cNvSpPr/>
          <p:nvPr/>
        </p:nvSpPr>
        <p:spPr>
          <a:xfrm rot="5400000" flipH="1">
            <a:off x="3039510" y="1508533"/>
            <a:ext cx="70852" cy="422728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13" name="Page Number - White">
            <a:extLst>
              <a:ext uri="{FF2B5EF4-FFF2-40B4-BE49-F238E27FC236}">
                <a16:creationId xmlns:a16="http://schemas.microsoft.com/office/drawing/2014/main" id="{C6691B12-FDA0-CD45-A90B-6752D9B84D7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5</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spTree>
    <p:extLst>
      <p:ext uri="{BB962C8B-B14F-4D97-AF65-F5344CB8AC3E}">
        <p14:creationId xmlns:p14="http://schemas.microsoft.com/office/powerpoint/2010/main" val="25742181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Page Number - Blue">
            <a:extLst>
              <a:ext uri="{FF2B5EF4-FFF2-40B4-BE49-F238E27FC236}">
                <a16:creationId xmlns:a16="http://schemas.microsoft.com/office/drawing/2014/main" id="{D7FA5B5B-697F-EA4F-A4A1-64706C86E42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6</a:t>
            </a:fld>
            <a:endParaRPr lang="en-US" sz="1000">
              <a:solidFill>
                <a:schemeClr val="bg1"/>
              </a:solidFill>
            </a:endParaRPr>
          </a:p>
        </p:txBody>
      </p:sp>
      <p:sp>
        <p:nvSpPr>
          <p:cNvPr id="31" name="Rectangle 30">
            <a:extLst>
              <a:ext uri="{FF2B5EF4-FFF2-40B4-BE49-F238E27FC236}">
                <a16:creationId xmlns:a16="http://schemas.microsoft.com/office/drawing/2014/main" id="{A93DEF17-690E-5643-91B7-7CE829DD6127}"/>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32" name="Body Copy">
            <a:extLst>
              <a:ext uri="{FF2B5EF4-FFF2-40B4-BE49-F238E27FC236}">
                <a16:creationId xmlns:a16="http://schemas.microsoft.com/office/drawing/2014/main" id="{100A37EE-ACD5-FB4C-AA35-E8CEAE4B214B}"/>
              </a:ext>
            </a:extLst>
          </p:cNvPr>
          <p:cNvSpPr txBox="1">
            <a:spLocks/>
          </p:cNvSpPr>
          <p:nvPr/>
        </p:nvSpPr>
        <p:spPr>
          <a:xfrm>
            <a:off x="760626" y="1437600"/>
            <a:ext cx="5106773" cy="366779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lnSpc>
                <a:spcPct val="200000"/>
              </a:lnSpc>
              <a:buClr>
                <a:srgbClr val="FFCF00"/>
              </a:buClr>
              <a:buFont typeface="Wingdings" pitchFamily="2" charset="2"/>
              <a:buChar char="§"/>
            </a:pPr>
            <a:r>
              <a:rPr lang="sv-SE" sz="2400">
                <a:ea typeface="ヒラギノ角ゴ Pro W3"/>
              </a:rPr>
              <a:t>Dra nytta av våra styrkor</a:t>
            </a:r>
          </a:p>
          <a:p>
            <a:pPr marL="342900" indent="-342900">
              <a:lnSpc>
                <a:spcPct val="200000"/>
              </a:lnSpc>
              <a:buClr>
                <a:srgbClr val="FFCF00"/>
              </a:buClr>
              <a:buFont typeface="Wingdings" pitchFamily="2" charset="2"/>
              <a:buChar char="§"/>
            </a:pPr>
            <a:r>
              <a:rPr lang="sv-SE" sz="2400">
                <a:ea typeface="ヒラギノ角ゴ Pro W3"/>
              </a:rPr>
              <a:t>Hantera våra svagheter</a:t>
            </a:r>
          </a:p>
          <a:p>
            <a:pPr marL="342900" indent="-342900">
              <a:lnSpc>
                <a:spcPct val="200000"/>
              </a:lnSpc>
              <a:buClr>
                <a:srgbClr val="FFCF00"/>
              </a:buClr>
              <a:buFont typeface="Wingdings" pitchFamily="2" charset="2"/>
              <a:buChar char="§"/>
            </a:pPr>
            <a:r>
              <a:rPr lang="sv-SE" sz="2400">
                <a:ea typeface="ヒラギノ角ゴ Pro W3"/>
              </a:rPr>
              <a:t>Utnyttja möjligheter</a:t>
            </a:r>
          </a:p>
          <a:p>
            <a:pPr marL="342900" indent="-342900">
              <a:lnSpc>
                <a:spcPct val="200000"/>
              </a:lnSpc>
              <a:buClr>
                <a:srgbClr val="FFCF00"/>
              </a:buClr>
              <a:buFont typeface="Wingdings" pitchFamily="2" charset="2"/>
              <a:buChar char="§"/>
            </a:pPr>
            <a:r>
              <a:rPr lang="sv-SE" sz="2400">
                <a:ea typeface="ヒラギノ角ゴ Pro W3"/>
              </a:rPr>
              <a:t>Minimera påverkan av hot</a:t>
            </a:r>
          </a:p>
        </p:txBody>
      </p:sp>
      <p:sp>
        <p:nvSpPr>
          <p:cNvPr id="33" name="Body Copy">
            <a:extLst>
              <a:ext uri="{FF2B5EF4-FFF2-40B4-BE49-F238E27FC236}">
                <a16:creationId xmlns:a16="http://schemas.microsoft.com/office/drawing/2014/main" id="{58E140DB-BA6B-134C-8D34-2824EBCF6181}"/>
              </a:ext>
            </a:extLst>
          </p:cNvPr>
          <p:cNvSpPr txBox="1">
            <a:spLocks/>
          </p:cNvSpPr>
          <p:nvPr/>
        </p:nvSpPr>
        <p:spPr>
          <a:xfrm>
            <a:off x="747216" y="650827"/>
            <a:ext cx="7035338"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264"/>
              </a:spcBef>
              <a:buSzPct val="120000"/>
            </a:pPr>
            <a:r>
              <a:rPr lang="sv-SE" sz="3200" b="1">
                <a:solidFill>
                  <a:srgbClr val="0A5496"/>
                </a:solidFill>
                <a:latin typeface="Arial" charset="0"/>
                <a:ea typeface="Arial" charset="0"/>
                <a:cs typeface="Arial" charset="0"/>
              </a:rPr>
              <a:t>Distriktets analys - övning</a:t>
            </a:r>
          </a:p>
        </p:txBody>
      </p:sp>
      <p:pic>
        <p:nvPicPr>
          <p:cNvPr id="34" name="Picture 33">
            <a:extLst>
              <a:ext uri="{FF2B5EF4-FFF2-40B4-BE49-F238E27FC236}">
                <a16:creationId xmlns:a16="http://schemas.microsoft.com/office/drawing/2014/main" id="{AC455544-16B4-F247-AD9B-982B7613E76B}"/>
              </a:ext>
            </a:extLst>
          </p:cNvPr>
          <p:cNvPicPr>
            <a:picLocks noChangeAspect="1"/>
          </p:cNvPicPr>
          <p:nvPr/>
        </p:nvPicPr>
        <p:blipFill>
          <a:blip r:embed="rId3"/>
          <a:srcRect/>
          <a:stretch/>
        </p:blipFill>
        <p:spPr>
          <a:xfrm>
            <a:off x="658006" y="5278128"/>
            <a:ext cx="1089992" cy="1089992"/>
          </a:xfrm>
          <a:prstGeom prst="rect">
            <a:avLst/>
          </a:prstGeom>
        </p:spPr>
      </p:pic>
      <p:sp>
        <p:nvSpPr>
          <p:cNvPr id="35" name="Page Number - Blue">
            <a:extLst>
              <a:ext uri="{FF2B5EF4-FFF2-40B4-BE49-F238E27FC236}">
                <a16:creationId xmlns:a16="http://schemas.microsoft.com/office/drawing/2014/main" id="{F5E29ADD-9722-5747-97C6-938802EB3D5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6</a:t>
            </a:fld>
            <a:endParaRPr lang="en-US" sz="1000">
              <a:solidFill>
                <a:srgbClr val="0A5496"/>
              </a:solidFill>
            </a:endParaRPr>
          </a:p>
        </p:txBody>
      </p:sp>
      <p:grpSp>
        <p:nvGrpSpPr>
          <p:cNvPr id="16" name="Group 15">
            <a:extLst>
              <a:ext uri="{FF2B5EF4-FFF2-40B4-BE49-F238E27FC236}">
                <a16:creationId xmlns:a16="http://schemas.microsoft.com/office/drawing/2014/main" id="{F1F54973-B631-48AA-90AE-7C184B8045A6}"/>
              </a:ext>
            </a:extLst>
          </p:cNvPr>
          <p:cNvGrpSpPr/>
          <p:nvPr/>
        </p:nvGrpSpPr>
        <p:grpSpPr>
          <a:xfrm>
            <a:off x="6553200" y="1447800"/>
            <a:ext cx="4876593" cy="4290529"/>
            <a:chOff x="6781800" y="1371600"/>
            <a:chExt cx="4876593" cy="4290529"/>
          </a:xfrm>
        </p:grpSpPr>
        <p:sp>
          <p:nvSpPr>
            <p:cNvPr id="17" name="Background - Solid">
              <a:extLst>
                <a:ext uri="{FF2B5EF4-FFF2-40B4-BE49-F238E27FC236}">
                  <a16:creationId xmlns:a16="http://schemas.microsoft.com/office/drawing/2014/main" id="{26E7669B-880E-4F5E-98B0-3B66CD7650E2}"/>
                </a:ext>
              </a:extLst>
            </p:cNvPr>
            <p:cNvSpPr/>
            <p:nvPr/>
          </p:nvSpPr>
          <p:spPr>
            <a:xfrm>
              <a:off x="9216325" y="3429001"/>
              <a:ext cx="2427589" cy="2226272"/>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F5C457BA-4572-4658-8821-D843B4979C8C}"/>
                </a:ext>
              </a:extLst>
            </p:cNvPr>
            <p:cNvSpPr/>
            <p:nvPr/>
          </p:nvSpPr>
          <p:spPr>
            <a:xfrm>
              <a:off x="8991600" y="1371600"/>
              <a:ext cx="2652314" cy="2140101"/>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A3BCAA8B-C439-4A6A-8A1E-C8367751C148}"/>
                </a:ext>
              </a:extLst>
            </p:cNvPr>
            <p:cNvSpPr/>
            <p:nvPr/>
          </p:nvSpPr>
          <p:spPr>
            <a:xfrm>
              <a:off x="6781801" y="3460712"/>
              <a:ext cx="2434524" cy="2194560"/>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0" name="Body Copy">
              <a:extLst>
                <a:ext uri="{FF2B5EF4-FFF2-40B4-BE49-F238E27FC236}">
                  <a16:creationId xmlns:a16="http://schemas.microsoft.com/office/drawing/2014/main" id="{9B621996-38C7-4351-9C15-527BDB35FEF6}"/>
                </a:ext>
              </a:extLst>
            </p:cNvPr>
            <p:cNvSpPr txBox="1">
              <a:spLocks/>
            </p:cNvSpPr>
            <p:nvPr/>
          </p:nvSpPr>
          <p:spPr>
            <a:xfrm>
              <a:off x="9326036" y="3749958"/>
              <a:ext cx="2332357" cy="190531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1800" b="1">
                  <a:solidFill>
                    <a:schemeClr val="bg1"/>
                  </a:solidFill>
                </a:rPr>
                <a:t>HOT</a:t>
              </a:r>
            </a:p>
            <a:p>
              <a:pPr>
                <a:lnSpc>
                  <a:spcPct val="150000"/>
                </a:lnSpc>
              </a:pPr>
              <a:r>
                <a:rPr lang="sv-SE" sz="1800" b="1">
                  <a:solidFill>
                    <a:schemeClr val="bg1"/>
                  </a:solidFill>
                </a:rPr>
                <a:t>1.</a:t>
              </a:r>
            </a:p>
            <a:p>
              <a:pPr>
                <a:lnSpc>
                  <a:spcPct val="150000"/>
                </a:lnSpc>
              </a:pPr>
              <a:r>
                <a:rPr lang="sv-SE" sz="1800" b="1">
                  <a:solidFill>
                    <a:schemeClr val="bg1"/>
                  </a:solidFill>
                </a:rPr>
                <a:t>2.</a:t>
              </a:r>
            </a:p>
            <a:p>
              <a:pPr>
                <a:lnSpc>
                  <a:spcPct val="150000"/>
                </a:lnSpc>
              </a:pPr>
              <a:r>
                <a:rPr lang="sv-SE" sz="1800" b="1">
                  <a:solidFill>
                    <a:schemeClr val="bg1"/>
                  </a:solidFill>
                </a:rPr>
                <a:t>3.</a:t>
              </a:r>
            </a:p>
            <a:p>
              <a:endParaRPr lang="en-US" sz="1600" kern="0" dirty="0">
                <a:solidFill>
                  <a:schemeClr val="bg1"/>
                </a:solidFill>
              </a:endParaRPr>
            </a:p>
          </p:txBody>
        </p:sp>
        <p:sp>
          <p:nvSpPr>
            <p:cNvPr id="21" name="Body Copy">
              <a:extLst>
                <a:ext uri="{FF2B5EF4-FFF2-40B4-BE49-F238E27FC236}">
                  <a16:creationId xmlns:a16="http://schemas.microsoft.com/office/drawing/2014/main" id="{62989E5C-3311-4528-87E2-ED1DB0CB4ACB}"/>
                </a:ext>
              </a:extLst>
            </p:cNvPr>
            <p:cNvSpPr txBox="1">
              <a:spLocks/>
            </p:cNvSpPr>
            <p:nvPr/>
          </p:nvSpPr>
          <p:spPr>
            <a:xfrm>
              <a:off x="6934200" y="3756815"/>
              <a:ext cx="2332357" cy="190531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1800" b="1">
                  <a:solidFill>
                    <a:schemeClr val="bg1"/>
                  </a:solidFill>
                </a:rPr>
                <a:t>MÖJLIGHETER</a:t>
              </a:r>
            </a:p>
            <a:p>
              <a:pPr>
                <a:lnSpc>
                  <a:spcPct val="150000"/>
                </a:lnSpc>
              </a:pPr>
              <a:r>
                <a:rPr lang="sv-SE" sz="1800" b="1">
                  <a:solidFill>
                    <a:schemeClr val="bg1"/>
                  </a:solidFill>
                </a:rPr>
                <a:t>1.</a:t>
              </a:r>
            </a:p>
            <a:p>
              <a:pPr>
                <a:lnSpc>
                  <a:spcPct val="150000"/>
                </a:lnSpc>
              </a:pPr>
              <a:r>
                <a:rPr lang="sv-SE" sz="1800" b="1">
                  <a:solidFill>
                    <a:schemeClr val="bg1"/>
                  </a:solidFill>
                </a:rPr>
                <a:t>2.</a:t>
              </a:r>
            </a:p>
            <a:p>
              <a:pPr>
                <a:lnSpc>
                  <a:spcPct val="150000"/>
                </a:lnSpc>
              </a:pPr>
              <a:r>
                <a:rPr lang="sv-SE" sz="1800" b="1">
                  <a:solidFill>
                    <a:schemeClr val="bg1"/>
                  </a:solidFill>
                </a:rPr>
                <a:t>3.</a:t>
              </a:r>
            </a:p>
            <a:p>
              <a:endParaRPr lang="en-US" sz="1600" kern="0" dirty="0">
                <a:solidFill>
                  <a:schemeClr val="bg1"/>
                </a:solidFill>
              </a:endParaRPr>
            </a:p>
          </p:txBody>
        </p:sp>
        <p:sp>
          <p:nvSpPr>
            <p:cNvPr id="36" name="Body Copy">
              <a:extLst>
                <a:ext uri="{FF2B5EF4-FFF2-40B4-BE49-F238E27FC236}">
                  <a16:creationId xmlns:a16="http://schemas.microsoft.com/office/drawing/2014/main" id="{E24C3EEE-BE7A-4165-8CDA-0EE1AABE8D89}"/>
                </a:ext>
              </a:extLst>
            </p:cNvPr>
            <p:cNvSpPr txBox="1">
              <a:spLocks/>
            </p:cNvSpPr>
            <p:nvPr/>
          </p:nvSpPr>
          <p:spPr>
            <a:xfrm>
              <a:off x="9326036" y="1590967"/>
              <a:ext cx="2332357" cy="190531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1800" b="1">
                  <a:solidFill>
                    <a:schemeClr val="bg1"/>
                  </a:solidFill>
                </a:rPr>
                <a:t>SVAGHETER</a:t>
              </a:r>
            </a:p>
            <a:p>
              <a:pPr>
                <a:lnSpc>
                  <a:spcPct val="150000"/>
                </a:lnSpc>
              </a:pPr>
              <a:r>
                <a:rPr lang="sv-SE" sz="1800" b="1">
                  <a:solidFill>
                    <a:schemeClr val="bg1"/>
                  </a:solidFill>
                </a:rPr>
                <a:t>1.</a:t>
              </a:r>
            </a:p>
            <a:p>
              <a:pPr>
                <a:lnSpc>
                  <a:spcPct val="150000"/>
                </a:lnSpc>
              </a:pPr>
              <a:r>
                <a:rPr lang="sv-SE" sz="1800" b="1">
                  <a:solidFill>
                    <a:schemeClr val="bg1"/>
                  </a:solidFill>
                </a:rPr>
                <a:t>2.</a:t>
              </a:r>
            </a:p>
            <a:p>
              <a:pPr>
                <a:lnSpc>
                  <a:spcPct val="150000"/>
                </a:lnSpc>
              </a:pPr>
              <a:r>
                <a:rPr lang="sv-SE" sz="1800" b="1">
                  <a:solidFill>
                    <a:schemeClr val="bg1"/>
                  </a:solidFill>
                </a:rPr>
                <a:t>3.</a:t>
              </a:r>
            </a:p>
            <a:p>
              <a:endParaRPr lang="en-US" sz="1600" kern="0" dirty="0">
                <a:solidFill>
                  <a:schemeClr val="bg1"/>
                </a:solidFill>
              </a:endParaRPr>
            </a:p>
          </p:txBody>
        </p:sp>
        <p:sp>
          <p:nvSpPr>
            <p:cNvPr id="37" name="Background - Solid">
              <a:extLst>
                <a:ext uri="{FF2B5EF4-FFF2-40B4-BE49-F238E27FC236}">
                  <a16:creationId xmlns:a16="http://schemas.microsoft.com/office/drawing/2014/main" id="{63EECDB9-4614-41E6-817E-6CAB4F9CBCE8}"/>
                </a:ext>
              </a:extLst>
            </p:cNvPr>
            <p:cNvSpPr/>
            <p:nvPr/>
          </p:nvSpPr>
          <p:spPr>
            <a:xfrm>
              <a:off x="6781800" y="1371600"/>
              <a:ext cx="2434524" cy="2140101"/>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8" name="Body Copy">
              <a:extLst>
                <a:ext uri="{FF2B5EF4-FFF2-40B4-BE49-F238E27FC236}">
                  <a16:creationId xmlns:a16="http://schemas.microsoft.com/office/drawing/2014/main" id="{00B30186-A6FA-40D5-8FB4-2FC9260331B3}"/>
                </a:ext>
              </a:extLst>
            </p:cNvPr>
            <p:cNvSpPr txBox="1">
              <a:spLocks/>
            </p:cNvSpPr>
            <p:nvPr/>
          </p:nvSpPr>
          <p:spPr>
            <a:xfrm>
              <a:off x="6934200" y="1597824"/>
              <a:ext cx="2332357" cy="190531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1800" b="1">
                  <a:solidFill>
                    <a:schemeClr val="bg1"/>
                  </a:solidFill>
                </a:rPr>
                <a:t>STYRKOR</a:t>
              </a:r>
            </a:p>
            <a:p>
              <a:pPr>
                <a:lnSpc>
                  <a:spcPct val="150000"/>
                </a:lnSpc>
              </a:pPr>
              <a:r>
                <a:rPr lang="sv-SE" sz="1800" b="1">
                  <a:solidFill>
                    <a:schemeClr val="bg1"/>
                  </a:solidFill>
                </a:rPr>
                <a:t>1.</a:t>
              </a:r>
            </a:p>
            <a:p>
              <a:pPr>
                <a:lnSpc>
                  <a:spcPct val="150000"/>
                </a:lnSpc>
              </a:pPr>
              <a:r>
                <a:rPr lang="sv-SE" sz="1800" b="1">
                  <a:solidFill>
                    <a:schemeClr val="bg1"/>
                  </a:solidFill>
                </a:rPr>
                <a:t>2.</a:t>
              </a:r>
            </a:p>
            <a:p>
              <a:pPr>
                <a:lnSpc>
                  <a:spcPct val="150000"/>
                </a:lnSpc>
              </a:pPr>
              <a:r>
                <a:rPr lang="sv-SE" sz="1800" b="1">
                  <a:solidFill>
                    <a:schemeClr val="bg1"/>
                  </a:solidFill>
                </a:rPr>
                <a:t>3.</a:t>
              </a:r>
            </a:p>
            <a:p>
              <a:endParaRPr lang="en-US" sz="1600" kern="0" dirty="0">
                <a:solidFill>
                  <a:schemeClr val="bg1"/>
                </a:solidFill>
              </a:endParaRPr>
            </a:p>
          </p:txBody>
        </p:sp>
      </p:grpSp>
    </p:spTree>
    <p:extLst>
      <p:ext uri="{BB962C8B-B14F-4D97-AF65-F5344CB8AC3E}">
        <p14:creationId xmlns:p14="http://schemas.microsoft.com/office/powerpoint/2010/main" val="1319949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ED268A1-E161-E34A-BB1B-13391630CED0}"/>
              </a:ext>
            </a:extLst>
          </p:cNvPr>
          <p:cNvPicPr>
            <a:picLocks noChangeAspect="1"/>
          </p:cNvPicPr>
          <p:nvPr/>
        </p:nvPicPr>
        <p:blipFill>
          <a:blip r:embed="rId3"/>
          <a:srcRect/>
          <a:stretch/>
        </p:blipFill>
        <p:spPr>
          <a:xfrm>
            <a:off x="381000" y="209952"/>
            <a:ext cx="971568" cy="971568"/>
          </a:xfrm>
          <a:prstGeom prst="rect">
            <a:avLst/>
          </a:prstGeom>
        </p:spPr>
      </p:pic>
      <p:sp>
        <p:nvSpPr>
          <p:cNvPr id="10" name="Content Placeholder 4">
            <a:extLst>
              <a:ext uri="{FF2B5EF4-FFF2-40B4-BE49-F238E27FC236}">
                <a16:creationId xmlns:a16="http://schemas.microsoft.com/office/drawing/2014/main" id="{1056AC5C-0D0D-B746-AE5D-A0AB1020D777}"/>
              </a:ext>
            </a:extLst>
          </p:cNvPr>
          <p:cNvSpPr txBox="1">
            <a:spLocks/>
          </p:cNvSpPr>
          <p:nvPr/>
        </p:nvSpPr>
        <p:spPr>
          <a:xfrm>
            <a:off x="5370870" y="2305572"/>
            <a:ext cx="5267325" cy="4484222"/>
          </a:xfrm>
          <a:prstGeom prst="rect">
            <a:avLst/>
          </a:prstGeom>
          <a:noFill/>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50000"/>
              </a:lnSpc>
              <a:buClr>
                <a:schemeClr val="tx2"/>
              </a:buClr>
              <a:buFont typeface="Wingdings" panose="05000000000000000000" pitchFamily="2" charset="2"/>
              <a:buChar char="§"/>
            </a:pPr>
            <a:r>
              <a:rPr lang="sv-SE" sz="2400" b="1">
                <a:solidFill>
                  <a:srgbClr val="0A5496"/>
                </a:solidFill>
              </a:rPr>
              <a:t> </a:t>
            </a:r>
          </a:p>
          <a:p>
            <a:pPr>
              <a:lnSpc>
                <a:spcPct val="150000"/>
              </a:lnSpc>
              <a:buClr>
                <a:schemeClr val="tx2"/>
              </a:buClr>
              <a:buFont typeface="Wingdings" panose="05000000000000000000" pitchFamily="2" charset="2"/>
              <a:buChar char="§"/>
            </a:pPr>
            <a:r>
              <a:rPr lang="sv-SE" sz="2400" b="1">
                <a:solidFill>
                  <a:srgbClr val="0A5496"/>
                </a:solidFill>
              </a:rPr>
              <a:t> </a:t>
            </a:r>
          </a:p>
          <a:p>
            <a:pPr>
              <a:lnSpc>
                <a:spcPct val="150000"/>
              </a:lnSpc>
              <a:buClr>
                <a:schemeClr val="tx2"/>
              </a:buClr>
              <a:buFont typeface="Wingdings" panose="05000000000000000000" pitchFamily="2" charset="2"/>
              <a:buChar char="§"/>
            </a:pPr>
            <a:r>
              <a:rPr lang="sv-SE" sz="2400" b="1">
                <a:solidFill>
                  <a:srgbClr val="0A5496"/>
                </a:solidFill>
              </a:rPr>
              <a:t> </a:t>
            </a:r>
          </a:p>
          <a:p>
            <a:pPr>
              <a:lnSpc>
                <a:spcPct val="150000"/>
              </a:lnSpc>
              <a:buClr>
                <a:schemeClr val="tx2"/>
              </a:buClr>
              <a:buFont typeface="Wingdings" panose="05000000000000000000" pitchFamily="2" charset="2"/>
              <a:buChar char="§"/>
            </a:pPr>
            <a:r>
              <a:rPr lang="sv-SE" sz="2400" b="1">
                <a:solidFill>
                  <a:srgbClr val="0A5496"/>
                </a:solidFill>
              </a:rPr>
              <a:t> </a:t>
            </a:r>
          </a:p>
          <a:p>
            <a:pPr>
              <a:lnSpc>
                <a:spcPct val="150000"/>
              </a:lnSpc>
              <a:buClr>
                <a:schemeClr val="tx2"/>
              </a:buClr>
              <a:buFont typeface="Wingdings" panose="05000000000000000000" pitchFamily="2" charset="2"/>
              <a:buChar char="§"/>
            </a:pPr>
            <a:r>
              <a:rPr lang="sv-SE" sz="2400" b="1">
                <a:solidFill>
                  <a:srgbClr val="0A5496"/>
                </a:solidFill>
              </a:rPr>
              <a:t> </a:t>
            </a:r>
          </a:p>
          <a:p>
            <a:pPr>
              <a:lnSpc>
                <a:spcPct val="150000"/>
              </a:lnSpc>
              <a:buClr>
                <a:schemeClr val="tx2"/>
              </a:buClr>
              <a:buFont typeface="Wingdings" panose="05000000000000000000" pitchFamily="2" charset="2"/>
              <a:buChar char="§"/>
            </a:pPr>
            <a:r>
              <a:rPr lang="sv-SE" sz="2400" b="1">
                <a:solidFill>
                  <a:srgbClr val="0A5496"/>
                </a:solidFill>
              </a:rPr>
              <a:t> </a:t>
            </a:r>
          </a:p>
        </p:txBody>
      </p:sp>
      <p:sp>
        <p:nvSpPr>
          <p:cNvPr id="15" name="Title 3">
            <a:extLst>
              <a:ext uri="{FF2B5EF4-FFF2-40B4-BE49-F238E27FC236}">
                <a16:creationId xmlns:a16="http://schemas.microsoft.com/office/drawing/2014/main" id="{02A84CB6-C04E-2644-AD1F-78017DEE599D}"/>
              </a:ext>
            </a:extLst>
          </p:cNvPr>
          <p:cNvSpPr txBox="1">
            <a:spLocks/>
          </p:cNvSpPr>
          <p:nvPr/>
        </p:nvSpPr>
        <p:spPr>
          <a:xfrm>
            <a:off x="714213" y="762420"/>
            <a:ext cx="10875865" cy="838200"/>
          </a:xfrm>
          <a:prstGeom prst="rect">
            <a:avLst/>
          </a:prstGeom>
        </p:spPr>
        <p:txBody>
          <a:bodyPr anchor="ct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3200" b="1">
                <a:solidFill>
                  <a:srgbClr val="0A5496"/>
                </a:solidFill>
              </a:rPr>
              <a:t>Distriktets analys - Styrkor</a:t>
            </a:r>
          </a:p>
        </p:txBody>
      </p:sp>
      <p:sp>
        <p:nvSpPr>
          <p:cNvPr id="20" name="Yellow Bar">
            <a:extLst>
              <a:ext uri="{FF2B5EF4-FFF2-40B4-BE49-F238E27FC236}">
                <a16:creationId xmlns:a16="http://schemas.microsoft.com/office/drawing/2014/main" id="{F6A41C4B-F422-724A-90D5-13663A6510CF}"/>
              </a:ext>
            </a:extLst>
          </p:cNvPr>
          <p:cNvSpPr/>
          <p:nvPr/>
        </p:nvSpPr>
        <p:spPr>
          <a:xfrm>
            <a:off x="5370870" y="160062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1" name="Page Number - Blue">
            <a:extLst>
              <a:ext uri="{FF2B5EF4-FFF2-40B4-BE49-F238E27FC236}">
                <a16:creationId xmlns:a16="http://schemas.microsoft.com/office/drawing/2014/main" id="{159019BA-D7AA-3D44-A511-E42B757956C6}"/>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7</a:t>
            </a:fld>
            <a:endParaRPr lang="en-US" sz="1000">
              <a:solidFill>
                <a:srgbClr val="0A5496"/>
              </a:solidFill>
            </a:endParaRPr>
          </a:p>
        </p:txBody>
      </p:sp>
      <p:grpSp>
        <p:nvGrpSpPr>
          <p:cNvPr id="6" name="Group 5">
            <a:extLst>
              <a:ext uri="{FF2B5EF4-FFF2-40B4-BE49-F238E27FC236}">
                <a16:creationId xmlns:a16="http://schemas.microsoft.com/office/drawing/2014/main" id="{EBCD55EF-E81A-4ACF-A7AB-E161EDACBD6F}"/>
              </a:ext>
            </a:extLst>
          </p:cNvPr>
          <p:cNvGrpSpPr/>
          <p:nvPr/>
        </p:nvGrpSpPr>
        <p:grpSpPr>
          <a:xfrm>
            <a:off x="714213" y="2305572"/>
            <a:ext cx="4248504" cy="3861731"/>
            <a:chOff x="533400" y="2153088"/>
            <a:chExt cx="4248504" cy="3861731"/>
          </a:xfrm>
        </p:grpSpPr>
        <p:grpSp>
          <p:nvGrpSpPr>
            <p:cNvPr id="22" name="Group 21">
              <a:extLst>
                <a:ext uri="{FF2B5EF4-FFF2-40B4-BE49-F238E27FC236}">
                  <a16:creationId xmlns:a16="http://schemas.microsoft.com/office/drawing/2014/main" id="{3B01D219-F250-4058-859B-884DA1A74B9D}"/>
                </a:ext>
              </a:extLst>
            </p:cNvPr>
            <p:cNvGrpSpPr/>
            <p:nvPr/>
          </p:nvGrpSpPr>
          <p:grpSpPr>
            <a:xfrm>
              <a:off x="533400" y="2153088"/>
              <a:ext cx="4221102" cy="3861731"/>
              <a:chOff x="6781800" y="1371600"/>
              <a:chExt cx="4862114" cy="4283673"/>
            </a:xfrm>
          </p:grpSpPr>
          <p:sp>
            <p:nvSpPr>
              <p:cNvPr id="23" name="Background - Solid">
                <a:extLst>
                  <a:ext uri="{FF2B5EF4-FFF2-40B4-BE49-F238E27FC236}">
                    <a16:creationId xmlns:a16="http://schemas.microsoft.com/office/drawing/2014/main" id="{2170D5A3-ADC3-4DBC-BE16-2C480E7021AB}"/>
                  </a:ext>
                </a:extLst>
              </p:cNvPr>
              <p:cNvSpPr/>
              <p:nvPr/>
            </p:nvSpPr>
            <p:spPr>
              <a:xfrm>
                <a:off x="9216325" y="3429001"/>
                <a:ext cx="2427589" cy="2226272"/>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4" name="Background - Solid">
                <a:extLst>
                  <a:ext uri="{FF2B5EF4-FFF2-40B4-BE49-F238E27FC236}">
                    <a16:creationId xmlns:a16="http://schemas.microsoft.com/office/drawing/2014/main" id="{7EDE83D0-2E6D-44E1-8F82-35B08E86BA9B}"/>
                  </a:ext>
                </a:extLst>
              </p:cNvPr>
              <p:cNvSpPr/>
              <p:nvPr/>
            </p:nvSpPr>
            <p:spPr>
              <a:xfrm>
                <a:off x="8991600" y="1371600"/>
                <a:ext cx="2652314" cy="2140101"/>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5" name="Background - Solid">
                <a:extLst>
                  <a:ext uri="{FF2B5EF4-FFF2-40B4-BE49-F238E27FC236}">
                    <a16:creationId xmlns:a16="http://schemas.microsoft.com/office/drawing/2014/main" id="{81A6675E-6866-4EAC-B1F2-EEB0BD1A320E}"/>
                  </a:ext>
                </a:extLst>
              </p:cNvPr>
              <p:cNvSpPr/>
              <p:nvPr/>
            </p:nvSpPr>
            <p:spPr>
              <a:xfrm>
                <a:off x="6781801" y="3460712"/>
                <a:ext cx="2434524" cy="2194560"/>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90E18F14-C9E5-40C1-8725-E9AC0639D170}"/>
                  </a:ext>
                </a:extLst>
              </p:cNvPr>
              <p:cNvSpPr/>
              <p:nvPr/>
            </p:nvSpPr>
            <p:spPr>
              <a:xfrm>
                <a:off x="6781800" y="1371600"/>
                <a:ext cx="2434524" cy="2140101"/>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2" name="Body Copy">
              <a:extLst>
                <a:ext uri="{FF2B5EF4-FFF2-40B4-BE49-F238E27FC236}">
                  <a16:creationId xmlns:a16="http://schemas.microsoft.com/office/drawing/2014/main" id="{3987B502-5FB2-4AFC-9190-04C3BE8CEE66}"/>
                </a:ext>
              </a:extLst>
            </p:cNvPr>
            <p:cNvSpPr txBox="1">
              <a:spLocks/>
            </p:cNvSpPr>
            <p:nvPr/>
          </p:nvSpPr>
          <p:spPr>
            <a:xfrm>
              <a:off x="741276" y="2286000"/>
              <a:ext cx="1917409"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1400" b="1">
                  <a:solidFill>
                    <a:schemeClr val="bg1"/>
                  </a:solidFill>
                </a:rPr>
                <a:t>STYRKOR</a:t>
              </a:r>
            </a:p>
            <a:p>
              <a:pPr>
                <a:lnSpc>
                  <a:spcPct val="150000"/>
                </a:lnSpc>
              </a:pPr>
              <a:r>
                <a:rPr lang="sv-SE" sz="1400" b="1">
                  <a:solidFill>
                    <a:schemeClr val="bg1"/>
                  </a:solidFill>
                </a:rPr>
                <a:t>1.</a:t>
              </a:r>
            </a:p>
            <a:p>
              <a:pPr>
                <a:lnSpc>
                  <a:spcPct val="150000"/>
                </a:lnSpc>
              </a:pPr>
              <a:r>
                <a:rPr lang="sv-SE" sz="1400" b="1">
                  <a:solidFill>
                    <a:schemeClr val="bg1"/>
                  </a:solidFill>
                </a:rPr>
                <a:t>2.</a:t>
              </a:r>
            </a:p>
            <a:p>
              <a:pPr>
                <a:lnSpc>
                  <a:spcPct val="150000"/>
                </a:lnSpc>
              </a:pPr>
              <a:r>
                <a:rPr lang="sv-SE" sz="1400" b="1">
                  <a:solidFill>
                    <a:schemeClr val="bg1"/>
                  </a:solidFill>
                </a:rPr>
                <a:t>3.</a:t>
              </a:r>
            </a:p>
            <a:p>
              <a:endParaRPr lang="en-US" sz="1400" kern="0" dirty="0">
                <a:solidFill>
                  <a:schemeClr val="bg1"/>
                </a:solidFill>
              </a:endParaRPr>
            </a:p>
          </p:txBody>
        </p:sp>
        <p:sp>
          <p:nvSpPr>
            <p:cNvPr id="3" name="Body Copy">
              <a:extLst>
                <a:ext uri="{FF2B5EF4-FFF2-40B4-BE49-F238E27FC236}">
                  <a16:creationId xmlns:a16="http://schemas.microsoft.com/office/drawing/2014/main" id="{82421C95-BFC0-4520-B668-94EEF484139E}"/>
                </a:ext>
              </a:extLst>
            </p:cNvPr>
            <p:cNvSpPr txBox="1">
              <a:spLocks/>
            </p:cNvSpPr>
            <p:nvPr/>
          </p:nvSpPr>
          <p:spPr>
            <a:xfrm>
              <a:off x="2801159" y="2286000"/>
              <a:ext cx="1971964"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1400" b="1">
                  <a:solidFill>
                    <a:schemeClr val="bg1"/>
                  </a:solidFill>
                </a:rPr>
                <a:t>SVAGHETER</a:t>
              </a:r>
            </a:p>
            <a:p>
              <a:pPr>
                <a:lnSpc>
                  <a:spcPct val="150000"/>
                </a:lnSpc>
              </a:pPr>
              <a:r>
                <a:rPr lang="sv-SE" sz="1400" b="1">
                  <a:solidFill>
                    <a:schemeClr val="bg1"/>
                  </a:solidFill>
                </a:rPr>
                <a:t>1.</a:t>
              </a:r>
            </a:p>
            <a:p>
              <a:pPr>
                <a:lnSpc>
                  <a:spcPct val="150000"/>
                </a:lnSpc>
              </a:pPr>
              <a:r>
                <a:rPr lang="sv-SE" sz="1400" b="1">
                  <a:solidFill>
                    <a:schemeClr val="bg1"/>
                  </a:solidFill>
                </a:rPr>
                <a:t>2.</a:t>
              </a:r>
            </a:p>
            <a:p>
              <a:pPr>
                <a:lnSpc>
                  <a:spcPct val="150000"/>
                </a:lnSpc>
              </a:pPr>
              <a:r>
                <a:rPr lang="sv-SE" sz="1400" b="1">
                  <a:solidFill>
                    <a:schemeClr val="bg1"/>
                  </a:solidFill>
                </a:rPr>
                <a:t>3.</a:t>
              </a:r>
            </a:p>
            <a:p>
              <a:endParaRPr lang="en-US" sz="1400" kern="0" dirty="0">
                <a:solidFill>
                  <a:schemeClr val="bg1"/>
                </a:solidFill>
              </a:endParaRPr>
            </a:p>
          </p:txBody>
        </p:sp>
        <p:sp>
          <p:nvSpPr>
            <p:cNvPr id="4" name="Body Copy">
              <a:extLst>
                <a:ext uri="{FF2B5EF4-FFF2-40B4-BE49-F238E27FC236}">
                  <a16:creationId xmlns:a16="http://schemas.microsoft.com/office/drawing/2014/main" id="{BFB5E388-3486-4C88-A791-EB2F204513A9}"/>
                </a:ext>
              </a:extLst>
            </p:cNvPr>
            <p:cNvSpPr txBox="1">
              <a:spLocks/>
            </p:cNvSpPr>
            <p:nvPr/>
          </p:nvSpPr>
          <p:spPr>
            <a:xfrm>
              <a:off x="2801159" y="4204015"/>
              <a:ext cx="1980745" cy="174335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1400" b="1">
                  <a:solidFill>
                    <a:schemeClr val="bg1"/>
                  </a:solidFill>
                </a:rPr>
                <a:t>HOT</a:t>
              </a:r>
            </a:p>
            <a:p>
              <a:pPr>
                <a:lnSpc>
                  <a:spcPct val="150000"/>
                </a:lnSpc>
              </a:pPr>
              <a:r>
                <a:rPr lang="sv-SE" sz="1400" b="1">
                  <a:solidFill>
                    <a:schemeClr val="bg1"/>
                  </a:solidFill>
                </a:rPr>
                <a:t>1.</a:t>
              </a:r>
            </a:p>
            <a:p>
              <a:pPr>
                <a:lnSpc>
                  <a:spcPct val="150000"/>
                </a:lnSpc>
              </a:pPr>
              <a:r>
                <a:rPr lang="sv-SE" sz="1400" b="1">
                  <a:solidFill>
                    <a:schemeClr val="bg1"/>
                  </a:solidFill>
                </a:rPr>
                <a:t>2.</a:t>
              </a:r>
            </a:p>
            <a:p>
              <a:pPr>
                <a:lnSpc>
                  <a:spcPct val="150000"/>
                </a:lnSpc>
              </a:pPr>
              <a:r>
                <a:rPr lang="sv-SE" sz="1400" b="1">
                  <a:solidFill>
                    <a:schemeClr val="bg1"/>
                  </a:solidFill>
                </a:rPr>
                <a:t>3.</a:t>
              </a:r>
            </a:p>
            <a:p>
              <a:endParaRPr lang="en-US" sz="1400" kern="0" dirty="0">
                <a:solidFill>
                  <a:schemeClr val="bg1"/>
                </a:solidFill>
              </a:endParaRPr>
            </a:p>
          </p:txBody>
        </p:sp>
        <p:sp>
          <p:nvSpPr>
            <p:cNvPr id="5" name="Body Copy">
              <a:extLst>
                <a:ext uri="{FF2B5EF4-FFF2-40B4-BE49-F238E27FC236}">
                  <a16:creationId xmlns:a16="http://schemas.microsoft.com/office/drawing/2014/main" id="{FA3B9AD0-11FA-4252-8CA6-1562D33B72B6}"/>
                </a:ext>
              </a:extLst>
            </p:cNvPr>
            <p:cNvSpPr txBox="1">
              <a:spLocks/>
            </p:cNvSpPr>
            <p:nvPr/>
          </p:nvSpPr>
          <p:spPr>
            <a:xfrm>
              <a:off x="685800" y="4204016"/>
              <a:ext cx="1972886"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1400" b="1">
                  <a:solidFill>
                    <a:schemeClr val="bg1"/>
                  </a:solidFill>
                </a:rPr>
                <a:t>MÖJLIGHETER</a:t>
              </a:r>
            </a:p>
            <a:p>
              <a:pPr>
                <a:lnSpc>
                  <a:spcPct val="150000"/>
                </a:lnSpc>
              </a:pPr>
              <a:r>
                <a:rPr lang="sv-SE" sz="1400" b="1">
                  <a:solidFill>
                    <a:schemeClr val="bg1"/>
                  </a:solidFill>
                </a:rPr>
                <a:t>1.</a:t>
              </a:r>
            </a:p>
            <a:p>
              <a:pPr>
                <a:lnSpc>
                  <a:spcPct val="150000"/>
                </a:lnSpc>
              </a:pPr>
              <a:r>
                <a:rPr lang="sv-SE" sz="1400" b="1">
                  <a:solidFill>
                    <a:schemeClr val="bg1"/>
                  </a:solidFill>
                </a:rPr>
                <a:t>2.</a:t>
              </a:r>
            </a:p>
            <a:p>
              <a:pPr>
                <a:lnSpc>
                  <a:spcPct val="150000"/>
                </a:lnSpc>
              </a:pPr>
              <a:r>
                <a:rPr lang="sv-SE" sz="1400" b="1">
                  <a:solidFill>
                    <a:schemeClr val="bg1"/>
                  </a:solidFill>
                </a:rPr>
                <a:t>3.</a:t>
              </a:r>
            </a:p>
            <a:p>
              <a:endParaRPr lang="en-US" sz="1400" kern="0" dirty="0">
                <a:solidFill>
                  <a:schemeClr val="bg1"/>
                </a:solidFill>
              </a:endParaRPr>
            </a:p>
          </p:txBody>
        </p:sp>
      </p:grpSp>
    </p:spTree>
    <p:extLst>
      <p:ext uri="{BB962C8B-B14F-4D97-AF65-F5344CB8AC3E}">
        <p14:creationId xmlns:p14="http://schemas.microsoft.com/office/powerpoint/2010/main" val="6540354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0544912-BA79-2642-AF4B-49689A696613}"/>
              </a:ext>
            </a:extLst>
          </p:cNvPr>
          <p:cNvPicPr>
            <a:picLocks noChangeAspect="1"/>
          </p:cNvPicPr>
          <p:nvPr/>
        </p:nvPicPr>
        <p:blipFill>
          <a:blip r:embed="rId3"/>
          <a:srcRect/>
          <a:stretch/>
        </p:blipFill>
        <p:spPr>
          <a:xfrm>
            <a:off x="381000" y="209952"/>
            <a:ext cx="971568" cy="971568"/>
          </a:xfrm>
          <a:prstGeom prst="rect">
            <a:avLst/>
          </a:prstGeom>
        </p:spPr>
      </p:pic>
      <p:sp>
        <p:nvSpPr>
          <p:cNvPr id="11" name="Content Placeholder 4">
            <a:extLst>
              <a:ext uri="{FF2B5EF4-FFF2-40B4-BE49-F238E27FC236}">
                <a16:creationId xmlns:a16="http://schemas.microsoft.com/office/drawing/2014/main" id="{957BC240-D07A-3040-9BE8-531063832849}"/>
              </a:ext>
            </a:extLst>
          </p:cNvPr>
          <p:cNvSpPr txBox="1">
            <a:spLocks/>
          </p:cNvSpPr>
          <p:nvPr/>
        </p:nvSpPr>
        <p:spPr>
          <a:xfrm>
            <a:off x="5370870" y="2305572"/>
            <a:ext cx="5267325" cy="4484222"/>
          </a:xfrm>
          <a:prstGeom prst="rect">
            <a:avLst/>
          </a:prstGeom>
          <a:noFill/>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50000"/>
              </a:lnSpc>
              <a:buClr>
                <a:schemeClr val="tx2"/>
              </a:buClr>
              <a:buFont typeface="Wingdings" panose="05000000000000000000" pitchFamily="2" charset="2"/>
              <a:buChar char="§"/>
            </a:pPr>
            <a:r>
              <a:rPr lang="sv-SE" sz="2400" b="1">
                <a:solidFill>
                  <a:srgbClr val="0A5496"/>
                </a:solidFill>
              </a:rPr>
              <a:t> </a:t>
            </a:r>
          </a:p>
          <a:p>
            <a:pPr>
              <a:lnSpc>
                <a:spcPct val="150000"/>
              </a:lnSpc>
              <a:buClr>
                <a:schemeClr val="tx2"/>
              </a:buClr>
              <a:buFont typeface="Wingdings" panose="05000000000000000000" pitchFamily="2" charset="2"/>
              <a:buChar char="§"/>
            </a:pPr>
            <a:r>
              <a:rPr lang="sv-SE" sz="2400" b="1">
                <a:solidFill>
                  <a:srgbClr val="0A5496"/>
                </a:solidFill>
              </a:rPr>
              <a:t> </a:t>
            </a:r>
          </a:p>
          <a:p>
            <a:pPr>
              <a:lnSpc>
                <a:spcPct val="150000"/>
              </a:lnSpc>
              <a:buClr>
                <a:schemeClr val="tx2"/>
              </a:buClr>
              <a:buFont typeface="Wingdings" panose="05000000000000000000" pitchFamily="2" charset="2"/>
              <a:buChar char="§"/>
            </a:pPr>
            <a:r>
              <a:rPr lang="sv-SE" sz="2400" b="1">
                <a:solidFill>
                  <a:srgbClr val="0A5496"/>
                </a:solidFill>
              </a:rPr>
              <a:t> </a:t>
            </a:r>
          </a:p>
          <a:p>
            <a:pPr>
              <a:lnSpc>
                <a:spcPct val="150000"/>
              </a:lnSpc>
              <a:buClr>
                <a:schemeClr val="tx2"/>
              </a:buClr>
              <a:buFont typeface="Wingdings" panose="05000000000000000000" pitchFamily="2" charset="2"/>
              <a:buChar char="§"/>
            </a:pPr>
            <a:r>
              <a:rPr lang="sv-SE" sz="2400" b="1">
                <a:solidFill>
                  <a:srgbClr val="0A5496"/>
                </a:solidFill>
              </a:rPr>
              <a:t> </a:t>
            </a:r>
          </a:p>
          <a:p>
            <a:pPr>
              <a:lnSpc>
                <a:spcPct val="150000"/>
              </a:lnSpc>
              <a:buClr>
                <a:schemeClr val="tx2"/>
              </a:buClr>
              <a:buFont typeface="Wingdings" panose="05000000000000000000" pitchFamily="2" charset="2"/>
              <a:buChar char="§"/>
            </a:pPr>
            <a:r>
              <a:rPr lang="sv-SE" sz="2400" b="1">
                <a:solidFill>
                  <a:srgbClr val="0A5496"/>
                </a:solidFill>
              </a:rPr>
              <a:t> </a:t>
            </a:r>
          </a:p>
          <a:p>
            <a:pPr>
              <a:lnSpc>
                <a:spcPct val="150000"/>
              </a:lnSpc>
              <a:buClr>
                <a:schemeClr val="tx2"/>
              </a:buClr>
              <a:buFont typeface="Wingdings" panose="05000000000000000000" pitchFamily="2" charset="2"/>
              <a:buChar char="§"/>
            </a:pPr>
            <a:r>
              <a:rPr lang="sv-SE" sz="2400" b="1">
                <a:solidFill>
                  <a:srgbClr val="0A5496"/>
                </a:solidFill>
              </a:rPr>
              <a:t> </a:t>
            </a:r>
          </a:p>
        </p:txBody>
      </p:sp>
      <p:sp>
        <p:nvSpPr>
          <p:cNvPr id="20" name="Title 3">
            <a:extLst>
              <a:ext uri="{FF2B5EF4-FFF2-40B4-BE49-F238E27FC236}">
                <a16:creationId xmlns:a16="http://schemas.microsoft.com/office/drawing/2014/main" id="{931B0106-AB2E-4240-8ACE-B23918A4F5CC}"/>
              </a:ext>
            </a:extLst>
          </p:cNvPr>
          <p:cNvSpPr txBox="1">
            <a:spLocks/>
          </p:cNvSpPr>
          <p:nvPr/>
        </p:nvSpPr>
        <p:spPr>
          <a:xfrm>
            <a:off x="714213" y="762420"/>
            <a:ext cx="10875865" cy="838200"/>
          </a:xfrm>
          <a:prstGeom prst="rect">
            <a:avLst/>
          </a:prstGeom>
        </p:spPr>
        <p:txBody>
          <a:bodyPr anchor="ct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3200" b="1">
                <a:solidFill>
                  <a:srgbClr val="0A5496"/>
                </a:solidFill>
              </a:rPr>
              <a:t>Distriktets analys - Svagheter</a:t>
            </a:r>
          </a:p>
        </p:txBody>
      </p:sp>
      <p:sp>
        <p:nvSpPr>
          <p:cNvPr id="34" name="Yellow Bar">
            <a:extLst>
              <a:ext uri="{FF2B5EF4-FFF2-40B4-BE49-F238E27FC236}">
                <a16:creationId xmlns:a16="http://schemas.microsoft.com/office/drawing/2014/main" id="{BDC21A82-3480-F442-A356-B4972B39270B}"/>
              </a:ext>
            </a:extLst>
          </p:cNvPr>
          <p:cNvSpPr/>
          <p:nvPr/>
        </p:nvSpPr>
        <p:spPr>
          <a:xfrm>
            <a:off x="5370870" y="160062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35" name="Page Number - Blue">
            <a:extLst>
              <a:ext uri="{FF2B5EF4-FFF2-40B4-BE49-F238E27FC236}">
                <a16:creationId xmlns:a16="http://schemas.microsoft.com/office/drawing/2014/main" id="{7F36A734-945E-1F4B-B3B8-26276596B0A7}"/>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8</a:t>
            </a:fld>
            <a:endParaRPr lang="en-US" sz="1000">
              <a:solidFill>
                <a:srgbClr val="0A5496"/>
              </a:solidFill>
            </a:endParaRPr>
          </a:p>
        </p:txBody>
      </p:sp>
      <p:grpSp>
        <p:nvGrpSpPr>
          <p:cNvPr id="16" name="Group 15">
            <a:extLst>
              <a:ext uri="{FF2B5EF4-FFF2-40B4-BE49-F238E27FC236}">
                <a16:creationId xmlns:a16="http://schemas.microsoft.com/office/drawing/2014/main" id="{8A8CD9B3-0FCD-47E1-85E6-DB00B923878B}"/>
              </a:ext>
            </a:extLst>
          </p:cNvPr>
          <p:cNvGrpSpPr/>
          <p:nvPr/>
        </p:nvGrpSpPr>
        <p:grpSpPr>
          <a:xfrm>
            <a:off x="714213" y="2305572"/>
            <a:ext cx="4248504" cy="3861731"/>
            <a:chOff x="533400" y="2153088"/>
            <a:chExt cx="4248504" cy="3861731"/>
          </a:xfrm>
        </p:grpSpPr>
        <p:grpSp>
          <p:nvGrpSpPr>
            <p:cNvPr id="17" name="Group 16">
              <a:extLst>
                <a:ext uri="{FF2B5EF4-FFF2-40B4-BE49-F238E27FC236}">
                  <a16:creationId xmlns:a16="http://schemas.microsoft.com/office/drawing/2014/main" id="{0CD53E1E-8D5F-4B96-B1C4-565EF7682747}"/>
                </a:ext>
              </a:extLst>
            </p:cNvPr>
            <p:cNvGrpSpPr/>
            <p:nvPr/>
          </p:nvGrpSpPr>
          <p:grpSpPr>
            <a:xfrm>
              <a:off x="533400" y="2153088"/>
              <a:ext cx="4221102" cy="3861731"/>
              <a:chOff x="6781800" y="1371600"/>
              <a:chExt cx="4862114" cy="4283673"/>
            </a:xfrm>
          </p:grpSpPr>
          <p:sp>
            <p:nvSpPr>
              <p:cNvPr id="23" name="Background - Solid">
                <a:extLst>
                  <a:ext uri="{FF2B5EF4-FFF2-40B4-BE49-F238E27FC236}">
                    <a16:creationId xmlns:a16="http://schemas.microsoft.com/office/drawing/2014/main" id="{BF784F1A-0A62-4590-950D-85586E2A1B6D}"/>
                  </a:ext>
                </a:extLst>
              </p:cNvPr>
              <p:cNvSpPr/>
              <p:nvPr/>
            </p:nvSpPr>
            <p:spPr>
              <a:xfrm>
                <a:off x="9216325" y="3429001"/>
                <a:ext cx="2427589" cy="2226272"/>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4" name="Background - Solid">
                <a:extLst>
                  <a:ext uri="{FF2B5EF4-FFF2-40B4-BE49-F238E27FC236}">
                    <a16:creationId xmlns:a16="http://schemas.microsoft.com/office/drawing/2014/main" id="{2CE94CCB-FDF3-431E-93F8-0B794DFC9B77}"/>
                  </a:ext>
                </a:extLst>
              </p:cNvPr>
              <p:cNvSpPr/>
              <p:nvPr/>
            </p:nvSpPr>
            <p:spPr>
              <a:xfrm>
                <a:off x="8991600" y="1371600"/>
                <a:ext cx="2652314" cy="2140101"/>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5" name="Background - Solid">
                <a:extLst>
                  <a:ext uri="{FF2B5EF4-FFF2-40B4-BE49-F238E27FC236}">
                    <a16:creationId xmlns:a16="http://schemas.microsoft.com/office/drawing/2014/main" id="{FF653E82-5911-42B8-9F90-86F40D1349AA}"/>
                  </a:ext>
                </a:extLst>
              </p:cNvPr>
              <p:cNvSpPr/>
              <p:nvPr/>
            </p:nvSpPr>
            <p:spPr>
              <a:xfrm>
                <a:off x="6781801" y="3460712"/>
                <a:ext cx="2434524" cy="2194560"/>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6" name="Background - Solid">
                <a:extLst>
                  <a:ext uri="{FF2B5EF4-FFF2-40B4-BE49-F238E27FC236}">
                    <a16:creationId xmlns:a16="http://schemas.microsoft.com/office/drawing/2014/main" id="{67D5C706-5273-4015-9813-EA4FAB5DD0C3}"/>
                  </a:ext>
                </a:extLst>
              </p:cNvPr>
              <p:cNvSpPr/>
              <p:nvPr/>
            </p:nvSpPr>
            <p:spPr>
              <a:xfrm>
                <a:off x="6781800" y="1371600"/>
                <a:ext cx="2434524" cy="2140101"/>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18" name="Body Copy">
              <a:extLst>
                <a:ext uri="{FF2B5EF4-FFF2-40B4-BE49-F238E27FC236}">
                  <a16:creationId xmlns:a16="http://schemas.microsoft.com/office/drawing/2014/main" id="{2A38531B-EE67-4601-A790-350E85D3893A}"/>
                </a:ext>
              </a:extLst>
            </p:cNvPr>
            <p:cNvSpPr txBox="1">
              <a:spLocks/>
            </p:cNvSpPr>
            <p:nvPr/>
          </p:nvSpPr>
          <p:spPr>
            <a:xfrm>
              <a:off x="741276" y="2286000"/>
              <a:ext cx="1917409"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1400" b="1">
                  <a:solidFill>
                    <a:schemeClr val="bg1"/>
                  </a:solidFill>
                </a:rPr>
                <a:t>STYRKOR</a:t>
              </a:r>
            </a:p>
            <a:p>
              <a:pPr>
                <a:lnSpc>
                  <a:spcPct val="150000"/>
                </a:lnSpc>
              </a:pPr>
              <a:r>
                <a:rPr lang="sv-SE" sz="1400" b="1">
                  <a:solidFill>
                    <a:schemeClr val="bg1"/>
                  </a:solidFill>
                </a:rPr>
                <a:t>1.</a:t>
              </a:r>
            </a:p>
            <a:p>
              <a:pPr>
                <a:lnSpc>
                  <a:spcPct val="150000"/>
                </a:lnSpc>
              </a:pPr>
              <a:r>
                <a:rPr lang="sv-SE" sz="1400" b="1">
                  <a:solidFill>
                    <a:schemeClr val="bg1"/>
                  </a:solidFill>
                </a:rPr>
                <a:t>2.</a:t>
              </a:r>
            </a:p>
            <a:p>
              <a:pPr>
                <a:lnSpc>
                  <a:spcPct val="150000"/>
                </a:lnSpc>
              </a:pPr>
              <a:r>
                <a:rPr lang="sv-SE" sz="1400" b="1">
                  <a:solidFill>
                    <a:schemeClr val="bg1"/>
                  </a:solidFill>
                </a:rPr>
                <a:t>3.</a:t>
              </a:r>
            </a:p>
            <a:p>
              <a:endParaRPr lang="en-US" sz="1400" kern="0" dirty="0">
                <a:solidFill>
                  <a:schemeClr val="bg1"/>
                </a:solidFill>
              </a:endParaRPr>
            </a:p>
          </p:txBody>
        </p:sp>
        <p:sp>
          <p:nvSpPr>
            <p:cNvPr id="19" name="Body Copy">
              <a:extLst>
                <a:ext uri="{FF2B5EF4-FFF2-40B4-BE49-F238E27FC236}">
                  <a16:creationId xmlns:a16="http://schemas.microsoft.com/office/drawing/2014/main" id="{BCDBC416-A265-470C-AD24-8482FEE470F4}"/>
                </a:ext>
              </a:extLst>
            </p:cNvPr>
            <p:cNvSpPr txBox="1">
              <a:spLocks/>
            </p:cNvSpPr>
            <p:nvPr/>
          </p:nvSpPr>
          <p:spPr>
            <a:xfrm>
              <a:off x="2801159" y="2286000"/>
              <a:ext cx="1971964"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1400" b="1">
                  <a:solidFill>
                    <a:schemeClr val="bg1"/>
                  </a:solidFill>
                </a:rPr>
                <a:t>SVAGHETER</a:t>
              </a:r>
            </a:p>
            <a:p>
              <a:pPr>
                <a:lnSpc>
                  <a:spcPct val="150000"/>
                </a:lnSpc>
              </a:pPr>
              <a:r>
                <a:rPr lang="sv-SE" sz="1400" b="1">
                  <a:solidFill>
                    <a:schemeClr val="bg1"/>
                  </a:solidFill>
                </a:rPr>
                <a:t>1.</a:t>
              </a:r>
            </a:p>
            <a:p>
              <a:pPr>
                <a:lnSpc>
                  <a:spcPct val="150000"/>
                </a:lnSpc>
              </a:pPr>
              <a:r>
                <a:rPr lang="sv-SE" sz="1400" b="1">
                  <a:solidFill>
                    <a:schemeClr val="bg1"/>
                  </a:solidFill>
                </a:rPr>
                <a:t>2.</a:t>
              </a:r>
            </a:p>
            <a:p>
              <a:pPr>
                <a:lnSpc>
                  <a:spcPct val="150000"/>
                </a:lnSpc>
              </a:pPr>
              <a:r>
                <a:rPr lang="sv-SE" sz="1400" b="1">
                  <a:solidFill>
                    <a:schemeClr val="bg1"/>
                  </a:solidFill>
                </a:rPr>
                <a:t>3.</a:t>
              </a:r>
            </a:p>
            <a:p>
              <a:endParaRPr lang="en-US" sz="1400" kern="0" dirty="0">
                <a:solidFill>
                  <a:schemeClr val="bg1"/>
                </a:solidFill>
              </a:endParaRPr>
            </a:p>
          </p:txBody>
        </p:sp>
        <p:sp>
          <p:nvSpPr>
            <p:cNvPr id="21" name="Body Copy">
              <a:extLst>
                <a:ext uri="{FF2B5EF4-FFF2-40B4-BE49-F238E27FC236}">
                  <a16:creationId xmlns:a16="http://schemas.microsoft.com/office/drawing/2014/main" id="{985D74F0-6F5A-4BAE-8250-7BF38B30B82B}"/>
                </a:ext>
              </a:extLst>
            </p:cNvPr>
            <p:cNvSpPr txBox="1">
              <a:spLocks/>
            </p:cNvSpPr>
            <p:nvPr/>
          </p:nvSpPr>
          <p:spPr>
            <a:xfrm>
              <a:off x="2801159" y="4204015"/>
              <a:ext cx="1980745" cy="174335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1400" b="1">
                  <a:solidFill>
                    <a:schemeClr val="bg1"/>
                  </a:solidFill>
                </a:rPr>
                <a:t>HOT</a:t>
              </a:r>
            </a:p>
            <a:p>
              <a:pPr>
                <a:lnSpc>
                  <a:spcPct val="150000"/>
                </a:lnSpc>
              </a:pPr>
              <a:r>
                <a:rPr lang="sv-SE" sz="1400" b="1">
                  <a:solidFill>
                    <a:schemeClr val="bg1"/>
                  </a:solidFill>
                </a:rPr>
                <a:t>1.</a:t>
              </a:r>
            </a:p>
            <a:p>
              <a:pPr>
                <a:lnSpc>
                  <a:spcPct val="150000"/>
                </a:lnSpc>
              </a:pPr>
              <a:r>
                <a:rPr lang="sv-SE" sz="1400" b="1">
                  <a:solidFill>
                    <a:schemeClr val="bg1"/>
                  </a:solidFill>
                </a:rPr>
                <a:t>2.</a:t>
              </a:r>
            </a:p>
            <a:p>
              <a:pPr>
                <a:lnSpc>
                  <a:spcPct val="150000"/>
                </a:lnSpc>
              </a:pPr>
              <a:r>
                <a:rPr lang="sv-SE" sz="1400" b="1">
                  <a:solidFill>
                    <a:schemeClr val="bg1"/>
                  </a:solidFill>
                </a:rPr>
                <a:t>3.</a:t>
              </a:r>
            </a:p>
            <a:p>
              <a:endParaRPr lang="en-US" sz="1400" kern="0" dirty="0">
                <a:solidFill>
                  <a:schemeClr val="bg1"/>
                </a:solidFill>
              </a:endParaRPr>
            </a:p>
          </p:txBody>
        </p:sp>
        <p:sp>
          <p:nvSpPr>
            <p:cNvPr id="22" name="Body Copy">
              <a:extLst>
                <a:ext uri="{FF2B5EF4-FFF2-40B4-BE49-F238E27FC236}">
                  <a16:creationId xmlns:a16="http://schemas.microsoft.com/office/drawing/2014/main" id="{16E031A2-4B04-44E0-8B9E-76DE9A2A7C1D}"/>
                </a:ext>
              </a:extLst>
            </p:cNvPr>
            <p:cNvSpPr txBox="1">
              <a:spLocks/>
            </p:cNvSpPr>
            <p:nvPr/>
          </p:nvSpPr>
          <p:spPr>
            <a:xfrm>
              <a:off x="685800" y="4204016"/>
              <a:ext cx="1972886"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1400" b="1">
                  <a:solidFill>
                    <a:schemeClr val="bg1"/>
                  </a:solidFill>
                </a:rPr>
                <a:t>MÖJLIGHETER</a:t>
              </a:r>
            </a:p>
            <a:p>
              <a:pPr>
                <a:lnSpc>
                  <a:spcPct val="150000"/>
                </a:lnSpc>
              </a:pPr>
              <a:r>
                <a:rPr lang="sv-SE" sz="1400" b="1">
                  <a:solidFill>
                    <a:schemeClr val="bg1"/>
                  </a:solidFill>
                </a:rPr>
                <a:t>1.</a:t>
              </a:r>
            </a:p>
            <a:p>
              <a:pPr>
                <a:lnSpc>
                  <a:spcPct val="150000"/>
                </a:lnSpc>
              </a:pPr>
              <a:r>
                <a:rPr lang="sv-SE" sz="1400" b="1">
                  <a:solidFill>
                    <a:schemeClr val="bg1"/>
                  </a:solidFill>
                </a:rPr>
                <a:t>2.</a:t>
              </a:r>
            </a:p>
            <a:p>
              <a:pPr>
                <a:lnSpc>
                  <a:spcPct val="150000"/>
                </a:lnSpc>
              </a:pPr>
              <a:r>
                <a:rPr lang="sv-SE" sz="1400" b="1">
                  <a:solidFill>
                    <a:schemeClr val="bg1"/>
                  </a:solidFill>
                </a:rPr>
                <a:t>3.</a:t>
              </a:r>
            </a:p>
            <a:p>
              <a:endParaRPr lang="en-US" sz="1400" kern="0" dirty="0">
                <a:solidFill>
                  <a:schemeClr val="bg1"/>
                </a:solidFill>
              </a:endParaRPr>
            </a:p>
          </p:txBody>
        </p:sp>
      </p:grpSp>
    </p:spTree>
    <p:extLst>
      <p:ext uri="{BB962C8B-B14F-4D97-AF65-F5344CB8AC3E}">
        <p14:creationId xmlns:p14="http://schemas.microsoft.com/office/powerpoint/2010/main" val="22255489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B1FABA-DF2E-0F42-AF1E-8F9630A9727F}"/>
              </a:ext>
            </a:extLst>
          </p:cNvPr>
          <p:cNvPicPr>
            <a:picLocks noChangeAspect="1"/>
          </p:cNvPicPr>
          <p:nvPr/>
        </p:nvPicPr>
        <p:blipFill>
          <a:blip r:embed="rId3"/>
          <a:srcRect/>
          <a:stretch/>
        </p:blipFill>
        <p:spPr>
          <a:xfrm>
            <a:off x="381000" y="209952"/>
            <a:ext cx="971568" cy="971568"/>
          </a:xfrm>
          <a:prstGeom prst="rect">
            <a:avLst/>
          </a:prstGeom>
        </p:spPr>
      </p:pic>
      <p:sp>
        <p:nvSpPr>
          <p:cNvPr id="10" name="Content Placeholder 4">
            <a:extLst>
              <a:ext uri="{FF2B5EF4-FFF2-40B4-BE49-F238E27FC236}">
                <a16:creationId xmlns:a16="http://schemas.microsoft.com/office/drawing/2014/main" id="{8F9949F0-1589-8049-9D6F-1EAFD07B336C}"/>
              </a:ext>
            </a:extLst>
          </p:cNvPr>
          <p:cNvSpPr txBox="1">
            <a:spLocks/>
          </p:cNvSpPr>
          <p:nvPr/>
        </p:nvSpPr>
        <p:spPr>
          <a:xfrm>
            <a:off x="5370870" y="2305572"/>
            <a:ext cx="5267325" cy="4484222"/>
          </a:xfrm>
          <a:prstGeom prst="rect">
            <a:avLst/>
          </a:prstGeom>
          <a:noFill/>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50000"/>
              </a:lnSpc>
              <a:buClr>
                <a:schemeClr val="tx2"/>
              </a:buClr>
              <a:buFont typeface="Wingdings" panose="05000000000000000000" pitchFamily="2" charset="2"/>
              <a:buChar char="§"/>
            </a:pPr>
            <a:r>
              <a:rPr lang="sv-SE" sz="2400" b="1">
                <a:solidFill>
                  <a:srgbClr val="0A5496"/>
                </a:solidFill>
              </a:rPr>
              <a:t> </a:t>
            </a:r>
          </a:p>
          <a:p>
            <a:pPr>
              <a:lnSpc>
                <a:spcPct val="150000"/>
              </a:lnSpc>
              <a:buClr>
                <a:schemeClr val="tx2"/>
              </a:buClr>
              <a:buFont typeface="Wingdings" panose="05000000000000000000" pitchFamily="2" charset="2"/>
              <a:buChar char="§"/>
            </a:pPr>
            <a:r>
              <a:rPr lang="sv-SE" sz="2400" b="1">
                <a:solidFill>
                  <a:srgbClr val="0A5496"/>
                </a:solidFill>
              </a:rPr>
              <a:t> </a:t>
            </a:r>
          </a:p>
          <a:p>
            <a:pPr>
              <a:lnSpc>
                <a:spcPct val="150000"/>
              </a:lnSpc>
              <a:buClr>
                <a:schemeClr val="tx2"/>
              </a:buClr>
              <a:buFont typeface="Wingdings" panose="05000000000000000000" pitchFamily="2" charset="2"/>
              <a:buChar char="§"/>
            </a:pPr>
            <a:r>
              <a:rPr lang="sv-SE" sz="2400" b="1">
                <a:solidFill>
                  <a:srgbClr val="0A5496"/>
                </a:solidFill>
              </a:rPr>
              <a:t> </a:t>
            </a:r>
          </a:p>
          <a:p>
            <a:pPr>
              <a:lnSpc>
                <a:spcPct val="150000"/>
              </a:lnSpc>
              <a:buClr>
                <a:schemeClr val="tx2"/>
              </a:buClr>
              <a:buFont typeface="Wingdings" panose="05000000000000000000" pitchFamily="2" charset="2"/>
              <a:buChar char="§"/>
            </a:pPr>
            <a:r>
              <a:rPr lang="sv-SE" sz="2400" b="1">
                <a:solidFill>
                  <a:srgbClr val="0A5496"/>
                </a:solidFill>
              </a:rPr>
              <a:t> </a:t>
            </a:r>
          </a:p>
          <a:p>
            <a:pPr>
              <a:lnSpc>
                <a:spcPct val="150000"/>
              </a:lnSpc>
              <a:buClr>
                <a:schemeClr val="tx2"/>
              </a:buClr>
              <a:buFont typeface="Wingdings" panose="05000000000000000000" pitchFamily="2" charset="2"/>
              <a:buChar char="§"/>
            </a:pPr>
            <a:r>
              <a:rPr lang="sv-SE" sz="2400" b="1">
                <a:solidFill>
                  <a:srgbClr val="0A5496"/>
                </a:solidFill>
              </a:rPr>
              <a:t> </a:t>
            </a:r>
          </a:p>
          <a:p>
            <a:pPr>
              <a:lnSpc>
                <a:spcPct val="150000"/>
              </a:lnSpc>
              <a:buClr>
                <a:schemeClr val="tx2"/>
              </a:buClr>
              <a:buFont typeface="Wingdings" panose="05000000000000000000" pitchFamily="2" charset="2"/>
              <a:buChar char="§"/>
            </a:pPr>
            <a:r>
              <a:rPr lang="sv-SE" sz="2400" b="1">
                <a:solidFill>
                  <a:srgbClr val="0A5496"/>
                </a:solidFill>
              </a:rPr>
              <a:t> </a:t>
            </a:r>
          </a:p>
        </p:txBody>
      </p:sp>
      <p:sp>
        <p:nvSpPr>
          <p:cNvPr id="15" name="Title 3">
            <a:extLst>
              <a:ext uri="{FF2B5EF4-FFF2-40B4-BE49-F238E27FC236}">
                <a16:creationId xmlns:a16="http://schemas.microsoft.com/office/drawing/2014/main" id="{07FFCFE6-17DD-F246-9E0B-C9E1702877A0}"/>
              </a:ext>
            </a:extLst>
          </p:cNvPr>
          <p:cNvSpPr txBox="1">
            <a:spLocks/>
          </p:cNvSpPr>
          <p:nvPr/>
        </p:nvSpPr>
        <p:spPr>
          <a:xfrm>
            <a:off x="714213" y="762420"/>
            <a:ext cx="10875865" cy="838200"/>
          </a:xfrm>
          <a:prstGeom prst="rect">
            <a:avLst/>
          </a:prstGeom>
        </p:spPr>
        <p:txBody>
          <a:bodyPr anchor="ct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3200" b="1">
                <a:solidFill>
                  <a:srgbClr val="0A5496"/>
                </a:solidFill>
              </a:rPr>
              <a:t>Distriktets analys - Möjligheter</a:t>
            </a:r>
          </a:p>
        </p:txBody>
      </p:sp>
      <p:sp>
        <p:nvSpPr>
          <p:cNvPr id="20" name="Yellow Bar">
            <a:extLst>
              <a:ext uri="{FF2B5EF4-FFF2-40B4-BE49-F238E27FC236}">
                <a16:creationId xmlns:a16="http://schemas.microsoft.com/office/drawing/2014/main" id="{54854F48-06E8-0C49-A6A4-0AA6FBBF438E}"/>
              </a:ext>
            </a:extLst>
          </p:cNvPr>
          <p:cNvSpPr/>
          <p:nvPr/>
        </p:nvSpPr>
        <p:spPr>
          <a:xfrm>
            <a:off x="5370870" y="160062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1" name="Page Number - Blue">
            <a:extLst>
              <a:ext uri="{FF2B5EF4-FFF2-40B4-BE49-F238E27FC236}">
                <a16:creationId xmlns:a16="http://schemas.microsoft.com/office/drawing/2014/main" id="{6B8C47C5-7F24-9742-B880-ACF2616E16A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9</a:t>
            </a:fld>
            <a:endParaRPr lang="en-US" sz="1000">
              <a:solidFill>
                <a:srgbClr val="0A5496"/>
              </a:solidFill>
            </a:endParaRPr>
          </a:p>
        </p:txBody>
      </p:sp>
      <p:grpSp>
        <p:nvGrpSpPr>
          <p:cNvPr id="22" name="Group 21">
            <a:extLst>
              <a:ext uri="{FF2B5EF4-FFF2-40B4-BE49-F238E27FC236}">
                <a16:creationId xmlns:a16="http://schemas.microsoft.com/office/drawing/2014/main" id="{58B6516C-2D9D-48D8-ABEB-9D4E849E96E8}"/>
              </a:ext>
            </a:extLst>
          </p:cNvPr>
          <p:cNvGrpSpPr/>
          <p:nvPr/>
        </p:nvGrpSpPr>
        <p:grpSpPr>
          <a:xfrm>
            <a:off x="714213" y="2305572"/>
            <a:ext cx="4248504" cy="3861731"/>
            <a:chOff x="533400" y="2153088"/>
            <a:chExt cx="4248504" cy="3861731"/>
          </a:xfrm>
        </p:grpSpPr>
        <p:grpSp>
          <p:nvGrpSpPr>
            <p:cNvPr id="23" name="Group 22">
              <a:extLst>
                <a:ext uri="{FF2B5EF4-FFF2-40B4-BE49-F238E27FC236}">
                  <a16:creationId xmlns:a16="http://schemas.microsoft.com/office/drawing/2014/main" id="{14B9BF10-6CF6-4B34-A002-1087F2F7A101}"/>
                </a:ext>
              </a:extLst>
            </p:cNvPr>
            <p:cNvGrpSpPr/>
            <p:nvPr/>
          </p:nvGrpSpPr>
          <p:grpSpPr>
            <a:xfrm>
              <a:off x="533400" y="2153088"/>
              <a:ext cx="4221102" cy="3861731"/>
              <a:chOff x="6781800" y="1371600"/>
              <a:chExt cx="4862114" cy="4283673"/>
            </a:xfrm>
          </p:grpSpPr>
          <p:sp>
            <p:nvSpPr>
              <p:cNvPr id="28" name="Background - Solid">
                <a:extLst>
                  <a:ext uri="{FF2B5EF4-FFF2-40B4-BE49-F238E27FC236}">
                    <a16:creationId xmlns:a16="http://schemas.microsoft.com/office/drawing/2014/main" id="{0F57536A-9FA5-4FFB-997D-343611557091}"/>
                  </a:ext>
                </a:extLst>
              </p:cNvPr>
              <p:cNvSpPr/>
              <p:nvPr/>
            </p:nvSpPr>
            <p:spPr>
              <a:xfrm>
                <a:off x="9216325" y="3429001"/>
                <a:ext cx="2427589" cy="2226272"/>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1CB00DEE-EDDE-46D9-920F-102B845BFDE3}"/>
                  </a:ext>
                </a:extLst>
              </p:cNvPr>
              <p:cNvSpPr/>
              <p:nvPr/>
            </p:nvSpPr>
            <p:spPr>
              <a:xfrm>
                <a:off x="8991600" y="1371600"/>
                <a:ext cx="2652314" cy="2140101"/>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0" name="Background - Solid">
                <a:extLst>
                  <a:ext uri="{FF2B5EF4-FFF2-40B4-BE49-F238E27FC236}">
                    <a16:creationId xmlns:a16="http://schemas.microsoft.com/office/drawing/2014/main" id="{0BD9E3E1-B495-4115-B756-BFB82C9D9017}"/>
                  </a:ext>
                </a:extLst>
              </p:cNvPr>
              <p:cNvSpPr/>
              <p:nvPr/>
            </p:nvSpPr>
            <p:spPr>
              <a:xfrm>
                <a:off x="6781801" y="3460712"/>
                <a:ext cx="2434524" cy="2194560"/>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1" name="Background - Solid">
                <a:extLst>
                  <a:ext uri="{FF2B5EF4-FFF2-40B4-BE49-F238E27FC236}">
                    <a16:creationId xmlns:a16="http://schemas.microsoft.com/office/drawing/2014/main" id="{BB600D5A-6A4E-4BC8-B862-72890CDEFB91}"/>
                  </a:ext>
                </a:extLst>
              </p:cNvPr>
              <p:cNvSpPr/>
              <p:nvPr/>
            </p:nvSpPr>
            <p:spPr>
              <a:xfrm>
                <a:off x="6781800" y="1371600"/>
                <a:ext cx="2434524" cy="2140101"/>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24" name="Body Copy">
              <a:extLst>
                <a:ext uri="{FF2B5EF4-FFF2-40B4-BE49-F238E27FC236}">
                  <a16:creationId xmlns:a16="http://schemas.microsoft.com/office/drawing/2014/main" id="{894D53DC-178E-4D3D-84A6-0136A086C613}"/>
                </a:ext>
              </a:extLst>
            </p:cNvPr>
            <p:cNvSpPr txBox="1">
              <a:spLocks/>
            </p:cNvSpPr>
            <p:nvPr/>
          </p:nvSpPr>
          <p:spPr>
            <a:xfrm>
              <a:off x="741276" y="2286000"/>
              <a:ext cx="1917409"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1400" b="1">
                  <a:solidFill>
                    <a:schemeClr val="bg1"/>
                  </a:solidFill>
                </a:rPr>
                <a:t>STYRKOR</a:t>
              </a:r>
            </a:p>
            <a:p>
              <a:pPr>
                <a:lnSpc>
                  <a:spcPct val="150000"/>
                </a:lnSpc>
              </a:pPr>
              <a:r>
                <a:rPr lang="sv-SE" sz="1400" b="1">
                  <a:solidFill>
                    <a:schemeClr val="bg1"/>
                  </a:solidFill>
                </a:rPr>
                <a:t>1.</a:t>
              </a:r>
            </a:p>
            <a:p>
              <a:pPr>
                <a:lnSpc>
                  <a:spcPct val="150000"/>
                </a:lnSpc>
              </a:pPr>
              <a:r>
                <a:rPr lang="sv-SE" sz="1400" b="1">
                  <a:solidFill>
                    <a:schemeClr val="bg1"/>
                  </a:solidFill>
                </a:rPr>
                <a:t>2.</a:t>
              </a:r>
            </a:p>
            <a:p>
              <a:pPr>
                <a:lnSpc>
                  <a:spcPct val="150000"/>
                </a:lnSpc>
              </a:pPr>
              <a:r>
                <a:rPr lang="sv-SE" sz="1400" b="1">
                  <a:solidFill>
                    <a:schemeClr val="bg1"/>
                  </a:solidFill>
                </a:rPr>
                <a:t>3.</a:t>
              </a:r>
            </a:p>
            <a:p>
              <a:endParaRPr lang="en-US" sz="1400" kern="0" dirty="0">
                <a:solidFill>
                  <a:schemeClr val="bg1"/>
                </a:solidFill>
              </a:endParaRPr>
            </a:p>
          </p:txBody>
        </p:sp>
        <p:sp>
          <p:nvSpPr>
            <p:cNvPr id="25" name="Body Copy">
              <a:extLst>
                <a:ext uri="{FF2B5EF4-FFF2-40B4-BE49-F238E27FC236}">
                  <a16:creationId xmlns:a16="http://schemas.microsoft.com/office/drawing/2014/main" id="{0749213E-8B35-4DA6-B9B4-889CA3C613D1}"/>
                </a:ext>
              </a:extLst>
            </p:cNvPr>
            <p:cNvSpPr txBox="1">
              <a:spLocks/>
            </p:cNvSpPr>
            <p:nvPr/>
          </p:nvSpPr>
          <p:spPr>
            <a:xfrm>
              <a:off x="2801159" y="2286000"/>
              <a:ext cx="1971964"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1400" b="1">
                  <a:solidFill>
                    <a:schemeClr val="bg1"/>
                  </a:solidFill>
                </a:rPr>
                <a:t>SVAGHETER</a:t>
              </a:r>
            </a:p>
            <a:p>
              <a:pPr>
                <a:lnSpc>
                  <a:spcPct val="150000"/>
                </a:lnSpc>
              </a:pPr>
              <a:r>
                <a:rPr lang="sv-SE" sz="1400" b="1">
                  <a:solidFill>
                    <a:schemeClr val="bg1"/>
                  </a:solidFill>
                </a:rPr>
                <a:t>1.</a:t>
              </a:r>
            </a:p>
            <a:p>
              <a:pPr>
                <a:lnSpc>
                  <a:spcPct val="150000"/>
                </a:lnSpc>
              </a:pPr>
              <a:r>
                <a:rPr lang="sv-SE" sz="1400" b="1">
                  <a:solidFill>
                    <a:schemeClr val="bg1"/>
                  </a:solidFill>
                </a:rPr>
                <a:t>2.</a:t>
              </a:r>
            </a:p>
            <a:p>
              <a:pPr>
                <a:lnSpc>
                  <a:spcPct val="150000"/>
                </a:lnSpc>
              </a:pPr>
              <a:r>
                <a:rPr lang="sv-SE" sz="1400" b="1">
                  <a:solidFill>
                    <a:schemeClr val="bg1"/>
                  </a:solidFill>
                </a:rPr>
                <a:t>3.</a:t>
              </a:r>
            </a:p>
            <a:p>
              <a:endParaRPr lang="en-US" sz="1400" kern="0" dirty="0">
                <a:solidFill>
                  <a:schemeClr val="bg1"/>
                </a:solidFill>
              </a:endParaRPr>
            </a:p>
          </p:txBody>
        </p:sp>
        <p:sp>
          <p:nvSpPr>
            <p:cNvPr id="26" name="Body Copy">
              <a:extLst>
                <a:ext uri="{FF2B5EF4-FFF2-40B4-BE49-F238E27FC236}">
                  <a16:creationId xmlns:a16="http://schemas.microsoft.com/office/drawing/2014/main" id="{BAF2A798-295B-4685-9B95-78B29E4E8BBB}"/>
                </a:ext>
              </a:extLst>
            </p:cNvPr>
            <p:cNvSpPr txBox="1">
              <a:spLocks/>
            </p:cNvSpPr>
            <p:nvPr/>
          </p:nvSpPr>
          <p:spPr>
            <a:xfrm>
              <a:off x="2801159" y="4204015"/>
              <a:ext cx="1980745" cy="174335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1400" b="1">
                  <a:solidFill>
                    <a:schemeClr val="bg1"/>
                  </a:solidFill>
                </a:rPr>
                <a:t>HOT</a:t>
              </a:r>
            </a:p>
            <a:p>
              <a:pPr>
                <a:lnSpc>
                  <a:spcPct val="150000"/>
                </a:lnSpc>
              </a:pPr>
              <a:r>
                <a:rPr lang="sv-SE" sz="1400" b="1">
                  <a:solidFill>
                    <a:schemeClr val="bg1"/>
                  </a:solidFill>
                </a:rPr>
                <a:t>1.</a:t>
              </a:r>
            </a:p>
            <a:p>
              <a:pPr>
                <a:lnSpc>
                  <a:spcPct val="150000"/>
                </a:lnSpc>
              </a:pPr>
              <a:r>
                <a:rPr lang="sv-SE" sz="1400" b="1">
                  <a:solidFill>
                    <a:schemeClr val="bg1"/>
                  </a:solidFill>
                </a:rPr>
                <a:t>2.</a:t>
              </a:r>
            </a:p>
            <a:p>
              <a:pPr>
                <a:lnSpc>
                  <a:spcPct val="150000"/>
                </a:lnSpc>
              </a:pPr>
              <a:r>
                <a:rPr lang="sv-SE" sz="1400" b="1">
                  <a:solidFill>
                    <a:schemeClr val="bg1"/>
                  </a:solidFill>
                </a:rPr>
                <a:t>3.</a:t>
              </a:r>
            </a:p>
            <a:p>
              <a:endParaRPr lang="en-US" sz="1400" kern="0" dirty="0">
                <a:solidFill>
                  <a:schemeClr val="bg1"/>
                </a:solidFill>
              </a:endParaRPr>
            </a:p>
          </p:txBody>
        </p:sp>
        <p:sp>
          <p:nvSpPr>
            <p:cNvPr id="27" name="Body Copy">
              <a:extLst>
                <a:ext uri="{FF2B5EF4-FFF2-40B4-BE49-F238E27FC236}">
                  <a16:creationId xmlns:a16="http://schemas.microsoft.com/office/drawing/2014/main" id="{62D26968-F10A-426F-A8A4-F20E10406282}"/>
                </a:ext>
              </a:extLst>
            </p:cNvPr>
            <p:cNvSpPr txBox="1">
              <a:spLocks/>
            </p:cNvSpPr>
            <p:nvPr/>
          </p:nvSpPr>
          <p:spPr>
            <a:xfrm>
              <a:off x="685800" y="4204016"/>
              <a:ext cx="1972886"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1400" b="1">
                  <a:solidFill>
                    <a:schemeClr val="bg1"/>
                  </a:solidFill>
                </a:rPr>
                <a:t>MÖJLIGHETER</a:t>
              </a:r>
            </a:p>
            <a:p>
              <a:pPr>
                <a:lnSpc>
                  <a:spcPct val="150000"/>
                </a:lnSpc>
              </a:pPr>
              <a:r>
                <a:rPr lang="sv-SE" sz="1400" b="1">
                  <a:solidFill>
                    <a:schemeClr val="bg1"/>
                  </a:solidFill>
                </a:rPr>
                <a:t>1.</a:t>
              </a:r>
            </a:p>
            <a:p>
              <a:pPr>
                <a:lnSpc>
                  <a:spcPct val="150000"/>
                </a:lnSpc>
              </a:pPr>
              <a:r>
                <a:rPr lang="sv-SE" sz="1400" b="1">
                  <a:solidFill>
                    <a:schemeClr val="bg1"/>
                  </a:solidFill>
                </a:rPr>
                <a:t>2.</a:t>
              </a:r>
            </a:p>
            <a:p>
              <a:pPr>
                <a:lnSpc>
                  <a:spcPct val="150000"/>
                </a:lnSpc>
              </a:pPr>
              <a:r>
                <a:rPr lang="sv-SE" sz="1400" b="1">
                  <a:solidFill>
                    <a:schemeClr val="bg1"/>
                  </a:solidFill>
                </a:rPr>
                <a:t>3.</a:t>
              </a:r>
            </a:p>
            <a:p>
              <a:endParaRPr lang="en-US" sz="1400" kern="0" dirty="0">
                <a:solidFill>
                  <a:schemeClr val="bg1"/>
                </a:solidFill>
              </a:endParaRPr>
            </a:p>
          </p:txBody>
        </p:sp>
      </p:grpSp>
    </p:spTree>
    <p:extLst>
      <p:ext uri="{BB962C8B-B14F-4D97-AF65-F5344CB8AC3E}">
        <p14:creationId xmlns:p14="http://schemas.microsoft.com/office/powerpoint/2010/main" val="3226059743"/>
      </p:ext>
    </p:extLst>
  </p:cSld>
  <p:clrMapOvr>
    <a:masterClrMapping/>
  </p:clrMapOvr>
</p:sld>
</file>

<file path=ppt/theme/theme1.xml><?xml version="1.0" encoding="utf-8"?>
<a:theme xmlns:a="http://schemas.openxmlformats.org/drawingml/2006/main" name="Light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Light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LongProperties xmlns="http://schemas.microsoft.com/office/2006/metadata/longProperti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1FB9C5-FCF7-40CA-B88F-2FCAC75B8805}">
  <ds:schemaRefs>
    <ds:schemaRef ds:uri="http://schemas.microsoft.com/office/2006/metadata/longProperties"/>
  </ds:schemaRefs>
</ds:datastoreItem>
</file>

<file path=customXml/itemProps2.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3.xml><?xml version="1.0" encoding="utf-8"?>
<ds:datastoreItem xmlns:ds="http://schemas.openxmlformats.org/officeDocument/2006/customXml" ds:itemID="{06A8C181-E056-415E-9B59-40F04FA43837}">
  <ds:schemaRefs>
    <ds:schemaRef ds:uri="http://schemas.microsoft.com/office/2006/documentManagement/types"/>
    <ds:schemaRef ds:uri="http://www.w3.org/XML/1998/namespace"/>
    <ds:schemaRef ds:uri="http://schemas.microsoft.com/office/2006/metadata/properties"/>
    <ds:schemaRef ds:uri="http://schemas.openxmlformats.org/package/2006/metadata/core-properties"/>
    <ds:schemaRef ds:uri="http://purl.org/dc/terms/"/>
    <ds:schemaRef ds:uri="http://purl.org/dc/dcmitype/"/>
    <ds:schemaRef ds:uri="a7495015-d16d-4dd1-a72f-488cd8119f34"/>
    <ds:schemaRef ds:uri="http://schemas.microsoft.com/office/infopath/2007/PartnerControls"/>
    <ds:schemaRef ds:uri="http://purl.org/dc/elements/1.1/"/>
  </ds:schemaRefs>
</ds:datastoreItem>
</file>

<file path=customXml/itemProps4.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74C6324C-4351-4A54-A5CC-A482A4792C6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5238</TotalTime>
  <Words>8493</Words>
  <Application>Microsoft Office PowerPoint</Application>
  <PresentationFormat>Widescreen</PresentationFormat>
  <Paragraphs>1128</Paragraphs>
  <Slides>37</Slides>
  <Notes>37</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37</vt:i4>
      </vt:variant>
    </vt:vector>
  </HeadingPairs>
  <TitlesOfParts>
    <vt:vector size="56" baseType="lpstr">
      <vt:lpstr>MS Gothic</vt:lpstr>
      <vt:lpstr>.Lucida Grande UI Regular</vt:lpstr>
      <vt:lpstr>Arial</vt:lpstr>
      <vt:lpstr>Calibri</vt:lpstr>
      <vt:lpstr>Calibri Light</vt:lpstr>
      <vt:lpstr>Century Gothic</vt:lpstr>
      <vt:lpstr>Fira Sans Extra Condensed Medium</vt:lpstr>
      <vt:lpstr>Helvetica</vt:lpstr>
      <vt:lpstr>Helvetica Neue</vt:lpstr>
      <vt:lpstr>Open Sans</vt:lpstr>
      <vt:lpstr>Segoe UI</vt:lpstr>
      <vt:lpstr>Segoe UI Semibold</vt:lpstr>
      <vt:lpstr>Times New Roman</vt:lpstr>
      <vt:lpstr>Wingdings</vt:lpstr>
      <vt:lpstr>Wingdings 3</vt:lpstr>
      <vt:lpstr>Light Background</vt:lpstr>
      <vt:lpstr>MASTER SLIDE - BLANK</vt:lpstr>
      <vt:lpstr>1_Light Background</vt:lpstr>
      <vt:lpstr>1_MASTER SLIDE - 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Exempel på organisation för arbetsgrupp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Membership Approach</dc:title>
  <dc:creator>Gray, Tracy</dc:creator>
  <cp:lastModifiedBy>Gray, Tracy</cp:lastModifiedBy>
  <cp:revision>279</cp:revision>
  <dcterms:created xsi:type="dcterms:W3CDTF">2020-10-09T21:24:35Z</dcterms:created>
  <dcterms:modified xsi:type="dcterms:W3CDTF">2023-08-11T23:52:07Z</dcterms:modified>
</cp:coreProperties>
</file>