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78" r:id="rId4"/>
    <p:sldMasterId id="2147483695" r:id="rId5"/>
    <p:sldMasterId id="2147483712" r:id="rId6"/>
    <p:sldMasterId id="2147483719" r:id="rId7"/>
  </p:sldMasterIdLst>
  <p:notesMasterIdLst>
    <p:notesMasterId r:id="rId25"/>
  </p:notesMasterIdLst>
  <p:handoutMasterIdLst>
    <p:handoutMasterId r:id="rId26"/>
  </p:handoutMasterIdLst>
  <p:sldIdLst>
    <p:sldId id="882" r:id="rId8"/>
    <p:sldId id="1081" r:id="rId9"/>
    <p:sldId id="293" r:id="rId10"/>
    <p:sldId id="306" r:id="rId11"/>
    <p:sldId id="266" r:id="rId12"/>
    <p:sldId id="287" r:id="rId13"/>
    <p:sldId id="883" r:id="rId14"/>
    <p:sldId id="1122" r:id="rId15"/>
    <p:sldId id="1118" r:id="rId16"/>
    <p:sldId id="1121" r:id="rId17"/>
    <p:sldId id="897" r:id="rId18"/>
    <p:sldId id="269" r:id="rId19"/>
    <p:sldId id="302" r:id="rId20"/>
    <p:sldId id="1120" r:id="rId21"/>
    <p:sldId id="895" r:id="rId22"/>
    <p:sldId id="1123" r:id="rId23"/>
    <p:sldId id="1119"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a:srgbClr val="FFFF66"/>
    <a:srgbClr val="003FB0"/>
    <a:srgbClr val="001946"/>
    <a:srgbClr val="002464"/>
    <a:srgbClr val="001D50"/>
    <a:srgbClr val="001842"/>
    <a:srgbClr val="002346"/>
    <a:srgbClr val="002C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6510" autoAdjust="0"/>
  </p:normalViewPr>
  <p:slideViewPr>
    <p:cSldViewPr snapToGrid="0">
      <p:cViewPr varScale="1">
        <p:scale>
          <a:sx n="98" d="100"/>
          <a:sy n="98" d="100"/>
        </p:scale>
        <p:origin x="9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CC552-2858-4B4E-96A7-6F029451920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132EE4-E1D8-4359-893E-214CEB3144BC}">
      <dgm:prSet phldrT="[Text]"/>
      <dgm:spPr>
        <a:solidFill>
          <a:schemeClr val="tx2"/>
        </a:solidFill>
      </dgm:spPr>
      <dgm:t>
        <a:bodyPr/>
        <a:lstStyle/>
        <a:p>
          <a:r>
            <a:rPr lang="sv-SE" b="1">
              <a:latin typeface="Arial" panose="020B0604020202020204" pitchFamily="34" charset="0"/>
              <a:cs typeface="Arial" panose="020B0604020202020204" pitchFamily="34" charset="0"/>
            </a:rPr>
            <a:t>HJÄLPINSATSER</a:t>
          </a:r>
        </a:p>
      </dgm:t>
    </dgm:pt>
    <dgm:pt modelId="{4B90A4CF-0419-41E5-8162-9865AFCFB7B2}" type="parTrans" cxnId="{A4DFF299-1E18-4B23-9B2E-6A2263CE4B17}">
      <dgm:prSet/>
      <dgm:spPr/>
      <dgm:t>
        <a:bodyPr/>
        <a:lstStyle/>
        <a:p>
          <a:endParaRPr lang="en-US"/>
        </a:p>
      </dgm:t>
    </dgm:pt>
    <dgm:pt modelId="{6572267C-4D41-456B-A209-07865ABE4992}" type="sibTrans" cxnId="{A4DFF299-1E18-4B23-9B2E-6A2263CE4B17}">
      <dgm:prSet/>
      <dgm:spPr/>
      <dgm:t>
        <a:bodyPr/>
        <a:lstStyle/>
        <a:p>
          <a:endParaRPr lang="en-US"/>
        </a:p>
      </dgm:t>
    </dgm:pt>
    <dgm:pt modelId="{CB78E6BF-7610-45C7-8D24-96F715077796}">
      <dgm:prSet phldrT="[Text]"/>
      <dgm:spPr>
        <a:solidFill>
          <a:schemeClr val="tx2"/>
        </a:solidFill>
      </dgm:spPr>
      <dgm:t>
        <a:bodyPr/>
        <a:lstStyle/>
        <a:p>
          <a:r>
            <a:rPr lang="sv-SE" b="1">
              <a:latin typeface="Arial" panose="020B0604020202020204" pitchFamily="34" charset="0"/>
              <a:cs typeface="Arial" panose="020B0604020202020204" pitchFamily="34" charset="0"/>
            </a:rPr>
            <a:t>MEDLEMSKAP</a:t>
          </a:r>
        </a:p>
      </dgm:t>
    </dgm:pt>
    <dgm:pt modelId="{2F187D23-EF81-4703-9D9C-EC54B68C615B}" type="parTrans" cxnId="{97B75B63-6B78-48CC-B7BD-6ACA33364F43}">
      <dgm:prSet/>
      <dgm:spPr/>
      <dgm:t>
        <a:bodyPr/>
        <a:lstStyle/>
        <a:p>
          <a:endParaRPr lang="en-US"/>
        </a:p>
      </dgm:t>
    </dgm:pt>
    <dgm:pt modelId="{35B3C98F-45C6-4C64-A97B-3245A004A032}" type="sibTrans" cxnId="{97B75B63-6B78-48CC-B7BD-6ACA33364F43}">
      <dgm:prSet/>
      <dgm:spPr/>
      <dgm:t>
        <a:bodyPr/>
        <a:lstStyle/>
        <a:p>
          <a:endParaRPr lang="en-US"/>
        </a:p>
      </dgm:t>
    </dgm:pt>
    <dgm:pt modelId="{4AF00CC7-3308-4195-8410-5A65DA491456}">
      <dgm:prSet phldrT="[Text]"/>
      <dgm:spPr>
        <a:solidFill>
          <a:schemeClr val="tx2"/>
        </a:solidFill>
      </dgm:spPr>
      <dgm:t>
        <a:bodyPr/>
        <a:lstStyle/>
        <a:p>
          <a:r>
            <a:rPr lang="sv-SE" b="1">
              <a:latin typeface="Arial" panose="020B0604020202020204" pitchFamily="34" charset="0"/>
              <a:cs typeface="Arial" panose="020B0604020202020204" pitchFamily="34" charset="0"/>
            </a:rPr>
            <a:t>LEDARSKAP</a:t>
          </a:r>
        </a:p>
      </dgm:t>
    </dgm:pt>
    <dgm:pt modelId="{15B51DEF-398A-4BC8-8779-89E8914B5790}" type="parTrans" cxnId="{2AE33877-D747-4AF4-A5C7-F487C9D35CA0}">
      <dgm:prSet/>
      <dgm:spPr/>
      <dgm:t>
        <a:bodyPr/>
        <a:lstStyle/>
        <a:p>
          <a:endParaRPr lang="en-US"/>
        </a:p>
      </dgm:t>
    </dgm:pt>
    <dgm:pt modelId="{D8F29B12-C70F-44A7-8E18-A79642A849C3}" type="sibTrans" cxnId="{2AE33877-D747-4AF4-A5C7-F487C9D35CA0}">
      <dgm:prSet/>
      <dgm:spPr/>
      <dgm:t>
        <a:bodyPr/>
        <a:lstStyle/>
        <a:p>
          <a:endParaRPr lang="en-US"/>
        </a:p>
      </dgm:t>
    </dgm:pt>
    <dgm:pt modelId="{C76D35BA-D681-4492-B322-3265ACA9826C}">
      <dgm:prSet phldrT="[Text]"/>
      <dgm:spPr>
        <a:solidFill>
          <a:schemeClr val="tx2"/>
        </a:solidFill>
      </dgm:spPr>
      <dgm:t>
        <a:bodyPr/>
        <a:lstStyle/>
        <a:p>
          <a:r>
            <a:rPr lang="sv-SE" b="1">
              <a:latin typeface="Arial" panose="020B0604020202020204" pitchFamily="34" charset="0"/>
              <a:cs typeface="Arial" panose="020B0604020202020204" pitchFamily="34" charset="0"/>
            </a:rPr>
            <a:t>MARKNADSFÖRING</a:t>
          </a:r>
        </a:p>
      </dgm:t>
    </dgm:pt>
    <dgm:pt modelId="{2AFD8FF1-2D1E-4989-9077-2D860900A550}" type="parTrans" cxnId="{BF838F7C-591D-4A90-8E64-CEBDC1A37FC0}">
      <dgm:prSet/>
      <dgm:spPr/>
      <dgm:t>
        <a:bodyPr/>
        <a:lstStyle/>
        <a:p>
          <a:endParaRPr lang="en-US"/>
        </a:p>
      </dgm:t>
    </dgm:pt>
    <dgm:pt modelId="{2A586B3B-82D0-4314-9AAB-C99738602C30}" type="sibTrans" cxnId="{BF838F7C-591D-4A90-8E64-CEBDC1A37FC0}">
      <dgm:prSet/>
      <dgm:spPr/>
      <dgm:t>
        <a:bodyPr/>
        <a:lstStyle/>
        <a:p>
          <a:endParaRPr lang="en-US"/>
        </a:p>
      </dgm:t>
    </dgm:pt>
    <dgm:pt modelId="{13C251E4-6F91-49D2-B2C5-8E203910CC0C}" type="pres">
      <dgm:prSet presAssocID="{E5ECC552-2858-4B4E-96A7-6F0294519200}" presName="linear" presStyleCnt="0">
        <dgm:presLayoutVars>
          <dgm:dir/>
          <dgm:animLvl val="lvl"/>
          <dgm:resizeHandles val="exact"/>
        </dgm:presLayoutVars>
      </dgm:prSet>
      <dgm:spPr/>
    </dgm:pt>
    <dgm:pt modelId="{7BA98229-79FF-4CA2-8EBD-1CBB72092A3E}" type="pres">
      <dgm:prSet presAssocID="{5A132EE4-E1D8-4359-893E-214CEB3144BC}" presName="parentLin" presStyleCnt="0"/>
      <dgm:spPr/>
    </dgm:pt>
    <dgm:pt modelId="{48DB97D3-E2B0-4941-8D23-B2CB4526AE8E}" type="pres">
      <dgm:prSet presAssocID="{5A132EE4-E1D8-4359-893E-214CEB3144BC}" presName="parentLeftMargin" presStyleLbl="node1" presStyleIdx="0" presStyleCnt="4"/>
      <dgm:spPr/>
    </dgm:pt>
    <dgm:pt modelId="{DA332897-A659-49CA-872F-44792A939552}" type="pres">
      <dgm:prSet presAssocID="{5A132EE4-E1D8-4359-893E-214CEB3144BC}" presName="parentText" presStyleLbl="node1" presStyleIdx="0" presStyleCnt="4">
        <dgm:presLayoutVars>
          <dgm:chMax val="0"/>
          <dgm:bulletEnabled val="1"/>
        </dgm:presLayoutVars>
      </dgm:prSet>
      <dgm:spPr/>
    </dgm:pt>
    <dgm:pt modelId="{75D44327-C8D8-4F46-BE3F-4D2B1960AC1B}" type="pres">
      <dgm:prSet presAssocID="{5A132EE4-E1D8-4359-893E-214CEB3144BC}" presName="negativeSpace" presStyleCnt="0"/>
      <dgm:spPr/>
    </dgm:pt>
    <dgm:pt modelId="{227F6D80-0B1A-4039-BA4C-3748EFD79D28}" type="pres">
      <dgm:prSet presAssocID="{5A132EE4-E1D8-4359-893E-214CEB3144BC}" presName="childText" presStyleLbl="conFgAcc1" presStyleIdx="0" presStyleCnt="4">
        <dgm:presLayoutVars>
          <dgm:bulletEnabled val="1"/>
        </dgm:presLayoutVars>
      </dgm:prSet>
      <dgm:spPr/>
    </dgm:pt>
    <dgm:pt modelId="{DB9C0613-15A4-45E3-BFF8-A489C43D20A4}" type="pres">
      <dgm:prSet presAssocID="{6572267C-4D41-456B-A209-07865ABE4992}" presName="spaceBetweenRectangles" presStyleCnt="0"/>
      <dgm:spPr/>
    </dgm:pt>
    <dgm:pt modelId="{CA93CEAC-C45C-4D26-BFF1-13E5E6FBBB24}" type="pres">
      <dgm:prSet presAssocID="{CB78E6BF-7610-45C7-8D24-96F715077796}" presName="parentLin" presStyleCnt="0"/>
      <dgm:spPr/>
    </dgm:pt>
    <dgm:pt modelId="{18CBBD56-2CBD-455E-B603-97108D23155C}" type="pres">
      <dgm:prSet presAssocID="{CB78E6BF-7610-45C7-8D24-96F715077796}" presName="parentLeftMargin" presStyleLbl="node1" presStyleIdx="0" presStyleCnt="4"/>
      <dgm:spPr/>
    </dgm:pt>
    <dgm:pt modelId="{CAA32642-32A5-4522-8041-918B79763081}" type="pres">
      <dgm:prSet presAssocID="{CB78E6BF-7610-45C7-8D24-96F715077796}" presName="parentText" presStyleLbl="node1" presStyleIdx="1" presStyleCnt="4">
        <dgm:presLayoutVars>
          <dgm:chMax val="0"/>
          <dgm:bulletEnabled val="1"/>
        </dgm:presLayoutVars>
      </dgm:prSet>
      <dgm:spPr/>
    </dgm:pt>
    <dgm:pt modelId="{AA731F8C-A91B-4098-A8EA-851D1D3316E8}" type="pres">
      <dgm:prSet presAssocID="{CB78E6BF-7610-45C7-8D24-96F715077796}" presName="negativeSpace" presStyleCnt="0"/>
      <dgm:spPr/>
    </dgm:pt>
    <dgm:pt modelId="{7B8EED81-C804-4AB1-891F-6A4FBD49C12F}" type="pres">
      <dgm:prSet presAssocID="{CB78E6BF-7610-45C7-8D24-96F715077796}" presName="childText" presStyleLbl="conFgAcc1" presStyleIdx="1" presStyleCnt="4">
        <dgm:presLayoutVars>
          <dgm:bulletEnabled val="1"/>
        </dgm:presLayoutVars>
      </dgm:prSet>
      <dgm:spPr/>
    </dgm:pt>
    <dgm:pt modelId="{E90D6B2B-9DFB-4433-ADA0-7D0A87C8FD5B}" type="pres">
      <dgm:prSet presAssocID="{35B3C98F-45C6-4C64-A97B-3245A004A032}" presName="spaceBetweenRectangles" presStyleCnt="0"/>
      <dgm:spPr/>
    </dgm:pt>
    <dgm:pt modelId="{75D54054-999C-4487-8130-53BF5BCF381A}" type="pres">
      <dgm:prSet presAssocID="{4AF00CC7-3308-4195-8410-5A65DA491456}" presName="parentLin" presStyleCnt="0"/>
      <dgm:spPr/>
    </dgm:pt>
    <dgm:pt modelId="{F9DCC075-C476-4612-8FEF-258E72524F4F}" type="pres">
      <dgm:prSet presAssocID="{4AF00CC7-3308-4195-8410-5A65DA491456}" presName="parentLeftMargin" presStyleLbl="node1" presStyleIdx="1" presStyleCnt="4"/>
      <dgm:spPr/>
    </dgm:pt>
    <dgm:pt modelId="{B3B9BFD2-4024-4EC3-9795-72FD6D4E40FB}" type="pres">
      <dgm:prSet presAssocID="{4AF00CC7-3308-4195-8410-5A65DA491456}" presName="parentText" presStyleLbl="node1" presStyleIdx="2" presStyleCnt="4">
        <dgm:presLayoutVars>
          <dgm:chMax val="0"/>
          <dgm:bulletEnabled val="1"/>
        </dgm:presLayoutVars>
      </dgm:prSet>
      <dgm:spPr/>
    </dgm:pt>
    <dgm:pt modelId="{1A19817C-8848-4DC9-8B8B-E16E4D7FA121}" type="pres">
      <dgm:prSet presAssocID="{4AF00CC7-3308-4195-8410-5A65DA491456}" presName="negativeSpace" presStyleCnt="0"/>
      <dgm:spPr/>
    </dgm:pt>
    <dgm:pt modelId="{5F93F067-DA19-4AAE-9CB0-9B9CBCE68C92}" type="pres">
      <dgm:prSet presAssocID="{4AF00CC7-3308-4195-8410-5A65DA491456}" presName="childText" presStyleLbl="conFgAcc1" presStyleIdx="2" presStyleCnt="4">
        <dgm:presLayoutVars>
          <dgm:bulletEnabled val="1"/>
        </dgm:presLayoutVars>
      </dgm:prSet>
      <dgm:spPr/>
    </dgm:pt>
    <dgm:pt modelId="{DBD37D87-F174-42F6-9EED-90C65F9107DD}" type="pres">
      <dgm:prSet presAssocID="{D8F29B12-C70F-44A7-8E18-A79642A849C3}" presName="spaceBetweenRectangles" presStyleCnt="0"/>
      <dgm:spPr/>
    </dgm:pt>
    <dgm:pt modelId="{C6F0E2B6-FBEC-4C5B-B9B9-59E223998B22}" type="pres">
      <dgm:prSet presAssocID="{C76D35BA-D681-4492-B322-3265ACA9826C}" presName="parentLin" presStyleCnt="0"/>
      <dgm:spPr/>
    </dgm:pt>
    <dgm:pt modelId="{2BB896C5-026F-4684-AB9D-EFA717B4C252}" type="pres">
      <dgm:prSet presAssocID="{C76D35BA-D681-4492-B322-3265ACA9826C}" presName="parentLeftMargin" presStyleLbl="node1" presStyleIdx="2" presStyleCnt="4"/>
      <dgm:spPr/>
    </dgm:pt>
    <dgm:pt modelId="{E4A8756B-A066-47AE-963D-2DCF2196A129}" type="pres">
      <dgm:prSet presAssocID="{C76D35BA-D681-4492-B322-3265ACA9826C}" presName="parentText" presStyleLbl="node1" presStyleIdx="3" presStyleCnt="4">
        <dgm:presLayoutVars>
          <dgm:chMax val="0"/>
          <dgm:bulletEnabled val="1"/>
        </dgm:presLayoutVars>
      </dgm:prSet>
      <dgm:spPr/>
    </dgm:pt>
    <dgm:pt modelId="{EA424127-8D14-4EAE-BDA2-D5A91037FF05}" type="pres">
      <dgm:prSet presAssocID="{C76D35BA-D681-4492-B322-3265ACA9826C}" presName="negativeSpace" presStyleCnt="0"/>
      <dgm:spPr/>
    </dgm:pt>
    <dgm:pt modelId="{D548D73C-F433-4BC3-9124-C7D4348773AF}" type="pres">
      <dgm:prSet presAssocID="{C76D35BA-D681-4492-B322-3265ACA9826C}" presName="childText" presStyleLbl="conFgAcc1" presStyleIdx="3" presStyleCnt="4">
        <dgm:presLayoutVars>
          <dgm:bulletEnabled val="1"/>
        </dgm:presLayoutVars>
      </dgm:prSet>
      <dgm:spPr/>
    </dgm:pt>
  </dgm:ptLst>
  <dgm:cxnLst>
    <dgm:cxn modelId="{295F0D20-8E6D-46CF-87C1-FE803058BDEE}" type="presOf" srcId="{C76D35BA-D681-4492-B322-3265ACA9826C}" destId="{2BB896C5-026F-4684-AB9D-EFA717B4C252}" srcOrd="0" destOrd="0" presId="urn:microsoft.com/office/officeart/2005/8/layout/list1"/>
    <dgm:cxn modelId="{97B75B63-6B78-48CC-B7BD-6ACA33364F43}" srcId="{E5ECC552-2858-4B4E-96A7-6F0294519200}" destId="{CB78E6BF-7610-45C7-8D24-96F715077796}" srcOrd="1" destOrd="0" parTransId="{2F187D23-EF81-4703-9D9C-EC54B68C615B}" sibTransId="{35B3C98F-45C6-4C64-A97B-3245A004A032}"/>
    <dgm:cxn modelId="{F871EA6E-183B-4682-A278-7381DFFBDCE0}" type="presOf" srcId="{4AF00CC7-3308-4195-8410-5A65DA491456}" destId="{F9DCC075-C476-4612-8FEF-258E72524F4F}" srcOrd="0" destOrd="0" presId="urn:microsoft.com/office/officeart/2005/8/layout/list1"/>
    <dgm:cxn modelId="{2AE33877-D747-4AF4-A5C7-F487C9D35CA0}" srcId="{E5ECC552-2858-4B4E-96A7-6F0294519200}" destId="{4AF00CC7-3308-4195-8410-5A65DA491456}" srcOrd="2" destOrd="0" parTransId="{15B51DEF-398A-4BC8-8779-89E8914B5790}" sibTransId="{D8F29B12-C70F-44A7-8E18-A79642A849C3}"/>
    <dgm:cxn modelId="{BF838F7C-591D-4A90-8E64-CEBDC1A37FC0}" srcId="{E5ECC552-2858-4B4E-96A7-6F0294519200}" destId="{C76D35BA-D681-4492-B322-3265ACA9826C}" srcOrd="3" destOrd="0" parTransId="{2AFD8FF1-2D1E-4989-9077-2D860900A550}" sibTransId="{2A586B3B-82D0-4314-9AAB-C99738602C30}"/>
    <dgm:cxn modelId="{A4DFF299-1E18-4B23-9B2E-6A2263CE4B17}" srcId="{E5ECC552-2858-4B4E-96A7-6F0294519200}" destId="{5A132EE4-E1D8-4359-893E-214CEB3144BC}" srcOrd="0" destOrd="0" parTransId="{4B90A4CF-0419-41E5-8162-9865AFCFB7B2}" sibTransId="{6572267C-4D41-456B-A209-07865ABE4992}"/>
    <dgm:cxn modelId="{3E216EBA-1186-440D-ADC8-A2E0A65C2A83}" type="presOf" srcId="{C76D35BA-D681-4492-B322-3265ACA9826C}" destId="{E4A8756B-A066-47AE-963D-2DCF2196A129}" srcOrd="1" destOrd="0" presId="urn:microsoft.com/office/officeart/2005/8/layout/list1"/>
    <dgm:cxn modelId="{9D3C31D4-1A22-4D41-9613-CB210EF65B6C}" type="presOf" srcId="{E5ECC552-2858-4B4E-96A7-6F0294519200}" destId="{13C251E4-6F91-49D2-B2C5-8E203910CC0C}" srcOrd="0" destOrd="0" presId="urn:microsoft.com/office/officeart/2005/8/layout/list1"/>
    <dgm:cxn modelId="{B921BFD4-85CB-432B-8625-CCA32BE028CC}" type="presOf" srcId="{5A132EE4-E1D8-4359-893E-214CEB3144BC}" destId="{DA332897-A659-49CA-872F-44792A939552}" srcOrd="1" destOrd="0" presId="urn:microsoft.com/office/officeart/2005/8/layout/list1"/>
    <dgm:cxn modelId="{58724BD7-4677-49EC-B24C-04CD6ED59D36}" type="presOf" srcId="{4AF00CC7-3308-4195-8410-5A65DA491456}" destId="{B3B9BFD2-4024-4EC3-9795-72FD6D4E40FB}" srcOrd="1" destOrd="0" presId="urn:microsoft.com/office/officeart/2005/8/layout/list1"/>
    <dgm:cxn modelId="{5F6E1DDD-E2DE-484E-A1AD-A178DAC0ACC6}" type="presOf" srcId="{CB78E6BF-7610-45C7-8D24-96F715077796}" destId="{18CBBD56-2CBD-455E-B603-97108D23155C}" srcOrd="0" destOrd="0" presId="urn:microsoft.com/office/officeart/2005/8/layout/list1"/>
    <dgm:cxn modelId="{95C89BE9-AAA5-40C5-8190-6881F0658A3B}" type="presOf" srcId="{CB78E6BF-7610-45C7-8D24-96F715077796}" destId="{CAA32642-32A5-4522-8041-918B79763081}" srcOrd="1" destOrd="0" presId="urn:microsoft.com/office/officeart/2005/8/layout/list1"/>
    <dgm:cxn modelId="{A17BCFEE-9D6D-44E1-8BE7-73626FE28272}" type="presOf" srcId="{5A132EE4-E1D8-4359-893E-214CEB3144BC}" destId="{48DB97D3-E2B0-4941-8D23-B2CB4526AE8E}" srcOrd="0" destOrd="0" presId="urn:microsoft.com/office/officeart/2005/8/layout/list1"/>
    <dgm:cxn modelId="{6E48AAE5-9E96-4EA6-B22F-B443644F2B78}" type="presParOf" srcId="{13C251E4-6F91-49D2-B2C5-8E203910CC0C}" destId="{7BA98229-79FF-4CA2-8EBD-1CBB72092A3E}" srcOrd="0" destOrd="0" presId="urn:microsoft.com/office/officeart/2005/8/layout/list1"/>
    <dgm:cxn modelId="{0F8680A5-DDB4-451E-971E-E7F84B349B38}" type="presParOf" srcId="{7BA98229-79FF-4CA2-8EBD-1CBB72092A3E}" destId="{48DB97D3-E2B0-4941-8D23-B2CB4526AE8E}" srcOrd="0" destOrd="0" presId="urn:microsoft.com/office/officeart/2005/8/layout/list1"/>
    <dgm:cxn modelId="{B8DF315A-5FF4-40EA-9455-5E0FD198D0D4}" type="presParOf" srcId="{7BA98229-79FF-4CA2-8EBD-1CBB72092A3E}" destId="{DA332897-A659-49CA-872F-44792A939552}" srcOrd="1" destOrd="0" presId="urn:microsoft.com/office/officeart/2005/8/layout/list1"/>
    <dgm:cxn modelId="{C22345C6-76FC-4063-B872-2977CA57BF0D}" type="presParOf" srcId="{13C251E4-6F91-49D2-B2C5-8E203910CC0C}" destId="{75D44327-C8D8-4F46-BE3F-4D2B1960AC1B}" srcOrd="1" destOrd="0" presId="urn:microsoft.com/office/officeart/2005/8/layout/list1"/>
    <dgm:cxn modelId="{E89F7219-76EA-4D5E-9B77-AD2DAE055BCC}" type="presParOf" srcId="{13C251E4-6F91-49D2-B2C5-8E203910CC0C}" destId="{227F6D80-0B1A-4039-BA4C-3748EFD79D28}" srcOrd="2" destOrd="0" presId="urn:microsoft.com/office/officeart/2005/8/layout/list1"/>
    <dgm:cxn modelId="{461EBB4C-8618-4728-B2C6-5A5E2E2284C7}" type="presParOf" srcId="{13C251E4-6F91-49D2-B2C5-8E203910CC0C}" destId="{DB9C0613-15A4-45E3-BFF8-A489C43D20A4}" srcOrd="3" destOrd="0" presId="urn:microsoft.com/office/officeart/2005/8/layout/list1"/>
    <dgm:cxn modelId="{E5171685-0756-42E1-9D7E-1FD01E4211D7}" type="presParOf" srcId="{13C251E4-6F91-49D2-B2C5-8E203910CC0C}" destId="{CA93CEAC-C45C-4D26-BFF1-13E5E6FBBB24}" srcOrd="4" destOrd="0" presId="urn:microsoft.com/office/officeart/2005/8/layout/list1"/>
    <dgm:cxn modelId="{82A2A41C-2D8B-4C6D-83D3-27D2AEA98712}" type="presParOf" srcId="{CA93CEAC-C45C-4D26-BFF1-13E5E6FBBB24}" destId="{18CBBD56-2CBD-455E-B603-97108D23155C}" srcOrd="0" destOrd="0" presId="urn:microsoft.com/office/officeart/2005/8/layout/list1"/>
    <dgm:cxn modelId="{BDB53DB1-F967-44CC-80AD-BF4E40B6433A}" type="presParOf" srcId="{CA93CEAC-C45C-4D26-BFF1-13E5E6FBBB24}" destId="{CAA32642-32A5-4522-8041-918B79763081}" srcOrd="1" destOrd="0" presId="urn:microsoft.com/office/officeart/2005/8/layout/list1"/>
    <dgm:cxn modelId="{084CB62B-9FDB-42BE-9E29-EE9DC698AC4E}" type="presParOf" srcId="{13C251E4-6F91-49D2-B2C5-8E203910CC0C}" destId="{AA731F8C-A91B-4098-A8EA-851D1D3316E8}" srcOrd="5" destOrd="0" presId="urn:microsoft.com/office/officeart/2005/8/layout/list1"/>
    <dgm:cxn modelId="{D576BF4F-3E6F-4A71-8332-F41DF6A8160D}" type="presParOf" srcId="{13C251E4-6F91-49D2-B2C5-8E203910CC0C}" destId="{7B8EED81-C804-4AB1-891F-6A4FBD49C12F}" srcOrd="6" destOrd="0" presId="urn:microsoft.com/office/officeart/2005/8/layout/list1"/>
    <dgm:cxn modelId="{83F3E5BB-135D-41B2-BFA9-3E10C7F5482B}" type="presParOf" srcId="{13C251E4-6F91-49D2-B2C5-8E203910CC0C}" destId="{E90D6B2B-9DFB-4433-ADA0-7D0A87C8FD5B}" srcOrd="7" destOrd="0" presId="urn:microsoft.com/office/officeart/2005/8/layout/list1"/>
    <dgm:cxn modelId="{228EA704-4123-4239-B9F9-1A1505AA1597}" type="presParOf" srcId="{13C251E4-6F91-49D2-B2C5-8E203910CC0C}" destId="{75D54054-999C-4487-8130-53BF5BCF381A}" srcOrd="8" destOrd="0" presId="urn:microsoft.com/office/officeart/2005/8/layout/list1"/>
    <dgm:cxn modelId="{26226BF6-C74D-4F4D-8FA5-E57985914A60}" type="presParOf" srcId="{75D54054-999C-4487-8130-53BF5BCF381A}" destId="{F9DCC075-C476-4612-8FEF-258E72524F4F}" srcOrd="0" destOrd="0" presId="urn:microsoft.com/office/officeart/2005/8/layout/list1"/>
    <dgm:cxn modelId="{BD13D179-92DD-4707-A0ED-0955AE9EA594}" type="presParOf" srcId="{75D54054-999C-4487-8130-53BF5BCF381A}" destId="{B3B9BFD2-4024-4EC3-9795-72FD6D4E40FB}" srcOrd="1" destOrd="0" presId="urn:microsoft.com/office/officeart/2005/8/layout/list1"/>
    <dgm:cxn modelId="{C62726F6-D6DD-4B1F-A7E9-45471E915937}" type="presParOf" srcId="{13C251E4-6F91-49D2-B2C5-8E203910CC0C}" destId="{1A19817C-8848-4DC9-8B8B-E16E4D7FA121}" srcOrd="9" destOrd="0" presId="urn:microsoft.com/office/officeart/2005/8/layout/list1"/>
    <dgm:cxn modelId="{70E7CC31-13AA-49D3-9EA0-A8A5AFB88ABD}" type="presParOf" srcId="{13C251E4-6F91-49D2-B2C5-8E203910CC0C}" destId="{5F93F067-DA19-4AAE-9CB0-9B9CBCE68C92}" srcOrd="10" destOrd="0" presId="urn:microsoft.com/office/officeart/2005/8/layout/list1"/>
    <dgm:cxn modelId="{BD2993E6-CD9C-46D8-AD12-6E8DBAE5F8CA}" type="presParOf" srcId="{13C251E4-6F91-49D2-B2C5-8E203910CC0C}" destId="{DBD37D87-F174-42F6-9EED-90C65F9107DD}" srcOrd="11" destOrd="0" presId="urn:microsoft.com/office/officeart/2005/8/layout/list1"/>
    <dgm:cxn modelId="{1DB72FC0-1ABE-4F7A-B40B-B26E9E941E05}" type="presParOf" srcId="{13C251E4-6F91-49D2-B2C5-8E203910CC0C}" destId="{C6F0E2B6-FBEC-4C5B-B9B9-59E223998B22}" srcOrd="12" destOrd="0" presId="urn:microsoft.com/office/officeart/2005/8/layout/list1"/>
    <dgm:cxn modelId="{0E705BFB-A242-4ED7-A226-67B742779FCF}" type="presParOf" srcId="{C6F0E2B6-FBEC-4C5B-B9B9-59E223998B22}" destId="{2BB896C5-026F-4684-AB9D-EFA717B4C252}" srcOrd="0" destOrd="0" presId="urn:microsoft.com/office/officeart/2005/8/layout/list1"/>
    <dgm:cxn modelId="{C0F31C6B-7584-45A1-BB41-19227767D98E}" type="presParOf" srcId="{C6F0E2B6-FBEC-4C5B-B9B9-59E223998B22}" destId="{E4A8756B-A066-47AE-963D-2DCF2196A129}" srcOrd="1" destOrd="0" presId="urn:microsoft.com/office/officeart/2005/8/layout/list1"/>
    <dgm:cxn modelId="{BFED9359-F5C0-4B6D-B3E4-B13A6E2D21FB}" type="presParOf" srcId="{13C251E4-6F91-49D2-B2C5-8E203910CC0C}" destId="{EA424127-8D14-4EAE-BDA2-D5A91037FF05}" srcOrd="13" destOrd="0" presId="urn:microsoft.com/office/officeart/2005/8/layout/list1"/>
    <dgm:cxn modelId="{13831D59-96BE-44D8-996C-DB502162E848}" type="presParOf" srcId="{13C251E4-6F91-49D2-B2C5-8E203910CC0C}" destId="{D548D73C-F433-4BC3-9124-C7D4348773A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F6D80-0B1A-4039-BA4C-3748EFD79D28}">
      <dsp:nvSpPr>
        <dsp:cNvPr id="0" name=""/>
        <dsp:cNvSpPr/>
      </dsp:nvSpPr>
      <dsp:spPr>
        <a:xfrm>
          <a:off x="0" y="46138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32897-A659-49CA-872F-44792A939552}">
      <dsp:nvSpPr>
        <dsp:cNvPr id="0" name=""/>
        <dsp:cNvSpPr/>
      </dsp:nvSpPr>
      <dsp:spPr>
        <a:xfrm>
          <a:off x="338541" y="7762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sv-SE" sz="2600" b="1" kern="1200">
              <a:latin typeface="Arial" panose="020B0604020202020204" pitchFamily="34" charset="0"/>
              <a:cs typeface="Arial" panose="020B0604020202020204" pitchFamily="34" charset="0"/>
            </a:rPr>
            <a:t>HJÄLPINSATSER</a:t>
          </a:r>
        </a:p>
      </dsp:txBody>
      <dsp:txXfrm>
        <a:off x="376008" y="115091"/>
        <a:ext cx="4664648" cy="692586"/>
      </dsp:txXfrm>
    </dsp:sp>
    <dsp:sp modelId="{7B8EED81-C804-4AB1-891F-6A4FBD49C12F}">
      <dsp:nvSpPr>
        <dsp:cNvPr id="0" name=""/>
        <dsp:cNvSpPr/>
      </dsp:nvSpPr>
      <dsp:spPr>
        <a:xfrm>
          <a:off x="0" y="164074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A32642-32A5-4522-8041-918B79763081}">
      <dsp:nvSpPr>
        <dsp:cNvPr id="0" name=""/>
        <dsp:cNvSpPr/>
      </dsp:nvSpPr>
      <dsp:spPr>
        <a:xfrm>
          <a:off x="338541" y="125698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sv-SE" sz="2600" b="1" kern="1200">
              <a:latin typeface="Arial" panose="020B0604020202020204" pitchFamily="34" charset="0"/>
              <a:cs typeface="Arial" panose="020B0604020202020204" pitchFamily="34" charset="0"/>
            </a:rPr>
            <a:t>MEDLEMSKAP</a:t>
          </a:r>
        </a:p>
      </dsp:txBody>
      <dsp:txXfrm>
        <a:off x="376008" y="1294451"/>
        <a:ext cx="4664648" cy="692586"/>
      </dsp:txXfrm>
    </dsp:sp>
    <dsp:sp modelId="{5F93F067-DA19-4AAE-9CB0-9B9CBCE68C92}">
      <dsp:nvSpPr>
        <dsp:cNvPr id="0" name=""/>
        <dsp:cNvSpPr/>
      </dsp:nvSpPr>
      <dsp:spPr>
        <a:xfrm>
          <a:off x="0" y="282010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B9BFD2-4024-4EC3-9795-72FD6D4E40FB}">
      <dsp:nvSpPr>
        <dsp:cNvPr id="0" name=""/>
        <dsp:cNvSpPr/>
      </dsp:nvSpPr>
      <dsp:spPr>
        <a:xfrm>
          <a:off x="338541" y="243634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sv-SE" sz="2600" b="1" kern="1200">
              <a:latin typeface="Arial" panose="020B0604020202020204" pitchFamily="34" charset="0"/>
              <a:cs typeface="Arial" panose="020B0604020202020204" pitchFamily="34" charset="0"/>
            </a:rPr>
            <a:t>LEDARSKAP</a:t>
          </a:r>
        </a:p>
      </dsp:txBody>
      <dsp:txXfrm>
        <a:off x="376008" y="2473811"/>
        <a:ext cx="4664648" cy="692586"/>
      </dsp:txXfrm>
    </dsp:sp>
    <dsp:sp modelId="{D548D73C-F433-4BC3-9124-C7D4348773AF}">
      <dsp:nvSpPr>
        <dsp:cNvPr id="0" name=""/>
        <dsp:cNvSpPr/>
      </dsp:nvSpPr>
      <dsp:spPr>
        <a:xfrm>
          <a:off x="0" y="399946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A8756B-A066-47AE-963D-2DCF2196A129}">
      <dsp:nvSpPr>
        <dsp:cNvPr id="0" name=""/>
        <dsp:cNvSpPr/>
      </dsp:nvSpPr>
      <dsp:spPr>
        <a:xfrm>
          <a:off x="338541" y="361570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sv-SE" sz="2600" b="1" kern="1200">
              <a:latin typeface="Arial" panose="020B0604020202020204" pitchFamily="34" charset="0"/>
              <a:cs typeface="Arial" panose="020B0604020202020204" pitchFamily="34" charset="0"/>
            </a:rPr>
            <a:t>MARKNADSFÖRING</a:t>
          </a:r>
        </a:p>
      </dsp:txBody>
      <dsp:txXfrm>
        <a:off x="376008" y="3653171"/>
        <a:ext cx="4664648"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2"/>
            <a:ext cx="3038475" cy="466725"/>
          </a:xfrm>
          <a:prstGeom prst="rect">
            <a:avLst/>
          </a:prstGeom>
        </p:spPr>
        <p:txBody>
          <a:bodyPr vert="horz" lIns="91440" tIns="45720" rIns="91440" bIns="45720" rtlCol="0"/>
          <a:lstStyle>
            <a:lvl1pPr algn="r">
              <a:defRPr sz="1200"/>
            </a:lvl1pPr>
          </a:lstStyle>
          <a:p>
            <a:fld id="{5161D507-5EE0-4E62-A412-C94709189032}" type="datetimeFigureOut">
              <a:rPr lang="en-US" smtClean="0"/>
              <a:t>2/17/2023</a:t>
            </a:fld>
            <a:endParaRPr lang="en-US"/>
          </a:p>
        </p:txBody>
      </p:sp>
      <p:sp>
        <p:nvSpPr>
          <p:cNvPr id="4" name="Footer Placeholder 3"/>
          <p:cNvSpPr>
            <a:spLocks noGrp="1"/>
          </p:cNvSpPr>
          <p:nvPr>
            <p:ph type="ftr" sz="quarter" idx="2"/>
          </p:nvPr>
        </p:nvSpPr>
        <p:spPr>
          <a:xfrm>
            <a:off x="1" y="8829677"/>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7"/>
            <a:ext cx="3038475" cy="466725"/>
          </a:xfrm>
          <a:prstGeom prst="rect">
            <a:avLst/>
          </a:prstGeom>
        </p:spPr>
        <p:txBody>
          <a:bodyPr vert="horz" lIns="91440" tIns="45720" rIns="91440" bIns="45720" rtlCol="0" anchor="b"/>
          <a:lstStyle>
            <a:lvl1pPr algn="r">
              <a:defRPr sz="1200"/>
            </a:lvl1pPr>
          </a:lstStyle>
          <a:p>
            <a:fld id="{FD39ED5F-3408-4B9A-B638-4996DB1C4667}" type="slidenum">
              <a:rPr lang="en-US" smtClean="0"/>
              <a:t>‹#›</a:t>
            </a:fld>
            <a:endParaRPr lang="en-US"/>
          </a:p>
        </p:txBody>
      </p:sp>
    </p:spTree>
    <p:extLst>
      <p:ext uri="{BB962C8B-B14F-4D97-AF65-F5344CB8AC3E}">
        <p14:creationId xmlns:p14="http://schemas.microsoft.com/office/powerpoint/2010/main" val="68048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E5E4E10E-9A60-4A49-94A8-D63D51421675}" type="datetimeFigureOut">
              <a:rPr lang="en-US" smtClean="0"/>
              <a:t>2/17/2023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77" tIns="46589" rIns="93177" bIns="46589" rtlCol="0" anchor="b"/>
          <a:lstStyle>
            <a:lvl1pPr algn="r">
              <a:defRPr sz="1200"/>
            </a:lvl1pPr>
          </a:lstStyle>
          <a:p>
            <a:fld id="{122E8888-5631-4020-9791-1B354AAB2774}" type="slidenum">
              <a:rPr lang="en-US" smtClean="0"/>
              <a:t>‹#›</a:t>
            </a:fld>
            <a:endParaRPr lang="en-US"/>
          </a:p>
        </p:txBody>
      </p:sp>
    </p:spTree>
    <p:extLst>
      <p:ext uri="{BB962C8B-B14F-4D97-AF65-F5344CB8AC3E}">
        <p14:creationId xmlns:p14="http://schemas.microsoft.com/office/powerpoint/2010/main" val="21285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399508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107646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668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dirty="0"/>
          </a:p>
        </p:txBody>
      </p:sp>
    </p:spTree>
    <p:extLst>
      <p:ext uri="{BB962C8B-B14F-4D97-AF65-F5344CB8AC3E}">
        <p14:creationId xmlns:p14="http://schemas.microsoft.com/office/powerpoint/2010/main" val="2189997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95E142-702E-CA4E-837F-32B351B70BA3}"/>
              </a:ext>
            </a:extLst>
          </p:cNvPr>
          <p:cNvSpPr/>
          <p:nvPr userDrawn="1"/>
        </p:nvSpPr>
        <p:spPr>
          <a:xfrm>
            <a:off x="-36423"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Open Sans Light"/>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9143688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95690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47394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6" name="Picture 5">
            <a:extLst>
              <a:ext uri="{FF2B5EF4-FFF2-40B4-BE49-F238E27FC236}">
                <a16:creationId xmlns:a16="http://schemas.microsoft.com/office/drawing/2014/main" id="{B9632C61-EA72-7742-BA85-0495A58C306A}"/>
              </a:ext>
            </a:extLst>
          </p:cNvPr>
          <p:cNvPicPr>
            <a:picLocks noChangeAspect="1"/>
          </p:cNvPicPr>
          <p:nvPr userDrawn="1"/>
        </p:nvPicPr>
        <p:blipFill>
          <a:blip r:embed="rId2">
            <a:alphaModFix amt="6000"/>
          </a:blip>
          <a:stretch>
            <a:fillRect/>
          </a:stretch>
        </p:blipFill>
        <p:spPr>
          <a:xfrm>
            <a:off x="0" y="0"/>
            <a:ext cx="12179300" cy="6858000"/>
          </a:xfrm>
          <a:prstGeom prst="rect">
            <a:avLst/>
          </a:prstGeom>
        </p:spPr>
      </p:pic>
    </p:spTree>
    <p:extLst>
      <p:ext uri="{BB962C8B-B14F-4D97-AF65-F5344CB8AC3E}">
        <p14:creationId xmlns:p14="http://schemas.microsoft.com/office/powerpoint/2010/main" val="184616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46730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1074057"/>
            <a:ext cx="12192000" cy="5783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780618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Main Titl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1"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1845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387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476121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22506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85414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32051736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222873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261618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13802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328852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017019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2799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192322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82362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1306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1575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7603055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868164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04474182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7663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003200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06287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678854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380199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24795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05497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15215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0903607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62093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66999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84039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032786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2895546" y="15209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of</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55034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59589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020553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924956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120943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F2075-0020-3F46-8E46-3C85D8B89D91}"/>
              </a:ext>
            </a:extLst>
          </p:cNvPr>
          <p:cNvSpPr/>
          <p:nvPr userDrawn="1"/>
        </p:nvSpPr>
        <p:spPr>
          <a:xfrm>
            <a:off x="-1"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56917588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07545091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C15C23-E4BC-AC4E-9B28-434972056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5729A36-4B58-E847-B398-D6D681814884}"/>
              </a:ext>
            </a:extLst>
          </p:cNvPr>
          <p:cNvSpPr/>
          <p:nvPr userDrawn="1"/>
        </p:nvSpPr>
        <p:spPr>
          <a:xfrm>
            <a:off x="0"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Tree>
    <p:extLst>
      <p:ext uri="{BB962C8B-B14F-4D97-AF65-F5344CB8AC3E}">
        <p14:creationId xmlns:p14="http://schemas.microsoft.com/office/powerpoint/2010/main" val="219707911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88CD4-497A-5349-BCAA-D002C8FC9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7"/>
            <a:ext cx="12168094" cy="6844553"/>
          </a:xfrm>
          <a:prstGeom prst="rect">
            <a:avLst/>
          </a:prstGeom>
        </p:spPr>
      </p:pic>
      <p:sp>
        <p:nvSpPr>
          <p:cNvPr id="12" name="Rectangle 11">
            <a:extLst>
              <a:ext uri="{FF2B5EF4-FFF2-40B4-BE49-F238E27FC236}">
                <a16:creationId xmlns:a16="http://schemas.microsoft.com/office/drawing/2014/main" id="{5175BD79-1232-BF43-9B5A-ABB34553978F}"/>
              </a:ext>
            </a:extLst>
          </p:cNvPr>
          <p:cNvSpPr/>
          <p:nvPr userDrawn="1"/>
        </p:nvSpPr>
        <p:spPr>
          <a:xfrm>
            <a:off x="0" y="-13447"/>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293417702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560211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EC2-9D45-B342-8E28-26ED05F0A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65D1F-6F07-C643-9AB7-C0E3CDCC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15C60-7B7B-1547-94ED-BCD190E2970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1A0E4317-7A6D-3141-A4E8-7199E6A5C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137C2-13D5-5B41-A648-84E3EAD315E3}"/>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362285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380-9019-E74F-9359-FC6385B6F5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C209-16AF-0248-8F91-E07ADB2E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35CE2-C5B2-8D4B-984C-9985F65E5F26}"/>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FC794C37-0658-534C-8D80-5E4D3AA19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10F-A28E-E24E-9261-73DE2F80EBEE}"/>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391412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A551-FDF7-3046-B311-32CE763A5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D955A-CCD1-1B46-93C7-DDB3A79FB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48B12-9505-1942-B852-317C6E187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9B55F-B85F-5B4E-8AD1-11B57A384024}"/>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D4AA9DA2-3F02-4847-9B84-A7E95712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A89D-B407-0F4E-83D4-6D9F8F23ED51}"/>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74673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70A-EF45-334A-B022-21CCA7BAC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3514-A6E1-C343-91AD-07C39D251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E74D-6811-A245-AB5D-AE69D1428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AB05C-316A-3440-ADD7-71C5DA1F4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1000B-8B98-8640-AAB6-484DE653C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9CA2AB-2713-DF45-974F-0DE11A67266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8" name="Footer Placeholder 7">
            <a:extLst>
              <a:ext uri="{FF2B5EF4-FFF2-40B4-BE49-F238E27FC236}">
                <a16:creationId xmlns:a16="http://schemas.microsoft.com/office/drawing/2014/main" id="{16C9B27F-852F-EF45-B8CC-C13CAA0D2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0F912-54B9-3943-BC48-FE6EE8DFE3B9}"/>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36316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849-E623-0B44-A85B-588B33265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9CAE4-2F15-7A4F-92DE-547E201DED2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4" name="Footer Placeholder 3">
            <a:extLst>
              <a:ext uri="{FF2B5EF4-FFF2-40B4-BE49-F238E27FC236}">
                <a16:creationId xmlns:a16="http://schemas.microsoft.com/office/drawing/2014/main" id="{D22E8DD2-9623-CB4E-84D8-E8A1CC040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4860A-7C74-C14D-A213-A000B7D860F7}"/>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464117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84651-4E43-BD4D-9503-BBCE3C07B062}"/>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3" name="Footer Placeholder 2">
            <a:extLst>
              <a:ext uri="{FF2B5EF4-FFF2-40B4-BE49-F238E27FC236}">
                <a16:creationId xmlns:a16="http://schemas.microsoft.com/office/drawing/2014/main" id="{EA5D2500-67C9-AA41-8033-FF3953DA6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F91B-6B95-FE46-83E7-CB5B59457352}"/>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76313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DB7F-395E-224F-8866-6F5105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FE369-E3BC-DE4F-B8E4-7098E76AA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98899-E281-8140-90B7-DE5A10E1C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C489-27D7-2C4B-97E2-CE69D9D70487}"/>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E361812F-1C31-EE40-B4F2-7F80D3F6E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57611-A357-A341-8C6A-77868DA91C2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6018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EditPoints="1"/>
          </p:cNvSpPr>
          <p:nvPr userDrawn="1"/>
        </p:nvSpPr>
        <p:spPr bwMode="auto">
          <a:xfrm>
            <a:off x="0" y="-1"/>
            <a:ext cx="12192000" cy="6858001"/>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7378264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37DF-256F-A343-B154-88A1DBDD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B1E42-6C3B-2746-8C64-210D0510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13A37-A294-514D-8DAE-68CF0E182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B861-6E4E-EE44-A3F7-77F9BAD8C9D9}"/>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6E56FDAF-3E9B-1F4F-8373-63E8B70C2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70AF8-5509-734F-AE89-EA98A059CCF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4289359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BDE-07E7-C943-9B91-2FD547F4D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B324-EAD5-C047-9C15-89B564225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876EA-C6E9-CD44-A3EE-6C56B6E11690}"/>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EA1A28F1-EE8E-EB45-A2D4-AB792DAC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326C-0735-4444-BE26-FAF0EC25C540}"/>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837086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D0666-33F5-0943-BD99-7A3EF1E46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C10D5-A39F-7948-AFED-354F01BE9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01D2-BA99-8145-B80C-5539D9710C4E}"/>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D4FD065C-1B7C-D24B-8B36-1CBDC511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E787-9E34-794A-BC26-6489E561549C}"/>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1383067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55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70727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73940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82431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5.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71453"/>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9311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17524133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497214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81062909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2131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375E5-FD70-7E4D-84AA-51CFADE4E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0D8671-C058-6543-B4EF-2B4A4769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3DC-1DCA-9345-B462-9BBD0B2F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47356110-E806-2647-89B9-7CCF94D2B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A6DF7-EBBD-1C42-8C4C-92595B161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6CB1-5A59-7D48-A26A-CF055D0E1106}" type="slidenum">
              <a:rPr lang="en-US" smtClean="0"/>
              <a:t>‹#›</a:t>
            </a:fld>
            <a:endParaRPr lang="en-US"/>
          </a:p>
        </p:txBody>
      </p:sp>
    </p:spTree>
    <p:extLst>
      <p:ext uri="{BB962C8B-B14F-4D97-AF65-F5344CB8AC3E}">
        <p14:creationId xmlns:p14="http://schemas.microsoft.com/office/powerpoint/2010/main" val="74035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2"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5" name="Yellow Bar">
            <a:extLst>
              <a:ext uri="{FF2B5EF4-FFF2-40B4-BE49-F238E27FC236}">
                <a16:creationId xmlns:a16="http://schemas.microsoft.com/office/drawing/2014/main" id="{989F213B-463F-FA4C-B578-28326F3CC3B7}"/>
              </a:ext>
            </a:extLst>
          </p:cNvPr>
          <p:cNvSpPr/>
          <p:nvPr/>
        </p:nvSpPr>
        <p:spPr>
          <a:xfrm>
            <a:off x="5370868" y="393093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D214BD2C-2E76-53D8-FFA0-3B949102C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008" y="187670"/>
            <a:ext cx="4848814" cy="2340575"/>
          </a:xfrm>
          <a:prstGeom prst="rect">
            <a:avLst/>
          </a:prstGeom>
        </p:spPr>
      </p:pic>
      <p:sp>
        <p:nvSpPr>
          <p:cNvPr id="15" name="Text Placeholder 2">
            <a:extLst>
              <a:ext uri="{FF2B5EF4-FFF2-40B4-BE49-F238E27FC236}">
                <a16:creationId xmlns:a16="http://schemas.microsoft.com/office/drawing/2014/main" id="{54EADE37-071F-F872-D564-F403F2E1557E}"/>
              </a:ext>
            </a:extLst>
          </p:cNvPr>
          <p:cNvSpPr txBox="1">
            <a:spLocks/>
          </p:cNvSpPr>
          <p:nvPr/>
        </p:nvSpPr>
        <p:spPr>
          <a:xfrm>
            <a:off x="2116328" y="2988921"/>
            <a:ext cx="8513064" cy="8399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000" b="1" i="1" u="none" strike="noStrike" cap="none" normalizeH="0" baseline="0" noProof="0" dirty="0">
                <a:ln>
                  <a:noFill/>
                </a:ln>
                <a:solidFill>
                  <a:sysClr val="window" lastClr="FFFFFF"/>
                </a:solidFill>
                <a:effectLst/>
                <a:uLnTx/>
                <a:uFillTx/>
              </a:rPr>
              <a:t>Ger en röst till alla Lions och Leos</a:t>
            </a:r>
          </a:p>
        </p:txBody>
      </p:sp>
      <p:sp>
        <p:nvSpPr>
          <p:cNvPr id="2" name="textruta 1">
            <a:extLst>
              <a:ext uri="{FF2B5EF4-FFF2-40B4-BE49-F238E27FC236}">
                <a16:creationId xmlns:a16="http://schemas.microsoft.com/office/drawing/2014/main" id="{C7DE466B-235F-72EE-2BE2-0D93448E90AA}"/>
              </a:ext>
            </a:extLst>
          </p:cNvPr>
          <p:cNvSpPr txBox="1"/>
          <p:nvPr/>
        </p:nvSpPr>
        <p:spPr>
          <a:xfrm>
            <a:off x="5969000" y="6293003"/>
            <a:ext cx="807720" cy="215445"/>
          </a:xfrm>
          <a:prstGeom prst="rect">
            <a:avLst/>
          </a:prstGeom>
          <a:noFill/>
        </p:spPr>
        <p:txBody>
          <a:bodyPr wrap="square" rtlCol="0">
            <a:spAutoFit/>
          </a:bodyPr>
          <a:lstStyle/>
          <a:p>
            <a:r>
              <a:rPr lang="sv-SE" sz="800">
                <a:solidFill>
                  <a:schemeClr val="bg1"/>
                </a:solidFill>
              </a:rPr>
              <a:t>DA-NVS23.SW</a:t>
            </a:r>
          </a:p>
        </p:txBody>
      </p:sp>
    </p:spTree>
    <p:extLst>
      <p:ext uri="{BB962C8B-B14F-4D97-AF65-F5344CB8AC3E}">
        <p14:creationId xmlns:p14="http://schemas.microsoft.com/office/powerpoint/2010/main" val="3547997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649480" y="2942165"/>
            <a:ext cx="11263357" cy="2726900"/>
          </a:xfrm>
          <a:prstGeom prst="rect">
            <a:avLst/>
          </a:prstGeom>
          <a:noFill/>
        </p:spPr>
        <p:txBody>
          <a:bodyPr wrap="square" numCol="2" rtlCol="0">
            <a:spAutoFit/>
          </a:bodyPr>
          <a:lstStyle/>
          <a:p>
            <a:pPr marL="285750" indent="-285750">
              <a:lnSpc>
                <a:spcPct val="105000"/>
              </a:lnSpc>
              <a:spcAft>
                <a:spcPts val="600"/>
              </a:spcAft>
              <a:buClr>
                <a:srgbClr val="EBB700"/>
              </a:buClr>
              <a:buSzPct val="80000"/>
              <a:buFont typeface="Lucida Grande" panose="020B0600040502020204" pitchFamily="34" charset="0"/>
              <a:buChar char="▶"/>
            </a:pPr>
            <a:r>
              <a:rPr lang="sv-SE" sz="2400">
                <a:latin typeface="Arial" panose="020B0604020202020204" pitchFamily="34" charset="0"/>
                <a:cs typeface="Arial" panose="020B0604020202020204" pitchFamily="34" charset="0"/>
              </a:rPr>
              <a:t>Delar deras berättelser och finner sätt att sprida deras budskap</a:t>
            </a:r>
          </a:p>
          <a:p>
            <a:pPr marL="285750" indent="-285750">
              <a:lnSpc>
                <a:spcPct val="105000"/>
              </a:lnSpc>
              <a:spcAft>
                <a:spcPts val="600"/>
              </a:spcAft>
              <a:buClr>
                <a:srgbClr val="EBB700"/>
              </a:buClr>
              <a:buSzPct val="80000"/>
              <a:buFont typeface="Lucida Grande" panose="020B0600040502020204" pitchFamily="34" charset="0"/>
              <a:buChar char="▶"/>
              <a:defRPr/>
            </a:pPr>
            <a:r>
              <a:rPr lang="sv-SE" sz="2400">
                <a:latin typeface="Arial" panose="020B0604020202020204" pitchFamily="34" charset="0"/>
                <a:cs typeface="Arial" panose="020B0604020202020204" pitchFamily="34" charset="0"/>
              </a:rPr>
              <a:t>Tar sig an talaruppdrag och föregår med gott exempel </a:t>
            </a:r>
          </a:p>
          <a:p>
            <a:pPr marL="285750" indent="-285750">
              <a:lnSpc>
                <a:spcPct val="105000"/>
              </a:lnSpc>
              <a:spcAft>
                <a:spcPts val="600"/>
              </a:spcAft>
              <a:buClr>
                <a:srgbClr val="EBB700"/>
              </a:buClr>
              <a:buSzPct val="80000"/>
              <a:buFont typeface="Lucida Grande" panose="020B0600040502020204" pitchFamily="34" charset="0"/>
              <a:buChar char="▶"/>
              <a:defRPr/>
            </a:pPr>
            <a:endParaRPr kumimoji="0" lang="en-US" sz="2400" b="0" i="0" u="none" strike="noStrike" kern="0" cap="none" spc="0" normalizeH="0" baseline="0" noProof="0" dirty="0">
              <a:ln>
                <a:noFill/>
              </a:ln>
              <a:solidFill>
                <a:srgbClr val="424242">
                  <a:lumMod val="75000"/>
                  <a:lumOff val="25000"/>
                </a:srgbClr>
              </a:solidFill>
              <a:effectLst/>
              <a:uLnTx/>
              <a:uFillTx/>
              <a:latin typeface="Arial" panose="020B0604020202020204" pitchFamily="34" charset="0"/>
              <a:ea typeface="Arial" charset="0"/>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defRPr/>
            </a:pPr>
            <a:endParaRPr kumimoji="0" lang="en-US" sz="24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sv-SE" sz="2400" b="0" i="0" u="none" strike="noStrike" cap="none" normalizeH="0" baseline="0" noProof="0">
                <a:ln>
                  <a:noFill/>
                </a:ln>
                <a:effectLst/>
                <a:uLnTx/>
                <a:uFillTx/>
                <a:latin typeface="Arial" charset="0"/>
                <a:ea typeface="Arial" charset="0"/>
                <a:cs typeface="Arial" charset="0"/>
              </a:rPr>
              <a:t>Samarbetar med klubbar och distrikt, för att främja starkare och mer inkluderade medlemmar </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sv-SE" sz="2400" b="0" i="0" u="none" strike="noStrike" cap="none" normalizeH="0" baseline="0" noProof="0">
                <a:ln>
                  <a:noFill/>
                </a:ln>
                <a:effectLst/>
                <a:uLnTx/>
                <a:uFillTx/>
                <a:latin typeface="Arial" charset="0"/>
                <a:ea typeface="Arial" charset="0"/>
                <a:cs typeface="Arial" charset="0"/>
              </a:rPr>
              <a:t>Uppmuntrar och är mentor för andra att inta ledarroller</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600">
                <a:latin typeface="Arial" charset="0"/>
                <a:ea typeface="Arial" charset="0"/>
                <a:cs typeface="Arial" charset="0"/>
              </a:rPr>
              <a:t>Roll för NYA RÖSTER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800">
                <a:solidFill>
                  <a:schemeClr val="tx2"/>
                </a:solidFill>
                <a:latin typeface="Arial" panose="020B0604020202020204" pitchFamily="34" charset="0"/>
                <a:cs typeface="Arial" panose="020B0604020202020204" pitchFamily="34" charset="0"/>
              </a:rPr>
              <a:t>Nominerade till nya röster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8" name="Picture 7">
            <a:extLst>
              <a:ext uri="{FF2B5EF4-FFF2-40B4-BE49-F238E27FC236}">
                <a16:creationId xmlns:a16="http://schemas.microsoft.com/office/drawing/2014/main" id="{FC13C04F-816C-9E5E-D066-770D096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 y="143764"/>
            <a:ext cx="2457450" cy="1180362"/>
          </a:xfrm>
          <a:prstGeom prst="rect">
            <a:avLst/>
          </a:prstGeom>
        </p:spPr>
      </p:pic>
    </p:spTree>
    <p:extLst>
      <p:ext uri="{BB962C8B-B14F-4D97-AF65-F5344CB8AC3E}">
        <p14:creationId xmlns:p14="http://schemas.microsoft.com/office/powerpoint/2010/main" val="92001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723061" y="870026"/>
            <a:ext cx="537293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000" b="1" i="0" u="none" strike="noStrike" cap="none" normalizeH="0" baseline="0" noProof="0">
                <a:ln>
                  <a:noFill/>
                </a:ln>
                <a:solidFill>
                  <a:srgbClr val="0A5496"/>
                </a:solidFill>
                <a:effectLst/>
                <a:uLnTx/>
                <a:uFillTx/>
                <a:latin typeface="Arial" panose="020B0604020202020204" pitchFamily="34" charset="0"/>
                <a:cs typeface="Arial" panose="020B0604020202020204" pitchFamily="34" charset="0"/>
              </a:rPr>
              <a:t>LCI önskar berättelser från nya röster</a:t>
            </a:r>
          </a:p>
        </p:txBody>
      </p:sp>
      <p:sp>
        <p:nvSpPr>
          <p:cNvPr id="20" name="Rectangle 19">
            <a:extLst>
              <a:ext uri="{FF2B5EF4-FFF2-40B4-BE49-F238E27FC236}">
                <a16:creationId xmlns:a16="http://schemas.microsoft.com/office/drawing/2014/main" id="{25A7E18D-95F6-9B43-87A4-F2DB2A58DD7D}"/>
              </a:ext>
            </a:extLst>
          </p:cNvPr>
          <p:cNvSpPr/>
          <p:nvPr/>
        </p:nvSpPr>
        <p:spPr>
          <a:xfrm>
            <a:off x="0" y="870026"/>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1" y="2944586"/>
            <a:ext cx="5410200" cy="290926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2200" i="0" u="none" strike="noStrike" cap="none" normalizeH="0" noProof="0" dirty="0">
                <a:ln>
                  <a:noFill/>
                </a:ln>
                <a:solidFill>
                  <a:schemeClr val="accent2"/>
                </a:solidFill>
                <a:effectLst/>
                <a:uLnTx/>
                <a:uFillTx/>
                <a:latin typeface="Arial" panose="020B0604020202020204" pitchFamily="34" charset="0"/>
                <a:cs typeface="Arial" panose="020B0604020202020204" pitchFamily="34" charset="0"/>
              </a:rPr>
              <a:t>LCI önskar att distriktsguvernörerna har som mål att skicka in berättelser från sina nya röster senast den 1 november, men insamlingsprocessen förblir öppen och pågår under hela året.</a:t>
            </a:r>
            <a:r>
              <a:rPr kumimoji="0" lang="sv-SE" sz="2200" i="0" u="none" strike="noStrike" cap="none" normalizeH="0" baseline="0" noProof="0" dirty="0">
                <a:ln>
                  <a:noFill/>
                </a:ln>
                <a:solidFill>
                  <a:schemeClr val="accent2"/>
                </a:solidFill>
                <a:effectLst/>
                <a:uLnTx/>
                <a:uFillTx/>
                <a:latin typeface="Arial" panose="020B0604020202020204" pitchFamily="34" charset="0"/>
                <a:cs typeface="Arial" panose="020B0604020202020204" pitchFamily="34" charset="0"/>
              </a:rPr>
              <a:t> Berättelser kommer att efterfrågas varje kvartal. </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srgbClr val="00338D"/>
              </a:solidFill>
              <a:effectLst/>
              <a:uLnTx/>
              <a:uFillTx/>
              <a:latin typeface="Arial" charset="0"/>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8B3F9185-B23D-24F7-A71F-DC8997776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410" y="116080"/>
            <a:ext cx="2216476" cy="1110255"/>
          </a:xfrm>
          <a:prstGeom prst="rect">
            <a:avLst/>
          </a:prstGeom>
        </p:spPr>
      </p:pic>
      <p:pic>
        <p:nvPicPr>
          <p:cNvPr id="12" name="Picture 11">
            <a:extLst>
              <a:ext uri="{FF2B5EF4-FFF2-40B4-BE49-F238E27FC236}">
                <a16:creationId xmlns:a16="http://schemas.microsoft.com/office/drawing/2014/main" id="{8471BB31-0F4D-2E65-BEF7-D6D0C377AB60}"/>
              </a:ext>
            </a:extLst>
          </p:cNvPr>
          <p:cNvPicPr>
            <a:picLocks noChangeAspect="1"/>
          </p:cNvPicPr>
          <p:nvPr/>
        </p:nvPicPr>
        <p:blipFill>
          <a:blip r:embed="rId4"/>
          <a:stretch>
            <a:fillRect/>
          </a:stretch>
        </p:blipFill>
        <p:spPr>
          <a:xfrm>
            <a:off x="6484091" y="1075962"/>
            <a:ext cx="4275744" cy="2909269"/>
          </a:xfrm>
          <a:prstGeom prst="rect">
            <a:avLst/>
          </a:prstGeom>
        </p:spPr>
      </p:pic>
      <p:pic>
        <p:nvPicPr>
          <p:cNvPr id="2" name="Picture 1">
            <a:extLst>
              <a:ext uri="{FF2B5EF4-FFF2-40B4-BE49-F238E27FC236}">
                <a16:creationId xmlns:a16="http://schemas.microsoft.com/office/drawing/2014/main" id="{EF686454-865A-D57C-9954-F61D103831EC}"/>
              </a:ext>
            </a:extLst>
          </p:cNvPr>
          <p:cNvPicPr>
            <a:picLocks noChangeAspect="1"/>
          </p:cNvPicPr>
          <p:nvPr/>
        </p:nvPicPr>
        <p:blipFill>
          <a:blip r:embed="rId5"/>
          <a:stretch>
            <a:fillRect/>
          </a:stretch>
        </p:blipFill>
        <p:spPr>
          <a:xfrm>
            <a:off x="8468256" y="3834858"/>
            <a:ext cx="2798307" cy="2206943"/>
          </a:xfrm>
          <a:prstGeom prst="rect">
            <a:avLst/>
          </a:prstGeom>
        </p:spPr>
      </p:pic>
    </p:spTree>
    <p:extLst>
      <p:ext uri="{BB962C8B-B14F-4D97-AF65-F5344CB8AC3E}">
        <p14:creationId xmlns:p14="http://schemas.microsoft.com/office/powerpoint/2010/main" val="717935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1096257" y="1722953"/>
            <a:ext cx="5709896" cy="338554"/>
          </a:xfrm>
          <a:prstGeom prst="rect">
            <a:avLst/>
          </a:prstGeom>
          <a:noFill/>
        </p:spPr>
        <p:txBody>
          <a:bodyPr wrap="square" rtlCol="0">
            <a:spAutoFit/>
          </a:bodyPr>
          <a:lstStyle/>
          <a:p>
            <a:pPr marL="182880" indent="-182880"/>
            <a:r>
              <a:rPr lang="sv-SE" sz="1600" b="1">
                <a:solidFill>
                  <a:schemeClr val="tx2"/>
                </a:solidFill>
                <a:latin typeface="Arial" charset="0"/>
                <a:ea typeface="Arial" charset="0"/>
                <a:cs typeface="Arial" charset="0"/>
              </a:rPr>
              <a:t>Sociala medier</a:t>
            </a:r>
          </a:p>
        </p:txBody>
      </p:sp>
      <p:sp>
        <p:nvSpPr>
          <p:cNvPr id="146" name="TextBox 145"/>
          <p:cNvSpPr txBox="1"/>
          <p:nvPr/>
        </p:nvSpPr>
        <p:spPr>
          <a:xfrm>
            <a:off x="1087338" y="2160383"/>
            <a:ext cx="5702334" cy="523220"/>
          </a:xfrm>
          <a:prstGeom prst="rect">
            <a:avLst/>
          </a:prstGeom>
          <a:noFill/>
        </p:spPr>
        <p:txBody>
          <a:bodyPr wrap="square" rtlCol="0">
            <a:spAutoFit/>
          </a:bodyPr>
          <a:lstStyle/>
          <a:p>
            <a:pPr marL="182880" indent="-182880">
              <a:buFont typeface="Arial" panose="020B0604020202020204" pitchFamily="34" charset="0"/>
              <a:buChar char="•"/>
            </a:pPr>
            <a:r>
              <a:rPr lang="sv-SE" sz="1400">
                <a:solidFill>
                  <a:schemeClr val="accent6">
                    <a:lumMod val="50000"/>
                    <a:lumOff val="50000"/>
                  </a:schemeClr>
                </a:solidFill>
                <a:latin typeface="Arial" charset="0"/>
                <a:ea typeface="Arial" charset="0"/>
                <a:cs typeface="Arial" charset="0"/>
              </a:rPr>
              <a:t>Sociala medier används för att engagera medlemmar på alla nivåer, uppmärksamma utvalda nya röster och dela idéer. </a:t>
            </a:r>
          </a:p>
        </p:txBody>
      </p:sp>
      <p:sp>
        <p:nvSpPr>
          <p:cNvPr id="17" name="Oval 16"/>
          <p:cNvSpPr/>
          <p:nvPr/>
        </p:nvSpPr>
        <p:spPr bwMode="auto">
          <a:xfrm>
            <a:off x="594178" y="2900601"/>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sv-SE" sz="1200" b="1">
                <a:solidFill>
                  <a:schemeClr val="bg1"/>
                </a:solidFill>
                <a:ea typeface="ヒラギノ角ゴ Pro W3" pitchFamily="84" charset="-128"/>
              </a:rPr>
              <a:t>2</a:t>
            </a:r>
          </a:p>
        </p:txBody>
      </p:sp>
      <p:sp>
        <p:nvSpPr>
          <p:cNvPr id="140" name="TextBox 139"/>
          <p:cNvSpPr txBox="1"/>
          <p:nvPr/>
        </p:nvSpPr>
        <p:spPr>
          <a:xfrm>
            <a:off x="1082708" y="2911269"/>
            <a:ext cx="6696000" cy="338554"/>
          </a:xfrm>
          <a:prstGeom prst="rect">
            <a:avLst/>
          </a:prstGeom>
          <a:noFill/>
        </p:spPr>
        <p:txBody>
          <a:bodyPr wrap="square" rtlCol="0">
            <a:spAutoFit/>
          </a:bodyPr>
          <a:lstStyle/>
          <a:p>
            <a:pPr marL="182880" indent="-182880"/>
            <a:r>
              <a:rPr lang="sv-SE" sz="1600" b="1">
                <a:solidFill>
                  <a:schemeClr val="tx2"/>
                </a:solidFill>
                <a:latin typeface="Arial" charset="0"/>
                <a:ea typeface="Arial" charset="0"/>
                <a:cs typeface="Arial" charset="0"/>
              </a:rPr>
              <a:t>Webbplats</a:t>
            </a:r>
          </a:p>
        </p:txBody>
      </p:sp>
      <p:sp>
        <p:nvSpPr>
          <p:cNvPr id="147" name="TextBox 146"/>
          <p:cNvSpPr txBox="1"/>
          <p:nvPr/>
        </p:nvSpPr>
        <p:spPr>
          <a:xfrm>
            <a:off x="1131410" y="3435716"/>
            <a:ext cx="5702333" cy="307777"/>
          </a:xfrm>
          <a:prstGeom prst="rect">
            <a:avLst/>
          </a:prstGeom>
          <a:noFill/>
        </p:spPr>
        <p:txBody>
          <a:bodyPr wrap="square" rtlCol="0">
            <a:spAutoFit/>
          </a:bodyPr>
          <a:lstStyle/>
          <a:p>
            <a:pPr marL="182880" indent="-182880">
              <a:buFont typeface="Arial" panose="020B0604020202020204" pitchFamily="34" charset="0"/>
              <a:buChar char="•"/>
            </a:pPr>
            <a:r>
              <a:rPr lang="sv-SE" sz="1400">
                <a:solidFill>
                  <a:schemeClr val="accent6">
                    <a:lumMod val="50000"/>
                    <a:lumOff val="50000"/>
                  </a:schemeClr>
                </a:solidFill>
                <a:latin typeface="Arial" charset="0"/>
                <a:ea typeface="Arial" charset="0"/>
                <a:cs typeface="Arial" charset="0"/>
              </a:rPr>
              <a:t>Är en destination för kampanjens marknadsföring och resurser.</a:t>
            </a:r>
          </a:p>
        </p:txBody>
      </p:sp>
      <p:sp>
        <p:nvSpPr>
          <p:cNvPr id="18" name="Oval 17"/>
          <p:cNvSpPr/>
          <p:nvPr/>
        </p:nvSpPr>
        <p:spPr bwMode="auto">
          <a:xfrm>
            <a:off x="594178" y="3929697"/>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sv-SE" sz="1200" b="1">
                <a:solidFill>
                  <a:schemeClr val="bg1"/>
                </a:solidFill>
                <a:ea typeface="ヒラギノ角ゴ Pro W3" pitchFamily="84" charset="-128"/>
              </a:rPr>
              <a:t>3</a:t>
            </a:r>
          </a:p>
        </p:txBody>
      </p:sp>
      <p:sp>
        <p:nvSpPr>
          <p:cNvPr id="16" name="TextBox 15"/>
          <p:cNvSpPr txBox="1"/>
          <p:nvPr/>
        </p:nvSpPr>
        <p:spPr>
          <a:xfrm>
            <a:off x="7404273" y="3792512"/>
            <a:ext cx="3020883" cy="2218556"/>
          </a:xfrm>
          <a:prstGeom prst="rect">
            <a:avLst/>
          </a:prstGeom>
          <a:noFill/>
        </p:spPr>
        <p:txBody>
          <a:bodyPr wrap="square" rtlCol="0">
            <a:spAutoFit/>
          </a:bodyPr>
          <a:lstStyle/>
          <a:p>
            <a:pPr lvl="0" fontAlgn="auto">
              <a:spcBef>
                <a:spcPts val="1300"/>
              </a:spcBef>
              <a:spcAft>
                <a:spcPts val="0"/>
              </a:spcAft>
            </a:pPr>
            <a:r>
              <a:rPr lang="sv-SE" sz="1400" i="1" dirty="0">
                <a:solidFill>
                  <a:schemeClr val="accent6">
                    <a:lumMod val="50000"/>
                    <a:lumOff val="50000"/>
                  </a:schemeClr>
                </a:solidFill>
                <a:latin typeface="Georgia" panose="02040502050405020303" pitchFamily="18" charset="0"/>
                <a:ea typeface="+mn-ea"/>
                <a:cs typeface="Arial" panose="020B0604020202020204" pitchFamily="34" charset="0"/>
              </a:rPr>
              <a:t>Jag är en röst för medlemskap. </a:t>
            </a:r>
          </a:p>
          <a:p>
            <a:pPr lvl="0" fontAlgn="auto">
              <a:spcBef>
                <a:spcPts val="1300"/>
              </a:spcBef>
              <a:spcAft>
                <a:spcPts val="0"/>
              </a:spcAft>
            </a:pPr>
            <a:r>
              <a:rPr lang="sv-SE" sz="1400" i="1" dirty="0">
                <a:solidFill>
                  <a:schemeClr val="accent6">
                    <a:lumMod val="50000"/>
                    <a:lumOff val="50000"/>
                  </a:schemeClr>
                </a:solidFill>
                <a:latin typeface="Georgia" panose="02040502050405020303" pitchFamily="18" charset="0"/>
                <a:ea typeface="+mn-ea"/>
                <a:cs typeface="Arial" panose="020B0604020202020204" pitchFamily="34" charset="0"/>
              </a:rPr>
              <a:t>Jag är en röst för ledarskap. </a:t>
            </a:r>
          </a:p>
          <a:p>
            <a:pPr lvl="0" fontAlgn="auto">
              <a:spcBef>
                <a:spcPts val="1300"/>
              </a:spcBef>
              <a:spcAft>
                <a:spcPts val="0"/>
              </a:spcAft>
            </a:pPr>
            <a:r>
              <a:rPr lang="sv-SE" sz="1400" i="1" dirty="0">
                <a:solidFill>
                  <a:schemeClr val="accent6">
                    <a:lumMod val="50000"/>
                    <a:lumOff val="50000"/>
                  </a:schemeClr>
                </a:solidFill>
                <a:latin typeface="Georgia" panose="02040502050405020303" pitchFamily="18" charset="0"/>
                <a:ea typeface="+mn-ea"/>
                <a:cs typeface="Arial" panose="020B0604020202020204" pitchFamily="34" charset="0"/>
              </a:rPr>
              <a:t>Jag är en röst för hjälpinsatser. </a:t>
            </a:r>
          </a:p>
          <a:p>
            <a:pPr lvl="0" fontAlgn="auto">
              <a:spcBef>
                <a:spcPts val="1300"/>
              </a:spcBef>
              <a:spcAft>
                <a:spcPts val="0"/>
              </a:spcAft>
            </a:pPr>
            <a:r>
              <a:rPr lang="sv-SE" sz="1400" i="1" dirty="0">
                <a:solidFill>
                  <a:schemeClr val="accent6">
                    <a:lumMod val="50000"/>
                    <a:lumOff val="50000"/>
                  </a:schemeClr>
                </a:solidFill>
                <a:latin typeface="Georgia" panose="02040502050405020303" pitchFamily="18" charset="0"/>
                <a:ea typeface="+mn-ea"/>
                <a:cs typeface="Arial" panose="020B0604020202020204" pitchFamily="34" charset="0"/>
              </a:rPr>
              <a:t>Jag är en röst för marknadsföring. </a:t>
            </a:r>
          </a:p>
          <a:p>
            <a:pPr lvl="0" fontAlgn="auto">
              <a:spcBef>
                <a:spcPts val="1300"/>
              </a:spcBef>
              <a:spcAft>
                <a:spcPts val="0"/>
              </a:spcAft>
            </a:pPr>
            <a:r>
              <a:rPr lang="sv-SE" sz="1400" i="1" dirty="0">
                <a:solidFill>
                  <a:schemeClr val="accent6">
                    <a:lumMod val="50000"/>
                    <a:lumOff val="50000"/>
                  </a:schemeClr>
                </a:solidFill>
                <a:latin typeface="Georgia" panose="02040502050405020303" pitchFamily="18" charset="0"/>
                <a:ea typeface="+mn-ea"/>
                <a:cs typeface="Arial" panose="020B0604020202020204" pitchFamily="34" charset="0"/>
              </a:rPr>
              <a:t>Jag är en ny röst. </a:t>
            </a:r>
          </a:p>
          <a:p>
            <a:pPr lvl="0" fontAlgn="auto">
              <a:spcBef>
                <a:spcPts val="1300"/>
              </a:spcBef>
              <a:spcAft>
                <a:spcPts val="0"/>
              </a:spcAft>
            </a:pPr>
            <a:r>
              <a:rPr lang="sv-SE" sz="1400" i="1" dirty="0">
                <a:solidFill>
                  <a:schemeClr val="accent6">
                    <a:lumMod val="50000"/>
                    <a:lumOff val="50000"/>
                  </a:schemeClr>
                </a:solidFill>
                <a:latin typeface="Georgia" panose="02040502050405020303" pitchFamily="18" charset="0"/>
                <a:ea typeface="+mn-ea"/>
                <a:cs typeface="Arial" panose="020B0604020202020204" pitchFamily="34" charset="0"/>
              </a:rPr>
              <a:t>Vilken röst är du?</a:t>
            </a:r>
          </a:p>
        </p:txBody>
      </p:sp>
      <p:sp>
        <p:nvSpPr>
          <p:cNvPr id="20" name="Oval 19"/>
          <p:cNvSpPr/>
          <p:nvPr/>
        </p:nvSpPr>
        <p:spPr bwMode="auto">
          <a:xfrm>
            <a:off x="594178" y="1722953"/>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kumimoji="0" lang="sv-SE" sz="1200" b="1" i="0" u="none" strike="noStrike" cap="none" normalizeH="0">
                <a:ln>
                  <a:noFill/>
                </a:ln>
                <a:solidFill>
                  <a:schemeClr val="bg1"/>
                </a:solidFill>
                <a:effectLst/>
                <a:ea typeface="ヒラギノ角ゴ Pro W3" pitchFamily="84" charset="-128"/>
              </a:rPr>
              <a:t>1</a:t>
            </a:r>
          </a:p>
        </p:txBody>
      </p:sp>
      <p:sp>
        <p:nvSpPr>
          <p:cNvPr id="7" name="Text Placeholder 6">
            <a:extLst>
              <a:ext uri="{FF2B5EF4-FFF2-40B4-BE49-F238E27FC236}">
                <a16:creationId xmlns:a16="http://schemas.microsoft.com/office/drawing/2014/main" id="{92244F7C-0E64-1442-8D1F-28C74B9B9560}"/>
              </a:ext>
            </a:extLst>
          </p:cNvPr>
          <p:cNvSpPr>
            <a:spLocks noGrp="1"/>
          </p:cNvSpPr>
          <p:nvPr>
            <p:ph type="body" sz="quarter" idx="12"/>
          </p:nvPr>
        </p:nvSpPr>
        <p:spPr>
          <a:xfrm>
            <a:off x="685800" y="724626"/>
            <a:ext cx="6176541" cy="445043"/>
          </a:xfrm>
        </p:spPr>
        <p:txBody>
          <a:bodyPr/>
          <a:lstStyle/>
          <a:p>
            <a:r>
              <a:rPr lang="sv-SE" sz="3200">
                <a:solidFill>
                  <a:srgbClr val="00338D"/>
                </a:solidFill>
              </a:rPr>
              <a:t>PROGRAMSTÖD FRÅN LCI</a:t>
            </a:r>
          </a:p>
        </p:txBody>
      </p:sp>
      <p:sp>
        <p:nvSpPr>
          <p:cNvPr id="26" name="Text Placeholder 6">
            <a:extLst>
              <a:ext uri="{FF2B5EF4-FFF2-40B4-BE49-F238E27FC236}">
                <a16:creationId xmlns:a16="http://schemas.microsoft.com/office/drawing/2014/main" id="{CFFE5D9E-C714-AB41-9B9D-A47EA64F9395}"/>
              </a:ext>
            </a:extLst>
          </p:cNvPr>
          <p:cNvSpPr txBox="1">
            <a:spLocks/>
          </p:cNvSpPr>
          <p:nvPr/>
        </p:nvSpPr>
        <p:spPr>
          <a:xfrm>
            <a:off x="6718261" y="4092536"/>
            <a:ext cx="47244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5400">
                <a:solidFill>
                  <a:schemeClr val="tx1">
                    <a:lumMod val="20000"/>
                    <a:lumOff val="80000"/>
                  </a:schemeClr>
                </a:solidFill>
                <a:latin typeface="Georgia" panose="02040502050405020303" pitchFamily="18" charset="0"/>
              </a:rPr>
              <a:t>”</a:t>
            </a:r>
          </a:p>
        </p:txBody>
      </p:sp>
      <p:sp>
        <p:nvSpPr>
          <p:cNvPr id="27" name="TextBox 26"/>
          <p:cNvSpPr txBox="1"/>
          <p:nvPr/>
        </p:nvSpPr>
        <p:spPr>
          <a:xfrm>
            <a:off x="1087338" y="3956556"/>
            <a:ext cx="6696000" cy="338554"/>
          </a:xfrm>
          <a:prstGeom prst="rect">
            <a:avLst/>
          </a:prstGeom>
          <a:noFill/>
        </p:spPr>
        <p:txBody>
          <a:bodyPr wrap="square" rtlCol="0">
            <a:spAutoFit/>
          </a:bodyPr>
          <a:lstStyle/>
          <a:p>
            <a:pPr marL="182880" indent="-182880"/>
            <a:r>
              <a:rPr lang="sv-SE" sz="1600" b="1">
                <a:solidFill>
                  <a:schemeClr val="tx2"/>
                </a:solidFill>
                <a:latin typeface="Arial" charset="0"/>
                <a:ea typeface="Arial" charset="0"/>
                <a:cs typeface="Arial" charset="0"/>
              </a:rPr>
              <a:t>Webbseminarier</a:t>
            </a:r>
          </a:p>
        </p:txBody>
      </p:sp>
      <p:sp>
        <p:nvSpPr>
          <p:cNvPr id="28" name="TextBox 27"/>
          <p:cNvSpPr txBox="1"/>
          <p:nvPr/>
        </p:nvSpPr>
        <p:spPr>
          <a:xfrm>
            <a:off x="1131410" y="4386419"/>
            <a:ext cx="5702333" cy="738664"/>
          </a:xfrm>
          <a:prstGeom prst="rect">
            <a:avLst/>
          </a:prstGeom>
          <a:noFill/>
        </p:spPr>
        <p:txBody>
          <a:bodyPr wrap="square" rtlCol="0">
            <a:spAutoFit/>
          </a:bodyPr>
          <a:lstStyle/>
          <a:p>
            <a:pPr marL="182880" indent="-182880">
              <a:buFont typeface="Arial" panose="020B0604020202020204" pitchFamily="34" charset="0"/>
              <a:buChar char="•"/>
            </a:pPr>
            <a:r>
              <a:rPr lang="sv-SE" sz="1400">
                <a:solidFill>
                  <a:schemeClr val="accent6">
                    <a:lumMod val="50000"/>
                    <a:lumOff val="50000"/>
                  </a:schemeClr>
                </a:solidFill>
                <a:latin typeface="Arial" charset="0"/>
                <a:ea typeface="Arial" charset="0"/>
                <a:cs typeface="Arial" charset="0"/>
              </a:rPr>
              <a:t>Fortsätta med webbseminarier som leds av medlemmar, vilka visat sig vara framgångsrika med att dela idéer och nå ut till medlemmar med koncept om medlemsutveckling som var meningsfulla. </a:t>
            </a:r>
          </a:p>
        </p:txBody>
      </p:sp>
      <p:sp>
        <p:nvSpPr>
          <p:cNvPr id="29" name="Oval 28"/>
          <p:cNvSpPr/>
          <p:nvPr/>
        </p:nvSpPr>
        <p:spPr bwMode="auto">
          <a:xfrm>
            <a:off x="617816" y="5243053"/>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sv-SE" sz="1200" b="1">
                <a:solidFill>
                  <a:schemeClr val="bg1"/>
                </a:solidFill>
                <a:ea typeface="ヒラギノ角ゴ Pro W3" pitchFamily="84" charset="-128"/>
              </a:rPr>
              <a:t>4</a:t>
            </a:r>
          </a:p>
        </p:txBody>
      </p:sp>
      <p:sp>
        <p:nvSpPr>
          <p:cNvPr id="30" name="TextBox 29"/>
          <p:cNvSpPr txBox="1"/>
          <p:nvPr/>
        </p:nvSpPr>
        <p:spPr>
          <a:xfrm>
            <a:off x="1087338" y="5217830"/>
            <a:ext cx="6696000" cy="338554"/>
          </a:xfrm>
          <a:prstGeom prst="rect">
            <a:avLst/>
          </a:prstGeom>
          <a:noFill/>
        </p:spPr>
        <p:txBody>
          <a:bodyPr wrap="square" rtlCol="0">
            <a:spAutoFit/>
          </a:bodyPr>
          <a:lstStyle/>
          <a:p>
            <a:pPr marL="182880" indent="-182880"/>
            <a:r>
              <a:rPr lang="sv-SE" sz="1600" b="1">
                <a:solidFill>
                  <a:schemeClr val="tx2"/>
                </a:solidFill>
                <a:latin typeface="Arial" charset="0"/>
                <a:ea typeface="Arial" charset="0"/>
                <a:cs typeface="Arial" charset="0"/>
              </a:rPr>
              <a:t>Resurser</a:t>
            </a:r>
          </a:p>
        </p:txBody>
      </p:sp>
      <p:sp>
        <p:nvSpPr>
          <p:cNvPr id="31" name="TextBox 30"/>
          <p:cNvSpPr txBox="1"/>
          <p:nvPr/>
        </p:nvSpPr>
        <p:spPr>
          <a:xfrm>
            <a:off x="1160006" y="5649131"/>
            <a:ext cx="5702335" cy="738664"/>
          </a:xfrm>
          <a:prstGeom prst="rect">
            <a:avLst/>
          </a:prstGeom>
          <a:noFill/>
        </p:spPr>
        <p:txBody>
          <a:bodyPr wrap="square" rtlCol="0">
            <a:spAutoFit/>
          </a:bodyPr>
          <a:lstStyle/>
          <a:p>
            <a:pPr marL="182880" indent="-182880">
              <a:buFont typeface="Arial" panose="020B0604020202020204" pitchFamily="34" charset="0"/>
              <a:buChar char="•"/>
            </a:pPr>
            <a:r>
              <a:rPr lang="sv-SE" sz="1400" dirty="0">
                <a:solidFill>
                  <a:schemeClr val="accent6">
                    <a:lumMod val="50000"/>
                    <a:lumOff val="50000"/>
                  </a:schemeClr>
                </a:solidFill>
                <a:latin typeface="Arial" panose="020B0604020202020204" pitchFamily="34" charset="0"/>
                <a:cs typeface="Arial" panose="020B0604020202020204" pitchFamily="34" charset="0"/>
              </a:rPr>
              <a:t>Tillhandahålla marknadsföringsmaterial som behövs vid lokala evenemang som marknadsför nya röster.</a:t>
            </a:r>
          </a:p>
          <a:p>
            <a:pPr marL="182880" indent="-182880">
              <a:buFont typeface="Arial" panose="020B0604020202020204" pitchFamily="34" charset="0"/>
              <a:buChar char="•"/>
            </a:pPr>
            <a:endParaRPr lang="en-US" sz="1400" dirty="0">
              <a:solidFill>
                <a:schemeClr val="accent6">
                  <a:lumMod val="65000"/>
                  <a:lumOff val="35000"/>
                </a:schemeClr>
              </a:solidFill>
              <a:highlight>
                <a:srgbClr val="FFFF00"/>
              </a:highlight>
              <a:latin typeface="Arial" charset="0"/>
              <a:ea typeface="Arial" charset="0"/>
              <a:cs typeface="Arial" charset="0"/>
            </a:endParaRPr>
          </a:p>
        </p:txBody>
      </p:sp>
      <p:pic>
        <p:nvPicPr>
          <p:cNvPr id="2" name="Picture 1">
            <a:extLst>
              <a:ext uri="{FF2B5EF4-FFF2-40B4-BE49-F238E27FC236}">
                <a16:creationId xmlns:a16="http://schemas.microsoft.com/office/drawing/2014/main" id="{F17BBE7F-A634-1D3E-BBFC-3E429060B3E7}"/>
              </a:ext>
            </a:extLst>
          </p:cNvPr>
          <p:cNvPicPr>
            <a:picLocks noChangeAspect="1"/>
          </p:cNvPicPr>
          <p:nvPr/>
        </p:nvPicPr>
        <p:blipFill>
          <a:blip r:embed="rId3"/>
          <a:stretch>
            <a:fillRect/>
          </a:stretch>
        </p:blipFill>
        <p:spPr>
          <a:xfrm>
            <a:off x="7046071" y="416070"/>
            <a:ext cx="4365114" cy="2694666"/>
          </a:xfrm>
          <a:prstGeom prst="rect">
            <a:avLst/>
          </a:prstGeom>
        </p:spPr>
      </p:pic>
      <p:pic>
        <p:nvPicPr>
          <p:cNvPr id="3" name="Picture 2">
            <a:extLst>
              <a:ext uri="{FF2B5EF4-FFF2-40B4-BE49-F238E27FC236}">
                <a16:creationId xmlns:a16="http://schemas.microsoft.com/office/drawing/2014/main" id="{5B139FF2-7FB5-C808-2617-459FDD4E4435}"/>
              </a:ext>
            </a:extLst>
          </p:cNvPr>
          <p:cNvPicPr>
            <a:picLocks noChangeAspect="1"/>
          </p:cNvPicPr>
          <p:nvPr/>
        </p:nvPicPr>
        <p:blipFill>
          <a:blip r:embed="rId4"/>
          <a:stretch>
            <a:fillRect/>
          </a:stretch>
        </p:blipFill>
        <p:spPr>
          <a:xfrm>
            <a:off x="10425156" y="3882927"/>
            <a:ext cx="1766843" cy="1593313"/>
          </a:xfrm>
          <a:prstGeom prst="rect">
            <a:avLst/>
          </a:prstGeom>
        </p:spPr>
      </p:pic>
    </p:spTree>
    <p:extLst>
      <p:ext uri="{BB962C8B-B14F-4D97-AF65-F5344CB8AC3E}">
        <p14:creationId xmlns:p14="http://schemas.microsoft.com/office/powerpoint/2010/main" val="2713868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976CF9-3EB9-C349-8871-320C3623CB23}"/>
              </a:ext>
            </a:extLst>
          </p:cNvPr>
          <p:cNvSpPr>
            <a:spLocks noGrp="1"/>
          </p:cNvSpPr>
          <p:nvPr>
            <p:ph type="body" sz="quarter" idx="12"/>
          </p:nvPr>
        </p:nvSpPr>
        <p:spPr>
          <a:xfrm>
            <a:off x="685800" y="724626"/>
            <a:ext cx="9906000" cy="445043"/>
          </a:xfrm>
        </p:spPr>
        <p:txBody>
          <a:bodyPr/>
          <a:lstStyle/>
          <a:p>
            <a:r>
              <a:rPr lang="sv-SE" sz="3200">
                <a:solidFill>
                  <a:srgbClr val="00338D"/>
                </a:solidFill>
              </a:rPr>
              <a:t>YTTERLIGARE RESURSER</a:t>
            </a:r>
          </a:p>
        </p:txBody>
      </p:sp>
      <p:grpSp>
        <p:nvGrpSpPr>
          <p:cNvPr id="3" name="Group 2"/>
          <p:cNvGrpSpPr/>
          <p:nvPr/>
        </p:nvGrpSpPr>
        <p:grpSpPr>
          <a:xfrm>
            <a:off x="1997200" y="1472360"/>
            <a:ext cx="7290787" cy="5043054"/>
            <a:chOff x="1997200" y="1376218"/>
            <a:chExt cx="7290787" cy="5043054"/>
          </a:xfrm>
        </p:grpSpPr>
        <p:sp>
          <p:nvSpPr>
            <p:cNvPr id="7" name="Freeform 6"/>
            <p:cNvSpPr/>
            <p:nvPr/>
          </p:nvSpPr>
          <p:spPr>
            <a:xfrm>
              <a:off x="1997200" y="1376218"/>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00338D"/>
            </a:solidFill>
            <a:ln>
              <a:solidFill>
                <a:srgbClr val="00338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sv-SE" sz="2400" b="1">
                  <a:latin typeface="Arial" panose="020B0604020202020204" pitchFamily="34" charset="0"/>
                  <a:cs typeface="Arial" panose="020B0604020202020204" pitchFamily="34" charset="0"/>
                </a:rPr>
                <a:t>Anslag till seminarium om nya röster</a:t>
              </a:r>
            </a:p>
          </p:txBody>
        </p:sp>
        <p:sp>
          <p:nvSpPr>
            <p:cNvPr id="15" name="Freeform 14"/>
            <p:cNvSpPr/>
            <p:nvPr/>
          </p:nvSpPr>
          <p:spPr>
            <a:xfrm>
              <a:off x="2032269" y="2527917"/>
              <a:ext cx="3333552" cy="2761581"/>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lnSpc>
                  <a:spcPct val="90000"/>
                </a:lnSpc>
                <a:spcBef>
                  <a:spcPct val="0"/>
                </a:spcBef>
                <a:spcAft>
                  <a:spcPct val="35000"/>
                </a:spcAft>
              </a:pPr>
              <a:endParaRPr lang="en-US" sz="1350" kern="1200" dirty="0">
                <a:latin typeface="Arial" panose="020B0604020202020204" pitchFamily="34" charset="0"/>
                <a:cs typeface="Arial" panose="020B0604020202020204" pitchFamily="34" charset="0"/>
              </a:endParaRPr>
            </a:p>
          </p:txBody>
        </p:sp>
        <p:sp>
          <p:nvSpPr>
            <p:cNvPr id="20" name="Freeform 19"/>
            <p:cNvSpPr/>
            <p:nvPr/>
          </p:nvSpPr>
          <p:spPr>
            <a:xfrm>
              <a:off x="2030091" y="5447827"/>
              <a:ext cx="7215238" cy="971445"/>
            </a:xfrm>
            <a:custGeom>
              <a:avLst/>
              <a:gdLst>
                <a:gd name="connsiteX0" fmla="*/ 0 w 3334709"/>
                <a:gd name="connsiteY0" fmla="*/ 128259 h 1282585"/>
                <a:gd name="connsiteX1" fmla="*/ 128259 w 3334709"/>
                <a:gd name="connsiteY1" fmla="*/ 0 h 1282585"/>
                <a:gd name="connsiteX2" fmla="*/ 3206451 w 3334709"/>
                <a:gd name="connsiteY2" fmla="*/ 0 h 1282585"/>
                <a:gd name="connsiteX3" fmla="*/ 3334710 w 3334709"/>
                <a:gd name="connsiteY3" fmla="*/ 128259 h 1282585"/>
                <a:gd name="connsiteX4" fmla="*/ 3334709 w 3334709"/>
                <a:gd name="connsiteY4" fmla="*/ 1154327 h 1282585"/>
                <a:gd name="connsiteX5" fmla="*/ 3206450 w 3334709"/>
                <a:gd name="connsiteY5" fmla="*/ 1282586 h 1282585"/>
                <a:gd name="connsiteX6" fmla="*/ 128259 w 3334709"/>
                <a:gd name="connsiteY6" fmla="*/ 1282585 h 1282585"/>
                <a:gd name="connsiteX7" fmla="*/ 0 w 3334709"/>
                <a:gd name="connsiteY7" fmla="*/ 1154326 h 1282585"/>
                <a:gd name="connsiteX8" fmla="*/ 0 w 3334709"/>
                <a:gd name="connsiteY8" fmla="*/ 128259 h 12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4709" h="1282585">
                  <a:moveTo>
                    <a:pt x="0" y="128259"/>
                  </a:moveTo>
                  <a:cubicBezTo>
                    <a:pt x="0" y="57424"/>
                    <a:pt x="57424" y="0"/>
                    <a:pt x="128259" y="0"/>
                  </a:cubicBezTo>
                  <a:lnTo>
                    <a:pt x="3206451" y="0"/>
                  </a:lnTo>
                  <a:cubicBezTo>
                    <a:pt x="3277286" y="0"/>
                    <a:pt x="3334710" y="57424"/>
                    <a:pt x="3334710" y="128259"/>
                  </a:cubicBezTo>
                  <a:cubicBezTo>
                    <a:pt x="3334710" y="470282"/>
                    <a:pt x="3334709" y="812304"/>
                    <a:pt x="3334709" y="1154327"/>
                  </a:cubicBezTo>
                  <a:cubicBezTo>
                    <a:pt x="3334709" y="1225162"/>
                    <a:pt x="3277285" y="1282586"/>
                    <a:pt x="3206450" y="1282586"/>
                  </a:cubicBezTo>
                  <a:lnTo>
                    <a:pt x="128259" y="1282585"/>
                  </a:lnTo>
                  <a:cubicBezTo>
                    <a:pt x="57424" y="1282585"/>
                    <a:pt x="0" y="1225161"/>
                    <a:pt x="0" y="1154326"/>
                  </a:cubicBezTo>
                  <a:lnTo>
                    <a:pt x="0" y="128259"/>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806" tIns="52806" rIns="52806" bIns="52806" numCol="1" spcCol="1270" anchor="ctr" anchorCtr="0">
              <a:noAutofit/>
            </a:bodyPr>
            <a:lstStyle/>
            <a:p>
              <a:pPr lvl="0" algn="ctr" defTabSz="511175">
                <a:lnSpc>
                  <a:spcPct val="90000"/>
                </a:lnSpc>
                <a:spcBef>
                  <a:spcPct val="0"/>
                </a:spcBef>
                <a:spcAft>
                  <a:spcPct val="35000"/>
                </a:spcAft>
              </a:pPr>
              <a:r>
                <a:rPr lang="sv-SE" sz="1200" dirty="0">
                  <a:solidFill>
                    <a:schemeClr val="tx1"/>
                  </a:solidFill>
                  <a:latin typeface="Arial" panose="020B0604020202020204" pitchFamily="34" charset="0"/>
                  <a:cs typeface="Arial" panose="020B0604020202020204" pitchFamily="34" charset="0"/>
                </a:rPr>
                <a:t>USD 8 000 finns tillgängligt per konstitutionellt område varje verksamhetsår som riktad finansiering till symposier eller seminarier om nya röster.</a:t>
              </a:r>
            </a:p>
            <a:p>
              <a:pPr lvl="0" algn="ctr" defTabSz="511175">
                <a:lnSpc>
                  <a:spcPct val="90000"/>
                </a:lnSpc>
                <a:spcBef>
                  <a:spcPct val="0"/>
                </a:spcBef>
                <a:spcAft>
                  <a:spcPct val="35000"/>
                </a:spcAft>
              </a:pPr>
              <a:endParaRPr lang="en-US" sz="800" kern="1200" dirty="0">
                <a:solidFill>
                  <a:schemeClr val="tx1"/>
                </a:solidFill>
                <a:latin typeface="Arial" panose="020B0604020202020204" pitchFamily="34" charset="0"/>
                <a:cs typeface="Arial" panose="020B0604020202020204" pitchFamily="34" charset="0"/>
              </a:endParaRPr>
            </a:p>
            <a:p>
              <a:pPr lvl="0" algn="ctr" defTabSz="511175">
                <a:lnSpc>
                  <a:spcPct val="90000"/>
                </a:lnSpc>
                <a:spcBef>
                  <a:spcPct val="0"/>
                </a:spcBef>
                <a:spcAft>
                  <a:spcPct val="35000"/>
                </a:spcAft>
              </a:pPr>
              <a:r>
                <a:rPr lang="sv-SE" sz="1200" dirty="0">
                  <a:latin typeface="Arial" panose="020B0604020202020204" pitchFamily="34" charset="0"/>
                  <a:cs typeface="Arial" panose="020B0604020202020204" pitchFamily="34" charset="0"/>
                </a:rPr>
                <a:t>Upp till USD 2 000 kan användas till varje evenemang.</a:t>
              </a:r>
            </a:p>
          </p:txBody>
        </p:sp>
        <p:sp>
          <p:nvSpPr>
            <p:cNvPr id="21" name="Freeform 20"/>
            <p:cNvSpPr/>
            <p:nvPr/>
          </p:nvSpPr>
          <p:spPr>
            <a:xfrm>
              <a:off x="5884910" y="1410173"/>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EBB700"/>
            </a:solidFill>
            <a:ln>
              <a:solidFill>
                <a:srgbClr val="EBB7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sv-SE" sz="2400" b="1">
                  <a:latin typeface="Arial" panose="020B0604020202020204" pitchFamily="34" charset="0"/>
                  <a:cs typeface="Arial" panose="020B0604020202020204" pitchFamily="34" charset="0"/>
                </a:rPr>
                <a:t>Anslag till symposium om nya röster</a:t>
              </a:r>
            </a:p>
          </p:txBody>
        </p:sp>
        <p:sp>
          <p:nvSpPr>
            <p:cNvPr id="23" name="Freeform 22"/>
            <p:cNvSpPr/>
            <p:nvPr/>
          </p:nvSpPr>
          <p:spPr>
            <a:xfrm>
              <a:off x="5911777" y="2527917"/>
              <a:ext cx="3333552" cy="2797423"/>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solidFill>
              <a:srgbClr val="EBB700">
                <a:alpha val="0"/>
              </a:srgbClr>
            </a:solidFill>
            <a:ln>
              <a:solidFill>
                <a:srgbClr val="EBB70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spcBef>
                  <a:spcPct val="0"/>
                </a:spcBef>
                <a:spcAft>
                  <a:spcPct val="35000"/>
                </a:spcAft>
              </a:pPr>
              <a:endParaRPr lang="en-US" sz="1400" kern="1200" dirty="0">
                <a:latin typeface="Arial" panose="020B0604020202020204" pitchFamily="34" charset="0"/>
                <a:cs typeface="Arial" panose="020B0604020202020204" pitchFamily="34" charset="0"/>
              </a:endParaRPr>
            </a:p>
          </p:txBody>
        </p:sp>
      </p:grpSp>
      <p:sp>
        <p:nvSpPr>
          <p:cNvPr id="26" name="TextBox 25"/>
          <p:cNvSpPr txBox="1"/>
          <p:nvPr/>
        </p:nvSpPr>
        <p:spPr>
          <a:xfrm>
            <a:off x="1997200" y="2727576"/>
            <a:ext cx="3334709" cy="2554545"/>
          </a:xfrm>
          <a:prstGeom prst="rect">
            <a:avLst/>
          </a:prstGeom>
          <a:noFill/>
        </p:spPr>
        <p:txBody>
          <a:bodyPr wrap="square" rtlCol="0">
            <a:spAutoFit/>
          </a:bodyPr>
          <a:lstStyle/>
          <a:p>
            <a:pPr lvl="0" algn="ctr"/>
            <a:r>
              <a:rPr lang="sv-SE" sz="2000" dirty="0">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 Utforska faktorer kring rekrytering och behållande av kvinnor, unga Lions och Leos samt </a:t>
            </a:r>
            <a:r>
              <a:rPr lang="sv-SE" sz="1400" dirty="0" err="1">
                <a:latin typeface="Arial" panose="020B0604020202020204" pitchFamily="34" charset="0"/>
                <a:cs typeface="Arial" panose="020B0604020202020204" pitchFamily="34" charset="0"/>
              </a:rPr>
              <a:t>underrespresenterade</a:t>
            </a:r>
            <a:r>
              <a:rPr lang="sv-SE" sz="1400" dirty="0">
                <a:latin typeface="Arial" panose="020B0604020202020204" pitchFamily="34" charset="0"/>
                <a:cs typeface="Arial" panose="020B0604020202020204" pitchFamily="34" charset="0"/>
              </a:rPr>
              <a:t> grupper.</a:t>
            </a:r>
          </a:p>
          <a:p>
            <a:pPr lvl="0" algn="ctr"/>
            <a:endParaRPr lang="en-US" sz="800" dirty="0">
              <a:solidFill>
                <a:srgbClr val="C00000"/>
              </a:solidFill>
              <a:latin typeface="Arial" panose="020B0604020202020204" pitchFamily="34" charset="0"/>
              <a:cs typeface="Arial" panose="020B0604020202020204" pitchFamily="34" charset="0"/>
            </a:endParaRPr>
          </a:p>
          <a:p>
            <a:pPr lvl="0" algn="ctr"/>
            <a:r>
              <a:rPr lang="sv-SE" sz="2000" dirty="0">
                <a:latin typeface="Arial" panose="020B0604020202020204" pitchFamily="34" charset="0"/>
                <a:cs typeface="Arial" panose="020B0604020202020204" pitchFamily="34" charset="0"/>
              </a:rPr>
              <a:t>•</a:t>
            </a:r>
            <a:r>
              <a:rPr lang="sv-SE" sz="1400" dirty="0">
                <a:latin typeface="Arial" panose="020B0604020202020204" pitchFamily="34" charset="0"/>
                <a:cs typeface="Arial" panose="020B0604020202020204" pitchFamily="34" charset="0"/>
              </a:rPr>
              <a:t>  Skapa strategier för att öka antal medlemmar och mångfald i Lions samt på ledarposter.</a:t>
            </a:r>
          </a:p>
          <a:p>
            <a:pPr lvl="0" algn="ctr"/>
            <a:endParaRPr lang="en-US" sz="800" dirty="0">
              <a:latin typeface="Arial" panose="020B0604020202020204" pitchFamily="34" charset="0"/>
              <a:cs typeface="Arial" panose="020B0604020202020204" pitchFamily="34" charset="0"/>
            </a:endParaRPr>
          </a:p>
          <a:p>
            <a:pPr lvl="0" algn="ctr"/>
            <a:r>
              <a:rPr lang="sv-SE" sz="2000" dirty="0">
                <a:latin typeface="Arial" panose="020B0604020202020204" pitchFamily="34" charset="0"/>
                <a:cs typeface="Arial" panose="020B0604020202020204" pitchFamily="34" charset="0"/>
              </a:rPr>
              <a:t>•</a:t>
            </a:r>
            <a:r>
              <a:rPr lang="sv-SE" sz="1400" dirty="0">
                <a:latin typeface="Arial" panose="020B0604020202020204" pitchFamily="34" charset="0"/>
                <a:cs typeface="Arial" panose="020B0604020202020204" pitchFamily="34" charset="0"/>
              </a:rPr>
              <a:t>  Skapa handlingsplaner för implementering.</a:t>
            </a:r>
          </a:p>
        </p:txBody>
      </p:sp>
      <p:sp>
        <p:nvSpPr>
          <p:cNvPr id="27" name="TextBox 26"/>
          <p:cNvSpPr txBox="1"/>
          <p:nvPr/>
        </p:nvSpPr>
        <p:spPr>
          <a:xfrm>
            <a:off x="5850146" y="2665022"/>
            <a:ext cx="3403077" cy="2554545"/>
          </a:xfrm>
          <a:prstGeom prst="rect">
            <a:avLst/>
          </a:prstGeom>
          <a:noFill/>
        </p:spPr>
        <p:txBody>
          <a:bodyPr wrap="square" rtlCol="0">
            <a:spAutoFit/>
          </a:bodyPr>
          <a:lstStyle/>
          <a:p>
            <a:pPr lvl="0" algn="ctr" defTabSz="600075">
              <a:spcBef>
                <a:spcPct val="0"/>
              </a:spcBef>
            </a:pPr>
            <a:r>
              <a:rPr lang="sv-SE" sz="2000" dirty="0">
                <a:latin typeface="Arial" panose="020B0604020202020204" pitchFamily="34" charset="0"/>
                <a:cs typeface="Arial" panose="020B0604020202020204" pitchFamily="34" charset="0"/>
              </a:rPr>
              <a:t>•</a:t>
            </a:r>
            <a:r>
              <a:rPr lang="sv-SE" sz="1400" dirty="0">
                <a:latin typeface="Arial" panose="020B0604020202020204" pitchFamily="34" charset="0"/>
                <a:cs typeface="Arial" panose="020B0604020202020204" pitchFamily="34" charset="0"/>
              </a:rPr>
              <a:t>  Identifiera projekt i samhället som är av intresse för kvinnor, unga Lions och Leos samt underrepresenterade grupper.</a:t>
            </a:r>
          </a:p>
          <a:p>
            <a:pPr lvl="0" algn="ctr" defTabSz="600075">
              <a:spcBef>
                <a:spcPct val="0"/>
              </a:spcBef>
            </a:pPr>
            <a:endParaRPr lang="en-US" sz="800" dirty="0">
              <a:latin typeface="Arial" panose="020B0604020202020204" pitchFamily="34" charset="0"/>
              <a:cs typeface="Arial" panose="020B0604020202020204" pitchFamily="34" charset="0"/>
            </a:endParaRPr>
          </a:p>
          <a:p>
            <a:pPr lvl="0" algn="ctr" defTabSz="600075">
              <a:spcBef>
                <a:spcPct val="0"/>
              </a:spcBef>
            </a:pPr>
            <a:r>
              <a:rPr lang="sv-SE" sz="2000" dirty="0">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 Marknadsföra nya klubbar i samhället.</a:t>
            </a:r>
          </a:p>
          <a:p>
            <a:pPr lvl="0" algn="ctr" defTabSz="600075">
              <a:spcBef>
                <a:spcPct val="0"/>
              </a:spcBef>
            </a:pPr>
            <a:endParaRPr lang="en-US" sz="800" dirty="0">
              <a:latin typeface="Arial" panose="020B0604020202020204" pitchFamily="34" charset="0"/>
              <a:cs typeface="Arial" panose="020B0604020202020204" pitchFamily="34" charset="0"/>
            </a:endParaRPr>
          </a:p>
          <a:p>
            <a:pPr lvl="0" algn="ctr" defTabSz="600075">
              <a:spcBef>
                <a:spcPct val="0"/>
              </a:spcBef>
            </a:pPr>
            <a:r>
              <a:rPr lang="sv-SE" sz="2000" dirty="0">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 Identifiera potentiella medlemmar.</a:t>
            </a:r>
          </a:p>
          <a:p>
            <a:pPr lvl="0" algn="ctr" defTabSz="600075">
              <a:spcBef>
                <a:spcPct val="0"/>
              </a:spcBef>
            </a:pPr>
            <a:endParaRPr lang="en-US" sz="800" dirty="0">
              <a:latin typeface="Arial" panose="020B0604020202020204" pitchFamily="34" charset="0"/>
              <a:cs typeface="Arial" panose="020B0604020202020204" pitchFamily="34" charset="0"/>
            </a:endParaRPr>
          </a:p>
          <a:p>
            <a:pPr lvl="0" algn="ctr" defTabSz="600075">
              <a:spcBef>
                <a:spcPct val="0"/>
              </a:spcBef>
            </a:pPr>
            <a:r>
              <a:rPr lang="sv-SE" sz="2000" dirty="0">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 Chartra en ny klubb/klubbfilial, för att kunna genomföra ett projekt i samhället.</a:t>
            </a:r>
          </a:p>
          <a:p>
            <a:endParaRPr lang="en-US" sz="1400" dirty="0" err="1"/>
          </a:p>
        </p:txBody>
      </p:sp>
      <p:pic>
        <p:nvPicPr>
          <p:cNvPr id="2" name="Picture 1">
            <a:extLst>
              <a:ext uri="{FF2B5EF4-FFF2-40B4-BE49-F238E27FC236}">
                <a16:creationId xmlns:a16="http://schemas.microsoft.com/office/drawing/2014/main" id="{DE1DB87D-8A2F-F18E-1354-4A4C7BE75F9D}"/>
              </a:ext>
            </a:extLst>
          </p:cNvPr>
          <p:cNvPicPr>
            <a:picLocks noChangeAspect="1"/>
          </p:cNvPicPr>
          <p:nvPr/>
        </p:nvPicPr>
        <p:blipFill>
          <a:blip r:embed="rId3"/>
          <a:stretch>
            <a:fillRect/>
          </a:stretch>
        </p:blipFill>
        <p:spPr>
          <a:xfrm>
            <a:off x="9742206" y="1"/>
            <a:ext cx="2343675" cy="1169668"/>
          </a:xfrm>
          <a:prstGeom prst="rect">
            <a:avLst/>
          </a:prstGeom>
        </p:spPr>
      </p:pic>
    </p:spTree>
    <p:extLst>
      <p:ext uri="{BB962C8B-B14F-4D97-AF65-F5344CB8AC3E}">
        <p14:creationId xmlns:p14="http://schemas.microsoft.com/office/powerpoint/2010/main" val="423229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726394" y="3228407"/>
            <a:ext cx="11032620" cy="2985433"/>
          </a:xfrm>
          <a:prstGeom prst="rect">
            <a:avLst/>
          </a:prstGeom>
          <a:noFill/>
        </p:spPr>
        <p:txBody>
          <a:bodyPr wrap="square" numCol="2" rtlCol="0">
            <a:spAutoFit/>
          </a:bodyPr>
          <a:lstStyle/>
          <a:p>
            <a:pPr marL="285750" indent="-285750">
              <a:lnSpc>
                <a:spcPct val="105000"/>
              </a:lnSpc>
              <a:spcAft>
                <a:spcPts val="600"/>
              </a:spcAft>
              <a:buClr>
                <a:srgbClr val="EBB700"/>
              </a:buClr>
              <a:buSzPct val="80000"/>
              <a:buFont typeface="Lucida Grande" panose="020B0600040502020204" pitchFamily="34" charset="0"/>
              <a:buChar char="▶"/>
              <a:defRPr/>
            </a:pPr>
            <a:r>
              <a:rPr lang="sv-SE" sz="2000">
                <a:latin typeface="Arial" panose="020B0604020202020204" pitchFamily="34" charset="0"/>
                <a:ea typeface="Arial Unicode MS"/>
                <a:cs typeface="Arial" panose="020B0604020202020204" pitchFamily="34" charset="0"/>
              </a:rPr>
              <a:t>Anslag beviljas enligt först till kvarn-principen.</a:t>
            </a:r>
          </a:p>
          <a:p>
            <a:pPr marL="285750" indent="-285750">
              <a:lnSpc>
                <a:spcPct val="105000"/>
              </a:lnSpc>
              <a:spcAft>
                <a:spcPts val="600"/>
              </a:spcAft>
              <a:buClr>
                <a:srgbClr val="EBB700"/>
              </a:buClr>
              <a:buSzPct val="80000"/>
              <a:buFont typeface="Lucida Grande" panose="020B0600040502020204" pitchFamily="34" charset="0"/>
              <a:buChar char="▶"/>
            </a:pPr>
            <a:r>
              <a:rPr lang="sv-SE" sz="2000">
                <a:latin typeface="Arial" panose="020B0604020202020204" pitchFamily="34" charset="0"/>
                <a:ea typeface="Arial Unicode MS"/>
                <a:cs typeface="Arial" panose="020B0604020202020204" pitchFamily="34" charset="0"/>
              </a:rPr>
              <a:t>Multipeldistrikt eller distrikt kan ansöka varje verksamhetsår. Om multipeldistriktet/distriktet beviljades anslag föregående verksamhetsår kan det inte ansöka förrän efter den 1 november.</a:t>
            </a: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r>
              <a:rPr lang="sv-SE" sz="2000">
                <a:latin typeface="Arial" panose="020B0604020202020204" pitchFamily="34" charset="0"/>
                <a:ea typeface="Arial Unicode MS"/>
                <a:cs typeface="Arial" panose="020B0604020202020204" pitchFamily="34" charset="0"/>
              </a:rPr>
              <a:t>Måste skicka in anslagsansökan minst 30 dagar innan evenemanget. Godkännande i förväg av LCI krävs, för att kunna erhålla ersättning. </a:t>
            </a:r>
          </a:p>
          <a:p>
            <a:pPr marL="285750" indent="-285750">
              <a:lnSpc>
                <a:spcPct val="105000"/>
              </a:lnSpc>
              <a:spcAft>
                <a:spcPts val="600"/>
              </a:spcAft>
              <a:buClr>
                <a:srgbClr val="EBB700"/>
              </a:buClr>
              <a:buSzPct val="80000"/>
              <a:buFont typeface="Lucida Grande" panose="020B0600040502020204" pitchFamily="34" charset="0"/>
              <a:buChar char="▶"/>
            </a:pPr>
            <a:r>
              <a:rPr lang="sv-SE" sz="2000">
                <a:latin typeface="Arial" panose="020B0604020202020204" pitchFamily="34" charset="0"/>
                <a:ea typeface="Arial Unicode MS"/>
                <a:cs typeface="Arial" panose="020B0604020202020204" pitchFamily="34" charset="0"/>
              </a:rPr>
              <a:t>Begäran om ersättning samt slutrapport ska skickas in inom 30 dagar efter evenemanget, för att kunna erhålla ersättning.</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22818" y="780850"/>
            <a:ext cx="6921937" cy="58926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000" b="0" i="1" u="none" strike="noStrike" cap="none" normalizeH="0" baseline="0" noProof="0">
                <a:ln>
                  <a:noFill/>
                </a:ln>
                <a:solidFill>
                  <a:schemeClr val="tx2"/>
                </a:solidFill>
                <a:effectLst/>
                <a:uLnTx/>
                <a:uFillTx/>
                <a:latin typeface="Arial" panose="020B0604020202020204" pitchFamily="34" charset="0"/>
                <a:ea typeface="+mn-ea"/>
                <a:cs typeface="Arial" panose="020B0604020202020204" pitchFamily="34" charset="0"/>
              </a:rPr>
              <a:t>Program för seminarier och symposier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3229801" y="2013111"/>
            <a:ext cx="573239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800" dirty="0">
                <a:solidFill>
                  <a:schemeClr val="accent6"/>
                </a:solidFill>
                <a:latin typeface="Arial" panose="020B0604020202020204" pitchFamily="34" charset="0"/>
                <a:ea typeface="Arial Unicode MS"/>
                <a:cs typeface="Arial" panose="020B0604020202020204" pitchFamily="34" charset="0"/>
              </a:rPr>
              <a:t>Fokus har utökats från kvinnor till att inkludera unga och mångfald.</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2" name="Picture 1">
            <a:extLst>
              <a:ext uri="{FF2B5EF4-FFF2-40B4-BE49-F238E27FC236}">
                <a16:creationId xmlns:a16="http://schemas.microsoft.com/office/drawing/2014/main" id="{D57F223C-B9DF-ED0C-00E5-FE7098923165}"/>
              </a:ext>
            </a:extLst>
          </p:cNvPr>
          <p:cNvPicPr>
            <a:picLocks noChangeAspect="1"/>
          </p:cNvPicPr>
          <p:nvPr/>
        </p:nvPicPr>
        <p:blipFill>
          <a:blip r:embed="rId3"/>
          <a:stretch>
            <a:fillRect/>
          </a:stretch>
        </p:blipFill>
        <p:spPr>
          <a:xfrm>
            <a:off x="169231" y="191668"/>
            <a:ext cx="2440620" cy="1178447"/>
          </a:xfrm>
          <a:prstGeom prst="rect">
            <a:avLst/>
          </a:prstGeom>
        </p:spPr>
      </p:pic>
    </p:spTree>
    <p:extLst>
      <p:ext uri="{BB962C8B-B14F-4D97-AF65-F5344CB8AC3E}">
        <p14:creationId xmlns:p14="http://schemas.microsoft.com/office/powerpoint/2010/main" val="60870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290272" y="896174"/>
            <a:ext cx="884508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cap="none" normalizeH="0" baseline="0" noProof="0" dirty="0">
                <a:ln>
                  <a:noFill/>
                </a:ln>
                <a:solidFill>
                  <a:srgbClr val="002F87"/>
                </a:solidFill>
                <a:effectLst/>
                <a:uLnTx/>
                <a:uFillTx/>
                <a:latin typeface="Arial" panose="020B0604020202020204" pitchFamily="34" charset="0"/>
                <a:ea typeface="+mn-ea"/>
                <a:cs typeface="Arial" panose="020B0604020202020204" pitchFamily="34" charset="0"/>
              </a:rPr>
              <a:t>Innovation, inspiration, motivation och glädje!</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11" name="Picture 10">
            <a:extLst>
              <a:ext uri="{FF2B5EF4-FFF2-40B4-BE49-F238E27FC236}">
                <a16:creationId xmlns:a16="http://schemas.microsoft.com/office/drawing/2014/main" id="{4237DA6A-5AA0-31EA-42DB-C20F1F4B05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19" y="63709"/>
            <a:ext cx="1770010" cy="910512"/>
          </a:xfrm>
          <a:prstGeom prst="rect">
            <a:avLst/>
          </a:prstGeom>
        </p:spPr>
      </p:pic>
      <p:pic>
        <p:nvPicPr>
          <p:cNvPr id="3" name="Picture 2">
            <a:extLst>
              <a:ext uri="{FF2B5EF4-FFF2-40B4-BE49-F238E27FC236}">
                <a16:creationId xmlns:a16="http://schemas.microsoft.com/office/drawing/2014/main" id="{CD08A591-84E5-BBC8-DAC0-9014C0D51404}"/>
              </a:ext>
            </a:extLst>
          </p:cNvPr>
          <p:cNvPicPr>
            <a:picLocks noChangeAspect="1"/>
          </p:cNvPicPr>
          <p:nvPr/>
        </p:nvPicPr>
        <p:blipFill>
          <a:blip r:embed="rId4"/>
          <a:stretch>
            <a:fillRect/>
          </a:stretch>
        </p:blipFill>
        <p:spPr>
          <a:xfrm>
            <a:off x="4889519" y="1901635"/>
            <a:ext cx="2999492" cy="2255716"/>
          </a:xfrm>
          <a:prstGeom prst="rect">
            <a:avLst/>
          </a:prstGeom>
        </p:spPr>
      </p:pic>
      <p:pic>
        <p:nvPicPr>
          <p:cNvPr id="4" name="Picture 3">
            <a:extLst>
              <a:ext uri="{FF2B5EF4-FFF2-40B4-BE49-F238E27FC236}">
                <a16:creationId xmlns:a16="http://schemas.microsoft.com/office/drawing/2014/main" id="{D6C5E4EB-0C0C-78CF-8700-2C1416202C4D}"/>
              </a:ext>
            </a:extLst>
          </p:cNvPr>
          <p:cNvPicPr>
            <a:picLocks noChangeAspect="1"/>
          </p:cNvPicPr>
          <p:nvPr/>
        </p:nvPicPr>
        <p:blipFill>
          <a:blip r:embed="rId5"/>
          <a:stretch>
            <a:fillRect/>
          </a:stretch>
        </p:blipFill>
        <p:spPr>
          <a:xfrm>
            <a:off x="461473" y="1566472"/>
            <a:ext cx="3652580" cy="2590879"/>
          </a:xfrm>
          <a:prstGeom prst="rect">
            <a:avLst/>
          </a:prstGeom>
        </p:spPr>
      </p:pic>
      <p:pic>
        <p:nvPicPr>
          <p:cNvPr id="5" name="Picture 4">
            <a:extLst>
              <a:ext uri="{FF2B5EF4-FFF2-40B4-BE49-F238E27FC236}">
                <a16:creationId xmlns:a16="http://schemas.microsoft.com/office/drawing/2014/main" id="{80F54EE4-2DC3-202E-389C-FFC1FE93AC8B}"/>
              </a:ext>
            </a:extLst>
          </p:cNvPr>
          <p:cNvPicPr>
            <a:picLocks noChangeAspect="1"/>
          </p:cNvPicPr>
          <p:nvPr/>
        </p:nvPicPr>
        <p:blipFill>
          <a:blip r:embed="rId6"/>
          <a:stretch>
            <a:fillRect/>
          </a:stretch>
        </p:blipFill>
        <p:spPr>
          <a:xfrm>
            <a:off x="8688288" y="1727993"/>
            <a:ext cx="2743200" cy="1955396"/>
          </a:xfrm>
          <a:prstGeom prst="rect">
            <a:avLst/>
          </a:prstGeom>
        </p:spPr>
      </p:pic>
      <p:pic>
        <p:nvPicPr>
          <p:cNvPr id="6" name="Picture 5">
            <a:extLst>
              <a:ext uri="{FF2B5EF4-FFF2-40B4-BE49-F238E27FC236}">
                <a16:creationId xmlns:a16="http://schemas.microsoft.com/office/drawing/2014/main" id="{A6ECE392-692F-860E-4B40-BE89802C2CCE}"/>
              </a:ext>
            </a:extLst>
          </p:cNvPr>
          <p:cNvPicPr>
            <a:picLocks noChangeAspect="1"/>
          </p:cNvPicPr>
          <p:nvPr/>
        </p:nvPicPr>
        <p:blipFill>
          <a:blip r:embed="rId7"/>
          <a:stretch>
            <a:fillRect/>
          </a:stretch>
        </p:blipFill>
        <p:spPr>
          <a:xfrm>
            <a:off x="4981545" y="4407753"/>
            <a:ext cx="2815439" cy="2088839"/>
          </a:xfrm>
          <a:prstGeom prst="rect">
            <a:avLst/>
          </a:prstGeom>
        </p:spPr>
      </p:pic>
      <p:pic>
        <p:nvPicPr>
          <p:cNvPr id="7" name="Picture 6">
            <a:extLst>
              <a:ext uri="{FF2B5EF4-FFF2-40B4-BE49-F238E27FC236}">
                <a16:creationId xmlns:a16="http://schemas.microsoft.com/office/drawing/2014/main" id="{CA517BDF-0180-4AC5-D902-BA4A2E1A70B7}"/>
              </a:ext>
            </a:extLst>
          </p:cNvPr>
          <p:cNvPicPr>
            <a:picLocks noChangeAspect="1"/>
          </p:cNvPicPr>
          <p:nvPr/>
        </p:nvPicPr>
        <p:blipFill>
          <a:blip r:embed="rId8"/>
          <a:stretch>
            <a:fillRect/>
          </a:stretch>
        </p:blipFill>
        <p:spPr>
          <a:xfrm>
            <a:off x="8031120" y="3858473"/>
            <a:ext cx="3779848" cy="2542252"/>
          </a:xfrm>
          <a:prstGeom prst="rect">
            <a:avLst/>
          </a:prstGeom>
        </p:spPr>
      </p:pic>
      <p:pic>
        <p:nvPicPr>
          <p:cNvPr id="8" name="Picture 7">
            <a:extLst>
              <a:ext uri="{FF2B5EF4-FFF2-40B4-BE49-F238E27FC236}">
                <a16:creationId xmlns:a16="http://schemas.microsoft.com/office/drawing/2014/main" id="{5A478EF8-0D38-DD04-AEC1-45154D61492F}"/>
              </a:ext>
            </a:extLst>
          </p:cNvPr>
          <p:cNvPicPr>
            <a:picLocks noChangeAspect="1"/>
          </p:cNvPicPr>
          <p:nvPr/>
        </p:nvPicPr>
        <p:blipFill>
          <a:blip r:embed="rId9"/>
          <a:stretch>
            <a:fillRect/>
          </a:stretch>
        </p:blipFill>
        <p:spPr>
          <a:xfrm>
            <a:off x="1687564" y="4304909"/>
            <a:ext cx="2591025" cy="2280102"/>
          </a:xfrm>
          <a:prstGeom prst="rect">
            <a:avLst/>
          </a:prstGeom>
        </p:spPr>
      </p:pic>
    </p:spTree>
    <p:extLst>
      <p:ext uri="{BB962C8B-B14F-4D97-AF65-F5344CB8AC3E}">
        <p14:creationId xmlns:p14="http://schemas.microsoft.com/office/powerpoint/2010/main" val="3703540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45578" y="269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400" b="1" i="1"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				Diskussion….</a:t>
            </a: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7" y="204393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5" name="Yellow Bar">
            <a:extLst>
              <a:ext uri="{FF2B5EF4-FFF2-40B4-BE49-F238E27FC236}">
                <a16:creationId xmlns:a16="http://schemas.microsoft.com/office/drawing/2014/main" id="{989F213B-463F-FA4C-B578-28326F3CC3B7}"/>
              </a:ext>
            </a:extLst>
          </p:cNvPr>
          <p:cNvSpPr/>
          <p:nvPr/>
        </p:nvSpPr>
        <p:spPr>
          <a:xfrm>
            <a:off x="5197420" y="4710121"/>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692067" y="2887320"/>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Tree>
    <p:extLst>
      <p:ext uri="{BB962C8B-B14F-4D97-AF65-F5344CB8AC3E}">
        <p14:creationId xmlns:p14="http://schemas.microsoft.com/office/powerpoint/2010/main" val="250056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7" y="204393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28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För mer information kontaktar du: </a:t>
            </a:r>
          </a:p>
        </p:txBody>
      </p:sp>
      <p:sp>
        <p:nvSpPr>
          <p:cNvPr id="5" name="Yellow Bar">
            <a:extLst>
              <a:ext uri="{FF2B5EF4-FFF2-40B4-BE49-F238E27FC236}">
                <a16:creationId xmlns:a16="http://schemas.microsoft.com/office/drawing/2014/main" id="{989F213B-463F-FA4C-B578-28326F3CC3B7}"/>
              </a:ext>
            </a:extLst>
          </p:cNvPr>
          <p:cNvSpPr/>
          <p:nvPr/>
        </p:nvSpPr>
        <p:spPr>
          <a:xfrm>
            <a:off x="5257241" y="2684767"/>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692067" y="2887320"/>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2400" b="0" u="none" strike="noStrike" cap="none" normalizeH="0" baseline="0" noProof="0">
                <a:ln>
                  <a:noFill/>
                </a:ln>
                <a:solidFill>
                  <a:srgbClr val="FFFFFF"/>
                </a:solidFill>
                <a:effectLst/>
                <a:uLnTx/>
                <a:uFillTx/>
                <a:latin typeface="Arial" panose="020B0604020202020204" pitchFamily="34" charset="0"/>
                <a:ea typeface="ヒラギノ角ゴ Pro W3" charset="0"/>
                <a:cs typeface="Arial" panose="020B0604020202020204" pitchFamily="34" charset="0"/>
              </a:rPr>
              <a:t>Personalen vid divisionen för distrikt- och klubbadministration:</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2400" b="0" i="0" u="none" strike="noStrike" cap="none" normalizeH="0" baseline="0" noProof="0">
                <a:ln>
                  <a:noFill/>
                </a:ln>
                <a:solidFill>
                  <a:srgbClr val="FFFFFF"/>
                </a:solidFill>
                <a:effectLst/>
                <a:uLnTx/>
                <a:uFillTx/>
                <a:latin typeface="Arial" panose="020B0604020202020204" pitchFamily="34" charset="0"/>
                <a:ea typeface="ヒラギノ角ゴ Pro W3" charset="0"/>
                <a:cs typeface="Arial" panose="020B0604020202020204" pitchFamily="34" charset="0"/>
              </a:rPr>
              <a:t>newvoices@lionsclubs.org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lang="en-US" sz="800" kern="0" dirty="0">
              <a:solidFill>
                <a:srgbClr val="FFFFFF"/>
              </a:solidFill>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2400" b="0" i="0" u="none" strike="noStrike" cap="none" normalizeH="0" baseline="0" noProof="0">
                <a:ln>
                  <a:noFill/>
                </a:ln>
                <a:solidFill>
                  <a:srgbClr val="FFFFFF"/>
                </a:solidFill>
                <a:effectLst/>
                <a:uLnTx/>
                <a:uFillTx/>
                <a:latin typeface="Arial" panose="020B0604020202020204" pitchFamily="34" charset="0"/>
                <a:ea typeface="ヒラギノ角ゴ Pro W3" charset="0"/>
                <a:cs typeface="Arial" panose="020B0604020202020204" pitchFamily="34" charset="0"/>
              </a:rPr>
              <a:t>och besök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2400" b="0" i="0" u="none" strike="noStrike" cap="none" normalizeH="0" baseline="0" noProof="0">
                <a:ln>
                  <a:noFill/>
                </a:ln>
                <a:solidFill>
                  <a:srgbClr val="FFFFFF"/>
                </a:solidFill>
                <a:effectLst/>
                <a:uLnTx/>
                <a:uFillTx/>
                <a:latin typeface="Arial" panose="020B0604020202020204" pitchFamily="34" charset="0"/>
                <a:ea typeface="ヒラギノ角ゴ Pro W3" charset="0"/>
                <a:cs typeface="Arial" panose="020B0604020202020204" pitchFamily="34" charset="0"/>
              </a:rPr>
              <a:t>https://www.lionsclubs.org/sv/newvoices</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2400" b="0" i="0" u="none" strike="noStrike" cap="none" normalizeH="0" baseline="0" noProof="0">
                <a:ln>
                  <a:noFill/>
                </a:ln>
                <a:solidFill>
                  <a:srgbClr val="FFFFFF"/>
                </a:solidFill>
                <a:effectLst/>
                <a:uLnTx/>
                <a:uFillTx/>
                <a:latin typeface="Arial" panose="020B0604020202020204" pitchFamily="34" charset="0"/>
                <a:ea typeface="ヒラギノ角ゴ Pro W3" charset="0"/>
                <a:cs typeface="Arial" panose="020B0604020202020204" pitchFamily="34" charset="0"/>
              </a:rPr>
              <a:t>Facebook: Lions nya röster</a:t>
            </a: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
        <p:nvSpPr>
          <p:cNvPr id="2" name="TextBox 1">
            <a:extLst>
              <a:ext uri="{FF2B5EF4-FFF2-40B4-BE49-F238E27FC236}">
                <a16:creationId xmlns:a16="http://schemas.microsoft.com/office/drawing/2014/main" id="{B2D47859-41ED-1118-81D9-366515A49A46}"/>
              </a:ext>
            </a:extLst>
          </p:cNvPr>
          <p:cNvSpPr txBox="1"/>
          <p:nvPr/>
        </p:nvSpPr>
        <p:spPr>
          <a:xfrm flipH="1">
            <a:off x="3390199" y="5575063"/>
            <a:ext cx="5411602" cy="523220"/>
          </a:xfrm>
          <a:prstGeom prst="rect">
            <a:avLst/>
          </a:prstGeom>
          <a:noFill/>
        </p:spPr>
        <p:txBody>
          <a:bodyPr wrap="square" rtlCol="0">
            <a:spAutoFit/>
          </a:bodyPr>
          <a:lstStyle/>
          <a:p>
            <a:pPr algn="ctr"/>
            <a:r>
              <a:rPr lang="sv-SE" sz="2800" b="1">
                <a:solidFill>
                  <a:srgbClr val="FFCC00"/>
                </a:solidFill>
                <a:latin typeface="Arial" panose="020B0604020202020204" pitchFamily="34" charset="0"/>
                <a:cs typeface="Arial" panose="020B0604020202020204" pitchFamily="34" charset="0"/>
              </a:rPr>
              <a:t>Delta i konversationen!</a:t>
            </a:r>
          </a:p>
        </p:txBody>
      </p:sp>
    </p:spTree>
    <p:extLst>
      <p:ext uri="{BB962C8B-B14F-4D97-AF65-F5344CB8AC3E}">
        <p14:creationId xmlns:p14="http://schemas.microsoft.com/office/powerpoint/2010/main" val="660182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DC8AA71-55A8-3649-9696-D505B3711E6E}"/>
              </a:ext>
            </a:extLst>
          </p:cNvPr>
          <p:cNvSpPr/>
          <p:nvPr/>
        </p:nvSpPr>
        <p:spPr>
          <a:xfrm rot="16200000" flipV="1">
            <a:off x="229806" y="-32291"/>
            <a:ext cx="6858000" cy="7022235"/>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1" y="3075174"/>
            <a:ext cx="495495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sv-SE" sz="2400" b="1" i="0" u="none" strike="noStrike" cap="none" normalizeH="0" baseline="0" noProof="0" dirty="0">
                <a:ln>
                  <a:noFill/>
                </a:ln>
                <a:solidFill>
                  <a:srgbClr val="33373B"/>
                </a:solidFill>
                <a:effectLst/>
                <a:uLnTx/>
                <a:uFillTx/>
                <a:ea typeface="+mn-ea"/>
              </a:rPr>
              <a:t>Initiativet Nya röster</a:t>
            </a:r>
            <a:r>
              <a:rPr kumimoji="0" lang="sv-SE" sz="2400" i="0" u="none" strike="noStrike" cap="none" normalizeH="0" baseline="0" noProof="0" dirty="0">
                <a:ln>
                  <a:noFill/>
                </a:ln>
                <a:solidFill>
                  <a:srgbClr val="33373B"/>
                </a:solidFill>
                <a:effectLst/>
                <a:uLnTx/>
                <a:uFillTx/>
                <a:ea typeface="+mn-ea"/>
              </a:rPr>
              <a:t> </a:t>
            </a:r>
            <a:r>
              <a:rPr kumimoji="0" lang="sv-SE" sz="2400" b="0" i="0" u="none" strike="noStrike" cap="none" normalizeH="0" baseline="0" noProof="0" dirty="0">
                <a:ln>
                  <a:noFill/>
                </a:ln>
                <a:solidFill>
                  <a:srgbClr val="33373B"/>
                </a:solidFill>
                <a:effectLst/>
                <a:uLnTx/>
                <a:uFillTx/>
                <a:ea typeface="+mn-ea"/>
              </a:rPr>
              <a:t>främjar jämlikhet och mångfald samt önskar öka antalet kvinnor, unga vuxna och underrepresenterade grupper i vår organisation. </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785192" y="1319345"/>
            <a:ext cx="5525035" cy="15933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sv-SE" sz="4000" b="1" i="1" u="none" strike="noStrike" cap="none" normalizeH="0" baseline="0" noProof="0">
                <a:ln>
                  <a:noFill/>
                </a:ln>
                <a:solidFill>
                  <a:schemeClr val="tx2"/>
                </a:solidFill>
                <a:effectLst/>
                <a:uLnTx/>
                <a:uFillTx/>
                <a:ea typeface="+mn-ea"/>
              </a:rPr>
              <a:t>Att vara medlem i Lions ger styrka</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09375" y="72358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6" name="Picture 15">
            <a:extLst>
              <a:ext uri="{FF2B5EF4-FFF2-40B4-BE49-F238E27FC236}">
                <a16:creationId xmlns:a16="http://schemas.microsoft.com/office/drawing/2014/main" id="{C36C5C29-CF22-0C44-B2DE-EB6CF6FA14E4}"/>
              </a:ext>
            </a:extLst>
          </p:cNvPr>
          <p:cNvPicPr>
            <a:picLocks noChangeAspect="1"/>
          </p:cNvPicPr>
          <p:nvPr/>
        </p:nvPicPr>
        <p:blipFill>
          <a:blip r:embed="rId2"/>
          <a:srcRect/>
          <a:stretch/>
        </p:blipFill>
        <p:spPr>
          <a:xfrm>
            <a:off x="147686" y="5877313"/>
            <a:ext cx="836923" cy="836923"/>
          </a:xfrm>
          <a:prstGeom prst="rect">
            <a:avLst/>
          </a:prstGeom>
        </p:spPr>
      </p:pic>
      <p:pic>
        <p:nvPicPr>
          <p:cNvPr id="14" name="Picture 13">
            <a:extLst>
              <a:ext uri="{FF2B5EF4-FFF2-40B4-BE49-F238E27FC236}">
                <a16:creationId xmlns:a16="http://schemas.microsoft.com/office/drawing/2014/main" id="{54D57F8C-96AB-D4BF-7E05-CC6477930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86" y="18870"/>
            <a:ext cx="2292072" cy="1051157"/>
          </a:xfrm>
          <a:prstGeom prst="rect">
            <a:avLst/>
          </a:prstGeom>
        </p:spPr>
      </p:pic>
      <p:pic>
        <p:nvPicPr>
          <p:cNvPr id="4" name="Picture 3">
            <a:extLst>
              <a:ext uri="{FF2B5EF4-FFF2-40B4-BE49-F238E27FC236}">
                <a16:creationId xmlns:a16="http://schemas.microsoft.com/office/drawing/2014/main" id="{16405968-BE1B-A095-5A35-EB2CF2DDE53D}"/>
              </a:ext>
            </a:extLst>
          </p:cNvPr>
          <p:cNvPicPr>
            <a:picLocks noChangeAspect="1"/>
          </p:cNvPicPr>
          <p:nvPr/>
        </p:nvPicPr>
        <p:blipFill>
          <a:blip r:embed="rId4"/>
          <a:stretch>
            <a:fillRect/>
          </a:stretch>
        </p:blipFill>
        <p:spPr>
          <a:xfrm>
            <a:off x="6947731" y="1640791"/>
            <a:ext cx="3747875" cy="2991029"/>
          </a:xfrm>
          <a:prstGeom prst="rect">
            <a:avLst/>
          </a:prstGeom>
        </p:spPr>
      </p:pic>
    </p:spTree>
    <p:extLst>
      <p:ext uri="{BB962C8B-B14F-4D97-AF65-F5344CB8AC3E}">
        <p14:creationId xmlns:p14="http://schemas.microsoft.com/office/powerpoint/2010/main" val="4883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048" y="728966"/>
            <a:ext cx="6206266" cy="445047"/>
          </a:xfrm>
          <a:prstGeom prst="rect">
            <a:avLst/>
          </a:prstGeom>
        </p:spPr>
      </p:pic>
      <p:sp>
        <p:nvSpPr>
          <p:cNvPr id="8" name="Text Placeholder 1"/>
          <p:cNvSpPr txBox="1">
            <a:spLocks/>
          </p:cNvSpPr>
          <p:nvPr/>
        </p:nvSpPr>
        <p:spPr>
          <a:xfrm>
            <a:off x="771814" y="2645343"/>
            <a:ext cx="10255117" cy="3753853"/>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sv-SE" sz="4000" b="1" i="1" dirty="0">
                <a:solidFill>
                  <a:schemeClr val="tx2"/>
                </a:solidFill>
              </a:rPr>
              <a:t>Nya röster </a:t>
            </a:r>
          </a:p>
          <a:p>
            <a:pPr marL="0" indent="0">
              <a:buFont typeface="Arial" pitchFamily="34" charset="0"/>
              <a:buNone/>
            </a:pPr>
            <a:r>
              <a:rPr lang="sv-SE" sz="4000" b="1" i="1" dirty="0">
                <a:solidFill>
                  <a:schemeClr val="tx2"/>
                </a:solidFill>
              </a:rPr>
              <a:t>hjälper oss växa</a:t>
            </a:r>
          </a:p>
          <a:p>
            <a:pPr marL="0" indent="0">
              <a:buNone/>
            </a:pPr>
            <a:endParaRPr lang="en-US" sz="2800" dirty="0"/>
          </a:p>
          <a:p>
            <a:pPr marL="0" indent="0">
              <a:buNone/>
            </a:pPr>
            <a:r>
              <a:rPr lang="sv-SE" sz="2000" dirty="0"/>
              <a:t>Nya röster är ett gräsrotsinitiativ där målet är att dela berättelser lokalt för att inspirera andra och att marknadsföra organisationen och dess insatser till allmänheten.</a:t>
            </a:r>
          </a:p>
          <a:p>
            <a:pPr marL="0" indent="0">
              <a:buNone/>
            </a:pPr>
            <a:endParaRPr lang="en-US" sz="2000" dirty="0"/>
          </a:p>
          <a:p>
            <a:pPr marL="0" indent="0" algn="ctr">
              <a:buNone/>
            </a:pPr>
            <a:r>
              <a:rPr lang="sv-SE" sz="2000" i="1" dirty="0"/>
              <a:t>Inspirerade medlemmar kommer sannolikt att delta i fler hjälpinsatser, rekrytera fler medlemmar, vara bättre ledare och sprida budskapet om Lions Clubs International.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14" y="728965"/>
            <a:ext cx="3047711" cy="1414160"/>
          </a:xfrm>
          <a:prstGeom prst="rect">
            <a:avLst/>
          </a:prstGeom>
        </p:spPr>
      </p:pic>
      <p:pic>
        <p:nvPicPr>
          <p:cNvPr id="3" name="Picture 2">
            <a:extLst>
              <a:ext uri="{FF2B5EF4-FFF2-40B4-BE49-F238E27FC236}">
                <a16:creationId xmlns:a16="http://schemas.microsoft.com/office/drawing/2014/main" id="{6D36FC35-FF4E-178E-979F-9D81CD62EE0F}"/>
              </a:ext>
            </a:extLst>
          </p:cNvPr>
          <p:cNvPicPr>
            <a:picLocks noChangeAspect="1"/>
          </p:cNvPicPr>
          <p:nvPr/>
        </p:nvPicPr>
        <p:blipFill>
          <a:blip r:embed="rId4"/>
          <a:stretch>
            <a:fillRect/>
          </a:stretch>
        </p:blipFill>
        <p:spPr>
          <a:xfrm>
            <a:off x="5801721" y="728965"/>
            <a:ext cx="4608975" cy="3481118"/>
          </a:xfrm>
          <a:prstGeom prst="rect">
            <a:avLst/>
          </a:prstGeom>
        </p:spPr>
      </p:pic>
    </p:spTree>
    <p:extLst>
      <p:ext uri="{BB962C8B-B14F-4D97-AF65-F5344CB8AC3E}">
        <p14:creationId xmlns:p14="http://schemas.microsoft.com/office/powerpoint/2010/main" val="156446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97859" y="1539386"/>
            <a:ext cx="7433621" cy="5078313"/>
          </a:xfrm>
          <a:prstGeom prst="rect">
            <a:avLst/>
          </a:prstGeom>
          <a:noFill/>
        </p:spPr>
        <p:txBody>
          <a:bodyPr wrap="square" rtlCol="0">
            <a:spAutoFit/>
          </a:bodyPr>
          <a:lstStyle/>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000" dirty="0">
                <a:latin typeface="Arial" panose="020B0604020202020204" pitchFamily="34" charset="0"/>
                <a:cs typeface="Arial" panose="020B0604020202020204" pitchFamily="34" charset="0"/>
              </a:rPr>
              <a:t>För att dela nya idéer och att lära av varandra. Initiativet vill uppmuntra klubbarna att vara dynamiska och innovativa, genom att prova nya saker och ge alla möjlighet att växa både personligen och yrkesmässigt.   </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000" dirty="0">
                <a:latin typeface="Arial" panose="020B0604020202020204" pitchFamily="34" charset="0"/>
                <a:cs typeface="Arial" panose="020B0604020202020204" pitchFamily="34" charset="0"/>
              </a:rPr>
              <a:t>För att uppmärksamma det hårda arbete Lions och Leos utför inom områdena marknadsföring, medlemskap, ledarskap och hjälpinsatser</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000" dirty="0">
                <a:latin typeface="Arial" panose="020B0604020202020204" pitchFamily="34" charset="0"/>
                <a:cs typeface="Arial" panose="020B0604020202020204" pitchFamily="34" charset="0"/>
              </a:rPr>
              <a:t>För att inkludera och höra rösterna från underrepresenterade grupper </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000" dirty="0">
                <a:latin typeface="Arial" panose="020B0604020202020204" pitchFamily="34" charset="0"/>
                <a:cs typeface="Arial" panose="020B0604020202020204" pitchFamily="34" charset="0"/>
              </a:rPr>
              <a:t>För att bryta barriärer samt uppmuntra Lions och Leos att inta ledarroller</a:t>
            </a:r>
          </a:p>
          <a:p>
            <a:endParaRPr lang="en-US" sz="2400" kern="0" dirty="0"/>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48608" y="474290"/>
            <a:ext cx="7871294" cy="928279"/>
          </a:xfrm>
        </p:spPr>
        <p:txBody>
          <a:bodyPr/>
          <a:lstStyle/>
          <a:p>
            <a:r>
              <a:rPr lang="sv-SE" sz="3200"/>
              <a:t>Nya röster är en plattform </a:t>
            </a: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4" name="Picture 3">
            <a:extLst>
              <a:ext uri="{FF2B5EF4-FFF2-40B4-BE49-F238E27FC236}">
                <a16:creationId xmlns:a16="http://schemas.microsoft.com/office/drawing/2014/main" id="{096385A5-29A8-5DE9-A2C6-9BAFB9D55648}"/>
              </a:ext>
            </a:extLst>
          </p:cNvPr>
          <p:cNvPicPr>
            <a:picLocks noChangeAspect="1"/>
          </p:cNvPicPr>
          <p:nvPr/>
        </p:nvPicPr>
        <p:blipFill>
          <a:blip r:embed="rId4"/>
          <a:stretch>
            <a:fillRect/>
          </a:stretch>
        </p:blipFill>
        <p:spPr>
          <a:xfrm>
            <a:off x="8704366" y="2384278"/>
            <a:ext cx="3298617" cy="2486826"/>
          </a:xfrm>
          <a:prstGeom prst="rect">
            <a:avLst/>
          </a:prstGeom>
        </p:spPr>
      </p:pic>
    </p:spTree>
    <p:extLst>
      <p:ext uri="{BB962C8B-B14F-4D97-AF65-F5344CB8AC3E}">
        <p14:creationId xmlns:p14="http://schemas.microsoft.com/office/powerpoint/2010/main" val="276518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sv-SE" sz="2800">
                <a:solidFill>
                  <a:srgbClr val="00338D"/>
                </a:solidFill>
              </a:rPr>
              <a:t>VILKA ÄR</a:t>
            </a:r>
          </a:p>
          <a:p>
            <a:r>
              <a:rPr lang="sv-SE" sz="2800">
                <a:solidFill>
                  <a:srgbClr val="00338D"/>
                </a:solidFill>
              </a:rPr>
              <a:t>NYA RÖSTER?</a:t>
            </a:r>
          </a:p>
        </p:txBody>
      </p:sp>
      <p:graphicFrame>
        <p:nvGraphicFramePr>
          <p:cNvPr id="4" name="Diagram 3"/>
          <p:cNvGraphicFramePr/>
          <p:nvPr>
            <p:extLst>
              <p:ext uri="{D42A27DB-BD31-4B8C-83A1-F6EECF244321}">
                <p14:modId xmlns:p14="http://schemas.microsoft.com/office/powerpoint/2010/main" val="4284395992"/>
              </p:ext>
            </p:extLst>
          </p:nvPr>
        </p:nvGraphicFramePr>
        <p:xfrm>
          <a:off x="4812289" y="1710555"/>
          <a:ext cx="6770832" cy="4732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718001" y="468265"/>
            <a:ext cx="6959408" cy="1292662"/>
          </a:xfrm>
          <a:prstGeom prst="rect">
            <a:avLst/>
          </a:prstGeom>
          <a:noFill/>
        </p:spPr>
        <p:txBody>
          <a:bodyPr wrap="square" rtlCol="0">
            <a:spAutoFit/>
          </a:bodyPr>
          <a:lstStyle/>
          <a:p>
            <a:r>
              <a:rPr lang="sv-SE" sz="2600">
                <a:latin typeface="Arial" panose="020B0604020202020204" pitchFamily="34" charset="0"/>
                <a:cs typeface="Arial" panose="020B0604020202020204" pitchFamily="34" charset="0"/>
              </a:rPr>
              <a:t>Nya röster är Lions och Leos som har exceptionell påverkan inom ett av följande fyra områden:</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971" y="468266"/>
            <a:ext cx="2982054" cy="1292662"/>
          </a:xfrm>
          <a:prstGeom prst="rect">
            <a:avLst/>
          </a:prstGeom>
        </p:spPr>
      </p:pic>
    </p:spTree>
    <p:extLst>
      <p:ext uri="{BB962C8B-B14F-4D97-AF65-F5344CB8AC3E}">
        <p14:creationId xmlns:p14="http://schemas.microsoft.com/office/powerpoint/2010/main" val="17978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93163" y="2225263"/>
            <a:ext cx="9753600" cy="3636893"/>
          </a:xfrm>
          <a:prstGeom prst="rect">
            <a:avLst/>
          </a:prstGeom>
          <a:noFill/>
        </p:spPr>
        <p:txBody>
          <a:bodyPr wrap="square" rtlCol="0">
            <a:spAutoFit/>
          </a:bodyPr>
          <a:lstStyle/>
          <a:p>
            <a:pPr lvl="1">
              <a:lnSpc>
                <a:spcPct val="150000"/>
              </a:lnSpc>
              <a:spcAft>
                <a:spcPts val="1000"/>
              </a:spcAft>
            </a:pPr>
            <a:r>
              <a:rPr lang="sv-SE" sz="2400" b="1">
                <a:solidFill>
                  <a:schemeClr val="tx2"/>
                </a:solidFill>
                <a:latin typeface="Arial" panose="020B0604020202020204" pitchFamily="34" charset="0"/>
                <a:cs typeface="Arial" panose="020B0604020202020204" pitchFamily="34" charset="0"/>
              </a:rPr>
              <a:t>Lions och Leos med mångfald och innovation från distrikt runtom i världen som känner sig stärkta av Lions!</a:t>
            </a:r>
          </a:p>
          <a:p>
            <a:pPr marL="1257300" lvl="2" indent="-342900">
              <a:lnSpc>
                <a:spcPct val="150000"/>
              </a:lnSpc>
              <a:buFont typeface="Arial" panose="020B0604020202020204" pitchFamily="34" charset="0"/>
              <a:buChar char="•"/>
            </a:pPr>
            <a:r>
              <a:rPr lang="sv-SE" sz="2000">
                <a:latin typeface="Arial" panose="020B0604020202020204" pitchFamily="34" charset="0"/>
                <a:cs typeface="Arial" panose="020B0604020202020204" pitchFamily="34" charset="0"/>
              </a:rPr>
              <a:t>Som har en inspirerande berättelse eller upplevelse att dela</a:t>
            </a:r>
          </a:p>
          <a:p>
            <a:pPr marL="1257300" lvl="2" indent="-342900">
              <a:lnSpc>
                <a:spcPct val="150000"/>
              </a:lnSpc>
              <a:buFont typeface="Arial" panose="020B0604020202020204" pitchFamily="34" charset="0"/>
              <a:buChar char="•"/>
            </a:pPr>
            <a:r>
              <a:rPr lang="sv-SE" sz="2000">
                <a:latin typeface="Arial" panose="020B0604020202020204" pitchFamily="34" charset="0"/>
                <a:cs typeface="Arial" panose="020B0604020202020204" pitchFamily="34" charset="0"/>
              </a:rPr>
              <a:t>Som har en ny eller innovativ idé att dela</a:t>
            </a:r>
          </a:p>
          <a:p>
            <a:pPr marL="1257300" lvl="2" indent="-342900">
              <a:lnSpc>
                <a:spcPct val="150000"/>
              </a:lnSpc>
              <a:buFont typeface="Arial" panose="020B0604020202020204" pitchFamily="34" charset="0"/>
              <a:buChar char="•"/>
            </a:pPr>
            <a:r>
              <a:rPr lang="sv-SE" sz="2000">
                <a:latin typeface="Arial" panose="020B0604020202020204" pitchFamily="34" charset="0"/>
                <a:cs typeface="Arial" panose="020B0604020202020204" pitchFamily="34" charset="0"/>
              </a:rPr>
              <a:t>Som inte har haft möjlighet att leda  </a:t>
            </a:r>
          </a:p>
          <a:p>
            <a:pPr marL="1257300" lvl="2" indent="-342900">
              <a:lnSpc>
                <a:spcPct val="150000"/>
              </a:lnSpc>
              <a:buFont typeface="Arial" panose="020B0604020202020204" pitchFamily="34" charset="0"/>
              <a:buChar char="•"/>
            </a:pPr>
            <a:r>
              <a:rPr lang="sv-SE" sz="2000">
                <a:latin typeface="Arial" panose="020B0604020202020204" pitchFamily="34" charset="0"/>
                <a:cs typeface="Arial" panose="020B0604020202020204" pitchFamily="34" charset="0"/>
              </a:rPr>
              <a:t>Som tror på vår uppgift och vill involvera andra </a:t>
            </a:r>
          </a:p>
          <a:p>
            <a:pPr lvl="2">
              <a:lnSpc>
                <a:spcPct val="150000"/>
              </a:lnSpc>
            </a:pPr>
            <a:endParaRPr lang="en-US" sz="2000" dirty="0">
              <a:solidFill>
                <a:schemeClr val="accent6">
                  <a:lumMod val="50000"/>
                  <a:lumOff val="50000"/>
                </a:schemeClr>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15357" y="752474"/>
            <a:ext cx="7871294" cy="928279"/>
          </a:xfrm>
        </p:spPr>
        <p:txBody>
          <a:bodyPr/>
          <a:lstStyle/>
          <a:p>
            <a:r>
              <a:rPr lang="sv-SE" sz="3200">
                <a:latin typeface="Arial" charset="0"/>
                <a:ea typeface="Arial" charset="0"/>
                <a:cs typeface="Arial" charset="0"/>
              </a:rPr>
              <a:t>VEM KAN BLI EN NY RÖST? </a:t>
            </a: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7CDE190F-220F-FEC7-D2EF-E5D8DA15D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3500" y="3093577"/>
            <a:ext cx="3096071" cy="2028298"/>
          </a:xfrm>
          <a:prstGeom prst="rect">
            <a:avLst/>
          </a:prstGeom>
        </p:spPr>
      </p:pic>
    </p:spTree>
    <p:extLst>
      <p:ext uri="{BB962C8B-B14F-4D97-AF65-F5344CB8AC3E}">
        <p14:creationId xmlns:p14="http://schemas.microsoft.com/office/powerpoint/2010/main" val="219293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3589819" y="3283226"/>
            <a:ext cx="501235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400" b="1" i="1"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Struktur och stöd</a:t>
            </a:r>
          </a:p>
        </p:txBody>
      </p:sp>
      <p:sp>
        <p:nvSpPr>
          <p:cNvPr id="5" name="Yellow Bar">
            <a:extLst>
              <a:ext uri="{FF2B5EF4-FFF2-40B4-BE49-F238E27FC236}">
                <a16:creationId xmlns:a16="http://schemas.microsoft.com/office/drawing/2014/main" id="{989F213B-463F-FA4C-B578-28326F3CC3B7}"/>
              </a:ext>
            </a:extLst>
          </p:cNvPr>
          <p:cNvSpPr/>
          <p:nvPr/>
        </p:nvSpPr>
        <p:spPr>
          <a:xfrm>
            <a:off x="5370868" y="411139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11A27ADD-CC65-5850-0EE5-EE7C97EF3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64" y="347730"/>
            <a:ext cx="5220789" cy="2333625"/>
          </a:xfrm>
          <a:prstGeom prst="rect">
            <a:avLst/>
          </a:prstGeom>
        </p:spPr>
      </p:pic>
    </p:spTree>
    <p:extLst>
      <p:ext uri="{BB962C8B-B14F-4D97-AF65-F5344CB8AC3E}">
        <p14:creationId xmlns:p14="http://schemas.microsoft.com/office/powerpoint/2010/main" val="4006700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828942" y="2893006"/>
            <a:ext cx="10708214" cy="2562946"/>
          </a:xfrm>
          <a:prstGeom prst="rect">
            <a:avLst/>
          </a:prstGeom>
          <a:noFill/>
        </p:spPr>
        <p:txBody>
          <a:bodyPr wrap="square" numCol="2" rtlCol="0">
            <a:spAutoFit/>
          </a:bodyPr>
          <a:lstStyle/>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sv-SE" sz="2000" b="0" i="0" u="none" strike="noStrike" cap="none" normalizeH="0" baseline="0" noProof="0" dirty="0">
                <a:ln>
                  <a:noFill/>
                </a:ln>
                <a:effectLst/>
                <a:uLnTx/>
                <a:uFillTx/>
                <a:latin typeface="Arial" charset="0"/>
                <a:ea typeface="Arial" charset="0"/>
                <a:cs typeface="Arial" charset="0"/>
              </a:rPr>
              <a:t>Identifierar fyra nya röster lokalt – överväger mångfald och Lions/Leos som gör utmärkta insatser inom alla fyra områden</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sv-SE" sz="2000" b="0" i="0" u="none" strike="noStrike" cap="none" normalizeH="0" baseline="0" noProof="0" dirty="0">
                <a:ln>
                  <a:noFill/>
                </a:ln>
                <a:effectLst/>
                <a:uLnTx/>
                <a:uFillTx/>
                <a:latin typeface="Arial" charset="0"/>
                <a:ea typeface="Arial" charset="0"/>
                <a:cs typeface="Arial" charset="0"/>
              </a:rPr>
              <a:t>Överlämnar certifikat till nya röster</a:t>
            </a:r>
          </a:p>
          <a:p>
            <a:pPr marR="0" lvl="0" algn="l" defTabSz="914400" rtl="0" eaLnBrk="1" fontAlgn="auto" latinLnBrk="0" hangingPunct="1">
              <a:lnSpc>
                <a:spcPct val="105000"/>
              </a:lnSpc>
              <a:spcBef>
                <a:spcPts val="0"/>
              </a:spcBef>
              <a:spcAft>
                <a:spcPts val="600"/>
              </a:spcAft>
              <a:buClr>
                <a:srgbClr val="EBB700"/>
              </a:buClr>
              <a:buSzPct val="80000"/>
              <a:tabLst/>
              <a:defRPr/>
            </a:pPr>
            <a:br>
              <a:rPr kumimoji="0" lang="sv-SE" sz="2000" b="0" i="0" u="none" strike="noStrike" cap="none" normalizeH="0" baseline="0" noProof="0" dirty="0">
                <a:ln>
                  <a:noFill/>
                </a:ln>
                <a:effectLst/>
                <a:uLnTx/>
                <a:uFillTx/>
                <a:latin typeface="Arial" charset="0"/>
                <a:ea typeface="Arial" charset="0"/>
                <a:cs typeface="Arial" charset="0"/>
              </a:rPr>
            </a:br>
            <a:endParaRPr kumimoji="0" lang="sv-SE" sz="2000" b="0" i="0" u="none" strike="noStrike" cap="none"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sv-SE" sz="2000" b="0" i="0" u="none" strike="noStrike" cap="none" normalizeH="0" baseline="0" noProof="0" dirty="0">
                <a:ln>
                  <a:noFill/>
                </a:ln>
                <a:effectLst/>
                <a:uLnTx/>
                <a:uFillTx/>
                <a:latin typeface="Arial" charset="0"/>
                <a:ea typeface="Arial" charset="0"/>
                <a:cs typeface="Arial" charset="0"/>
              </a:rPr>
              <a:t>Uppmärksammar lokala nya röster vid distriktets evenemang och i kommunikation</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sv-SE" sz="2000" b="0" i="0" u="none" strike="noStrike" cap="none" normalizeH="0" baseline="0" noProof="0" dirty="0">
                <a:ln>
                  <a:noFill/>
                </a:ln>
                <a:effectLst/>
                <a:uLnTx/>
                <a:uFillTx/>
                <a:latin typeface="Arial" charset="0"/>
                <a:ea typeface="Arial" charset="0"/>
                <a:cs typeface="Arial" charset="0"/>
              </a:rPr>
              <a:t>Skickar in berättelser från nya röster till LCI via formulär för att samla in berättelser</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600">
                <a:latin typeface="Arial" charset="0"/>
                <a:ea typeface="Arial" charset="0"/>
                <a:cs typeface="Arial" charset="0"/>
              </a:rPr>
              <a:t>Roll för distrikt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717706" y="5455952"/>
            <a:ext cx="9278696" cy="1038852"/>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sz="2000" i="1">
                <a:solidFill>
                  <a:schemeClr val="tx2"/>
                </a:solidFill>
                <a:latin typeface="Arial" panose="020B0604020202020204" pitchFamily="34" charset="0"/>
                <a:ea typeface="SimSun" panose="02010600030101010101" pitchFamily="2" charset="-122"/>
              </a:rPr>
              <a:t>Uppmärksammar nya röster på distriktets hemsida och sociala medier samt i klubbens och distriktets nyhetsbrev. Delar deras berättelser vid zonmöten, distriktsmöten, klubbmöten, serviceprojekt och insamlingsevenemang</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sp>
        <p:nvSpPr>
          <p:cNvPr id="2" name="TextBox 1">
            <a:extLst>
              <a:ext uri="{FF2B5EF4-FFF2-40B4-BE49-F238E27FC236}">
                <a16:creationId xmlns:a16="http://schemas.microsoft.com/office/drawing/2014/main" id="{E34D8806-AAF0-39FE-3494-3F24229531A5}"/>
              </a:ext>
            </a:extLst>
          </p:cNvPr>
          <p:cNvSpPr txBox="1"/>
          <p:nvPr/>
        </p:nvSpPr>
        <p:spPr>
          <a:xfrm>
            <a:off x="4654738" y="1854154"/>
            <a:ext cx="2882520" cy="523220"/>
          </a:xfrm>
          <a:prstGeom prst="rect">
            <a:avLst/>
          </a:prstGeom>
          <a:noFill/>
        </p:spPr>
        <p:txBody>
          <a:bodyPr wrap="none" rtlCol="0">
            <a:spAutoFit/>
          </a:bodyPr>
          <a:lstStyle/>
          <a:p>
            <a:r>
              <a:rPr lang="sv-SE" sz="2800">
                <a:solidFill>
                  <a:schemeClr val="tx2"/>
                </a:solidFill>
                <a:latin typeface="Arial" panose="020B0604020202020204" pitchFamily="34" charset="0"/>
                <a:cs typeface="Arial" panose="020B0604020202020204" pitchFamily="34" charset="0"/>
              </a:rPr>
              <a:t>Distriktsguvernör</a:t>
            </a:r>
          </a:p>
        </p:txBody>
      </p:sp>
      <p:pic>
        <p:nvPicPr>
          <p:cNvPr id="11" name="Picture 10">
            <a:extLst>
              <a:ext uri="{FF2B5EF4-FFF2-40B4-BE49-F238E27FC236}">
                <a16:creationId xmlns:a16="http://schemas.microsoft.com/office/drawing/2014/main" id="{B02AC643-364C-8281-604B-DE8038CFE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31" y="143764"/>
            <a:ext cx="2673653" cy="1180362"/>
          </a:xfrm>
          <a:prstGeom prst="rect">
            <a:avLst/>
          </a:prstGeom>
        </p:spPr>
      </p:pic>
    </p:spTree>
    <p:extLst>
      <p:ext uri="{BB962C8B-B14F-4D97-AF65-F5344CB8AC3E}">
        <p14:creationId xmlns:p14="http://schemas.microsoft.com/office/powerpoint/2010/main" val="220688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3051003" y="153142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600"/>
              <a:t>Process för nya röster</a:t>
            </a:r>
          </a:p>
        </p:txBody>
      </p:sp>
      <p:sp>
        <p:nvSpPr>
          <p:cNvPr id="22" name="Rectangle 21">
            <a:extLst>
              <a:ext uri="{FF2B5EF4-FFF2-40B4-BE49-F238E27FC236}">
                <a16:creationId xmlns:a16="http://schemas.microsoft.com/office/drawing/2014/main" id="{F32ECD31-0C39-A848-877F-3FAEF435A8D9}"/>
              </a:ext>
            </a:extLst>
          </p:cNvPr>
          <p:cNvSpPr/>
          <p:nvPr/>
        </p:nvSpPr>
        <p:spPr>
          <a:xfrm>
            <a:off x="4784218" y="2235186"/>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grpSp>
        <p:nvGrpSpPr>
          <p:cNvPr id="8" name="Group 7">
            <a:extLst>
              <a:ext uri="{FF2B5EF4-FFF2-40B4-BE49-F238E27FC236}">
                <a16:creationId xmlns:a16="http://schemas.microsoft.com/office/drawing/2014/main" id="{CFA01D02-9BA5-1A45-BAE5-F9DBDD067538}"/>
              </a:ext>
            </a:extLst>
          </p:cNvPr>
          <p:cNvGrpSpPr/>
          <p:nvPr/>
        </p:nvGrpSpPr>
        <p:grpSpPr>
          <a:xfrm>
            <a:off x="487111" y="3228407"/>
            <a:ext cx="11212082" cy="2560607"/>
            <a:chOff x="1071642" y="3467100"/>
            <a:chExt cx="9945507" cy="2398894"/>
          </a:xfrm>
        </p:grpSpPr>
        <p:sp>
          <p:nvSpPr>
            <p:cNvPr id="11" name="Oval 10">
              <a:extLst>
                <a:ext uri="{FF2B5EF4-FFF2-40B4-BE49-F238E27FC236}">
                  <a16:creationId xmlns:a16="http://schemas.microsoft.com/office/drawing/2014/main" id="{81DAC05E-089A-2E4D-AC90-13F2E41CA7ED}"/>
                </a:ext>
              </a:extLst>
            </p:cNvPr>
            <p:cNvSpPr/>
            <p:nvPr/>
          </p:nvSpPr>
          <p:spPr bwMode="auto">
            <a:xfrm>
              <a:off x="8529462" y="3467100"/>
              <a:ext cx="2487687" cy="2398894"/>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sv-SE" sz="1600" b="0"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Distrikts-guvernörerna skickar in formulär för att samla in berättelser till LCI, för möjlig delning på internationell nivå</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0" i="0" u="none" strike="noStrike" kern="1200" cap="none" spc="0" normalizeH="0" baseline="0" noProof="0" dirty="0" err="1">
                <a:ln>
                  <a:noFill/>
                </a:ln>
                <a:solidFill>
                  <a:srgbClr val="404040"/>
                </a:solidFill>
                <a:effectLst/>
                <a:uLnTx/>
                <a:uFillTx/>
                <a:latin typeface="Arial" charset="0"/>
                <a:ea typeface="Arial" charset="0"/>
                <a:cs typeface="Arial" charset="0"/>
              </a:endParaRPr>
            </a:p>
          </p:txBody>
        </p:sp>
        <p:sp>
          <p:nvSpPr>
            <p:cNvPr id="12" name="Oval 11">
              <a:extLst>
                <a:ext uri="{FF2B5EF4-FFF2-40B4-BE49-F238E27FC236}">
                  <a16:creationId xmlns:a16="http://schemas.microsoft.com/office/drawing/2014/main" id="{C2B68600-8609-EF42-937D-F29B8A1C5940}"/>
                </a:ext>
              </a:extLst>
            </p:cNvPr>
            <p:cNvSpPr/>
            <p:nvPr/>
          </p:nvSpPr>
          <p:spPr bwMode="auto">
            <a:xfrm>
              <a:off x="6043522" y="3467100"/>
              <a:ext cx="2398894" cy="23988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600" b="0" i="0" u="none" strike="noStrike" cap="none" normalizeH="0" baseline="0" noProof="0">
                  <a:ln>
                    <a:noFill/>
                  </a:ln>
                  <a:solidFill>
                    <a:schemeClr val="bg1"/>
                  </a:solidFill>
                  <a:effectLst/>
                  <a:uLnTx/>
                  <a:uFillTx/>
                  <a:latin typeface="Arial" panose="020B0604020202020204" pitchFamily="34" charset="0"/>
                  <a:cs typeface="Arial" panose="020B0604020202020204" pitchFamily="34" charset="0"/>
                </a:rPr>
                <a:t>Nya röster talar ut samt uppmuntrar andra Lions och Leos att inta ledarposter och att vara innovativa</a:t>
              </a:r>
            </a:p>
          </p:txBody>
        </p:sp>
        <p:sp>
          <p:nvSpPr>
            <p:cNvPr id="14" name="Oval 13">
              <a:extLst>
                <a:ext uri="{FF2B5EF4-FFF2-40B4-BE49-F238E27FC236}">
                  <a16:creationId xmlns:a16="http://schemas.microsoft.com/office/drawing/2014/main" id="{52D256DE-A0BC-1941-8009-6F541C08BD5E}"/>
                </a:ext>
              </a:extLst>
            </p:cNvPr>
            <p:cNvSpPr/>
            <p:nvPr/>
          </p:nvSpPr>
          <p:spPr bwMode="auto">
            <a:xfrm>
              <a:off x="3601115" y="346710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600" b="0"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Distriktet marknadsför nya röster och ger möjligheter till dem att dela sina berättelser</a:t>
              </a:r>
            </a:p>
          </p:txBody>
        </p:sp>
        <p:sp>
          <p:nvSpPr>
            <p:cNvPr id="15" name="Oval 14">
              <a:extLst>
                <a:ext uri="{FF2B5EF4-FFF2-40B4-BE49-F238E27FC236}">
                  <a16:creationId xmlns:a16="http://schemas.microsoft.com/office/drawing/2014/main" id="{390C9CF8-3CE6-574F-A784-15673E7E1E17}"/>
                </a:ext>
              </a:extLst>
            </p:cNvPr>
            <p:cNvSpPr/>
            <p:nvPr/>
          </p:nvSpPr>
          <p:spPr bwMode="auto">
            <a:xfrm>
              <a:off x="1071642" y="3467100"/>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600" b="0"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Distrikts-guvernörerna överlämnar certifikat till sina nya röster i sina distrikt</a:t>
              </a:r>
            </a:p>
          </p:txBody>
        </p:sp>
        <p:sp>
          <p:nvSpPr>
            <p:cNvPr id="16" name="Right Arrow 15">
              <a:extLst>
                <a:ext uri="{FF2B5EF4-FFF2-40B4-BE49-F238E27FC236}">
                  <a16:creationId xmlns:a16="http://schemas.microsoft.com/office/drawing/2014/main" id="{321B2FDC-E9B1-1846-A2D6-3DE2D6D6C474}"/>
                </a:ext>
              </a:extLst>
            </p:cNvPr>
            <p:cNvSpPr/>
            <p:nvPr/>
          </p:nvSpPr>
          <p:spPr>
            <a:xfrm>
              <a:off x="3024223" y="4368802"/>
              <a:ext cx="923378"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ight Arrow 16">
              <a:extLst>
                <a:ext uri="{FF2B5EF4-FFF2-40B4-BE49-F238E27FC236}">
                  <a16:creationId xmlns:a16="http://schemas.microsoft.com/office/drawing/2014/main" id="{19BA775A-9C4A-BA43-A56C-30226013DFE0}"/>
                </a:ext>
              </a:extLst>
            </p:cNvPr>
            <p:cNvSpPr/>
            <p:nvPr/>
          </p:nvSpPr>
          <p:spPr>
            <a:xfrm>
              <a:off x="5516808" y="4368802"/>
              <a:ext cx="923377"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6FCD1337-4EB8-A548-B543-C100F3CA34D5}"/>
                </a:ext>
              </a:extLst>
            </p:cNvPr>
            <p:cNvSpPr/>
            <p:nvPr/>
          </p:nvSpPr>
          <p:spPr>
            <a:xfrm>
              <a:off x="7995848" y="4368802"/>
              <a:ext cx="858213"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85F6961A-B627-9A35-BCE0-233346911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11" y="61401"/>
            <a:ext cx="2800350" cy="1257300"/>
          </a:xfrm>
          <a:prstGeom prst="rect">
            <a:avLst/>
          </a:prstGeom>
        </p:spPr>
      </p:pic>
      <p:sp>
        <p:nvSpPr>
          <p:cNvPr id="2" name="TextBox 1">
            <a:extLst>
              <a:ext uri="{FF2B5EF4-FFF2-40B4-BE49-F238E27FC236}">
                <a16:creationId xmlns:a16="http://schemas.microsoft.com/office/drawing/2014/main" id="{251B07D8-293C-53CF-FEF0-24065FF5F9D1}"/>
              </a:ext>
            </a:extLst>
          </p:cNvPr>
          <p:cNvSpPr txBox="1"/>
          <p:nvPr/>
        </p:nvSpPr>
        <p:spPr>
          <a:xfrm>
            <a:off x="1720692" y="2429135"/>
            <a:ext cx="9586920" cy="369332"/>
          </a:xfrm>
          <a:prstGeom prst="rect">
            <a:avLst/>
          </a:prstGeom>
          <a:noFill/>
        </p:spPr>
        <p:txBody>
          <a:bodyPr wrap="none" rtlCol="0">
            <a:spAutoFit/>
          </a:bodyPr>
          <a:lstStyle/>
          <a:p>
            <a:r>
              <a:rPr lang="sv-SE"/>
              <a:t>Varje distriktsguvernör uppmuntras att nominera fyra Lions/Leos under året på sin post.</a:t>
            </a:r>
          </a:p>
        </p:txBody>
      </p:sp>
    </p:spTree>
    <p:extLst>
      <p:ext uri="{BB962C8B-B14F-4D97-AF65-F5344CB8AC3E}">
        <p14:creationId xmlns:p14="http://schemas.microsoft.com/office/powerpoint/2010/main" val="3794792352"/>
      </p:ext>
    </p:extLst>
  </p:cSld>
  <p:clrMapOvr>
    <a:masterClrMapping/>
  </p:clrMapOvr>
</p:sld>
</file>

<file path=ppt/theme/theme1.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Custom 2">
      <a:dk1>
        <a:srgbClr val="424242"/>
      </a:dk1>
      <a:lt1>
        <a:srgbClr val="FFFFFF"/>
      </a:lt1>
      <a:dk2>
        <a:srgbClr val="0B4680"/>
      </a:dk2>
      <a:lt2>
        <a:srgbClr val="FF5C34"/>
      </a:lt2>
      <a:accent1>
        <a:srgbClr val="407CCA"/>
      </a:accent1>
      <a:accent2>
        <a:srgbClr val="0D2240"/>
      </a:accent2>
      <a:accent3>
        <a:srgbClr val="B3B2B1"/>
      </a:accent3>
      <a:accent4>
        <a:srgbClr val="792682"/>
      </a:accent4>
      <a:accent5>
        <a:srgbClr val="00AC69"/>
      </a:accent5>
      <a:accent6>
        <a:srgbClr val="EBB700"/>
      </a:accent6>
      <a:hlink>
        <a:srgbClr val="FF5C34"/>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937</Words>
  <Application>Microsoft Office PowerPoint</Application>
  <PresentationFormat>Widescreen</PresentationFormat>
  <Paragraphs>129</Paragraphs>
  <Slides>17</Slides>
  <Notes>4</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Arial</vt:lpstr>
      <vt:lpstr>Arial Hebrew Scholar</vt:lpstr>
      <vt:lpstr>Calibri</vt:lpstr>
      <vt:lpstr>Calibri Light</vt:lpstr>
      <vt:lpstr>Georgia</vt:lpstr>
      <vt:lpstr>Helvetica</vt:lpstr>
      <vt:lpstr>Helvetica Neue</vt:lpstr>
      <vt:lpstr>Lucida Grande</vt:lpstr>
      <vt:lpstr>Open sans</vt:lpstr>
      <vt:lpstr>Open Sans Light</vt:lpstr>
      <vt:lpstr>Segoe UI</vt:lpstr>
      <vt:lpstr>Segoe UI Semibold</vt:lpstr>
      <vt:lpstr>No Page Number</vt:lpstr>
      <vt:lpstr>1_No Page Number</vt:lpstr>
      <vt:lpstr>Blue Page Number</vt:lpstr>
      <vt:lpstr>1_Blue Page Number</vt:lpstr>
      <vt:lpstr>2_Blue Page Number</vt:lpstr>
      <vt:lpstr>White Page Number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Boyd, Karmeisha</dc:creator>
  <cp:lastModifiedBy>Wielgus, Natalie</cp:lastModifiedBy>
  <cp:revision>151</cp:revision>
  <cp:lastPrinted>2019-08-06T19:01:25Z</cp:lastPrinted>
  <dcterms:created xsi:type="dcterms:W3CDTF">2018-04-25T18:52:53Z</dcterms:created>
  <dcterms:modified xsi:type="dcterms:W3CDTF">2023-02-17T17:27:52Z</dcterms:modified>
</cp:coreProperties>
</file>