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1"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10"/>
    <p:restoredTop sz="94674"/>
  </p:normalViewPr>
  <p:slideViewPr>
    <p:cSldViewPr snapToGrid="0" snapToObjects="1">
      <p:cViewPr varScale="1">
        <p:scale>
          <a:sx n="114" d="100"/>
          <a:sy n="114" d="100"/>
        </p:scale>
        <p:origin x="102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17884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42214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En global kraft av goda insatser</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33763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800" dirty="0">
                <a:solidFill>
                  <a:schemeClr val="bg1"/>
                </a:solidFill>
              </a:rPr>
              <a:t>Vår stiftelse</a:t>
            </a:r>
          </a:p>
        </p:txBody>
      </p:sp>
      <p:sp>
        <p:nvSpPr>
          <p:cNvPr id="4" name="Yellow Bar">
            <a:extLst>
              <a:ext uri="{FF2B5EF4-FFF2-40B4-BE49-F238E27FC236}">
                <a16:creationId xmlns:a16="http://schemas.microsoft.com/office/drawing/2014/main" id="{BB1323C2-86E0-EE4D-A8AE-3DDAADA40940}"/>
              </a:ext>
            </a:extLst>
          </p:cNvPr>
          <p:cNvSpPr/>
          <p:nvPr/>
        </p:nvSpPr>
        <p:spPr>
          <a:xfrm>
            <a:off x="5368387" y="20893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5" y="2468813"/>
            <a:ext cx="8585022" cy="2677656"/>
          </a:xfrm>
          <a:prstGeom prst="rect">
            <a:avLst/>
          </a:prstGeom>
          <a:noFill/>
        </p:spPr>
        <p:txBody>
          <a:bodyPr wrap="square" rtlCol="0">
            <a:spAutoFit/>
          </a:bodyPr>
          <a:lstStyle/>
          <a:p>
            <a:pPr algn="ctr"/>
            <a:r>
              <a:rPr lang="sv-SE" sz="2400" dirty="0">
                <a:solidFill>
                  <a:schemeClr val="bg1"/>
                </a:solidFill>
                <a:latin typeface="Arial" charset="0"/>
                <a:ea typeface="Arial Hebrew Scholar" charset="-79"/>
                <a:cs typeface="Arial" charset="0"/>
              </a:rPr>
              <a:t>Lions Clubs International Foundation (LCIF) är Lions Clubs Internationals officiella stiftelse. LCIF stödjer Lions hjälpinsatser, genom att tillhandahålla anslagsmedel till deras lokala och globala humanitära insatser.</a:t>
            </a: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6612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Fadderklubb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[Infoga klubbens namn här]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Vår klubb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rgbClr val="55565A"/>
                </a:solidFill>
              </a:rPr>
              <a:t>[Ange om klubben: t.ex. året den bildades, antal medlemmar, tjänstemän osv.]</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rgbClr val="00338D"/>
                </a:solidFill>
              </a:rPr>
              <a:t>Om [Infoga klubbens namn här]</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Vårt samhälle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rgbClr val="55565A"/>
                </a:solidFill>
              </a:rPr>
              <a:t>[Ange information om ditt samhälle: t.ex. demografi, historia, kultur, områden med behov osv.]</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rgbClr val="00338D"/>
                </a:solidFill>
              </a:rPr>
              <a:t>Vi hjälper i [infoga samhällets namn här]</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Våra hjälpinsatser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rgbClr val="55565A"/>
                </a:solidFill>
              </a:rPr>
              <a:t>[Ange information om klubbens hjälpinsatser: t.ex. specifika program, serviceaktiviteter, evenemang, lokala partnerskap etc.]</a:t>
            </a:r>
          </a:p>
          <a:p>
            <a:endParaRPr lang="en-US" sz="1800" kern="0" dirty="0">
              <a:solidFill>
                <a:srgbClr val="55565A"/>
              </a:solidFill>
            </a:endParaRPr>
          </a:p>
          <a:p>
            <a:r>
              <a:rPr lang="sv-SE" sz="1800" dirty="0">
                <a:solidFill>
                  <a:srgbClr val="55565A"/>
                </a:solidFill>
              </a:rPr>
              <a:t>[Glöm inte att belysa hur klubben tillgodoser samhällets behov.]</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rgbClr val="00338D"/>
                </a:solidFill>
              </a:rPr>
              <a:t>Vad vi gör</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Nästa steg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512617"/>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sv-SE" sz="2400" dirty="0">
                <a:solidFill>
                  <a:srgbClr val="55565A"/>
                </a:solidFill>
              </a:rPr>
              <a:t>Fyll i en ansökan om chartermedlemskap </a:t>
            </a:r>
          </a:p>
          <a:p>
            <a:endParaRPr lang="en-US" sz="1000" kern="0" dirty="0">
              <a:solidFill>
                <a:srgbClr val="55565A"/>
              </a:solidFill>
            </a:endParaRPr>
          </a:p>
          <a:p>
            <a:pPr marL="285750" indent="-285750">
              <a:buFont typeface="Arial" panose="020B0604020202020204" pitchFamily="34" charset="0"/>
              <a:buChar char="•"/>
            </a:pPr>
            <a:r>
              <a:rPr lang="sv-SE" sz="2400" dirty="0">
                <a:solidFill>
                  <a:srgbClr val="55565A"/>
                </a:solidFill>
              </a:rPr>
              <a:t>Skicka in inträdesavgiften på USD 35</a:t>
            </a:r>
          </a:p>
          <a:p>
            <a:endParaRPr lang="en-US" sz="1000" kern="0" dirty="0">
              <a:solidFill>
                <a:srgbClr val="55565A"/>
              </a:solidFill>
            </a:endParaRPr>
          </a:p>
          <a:p>
            <a:pPr marL="285750" indent="-285750">
              <a:buFont typeface="Arial" panose="020B0604020202020204" pitchFamily="34" charset="0"/>
              <a:buChar char="•"/>
            </a:pPr>
            <a:r>
              <a:rPr lang="sv-SE" sz="2400" dirty="0">
                <a:solidFill>
                  <a:srgbClr val="55565A"/>
                </a:solidFill>
              </a:rPr>
              <a:t>Delta i organisationsmöten för att hjälpa till att bilda den nya klubben</a:t>
            </a:r>
          </a:p>
          <a:p>
            <a:endParaRPr lang="en-US" sz="1000" kern="0" dirty="0">
              <a:solidFill>
                <a:srgbClr val="55565A"/>
              </a:solidFill>
            </a:endParaRPr>
          </a:p>
          <a:p>
            <a:pPr marL="285750" indent="-285750">
              <a:buFont typeface="Arial" panose="020B0604020202020204" pitchFamily="34" charset="0"/>
              <a:buChar char="•"/>
            </a:pPr>
            <a:r>
              <a:rPr lang="sv-SE" sz="2400" dirty="0">
                <a:solidFill>
                  <a:srgbClr val="55565A"/>
                </a:solidFill>
              </a:rPr>
              <a:t>Tillhandahåll idéer på hjälpinsatser</a:t>
            </a:r>
          </a:p>
          <a:p>
            <a:endParaRPr lang="en-US" sz="1000" kern="0" dirty="0">
              <a:solidFill>
                <a:srgbClr val="55565A"/>
              </a:solidFill>
            </a:endParaRPr>
          </a:p>
          <a:p>
            <a:pPr marL="285750" indent="-285750">
              <a:buFont typeface="Arial" panose="020B0604020202020204" pitchFamily="34" charset="0"/>
              <a:buChar char="•"/>
            </a:pPr>
            <a:r>
              <a:rPr lang="sv-SE" sz="2400" dirty="0">
                <a:solidFill>
                  <a:srgbClr val="55565A"/>
                </a:solidFill>
              </a:rPr>
              <a:t>Överväg att inta en ledarroll i den nya klubben</a:t>
            </a:r>
          </a:p>
          <a:p>
            <a:pPr marL="285750" indent="-285750">
              <a:buFont typeface="Arial" panose="020B0604020202020204" pitchFamily="34" charset="0"/>
              <a:buChar char="•"/>
            </a:pPr>
            <a:endParaRPr lang="en-US" sz="1000" kern="0" dirty="0">
              <a:solidFill>
                <a:srgbClr val="55565A"/>
              </a:solidFill>
            </a:endParaRPr>
          </a:p>
          <a:p>
            <a:pPr marL="285750" indent="-285750">
              <a:buFont typeface="Arial" panose="020B0604020202020204" pitchFamily="34" charset="0"/>
              <a:buChar char="•"/>
            </a:pPr>
            <a:r>
              <a:rPr lang="sv-SE" sz="2400" dirty="0">
                <a:solidFill>
                  <a:srgbClr val="55565A"/>
                </a:solidFill>
              </a:rPr>
              <a:t>Betala den årliga internationella avgiften (USD 43) och klubbavgifter.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20342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029000" y="432223"/>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dirty="0">
                <a:solidFill>
                  <a:srgbClr val="00338D"/>
                </a:solidFill>
              </a:rPr>
              <a:t>Hur du kan bli involverad</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dirty="0">
                <a:solidFill>
                  <a:schemeClr val="bg1"/>
                </a:solidFill>
                <a:latin typeface="Helvetica Neue" charset="0"/>
                <a:ea typeface="Helvetica Neue" charset="0"/>
                <a:cs typeface="Helvetica Neue" charset="0"/>
              </a:rPr>
              <a:t>Frågor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sv-SE"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dirty="0">
                <a:solidFill>
                  <a:schemeClr val="bg1"/>
                </a:solidFill>
                <a:latin typeface="Helvetica Neue" charset="0"/>
                <a:ea typeface="Helvetica Neue" charset="0"/>
                <a:cs typeface="Helvetica Neue" charset="0"/>
              </a:rPr>
              <a:t>Tack</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668862" y="6239764"/>
            <a:ext cx="3399810" cy="338554"/>
          </a:xfrm>
          <a:prstGeom prst="rect">
            <a:avLst/>
          </a:prstGeom>
          <a:noFill/>
        </p:spPr>
        <p:txBody>
          <a:bodyPr wrap="square" rtlCol="0">
            <a:spAutoFit/>
          </a:bodyPr>
          <a:lstStyle/>
          <a:p>
            <a:pPr algn="ctr"/>
            <a:r>
              <a:rPr lang="sv-SE"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9" name="Copyright">
            <a:extLst>
              <a:ext uri="{FF2B5EF4-FFF2-40B4-BE49-F238E27FC236}">
                <a16:creationId xmlns:a16="http://schemas.microsoft.com/office/drawing/2014/main" id="{B6C49E8E-A30E-4B50-9FE4-24D1BF328D5D}"/>
              </a:ext>
            </a:extLst>
          </p:cNvPr>
          <p:cNvSpPr txBox="1"/>
          <p:nvPr/>
        </p:nvSpPr>
        <p:spPr>
          <a:xfrm>
            <a:off x="7518194" y="6239764"/>
            <a:ext cx="3399810" cy="338554"/>
          </a:xfrm>
          <a:prstGeom prst="rect">
            <a:avLst/>
          </a:prstGeom>
          <a:noFill/>
        </p:spPr>
        <p:txBody>
          <a:bodyPr wrap="square" rtlCol="0">
            <a:spAutoFit/>
          </a:bodyPr>
          <a:lstStyle/>
          <a:p>
            <a:pPr algn="ctr"/>
            <a:r>
              <a:rPr lang="en-US" sz="1600" b="1" dirty="0">
                <a:solidFill>
                  <a:schemeClr val="bg1"/>
                </a:solidFill>
              </a:rPr>
              <a:t>Updated 10/2021 SW</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Vårt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2400" dirty="0">
                  <a:solidFill>
                    <a:srgbClr val="55565A"/>
                  </a:solidFill>
                  <a:latin typeface="Arial" charset="0"/>
                  <a:ea typeface="Arial" charset="0"/>
                  <a:cs typeface="Arial" charset="0"/>
                </a:rPr>
                <a:t>1, 4 miljoner Lions, fyllda av medkänsla och beslutsamhet, hjälper i mer än 200 länder och geografiska områden runt om i världen.</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4800" b="1" dirty="0">
                  <a:solidFill>
                    <a:srgbClr val="00338D"/>
                  </a:solidFill>
                  <a:latin typeface="Arial" charset="0"/>
                  <a:ea typeface="Arial" charset="0"/>
                  <a:cs typeface="Arial" charset="0"/>
                </a:rPr>
                <a:t>Vi hjälper</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dirty="0">
                <a:solidFill>
                  <a:schemeClr val="bg1"/>
                </a:solidFill>
              </a:rPr>
              <a:t>Lions förändrar världen, ett samhälle i taget, genom att tillgodose lokala och globala behov. Vi är 1,4 miljoner män och kvinnor som anser att vänlighet har betydelse. När vi arbetar tillsammans kan vi uppnå högre mål.</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dirty="0">
                <a:solidFill>
                  <a:schemeClr val="bg1"/>
                </a:solidFill>
              </a:rPr>
              <a:t>Vi gör skillnad i världen.</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3548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849885"/>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dirty="0">
                <a:solidFill>
                  <a:schemeClr val="bg1"/>
                </a:solidFill>
              </a:rPr>
              <a:t>Vår uppgift  </a:t>
            </a:r>
          </a:p>
          <a:p>
            <a:r>
              <a:rPr lang="sv-SE" sz="4800" dirty="0">
                <a:solidFill>
                  <a:schemeClr val="bg1"/>
                </a:solidFill>
              </a:rPr>
              <a:t>Vår vision</a:t>
            </a:r>
          </a:p>
        </p:txBody>
      </p:sp>
      <p:sp>
        <p:nvSpPr>
          <p:cNvPr id="2" name="TextBox 1"/>
          <p:cNvSpPr txBox="1"/>
          <p:nvPr/>
        </p:nvSpPr>
        <p:spPr>
          <a:xfrm>
            <a:off x="1077487" y="2615073"/>
            <a:ext cx="5971845" cy="3785652"/>
          </a:xfrm>
          <a:prstGeom prst="rect">
            <a:avLst/>
          </a:prstGeom>
          <a:noFill/>
        </p:spPr>
        <p:txBody>
          <a:bodyPr wrap="square" rtlCol="0">
            <a:spAutoFit/>
          </a:bodyPr>
          <a:lstStyle/>
          <a:p>
            <a:r>
              <a:rPr lang="sv-SE" sz="2400" b="1" u="sng" dirty="0">
                <a:solidFill>
                  <a:schemeClr val="bg1"/>
                </a:solidFill>
                <a:latin typeface="Arial" panose="020B0604020202020204" pitchFamily="34" charset="0"/>
                <a:cs typeface="Arial" panose="020B0604020202020204" pitchFamily="34" charset="0"/>
              </a:rPr>
              <a:t>Uppgift:</a:t>
            </a:r>
          </a:p>
          <a:p>
            <a:r>
              <a:rPr lang="sv-SE" sz="2400" dirty="0">
                <a:solidFill>
                  <a:schemeClr val="bg1"/>
                </a:solidFill>
                <a:latin typeface="Arial" panose="020B0604020202020204" pitchFamily="34" charset="0"/>
                <a:cs typeface="Arial" panose="020B0604020202020204" pitchFamily="34" charset="0"/>
              </a:rPr>
              <a:t>Att ge frivilliga möjlighet att tillhandahålla hjälpinsatser i samhället, tillgodose humanitära behov, uppmuntra till fred samt främja internationell förståelse genom Lions klubbar.</a:t>
            </a:r>
          </a:p>
          <a:p>
            <a:endParaRPr lang="en-US" sz="2400" dirty="0">
              <a:solidFill>
                <a:schemeClr val="bg1"/>
              </a:solidFill>
              <a:latin typeface="Arial" panose="020B0604020202020204" pitchFamily="34" charset="0"/>
              <a:cs typeface="Arial" panose="020B0604020202020204" pitchFamily="34" charset="0"/>
            </a:endParaRPr>
          </a:p>
          <a:p>
            <a:r>
              <a:rPr lang="sv-SE" sz="2400" b="1" u="sng" dirty="0">
                <a:solidFill>
                  <a:schemeClr val="bg1"/>
                </a:solidFill>
                <a:latin typeface="Arial" panose="020B0604020202020204" pitchFamily="34" charset="0"/>
                <a:cs typeface="Arial" panose="020B0604020202020204" pitchFamily="34" charset="0"/>
              </a:rPr>
              <a:t>Vision:</a:t>
            </a:r>
          </a:p>
          <a:p>
            <a:r>
              <a:rPr lang="sv-SE" sz="2400" dirty="0">
                <a:solidFill>
                  <a:schemeClr val="bg1"/>
                </a:solidFill>
                <a:latin typeface="Arial" panose="020B0604020202020204" pitchFamily="34" charset="0"/>
                <a:cs typeface="Arial" panose="020B0604020202020204" pitchFamily="34" charset="0"/>
              </a:rPr>
              <a:t>Att vara den globala ledaren avseende hjälpinsatser och humanitär service.</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13567" y="172725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880183" y="321143"/>
            <a:ext cx="7282305"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dirty="0">
                <a:solidFill>
                  <a:schemeClr val="bg1"/>
                </a:solidFill>
              </a:rPr>
              <a:t>Lions Clubs Internationals historia</a:t>
            </a:r>
          </a:p>
        </p:txBody>
      </p:sp>
      <p:sp>
        <p:nvSpPr>
          <p:cNvPr id="2" name="TextBox 1"/>
          <p:cNvSpPr txBox="1"/>
          <p:nvPr/>
        </p:nvSpPr>
        <p:spPr>
          <a:xfrm>
            <a:off x="880183" y="1988072"/>
            <a:ext cx="9860603" cy="5324535"/>
          </a:xfrm>
          <a:prstGeom prst="rect">
            <a:avLst/>
          </a:prstGeom>
          <a:noFill/>
        </p:spPr>
        <p:txBody>
          <a:bodyPr wrap="square" rtlCol="0">
            <a:spAutoFit/>
          </a:bodyPr>
          <a:lstStyle/>
          <a:p>
            <a:r>
              <a:rPr lang="sv-SE" sz="2200" dirty="0">
                <a:solidFill>
                  <a:schemeClr val="bg1"/>
                </a:solidFill>
                <a:latin typeface="Arial" panose="020B0604020202020204" pitchFamily="34" charset="0"/>
                <a:cs typeface="Arial" panose="020B0604020202020204" pitchFamily="34" charset="0"/>
              </a:rPr>
              <a:t>1917:  	Den första lionklubben bildas av Melvin Jones</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1920:  	Den första klubben ”internationella klubben” bildades i Kanada</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1925:  	Hellen Keller utmanar Lions att vara ”de blindas riddare” och leda</a:t>
            </a:r>
          </a:p>
          <a:p>
            <a:r>
              <a:rPr lang="sv-SE" sz="2200" dirty="0">
                <a:solidFill>
                  <a:schemeClr val="bg1"/>
                </a:solidFill>
                <a:latin typeface="Arial" panose="020B0604020202020204" pitchFamily="34" charset="0"/>
                <a:cs typeface="Arial" panose="020B0604020202020204" pitchFamily="34" charset="0"/>
              </a:rPr>
              <a:t>            arbetet inom synområdet</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1945: 	Hjälper till att utveckla FN:s sektion för icke-statliga organisationer</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1957:  	Leoklubbar bildas</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1968:  	Lions Clubs International Foundation grundas</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1990: 	Lions startade kampanjen ”Sight First” för att hjälpa till att återskapa</a:t>
            </a:r>
          </a:p>
          <a:p>
            <a:r>
              <a:rPr lang="sv-SE" sz="2200" dirty="0">
                <a:solidFill>
                  <a:schemeClr val="bg1"/>
                </a:solidFill>
                <a:latin typeface="Arial" panose="020B0604020202020204" pitchFamily="34" charset="0"/>
                <a:cs typeface="Arial" panose="020B0604020202020204" pitchFamily="34" charset="0"/>
              </a:rPr>
              <a:t>            syn och förhindra blindhet i världen</a:t>
            </a:r>
          </a:p>
          <a:p>
            <a:endParaRPr lang="sv-SE" sz="900" dirty="0">
              <a:solidFill>
                <a:schemeClr val="bg1"/>
              </a:solidFill>
              <a:latin typeface="Arial" panose="020B0604020202020204" pitchFamily="34" charset="0"/>
              <a:cs typeface="Arial" panose="020B0604020202020204" pitchFamily="34" charset="0"/>
            </a:endParaRPr>
          </a:p>
          <a:p>
            <a:r>
              <a:rPr lang="sv-SE" sz="2200" dirty="0">
                <a:solidFill>
                  <a:schemeClr val="bg1"/>
                </a:solidFill>
                <a:latin typeface="Arial" panose="020B0604020202020204" pitchFamily="34" charset="0"/>
                <a:cs typeface="Arial" panose="020B0604020202020204" pitchFamily="34" charset="0"/>
              </a:rPr>
              <a:t>2017:  	LCI fyller 100. Vi firar 100 år av humanitära hjälpinsatser </a:t>
            </a: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3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Våra globala frågor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85442" y="1594942"/>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55565A"/>
                </a:solidFill>
              </a:rPr>
              <a:t>Utöver att hjälpa lokalt stödjer Lions fem globala frågor.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720976" y="13477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567706" y="731645"/>
            <a:ext cx="9076359"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rgbClr val="00338D"/>
                </a:solidFill>
              </a:rPr>
              <a:t>Vi tar oss an globala utmaningar tillsammans.</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392359" y="3849959"/>
            <a:ext cx="1527710"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1" i="0" u="none" strike="noStrike" cap="none" normalizeH="0" baseline="0" noProof="0" dirty="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Minska förekomsten av diabetes och förbättra livet för dem som har diagnostiserats.</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843187" y="3849959"/>
            <a:ext cx="1837490" cy="16004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1" i="0" u="none" strike="noStrike" cap="none" normalizeH="0" baseline="0" noProof="0" dirty="0">
                <a:ln>
                  <a:noFill/>
                </a:ln>
                <a:solidFill>
                  <a:srgbClr val="F0C217"/>
                </a:solidFill>
                <a:uLnTx/>
                <a:uFillTx/>
                <a:latin typeface="Arial" panose="020B0604020202020204" pitchFamily="34" charset="0"/>
                <a:ea typeface="Open Sans" charset="0"/>
                <a:cs typeface="Arial" panose="020B0604020202020204" pitchFamily="34" charset="0"/>
              </a:rPr>
              <a:t>BARNCANCER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Hjälpa dem som har drabbats av barncancer att överleva och leva väl.</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128040" y="2546395"/>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186812" y="3849959"/>
            <a:ext cx="1642170"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1" i="0" u="none" strike="noStrike" cap="none" normalizeH="0" baseline="0" noProof="0" dirty="0">
                <a:ln>
                  <a:noFill/>
                </a:ln>
                <a:solidFill>
                  <a:srgbClr val="8CC63F"/>
                </a:solidFill>
                <a:uLnTx/>
                <a:uFillTx/>
                <a:latin typeface="Arial" panose="020B0604020202020204" pitchFamily="34" charset="0"/>
                <a:ea typeface="Open Sans" charset="0"/>
                <a:cs typeface="Arial" panose="020B0604020202020204" pitchFamily="34" charset="0"/>
              </a:rPr>
              <a:t>MILJÖ</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sv-SE" sz="1400" dirty="0">
                <a:solidFill>
                  <a:prstClr val="white">
                    <a:lumMod val="50000"/>
                  </a:prstClr>
                </a:solidFill>
                <a:latin typeface="Arial" panose="020B0604020202020204" pitchFamily="34" charset="0"/>
                <a:ea typeface="Open Sans" charset="0"/>
                <a:cs typeface="Arial" panose="020B0604020202020204" pitchFamily="34" charset="0"/>
              </a:rPr>
              <a:t>Långsiktigt skydda och återställa vår miljö, för att därmed förbättra miljön i alla områden.</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470306" y="2521679"/>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095725" y="3849959"/>
            <a:ext cx="1673083" cy="16004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1" i="0" u="none" strike="noStrike" cap="none" normalizeH="0" baseline="0" noProof="0" dirty="0">
                <a:ln>
                  <a:noFill/>
                </a:ln>
                <a:solidFill>
                  <a:srgbClr val="F26A2C"/>
                </a:solidFill>
                <a:uLnTx/>
                <a:uFillTx/>
                <a:latin typeface="Arial" panose="020B0604020202020204" pitchFamily="34" charset="0"/>
                <a:ea typeface="Open Sans" charset="0"/>
                <a:cs typeface="Arial" panose="020B0604020202020204" pitchFamily="34" charset="0"/>
              </a:rPr>
              <a:t>HUNGERSNÖD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sv-SE" sz="1400" dirty="0">
                <a:solidFill>
                  <a:prstClr val="white">
                    <a:lumMod val="50000"/>
                  </a:prstClr>
                </a:solidFill>
                <a:latin typeface="Arial" panose="020B0604020202020204" pitchFamily="34" charset="0"/>
                <a:ea typeface="Open Sans" charset="0"/>
                <a:cs typeface="Arial" panose="020B0604020202020204" pitchFamily="34" charset="0"/>
              </a:rPr>
              <a:t>Säkerställa att alla människor i samhället har tillgång till näringsriktig mat.</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321989" y="2570002"/>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618623" y="2533760"/>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7981144" y="3849370"/>
            <a:ext cx="1671650" cy="224676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1" i="0" u="none" strike="noStrike" cap="none" normalizeH="0" baseline="0" noProof="0" dirty="0">
                <a:ln>
                  <a:noFill/>
                </a:ln>
                <a:solidFill>
                  <a:srgbClr val="6A205F"/>
                </a:solidFill>
                <a:uLnTx/>
                <a:uFillTx/>
                <a:latin typeface="Arial" panose="020B0604020202020204" pitchFamily="34" charset="0"/>
                <a:ea typeface="Open Sans" charset="0"/>
                <a:cs typeface="Arial" panose="020B0604020202020204" pitchFamily="34" charset="0"/>
              </a:rPr>
              <a:t>SYN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Förhindra blindhet som kan förebyggas samt förbättra livskvalitén för människor som är blinda eller har nedsatt syn.</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282398" y="2570557"/>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169602"/>
            <a:ext cx="6693451"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dirty="0">
                <a:solidFill>
                  <a:srgbClr val="55565A"/>
                </a:solidFill>
              </a:rPr>
              <a:t>Unga människor är hjälpinsatsernas framtid och framtiden är nu.</a:t>
            </a:r>
            <a:br>
              <a:rPr lang="sv-SE" b="1" dirty="0">
                <a:solidFill>
                  <a:srgbClr val="55565A"/>
                </a:solidFill>
              </a:rPr>
            </a:br>
            <a:endParaRPr lang="sv-SE" b="1" dirty="0">
              <a:solidFill>
                <a:srgbClr val="55565A"/>
              </a:solidFill>
            </a:endParaRPr>
          </a:p>
          <a:p>
            <a:pPr marL="285750" indent="-285750">
              <a:buFont typeface="Arial" panose="020B0604020202020204" pitchFamily="34" charset="0"/>
              <a:buChar char="•"/>
            </a:pPr>
            <a:r>
              <a:rPr lang="sv-SE" dirty="0">
                <a:solidFill>
                  <a:srgbClr val="55565A"/>
                </a:solidFill>
              </a:rPr>
              <a:t>Leos är unga frivilliga i åldrarna 12-30 år.</a:t>
            </a:r>
          </a:p>
          <a:p>
            <a:pPr marL="285750" indent="-285750">
              <a:buFont typeface="Arial" panose="020B0604020202020204" pitchFamily="34" charset="0"/>
              <a:buChar char="•"/>
            </a:pPr>
            <a:r>
              <a:rPr lang="sv-SE" dirty="0">
                <a:solidFill>
                  <a:srgbClr val="55565A"/>
                </a:solidFill>
              </a:rPr>
              <a:t>175 000 leomedlemmar i </a:t>
            </a:r>
            <a:r>
              <a:rPr lang="sv-SE" b="1" dirty="0">
                <a:solidFill>
                  <a:srgbClr val="55565A"/>
                </a:solidFill>
              </a:rPr>
              <a:t>över 7 000 klubbar</a:t>
            </a:r>
            <a:r>
              <a:rPr lang="sv-SE" dirty="0">
                <a:solidFill>
                  <a:srgbClr val="55565A"/>
                </a:solidFill>
              </a:rPr>
              <a:t> arbetar med frågor som har betydelse.</a:t>
            </a:r>
          </a:p>
          <a:p>
            <a:pPr marL="285750" indent="-285750">
              <a:buFont typeface="Arial" panose="020B0604020202020204" pitchFamily="34" charset="0"/>
              <a:buChar char="•"/>
            </a:pPr>
            <a:r>
              <a:rPr lang="sv-SE" dirty="0">
                <a:solidFill>
                  <a:srgbClr val="55565A"/>
                </a:solidFill>
              </a:rPr>
              <a:t>Leos klubbar har tillhandahållit hjälpinsatser i </a:t>
            </a:r>
            <a:r>
              <a:rPr lang="sv-SE" b="1" dirty="0">
                <a:solidFill>
                  <a:srgbClr val="55565A"/>
                </a:solidFill>
              </a:rPr>
              <a:t>60 år.</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751326"/>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dirty="0">
                <a:solidFill>
                  <a:srgbClr val="00338D"/>
                </a:solidFill>
              </a:rPr>
              <a:t>Vi förbereder nästa generation av frivilliga.</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22091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800" dirty="0">
                <a:solidFill>
                  <a:schemeClr val="bg1"/>
                </a:solidFill>
              </a:rPr>
              <a:t>Vårt huvudkontor</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197191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350637"/>
            <a:ext cx="8585022" cy="2308324"/>
          </a:xfrm>
          <a:prstGeom prst="rect">
            <a:avLst/>
          </a:prstGeom>
          <a:noFill/>
        </p:spPr>
        <p:txBody>
          <a:bodyPr wrap="square" rtlCol="0">
            <a:spAutoFit/>
          </a:bodyPr>
          <a:lstStyle/>
          <a:p>
            <a:pPr algn="ctr"/>
            <a:r>
              <a:rPr lang="sv-SE" sz="2400" dirty="0">
                <a:solidFill>
                  <a:schemeClr val="bg1"/>
                </a:solidFill>
                <a:latin typeface="Arial" charset="0"/>
                <a:ea typeface="Arial Hebrew Scholar" charset="-79"/>
                <a:cs typeface="Arial" charset="0"/>
              </a:rPr>
              <a:t>Lions Clubs Internationals huvudkontor ligger i Oak Brook, Illinois, USA. Cirka 300 personal stödjer medlemmar och klubbar runtom i världen samt de verkställande tjänstemännen och den internationella styrelsen. Vi utvecklar och genomför initiativ som är inriktade på att synliggöra Lions Clubs Internationals och öka hjälpinsatsernas påverkan. </a:t>
            </a: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98431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800" dirty="0">
                <a:solidFill>
                  <a:schemeClr val="bg1"/>
                </a:solidFill>
              </a:rPr>
              <a:t>Vår organisation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177897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40178" y="2201344"/>
            <a:ext cx="8706678" cy="3046988"/>
          </a:xfrm>
          <a:prstGeom prst="rect">
            <a:avLst/>
          </a:prstGeom>
          <a:noFill/>
        </p:spPr>
        <p:txBody>
          <a:bodyPr wrap="square" rtlCol="0">
            <a:spAutoFit/>
          </a:bodyPr>
          <a:lstStyle/>
          <a:p>
            <a:pPr algn="ctr"/>
            <a:r>
              <a:rPr lang="sv-SE" sz="2400" dirty="0">
                <a:solidFill>
                  <a:schemeClr val="bg1"/>
                </a:solidFill>
                <a:latin typeface="Arial" charset="0"/>
                <a:ea typeface="Arial Hebrew Scholar" charset="-79"/>
                <a:cs typeface="Arial" charset="0"/>
              </a:rPr>
              <a:t>Organisationen består av autonoma klubbar. Lions Clubs Internationals syfte är att forma klubbar som består av medlemmar som vill hjälpa sina lokala samhällen.  Klubbarna ansvarar för klubbens verksamhet, ekonomi, hjälpprojekt och andra frågor relaterade till medlemskap och klubbliv. Lions Clubs Internationals roll är att stödja våra klubbar och medlemmar, inte styra dem.</a:t>
            </a: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TotalTime>
  <Words>749</Words>
  <Application>Microsoft Office PowerPoint</Application>
  <PresentationFormat>Widescreen</PresentationFormat>
  <Paragraphs>128</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181</cp:revision>
  <dcterms:created xsi:type="dcterms:W3CDTF">2018-11-12T16:45:52Z</dcterms:created>
  <dcterms:modified xsi:type="dcterms:W3CDTF">2021-10-20T13:36:48Z</dcterms:modified>
</cp:coreProperties>
</file>