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Default Section"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10233F"/>
    <a:srgbClr val="0070C0"/>
    <a:srgbClr val="007DA5"/>
    <a:srgbClr val="33373B"/>
    <a:srgbClr val="CDFFCD"/>
    <a:srgbClr val="006600"/>
    <a:srgbClr val="D8BEEC"/>
    <a:srgbClr val="BDE3FF"/>
    <a:srgbClr val="B9F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6C5B2-335D-4626-A5AD-88B6EFDFDC79}" v="5" dt="2023-05-15T17:01:5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1103" autoAdjust="0"/>
  </p:normalViewPr>
  <p:slideViewPr>
    <p:cSldViewPr showGuides="1">
      <p:cViewPr varScale="1">
        <p:scale>
          <a:sx n="64" d="100"/>
          <a:sy n="64" d="100"/>
        </p:scale>
        <p:origin x="1300" y="3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76" d="100"/>
          <a:sy n="76" d="100"/>
        </p:scale>
        <p:origin x="2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sv-SE" sz="1500" b="1" i="0" baseline="0" dirty="0">
              <a:latin typeface="Arial" panose="020B0604020202020204" pitchFamily="34" charset="0"/>
              <a:ea typeface="+mn-ea"/>
              <a:cs typeface="Arial" panose="020B0604020202020204" pitchFamily="34" charset="0"/>
            </a:rPr>
            <a:t>Steg 1: </a:t>
          </a:r>
        </a:p>
        <a:p>
          <a:pPr>
            <a:buNone/>
          </a:pPr>
          <a:r>
            <a:rPr lang="sv-SE" sz="1500" b="1" i="0" baseline="0" dirty="0">
              <a:latin typeface="Arial" panose="020B0604020202020204" pitchFamily="34" charset="0"/>
              <a:ea typeface="+mn-ea"/>
              <a:cs typeface="Arial" panose="020B0604020202020204" pitchFamily="34" charset="0"/>
            </a:rPr>
            <a:t>Skapa ert team</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sv-SE" sz="1500" b="1" i="0" baseline="0" dirty="0">
              <a:latin typeface="Arial" panose="020B0604020202020204" pitchFamily="34" charset="0"/>
              <a:ea typeface="+mn-ea"/>
              <a:cs typeface="Arial" panose="020B0604020202020204" pitchFamily="34" charset="0"/>
            </a:rPr>
            <a:t>Steg 3: Marknadsföra klubben och rekrytera medlemmar</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sv-SE" sz="1500" b="1" i="0" baseline="0" dirty="0">
              <a:solidFill>
                <a:prstClr val="white"/>
              </a:solidFill>
              <a:latin typeface="Arial" panose="020B0604020202020204" pitchFamily="34" charset="0"/>
              <a:ea typeface="+mn-ea"/>
              <a:cs typeface="Arial" panose="020B0604020202020204" pitchFamily="34" charset="0"/>
            </a:rPr>
            <a:t>Steg 4: Informationsmöte och organisationsmöte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sv-SE" sz="1500" b="1" i="0" baseline="0" dirty="0">
              <a:latin typeface="Arial" panose="020B0604020202020204" pitchFamily="34" charset="0"/>
              <a:ea typeface="+mn-ea"/>
              <a:cs typeface="Arial" panose="020B0604020202020204" pitchFamily="34" charset="0"/>
            </a:rPr>
            <a:t>Steg 2: </a:t>
          </a:r>
        </a:p>
        <a:p>
          <a:pPr>
            <a:buNone/>
          </a:pPr>
          <a:r>
            <a:rPr lang="sv-SE" sz="1500" b="1" i="0" baseline="0" dirty="0">
              <a:solidFill>
                <a:schemeClr val="bg1"/>
              </a:solidFill>
              <a:latin typeface="Arial" panose="020B0604020202020204" pitchFamily="34" charset="0"/>
              <a:ea typeface="+mn-ea"/>
              <a:cs typeface="Arial" panose="020B0604020202020204" pitchFamily="34" charset="0"/>
            </a:rPr>
            <a:t>Område med möjligheter </a:t>
          </a:r>
          <a:r>
            <a:rPr lang="sv-SE" sz="1500" b="1" i="0" baseline="0" dirty="0">
              <a:latin typeface="Arial" panose="020B0604020202020204" pitchFamily="34" charset="0"/>
              <a:ea typeface="+mn-ea"/>
              <a:cs typeface="Arial" panose="020B0604020202020204" pitchFamily="34" charset="0"/>
            </a:rPr>
            <a:t>och undersökning av platsen</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sv-SE" b="1">
              <a:latin typeface="Arial" panose="020B0604020202020204" pitchFamily="34" charset="0"/>
              <a:cs typeface="Arial" panose="020B0604020202020204" pitchFamily="34" charset="0"/>
            </a:rPr>
            <a:t>Steg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sv-SE" sz="1800" b="1">
              <a:solidFill>
                <a:srgbClr val="7030A0"/>
              </a:solidFill>
              <a:latin typeface="Arial" panose="020B0604020202020204" pitchFamily="34" charset="0"/>
              <a:cs typeface="Arial" panose="020B0604020202020204" pitchFamily="34" charset="0"/>
            </a:rPr>
            <a:t>Fastställ ert mål</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sv-SE" b="1">
              <a:latin typeface="Arial" panose="020B0604020202020204" pitchFamily="34" charset="0"/>
              <a:cs typeface="Arial" panose="020B0604020202020204" pitchFamily="34" charset="0"/>
            </a:rPr>
            <a:t>Steg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sv-SE" sz="1800" b="1" dirty="0">
              <a:latin typeface="Arial" panose="020B0604020202020204" pitchFamily="34" charset="0"/>
              <a:cs typeface="Arial" panose="020B0604020202020204" pitchFamily="34" charset="0"/>
            </a:rPr>
            <a:t>Förklara er lösning</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sv-SE" b="1">
              <a:latin typeface="Arial" panose="020B0604020202020204" pitchFamily="34" charset="0"/>
              <a:cs typeface="Arial" panose="020B0604020202020204" pitchFamily="34" charset="0"/>
            </a:rPr>
            <a:t>Steg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sv-SE" sz="1800" b="1" dirty="0">
              <a:solidFill>
                <a:srgbClr val="D20000"/>
              </a:solidFill>
              <a:latin typeface="Arial" panose="020B0604020202020204" pitchFamily="34" charset="0"/>
              <a:cs typeface="Arial" panose="020B0604020202020204" pitchFamily="34" charset="0"/>
            </a:rPr>
            <a:t>Förklara vad som gör er annorlunda</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sv-SE" b="1">
              <a:latin typeface="Arial" panose="020B0604020202020204" pitchFamily="34" charset="0"/>
              <a:cs typeface="Arial" panose="020B0604020202020204" pitchFamily="34" charset="0"/>
            </a:rPr>
            <a:t>Steg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sv-SE" sz="1800" b="1">
              <a:solidFill>
                <a:schemeClr val="accent5"/>
              </a:solidFill>
              <a:latin typeface="Arial" panose="020B0604020202020204" pitchFamily="34" charset="0"/>
              <a:cs typeface="Arial" panose="020B0604020202020204" pitchFamily="34" charset="0"/>
            </a:rPr>
            <a:t>Avsluta starkt</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sv-SE" b="1">
              <a:latin typeface="Arial" panose="020B0604020202020204" pitchFamily="34" charset="0"/>
              <a:cs typeface="Arial" panose="020B0604020202020204" pitchFamily="34" charset="0"/>
            </a:rPr>
            <a:t>Steg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sv-SE" sz="1800" b="1">
              <a:solidFill>
                <a:srgbClr val="00B0F0"/>
              </a:solidFill>
              <a:latin typeface="Arial" panose="020B0604020202020204" pitchFamily="34" charset="0"/>
              <a:cs typeface="Arial" panose="020B0604020202020204" pitchFamily="34" charset="0"/>
            </a:rPr>
            <a:t>Förfina och öva</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400565"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custT="1"/>
      <dgm:spPr>
        <a:solidFill>
          <a:schemeClr val="accent4"/>
        </a:solidFill>
      </dgm:spPr>
      <dgm:t>
        <a:bodyPr/>
        <a:lstStyle/>
        <a:p>
          <a:r>
            <a:rPr lang="sv-SE" sz="1800" b="1" dirty="0">
              <a:solidFill>
                <a:srgbClr val="FF5C35"/>
              </a:solidFill>
              <a:latin typeface="Calibri"/>
              <a:ea typeface="+mn-ea"/>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sv-SE" sz="1800" b="1" dirty="0">
              <a:solidFill>
                <a:schemeClr val="bg1"/>
              </a:solidFill>
              <a:latin typeface="Calibri"/>
              <a:ea typeface="+mn-ea"/>
              <a:cs typeface="+mn-cs"/>
            </a:rPr>
            <a:t>Släktingar</a:t>
          </a: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sv-SE" sz="1800" b="1" dirty="0">
              <a:solidFill>
                <a:schemeClr val="bg1"/>
              </a:solidFill>
              <a:latin typeface="Calibri"/>
              <a:ea typeface="+mn-ea"/>
              <a:cs typeface="+mn-cs"/>
            </a:rPr>
            <a:t>Vänner</a:t>
          </a: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sv-SE" sz="1800" b="1" dirty="0">
              <a:solidFill>
                <a:schemeClr val="bg1"/>
              </a:solidFill>
              <a:latin typeface="Calibri"/>
              <a:ea typeface="+mn-ea"/>
              <a:cs typeface="+mn-cs"/>
            </a:rPr>
            <a:t>Grannar</a:t>
          </a: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sv-SE" sz="1800" b="1">
              <a:solidFill>
                <a:schemeClr val="bg1"/>
              </a:solidFill>
              <a:latin typeface="Calibri"/>
              <a:ea typeface="+mn-ea"/>
              <a:cs typeface="+mn-cs"/>
            </a:rPr>
            <a:t>Religiösa föreningar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custT="1"/>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sv-SE" sz="1800" b="1" dirty="0">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custT="1"/>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sv-SE" sz="1800" b="1" dirty="0">
              <a:solidFill>
                <a:schemeClr val="bg1"/>
              </a:solidFill>
              <a:latin typeface="Calibri"/>
              <a:ea typeface="+mn-ea"/>
              <a:cs typeface="+mn-cs"/>
            </a:rPr>
            <a:t>Personer du gör affärer med och kollegor</a:t>
          </a: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i="0" kern="1200" baseline="0" dirty="0">
              <a:latin typeface="Arial" panose="020B0604020202020204" pitchFamily="34" charset="0"/>
              <a:ea typeface="+mn-ea"/>
              <a:cs typeface="Arial" panose="020B0604020202020204" pitchFamily="34" charset="0"/>
            </a:rPr>
            <a:t>Steg 1: </a:t>
          </a:r>
        </a:p>
        <a:p>
          <a:pPr marL="0" lvl="0" indent="0" algn="ctr" defTabSz="666750">
            <a:lnSpc>
              <a:spcPct val="90000"/>
            </a:lnSpc>
            <a:spcBef>
              <a:spcPct val="0"/>
            </a:spcBef>
            <a:spcAft>
              <a:spcPct val="35000"/>
            </a:spcAft>
            <a:buNone/>
          </a:pPr>
          <a:r>
            <a:rPr lang="sv-SE" sz="1500" b="1" i="0" kern="1200" baseline="0" dirty="0">
              <a:latin typeface="Arial" panose="020B0604020202020204" pitchFamily="34" charset="0"/>
              <a:ea typeface="+mn-ea"/>
              <a:cs typeface="Arial" panose="020B0604020202020204" pitchFamily="34" charset="0"/>
            </a:rPr>
            <a:t>Skapa ert team</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i="0" kern="1200" baseline="0" dirty="0">
              <a:latin typeface="Arial" panose="020B0604020202020204" pitchFamily="34" charset="0"/>
              <a:ea typeface="+mn-ea"/>
              <a:cs typeface="Arial" panose="020B0604020202020204" pitchFamily="34" charset="0"/>
            </a:rPr>
            <a:t>Steg 2: </a:t>
          </a:r>
        </a:p>
        <a:p>
          <a:pPr marL="0" lvl="0" indent="0" algn="ctr" defTabSz="666750">
            <a:lnSpc>
              <a:spcPct val="90000"/>
            </a:lnSpc>
            <a:spcBef>
              <a:spcPct val="0"/>
            </a:spcBef>
            <a:spcAft>
              <a:spcPct val="35000"/>
            </a:spcAft>
            <a:buNone/>
          </a:pPr>
          <a:r>
            <a:rPr lang="sv-SE" sz="1500" b="1" i="0" kern="1200" baseline="0" dirty="0">
              <a:solidFill>
                <a:schemeClr val="bg1"/>
              </a:solidFill>
              <a:latin typeface="Arial" panose="020B0604020202020204" pitchFamily="34" charset="0"/>
              <a:ea typeface="+mn-ea"/>
              <a:cs typeface="Arial" panose="020B0604020202020204" pitchFamily="34" charset="0"/>
            </a:rPr>
            <a:t>Område med möjligheter </a:t>
          </a:r>
          <a:r>
            <a:rPr lang="sv-SE" sz="1500" b="1" i="0" kern="1200" baseline="0" dirty="0">
              <a:latin typeface="Arial" panose="020B0604020202020204" pitchFamily="34" charset="0"/>
              <a:ea typeface="+mn-ea"/>
              <a:cs typeface="Arial" panose="020B0604020202020204" pitchFamily="34" charset="0"/>
            </a:rPr>
            <a:t>och undersökning av platsen</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i="0" kern="1200" baseline="0" dirty="0">
              <a:latin typeface="Arial" panose="020B0604020202020204" pitchFamily="34" charset="0"/>
              <a:ea typeface="+mn-ea"/>
              <a:cs typeface="Arial" panose="020B0604020202020204" pitchFamily="34" charset="0"/>
            </a:rPr>
            <a:t>Steg 3: Marknadsföra klubben och rekrytera medlemmar</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sv-SE" sz="1500" b="1" i="0" kern="1200" baseline="0" dirty="0">
              <a:solidFill>
                <a:prstClr val="white"/>
              </a:solidFill>
              <a:latin typeface="Arial" panose="020B0604020202020204" pitchFamily="34" charset="0"/>
              <a:ea typeface="+mn-ea"/>
              <a:cs typeface="Arial" panose="020B0604020202020204" pitchFamily="34" charset="0"/>
            </a:rPr>
            <a:t>Steg 4: Informationsmöte och organisationsmöte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b="1" kern="1200">
              <a:latin typeface="Arial" panose="020B0604020202020204" pitchFamily="34" charset="0"/>
              <a:cs typeface="Arial" panose="020B0604020202020204" pitchFamily="34" charset="0"/>
            </a:rPr>
            <a:t>Steg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sv-SE" sz="1800" b="1" kern="1200">
              <a:solidFill>
                <a:srgbClr val="7030A0"/>
              </a:solidFill>
              <a:latin typeface="Arial" panose="020B0604020202020204" pitchFamily="34" charset="0"/>
              <a:cs typeface="Arial" panose="020B0604020202020204" pitchFamily="34" charset="0"/>
            </a:rPr>
            <a:t>Fastställ ert mål</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b="1" kern="1200">
              <a:latin typeface="Arial" panose="020B0604020202020204" pitchFamily="34" charset="0"/>
              <a:cs typeface="Arial" panose="020B0604020202020204" pitchFamily="34" charset="0"/>
            </a:rPr>
            <a:t>Steg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sv-SE" sz="1800" b="1" kern="1200" dirty="0">
              <a:latin typeface="Arial" panose="020B0604020202020204" pitchFamily="34" charset="0"/>
              <a:cs typeface="Arial" panose="020B0604020202020204" pitchFamily="34" charset="0"/>
            </a:rPr>
            <a:t>Förklara er lösning</a:t>
          </a:r>
        </a:p>
      </dsp:txBody>
      <dsp:txXfrm>
        <a:off x="4032706" y="923968"/>
        <a:ext cx="3017518" cy="587648"/>
      </dsp:txXfrm>
    </dsp:sp>
    <dsp:sp modelId="{F5A9C339-99C0-4B75-AB15-AA8AB8F747D1}">
      <dsp:nvSpPr>
        <dsp:cNvPr id="0" name=""/>
        <dsp:cNvSpPr/>
      </dsp:nvSpPr>
      <dsp:spPr>
        <a:xfrm rot="5400000">
          <a:off x="4499002"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5527"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b="1" kern="1200">
              <a:latin typeface="Arial" panose="020B0604020202020204" pitchFamily="34" charset="0"/>
              <a:cs typeface="Arial" panose="020B0604020202020204" pitchFamily="34" charset="0"/>
            </a:rPr>
            <a:t>Steg 3</a:t>
          </a:r>
        </a:p>
      </dsp:txBody>
      <dsp:txXfrm>
        <a:off x="4371026" y="1693981"/>
        <a:ext cx="967718" cy="656070"/>
      </dsp:txXfrm>
    </dsp:sp>
    <dsp:sp modelId="{96777DAA-842C-4140-8CA1-B879947FDF68}">
      <dsp:nvSpPr>
        <dsp:cNvPr id="0" name=""/>
        <dsp:cNvSpPr/>
      </dsp:nvSpPr>
      <dsp:spPr>
        <a:xfrm>
          <a:off x="5515625" y="1728195"/>
          <a:ext cx="3026123"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sv-SE" sz="1800" b="1" kern="1200" dirty="0">
              <a:solidFill>
                <a:srgbClr val="D20000"/>
              </a:solidFill>
              <a:latin typeface="Arial" panose="020B0604020202020204" pitchFamily="34" charset="0"/>
              <a:cs typeface="Arial" panose="020B0604020202020204" pitchFamily="34" charset="0"/>
            </a:rPr>
            <a:t>Förklara vad som gör er annorlunda</a:t>
          </a:r>
        </a:p>
      </dsp:txBody>
      <dsp:txXfrm>
        <a:off x="5515625" y="1728195"/>
        <a:ext cx="3026123"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b="1" kern="1200">
              <a:latin typeface="Arial" panose="020B0604020202020204" pitchFamily="34" charset="0"/>
              <a:cs typeface="Arial" panose="020B0604020202020204" pitchFamily="34" charset="0"/>
            </a:rPr>
            <a:t>Steg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sv-SE" sz="1800" b="1" kern="1200">
              <a:solidFill>
                <a:schemeClr val="accent5"/>
              </a:solidFill>
              <a:latin typeface="Arial" panose="020B0604020202020204" pitchFamily="34" charset="0"/>
              <a:cs typeface="Arial" panose="020B0604020202020204" pitchFamily="34" charset="0"/>
            </a:rPr>
            <a:t>Avsluta starkt</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b="1" kern="1200">
              <a:latin typeface="Arial" panose="020B0604020202020204" pitchFamily="34" charset="0"/>
              <a:cs typeface="Arial" panose="020B0604020202020204" pitchFamily="34" charset="0"/>
            </a:rPr>
            <a:t>Steg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sv-SE" sz="1800" b="1" kern="1200">
              <a:solidFill>
                <a:srgbClr val="00B0F0"/>
              </a:solidFill>
              <a:latin typeface="Arial" panose="020B0604020202020204" pitchFamily="34" charset="0"/>
              <a:cs typeface="Arial" panose="020B0604020202020204" pitchFamily="34" charset="0"/>
            </a:rPr>
            <a:t>Förfina och öva</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FF5C35"/>
              </a:solidFill>
              <a:latin typeface="Calibri"/>
              <a:ea typeface="+mn-ea"/>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bg1"/>
              </a:solidFill>
              <a:latin typeface="Calibri"/>
              <a:ea typeface="+mn-ea"/>
              <a:cs typeface="+mn-cs"/>
            </a:rPr>
            <a:t>Släktingar</a:t>
          </a: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bg1"/>
              </a:solidFill>
              <a:latin typeface="Calibri"/>
              <a:ea typeface="+mn-ea"/>
              <a:cs typeface="+mn-cs"/>
            </a:rPr>
            <a:t>Vänner</a:t>
          </a: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bg1"/>
              </a:solidFill>
              <a:latin typeface="Calibri"/>
              <a:ea typeface="+mn-ea"/>
              <a:cs typeface="+mn-cs"/>
            </a:rPr>
            <a:t>Grannar</a:t>
          </a: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a:solidFill>
                <a:schemeClr val="bg1"/>
              </a:solidFill>
              <a:latin typeface="Calibri"/>
              <a:ea typeface="+mn-ea"/>
              <a:cs typeface="+mn-cs"/>
            </a:rPr>
            <a:t>Religiösa föreningar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bg1"/>
              </a:solidFill>
              <a:latin typeface="Calibri"/>
              <a:ea typeface="+mn-ea"/>
              <a:cs typeface="+mn-cs"/>
            </a:rPr>
            <a:t>Personer du gör affärer med och kollegor</a:t>
          </a: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8/28/2023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3449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Text för talare:</a:t>
            </a:r>
          </a:p>
          <a:p>
            <a:r>
              <a:rPr lang="sv-SE" dirty="0"/>
              <a:t>Att bygga upp ett starkt rekryteringsteam är en av nycklarna till framgång. Varje medlem i rekryteringsteamet bör tilldelas en roll och den bör ligga i linje med deras styrka och vad de är trygga med.  Samtligas roll är att öka antal medlemmar och att delta i dessa insatser.  </a:t>
            </a:r>
          </a:p>
          <a:p>
            <a:endParaRPr lang="en-US" dirty="0"/>
          </a:p>
          <a:p>
            <a:r>
              <a:rPr lang="sv-SE" dirty="0"/>
              <a:t>Bilden visar de olika team som behövs för att rekrytera. Du bör planera att minst 4-6 personer rekryterar. Delteamen ansvarar för rekryteringen lokalt. Medlemmarna bör delas upp i följande </a:t>
            </a:r>
            <a:r>
              <a:rPr lang="sv-SE" dirty="0" err="1"/>
              <a:t>delteam</a:t>
            </a:r>
            <a:r>
              <a:rPr lang="sv-SE" dirty="0"/>
              <a:t>: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sv-SE" b="1" dirty="0"/>
              <a:t>Text för talare:</a:t>
            </a:r>
          </a:p>
          <a:p>
            <a:r>
              <a:rPr lang="sv-SE" sz="1200" b="1" dirty="0">
                <a:solidFill>
                  <a:srgbClr val="33373B"/>
                </a:solidFill>
              </a:rPr>
              <a:t>Att fastställa ett område för en klubb är en viktig del i att bilda nya klubbar. Bedömning av samhällsbehov vid bildande av den nya klubben kan hjälpa till att fastställa den bäst lämpade platsen med mest angelägna behov.</a:t>
            </a:r>
          </a:p>
          <a:p>
            <a:endParaRPr lang="en-US" dirty="0"/>
          </a:p>
          <a:p>
            <a:r>
              <a:rPr lang="sv-SE" dirty="0"/>
              <a:t>Under det att ni fastställer vilka möjligheter som finns för den nya klubben  bör ni tänka på följande: </a:t>
            </a:r>
          </a:p>
          <a:p>
            <a:endParaRPr lang="sv-SE" dirty="0"/>
          </a:p>
          <a:p>
            <a:r>
              <a:rPr lang="sv-SE" dirty="0"/>
              <a:t>(Läs från bilden)</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a:t>Noteringar för talare:</a:t>
            </a:r>
          </a:p>
          <a:p>
            <a:r>
              <a:rPr lang="sv-SE"/>
              <a:t>Syftet med att undersöka området är att utvärdera behoven i samhället, bedöma möjligheterna att starta en ny klubb och samla in annan information om samhället, för att fastställa hur en lionklubb kan vara till nytta i samhället.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(Läs från bilden)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a:t>Text för talare: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Det är viktigt för distriktet att sammanställa en bra marknadsföringsplan. </a:t>
            </a:r>
            <a:r>
              <a:rPr lang="sv-SE" b="0">
                <a:solidFill>
                  <a:srgbClr val="33373B"/>
                </a:solidFill>
              </a:rPr>
              <a:t>Det är viktigt att sprida information om den nya klubben, för att den ska nå framgång. </a:t>
            </a:r>
          </a:p>
          <a:p>
            <a:endParaRPr lang="en-US" dirty="0"/>
          </a:p>
          <a:p>
            <a:r>
              <a:rPr lang="sv-SE"/>
              <a:t>Följande bör ingå i rekryteringsplanen </a:t>
            </a:r>
          </a:p>
          <a:p>
            <a:endParaRPr lang="en-US" dirty="0"/>
          </a:p>
          <a:p>
            <a:r>
              <a:rPr lang="sv-SE"/>
              <a:t>Vem - Sammanställ en lista med potentiella medlemmar </a:t>
            </a:r>
          </a:p>
          <a:p>
            <a:endParaRPr lang="en-US" dirty="0"/>
          </a:p>
          <a:p>
            <a:r>
              <a:rPr lang="sv-SE"/>
              <a:t>Var - När man tänker på var man bör marknadsföra den nya klubben, bör man hålla i minnet vilka de potentiella medlemmarna är och vilket det bästa sättet är att nå ut till dem. Det finns många sätt att marknadsföra och att använda flera sätt är den bästa lösningen att nå ut till så många människor som möjligt. </a:t>
            </a:r>
          </a:p>
          <a:p>
            <a:endParaRPr lang="en-US" dirty="0"/>
          </a:p>
          <a:p>
            <a:r>
              <a:rPr lang="sv-SE"/>
              <a:t>Vad - Att ha ett kort tal redo är en viktig del i rekryteringsprocessen.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När - Under det att du tar personliga kontakter har du information med dig, till exempel kontaktinformation i den händelse en potentiell medlem har fler frågor. Ta även med dig inbjudningar till informationsmötet, så att potentiella medlemmar kan planera att delta.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Text för talare:</a:t>
            </a:r>
          </a:p>
          <a:p>
            <a:pPr marL="0" indent="0" algn="l">
              <a:buNone/>
            </a:pPr>
            <a:endParaRPr lang="en-US" b="1" u="sng" dirty="0">
              <a:solidFill>
                <a:srgbClr val="002060"/>
              </a:solidFill>
            </a:endParaRPr>
          </a:p>
          <a:p>
            <a:pPr marL="0" indent="0" algn="l">
              <a:buNone/>
            </a:pPr>
            <a:r>
              <a:rPr lang="sv-SE" b="1" u="sng" dirty="0">
                <a:solidFill>
                  <a:srgbClr val="002060"/>
                </a:solidFill>
              </a:rPr>
              <a:t>Skriv det perfekta talet i fem enkla steg</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sv-SE" b="1" dirty="0">
                <a:solidFill>
                  <a:srgbClr val="002060"/>
                </a:solidFill>
              </a:rPr>
              <a:t>Steg ett: Fastställ ert mål</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sv-SE" b="1" dirty="0">
                <a:solidFill>
                  <a:srgbClr val="002060"/>
                </a:solidFill>
              </a:rPr>
              <a:t>Steg två: Förklara er lösning</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sv-SE" b="1" dirty="0">
                <a:solidFill>
                  <a:srgbClr val="002060"/>
                </a:solidFill>
              </a:rPr>
              <a:t>Steg tre: Förklara vad som gör er annorlunda</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sv-SE" b="1" dirty="0">
                <a:solidFill>
                  <a:srgbClr val="002060"/>
                </a:solidFill>
              </a:rPr>
              <a:t>Steg fyra: Avsluta starkt</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sv-SE" b="1" dirty="0">
                <a:solidFill>
                  <a:srgbClr val="002060"/>
                </a:solidFill>
              </a:rPr>
              <a:t>Steg fem: Förfina och öva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002060"/>
                </a:solidFill>
              </a:rPr>
              <a:t>Att ha ett bra och kort tal till hands är mycket viktigt. Talet bör vara 20-30 sekunder, intressant, minnesvärt och kortfattat.</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Text för talare:</a:t>
            </a:r>
          </a:p>
          <a:p>
            <a:r>
              <a:rPr lang="sv-SE" sz="1200" dirty="0">
                <a:solidFill>
                  <a:schemeClr val="tx1"/>
                </a:solidFill>
              </a:rPr>
              <a:t>Att ha ett bra och kort tal till hands är mycket viktigt. Talet bör vara 20-30 sekunder, intressant, minnesvärt och kortfattat. </a:t>
            </a:r>
          </a:p>
          <a:p>
            <a:endParaRPr lang="en-US" sz="1200" dirty="0">
              <a:solidFill>
                <a:schemeClr val="tx1"/>
              </a:solidFill>
            </a:endParaRPr>
          </a:p>
          <a:p>
            <a:r>
              <a:rPr lang="sv-SE" sz="1200" dirty="0">
                <a:solidFill>
                  <a:schemeClr val="tx1"/>
                </a:solidFill>
              </a:rPr>
              <a:t>Nedan följer ett exempel på ett kort tal. </a:t>
            </a:r>
          </a:p>
          <a:p>
            <a:endParaRPr lang="sv-SE" sz="120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(Läs från bilden)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Text för talare:</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accent4"/>
                </a:solidFill>
                <a:ea typeface="Arial" charset="0"/>
                <a:cs typeface="Arial" panose="020B0604020202020204" pitchFamily="34" charset="0"/>
              </a:rPr>
              <a:t>En viktig del i att vara medlem i Lions är de förmåner medlemmarna erbjuds.</a:t>
            </a:r>
          </a:p>
          <a:p>
            <a:endParaRPr lang="en-US" dirty="0">
              <a:cs typeface="Calibri"/>
            </a:endParaRPr>
          </a:p>
          <a:p>
            <a:r>
              <a:rPr lang="sv-SE" dirty="0"/>
              <a:t>(Läs på bilden)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b="1" dirty="0"/>
              <a:t>Text för talare:</a:t>
            </a:r>
          </a:p>
          <a:p>
            <a:r>
              <a:rPr lang="sv-SE" dirty="0"/>
              <a:t>Rekrytering av medlemmar är den viktigaste delen för att bilda en ny klubb. Teamet bör sammanställa en lista med namn på personer ni anser vara viktiga att ta kontakt med, för att informera om Lions. Om någon i rekryteringsteamet har bra relationer med andra i samhället är det en god idé att börja med dem. De är de personer som kan hjälpa er att avgöra vilka andra människor i samhället som bör kontaktas.</a:t>
            </a:r>
          </a:p>
          <a:p>
            <a:endParaRPr lang="en-US" dirty="0"/>
          </a:p>
          <a:p>
            <a:endParaRPr lang="en-US" dirty="0"/>
          </a:p>
          <a:p>
            <a:r>
              <a:rPr lang="sv-SE" dirty="0"/>
              <a:t>Rekryteringshjulet är en effektiv metod för att sammanställa en lista över personer som kan bjudas in att gå med i klubben. (Läs från bilden)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rgbClr val="33373B"/>
                </a:solidFill>
              </a:rPr>
              <a:t>*Alla är potentiella medlemmar och har något att bidra med till en lionklubb.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rgbClr val="33373B"/>
                </a:solidFill>
              </a:rPr>
              <a:t>Be deltagarna att nämna några som inte finns med på bilden: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rgbClr val="33373B"/>
                </a:solidFill>
              </a:rPr>
              <a:t>Ungdomsgrupper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rgbClr val="33373B"/>
                </a:solidFill>
              </a:rPr>
              <a:t>Ungdomsledare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rgbClr val="33373B"/>
                </a:solidFill>
              </a:rPr>
              <a:t>Myndighetspersoner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rgbClr val="33373B"/>
                </a:solidFill>
              </a:rPr>
              <a:t>Etc.</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Text för talare:</a:t>
            </a:r>
          </a:p>
          <a:p>
            <a:r>
              <a:rPr lang="sv-SE" dirty="0"/>
              <a:t>Normalt finns det fem sätt att bilda en lionklubb. Dessa fem strategier är: (Läs på bilden ”Hur kommer vi att rekrytera”. Under denna del kan du ge egna exempel)</a:t>
            </a:r>
          </a:p>
          <a:p>
            <a:endParaRPr lang="en-US" dirty="0"/>
          </a:p>
          <a:p>
            <a:r>
              <a:rPr lang="sv-SE" dirty="0"/>
              <a:t>Att kontakta personligen är den vanligaste metoden. Detta görs vanligen under flera dagar och genomförs i ortens centrum/på huvudgatan eller på platser i området där det finns lokala företag. Företagsägare är ett fokus, för de ha ofta ett stort intresse i samhället. Att ta personlig kontakt görs inte i bostadsområden. För personliga relationer (dvs. grannar), bör rekryteringsteamet bjuda in dem till informationsmötet. Mer marknadsföring kan göras, genom att be lokala företag att sätta upp flygblad, för att marknadsföra informationsmötet. </a:t>
            </a:r>
          </a:p>
          <a:p>
            <a:endParaRPr lang="en-US" dirty="0"/>
          </a:p>
          <a:p>
            <a:r>
              <a:rPr lang="sv-SE" dirty="0"/>
              <a:t>Här följer några tips om framgångsrik rekrytering och att ta personlig kontakt. </a:t>
            </a:r>
          </a:p>
          <a:p>
            <a:endParaRPr lang="sv-SE" dirty="0"/>
          </a:p>
          <a:p>
            <a:r>
              <a:rPr lang="sv-SE" dirty="0"/>
              <a:t>(Läs från bilden)</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sv-SE" sz="1200" b="1" dirty="0">
                <a:solidFill>
                  <a:schemeClr val="accent4"/>
                </a:solidFill>
              </a:rPr>
              <a:t>Rekryteringsmaterial </a:t>
            </a:r>
            <a:r>
              <a:rPr lang="sv-SE" sz="1200" dirty="0">
                <a:solidFill>
                  <a:srgbClr val="33373B"/>
                </a:solidFill>
              </a:rPr>
              <a:t>kan beställas från medlemsdivisionen. För att göra en beställning besöker du webbsidan om att starta nya klubbar eller använder QR-koden.</a:t>
            </a:r>
          </a:p>
          <a:p>
            <a:endParaRPr lang="en-US" i="0" dirty="0"/>
          </a:p>
          <a:p>
            <a:r>
              <a:rPr lang="sv-SE" i="0" dirty="0"/>
              <a:t>Förklara att en begränsad mängd rekryteringsmaterial kan beställas och skickas utan kostnad från Lions Club International.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a:p>
        </p:txBody>
      </p:sp>
    </p:spTree>
    <p:extLst>
      <p:ext uri="{BB962C8B-B14F-4D97-AF65-F5344CB8AC3E}">
        <p14:creationId xmlns:p14="http://schemas.microsoft.com/office/powerpoint/2010/main" val="300995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sv-SE" sz="1200">
                <a:solidFill>
                  <a:schemeClr val="accent6">
                    <a:lumMod val="75000"/>
                    <a:lumOff val="25000"/>
                  </a:schemeClr>
                </a:solidFill>
                <a:latin typeface="Arial" charset="0"/>
                <a:ea typeface="Arial" charset="0"/>
                <a:cs typeface="Arial" charset="0"/>
              </a:rPr>
              <a:t>Att förstå betydelsen av att bilda nya klubbar i samhället.</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sz="1200">
                <a:solidFill>
                  <a:schemeClr val="accent6">
                    <a:lumMod val="75000"/>
                    <a:lumOff val="25000"/>
                  </a:schemeClr>
                </a:solidFill>
                <a:latin typeface="Arial" charset="0"/>
                <a:ea typeface="Arial" charset="0"/>
                <a:cs typeface="Arial" charset="0"/>
              </a:rPr>
              <a:t>Att inhämta förståelse för rekryteringsmetoder och verktyg som behövs för att bilda nya klubbar.</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sz="1200">
                <a:solidFill>
                  <a:schemeClr val="accent6">
                    <a:lumMod val="75000"/>
                    <a:lumOff val="25000"/>
                  </a:schemeClr>
                </a:solidFill>
                <a:latin typeface="Arial" charset="0"/>
                <a:ea typeface="Arial" charset="0"/>
                <a:cs typeface="Arial" charset="0"/>
              </a:rPr>
              <a:t>Att få kunskap om genomförandet av informationsmöten och organisationsmöten i samband med bildande av nya klubbar.</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sz="1200">
                <a:solidFill>
                  <a:schemeClr val="accent6">
                    <a:lumMod val="75000"/>
                    <a:lumOff val="25000"/>
                  </a:schemeClr>
                </a:solidFill>
                <a:latin typeface="Arial" charset="0"/>
                <a:ea typeface="Arial" charset="0"/>
                <a:cs typeface="Arial" charset="0"/>
              </a:rPr>
              <a:t>Att förstå processen att starta den nya klubben.</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sv-SE" b="1" dirty="0"/>
              <a:t>Noteringar för talare:</a:t>
            </a:r>
          </a:p>
          <a:p>
            <a:r>
              <a:rPr lang="sv-SE" dirty="0"/>
              <a:t>Under alla år med rekrytering av nya medlemmar har det framkommit att det främsta skälet att en person inte blir medlem i en klubb är att de aldrig tillfrågades. Du kan använda ansökan för chartermedlem för att samla in nödvändig kontaktinformation eller du kan använda rekryteringsbladet som distriktsguvernören och klubborganisatören har fått. Att samla in information bör vara ett ansvar som ligger på en person under den tid kontakter tas. Alla möjliga kontakter bör därefter överlämnas till en person som sammanställer en lista som uppdateras dagligen.</a:t>
            </a:r>
          </a:p>
          <a:p>
            <a:endParaRPr lang="en-US" dirty="0"/>
          </a:p>
          <a:p>
            <a:r>
              <a:rPr lang="sv-SE" dirty="0"/>
              <a:t>(Läs från bilden)</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a:p>
        </p:txBody>
      </p:sp>
    </p:spTree>
    <p:extLst>
      <p:ext uri="{BB962C8B-B14F-4D97-AF65-F5344CB8AC3E}">
        <p14:creationId xmlns:p14="http://schemas.microsoft.com/office/powerpoint/2010/main" val="4114354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sv-SE" b="1" dirty="0"/>
              <a:t>Noteringar för talare:</a:t>
            </a:r>
          </a:p>
          <a:p>
            <a:r>
              <a:rPr lang="sv-SE" dirty="0"/>
              <a:t>Informationsmötet är första gången de tänkbara medlemmarna träffas, för att få veta mer om Lions och den nya klubben. Syftet är att bygga upp den nya klubbens medlemmar och att förbereda ett framgångsrikt organisationsmöte.</a:t>
            </a:r>
          </a:p>
          <a:p>
            <a:endParaRPr lang="en-US" dirty="0"/>
          </a:p>
          <a:p>
            <a:r>
              <a:rPr lang="sv-SE" dirty="0"/>
              <a:t>Cirka 20 - 25 procent av dem som meddelat att de vill bli medlemmar kommer att delta i informationsmötet. Var inte modfälld. Det finns några sätt att öka antal deltagare:</a:t>
            </a:r>
          </a:p>
          <a:p>
            <a:pPr marL="171450" indent="-171450">
              <a:buFontTx/>
              <a:buChar char="-"/>
            </a:pPr>
            <a:r>
              <a:rPr lang="sv-SE" dirty="0"/>
              <a:t>Följ upp med kontakterna inom 48 timmar efter den första kontakten via telefon eller mejl.</a:t>
            </a:r>
          </a:p>
          <a:p>
            <a:pPr marL="171450" indent="-171450">
              <a:buFontTx/>
              <a:buChar char="-"/>
            </a:pPr>
            <a:r>
              <a:rPr lang="sv-SE" dirty="0"/>
              <a:t>Erbjud potentiella medlemmar att ta med en vän.</a:t>
            </a:r>
          </a:p>
          <a:p>
            <a:pPr marL="171450" indent="-171450">
              <a:buFontTx/>
              <a:buChar char="-"/>
            </a:pPr>
            <a:r>
              <a:rPr lang="sv-SE" dirty="0"/>
              <a:t>Marknadsför mötet i lokaltidningen, sociala medier etc.</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a:p>
        </p:txBody>
      </p:sp>
    </p:spTree>
    <p:extLst>
      <p:ext uri="{BB962C8B-B14F-4D97-AF65-F5344CB8AC3E}">
        <p14:creationId xmlns:p14="http://schemas.microsoft.com/office/powerpoint/2010/main" val="176646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sv-SE" b="1" dirty="0"/>
              <a:t>Text för talare:</a:t>
            </a:r>
          </a:p>
          <a:p>
            <a:r>
              <a:rPr lang="sv-SE" dirty="0"/>
              <a:t>Vid organisationsmötet väljer klubbmedlemmarna tjänstemän och börjar planera det första serviceprojektet. Detta möte genomförs på samma sätt som informationsmötet. Distriktets rekryteringsteam bör delta i organisationsmötet och efterföljande möten till dess att klubben är chartrad. Den nya klubbens supportteam finns där för att tillhandahålla vägledning och stöd till teamet, INTE att göra så att den nya klubben ser ut som andra klubbar. Organisationsmötet kan avgöra hur de nya medlemmarna kommer att se Lions Clubs International samt kan avgöra hur aktiva och hur länge de vill vara medlemmar i klubben. Organisationsmötet bör genomföras under flera möten och ovanstående delar kan slutföras under flera möten.</a:t>
            </a:r>
          </a:p>
          <a:p>
            <a:endParaRPr lang="sv-SE" dirty="0"/>
          </a:p>
          <a:p>
            <a:r>
              <a:rPr lang="sv-SE" dirty="0"/>
              <a:t>(Läs från bilden)</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a:p>
        </p:txBody>
      </p:sp>
    </p:spTree>
    <p:extLst>
      <p:ext uri="{BB962C8B-B14F-4D97-AF65-F5344CB8AC3E}">
        <p14:creationId xmlns:p14="http://schemas.microsoft.com/office/powerpoint/2010/main" val="3433483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rgbClr val="33373B"/>
                </a:solidFill>
              </a:rPr>
              <a:t>PowerPoint-presentationer till informationsmötet och organisationsmötet finns på webbsidan </a:t>
            </a:r>
            <a:r>
              <a:rPr lang="sv-SE" sz="1200" b="1">
                <a:solidFill>
                  <a:schemeClr val="accent5"/>
                </a:solidFill>
              </a:rPr>
              <a:t>Starta en ny klubb</a:t>
            </a:r>
            <a:r>
              <a:rPr lang="sv-SE" sz="1200">
                <a:solidFill>
                  <a:srgbClr val="33373B"/>
                </a:solidFill>
              </a:rPr>
              <a:t>.</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a:p>
        </p:txBody>
      </p:sp>
    </p:spTree>
    <p:extLst>
      <p:ext uri="{BB962C8B-B14F-4D97-AF65-F5344CB8AC3E}">
        <p14:creationId xmlns:p14="http://schemas.microsoft.com/office/powerpoint/2010/main" val="414350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Noteringar för talare:</a:t>
            </a:r>
          </a:p>
          <a:p>
            <a:endParaRPr lang="en-US" dirty="0"/>
          </a:p>
          <a:p>
            <a:r>
              <a:rPr lang="sv-SE" dirty="0"/>
              <a:t>När klubben har rekryterat minst 20 medlemmar kan distriktet och/eller fadderklubben börja charterprocessen för den nya klubben. Det finns fyra viktiga delar i den nya klubbens ansökan. Vi kommer att prata om dessa delar på kommande fyra bilder. Dessa delar är: Klubbens namn, skicka in ansökan, charteravgift och medlemsavgift samt godkännande av charter.</a:t>
            </a:r>
          </a:p>
          <a:p>
            <a:endParaRPr lang="en-US" dirty="0"/>
          </a:p>
          <a:p>
            <a:r>
              <a:rPr lang="sv-SE" dirty="0"/>
              <a:t>(Läs från bilden)</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Noteringar för talare:</a:t>
            </a:r>
          </a:p>
          <a:p>
            <a:r>
              <a:rPr lang="sv-SE" dirty="0">
                <a:latin typeface="Arial" charset="0"/>
                <a:ea typeface="Arial" charset="0"/>
                <a:cs typeface="Arial" charset="0"/>
              </a:rPr>
              <a:t>Nu när klubben har börjat genomföra möten är det dags att skicka in ansökan för godkännande.  Charteransökans arbetsblad bör användas som vägledning, för att säkerställa att ni har samlat in all nödvändig information för att kunna skicka in ansökan på webbplatsen. LCI:s personal och/eller MyLCI:s supportteam kan hjälpa till med ansökan.</a:t>
            </a:r>
          </a:p>
          <a:p>
            <a:endParaRPr lang="en-US" dirty="0">
              <a:latin typeface="Arial" charset="0"/>
              <a:ea typeface="Arial" charset="0"/>
              <a:cs typeface="Arial" charset="0"/>
            </a:endParaRPr>
          </a:p>
          <a:p>
            <a:r>
              <a:rPr lang="sv-SE" dirty="0">
                <a:latin typeface="Arial" charset="0"/>
                <a:ea typeface="Arial" charset="0"/>
                <a:cs typeface="Arial" charset="0"/>
              </a:rPr>
              <a:t>Följande behövs för att skicka in en ny ansökan. </a:t>
            </a:r>
          </a:p>
          <a:p>
            <a:endParaRPr lang="sv-SE" dirty="0">
              <a:latin typeface="Arial" charset="0"/>
              <a:ea typeface="Arial" charset="0"/>
              <a:cs typeface="Arial" charset="0"/>
            </a:endParaRPr>
          </a:p>
          <a:p>
            <a:r>
              <a:rPr lang="sv-SE" dirty="0">
                <a:latin typeface="Arial" charset="0"/>
                <a:ea typeface="Arial" charset="0"/>
                <a:cs typeface="Arial" charset="0"/>
              </a:rPr>
              <a:t>(Läs från bilden)</a:t>
            </a:r>
          </a:p>
        </p:txBody>
      </p:sp>
    </p:spTree>
    <p:extLst>
      <p:ext uri="{BB962C8B-B14F-4D97-AF65-F5344CB8AC3E}">
        <p14:creationId xmlns:p14="http://schemas.microsoft.com/office/powerpoint/2010/main" val="4100467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Noteringar för talare:</a:t>
            </a:r>
          </a:p>
          <a:p>
            <a:pPr marL="0" indent="0">
              <a:spcBef>
                <a:spcPts val="300"/>
              </a:spcBef>
              <a:buNone/>
            </a:pPr>
            <a:r>
              <a:rPr lang="sv-SE" dirty="0">
                <a:latin typeface="Arial" charset="0"/>
                <a:ea typeface="Arial" charset="0"/>
                <a:cs typeface="Arial" charset="0"/>
              </a:rPr>
              <a:t>Det är viktigt att de nya medlemmarna är införstådda med att ett medlemskap i Lions innebär vissa avgifter. Att inte förstå avgiftsstrukturen är ett skäl chartermedlemmar anger när de inte stannar kvar i den nyligen chartrade klubben. Inträdesavgift och medlemsavgift bör diskuteras i allmänhet under informationsmötet, men bör diskuteras mer i detalj under organisationsmötet.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sv-SE" dirty="0">
                <a:latin typeface="Arial" charset="0"/>
                <a:ea typeface="Arial" charset="0"/>
                <a:cs typeface="Arial" charset="0"/>
              </a:rPr>
              <a:t>(Läs från bilden)</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rgbClr val="33373B"/>
                </a:solidFill>
              </a:rPr>
              <a:t>Läs mer på </a:t>
            </a:r>
            <a:r>
              <a:rPr lang="sv-SE" sz="1200" b="1">
                <a:solidFill>
                  <a:srgbClr val="7030A0"/>
                </a:solidFill>
              </a:rPr>
              <a:t>Checklista för charteransökan</a:t>
            </a:r>
            <a:r>
              <a:rPr lang="sv-SE" sz="1200">
                <a:solidFill>
                  <a:srgbClr val="33373B"/>
                </a:solidFill>
              </a:rPr>
              <a:t> </a:t>
            </a:r>
            <a:r>
              <a:rPr lang="sv-SE" sz="1200" b="1">
                <a:solidFill>
                  <a:srgbClr val="7030A0"/>
                </a:solidFill>
              </a:rPr>
              <a:t>(TK-40) </a:t>
            </a:r>
            <a:r>
              <a:rPr lang="sv-SE" sz="1200">
                <a:solidFill>
                  <a:srgbClr val="33373B"/>
                </a:solidFill>
              </a:rPr>
              <a:t>om aktuell inträdesavgift och medlemsavgift. </a:t>
            </a:r>
          </a:p>
          <a:p>
            <a:endParaRPr lang="en-US" i="0" dirty="0"/>
          </a:p>
          <a:p>
            <a:r>
              <a:rPr lang="sv-SE" i="0"/>
              <a:t>Detta dokument finns även på webbsidan om att starta en ny klubb.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a:p>
        </p:txBody>
      </p:sp>
    </p:spTree>
    <p:extLst>
      <p:ext uri="{BB962C8B-B14F-4D97-AF65-F5344CB8AC3E}">
        <p14:creationId xmlns:p14="http://schemas.microsoft.com/office/powerpoint/2010/main" val="4230786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Certifieringsprocessen för den nya klubben kan ta upp till 45 dagar. Det finns fem steg i processen och ansökningsprocessens längd beror på svarstid i det team som skickar in ansökan. En koordinator vid LCI kommer att utses, vilken kommer följa ansökan genom hela processen.  </a:t>
            </a:r>
          </a:p>
          <a:p>
            <a:endParaRPr lang="en-US" dirty="0"/>
          </a:p>
          <a:p>
            <a:r>
              <a:rPr lang="sv-SE" dirty="0"/>
              <a:t>När klubben har nu gått igenom processen bör följande charteraktiviteter genomföras. Guiding Lion, tillväxtteamet samt klubb/distrikt som är fadder kommer stödja klubben med charteraktiviteter.</a:t>
            </a:r>
          </a:p>
          <a:p>
            <a:endParaRPr lang="en-US" dirty="0"/>
          </a:p>
          <a:p>
            <a:r>
              <a:rPr lang="sv-SE" dirty="0"/>
              <a:t>(Läs från bilden)</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sv-SE" b="1" dirty="0"/>
              <a:t>Text för talare:</a:t>
            </a:r>
          </a:p>
          <a:p>
            <a:r>
              <a:rPr lang="sv-SE" dirty="0"/>
              <a:t>Ditt distrikt har tagit det första steget i att utforska hur man bildar nya klubbar. Innan vi går vidare måste vi förstå varför det är viktigt att bilda nya klubbar. Lionklubbar erbjuder människor möjlighet att ge tillbaka till samhället och hjälpa människor i nöd. Följande är några fördelar med att bilda en ny lionklubb.</a:t>
            </a:r>
          </a:p>
          <a:p>
            <a:endParaRPr lang="en-US" sz="1200" dirty="0"/>
          </a:p>
          <a:p>
            <a:pPr marL="342900" indent="-342900">
              <a:lnSpc>
                <a:spcPct val="200000"/>
              </a:lnSpc>
              <a:buClr>
                <a:srgbClr val="10233F"/>
              </a:buClr>
              <a:buSzPct val="100000"/>
              <a:buFont typeface="Wingdings" panose="05000000000000000000" pitchFamily="2" charset="2"/>
              <a:buChar char="Ø"/>
            </a:pPr>
            <a:r>
              <a:rPr lang="sv-SE" sz="1200" dirty="0">
                <a:solidFill>
                  <a:srgbClr val="10233F"/>
                </a:solidFill>
                <a:latin typeface="Arial" charset="0"/>
                <a:ea typeface="Arial" charset="0"/>
                <a:cs typeface="Arial" charset="0"/>
              </a:rPr>
              <a:t>Förmån för samhället</a:t>
            </a:r>
          </a:p>
          <a:p>
            <a:pPr marL="342900" indent="-342900">
              <a:lnSpc>
                <a:spcPct val="200000"/>
              </a:lnSpc>
              <a:buClr>
                <a:srgbClr val="10233F"/>
              </a:buClr>
              <a:buSzPct val="100000"/>
              <a:buFont typeface="Wingdings" panose="05000000000000000000" pitchFamily="2" charset="2"/>
              <a:buChar char="Ø"/>
            </a:pPr>
            <a:r>
              <a:rPr lang="sv-SE" sz="1200" dirty="0">
                <a:solidFill>
                  <a:srgbClr val="10233F"/>
                </a:solidFill>
                <a:latin typeface="Arial" charset="0"/>
                <a:ea typeface="Arial" charset="0"/>
                <a:cs typeface="Arial" charset="0"/>
              </a:rPr>
              <a:t>Tillhandahålla nya möjligheter till hjälpinsatser</a:t>
            </a:r>
          </a:p>
          <a:p>
            <a:pPr marL="342900" indent="-342900">
              <a:lnSpc>
                <a:spcPct val="200000"/>
              </a:lnSpc>
              <a:buClr>
                <a:srgbClr val="10233F"/>
              </a:buClr>
              <a:buSzPct val="100000"/>
              <a:buFont typeface="Wingdings" panose="05000000000000000000" pitchFamily="2" charset="2"/>
              <a:buChar char="Ø"/>
            </a:pPr>
            <a:r>
              <a:rPr lang="sv-SE" sz="1200" dirty="0">
                <a:solidFill>
                  <a:srgbClr val="10233F"/>
                </a:solidFill>
                <a:latin typeface="Arial" charset="0"/>
                <a:ea typeface="Arial" charset="0"/>
                <a:cs typeface="Arial" charset="0"/>
              </a:rPr>
              <a:t>Tillgodose angelägna behov</a:t>
            </a:r>
          </a:p>
          <a:p>
            <a:pPr marL="342900" indent="-342900">
              <a:lnSpc>
                <a:spcPct val="200000"/>
              </a:lnSpc>
              <a:buClr>
                <a:srgbClr val="10233F"/>
              </a:buClr>
              <a:buSzPct val="100000"/>
              <a:buFont typeface="Wingdings" panose="05000000000000000000" pitchFamily="2" charset="2"/>
              <a:buChar char="Ø"/>
            </a:pPr>
            <a:r>
              <a:rPr lang="sv-SE" sz="1200" dirty="0">
                <a:solidFill>
                  <a:srgbClr val="10233F"/>
                </a:solidFill>
                <a:latin typeface="Arial" charset="0"/>
                <a:ea typeface="Arial" charset="0"/>
                <a:cs typeface="Arial" charset="0"/>
              </a:rPr>
              <a:t>Göra skillnad</a:t>
            </a:r>
          </a:p>
          <a:p>
            <a:pPr marL="342900" indent="-342900">
              <a:lnSpc>
                <a:spcPct val="200000"/>
              </a:lnSpc>
              <a:buClr>
                <a:srgbClr val="10233F"/>
              </a:buClr>
              <a:buSzPct val="100000"/>
              <a:buFont typeface="Wingdings" panose="05000000000000000000" pitchFamily="2" charset="2"/>
              <a:buChar char="Ø"/>
            </a:pPr>
            <a:r>
              <a:rPr lang="sv-SE" sz="1200" dirty="0">
                <a:solidFill>
                  <a:srgbClr val="10233F"/>
                </a:solidFill>
                <a:latin typeface="Arial" charset="0"/>
                <a:ea typeface="Arial" charset="0"/>
                <a:cs typeface="Arial" charset="0"/>
              </a:rPr>
              <a:t>Förnya medlemskapet</a:t>
            </a:r>
          </a:p>
          <a:p>
            <a:pPr marL="342900" indent="-342900">
              <a:lnSpc>
                <a:spcPct val="200000"/>
              </a:lnSpc>
              <a:buClr>
                <a:srgbClr val="10233F"/>
              </a:buClr>
              <a:buSzPct val="100000"/>
              <a:buFont typeface="Wingdings" panose="05000000000000000000" pitchFamily="2" charset="2"/>
              <a:buChar char="Ø"/>
            </a:pPr>
            <a:r>
              <a:rPr lang="sv-SE" sz="1200" dirty="0">
                <a:solidFill>
                  <a:srgbClr val="10233F"/>
                </a:solidFill>
                <a:latin typeface="Arial" charset="0"/>
                <a:ea typeface="Arial" charset="0"/>
                <a:cs typeface="Arial" charset="0"/>
              </a:rPr>
              <a:t>Utveckla nya ledare</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sv-SE" b="1"/>
              <a:t>Text för talare:</a:t>
            </a:r>
          </a:p>
          <a:p>
            <a:r>
              <a:rPr lang="sv-SE"/>
              <a:t>Ditt distrikt har tagit det första steget i att utforska hur man bildar nya klubbar.  Innan vi går vidare måste vi förstå varför det är viktigt att bilda nya klubbar. Lionklubbar erbjuder människor möjlighet att ge tillbaka till samhället och hjälpa människor i nöd. Följande är några fördelar med att bilda en ny lionklubb.</a:t>
            </a:r>
          </a:p>
        </p:txBody>
      </p:sp>
    </p:spTree>
    <p:extLst>
      <p:ext uri="{BB962C8B-B14F-4D97-AF65-F5344CB8AC3E}">
        <p14:creationId xmlns:p14="http://schemas.microsoft.com/office/powerpoint/2010/main" val="1216349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Noteringar för talare:</a:t>
            </a:r>
          </a:p>
          <a:p>
            <a:endParaRPr lang="en-US" b="1" dirty="0"/>
          </a:p>
          <a:p>
            <a:r>
              <a:rPr lang="sv-SE" dirty="0"/>
              <a:t>När klubben har bildats är det viktigt att fortsätta utveckla klubben, för att säkerställa att klubben är stark och livskraftig. Ett av de största skälen till att distriktet inte behåller nya klubbar i mer än ett år är att klubbarna inte har ett starkt stödsystem.</a:t>
            </a:r>
          </a:p>
          <a:p>
            <a:endParaRPr lang="en-US" dirty="0"/>
          </a:p>
          <a:p>
            <a:r>
              <a:rPr lang="sv-SE" dirty="0"/>
              <a:t> Följande kommer hjälpa till med fortsatt utveckling av nya klubbar. </a:t>
            </a:r>
          </a:p>
          <a:p>
            <a:endParaRPr lang="sv-SE" dirty="0"/>
          </a:p>
          <a:p>
            <a:r>
              <a:rPr lang="sv-SE" dirty="0"/>
              <a:t>(Läs från bilden)</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sv-SE" b="1" dirty="0"/>
              <a:t>Noteringar för talare:</a:t>
            </a:r>
          </a:p>
          <a:p>
            <a:endParaRPr lang="en-US" dirty="0"/>
          </a:p>
          <a:p>
            <a:r>
              <a:rPr lang="sv-SE" dirty="0"/>
              <a:t>Att delta i bildandet av nya klubbar är en betydande prestation. För att understryka betydelsen av nyklubbildning erbjuder Lions Clubs International ett antal utmärkelser för att ge erkänsla till de medlemmar som är engagerade i nyklubbildning. </a:t>
            </a:r>
          </a:p>
          <a:p>
            <a:endParaRPr lang="sv-SE" dirty="0"/>
          </a:p>
          <a:p>
            <a:r>
              <a:rPr lang="sv-SE" dirty="0"/>
              <a:t>(Läs från bilden)</a:t>
            </a:r>
          </a:p>
          <a:p>
            <a:endParaRPr lang="en-US" dirty="0"/>
          </a:p>
          <a:p>
            <a:r>
              <a:rPr lang="sv-SE" dirty="0"/>
              <a:t>Ytterligare information finns på webbsidan om utmärkelser för medlemsutveckling.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dirty="0">
                <a:solidFill>
                  <a:schemeClr val="accent4"/>
                </a:solidFill>
              </a:rPr>
              <a:t>Rekryteringsmaterial </a:t>
            </a:r>
            <a:r>
              <a:rPr lang="sv-SE" sz="1200" dirty="0">
                <a:solidFill>
                  <a:srgbClr val="33373B"/>
                </a:solidFill>
              </a:rPr>
              <a:t>kan beställas från medlemsdivisionen. För att göra en beställning besöker du webbsidan om att starta nya klubbar eller använder QR-koden.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rgbClr val="33373B"/>
                </a:solidFill>
              </a:rPr>
              <a:t>Medlemsansökan och stödjande material finns tillgängliga på webbsidan i formatet ifyllningsbar PDF.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sv-SE"/>
              <a:t>(Läs på bilden)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sv-SE" i="1" dirty="0"/>
              <a:t>Noteringar för talare: Detta är en mycket viktig del i presentationen. Det bör upprepas att distriktet bör göra vad som passar bäst på respektive ort. Klubborganisatörerna bör förstå alla typer och format för en klubb. Du kan alltid hänvisa dem att skicka e-post till </a:t>
            </a:r>
            <a:r>
              <a:rPr lang="sv-SE" i="1" dirty="0">
                <a:hlinkClick r:id="rId3"/>
              </a:rPr>
              <a:t>membership@lionsclubs.org</a:t>
            </a:r>
            <a:r>
              <a:rPr lang="sv-SE" i="1" dirty="0"/>
              <a:t> om de har specifika frågor om att skicka in sin ansökan.    </a:t>
            </a:r>
          </a:p>
          <a:p>
            <a:endParaRPr lang="en-US" sz="1100" b="1" dirty="0"/>
          </a:p>
          <a:p>
            <a:r>
              <a:rPr lang="sv-SE" sz="1100" dirty="0">
                <a:latin typeface="Arial" charset="0"/>
                <a:ea typeface="Arial" charset="0"/>
                <a:cs typeface="Arial" charset="0"/>
              </a:rPr>
              <a:t>Vår värld förändras ständigt och vi vill att den nya klubben ska passa medlemmarnas liv. </a:t>
            </a:r>
          </a:p>
          <a:p>
            <a:endParaRPr lang="en-US" sz="1100" dirty="0">
              <a:latin typeface="Arial" charset="0"/>
              <a:ea typeface="Arial" charset="0"/>
              <a:cs typeface="Arial" charset="0"/>
            </a:endParaRPr>
          </a:p>
          <a:p>
            <a:r>
              <a:rPr lang="sv-SE" sz="1100" dirty="0">
                <a:latin typeface="Arial" charset="0"/>
                <a:ea typeface="Arial" charset="0"/>
                <a:cs typeface="Arial" charset="0"/>
              </a:rPr>
              <a:t>Nedan anges de olika typer av klubbar som finns.   </a:t>
            </a:r>
          </a:p>
          <a:p>
            <a:endParaRPr lang="en-US" sz="1100" dirty="0">
              <a:latin typeface="Arial" charset="0"/>
              <a:ea typeface="Arial" charset="0"/>
              <a:cs typeface="Arial" charset="0"/>
            </a:endParaRPr>
          </a:p>
          <a:p>
            <a:r>
              <a:rPr lang="sv-SE" sz="1100" dirty="0">
                <a:latin typeface="Arial" charset="0"/>
                <a:ea typeface="Arial" charset="0"/>
                <a:cs typeface="Arial" charset="0"/>
              </a:rPr>
              <a:t>(Läs från bilden)</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a:p>
        </p:txBody>
      </p:sp>
    </p:spTree>
    <p:extLst>
      <p:ext uri="{BB962C8B-B14F-4D97-AF65-F5344CB8AC3E}">
        <p14:creationId xmlns:p14="http://schemas.microsoft.com/office/powerpoint/2010/main" val="1279540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sv-SE" b="1"/>
              <a:t>Noteringar för talare:</a:t>
            </a:r>
          </a:p>
          <a:p>
            <a:r>
              <a:rPr lang="sv-SE"/>
              <a:t>Klubbinformationen på denna bild anges inte som ”klubbtyper” på den nya klubbansökan, utan bör istället ses som klubbbeteckningar.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latin typeface="Arial" charset="0"/>
                <a:ea typeface="Arial" charset="0"/>
                <a:cs typeface="Arial" charset="0"/>
              </a:rPr>
              <a:t>(Läs från bilden)</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a:p>
        </p:txBody>
      </p:sp>
    </p:spTree>
    <p:extLst>
      <p:ext uri="{BB962C8B-B14F-4D97-AF65-F5344CB8AC3E}">
        <p14:creationId xmlns:p14="http://schemas.microsoft.com/office/powerpoint/2010/main" val="331840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Text för talare:</a:t>
            </a:r>
          </a:p>
          <a:p>
            <a:endParaRPr lang="en-US" b="1" dirty="0"/>
          </a:p>
          <a:p>
            <a:r>
              <a:rPr lang="sv-SE" dirty="0"/>
              <a:t>Innan processen inleds att bilda en ny klubb finns det ett antal punkter som bör finnas på plats innan ansökan om ny klubb eller ny klubbfilial skickas in.</a:t>
            </a:r>
          </a:p>
          <a:p>
            <a:r>
              <a:rPr lang="sv-SE" dirty="0"/>
              <a:t>För att bilda en ny lionklubb behöver du (</a:t>
            </a:r>
            <a:r>
              <a:rPr lang="sv-SE" i="1" dirty="0"/>
              <a:t>Noteringar för talare</a:t>
            </a:r>
            <a:r>
              <a:rPr lang="sv-SE" dirty="0"/>
              <a:t>:</a:t>
            </a:r>
            <a:r>
              <a:rPr lang="sv-SE" i="1" dirty="0"/>
              <a:t> Du kan börja med att läsa direkt från bilden, för noteringarna nedan är för att bredda diskussionen)</a:t>
            </a:r>
          </a:p>
          <a:p>
            <a:pPr marL="171450" indent="-171450">
              <a:buFontTx/>
              <a:buChar char="-"/>
            </a:pPr>
            <a:r>
              <a:rPr lang="sv-SE" i="1" dirty="0"/>
              <a:t>20 eller fler: Du behöver endast ett minimum av 20 medlemmar för att starta den nya klubbens ansökan, men vi rekommenderar alltid att rekrytera fler för att vara förberedd om några medlemmar lämnar inom de första sex månaderna.</a:t>
            </a:r>
          </a:p>
          <a:p>
            <a:pPr marL="171450" indent="-171450">
              <a:buFontTx/>
              <a:buChar char="-"/>
            </a:pPr>
            <a:r>
              <a:rPr lang="sv-SE" i="1" dirty="0"/>
              <a:t>DG:s godkännande - Distriktsguvernören måste godkänna klubben </a:t>
            </a:r>
          </a:p>
          <a:p>
            <a:pPr marL="171450" indent="-171450">
              <a:buFontTx/>
              <a:buChar char="-"/>
            </a:pPr>
            <a:r>
              <a:rPr lang="sv-SE" i="1" dirty="0"/>
              <a:t>Charteravgifter och certifiering - Charteravgifter är en engångsavgift som betalas när man går med i klubben. Endast studenter får befrielse från dessa avgifter. Det finns nedsättning av internationella avgifter som vi kommer prata om senare i presentationen</a:t>
            </a:r>
          </a:p>
          <a:p>
            <a:pPr marL="171450" indent="-171450">
              <a:buFontTx/>
              <a:buChar char="-"/>
            </a:pPr>
            <a:r>
              <a:rPr lang="sv-SE" i="1" dirty="0"/>
              <a:t>Den nya klubbens fadder - Alla nya klubbar måste ha en fadder </a:t>
            </a:r>
          </a:p>
          <a:p>
            <a:pPr marL="171450" indent="-171450">
              <a:buFontTx/>
              <a:buChar char="-"/>
            </a:pPr>
            <a:r>
              <a:rPr lang="sv-SE" i="1" dirty="0"/>
              <a:t>Ansökan - Alla ansökningar skickas in på webbplatsen, vilket vi kommer prata mer om senare i presentationen.</a:t>
            </a:r>
          </a:p>
          <a:p>
            <a:pPr marL="171450" indent="-171450">
              <a:buFontTx/>
              <a:buChar char="-"/>
            </a:pPr>
            <a:endParaRPr lang="en-US" i="1" dirty="0"/>
          </a:p>
          <a:p>
            <a:r>
              <a:rPr lang="sv-SE" i="1" dirty="0"/>
              <a:t>Klubbfilialer är mycket lämpliga om en klubb inte kan rekrytera 20 medlemmar inom åtta veckor efter det att charterprocessen har inletts. Klubbfilialer kan alltid konverteras till vanliga klubbar när de har uppnått 20 eller fler medlemmar.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sv-SE" sz="1400" dirty="0"/>
              <a:t>Notering för talare: </a:t>
            </a:r>
            <a:r>
              <a:rPr lang="sv-SE" sz="1400" b="0" i="0" dirty="0">
                <a:effectLst/>
                <a:latin typeface="Calibri" panose="020F0502020204030204" pitchFamily="34" charset="0"/>
                <a:ea typeface="Calibri" panose="020F0502020204030204" pitchFamily="34" charset="0"/>
              </a:rPr>
              <a:t>Presentera de fyra stegen och förvissa deltagarna att efter det att de har slutfört de fyra stegen bör de ha de kunskaper och de resurser som behövs för att chartra en ny klubb.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Text för talare:</a:t>
            </a:r>
          </a:p>
          <a:p>
            <a:r>
              <a:rPr lang="sv-SE" dirty="0"/>
              <a:t>Att bilda nya klubbar kräver samarbete. Teamets medlemmar bör vara passionerade medlemmar som är engagerade i hela processen att bilda den nya klubben. Ert team bör vara redo att aktivera deltagarna i processen att bilda den nya klubben, vilket inkluderar:  Rekrytering i samhället och hos företag, informationsmöte och organisationsmöte.</a:t>
            </a:r>
          </a:p>
          <a:p>
            <a:endParaRPr lang="en-US" dirty="0"/>
          </a:p>
          <a:p>
            <a:r>
              <a:rPr lang="sv-SE" dirty="0"/>
              <a:t>(Läs från bilden)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https://www.lionsclubs.org/sv/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hyperlink" Target="http://www.lionsclubs.org/s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rPr>
              <a:t>Utbildning om att bilda nya klubbar</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052847" y="1166445"/>
            <a:ext cx="208630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Steg ett: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584775"/>
          </a:xfrm>
          <a:prstGeom prst="rect">
            <a:avLst/>
          </a:prstGeom>
          <a:noFill/>
        </p:spPr>
        <p:txBody>
          <a:bodyPr wrap="square">
            <a:spAutoFit/>
          </a:bodyPr>
          <a:lstStyle/>
          <a:p>
            <a:pPr algn="ctr"/>
            <a:r>
              <a:rPr lang="sv-SE" sz="3200">
                <a:solidFill>
                  <a:schemeClr val="bg1"/>
                </a:solidFill>
              </a:rPr>
              <a:t>Skapa ert team</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394263" y="17727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115966" y="1056688"/>
            <a:ext cx="54826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latin typeface="Arial" panose="020B0604020202020204" pitchFamily="34" charset="0"/>
                <a:cs typeface="Arial" panose="020B0604020202020204" pitchFamily="34" charset="0"/>
              </a:rPr>
              <a:t>Steg ett: Skapa ert team</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3" y="2057400"/>
            <a:ext cx="10607040"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000" b="1" dirty="0"/>
              <a:t>Att bilda nya klubbar kräver samarbete. Teamets medlemmar bör vara passionerade medlemmar som är engagerade i hela processen att bilda den nya klubben.</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3048000"/>
            <a:ext cx="5212080" cy="3534301"/>
          </a:xfrm>
          <a:prstGeom prst="rect">
            <a:avLst/>
          </a:prstGeom>
          <a:noFill/>
        </p:spPr>
        <p:txBody>
          <a:bodyPr wrap="square" rtlCol="0">
            <a:spAutoFit/>
          </a:bodyPr>
          <a:lstStyle/>
          <a:p>
            <a:r>
              <a:rPr lang="sv-SE" sz="1900" b="1" dirty="0"/>
              <a:t>Följande medlemmar är viktiga i processen att bilda en ny klubb:</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sv-SE" dirty="0">
                <a:solidFill>
                  <a:schemeClr val="accent6">
                    <a:lumMod val="75000"/>
                    <a:lumOff val="25000"/>
                  </a:schemeClr>
                </a:solidFill>
              </a:rPr>
              <a:t>Distriktets medlemmar i den globala medlemsfokuseringens arbetsgrupp</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Distriktsguvernör</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Distriktets GET-koordinator</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Klubbens Guiding Lion</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Första vice distriktsguvernör</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Medlemmar i fadderklubben</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048000"/>
            <a:ext cx="5212080" cy="3631763"/>
          </a:xfrm>
          <a:prstGeom prst="rect">
            <a:avLst/>
          </a:prstGeom>
          <a:noFill/>
        </p:spPr>
        <p:txBody>
          <a:bodyPr wrap="square" rtlCol="0">
            <a:spAutoFit/>
          </a:bodyPr>
          <a:lstStyle/>
          <a:p>
            <a:r>
              <a:rPr lang="sv-SE" sz="1900" b="1" dirty="0"/>
              <a:t>Förväntningar på rekryteringsteamet:</a:t>
            </a:r>
          </a:p>
          <a:p>
            <a:endParaRPr lang="en-US" b="1" dirty="0"/>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Delta i utbildning</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Delta i minst en rekryteringsdag</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Delta vid informationsmöte och organisationsmöte</a:t>
            </a:r>
          </a:p>
          <a:p>
            <a:pPr marL="342900" indent="-342900">
              <a:lnSpc>
                <a:spcPct val="150000"/>
              </a:lnSpc>
              <a:buClr>
                <a:srgbClr val="33373B"/>
              </a:buClr>
              <a:buSzPct val="100000"/>
              <a:buFont typeface="Wingdings" panose="05000000000000000000" pitchFamily="2" charset="2"/>
              <a:buChar char="Ø"/>
            </a:pPr>
            <a:r>
              <a:rPr lang="sv-SE" dirty="0">
                <a:solidFill>
                  <a:schemeClr val="accent6">
                    <a:lumMod val="75000"/>
                    <a:lumOff val="25000"/>
                  </a:schemeClr>
                </a:solidFill>
              </a:rPr>
              <a:t>Stödja den nya klubben under bildandet</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770964" y="304800"/>
            <a:ext cx="105918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600" b="1" dirty="0">
                <a:solidFill>
                  <a:srgbClr val="00338D"/>
                </a:solidFill>
              </a:rPr>
              <a:t>Steg ett: Sammanställ team - skapa delteam</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1746509768"/>
              </p:ext>
            </p:extLst>
          </p:nvPr>
        </p:nvGraphicFramePr>
        <p:xfrm>
          <a:off x="381001" y="1752600"/>
          <a:ext cx="11353800" cy="4862978"/>
        </p:xfrm>
        <a:graphic>
          <a:graphicData uri="http://schemas.openxmlformats.org/drawingml/2006/table">
            <a:tbl>
              <a:tblPr firstRow="1" firstCol="1" bandRow="1">
                <a:tableStyleId>{5C22544A-7EE6-4342-B048-85BDC9FD1C3A}</a:tableStyleId>
              </a:tblPr>
              <a:tblGrid>
                <a:gridCol w="1792705">
                  <a:extLst>
                    <a:ext uri="{9D8B030D-6E8A-4147-A177-3AD203B41FA5}">
                      <a16:colId xmlns:a16="http://schemas.microsoft.com/office/drawing/2014/main" val="20000"/>
                    </a:ext>
                  </a:extLst>
                </a:gridCol>
                <a:gridCol w="6050380">
                  <a:extLst>
                    <a:ext uri="{9D8B030D-6E8A-4147-A177-3AD203B41FA5}">
                      <a16:colId xmlns:a16="http://schemas.microsoft.com/office/drawing/2014/main" val="20001"/>
                    </a:ext>
                  </a:extLst>
                </a:gridCol>
                <a:gridCol w="3510715">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sv-SE" sz="2000">
                          <a:effectLst/>
                        </a:rPr>
                        <a:t> </a:t>
                      </a:r>
                    </a:p>
                  </a:txBody>
                  <a:tcPr marL="74979" marR="74979" marT="0" marB="0"/>
                </a:tc>
                <a:tc>
                  <a:txBody>
                    <a:bodyPr/>
                    <a:lstStyle/>
                    <a:p>
                      <a:pPr marL="0" marR="0" algn="ctr">
                        <a:lnSpc>
                          <a:spcPct val="115000"/>
                        </a:lnSpc>
                        <a:spcBef>
                          <a:spcPts val="0"/>
                        </a:spcBef>
                        <a:spcAft>
                          <a:spcPts val="0"/>
                        </a:spcAft>
                      </a:pPr>
                      <a:r>
                        <a:rPr lang="sv-SE" sz="2000" dirty="0">
                          <a:effectLst/>
                        </a:rPr>
                        <a:t>Ansvar</a:t>
                      </a:r>
                    </a:p>
                  </a:txBody>
                  <a:tcPr marL="74979" marR="74979" marT="0" marB="0"/>
                </a:tc>
                <a:tc>
                  <a:txBody>
                    <a:bodyPr/>
                    <a:lstStyle/>
                    <a:p>
                      <a:pPr marL="102870" marR="0" indent="-114300" algn="ctr">
                        <a:lnSpc>
                          <a:spcPct val="115000"/>
                        </a:lnSpc>
                        <a:spcBef>
                          <a:spcPts val="0"/>
                        </a:spcBef>
                        <a:spcAft>
                          <a:spcPts val="0"/>
                        </a:spcAft>
                      </a:pPr>
                      <a:r>
                        <a:rPr lang="sv-SE" sz="2000">
                          <a:effectLst/>
                        </a:rPr>
                        <a:t>Färdigheter</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sv-SE" sz="2000">
                          <a:effectLst/>
                        </a:rPr>
                        <a:t>Ledarteam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Kontakta Lions nätverk via telefon och e-post</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Kartlägg viktiga ledare</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Boka möten med ledare</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Organiserade</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Tekniskt duktiga</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Bekväma med telefon</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Duktiga skribenter</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sv-SE" sz="2000">
                          <a:effectLst/>
                        </a:rPr>
                        <a:t>Fältteam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Sammanställ en plan om att nå ut till viktiga företagsledare i området</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Besök företagsledare och be dem gå med i Lions eller delta i ett informationsmöte</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Sätt upp informationsblad på synliga ställen och hos företag</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Sociala medier</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Yrkesmässigt uppträdande</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Snabbtänkta</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God förmåga att samarbeta och leda andra</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sv-SE" sz="2000">
                          <a:effectLst/>
                        </a:rPr>
                        <a:t>Gräsrotsteam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Skapa en plan om att nå ut till viktiga samhällsledare</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Anordna marknadsföringsstationer på orten</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itchFamily="34" charset="0"/>
                          <a:ea typeface="Calibri"/>
                          <a:cs typeface="Arial" pitchFamily="34" charset="0"/>
                        </a:rPr>
                        <a:t>Bjud in samhällsledare att deltat i klubbens serviceprojekt</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Sociala medier</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Yrkesmässigt uppträdande</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God förmåga att samarbeta och leda andra</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sv-SE" sz="2000">
                          <a:effectLst/>
                        </a:rPr>
                        <a:t>Responsteam</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Följa upp med tänkbara medlemmar</a:t>
                      </a:r>
                    </a:p>
                    <a:p>
                      <a:pPr marL="171450" marR="0" lvl="0" indent="-171450">
                        <a:lnSpc>
                          <a:spcPct val="115000"/>
                        </a:lnSpc>
                        <a:spcBef>
                          <a:spcPts val="0"/>
                        </a:spcBef>
                        <a:spcAft>
                          <a:spcPts val="0"/>
                        </a:spcAft>
                        <a:buFont typeface="Arial" pitchFamily="34" charset="0"/>
                        <a:buChar char="•"/>
                      </a:pPr>
                      <a:r>
                        <a:rPr lang="sv-SE" sz="1500" b="0">
                          <a:solidFill>
                            <a:srgbClr val="00338D"/>
                          </a:solidFill>
                          <a:effectLst/>
                          <a:latin typeface="Arial" panose="020B0604020202020204" pitchFamily="34" charset="0"/>
                          <a:cs typeface="Arial" panose="020B0604020202020204" pitchFamily="34" charset="0"/>
                        </a:rPr>
                        <a:t>Hålla nya medlemmar informerade om mötestider och uppdateringar</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Organiserade</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Tekniskt duktiga</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Bekväma med telefon</a:t>
                      </a:r>
                    </a:p>
                    <a:p>
                      <a:pPr marL="171450" marR="0" lvl="0" indent="-171450">
                        <a:lnSpc>
                          <a:spcPct val="115000"/>
                        </a:lnSpc>
                        <a:spcBef>
                          <a:spcPts val="0"/>
                        </a:spcBef>
                        <a:spcAft>
                          <a:spcPts val="0"/>
                        </a:spcAft>
                        <a:buFont typeface="Arial" pitchFamily="34" charset="0"/>
                        <a:buChar char="•"/>
                      </a:pPr>
                      <a:r>
                        <a:rPr lang="sv-SE" sz="1500" b="0" dirty="0">
                          <a:solidFill>
                            <a:srgbClr val="00338D"/>
                          </a:solidFill>
                          <a:effectLst/>
                          <a:latin typeface="Arial" panose="020B0604020202020204" pitchFamily="34" charset="0"/>
                          <a:cs typeface="Arial" panose="020B0604020202020204" pitchFamily="34" charset="0"/>
                        </a:rPr>
                        <a:t>Duktiga skribenter</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219200"/>
            <a:ext cx="10773335" cy="369332"/>
          </a:xfrm>
          <a:prstGeom prst="rect">
            <a:avLst/>
          </a:prstGeom>
          <a:noFill/>
        </p:spPr>
        <p:txBody>
          <a:bodyPr wrap="square">
            <a:spAutoFit/>
          </a:bodyPr>
          <a:lstStyle/>
          <a:p>
            <a:r>
              <a:rPr lang="sv-SE" dirty="0">
                <a:solidFill>
                  <a:srgbClr val="33373B"/>
                </a:solidFill>
              </a:rPr>
              <a:t>Delteamen ansvarar för rekryteringen lokalt. Medlemmarna bör delas upp i följande </a:t>
            </a:r>
            <a:r>
              <a:rPr lang="sv-SE" dirty="0" err="1">
                <a:solidFill>
                  <a:srgbClr val="33373B"/>
                </a:solidFill>
              </a:rPr>
              <a:t>delteam</a:t>
            </a:r>
            <a:r>
              <a:rPr lang="sv-SE" dirty="0">
                <a:solidFill>
                  <a:srgbClr val="33373B"/>
                </a:solidFill>
              </a:rPr>
              <a:t>: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990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52998" y="1366415"/>
            <a:ext cx="2286001"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Steg två:</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5432810"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sv-SE" sz="3200" i="0" baseline="0" dirty="0">
                <a:solidFill>
                  <a:schemeClr val="bg1"/>
                </a:solidFill>
                <a:latin typeface="Arial" panose="020B0604020202020204" pitchFamily="34" charset="0"/>
                <a:ea typeface="+mn-ea"/>
                <a:cs typeface="Arial" panose="020B0604020202020204" pitchFamily="34" charset="0"/>
              </a:rPr>
              <a:t>Område med möjligheter och undersökning av platsen</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28800"/>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19200"/>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latin typeface="Arial" panose="020B0604020202020204" pitchFamily="34" charset="0"/>
                <a:cs typeface="Arial" panose="020B0604020202020204" pitchFamily="34" charset="0"/>
              </a:rPr>
              <a:t>Steg två: Fastställ områden med möjligheter</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1981200"/>
            <a:ext cx="10964163" cy="969496"/>
          </a:xfrm>
          <a:prstGeom prst="rect">
            <a:avLst/>
          </a:prstGeom>
          <a:noFill/>
        </p:spPr>
        <p:txBody>
          <a:bodyPr wrap="square" rtlCol="0">
            <a:spAutoFit/>
          </a:bodyPr>
          <a:lstStyle/>
          <a:p>
            <a:r>
              <a:rPr lang="sv-SE" sz="1900" b="1" dirty="0">
                <a:solidFill>
                  <a:srgbClr val="33373B"/>
                </a:solidFill>
              </a:rPr>
              <a:t>Att fastställa ett område för en klubb är en viktig del i att bilda nya klubbar. Bedömning av samhällsbehov vid bildande av den nya klubben kan hjälpa till att fastställa den bäst lämpade platsen med mest angelägna behov.</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1700" b="1" dirty="0">
                <a:solidFill>
                  <a:srgbClr val="00338D"/>
                </a:solidFill>
              </a:rPr>
              <a:t>Följande bör övervägas:</a:t>
            </a:r>
          </a:p>
          <a:p>
            <a:pPr marL="342900" indent="-342900">
              <a:lnSpc>
                <a:spcPct val="150000"/>
              </a:lnSpc>
              <a:buClr>
                <a:srgbClr val="33373B"/>
              </a:buClr>
              <a:buSzPct val="100000"/>
              <a:buFont typeface="Wingdings" panose="05000000000000000000" pitchFamily="2" charset="2"/>
              <a:buChar char="Ø"/>
            </a:pPr>
            <a:r>
              <a:rPr lang="sv-SE" sz="1700" dirty="0">
                <a:solidFill>
                  <a:srgbClr val="33373B"/>
                </a:solidFill>
              </a:rPr>
              <a:t>Befolkningens storlek </a:t>
            </a:r>
          </a:p>
          <a:p>
            <a:pPr marL="342900" indent="-342900">
              <a:lnSpc>
                <a:spcPct val="150000"/>
              </a:lnSpc>
              <a:buClr>
                <a:srgbClr val="33373B"/>
              </a:buClr>
              <a:buSzPct val="100000"/>
              <a:buFont typeface="Wingdings" panose="05000000000000000000" pitchFamily="2" charset="2"/>
              <a:buChar char="Ø"/>
            </a:pPr>
            <a:r>
              <a:rPr lang="sv-SE" sz="1700" dirty="0">
                <a:solidFill>
                  <a:srgbClr val="33373B"/>
                </a:solidFill>
              </a:rPr>
              <a:t>Möjligheter till lokala projekt</a:t>
            </a:r>
          </a:p>
          <a:p>
            <a:pPr marL="342900" indent="-342900">
              <a:lnSpc>
                <a:spcPct val="150000"/>
              </a:lnSpc>
              <a:buClr>
                <a:srgbClr val="33373B"/>
              </a:buClr>
              <a:buSzPct val="100000"/>
              <a:buFont typeface="Wingdings" panose="05000000000000000000" pitchFamily="2" charset="2"/>
              <a:buChar char="Ø"/>
            </a:pPr>
            <a:r>
              <a:rPr lang="sv-SE" sz="1700" dirty="0">
                <a:solidFill>
                  <a:srgbClr val="33373B"/>
                </a:solidFill>
              </a:rPr>
              <a:t>Befintliga serviceklubbar och samhällsorganisationer</a:t>
            </a:r>
          </a:p>
          <a:p>
            <a:pPr marL="342900" indent="-342900">
              <a:lnSpc>
                <a:spcPct val="150000"/>
              </a:lnSpc>
              <a:buClr>
                <a:srgbClr val="33373B"/>
              </a:buClr>
              <a:buSzPct val="100000"/>
              <a:buFont typeface="Wingdings" panose="05000000000000000000" pitchFamily="2" charset="2"/>
              <a:buChar char="Ø"/>
            </a:pPr>
            <a:r>
              <a:rPr lang="sv-SE" sz="1700" dirty="0">
                <a:solidFill>
                  <a:srgbClr val="33373B"/>
                </a:solidFill>
              </a:rPr>
              <a:t>Grupper av människor som inte har rekryterats av en lionklubb</a:t>
            </a:r>
          </a:p>
          <a:p>
            <a:pPr marL="342900" indent="-342900">
              <a:lnSpc>
                <a:spcPct val="150000"/>
              </a:lnSpc>
              <a:buClr>
                <a:srgbClr val="33373B"/>
              </a:buClr>
              <a:buSzPct val="100000"/>
              <a:buFont typeface="Wingdings" panose="05000000000000000000" pitchFamily="2" charset="2"/>
              <a:buChar char="Ø"/>
            </a:pPr>
            <a:r>
              <a:rPr lang="sv-SE" sz="1700" dirty="0">
                <a:solidFill>
                  <a:srgbClr val="33373B"/>
                </a:solidFill>
              </a:rPr>
              <a:t>Avstånd till närmaste lionklubb</a:t>
            </a:r>
          </a:p>
          <a:p>
            <a:pPr marL="342900" indent="-342900">
              <a:lnSpc>
                <a:spcPct val="150000"/>
              </a:lnSpc>
              <a:buClr>
                <a:srgbClr val="33373B"/>
              </a:buClr>
              <a:buSzPct val="100000"/>
              <a:buFont typeface="Wingdings" panose="05000000000000000000" pitchFamily="2" charset="2"/>
              <a:buChar char="Ø"/>
            </a:pPr>
            <a:r>
              <a:rPr lang="sv-SE" sz="1700" dirty="0">
                <a:solidFill>
                  <a:srgbClr val="33373B"/>
                </a:solidFill>
              </a:rPr>
              <a:t>Grupper av unga vuxna, kvinnor, områden med stor mångfald och andra underrepresenterade grupper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990600" y="6335608"/>
            <a:ext cx="891540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sz="1600" dirty="0">
                <a:solidFill>
                  <a:srgbClr val="002060"/>
                </a:solidFill>
              </a:rPr>
              <a:t>Bedömning av samhällsbehov vid bildande av ny klubb finns på webbsidan </a:t>
            </a:r>
            <a:r>
              <a:rPr lang="sv-SE" sz="1600" dirty="0">
                <a:solidFill>
                  <a:srgbClr val="FF5C35"/>
                </a:solidFill>
                <a:hlinkClick r:id="rId4">
                  <a:extLst>
                    <a:ext uri="{A12FA001-AC4F-418D-AE19-62706E023703}">
                      <ahyp:hlinkClr xmlns:ahyp="http://schemas.microsoft.com/office/drawing/2018/hyperlinkcolor" val="tx"/>
                    </a:ext>
                  </a:extLst>
                </a:hlinkClick>
              </a:rPr>
              <a:t>Starta en ny klubb</a:t>
            </a:r>
            <a:r>
              <a:rPr lang="sv-SE" sz="1600" dirty="0">
                <a:solidFill>
                  <a:srgbClr val="0070C0"/>
                </a:solidFill>
              </a:rPr>
              <a:t>.</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FFC000"/>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2776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B0F0"/>
                </a:solidFill>
                <a:latin typeface="Arial" panose="020B0604020202020204" pitchFamily="34" charset="0"/>
                <a:cs typeface="Arial" panose="020B0604020202020204" pitchFamily="34" charset="0"/>
              </a:rPr>
              <a:t>Steg Två - Genomför en undersökning av området</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sv-SE" sz="2000" b="1">
                <a:solidFill>
                  <a:schemeClr val="bg1"/>
                </a:solidFill>
              </a:rPr>
              <a:t>Syftet med att undersöka området är att utvärdera behoven i samhället, bedöma möjligheterna att starta en ny klubb och samla in annan information om samhället.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525114"/>
            <a:ext cx="5486400" cy="3323987"/>
          </a:xfrm>
          <a:prstGeom prst="rect">
            <a:avLst/>
          </a:prstGeom>
          <a:noFill/>
        </p:spPr>
        <p:txBody>
          <a:bodyPr wrap="square" rtlCol="0">
            <a:spAutoFit/>
          </a:bodyPr>
          <a:lstStyle/>
          <a:p>
            <a:r>
              <a:rPr lang="sv-SE" sz="1900" b="1">
                <a:solidFill>
                  <a:srgbClr val="00B0F0"/>
                </a:solidFill>
              </a:rPr>
              <a:t>Följande samhällsledare och aktiviteter bör vara en del av undersökningen:</a:t>
            </a:r>
          </a:p>
          <a:p>
            <a:endParaRPr lang="en-US" sz="1800" b="1" dirty="0">
              <a:solidFill>
                <a:schemeClr val="bg1"/>
              </a:solidFill>
            </a:endParaRPr>
          </a:p>
          <a:p>
            <a:pPr marL="285750" indent="-285750">
              <a:buFont typeface="Wingdings" panose="05000000000000000000" pitchFamily="2" charset="2"/>
              <a:buChar char="Ø"/>
            </a:pPr>
            <a:r>
              <a:rPr lang="sv-SE" sz="1800">
                <a:solidFill>
                  <a:schemeClr val="bg1"/>
                </a:solidFill>
              </a:rPr>
              <a:t>Borgmästare och kommunpolitiker </a:t>
            </a:r>
          </a:p>
          <a:p>
            <a:pPr marL="285750" indent="-285750">
              <a:buFont typeface="Wingdings" panose="05000000000000000000" pitchFamily="2" charset="2"/>
              <a:buChar char="Ø"/>
            </a:pPr>
            <a:r>
              <a:rPr lang="sv-SE" sz="1800">
                <a:solidFill>
                  <a:schemeClr val="bg1"/>
                </a:solidFill>
              </a:rPr>
              <a:t>Chefen för handelskammaren </a:t>
            </a:r>
          </a:p>
          <a:p>
            <a:pPr marL="285750" indent="-285750">
              <a:buFont typeface="Wingdings" panose="05000000000000000000" pitchFamily="2" charset="2"/>
              <a:buChar char="Ø"/>
            </a:pPr>
            <a:r>
              <a:rPr lang="sv-SE" sz="1800">
                <a:solidFill>
                  <a:schemeClr val="bg1"/>
                </a:solidFill>
              </a:rPr>
              <a:t>Administratörer och rektorer i skolor</a:t>
            </a:r>
          </a:p>
          <a:p>
            <a:pPr marL="285750" indent="-285750">
              <a:buFont typeface="Wingdings" panose="05000000000000000000" pitchFamily="2" charset="2"/>
              <a:buChar char="Ø"/>
            </a:pPr>
            <a:r>
              <a:rPr lang="sv-SE" sz="1800">
                <a:solidFill>
                  <a:schemeClr val="bg1"/>
                </a:solidFill>
              </a:rPr>
              <a:t>Representanter från polisen, räddningsverket, humanitära organisationer och företagsgrupper</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sv-SE" sz="2000" b="1">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556338"/>
            <a:ext cx="5486400" cy="2616101"/>
          </a:xfrm>
          <a:prstGeom prst="rect">
            <a:avLst/>
          </a:prstGeom>
          <a:noFill/>
        </p:spPr>
        <p:txBody>
          <a:bodyPr wrap="square" rtlCol="0">
            <a:spAutoFit/>
          </a:bodyPr>
          <a:lstStyle/>
          <a:p>
            <a:pPr>
              <a:buClr>
                <a:schemeClr val="tx1">
                  <a:lumMod val="60000"/>
                  <a:lumOff val="40000"/>
                </a:schemeClr>
              </a:buClr>
            </a:pPr>
            <a:r>
              <a:rPr lang="sv-SE" sz="1900" b="1">
                <a:solidFill>
                  <a:srgbClr val="00B0F0"/>
                </a:solidFill>
              </a:rPr>
              <a:t>Besök möjliga områden för rekrytering: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sv-SE" sz="1800">
                <a:solidFill>
                  <a:schemeClr val="bg1"/>
                </a:solidFill>
                <a:latin typeface="Arial" panose="020B0604020202020204" pitchFamily="34" charset="0"/>
                <a:cs typeface="Arial" panose="020B0604020202020204" pitchFamily="34" charset="0"/>
              </a:rPr>
              <a:t>Mötesplatser för krigsveteraner </a:t>
            </a:r>
          </a:p>
          <a:p>
            <a:pPr marL="285750" indent="-285750">
              <a:buClr>
                <a:schemeClr val="tx1">
                  <a:lumMod val="60000"/>
                  <a:lumOff val="40000"/>
                </a:schemeClr>
              </a:buClr>
              <a:buFont typeface="Wingdings" panose="05000000000000000000" pitchFamily="2" charset="2"/>
              <a:buChar char="Ø"/>
            </a:pPr>
            <a:r>
              <a:rPr lang="sv-SE" sz="1800">
                <a:solidFill>
                  <a:schemeClr val="bg1"/>
                </a:solidFill>
                <a:latin typeface="Arial" panose="020B0604020202020204" pitchFamily="34" charset="0"/>
                <a:cs typeface="Arial" panose="020B0604020202020204" pitchFamily="34" charset="0"/>
              </a:rPr>
              <a:t>Kyrkor </a:t>
            </a:r>
          </a:p>
          <a:p>
            <a:pPr marL="285750" indent="-285750">
              <a:buClr>
                <a:schemeClr val="tx1">
                  <a:lumMod val="60000"/>
                  <a:lumOff val="40000"/>
                </a:schemeClr>
              </a:buClr>
              <a:buFont typeface="Wingdings" panose="05000000000000000000" pitchFamily="2" charset="2"/>
              <a:buChar char="Ø"/>
            </a:pPr>
            <a:r>
              <a:rPr lang="sv-SE">
                <a:solidFill>
                  <a:schemeClr val="bg1"/>
                </a:solidFill>
                <a:cs typeface="Arial" panose="020B0604020202020204" pitchFamily="34" charset="0"/>
              </a:rPr>
              <a:t>Samlingslokaler</a:t>
            </a:r>
          </a:p>
          <a:p>
            <a:pPr marL="285750" indent="-285750">
              <a:buClr>
                <a:schemeClr val="tx1">
                  <a:lumMod val="60000"/>
                  <a:lumOff val="40000"/>
                </a:schemeClr>
              </a:buClr>
              <a:buFont typeface="Wingdings" panose="05000000000000000000" pitchFamily="2" charset="2"/>
              <a:buChar char="Ø"/>
            </a:pPr>
            <a:r>
              <a:rPr lang="sv-SE" sz="1800">
                <a:solidFill>
                  <a:schemeClr val="bg1"/>
                </a:solidFill>
                <a:latin typeface="Arial" panose="020B0604020202020204" pitchFamily="34" charset="0"/>
                <a:cs typeface="Arial" panose="020B0604020202020204" pitchFamily="34" charset="0"/>
              </a:rPr>
              <a:t>Andra grupper</a:t>
            </a:r>
          </a:p>
          <a:p>
            <a:pPr marL="285750" indent="-285750">
              <a:buClr>
                <a:schemeClr val="tx1">
                  <a:lumMod val="60000"/>
                  <a:lumOff val="40000"/>
                </a:schemeClr>
              </a:buClr>
              <a:buFont typeface="Wingdings" panose="05000000000000000000" pitchFamily="2" charset="2"/>
              <a:buChar char="Ø"/>
            </a:pPr>
            <a:r>
              <a:rPr lang="sv-SE" sz="1800">
                <a:solidFill>
                  <a:schemeClr val="bg1"/>
                </a:solidFill>
                <a:latin typeface="Arial" panose="020B0604020202020204" pitchFamily="34" charset="0"/>
                <a:cs typeface="Arial" panose="020B0604020202020204" pitchFamily="34" charset="0"/>
              </a:rPr>
              <a:t>Universitet/högskolor</a:t>
            </a:r>
          </a:p>
          <a:p>
            <a:pPr marL="285750" indent="-285750">
              <a:buClr>
                <a:schemeClr val="tx1">
                  <a:lumMod val="60000"/>
                  <a:lumOff val="40000"/>
                </a:schemeClr>
              </a:buClr>
              <a:buFont typeface="Wingdings" panose="05000000000000000000" pitchFamily="2" charset="2"/>
              <a:buChar char="Ø"/>
            </a:pPr>
            <a:r>
              <a:rPr lang="sv-SE" sz="1800">
                <a:solidFill>
                  <a:schemeClr val="bg1"/>
                </a:solidFill>
                <a:latin typeface="Arial" panose="020B0604020202020204" pitchFamily="34" charset="0"/>
                <a:cs typeface="Arial" panose="020B0604020202020204" pitchFamily="34" charset="0"/>
              </a:rPr>
              <a:t>Lokala företag</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52999" y="1397613"/>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Steg tre: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493895" y="3429000"/>
            <a:ext cx="5204209"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sv-SE" sz="3200" i="0" baseline="0" dirty="0">
                <a:solidFill>
                  <a:schemeClr val="bg1"/>
                </a:solidFill>
                <a:latin typeface="Arial" panose="020B0604020202020204" pitchFamily="34" charset="0"/>
                <a:ea typeface="+mn-ea"/>
                <a:cs typeface="Arial" panose="020B0604020202020204" pitchFamily="34" charset="0"/>
              </a:rPr>
              <a:t>Marknadsföra klubben och rekrytera medlemmar</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15477" y="1386552"/>
            <a:ext cx="73152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b="1">
                <a:solidFill>
                  <a:srgbClr val="33373B"/>
                </a:solidFill>
              </a:rPr>
              <a:t>Det är viktigt att sprida information om den nya klubben, för att den ska nå framgång. </a:t>
            </a:r>
          </a:p>
          <a:p>
            <a:pPr algn="ctr"/>
            <a:r>
              <a:rPr lang="sv-SE" sz="2000">
                <a:solidFill>
                  <a:schemeClr val="accent4"/>
                </a:solidFill>
              </a:rPr>
              <a:t>Följande bör ingå i rekryteringsplanen: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33365" y="554711"/>
            <a:ext cx="873463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latin typeface="Arial" panose="020B0604020202020204" pitchFamily="34" charset="0"/>
                <a:cs typeface="Arial" panose="020B0604020202020204" pitchFamily="34" charset="0"/>
              </a:rPr>
              <a:t>Steg tre: Marknadsför den nya klubben</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212519"/>
            <a:chOff x="0" y="3573393"/>
            <a:chExt cx="12192000" cy="359933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789443"/>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200" b="1">
                  <a:solidFill>
                    <a:schemeClr val="bg1"/>
                  </a:solidFill>
                </a:rPr>
                <a:t>VEM</a:t>
              </a:r>
            </a:p>
            <a:p>
              <a:endParaRPr lang="en-US" sz="1000" b="1" kern="0" dirty="0">
                <a:solidFill>
                  <a:schemeClr val="bg1"/>
                </a:solidFill>
              </a:endParaRPr>
            </a:p>
            <a:p>
              <a:pPr marL="285750" indent="-285750">
                <a:buFont typeface="Arial" panose="020B0604020202020204" pitchFamily="34" charset="0"/>
                <a:buChar char="•"/>
              </a:pPr>
              <a:r>
                <a:rPr lang="sv-SE">
                  <a:solidFill>
                    <a:schemeClr val="bg1"/>
                  </a:solidFill>
                </a:rPr>
                <a:t>Potentiella medlemmar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789443"/>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sv-SE" sz="2200" b="1">
                  <a:solidFill>
                    <a:schemeClr val="bg1"/>
                  </a:solidFill>
                </a:rPr>
                <a:t>VAR</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sv-SE">
                  <a:solidFill>
                    <a:schemeClr val="bg1"/>
                  </a:solidFill>
                </a:rPr>
                <a:t>E-post </a:t>
              </a:r>
            </a:p>
            <a:p>
              <a:pPr marL="285750" indent="-285750">
                <a:buClr>
                  <a:schemeClr val="bg1"/>
                </a:buClr>
                <a:buFont typeface="Arial" panose="020B0604020202020204" pitchFamily="34" charset="0"/>
                <a:buChar char="•"/>
              </a:pPr>
              <a:r>
                <a:rPr lang="sv-SE">
                  <a:solidFill>
                    <a:schemeClr val="bg1"/>
                  </a:solidFill>
                </a:rPr>
                <a:t>Annonser i sociala medier</a:t>
              </a:r>
            </a:p>
            <a:p>
              <a:pPr marL="285750" indent="-285750">
                <a:buClr>
                  <a:schemeClr val="bg1"/>
                </a:buClr>
                <a:buFont typeface="Arial" panose="020B0604020202020204" pitchFamily="34" charset="0"/>
                <a:buChar char="•"/>
              </a:pPr>
              <a:r>
                <a:rPr lang="sv-SE">
                  <a:solidFill>
                    <a:schemeClr val="bg1"/>
                  </a:solidFill>
                </a:rPr>
                <a:t>Distriktets hemsida</a:t>
              </a:r>
            </a:p>
            <a:p>
              <a:pPr marL="285750" indent="-285750">
                <a:buClr>
                  <a:schemeClr val="bg1"/>
                </a:buClr>
                <a:buFont typeface="Arial" panose="020B0604020202020204" pitchFamily="34" charset="0"/>
                <a:buChar char="•"/>
              </a:pPr>
              <a:r>
                <a:rPr lang="sv-SE">
                  <a:solidFill>
                    <a:schemeClr val="bg1"/>
                  </a:solidFill>
                  <a:cs typeface="Arial" panose="020B0604020202020204" pitchFamily="34" charset="0"/>
                </a:rPr>
                <a:t>Reklam i radio</a:t>
              </a:r>
            </a:p>
            <a:p>
              <a:pPr marL="285750" indent="-285750">
                <a:buClr>
                  <a:schemeClr val="bg1"/>
                </a:buClr>
                <a:buFont typeface="Arial" panose="020B0604020202020204" pitchFamily="34" charset="0"/>
                <a:buChar char="•"/>
              </a:pPr>
              <a:r>
                <a:rPr lang="sv-SE">
                  <a:solidFill>
                    <a:schemeClr val="bg1"/>
                  </a:solidFill>
                  <a:cs typeface="Arial" panose="020B0604020202020204" pitchFamily="34" charset="0"/>
                </a:rPr>
                <a:t>Lokala anslagstavlor</a:t>
              </a:r>
            </a:p>
            <a:p>
              <a:pPr marL="285750" indent="-285750">
                <a:buClr>
                  <a:schemeClr val="bg1"/>
                </a:buClr>
                <a:buFont typeface="Arial" panose="020B0604020202020204" pitchFamily="34" charset="0"/>
                <a:buChar char="•"/>
              </a:pPr>
              <a:r>
                <a:rPr lang="sv-SE">
                  <a:solidFill>
                    <a:schemeClr val="bg1"/>
                  </a:solidFill>
                </a:rPr>
                <a:t>WhatsApp</a:t>
              </a:r>
            </a:p>
            <a:p>
              <a:pPr marL="285750" indent="-285750">
                <a:buClr>
                  <a:schemeClr val="bg1"/>
                </a:buClr>
                <a:buFont typeface="Arial" panose="020B0604020202020204" pitchFamily="34" charset="0"/>
                <a:buChar char="•"/>
              </a:pPr>
              <a:r>
                <a:rPr lang="sv-SE">
                  <a:solidFill>
                    <a:schemeClr val="bg1"/>
                  </a:solidFill>
                  <a:cs typeface="Arial" panose="020B0604020202020204" pitchFamily="34" charset="0"/>
                </a:rPr>
                <a:t>Digitala nätverk</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789443"/>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200" b="1">
                  <a:solidFill>
                    <a:schemeClr val="bg1"/>
                  </a:solidFill>
                </a:rPr>
                <a:t>VAD</a:t>
              </a:r>
            </a:p>
            <a:p>
              <a:endParaRPr lang="en-US" sz="1050" b="1" kern="0" dirty="0">
                <a:solidFill>
                  <a:schemeClr val="bg1"/>
                </a:solidFill>
              </a:endParaRPr>
            </a:p>
            <a:p>
              <a:pPr marL="285750" indent="-285750">
                <a:buFont typeface="Arial" panose="020B0604020202020204" pitchFamily="34" charset="0"/>
                <a:buChar char="•"/>
              </a:pPr>
              <a:r>
                <a:rPr lang="sv-SE">
                  <a:solidFill>
                    <a:schemeClr val="bg1"/>
                  </a:solidFill>
                </a:rPr>
                <a:t>Kort tal</a:t>
              </a:r>
            </a:p>
            <a:p>
              <a:pPr marL="285750" indent="-285750">
                <a:buFont typeface="Arial" panose="020B0604020202020204" pitchFamily="34" charset="0"/>
                <a:buChar char="•"/>
              </a:pPr>
              <a:r>
                <a:rPr lang="sv-SE">
                  <a:solidFill>
                    <a:schemeClr val="bg1"/>
                  </a:solidFill>
                </a:rPr>
                <a:t>Nuvarande klubbprojekt</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3017021"/>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200" b="1" dirty="0">
                <a:solidFill>
                  <a:schemeClr val="bg1"/>
                </a:solidFill>
              </a:rPr>
              <a:t>NÄR</a:t>
            </a:r>
          </a:p>
          <a:p>
            <a:endParaRPr lang="en-US" sz="1050" b="1" kern="0" dirty="0">
              <a:solidFill>
                <a:schemeClr val="bg1"/>
              </a:solidFill>
            </a:endParaRPr>
          </a:p>
          <a:p>
            <a:pPr marL="285750" indent="-285750">
              <a:buFont typeface="Arial" panose="020B0604020202020204" pitchFamily="34" charset="0"/>
              <a:buChar char="•"/>
            </a:pPr>
            <a:r>
              <a:rPr lang="sv-SE" dirty="0">
                <a:solidFill>
                  <a:schemeClr val="bg1"/>
                </a:solidFill>
              </a:rPr>
              <a:t>Informations-möte </a:t>
            </a:r>
          </a:p>
          <a:p>
            <a:pPr marL="285750" indent="-285750">
              <a:buFont typeface="Arial" panose="020B0604020202020204" pitchFamily="34" charset="0"/>
              <a:buChar char="•"/>
            </a:pPr>
            <a:r>
              <a:rPr lang="sv-SE" dirty="0">
                <a:solidFill>
                  <a:schemeClr val="bg1"/>
                </a:solidFill>
              </a:rPr>
              <a:t>Personlig kontakt</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8743898"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latin typeface="Arial" panose="020B0604020202020204" pitchFamily="34" charset="0"/>
                <a:cs typeface="Arial" panose="020B0604020202020204" pitchFamily="34" charset="0"/>
              </a:rPr>
              <a:t>Steg tre: Marknadsför den nya klubben</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sv-SE" sz="2000" b="1">
                <a:solidFill>
                  <a:schemeClr val="accent4"/>
                </a:solidFill>
              </a:rPr>
              <a:t>Skriv det perfekta talet i fem enkla steg</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942821331"/>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78221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Arial" charset="0"/>
                <a:ea typeface="Arial" charset="0"/>
                <a:cs typeface="Arial" charset="0"/>
              </a:rPr>
              <a:t>Steg tre: Marknadsför den nya klubben</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7" y="1883930"/>
            <a:ext cx="9268004" cy="1846659"/>
          </a:xfrm>
          <a:prstGeom prst="rect">
            <a:avLst/>
          </a:prstGeom>
          <a:noFill/>
        </p:spPr>
        <p:txBody>
          <a:bodyPr wrap="square" rtlCol="0">
            <a:spAutoFit/>
          </a:bodyPr>
          <a:lstStyle/>
          <a:p>
            <a:r>
              <a:rPr lang="sv-SE" sz="2400" dirty="0">
                <a:solidFill>
                  <a:schemeClr val="accent4"/>
                </a:solidFill>
              </a:rPr>
              <a:t>Att ha ett bra och kort tal till hands är mycket viktigt. Talet bör vara 20-30 sekunder, intressant, minnesvärt och kortfattat. </a:t>
            </a:r>
          </a:p>
          <a:p>
            <a:endParaRPr lang="en-US" sz="2400" dirty="0">
              <a:solidFill>
                <a:schemeClr val="accent4"/>
              </a:solidFill>
            </a:endParaRPr>
          </a:p>
          <a:p>
            <a:r>
              <a:rPr lang="sv-SE" sz="2400" dirty="0">
                <a:solidFill>
                  <a:schemeClr val="accent4"/>
                </a:solidFill>
              </a:rPr>
              <a:t>Nedan följer ett exempel på ett kort tal.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6" y="3809846"/>
            <a:ext cx="8901163"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200" dirty="0">
                <a:solidFill>
                  <a:schemeClr val="bg1"/>
                </a:solidFill>
              </a:rPr>
              <a:t>Lions medlemmar är män och kvinnor som gör en skillnad – varje dag, överallt. Med över 1,4 miljoner medlemmar i över 200 länder och geografiska områden hjälper Lions medlemmar människor som är blinda eller har nedsatt syn, stödjer ungdomar, bekämpar hungersnöd, tar itu med globala epidemier som diabetes, tillhandahåller katastrofhjälp och åtar sig att tillgodose lokala behov runtom i världen.</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4" y="1082057"/>
            <a:ext cx="4914756" cy="5029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sv-SE" sz="2000" dirty="0">
                <a:solidFill>
                  <a:schemeClr val="accent6">
                    <a:lumMod val="75000"/>
                    <a:lumOff val="25000"/>
                  </a:schemeClr>
                </a:solidFill>
                <a:latin typeface="Arial" charset="0"/>
                <a:ea typeface="Arial" charset="0"/>
                <a:cs typeface="Arial" charset="0"/>
              </a:rPr>
              <a:t>Att förstå betydelsen av att bilda nya klubbar i samhället.</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sz="2000" dirty="0">
                <a:solidFill>
                  <a:schemeClr val="accent6">
                    <a:lumMod val="75000"/>
                    <a:lumOff val="25000"/>
                  </a:schemeClr>
                </a:solidFill>
                <a:latin typeface="Arial" charset="0"/>
                <a:ea typeface="Arial" charset="0"/>
                <a:cs typeface="Arial" charset="0"/>
              </a:rPr>
              <a:t>Att inhämta förståelse för rekryterings-metoder och verktyg som behövs för att bilda nya klubbar.</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sz="2000" dirty="0">
                <a:solidFill>
                  <a:schemeClr val="accent6">
                    <a:lumMod val="75000"/>
                    <a:lumOff val="25000"/>
                  </a:schemeClr>
                </a:solidFill>
                <a:latin typeface="Arial" charset="0"/>
                <a:ea typeface="Arial" charset="0"/>
                <a:cs typeface="Arial" charset="0"/>
              </a:rPr>
              <a:t>Att få kunskap om genomförandet av informationsmöten och organisations-möten i samband med bildande av nya klubbar.</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sz="2000" dirty="0">
                <a:solidFill>
                  <a:schemeClr val="accent6">
                    <a:lumMod val="75000"/>
                    <a:lumOff val="25000"/>
                  </a:schemeClr>
                </a:solidFill>
                <a:latin typeface="Arial" charset="0"/>
                <a:ea typeface="Arial" charset="0"/>
                <a:cs typeface="Arial" charset="0"/>
              </a:rPr>
              <a:t>Att förstå processen att starta den nya klubben.</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sv-SE" dirty="0">
                <a:solidFill>
                  <a:srgbClr val="0D2240"/>
                </a:solidFill>
                <a:latin typeface="Arial" charset="0"/>
                <a:ea typeface="Arial" charset="0"/>
                <a:cs typeface="Arial" charset="0"/>
              </a:rPr>
            </a:br>
            <a:endParaRPr lang="sv-SE"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sv-SE" sz="4400" b="1">
                <a:solidFill>
                  <a:schemeClr val="bg1"/>
                </a:solidFill>
                <a:ea typeface="Arial" charset="0"/>
                <a:cs typeface="Arial" panose="020B0604020202020204" pitchFamily="34" charset="0"/>
              </a:rPr>
              <a:t>Mål</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sv-SE">
                <a:solidFill>
                  <a:srgbClr val="0D2240"/>
                </a:solidFill>
                <a:latin typeface="Arial" charset="0"/>
                <a:ea typeface="Arial" charset="0"/>
                <a:cs typeface="Arial" charset="0"/>
              </a:rPr>
            </a:br>
            <a:endParaRPr lang="sv-S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5" y="3200400"/>
            <a:ext cx="4595646" cy="1843518"/>
          </a:xfrm>
          <a:prstGeom prst="rect">
            <a:avLst/>
          </a:prstGeom>
          <a:noFill/>
        </p:spPr>
        <p:txBody>
          <a:bodyPr wrap="square" rtlCol="0" anchor="b">
            <a:spAutoFit/>
          </a:bodyPr>
          <a:lstStyle/>
          <a:p>
            <a:r>
              <a:rPr lang="sv-SE" sz="2000" dirty="0">
                <a:solidFill>
                  <a:schemeClr val="accent4"/>
                </a:solidFill>
                <a:ea typeface="Arial" charset="0"/>
                <a:cs typeface="Arial" panose="020B0604020202020204" pitchFamily="34" charset="0"/>
              </a:rPr>
              <a:t>En viktig del i att vara medlem i Lions är de förmåner medlemmarna erbjuds.</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961178"/>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6" name="TextBox 5">
            <a:extLst>
              <a:ext uri="{FF2B5EF4-FFF2-40B4-BE49-F238E27FC236}">
                <a16:creationId xmlns:a16="http://schemas.microsoft.com/office/drawing/2014/main" id="{A795A200-D617-4A7B-BEF5-2EABABA85E38}"/>
              </a:ext>
            </a:extLst>
          </p:cNvPr>
          <p:cNvSpPr txBox="1"/>
          <p:nvPr/>
        </p:nvSpPr>
        <p:spPr>
          <a:xfrm>
            <a:off x="6733535" y="825744"/>
            <a:ext cx="5458465" cy="6038833"/>
          </a:xfrm>
          <a:prstGeom prst="rect">
            <a:avLst/>
          </a:prstGeom>
          <a:noFill/>
        </p:spPr>
        <p:txBody>
          <a:bodyPr wrap="square" rtlCol="0">
            <a:spAutoFit/>
          </a:bodyPr>
          <a:lstStyle/>
          <a:p>
            <a:pPr>
              <a:buClr>
                <a:srgbClr val="33373B"/>
              </a:buClr>
              <a:buSzPct val="100000"/>
            </a:pPr>
            <a:r>
              <a:rPr lang="sv-SE" dirty="0">
                <a:solidFill>
                  <a:schemeClr val="accent4"/>
                </a:solidFill>
                <a:latin typeface="Arial" panose="020B0604020202020204" pitchFamily="34" charset="0"/>
                <a:ea typeface="Arial" charset="0"/>
                <a:cs typeface="Arial" panose="020B0604020202020204" pitchFamily="34" charset="0"/>
              </a:rPr>
              <a:t>Vilka är förmånerna med att vara medlem i Lions?</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Gör skillnad</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Hjälp med stolthet</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Bygg nätverk</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Få förtroende</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Träffa nya vänner</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Visa ditt ledarskap</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Få globalt stöd</a:t>
            </a:r>
          </a:p>
          <a:p>
            <a:pPr marL="342900" indent="-342900">
              <a:lnSpc>
                <a:spcPct val="200000"/>
              </a:lnSpc>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Utbildning om personlig utveckling</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sv-SE" dirty="0">
                <a:solidFill>
                  <a:schemeClr val="accent6">
                    <a:lumMod val="75000"/>
                    <a:lumOff val="25000"/>
                  </a:schemeClr>
                </a:solidFill>
                <a:ea typeface="Calibri" panose="020F0502020204030204" pitchFamily="34" charset="0"/>
                <a:cs typeface="Times New Roman" panose="02020603050405020304" pitchFamily="18" charset="0"/>
              </a:rPr>
              <a:t>Bli en del av ett arv med en organisation som har bidragit med hjälpinsatser i mer än 100 år</a:t>
            </a:r>
          </a:p>
          <a:p>
            <a:pPr>
              <a:lnSpc>
                <a:spcPct val="200000"/>
              </a:lnSpc>
              <a:buClr>
                <a:srgbClr val="33373B"/>
              </a:buClr>
              <a:buSzPct val="100000"/>
            </a:pPr>
            <a:r>
              <a:rPr lang="sv-SE"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904318"/>
            <a:ext cx="5092507" cy="1754326"/>
          </a:xfrm>
          <a:prstGeom prst="rect">
            <a:avLst/>
          </a:prstGeom>
          <a:noFill/>
        </p:spPr>
        <p:txBody>
          <a:bodyPr wrap="square" rtlCol="0" anchor="b">
            <a:spAutoFit/>
          </a:bodyPr>
          <a:lstStyle/>
          <a:p>
            <a:r>
              <a:rPr lang="sv-SE" sz="3600" b="1">
                <a:solidFill>
                  <a:schemeClr val="bg1"/>
                </a:solidFill>
              </a:rPr>
              <a:t>Steg tre:  </a:t>
            </a:r>
          </a:p>
          <a:p>
            <a:r>
              <a:rPr lang="sv-SE" sz="3600" b="1">
                <a:solidFill>
                  <a:schemeClr val="bg1"/>
                </a:solidFill>
              </a:rPr>
              <a:t>Rekrytera chartermedlemmar</a:t>
            </a: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sv-SE" sz="3600" b="1">
                <a:solidFill>
                  <a:srgbClr val="00338D"/>
                </a:solidFill>
              </a:rPr>
              <a:t>Steg tre:  </a:t>
            </a:r>
          </a:p>
          <a:p>
            <a:r>
              <a:rPr lang="sv-SE" sz="3600" b="1">
                <a:solidFill>
                  <a:srgbClr val="00338D"/>
                </a:solidFill>
              </a:rPr>
              <a:t>Rekrytera chartermedlemmar</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75253" y="2369285"/>
            <a:ext cx="5092507" cy="2862322"/>
          </a:xfrm>
          <a:prstGeom prst="rect">
            <a:avLst/>
          </a:prstGeom>
          <a:noFill/>
        </p:spPr>
        <p:txBody>
          <a:bodyPr wrap="square" rtlCol="0">
            <a:spAutoFit/>
          </a:bodyPr>
          <a:lstStyle/>
          <a:p>
            <a:r>
              <a:rPr lang="sv-SE" sz="2000">
                <a:solidFill>
                  <a:srgbClr val="33373B"/>
                </a:solidFill>
              </a:rPr>
              <a:t>Rekrytering av medlemmar är den viktigaste delen att bilda en ny klubb.  Rekryteringshjulet är en effektiv metod för att sammanställa en lista över personer som kan bjudas in att gå med i klubben. </a:t>
            </a:r>
          </a:p>
          <a:p>
            <a:endParaRPr lang="en-US" sz="2000" dirty="0">
              <a:solidFill>
                <a:srgbClr val="33373B"/>
              </a:solidFill>
            </a:endParaRPr>
          </a:p>
          <a:p>
            <a:r>
              <a:rPr lang="sv-SE" sz="2000">
                <a:solidFill>
                  <a:srgbClr val="33373B"/>
                </a:solidFill>
              </a:rPr>
              <a:t>*Alla är potentiella medlemmar och har något att bidra med till en lionklubb.</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282922517"/>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3" y="5542629"/>
            <a:ext cx="3955618"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600" b="1" dirty="0">
                <a:solidFill>
                  <a:srgbClr val="0070C0"/>
                </a:solidFill>
              </a:rPr>
              <a:t>TIPS:  </a:t>
            </a:r>
            <a:r>
              <a:rPr lang="sv-SE" sz="1600" dirty="0">
                <a:solidFill>
                  <a:srgbClr val="33373B"/>
                </a:solidFill>
              </a:rPr>
              <a:t>Vägledningen </a:t>
            </a:r>
            <a:r>
              <a:rPr lang="sv-SE" sz="1600" b="1" dirty="0">
                <a:solidFill>
                  <a:schemeClr val="accent4"/>
                </a:solidFill>
              </a:rPr>
              <a:t>BARA FRÅGA </a:t>
            </a:r>
            <a:r>
              <a:rPr lang="sv-SE" sz="1600" dirty="0">
                <a:solidFill>
                  <a:srgbClr val="33373B"/>
                </a:solidFill>
              </a:rPr>
              <a:t>är en utmärkt resurs och finns tillgänglig på webbsidan Starta en ny klubb.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sv-SE" b="1" dirty="0">
                <a:solidFill>
                  <a:srgbClr val="FFFFFF"/>
                </a:solidFill>
                <a:effectLst/>
                <a:latin typeface="Calibri" panose="020F0502020204030204" pitchFamily="34" charset="0"/>
                <a:ea typeface="+mn-ea"/>
                <a:cs typeface="Calibri" panose="020F0502020204030204" pitchFamily="34" charset="0"/>
              </a:rPr>
              <a:t>Samhälls-ledare</a:t>
            </a:r>
          </a:p>
          <a:p>
            <a:pPr marL="0" marR="0">
              <a:spcBef>
                <a:spcPts val="0"/>
              </a:spcBef>
              <a:spcAft>
                <a:spcPts val="0"/>
              </a:spcAft>
            </a:pPr>
            <a:r>
              <a:rPr lang="sv-SE"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sv-SE" b="1" dirty="0">
                <a:solidFill>
                  <a:srgbClr val="FFFFFF"/>
                </a:solidFill>
                <a:effectLst/>
                <a:latin typeface="Calibri" panose="020F0502020204030204" pitchFamily="34" charset="0"/>
                <a:ea typeface="+mn-ea"/>
                <a:cs typeface="Calibri" panose="020F0502020204030204" pitchFamily="34" charset="0"/>
              </a:rPr>
              <a:t>Lokala yrkesmänniskor</a:t>
            </a:r>
          </a:p>
          <a:p>
            <a:pPr marL="0" marR="0">
              <a:spcBef>
                <a:spcPts val="0"/>
              </a:spcBef>
              <a:spcAft>
                <a:spcPts val="0"/>
              </a:spcAft>
            </a:pPr>
            <a:r>
              <a:rPr lang="sv-SE" dirty="0">
                <a:effectLst/>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892040" y="1655630"/>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2018867" y="1011078"/>
            <a:ext cx="86830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latin typeface="Arial" panose="020B0604020202020204" pitchFamily="34" charset="0"/>
                <a:cs typeface="Arial" panose="020B0604020202020204" pitchFamily="34" charset="0"/>
              </a:rPr>
              <a:t>Steg tre: Rekrytera chartermedlemmar</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552502" y="1905000"/>
            <a:ext cx="6153098"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000" b="1" dirty="0">
                <a:solidFill>
                  <a:schemeClr val="accent4"/>
                </a:solidFill>
              </a:rPr>
              <a:t>Hur kommer vi att rekrytera? </a:t>
            </a:r>
          </a:p>
          <a:p>
            <a:pPr marL="342900" indent="-342900">
              <a:buClr>
                <a:srgbClr val="33373B"/>
              </a:buClr>
              <a:buSzPct val="100000"/>
              <a:buFont typeface="Wingdings" panose="05000000000000000000" pitchFamily="2" charset="2"/>
              <a:buChar char="Ø"/>
            </a:pPr>
            <a:r>
              <a:rPr lang="sv-SE" b="1" dirty="0">
                <a:solidFill>
                  <a:srgbClr val="33373B"/>
                </a:solidFill>
              </a:rPr>
              <a:t>Personlig kontakt: </a:t>
            </a:r>
            <a:r>
              <a:rPr lang="sv-SE" dirty="0">
                <a:solidFill>
                  <a:srgbClr val="33373B"/>
                </a:solidFill>
              </a:rPr>
              <a:t>Rekrytera samhällsledare och företagsledare genom att göra besök</a:t>
            </a:r>
          </a:p>
          <a:p>
            <a:pPr marL="342900" indent="-342900">
              <a:buClr>
                <a:srgbClr val="33373B"/>
              </a:buClr>
              <a:buSzPct val="100000"/>
              <a:buFont typeface="Wingdings" panose="05000000000000000000" pitchFamily="2" charset="2"/>
              <a:buChar char="Ø"/>
            </a:pPr>
            <a:r>
              <a:rPr lang="sv-SE" b="1" dirty="0">
                <a:solidFill>
                  <a:srgbClr val="33373B"/>
                </a:solidFill>
              </a:rPr>
              <a:t>Begränsad rekrytering: </a:t>
            </a:r>
            <a:r>
              <a:rPr lang="sv-SE" dirty="0">
                <a:solidFill>
                  <a:srgbClr val="33373B"/>
                </a:solidFill>
              </a:rPr>
              <a:t>Personer som rekommenderas eller viktiga samhällsledare</a:t>
            </a:r>
          </a:p>
          <a:p>
            <a:pPr marL="342900" indent="-342900">
              <a:buClr>
                <a:srgbClr val="33373B"/>
              </a:buClr>
              <a:buSzPct val="100000"/>
              <a:buFont typeface="Wingdings" panose="05000000000000000000" pitchFamily="2" charset="2"/>
              <a:buChar char="Ø"/>
            </a:pPr>
            <a:r>
              <a:rPr lang="sv-SE" b="1" dirty="0">
                <a:solidFill>
                  <a:srgbClr val="33373B"/>
                </a:solidFill>
              </a:rPr>
              <a:t>Gruppkonvertering: </a:t>
            </a:r>
            <a:r>
              <a:rPr lang="sv-SE" dirty="0">
                <a:solidFill>
                  <a:srgbClr val="33373B"/>
                </a:solidFill>
              </a:rPr>
              <a:t>Träffa en redan etablerad grupp</a:t>
            </a:r>
          </a:p>
          <a:p>
            <a:pPr marL="342900" indent="-342900">
              <a:buClr>
                <a:srgbClr val="33373B"/>
              </a:buClr>
              <a:buSzPct val="100000"/>
              <a:buFont typeface="Wingdings" panose="05000000000000000000" pitchFamily="2" charset="2"/>
              <a:buChar char="Ø"/>
            </a:pPr>
            <a:r>
              <a:rPr lang="sv-SE" b="1" dirty="0">
                <a:solidFill>
                  <a:srgbClr val="33373B"/>
                </a:solidFill>
              </a:rPr>
              <a:t>Grupprekrytering: </a:t>
            </a:r>
            <a:r>
              <a:rPr lang="sv-SE" dirty="0">
                <a:solidFill>
                  <a:srgbClr val="33373B"/>
                </a:solidFill>
              </a:rPr>
              <a:t>Informationsmontrar i målgruppens samhälle</a:t>
            </a:r>
          </a:p>
          <a:p>
            <a:pPr marL="342900" indent="-342900">
              <a:buClr>
                <a:srgbClr val="33373B"/>
              </a:buClr>
              <a:buSzPct val="100000"/>
              <a:buFont typeface="Wingdings" panose="05000000000000000000" pitchFamily="2" charset="2"/>
              <a:buChar char="Ø"/>
            </a:pPr>
            <a:r>
              <a:rPr lang="sv-SE" b="1" dirty="0">
                <a:solidFill>
                  <a:srgbClr val="33373B"/>
                </a:solidFill>
              </a:rPr>
              <a:t>Rekrytering i sociala medier:</a:t>
            </a:r>
            <a:r>
              <a:rPr lang="sv-SE" dirty="0">
                <a:solidFill>
                  <a:srgbClr val="33373B"/>
                </a:solidFill>
              </a:rPr>
              <a:t> Lägga upp information om den nya klubben i sociala medier.</a:t>
            </a:r>
          </a:p>
          <a:p>
            <a:pPr marL="342900" indent="-342900">
              <a:buClr>
                <a:srgbClr val="33373B"/>
              </a:buClr>
              <a:buSzPct val="100000"/>
              <a:buFont typeface="Wingdings" panose="05000000000000000000" pitchFamily="2" charset="2"/>
              <a:buChar char="Ø"/>
            </a:pPr>
            <a:r>
              <a:rPr lang="sv-SE" b="1" dirty="0">
                <a:solidFill>
                  <a:srgbClr val="33373B"/>
                </a:solidFill>
              </a:rPr>
              <a:t>Bilda klubbfilialer: </a:t>
            </a:r>
            <a:r>
              <a:rPr lang="sv-SE" dirty="0">
                <a:solidFill>
                  <a:srgbClr val="33373B"/>
                </a:solidFill>
              </a:rPr>
              <a:t>En liten grupp som ingår i en moderklubb, men som fokuserar på ett specifikt projekt.</a:t>
            </a:r>
          </a:p>
          <a:p>
            <a:pPr marL="342900" indent="-342900">
              <a:buClr>
                <a:srgbClr val="EBB700"/>
              </a:buClr>
              <a:buSzPct val="100000"/>
              <a:buFont typeface="Lucida Grande" panose="020B0600040502020204" pitchFamily="34" charset="0"/>
              <a:buChar char="▶"/>
            </a:pPr>
            <a:endParaRPr lang="en-US" kern="0" dirty="0"/>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p>
          <a:p>
            <a:endParaRPr lang="en-US"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979610" y="1905000"/>
            <a:ext cx="4602790" cy="3585597"/>
          </a:xfrm>
          <a:prstGeom prst="rect">
            <a:avLst/>
          </a:prstGeom>
        </p:spPr>
        <p:txBody>
          <a:bodyPr wrap="square">
            <a:spAutoFit/>
          </a:bodyPr>
          <a:lstStyle/>
          <a:p>
            <a:r>
              <a:rPr lang="sv-SE" sz="2000" b="1" dirty="0">
                <a:solidFill>
                  <a:schemeClr val="accent4"/>
                </a:solidFill>
              </a:rPr>
              <a:t>Tips vid rekrytering: </a:t>
            </a:r>
          </a:p>
          <a:p>
            <a:pPr marL="342900" indent="-342900">
              <a:lnSpc>
                <a:spcPct val="150000"/>
              </a:lnSpc>
              <a:buClr>
                <a:srgbClr val="33373B"/>
              </a:buClr>
              <a:buSzPct val="100000"/>
              <a:buFont typeface="Wingdings" panose="05000000000000000000" pitchFamily="2" charset="2"/>
              <a:buChar char="Ø"/>
            </a:pPr>
            <a:r>
              <a:rPr lang="sv-SE" dirty="0">
                <a:solidFill>
                  <a:srgbClr val="33373B"/>
                </a:solidFill>
              </a:rPr>
              <a:t>Bär lämplig klädsel, inte Lions väst</a:t>
            </a:r>
          </a:p>
          <a:p>
            <a:pPr marL="342900" indent="-342900">
              <a:lnSpc>
                <a:spcPct val="150000"/>
              </a:lnSpc>
              <a:buClr>
                <a:srgbClr val="33373B"/>
              </a:buClr>
              <a:buSzPct val="100000"/>
              <a:buFont typeface="Wingdings" panose="05000000000000000000" pitchFamily="2" charset="2"/>
              <a:buChar char="Ø"/>
            </a:pPr>
            <a:r>
              <a:rPr lang="sv-SE" dirty="0">
                <a:solidFill>
                  <a:srgbClr val="33373B"/>
                </a:solidFill>
              </a:rPr>
              <a:t>Börja högst upp, tala med chefen</a:t>
            </a:r>
          </a:p>
          <a:p>
            <a:pPr marL="342900" indent="-342900">
              <a:lnSpc>
                <a:spcPct val="150000"/>
              </a:lnSpc>
              <a:buClr>
                <a:srgbClr val="33373B"/>
              </a:buClr>
              <a:buSzPct val="100000"/>
              <a:buFont typeface="Wingdings" panose="05000000000000000000" pitchFamily="2" charset="2"/>
              <a:buChar char="Ø"/>
            </a:pPr>
            <a:r>
              <a:rPr lang="sv-SE" dirty="0">
                <a:solidFill>
                  <a:srgbClr val="33373B"/>
                </a:solidFill>
              </a:rPr>
              <a:t>Vänta inte mer än 10 minuter</a:t>
            </a:r>
          </a:p>
          <a:p>
            <a:pPr marL="342900" indent="-342900">
              <a:lnSpc>
                <a:spcPct val="150000"/>
              </a:lnSpc>
              <a:buClr>
                <a:srgbClr val="33373B"/>
              </a:buClr>
              <a:buSzPct val="100000"/>
              <a:buFont typeface="Wingdings" panose="05000000000000000000" pitchFamily="2" charset="2"/>
              <a:buChar char="Ø"/>
            </a:pPr>
            <a:r>
              <a:rPr lang="sv-SE" dirty="0">
                <a:solidFill>
                  <a:srgbClr val="33373B"/>
                </a:solidFill>
              </a:rPr>
              <a:t>Bär inte med dig för mycket material</a:t>
            </a:r>
          </a:p>
          <a:p>
            <a:pPr marL="342900" indent="-342900">
              <a:lnSpc>
                <a:spcPct val="150000"/>
              </a:lnSpc>
              <a:buClr>
                <a:srgbClr val="33373B"/>
              </a:buClr>
              <a:buSzPct val="100000"/>
              <a:buFont typeface="Wingdings" panose="05000000000000000000" pitchFamily="2" charset="2"/>
              <a:buChar char="Ø"/>
            </a:pPr>
            <a:r>
              <a:rPr lang="sv-SE" dirty="0">
                <a:solidFill>
                  <a:srgbClr val="33373B"/>
                </a:solidFill>
              </a:rPr>
              <a:t>Ta in ledtrådar från kontoret, för att ha punkter att tala om</a:t>
            </a:r>
          </a:p>
          <a:p>
            <a:pPr marL="342900" indent="-342900">
              <a:lnSpc>
                <a:spcPct val="150000"/>
              </a:lnSpc>
              <a:buClr>
                <a:srgbClr val="33373B"/>
              </a:buClr>
              <a:buSzPct val="100000"/>
              <a:buFont typeface="Wingdings" panose="05000000000000000000" pitchFamily="2" charset="2"/>
              <a:buChar char="Ø"/>
            </a:pPr>
            <a:r>
              <a:rPr lang="sv-SE" dirty="0">
                <a:solidFill>
                  <a:srgbClr val="33373B"/>
                </a:solidFill>
              </a:rPr>
              <a:t>Be om rekommendationer</a:t>
            </a:r>
          </a:p>
          <a:p>
            <a:pPr marL="342900" indent="-342900">
              <a:buClr>
                <a:srgbClr val="EBB700"/>
              </a:buClr>
              <a:buSzPct val="100000"/>
              <a:buFont typeface="Lucida Grande" panose="020B0600040502020204" pitchFamily="34" charset="0"/>
              <a:buChar char="▶"/>
            </a:pPr>
            <a:endParaRPr lang="en-US"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2514600" y="6096000"/>
            <a:ext cx="7680960"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600" b="1" dirty="0">
                <a:solidFill>
                  <a:schemeClr val="accent4"/>
                </a:solidFill>
              </a:rPr>
              <a:t>Tips:  </a:t>
            </a:r>
            <a:r>
              <a:rPr lang="sv-SE" sz="1600" dirty="0">
                <a:solidFill>
                  <a:srgbClr val="33373B"/>
                </a:solidFill>
              </a:rPr>
              <a:t>Kontaktinformation till klubborganisatörer bör delas ut till nya medlemmar. </a:t>
            </a:r>
          </a:p>
          <a:p>
            <a:r>
              <a:rPr lang="sv-SE" sz="1600" dirty="0">
                <a:solidFill>
                  <a:srgbClr val="33373B"/>
                </a:solidFill>
              </a:rPr>
              <a:t>         Det kan vara ett visitkort, etikett på baksidan av en broschyr eller ett flygblad.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sv-SE" sz="3600" b="1">
                <a:solidFill>
                  <a:srgbClr val="00338D"/>
                </a:solidFill>
              </a:rPr>
              <a:t>Steg tre: Rekrytera chartermedlemmar</a:t>
            </a: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954168" cy="2246769"/>
          </a:xfrm>
          <a:prstGeom prst="rect">
            <a:avLst/>
          </a:prstGeom>
          <a:noFill/>
        </p:spPr>
        <p:txBody>
          <a:bodyPr wrap="square" rtlCol="0">
            <a:spAutoFit/>
          </a:bodyPr>
          <a:lstStyle/>
          <a:p>
            <a:r>
              <a:rPr lang="sv-SE" sz="2800" b="1" dirty="0">
                <a:solidFill>
                  <a:schemeClr val="accent4"/>
                </a:solidFill>
              </a:rPr>
              <a:t>Rekryteringsmaterial </a:t>
            </a:r>
            <a:r>
              <a:rPr lang="sv-SE" sz="2800" dirty="0">
                <a:solidFill>
                  <a:srgbClr val="33373B"/>
                </a:solidFill>
              </a:rPr>
              <a:t>kan beställas från medlemsdivisionen. För att göra en beställning besöker du webbsidan om att starta nya klubbar eller använder QR-koden.</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924050"/>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sv-SE" sz="3200" b="1">
                <a:solidFill>
                  <a:srgbClr val="00338D"/>
                </a:solidFill>
                <a:latin typeface="Arial" charset="0"/>
                <a:ea typeface="Arial" charset="0"/>
                <a:cs typeface="Arial" charset="0"/>
              </a:rPr>
              <a:t>Steg tre:  Rekrytera chartermedlemmar</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b="1"/>
              <a:t>Varje dag bör ny medlemsinformation och intresseanmälningar från rekryteringsgrupperna samlas in och delas in i fem kategorier:</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822055370"/>
              </p:ext>
            </p:extLst>
          </p:nvPr>
        </p:nvGraphicFramePr>
        <p:xfrm>
          <a:off x="685800" y="2213776"/>
          <a:ext cx="10820400" cy="3882224"/>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621889">
                <a:tc>
                  <a:txBody>
                    <a:bodyPr/>
                    <a:lstStyle/>
                    <a:p>
                      <a:pPr marL="0" marR="0">
                        <a:lnSpc>
                          <a:spcPts val="1200"/>
                        </a:lnSpc>
                        <a:spcBef>
                          <a:spcPts val="0"/>
                        </a:spcBef>
                        <a:spcAft>
                          <a:spcPts val="0"/>
                        </a:spcAft>
                      </a:pPr>
                      <a:r>
                        <a:rPr lang="sv-SE" sz="1800">
                          <a:effectLst/>
                        </a:rPr>
                        <a:t> </a:t>
                      </a:r>
                    </a:p>
                  </a:txBody>
                  <a:tcPr marL="74300" marR="74300" marT="0" marB="0" anchor="ctr">
                    <a:solidFill>
                      <a:srgbClr val="F76639"/>
                    </a:solidFill>
                  </a:tcPr>
                </a:tc>
                <a:tc>
                  <a:txBody>
                    <a:bodyPr/>
                    <a:lstStyle/>
                    <a:p>
                      <a:pPr marL="0" marR="0">
                        <a:lnSpc>
                          <a:spcPts val="1200"/>
                        </a:lnSpc>
                        <a:spcBef>
                          <a:spcPts val="0"/>
                        </a:spcBef>
                        <a:spcAft>
                          <a:spcPts val="0"/>
                        </a:spcAft>
                      </a:pPr>
                      <a:r>
                        <a:rPr lang="sv-SE" sz="1800">
                          <a:effectLst/>
                        </a:rPr>
                        <a:t>Kategori</a:t>
                      </a:r>
                    </a:p>
                  </a:txBody>
                  <a:tcPr marL="74300" marR="74300" marT="0" marB="0" anchor="ctr">
                    <a:solidFill>
                      <a:srgbClr val="F76639"/>
                    </a:solidFill>
                  </a:tcPr>
                </a:tc>
                <a:tc>
                  <a:txBody>
                    <a:bodyPr/>
                    <a:lstStyle/>
                    <a:p>
                      <a:pPr marL="0" marR="0">
                        <a:lnSpc>
                          <a:spcPts val="1200"/>
                        </a:lnSpc>
                        <a:spcBef>
                          <a:spcPts val="0"/>
                        </a:spcBef>
                        <a:spcAft>
                          <a:spcPts val="0"/>
                        </a:spcAft>
                      </a:pPr>
                      <a:r>
                        <a:rPr lang="sv-SE" sz="1800">
                          <a:effectLst/>
                        </a:rPr>
                        <a:t>Åtgärd som vidtagits</a:t>
                      </a:r>
                    </a:p>
                  </a:txBody>
                  <a:tcPr marL="74300" marR="74300" marT="0" marB="0" anchor="ctr">
                    <a:solidFill>
                      <a:srgbClr val="F76639"/>
                    </a:solidFill>
                  </a:tcPr>
                </a:tc>
                <a:tc>
                  <a:txBody>
                    <a:bodyPr/>
                    <a:lstStyle/>
                    <a:p>
                      <a:pPr marL="0" marR="0">
                        <a:lnSpc>
                          <a:spcPts val="1200"/>
                        </a:lnSpc>
                        <a:spcBef>
                          <a:spcPts val="0"/>
                        </a:spcBef>
                        <a:spcAft>
                          <a:spcPts val="0"/>
                        </a:spcAft>
                      </a:pPr>
                      <a:r>
                        <a:rPr lang="sv-SE" sz="1800">
                          <a:effectLst/>
                        </a:rPr>
                        <a:t>Åtgärd som behövs</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sv-SE" sz="1800">
                          <a:effectLst/>
                        </a:rPr>
                        <a:t>Grupp 1</a:t>
                      </a:r>
                    </a:p>
                  </a:txBody>
                  <a:tcPr marL="74300" marR="74300" marT="0" marB="0" anchor="ctr">
                    <a:solidFill>
                      <a:srgbClr val="F76639"/>
                    </a:solidFill>
                  </a:tcPr>
                </a:tc>
                <a:tc>
                  <a:txBody>
                    <a:bodyPr/>
                    <a:lstStyle/>
                    <a:p>
                      <a:pPr marL="0" marR="0">
                        <a:lnSpc>
                          <a:spcPts val="1200"/>
                        </a:lnSpc>
                        <a:spcBef>
                          <a:spcPts val="600"/>
                        </a:spcBef>
                        <a:spcAft>
                          <a:spcPts val="0"/>
                        </a:spcAft>
                      </a:pPr>
                      <a:r>
                        <a:rPr lang="sv-SE" sz="1400">
                          <a:solidFill>
                            <a:schemeClr val="accent6"/>
                          </a:solidFill>
                          <a:effectLst/>
                        </a:rPr>
                        <a:t>Är med tidigt</a:t>
                      </a:r>
                    </a:p>
                  </a:txBody>
                  <a:tcPr marL="74300" marR="74300" marT="0" marB="0" anchor="ctr">
                    <a:solidFill>
                      <a:srgbClr val="FDD1C3"/>
                    </a:solidFill>
                  </a:tcPr>
                </a:tc>
                <a:tc>
                  <a:txBody>
                    <a:bodyPr/>
                    <a:lstStyle/>
                    <a:p>
                      <a:pPr marL="0" marR="0" algn="l">
                        <a:lnSpc>
                          <a:spcPts val="1200"/>
                        </a:lnSpc>
                        <a:spcBef>
                          <a:spcPts val="600"/>
                        </a:spcBef>
                        <a:spcAft>
                          <a:spcPts val="0"/>
                        </a:spcAft>
                      </a:pPr>
                      <a:r>
                        <a:rPr lang="sv-SE" sz="1400">
                          <a:solidFill>
                            <a:schemeClr val="accent6"/>
                          </a:solidFill>
                          <a:effectLst/>
                        </a:rPr>
                        <a:t>Har fyllt i en ansökan och betalat charteravgiften.</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sv-SE" sz="1400">
                          <a:solidFill>
                            <a:schemeClr val="accent6"/>
                          </a:solidFill>
                          <a:effectLst/>
                        </a:rPr>
                        <a:t>Skicka ett gratulationsbrev med datum, tid och plats för det första klubbmötet.</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sv-SE" sz="1800">
                          <a:effectLst/>
                        </a:rPr>
                        <a:t>Grupp 2</a:t>
                      </a:r>
                    </a:p>
                  </a:txBody>
                  <a:tcPr marL="74300" marR="74300" marT="0" marB="0" anchor="ctr">
                    <a:solidFill>
                      <a:srgbClr val="F76639"/>
                    </a:solidFill>
                  </a:tcPr>
                </a:tc>
                <a:tc>
                  <a:txBody>
                    <a:bodyPr/>
                    <a:lstStyle/>
                    <a:p>
                      <a:pPr marL="0" marR="0">
                        <a:lnSpc>
                          <a:spcPct val="100000"/>
                        </a:lnSpc>
                        <a:spcBef>
                          <a:spcPts val="600"/>
                        </a:spcBef>
                        <a:spcAft>
                          <a:spcPts val="0"/>
                        </a:spcAft>
                      </a:pPr>
                      <a:r>
                        <a:rPr lang="sv-SE" sz="1400">
                          <a:solidFill>
                            <a:schemeClr val="accent6"/>
                          </a:solidFill>
                          <a:effectLst/>
                        </a:rPr>
                        <a:t>Mycket intresserade</a:t>
                      </a:r>
                    </a:p>
                  </a:txBody>
                  <a:tcPr marL="74300" marR="74300" marT="0" marB="0" anchor="ctr">
                    <a:solidFill>
                      <a:srgbClr val="FCAE96"/>
                    </a:solidFill>
                  </a:tcPr>
                </a:tc>
                <a:tc>
                  <a:txBody>
                    <a:bodyPr/>
                    <a:lstStyle/>
                    <a:p>
                      <a:pPr marL="0" marR="0">
                        <a:lnSpc>
                          <a:spcPct val="100000"/>
                        </a:lnSpc>
                        <a:spcBef>
                          <a:spcPts val="600"/>
                        </a:spcBef>
                        <a:spcAft>
                          <a:spcPts val="0"/>
                        </a:spcAft>
                      </a:pPr>
                      <a:r>
                        <a:rPr lang="sv-SE" sz="1400">
                          <a:solidFill>
                            <a:schemeClr val="accent6"/>
                          </a:solidFill>
                          <a:effectLst/>
                        </a:rPr>
                        <a:t>Kan komma till ett klubbmöte, men har inte fyllt i medlemsansökan.</a:t>
                      </a:r>
                    </a:p>
                  </a:txBody>
                  <a:tcPr marL="74300" marR="74300" marT="0" marB="0" anchor="ctr">
                    <a:solidFill>
                      <a:srgbClr val="FCAE96"/>
                    </a:solidFill>
                  </a:tcPr>
                </a:tc>
                <a:tc>
                  <a:txBody>
                    <a:bodyPr/>
                    <a:lstStyle/>
                    <a:p>
                      <a:pPr marL="0" marR="0">
                        <a:lnSpc>
                          <a:spcPct val="100000"/>
                        </a:lnSpc>
                        <a:spcBef>
                          <a:spcPts val="600"/>
                        </a:spcBef>
                        <a:spcAft>
                          <a:spcPts val="0"/>
                        </a:spcAft>
                      </a:pPr>
                      <a:r>
                        <a:rPr lang="sv-SE" sz="1400">
                          <a:solidFill>
                            <a:schemeClr val="accent6"/>
                          </a:solidFill>
                          <a:effectLst/>
                        </a:rPr>
                        <a:t>Skicka ett brev och bjud in dem till mötet.</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sv-SE" sz="1800">
                          <a:effectLst/>
                        </a:rPr>
                        <a:t>Grupp 3</a:t>
                      </a:r>
                    </a:p>
                  </a:txBody>
                  <a:tcPr marL="74300" marR="74300" marT="0" marB="0" anchor="ctr">
                    <a:solidFill>
                      <a:srgbClr val="F76639"/>
                    </a:solidFill>
                  </a:tcPr>
                </a:tc>
                <a:tc>
                  <a:txBody>
                    <a:bodyPr/>
                    <a:lstStyle/>
                    <a:p>
                      <a:pPr marL="0" marR="0">
                        <a:lnSpc>
                          <a:spcPct val="100000"/>
                        </a:lnSpc>
                        <a:spcBef>
                          <a:spcPts val="600"/>
                        </a:spcBef>
                        <a:spcAft>
                          <a:spcPts val="0"/>
                        </a:spcAft>
                      </a:pPr>
                      <a:r>
                        <a:rPr lang="sv-SE" sz="1400">
                          <a:solidFill>
                            <a:schemeClr val="accent6"/>
                          </a:solidFill>
                          <a:effectLst/>
                        </a:rPr>
                        <a:t>Andra potentiella medlemmar</a:t>
                      </a:r>
                    </a:p>
                  </a:txBody>
                  <a:tcPr marL="74300" marR="74300" marT="0" marB="0" anchor="ctr">
                    <a:solidFill>
                      <a:srgbClr val="FDD1C3"/>
                    </a:solidFill>
                  </a:tcPr>
                </a:tc>
                <a:tc>
                  <a:txBody>
                    <a:bodyPr/>
                    <a:lstStyle/>
                    <a:p>
                      <a:pPr marL="0" marR="0">
                        <a:lnSpc>
                          <a:spcPct val="100000"/>
                        </a:lnSpc>
                        <a:spcBef>
                          <a:spcPts val="600"/>
                        </a:spcBef>
                        <a:spcAft>
                          <a:spcPts val="0"/>
                        </a:spcAft>
                      </a:pPr>
                      <a:r>
                        <a:rPr lang="sv-SE" sz="1400">
                          <a:solidFill>
                            <a:schemeClr val="accent6"/>
                          </a:solidFill>
                          <a:effectLst/>
                        </a:rPr>
                        <a:t>Kan vara intresserade, men kunde inte delta i klubbmötet.</a:t>
                      </a:r>
                    </a:p>
                  </a:txBody>
                  <a:tcPr marL="74300" marR="74300" marT="0" marB="0" anchor="ctr">
                    <a:solidFill>
                      <a:srgbClr val="FDD1C3"/>
                    </a:solidFill>
                  </a:tcPr>
                </a:tc>
                <a:tc>
                  <a:txBody>
                    <a:bodyPr/>
                    <a:lstStyle/>
                    <a:p>
                      <a:pPr marL="0" marR="0">
                        <a:lnSpc>
                          <a:spcPct val="100000"/>
                        </a:lnSpc>
                        <a:spcBef>
                          <a:spcPts val="600"/>
                        </a:spcBef>
                        <a:spcAft>
                          <a:spcPts val="0"/>
                        </a:spcAft>
                      </a:pPr>
                      <a:r>
                        <a:rPr lang="sv-SE" sz="1400" dirty="0">
                          <a:solidFill>
                            <a:schemeClr val="accent6"/>
                          </a:solidFill>
                          <a:effectLst/>
                        </a:rPr>
                        <a:t>Behåll på e-postlistan och kontakta dem efter det första mötet med en uppdatering om klubbens framsteg. Fortsätt bjuda in dem till att bli medlemmar.</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sv-SE" sz="1800">
                          <a:effectLst/>
                        </a:rPr>
                        <a:t>Grupp 4</a:t>
                      </a:r>
                    </a:p>
                  </a:txBody>
                  <a:tcPr marL="74300" marR="74300" marT="0" marB="0" anchor="ctr">
                    <a:solidFill>
                      <a:srgbClr val="F76639"/>
                    </a:solidFill>
                  </a:tcPr>
                </a:tc>
                <a:tc>
                  <a:txBody>
                    <a:bodyPr/>
                    <a:lstStyle/>
                    <a:p>
                      <a:pPr marL="0" marR="0">
                        <a:lnSpc>
                          <a:spcPct val="100000"/>
                        </a:lnSpc>
                        <a:spcBef>
                          <a:spcPts val="1200"/>
                        </a:spcBef>
                        <a:spcAft>
                          <a:spcPts val="0"/>
                        </a:spcAft>
                      </a:pPr>
                      <a:r>
                        <a:rPr lang="sv-SE" sz="1400">
                          <a:solidFill>
                            <a:schemeClr val="accent6"/>
                          </a:solidFill>
                          <a:effectLst/>
                        </a:rPr>
                        <a:t>Kanske intresserade</a:t>
                      </a:r>
                    </a:p>
                  </a:txBody>
                  <a:tcPr marL="74300" marR="74300" marT="0" marB="0" anchor="ctr">
                    <a:solidFill>
                      <a:srgbClr val="FCAE96"/>
                    </a:solidFill>
                  </a:tcPr>
                </a:tc>
                <a:tc>
                  <a:txBody>
                    <a:bodyPr/>
                    <a:lstStyle/>
                    <a:p>
                      <a:pPr marL="0" marR="0">
                        <a:lnSpc>
                          <a:spcPct val="100000"/>
                        </a:lnSpc>
                        <a:spcBef>
                          <a:spcPts val="600"/>
                        </a:spcBef>
                        <a:spcAft>
                          <a:spcPts val="0"/>
                        </a:spcAft>
                      </a:pPr>
                      <a:r>
                        <a:rPr lang="sv-SE" sz="1400">
                          <a:solidFill>
                            <a:schemeClr val="accent6"/>
                          </a:solidFill>
                          <a:effectLst/>
                        </a:rPr>
                        <a:t>Lista på personer som kan vara intresserade.</a:t>
                      </a:r>
                    </a:p>
                  </a:txBody>
                  <a:tcPr marL="74300" marR="74300" marT="0" marB="0" anchor="ctr">
                    <a:solidFill>
                      <a:srgbClr val="FCAE96"/>
                    </a:solidFill>
                  </a:tcPr>
                </a:tc>
                <a:tc>
                  <a:txBody>
                    <a:bodyPr/>
                    <a:lstStyle/>
                    <a:p>
                      <a:pPr marL="0" marR="0">
                        <a:lnSpc>
                          <a:spcPct val="100000"/>
                        </a:lnSpc>
                        <a:spcBef>
                          <a:spcPts val="600"/>
                        </a:spcBef>
                        <a:spcAft>
                          <a:spcPts val="0"/>
                        </a:spcAft>
                      </a:pPr>
                      <a:r>
                        <a:rPr lang="sv-SE" sz="1400">
                          <a:solidFill>
                            <a:schemeClr val="accent6"/>
                          </a:solidFill>
                          <a:effectLst/>
                        </a:rPr>
                        <a:t>Bedöm när det är lämpligt att kontakta dem igen.</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sv-SE" sz="1800">
                          <a:effectLst/>
                        </a:rPr>
                        <a:t>Grupp 5</a:t>
                      </a:r>
                    </a:p>
                  </a:txBody>
                  <a:tcPr marL="74300" marR="74300" marT="0" marB="0" anchor="ctr">
                    <a:solidFill>
                      <a:srgbClr val="F76639"/>
                    </a:solidFill>
                  </a:tcPr>
                </a:tc>
                <a:tc>
                  <a:txBody>
                    <a:bodyPr/>
                    <a:lstStyle/>
                    <a:p>
                      <a:pPr marL="0" marR="0">
                        <a:lnSpc>
                          <a:spcPct val="100000"/>
                        </a:lnSpc>
                        <a:spcBef>
                          <a:spcPts val="600"/>
                        </a:spcBef>
                        <a:spcAft>
                          <a:spcPts val="0"/>
                        </a:spcAft>
                      </a:pPr>
                      <a:r>
                        <a:rPr lang="sv-SE" sz="1400">
                          <a:solidFill>
                            <a:schemeClr val="accent6"/>
                          </a:solidFill>
                          <a:effectLst/>
                        </a:rPr>
                        <a:t>Inte intresserade </a:t>
                      </a:r>
                    </a:p>
                  </a:txBody>
                  <a:tcPr marL="74300" marR="74300" marT="0" marB="0" anchor="ctr">
                    <a:solidFill>
                      <a:srgbClr val="FDD1C3"/>
                    </a:solidFill>
                  </a:tcPr>
                </a:tc>
                <a:tc>
                  <a:txBody>
                    <a:bodyPr/>
                    <a:lstStyle/>
                    <a:p>
                      <a:pPr marL="0" marR="0">
                        <a:lnSpc>
                          <a:spcPct val="100000"/>
                        </a:lnSpc>
                        <a:spcBef>
                          <a:spcPts val="600"/>
                        </a:spcBef>
                        <a:spcAft>
                          <a:spcPts val="0"/>
                        </a:spcAft>
                      </a:pPr>
                      <a:r>
                        <a:rPr lang="sv-SE" sz="1400">
                          <a:solidFill>
                            <a:schemeClr val="accent6"/>
                          </a:solidFill>
                          <a:effectLst/>
                        </a:rPr>
                        <a:t>Visade inget intresse av att gå med just nu.</a:t>
                      </a:r>
                    </a:p>
                  </a:txBody>
                  <a:tcPr marL="74300" marR="74300" marT="0" marB="0" anchor="ctr">
                    <a:solidFill>
                      <a:srgbClr val="FDD1C3"/>
                    </a:solidFill>
                  </a:tcPr>
                </a:tc>
                <a:tc>
                  <a:txBody>
                    <a:bodyPr/>
                    <a:lstStyle/>
                    <a:p>
                      <a:pPr marL="0" marR="0">
                        <a:lnSpc>
                          <a:spcPct val="100000"/>
                        </a:lnSpc>
                        <a:spcBef>
                          <a:spcPts val="600"/>
                        </a:spcBef>
                        <a:spcAft>
                          <a:spcPts val="0"/>
                        </a:spcAft>
                      </a:pPr>
                      <a:r>
                        <a:rPr lang="sv-SE" sz="1400" dirty="0">
                          <a:solidFill>
                            <a:schemeClr val="accent6"/>
                          </a:solidFill>
                          <a:effectLst/>
                        </a:rPr>
                        <a:t>Behåll på e-postlistan för framtida projekt och evenemang för den nya klubben.</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876300" y="6333278"/>
            <a:ext cx="10439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b="1">
                <a:solidFill>
                  <a:srgbClr val="00338D"/>
                </a:solidFill>
              </a:rPr>
              <a:t>Tips:  </a:t>
            </a:r>
            <a:r>
              <a:rPr lang="sv-SE"/>
              <a:t>Följ upp inom 24 timmar genom att skicka e-post till alla med datum, tid och plats för mötet.</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6497" y="1600200"/>
            <a:ext cx="2496207"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Steg fyra: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sv-SE" sz="3200" i="0" baseline="0">
                <a:solidFill>
                  <a:prstClr val="white"/>
                </a:solidFill>
                <a:latin typeface="Arial" panose="020B0604020202020204" pitchFamily="34" charset="0"/>
                <a:ea typeface="+mn-ea"/>
                <a:cs typeface="Arial" panose="020B0604020202020204" pitchFamily="34" charset="0"/>
              </a:rPr>
              <a:t>Informationsmöte och organisationsmöte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986379"/>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sv-SE" sz="2000">
                <a:latin typeface="Arial" charset="0"/>
                <a:ea typeface="Arial" charset="0"/>
                <a:cs typeface="Arial" charset="0"/>
              </a:rPr>
              <a:t>Förbered dig inför mötet</a:t>
            </a:r>
          </a:p>
        </p:txBody>
      </p:sp>
      <p:sp>
        <p:nvSpPr>
          <p:cNvPr id="19" name="Freeform 18"/>
          <p:cNvSpPr/>
          <p:nvPr/>
        </p:nvSpPr>
        <p:spPr>
          <a:xfrm>
            <a:off x="4951421" y="1981200"/>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sv-SE" sz="2000">
                <a:latin typeface="Arial" charset="0"/>
                <a:ea typeface="Arial" charset="0"/>
                <a:cs typeface="Arial" charset="0"/>
              </a:rPr>
              <a:t>Genomför mötet</a:t>
            </a:r>
          </a:p>
        </p:txBody>
      </p:sp>
      <p:sp>
        <p:nvSpPr>
          <p:cNvPr id="21" name="Freeform 20"/>
          <p:cNvSpPr/>
          <p:nvPr/>
        </p:nvSpPr>
        <p:spPr>
          <a:xfrm>
            <a:off x="8136130" y="1981200"/>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sv-SE" sz="2000" dirty="0">
                <a:latin typeface="Arial" charset="0"/>
                <a:ea typeface="Arial" charset="0"/>
                <a:cs typeface="Arial" charset="0"/>
              </a:rPr>
              <a:t>Uppföljning efter mötet</a:t>
            </a:r>
          </a:p>
        </p:txBody>
      </p:sp>
      <p:sp>
        <p:nvSpPr>
          <p:cNvPr id="2" name="Title 1"/>
          <p:cNvSpPr>
            <a:spLocks noGrp="1"/>
          </p:cNvSpPr>
          <p:nvPr>
            <p:ph type="title" idx="4294967295"/>
          </p:nvPr>
        </p:nvSpPr>
        <p:spPr>
          <a:xfrm>
            <a:off x="841687" y="304800"/>
            <a:ext cx="11352234" cy="945001"/>
          </a:xfrm>
        </p:spPr>
        <p:txBody>
          <a:bodyPr/>
          <a:lstStyle/>
          <a:p>
            <a:pPr algn="l"/>
            <a:r>
              <a:rPr lang="sv-SE" sz="3200" b="1" dirty="0">
                <a:solidFill>
                  <a:srgbClr val="00338D"/>
                </a:solidFill>
                <a:latin typeface="Helvetica Neue"/>
                <a:ea typeface="Arial" charset="0"/>
                <a:cs typeface="Arial" charset="0"/>
              </a:rPr>
              <a:t>Steg fyra:  Informationsmöte</a:t>
            </a:r>
            <a:br>
              <a:rPr lang="sv-SE" sz="3200" b="1" dirty="0">
                <a:solidFill>
                  <a:srgbClr val="00338D"/>
                </a:solidFill>
                <a:latin typeface="Helvetica Neue"/>
                <a:ea typeface="Arial" charset="0"/>
                <a:cs typeface="Arial" charset="0"/>
              </a:rPr>
            </a:br>
            <a:endParaRPr lang="sv-SE" sz="3200" b="1" dirty="0">
              <a:solidFill>
                <a:srgbClr val="00338D"/>
              </a:solidFill>
              <a:latin typeface="Helvetica Neue"/>
              <a:ea typeface="Arial"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sv-SE" sz="2400" b="1" dirty="0">
                <a:solidFill>
                  <a:schemeClr val="accent5"/>
                </a:solidFill>
                <a:latin typeface="Arial" charset="0"/>
                <a:ea typeface="Arial" charset="0"/>
                <a:cs typeface="Arial" charset="0"/>
              </a:rPr>
              <a:t>Allt ovanstående = En stark chartrad klubb!</a:t>
            </a:r>
          </a:p>
        </p:txBody>
      </p:sp>
      <p:grpSp>
        <p:nvGrpSpPr>
          <p:cNvPr id="35" name="Group 34"/>
          <p:cNvGrpSpPr/>
          <p:nvPr/>
        </p:nvGrpSpPr>
        <p:grpSpPr>
          <a:xfrm>
            <a:off x="4282076" y="236220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36220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808464" y="3442013"/>
            <a:ext cx="2249424"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Ordna möteslokalen </a:t>
            </a:r>
          </a:p>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Bär professionell klädsel, inga västar</a:t>
            </a:r>
          </a:p>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Dela ut namnskyltar till deltagare</a:t>
            </a:r>
          </a:p>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Välkomstkommitté</a:t>
            </a:r>
          </a:p>
        </p:txBody>
      </p:sp>
      <p:sp>
        <p:nvSpPr>
          <p:cNvPr id="43" name="Rectangle 42"/>
          <p:cNvSpPr/>
          <p:nvPr/>
        </p:nvSpPr>
        <p:spPr>
          <a:xfrm>
            <a:off x="4631158" y="3442013"/>
            <a:ext cx="2882471" cy="2576090"/>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Välkomna gruppen och presentera deltagare</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Presentera de medlemmar som är närvarande</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Presentera en översikt över Lions</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Informera medlemmar om avgifter</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Be gruppen att tänka på projekt</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Ge information om nästa möte</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Samla in klubbens charteravgifter</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Be nya medlemmar att bjuda in grannar och familj till nästa möte</a:t>
            </a:r>
          </a:p>
        </p:txBody>
      </p:sp>
      <p:sp>
        <p:nvSpPr>
          <p:cNvPr id="44" name="Rectangle 43"/>
          <p:cNvSpPr/>
          <p:nvPr/>
        </p:nvSpPr>
        <p:spPr>
          <a:xfrm>
            <a:off x="8136130" y="3442013"/>
            <a:ext cx="2247406" cy="194822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Skicka ett tack via mejl till alla deltagare</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Skicka uppföljningsmejl till potentiella medlemmar som inte deltog</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Sätt upp flygblad om nästa möte</a:t>
            </a:r>
          </a:p>
          <a:p>
            <a:pPr marL="171450" lvl="0" indent="-17145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Skicka ut påminnelser om nästa möte</a:t>
            </a:r>
          </a:p>
        </p:txBody>
      </p:sp>
      <p:cxnSp>
        <p:nvCxnSpPr>
          <p:cNvPr id="46" name="Straight Connector 45"/>
          <p:cNvCxnSpPr/>
          <p:nvPr/>
        </p:nvCxnSpPr>
        <p:spPr bwMode="auto">
          <a:xfrm>
            <a:off x="1794932" y="33528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224638"/>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990600"/>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412625" y="1180400"/>
            <a:ext cx="9319538" cy="646331"/>
          </a:xfrm>
          <a:prstGeom prst="rect">
            <a:avLst/>
          </a:prstGeom>
          <a:noFill/>
        </p:spPr>
        <p:txBody>
          <a:bodyPr wrap="square" rtlCol="0">
            <a:spAutoFit/>
          </a:bodyPr>
          <a:lstStyle/>
          <a:p>
            <a:pPr algn="ctr"/>
            <a:r>
              <a:rPr lang="sv-SE" dirty="0"/>
              <a:t>Potentiella nya medlemmar bör inbjudas till informationsmötet, för att lära sig mer om Lions Clubs International och den påverkan en lionklubb kan ha i det lokala samhället.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sv-SE" sz="2000">
                <a:latin typeface="Arial" charset="0"/>
                <a:ea typeface="Arial" charset="0"/>
                <a:cs typeface="Arial" charset="0"/>
              </a:rPr>
              <a:t>Förbered dig inför mötet</a:t>
            </a:r>
          </a:p>
        </p:txBody>
      </p:sp>
      <p:sp>
        <p:nvSpPr>
          <p:cNvPr id="19" name="Freeform 18"/>
          <p:cNvSpPr/>
          <p:nvPr/>
        </p:nvSpPr>
        <p:spPr>
          <a:xfrm>
            <a:off x="4951421" y="2209800"/>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sv-SE" sz="2000">
                <a:latin typeface="Arial" charset="0"/>
                <a:ea typeface="Arial" charset="0"/>
                <a:cs typeface="Arial" charset="0"/>
              </a:rPr>
              <a:t>Genomför mötet</a:t>
            </a:r>
          </a:p>
        </p:txBody>
      </p:sp>
      <p:sp>
        <p:nvSpPr>
          <p:cNvPr id="21" name="Freeform 20"/>
          <p:cNvSpPr/>
          <p:nvPr/>
        </p:nvSpPr>
        <p:spPr>
          <a:xfrm>
            <a:off x="8136130" y="2209800"/>
            <a:ext cx="2241946" cy="109728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sv-SE" sz="2000">
                <a:latin typeface="Arial" charset="0"/>
                <a:ea typeface="Arial" charset="0"/>
                <a:cs typeface="Arial" charset="0"/>
              </a:rPr>
              <a:t>Uppföljning efter mötet</a:t>
            </a:r>
          </a:p>
        </p:txBody>
      </p:sp>
      <p:sp>
        <p:nvSpPr>
          <p:cNvPr id="2" name="Title 1"/>
          <p:cNvSpPr>
            <a:spLocks noGrp="1"/>
          </p:cNvSpPr>
          <p:nvPr>
            <p:ph type="title" idx="4294967295"/>
          </p:nvPr>
        </p:nvSpPr>
        <p:spPr>
          <a:xfrm>
            <a:off x="745933" y="376647"/>
            <a:ext cx="11352234" cy="945001"/>
          </a:xfrm>
        </p:spPr>
        <p:txBody>
          <a:bodyPr/>
          <a:lstStyle/>
          <a:p>
            <a:pPr algn="l"/>
            <a:r>
              <a:rPr lang="sv-SE" sz="3200" b="1">
                <a:solidFill>
                  <a:srgbClr val="00338D"/>
                </a:solidFill>
                <a:latin typeface="Helvetica Neue"/>
                <a:ea typeface="Arial" charset="0"/>
                <a:cs typeface="Arial" charset="0"/>
              </a:rPr>
              <a:t>Steg fyra:  </a:t>
            </a:r>
            <a:r>
              <a:rPr lang="sv-SE" sz="3200" b="1">
                <a:solidFill>
                  <a:srgbClr val="00338D"/>
                </a:solidFill>
              </a:rPr>
              <a:t>Organisationsmöte</a:t>
            </a:r>
            <a:br>
              <a:rPr lang="sv-SE" sz="3200" b="1">
                <a:solidFill>
                  <a:srgbClr val="00338D"/>
                </a:solidFill>
                <a:latin typeface="Helvetica Neue"/>
                <a:ea typeface="Arial" charset="0"/>
                <a:cs typeface="Arial" charset="0"/>
              </a:rPr>
            </a:br>
            <a:endParaRPr lang="sv-SE" sz="3200" b="1">
              <a:solidFill>
                <a:srgbClr val="00338D"/>
              </a:solidFill>
              <a:latin typeface="Helvetica Neue"/>
              <a:ea typeface="Arial"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sv-SE" sz="2400" b="1" dirty="0">
                <a:solidFill>
                  <a:schemeClr val="accent5"/>
                </a:solidFill>
                <a:latin typeface="Arial" charset="0"/>
                <a:ea typeface="Arial" charset="0"/>
                <a:cs typeface="Arial" charset="0"/>
              </a:rPr>
              <a:t>Allt ovanstående = En stark chartrad klubb!</a:t>
            </a:r>
          </a:p>
        </p:txBody>
      </p:sp>
      <p:grpSp>
        <p:nvGrpSpPr>
          <p:cNvPr id="35" name="Group 34"/>
          <p:cNvGrpSpPr/>
          <p:nvPr/>
        </p:nvGrpSpPr>
        <p:grpSpPr>
          <a:xfrm>
            <a:off x="4282076" y="259080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59080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470364" y="3795203"/>
            <a:ext cx="2834640" cy="139422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Ordna möteslokalen </a:t>
            </a:r>
          </a:p>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Bär professionell klädsel, inga västar</a:t>
            </a:r>
          </a:p>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Dela ut namnskyltar till deltagare</a:t>
            </a:r>
          </a:p>
          <a:p>
            <a:pPr marL="342900" lvl="0" indent="-342900" defTabSz="1155700">
              <a:spcAft>
                <a:spcPct val="35000"/>
              </a:spcAft>
              <a:buFont typeface="Wingdings" panose="05000000000000000000" pitchFamily="2" charset="2"/>
              <a:buChar char="Ø"/>
            </a:pPr>
            <a:r>
              <a:rPr lang="sv-SE" sz="1200" b="1" dirty="0">
                <a:solidFill>
                  <a:srgbClr val="33373B"/>
                </a:solidFill>
                <a:latin typeface="Arial" charset="0"/>
                <a:ea typeface="Arial" charset="0"/>
                <a:cs typeface="Arial" charset="0"/>
              </a:rPr>
              <a:t>Välkomstkommitté</a:t>
            </a:r>
          </a:p>
        </p:txBody>
      </p:sp>
      <p:sp>
        <p:nvSpPr>
          <p:cNvPr id="43" name="Rectangle 42"/>
          <p:cNvSpPr/>
          <p:nvPr/>
        </p:nvSpPr>
        <p:spPr>
          <a:xfrm>
            <a:off x="4655074" y="3819588"/>
            <a:ext cx="2834640" cy="1754326"/>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sv-SE" sz="1200" b="1" dirty="0">
                <a:latin typeface="Arial" charset="0"/>
                <a:ea typeface="Arial" charset="0"/>
                <a:cs typeface="Arial" charset="0"/>
              </a:rPr>
              <a:t>Välkomna gruppen och presentera deltagare</a:t>
            </a:r>
          </a:p>
          <a:p>
            <a:pPr marL="342900" indent="-342900">
              <a:buClr>
                <a:srgbClr val="10233F"/>
              </a:buClr>
              <a:buSzPct val="100000"/>
              <a:buFont typeface="Wingdings" panose="05000000000000000000" pitchFamily="2" charset="2"/>
              <a:buChar char="Ø"/>
            </a:pPr>
            <a:r>
              <a:rPr lang="sv-SE" sz="1200" b="1" dirty="0">
                <a:latin typeface="Arial" charset="0"/>
                <a:ea typeface="Arial" charset="0"/>
                <a:cs typeface="Arial" charset="0"/>
              </a:rPr>
              <a:t>Granska projektidéer och välj tre projekt</a:t>
            </a:r>
          </a:p>
          <a:p>
            <a:pPr marL="342900" indent="-342900">
              <a:buClr>
                <a:srgbClr val="10233F"/>
              </a:buClr>
              <a:buSzPct val="100000"/>
              <a:buFont typeface="Wingdings" panose="05000000000000000000" pitchFamily="2" charset="2"/>
              <a:buChar char="Ø"/>
            </a:pPr>
            <a:r>
              <a:rPr lang="sv-SE" sz="1200" b="1" dirty="0">
                <a:latin typeface="Arial" charset="0"/>
                <a:ea typeface="Arial" charset="0"/>
                <a:cs typeface="Arial" charset="0"/>
              </a:rPr>
              <a:t>Förklara charterprocessen för klubben. Fyll i en ansökan om ny klubb i MyLCI tillsammans med klubbens fadder</a:t>
            </a:r>
          </a:p>
          <a:p>
            <a:pPr marL="342900" indent="-342900">
              <a:buClr>
                <a:srgbClr val="10233F"/>
              </a:buClr>
              <a:buSzPct val="100000"/>
              <a:buFont typeface="Wingdings" panose="05000000000000000000" pitchFamily="2" charset="2"/>
              <a:buChar char="Ø"/>
            </a:pPr>
            <a:r>
              <a:rPr lang="sv-SE" sz="1200" b="1" dirty="0">
                <a:latin typeface="Arial" charset="0"/>
                <a:ea typeface="Arial" charset="0"/>
                <a:cs typeface="Arial" charset="0"/>
              </a:rPr>
              <a:t>Bestäm datum för nästa möte</a:t>
            </a:r>
          </a:p>
        </p:txBody>
      </p:sp>
      <p:sp>
        <p:nvSpPr>
          <p:cNvPr id="44" name="Rectangle 43"/>
          <p:cNvSpPr/>
          <p:nvPr/>
        </p:nvSpPr>
        <p:spPr>
          <a:xfrm>
            <a:off x="7839783" y="3814971"/>
            <a:ext cx="2834640" cy="2123658"/>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sv-SE" sz="1200" b="1" dirty="0">
                <a:solidFill>
                  <a:srgbClr val="33373B"/>
                </a:solidFill>
                <a:latin typeface="Arial" charset="0"/>
                <a:ea typeface="Arial" charset="0"/>
                <a:cs typeface="Arial" charset="0"/>
              </a:rPr>
              <a:t>Bestäm datum för utbildning för klubb-tjänstemän</a:t>
            </a:r>
          </a:p>
          <a:p>
            <a:pPr marL="342900" indent="-342900">
              <a:buClr>
                <a:srgbClr val="10233F"/>
              </a:buClr>
              <a:buSzPct val="100000"/>
              <a:buFont typeface="Wingdings" panose="05000000000000000000" pitchFamily="2" charset="2"/>
              <a:buChar char="Ø"/>
            </a:pPr>
            <a:r>
              <a:rPr lang="sv-SE" sz="1200" b="1" dirty="0">
                <a:solidFill>
                  <a:srgbClr val="33373B"/>
                </a:solidFill>
                <a:latin typeface="Arial" charset="0"/>
                <a:ea typeface="Arial" charset="0"/>
                <a:cs typeface="Arial" charset="0"/>
              </a:rPr>
              <a:t>Uppmuntra nya medlemmar att fortsätta bjuda in nya medlemmar till klubben</a:t>
            </a:r>
          </a:p>
          <a:p>
            <a:pPr marL="342900" indent="-342900">
              <a:buClr>
                <a:srgbClr val="10233F"/>
              </a:buClr>
              <a:buSzPct val="100000"/>
              <a:buFont typeface="Wingdings" panose="05000000000000000000" pitchFamily="2" charset="2"/>
              <a:buChar char="Ø"/>
            </a:pPr>
            <a:r>
              <a:rPr lang="sv-SE" sz="1200" b="1" dirty="0">
                <a:solidFill>
                  <a:srgbClr val="33373B"/>
                </a:solidFill>
                <a:latin typeface="Arial" charset="0"/>
                <a:ea typeface="Arial" charset="0"/>
                <a:cs typeface="Arial" charset="0"/>
              </a:rPr>
              <a:t>Följ upp med personer som visade intresse, men som inte deltog vid mötena</a:t>
            </a:r>
          </a:p>
        </p:txBody>
      </p:sp>
      <p:cxnSp>
        <p:nvCxnSpPr>
          <p:cNvPr id="46" name="Straight Connector 45"/>
          <p:cNvCxnSpPr/>
          <p:nvPr/>
        </p:nvCxnSpPr>
        <p:spPr bwMode="auto">
          <a:xfrm>
            <a:off x="1794932" y="36576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833511" y="1019471"/>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9639257" cy="646331"/>
          </a:xfrm>
          <a:prstGeom prst="rect">
            <a:avLst/>
          </a:prstGeom>
          <a:noFill/>
        </p:spPr>
        <p:txBody>
          <a:bodyPr wrap="square" rtlCol="0">
            <a:spAutoFit/>
          </a:bodyPr>
          <a:lstStyle/>
          <a:p>
            <a:pPr algn="ctr"/>
            <a:r>
              <a:rPr lang="sv-SE" dirty="0"/>
              <a:t>Både nya medlemmar och potentiella medlemmar bör inbjudas till organisationsmötet. Under detta möte kommer medlemmarna att välja ett namn och slutföra ansökningsprocessen.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sv-SE" sz="3200" b="1">
                <a:solidFill>
                  <a:srgbClr val="00338D"/>
                </a:solidFill>
                <a:latin typeface="Arial" charset="0"/>
                <a:ea typeface="Arial" charset="0"/>
                <a:cs typeface="Arial" charset="0"/>
              </a:rPr>
              <a:t>Steg fyra:  Informationsmöte och organisationsmöte</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1" y="2521058"/>
            <a:ext cx="4495800" cy="2246769"/>
          </a:xfrm>
          <a:prstGeom prst="rect">
            <a:avLst/>
          </a:prstGeom>
          <a:noFill/>
        </p:spPr>
        <p:txBody>
          <a:bodyPr wrap="square" rtlCol="0">
            <a:spAutoFit/>
          </a:bodyPr>
          <a:lstStyle/>
          <a:p>
            <a:r>
              <a:rPr lang="sv-SE" sz="2800" dirty="0">
                <a:solidFill>
                  <a:srgbClr val="33373B"/>
                </a:solidFill>
              </a:rPr>
              <a:t>PowerPoint-presentationer till informationsmötet och organisationsmötet finns på webbsidan </a:t>
            </a:r>
            <a:r>
              <a:rPr lang="sv-SE" sz="2800" b="1" dirty="0">
                <a:solidFill>
                  <a:schemeClr val="accent5"/>
                </a:solidFill>
              </a:rPr>
              <a:t>Starta en ny klubb</a:t>
            </a:r>
            <a:r>
              <a:rPr lang="sv-SE" sz="2800" dirty="0">
                <a:solidFill>
                  <a:srgbClr val="33373B"/>
                </a:solidFill>
              </a:rPr>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2028825"/>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638591" y="1099392"/>
            <a:ext cx="6914814"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sv-SE" sz="3600" b="1" i="0" baseline="0" dirty="0">
                <a:solidFill>
                  <a:schemeClr val="bg1"/>
                </a:solidFill>
                <a:latin typeface="Arial" panose="020B0604020202020204" pitchFamily="34" charset="0"/>
                <a:cs typeface="Arial" panose="020B0604020202020204" pitchFamily="34" charset="0"/>
              </a:rPr>
              <a:t>GRATULERAR! DU ÄR REDO ATT CHARTRA EN NY KLUBB!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sv-SE" sz="3200" i="0" baseline="0" dirty="0">
                <a:solidFill>
                  <a:schemeClr val="bg1"/>
                </a:solidFill>
                <a:latin typeface="Arial" panose="020B0604020202020204" pitchFamily="34" charset="0"/>
                <a:cs typeface="Arial" panose="020B0604020202020204" pitchFamily="34" charset="0"/>
              </a:rPr>
              <a:t>Charterinformation</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352800" y="2133600"/>
            <a:ext cx="5486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t>Bildande av en ny klubb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sv-SE" sz="3200">
                <a:solidFill>
                  <a:schemeClr val="bg1"/>
                </a:solidFill>
              </a:rPr>
              <a:t>Förstå hur klubbar bildas </a:t>
            </a:r>
          </a:p>
          <a:p>
            <a:pPr marL="0" indent="0" algn="ctr">
              <a:buNone/>
            </a:pPr>
            <a:r>
              <a:rPr lang="sv-SE" sz="3200">
                <a:solidFill>
                  <a:schemeClr val="bg1"/>
                </a:solidFill>
              </a:rPr>
              <a:t>och möjliga klubbformat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00338D"/>
                </a:solidFill>
                <a:latin typeface="Arial" panose="020B0604020202020204" pitchFamily="34" charset="0"/>
                <a:cs typeface="Arial" panose="020B0604020202020204" pitchFamily="34" charset="0"/>
              </a:rPr>
              <a:t>Skicka in charteransökan</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9692113" cy="3754874"/>
          </a:xfrm>
          <a:prstGeom prst="rect">
            <a:avLst/>
          </a:prstGeom>
        </p:spPr>
        <p:txBody>
          <a:bodyPr wrap="square">
            <a:spAutoFit/>
          </a:bodyPr>
          <a:lstStyle/>
          <a:p>
            <a:pPr>
              <a:buClr>
                <a:srgbClr val="EBB700"/>
              </a:buClr>
              <a:buSzPct val="100000"/>
            </a:pPr>
            <a:r>
              <a:rPr lang="sv-SE" sz="2400" b="1" dirty="0">
                <a:solidFill>
                  <a:srgbClr val="7030A0"/>
                </a:solidFill>
                <a:latin typeface="Arial" charset="0"/>
                <a:ea typeface="Arial" charset="0"/>
                <a:cs typeface="Arial" charset="0"/>
              </a:rPr>
              <a:t>Klubbnamn</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sv-SE" dirty="0">
                <a:solidFill>
                  <a:schemeClr val="accent6">
                    <a:lumMod val="75000"/>
                    <a:lumOff val="25000"/>
                  </a:schemeClr>
                </a:solidFill>
                <a:latin typeface="Arial" charset="0"/>
                <a:ea typeface="Arial" charset="0"/>
                <a:cs typeface="Arial" charset="0"/>
              </a:rPr>
              <a:t>Följande måste övervägas innan ni namnger er nya klubb.</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Klubbnamn - </a:t>
            </a:r>
            <a:r>
              <a:rPr lang="sv-SE" dirty="0">
                <a:solidFill>
                  <a:schemeClr val="accent6">
                    <a:lumMod val="75000"/>
                    <a:lumOff val="25000"/>
                  </a:schemeClr>
                </a:solidFill>
                <a:latin typeface="Arial" charset="0"/>
                <a:ea typeface="Arial" charset="0"/>
                <a:cs typeface="Arial" charset="0"/>
              </a:rPr>
              <a:t>Klubbens namn måste vara lokalt identifierbart. Det är ett samhälle, en stad, en by eller liknande område där klubben är belägen.</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Särskiljande beteckning - </a:t>
            </a:r>
            <a:r>
              <a:rPr lang="sv-SE" dirty="0">
                <a:solidFill>
                  <a:schemeClr val="accent6">
                    <a:lumMod val="75000"/>
                    <a:lumOff val="25000"/>
                  </a:schemeClr>
                </a:solidFill>
                <a:latin typeface="Arial" charset="0"/>
                <a:ea typeface="Arial" charset="0"/>
                <a:cs typeface="Arial" charset="0"/>
              </a:rPr>
              <a:t>Denna används för att särskilja klubbar i samma kommun.</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Levande personer - </a:t>
            </a:r>
            <a:r>
              <a:rPr lang="sv-SE" dirty="0">
                <a:latin typeface="Arial" charset="0"/>
                <a:ea typeface="Arial" charset="0"/>
                <a:cs typeface="Arial" charset="0"/>
              </a:rPr>
              <a:t>Lionklubbar får inte namnges efter levande personer.</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Namnrestriktioner - </a:t>
            </a:r>
            <a:r>
              <a:rPr lang="sv-SE" dirty="0">
                <a:solidFill>
                  <a:schemeClr val="accent6">
                    <a:lumMod val="75000"/>
                    <a:lumOff val="25000"/>
                  </a:schemeClr>
                </a:solidFill>
                <a:latin typeface="Arial" charset="0"/>
                <a:ea typeface="Arial" charset="0"/>
                <a:cs typeface="Arial" charset="0"/>
              </a:rPr>
              <a:t>Ingen lionklubb kan lägga till ”International” i sitt namn.</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00338D"/>
                </a:solidFill>
                <a:latin typeface="Arial" panose="020B0604020202020204" pitchFamily="34" charset="0"/>
                <a:cs typeface="Arial" panose="020B0604020202020204" pitchFamily="34" charset="0"/>
              </a:rPr>
              <a:t>Skicka in charteransökan (fortsättning)</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5416868"/>
          </a:xfrm>
          <a:prstGeom prst="rect">
            <a:avLst/>
          </a:prstGeom>
        </p:spPr>
        <p:txBody>
          <a:bodyPr wrap="square">
            <a:spAutoFit/>
          </a:bodyPr>
          <a:lstStyle/>
          <a:p>
            <a:pPr>
              <a:buClr>
                <a:srgbClr val="EBB700"/>
              </a:buClr>
              <a:buSzPct val="100000"/>
            </a:pPr>
            <a:r>
              <a:rPr lang="sv-SE" sz="2000" dirty="0">
                <a:latin typeface="Arial" charset="0"/>
                <a:ea typeface="Arial" charset="0"/>
                <a:cs typeface="Arial" charset="0"/>
              </a:rPr>
              <a:t>Nu när klubben har börjat genomföra möten är det dags att skicka in ansökan för godkännande. Följande är nödvändigt för att skicka in en ny ansökan:</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Skicka in ansökan -</a:t>
            </a:r>
            <a:r>
              <a:rPr lang="sv-SE" b="1" dirty="0">
                <a:solidFill>
                  <a:srgbClr val="002060"/>
                </a:solidFill>
                <a:latin typeface="Arial" charset="0"/>
                <a:ea typeface="Arial" charset="0"/>
                <a:cs typeface="Arial" charset="0"/>
              </a:rPr>
              <a:t> </a:t>
            </a:r>
            <a:r>
              <a:rPr lang="sv-SE" dirty="0">
                <a:latin typeface="Arial" charset="0"/>
                <a:ea typeface="Arial" charset="0"/>
                <a:cs typeface="Arial" charset="0"/>
              </a:rPr>
              <a:t>Följande personer kan skicka in ansökan på Lions Internationals webbplats: Distriktsguvernör, GMT-koordinator, GET-koordinator, samordningslion, fadderklubbens president, fadderklubbens sekreterare. Alla ansökningar ska skickas in på Lions Internationals webbplats </a:t>
            </a:r>
            <a:r>
              <a:rPr lang="sv-SE" dirty="0">
                <a:solidFill>
                  <a:srgbClr val="F76639"/>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www.lionsclubs.org/sv</a:t>
            </a:r>
            <a:r>
              <a:rPr lang="sv-SE" dirty="0">
                <a:solidFill>
                  <a:schemeClr val="accent6">
                    <a:lumMod val="50000"/>
                    <a:lumOff val="50000"/>
                  </a:schemeClr>
                </a:solidFill>
                <a:latin typeface="Arial" charset="0"/>
                <a:ea typeface="Arial" charset="0"/>
                <a:cs typeface="Arial" charset="0"/>
              </a:rPr>
              <a:t>.</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Klubbens fadder - </a:t>
            </a:r>
            <a:r>
              <a:rPr lang="sv-SE" dirty="0">
                <a:latin typeface="Arial" charset="0"/>
                <a:ea typeface="Arial" charset="0"/>
                <a:cs typeface="Arial" charset="0"/>
              </a:rPr>
              <a:t>Alla klubbar måste ha en klubb eller ett distrikt som fadder.</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Medlemsstorlek - </a:t>
            </a:r>
            <a:r>
              <a:rPr lang="sv-SE" dirty="0">
                <a:latin typeface="Arial" charset="0"/>
                <a:ea typeface="Arial" charset="0"/>
                <a:cs typeface="Arial" charset="0"/>
              </a:rPr>
              <a:t>Klubben bör ha minst 20 medlemmar. En klubb som har mindre än 20 medlemmar kan börja som en klubbfilial.</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Guiding Lion - </a:t>
            </a:r>
            <a:r>
              <a:rPr lang="sv-SE" dirty="0">
                <a:latin typeface="Arial" charset="0"/>
                <a:ea typeface="Arial" charset="0"/>
                <a:cs typeface="Arial" charset="0"/>
              </a:rPr>
              <a:t>Klubben bör ha minst en Guiding Lion.</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rPr>
              <a:t>Mer än 10 klubbar - </a:t>
            </a:r>
            <a:r>
              <a:rPr lang="sv-SE" dirty="0"/>
              <a:t>Distrikt som chartrar 10 eller fler klubbar under ett verksamhetsår måste skicka in dokumentation till LCI om hur klubbarna kommer att stödjas.</a:t>
            </a:r>
          </a:p>
          <a:p>
            <a:pPr marL="342900" indent="-342900">
              <a:buClr>
                <a:srgbClr val="7030A0"/>
              </a:buClr>
              <a:buSzPct val="100000"/>
              <a:buFont typeface="Wingdings" panose="05000000000000000000" pitchFamily="2" charset="2"/>
              <a:buChar char="Ø"/>
            </a:pPr>
            <a:endParaRPr lang="en-US" sz="800" b="1" dirty="0">
              <a:solidFill>
                <a:srgbClr val="002060"/>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Arbetsgivares organisationsnummer (endast USA)</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050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1920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dirty="0">
                <a:solidFill>
                  <a:srgbClr val="00338D"/>
                </a:solidFill>
                <a:latin typeface="Arial" panose="020B0604020202020204" pitchFamily="34" charset="0"/>
                <a:cs typeface="Arial" panose="020B0604020202020204" pitchFamily="34" charset="0"/>
              </a:rPr>
              <a:t>Skicka in charteransökan (fortsättning)</a:t>
            </a:r>
          </a:p>
        </p:txBody>
      </p:sp>
      <p:sp>
        <p:nvSpPr>
          <p:cNvPr id="2" name="Rectangle 1">
            <a:extLst>
              <a:ext uri="{FF2B5EF4-FFF2-40B4-BE49-F238E27FC236}">
                <a16:creationId xmlns:a16="http://schemas.microsoft.com/office/drawing/2014/main" id="{E1507112-BC68-51A6-7AA6-88896D19FBD1}"/>
              </a:ext>
            </a:extLst>
          </p:cNvPr>
          <p:cNvSpPr/>
          <p:nvPr/>
        </p:nvSpPr>
        <p:spPr>
          <a:xfrm>
            <a:off x="555063" y="2057400"/>
            <a:ext cx="11027337" cy="4694106"/>
          </a:xfrm>
          <a:prstGeom prst="rect">
            <a:avLst/>
          </a:prstGeom>
        </p:spPr>
        <p:txBody>
          <a:bodyPr wrap="square">
            <a:spAutoFit/>
          </a:bodyPr>
          <a:lstStyle/>
          <a:p>
            <a:pPr>
              <a:buClr>
                <a:srgbClr val="EBB700"/>
              </a:buClr>
              <a:buSzPct val="100000"/>
            </a:pPr>
            <a:r>
              <a:rPr lang="sv-SE" sz="2000" b="1" dirty="0">
                <a:solidFill>
                  <a:srgbClr val="7030A0"/>
                </a:solidFill>
                <a:latin typeface="Arial" charset="0"/>
                <a:ea typeface="Arial" charset="0"/>
                <a:cs typeface="Arial" charset="0"/>
              </a:rPr>
              <a:t>Avgifter och rabatter</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sv-SE" dirty="0">
                <a:latin typeface="Arial" charset="0"/>
                <a:ea typeface="Arial" charset="0"/>
                <a:cs typeface="Arial" charset="0"/>
              </a:rPr>
              <a:t>Det är viktigt att de nya medlemmarna är införstådda med att ett medlemskap i Lions innebär vissa avgifter.</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Internationell avgift - </a:t>
            </a:r>
            <a:r>
              <a:rPr lang="sv-SE" dirty="0">
                <a:solidFill>
                  <a:schemeClr val="accent6">
                    <a:lumMod val="75000"/>
                    <a:lumOff val="25000"/>
                  </a:schemeClr>
                </a:solidFill>
                <a:latin typeface="Arial" charset="0"/>
                <a:ea typeface="Arial" charset="0"/>
                <a:cs typeface="Arial" charset="0"/>
              </a:rPr>
              <a:t>Den internationella medlemsavgiften faktureras proportionerligt varje halvår</a:t>
            </a:r>
          </a:p>
          <a:p>
            <a:pPr marL="342900" indent="-342900">
              <a:lnSpc>
                <a:spcPct val="150000"/>
              </a:lnSpc>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Klubbavgift - </a:t>
            </a:r>
            <a:r>
              <a:rPr lang="sv-SE" dirty="0">
                <a:solidFill>
                  <a:schemeClr val="accent6">
                    <a:lumMod val="75000"/>
                    <a:lumOff val="25000"/>
                  </a:schemeClr>
                </a:solidFill>
                <a:latin typeface="Arial" charset="0"/>
                <a:ea typeface="Arial" charset="0"/>
                <a:cs typeface="Arial" charset="0"/>
              </a:rPr>
              <a:t>Klubben fastställer medlemsavgift till klubben, distriktet och Lions Clubs International</a:t>
            </a:r>
          </a:p>
          <a:p>
            <a:pPr marL="342900" indent="-342900">
              <a:lnSpc>
                <a:spcPct val="150000"/>
              </a:lnSpc>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Inträdesavgift - </a:t>
            </a:r>
            <a:r>
              <a:rPr lang="sv-SE" dirty="0">
                <a:solidFill>
                  <a:schemeClr val="accent6">
                    <a:lumMod val="75000"/>
                    <a:lumOff val="25000"/>
                  </a:schemeClr>
                </a:solidFill>
                <a:latin typeface="Arial" charset="0"/>
                <a:ea typeface="Arial" charset="0"/>
                <a:cs typeface="Arial" charset="0"/>
              </a:rPr>
              <a:t>Inträdesavgiften betalas en gång av alla nya medlemmar (förutom enligt nedan)</a:t>
            </a:r>
          </a:p>
          <a:p>
            <a:pPr marL="342900" indent="-342900">
              <a:lnSpc>
                <a:spcPct val="150000"/>
              </a:lnSpc>
              <a:buClr>
                <a:srgbClr val="7030A0"/>
              </a:buClr>
              <a:buSzPct val="100000"/>
              <a:buFont typeface="Wingdings" panose="05000000000000000000" pitchFamily="2" charset="2"/>
              <a:buChar char="Ø"/>
            </a:pPr>
            <a:r>
              <a:rPr lang="sv-SE" b="1" dirty="0">
                <a:solidFill>
                  <a:srgbClr val="7030A0"/>
                </a:solidFill>
                <a:latin typeface="Arial" charset="0"/>
                <a:ea typeface="Arial" charset="0"/>
                <a:cs typeface="Arial" charset="0"/>
              </a:rPr>
              <a:t>Rabatter -</a:t>
            </a:r>
            <a:r>
              <a:rPr lang="sv-SE" dirty="0">
                <a:solidFill>
                  <a:schemeClr val="accent6">
                    <a:lumMod val="75000"/>
                    <a:lumOff val="25000"/>
                  </a:schemeClr>
                </a:solidFill>
                <a:latin typeface="Arial" charset="0"/>
                <a:ea typeface="Arial" charset="0"/>
                <a:cs typeface="Arial" charset="0"/>
              </a:rPr>
              <a:t> Följande medlemsrabatter kan användas:  </a:t>
            </a:r>
          </a:p>
          <a:p>
            <a:pPr marL="800100" lvl="1" indent="-342900">
              <a:lnSpc>
                <a:spcPct val="150000"/>
              </a:lnSpc>
              <a:buClr>
                <a:schemeClr val="accent4"/>
              </a:buClr>
              <a:buSzPct val="100000"/>
              <a:buFont typeface="Wingdings" panose="05000000000000000000" pitchFamily="2" charset="2"/>
              <a:buChar char="Ø"/>
            </a:pPr>
            <a:r>
              <a:rPr lang="sv-SE" sz="1600" b="1" dirty="0">
                <a:solidFill>
                  <a:srgbClr val="F76639"/>
                </a:solidFill>
                <a:latin typeface="Arial" charset="0"/>
                <a:ea typeface="Arial" charset="0"/>
                <a:cs typeface="Arial" charset="0"/>
              </a:rPr>
              <a:t>Familjemedlemmar -</a:t>
            </a:r>
            <a:r>
              <a:rPr lang="sv-SE" sz="1600" dirty="0">
                <a:solidFill>
                  <a:schemeClr val="accent6">
                    <a:lumMod val="75000"/>
                    <a:lumOff val="25000"/>
                  </a:schemeClr>
                </a:solidFill>
                <a:latin typeface="Arial" charset="0"/>
                <a:ea typeface="Arial" charset="0"/>
                <a:cs typeface="Arial" charset="0"/>
              </a:rPr>
              <a:t> Den första familjemedlemmen betalar full internationell medlemsavgift, varefter varje ytterligare familjemedlem betalar 50 % i internationell medlemsavgift </a:t>
            </a:r>
          </a:p>
          <a:p>
            <a:pPr marL="800100" lvl="1" indent="-342900">
              <a:lnSpc>
                <a:spcPct val="150000"/>
              </a:lnSpc>
              <a:buClr>
                <a:schemeClr val="accent4"/>
              </a:buClr>
              <a:buSzPct val="100000"/>
              <a:buFont typeface="Wingdings" panose="05000000000000000000" pitchFamily="2" charset="2"/>
              <a:buChar char="Ø"/>
            </a:pPr>
            <a:r>
              <a:rPr lang="sv-SE" sz="1600" b="1" dirty="0">
                <a:solidFill>
                  <a:srgbClr val="F76639"/>
                </a:solidFill>
                <a:latin typeface="Arial" charset="0"/>
                <a:ea typeface="Arial" charset="0"/>
                <a:cs typeface="Arial" charset="0"/>
              </a:rPr>
              <a:t>Studenter -</a:t>
            </a:r>
            <a:r>
              <a:rPr lang="sv-SE" sz="1600" b="1" dirty="0">
                <a:solidFill>
                  <a:schemeClr val="accent6">
                    <a:lumMod val="75000"/>
                    <a:lumOff val="25000"/>
                  </a:schemeClr>
                </a:solidFill>
                <a:latin typeface="Arial" charset="0"/>
                <a:ea typeface="Arial" charset="0"/>
                <a:cs typeface="Arial" charset="0"/>
              </a:rPr>
              <a:t> </a:t>
            </a:r>
            <a:r>
              <a:rPr lang="sv-SE" sz="1600" dirty="0">
                <a:latin typeface="Arial" charset="0"/>
                <a:ea typeface="Arial" charset="0"/>
                <a:cs typeface="Arial" charset="0"/>
              </a:rPr>
              <a:t>Betalar 50 % av den internationella medlemsavgiften och ingen inträdesavgift till och med 30 år</a:t>
            </a:r>
            <a:r>
              <a:rPr lang="sv-SE" sz="1600" dirty="0">
                <a:solidFill>
                  <a:schemeClr val="accent6">
                    <a:lumMod val="75000"/>
                    <a:lumOff val="25000"/>
                  </a:schemeClr>
                </a:solidFill>
                <a:latin typeface="Arial" charset="0"/>
                <a:ea typeface="Arial"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sv-SE" sz="1600" b="1" dirty="0">
                <a:solidFill>
                  <a:srgbClr val="F76639"/>
                </a:solidFill>
                <a:latin typeface="Arial" charset="0"/>
                <a:ea typeface="Arial" charset="0"/>
                <a:cs typeface="Arial" charset="0"/>
              </a:rPr>
              <a:t>Transfermedlemmar - </a:t>
            </a:r>
            <a:r>
              <a:rPr lang="sv-SE" sz="1600" dirty="0">
                <a:solidFill>
                  <a:schemeClr val="accent6">
                    <a:lumMod val="75000"/>
                    <a:lumOff val="25000"/>
                  </a:schemeClr>
                </a:solidFill>
                <a:latin typeface="Arial" charset="0"/>
                <a:ea typeface="Arial" charset="0"/>
                <a:cs typeface="Arial" charset="0"/>
              </a:rPr>
              <a:t>Betalar rabatterad inträdesavgift om de har varit medlemmar i en klubb under de senaste 12 månaderna </a:t>
            </a:r>
          </a:p>
          <a:p>
            <a:pPr marL="800100" lvl="1" indent="-342900">
              <a:lnSpc>
                <a:spcPct val="150000"/>
              </a:lnSpc>
              <a:buClr>
                <a:schemeClr val="accent4"/>
              </a:buClr>
              <a:buSzPct val="100000"/>
              <a:buFont typeface="Wingdings" panose="05000000000000000000" pitchFamily="2" charset="2"/>
              <a:buChar char="Ø"/>
            </a:pPr>
            <a:r>
              <a:rPr lang="sv-SE" sz="1600" b="1" dirty="0">
                <a:solidFill>
                  <a:srgbClr val="F76639"/>
                </a:solidFill>
                <a:latin typeface="Arial" charset="0"/>
                <a:ea typeface="Arial" charset="0"/>
                <a:cs typeface="Arial" charset="0"/>
              </a:rPr>
              <a:t>Leo-Lions -</a:t>
            </a:r>
            <a:r>
              <a:rPr lang="sv-SE" sz="1600" b="1" dirty="0">
                <a:solidFill>
                  <a:schemeClr val="accent6">
                    <a:lumMod val="75000"/>
                    <a:lumOff val="25000"/>
                  </a:schemeClr>
                </a:solidFill>
                <a:latin typeface="Arial" charset="0"/>
                <a:ea typeface="Arial" charset="0"/>
                <a:cs typeface="Arial" charset="0"/>
              </a:rPr>
              <a:t> </a:t>
            </a:r>
            <a:r>
              <a:rPr lang="sv-SE" sz="1600" dirty="0">
                <a:solidFill>
                  <a:schemeClr val="accent6">
                    <a:lumMod val="75000"/>
                    <a:lumOff val="25000"/>
                  </a:schemeClr>
                </a:solidFill>
                <a:latin typeface="Arial" charset="0"/>
                <a:ea typeface="Arial" charset="0"/>
                <a:cs typeface="Arial" charset="0"/>
              </a:rPr>
              <a:t>Betalar 50 % av den internationella medlemsavgiften och ingen inträdesavgift till och med 35 år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sv-SE" sz="3200" b="1">
                <a:solidFill>
                  <a:srgbClr val="00338D"/>
                </a:solidFill>
                <a:latin typeface="Arial" charset="0"/>
                <a:ea typeface="Arial" charset="0"/>
                <a:cs typeface="Arial" charset="0"/>
              </a:rPr>
              <a:t>Skicka in charteransökan (fortsättning)</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1" y="2736501"/>
            <a:ext cx="4648200" cy="1815882"/>
          </a:xfrm>
          <a:prstGeom prst="rect">
            <a:avLst/>
          </a:prstGeom>
          <a:noFill/>
        </p:spPr>
        <p:txBody>
          <a:bodyPr wrap="square" rtlCol="0">
            <a:spAutoFit/>
          </a:bodyPr>
          <a:lstStyle/>
          <a:p>
            <a:r>
              <a:rPr lang="sv-SE" sz="2800" dirty="0">
                <a:solidFill>
                  <a:srgbClr val="33373B"/>
                </a:solidFill>
              </a:rPr>
              <a:t>Läs mer på </a:t>
            </a:r>
            <a:r>
              <a:rPr lang="sv-SE" sz="2800" b="1" dirty="0">
                <a:solidFill>
                  <a:srgbClr val="7030A0"/>
                </a:solidFill>
              </a:rPr>
              <a:t>Checklista för charteransökan</a:t>
            </a:r>
            <a:r>
              <a:rPr lang="sv-SE" sz="2800" dirty="0">
                <a:solidFill>
                  <a:srgbClr val="33373B"/>
                </a:solidFill>
              </a:rPr>
              <a:t> </a:t>
            </a:r>
            <a:r>
              <a:rPr lang="sv-SE" sz="2800" b="1" dirty="0">
                <a:solidFill>
                  <a:srgbClr val="7030A0"/>
                </a:solidFill>
              </a:rPr>
              <a:t>(TK-40) </a:t>
            </a:r>
            <a:r>
              <a:rPr lang="sv-SE" sz="2800" dirty="0">
                <a:solidFill>
                  <a:srgbClr val="33373B"/>
                </a:solidFill>
              </a:rPr>
              <a:t>om aktuell inträdesavgift och medlemsavgift.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20574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79328"/>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00338D"/>
                </a:solidFill>
                <a:latin typeface="Arial" panose="020B0604020202020204" pitchFamily="34" charset="0"/>
                <a:cs typeface="Arial" panose="020B0604020202020204" pitchFamily="34" charset="0"/>
              </a:rPr>
              <a:t>Charteransökan godkänns</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369577"/>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400">
                <a:solidFill>
                  <a:srgbClr val="33373B"/>
                </a:solidFill>
              </a:rPr>
              <a:t>När klubben har godkänts kommer följande charteraktiviteter att äga rum.</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4" y="3033787"/>
            <a:ext cx="11048999"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sv-SE" b="1" dirty="0">
                <a:solidFill>
                  <a:schemeClr val="accent3">
                    <a:lumMod val="75000"/>
                  </a:schemeClr>
                </a:solidFill>
              </a:rPr>
              <a:t>Chartermaterial - </a:t>
            </a:r>
            <a:r>
              <a:rPr lang="sv-SE" dirty="0">
                <a:solidFill>
                  <a:schemeClr val="accent6">
                    <a:lumMod val="75000"/>
                    <a:lumOff val="25000"/>
                  </a:schemeClr>
                </a:solidFill>
              </a:rPr>
              <a:t>Chartermaterial skickas till distriktsguvernören, för att överlämnas under charterfesten.</a:t>
            </a:r>
          </a:p>
          <a:p>
            <a:pPr>
              <a:buClr>
                <a:srgbClr val="007DA5"/>
              </a:buClr>
              <a:buSzPct val="100000"/>
              <a:buFont typeface="Wingdings" panose="05000000000000000000" pitchFamily="2" charset="2"/>
              <a:buChar char="Ø"/>
            </a:pPr>
            <a:r>
              <a:rPr lang="sv-SE" b="1" dirty="0">
                <a:solidFill>
                  <a:schemeClr val="accent3">
                    <a:lumMod val="75000"/>
                  </a:schemeClr>
                </a:solidFill>
              </a:rPr>
              <a:t>Charterfest - </a:t>
            </a:r>
            <a:r>
              <a:rPr lang="sv-SE" dirty="0">
                <a:solidFill>
                  <a:schemeClr val="accent6">
                    <a:lumMod val="75000"/>
                    <a:lumOff val="25000"/>
                  </a:schemeClr>
                </a:solidFill>
              </a:rPr>
              <a:t>Den nya klubben bör planera in datum för charterfesten tillsammans med fadderklubben. Fadderklubben brukar hjälpa till med planering och finansiering av charterfesten.</a:t>
            </a:r>
          </a:p>
          <a:p>
            <a:pPr>
              <a:buClr>
                <a:srgbClr val="007DA5"/>
              </a:buClr>
              <a:buSzPct val="100000"/>
              <a:buFont typeface="Wingdings" panose="05000000000000000000" pitchFamily="2" charset="2"/>
              <a:buChar char="Ø"/>
            </a:pPr>
            <a:r>
              <a:rPr lang="sv-SE" b="1" dirty="0">
                <a:solidFill>
                  <a:schemeClr val="accent3">
                    <a:lumMod val="75000"/>
                  </a:schemeClr>
                </a:solidFill>
              </a:rPr>
              <a:t>Chartermedlemmar - </a:t>
            </a:r>
            <a:r>
              <a:rPr lang="sv-SE" dirty="0">
                <a:solidFill>
                  <a:schemeClr val="accent6">
                    <a:lumMod val="75000"/>
                    <a:lumOff val="25000"/>
                  </a:schemeClr>
                </a:solidFill>
              </a:rPr>
              <a:t>Alla medlemmar som går med i klubben inom 90 dagar efter charterdatumet kommer att betraktas som chartermedlemmar</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56294" y="5396230"/>
            <a:ext cx="9311706"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600" b="1" dirty="0">
                <a:solidFill>
                  <a:schemeClr val="accent3">
                    <a:lumMod val="75000"/>
                  </a:schemeClr>
                </a:solidFill>
              </a:rPr>
              <a:t>Tips:  </a:t>
            </a:r>
            <a:r>
              <a:rPr lang="sv-SE" sz="1600" dirty="0">
                <a:solidFill>
                  <a:srgbClr val="33373B"/>
                </a:solidFill>
              </a:rPr>
              <a:t>Datum för charter och datum för charterfesten är två olika datum. De 90 dagarna för status som chartermedlembaseras på klubbens charterdatum. Om charterfesten genomförs efter 90 dagar kommer alla personer som blir medlemmar under charterfesten anses vara vanliga medlemmar.</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sv-SE" sz="3600" b="1">
                <a:solidFill>
                  <a:srgbClr val="082E87"/>
                </a:solidFill>
              </a:rPr>
              <a:t>Fortsatt klubbutveckling</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2895600"/>
            <a:ext cx="5303520" cy="1323439"/>
          </a:xfrm>
          <a:prstGeom prst="rect">
            <a:avLst/>
          </a:prstGeom>
          <a:noFill/>
        </p:spPr>
        <p:txBody>
          <a:bodyPr wrap="square" rtlCol="0">
            <a:spAutoFit/>
          </a:bodyPr>
          <a:lstStyle/>
          <a:p>
            <a:r>
              <a:rPr lang="sv-SE" sz="2000" dirty="0">
                <a:solidFill>
                  <a:schemeClr val="accent3">
                    <a:lumMod val="75000"/>
                  </a:schemeClr>
                </a:solidFill>
              </a:rPr>
              <a:t>När klubben har bildats är det viktigt att fortsätta utveckla klubben, för att säkerställa att klubben är stark och livskraftig. Följande kan hjälpa till att stödja klubbens utveckling.</a:t>
            </a:r>
          </a:p>
        </p:txBody>
      </p:sp>
      <p:sp>
        <p:nvSpPr>
          <p:cNvPr id="5" name="TextBox 4">
            <a:extLst>
              <a:ext uri="{FF2B5EF4-FFF2-40B4-BE49-F238E27FC236}">
                <a16:creationId xmlns:a16="http://schemas.microsoft.com/office/drawing/2014/main" id="{6628FD19-B9B3-BC92-94B1-14317AEDF84A}"/>
              </a:ext>
            </a:extLst>
          </p:cNvPr>
          <p:cNvSpPr txBox="1"/>
          <p:nvPr/>
        </p:nvSpPr>
        <p:spPr>
          <a:xfrm>
            <a:off x="6861310" y="751343"/>
            <a:ext cx="4955038" cy="5355312"/>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sv-SE" b="1" dirty="0">
                <a:solidFill>
                  <a:schemeClr val="bg1"/>
                </a:solidFill>
              </a:rPr>
              <a:t>Hjälp från fadderklubben - </a:t>
            </a:r>
            <a:r>
              <a:rPr lang="sv-SE" dirty="0">
                <a:solidFill>
                  <a:schemeClr val="bg1"/>
                </a:solidFill>
              </a:rPr>
              <a:t>Stödjer och hjälper den nya klubben vid behov.  Besöker klubbens möten och ger råd till den nya klubben.</a:t>
            </a:r>
          </a:p>
          <a:p>
            <a:pPr marL="342900" indent="-342900">
              <a:buClr>
                <a:srgbClr val="007DA5"/>
              </a:buClr>
              <a:buSzPct val="100000"/>
              <a:buFont typeface="Wingdings" panose="05000000000000000000" pitchFamily="2" charset="2"/>
              <a:buChar char="Ø"/>
            </a:pPr>
            <a:endParaRPr lang="en-US" b="1" dirty="0">
              <a:solidFill>
                <a:schemeClr val="bg1"/>
              </a:solidFill>
            </a:endParaRPr>
          </a:p>
          <a:p>
            <a:pPr marL="342900" indent="-342900">
              <a:buClr>
                <a:srgbClr val="007DA5"/>
              </a:buClr>
              <a:buSzPct val="100000"/>
              <a:buFont typeface="Wingdings" panose="05000000000000000000" pitchFamily="2" charset="2"/>
              <a:buChar char="Ø"/>
            </a:pPr>
            <a:r>
              <a:rPr lang="sv-SE" dirty="0">
                <a:solidFill>
                  <a:schemeClr val="bg1"/>
                </a:solidFill>
              </a:rPr>
              <a:t>Stöd från </a:t>
            </a:r>
            <a:r>
              <a:rPr lang="sv-SE" b="1" dirty="0">
                <a:solidFill>
                  <a:schemeClr val="bg1"/>
                </a:solidFill>
              </a:rPr>
              <a:t>Guiding Lion - </a:t>
            </a:r>
            <a:r>
              <a:rPr lang="sv-SE" dirty="0">
                <a:solidFill>
                  <a:schemeClr val="bg1"/>
                </a:solidFill>
              </a:rPr>
              <a:t>Stödjer klubben i två år. Besöker klubbens möten och ger råd till den nya klubben.</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sv-SE" b="1" dirty="0">
                <a:solidFill>
                  <a:schemeClr val="bg1"/>
                </a:solidFill>
              </a:rPr>
              <a:t>Överlämna ansvar - </a:t>
            </a:r>
            <a:r>
              <a:rPr lang="sv-SE" dirty="0">
                <a:solidFill>
                  <a:schemeClr val="bg1"/>
                </a:solidFill>
              </a:rPr>
              <a:t>Nya klubb-tjänstemän kommer börja leda möten, aktiviteter och delegera ansvar till andra nya klubbmedlemmar.</a:t>
            </a:r>
          </a:p>
          <a:p>
            <a:pPr marL="342900" indent="-342900">
              <a:buClr>
                <a:srgbClr val="007DA5"/>
              </a:buClr>
              <a:buSzPct val="100000"/>
              <a:buFont typeface="Wingdings" panose="05000000000000000000" pitchFamily="2" charset="2"/>
              <a:buChar char="Ø"/>
            </a:pPr>
            <a:endParaRPr lang="en-US" dirty="0">
              <a:solidFill>
                <a:schemeClr val="bg1"/>
              </a:solidFill>
            </a:endParaRPr>
          </a:p>
          <a:p>
            <a:pPr marL="342900" indent="-342900">
              <a:buClr>
                <a:srgbClr val="007DA5"/>
              </a:buClr>
              <a:buSzPct val="100000"/>
              <a:buFont typeface="Wingdings" panose="05000000000000000000" pitchFamily="2" charset="2"/>
              <a:buChar char="Ø"/>
            </a:pPr>
            <a:r>
              <a:rPr lang="sv-SE" b="1" dirty="0">
                <a:solidFill>
                  <a:schemeClr val="bg1"/>
                </a:solidFill>
              </a:rPr>
              <a:t>Fortsatt medlemsrekrytering- </a:t>
            </a:r>
            <a:r>
              <a:rPr lang="sv-SE" dirty="0">
                <a:solidFill>
                  <a:schemeClr val="bg1"/>
                </a:solidFill>
              </a:rPr>
              <a:t>Skapa sidor i sociala medier (Facebook, WhatsApp etc.), för att hjälpa till att marknadsföra klubben och göra det möjligt för medlemmar att dela idéer.</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sv-SE">
                <a:solidFill>
                  <a:srgbClr val="0D2240"/>
                </a:solidFill>
                <a:latin typeface="Arial" charset="0"/>
                <a:ea typeface="Arial" charset="0"/>
                <a:cs typeface="Arial" charset="0"/>
              </a:rPr>
            </a:br>
            <a:endParaRPr lang="sv-S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915738"/>
            <a:ext cx="4983471" cy="3074624"/>
          </a:xfrm>
          <a:prstGeom prst="rect">
            <a:avLst/>
          </a:prstGeom>
          <a:noFill/>
        </p:spPr>
        <p:txBody>
          <a:bodyPr wrap="square" rtlCol="0" anchor="b">
            <a:spAutoFit/>
          </a:bodyPr>
          <a:lstStyle/>
          <a:p>
            <a:r>
              <a:rPr lang="sv-SE" sz="2000" dirty="0">
                <a:solidFill>
                  <a:schemeClr val="bg1"/>
                </a:solidFill>
              </a:rPr>
              <a:t>Charterfesten är ett särskilt evenemang som firar starten av den nya klubben. Under evenemanget erhåller klubben charterbrevet och medlemmar från området har möjlighet att visa sitt stöd. Vanligtvis hjälper fadderklubben den nya klubben med att genomföra evenemanget.</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sv-SE" sz="3600" b="1">
                <a:solidFill>
                  <a:schemeClr val="bg1"/>
                </a:solidFill>
              </a:rPr>
              <a:t>Charterfest</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323439"/>
          </a:xfrm>
          <a:prstGeom prst="rect">
            <a:avLst/>
          </a:prstGeom>
          <a:noFill/>
        </p:spPr>
        <p:txBody>
          <a:bodyPr wrap="square" rtlCol="0">
            <a:spAutoFit/>
          </a:bodyPr>
          <a:lstStyle/>
          <a:p>
            <a:r>
              <a:rPr lang="sv-SE" sz="2000" dirty="0">
                <a:solidFill>
                  <a:srgbClr val="33373B"/>
                </a:solidFill>
              </a:rPr>
              <a:t>Planeringsguide för charterfest är en bra resurs att använda vid planering av charterfesten. Denna resurs finner du på webbsidan </a:t>
            </a:r>
            <a:r>
              <a:rPr lang="sv-SE" sz="2000" b="1" dirty="0">
                <a:solidFill>
                  <a:schemeClr val="accent3">
                    <a:lumMod val="75000"/>
                  </a:schemeClr>
                </a:solidFill>
              </a:rPr>
              <a:t>Starta en ny klubb</a:t>
            </a:r>
            <a:r>
              <a:rPr lang="sv-SE" sz="2000" dirty="0">
                <a:solidFill>
                  <a:schemeClr val="accent3">
                    <a:lumMod val="75000"/>
                  </a:schemeClr>
                </a:solidFill>
              </a:rPr>
              <a:t>.</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20000"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a:t>Bilda nya klubbar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sv-SE" sz="3200">
                <a:solidFill>
                  <a:schemeClr val="bg1"/>
                </a:solidFill>
              </a:rPr>
              <a:t>Utmärkelser</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sv-SE">
                <a:solidFill>
                  <a:srgbClr val="0D2240"/>
                </a:solidFill>
                <a:latin typeface="Arial" charset="0"/>
                <a:ea typeface="Arial" charset="0"/>
                <a:cs typeface="Arial" charset="0"/>
              </a:rPr>
            </a:br>
            <a:endParaRPr lang="sv-S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sv-SE" sz="3600" b="1">
                <a:solidFill>
                  <a:schemeClr val="bg1"/>
                </a:solidFill>
                <a:latin typeface="Arial" charset="0"/>
                <a:ea typeface="Arial" charset="0"/>
                <a:cs typeface="Arial" charset="0"/>
              </a:rPr>
              <a:t>Utmärkelser för bildande av nya klubbar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60" y="800277"/>
            <a:ext cx="6582118" cy="5715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b="1" dirty="0" err="1">
                <a:solidFill>
                  <a:srgbClr val="002060"/>
                </a:solidFill>
              </a:rPr>
              <a:t>Extensionsutmärkelser</a:t>
            </a:r>
            <a:r>
              <a:rPr lang="sv-SE" b="1" dirty="0">
                <a:solidFill>
                  <a:srgbClr val="002060"/>
                </a:solidFill>
              </a:rPr>
              <a:t> - </a:t>
            </a:r>
            <a:r>
              <a:rPr lang="sv-SE" dirty="0">
                <a:solidFill>
                  <a:schemeClr val="accent6">
                    <a:lumMod val="75000"/>
                    <a:lumOff val="25000"/>
                  </a:schemeClr>
                </a:solidFill>
              </a:rPr>
              <a:t>Överlämnas till två medlemmar som har hjälpt till att bilda klubben.</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sv-SE" b="1" dirty="0">
                <a:solidFill>
                  <a:srgbClr val="002060"/>
                </a:solidFill>
              </a:rPr>
              <a:t>Distriktsguvernörens extensionsutmärkelse - </a:t>
            </a:r>
            <a:r>
              <a:rPr lang="sv-SE" dirty="0">
                <a:solidFill>
                  <a:schemeClr val="accent6">
                    <a:lumMod val="75000"/>
                    <a:lumOff val="25000"/>
                  </a:schemeClr>
                </a:solidFill>
              </a:rPr>
              <a:t>Tilldelas guvernörer som chartrar en eller fler klubbar i sitt distrikt.</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b="1" dirty="0">
                <a:solidFill>
                  <a:srgbClr val="002060"/>
                </a:solidFill>
              </a:rPr>
              <a:t>Tygmärke för familjemedlemskap - </a:t>
            </a:r>
            <a:r>
              <a:rPr lang="sv-SE" dirty="0">
                <a:solidFill>
                  <a:schemeClr val="accent6">
                    <a:lumMod val="75000"/>
                    <a:lumOff val="25000"/>
                  </a:schemeClr>
                </a:solidFill>
              </a:rPr>
              <a:t>Överlämnas till klubbar som har lagt till 10 eller fler familjemedlemmar när klubben chartras.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b="1" dirty="0">
                <a:solidFill>
                  <a:srgbClr val="002060"/>
                </a:solidFill>
              </a:rPr>
              <a:t>Tygmärke till den nya klubbens fadderklubb – </a:t>
            </a:r>
            <a:r>
              <a:rPr lang="sv-SE" dirty="0"/>
              <a:t>Överlämnas till fadderklubben för den nya klubben.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b="1" dirty="0">
                <a:solidFill>
                  <a:srgbClr val="002060"/>
                </a:solidFill>
              </a:rPr>
              <a:t>Tygmärke för lionklubbar vid högskolor/universitet - </a:t>
            </a:r>
            <a:r>
              <a:rPr lang="sv-SE" dirty="0">
                <a:solidFill>
                  <a:schemeClr val="accent6">
                    <a:lumMod val="75000"/>
                    <a:lumOff val="25000"/>
                  </a:schemeClr>
                </a:solidFill>
              </a:rPr>
              <a:t>Överlämnas till klubbar som står som fadder för en ny lionklubb vid en högskola eller ett universitet.</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b="1" dirty="0">
                <a:solidFill>
                  <a:srgbClr val="002060"/>
                </a:solidFill>
              </a:rPr>
              <a:t>Utmärkelse för klubbfilial - </a:t>
            </a:r>
            <a:r>
              <a:rPr lang="sv-SE" dirty="0">
                <a:solidFill>
                  <a:schemeClr val="accent6">
                    <a:lumMod val="75000"/>
                    <a:lumOff val="25000"/>
                  </a:schemeClr>
                </a:solidFill>
              </a:rPr>
              <a:t>Klubbfilialens kontaktperson erhåller en nål för sitt stöd till klubben.</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b="1" dirty="0">
                <a:solidFill>
                  <a:srgbClr val="002060"/>
                </a:solidFill>
              </a:rPr>
              <a:t>Specifika utmärkelser – </a:t>
            </a:r>
            <a:r>
              <a:rPr lang="sv-SE" dirty="0">
                <a:solidFill>
                  <a:schemeClr val="accent6">
                    <a:lumMod val="75000"/>
                    <a:lumOff val="25000"/>
                  </a:schemeClr>
                </a:solidFill>
              </a:rPr>
              <a:t>Utmärkelser om </a:t>
            </a:r>
            <a:r>
              <a:rPr lang="sv-SE" i="1" dirty="0">
                <a:solidFill>
                  <a:schemeClr val="accent6">
                    <a:lumMod val="75000"/>
                    <a:lumOff val="25000"/>
                  </a:schemeClr>
                </a:solidFill>
              </a:rPr>
              <a:t>MISSION</a:t>
            </a:r>
            <a:r>
              <a:rPr lang="sv-SE" b="1" i="1" dirty="0">
                <a:solidFill>
                  <a:schemeClr val="accent6">
                    <a:lumMod val="75000"/>
                    <a:lumOff val="25000"/>
                  </a:schemeClr>
                </a:solidFill>
              </a:rPr>
              <a:t> 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a:t>Bilda nya klubbar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sv-SE" sz="3200">
                <a:solidFill>
                  <a:schemeClr val="bg1"/>
                </a:solidFill>
              </a:rPr>
              <a:t>Resurser</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57308"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sv-SE" dirty="0">
                <a:solidFill>
                  <a:srgbClr val="10233F"/>
                </a:solidFill>
                <a:latin typeface="Arial" charset="0"/>
                <a:ea typeface="Arial" charset="0"/>
                <a:cs typeface="Arial" charset="0"/>
              </a:rPr>
              <a:t>Förmån för samhället</a:t>
            </a:r>
          </a:p>
          <a:p>
            <a:pPr marL="342900" indent="-342900">
              <a:lnSpc>
                <a:spcPct val="200000"/>
              </a:lnSpc>
              <a:buClr>
                <a:srgbClr val="10233F"/>
              </a:buClr>
              <a:buSzPct val="100000"/>
              <a:buFont typeface="Wingdings" panose="05000000000000000000" pitchFamily="2" charset="2"/>
              <a:buChar char="Ø"/>
            </a:pPr>
            <a:endParaRPr lang="sv-SE" sz="600" dirty="0">
              <a:solidFill>
                <a:srgbClr val="10233F"/>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sv-SE" dirty="0">
                <a:solidFill>
                  <a:srgbClr val="10233F"/>
                </a:solidFill>
                <a:latin typeface="Arial" charset="0"/>
                <a:ea typeface="Arial" charset="0"/>
                <a:cs typeface="Arial" charset="0"/>
              </a:rPr>
              <a:t>Tillhandahålla nya möjligheter till hjälpinsatser</a:t>
            </a:r>
          </a:p>
          <a:p>
            <a:pPr marL="342900" indent="-342900">
              <a:lnSpc>
                <a:spcPct val="200000"/>
              </a:lnSpc>
              <a:buClr>
                <a:srgbClr val="10233F"/>
              </a:buClr>
              <a:buSzPct val="100000"/>
              <a:buFont typeface="Wingdings" panose="05000000000000000000" pitchFamily="2" charset="2"/>
              <a:buChar char="Ø"/>
            </a:pPr>
            <a:r>
              <a:rPr lang="sv-SE" dirty="0">
                <a:solidFill>
                  <a:srgbClr val="10233F"/>
                </a:solidFill>
                <a:latin typeface="Arial" charset="0"/>
                <a:ea typeface="Arial" charset="0"/>
                <a:cs typeface="Arial" charset="0"/>
              </a:rPr>
              <a:t>Tillgodose angelägna behov</a:t>
            </a:r>
          </a:p>
          <a:p>
            <a:pPr marL="342900" indent="-342900">
              <a:lnSpc>
                <a:spcPct val="200000"/>
              </a:lnSpc>
              <a:buClr>
                <a:srgbClr val="10233F"/>
              </a:buClr>
              <a:buSzPct val="100000"/>
              <a:buFont typeface="Wingdings" panose="05000000000000000000" pitchFamily="2" charset="2"/>
              <a:buChar char="Ø"/>
            </a:pPr>
            <a:r>
              <a:rPr lang="sv-SE" dirty="0">
                <a:solidFill>
                  <a:srgbClr val="10233F"/>
                </a:solidFill>
                <a:latin typeface="Arial" charset="0"/>
                <a:ea typeface="Arial" charset="0"/>
                <a:cs typeface="Arial" charset="0"/>
              </a:rPr>
              <a:t>Göra skillnad</a:t>
            </a:r>
          </a:p>
          <a:p>
            <a:pPr marL="342900" indent="-342900">
              <a:lnSpc>
                <a:spcPct val="200000"/>
              </a:lnSpc>
              <a:buClr>
                <a:srgbClr val="10233F"/>
              </a:buClr>
              <a:buSzPct val="100000"/>
              <a:buFont typeface="Wingdings" panose="05000000000000000000" pitchFamily="2" charset="2"/>
              <a:buChar char="Ø"/>
            </a:pPr>
            <a:r>
              <a:rPr lang="sv-SE" dirty="0">
                <a:solidFill>
                  <a:srgbClr val="10233F"/>
                </a:solidFill>
                <a:latin typeface="Arial" charset="0"/>
                <a:ea typeface="Arial" charset="0"/>
                <a:cs typeface="Arial" charset="0"/>
              </a:rPr>
              <a:t>Förnya medlemskapet</a:t>
            </a:r>
          </a:p>
          <a:p>
            <a:pPr marL="342900" indent="-342900">
              <a:lnSpc>
                <a:spcPct val="200000"/>
              </a:lnSpc>
              <a:buClr>
                <a:srgbClr val="10233F"/>
              </a:buClr>
              <a:buSzPct val="100000"/>
              <a:buFont typeface="Wingdings" panose="05000000000000000000" pitchFamily="2" charset="2"/>
              <a:buChar char="Ø"/>
            </a:pPr>
            <a:r>
              <a:rPr lang="sv-SE" dirty="0">
                <a:solidFill>
                  <a:srgbClr val="10233F"/>
                </a:solidFill>
                <a:latin typeface="Arial" charset="0"/>
                <a:ea typeface="Arial" charset="0"/>
                <a:cs typeface="Arial" charset="0"/>
              </a:rPr>
              <a:t>Utveckla nya ledare</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209800"/>
            <a:ext cx="5092507" cy="1446550"/>
          </a:xfrm>
          <a:prstGeom prst="rect">
            <a:avLst/>
          </a:prstGeom>
          <a:noFill/>
        </p:spPr>
        <p:txBody>
          <a:bodyPr wrap="square" rtlCol="0" anchor="b">
            <a:spAutoFit/>
          </a:bodyPr>
          <a:lstStyle/>
          <a:p>
            <a:pPr algn="ctr"/>
            <a:r>
              <a:rPr lang="sv-SE" sz="4400" b="1" dirty="0">
                <a:solidFill>
                  <a:schemeClr val="bg1"/>
                </a:solidFill>
                <a:latin typeface="Arial" panose="020B0604020202020204" pitchFamily="34" charset="0"/>
                <a:ea typeface="Arial" charset="0"/>
                <a:cs typeface="Arial" panose="020B0604020202020204" pitchFamily="34" charset="0"/>
              </a:rPr>
              <a:t>Varför bör vi bilda nya klubbar?</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745978"/>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sv-SE" sz="3600" b="1">
                <a:solidFill>
                  <a:srgbClr val="082E87"/>
                </a:solidFill>
              </a:rPr>
              <a:t>Rekryteringsmaterial för nya klubbar</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90987" y="533400"/>
            <a:ext cx="6345412"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200" dirty="0">
                <a:solidFill>
                  <a:schemeClr val="bg1"/>
                </a:solidFill>
              </a:rPr>
              <a:t>I listan nedan finns ett antal resurser som finns på webbplatsen. De kan även beställas från medlemsdivisionen. För att göra en beställning besöker du webbsidan om att starta nya klubbar eller använder QR-koden.</a:t>
            </a:r>
          </a:p>
          <a:p>
            <a:pPr marL="0" indent="0">
              <a:buNone/>
            </a:pPr>
            <a:r>
              <a:rPr lang="sv-SE" sz="220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rPr>
              <a:t>Paket för nya klubbar (KITEXT)</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ea typeface="Calibri" panose="020F0502020204030204" pitchFamily="34" charset="0"/>
              </a:rPr>
              <a:t>Ansökan om chartermedlemskap (TK-188)</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ea typeface="Calibri" panose="020F0502020204030204" pitchFamily="34" charset="0"/>
              </a:rPr>
              <a:t>Broschyr om Lions (EX-511)</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ea typeface="Calibri" panose="020F0502020204030204" pitchFamily="34" charset="0"/>
              </a:rPr>
              <a:t>Rekryteringsaffisch (EX-109)</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ea typeface="Calibri" panose="020F0502020204030204" pitchFamily="34" charset="0"/>
              </a:rPr>
              <a:t>Broschyren Lions gör skillnad (ME-40)</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ea typeface="Calibri" panose="020F0502020204030204" pitchFamily="34" charset="0"/>
              </a:rPr>
              <a:t>Broschyren Din familj kan göra skillnad (MPFM-8)</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rPr>
              <a:t>Lions lever med ett syfte </a:t>
            </a:r>
            <a:r>
              <a:rPr lang="sv-SE" dirty="0">
                <a:solidFill>
                  <a:schemeClr val="bg1"/>
                </a:solidFill>
                <a:ea typeface="Calibri" panose="020F0502020204030204" pitchFamily="34" charset="0"/>
              </a:rPr>
              <a:t>(ME-33)</a:t>
            </a:r>
          </a:p>
          <a:p>
            <a:pPr marL="342900" indent="-342900">
              <a:lnSpc>
                <a:spcPct val="150000"/>
              </a:lnSpc>
              <a:buClr>
                <a:schemeClr val="bg1"/>
              </a:buClr>
              <a:buSzPct val="100000"/>
              <a:buFont typeface="Wingdings" panose="05000000000000000000" pitchFamily="2" charset="2"/>
              <a:buChar char="Ø"/>
            </a:pPr>
            <a:r>
              <a:rPr lang="sv-SE" dirty="0">
                <a:solidFill>
                  <a:schemeClr val="bg1"/>
                </a:solidFill>
              </a:rPr>
              <a:t>Bara fråga! Handbok för rekrytering (ME-300)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sv-SE">
                <a:solidFill>
                  <a:srgbClr val="0D2240"/>
                </a:solidFill>
                <a:latin typeface="Arial" charset="0"/>
                <a:ea typeface="Arial" charset="0"/>
                <a:cs typeface="Arial" charset="0"/>
              </a:rPr>
            </a:br>
            <a:endParaRPr lang="sv-SE">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3600" b="1">
                <a:solidFill>
                  <a:schemeClr val="bg1"/>
                </a:solidFill>
              </a:rPr>
              <a:t>Viktigt att komma ihåg</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303091" y="723900"/>
            <a:ext cx="6486961"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a:solidFill>
                  <a:schemeClr val="accent6">
                    <a:lumMod val="75000"/>
                    <a:lumOff val="25000"/>
                  </a:schemeClr>
                </a:solidFill>
              </a:rPr>
              <a:t>Att förstå behoven i samhället är det första steget till framgångsrikt bildande av en klubb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a:solidFill>
                  <a:schemeClr val="accent6">
                    <a:lumMod val="75000"/>
                    <a:lumOff val="25000"/>
                  </a:schemeClr>
                </a:solidFill>
              </a:rPr>
              <a:t>Att skapa ett starkt team som stödjer den nya klubben kommer hjälpa till att behålla medlemmar och skapa en aktiv klubb.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a:solidFill>
                  <a:schemeClr val="accent6">
                    <a:lumMod val="75000"/>
                    <a:lumOff val="25000"/>
                  </a:schemeClr>
                </a:solidFill>
              </a:rPr>
              <a:t>Relationer med samhällsledare och företagsledare är till hjälp för klubben och bidrar till klubbens marknadsföring.</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a:solidFill>
                  <a:schemeClr val="accent6">
                    <a:lumMod val="75000"/>
                    <a:lumOff val="25000"/>
                  </a:schemeClr>
                </a:solidFill>
              </a:rPr>
              <a:t>Ett välplanerat informationsmöte och organisationsmöte lämnar ett bestående intryck på nya medlemmar.</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a:solidFill>
                  <a:schemeClr val="accent6">
                    <a:lumMod val="75000"/>
                    <a:lumOff val="25000"/>
                  </a:schemeClr>
                </a:solidFill>
              </a:rPr>
              <a:t>LCI:s personal finns tillgänglig för att stödja klubben under hela processen.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sv-SE">
                <a:solidFill>
                  <a:schemeClr val="accent6">
                    <a:lumMod val="75000"/>
                    <a:lumOff val="25000"/>
                  </a:schemeClr>
                </a:solidFill>
              </a:rPr>
              <a:t>Visa din passion för hjälpinsatser och ha roligt under det att du bildar nya klubbar.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sv-SE" sz="4400" b="1" i="0">
                <a:solidFill>
                  <a:schemeClr val="bg1"/>
                </a:solidFill>
                <a:effectLst/>
                <a:cs typeface="Arial" panose="020B0604020202020204" pitchFamily="34" charset="0"/>
              </a:rPr>
              <a:t>Att hjälpa andra är den hyra man betalar för ett rum här på jorden.</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sv-SE" sz="2400" b="1">
                <a:solidFill>
                  <a:schemeClr val="bg1"/>
                </a:solidFill>
              </a:rPr>
              <a:t>- Muhammad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a:t>Frågor?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425076" y="3581400"/>
            <a:ext cx="5341845" cy="1569660"/>
          </a:xfrm>
          <a:prstGeom prst="rect">
            <a:avLst/>
          </a:prstGeom>
          <a:noFill/>
        </p:spPr>
        <p:txBody>
          <a:bodyPr wrap="square">
            <a:spAutoFit/>
          </a:bodyPr>
          <a:lstStyle/>
          <a:p>
            <a:pPr marL="0" indent="0" algn="ctr">
              <a:buNone/>
            </a:pPr>
            <a:r>
              <a:rPr lang="sv-SE" sz="2400" dirty="0">
                <a:solidFill>
                  <a:schemeClr val="bg1"/>
                </a:solidFill>
              </a:rPr>
              <a:t>För mer information är du välkommen att kontakta avdelningen för medlemsutveckling via e-post </a:t>
            </a:r>
            <a:r>
              <a:rPr lang="sv-SE" sz="2400" dirty="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2"/>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rPr>
              <a:t>Tack</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304800" y="6324600"/>
            <a:ext cx="2619430" cy="338554"/>
          </a:xfrm>
          <a:prstGeom prst="rect">
            <a:avLst/>
          </a:prstGeom>
          <a:noFill/>
        </p:spPr>
        <p:txBody>
          <a:bodyPr wrap="square" rtlCol="0">
            <a:spAutoFit/>
          </a:bodyPr>
          <a:lstStyle/>
          <a:p>
            <a:r>
              <a:rPr lang="sv-SE" sz="1600" b="1" dirty="0">
                <a:solidFill>
                  <a:schemeClr val="bg1"/>
                </a:solidFill>
              </a:rPr>
              <a:t>Uppdaterad 5/2023 SW</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sv-SE" sz="2000">
                <a:solidFill>
                  <a:srgbClr val="33373B"/>
                </a:solidFill>
                <a:latin typeface="Arial" charset="0"/>
                <a:ea typeface="Arial" charset="0"/>
                <a:cs typeface="Arial" charset="0"/>
              </a:rPr>
              <a:t>Vår värld förändras ständigt och vi vill att den nya klubben ska passa medlemmarnas liv. </a:t>
            </a:r>
          </a:p>
        </p:txBody>
      </p:sp>
      <p:sp>
        <p:nvSpPr>
          <p:cNvPr id="14" name="BoxContent"/>
          <p:cNvSpPr>
            <a:spLocks noChangeArrowheads="1"/>
          </p:cNvSpPr>
          <p:nvPr/>
        </p:nvSpPr>
        <p:spPr bwMode="gray">
          <a:xfrm>
            <a:off x="3810000" y="3896260"/>
            <a:ext cx="6858000" cy="91440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Studenter gör skillnad på skolområdet</a:t>
            </a:r>
          </a:p>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Studenter bygger upp värdefulla ledaregenskaper</a:t>
            </a:r>
          </a:p>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Studenter är berättigade till rabatter när de går med i en lionklubb</a:t>
            </a:r>
          </a:p>
        </p:txBody>
      </p:sp>
      <p:sp>
        <p:nvSpPr>
          <p:cNvPr id="16" name="BoxContent"/>
          <p:cNvSpPr>
            <a:spLocks noChangeArrowheads="1"/>
          </p:cNvSpPr>
          <p:nvPr/>
        </p:nvSpPr>
        <p:spPr bwMode="gray">
          <a:xfrm>
            <a:off x="3810000" y="5105400"/>
            <a:ext cx="6858000" cy="91440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Tillhandahåller en enkel övergång från leomedlemmar till lionmedlemmar</a:t>
            </a:r>
          </a:p>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Tidigare år som leomedlemmar kan tillgodoräknas medlemsår i Lions</a:t>
            </a:r>
          </a:p>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Erbjuder befrielse från inträdesavgiften för Leo till Lion</a:t>
            </a:r>
          </a:p>
        </p:txBody>
      </p:sp>
      <p:sp>
        <p:nvSpPr>
          <p:cNvPr id="19" name="BoxContent"/>
          <p:cNvSpPr>
            <a:spLocks noChangeArrowheads="1"/>
          </p:cNvSpPr>
          <p:nvPr/>
        </p:nvSpPr>
        <p:spPr bwMode="gray">
          <a:xfrm>
            <a:off x="3810000" y="2679737"/>
            <a:ext cx="6858000" cy="91440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Den vanligaste typen av klubb</a:t>
            </a:r>
          </a:p>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Idealisk för en grupp serviceintresserade människor i ett samhälle</a:t>
            </a:r>
          </a:p>
          <a:p>
            <a:pPr marL="569214" lvl="1" indent="-285750">
              <a:spcBef>
                <a:spcPts val="0"/>
              </a:spcBef>
              <a:buClr>
                <a:schemeClr val="bg1">
                  <a:lumMod val="50000"/>
                </a:schemeClr>
              </a:buClr>
              <a:buSzPct val="100000"/>
              <a:buFont typeface="Arial" charset="0"/>
              <a:buChar char="•"/>
            </a:pPr>
            <a:r>
              <a:rPr lang="sv-SE" sz="1400">
                <a:solidFill>
                  <a:srgbClr val="33373B"/>
                </a:solidFill>
                <a:latin typeface="Arial" charset="0"/>
                <a:ea typeface="Arial" charset="0"/>
                <a:cs typeface="Arial" charset="0"/>
              </a:rPr>
              <a:t>Erbjuder flexibilitet och hjälper många olika slag samhällen</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b="1">
                <a:solidFill>
                  <a:srgbClr val="00338D"/>
                </a:solidFill>
                <a:latin typeface="Arial" charset="0"/>
                <a:ea typeface="Arial" charset="0"/>
                <a:cs typeface="Arial" charset="0"/>
              </a:rPr>
              <a:t>Klubbtyper/format för nya klubbar</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749657" y="2664368"/>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sv-SE" sz="1600" b="1">
                <a:solidFill>
                  <a:srgbClr val="FFFFFF"/>
                </a:solidFill>
                <a:latin typeface="Arial" charset="0"/>
                <a:ea typeface="Arial" charset="0"/>
                <a:cs typeface="Arial" charset="0"/>
              </a:rPr>
              <a:t>Traditionell klubb</a:t>
            </a:r>
          </a:p>
        </p:txBody>
      </p:sp>
      <p:sp>
        <p:nvSpPr>
          <p:cNvPr id="23" name="Freeform 22"/>
          <p:cNvSpPr/>
          <p:nvPr/>
        </p:nvSpPr>
        <p:spPr>
          <a:xfrm>
            <a:off x="1749657" y="3861682"/>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sv-SE" sz="1600" b="1">
                <a:solidFill>
                  <a:srgbClr val="FFFFFF"/>
                </a:solidFill>
                <a:latin typeface="Arial" charset="0"/>
                <a:ea typeface="Arial" charset="0"/>
                <a:cs typeface="Arial" charset="0"/>
              </a:rPr>
              <a:t>Klubbar vid högskolor och universitet</a:t>
            </a:r>
          </a:p>
        </p:txBody>
      </p:sp>
      <p:sp>
        <p:nvSpPr>
          <p:cNvPr id="24" name="Freeform 23"/>
          <p:cNvSpPr/>
          <p:nvPr/>
        </p:nvSpPr>
        <p:spPr>
          <a:xfrm>
            <a:off x="1749657" y="506057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sv-SE" sz="1600" b="1">
                <a:solidFill>
                  <a:srgbClr val="FFFFFF"/>
                </a:solidFill>
                <a:latin typeface="Arial" charset="0"/>
                <a:ea typeface="Arial" charset="0"/>
                <a:cs typeface="Arial" charset="0"/>
              </a:rPr>
              <a:t>Leo Lion-klubbar</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581400" y="4708889"/>
            <a:ext cx="6858000" cy="91440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Klubbar byggda på gemensamma intressen (kultur, färdigheter, intresse)</a:t>
            </a:r>
          </a:p>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Samma policy och procedur gäller som vid bildande av traditionella klubbar</a:t>
            </a:r>
          </a:p>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Hjälpinsatser baseras på gemensamma intressen</a:t>
            </a:r>
          </a:p>
        </p:txBody>
      </p:sp>
      <p:sp>
        <p:nvSpPr>
          <p:cNvPr id="16" name="BoxContent"/>
          <p:cNvSpPr>
            <a:spLocks noChangeArrowheads="1"/>
          </p:cNvSpPr>
          <p:nvPr/>
        </p:nvSpPr>
        <p:spPr bwMode="gray">
          <a:xfrm>
            <a:off x="3606788" y="3498799"/>
            <a:ext cx="6858000" cy="91440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Klubbkategori som använder programvara eller digitala plattformar för möten</a:t>
            </a:r>
          </a:p>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Samma policy och procedur gäller som vid bildande av traditionella klubbar</a:t>
            </a:r>
          </a:p>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Erbjuder flexibla alternativ för personer som kan ha begränsningar (t.ex. begränsad tid för möten, geografisk plats, begränsad fysisk rörlighet)</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b="1">
                <a:solidFill>
                  <a:srgbClr val="00338D"/>
                </a:solidFill>
                <a:latin typeface="Arial" charset="0"/>
                <a:ea typeface="Arial" charset="0"/>
                <a:cs typeface="Arial" charset="0"/>
              </a:rPr>
              <a:t>Klubbtyper/format för nya klubbar (fortsättning)</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559891" y="4693520"/>
            <a:ext cx="2046896"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sv-SE" sz="1600" b="1">
                <a:solidFill>
                  <a:srgbClr val="FFFFFF"/>
                </a:solidFill>
                <a:latin typeface="Arial" charset="0"/>
                <a:ea typeface="Arial" charset="0"/>
                <a:cs typeface="Arial" charset="0"/>
              </a:rPr>
              <a:t>Specialklubb</a:t>
            </a:r>
          </a:p>
        </p:txBody>
      </p:sp>
      <p:sp>
        <p:nvSpPr>
          <p:cNvPr id="24" name="Freeform 23"/>
          <p:cNvSpPr/>
          <p:nvPr/>
        </p:nvSpPr>
        <p:spPr>
          <a:xfrm>
            <a:off x="1546445" y="346902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sv-SE" sz="1600" b="1">
                <a:solidFill>
                  <a:srgbClr val="FFFFFF"/>
                </a:solidFill>
                <a:latin typeface="Arial" charset="0"/>
                <a:ea typeface="Arial" charset="0"/>
                <a:cs typeface="Arial" charset="0"/>
              </a:rPr>
              <a:t>Virtuell klubb</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81400" y="2264960"/>
            <a:ext cx="6858000" cy="91440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En klubbfilial är en del av en befintlig moderklubb </a:t>
            </a:r>
          </a:p>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Klubbfilialer planerar sina egna projekt och aktiviteter</a:t>
            </a:r>
          </a:p>
          <a:p>
            <a:pPr marL="569214" lvl="1" indent="-285750">
              <a:spcBef>
                <a:spcPts val="0"/>
              </a:spcBef>
              <a:buClr>
                <a:schemeClr val="bg1">
                  <a:lumMod val="50000"/>
                </a:schemeClr>
              </a:buClr>
              <a:buSzPct val="100000"/>
              <a:buFont typeface="Arial" charset="0"/>
              <a:buChar char="•"/>
            </a:pPr>
            <a:r>
              <a:rPr lang="sv-SE" sz="1400" dirty="0">
                <a:solidFill>
                  <a:srgbClr val="33373B"/>
                </a:solidFill>
                <a:latin typeface="Arial" charset="0"/>
                <a:ea typeface="Arial" charset="0"/>
                <a:cs typeface="Arial" charset="0"/>
              </a:rPr>
              <a:t>Gör det möjligt för en liten grupp människor att starta en klubb (minimum 5)</a:t>
            </a:r>
          </a:p>
        </p:txBody>
      </p:sp>
      <p:sp>
        <p:nvSpPr>
          <p:cNvPr id="5" name="Freeform 24">
            <a:extLst>
              <a:ext uri="{FF2B5EF4-FFF2-40B4-BE49-F238E27FC236}">
                <a16:creationId xmlns:a16="http://schemas.microsoft.com/office/drawing/2014/main" id="{1A256086-59E5-A302-AE8E-FEE0D6BE4568}"/>
              </a:ext>
            </a:extLst>
          </p:cNvPr>
          <p:cNvSpPr/>
          <p:nvPr/>
        </p:nvSpPr>
        <p:spPr>
          <a:xfrm>
            <a:off x="1553168" y="2234297"/>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sv-SE" sz="1600" b="1">
                <a:solidFill>
                  <a:srgbClr val="FFFFFF"/>
                </a:solidFill>
                <a:latin typeface="Arial" charset="0"/>
                <a:ea typeface="Arial" charset="0"/>
                <a:cs typeface="Arial" charset="0"/>
              </a:rPr>
              <a:t>Klubbfilial</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sv-SE"/>
              <a:t>Bilda nya klubbar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sv-SE" sz="3200">
                <a:solidFill>
                  <a:schemeClr val="bg1"/>
                </a:solidFill>
              </a:rPr>
              <a:t>Policy och process</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2" y="897224"/>
            <a:ext cx="4984177"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Ny lionklubb</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20 chartermedlemmar</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Distriktsguvernörens godkännande</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Charteravgifter och certifiering</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Fadderklubb</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Ifylld charteransökan</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Arbetsgivares nummer </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	(endast USA)</a:t>
            </a:r>
          </a:p>
          <a:p>
            <a:pPr marL="861999" lvl="1" indent="-342900">
              <a:buClr>
                <a:srgbClr val="10233F"/>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Klubbfilial</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Fem medlemmar i klubbfilialen</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Klubbfilialen väljer president, sekreterare och kassör</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Moderklubbens godkännande</a:t>
            </a:r>
          </a:p>
          <a:p>
            <a:pPr marL="861999" lvl="1" indent="-342900">
              <a:buClr>
                <a:srgbClr val="10233F"/>
              </a:buClr>
              <a:buSzPct val="100000"/>
              <a:buFont typeface="Wingdings" panose="05000000000000000000" pitchFamily="2" charset="2"/>
              <a:buChar char="q"/>
            </a:pPr>
            <a:r>
              <a:rPr lang="sv-SE" dirty="0">
                <a:solidFill>
                  <a:srgbClr val="33373B"/>
                </a:solidFill>
                <a:latin typeface="Arial" charset="0"/>
                <a:ea typeface="Arial" charset="0"/>
                <a:cs typeface="Arial" charset="0"/>
              </a:rPr>
              <a:t>Ifylld ansökan</a:t>
            </a:r>
            <a:br>
              <a:rPr lang="sv-SE" dirty="0">
                <a:solidFill>
                  <a:srgbClr val="33373B"/>
                </a:solidFill>
                <a:latin typeface="Arial" charset="0"/>
                <a:ea typeface="Arial" charset="0"/>
                <a:cs typeface="Arial" charset="0"/>
              </a:rPr>
            </a:br>
            <a:endParaRPr lang="sv-SE"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49445" y="1980894"/>
            <a:ext cx="4806876" cy="1446550"/>
          </a:xfrm>
          <a:prstGeom prst="rect">
            <a:avLst/>
          </a:prstGeom>
          <a:noFill/>
        </p:spPr>
        <p:txBody>
          <a:bodyPr wrap="square" rtlCol="0" anchor="b">
            <a:spAutoFit/>
          </a:bodyPr>
          <a:lstStyle/>
          <a:p>
            <a:pPr algn="ctr"/>
            <a:r>
              <a:rPr lang="sv-SE" sz="4400" b="1" dirty="0">
                <a:solidFill>
                  <a:schemeClr val="bg1"/>
                </a:solidFill>
                <a:latin typeface="Arial" panose="020B0604020202020204" pitchFamily="34" charset="0"/>
                <a:ea typeface="Arial" charset="0"/>
                <a:cs typeface="Arial" panose="020B0604020202020204" pitchFamily="34" charset="0"/>
              </a:rPr>
              <a:t>Checklista för nya klubbar</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00338D"/>
                </a:solidFill>
              </a:rPr>
              <a:t>Process för att bilda en ny klubb</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600">
                <a:solidFill>
                  <a:srgbClr val="33373B"/>
                </a:solidFill>
                <a:latin typeface="+mn-lt"/>
                <a:ea typeface="Arial" charset="0"/>
                <a:cs typeface="Arial" charset="0"/>
              </a:rPr>
              <a:t>Framgångsrik nyklubbildning inkluderar följande 4 steg:</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47080263"/>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004121"/>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sv-SE" sz="1500" b="1" i="0" baseline="0" dirty="0">
                <a:solidFill>
                  <a:schemeClr val="bg1"/>
                </a:solidFill>
                <a:latin typeface="Arial" panose="020B0604020202020204" pitchFamily="34" charset="0"/>
                <a:cs typeface="Arial" panose="020B0604020202020204" pitchFamily="34" charset="0"/>
              </a:rPr>
              <a:t>GRATULERAR! DU ÄR REDO ATT CHARTRA EN NY KLUBB:</a:t>
            </a:r>
          </a:p>
          <a:p>
            <a:pPr marL="0" lvl="0" indent="0" algn="ctr" defTabSz="889000">
              <a:lnSpc>
                <a:spcPct val="90000"/>
              </a:lnSpc>
              <a:spcBef>
                <a:spcPct val="0"/>
              </a:spcBef>
              <a:spcAft>
                <a:spcPct val="35000"/>
              </a:spcAft>
              <a:buNone/>
            </a:pPr>
            <a:r>
              <a:rPr lang="sv-SE" sz="1500" b="1" i="0" baseline="0" dirty="0">
                <a:solidFill>
                  <a:schemeClr val="bg1"/>
                </a:solidFill>
                <a:latin typeface="Arial" panose="020B0604020202020204" pitchFamily="34" charset="0"/>
                <a:cs typeface="Arial" panose="020B0604020202020204" pitchFamily="34" charset="0"/>
              </a:rPr>
              <a:t>Charterinformation</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43323</TotalTime>
  <Words>5402</Words>
  <Application>Microsoft Office PowerPoint</Application>
  <PresentationFormat>Widescreen</PresentationFormat>
  <Paragraphs>763</Paragraphs>
  <Slides>44</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Steg tre: Rekrytera chartermedlemmar</vt:lpstr>
      <vt:lpstr>Steg tre:  Rekrytera chartermedlemmar</vt:lpstr>
      <vt:lpstr>PowerPoint Presentation</vt:lpstr>
      <vt:lpstr>Steg fyra:  Informationsmöte </vt:lpstr>
      <vt:lpstr>Steg fyra:  Organisationsmöte </vt:lpstr>
      <vt:lpstr>Steg fyra:  Informationsmöte och organisationsmöte</vt:lpstr>
      <vt:lpstr>PowerPoint Presentation</vt:lpstr>
      <vt:lpstr>PowerPoint Presentation</vt:lpstr>
      <vt:lpstr>PowerPoint Presentation</vt:lpstr>
      <vt:lpstr>PowerPoint Presentation</vt:lpstr>
      <vt:lpstr>Skicka in charteransökan (fortsättning)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1295</cp:revision>
  <cp:lastPrinted>2017-06-29T03:55:04Z</cp:lastPrinted>
  <dcterms:created xsi:type="dcterms:W3CDTF">2016-11-15T15:12:50Z</dcterms:created>
  <dcterms:modified xsi:type="dcterms:W3CDTF">2023-08-28T21:03:19Z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