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872" r:id="rId2"/>
    <p:sldId id="1109" r:id="rId3"/>
    <p:sldId id="984" r:id="rId4"/>
    <p:sldId id="1129" r:id="rId5"/>
    <p:sldId id="1117" r:id="rId6"/>
    <p:sldId id="1120" r:id="rId7"/>
    <p:sldId id="1119" r:id="rId8"/>
    <p:sldId id="1116" r:id="rId9"/>
    <p:sldId id="1126" r:id="rId10"/>
    <p:sldId id="1127" r:id="rId11"/>
    <p:sldId id="1130" r:id="rId12"/>
    <p:sldId id="1131" r:id="rId13"/>
    <p:sldId id="1132" r:id="rId14"/>
    <p:sldId id="1133" r:id="rId15"/>
    <p:sldId id="1134" r:id="rId16"/>
    <p:sldId id="1118" r:id="rId17"/>
    <p:sldId id="1128" r:id="rId18"/>
    <p:sldId id="1136"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EBB700"/>
    <a:srgbClr val="55565A"/>
    <a:srgbClr val="FF5C35"/>
    <a:srgbClr val="407CCA"/>
    <a:srgbClr val="0D2240"/>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p:restoredTop sz="86410" autoAdjust="0"/>
  </p:normalViewPr>
  <p:slideViewPr>
    <p:cSldViewPr snapToGrid="0" snapToObjects="1">
      <p:cViewPr varScale="1">
        <p:scale>
          <a:sx n="98" d="100"/>
          <a:sy n="98" d="100"/>
        </p:scale>
        <p:origin x="276" y="90"/>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9:58:45.4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1,'19'1,"0"1,-1 1,1 1,-1 1,0 0,19 9,-16-6,0-1,0-1,1-1,24 3,278-5,-159-6,696 3,-827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20:00:07.1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3,'208'18,"-138"-9,73-1,1943-9,-2060-1,1 0,44-11,-42 6,-1 2,33-1,28 5,-1 4,105 17,-110-9,69 13,-60-6,1-5,0-3,105-4,-12-7,-149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on in this power point is designed to help the club organizers conduct a successful organizational meeting and post workshop follow up.</a:t>
            </a:r>
          </a:p>
        </p:txBody>
      </p:sp>
      <p:sp>
        <p:nvSpPr>
          <p:cNvPr id="4" name="Slide Number Placeholder 3"/>
          <p:cNvSpPr>
            <a:spLocks noGrp="1"/>
          </p:cNvSpPr>
          <p:nvPr>
            <p:ph type="sldNum" sz="quarter" idx="10"/>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189264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The new club application process is a 6 step process.  The first steps begin at logging in through the LCI website.</a:t>
            </a:r>
          </a:p>
        </p:txBody>
      </p:sp>
      <p:sp>
        <p:nvSpPr>
          <p:cNvPr id="4" name="Slide Number Placeholder 3"/>
          <p:cNvSpPr>
            <a:spLocks noGrp="1"/>
          </p:cNvSpPr>
          <p:nvPr>
            <p:ph type="sldNum" sz="quarter" idx="10"/>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84456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Only the DG, GMT Coordinator, Sponsoring Club President or Secretary has access to submit the application.  Once club has been submitted and moved to the “completion phase” will the new club officers have access in MyLCI.   “Completion” doesn’t mean that it is completed it means that the club organizers need to enter additional information. They will get an email with instructions on how set their log in for MyLCI.</a:t>
            </a:r>
          </a:p>
        </p:txBody>
      </p:sp>
      <p:sp>
        <p:nvSpPr>
          <p:cNvPr id="4" name="Slide Number Placeholder 3"/>
          <p:cNvSpPr>
            <a:spLocks noGrp="1"/>
          </p:cNvSpPr>
          <p:nvPr>
            <p:ph type="sldNum" sz="quarter" idx="10"/>
          </p:nvPr>
        </p:nvSpPr>
        <p:spPr/>
        <p:txBody>
          <a:bodyPr/>
          <a:lstStyle/>
          <a:p>
            <a:fld id="{65F38A34-01B5-8B47-8788-985DCB17BFD7}" type="slidenum">
              <a:rPr lang="en-US" smtClean="0"/>
              <a:t>11</a:t>
            </a:fld>
            <a:endParaRPr lang="en-US" dirty="0"/>
          </a:p>
        </p:txBody>
      </p:sp>
    </p:spTree>
    <p:extLst>
      <p:ext uri="{BB962C8B-B14F-4D97-AF65-F5344CB8AC3E}">
        <p14:creationId xmlns:p14="http://schemas.microsoft.com/office/powerpoint/2010/main" val="82018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p>
          <a:p>
            <a:endParaRPr lang="en-US" dirty="0"/>
          </a:p>
          <a:p>
            <a:r>
              <a:rPr lang="en-US" dirty="0"/>
              <a:t>You can read directly from this slide.  If the person completing the application does not see the “add club” button, then they should check to make sure there title at the top of the page has been changed to the title that allows for application submission.</a:t>
            </a:r>
          </a:p>
        </p:txBody>
      </p:sp>
      <p:sp>
        <p:nvSpPr>
          <p:cNvPr id="4" name="Slide Number Placeholder 3"/>
          <p:cNvSpPr>
            <a:spLocks noGrp="1"/>
          </p:cNvSpPr>
          <p:nvPr>
            <p:ph type="sldNum" sz="quarter" idx="10"/>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271254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This is the application page.  The information they gather from the “New Club Charter Application Worksheet” will help them complete this first stage of the application.  Once the information has been entered, reading and click the “club criteria”,  clicking the DG Authorization button, and the save button all move the application to the next phase in the process.  It will be an error message if there are missing items in the sections </a:t>
            </a:r>
          </a:p>
        </p:txBody>
      </p:sp>
      <p:sp>
        <p:nvSpPr>
          <p:cNvPr id="4" name="Slide Number Placeholder 3"/>
          <p:cNvSpPr>
            <a:spLocks noGrp="1"/>
          </p:cNvSpPr>
          <p:nvPr>
            <p:ph type="sldNum" sz="quarter" idx="10"/>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57928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There are 6 stages to the application process.  There is a LCI staff person that will work with the application during the entire chartering process.  Once the initial information has been entered, the application will be moved through the stages.  At each stage of the process the club officers and DG will get a message regarding what’s needed to move the application through the process.  The LCI Staff Coordinator will also communicate via the comments section in the application.</a:t>
            </a:r>
          </a:p>
        </p:txBody>
      </p:sp>
      <p:sp>
        <p:nvSpPr>
          <p:cNvPr id="4" name="Slide Number Placeholder 3"/>
          <p:cNvSpPr>
            <a:spLocks noGrp="1"/>
          </p:cNvSpPr>
          <p:nvPr>
            <p:ph type="sldNum" sz="quarter" idx="10"/>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419752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This can be read from the slide.</a:t>
            </a:r>
          </a:p>
        </p:txBody>
      </p:sp>
      <p:sp>
        <p:nvSpPr>
          <p:cNvPr id="4" name="Slide Number Placeholder 3"/>
          <p:cNvSpPr>
            <a:spLocks noGrp="1"/>
          </p:cNvSpPr>
          <p:nvPr>
            <p:ph type="sldNum" sz="quarter" idx="10"/>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192363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Club development is a continual process for the life of the club.  Healthy clubs are always looking for ways to add new members, build leadership opportunities within the club, and developing new projects that will make an impact in the community.</a:t>
            </a:r>
          </a:p>
        </p:txBody>
      </p:sp>
      <p:sp>
        <p:nvSpPr>
          <p:cNvPr id="4" name="Slide Number Placeholder 3"/>
          <p:cNvSpPr>
            <a:spLocks noGrp="1"/>
          </p:cNvSpPr>
          <p:nvPr>
            <p:ph type="sldNum" sz="quarter" idx="10"/>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380435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Post- Organizational meeting helps to prepare the club for the work that will take place in the club.  (Read from the slide to give organizers information)</a:t>
            </a:r>
          </a:p>
        </p:txBody>
      </p:sp>
      <p:sp>
        <p:nvSpPr>
          <p:cNvPr id="4" name="Slide Number Placeholder 3"/>
          <p:cNvSpPr>
            <a:spLocks noGrp="1"/>
          </p:cNvSpPr>
          <p:nvPr>
            <p:ph type="sldNum" sz="quarter" idx="10"/>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1750534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The information on this slide provides information on the supports that will be available to the new club officers and members.  The new club will need a strong support system to ensure they are retained.  Historically by year 3, if clubs are not healthy ( strong membership, strong presence in the community, etc.), they we close.  By starting off well with strong supports the retention of the club is increased.</a:t>
            </a:r>
          </a:p>
        </p:txBody>
      </p:sp>
      <p:sp>
        <p:nvSpPr>
          <p:cNvPr id="4" name="Slide Number Placeholder 3"/>
          <p:cNvSpPr>
            <a:spLocks noGrp="1"/>
          </p:cNvSpPr>
          <p:nvPr>
            <p:ph type="sldNum" sz="quarter" idx="10"/>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186622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At the end of the presentation you can remind club members that the club will meet frequently (the club should determine before the meeting ends) until the club has been chartered.  The club should decide during the organizational meetings the day of the week, time and location should be decided.  If there are questions, please feel free to contact the LCI Program staff at membership@lionsclubs.org.</a:t>
            </a:r>
          </a:p>
        </p:txBody>
      </p:sp>
      <p:sp>
        <p:nvSpPr>
          <p:cNvPr id="4" name="Slide Number Placeholder 3"/>
          <p:cNvSpPr>
            <a:spLocks noGrp="1"/>
          </p:cNvSpPr>
          <p:nvPr>
            <p:ph type="sldNum" sz="quarter" idx="10"/>
          </p:nvPr>
        </p:nvSpPr>
        <p:spPr/>
        <p:txBody>
          <a:bodyPr/>
          <a:lstStyle/>
          <a:p>
            <a:fld id="{65F38A34-01B5-8B47-8788-985DCB17BFD7}" type="slidenum">
              <a:rPr lang="en-US" smtClean="0"/>
              <a:t>19</a:t>
            </a:fld>
            <a:endParaRPr lang="en-US" dirty="0"/>
          </a:p>
        </p:txBody>
      </p:sp>
    </p:spTree>
    <p:extLst>
      <p:ext uri="{BB962C8B-B14F-4D97-AF65-F5344CB8AC3E}">
        <p14:creationId xmlns:p14="http://schemas.microsoft.com/office/powerpoint/2010/main" val="302459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Script:</a:t>
            </a:r>
          </a:p>
          <a:p>
            <a:endParaRPr lang="en-US" dirty="0"/>
          </a:p>
          <a:p>
            <a:r>
              <a:rPr lang="en-US" dirty="0"/>
              <a:t>Thank you for joining us in helping to impact the community of _________________ by forming a Lions Clubs.  The goal of the next few meetings will be to organize the club.  These meetings are where we will vote for the officers, decide on our club name, and determine the types of service projects we want to do.</a:t>
            </a:r>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4238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This power point can be adjusted to meet the needs of the district.  It was created as a training tool for the district team and as an outline for what should take place during the organizational meeting.    </a:t>
            </a:r>
          </a:p>
        </p:txBody>
      </p:sp>
      <p:sp>
        <p:nvSpPr>
          <p:cNvPr id="4" name="Slide Number Placeholder 3"/>
          <p:cNvSpPr>
            <a:spLocks noGrp="1"/>
          </p:cNvSpPr>
          <p:nvPr>
            <p:ph type="sldNum" sz="quarter" idx="10"/>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54997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The information on this slide can be read directly from the slide.  Service projects become a recruiting catalyst for potential new members and most importantly relevant to the community.</a:t>
            </a:r>
          </a:p>
        </p:txBody>
      </p:sp>
      <p:sp>
        <p:nvSpPr>
          <p:cNvPr id="4" name="Slide Number Placeholder 3"/>
          <p:cNvSpPr>
            <a:spLocks noGrp="1"/>
          </p:cNvSpPr>
          <p:nvPr>
            <p:ph type="sldNum" sz="quarter" idx="10"/>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203929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408531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The discussion of club officers should begin during the informational meeting.  Once the first organizational meeting takes place, a more guided conversation on new club officers should take place.  The process of choosing officers can vary.  It may be by recommendation or vote since the club is forming.  Once the club has been formed it will follow Lions policy on selecting club officers.   By the third organizational meeting the club officers should be chosen.  </a:t>
            </a:r>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556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Reading the message off the screen can set this section up well.  Preparing the for the chartering application should not take place until officers have been decided.</a:t>
            </a:r>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893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Choosing the right name is important for a club.  LCI has set some naming standards for clubs and the name chosen must fall within the guidelines.  The information listed in this slide is directly from board policy.  It is recommended that you read from this slide.</a:t>
            </a:r>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6966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a:t>
            </a:r>
          </a:p>
          <a:p>
            <a:endParaRPr lang="en-US" dirty="0"/>
          </a:p>
          <a:p>
            <a:r>
              <a:rPr lang="en-US" dirty="0"/>
              <a:t>The organizational meetings is the time where the forming club begins the application submission process.  But what is important is to understand that new club officers can’t submit the application and have limited access in MyLCI as to what they can do in the application.  The above chart helps to explain who can do what during the process.</a:t>
            </a:r>
          </a:p>
        </p:txBody>
      </p:sp>
      <p:sp>
        <p:nvSpPr>
          <p:cNvPr id="4" name="Slide Number Placeholder 3"/>
          <p:cNvSpPr>
            <a:spLocks noGrp="1"/>
          </p:cNvSpPr>
          <p:nvPr>
            <p:ph type="sldNum" sz="quarter" idx="10"/>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201811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customXml" Target="../ink/ink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Conducting the Organizational Meeting</a:t>
            </a:r>
          </a:p>
          <a:p>
            <a:r>
              <a:rPr lang="en-US" kern="0" dirty="0"/>
              <a:t>Post- Workshop Responsibilities</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Application Submission</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New Club Charter Applications are submitted online through MyLCI. The following steps should be taken for new club application submission.  </a:t>
            </a:r>
          </a:p>
          <a:p>
            <a:endParaRPr lang="en-US" sz="1800" kern="0" dirty="0">
              <a:solidFill>
                <a:srgbClr val="55565A"/>
              </a:solidFill>
            </a:endParaRPr>
          </a:p>
          <a:p>
            <a:r>
              <a:rPr lang="en-US" sz="1800" kern="0" dirty="0">
                <a:solidFill>
                  <a:srgbClr val="55565A"/>
                </a:solidFill>
              </a:rPr>
              <a:t>Step 1:  Log In to MyLCI.  You can access MyLCI through the </a:t>
            </a:r>
            <a:r>
              <a:rPr lang="en-US" sz="1800" kern="0" dirty="0">
                <a:solidFill>
                  <a:srgbClr val="55565A"/>
                </a:solidFill>
                <a:hlinkClick r:id="rId3"/>
              </a:rPr>
              <a:t>www.lionsclubs.org</a:t>
            </a:r>
            <a:r>
              <a:rPr lang="en-US" sz="1800" kern="0" dirty="0">
                <a:solidFill>
                  <a:srgbClr val="55565A"/>
                </a:solidFill>
              </a:rPr>
              <a:t> website and click on the MyLCI tab in the top panel</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New Club Application Submission: MyLCI</a:t>
            </a:r>
          </a:p>
        </p:txBody>
      </p:sp>
      <p:pic>
        <p:nvPicPr>
          <p:cNvPr id="13" name="Picture 12">
            <a:extLst>
              <a:ext uri="{FF2B5EF4-FFF2-40B4-BE49-F238E27FC236}">
                <a16:creationId xmlns:a16="http://schemas.microsoft.com/office/drawing/2014/main" id="{5AFD4770-8A23-4338-9268-85C06B3AF097}"/>
              </a:ext>
            </a:extLst>
          </p:cNvPr>
          <p:cNvPicPr/>
          <p:nvPr/>
        </p:nvPicPr>
        <p:blipFill>
          <a:blip r:embed="rId4"/>
          <a:stretch>
            <a:fillRect/>
          </a:stretch>
        </p:blipFill>
        <p:spPr>
          <a:xfrm>
            <a:off x="2703278" y="3966297"/>
            <a:ext cx="8711481" cy="1032423"/>
          </a:xfrm>
          <a:prstGeom prst="rect">
            <a:avLst/>
          </a:prstGeom>
        </p:spPr>
      </p:pic>
      <p:sp>
        <p:nvSpPr>
          <p:cNvPr id="3" name="Oval 2">
            <a:extLst>
              <a:ext uri="{FF2B5EF4-FFF2-40B4-BE49-F238E27FC236}">
                <a16:creationId xmlns:a16="http://schemas.microsoft.com/office/drawing/2014/main" id="{4FDABB00-6348-4122-9FA9-D62C03CDF44E}"/>
              </a:ext>
            </a:extLst>
          </p:cNvPr>
          <p:cNvSpPr/>
          <p:nvPr/>
        </p:nvSpPr>
        <p:spPr>
          <a:xfrm>
            <a:off x="7193280" y="3966297"/>
            <a:ext cx="1082040" cy="3618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12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738993" y="51365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New Club Application Submission: MyLCI</a:t>
            </a:r>
          </a:p>
        </p:txBody>
      </p:sp>
      <p:sp>
        <p:nvSpPr>
          <p:cNvPr id="5" name="Yellow Bar">
            <a:extLst>
              <a:ext uri="{FF2B5EF4-FFF2-40B4-BE49-F238E27FC236}">
                <a16:creationId xmlns:a16="http://schemas.microsoft.com/office/drawing/2014/main" id="{E51C4DA4-A142-A94A-BC66-DF4ADD1F27BE}"/>
              </a:ext>
            </a:extLst>
          </p:cNvPr>
          <p:cNvSpPr/>
          <p:nvPr/>
        </p:nvSpPr>
        <p:spPr>
          <a:xfrm>
            <a:off x="2863629" y="123571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Application Submission</a:t>
            </a:r>
          </a:p>
        </p:txBody>
      </p:sp>
      <p:sp>
        <p:nvSpPr>
          <p:cNvPr id="9" name="Body Copy">
            <a:extLst>
              <a:ext uri="{FF2B5EF4-FFF2-40B4-BE49-F238E27FC236}">
                <a16:creationId xmlns:a16="http://schemas.microsoft.com/office/drawing/2014/main" id="{90080B9E-C426-BF41-B08F-C2859FA9C036}"/>
              </a:ext>
            </a:extLst>
          </p:cNvPr>
          <p:cNvSpPr txBox="1">
            <a:spLocks/>
          </p:cNvSpPr>
          <p:nvPr/>
        </p:nvSpPr>
        <p:spPr>
          <a:xfrm>
            <a:off x="2738993" y="1483789"/>
            <a:ext cx="8875358" cy="9438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Step 2 : </a:t>
            </a:r>
            <a:r>
              <a:rPr lang="en-US" sz="1800" b="1" kern="0" dirty="0">
                <a:solidFill>
                  <a:schemeClr val="accent1"/>
                </a:solidFill>
              </a:rPr>
              <a:t>Universal Log In Page: </a:t>
            </a:r>
          </a:p>
          <a:p>
            <a:endParaRPr lang="en-US" sz="1800" b="1" kern="0" dirty="0">
              <a:solidFill>
                <a:schemeClr val="accent1"/>
              </a:solidFill>
            </a:endParaRPr>
          </a:p>
          <a:p>
            <a:r>
              <a:rPr lang="en-US" sz="1800" kern="0" dirty="0">
                <a:solidFill>
                  <a:srgbClr val="55565A"/>
                </a:solidFill>
              </a:rPr>
              <a:t>You will be directed to the Lions Club International Universal Log in page.         Choose the </a:t>
            </a:r>
            <a:r>
              <a:rPr lang="en-US" sz="1800" b="1" kern="0" dirty="0">
                <a:solidFill>
                  <a:srgbClr val="0070C0"/>
                </a:solidFill>
              </a:rPr>
              <a:t>GO Button </a:t>
            </a:r>
            <a:r>
              <a:rPr lang="en-US" sz="1800" kern="0" dirty="0"/>
              <a:t>under </a:t>
            </a:r>
            <a:r>
              <a:rPr lang="en-US" sz="1800" kern="0" dirty="0">
                <a:solidFill>
                  <a:srgbClr val="55565A"/>
                </a:solidFill>
              </a:rPr>
              <a:t>“MyLCI Tools for Lion Leaders”.</a:t>
            </a:r>
          </a:p>
          <a:p>
            <a:endParaRPr lang="en-US" sz="1800" kern="0" dirty="0">
              <a:solidFill>
                <a:srgbClr val="55565A"/>
              </a:solidFill>
            </a:endParaRPr>
          </a:p>
          <a:p>
            <a:endParaRPr lang="en-US" sz="1800" kern="0" dirty="0">
              <a:solidFill>
                <a:srgbClr val="55565A"/>
              </a:solidFill>
            </a:endParaRPr>
          </a:p>
        </p:txBody>
      </p:sp>
      <p:pic>
        <p:nvPicPr>
          <p:cNvPr id="11" name="Picture 10">
            <a:extLst>
              <a:ext uri="{FF2B5EF4-FFF2-40B4-BE49-F238E27FC236}">
                <a16:creationId xmlns:a16="http://schemas.microsoft.com/office/drawing/2014/main" id="{16215B26-ABC7-448F-89EA-08223184AF7A}"/>
              </a:ext>
            </a:extLst>
          </p:cNvPr>
          <p:cNvPicPr/>
          <p:nvPr/>
        </p:nvPicPr>
        <p:blipFill>
          <a:blip r:embed="rId3"/>
          <a:stretch>
            <a:fillRect/>
          </a:stretch>
        </p:blipFill>
        <p:spPr>
          <a:xfrm>
            <a:off x="2372638" y="2864357"/>
            <a:ext cx="8875358" cy="3662903"/>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CE95AAF4-006C-4035-A949-0E2F8C5E91AD}"/>
                  </a:ext>
                </a:extLst>
              </p14:cNvPr>
              <p14:cNvContentPartPr/>
              <p14:nvPr/>
            </p14:nvContentPartPr>
            <p14:xfrm>
              <a:off x="2993237" y="4095464"/>
              <a:ext cx="599040" cy="25920"/>
            </p14:xfrm>
          </p:contentPart>
        </mc:Choice>
        <mc:Fallback xmlns="">
          <p:pic>
            <p:nvPicPr>
              <p:cNvPr id="6" name="Ink 5">
                <a:extLst>
                  <a:ext uri="{FF2B5EF4-FFF2-40B4-BE49-F238E27FC236}">
                    <a16:creationId xmlns:a16="http://schemas.microsoft.com/office/drawing/2014/main" id="{CE95AAF4-006C-4035-A949-0E2F8C5E91AD}"/>
                  </a:ext>
                </a:extLst>
              </p:cNvPr>
              <p:cNvPicPr/>
              <p:nvPr/>
            </p:nvPicPr>
            <p:blipFill>
              <a:blip r:embed="rId5"/>
              <a:stretch>
                <a:fillRect/>
              </a:stretch>
            </p:blipFill>
            <p:spPr>
              <a:xfrm>
                <a:off x="2939237" y="3987824"/>
                <a:ext cx="706680" cy="241560"/>
              </a:xfrm>
              <a:prstGeom prst="rect">
                <a:avLst/>
              </a:prstGeom>
            </p:spPr>
          </p:pic>
        </mc:Fallback>
      </mc:AlternateContent>
    </p:spTree>
    <p:extLst>
      <p:ext uri="{BB962C8B-B14F-4D97-AF65-F5344CB8AC3E}">
        <p14:creationId xmlns:p14="http://schemas.microsoft.com/office/powerpoint/2010/main" val="2275944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New Club Application Submission: MyLCI</a:t>
            </a:r>
          </a:p>
        </p:txBody>
      </p:sp>
      <p:sp>
        <p:nvSpPr>
          <p:cNvPr id="5" name="Yellow Bar">
            <a:extLst>
              <a:ext uri="{FF2B5EF4-FFF2-40B4-BE49-F238E27FC236}">
                <a16:creationId xmlns:a16="http://schemas.microsoft.com/office/drawing/2014/main" id="{E51C4DA4-A142-A94A-BC66-DF4ADD1F27BE}"/>
              </a:ext>
            </a:extLst>
          </p:cNvPr>
          <p:cNvSpPr/>
          <p:nvPr/>
        </p:nvSpPr>
        <p:spPr>
          <a:xfrm>
            <a:off x="2907733" y="14123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Step 3:  Click on the “</a:t>
            </a:r>
            <a:r>
              <a:rPr lang="en-US" sz="1800" i="1" kern="0" dirty="0">
                <a:solidFill>
                  <a:srgbClr val="55565A"/>
                </a:solidFill>
              </a:rPr>
              <a:t>My Lions Clubs</a:t>
            </a:r>
            <a:r>
              <a:rPr lang="en-US" sz="1800" kern="0" dirty="0">
                <a:solidFill>
                  <a:srgbClr val="55565A"/>
                </a:solidFill>
              </a:rPr>
              <a:t>” Tab and click on the </a:t>
            </a:r>
            <a:r>
              <a:rPr lang="en-US" sz="1800" i="1" kern="0" dirty="0">
                <a:solidFill>
                  <a:srgbClr val="55565A"/>
                </a:solidFill>
              </a:rPr>
              <a:t>new club applications dropdown. </a:t>
            </a:r>
            <a:r>
              <a:rPr lang="en-US" sz="1800" kern="0" dirty="0">
                <a:solidFill>
                  <a:srgbClr val="55565A"/>
                </a:solidFill>
              </a:rPr>
              <a:t>Click on the add club button.</a:t>
            </a:r>
            <a:endParaRPr lang="en-US" sz="1800" i="1" kern="0" dirty="0">
              <a:solidFill>
                <a:srgbClr val="55565A"/>
              </a:solidFill>
            </a:endParaRPr>
          </a:p>
          <a:p>
            <a:endParaRPr lang="en-US" sz="1800" i="1" kern="0" dirty="0">
              <a:solidFill>
                <a:srgbClr val="55565A"/>
              </a:solidFill>
            </a:endParaRPr>
          </a:p>
          <a:p>
            <a:endParaRPr lang="en-US" sz="1800" i="1" kern="0" dirty="0">
              <a:solidFill>
                <a:srgbClr val="55565A"/>
              </a:solidFill>
            </a:endParaRPr>
          </a:p>
        </p:txBody>
      </p:sp>
      <p:sp>
        <p:nvSpPr>
          <p:cNvPr id="9"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Application Submission</a:t>
            </a:r>
          </a:p>
        </p:txBody>
      </p:sp>
      <p:pic>
        <p:nvPicPr>
          <p:cNvPr id="10" name="Picture 9">
            <a:extLst>
              <a:ext uri="{FF2B5EF4-FFF2-40B4-BE49-F238E27FC236}">
                <a16:creationId xmlns:a16="http://schemas.microsoft.com/office/drawing/2014/main" id="{0B38F2C3-DF10-468B-9886-2542ACDB8056}"/>
              </a:ext>
            </a:extLst>
          </p:cNvPr>
          <p:cNvPicPr/>
          <p:nvPr/>
        </p:nvPicPr>
        <p:blipFill>
          <a:blip r:embed="rId3"/>
          <a:stretch>
            <a:fillRect/>
          </a:stretch>
        </p:blipFill>
        <p:spPr>
          <a:xfrm>
            <a:off x="8467595" y="3667124"/>
            <a:ext cx="2467627" cy="892349"/>
          </a:xfrm>
          <a:prstGeom prst="rect">
            <a:avLst/>
          </a:prstGeom>
          <a:ln>
            <a:solidFill>
              <a:schemeClr val="tx1"/>
            </a:solidFill>
          </a:ln>
        </p:spPr>
      </p:pic>
      <p:pic>
        <p:nvPicPr>
          <p:cNvPr id="11" name="Picture 10">
            <a:extLst>
              <a:ext uri="{FF2B5EF4-FFF2-40B4-BE49-F238E27FC236}">
                <a16:creationId xmlns:a16="http://schemas.microsoft.com/office/drawing/2014/main" id="{D279B6DD-19AB-44DD-904A-6B92E53B54B8}"/>
              </a:ext>
            </a:extLst>
          </p:cNvPr>
          <p:cNvPicPr/>
          <p:nvPr/>
        </p:nvPicPr>
        <p:blipFill>
          <a:blip r:embed="rId4"/>
          <a:stretch>
            <a:fillRect/>
          </a:stretch>
        </p:blipFill>
        <p:spPr>
          <a:xfrm>
            <a:off x="3052762" y="2675224"/>
            <a:ext cx="4036970" cy="3694489"/>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E9123D81-9719-4F52-9FD7-78327F32B6A2}"/>
                  </a:ext>
                </a:extLst>
              </p14:cNvPr>
              <p14:cNvContentPartPr/>
              <p14:nvPr/>
            </p14:nvContentPartPr>
            <p14:xfrm>
              <a:off x="3907637" y="4458344"/>
              <a:ext cx="1459800" cy="38160"/>
            </p14:xfrm>
          </p:contentPart>
        </mc:Choice>
        <mc:Fallback xmlns="">
          <p:pic>
            <p:nvPicPr>
              <p:cNvPr id="12" name="Ink 11">
                <a:extLst>
                  <a:ext uri="{FF2B5EF4-FFF2-40B4-BE49-F238E27FC236}">
                    <a16:creationId xmlns:a16="http://schemas.microsoft.com/office/drawing/2014/main" id="{E9123D81-9719-4F52-9FD7-78327F32B6A2}"/>
                  </a:ext>
                </a:extLst>
              </p:cNvPr>
              <p:cNvPicPr/>
              <p:nvPr/>
            </p:nvPicPr>
            <p:blipFill>
              <a:blip r:embed="rId6"/>
              <a:stretch>
                <a:fillRect/>
              </a:stretch>
            </p:blipFill>
            <p:spPr>
              <a:xfrm>
                <a:off x="3853997" y="4350704"/>
                <a:ext cx="1567440" cy="253800"/>
              </a:xfrm>
              <a:prstGeom prst="rect">
                <a:avLst/>
              </a:prstGeom>
            </p:spPr>
          </p:pic>
        </mc:Fallback>
      </mc:AlternateContent>
      <p:sp>
        <p:nvSpPr>
          <p:cNvPr id="13" name="Oval 12">
            <a:extLst>
              <a:ext uri="{FF2B5EF4-FFF2-40B4-BE49-F238E27FC236}">
                <a16:creationId xmlns:a16="http://schemas.microsoft.com/office/drawing/2014/main" id="{1E6CC418-D4AB-4D61-AF02-309B670B865E}"/>
              </a:ext>
            </a:extLst>
          </p:cNvPr>
          <p:cNvSpPr/>
          <p:nvPr/>
        </p:nvSpPr>
        <p:spPr>
          <a:xfrm>
            <a:off x="3745282" y="2675224"/>
            <a:ext cx="1459800" cy="3618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59507ED-A062-4A87-8A8E-2383DDCD45FD}"/>
              </a:ext>
            </a:extLst>
          </p:cNvPr>
          <p:cNvSpPr/>
          <p:nvPr/>
        </p:nvSpPr>
        <p:spPr>
          <a:xfrm>
            <a:off x="8369867" y="4108537"/>
            <a:ext cx="914400" cy="4589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93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New Club Application Submission: MyLCI</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498825" y="1838427"/>
            <a:ext cx="4210050" cy="101750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Step 4:  Enter all of the listed information.  You will add members as you move through the phases of the application.</a:t>
            </a:r>
            <a:endParaRPr lang="en-US" sz="1800" i="1" kern="0" dirty="0">
              <a:solidFill>
                <a:srgbClr val="55565A"/>
              </a:solidFill>
            </a:endParaRPr>
          </a:p>
          <a:p>
            <a:endParaRPr lang="en-US" sz="1800" i="1" kern="0" dirty="0">
              <a:solidFill>
                <a:srgbClr val="55565A"/>
              </a:solidFill>
            </a:endParaRPr>
          </a:p>
          <a:p>
            <a:endParaRPr lang="en-US" sz="1800" i="1" kern="0" dirty="0">
              <a:solidFill>
                <a:srgbClr val="55565A"/>
              </a:solidFill>
            </a:endParaRPr>
          </a:p>
        </p:txBody>
      </p:sp>
      <p:sp>
        <p:nvSpPr>
          <p:cNvPr id="10" name="Rectangle 9"/>
          <p:cNvSpPr/>
          <p:nvPr/>
        </p:nvSpPr>
        <p:spPr>
          <a:xfrm>
            <a:off x="2498825" y="3440374"/>
            <a:ext cx="4210050" cy="2677656"/>
          </a:xfrm>
          <a:prstGeom prst="rect">
            <a:avLst/>
          </a:prstGeom>
        </p:spPr>
        <p:txBody>
          <a:bodyPr wrap="square">
            <a:spAutoFit/>
          </a:bodyPr>
          <a:lstStyle/>
          <a:p>
            <a:r>
              <a:rPr lang="en-US" sz="2000" b="1" dirty="0">
                <a:latin typeface="Helvetica" panose="020B0604020202020204" pitchFamily="34" charset="0"/>
                <a:cs typeface="Helvetica" panose="020B0604020202020204" pitchFamily="34" charset="0"/>
              </a:rPr>
              <a:t>The application is made up of 6 simple sections:</a:t>
            </a:r>
          </a:p>
          <a:p>
            <a:endParaRPr lang="en-US" sz="2000" dirty="0">
              <a:latin typeface="Helvetica" panose="020B0604020202020204" pitchFamily="34" charset="0"/>
              <a:cs typeface="Helvetica" panose="020B0604020202020204" pitchFamily="34" charset="0"/>
            </a:endParaRPr>
          </a:p>
          <a:p>
            <a:pPr marL="457200" indent="-457200">
              <a:buFont typeface="+mj-lt"/>
              <a:buAutoNum type="arabicPeriod"/>
            </a:pPr>
            <a:r>
              <a:rPr lang="en-US" dirty="0">
                <a:latin typeface="Helvetica" panose="020B0604020202020204" pitchFamily="34" charset="0"/>
                <a:cs typeface="Helvetica" panose="020B0604020202020204" pitchFamily="34" charset="0"/>
              </a:rPr>
              <a:t>New Club Information</a:t>
            </a:r>
          </a:p>
          <a:p>
            <a:pPr marL="457200" indent="-457200">
              <a:buFont typeface="+mj-lt"/>
              <a:buAutoNum type="arabicPeriod"/>
            </a:pPr>
            <a:r>
              <a:rPr lang="en-US" dirty="0">
                <a:latin typeface="Helvetica" panose="020B0604020202020204" pitchFamily="34" charset="0"/>
                <a:cs typeface="Helvetica" panose="020B0604020202020204" pitchFamily="34" charset="0"/>
              </a:rPr>
              <a:t>Sponsoring Club</a:t>
            </a:r>
          </a:p>
          <a:p>
            <a:pPr marL="457200" indent="-457200">
              <a:buFont typeface="+mj-lt"/>
              <a:buAutoNum type="arabicPeriod"/>
            </a:pPr>
            <a:r>
              <a:rPr lang="en-US" dirty="0">
                <a:latin typeface="Helvetica" panose="020B0604020202020204" pitchFamily="34" charset="0"/>
                <a:cs typeface="Helvetica" panose="020B0604020202020204" pitchFamily="34" charset="0"/>
              </a:rPr>
              <a:t>New Club Officers</a:t>
            </a:r>
          </a:p>
          <a:p>
            <a:pPr marL="457200" indent="-457200">
              <a:buFont typeface="+mj-lt"/>
              <a:buAutoNum type="arabicPeriod"/>
            </a:pPr>
            <a:r>
              <a:rPr lang="en-US" dirty="0">
                <a:latin typeface="Helvetica" panose="020B0604020202020204" pitchFamily="34" charset="0"/>
                <a:cs typeface="Helvetica" panose="020B0604020202020204" pitchFamily="34" charset="0"/>
              </a:rPr>
              <a:t>Estimate of Charter Members</a:t>
            </a:r>
          </a:p>
          <a:p>
            <a:pPr marL="457200" indent="-457200">
              <a:buFont typeface="+mj-lt"/>
              <a:buAutoNum type="arabicPeriod"/>
            </a:pPr>
            <a:r>
              <a:rPr lang="en-US" dirty="0">
                <a:latin typeface="Helvetica" panose="020B0604020202020204" pitchFamily="34" charset="0"/>
                <a:cs typeface="Helvetica" panose="020B0604020202020204" pitchFamily="34" charset="0"/>
              </a:rPr>
              <a:t>Club Criteria</a:t>
            </a:r>
          </a:p>
          <a:p>
            <a:pPr marL="457200" indent="-457200">
              <a:buFont typeface="+mj-lt"/>
              <a:buAutoNum type="arabicPeriod"/>
            </a:pPr>
            <a:r>
              <a:rPr lang="en-US" dirty="0">
                <a:latin typeface="Helvetica" panose="020B0604020202020204" pitchFamily="34" charset="0"/>
                <a:cs typeface="Helvetica" panose="020B0604020202020204" pitchFamily="34" charset="0"/>
              </a:rPr>
              <a:t>Comments</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Application Submission</a:t>
            </a:r>
          </a:p>
        </p:txBody>
      </p:sp>
      <p:pic>
        <p:nvPicPr>
          <p:cNvPr id="12" name="Picture 11">
            <a:extLst>
              <a:ext uri="{FF2B5EF4-FFF2-40B4-BE49-F238E27FC236}">
                <a16:creationId xmlns:a16="http://schemas.microsoft.com/office/drawing/2014/main" id="{0839BD72-702A-4C98-9E73-DF8780CD72ED}"/>
              </a:ext>
            </a:extLst>
          </p:cNvPr>
          <p:cNvPicPr/>
          <p:nvPr/>
        </p:nvPicPr>
        <p:blipFill>
          <a:blip r:embed="rId3"/>
          <a:stretch>
            <a:fillRect/>
          </a:stretch>
        </p:blipFill>
        <p:spPr>
          <a:xfrm>
            <a:off x="6708874" y="1401549"/>
            <a:ext cx="4965383" cy="5237246"/>
          </a:xfrm>
          <a:prstGeom prst="rect">
            <a:avLst/>
          </a:prstGeom>
          <a:ln>
            <a:solidFill>
              <a:schemeClr val="tx1"/>
            </a:solidFill>
          </a:ln>
        </p:spPr>
      </p:pic>
      <p:sp>
        <p:nvSpPr>
          <p:cNvPr id="13" name="Yellow Bar">
            <a:extLst>
              <a:ext uri="{FF2B5EF4-FFF2-40B4-BE49-F238E27FC236}">
                <a16:creationId xmlns:a16="http://schemas.microsoft.com/office/drawing/2014/main" id="{A7B6A782-79E0-4A43-B4F4-DE49F7BCD14C}"/>
              </a:ext>
            </a:extLst>
          </p:cNvPr>
          <p:cNvSpPr/>
          <p:nvPr/>
        </p:nvSpPr>
        <p:spPr>
          <a:xfrm>
            <a:off x="2847990" y="147272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15157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000"/>
                                        <p:tgtEl>
                                          <p:spTgt spid="10">
                                            <p:txEl>
                                              <p:pRg st="2" end="2"/>
                                            </p:txEl>
                                          </p:spTgt>
                                        </p:tgtEl>
                                      </p:cBhvr>
                                    </p:animEffect>
                                    <p:anim calcmode="lin" valueType="num">
                                      <p:cBhvr>
                                        <p:cTn id="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1000"/>
                                        <p:tgtEl>
                                          <p:spTgt spid="10">
                                            <p:txEl>
                                              <p:pRg st="3" end="3"/>
                                            </p:txEl>
                                          </p:spTgt>
                                        </p:tgtEl>
                                      </p:cBhvr>
                                    </p:animEffect>
                                    <p:anim calcmode="lin" valueType="num">
                                      <p:cBhvr>
                                        <p:cTn id="14"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1000"/>
                                        <p:tgtEl>
                                          <p:spTgt spid="10">
                                            <p:txEl>
                                              <p:pRg st="4" end="4"/>
                                            </p:txEl>
                                          </p:spTgt>
                                        </p:tgtEl>
                                      </p:cBhvr>
                                    </p:animEffect>
                                    <p:anim calcmode="lin" valueType="num">
                                      <p:cBhvr>
                                        <p:cTn id="2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1000"/>
                                        <p:tgtEl>
                                          <p:spTgt spid="10">
                                            <p:txEl>
                                              <p:pRg st="5" end="5"/>
                                            </p:txEl>
                                          </p:spTgt>
                                        </p:tgtEl>
                                      </p:cBhvr>
                                    </p:animEffect>
                                    <p:anim calcmode="lin" valueType="num">
                                      <p:cBhvr>
                                        <p:cTn id="2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1000"/>
                                        <p:tgtEl>
                                          <p:spTgt spid="10">
                                            <p:txEl>
                                              <p:pRg st="6" end="6"/>
                                            </p:txEl>
                                          </p:spTgt>
                                        </p:tgtEl>
                                      </p:cBhvr>
                                    </p:animEffect>
                                    <p:anim calcmode="lin" valueType="num">
                                      <p:cBhvr>
                                        <p:cTn id="3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100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1000"/>
                                        <p:tgtEl>
                                          <p:spTgt spid="10">
                                            <p:txEl>
                                              <p:pRg st="7" end="7"/>
                                            </p:txEl>
                                          </p:spTgt>
                                        </p:tgtEl>
                                      </p:cBhvr>
                                    </p:animEffect>
                                    <p:anim calcmode="lin" valueType="num">
                                      <p:cBhvr>
                                        <p:cTn id="3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72B3B5E6-BE17-924E-B9FE-B2A587D5C568}"/>
              </a:ext>
            </a:extLst>
          </p:cNvPr>
          <p:cNvSpPr txBox="1">
            <a:spLocks/>
          </p:cNvSpPr>
          <p:nvPr/>
        </p:nvSpPr>
        <p:spPr>
          <a:xfrm>
            <a:off x="2617688" y="69021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New Club Application Submission: MyLCI</a:t>
            </a:r>
          </a:p>
        </p:txBody>
      </p:sp>
      <p:sp>
        <p:nvSpPr>
          <p:cNvPr id="6" name="Yellow Bar">
            <a:extLst>
              <a:ext uri="{FF2B5EF4-FFF2-40B4-BE49-F238E27FC236}">
                <a16:creationId xmlns:a16="http://schemas.microsoft.com/office/drawing/2014/main" id="{E51C4DA4-A142-A94A-BC66-DF4ADD1F27BE}"/>
              </a:ext>
            </a:extLst>
          </p:cNvPr>
          <p:cNvSpPr/>
          <p:nvPr/>
        </p:nvSpPr>
        <p:spPr>
          <a:xfrm>
            <a:off x="2689186" y="132841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32500" y="1565688"/>
            <a:ext cx="8875358" cy="3861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t>New Club Application Approval Steps. </a:t>
            </a:r>
            <a:r>
              <a:rPr lang="en-US" sz="1800" dirty="0"/>
              <a:t>There are six steps.</a:t>
            </a:r>
          </a:p>
          <a:p>
            <a:endParaRPr lang="en-US" sz="1800" kern="0" dirty="0">
              <a:solidFill>
                <a:srgbClr val="55565A"/>
              </a:solidFill>
            </a:endParaRPr>
          </a:p>
          <a:p>
            <a:pPr lvl="2"/>
            <a:endParaRPr lang="en-US" dirty="0"/>
          </a:p>
          <a:p>
            <a:endParaRPr lang="en-US" sz="1800" i="1" kern="0" dirty="0">
              <a:solidFill>
                <a:srgbClr val="55565A"/>
              </a:solidFill>
            </a:endParaRPr>
          </a:p>
          <a:p>
            <a:endParaRPr lang="en-US" sz="1800" i="1" kern="0" dirty="0">
              <a:solidFill>
                <a:srgbClr val="55565A"/>
              </a:solidFill>
            </a:endParaRPr>
          </a:p>
          <a:p>
            <a:endParaRPr lang="en-US" sz="1800" i="1" kern="0" dirty="0">
              <a:solidFill>
                <a:srgbClr val="55565A"/>
              </a:solidFill>
            </a:endParaRPr>
          </a:p>
        </p:txBody>
      </p:sp>
      <p:pic>
        <p:nvPicPr>
          <p:cNvPr id="8" name="Picture 7"/>
          <p:cNvPicPr>
            <a:picLocks noChangeAspect="1"/>
          </p:cNvPicPr>
          <p:nvPr/>
        </p:nvPicPr>
        <p:blipFill>
          <a:blip r:embed="rId3"/>
          <a:stretch>
            <a:fillRect/>
          </a:stretch>
        </p:blipFill>
        <p:spPr>
          <a:xfrm>
            <a:off x="2532500" y="1984850"/>
            <a:ext cx="7915275" cy="1066800"/>
          </a:xfrm>
          <a:prstGeom prst="rect">
            <a:avLst/>
          </a:prstGeom>
          <a:ln>
            <a:solidFill>
              <a:schemeClr val="tx1"/>
            </a:solidFill>
          </a:ln>
        </p:spPr>
      </p:pic>
      <p:sp>
        <p:nvSpPr>
          <p:cNvPr id="9" name="Rectangle 8"/>
          <p:cNvSpPr/>
          <p:nvPr/>
        </p:nvSpPr>
        <p:spPr>
          <a:xfrm>
            <a:off x="1823052" y="3296615"/>
            <a:ext cx="6096000" cy="2585323"/>
          </a:xfrm>
          <a:prstGeom prst="rect">
            <a:avLst/>
          </a:prstGeom>
        </p:spPr>
        <p:txBody>
          <a:bodyPr>
            <a:spAutoFit/>
          </a:bodyPr>
          <a:lstStyle/>
          <a:p>
            <a:r>
              <a:rPr lang="en-US" u="sng" dirty="0">
                <a:latin typeface="Arial" panose="020B0604020202020204" pitchFamily="34" charset="0"/>
                <a:cs typeface="Arial" panose="020B0604020202020204" pitchFamily="34" charset="0"/>
              </a:rPr>
              <a:t>Application Tips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application is not final until submitted for </a:t>
            </a:r>
          </a:p>
          <a:p>
            <a:r>
              <a:rPr lang="en-US" i="1" dirty="0">
                <a:latin typeface="Arial" panose="020B0604020202020204" pitchFamily="34" charset="0"/>
                <a:cs typeface="Arial" panose="020B0604020202020204" pitchFamily="34" charset="0"/>
              </a:rPr>
              <a:t>     Pending Approval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Communication and visibility throughout the process</a:t>
            </a:r>
          </a:p>
          <a:p>
            <a:pPr marL="742950" lvl="1" indent="-285750">
              <a:buFont typeface="Courier New" panose="02070309020205020404" pitchFamily="49" charset="0"/>
              <a:buChar char="o"/>
            </a:pPr>
            <a:r>
              <a:rPr lang="en-US" i="1" dirty="0">
                <a:latin typeface="Arial" panose="020B0604020202020204" pitchFamily="34" charset="0"/>
                <a:cs typeface="Arial" panose="020B0604020202020204" pitchFamily="34" charset="0"/>
              </a:rPr>
              <a:t>Notification emails </a:t>
            </a:r>
          </a:p>
          <a:p>
            <a:pPr marL="742950" lvl="1" indent="-285750">
              <a:buFont typeface="Courier New" panose="02070309020205020404" pitchFamily="49" charset="0"/>
              <a:buChar char="o"/>
            </a:pPr>
            <a:r>
              <a:rPr lang="en-US" i="1" dirty="0">
                <a:latin typeface="Arial" panose="020B0604020202020204" pitchFamily="34" charset="0"/>
                <a:cs typeface="Arial" panose="020B0604020202020204" pitchFamily="34" charset="0"/>
              </a:rPr>
              <a:t>Tasks in Home page task panel</a:t>
            </a:r>
          </a:p>
          <a:p>
            <a:pPr marL="742950" lvl="1" indent="-285750">
              <a:buFont typeface="Courier New" panose="02070309020205020404" pitchFamily="49" charset="0"/>
              <a:buChar char="o"/>
            </a:pPr>
            <a:r>
              <a:rPr lang="en-US" i="1" dirty="0">
                <a:latin typeface="Arial" panose="020B0604020202020204" pitchFamily="34" charset="0"/>
                <a:cs typeface="Arial" panose="020B0604020202020204" pitchFamily="34" charset="0"/>
              </a:rPr>
              <a:t>Comments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8453440" y="3517528"/>
            <a:ext cx="2362200" cy="1053814"/>
          </a:xfrm>
          <a:prstGeom prst="rect">
            <a:avLst/>
          </a:prstGeom>
          <a:ln>
            <a:solidFill>
              <a:schemeClr val="tx1"/>
            </a:solidFill>
          </a:ln>
        </p:spPr>
      </p:pic>
      <p:cxnSp>
        <p:nvCxnSpPr>
          <p:cNvPr id="12" name="Straight Arrow Connector 11"/>
          <p:cNvCxnSpPr/>
          <p:nvPr/>
        </p:nvCxnSpPr>
        <p:spPr>
          <a:xfrm flipV="1">
            <a:off x="5904186" y="4225160"/>
            <a:ext cx="2483069" cy="63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44111" y="5198149"/>
            <a:ext cx="3878066" cy="6918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Application Submission</a:t>
            </a:r>
          </a:p>
        </p:txBody>
      </p:sp>
      <p:pic>
        <p:nvPicPr>
          <p:cNvPr id="15" name="Picture 14">
            <a:extLst>
              <a:ext uri="{FF2B5EF4-FFF2-40B4-BE49-F238E27FC236}">
                <a16:creationId xmlns:a16="http://schemas.microsoft.com/office/drawing/2014/main" id="{335E725B-84F9-4993-BD84-3EB771AAE9BF}"/>
              </a:ext>
            </a:extLst>
          </p:cNvPr>
          <p:cNvPicPr/>
          <p:nvPr/>
        </p:nvPicPr>
        <p:blipFill>
          <a:blip r:embed="rId5"/>
          <a:stretch>
            <a:fillRect/>
          </a:stretch>
        </p:blipFill>
        <p:spPr>
          <a:xfrm>
            <a:off x="7754702" y="4906161"/>
            <a:ext cx="4170817" cy="1809710"/>
          </a:xfrm>
          <a:prstGeom prst="rect">
            <a:avLst/>
          </a:prstGeom>
          <a:ln>
            <a:solidFill>
              <a:schemeClr val="tx1"/>
            </a:solidFill>
          </a:ln>
        </p:spPr>
      </p:pic>
    </p:spTree>
    <p:extLst>
      <p:ext uri="{BB962C8B-B14F-4D97-AF65-F5344CB8AC3E}">
        <p14:creationId xmlns:p14="http://schemas.microsoft.com/office/powerpoint/2010/main" val="39231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New Club Application Submission: MyLCI</a:t>
            </a:r>
          </a:p>
        </p:txBody>
      </p:sp>
      <p:sp>
        <p:nvSpPr>
          <p:cNvPr id="5" name="Yellow Bar">
            <a:extLst>
              <a:ext uri="{FF2B5EF4-FFF2-40B4-BE49-F238E27FC236}">
                <a16:creationId xmlns:a16="http://schemas.microsoft.com/office/drawing/2014/main" id="{E51C4DA4-A142-A94A-BC66-DF4ADD1F27BE}"/>
              </a:ext>
            </a:extLst>
          </p:cNvPr>
          <p:cNvSpPr/>
          <p:nvPr/>
        </p:nvSpPr>
        <p:spPr>
          <a:xfrm>
            <a:off x="2847990" y="147272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597263" y="1503338"/>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r>
              <a:rPr lang="en-US" sz="1800" b="1" u="sng" kern="0" dirty="0">
                <a:solidFill>
                  <a:srgbClr val="55565A"/>
                </a:solidFill>
              </a:rPr>
              <a:t>Club Charter Approval</a:t>
            </a:r>
          </a:p>
          <a:p>
            <a:endParaRPr lang="en-US" sz="1800" b="1" u="sng" kern="0" dirty="0">
              <a:solidFill>
                <a:srgbClr val="55565A"/>
              </a:solidFill>
            </a:endParaRPr>
          </a:p>
          <a:p>
            <a:pPr marL="285750" indent="-285750">
              <a:buFont typeface="Arial" panose="020B0604020202020204" pitchFamily="34" charset="0"/>
              <a:buChar char="•"/>
            </a:pPr>
            <a:r>
              <a:rPr lang="en-US" sz="1800" kern="0" dirty="0">
                <a:solidFill>
                  <a:srgbClr val="55565A"/>
                </a:solidFill>
              </a:rPr>
              <a:t>Club chartering can take up to 45 days</a:t>
            </a:r>
          </a:p>
          <a:p>
            <a:pPr marL="285750" indent="-285750">
              <a:buFont typeface="Arial" panose="020B0604020202020204" pitchFamily="34" charset="0"/>
              <a:buChar char="•"/>
            </a:pPr>
            <a:r>
              <a:rPr lang="en-US" sz="1800" kern="0" dirty="0">
                <a:solidFill>
                  <a:srgbClr val="55565A"/>
                </a:solidFill>
              </a:rPr>
              <a:t>Clubs will be able to obtain a bank account and 501C3 status once the club has been chartered</a:t>
            </a:r>
          </a:p>
          <a:p>
            <a:pPr marL="285750" indent="-285750">
              <a:buFont typeface="Arial" panose="020B0604020202020204" pitchFamily="34" charset="0"/>
              <a:buChar char="•"/>
            </a:pPr>
            <a:r>
              <a:rPr lang="en-US" sz="1800" kern="0" dirty="0">
                <a:solidFill>
                  <a:srgbClr val="55565A"/>
                </a:solidFill>
              </a:rPr>
              <a:t>To expedite the application process, view comments in MyLCI and follow processing instructions</a:t>
            </a:r>
          </a:p>
          <a:p>
            <a:pPr marL="285750" indent="-285750">
              <a:buFont typeface="Arial" panose="020B0604020202020204" pitchFamily="34" charset="0"/>
              <a:buChar char="•"/>
            </a:pPr>
            <a:r>
              <a:rPr lang="en-US" sz="1800" kern="0" dirty="0">
                <a:solidFill>
                  <a:srgbClr val="55565A"/>
                </a:solidFill>
              </a:rPr>
              <a:t>Once club has been approved all chartering materials will be sent to the District Governor</a:t>
            </a:r>
          </a:p>
          <a:p>
            <a:pPr marL="285750" indent="-285750">
              <a:buFont typeface="Arial" panose="020B0604020202020204" pitchFamily="34" charset="0"/>
              <a:buChar char="•"/>
            </a:pPr>
            <a:r>
              <a:rPr lang="en-US" sz="1800" kern="0" dirty="0">
                <a:solidFill>
                  <a:srgbClr val="55565A"/>
                </a:solidFill>
              </a:rPr>
              <a:t>Charter materials include: Charter Member Pins, Charter Member Certificates, Charter Certificate, Sponsor Patch, and Letter from International President</a:t>
            </a:r>
          </a:p>
          <a:p>
            <a:pPr marL="285750" indent="-285750">
              <a:buFont typeface="Arial" panose="020B0604020202020204" pitchFamily="34" charset="0"/>
              <a:buChar char="•"/>
            </a:pPr>
            <a:r>
              <a:rPr lang="en-US" sz="1800" kern="0" dirty="0">
                <a:solidFill>
                  <a:srgbClr val="55565A"/>
                </a:solidFill>
              </a:rPr>
              <a:t>For full instructions on submitting the charter application, go the resource page at </a:t>
            </a:r>
            <a:r>
              <a:rPr lang="en-US" sz="1800" kern="0" dirty="0">
                <a:solidFill>
                  <a:srgbClr val="55565A"/>
                </a:solidFill>
                <a:hlinkClick r:id="rId3"/>
              </a:rPr>
              <a:t>www.lionsclubs.org</a:t>
            </a:r>
            <a:r>
              <a:rPr lang="en-US" sz="1800" kern="0" dirty="0">
                <a:solidFill>
                  <a:srgbClr val="55565A"/>
                </a:solidFill>
              </a:rPr>
              <a:t> and type in </a:t>
            </a:r>
            <a:r>
              <a:rPr lang="en-US" sz="1800" b="1" i="1" kern="0" dirty="0">
                <a:solidFill>
                  <a:schemeClr val="accent1"/>
                </a:solidFill>
              </a:rPr>
              <a:t>“MyLCI Charter Application Instructions”.</a:t>
            </a:r>
          </a:p>
        </p:txBody>
      </p:sp>
      <p:pic>
        <p:nvPicPr>
          <p:cNvPr id="7"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4">
            <a:alphaModFix amt="1000"/>
          </a:blip>
          <a:srcRect r="22250" b="12347"/>
          <a:stretch/>
        </p:blipFill>
        <p:spPr>
          <a:xfrm>
            <a:off x="6999111" y="1311075"/>
            <a:ext cx="5192890" cy="5546926"/>
          </a:xfrm>
          <a:prstGeom prst="rect">
            <a:avLst/>
          </a:prstGeom>
        </p:spPr>
      </p:pic>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Application Submission</a:t>
            </a:r>
          </a:p>
        </p:txBody>
      </p:sp>
    </p:spTree>
    <p:extLst>
      <p:ext uri="{BB962C8B-B14F-4D97-AF65-F5344CB8AC3E}">
        <p14:creationId xmlns:p14="http://schemas.microsoft.com/office/powerpoint/2010/main" val="420923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441668" y="2252996"/>
            <a:ext cx="730369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Continued Club Development</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16</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923330"/>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Now that the club has been established, continued club development will be critical to the success of the new club.</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Next steps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816316" y="2368537"/>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en-US" sz="1800" kern="0" dirty="0">
                <a:solidFill>
                  <a:srgbClr val="55565A"/>
                </a:solidFill>
              </a:rPr>
              <a:t>Guiding Lion will setup club officers training </a:t>
            </a:r>
          </a:p>
          <a:p>
            <a:endParaRPr lang="en-US" sz="1800" kern="0" dirty="0">
              <a:solidFill>
                <a:srgbClr val="55565A"/>
              </a:solidFill>
            </a:endParaRPr>
          </a:p>
          <a:p>
            <a:pPr marL="285750" indent="-285750">
              <a:buFont typeface="Arial" panose="020B0604020202020204" pitchFamily="34" charset="0"/>
              <a:buChar char="•"/>
            </a:pPr>
            <a:r>
              <a:rPr lang="en-US" sz="1800" kern="0" dirty="0">
                <a:solidFill>
                  <a:srgbClr val="55565A"/>
                </a:solidFill>
              </a:rPr>
              <a:t>Continue to promote club and encourage members to invite others to join</a:t>
            </a:r>
          </a:p>
          <a:p>
            <a:endParaRPr lang="en-US" sz="1800" kern="0" dirty="0">
              <a:solidFill>
                <a:srgbClr val="55565A"/>
              </a:solidFill>
            </a:endParaRPr>
          </a:p>
          <a:p>
            <a:pPr marL="285750" indent="-285750">
              <a:buFont typeface="Arial" panose="020B0604020202020204" pitchFamily="34" charset="0"/>
              <a:buChar char="•"/>
            </a:pPr>
            <a:r>
              <a:rPr lang="en-US" sz="1800" kern="0" dirty="0">
                <a:solidFill>
                  <a:srgbClr val="55565A"/>
                </a:solidFill>
              </a:rPr>
              <a:t>Follow up with leads from recruiting events to invite to club</a:t>
            </a:r>
          </a:p>
          <a:p>
            <a:endParaRPr lang="en-US" sz="1800" kern="0" dirty="0">
              <a:solidFill>
                <a:srgbClr val="55565A"/>
              </a:solidFill>
            </a:endParaRPr>
          </a:p>
          <a:p>
            <a:pPr marL="285750" indent="-285750">
              <a:buFont typeface="Arial" panose="020B0604020202020204" pitchFamily="34" charset="0"/>
              <a:buChar char="•"/>
            </a:pPr>
            <a:r>
              <a:rPr lang="en-US" sz="1800" kern="0" dirty="0">
                <a:solidFill>
                  <a:srgbClr val="55565A"/>
                </a:solidFill>
              </a:rPr>
              <a:t>Continue to provide ideas for service areas in community</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n-US" sz="1800" kern="0" dirty="0">
                <a:solidFill>
                  <a:srgbClr val="55565A"/>
                </a:solidFill>
              </a:rPr>
              <a:t>Plan to meet frequently until the club is chartered</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45906" y="192478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Post-Organizational Meeting Follow-Up</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08576" y="7981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Continued Club Development</a:t>
            </a:r>
          </a:p>
        </p:txBody>
      </p:sp>
      <p:sp>
        <p:nvSpPr>
          <p:cNvPr id="5" name="Yellow Bar">
            <a:extLst>
              <a:ext uri="{FF2B5EF4-FFF2-40B4-BE49-F238E27FC236}">
                <a16:creationId xmlns:a16="http://schemas.microsoft.com/office/drawing/2014/main" id="{E51C4DA4-A142-A94A-BC66-DF4ADD1F27BE}"/>
              </a:ext>
            </a:extLst>
          </p:cNvPr>
          <p:cNvSpPr/>
          <p:nvPr/>
        </p:nvSpPr>
        <p:spPr>
          <a:xfrm>
            <a:off x="2945906" y="16252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808576" y="2040921"/>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kern="0" dirty="0">
                <a:solidFill>
                  <a:srgbClr val="55565A"/>
                </a:solidFill>
              </a:rPr>
              <a:t>Sponsoring Club Assistance</a:t>
            </a:r>
          </a:p>
          <a:p>
            <a:pPr marL="285750" indent="-285750">
              <a:buFontTx/>
              <a:buChar char="-"/>
            </a:pPr>
            <a:r>
              <a:rPr lang="en-US" sz="1800" kern="0" dirty="0">
                <a:solidFill>
                  <a:srgbClr val="55565A"/>
                </a:solidFill>
              </a:rPr>
              <a:t>Sponsoring club should continue to support club as needed.</a:t>
            </a:r>
          </a:p>
          <a:p>
            <a:pPr marL="285750" indent="-285750">
              <a:buFontTx/>
              <a:buChar char="-"/>
            </a:pPr>
            <a:r>
              <a:rPr lang="en-US" sz="1800" kern="0" dirty="0">
                <a:solidFill>
                  <a:srgbClr val="55565A"/>
                </a:solidFill>
              </a:rPr>
              <a:t>Sponsoring club officers should attend meetings , provide assistance with activities and meet with officers</a:t>
            </a:r>
          </a:p>
          <a:p>
            <a:r>
              <a:rPr lang="en-US" sz="1800" b="1" kern="0" dirty="0">
                <a:solidFill>
                  <a:srgbClr val="55565A"/>
                </a:solidFill>
              </a:rPr>
              <a:t>Guiding Lion Support</a:t>
            </a:r>
          </a:p>
          <a:p>
            <a:pPr marL="285750" indent="-285750">
              <a:buFontTx/>
              <a:buChar char="-"/>
            </a:pPr>
            <a:r>
              <a:rPr lang="en-US" sz="1800" kern="0" dirty="0">
                <a:solidFill>
                  <a:srgbClr val="55565A"/>
                </a:solidFill>
              </a:rPr>
              <a:t>Only need one Guiding Lion</a:t>
            </a:r>
          </a:p>
          <a:p>
            <a:pPr marL="285750" indent="-285750">
              <a:buFontTx/>
              <a:buChar char="-"/>
            </a:pPr>
            <a:r>
              <a:rPr lang="en-US" sz="1800" kern="0" dirty="0">
                <a:solidFill>
                  <a:srgbClr val="55565A"/>
                </a:solidFill>
              </a:rPr>
              <a:t>Stay with a club for 2 years</a:t>
            </a:r>
          </a:p>
          <a:p>
            <a:pPr marL="285750" indent="-285750">
              <a:buFontTx/>
              <a:buChar char="-"/>
            </a:pPr>
            <a:r>
              <a:rPr lang="en-US" sz="1800" kern="0" dirty="0">
                <a:solidFill>
                  <a:srgbClr val="55565A"/>
                </a:solidFill>
              </a:rPr>
              <a:t>Conducts club officer trainer</a:t>
            </a:r>
          </a:p>
          <a:p>
            <a:r>
              <a:rPr lang="en-US" sz="1800" b="1" kern="0" dirty="0">
                <a:solidFill>
                  <a:srgbClr val="55565A"/>
                </a:solidFill>
              </a:rPr>
              <a:t>Transition of Power</a:t>
            </a:r>
          </a:p>
          <a:p>
            <a:pPr marL="285750" indent="-285750">
              <a:buFontTx/>
              <a:buChar char="-"/>
            </a:pPr>
            <a:r>
              <a:rPr lang="en-US" sz="1800" kern="0" dirty="0">
                <a:solidFill>
                  <a:srgbClr val="55565A"/>
                </a:solidFill>
              </a:rPr>
              <a:t>Goal is to build a strong and healthy club</a:t>
            </a:r>
          </a:p>
          <a:p>
            <a:pPr marL="285750" indent="-285750">
              <a:buFontTx/>
              <a:buChar char="-"/>
            </a:pPr>
            <a:r>
              <a:rPr lang="en-US" sz="1800" kern="0" dirty="0">
                <a:solidFill>
                  <a:srgbClr val="55565A"/>
                </a:solidFill>
              </a:rPr>
              <a:t>Support new officers to take control over club </a:t>
            </a:r>
          </a:p>
          <a:p>
            <a:pPr marL="285750" indent="-285750">
              <a:buFontTx/>
              <a:buChar char="-"/>
            </a:pPr>
            <a:r>
              <a:rPr lang="en-US" sz="1800" kern="0" dirty="0">
                <a:solidFill>
                  <a:srgbClr val="55565A"/>
                </a:solidFill>
              </a:rPr>
              <a:t>Club sponsor is a support, not the dictator of what club should be</a:t>
            </a:r>
          </a:p>
          <a:p>
            <a:pPr marL="285750" indent="-285750">
              <a:buFontTx/>
              <a:buChar char="-"/>
            </a:pPr>
            <a:endParaRPr lang="en-US" sz="1800" kern="0" dirty="0">
              <a:solidFill>
                <a:srgbClr val="55565A"/>
              </a:solidFill>
            </a:endParaRPr>
          </a:p>
        </p:txBody>
      </p:sp>
      <p:sp>
        <p:nvSpPr>
          <p:cNvPr id="7"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Club Development</a:t>
            </a:r>
          </a:p>
        </p:txBody>
      </p:sp>
    </p:spTree>
    <p:extLst>
      <p:ext uri="{BB962C8B-B14F-4D97-AF65-F5344CB8AC3E}">
        <p14:creationId xmlns:p14="http://schemas.microsoft.com/office/powerpoint/2010/main" val="273034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3"/>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a:p>
            <a:pPr>
              <a:lnSpc>
                <a:spcPct val="80000"/>
              </a:lnSpc>
              <a:spcAft>
                <a:spcPts val="600"/>
              </a:spcAft>
            </a:pPr>
            <a:r>
              <a:rPr lang="en-US" sz="2000" b="1" dirty="0">
                <a:solidFill>
                  <a:schemeClr val="bg1"/>
                </a:solidFill>
                <a:latin typeface="Helvetica Neue" charset="0"/>
                <a:ea typeface="Helvetica Neue" charset="0"/>
                <a:cs typeface="Helvetica Neue" charset="0"/>
              </a:rPr>
              <a:t>For more questions contact membership@lionsclubs .org.</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330344" y="6231449"/>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sp>
        <p:nvSpPr>
          <p:cNvPr id="9" name="Copyright">
            <a:extLst>
              <a:ext uri="{FF2B5EF4-FFF2-40B4-BE49-F238E27FC236}">
                <a16:creationId xmlns:a16="http://schemas.microsoft.com/office/drawing/2014/main" id="{D988BEB0-7FD3-471A-8F6B-88CE17B51629}"/>
              </a:ext>
            </a:extLst>
          </p:cNvPr>
          <p:cNvSpPr txBox="1"/>
          <p:nvPr/>
        </p:nvSpPr>
        <p:spPr>
          <a:xfrm>
            <a:off x="7995329" y="6231449"/>
            <a:ext cx="339981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Updated 10/2021 EN</a:t>
            </a: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kern="0" dirty="0">
                <a:solidFill>
                  <a:schemeClr val="bg1"/>
                </a:solidFill>
              </a:rPr>
              <a:t>The organizational meeting takes place after the informational meeting.  It is where the club members will elect officers, determine the club name, and plan the first service project.  </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chemeClr val="bg1"/>
                </a:solidFill>
              </a:rPr>
              <a:t>The Organizational Meeting</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The Meeting</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5947011" y="1530550"/>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SzPct val="120000"/>
                <a:buFont typeface="Arial" panose="020B0604020202020204" pitchFamily="34" charset="0"/>
                <a:buChar char="•"/>
              </a:pPr>
              <a:r>
                <a:rPr lang="en-US" sz="2400" kern="0" dirty="0">
                  <a:solidFill>
                    <a:srgbClr val="55565A"/>
                  </a:solidFill>
                  <a:latin typeface="Arial" charset="0"/>
                  <a:ea typeface="Arial" charset="0"/>
                  <a:cs typeface="Arial" charset="0"/>
                </a:rPr>
                <a:t>Review points from informational meeting</a:t>
              </a:r>
            </a:p>
            <a:p>
              <a:pPr marL="342900" indent="-342900">
                <a:buSzPct val="120000"/>
                <a:buFont typeface="Arial" panose="020B0604020202020204" pitchFamily="34" charset="0"/>
                <a:buChar char="•"/>
              </a:pPr>
              <a:r>
                <a:rPr lang="en-US" sz="2400" kern="0" dirty="0">
                  <a:solidFill>
                    <a:srgbClr val="55565A"/>
                  </a:solidFill>
                  <a:latin typeface="Arial" charset="0"/>
                  <a:ea typeface="Arial" charset="0"/>
                  <a:cs typeface="Arial" charset="0"/>
                </a:rPr>
                <a:t>Identify service projects</a:t>
              </a:r>
            </a:p>
            <a:p>
              <a:pPr marL="342900" indent="-342900">
                <a:buSzPct val="120000"/>
                <a:buFont typeface="Arial" panose="020B0604020202020204" pitchFamily="34" charset="0"/>
                <a:buChar char="•"/>
              </a:pPr>
              <a:r>
                <a:rPr lang="en-US" sz="2400" kern="0" dirty="0">
                  <a:solidFill>
                    <a:srgbClr val="55565A"/>
                  </a:solidFill>
                  <a:latin typeface="Arial" charset="0"/>
                  <a:ea typeface="Arial" charset="0"/>
                  <a:cs typeface="Arial" charset="0"/>
                </a:rPr>
                <a:t>Elect club officers</a:t>
              </a:r>
            </a:p>
            <a:p>
              <a:pPr marL="342900" indent="-342900">
                <a:buSzPct val="120000"/>
                <a:buFont typeface="Arial" panose="020B0604020202020204" pitchFamily="34" charset="0"/>
                <a:buChar char="•"/>
              </a:pPr>
              <a:r>
                <a:rPr lang="en-US" sz="2400" kern="0" dirty="0">
                  <a:solidFill>
                    <a:srgbClr val="55565A"/>
                  </a:solidFill>
                  <a:latin typeface="Arial" charset="0"/>
                  <a:ea typeface="Arial" charset="0"/>
                  <a:cs typeface="Arial" charset="0"/>
                </a:rPr>
                <a:t>Choose a club name</a:t>
              </a:r>
            </a:p>
            <a:p>
              <a:pPr marL="342900" indent="-342900">
                <a:buSzPct val="120000"/>
                <a:buFont typeface="Arial" panose="020B0604020202020204" pitchFamily="34" charset="0"/>
                <a:buChar char="•"/>
              </a:pPr>
              <a:r>
                <a:rPr lang="en-US" sz="2400" kern="0" dirty="0">
                  <a:solidFill>
                    <a:srgbClr val="55565A"/>
                  </a:solidFill>
                  <a:latin typeface="Arial" charset="0"/>
                  <a:ea typeface="Arial" charset="0"/>
                  <a:cs typeface="Arial" charset="0"/>
                </a:rPr>
                <a:t>Submit the club application</a:t>
              </a:r>
            </a:p>
            <a:p>
              <a:pPr marL="342900" indent="-342900">
                <a:buSzPct val="120000"/>
                <a:buFont typeface="Arial" panose="020B0604020202020204" pitchFamily="34" charset="0"/>
                <a:buChar char="•"/>
              </a:pPr>
              <a:r>
                <a:rPr lang="en-US" sz="2400" kern="0" dirty="0">
                  <a:solidFill>
                    <a:srgbClr val="55565A"/>
                  </a:solidFill>
                  <a:latin typeface="Arial" charset="0"/>
                  <a:ea typeface="Arial" charset="0"/>
                  <a:cs typeface="Arial" charset="0"/>
                </a:rPr>
                <a:t>Discuss dues structure</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rgbClr val="00338D"/>
                  </a:solidFill>
                  <a:latin typeface="Arial" charset="0"/>
                  <a:ea typeface="Arial" charset="0"/>
                  <a:cs typeface="Arial" charset="0"/>
                </a:rPr>
                <a:t>Tips for Meeting</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1" y="0"/>
            <a:ext cx="1961804"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4C8344C-36A9-3F47-BAFA-0F7F5381B063}"/>
              </a:ext>
            </a:extLst>
          </p:cNvPr>
          <p:cNvSpPr txBox="1">
            <a:spLocks/>
          </p:cNvSpPr>
          <p:nvPr/>
        </p:nvSpPr>
        <p:spPr>
          <a:xfrm>
            <a:off x="3196887" y="115517"/>
            <a:ext cx="7227273"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u="sng" kern="0" dirty="0">
                <a:solidFill>
                  <a:srgbClr val="00338D"/>
                </a:solidFill>
              </a:rPr>
              <a:t>Choosing Service Projects</a:t>
            </a:r>
          </a:p>
        </p:txBody>
      </p:sp>
      <p:sp>
        <p:nvSpPr>
          <p:cNvPr id="4" name="TextBox 3"/>
          <p:cNvSpPr txBox="1"/>
          <p:nvPr/>
        </p:nvSpPr>
        <p:spPr>
          <a:xfrm>
            <a:off x="2967643" y="1072342"/>
            <a:ext cx="7780713" cy="830997"/>
          </a:xfrm>
          <a:prstGeom prst="rect">
            <a:avLst/>
          </a:prstGeom>
          <a:noFill/>
        </p:spPr>
        <p:txBody>
          <a:bodyPr wrap="square" rtlCol="0">
            <a:spAutoFit/>
          </a:bodyPr>
          <a:lstStyle/>
          <a:p>
            <a:r>
              <a:rPr lang="en-US" sz="2400" dirty="0"/>
              <a:t>Choosing service projects is an important focus for the new club.  The following are tips for choosing service projects.</a:t>
            </a:r>
          </a:p>
        </p:txBody>
      </p:sp>
      <p:sp>
        <p:nvSpPr>
          <p:cNvPr id="5" name="TextBox 4"/>
          <p:cNvSpPr txBox="1"/>
          <p:nvPr/>
        </p:nvSpPr>
        <p:spPr>
          <a:xfrm>
            <a:off x="3133898" y="2144684"/>
            <a:ext cx="7223760"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338D"/>
                </a:solidFill>
              </a:rPr>
              <a:t>Choose projects that are relevant to community needs</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n-US" dirty="0">
                <a:solidFill>
                  <a:srgbClr val="00338D"/>
                </a:solidFill>
              </a:rPr>
              <a:t>Partner with local organizations to help meet the needs of the community</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n-US" dirty="0">
                <a:solidFill>
                  <a:srgbClr val="00338D"/>
                </a:solidFill>
              </a:rPr>
              <a:t>Choose one of the LCI global causes as one of your ongoing projects</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n-US" dirty="0">
                <a:solidFill>
                  <a:srgbClr val="00338D"/>
                </a:solidFill>
              </a:rPr>
              <a:t>Promote your service project in the community through local media sources</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n-US" dirty="0">
                <a:solidFill>
                  <a:srgbClr val="00338D"/>
                </a:solidFill>
              </a:rPr>
              <a:t>Be creative and think outside the box</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n-US" dirty="0">
                <a:solidFill>
                  <a:srgbClr val="00338D"/>
                </a:solidFill>
              </a:rPr>
              <a:t>Make your projects family friendly</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n-US" dirty="0">
                <a:solidFill>
                  <a:srgbClr val="00338D"/>
                </a:solidFill>
              </a:rPr>
              <a:t>Partner with other Leo or Lions clubs in the area </a:t>
            </a:r>
          </a:p>
        </p:txBody>
      </p:sp>
      <p:sp>
        <p:nvSpPr>
          <p:cNvPr id="6" name="Headline">
            <a:extLst>
              <a:ext uri="{FF2B5EF4-FFF2-40B4-BE49-F238E27FC236}">
                <a16:creationId xmlns:a16="http://schemas.microsoft.com/office/drawing/2014/main" id="{884D2F3C-77C4-0842-BD09-61B2F6C68A95}"/>
              </a:ext>
            </a:extLst>
          </p:cNvPr>
          <p:cNvSpPr txBox="1">
            <a:spLocks/>
          </p:cNvSpPr>
          <p:nvPr/>
        </p:nvSpPr>
        <p:spPr>
          <a:xfrm>
            <a:off x="203753" y="27528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Service </a:t>
            </a:r>
          </a:p>
          <a:p>
            <a:r>
              <a:rPr lang="en-US" sz="1600" kern="0" dirty="0">
                <a:solidFill>
                  <a:srgbClr val="EBB700"/>
                </a:solidFill>
              </a:rPr>
              <a:t>Projects</a:t>
            </a:r>
          </a:p>
        </p:txBody>
      </p:sp>
      <p:pic>
        <p:nvPicPr>
          <p:cNvPr id="7"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794655" y="1192834"/>
            <a:ext cx="5192890" cy="5546926"/>
          </a:xfrm>
          <a:prstGeom prst="rect">
            <a:avLst/>
          </a:prstGeom>
        </p:spPr>
      </p:pic>
    </p:spTree>
    <p:extLst>
      <p:ext uri="{BB962C8B-B14F-4D97-AF65-F5344CB8AC3E}">
        <p14:creationId xmlns:p14="http://schemas.microsoft.com/office/powerpoint/2010/main" val="132021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88702"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Choosing Club Officers</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923330"/>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Leadership opportunities is one of the key benefits to joining Lions Club International.  As a new club, a president, secretary, treasurer, and membership chairperson should be chosen prior to submitting a new club application .   </a:t>
            </a:r>
            <a:endParaRPr lang="en-US" dirty="0">
              <a:solidFill>
                <a:schemeClr val="bg1"/>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5563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831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en-US" sz="1800" kern="0" dirty="0">
                <a:solidFill>
                  <a:srgbClr val="55565A"/>
                </a:solidFill>
              </a:rPr>
              <a:t>New Clubs should elect: President, Secretary, Treasurer, Membership Chairperson</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n-US" sz="1800" kern="0" dirty="0">
                <a:solidFill>
                  <a:srgbClr val="55565A"/>
                </a:solidFill>
              </a:rPr>
              <a:t>Provide position descriptions for club officer to all members during the first organizational meeting.</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n-US" sz="1800" kern="0" dirty="0">
                <a:solidFill>
                  <a:srgbClr val="55565A"/>
                </a:solidFill>
              </a:rPr>
              <a:t>Choose club officers by third organizational meeting</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n-US" sz="1800" kern="0" dirty="0">
                <a:solidFill>
                  <a:srgbClr val="55565A"/>
                </a:solidFill>
              </a:rPr>
              <a:t>District Team, Guiding Lion, and Sponsoring Club officers should support new club through the club officer process</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n-US" sz="1800" kern="0" dirty="0">
                <a:solidFill>
                  <a:srgbClr val="55565A"/>
                </a:solidFill>
              </a:rPr>
              <a:t>Guiding Lion will train new club officers once they have been elected</a:t>
            </a:r>
            <a:endParaRPr lang="en-US" sz="1200" u="sng" dirty="0"/>
          </a:p>
          <a:p>
            <a:endParaRPr lang="en-US" sz="1200" dirty="0"/>
          </a:p>
          <a:p>
            <a:endParaRPr lang="en-US" sz="1200" kern="0" dirty="0">
              <a:solidFill>
                <a:srgbClr val="55565A"/>
              </a:solidFill>
            </a:endParaRPr>
          </a:p>
          <a:p>
            <a:pPr marL="285750" indent="-285750">
              <a:buFont typeface="Arial" panose="020B0604020202020204" pitchFamily="34" charset="0"/>
              <a:buChar char="•"/>
            </a:pPr>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400" kern="0" dirty="0">
                <a:solidFill>
                  <a:srgbClr val="00338D"/>
                </a:solidFill>
              </a:rPr>
              <a:t>Choosing New Club Officers</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New Club Officers</a:t>
            </a:r>
          </a:p>
        </p:txBody>
      </p:sp>
    </p:spTree>
    <p:extLst>
      <p:ext uri="{BB962C8B-B14F-4D97-AF65-F5344CB8AC3E}">
        <p14:creationId xmlns:p14="http://schemas.microsoft.com/office/powerpoint/2010/main" val="221112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396095" y="2204704"/>
            <a:ext cx="739484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Charter Application Process</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477328"/>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Now that officers have been chosen and the club has 20 members,  it is now time to submit the new club application for chartering.</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Application Submission</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026392" y="2338661"/>
            <a:ext cx="4563810"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en-US" sz="1400" kern="0" dirty="0"/>
              <a:t> </a:t>
            </a:r>
            <a:r>
              <a:rPr lang="en-US" sz="1500" kern="0" dirty="0"/>
              <a:t>A proposed Lions Club or club branch must be known by the actual name of the “municipality” or it’s equivalent governmental subdivision in which it is located.</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en-US" sz="1500" kern="0" dirty="0"/>
              <a:t>Campus clubs can use the college or university name as its “municipality.</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en-US" sz="1500" kern="0" dirty="0"/>
              <a:t>“Distinguishing designation” for clubs located in the same municipality may be any name which clearly identifies the club from other clubs.  Distinguishing designation will be added to the after the municipality. </a:t>
            </a:r>
            <a:r>
              <a:rPr lang="en-US" sz="1500" i="1" kern="0" dirty="0"/>
              <a:t>Ex. Oakbrook Sight Lions Clubs</a:t>
            </a:r>
          </a:p>
          <a:p>
            <a:pPr marL="285750" indent="-285750">
              <a:buFont typeface="Arial" panose="020B0604020202020204" pitchFamily="34" charset="0"/>
              <a:buChar char="•"/>
            </a:pPr>
            <a:endParaRPr lang="en-US" sz="1500" i="1" kern="0" dirty="0"/>
          </a:p>
          <a:p>
            <a:endParaRPr lang="en-US" sz="1500" kern="0" dirty="0"/>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689956"/>
            <a:ext cx="8373905" cy="83073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New Club Application Submission: </a:t>
            </a:r>
          </a:p>
          <a:p>
            <a:r>
              <a:rPr lang="en-US" sz="3200" kern="0" dirty="0">
                <a:solidFill>
                  <a:srgbClr val="00338D"/>
                </a:solidFill>
              </a:rPr>
              <a:t>Choosing a name </a:t>
            </a:r>
          </a:p>
        </p:txBody>
      </p:sp>
      <p:sp>
        <p:nvSpPr>
          <p:cNvPr id="13" name="Body Copy">
            <a:extLst>
              <a:ext uri="{FF2B5EF4-FFF2-40B4-BE49-F238E27FC236}">
                <a16:creationId xmlns:a16="http://schemas.microsoft.com/office/drawing/2014/main" id="{90080B9E-C426-BF41-B08F-C2859FA9C036}"/>
              </a:ext>
            </a:extLst>
          </p:cNvPr>
          <p:cNvSpPr txBox="1">
            <a:spLocks/>
          </p:cNvSpPr>
          <p:nvPr/>
        </p:nvSpPr>
        <p:spPr>
          <a:xfrm>
            <a:off x="7177489" y="2368154"/>
            <a:ext cx="4563811"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en-US" sz="1500" kern="0" dirty="0"/>
              <a:t>“Host Club” shall be title for parent club in municipality</a:t>
            </a:r>
          </a:p>
          <a:p>
            <a:endParaRPr lang="en-US" sz="1500" kern="0" dirty="0"/>
          </a:p>
          <a:p>
            <a:pPr marL="285750" indent="-285750">
              <a:buFont typeface="Arial" panose="020B0604020202020204" pitchFamily="34" charset="0"/>
              <a:buChar char="•"/>
            </a:pPr>
            <a:r>
              <a:rPr lang="en-US" sz="1500" kern="0" dirty="0"/>
              <a:t>Lions Clubs cannot be named after living individuals</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en-US" sz="1500" kern="0" dirty="0"/>
              <a:t>No Lions Club may add “International” as a distinguishing designation to its name</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en-US" sz="1500" kern="0" dirty="0"/>
              <a:t>If including a company’s name, documentation must be provided by company prior to club approval</a:t>
            </a:r>
          </a:p>
        </p:txBody>
      </p:sp>
      <p:sp>
        <p:nvSpPr>
          <p:cNvPr id="2" name="TextBox 1"/>
          <p:cNvSpPr txBox="1"/>
          <p:nvPr/>
        </p:nvSpPr>
        <p:spPr>
          <a:xfrm>
            <a:off x="2386126" y="1881424"/>
            <a:ext cx="8424617" cy="646331"/>
          </a:xfrm>
          <a:prstGeom prst="rect">
            <a:avLst/>
          </a:prstGeom>
          <a:noFill/>
        </p:spPr>
        <p:txBody>
          <a:bodyPr wrap="square" rtlCol="0">
            <a:spAutoFit/>
          </a:bodyPr>
          <a:lstStyle/>
          <a:p>
            <a:r>
              <a:rPr lang="en-US" b="1" kern="0" dirty="0">
                <a:solidFill>
                  <a:srgbClr val="55565A"/>
                </a:solidFill>
              </a:rPr>
              <a:t>The first step in the application process is to choosing a name.  The following guidelines will help to support your name choice.</a:t>
            </a:r>
          </a:p>
        </p:txBody>
      </p:sp>
    </p:spTree>
    <p:extLst>
      <p:ext uri="{BB962C8B-B14F-4D97-AF65-F5344CB8AC3E}">
        <p14:creationId xmlns:p14="http://schemas.microsoft.com/office/powerpoint/2010/main" val="374145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Application Submission</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17482" y="1764732"/>
            <a:ext cx="8875358" cy="78132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The information below provides details on who can process the new club application on the district and club level.</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626353"/>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New Club Application Submission:  District Level Process</a:t>
            </a:r>
          </a:p>
        </p:txBody>
      </p:sp>
      <p:graphicFrame>
        <p:nvGraphicFramePr>
          <p:cNvPr id="2" name="Table 1"/>
          <p:cNvGraphicFramePr>
            <a:graphicFrameLocks noGrp="1"/>
          </p:cNvGraphicFramePr>
          <p:nvPr>
            <p:extLst>
              <p:ext uri="{D42A27DB-BD31-4B8C-83A1-F6EECF244321}">
                <p14:modId xmlns:p14="http://schemas.microsoft.com/office/powerpoint/2010/main" val="606195580"/>
              </p:ext>
            </p:extLst>
          </p:nvPr>
        </p:nvGraphicFramePr>
        <p:xfrm>
          <a:off x="2483984" y="2519160"/>
          <a:ext cx="8875360" cy="3825240"/>
        </p:xfrm>
        <a:graphic>
          <a:graphicData uri="http://schemas.openxmlformats.org/drawingml/2006/table">
            <a:tbl>
              <a:tblPr firstRow="1" bandRow="1">
                <a:tableStyleId>{5C22544A-7EE6-4342-B048-85BDC9FD1C3A}</a:tableStyleId>
              </a:tblPr>
              <a:tblGrid>
                <a:gridCol w="1775072">
                  <a:extLst>
                    <a:ext uri="{9D8B030D-6E8A-4147-A177-3AD203B41FA5}">
                      <a16:colId xmlns:a16="http://schemas.microsoft.com/office/drawing/2014/main" val="20000"/>
                    </a:ext>
                  </a:extLst>
                </a:gridCol>
                <a:gridCol w="1775072">
                  <a:extLst>
                    <a:ext uri="{9D8B030D-6E8A-4147-A177-3AD203B41FA5}">
                      <a16:colId xmlns:a16="http://schemas.microsoft.com/office/drawing/2014/main" val="20001"/>
                    </a:ext>
                  </a:extLst>
                </a:gridCol>
                <a:gridCol w="1775072">
                  <a:extLst>
                    <a:ext uri="{9D8B030D-6E8A-4147-A177-3AD203B41FA5}">
                      <a16:colId xmlns:a16="http://schemas.microsoft.com/office/drawing/2014/main" val="20002"/>
                    </a:ext>
                  </a:extLst>
                </a:gridCol>
                <a:gridCol w="1775072">
                  <a:extLst>
                    <a:ext uri="{9D8B030D-6E8A-4147-A177-3AD203B41FA5}">
                      <a16:colId xmlns:a16="http://schemas.microsoft.com/office/drawing/2014/main" val="20003"/>
                    </a:ext>
                  </a:extLst>
                </a:gridCol>
                <a:gridCol w="1775072">
                  <a:extLst>
                    <a:ext uri="{9D8B030D-6E8A-4147-A177-3AD203B41FA5}">
                      <a16:colId xmlns:a16="http://schemas.microsoft.com/office/drawing/2014/main" val="20004"/>
                    </a:ext>
                  </a:extLst>
                </a:gridCol>
              </a:tblGrid>
              <a:tr h="370840">
                <a:tc>
                  <a:txBody>
                    <a:bodyPr/>
                    <a:lstStyle/>
                    <a:p>
                      <a:r>
                        <a:rPr lang="en-US" dirty="0"/>
                        <a:t>Application Entry</a:t>
                      </a:r>
                    </a:p>
                  </a:txBody>
                  <a:tcPr/>
                </a:tc>
                <a:tc>
                  <a:txBody>
                    <a:bodyPr/>
                    <a:lstStyle/>
                    <a:p>
                      <a:r>
                        <a:rPr lang="en-US" dirty="0"/>
                        <a:t>Charter</a:t>
                      </a:r>
                      <a:r>
                        <a:rPr lang="en-US" baseline="0" dirty="0"/>
                        <a:t> Member Entry</a:t>
                      </a:r>
                      <a:endParaRPr lang="en-US" dirty="0"/>
                    </a:p>
                  </a:txBody>
                  <a:tcPr/>
                </a:tc>
                <a:tc>
                  <a:txBody>
                    <a:bodyPr/>
                    <a:lstStyle/>
                    <a:p>
                      <a:r>
                        <a:rPr lang="en-US" dirty="0"/>
                        <a:t>Guiding</a:t>
                      </a:r>
                      <a:r>
                        <a:rPr lang="en-US" baseline="0" dirty="0"/>
                        <a:t> Lion Entry</a:t>
                      </a:r>
                      <a:endParaRPr lang="en-US" dirty="0"/>
                    </a:p>
                  </a:txBody>
                  <a:tcPr/>
                </a:tc>
                <a:tc>
                  <a:txBody>
                    <a:bodyPr/>
                    <a:lstStyle/>
                    <a:p>
                      <a:r>
                        <a:rPr lang="en-US" dirty="0"/>
                        <a:t>Application</a:t>
                      </a:r>
                      <a:r>
                        <a:rPr lang="en-US" baseline="0" dirty="0"/>
                        <a:t> Approval </a:t>
                      </a:r>
                      <a:endParaRPr lang="en-US" dirty="0"/>
                    </a:p>
                  </a:txBody>
                  <a:tcPr/>
                </a:tc>
                <a:tc>
                  <a:txBody>
                    <a:bodyPr/>
                    <a:lstStyle/>
                    <a:p>
                      <a:r>
                        <a:rPr lang="en-US" dirty="0"/>
                        <a:t>Club Payment</a:t>
                      </a:r>
                    </a:p>
                  </a:txBody>
                  <a:tcPr/>
                </a:tc>
                <a:extLst>
                  <a:ext uri="{0D108BD9-81ED-4DB2-BD59-A6C34878D82A}">
                    <a16:rowId xmlns:a16="http://schemas.microsoft.com/office/drawing/2014/main" val="10000"/>
                  </a:ext>
                </a:extLst>
              </a:tr>
              <a:tr h="370840">
                <a:tc>
                  <a:txBody>
                    <a:bodyPr/>
                    <a:lstStyle/>
                    <a:p>
                      <a:r>
                        <a:rPr lang="en-US" sz="1400" dirty="0"/>
                        <a:t>District Governor</a:t>
                      </a:r>
                    </a:p>
                  </a:txBody>
                  <a:tcPr/>
                </a:tc>
                <a:tc>
                  <a:txBody>
                    <a:bodyPr/>
                    <a:lstStyle/>
                    <a:p>
                      <a:r>
                        <a:rPr lang="en-US" sz="1400" dirty="0"/>
                        <a:t>District Governor</a:t>
                      </a:r>
                    </a:p>
                  </a:txBody>
                  <a:tcPr/>
                </a:tc>
                <a:tc>
                  <a:txBody>
                    <a:bodyPr/>
                    <a:lstStyle/>
                    <a:p>
                      <a:r>
                        <a:rPr lang="en-US" sz="1400" dirty="0"/>
                        <a:t>District Governor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District Governor</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District Governor</a:t>
                      </a:r>
                    </a:p>
                    <a:p>
                      <a:endParaRPr lang="en-US" sz="1400" dirty="0"/>
                    </a:p>
                  </a:txBody>
                  <a:tcPr/>
                </a:tc>
                <a:extLst>
                  <a:ext uri="{0D108BD9-81ED-4DB2-BD59-A6C34878D82A}">
                    <a16:rowId xmlns:a16="http://schemas.microsoft.com/office/drawing/2014/main" val="10001"/>
                  </a:ext>
                </a:extLst>
              </a:tr>
              <a:tr h="370840">
                <a:tc>
                  <a:txBody>
                    <a:bodyPr/>
                    <a:lstStyle/>
                    <a:p>
                      <a:r>
                        <a:rPr lang="en-US" sz="1400" dirty="0"/>
                        <a:t>Coordinating Lion</a:t>
                      </a:r>
                    </a:p>
                  </a:txBody>
                  <a:tcPr/>
                </a:tc>
                <a:tc>
                  <a:txBody>
                    <a:bodyPr/>
                    <a:lstStyle/>
                    <a:p>
                      <a:r>
                        <a:rPr lang="en-US" sz="1400" dirty="0"/>
                        <a:t>Coordinating Lion</a:t>
                      </a:r>
                    </a:p>
                  </a:txBody>
                  <a:tcPr/>
                </a:tc>
                <a:tc>
                  <a:txBody>
                    <a:bodyPr/>
                    <a:lstStyle/>
                    <a:p>
                      <a:r>
                        <a:rPr lang="en-US" sz="1400" dirty="0"/>
                        <a:t>Coordinating Lion</a:t>
                      </a:r>
                    </a:p>
                  </a:txBody>
                  <a:tcPr/>
                </a:tc>
                <a:tc>
                  <a:txBody>
                    <a:bodyPr/>
                    <a:lstStyle/>
                    <a:p>
                      <a:endParaRPr lang="en-US" sz="1400" dirty="0"/>
                    </a:p>
                  </a:txBody>
                  <a:tcPr/>
                </a:tc>
                <a:tc>
                  <a:txBody>
                    <a:bodyPr/>
                    <a:lstStyle/>
                    <a:p>
                      <a:r>
                        <a:rPr lang="en-US" sz="1400" dirty="0"/>
                        <a:t>New Club Treasurer</a:t>
                      </a:r>
                    </a:p>
                  </a:txBody>
                  <a:tcPr/>
                </a:tc>
                <a:extLst>
                  <a:ext uri="{0D108BD9-81ED-4DB2-BD59-A6C34878D82A}">
                    <a16:rowId xmlns:a16="http://schemas.microsoft.com/office/drawing/2014/main" val="10002"/>
                  </a:ext>
                </a:extLst>
              </a:tr>
              <a:tr h="370840">
                <a:tc>
                  <a:txBody>
                    <a:bodyPr/>
                    <a:lstStyle/>
                    <a:p>
                      <a:r>
                        <a:rPr lang="en-US" sz="1400" dirty="0"/>
                        <a:t>District GMT Coordinator</a:t>
                      </a:r>
                    </a:p>
                  </a:txBody>
                  <a:tcPr/>
                </a:tc>
                <a:tc>
                  <a:txBody>
                    <a:bodyPr/>
                    <a:lstStyle/>
                    <a:p>
                      <a:r>
                        <a:rPr lang="en-US" sz="1400" dirty="0"/>
                        <a:t>District GMT Coordinator</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r h="370840">
                <a:tc>
                  <a:txBody>
                    <a:bodyPr/>
                    <a:lstStyle/>
                    <a:p>
                      <a:r>
                        <a:rPr lang="en-US" sz="1400" dirty="0"/>
                        <a:t>Sponsoring Club President</a:t>
                      </a:r>
                    </a:p>
                  </a:txBody>
                  <a:tcPr/>
                </a:tc>
                <a:tc>
                  <a:txBody>
                    <a:bodyPr/>
                    <a:lstStyle/>
                    <a:p>
                      <a:r>
                        <a:rPr lang="en-US" sz="1400" dirty="0"/>
                        <a:t>Sponsoring Club President</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370840">
                <a:tc>
                  <a:txBody>
                    <a:bodyPr/>
                    <a:lstStyle/>
                    <a:p>
                      <a:r>
                        <a:rPr lang="en-US" sz="1400" dirty="0"/>
                        <a:t>Sponsoring</a:t>
                      </a:r>
                      <a:r>
                        <a:rPr lang="en-US" sz="1400" baseline="0" dirty="0"/>
                        <a:t> Club Secretary</a:t>
                      </a:r>
                      <a:endParaRPr lang="en-US" sz="1400" dirty="0"/>
                    </a:p>
                  </a:txBody>
                  <a:tcPr/>
                </a:tc>
                <a:tc>
                  <a:txBody>
                    <a:bodyPr/>
                    <a:lstStyle/>
                    <a:p>
                      <a:r>
                        <a:rPr lang="en-US" sz="1400" dirty="0"/>
                        <a:t>Sponsoring</a:t>
                      </a:r>
                      <a:r>
                        <a:rPr lang="en-US" sz="1400" baseline="0" dirty="0"/>
                        <a:t> Club Secretary</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370840">
                <a:tc>
                  <a:txBody>
                    <a:bodyPr/>
                    <a:lstStyle/>
                    <a:p>
                      <a:endParaRPr lang="en-US" sz="1400" dirty="0"/>
                    </a:p>
                  </a:txBody>
                  <a:tcPr/>
                </a:tc>
                <a:tc>
                  <a:txBody>
                    <a:bodyPr/>
                    <a:lstStyle/>
                    <a:p>
                      <a:r>
                        <a:rPr lang="en-US" sz="1400" dirty="0"/>
                        <a:t>New Club President</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370840">
                <a:tc>
                  <a:txBody>
                    <a:bodyPr/>
                    <a:lstStyle/>
                    <a:p>
                      <a:endParaRPr lang="en-US" sz="1400" dirty="0"/>
                    </a:p>
                  </a:txBody>
                  <a:tcPr/>
                </a:tc>
                <a:tc>
                  <a:txBody>
                    <a:bodyPr/>
                    <a:lstStyle/>
                    <a:p>
                      <a:r>
                        <a:rPr lang="en-US" sz="1400" dirty="0"/>
                        <a:t>New Club</a:t>
                      </a:r>
                      <a:r>
                        <a:rPr lang="en-US" sz="1400" baseline="0" dirty="0"/>
                        <a:t> Secretary</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7833859"/>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3661</TotalTime>
  <Words>2137</Words>
  <Application>Microsoft Office PowerPoint</Application>
  <PresentationFormat>Widescreen</PresentationFormat>
  <Paragraphs>274</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Hebrew Scholar</vt:lpstr>
      <vt:lpstr>Calibri</vt:lpstr>
      <vt:lpstr>Courier New</vt:lpstr>
      <vt:lpstr>Helvetica</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228</cp:revision>
  <dcterms:created xsi:type="dcterms:W3CDTF">2018-11-12T16:45:52Z</dcterms:created>
  <dcterms:modified xsi:type="dcterms:W3CDTF">2021-10-20T15:37:14Z</dcterms:modified>
</cp:coreProperties>
</file>