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4" r:id="rId2"/>
  </p:sldMasterIdLst>
  <p:notesMasterIdLst>
    <p:notesMasterId r:id="rId27"/>
  </p:notesMasterIdLst>
  <p:sldIdLst>
    <p:sldId id="257" r:id="rId3"/>
    <p:sldId id="327" r:id="rId4"/>
    <p:sldId id="267" r:id="rId5"/>
    <p:sldId id="354" r:id="rId6"/>
    <p:sldId id="355" r:id="rId7"/>
    <p:sldId id="356" r:id="rId8"/>
    <p:sldId id="357" r:id="rId9"/>
    <p:sldId id="358" r:id="rId10"/>
    <p:sldId id="362" r:id="rId11"/>
    <p:sldId id="374" r:id="rId12"/>
    <p:sldId id="360" r:id="rId13"/>
    <p:sldId id="346" r:id="rId14"/>
    <p:sldId id="372" r:id="rId15"/>
    <p:sldId id="359" r:id="rId16"/>
    <p:sldId id="363" r:id="rId17"/>
    <p:sldId id="371" r:id="rId18"/>
    <p:sldId id="352" r:id="rId19"/>
    <p:sldId id="366" r:id="rId20"/>
    <p:sldId id="365" r:id="rId21"/>
    <p:sldId id="367" r:id="rId22"/>
    <p:sldId id="370" r:id="rId23"/>
    <p:sldId id="351" r:id="rId24"/>
    <p:sldId id="333" r:id="rId25"/>
    <p:sldId id="332"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urns, Andrea" initials="BA [6]" lastIdx="1" clrIdx="6">
    <p:extLst/>
  </p:cmAuthor>
  <p:cmAuthor id="1" name="Carey, Angela" initials="CA" lastIdx="7" clrIdx="0">
    <p:extLst/>
  </p:cmAuthor>
  <p:cmAuthor id="8" name="Burns, Andrea" initials="BA [7]" lastIdx="1" clrIdx="7">
    <p:extLst/>
  </p:cmAuthor>
  <p:cmAuthor id="2" name="Burns, Andrea" initials="BA" lastIdx="1" clrIdx="1">
    <p:extLst/>
  </p:cmAuthor>
  <p:cmAuthor id="9" name="Burns, Andrea" initials="BA [8]" lastIdx="1" clrIdx="8">
    <p:extLst/>
  </p:cmAuthor>
  <p:cmAuthor id="3" name="Burns, Andrea" initials="BA [2]" lastIdx="1" clrIdx="2">
    <p:extLst/>
  </p:cmAuthor>
  <p:cmAuthor id="10" name="Burns, Andrea" initials="BA [9]" lastIdx="1" clrIdx="9">
    <p:extLst/>
  </p:cmAuthor>
  <p:cmAuthor id="4" name="Burns, Andrea" initials="BA [3]" lastIdx="1" clrIdx="3">
    <p:extLst/>
  </p:cmAuthor>
  <p:cmAuthor id="5" name="Burns, Andrea" initials="BA [4]" lastIdx="1" clrIdx="4">
    <p:extLst/>
  </p:cmAuthor>
  <p:cmAuthor id="6" name="Burns, Andrea" initials="BA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FFDD4B"/>
    <a:srgbClr val="EBB700"/>
    <a:srgbClr val="0D2240"/>
    <a:srgbClr val="18146B"/>
    <a:srgbClr val="234773"/>
    <a:srgbClr val="FFFFFF"/>
    <a:srgbClr val="31639F"/>
    <a:srgbClr val="0A2A5D"/>
    <a:srgbClr val="406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59186" autoAdjust="0"/>
  </p:normalViewPr>
  <p:slideViewPr>
    <p:cSldViewPr snapToGrid="0">
      <p:cViewPr varScale="1">
        <p:scale>
          <a:sx n="68" d="100"/>
          <a:sy n="68" d="100"/>
        </p:scale>
        <p:origin x="2058"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07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23221882-4B64-4AF5-9920-50901120A4F8}"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048B4A65-DB7F-4D75-A0EB-BE9751615F34}" type="slidenum">
              <a:rPr lang="en-US" smtClean="0"/>
              <a:t>‹#›</a:t>
            </a:fld>
            <a:endParaRPr lang="en-US"/>
          </a:p>
        </p:txBody>
      </p:sp>
    </p:spTree>
    <p:extLst>
      <p:ext uri="{BB962C8B-B14F-4D97-AF65-F5344CB8AC3E}">
        <p14:creationId xmlns:p14="http://schemas.microsoft.com/office/powerpoint/2010/main" val="92075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GAT@lionsclubs.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Nota para el presentador:  </a:t>
            </a:r>
            <a:r>
              <a:rPr lang="es-ES" dirty="0"/>
              <a:t>Esta presentación se basa en los materiales estándares del Equipo Global de Acción. </a:t>
            </a:r>
            <a:r>
              <a:rPr lang="es-ES" dirty="0" smtClean="0"/>
              <a:t>Se </a:t>
            </a:r>
            <a:r>
              <a:rPr lang="es-ES" dirty="0"/>
              <a:t>sugiere que use las notas que aparecen con esta presentación. </a:t>
            </a:r>
            <a:r>
              <a:rPr lang="es-ES" dirty="0" smtClean="0"/>
              <a:t>Para </a:t>
            </a:r>
            <a:r>
              <a:rPr lang="es-ES" dirty="0"/>
              <a:t>hacer que esta presentación sea más eficaz, lo alentamos a que añada anécdotas personales y ejemplos reales de su área.  </a:t>
            </a:r>
          </a:p>
          <a:p>
            <a:endParaRPr lang="en-US" dirty="0"/>
          </a:p>
          <a:p>
            <a:r>
              <a:rPr lang="es-ES" dirty="0"/>
              <a:t>Si tuviera preguntas al respecto, contacte al personal de apoyo del Equipo Global de Acción por correo </a:t>
            </a:r>
            <a:r>
              <a:rPr lang="es-ES" dirty="0" smtClean="0"/>
              <a:t>electrónico a: </a:t>
            </a:r>
            <a:r>
              <a:rPr lang="es-ES" dirty="0">
                <a:hlinkClick r:id="rId3"/>
              </a:rPr>
              <a:t>GAT@lionsclubs.org</a:t>
            </a:r>
          </a:p>
          <a:p>
            <a:endParaRPr lang="en-US" dirty="0"/>
          </a:p>
          <a:p>
            <a:endParaRPr lang="en-US" dirty="0" smtClean="0"/>
          </a:p>
          <a:p>
            <a:r>
              <a:rPr lang="es-ES" dirty="0"/>
              <a:t>Hoy les hablaré sobre el Equipo Global de Acción.  </a:t>
            </a:r>
            <a:r>
              <a:rPr lang="es-ES" dirty="0" smtClean="0"/>
              <a:t>Algunos </a:t>
            </a:r>
            <a:r>
              <a:rPr lang="es-ES" dirty="0"/>
              <a:t>de ustedes pudieran haber oído hablar sobre esta iniciativa de LCI. </a:t>
            </a:r>
          </a:p>
          <a:p>
            <a:endParaRPr lang="en-US" dirty="0"/>
          </a:p>
          <a:p>
            <a:r>
              <a:rPr lang="es-ES" dirty="0"/>
              <a:t>Piensen por un minuto en cómo La Asociación Internacional de Clubes ha impactado sus vidas.  ¿Qué es lo que los hizo ser Leones – y seguir siendo  – Leones o </a:t>
            </a:r>
            <a:r>
              <a:rPr lang="es-ES" dirty="0" err="1"/>
              <a:t>Leos</a:t>
            </a:r>
            <a:r>
              <a:rPr lang="es-ES" dirty="0"/>
              <a:t>?  (Haga una pausa breve) ¿Lo son por qué quisieron mejorar la vida en sus comunidades? ¿O un club de Leones o </a:t>
            </a:r>
            <a:r>
              <a:rPr lang="es-ES" dirty="0" err="1"/>
              <a:t>Leos</a:t>
            </a:r>
            <a:r>
              <a:rPr lang="es-ES" dirty="0"/>
              <a:t> les ayudó y querían devolver el favor? ¿Lo son porque buscaban diversión y camaradería?  </a:t>
            </a:r>
          </a:p>
          <a:p>
            <a:endParaRPr lang="en-US" dirty="0"/>
          </a:p>
          <a:p>
            <a:r>
              <a:rPr lang="es-ES" dirty="0"/>
              <a:t>Permítanme contarles lo que me hizo ser León.  (Cuente una anécdota animada)</a:t>
            </a:r>
            <a:r>
              <a:rPr lang="es-ES" baseline="0" dirty="0"/>
              <a:t> </a:t>
            </a:r>
          </a:p>
          <a:p>
            <a:endParaRPr lang="en-US" baseline="0" dirty="0" smtClean="0"/>
          </a:p>
          <a:p>
            <a:r>
              <a:rPr lang="es-ES" baseline="0" dirty="0"/>
              <a:t>Los socios Leones y </a:t>
            </a:r>
            <a:r>
              <a:rPr lang="es-ES" baseline="0" dirty="0" err="1"/>
              <a:t>Leos</a:t>
            </a:r>
            <a:r>
              <a:rPr lang="es-ES" baseline="0" dirty="0"/>
              <a:t> tienen anécdotas sobre cómo se sintieron inspirados por una acción que les impresionó y por eso fue que se hicieron socios cuando los invitaron.   </a:t>
            </a:r>
          </a:p>
          <a:p>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1</a:t>
            </a:fld>
            <a:endParaRPr lang="en-US" smtClean="0"/>
          </a:p>
        </p:txBody>
      </p:sp>
    </p:spTree>
    <p:extLst>
      <p:ext uri="{BB962C8B-B14F-4D97-AF65-F5344CB8AC3E}">
        <p14:creationId xmlns:p14="http://schemas.microsoft.com/office/powerpoint/2010/main" val="4257630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ea"/>
              <a:cs typeface="+mn-cs"/>
            </a:endParaRPr>
          </a:p>
        </p:txBody>
      </p:sp>
      <p:sp>
        <p:nvSpPr>
          <p:cNvPr id="4" name="Slide Number Placeholder 3"/>
          <p:cNvSpPr>
            <a:spLocks noGrp="1"/>
          </p:cNvSpPr>
          <p:nvPr>
            <p:ph type="sldNum" sz="quarter" idx="10"/>
          </p:nvPr>
        </p:nvSpPr>
        <p:spPr/>
        <p:txBody>
          <a:bodyPr/>
          <a:lstStyle/>
          <a:p>
            <a:fld id="{E5C71B69-8B32-4D0C-B099-2760A7644D55}"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03122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483306" eaLnBrk="1" fontAlgn="auto" hangingPunct="1">
              <a:spcBef>
                <a:spcPts val="0"/>
              </a:spcBef>
              <a:spcAft>
                <a:spcPts val="0"/>
              </a:spcAft>
              <a:buFontTx/>
              <a:buChar char="-"/>
              <a:defRPr/>
            </a:pPr>
            <a:endParaRPr lang="en-US" sz="1300" dirty="0">
              <a:solidFill>
                <a:srgbClr val="083281"/>
              </a:solidFill>
              <a:latin typeface="Avenir Medium"/>
              <a:cs typeface="Avenir Medium"/>
            </a:endParaRPr>
          </a:p>
          <a:p>
            <a:r>
              <a:rPr lang="es-ES" dirty="0"/>
              <a:t>El unir a los líderes del GAT en los niveles superiores le permite al GAT cambiar su enfoque hacia los gobernadores de distrito. </a:t>
            </a:r>
            <a:r>
              <a:rPr lang="es-ES" baseline="0" dirty="0" smtClean="0"/>
              <a:t>Como </a:t>
            </a:r>
            <a:r>
              <a:rPr lang="es-ES" baseline="0" dirty="0"/>
              <a:t>presidentes del Equipo Global de Acción dentro de sus distritos, los gobernadores tienen la capacidad de </a:t>
            </a:r>
            <a:r>
              <a:rPr lang="es-ES" baseline="0" dirty="0" err="1"/>
              <a:t>mobilizar</a:t>
            </a:r>
            <a:r>
              <a:rPr lang="es-ES" baseline="0" dirty="0"/>
              <a:t> a sus equipos y clubes para hacer mucho más de lo que harían por sí solos. </a:t>
            </a:r>
          </a:p>
        </p:txBody>
      </p:sp>
    </p:spTree>
    <p:extLst>
      <p:ext uri="{BB962C8B-B14F-4D97-AF65-F5344CB8AC3E}">
        <p14:creationId xmlns:p14="http://schemas.microsoft.com/office/powerpoint/2010/main" val="98393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Junto al nuevo equipo se ha implementado una serie de enfoques con una meta final: llegar a los distritos y apoyarlos, y al mismo tiempo a sus clubes. </a:t>
            </a:r>
          </a:p>
          <a:p>
            <a:endParaRPr lang="en-US" baseline="0" dirty="0" smtClean="0"/>
          </a:p>
          <a:p>
            <a:r>
              <a:rPr lang="es-ES" baseline="0"/>
              <a:t>Podrán notar que el primer enfoque menciona metas distritales anuales.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39FCCF-F667-44D9-9049-EB9EBA38DCC0}" type="slidenum">
              <a:rPr lang="en-US" smtClean="0"/>
              <a:t>12</a:t>
            </a:fld>
            <a:endParaRPr lang="en-US" smtClean="0"/>
          </a:p>
        </p:txBody>
      </p:sp>
    </p:spTree>
    <p:extLst>
      <p:ext uri="{BB962C8B-B14F-4D97-AF65-F5344CB8AC3E}">
        <p14:creationId xmlns:p14="http://schemas.microsoft.com/office/powerpoint/2010/main" val="167898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aseline="0" dirty="0"/>
              <a:t>Los gobernadores de distrito son presidentes del Equipo Global de Acción a nivel de </a:t>
            </a:r>
            <a:r>
              <a:rPr lang="es-ES" sz="1400" baseline="0" dirty="0" smtClean="0"/>
              <a:t>distrito </a:t>
            </a:r>
            <a:r>
              <a:rPr lang="es-ES" sz="1400" baseline="0" dirty="0"/>
              <a:t>y </a:t>
            </a:r>
            <a:r>
              <a:rPr lang="es-ES" sz="1400" baseline="0" dirty="0" smtClean="0"/>
              <a:t>la </a:t>
            </a:r>
            <a:r>
              <a:rPr lang="es-ES" sz="1400" baseline="0" dirty="0"/>
              <a:t>fuerza impulsora del éxito en nuestros distritos.  </a:t>
            </a:r>
            <a:r>
              <a:rPr lang="es-ES" sz="1400" baseline="0" dirty="0" smtClean="0"/>
              <a:t>Sus </a:t>
            </a:r>
            <a:r>
              <a:rPr lang="es-ES" sz="1400" baseline="0" dirty="0"/>
              <a:t>metas son en lo que sus miembros del Equipo Global de Acción están trabajando, y por lo tanto la prioridad número uno del GAT es apoyarlos a medida que avanzan hacia esas metas. </a:t>
            </a:r>
          </a:p>
        </p:txBody>
      </p:sp>
    </p:spTree>
    <p:extLst>
      <p:ext uri="{BB962C8B-B14F-4D97-AF65-F5344CB8AC3E}">
        <p14:creationId xmlns:p14="http://schemas.microsoft.com/office/powerpoint/2010/main" val="92464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Nuestro segundo enfoque trata </a:t>
            </a:r>
            <a:r>
              <a:rPr lang="es-ES" baseline="0" dirty="0" smtClean="0"/>
              <a:t>sobre </a:t>
            </a:r>
            <a:r>
              <a:rPr lang="es-ES" baseline="0" dirty="0"/>
              <a:t>la comunicación con los clubes. </a:t>
            </a:r>
            <a:r>
              <a:rPr lang="es-ES" baseline="0" dirty="0" smtClean="0"/>
              <a:t>¿</a:t>
            </a:r>
            <a:r>
              <a:rPr lang="es-ES" baseline="0" dirty="0"/>
              <a:t>Cuántos de ustedes reciben comunicaciones de la asociación?  (Ellos levantan la mano)  Habrán notado que se les envía mucha información importante todos los días. </a:t>
            </a:r>
            <a:r>
              <a:rPr lang="es-ES" baseline="0" dirty="0" smtClean="0"/>
              <a:t>Es </a:t>
            </a:r>
            <a:r>
              <a:rPr lang="es-ES" baseline="0" dirty="0"/>
              <a:t>mucho a lo que dar seguimiento y mucho trabajo para garantizar que todas las comunicaciones lleguen a todas las personas que pudieran necesitar acceso a ellas. </a:t>
            </a:r>
            <a:r>
              <a:rPr lang="es-ES" baseline="0" dirty="0" smtClean="0"/>
              <a:t> </a:t>
            </a:r>
            <a:endParaRPr lang="es-ES" baseline="0" dirty="0"/>
          </a:p>
          <a:p>
            <a:endParaRPr lang="en-US" baseline="0" dirty="0" smtClean="0"/>
          </a:p>
          <a:p>
            <a:r>
              <a:rPr lang="es-ES" sz="1200" dirty="0">
                <a:solidFill>
                  <a:schemeClr val="bg1"/>
                </a:solidFill>
                <a:latin typeface="Helvetica Light"/>
                <a:ea typeface="Times New Roman" panose="02020603050405020304" pitchFamily="18" charset="0"/>
              </a:rPr>
              <a:t>Facilitar la comunicación es una responsabilidad importante del Equipo Global de Acción que a menudo se pasa por alto. </a:t>
            </a:r>
            <a:r>
              <a:rPr lang="es-ES" baseline="0" dirty="0"/>
              <a:t>Este año estamos activando el papel de Jefe de Zona dentro del Equipo Global de Acción.   Al incluirlos en comunicar las metas distritales, el progreso alcanzado y demás información vital, estamos creando un vínculo directo con cada club dentro del distrito. </a:t>
            </a:r>
          </a:p>
          <a:p>
            <a:endParaRPr lang="en-US" sz="1200" dirty="0" smtClean="0">
              <a:solidFill>
                <a:schemeClr val="bg1"/>
              </a:solidFill>
              <a:latin typeface="Helvetica Light"/>
              <a:ea typeface="Times New Roman" panose="02020603050405020304" pitchFamily="18" charset="0"/>
            </a:endParaRPr>
          </a:p>
          <a:p>
            <a:r>
              <a:rPr lang="es-ES" sz="1200" baseline="0" dirty="0">
                <a:solidFill>
                  <a:schemeClr val="bg1"/>
                </a:solidFill>
                <a:latin typeface="Helvetica Light"/>
                <a:ea typeface="Times New Roman" panose="02020603050405020304" pitchFamily="18" charset="0"/>
              </a:rPr>
              <a:t>Los jefes de zona serán los puntos de enfoque clave para que LCI y los gobernadores de distrito reciban y compartan información con el GAT a nivel de club.  </a:t>
            </a:r>
          </a:p>
          <a:p>
            <a:endParaRPr lang="en-US" sz="1200" dirty="0" smtClean="0">
              <a:solidFill>
                <a:schemeClr val="bg1"/>
              </a:solidFill>
              <a:latin typeface="Helvetica Light"/>
              <a:ea typeface="Times New Roman" panose="02020603050405020304" pitchFamily="18" charset="0"/>
            </a:endParaRPr>
          </a:p>
          <a:p>
            <a:r>
              <a:rPr lang="es-ES" sz="1200" dirty="0">
                <a:latin typeface="Helvetica Light"/>
                <a:ea typeface="Times New Roman" panose="02020603050405020304" pitchFamily="18" charset="0"/>
              </a:rPr>
              <a:t>Un intercambio simplificado de información e ideas entre el distrito múltiple, el distrito, la zona y los líderes de club, con el propósito fundamental de pasar a la </a:t>
            </a:r>
            <a:r>
              <a:rPr lang="es-ES" sz="1200" b="1" i="1" dirty="0">
                <a:solidFill>
                  <a:srgbClr val="FBC608"/>
                </a:solidFill>
                <a:latin typeface="Helvetica Light"/>
                <a:ea typeface="Times New Roman" panose="02020603050405020304" pitchFamily="18" charset="0"/>
              </a:rPr>
              <a:t>acción</a:t>
            </a:r>
            <a:r>
              <a:rPr lang="es-ES" sz="1200" dirty="0">
                <a:latin typeface="Helvetica Light"/>
                <a:ea typeface="Times New Roman" panose="02020603050405020304" pitchFamily="18" charset="0"/>
              </a:rPr>
              <a:t> para alcanzar las metas que conducen al éxito de los clubes y el distrito.</a:t>
            </a:r>
            <a:r>
              <a:rPr lang="es-ES" sz="1200" i="1" dirty="0">
                <a:solidFill>
                  <a:schemeClr val="bg1"/>
                </a:solidFill>
                <a:latin typeface="Helvetica Light"/>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048B4A65-DB7F-4D75-A0EB-BE9751615F34}" type="slidenum">
              <a:rPr lang="en-US" smtClean="0"/>
              <a:t>14</a:t>
            </a:fld>
            <a:endParaRPr lang="en-US" smtClean="0"/>
          </a:p>
        </p:txBody>
      </p:sp>
    </p:spTree>
    <p:extLst>
      <p:ext uri="{BB962C8B-B14F-4D97-AF65-F5344CB8AC3E}">
        <p14:creationId xmlns:p14="http://schemas.microsoft.com/office/powerpoint/2010/main" val="1454186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La información que los jefes de zona llevan de los clubes a sus distritos es igualmente importante que la información que llevaron de los distritos a los clubes. </a:t>
            </a:r>
            <a:r>
              <a:rPr lang="es-ES" baseline="0" dirty="0" smtClean="0"/>
              <a:t>El </a:t>
            </a:r>
            <a:r>
              <a:rPr lang="es-ES" baseline="0" dirty="0"/>
              <a:t>GAT no puede apoyar a los Leones y los servicios que ofrecen si no sabe dónde reside la dificultad de servir.   Esto nos lleva al tercer enfoque del GAT.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La información que abarca las opiniones de los socios del club se deben enviar desde el club al jefe de zona, al gobernador de distrito, y cuando sea necesario hasta a los líderes de área y la oficina internacional para garantizar que se hagan los cambios que ayuden a nuestros clubes y distritos.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48B4A65-DB7F-4D75-A0EB-BE9751615F34}" type="slidenum">
              <a:rPr lang="en-US" smtClean="0"/>
              <a:t>15</a:t>
            </a:fld>
            <a:endParaRPr lang="en-US" smtClean="0"/>
          </a:p>
        </p:txBody>
      </p:sp>
    </p:spTree>
    <p:extLst>
      <p:ext uri="{BB962C8B-B14F-4D97-AF65-F5344CB8AC3E}">
        <p14:creationId xmlns:p14="http://schemas.microsoft.com/office/powerpoint/2010/main" val="288984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Esta información no solo incluye los problemas y dificultades a los que se enfrentan. </a:t>
            </a:r>
            <a:r>
              <a:rPr lang="es-ES" baseline="0" dirty="0" smtClean="0"/>
              <a:t>También </a:t>
            </a:r>
            <a:r>
              <a:rPr lang="es-ES" baseline="0" dirty="0"/>
              <a:t>queremos estar enterados de sus éxitos, </a:t>
            </a:r>
            <a:r>
              <a:rPr lang="es-ES" baseline="0" dirty="0" smtClean="0"/>
              <a:t>lo cual es el </a:t>
            </a:r>
            <a:r>
              <a:rPr lang="es-ES" baseline="0" dirty="0"/>
              <a:t>el último </a:t>
            </a:r>
            <a:r>
              <a:rPr lang="es-ES" baseline="0" dirty="0" smtClean="0"/>
              <a:t>y cuarto enfoque del GAT. Debemos </a:t>
            </a:r>
            <a:r>
              <a:rPr lang="es-ES" baseline="0" dirty="0"/>
              <a:t>intercambiar anécdotas para que podamos repetir nuestros éxitos por todo el mundo.    Por ejemplo,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i="1" baseline="0" dirty="0"/>
              <a:t>(Cuente una anécdota exitosa relevante en la que usted estuvo involucrado/o que presenció/ o que escuchó donde se alcanzó un impacto considerable debido al GAT o uno de sus enfoques.) </a:t>
            </a:r>
          </a:p>
        </p:txBody>
      </p:sp>
      <p:sp>
        <p:nvSpPr>
          <p:cNvPr id="4" name="Slide Number Placeholder 3"/>
          <p:cNvSpPr>
            <a:spLocks noGrp="1"/>
          </p:cNvSpPr>
          <p:nvPr>
            <p:ph type="sldNum" sz="quarter" idx="10"/>
          </p:nvPr>
        </p:nvSpPr>
        <p:spPr/>
        <p:txBody>
          <a:bodyPr/>
          <a:lstStyle/>
          <a:p>
            <a:fld id="{048B4A65-DB7F-4D75-A0EB-BE9751615F34}" type="slidenum">
              <a:rPr lang="en-US" smtClean="0">
                <a:solidFill>
                  <a:prstClr val="black"/>
                </a:solidFill>
              </a:rPr>
              <a:pPr/>
              <a:t>16</a:t>
            </a:fld>
            <a:endParaRPr lang="en-US" smtClean="0">
              <a:solidFill>
                <a:prstClr val="black"/>
              </a:solidFill>
            </a:endParaRPr>
          </a:p>
        </p:txBody>
      </p:sp>
    </p:spTree>
    <p:extLst>
      <p:ext uri="{BB962C8B-B14F-4D97-AF65-F5344CB8AC3E}">
        <p14:creationId xmlns:p14="http://schemas.microsoft.com/office/powerpoint/2010/main" val="327400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a:t>
            </a:r>
            <a:r>
              <a:rPr lang="es-ES" dirty="0" smtClean="0"/>
              <a:t>que</a:t>
            </a:r>
            <a:r>
              <a:rPr lang="es-ES" baseline="0" dirty="0" smtClean="0"/>
              <a:t> nuestras </a:t>
            </a:r>
            <a:r>
              <a:rPr lang="es-ES" dirty="0" smtClean="0"/>
              <a:t>anécdotas </a:t>
            </a:r>
            <a:r>
              <a:rPr lang="es-ES" dirty="0"/>
              <a:t>de </a:t>
            </a:r>
            <a:r>
              <a:rPr lang="es-ES" dirty="0" smtClean="0"/>
              <a:t>éxito nos sirvan de apoyo, </a:t>
            </a:r>
            <a:r>
              <a:rPr lang="es-ES" dirty="0"/>
              <a:t>estamos iniciando un nuevo programa: </a:t>
            </a:r>
            <a:r>
              <a:rPr lang="es-ES" baseline="0" dirty="0"/>
              <a:t> Fondos para el GAT distrital. Ofreceremos 500 USD a cada distrito en el año fiscal 2019-2020 cuando envíen una anécdota de éxito del GAT a través de nuestro sitio web.</a:t>
            </a:r>
          </a:p>
          <a:p>
            <a:endParaRPr lang="en-US" baseline="0" dirty="0" smtClean="0"/>
          </a:p>
          <a:p>
            <a:r>
              <a:rPr lang="es-ES" baseline="0" dirty="0"/>
              <a:t>Para calificar, un miembro del GAT del distrito o el secretario del gabinete del distrito debe enviar una historia a este sitio web.</a:t>
            </a:r>
          </a:p>
          <a:p>
            <a:endParaRPr lang="en-US" baseline="0" dirty="0" smtClean="0"/>
          </a:p>
          <a:p>
            <a:r>
              <a:rPr lang="es-ES" baseline="0" dirty="0"/>
              <a:t>Para que la presentación se considere completa, las historias deben incluir al GAT del distrito, tener lugar después del 1 de julio de 2017 y:</a:t>
            </a:r>
          </a:p>
          <a:p>
            <a:endParaRPr lang="en-US" baseline="0" dirty="0" smtClean="0"/>
          </a:p>
          <a:p>
            <a:pPr marL="171450" indent="-171450">
              <a:buFont typeface="Arial" panose="020B0604020202020204" pitchFamily="34" charset="0"/>
              <a:buChar char="•"/>
            </a:pPr>
            <a:r>
              <a:rPr lang="es-ES" baseline="0" dirty="0"/>
              <a:t>Mostrar el impacto de la acción</a:t>
            </a:r>
          </a:p>
          <a:p>
            <a:pPr marL="171450" indent="-171450">
              <a:buFont typeface="Arial" panose="020B0604020202020204" pitchFamily="34" charset="0"/>
              <a:buChar char="•"/>
            </a:pPr>
            <a:r>
              <a:rPr lang="es-ES" baseline="0" dirty="0"/>
              <a:t>Inspirar al lector a actuar</a:t>
            </a:r>
          </a:p>
          <a:p>
            <a:pPr marL="171450" indent="-171450">
              <a:buFont typeface="Arial" panose="020B0604020202020204" pitchFamily="34" charset="0"/>
              <a:buChar char="•"/>
            </a:pPr>
            <a:r>
              <a:rPr lang="es-ES" baseline="0" dirty="0"/>
              <a:t>Mostrar una acción que el lector pueda realizar</a:t>
            </a:r>
          </a:p>
          <a:p>
            <a:pPr marL="171450" indent="-171450">
              <a:buFont typeface="Arial" panose="020B0604020202020204" pitchFamily="34" charset="0"/>
              <a:buChar char="•"/>
            </a:pPr>
            <a:r>
              <a:rPr lang="es-ES" baseline="0" dirty="0"/>
              <a:t>Permitir que el lector aprenda algo</a:t>
            </a:r>
          </a:p>
          <a:p>
            <a:pPr marL="0" indent="0">
              <a:buFont typeface="Arial" panose="020B0604020202020204" pitchFamily="34" charset="0"/>
              <a:buNone/>
            </a:pPr>
            <a:endParaRPr lang="en-US" baseline="0" dirty="0" smtClean="0"/>
          </a:p>
        </p:txBody>
      </p:sp>
    </p:spTree>
    <p:extLst>
      <p:ext uri="{BB962C8B-B14F-4D97-AF65-F5344CB8AC3E}">
        <p14:creationId xmlns:p14="http://schemas.microsoft.com/office/powerpoint/2010/main" val="2026099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En definitiva, nosotros como Leones sabemos que no podemos tener un impacto en el mundo si no pasamos a la acción</a:t>
            </a:r>
            <a:r>
              <a:rPr lang="es-ES" baseline="0" dirty="0" smtClean="0"/>
              <a:t>. </a:t>
            </a:r>
            <a:r>
              <a:rPr lang="es-ES" baseline="0" dirty="0"/>
              <a:t>Echemos un vistazo más de cerca a algunos recursos adicionales y programas dentro del GAT que pudieran serles útiles a usted y a su distrito.  </a:t>
            </a:r>
          </a:p>
        </p:txBody>
      </p:sp>
      <p:sp>
        <p:nvSpPr>
          <p:cNvPr id="4" name="Slide Number Placeholder 3"/>
          <p:cNvSpPr>
            <a:spLocks noGrp="1"/>
          </p:cNvSpPr>
          <p:nvPr>
            <p:ph type="sldNum" sz="quarter" idx="10"/>
          </p:nvPr>
        </p:nvSpPr>
        <p:spPr/>
        <p:txBody>
          <a:bodyPr/>
          <a:lstStyle/>
          <a:p>
            <a:fld id="{048B4A65-DB7F-4D75-A0EB-BE9751615F34}" type="slidenum">
              <a:rPr lang="en-US" smtClean="0"/>
              <a:t>18</a:t>
            </a:fld>
            <a:endParaRPr lang="en-US" smtClean="0"/>
          </a:p>
        </p:txBody>
      </p:sp>
    </p:spTree>
    <p:extLst>
      <p:ext uri="{BB962C8B-B14F-4D97-AF65-F5344CB8AC3E}">
        <p14:creationId xmlns:p14="http://schemas.microsoft.com/office/powerpoint/2010/main" val="1028140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El GAT usa muchos modos de comunicación con sus distritos y clubes además de los correos electrónicos informativos. </a:t>
            </a:r>
          </a:p>
          <a:p>
            <a:endParaRPr lang="en-US" baseline="0" dirty="0" smtClean="0"/>
          </a:p>
          <a:p>
            <a:r>
              <a:rPr lang="es-ES" baseline="0" dirty="0"/>
              <a:t>El boletín de noticias del GAT se envía a los miembros del GAT trimestralmente y contiene una variedad de recursos, relatos y novedades. </a:t>
            </a:r>
          </a:p>
          <a:p>
            <a:endParaRPr lang="en-US" baseline="0" dirty="0" smtClean="0"/>
          </a:p>
          <a:p>
            <a:r>
              <a:rPr lang="es-ES" baseline="0" dirty="0"/>
              <a:t>La página de destino del GAT contiene todos los enlaces y recursos importantes a los que sus miembros del GAT pueden tener acceso</a:t>
            </a:r>
          </a:p>
          <a:p>
            <a:endParaRPr lang="en-US" baseline="0" dirty="0" smtClean="0"/>
          </a:p>
          <a:p>
            <a:r>
              <a:rPr lang="es-ES" baseline="0" dirty="0"/>
              <a:t>Y el grupo de Facebook del GAT tiene novedades del personal de LCI y de los Leones del mundo sobre lo que está pasando en el universo de los Leones así como recordatorios de las cosas que necesite </a:t>
            </a:r>
            <a:r>
              <a:rPr lang="es-ES" baseline="0" dirty="0" smtClean="0"/>
              <a:t>saber. Este </a:t>
            </a:r>
            <a:r>
              <a:rPr lang="es-ES" baseline="0" dirty="0"/>
              <a:t>grupo está abierto a todos los Leones, así que aliente a su GAT y a sus Leones a participar hoy mismo. </a:t>
            </a:r>
          </a:p>
        </p:txBody>
      </p:sp>
      <p:sp>
        <p:nvSpPr>
          <p:cNvPr id="4" name="Slide Number Placeholder 3"/>
          <p:cNvSpPr>
            <a:spLocks noGrp="1"/>
          </p:cNvSpPr>
          <p:nvPr>
            <p:ph type="sldNum" sz="quarter" idx="10"/>
          </p:nvPr>
        </p:nvSpPr>
        <p:spPr/>
        <p:txBody>
          <a:bodyPr/>
          <a:lstStyle/>
          <a:p>
            <a:fld id="{048B4A65-DB7F-4D75-A0EB-BE9751615F34}" type="slidenum">
              <a:rPr lang="en-US" smtClean="0"/>
              <a:t>19</a:t>
            </a:fld>
            <a:endParaRPr lang="en-US" smtClean="0"/>
          </a:p>
        </p:txBody>
      </p:sp>
    </p:spTree>
    <p:extLst>
      <p:ext uri="{BB962C8B-B14F-4D97-AF65-F5344CB8AC3E}">
        <p14:creationId xmlns:p14="http://schemas.microsoft.com/office/powerpoint/2010/main" val="127694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mn-lt"/>
                <a:ea typeface="+mn-ea"/>
                <a:cs typeface="+mn-cs"/>
              </a:rPr>
              <a:t>Como Leones hemos hecho una cantidad increíble de obras caritativas en el mundo, pero para poder expandir nuestra asociación y nuestro servicio, tenemos que pasar a la </a:t>
            </a:r>
            <a:r>
              <a:rPr lang="es-ES" sz="1200" b="1" dirty="0">
                <a:solidFill>
                  <a:schemeClr val="tx1"/>
                </a:solidFill>
                <a:latin typeface="+mn-lt"/>
                <a:ea typeface="+mn-ea"/>
                <a:cs typeface="+mn-cs"/>
              </a:rPr>
              <a:t>acción</a:t>
            </a:r>
            <a:r>
              <a:rPr lang="es-ES" sz="1200" dirty="0">
                <a:solidFill>
                  <a:schemeClr val="tx1"/>
                </a:solidFill>
                <a:latin typeface="+mn-lt"/>
                <a:ea typeface="+mn-ea"/>
                <a:cs typeface="+mn-cs"/>
              </a:rPr>
              <a:t>. Debemos </a:t>
            </a:r>
            <a:r>
              <a:rPr lang="es-ES" sz="1200" dirty="0" smtClean="0">
                <a:solidFill>
                  <a:schemeClr val="tx1"/>
                </a:solidFill>
                <a:latin typeface="+mn-lt"/>
                <a:ea typeface="+mn-ea"/>
                <a:cs typeface="+mn-cs"/>
              </a:rPr>
              <a:t>asegurar </a:t>
            </a:r>
            <a:r>
              <a:rPr lang="es-ES" sz="1200" dirty="0">
                <a:solidFill>
                  <a:schemeClr val="tx1"/>
                </a:solidFill>
                <a:latin typeface="+mn-lt"/>
                <a:ea typeface="+mn-ea"/>
                <a:cs typeface="+mn-cs"/>
              </a:rPr>
              <a:t>que todos los socios Leones y </a:t>
            </a:r>
            <a:r>
              <a:rPr lang="es-ES" sz="1200" dirty="0" err="1">
                <a:solidFill>
                  <a:schemeClr val="tx1"/>
                </a:solidFill>
                <a:latin typeface="+mn-lt"/>
                <a:ea typeface="+mn-ea"/>
                <a:cs typeface="+mn-cs"/>
              </a:rPr>
              <a:t>Leos</a:t>
            </a:r>
            <a:r>
              <a:rPr lang="es-ES" sz="1200" dirty="0">
                <a:solidFill>
                  <a:schemeClr val="tx1"/>
                </a:solidFill>
                <a:latin typeface="+mn-lt"/>
                <a:ea typeface="+mn-ea"/>
                <a:cs typeface="+mn-cs"/>
              </a:rPr>
              <a:t> tengan la habilidad, conocimiento y recursos para poder tener un impacto con </a:t>
            </a:r>
            <a:r>
              <a:rPr lang="es-ES" sz="1200" dirty="0" smtClean="0">
                <a:solidFill>
                  <a:schemeClr val="tx1"/>
                </a:solidFill>
                <a:latin typeface="+mn-lt"/>
                <a:ea typeface="+mn-ea"/>
                <a:cs typeface="+mn-cs"/>
              </a:rPr>
              <a:t>sus servicios. </a:t>
            </a:r>
            <a:endParaRPr lang="es-ES" sz="1200" dirty="0">
              <a:solidFill>
                <a:schemeClr val="tx1"/>
              </a:solidFill>
              <a:latin typeface="+mn-lt"/>
              <a:ea typeface="+mn-ea"/>
              <a:cs typeface="+mn-cs"/>
            </a:endParaRPr>
          </a:p>
          <a:p>
            <a:r>
              <a:rPr lang="es-ES" sz="1200" dirty="0">
                <a:solidFill>
                  <a:schemeClr val="tx1"/>
                </a:solidFill>
                <a:latin typeface="+mn-lt"/>
                <a:ea typeface="+mn-ea"/>
                <a:cs typeface="+mn-cs"/>
              </a:rPr>
              <a:t> </a:t>
            </a:r>
          </a:p>
          <a:p>
            <a:r>
              <a:rPr lang="es-ES" sz="1200" baseline="0" dirty="0">
                <a:solidFill>
                  <a:schemeClr val="tx1"/>
                </a:solidFill>
                <a:latin typeface="+mn-lt"/>
                <a:ea typeface="+mn-ea"/>
                <a:cs typeface="+mn-cs"/>
              </a:rPr>
              <a:t>El Equipo Global de Acción está aquí para motivar a nuestros clubes y distritos a actuar.</a:t>
            </a:r>
          </a:p>
          <a:p>
            <a:endParaRPr lang="en-US" sz="1200" kern="1200" baseline="0" dirty="0" smtClean="0">
              <a:solidFill>
                <a:schemeClr val="tx1"/>
              </a:solidFill>
              <a:effectLst/>
              <a:latin typeface="+mn-lt"/>
              <a:ea typeface="+mn-ea"/>
              <a:cs typeface="+mn-cs"/>
            </a:endParaRPr>
          </a:p>
          <a:p>
            <a:r>
              <a:rPr lang="es-ES" sz="1200" baseline="0" dirty="0">
                <a:solidFill>
                  <a:schemeClr val="tx1"/>
                </a:solidFill>
                <a:latin typeface="+mn-lt"/>
                <a:ea typeface="+mn-ea"/>
                <a:cs typeface="+mn-cs"/>
              </a:rPr>
              <a:t>¿Quiénes de ustedes están orgullosos de ser Leones? (Pida que levanten la mano o que se pongan de pie). Dejen la mano levantada si están orgullosos de lo que hacen sus clubes. (Haga </a:t>
            </a:r>
            <a:r>
              <a:rPr lang="es-ES" sz="1200" baseline="0" dirty="0" smtClean="0">
                <a:solidFill>
                  <a:schemeClr val="tx1"/>
                </a:solidFill>
                <a:latin typeface="+mn-lt"/>
                <a:ea typeface="+mn-ea"/>
                <a:cs typeface="+mn-cs"/>
              </a:rPr>
              <a:t>un comentario </a:t>
            </a:r>
            <a:r>
              <a:rPr lang="es-ES" sz="1200" baseline="0" dirty="0">
                <a:solidFill>
                  <a:schemeClr val="tx1"/>
                </a:solidFill>
                <a:latin typeface="+mn-lt"/>
                <a:ea typeface="+mn-ea"/>
                <a:cs typeface="+mn-cs"/>
              </a:rPr>
              <a:t>independientemente de si algunos no levantaron la mano o si algunos la bajaron)</a:t>
            </a:r>
          </a:p>
          <a:p>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s-ES" sz="1200" baseline="0" dirty="0">
                <a:solidFill>
                  <a:schemeClr val="tx1"/>
                </a:solidFill>
                <a:latin typeface="+mn-lt"/>
                <a:ea typeface="+mn-ea"/>
                <a:cs typeface="+mn-cs"/>
              </a:rPr>
              <a:t>Es posible que los que han bajado la mano piensan que sus clubes pudieran hacer mucho más. ¿Es así?  Que sus clubes pudieran estar más activos.  Que pudieran tener un impacto mayor en la comunidad, en las vidas de las personas ¿no es así? </a:t>
            </a: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s-ES" sz="1200" baseline="0" dirty="0">
                <a:solidFill>
                  <a:schemeClr val="tx1"/>
                </a:solidFill>
                <a:latin typeface="+mn-lt"/>
                <a:ea typeface="+mn-ea"/>
                <a:cs typeface="+mn-cs"/>
              </a:rPr>
              <a:t>Aunque nuestros clubes estén haciendo un buen trabajo, siempre existe la oportunidad de mejorar.  (Relate una anécdota de un club que decidió mejorar y los resultados que tuvo) </a:t>
            </a:r>
          </a:p>
        </p:txBody>
      </p:sp>
      <p:sp>
        <p:nvSpPr>
          <p:cNvPr id="4" name="Slide Number Placeholder 3"/>
          <p:cNvSpPr>
            <a:spLocks noGrp="1"/>
          </p:cNvSpPr>
          <p:nvPr>
            <p:ph type="sldNum" sz="quarter" idx="10"/>
          </p:nvPr>
        </p:nvSpPr>
        <p:spPr/>
        <p:txBody>
          <a:bodyPr/>
          <a:lstStyle/>
          <a:p>
            <a:fld id="{048B4A65-DB7F-4D75-A0EB-BE9751615F34}" type="slidenum">
              <a:rPr lang="en-US" smtClean="0"/>
              <a:t>2</a:t>
            </a:fld>
            <a:endParaRPr lang="en-US" smtClean="0"/>
          </a:p>
        </p:txBody>
      </p:sp>
    </p:spTree>
    <p:extLst>
      <p:ext uri="{BB962C8B-B14F-4D97-AF65-F5344CB8AC3E}">
        <p14:creationId xmlns:p14="http://schemas.microsoft.com/office/powerpoint/2010/main" val="203329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También hay una variedad de recursos disponibles en línea. </a:t>
            </a:r>
            <a:r>
              <a:rPr lang="es-ES" baseline="0" dirty="0"/>
              <a:t> </a:t>
            </a:r>
            <a:r>
              <a:rPr lang="es-ES" baseline="0" dirty="0" smtClean="0"/>
              <a:t>Se </a:t>
            </a:r>
            <a:r>
              <a:rPr lang="es-ES" baseline="0" dirty="0"/>
              <a:t>encuentran en la página web de LCI buscando el título del recurso o “Equipo Global de Acción”. </a:t>
            </a:r>
            <a:r>
              <a:rPr lang="es-ES" baseline="0" dirty="0" smtClean="0"/>
              <a:t>Aquí </a:t>
            </a:r>
            <a:r>
              <a:rPr lang="es-ES" baseline="0" dirty="0"/>
              <a:t>aparecen algunos de los recursos de mayor impacto que ofrecemos: </a:t>
            </a:r>
          </a:p>
          <a:p>
            <a:endParaRPr lang="en-US" dirty="0" smtClean="0"/>
          </a:p>
          <a:p>
            <a:r>
              <a:rPr lang="es-ES" dirty="0"/>
              <a:t>La iniciativa Clubes de Calidad identifica oportunidades de mejoría, ofrece instrucciones para </a:t>
            </a:r>
            <a:r>
              <a:rPr lang="es-ES" dirty="0" smtClean="0"/>
              <a:t>involucrar </a:t>
            </a:r>
            <a:r>
              <a:rPr lang="es-ES" dirty="0"/>
              <a:t>a todo el club, y guía a los clubes en la implementación del recurso</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s-ES" baseline="0" dirty="0"/>
              <a:t>El propósito de la trayectoria de servicio es ayudar a impulsar su servicio. </a:t>
            </a:r>
            <a:r>
              <a:rPr lang="es-ES" baseline="0" dirty="0" smtClean="0"/>
              <a:t>También </a:t>
            </a:r>
            <a:r>
              <a:rPr lang="es-ES" baseline="0" dirty="0"/>
              <a:t>incluye carpetas de herramientas útiles para proyectos de servicio.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s-ES" baseline="0" dirty="0"/>
              <a:t>Los libros electrónicos de liderato son una manera excelente de capacitarse sobre liderato. </a:t>
            </a:r>
            <a:r>
              <a:rPr lang="es-ES" baseline="0" dirty="0" smtClean="0"/>
              <a:t>Incluyen </a:t>
            </a:r>
            <a:r>
              <a:rPr lang="es-ES" baseline="0" dirty="0"/>
              <a:t>guías sobre el papel y las responsabilidades de varios cargos de liderato. </a:t>
            </a:r>
          </a:p>
          <a:p>
            <a:endParaRPr lang="en-US" baseline="0" dirty="0" smtClean="0"/>
          </a:p>
        </p:txBody>
      </p:sp>
      <p:sp>
        <p:nvSpPr>
          <p:cNvPr id="4" name="Slide Number Placeholder 3"/>
          <p:cNvSpPr>
            <a:spLocks noGrp="1"/>
          </p:cNvSpPr>
          <p:nvPr>
            <p:ph type="sldNum" sz="quarter" idx="10"/>
          </p:nvPr>
        </p:nvSpPr>
        <p:spPr/>
        <p:txBody>
          <a:bodyPr/>
          <a:lstStyle/>
          <a:p>
            <a:fld id="{048B4A65-DB7F-4D75-A0EB-BE9751615F34}" type="slidenum">
              <a:rPr lang="en-US" smtClean="0"/>
              <a:t>20</a:t>
            </a:fld>
            <a:endParaRPr lang="en-US" smtClean="0"/>
          </a:p>
        </p:txBody>
      </p:sp>
    </p:spTree>
    <p:extLst>
      <p:ext uri="{BB962C8B-B14F-4D97-AF65-F5344CB8AC3E}">
        <p14:creationId xmlns:p14="http://schemas.microsoft.com/office/powerpoint/2010/main" val="1897447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Equipo Global de Acción </a:t>
            </a:r>
            <a:r>
              <a:rPr lang="es-ES" dirty="0" smtClean="0"/>
              <a:t>y sus </a:t>
            </a:r>
            <a:r>
              <a:rPr lang="es-ES" dirty="0"/>
              <a:t>divisiones </a:t>
            </a:r>
            <a:r>
              <a:rPr lang="es-ES" dirty="0" smtClean="0"/>
              <a:t>vecinas</a:t>
            </a:r>
            <a:r>
              <a:rPr lang="es-ES" baseline="0" dirty="0" smtClean="0"/>
              <a:t> </a:t>
            </a:r>
            <a:r>
              <a:rPr lang="es-ES" dirty="0" smtClean="0"/>
              <a:t>también </a:t>
            </a:r>
            <a:r>
              <a:rPr lang="es-ES" dirty="0"/>
              <a:t>ofrecen varias oportunidades de financiación. </a:t>
            </a:r>
            <a:r>
              <a:rPr lang="es-ES" baseline="0" dirty="0" smtClean="0"/>
              <a:t>Las </a:t>
            </a:r>
            <a:r>
              <a:rPr lang="es-ES" baseline="0" dirty="0"/>
              <a:t>oportunidades de financiación que aparecen aquí detallan quién es elegible para solicitar y recibir cada tipo de fondos.  </a:t>
            </a:r>
            <a:r>
              <a:rPr lang="es-ES" baseline="0" dirty="0" smtClean="0"/>
              <a:t>Para </a:t>
            </a:r>
            <a:r>
              <a:rPr lang="es-ES" baseline="0" dirty="0"/>
              <a:t>encontrar información sobre cada subvención incluyendo los procesos y las solicitudes, visite Lionsclubs.org.  Se puede encontrar cada subvención con la función de búsqueda y escribiendo el nombre de la subvención. </a:t>
            </a:r>
          </a:p>
        </p:txBody>
      </p:sp>
    </p:spTree>
    <p:extLst>
      <p:ext uri="{BB962C8B-B14F-4D97-AF65-F5344CB8AC3E}">
        <p14:creationId xmlns:p14="http://schemas.microsoft.com/office/powerpoint/2010/main" val="1170249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Por último, no podemos olvidarnos de LCIF </a:t>
            </a:r>
          </a:p>
          <a:p>
            <a:endParaRPr lang="en-US" dirty="0" smtClean="0"/>
          </a:p>
          <a:p>
            <a:r>
              <a:rPr lang="es-ES" dirty="0"/>
              <a:t>LCIF es </a:t>
            </a:r>
            <a:r>
              <a:rPr lang="es-ES" i="1" dirty="0"/>
              <a:t>su</a:t>
            </a:r>
            <a:r>
              <a:rPr lang="es-ES" dirty="0"/>
              <a:t> Fundación y apoya los esfuerzos de los clubes de Leones y de sus colaboradores al servir en las comunidades locales y de todo el mundo, llevando esperanza e impactando la vida de los seres humanos por medio de proyectos de servicio humanitario y de subvenciones.</a:t>
            </a:r>
            <a:r>
              <a:rPr lang="es-ES" i="0" dirty="0"/>
              <a:t> LCIF hace que el servicio de los Leones sea posible.</a:t>
            </a:r>
          </a:p>
          <a:p>
            <a:endParaRPr lang="en-US" dirty="0">
              <a:solidFill>
                <a:schemeClr val="tx1"/>
              </a:solidFill>
            </a:endParaRPr>
          </a:p>
          <a:p>
            <a:r>
              <a:rPr lang="es-ES" dirty="0">
                <a:solidFill>
                  <a:schemeClr val="tx1"/>
                </a:solidFill>
              </a:rPr>
              <a:t>El año pasado, LCIF lanzó la Campaña 100: LCIF impulsando el servicio. A través de la Campaña 100, LCIF aumentará el impacto de nuestro servicio en la visión, juventud, auxilio en casos de desastre y causas humanitarias; luchará contra la diabetes y ampliará nuestro impacto para incluir el hambre, el medio ambiente y el cáncer infantil. En resumen, la Campaña 100 permitirá a los Leones llevar más ayuda y esperanza que nunca antes, impulsando el servicio para las generaciones venideras.</a:t>
            </a:r>
          </a:p>
          <a:p>
            <a:endParaRPr lang="en-US" dirty="0">
              <a:solidFill>
                <a:schemeClr val="tx1"/>
              </a:solidFill>
            </a:endParaRPr>
          </a:p>
          <a:p>
            <a:r>
              <a:rPr lang="es-ES" dirty="0">
                <a:solidFill>
                  <a:schemeClr val="tx1"/>
                </a:solidFill>
              </a:rPr>
              <a:t>Como líderes del GAT, les exhortamos a que ayuden a promover nuestra Fundación y la Campaña 100. Nuestras comunidades tienen muchas necesidades, pero juntos y con nuestra Fundación, a través de la Campaña nos esforzaremos para prestar un mayor servicio.</a:t>
            </a:r>
          </a:p>
        </p:txBody>
      </p:sp>
      <p:sp>
        <p:nvSpPr>
          <p:cNvPr id="4" name="Slide Number Placeholder 3"/>
          <p:cNvSpPr>
            <a:spLocks noGrp="1"/>
          </p:cNvSpPr>
          <p:nvPr>
            <p:ph type="sldNum" sz="quarter" idx="10"/>
          </p:nvPr>
        </p:nvSpPr>
        <p:spPr/>
        <p:txBody>
          <a:bodyPr/>
          <a:lstStyle/>
          <a:p>
            <a:fld id="{048B4A65-DB7F-4D75-A0EB-BE9751615F34}" type="slidenum">
              <a:rPr lang="en-US" smtClean="0"/>
              <a:t>22</a:t>
            </a:fld>
            <a:endParaRPr lang="en-US" smtClean="0"/>
          </a:p>
        </p:txBody>
      </p:sp>
    </p:spTree>
    <p:extLst>
      <p:ext uri="{BB962C8B-B14F-4D97-AF65-F5344CB8AC3E}">
        <p14:creationId xmlns:p14="http://schemas.microsoft.com/office/powerpoint/2010/main" val="837819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a:solidFill>
                  <a:schemeClr val="tx1"/>
                </a:solidFill>
                <a:latin typeface="+mn-lt"/>
                <a:ea typeface="+mn-ea"/>
                <a:cs typeface="+mn-cs"/>
              </a:rPr>
              <a:t>Es el momento de actuar. ¿Pasará a la acción en sus clubes</a:t>
            </a:r>
            <a:r>
              <a:rPr lang="es-ES" sz="1200" baseline="0">
                <a:solidFill>
                  <a:schemeClr val="tx1"/>
                </a:solidFill>
                <a:latin typeface="+mn-lt"/>
                <a:ea typeface="+mn-ea"/>
                <a:cs typeface="+mn-cs"/>
              </a:rPr>
              <a:t>?  ¿Harán todo lo posible para que sus clubes tengan un impacto positivo en sus comunidades? ¿Trabajará para mantener contentos a sus socios y que para que siempre quieran seguir siéndolo? ¿Ayudarán a desarrollar líderes para los proyectos nuevos?  ¡Sé que ustedes pueden!  </a:t>
            </a:r>
          </a:p>
          <a:p>
            <a:endParaRPr lang="en-US" sz="1200" kern="1200" baseline="0" dirty="0" smtClean="0">
              <a:solidFill>
                <a:schemeClr val="tx1"/>
              </a:solidFill>
              <a:effectLst/>
              <a:latin typeface="+mn-lt"/>
              <a:ea typeface="+mn-ea"/>
              <a:cs typeface="+mn-cs"/>
            </a:endParaRPr>
          </a:p>
          <a:p>
            <a:r>
              <a:rPr lang="es-ES" sz="1200" baseline="0">
                <a:solidFill>
                  <a:schemeClr val="tx1"/>
                </a:solidFill>
                <a:latin typeface="+mn-lt"/>
                <a:ea typeface="+mn-ea"/>
                <a:cs typeface="+mn-cs"/>
              </a:rPr>
              <a:t>¡El Equipo Global de Acción ayudará  a todos los socios y clubes para que sirvan bien a sus comunidades!  Comuníquese con los empleados del Equipo Global de Acción para obtener más información y recursos.  </a:t>
            </a:r>
          </a:p>
          <a:p>
            <a:r>
              <a:rPr lang="es-ES" sz="1200">
                <a:solidFill>
                  <a:schemeClr val="tx1"/>
                </a:solidFill>
                <a:latin typeface="+mn-lt"/>
                <a:ea typeface="+mn-ea"/>
                <a:cs typeface="+mn-cs"/>
              </a:rPr>
              <a:t> </a:t>
            </a:r>
          </a:p>
          <a:p>
            <a:r>
              <a:rPr lang="es-ES" sz="1200">
                <a:solidFill>
                  <a:schemeClr val="tx1"/>
                </a:solidFill>
                <a:latin typeface="+mn-lt"/>
                <a:ea typeface="+mn-ea"/>
                <a:cs typeface="+mn-cs"/>
              </a:rPr>
              <a:t> </a:t>
            </a:r>
          </a:p>
          <a:p>
            <a:r>
              <a:rPr lang="es-ES" sz="120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23</a:t>
            </a:fld>
            <a:endParaRPr lang="en-US" smtClean="0"/>
          </a:p>
        </p:txBody>
      </p:sp>
    </p:spTree>
    <p:extLst>
      <p:ext uri="{BB962C8B-B14F-4D97-AF65-F5344CB8AC3E}">
        <p14:creationId xmlns:p14="http://schemas.microsoft.com/office/powerpoint/2010/main" val="214807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B4A65-DB7F-4D75-A0EB-BE9751615F34}" type="slidenum">
              <a:rPr lang="en-US" smtClean="0"/>
              <a:t>24</a:t>
            </a:fld>
            <a:endParaRPr lang="en-US" smtClean="0"/>
          </a:p>
        </p:txBody>
      </p:sp>
    </p:spTree>
    <p:extLst>
      <p:ext uri="{BB962C8B-B14F-4D97-AF65-F5344CB8AC3E}">
        <p14:creationId xmlns:p14="http://schemas.microsoft.com/office/powerpoint/2010/main" val="316385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solidFill>
                  <a:schemeClr val="tx1"/>
                </a:solidFill>
                <a:latin typeface="+mn-lt"/>
                <a:ea typeface="+mn-ea"/>
                <a:cs typeface="+mn-cs"/>
              </a:rPr>
              <a:t>El Equipo Global de Acción </a:t>
            </a:r>
            <a:r>
              <a:rPr lang="es-ES" sz="1200" dirty="0" smtClean="0">
                <a:solidFill>
                  <a:schemeClr val="tx1"/>
                </a:solidFill>
                <a:latin typeface="+mn-lt"/>
                <a:ea typeface="+mn-ea"/>
                <a:cs typeface="+mn-cs"/>
              </a:rPr>
              <a:t>colabora</a:t>
            </a:r>
            <a:r>
              <a:rPr lang="es-ES" sz="1200" baseline="0" dirty="0" smtClean="0">
                <a:solidFill>
                  <a:schemeClr val="tx1"/>
                </a:solidFill>
                <a:latin typeface="+mn-lt"/>
                <a:ea typeface="+mn-ea"/>
                <a:cs typeface="+mn-cs"/>
              </a:rPr>
              <a:t> </a:t>
            </a:r>
            <a:r>
              <a:rPr lang="es-ES" sz="1200" dirty="0" smtClean="0">
                <a:solidFill>
                  <a:schemeClr val="tx1"/>
                </a:solidFill>
                <a:latin typeface="+mn-lt"/>
                <a:ea typeface="+mn-ea"/>
                <a:cs typeface="+mn-cs"/>
              </a:rPr>
              <a:t>para </a:t>
            </a:r>
            <a:r>
              <a:rPr lang="es-ES" sz="1200" dirty="0">
                <a:solidFill>
                  <a:schemeClr val="tx1"/>
                </a:solidFill>
                <a:latin typeface="+mn-lt"/>
                <a:ea typeface="+mn-ea"/>
                <a:cs typeface="+mn-cs"/>
              </a:rPr>
              <a:t>ayudar con las iniciativas de desarrollo de liderato, afiliación y servicio. Estos cargos también han sido creados a nivel de club hasta el distrito múltiple, con todos los líderes Leones ubicados para apoyar a los clubes.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baseline="0" dirty="0">
                <a:solidFill>
                  <a:schemeClr val="tx1"/>
                </a:solidFill>
                <a:latin typeface="+mn-lt"/>
                <a:ea typeface="+mn-ea"/>
                <a:cs typeface="+mn-cs"/>
              </a:rPr>
              <a:t>Todos son igualmente importantes. </a:t>
            </a:r>
            <a:r>
              <a:rPr lang="es-ES" sz="1200" baseline="0" dirty="0" smtClean="0">
                <a:solidFill>
                  <a:schemeClr val="tx1"/>
                </a:solidFill>
                <a:latin typeface="+mn-lt"/>
                <a:ea typeface="+mn-ea"/>
                <a:cs typeface="+mn-cs"/>
              </a:rPr>
              <a:t>No </a:t>
            </a:r>
            <a:r>
              <a:rPr lang="es-ES" sz="1200" baseline="0" dirty="0">
                <a:solidFill>
                  <a:schemeClr val="tx1"/>
                </a:solidFill>
                <a:latin typeface="+mn-lt"/>
                <a:ea typeface="+mn-ea"/>
                <a:cs typeface="+mn-cs"/>
              </a:rPr>
              <a:t>podemos tener uno sin el otro, lo cual hace que todos formen parte de un </a:t>
            </a:r>
            <a:r>
              <a:rPr lang="es-ES" sz="1200" b="1" baseline="0" dirty="0">
                <a:solidFill>
                  <a:schemeClr val="tx1"/>
                </a:solidFill>
                <a:latin typeface="+mn-lt"/>
                <a:ea typeface="+mn-ea"/>
                <a:cs typeface="+mn-cs"/>
              </a:rPr>
              <a:t>solo equipo.</a:t>
            </a:r>
            <a:r>
              <a:rPr lang="es-ES" sz="1200" baseline="0" dirty="0">
                <a:solidFill>
                  <a:schemeClr val="tx1"/>
                </a:solidFill>
                <a:latin typeface="+mn-lt"/>
                <a:ea typeface="+mn-ea"/>
                <a:cs typeface="+mn-cs"/>
              </a:rPr>
              <a:t> </a:t>
            </a:r>
            <a:r>
              <a:rPr lang="es-ES" sz="1200" baseline="0" dirty="0" smtClean="0">
                <a:solidFill>
                  <a:schemeClr val="tx1"/>
                </a:solidFill>
                <a:latin typeface="+mn-lt"/>
                <a:ea typeface="+mn-ea"/>
                <a:cs typeface="+mn-cs"/>
              </a:rPr>
              <a:t>Para </a:t>
            </a:r>
            <a:r>
              <a:rPr lang="es-ES" sz="1200" baseline="0" dirty="0">
                <a:solidFill>
                  <a:schemeClr val="tx1"/>
                </a:solidFill>
                <a:latin typeface="+mn-lt"/>
                <a:ea typeface="+mn-ea"/>
                <a:cs typeface="+mn-cs"/>
              </a:rPr>
              <a:t>poder tener un impacto, tenemos que actuar. </a:t>
            </a:r>
          </a:p>
          <a:p>
            <a:pPr algn="just"/>
            <a:endParaRPr lang="en-US" dirty="0" smtClean="0"/>
          </a:p>
        </p:txBody>
      </p:sp>
      <p:sp>
        <p:nvSpPr>
          <p:cNvPr id="4" name="Slide Number Placeholder 3"/>
          <p:cNvSpPr>
            <a:spLocks noGrp="1"/>
          </p:cNvSpPr>
          <p:nvPr>
            <p:ph type="sldNum" sz="quarter" idx="10"/>
          </p:nvPr>
        </p:nvSpPr>
        <p:spPr/>
        <p:txBody>
          <a:bodyPr/>
          <a:lstStyle/>
          <a:p>
            <a:fld id="{048B4A65-DB7F-4D75-A0EB-BE9751615F34}" type="slidenum">
              <a:rPr lang="en-US" smtClean="0"/>
              <a:t>3</a:t>
            </a:fld>
            <a:endParaRPr lang="en-US" smtClean="0"/>
          </a:p>
        </p:txBody>
      </p:sp>
    </p:spTree>
    <p:extLst>
      <p:ext uri="{BB962C8B-B14F-4D97-AF65-F5344CB8AC3E}">
        <p14:creationId xmlns:p14="http://schemas.microsoft.com/office/powerpoint/2010/main" val="421865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Piensen en la asociación como en una máquina.  </a:t>
            </a:r>
            <a:r>
              <a:rPr lang="es-ES" dirty="0" smtClean="0"/>
              <a:t>Está </a:t>
            </a:r>
            <a:r>
              <a:rPr lang="es-ES" dirty="0"/>
              <a:t>creada de diferentes partes y engranajes, cada club es un engranaje, al igual que cada distrito y cada área. </a:t>
            </a:r>
            <a:r>
              <a:rPr lang="es-ES" baseline="0" dirty="0"/>
              <a:t> </a:t>
            </a:r>
            <a:r>
              <a:rPr lang="es-ES" baseline="0" dirty="0" smtClean="0"/>
              <a:t>Pero </a:t>
            </a:r>
            <a:r>
              <a:rPr lang="es-ES" baseline="0" dirty="0"/>
              <a:t>es necesario moverse, tener un propósito, una dirección, y la capacidad de hacer algo. </a:t>
            </a:r>
            <a:r>
              <a:rPr lang="es-ES" i="0" baseline="0" dirty="0" smtClean="0"/>
              <a:t>Y </a:t>
            </a:r>
            <a:r>
              <a:rPr lang="es-ES" i="0" baseline="0" dirty="0"/>
              <a:t>los clubes son donde debe iniciarse el movimiento. </a:t>
            </a:r>
          </a:p>
        </p:txBody>
      </p:sp>
      <p:sp>
        <p:nvSpPr>
          <p:cNvPr id="4" name="Slide Number Placeholder 3"/>
          <p:cNvSpPr>
            <a:spLocks noGrp="1"/>
          </p:cNvSpPr>
          <p:nvPr>
            <p:ph type="sldNum" sz="quarter" idx="10"/>
          </p:nvPr>
        </p:nvSpPr>
        <p:spPr/>
        <p:txBody>
          <a:bodyPr/>
          <a:lstStyle/>
          <a:p>
            <a:fld id="{048B4A65-DB7F-4D75-A0EB-BE9751615F34}" type="slidenum">
              <a:rPr lang="en-US" smtClean="0"/>
              <a:t>4</a:t>
            </a:fld>
            <a:endParaRPr lang="en-US" smtClean="0"/>
          </a:p>
        </p:txBody>
      </p:sp>
    </p:spTree>
    <p:extLst>
      <p:ext uri="{BB962C8B-B14F-4D97-AF65-F5344CB8AC3E}">
        <p14:creationId xmlns:p14="http://schemas.microsoft.com/office/powerpoint/2010/main" val="27415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dirty="0"/>
              <a:t>Empecemos por ponernos una meta.  </a:t>
            </a:r>
            <a:r>
              <a:rPr lang="es-ES" baseline="0" dirty="0" smtClean="0"/>
              <a:t>El servicio</a:t>
            </a:r>
            <a:r>
              <a:rPr lang="es-ES" baseline="0" dirty="0"/>
              <a:t>.  Los Leones están aquí para servir, eso es lo que los impulsa. </a:t>
            </a:r>
            <a:r>
              <a:rPr lang="es-ES" baseline="0" dirty="0" smtClean="0"/>
              <a:t>Es </a:t>
            </a:r>
            <a:r>
              <a:rPr lang="es-ES" baseline="0" dirty="0"/>
              <a:t>su motivación. </a:t>
            </a:r>
          </a:p>
        </p:txBody>
      </p:sp>
      <p:sp>
        <p:nvSpPr>
          <p:cNvPr id="4" name="Slide Number Placeholder 3"/>
          <p:cNvSpPr>
            <a:spLocks noGrp="1"/>
          </p:cNvSpPr>
          <p:nvPr>
            <p:ph type="sldNum" sz="quarter" idx="10"/>
          </p:nvPr>
        </p:nvSpPr>
        <p:spPr/>
        <p:txBody>
          <a:bodyPr/>
          <a:lstStyle/>
          <a:p>
            <a:fld id="{048B4A65-DB7F-4D75-A0EB-BE9751615F34}" type="slidenum">
              <a:rPr lang="en-US" smtClean="0"/>
              <a:t>5</a:t>
            </a:fld>
            <a:endParaRPr lang="en-US" smtClean="0"/>
          </a:p>
        </p:txBody>
      </p:sp>
    </p:spTree>
    <p:extLst>
      <p:ext uri="{BB962C8B-B14F-4D97-AF65-F5344CB8AC3E}">
        <p14:creationId xmlns:p14="http://schemas.microsoft.com/office/powerpoint/2010/main" val="256809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poder servir, los Leones deben tener los socios que sostengan sus servicios. </a:t>
            </a:r>
            <a:r>
              <a:rPr lang="es-ES" baseline="0" dirty="0" smtClean="0"/>
              <a:t>Si </a:t>
            </a:r>
            <a:r>
              <a:rPr lang="es-ES" baseline="0" dirty="0"/>
              <a:t>se cumple con esa necesidad ya hemos avanzado un paso. </a:t>
            </a:r>
          </a:p>
        </p:txBody>
      </p:sp>
      <p:sp>
        <p:nvSpPr>
          <p:cNvPr id="4" name="Slide Number Placeholder 3"/>
          <p:cNvSpPr>
            <a:spLocks noGrp="1"/>
          </p:cNvSpPr>
          <p:nvPr>
            <p:ph type="sldNum" sz="quarter" idx="10"/>
          </p:nvPr>
        </p:nvSpPr>
        <p:spPr/>
        <p:txBody>
          <a:bodyPr/>
          <a:lstStyle/>
          <a:p>
            <a:fld id="{048B4A65-DB7F-4D75-A0EB-BE9751615F34}" type="slidenum">
              <a:rPr lang="en-US" smtClean="0"/>
              <a:t>6</a:t>
            </a:fld>
            <a:endParaRPr lang="en-US" smtClean="0"/>
          </a:p>
        </p:txBody>
      </p:sp>
    </p:spTree>
    <p:extLst>
      <p:ext uri="{BB962C8B-B14F-4D97-AF65-F5344CB8AC3E}">
        <p14:creationId xmlns:p14="http://schemas.microsoft.com/office/powerpoint/2010/main" val="346312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Pero ninguna máquina funciona sin </a:t>
            </a:r>
            <a:r>
              <a:rPr lang="es-ES" dirty="0" smtClean="0"/>
              <a:t>alguien</a:t>
            </a:r>
            <a:r>
              <a:rPr lang="es-ES" baseline="0" dirty="0" smtClean="0"/>
              <a:t> que </a:t>
            </a:r>
            <a:r>
              <a:rPr lang="es-ES" dirty="0" smtClean="0"/>
              <a:t>la </a:t>
            </a:r>
            <a:r>
              <a:rPr lang="es-ES" dirty="0"/>
              <a:t>guíe. </a:t>
            </a:r>
            <a:r>
              <a:rPr lang="es-ES" baseline="0" dirty="0" smtClean="0"/>
              <a:t>Los </a:t>
            </a:r>
            <a:r>
              <a:rPr lang="es-ES" baseline="0" dirty="0"/>
              <a:t>socios deben convertirse en líderes que guían los proyectos de servicio para atraer a nuevos socios. </a:t>
            </a:r>
            <a:r>
              <a:rPr lang="es-ES" baseline="0" dirty="0" smtClean="0"/>
              <a:t>Y </a:t>
            </a:r>
            <a:r>
              <a:rPr lang="es-ES" baseline="0" dirty="0"/>
              <a:t>de esos nuevos socios surgen líderes potenciales.  </a:t>
            </a:r>
          </a:p>
        </p:txBody>
      </p:sp>
      <p:sp>
        <p:nvSpPr>
          <p:cNvPr id="4" name="Slide Number Placeholder 3"/>
          <p:cNvSpPr>
            <a:spLocks noGrp="1"/>
          </p:cNvSpPr>
          <p:nvPr>
            <p:ph type="sldNum" sz="quarter" idx="10"/>
          </p:nvPr>
        </p:nvSpPr>
        <p:spPr/>
        <p:txBody>
          <a:bodyPr/>
          <a:lstStyle/>
          <a:p>
            <a:fld id="{048B4A65-DB7F-4D75-A0EB-BE9751615F34}" type="slidenum">
              <a:rPr lang="en-US" smtClean="0"/>
              <a:t>7</a:t>
            </a:fld>
            <a:endParaRPr lang="en-US" smtClean="0"/>
          </a:p>
        </p:txBody>
      </p:sp>
    </p:spTree>
    <p:extLst>
      <p:ext uri="{BB962C8B-B14F-4D97-AF65-F5344CB8AC3E}">
        <p14:creationId xmlns:p14="http://schemas.microsoft.com/office/powerpoint/2010/main" val="308625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Cuando las tres áreas funcionan a toda capacidad, los engranajes se empiezan a mover. </a:t>
            </a:r>
            <a:r>
              <a:rPr lang="es-ES" baseline="0" dirty="0" smtClean="0"/>
              <a:t>Los </a:t>
            </a:r>
            <a:r>
              <a:rPr lang="es-ES" baseline="0" dirty="0"/>
              <a:t>clubes crean acción en el distrito lo cual a su vez impulsa a la asociación.  El GAT existe cuando los clubes se ponen en movimiento. </a:t>
            </a:r>
          </a:p>
        </p:txBody>
      </p:sp>
      <p:sp>
        <p:nvSpPr>
          <p:cNvPr id="4" name="Slide Number Placeholder 3"/>
          <p:cNvSpPr>
            <a:spLocks noGrp="1"/>
          </p:cNvSpPr>
          <p:nvPr>
            <p:ph type="sldNum" sz="quarter" idx="10"/>
          </p:nvPr>
        </p:nvSpPr>
        <p:spPr/>
        <p:txBody>
          <a:bodyPr/>
          <a:lstStyle/>
          <a:p>
            <a:fld id="{048B4A65-DB7F-4D75-A0EB-BE9751615F34}" type="slidenum">
              <a:rPr lang="en-US" smtClean="0"/>
              <a:t>8</a:t>
            </a:fld>
            <a:endParaRPr lang="en-US" smtClean="0"/>
          </a:p>
        </p:txBody>
      </p:sp>
    </p:spTree>
    <p:extLst>
      <p:ext uri="{BB962C8B-B14F-4D97-AF65-F5344CB8AC3E}">
        <p14:creationId xmlns:p14="http://schemas.microsoft.com/office/powerpoint/2010/main" val="139705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 solo cada rama del equipo Global de Acción deberá de trabajar conjuntamente, sino que también todos los </a:t>
            </a:r>
            <a:r>
              <a:rPr lang="es-ES" dirty="0" smtClean="0"/>
              <a:t>socios lo deberán hacer. </a:t>
            </a:r>
            <a:r>
              <a:rPr lang="es-ES" baseline="0" dirty="0" smtClean="0"/>
              <a:t>Para </a:t>
            </a:r>
            <a:r>
              <a:rPr lang="es-ES" baseline="0" dirty="0"/>
              <a:t>ayudar a que el Equipo Global de Acción se desenvuelva, es importante tanto para los líderes como para los Leones actuar de forma consistente en sus clubes, comunidades y distritos y entender cómo utilizar al GAT a múltiples niveles. </a:t>
            </a:r>
          </a:p>
        </p:txBody>
      </p:sp>
      <p:sp>
        <p:nvSpPr>
          <p:cNvPr id="4" name="Slide Number Placeholder 3"/>
          <p:cNvSpPr>
            <a:spLocks noGrp="1"/>
          </p:cNvSpPr>
          <p:nvPr>
            <p:ph type="sldNum" sz="quarter" idx="10"/>
          </p:nvPr>
        </p:nvSpPr>
        <p:spPr/>
        <p:txBody>
          <a:bodyPr/>
          <a:lstStyle/>
          <a:p>
            <a:fld id="{048B4A65-DB7F-4D75-A0EB-BE9751615F34}" type="slidenum">
              <a:rPr lang="en-US" smtClean="0"/>
              <a:t>9</a:t>
            </a:fld>
            <a:endParaRPr lang="en-US" smtClean="0"/>
          </a:p>
        </p:txBody>
      </p:sp>
    </p:spTree>
    <p:extLst>
      <p:ext uri="{BB962C8B-B14F-4D97-AF65-F5344CB8AC3E}">
        <p14:creationId xmlns:p14="http://schemas.microsoft.com/office/powerpoint/2010/main" val="3700531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796AB6-1F54-40B2-B698-51393C41D048}"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8094B-4646-4B66-931D-46E794014560}" type="slidenum">
              <a:rPr lang="en-US" smtClean="0"/>
              <a:t>‹#›</a:t>
            </a:fld>
            <a:endParaRPr lang="en-US"/>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44"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txBox="1">
            <a:spLocks/>
          </p:cNvSpPr>
          <p:nvPr userDrawn="1"/>
        </p:nvSpPr>
        <p:spPr>
          <a:xfrm>
            <a:off x="138404" y="94537"/>
            <a:ext cx="10515600" cy="1325563"/>
          </a:xfrm>
          <a:prstGeom prst="rect">
            <a:avLst/>
          </a:prstGeom>
        </p:spPr>
        <p:txBody>
          <a:bodyPr vert="horz" lIns="91440" tIns="45720" rIns="91440" bIns="45720" rtlCol="0" anchor="t">
            <a:normAutofit/>
          </a:bodyPr>
          <a:lstStyle>
            <a:lvl1pPr>
              <a:lnSpc>
                <a:spcPct val="90000"/>
              </a:lnSpc>
              <a:spcBef>
                <a:spcPct val="0"/>
              </a:spcBef>
              <a:buNone/>
              <a:defRPr sz="4400">
                <a:solidFill>
                  <a:schemeClr val="accent5">
                    <a:lumMod val="75000"/>
                  </a:schemeClr>
                </a:solidFill>
                <a:latin typeface="+mj-lt"/>
                <a:ea typeface="+mj-ea"/>
                <a:cs typeface="+mj-cs"/>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15318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41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047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1330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2224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709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57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343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6834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396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86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96AB6-1F54-40B2-B698-51393C41D048}"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8094B-4646-4B66-931D-46E794014560}" type="slidenum">
              <a:rPr lang="en-US" smtClean="0"/>
              <a:t>‹#›</a:t>
            </a:fld>
            <a:endParaRPr lang="en-US"/>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404" y="5905174"/>
            <a:ext cx="955431" cy="902352"/>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003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F4B49-9BE7-4721-9570-558FC28B2DCA}" type="datetimeFigureOut">
              <a:rPr lang="en-US" smtClean="0">
                <a:solidFill>
                  <a:prstClr val="black">
                    <a:tint val="75000"/>
                  </a:prstClr>
                </a:solidFill>
              </a:rPr>
              <a:pPr/>
              <a:t>8/9/2019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D6DEADA-0D06-493D-9747-ECD712E0C07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94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34773"/>
        </a:solidFill>
        <a:effectLst/>
      </p:bgPr>
    </p:bg>
    <p:spTree>
      <p:nvGrpSpPr>
        <p:cNvPr id="1" name=""/>
        <p:cNvGrpSpPr/>
        <p:nvPr/>
      </p:nvGrpSpPr>
      <p:grpSpPr>
        <a:xfrm>
          <a:off x="0" y="0"/>
          <a:ext cx="0" cy="0"/>
          <a:chOff x="0" y="0"/>
          <a:chExt cx="0" cy="0"/>
        </a:xfrm>
      </p:grpSpPr>
      <p:sp>
        <p:nvSpPr>
          <p:cNvPr id="10" name="Rectangle 9"/>
          <p:cNvSpPr/>
          <p:nvPr userDrawn="1"/>
        </p:nvSpPr>
        <p:spPr>
          <a:xfrm>
            <a:off x="8579199" y="-7232"/>
            <a:ext cx="3680295" cy="6858000"/>
          </a:xfrm>
          <a:prstGeom prst="rect">
            <a:avLst/>
          </a:prstGeom>
          <a:solidFill>
            <a:schemeClr val="bg1">
              <a:alpha val="1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87"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78532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234773"/>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87"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01203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87"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9371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96AB6-1F54-40B2-B698-51393C41D048}"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78094B-4646-4B66-931D-46E794014560}" type="slidenum">
              <a:rPr lang="en-US" smtClean="0"/>
              <a:t>‹#›</a:t>
            </a:fld>
            <a:endParaRPr lang="en-US"/>
          </a:p>
        </p:txBody>
      </p:sp>
      <p:pic>
        <p:nvPicPr>
          <p:cNvPr id="10"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44"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p:nvPr>
        </p:nvSpPr>
        <p:spPr>
          <a:xfrm>
            <a:off x="138404" y="94537"/>
            <a:ext cx="10515600" cy="1325563"/>
          </a:xfrm>
          <a:prstGeom prst="rect">
            <a:avLst/>
          </a:prstGeom>
        </p:spPr>
        <p:txBody>
          <a:bodyPr vert="horz" lIns="91440" tIns="45720" rIns="91440" bIns="45720" rtlCol="0" anchor="t">
            <a:normAutofit/>
          </a:bodyPr>
          <a:lstStyle>
            <a:lvl1pPr>
              <a:defRPr lang="en-US"/>
            </a:lvl1pPr>
          </a:lstStyle>
          <a:p>
            <a:pPr lvl="0"/>
            <a:r>
              <a:rPr lang="en-US"/>
              <a:t>Click to edit Master title style</a:t>
            </a:r>
          </a:p>
        </p:txBody>
      </p:sp>
    </p:spTree>
    <p:custDataLst>
      <p:tags r:id="rId1"/>
    </p:custDataLst>
    <p:extLst>
      <p:ext uri="{BB962C8B-B14F-4D97-AF65-F5344CB8AC3E}">
        <p14:creationId xmlns:p14="http://schemas.microsoft.com/office/powerpoint/2010/main" val="43471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bodyPr>
          <a:lstStyle>
            <a:lvl1pPr>
              <a:defRPr lang="en-US"/>
            </a:lvl1pPr>
          </a:lstStyle>
          <a:p>
            <a:pPr lvl="0"/>
            <a:r>
              <a:rPr lang="en-US"/>
              <a:t>Click to edit Master title style</a:t>
            </a:r>
          </a:p>
        </p:txBody>
      </p:sp>
      <p:sp>
        <p:nvSpPr>
          <p:cNvPr id="3" name="Date Placeholder 2"/>
          <p:cNvSpPr>
            <a:spLocks noGrp="1"/>
          </p:cNvSpPr>
          <p:nvPr>
            <p:ph type="dt" sz="half" idx="10"/>
          </p:nvPr>
        </p:nvSpPr>
        <p:spPr/>
        <p:txBody>
          <a:bodyPr/>
          <a:lstStyle/>
          <a:p>
            <a:fld id="{0E796AB6-1F54-40B2-B698-51393C41D048}"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78094B-4646-4B66-931D-46E794014560}" type="slidenum">
              <a:rPr lang="en-US" smtClean="0"/>
              <a:t>‹#›</a:t>
            </a:fld>
            <a:endParaRPr lang="en-US"/>
          </a:p>
        </p:txBody>
      </p:sp>
      <p:pic>
        <p:nvPicPr>
          <p:cNvPr id="6"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44"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215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1502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a:p>
        </p:txBody>
      </p:sp>
    </p:spTree>
    <p:extLst>
      <p:ext uri="{BB962C8B-B14F-4D97-AF65-F5344CB8AC3E}">
        <p14:creationId xmlns:p14="http://schemas.microsoft.com/office/powerpoint/2010/main" val="114824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404" y="94537"/>
            <a:ext cx="10515600" cy="6612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96AB6-1F54-40B2-B698-51393C41D048}" type="datetimeFigureOut">
              <a:rPr lang="en-US" smtClean="0"/>
              <a:t>8/9/2019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8094B-4646-4B66-931D-46E794014560}" type="slidenum">
              <a:rPr lang="en-US" smtClean="0"/>
              <a:t>‹#›</a:t>
            </a:fld>
            <a:endParaRPr lang="en-US"/>
          </a:p>
        </p:txBody>
      </p:sp>
    </p:spTree>
    <p:custDataLst>
      <p:tags r:id="rId11"/>
    </p:custDataLst>
    <p:extLst>
      <p:ext uri="{BB962C8B-B14F-4D97-AF65-F5344CB8AC3E}">
        <p14:creationId xmlns:p14="http://schemas.microsoft.com/office/powerpoint/2010/main" val="412240802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32" r:id="rId4"/>
    <p:sldLayoutId id="2147483733" r:id="rId5"/>
    <p:sldLayoutId id="2147483730" r:id="rId6"/>
    <p:sldLayoutId id="2147483731" r:id="rId7"/>
    <p:sldLayoutId id="2147483742" r:id="rId8"/>
    <p:sldLayoutId id="2147483743" r:id="rId9"/>
  </p:sldLayoutIdLst>
  <p:txStyles>
    <p:title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F4B49-9BE7-4721-9570-558FC28B2DCA}" type="datetimeFigureOut">
              <a:rPr lang="en-US" smtClean="0">
                <a:solidFill>
                  <a:prstClr val="black">
                    <a:tint val="75000"/>
                  </a:prstClr>
                </a:solidFill>
                <a:ea typeface="ヒラギノ角ゴ Pro W3" pitchFamily="125" charset="-128"/>
              </a:rPr>
              <a:pPr/>
              <a:t>8/9/2019</a:t>
            </a:fld>
            <a:endParaRPr lang="en-US" dirty="0">
              <a:solidFill>
                <a:prstClr val="black">
                  <a:tint val="75000"/>
                </a:prstClr>
              </a:solidFill>
              <a:ea typeface="ヒラギノ角ゴ Pro W3" pitchFamily="125"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a typeface="ヒラギノ角ゴ Pro W3" pitchFamily="125"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EADA-0D06-493D-9747-ECD712E0C071}" type="slidenum">
              <a:rPr lang="en-US" smtClean="0">
                <a:solidFill>
                  <a:prstClr val="black">
                    <a:tint val="75000"/>
                  </a:prstClr>
                </a:solidFill>
                <a:ea typeface="ヒラギノ角ゴ Pro W3" pitchFamily="125" charset="-128"/>
              </a:rPr>
              <a:pPr/>
              <a:t>‹#›</a:t>
            </a:fld>
            <a:endParaRPr lang="en-US" dirty="0">
              <a:solidFill>
                <a:prstClr val="black">
                  <a:tint val="75000"/>
                </a:prstClr>
              </a:solidFill>
              <a:ea typeface="ヒラギノ角ゴ Pro W3" pitchFamily="125" charset="-128"/>
            </a:endParaRPr>
          </a:p>
        </p:txBody>
      </p:sp>
    </p:spTree>
    <p:extLst>
      <p:ext uri="{BB962C8B-B14F-4D97-AF65-F5344CB8AC3E}">
        <p14:creationId xmlns:p14="http://schemas.microsoft.com/office/powerpoint/2010/main" val="14726339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2483"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grpSp>
        <p:nvGrpSpPr>
          <p:cNvPr id="12" name="Group 11"/>
          <p:cNvGrpSpPr/>
          <p:nvPr/>
        </p:nvGrpSpPr>
        <p:grpSpPr>
          <a:xfrm>
            <a:off x="4479813" y="1158198"/>
            <a:ext cx="3058347" cy="3058347"/>
            <a:chOff x="4479813" y="2223069"/>
            <a:chExt cx="3058347" cy="3058347"/>
          </a:xfrm>
        </p:grpSpPr>
        <p:sp>
          <p:nvSpPr>
            <p:cNvPr id="13" name="Oval 12"/>
            <p:cNvSpPr>
              <a:spLocks noChangeAspect="1"/>
            </p:cNvSpPr>
            <p:nvPr/>
          </p:nvSpPr>
          <p:spPr>
            <a:xfrm>
              <a:off x="4500226" y="2243482"/>
              <a:ext cx="3017520" cy="3017520"/>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584200" latinLnBrk="1" hangingPunct="0"/>
              <a:endParaRPr lang="en-US" sz="2400">
                <a:solidFill>
                  <a:srgbClr val="FFFFFF"/>
                </a:solidFill>
                <a:sym typeface="Helvetica Light"/>
              </a:endParaRPr>
            </a:p>
          </p:txBody>
        </p:sp>
        <p:grpSp>
          <p:nvGrpSpPr>
            <p:cNvPr id="14" name="Group 13"/>
            <p:cNvGrpSpPr/>
            <p:nvPr/>
          </p:nvGrpSpPr>
          <p:grpSpPr>
            <a:xfrm>
              <a:off x="4479813" y="2223069"/>
              <a:ext cx="3058347" cy="3058347"/>
              <a:chOff x="4314505" y="242331"/>
              <a:chExt cx="3562991" cy="3562991"/>
            </a:xfrm>
          </p:grpSpPr>
          <p:sp>
            <p:nvSpPr>
              <p:cNvPr id="15" name="Shape 34"/>
              <p:cNvSpPr/>
              <p:nvPr/>
            </p:nvSpPr>
            <p:spPr>
              <a:xfrm>
                <a:off x="4314505" y="242331"/>
                <a:ext cx="3562991" cy="35629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8100" cmpd="sng">
                <a:solidFill>
                  <a:schemeClr val="accent4">
                    <a:lumMod val="90000"/>
                    <a:lumOff val="10000"/>
                  </a:schemeClr>
                </a:solidFill>
                <a:miter lim="400000"/>
              </a:ln>
            </p:spPr>
            <p:txBody>
              <a:bodyPr lIns="0" tIns="0" rIns="0" bIns="0" anchor="ctr"/>
              <a:lstStyle/>
              <a:p>
                <a:pPr defTabSz="914400">
                  <a:defRPr sz="2400">
                    <a:solidFill>
                      <a:srgbClr val="FFFFFF"/>
                    </a:solidFill>
                  </a:defRPr>
                </a:pPr>
                <a:endParaRPr sz="2400" dirty="0">
                  <a:solidFill>
                    <a:srgbClr val="FFFFFF"/>
                  </a:solidFill>
                  <a:latin typeface="Lato Regular"/>
                  <a:ea typeface="Lato Regular"/>
                  <a:cs typeface="Lato Regular"/>
                </a:endParaRPr>
              </a:p>
            </p:txBody>
          </p:sp>
          <p:pic>
            <p:nvPicPr>
              <p:cNvPr id="16" name="Picture 15" descr="GAT_club_mark_2col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777" y="461856"/>
                <a:ext cx="3066444" cy="3123940"/>
              </a:xfrm>
              <a:prstGeom prst="rect">
                <a:avLst/>
              </a:prstGeom>
            </p:spPr>
          </p:pic>
        </p:grpSp>
      </p:grpSp>
      <p:sp>
        <p:nvSpPr>
          <p:cNvPr id="18" name="Title 1"/>
          <p:cNvSpPr txBox="1">
            <a:spLocks/>
          </p:cNvSpPr>
          <p:nvPr/>
        </p:nvSpPr>
        <p:spPr>
          <a:xfrm>
            <a:off x="0" y="4888607"/>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chemeClr val="bg1"/>
                </a:solidFill>
                <a:latin typeface="Helvetica" charset="0"/>
                <a:ea typeface="Helvetica" charset="0"/>
                <a:cs typeface="Helvetica" charset="0"/>
              </a:rPr>
              <a:t>El Equipo Global de Acción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004" y="722390"/>
            <a:ext cx="3929962" cy="3929962"/>
          </a:xfrm>
          <a:prstGeom prst="rect">
            <a:avLst/>
          </a:prstGeom>
        </p:spPr>
      </p:pic>
    </p:spTree>
    <p:custDataLst>
      <p:tags r:id="rId1"/>
    </p:custDataLst>
    <p:extLst>
      <p:ext uri="{BB962C8B-B14F-4D97-AF65-F5344CB8AC3E}">
        <p14:creationId xmlns:p14="http://schemas.microsoft.com/office/powerpoint/2010/main" val="915525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4521" y="658565"/>
            <a:ext cx="6546687" cy="724437"/>
          </a:xfrm>
          <a:prstGeom prst="rect">
            <a:avLst/>
          </a:prstGeom>
          <a:no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609585" indent="-609585" algn="ctr" defTabSz="914377" fontAlgn="base">
              <a:spcAft>
                <a:spcPct val="0"/>
              </a:spcAft>
            </a:pPr>
            <a:r>
              <a:rPr lang="es-ES" sz="1467">
                <a:solidFill>
                  <a:prstClr val="white"/>
                </a:solidFill>
                <a:latin typeface="Helvetica Neue Bold Condensed"/>
                <a:ea typeface="ヒラギノ角ゴ Pro W3" pitchFamily="84" charset="-128"/>
                <a:cs typeface="Helvetica Neue Bold Condensed"/>
              </a:rPr>
              <a:t>Dirigentes Ejecutivos</a:t>
            </a:r>
          </a:p>
        </p:txBody>
      </p:sp>
      <p:sp>
        <p:nvSpPr>
          <p:cNvPr id="2" name="Title 1"/>
          <p:cNvSpPr>
            <a:spLocks noGrp="1"/>
          </p:cNvSpPr>
          <p:nvPr>
            <p:ph type="title"/>
          </p:nvPr>
        </p:nvSpPr>
        <p:spPr>
          <a:xfrm>
            <a:off x="189018" y="0"/>
            <a:ext cx="7605321" cy="770429"/>
          </a:xfrm>
        </p:spPr>
        <p:txBody>
          <a:bodyPr>
            <a:normAutofit/>
          </a:bodyPr>
          <a:lstStyle/>
          <a:p>
            <a:pPr algn="ctr"/>
            <a:r>
              <a:rPr lang="es-ES" sz="2667" b="1">
                <a:solidFill>
                  <a:srgbClr val="263788"/>
                </a:solidFill>
                <a:latin typeface="Helvetica Neue Bold Condensed"/>
                <a:cs typeface="Helvetica Neue Bold Condensed"/>
              </a:rPr>
              <a:t>Equipo Global de Acción</a:t>
            </a:r>
          </a:p>
        </p:txBody>
      </p:sp>
      <p:grpSp>
        <p:nvGrpSpPr>
          <p:cNvPr id="3" name="Group 2"/>
          <p:cNvGrpSpPr/>
          <p:nvPr/>
        </p:nvGrpSpPr>
        <p:grpSpPr>
          <a:xfrm>
            <a:off x="189018" y="480961"/>
            <a:ext cx="7605321" cy="1008267"/>
            <a:chOff x="356770" y="559076"/>
            <a:chExt cx="7605321" cy="1008267"/>
          </a:xfrm>
        </p:grpSpPr>
        <p:sp>
          <p:nvSpPr>
            <p:cNvPr id="87" name="Rounded Rectangle 86"/>
            <p:cNvSpPr/>
            <p:nvPr/>
          </p:nvSpPr>
          <p:spPr>
            <a:xfrm>
              <a:off x="356770" y="651047"/>
              <a:ext cx="7605321" cy="840532"/>
            </a:xfrm>
            <a:prstGeom prst="roundRect">
              <a:avLst/>
            </a:prstGeom>
            <a:solidFill>
              <a:schemeClr val="bg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33" dirty="0">
                <a:solidFill>
                  <a:prstClr val="white"/>
                </a:solidFill>
              </a:endParaRPr>
            </a:p>
          </p:txBody>
        </p:sp>
        <p:sp>
          <p:nvSpPr>
            <p:cNvPr id="6" name="Rectangle 5"/>
            <p:cNvSpPr/>
            <p:nvPr/>
          </p:nvSpPr>
          <p:spPr bwMode="auto">
            <a:xfrm>
              <a:off x="356770" y="559076"/>
              <a:ext cx="7605321" cy="1008267"/>
            </a:xfrm>
            <a:prstGeom prst="rect">
              <a:avLst/>
            </a:prstGeom>
            <a:no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121920" tIns="60960" rIns="121920" bIns="60960" numCol="1" rtlCol="0" anchor="ctr" anchorCtr="0" compatLnSpc="1">
              <a:prstTxWarp prst="textNoShape">
                <a:avLst/>
              </a:prstTxWarp>
            </a:bodyPr>
            <a:lstStyle/>
            <a:p>
              <a:pPr algn="ctr"/>
              <a:r>
                <a:rPr lang="es-ES" sz="1200" b="1" u="sng">
                  <a:solidFill>
                    <a:prstClr val="white"/>
                  </a:solidFill>
                  <a:latin typeface="Helvetica Neue"/>
                  <a:ea typeface="ヒラギノ角ゴ Pro W3" pitchFamily="84" charset="-128"/>
                  <a:cs typeface="Helvetica Neue Bold Condensed"/>
                </a:rPr>
                <a:t>Embajadores</a:t>
              </a:r>
            </a:p>
            <a:p>
              <a:pPr algn="ctr"/>
              <a:r>
                <a:rPr lang="es-ES" sz="1000">
                  <a:solidFill>
                    <a:prstClr val="white"/>
                  </a:solidFill>
                  <a:latin typeface="Helvetica Neue"/>
                  <a:ea typeface="ヒラギノ角ゴ Pro W3" pitchFamily="84" charset="-128"/>
                  <a:cs typeface="Helvetica Neue Bold Condensed"/>
                </a:rPr>
                <a:t>Expresidentes Internacionales</a:t>
              </a:r>
            </a:p>
            <a:p>
              <a:pPr algn="ctr"/>
              <a:r>
                <a:rPr lang="es-ES" sz="1000">
                  <a:solidFill>
                    <a:prstClr val="white"/>
                  </a:solidFill>
                  <a:latin typeface="Helvetica Neue"/>
                  <a:ea typeface="ヒラギノ角ゴ Pro W3" pitchFamily="84" charset="-128"/>
                  <a:cs typeface="Helvetica Neue Bold Condensed"/>
                </a:rPr>
                <a:t>Junta Directiva Internacional</a:t>
              </a:r>
            </a:p>
            <a:p>
              <a:pPr algn="ctr"/>
              <a:r>
                <a:rPr lang="es-ES" sz="1000">
                  <a:solidFill>
                    <a:prstClr val="white"/>
                  </a:solidFill>
                  <a:latin typeface="Helvetica Neue"/>
                </a:rPr>
                <a:t>Exdirectores Internacionales</a:t>
              </a:r>
            </a:p>
            <a:p>
              <a:pPr algn="ctr"/>
              <a:r>
                <a:rPr lang="es-ES" sz="1000">
                  <a:solidFill>
                    <a:prstClr val="white"/>
                  </a:solidFill>
                  <a:latin typeface="Helvetica Neue"/>
                </a:rPr>
                <a:t>Exgobernadores de Distrito </a:t>
              </a:r>
            </a:p>
          </p:txBody>
        </p:sp>
      </p:grpSp>
      <p:grpSp>
        <p:nvGrpSpPr>
          <p:cNvPr id="7" name="Group 6"/>
          <p:cNvGrpSpPr/>
          <p:nvPr/>
        </p:nvGrpSpPr>
        <p:grpSpPr>
          <a:xfrm>
            <a:off x="169536" y="2001144"/>
            <a:ext cx="7624801" cy="533351"/>
            <a:chOff x="259907" y="2009488"/>
            <a:chExt cx="7576654" cy="533351"/>
          </a:xfrm>
        </p:grpSpPr>
        <p:sp>
          <p:nvSpPr>
            <p:cNvPr id="110" name="Rounded Rectangle 109"/>
            <p:cNvSpPr/>
            <p:nvPr/>
          </p:nvSpPr>
          <p:spPr>
            <a:xfrm>
              <a:off x="259907" y="2009488"/>
              <a:ext cx="7576654" cy="533351"/>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11" name="Rectangle 110"/>
            <p:cNvSpPr/>
            <p:nvPr/>
          </p:nvSpPr>
          <p:spPr bwMode="auto">
            <a:xfrm>
              <a:off x="278754" y="2035750"/>
              <a:ext cx="7425845" cy="370146"/>
            </a:xfrm>
            <a:prstGeom prst="rect">
              <a:avLst/>
            </a:prstGeom>
            <a:solidFill>
              <a:schemeClr val="bg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1100">
                  <a:solidFill>
                    <a:srgbClr val="1A4190"/>
                  </a:solidFill>
                  <a:latin typeface="Helvetica Neue Bold Condensed"/>
                  <a:ea typeface="ヒラギノ角ゴ Pro W3" pitchFamily="84" charset="-128"/>
                  <a:cs typeface="Helvetica Neue Bold Condensed"/>
                </a:rPr>
                <a:t>GAT</a:t>
              </a:r>
            </a:p>
            <a:p>
              <a:pPr marL="609585" indent="-609585" algn="ctr" fontAlgn="base">
                <a:spcAft>
                  <a:spcPct val="0"/>
                </a:spcAft>
              </a:pPr>
              <a:r>
                <a:rPr lang="es-ES" sz="1100">
                  <a:solidFill>
                    <a:srgbClr val="1A4190"/>
                  </a:solidFill>
                  <a:latin typeface="Helvetica Neue"/>
                  <a:ea typeface="ヒラギノ角ゴ Pro W3" pitchFamily="84" charset="-128"/>
                  <a:cs typeface="Helvetica Neue"/>
                </a:rPr>
                <a:t>Líderes de área estatutaria y área regional</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sp>
        <p:nvSpPr>
          <p:cNvPr id="137" name="Rounded Rectangle 136"/>
          <p:cNvSpPr/>
          <p:nvPr/>
        </p:nvSpPr>
        <p:spPr>
          <a:xfrm>
            <a:off x="183882" y="3262668"/>
            <a:ext cx="7610455" cy="293517"/>
          </a:xfrm>
          <a:prstGeom prst="roundRect">
            <a:avLst/>
          </a:prstGeom>
          <a:solidFill>
            <a:schemeClr val="bg2">
              <a:lumMod val="50000"/>
            </a:schemeClr>
          </a:soli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s-ES" sz="1200">
                <a:solidFill>
                  <a:prstClr val="white"/>
                </a:solidFill>
                <a:latin typeface="Helvetica Neue Bold Condensed"/>
                <a:cs typeface="Helvetica Neue Bold Condensed"/>
              </a:rPr>
              <a:t>Presidente del Equipo Global de Acción del Distrito Múltiple (Presidente del Consejo)</a:t>
            </a:r>
          </a:p>
        </p:txBody>
      </p:sp>
      <p:grpSp>
        <p:nvGrpSpPr>
          <p:cNvPr id="9" name="Group 8"/>
          <p:cNvGrpSpPr/>
          <p:nvPr/>
        </p:nvGrpSpPr>
        <p:grpSpPr>
          <a:xfrm>
            <a:off x="525432" y="3697098"/>
            <a:ext cx="2152859" cy="453289"/>
            <a:chOff x="449441" y="3783271"/>
            <a:chExt cx="2152859" cy="453289"/>
          </a:xfrm>
        </p:grpSpPr>
        <p:sp>
          <p:nvSpPr>
            <p:cNvPr id="139" name="Rounded Rectangle 138"/>
            <p:cNvSpPr/>
            <p:nvPr/>
          </p:nvSpPr>
          <p:spPr>
            <a:xfrm>
              <a:off x="449441" y="3783271"/>
              <a:ext cx="2142948" cy="453289"/>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40" name="Rectangle 139"/>
            <p:cNvSpPr/>
            <p:nvPr/>
          </p:nvSpPr>
          <p:spPr bwMode="auto">
            <a:xfrm>
              <a:off x="462323" y="3786996"/>
              <a:ext cx="2139977" cy="44101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GLT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Coordinador de Distrito Múltiple</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0" name="Group 9"/>
          <p:cNvGrpSpPr/>
          <p:nvPr/>
        </p:nvGrpSpPr>
        <p:grpSpPr>
          <a:xfrm>
            <a:off x="2924889" y="3701517"/>
            <a:ext cx="2142949" cy="446347"/>
            <a:chOff x="2875417" y="3792167"/>
            <a:chExt cx="2142949" cy="446347"/>
          </a:xfrm>
        </p:grpSpPr>
        <p:sp>
          <p:nvSpPr>
            <p:cNvPr id="142" name="Rounded Rectangle 141"/>
            <p:cNvSpPr/>
            <p:nvPr/>
          </p:nvSpPr>
          <p:spPr>
            <a:xfrm>
              <a:off x="2875417" y="3792167"/>
              <a:ext cx="2142949" cy="446347"/>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43" name="Rectangle 142"/>
            <p:cNvSpPr/>
            <p:nvPr/>
          </p:nvSpPr>
          <p:spPr bwMode="auto">
            <a:xfrm>
              <a:off x="2903897" y="3793934"/>
              <a:ext cx="2096977" cy="44038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GMT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Coordinador de Distrito Múltiple</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sp>
        <p:nvSpPr>
          <p:cNvPr id="147" name="Rounded Rectangle 146"/>
          <p:cNvSpPr/>
          <p:nvPr/>
        </p:nvSpPr>
        <p:spPr>
          <a:xfrm>
            <a:off x="183882" y="4299329"/>
            <a:ext cx="7610455" cy="236363"/>
          </a:xfrm>
          <a:prstGeom prst="roundRect">
            <a:avLst/>
          </a:prstGeom>
          <a:solidFill>
            <a:schemeClr val="bg2">
              <a:lumMod val="50000"/>
            </a:schemeClr>
          </a:soli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s-ES" sz="1200">
                <a:solidFill>
                  <a:prstClr val="white"/>
                </a:solidFill>
                <a:latin typeface="Helvetica Neue Bold Condensed"/>
                <a:cs typeface="Helvetica Neue Bold Condensed"/>
              </a:rPr>
              <a:t>Presidente del Equipo Global de Acción del Distrito (Gobernador del Distrito)</a:t>
            </a:r>
          </a:p>
        </p:txBody>
      </p:sp>
      <p:grpSp>
        <p:nvGrpSpPr>
          <p:cNvPr id="148" name="Group 147"/>
          <p:cNvGrpSpPr/>
          <p:nvPr/>
        </p:nvGrpSpPr>
        <p:grpSpPr>
          <a:xfrm>
            <a:off x="538314" y="4639540"/>
            <a:ext cx="2148483" cy="449195"/>
            <a:chOff x="1580500" y="2412999"/>
            <a:chExt cx="2717447" cy="437246"/>
          </a:xfrm>
          <a:solidFill>
            <a:schemeClr val="bg2"/>
          </a:solidFill>
        </p:grpSpPr>
        <p:sp>
          <p:nvSpPr>
            <p:cNvPr id="149" name="Rounded Rectangle 148"/>
            <p:cNvSpPr/>
            <p:nvPr/>
          </p:nvSpPr>
          <p:spPr>
            <a:xfrm>
              <a:off x="1587500"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50" name="Rectangle 149"/>
            <p:cNvSpPr/>
            <p:nvPr/>
          </p:nvSpPr>
          <p:spPr bwMode="auto">
            <a:xfrm>
              <a:off x="1580500" y="2412999"/>
              <a:ext cx="2717447" cy="43724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GLT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Coordinador de Distrito</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2" name="Group 11"/>
          <p:cNvGrpSpPr/>
          <p:nvPr/>
        </p:nvGrpSpPr>
        <p:grpSpPr>
          <a:xfrm>
            <a:off x="2873450" y="4639540"/>
            <a:ext cx="2194388" cy="446346"/>
            <a:chOff x="2912969" y="4640965"/>
            <a:chExt cx="2166787" cy="446346"/>
          </a:xfrm>
        </p:grpSpPr>
        <p:sp>
          <p:nvSpPr>
            <p:cNvPr id="152" name="Rounded Rectangle 151"/>
            <p:cNvSpPr/>
            <p:nvPr/>
          </p:nvSpPr>
          <p:spPr>
            <a:xfrm>
              <a:off x="2912969" y="4640965"/>
              <a:ext cx="2142949" cy="446346"/>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53" name="Rectangle 152"/>
            <p:cNvSpPr/>
            <p:nvPr/>
          </p:nvSpPr>
          <p:spPr bwMode="auto">
            <a:xfrm>
              <a:off x="2947874" y="4640965"/>
              <a:ext cx="2131882" cy="446346"/>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dirty="0">
                  <a:solidFill>
                    <a:srgbClr val="00338D"/>
                  </a:solidFill>
                  <a:latin typeface="Helvetica Neue Bold Condensed"/>
                  <a:ea typeface="ヒラギノ角ゴ Pro W3" pitchFamily="84" charset="-128"/>
                  <a:cs typeface="Helvetica Neue Bold Condensed"/>
                </a:rPr>
                <a:t>GMT</a:t>
              </a:r>
            </a:p>
            <a:p>
              <a:pPr marL="609585" indent="-609585" algn="ctr" fontAlgn="base">
                <a:spcAft>
                  <a:spcPct val="0"/>
                </a:spcAft>
              </a:pPr>
              <a:r>
                <a:rPr lang="es-ES" sz="933" dirty="0">
                  <a:solidFill>
                    <a:srgbClr val="00338D"/>
                  </a:solidFill>
                  <a:latin typeface="Helvetica Neue"/>
                  <a:ea typeface="ヒラギノ角ゴ Pro W3" pitchFamily="84" charset="-128"/>
                  <a:cs typeface="Helvetica Neue"/>
                </a:rPr>
                <a:t>Coordinador de Distrito</a:t>
              </a:r>
            </a:p>
            <a:p>
              <a:pPr marL="609585" indent="-609585" algn="ctr" defTabSz="914377" fontAlgn="base">
                <a:spcAft>
                  <a:spcPct val="0"/>
                </a:spcAft>
              </a:pPr>
              <a:endParaRPr lang="en-US" sz="933" dirty="0">
                <a:solidFill>
                  <a:srgbClr val="00338D"/>
                </a:solidFill>
                <a:latin typeface="Helvetica Neue Bold Condensed"/>
                <a:ea typeface="ヒラギノ角ゴ Pro W3" pitchFamily="84" charset="-128"/>
                <a:cs typeface="Helvetica Neue Bold Condensed"/>
              </a:endParaRPr>
            </a:p>
          </p:txBody>
        </p:sp>
      </p:grpSp>
      <p:sp>
        <p:nvSpPr>
          <p:cNvPr id="157" name="Rounded Rectangle 156"/>
          <p:cNvSpPr/>
          <p:nvPr/>
        </p:nvSpPr>
        <p:spPr>
          <a:xfrm>
            <a:off x="183882" y="5776498"/>
            <a:ext cx="7610455" cy="223016"/>
          </a:xfrm>
          <a:prstGeom prst="roundRect">
            <a:avLst/>
          </a:prstGeom>
          <a:solidFill>
            <a:schemeClr val="bg2">
              <a:lumMod val="50000"/>
            </a:schemeClr>
          </a:solid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r>
              <a:rPr lang="es-ES" sz="1200">
                <a:solidFill>
                  <a:prstClr val="white"/>
                </a:solidFill>
                <a:latin typeface="Helvetica Neue Bold Condensed"/>
                <a:cs typeface="Helvetica Neue Bold Condensed"/>
              </a:rPr>
              <a:t>Presidente del Equipo Global de Acción del Club (Presidente del Club)</a:t>
            </a:r>
          </a:p>
        </p:txBody>
      </p:sp>
      <p:grpSp>
        <p:nvGrpSpPr>
          <p:cNvPr id="158" name="Group 157"/>
          <p:cNvGrpSpPr/>
          <p:nvPr/>
        </p:nvGrpSpPr>
        <p:grpSpPr>
          <a:xfrm>
            <a:off x="462323" y="6097038"/>
            <a:ext cx="2142949" cy="486645"/>
            <a:chOff x="1587500" y="2388803"/>
            <a:chExt cx="2710447" cy="473700"/>
          </a:xfrm>
          <a:solidFill>
            <a:schemeClr val="bg2"/>
          </a:solidFill>
        </p:grpSpPr>
        <p:sp>
          <p:nvSpPr>
            <p:cNvPr id="159" name="Rounded Rectangle 158"/>
            <p:cNvSpPr/>
            <p:nvPr/>
          </p:nvSpPr>
          <p:spPr>
            <a:xfrm>
              <a:off x="1587500" y="2412999"/>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60" name="Rectangle 159"/>
            <p:cNvSpPr/>
            <p:nvPr/>
          </p:nvSpPr>
          <p:spPr bwMode="auto">
            <a:xfrm>
              <a:off x="1597739" y="2388803"/>
              <a:ext cx="2696449" cy="473700"/>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GLT</a:t>
              </a:r>
            </a:p>
            <a:p>
              <a:pPr algn="ctr"/>
              <a:r>
                <a:rPr lang="es-ES" sz="933">
                  <a:solidFill>
                    <a:srgbClr val="5B9BD5">
                      <a:lumMod val="50000"/>
                    </a:srgbClr>
                  </a:solidFill>
                  <a:latin typeface="Helvetica Neue"/>
                </a:rPr>
                <a:t>Primer Vicepresidente / Asesor de Liderato</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61" name="Group 160"/>
          <p:cNvGrpSpPr/>
          <p:nvPr/>
        </p:nvGrpSpPr>
        <p:grpSpPr>
          <a:xfrm>
            <a:off x="2840711" y="6099044"/>
            <a:ext cx="2194388" cy="471204"/>
            <a:chOff x="4642182" y="2388804"/>
            <a:chExt cx="2710447" cy="458670"/>
          </a:xfrm>
          <a:solidFill>
            <a:schemeClr val="bg2"/>
          </a:solidFill>
        </p:grpSpPr>
        <p:sp>
          <p:nvSpPr>
            <p:cNvPr id="162" name="Rounded Rectangle 161"/>
            <p:cNvSpPr/>
            <p:nvPr/>
          </p:nvSpPr>
          <p:spPr>
            <a:xfrm>
              <a:off x="4642182"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63" name="Rectangle 162"/>
            <p:cNvSpPr/>
            <p:nvPr/>
          </p:nvSpPr>
          <p:spPr bwMode="auto">
            <a:xfrm>
              <a:off x="4652421" y="2388804"/>
              <a:ext cx="2696449" cy="302009"/>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GMT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Asesor de Afiliación</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8" name="Group 7"/>
          <p:cNvGrpSpPr/>
          <p:nvPr/>
        </p:nvGrpSpPr>
        <p:grpSpPr>
          <a:xfrm>
            <a:off x="173249" y="2675408"/>
            <a:ext cx="7621088" cy="446347"/>
            <a:chOff x="270355" y="2735782"/>
            <a:chExt cx="7534434" cy="446347"/>
          </a:xfrm>
        </p:grpSpPr>
        <p:sp>
          <p:nvSpPr>
            <p:cNvPr id="83" name="Rounded Rectangle 82"/>
            <p:cNvSpPr/>
            <p:nvPr/>
          </p:nvSpPr>
          <p:spPr>
            <a:xfrm>
              <a:off x="270355" y="2735782"/>
              <a:ext cx="7534434" cy="446347"/>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84" name="Rectangle 83"/>
            <p:cNvSpPr/>
            <p:nvPr/>
          </p:nvSpPr>
          <p:spPr bwMode="auto">
            <a:xfrm>
              <a:off x="1506332" y="2738429"/>
              <a:ext cx="5009195" cy="310262"/>
            </a:xfrm>
            <a:prstGeom prst="rect">
              <a:avLst/>
            </a:prstGeom>
            <a:solidFill>
              <a:schemeClr val="bg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1100">
                  <a:solidFill>
                    <a:srgbClr val="1A4190"/>
                  </a:solidFill>
                  <a:latin typeface="Helvetica Neue Bold Condensed"/>
                  <a:ea typeface="ヒラギノ角ゴ Pro W3" pitchFamily="84" charset="-128"/>
                  <a:cs typeface="Helvetica Neue Bold Condensed"/>
                </a:rPr>
                <a:t>GAT </a:t>
              </a:r>
            </a:p>
            <a:p>
              <a:pPr marL="609585" indent="-609585" algn="ctr" fontAlgn="base">
                <a:spcAft>
                  <a:spcPct val="0"/>
                </a:spcAft>
              </a:pPr>
              <a:r>
                <a:rPr lang="es-ES" sz="1100">
                  <a:solidFill>
                    <a:srgbClr val="1A4190"/>
                  </a:solidFill>
                  <a:latin typeface="Helvetica Neue"/>
                  <a:ea typeface="ヒラギノ角ゴ Pro W3" pitchFamily="84" charset="-128"/>
                  <a:cs typeface="Helvetica Neue"/>
                </a:rPr>
                <a:t>Líderes de área</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00" name="Group 99"/>
          <p:cNvGrpSpPr/>
          <p:nvPr/>
        </p:nvGrpSpPr>
        <p:grpSpPr>
          <a:xfrm>
            <a:off x="5270538" y="6099044"/>
            <a:ext cx="2337584" cy="471204"/>
            <a:chOff x="7563182" y="2388804"/>
            <a:chExt cx="2710447" cy="458670"/>
          </a:xfrm>
          <a:solidFill>
            <a:schemeClr val="bg2"/>
          </a:solidFill>
        </p:grpSpPr>
        <p:sp>
          <p:nvSpPr>
            <p:cNvPr id="101" name="Rounded Rectangle 100"/>
            <p:cNvSpPr/>
            <p:nvPr/>
          </p:nvSpPr>
          <p:spPr>
            <a:xfrm>
              <a:off x="7563182"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102" name="Rectangle 101"/>
            <p:cNvSpPr/>
            <p:nvPr/>
          </p:nvSpPr>
          <p:spPr bwMode="auto">
            <a:xfrm>
              <a:off x="7573421" y="2388804"/>
              <a:ext cx="2696449" cy="302009"/>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GST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Asesor de Servicio</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762" y="1927795"/>
            <a:ext cx="3370014" cy="3710950"/>
          </a:xfrm>
          <a:prstGeom prst="rect">
            <a:avLst/>
          </a:prstGeom>
        </p:spPr>
      </p:pic>
      <p:sp>
        <p:nvSpPr>
          <p:cNvPr id="47" name="Rounded Rectangle 46"/>
          <p:cNvSpPr/>
          <p:nvPr/>
        </p:nvSpPr>
        <p:spPr bwMode="auto">
          <a:xfrm>
            <a:off x="189017" y="1555493"/>
            <a:ext cx="7605321" cy="299235"/>
          </a:xfrm>
          <a:prstGeom prst="round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333" b="1">
                <a:solidFill>
                  <a:prstClr val="white"/>
                </a:solidFill>
                <a:latin typeface="Helvetica Neue Bold Condensed"/>
                <a:cs typeface="Helvetica Neue Bold Condensed"/>
              </a:rPr>
              <a:t>Presidente del Equipo Global de Acción</a:t>
            </a:r>
          </a:p>
        </p:txBody>
      </p:sp>
      <p:grpSp>
        <p:nvGrpSpPr>
          <p:cNvPr id="11" name="Group 10"/>
          <p:cNvGrpSpPr/>
          <p:nvPr/>
        </p:nvGrpSpPr>
        <p:grpSpPr>
          <a:xfrm>
            <a:off x="5312055" y="3705126"/>
            <a:ext cx="2142949" cy="446347"/>
            <a:chOff x="5388830" y="3792166"/>
            <a:chExt cx="2142949" cy="446347"/>
          </a:xfrm>
        </p:grpSpPr>
        <p:sp>
          <p:nvSpPr>
            <p:cNvPr id="49" name="Rounded Rectangle 48"/>
            <p:cNvSpPr/>
            <p:nvPr/>
          </p:nvSpPr>
          <p:spPr>
            <a:xfrm>
              <a:off x="5388830" y="3792167"/>
              <a:ext cx="2142949" cy="446346"/>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50" name="Rectangle 49"/>
            <p:cNvSpPr/>
            <p:nvPr/>
          </p:nvSpPr>
          <p:spPr bwMode="auto">
            <a:xfrm>
              <a:off x="5460520" y="3792166"/>
              <a:ext cx="1992703" cy="445261"/>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GST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Coordinador de Distrito Múltiple</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13" name="Group 12"/>
          <p:cNvGrpSpPr/>
          <p:nvPr/>
        </p:nvGrpSpPr>
        <p:grpSpPr>
          <a:xfrm>
            <a:off x="5312055" y="4638810"/>
            <a:ext cx="2142949" cy="446346"/>
            <a:chOff x="5383296" y="4668584"/>
            <a:chExt cx="2142949" cy="446346"/>
          </a:xfrm>
        </p:grpSpPr>
        <p:sp>
          <p:nvSpPr>
            <p:cNvPr id="48" name="Rounded Rectangle 47"/>
            <p:cNvSpPr/>
            <p:nvPr/>
          </p:nvSpPr>
          <p:spPr>
            <a:xfrm>
              <a:off x="5383296" y="4668584"/>
              <a:ext cx="2142949" cy="446346"/>
            </a:xfrm>
            <a:prstGeom prst="roundRect">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51" name="Rectangle 50"/>
            <p:cNvSpPr/>
            <p:nvPr/>
          </p:nvSpPr>
          <p:spPr bwMode="auto">
            <a:xfrm>
              <a:off x="5469147" y="4683548"/>
              <a:ext cx="1985857" cy="415941"/>
            </a:xfrm>
            <a:prstGeom prst="rect">
              <a:avLst/>
            </a:prstGeom>
            <a:no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933">
                  <a:solidFill>
                    <a:srgbClr val="1A4190"/>
                  </a:solidFill>
                  <a:latin typeface="Helvetica Neue Bold Condensed"/>
                  <a:ea typeface="ヒラギノ角ゴ Pro W3" pitchFamily="84" charset="-128"/>
                  <a:cs typeface="Helvetica Neue Bold Condensed"/>
                </a:rPr>
                <a:t>GST</a:t>
              </a:r>
            </a:p>
            <a:p>
              <a:pPr marL="609585" indent="-609585" algn="ctr" fontAlgn="base">
                <a:spcAft>
                  <a:spcPct val="0"/>
                </a:spcAft>
              </a:pPr>
              <a:r>
                <a:rPr lang="es-ES" sz="933">
                  <a:solidFill>
                    <a:srgbClr val="1A4190"/>
                  </a:solidFill>
                  <a:latin typeface="Helvetica Neue"/>
                  <a:ea typeface="ヒラギノ角ゴ Pro W3" pitchFamily="84" charset="-128"/>
                  <a:cs typeface="Helvetica Neue"/>
                </a:rPr>
                <a:t>Coordinador de Distrito</a:t>
              </a:r>
            </a:p>
            <a:p>
              <a:pPr marL="609585" indent="-609585" algn="ctr" defTabSz="914377"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grpSp>
      <p:grpSp>
        <p:nvGrpSpPr>
          <p:cNvPr id="42" name="Group 41"/>
          <p:cNvGrpSpPr/>
          <p:nvPr/>
        </p:nvGrpSpPr>
        <p:grpSpPr>
          <a:xfrm>
            <a:off x="1376244" y="5197689"/>
            <a:ext cx="5260321" cy="446347"/>
            <a:chOff x="4637510" y="2413000"/>
            <a:chExt cx="2715119" cy="434474"/>
          </a:xfrm>
          <a:solidFill>
            <a:schemeClr val="bg2"/>
          </a:solidFill>
        </p:grpSpPr>
        <p:sp>
          <p:nvSpPr>
            <p:cNvPr id="43" name="Rounded Rectangle 42"/>
            <p:cNvSpPr/>
            <p:nvPr/>
          </p:nvSpPr>
          <p:spPr>
            <a:xfrm>
              <a:off x="4642182" y="2413000"/>
              <a:ext cx="2710447"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fontAlgn="base">
                <a:spcAft>
                  <a:spcPct val="0"/>
                </a:spcAft>
              </a:pPr>
              <a:endParaRPr lang="en-US" sz="933" dirty="0">
                <a:solidFill>
                  <a:prstClr val="white"/>
                </a:solidFill>
                <a:latin typeface="Helvetica Neue Bold Condensed"/>
                <a:ea typeface="ヒラギノ角ゴ Pro W3" pitchFamily="84" charset="-128"/>
                <a:cs typeface="Helvetica Neue Bold Condensed"/>
              </a:endParaRPr>
            </a:p>
          </p:txBody>
        </p:sp>
        <p:sp>
          <p:nvSpPr>
            <p:cNvPr id="44" name="Rectangle 43"/>
            <p:cNvSpPr/>
            <p:nvPr/>
          </p:nvSpPr>
          <p:spPr bwMode="auto">
            <a:xfrm>
              <a:off x="4637510" y="2450352"/>
              <a:ext cx="2696449" cy="302009"/>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121920" tIns="60960" rIns="121920" bIns="60960" numCol="1" rtlCol="0" anchor="t" anchorCtr="0" compatLnSpc="1">
              <a:prstTxWarp prst="textNoShape">
                <a:avLst/>
              </a:prstTxWarp>
            </a:bodyPr>
            <a:lstStyle/>
            <a:p>
              <a:pPr marL="609585" indent="-609585" algn="ctr" defTabSz="914377" fontAlgn="base">
                <a:spcAft>
                  <a:spcPct val="0"/>
                </a:spcAft>
              </a:pPr>
              <a:r>
                <a:rPr lang="es-ES" sz="1100" dirty="0">
                  <a:solidFill>
                    <a:srgbClr val="00338D"/>
                  </a:solidFill>
                  <a:latin typeface="Helvetica Neue Bold Condensed"/>
                  <a:ea typeface="ヒラギノ角ゴ Pro W3" pitchFamily="84" charset="-128"/>
                  <a:cs typeface="Helvetica Neue"/>
                </a:rPr>
                <a:t>Jefes de Región y de Zona </a:t>
              </a:r>
            </a:p>
            <a:p>
              <a:pPr marL="609585" indent="-609585" algn="ctr" defTabSz="914377" fontAlgn="base">
                <a:spcAft>
                  <a:spcPct val="0"/>
                </a:spcAft>
              </a:pPr>
              <a:endParaRPr lang="en-US" sz="933" dirty="0">
                <a:solidFill>
                  <a:srgbClr val="00338D"/>
                </a:solidFill>
                <a:latin typeface="Helvetica Neue Bold Condensed"/>
                <a:ea typeface="ヒラギノ角ゴ Pro W3" pitchFamily="84" charset="-128"/>
                <a:cs typeface="Helvetica Neue Bold Condensed"/>
              </a:endParaRPr>
            </a:p>
          </p:txBody>
        </p:sp>
      </p:grpSp>
    </p:spTree>
    <p:extLst>
      <p:ext uri="{BB962C8B-B14F-4D97-AF65-F5344CB8AC3E}">
        <p14:creationId xmlns:p14="http://schemas.microsoft.com/office/powerpoint/2010/main" val="1776621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536802" y="-618603"/>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10" name="Text Placeholder 8"/>
          <p:cNvSpPr txBox="1">
            <a:spLocks/>
          </p:cNvSpPr>
          <p:nvPr/>
        </p:nvSpPr>
        <p:spPr>
          <a:xfrm>
            <a:off x="1468569" y="4287490"/>
            <a:ext cx="9252377" cy="1185658"/>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a:solidFill>
                  <a:schemeClr val="tx1"/>
                </a:solidFill>
                <a:latin typeface="Helvetica Light" charset="0"/>
                <a:ea typeface="Helvetica Light" charset="0"/>
                <a:cs typeface="Helvetica Light" charset="0"/>
              </a:rPr>
              <a:t>	Al trabajar con el GAT las metas se convierten en </a:t>
            </a:r>
            <a:r>
              <a:rPr lang="es-ES" sz="2400">
                <a:solidFill>
                  <a:srgbClr val="00318C"/>
                </a:solidFill>
                <a:latin typeface="Helvetica Light" charset="0"/>
                <a:ea typeface="Helvetica Light" charset="0"/>
                <a:cs typeface="Helvetica Light" charset="0"/>
              </a:rPr>
              <a:t>acción.</a:t>
            </a:r>
          </a:p>
        </p:txBody>
      </p:sp>
      <p:sp>
        <p:nvSpPr>
          <p:cNvPr id="11" name="Rectangle 10"/>
          <p:cNvSpPr/>
          <p:nvPr/>
        </p:nvSpPr>
        <p:spPr>
          <a:xfrm>
            <a:off x="5370871" y="1907096"/>
            <a:ext cx="1450259" cy="72760"/>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3" name="Title 1"/>
          <p:cNvSpPr txBox="1">
            <a:spLocks/>
          </p:cNvSpPr>
          <p:nvPr/>
        </p:nvSpPr>
        <p:spPr>
          <a:xfrm>
            <a:off x="0" y="936475"/>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dirty="0">
                <a:solidFill>
                  <a:srgbClr val="00318C"/>
                </a:solidFill>
                <a:latin typeface="Helvetica" charset="0"/>
                <a:ea typeface="Helvetica" charset="0"/>
                <a:cs typeface="Helvetica" charset="0"/>
              </a:rPr>
              <a:t>El </a:t>
            </a:r>
            <a:r>
              <a:rPr lang="es-ES" sz="3200" dirty="0" smtClean="0">
                <a:solidFill>
                  <a:srgbClr val="00318C"/>
                </a:solidFill>
                <a:latin typeface="Helvetica" charset="0"/>
                <a:ea typeface="Helvetica" charset="0"/>
                <a:cs typeface="Helvetica" charset="0"/>
              </a:rPr>
              <a:t>papel del </a:t>
            </a:r>
            <a:r>
              <a:rPr lang="es-ES" sz="3200" dirty="0">
                <a:solidFill>
                  <a:srgbClr val="00318C"/>
                </a:solidFill>
                <a:latin typeface="Helvetica" charset="0"/>
                <a:ea typeface="Helvetica" charset="0"/>
                <a:cs typeface="Helvetica" charset="0"/>
              </a:rPr>
              <a:t>gobernador de distrito en el GAT</a:t>
            </a:r>
          </a:p>
        </p:txBody>
      </p:sp>
      <p:sp>
        <p:nvSpPr>
          <p:cNvPr id="14" name="Text Placeholder 8"/>
          <p:cNvSpPr txBox="1">
            <a:spLocks/>
          </p:cNvSpPr>
          <p:nvPr/>
        </p:nvSpPr>
        <p:spPr>
          <a:xfrm>
            <a:off x="2545109" y="2750850"/>
            <a:ext cx="7101782" cy="1330819"/>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smtClean="0">
              <a:solidFill>
                <a:schemeClr val="tx1"/>
              </a:solidFill>
              <a:latin typeface="Helvetica Light" charset="0"/>
              <a:ea typeface="Helvetica Light" charset="0"/>
              <a:cs typeface="Helvetica Light" charset="0"/>
            </a:endParaRPr>
          </a:p>
          <a:p>
            <a:pPr algn="ctr"/>
            <a:r>
              <a:rPr lang="es-ES" sz="2400">
                <a:solidFill>
                  <a:srgbClr val="00318C"/>
                </a:solidFill>
                <a:latin typeface="Helvetica Light" charset="0"/>
                <a:ea typeface="Helvetica Light" charset="0"/>
                <a:cs typeface="Helvetica Light" charset="0"/>
              </a:rPr>
              <a:t>Inicia</a:t>
            </a:r>
            <a:r>
              <a:rPr lang="es-ES" sz="2400">
                <a:solidFill>
                  <a:schemeClr val="tx1"/>
                </a:solidFill>
                <a:latin typeface="Helvetica Light" charset="0"/>
                <a:ea typeface="Helvetica Light" charset="0"/>
                <a:cs typeface="Helvetica Light" charset="0"/>
              </a:rPr>
              <a:t> la planificación, el desarrollo y la ejecución de las metas del distrito </a:t>
            </a:r>
            <a:r>
              <a:rPr lang="es-ES" sz="2400">
                <a:solidFill>
                  <a:srgbClr val="00318C"/>
                </a:solidFill>
                <a:latin typeface="Helvetica Light" charset="0"/>
                <a:ea typeface="Helvetica Light" charset="0"/>
                <a:cs typeface="Helvetica Light" charset="0"/>
              </a:rPr>
              <a:t>involucrando</a:t>
            </a:r>
            <a:r>
              <a:rPr lang="es-ES" sz="2400">
                <a:solidFill>
                  <a:schemeClr val="tx1"/>
                </a:solidFill>
                <a:latin typeface="Helvetica Light" charset="0"/>
                <a:ea typeface="Helvetica Light" charset="0"/>
                <a:cs typeface="Helvetica Light" charset="0"/>
              </a:rPr>
              <a:t> al </a:t>
            </a:r>
            <a:r>
              <a:rPr lang="es-ES" sz="2400">
                <a:solidFill>
                  <a:srgbClr val="00318C"/>
                </a:solidFill>
                <a:latin typeface="Helvetica Light" charset="0"/>
                <a:ea typeface="Helvetica Light" charset="0"/>
                <a:cs typeface="Helvetica Light" charset="0"/>
              </a:rPr>
              <a:t>Equipo Global de Acción</a:t>
            </a:r>
            <a:r>
              <a:rPr lang="es-ES" sz="2400">
                <a:latin typeface="Helvetica Light" charset="0"/>
                <a:ea typeface="Helvetica Light" charset="0"/>
                <a:cs typeface="Helvetica Light" charset="0"/>
              </a:rPr>
              <a:t>.</a:t>
            </a:r>
          </a:p>
          <a:p>
            <a:pPr algn="ctr"/>
            <a:r>
              <a:rPr lang="es-ES" sz="2400">
                <a:solidFill>
                  <a:schemeClr val="tx1"/>
                </a:solidFill>
                <a:latin typeface="Helvetica Light" charset="0"/>
                <a:ea typeface="Helvetica Light" charset="0"/>
                <a:cs typeface="Helvetica Light" charset="0"/>
              </a:rPr>
              <a:t>Es la </a:t>
            </a:r>
            <a:r>
              <a:rPr lang="es-ES" sz="2400">
                <a:solidFill>
                  <a:srgbClr val="00318C"/>
                </a:solidFill>
                <a:latin typeface="Helvetica Light" charset="0"/>
                <a:ea typeface="Helvetica Light" charset="0"/>
                <a:cs typeface="Helvetica Light" charset="0"/>
              </a:rPr>
              <a:t>fuerza impulsora </a:t>
            </a:r>
            <a:r>
              <a:rPr lang="es-ES" sz="2400">
                <a:solidFill>
                  <a:schemeClr val="tx1"/>
                </a:solidFill>
                <a:latin typeface="Helvetica Light" charset="0"/>
                <a:ea typeface="Helvetica Light" charset="0"/>
                <a:cs typeface="Helvetica Light" charset="0"/>
              </a:rPr>
              <a:t>del distrito.</a:t>
            </a:r>
          </a:p>
        </p:txBody>
      </p:sp>
      <p:sp>
        <p:nvSpPr>
          <p:cNvPr id="15" name="Text Placeholder 8"/>
          <p:cNvSpPr txBox="1">
            <a:spLocks/>
          </p:cNvSpPr>
          <p:nvPr/>
        </p:nvSpPr>
        <p:spPr>
          <a:xfrm>
            <a:off x="1670892" y="2082817"/>
            <a:ext cx="8850217" cy="1220356"/>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a:solidFill>
                  <a:schemeClr val="tx1"/>
                </a:solidFill>
                <a:latin typeface="Helvetica Light" charset="0"/>
                <a:ea typeface="Helvetica Light" charset="0"/>
                <a:cs typeface="Helvetica Light" charset="0"/>
              </a:rPr>
              <a:t>El gobernador de distrito es el</a:t>
            </a:r>
            <a:r>
              <a:rPr lang="es-ES" sz="2400">
                <a:solidFill>
                  <a:srgbClr val="00318C"/>
                </a:solidFill>
                <a:latin typeface="Helvetica Light" charset="0"/>
                <a:ea typeface="Helvetica Light" charset="0"/>
                <a:cs typeface="Helvetica Light" charset="0"/>
              </a:rPr>
              <a:t> presidente</a:t>
            </a:r>
            <a:r>
              <a:rPr lang="es-ES" sz="2400">
                <a:solidFill>
                  <a:schemeClr val="tx1"/>
                </a:solidFill>
                <a:latin typeface="Helvetica Light" charset="0"/>
                <a:ea typeface="Helvetica Light" charset="0"/>
                <a:cs typeface="Helvetica Light" charset="0"/>
              </a:rPr>
              <a:t> del GAT del distrito.</a:t>
            </a:r>
          </a:p>
          <a:p>
            <a:pPr algn="ctr"/>
            <a:endParaRPr lang="en-US" sz="2400" dirty="0" smtClean="0">
              <a:solidFill>
                <a:schemeClr val="tx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2539400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2"/>
          <p:cNvSpPr txBox="1">
            <a:spLocks/>
          </p:cNvSpPr>
          <p:nvPr/>
        </p:nvSpPr>
        <p:spPr>
          <a:xfrm>
            <a:off x="1993900" y="413734"/>
            <a:ext cx="8978900" cy="457200"/>
          </a:xfrm>
          <a:prstGeom prst="rect">
            <a:avLst/>
          </a:prstGeom>
          <a:effectLst/>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dirty="0">
                <a:solidFill>
                  <a:srgbClr val="00318C"/>
                </a:solidFill>
                <a:latin typeface="Helvetica" charset="0"/>
                <a:ea typeface="Helvetica" charset="0"/>
                <a:cs typeface="Helvetica" charset="0"/>
              </a:rPr>
              <a:t>Enfoques del Equipo Global de Acción </a:t>
            </a:r>
          </a:p>
        </p:txBody>
      </p:sp>
      <p:sp>
        <p:nvSpPr>
          <p:cNvPr id="15" name="Oval 8"/>
          <p:cNvSpPr>
            <a:spLocks noChangeAspect="1" noChangeArrowheads="1"/>
          </p:cNvSpPr>
          <p:nvPr/>
        </p:nvSpPr>
        <p:spPr bwMode="auto">
          <a:xfrm>
            <a:off x="1813396" y="1329229"/>
            <a:ext cx="978408" cy="978408"/>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1</a:t>
            </a:r>
          </a:p>
        </p:txBody>
      </p:sp>
      <p:sp>
        <p:nvSpPr>
          <p:cNvPr id="16" name="Oval 9"/>
          <p:cNvSpPr>
            <a:spLocks noChangeAspect="1" noChangeArrowheads="1"/>
          </p:cNvSpPr>
          <p:nvPr/>
        </p:nvSpPr>
        <p:spPr bwMode="auto">
          <a:xfrm>
            <a:off x="1813396" y="2596896"/>
            <a:ext cx="978408" cy="978408"/>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2</a:t>
            </a:r>
          </a:p>
        </p:txBody>
      </p:sp>
      <p:sp>
        <p:nvSpPr>
          <p:cNvPr id="18" name="Oval 10"/>
          <p:cNvSpPr>
            <a:spLocks noChangeArrowheads="1"/>
          </p:cNvSpPr>
          <p:nvPr/>
        </p:nvSpPr>
        <p:spPr bwMode="auto">
          <a:xfrm>
            <a:off x="1813396" y="3864563"/>
            <a:ext cx="978601" cy="978408"/>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3</a:t>
            </a:r>
          </a:p>
        </p:txBody>
      </p:sp>
      <p:sp>
        <p:nvSpPr>
          <p:cNvPr id="4" name="TextBox 3"/>
          <p:cNvSpPr txBox="1"/>
          <p:nvPr/>
        </p:nvSpPr>
        <p:spPr>
          <a:xfrm>
            <a:off x="3030224" y="1568634"/>
            <a:ext cx="8056822" cy="707886"/>
          </a:xfrm>
          <a:prstGeom prst="rect">
            <a:avLst/>
          </a:prstGeom>
          <a:noFill/>
        </p:spPr>
        <p:txBody>
          <a:bodyPr wrap="square" rtlCol="0">
            <a:spAutoFit/>
          </a:bodyPr>
          <a:lstStyle/>
          <a:p>
            <a:r>
              <a:rPr lang="es-ES" sz="2000" b="1">
                <a:solidFill>
                  <a:srgbClr val="00318C"/>
                </a:solidFill>
                <a:latin typeface="Helvetica Light"/>
              </a:rPr>
              <a:t>Apoyar a los distritos </a:t>
            </a:r>
            <a:r>
              <a:rPr lang="es-ES" sz="2000">
                <a:solidFill>
                  <a:srgbClr val="00318C"/>
                </a:solidFill>
                <a:latin typeface="Helvetica Light"/>
              </a:rPr>
              <a:t>para que alcancen sus </a:t>
            </a:r>
            <a:r>
              <a:rPr lang="es-ES" sz="2000" b="1">
                <a:solidFill>
                  <a:srgbClr val="00318C"/>
                </a:solidFill>
                <a:latin typeface="Helvetica Light"/>
              </a:rPr>
              <a:t>metas anuales </a:t>
            </a:r>
            <a:r>
              <a:rPr lang="es-ES" sz="2000">
                <a:solidFill>
                  <a:srgbClr val="00318C"/>
                </a:solidFill>
                <a:latin typeface="Helvetica Light"/>
              </a:rPr>
              <a:t>y </a:t>
            </a:r>
            <a:r>
              <a:rPr lang="es-ES" sz="2000" b="1">
                <a:solidFill>
                  <a:srgbClr val="00318C"/>
                </a:solidFill>
                <a:latin typeface="Helvetica Light"/>
              </a:rPr>
              <a:t>supervisar el progreso</a:t>
            </a:r>
            <a:r>
              <a:rPr lang="es-ES" sz="2000">
                <a:solidFill>
                  <a:srgbClr val="00318C"/>
                </a:solidFill>
                <a:latin typeface="Helvetica Light"/>
              </a:rPr>
              <a:t>.</a:t>
            </a:r>
          </a:p>
        </p:txBody>
      </p:sp>
      <p:sp>
        <p:nvSpPr>
          <p:cNvPr id="23" name="TextBox 22"/>
          <p:cNvSpPr txBox="1"/>
          <p:nvPr/>
        </p:nvSpPr>
        <p:spPr>
          <a:xfrm>
            <a:off x="3030224" y="2791673"/>
            <a:ext cx="7763664" cy="707886"/>
          </a:xfrm>
          <a:prstGeom prst="rect">
            <a:avLst/>
          </a:prstGeom>
          <a:noFill/>
        </p:spPr>
        <p:txBody>
          <a:bodyPr wrap="square" rtlCol="0">
            <a:spAutoFit/>
          </a:bodyPr>
          <a:lstStyle/>
          <a:p>
            <a:r>
              <a:rPr lang="es-ES" sz="2000">
                <a:solidFill>
                  <a:srgbClr val="00318C"/>
                </a:solidFill>
                <a:latin typeface="Helvetica Light"/>
              </a:rPr>
              <a:t>Reforzar las </a:t>
            </a:r>
            <a:r>
              <a:rPr lang="es-ES" sz="2000" b="1">
                <a:solidFill>
                  <a:srgbClr val="00318C"/>
                </a:solidFill>
                <a:latin typeface="Helvetica Light"/>
              </a:rPr>
              <a:t>comunicaciones</a:t>
            </a:r>
            <a:r>
              <a:rPr lang="es-ES" sz="2000">
                <a:solidFill>
                  <a:srgbClr val="00318C"/>
                </a:solidFill>
                <a:latin typeface="Helvetica Light"/>
              </a:rPr>
              <a:t> a nivel de club a través de los </a:t>
            </a:r>
            <a:r>
              <a:rPr lang="es-ES" sz="2000" b="1">
                <a:solidFill>
                  <a:srgbClr val="00318C"/>
                </a:solidFill>
                <a:latin typeface="Helvetica Light"/>
              </a:rPr>
              <a:t>jefes de zona</a:t>
            </a:r>
            <a:r>
              <a:rPr lang="es-ES" sz="2000">
                <a:solidFill>
                  <a:srgbClr val="00318C"/>
                </a:solidFill>
                <a:latin typeface="Helvetica Light"/>
              </a:rPr>
              <a:t> para ofrecer las iniciativas, los recursos y las actividades que se sugieren.</a:t>
            </a:r>
          </a:p>
        </p:txBody>
      </p:sp>
      <p:sp>
        <p:nvSpPr>
          <p:cNvPr id="24" name="TextBox 23"/>
          <p:cNvSpPr txBox="1"/>
          <p:nvPr/>
        </p:nvSpPr>
        <p:spPr>
          <a:xfrm>
            <a:off x="3035259" y="4014713"/>
            <a:ext cx="7684770" cy="707886"/>
          </a:xfrm>
          <a:prstGeom prst="rect">
            <a:avLst/>
          </a:prstGeom>
          <a:noFill/>
        </p:spPr>
        <p:txBody>
          <a:bodyPr wrap="square" rtlCol="0">
            <a:spAutoFit/>
          </a:bodyPr>
          <a:lstStyle/>
          <a:p>
            <a:r>
              <a:rPr lang="es-ES" sz="2000" b="1">
                <a:solidFill>
                  <a:srgbClr val="00318C"/>
                </a:solidFill>
                <a:latin typeface="Helvetica Light"/>
              </a:rPr>
              <a:t>Apoyar</a:t>
            </a:r>
            <a:r>
              <a:rPr lang="es-ES" sz="2000">
                <a:solidFill>
                  <a:srgbClr val="00318C"/>
                </a:solidFill>
                <a:latin typeface="Helvetica Light"/>
              </a:rPr>
              <a:t> a las divisiones de la oficina internacional creando una </a:t>
            </a:r>
            <a:r>
              <a:rPr lang="es-ES" sz="2000" b="1">
                <a:solidFill>
                  <a:srgbClr val="00318C"/>
                </a:solidFill>
                <a:latin typeface="Helvetica Light"/>
              </a:rPr>
              <a:t>estrecha relación</a:t>
            </a:r>
            <a:r>
              <a:rPr lang="es-ES" sz="2000">
                <a:solidFill>
                  <a:srgbClr val="00318C"/>
                </a:solidFill>
                <a:latin typeface="Helvetica Light"/>
              </a:rPr>
              <a:t> entre </a:t>
            </a:r>
            <a:r>
              <a:rPr lang="es-ES" sz="2000" b="1">
                <a:solidFill>
                  <a:srgbClr val="00318C"/>
                </a:solidFill>
                <a:latin typeface="Helvetica Light"/>
              </a:rPr>
              <a:t>los clubes y la oficina internacional</a:t>
            </a:r>
            <a:r>
              <a:rPr lang="es-ES" sz="2000">
                <a:solidFill>
                  <a:srgbClr val="00318C"/>
                </a:solidFill>
                <a:latin typeface="Helvetica Light"/>
              </a:rPr>
              <a:t>.</a:t>
            </a:r>
          </a:p>
        </p:txBody>
      </p:sp>
      <p:sp>
        <p:nvSpPr>
          <p:cNvPr id="11" name="Oval 10"/>
          <p:cNvSpPr>
            <a:spLocks noChangeArrowheads="1"/>
          </p:cNvSpPr>
          <p:nvPr/>
        </p:nvSpPr>
        <p:spPr bwMode="auto">
          <a:xfrm>
            <a:off x="1813396" y="5132230"/>
            <a:ext cx="978601" cy="978408"/>
          </a:xfrm>
          <a:prstGeom prst="ellipse">
            <a:avLst/>
          </a:prstGeom>
          <a:solidFill>
            <a:srgbClr val="00318C"/>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4</a:t>
            </a:r>
          </a:p>
        </p:txBody>
      </p:sp>
      <p:sp>
        <p:nvSpPr>
          <p:cNvPr id="2" name="Rectangle 1"/>
          <p:cNvSpPr/>
          <p:nvPr/>
        </p:nvSpPr>
        <p:spPr>
          <a:xfrm>
            <a:off x="3030224" y="5267491"/>
            <a:ext cx="7689805" cy="707886"/>
          </a:xfrm>
          <a:prstGeom prst="rect">
            <a:avLst/>
          </a:prstGeom>
        </p:spPr>
        <p:txBody>
          <a:bodyPr wrap="square">
            <a:spAutoFit/>
          </a:bodyPr>
          <a:lstStyle/>
          <a:p>
            <a:r>
              <a:rPr lang="es-ES" sz="2000" b="1">
                <a:solidFill>
                  <a:srgbClr val="00318C"/>
                </a:solidFill>
                <a:latin typeface="Helvetica Light"/>
              </a:rPr>
              <a:t>Compartir</a:t>
            </a:r>
            <a:r>
              <a:rPr lang="es-ES" sz="2000">
                <a:solidFill>
                  <a:srgbClr val="00318C"/>
                </a:solidFill>
                <a:latin typeface="Helvetica Light"/>
              </a:rPr>
              <a:t> las </a:t>
            </a:r>
            <a:r>
              <a:rPr lang="es-ES" sz="2000" b="1">
                <a:solidFill>
                  <a:srgbClr val="00318C"/>
                </a:solidFill>
                <a:latin typeface="Helvetica Light"/>
              </a:rPr>
              <a:t>historias de éxito </a:t>
            </a:r>
            <a:r>
              <a:rPr lang="es-ES" sz="2000">
                <a:solidFill>
                  <a:srgbClr val="00318C"/>
                </a:solidFill>
                <a:latin typeface="Helvetica Light"/>
              </a:rPr>
              <a:t>de los clubes y distritos </a:t>
            </a:r>
            <a:r>
              <a:rPr lang="es-ES" sz="2000" b="1">
                <a:solidFill>
                  <a:srgbClr val="00318C"/>
                </a:solidFill>
                <a:latin typeface="Helvetica Light"/>
              </a:rPr>
              <a:t>con los Leones </a:t>
            </a:r>
            <a:r>
              <a:rPr lang="es-ES" sz="2000">
                <a:solidFill>
                  <a:srgbClr val="00318C"/>
                </a:solidFill>
                <a:latin typeface="Helvetica Light"/>
              </a:rPr>
              <a:t>de todo el mundo.</a:t>
            </a:r>
          </a:p>
        </p:txBody>
      </p:sp>
      <p:sp>
        <p:nvSpPr>
          <p:cNvPr id="17" name="Rectangle 16"/>
          <p:cNvSpPr/>
          <p:nvPr/>
        </p:nvSpPr>
        <p:spPr>
          <a:xfrm>
            <a:off x="3147135" y="1037500"/>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3478739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925214" y="-697744"/>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solidFill>
                <a:prstClr val="black"/>
              </a:solidFill>
            </a:endParaRPr>
          </a:p>
        </p:txBody>
      </p:sp>
      <p:sp>
        <p:nvSpPr>
          <p:cNvPr id="10" name="Text Placeholder 8"/>
          <p:cNvSpPr txBox="1">
            <a:spLocks/>
          </p:cNvSpPr>
          <p:nvPr/>
        </p:nvSpPr>
        <p:spPr>
          <a:xfrm>
            <a:off x="317500" y="4524412"/>
            <a:ext cx="10397285" cy="1876664"/>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dirty="0">
                <a:solidFill>
                  <a:prstClr val="black"/>
                </a:solidFill>
                <a:latin typeface="Helvetica Light" charset="0"/>
                <a:ea typeface="Helvetica Light" charset="0"/>
                <a:cs typeface="Helvetica Light" charset="0"/>
              </a:rPr>
              <a:t>Fomentarán el </a:t>
            </a:r>
            <a:r>
              <a:rPr lang="es-ES" sz="2400" b="1" dirty="0">
                <a:solidFill>
                  <a:srgbClr val="00338D"/>
                </a:solidFill>
                <a:latin typeface="Helvetica Light" charset="0"/>
                <a:ea typeface="Helvetica Light" charset="0"/>
                <a:cs typeface="Helvetica Light" charset="0"/>
              </a:rPr>
              <a:t>aumento de socios</a:t>
            </a:r>
            <a:r>
              <a:rPr lang="es-ES" sz="2400" dirty="0">
                <a:solidFill>
                  <a:prstClr val="black"/>
                </a:solidFill>
                <a:latin typeface="Helvetica Light" charset="0"/>
                <a:ea typeface="Helvetica Light" charset="0"/>
                <a:cs typeface="Helvetica Light" charset="0"/>
              </a:rPr>
              <a:t> positivo</a:t>
            </a:r>
          </a:p>
          <a:p>
            <a:pPr algn="ctr"/>
            <a:r>
              <a:rPr lang="es-ES" sz="2400" dirty="0">
                <a:solidFill>
                  <a:prstClr val="black"/>
                </a:solidFill>
                <a:latin typeface="Helvetica Light" charset="0"/>
                <a:ea typeface="Helvetica Light" charset="0"/>
                <a:cs typeface="Helvetica Light" charset="0"/>
              </a:rPr>
              <a:t> Aumentarán la visibilidad de los Leones a través del </a:t>
            </a:r>
            <a:r>
              <a:rPr lang="es-ES" sz="2400" b="1" dirty="0">
                <a:solidFill>
                  <a:srgbClr val="00338D"/>
                </a:solidFill>
                <a:latin typeface="Helvetica Light" charset="0"/>
                <a:ea typeface="Helvetica Light" charset="0"/>
                <a:cs typeface="Helvetica Light" charset="0"/>
              </a:rPr>
              <a:t>servicio impactante</a:t>
            </a:r>
          </a:p>
          <a:p>
            <a:pPr algn="ctr"/>
            <a:r>
              <a:rPr lang="es-ES" sz="2400" dirty="0">
                <a:solidFill>
                  <a:prstClr val="black"/>
                </a:solidFill>
                <a:latin typeface="Helvetica Light" charset="0"/>
                <a:ea typeface="Helvetica Light" charset="0"/>
                <a:cs typeface="Helvetica Light" charset="0"/>
              </a:rPr>
              <a:t>Formarán a </a:t>
            </a:r>
            <a:r>
              <a:rPr lang="es-ES" sz="2400" b="1" dirty="0">
                <a:solidFill>
                  <a:srgbClr val="00338D"/>
                </a:solidFill>
                <a:latin typeface="Helvetica Light" charset="0"/>
                <a:ea typeface="Helvetica Light" charset="0"/>
                <a:cs typeface="Helvetica Light" charset="0"/>
              </a:rPr>
              <a:t>líderes</a:t>
            </a:r>
            <a:r>
              <a:rPr lang="es-ES" sz="2400" dirty="0">
                <a:solidFill>
                  <a:prstClr val="black"/>
                </a:solidFill>
                <a:latin typeface="Helvetica Light" charset="0"/>
                <a:ea typeface="Helvetica Light" charset="0"/>
                <a:cs typeface="Helvetica Light" charset="0"/>
              </a:rPr>
              <a:t> fuertes e innovadores dentro de los distritos. </a:t>
            </a:r>
          </a:p>
        </p:txBody>
      </p:sp>
      <p:sp>
        <p:nvSpPr>
          <p:cNvPr id="11" name="Rectangle 10"/>
          <p:cNvSpPr/>
          <p:nvPr/>
        </p:nvSpPr>
        <p:spPr>
          <a:xfrm>
            <a:off x="2010746" y="1054961"/>
            <a:ext cx="8300544" cy="5230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13" name="Title 1"/>
          <p:cNvSpPr txBox="1">
            <a:spLocks/>
          </p:cNvSpPr>
          <p:nvPr/>
        </p:nvSpPr>
        <p:spPr>
          <a:xfrm>
            <a:off x="66261" y="97974"/>
            <a:ext cx="12044675"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0318C"/>
                </a:solidFill>
                <a:latin typeface="Helvetica" charset="0"/>
                <a:ea typeface="Helvetica" charset="0"/>
                <a:cs typeface="Helvetica" charset="0"/>
              </a:rPr>
              <a:t>Ayuda con el logro de las metas</a:t>
            </a:r>
          </a:p>
        </p:txBody>
      </p:sp>
      <p:sp>
        <p:nvSpPr>
          <p:cNvPr id="14" name="Text Placeholder 8"/>
          <p:cNvSpPr txBox="1">
            <a:spLocks/>
          </p:cNvSpPr>
          <p:nvPr/>
        </p:nvSpPr>
        <p:spPr>
          <a:xfrm>
            <a:off x="2136007" y="1705802"/>
            <a:ext cx="7905177" cy="989807"/>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a:latin typeface="Helvetica Light" charset="0"/>
                <a:ea typeface="Helvetica Light" charset="0"/>
                <a:cs typeface="Helvetica Light" charset="0"/>
              </a:rPr>
              <a:t>El GAT ayuda a los gobernadores de distrito a lograr sus </a:t>
            </a:r>
            <a:r>
              <a:rPr lang="es-ES" sz="2400" b="1">
                <a:latin typeface="Helvetica Light" charset="0"/>
                <a:ea typeface="Helvetica Light" charset="0"/>
                <a:cs typeface="Helvetica Light" charset="0"/>
              </a:rPr>
              <a:t>metas</a:t>
            </a:r>
            <a:r>
              <a:rPr lang="es-ES" sz="2400">
                <a:latin typeface="Helvetica Light" charset="0"/>
                <a:ea typeface="Helvetica Light" charset="0"/>
                <a:cs typeface="Helvetica Light" charset="0"/>
              </a:rPr>
              <a:t> al crear un enfoque unificado para todas las áreas clave de los Leones.</a:t>
            </a:r>
            <a:r>
              <a:rPr lang="es-ES" sz="2400">
                <a:solidFill>
                  <a:prstClr val="black"/>
                </a:solidFill>
                <a:latin typeface="Helvetica Light" charset="0"/>
                <a:ea typeface="Helvetica Light" charset="0"/>
                <a:cs typeface="Helvetica Light" charset="0"/>
              </a:rPr>
              <a:t> </a:t>
            </a:r>
          </a:p>
        </p:txBody>
      </p:sp>
      <p:sp>
        <p:nvSpPr>
          <p:cNvPr id="19" name="Oval 8"/>
          <p:cNvSpPr>
            <a:spLocks noChangeAspect="1" noChangeArrowheads="1"/>
          </p:cNvSpPr>
          <p:nvPr/>
        </p:nvSpPr>
        <p:spPr bwMode="auto">
          <a:xfrm>
            <a:off x="117120" y="110030"/>
            <a:ext cx="978408" cy="978408"/>
          </a:xfrm>
          <a:prstGeom prst="ellipse">
            <a:avLst/>
          </a:prstGeom>
          <a:solidFill>
            <a:srgbClr val="F0C300"/>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1</a:t>
            </a:r>
          </a:p>
        </p:txBody>
      </p:sp>
      <p:sp>
        <p:nvSpPr>
          <p:cNvPr id="3" name="TextBox 2"/>
          <p:cNvSpPr txBox="1"/>
          <p:nvPr/>
        </p:nvSpPr>
        <p:spPr>
          <a:xfrm>
            <a:off x="135006" y="3501679"/>
            <a:ext cx="12056994" cy="461665"/>
          </a:xfrm>
          <a:prstGeom prst="rect">
            <a:avLst/>
          </a:prstGeom>
          <a:noFill/>
        </p:spPr>
        <p:txBody>
          <a:bodyPr wrap="square" rtlCol="0">
            <a:spAutoFit/>
          </a:bodyPr>
          <a:lstStyle/>
          <a:p>
            <a:r>
              <a:rPr lang="es-ES" sz="2400" b="1">
                <a:latin typeface="Helvetica Light"/>
                <a:cs typeface="Helvetica" panose="020B0604020202020204" pitchFamily="34" charset="0"/>
              </a:rPr>
              <a:t>Al hacer uso del GAT para el logro de las metas distritales, los distritos y clubes: </a:t>
            </a:r>
          </a:p>
        </p:txBody>
      </p:sp>
    </p:spTree>
    <p:extLst>
      <p:ext uri="{BB962C8B-B14F-4D97-AF65-F5344CB8AC3E}">
        <p14:creationId xmlns:p14="http://schemas.microsoft.com/office/powerpoint/2010/main" val="4232621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71188" y="0"/>
            <a:ext cx="13525500" cy="7848600"/>
          </a:xfrm>
          <a:prstGeom prst="rect">
            <a:avLst/>
          </a:prstGeom>
          <a:ln>
            <a:solidFill>
              <a:srgbClr val="00318C"/>
            </a:solidFill>
          </a:ln>
        </p:spPr>
      </p:pic>
      <p:sp>
        <p:nvSpPr>
          <p:cNvPr id="10" name="Title 1"/>
          <p:cNvSpPr txBox="1">
            <a:spLocks/>
          </p:cNvSpPr>
          <p:nvPr/>
        </p:nvSpPr>
        <p:spPr>
          <a:xfrm>
            <a:off x="52251" y="91522"/>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dirty="0">
                <a:solidFill>
                  <a:srgbClr val="00318C"/>
                </a:solidFill>
                <a:latin typeface="Helvetica" charset="0"/>
                <a:ea typeface="Helvetica" charset="0"/>
                <a:cs typeface="Helvetica" charset="0"/>
              </a:rPr>
              <a:t>El </a:t>
            </a:r>
            <a:r>
              <a:rPr lang="es-ES" sz="3200" dirty="0" smtClean="0">
                <a:solidFill>
                  <a:srgbClr val="00318C"/>
                </a:solidFill>
                <a:latin typeface="Helvetica" charset="0"/>
                <a:ea typeface="Helvetica" charset="0"/>
                <a:cs typeface="Helvetica" charset="0"/>
              </a:rPr>
              <a:t>papel del </a:t>
            </a:r>
            <a:r>
              <a:rPr lang="es-ES" sz="3200" dirty="0">
                <a:solidFill>
                  <a:srgbClr val="00318C"/>
                </a:solidFill>
                <a:latin typeface="Helvetica" charset="0"/>
                <a:ea typeface="Helvetica" charset="0"/>
                <a:cs typeface="Helvetica" charset="0"/>
              </a:rPr>
              <a:t>Jefe de Zona</a:t>
            </a:r>
          </a:p>
        </p:txBody>
      </p:sp>
      <p:sp>
        <p:nvSpPr>
          <p:cNvPr id="11" name="Rectangle 10"/>
          <p:cNvSpPr/>
          <p:nvPr/>
        </p:nvSpPr>
        <p:spPr>
          <a:xfrm>
            <a:off x="3093643" y="1059459"/>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grpSp>
        <p:nvGrpSpPr>
          <p:cNvPr id="16" name="Group 15"/>
          <p:cNvGrpSpPr/>
          <p:nvPr/>
        </p:nvGrpSpPr>
        <p:grpSpPr>
          <a:xfrm>
            <a:off x="3496088" y="1495551"/>
            <a:ext cx="5301842" cy="4569347"/>
            <a:chOff x="2076450" y="1938834"/>
            <a:chExt cx="6147239" cy="4425776"/>
          </a:xfrm>
        </p:grpSpPr>
        <p:sp>
          <p:nvSpPr>
            <p:cNvPr id="17" name="Rectangle 16"/>
            <p:cNvSpPr/>
            <p:nvPr/>
          </p:nvSpPr>
          <p:spPr>
            <a:xfrm>
              <a:off x="3735701" y="1938834"/>
              <a:ext cx="2777496" cy="896474"/>
            </a:xfrm>
            <a:prstGeom prst="rect">
              <a:avLst/>
            </a:prstGeom>
            <a:solidFill>
              <a:srgbClr val="FBC608"/>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800" b="1">
                  <a:solidFill>
                    <a:srgbClr val="002F87"/>
                  </a:solidFill>
                  <a:latin typeface="Helvetica Light"/>
                  <a:cs typeface="Tahoma" pitchFamily="34" charset="0"/>
                </a:rPr>
                <a:t>GAT del distrito</a:t>
              </a:r>
            </a:p>
          </p:txBody>
        </p:sp>
        <p:sp>
          <p:nvSpPr>
            <p:cNvPr id="18" name="Rectangle 17"/>
            <p:cNvSpPr/>
            <p:nvPr/>
          </p:nvSpPr>
          <p:spPr>
            <a:xfrm>
              <a:off x="3524250" y="3722779"/>
              <a:ext cx="3200400" cy="878267"/>
            </a:xfrm>
            <a:prstGeom prst="rect">
              <a:avLst/>
            </a:prstGeom>
            <a:solidFill>
              <a:srgbClr val="FBC608"/>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800" b="1">
                  <a:solidFill>
                    <a:srgbClr val="002F87"/>
                  </a:solidFill>
                  <a:latin typeface="Helvetica Light"/>
                  <a:cs typeface="Tahoma" pitchFamily="34" charset="0"/>
                </a:rPr>
                <a:t>Jefes de Zona</a:t>
              </a:r>
            </a:p>
          </p:txBody>
        </p:sp>
        <p:sp>
          <p:nvSpPr>
            <p:cNvPr id="19" name="Oval 18"/>
            <p:cNvSpPr/>
            <p:nvPr/>
          </p:nvSpPr>
          <p:spPr>
            <a:xfrm>
              <a:off x="4552950" y="5755010"/>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a:solidFill>
                    <a:prstClr val="white"/>
                  </a:solidFill>
                  <a:latin typeface="Helvetica Light"/>
                  <a:cs typeface="Tahoma" pitchFamily="34" charset="0"/>
                </a:rPr>
                <a:t>Club</a:t>
              </a:r>
            </a:p>
          </p:txBody>
        </p:sp>
        <p:sp>
          <p:nvSpPr>
            <p:cNvPr id="24" name="Oval 23"/>
            <p:cNvSpPr/>
            <p:nvPr/>
          </p:nvSpPr>
          <p:spPr>
            <a:xfrm>
              <a:off x="3219450" y="5544990"/>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a:solidFill>
                    <a:prstClr val="white"/>
                  </a:solidFill>
                  <a:latin typeface="Helvetica Light"/>
                  <a:cs typeface="Tahoma" pitchFamily="34" charset="0"/>
                </a:rPr>
                <a:t>Club</a:t>
              </a:r>
            </a:p>
          </p:txBody>
        </p:sp>
        <p:sp>
          <p:nvSpPr>
            <p:cNvPr id="25" name="Oval 24"/>
            <p:cNvSpPr/>
            <p:nvPr/>
          </p:nvSpPr>
          <p:spPr>
            <a:xfrm>
              <a:off x="5886450" y="5544990"/>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a:solidFill>
                    <a:prstClr val="white"/>
                  </a:solidFill>
                  <a:latin typeface="Helvetica Light"/>
                  <a:cs typeface="Tahoma" pitchFamily="34" charset="0"/>
                </a:rPr>
                <a:t>Club</a:t>
              </a:r>
            </a:p>
          </p:txBody>
        </p:sp>
        <p:sp>
          <p:nvSpPr>
            <p:cNvPr id="26" name="Oval 25"/>
            <p:cNvSpPr/>
            <p:nvPr/>
          </p:nvSpPr>
          <p:spPr>
            <a:xfrm>
              <a:off x="2076450" y="5125646"/>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a:solidFill>
                    <a:prstClr val="white"/>
                  </a:solidFill>
                  <a:latin typeface="Helvetica Light"/>
                  <a:cs typeface="Tahoma" pitchFamily="34" charset="0"/>
                </a:rPr>
                <a:t>Club</a:t>
              </a:r>
            </a:p>
          </p:txBody>
        </p:sp>
        <p:sp>
          <p:nvSpPr>
            <p:cNvPr id="27" name="Oval 26"/>
            <p:cNvSpPr/>
            <p:nvPr/>
          </p:nvSpPr>
          <p:spPr>
            <a:xfrm>
              <a:off x="7080689" y="5125646"/>
              <a:ext cx="1143000" cy="609600"/>
            </a:xfrm>
            <a:prstGeom prst="ellipse">
              <a:avLst/>
            </a:prstGeom>
            <a:solidFill>
              <a:srgbClr val="002F87"/>
            </a:solidFill>
            <a:ln w="28575">
              <a:solidFill>
                <a:srgbClr val="002F8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a:solidFill>
                    <a:prstClr val="white"/>
                  </a:solidFill>
                  <a:latin typeface="Helvetica Light"/>
                  <a:cs typeface="Tahoma" pitchFamily="34" charset="0"/>
                </a:rPr>
                <a:t>Club</a:t>
              </a:r>
            </a:p>
          </p:txBody>
        </p:sp>
      </p:grpSp>
      <p:sp>
        <p:nvSpPr>
          <p:cNvPr id="2" name="Up-Down Arrow 1"/>
          <p:cNvSpPr/>
          <p:nvPr/>
        </p:nvSpPr>
        <p:spPr>
          <a:xfrm rot="2557712">
            <a:off x="4298625" y="4176545"/>
            <a:ext cx="371475" cy="714738"/>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Down Arrow 29"/>
          <p:cNvSpPr/>
          <p:nvPr/>
        </p:nvSpPr>
        <p:spPr>
          <a:xfrm rot="1292383">
            <a:off x="5129872" y="4348438"/>
            <a:ext cx="371475" cy="85157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Up-Down Arrow 30"/>
          <p:cNvSpPr/>
          <p:nvPr/>
        </p:nvSpPr>
        <p:spPr>
          <a:xfrm>
            <a:off x="5891646" y="4417425"/>
            <a:ext cx="371475" cy="85157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rot="19762911">
            <a:off x="6714766" y="4339568"/>
            <a:ext cx="371475" cy="85157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Down Arrow 32"/>
          <p:cNvSpPr/>
          <p:nvPr/>
        </p:nvSpPr>
        <p:spPr>
          <a:xfrm rot="19194183">
            <a:off x="7587080" y="4168610"/>
            <a:ext cx="371475" cy="719008"/>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Down Arrow 33"/>
          <p:cNvSpPr/>
          <p:nvPr/>
        </p:nvSpPr>
        <p:spPr>
          <a:xfrm>
            <a:off x="5907778" y="2486040"/>
            <a:ext cx="371475" cy="793810"/>
          </a:xfrm>
          <a:prstGeom prst="upDownArrow">
            <a:avLst/>
          </a:prstGeom>
          <a:solidFill>
            <a:schemeClr val="bg1"/>
          </a:solidFill>
          <a:ln>
            <a:solidFill>
              <a:srgbClr val="00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9"/>
          <p:cNvSpPr>
            <a:spLocks noChangeAspect="1" noChangeArrowheads="1"/>
          </p:cNvSpPr>
          <p:nvPr/>
        </p:nvSpPr>
        <p:spPr bwMode="auto">
          <a:xfrm>
            <a:off x="117117" y="99871"/>
            <a:ext cx="978408" cy="978408"/>
          </a:xfrm>
          <a:prstGeom prst="ellipse">
            <a:avLst/>
          </a:prstGeom>
          <a:solidFill>
            <a:srgbClr val="F76639"/>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2</a:t>
            </a:r>
          </a:p>
        </p:txBody>
      </p:sp>
    </p:spTree>
    <p:extLst>
      <p:ext uri="{BB962C8B-B14F-4D97-AF65-F5344CB8AC3E}">
        <p14:creationId xmlns:p14="http://schemas.microsoft.com/office/powerpoint/2010/main" val="1864918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146B"/>
        </a:solidFill>
        <a:effectLst/>
      </p:bgPr>
    </p:bg>
    <p:spTree>
      <p:nvGrpSpPr>
        <p:cNvPr id="1" name=""/>
        <p:cNvGrpSpPr/>
        <p:nvPr/>
      </p:nvGrpSpPr>
      <p:grpSpPr>
        <a:xfrm>
          <a:off x="0" y="0"/>
          <a:ext cx="0" cy="0"/>
          <a:chOff x="0" y="0"/>
          <a:chExt cx="0" cy="0"/>
        </a:xfrm>
      </p:grpSpPr>
      <p:cxnSp>
        <p:nvCxnSpPr>
          <p:cNvPr id="51" name="Straight Connector 50"/>
          <p:cNvCxnSpPr>
            <a:stCxn id="17" idx="2"/>
          </p:cNvCxnSpPr>
          <p:nvPr/>
        </p:nvCxnSpPr>
        <p:spPr bwMode="auto">
          <a:xfrm>
            <a:off x="8880989" y="3945747"/>
            <a:ext cx="1198805" cy="1545026"/>
          </a:xfrm>
          <a:prstGeom prst="line">
            <a:avLst/>
          </a:prstGeom>
          <a:solidFill>
            <a:srgbClr val="FFFFFF"/>
          </a:solidFill>
          <a:ln w="66675" cap="flat" cmpd="sng" algn="ctr">
            <a:solidFill>
              <a:schemeClr val="accent1"/>
            </a:solidFill>
            <a:prstDash val="solid"/>
            <a:round/>
            <a:headEnd type="none" w="med" len="med"/>
            <a:tailEnd type="none" w="med" len="med"/>
          </a:ln>
          <a:effectLst/>
        </p:spPr>
      </p:cxnSp>
      <p:cxnSp>
        <p:nvCxnSpPr>
          <p:cNvPr id="50" name="Straight Connector 49"/>
          <p:cNvCxnSpPr/>
          <p:nvPr/>
        </p:nvCxnSpPr>
        <p:spPr bwMode="auto">
          <a:xfrm>
            <a:off x="6227564" y="4699953"/>
            <a:ext cx="4447098" cy="1036062"/>
          </a:xfrm>
          <a:prstGeom prst="line">
            <a:avLst/>
          </a:prstGeom>
          <a:solidFill>
            <a:srgbClr val="FFFFFF"/>
          </a:solidFill>
          <a:ln w="66675" cap="flat" cmpd="sng" algn="ctr">
            <a:solidFill>
              <a:schemeClr val="accent1"/>
            </a:solidFill>
            <a:prstDash val="solid"/>
            <a:round/>
            <a:headEnd type="none" w="med" len="med"/>
            <a:tailEnd type="none" w="med" len="med"/>
          </a:ln>
          <a:effectLst/>
        </p:spPr>
      </p:cxnSp>
      <p:cxnSp>
        <p:nvCxnSpPr>
          <p:cNvPr id="49" name="Straight Connector 48"/>
          <p:cNvCxnSpPr/>
          <p:nvPr/>
        </p:nvCxnSpPr>
        <p:spPr bwMode="auto">
          <a:xfrm flipV="1">
            <a:off x="3247154" y="4671636"/>
            <a:ext cx="2929631" cy="274255"/>
          </a:xfrm>
          <a:prstGeom prst="line">
            <a:avLst/>
          </a:prstGeom>
          <a:solidFill>
            <a:srgbClr val="FFFFFF"/>
          </a:solidFill>
          <a:ln w="66675" cap="flat" cmpd="sng" algn="ctr">
            <a:solidFill>
              <a:schemeClr val="accent1"/>
            </a:solidFill>
            <a:prstDash val="solid"/>
            <a:round/>
            <a:headEnd type="none" w="med" len="med"/>
            <a:tailEnd type="none" w="med" len="med"/>
          </a:ln>
          <a:effectLst/>
        </p:spPr>
      </p:cxnSp>
      <p:cxnSp>
        <p:nvCxnSpPr>
          <p:cNvPr id="14" name="Straight Connector 13"/>
          <p:cNvCxnSpPr/>
          <p:nvPr/>
        </p:nvCxnSpPr>
        <p:spPr bwMode="auto">
          <a:xfrm>
            <a:off x="1163770" y="4157853"/>
            <a:ext cx="1997840" cy="788038"/>
          </a:xfrm>
          <a:prstGeom prst="line">
            <a:avLst/>
          </a:prstGeom>
          <a:solidFill>
            <a:srgbClr val="FFFFFF"/>
          </a:solidFill>
          <a:ln w="66675" cap="flat" cmpd="sng" algn="ctr">
            <a:solidFill>
              <a:schemeClr val="accent1"/>
            </a:solidFill>
            <a:prstDash val="solid"/>
            <a:round/>
            <a:headEnd type="none" w="med" len="med"/>
            <a:tailEnd type="none" w="med" len="med"/>
          </a:ln>
          <a:effectLst/>
        </p:spPr>
      </p:cxnSp>
      <p:grpSp>
        <p:nvGrpSpPr>
          <p:cNvPr id="19" name="Group 18"/>
          <p:cNvGrpSpPr/>
          <p:nvPr/>
        </p:nvGrpSpPr>
        <p:grpSpPr>
          <a:xfrm>
            <a:off x="9703885" y="4736567"/>
            <a:ext cx="2344769" cy="1917014"/>
            <a:chOff x="5588527" y="4295553"/>
            <a:chExt cx="2763692" cy="2562447"/>
          </a:xfrm>
        </p:grpSpPr>
        <p:sp>
          <p:nvSpPr>
            <p:cNvPr id="9" name="Oval 8"/>
            <p:cNvSpPr/>
            <p:nvPr/>
          </p:nvSpPr>
          <p:spPr bwMode="auto">
            <a:xfrm>
              <a:off x="5635476" y="4295553"/>
              <a:ext cx="2562447" cy="2562447"/>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8" name="TextBox 17"/>
            <p:cNvSpPr txBox="1"/>
            <p:nvPr/>
          </p:nvSpPr>
          <p:spPr>
            <a:xfrm>
              <a:off x="5588527" y="5112870"/>
              <a:ext cx="2763692" cy="1110783"/>
            </a:xfrm>
            <a:prstGeom prst="rect">
              <a:avLst/>
            </a:prstGeom>
            <a:noFill/>
          </p:spPr>
          <p:txBody>
            <a:bodyPr wrap="square" rtlCol="0">
              <a:spAutoFit/>
            </a:bodyPr>
            <a:lstStyle/>
            <a:p>
              <a:pPr algn="ctr"/>
              <a:r>
                <a:rPr lang="es-ES" sz="2400" b="1" dirty="0" smtClean="0">
                  <a:solidFill>
                    <a:srgbClr val="00318C"/>
                  </a:solidFill>
                  <a:latin typeface="Helvetica Light"/>
                </a:rPr>
                <a:t>Especialistas del GAT</a:t>
              </a:r>
              <a:endParaRPr lang="es-ES" sz="2400" b="1" dirty="0">
                <a:solidFill>
                  <a:srgbClr val="00318C"/>
                </a:solidFill>
                <a:latin typeface="Helvetica Light"/>
              </a:endParaRPr>
            </a:p>
          </p:txBody>
        </p:sp>
      </p:grpSp>
      <p:sp>
        <p:nvSpPr>
          <p:cNvPr id="10" name="Title 1"/>
          <p:cNvSpPr txBox="1">
            <a:spLocks/>
          </p:cNvSpPr>
          <p:nvPr/>
        </p:nvSpPr>
        <p:spPr>
          <a:xfrm>
            <a:off x="52251" y="104774"/>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dirty="0">
                <a:solidFill>
                  <a:schemeClr val="bg1"/>
                </a:solidFill>
                <a:latin typeface="Helvetica" charset="0"/>
                <a:ea typeface="Helvetica" charset="0"/>
                <a:cs typeface="Helvetica" charset="0"/>
              </a:rPr>
              <a:t>Comentarios &amp; </a:t>
            </a:r>
            <a:r>
              <a:rPr lang="es-ES" sz="3200" dirty="0" smtClean="0">
                <a:solidFill>
                  <a:schemeClr val="bg1"/>
                </a:solidFill>
                <a:latin typeface="Helvetica" charset="0"/>
                <a:ea typeface="Helvetica" charset="0"/>
                <a:cs typeface="Helvetica" charset="0"/>
              </a:rPr>
              <a:t>apoyo</a:t>
            </a:r>
            <a:endParaRPr lang="es-ES" sz="3200" dirty="0">
              <a:solidFill>
                <a:schemeClr val="bg1"/>
              </a:solidFill>
              <a:latin typeface="Helvetica" charset="0"/>
              <a:ea typeface="Helvetica" charset="0"/>
              <a:cs typeface="Helvetica" charset="0"/>
            </a:endParaRPr>
          </a:p>
        </p:txBody>
      </p:sp>
      <p:sp>
        <p:nvSpPr>
          <p:cNvPr id="11" name="Rectangle 10"/>
          <p:cNvSpPr/>
          <p:nvPr/>
        </p:nvSpPr>
        <p:spPr>
          <a:xfrm>
            <a:off x="3093643" y="1072711"/>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2" name="Text Placeholder 8"/>
          <p:cNvSpPr txBox="1">
            <a:spLocks/>
          </p:cNvSpPr>
          <p:nvPr/>
        </p:nvSpPr>
        <p:spPr>
          <a:xfrm>
            <a:off x="199704" y="2378539"/>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cxnSp>
        <p:nvCxnSpPr>
          <p:cNvPr id="4" name="Straight Connector 3"/>
          <p:cNvCxnSpPr/>
          <p:nvPr/>
        </p:nvCxnSpPr>
        <p:spPr bwMode="auto">
          <a:xfrm flipV="1">
            <a:off x="6256139" y="4015767"/>
            <a:ext cx="2292724" cy="566663"/>
          </a:xfrm>
          <a:prstGeom prst="line">
            <a:avLst/>
          </a:prstGeom>
          <a:solidFill>
            <a:srgbClr val="FFFFFF"/>
          </a:solidFill>
          <a:ln w="66675" cap="flat" cmpd="sng" algn="ctr">
            <a:solidFill>
              <a:schemeClr val="accent1"/>
            </a:solidFill>
            <a:prstDash val="solid"/>
            <a:round/>
            <a:headEnd type="none" w="med" len="med"/>
            <a:tailEnd type="none" w="med" len="med"/>
          </a:ln>
          <a:effectLst/>
        </p:spPr>
      </p:cxnSp>
      <p:sp>
        <p:nvSpPr>
          <p:cNvPr id="55" name="Oval 54"/>
          <p:cNvSpPr/>
          <p:nvPr/>
        </p:nvSpPr>
        <p:spPr>
          <a:xfrm>
            <a:off x="4735423" y="3188192"/>
            <a:ext cx="2889468" cy="28894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69383" y="3354484"/>
            <a:ext cx="2628978" cy="2562447"/>
            <a:chOff x="462775" y="2378539"/>
            <a:chExt cx="2628978" cy="2562447"/>
          </a:xfrm>
          <a:solidFill>
            <a:srgbClr val="EBB700"/>
          </a:solidFill>
        </p:grpSpPr>
        <p:sp>
          <p:nvSpPr>
            <p:cNvPr id="2" name="Oval 1"/>
            <p:cNvSpPr/>
            <p:nvPr/>
          </p:nvSpPr>
          <p:spPr bwMode="auto">
            <a:xfrm>
              <a:off x="506467" y="2378539"/>
              <a:ext cx="2562447" cy="256244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6" name="TextBox 5"/>
            <p:cNvSpPr txBox="1"/>
            <p:nvPr/>
          </p:nvSpPr>
          <p:spPr>
            <a:xfrm>
              <a:off x="462775" y="3249748"/>
              <a:ext cx="2628978" cy="830997"/>
            </a:xfrm>
            <a:prstGeom prst="rect">
              <a:avLst/>
            </a:prstGeom>
            <a:noFill/>
          </p:spPr>
          <p:txBody>
            <a:bodyPr wrap="square" rtlCol="0">
              <a:spAutoFit/>
            </a:bodyPr>
            <a:lstStyle/>
            <a:p>
              <a:pPr algn="ctr"/>
              <a:r>
                <a:rPr lang="es-ES" sz="2400" b="1">
                  <a:solidFill>
                    <a:srgbClr val="00338D"/>
                  </a:solidFill>
                  <a:latin typeface="Helvetica Light"/>
                </a:rPr>
                <a:t>Gobernador de Distrito</a:t>
              </a:r>
            </a:p>
          </p:txBody>
        </p:sp>
      </p:grpSp>
      <p:grpSp>
        <p:nvGrpSpPr>
          <p:cNvPr id="8" name="Group 7"/>
          <p:cNvGrpSpPr/>
          <p:nvPr/>
        </p:nvGrpSpPr>
        <p:grpSpPr>
          <a:xfrm>
            <a:off x="7939450" y="2803401"/>
            <a:ext cx="1896552" cy="1896552"/>
            <a:chOff x="4059076" y="1272172"/>
            <a:chExt cx="2562447" cy="2562447"/>
          </a:xfrm>
        </p:grpSpPr>
        <p:sp>
          <p:nvSpPr>
            <p:cNvPr id="13" name="Oval 12"/>
            <p:cNvSpPr/>
            <p:nvPr/>
          </p:nvSpPr>
          <p:spPr bwMode="auto">
            <a:xfrm>
              <a:off x="4059076" y="1272172"/>
              <a:ext cx="2562447" cy="2562447"/>
            </a:xfrm>
            <a:prstGeom prst="ellipse">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TextBox 16"/>
            <p:cNvSpPr txBox="1"/>
            <p:nvPr/>
          </p:nvSpPr>
          <p:spPr>
            <a:xfrm>
              <a:off x="4066606" y="1692837"/>
              <a:ext cx="2529181" cy="1122767"/>
            </a:xfrm>
            <a:prstGeom prst="rect">
              <a:avLst/>
            </a:prstGeom>
            <a:noFill/>
          </p:spPr>
          <p:txBody>
            <a:bodyPr wrap="square" rtlCol="0">
              <a:spAutoFit/>
            </a:bodyPr>
            <a:lstStyle/>
            <a:p>
              <a:pPr algn="ctr"/>
              <a:r>
                <a:rPr lang="es-ES" sz="2400" b="1" dirty="0">
                  <a:solidFill>
                    <a:srgbClr val="00318C"/>
                  </a:solidFill>
                  <a:latin typeface="Helvetica Light"/>
                </a:rPr>
                <a:t>AE </a:t>
              </a:r>
            </a:p>
            <a:p>
              <a:pPr algn="ctr"/>
              <a:r>
                <a:rPr lang="es-ES" sz="2400" b="1" dirty="0">
                  <a:solidFill>
                    <a:srgbClr val="00318C"/>
                  </a:solidFill>
                  <a:latin typeface="Helvetica Light"/>
                </a:rPr>
                <a:t>Equipo del GAT</a:t>
              </a:r>
            </a:p>
          </p:txBody>
        </p:sp>
      </p:grpSp>
      <p:sp>
        <p:nvSpPr>
          <p:cNvPr id="22" name="Rectangle 21"/>
          <p:cNvSpPr/>
          <p:nvPr/>
        </p:nvSpPr>
        <p:spPr>
          <a:xfrm>
            <a:off x="843188" y="-1043504"/>
            <a:ext cx="1069524" cy="369332"/>
          </a:xfrm>
          <a:prstGeom prst="rect">
            <a:avLst/>
          </a:prstGeom>
        </p:spPr>
        <p:txBody>
          <a:bodyPr wrap="none">
            <a:spAutoFit/>
          </a:bodyPr>
          <a:lstStyle/>
          <a:p>
            <a:r>
              <a:rPr lang="es-ES" b="1">
                <a:solidFill>
                  <a:schemeClr val="bg1"/>
                </a:solidFill>
                <a:latin typeface="Helvetica Light"/>
              </a:rPr>
              <a:t>Apoyar</a:t>
            </a:r>
          </a:p>
        </p:txBody>
      </p:sp>
      <p:sp>
        <p:nvSpPr>
          <p:cNvPr id="41" name="TextBox 40"/>
          <p:cNvSpPr txBox="1"/>
          <p:nvPr/>
        </p:nvSpPr>
        <p:spPr>
          <a:xfrm>
            <a:off x="5912672" y="1492273"/>
            <a:ext cx="6033297" cy="1200329"/>
          </a:xfrm>
          <a:prstGeom prst="rect">
            <a:avLst/>
          </a:prstGeom>
          <a:noFill/>
        </p:spPr>
        <p:txBody>
          <a:bodyPr wrap="square" rtlCol="0">
            <a:spAutoFit/>
          </a:bodyPr>
          <a:lstStyle/>
          <a:p>
            <a:r>
              <a:rPr lang="es-ES" sz="2400" b="1" dirty="0">
                <a:solidFill>
                  <a:schemeClr val="bg1"/>
                </a:solidFill>
                <a:latin typeface="Helvetica Light"/>
              </a:rPr>
              <a:t>Ayudar a eliminar obstáculos y aprovechar la red del GAT para lograr nuevas posibilidades</a:t>
            </a:r>
          </a:p>
        </p:txBody>
      </p:sp>
      <p:sp>
        <p:nvSpPr>
          <p:cNvPr id="42" name="TextBox 41"/>
          <p:cNvSpPr txBox="1"/>
          <p:nvPr/>
        </p:nvSpPr>
        <p:spPr>
          <a:xfrm>
            <a:off x="1308306" y="1567223"/>
            <a:ext cx="4026546" cy="1569660"/>
          </a:xfrm>
          <a:prstGeom prst="rect">
            <a:avLst/>
          </a:prstGeom>
          <a:noFill/>
        </p:spPr>
        <p:txBody>
          <a:bodyPr wrap="square" rtlCol="0">
            <a:spAutoFit/>
          </a:bodyPr>
          <a:lstStyle/>
          <a:p>
            <a:r>
              <a:rPr lang="es-ES" sz="2400" b="1" dirty="0">
                <a:solidFill>
                  <a:srgbClr val="EBB700"/>
                </a:solidFill>
                <a:latin typeface="Helvetica Light"/>
              </a:rPr>
              <a:t>Proporcionar comentarios sobre los proyectos, </a:t>
            </a:r>
            <a:r>
              <a:rPr lang="es-ES" sz="2400" b="1" dirty="0" smtClean="0">
                <a:solidFill>
                  <a:srgbClr val="EBB700"/>
                </a:solidFill>
                <a:latin typeface="Helvetica Light"/>
              </a:rPr>
              <a:t>capacitaciones </a:t>
            </a:r>
            <a:r>
              <a:rPr lang="es-ES" sz="2400" b="1" dirty="0">
                <a:solidFill>
                  <a:srgbClr val="EBB700"/>
                </a:solidFill>
                <a:latin typeface="Helvetica Light"/>
              </a:rPr>
              <a:t>y eventos para el aumento de socios </a:t>
            </a:r>
          </a:p>
        </p:txBody>
      </p:sp>
      <p:grpSp>
        <p:nvGrpSpPr>
          <p:cNvPr id="38" name="Group 37"/>
          <p:cNvGrpSpPr/>
          <p:nvPr/>
        </p:nvGrpSpPr>
        <p:grpSpPr>
          <a:xfrm>
            <a:off x="195865" y="3149382"/>
            <a:ext cx="1718421" cy="1674933"/>
            <a:chOff x="474673" y="2378539"/>
            <a:chExt cx="2628978" cy="2562447"/>
          </a:xfrm>
          <a:solidFill>
            <a:srgbClr val="EBB700"/>
          </a:solidFill>
        </p:grpSpPr>
        <p:sp>
          <p:nvSpPr>
            <p:cNvPr id="39" name="Oval 38"/>
            <p:cNvSpPr/>
            <p:nvPr/>
          </p:nvSpPr>
          <p:spPr bwMode="auto">
            <a:xfrm>
              <a:off x="506467" y="2378539"/>
              <a:ext cx="2562447" cy="256244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40" name="TextBox 39"/>
            <p:cNvSpPr txBox="1"/>
            <p:nvPr/>
          </p:nvSpPr>
          <p:spPr>
            <a:xfrm>
              <a:off x="474673" y="3298973"/>
              <a:ext cx="2628978" cy="706292"/>
            </a:xfrm>
            <a:prstGeom prst="rect">
              <a:avLst/>
            </a:prstGeom>
            <a:noFill/>
          </p:spPr>
          <p:txBody>
            <a:bodyPr wrap="square" rtlCol="0">
              <a:spAutoFit/>
            </a:bodyPr>
            <a:lstStyle/>
            <a:p>
              <a:pPr algn="ctr"/>
              <a:r>
                <a:rPr lang="es-ES" sz="2400" b="1">
                  <a:solidFill>
                    <a:srgbClr val="00338D"/>
                  </a:solidFill>
                  <a:latin typeface="Helvetica Light"/>
                </a:rPr>
                <a:t>Clubes</a:t>
              </a:r>
            </a:p>
          </p:txBody>
        </p:sp>
      </p:grpSp>
      <p:grpSp>
        <p:nvGrpSpPr>
          <p:cNvPr id="46" name="Group 45"/>
          <p:cNvGrpSpPr/>
          <p:nvPr/>
        </p:nvGrpSpPr>
        <p:grpSpPr>
          <a:xfrm>
            <a:off x="2405269" y="4113421"/>
            <a:ext cx="1718421" cy="1674933"/>
            <a:chOff x="499706" y="2378539"/>
            <a:chExt cx="2628978" cy="2562447"/>
          </a:xfrm>
          <a:solidFill>
            <a:srgbClr val="EBB700"/>
          </a:solidFill>
        </p:grpSpPr>
        <p:sp>
          <p:nvSpPr>
            <p:cNvPr id="47" name="Oval 46"/>
            <p:cNvSpPr/>
            <p:nvPr/>
          </p:nvSpPr>
          <p:spPr bwMode="auto">
            <a:xfrm>
              <a:off x="506467" y="2378539"/>
              <a:ext cx="2562447" cy="2562447"/>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48" name="TextBox 47"/>
            <p:cNvSpPr txBox="1"/>
            <p:nvPr/>
          </p:nvSpPr>
          <p:spPr>
            <a:xfrm>
              <a:off x="499706" y="3026053"/>
              <a:ext cx="2628978" cy="1271326"/>
            </a:xfrm>
            <a:prstGeom prst="rect">
              <a:avLst/>
            </a:prstGeom>
            <a:noFill/>
          </p:spPr>
          <p:txBody>
            <a:bodyPr wrap="square" rtlCol="0">
              <a:spAutoFit/>
            </a:bodyPr>
            <a:lstStyle/>
            <a:p>
              <a:pPr algn="ctr"/>
              <a:r>
                <a:rPr lang="es-ES" sz="2400" b="1">
                  <a:solidFill>
                    <a:srgbClr val="00338D"/>
                  </a:solidFill>
                  <a:latin typeface="Helvetica Light"/>
                </a:rPr>
                <a:t>Jefe de Zona</a:t>
              </a:r>
            </a:p>
          </p:txBody>
        </p:sp>
      </p:grpSp>
      <p:sp>
        <p:nvSpPr>
          <p:cNvPr id="29" name="Oval 10"/>
          <p:cNvSpPr>
            <a:spLocks noChangeArrowheads="1"/>
          </p:cNvSpPr>
          <p:nvPr/>
        </p:nvSpPr>
        <p:spPr bwMode="auto">
          <a:xfrm>
            <a:off x="150387" y="139901"/>
            <a:ext cx="978601" cy="978408"/>
          </a:xfrm>
          <a:prstGeom prst="ellipse">
            <a:avLst/>
          </a:prstGeom>
          <a:solidFill>
            <a:srgbClr val="732E81"/>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3</a:t>
            </a:r>
          </a:p>
        </p:txBody>
      </p:sp>
    </p:spTree>
    <p:extLst>
      <p:ext uri="{BB962C8B-B14F-4D97-AF65-F5344CB8AC3E}">
        <p14:creationId xmlns:p14="http://schemas.microsoft.com/office/powerpoint/2010/main" val="899932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p:cNvSpPr txBox="1">
            <a:spLocks/>
          </p:cNvSpPr>
          <p:nvPr/>
        </p:nvSpPr>
        <p:spPr>
          <a:xfrm>
            <a:off x="104503" y="3279850"/>
            <a:ext cx="12085014"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a:solidFill>
                  <a:srgbClr val="FFFFFF"/>
                </a:solidFill>
                <a:latin typeface="Helvetica Light" charset="0"/>
                <a:ea typeface="Helvetica Light" charset="0"/>
                <a:cs typeface="Helvetica Light" charset="0"/>
              </a:rPr>
              <a:t>Asegurar que la Asociación Internacional de Clubes de Leones impacte la vida de 200 millones de personas a través del servicio, llegue a 1,7 millones de socios Leones y Leo y ofrezca oportunidades de aprendizaje a 500.000 socios para el año 2020.</a:t>
            </a: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FFFFFF"/>
                </a:solidFill>
                <a:latin typeface="Helvetica" charset="0"/>
                <a:ea typeface="Helvetica" charset="0"/>
                <a:cs typeface="Helvetica" charset="0"/>
              </a:rPr>
              <a:t>Meta</a:t>
            </a:r>
          </a:p>
        </p:txBody>
      </p:sp>
      <p:pic>
        <p:nvPicPr>
          <p:cNvPr id="3" name="Picture 2"/>
          <p:cNvPicPr>
            <a:picLocks noChangeAspect="1"/>
          </p:cNvPicPr>
          <p:nvPr/>
        </p:nvPicPr>
        <p:blipFill>
          <a:blip r:embed="rId3"/>
          <a:stretch>
            <a:fillRect/>
          </a:stretch>
        </p:blipFill>
        <p:spPr>
          <a:xfrm>
            <a:off x="0" y="-2651"/>
            <a:ext cx="12192000" cy="6857999"/>
          </a:xfrm>
          <a:prstGeom prst="rect">
            <a:avLst/>
          </a:prstGeom>
        </p:spPr>
      </p:pic>
      <p:sp>
        <p:nvSpPr>
          <p:cNvPr id="5" name="Rectangle 4"/>
          <p:cNvSpPr/>
          <p:nvPr/>
        </p:nvSpPr>
        <p:spPr>
          <a:xfrm>
            <a:off x="0" y="-2652"/>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10" name="Title 1"/>
          <p:cNvSpPr txBox="1">
            <a:spLocks/>
          </p:cNvSpPr>
          <p:nvPr/>
        </p:nvSpPr>
        <p:spPr>
          <a:xfrm>
            <a:off x="163794" y="118416"/>
            <a:ext cx="12189517" cy="1030220"/>
          </a:xfrm>
          <a:prstGeom prst="rect">
            <a:avLst/>
          </a:prstGeom>
          <a:effectLst>
            <a:outerShdw blurRad="50800" dist="38100" dir="2700000" algn="tl" rotWithShape="0">
              <a:prstClr val="black">
                <a:alpha val="40000"/>
              </a:prstClr>
            </a:outerShdw>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prstClr val="white"/>
                </a:solidFill>
                <a:latin typeface="Helvetica" charset="0"/>
                <a:ea typeface="Helvetica" charset="0"/>
                <a:cs typeface="Helvetica" charset="0"/>
              </a:rPr>
              <a:t>Anécdotas exitosas del GAT </a:t>
            </a:r>
          </a:p>
        </p:txBody>
      </p:sp>
      <p:sp>
        <p:nvSpPr>
          <p:cNvPr id="11" name="Rectangle 10"/>
          <p:cNvSpPr/>
          <p:nvPr/>
        </p:nvSpPr>
        <p:spPr>
          <a:xfrm>
            <a:off x="3093642" y="1080058"/>
            <a:ext cx="5999747" cy="45719"/>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sp>
        <p:nvSpPr>
          <p:cNvPr id="18" name="TextBox 17"/>
          <p:cNvSpPr txBox="1"/>
          <p:nvPr/>
        </p:nvSpPr>
        <p:spPr>
          <a:xfrm>
            <a:off x="428695" y="2480308"/>
            <a:ext cx="11329639"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2400" b="1" dirty="0">
                <a:solidFill>
                  <a:prstClr val="white"/>
                </a:solidFill>
                <a:latin typeface="Helvetica Light"/>
              </a:rPr>
              <a:t>El mensaje de éxito del GAT se comparte mejor a través de anécdotas,</a:t>
            </a:r>
          </a:p>
          <a:p>
            <a:pPr algn="ctr"/>
            <a:r>
              <a:rPr lang="es-ES" sz="2000" dirty="0">
                <a:solidFill>
                  <a:prstClr val="white"/>
                </a:solidFill>
                <a:latin typeface="Helvetica Light"/>
              </a:rPr>
              <a:t>Particularmente </a:t>
            </a:r>
            <a:r>
              <a:rPr lang="es-ES" sz="2000" dirty="0" smtClean="0">
                <a:solidFill>
                  <a:prstClr val="white"/>
                </a:solidFill>
                <a:latin typeface="Helvetica Light"/>
              </a:rPr>
              <a:t>con relatos </a:t>
            </a:r>
            <a:r>
              <a:rPr lang="es-ES" sz="2000" dirty="0">
                <a:solidFill>
                  <a:prstClr val="white"/>
                </a:solidFill>
                <a:latin typeface="Helvetica Light"/>
              </a:rPr>
              <a:t>que se centren en un enfoque de un solo equipo y que destaquen cómo cada pilar del equipo aporta algo a los demás.</a:t>
            </a:r>
          </a:p>
        </p:txBody>
      </p:sp>
      <p:sp>
        <p:nvSpPr>
          <p:cNvPr id="16" name="TextBox 15"/>
          <p:cNvSpPr txBox="1"/>
          <p:nvPr/>
        </p:nvSpPr>
        <p:spPr>
          <a:xfrm>
            <a:off x="584011" y="3859374"/>
            <a:ext cx="11125997" cy="218521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200" b="1" dirty="0">
                <a:solidFill>
                  <a:prstClr val="white"/>
                </a:solidFill>
                <a:latin typeface="Helvetica Light"/>
              </a:rPr>
              <a:t>Compartir las anécdotas de éxito sobre el GAT: </a:t>
            </a:r>
          </a:p>
          <a:p>
            <a:pPr algn="ctr"/>
            <a:endParaRPr lang="en-US" sz="2800" dirty="0" smtClean="0">
              <a:solidFill>
                <a:prstClr val="white"/>
              </a:solidFill>
              <a:latin typeface="Helvetica Light"/>
            </a:endParaRPr>
          </a:p>
          <a:p>
            <a:pPr marL="342900" indent="-342900" algn="ctr">
              <a:buFont typeface="Arial" panose="020B0604020202020204" pitchFamily="34" charset="0"/>
              <a:buChar char="•"/>
            </a:pPr>
            <a:r>
              <a:rPr lang="es-ES" sz="2400" dirty="0">
                <a:solidFill>
                  <a:prstClr val="white"/>
                </a:solidFill>
                <a:latin typeface="Helvetica Light"/>
              </a:rPr>
              <a:t>Mostrará la </a:t>
            </a:r>
            <a:r>
              <a:rPr lang="es-ES" sz="2400" u="sng" dirty="0">
                <a:solidFill>
                  <a:prstClr val="white"/>
                </a:solidFill>
                <a:latin typeface="Helvetica Light"/>
              </a:rPr>
              <a:t>relevancia y el impacto</a:t>
            </a:r>
            <a:r>
              <a:rPr lang="es-ES" sz="2400" dirty="0">
                <a:solidFill>
                  <a:prstClr val="white"/>
                </a:solidFill>
                <a:latin typeface="Helvetica Light"/>
              </a:rPr>
              <a:t> del GAT</a:t>
            </a:r>
          </a:p>
          <a:p>
            <a:pPr marL="342900" indent="-342900" algn="ctr">
              <a:buFont typeface="Arial" panose="020B0604020202020204" pitchFamily="34" charset="0"/>
              <a:buChar char="•"/>
            </a:pPr>
            <a:r>
              <a:rPr lang="es-ES" sz="2400" dirty="0">
                <a:solidFill>
                  <a:prstClr val="white"/>
                </a:solidFill>
                <a:latin typeface="Helvetica Light"/>
              </a:rPr>
              <a:t>Inspirará a los Leones a </a:t>
            </a:r>
            <a:r>
              <a:rPr lang="es-ES" sz="2400" b="1" dirty="0">
                <a:solidFill>
                  <a:prstClr val="white"/>
                </a:solidFill>
                <a:latin typeface="Helvetica Light"/>
              </a:rPr>
              <a:t>pasar a la acción</a:t>
            </a:r>
            <a:r>
              <a:rPr lang="es-ES" sz="2400" dirty="0">
                <a:solidFill>
                  <a:prstClr val="white"/>
                </a:solidFill>
                <a:latin typeface="Helvetica Light"/>
              </a:rPr>
              <a:t> en sus comunidades </a:t>
            </a:r>
          </a:p>
          <a:p>
            <a:pPr marL="342900" indent="-342900" algn="ctr">
              <a:buFont typeface="Arial" panose="020B0604020202020204" pitchFamily="34" charset="0"/>
              <a:buChar char="•"/>
            </a:pPr>
            <a:r>
              <a:rPr lang="es-ES" sz="2800" b="1" u="sng" dirty="0">
                <a:solidFill>
                  <a:prstClr val="white"/>
                </a:solidFill>
                <a:latin typeface="Helvetica Light"/>
              </a:rPr>
              <a:t>Enseñará </a:t>
            </a:r>
            <a:r>
              <a:rPr lang="es-ES" sz="2400" dirty="0">
                <a:solidFill>
                  <a:prstClr val="white"/>
                </a:solidFill>
                <a:latin typeface="Helvetica Light"/>
              </a:rPr>
              <a:t>cómo los Leones pueden lograr sus metas</a:t>
            </a:r>
          </a:p>
        </p:txBody>
      </p:sp>
      <p:sp>
        <p:nvSpPr>
          <p:cNvPr id="17" name="Oval 16"/>
          <p:cNvSpPr>
            <a:spLocks noChangeArrowheads="1"/>
          </p:cNvSpPr>
          <p:nvPr/>
        </p:nvSpPr>
        <p:spPr bwMode="auto">
          <a:xfrm>
            <a:off x="163794" y="145146"/>
            <a:ext cx="978601" cy="978408"/>
          </a:xfrm>
          <a:prstGeom prst="ellipse">
            <a:avLst/>
          </a:prstGeom>
          <a:solidFill>
            <a:srgbClr val="00318C"/>
          </a:solidFill>
          <a:ln w="38100">
            <a:solidFill>
              <a:schemeClr val="bg1"/>
            </a:solid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ctr" fontAlgn="base">
              <a:spcBef>
                <a:spcPct val="0"/>
              </a:spcBef>
              <a:spcAft>
                <a:spcPct val="0"/>
              </a:spcAft>
            </a:pPr>
            <a:r>
              <a:rPr lang="es-ES" sz="4000" b="1">
                <a:solidFill>
                  <a:prstClr val="white"/>
                </a:solidFill>
                <a:latin typeface="Arial" charset="0"/>
                <a:ea typeface="Arial" charset="0"/>
                <a:cs typeface="Arial" charset="0"/>
              </a:rPr>
              <a:t>4</a:t>
            </a:r>
          </a:p>
        </p:txBody>
      </p:sp>
    </p:spTree>
    <p:extLst>
      <p:ext uri="{BB962C8B-B14F-4D97-AF65-F5344CB8AC3E}">
        <p14:creationId xmlns:p14="http://schemas.microsoft.com/office/powerpoint/2010/main" val="1674240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891983" y="-877186"/>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5" name="Title 1"/>
          <p:cNvSpPr txBox="1">
            <a:spLocks/>
          </p:cNvSpPr>
          <p:nvPr/>
        </p:nvSpPr>
        <p:spPr>
          <a:xfrm>
            <a:off x="-1243" y="132971"/>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0318C"/>
                </a:solidFill>
                <a:latin typeface="Helvetica" charset="0"/>
                <a:ea typeface="Helvetica" charset="0"/>
                <a:cs typeface="Helvetica" charset="0"/>
              </a:rPr>
              <a:t>Fondos para el GAT del distrito</a:t>
            </a:r>
          </a:p>
        </p:txBody>
      </p:sp>
      <p:sp>
        <p:nvSpPr>
          <p:cNvPr id="26" name="Rectangle 25"/>
          <p:cNvSpPr/>
          <p:nvPr/>
        </p:nvSpPr>
        <p:spPr>
          <a:xfrm>
            <a:off x="3093643" y="1032955"/>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9" name="Content Placeholder 1"/>
          <p:cNvSpPr txBox="1">
            <a:spLocks/>
          </p:cNvSpPr>
          <p:nvPr/>
        </p:nvSpPr>
        <p:spPr>
          <a:xfrm>
            <a:off x="-119270" y="1595991"/>
            <a:ext cx="12307544" cy="855213"/>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0" indent="0" algn="ctr" fontAlgn="base">
              <a:spcBef>
                <a:spcPts val="300"/>
              </a:spcBef>
              <a:spcAft>
                <a:spcPct val="0"/>
              </a:spcAft>
              <a:buNone/>
            </a:pPr>
            <a:r>
              <a:rPr lang="es-ES" sz="2300" b="1">
                <a:latin typeface="Helvetica Light"/>
                <a:ea typeface="Arial" charset="0"/>
                <a:cs typeface="Arial" charset="0"/>
              </a:rPr>
              <a:t>Hay disponibles 500 USD para cada distrito que envíe una historia de éxito del GAT.  </a:t>
            </a:r>
          </a:p>
          <a:p>
            <a:pPr marL="0" indent="0" algn="ctr" fontAlgn="base">
              <a:spcBef>
                <a:spcPts val="300"/>
              </a:spcBef>
              <a:spcAft>
                <a:spcPct val="0"/>
              </a:spcAft>
              <a:buNone/>
            </a:pPr>
            <a:r>
              <a:rPr lang="es-ES" sz="2000" b="1">
                <a:latin typeface="Helvetica Light"/>
                <a:ea typeface="Arial" charset="0"/>
                <a:cs typeface="Arial" charset="0"/>
              </a:rPr>
              <a:t>Una historia por distrito.</a:t>
            </a:r>
          </a:p>
        </p:txBody>
      </p:sp>
      <p:grpSp>
        <p:nvGrpSpPr>
          <p:cNvPr id="6" name="Group 5"/>
          <p:cNvGrpSpPr/>
          <p:nvPr/>
        </p:nvGrpSpPr>
        <p:grpSpPr>
          <a:xfrm>
            <a:off x="385346" y="2738899"/>
            <a:ext cx="11635712" cy="1111532"/>
            <a:chOff x="385346" y="2824911"/>
            <a:chExt cx="11635712" cy="1111532"/>
          </a:xfrm>
        </p:grpSpPr>
        <p:grpSp>
          <p:nvGrpSpPr>
            <p:cNvPr id="2" name="Group 1"/>
            <p:cNvGrpSpPr/>
            <p:nvPr/>
          </p:nvGrpSpPr>
          <p:grpSpPr>
            <a:xfrm>
              <a:off x="385346" y="2824911"/>
              <a:ext cx="11488731" cy="497748"/>
              <a:chOff x="672229" y="2819925"/>
              <a:chExt cx="11488731" cy="497748"/>
            </a:xfrm>
          </p:grpSpPr>
          <p:sp>
            <p:nvSpPr>
              <p:cNvPr id="10" name="Title 1"/>
              <p:cNvSpPr txBox="1">
                <a:spLocks/>
              </p:cNvSpPr>
              <p:nvPr/>
            </p:nvSpPr>
            <p:spPr>
              <a:xfrm>
                <a:off x="672229" y="2819925"/>
                <a:ext cx="11488731" cy="47699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fontAlgn="base">
                  <a:spcAft>
                    <a:spcPct val="0"/>
                  </a:spcAft>
                </a:pPr>
                <a:r>
                  <a:rPr lang="es-ES" sz="2400">
                    <a:solidFill>
                      <a:srgbClr val="00318C"/>
                    </a:solidFill>
                    <a:latin typeface="Helvetica" panose="020B0604020202020204" pitchFamily="34" charset="0"/>
                    <a:ea typeface="Arial" charset="0"/>
                    <a:cs typeface="Helvetica" panose="020B0604020202020204" pitchFamily="34" charset="0"/>
                  </a:rPr>
                  <a:t>Quién:</a:t>
                </a:r>
              </a:p>
            </p:txBody>
          </p:sp>
          <p:sp>
            <p:nvSpPr>
              <p:cNvPr id="11" name="Rectangle 10"/>
              <p:cNvSpPr/>
              <p:nvPr/>
            </p:nvSpPr>
            <p:spPr>
              <a:xfrm>
                <a:off x="730152" y="3244913"/>
                <a:ext cx="997385"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fontAlgn="base">
                  <a:spcBef>
                    <a:spcPct val="0"/>
                  </a:spcBef>
                  <a:spcAft>
                    <a:spcPct val="0"/>
                  </a:spcAft>
                  <a:buFont typeface="Arial" charset="0"/>
                  <a:buChar char="•"/>
                </a:pPr>
                <a:endParaRPr lang="en-US" dirty="0">
                  <a:solidFill>
                    <a:srgbClr val="095495"/>
                  </a:solidFill>
                </a:endParaRPr>
              </a:p>
            </p:txBody>
          </p:sp>
        </p:grpSp>
        <p:sp>
          <p:nvSpPr>
            <p:cNvPr id="13" name="Content Placeholder 1"/>
            <p:cNvSpPr txBox="1">
              <a:spLocks/>
            </p:cNvSpPr>
            <p:nvPr/>
          </p:nvSpPr>
          <p:spPr>
            <a:xfrm>
              <a:off x="385346" y="3394226"/>
              <a:ext cx="11635712" cy="542217"/>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265176" indent="-265176" fontAlgn="base">
                <a:spcBef>
                  <a:spcPts val="300"/>
                </a:spcBef>
                <a:spcAft>
                  <a:spcPct val="0"/>
                </a:spcAft>
              </a:pPr>
              <a:r>
                <a:rPr lang="es-ES" sz="2000"/>
                <a:t>Cualquier </a:t>
              </a:r>
              <a:r>
                <a:rPr lang="es-ES" sz="2000" b="1">
                  <a:solidFill>
                    <a:srgbClr val="00318C"/>
                  </a:solidFill>
                </a:rPr>
                <a:t>miembro del GAT </a:t>
              </a:r>
              <a:r>
                <a:rPr lang="es-ES" sz="2000"/>
                <a:t>del distrito (Gobernador de Distrito, Coordinador del GLT, GMT, GST) o el Secretario del Gabinete.</a:t>
              </a:r>
            </a:p>
            <a:p>
              <a:pPr marL="265176" indent="-265176" fontAlgn="base">
                <a:spcBef>
                  <a:spcPts val="300"/>
                </a:spcBef>
                <a:spcAft>
                  <a:spcPct val="0"/>
                </a:spcAft>
              </a:pPr>
              <a:endParaRPr lang="en-US" sz="2000" dirty="0">
                <a:solidFill>
                  <a:srgbClr val="6D6D6D"/>
                </a:solidFill>
                <a:latin typeface="Arial" charset="0"/>
                <a:ea typeface="Arial" charset="0"/>
                <a:cs typeface="Arial" charset="0"/>
              </a:endParaRPr>
            </a:p>
          </p:txBody>
        </p:sp>
      </p:grpSp>
      <p:grpSp>
        <p:nvGrpSpPr>
          <p:cNvPr id="4" name="Group 3"/>
          <p:cNvGrpSpPr/>
          <p:nvPr/>
        </p:nvGrpSpPr>
        <p:grpSpPr>
          <a:xfrm>
            <a:off x="379972" y="4682239"/>
            <a:ext cx="11635712" cy="1046944"/>
            <a:chOff x="379972" y="4184059"/>
            <a:chExt cx="11635712" cy="1046944"/>
          </a:xfrm>
        </p:grpSpPr>
        <p:sp>
          <p:nvSpPr>
            <p:cNvPr id="14" name="Title 1"/>
            <p:cNvSpPr txBox="1">
              <a:spLocks/>
            </p:cNvSpPr>
            <p:nvPr/>
          </p:nvSpPr>
          <p:spPr>
            <a:xfrm>
              <a:off x="385346" y="4184059"/>
              <a:ext cx="11435304" cy="47699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fontAlgn="base">
                <a:spcAft>
                  <a:spcPct val="0"/>
                </a:spcAft>
              </a:pPr>
              <a:r>
                <a:rPr lang="es-ES" sz="2400">
                  <a:solidFill>
                    <a:srgbClr val="00318C"/>
                  </a:solidFill>
                  <a:latin typeface="Helvetica" panose="020B0604020202020204" pitchFamily="34" charset="0"/>
                  <a:ea typeface="Arial" charset="0"/>
                  <a:cs typeface="Helvetica" panose="020B0604020202020204" pitchFamily="34" charset="0"/>
                </a:rPr>
                <a:t>Cuándo y dónde:</a:t>
              </a:r>
            </a:p>
          </p:txBody>
        </p:sp>
        <p:sp>
          <p:nvSpPr>
            <p:cNvPr id="15" name="Rectangle 14"/>
            <p:cNvSpPr/>
            <p:nvPr/>
          </p:nvSpPr>
          <p:spPr>
            <a:xfrm>
              <a:off x="443269" y="4586129"/>
              <a:ext cx="2363491"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fontAlgn="base">
                <a:spcBef>
                  <a:spcPct val="0"/>
                </a:spcBef>
                <a:spcAft>
                  <a:spcPct val="0"/>
                </a:spcAft>
                <a:buFont typeface="Arial" charset="0"/>
                <a:buChar char="•"/>
              </a:pPr>
              <a:endParaRPr lang="en-US" dirty="0">
                <a:solidFill>
                  <a:srgbClr val="095495"/>
                </a:solidFill>
              </a:endParaRPr>
            </a:p>
          </p:txBody>
        </p:sp>
        <p:sp>
          <p:nvSpPr>
            <p:cNvPr id="17" name="Content Placeholder 1"/>
            <p:cNvSpPr txBox="1">
              <a:spLocks/>
            </p:cNvSpPr>
            <p:nvPr/>
          </p:nvSpPr>
          <p:spPr>
            <a:xfrm>
              <a:off x="379972" y="4750720"/>
              <a:ext cx="11635712" cy="480283"/>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265176" indent="-265176" fontAlgn="base">
                <a:spcBef>
                  <a:spcPts val="300"/>
                </a:spcBef>
                <a:spcAft>
                  <a:spcPct val="0"/>
                </a:spcAft>
              </a:pPr>
              <a:r>
                <a:rPr lang="es-ES" sz="2000">
                  <a:latin typeface="Helvetica Light"/>
                  <a:ea typeface="Arial" charset="0"/>
                  <a:cs typeface="Arial" charset="0"/>
                </a:rPr>
                <a:t>Se aceptarán las historias a través de la </a:t>
              </a:r>
              <a:r>
                <a:rPr lang="es-ES" sz="2000">
                  <a:solidFill>
                    <a:srgbClr val="00318C"/>
                  </a:solidFill>
                  <a:latin typeface="Helvetica Light"/>
                  <a:ea typeface="Arial" charset="0"/>
                  <a:cs typeface="Arial" charset="0"/>
                </a:rPr>
                <a:t>página de Fondos del GAT del distrito</a:t>
              </a:r>
              <a:r>
                <a:rPr lang="es-ES" sz="2000">
                  <a:latin typeface="Helvetica Light"/>
                  <a:ea typeface="Arial" charset="0"/>
                  <a:cs typeface="Arial" charset="0"/>
                </a:rPr>
                <a:t> hasta el </a:t>
              </a:r>
              <a:r>
                <a:rPr lang="es-ES" sz="2000" b="1">
                  <a:solidFill>
                    <a:srgbClr val="00318C"/>
                  </a:solidFill>
                  <a:latin typeface="Helvetica Light"/>
                  <a:ea typeface="Arial" charset="0"/>
                  <a:cs typeface="Arial" charset="0"/>
                </a:rPr>
                <a:t>31 de marzo de 2020.</a:t>
              </a:r>
            </a:p>
          </p:txBody>
        </p:sp>
      </p:grpSp>
    </p:spTree>
    <p:extLst>
      <p:ext uri="{BB962C8B-B14F-4D97-AF65-F5344CB8AC3E}">
        <p14:creationId xmlns:p14="http://schemas.microsoft.com/office/powerpoint/2010/main" val="422230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5783" y="0"/>
            <a:ext cx="13911662" cy="8855893"/>
          </a:xfrm>
          <a:prstGeom prst="rect">
            <a:avLst/>
          </a:prstGeom>
        </p:spPr>
      </p:pic>
      <p:sp>
        <p:nvSpPr>
          <p:cNvPr id="13" name="Text Placeholder 8"/>
          <p:cNvSpPr txBox="1">
            <a:spLocks/>
          </p:cNvSpPr>
          <p:nvPr/>
        </p:nvSpPr>
        <p:spPr>
          <a:xfrm>
            <a:off x="1240078" y="3208192"/>
            <a:ext cx="10332820" cy="1636512"/>
          </a:xfrm>
          <a:prstGeom prst="rect">
            <a:avLst/>
          </a:prstGeom>
          <a:effectLst/>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800">
                <a:solidFill>
                  <a:schemeClr val="tx1"/>
                </a:solidFill>
                <a:latin typeface="Helvetica" charset="0"/>
                <a:ea typeface="Helvetica" charset="0"/>
                <a:cs typeface="Helvetica" charset="0"/>
              </a:rPr>
              <a:t>Para ayudar al Equipo Global de Acción a prosperar, es importante que los líderes de club y los Leones tomen </a:t>
            </a:r>
            <a:r>
              <a:rPr lang="es-ES" sz="2800">
                <a:solidFill>
                  <a:srgbClr val="00318C"/>
                </a:solidFill>
                <a:latin typeface="Helvetica" charset="0"/>
                <a:ea typeface="Helvetica" charset="0"/>
                <a:cs typeface="Helvetica" charset="0"/>
              </a:rPr>
              <a:t>medidas</a:t>
            </a:r>
            <a:r>
              <a:rPr lang="es-ES" sz="2800">
                <a:solidFill>
                  <a:schemeClr val="tx1"/>
                </a:solidFill>
                <a:latin typeface="Helvetica" charset="0"/>
                <a:ea typeface="Helvetica" charset="0"/>
                <a:cs typeface="Helvetica" charset="0"/>
              </a:rPr>
              <a:t> coherentes en sus clubes y comunidades</a:t>
            </a:r>
            <a:r>
              <a:rPr lang="es-ES" sz="2400">
                <a:solidFill>
                  <a:schemeClr val="tx1"/>
                </a:solidFill>
                <a:latin typeface="Helvetica" charset="0"/>
                <a:ea typeface="Helvetica" charset="0"/>
                <a:cs typeface="Helvetica" charset="0"/>
              </a:rPr>
              <a:t>.  </a:t>
            </a:r>
          </a:p>
        </p:txBody>
      </p:sp>
      <p:sp>
        <p:nvSpPr>
          <p:cNvPr id="14" name="Rectangle 13"/>
          <p:cNvSpPr/>
          <p:nvPr/>
        </p:nvSpPr>
        <p:spPr>
          <a:xfrm>
            <a:off x="5370871" y="2902776"/>
            <a:ext cx="1450259" cy="72760"/>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1242" y="1850875"/>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0318C"/>
                </a:solidFill>
              </a:rPr>
              <a:t>Acción = Impacto</a:t>
            </a:r>
          </a:p>
        </p:txBody>
      </p:sp>
    </p:spTree>
    <p:extLst>
      <p:ext uri="{BB962C8B-B14F-4D97-AF65-F5344CB8AC3E}">
        <p14:creationId xmlns:p14="http://schemas.microsoft.com/office/powerpoint/2010/main" val="4262647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149" y="65018"/>
            <a:ext cx="13911662" cy="8855893"/>
          </a:xfrm>
          <a:prstGeom prst="rect">
            <a:avLst/>
          </a:prstGeom>
        </p:spPr>
      </p:pic>
      <p:grpSp>
        <p:nvGrpSpPr>
          <p:cNvPr id="7" name="Group 6"/>
          <p:cNvGrpSpPr/>
          <p:nvPr/>
        </p:nvGrpSpPr>
        <p:grpSpPr>
          <a:xfrm>
            <a:off x="-261805" y="65018"/>
            <a:ext cx="12189517" cy="6232511"/>
            <a:chOff x="1242" y="65018"/>
            <a:chExt cx="12189517" cy="6232511"/>
          </a:xfrm>
        </p:grpSpPr>
        <p:sp>
          <p:nvSpPr>
            <p:cNvPr id="8" name="Title 1"/>
            <p:cNvSpPr txBox="1">
              <a:spLocks/>
            </p:cNvSpPr>
            <p:nvPr/>
          </p:nvSpPr>
          <p:spPr>
            <a:xfrm>
              <a:off x="1242" y="65018"/>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0318C"/>
                  </a:solidFill>
                  <a:latin typeface="Helvetica" charset="0"/>
                  <a:ea typeface="Helvetica" charset="0"/>
                  <a:cs typeface="Helvetica" charset="0"/>
                </a:rPr>
                <a:t>Comunicaciones del Equipo Global de Acción</a:t>
              </a:r>
            </a:p>
          </p:txBody>
        </p:sp>
        <p:sp>
          <p:nvSpPr>
            <p:cNvPr id="9" name="Rectangle 8"/>
            <p:cNvSpPr/>
            <p:nvPr/>
          </p:nvSpPr>
          <p:spPr>
            <a:xfrm>
              <a:off x="3096127" y="1032955"/>
              <a:ext cx="5999747" cy="45719"/>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0" name="Picture 9"/>
            <p:cNvPicPr>
              <a:picLocks noChangeAspect="1"/>
            </p:cNvPicPr>
            <p:nvPr/>
          </p:nvPicPr>
          <p:blipFill>
            <a:blip r:embed="rId4"/>
            <a:stretch>
              <a:fillRect/>
            </a:stretch>
          </p:blipFill>
          <p:spPr>
            <a:xfrm>
              <a:off x="730470" y="1582091"/>
              <a:ext cx="3027319" cy="376519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9362307" y="1728920"/>
              <a:ext cx="2666865" cy="3765197"/>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a:stretch>
              <a:fillRect/>
            </a:stretch>
          </p:blipFill>
          <p:spPr>
            <a:xfrm>
              <a:off x="4334495" y="2128091"/>
              <a:ext cx="4451106" cy="2847474"/>
            </a:xfrm>
            <a:prstGeom prst="rect">
              <a:avLst/>
            </a:prstGeom>
            <a:effectLst>
              <a:outerShdw blurRad="50800" dist="38100" dir="2700000" algn="tl" rotWithShape="0">
                <a:prstClr val="black">
                  <a:alpha val="40000"/>
                </a:prstClr>
              </a:outerShdw>
            </a:effectLst>
          </p:spPr>
        </p:pic>
        <p:sp>
          <p:nvSpPr>
            <p:cNvPr id="16" name="Title 1"/>
            <p:cNvSpPr txBox="1">
              <a:spLocks/>
            </p:cNvSpPr>
            <p:nvPr/>
          </p:nvSpPr>
          <p:spPr>
            <a:xfrm>
              <a:off x="1036960" y="5649214"/>
              <a:ext cx="2414337" cy="648315"/>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2800">
                  <a:solidFill>
                    <a:srgbClr val="00318C"/>
                  </a:solidFill>
                  <a:latin typeface="Helvetica" charset="0"/>
                  <a:ea typeface="Helvetica" charset="0"/>
                  <a:cs typeface="Helvetica" charset="0"/>
                </a:rPr>
                <a:t>Boletín informativo</a:t>
              </a:r>
            </a:p>
          </p:txBody>
        </p:sp>
        <p:sp>
          <p:nvSpPr>
            <p:cNvPr id="17" name="Title 1"/>
            <p:cNvSpPr txBox="1">
              <a:spLocks/>
            </p:cNvSpPr>
            <p:nvPr/>
          </p:nvSpPr>
          <p:spPr>
            <a:xfrm>
              <a:off x="9488570" y="5649213"/>
              <a:ext cx="2414337" cy="648315"/>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2800">
                  <a:solidFill>
                    <a:srgbClr val="00318C"/>
                  </a:solidFill>
                  <a:latin typeface="Helvetica" charset="0"/>
                  <a:ea typeface="Helvetica" charset="0"/>
                  <a:cs typeface="Helvetica" charset="0"/>
                </a:rPr>
                <a:t>Facebook </a:t>
              </a:r>
            </a:p>
          </p:txBody>
        </p:sp>
        <p:sp>
          <p:nvSpPr>
            <p:cNvPr id="18" name="Title 1"/>
            <p:cNvSpPr txBox="1">
              <a:spLocks/>
            </p:cNvSpPr>
            <p:nvPr/>
          </p:nvSpPr>
          <p:spPr>
            <a:xfrm>
              <a:off x="5061896" y="5649213"/>
              <a:ext cx="2996304" cy="648315"/>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2800">
                  <a:solidFill>
                    <a:srgbClr val="00318C"/>
                  </a:solidFill>
                  <a:latin typeface="Helvetica" charset="0"/>
                  <a:ea typeface="Helvetica" charset="0"/>
                  <a:cs typeface="Helvetica" charset="0"/>
                </a:rPr>
                <a:t>Página de destino</a:t>
              </a:r>
            </a:p>
          </p:txBody>
        </p:sp>
      </p:grpSp>
    </p:spTree>
    <p:extLst>
      <p:ext uri="{BB962C8B-B14F-4D97-AF65-F5344CB8AC3E}">
        <p14:creationId xmlns:p14="http://schemas.microsoft.com/office/powerpoint/2010/main" val="411104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5729" b="-2"/>
          <a:stretch/>
        </p:blipFill>
        <p:spPr>
          <a:xfrm>
            <a:off x="0" y="0"/>
            <a:ext cx="12192000" cy="6858000"/>
          </a:xfrm>
          <a:prstGeom prst="rect">
            <a:avLst/>
          </a:prstGeom>
        </p:spPr>
      </p:pic>
      <p:sp>
        <p:nvSpPr>
          <p:cNvPr id="5" name="Rectangle 4"/>
          <p:cNvSpPr/>
          <p:nvPr/>
        </p:nvSpPr>
        <p:spPr>
          <a:xfrm>
            <a:off x="-57"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3" name="Text Placeholder 8"/>
          <p:cNvSpPr txBox="1">
            <a:spLocks/>
          </p:cNvSpPr>
          <p:nvPr/>
        </p:nvSpPr>
        <p:spPr>
          <a:xfrm>
            <a:off x="1423685" y="2286098"/>
            <a:ext cx="9618563" cy="3680939"/>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r>
              <a:rPr lang="es-ES" sz="2400" dirty="0">
                <a:solidFill>
                  <a:schemeClr val="bg1"/>
                </a:solidFill>
                <a:latin typeface="Helvetica" charset="0"/>
                <a:ea typeface="Helvetica" charset="0"/>
                <a:cs typeface="Helvetica" charset="0"/>
              </a:rPr>
              <a:t>El Equipo Global de Acción tiene el fin de mejorar el servicio de los Leones del mundo, para </a:t>
            </a:r>
            <a:r>
              <a:rPr lang="es-ES" sz="2400" dirty="0" smtClean="0">
                <a:solidFill>
                  <a:schemeClr val="bg1"/>
                </a:solidFill>
                <a:latin typeface="Helvetica" charset="0"/>
                <a:ea typeface="Helvetica" charset="0"/>
                <a:cs typeface="Helvetica" charset="0"/>
              </a:rPr>
              <a:t>así ayudar </a:t>
            </a:r>
            <a:r>
              <a:rPr lang="es-ES" sz="2400" dirty="0">
                <a:solidFill>
                  <a:schemeClr val="bg1"/>
                </a:solidFill>
                <a:latin typeface="Helvetica" charset="0"/>
                <a:ea typeface="Helvetica" charset="0"/>
                <a:cs typeface="Helvetica" charset="0"/>
              </a:rPr>
              <a:t>a más gente que nunca antes. </a:t>
            </a:r>
          </a:p>
          <a:p>
            <a:endParaRPr lang="en-US" sz="2400" dirty="0" smtClean="0">
              <a:solidFill>
                <a:schemeClr val="bg1"/>
              </a:solidFill>
              <a:latin typeface="Helvetica" charset="0"/>
              <a:ea typeface="Helvetica" charset="0"/>
              <a:cs typeface="Helvetica" charset="0"/>
            </a:endParaRPr>
          </a:p>
          <a:p>
            <a:r>
              <a:rPr lang="es-ES" sz="2400" dirty="0">
                <a:solidFill>
                  <a:schemeClr val="bg1"/>
                </a:solidFill>
                <a:latin typeface="Helvetica" charset="0"/>
                <a:ea typeface="Helvetica" charset="0"/>
                <a:cs typeface="Helvetica" charset="0"/>
              </a:rPr>
              <a:t>Para lograrlo, estamos pidiendo a los Leones que hagan una labor </a:t>
            </a:r>
            <a:r>
              <a:rPr lang="es-ES" sz="2400" dirty="0" smtClean="0">
                <a:solidFill>
                  <a:schemeClr val="bg1"/>
                </a:solidFill>
                <a:latin typeface="Helvetica" charset="0"/>
                <a:ea typeface="Helvetica" charset="0"/>
                <a:cs typeface="Helvetica" charset="0"/>
              </a:rPr>
              <a:t>mucho mayor </a:t>
            </a:r>
            <a:r>
              <a:rPr lang="es-ES" sz="2400" dirty="0">
                <a:solidFill>
                  <a:schemeClr val="bg1"/>
                </a:solidFill>
                <a:latin typeface="Helvetica" charset="0"/>
                <a:ea typeface="Helvetica" charset="0"/>
                <a:cs typeface="Helvetica" charset="0"/>
              </a:rPr>
              <a:t>en sus clubes y comunidades. </a:t>
            </a:r>
            <a:r>
              <a:rPr lang="es-ES" sz="2400" dirty="0"/>
              <a:t> </a:t>
            </a:r>
          </a:p>
        </p:txBody>
      </p:sp>
      <p:sp>
        <p:nvSpPr>
          <p:cNvPr id="14" name="Rectangle 13"/>
          <p:cNvSpPr/>
          <p:nvPr/>
        </p:nvSpPr>
        <p:spPr>
          <a:xfrm>
            <a:off x="5370871" y="16798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627939"/>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dirty="0">
                <a:solidFill>
                  <a:schemeClr val="bg1"/>
                </a:solidFill>
                <a:latin typeface="Helvetica" charset="0"/>
                <a:ea typeface="Helvetica" charset="0"/>
                <a:cs typeface="Helvetica" charset="0"/>
              </a:rPr>
              <a:t>El Equipo </a:t>
            </a:r>
            <a:r>
              <a:rPr lang="es-ES" sz="3200" dirty="0" smtClean="0">
                <a:solidFill>
                  <a:schemeClr val="bg1"/>
                </a:solidFill>
                <a:latin typeface="Helvetica" charset="0"/>
                <a:ea typeface="Helvetica" charset="0"/>
                <a:cs typeface="Helvetica" charset="0"/>
              </a:rPr>
              <a:t>Global de </a:t>
            </a:r>
            <a:r>
              <a:rPr lang="es-ES" sz="3200" dirty="0">
                <a:solidFill>
                  <a:schemeClr val="bg1"/>
                </a:solidFill>
                <a:latin typeface="Helvetica" charset="0"/>
                <a:ea typeface="Helvetica" charset="0"/>
                <a:cs typeface="Helvetica" charset="0"/>
              </a:rPr>
              <a:t>Acción </a:t>
            </a:r>
            <a:r>
              <a:rPr lang="es-ES" sz="3200" dirty="0" smtClean="0">
                <a:solidFill>
                  <a:schemeClr val="bg1"/>
                </a:solidFill>
                <a:latin typeface="Helvetica" charset="0"/>
                <a:ea typeface="Helvetica" charset="0"/>
                <a:cs typeface="Helvetica" charset="0"/>
              </a:rPr>
              <a:t>en </a:t>
            </a:r>
            <a:r>
              <a:rPr lang="es-ES" sz="3200" dirty="0">
                <a:solidFill>
                  <a:schemeClr val="bg1"/>
                </a:solidFill>
                <a:latin typeface="Helvetica" charset="0"/>
                <a:ea typeface="Helvetica" charset="0"/>
                <a:cs typeface="Helvetica" charset="0"/>
              </a:rPr>
              <a:t>a</a:t>
            </a:r>
            <a:r>
              <a:rPr lang="es-ES" sz="3200" dirty="0" smtClean="0">
                <a:solidFill>
                  <a:schemeClr val="bg1"/>
                </a:solidFill>
                <a:latin typeface="Helvetica" charset="0"/>
                <a:ea typeface="Helvetica" charset="0"/>
                <a:cs typeface="Helvetica" charset="0"/>
              </a:rPr>
              <a:t>cción</a:t>
            </a:r>
            <a:endParaRPr lang="es-ES" sz="32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2656961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5783" y="0"/>
            <a:ext cx="13911662" cy="8855893"/>
          </a:xfrm>
          <a:prstGeom prst="rect">
            <a:avLst/>
          </a:prstGeom>
        </p:spPr>
      </p:pic>
      <p:grpSp>
        <p:nvGrpSpPr>
          <p:cNvPr id="6" name="Group 5"/>
          <p:cNvGrpSpPr/>
          <p:nvPr/>
        </p:nvGrpSpPr>
        <p:grpSpPr>
          <a:xfrm>
            <a:off x="113976" y="403220"/>
            <a:ext cx="12240797" cy="6202697"/>
            <a:chOff x="1242" y="65018"/>
            <a:chExt cx="12240797" cy="6202697"/>
          </a:xfrm>
        </p:grpSpPr>
        <p:sp>
          <p:nvSpPr>
            <p:cNvPr id="7" name="Title 1"/>
            <p:cNvSpPr txBox="1">
              <a:spLocks/>
            </p:cNvSpPr>
            <p:nvPr/>
          </p:nvSpPr>
          <p:spPr>
            <a:xfrm>
              <a:off x="1242" y="65018"/>
              <a:ext cx="12189517" cy="1030220"/>
            </a:xfrm>
            <a:prstGeom prst="rect">
              <a:avLst/>
            </a:prstGeom>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0318C"/>
                  </a:solidFill>
                  <a:latin typeface="Helvetica" charset="0"/>
                  <a:ea typeface="Helvetica" charset="0"/>
                  <a:cs typeface="Helvetica" charset="0"/>
                </a:rPr>
                <a:t>Dar poder a los distritos y clubes</a:t>
              </a:r>
            </a:p>
          </p:txBody>
        </p:sp>
        <p:sp>
          <p:nvSpPr>
            <p:cNvPr id="8" name="Rectangle 7"/>
            <p:cNvSpPr/>
            <p:nvPr/>
          </p:nvSpPr>
          <p:spPr>
            <a:xfrm>
              <a:off x="3096127" y="1032955"/>
              <a:ext cx="5999747" cy="45719"/>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Picture 8"/>
            <p:cNvPicPr>
              <a:picLocks noChangeAspect="1"/>
            </p:cNvPicPr>
            <p:nvPr/>
          </p:nvPicPr>
          <p:blipFill rotWithShape="1">
            <a:blip r:embed="rId4"/>
            <a:srcRect l="-18786" t="-910" r="-18786" b="-910"/>
            <a:stretch/>
          </p:blipFill>
          <p:spPr>
            <a:xfrm>
              <a:off x="8360164" y="1577401"/>
              <a:ext cx="3773884" cy="3612434"/>
            </a:xfrm>
            <a:prstGeom prst="rect">
              <a:avLst/>
            </a:prstGeom>
          </p:spPr>
        </p:pic>
        <p:pic>
          <p:nvPicPr>
            <p:cNvPr id="10" name="Picture 9"/>
            <p:cNvPicPr>
              <a:picLocks noChangeAspect="1"/>
            </p:cNvPicPr>
            <p:nvPr/>
          </p:nvPicPr>
          <p:blipFill rotWithShape="1">
            <a:blip r:embed="rId5"/>
            <a:srcRect l="-666" r="-666"/>
            <a:stretch/>
          </p:blipFill>
          <p:spPr>
            <a:xfrm>
              <a:off x="398659" y="1642982"/>
              <a:ext cx="2779752" cy="3546853"/>
            </a:xfrm>
            <a:prstGeom prst="rect">
              <a:avLst/>
            </a:prstGeom>
          </p:spPr>
        </p:pic>
        <p:pic>
          <p:nvPicPr>
            <p:cNvPr id="11" name="Picture 10"/>
            <p:cNvPicPr>
              <a:picLocks noChangeAspect="1"/>
            </p:cNvPicPr>
            <p:nvPr/>
          </p:nvPicPr>
          <p:blipFill>
            <a:blip r:embed="rId6"/>
            <a:stretch>
              <a:fillRect/>
            </a:stretch>
          </p:blipFill>
          <p:spPr>
            <a:xfrm>
              <a:off x="3577070" y="1958837"/>
              <a:ext cx="4783095" cy="2642025"/>
            </a:xfrm>
            <a:prstGeom prst="rect">
              <a:avLst/>
            </a:prstGeom>
          </p:spPr>
        </p:pic>
        <p:sp>
          <p:nvSpPr>
            <p:cNvPr id="12" name="TextBox 11"/>
            <p:cNvSpPr txBox="1"/>
            <p:nvPr/>
          </p:nvSpPr>
          <p:spPr>
            <a:xfrm>
              <a:off x="214476" y="5436718"/>
              <a:ext cx="3148118" cy="830997"/>
            </a:xfrm>
            <a:prstGeom prst="rect">
              <a:avLst/>
            </a:prstGeom>
            <a:noFill/>
            <a:effectLst/>
          </p:spPr>
          <p:txBody>
            <a:bodyPr wrap="square" rtlCol="0">
              <a:spAutoFit/>
            </a:bodyPr>
            <a:lstStyle/>
            <a:p>
              <a:pPr algn="ctr"/>
              <a:r>
                <a:rPr lang="es-ES" sz="2400" b="1">
                  <a:solidFill>
                    <a:srgbClr val="00318C"/>
                  </a:solidFill>
                  <a:latin typeface="Helvetica Light"/>
                </a:rPr>
                <a:t>Iniciativa Clubes de Calidad</a:t>
              </a:r>
            </a:p>
          </p:txBody>
        </p:sp>
        <p:sp>
          <p:nvSpPr>
            <p:cNvPr id="16" name="TextBox 15"/>
            <p:cNvSpPr txBox="1"/>
            <p:nvPr/>
          </p:nvSpPr>
          <p:spPr>
            <a:xfrm>
              <a:off x="4394558" y="5436717"/>
              <a:ext cx="3148118" cy="461665"/>
            </a:xfrm>
            <a:prstGeom prst="rect">
              <a:avLst/>
            </a:prstGeom>
            <a:noFill/>
            <a:effectLst/>
          </p:spPr>
          <p:txBody>
            <a:bodyPr wrap="square" rtlCol="0">
              <a:spAutoFit/>
            </a:bodyPr>
            <a:lstStyle/>
            <a:p>
              <a:pPr algn="ctr"/>
              <a:r>
                <a:rPr lang="es-ES" sz="2400" b="1">
                  <a:solidFill>
                    <a:srgbClr val="00318C"/>
                  </a:solidFill>
                  <a:latin typeface="Helvetica Light"/>
                </a:rPr>
                <a:t>Trayectoria de servicio</a:t>
              </a:r>
            </a:p>
          </p:txBody>
        </p:sp>
        <p:sp>
          <p:nvSpPr>
            <p:cNvPr id="17" name="TextBox 16"/>
            <p:cNvSpPr txBox="1"/>
            <p:nvPr/>
          </p:nvSpPr>
          <p:spPr>
            <a:xfrm>
              <a:off x="8252173" y="5445269"/>
              <a:ext cx="3989866" cy="461665"/>
            </a:xfrm>
            <a:prstGeom prst="rect">
              <a:avLst/>
            </a:prstGeom>
            <a:noFill/>
            <a:effectLst/>
          </p:spPr>
          <p:txBody>
            <a:bodyPr wrap="square" rtlCol="0">
              <a:spAutoFit/>
            </a:bodyPr>
            <a:lstStyle/>
            <a:p>
              <a:pPr algn="ctr"/>
              <a:r>
                <a:rPr lang="es-ES" sz="2400" b="1">
                  <a:solidFill>
                    <a:srgbClr val="00318C"/>
                  </a:solidFill>
                  <a:latin typeface="Helvetica Light"/>
                </a:rPr>
                <a:t>Libros electrónicos</a:t>
              </a:r>
            </a:p>
          </p:txBody>
        </p:sp>
      </p:grpSp>
    </p:spTree>
    <p:extLst>
      <p:ext uri="{BB962C8B-B14F-4D97-AF65-F5344CB8AC3E}">
        <p14:creationId xmlns:p14="http://schemas.microsoft.com/office/powerpoint/2010/main" val="1335502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a:spLocks noChangeAspect="1" noEditPoints="1"/>
          </p:cNvSpPr>
          <p:nvPr/>
        </p:nvSpPr>
        <p:spPr bwMode="auto">
          <a:xfrm>
            <a:off x="-1891983" y="-877186"/>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5" name="Title 1"/>
          <p:cNvSpPr txBox="1">
            <a:spLocks/>
          </p:cNvSpPr>
          <p:nvPr/>
        </p:nvSpPr>
        <p:spPr>
          <a:xfrm>
            <a:off x="-1243" y="132971"/>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00318C"/>
                </a:solidFill>
                <a:latin typeface="Helvetica" panose="020B0604020202020204" pitchFamily="34" charset="0"/>
                <a:cs typeface="Helvetica" panose="020B0604020202020204" pitchFamily="34" charset="0"/>
              </a:rPr>
              <a:t>Oportunidades de financiación del GAT</a:t>
            </a:r>
          </a:p>
        </p:txBody>
      </p:sp>
      <p:sp>
        <p:nvSpPr>
          <p:cNvPr id="26" name="Rectangle 25"/>
          <p:cNvSpPr/>
          <p:nvPr/>
        </p:nvSpPr>
        <p:spPr>
          <a:xfrm>
            <a:off x="3093643" y="1032955"/>
            <a:ext cx="5999747"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3" name="TextBox 12"/>
          <p:cNvSpPr txBox="1"/>
          <p:nvPr/>
        </p:nvSpPr>
        <p:spPr>
          <a:xfrm>
            <a:off x="262920" y="1777775"/>
            <a:ext cx="5661443" cy="2189672"/>
          </a:xfrm>
          <a:prstGeom prst="ellipse">
            <a:avLst/>
          </a:prstGeom>
          <a:solidFill>
            <a:srgbClr val="00338D"/>
          </a:solidFill>
        </p:spPr>
        <p:txBody>
          <a:bodyPr wrap="square" rtlCol="0" anchor="ctr" anchorCtr="0">
            <a:noAutofit/>
          </a:bodyPr>
          <a:lstStyle/>
          <a:p>
            <a:pPr algn="ctr"/>
            <a:endParaRPr lang="en-US" sz="2800" dirty="0">
              <a:solidFill>
                <a:schemeClr val="bg1"/>
              </a:solidFill>
            </a:endParaRPr>
          </a:p>
          <a:p>
            <a:pPr algn="ctr"/>
            <a:r>
              <a:rPr lang="es-ES" sz="2400" b="1">
                <a:solidFill>
                  <a:srgbClr val="EBB700"/>
                </a:solidFill>
                <a:latin typeface="Helvetica Light"/>
              </a:rPr>
              <a:t>Fondos para el GAT del distrito</a:t>
            </a:r>
          </a:p>
          <a:p>
            <a:pPr algn="ctr"/>
            <a:r>
              <a:rPr lang="es-ES">
                <a:solidFill>
                  <a:schemeClr val="bg1"/>
                </a:solidFill>
                <a:latin typeface="Helvetica Light"/>
              </a:rPr>
              <a:t>Todos los miembros del GAT de distrito </a:t>
            </a:r>
          </a:p>
          <a:p>
            <a:pPr algn="ctr"/>
            <a:r>
              <a:rPr lang="es-ES">
                <a:solidFill>
                  <a:schemeClr val="bg1"/>
                </a:solidFill>
                <a:latin typeface="Helvetica Light"/>
              </a:rPr>
              <a:t> Tesorero del Gabinete</a:t>
            </a:r>
          </a:p>
          <a:p>
            <a:pPr algn="ctr"/>
            <a:endParaRPr lang="en-US" sz="2800" dirty="0" smtClean="0">
              <a:solidFill>
                <a:schemeClr val="bg1"/>
              </a:solidFill>
            </a:endParaRPr>
          </a:p>
        </p:txBody>
      </p:sp>
      <p:sp>
        <p:nvSpPr>
          <p:cNvPr id="14" name="TextBox 13"/>
          <p:cNvSpPr txBox="1"/>
          <p:nvPr/>
        </p:nvSpPr>
        <p:spPr>
          <a:xfrm>
            <a:off x="262919" y="4201650"/>
            <a:ext cx="5661443" cy="2191468"/>
          </a:xfrm>
          <a:prstGeom prst="ellipse">
            <a:avLst/>
          </a:prstGeom>
          <a:solidFill>
            <a:srgbClr val="00338D"/>
          </a:solidFill>
        </p:spPr>
        <p:txBody>
          <a:bodyPr wrap="square" rtlCol="0" anchor="ctr" anchorCtr="0">
            <a:noAutofit/>
          </a:bodyPr>
          <a:lstStyle/>
          <a:p>
            <a:pPr algn="ctr"/>
            <a:r>
              <a:rPr lang="es-ES" sz="2400" b="1">
                <a:solidFill>
                  <a:srgbClr val="EBB700"/>
                </a:solidFill>
                <a:latin typeface="Helvetica Light"/>
              </a:rPr>
              <a:t>Subvenciones de Desarrollo de Liderato para DM/distritos</a:t>
            </a:r>
          </a:p>
          <a:p>
            <a:pPr algn="ctr"/>
            <a:r>
              <a:rPr lang="es-ES">
                <a:solidFill>
                  <a:schemeClr val="bg1"/>
                </a:solidFill>
                <a:latin typeface="Helvetica Light"/>
              </a:rPr>
              <a:t>Coordinadores del GLT de distrito &amp; Distrito Múltiple</a:t>
            </a:r>
          </a:p>
        </p:txBody>
      </p:sp>
      <p:sp>
        <p:nvSpPr>
          <p:cNvPr id="15" name="TextBox 14"/>
          <p:cNvSpPr txBox="1"/>
          <p:nvPr/>
        </p:nvSpPr>
        <p:spPr>
          <a:xfrm>
            <a:off x="6146800" y="4201650"/>
            <a:ext cx="6134100" cy="2184914"/>
          </a:xfrm>
          <a:prstGeom prst="ellipse">
            <a:avLst/>
          </a:prstGeom>
          <a:solidFill>
            <a:srgbClr val="00338D"/>
          </a:solidFill>
        </p:spPr>
        <p:txBody>
          <a:bodyPr wrap="square" rtlCol="0" anchor="ctr" anchorCtr="0">
            <a:noAutofit/>
          </a:bodyPr>
          <a:lstStyle/>
          <a:p>
            <a:pPr algn="ctr"/>
            <a:r>
              <a:rPr lang="es-ES" sz="2000" b="1" dirty="0">
                <a:solidFill>
                  <a:srgbClr val="EBB700"/>
                </a:solidFill>
                <a:latin typeface="Helvetica Light"/>
              </a:rPr>
              <a:t>Programa de Subvenciones para Institutos de Desarrollo de Liderato</a:t>
            </a:r>
          </a:p>
          <a:p>
            <a:pPr algn="ctr"/>
            <a:r>
              <a:rPr lang="es-ES" sz="1600" dirty="0">
                <a:solidFill>
                  <a:schemeClr val="bg1"/>
                </a:solidFill>
                <a:latin typeface="Helvetica Light"/>
              </a:rPr>
              <a:t>Distrito múltiple, distrito único, coordinadores del GLT y Leones coordinadores de zonas, regiones, distritos provisionales sin </a:t>
            </a:r>
            <a:r>
              <a:rPr lang="es-ES" sz="1600" dirty="0" err="1">
                <a:solidFill>
                  <a:schemeClr val="bg1"/>
                </a:solidFill>
                <a:latin typeface="Helvetica Light"/>
              </a:rPr>
              <a:t>distritar</a:t>
            </a:r>
            <a:endParaRPr lang="es-ES" sz="1600" dirty="0">
              <a:solidFill>
                <a:schemeClr val="bg1"/>
              </a:solidFill>
              <a:latin typeface="Helvetica Light"/>
            </a:endParaRPr>
          </a:p>
        </p:txBody>
      </p:sp>
      <p:sp>
        <p:nvSpPr>
          <p:cNvPr id="16" name="TextBox 15"/>
          <p:cNvSpPr txBox="1"/>
          <p:nvPr/>
        </p:nvSpPr>
        <p:spPr>
          <a:xfrm>
            <a:off x="6262667" y="1775979"/>
            <a:ext cx="5661443" cy="2191468"/>
          </a:xfrm>
          <a:prstGeom prst="ellipse">
            <a:avLst/>
          </a:prstGeom>
          <a:solidFill>
            <a:srgbClr val="00338D"/>
          </a:solidFill>
        </p:spPr>
        <p:txBody>
          <a:bodyPr wrap="square" rtlCol="0" anchor="ctr" anchorCtr="0">
            <a:noAutofit/>
          </a:bodyPr>
          <a:lstStyle/>
          <a:p>
            <a:pPr algn="ctr"/>
            <a:endParaRPr lang="en-US" sz="2400" dirty="0">
              <a:solidFill>
                <a:schemeClr val="bg1"/>
              </a:solidFill>
              <a:latin typeface="Helvetica Light"/>
            </a:endParaRPr>
          </a:p>
          <a:p>
            <a:pPr algn="ctr"/>
            <a:r>
              <a:rPr lang="es-ES" sz="2400" b="1">
                <a:solidFill>
                  <a:srgbClr val="EBB700"/>
                </a:solidFill>
                <a:latin typeface="Helvetica Light"/>
              </a:rPr>
              <a:t>Subvenciones de Aumento de Socios</a:t>
            </a:r>
          </a:p>
          <a:p>
            <a:pPr algn="ctr"/>
            <a:r>
              <a:rPr lang="es-ES">
                <a:solidFill>
                  <a:schemeClr val="bg1"/>
                </a:solidFill>
                <a:latin typeface="Helvetica Light"/>
              </a:rPr>
              <a:t>Gobernador de Distrito</a:t>
            </a:r>
          </a:p>
          <a:p>
            <a:pPr algn="ctr"/>
            <a:endParaRPr lang="en-US" sz="2800" dirty="0">
              <a:solidFill>
                <a:schemeClr val="bg1"/>
              </a:solidFill>
            </a:endParaRPr>
          </a:p>
        </p:txBody>
      </p:sp>
    </p:spTree>
    <p:extLst>
      <p:ext uri="{BB962C8B-B14F-4D97-AF65-F5344CB8AC3E}">
        <p14:creationId xmlns:p14="http://schemas.microsoft.com/office/powerpoint/2010/main" val="80445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p:cNvSpPr txBox="1">
            <a:spLocks/>
          </p:cNvSpPr>
          <p:nvPr/>
        </p:nvSpPr>
        <p:spPr>
          <a:xfrm>
            <a:off x="104503" y="3279850"/>
            <a:ext cx="12085014"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a:solidFill>
                  <a:srgbClr val="FFFFFF"/>
                </a:solidFill>
                <a:latin typeface="Helvetica Light" charset="0"/>
                <a:ea typeface="Helvetica Light" charset="0"/>
                <a:cs typeface="Helvetica Light" charset="0"/>
              </a:rPr>
              <a:t>Asegurar que la Asociación Internacional de Clubes de Leones impacte la vida de 200 millones de personas a través del servicio, llegue a 1,7 millones de socios Leones y Leo y ofrezca oportunidades de aprendizaje a 500.000 socios para el año 2020.</a:t>
            </a: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FFFFFF"/>
                </a:solidFill>
                <a:latin typeface="Helvetica" charset="0"/>
                <a:ea typeface="Helvetica" charset="0"/>
                <a:cs typeface="Helvetica" charset="0"/>
              </a:rPr>
              <a:t>Meta</a:t>
            </a:r>
          </a:p>
        </p:txBody>
      </p:sp>
      <p:pic>
        <p:nvPicPr>
          <p:cNvPr id="3" name="Picture 2"/>
          <p:cNvPicPr>
            <a:picLocks noChangeAspect="1"/>
          </p:cNvPicPr>
          <p:nvPr/>
        </p:nvPicPr>
        <p:blipFill>
          <a:blip r:embed="rId3"/>
          <a:stretch>
            <a:fillRect/>
          </a:stretch>
        </p:blipFill>
        <p:spPr>
          <a:xfrm>
            <a:off x="0" y="-2651"/>
            <a:ext cx="12192000" cy="6857999"/>
          </a:xfrm>
          <a:prstGeom prst="rect">
            <a:avLst/>
          </a:prstGeom>
        </p:spPr>
      </p:pic>
      <p:sp>
        <p:nvSpPr>
          <p:cNvPr id="5" name="Rectangle 4"/>
          <p:cNvSpPr/>
          <p:nvPr/>
        </p:nvSpPr>
        <p:spPr>
          <a:xfrm>
            <a:off x="-2483" y="0"/>
            <a:ext cx="12192000" cy="6858000"/>
          </a:xfrm>
          <a:prstGeom prst="rect">
            <a:avLst/>
          </a:prstGeom>
          <a:solidFill>
            <a:schemeClr val="tx1">
              <a:lumMod val="65000"/>
              <a:lumOff val="3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Rectangle 15"/>
          <p:cNvSpPr/>
          <p:nvPr/>
        </p:nvSpPr>
        <p:spPr>
          <a:xfrm>
            <a:off x="-4966" y="-5303"/>
            <a:ext cx="12246734" cy="700571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0" name="Title 1"/>
          <p:cNvSpPr txBox="1">
            <a:spLocks/>
          </p:cNvSpPr>
          <p:nvPr/>
        </p:nvSpPr>
        <p:spPr>
          <a:xfrm>
            <a:off x="52251" y="209818"/>
            <a:ext cx="12189517" cy="1030220"/>
          </a:xfrm>
          <a:prstGeom prst="rect">
            <a:avLst/>
          </a:prstGeom>
          <a:effectLst>
            <a:outerShdw blurRad="50800" dist="38100" dir="2700000" algn="tl" rotWithShape="0">
              <a:prstClr val="black">
                <a:alpha val="40000"/>
              </a:prstClr>
            </a:outerShdw>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chemeClr val="bg1"/>
                </a:solidFill>
                <a:latin typeface="Helvetica" charset="0"/>
                <a:ea typeface="Helvetica" charset="0"/>
                <a:cs typeface="Helvetica" charset="0"/>
              </a:rPr>
              <a:t>Campaña 100: LCIF impulsando el servicio</a:t>
            </a:r>
          </a:p>
        </p:txBody>
      </p:sp>
      <p:sp>
        <p:nvSpPr>
          <p:cNvPr id="11" name="Rectangle 10"/>
          <p:cNvSpPr/>
          <p:nvPr/>
        </p:nvSpPr>
        <p:spPr>
          <a:xfrm>
            <a:off x="2175585" y="1085850"/>
            <a:ext cx="7997115"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8129" y="2412874"/>
            <a:ext cx="3361501" cy="2560342"/>
          </a:xfrm>
          <a:prstGeom prst="rect">
            <a:avLst/>
          </a:prstGeom>
        </p:spPr>
      </p:pic>
      <p:grpSp>
        <p:nvGrpSpPr>
          <p:cNvPr id="18" name="Group 17"/>
          <p:cNvGrpSpPr/>
          <p:nvPr/>
        </p:nvGrpSpPr>
        <p:grpSpPr>
          <a:xfrm>
            <a:off x="6654170" y="2395087"/>
            <a:ext cx="3940692" cy="2592800"/>
            <a:chOff x="6412006" y="1661765"/>
            <a:chExt cx="3163502" cy="199300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006" y="1661765"/>
              <a:ext cx="3163502" cy="1993006"/>
            </a:xfrm>
            <a:prstGeom prst="rect">
              <a:avLst/>
            </a:prstGeom>
          </p:spPr>
        </p:pic>
        <p:sp>
          <p:nvSpPr>
            <p:cNvPr id="17" name="TextBox 16"/>
            <p:cNvSpPr txBox="1"/>
            <p:nvPr/>
          </p:nvSpPr>
          <p:spPr>
            <a:xfrm>
              <a:off x="9431016" y="3416617"/>
              <a:ext cx="144492" cy="96324"/>
            </a:xfrm>
            <a:prstGeom prst="rect">
              <a:avLst/>
            </a:prstGeom>
            <a:noFill/>
          </p:spPr>
          <p:txBody>
            <a:bodyPr wrap="square" lIns="0" tIns="0" rIns="0" bIns="0" rtlCol="0">
              <a:spAutoFit/>
            </a:bodyPr>
            <a:lstStyle/>
            <a:p>
              <a:r>
                <a:rPr lang="es-ES" sz="500" b="1">
                  <a:solidFill>
                    <a:schemeClr val="bg1"/>
                  </a:solidFill>
                  <a:latin typeface="Arial" panose="020B0604020202020204" pitchFamily="34" charset="0"/>
                  <a:cs typeface="Arial" panose="020B0604020202020204" pitchFamily="34" charset="0"/>
                </a:rPr>
                <a:t>SM</a:t>
              </a:r>
            </a:p>
          </p:txBody>
        </p:sp>
      </p:grpSp>
    </p:spTree>
    <p:extLst>
      <p:ext uri="{BB962C8B-B14F-4D97-AF65-F5344CB8AC3E}">
        <p14:creationId xmlns:p14="http://schemas.microsoft.com/office/powerpoint/2010/main" val="2827647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2A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 t="1090" b="1090"/>
          <a:stretch/>
        </p:blipFill>
        <p:spPr>
          <a:xfrm>
            <a:off x="-2483" y="0"/>
            <a:ext cx="12192000" cy="6858000"/>
          </a:xfrm>
          <a:prstGeom prst="rect">
            <a:avLst/>
          </a:prstGeom>
        </p:spPr>
      </p:pic>
      <p:sp>
        <p:nvSpPr>
          <p:cNvPr id="5" name="Rectangle 4"/>
          <p:cNvSpPr/>
          <p:nvPr/>
        </p:nvSpPr>
        <p:spPr>
          <a:xfrm>
            <a:off x="-2483"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3" name="Text Placeholder 8"/>
          <p:cNvSpPr txBox="1">
            <a:spLocks/>
          </p:cNvSpPr>
          <p:nvPr/>
        </p:nvSpPr>
        <p:spPr>
          <a:xfrm>
            <a:off x="1422400" y="4368800"/>
            <a:ext cx="9480398" cy="794970"/>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dirty="0">
                <a:solidFill>
                  <a:schemeClr val="bg1"/>
                </a:solidFill>
                <a:latin typeface="Helvetica" charset="0"/>
                <a:ea typeface="Helvetica" charset="0"/>
                <a:cs typeface="Helvetica" charset="0"/>
              </a:rPr>
              <a:t>El éxito </a:t>
            </a:r>
            <a:r>
              <a:rPr lang="es-ES" sz="2400" dirty="0" smtClean="0">
                <a:solidFill>
                  <a:schemeClr val="bg1"/>
                </a:solidFill>
                <a:latin typeface="Helvetica" charset="0"/>
                <a:ea typeface="Helvetica" charset="0"/>
                <a:cs typeface="Helvetica" charset="0"/>
              </a:rPr>
              <a:t>del Equipo Global de Acción depende </a:t>
            </a:r>
            <a:r>
              <a:rPr lang="es-ES" sz="2400" dirty="0">
                <a:solidFill>
                  <a:schemeClr val="bg1"/>
                </a:solidFill>
                <a:latin typeface="Helvetica" charset="0"/>
                <a:ea typeface="Helvetica" charset="0"/>
                <a:cs typeface="Helvetica" charset="0"/>
              </a:rPr>
              <a:t>de la participación de los Leones. Ustedes tienen el poder de poner en acción los planes de sus clubes.</a:t>
            </a:r>
          </a:p>
          <a:p>
            <a:pPr algn="ctr"/>
            <a:endParaRPr lang="en-US" sz="2000" dirty="0" smtClean="0">
              <a:solidFill>
                <a:schemeClr val="bg1"/>
              </a:solidFill>
              <a:latin typeface="Helvetica" charset="0"/>
              <a:ea typeface="Helvetica" charset="0"/>
              <a:cs typeface="Helvetica" charset="0"/>
            </a:endParaRPr>
          </a:p>
          <a:p>
            <a:pPr algn="ctr"/>
            <a:r>
              <a:rPr lang="es-ES" sz="2000" dirty="0">
                <a:solidFill>
                  <a:schemeClr val="bg1"/>
                </a:solidFill>
                <a:latin typeface="Helvetica" charset="0"/>
                <a:ea typeface="Helvetica" charset="0"/>
                <a:cs typeface="Helvetica" charset="0"/>
              </a:rPr>
              <a:t>Contacto:</a:t>
            </a:r>
          </a:p>
          <a:p>
            <a:pPr algn="ctr"/>
            <a:r>
              <a:rPr lang="es-ES" sz="2000" dirty="0">
                <a:solidFill>
                  <a:schemeClr val="bg1"/>
                </a:solidFill>
                <a:latin typeface="Helvetica" charset="0"/>
                <a:ea typeface="Helvetica" charset="0"/>
                <a:cs typeface="Helvetica" charset="0"/>
              </a:rPr>
              <a:t>GAT@lionsclubs.org</a:t>
            </a: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chemeClr val="bg1"/>
                </a:solidFill>
              </a:rPr>
              <a:t>Es el momento de actuar</a:t>
            </a:r>
          </a:p>
        </p:txBody>
      </p:sp>
    </p:spTree>
    <p:extLst>
      <p:ext uri="{BB962C8B-B14F-4D97-AF65-F5344CB8AC3E}">
        <p14:creationId xmlns:p14="http://schemas.microsoft.com/office/powerpoint/2010/main" val="3454240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rgbClr val="0A2A5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8" name="Picture 7"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9"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a:solidFill>
                  <a:schemeClr val="bg1"/>
                </a:solidFill>
                <a:latin typeface="Helvetica Neue" charset="0"/>
                <a:ea typeface="Helvetica Neue" charset="0"/>
                <a:cs typeface="Helvetica Neue" charset="0"/>
              </a:rPr>
              <a:t>Gracias</a:t>
            </a:r>
          </a:p>
        </p:txBody>
      </p:sp>
      <p:sp>
        <p:nvSpPr>
          <p:cNvPr id="10" name="Rectangle 9"/>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Tree>
    <p:extLst>
      <p:ext uri="{BB962C8B-B14F-4D97-AF65-F5344CB8AC3E}">
        <p14:creationId xmlns:p14="http://schemas.microsoft.com/office/powerpoint/2010/main" val="132087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solidFill>
                  <a:schemeClr val="bg1"/>
                </a:solidFill>
                <a:latin typeface="Corbel" panose="020B0503020204020204" pitchFamily="34" charset="0"/>
              </a:rPr>
              <a:t>Existe apoyo a su alrededor</a:t>
            </a:r>
          </a:p>
        </p:txBody>
      </p:sp>
      <p:sp>
        <p:nvSpPr>
          <p:cNvPr id="9" name="Title 1"/>
          <p:cNvSpPr txBox="1">
            <a:spLocks/>
          </p:cNvSpPr>
          <p:nvPr/>
        </p:nvSpPr>
        <p:spPr>
          <a:xfrm>
            <a:off x="0" y="1187915"/>
            <a:ext cx="12192000" cy="58251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lang="en-US" sz="4400" kern="1200" dirty="0">
                <a:solidFill>
                  <a:schemeClr val="accent5">
                    <a:lumMod val="75000"/>
                  </a:schemeClr>
                </a:solidFill>
                <a:latin typeface="+mj-lt"/>
                <a:ea typeface="+mj-ea"/>
                <a:cs typeface="+mj-cs"/>
              </a:defRPr>
            </a:lvl1pPr>
          </a:lstStyle>
          <a:p>
            <a:pPr algn="ctr"/>
            <a:r>
              <a:rPr lang="es-ES" sz="3600" b="1" dirty="0" smtClean="0">
                <a:latin typeface="Helvetica" charset="0"/>
                <a:ea typeface="Helvetica" charset="0"/>
                <a:cs typeface="Helvetica" charset="0"/>
              </a:rPr>
              <a:t>Combinando todo lo </a:t>
            </a:r>
            <a:r>
              <a:rPr lang="es-ES" sz="3600" b="1" dirty="0">
                <a:latin typeface="Helvetica" charset="0"/>
                <a:ea typeface="Helvetica" charset="0"/>
                <a:cs typeface="Helvetica" charset="0"/>
              </a:rPr>
              <a:t>mejor del </a:t>
            </a:r>
            <a:r>
              <a:rPr lang="es-ES" sz="3600" b="1" dirty="0" err="1">
                <a:latin typeface="Helvetica" charset="0"/>
                <a:ea typeface="Helvetica" charset="0"/>
                <a:cs typeface="Helvetica" charset="0"/>
              </a:rPr>
              <a:t>Leonismo</a:t>
            </a:r>
            <a:endParaRPr lang="es-ES" sz="3600" b="1" dirty="0">
              <a:latin typeface="Helvetica" charset="0"/>
              <a:ea typeface="Helvetica" charset="0"/>
              <a:cs typeface="Helvetica" charset="0"/>
            </a:endParaRPr>
          </a:p>
        </p:txBody>
      </p:sp>
      <p:sp>
        <p:nvSpPr>
          <p:cNvPr id="10" name="Rectangle 9"/>
          <p:cNvSpPr/>
          <p:nvPr/>
        </p:nvSpPr>
        <p:spPr>
          <a:xfrm>
            <a:off x="5136265" y="200322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27" y="2548129"/>
            <a:ext cx="9915646" cy="2509898"/>
          </a:xfrm>
          <a:prstGeom prst="rect">
            <a:avLst/>
          </a:prstGeom>
        </p:spPr>
      </p:pic>
      <p:sp>
        <p:nvSpPr>
          <p:cNvPr id="13" name="TextBox 12"/>
          <p:cNvSpPr txBox="1"/>
          <p:nvPr/>
        </p:nvSpPr>
        <p:spPr>
          <a:xfrm>
            <a:off x="3970117" y="2939969"/>
            <a:ext cx="4051140" cy="461665"/>
          </a:xfrm>
          <a:prstGeom prst="rect">
            <a:avLst/>
          </a:prstGeom>
          <a:noFill/>
        </p:spPr>
        <p:txBody>
          <a:bodyPr wrap="square" rtlCol="0">
            <a:spAutoFit/>
          </a:bodyPr>
          <a:lstStyle/>
          <a:p>
            <a:pPr algn="ctr"/>
            <a:r>
              <a:rPr lang="es-ES" sz="2400" b="1">
                <a:solidFill>
                  <a:schemeClr val="bg1"/>
                </a:solidFill>
                <a:latin typeface="Helvetica" charset="0"/>
                <a:ea typeface="Helvetica" charset="0"/>
                <a:cs typeface="Helvetica" charset="0"/>
              </a:rPr>
              <a:t>Equipo Global de Acción</a:t>
            </a:r>
          </a:p>
        </p:txBody>
      </p:sp>
      <p:sp>
        <p:nvSpPr>
          <p:cNvPr id="16" name="TextBox 15"/>
          <p:cNvSpPr txBox="1"/>
          <p:nvPr/>
        </p:nvSpPr>
        <p:spPr>
          <a:xfrm>
            <a:off x="1794075" y="4354009"/>
            <a:ext cx="2685327" cy="369332"/>
          </a:xfrm>
          <a:prstGeom prst="rect">
            <a:avLst/>
          </a:prstGeom>
          <a:noFill/>
        </p:spPr>
        <p:txBody>
          <a:bodyPr wrap="square" rtlCol="0">
            <a:spAutoFit/>
          </a:bodyPr>
          <a:lstStyle/>
          <a:p>
            <a:pPr algn="ctr"/>
            <a:r>
              <a:rPr lang="es-ES" b="1">
                <a:solidFill>
                  <a:srgbClr val="31639F"/>
                </a:solidFill>
              </a:rPr>
              <a:t>LIDERATO</a:t>
            </a:r>
            <a:r>
              <a:rPr lang="es-ES">
                <a:solidFill>
                  <a:srgbClr val="31639F"/>
                </a:solidFill>
              </a:rPr>
              <a:t> [GLT]</a:t>
            </a:r>
          </a:p>
        </p:txBody>
      </p:sp>
      <p:sp>
        <p:nvSpPr>
          <p:cNvPr id="17" name="TextBox 16"/>
          <p:cNvSpPr txBox="1"/>
          <p:nvPr/>
        </p:nvSpPr>
        <p:spPr>
          <a:xfrm>
            <a:off x="4653023" y="4354009"/>
            <a:ext cx="2685327" cy="369332"/>
          </a:xfrm>
          <a:prstGeom prst="rect">
            <a:avLst/>
          </a:prstGeom>
          <a:noFill/>
        </p:spPr>
        <p:txBody>
          <a:bodyPr wrap="square" rtlCol="0">
            <a:spAutoFit/>
          </a:bodyPr>
          <a:lstStyle/>
          <a:p>
            <a:pPr algn="ctr"/>
            <a:r>
              <a:rPr lang="es-ES" b="1">
                <a:solidFill>
                  <a:srgbClr val="31639F"/>
                </a:solidFill>
              </a:rPr>
              <a:t>AFILIACIÓN</a:t>
            </a:r>
            <a:r>
              <a:rPr lang="es-ES">
                <a:solidFill>
                  <a:srgbClr val="31639F"/>
                </a:solidFill>
              </a:rPr>
              <a:t> [GMT]</a:t>
            </a:r>
          </a:p>
        </p:txBody>
      </p:sp>
      <p:sp>
        <p:nvSpPr>
          <p:cNvPr id="18" name="TextBox 17"/>
          <p:cNvSpPr txBox="1"/>
          <p:nvPr/>
        </p:nvSpPr>
        <p:spPr>
          <a:xfrm>
            <a:off x="7488821" y="4354009"/>
            <a:ext cx="2685327" cy="369332"/>
          </a:xfrm>
          <a:prstGeom prst="rect">
            <a:avLst/>
          </a:prstGeom>
          <a:noFill/>
        </p:spPr>
        <p:txBody>
          <a:bodyPr wrap="square" rtlCol="0">
            <a:spAutoFit/>
          </a:bodyPr>
          <a:lstStyle/>
          <a:p>
            <a:pPr algn="ctr"/>
            <a:r>
              <a:rPr lang="es-ES" b="1">
                <a:solidFill>
                  <a:srgbClr val="31639F"/>
                </a:solidFill>
              </a:rPr>
              <a:t>SERVICIO</a:t>
            </a:r>
            <a:r>
              <a:rPr lang="es-ES">
                <a:solidFill>
                  <a:srgbClr val="31639F"/>
                </a:solidFill>
              </a:rPr>
              <a:t> [GST]</a:t>
            </a:r>
          </a:p>
        </p:txBody>
      </p:sp>
    </p:spTree>
    <p:custDataLst>
      <p:tags r:id="rId1"/>
    </p:custDataLst>
    <p:extLst>
      <p:ext uri="{BB962C8B-B14F-4D97-AF65-F5344CB8AC3E}">
        <p14:creationId xmlns:p14="http://schemas.microsoft.com/office/powerpoint/2010/main" val="2371012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2" name="Group 1"/>
          <p:cNvGrpSpPr/>
          <p:nvPr/>
        </p:nvGrpSpPr>
        <p:grpSpPr>
          <a:xfrm>
            <a:off x="2103668" y="1550446"/>
            <a:ext cx="7794582" cy="3779520"/>
            <a:chOff x="2103668" y="1550446"/>
            <a:chExt cx="7794582" cy="377952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34" y="1550446"/>
              <a:ext cx="3785616" cy="37795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3633312" y="1729575"/>
              <a:ext cx="2609088" cy="26090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668" y="2854147"/>
              <a:ext cx="1792224" cy="1786128"/>
            </a:xfrm>
            <a:prstGeom prst="rect">
              <a:avLst/>
            </a:prstGeom>
          </p:spPr>
        </p:pic>
      </p:grpSp>
    </p:spTree>
    <p:extLst>
      <p:ext uri="{BB962C8B-B14F-4D97-AF65-F5344CB8AC3E}">
        <p14:creationId xmlns:p14="http://schemas.microsoft.com/office/powerpoint/2010/main" val="58835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31" name="Group 30"/>
          <p:cNvGrpSpPr/>
          <p:nvPr/>
        </p:nvGrpSpPr>
        <p:grpSpPr>
          <a:xfrm>
            <a:off x="3376707" y="2243330"/>
            <a:ext cx="5926418" cy="1360483"/>
            <a:chOff x="3376707" y="2243330"/>
            <a:chExt cx="5926418" cy="1360483"/>
          </a:xfrm>
        </p:grpSpPr>
        <p:sp>
          <p:nvSpPr>
            <p:cNvPr id="12" name="Rounded Rectangle 11"/>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7"/>
          <p:cNvGrpSpPr/>
          <p:nvPr/>
        </p:nvGrpSpPr>
        <p:grpSpPr>
          <a:xfrm>
            <a:off x="2103668" y="1550446"/>
            <a:ext cx="7794582" cy="3779520"/>
            <a:chOff x="2103668" y="1550446"/>
            <a:chExt cx="7794582" cy="377952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34" y="1550446"/>
              <a:ext cx="3785616" cy="37795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3633312" y="1729575"/>
              <a:ext cx="2609088" cy="26090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668" y="2854147"/>
              <a:ext cx="1792224" cy="1786128"/>
            </a:xfrm>
            <a:prstGeom prst="rect">
              <a:avLst/>
            </a:prstGeom>
          </p:spPr>
        </p:pic>
      </p:grpSp>
      <p:grpSp>
        <p:nvGrpSpPr>
          <p:cNvPr id="28" name="Group 27"/>
          <p:cNvGrpSpPr/>
          <p:nvPr/>
        </p:nvGrpSpPr>
        <p:grpSpPr>
          <a:xfrm>
            <a:off x="475129" y="459294"/>
            <a:ext cx="1568824" cy="502920"/>
            <a:chOff x="1269999" y="525034"/>
            <a:chExt cx="1568824" cy="502920"/>
          </a:xfrm>
        </p:grpSpPr>
        <p:sp>
          <p:nvSpPr>
            <p:cNvPr id="29" name="Rounded Rectangle 28"/>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1323743" y="550434"/>
              <a:ext cx="1460657"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SERVICIO</a:t>
              </a:r>
            </a:p>
          </p:txBody>
        </p:sp>
      </p:grpSp>
    </p:spTree>
    <p:extLst>
      <p:ext uri="{BB962C8B-B14F-4D97-AF65-F5344CB8AC3E}">
        <p14:creationId xmlns:p14="http://schemas.microsoft.com/office/powerpoint/2010/main" val="15112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3.7037E-7 L 0.05442 -0.00231 " pathEditMode="relative" rAng="0" ptsTypes="AA">
                                      <p:cBhvr>
                                        <p:cTn id="6" dur="1000" fill="hold"/>
                                        <p:tgtEl>
                                          <p:spTgt spid="8"/>
                                        </p:tgtEl>
                                        <p:attrNameLst>
                                          <p:attrName>ppt_x</p:attrName>
                                          <p:attrName>ppt_y</p:attrName>
                                        </p:attrNameLst>
                                      </p:cBhvr>
                                      <p:rCtr x="2721"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sp>
        <p:nvSpPr>
          <p:cNvPr id="2" name="Freeform 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2767056" y="1538494"/>
            <a:ext cx="7794582" cy="3779520"/>
            <a:chOff x="2103668" y="1550446"/>
            <a:chExt cx="7794582" cy="377952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634" y="1550446"/>
              <a:ext cx="3785616" cy="37795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3633312" y="1729575"/>
              <a:ext cx="2609088" cy="260908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668" y="2854147"/>
              <a:ext cx="1792224" cy="1786128"/>
            </a:xfrm>
            <a:prstGeom prst="rect">
              <a:avLst/>
            </a:prstGeom>
          </p:spPr>
        </p:pic>
      </p:grpSp>
      <p:grpSp>
        <p:nvGrpSpPr>
          <p:cNvPr id="36" name="Group 35"/>
          <p:cNvGrpSpPr/>
          <p:nvPr/>
        </p:nvGrpSpPr>
        <p:grpSpPr>
          <a:xfrm>
            <a:off x="469152" y="1044988"/>
            <a:ext cx="2303930" cy="502920"/>
            <a:chOff x="1269999" y="1319904"/>
            <a:chExt cx="2303930" cy="502920"/>
          </a:xfrm>
        </p:grpSpPr>
        <p:sp>
          <p:nvSpPr>
            <p:cNvPr id="37" name="Rounded Rectangle 36"/>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1323743" y="1345304"/>
              <a:ext cx="2218877" cy="461665"/>
            </a:xfrm>
            <a:prstGeom prst="rect">
              <a:avLst/>
            </a:prstGeom>
            <a:noFill/>
          </p:spPr>
          <p:txBody>
            <a:bodyPr wrap="none" rtlCol="0">
              <a:spAutoFit/>
            </a:bodyPr>
            <a:lstStyle/>
            <a:p>
              <a:r>
                <a:rPr lang="es-ES" sz="2400">
                  <a:solidFill>
                    <a:prstClr val="white"/>
                  </a:solidFill>
                  <a:latin typeface="Helvetica 55 Roman" charset="0"/>
                  <a:ea typeface="Helvetica 55 Roman" charset="0"/>
                  <a:cs typeface="Helvetica 55 Roman" charset="0"/>
                </a:rPr>
                <a:t>AFILIACIÓN</a:t>
              </a:r>
            </a:p>
          </p:txBody>
        </p:sp>
      </p:grpSp>
      <p:grpSp>
        <p:nvGrpSpPr>
          <p:cNvPr id="39" name="Group 38"/>
          <p:cNvGrpSpPr/>
          <p:nvPr/>
        </p:nvGrpSpPr>
        <p:grpSpPr>
          <a:xfrm>
            <a:off x="475129" y="459294"/>
            <a:ext cx="1568824" cy="502920"/>
            <a:chOff x="1269999" y="525034"/>
            <a:chExt cx="1568824" cy="502920"/>
          </a:xfrm>
        </p:grpSpPr>
        <p:sp>
          <p:nvSpPr>
            <p:cNvPr id="40" name="Rounded Rectangle 39"/>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xtBox 40"/>
            <p:cNvSpPr txBox="1"/>
            <p:nvPr/>
          </p:nvSpPr>
          <p:spPr>
            <a:xfrm>
              <a:off x="1323743" y="550434"/>
              <a:ext cx="1460657"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SERVICIO</a:t>
              </a:r>
            </a:p>
          </p:txBody>
        </p:sp>
      </p:grpSp>
    </p:spTree>
    <p:extLst>
      <p:ext uri="{BB962C8B-B14F-4D97-AF65-F5344CB8AC3E}">
        <p14:creationId xmlns:p14="http://schemas.microsoft.com/office/powerpoint/2010/main" val="21318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5" name="Group 4"/>
          <p:cNvGrpSpPr/>
          <p:nvPr/>
        </p:nvGrpSpPr>
        <p:grpSpPr>
          <a:xfrm>
            <a:off x="6776022" y="1538494"/>
            <a:ext cx="3785616" cy="3779520"/>
            <a:chOff x="6776022" y="1538494"/>
            <a:chExt cx="3785616" cy="3779520"/>
          </a:xfrm>
        </p:grpSpPr>
        <p:sp>
          <p:nvSpPr>
            <p:cNvPr id="19" name="Freeform 18"/>
            <p:cNvSpPr/>
            <p:nvPr/>
          </p:nvSpPr>
          <p:spPr>
            <a:xfrm flipH="1">
              <a:off x="7425765" y="3098800"/>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022" y="1538494"/>
              <a:ext cx="3785616" cy="3779520"/>
            </a:xfrm>
            <a:prstGeom prst="rect">
              <a:avLst/>
            </a:prstGeom>
          </p:spPr>
        </p:pic>
      </p:grpSp>
      <p:grpSp>
        <p:nvGrpSpPr>
          <p:cNvPr id="6" name="Group 5"/>
          <p:cNvGrpSpPr/>
          <p:nvPr/>
        </p:nvGrpSpPr>
        <p:grpSpPr>
          <a:xfrm>
            <a:off x="4296700" y="1717623"/>
            <a:ext cx="2609088" cy="2609088"/>
            <a:chOff x="4296700" y="1717623"/>
            <a:chExt cx="2609088" cy="2609088"/>
          </a:xfrm>
        </p:grpSpPr>
        <p:sp>
          <p:nvSpPr>
            <p:cNvPr id="18" name="Freeform 17"/>
            <p:cNvSpPr/>
            <p:nvPr/>
          </p:nvSpPr>
          <p:spPr>
            <a:xfrm flipH="1">
              <a:off x="4754283" y="2805953"/>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Freeform 2"/>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4296700" y="1717623"/>
              <a:ext cx="2609088" cy="2609088"/>
            </a:xfrm>
            <a:prstGeom prst="rect">
              <a:avLst/>
            </a:prstGeom>
          </p:spPr>
        </p:pic>
      </p:grpSp>
      <p:grpSp>
        <p:nvGrpSpPr>
          <p:cNvPr id="7" name="Group 6"/>
          <p:cNvGrpSpPr/>
          <p:nvPr/>
        </p:nvGrpSpPr>
        <p:grpSpPr>
          <a:xfrm>
            <a:off x="2767056" y="2842195"/>
            <a:ext cx="1792224" cy="1786128"/>
            <a:chOff x="2767056" y="2842195"/>
            <a:chExt cx="1792224" cy="1786128"/>
          </a:xfrm>
        </p:grpSpPr>
        <p:sp>
          <p:nvSpPr>
            <p:cNvPr id="17" name="Freeform 16"/>
            <p:cNvSpPr/>
            <p:nvPr/>
          </p:nvSpPr>
          <p:spPr>
            <a:xfrm flipH="1">
              <a:off x="3068918" y="3606800"/>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reeform 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056" y="2842195"/>
              <a:ext cx="1792224" cy="1786128"/>
            </a:xfrm>
            <a:prstGeom prst="rect">
              <a:avLst/>
            </a:prstGeom>
          </p:spPr>
        </p:pic>
      </p:grpSp>
      <p:grpSp>
        <p:nvGrpSpPr>
          <p:cNvPr id="31" name="Group 30"/>
          <p:cNvGrpSpPr/>
          <p:nvPr/>
        </p:nvGrpSpPr>
        <p:grpSpPr>
          <a:xfrm>
            <a:off x="469153" y="1636659"/>
            <a:ext cx="2160495" cy="502920"/>
            <a:chOff x="1269999" y="1319904"/>
            <a:chExt cx="2160495" cy="502920"/>
          </a:xfrm>
        </p:grpSpPr>
        <p:sp>
          <p:nvSpPr>
            <p:cNvPr id="32" name="Rounded Rectangle 31"/>
            <p:cNvSpPr/>
            <p:nvPr/>
          </p:nvSpPr>
          <p:spPr>
            <a:xfrm>
              <a:off x="1269999" y="1319904"/>
              <a:ext cx="2160495"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1323743" y="1345304"/>
              <a:ext cx="2058577" cy="461665"/>
            </a:xfrm>
            <a:prstGeom prst="rect">
              <a:avLst/>
            </a:prstGeom>
            <a:noFill/>
          </p:spPr>
          <p:txBody>
            <a:bodyPr wrap="none" rtlCol="0">
              <a:spAutoFit/>
            </a:bodyPr>
            <a:lstStyle/>
            <a:p>
              <a:r>
                <a:rPr lang="es-ES" sz="2400">
                  <a:solidFill>
                    <a:prstClr val="white"/>
                  </a:solidFill>
                  <a:latin typeface="Helvetica 55 Roman" charset="0"/>
                  <a:ea typeface="Helvetica 55 Roman" charset="0"/>
                  <a:cs typeface="Helvetica 55 Roman" charset="0"/>
                </a:rPr>
                <a:t>LIDERATO</a:t>
              </a:r>
            </a:p>
          </p:txBody>
        </p:sp>
      </p:grpSp>
      <p:grpSp>
        <p:nvGrpSpPr>
          <p:cNvPr id="34" name="Group 33"/>
          <p:cNvGrpSpPr/>
          <p:nvPr/>
        </p:nvGrpSpPr>
        <p:grpSpPr>
          <a:xfrm>
            <a:off x="469152" y="1044988"/>
            <a:ext cx="2303930" cy="502920"/>
            <a:chOff x="1269999" y="1319904"/>
            <a:chExt cx="2303930" cy="502920"/>
          </a:xfrm>
        </p:grpSpPr>
        <p:sp>
          <p:nvSpPr>
            <p:cNvPr id="35" name="Rounded Rectangle 34"/>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1323743" y="1345304"/>
              <a:ext cx="2218877" cy="461665"/>
            </a:xfrm>
            <a:prstGeom prst="rect">
              <a:avLst/>
            </a:prstGeom>
            <a:noFill/>
          </p:spPr>
          <p:txBody>
            <a:bodyPr wrap="none" rtlCol="0">
              <a:spAutoFit/>
            </a:bodyPr>
            <a:lstStyle/>
            <a:p>
              <a:r>
                <a:rPr lang="es-ES" sz="2400">
                  <a:solidFill>
                    <a:prstClr val="white"/>
                  </a:solidFill>
                  <a:latin typeface="Helvetica 55 Roman" charset="0"/>
                  <a:ea typeface="Helvetica 55 Roman" charset="0"/>
                  <a:cs typeface="Helvetica 55 Roman" charset="0"/>
                </a:rPr>
                <a:t>AFILIACIÓN</a:t>
              </a:r>
            </a:p>
          </p:txBody>
        </p:sp>
      </p:grpSp>
      <p:grpSp>
        <p:nvGrpSpPr>
          <p:cNvPr id="37" name="Group 36"/>
          <p:cNvGrpSpPr/>
          <p:nvPr/>
        </p:nvGrpSpPr>
        <p:grpSpPr>
          <a:xfrm>
            <a:off x="475129" y="459294"/>
            <a:ext cx="1568824" cy="502920"/>
            <a:chOff x="1269999" y="525034"/>
            <a:chExt cx="1568824" cy="502920"/>
          </a:xfrm>
        </p:grpSpPr>
        <p:sp>
          <p:nvSpPr>
            <p:cNvPr id="38" name="Rounded Rectangle 37"/>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1323743" y="550434"/>
              <a:ext cx="1460657"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SERVICIO</a:t>
              </a:r>
            </a:p>
          </p:txBody>
        </p:sp>
      </p:grpSp>
    </p:spTree>
    <p:extLst>
      <p:ext uri="{BB962C8B-B14F-4D97-AF65-F5344CB8AC3E}">
        <p14:creationId xmlns:p14="http://schemas.microsoft.com/office/powerpoint/2010/main" val="385596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grpSp>
        <p:nvGrpSpPr>
          <p:cNvPr id="11" name="Group 10"/>
          <p:cNvGrpSpPr/>
          <p:nvPr/>
        </p:nvGrpSpPr>
        <p:grpSpPr>
          <a:xfrm>
            <a:off x="2253490" y="5061176"/>
            <a:ext cx="7049629" cy="502920"/>
            <a:chOff x="1590102" y="5061176"/>
            <a:chExt cx="7049629" cy="502920"/>
          </a:xfrm>
        </p:grpSpPr>
        <p:sp>
          <p:nvSpPr>
            <p:cNvPr id="20" name="Rounded Rectangle 19"/>
            <p:cNvSpPr/>
            <p:nvPr/>
          </p:nvSpPr>
          <p:spPr>
            <a:xfrm>
              <a:off x="1590102" y="5061176"/>
              <a:ext cx="2745665"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1668337" y="5086576"/>
              <a:ext cx="2624180"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INTERNACIONAL</a:t>
              </a:r>
            </a:p>
          </p:txBody>
        </p:sp>
        <p:sp>
          <p:nvSpPr>
            <p:cNvPr id="16" name="Rounded Rectangle 15"/>
            <p:cNvSpPr/>
            <p:nvPr/>
          </p:nvSpPr>
          <p:spPr>
            <a:xfrm>
              <a:off x="4500807" y="5061176"/>
              <a:ext cx="1568824"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511269" y="5086576"/>
              <a:ext cx="1547218"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DISTRITO</a:t>
              </a:r>
            </a:p>
          </p:txBody>
        </p:sp>
        <p:sp>
          <p:nvSpPr>
            <p:cNvPr id="9" name="Rounded Rectangle 8"/>
            <p:cNvSpPr/>
            <p:nvPr/>
          </p:nvSpPr>
          <p:spPr>
            <a:xfrm>
              <a:off x="7224655" y="5061176"/>
              <a:ext cx="1415076" cy="502920"/>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349306" y="5086576"/>
              <a:ext cx="1212191"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CLUBES</a:t>
              </a:r>
            </a:p>
          </p:txBody>
        </p:sp>
      </p:grpSp>
      <p:grpSp>
        <p:nvGrpSpPr>
          <p:cNvPr id="12" name="Group 11"/>
          <p:cNvGrpSpPr/>
          <p:nvPr/>
        </p:nvGrpSpPr>
        <p:grpSpPr>
          <a:xfrm>
            <a:off x="3680608" y="3496236"/>
            <a:ext cx="4966448" cy="1602590"/>
            <a:chOff x="3017220" y="3496236"/>
            <a:chExt cx="4966448" cy="1602590"/>
          </a:xfrm>
        </p:grpSpPr>
        <p:cxnSp>
          <p:nvCxnSpPr>
            <p:cNvPr id="22" name="Straight Connector 21"/>
            <p:cNvCxnSpPr/>
            <p:nvPr/>
          </p:nvCxnSpPr>
          <p:spPr>
            <a:xfrm>
              <a:off x="3017220" y="3759201"/>
              <a:ext cx="0" cy="1339625"/>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597" y="3496236"/>
              <a:ext cx="0" cy="1602590"/>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83668" y="4321586"/>
              <a:ext cx="0" cy="777240"/>
            </a:xfrm>
            <a:prstGeom prst="line">
              <a:avLst/>
            </a:prstGeom>
            <a:ln w="28575">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776022" y="1544471"/>
            <a:ext cx="3785616" cy="3779520"/>
            <a:chOff x="6776022" y="1538494"/>
            <a:chExt cx="3785616" cy="3779520"/>
          </a:xfrm>
        </p:grpSpPr>
        <p:sp>
          <p:nvSpPr>
            <p:cNvPr id="27" name="Freeform 26"/>
            <p:cNvSpPr/>
            <p:nvPr/>
          </p:nvSpPr>
          <p:spPr>
            <a:xfrm flipH="1">
              <a:off x="7425765" y="3098800"/>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8713694" y="3089835"/>
              <a:ext cx="1161625" cy="1410447"/>
            </a:xfrm>
            <a:custGeom>
              <a:avLst/>
              <a:gdLst>
                <a:gd name="connsiteX0" fmla="*/ 161365 w 1161625"/>
                <a:gd name="connsiteY0" fmla="*/ 352612 h 1410447"/>
                <a:gd name="connsiteX1" fmla="*/ 161365 w 1161625"/>
                <a:gd name="connsiteY1" fmla="*/ 352612 h 1410447"/>
                <a:gd name="connsiteX2" fmla="*/ 143435 w 1161625"/>
                <a:gd name="connsiteY2" fmla="*/ 400424 h 1410447"/>
                <a:gd name="connsiteX3" fmla="*/ 125506 w 1161625"/>
                <a:gd name="connsiteY3" fmla="*/ 430306 h 1410447"/>
                <a:gd name="connsiteX4" fmla="*/ 101600 w 1161625"/>
                <a:gd name="connsiteY4" fmla="*/ 484094 h 1410447"/>
                <a:gd name="connsiteX5" fmla="*/ 89647 w 1161625"/>
                <a:gd name="connsiteY5" fmla="*/ 531906 h 1410447"/>
                <a:gd name="connsiteX6" fmla="*/ 65741 w 1161625"/>
                <a:gd name="connsiteY6" fmla="*/ 573741 h 1410447"/>
                <a:gd name="connsiteX7" fmla="*/ 53788 w 1161625"/>
                <a:gd name="connsiteY7" fmla="*/ 615577 h 1410447"/>
                <a:gd name="connsiteX8" fmla="*/ 47812 w 1161625"/>
                <a:gd name="connsiteY8" fmla="*/ 633506 h 1410447"/>
                <a:gd name="connsiteX9" fmla="*/ 35859 w 1161625"/>
                <a:gd name="connsiteY9" fmla="*/ 675341 h 1410447"/>
                <a:gd name="connsiteX10" fmla="*/ 23906 w 1161625"/>
                <a:gd name="connsiteY10" fmla="*/ 699247 h 1410447"/>
                <a:gd name="connsiteX11" fmla="*/ 5977 w 1161625"/>
                <a:gd name="connsiteY11" fmla="*/ 866589 h 1410447"/>
                <a:gd name="connsiteX12" fmla="*/ 0 w 1161625"/>
                <a:gd name="connsiteY12" fmla="*/ 914400 h 1410447"/>
                <a:gd name="connsiteX13" fmla="*/ 11953 w 1161625"/>
                <a:gd name="connsiteY13" fmla="*/ 1087718 h 1410447"/>
                <a:gd name="connsiteX14" fmla="*/ 23906 w 1161625"/>
                <a:gd name="connsiteY14" fmla="*/ 1129553 h 1410447"/>
                <a:gd name="connsiteX15" fmla="*/ 29882 w 1161625"/>
                <a:gd name="connsiteY15" fmla="*/ 1153459 h 1410447"/>
                <a:gd name="connsiteX16" fmla="*/ 41835 w 1161625"/>
                <a:gd name="connsiteY16" fmla="*/ 1171389 h 1410447"/>
                <a:gd name="connsiteX17" fmla="*/ 53788 w 1161625"/>
                <a:gd name="connsiteY17" fmla="*/ 1195294 h 1410447"/>
                <a:gd name="connsiteX18" fmla="*/ 65741 w 1161625"/>
                <a:gd name="connsiteY18" fmla="*/ 1213224 h 1410447"/>
                <a:gd name="connsiteX19" fmla="*/ 77694 w 1161625"/>
                <a:gd name="connsiteY19" fmla="*/ 1237130 h 1410447"/>
                <a:gd name="connsiteX20" fmla="*/ 119530 w 1161625"/>
                <a:gd name="connsiteY20" fmla="*/ 1278965 h 1410447"/>
                <a:gd name="connsiteX21" fmla="*/ 137459 w 1161625"/>
                <a:gd name="connsiteY21" fmla="*/ 1296894 h 1410447"/>
                <a:gd name="connsiteX22" fmla="*/ 173318 w 1161625"/>
                <a:gd name="connsiteY22" fmla="*/ 1320800 h 1410447"/>
                <a:gd name="connsiteX23" fmla="*/ 209177 w 1161625"/>
                <a:gd name="connsiteY23" fmla="*/ 1344706 h 1410447"/>
                <a:gd name="connsiteX24" fmla="*/ 268941 w 1161625"/>
                <a:gd name="connsiteY24" fmla="*/ 1380565 h 1410447"/>
                <a:gd name="connsiteX25" fmla="*/ 310777 w 1161625"/>
                <a:gd name="connsiteY25" fmla="*/ 1404471 h 1410447"/>
                <a:gd name="connsiteX26" fmla="*/ 340659 w 1161625"/>
                <a:gd name="connsiteY26" fmla="*/ 1410447 h 1410447"/>
                <a:gd name="connsiteX27" fmla="*/ 484094 w 1161625"/>
                <a:gd name="connsiteY27" fmla="*/ 1404471 h 1410447"/>
                <a:gd name="connsiteX28" fmla="*/ 519953 w 1161625"/>
                <a:gd name="connsiteY28" fmla="*/ 1392518 h 1410447"/>
                <a:gd name="connsiteX29" fmla="*/ 573741 w 1161625"/>
                <a:gd name="connsiteY29" fmla="*/ 1362636 h 1410447"/>
                <a:gd name="connsiteX30" fmla="*/ 597647 w 1161625"/>
                <a:gd name="connsiteY30" fmla="*/ 1350683 h 1410447"/>
                <a:gd name="connsiteX31" fmla="*/ 615577 w 1161625"/>
                <a:gd name="connsiteY31" fmla="*/ 1338730 h 1410447"/>
                <a:gd name="connsiteX32" fmla="*/ 639482 w 1161625"/>
                <a:gd name="connsiteY32" fmla="*/ 1326777 h 1410447"/>
                <a:gd name="connsiteX33" fmla="*/ 663388 w 1161625"/>
                <a:gd name="connsiteY33" fmla="*/ 1308847 h 1410447"/>
                <a:gd name="connsiteX34" fmla="*/ 687294 w 1161625"/>
                <a:gd name="connsiteY34" fmla="*/ 1296894 h 1410447"/>
                <a:gd name="connsiteX35" fmla="*/ 723153 w 1161625"/>
                <a:gd name="connsiteY35" fmla="*/ 1272989 h 1410447"/>
                <a:gd name="connsiteX36" fmla="*/ 741082 w 1161625"/>
                <a:gd name="connsiteY36" fmla="*/ 1249083 h 1410447"/>
                <a:gd name="connsiteX37" fmla="*/ 776941 w 1161625"/>
                <a:gd name="connsiteY37" fmla="*/ 1213224 h 1410447"/>
                <a:gd name="connsiteX38" fmla="*/ 812800 w 1161625"/>
                <a:gd name="connsiteY38" fmla="*/ 1153459 h 1410447"/>
                <a:gd name="connsiteX39" fmla="*/ 824753 w 1161625"/>
                <a:gd name="connsiteY39" fmla="*/ 1135530 h 1410447"/>
                <a:gd name="connsiteX40" fmla="*/ 836706 w 1161625"/>
                <a:gd name="connsiteY40" fmla="*/ 1105647 h 1410447"/>
                <a:gd name="connsiteX41" fmla="*/ 848659 w 1161625"/>
                <a:gd name="connsiteY41" fmla="*/ 1081741 h 1410447"/>
                <a:gd name="connsiteX42" fmla="*/ 866588 w 1161625"/>
                <a:gd name="connsiteY42" fmla="*/ 1039906 h 1410447"/>
                <a:gd name="connsiteX43" fmla="*/ 872565 w 1161625"/>
                <a:gd name="connsiteY43" fmla="*/ 1016000 h 1410447"/>
                <a:gd name="connsiteX44" fmla="*/ 896471 w 1161625"/>
                <a:gd name="connsiteY44" fmla="*/ 980141 h 1410447"/>
                <a:gd name="connsiteX45" fmla="*/ 902447 w 1161625"/>
                <a:gd name="connsiteY45" fmla="*/ 962212 h 1410447"/>
                <a:gd name="connsiteX46" fmla="*/ 926353 w 1161625"/>
                <a:gd name="connsiteY46" fmla="*/ 920377 h 1410447"/>
                <a:gd name="connsiteX47" fmla="*/ 932330 w 1161625"/>
                <a:gd name="connsiteY47" fmla="*/ 902447 h 1410447"/>
                <a:gd name="connsiteX48" fmla="*/ 956235 w 1161625"/>
                <a:gd name="connsiteY48" fmla="*/ 866589 h 1410447"/>
                <a:gd name="connsiteX49" fmla="*/ 968188 w 1161625"/>
                <a:gd name="connsiteY49" fmla="*/ 848659 h 1410447"/>
                <a:gd name="connsiteX50" fmla="*/ 986118 w 1161625"/>
                <a:gd name="connsiteY50" fmla="*/ 812800 h 1410447"/>
                <a:gd name="connsiteX51" fmla="*/ 992094 w 1161625"/>
                <a:gd name="connsiteY51" fmla="*/ 794871 h 1410447"/>
                <a:gd name="connsiteX52" fmla="*/ 1027953 w 1161625"/>
                <a:gd name="connsiteY52" fmla="*/ 741083 h 1410447"/>
                <a:gd name="connsiteX53" fmla="*/ 1039906 w 1161625"/>
                <a:gd name="connsiteY53" fmla="*/ 723153 h 1410447"/>
                <a:gd name="connsiteX54" fmla="*/ 1051859 w 1161625"/>
                <a:gd name="connsiteY54" fmla="*/ 705224 h 1410447"/>
                <a:gd name="connsiteX55" fmla="*/ 1069788 w 1161625"/>
                <a:gd name="connsiteY55" fmla="*/ 669365 h 1410447"/>
                <a:gd name="connsiteX56" fmla="*/ 1093694 w 1161625"/>
                <a:gd name="connsiteY56" fmla="*/ 627530 h 1410447"/>
                <a:gd name="connsiteX57" fmla="*/ 1111624 w 1161625"/>
                <a:gd name="connsiteY57" fmla="*/ 591671 h 1410447"/>
                <a:gd name="connsiteX58" fmla="*/ 1117600 w 1161625"/>
                <a:gd name="connsiteY58" fmla="*/ 573741 h 1410447"/>
                <a:gd name="connsiteX59" fmla="*/ 1129553 w 1161625"/>
                <a:gd name="connsiteY59" fmla="*/ 555812 h 1410447"/>
                <a:gd name="connsiteX60" fmla="*/ 1141506 w 1161625"/>
                <a:gd name="connsiteY60" fmla="*/ 519953 h 1410447"/>
                <a:gd name="connsiteX61" fmla="*/ 1147482 w 1161625"/>
                <a:gd name="connsiteY61" fmla="*/ 502024 h 1410447"/>
                <a:gd name="connsiteX62" fmla="*/ 1153459 w 1161625"/>
                <a:gd name="connsiteY62" fmla="*/ 484094 h 1410447"/>
                <a:gd name="connsiteX63" fmla="*/ 1153459 w 1161625"/>
                <a:gd name="connsiteY63" fmla="*/ 292847 h 1410447"/>
                <a:gd name="connsiteX64" fmla="*/ 1147482 w 1161625"/>
                <a:gd name="connsiteY64" fmla="*/ 262965 h 1410447"/>
                <a:gd name="connsiteX65" fmla="*/ 1129553 w 1161625"/>
                <a:gd name="connsiteY65" fmla="*/ 233083 h 1410447"/>
                <a:gd name="connsiteX66" fmla="*/ 1111624 w 1161625"/>
                <a:gd name="connsiteY66" fmla="*/ 185271 h 1410447"/>
                <a:gd name="connsiteX67" fmla="*/ 1099671 w 1161625"/>
                <a:gd name="connsiteY67" fmla="*/ 149412 h 1410447"/>
                <a:gd name="connsiteX68" fmla="*/ 1075765 w 1161625"/>
                <a:gd name="connsiteY68" fmla="*/ 101600 h 1410447"/>
                <a:gd name="connsiteX69" fmla="*/ 1039906 w 1161625"/>
                <a:gd name="connsiteY69" fmla="*/ 71718 h 1410447"/>
                <a:gd name="connsiteX70" fmla="*/ 974165 w 1161625"/>
                <a:gd name="connsiteY70" fmla="*/ 47812 h 1410447"/>
                <a:gd name="connsiteX71" fmla="*/ 944282 w 1161625"/>
                <a:gd name="connsiteY71" fmla="*/ 41836 h 1410447"/>
                <a:gd name="connsiteX72" fmla="*/ 902447 w 1161625"/>
                <a:gd name="connsiteY72" fmla="*/ 29883 h 1410447"/>
                <a:gd name="connsiteX73" fmla="*/ 872565 w 1161625"/>
                <a:gd name="connsiteY73" fmla="*/ 23906 h 1410447"/>
                <a:gd name="connsiteX74" fmla="*/ 830730 w 1161625"/>
                <a:gd name="connsiteY74" fmla="*/ 11953 h 1410447"/>
                <a:gd name="connsiteX75" fmla="*/ 741082 w 1161625"/>
                <a:gd name="connsiteY75" fmla="*/ 0 h 1410447"/>
                <a:gd name="connsiteX76" fmla="*/ 681318 w 1161625"/>
                <a:gd name="connsiteY76" fmla="*/ 5977 h 1410447"/>
                <a:gd name="connsiteX77" fmla="*/ 615577 w 1161625"/>
                <a:gd name="connsiteY77" fmla="*/ 29883 h 1410447"/>
                <a:gd name="connsiteX78" fmla="*/ 579718 w 1161625"/>
                <a:gd name="connsiteY78" fmla="*/ 41836 h 1410447"/>
                <a:gd name="connsiteX79" fmla="*/ 561788 w 1161625"/>
                <a:gd name="connsiteY79" fmla="*/ 47812 h 1410447"/>
                <a:gd name="connsiteX80" fmla="*/ 537882 w 1161625"/>
                <a:gd name="connsiteY80" fmla="*/ 59765 h 1410447"/>
                <a:gd name="connsiteX81" fmla="*/ 502024 w 1161625"/>
                <a:gd name="connsiteY81" fmla="*/ 71718 h 1410447"/>
                <a:gd name="connsiteX82" fmla="*/ 454212 w 1161625"/>
                <a:gd name="connsiteY82" fmla="*/ 95624 h 1410447"/>
                <a:gd name="connsiteX83" fmla="*/ 412377 w 1161625"/>
                <a:gd name="connsiteY83" fmla="*/ 113553 h 1410447"/>
                <a:gd name="connsiteX84" fmla="*/ 346635 w 1161625"/>
                <a:gd name="connsiteY84" fmla="*/ 149412 h 1410447"/>
                <a:gd name="connsiteX85" fmla="*/ 328706 w 1161625"/>
                <a:gd name="connsiteY85" fmla="*/ 167341 h 1410447"/>
                <a:gd name="connsiteX86" fmla="*/ 292847 w 1161625"/>
                <a:gd name="connsiteY86" fmla="*/ 197224 h 1410447"/>
                <a:gd name="connsiteX87" fmla="*/ 251012 w 1161625"/>
                <a:gd name="connsiteY87" fmla="*/ 256989 h 1410447"/>
                <a:gd name="connsiteX88" fmla="*/ 239059 w 1161625"/>
                <a:gd name="connsiteY88" fmla="*/ 274918 h 1410447"/>
                <a:gd name="connsiteX89" fmla="*/ 227106 w 1161625"/>
                <a:gd name="connsiteY89" fmla="*/ 292847 h 1410447"/>
                <a:gd name="connsiteX90" fmla="*/ 209177 w 1161625"/>
                <a:gd name="connsiteY90" fmla="*/ 310777 h 1410447"/>
                <a:gd name="connsiteX91" fmla="*/ 161365 w 1161625"/>
                <a:gd name="connsiteY91" fmla="*/ 352612 h 141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61625" h="1410447">
                  <a:moveTo>
                    <a:pt x="161365" y="352612"/>
                  </a:moveTo>
                  <a:lnTo>
                    <a:pt x="161365" y="352612"/>
                  </a:lnTo>
                  <a:cubicBezTo>
                    <a:pt x="155388" y="368549"/>
                    <a:pt x="150568" y="384970"/>
                    <a:pt x="143435" y="400424"/>
                  </a:cubicBezTo>
                  <a:cubicBezTo>
                    <a:pt x="138567" y="410971"/>
                    <a:pt x="130313" y="419731"/>
                    <a:pt x="125506" y="430306"/>
                  </a:cubicBezTo>
                  <a:cubicBezTo>
                    <a:pt x="95027" y="497360"/>
                    <a:pt x="129808" y="441782"/>
                    <a:pt x="101600" y="484094"/>
                  </a:cubicBezTo>
                  <a:cubicBezTo>
                    <a:pt x="99326" y="495466"/>
                    <a:pt x="95775" y="519651"/>
                    <a:pt x="89647" y="531906"/>
                  </a:cubicBezTo>
                  <a:cubicBezTo>
                    <a:pt x="59651" y="591897"/>
                    <a:pt x="97156" y="500438"/>
                    <a:pt x="65741" y="573741"/>
                  </a:cubicBezTo>
                  <a:cubicBezTo>
                    <a:pt x="59604" y="588062"/>
                    <a:pt x="58117" y="600425"/>
                    <a:pt x="53788" y="615577"/>
                  </a:cubicBezTo>
                  <a:cubicBezTo>
                    <a:pt x="52057" y="621634"/>
                    <a:pt x="49543" y="627449"/>
                    <a:pt x="47812" y="633506"/>
                  </a:cubicBezTo>
                  <a:cubicBezTo>
                    <a:pt x="43482" y="648662"/>
                    <a:pt x="41998" y="661018"/>
                    <a:pt x="35859" y="675341"/>
                  </a:cubicBezTo>
                  <a:cubicBezTo>
                    <a:pt x="32350" y="683530"/>
                    <a:pt x="27890" y="691278"/>
                    <a:pt x="23906" y="699247"/>
                  </a:cubicBezTo>
                  <a:cubicBezTo>
                    <a:pt x="17930" y="755028"/>
                    <a:pt x="12172" y="810832"/>
                    <a:pt x="5977" y="866589"/>
                  </a:cubicBezTo>
                  <a:cubicBezTo>
                    <a:pt x="4203" y="882552"/>
                    <a:pt x="0" y="898339"/>
                    <a:pt x="0" y="914400"/>
                  </a:cubicBezTo>
                  <a:cubicBezTo>
                    <a:pt x="0" y="980271"/>
                    <a:pt x="156" y="1028734"/>
                    <a:pt x="11953" y="1087718"/>
                  </a:cubicBezTo>
                  <a:cubicBezTo>
                    <a:pt x="18180" y="1118851"/>
                    <a:pt x="16313" y="1102976"/>
                    <a:pt x="23906" y="1129553"/>
                  </a:cubicBezTo>
                  <a:cubicBezTo>
                    <a:pt x="26162" y="1137451"/>
                    <a:pt x="26647" y="1145909"/>
                    <a:pt x="29882" y="1153459"/>
                  </a:cubicBezTo>
                  <a:cubicBezTo>
                    <a:pt x="32711" y="1160061"/>
                    <a:pt x="38271" y="1165152"/>
                    <a:pt x="41835" y="1171389"/>
                  </a:cubicBezTo>
                  <a:cubicBezTo>
                    <a:pt x="46255" y="1179124"/>
                    <a:pt x="49368" y="1187559"/>
                    <a:pt x="53788" y="1195294"/>
                  </a:cubicBezTo>
                  <a:cubicBezTo>
                    <a:pt x="57352" y="1201531"/>
                    <a:pt x="62177" y="1206987"/>
                    <a:pt x="65741" y="1213224"/>
                  </a:cubicBezTo>
                  <a:cubicBezTo>
                    <a:pt x="70161" y="1220959"/>
                    <a:pt x="72052" y="1230235"/>
                    <a:pt x="77694" y="1237130"/>
                  </a:cubicBezTo>
                  <a:cubicBezTo>
                    <a:pt x="90182" y="1252393"/>
                    <a:pt x="105585" y="1265020"/>
                    <a:pt x="119530" y="1278965"/>
                  </a:cubicBezTo>
                  <a:cubicBezTo>
                    <a:pt x="125506" y="1284941"/>
                    <a:pt x="130427" y="1292206"/>
                    <a:pt x="137459" y="1296894"/>
                  </a:cubicBezTo>
                  <a:cubicBezTo>
                    <a:pt x="149412" y="1304863"/>
                    <a:pt x="163160" y="1310642"/>
                    <a:pt x="173318" y="1320800"/>
                  </a:cubicBezTo>
                  <a:cubicBezTo>
                    <a:pt x="195702" y="1343185"/>
                    <a:pt x="183229" y="1336057"/>
                    <a:pt x="209177" y="1344706"/>
                  </a:cubicBezTo>
                  <a:cubicBezTo>
                    <a:pt x="296880" y="1403176"/>
                    <a:pt x="204630" y="1343816"/>
                    <a:pt x="268941" y="1380565"/>
                  </a:cubicBezTo>
                  <a:cubicBezTo>
                    <a:pt x="287302" y="1391057"/>
                    <a:pt x="289107" y="1397248"/>
                    <a:pt x="310777" y="1404471"/>
                  </a:cubicBezTo>
                  <a:cubicBezTo>
                    <a:pt x="320414" y="1407683"/>
                    <a:pt x="330698" y="1408455"/>
                    <a:pt x="340659" y="1410447"/>
                  </a:cubicBezTo>
                  <a:cubicBezTo>
                    <a:pt x="388471" y="1408455"/>
                    <a:pt x="436478" y="1409232"/>
                    <a:pt x="484094" y="1404471"/>
                  </a:cubicBezTo>
                  <a:cubicBezTo>
                    <a:pt x="496631" y="1403217"/>
                    <a:pt x="508000" y="1396502"/>
                    <a:pt x="519953" y="1392518"/>
                  </a:cubicBezTo>
                  <a:cubicBezTo>
                    <a:pt x="569528" y="1375993"/>
                    <a:pt x="491554" y="1403729"/>
                    <a:pt x="573741" y="1362636"/>
                  </a:cubicBezTo>
                  <a:cubicBezTo>
                    <a:pt x="581710" y="1358652"/>
                    <a:pt x="589912" y="1355103"/>
                    <a:pt x="597647" y="1350683"/>
                  </a:cubicBezTo>
                  <a:cubicBezTo>
                    <a:pt x="603884" y="1347119"/>
                    <a:pt x="609340" y="1342294"/>
                    <a:pt x="615577" y="1338730"/>
                  </a:cubicBezTo>
                  <a:cubicBezTo>
                    <a:pt x="623312" y="1334310"/>
                    <a:pt x="631927" y="1331499"/>
                    <a:pt x="639482" y="1326777"/>
                  </a:cubicBezTo>
                  <a:cubicBezTo>
                    <a:pt x="647929" y="1321498"/>
                    <a:pt x="654941" y="1314126"/>
                    <a:pt x="663388" y="1308847"/>
                  </a:cubicBezTo>
                  <a:cubicBezTo>
                    <a:pt x="670943" y="1304125"/>
                    <a:pt x="679654" y="1301478"/>
                    <a:pt x="687294" y="1296894"/>
                  </a:cubicBezTo>
                  <a:cubicBezTo>
                    <a:pt x="699612" y="1289503"/>
                    <a:pt x="723153" y="1272989"/>
                    <a:pt x="723153" y="1272989"/>
                  </a:cubicBezTo>
                  <a:cubicBezTo>
                    <a:pt x="729129" y="1265020"/>
                    <a:pt x="734419" y="1256487"/>
                    <a:pt x="741082" y="1249083"/>
                  </a:cubicBezTo>
                  <a:cubicBezTo>
                    <a:pt x="752390" y="1236518"/>
                    <a:pt x="767564" y="1227289"/>
                    <a:pt x="776941" y="1213224"/>
                  </a:cubicBezTo>
                  <a:cubicBezTo>
                    <a:pt x="835427" y="1125495"/>
                    <a:pt x="776042" y="1217785"/>
                    <a:pt x="812800" y="1153459"/>
                  </a:cubicBezTo>
                  <a:cubicBezTo>
                    <a:pt x="816364" y="1147223"/>
                    <a:pt x="821541" y="1141954"/>
                    <a:pt x="824753" y="1135530"/>
                  </a:cubicBezTo>
                  <a:cubicBezTo>
                    <a:pt x="829551" y="1125934"/>
                    <a:pt x="832349" y="1115451"/>
                    <a:pt x="836706" y="1105647"/>
                  </a:cubicBezTo>
                  <a:cubicBezTo>
                    <a:pt x="840324" y="1097506"/>
                    <a:pt x="844675" y="1089710"/>
                    <a:pt x="848659" y="1081741"/>
                  </a:cubicBezTo>
                  <a:cubicBezTo>
                    <a:pt x="865814" y="1013119"/>
                    <a:pt x="841826" y="1097682"/>
                    <a:pt x="866588" y="1039906"/>
                  </a:cubicBezTo>
                  <a:cubicBezTo>
                    <a:pt x="869824" y="1032356"/>
                    <a:pt x="868892" y="1023347"/>
                    <a:pt x="872565" y="1016000"/>
                  </a:cubicBezTo>
                  <a:cubicBezTo>
                    <a:pt x="878990" y="1003151"/>
                    <a:pt x="896471" y="980141"/>
                    <a:pt x="896471" y="980141"/>
                  </a:cubicBezTo>
                  <a:cubicBezTo>
                    <a:pt x="898463" y="974165"/>
                    <a:pt x="899630" y="967847"/>
                    <a:pt x="902447" y="962212"/>
                  </a:cubicBezTo>
                  <a:cubicBezTo>
                    <a:pt x="932463" y="902180"/>
                    <a:pt x="894913" y="993737"/>
                    <a:pt x="926353" y="920377"/>
                  </a:cubicBezTo>
                  <a:cubicBezTo>
                    <a:pt x="928835" y="914586"/>
                    <a:pt x="929270" y="907954"/>
                    <a:pt x="932330" y="902447"/>
                  </a:cubicBezTo>
                  <a:cubicBezTo>
                    <a:pt x="939306" y="889889"/>
                    <a:pt x="948267" y="878542"/>
                    <a:pt x="956235" y="866589"/>
                  </a:cubicBezTo>
                  <a:cubicBezTo>
                    <a:pt x="960219" y="860612"/>
                    <a:pt x="965916" y="855473"/>
                    <a:pt x="968188" y="848659"/>
                  </a:cubicBezTo>
                  <a:cubicBezTo>
                    <a:pt x="976437" y="823916"/>
                    <a:pt x="970671" y="835972"/>
                    <a:pt x="986118" y="812800"/>
                  </a:cubicBezTo>
                  <a:cubicBezTo>
                    <a:pt x="988110" y="806824"/>
                    <a:pt x="989035" y="800378"/>
                    <a:pt x="992094" y="794871"/>
                  </a:cubicBezTo>
                  <a:cubicBezTo>
                    <a:pt x="992100" y="794861"/>
                    <a:pt x="1021973" y="750053"/>
                    <a:pt x="1027953" y="741083"/>
                  </a:cubicBezTo>
                  <a:lnTo>
                    <a:pt x="1039906" y="723153"/>
                  </a:lnTo>
                  <a:lnTo>
                    <a:pt x="1051859" y="705224"/>
                  </a:lnTo>
                  <a:cubicBezTo>
                    <a:pt x="1066877" y="660166"/>
                    <a:pt x="1046621" y="715696"/>
                    <a:pt x="1069788" y="669365"/>
                  </a:cubicBezTo>
                  <a:cubicBezTo>
                    <a:pt x="1092606" y="623732"/>
                    <a:pt x="1050338" y="685339"/>
                    <a:pt x="1093694" y="627530"/>
                  </a:cubicBezTo>
                  <a:cubicBezTo>
                    <a:pt x="1108720" y="582455"/>
                    <a:pt x="1088449" y="638022"/>
                    <a:pt x="1111624" y="591671"/>
                  </a:cubicBezTo>
                  <a:cubicBezTo>
                    <a:pt x="1114441" y="586036"/>
                    <a:pt x="1114783" y="579376"/>
                    <a:pt x="1117600" y="573741"/>
                  </a:cubicBezTo>
                  <a:cubicBezTo>
                    <a:pt x="1120812" y="567317"/>
                    <a:pt x="1126636" y="562376"/>
                    <a:pt x="1129553" y="555812"/>
                  </a:cubicBezTo>
                  <a:cubicBezTo>
                    <a:pt x="1134670" y="544298"/>
                    <a:pt x="1137522" y="531906"/>
                    <a:pt x="1141506" y="519953"/>
                  </a:cubicBezTo>
                  <a:lnTo>
                    <a:pt x="1147482" y="502024"/>
                  </a:lnTo>
                  <a:lnTo>
                    <a:pt x="1153459" y="484094"/>
                  </a:lnTo>
                  <a:cubicBezTo>
                    <a:pt x="1165643" y="398798"/>
                    <a:pt x="1162971" y="435523"/>
                    <a:pt x="1153459" y="292847"/>
                  </a:cubicBezTo>
                  <a:cubicBezTo>
                    <a:pt x="1152783" y="282712"/>
                    <a:pt x="1151255" y="272396"/>
                    <a:pt x="1147482" y="262965"/>
                  </a:cubicBezTo>
                  <a:cubicBezTo>
                    <a:pt x="1143168" y="252180"/>
                    <a:pt x="1135529" y="243044"/>
                    <a:pt x="1129553" y="233083"/>
                  </a:cubicBezTo>
                  <a:cubicBezTo>
                    <a:pt x="1116615" y="181327"/>
                    <a:pt x="1132458" y="237356"/>
                    <a:pt x="1111624" y="185271"/>
                  </a:cubicBezTo>
                  <a:cubicBezTo>
                    <a:pt x="1106945" y="173573"/>
                    <a:pt x="1104634" y="160993"/>
                    <a:pt x="1099671" y="149412"/>
                  </a:cubicBezTo>
                  <a:cubicBezTo>
                    <a:pt x="1092652" y="133034"/>
                    <a:pt x="1088365" y="114199"/>
                    <a:pt x="1075765" y="101600"/>
                  </a:cubicBezTo>
                  <a:cubicBezTo>
                    <a:pt x="1062549" y="88384"/>
                    <a:pt x="1056545" y="80038"/>
                    <a:pt x="1039906" y="71718"/>
                  </a:cubicBezTo>
                  <a:cubicBezTo>
                    <a:pt x="1029607" y="66568"/>
                    <a:pt x="983463" y="49671"/>
                    <a:pt x="974165" y="47812"/>
                  </a:cubicBezTo>
                  <a:cubicBezTo>
                    <a:pt x="964204" y="45820"/>
                    <a:pt x="954137" y="44300"/>
                    <a:pt x="944282" y="41836"/>
                  </a:cubicBezTo>
                  <a:cubicBezTo>
                    <a:pt x="930212" y="38319"/>
                    <a:pt x="916517" y="33401"/>
                    <a:pt x="902447" y="29883"/>
                  </a:cubicBezTo>
                  <a:cubicBezTo>
                    <a:pt x="892592" y="27419"/>
                    <a:pt x="882420" y="26370"/>
                    <a:pt x="872565" y="23906"/>
                  </a:cubicBezTo>
                  <a:cubicBezTo>
                    <a:pt x="858495" y="20388"/>
                    <a:pt x="844862" y="15214"/>
                    <a:pt x="830730" y="11953"/>
                  </a:cubicBezTo>
                  <a:cubicBezTo>
                    <a:pt x="805827" y="6206"/>
                    <a:pt x="764114" y="2559"/>
                    <a:pt x="741082" y="0"/>
                  </a:cubicBezTo>
                  <a:cubicBezTo>
                    <a:pt x="721161" y="1992"/>
                    <a:pt x="700996" y="2287"/>
                    <a:pt x="681318" y="5977"/>
                  </a:cubicBezTo>
                  <a:cubicBezTo>
                    <a:pt x="663314" y="9353"/>
                    <a:pt x="633289" y="23442"/>
                    <a:pt x="615577" y="29883"/>
                  </a:cubicBezTo>
                  <a:cubicBezTo>
                    <a:pt x="603736" y="34189"/>
                    <a:pt x="591671" y="37852"/>
                    <a:pt x="579718" y="41836"/>
                  </a:cubicBezTo>
                  <a:cubicBezTo>
                    <a:pt x="573741" y="43828"/>
                    <a:pt x="567423" y="44995"/>
                    <a:pt x="561788" y="47812"/>
                  </a:cubicBezTo>
                  <a:cubicBezTo>
                    <a:pt x="553819" y="51796"/>
                    <a:pt x="546154" y="56456"/>
                    <a:pt x="537882" y="59765"/>
                  </a:cubicBezTo>
                  <a:cubicBezTo>
                    <a:pt x="526184" y="64444"/>
                    <a:pt x="512828" y="65236"/>
                    <a:pt x="502024" y="71718"/>
                  </a:cubicBezTo>
                  <a:cubicBezTo>
                    <a:pt x="437082" y="110682"/>
                    <a:pt x="499245" y="76324"/>
                    <a:pt x="454212" y="95624"/>
                  </a:cubicBezTo>
                  <a:cubicBezTo>
                    <a:pt x="402530" y="117774"/>
                    <a:pt x="454414" y="99541"/>
                    <a:pt x="412377" y="113553"/>
                  </a:cubicBezTo>
                  <a:cubicBezTo>
                    <a:pt x="359223" y="146775"/>
                    <a:pt x="382395" y="137493"/>
                    <a:pt x="346635" y="149412"/>
                  </a:cubicBezTo>
                  <a:cubicBezTo>
                    <a:pt x="340659" y="155388"/>
                    <a:pt x="335199" y="161930"/>
                    <a:pt x="328706" y="167341"/>
                  </a:cubicBezTo>
                  <a:cubicBezTo>
                    <a:pt x="301042" y="190395"/>
                    <a:pt x="319036" y="166669"/>
                    <a:pt x="292847" y="197224"/>
                  </a:cubicBezTo>
                  <a:cubicBezTo>
                    <a:pt x="279575" y="212708"/>
                    <a:pt x="261296" y="241564"/>
                    <a:pt x="251012" y="256989"/>
                  </a:cubicBezTo>
                  <a:lnTo>
                    <a:pt x="239059" y="274918"/>
                  </a:lnTo>
                  <a:cubicBezTo>
                    <a:pt x="235075" y="280894"/>
                    <a:pt x="232185" y="287768"/>
                    <a:pt x="227106" y="292847"/>
                  </a:cubicBezTo>
                  <a:cubicBezTo>
                    <a:pt x="221130" y="298824"/>
                    <a:pt x="214366" y="304105"/>
                    <a:pt x="209177" y="310777"/>
                  </a:cubicBezTo>
                  <a:cubicBezTo>
                    <a:pt x="190714" y="334515"/>
                    <a:pt x="169334" y="345639"/>
                    <a:pt x="161365" y="352612"/>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ounded Rectangle 31"/>
            <p:cNvSpPr/>
            <p:nvPr/>
          </p:nvSpPr>
          <p:spPr>
            <a:xfrm>
              <a:off x="8014445" y="2312895"/>
              <a:ext cx="1288680" cy="824753"/>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022" y="1538494"/>
              <a:ext cx="3785616" cy="3779520"/>
            </a:xfrm>
            <a:prstGeom prst="rect">
              <a:avLst/>
            </a:prstGeom>
          </p:spPr>
        </p:pic>
      </p:grpSp>
      <p:grpSp>
        <p:nvGrpSpPr>
          <p:cNvPr id="35" name="Group 34"/>
          <p:cNvGrpSpPr/>
          <p:nvPr/>
        </p:nvGrpSpPr>
        <p:grpSpPr>
          <a:xfrm>
            <a:off x="4296700" y="1723600"/>
            <a:ext cx="2609088" cy="2609088"/>
            <a:chOff x="4296700" y="1717623"/>
            <a:chExt cx="2609088" cy="2609088"/>
          </a:xfrm>
        </p:grpSpPr>
        <p:sp>
          <p:nvSpPr>
            <p:cNvPr id="36" name="Freeform 35"/>
            <p:cNvSpPr/>
            <p:nvPr/>
          </p:nvSpPr>
          <p:spPr>
            <a:xfrm flipH="1">
              <a:off x="4754283" y="2805953"/>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Freeform 36"/>
            <p:cNvSpPr/>
            <p:nvPr/>
          </p:nvSpPr>
          <p:spPr>
            <a:xfrm>
              <a:off x="5653741" y="2880659"/>
              <a:ext cx="764988" cy="848659"/>
            </a:xfrm>
            <a:custGeom>
              <a:avLst/>
              <a:gdLst>
                <a:gd name="connsiteX0" fmla="*/ 137459 w 764988"/>
                <a:gd name="connsiteY0" fmla="*/ 155388 h 848659"/>
                <a:gd name="connsiteX1" fmla="*/ 137459 w 764988"/>
                <a:gd name="connsiteY1" fmla="*/ 155388 h 848659"/>
                <a:gd name="connsiteX2" fmla="*/ 77694 w 764988"/>
                <a:gd name="connsiteY2" fmla="*/ 239059 h 848659"/>
                <a:gd name="connsiteX3" fmla="*/ 59765 w 764988"/>
                <a:gd name="connsiteY3" fmla="*/ 274917 h 848659"/>
                <a:gd name="connsiteX4" fmla="*/ 47812 w 764988"/>
                <a:gd name="connsiteY4" fmla="*/ 310776 h 848659"/>
                <a:gd name="connsiteX5" fmla="*/ 11953 w 764988"/>
                <a:gd name="connsiteY5" fmla="*/ 424329 h 848659"/>
                <a:gd name="connsiteX6" fmla="*/ 0 w 764988"/>
                <a:gd name="connsiteY6" fmla="*/ 531906 h 848659"/>
                <a:gd name="connsiteX7" fmla="*/ 11953 w 764988"/>
                <a:gd name="connsiteY7" fmla="*/ 663388 h 848659"/>
                <a:gd name="connsiteX8" fmla="*/ 29883 w 764988"/>
                <a:gd name="connsiteY8" fmla="*/ 723153 h 848659"/>
                <a:gd name="connsiteX9" fmla="*/ 35859 w 764988"/>
                <a:gd name="connsiteY9" fmla="*/ 741082 h 848659"/>
                <a:gd name="connsiteX10" fmla="*/ 95624 w 764988"/>
                <a:gd name="connsiteY10" fmla="*/ 794870 h 848659"/>
                <a:gd name="connsiteX11" fmla="*/ 113553 w 764988"/>
                <a:gd name="connsiteY11" fmla="*/ 812800 h 848659"/>
                <a:gd name="connsiteX12" fmla="*/ 155388 w 764988"/>
                <a:gd name="connsiteY12" fmla="*/ 842682 h 848659"/>
                <a:gd name="connsiteX13" fmla="*/ 173318 w 764988"/>
                <a:gd name="connsiteY13" fmla="*/ 848659 h 848659"/>
                <a:gd name="connsiteX14" fmla="*/ 334683 w 764988"/>
                <a:gd name="connsiteY14" fmla="*/ 836706 h 848659"/>
                <a:gd name="connsiteX15" fmla="*/ 364565 w 764988"/>
                <a:gd name="connsiteY15" fmla="*/ 830729 h 848659"/>
                <a:gd name="connsiteX16" fmla="*/ 382494 w 764988"/>
                <a:gd name="connsiteY16" fmla="*/ 824753 h 848659"/>
                <a:gd name="connsiteX17" fmla="*/ 436283 w 764988"/>
                <a:gd name="connsiteY17" fmla="*/ 782917 h 848659"/>
                <a:gd name="connsiteX18" fmla="*/ 454212 w 764988"/>
                <a:gd name="connsiteY18" fmla="*/ 770965 h 848659"/>
                <a:gd name="connsiteX19" fmla="*/ 484094 w 764988"/>
                <a:gd name="connsiteY19" fmla="*/ 741082 h 848659"/>
                <a:gd name="connsiteX20" fmla="*/ 513977 w 764988"/>
                <a:gd name="connsiteY20" fmla="*/ 711200 h 848659"/>
                <a:gd name="connsiteX21" fmla="*/ 543859 w 764988"/>
                <a:gd name="connsiteY21" fmla="*/ 681317 h 848659"/>
                <a:gd name="connsiteX22" fmla="*/ 555812 w 764988"/>
                <a:gd name="connsiteY22" fmla="*/ 663388 h 848659"/>
                <a:gd name="connsiteX23" fmla="*/ 591671 w 764988"/>
                <a:gd name="connsiteY23" fmla="*/ 633506 h 848659"/>
                <a:gd name="connsiteX24" fmla="*/ 609600 w 764988"/>
                <a:gd name="connsiteY24" fmla="*/ 609600 h 848659"/>
                <a:gd name="connsiteX25" fmla="*/ 621553 w 764988"/>
                <a:gd name="connsiteY25" fmla="*/ 591670 h 848659"/>
                <a:gd name="connsiteX26" fmla="*/ 651435 w 764988"/>
                <a:gd name="connsiteY26" fmla="*/ 555812 h 848659"/>
                <a:gd name="connsiteX27" fmla="*/ 693271 w 764988"/>
                <a:gd name="connsiteY27" fmla="*/ 496047 h 848659"/>
                <a:gd name="connsiteX28" fmla="*/ 705224 w 764988"/>
                <a:gd name="connsiteY28" fmla="*/ 478117 h 848659"/>
                <a:gd name="connsiteX29" fmla="*/ 717177 w 764988"/>
                <a:gd name="connsiteY29" fmla="*/ 460188 h 848659"/>
                <a:gd name="connsiteX30" fmla="*/ 735106 w 764988"/>
                <a:gd name="connsiteY30" fmla="*/ 412376 h 848659"/>
                <a:gd name="connsiteX31" fmla="*/ 747059 w 764988"/>
                <a:gd name="connsiteY31" fmla="*/ 376517 h 848659"/>
                <a:gd name="connsiteX32" fmla="*/ 753035 w 764988"/>
                <a:gd name="connsiteY32" fmla="*/ 358588 h 848659"/>
                <a:gd name="connsiteX33" fmla="*/ 759012 w 764988"/>
                <a:gd name="connsiteY33" fmla="*/ 340659 h 848659"/>
                <a:gd name="connsiteX34" fmla="*/ 764988 w 764988"/>
                <a:gd name="connsiteY34" fmla="*/ 316753 h 848659"/>
                <a:gd name="connsiteX35" fmla="*/ 759012 w 764988"/>
                <a:gd name="connsiteY35" fmla="*/ 239059 h 848659"/>
                <a:gd name="connsiteX36" fmla="*/ 747059 w 764988"/>
                <a:gd name="connsiteY36" fmla="*/ 119529 h 848659"/>
                <a:gd name="connsiteX37" fmla="*/ 717177 w 764988"/>
                <a:gd name="connsiteY37" fmla="*/ 77694 h 848659"/>
                <a:gd name="connsiteX38" fmla="*/ 657412 w 764988"/>
                <a:gd name="connsiteY38" fmla="*/ 23906 h 848659"/>
                <a:gd name="connsiteX39" fmla="*/ 621553 w 764988"/>
                <a:gd name="connsiteY39" fmla="*/ 11953 h 848659"/>
                <a:gd name="connsiteX40" fmla="*/ 603624 w 764988"/>
                <a:gd name="connsiteY40" fmla="*/ 5976 h 848659"/>
                <a:gd name="connsiteX41" fmla="*/ 555812 w 764988"/>
                <a:gd name="connsiteY41" fmla="*/ 0 h 848659"/>
                <a:gd name="connsiteX42" fmla="*/ 460188 w 764988"/>
                <a:gd name="connsiteY42" fmla="*/ 11953 h 848659"/>
                <a:gd name="connsiteX43" fmla="*/ 358588 w 764988"/>
                <a:gd name="connsiteY43" fmla="*/ 29882 h 848659"/>
                <a:gd name="connsiteX44" fmla="*/ 304800 w 764988"/>
                <a:gd name="connsiteY44" fmla="*/ 41835 h 848659"/>
                <a:gd name="connsiteX45" fmla="*/ 268941 w 764988"/>
                <a:gd name="connsiteY45" fmla="*/ 53788 h 848659"/>
                <a:gd name="connsiteX46" fmla="*/ 209177 w 764988"/>
                <a:gd name="connsiteY46" fmla="*/ 89647 h 848659"/>
                <a:gd name="connsiteX47" fmla="*/ 185271 w 764988"/>
                <a:gd name="connsiteY47" fmla="*/ 107576 h 848659"/>
                <a:gd name="connsiteX48" fmla="*/ 137459 w 764988"/>
                <a:gd name="connsiteY48" fmla="*/ 155388 h 84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4988" h="848659">
                  <a:moveTo>
                    <a:pt x="137459" y="155388"/>
                  </a:moveTo>
                  <a:lnTo>
                    <a:pt x="137459" y="155388"/>
                  </a:lnTo>
                  <a:cubicBezTo>
                    <a:pt x="85422" y="226938"/>
                    <a:pt x="104677" y="198583"/>
                    <a:pt x="77694" y="239059"/>
                  </a:cubicBezTo>
                  <a:cubicBezTo>
                    <a:pt x="55902" y="304440"/>
                    <a:pt x="90656" y="205412"/>
                    <a:pt x="59765" y="274917"/>
                  </a:cubicBezTo>
                  <a:cubicBezTo>
                    <a:pt x="54648" y="286431"/>
                    <a:pt x="51652" y="298776"/>
                    <a:pt x="47812" y="310776"/>
                  </a:cubicBezTo>
                  <a:cubicBezTo>
                    <a:pt x="35714" y="348581"/>
                    <a:pt x="11953" y="424329"/>
                    <a:pt x="11953" y="424329"/>
                  </a:cubicBezTo>
                  <a:cubicBezTo>
                    <a:pt x="9571" y="443387"/>
                    <a:pt x="0" y="516767"/>
                    <a:pt x="0" y="531906"/>
                  </a:cubicBezTo>
                  <a:cubicBezTo>
                    <a:pt x="0" y="565005"/>
                    <a:pt x="4994" y="625114"/>
                    <a:pt x="11953" y="663388"/>
                  </a:cubicBezTo>
                  <a:cubicBezTo>
                    <a:pt x="15565" y="683255"/>
                    <a:pt x="23648" y="704447"/>
                    <a:pt x="29883" y="723153"/>
                  </a:cubicBezTo>
                  <a:cubicBezTo>
                    <a:pt x="31875" y="729129"/>
                    <a:pt x="31405" y="736628"/>
                    <a:pt x="35859" y="741082"/>
                  </a:cubicBezTo>
                  <a:cubicBezTo>
                    <a:pt x="126419" y="831642"/>
                    <a:pt x="30112" y="738716"/>
                    <a:pt x="95624" y="794870"/>
                  </a:cubicBezTo>
                  <a:cubicBezTo>
                    <a:pt x="102041" y="800371"/>
                    <a:pt x="107136" y="807299"/>
                    <a:pt x="113553" y="812800"/>
                  </a:cubicBezTo>
                  <a:cubicBezTo>
                    <a:pt x="117340" y="816046"/>
                    <a:pt x="147823" y="838899"/>
                    <a:pt x="155388" y="842682"/>
                  </a:cubicBezTo>
                  <a:cubicBezTo>
                    <a:pt x="161023" y="845500"/>
                    <a:pt x="167341" y="846667"/>
                    <a:pt x="173318" y="848659"/>
                  </a:cubicBezTo>
                  <a:cubicBezTo>
                    <a:pt x="259885" y="844330"/>
                    <a:pt x="269963" y="847493"/>
                    <a:pt x="334683" y="836706"/>
                  </a:cubicBezTo>
                  <a:cubicBezTo>
                    <a:pt x="344703" y="835036"/>
                    <a:pt x="354710" y="833193"/>
                    <a:pt x="364565" y="830729"/>
                  </a:cubicBezTo>
                  <a:cubicBezTo>
                    <a:pt x="370676" y="829201"/>
                    <a:pt x="376518" y="826745"/>
                    <a:pt x="382494" y="824753"/>
                  </a:cubicBezTo>
                  <a:cubicBezTo>
                    <a:pt x="410581" y="796666"/>
                    <a:pt x="393393" y="811510"/>
                    <a:pt x="436283" y="782917"/>
                  </a:cubicBezTo>
                  <a:lnTo>
                    <a:pt x="454212" y="770965"/>
                  </a:lnTo>
                  <a:cubicBezTo>
                    <a:pt x="486085" y="723155"/>
                    <a:pt x="444254" y="780922"/>
                    <a:pt x="484094" y="741082"/>
                  </a:cubicBezTo>
                  <a:cubicBezTo>
                    <a:pt x="523934" y="701242"/>
                    <a:pt x="466167" y="743073"/>
                    <a:pt x="513977" y="711200"/>
                  </a:cubicBezTo>
                  <a:cubicBezTo>
                    <a:pt x="545850" y="663390"/>
                    <a:pt x="504019" y="721157"/>
                    <a:pt x="543859" y="681317"/>
                  </a:cubicBezTo>
                  <a:cubicBezTo>
                    <a:pt x="548938" y="676238"/>
                    <a:pt x="550733" y="668467"/>
                    <a:pt x="555812" y="663388"/>
                  </a:cubicBezTo>
                  <a:cubicBezTo>
                    <a:pt x="611138" y="608062"/>
                    <a:pt x="532932" y="702034"/>
                    <a:pt x="591671" y="633506"/>
                  </a:cubicBezTo>
                  <a:cubicBezTo>
                    <a:pt x="598153" y="625943"/>
                    <a:pt x="603811" y="617705"/>
                    <a:pt x="609600" y="609600"/>
                  </a:cubicBezTo>
                  <a:cubicBezTo>
                    <a:pt x="613775" y="603755"/>
                    <a:pt x="616955" y="597188"/>
                    <a:pt x="621553" y="591670"/>
                  </a:cubicBezTo>
                  <a:cubicBezTo>
                    <a:pt x="677369" y="524692"/>
                    <a:pt x="606916" y="618139"/>
                    <a:pt x="651435" y="555812"/>
                  </a:cubicBezTo>
                  <a:cubicBezTo>
                    <a:pt x="695692" y="493852"/>
                    <a:pt x="638302" y="578501"/>
                    <a:pt x="693271" y="496047"/>
                  </a:cubicBezTo>
                  <a:lnTo>
                    <a:pt x="705224" y="478117"/>
                  </a:lnTo>
                  <a:lnTo>
                    <a:pt x="717177" y="460188"/>
                  </a:lnTo>
                  <a:cubicBezTo>
                    <a:pt x="730115" y="408432"/>
                    <a:pt x="714272" y="464461"/>
                    <a:pt x="735106" y="412376"/>
                  </a:cubicBezTo>
                  <a:cubicBezTo>
                    <a:pt x="739785" y="400678"/>
                    <a:pt x="743075" y="388470"/>
                    <a:pt x="747059" y="376517"/>
                  </a:cubicBezTo>
                  <a:lnTo>
                    <a:pt x="753035" y="358588"/>
                  </a:lnTo>
                  <a:cubicBezTo>
                    <a:pt x="755027" y="352612"/>
                    <a:pt x="757484" y="346771"/>
                    <a:pt x="759012" y="340659"/>
                  </a:cubicBezTo>
                  <a:lnTo>
                    <a:pt x="764988" y="316753"/>
                  </a:lnTo>
                  <a:cubicBezTo>
                    <a:pt x="762996" y="290855"/>
                    <a:pt x="760863" y="264967"/>
                    <a:pt x="759012" y="239059"/>
                  </a:cubicBezTo>
                  <a:cubicBezTo>
                    <a:pt x="758966" y="238421"/>
                    <a:pt x="756667" y="145150"/>
                    <a:pt x="747059" y="119529"/>
                  </a:cubicBezTo>
                  <a:cubicBezTo>
                    <a:pt x="744986" y="114000"/>
                    <a:pt x="718052" y="78657"/>
                    <a:pt x="717177" y="77694"/>
                  </a:cubicBezTo>
                  <a:cubicBezTo>
                    <a:pt x="709382" y="69120"/>
                    <a:pt x="677502" y="32835"/>
                    <a:pt x="657412" y="23906"/>
                  </a:cubicBezTo>
                  <a:cubicBezTo>
                    <a:pt x="645898" y="18789"/>
                    <a:pt x="633506" y="15937"/>
                    <a:pt x="621553" y="11953"/>
                  </a:cubicBezTo>
                  <a:cubicBezTo>
                    <a:pt x="615577" y="9961"/>
                    <a:pt x="609875" y="6757"/>
                    <a:pt x="603624" y="5976"/>
                  </a:cubicBezTo>
                  <a:lnTo>
                    <a:pt x="555812" y="0"/>
                  </a:lnTo>
                  <a:cubicBezTo>
                    <a:pt x="496396" y="11882"/>
                    <a:pt x="553283" y="1609"/>
                    <a:pt x="460188" y="11953"/>
                  </a:cubicBezTo>
                  <a:cubicBezTo>
                    <a:pt x="420360" y="16378"/>
                    <a:pt x="400265" y="21546"/>
                    <a:pt x="358588" y="29882"/>
                  </a:cubicBezTo>
                  <a:cubicBezTo>
                    <a:pt x="341541" y="33292"/>
                    <a:pt x="321669" y="36774"/>
                    <a:pt x="304800" y="41835"/>
                  </a:cubicBezTo>
                  <a:cubicBezTo>
                    <a:pt x="292732" y="45455"/>
                    <a:pt x="280210" y="48153"/>
                    <a:pt x="268941" y="53788"/>
                  </a:cubicBezTo>
                  <a:cubicBezTo>
                    <a:pt x="232184" y="72166"/>
                    <a:pt x="252451" y="60797"/>
                    <a:pt x="209177" y="89647"/>
                  </a:cubicBezTo>
                  <a:cubicBezTo>
                    <a:pt x="188901" y="103164"/>
                    <a:pt x="196327" y="96520"/>
                    <a:pt x="185271" y="107576"/>
                  </a:cubicBezTo>
                  <a:lnTo>
                    <a:pt x="137459" y="155388"/>
                  </a:ln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ounded Rectangle 37"/>
            <p:cNvSpPr/>
            <p:nvPr/>
          </p:nvSpPr>
          <p:spPr>
            <a:xfrm>
              <a:off x="5145740" y="2243330"/>
              <a:ext cx="902449" cy="577566"/>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4296700" y="1717623"/>
              <a:ext cx="2609088" cy="2609088"/>
            </a:xfrm>
            <a:prstGeom prst="rect">
              <a:avLst/>
            </a:prstGeom>
          </p:spPr>
        </p:pic>
      </p:grpSp>
      <p:grpSp>
        <p:nvGrpSpPr>
          <p:cNvPr id="40" name="Group 39"/>
          <p:cNvGrpSpPr/>
          <p:nvPr/>
        </p:nvGrpSpPr>
        <p:grpSpPr>
          <a:xfrm>
            <a:off x="2767056" y="2848172"/>
            <a:ext cx="1792224" cy="1786128"/>
            <a:chOff x="2767056" y="2842195"/>
            <a:chExt cx="1792224" cy="1786128"/>
          </a:xfrm>
        </p:grpSpPr>
        <p:sp>
          <p:nvSpPr>
            <p:cNvPr id="41" name="Freeform 40"/>
            <p:cNvSpPr/>
            <p:nvPr/>
          </p:nvSpPr>
          <p:spPr>
            <a:xfrm flipH="1">
              <a:off x="3068918" y="3606800"/>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Freeform 41"/>
            <p:cNvSpPr/>
            <p:nvPr/>
          </p:nvSpPr>
          <p:spPr>
            <a:xfrm>
              <a:off x="3687482" y="3597835"/>
              <a:ext cx="525930" cy="573741"/>
            </a:xfrm>
            <a:custGeom>
              <a:avLst/>
              <a:gdLst>
                <a:gd name="connsiteX0" fmla="*/ 191247 w 525930"/>
                <a:gd name="connsiteY0" fmla="*/ 23906 h 573741"/>
                <a:gd name="connsiteX1" fmla="*/ 191247 w 525930"/>
                <a:gd name="connsiteY1" fmla="*/ 23906 h 573741"/>
                <a:gd name="connsiteX2" fmla="*/ 149412 w 525930"/>
                <a:gd name="connsiteY2" fmla="*/ 65741 h 573741"/>
                <a:gd name="connsiteX3" fmla="*/ 113553 w 525930"/>
                <a:gd name="connsiteY3" fmla="*/ 89647 h 573741"/>
                <a:gd name="connsiteX4" fmla="*/ 83671 w 525930"/>
                <a:gd name="connsiteY4" fmla="*/ 119530 h 573741"/>
                <a:gd name="connsiteX5" fmla="*/ 71718 w 525930"/>
                <a:gd name="connsiteY5" fmla="*/ 137459 h 573741"/>
                <a:gd name="connsiteX6" fmla="*/ 53789 w 525930"/>
                <a:gd name="connsiteY6" fmla="*/ 155389 h 573741"/>
                <a:gd name="connsiteX7" fmla="*/ 47812 w 525930"/>
                <a:gd name="connsiteY7" fmla="*/ 173318 h 573741"/>
                <a:gd name="connsiteX8" fmla="*/ 23906 w 525930"/>
                <a:gd name="connsiteY8" fmla="*/ 209177 h 573741"/>
                <a:gd name="connsiteX9" fmla="*/ 11953 w 525930"/>
                <a:gd name="connsiteY9" fmla="*/ 245036 h 573741"/>
                <a:gd name="connsiteX10" fmla="*/ 5977 w 525930"/>
                <a:gd name="connsiteY10" fmla="*/ 262965 h 573741"/>
                <a:gd name="connsiteX11" fmla="*/ 0 w 525930"/>
                <a:gd name="connsiteY11" fmla="*/ 298824 h 573741"/>
                <a:gd name="connsiteX12" fmla="*/ 5977 w 525930"/>
                <a:gd name="connsiteY12" fmla="*/ 460189 h 573741"/>
                <a:gd name="connsiteX13" fmla="*/ 17930 w 525930"/>
                <a:gd name="connsiteY13" fmla="*/ 496047 h 573741"/>
                <a:gd name="connsiteX14" fmla="*/ 29883 w 525930"/>
                <a:gd name="connsiteY14" fmla="*/ 513977 h 573741"/>
                <a:gd name="connsiteX15" fmla="*/ 83671 w 525930"/>
                <a:gd name="connsiteY15" fmla="*/ 543859 h 573741"/>
                <a:gd name="connsiteX16" fmla="*/ 137459 w 525930"/>
                <a:gd name="connsiteY16" fmla="*/ 567765 h 573741"/>
                <a:gd name="connsiteX17" fmla="*/ 155389 w 525930"/>
                <a:gd name="connsiteY17" fmla="*/ 573741 h 573741"/>
                <a:gd name="connsiteX18" fmla="*/ 256989 w 525930"/>
                <a:gd name="connsiteY18" fmla="*/ 561789 h 573741"/>
                <a:gd name="connsiteX19" fmla="*/ 274918 w 525930"/>
                <a:gd name="connsiteY19" fmla="*/ 555812 h 573741"/>
                <a:gd name="connsiteX20" fmla="*/ 310777 w 525930"/>
                <a:gd name="connsiteY20" fmla="*/ 531906 h 573741"/>
                <a:gd name="connsiteX21" fmla="*/ 346636 w 525930"/>
                <a:gd name="connsiteY21" fmla="*/ 478118 h 573741"/>
                <a:gd name="connsiteX22" fmla="*/ 358589 w 525930"/>
                <a:gd name="connsiteY22" fmla="*/ 460189 h 573741"/>
                <a:gd name="connsiteX23" fmla="*/ 370542 w 525930"/>
                <a:gd name="connsiteY23" fmla="*/ 424330 h 573741"/>
                <a:gd name="connsiteX24" fmla="*/ 376518 w 525930"/>
                <a:gd name="connsiteY24" fmla="*/ 406400 h 573741"/>
                <a:gd name="connsiteX25" fmla="*/ 406400 w 525930"/>
                <a:gd name="connsiteY25" fmla="*/ 370541 h 573741"/>
                <a:gd name="connsiteX26" fmla="*/ 430306 w 525930"/>
                <a:gd name="connsiteY26" fmla="*/ 334683 h 573741"/>
                <a:gd name="connsiteX27" fmla="*/ 442259 w 525930"/>
                <a:gd name="connsiteY27" fmla="*/ 316753 h 573741"/>
                <a:gd name="connsiteX28" fmla="*/ 448236 w 525930"/>
                <a:gd name="connsiteY28" fmla="*/ 298824 h 573741"/>
                <a:gd name="connsiteX29" fmla="*/ 466165 w 525930"/>
                <a:gd name="connsiteY29" fmla="*/ 286871 h 573741"/>
                <a:gd name="connsiteX30" fmla="*/ 490071 w 525930"/>
                <a:gd name="connsiteY30" fmla="*/ 251012 h 573741"/>
                <a:gd name="connsiteX31" fmla="*/ 496047 w 525930"/>
                <a:gd name="connsiteY31" fmla="*/ 233083 h 573741"/>
                <a:gd name="connsiteX32" fmla="*/ 508000 w 525930"/>
                <a:gd name="connsiteY32" fmla="*/ 215153 h 573741"/>
                <a:gd name="connsiteX33" fmla="*/ 525930 w 525930"/>
                <a:gd name="connsiteY33" fmla="*/ 155389 h 573741"/>
                <a:gd name="connsiteX34" fmla="*/ 519953 w 525930"/>
                <a:gd name="connsiteY34" fmla="*/ 137459 h 573741"/>
                <a:gd name="connsiteX35" fmla="*/ 508000 w 525930"/>
                <a:gd name="connsiteY35" fmla="*/ 89647 h 573741"/>
                <a:gd name="connsiteX36" fmla="*/ 472142 w 525930"/>
                <a:gd name="connsiteY36" fmla="*/ 53789 h 573741"/>
                <a:gd name="connsiteX37" fmla="*/ 436283 w 525930"/>
                <a:gd name="connsiteY37" fmla="*/ 29883 h 573741"/>
                <a:gd name="connsiteX38" fmla="*/ 418353 w 525930"/>
                <a:gd name="connsiteY38" fmla="*/ 17930 h 573741"/>
                <a:gd name="connsiteX39" fmla="*/ 400424 w 525930"/>
                <a:gd name="connsiteY39" fmla="*/ 5977 h 573741"/>
                <a:gd name="connsiteX40" fmla="*/ 382494 w 525930"/>
                <a:gd name="connsiteY40" fmla="*/ 0 h 573741"/>
                <a:gd name="connsiteX41" fmla="*/ 304800 w 525930"/>
                <a:gd name="connsiteY41" fmla="*/ 5977 h 573741"/>
                <a:gd name="connsiteX42" fmla="*/ 191247 w 525930"/>
                <a:gd name="connsiteY42" fmla="*/ 23906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25930" h="573741">
                  <a:moveTo>
                    <a:pt x="191247" y="23906"/>
                  </a:moveTo>
                  <a:lnTo>
                    <a:pt x="191247" y="23906"/>
                  </a:lnTo>
                  <a:cubicBezTo>
                    <a:pt x="177302" y="37851"/>
                    <a:pt x="164467" y="53002"/>
                    <a:pt x="149412" y="65741"/>
                  </a:cubicBezTo>
                  <a:cubicBezTo>
                    <a:pt x="138445" y="75020"/>
                    <a:pt x="113553" y="89647"/>
                    <a:pt x="113553" y="89647"/>
                  </a:cubicBezTo>
                  <a:cubicBezTo>
                    <a:pt x="81680" y="137457"/>
                    <a:pt x="123511" y="79690"/>
                    <a:pt x="83671" y="119530"/>
                  </a:cubicBezTo>
                  <a:cubicBezTo>
                    <a:pt x="78592" y="124609"/>
                    <a:pt x="76316" y="131941"/>
                    <a:pt x="71718" y="137459"/>
                  </a:cubicBezTo>
                  <a:cubicBezTo>
                    <a:pt x="66307" y="143952"/>
                    <a:pt x="59765" y="149412"/>
                    <a:pt x="53789" y="155389"/>
                  </a:cubicBezTo>
                  <a:cubicBezTo>
                    <a:pt x="51797" y="161365"/>
                    <a:pt x="50871" y="167811"/>
                    <a:pt x="47812" y="173318"/>
                  </a:cubicBezTo>
                  <a:cubicBezTo>
                    <a:pt x="40835" y="185876"/>
                    <a:pt x="23906" y="209177"/>
                    <a:pt x="23906" y="209177"/>
                  </a:cubicBezTo>
                  <a:lnTo>
                    <a:pt x="11953" y="245036"/>
                  </a:lnTo>
                  <a:cubicBezTo>
                    <a:pt x="9961" y="251012"/>
                    <a:pt x="7013" y="256751"/>
                    <a:pt x="5977" y="262965"/>
                  </a:cubicBezTo>
                  <a:lnTo>
                    <a:pt x="0" y="298824"/>
                  </a:lnTo>
                  <a:cubicBezTo>
                    <a:pt x="1992" y="352612"/>
                    <a:pt x="1104" y="406585"/>
                    <a:pt x="5977" y="460189"/>
                  </a:cubicBezTo>
                  <a:cubicBezTo>
                    <a:pt x="7118" y="472737"/>
                    <a:pt x="10941" y="485564"/>
                    <a:pt x="17930" y="496047"/>
                  </a:cubicBezTo>
                  <a:cubicBezTo>
                    <a:pt x="21914" y="502024"/>
                    <a:pt x="24477" y="509247"/>
                    <a:pt x="29883" y="513977"/>
                  </a:cubicBezTo>
                  <a:cubicBezTo>
                    <a:pt x="55176" y="536108"/>
                    <a:pt x="59045" y="535651"/>
                    <a:pt x="83671" y="543859"/>
                  </a:cubicBezTo>
                  <a:cubicBezTo>
                    <a:pt x="112082" y="562801"/>
                    <a:pt x="94787" y="553542"/>
                    <a:pt x="137459" y="567765"/>
                  </a:cubicBezTo>
                  <a:lnTo>
                    <a:pt x="155389" y="573741"/>
                  </a:lnTo>
                  <a:cubicBezTo>
                    <a:pt x="214694" y="569179"/>
                    <a:pt x="216289" y="573418"/>
                    <a:pt x="256989" y="561789"/>
                  </a:cubicBezTo>
                  <a:cubicBezTo>
                    <a:pt x="263046" y="560058"/>
                    <a:pt x="269411" y="558871"/>
                    <a:pt x="274918" y="555812"/>
                  </a:cubicBezTo>
                  <a:cubicBezTo>
                    <a:pt x="287476" y="548835"/>
                    <a:pt x="310777" y="531906"/>
                    <a:pt x="310777" y="531906"/>
                  </a:cubicBezTo>
                  <a:lnTo>
                    <a:pt x="346636" y="478118"/>
                  </a:lnTo>
                  <a:lnTo>
                    <a:pt x="358589" y="460189"/>
                  </a:lnTo>
                  <a:lnTo>
                    <a:pt x="370542" y="424330"/>
                  </a:lnTo>
                  <a:cubicBezTo>
                    <a:pt x="372534" y="418353"/>
                    <a:pt x="373023" y="411642"/>
                    <a:pt x="376518" y="406400"/>
                  </a:cubicBezTo>
                  <a:cubicBezTo>
                    <a:pt x="419230" y="342334"/>
                    <a:pt x="352714" y="439566"/>
                    <a:pt x="406400" y="370541"/>
                  </a:cubicBezTo>
                  <a:cubicBezTo>
                    <a:pt x="415220" y="359202"/>
                    <a:pt x="422337" y="346636"/>
                    <a:pt x="430306" y="334683"/>
                  </a:cubicBezTo>
                  <a:cubicBezTo>
                    <a:pt x="434290" y="328706"/>
                    <a:pt x="439987" y="323567"/>
                    <a:pt x="442259" y="316753"/>
                  </a:cubicBezTo>
                  <a:cubicBezTo>
                    <a:pt x="444251" y="310777"/>
                    <a:pt x="444301" y="303743"/>
                    <a:pt x="448236" y="298824"/>
                  </a:cubicBezTo>
                  <a:cubicBezTo>
                    <a:pt x="452723" y="293215"/>
                    <a:pt x="460189" y="290855"/>
                    <a:pt x="466165" y="286871"/>
                  </a:cubicBezTo>
                  <a:cubicBezTo>
                    <a:pt x="474134" y="274918"/>
                    <a:pt x="485528" y="264641"/>
                    <a:pt x="490071" y="251012"/>
                  </a:cubicBezTo>
                  <a:cubicBezTo>
                    <a:pt x="492063" y="245036"/>
                    <a:pt x="493230" y="238718"/>
                    <a:pt x="496047" y="233083"/>
                  </a:cubicBezTo>
                  <a:cubicBezTo>
                    <a:pt x="499259" y="226658"/>
                    <a:pt x="505083" y="221717"/>
                    <a:pt x="508000" y="215153"/>
                  </a:cubicBezTo>
                  <a:cubicBezTo>
                    <a:pt x="516313" y="196449"/>
                    <a:pt x="520963" y="175254"/>
                    <a:pt x="525930" y="155389"/>
                  </a:cubicBezTo>
                  <a:cubicBezTo>
                    <a:pt x="523938" y="149412"/>
                    <a:pt x="521481" y="143571"/>
                    <a:pt x="519953" y="137459"/>
                  </a:cubicBezTo>
                  <a:cubicBezTo>
                    <a:pt x="516542" y="123815"/>
                    <a:pt x="514832" y="103311"/>
                    <a:pt x="508000" y="89647"/>
                  </a:cubicBezTo>
                  <a:cubicBezTo>
                    <a:pt x="498067" y="69781"/>
                    <a:pt x="491330" y="67221"/>
                    <a:pt x="472142" y="53789"/>
                  </a:cubicBezTo>
                  <a:cubicBezTo>
                    <a:pt x="460373" y="45551"/>
                    <a:pt x="448236" y="37852"/>
                    <a:pt x="436283" y="29883"/>
                  </a:cubicBezTo>
                  <a:lnTo>
                    <a:pt x="418353" y="17930"/>
                  </a:lnTo>
                  <a:cubicBezTo>
                    <a:pt x="412377" y="13946"/>
                    <a:pt x="407238" y="8248"/>
                    <a:pt x="400424" y="5977"/>
                  </a:cubicBezTo>
                  <a:lnTo>
                    <a:pt x="382494" y="0"/>
                  </a:lnTo>
                  <a:cubicBezTo>
                    <a:pt x="356596" y="1992"/>
                    <a:pt x="330556" y="2617"/>
                    <a:pt x="304800" y="5977"/>
                  </a:cubicBezTo>
                  <a:cubicBezTo>
                    <a:pt x="204178" y="19102"/>
                    <a:pt x="210172" y="20918"/>
                    <a:pt x="191247" y="23906"/>
                  </a:cubicBezTo>
                  <a:close/>
                </a:path>
              </a:pathLst>
            </a:cu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ounded Rectangle 42"/>
            <p:cNvSpPr/>
            <p:nvPr/>
          </p:nvSpPr>
          <p:spPr>
            <a:xfrm>
              <a:off x="3376707" y="3221319"/>
              <a:ext cx="597648" cy="382494"/>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056" y="2842195"/>
              <a:ext cx="1792224" cy="1786128"/>
            </a:xfrm>
            <a:prstGeom prst="rect">
              <a:avLst/>
            </a:prstGeom>
          </p:spPr>
        </p:pic>
      </p:grpSp>
      <p:grpSp>
        <p:nvGrpSpPr>
          <p:cNvPr id="98" name="Group 97"/>
          <p:cNvGrpSpPr/>
          <p:nvPr/>
        </p:nvGrpSpPr>
        <p:grpSpPr>
          <a:xfrm>
            <a:off x="469153" y="1636659"/>
            <a:ext cx="2160495" cy="502920"/>
            <a:chOff x="1269999" y="1319904"/>
            <a:chExt cx="2160495" cy="502920"/>
          </a:xfrm>
        </p:grpSpPr>
        <p:sp>
          <p:nvSpPr>
            <p:cNvPr id="99" name="Rounded Rectangle 98"/>
            <p:cNvSpPr/>
            <p:nvPr/>
          </p:nvSpPr>
          <p:spPr>
            <a:xfrm>
              <a:off x="1269999" y="1319904"/>
              <a:ext cx="2160495"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TextBox 99"/>
            <p:cNvSpPr txBox="1"/>
            <p:nvPr/>
          </p:nvSpPr>
          <p:spPr>
            <a:xfrm>
              <a:off x="1323743" y="1345304"/>
              <a:ext cx="2058577" cy="461665"/>
            </a:xfrm>
            <a:prstGeom prst="rect">
              <a:avLst/>
            </a:prstGeom>
            <a:noFill/>
          </p:spPr>
          <p:txBody>
            <a:bodyPr wrap="none" rtlCol="0">
              <a:spAutoFit/>
            </a:bodyPr>
            <a:lstStyle/>
            <a:p>
              <a:r>
                <a:rPr lang="es-ES" sz="2400">
                  <a:solidFill>
                    <a:prstClr val="white"/>
                  </a:solidFill>
                  <a:latin typeface="Helvetica 55 Roman" charset="0"/>
                  <a:ea typeface="Helvetica 55 Roman" charset="0"/>
                  <a:cs typeface="Helvetica 55 Roman" charset="0"/>
                </a:rPr>
                <a:t>LIDERATO</a:t>
              </a:r>
            </a:p>
          </p:txBody>
        </p:sp>
      </p:grpSp>
      <p:grpSp>
        <p:nvGrpSpPr>
          <p:cNvPr id="101" name="Group 100"/>
          <p:cNvGrpSpPr/>
          <p:nvPr/>
        </p:nvGrpSpPr>
        <p:grpSpPr>
          <a:xfrm>
            <a:off x="469152" y="1044988"/>
            <a:ext cx="2303930" cy="502920"/>
            <a:chOff x="1269999" y="1319904"/>
            <a:chExt cx="2303930" cy="502920"/>
          </a:xfrm>
        </p:grpSpPr>
        <p:sp>
          <p:nvSpPr>
            <p:cNvPr id="102" name="Rounded Rectangle 101"/>
            <p:cNvSpPr/>
            <p:nvPr/>
          </p:nvSpPr>
          <p:spPr>
            <a:xfrm>
              <a:off x="1269999" y="1319904"/>
              <a:ext cx="2303930" cy="502920"/>
            </a:xfrm>
            <a:prstGeom prst="roundRect">
              <a:avLst/>
            </a:prstGeom>
            <a:solidFill>
              <a:srgbClr val="FCBE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02"/>
            <p:cNvSpPr txBox="1"/>
            <p:nvPr/>
          </p:nvSpPr>
          <p:spPr>
            <a:xfrm>
              <a:off x="1323743" y="1345304"/>
              <a:ext cx="2218877" cy="461665"/>
            </a:xfrm>
            <a:prstGeom prst="rect">
              <a:avLst/>
            </a:prstGeom>
            <a:noFill/>
          </p:spPr>
          <p:txBody>
            <a:bodyPr wrap="none" rtlCol="0">
              <a:spAutoFit/>
            </a:bodyPr>
            <a:lstStyle/>
            <a:p>
              <a:r>
                <a:rPr lang="es-ES" sz="2400">
                  <a:solidFill>
                    <a:prstClr val="white"/>
                  </a:solidFill>
                  <a:latin typeface="Helvetica 55 Roman" charset="0"/>
                  <a:ea typeface="Helvetica 55 Roman" charset="0"/>
                  <a:cs typeface="Helvetica 55 Roman" charset="0"/>
                </a:rPr>
                <a:t>AFILIACIÓN</a:t>
              </a:r>
            </a:p>
          </p:txBody>
        </p:sp>
      </p:grpSp>
      <p:grpSp>
        <p:nvGrpSpPr>
          <p:cNvPr id="104" name="Group 103"/>
          <p:cNvGrpSpPr/>
          <p:nvPr/>
        </p:nvGrpSpPr>
        <p:grpSpPr>
          <a:xfrm>
            <a:off x="475129" y="459294"/>
            <a:ext cx="1568824" cy="502920"/>
            <a:chOff x="1269999" y="525034"/>
            <a:chExt cx="1568824" cy="502920"/>
          </a:xfrm>
        </p:grpSpPr>
        <p:sp>
          <p:nvSpPr>
            <p:cNvPr id="105" name="Rounded Rectangle 104"/>
            <p:cNvSpPr/>
            <p:nvPr/>
          </p:nvSpPr>
          <p:spPr>
            <a:xfrm>
              <a:off x="1269999" y="525034"/>
              <a:ext cx="1568824" cy="502920"/>
            </a:xfrm>
            <a:prstGeom prst="roundRect">
              <a:avLst/>
            </a:prstGeom>
            <a:solidFill>
              <a:srgbClr val="AD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TextBox 105"/>
            <p:cNvSpPr txBox="1"/>
            <p:nvPr/>
          </p:nvSpPr>
          <p:spPr>
            <a:xfrm>
              <a:off x="1323743" y="550434"/>
              <a:ext cx="1460657" cy="461665"/>
            </a:xfrm>
            <a:prstGeom prst="rect">
              <a:avLst/>
            </a:prstGeom>
            <a:noFill/>
          </p:spPr>
          <p:txBody>
            <a:bodyPr wrap="none" rtlCol="0">
              <a:spAutoFit/>
            </a:bodyPr>
            <a:lstStyle/>
            <a:p>
              <a:pPr algn="ctr"/>
              <a:r>
                <a:rPr lang="es-ES" sz="2400">
                  <a:solidFill>
                    <a:prstClr val="white"/>
                  </a:solidFill>
                  <a:latin typeface="Helvetica 55 Roman" charset="0"/>
                  <a:ea typeface="Helvetica 55 Roman" charset="0"/>
                  <a:cs typeface="Helvetica 55 Roman" charset="0"/>
                </a:rPr>
                <a:t>SERVICIO</a:t>
              </a:r>
            </a:p>
          </p:txBody>
        </p:sp>
      </p:grpSp>
      <p:grpSp>
        <p:nvGrpSpPr>
          <p:cNvPr id="47" name="Group 46"/>
          <p:cNvGrpSpPr/>
          <p:nvPr/>
        </p:nvGrpSpPr>
        <p:grpSpPr>
          <a:xfrm>
            <a:off x="3193144" y="366510"/>
            <a:ext cx="6850742" cy="495528"/>
            <a:chOff x="3228411" y="142995"/>
            <a:chExt cx="6195631" cy="502920"/>
          </a:xfrm>
        </p:grpSpPr>
        <p:sp>
          <p:nvSpPr>
            <p:cNvPr id="48" name="Rounded Rectangle 47"/>
            <p:cNvSpPr/>
            <p:nvPr/>
          </p:nvSpPr>
          <p:spPr>
            <a:xfrm>
              <a:off x="3394421" y="142995"/>
              <a:ext cx="5877174" cy="502920"/>
            </a:xfrm>
            <a:prstGeom prst="roundRect">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9" name="TextBox 48"/>
            <p:cNvSpPr txBox="1"/>
            <p:nvPr/>
          </p:nvSpPr>
          <p:spPr>
            <a:xfrm>
              <a:off x="3228411" y="150387"/>
              <a:ext cx="61956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400" b="1" dirty="0">
                  <a:solidFill>
                    <a:prstClr val="white"/>
                  </a:solidFill>
                  <a:latin typeface="Helvetica 85 Heavy" charset="0"/>
                  <a:ea typeface="Helvetica 85 Heavy" charset="0"/>
                  <a:cs typeface="Helvetica 85 Heavy" charset="0"/>
                </a:rPr>
                <a:t>Los clubes </a:t>
              </a:r>
              <a:r>
                <a:rPr lang="es-ES" sz="2400" b="1" dirty="0" smtClean="0">
                  <a:solidFill>
                    <a:prstClr val="white"/>
                  </a:solidFill>
                  <a:latin typeface="Helvetica 85 Heavy" charset="0"/>
                  <a:ea typeface="Helvetica 85 Heavy" charset="0"/>
                  <a:cs typeface="Helvetica 85 Heavy" charset="0"/>
                </a:rPr>
                <a:t>impulsan a nuestra </a:t>
              </a:r>
              <a:r>
                <a:rPr lang="es-ES" sz="2400" b="1" dirty="0">
                  <a:solidFill>
                    <a:prstClr val="white"/>
                  </a:solidFill>
                  <a:latin typeface="Helvetica 85 Heavy" charset="0"/>
                  <a:ea typeface="Helvetica 85 Heavy" charset="0"/>
                  <a:cs typeface="Helvetica 85 Heavy" charset="0"/>
                </a:rPr>
                <a:t>asociación</a:t>
              </a:r>
            </a:p>
          </p:txBody>
        </p:sp>
      </p:grpSp>
    </p:spTree>
    <p:extLst>
      <p:ext uri="{BB962C8B-B14F-4D97-AF65-F5344CB8AC3E}">
        <p14:creationId xmlns:p14="http://schemas.microsoft.com/office/powerpoint/2010/main" val="96804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0">
                                      <p:cBhvr>
                                        <p:cTn id="6" dur="120000" fill="hold"/>
                                        <p:tgtEl>
                                          <p:spTgt spid="40"/>
                                        </p:tgtEl>
                                        <p:attrNameLst>
                                          <p:attrName>r</p:attrName>
                                        </p:attrNameLst>
                                      </p:cBhvr>
                                    </p:animRot>
                                  </p:childTnLst>
                                </p:cTn>
                              </p:par>
                              <p:par>
                                <p:cTn id="7" presetID="42" presetClass="path" presetSubtype="0" accel="50000" decel="50000" fill="hold" nodeType="withEffect">
                                  <p:stCondLst>
                                    <p:cond delay="0"/>
                                  </p:stCondLst>
                                  <p:childTnLst>
                                    <p:animMotion origin="layout" path="M -6.25E-7 -3.7037E-7 L 0.00065 -0.08866 " pathEditMode="relative" rAng="0" ptsTypes="AA">
                                      <p:cBhvr>
                                        <p:cTn id="8" dur="2000" fill="hold"/>
                                        <p:tgtEl>
                                          <p:spTgt spid="40"/>
                                        </p:tgtEl>
                                        <p:attrNameLst>
                                          <p:attrName>ppt_x</p:attrName>
                                          <p:attrName>ppt_y</p:attrName>
                                        </p:attrNameLst>
                                      </p:cBhvr>
                                      <p:rCtr x="26" y="-4444"/>
                                    </p:animMotion>
                                  </p:childTnLst>
                                </p:cTn>
                              </p:par>
                              <p:par>
                                <p:cTn id="9" presetID="8" presetClass="emph" presetSubtype="0" fill="hold" nodeType="withEffect">
                                  <p:stCondLst>
                                    <p:cond delay="0"/>
                                  </p:stCondLst>
                                  <p:childTnLst>
                                    <p:animRot by="-162000000">
                                      <p:cBhvr>
                                        <p:cTn id="10" dur="120000" fill="hold"/>
                                        <p:tgtEl>
                                          <p:spTgt spid="35"/>
                                        </p:tgtEl>
                                        <p:attrNameLst>
                                          <p:attrName>r</p:attrName>
                                        </p:attrNameLst>
                                      </p:cBhvr>
                                    </p:animRot>
                                  </p:childTnLst>
                                </p:cTn>
                              </p:par>
                              <p:par>
                                <p:cTn id="11" presetID="42" presetClass="path" presetSubtype="0" accel="50000" decel="50000" fill="hold" nodeType="withEffect">
                                  <p:stCondLst>
                                    <p:cond delay="0"/>
                                  </p:stCondLst>
                                  <p:childTnLst>
                                    <p:animMotion origin="layout" path="M 5E-6 4.81481E-6 L 0.00091 -0.08936 " pathEditMode="relative" rAng="0" ptsTypes="AA">
                                      <p:cBhvr>
                                        <p:cTn id="12" dur="2000" fill="hold"/>
                                        <p:tgtEl>
                                          <p:spTgt spid="35"/>
                                        </p:tgtEl>
                                        <p:attrNameLst>
                                          <p:attrName>ppt_x</p:attrName>
                                          <p:attrName>ppt_y</p:attrName>
                                        </p:attrNameLst>
                                      </p:cBhvr>
                                      <p:rCtr x="39" y="-4468"/>
                                    </p:animMotion>
                                  </p:childTnLst>
                                </p:cTn>
                              </p:par>
                              <p:par>
                                <p:cTn id="13" presetID="8" presetClass="emph" presetSubtype="0" fill="hold" nodeType="withEffect">
                                  <p:stCondLst>
                                    <p:cond delay="0"/>
                                  </p:stCondLst>
                                  <p:childTnLst>
                                    <p:animRot by="86400000">
                                      <p:cBhvr>
                                        <p:cTn id="14" dur="120000" fill="hold"/>
                                        <p:tgtEl>
                                          <p:spTgt spid="23"/>
                                        </p:tgtEl>
                                        <p:attrNameLst>
                                          <p:attrName>r</p:attrName>
                                        </p:attrNameLst>
                                      </p:cBhvr>
                                    </p:animRot>
                                  </p:childTnLst>
                                </p:cTn>
                              </p:par>
                              <p:par>
                                <p:cTn id="15" presetID="42" presetClass="path" presetSubtype="0" accel="50000" decel="50000" fill="hold" nodeType="withEffect">
                                  <p:stCondLst>
                                    <p:cond delay="0"/>
                                  </p:stCondLst>
                                  <p:childTnLst>
                                    <p:animMotion origin="layout" path="M 2.5E-6 -4.44444E-6 L 0.00078 -0.0824 " pathEditMode="relative" rAng="0" ptsTypes="AA">
                                      <p:cBhvr>
                                        <p:cTn id="16" dur="2000" fill="hold"/>
                                        <p:tgtEl>
                                          <p:spTgt spid="23"/>
                                        </p:tgtEl>
                                        <p:attrNameLst>
                                          <p:attrName>ppt_x</p:attrName>
                                          <p:attrName>ppt_y</p:attrName>
                                        </p:attrNameLst>
                                      </p:cBhvr>
                                      <p:rCtr x="39" y="-4120"/>
                                    </p:animMotion>
                                  </p:childTnLst>
                                </p:cTn>
                              </p:par>
                              <p:par>
                                <p:cTn id="17" presetID="22" presetClass="entr" presetSubtype="8"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par>
                                <p:cTn id="20" presetID="22" presetClass="entr" presetSubtype="4"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10" y="0"/>
            <a:ext cx="12179809" cy="6858000"/>
          </a:xfrm>
          <a:prstGeom prst="rect">
            <a:avLst/>
          </a:prstGeom>
        </p:spPr>
      </p:pic>
      <p:sp>
        <p:nvSpPr>
          <p:cNvPr id="13" name="Text Placeholder 8"/>
          <p:cNvSpPr txBox="1">
            <a:spLocks/>
          </p:cNvSpPr>
          <p:nvPr/>
        </p:nvSpPr>
        <p:spPr>
          <a:xfrm>
            <a:off x="104503" y="3279850"/>
            <a:ext cx="12085014" cy="120984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s-ES" sz="2400">
                <a:solidFill>
                  <a:srgbClr val="FFFFFF"/>
                </a:solidFill>
                <a:latin typeface="Helvetica Light" charset="0"/>
                <a:ea typeface="Helvetica Light" charset="0"/>
                <a:cs typeface="Helvetica Light" charset="0"/>
              </a:rPr>
              <a:t>Asegurar que la Asociación Internacional de Clubes de Leones impacte la vida de 200 millones de personas a través del servicio, llegue a 1,7 millones de socios Leones y Leo y ofrezca oportunidades de aprendizaje a 500.000 socios para el año 2020.</a:t>
            </a:r>
          </a:p>
        </p:txBody>
      </p:sp>
      <p:sp>
        <p:nvSpPr>
          <p:cNvPr id="14" name="Rectangle 13"/>
          <p:cNvSpPr/>
          <p:nvPr/>
        </p:nvSpPr>
        <p:spPr>
          <a:xfrm>
            <a:off x="5370871" y="29027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Title 1"/>
          <p:cNvSpPr txBox="1">
            <a:spLocks/>
          </p:cNvSpPr>
          <p:nvPr/>
        </p:nvSpPr>
        <p:spPr>
          <a:xfrm>
            <a:off x="0" y="1850875"/>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rgbClr val="FFFFFF"/>
                </a:solidFill>
                <a:latin typeface="Helvetica" charset="0"/>
                <a:ea typeface="Helvetica" charset="0"/>
                <a:cs typeface="Helvetica" charset="0"/>
              </a:rPr>
              <a:t>Meta</a:t>
            </a:r>
          </a:p>
        </p:txBody>
      </p:sp>
      <p:pic>
        <p:nvPicPr>
          <p:cNvPr id="3" name="Picture 2"/>
          <p:cNvPicPr>
            <a:picLocks noChangeAspect="1"/>
          </p:cNvPicPr>
          <p:nvPr/>
        </p:nvPicPr>
        <p:blipFill>
          <a:blip r:embed="rId4"/>
          <a:stretch>
            <a:fillRect/>
          </a:stretch>
        </p:blipFill>
        <p:spPr>
          <a:xfrm>
            <a:off x="0" y="-2651"/>
            <a:ext cx="12192000" cy="6857999"/>
          </a:xfrm>
          <a:prstGeom prst="rect">
            <a:avLst/>
          </a:prstGeom>
        </p:spPr>
      </p:pic>
      <p:sp>
        <p:nvSpPr>
          <p:cNvPr id="5" name="Rectangle 4"/>
          <p:cNvSpPr/>
          <p:nvPr/>
        </p:nvSpPr>
        <p:spPr>
          <a:xfrm>
            <a:off x="-2485" y="-2652"/>
            <a:ext cx="12192000" cy="6858000"/>
          </a:xfrm>
          <a:prstGeom prst="rect">
            <a:avLst/>
          </a:prstGeom>
          <a:solidFill>
            <a:srgbClr val="0A2A5D">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0" name="Title 1"/>
          <p:cNvSpPr txBox="1">
            <a:spLocks/>
          </p:cNvSpPr>
          <p:nvPr/>
        </p:nvSpPr>
        <p:spPr>
          <a:xfrm>
            <a:off x="653143" y="2598985"/>
            <a:ext cx="3723786" cy="1030220"/>
          </a:xfrm>
          <a:prstGeom prst="rect">
            <a:avLst/>
          </a:prstGeom>
          <a:effectLst>
            <a:outerShdw blurRad="50800" dist="38100" dir="2700000" algn="tl" rotWithShape="0">
              <a:prstClr val="black">
                <a:alpha val="40000"/>
              </a:prstClr>
            </a:outerShdw>
          </a:effectLst>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s-ES" sz="3200">
                <a:solidFill>
                  <a:schemeClr val="bg1"/>
                </a:solidFill>
                <a:latin typeface="Helvetica" charset="0"/>
                <a:ea typeface="Helvetica" charset="0"/>
                <a:cs typeface="Helvetica" charset="0"/>
              </a:rPr>
              <a:t>Trabajar juntos</a:t>
            </a:r>
          </a:p>
        </p:txBody>
      </p:sp>
      <p:sp>
        <p:nvSpPr>
          <p:cNvPr id="12" name="Text Placeholder 8"/>
          <p:cNvSpPr txBox="1">
            <a:spLocks/>
          </p:cNvSpPr>
          <p:nvPr/>
        </p:nvSpPr>
        <p:spPr>
          <a:xfrm>
            <a:off x="163794" y="2156630"/>
            <a:ext cx="6557096" cy="2333062"/>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endParaRPr lang="en-US" sz="2400" dirty="0">
              <a:solidFill>
                <a:srgbClr val="FBC608"/>
              </a:solidFill>
              <a:latin typeface="Helvetica Light" charset="0"/>
              <a:ea typeface="Helvetica Light" charset="0"/>
              <a:cs typeface="Helvetica Light"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490" y="-457096"/>
            <a:ext cx="10687181" cy="8258276"/>
          </a:xfrm>
          <a:prstGeom prst="rect">
            <a:avLst/>
          </a:prstGeom>
        </p:spPr>
      </p:pic>
      <p:sp>
        <p:nvSpPr>
          <p:cNvPr id="4" name="TextBox 3"/>
          <p:cNvSpPr txBox="1">
            <a:spLocks noChangeAspect="1"/>
          </p:cNvSpPr>
          <p:nvPr/>
        </p:nvSpPr>
        <p:spPr>
          <a:xfrm>
            <a:off x="8346119" y="1696304"/>
            <a:ext cx="2325516" cy="830997"/>
          </a:xfrm>
          <a:prstGeom prst="rect">
            <a:avLst/>
          </a:prstGeom>
          <a:noFill/>
        </p:spPr>
        <p:txBody>
          <a:bodyPr wrap="square" rtlCol="0">
            <a:spAutoFit/>
          </a:bodyPr>
          <a:lstStyle/>
          <a:p>
            <a:pPr algn="ctr"/>
            <a:r>
              <a:rPr lang="es-ES" sz="2400" b="1">
                <a:solidFill>
                  <a:srgbClr val="1E3D7C"/>
                </a:solidFill>
                <a:latin typeface="Helvetica Light"/>
              </a:rPr>
              <a:t>GAT del Distrito Múltiple</a:t>
            </a:r>
          </a:p>
        </p:txBody>
      </p:sp>
      <p:sp>
        <p:nvSpPr>
          <p:cNvPr id="16" name="TextBox 15"/>
          <p:cNvSpPr txBox="1">
            <a:spLocks noChangeAspect="1"/>
          </p:cNvSpPr>
          <p:nvPr/>
        </p:nvSpPr>
        <p:spPr>
          <a:xfrm>
            <a:off x="5495014" y="1741131"/>
            <a:ext cx="2120598" cy="830997"/>
          </a:xfrm>
          <a:prstGeom prst="rect">
            <a:avLst/>
          </a:prstGeom>
          <a:noFill/>
        </p:spPr>
        <p:txBody>
          <a:bodyPr wrap="square" rtlCol="0">
            <a:spAutoFit/>
          </a:bodyPr>
          <a:lstStyle/>
          <a:p>
            <a:pPr algn="ctr"/>
            <a:r>
              <a:rPr lang="es-ES" sz="2400" b="1">
                <a:solidFill>
                  <a:srgbClr val="1E3D7C"/>
                </a:solidFill>
                <a:latin typeface="Helvetica Light"/>
              </a:rPr>
              <a:t>Gobernador de Distrito</a:t>
            </a:r>
          </a:p>
        </p:txBody>
      </p:sp>
      <p:sp>
        <p:nvSpPr>
          <p:cNvPr id="17" name="TextBox 16"/>
          <p:cNvSpPr txBox="1">
            <a:spLocks noChangeAspect="1"/>
          </p:cNvSpPr>
          <p:nvPr/>
        </p:nvSpPr>
        <p:spPr>
          <a:xfrm>
            <a:off x="5460995" y="4472948"/>
            <a:ext cx="2188636" cy="830997"/>
          </a:xfrm>
          <a:prstGeom prst="rect">
            <a:avLst/>
          </a:prstGeom>
          <a:noFill/>
        </p:spPr>
        <p:txBody>
          <a:bodyPr wrap="square" rtlCol="0">
            <a:spAutoFit/>
          </a:bodyPr>
          <a:lstStyle/>
          <a:p>
            <a:pPr algn="ctr"/>
            <a:r>
              <a:rPr lang="es-ES" sz="2400" b="1" dirty="0" smtClean="0">
                <a:solidFill>
                  <a:srgbClr val="1E3D7C"/>
                </a:solidFill>
                <a:latin typeface="Helvetica Light"/>
              </a:rPr>
              <a:t>Especialistas de LCI</a:t>
            </a:r>
            <a:endParaRPr lang="es-ES" sz="2400" b="1" dirty="0">
              <a:solidFill>
                <a:srgbClr val="1E3D7C"/>
              </a:solidFill>
              <a:latin typeface="Helvetica Light"/>
            </a:endParaRPr>
          </a:p>
        </p:txBody>
      </p:sp>
      <p:sp>
        <p:nvSpPr>
          <p:cNvPr id="18" name="TextBox 17"/>
          <p:cNvSpPr txBox="1">
            <a:spLocks noChangeAspect="1"/>
          </p:cNvSpPr>
          <p:nvPr/>
        </p:nvSpPr>
        <p:spPr>
          <a:xfrm>
            <a:off x="7871863" y="4632358"/>
            <a:ext cx="3274028" cy="461665"/>
          </a:xfrm>
          <a:prstGeom prst="rect">
            <a:avLst/>
          </a:prstGeom>
          <a:noFill/>
        </p:spPr>
        <p:txBody>
          <a:bodyPr wrap="square" rtlCol="0">
            <a:spAutoFit/>
          </a:bodyPr>
          <a:lstStyle/>
          <a:p>
            <a:pPr algn="ctr"/>
            <a:r>
              <a:rPr lang="es-ES" sz="2400" b="1">
                <a:solidFill>
                  <a:schemeClr val="bg1"/>
                </a:solidFill>
                <a:latin typeface="Helvetica Light"/>
              </a:rPr>
              <a:t>Equipo del GAT de AE</a:t>
            </a:r>
          </a:p>
        </p:txBody>
      </p:sp>
      <p:sp>
        <p:nvSpPr>
          <p:cNvPr id="6" name="Explosion 2 5"/>
          <p:cNvSpPr>
            <a:spLocks noChangeAspect="1"/>
          </p:cNvSpPr>
          <p:nvPr/>
        </p:nvSpPr>
        <p:spPr>
          <a:xfrm rot="893207">
            <a:off x="6502124" y="2426790"/>
            <a:ext cx="3324012" cy="2091318"/>
          </a:xfrm>
          <a:prstGeom prst="irregularSeal2">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Helvetica Light"/>
            </a:endParaRPr>
          </a:p>
        </p:txBody>
      </p:sp>
      <p:sp>
        <p:nvSpPr>
          <p:cNvPr id="7" name="TextBox 6"/>
          <p:cNvSpPr txBox="1">
            <a:spLocks noChangeAspect="1"/>
          </p:cNvSpPr>
          <p:nvPr/>
        </p:nvSpPr>
        <p:spPr>
          <a:xfrm>
            <a:off x="7424982" y="3157784"/>
            <a:ext cx="1478295" cy="738664"/>
          </a:xfrm>
          <a:prstGeom prst="rect">
            <a:avLst/>
          </a:prstGeom>
          <a:noFill/>
        </p:spPr>
        <p:txBody>
          <a:bodyPr wrap="square" rtlCol="0">
            <a:spAutoFit/>
          </a:bodyPr>
          <a:lstStyle/>
          <a:p>
            <a:r>
              <a:rPr lang="es-ES" sz="2400" b="1">
                <a:solidFill>
                  <a:schemeClr val="bg1"/>
                </a:solidFill>
                <a:latin typeface="Helvetica Light"/>
              </a:rPr>
              <a:t>Acción</a:t>
            </a:r>
          </a:p>
          <a:p>
            <a:endParaRPr lang="en-US" dirty="0"/>
          </a:p>
        </p:txBody>
      </p:sp>
      <p:sp>
        <p:nvSpPr>
          <p:cNvPr id="19" name="Rectangle 18"/>
          <p:cNvSpPr/>
          <p:nvPr/>
        </p:nvSpPr>
        <p:spPr>
          <a:xfrm>
            <a:off x="0" y="2466395"/>
            <a:ext cx="457200"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17752770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9YwTY7AI"/>
  <p:tag name="ARTICULATE_SLIDE_THUMBNAIL_REFRESH" val="1"/>
  <p:tag name="ARTICULATE_SLIDE_COUNT" val="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3039</Words>
  <Application>Microsoft Office PowerPoint</Application>
  <PresentationFormat>Widescreen</PresentationFormat>
  <Paragraphs>267</Paragraphs>
  <Slides>24</Slides>
  <Notes>24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24</vt:i4>
      </vt:variant>
    </vt:vector>
  </HeadingPairs>
  <TitlesOfParts>
    <vt:vector size="42" baseType="lpstr">
      <vt:lpstr>Arial</vt:lpstr>
      <vt:lpstr>Avenir Medium</vt:lpstr>
      <vt:lpstr>Calibri</vt:lpstr>
      <vt:lpstr>Calibri Light</vt:lpstr>
      <vt:lpstr>Corbel</vt:lpstr>
      <vt:lpstr>Helvetica</vt:lpstr>
      <vt:lpstr>Helvetica 55 Roman</vt:lpstr>
      <vt:lpstr>Helvetica 85 Heavy</vt:lpstr>
      <vt:lpstr>Helvetica Light</vt:lpstr>
      <vt:lpstr>Helvetica Neue</vt:lpstr>
      <vt:lpstr>Helvetica Neue Bold Condensed</vt:lpstr>
      <vt:lpstr>Lato Regular</vt:lpstr>
      <vt:lpstr>Open Sans Light</vt:lpstr>
      <vt:lpstr>Tahoma</vt:lpstr>
      <vt:lpstr>Times New Roman</vt:lpstr>
      <vt:lpstr>ヒラギノ角ゴ Pro W3</vt:lpstr>
      <vt:lpstr>Office Theme</vt:lpstr>
      <vt:lpstr>2_Office Theme</vt:lpstr>
      <vt:lpstr>PowerPoint Presentation</vt:lpstr>
      <vt:lpstr>PowerPoint Presentation</vt:lpstr>
      <vt:lpstr>Existe apoyo a su alrededor</vt:lpstr>
      <vt:lpstr>PowerPoint Presentation</vt:lpstr>
      <vt:lpstr>PowerPoint Presentation</vt:lpstr>
      <vt:lpstr>PowerPoint Presentation</vt:lpstr>
      <vt:lpstr>PowerPoint Presentation</vt:lpstr>
      <vt:lpstr>PowerPoint Presentation</vt:lpstr>
      <vt:lpstr>PowerPoint Presentation</vt:lpstr>
      <vt:lpstr>Equipo Global de Acción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 Angela</dc:creator>
  <cp:lastModifiedBy>Kneisel, Christine</cp:lastModifiedBy>
  <cp:revision>272</cp:revision>
  <cp:lastPrinted>2017-10-18T19:36:21Z</cp:lastPrinted>
  <dcterms:created xsi:type="dcterms:W3CDTF">2017-08-09T14:07:00Z</dcterms:created>
  <dcterms:modified xsi:type="dcterms:W3CDTF">2019-08-09T21:02:58Z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49252370-FCE6-4322-AC23-30E3632627C5</vt:lpwstr>
  </property>
  <property fmtid="{D5CDD505-2E9C-101B-9397-08002B2CF9AE}" pid="3" name="ArticulatePath">
    <vt:lpwstr>Presentation1</vt:lpwstr>
  </property>
</Properties>
</file>