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4"/>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90"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83768" autoAdjust="0"/>
  </p:normalViewPr>
  <p:slideViewPr>
    <p:cSldViewPr>
      <p:cViewPr varScale="1">
        <p:scale>
          <a:sx n="124" d="100"/>
          <a:sy n="124" d="100"/>
        </p:scale>
        <p:origin x="36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it-IT" b="1"/>
            <a:t>1917</a:t>
          </a:r>
          <a:r>
            <a:rPr lang="it-IT"/>
            <a:t>: Melvin Jones fonda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it-IT" b="1"/>
            <a:t>1920</a:t>
          </a:r>
          <a:r>
            <a:rPr lang="it-IT"/>
            <a:t>: LCI diventa internazionale con la creazione di un club canadese.</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it-IT" b="1"/>
            <a:t>1925</a:t>
          </a:r>
          <a:r>
            <a:rPr lang="it-IT"/>
            <a:t>: Helen Keller sfida i Lions a diventare i "cavalieri dei non vedenti".</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it-IT" b="1"/>
            <a:t>1945</a:t>
          </a:r>
          <a:r>
            <a:rPr lang="it-IT"/>
            <a:t>: LCI contribuisce a stilare lo Statuto delle Nazioni Unite.</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it-IT" b="1"/>
            <a:t>1957</a:t>
          </a:r>
          <a:r>
            <a:rPr lang="it-IT"/>
            <a:t>: Creazione del Programma Leo Club.</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it-IT" b="1"/>
            <a:t>1968</a:t>
          </a:r>
          <a:r>
            <a:rPr lang="it-IT"/>
            <a:t>: Nasce la Fondazione Lions Clubs International.</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it-IT" b="1"/>
            <a:t>1990</a:t>
          </a:r>
          <a:r>
            <a:rPr lang="it-IT"/>
            <a:t>: Lancio di SightFirst.</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it-IT" b="1"/>
            <a:t>Oggi:</a:t>
          </a:r>
          <a:r>
            <a:rPr lang="it-IT"/>
            <a:t> La nostra rete internazionale è cresciuta fino a includere oltre 200 paesi e aree geografiche.</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it-IT"/>
            <a:t>1987: LCI diventa la prima organizzazione di club di servizio ad ammettere le donne come soci.</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a:t>1917</a:t>
          </a:r>
          <a:r>
            <a:rPr lang="it-IT" sz="1600" kern="1200"/>
            <a:t>: Melvin Jones fonda LCI.</a:t>
          </a:r>
        </a:p>
        <a:p>
          <a:pPr marL="0" lvl="0" indent="0" algn="ctr" defTabSz="711200">
            <a:lnSpc>
              <a:spcPct val="90000"/>
            </a:lnSpc>
            <a:spcBef>
              <a:spcPct val="0"/>
            </a:spcBef>
            <a:spcAft>
              <a:spcPct val="35000"/>
            </a:spcAft>
            <a:buNone/>
          </a:pPr>
          <a:endParaRPr lang="en-US" sz="16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a:t>1920</a:t>
          </a:r>
          <a:r>
            <a:rPr lang="it-IT" sz="1600" kern="1200"/>
            <a:t>: LCI diventa internazionale con la creazione di un club canadese.</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a:t>1925</a:t>
          </a:r>
          <a:r>
            <a:rPr lang="it-IT" sz="1600" kern="1200"/>
            <a:t>: Helen Keller sfida i Lions a diventare i "cavalieri dei non vedenti".</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a:t>1945</a:t>
          </a:r>
          <a:r>
            <a:rPr lang="it-IT" sz="1600" kern="1200"/>
            <a:t>: LCI contribuisce a stilare lo Statuto delle Nazioni Unite.</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a:t>1957</a:t>
          </a:r>
          <a:r>
            <a:rPr lang="it-IT" sz="1600" kern="1200"/>
            <a:t>: Creazione del Programma Leo Club.</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a:t>1968</a:t>
          </a:r>
          <a:r>
            <a:rPr lang="it-IT" sz="1600" kern="1200"/>
            <a:t>: Nasce la Fondazione Lions Clubs International.</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kern="1200"/>
            <a:t>1987: LCI diventa la prima organizzazione di club di servizio ad ammettere le donne come soci.</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a:t>1990</a:t>
          </a:r>
          <a:r>
            <a:rPr lang="it-IT" sz="1600" kern="1200"/>
            <a:t>: Lancio di SightFirst.</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a:t>Oggi:</a:t>
          </a:r>
          <a:r>
            <a:rPr lang="it-IT" sz="1600" kern="1200"/>
            <a:t> La nostra rete internazionale è cresciuta fino a includere oltre 200 paesi e aree geografiche.</a:t>
          </a:r>
        </a:p>
      </dsp:txBody>
      <dsp:txXfrm>
        <a:off x="6202518" y="4141509"/>
        <a:ext cx="2476285"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a:t>Suggerimento per l’istruttore:</a:t>
            </a:r>
            <a:r>
              <a:rPr lang="it-IT" b="1" baseline="0"/>
              <a:t> </a:t>
            </a:r>
            <a:r>
              <a:rPr lang="it-IT"/>
              <a:t>Inserire altri dati utili</a:t>
            </a:r>
            <a:r>
              <a:rPr lang="it-IT" baseline="0"/>
              <a:t> come il nome dell’istruttore dell'Orientamento Nuovi Soci. Utilizzare la presentazione PowerPoint insieme alla Guida di preparazione all’orientamento dei nuovi soci. Accertarsi che i partecipanti abbiano una copia della Guida all’orientamento dei nuovi soci oltre che della presentazione.</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extLst>
      <p:ext uri="{BB962C8B-B14F-4D97-AF65-F5344CB8AC3E}">
        <p14:creationId xmlns:p14="http://schemas.microsoft.com/office/powerpoint/2010/main" val="312387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a:t>Suggerimento per l’istruttore: </a:t>
            </a:r>
            <a:r>
              <a:rPr lang="it-IT" baseline="0"/>
              <a:t>Valutare l'inserimento di foto dei progetti, se disponibili, nella slide.</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extLst>
      <p:ext uri="{BB962C8B-B14F-4D97-AF65-F5344CB8AC3E}">
        <p14:creationId xmlns:p14="http://schemas.microsoft.com/office/powerpoint/2010/main" val="167796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extLst>
      <p:ext uri="{BB962C8B-B14F-4D97-AF65-F5344CB8AC3E}">
        <p14:creationId xmlns:p14="http://schemas.microsoft.com/office/powerpoint/2010/main" val="2798625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1"/>
              <a:t>Suggerimento per l’istruttore: </a:t>
            </a:r>
            <a:r>
              <a:rPr lang="it-IT" baseline="0"/>
              <a:t>Aggiungere altre informazioni  sulle riunioni ritenute importanti.</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a:p>
        </p:txBody>
      </p:sp>
    </p:spTree>
    <p:extLst>
      <p:ext uri="{BB962C8B-B14F-4D97-AF65-F5344CB8AC3E}">
        <p14:creationId xmlns:p14="http://schemas.microsoft.com/office/powerpoint/2010/main" val="272436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a:t>Suggerimento per l’istruttore: </a:t>
            </a:r>
            <a:r>
              <a:rPr lang="it-IT"/>
              <a:t>Spiegare </a:t>
            </a:r>
            <a:r>
              <a:rPr lang="it-IT" baseline="0"/>
              <a:t>che il budget per le attività è costituito dai fondi raccolti all’esterno o attraverso progetti di service di club e che può essere utilizzato solo per soddisfare un bisogno della comunità o pubblico. Il budget amministrativo è quello che finanzia le operazioni del club e proviene principalmente dalle quote associative versate al club.</a:t>
            </a:r>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a:p>
        </p:txBody>
      </p:sp>
    </p:spTree>
    <p:extLst>
      <p:ext uri="{BB962C8B-B14F-4D97-AF65-F5344CB8AC3E}">
        <p14:creationId xmlns:p14="http://schemas.microsoft.com/office/powerpoint/2010/main" val="2143534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extLst>
      <p:ext uri="{BB962C8B-B14F-4D97-AF65-F5344CB8AC3E}">
        <p14:creationId xmlns:p14="http://schemas.microsoft.com/office/powerpoint/2010/main" val="2839013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it-IT" b="1"/>
              <a:t>Suggerimento per l’istruttore: </a:t>
            </a:r>
            <a:r>
              <a:rPr lang="it-IT" b="0"/>
              <a:t>Considerare di inserire altre</a:t>
            </a:r>
            <a:r>
              <a:rPr lang="it-IT"/>
              <a:t> informazioni sul vostro distretto e multidistretto, come i confini del vostro distretto e multidistretto.</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extLst>
      <p:ext uri="{BB962C8B-B14F-4D97-AF65-F5344CB8AC3E}">
        <p14:creationId xmlns:p14="http://schemas.microsoft.com/office/powerpoint/2010/main" val="3813975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a:t>Suggerimento per l’istruttore</a:t>
            </a:r>
            <a:r>
              <a:rPr lang="it-IT" b="1" baseline="0"/>
              <a:t> </a:t>
            </a:r>
            <a:r>
              <a:rPr lang="it-IT" b="1"/>
              <a:t>:</a:t>
            </a:r>
            <a:r>
              <a:rPr lang="it-IT" b="0" baseline="0"/>
              <a:t> Elencare i ruoli e le responsabilità di questi Lions (Vedi la Guida dell’istruttore e del partecipante).</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extLst>
      <p:ext uri="{BB962C8B-B14F-4D97-AF65-F5344CB8AC3E}">
        <p14:creationId xmlns:p14="http://schemas.microsoft.com/office/powerpoint/2010/main" val="3553085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extLst>
      <p:ext uri="{BB962C8B-B14F-4D97-AF65-F5344CB8AC3E}">
        <p14:creationId xmlns:p14="http://schemas.microsoft.com/office/powerpoint/2010/main" val="280707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extLst>
      <p:ext uri="{BB962C8B-B14F-4D97-AF65-F5344CB8AC3E}">
        <p14:creationId xmlns:p14="http://schemas.microsoft.com/office/powerpoint/2010/main" val="2475626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extLst>
      <p:ext uri="{BB962C8B-B14F-4D97-AF65-F5344CB8AC3E}">
        <p14:creationId xmlns:p14="http://schemas.microsoft.com/office/powerpoint/2010/main" val="2700382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extLst>
      <p:ext uri="{BB962C8B-B14F-4D97-AF65-F5344CB8AC3E}">
        <p14:creationId xmlns:p14="http://schemas.microsoft.com/office/powerpoint/2010/main" val="134904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extLst>
      <p:ext uri="{BB962C8B-B14F-4D97-AF65-F5344CB8AC3E}">
        <p14:creationId xmlns:p14="http://schemas.microsoft.com/office/powerpoint/2010/main" val="1965522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extLst>
      <p:ext uri="{BB962C8B-B14F-4D97-AF65-F5344CB8AC3E}">
        <p14:creationId xmlns:p14="http://schemas.microsoft.com/office/powerpoint/2010/main" val="336370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extLst>
      <p:ext uri="{BB962C8B-B14F-4D97-AF65-F5344CB8AC3E}">
        <p14:creationId xmlns:p14="http://schemas.microsoft.com/office/powerpoint/2010/main" val="230454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a:t>Suggerimento per l’istruttore:</a:t>
            </a:r>
            <a:r>
              <a:rPr lang="it-IT" b="1" baseline="0"/>
              <a:t> </a:t>
            </a:r>
            <a:r>
              <a:rPr lang="it-IT"/>
              <a:t>Modificare questa slide a seconda delle esigenze. Togliere quanto non si addice al vostro club o aggiungere altri contenuti che non sono attualmente inclusi.</a:t>
            </a:r>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extLst>
      <p:ext uri="{BB962C8B-B14F-4D97-AF65-F5344CB8AC3E}">
        <p14:creationId xmlns:p14="http://schemas.microsoft.com/office/powerpoint/2010/main" val="2322310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a:t>Suggerimento per l’istruttore: </a:t>
            </a:r>
            <a:r>
              <a:rPr lang="it-IT" b="0"/>
              <a:t>Aggiungere </a:t>
            </a:r>
            <a:r>
              <a:rPr lang="it-IT" b="0" baseline="0"/>
              <a:t>i nomi degli officer di club attuali. Aggiungere o togliere gli elenchi puntati qualora il club abbia degli officer diversi da quelli elencati.</a:t>
            </a:r>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extLst>
      <p:ext uri="{BB962C8B-B14F-4D97-AF65-F5344CB8AC3E}">
        <p14:creationId xmlns:p14="http://schemas.microsoft.com/office/powerpoint/2010/main" val="25993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extLst>
      <p:ext uri="{BB962C8B-B14F-4D97-AF65-F5344CB8AC3E}">
        <p14:creationId xmlns:p14="http://schemas.microsoft.com/office/powerpoint/2010/main" val="276887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extLst>
      <p:ext uri="{BB962C8B-B14F-4D97-AF65-F5344CB8AC3E}">
        <p14:creationId xmlns:p14="http://schemas.microsoft.com/office/powerpoint/2010/main" val="3809985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a:t>Suggerimento per l’istruttore</a:t>
            </a:r>
            <a:r>
              <a:rPr lang="it-IT" b="1" baseline="0"/>
              <a:t> </a:t>
            </a:r>
            <a:r>
              <a:rPr lang="it-IT" b="1"/>
              <a:t>:</a:t>
            </a:r>
            <a:r>
              <a:rPr lang="it-IT" b="0" baseline="0"/>
              <a:t> Aggiungere alla slide altre informazioni per indicare altri premi per i club, distretti e multidistretti.</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a:p>
        </p:txBody>
      </p:sp>
    </p:spTree>
    <p:extLst>
      <p:ext uri="{BB962C8B-B14F-4D97-AF65-F5344CB8AC3E}">
        <p14:creationId xmlns:p14="http://schemas.microsoft.com/office/powerpoint/2010/main" val="1526831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40AA73DA-05CB-5221-2D37-606CF0DC0F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it/"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a:latin typeface="+mn-lt"/>
              </a:rPr>
              <a:t>Orientamento </a:t>
            </a:r>
            <a:br>
              <a:rPr lang="it-IT" dirty="0">
                <a:latin typeface="+mn-lt"/>
              </a:rPr>
            </a:br>
            <a:r>
              <a:rPr lang="it-IT" dirty="0">
                <a:latin typeface="+mn-lt"/>
              </a:rPr>
              <a:t>dei nuovi soci</a:t>
            </a:r>
          </a:p>
        </p:txBody>
      </p:sp>
      <p:sp>
        <p:nvSpPr>
          <p:cNvPr id="3" name="Subtitle 2"/>
          <p:cNvSpPr>
            <a:spLocks noGrp="1"/>
          </p:cNvSpPr>
          <p:nvPr>
            <p:ph type="subTitle" idx="1"/>
          </p:nvPr>
        </p:nvSpPr>
        <p:spPr/>
        <p:txBody>
          <a:bodyPr/>
          <a:lstStyle/>
          <a:p>
            <a:r>
              <a:rPr lang="it-IT"/>
              <a:t>[Inserire qui il nome del club]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Premi</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it-IT" sz="2000" b="1" dirty="0">
                <a:solidFill>
                  <a:srgbClr val="10233E"/>
                </a:solidFill>
              </a:rPr>
              <a:t>Sebbene le attività di volontariato siano di per sé gratificanti, è importante che il lavoro eccezionale dei Lions sia riconosciuto e celebrato. Di seguito sono elencati i premi che tutti i soci Lions possono conseguire. </a:t>
            </a:r>
          </a:p>
          <a:p>
            <a:pPr>
              <a:lnSpc>
                <a:spcPct val="200000"/>
              </a:lnSpc>
              <a:buClr>
                <a:srgbClr val="EAB71F"/>
              </a:buClr>
              <a:buFont typeface="Courier New" panose="02070309020205020404" pitchFamily="49" charset="0"/>
              <a:buChar char="o"/>
            </a:pPr>
            <a:r>
              <a:rPr lang="it-IT" sz="2000" dirty="0"/>
              <a:t>Premio Chiavi Soci</a:t>
            </a:r>
          </a:p>
          <a:p>
            <a:pPr>
              <a:lnSpc>
                <a:spcPct val="200000"/>
              </a:lnSpc>
              <a:buClr>
                <a:srgbClr val="EAB71F"/>
              </a:buClr>
              <a:buFont typeface="Courier New" panose="02070309020205020404" pitchFamily="49" charset="0"/>
              <a:buChar char="o"/>
            </a:pPr>
            <a:r>
              <a:rPr lang="it-IT" sz="2000" dirty="0"/>
              <a:t>Chevron </a:t>
            </a:r>
          </a:p>
          <a:p>
            <a:pPr>
              <a:lnSpc>
                <a:spcPct val="200000"/>
              </a:lnSpc>
              <a:buClr>
                <a:srgbClr val="EAB71F"/>
              </a:buClr>
              <a:buFont typeface="Courier New" panose="02070309020205020404" pitchFamily="49" charset="0"/>
              <a:buChar char="o"/>
            </a:pPr>
            <a:r>
              <a:rPr lang="it-IT" sz="2000" dirty="0"/>
              <a:t>Sponsor soci</a:t>
            </a:r>
          </a:p>
          <a:p>
            <a:pPr>
              <a:lnSpc>
                <a:spcPct val="200000"/>
              </a:lnSpc>
              <a:buClr>
                <a:srgbClr val="EAB71F"/>
              </a:buClr>
              <a:buFont typeface="Courier New" panose="02070309020205020404" pitchFamily="49" charset="0"/>
              <a:buChar char="o"/>
            </a:pPr>
            <a:r>
              <a:rPr lang="it-IT" sz="2000" dirty="0"/>
              <a:t>Premi Estensione</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Attività di servizio e di raccolta di fondi</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a:t>[Elencare i progetti di service di cui il vostro club si occupa]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Soci</a:t>
            </a:r>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it-IT" sz="2000" b="1" dirty="0">
                <a:solidFill>
                  <a:srgbClr val="10233E"/>
                </a:solidFill>
              </a:rPr>
              <a:t>I vantaggi dell'affiliazione ai Lions Club sono molteplici e comprendono:</a:t>
            </a:r>
          </a:p>
          <a:p>
            <a:pPr>
              <a:lnSpc>
                <a:spcPct val="200000"/>
              </a:lnSpc>
              <a:buClr>
                <a:srgbClr val="EAB71F"/>
              </a:buClr>
              <a:buFont typeface="Courier New" panose="02070309020205020404" pitchFamily="49" charset="0"/>
              <a:buChar char="o"/>
            </a:pPr>
            <a:r>
              <a:rPr lang="it-IT" sz="1800" dirty="0"/>
              <a:t>Essere parte di una comunità mondiale dedita a opere umanitarie</a:t>
            </a:r>
          </a:p>
          <a:p>
            <a:pPr>
              <a:lnSpc>
                <a:spcPct val="200000"/>
              </a:lnSpc>
              <a:buClr>
                <a:srgbClr val="EAB71F"/>
              </a:buClr>
              <a:buFont typeface="Courier New" panose="02070309020205020404" pitchFamily="49" charset="0"/>
              <a:buChar char="o"/>
            </a:pPr>
            <a:r>
              <a:rPr lang="it-IT" sz="1800" dirty="0"/>
              <a:t>Supporto, strumenti e risorse per migliorare il proprio servizio</a:t>
            </a:r>
          </a:p>
          <a:p>
            <a:pPr>
              <a:lnSpc>
                <a:spcPct val="200000"/>
              </a:lnSpc>
              <a:buClr>
                <a:srgbClr val="EAB71F"/>
              </a:buClr>
              <a:buFont typeface="Courier New" panose="02070309020205020404" pitchFamily="49" charset="0"/>
              <a:buChar char="o"/>
            </a:pPr>
            <a:r>
              <a:rPr lang="it-IT" sz="1800" dirty="0"/>
              <a:t>Opportunità di sviluppo della leadership</a:t>
            </a:r>
          </a:p>
          <a:p>
            <a:pPr>
              <a:lnSpc>
                <a:spcPct val="200000"/>
              </a:lnSpc>
              <a:buClr>
                <a:srgbClr val="EAB71F"/>
              </a:buClr>
              <a:buFont typeface="Courier New" panose="02070309020205020404" pitchFamily="49" charset="0"/>
              <a:buChar char="o"/>
            </a:pPr>
            <a:r>
              <a:rPr lang="it-IT" sz="1800" dirty="0"/>
              <a:t>La gratificazione e la gioia di aiutare i bisognosi</a:t>
            </a:r>
          </a:p>
          <a:p>
            <a:pPr>
              <a:lnSpc>
                <a:spcPct val="200000"/>
              </a:lnSpc>
              <a:buClr>
                <a:srgbClr val="EAB71F"/>
              </a:buClr>
              <a:buFont typeface="Courier New" panose="02070309020205020404" pitchFamily="49" charset="0"/>
              <a:buChar char="o"/>
            </a:pPr>
            <a:r>
              <a:rPr lang="it-IT" sz="1800" dirty="0"/>
              <a:t>Tessere relazioni con i leader delle comunità locali e internazionali</a:t>
            </a:r>
          </a:p>
          <a:p>
            <a:pPr>
              <a:lnSpc>
                <a:spcPct val="200000"/>
              </a:lnSpc>
              <a:buClr>
                <a:srgbClr val="EAB71F"/>
              </a:buClr>
              <a:buFont typeface="Courier New" panose="02070309020205020404" pitchFamily="49" charset="0"/>
              <a:buChar char="o"/>
            </a:pPr>
            <a:r>
              <a:rPr lang="it-IT" sz="1800" dirty="0"/>
              <a:t>Rapporti di amicizia e di condivisione con persone orientate al volontariato </a:t>
            </a:r>
          </a:p>
          <a:p>
            <a:pPr>
              <a:lnSpc>
                <a:spcPct val="200000"/>
              </a:lnSpc>
              <a:buClr>
                <a:srgbClr val="EAB71F"/>
              </a:buClr>
              <a:buFont typeface="Courier New" panose="02070309020205020404" pitchFamily="49" charset="0"/>
              <a:buChar char="o"/>
            </a:pPr>
            <a:r>
              <a:rPr lang="it-IT" sz="1800" dirty="0"/>
              <a:t>Rispetto e credibilità per l’appartenenza al Lions.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Riunioni</a:t>
            </a:r>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it-IT" sz="2000" b="1">
                <a:solidFill>
                  <a:srgbClr val="10233E"/>
                </a:solidFill>
              </a:rPr>
              <a:t>Quando: </a:t>
            </a:r>
            <a:r>
              <a:rPr lang="it-IT" sz="2000"/>
              <a:t>[Inserire]</a:t>
            </a:r>
          </a:p>
          <a:p>
            <a:pPr>
              <a:lnSpc>
                <a:spcPct val="200000"/>
              </a:lnSpc>
              <a:buClr>
                <a:srgbClr val="EAB71F"/>
              </a:buClr>
              <a:buFont typeface="Courier New" panose="02070309020205020404" pitchFamily="49" charset="0"/>
              <a:buChar char="o"/>
            </a:pPr>
            <a:r>
              <a:rPr lang="it-IT" sz="2000" b="1">
                <a:solidFill>
                  <a:srgbClr val="10233E"/>
                </a:solidFill>
              </a:rPr>
              <a:t>Dove: </a:t>
            </a:r>
            <a:r>
              <a:rPr lang="it-IT" sz="2000"/>
              <a:t>[Inserire]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b="1">
                <a:solidFill>
                  <a:srgbClr val="10233E"/>
                </a:solidFill>
              </a:rPr>
              <a:t>Quote totali:</a:t>
            </a:r>
          </a:p>
          <a:p>
            <a:pPr lvl="1">
              <a:buClr>
                <a:srgbClr val="EAB71F"/>
              </a:buClr>
              <a:buFont typeface="Arial" panose="020B0604020202020204" pitchFamily="34" charset="0"/>
              <a:buChar char="•"/>
            </a:pPr>
            <a:r>
              <a:rPr lang="it-IT" sz="1800"/>
              <a:t>Quote da versare al club: </a:t>
            </a:r>
            <a:r>
              <a:rPr lang="it-IT" sz="1800" b="1">
                <a:solidFill>
                  <a:srgbClr val="10233E"/>
                </a:solidFill>
              </a:rPr>
              <a:t>[Inserire]</a:t>
            </a:r>
          </a:p>
          <a:p>
            <a:pPr lvl="1">
              <a:buClr>
                <a:srgbClr val="EAB71F"/>
              </a:buClr>
              <a:buFont typeface="Arial" panose="020B0604020202020204" pitchFamily="34" charset="0"/>
              <a:buChar char="•"/>
            </a:pPr>
            <a:r>
              <a:rPr lang="it-IT" sz="1800"/>
              <a:t>Quote da versare al distretto e al multidistretto: </a:t>
            </a:r>
            <a:r>
              <a:rPr lang="it-IT" sz="1800" b="1">
                <a:solidFill>
                  <a:srgbClr val="10233E"/>
                </a:solidFill>
              </a:rPr>
              <a:t>[Inserire]</a:t>
            </a:r>
          </a:p>
          <a:p>
            <a:pPr lvl="1">
              <a:buClr>
                <a:srgbClr val="EAB71F"/>
              </a:buClr>
              <a:buFont typeface="Arial" panose="020B0604020202020204" pitchFamily="34" charset="0"/>
              <a:buChar char="•"/>
            </a:pPr>
            <a:r>
              <a:rPr lang="it-IT" sz="1800"/>
              <a:t>Quote internazionali: </a:t>
            </a:r>
            <a:r>
              <a:rPr lang="it-IT" sz="1800" b="1">
                <a:solidFill>
                  <a:srgbClr val="10233E"/>
                </a:solidFill>
              </a:rPr>
              <a:t>43 USD</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it-IT" sz="1800" b="1">
                <a:solidFill>
                  <a:srgbClr val="10233E"/>
                </a:solidFill>
              </a:rPr>
              <a:t>Budget per le attività</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it-IT" sz="1800" b="1">
                <a:solidFill>
                  <a:srgbClr val="10233E"/>
                </a:solidFill>
              </a:rPr>
              <a:t>Budget amministrativo</a:t>
            </a:r>
          </a:p>
        </p:txBody>
      </p:sp>
      <p:sp>
        <p:nvSpPr>
          <p:cNvPr id="2" name="Title 1"/>
          <p:cNvSpPr>
            <a:spLocks noGrp="1"/>
          </p:cNvSpPr>
          <p:nvPr>
            <p:ph type="title"/>
          </p:nvPr>
        </p:nvSpPr>
        <p:spPr/>
        <p:txBody>
          <a:bodyPr/>
          <a:lstStyle/>
          <a:p>
            <a:r>
              <a:rPr lang="it-IT"/>
              <a:t>Quote associative e budget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Come comunichiamo</a:t>
            </a:r>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dirty="0"/>
              <a:t>[Elencare tutti i mezzi di comunicazione come newsletter, email, pagina Facebook, sito internet, ecc.]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it-IT" sz="4000"/>
              <a:t>Il Distretto e il Multidistretto</a:t>
            </a:r>
          </a:p>
        </p:txBody>
      </p:sp>
      <p:pic>
        <p:nvPicPr>
          <p:cNvPr id="4" name="Picture Placeholder 7">
            <a:extLst>
              <a:ext uri="{FF2B5EF4-FFF2-40B4-BE49-F238E27FC236}">
                <a16:creationId xmlns:a16="http://schemas.microsoft.com/office/drawing/2014/main" id="{A73DC824-0466-4BC9-1025-34A60EB8A871}"/>
              </a:ext>
            </a:extLst>
          </p:cNvPr>
          <p:cNvPicPr>
            <a:picLocks noChangeAspect="1"/>
          </p:cNvPicPr>
          <p:nvPr/>
        </p:nvPicPr>
        <p:blipFill rotWithShape="1">
          <a:blip r:embed="rId2">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t-IT" dirty="0"/>
              <a:t>La struttura organizzativa</a:t>
            </a:r>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b="1" dirty="0">
                <a:solidFill>
                  <a:srgbClr val="10233E"/>
                </a:solidFill>
              </a:rPr>
              <a:t>Ci sono 750 distretti e ognuno di loro contiene almeno 35 club e 1.250 soci.</a:t>
            </a:r>
          </a:p>
          <a:p>
            <a:pPr lvl="1">
              <a:buClr>
                <a:srgbClr val="EAB71F"/>
              </a:buClr>
              <a:buFont typeface="Arial" panose="020B0604020202020204" pitchFamily="34" charset="0"/>
              <a:buChar char="•"/>
            </a:pPr>
            <a:r>
              <a:rPr lang="it-IT" sz="1800" dirty="0"/>
              <a:t>Ogni distretto ha un governatore distrettuale</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it-IT" sz="1800" b="1" dirty="0">
                <a:solidFill>
                  <a:srgbClr val="10233E"/>
                </a:solidFill>
              </a:rPr>
              <a:t>I multidistretti sono formati da due o più distretti all'interno di una stessa area.</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it-IT" sz="1800" b="1" dirty="0">
                <a:solidFill>
                  <a:srgbClr val="10233E"/>
                </a:solidFill>
              </a:rPr>
              <a:t>Il nostro Multidistretto: </a:t>
            </a:r>
            <a:r>
              <a:rPr lang="it-IT" sz="1800" dirty="0"/>
              <a:t>[Inserire]</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it-IT" sz="1800" b="1" dirty="0">
                <a:solidFill>
                  <a:srgbClr val="10233E"/>
                </a:solidFill>
              </a:rPr>
              <a:t>Il nostro Distretto: </a:t>
            </a:r>
            <a:r>
              <a:rPr lang="it-IT" sz="1800" dirty="0"/>
              <a:t>[Inserire]</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Gli officer distrettuali</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b="1" dirty="0">
                <a:solidFill>
                  <a:srgbClr val="10233E"/>
                </a:solidFill>
              </a:rPr>
              <a:t>Governatore Distrettuale: </a:t>
            </a:r>
            <a:r>
              <a:rPr lang="it-IT" sz="2000" dirty="0"/>
              <a:t>[Inserire]</a:t>
            </a:r>
          </a:p>
          <a:p>
            <a:pPr>
              <a:buClr>
                <a:srgbClr val="EAB71F"/>
              </a:buClr>
              <a:buFont typeface="Courier New" panose="02070309020205020404" pitchFamily="49" charset="0"/>
              <a:buChar char="o"/>
            </a:pPr>
            <a:r>
              <a:rPr lang="it-IT" sz="2000" b="1" dirty="0">
                <a:solidFill>
                  <a:srgbClr val="10233E"/>
                </a:solidFill>
              </a:rPr>
              <a:t>Primo Vice Governatore Distrettuale: </a:t>
            </a:r>
            <a:r>
              <a:rPr lang="it-IT" sz="2000" dirty="0"/>
              <a:t>[Inserire]</a:t>
            </a:r>
          </a:p>
          <a:p>
            <a:pPr>
              <a:buClr>
                <a:srgbClr val="EAB71F"/>
              </a:buClr>
              <a:buFont typeface="Courier New" panose="02070309020205020404" pitchFamily="49" charset="0"/>
              <a:buChar char="o"/>
            </a:pPr>
            <a:r>
              <a:rPr lang="it-IT" sz="2000" b="1" dirty="0">
                <a:solidFill>
                  <a:srgbClr val="10233E"/>
                </a:solidFill>
              </a:rPr>
              <a:t>Secondo Vice Governatore Distrettuale: </a:t>
            </a:r>
            <a:r>
              <a:rPr lang="it-IT" sz="2000" dirty="0"/>
              <a:t>[Inserire]</a:t>
            </a:r>
          </a:p>
          <a:p>
            <a:pPr>
              <a:buClr>
                <a:srgbClr val="EAB71F"/>
              </a:buClr>
              <a:buFont typeface="Courier New" panose="02070309020205020404" pitchFamily="49" charset="0"/>
              <a:buChar char="o"/>
            </a:pPr>
            <a:r>
              <a:rPr lang="it-IT" sz="2000" b="1" dirty="0">
                <a:solidFill>
                  <a:srgbClr val="10233E"/>
                </a:solidFill>
              </a:rPr>
              <a:t>Segretario-Tesoriere di Gabinetto </a:t>
            </a:r>
            <a:r>
              <a:rPr lang="it-IT" sz="2000" dirty="0"/>
              <a:t>[Inserire]</a:t>
            </a:r>
          </a:p>
          <a:p>
            <a:pPr>
              <a:buClr>
                <a:srgbClr val="EAB71F"/>
              </a:buClr>
              <a:buFont typeface="Courier New" panose="02070309020205020404" pitchFamily="49" charset="0"/>
              <a:buChar char="o"/>
            </a:pPr>
            <a:r>
              <a:rPr lang="it-IT" sz="2000" b="1" dirty="0">
                <a:solidFill>
                  <a:srgbClr val="10233E"/>
                </a:solidFill>
              </a:rPr>
              <a:t>Presidenti di Comitato distrettuale </a:t>
            </a:r>
            <a:r>
              <a:rPr lang="it-IT" sz="2000" dirty="0"/>
              <a:t>[Inserire]</a:t>
            </a:r>
          </a:p>
          <a:p>
            <a:pPr>
              <a:buClr>
                <a:srgbClr val="EAB71F"/>
              </a:buClr>
              <a:buFont typeface="Courier New" panose="02070309020205020404" pitchFamily="49" charset="0"/>
              <a:buChar char="o"/>
            </a:pPr>
            <a:r>
              <a:rPr lang="it-IT" sz="2000" b="1" dirty="0">
                <a:solidFill>
                  <a:srgbClr val="10233E"/>
                </a:solidFill>
              </a:rPr>
              <a:t>Presidente di zona: </a:t>
            </a:r>
            <a:r>
              <a:rPr lang="it-IT" sz="2000" dirty="0"/>
              <a:t>[Inserire]</a:t>
            </a:r>
          </a:p>
          <a:p>
            <a:pPr>
              <a:buClr>
                <a:srgbClr val="EAB71F"/>
              </a:buClr>
              <a:buFont typeface="Courier New" panose="02070309020205020404" pitchFamily="49" charset="0"/>
              <a:buChar char="o"/>
            </a:pPr>
            <a:r>
              <a:rPr lang="it-IT" sz="2000" b="1" dirty="0">
                <a:solidFill>
                  <a:srgbClr val="10233E"/>
                </a:solidFill>
              </a:rPr>
              <a:t>Consiglio dei Governatori </a:t>
            </a:r>
            <a:r>
              <a:rPr lang="it-IT" sz="2000" dirty="0"/>
              <a:t>[Inserire]</a:t>
            </a:r>
          </a:p>
          <a:p>
            <a:pPr>
              <a:buClr>
                <a:srgbClr val="EAB71F"/>
              </a:buClr>
              <a:buFont typeface="Courier New" panose="02070309020205020404" pitchFamily="49" charset="0"/>
              <a:buChar char="o"/>
            </a:pPr>
            <a:r>
              <a:rPr lang="it-IT" sz="2000" b="1" dirty="0">
                <a:solidFill>
                  <a:srgbClr val="10233E"/>
                </a:solidFill>
              </a:rPr>
              <a:t>Global Action Team:</a:t>
            </a:r>
          </a:p>
          <a:p>
            <a:pPr lvl="1">
              <a:buClr>
                <a:srgbClr val="EAB71F"/>
              </a:buClr>
              <a:buFont typeface="Arial" panose="020B0604020202020204" pitchFamily="34" charset="0"/>
              <a:buChar char="•"/>
            </a:pPr>
            <a:r>
              <a:rPr lang="it-IT" sz="1600" dirty="0"/>
              <a:t>Presidente distrettuale Global Action Team (Governatore distrettuale) [Inserire]</a:t>
            </a:r>
          </a:p>
          <a:p>
            <a:pPr lvl="1">
              <a:buClr>
                <a:srgbClr val="EAB71F"/>
              </a:buClr>
              <a:buFont typeface="Arial" panose="020B0604020202020204" pitchFamily="34" charset="0"/>
              <a:buChar char="•"/>
            </a:pPr>
            <a:r>
              <a:rPr lang="it-IT" sz="1600" dirty="0"/>
              <a:t>Coordinatore distrettuale Global Membership Team: [Inserire]</a:t>
            </a:r>
          </a:p>
          <a:p>
            <a:pPr lvl="1">
              <a:buClr>
                <a:srgbClr val="EAB71F"/>
              </a:buClr>
              <a:buFont typeface="Arial" panose="020B0604020202020204" pitchFamily="34" charset="0"/>
              <a:buChar char="•"/>
            </a:pPr>
            <a:r>
              <a:rPr lang="it-IT" sz="1600" dirty="0"/>
              <a:t>Coordinatore Distrettuale Global Leadership Team: [Inserire]</a:t>
            </a:r>
          </a:p>
          <a:p>
            <a:pPr lvl="1">
              <a:buClr>
                <a:srgbClr val="EAB71F"/>
              </a:buClr>
              <a:buFont typeface="Arial" panose="020B0604020202020204" pitchFamily="34" charset="0"/>
              <a:buChar char="•"/>
            </a:pPr>
            <a:r>
              <a:rPr lang="it-IT" sz="1600" dirty="0"/>
              <a:t>Coordinatore distrettuale Global Service Team: [Inserire]</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Congresso distrettuale</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b="1" dirty="0">
                <a:solidFill>
                  <a:srgbClr val="10233E"/>
                </a:solidFill>
              </a:rPr>
              <a:t>I congressi distrettuali si svolgono per:</a:t>
            </a:r>
          </a:p>
          <a:p>
            <a:pPr lvl="1">
              <a:buClr>
                <a:srgbClr val="EAB71F"/>
              </a:buClr>
              <a:buFont typeface="Arial" panose="020B0604020202020204" pitchFamily="34" charset="0"/>
              <a:buChar char="•"/>
            </a:pPr>
            <a:r>
              <a:rPr lang="it-IT" sz="1600" dirty="0"/>
              <a:t>Sviluppare il sodalizio fra i Lions del distretto</a:t>
            </a:r>
          </a:p>
          <a:p>
            <a:pPr lvl="1">
              <a:buClr>
                <a:srgbClr val="EAB71F"/>
              </a:buClr>
              <a:buFont typeface="Arial" panose="020B0604020202020204" pitchFamily="34" charset="0"/>
              <a:buChar char="•"/>
            </a:pPr>
            <a:r>
              <a:rPr lang="it-IT" sz="1600" dirty="0"/>
              <a:t>Condurre le attività generali del distretto</a:t>
            </a:r>
          </a:p>
          <a:p>
            <a:pPr lvl="1">
              <a:buClr>
                <a:srgbClr val="EAB71F"/>
              </a:buClr>
              <a:buFont typeface="Arial" panose="020B0604020202020204" pitchFamily="34" charset="0"/>
              <a:buChar char="•"/>
            </a:pPr>
            <a:r>
              <a:rPr lang="it-IT" sz="1600" dirty="0"/>
              <a:t>Eleggere il governatore distrettuale e gli altri officer eletti dal distretto</a:t>
            </a:r>
          </a:p>
          <a:p>
            <a:pPr lvl="1">
              <a:buClr>
                <a:srgbClr val="EAB71F"/>
              </a:buClr>
              <a:buFont typeface="Arial" panose="020B0604020202020204" pitchFamily="34" charset="0"/>
              <a:buChar char="•"/>
            </a:pPr>
            <a:r>
              <a:rPr lang="it-IT" sz="1600" dirty="0"/>
              <a:t>Condurre seminari</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it-IT" sz="2000" b="1" dirty="0">
                <a:solidFill>
                  <a:srgbClr val="10233E"/>
                </a:solidFill>
              </a:rPr>
              <a:t>[Inserire le informazioni sul congresso distrettuale di quest'anno]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dirty="0"/>
              <a:t>Orientamento dei nuovi soci</a:t>
            </a:r>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it-IT" b="1">
                <a:solidFill>
                  <a:schemeClr val="bg1"/>
                </a:solidFill>
              </a:rPr>
              <a:t>L'orientamento dei nuovi soci è suddiviso in quattro sezioni:</a:t>
            </a:r>
          </a:p>
          <a:p>
            <a:pPr lvl="1">
              <a:buClr>
                <a:srgbClr val="F4B500"/>
              </a:buClr>
              <a:buFont typeface="Courier New" panose="02070309020205020404" pitchFamily="49" charset="0"/>
              <a:buChar char="o"/>
            </a:pPr>
            <a:r>
              <a:rPr lang="it-IT">
                <a:solidFill>
                  <a:schemeClr val="bg1"/>
                </a:solidFill>
              </a:rPr>
              <a:t>Chi sono i Lions</a:t>
            </a:r>
          </a:p>
          <a:p>
            <a:pPr lvl="1">
              <a:buClr>
                <a:srgbClr val="F4B500"/>
              </a:buClr>
              <a:buFont typeface="Courier New" panose="02070309020205020404" pitchFamily="49" charset="0"/>
              <a:buChar char="o"/>
            </a:pPr>
            <a:r>
              <a:rPr lang="it-IT">
                <a:solidFill>
                  <a:schemeClr val="bg1"/>
                </a:solidFill>
              </a:rPr>
              <a:t>Il tuo club</a:t>
            </a:r>
          </a:p>
          <a:p>
            <a:pPr lvl="1">
              <a:buClr>
                <a:srgbClr val="F4B500"/>
              </a:buClr>
              <a:buFont typeface="Courier New" panose="02070309020205020404" pitchFamily="49" charset="0"/>
              <a:buChar char="o"/>
            </a:pPr>
            <a:r>
              <a:rPr lang="it-IT">
                <a:solidFill>
                  <a:schemeClr val="bg1"/>
                </a:solidFill>
              </a:rPr>
              <a:t>Il Distretto e il Multidistretto</a:t>
            </a:r>
          </a:p>
          <a:p>
            <a:pPr lvl="1">
              <a:buClr>
                <a:srgbClr val="F4B500"/>
              </a:buClr>
              <a:buFont typeface="Courier New" panose="02070309020205020404" pitchFamily="49" charset="0"/>
              <a:buChar char="o"/>
            </a:pPr>
            <a:r>
              <a:rPr lang="it-IT">
                <a:solidFill>
                  <a:schemeClr val="bg1"/>
                </a:solidFill>
              </a:rPr>
              <a:t>Lions Clubs International (LCI)</a:t>
            </a:r>
          </a:p>
        </p:txBody>
      </p:sp>
      <p:pic>
        <p:nvPicPr>
          <p:cNvPr id="5" name="Picture Placeholder 8">
            <a:extLst>
              <a:ext uri="{FF2B5EF4-FFF2-40B4-BE49-F238E27FC236}">
                <a16:creationId xmlns:a16="http://schemas.microsoft.com/office/drawing/2014/main" id="{06759BD7-819A-A13A-4A84-40A7143A3A72}"/>
              </a:ext>
            </a:extLst>
          </p:cNvPr>
          <p:cNvPicPr>
            <a:picLocks noChangeAspect="1"/>
          </p:cNvPicPr>
          <p:nvPr/>
        </p:nvPicPr>
        <p:blipFill rotWithShape="1">
          <a:blip r:embed="rId3">
            <a:extLst>
              <a:ext uri="{28A0092B-C50C-407E-A947-70E740481C1C}">
                <a14:useLocalDpi xmlns:a14="http://schemas.microsoft.com/office/drawing/2010/main" val="0"/>
              </a:ext>
            </a:extLst>
          </a:blip>
          <a:srcRect l="-505" t="82221" r="505" b="-403"/>
          <a:stretch/>
        </p:blipFill>
        <p:spPr bwMode="auto">
          <a:xfrm>
            <a:off x="762000" y="1173296"/>
            <a:ext cx="7543800"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2500"/>
              <a:t>Come comunicano il Distretto e il Multidistretto</a:t>
            </a:r>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a:t>[Elencare tutti i mezzi di comunicazione distrettuale e multidistrettuale come: newsletter, pagina Facebook, email, sito internet, ecc.]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it-IT" sz="4000" dirty="0"/>
              <a:t>La storia di </a:t>
            </a:r>
          </a:p>
          <a:p>
            <a:pPr algn="ctr"/>
            <a:r>
              <a:rPr lang="it-IT" sz="4000" dirty="0"/>
              <a:t>Lions Clubs International</a:t>
            </a:r>
          </a:p>
        </p:txBody>
      </p:sp>
      <p:pic>
        <p:nvPicPr>
          <p:cNvPr id="4" name="Picture Placeholder 7">
            <a:extLst>
              <a:ext uri="{FF2B5EF4-FFF2-40B4-BE49-F238E27FC236}">
                <a16:creationId xmlns:a16="http://schemas.microsoft.com/office/drawing/2014/main" id="{55645EB6-4C3F-067A-9149-ABE9522403A3}"/>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Storia</a:t>
            </a:r>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Nome e Logo</a:t>
            </a:r>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dirty="0"/>
              <a:t>Il nome ufficiale dell'associazione è "The International </a:t>
            </a:r>
            <a:r>
              <a:rPr lang="it-IT" sz="2000" dirty="0" err="1"/>
              <a:t>Association</a:t>
            </a:r>
            <a:r>
              <a:rPr lang="it-IT" sz="2000" dirty="0"/>
              <a:t> of Lions Clubs" o semplicemente "Lions Clubs International".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it-IT" sz="2000" dirty="0"/>
              <a:t>Il nome ‘Lions’ fu scelto tra numerose opzioni con voto segreto in quanto il leone è un animale che si distingue per forza, coraggio, fedeltà e azione.</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dirty="0"/>
              <a:t>Il logo Lions consiste in una "L" dorata su uno sfondo blu, circondata da un cerchio dorato. Su entrambi i lati del cerchio spicca il profilo di una testa di leone, che guarda indietro, con orgoglio, al passato e allo stesso tempo guarda avanti, con ottimismo, al futuro.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Organizzazione</a:t>
            </a:r>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b="1" dirty="0">
                <a:solidFill>
                  <a:srgbClr val="10233E"/>
                </a:solidFill>
              </a:rPr>
              <a:t>Gli officer internazionali applicano la normativa e sono i leader che ispirano il mondo lionistico.</a:t>
            </a:r>
          </a:p>
          <a:p>
            <a:pPr lvl="1">
              <a:buClr>
                <a:srgbClr val="EAB71F"/>
              </a:buClr>
              <a:buFont typeface="Arial" panose="020B0604020202020204" pitchFamily="34" charset="0"/>
              <a:buChar char="•"/>
            </a:pPr>
            <a:r>
              <a:rPr lang="it-IT" sz="1600" b="1" dirty="0">
                <a:solidFill>
                  <a:srgbClr val="10233E"/>
                </a:solidFill>
              </a:rPr>
              <a:t>Presidente Internazionale: </a:t>
            </a:r>
            <a:r>
              <a:rPr lang="it-IT" sz="1600" dirty="0"/>
              <a:t>[Inserire]</a:t>
            </a:r>
          </a:p>
          <a:p>
            <a:pPr lvl="1">
              <a:buClr>
                <a:srgbClr val="EAB71F"/>
              </a:buClr>
              <a:buFont typeface="Arial" panose="020B0604020202020204" pitchFamily="34" charset="0"/>
              <a:buChar char="•"/>
            </a:pPr>
            <a:r>
              <a:rPr lang="it-IT" sz="1600" b="1" dirty="0">
                <a:solidFill>
                  <a:srgbClr val="10233E"/>
                </a:solidFill>
              </a:rPr>
              <a:t>Primo Vice Presidente: </a:t>
            </a:r>
            <a:r>
              <a:rPr lang="it-IT" sz="1600" dirty="0"/>
              <a:t>[Inserire]</a:t>
            </a:r>
          </a:p>
          <a:p>
            <a:pPr lvl="1">
              <a:buClr>
                <a:srgbClr val="EAB71F"/>
              </a:buClr>
              <a:buFont typeface="Arial" panose="020B0604020202020204" pitchFamily="34" charset="0"/>
              <a:buChar char="•"/>
            </a:pPr>
            <a:r>
              <a:rPr lang="it-IT" sz="1600" b="1" dirty="0">
                <a:solidFill>
                  <a:srgbClr val="10233E"/>
                </a:solidFill>
              </a:rPr>
              <a:t>Secondo Vice Presidente: </a:t>
            </a:r>
            <a:r>
              <a:rPr lang="it-IT" sz="1600" dirty="0"/>
              <a:t>[Inserire]</a:t>
            </a:r>
          </a:p>
          <a:p>
            <a:pPr lvl="1">
              <a:buClr>
                <a:srgbClr val="EAB71F"/>
              </a:buClr>
              <a:buFont typeface="Arial" panose="020B0604020202020204" pitchFamily="34" charset="0"/>
              <a:buChar char="•"/>
            </a:pPr>
            <a:r>
              <a:rPr lang="it-IT" sz="1600" b="1" dirty="0">
                <a:solidFill>
                  <a:srgbClr val="10233E"/>
                </a:solidFill>
              </a:rPr>
              <a:t>Terzo Vice Presidente </a:t>
            </a:r>
            <a:r>
              <a:rPr lang="it-IT" sz="1600" dirty="0"/>
              <a:t>[Inserire]</a:t>
            </a:r>
          </a:p>
          <a:p>
            <a:pPr lvl="1">
              <a:buClr>
                <a:srgbClr val="EAB71F"/>
              </a:buClr>
              <a:buFont typeface="Arial" panose="020B0604020202020204" pitchFamily="34" charset="0"/>
              <a:buChar char="•"/>
            </a:pPr>
            <a:r>
              <a:rPr lang="it-IT" sz="1600" b="1" dirty="0">
                <a:solidFill>
                  <a:srgbClr val="10233E"/>
                </a:solidFill>
              </a:rPr>
              <a:t>Immediato Past Presidente/Presidente della LCIF: </a:t>
            </a:r>
            <a:r>
              <a:rPr lang="it-IT" sz="1600" dirty="0"/>
              <a:t>[Inserire]</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it-IT" sz="2000" b="1" dirty="0">
                <a:solidFill>
                  <a:srgbClr val="10233E"/>
                </a:solidFill>
              </a:rPr>
              <a:t>Il Consiglio d'Amministrazione Internazionale è l'organo direttivo dell'associazione.</a:t>
            </a:r>
          </a:p>
          <a:p>
            <a:pPr lvl="1">
              <a:buClr>
                <a:srgbClr val="EAB71F"/>
              </a:buClr>
              <a:buFont typeface="Arial" panose="020B0604020202020204" pitchFamily="34" charset="0"/>
              <a:buChar char="•"/>
            </a:pPr>
            <a:r>
              <a:rPr lang="it-IT" sz="1600" dirty="0"/>
              <a:t>35 membri</a:t>
            </a:r>
          </a:p>
          <a:p>
            <a:pPr marL="457200" lvl="1" indent="0">
              <a:buClr>
                <a:srgbClr val="EAB71F"/>
              </a:buClr>
              <a:buNone/>
            </a:pPr>
            <a:endParaRPr lang="en-US" sz="1600" dirty="0"/>
          </a:p>
          <a:p>
            <a:pPr>
              <a:buClr>
                <a:srgbClr val="EAB71F"/>
              </a:buClr>
              <a:buFont typeface="Courier New" panose="02070309020205020404" pitchFamily="49" charset="0"/>
              <a:buChar char="o"/>
            </a:pPr>
            <a:r>
              <a:rPr lang="it-IT" sz="2000" b="1" dirty="0">
                <a:solidFill>
                  <a:srgbClr val="10233E"/>
                </a:solidFill>
              </a:rPr>
              <a:t>LCI ha uno Statuto e Regolamento Internazionale che regola il suo funzionamento e stabilisce le regole per il funzionamento dell’associazione.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La Convention Internazionale</a:t>
            </a:r>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18616"/>
            <a:ext cx="8686800" cy="101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it-IT" sz="2000" b="1" dirty="0">
                <a:solidFill>
                  <a:srgbClr val="10233E"/>
                </a:solidFill>
              </a:rPr>
              <a:t>La Convention riunisce migliaia di Lions di tutto il mondo per una settimana di attività, formazione, festeggiamenti e sodalizio.</a:t>
            </a:r>
          </a:p>
        </p:txBody>
      </p:sp>
      <p:graphicFrame>
        <p:nvGraphicFramePr>
          <p:cNvPr id="3" name="Table 2">
            <a:extLst>
              <a:ext uri="{FF2B5EF4-FFF2-40B4-BE49-F238E27FC236}">
                <a16:creationId xmlns:a16="http://schemas.microsoft.com/office/drawing/2014/main" id="{EE3DA2AF-D609-67AC-FEA5-34E76C9B6A38}"/>
              </a:ext>
            </a:extLst>
          </p:cNvPr>
          <p:cNvGraphicFramePr>
            <a:graphicFrameLocks noGrp="1"/>
          </p:cNvGraphicFramePr>
          <p:nvPr>
            <p:extLst>
              <p:ext uri="{D42A27DB-BD31-4B8C-83A1-F6EECF244321}">
                <p14:modId xmlns:p14="http://schemas.microsoft.com/office/powerpoint/2010/main" val="3832571802"/>
              </p:ext>
            </p:extLst>
          </p:nvPr>
        </p:nvGraphicFramePr>
        <p:xfrm>
          <a:off x="1295400" y="3271837"/>
          <a:ext cx="6858000" cy="314325"/>
        </p:xfrm>
        <a:graphic>
          <a:graphicData uri="http://schemas.openxmlformats.org/drawingml/2006/table">
            <a:tbl>
              <a:tblPr>
                <a:tableStyleId>{5C22544A-7EE6-4342-B048-85BDC9FD1C3A}</a:tableStyleId>
              </a:tblPr>
              <a:tblGrid>
                <a:gridCol w="6858000">
                  <a:extLst>
                    <a:ext uri="{9D8B030D-6E8A-4147-A177-3AD203B41FA5}">
                      <a16:colId xmlns:a16="http://schemas.microsoft.com/office/drawing/2014/main" val="2837921461"/>
                    </a:ext>
                  </a:extLst>
                </a:gridCol>
              </a:tblGrid>
              <a:tr h="190500">
                <a:tc>
                  <a:txBody>
                    <a:bodyPr/>
                    <a:lstStyle/>
                    <a:p>
                      <a:pPr algn="l" fontAlgn="b"/>
                      <a:r>
                        <a:rPr lang="en-US" sz="2000" u="none" strike="noStrike" dirty="0">
                          <a:effectLst/>
                        </a:rPr>
                        <a:t>Per </a:t>
                      </a:r>
                      <a:r>
                        <a:rPr lang="en-US" sz="2000" u="none" strike="noStrike" dirty="0" err="1">
                          <a:effectLst/>
                        </a:rPr>
                        <a:t>ulteriori</a:t>
                      </a:r>
                      <a:r>
                        <a:rPr lang="en-US" sz="2000" u="none" strike="noStrike" dirty="0">
                          <a:effectLst/>
                        </a:rPr>
                        <a:t> </a:t>
                      </a:r>
                      <a:r>
                        <a:rPr lang="en-US" sz="2000" u="none" strike="noStrike" dirty="0" err="1">
                          <a:effectLst/>
                        </a:rPr>
                        <a:t>informazioni</a:t>
                      </a:r>
                      <a:r>
                        <a:rPr lang="en-US" sz="2000" u="none" strike="noStrike" dirty="0">
                          <a:effectLst/>
                        </a:rPr>
                        <a:t>, </a:t>
                      </a:r>
                      <a:r>
                        <a:rPr lang="en-US" sz="2000" u="none" strike="noStrike" dirty="0" err="1">
                          <a:effectLst/>
                        </a:rPr>
                        <a:t>visita</a:t>
                      </a:r>
                      <a:r>
                        <a:rPr lang="en-US" sz="2000" u="none" strike="noStrike" dirty="0">
                          <a:effectLst/>
                        </a:rPr>
                        <a:t> il </a:t>
                      </a:r>
                      <a:r>
                        <a:rPr lang="en-US" sz="2000" u="none" strike="noStrike" dirty="0" err="1">
                          <a:effectLst/>
                        </a:rPr>
                        <a:t>sito</a:t>
                      </a:r>
                      <a:r>
                        <a:rPr lang="en-US" sz="2000" u="none" strike="noStrike" dirty="0">
                          <a:effectLst/>
                        </a:rPr>
                        <a:t> </a:t>
                      </a:r>
                      <a:r>
                        <a:rPr lang="en-US" sz="2000" u="none" strike="noStrike" dirty="0" err="1">
                          <a:effectLst/>
                          <a:hlinkClick r:id="rId3"/>
                        </a:rPr>
                        <a:t>LCICon.lionsclubs.org</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262997185"/>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La Sede Centrale Internazionale</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b="1" dirty="0">
                <a:solidFill>
                  <a:srgbClr val="10233E"/>
                </a:solidFill>
              </a:rPr>
              <a:t>Ubicata a Oak </a:t>
            </a:r>
            <a:r>
              <a:rPr lang="it-IT" sz="2000" b="1" dirty="0" err="1">
                <a:solidFill>
                  <a:srgbClr val="10233E"/>
                </a:solidFill>
              </a:rPr>
              <a:t>Brook</a:t>
            </a:r>
            <a:r>
              <a:rPr lang="it-IT" sz="2000" b="1" dirty="0">
                <a:solidFill>
                  <a:srgbClr val="10233E"/>
                </a:solidFill>
              </a:rPr>
              <a:t>, Illinois (Stati Uniti)</a:t>
            </a:r>
          </a:p>
          <a:p>
            <a:pPr>
              <a:buClr>
                <a:srgbClr val="EAB71F"/>
              </a:buClr>
              <a:buFont typeface="Courier New" panose="02070309020205020404" pitchFamily="49" charset="0"/>
              <a:buChar char="o"/>
            </a:pPr>
            <a:r>
              <a:rPr lang="it-IT" sz="2000" b="1" dirty="0">
                <a:solidFill>
                  <a:srgbClr val="10233E"/>
                </a:solidFill>
              </a:rPr>
              <a:t>Circa 275 dipendenti suddivisi in 11 divisioni:</a:t>
            </a:r>
          </a:p>
          <a:p>
            <a:pPr lvl="1">
              <a:buClr>
                <a:srgbClr val="EAB71F"/>
              </a:buClr>
              <a:buFont typeface="Arial" panose="020B0604020202020204" pitchFamily="34" charset="0"/>
              <a:buChar char="•"/>
            </a:pPr>
            <a:r>
              <a:rPr lang="it-IT" sz="1600" dirty="0"/>
              <a:t>Convention</a:t>
            </a:r>
          </a:p>
          <a:p>
            <a:pPr lvl="1">
              <a:buClr>
                <a:srgbClr val="EAB71F"/>
              </a:buClr>
              <a:buFont typeface="Arial" panose="020B0604020202020204" pitchFamily="34" charset="0"/>
              <a:buChar char="•"/>
            </a:pPr>
            <a:r>
              <a:rPr lang="it-IT" sz="1600" dirty="0"/>
              <a:t>Amministrazione di Distretti e Club</a:t>
            </a:r>
          </a:p>
          <a:p>
            <a:pPr lvl="1">
              <a:buClr>
                <a:srgbClr val="EAB71F"/>
              </a:buClr>
              <a:buFont typeface="Arial" panose="020B0604020202020204" pitchFamily="34" charset="0"/>
              <a:buChar char="•"/>
            </a:pPr>
            <a:r>
              <a:rPr lang="it-IT" sz="1600" dirty="0"/>
              <a:t>Finanze</a:t>
            </a:r>
          </a:p>
          <a:p>
            <a:pPr lvl="1">
              <a:buClr>
                <a:srgbClr val="EAB71F"/>
              </a:buClr>
              <a:buFont typeface="Arial" panose="020B0604020202020204" pitchFamily="34" charset="0"/>
              <a:buChar char="•"/>
            </a:pPr>
            <a:r>
              <a:rPr lang="it-IT" sz="1600" dirty="0"/>
              <a:t>Tecnologie Informatiche</a:t>
            </a:r>
          </a:p>
          <a:p>
            <a:pPr lvl="1">
              <a:buClr>
                <a:srgbClr val="EAB71F"/>
              </a:buClr>
              <a:buFont typeface="Arial" panose="020B0604020202020204" pitchFamily="34" charset="0"/>
              <a:buChar char="•"/>
            </a:pPr>
            <a:r>
              <a:rPr lang="it-IT" sz="1600" dirty="0"/>
              <a:t>Sviluppo della Leadership </a:t>
            </a:r>
          </a:p>
          <a:p>
            <a:pPr lvl="1">
              <a:buClr>
                <a:srgbClr val="EAB71F"/>
              </a:buClr>
              <a:buFont typeface="Arial" panose="020B0604020202020204" pitchFamily="34" charset="0"/>
              <a:buChar char="•"/>
            </a:pPr>
            <a:r>
              <a:rPr lang="it-IT" sz="1600" dirty="0"/>
              <a:t>Legale</a:t>
            </a:r>
          </a:p>
          <a:p>
            <a:pPr lvl="1">
              <a:buClr>
                <a:srgbClr val="EAB71F"/>
              </a:buClr>
              <a:buFont typeface="Arial" panose="020B0604020202020204" pitchFamily="34" charset="0"/>
              <a:buChar char="•"/>
            </a:pPr>
            <a:r>
              <a:rPr lang="it-IT" sz="1600" dirty="0"/>
              <a:t>Fondazione Lions Clubs International</a:t>
            </a:r>
          </a:p>
          <a:p>
            <a:pPr lvl="1">
              <a:buClr>
                <a:srgbClr val="EAB71F"/>
              </a:buClr>
              <a:buFont typeface="Arial" panose="020B0604020202020204" pitchFamily="34" charset="0"/>
              <a:buChar char="•"/>
            </a:pPr>
            <a:r>
              <a:rPr lang="it-IT" sz="1600" dirty="0"/>
              <a:t>Marketing</a:t>
            </a:r>
          </a:p>
          <a:p>
            <a:pPr lvl="1">
              <a:buClr>
                <a:srgbClr val="EAB71F"/>
              </a:buClr>
              <a:buFont typeface="Arial" panose="020B0604020202020204" pitchFamily="34" charset="0"/>
              <a:buChar char="•"/>
            </a:pPr>
            <a:r>
              <a:rPr lang="it-IT" sz="1600" dirty="0"/>
              <a:t>Membership </a:t>
            </a:r>
          </a:p>
          <a:p>
            <a:pPr lvl="1">
              <a:buClr>
                <a:srgbClr val="EAB71F"/>
              </a:buClr>
              <a:buFont typeface="Arial" panose="020B0604020202020204" pitchFamily="34" charset="0"/>
              <a:buChar char="•"/>
            </a:pPr>
            <a:r>
              <a:rPr lang="it-IT" sz="1600" dirty="0"/>
              <a:t>Operazioni e Supporto soci</a:t>
            </a:r>
          </a:p>
          <a:p>
            <a:pPr lvl="1">
              <a:buClr>
                <a:srgbClr val="EAB71F"/>
              </a:buClr>
              <a:buFont typeface="Arial" panose="020B0604020202020204" pitchFamily="34" charset="0"/>
              <a:buChar char="•"/>
            </a:pPr>
            <a:r>
              <a:rPr lang="it-IT" sz="1600" dirty="0"/>
              <a:t>Attività di Service</a:t>
            </a:r>
          </a:p>
        </p:txBody>
      </p:sp>
      <p:pic>
        <p:nvPicPr>
          <p:cNvPr id="5" name="Picture 4">
            <a:extLst>
              <a:ext uri="{FF2B5EF4-FFF2-40B4-BE49-F238E27FC236}">
                <a16:creationId xmlns:a16="http://schemas.microsoft.com/office/drawing/2014/main" id="{3E0CF1C6-E089-4F4B-2AF0-C17E4C9D027A}"/>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166046" y="2184400"/>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Fondazione Lions Clubs International (LCIF)</a:t>
            </a:r>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it-IT" sz="2000" b="1" dirty="0">
                <a:solidFill>
                  <a:srgbClr val="10233E"/>
                </a:solidFill>
              </a:rPr>
              <a:t>Conosciamo la LCIF</a:t>
            </a:r>
          </a:p>
          <a:p>
            <a:pPr marL="0" indent="0">
              <a:buClr>
                <a:srgbClr val="EAB71F"/>
              </a:buClr>
              <a:buNone/>
            </a:pPr>
            <a:endParaRPr lang="it-IT" sz="2000" b="1" dirty="0">
              <a:solidFill>
                <a:srgbClr val="10233E"/>
              </a:solidFill>
            </a:endParaRPr>
          </a:p>
          <a:p>
            <a:pPr lvl="1">
              <a:buClr>
                <a:srgbClr val="EAB71F"/>
              </a:buClr>
              <a:buFont typeface="Arial" panose="020B0604020202020204" pitchFamily="34" charset="0"/>
              <a:buChar char="•"/>
            </a:pPr>
            <a:r>
              <a:rPr lang="it-IT" sz="1600" dirty="0"/>
              <a:t>Fondata nel 1968. Fondazione ufficiale di Lions Clubs International che consente ai Lions di svolgere i loro service.</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it-IT" sz="1600" dirty="0"/>
              <a:t>La LCIF fornisce fondi (contributi) ai distretti Lions per progetti umanitari su larga scala.</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it-IT" sz="1600" dirty="0"/>
              <a:t>Si basa sulle donazioni</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it-IT" sz="1600" dirty="0"/>
              <a:t>Più di 1 miliardo di dollari USD devoluti fino a oggi sotto forma di contributi</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it-IT" sz="1600" dirty="0"/>
              <a:t>La sua storia vanta delle campagne di raccolta fondi tra le più ambiziose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Fondazione Lions Clubs International (LCIF)</a:t>
            </a:r>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it-IT" sz="2000" b="1" dirty="0">
                <a:solidFill>
                  <a:srgbClr val="10233E"/>
                </a:solidFill>
              </a:rPr>
              <a:t>Grandi risultati da oltre 50 anni</a:t>
            </a:r>
          </a:p>
          <a:p>
            <a:pPr lvl="1">
              <a:buClr>
                <a:srgbClr val="EAB71F"/>
              </a:buClr>
              <a:buFont typeface="Arial" panose="020B0604020202020204" pitchFamily="34" charset="0"/>
              <a:buChar char="•"/>
            </a:pPr>
            <a:r>
              <a:rPr lang="it-IT" sz="1600" dirty="0"/>
              <a:t>120 milioni di dollari US devoluti a favore di iniziative di assistenza nei disastri</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it-IT" sz="1600" dirty="0"/>
              <a:t>16 milioni di giovani hanno beneficiato del programma Lions Quest</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it-IT" sz="1600" dirty="0"/>
              <a:t>9,1 milioni di interventi di cataratta</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it-IT" sz="1600" dirty="0"/>
              <a:t>Milioni di bambini vaccinati contro il morbillo</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Leadership</a:t>
            </a:r>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it-IT" sz="2000" b="1" dirty="0">
                <a:solidFill>
                  <a:srgbClr val="10233E"/>
                </a:solidFill>
              </a:rPr>
              <a:t>LCI fornisce opportunità di formazione e sviluppo per i Lions. </a:t>
            </a:r>
          </a:p>
          <a:p>
            <a:pPr marL="0" indent="0">
              <a:buClr>
                <a:srgbClr val="EAB71F"/>
              </a:buClr>
              <a:buNone/>
            </a:pPr>
            <a:r>
              <a:rPr lang="it-IT" sz="2000" b="1" dirty="0">
                <a:solidFill>
                  <a:srgbClr val="10233E"/>
                </a:solidFill>
              </a:rPr>
              <a:t>Il Global Leadership Team (GLT) è la forza trainante che sta dietro a questi programmi, fra cui:</a:t>
            </a:r>
          </a:p>
          <a:p>
            <a:pPr lvl="1">
              <a:buClr>
                <a:srgbClr val="EAB71F"/>
              </a:buClr>
              <a:buFont typeface="Arial" panose="020B0604020202020204" pitchFamily="34" charset="0"/>
              <a:buChar char="•"/>
            </a:pPr>
            <a:r>
              <a:rPr lang="it-IT" sz="1600" dirty="0"/>
              <a:t>Corsi di Leadership per Lions Emergenti</a:t>
            </a:r>
          </a:p>
          <a:p>
            <a:pPr lvl="1">
              <a:buClr>
                <a:srgbClr val="EAB71F"/>
              </a:buClr>
              <a:buFont typeface="Arial" panose="020B0604020202020204" pitchFamily="34" charset="0"/>
              <a:buChar char="•"/>
            </a:pPr>
            <a:r>
              <a:rPr lang="it-IT" sz="1600" dirty="0"/>
              <a:t>Corso di Leadership per Lions Esperti</a:t>
            </a:r>
          </a:p>
          <a:p>
            <a:pPr lvl="1">
              <a:buClr>
                <a:srgbClr val="EAB71F"/>
              </a:buClr>
              <a:buFont typeface="Arial" panose="020B0604020202020204" pitchFamily="34" charset="0"/>
              <a:buChar char="•"/>
            </a:pPr>
            <a:r>
              <a:rPr lang="it-IT" sz="1600" dirty="0"/>
              <a:t>Corsi di Formazione Docenti</a:t>
            </a:r>
          </a:p>
          <a:p>
            <a:pPr lvl="1">
              <a:buClr>
                <a:srgbClr val="EAB71F"/>
              </a:buClr>
              <a:buFont typeface="Arial" panose="020B0604020202020204" pitchFamily="34" charset="0"/>
              <a:buChar char="•"/>
            </a:pPr>
            <a:r>
              <a:rPr lang="it-IT" sz="1600" dirty="0"/>
              <a:t>Corsi Regionali di Leadership Lions</a:t>
            </a:r>
          </a:p>
          <a:p>
            <a:pPr lvl="1">
              <a:buClr>
                <a:srgbClr val="EAB71F"/>
              </a:buClr>
              <a:buFont typeface="Arial" panose="020B0604020202020204" pitchFamily="34" charset="0"/>
              <a:buChar char="•"/>
            </a:pPr>
            <a:r>
              <a:rPr lang="it-IT" sz="1600" dirty="0"/>
              <a:t>Seminario dei Governatori Distrettuali Eletti</a:t>
            </a:r>
          </a:p>
          <a:p>
            <a:pPr lvl="1">
              <a:buClr>
                <a:srgbClr val="EAB71F"/>
              </a:buClr>
              <a:buFont typeface="Arial" panose="020B0604020202020204" pitchFamily="34" charset="0"/>
              <a:buChar char="•"/>
            </a:pPr>
            <a:r>
              <a:rPr lang="it-IT" sz="1600" dirty="0"/>
              <a:t>Contributi per lo sviluppo della leadership multidistrettuale</a:t>
            </a:r>
          </a:p>
          <a:p>
            <a:pPr lvl="1">
              <a:buClr>
                <a:srgbClr val="EAB71F"/>
              </a:buClr>
              <a:buFont typeface="Arial" panose="020B0604020202020204" pitchFamily="34" charset="0"/>
              <a:buChar char="•"/>
            </a:pPr>
            <a:r>
              <a:rPr lang="it-IT" sz="1600" dirty="0"/>
              <a:t>Programma di contributi per il GLT distrettuale</a:t>
            </a:r>
          </a:p>
          <a:p>
            <a:pPr lvl="1">
              <a:buClr>
                <a:srgbClr val="EAB71F"/>
              </a:buClr>
              <a:buFont typeface="Arial" panose="020B0604020202020204" pitchFamily="34" charset="0"/>
              <a:buChar char="•"/>
            </a:pPr>
            <a:r>
              <a:rPr lang="it-IT" sz="1600" dirty="0"/>
              <a:t>Webinar</a:t>
            </a:r>
          </a:p>
          <a:p>
            <a:pPr lvl="1">
              <a:buClr>
                <a:srgbClr val="EAB71F"/>
              </a:buClr>
              <a:buFont typeface="Arial" panose="020B0604020202020204" pitchFamily="34" charset="0"/>
              <a:buChar char="•"/>
            </a:pPr>
            <a:r>
              <a:rPr lang="it-IT" sz="1600" dirty="0"/>
              <a:t>Centro di formazione Lions</a:t>
            </a:r>
          </a:p>
          <a:p>
            <a:pPr lvl="1">
              <a:buClr>
                <a:srgbClr val="EAB71F"/>
              </a:buClr>
              <a:buFont typeface="Arial" panose="020B0604020202020204" pitchFamily="34" charset="0"/>
              <a:buChar char="•"/>
            </a:pPr>
            <a:r>
              <a:rPr lang="it-IT" sz="1600" dirty="0"/>
              <a:t>Programma Istruttore Certificato Lions</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t-IT">
                <a:solidFill>
                  <a:schemeClr val="bg1"/>
                </a:solidFill>
              </a:rPr>
              <a:t>Chi sono i Lions</a:t>
            </a:r>
          </a:p>
        </p:txBody>
      </p:sp>
      <p:sp>
        <p:nvSpPr>
          <p:cNvPr id="5" name="Content Placeholder 4"/>
          <p:cNvSpPr>
            <a:spLocks noGrp="1"/>
          </p:cNvSpPr>
          <p:nvPr>
            <p:ph idx="1"/>
          </p:nvPr>
        </p:nvSpPr>
        <p:spPr>
          <a:xfrm>
            <a:off x="152400" y="1118616"/>
            <a:ext cx="7772400" cy="5410200"/>
          </a:xfrm>
        </p:spPr>
        <p:txBody>
          <a:bodyPr/>
          <a:lstStyle/>
          <a:p>
            <a:pPr marL="0" indent="0">
              <a:buNone/>
            </a:pPr>
            <a:r>
              <a:rPr lang="it-IT" b="1" dirty="0">
                <a:solidFill>
                  <a:srgbClr val="10233E"/>
                </a:solidFill>
              </a:rPr>
              <a:t>I Lions sono uomini e donne al servizio dei bisognosi della loro comunità e di tutto il mondo.</a:t>
            </a:r>
          </a:p>
          <a:p>
            <a:pPr lvl="1"/>
            <a:endParaRPr lang="en-US" dirty="0"/>
          </a:p>
          <a:p>
            <a:pPr lvl="1">
              <a:buClr>
                <a:srgbClr val="EAB71F"/>
              </a:buClr>
              <a:buFont typeface="Courier New" panose="02070309020205020404" pitchFamily="49" charset="0"/>
              <a:buChar char="o"/>
            </a:pPr>
            <a:r>
              <a:rPr lang="it-IT" dirty="0"/>
              <a:t>Oltre 1,4 milioni di soci</a:t>
            </a:r>
          </a:p>
          <a:p>
            <a:pPr lvl="1">
              <a:buClr>
                <a:srgbClr val="EAB71F"/>
              </a:buClr>
              <a:buFont typeface="Courier New" panose="02070309020205020404" pitchFamily="49" charset="0"/>
              <a:buChar char="o"/>
            </a:pPr>
            <a:r>
              <a:rPr lang="it-IT" dirty="0"/>
              <a:t>Oltre 200 paesi</a:t>
            </a:r>
          </a:p>
          <a:p>
            <a:pPr lvl="1">
              <a:buClr>
                <a:srgbClr val="EAB71F"/>
              </a:buClr>
              <a:buFont typeface="Courier New" panose="02070309020205020404" pitchFamily="49" charset="0"/>
              <a:buChar char="o"/>
            </a:pPr>
            <a:r>
              <a:rPr lang="it-IT" dirty="0"/>
              <a:t>Più di 48.000 club</a:t>
            </a:r>
          </a:p>
          <a:p>
            <a:pPr lvl="1">
              <a:buNone/>
            </a:pPr>
            <a:endParaRPr lang="en-US" dirty="0"/>
          </a:p>
        </p:txBody>
      </p:sp>
      <p:pic>
        <p:nvPicPr>
          <p:cNvPr id="6" name="Picture 2">
            <a:extLst>
              <a:ext uri="{FF2B5EF4-FFF2-40B4-BE49-F238E27FC236}">
                <a16:creationId xmlns:a16="http://schemas.microsoft.com/office/drawing/2014/main" id="{8663ACE4-4BD7-E427-082D-A3CEEEB4F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Attività di Service</a:t>
            </a:r>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it-IT" sz="2000" b="1" dirty="0">
                <a:solidFill>
                  <a:srgbClr val="10233E"/>
                </a:solidFill>
              </a:rPr>
              <a:t>Dal momento che cerchiamo di rispondere ai principali bisogni delle nostre comunità, le nostre attività sono molto varie, seppure si iscrivano all’interno di cinque cause globali. Il Global Service Team (GST) è la forza trainante di questi programmi e raccoglie e diffonde le storie di service che spingono i leader ad agire. </a:t>
            </a:r>
          </a:p>
          <a:p>
            <a:pPr lvl="1">
              <a:buClr>
                <a:srgbClr val="EAB71F"/>
              </a:buClr>
              <a:buFont typeface="Arial" panose="020B0604020202020204" pitchFamily="34" charset="0"/>
              <a:buChar char="•"/>
            </a:pPr>
            <a:r>
              <a:rPr lang="it-IT" sz="1600" dirty="0"/>
              <a:t>Diabete</a:t>
            </a:r>
          </a:p>
          <a:p>
            <a:pPr lvl="1">
              <a:buClr>
                <a:srgbClr val="EAB71F"/>
              </a:buClr>
              <a:buFont typeface="Arial" panose="020B0604020202020204" pitchFamily="34" charset="0"/>
              <a:buChar char="•"/>
            </a:pPr>
            <a:r>
              <a:rPr lang="it-IT" sz="1600" dirty="0"/>
              <a:t>Vista</a:t>
            </a:r>
          </a:p>
          <a:p>
            <a:pPr lvl="1">
              <a:buClr>
                <a:srgbClr val="EAB71F"/>
              </a:buClr>
              <a:buFont typeface="Arial" panose="020B0604020202020204" pitchFamily="34" charset="0"/>
              <a:buChar char="•"/>
            </a:pPr>
            <a:r>
              <a:rPr lang="it-IT" sz="1600" dirty="0"/>
              <a:t>Fame</a:t>
            </a:r>
          </a:p>
          <a:p>
            <a:pPr lvl="1">
              <a:buClr>
                <a:srgbClr val="EAB71F"/>
              </a:buClr>
              <a:buFont typeface="Arial" panose="020B0604020202020204" pitchFamily="34" charset="0"/>
              <a:buChar char="•"/>
            </a:pPr>
            <a:r>
              <a:rPr lang="it-IT" sz="1600" dirty="0"/>
              <a:t>Ambiente</a:t>
            </a:r>
          </a:p>
          <a:p>
            <a:pPr lvl="1">
              <a:buClr>
                <a:srgbClr val="EAB71F"/>
              </a:buClr>
              <a:buFont typeface="Arial" panose="020B0604020202020204" pitchFamily="34" charset="0"/>
              <a:buChar char="•"/>
            </a:pPr>
            <a:r>
              <a:rPr lang="it-IT" sz="1600" dirty="0"/>
              <a:t>Cancro infantile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Sviluppo della Membership </a:t>
            </a:r>
            <a:endParaRPr lang="it-IT" dirty="0"/>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3810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it-IT" sz="1600" b="1" dirty="0">
                <a:solidFill>
                  <a:srgbClr val="10233E"/>
                </a:solidFill>
              </a:rPr>
              <a:t>Immettere nuovi soci nei club garantisce un continuo apporto di entusiasmo da parte di individui pronti a servire coloro che vivono nel bisogno e a individuare nuovi service per la comunità. I programmi per la crescita associativa sono creati per stimolare la crescita e favorire il mantenimento di soci di qualità:</a:t>
            </a:r>
          </a:p>
          <a:p>
            <a:pPr lvl="1">
              <a:buClr>
                <a:srgbClr val="EAB71F"/>
              </a:buClr>
              <a:buFont typeface="Arial" panose="020B0604020202020204" pitchFamily="34" charset="0"/>
              <a:buChar char="•"/>
            </a:pPr>
            <a:r>
              <a:rPr lang="it-IT" sz="1400" dirty="0"/>
              <a:t>Soci familiari</a:t>
            </a:r>
          </a:p>
          <a:p>
            <a:pPr lvl="1">
              <a:buClr>
                <a:srgbClr val="EAB71F"/>
              </a:buClr>
              <a:buFont typeface="Arial" panose="020B0604020202020204" pitchFamily="34" charset="0"/>
              <a:buChar char="•"/>
            </a:pPr>
            <a:r>
              <a:rPr lang="it-IT" sz="1400" dirty="0"/>
              <a:t>Soci studenti</a:t>
            </a:r>
          </a:p>
          <a:p>
            <a:pPr lvl="1">
              <a:buClr>
                <a:srgbClr val="EAB71F"/>
              </a:buClr>
              <a:buFont typeface="Arial" panose="020B0604020202020204" pitchFamily="34" charset="0"/>
              <a:buChar char="•"/>
            </a:pPr>
            <a:r>
              <a:rPr lang="it-IT" sz="1400" dirty="0"/>
              <a:t>Da Leo a Lion</a:t>
            </a:r>
          </a:p>
          <a:p>
            <a:pPr lvl="1">
              <a:buClr>
                <a:srgbClr val="EAB71F"/>
              </a:buClr>
              <a:buFont typeface="Arial" panose="020B0604020202020204" pitchFamily="34" charset="0"/>
              <a:buChar char="•"/>
            </a:pPr>
            <a:r>
              <a:rPr lang="it-IT" sz="1400" dirty="0"/>
              <a:t>Giornata Mondiale dell'investitura Lions</a:t>
            </a:r>
          </a:p>
          <a:p>
            <a:pPr lvl="1">
              <a:buClr>
                <a:srgbClr val="EAB71F"/>
              </a:buClr>
              <a:buFont typeface="Arial" panose="020B0604020202020204" pitchFamily="34" charset="0"/>
              <a:buChar char="•"/>
            </a:pPr>
            <a:r>
              <a:rPr lang="it-IT" sz="1400" dirty="0"/>
              <a:t>Leo Club</a:t>
            </a:r>
          </a:p>
          <a:p>
            <a:pPr lvl="1">
              <a:buClr>
                <a:srgbClr val="EAB71F"/>
              </a:buClr>
              <a:buFont typeface="Arial" panose="020B0604020202020204" pitchFamily="34" charset="0"/>
              <a:buChar char="•"/>
            </a:pPr>
            <a:r>
              <a:rPr lang="it-IT" sz="1400" dirty="0"/>
              <a:t>Satelliti di club</a:t>
            </a:r>
          </a:p>
          <a:p>
            <a:pPr lvl="1">
              <a:buClr>
                <a:srgbClr val="EAB71F"/>
              </a:buClr>
              <a:buFont typeface="Arial" panose="020B0604020202020204" pitchFamily="34" charset="0"/>
              <a:buChar char="•"/>
            </a:pPr>
            <a:endParaRPr lang="en-US" sz="1600" dirty="0"/>
          </a:p>
          <a:p>
            <a:pPr marL="0" indent="0">
              <a:buClr>
                <a:srgbClr val="EAB71F"/>
              </a:buClr>
              <a:buNone/>
            </a:pPr>
            <a:r>
              <a:rPr lang="it-IT" sz="1600" b="1" dirty="0">
                <a:solidFill>
                  <a:srgbClr val="10233E"/>
                </a:solidFill>
              </a:rPr>
              <a:t>Inoltre, la creazione di nuovi club è necessaria per raggiungere le aree non ancora servite. Esistono varie tipologie di associazione per offrire a tutti la formula più adatta:</a:t>
            </a:r>
          </a:p>
          <a:p>
            <a:pPr lvl="1">
              <a:buClr>
                <a:srgbClr val="EAB71F"/>
              </a:buClr>
              <a:buFont typeface="Arial" panose="020B0604020202020204" pitchFamily="34" charset="0"/>
              <a:buChar char="•"/>
            </a:pPr>
            <a:r>
              <a:rPr lang="it-IT" sz="1400" dirty="0"/>
              <a:t>Lions club tradizionale</a:t>
            </a:r>
          </a:p>
          <a:p>
            <a:pPr lvl="1">
              <a:buClr>
                <a:srgbClr val="EAB71F"/>
              </a:buClr>
              <a:buFont typeface="Arial" panose="020B0604020202020204" pitchFamily="34" charset="0"/>
              <a:buChar char="•"/>
            </a:pPr>
            <a:r>
              <a:rPr lang="it-IT" sz="1400" dirty="0"/>
              <a:t>Lions club universitario</a:t>
            </a:r>
          </a:p>
          <a:p>
            <a:pPr lvl="1">
              <a:buClr>
                <a:srgbClr val="EAB71F"/>
              </a:buClr>
              <a:buFont typeface="Arial" panose="020B0604020202020204" pitchFamily="34" charset="0"/>
              <a:buChar char="•"/>
            </a:pPr>
            <a:r>
              <a:rPr lang="it-IT" sz="1400" dirty="0"/>
              <a:t>Leo Lions club</a:t>
            </a:r>
          </a:p>
          <a:p>
            <a:pPr lvl="1">
              <a:buClr>
                <a:srgbClr val="EAB71F"/>
              </a:buClr>
              <a:buFont typeface="Arial" panose="020B0604020202020204" pitchFamily="34" charset="0"/>
              <a:buChar char="•"/>
            </a:pPr>
            <a:r>
              <a:rPr lang="it-IT" sz="1400" dirty="0" err="1"/>
              <a:t>Lioness</a:t>
            </a:r>
            <a:r>
              <a:rPr lang="it-IT" sz="1400" dirty="0"/>
              <a:t> Lions club</a:t>
            </a:r>
          </a:p>
          <a:p>
            <a:pPr lvl="1">
              <a:buClr>
                <a:srgbClr val="EAB71F"/>
              </a:buClr>
              <a:buFont typeface="Arial" panose="020B0604020202020204" pitchFamily="34" charset="0"/>
              <a:buChar char="•"/>
            </a:pPr>
            <a:r>
              <a:rPr lang="it-IT" sz="1400" dirty="0"/>
              <a:t>Lions Club con interesse specifico</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it-IT" dirty="0"/>
              <a:t>Benvenuti nel nostro </a:t>
            </a:r>
            <a:br>
              <a:rPr lang="it-IT" dirty="0"/>
            </a:br>
            <a:r>
              <a:rPr lang="it-IT" dirty="0"/>
              <a:t>Lions Club!</a:t>
            </a:r>
          </a:p>
        </p:txBody>
      </p:sp>
      <p:sp>
        <p:nvSpPr>
          <p:cNvPr id="7" name="Subtitle 6"/>
          <p:cNvSpPr>
            <a:spLocks noGrp="1"/>
          </p:cNvSpPr>
          <p:nvPr>
            <p:ph type="subTitle" idx="1"/>
          </p:nvPr>
        </p:nvSpPr>
        <p:spPr/>
        <p:txBody>
          <a:bodyPr/>
          <a:lstStyle/>
          <a:p>
            <a:r>
              <a:rPr lang="it-IT"/>
              <a:t>Domande?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solidFill>
                  <a:schemeClr val="bg1"/>
                </a:solidFill>
              </a:rPr>
              <a:t>Chi sono i Lions</a:t>
            </a: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it-IT" sz="2000" b="1" dirty="0">
                <a:solidFill>
                  <a:srgbClr val="10233E"/>
                </a:solidFill>
              </a:rPr>
              <a:t>Dichiarazione della visione: </a:t>
            </a:r>
            <a:r>
              <a:rPr lang="it-IT" sz="2000" dirty="0"/>
              <a:t>Essere il leader mondiale nel servizio comunitario e umanitario.</a:t>
            </a:r>
          </a:p>
          <a:p>
            <a:pPr>
              <a:buClr>
                <a:srgbClr val="EAB71F"/>
              </a:buClr>
              <a:buFont typeface="Courier New" panose="02070309020205020404" pitchFamily="49" charset="0"/>
              <a:buChar char="o"/>
            </a:pPr>
            <a:r>
              <a:rPr lang="it-IT" sz="2000" b="1" dirty="0">
                <a:solidFill>
                  <a:srgbClr val="10233E"/>
                </a:solidFill>
              </a:rPr>
              <a:t>Dichiarazione della missione:</a:t>
            </a:r>
            <a:r>
              <a:rPr lang="it-IT" sz="2000" dirty="0">
                <a:solidFill>
                  <a:srgbClr val="10233E"/>
                </a:solidFill>
              </a:rPr>
              <a:t> </a:t>
            </a:r>
            <a:r>
              <a:rPr lang="it-IT" sz="2000" dirty="0"/>
              <a:t>Dare modo ai volontari di servire le loro comunità, rispondere ai bisogni umanitari, promuovere la pace e favorire la comprensione internazionale attraverso i Lions club.</a:t>
            </a:r>
          </a:p>
          <a:p>
            <a:pPr>
              <a:buClr>
                <a:srgbClr val="EAB71F"/>
              </a:buClr>
              <a:buFont typeface="Courier New" panose="02070309020205020404" pitchFamily="49" charset="0"/>
              <a:buChar char="o"/>
            </a:pPr>
            <a:r>
              <a:rPr lang="it-IT" sz="2000" b="1" dirty="0">
                <a:solidFill>
                  <a:srgbClr val="10233E"/>
                </a:solidFill>
              </a:rPr>
              <a:t>Motto: </a:t>
            </a:r>
            <a:r>
              <a:rPr lang="it-IT" sz="2000" dirty="0"/>
              <a:t>“</a:t>
            </a:r>
            <a:r>
              <a:rPr lang="it-IT" sz="2000" dirty="0" err="1"/>
              <a:t>We</a:t>
            </a:r>
            <a:r>
              <a:rPr lang="it-IT" sz="2000" dirty="0"/>
              <a:t> Serve”</a:t>
            </a:r>
          </a:p>
          <a:p>
            <a:pPr>
              <a:buClr>
                <a:srgbClr val="EAB71F"/>
              </a:buClr>
              <a:buFont typeface="Courier New" panose="02070309020205020404" pitchFamily="49" charset="0"/>
              <a:buChar char="o"/>
            </a:pPr>
            <a:r>
              <a:rPr lang="it-IT" sz="2000" b="1" dirty="0">
                <a:solidFill>
                  <a:srgbClr val="10233E"/>
                </a:solidFill>
              </a:rPr>
              <a:t>Slogan: </a:t>
            </a:r>
            <a:r>
              <a:rPr lang="it-IT" sz="2000" dirty="0"/>
              <a:t>Libertà, intelligenza, e salvaguardia della nostra nazione.</a:t>
            </a:r>
          </a:p>
          <a:p>
            <a:pPr>
              <a:buClr>
                <a:srgbClr val="EAB71F"/>
              </a:buClr>
              <a:buFont typeface="Courier New" panose="02070309020205020404" pitchFamily="49" charset="0"/>
              <a:buChar char="o"/>
            </a:pPr>
            <a:r>
              <a:rPr lang="it-IT" sz="2000" b="1" dirty="0">
                <a:solidFill>
                  <a:srgbClr val="10233E"/>
                </a:solidFill>
              </a:rPr>
              <a:t>Scopi: </a:t>
            </a:r>
            <a:r>
              <a:rPr lang="it-IT" sz="2000" dirty="0"/>
              <a:t>LCI ha una lista di finalità che illustrano le ragioni dell’esistenza dei Lions club.</a:t>
            </a:r>
          </a:p>
          <a:p>
            <a:pPr>
              <a:buClr>
                <a:srgbClr val="EAB71F"/>
              </a:buClr>
              <a:buFont typeface="Courier New" panose="02070309020205020404" pitchFamily="49" charset="0"/>
              <a:buChar char="o"/>
            </a:pPr>
            <a:r>
              <a:rPr lang="it-IT" sz="2000" b="1" dirty="0">
                <a:solidFill>
                  <a:srgbClr val="10233E"/>
                </a:solidFill>
              </a:rPr>
              <a:t>Codice Etico: </a:t>
            </a:r>
            <a:r>
              <a:rPr lang="it-IT" sz="2000" dirty="0"/>
              <a:t>LCI ha un codice etico che stabilisce gli standard cui i Lions devono aspirare e conformarsi.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lang="it-IT" sz="4000" b="1">
                <a:solidFill>
                  <a:schemeClr val="bg1"/>
                </a:solidFill>
              </a:rPr>
              <a:t>[Inserire qui il nome del club]</a:t>
            </a:r>
          </a:p>
        </p:txBody>
      </p:sp>
      <p:pic>
        <p:nvPicPr>
          <p:cNvPr id="4" name="Picture Placeholder 7">
            <a:extLst>
              <a:ext uri="{FF2B5EF4-FFF2-40B4-BE49-F238E27FC236}">
                <a16:creationId xmlns:a16="http://schemas.microsoft.com/office/drawing/2014/main" id="{66C3E988-ED35-E2F3-373C-06F9243AE9DD}"/>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t-IT"/>
              <a:t>Storia</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it-IT" sz="2000" b="1" dirty="0">
                <a:solidFill>
                  <a:srgbClr val="10233E"/>
                </a:solidFill>
              </a:rPr>
              <a:t>Anno di fondazione: </a:t>
            </a:r>
            <a:r>
              <a:rPr lang="it-IT" sz="2000" dirty="0"/>
              <a:t>[Inserire]</a:t>
            </a:r>
          </a:p>
          <a:p>
            <a:pPr>
              <a:lnSpc>
                <a:spcPct val="200000"/>
              </a:lnSpc>
              <a:buClr>
                <a:srgbClr val="EAB71F"/>
              </a:buClr>
              <a:buFont typeface="Courier New" panose="02070309020205020404" pitchFamily="49" charset="0"/>
              <a:buChar char="o"/>
            </a:pPr>
            <a:r>
              <a:rPr lang="it-IT" sz="2000" b="1" dirty="0">
                <a:solidFill>
                  <a:srgbClr val="10233E"/>
                </a:solidFill>
              </a:rPr>
              <a:t>Numero dei soci fondatori: </a:t>
            </a:r>
            <a:r>
              <a:rPr lang="it-IT" sz="2000" dirty="0"/>
              <a:t>[Inserire]</a:t>
            </a:r>
          </a:p>
          <a:p>
            <a:pPr>
              <a:lnSpc>
                <a:spcPct val="200000"/>
              </a:lnSpc>
              <a:buClr>
                <a:srgbClr val="EAB71F"/>
              </a:buClr>
              <a:buFont typeface="Courier New" panose="02070309020205020404" pitchFamily="49" charset="0"/>
              <a:buChar char="o"/>
            </a:pPr>
            <a:r>
              <a:rPr lang="it-IT" sz="2000" b="1" dirty="0">
                <a:solidFill>
                  <a:srgbClr val="10233E"/>
                </a:solidFill>
              </a:rPr>
              <a:t>Club sponsorizzati : </a:t>
            </a:r>
            <a:r>
              <a:rPr lang="it-IT" sz="2000" dirty="0"/>
              <a:t>[Inserire]</a:t>
            </a:r>
          </a:p>
          <a:p>
            <a:pPr>
              <a:lnSpc>
                <a:spcPct val="200000"/>
              </a:lnSpc>
              <a:buClr>
                <a:srgbClr val="EAB71F"/>
              </a:buClr>
              <a:buFont typeface="Courier New" panose="02070309020205020404" pitchFamily="49" charset="0"/>
              <a:buChar char="o"/>
            </a:pPr>
            <a:r>
              <a:rPr lang="it-IT" sz="2000" b="1" dirty="0">
                <a:solidFill>
                  <a:srgbClr val="10233E"/>
                </a:solidFill>
              </a:rPr>
              <a:t>Premi o risultati significativi: </a:t>
            </a:r>
            <a:r>
              <a:rPr lang="it-IT" sz="2000" dirty="0"/>
              <a:t>[Inserire]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Officer di club</a:t>
            </a:r>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it-IT" sz="2000" b="1">
                <a:solidFill>
                  <a:srgbClr val="10233E"/>
                </a:solidFill>
              </a:rPr>
              <a:t>Presidente: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Immediato Past Presidente: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Vice Presidente: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Segretario: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Tesoriere: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Presidente di Comitato Soci: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Presidente di Comitato Marketing e Comunicazione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Presidente di Comitato Service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Cerimoniere </a:t>
            </a:r>
            <a:r>
              <a:rPr lang="it-IT" sz="2000"/>
              <a:t>[Inserire]</a:t>
            </a:r>
          </a:p>
          <a:p>
            <a:pPr>
              <a:lnSpc>
                <a:spcPct val="150000"/>
              </a:lnSpc>
              <a:buClr>
                <a:srgbClr val="EAB71F"/>
              </a:buClr>
              <a:buFont typeface="Courier New" panose="02070309020205020404" pitchFamily="49" charset="0"/>
              <a:buChar char="o"/>
            </a:pPr>
            <a:r>
              <a:rPr lang="it-IT" sz="2000" b="1">
                <a:solidFill>
                  <a:srgbClr val="10233E"/>
                </a:solidFill>
              </a:rPr>
              <a:t>Censore </a:t>
            </a:r>
            <a:r>
              <a:rPr lang="it-IT" sz="2000"/>
              <a:t>[Inserire]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Tradizioni</a:t>
            </a:r>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it-IT" sz="2000" dirty="0"/>
              <a:t>[Elencare le tradizioni del vostro club e spiegarle ai nuovi soci]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Elezioni</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it-IT" sz="2000" dirty="0"/>
              <a:t>Gli officer sono eletti ogni anno</a:t>
            </a:r>
          </a:p>
          <a:p>
            <a:pPr>
              <a:lnSpc>
                <a:spcPct val="200000"/>
              </a:lnSpc>
              <a:buClr>
                <a:srgbClr val="EAB71F"/>
              </a:buClr>
              <a:buFont typeface="Courier New" panose="02070309020205020404" pitchFamily="49" charset="0"/>
              <a:buChar char="o"/>
            </a:pPr>
            <a:r>
              <a:rPr lang="it-IT" sz="2000" dirty="0"/>
              <a:t>Il presidente di club nomina un Comitato Elezioni a marzo</a:t>
            </a:r>
          </a:p>
          <a:p>
            <a:pPr>
              <a:lnSpc>
                <a:spcPct val="200000"/>
              </a:lnSpc>
              <a:buClr>
                <a:srgbClr val="EAB71F"/>
              </a:buClr>
              <a:buFont typeface="Courier New" panose="02070309020205020404" pitchFamily="49" charset="0"/>
              <a:buChar char="o"/>
            </a:pPr>
            <a:r>
              <a:rPr lang="it-IT" sz="2000" dirty="0"/>
              <a:t>Il Comitato Elezioni seleziona i candidati</a:t>
            </a:r>
          </a:p>
          <a:p>
            <a:pPr>
              <a:lnSpc>
                <a:spcPct val="200000"/>
              </a:lnSpc>
              <a:buClr>
                <a:srgbClr val="EAB71F"/>
              </a:buClr>
              <a:buFont typeface="Courier New" panose="02070309020205020404" pitchFamily="49" charset="0"/>
              <a:buChar char="o"/>
            </a:pPr>
            <a:r>
              <a:rPr lang="it-IT" sz="2000" dirty="0"/>
              <a:t>Il club vota ad aprile</a:t>
            </a:r>
          </a:p>
          <a:p>
            <a:pPr>
              <a:lnSpc>
                <a:spcPct val="200000"/>
              </a:lnSpc>
              <a:buClr>
                <a:srgbClr val="EAB71F"/>
              </a:buClr>
              <a:buFont typeface="Courier New" panose="02070309020205020404" pitchFamily="49" charset="0"/>
              <a:buChar char="o"/>
            </a:pPr>
            <a:r>
              <a:rPr lang="it-IT" sz="2000" dirty="0"/>
              <a:t>Il mandato ha inizio il 1</a:t>
            </a:r>
            <a:r>
              <a:rPr lang="it-IT" sz="2000" baseline="30000" dirty="0"/>
              <a:t>o</a:t>
            </a:r>
            <a:r>
              <a:rPr lang="it-IT" sz="2000" dirty="0"/>
              <a:t> luglio</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TotalTime>
  <Words>1876</Words>
  <Application>Microsoft Macintosh PowerPoint</Application>
  <PresentationFormat>On-screen Show (4:3)</PresentationFormat>
  <Paragraphs>248</Paragraphs>
  <Slides>32</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Courier New</vt:lpstr>
      <vt:lpstr>Helvetica</vt:lpstr>
      <vt:lpstr>Wingdings</vt:lpstr>
      <vt:lpstr>LCI Eco Template</vt:lpstr>
      <vt:lpstr>Orientamento  dei nuovi soci</vt:lpstr>
      <vt:lpstr>Orientamento dei nuovi soci</vt:lpstr>
      <vt:lpstr>Chi sono i Lions</vt:lpstr>
      <vt:lpstr>Chi sono i Lions</vt:lpstr>
      <vt:lpstr>[Inserire qui il nome del club]</vt:lpstr>
      <vt:lpstr>Storia</vt:lpstr>
      <vt:lpstr>Officer di club</vt:lpstr>
      <vt:lpstr>Tradizioni</vt:lpstr>
      <vt:lpstr>Elezioni</vt:lpstr>
      <vt:lpstr>Premi</vt:lpstr>
      <vt:lpstr>Attività di servizio e di raccolta di fondi</vt:lpstr>
      <vt:lpstr>Soci</vt:lpstr>
      <vt:lpstr>Riunioni</vt:lpstr>
      <vt:lpstr>Quote associative e budget</vt:lpstr>
      <vt:lpstr>Come comunichiamo</vt:lpstr>
      <vt:lpstr>PowerPoint Presentation</vt:lpstr>
      <vt:lpstr>La struttura organizzativa</vt:lpstr>
      <vt:lpstr>Gli officer distrettuali</vt:lpstr>
      <vt:lpstr>Congresso distrettuale</vt:lpstr>
      <vt:lpstr>Come comunicano il Distretto e il Multidistretto</vt:lpstr>
      <vt:lpstr>PowerPoint Presentation</vt:lpstr>
      <vt:lpstr>Storia</vt:lpstr>
      <vt:lpstr>Nome e Logo</vt:lpstr>
      <vt:lpstr>Organizzazione</vt:lpstr>
      <vt:lpstr>La Convention Internazionale</vt:lpstr>
      <vt:lpstr>La Sede Centrale Internazionale</vt:lpstr>
      <vt:lpstr>Fondazione Lions Clubs International (LCIF)</vt:lpstr>
      <vt:lpstr>Fondazione Lions Clubs International (LCIF)</vt:lpstr>
      <vt:lpstr>Leadership</vt:lpstr>
      <vt:lpstr>Attività di Service</vt:lpstr>
      <vt:lpstr>Sviluppo della Membership </vt:lpstr>
      <vt:lpstr>Benvenuti nel nostro  Lions Club!</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150</cp:revision>
  <dcterms:created xsi:type="dcterms:W3CDTF">2011-03-29T14:17:54Z</dcterms:created>
  <dcterms:modified xsi:type="dcterms:W3CDTF">2022-05-20T00:30:45Z</dcterms:modified>
</cp:coreProperties>
</file>