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34"/>
  </p:notesMasterIdLst>
  <p:sldIdLst>
    <p:sldId id="256" r:id="rId2"/>
    <p:sldId id="258" r:id="rId3"/>
    <p:sldId id="259" r:id="rId4"/>
    <p:sldId id="260" r:id="rId5"/>
    <p:sldId id="257" r:id="rId6"/>
    <p:sldId id="277" r:id="rId7"/>
    <p:sldId id="278" r:id="rId8"/>
    <p:sldId id="279" r:id="rId9"/>
    <p:sldId id="280" r:id="rId10"/>
    <p:sldId id="292" r:id="rId11"/>
    <p:sldId id="282" r:id="rId12"/>
    <p:sldId id="291" r:id="rId13"/>
    <p:sldId id="284" r:id="rId14"/>
    <p:sldId id="285" r:id="rId15"/>
    <p:sldId id="286" r:id="rId16"/>
    <p:sldId id="268" r:id="rId17"/>
    <p:sldId id="287" r:id="rId18"/>
    <p:sldId id="293" r:id="rId19"/>
    <p:sldId id="288" r:id="rId20"/>
    <p:sldId id="289" r:id="rId21"/>
    <p:sldId id="267" r:id="rId22"/>
    <p:sldId id="264" r:id="rId23"/>
    <p:sldId id="265" r:id="rId24"/>
    <p:sldId id="269" r:id="rId25"/>
    <p:sldId id="270" r:id="rId26"/>
    <p:sldId id="271" r:id="rId27"/>
    <p:sldId id="272" r:id="rId28"/>
    <p:sldId id="295" r:id="rId29"/>
    <p:sldId id="273" r:id="rId30"/>
    <p:sldId id="274" r:id="rId31"/>
    <p:sldId id="294" r:id="rId32"/>
    <p:sldId id="290"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233E"/>
    <a:srgbClr val="55565A"/>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3" autoAdjust="0"/>
    <p:restoredTop sz="96327" autoAdjust="0"/>
  </p:normalViewPr>
  <p:slideViewPr>
    <p:cSldViewPr>
      <p:cViewPr>
        <p:scale>
          <a:sx n="100" d="100"/>
          <a:sy n="100" d="100"/>
        </p:scale>
        <p:origin x="1272" y="6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es-ES" b="1"/>
            <a:t>1917</a:t>
          </a:r>
          <a:r>
            <a:rPr lang="es-ES"/>
            <a:t>: Melvin Jones fundó la Asociación</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es-ES" b="1"/>
            <a:t>1920</a:t>
          </a:r>
          <a:r>
            <a:rPr lang="es-ES"/>
            <a:t>: Se funda un club en Canadá y LCI se convierte en una asociación internacional</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es-ES" b="1"/>
            <a:t>1925</a:t>
          </a:r>
          <a:r>
            <a:rPr lang="es-ES"/>
            <a:t>: Helen Keller desafió a los Leones a convertirse en «paladines del ciego».</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es-ES" b="1"/>
            <a:t>1945</a:t>
          </a:r>
          <a:r>
            <a:rPr lang="es-ES"/>
            <a:t>: LCI ayuda a elaborar la carta constitutiva de las Naciones Unidas</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es-ES" b="1"/>
            <a:t>1957</a:t>
          </a:r>
          <a:r>
            <a:rPr lang="es-ES"/>
            <a:t>: Se establece el Programa de Clubes Leo</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es-ES" b="1"/>
            <a:t>1968</a:t>
          </a:r>
          <a:r>
            <a:rPr lang="es-ES"/>
            <a:t>: Se establece la Fundación Internacional de Clubes de Leones</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es-ES" b="1"/>
            <a:t>1990</a:t>
          </a:r>
          <a:r>
            <a:rPr lang="es-ES"/>
            <a:t>: Se pone en marcha SightFirst</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es-ES" b="1"/>
            <a:t>En la actualidad</a:t>
          </a:r>
          <a:r>
            <a:rPr lang="es-ES"/>
            <a:t>: Nuestra red internacional ha crecido para incluir más de 200 países y áreas geográficas.</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es-ES"/>
            <a:t>1987: LCI es la primera organización de clubes de servicio que permite la afiliación de mujeres</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pt>
    <dgm:pt modelId="{A40CA7B2-3B19-40AC-9B34-76C50BFC36B4}" type="pres">
      <dgm:prSet presAssocID="{33C51D29-F083-466F-A3D3-4A69DE7D35AA}" presName="node" presStyleLbl="node1" presStyleIdx="0" presStyleCnt="9">
        <dgm:presLayoutVars>
          <dgm:bulletEnabled val="1"/>
        </dgm:presLayoutVars>
      </dgm:prSet>
      <dgm:spPr/>
    </dgm:pt>
    <dgm:pt modelId="{FB899644-3DF2-4798-B9BE-BD6C62CD4633}" type="pres">
      <dgm:prSet presAssocID="{99364FDF-4E87-4FA5-A827-B9B607A921C2}" presName="sibTrans" presStyleLbl="sibTrans1D1" presStyleIdx="0" presStyleCnt="8"/>
      <dgm:spPr/>
    </dgm:pt>
    <dgm:pt modelId="{B67E56F4-26C4-445A-ADA5-08576D8E6331}" type="pres">
      <dgm:prSet presAssocID="{99364FDF-4E87-4FA5-A827-B9B607A921C2}" presName="connectorText" presStyleLbl="sibTrans1D1" presStyleIdx="0" presStyleCnt="8"/>
      <dgm:spPr/>
    </dgm:pt>
    <dgm:pt modelId="{A99517F9-3F18-48AF-B96C-BC4F29B341A2}" type="pres">
      <dgm:prSet presAssocID="{E0F5A348-4F48-4C42-B2D6-CABED0DB6260}" presName="node" presStyleLbl="node1" presStyleIdx="1" presStyleCnt="9">
        <dgm:presLayoutVars>
          <dgm:bulletEnabled val="1"/>
        </dgm:presLayoutVars>
      </dgm:prSet>
      <dgm:spPr/>
    </dgm:pt>
    <dgm:pt modelId="{3421BBAB-F8A9-4D30-84FF-B4E095542492}" type="pres">
      <dgm:prSet presAssocID="{574C00BC-BDFD-4D60-97D7-B54D6C0CEA67}" presName="sibTrans" presStyleLbl="sibTrans1D1" presStyleIdx="1" presStyleCnt="8"/>
      <dgm:spPr/>
    </dgm:pt>
    <dgm:pt modelId="{DE5AC263-19F4-483C-846B-8C2A7BF333C4}" type="pres">
      <dgm:prSet presAssocID="{574C00BC-BDFD-4D60-97D7-B54D6C0CEA67}" presName="connectorText" presStyleLbl="sibTrans1D1" presStyleIdx="1" presStyleCnt="8"/>
      <dgm:spPr/>
    </dgm:pt>
    <dgm:pt modelId="{C6C8C923-A774-4565-B01F-D389A9D230EF}" type="pres">
      <dgm:prSet presAssocID="{7536F606-ED25-4E94-87C6-7BC181680A36}" presName="node" presStyleLbl="node1" presStyleIdx="2" presStyleCnt="9">
        <dgm:presLayoutVars>
          <dgm:bulletEnabled val="1"/>
        </dgm:presLayoutVars>
      </dgm:prSet>
      <dgm:spPr/>
    </dgm:pt>
    <dgm:pt modelId="{14AB0892-649C-4B5D-AC93-AB5F53C452D0}" type="pres">
      <dgm:prSet presAssocID="{0408F477-9F7D-4B54-8954-DAE4E3F548EF}" presName="sibTrans" presStyleLbl="sibTrans1D1" presStyleIdx="2" presStyleCnt="8"/>
      <dgm:spPr/>
    </dgm:pt>
    <dgm:pt modelId="{566A9A21-E24B-418E-B7B4-22F6AA569021}" type="pres">
      <dgm:prSet presAssocID="{0408F477-9F7D-4B54-8954-DAE4E3F548EF}" presName="connectorText" presStyleLbl="sibTrans1D1" presStyleIdx="2" presStyleCnt="8"/>
      <dgm:spPr/>
    </dgm:pt>
    <dgm:pt modelId="{D71B0301-2690-48D6-BB1D-E55AA0F2EE45}" type="pres">
      <dgm:prSet presAssocID="{FCBFD353-9693-4974-ACDA-25ED32FBB4AD}" presName="node" presStyleLbl="node1" presStyleIdx="3" presStyleCnt="9">
        <dgm:presLayoutVars>
          <dgm:bulletEnabled val="1"/>
        </dgm:presLayoutVars>
      </dgm:prSet>
      <dgm:spPr/>
    </dgm:pt>
    <dgm:pt modelId="{873060B1-38C4-46FF-B1F8-94FE9F6426FB}" type="pres">
      <dgm:prSet presAssocID="{2367E91E-68B1-4142-A3B0-17CC72B42B3B}" presName="sibTrans" presStyleLbl="sibTrans1D1" presStyleIdx="3" presStyleCnt="8"/>
      <dgm:spPr/>
    </dgm:pt>
    <dgm:pt modelId="{D7CC5CF7-6FA2-4674-8E91-828CEB612A77}" type="pres">
      <dgm:prSet presAssocID="{2367E91E-68B1-4142-A3B0-17CC72B42B3B}" presName="connectorText" presStyleLbl="sibTrans1D1" presStyleIdx="3" presStyleCnt="8"/>
      <dgm:spPr/>
    </dgm:pt>
    <dgm:pt modelId="{B7B3E78D-5147-43BA-B7C0-ADF36FBE9435}" type="pres">
      <dgm:prSet presAssocID="{73A1AD03-40F6-45E1-81AB-8F2F7CC469C9}" presName="node" presStyleLbl="node1" presStyleIdx="4" presStyleCnt="9">
        <dgm:presLayoutVars>
          <dgm:bulletEnabled val="1"/>
        </dgm:presLayoutVars>
      </dgm:prSet>
      <dgm:spPr/>
    </dgm:pt>
    <dgm:pt modelId="{86CBC366-DAE1-4222-A464-360DA47C4E94}" type="pres">
      <dgm:prSet presAssocID="{E0332979-666D-4FE9-BF08-BF1D7D24BDAC}" presName="sibTrans" presStyleLbl="sibTrans1D1" presStyleIdx="4" presStyleCnt="8"/>
      <dgm:spPr/>
    </dgm:pt>
    <dgm:pt modelId="{63DBAB29-6695-4708-AD05-82726CC97FCC}" type="pres">
      <dgm:prSet presAssocID="{E0332979-666D-4FE9-BF08-BF1D7D24BDAC}" presName="connectorText" presStyleLbl="sibTrans1D1" presStyleIdx="4" presStyleCnt="8"/>
      <dgm:spPr/>
    </dgm:pt>
    <dgm:pt modelId="{7D628792-75C4-4731-8869-18FDE55AC7D3}" type="pres">
      <dgm:prSet presAssocID="{11AFD247-B39A-4E9E-9784-51DD5FB49B10}" presName="node" presStyleLbl="node1" presStyleIdx="5" presStyleCnt="9">
        <dgm:presLayoutVars>
          <dgm:bulletEnabled val="1"/>
        </dgm:presLayoutVars>
      </dgm:prSet>
      <dgm:spPr/>
    </dgm:pt>
    <dgm:pt modelId="{F6201378-64A6-41F7-9ED1-908751CB5DA6}" type="pres">
      <dgm:prSet presAssocID="{40D173F9-C2C6-4F6E-BC63-567BB0EC3325}" presName="sibTrans" presStyleLbl="sibTrans1D1" presStyleIdx="5" presStyleCnt="8"/>
      <dgm:spPr/>
    </dgm:pt>
    <dgm:pt modelId="{4E36E86A-7C3E-4F0F-AE04-AF7D06BAF4E3}" type="pres">
      <dgm:prSet presAssocID="{40D173F9-C2C6-4F6E-BC63-567BB0EC3325}" presName="connectorText" presStyleLbl="sibTrans1D1" presStyleIdx="5" presStyleCnt="8"/>
      <dgm:spPr/>
    </dgm:pt>
    <dgm:pt modelId="{F1BB9FA6-31A7-4BDE-9F07-186682902CE5}" type="pres">
      <dgm:prSet presAssocID="{044DC4E3-3EC9-400B-A0FE-1F626357E0DB}" presName="node" presStyleLbl="node1" presStyleIdx="6" presStyleCnt="9">
        <dgm:presLayoutVars>
          <dgm:bulletEnabled val="1"/>
        </dgm:presLayoutVars>
      </dgm:prSet>
      <dgm:spPr/>
    </dgm:pt>
    <dgm:pt modelId="{07DEB126-F6FE-49E4-9884-A68626A57CDC}" type="pres">
      <dgm:prSet presAssocID="{E7BE220B-25ED-4A6E-94C6-FEE65CD41173}" presName="sibTrans" presStyleLbl="sibTrans1D1" presStyleIdx="6" presStyleCnt="8"/>
      <dgm:spPr/>
    </dgm:pt>
    <dgm:pt modelId="{06BAF511-8871-489D-9236-38AB3958C669}" type="pres">
      <dgm:prSet presAssocID="{E7BE220B-25ED-4A6E-94C6-FEE65CD41173}" presName="connectorText" presStyleLbl="sibTrans1D1" presStyleIdx="6" presStyleCnt="8"/>
      <dgm:spPr/>
    </dgm:pt>
    <dgm:pt modelId="{F432920C-1BA3-4549-BD59-869C5383F158}" type="pres">
      <dgm:prSet presAssocID="{FB1E4B1F-2E6D-4CEE-8389-F113C7A1B3E9}" presName="node" presStyleLbl="node1" presStyleIdx="7" presStyleCnt="9">
        <dgm:presLayoutVars>
          <dgm:bulletEnabled val="1"/>
        </dgm:presLayoutVars>
      </dgm:prSet>
      <dgm:spPr/>
    </dgm:pt>
    <dgm:pt modelId="{7456B952-84A9-455C-A693-8891A979D79E}" type="pres">
      <dgm:prSet presAssocID="{3AFF02F5-C1DC-452B-ACBA-B991B909DBB1}" presName="sibTrans" presStyleLbl="sibTrans1D1" presStyleIdx="7" presStyleCnt="8"/>
      <dgm:spPr/>
    </dgm:pt>
    <dgm:pt modelId="{2AEFC1B7-4D7F-4091-B640-DFA89498BF37}" type="pres">
      <dgm:prSet presAssocID="{3AFF02F5-C1DC-452B-ACBA-B991B909DBB1}" presName="connectorText" presStyleLbl="sibTrans1D1" presStyleIdx="7" presStyleCnt="8"/>
      <dgm:spPr/>
    </dgm:pt>
    <dgm:pt modelId="{3C8B6921-97BF-4BCB-9B1F-ABC7A319A23E}" type="pres">
      <dgm:prSet presAssocID="{A521541B-601D-44BB-9D14-BD17375D9126}" presName="node" presStyleLbl="node1" presStyleIdx="8" presStyleCnt="9" custScaleX="99268">
        <dgm:presLayoutVars>
          <dgm:bulletEnabled val="1"/>
        </dgm:presLayoutVars>
      </dgm:prSet>
      <dgm:spPr/>
    </dgm:pt>
  </dgm:ptLst>
  <dgm:cxnLst>
    <dgm:cxn modelId="{99F6970D-FDD0-45F9-99AA-3B0AF7D22C21}" type="presOf" srcId="{044DC4E3-3EC9-400B-A0FE-1F626357E0DB}" destId="{F1BB9FA6-31A7-4BDE-9F07-186682902CE5}"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A3CC532C-4D47-4AEE-96CF-8782AD40F621}" srcId="{F952566E-93B1-4839-8156-E82577832907}" destId="{33C51D29-F083-466F-A3D3-4A69DE7D35AA}" srcOrd="0" destOrd="0" parTransId="{EAB746D9-D6AD-4132-AA8D-CE268F321607}" sibTransId="{99364FDF-4E87-4FA5-A827-B9B607A921C2}"/>
    <dgm:cxn modelId="{72AB9230-D27F-4484-B97C-973116C6EFE8}" type="presOf" srcId="{E7BE220B-25ED-4A6E-94C6-FEE65CD41173}" destId="{07DEB126-F6FE-49E4-9884-A68626A57CDC}" srcOrd="0"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1BB14838-34DF-477A-B3E7-4F3E6EE81489}" type="presOf" srcId="{99364FDF-4E87-4FA5-A827-B9B607A921C2}" destId="{FB899644-3DF2-4798-B9BE-BD6C62CD4633}"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46FF8C47-D243-432F-B027-FA42234FB52B}" type="presOf" srcId="{73A1AD03-40F6-45E1-81AB-8F2F7CC469C9}" destId="{B7B3E78D-5147-43BA-B7C0-ADF36FBE9435}" srcOrd="0"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D203DE52-4A6F-46D9-8A23-A6294228C21C}" type="presOf" srcId="{E7BE220B-25ED-4A6E-94C6-FEE65CD41173}" destId="{06BAF511-8871-489D-9236-38AB3958C669}" srcOrd="1"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4A310E73-4136-4164-9D50-6E240F1F876C}" type="presOf" srcId="{FCBFD353-9693-4974-ACDA-25ED32FBB4AD}" destId="{D71B0301-2690-48D6-BB1D-E55AA0F2EE4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21518687-ABB8-4987-AF93-E3631EC33357}" type="presOf" srcId="{574C00BC-BDFD-4D60-97D7-B54D6C0CEA67}" destId="{3421BBAB-F8A9-4D30-84FF-B4E095542492}"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A68445A2-5AC3-42AC-A623-07D7774B1E66}" type="presOf" srcId="{99364FDF-4E87-4FA5-A827-B9B607A921C2}" destId="{B67E56F4-26C4-445A-ADA5-08576D8E6331}" srcOrd="1" destOrd="0" presId="urn:microsoft.com/office/officeart/2005/8/layout/bProcess3"/>
    <dgm:cxn modelId="{AE4A2AA3-6B36-4C79-B38E-71B92651A8BB}" srcId="{F952566E-93B1-4839-8156-E82577832907}" destId="{044DC4E3-3EC9-400B-A0FE-1F626357E0DB}" srcOrd="6" destOrd="0" parTransId="{C1BE6C8D-2598-45C2-92CA-66C2B8EAA39A}" sibTransId="{E7BE220B-25ED-4A6E-94C6-FEE65CD41173}"/>
    <dgm:cxn modelId="{BCA822AF-82B1-4F13-ABCC-D0F03FC2E84E}" type="presOf" srcId="{0408F477-9F7D-4B54-8954-DAE4E3F548EF}" destId="{566A9A21-E24B-418E-B7B4-22F6AA569021}"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135F82C0-439B-427A-A0E3-3D54B06ABCB2}" type="presOf" srcId="{3AFF02F5-C1DC-452B-ACBA-B991B909DBB1}" destId="{7456B952-84A9-455C-A693-8891A979D79E}"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0094B6D3-D9C6-4532-91C8-57C13D9618B7}" type="presOf" srcId="{11AFD247-B39A-4E9E-9784-51DD5FB49B10}" destId="{7D628792-75C4-4731-8869-18FDE55AC7D3}"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CE2458D6-E864-4E16-AF9E-EB17AFD916E6}" type="presOf" srcId="{7536F606-ED25-4E94-87C6-7BC181680A36}" destId="{C6C8C923-A774-4565-B01F-D389A9D230EF}"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AA54EE2-E1DC-46C7-8651-638E892CFCD6}" type="presOf" srcId="{E0332979-666D-4FE9-BF08-BF1D7D24BDAC}" destId="{86CBC366-DAE1-4222-A464-360DA47C4E94}"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9644-3DF2-4798-B9BE-BD6C62CD4633}">
      <dsp:nvSpPr>
        <dsp:cNvPr id="0" name=""/>
        <dsp:cNvSpPr/>
      </dsp:nvSpPr>
      <dsp:spPr>
        <a:xfrm>
          <a:off x="2558681"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746058"/>
        <a:ext cx="28687" cy="5737"/>
      </dsp:txXfrm>
    </dsp:sp>
    <dsp:sp modelId="{A40CA7B2-3B19-40AC-9B34-76C50BFC36B4}">
      <dsp:nvSpPr>
        <dsp:cNvPr id="0" name=""/>
        <dsp:cNvSpPr/>
      </dsp:nvSpPr>
      <dsp:spPr>
        <a:xfrm>
          <a:off x="65936"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1917</a:t>
          </a:r>
          <a:r>
            <a:rPr lang="es-ES" sz="1600" kern="1200"/>
            <a:t>: Melvin Jones fundó la Asociación</a:t>
          </a:r>
        </a:p>
        <a:p>
          <a:pPr marL="0" lvl="0" indent="0" algn="ctr" defTabSz="711200">
            <a:lnSpc>
              <a:spcPct val="90000"/>
            </a:lnSpc>
            <a:spcBef>
              <a:spcPct val="0"/>
            </a:spcBef>
            <a:spcAft>
              <a:spcPct val="35000"/>
            </a:spcAft>
            <a:buNone/>
          </a:pPr>
          <a:endParaRPr lang="en-US" sz="1600" kern="1200" dirty="0"/>
        </a:p>
      </dsp:txBody>
      <dsp:txXfrm>
        <a:off x="65936" y="563"/>
        <a:ext cx="2494545" cy="1496727"/>
      </dsp:txXfrm>
    </dsp:sp>
    <dsp:sp modelId="{3421BBAB-F8A9-4D30-84FF-B4E095542492}">
      <dsp:nvSpPr>
        <dsp:cNvPr id="0" name=""/>
        <dsp:cNvSpPr/>
      </dsp:nvSpPr>
      <dsp:spPr>
        <a:xfrm>
          <a:off x="5626972" y="703207"/>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746058"/>
        <a:ext cx="28687" cy="5737"/>
      </dsp:txXfrm>
    </dsp:sp>
    <dsp:sp modelId="{A99517F9-3F18-48AF-B96C-BC4F29B341A2}">
      <dsp:nvSpPr>
        <dsp:cNvPr id="0" name=""/>
        <dsp:cNvSpPr/>
      </dsp:nvSpPr>
      <dsp:spPr>
        <a:xfrm>
          <a:off x="3134227"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1920</a:t>
          </a:r>
          <a:r>
            <a:rPr lang="es-ES" sz="1600" kern="1200"/>
            <a:t>: Se funda un club en Canadá y LCI se convierte en una asociación internacional</a:t>
          </a:r>
        </a:p>
      </dsp:txBody>
      <dsp:txXfrm>
        <a:off x="3134227" y="563"/>
        <a:ext cx="2494545" cy="1496727"/>
      </dsp:txXfrm>
    </dsp:sp>
    <dsp:sp modelId="{14AB0892-649C-4B5D-AC93-AB5F53C452D0}">
      <dsp:nvSpPr>
        <dsp:cNvPr id="0" name=""/>
        <dsp:cNvSpPr/>
      </dsp:nvSpPr>
      <dsp:spPr>
        <a:xfrm>
          <a:off x="1313209" y="1495490"/>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1764194"/>
        <a:ext cx="308167" cy="5737"/>
      </dsp:txXfrm>
    </dsp:sp>
    <dsp:sp modelId="{C6C8C923-A774-4565-B01F-D389A9D230EF}">
      <dsp:nvSpPr>
        <dsp:cNvPr id="0" name=""/>
        <dsp:cNvSpPr/>
      </dsp:nvSpPr>
      <dsp:spPr>
        <a:xfrm>
          <a:off x="6202518" y="563"/>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1925</a:t>
          </a:r>
          <a:r>
            <a:rPr lang="es-ES" sz="1600" kern="1200"/>
            <a:t>: Helen Keller desafió a los Leones a convertirse en «paladines del ciego».</a:t>
          </a:r>
        </a:p>
      </dsp:txBody>
      <dsp:txXfrm>
        <a:off x="6202518" y="563"/>
        <a:ext cx="2494545" cy="1496727"/>
      </dsp:txXfrm>
    </dsp:sp>
    <dsp:sp modelId="{873060B1-38C4-46FF-B1F8-94FE9F6426FB}">
      <dsp:nvSpPr>
        <dsp:cNvPr id="0" name=""/>
        <dsp:cNvSpPr/>
      </dsp:nvSpPr>
      <dsp:spPr>
        <a:xfrm>
          <a:off x="2558681"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2816531"/>
        <a:ext cx="28687" cy="5737"/>
      </dsp:txXfrm>
    </dsp:sp>
    <dsp:sp modelId="{D71B0301-2690-48D6-BB1D-E55AA0F2EE45}">
      <dsp:nvSpPr>
        <dsp:cNvPr id="0" name=""/>
        <dsp:cNvSpPr/>
      </dsp:nvSpPr>
      <dsp:spPr>
        <a:xfrm>
          <a:off x="65936"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1945</a:t>
          </a:r>
          <a:r>
            <a:rPr lang="es-ES" sz="1600" kern="1200"/>
            <a:t>: LCI ayuda a elaborar la carta constitutiva de las Naciones Unidas</a:t>
          </a:r>
        </a:p>
      </dsp:txBody>
      <dsp:txXfrm>
        <a:off x="65936" y="2071036"/>
        <a:ext cx="2494545" cy="1496727"/>
      </dsp:txXfrm>
    </dsp:sp>
    <dsp:sp modelId="{86CBC366-DAE1-4222-A464-360DA47C4E94}">
      <dsp:nvSpPr>
        <dsp:cNvPr id="0" name=""/>
        <dsp:cNvSpPr/>
      </dsp:nvSpPr>
      <dsp:spPr>
        <a:xfrm>
          <a:off x="5626972" y="2773680"/>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2816531"/>
        <a:ext cx="28687" cy="5737"/>
      </dsp:txXfrm>
    </dsp:sp>
    <dsp:sp modelId="{B7B3E78D-5147-43BA-B7C0-ADF36FBE9435}">
      <dsp:nvSpPr>
        <dsp:cNvPr id="0" name=""/>
        <dsp:cNvSpPr/>
      </dsp:nvSpPr>
      <dsp:spPr>
        <a:xfrm>
          <a:off x="3134227"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1957</a:t>
          </a:r>
          <a:r>
            <a:rPr lang="es-ES" sz="1600" kern="1200"/>
            <a:t>: Se establece el Programa de Clubes Leo</a:t>
          </a:r>
        </a:p>
      </dsp:txBody>
      <dsp:txXfrm>
        <a:off x="3134227" y="2071036"/>
        <a:ext cx="2494545" cy="1496727"/>
      </dsp:txXfrm>
    </dsp:sp>
    <dsp:sp modelId="{F6201378-64A6-41F7-9ED1-908751CB5DA6}">
      <dsp:nvSpPr>
        <dsp:cNvPr id="0" name=""/>
        <dsp:cNvSpPr/>
      </dsp:nvSpPr>
      <dsp:spPr>
        <a:xfrm>
          <a:off x="1313209" y="3565963"/>
          <a:ext cx="6136581" cy="543145"/>
        </a:xfrm>
        <a:custGeom>
          <a:avLst/>
          <a:gdLst/>
          <a:ahLst/>
          <a:cxnLst/>
          <a:rect l="0" t="0" r="0" b="0"/>
          <a:pathLst>
            <a:path>
              <a:moveTo>
                <a:pt x="6136581" y="0"/>
              </a:moveTo>
              <a:lnTo>
                <a:pt x="6136581" y="288672"/>
              </a:lnTo>
              <a:lnTo>
                <a:pt x="0" y="288672"/>
              </a:lnTo>
              <a:lnTo>
                <a:pt x="0" y="543145"/>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7416" y="3834667"/>
        <a:ext cx="308167" cy="5737"/>
      </dsp:txXfrm>
    </dsp:sp>
    <dsp:sp modelId="{7D628792-75C4-4731-8869-18FDE55AC7D3}">
      <dsp:nvSpPr>
        <dsp:cNvPr id="0" name=""/>
        <dsp:cNvSpPr/>
      </dsp:nvSpPr>
      <dsp:spPr>
        <a:xfrm>
          <a:off x="6202518" y="2071036"/>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1968</a:t>
          </a:r>
          <a:r>
            <a:rPr lang="es-ES" sz="1600" kern="1200"/>
            <a:t>: Se establece la Fundación Internacional de Clubes de Leones</a:t>
          </a:r>
        </a:p>
      </dsp:txBody>
      <dsp:txXfrm>
        <a:off x="6202518" y="2071036"/>
        <a:ext cx="2494545" cy="1496727"/>
      </dsp:txXfrm>
    </dsp:sp>
    <dsp:sp modelId="{07DEB126-F6FE-49E4-9884-A68626A57CDC}">
      <dsp:nvSpPr>
        <dsp:cNvPr id="0" name=""/>
        <dsp:cNvSpPr/>
      </dsp:nvSpPr>
      <dsp:spPr>
        <a:xfrm>
          <a:off x="2558681"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15910" y="4887003"/>
        <a:ext cx="28687" cy="5737"/>
      </dsp:txXfrm>
    </dsp:sp>
    <dsp:sp modelId="{F1BB9FA6-31A7-4BDE-9F07-186682902CE5}">
      <dsp:nvSpPr>
        <dsp:cNvPr id="0" name=""/>
        <dsp:cNvSpPr/>
      </dsp:nvSpPr>
      <dsp:spPr>
        <a:xfrm>
          <a:off x="65936"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a:t>1987: LCI es la primera organización de clubes de servicio que permite la afiliación de mujeres</a:t>
          </a:r>
        </a:p>
      </dsp:txBody>
      <dsp:txXfrm>
        <a:off x="65936" y="4141509"/>
        <a:ext cx="2494545" cy="1496727"/>
      </dsp:txXfrm>
    </dsp:sp>
    <dsp:sp modelId="{7456B952-84A9-455C-A693-8891A979D79E}">
      <dsp:nvSpPr>
        <dsp:cNvPr id="0" name=""/>
        <dsp:cNvSpPr/>
      </dsp:nvSpPr>
      <dsp:spPr>
        <a:xfrm>
          <a:off x="5626972" y="4844152"/>
          <a:ext cx="543145" cy="91440"/>
        </a:xfrm>
        <a:custGeom>
          <a:avLst/>
          <a:gdLst/>
          <a:ahLst/>
          <a:cxnLst/>
          <a:rect l="0" t="0" r="0" b="0"/>
          <a:pathLst>
            <a:path>
              <a:moveTo>
                <a:pt x="0" y="45720"/>
              </a:moveTo>
              <a:lnTo>
                <a:pt x="543145" y="45720"/>
              </a:lnTo>
            </a:path>
          </a:pathLst>
        </a:custGeom>
        <a:noFill/>
        <a:ln w="28575" cap="flat" cmpd="sng" algn="ctr">
          <a:solidFill>
            <a:scrgbClr r="0" g="0" b="0">
              <a:shade val="95000"/>
              <a:satMod val="105000"/>
            </a:scrgb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84201" y="4887003"/>
        <a:ext cx="28687" cy="5737"/>
      </dsp:txXfrm>
    </dsp:sp>
    <dsp:sp modelId="{F432920C-1BA3-4549-BD59-869C5383F158}">
      <dsp:nvSpPr>
        <dsp:cNvPr id="0" name=""/>
        <dsp:cNvSpPr/>
      </dsp:nvSpPr>
      <dsp:spPr>
        <a:xfrm>
          <a:off x="3134227" y="4141509"/>
          <a:ext cx="249454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1990</a:t>
          </a:r>
          <a:r>
            <a:rPr lang="es-ES" sz="1600" kern="1200"/>
            <a:t>: Se pone en marcha SightFirst</a:t>
          </a:r>
        </a:p>
      </dsp:txBody>
      <dsp:txXfrm>
        <a:off x="3134227" y="4141509"/>
        <a:ext cx="2494545" cy="1496727"/>
      </dsp:txXfrm>
    </dsp:sp>
    <dsp:sp modelId="{3C8B6921-97BF-4BCB-9B1F-ABC7A319A23E}">
      <dsp:nvSpPr>
        <dsp:cNvPr id="0" name=""/>
        <dsp:cNvSpPr/>
      </dsp:nvSpPr>
      <dsp:spPr>
        <a:xfrm>
          <a:off x="6202518" y="4141509"/>
          <a:ext cx="2476285" cy="149672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b="1" kern="1200"/>
            <a:t>En la actualidad</a:t>
          </a:r>
          <a:r>
            <a:rPr lang="es-ES" sz="1600" kern="1200"/>
            <a:t>: Nuestra red internacional ha crecido para incluir más de 200 países y áreas geográficas.</a:t>
          </a:r>
        </a:p>
      </dsp:txBody>
      <dsp:txXfrm>
        <a:off x="6202518" y="4141509"/>
        <a:ext cx="2476285" cy="14967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FB6CD2-FB8A-4F8C-B206-B41AB6B9E6FA}" type="datetimeFigureOut">
              <a:rPr lang="en-US" smtClean="0"/>
              <a:pPr/>
              <a:t>5/19/22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E8CB218-6248-4E90-A305-D08BD6F16074}" type="slidenum">
              <a:rPr lang="en-US" smtClean="0"/>
              <a:pPr/>
              <a:t>‹#›</a:t>
            </a:fld>
            <a:endParaRPr lang="en-US"/>
          </a:p>
        </p:txBody>
      </p:sp>
    </p:spTree>
    <p:extLst>
      <p:ext uri="{BB962C8B-B14F-4D97-AF65-F5344CB8AC3E}">
        <p14:creationId xmlns:p14="http://schemas.microsoft.com/office/powerpoint/2010/main" val="287905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Enter additional information as you see fit</a:t>
            </a:r>
            <a:r>
              <a:rPr lang="en-US" baseline="0" dirty="0"/>
              <a:t>, such as the name of the New Member Orientation trainer. Use this PowerPoint along with the New Member Orientation Training Guide. Be sure each of your participants has a New Member Orientation Guide to follow along with the presentation.</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aseline="0" dirty="0"/>
              <a:t>Consider adding photos from the projects to the slide if they are available.</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Trainer Tip: </a:t>
            </a:r>
            <a:r>
              <a:rPr lang="en-US" baseline="0" dirty="0"/>
              <a:t>Add any additional meeting information you feel is important.</a:t>
            </a:r>
            <a:endParaRPr lang="en-US" dirty="0"/>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dirty="0"/>
              <a:t>Explain that</a:t>
            </a:r>
            <a:r>
              <a:rPr lang="en-US" baseline="0" dirty="0"/>
              <a:t> the activities budget consists of funds raised form the public through club projects and may only be expended to satisfy a community or public need. The administrative budget is what finances club operations and comes mostly from club dues.</a:t>
            </a:r>
            <a:endParaRPr lang="en-US" b="1" dirty="0"/>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1" dirty="0"/>
              <a:t>Trainer Tip: </a:t>
            </a:r>
            <a:r>
              <a:rPr lang="en-US" b="0" dirty="0"/>
              <a:t>Consider adding </a:t>
            </a:r>
            <a:r>
              <a:rPr lang="en-US" dirty="0"/>
              <a:t>additional information about your district and multiple district, such as boundaries of your district and multiple district.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Briefly go over the roles of each of these positions. The roles are found in the trainer and participant’s guide.</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526584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21</a:t>
            </a:fld>
            <a:endParaRPr lang="en-US"/>
          </a:p>
        </p:txBody>
      </p:sp>
    </p:spTree>
    <p:extLst>
      <p:ext uri="{BB962C8B-B14F-4D97-AF65-F5344CB8AC3E}">
        <p14:creationId xmlns:p14="http://schemas.microsoft.com/office/powerpoint/2010/main" val="2737022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26</a:t>
            </a:fld>
            <a:endParaRPr lang="en-US"/>
          </a:p>
        </p:txBody>
      </p:sp>
    </p:spTree>
    <p:extLst>
      <p:ext uri="{BB962C8B-B14F-4D97-AF65-F5344CB8AC3E}">
        <p14:creationId xmlns:p14="http://schemas.microsoft.com/office/powerpoint/2010/main" val="39055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29</a:t>
            </a:fld>
            <a:endParaRPr lang="en-US"/>
          </a:p>
        </p:txBody>
      </p:sp>
    </p:spTree>
    <p:extLst>
      <p:ext uri="{BB962C8B-B14F-4D97-AF65-F5344CB8AC3E}">
        <p14:creationId xmlns:p14="http://schemas.microsoft.com/office/powerpoint/2010/main" val="3606713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31</a:t>
            </a:fld>
            <a:endParaRPr lang="en-US"/>
          </a:p>
        </p:txBody>
      </p:sp>
    </p:spTree>
    <p:extLst>
      <p:ext uri="{BB962C8B-B14F-4D97-AF65-F5344CB8AC3E}">
        <p14:creationId xmlns:p14="http://schemas.microsoft.com/office/powerpoint/2010/main" val="402103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Edit this slide as you see fit. Remove things that don’t apply to your club, or add things that are not currently</a:t>
            </a:r>
            <a:r>
              <a:rPr lang="en-US" baseline="0" dirty="0"/>
              <a:t> included.</a:t>
            </a:r>
            <a:endParaRPr lang="en-US" i="0"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b="0" dirty="0"/>
              <a:t>Add the </a:t>
            </a:r>
            <a:r>
              <a:rPr lang="en-US" b="0" baseline="0" dirty="0"/>
              <a:t>names of the current club officers. Add or remove bullet points if your club has different officers than those listed.</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Add additional information to this slide to show additional awards that are available through your club, district or multiple district.</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10</a:t>
            </a:fld>
            <a:endParaRPr lang="en-US"/>
          </a:p>
        </p:txBody>
      </p:sp>
    </p:spTree>
    <p:extLst>
      <p:ext uri="{BB962C8B-B14F-4D97-AF65-F5344CB8AC3E}">
        <p14:creationId xmlns:p14="http://schemas.microsoft.com/office/powerpoint/2010/main" val="1526831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0233E"/>
        </a:solid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85800" y="830272"/>
            <a:ext cx="7772400" cy="1470025"/>
          </a:xfrm>
          <a:prstGeom prst="rect">
            <a:avLst/>
          </a:prstGeom>
        </p:spPr>
        <p:txBody>
          <a:bodyPr anchor="b"/>
          <a:lstStyle>
            <a:lvl1pPr algn="ctr">
              <a:defRPr sz="4500" b="1">
                <a:solidFill>
                  <a:schemeClr val="bg1"/>
                </a:solidFill>
                <a:latin typeface="+mj-lt"/>
              </a:defRPr>
            </a:lvl1pPr>
          </a:lstStyle>
          <a:p>
            <a:r>
              <a:rPr lang="en-US" dirty="0"/>
              <a:t>Click to edit master title style</a:t>
            </a:r>
          </a:p>
        </p:txBody>
      </p:sp>
      <p:sp>
        <p:nvSpPr>
          <p:cNvPr id="6" name="Subtitle 2"/>
          <p:cNvSpPr>
            <a:spLocks noGrp="1"/>
          </p:cNvSpPr>
          <p:nvPr>
            <p:ph type="subTitle" idx="1" hasCustomPrompt="1"/>
          </p:nvPr>
        </p:nvSpPr>
        <p:spPr>
          <a:xfrm>
            <a:off x="685800" y="2932169"/>
            <a:ext cx="7772400" cy="1182631"/>
          </a:xfrm>
          <a:prstGeom prst="rect">
            <a:avLst/>
          </a:prstGeom>
        </p:spPr>
        <p:txBody>
          <a:bodyPr/>
          <a:lstStyle>
            <a:lvl1pPr marL="0" indent="0" algn="ctr">
              <a:buNone/>
              <a:defRPr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8" name="Rectangle 7">
            <a:extLst>
              <a:ext uri="{FF2B5EF4-FFF2-40B4-BE49-F238E27FC236}">
                <a16:creationId xmlns:a16="http://schemas.microsoft.com/office/drawing/2014/main" id="{95B95FA4-8212-A345-80AE-13F43BA08B34}"/>
              </a:ext>
            </a:extLst>
          </p:cNvPr>
          <p:cNvSpPr/>
          <p:nvPr userDrawn="1"/>
        </p:nvSpPr>
        <p:spPr>
          <a:xfrm>
            <a:off x="3846871" y="257985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9" name="Picture 8">
            <a:extLst>
              <a:ext uri="{FF2B5EF4-FFF2-40B4-BE49-F238E27FC236}">
                <a16:creationId xmlns:a16="http://schemas.microsoft.com/office/drawing/2014/main" id="{F7C77B5E-BB05-2189-5B2E-332A78B2FB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107" t="341" r="-2526" b="-4912"/>
          <a:stretch/>
        </p:blipFill>
        <p:spPr>
          <a:xfrm>
            <a:off x="6324600" y="4267200"/>
            <a:ext cx="2590800" cy="24304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3009-3CC1-6A40-BFFD-854B7C071AC3}"/>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FC75D6-680F-0449-8530-3C2394DC8369}"/>
              </a:ext>
            </a:extLst>
          </p:cNvPr>
          <p:cNvSpPr/>
          <p:nvPr userDrawn="1"/>
        </p:nvSpPr>
        <p:spPr bwMode="auto">
          <a:xfrm>
            <a:off x="0" y="653368"/>
            <a:ext cx="9144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id="{156FE14C-F497-D643-95F9-6C242EE719CD}"/>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id="{22FBD7EB-5E70-374B-93E8-F3740CFBF649}"/>
              </a:ext>
            </a:extLst>
          </p:cNvPr>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70413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1" name="Picture 10" descr="eco background 6.png"/>
          <p:cNvPicPr>
            <a:picLocks noChangeAspect="1"/>
          </p:cNvPicPr>
          <p:nvPr userDrawn="1"/>
        </p:nvPicPr>
        <p:blipFill>
          <a:blip r:embed="rId2"/>
          <a:stretch>
            <a:fillRect/>
          </a:stretch>
        </p:blipFill>
        <p:spPr>
          <a:xfrm>
            <a:off x="4050" y="0"/>
            <a:ext cx="9135900" cy="6858000"/>
          </a:xfrm>
          <a:prstGeom prst="rect">
            <a:avLst/>
          </a:prstGeom>
        </p:spPr>
      </p:pic>
      <p:sp>
        <p:nvSpPr>
          <p:cNvPr id="16"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pic>
        <p:nvPicPr>
          <p:cNvPr id="7" name="Picture 6" descr="eco background 11.png"/>
          <p:cNvPicPr>
            <a:picLocks noChangeAspect="1"/>
          </p:cNvPicPr>
          <p:nvPr userDrawn="1"/>
        </p:nvPicPr>
        <p:blipFill>
          <a:blip r:embed="rId2"/>
          <a:stretch>
            <a:fillRect/>
          </a:stretch>
        </p:blipFill>
        <p:spPr>
          <a:xfrm>
            <a:off x="4050" y="0"/>
            <a:ext cx="9135900" cy="6858000"/>
          </a:xfrm>
          <a:prstGeom prst="rect">
            <a:avLst/>
          </a:prstGeom>
        </p:spPr>
      </p:pic>
      <p:sp>
        <p:nvSpPr>
          <p:cNvPr id="3" name="Text Box 9"/>
          <p:cNvSpPr txBox="1">
            <a:spLocks noChangeArrowheads="1"/>
          </p:cNvSpPr>
          <p:nvPr userDrawn="1"/>
        </p:nvSpPr>
        <p:spPr bwMode="auto">
          <a:xfrm>
            <a:off x="8534400" y="6553200"/>
            <a:ext cx="342900" cy="246221"/>
          </a:xfrm>
          <a:prstGeom prst="rect">
            <a:avLst/>
          </a:prstGeom>
          <a:noFill/>
          <a:ln w="9525">
            <a:noFill/>
            <a:miter lim="800000"/>
            <a:headEnd/>
            <a:tailEnd/>
          </a:ln>
        </p:spPr>
        <p:txBody>
          <a:bodyPr anchor="ctr">
            <a:spAutoFit/>
          </a:bodyPr>
          <a:lstStyle/>
          <a:p>
            <a:pPr eaLnBrk="0" hangingPunct="0">
              <a:lnSpc>
                <a:spcPct val="100000"/>
              </a:lnSpc>
              <a:spcBef>
                <a:spcPct val="50000"/>
              </a:spcBef>
              <a:buFontTx/>
              <a:buNone/>
              <a:defRPr/>
            </a:pPr>
            <a:fld id="{84BD56EB-63C0-4B7E-9277-A8B569449C02}" type="slidenum">
              <a:rPr lang="en-US" sz="1000" baseline="0">
                <a:solidFill>
                  <a:srgbClr val="00539F"/>
                </a:solidFill>
              </a:rPr>
              <a:pPr eaLnBrk="0" hangingPunct="0">
                <a:lnSpc>
                  <a:spcPct val="100000"/>
                </a:lnSpc>
                <a:spcBef>
                  <a:spcPct val="50000"/>
                </a:spcBef>
                <a:buFontTx/>
                <a:buNone/>
                <a:defRPr/>
              </a:pPr>
              <a:t>‹#›</a:t>
            </a:fld>
            <a:endParaRPr lang="en-US" sz="1000" baseline="0" dirty="0">
              <a:solidFill>
                <a:srgbClr val="00539F"/>
              </a:solidFill>
            </a:endParaRPr>
          </a:p>
        </p:txBody>
      </p:sp>
      <p:sp>
        <p:nvSpPr>
          <p:cNvPr id="4" name="Text Box 9"/>
          <p:cNvSpPr txBox="1">
            <a:spLocks noChangeArrowheads="1"/>
          </p:cNvSpPr>
          <p:nvPr userDrawn="1"/>
        </p:nvSpPr>
        <p:spPr bwMode="auto">
          <a:xfrm>
            <a:off x="228600" y="6553200"/>
            <a:ext cx="1600200" cy="246221"/>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1000" baseline="0" dirty="0">
                <a:solidFill>
                  <a:srgbClr val="00338D"/>
                </a:solidFill>
              </a:rPr>
              <a:t>Lions Clubs International</a:t>
            </a:r>
          </a:p>
        </p:txBody>
      </p:sp>
      <p:sp>
        <p:nvSpPr>
          <p:cNvPr id="5" name="Text Box 9"/>
          <p:cNvSpPr txBox="1">
            <a:spLocks noChangeArrowheads="1"/>
          </p:cNvSpPr>
          <p:nvPr userDrawn="1"/>
        </p:nvSpPr>
        <p:spPr bwMode="auto">
          <a:xfrm>
            <a:off x="1866900" y="6553200"/>
            <a:ext cx="5410200" cy="246221"/>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000" baseline="0" dirty="0">
                <a:solidFill>
                  <a:srgbClr val="00338D"/>
                </a:solidFill>
              </a:rPr>
              <a:t>Presentation Title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304800" y="4343401"/>
            <a:ext cx="85344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304800" y="2552700"/>
            <a:ext cx="85344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id="{E6718C6C-B280-AB4B-9290-69CC57070DC0}"/>
              </a:ext>
            </a:extLst>
          </p:cNvPr>
          <p:cNvSpPr/>
          <p:nvPr userDrawn="1"/>
        </p:nvSpPr>
        <p:spPr bwMode="auto">
          <a:xfrm>
            <a:off x="0" y="0"/>
            <a:ext cx="9144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13" name="Rectangle 12">
            <a:extLst>
              <a:ext uri="{FF2B5EF4-FFF2-40B4-BE49-F238E27FC236}">
                <a16:creationId xmlns:a16="http://schemas.microsoft.com/office/drawing/2014/main" id="{4C6672AA-65B7-A94A-81BA-8FF14B6749C4}"/>
              </a:ext>
            </a:extLst>
          </p:cNvPr>
          <p:cNvSpPr/>
          <p:nvPr userDrawn="1"/>
        </p:nvSpPr>
        <p:spPr bwMode="auto">
          <a:xfrm>
            <a:off x="0" y="6553200"/>
            <a:ext cx="9144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966EE7-359A-8144-A0AD-5D03E23BA1EC}"/>
              </a:ext>
            </a:extLst>
          </p:cNvPr>
          <p:cNvSpPr/>
          <p:nvPr userDrawn="1"/>
        </p:nvSpPr>
        <p:spPr bwMode="auto">
          <a:xfrm>
            <a:off x="0" y="0"/>
            <a:ext cx="9144000" cy="68580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id="{C2F72000-3B39-DE4C-9D7B-BB9A3CFECA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800" y="73367"/>
            <a:ext cx="3004627" cy="506635"/>
          </a:xfrm>
          <a:prstGeom prst="rect">
            <a:avLst/>
          </a:prstGeom>
        </p:spPr>
      </p:pic>
      <p:sp>
        <p:nvSpPr>
          <p:cNvPr id="7" name="Rectangle 6">
            <a:extLst>
              <a:ext uri="{FF2B5EF4-FFF2-40B4-BE49-F238E27FC236}">
                <a16:creationId xmlns:a16="http://schemas.microsoft.com/office/drawing/2014/main" id="{C1466509-CD39-3948-90D8-440DF62AF655}"/>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0602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152400" y="685800"/>
            <a:ext cx="8839200" cy="5791200"/>
          </a:xfrm>
        </p:spPr>
        <p:txBody>
          <a:bodyPr/>
          <a:lstStyle>
            <a:lvl1pPr>
              <a:defRPr sz="2600"/>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Banner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5" name="Content Placeholder 2"/>
          <p:cNvSpPr>
            <a:spLocks noGrp="1"/>
          </p:cNvSpPr>
          <p:nvPr>
            <p:ph idx="1" hasCustomPrompt="1"/>
          </p:nvPr>
        </p:nvSpPr>
        <p:spPr>
          <a:xfrm>
            <a:off x="152400" y="2438400"/>
            <a:ext cx="8839200" cy="4038600"/>
          </a:xfr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11"/>
          <p:cNvSpPr>
            <a:spLocks noGrp="1"/>
          </p:cNvSpPr>
          <p:nvPr>
            <p:ph type="pic" sz="quarter" idx="10"/>
          </p:nvPr>
        </p:nvSpPr>
        <p:spPr>
          <a:xfrm>
            <a:off x="0" y="609600"/>
            <a:ext cx="9144000" cy="1752600"/>
          </a:xfrm>
        </p:spPr>
        <p:txBody>
          <a:bodyPr/>
          <a:lstStyle>
            <a:lvl1pPr>
              <a:buNone/>
              <a:defRPr/>
            </a:lvl1p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152400" y="685800"/>
            <a:ext cx="43815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lumn Content with Line">
    <p:spTree>
      <p:nvGrpSpPr>
        <p:cNvPr id="1" name=""/>
        <p:cNvGrpSpPr/>
        <p:nvPr/>
      </p:nvGrpSpPr>
      <p:grpSpPr>
        <a:xfrm>
          <a:off x="0" y="0"/>
          <a:ext cx="0" cy="0"/>
          <a:chOff x="0" y="0"/>
          <a:chExt cx="0" cy="0"/>
        </a:xfrm>
      </p:grpSpPr>
      <p:cxnSp>
        <p:nvCxnSpPr>
          <p:cNvPr id="5" name="Straight Connector 4"/>
          <p:cNvCxnSpPr/>
          <p:nvPr userDrawn="1"/>
        </p:nvCxnSpPr>
        <p:spPr bwMode="auto">
          <a:xfrm rot="5400000">
            <a:off x="1599409" y="3581401"/>
            <a:ext cx="5944391" cy="793"/>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6" name="Picture Placeholder 5"/>
          <p:cNvSpPr>
            <a:spLocks noGrp="1"/>
          </p:cNvSpPr>
          <p:nvPr>
            <p:ph type="pic" sz="quarter" idx="10"/>
          </p:nvPr>
        </p:nvSpPr>
        <p:spPr>
          <a:xfrm>
            <a:off x="4572000" y="685800"/>
            <a:ext cx="4419600" cy="579120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lumn Content with Picture and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 y="76200"/>
            <a:ext cx="8382000" cy="457200"/>
          </a:xfrm>
          <a:prstGeom prst="rect">
            <a:avLst/>
          </a:prstGeom>
        </p:spPr>
        <p:txBody>
          <a:bodyPr/>
          <a:lstStyle>
            <a:lvl1pPr>
              <a:defRPr/>
            </a:lvl1pPr>
          </a:lstStyle>
          <a:p>
            <a:r>
              <a:rPr lang="en-US" dirty="0"/>
              <a:t>Click to edit master title</a:t>
            </a:r>
          </a:p>
        </p:txBody>
      </p:sp>
      <p:sp>
        <p:nvSpPr>
          <p:cNvPr id="3" name="Content Placeholder 2"/>
          <p:cNvSpPr>
            <a:spLocks noGrp="1"/>
          </p:cNvSpPr>
          <p:nvPr>
            <p:ph sz="half" idx="1" hasCustomPrompt="1"/>
          </p:nvPr>
        </p:nvSpPr>
        <p:spPr>
          <a:xfrm>
            <a:off x="152400" y="685800"/>
            <a:ext cx="4343400" cy="5791200"/>
          </a:xfrm>
        </p:spPr>
        <p:txBody>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cxnSp>
        <p:nvCxnSpPr>
          <p:cNvPr id="5" name="Straight Connector 4"/>
          <p:cNvCxnSpPr/>
          <p:nvPr userDrawn="1"/>
        </p:nvCxnSpPr>
        <p:spPr bwMode="auto">
          <a:xfrm rot="5400000">
            <a:off x="1600200" y="3581400"/>
            <a:ext cx="5943600" cy="1588"/>
          </a:xfrm>
          <a:prstGeom prst="line">
            <a:avLst/>
          </a:prstGeom>
          <a:solidFill>
            <a:srgbClr val="FFFFFF"/>
          </a:solidFill>
          <a:ln w="38100" cap="flat" cmpd="sng" algn="ctr">
            <a:solidFill>
              <a:srgbClr val="FFCF01"/>
            </a:solidFill>
            <a:prstDash val="solid"/>
            <a:round/>
            <a:headEnd type="none" w="med" len="med"/>
            <a:tailEnd type="none" w="med" len="med"/>
          </a:ln>
          <a:effectLst/>
        </p:spPr>
      </p:cxnSp>
      <p:sp>
        <p:nvSpPr>
          <p:cNvPr id="6" name="Picture Placeholder 5"/>
          <p:cNvSpPr>
            <a:spLocks noGrp="1"/>
          </p:cNvSpPr>
          <p:nvPr>
            <p:ph type="pic" sz="quarter" idx="10"/>
          </p:nvPr>
        </p:nvSpPr>
        <p:spPr>
          <a:xfrm>
            <a:off x="4648200" y="685800"/>
            <a:ext cx="4343400" cy="57912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BD3190-88D3-124E-B42A-9BD528F2567C}"/>
              </a:ext>
            </a:extLst>
          </p:cNvPr>
          <p:cNvSpPr/>
          <p:nvPr userDrawn="1"/>
        </p:nvSpPr>
        <p:spPr bwMode="auto">
          <a:xfrm>
            <a:off x="0" y="0"/>
            <a:ext cx="9144000" cy="653368"/>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0" name="Rectangle 9">
            <a:extLst>
              <a:ext uri="{FF2B5EF4-FFF2-40B4-BE49-F238E27FC236}">
                <a16:creationId xmlns:a16="http://schemas.microsoft.com/office/drawing/2014/main" id="{797584FE-BC56-244E-80A0-E94E03730D3F}"/>
              </a:ext>
            </a:extLst>
          </p:cNvPr>
          <p:cNvSpPr/>
          <p:nvPr userDrawn="1"/>
        </p:nvSpPr>
        <p:spPr bwMode="auto">
          <a:xfrm>
            <a:off x="0" y="6553200"/>
            <a:ext cx="9144000" cy="304800"/>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076" name="Rectangle 3"/>
          <p:cNvSpPr>
            <a:spLocks noGrp="1" noChangeArrowheads="1"/>
          </p:cNvSpPr>
          <p:nvPr>
            <p:ph type="body" idx="1"/>
          </p:nvPr>
        </p:nvSpPr>
        <p:spPr bwMode="auto">
          <a:xfrm>
            <a:off x="152400" y="914400"/>
            <a:ext cx="88392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9"/>
          <p:cNvSpPr txBox="1">
            <a:spLocks noChangeArrowheads="1"/>
          </p:cNvSpPr>
          <p:nvPr userDrawn="1"/>
        </p:nvSpPr>
        <p:spPr bwMode="auto">
          <a:xfrm>
            <a:off x="8534400" y="6560894"/>
            <a:ext cx="342900" cy="230832"/>
          </a:xfrm>
          <a:prstGeom prst="rect">
            <a:avLst/>
          </a:prstGeom>
          <a:noFill/>
          <a:ln w="9525">
            <a:noFill/>
            <a:miter lim="800000"/>
            <a:headEnd/>
            <a:tailEnd/>
          </a:ln>
        </p:spPr>
        <p:txBody>
          <a:bodyPr anchor="ctr">
            <a:spAutoFit/>
          </a:bodyPr>
          <a:lstStyle/>
          <a:p>
            <a:pPr algn="r" eaLnBrk="0" hangingPunct="0">
              <a:lnSpc>
                <a:spcPct val="100000"/>
              </a:lnSpc>
              <a:spcBef>
                <a:spcPct val="50000"/>
              </a:spcBef>
              <a:buFontTx/>
              <a:buNone/>
              <a:defRPr/>
            </a:pPr>
            <a:fld id="{84BD56EB-63C0-4B7E-9277-A8B569449C02}" type="slidenum">
              <a:rPr lang="en-US" sz="900" b="1" baseline="0">
                <a:solidFill>
                  <a:schemeClr val="bg1"/>
                </a:solidFill>
              </a:rPr>
              <a:pPr algn="r" eaLnBrk="0" hangingPunct="0">
                <a:lnSpc>
                  <a:spcPct val="100000"/>
                </a:lnSpc>
                <a:spcBef>
                  <a:spcPct val="50000"/>
                </a:spcBef>
                <a:buFontTx/>
                <a:buNone/>
                <a:defRPr/>
              </a:pPr>
              <a:t>‹#›</a:t>
            </a:fld>
            <a:endParaRPr lang="en-US" sz="900" b="1" baseline="0" dirty="0">
              <a:solidFill>
                <a:schemeClr val="bg1"/>
              </a:solidFill>
            </a:endParaRPr>
          </a:p>
        </p:txBody>
      </p:sp>
      <p:sp>
        <p:nvSpPr>
          <p:cNvPr id="6" name="Text Box 9"/>
          <p:cNvSpPr txBox="1">
            <a:spLocks noChangeArrowheads="1"/>
          </p:cNvSpPr>
          <p:nvPr userDrawn="1"/>
        </p:nvSpPr>
        <p:spPr bwMode="auto">
          <a:xfrm>
            <a:off x="228600" y="6560894"/>
            <a:ext cx="1600200" cy="230832"/>
          </a:xfrm>
          <a:prstGeom prst="rect">
            <a:avLst/>
          </a:prstGeom>
          <a:noFill/>
          <a:ln w="9525">
            <a:noFill/>
            <a:miter lim="800000"/>
            <a:headEnd/>
            <a:tailEnd/>
          </a:ln>
        </p:spPr>
        <p:txBody>
          <a:bodyPr wrap="square" anchor="ctr">
            <a:spAutoFit/>
          </a:bodyPr>
          <a:lstStyle/>
          <a:p>
            <a:pPr algn="l" eaLnBrk="0" hangingPunct="0">
              <a:lnSpc>
                <a:spcPct val="100000"/>
              </a:lnSpc>
              <a:spcBef>
                <a:spcPct val="50000"/>
              </a:spcBef>
              <a:buFontTx/>
              <a:buNone/>
              <a:defRPr/>
            </a:pPr>
            <a:r>
              <a:rPr lang="en-US" sz="900" baseline="0" dirty="0">
                <a:solidFill>
                  <a:schemeClr val="bg1"/>
                </a:solidFill>
              </a:rPr>
              <a:t>Lions Clubs International</a:t>
            </a:r>
          </a:p>
        </p:txBody>
      </p:sp>
      <p:sp>
        <p:nvSpPr>
          <p:cNvPr id="7" name="Text Box 9"/>
          <p:cNvSpPr txBox="1">
            <a:spLocks noChangeArrowheads="1"/>
          </p:cNvSpPr>
          <p:nvPr userDrawn="1"/>
        </p:nvSpPr>
        <p:spPr bwMode="auto">
          <a:xfrm>
            <a:off x="1866900" y="6537811"/>
            <a:ext cx="5410200" cy="276999"/>
          </a:xfrm>
          <a:prstGeom prst="rect">
            <a:avLst/>
          </a:prstGeom>
          <a:noFill/>
          <a:ln w="9525">
            <a:noFill/>
            <a:miter lim="800000"/>
            <a:headEnd/>
            <a:tailEnd/>
          </a:ln>
        </p:spPr>
        <p:txBody>
          <a:bodyPr wrap="square" anchor="ctr">
            <a:spAutoFit/>
          </a:bodyPr>
          <a:lstStyle/>
          <a:p>
            <a:pPr algn="ctr" eaLnBrk="0" hangingPunct="0">
              <a:lnSpc>
                <a:spcPct val="100000"/>
              </a:lnSpc>
              <a:spcBef>
                <a:spcPct val="50000"/>
              </a:spcBef>
              <a:buFontTx/>
              <a:buNone/>
              <a:defRPr/>
            </a:pPr>
            <a:r>
              <a:rPr lang="en-US" sz="1200" b="1" baseline="0" dirty="0">
                <a:solidFill>
                  <a:schemeClr val="bg1"/>
                </a:solidFill>
              </a:rPr>
              <a:t>New Member Orientation</a:t>
            </a:r>
          </a:p>
        </p:txBody>
      </p:sp>
      <p:sp>
        <p:nvSpPr>
          <p:cNvPr id="11" name="Rectangle 2">
            <a:extLst>
              <a:ext uri="{FF2B5EF4-FFF2-40B4-BE49-F238E27FC236}">
                <a16:creationId xmlns:a16="http://schemas.microsoft.com/office/drawing/2014/main" id="{3460E735-49F7-9B45-992F-8C0CA7DCEC5A}"/>
              </a:ext>
            </a:extLst>
          </p:cNvPr>
          <p:cNvSpPr>
            <a:spLocks noGrp="1" noChangeArrowheads="1"/>
          </p:cNvSpPr>
          <p:nvPr>
            <p:ph type="title"/>
          </p:nvPr>
        </p:nvSpPr>
        <p:spPr bwMode="auto">
          <a:xfrm>
            <a:off x="152400" y="76200"/>
            <a:ext cx="838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pic>
        <p:nvPicPr>
          <p:cNvPr id="3" name="Picture 2">
            <a:extLst>
              <a:ext uri="{FF2B5EF4-FFF2-40B4-BE49-F238E27FC236}">
                <a16:creationId xmlns:a16="http://schemas.microsoft.com/office/drawing/2014/main" id="{9565ACF8-A815-D348-82FA-0390FDB351A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610600" y="76200"/>
            <a:ext cx="482533" cy="457200"/>
          </a:xfrm>
          <a:prstGeom prst="rect">
            <a:avLst/>
          </a:prstGeom>
        </p:spPr>
      </p:pic>
      <p:sp>
        <p:nvSpPr>
          <p:cNvPr id="14" name="Rectangle 13">
            <a:extLst>
              <a:ext uri="{FF2B5EF4-FFF2-40B4-BE49-F238E27FC236}">
                <a16:creationId xmlns:a16="http://schemas.microsoft.com/office/drawing/2014/main" id="{581C064E-0C88-E84F-B331-B6112A37B79E}"/>
              </a:ext>
            </a:extLst>
          </p:cNvPr>
          <p:cNvSpPr/>
          <p:nvPr userDrawn="1"/>
        </p:nvSpPr>
        <p:spPr>
          <a:xfrm>
            <a:off x="0" y="653368"/>
            <a:ext cx="9144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712" r:id="rId1"/>
    <p:sldLayoutId id="2147483714" r:id="rId2"/>
    <p:sldLayoutId id="2147483726" r:id="rId3"/>
    <p:sldLayoutId id="2147483715" r:id="rId4"/>
    <p:sldLayoutId id="2147483724" r:id="rId5"/>
    <p:sldLayoutId id="2147483716" r:id="rId6"/>
    <p:sldLayoutId id="2147483720" r:id="rId7"/>
    <p:sldLayoutId id="2147483717" r:id="rId8"/>
    <p:sldLayoutId id="2147483721" r:id="rId9"/>
    <p:sldLayoutId id="2147483718" r:id="rId10"/>
    <p:sldLayoutId id="2147483719" r:id="rId11"/>
    <p:sldLayoutId id="2147483725" r:id="rId12"/>
    <p:sldLayoutId id="2147483722" r:id="rId13"/>
    <p:sldLayoutId id="2147483723" r:id="rId14"/>
  </p:sldLayoutIdLst>
  <p:txStyles>
    <p:title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p:titleStyle>
    <p:body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lcicon.lionsclubs.org/es/"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a:latin typeface="+mn-lt"/>
              </a:rPr>
              <a:t>Orientación para socios nuevos</a:t>
            </a:r>
          </a:p>
        </p:txBody>
      </p:sp>
      <p:sp>
        <p:nvSpPr>
          <p:cNvPr id="3" name="Subtitle 2"/>
          <p:cNvSpPr>
            <a:spLocks noGrp="1"/>
          </p:cNvSpPr>
          <p:nvPr>
            <p:ph type="subTitle" idx="1"/>
          </p:nvPr>
        </p:nvSpPr>
        <p:spPr/>
        <p:txBody>
          <a:bodyPr/>
          <a:lstStyle/>
          <a:p>
            <a:r>
              <a:rPr lang="es-ES"/>
              <a:t>[Inserte aquí el nombre de su club]</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Premios</a:t>
            </a:r>
          </a:p>
        </p:txBody>
      </p:sp>
      <p:sp>
        <p:nvSpPr>
          <p:cNvPr id="4" name="Content Placeholder 4">
            <a:extLst>
              <a:ext uri="{FF2B5EF4-FFF2-40B4-BE49-F238E27FC236}">
                <a16:creationId xmlns:a16="http://schemas.microsoft.com/office/drawing/2014/main" id="{7201D36D-85C1-6E4A-B858-94B5702C3B8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2000" b="1">
                <a:solidFill>
                  <a:srgbClr val="10233E"/>
                </a:solidFill>
              </a:rPr>
              <a:t>Los Leones creen que el servicio es en sí mismo una recompensa, los logros e hitos especiales tienen que reconocerse y celebrarse. Los premios siguientes son premios que todos los Leones pueden conseguir. </a:t>
            </a:r>
          </a:p>
          <a:p>
            <a:pPr>
              <a:lnSpc>
                <a:spcPct val="200000"/>
              </a:lnSpc>
              <a:buClr>
                <a:srgbClr val="EAB71F"/>
              </a:buClr>
              <a:buFont typeface="Courier New" panose="02070309020205020404" pitchFamily="49" charset="0"/>
              <a:buChar char="o"/>
            </a:pPr>
            <a:r>
              <a:rPr lang="es-ES" sz="2000"/>
              <a:t>Premios Llave</a:t>
            </a:r>
          </a:p>
          <a:p>
            <a:pPr>
              <a:lnSpc>
                <a:spcPct val="200000"/>
              </a:lnSpc>
              <a:buClr>
                <a:srgbClr val="EAB71F"/>
              </a:buClr>
              <a:buFont typeface="Courier New" panose="02070309020205020404" pitchFamily="49" charset="0"/>
              <a:buChar char="o"/>
            </a:pPr>
            <a:r>
              <a:rPr lang="es-ES" sz="2000"/>
              <a:t>Cheurones</a:t>
            </a:r>
          </a:p>
          <a:p>
            <a:pPr>
              <a:lnSpc>
                <a:spcPct val="200000"/>
              </a:lnSpc>
              <a:buClr>
                <a:srgbClr val="EAB71F"/>
              </a:buClr>
              <a:buFont typeface="Courier New" panose="02070309020205020404" pitchFamily="49" charset="0"/>
              <a:buChar char="o"/>
            </a:pPr>
            <a:r>
              <a:rPr lang="es-ES" sz="2000"/>
              <a:t>Reconocimiento de Socio Patrocinador</a:t>
            </a:r>
          </a:p>
          <a:p>
            <a:pPr>
              <a:lnSpc>
                <a:spcPct val="200000"/>
              </a:lnSpc>
              <a:buClr>
                <a:srgbClr val="EAB71F"/>
              </a:buClr>
              <a:buFont typeface="Courier New" panose="02070309020205020404" pitchFamily="49" charset="0"/>
              <a:buChar char="o"/>
            </a:pPr>
            <a:r>
              <a:rPr lang="es-ES" sz="2000"/>
              <a:t>Premios de Extensión</a:t>
            </a:r>
          </a:p>
        </p:txBody>
      </p:sp>
    </p:spTree>
    <p:extLst>
      <p:ext uri="{BB962C8B-B14F-4D97-AF65-F5344CB8AC3E}">
        <p14:creationId xmlns:p14="http://schemas.microsoft.com/office/powerpoint/2010/main" val="2933648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Actividades de servicio y recaudación de fondos</a:t>
            </a:r>
          </a:p>
        </p:txBody>
      </p:sp>
      <p:sp>
        <p:nvSpPr>
          <p:cNvPr id="4" name="Content Placeholder 4">
            <a:extLst>
              <a:ext uri="{FF2B5EF4-FFF2-40B4-BE49-F238E27FC236}">
                <a16:creationId xmlns:a16="http://schemas.microsoft.com/office/drawing/2014/main" id="{D36DA655-3AC9-3B43-9753-2082C74141CC}"/>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a:t>[Listar los proyectos de servicio que su club lleva a cabo.]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Afiliación</a:t>
            </a:r>
          </a:p>
        </p:txBody>
      </p:sp>
      <p:sp>
        <p:nvSpPr>
          <p:cNvPr id="4" name="Content Placeholder 4">
            <a:extLst>
              <a:ext uri="{FF2B5EF4-FFF2-40B4-BE49-F238E27FC236}">
                <a16:creationId xmlns:a16="http://schemas.microsoft.com/office/drawing/2014/main" id="{D5829E90-DE34-5343-A30D-A37F88C493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2000" b="1">
                <a:solidFill>
                  <a:srgbClr val="10233E"/>
                </a:solidFill>
              </a:rPr>
              <a:t>Los beneficios de la afiliación a un club de Leones son muchos, </a:t>
            </a:r>
            <a:br>
              <a:rPr lang="es-ES" sz="2000" b="1">
                <a:solidFill>
                  <a:srgbClr val="10233E"/>
                </a:solidFill>
              </a:rPr>
            </a:br>
            <a:r>
              <a:rPr lang="es-ES" sz="2000" b="1">
                <a:solidFill>
                  <a:srgbClr val="10233E"/>
                </a:solidFill>
              </a:rPr>
              <a:t>e incluyen:</a:t>
            </a:r>
          </a:p>
          <a:p>
            <a:pPr>
              <a:lnSpc>
                <a:spcPct val="200000"/>
              </a:lnSpc>
              <a:buClr>
                <a:srgbClr val="EAB71F"/>
              </a:buClr>
              <a:buFont typeface="Courier New" panose="02070309020205020404" pitchFamily="49" charset="0"/>
              <a:buChar char="o"/>
            </a:pPr>
            <a:r>
              <a:rPr lang="es-ES" sz="1800"/>
              <a:t>Ser parte de una comunidad global para hacer el bien</a:t>
            </a:r>
          </a:p>
          <a:p>
            <a:pPr>
              <a:lnSpc>
                <a:spcPct val="200000"/>
              </a:lnSpc>
              <a:buClr>
                <a:srgbClr val="EAB71F"/>
              </a:buClr>
              <a:buFont typeface="Courier New" panose="02070309020205020404" pitchFamily="49" charset="0"/>
              <a:buChar char="o"/>
            </a:pPr>
            <a:r>
              <a:rPr lang="es-ES" sz="1800"/>
              <a:t>Apoyo, herramientas y recursos para mejorar su servicio</a:t>
            </a:r>
          </a:p>
          <a:p>
            <a:pPr>
              <a:lnSpc>
                <a:spcPct val="200000"/>
              </a:lnSpc>
              <a:buClr>
                <a:srgbClr val="EAB71F"/>
              </a:buClr>
              <a:buFont typeface="Courier New" panose="02070309020205020404" pitchFamily="49" charset="0"/>
              <a:buChar char="o"/>
            </a:pPr>
            <a:r>
              <a:rPr lang="es-ES" sz="1800"/>
              <a:t>Oportunidades de desarrollo de liderato</a:t>
            </a:r>
          </a:p>
          <a:p>
            <a:pPr>
              <a:lnSpc>
                <a:spcPct val="200000"/>
              </a:lnSpc>
              <a:buClr>
                <a:srgbClr val="EAB71F"/>
              </a:buClr>
              <a:buFont typeface="Courier New" panose="02070309020205020404" pitchFamily="49" charset="0"/>
              <a:buChar char="o"/>
            </a:pPr>
            <a:r>
              <a:rPr lang="es-ES" sz="1800"/>
              <a:t>La satisfacción y dicha de ayudar a los necesitados</a:t>
            </a:r>
          </a:p>
          <a:p>
            <a:pPr>
              <a:lnSpc>
                <a:spcPct val="200000"/>
              </a:lnSpc>
              <a:buClr>
                <a:srgbClr val="EAB71F"/>
              </a:buClr>
              <a:buFont typeface="Courier New" panose="02070309020205020404" pitchFamily="49" charset="0"/>
              <a:buChar char="o"/>
            </a:pPr>
            <a:r>
              <a:rPr lang="es-ES" sz="1800"/>
              <a:t>Las oportunidades de establecer contactos con los líderes comunitarios locales e internacionales</a:t>
            </a:r>
          </a:p>
          <a:p>
            <a:pPr>
              <a:lnSpc>
                <a:spcPct val="200000"/>
              </a:lnSpc>
              <a:buClr>
                <a:srgbClr val="EAB71F"/>
              </a:buClr>
              <a:buFont typeface="Courier New" panose="02070309020205020404" pitchFamily="49" charset="0"/>
              <a:buChar char="o"/>
            </a:pPr>
            <a:r>
              <a:rPr lang="es-ES" sz="1800"/>
              <a:t>Amistad y compañerismo con personas orientadas al servicio</a:t>
            </a:r>
          </a:p>
          <a:p>
            <a:pPr>
              <a:lnSpc>
                <a:spcPct val="200000"/>
              </a:lnSpc>
              <a:buClr>
                <a:srgbClr val="EAB71F"/>
              </a:buClr>
              <a:buFont typeface="Courier New" panose="02070309020205020404" pitchFamily="49" charset="0"/>
              <a:buChar char="o"/>
            </a:pPr>
            <a:r>
              <a:rPr lang="es-ES" sz="1800"/>
              <a:t>El respeto y la credibilidad de ser León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Reuniones</a:t>
            </a:r>
          </a:p>
        </p:txBody>
      </p:sp>
      <p:sp>
        <p:nvSpPr>
          <p:cNvPr id="4" name="Content Placeholder 4">
            <a:extLst>
              <a:ext uri="{FF2B5EF4-FFF2-40B4-BE49-F238E27FC236}">
                <a16:creationId xmlns:a16="http://schemas.microsoft.com/office/drawing/2014/main" id="{EC4DFD07-BFAF-D64A-A2A3-42A07CB1CEDF}"/>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s-ES" sz="2000" b="1">
                <a:solidFill>
                  <a:srgbClr val="10233E"/>
                </a:solidFill>
              </a:rPr>
              <a:t>Cuándo: </a:t>
            </a:r>
            <a:r>
              <a:rPr lang="es-ES" sz="2000"/>
              <a:t>[Insertar]</a:t>
            </a:r>
          </a:p>
          <a:p>
            <a:pPr>
              <a:lnSpc>
                <a:spcPct val="200000"/>
              </a:lnSpc>
              <a:buClr>
                <a:srgbClr val="EAB71F"/>
              </a:buClr>
              <a:buFont typeface="Courier New" panose="02070309020205020404" pitchFamily="49" charset="0"/>
              <a:buChar char="o"/>
            </a:pPr>
            <a:r>
              <a:rPr lang="es-ES" sz="2000" b="1">
                <a:solidFill>
                  <a:srgbClr val="10233E"/>
                </a:solidFill>
              </a:rPr>
              <a:t>Dónde: </a:t>
            </a:r>
            <a:r>
              <a:rPr lang="es-ES" sz="2000"/>
              <a:t>[Insertar]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DOCUME~1\KHeyne\LOCALS~1\Temp\Temporary Internet Files\Content.IE5\F0WJ0XYM\MP900430936[1].jpg"/>
          <p:cNvPicPr>
            <a:picLocks noChangeAspect="1" noChangeArrowheads="1"/>
          </p:cNvPicPr>
          <p:nvPr/>
        </p:nvPicPr>
        <p:blipFill>
          <a:blip r:embed="rId3"/>
          <a:srcRect l="6792" t="12245" r="13061" b="8163"/>
          <a:stretch>
            <a:fillRect/>
          </a:stretch>
        </p:blipFill>
        <p:spPr bwMode="auto">
          <a:xfrm>
            <a:off x="5175739" y="3962400"/>
            <a:ext cx="3663461" cy="2421610"/>
          </a:xfrm>
          <a:prstGeom prst="rect">
            <a:avLst/>
          </a:prstGeom>
          <a:noFill/>
        </p:spPr>
      </p:pic>
      <p:sp>
        <p:nvSpPr>
          <p:cNvPr id="5" name="Content Placeholder 4">
            <a:extLst>
              <a:ext uri="{FF2B5EF4-FFF2-40B4-BE49-F238E27FC236}">
                <a16:creationId xmlns:a16="http://schemas.microsoft.com/office/drawing/2014/main" id="{A7C9F229-DC1A-EF43-84C6-7751FCEB6D7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b="1">
                <a:solidFill>
                  <a:srgbClr val="10233E"/>
                </a:solidFill>
              </a:rPr>
              <a:t>Total de cuotas</a:t>
            </a:r>
          </a:p>
          <a:p>
            <a:pPr lvl="1">
              <a:buClr>
                <a:srgbClr val="EAB71F"/>
              </a:buClr>
              <a:buFont typeface="Arial" panose="020B0604020202020204" pitchFamily="34" charset="0"/>
              <a:buChar char="•"/>
            </a:pPr>
            <a:r>
              <a:rPr lang="es-ES" sz="1800"/>
              <a:t>Cuotas del club: </a:t>
            </a:r>
            <a:r>
              <a:rPr lang="es-ES" sz="1800" b="1">
                <a:solidFill>
                  <a:srgbClr val="10233E"/>
                </a:solidFill>
              </a:rPr>
              <a:t>[Insertar]</a:t>
            </a:r>
          </a:p>
          <a:p>
            <a:pPr lvl="1">
              <a:buClr>
                <a:srgbClr val="EAB71F"/>
              </a:buClr>
              <a:buFont typeface="Arial" panose="020B0604020202020204" pitchFamily="34" charset="0"/>
              <a:buChar char="•"/>
            </a:pPr>
            <a:r>
              <a:rPr lang="es-ES" sz="1800"/>
              <a:t>Cuotas distritales y de distrito múltiple: </a:t>
            </a:r>
            <a:r>
              <a:rPr lang="es-ES" sz="1800" b="1">
                <a:solidFill>
                  <a:srgbClr val="10233E"/>
                </a:solidFill>
              </a:rPr>
              <a:t>[Insertar]</a:t>
            </a:r>
          </a:p>
          <a:p>
            <a:pPr lvl="1">
              <a:buClr>
                <a:srgbClr val="EAB71F"/>
              </a:buClr>
              <a:buFont typeface="Arial" panose="020B0604020202020204" pitchFamily="34" charset="0"/>
              <a:buChar char="•"/>
            </a:pPr>
            <a:r>
              <a:rPr lang="es-ES" sz="1800"/>
              <a:t>Cuotas internacionales: </a:t>
            </a:r>
            <a:r>
              <a:rPr lang="es-ES" sz="1800" b="1">
                <a:solidFill>
                  <a:srgbClr val="10233E"/>
                </a:solidFill>
              </a:rPr>
              <a:t>43 USD</a:t>
            </a:r>
          </a:p>
          <a:p>
            <a:pPr>
              <a:buClr>
                <a:srgbClr val="EAB71F"/>
              </a:buClr>
              <a:buFont typeface="Courier New" panose="02070309020205020404" pitchFamily="49" charset="0"/>
              <a:buChar char="o"/>
            </a:pPr>
            <a:endParaRPr lang="en-US" sz="1800" dirty="0"/>
          </a:p>
          <a:p>
            <a:pPr>
              <a:buClr>
                <a:srgbClr val="EAB71F"/>
              </a:buClr>
              <a:buFont typeface="Courier New" panose="02070309020205020404" pitchFamily="49" charset="0"/>
              <a:buChar char="o"/>
            </a:pPr>
            <a:r>
              <a:rPr lang="es-ES" sz="1800" b="1">
                <a:solidFill>
                  <a:srgbClr val="10233E"/>
                </a:solidFill>
              </a:rPr>
              <a:t>Presupuesto de actividades</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s-ES" sz="1800" b="1">
                <a:solidFill>
                  <a:srgbClr val="10233E"/>
                </a:solidFill>
              </a:rPr>
              <a:t>Presupuesto administrativo</a:t>
            </a:r>
          </a:p>
        </p:txBody>
      </p:sp>
      <p:sp>
        <p:nvSpPr>
          <p:cNvPr id="2" name="Title 1"/>
          <p:cNvSpPr>
            <a:spLocks noGrp="1"/>
          </p:cNvSpPr>
          <p:nvPr>
            <p:ph type="title"/>
          </p:nvPr>
        </p:nvSpPr>
        <p:spPr/>
        <p:txBody>
          <a:bodyPr/>
          <a:lstStyle/>
          <a:p>
            <a:r>
              <a:rPr lang="es-ES"/>
              <a:t>Cuotas y presupuestos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Cómo nos comunicamos</a:t>
            </a:r>
          </a:p>
        </p:txBody>
      </p:sp>
      <p:sp>
        <p:nvSpPr>
          <p:cNvPr id="4" name="Content Placeholder 4">
            <a:extLst>
              <a:ext uri="{FF2B5EF4-FFF2-40B4-BE49-F238E27FC236}">
                <a16:creationId xmlns:a16="http://schemas.microsoft.com/office/drawing/2014/main" id="{87C2175D-177D-284A-8ACA-77C8B222E909}"/>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a:t>[Listar todos los medios de comunicación del club, incluidos los boletines, correos electrónicos, página de Facebook, sitio web, etc.]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EA5037D-1B41-B943-B54D-F3E9A12C6B2B}"/>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s-ES" sz="4000"/>
              <a:t>Distrito y Distrito Múltiple</a:t>
            </a:r>
          </a:p>
        </p:txBody>
      </p:sp>
      <p:pic>
        <p:nvPicPr>
          <p:cNvPr id="4" name="Picture Placeholder 7">
            <a:extLst>
              <a:ext uri="{FF2B5EF4-FFF2-40B4-BE49-F238E27FC236}">
                <a16:creationId xmlns:a16="http://schemas.microsoft.com/office/drawing/2014/main" id="{C0480A50-0317-6FE4-B96A-3C5513785BBF}"/>
              </a:ext>
            </a:extLst>
          </p:cNvPr>
          <p:cNvPicPr>
            <a:picLocks noChangeAspect="1"/>
          </p:cNvPicPr>
          <p:nvPr/>
        </p:nvPicPr>
        <p:blipFill rotWithShape="1">
          <a:blip r:embed="rId2">
            <a:extLst>
              <a:ext uri="{28A0092B-C50C-407E-A947-70E740481C1C}">
                <a14:useLocalDpi xmlns:a14="http://schemas.microsoft.com/office/drawing/2010/main" val="0"/>
              </a:ext>
            </a:extLst>
          </a:blip>
          <a:srcRect t="20202" b="60606"/>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Estructura organizativa</a:t>
            </a:r>
          </a:p>
        </p:txBody>
      </p:sp>
      <p:sp>
        <p:nvSpPr>
          <p:cNvPr id="6" name="Content Placeholder 4">
            <a:extLst>
              <a:ext uri="{FF2B5EF4-FFF2-40B4-BE49-F238E27FC236}">
                <a16:creationId xmlns:a16="http://schemas.microsoft.com/office/drawing/2014/main" id="{ABD4EA2E-BE2C-3A46-AC4A-A940CD48E1B4}"/>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b="1">
                <a:solidFill>
                  <a:srgbClr val="10233E"/>
                </a:solidFill>
              </a:rPr>
              <a:t>Hay aproximadamente 750 distritos con 35 o más clubes y por lo menos 1.250 socios en cada distrito.</a:t>
            </a:r>
          </a:p>
          <a:p>
            <a:pPr lvl="1">
              <a:buClr>
                <a:srgbClr val="EAB71F"/>
              </a:buClr>
              <a:buFont typeface="Arial" panose="020B0604020202020204" pitchFamily="34" charset="0"/>
              <a:buChar char="•"/>
            </a:pPr>
            <a:r>
              <a:rPr lang="es-ES" sz="1800"/>
              <a:t>Cada distrito tiene un gobernador</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es-ES" sz="1800" b="1">
                <a:solidFill>
                  <a:srgbClr val="10233E"/>
                </a:solidFill>
              </a:rPr>
              <a:t>Un distrito múltiple tiene dos o más subdistritos</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s-ES" sz="1800" b="1">
                <a:solidFill>
                  <a:srgbClr val="10233E"/>
                </a:solidFill>
              </a:rPr>
              <a:t>Nuestro distrito múltiple: </a:t>
            </a:r>
            <a:r>
              <a:rPr lang="es-ES" sz="1800"/>
              <a:t>[Insertar]</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es-ES" sz="1800" b="1">
                <a:solidFill>
                  <a:srgbClr val="10233E"/>
                </a:solidFill>
              </a:rPr>
              <a:t>Nuestro distrito: </a:t>
            </a:r>
            <a:r>
              <a:rPr lang="es-ES" sz="1800"/>
              <a:t>[Insertar]</a:t>
            </a:r>
          </a:p>
          <a:p>
            <a:pPr>
              <a:buClr>
                <a:srgbClr val="EAB71F"/>
              </a:buClr>
              <a:buFont typeface="Courier New" panose="02070309020205020404" pitchFamily="49" charset="0"/>
              <a:buChar char="o"/>
            </a:pPr>
            <a:endParaRPr lang="en-US"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Líderes del distrito</a:t>
            </a:r>
          </a:p>
        </p:txBody>
      </p:sp>
      <p:sp>
        <p:nvSpPr>
          <p:cNvPr id="4" name="Content Placeholder 4">
            <a:extLst>
              <a:ext uri="{FF2B5EF4-FFF2-40B4-BE49-F238E27FC236}">
                <a16:creationId xmlns:a16="http://schemas.microsoft.com/office/drawing/2014/main" id="{E599541D-5DE6-BE4B-9698-99FC04C3F7F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b="1">
                <a:solidFill>
                  <a:srgbClr val="10233E"/>
                </a:solidFill>
              </a:rPr>
              <a:t>Gobernador de Distrito: </a:t>
            </a:r>
            <a:r>
              <a:rPr lang="es-ES" sz="2000"/>
              <a:t>[Insertar]</a:t>
            </a:r>
          </a:p>
          <a:p>
            <a:pPr>
              <a:buClr>
                <a:srgbClr val="EAB71F"/>
              </a:buClr>
              <a:buFont typeface="Courier New" panose="02070309020205020404" pitchFamily="49" charset="0"/>
              <a:buChar char="o"/>
            </a:pPr>
            <a:r>
              <a:rPr lang="es-ES" sz="2000" b="1">
                <a:solidFill>
                  <a:srgbClr val="10233E"/>
                </a:solidFill>
              </a:rPr>
              <a:t>Primer Vicegobernador de Distrito: </a:t>
            </a:r>
            <a:r>
              <a:rPr lang="es-ES" sz="2000"/>
              <a:t>[Insertar]</a:t>
            </a:r>
          </a:p>
          <a:p>
            <a:pPr>
              <a:buClr>
                <a:srgbClr val="EAB71F"/>
              </a:buClr>
              <a:buFont typeface="Courier New" panose="02070309020205020404" pitchFamily="49" charset="0"/>
              <a:buChar char="o"/>
            </a:pPr>
            <a:r>
              <a:rPr lang="es-ES" sz="2000" b="1">
                <a:solidFill>
                  <a:srgbClr val="10233E"/>
                </a:solidFill>
              </a:rPr>
              <a:t>Segundo Vicegobernador de Distrito: </a:t>
            </a:r>
            <a:r>
              <a:rPr lang="es-ES" sz="2000"/>
              <a:t>[Insertar]</a:t>
            </a:r>
          </a:p>
          <a:p>
            <a:pPr>
              <a:buClr>
                <a:srgbClr val="EAB71F"/>
              </a:buClr>
              <a:buFont typeface="Courier New" panose="02070309020205020404" pitchFamily="49" charset="0"/>
              <a:buChar char="o"/>
            </a:pPr>
            <a:r>
              <a:rPr lang="es-ES" sz="2000" b="1">
                <a:solidFill>
                  <a:srgbClr val="10233E"/>
                </a:solidFill>
              </a:rPr>
              <a:t>Secretario-Tesorero de Gabinete: </a:t>
            </a:r>
            <a:r>
              <a:rPr lang="es-ES" sz="2000"/>
              <a:t>[Insertar]</a:t>
            </a:r>
          </a:p>
          <a:p>
            <a:pPr>
              <a:buClr>
                <a:srgbClr val="EAB71F"/>
              </a:buClr>
              <a:buFont typeface="Courier New" panose="02070309020205020404" pitchFamily="49" charset="0"/>
              <a:buChar char="o"/>
            </a:pPr>
            <a:r>
              <a:rPr lang="es-ES" sz="2000" b="1">
                <a:solidFill>
                  <a:srgbClr val="10233E"/>
                </a:solidFill>
              </a:rPr>
              <a:t>Asesores de distrito: </a:t>
            </a:r>
            <a:r>
              <a:rPr lang="es-ES" sz="2000"/>
              <a:t>[Insertar]</a:t>
            </a:r>
          </a:p>
          <a:p>
            <a:pPr>
              <a:buClr>
                <a:srgbClr val="EAB71F"/>
              </a:buClr>
              <a:buFont typeface="Courier New" panose="02070309020205020404" pitchFamily="49" charset="0"/>
              <a:buChar char="o"/>
            </a:pPr>
            <a:r>
              <a:rPr lang="es-ES" sz="2000" b="1">
                <a:solidFill>
                  <a:srgbClr val="10233E"/>
                </a:solidFill>
              </a:rPr>
              <a:t>Jefe de Zona: </a:t>
            </a:r>
            <a:r>
              <a:rPr lang="es-ES" sz="2000"/>
              <a:t>[Insertar]</a:t>
            </a:r>
          </a:p>
          <a:p>
            <a:pPr>
              <a:buClr>
                <a:srgbClr val="EAB71F"/>
              </a:buClr>
              <a:buFont typeface="Courier New" panose="02070309020205020404" pitchFamily="49" charset="0"/>
              <a:buChar char="o"/>
            </a:pPr>
            <a:r>
              <a:rPr lang="es-ES" sz="2000" b="1">
                <a:solidFill>
                  <a:srgbClr val="10233E"/>
                </a:solidFill>
              </a:rPr>
              <a:t>Consejo de Gobernadores: </a:t>
            </a:r>
            <a:r>
              <a:rPr lang="es-ES" sz="2000"/>
              <a:t>[Insertar]</a:t>
            </a:r>
          </a:p>
          <a:p>
            <a:pPr>
              <a:buClr>
                <a:srgbClr val="EAB71F"/>
              </a:buClr>
              <a:buFont typeface="Courier New" panose="02070309020205020404" pitchFamily="49" charset="0"/>
              <a:buChar char="o"/>
            </a:pPr>
            <a:r>
              <a:rPr lang="es-ES" sz="2000" b="1">
                <a:solidFill>
                  <a:srgbClr val="10233E"/>
                </a:solidFill>
              </a:rPr>
              <a:t>Equipo Global de Acción:</a:t>
            </a:r>
          </a:p>
          <a:p>
            <a:pPr lvl="1">
              <a:buClr>
                <a:srgbClr val="EAB71F"/>
              </a:buClr>
              <a:buFont typeface="Arial" panose="020B0604020202020204" pitchFamily="34" charset="0"/>
              <a:buChar char="•"/>
            </a:pPr>
            <a:r>
              <a:rPr lang="es-ES" sz="1600"/>
              <a:t>Presidente del Equipo Global de Acción (Gobernador del Distrito): [Insertar]</a:t>
            </a:r>
          </a:p>
          <a:p>
            <a:pPr lvl="1">
              <a:buClr>
                <a:srgbClr val="EAB71F"/>
              </a:buClr>
              <a:buFont typeface="Arial" panose="020B0604020202020204" pitchFamily="34" charset="0"/>
              <a:buChar char="•"/>
            </a:pPr>
            <a:r>
              <a:rPr lang="es-ES" sz="1600"/>
              <a:t>Coordinador del Equipo Global de Aumento de Socios del Distrito: [Insertar]</a:t>
            </a:r>
          </a:p>
          <a:p>
            <a:pPr lvl="1">
              <a:buClr>
                <a:srgbClr val="EAB71F"/>
              </a:buClr>
              <a:buFont typeface="Arial" panose="020B0604020202020204" pitchFamily="34" charset="0"/>
              <a:buChar char="•"/>
            </a:pPr>
            <a:r>
              <a:rPr lang="es-ES" sz="1600"/>
              <a:t>Coordinador del Equipo Global de Liderato del Distrito: [Insertar]</a:t>
            </a:r>
          </a:p>
          <a:p>
            <a:pPr lvl="1">
              <a:buClr>
                <a:srgbClr val="EAB71F"/>
              </a:buClr>
              <a:buFont typeface="Arial" panose="020B0604020202020204" pitchFamily="34" charset="0"/>
              <a:buChar char="•"/>
            </a:pPr>
            <a:r>
              <a:rPr lang="es-ES" sz="1600"/>
              <a:t>Coordinador del Equipo Global de Servicio del Distrito: [Insertar]</a:t>
            </a:r>
          </a:p>
          <a:p>
            <a:pPr marL="457200" lvl="1" indent="0">
              <a:buClr>
                <a:srgbClr val="EAB71F"/>
              </a:buClr>
              <a:buNone/>
            </a:pPr>
            <a:endParaRPr lang="en-US" sz="2000" dirty="0"/>
          </a:p>
        </p:txBody>
      </p:sp>
    </p:spTree>
    <p:extLst>
      <p:ext uri="{BB962C8B-B14F-4D97-AF65-F5344CB8AC3E}">
        <p14:creationId xmlns:p14="http://schemas.microsoft.com/office/powerpoint/2010/main" val="3630865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Convención del Distrito</a:t>
            </a:r>
          </a:p>
        </p:txBody>
      </p:sp>
      <p:sp>
        <p:nvSpPr>
          <p:cNvPr id="4" name="Content Placeholder 4">
            <a:extLst>
              <a:ext uri="{FF2B5EF4-FFF2-40B4-BE49-F238E27FC236}">
                <a16:creationId xmlns:a16="http://schemas.microsoft.com/office/drawing/2014/main" id="{9B5EF436-5655-434C-987B-EF114AFC9FE8}"/>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b="1">
                <a:solidFill>
                  <a:srgbClr val="10233E"/>
                </a:solidFill>
              </a:rPr>
              <a:t>La convención distrital se lleva a cabo para:</a:t>
            </a:r>
          </a:p>
          <a:p>
            <a:pPr lvl="1">
              <a:buClr>
                <a:srgbClr val="EAB71F"/>
              </a:buClr>
              <a:buFont typeface="Arial" panose="020B0604020202020204" pitchFamily="34" charset="0"/>
              <a:buChar char="•"/>
            </a:pPr>
            <a:r>
              <a:rPr lang="es-ES" sz="1600"/>
              <a:t>Fomentar la amistad entre los Leones del distrito</a:t>
            </a:r>
          </a:p>
          <a:p>
            <a:pPr lvl="1">
              <a:buClr>
                <a:srgbClr val="EAB71F"/>
              </a:buClr>
              <a:buFont typeface="Arial" panose="020B0604020202020204" pitchFamily="34" charset="0"/>
              <a:buChar char="•"/>
            </a:pPr>
            <a:r>
              <a:rPr lang="es-ES" sz="1600"/>
              <a:t>Dirigir los asuntos generales del distrito</a:t>
            </a:r>
          </a:p>
          <a:p>
            <a:pPr lvl="1">
              <a:buClr>
                <a:srgbClr val="EAB71F"/>
              </a:buClr>
              <a:buFont typeface="Arial" panose="020B0604020202020204" pitchFamily="34" charset="0"/>
              <a:buChar char="•"/>
            </a:pPr>
            <a:r>
              <a:rPr lang="es-ES" sz="1600"/>
              <a:t>Elegir al gobernador de distrito y otros dirigentes distritales</a:t>
            </a:r>
          </a:p>
          <a:p>
            <a:pPr lvl="1">
              <a:buClr>
                <a:srgbClr val="EAB71F"/>
              </a:buClr>
              <a:buFont typeface="Arial" panose="020B0604020202020204" pitchFamily="34" charset="0"/>
              <a:buChar char="•"/>
            </a:pPr>
            <a:r>
              <a:rPr lang="es-ES" sz="1600"/>
              <a:t>Organizar seminarios</a:t>
            </a:r>
          </a:p>
          <a:p>
            <a:pPr lvl="1">
              <a:buClr>
                <a:srgbClr val="EAB71F"/>
              </a:buClr>
              <a:buFont typeface="Courier New" panose="02070309020205020404" pitchFamily="49" charset="0"/>
              <a:buChar char="o"/>
            </a:pPr>
            <a:endParaRPr lang="en-US" sz="1600" b="1" dirty="0">
              <a:solidFill>
                <a:srgbClr val="10233E"/>
              </a:solidFill>
            </a:endParaRPr>
          </a:p>
          <a:p>
            <a:pPr>
              <a:buClr>
                <a:srgbClr val="EAB71F"/>
              </a:buClr>
              <a:buFont typeface="Courier New" panose="02070309020205020404" pitchFamily="49" charset="0"/>
              <a:buChar char="o"/>
            </a:pPr>
            <a:r>
              <a:rPr lang="es-ES" sz="2000" b="1">
                <a:solidFill>
                  <a:srgbClr val="10233E"/>
                </a:solidFill>
              </a:rPr>
              <a:t>[Añada información sobre la convención de este año de su distrito.]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Resumen de la orientación para socios nuevos</a:t>
            </a:r>
          </a:p>
        </p:txBody>
      </p:sp>
      <p:sp>
        <p:nvSpPr>
          <p:cNvPr id="7" name="Content Placeholder 6"/>
          <p:cNvSpPr>
            <a:spLocks noGrp="1"/>
          </p:cNvSpPr>
          <p:nvPr>
            <p:ph idx="4294967295"/>
          </p:nvPr>
        </p:nvSpPr>
        <p:spPr>
          <a:xfrm>
            <a:off x="1104900" y="3124200"/>
            <a:ext cx="6934200" cy="3352800"/>
          </a:xfrm>
        </p:spPr>
        <p:txBody>
          <a:bodyPr/>
          <a:lstStyle/>
          <a:p>
            <a:pPr marL="0" indent="0">
              <a:buClr>
                <a:srgbClr val="F4B500"/>
              </a:buClr>
              <a:buNone/>
            </a:pPr>
            <a:r>
              <a:rPr lang="es-ES" b="1">
                <a:solidFill>
                  <a:schemeClr val="bg1"/>
                </a:solidFill>
              </a:rPr>
              <a:t>La orientación para socios nuevos está dividida en </a:t>
            </a:r>
            <a:br>
              <a:rPr lang="es-ES" b="1">
                <a:solidFill>
                  <a:schemeClr val="bg1"/>
                </a:solidFill>
              </a:rPr>
            </a:br>
            <a:r>
              <a:rPr lang="es-ES" b="1">
                <a:solidFill>
                  <a:schemeClr val="bg1"/>
                </a:solidFill>
              </a:rPr>
              <a:t>cuatro secciones:</a:t>
            </a:r>
          </a:p>
          <a:p>
            <a:pPr lvl="1">
              <a:buClr>
                <a:srgbClr val="F4B500"/>
              </a:buClr>
              <a:buFont typeface="Courier New" panose="02070309020205020404" pitchFamily="49" charset="0"/>
              <a:buChar char="o"/>
            </a:pPr>
            <a:r>
              <a:rPr lang="es-ES">
                <a:solidFill>
                  <a:schemeClr val="bg1"/>
                </a:solidFill>
              </a:rPr>
              <a:t>Quiénes son los Leones</a:t>
            </a:r>
          </a:p>
          <a:p>
            <a:pPr lvl="1">
              <a:buClr>
                <a:srgbClr val="F4B500"/>
              </a:buClr>
              <a:buFont typeface="Courier New" panose="02070309020205020404" pitchFamily="49" charset="0"/>
              <a:buChar char="o"/>
            </a:pPr>
            <a:r>
              <a:rPr lang="es-ES">
                <a:solidFill>
                  <a:schemeClr val="bg1"/>
                </a:solidFill>
              </a:rPr>
              <a:t>Su club</a:t>
            </a:r>
          </a:p>
          <a:p>
            <a:pPr lvl="1">
              <a:buClr>
                <a:srgbClr val="F4B500"/>
              </a:buClr>
              <a:buFont typeface="Courier New" panose="02070309020205020404" pitchFamily="49" charset="0"/>
              <a:buChar char="o"/>
            </a:pPr>
            <a:r>
              <a:rPr lang="es-ES">
                <a:solidFill>
                  <a:schemeClr val="bg1"/>
                </a:solidFill>
              </a:rPr>
              <a:t>Distrito y Distrito Múltiple</a:t>
            </a:r>
          </a:p>
          <a:p>
            <a:pPr lvl="1">
              <a:buClr>
                <a:srgbClr val="F4B500"/>
              </a:buClr>
              <a:buFont typeface="Courier New" panose="02070309020205020404" pitchFamily="49" charset="0"/>
              <a:buChar char="o"/>
            </a:pPr>
            <a:r>
              <a:rPr lang="es-ES">
                <a:solidFill>
                  <a:schemeClr val="bg1"/>
                </a:solidFill>
              </a:rPr>
              <a:t>Asociación Internacional de Clubes de Leones (LCI)</a:t>
            </a:r>
          </a:p>
        </p:txBody>
      </p:sp>
      <p:pic>
        <p:nvPicPr>
          <p:cNvPr id="5" name="Picture Placeholder 8">
            <a:extLst>
              <a:ext uri="{FF2B5EF4-FFF2-40B4-BE49-F238E27FC236}">
                <a16:creationId xmlns:a16="http://schemas.microsoft.com/office/drawing/2014/main" id="{BB01F537-2507-5459-9CA8-512C82A60BB6}"/>
              </a:ext>
            </a:extLst>
          </p:cNvPr>
          <p:cNvPicPr>
            <a:picLocks noChangeAspect="1"/>
          </p:cNvPicPr>
          <p:nvPr/>
        </p:nvPicPr>
        <p:blipFill rotWithShape="1">
          <a:blip r:embed="rId3">
            <a:extLst>
              <a:ext uri="{28A0092B-C50C-407E-A947-70E740481C1C}">
                <a14:useLocalDpi xmlns:a14="http://schemas.microsoft.com/office/drawing/2010/main" val="0"/>
              </a:ext>
            </a:extLst>
          </a:blip>
          <a:srcRect l="-505" t="82221" r="505" b="-403"/>
          <a:stretch/>
        </p:blipFill>
        <p:spPr bwMode="auto">
          <a:xfrm>
            <a:off x="762000" y="1173296"/>
            <a:ext cx="7543800"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2500"/>
              <a:t>Cómo se comunican el distrito y el distrito múltiple</a:t>
            </a:r>
          </a:p>
        </p:txBody>
      </p:sp>
      <p:sp>
        <p:nvSpPr>
          <p:cNvPr id="4" name="Content Placeholder 4">
            <a:extLst>
              <a:ext uri="{FF2B5EF4-FFF2-40B4-BE49-F238E27FC236}">
                <a16:creationId xmlns:a16="http://schemas.microsoft.com/office/drawing/2014/main" id="{24E71431-DB75-7145-B7B0-DDF8827C6765}"/>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a:t>[Listar todas las formas de comunicación del distrito y del distrito múltiple, incluidos boletines, páginas de Facebook, correos electrónicos, sitios web, etc.]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C834AC8A-DB0F-684F-B7D3-0755DCCB6342}"/>
              </a:ext>
            </a:extLst>
          </p:cNvPr>
          <p:cNvSpPr txBox="1">
            <a:spLocks/>
          </p:cNvSpPr>
          <p:nvPr/>
        </p:nvSpPr>
        <p:spPr bwMode="auto">
          <a:xfrm>
            <a:off x="304800" y="3810000"/>
            <a:ext cx="8534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lang="en-US" sz="2800" b="1" dirty="0" smtClean="0">
                <a:solidFill>
                  <a:schemeClr val="bg1"/>
                </a:solidFill>
                <a:latin typeface="+mj-lt"/>
                <a:ea typeface="+mj-ea"/>
                <a:cs typeface="+mj-cs"/>
              </a:defRPr>
            </a:lvl1pPr>
            <a:lvl2pPr algn="l" rtl="0" eaLnBrk="0" fontAlgn="base" hangingPunct="0">
              <a:spcBef>
                <a:spcPct val="0"/>
              </a:spcBef>
              <a:spcAft>
                <a:spcPct val="0"/>
              </a:spcAft>
              <a:defRPr sz="2500" b="1">
                <a:solidFill>
                  <a:schemeClr val="tx1"/>
                </a:solidFill>
                <a:latin typeface="Arial" charset="0"/>
              </a:defRPr>
            </a:lvl2pPr>
            <a:lvl3pPr algn="l" rtl="0" eaLnBrk="0" fontAlgn="base" hangingPunct="0">
              <a:spcBef>
                <a:spcPct val="0"/>
              </a:spcBef>
              <a:spcAft>
                <a:spcPct val="0"/>
              </a:spcAft>
              <a:defRPr sz="2500" b="1">
                <a:solidFill>
                  <a:schemeClr val="tx1"/>
                </a:solidFill>
                <a:latin typeface="Arial" charset="0"/>
              </a:defRPr>
            </a:lvl3pPr>
            <a:lvl4pPr algn="l" rtl="0" eaLnBrk="0" fontAlgn="base" hangingPunct="0">
              <a:spcBef>
                <a:spcPct val="0"/>
              </a:spcBef>
              <a:spcAft>
                <a:spcPct val="0"/>
              </a:spcAft>
              <a:defRPr sz="2500" b="1">
                <a:solidFill>
                  <a:schemeClr val="tx1"/>
                </a:solidFill>
                <a:latin typeface="Arial" charset="0"/>
              </a:defRPr>
            </a:lvl4pPr>
            <a:lvl5pPr algn="l" rtl="0" eaLnBrk="0" fontAlgn="base" hangingPunct="0">
              <a:spcBef>
                <a:spcPct val="0"/>
              </a:spcBef>
              <a:spcAft>
                <a:spcPct val="0"/>
              </a:spcAft>
              <a:defRPr sz="2500" b="1">
                <a:solidFill>
                  <a:schemeClr val="tx1"/>
                </a:solidFill>
                <a:latin typeface="Arial" charset="0"/>
              </a:defRPr>
            </a:lvl5pPr>
            <a:lvl6pPr marL="457200" algn="l" rtl="0" fontAlgn="base">
              <a:spcBef>
                <a:spcPct val="0"/>
              </a:spcBef>
              <a:spcAft>
                <a:spcPct val="0"/>
              </a:spcAft>
              <a:defRPr sz="2400">
                <a:solidFill>
                  <a:schemeClr val="tx2"/>
                </a:solidFill>
                <a:latin typeface="Arial" charset="0"/>
              </a:defRPr>
            </a:lvl6pPr>
            <a:lvl7pPr marL="914400" algn="l" rtl="0" fontAlgn="base">
              <a:spcBef>
                <a:spcPct val="0"/>
              </a:spcBef>
              <a:spcAft>
                <a:spcPct val="0"/>
              </a:spcAft>
              <a:defRPr sz="2400">
                <a:solidFill>
                  <a:schemeClr val="tx2"/>
                </a:solidFill>
                <a:latin typeface="Arial" charset="0"/>
              </a:defRPr>
            </a:lvl7pPr>
            <a:lvl8pPr marL="1371600" algn="l" rtl="0" fontAlgn="base">
              <a:spcBef>
                <a:spcPct val="0"/>
              </a:spcBef>
              <a:spcAft>
                <a:spcPct val="0"/>
              </a:spcAft>
              <a:defRPr sz="2400">
                <a:solidFill>
                  <a:schemeClr val="tx2"/>
                </a:solidFill>
                <a:latin typeface="Arial" charset="0"/>
              </a:defRPr>
            </a:lvl8pPr>
            <a:lvl9pPr marL="1828800" algn="l" rtl="0" fontAlgn="base">
              <a:spcBef>
                <a:spcPct val="0"/>
              </a:spcBef>
              <a:spcAft>
                <a:spcPct val="0"/>
              </a:spcAft>
              <a:defRPr sz="2400">
                <a:solidFill>
                  <a:schemeClr val="tx2"/>
                </a:solidFill>
                <a:latin typeface="Arial" charset="0"/>
              </a:defRPr>
            </a:lvl9pPr>
          </a:lstStyle>
          <a:p>
            <a:pPr algn="ctr"/>
            <a:r>
              <a:rPr lang="es-ES" sz="4000"/>
              <a:t>Asociación Internacional de Clubes de Leones</a:t>
            </a:r>
          </a:p>
        </p:txBody>
      </p:sp>
      <p:pic>
        <p:nvPicPr>
          <p:cNvPr id="4" name="Picture Placeholder 7">
            <a:extLst>
              <a:ext uri="{FF2B5EF4-FFF2-40B4-BE49-F238E27FC236}">
                <a16:creationId xmlns:a16="http://schemas.microsoft.com/office/drawing/2014/main" id="{47F07BF1-01CE-9E85-DD16-36811A53393B}"/>
              </a:ext>
            </a:extLst>
          </p:cNvPr>
          <p:cNvPicPr>
            <a:picLocks noChangeAspect="1"/>
          </p:cNvPicPr>
          <p:nvPr/>
        </p:nvPicPr>
        <p:blipFill rotWithShape="1">
          <a:blip r:embed="rId3">
            <a:extLst>
              <a:ext uri="{28A0092B-C50C-407E-A947-70E740481C1C}">
                <a14:useLocalDpi xmlns:a14="http://schemas.microsoft.com/office/drawing/2010/main" val="0"/>
              </a:ext>
            </a:extLst>
          </a:blip>
          <a:srcRect b="80808"/>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Historia</a:t>
            </a:r>
          </a:p>
        </p:txBody>
      </p:sp>
      <p:graphicFrame>
        <p:nvGraphicFramePr>
          <p:cNvPr id="7" name="Content Placeholder 6"/>
          <p:cNvGraphicFramePr>
            <a:graphicFrameLocks noGrp="1"/>
          </p:cNvGraphicFramePr>
          <p:nvPr>
            <p:ph idx="1"/>
          </p:nvPr>
        </p:nvGraphicFramePr>
        <p:xfrm>
          <a:off x="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52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print"/>
          <a:srcRect l="22258" t="3565" r="11765" b="37334"/>
          <a:stretch>
            <a:fillRect/>
          </a:stretch>
        </p:blipFill>
        <p:spPr bwMode="auto">
          <a:xfrm>
            <a:off x="1981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Nombre y logotipo</a:t>
            </a:r>
          </a:p>
        </p:txBody>
      </p:sp>
      <p:pic>
        <p:nvPicPr>
          <p:cNvPr id="4" name="Picture 3" descr="LCI_emblem_2C_RGB.jpg"/>
          <p:cNvPicPr>
            <a:picLocks noChangeAspect="1"/>
          </p:cNvPicPr>
          <p:nvPr/>
        </p:nvPicPr>
        <p:blipFill>
          <a:blip r:embed="rId2" cstate="print"/>
          <a:stretch>
            <a:fillRect/>
          </a:stretch>
        </p:blipFill>
        <p:spPr>
          <a:xfrm>
            <a:off x="5410200" y="3010916"/>
            <a:ext cx="2850379" cy="2699309"/>
          </a:xfrm>
          <a:prstGeom prst="rect">
            <a:avLst/>
          </a:prstGeom>
        </p:spPr>
      </p:pic>
      <p:sp>
        <p:nvSpPr>
          <p:cNvPr id="6" name="Content Placeholder 4">
            <a:extLst>
              <a:ext uri="{FF2B5EF4-FFF2-40B4-BE49-F238E27FC236}">
                <a16:creationId xmlns:a16="http://schemas.microsoft.com/office/drawing/2014/main" id="{6C330117-3CE2-E640-8894-C510450E244A}"/>
              </a:ext>
            </a:extLst>
          </p:cNvPr>
          <p:cNvSpPr txBox="1">
            <a:spLocks/>
          </p:cNvSpPr>
          <p:nvPr/>
        </p:nvSpPr>
        <p:spPr bwMode="auto">
          <a:xfrm>
            <a:off x="152400" y="1118616"/>
            <a:ext cx="8382000" cy="17007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a:t>El nombre oficial es La Asociación Internacional de Clubes de Leones, o simplemente "Lions Clubs International". </a:t>
            </a:r>
          </a:p>
          <a:p>
            <a:pPr>
              <a:buClr>
                <a:srgbClr val="EAB71F"/>
              </a:buClr>
              <a:buFont typeface="Courier New" panose="02070309020205020404" pitchFamily="49" charset="0"/>
              <a:buChar char="o"/>
            </a:pPr>
            <a:endParaRPr lang="en-US" sz="1600" dirty="0"/>
          </a:p>
          <a:p>
            <a:pPr>
              <a:buClr>
                <a:srgbClr val="EAB71F"/>
              </a:buClr>
              <a:buFont typeface="Courier New" panose="02070309020205020404" pitchFamily="49" charset="0"/>
              <a:buChar char="o"/>
            </a:pPr>
            <a:r>
              <a:rPr lang="es-ES" sz="2000"/>
              <a:t>El nombre Leones resultó ganador durante la votación secreta, porque la palabra Leones denota fortaleza, valentía, fidelidad y acción vital.</a:t>
            </a:r>
          </a:p>
        </p:txBody>
      </p:sp>
      <p:sp>
        <p:nvSpPr>
          <p:cNvPr id="7" name="Content Placeholder 4">
            <a:extLst>
              <a:ext uri="{FF2B5EF4-FFF2-40B4-BE49-F238E27FC236}">
                <a16:creationId xmlns:a16="http://schemas.microsoft.com/office/drawing/2014/main" id="{8CE73BA6-4699-BC41-9F31-D6B630F2A3EB}"/>
              </a:ext>
            </a:extLst>
          </p:cNvPr>
          <p:cNvSpPr txBox="1">
            <a:spLocks/>
          </p:cNvSpPr>
          <p:nvPr/>
        </p:nvSpPr>
        <p:spPr bwMode="auto">
          <a:xfrm>
            <a:off x="152400" y="3010916"/>
            <a:ext cx="5257800" cy="17896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a:t>El logotipo consiste de una letra “L” dorada sobre un campo azul rodeado de un círculo dorado. En ambos lados del círculo está el perfil de una cabeza de León, uno mirando hacia atrás a un pasado orgulloso y otro mirando con optimismo al futuro.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Estructura organizativa</a:t>
            </a:r>
          </a:p>
        </p:txBody>
      </p:sp>
      <p:sp>
        <p:nvSpPr>
          <p:cNvPr id="4" name="Content Placeholder 4">
            <a:extLst>
              <a:ext uri="{FF2B5EF4-FFF2-40B4-BE49-F238E27FC236}">
                <a16:creationId xmlns:a16="http://schemas.microsoft.com/office/drawing/2014/main" id="{9A32E7F2-C6A1-A54F-B414-8461C3043471}"/>
              </a:ext>
            </a:extLst>
          </p:cNvPr>
          <p:cNvSpPr txBox="1">
            <a:spLocks/>
          </p:cNvSpPr>
          <p:nvPr/>
        </p:nvSpPr>
        <p:spPr bwMode="auto">
          <a:xfrm>
            <a:off x="152400" y="1118616"/>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b="1">
                <a:solidFill>
                  <a:srgbClr val="10233E"/>
                </a:solidFill>
              </a:rPr>
              <a:t>La Junta Directiva Internacional implementa la política y sirve de inspiración a los líderes de los Leones del mundo.</a:t>
            </a:r>
          </a:p>
          <a:p>
            <a:pPr lvl="1">
              <a:buClr>
                <a:srgbClr val="EAB71F"/>
              </a:buClr>
              <a:buFont typeface="Arial" panose="020B0604020202020204" pitchFamily="34" charset="0"/>
              <a:buChar char="•"/>
            </a:pPr>
            <a:r>
              <a:rPr lang="es-ES" sz="1600" b="1">
                <a:solidFill>
                  <a:srgbClr val="10233E"/>
                </a:solidFill>
              </a:rPr>
              <a:t>Presidente Internacional: </a:t>
            </a:r>
            <a:r>
              <a:rPr lang="es-ES" sz="1600"/>
              <a:t>[Insertar]</a:t>
            </a:r>
          </a:p>
          <a:p>
            <a:pPr lvl="1">
              <a:buClr>
                <a:srgbClr val="EAB71F"/>
              </a:buClr>
              <a:buFont typeface="Arial" panose="020B0604020202020204" pitchFamily="34" charset="0"/>
              <a:buChar char="•"/>
            </a:pPr>
            <a:r>
              <a:rPr lang="es-ES" sz="1600" b="1">
                <a:solidFill>
                  <a:srgbClr val="10233E"/>
                </a:solidFill>
              </a:rPr>
              <a:t>Primer Vicepresidente: </a:t>
            </a:r>
            <a:r>
              <a:rPr lang="es-ES" sz="1600"/>
              <a:t>[Insertar]</a:t>
            </a:r>
          </a:p>
          <a:p>
            <a:pPr lvl="1">
              <a:buClr>
                <a:srgbClr val="EAB71F"/>
              </a:buClr>
              <a:buFont typeface="Arial" panose="020B0604020202020204" pitchFamily="34" charset="0"/>
              <a:buChar char="•"/>
            </a:pPr>
            <a:r>
              <a:rPr lang="es-ES" sz="1600" b="1">
                <a:solidFill>
                  <a:srgbClr val="10233E"/>
                </a:solidFill>
              </a:rPr>
              <a:t>Segundo Vicepresidente: </a:t>
            </a:r>
            <a:r>
              <a:rPr lang="es-ES" sz="1600"/>
              <a:t>[Insertar]</a:t>
            </a:r>
          </a:p>
          <a:p>
            <a:pPr lvl="1">
              <a:buClr>
                <a:srgbClr val="EAB71F"/>
              </a:buClr>
              <a:buFont typeface="Arial" panose="020B0604020202020204" pitchFamily="34" charset="0"/>
              <a:buChar char="•"/>
            </a:pPr>
            <a:r>
              <a:rPr lang="es-ES" sz="1600" b="1">
                <a:solidFill>
                  <a:srgbClr val="10233E"/>
                </a:solidFill>
              </a:rPr>
              <a:t>Tercer Vicepresidente: </a:t>
            </a:r>
            <a:r>
              <a:rPr lang="es-ES" sz="1600"/>
              <a:t>[Insertar]</a:t>
            </a:r>
          </a:p>
          <a:p>
            <a:pPr lvl="1">
              <a:buClr>
                <a:srgbClr val="EAB71F"/>
              </a:buClr>
              <a:buFont typeface="Arial" panose="020B0604020202020204" pitchFamily="34" charset="0"/>
              <a:buChar char="•"/>
            </a:pPr>
            <a:r>
              <a:rPr lang="es-ES" sz="1600" b="1">
                <a:solidFill>
                  <a:srgbClr val="10233E"/>
                </a:solidFill>
              </a:rPr>
              <a:t>Próximo Pasado Presidente Internacional/Presidente de LCIF: </a:t>
            </a:r>
            <a:r>
              <a:rPr lang="es-ES" sz="1600"/>
              <a:t>[Insertar]</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es-ES" sz="2000" b="1">
                <a:solidFill>
                  <a:srgbClr val="10233E"/>
                </a:solidFill>
              </a:rPr>
              <a:t>La Junta Directiva Internacional gobierna a la asociación.</a:t>
            </a:r>
          </a:p>
          <a:p>
            <a:pPr lvl="1">
              <a:buClr>
                <a:srgbClr val="EAB71F"/>
              </a:buClr>
              <a:buFont typeface="Arial" panose="020B0604020202020204" pitchFamily="34" charset="0"/>
              <a:buChar char="•"/>
            </a:pPr>
            <a:r>
              <a:rPr lang="es-ES" sz="1600"/>
              <a:t>34 miembros</a:t>
            </a:r>
          </a:p>
          <a:p>
            <a:pPr marL="457200" lvl="1" indent="0">
              <a:buClr>
                <a:srgbClr val="EAB71F"/>
              </a:buClr>
              <a:buNone/>
            </a:pPr>
            <a:endParaRPr lang="en-US" sz="1600" dirty="0"/>
          </a:p>
          <a:p>
            <a:pPr>
              <a:buClr>
                <a:srgbClr val="EAB71F"/>
              </a:buClr>
              <a:buFont typeface="Courier New" panose="02070309020205020404" pitchFamily="49" charset="0"/>
              <a:buChar char="o"/>
            </a:pPr>
            <a:r>
              <a:rPr lang="es-ES" sz="2000" b="1">
                <a:solidFill>
                  <a:srgbClr val="10233E"/>
                </a:solidFill>
              </a:rPr>
              <a:t>LCI tiene estatutos y reglamentos que gobiernan las operaciones y la reglas que guían el funcionamiento de la asociación.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Convención Internacional</a:t>
            </a:r>
          </a:p>
        </p:txBody>
      </p:sp>
      <p:sp>
        <p:nvSpPr>
          <p:cNvPr id="4" name="Content Placeholder 4">
            <a:extLst>
              <a:ext uri="{FF2B5EF4-FFF2-40B4-BE49-F238E27FC236}">
                <a16:creationId xmlns:a16="http://schemas.microsoft.com/office/drawing/2014/main" id="{AAC6C183-9B34-AE49-8C66-B0A3AE40A2D5}"/>
              </a:ext>
            </a:extLst>
          </p:cNvPr>
          <p:cNvSpPr txBox="1">
            <a:spLocks/>
          </p:cNvSpPr>
          <p:nvPr/>
        </p:nvSpPr>
        <p:spPr bwMode="auto">
          <a:xfrm>
            <a:off x="152400" y="1118616"/>
            <a:ext cx="8686800" cy="1167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2000" b="1" dirty="0">
                <a:solidFill>
                  <a:srgbClr val="10233E"/>
                </a:solidFill>
              </a:rPr>
              <a:t>La convención internacional anual reúne a miles de Leones de todo el mundo durante una semana de deliberaciones de asuntos de negocios, seminarios, celebración y camaradería.</a:t>
            </a:r>
          </a:p>
        </p:txBody>
      </p:sp>
      <p:graphicFrame>
        <p:nvGraphicFramePr>
          <p:cNvPr id="3" name="Table 2">
            <a:extLst>
              <a:ext uri="{FF2B5EF4-FFF2-40B4-BE49-F238E27FC236}">
                <a16:creationId xmlns:a16="http://schemas.microsoft.com/office/drawing/2014/main" id="{85C7BE67-8842-B385-7872-8A133A5E2934}"/>
              </a:ext>
            </a:extLst>
          </p:cNvPr>
          <p:cNvGraphicFramePr>
            <a:graphicFrameLocks noGrp="1"/>
          </p:cNvGraphicFramePr>
          <p:nvPr>
            <p:extLst>
              <p:ext uri="{D42A27DB-BD31-4B8C-83A1-F6EECF244321}">
                <p14:modId xmlns:p14="http://schemas.microsoft.com/office/powerpoint/2010/main" val="555883951"/>
              </p:ext>
            </p:extLst>
          </p:nvPr>
        </p:nvGraphicFramePr>
        <p:xfrm>
          <a:off x="1371600" y="3581400"/>
          <a:ext cx="6553200" cy="314325"/>
        </p:xfrm>
        <a:graphic>
          <a:graphicData uri="http://schemas.openxmlformats.org/drawingml/2006/table">
            <a:tbl>
              <a:tblPr>
                <a:tableStyleId>{5C22544A-7EE6-4342-B048-85BDC9FD1C3A}</a:tableStyleId>
              </a:tblPr>
              <a:tblGrid>
                <a:gridCol w="6553200">
                  <a:extLst>
                    <a:ext uri="{9D8B030D-6E8A-4147-A177-3AD203B41FA5}">
                      <a16:colId xmlns:a16="http://schemas.microsoft.com/office/drawing/2014/main" val="2273600441"/>
                    </a:ext>
                  </a:extLst>
                </a:gridCol>
              </a:tblGrid>
              <a:tr h="190500">
                <a:tc>
                  <a:txBody>
                    <a:bodyPr/>
                    <a:lstStyle/>
                    <a:p>
                      <a:pPr algn="l" fontAlgn="b"/>
                      <a:r>
                        <a:rPr lang="en-US" sz="2000" u="none" strike="noStrike" dirty="0">
                          <a:effectLst/>
                        </a:rPr>
                        <a:t>Para mayor </a:t>
                      </a:r>
                      <a:r>
                        <a:rPr lang="en-US" sz="2000" u="none" strike="noStrike" dirty="0" err="1">
                          <a:effectLst/>
                        </a:rPr>
                        <a:t>información</a:t>
                      </a:r>
                      <a:r>
                        <a:rPr lang="en-US" sz="2000" u="none" strike="noStrike" dirty="0">
                          <a:effectLst/>
                        </a:rPr>
                        <a:t> </a:t>
                      </a:r>
                      <a:r>
                        <a:rPr lang="en-US" sz="2000" u="none" strike="noStrike" dirty="0" err="1">
                          <a:effectLst/>
                        </a:rPr>
                        <a:t>visite</a:t>
                      </a:r>
                      <a:r>
                        <a:rPr lang="en-US" sz="2000" u="none" strike="noStrike" dirty="0">
                          <a:effectLst/>
                        </a:rPr>
                        <a:t>: </a:t>
                      </a:r>
                      <a:r>
                        <a:rPr lang="en-US" sz="2000" u="none" strike="noStrike" dirty="0">
                          <a:effectLst/>
                          <a:hlinkClick r:id="rId3"/>
                        </a:rPr>
                        <a:t>LCICon.lionsclubs.org</a:t>
                      </a:r>
                      <a:endParaRPr lang="en-US" sz="2000" b="0" i="0" u="none" strike="noStrike" dirty="0">
                        <a:solidFill>
                          <a:srgbClr val="000000"/>
                        </a:solidFill>
                        <a:effectLst/>
                        <a:latin typeface="Calibri" panose="020F0502020204030204" pitchFamily="34" charset="0"/>
                      </a:endParaRPr>
                    </a:p>
                  </a:txBody>
                  <a:tcPr marL="9525" marR="9525" marT="9525" marB="0" anchor="b">
                    <a:noFill/>
                  </a:tcPr>
                </a:tc>
                <a:extLst>
                  <a:ext uri="{0D108BD9-81ED-4DB2-BD59-A6C34878D82A}">
                    <a16:rowId xmlns:a16="http://schemas.microsoft.com/office/drawing/2014/main" val="3807761346"/>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Oficina Internacional</a:t>
            </a:r>
          </a:p>
        </p:txBody>
      </p:sp>
      <p:sp>
        <p:nvSpPr>
          <p:cNvPr id="7" name="Content Placeholder 4">
            <a:extLst>
              <a:ext uri="{FF2B5EF4-FFF2-40B4-BE49-F238E27FC236}">
                <a16:creationId xmlns:a16="http://schemas.microsoft.com/office/drawing/2014/main" id="{35E5BA61-9F5B-A14F-844A-D6EA8631B99F}"/>
              </a:ext>
            </a:extLst>
          </p:cNvPr>
          <p:cNvSpPr txBox="1">
            <a:spLocks/>
          </p:cNvSpPr>
          <p:nvPr/>
        </p:nvSpPr>
        <p:spPr bwMode="auto">
          <a:xfrm>
            <a:off x="152400" y="1170069"/>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b="1" dirty="0">
                <a:solidFill>
                  <a:srgbClr val="10233E"/>
                </a:solidFill>
              </a:rPr>
              <a:t>Ubicada en </a:t>
            </a:r>
            <a:r>
              <a:rPr lang="es-ES" sz="2000" b="1" dirty="0" err="1">
                <a:solidFill>
                  <a:srgbClr val="10233E"/>
                </a:solidFill>
              </a:rPr>
              <a:t>Oak</a:t>
            </a:r>
            <a:r>
              <a:rPr lang="es-ES" sz="2000" b="1" dirty="0">
                <a:solidFill>
                  <a:srgbClr val="10233E"/>
                </a:solidFill>
              </a:rPr>
              <a:t> Brook Illinois</a:t>
            </a:r>
          </a:p>
          <a:p>
            <a:pPr>
              <a:buClr>
                <a:srgbClr val="EAB71F"/>
              </a:buClr>
              <a:buFont typeface="Courier New" panose="02070309020205020404" pitchFamily="49" charset="0"/>
              <a:buChar char="o"/>
            </a:pPr>
            <a:r>
              <a:rPr lang="es-ES" sz="2000" b="1" dirty="0">
                <a:solidFill>
                  <a:srgbClr val="10233E"/>
                </a:solidFill>
              </a:rPr>
              <a:t>Aproximadamente 275 empleados </a:t>
            </a:r>
            <a:br>
              <a:rPr lang="es-ES" sz="2000" b="1" dirty="0">
                <a:solidFill>
                  <a:srgbClr val="10233E"/>
                </a:solidFill>
              </a:rPr>
            </a:br>
            <a:r>
              <a:rPr lang="es-ES" sz="2000" b="1" dirty="0">
                <a:solidFill>
                  <a:srgbClr val="10233E"/>
                </a:solidFill>
              </a:rPr>
              <a:t>en 11 divisiones:</a:t>
            </a:r>
          </a:p>
          <a:p>
            <a:pPr lvl="1">
              <a:buClr>
                <a:srgbClr val="EAB71F"/>
              </a:buClr>
              <a:buFont typeface="Arial" panose="020B0604020202020204" pitchFamily="34" charset="0"/>
              <a:buChar char="•"/>
            </a:pPr>
            <a:r>
              <a:rPr lang="es-ES" sz="1600" dirty="0"/>
              <a:t>Convención</a:t>
            </a:r>
          </a:p>
          <a:p>
            <a:pPr lvl="1">
              <a:buClr>
                <a:srgbClr val="EAB71F"/>
              </a:buClr>
              <a:buFont typeface="Arial" panose="020B0604020202020204" pitchFamily="34" charset="0"/>
              <a:buChar char="•"/>
            </a:pPr>
            <a:r>
              <a:rPr lang="es-ES" sz="1600" dirty="0"/>
              <a:t>Administración de Distritos y Clubes</a:t>
            </a:r>
          </a:p>
          <a:p>
            <a:pPr lvl="1">
              <a:buClr>
                <a:srgbClr val="EAB71F"/>
              </a:buClr>
              <a:buFont typeface="Arial" panose="020B0604020202020204" pitchFamily="34" charset="0"/>
              <a:buChar char="•"/>
            </a:pPr>
            <a:r>
              <a:rPr lang="es-ES" sz="1600" dirty="0"/>
              <a:t>Finanzas</a:t>
            </a:r>
          </a:p>
          <a:p>
            <a:pPr lvl="1">
              <a:buClr>
                <a:srgbClr val="EAB71F"/>
              </a:buClr>
              <a:buFont typeface="Arial" panose="020B0604020202020204" pitchFamily="34" charset="0"/>
              <a:buChar char="•"/>
            </a:pPr>
            <a:r>
              <a:rPr lang="es-ES" sz="1600" dirty="0"/>
              <a:t>Informática</a:t>
            </a:r>
          </a:p>
          <a:p>
            <a:pPr lvl="1">
              <a:buClr>
                <a:srgbClr val="EAB71F"/>
              </a:buClr>
              <a:buFont typeface="Arial" panose="020B0604020202020204" pitchFamily="34" charset="0"/>
              <a:buChar char="•"/>
            </a:pPr>
            <a:r>
              <a:rPr lang="es-ES" sz="1600" dirty="0"/>
              <a:t>Desarrollo de Liderato </a:t>
            </a:r>
          </a:p>
          <a:p>
            <a:pPr lvl="1">
              <a:buClr>
                <a:srgbClr val="EAB71F"/>
              </a:buClr>
              <a:buFont typeface="Arial" panose="020B0604020202020204" pitchFamily="34" charset="0"/>
              <a:buChar char="•"/>
            </a:pPr>
            <a:r>
              <a:rPr lang="es-ES" sz="1600" dirty="0"/>
              <a:t>Asuntos Legales</a:t>
            </a:r>
          </a:p>
          <a:p>
            <a:pPr lvl="1">
              <a:buClr>
                <a:srgbClr val="EAB71F"/>
              </a:buClr>
              <a:buFont typeface="Arial" panose="020B0604020202020204" pitchFamily="34" charset="0"/>
              <a:buChar char="•"/>
            </a:pPr>
            <a:r>
              <a:rPr lang="es-ES" sz="1600" dirty="0"/>
              <a:t>Fundación </a:t>
            </a:r>
            <a:r>
              <a:rPr lang="es-ES" sz="1600" dirty="0" err="1"/>
              <a:t>Lions</a:t>
            </a:r>
            <a:r>
              <a:rPr lang="es-ES" sz="1600" dirty="0"/>
              <a:t> Clubs International</a:t>
            </a:r>
          </a:p>
          <a:p>
            <a:pPr lvl="1">
              <a:buClr>
                <a:srgbClr val="EAB71F"/>
              </a:buClr>
              <a:buFont typeface="Arial" panose="020B0604020202020204" pitchFamily="34" charset="0"/>
              <a:buChar char="•"/>
            </a:pPr>
            <a:r>
              <a:rPr lang="es-ES" sz="1600" dirty="0"/>
              <a:t>Mercadotecnia</a:t>
            </a:r>
          </a:p>
          <a:p>
            <a:pPr lvl="1">
              <a:buClr>
                <a:srgbClr val="EAB71F"/>
              </a:buClr>
              <a:buFont typeface="Arial" panose="020B0604020202020204" pitchFamily="34" charset="0"/>
              <a:buChar char="•"/>
            </a:pPr>
            <a:r>
              <a:rPr lang="es-ES" sz="1600" dirty="0"/>
              <a:t>Aumento de Socios </a:t>
            </a:r>
          </a:p>
          <a:p>
            <a:pPr lvl="1">
              <a:buClr>
                <a:srgbClr val="EAB71F"/>
              </a:buClr>
              <a:buFont typeface="Arial" panose="020B0604020202020204" pitchFamily="34" charset="0"/>
              <a:buChar char="•"/>
            </a:pPr>
            <a:r>
              <a:rPr lang="es-ES" sz="1600" dirty="0"/>
              <a:t>Operaciones y Apoyo a los Socios</a:t>
            </a:r>
          </a:p>
          <a:p>
            <a:pPr lvl="1">
              <a:buClr>
                <a:srgbClr val="EAB71F"/>
              </a:buClr>
              <a:buFont typeface="Arial" panose="020B0604020202020204" pitchFamily="34" charset="0"/>
              <a:buChar char="•"/>
            </a:pPr>
            <a:r>
              <a:rPr lang="es-ES" sz="1600" dirty="0"/>
              <a:t>Actividades de servicio</a:t>
            </a:r>
          </a:p>
        </p:txBody>
      </p:sp>
      <p:pic>
        <p:nvPicPr>
          <p:cNvPr id="5" name="Picture 4">
            <a:extLst>
              <a:ext uri="{FF2B5EF4-FFF2-40B4-BE49-F238E27FC236}">
                <a16:creationId xmlns:a16="http://schemas.microsoft.com/office/drawing/2014/main" id="{8FCC2ACA-F71B-6778-790B-87DFBBC0BAD2}"/>
              </a:ext>
            </a:extLst>
          </p:cNvPr>
          <p:cNvPicPr>
            <a:picLocks noChangeAspect="1"/>
          </p:cNvPicPr>
          <p:nvPr/>
        </p:nvPicPr>
        <p:blipFill>
          <a:blip r:embed="rId3">
            <a:extLst>
              <a:ext uri="{28A0092B-C50C-407E-A947-70E740481C1C}">
                <a14:useLocalDpi xmlns:a14="http://schemas.microsoft.com/office/drawing/2010/main" val="0"/>
              </a:ext>
            </a:extLst>
          </a:blip>
          <a:srcRect l="1389" r="1389"/>
          <a:stretch/>
        </p:blipFill>
        <p:spPr>
          <a:xfrm>
            <a:off x="5194300" y="1208169"/>
            <a:ext cx="3340100" cy="22903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Fundación Lions Clubs International (LCIF)</a:t>
            </a:r>
          </a:p>
        </p:txBody>
      </p:sp>
      <p:pic>
        <p:nvPicPr>
          <p:cNvPr id="2050" name="Picture 2" descr="C:\Documents and Settings\KHeyne\My Documents\My Pictures\LCI Photos\Logos\lcif_h2c.tif"/>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5" name="Content Placeholder 4">
            <a:extLst>
              <a:ext uri="{FF2B5EF4-FFF2-40B4-BE49-F238E27FC236}">
                <a16:creationId xmlns:a16="http://schemas.microsoft.com/office/drawing/2014/main" id="{27587C7B-4405-854A-B9A3-A7531D597772}"/>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2000" b="1">
                <a:solidFill>
                  <a:srgbClr val="10233E"/>
                </a:solidFill>
              </a:rPr>
              <a:t>Datos importantes</a:t>
            </a:r>
          </a:p>
          <a:p>
            <a:pPr lvl="1">
              <a:buClr>
                <a:srgbClr val="EAB71F"/>
              </a:buClr>
              <a:buFont typeface="Arial" panose="020B0604020202020204" pitchFamily="34" charset="0"/>
              <a:buChar char="•"/>
            </a:pPr>
            <a:r>
              <a:rPr lang="es-ES" sz="1600"/>
              <a:t>Fundada en 1968 para impulsar el servicio de los Leones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s-ES" sz="1600"/>
              <a:t>Proporciona subvenciones para proyectos humanitarios a gran escala</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s-ES" sz="1600"/>
              <a:t>Depende de donaciones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s-ES" sz="1600"/>
              <a:t>Hasta la fecha se han concedido más de 1000 millones de dólares en subvenciones.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s-ES" sz="1600"/>
              <a:t>Está llevando a cabo la campaña de recaudación de fondos más ambiciosa de su historia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Fundación Lions Clubs International (LCIF)</a:t>
            </a:r>
          </a:p>
        </p:txBody>
      </p:sp>
      <p:pic>
        <p:nvPicPr>
          <p:cNvPr id="5" name="Picture 2" descr="C:\Documents and Settings\KHeyne\My Documents\My Pictures\LCI Photos\Logos\lcif_h2c.tif">
            <a:extLst>
              <a:ext uri="{FF2B5EF4-FFF2-40B4-BE49-F238E27FC236}">
                <a16:creationId xmlns:a16="http://schemas.microsoft.com/office/drawing/2014/main" id="{CB319032-1A28-BC4C-AFC0-CD9966B7DD02}"/>
              </a:ext>
            </a:extLst>
          </p:cNvPr>
          <p:cNvPicPr>
            <a:picLocks noChangeAspect="1" noChangeArrowheads="1"/>
          </p:cNvPicPr>
          <p:nvPr/>
        </p:nvPicPr>
        <p:blipFill>
          <a:blip r:embed="rId2"/>
          <a:srcRect/>
          <a:stretch>
            <a:fillRect/>
          </a:stretch>
        </p:blipFill>
        <p:spPr bwMode="auto">
          <a:xfrm>
            <a:off x="304800" y="1066800"/>
            <a:ext cx="3352800" cy="978036"/>
          </a:xfrm>
          <a:prstGeom prst="rect">
            <a:avLst/>
          </a:prstGeom>
          <a:noFill/>
        </p:spPr>
      </p:pic>
      <p:sp>
        <p:nvSpPr>
          <p:cNvPr id="6" name="Content Placeholder 4">
            <a:extLst>
              <a:ext uri="{FF2B5EF4-FFF2-40B4-BE49-F238E27FC236}">
                <a16:creationId xmlns:a16="http://schemas.microsoft.com/office/drawing/2014/main" id="{EC61D580-000D-924A-A593-994FBDF132C9}"/>
              </a:ext>
            </a:extLst>
          </p:cNvPr>
          <p:cNvSpPr txBox="1">
            <a:spLocks/>
          </p:cNvSpPr>
          <p:nvPr/>
        </p:nvSpPr>
        <p:spPr bwMode="auto">
          <a:xfrm>
            <a:off x="152400" y="2209800"/>
            <a:ext cx="8382000" cy="43190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2000" b="1">
                <a:solidFill>
                  <a:srgbClr val="10233E"/>
                </a:solidFill>
              </a:rPr>
              <a:t>50 + años de impacto</a:t>
            </a:r>
          </a:p>
          <a:p>
            <a:pPr lvl="1">
              <a:buClr>
                <a:srgbClr val="EAB71F"/>
              </a:buClr>
              <a:buFont typeface="Arial" panose="020B0604020202020204" pitchFamily="34" charset="0"/>
              <a:buChar char="•"/>
            </a:pPr>
            <a:r>
              <a:rPr lang="es-ES" sz="1600"/>
              <a:t>120 millones de dólares en auxilio en casos de desastre</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s-ES" sz="1600"/>
              <a:t>16 millones de niños servidos a través de Lions Quest</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s-ES" sz="1600"/>
              <a:t>9,1 millones de operaciones de cataratas</a:t>
            </a:r>
          </a:p>
          <a:p>
            <a:pPr lvl="1">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s-ES" sz="1600"/>
              <a:t>Millones de niños vacunados contra el sarampión</a:t>
            </a:r>
          </a:p>
        </p:txBody>
      </p:sp>
    </p:spTree>
    <p:extLst>
      <p:ext uri="{BB962C8B-B14F-4D97-AF65-F5344CB8AC3E}">
        <p14:creationId xmlns:p14="http://schemas.microsoft.com/office/powerpoint/2010/main" val="3415522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Liderato</a:t>
            </a:r>
          </a:p>
        </p:txBody>
      </p:sp>
      <p:sp>
        <p:nvSpPr>
          <p:cNvPr id="4" name="Content Placeholder 4">
            <a:extLst>
              <a:ext uri="{FF2B5EF4-FFF2-40B4-BE49-F238E27FC236}">
                <a16:creationId xmlns:a16="http://schemas.microsoft.com/office/drawing/2014/main" id="{59C7BDCD-469E-E14A-9F8F-8CB7696FCEB4}"/>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2000" b="1">
                <a:solidFill>
                  <a:srgbClr val="10233E"/>
                </a:solidFill>
              </a:rPr>
              <a:t>LCI provee capacitación y oportunidades de desarrollo a los Leones. El Equipo Global de Liderato (GLT), es la fuerzo propulsora de los programas, incluyendo:</a:t>
            </a:r>
          </a:p>
          <a:p>
            <a:pPr lvl="1">
              <a:buClr>
                <a:srgbClr val="EAB71F"/>
              </a:buClr>
              <a:buFont typeface="Arial" panose="020B0604020202020204" pitchFamily="34" charset="0"/>
              <a:buChar char="•"/>
            </a:pPr>
            <a:r>
              <a:rPr lang="es-ES" sz="1600"/>
              <a:t>Instituto de Liderato para Leones Emergentes</a:t>
            </a:r>
          </a:p>
          <a:p>
            <a:pPr lvl="1">
              <a:buClr>
                <a:srgbClr val="EAB71F"/>
              </a:buClr>
              <a:buFont typeface="Arial" panose="020B0604020202020204" pitchFamily="34" charset="0"/>
              <a:buChar char="•"/>
            </a:pPr>
            <a:r>
              <a:rPr lang="es-ES" sz="1600"/>
              <a:t>Instituto Leonístico de Liderato Avanzado</a:t>
            </a:r>
          </a:p>
          <a:p>
            <a:pPr lvl="1">
              <a:buClr>
                <a:srgbClr val="EAB71F"/>
              </a:buClr>
              <a:buFont typeface="Arial" panose="020B0604020202020204" pitchFamily="34" charset="0"/>
              <a:buChar char="•"/>
            </a:pPr>
            <a:r>
              <a:rPr lang="es-ES" sz="1600"/>
              <a:t>Instituto de Capacitación Docente</a:t>
            </a:r>
          </a:p>
          <a:p>
            <a:pPr lvl="1">
              <a:buClr>
                <a:srgbClr val="EAB71F"/>
              </a:buClr>
              <a:buFont typeface="Arial" panose="020B0604020202020204" pitchFamily="34" charset="0"/>
              <a:buChar char="•"/>
            </a:pPr>
            <a:r>
              <a:rPr lang="es-ES" sz="1600"/>
              <a:t>Institutos Regionales de Liderato Leonístico</a:t>
            </a:r>
          </a:p>
          <a:p>
            <a:pPr lvl="1">
              <a:buClr>
                <a:srgbClr val="EAB71F"/>
              </a:buClr>
              <a:buFont typeface="Arial" panose="020B0604020202020204" pitchFamily="34" charset="0"/>
              <a:buChar char="•"/>
            </a:pPr>
            <a:r>
              <a:rPr lang="es-ES" sz="1600"/>
              <a:t>Seminario para Gobernadores Electos de Distrito</a:t>
            </a:r>
          </a:p>
          <a:p>
            <a:pPr lvl="1">
              <a:buClr>
                <a:srgbClr val="EAB71F"/>
              </a:buClr>
              <a:buFont typeface="Arial" panose="020B0604020202020204" pitchFamily="34" charset="0"/>
              <a:buChar char="•"/>
            </a:pPr>
            <a:r>
              <a:rPr lang="es-ES" sz="1600"/>
              <a:t>Financiación para el desarrollo de liderato en el distrito múltiple</a:t>
            </a:r>
          </a:p>
          <a:p>
            <a:pPr lvl="1">
              <a:buClr>
                <a:srgbClr val="EAB71F"/>
              </a:buClr>
              <a:buFont typeface="Arial" panose="020B0604020202020204" pitchFamily="34" charset="0"/>
              <a:buChar char="•"/>
            </a:pPr>
            <a:r>
              <a:rPr lang="es-ES" sz="1600"/>
              <a:t>Programa de Financiación del GLT de Distrito</a:t>
            </a:r>
          </a:p>
          <a:p>
            <a:pPr lvl="1">
              <a:buClr>
                <a:srgbClr val="EAB71F"/>
              </a:buClr>
              <a:buFont typeface="Arial" panose="020B0604020202020204" pitchFamily="34" charset="0"/>
              <a:buChar char="•"/>
            </a:pPr>
            <a:r>
              <a:rPr lang="es-ES" sz="1600"/>
              <a:t>Webinars</a:t>
            </a:r>
          </a:p>
          <a:p>
            <a:pPr lvl="1">
              <a:buClr>
                <a:srgbClr val="EAB71F"/>
              </a:buClr>
              <a:buFont typeface="Arial" panose="020B0604020202020204" pitchFamily="34" charset="0"/>
              <a:buChar char="•"/>
            </a:pPr>
            <a:r>
              <a:rPr lang="es-ES" sz="1600"/>
              <a:t>Centro Leonístico de Aprendizaje</a:t>
            </a:r>
          </a:p>
          <a:p>
            <a:pPr lvl="1">
              <a:buClr>
                <a:srgbClr val="EAB71F"/>
              </a:buClr>
              <a:buFont typeface="Arial" panose="020B0604020202020204" pitchFamily="34" charset="0"/>
              <a:buChar char="•"/>
            </a:pPr>
            <a:r>
              <a:rPr lang="es-ES" sz="1600"/>
              <a:t>Programa Leonístico de Instructores Certificados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solidFill>
                  <a:schemeClr val="bg1"/>
                </a:solidFill>
              </a:rPr>
              <a:t>Quiénes son los Leones</a:t>
            </a:r>
          </a:p>
        </p:txBody>
      </p:sp>
      <p:sp>
        <p:nvSpPr>
          <p:cNvPr id="5" name="Content Placeholder 4"/>
          <p:cNvSpPr>
            <a:spLocks noGrp="1"/>
          </p:cNvSpPr>
          <p:nvPr>
            <p:ph idx="1"/>
          </p:nvPr>
        </p:nvSpPr>
        <p:spPr>
          <a:xfrm>
            <a:off x="152400" y="1118616"/>
            <a:ext cx="7772400" cy="5410200"/>
          </a:xfrm>
        </p:spPr>
        <p:txBody>
          <a:bodyPr/>
          <a:lstStyle/>
          <a:p>
            <a:pPr marL="0" indent="0">
              <a:buNone/>
            </a:pPr>
            <a:r>
              <a:rPr lang="es-ES" b="1" dirty="0">
                <a:solidFill>
                  <a:srgbClr val="10233E"/>
                </a:solidFill>
              </a:rPr>
              <a:t>Los Leones son hombres y mujeres dedicados al servicio de los necesitados, bien sea en su propia comunidad o en otras partes del mundo.</a:t>
            </a:r>
          </a:p>
          <a:p>
            <a:pPr lvl="1"/>
            <a:endParaRPr lang="en-US" dirty="0"/>
          </a:p>
          <a:p>
            <a:pPr lvl="1">
              <a:buClr>
                <a:srgbClr val="EAB71F"/>
              </a:buClr>
              <a:buFont typeface="Courier New" panose="02070309020205020404" pitchFamily="49" charset="0"/>
              <a:buChar char="o"/>
            </a:pPr>
            <a:r>
              <a:rPr lang="es-ES" dirty="0"/>
              <a:t>Más de 1,4 millones de socios</a:t>
            </a:r>
          </a:p>
          <a:p>
            <a:pPr lvl="1">
              <a:buClr>
                <a:srgbClr val="EAB71F"/>
              </a:buClr>
              <a:buFont typeface="Courier New" panose="02070309020205020404" pitchFamily="49" charset="0"/>
              <a:buChar char="o"/>
            </a:pPr>
            <a:r>
              <a:rPr lang="es-ES" dirty="0"/>
              <a:t>En más de 200 países</a:t>
            </a:r>
          </a:p>
          <a:p>
            <a:pPr lvl="1">
              <a:buClr>
                <a:srgbClr val="EAB71F"/>
              </a:buClr>
              <a:buFont typeface="Courier New" panose="02070309020205020404" pitchFamily="49" charset="0"/>
              <a:buChar char="o"/>
            </a:pPr>
            <a:r>
              <a:rPr lang="es-ES" dirty="0"/>
              <a:t>Más de 48.000 clubes</a:t>
            </a:r>
          </a:p>
          <a:p>
            <a:pPr lvl="1">
              <a:buNone/>
            </a:pPr>
            <a:endParaRPr lang="en-US" dirty="0"/>
          </a:p>
        </p:txBody>
      </p:sp>
      <p:pic>
        <p:nvPicPr>
          <p:cNvPr id="6" name="Picture 2">
            <a:extLst>
              <a:ext uri="{FF2B5EF4-FFF2-40B4-BE49-F238E27FC236}">
                <a16:creationId xmlns:a16="http://schemas.microsoft.com/office/drawing/2014/main" id="{B0EEE431-94BE-534B-E90A-28DE432FF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92" b="2092"/>
          <a:stretch/>
        </p:blipFill>
        <p:spPr bwMode="auto">
          <a:xfrm>
            <a:off x="3733800" y="3352800"/>
            <a:ext cx="5410200" cy="3124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Actividades de servicio</a:t>
            </a:r>
          </a:p>
        </p:txBody>
      </p:sp>
      <p:sp>
        <p:nvSpPr>
          <p:cNvPr id="4" name="Content Placeholder 4">
            <a:extLst>
              <a:ext uri="{FF2B5EF4-FFF2-40B4-BE49-F238E27FC236}">
                <a16:creationId xmlns:a16="http://schemas.microsoft.com/office/drawing/2014/main" id="{35893C1D-6A98-9A46-800E-4009C096261D}"/>
              </a:ext>
            </a:extLst>
          </p:cNvPr>
          <p:cNvSpPr txBox="1">
            <a:spLocks/>
          </p:cNvSpPr>
          <p:nvPr/>
        </p:nvSpPr>
        <p:spPr bwMode="auto">
          <a:xfrm>
            <a:off x="152400" y="1118616"/>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2000" b="1">
                <a:solidFill>
                  <a:srgbClr val="10233E"/>
                </a:solidFill>
              </a:rPr>
              <a:t>Dado que los Leones intentan atender las necesidades más apremiantes de sus comunidades, nuestras actividades son múltiples; no obstante, los Leones están unidos en torno a cinco causas globales. El Equipo Global de Servicio (GST) es la fuerza impulsora tras estos programas y recopila y comparte historias de servicio que dan poder a los líderes para actuar.</a:t>
            </a:r>
          </a:p>
          <a:p>
            <a:pPr lvl="1">
              <a:buClr>
                <a:srgbClr val="EAB71F"/>
              </a:buClr>
              <a:buFont typeface="Arial" panose="020B0604020202020204" pitchFamily="34" charset="0"/>
              <a:buChar char="•"/>
            </a:pPr>
            <a:r>
              <a:rPr lang="es-ES" sz="1600"/>
              <a:t>Diabetes</a:t>
            </a:r>
          </a:p>
          <a:p>
            <a:pPr lvl="1">
              <a:buClr>
                <a:srgbClr val="EAB71F"/>
              </a:buClr>
              <a:buFont typeface="Arial" panose="020B0604020202020204" pitchFamily="34" charset="0"/>
              <a:buChar char="•"/>
            </a:pPr>
            <a:r>
              <a:rPr lang="es-ES" sz="1600"/>
              <a:t>Visión</a:t>
            </a:r>
          </a:p>
          <a:p>
            <a:pPr lvl="1">
              <a:buClr>
                <a:srgbClr val="EAB71F"/>
              </a:buClr>
              <a:buFont typeface="Arial" panose="020B0604020202020204" pitchFamily="34" charset="0"/>
              <a:buChar char="•"/>
            </a:pPr>
            <a:r>
              <a:rPr lang="es-ES" sz="1600"/>
              <a:t>Hambre</a:t>
            </a:r>
          </a:p>
          <a:p>
            <a:pPr lvl="1">
              <a:buClr>
                <a:srgbClr val="EAB71F"/>
              </a:buClr>
              <a:buFont typeface="Arial" panose="020B0604020202020204" pitchFamily="34" charset="0"/>
              <a:buChar char="•"/>
            </a:pPr>
            <a:r>
              <a:rPr lang="es-ES" sz="1600"/>
              <a:t>Medio ambiente</a:t>
            </a:r>
          </a:p>
          <a:p>
            <a:pPr lvl="1">
              <a:buClr>
                <a:srgbClr val="EAB71F"/>
              </a:buClr>
              <a:buFont typeface="Arial" panose="020B0604020202020204" pitchFamily="34" charset="0"/>
              <a:buChar char="•"/>
            </a:pPr>
            <a:r>
              <a:rPr lang="es-ES" sz="1600"/>
              <a:t>Cáncer infantil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Aumento de socios</a:t>
            </a:r>
          </a:p>
        </p:txBody>
      </p:sp>
      <p:sp>
        <p:nvSpPr>
          <p:cNvPr id="4" name="Content Placeholder 4">
            <a:extLst>
              <a:ext uri="{FF2B5EF4-FFF2-40B4-BE49-F238E27FC236}">
                <a16:creationId xmlns:a16="http://schemas.microsoft.com/office/drawing/2014/main" id="{74AAC061-E6C7-DB4C-84B8-9113DCC573F9}"/>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s-ES" sz="1600" b="1">
                <a:solidFill>
                  <a:srgbClr val="10233E"/>
                </a:solidFill>
              </a:rPr>
              <a:t>El reclutamiento de socios nuevos asegurará que haya una afluencia continua de socios entusiastas para atender a los necesitados e identificar servicios nuevos que puedan realizarse en la comunidad. Los programas de afiliación diseñados para ayudar a estimular el crecimiento y fomentar la calidad de los socios incluyen:</a:t>
            </a:r>
          </a:p>
          <a:p>
            <a:pPr lvl="1">
              <a:buClr>
                <a:srgbClr val="EAB71F"/>
              </a:buClr>
              <a:buFont typeface="Arial" panose="020B0604020202020204" pitchFamily="34" charset="0"/>
              <a:buChar char="•"/>
            </a:pPr>
            <a:r>
              <a:rPr lang="es-ES" sz="1400"/>
              <a:t>Afiliación familiar</a:t>
            </a:r>
          </a:p>
          <a:p>
            <a:pPr lvl="1">
              <a:buClr>
                <a:srgbClr val="EAB71F"/>
              </a:buClr>
              <a:buFont typeface="Arial" panose="020B0604020202020204" pitchFamily="34" charset="0"/>
              <a:buChar char="•"/>
            </a:pPr>
            <a:r>
              <a:rPr lang="es-ES" sz="1400"/>
              <a:t>Afiliación estudiantil</a:t>
            </a:r>
          </a:p>
          <a:p>
            <a:pPr lvl="1">
              <a:buClr>
                <a:srgbClr val="EAB71F"/>
              </a:buClr>
              <a:buFont typeface="Arial" panose="020B0604020202020204" pitchFamily="34" charset="0"/>
              <a:buChar char="•"/>
            </a:pPr>
            <a:r>
              <a:rPr lang="es-ES" sz="1400"/>
              <a:t>Leo a León</a:t>
            </a:r>
          </a:p>
          <a:p>
            <a:pPr lvl="1">
              <a:buClr>
                <a:srgbClr val="EAB71F"/>
              </a:buClr>
              <a:buFont typeface="Arial" panose="020B0604020202020204" pitchFamily="34" charset="0"/>
              <a:buChar char="•"/>
            </a:pPr>
            <a:r>
              <a:rPr lang="es-ES" sz="1400"/>
              <a:t>Día de la Juramentación Leonística Mundial</a:t>
            </a:r>
          </a:p>
          <a:p>
            <a:pPr lvl="1">
              <a:buClr>
                <a:srgbClr val="EAB71F"/>
              </a:buClr>
              <a:buFont typeface="Arial" panose="020B0604020202020204" pitchFamily="34" charset="0"/>
              <a:buChar char="•"/>
            </a:pPr>
            <a:r>
              <a:rPr lang="es-ES" sz="1400"/>
              <a:t>Clubes Leo</a:t>
            </a:r>
          </a:p>
          <a:p>
            <a:pPr lvl="1">
              <a:buClr>
                <a:srgbClr val="EAB71F"/>
              </a:buClr>
              <a:buFont typeface="Arial" panose="020B0604020202020204" pitchFamily="34" charset="0"/>
              <a:buChar char="•"/>
            </a:pPr>
            <a:r>
              <a:rPr lang="es-ES" sz="1400"/>
              <a:t>Filiales de club</a:t>
            </a:r>
          </a:p>
          <a:p>
            <a:pPr lvl="1">
              <a:buClr>
                <a:srgbClr val="EAB71F"/>
              </a:buClr>
              <a:buFont typeface="Arial" panose="020B0604020202020204" pitchFamily="34" charset="0"/>
              <a:buChar char="•"/>
            </a:pPr>
            <a:endParaRPr lang="en-US" sz="1600" dirty="0"/>
          </a:p>
          <a:p>
            <a:pPr marL="0" indent="0">
              <a:buClr>
                <a:srgbClr val="EAB71F"/>
              </a:buClr>
              <a:buNone/>
            </a:pPr>
            <a:r>
              <a:rPr lang="es-ES" sz="1600" b="1">
                <a:solidFill>
                  <a:srgbClr val="10233E"/>
                </a:solidFill>
              </a:rPr>
              <a:t>Además, la formación de clubes nuevos es esencial para atender áreas nuevas o desatendidas. Hay diferentes tipos de clubes para que cada socio encuentre el que mejor se ajuste a su estilo de vida:</a:t>
            </a:r>
          </a:p>
          <a:p>
            <a:pPr lvl="1">
              <a:buClr>
                <a:srgbClr val="EAB71F"/>
              </a:buClr>
              <a:buFont typeface="Arial" panose="020B0604020202020204" pitchFamily="34" charset="0"/>
              <a:buChar char="•"/>
            </a:pPr>
            <a:r>
              <a:rPr lang="es-ES" sz="1400"/>
              <a:t>Clubes de Leones tradicionales</a:t>
            </a:r>
          </a:p>
          <a:p>
            <a:pPr lvl="1">
              <a:buClr>
                <a:srgbClr val="EAB71F"/>
              </a:buClr>
              <a:buFont typeface="Arial" panose="020B0604020202020204" pitchFamily="34" charset="0"/>
              <a:buChar char="•"/>
            </a:pPr>
            <a:r>
              <a:rPr lang="es-ES" sz="1400"/>
              <a:t>Clubes de Leones Universitarios</a:t>
            </a:r>
          </a:p>
          <a:p>
            <a:pPr lvl="1">
              <a:buClr>
                <a:srgbClr val="EAB71F"/>
              </a:buClr>
              <a:buFont typeface="Arial" panose="020B0604020202020204" pitchFamily="34" charset="0"/>
              <a:buChar char="•"/>
            </a:pPr>
            <a:r>
              <a:rPr lang="es-ES" sz="1400"/>
              <a:t>Clubes de Leones Leo</a:t>
            </a:r>
          </a:p>
          <a:p>
            <a:pPr lvl="1">
              <a:buClr>
                <a:srgbClr val="EAB71F"/>
              </a:buClr>
              <a:buFont typeface="Arial" panose="020B0604020202020204" pitchFamily="34" charset="0"/>
              <a:buChar char="•"/>
            </a:pPr>
            <a:r>
              <a:rPr lang="es-ES" sz="1400"/>
              <a:t>Clubes de Leones Lioness</a:t>
            </a:r>
          </a:p>
          <a:p>
            <a:pPr lvl="1">
              <a:buClr>
                <a:srgbClr val="EAB71F"/>
              </a:buClr>
              <a:buFont typeface="Arial" panose="020B0604020202020204" pitchFamily="34" charset="0"/>
              <a:buChar char="•"/>
            </a:pPr>
            <a:r>
              <a:rPr lang="es-ES" sz="1400"/>
              <a:t>Clubes de Leones Leo</a:t>
            </a:r>
          </a:p>
        </p:txBody>
      </p:sp>
    </p:spTree>
    <p:extLst>
      <p:ext uri="{BB962C8B-B14F-4D97-AF65-F5344CB8AC3E}">
        <p14:creationId xmlns:p14="http://schemas.microsoft.com/office/powerpoint/2010/main" val="1696935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s-ES"/>
              <a:t>¡Bienvenido a nuestro club de Leones!</a:t>
            </a:r>
          </a:p>
        </p:txBody>
      </p:sp>
      <p:sp>
        <p:nvSpPr>
          <p:cNvPr id="7" name="Subtitle 6"/>
          <p:cNvSpPr>
            <a:spLocks noGrp="1"/>
          </p:cNvSpPr>
          <p:nvPr>
            <p:ph type="subTitle" idx="1"/>
          </p:nvPr>
        </p:nvSpPr>
        <p:spPr/>
        <p:txBody>
          <a:bodyPr/>
          <a:lstStyle/>
          <a:p>
            <a:r>
              <a:rPr lang="es-ES"/>
              <a:t>¿Tienen preguntas?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solidFill>
                  <a:schemeClr val="bg1"/>
                </a:solidFill>
              </a:rPr>
              <a:t>Quiénes son los Leones</a:t>
            </a:r>
          </a:p>
        </p:txBody>
      </p:sp>
      <p:sp>
        <p:nvSpPr>
          <p:cNvPr id="3" name="Content Placeholder 2"/>
          <p:cNvSpPr>
            <a:spLocks noGrp="1"/>
          </p:cNvSpPr>
          <p:nvPr>
            <p:ph idx="1"/>
          </p:nvPr>
        </p:nvSpPr>
        <p:spPr>
          <a:xfrm>
            <a:off x="152400" y="1066800"/>
            <a:ext cx="8610600" cy="5410200"/>
          </a:xfrm>
        </p:spPr>
        <p:txBody>
          <a:bodyPr/>
          <a:lstStyle/>
          <a:p>
            <a:pPr>
              <a:buClr>
                <a:srgbClr val="EAB71F"/>
              </a:buClr>
              <a:buFont typeface="Courier New" panose="02070309020205020404" pitchFamily="49" charset="0"/>
              <a:buChar char="o"/>
            </a:pPr>
            <a:r>
              <a:rPr lang="es-ES" sz="2000" b="1">
                <a:solidFill>
                  <a:srgbClr val="10233E"/>
                </a:solidFill>
              </a:rPr>
              <a:t>Declaración de la visión: </a:t>
            </a:r>
            <a:r>
              <a:rPr lang="es-ES" sz="2000"/>
              <a:t>Ser el líder global del servicio comunitario y humanitario.</a:t>
            </a:r>
          </a:p>
          <a:p>
            <a:pPr>
              <a:buClr>
                <a:srgbClr val="EAB71F"/>
              </a:buClr>
              <a:buFont typeface="Courier New" panose="02070309020205020404" pitchFamily="49" charset="0"/>
              <a:buChar char="o"/>
            </a:pPr>
            <a:r>
              <a:rPr lang="es-ES" sz="2000" b="1">
                <a:solidFill>
                  <a:srgbClr val="10233E"/>
                </a:solidFill>
              </a:rPr>
              <a:t>Declaración de principios:</a:t>
            </a:r>
            <a:r>
              <a:rPr lang="es-ES" sz="2000">
                <a:solidFill>
                  <a:srgbClr val="10233E"/>
                </a:solidFill>
              </a:rPr>
              <a:t> </a:t>
            </a:r>
            <a:r>
              <a:rPr lang="es-ES" sz="2000"/>
              <a:t>Dar poder a los voluntarios para que sirvan a sus comunidades, atiendan las necesidades humanitarias, alienten la paz y promuevan el entendimiento internacional a través de los clubes de Leones.</a:t>
            </a:r>
          </a:p>
          <a:p>
            <a:pPr>
              <a:buClr>
                <a:srgbClr val="EAB71F"/>
              </a:buClr>
              <a:buFont typeface="Courier New" panose="02070309020205020404" pitchFamily="49" charset="0"/>
              <a:buChar char="o"/>
            </a:pPr>
            <a:r>
              <a:rPr lang="es-ES" sz="2000" b="1">
                <a:solidFill>
                  <a:srgbClr val="10233E"/>
                </a:solidFill>
              </a:rPr>
              <a:t>Lema: </a:t>
            </a:r>
            <a:r>
              <a:rPr lang="es-ES" sz="2000"/>
              <a:t>“Nosotros servimos”</a:t>
            </a:r>
          </a:p>
          <a:p>
            <a:pPr>
              <a:buClr>
                <a:srgbClr val="EAB71F"/>
              </a:buClr>
              <a:buFont typeface="Courier New" panose="02070309020205020404" pitchFamily="49" charset="0"/>
              <a:buChar char="o"/>
            </a:pPr>
            <a:r>
              <a:rPr lang="es-ES" sz="2000" b="1">
                <a:solidFill>
                  <a:srgbClr val="10233E"/>
                </a:solidFill>
              </a:rPr>
              <a:t>Divisa: </a:t>
            </a:r>
            <a:r>
              <a:rPr lang="es-ES" sz="2000"/>
              <a:t>Libertad, Entendimiento, Orden Nacional, Esfuerzo, Servicio.</a:t>
            </a:r>
          </a:p>
          <a:p>
            <a:pPr>
              <a:buClr>
                <a:srgbClr val="EAB71F"/>
              </a:buClr>
              <a:buFont typeface="Courier New" panose="02070309020205020404" pitchFamily="49" charset="0"/>
              <a:buChar char="o"/>
            </a:pPr>
            <a:r>
              <a:rPr lang="es-ES" sz="2000" b="1">
                <a:solidFill>
                  <a:srgbClr val="10233E"/>
                </a:solidFill>
              </a:rPr>
              <a:t>Propósitos: </a:t>
            </a:r>
            <a:r>
              <a:rPr lang="es-ES" sz="2000"/>
              <a:t>LCI tiene una lista de propósitos para explicar por qué existen los Leones.</a:t>
            </a:r>
          </a:p>
          <a:p>
            <a:pPr>
              <a:buClr>
                <a:srgbClr val="EAB71F"/>
              </a:buClr>
              <a:buFont typeface="Courier New" panose="02070309020205020404" pitchFamily="49" charset="0"/>
              <a:buChar char="o"/>
            </a:pPr>
            <a:r>
              <a:rPr lang="es-ES" sz="2000" b="1">
                <a:solidFill>
                  <a:srgbClr val="10233E"/>
                </a:solidFill>
              </a:rPr>
              <a:t>Código de ética: </a:t>
            </a:r>
            <a:r>
              <a:rPr lang="es-ES" sz="2000"/>
              <a:t>La Asociación tiene un código de ética que establece el estándar al que los Leones deben aspirar a atenerse.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304800" y="3810000"/>
            <a:ext cx="8534400" cy="762000"/>
          </a:xfrm>
        </p:spPr>
        <p:txBody>
          <a:bodyPr/>
          <a:lstStyle/>
          <a:p>
            <a:pPr algn="ctr"/>
            <a:r>
              <a:rPr lang="es-ES" sz="4000" b="1">
                <a:solidFill>
                  <a:schemeClr val="bg1"/>
                </a:solidFill>
              </a:rPr>
              <a:t>[Insertar nombre del club aquí]</a:t>
            </a:r>
          </a:p>
        </p:txBody>
      </p:sp>
      <p:pic>
        <p:nvPicPr>
          <p:cNvPr id="4" name="Picture Placeholder 7">
            <a:extLst>
              <a:ext uri="{FF2B5EF4-FFF2-40B4-BE49-F238E27FC236}">
                <a16:creationId xmlns:a16="http://schemas.microsoft.com/office/drawing/2014/main" id="{40000DAD-6628-9015-550E-E5C19DF6B422}"/>
              </a:ext>
            </a:extLst>
          </p:cNvPr>
          <p:cNvPicPr>
            <a:picLocks noChangeAspect="1"/>
          </p:cNvPicPr>
          <p:nvPr/>
        </p:nvPicPr>
        <p:blipFill rotWithShape="1">
          <a:blip r:embed="rId3">
            <a:extLst>
              <a:ext uri="{28A0092B-C50C-407E-A947-70E740481C1C}">
                <a14:useLocalDpi xmlns:a14="http://schemas.microsoft.com/office/drawing/2010/main" val="0"/>
              </a:ext>
            </a:extLst>
          </a:blip>
          <a:srcRect t="60606" b="20202"/>
          <a:stretch/>
        </p:blipFill>
        <p:spPr bwMode="auto">
          <a:xfrm>
            <a:off x="800100" y="1295400"/>
            <a:ext cx="7543800" cy="1447800"/>
          </a:xfrm>
          <a:prstGeom prst="rect">
            <a:avLst/>
          </a:prstGeom>
          <a:noFill/>
          <a:ln w="50800">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Historia</a:t>
            </a:r>
          </a:p>
        </p:txBody>
      </p:sp>
      <p:sp>
        <p:nvSpPr>
          <p:cNvPr id="6" name="Content Placeholder 4">
            <a:extLst>
              <a:ext uri="{FF2B5EF4-FFF2-40B4-BE49-F238E27FC236}">
                <a16:creationId xmlns:a16="http://schemas.microsoft.com/office/drawing/2014/main" id="{64AF8279-88B5-7748-895F-0CC2F99ECC1C}"/>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s-ES" sz="2000" b="1">
                <a:solidFill>
                  <a:srgbClr val="10233E"/>
                </a:solidFill>
              </a:rPr>
              <a:t>Fecha de la fundación: </a:t>
            </a:r>
            <a:r>
              <a:rPr lang="es-ES" sz="2000"/>
              <a:t>[Insertar]</a:t>
            </a:r>
          </a:p>
          <a:p>
            <a:pPr>
              <a:lnSpc>
                <a:spcPct val="200000"/>
              </a:lnSpc>
              <a:buClr>
                <a:srgbClr val="EAB71F"/>
              </a:buClr>
              <a:buFont typeface="Courier New" panose="02070309020205020404" pitchFamily="49" charset="0"/>
              <a:buChar char="o"/>
            </a:pPr>
            <a:r>
              <a:rPr lang="es-ES" sz="2000" b="1">
                <a:solidFill>
                  <a:srgbClr val="10233E"/>
                </a:solidFill>
              </a:rPr>
              <a:t>Cantidad de socios fundadores: </a:t>
            </a:r>
            <a:r>
              <a:rPr lang="es-ES" sz="2000"/>
              <a:t>[Insertar]</a:t>
            </a:r>
          </a:p>
          <a:p>
            <a:pPr>
              <a:lnSpc>
                <a:spcPct val="200000"/>
              </a:lnSpc>
              <a:buClr>
                <a:srgbClr val="EAB71F"/>
              </a:buClr>
              <a:buFont typeface="Courier New" panose="02070309020205020404" pitchFamily="49" charset="0"/>
              <a:buChar char="o"/>
            </a:pPr>
            <a:r>
              <a:rPr lang="es-ES" sz="2000" b="1">
                <a:solidFill>
                  <a:srgbClr val="10233E"/>
                </a:solidFill>
              </a:rPr>
              <a:t>Clubes patrocinados por nosotros: </a:t>
            </a:r>
            <a:r>
              <a:rPr lang="es-ES" sz="2000"/>
              <a:t>[Insertar]</a:t>
            </a:r>
          </a:p>
          <a:p>
            <a:pPr>
              <a:lnSpc>
                <a:spcPct val="200000"/>
              </a:lnSpc>
              <a:buClr>
                <a:srgbClr val="EAB71F"/>
              </a:buClr>
              <a:buFont typeface="Courier New" panose="02070309020205020404" pitchFamily="49" charset="0"/>
              <a:buChar char="o"/>
            </a:pPr>
            <a:r>
              <a:rPr lang="es-ES" sz="2000" b="1">
                <a:solidFill>
                  <a:srgbClr val="10233E"/>
                </a:solidFill>
              </a:rPr>
              <a:t>Premios y logros: </a:t>
            </a:r>
            <a:r>
              <a:rPr lang="es-ES" sz="2000"/>
              <a:t>[Insertar]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Dirigentes de club</a:t>
            </a:r>
          </a:p>
        </p:txBody>
      </p:sp>
      <p:sp>
        <p:nvSpPr>
          <p:cNvPr id="4" name="Content Placeholder 4">
            <a:extLst>
              <a:ext uri="{FF2B5EF4-FFF2-40B4-BE49-F238E27FC236}">
                <a16:creationId xmlns:a16="http://schemas.microsoft.com/office/drawing/2014/main" id="{8A7C5D43-4B54-DC41-B3E3-4D6BF9BA83E0}"/>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150000"/>
              </a:lnSpc>
              <a:buClr>
                <a:srgbClr val="EAB71F"/>
              </a:buClr>
              <a:buFont typeface="Courier New" panose="02070309020205020404" pitchFamily="49" charset="0"/>
              <a:buChar char="o"/>
            </a:pPr>
            <a:r>
              <a:rPr lang="es-ES" sz="2000" b="1">
                <a:solidFill>
                  <a:srgbClr val="10233E"/>
                </a:solidFill>
              </a:rPr>
              <a:t>Presidente: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Próximo Pasado Presidente: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Vicepresidente: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Secretario: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Tesorero: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Asesor de Afiliación: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Asesor de Comunicaciones: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Asesor de Servicio: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Domador: </a:t>
            </a:r>
            <a:r>
              <a:rPr lang="es-ES" sz="2000"/>
              <a:t>[Insertar]</a:t>
            </a:r>
          </a:p>
          <a:p>
            <a:pPr>
              <a:lnSpc>
                <a:spcPct val="150000"/>
              </a:lnSpc>
              <a:buClr>
                <a:srgbClr val="EAB71F"/>
              </a:buClr>
              <a:buFont typeface="Courier New" panose="02070309020205020404" pitchFamily="49" charset="0"/>
              <a:buChar char="o"/>
            </a:pPr>
            <a:r>
              <a:rPr lang="es-ES" sz="2000" b="1">
                <a:solidFill>
                  <a:srgbClr val="10233E"/>
                </a:solidFill>
              </a:rPr>
              <a:t>Tuercerrabos: </a:t>
            </a:r>
            <a:r>
              <a:rPr lang="es-ES" sz="2000"/>
              <a:t>[Insertar]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Tradiciones</a:t>
            </a:r>
          </a:p>
        </p:txBody>
      </p:sp>
      <p:sp>
        <p:nvSpPr>
          <p:cNvPr id="4" name="Content Placeholder 4">
            <a:extLst>
              <a:ext uri="{FF2B5EF4-FFF2-40B4-BE49-F238E27FC236}">
                <a16:creationId xmlns:a16="http://schemas.microsoft.com/office/drawing/2014/main" id="{1208E842-2561-F34F-8FF2-35145FDF848A}"/>
              </a:ext>
            </a:extLst>
          </p:cNvPr>
          <p:cNvSpPr txBox="1">
            <a:spLocks/>
          </p:cNvSpPr>
          <p:nvPr/>
        </p:nvSpPr>
        <p:spPr bwMode="auto">
          <a:xfrm>
            <a:off x="152400" y="990600"/>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s-ES" sz="2000"/>
              <a:t>[Anote las tradiciones que practica su club y explique al socio nuevo, los fines de las tradiciones.]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Elecciones</a:t>
            </a:r>
          </a:p>
        </p:txBody>
      </p:sp>
      <p:sp>
        <p:nvSpPr>
          <p:cNvPr id="4" name="Content Placeholder 4">
            <a:extLst>
              <a:ext uri="{FF2B5EF4-FFF2-40B4-BE49-F238E27FC236}">
                <a16:creationId xmlns:a16="http://schemas.microsoft.com/office/drawing/2014/main" id="{F4545DF5-9EBB-0F43-A7D6-3966745A6343}"/>
              </a:ext>
            </a:extLst>
          </p:cNvPr>
          <p:cNvSpPr txBox="1">
            <a:spLocks/>
          </p:cNvSpPr>
          <p:nvPr/>
        </p:nvSpPr>
        <p:spPr bwMode="auto">
          <a:xfrm>
            <a:off x="152400" y="1118616"/>
            <a:ext cx="77724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lnSpc>
                <a:spcPct val="200000"/>
              </a:lnSpc>
              <a:buClr>
                <a:srgbClr val="EAB71F"/>
              </a:buClr>
              <a:buFont typeface="Courier New" panose="02070309020205020404" pitchFamily="49" charset="0"/>
              <a:buChar char="o"/>
            </a:pPr>
            <a:r>
              <a:rPr lang="es-ES" sz="2000"/>
              <a:t>Los dirigentes se eligen anualmente</a:t>
            </a:r>
          </a:p>
          <a:p>
            <a:pPr>
              <a:lnSpc>
                <a:spcPct val="200000"/>
              </a:lnSpc>
              <a:buClr>
                <a:srgbClr val="EAB71F"/>
              </a:buClr>
              <a:buFont typeface="Courier New" panose="02070309020205020404" pitchFamily="49" charset="0"/>
              <a:buChar char="o"/>
            </a:pPr>
            <a:r>
              <a:rPr lang="es-ES" sz="2000"/>
              <a:t>En marzo, el presidente del club nombra el comité de candidaturas</a:t>
            </a:r>
          </a:p>
          <a:p>
            <a:pPr>
              <a:lnSpc>
                <a:spcPct val="200000"/>
              </a:lnSpc>
              <a:buClr>
                <a:srgbClr val="EAB71F"/>
              </a:buClr>
              <a:buFont typeface="Courier New" panose="02070309020205020404" pitchFamily="49" charset="0"/>
              <a:buChar char="o"/>
            </a:pPr>
            <a:r>
              <a:rPr lang="es-ES" sz="2000"/>
              <a:t>El comité de candidaturas selecciona a los candidatos</a:t>
            </a:r>
          </a:p>
          <a:p>
            <a:pPr>
              <a:lnSpc>
                <a:spcPct val="200000"/>
              </a:lnSpc>
              <a:buClr>
                <a:srgbClr val="EAB71F"/>
              </a:buClr>
              <a:buFont typeface="Courier New" panose="02070309020205020404" pitchFamily="49" charset="0"/>
              <a:buChar char="o"/>
            </a:pPr>
            <a:r>
              <a:rPr lang="es-ES" sz="2000"/>
              <a:t>En abril el club lleva a cabo la votación</a:t>
            </a:r>
          </a:p>
          <a:p>
            <a:pPr>
              <a:lnSpc>
                <a:spcPct val="200000"/>
              </a:lnSpc>
              <a:buClr>
                <a:srgbClr val="EAB71F"/>
              </a:buClr>
              <a:buFont typeface="Courier New" panose="02070309020205020404" pitchFamily="49" charset="0"/>
              <a:buChar char="o"/>
            </a:pPr>
            <a:r>
              <a:rPr lang="es-ES" sz="2000"/>
              <a:t>La gestión comienza el 1 de julio</a:t>
            </a:r>
          </a:p>
        </p:txBody>
      </p:sp>
    </p:spTree>
  </p:cSld>
  <p:clrMapOvr>
    <a:masterClrMapping/>
  </p:clrMapOvr>
</p:sld>
</file>

<file path=ppt/theme/theme1.xml><?xml version="1.0" encoding="utf-8"?>
<a:theme xmlns:a="http://schemas.openxmlformats.org/drawingml/2006/main" name="LCI Eco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2451</TotalTime>
  <Words>1922</Words>
  <Application>Microsoft Macintosh PowerPoint</Application>
  <PresentationFormat>On-screen Show (4:3)</PresentationFormat>
  <Paragraphs>245</Paragraphs>
  <Slides>32</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Courier New</vt:lpstr>
      <vt:lpstr>Helvetica</vt:lpstr>
      <vt:lpstr>Wingdings</vt:lpstr>
      <vt:lpstr>LCI Eco Template</vt:lpstr>
      <vt:lpstr>Orientación para socios nuevos</vt:lpstr>
      <vt:lpstr>Resumen de la orientación para socios nuevos</vt:lpstr>
      <vt:lpstr>Quiénes son los Leones</vt:lpstr>
      <vt:lpstr>Quiénes son los Leones</vt:lpstr>
      <vt:lpstr>[Insertar nombre del club aquí]</vt:lpstr>
      <vt:lpstr>Historia</vt:lpstr>
      <vt:lpstr>Dirigentes de club</vt:lpstr>
      <vt:lpstr>Tradiciones</vt:lpstr>
      <vt:lpstr>Elecciones</vt:lpstr>
      <vt:lpstr>Premios</vt:lpstr>
      <vt:lpstr>Actividades de servicio y recaudación de fondos</vt:lpstr>
      <vt:lpstr>Afiliación</vt:lpstr>
      <vt:lpstr>Reuniones</vt:lpstr>
      <vt:lpstr>Cuotas y presupuestos</vt:lpstr>
      <vt:lpstr>Cómo nos comunicamos</vt:lpstr>
      <vt:lpstr>PowerPoint Presentation</vt:lpstr>
      <vt:lpstr>Estructura organizativa</vt:lpstr>
      <vt:lpstr>Líderes del distrito</vt:lpstr>
      <vt:lpstr>Convención del Distrito</vt:lpstr>
      <vt:lpstr>Cómo se comunican el distrito y el distrito múltiple</vt:lpstr>
      <vt:lpstr>PowerPoint Presentation</vt:lpstr>
      <vt:lpstr>Historia</vt:lpstr>
      <vt:lpstr>Nombre y logotipo</vt:lpstr>
      <vt:lpstr>Estructura organizativa</vt:lpstr>
      <vt:lpstr>Convención Internacional</vt:lpstr>
      <vt:lpstr>Oficina Internacional</vt:lpstr>
      <vt:lpstr>Fundación Lions Clubs International (LCIF)</vt:lpstr>
      <vt:lpstr>Fundación Lions Clubs International (LCIF)</vt:lpstr>
      <vt:lpstr>Liderato</vt:lpstr>
      <vt:lpstr>Actividades de servicio</vt:lpstr>
      <vt:lpstr>Aumento de socios</vt:lpstr>
      <vt:lpstr>¡Bienvenido a nuestro club de Leones!</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Kim Heyne</dc:creator>
  <cp:lastModifiedBy>Smith, Lisa</cp:lastModifiedBy>
  <cp:revision>146</cp:revision>
  <dcterms:created xsi:type="dcterms:W3CDTF">2011-03-29T14:17:54Z</dcterms:created>
  <dcterms:modified xsi:type="dcterms:W3CDTF">2022-05-20T00:25:45Z</dcterms:modified>
</cp:coreProperties>
</file>