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872" r:id="rId2"/>
    <p:sldId id="1109" r:id="rId3"/>
    <p:sldId id="984" r:id="rId4"/>
    <p:sldId id="1087" r:id="rId5"/>
    <p:sldId id="1110" r:id="rId6"/>
    <p:sldId id="1117" r:id="rId7"/>
    <p:sldId id="1118" r:id="rId8"/>
    <p:sldId id="1119" r:id="rId9"/>
    <p:sldId id="1120" r:id="rId10"/>
    <p:sldId id="1123" r:id="rId11"/>
    <p:sldId id="1124" r:id="rId12"/>
    <p:sldId id="1116" r:id="rId13"/>
    <p:sldId id="1126" r:id="rId14"/>
    <p:sldId id="1127" r:id="rId15"/>
    <p:sldId id="1128" r:id="rId16"/>
    <p:sldId id="95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B700"/>
    <a:srgbClr val="55565A"/>
    <a:srgbClr val="FF5C35"/>
    <a:srgbClr val="407CCA"/>
    <a:srgbClr val="0D2240"/>
    <a:srgbClr val="00338D"/>
    <a:srgbClr val="F2F2F2"/>
    <a:srgbClr val="00AC69"/>
    <a:srgbClr val="7A2682"/>
    <a:srgbClr val="B3B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536"/>
    <p:restoredTop sz="94674"/>
  </p:normalViewPr>
  <p:slideViewPr>
    <p:cSldViewPr snapToGrid="0" snapToObjects="1">
      <p:cViewPr varScale="1">
        <p:scale>
          <a:sx n="175" d="100"/>
          <a:sy n="175" d="100"/>
        </p:scale>
        <p:origin x="352" y="184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4" d="100"/>
          <a:sy n="154" d="100"/>
        </p:scale>
        <p:origin x="497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- Image">
            <a:extLst>
              <a:ext uri="{FF2B5EF4-FFF2-40B4-BE49-F238E27FC236}">
                <a16:creationId xmlns:a16="http://schemas.microsoft.com/office/drawing/2014/main" id="{FD877477-AD04-9645-A230-FA1898431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Background - Overlay">
            <a:extLst>
              <a:ext uri="{FF2B5EF4-FFF2-40B4-BE49-F238E27FC236}">
                <a16:creationId xmlns:a16="http://schemas.microsoft.com/office/drawing/2014/main" id="{C3A68D5E-C9D8-F044-8649-0122AB4195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FC29919A-4C36-C447-AD85-0170CDC1ECD4}"/>
              </a:ext>
            </a:extLst>
          </p:cNvPr>
          <p:cNvSpPr/>
          <p:nvPr/>
        </p:nvSpPr>
        <p:spPr>
          <a:xfrm>
            <a:off x="914400" y="396240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051C0B96-24DE-2544-A161-4501B5DC482F}"/>
              </a:ext>
            </a:extLst>
          </p:cNvPr>
          <p:cNvSpPr txBox="1">
            <a:spLocks/>
          </p:cNvSpPr>
          <p:nvPr/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 err="1">
                <a:latin typeface="+mj-ea"/>
                <a:ea typeface="+mj-ea"/>
              </a:rPr>
              <a:t>국제라이온스협회</a:t>
            </a:r>
            <a:endParaRPr lang="ko-KR" dirty="0">
              <a:latin typeface="+mj-ea"/>
              <a:ea typeface="+mj-ea"/>
            </a:endParaRP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22EEA4CF-49E7-B447-AF52-AF4F39E89754}"/>
              </a:ext>
            </a:extLst>
          </p:cNvPr>
          <p:cNvSpPr txBox="1">
            <a:spLocks/>
          </p:cNvSpPr>
          <p:nvPr/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latin typeface="+mn-ea"/>
                <a:ea typeface="+mn-ea"/>
              </a:rPr>
              <a:t>선행하는 글로벌 파워</a:t>
            </a:r>
          </a:p>
        </p:txBody>
      </p:sp>
      <p:pic>
        <p:nvPicPr>
          <p:cNvPr id="7" name="Emblem - White">
            <a:extLst>
              <a:ext uri="{FF2B5EF4-FFF2-40B4-BE49-F238E27FC236}">
                <a16:creationId xmlns:a16="http://schemas.microsoft.com/office/drawing/2014/main" id="{F0A43DA2-178E-054D-A0D7-91132D1A86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34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altLang="en-US" sz="1600" dirty="0">
                <a:solidFill>
                  <a:srgbClr val="EBB700"/>
                </a:solidFill>
                <a:latin typeface="+mj-ea"/>
                <a:ea typeface="+mj-ea"/>
              </a:rPr>
              <a:t>협회 구성</a:t>
            </a:r>
            <a:endParaRPr lang="ko-KR" sz="1600" dirty="0">
              <a:solidFill>
                <a:srgbClr val="EBB700"/>
              </a:solidFill>
              <a:latin typeface="+mj-ea"/>
              <a:ea typeface="+mj-ea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05890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372837"/>
            <a:ext cx="8618221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altLang="en-US" sz="2400" dirty="0" err="1">
                <a:solidFill>
                  <a:srgbClr val="00338D"/>
                </a:solidFill>
                <a:latin typeface="+mj-ea"/>
                <a:ea typeface="+mj-ea"/>
              </a:rPr>
              <a:t>국제협회는</a:t>
            </a:r>
            <a:r>
              <a:rPr lang="ko-KR" altLang="en-US" sz="2400" dirty="0">
                <a:solidFill>
                  <a:srgbClr val="00338D"/>
                </a:solidFill>
                <a:latin typeface="+mj-ea"/>
                <a:ea typeface="+mj-ea"/>
              </a:rPr>
              <a:t> </a:t>
            </a:r>
            <a:r>
              <a:rPr lang="en-US" altLang="ko-KR" sz="2400" dirty="0">
                <a:solidFill>
                  <a:srgbClr val="00338D"/>
                </a:solidFill>
                <a:latin typeface="+mj-ea"/>
                <a:ea typeface="+mj-ea"/>
              </a:rPr>
              <a:t>8</a:t>
            </a:r>
            <a:r>
              <a:rPr lang="ko-KR" altLang="en-US" sz="2400" dirty="0">
                <a:solidFill>
                  <a:srgbClr val="00338D"/>
                </a:solidFill>
                <a:latin typeface="+mj-ea"/>
                <a:ea typeface="+mj-ea"/>
              </a:rPr>
              <a:t>개의 헌장지역으로 나눠져 있습니다</a:t>
            </a:r>
            <a:r>
              <a:rPr lang="en-US" altLang="ko-KR" sz="2400" dirty="0">
                <a:solidFill>
                  <a:srgbClr val="00338D"/>
                </a:solidFill>
                <a:latin typeface="+mj-ea"/>
                <a:ea typeface="+mj-ea"/>
              </a:rPr>
              <a:t>.</a:t>
            </a:r>
            <a:endParaRPr lang="ko-KR" sz="2400" dirty="0">
              <a:solidFill>
                <a:srgbClr val="00338D"/>
              </a:solidFill>
              <a:latin typeface="+mj-ea"/>
              <a:ea typeface="+mj-ea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6540CEE-557E-604E-B702-FA155FD0B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004" y="1613647"/>
            <a:ext cx="8403182" cy="507424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EFC4A19B-5900-294F-BCFA-2373FF679C17}"/>
              </a:ext>
            </a:extLst>
          </p:cNvPr>
          <p:cNvGrpSpPr/>
          <p:nvPr/>
        </p:nvGrpSpPr>
        <p:grpSpPr>
          <a:xfrm>
            <a:off x="369830" y="1737627"/>
            <a:ext cx="2863960" cy="3980925"/>
            <a:chOff x="-2467504" y="2363562"/>
            <a:chExt cx="2897548" cy="4308823"/>
          </a:xfrm>
        </p:grpSpPr>
        <p:sp>
          <p:nvSpPr>
            <p:cNvPr id="50" name="Delay 49">
              <a:extLst>
                <a:ext uri="{FF2B5EF4-FFF2-40B4-BE49-F238E27FC236}">
                  <a16:creationId xmlns:a16="http://schemas.microsoft.com/office/drawing/2014/main" id="{E3531F51-71FC-4C46-91EE-8D4486960EA9}"/>
                </a:ext>
              </a:extLst>
            </p:cNvPr>
            <p:cNvSpPr/>
            <p:nvPr/>
          </p:nvSpPr>
          <p:spPr bwMode="auto">
            <a:xfrm>
              <a:off x="-152971" y="2911221"/>
              <a:ext cx="583015" cy="475205"/>
            </a:xfrm>
            <a:prstGeom prst="flowChartDelay">
              <a:avLst/>
            </a:prstGeom>
            <a:solidFill>
              <a:srgbClr val="E57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2" name="Delay 51">
              <a:extLst>
                <a:ext uri="{FF2B5EF4-FFF2-40B4-BE49-F238E27FC236}">
                  <a16:creationId xmlns:a16="http://schemas.microsoft.com/office/drawing/2014/main" id="{7959959C-1A87-DF4D-BAB3-828BC7450687}"/>
                </a:ext>
              </a:extLst>
            </p:cNvPr>
            <p:cNvSpPr/>
            <p:nvPr/>
          </p:nvSpPr>
          <p:spPr bwMode="auto">
            <a:xfrm>
              <a:off x="-152971" y="3458880"/>
              <a:ext cx="583015" cy="475205"/>
            </a:xfrm>
            <a:prstGeom prst="flowChartDelay">
              <a:avLst/>
            </a:prstGeom>
            <a:solidFill>
              <a:srgbClr val="D145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3" name="Delay 52">
              <a:extLst>
                <a:ext uri="{FF2B5EF4-FFF2-40B4-BE49-F238E27FC236}">
                  <a16:creationId xmlns:a16="http://schemas.microsoft.com/office/drawing/2014/main" id="{416AEE5B-FC9D-0C4E-979D-C9951C080C0E}"/>
                </a:ext>
              </a:extLst>
            </p:cNvPr>
            <p:cNvSpPr/>
            <p:nvPr/>
          </p:nvSpPr>
          <p:spPr bwMode="auto">
            <a:xfrm>
              <a:off x="-152971" y="4006539"/>
              <a:ext cx="583015" cy="475205"/>
            </a:xfrm>
            <a:prstGeom prst="flowChartDelay">
              <a:avLst/>
            </a:prstGeom>
            <a:solidFill>
              <a:srgbClr val="781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4" name="Delay 53">
              <a:extLst>
                <a:ext uri="{FF2B5EF4-FFF2-40B4-BE49-F238E27FC236}">
                  <a16:creationId xmlns:a16="http://schemas.microsoft.com/office/drawing/2014/main" id="{A1E1C5DB-F4EF-F44C-9C91-A008416E60B7}"/>
                </a:ext>
              </a:extLst>
            </p:cNvPr>
            <p:cNvSpPr/>
            <p:nvPr/>
          </p:nvSpPr>
          <p:spPr bwMode="auto">
            <a:xfrm>
              <a:off x="-152971" y="4554199"/>
              <a:ext cx="583015" cy="475205"/>
            </a:xfrm>
            <a:prstGeom prst="flowChartDelay">
              <a:avLst/>
            </a:prstGeom>
            <a:solidFill>
              <a:srgbClr val="0B4A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5" name="Delay 54">
              <a:extLst>
                <a:ext uri="{FF2B5EF4-FFF2-40B4-BE49-F238E27FC236}">
                  <a16:creationId xmlns:a16="http://schemas.microsoft.com/office/drawing/2014/main" id="{F4CC6161-E66B-D643-8C1A-E0486CE08193}"/>
                </a:ext>
              </a:extLst>
            </p:cNvPr>
            <p:cNvSpPr/>
            <p:nvPr/>
          </p:nvSpPr>
          <p:spPr bwMode="auto">
            <a:xfrm>
              <a:off x="-152971" y="5101857"/>
              <a:ext cx="583015" cy="475205"/>
            </a:xfrm>
            <a:prstGeom prst="flowChartDelay">
              <a:avLst/>
            </a:prstGeom>
            <a:solidFill>
              <a:srgbClr val="44A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6" name="Delay 55">
              <a:extLst>
                <a:ext uri="{FF2B5EF4-FFF2-40B4-BE49-F238E27FC236}">
                  <a16:creationId xmlns:a16="http://schemas.microsoft.com/office/drawing/2014/main" id="{2F63E656-BCD3-5F42-9E97-01D9ECC4972C}"/>
                </a:ext>
              </a:extLst>
            </p:cNvPr>
            <p:cNvSpPr/>
            <p:nvPr/>
          </p:nvSpPr>
          <p:spPr bwMode="auto">
            <a:xfrm>
              <a:off x="-152971" y="5649516"/>
              <a:ext cx="583015" cy="475205"/>
            </a:xfrm>
            <a:prstGeom prst="flowChartDelay">
              <a:avLst/>
            </a:prstGeom>
            <a:solidFill>
              <a:srgbClr val="9C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7" name="Delay 56">
              <a:extLst>
                <a:ext uri="{FF2B5EF4-FFF2-40B4-BE49-F238E27FC236}">
                  <a16:creationId xmlns:a16="http://schemas.microsoft.com/office/drawing/2014/main" id="{CEB6CD30-4801-004E-AA05-FC8D4661AB3F}"/>
                </a:ext>
              </a:extLst>
            </p:cNvPr>
            <p:cNvSpPr/>
            <p:nvPr/>
          </p:nvSpPr>
          <p:spPr bwMode="auto">
            <a:xfrm>
              <a:off x="-152971" y="2363562"/>
              <a:ext cx="583015" cy="475205"/>
            </a:xfrm>
            <a:prstGeom prst="flowChartDelay">
              <a:avLst/>
            </a:prstGeom>
            <a:solidFill>
              <a:srgbClr val="F1A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8" name="Delay 57">
              <a:extLst>
                <a:ext uri="{FF2B5EF4-FFF2-40B4-BE49-F238E27FC236}">
                  <a16:creationId xmlns:a16="http://schemas.microsoft.com/office/drawing/2014/main" id="{0C512887-B826-5940-89E8-D100730ACFCA}"/>
                </a:ext>
              </a:extLst>
            </p:cNvPr>
            <p:cNvSpPr/>
            <p:nvPr/>
          </p:nvSpPr>
          <p:spPr bwMode="auto">
            <a:xfrm>
              <a:off x="-152971" y="6197180"/>
              <a:ext cx="583015" cy="475205"/>
            </a:xfrm>
            <a:prstGeom prst="flowChartDelay">
              <a:avLst/>
            </a:prstGeom>
            <a:solidFill>
              <a:srgbClr val="6A2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9" name="Delay 58">
              <a:extLst>
                <a:ext uri="{FF2B5EF4-FFF2-40B4-BE49-F238E27FC236}">
                  <a16:creationId xmlns:a16="http://schemas.microsoft.com/office/drawing/2014/main" id="{FC217FDF-3933-CA47-A784-45CE8C2FF5BC}"/>
                </a:ext>
              </a:extLst>
            </p:cNvPr>
            <p:cNvSpPr/>
            <p:nvPr/>
          </p:nvSpPr>
          <p:spPr bwMode="auto">
            <a:xfrm flipH="1">
              <a:off x="-2467504" y="2911221"/>
              <a:ext cx="583015" cy="475205"/>
            </a:xfrm>
            <a:prstGeom prst="flowChartDelay">
              <a:avLst/>
            </a:prstGeom>
            <a:solidFill>
              <a:srgbClr val="E57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II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42C61C7-AB71-5347-8E96-E7AEE0ABB5A2}"/>
                </a:ext>
              </a:extLst>
            </p:cNvPr>
            <p:cNvSpPr/>
            <p:nvPr/>
          </p:nvSpPr>
          <p:spPr bwMode="auto">
            <a:xfrm>
              <a:off x="-1828800" y="2911221"/>
              <a:ext cx="1942053" cy="475205"/>
            </a:xfrm>
            <a:prstGeom prst="rect">
              <a:avLst/>
            </a:prstGeom>
            <a:solidFill>
              <a:srgbClr val="E57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ko-KR" alt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캐나다</a:t>
              </a:r>
              <a:endParaRPr lang="en-US" sz="9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Delay 60">
              <a:extLst>
                <a:ext uri="{FF2B5EF4-FFF2-40B4-BE49-F238E27FC236}">
                  <a16:creationId xmlns:a16="http://schemas.microsoft.com/office/drawing/2014/main" id="{24F90BC0-D456-094E-8EC5-189A7C551ABA}"/>
                </a:ext>
              </a:extLst>
            </p:cNvPr>
            <p:cNvSpPr/>
            <p:nvPr/>
          </p:nvSpPr>
          <p:spPr bwMode="auto">
            <a:xfrm flipH="1">
              <a:off x="-2467504" y="3458880"/>
              <a:ext cx="583015" cy="475205"/>
            </a:xfrm>
            <a:prstGeom prst="flowChartDelay">
              <a:avLst/>
            </a:prstGeom>
            <a:solidFill>
              <a:srgbClr val="D145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III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64B4490-2ADD-9345-8F47-A7D842DC0373}"/>
                </a:ext>
              </a:extLst>
            </p:cNvPr>
            <p:cNvSpPr/>
            <p:nvPr/>
          </p:nvSpPr>
          <p:spPr bwMode="auto">
            <a:xfrm>
              <a:off x="-1828800" y="3458880"/>
              <a:ext cx="1942053" cy="475205"/>
            </a:xfrm>
            <a:prstGeom prst="rect">
              <a:avLst/>
            </a:prstGeom>
            <a:solidFill>
              <a:srgbClr val="D145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ko-KR" alt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남미</a:t>
              </a:r>
              <a:r>
                <a:rPr lang="en-US" altLang="ko-KR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, </a:t>
              </a:r>
              <a:r>
                <a:rPr lang="ko-KR" alt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중미</a:t>
              </a:r>
              <a:r>
                <a:rPr lang="en-US" altLang="ko-KR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, </a:t>
              </a:r>
              <a:r>
                <a:rPr lang="ko-KR" alt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멕시코 및 카리브해 제도</a:t>
              </a:r>
              <a:endParaRPr lang="en-US" sz="9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Delay 62">
              <a:extLst>
                <a:ext uri="{FF2B5EF4-FFF2-40B4-BE49-F238E27FC236}">
                  <a16:creationId xmlns:a16="http://schemas.microsoft.com/office/drawing/2014/main" id="{529A8B32-9910-4249-9EB4-468005C7F1E3}"/>
                </a:ext>
              </a:extLst>
            </p:cNvPr>
            <p:cNvSpPr/>
            <p:nvPr/>
          </p:nvSpPr>
          <p:spPr bwMode="auto">
            <a:xfrm flipH="1">
              <a:off x="-2467504" y="4006539"/>
              <a:ext cx="583015" cy="475205"/>
            </a:xfrm>
            <a:prstGeom prst="flowChartDelay">
              <a:avLst/>
            </a:prstGeom>
            <a:solidFill>
              <a:srgbClr val="781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IV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0CCA2E1-4D0D-CE40-8A9D-4BD79239A542}"/>
                </a:ext>
              </a:extLst>
            </p:cNvPr>
            <p:cNvSpPr/>
            <p:nvPr/>
          </p:nvSpPr>
          <p:spPr bwMode="auto">
            <a:xfrm>
              <a:off x="-1828800" y="4006539"/>
              <a:ext cx="1942053" cy="475205"/>
            </a:xfrm>
            <a:prstGeom prst="rect">
              <a:avLst/>
            </a:prstGeom>
            <a:solidFill>
              <a:srgbClr val="781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ko-KR" alt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유럽</a:t>
              </a:r>
              <a:endParaRPr lang="en-US" sz="9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" name="Delay 64">
              <a:extLst>
                <a:ext uri="{FF2B5EF4-FFF2-40B4-BE49-F238E27FC236}">
                  <a16:creationId xmlns:a16="http://schemas.microsoft.com/office/drawing/2014/main" id="{A9C1CD53-46B0-2B47-838A-B4F272A97BF7}"/>
                </a:ext>
              </a:extLst>
            </p:cNvPr>
            <p:cNvSpPr/>
            <p:nvPr/>
          </p:nvSpPr>
          <p:spPr bwMode="auto">
            <a:xfrm flipH="1">
              <a:off x="-2467504" y="4554199"/>
              <a:ext cx="583015" cy="475205"/>
            </a:xfrm>
            <a:prstGeom prst="flowChartDelay">
              <a:avLst/>
            </a:prstGeom>
            <a:solidFill>
              <a:srgbClr val="0B4A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V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46A067B-1A99-664A-BC38-3DC1F07A56B7}"/>
                </a:ext>
              </a:extLst>
            </p:cNvPr>
            <p:cNvSpPr/>
            <p:nvPr/>
          </p:nvSpPr>
          <p:spPr bwMode="auto">
            <a:xfrm>
              <a:off x="-1828800" y="4554199"/>
              <a:ext cx="1942053" cy="475205"/>
            </a:xfrm>
            <a:prstGeom prst="rect">
              <a:avLst/>
            </a:prstGeom>
            <a:solidFill>
              <a:srgbClr val="0B4A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ko-KR" alt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동양 및 동남아시아</a:t>
              </a:r>
              <a:endParaRPr lang="en-US" sz="9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" name="Delay 66">
              <a:extLst>
                <a:ext uri="{FF2B5EF4-FFF2-40B4-BE49-F238E27FC236}">
                  <a16:creationId xmlns:a16="http://schemas.microsoft.com/office/drawing/2014/main" id="{8DE8BBC6-5FAE-C04D-81FC-E3AAE036D864}"/>
                </a:ext>
              </a:extLst>
            </p:cNvPr>
            <p:cNvSpPr/>
            <p:nvPr/>
          </p:nvSpPr>
          <p:spPr bwMode="auto">
            <a:xfrm flipH="1">
              <a:off x="-2467504" y="5101857"/>
              <a:ext cx="583015" cy="475205"/>
            </a:xfrm>
            <a:prstGeom prst="flowChartDelay">
              <a:avLst/>
            </a:prstGeom>
            <a:solidFill>
              <a:srgbClr val="44A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VI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7A20CE-6B93-5743-A4B6-DED2093238E7}"/>
                </a:ext>
              </a:extLst>
            </p:cNvPr>
            <p:cNvSpPr/>
            <p:nvPr/>
          </p:nvSpPr>
          <p:spPr bwMode="auto">
            <a:xfrm>
              <a:off x="-1828800" y="5101857"/>
              <a:ext cx="1942053" cy="475205"/>
            </a:xfrm>
            <a:prstGeom prst="rect">
              <a:avLst/>
            </a:prstGeom>
            <a:solidFill>
              <a:srgbClr val="44A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ko-KR" alt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인도</a:t>
              </a:r>
              <a:r>
                <a:rPr lang="en-US" altLang="ko-KR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, </a:t>
              </a:r>
              <a:r>
                <a:rPr lang="ko-KR" alt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남아시아</a:t>
              </a:r>
              <a:r>
                <a:rPr lang="en-US" altLang="ko-KR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, </a:t>
              </a:r>
              <a:r>
                <a:rPr lang="ko-KR" alt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중동</a:t>
              </a:r>
              <a:endParaRPr lang="en-US" sz="9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" name="Delay 68">
              <a:extLst>
                <a:ext uri="{FF2B5EF4-FFF2-40B4-BE49-F238E27FC236}">
                  <a16:creationId xmlns:a16="http://schemas.microsoft.com/office/drawing/2014/main" id="{3CFC5BC7-0872-AD48-98A4-25F939313DCE}"/>
                </a:ext>
              </a:extLst>
            </p:cNvPr>
            <p:cNvSpPr/>
            <p:nvPr/>
          </p:nvSpPr>
          <p:spPr bwMode="auto">
            <a:xfrm flipH="1">
              <a:off x="-2467504" y="5649516"/>
              <a:ext cx="583015" cy="475205"/>
            </a:xfrm>
            <a:prstGeom prst="flowChartDelay">
              <a:avLst/>
            </a:prstGeom>
            <a:solidFill>
              <a:srgbClr val="9C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VII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9F60538-EDEB-9748-906F-9B3FD8616261}"/>
                </a:ext>
              </a:extLst>
            </p:cNvPr>
            <p:cNvSpPr/>
            <p:nvPr/>
          </p:nvSpPr>
          <p:spPr bwMode="auto">
            <a:xfrm>
              <a:off x="-1828800" y="5649516"/>
              <a:ext cx="1942053" cy="475205"/>
            </a:xfrm>
            <a:prstGeom prst="rect">
              <a:avLst/>
            </a:prstGeom>
            <a:solidFill>
              <a:srgbClr val="9C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ko-KR" alt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호주</a:t>
              </a:r>
              <a:r>
                <a:rPr lang="en-US" altLang="ko-KR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, </a:t>
              </a:r>
              <a:r>
                <a:rPr lang="ko-KR" alt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뉴질랜드</a:t>
              </a:r>
              <a:r>
                <a:rPr lang="en-US" altLang="ko-KR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, </a:t>
              </a:r>
              <a:r>
                <a:rPr lang="ko-KR" alt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파푸아뉴기니</a:t>
              </a:r>
              <a:r>
                <a:rPr lang="en-US" altLang="ko-KR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, </a:t>
              </a:r>
              <a:r>
                <a:rPr lang="ko-KR" alt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인도네시아</a:t>
              </a:r>
              <a:r>
                <a:rPr lang="en-US" altLang="ko-KR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, </a:t>
              </a:r>
              <a:r>
                <a:rPr lang="ko-KR" alt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남태평양 제도</a:t>
              </a:r>
              <a:endParaRPr lang="en-US" sz="9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" name="Delay 70">
              <a:extLst>
                <a:ext uri="{FF2B5EF4-FFF2-40B4-BE49-F238E27FC236}">
                  <a16:creationId xmlns:a16="http://schemas.microsoft.com/office/drawing/2014/main" id="{7A9EC9A8-AB05-FD4C-8442-203FF9FEEB08}"/>
                </a:ext>
              </a:extLst>
            </p:cNvPr>
            <p:cNvSpPr/>
            <p:nvPr/>
          </p:nvSpPr>
          <p:spPr bwMode="auto">
            <a:xfrm flipH="1">
              <a:off x="-2467504" y="2363562"/>
              <a:ext cx="583015" cy="475205"/>
            </a:xfrm>
            <a:prstGeom prst="flowChartDelay">
              <a:avLst/>
            </a:prstGeom>
            <a:solidFill>
              <a:srgbClr val="F1A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3673892-2C19-4848-94C8-962E24F27932}"/>
                </a:ext>
              </a:extLst>
            </p:cNvPr>
            <p:cNvSpPr/>
            <p:nvPr/>
          </p:nvSpPr>
          <p:spPr bwMode="auto">
            <a:xfrm>
              <a:off x="-1828800" y="2363562"/>
              <a:ext cx="1942053" cy="475205"/>
            </a:xfrm>
            <a:prstGeom prst="rect">
              <a:avLst/>
            </a:prstGeom>
            <a:solidFill>
              <a:srgbClr val="F1A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ko-KR" altLang="en-US" sz="900" dirty="0">
                  <a:solidFill>
                    <a:schemeClr val="bg1"/>
                  </a:solidFill>
                </a:rPr>
                <a:t>미합중국</a:t>
              </a:r>
              <a:r>
                <a:rPr lang="en-US" altLang="ko-KR" sz="900" dirty="0">
                  <a:solidFill>
                    <a:schemeClr val="bg1"/>
                  </a:solidFill>
                </a:rPr>
                <a:t>, </a:t>
              </a:r>
              <a:r>
                <a:rPr lang="ko-KR" altLang="en-US" sz="900" dirty="0">
                  <a:solidFill>
                    <a:schemeClr val="bg1"/>
                  </a:solidFill>
                </a:rPr>
                <a:t>미국령</a:t>
              </a:r>
              <a:r>
                <a:rPr lang="en-US" altLang="ko-KR" sz="900" dirty="0">
                  <a:solidFill>
                    <a:schemeClr val="bg1"/>
                  </a:solidFill>
                </a:rPr>
                <a:t>, </a:t>
              </a:r>
              <a:r>
                <a:rPr lang="ko-KR" altLang="en-US" sz="900" dirty="0">
                  <a:solidFill>
                    <a:schemeClr val="bg1"/>
                  </a:solidFill>
                </a:rPr>
                <a:t>버뮤다</a:t>
              </a:r>
              <a:r>
                <a:rPr lang="en-US" altLang="ko-KR" sz="900" dirty="0">
                  <a:solidFill>
                    <a:schemeClr val="bg1"/>
                  </a:solidFill>
                </a:rPr>
                <a:t>, </a:t>
              </a:r>
              <a:r>
                <a:rPr lang="ko-KR" altLang="en-US" sz="900" dirty="0">
                  <a:solidFill>
                    <a:schemeClr val="bg1"/>
                  </a:solidFill>
                </a:rPr>
                <a:t>바하마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73" name="Delay 72">
              <a:extLst>
                <a:ext uri="{FF2B5EF4-FFF2-40B4-BE49-F238E27FC236}">
                  <a16:creationId xmlns:a16="http://schemas.microsoft.com/office/drawing/2014/main" id="{1D518205-BDD4-6C4B-B572-F948AE25901C}"/>
                </a:ext>
              </a:extLst>
            </p:cNvPr>
            <p:cNvSpPr/>
            <p:nvPr/>
          </p:nvSpPr>
          <p:spPr bwMode="auto">
            <a:xfrm flipH="1">
              <a:off x="-2467504" y="6197180"/>
              <a:ext cx="583015" cy="475205"/>
            </a:xfrm>
            <a:prstGeom prst="flowChartDelay">
              <a:avLst/>
            </a:prstGeom>
            <a:solidFill>
              <a:srgbClr val="6A2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VIII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18B48B7-AEE4-554A-BC70-CEFFFD3477C7}"/>
                </a:ext>
              </a:extLst>
            </p:cNvPr>
            <p:cNvSpPr/>
            <p:nvPr/>
          </p:nvSpPr>
          <p:spPr bwMode="auto">
            <a:xfrm>
              <a:off x="-1828800" y="6197180"/>
              <a:ext cx="1942053" cy="475205"/>
            </a:xfrm>
            <a:prstGeom prst="rect">
              <a:avLst/>
            </a:prstGeom>
            <a:solidFill>
              <a:srgbClr val="6A2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ko-KR" alt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아프리카</a:t>
              </a:r>
              <a:endParaRPr lang="en-US" sz="9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6712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886693" y="3160967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762000" y="2405045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latin typeface="+mj-ea"/>
                <a:ea typeface="+mj-ea"/>
              </a:rPr>
              <a:t>클럽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1" y="3387773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latin typeface="+mj-ea"/>
                <a:ea typeface="+mj-ea"/>
              </a:rPr>
              <a:t>[</a:t>
            </a:r>
            <a:r>
              <a:rPr lang="ko-KR" dirty="0" err="1">
                <a:latin typeface="+mj-ea"/>
                <a:ea typeface="+mj-ea"/>
              </a:rPr>
              <a:t>클럽명</a:t>
            </a:r>
            <a:r>
              <a:rPr lang="ko-KR" dirty="0">
                <a:latin typeface="+mj-ea"/>
                <a:ea typeface="+mj-ea"/>
              </a:rPr>
              <a:t> 기재]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CCABCC-64AA-7943-A46A-05E3CB7B8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2293BA-F532-2046-A0AA-9507A7421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88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 dirty="0">
                <a:solidFill>
                  <a:srgbClr val="EBB700"/>
                </a:solidFill>
                <a:latin typeface="+mj-ea"/>
                <a:ea typeface="+mj-ea"/>
              </a:rPr>
              <a:t>클럽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800" dirty="0">
                <a:solidFill>
                  <a:srgbClr val="55565A"/>
                </a:solidFill>
                <a:latin typeface="+mj-ea"/>
                <a:ea typeface="+mj-ea"/>
              </a:rPr>
              <a:t>[클럽 소개: 예, 창립연도, 현 회원 및 임원 수 등.]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rgbClr val="00338D"/>
                </a:solidFill>
                <a:latin typeface="+mj-ea"/>
                <a:ea typeface="+mj-ea"/>
              </a:rPr>
              <a:t>소개[</a:t>
            </a:r>
            <a:r>
              <a:rPr lang="ko-KR" sz="3200" dirty="0" err="1">
                <a:solidFill>
                  <a:srgbClr val="00338D"/>
                </a:solidFill>
                <a:latin typeface="+mj-ea"/>
                <a:ea typeface="+mj-ea"/>
              </a:rPr>
              <a:t>클럽명</a:t>
            </a:r>
            <a:r>
              <a:rPr lang="ko-KR" sz="3200" dirty="0">
                <a:solidFill>
                  <a:srgbClr val="00338D"/>
                </a:solidFill>
                <a:latin typeface="+mj-ea"/>
                <a:ea typeface="+mj-ea"/>
              </a:rPr>
              <a:t> 기재]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8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 dirty="0">
                <a:solidFill>
                  <a:srgbClr val="EBB700"/>
                </a:solidFill>
                <a:latin typeface="+mj-ea"/>
                <a:ea typeface="+mj-ea"/>
              </a:rPr>
              <a:t>지역사회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800" dirty="0">
                <a:solidFill>
                  <a:srgbClr val="55565A"/>
                </a:solidFill>
                <a:latin typeface="+mj-ea"/>
                <a:ea typeface="+mj-ea"/>
              </a:rPr>
              <a:t>[지역사회 소개: 예, 인구, 역수, 문화, 문제점 등.]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rgbClr val="00338D"/>
                </a:solidFill>
                <a:latin typeface="+mj-ea"/>
                <a:ea typeface="+mj-ea"/>
              </a:rPr>
              <a:t>우리는 봉사한다 [지역사회명 기재]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33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 dirty="0">
                <a:solidFill>
                  <a:srgbClr val="EBB700"/>
                </a:solidFill>
                <a:latin typeface="+mj-ea"/>
                <a:ea typeface="+mj-ea"/>
              </a:rPr>
              <a:t>봉사활동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800" dirty="0">
                <a:solidFill>
                  <a:srgbClr val="55565A"/>
                </a:solidFill>
                <a:latin typeface="+mj-ea"/>
                <a:ea typeface="+mj-ea"/>
              </a:rPr>
              <a:t>[클럽 봉사활동 소개: 예, 구체적 프로그램, 봉사활동, 행사, 지역 파트너십 등.]</a:t>
            </a:r>
          </a:p>
          <a:p>
            <a:endParaRPr lang="en-US" sz="1800" kern="0" dirty="0">
              <a:solidFill>
                <a:srgbClr val="55565A"/>
              </a:solidFill>
              <a:latin typeface="+mj-ea"/>
              <a:ea typeface="+mj-ea"/>
            </a:endParaRPr>
          </a:p>
          <a:p>
            <a:r>
              <a:rPr lang="ko-KR" sz="1800" dirty="0">
                <a:solidFill>
                  <a:srgbClr val="55565A"/>
                </a:solidFill>
                <a:latin typeface="+mj-ea"/>
                <a:ea typeface="+mj-ea"/>
              </a:rPr>
              <a:t>[클럽이 지역사회를 위해 봉사하는 내용을 강조하세요!]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rgbClr val="00338D"/>
                </a:solidFill>
                <a:latin typeface="+mj-ea"/>
                <a:ea typeface="+mj-ea"/>
              </a:rPr>
              <a:t>클럽 활동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23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altLang="ko-KR" dirty="0">
                <a:solidFill>
                  <a:schemeClr val="lt1">
                    <a:alpha val="44000"/>
                  </a:schemeClr>
                </a:solidFill>
              </a:rPr>
              <a:t>A</a:t>
            </a:r>
            <a:r>
              <a:rPr lang="ko-KR" dirty="0" err="1">
                <a:solidFill>
                  <a:schemeClr val="lt1">
                    <a:alpha val="44000"/>
                  </a:schemeClr>
                </a:solidFill>
              </a:rPr>
              <a:t>a</a:t>
            </a:r>
            <a:r>
              <a:rPr lang="ko-KR" altLang="en-US" dirty="0" err="1">
                <a:solidFill>
                  <a:schemeClr val="lt1">
                    <a:alpha val="44000"/>
                  </a:schemeClr>
                </a:solidFill>
              </a:rPr>
              <a:t>차</a:t>
            </a:r>
            <a:endParaRPr lang="ko-KR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altLang="en-US" sz="1600" dirty="0">
                <a:solidFill>
                  <a:srgbClr val="EBB700"/>
                </a:solidFill>
                <a:latin typeface="+mj-ea"/>
                <a:ea typeface="+mj-ea"/>
              </a:rPr>
              <a:t>참여 권유</a:t>
            </a:r>
            <a:endParaRPr lang="ko-KR" sz="1600" dirty="0">
              <a:solidFill>
                <a:srgbClr val="EBB700"/>
              </a:solidFill>
              <a:latin typeface="+mj-ea"/>
              <a:ea typeface="+mj-ea"/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[신입 또는 예비 회원들이 지역사회를 위한 클럽 봉사활동에 참여하고, 참신한 아이디어를 공유할 수 있는 방법 기재]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rgbClr val="00338D"/>
                </a:solidFill>
                <a:latin typeface="+mj-ea"/>
                <a:ea typeface="+mj-ea"/>
              </a:rPr>
              <a:t>봉사 참여 방법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51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 - Image">
            <a:extLst>
              <a:ext uri="{FF2B5EF4-FFF2-40B4-BE49-F238E27FC236}">
                <a16:creationId xmlns:a16="http://schemas.microsoft.com/office/drawing/2014/main" id="{4972701C-247A-3448-8A68-1078D203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ko-KR" sz="4800" b="1">
                <a:solidFill>
                  <a:schemeClr val="bg1"/>
                </a:solidFill>
                <a:latin typeface="Helvetica Neue" charset="0"/>
                <a:ea typeface="굴림" charset="0"/>
                <a:cs typeface="Helvetica Neue" charset="0"/>
              </a:rPr>
              <a:t>감사합니다.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7" name="Copyright"/>
          <p:cNvSpPr txBox="1"/>
          <p:nvPr/>
        </p:nvSpPr>
        <p:spPr>
          <a:xfrm>
            <a:off x="4396092" y="6231449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1600" b="1">
                <a:solidFill>
                  <a:schemeClr val="bg1"/>
                </a:solidFill>
              </a:rPr>
              <a:t>© 2019 Lions Clubs International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5590146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400" dirty="0">
                <a:solidFill>
                  <a:schemeClr val="bg1"/>
                </a:solidFill>
                <a:latin typeface="+mn-ea"/>
                <a:ea typeface="+mn-ea"/>
              </a:rPr>
              <a:t>라이온들은 국내외 문제점을 </a:t>
            </a:r>
            <a:r>
              <a:rPr lang="ko-KR" sz="1400" dirty="0" err="1">
                <a:solidFill>
                  <a:schemeClr val="bg1"/>
                </a:solidFill>
                <a:latin typeface="+mn-ea"/>
                <a:ea typeface="+mn-ea"/>
              </a:rPr>
              <a:t>해결해나가며</a:t>
            </a:r>
            <a:r>
              <a:rPr lang="ko-KR" sz="1400" dirty="0">
                <a:solidFill>
                  <a:schemeClr val="bg1"/>
                </a:solidFill>
                <a:latin typeface="+mn-ea"/>
                <a:ea typeface="+mn-ea"/>
              </a:rPr>
              <a:t> 한 번에 하나씩 전 세계 지역사회를 변화시키고 있습니다. 베푸는 삶의 가치를 중요하게 여기는 140만 명이 모여 라이온이 되었습니다. 우리가 함께 힘을 모으면, 더 큰 목표를 달성할 수 있습니다.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90868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pic>
        <p:nvPicPr>
          <p:cNvPr id="13" name="Emblem - White">
            <a:extLst>
              <a:ext uri="{FF2B5EF4-FFF2-40B4-BE49-F238E27FC236}">
                <a16:creationId xmlns:a16="http://schemas.microsoft.com/office/drawing/2014/main" id="{742E736A-F6AC-474E-9CC7-D53F6D74F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"/>
          </a:blip>
          <a:srcRect r="22419" b="12347"/>
          <a:stretch/>
        </p:blipFill>
        <p:spPr>
          <a:xfrm>
            <a:off x="6999110" y="1311075"/>
            <a:ext cx="5181601" cy="5546926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027265" y="1503742"/>
            <a:ext cx="5357631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4200" dirty="0">
                <a:solidFill>
                  <a:schemeClr val="bg1"/>
                </a:solidFill>
                <a:latin typeface="+mj-ea"/>
                <a:ea typeface="+mj-ea"/>
              </a:rPr>
              <a:t>우리는 세상을 변화시킵니다.</a:t>
            </a:r>
          </a:p>
        </p:txBody>
      </p:sp>
    </p:spTree>
    <p:extLst>
      <p:ext uri="{BB962C8B-B14F-4D97-AF65-F5344CB8AC3E}">
        <p14:creationId xmlns:p14="http://schemas.microsoft.com/office/powerpoint/2010/main" val="3814157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22" name="Slice - Solid">
            <a:extLst>
              <a:ext uri="{FF2B5EF4-FFF2-40B4-BE49-F238E27FC236}">
                <a16:creationId xmlns:a16="http://schemas.microsoft.com/office/drawing/2014/main" id="{651EA998-A806-F147-8EF5-A7B5976ED313}"/>
              </a:ext>
            </a:extLst>
          </p:cNvPr>
          <p:cNvSpPr/>
          <p:nvPr/>
        </p:nvSpPr>
        <p:spPr>
          <a:xfrm>
            <a:off x="1004872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Emblem - Black">
            <a:extLst>
              <a:ext uri="{FF2B5EF4-FFF2-40B4-BE49-F238E27FC236}">
                <a16:creationId xmlns:a16="http://schemas.microsoft.com/office/drawing/2014/main" id="{2A17D969-E35D-9E48-B8CB-6F7B2BFD79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884D2F3C-77C4-0842-BD09-61B2F6C68A95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1436351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 dirty="0">
                <a:solidFill>
                  <a:srgbClr val="EBB700"/>
                </a:solidFill>
                <a:latin typeface="+mn-ea"/>
                <a:ea typeface="+mn-ea"/>
              </a:rPr>
              <a:t>모토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C8D9EA-7967-BA4F-8CF7-F427CA457260}"/>
              </a:ext>
            </a:extLst>
          </p:cNvPr>
          <p:cNvGrpSpPr/>
          <p:nvPr/>
        </p:nvGrpSpPr>
        <p:grpSpPr>
          <a:xfrm>
            <a:off x="6010473" y="2003006"/>
            <a:ext cx="5525035" cy="2868503"/>
            <a:chOff x="6010473" y="2031142"/>
            <a:chExt cx="5525035" cy="2868503"/>
          </a:xfrm>
        </p:grpSpPr>
        <p:sp>
          <p:nvSpPr>
            <p:cNvPr id="6" name="Body Copy">
              <a:extLst>
                <a:ext uri="{FF2B5EF4-FFF2-40B4-BE49-F238E27FC236}">
                  <a16:creationId xmlns:a16="http://schemas.microsoft.com/office/drawing/2014/main" id="{A976928F-B454-9A49-B6F7-D7B881D56ADF}"/>
                </a:ext>
              </a:extLst>
            </p:cNvPr>
            <p:cNvSpPr txBox="1">
              <a:spLocks/>
            </p:cNvSpPr>
            <p:nvPr/>
          </p:nvSpPr>
          <p:spPr>
            <a:xfrm>
              <a:off x="6010473" y="3229351"/>
              <a:ext cx="5525035" cy="1670294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ko-KR" sz="2400" dirty="0">
                  <a:solidFill>
                    <a:srgbClr val="55565A"/>
                  </a:solidFill>
                  <a:latin typeface="Arial" charset="0"/>
                  <a:ea typeface="굴림" charset="0"/>
                  <a:cs typeface="Arial" charset="0"/>
                </a:rPr>
                <a:t>따뜻한 마음을 지닌 140만 명의 라이온들이 우리와 함께 전 세계 200여 국가 및 지역에서 봉사하고 있습니다.</a:t>
              </a:r>
            </a:p>
          </p:txBody>
        </p:sp>
        <p:sp>
          <p:nvSpPr>
            <p:cNvPr id="17" name="Body Copy">
              <a:extLst>
                <a:ext uri="{FF2B5EF4-FFF2-40B4-BE49-F238E27FC236}">
                  <a16:creationId xmlns:a16="http://schemas.microsoft.com/office/drawing/2014/main" id="{1A341676-E6AB-8F4B-821E-E8707713801A}"/>
                </a:ext>
              </a:extLst>
            </p:cNvPr>
            <p:cNvSpPr txBox="1">
              <a:spLocks/>
            </p:cNvSpPr>
            <p:nvPr/>
          </p:nvSpPr>
          <p:spPr>
            <a:xfrm>
              <a:off x="6010473" y="2031142"/>
              <a:ext cx="5525035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ko-KR" sz="4800" b="1">
                  <a:solidFill>
                    <a:srgbClr val="00338D"/>
                  </a:solidFill>
                  <a:latin typeface="Arial" charset="0"/>
                  <a:ea typeface="굴림" charset="0"/>
                  <a:cs typeface="Arial" charset="0"/>
                </a:rPr>
                <a:t>우리는 봉사한다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4F4A12-EB4F-9743-A959-B5AF15D44E30}"/>
                </a:ext>
              </a:extLst>
            </p:cNvPr>
            <p:cNvSpPr/>
            <p:nvPr/>
          </p:nvSpPr>
          <p:spPr>
            <a:xfrm rot="5400000" flipH="1">
              <a:off x="8218823" y="904403"/>
              <a:ext cx="70852" cy="422728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3AD64347-9EA0-774D-8AEF-3259423D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4AA523-8C1A-E143-842F-2A3A0433C22F}"/>
              </a:ext>
            </a:extLst>
          </p:cNvPr>
          <p:cNvSpPr>
            <a:spLocks/>
          </p:cNvSpPr>
          <p:nvPr/>
        </p:nvSpPr>
        <p:spPr>
          <a:xfrm>
            <a:off x="651416" y="2945142"/>
            <a:ext cx="3205562" cy="3205562"/>
          </a:xfrm>
          <a:prstGeom prst="ellipse">
            <a:avLst/>
          </a:prstGeom>
          <a:blipFill dpi="0" rotWithShape="1">
            <a:blip r:embed="rId3"/>
            <a:srcRect/>
            <a:stretch>
              <a:fillRect l="-12191" t="-154" r="-28241" b="-1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E615A1F-8AEF-FE4C-B0B5-EBDAFBD1DFC7}"/>
              </a:ext>
            </a:extLst>
          </p:cNvPr>
          <p:cNvSpPr>
            <a:spLocks/>
          </p:cNvSpPr>
          <p:nvPr/>
        </p:nvSpPr>
        <p:spPr>
          <a:xfrm>
            <a:off x="2578690" y="1530550"/>
            <a:ext cx="2392405" cy="2392405"/>
          </a:xfrm>
          <a:prstGeom prst="ellipse">
            <a:avLst/>
          </a:prstGeom>
          <a:blipFill dpi="0" rotWithShape="1">
            <a:blip r:embed="rId4"/>
            <a:srcRect/>
            <a:stretch>
              <a:fillRect l="-15861" t="-69" r="-27330" b="-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4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 dirty="0">
                <a:solidFill>
                  <a:srgbClr val="EBB700"/>
                </a:solidFill>
                <a:latin typeface="+mn-ea"/>
                <a:ea typeface="+mn-ea"/>
              </a:rPr>
              <a:t>글로벌 주력사업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7"/>
            <a:ext cx="8875358" cy="39848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라이온들은 지역 봉사와 더불어, 다섯 가지 글로벌 주력사업을 지원합니다.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rgbClr val="00338D"/>
                </a:solidFill>
                <a:latin typeface="+mn-ea"/>
                <a:ea typeface="+mn-ea"/>
              </a:rPr>
              <a:t>글로벌 문제점을 함께 해결합니다.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7C1F0D-41C1-A944-9CF3-DA34ABC3DCF0}"/>
              </a:ext>
            </a:extLst>
          </p:cNvPr>
          <p:cNvSpPr txBox="1"/>
          <p:nvPr/>
        </p:nvSpPr>
        <p:spPr>
          <a:xfrm>
            <a:off x="2692671" y="4185518"/>
            <a:ext cx="1527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400" b="1" i="0" u="none" strike="noStrike" cap="none" normalizeH="0" baseline="0" noProof="0" dirty="0">
                <a:ln>
                  <a:noFill/>
                </a:ln>
                <a:solidFill>
                  <a:srgbClr val="0774AF"/>
                </a:solidFill>
                <a:uLnTx/>
                <a:uFillTx/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당뇨병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100" b="0" i="0" u="none" strike="noStrike" cap="none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당뇨병 발병을 감소시키고 당뇨병 환우들의 삶을 개선합니다.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6068FD-C315-304D-AB55-4416AC0583FC}"/>
              </a:ext>
            </a:extLst>
          </p:cNvPr>
          <p:cNvSpPr txBox="1"/>
          <p:nvPr/>
        </p:nvSpPr>
        <p:spPr>
          <a:xfrm>
            <a:off x="9903749" y="4185517"/>
            <a:ext cx="183749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400" b="1" i="0" u="none" strike="noStrike" cap="none" normalizeH="0" baseline="0" noProof="0" dirty="0">
                <a:ln>
                  <a:noFill/>
                </a:ln>
                <a:solidFill>
                  <a:srgbClr val="F0C217"/>
                </a:solidFill>
                <a:uLnTx/>
                <a:uFillTx/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소아암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100" b="0" i="0" u="none" strike="noStrike" cap="none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소아암 환아들이 생존율을 높이고, 건강하게 성장할 수 있도록 지원합니다.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AC0475-CF00-F049-A671-795D30F5A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1212" y="2960728"/>
            <a:ext cx="1075183" cy="10993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E1DF59-786B-5547-8009-905B955E4B93}"/>
              </a:ext>
            </a:extLst>
          </p:cNvPr>
          <p:cNvSpPr txBox="1"/>
          <p:nvPr/>
        </p:nvSpPr>
        <p:spPr>
          <a:xfrm>
            <a:off x="4450339" y="4185518"/>
            <a:ext cx="164217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400" b="1" i="0" u="none" strike="noStrike" cap="none" normalizeH="0" baseline="0" noProof="0" dirty="0">
                <a:ln>
                  <a:noFill/>
                </a:ln>
                <a:solidFill>
                  <a:srgbClr val="8CC63F"/>
                </a:solidFill>
                <a:uLnTx/>
                <a:uFillTx/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환경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1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지구촌 각 지역사회의 복지 향상을 위해 지속 가능한 방법으로 환경을 보호하고 보존합니다.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215A02F-4392-AB49-A87D-3CDACDC89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833" y="2960728"/>
            <a:ext cx="1075183" cy="11235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FA882A-88AE-204F-AEE4-57F7A2368992}"/>
              </a:ext>
            </a:extLst>
          </p:cNvPr>
          <p:cNvSpPr txBox="1"/>
          <p:nvPr/>
        </p:nvSpPr>
        <p:spPr>
          <a:xfrm>
            <a:off x="6269345" y="4187548"/>
            <a:ext cx="167308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400" b="1" i="0" u="none" strike="noStrike" cap="none" normalizeH="0" baseline="0" noProof="0" dirty="0">
                <a:ln>
                  <a:noFill/>
                </a:ln>
                <a:solidFill>
                  <a:srgbClr val="F26A2C"/>
                </a:solidFill>
                <a:uLnTx/>
                <a:uFillTx/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기아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1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모든 지역사회 구성원들이 영양가 있는 음식을 섭취할 수 있도록 지원합니다.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B64D3C0-2301-CD41-A7FE-E8DC74E53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8731" y="2960728"/>
            <a:ext cx="1183909" cy="10751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DE065B-D674-4245-9CB5-1848C2C20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8935" y="2960728"/>
            <a:ext cx="1075183" cy="11114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F9F4EA-EF2F-F248-BB84-5F6164D8F248}"/>
              </a:ext>
            </a:extLst>
          </p:cNvPr>
          <p:cNvSpPr txBox="1"/>
          <p:nvPr/>
        </p:nvSpPr>
        <p:spPr>
          <a:xfrm>
            <a:off x="8166225" y="4185517"/>
            <a:ext cx="16716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400" b="1" i="0" u="none" strike="noStrike" cap="none" normalizeH="0" baseline="0" noProof="0" dirty="0">
                <a:ln>
                  <a:noFill/>
                </a:ln>
                <a:solidFill>
                  <a:srgbClr val="6A205F"/>
                </a:solidFill>
                <a:uLnTx/>
                <a:uFillTx/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시력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100" i="0" u="none" strike="noStrike" cap="none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예방 가능한 실명을 막고 시각장애인의 삶의 질을 향상시킵니다.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2EB1B46-A850-6E41-91BD-213C52BD55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2355" y="2960728"/>
            <a:ext cx="1069142" cy="107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29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6497920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청년은 봉사의 미래이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자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, 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바로 지금 우리와 함께 합니다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.</a:t>
            </a:r>
            <a:br>
              <a:rPr lang="ko-KR" sz="1800" b="1" dirty="0">
                <a:solidFill>
                  <a:srgbClr val="55565A"/>
                </a:solidFill>
                <a:latin typeface="+mn-ea"/>
                <a:ea typeface="+mn-ea"/>
              </a:rPr>
            </a:br>
            <a:endParaRPr lang="ko-KR" sz="1800" b="1" dirty="0">
              <a:solidFill>
                <a:srgbClr val="55565A"/>
              </a:solidFill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400" b="1" dirty="0">
                <a:solidFill>
                  <a:srgbClr val="55565A"/>
                </a:solidFill>
                <a:latin typeface="+mn-ea"/>
                <a:ea typeface="+mn-ea"/>
              </a:rPr>
              <a:t>레오</a:t>
            </a:r>
            <a:r>
              <a:rPr lang="ko-KR" sz="1400" dirty="0">
                <a:solidFill>
                  <a:srgbClr val="55565A"/>
                </a:solidFill>
                <a:latin typeface="+mn-ea"/>
                <a:ea typeface="+mn-ea"/>
              </a:rPr>
              <a:t>는 만 12 - 30세의 청년 </a:t>
            </a:r>
            <a:r>
              <a:rPr lang="ko-KR" sz="1400" dirty="0" err="1">
                <a:solidFill>
                  <a:srgbClr val="55565A"/>
                </a:solidFill>
                <a:latin typeface="+mn-ea"/>
                <a:ea typeface="+mn-ea"/>
              </a:rPr>
              <a:t>자원봉사자입니다</a:t>
            </a:r>
            <a:r>
              <a:rPr lang="ko-KR" sz="1400" dirty="0">
                <a:solidFill>
                  <a:srgbClr val="55565A"/>
                </a:solidFill>
                <a:latin typeface="+mn-ea"/>
                <a:ea typeface="+mn-ea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400" dirty="0">
                <a:solidFill>
                  <a:srgbClr val="55565A"/>
                </a:solidFill>
                <a:latin typeface="+mn-ea"/>
                <a:ea typeface="+mn-ea"/>
              </a:rPr>
              <a:t>7,000여 개 클럽에서 175,000명의 레오가 국제적 문제 해결에 앞장서고 있습니다.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400" dirty="0">
                <a:solidFill>
                  <a:srgbClr val="55565A"/>
                </a:solidFill>
                <a:latin typeface="+mn-ea"/>
                <a:ea typeface="+mn-ea"/>
              </a:rPr>
              <a:t>레오 클럽은 60년 동안 봉사를 이어가고 있습니다.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90868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027265" y="1503742"/>
            <a:ext cx="6693451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altLang="en-US" sz="4200" dirty="0">
                <a:solidFill>
                  <a:srgbClr val="00338D"/>
                </a:solidFill>
                <a:latin typeface="+mj-ea"/>
                <a:ea typeface="+mj-ea"/>
              </a:rPr>
              <a:t>차</a:t>
            </a:r>
            <a:r>
              <a:rPr lang="ko-KR" sz="4200" dirty="0">
                <a:solidFill>
                  <a:srgbClr val="00338D"/>
                </a:solidFill>
                <a:latin typeface="+mj-ea"/>
                <a:ea typeface="+mj-ea"/>
              </a:rPr>
              <a:t>세대 자원봉사자들을 준비합니다.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3D90B6-D463-ED41-9FAC-19A2F8C0C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70" r="7409"/>
          <a:stretch/>
        </p:blipFill>
        <p:spPr>
          <a:xfrm>
            <a:off x="7964424" y="1646692"/>
            <a:ext cx="3572732" cy="35727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9361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2222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bg1"/>
                </a:solidFill>
                <a:latin typeface="+mj-ea"/>
                <a:ea typeface="+mj-ea"/>
              </a:rPr>
              <a:t>국제본부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801006" y="3331913"/>
            <a:ext cx="8585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dirty="0">
                <a:solidFill>
                  <a:schemeClr val="bg1"/>
                </a:solidFill>
                <a:latin typeface="Arial" charset="0"/>
                <a:ea typeface="굴림" charset="-79"/>
                <a:cs typeface="Arial" charset="0"/>
              </a:rPr>
              <a:t>국제본부는 미국 </a:t>
            </a:r>
            <a:r>
              <a:rPr lang="ko-KR" dirty="0" err="1">
                <a:solidFill>
                  <a:schemeClr val="bg1"/>
                </a:solidFill>
                <a:latin typeface="Arial" charset="0"/>
                <a:ea typeface="굴림" charset="-79"/>
                <a:cs typeface="Arial" charset="0"/>
              </a:rPr>
              <a:t>일리노이주</a:t>
            </a:r>
            <a:r>
              <a:rPr lang="ko-KR" dirty="0">
                <a:solidFill>
                  <a:schemeClr val="bg1"/>
                </a:solidFill>
                <a:latin typeface="Arial" charset="0"/>
                <a:ea typeface="굴림" charset="-79"/>
                <a:cs typeface="Arial" charset="0"/>
              </a:rPr>
              <a:t> 오크 </a:t>
            </a:r>
            <a:r>
              <a:rPr lang="ko-KR" dirty="0" err="1">
                <a:solidFill>
                  <a:schemeClr val="bg1"/>
                </a:solidFill>
                <a:latin typeface="Arial" charset="0"/>
                <a:ea typeface="굴림" charset="-79"/>
                <a:cs typeface="Arial" charset="0"/>
              </a:rPr>
              <a:t>브룩에</a:t>
            </a:r>
            <a:r>
              <a:rPr lang="ko-KR" dirty="0">
                <a:solidFill>
                  <a:schemeClr val="bg1"/>
                </a:solidFill>
                <a:latin typeface="Arial" charset="0"/>
                <a:ea typeface="굴림" charset="-79"/>
                <a:cs typeface="Arial" charset="0"/>
              </a:rPr>
              <a:t> 위치하고 있습니다. 약 300명의 직원이 전 세계 회원과 클럽, 집행임원 및 국제이사회를 지원하고 있습니다. 국제본부는 국제협회의 인지도를 높이고, 봉사 영향력을 강화하기 위해 다양한 프로그램을 개발하고 시행합니다.  </a:t>
            </a:r>
          </a:p>
        </p:txBody>
      </p:sp>
    </p:spTree>
    <p:extLst>
      <p:ext uri="{BB962C8B-B14F-4D97-AF65-F5344CB8AC3E}">
        <p14:creationId xmlns:p14="http://schemas.microsoft.com/office/powerpoint/2010/main" val="3755635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2222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bg1"/>
                </a:solidFill>
                <a:latin typeface="+mj-ea"/>
                <a:ea typeface="+mj-ea"/>
              </a:rPr>
              <a:t>국제협회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709531" y="3331913"/>
            <a:ext cx="8706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dirty="0">
                <a:solidFill>
                  <a:schemeClr val="bg1"/>
                </a:solidFill>
                <a:latin typeface="Arial" charset="0"/>
                <a:ea typeface="굴림" charset="-79"/>
                <a:cs typeface="Arial" charset="0"/>
              </a:rPr>
              <a:t>협회는 자율 클럽으로 구성되어 있습니다. 국제협회는 지역사회를 위해 봉사할 회원들로 구성된 클럽을 조직합니다.  클럽의 운영, 재정, 봉사사업 및 회원과 클럽 활동에 관련된 모든 사안을 관리할 책임은 각 클럽에게 있습니다. 국제협회는 클럽을 직접 관리하는 것이 아니라, 클럽과 회원을 지원하는 역할을 합니다.</a:t>
            </a: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180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2222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bg1"/>
                </a:solidFill>
                <a:latin typeface="+mj-ea"/>
                <a:ea typeface="+mj-ea"/>
              </a:rPr>
              <a:t>국제재단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801006" y="3331913"/>
            <a:ext cx="85850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dirty="0">
                <a:solidFill>
                  <a:schemeClr val="bg1"/>
                </a:solidFill>
                <a:latin typeface="Arial" charset="0"/>
                <a:ea typeface="굴림" charset="-79"/>
                <a:cs typeface="Arial" charset="0"/>
              </a:rPr>
              <a:t>국제재단(LCIF)은 국제협회의 공식 자선 기관입니다. </a:t>
            </a:r>
            <a:r>
              <a:rPr lang="ko-KR" dirty="0" err="1">
                <a:solidFill>
                  <a:schemeClr val="bg1"/>
                </a:solidFill>
                <a:latin typeface="Arial" charset="0"/>
                <a:ea typeface="굴림" charset="-79"/>
                <a:cs typeface="Arial" charset="0"/>
              </a:rPr>
              <a:t>LCIF는</a:t>
            </a:r>
            <a:r>
              <a:rPr lang="ko-KR" dirty="0">
                <a:solidFill>
                  <a:schemeClr val="bg1"/>
                </a:solidFill>
                <a:latin typeface="Arial" charset="0"/>
                <a:ea typeface="굴림" charset="-79"/>
                <a:cs typeface="Arial" charset="0"/>
              </a:rPr>
              <a:t> 지역 및 전 세계 인도주의적 활동에 교부금을 지원함으로써 라이온들의 봉사에 힘을 실어주고 있습니다.</a:t>
            </a: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22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 dirty="0">
                <a:solidFill>
                  <a:srgbClr val="EBB700"/>
                </a:solidFill>
                <a:latin typeface="+mj-ea"/>
                <a:ea typeface="+mj-ea"/>
              </a:rPr>
              <a:t>조직 체계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800" b="1" dirty="0">
                <a:solidFill>
                  <a:srgbClr val="55565A"/>
                </a:solidFill>
                <a:latin typeface="+mn-ea"/>
                <a:ea typeface="+mn-ea"/>
              </a:rPr>
              <a:t>라이온: 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자원봉사 회원</a:t>
            </a:r>
          </a:p>
          <a:p>
            <a:endParaRPr lang="en-US" sz="1200" kern="0" dirty="0">
              <a:solidFill>
                <a:srgbClr val="55565A"/>
              </a:solidFill>
              <a:latin typeface="+mn-ea"/>
              <a:ea typeface="+mn-ea"/>
            </a:endParaRPr>
          </a:p>
          <a:p>
            <a:r>
              <a:rPr lang="ko-KR" sz="1800" b="1" dirty="0">
                <a:solidFill>
                  <a:srgbClr val="55565A"/>
                </a:solidFill>
                <a:latin typeface="+mn-ea"/>
                <a:ea typeface="+mn-ea"/>
              </a:rPr>
              <a:t>라이온스클럽</a:t>
            </a:r>
            <a:r>
              <a:rPr lang="en-US" altLang="ko-KR" sz="1800" b="1" dirty="0">
                <a:solidFill>
                  <a:srgbClr val="55565A"/>
                </a:solidFill>
                <a:latin typeface="+mn-ea"/>
                <a:ea typeface="+mn-ea"/>
              </a:rPr>
              <a:t>:</a:t>
            </a:r>
            <a:r>
              <a:rPr lang="ko-KR" sz="1800" b="1" dirty="0">
                <a:solidFill>
                  <a:srgbClr val="55565A"/>
                </a:solidFill>
                <a:latin typeface="+mn-ea"/>
                <a:ea typeface="+mn-ea"/>
              </a:rPr>
              <a:t> 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회원들은 지역사회의 문제를 해결하기 위해 지역 클럽에 가입합니다. 지역 </a:t>
            </a:r>
            <a:r>
              <a:rPr lang="ko-KR" sz="1800" dirty="0" err="1">
                <a:solidFill>
                  <a:srgbClr val="55565A"/>
                </a:solidFill>
                <a:latin typeface="+mn-ea"/>
                <a:ea typeface="+mn-ea"/>
              </a:rPr>
              <a:t>라이온스클럽은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 지구, 복합지구 및 국제협회의 규정에 따라 운영됩니다.</a:t>
            </a:r>
          </a:p>
          <a:p>
            <a:endParaRPr lang="en-US" sz="1200" kern="0" dirty="0">
              <a:solidFill>
                <a:srgbClr val="55565A"/>
              </a:solidFill>
              <a:latin typeface="+mn-ea"/>
              <a:ea typeface="+mn-ea"/>
            </a:endParaRPr>
          </a:p>
          <a:p>
            <a:r>
              <a:rPr lang="ko-KR" sz="1800" b="1" dirty="0">
                <a:solidFill>
                  <a:srgbClr val="55565A"/>
                </a:solidFill>
                <a:latin typeface="+mn-ea"/>
                <a:ea typeface="+mn-ea"/>
              </a:rPr>
              <a:t>지구: 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클럽을 지원하기 위해 선출된 라이온이 이끄는 특정 지역 클럽이 모여 지구를 형성합니다. </a:t>
            </a:r>
          </a:p>
          <a:p>
            <a:endParaRPr lang="en-US" sz="1200" kern="0" dirty="0">
              <a:solidFill>
                <a:srgbClr val="55565A"/>
              </a:solidFill>
              <a:latin typeface="+mn-ea"/>
              <a:ea typeface="+mn-ea"/>
            </a:endParaRPr>
          </a:p>
          <a:p>
            <a:r>
              <a:rPr lang="ko-KR" sz="1800" b="1" dirty="0">
                <a:solidFill>
                  <a:srgbClr val="55565A"/>
                </a:solidFill>
                <a:latin typeface="+mn-ea"/>
                <a:ea typeface="+mn-ea"/>
              </a:rPr>
              <a:t>복합지구: 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지구가 모여 복합지구를 형성합니다. 미국 내 복합지구는 일반적으로 주를 대표하며, 국제적으로는 국가를 대표합니다.</a:t>
            </a:r>
          </a:p>
          <a:p>
            <a:endParaRPr lang="en-US" sz="1200" kern="0" dirty="0">
              <a:solidFill>
                <a:srgbClr val="55565A"/>
              </a:solidFill>
              <a:latin typeface="+mn-ea"/>
              <a:ea typeface="+mn-ea"/>
            </a:endParaRPr>
          </a:p>
          <a:p>
            <a:r>
              <a:rPr lang="ko-KR" sz="1800" b="1" dirty="0">
                <a:solidFill>
                  <a:srgbClr val="55565A"/>
                </a:solidFill>
                <a:latin typeface="+mn-ea"/>
                <a:ea typeface="+mn-ea"/>
              </a:rPr>
              <a:t>헌장지역: 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협회는 각 헌장지역을 대표하는 국제이사회로 나누어집니다. 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1002278"/>
            <a:ext cx="8373905" cy="5334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2400" dirty="0">
                <a:solidFill>
                  <a:srgbClr val="00338D"/>
                </a:solidFill>
                <a:latin typeface="+mj-ea"/>
                <a:ea typeface="+mj-ea"/>
              </a:rPr>
              <a:t>국제협회는 지역부터 시작해 국가적 차원의 체계를 갖추고 있습니다.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29913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굴림"/>
        <a:cs typeface=""/>
      </a:majorFont>
      <a:minorFont>
        <a:latin typeface="Calibri" panose="020F0502020204030204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굴림"/>
        <a:cs typeface=""/>
      </a:majorFont>
      <a:minorFont>
        <a:latin typeface="Calibri" panose="020F0502020204030204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2295</TotalTime>
  <Words>583</Words>
  <Application>Microsoft Macintosh PowerPoint</Application>
  <PresentationFormat>Widescreen</PresentationFormat>
  <Paragraphs>116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굴림</vt:lpstr>
      <vt:lpstr>Arial</vt:lpstr>
      <vt:lpstr>Calibri</vt:lpstr>
      <vt:lpstr>Helvetica Neue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Smith, Lisa</cp:lastModifiedBy>
  <cp:revision>187</cp:revision>
  <dcterms:created xsi:type="dcterms:W3CDTF">2018-11-12T16:45:52Z</dcterms:created>
  <dcterms:modified xsi:type="dcterms:W3CDTF">2019-10-19T15:59:45Z</dcterms:modified>
</cp:coreProperties>
</file>