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4674"/>
  </p:normalViewPr>
  <p:slideViewPr>
    <p:cSldViewPr snapToGrid="0" snapToObjects="1">
      <p:cViewPr varScale="1">
        <p:scale>
          <a:sx n="162" d="100"/>
          <a:sy n="162" d="100"/>
        </p:scale>
        <p:origin x="784" y="200"/>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t>ライオンズクラブ国際協会</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t>世界を変えるグローバルな力</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1" y="1394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1600">
                <a:solidFill>
                  <a:srgbClr val="EBB700"/>
                </a:solidFill>
              </a:rPr>
              <a:t>私たちの組織</a:t>
            </a:r>
            <a:endParaRPr lang="ja-JP" sz="1600">
              <a:solidFill>
                <a:srgbClr val="EBB700"/>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05890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8618221"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2400">
                <a:solidFill>
                  <a:srgbClr val="00338D"/>
                </a:solidFill>
              </a:rPr>
              <a:t>国際協会は、八つの会則地域に分けられています。</a:t>
            </a:r>
            <a:endParaRPr lang="ja-JP" sz="2400">
              <a:solidFill>
                <a:srgbClr val="00338D"/>
              </a:solidFill>
            </a:endParaRPr>
          </a:p>
        </p:txBody>
      </p:sp>
      <p:pic>
        <p:nvPicPr>
          <p:cNvPr id="42" name="Picture 41">
            <a:extLst>
              <a:ext uri="{FF2B5EF4-FFF2-40B4-BE49-F238E27FC236}">
                <a16:creationId xmlns:a16="http://schemas.microsoft.com/office/drawing/2014/main" id="{CEA56264-B659-B344-8F09-51EF3B2519D7}"/>
              </a:ext>
            </a:extLst>
          </p:cNvPr>
          <p:cNvPicPr>
            <a:picLocks noChangeAspect="1"/>
          </p:cNvPicPr>
          <p:nvPr/>
        </p:nvPicPr>
        <p:blipFill>
          <a:blip r:embed="rId2"/>
          <a:stretch>
            <a:fillRect/>
          </a:stretch>
        </p:blipFill>
        <p:spPr>
          <a:xfrm>
            <a:off x="3670004" y="1613647"/>
            <a:ext cx="8403182" cy="5074244"/>
          </a:xfrm>
          <a:prstGeom prst="rect">
            <a:avLst/>
          </a:prstGeom>
        </p:spPr>
      </p:pic>
      <p:grpSp>
        <p:nvGrpSpPr>
          <p:cNvPr id="46" name="Group 45">
            <a:extLst>
              <a:ext uri="{FF2B5EF4-FFF2-40B4-BE49-F238E27FC236}">
                <a16:creationId xmlns:a16="http://schemas.microsoft.com/office/drawing/2014/main" id="{957F5BCF-A91C-E245-A6D3-364385476278}"/>
              </a:ext>
            </a:extLst>
          </p:cNvPr>
          <p:cNvGrpSpPr/>
          <p:nvPr/>
        </p:nvGrpSpPr>
        <p:grpSpPr>
          <a:xfrm>
            <a:off x="369830" y="1737627"/>
            <a:ext cx="2863960" cy="3980925"/>
            <a:chOff x="-2467504" y="2363562"/>
            <a:chExt cx="2897548" cy="4308823"/>
          </a:xfrm>
        </p:grpSpPr>
        <p:sp>
          <p:nvSpPr>
            <p:cNvPr id="50" name="Delay 49">
              <a:extLst>
                <a:ext uri="{FF2B5EF4-FFF2-40B4-BE49-F238E27FC236}">
                  <a16:creationId xmlns:a16="http://schemas.microsoft.com/office/drawing/2014/main" id="{2D88B55D-207E-F941-AB9C-CDA281816B1A}"/>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2" name="Delay 51">
              <a:extLst>
                <a:ext uri="{FF2B5EF4-FFF2-40B4-BE49-F238E27FC236}">
                  <a16:creationId xmlns:a16="http://schemas.microsoft.com/office/drawing/2014/main" id="{395E1D55-EBE8-A740-80EF-C63C41D9AC83}"/>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3" name="Delay 52">
              <a:extLst>
                <a:ext uri="{FF2B5EF4-FFF2-40B4-BE49-F238E27FC236}">
                  <a16:creationId xmlns:a16="http://schemas.microsoft.com/office/drawing/2014/main" id="{D21705F9-6C35-104F-93FD-10453DAE45CB}"/>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4" name="Delay 53">
              <a:extLst>
                <a:ext uri="{FF2B5EF4-FFF2-40B4-BE49-F238E27FC236}">
                  <a16:creationId xmlns:a16="http://schemas.microsoft.com/office/drawing/2014/main" id="{CC6D8B34-D54D-F74D-A6BF-694883DA3C3C}"/>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5F41905C-C342-C746-8D16-8C49D740321D}"/>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37EB9156-FC85-CB48-9D9E-044FF0FB2334}"/>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3E9C9329-3782-5D48-9F7E-21982133DBE7}"/>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26A243F3-FDC5-654A-BBB0-4EE9AFEC7639}"/>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46B54554-D221-BE48-A31F-8B7AD7F685DC}"/>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0" name="Rectangle 59">
              <a:extLst>
                <a:ext uri="{FF2B5EF4-FFF2-40B4-BE49-F238E27FC236}">
                  <a16:creationId xmlns:a16="http://schemas.microsoft.com/office/drawing/2014/main" id="{811BFEE8-081F-8F48-967B-E3EDF9D75F7D}"/>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カナダ</a:t>
              </a:r>
              <a:endParaRPr lang="en-US" sz="900" b="1" dirty="0">
                <a:solidFill>
                  <a:schemeClr val="bg1"/>
                </a:solidFill>
                <a:cs typeface="Arial" panose="020B0604020202020204" pitchFamily="34" charset="0"/>
              </a:endParaRPr>
            </a:p>
          </p:txBody>
        </p:sp>
        <p:sp>
          <p:nvSpPr>
            <p:cNvPr id="61" name="Delay 60">
              <a:extLst>
                <a:ext uri="{FF2B5EF4-FFF2-40B4-BE49-F238E27FC236}">
                  <a16:creationId xmlns:a16="http://schemas.microsoft.com/office/drawing/2014/main" id="{A339497E-7557-6A44-983C-DD4119BF8FA5}"/>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2" name="Rectangle 61">
              <a:extLst>
                <a:ext uri="{FF2B5EF4-FFF2-40B4-BE49-F238E27FC236}">
                  <a16:creationId xmlns:a16="http://schemas.microsoft.com/office/drawing/2014/main" id="{B31B9303-EB2A-264A-A50D-00073CF95F47}"/>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南アメリカ、中央アメリカ、メキシコ、カリブ海諸島</a:t>
              </a:r>
              <a:endParaRPr lang="en-US" sz="900" dirty="0">
                <a:solidFill>
                  <a:schemeClr val="bg1"/>
                </a:solidFill>
                <a:cs typeface="Arial" panose="020B0604020202020204" pitchFamily="34" charset="0"/>
              </a:endParaRPr>
            </a:p>
          </p:txBody>
        </p:sp>
        <p:sp>
          <p:nvSpPr>
            <p:cNvPr id="63" name="Delay 62">
              <a:extLst>
                <a:ext uri="{FF2B5EF4-FFF2-40B4-BE49-F238E27FC236}">
                  <a16:creationId xmlns:a16="http://schemas.microsoft.com/office/drawing/2014/main" id="{79F0EC43-DE05-1E44-847F-672F627CA105}"/>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4" name="Rectangle 63">
              <a:extLst>
                <a:ext uri="{FF2B5EF4-FFF2-40B4-BE49-F238E27FC236}">
                  <a16:creationId xmlns:a16="http://schemas.microsoft.com/office/drawing/2014/main" id="{5CECE984-09E9-F148-B66C-186C0D6DEC09}"/>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ヨーロッパ</a:t>
              </a:r>
              <a:endParaRPr lang="en-US" sz="900" b="1" dirty="0">
                <a:solidFill>
                  <a:schemeClr val="bg1"/>
                </a:solidFill>
                <a:cs typeface="Arial" panose="020B0604020202020204" pitchFamily="34" charset="0"/>
              </a:endParaRPr>
            </a:p>
          </p:txBody>
        </p:sp>
        <p:sp>
          <p:nvSpPr>
            <p:cNvPr id="65" name="Delay 64">
              <a:extLst>
                <a:ext uri="{FF2B5EF4-FFF2-40B4-BE49-F238E27FC236}">
                  <a16:creationId xmlns:a16="http://schemas.microsoft.com/office/drawing/2014/main" id="{9F07A703-3C27-D343-BCA6-3C04065C3166}"/>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6" name="Rectangle 65">
              <a:extLst>
                <a:ext uri="{FF2B5EF4-FFF2-40B4-BE49-F238E27FC236}">
                  <a16:creationId xmlns:a16="http://schemas.microsoft.com/office/drawing/2014/main" id="{0073DF75-4465-3348-85CA-1D7A7081B781}"/>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東洋東南アジア</a:t>
              </a:r>
              <a:endParaRPr lang="en-US" sz="900" dirty="0">
                <a:solidFill>
                  <a:schemeClr val="bg1"/>
                </a:solidFill>
                <a:cs typeface="Arial" panose="020B0604020202020204" pitchFamily="34" charset="0"/>
              </a:endParaRPr>
            </a:p>
          </p:txBody>
        </p:sp>
        <p:sp>
          <p:nvSpPr>
            <p:cNvPr id="67" name="Delay 66">
              <a:extLst>
                <a:ext uri="{FF2B5EF4-FFF2-40B4-BE49-F238E27FC236}">
                  <a16:creationId xmlns:a16="http://schemas.microsoft.com/office/drawing/2014/main" id="{A51A00EC-E75D-BD41-9B9E-C4DA19015F11}"/>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68" name="Rectangle 67">
              <a:extLst>
                <a:ext uri="{FF2B5EF4-FFF2-40B4-BE49-F238E27FC236}">
                  <a16:creationId xmlns:a16="http://schemas.microsoft.com/office/drawing/2014/main" id="{7172DBB2-11E5-9949-82AC-418427462C34}"/>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インド、南アジア、アフリカ、及び中東</a:t>
              </a:r>
              <a:endParaRPr lang="en-US" sz="900" dirty="0">
                <a:solidFill>
                  <a:schemeClr val="bg1"/>
                </a:solidFill>
                <a:cs typeface="Arial" panose="020B0604020202020204" pitchFamily="34" charset="0"/>
              </a:endParaRPr>
            </a:p>
          </p:txBody>
        </p:sp>
        <p:sp>
          <p:nvSpPr>
            <p:cNvPr id="69" name="Delay 68">
              <a:extLst>
                <a:ext uri="{FF2B5EF4-FFF2-40B4-BE49-F238E27FC236}">
                  <a16:creationId xmlns:a16="http://schemas.microsoft.com/office/drawing/2014/main" id="{B6B3205A-D507-1A43-8C41-30FE7A9ADAF3}"/>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0" name="Rectangle 69">
              <a:extLst>
                <a:ext uri="{FF2B5EF4-FFF2-40B4-BE49-F238E27FC236}">
                  <a16:creationId xmlns:a16="http://schemas.microsoft.com/office/drawing/2014/main" id="{F81FF1A3-E093-6245-8E56-C8CD6A035BE8}"/>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オーストラリア、ニュージーランド、パプアニューギニア、インドネシア、南太平洋諸島 </a:t>
              </a:r>
              <a:endParaRPr lang="en-US" sz="900" b="1" dirty="0">
                <a:solidFill>
                  <a:schemeClr val="bg1"/>
                </a:solidFill>
                <a:cs typeface="Arial" panose="020B0604020202020204" pitchFamily="34" charset="0"/>
              </a:endParaRPr>
            </a:p>
          </p:txBody>
        </p:sp>
        <p:sp>
          <p:nvSpPr>
            <p:cNvPr id="71" name="Delay 70">
              <a:extLst>
                <a:ext uri="{FF2B5EF4-FFF2-40B4-BE49-F238E27FC236}">
                  <a16:creationId xmlns:a16="http://schemas.microsoft.com/office/drawing/2014/main" id="{11C14DE5-94CB-894F-93FD-95C021A0CDFB}"/>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2" name="Rectangle 71">
              <a:extLst>
                <a:ext uri="{FF2B5EF4-FFF2-40B4-BE49-F238E27FC236}">
                  <a16:creationId xmlns:a16="http://schemas.microsoft.com/office/drawing/2014/main" id="{158E9667-AE4A-3A4B-BDF8-601572D5FE11}"/>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ja-JP" altLang="en-US" sz="900">
                  <a:solidFill>
                    <a:schemeClr val="bg1"/>
                  </a:solidFill>
                </a:rPr>
                <a:t>アメリカ合衆国、 その領域、 バミューダ、 バハマ</a:t>
              </a:r>
              <a:endParaRPr lang="en-US" sz="900" dirty="0">
                <a:solidFill>
                  <a:schemeClr val="bg1"/>
                </a:solidFill>
              </a:endParaRPr>
            </a:p>
          </p:txBody>
        </p:sp>
        <p:sp>
          <p:nvSpPr>
            <p:cNvPr id="73" name="Delay 72">
              <a:extLst>
                <a:ext uri="{FF2B5EF4-FFF2-40B4-BE49-F238E27FC236}">
                  <a16:creationId xmlns:a16="http://schemas.microsoft.com/office/drawing/2014/main" id="{9B84D759-1A06-9B40-B423-430FE4DE8DB9}"/>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4" name="Rectangle 73">
              <a:extLst>
                <a:ext uri="{FF2B5EF4-FFF2-40B4-BE49-F238E27FC236}">
                  <a16:creationId xmlns:a16="http://schemas.microsoft.com/office/drawing/2014/main" id="{B1EA325D-ACD9-0242-9A72-54CD90497DF1}"/>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ja-JP" altLang="en-US" sz="900">
                  <a:solidFill>
                    <a:schemeClr val="bg1"/>
                  </a:solidFill>
                  <a:cs typeface="Arial" panose="020B0604020202020204" pitchFamily="34" charset="0"/>
                </a:rPr>
                <a:t>アフリカ</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t>私たちのクラブ</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t>[クラブ名をここに入力]</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955555"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rPr>
              <a:t>私たちのクラブ</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rgbClr val="55565A"/>
                </a:solidFill>
              </a:rPr>
              <a:t>[結成年、現在の会員数、役員など、クラブに関する情報をここに入力]</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[クラブ名をここに入力]</a:t>
            </a:r>
            <a:r>
              <a:rPr lang="ja-JP" altLang="en-US" sz="3200" dirty="0">
                <a:solidFill>
                  <a:srgbClr val="00338D"/>
                </a:solidFill>
              </a:rPr>
              <a:t> </a:t>
            </a:r>
            <a:r>
              <a:rPr lang="ja-JP" sz="3200" dirty="0">
                <a:solidFill>
                  <a:srgbClr val="00338D"/>
                </a:solidFill>
              </a:rPr>
              <a:t>について</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私たちの地域</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rgbClr val="55565A"/>
                </a:solidFill>
              </a:rPr>
              <a:t>[人口、歴史、文化、奉仕が必要な分野など、地域に関する情報を入力]</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私たちは</a:t>
            </a:r>
            <a:r>
              <a:rPr lang="ja-JP" altLang="en-US" sz="3200" dirty="0">
                <a:solidFill>
                  <a:srgbClr val="00338D"/>
                </a:solidFill>
              </a:rPr>
              <a:t> </a:t>
            </a:r>
            <a:r>
              <a:rPr lang="ja-JP" sz="3200" dirty="0">
                <a:solidFill>
                  <a:srgbClr val="00338D"/>
                </a:solidFill>
              </a:rPr>
              <a:t>[自治体名を入力]</a:t>
            </a:r>
            <a:r>
              <a:rPr lang="ja-JP" altLang="en-US" sz="3200" dirty="0">
                <a:solidFill>
                  <a:srgbClr val="00338D"/>
                </a:solidFill>
              </a:rPr>
              <a:t> </a:t>
            </a:r>
            <a:r>
              <a:rPr lang="ja-JP" sz="3200" dirty="0">
                <a:solidFill>
                  <a:srgbClr val="00338D"/>
                </a:solidFill>
              </a:rPr>
              <a:t>に奉仕します</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私たちの奉仕</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rgbClr val="55565A"/>
                </a:solidFill>
              </a:rPr>
              <a:t>[具体的なプログラム、奉仕事業、イベント、パートナー事業など、クラブが重視している奉仕分野についての情報をここに入力]</a:t>
            </a:r>
          </a:p>
          <a:p>
            <a:endParaRPr lang="en-US" sz="1800" kern="0" dirty="0">
              <a:solidFill>
                <a:srgbClr val="55565A"/>
              </a:solidFill>
            </a:endParaRPr>
          </a:p>
          <a:p>
            <a:r>
              <a:rPr lang="ja-JP" sz="1800" dirty="0">
                <a:solidFill>
                  <a:srgbClr val="55565A"/>
                </a:solidFill>
              </a:rPr>
              <a:t>[特に、地域で奉仕</a:t>
            </a:r>
            <a:r>
              <a:rPr lang="ja-JP" altLang="en-US" sz="1800" dirty="0">
                <a:solidFill>
                  <a:srgbClr val="55565A"/>
                </a:solidFill>
              </a:rPr>
              <a:t>が</a:t>
            </a:r>
            <a:r>
              <a:rPr lang="ja-JP" sz="1800" dirty="0">
                <a:solidFill>
                  <a:srgbClr val="55565A"/>
                </a:solidFill>
              </a:rPr>
              <a:t>求められている分野</a:t>
            </a:r>
            <a:r>
              <a:rPr lang="ja-JP" altLang="en-US" sz="1800" dirty="0">
                <a:solidFill>
                  <a:srgbClr val="55565A"/>
                </a:solidFill>
              </a:rPr>
              <a:t>において、</a:t>
            </a:r>
            <a:r>
              <a:rPr lang="ja-JP" sz="1800" dirty="0">
                <a:solidFill>
                  <a:srgbClr val="55565A"/>
                </a:solidFill>
              </a:rPr>
              <a:t>いかにクラブが貢献しているかを忘れずに説明すること！]</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私たちの活動</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次のステップ</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rgbClr val="55565A"/>
                </a:solidFill>
              </a:rPr>
              <a:t>[あなたのクラブが地域で行っている活動において、新会員や会員候補がアイデアを出したり参加したりできる方法について、ここに情報を入力]</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rPr>
              <a:t>あなたも参加しませんか</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ja-JP" sz="4800" b="1">
                <a:solidFill>
                  <a:schemeClr val="bg1"/>
                </a:solidFill>
                <a:latin typeface="Helvetica Neue" charset="0"/>
                <a:ea typeface="MS PGothic" charset="0"/>
                <a:cs typeface="Helvetica Neue" charset="0"/>
              </a:rPr>
              <a:t>ありがとうございました</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ja-JP"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400" dirty="0">
                <a:solidFill>
                  <a:schemeClr val="bg1"/>
                </a:solidFill>
              </a:rPr>
              <a:t>ライオンズは、近隣の、そして世界の様々なニーズに応えることで、地域社会から世界を変えています。</a:t>
            </a:r>
            <a:br>
              <a:rPr lang="en-US" altLang="ja-JP" sz="1400" dirty="0">
                <a:solidFill>
                  <a:schemeClr val="bg1"/>
                </a:solidFill>
              </a:rPr>
            </a:br>
            <a:r>
              <a:rPr lang="ja-JP" sz="1400" dirty="0">
                <a:solidFill>
                  <a:schemeClr val="bg1"/>
                </a:solidFill>
              </a:rPr>
              <a:t>私たちは、思いやりの力を信じる、</a:t>
            </a:r>
            <a:br>
              <a:rPr lang="en-US" altLang="ja-JP" sz="1400" dirty="0">
                <a:solidFill>
                  <a:schemeClr val="bg1"/>
                </a:solidFill>
              </a:rPr>
            </a:br>
            <a:r>
              <a:rPr lang="ja-JP" sz="1400" dirty="0">
                <a:solidFill>
                  <a:schemeClr val="bg1"/>
                </a:solidFill>
              </a:rPr>
              <a:t>世界140万人の男女の集まりです。</a:t>
            </a:r>
            <a:br>
              <a:rPr lang="en-US" altLang="ja-JP" sz="1400" dirty="0">
                <a:solidFill>
                  <a:schemeClr val="bg1"/>
                </a:solidFill>
              </a:rPr>
            </a:br>
            <a:r>
              <a:rPr lang="ja-JP" sz="1400" dirty="0">
                <a:solidFill>
                  <a:schemeClr val="bg1"/>
                </a:solidFill>
              </a:rPr>
              <a:t>そして私たちが力を合わせる時、</a:t>
            </a:r>
            <a:br>
              <a:rPr lang="en-US" altLang="ja-JP" sz="1400" dirty="0">
                <a:solidFill>
                  <a:schemeClr val="bg1"/>
                </a:solidFill>
              </a:rPr>
            </a:br>
            <a:r>
              <a:rPr lang="ja-JP" sz="1400" dirty="0">
                <a:solidFill>
                  <a:schemeClr val="bg1"/>
                </a:solidFill>
              </a:rPr>
              <a:t>より大きな目標を達成することができるのです。</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dirty="0">
                <a:solidFill>
                  <a:schemeClr val="bg1"/>
                </a:solidFill>
                <a:latin typeface="ヒラギノ角ゴ Pro W3"/>
              </a:rPr>
              <a:t>私たちは、世界を</a:t>
            </a:r>
            <a:br>
              <a:rPr lang="ja-JP" sz="4200" dirty="0">
                <a:solidFill>
                  <a:schemeClr val="bg1"/>
                </a:solidFill>
                <a:latin typeface="ヒラギノ角ゴ Pro W3"/>
              </a:rPr>
            </a:br>
            <a:r>
              <a:rPr lang="ja-JP" sz="4200" dirty="0">
                <a:solidFill>
                  <a:schemeClr val="bg1"/>
                </a:solidFill>
                <a:latin typeface="ヒラギノ角ゴ Pro W3"/>
              </a:rPr>
              <a:t>大きく変えています。</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2391490"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rPr>
              <a:t>私たちのモットー</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6181527" cy="2868503"/>
            <a:chOff x="6010473" y="2031142"/>
            <a:chExt cx="6181527"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959733"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400" dirty="0">
                  <a:solidFill>
                    <a:srgbClr val="55565A"/>
                  </a:solidFill>
                  <a:latin typeface="Arial" charset="0"/>
                  <a:ea typeface="MS PGothic" charset="0"/>
                  <a:cs typeface="Arial" charset="0"/>
                </a:rPr>
                <a:t>140万人のライオンズが、</a:t>
              </a:r>
              <a:br>
                <a:rPr lang="en-US" altLang="ja-JP" sz="2400" dirty="0">
                  <a:solidFill>
                    <a:srgbClr val="55565A"/>
                  </a:solidFill>
                  <a:latin typeface="Arial" charset="0"/>
                  <a:ea typeface="MS PGothic" charset="0"/>
                  <a:cs typeface="Arial" charset="0"/>
                </a:rPr>
              </a:br>
              <a:r>
                <a:rPr lang="ja-JP" sz="2400" dirty="0">
                  <a:solidFill>
                    <a:srgbClr val="55565A"/>
                  </a:solidFill>
                  <a:latin typeface="Arial" charset="0"/>
                  <a:ea typeface="MS PGothic" charset="0"/>
                  <a:cs typeface="Arial" charset="0"/>
                </a:rPr>
                <a:t>世界の200以上の国と地域で奉仕をし、</a:t>
              </a:r>
              <a:br>
                <a:rPr lang="en-US" altLang="ja-JP" sz="2400" dirty="0">
                  <a:solidFill>
                    <a:srgbClr val="55565A"/>
                  </a:solidFill>
                  <a:latin typeface="Arial" charset="0"/>
                  <a:ea typeface="MS PGothic" charset="0"/>
                  <a:cs typeface="Arial" charset="0"/>
                </a:rPr>
              </a:br>
              <a:r>
                <a:rPr lang="ja-JP" sz="2400" dirty="0">
                  <a:solidFill>
                    <a:srgbClr val="55565A"/>
                  </a:solidFill>
                  <a:latin typeface="Arial" charset="0"/>
                  <a:ea typeface="MS PGothic" charset="0"/>
                  <a:cs typeface="Arial" charset="0"/>
                </a:rPr>
                <a:t>無類の</a:t>
              </a:r>
              <a:r>
                <a:rPr lang="ja-JP" altLang="en-US" sz="2400" dirty="0">
                  <a:solidFill>
                    <a:srgbClr val="55565A"/>
                  </a:solidFill>
                  <a:latin typeface="Arial" charset="0"/>
                  <a:ea typeface="MS PGothic" charset="0"/>
                  <a:cs typeface="Arial" charset="0"/>
                </a:rPr>
                <a:t>思いやり</a:t>
              </a:r>
              <a:r>
                <a:rPr lang="ja-JP" sz="2400" dirty="0">
                  <a:solidFill>
                    <a:srgbClr val="55565A"/>
                  </a:solidFill>
                  <a:latin typeface="Arial" charset="0"/>
                  <a:ea typeface="MS PGothic" charset="0"/>
                  <a:cs typeface="Arial" charset="0"/>
                </a:rPr>
                <a:t>とリーチの広さを</a:t>
              </a:r>
              <a:br>
                <a:rPr lang="en-US" altLang="ja-JP" sz="2400" dirty="0">
                  <a:solidFill>
                    <a:srgbClr val="55565A"/>
                  </a:solidFill>
                  <a:latin typeface="Arial" charset="0"/>
                  <a:ea typeface="MS PGothic" charset="0"/>
                  <a:cs typeface="Arial" charset="0"/>
                </a:rPr>
              </a:br>
              <a:r>
                <a:rPr lang="ja-JP" sz="2400" dirty="0">
                  <a:solidFill>
                    <a:srgbClr val="55565A"/>
                  </a:solidFill>
                  <a:latin typeface="Arial" charset="0"/>
                  <a:ea typeface="MS PGothic" charset="0"/>
                  <a:cs typeface="Arial" charset="0"/>
                </a:rPr>
                <a:t>発揮しています。</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618152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4800" b="1" dirty="0">
                  <a:solidFill>
                    <a:srgbClr val="00338D"/>
                  </a:solidFill>
                  <a:latin typeface="Arial" charset="0"/>
                  <a:ea typeface="MS PGothic" charset="0"/>
                  <a:cs typeface="Arial" charset="0"/>
                </a:rPr>
                <a:t>われわれは奉仕する</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2319696"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dirty="0">
                <a:solidFill>
                  <a:srgbClr val="EBB700"/>
                </a:solidFill>
              </a:rPr>
              <a:t>グローバル重点分野</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a:solidFill>
                  <a:srgbClr val="55565A"/>
                </a:solidFill>
              </a:rPr>
              <a:t>地域で奉仕するだけでなく、ライオンズは世界規模で五つの課題に取り組んでいます。</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rPr>
              <a:t>私たちは、世界の課題にともに取り組みます。</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400" b="1" i="0" u="none" strike="noStrike" cap="none" normalizeH="0" baseline="0" noProof="0" dirty="0">
                <a:ln>
                  <a:noFill/>
                </a:ln>
                <a:solidFill>
                  <a:srgbClr val="0774AF"/>
                </a:solidFill>
                <a:uLnTx/>
                <a:uFillTx/>
                <a:latin typeface="Arial" panose="020B0604020202020204" pitchFamily="34" charset="0"/>
                <a:ea typeface="MS PGothic" charset="0"/>
                <a:cs typeface="Arial" panose="020B0604020202020204" pitchFamily="34" charset="0"/>
              </a:rPr>
              <a:t>糖尿病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糖尿病の流行を</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抑えるとともに、</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糖尿病と診断された人々の暮らしを</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充実したものにします。</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400" b="1" i="0" u="none" strike="noStrike" cap="none" normalizeH="0" baseline="0" noProof="0" dirty="0">
                <a:ln>
                  <a:noFill/>
                </a:ln>
                <a:solidFill>
                  <a:srgbClr val="F0C217"/>
                </a:solidFill>
                <a:uLnTx/>
                <a:uFillTx/>
                <a:latin typeface="Arial" panose="020B0604020202020204" pitchFamily="34" charset="0"/>
                <a:ea typeface="MS PGothic" charset="0"/>
                <a:cs typeface="Arial" panose="020B0604020202020204" pitchFamily="34" charset="0"/>
              </a:rPr>
              <a:t>小児がん</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小児がん患者が</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病気を克服し</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健康に暮らせるよう</a:t>
            </a:r>
            <a:br>
              <a:rPr kumimoji="0" lang="en-US" alt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b="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手助けします。</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400" b="1" i="0" u="none" strike="noStrike" cap="none" normalizeH="0" baseline="0" noProof="0" dirty="0">
                <a:ln>
                  <a:noFill/>
                </a:ln>
                <a:solidFill>
                  <a:srgbClr val="8CC63F"/>
                </a:solidFill>
                <a:uLnTx/>
                <a:uFillTx/>
                <a:latin typeface="Arial" panose="020B0604020202020204" pitchFamily="34" charset="0"/>
                <a:ea typeface="MS PGothic" charset="0"/>
                <a:cs typeface="Arial" panose="020B0604020202020204" pitchFamily="34" charset="0"/>
              </a:rPr>
              <a:t>環境保全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環境を持続的に</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保護・復元し、</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あらゆるコミュニティの</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暮らしを改善します。</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400" b="1" i="0" u="none" strike="noStrike" cap="none" normalizeH="0" baseline="0" noProof="0" dirty="0">
                <a:ln>
                  <a:noFill/>
                </a:ln>
                <a:solidFill>
                  <a:srgbClr val="F26A2C"/>
                </a:solidFill>
                <a:uLnTx/>
                <a:uFillTx/>
                <a:latin typeface="Arial" panose="020B0604020202020204" pitchFamily="34" charset="0"/>
                <a:ea typeface="MS PGothic" charset="0"/>
                <a:cs typeface="Arial" panose="020B0604020202020204" pitchFamily="34" charset="0"/>
              </a:rPr>
              <a:t>食料支援</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すべての地域の住民が栄養のある食べ物を</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手に入れられるように</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します。</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400" b="1" i="0" u="none" strike="noStrike" cap="none" normalizeH="0" baseline="0" noProof="0" dirty="0">
                <a:ln>
                  <a:noFill/>
                </a:ln>
                <a:solidFill>
                  <a:srgbClr val="6A205F"/>
                </a:solidFill>
                <a:uLnTx/>
                <a:uFillTx/>
                <a:latin typeface="Arial" panose="020B0604020202020204" pitchFamily="34" charset="0"/>
                <a:ea typeface="MS PGothic" charset="0"/>
                <a:cs typeface="Arial" panose="020B0604020202020204" pitchFamily="34" charset="0"/>
              </a:rPr>
              <a:t>視力保護</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回避可能な失明を</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予防するとともに、</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目の不自由な人々の</a:t>
            </a:r>
            <a:br>
              <a:rPr kumimoji="0" lang="en-US" alt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br>
            <a:r>
              <a:rPr kumimoji="0" lang="ja-JP" sz="1100" i="0" u="none" strike="noStrike" cap="none" normalizeH="0" baseline="0" noProof="0" dirty="0">
                <a:ln>
                  <a:noFill/>
                </a:ln>
                <a:solidFill>
                  <a:prstClr val="white">
                    <a:lumMod val="50000"/>
                  </a:prstClr>
                </a:solidFill>
                <a:uLnTx/>
                <a:uFillTx/>
                <a:latin typeface="Arial" panose="020B0604020202020204" pitchFamily="34" charset="0"/>
                <a:ea typeface="MS PGothic" charset="0"/>
                <a:cs typeface="Arial" panose="020B0604020202020204" pitchFamily="34" charset="0"/>
              </a:rPr>
              <a:t>暮らしを改善します。</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2" y="3169602"/>
            <a:ext cx="6948361"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dirty="0">
                <a:solidFill>
                  <a:srgbClr val="55565A"/>
                </a:solidFill>
              </a:rPr>
              <a:t>青少年は奉仕の未来であり、その未来はいまここに来ています。</a:t>
            </a:r>
            <a:br>
              <a:rPr lang="ja-JP" sz="1800" b="1" dirty="0">
                <a:solidFill>
                  <a:srgbClr val="55565A"/>
                </a:solidFill>
              </a:rPr>
            </a:br>
            <a:endParaRPr lang="ja-JP" sz="1800" b="1" dirty="0">
              <a:solidFill>
                <a:srgbClr val="55565A"/>
              </a:solidFill>
            </a:endParaRPr>
          </a:p>
          <a:p>
            <a:pPr marL="285750" indent="-285750">
              <a:buFont typeface="Arial" panose="020B0604020202020204" pitchFamily="34" charset="0"/>
              <a:buChar char="•"/>
            </a:pPr>
            <a:r>
              <a:rPr lang="ja-JP" sz="1400" b="1" dirty="0">
                <a:solidFill>
                  <a:srgbClr val="55565A"/>
                </a:solidFill>
              </a:rPr>
              <a:t>レオ</a:t>
            </a:r>
            <a:r>
              <a:rPr lang="ja-JP" sz="1400" dirty="0">
                <a:solidFill>
                  <a:srgbClr val="55565A"/>
                </a:solidFill>
              </a:rPr>
              <a:t>は、12～30歳の若いボランティアです。</a:t>
            </a:r>
          </a:p>
          <a:p>
            <a:pPr marL="285750" indent="-285750">
              <a:buFont typeface="Arial" panose="020B0604020202020204" pitchFamily="34" charset="0"/>
              <a:buChar char="•"/>
            </a:pPr>
            <a:r>
              <a:rPr lang="ja-JP" sz="1400" b="1" dirty="0">
                <a:solidFill>
                  <a:srgbClr val="55565A"/>
                </a:solidFill>
              </a:rPr>
              <a:t>7,000以上のクラブで</a:t>
            </a:r>
            <a:r>
              <a:rPr lang="ja-JP" sz="1400" dirty="0">
                <a:solidFill>
                  <a:srgbClr val="55565A"/>
                </a:solidFill>
              </a:rPr>
              <a:t>、17万5,000人のレオが意義ある奉仕に取り組んでいます。</a:t>
            </a:r>
          </a:p>
          <a:p>
            <a:pPr marL="285750" indent="-285750">
              <a:buFont typeface="Arial" panose="020B0604020202020204" pitchFamily="34" charset="0"/>
              <a:buChar char="•"/>
            </a:pPr>
            <a:r>
              <a:rPr lang="ja-JP" sz="1400" dirty="0">
                <a:solidFill>
                  <a:srgbClr val="55565A"/>
                </a:solidFill>
              </a:rPr>
              <a:t>レオクラブは、</a:t>
            </a:r>
            <a:r>
              <a:rPr lang="ja-JP" sz="1400" b="1" dirty="0">
                <a:solidFill>
                  <a:srgbClr val="55565A"/>
                </a:solidFill>
              </a:rPr>
              <a:t>60年間にわたり奉仕をしています</a:t>
            </a:r>
            <a:r>
              <a:rPr lang="ja-JP" sz="1400"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a:solidFill>
                  <a:srgbClr val="00338D"/>
                </a:solidFill>
              </a:rPr>
              <a:t>私たちは、次世代の</a:t>
            </a:r>
            <a:br>
              <a:rPr lang="ja-JP" sz="4200">
                <a:solidFill>
                  <a:srgbClr val="00338D"/>
                </a:solidFill>
              </a:rPr>
            </a:br>
            <a:r>
              <a:rPr lang="ja-JP" sz="4200">
                <a:solidFill>
                  <a:srgbClr val="00338D"/>
                </a:solidFill>
              </a:rPr>
              <a:t>ボランティアを育てます。</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rPr>
              <a:t>私たちの国際本部</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477328"/>
          </a:xfrm>
          <a:prstGeom prst="rect">
            <a:avLst/>
          </a:prstGeom>
          <a:noFill/>
        </p:spPr>
        <p:txBody>
          <a:bodyPr wrap="square" rtlCol="0">
            <a:spAutoFit/>
          </a:bodyPr>
          <a:lstStyle/>
          <a:p>
            <a:pPr algn="ctr"/>
            <a:r>
              <a:rPr lang="ja-JP" dirty="0">
                <a:solidFill>
                  <a:schemeClr val="bg1"/>
                </a:solidFill>
                <a:latin typeface="Arial" charset="0"/>
                <a:ea typeface="MS PGothic" charset="-79"/>
                <a:cs typeface="Arial" charset="0"/>
              </a:rPr>
              <a:t>ライオンズクラブ国際協会の本部は、米国イリノイ州オークブルックに所在しています。およそ300人のスタッフが、世界中のメンバーとクラブ、</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ならびに執行役員と国際理事会を支援します。</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ライオンズの世界的な認知度と奉仕の効果を高めるため、</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さまざまな取り組みを開発・実施しています。 </a:t>
            </a: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rPr>
              <a:t>私たちの協会</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2031325"/>
          </a:xfrm>
          <a:prstGeom prst="rect">
            <a:avLst/>
          </a:prstGeom>
          <a:noFill/>
        </p:spPr>
        <p:txBody>
          <a:bodyPr wrap="square" rtlCol="0">
            <a:spAutoFit/>
          </a:bodyPr>
          <a:lstStyle/>
          <a:p>
            <a:pPr algn="ctr"/>
            <a:r>
              <a:rPr lang="ja-JP" dirty="0">
                <a:solidFill>
                  <a:schemeClr val="bg1"/>
                </a:solidFill>
                <a:latin typeface="Arial" charset="0"/>
                <a:ea typeface="MS PGothic" charset="-79"/>
                <a:cs typeface="Arial" charset="0"/>
              </a:rPr>
              <a:t>国際協会は、自治的に活動するクラブから成り立っています。</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ライオンズクラブ国際協会の目的は、</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地域社会に奉仕する会員から成るクラブを結成することです。  </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クラブの運営、財務、奉仕事業、その他会員やクラブ活動に関わる諸問題は、</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ひとえにそのクラブの責任です。ライオンズクラブ国際協会の役割は、</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クラブと会員を支援することであり、管理することではありません。</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rPr>
              <a:t>私たちの財団</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ja-JP" dirty="0">
                <a:solidFill>
                  <a:schemeClr val="bg1"/>
                </a:solidFill>
                <a:latin typeface="Arial" charset="0"/>
                <a:ea typeface="MS PGothic" charset="-79"/>
                <a:cs typeface="Arial" charset="0"/>
              </a:rPr>
              <a:t>ライオンズクラブ国際財団（LCIF）はライオンズクラブ国際協会の公式の慈善組織です。LCIFは、ライオンズが地域や世界で行う人道的奉仕の取り組みを、</a:t>
            </a:r>
            <a:br>
              <a:rPr lang="en-US" altLang="ja-JP" dirty="0">
                <a:solidFill>
                  <a:schemeClr val="bg1"/>
                </a:solidFill>
                <a:latin typeface="Arial" charset="0"/>
                <a:ea typeface="MS PGothic" charset="-79"/>
                <a:cs typeface="Arial" charset="0"/>
              </a:rPr>
            </a:br>
            <a:r>
              <a:rPr lang="ja-JP" dirty="0">
                <a:solidFill>
                  <a:schemeClr val="bg1"/>
                </a:solidFill>
                <a:latin typeface="Arial" charset="0"/>
                <a:ea typeface="MS PGothic" charset="-79"/>
                <a:cs typeface="Arial" charset="0"/>
              </a:rPr>
              <a:t>交付金を提供することにより支えています。</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1600">
                <a:solidFill>
                  <a:srgbClr val="EBB700"/>
                </a:solidFill>
              </a:rPr>
              <a:t>私たちの組織</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800" b="1" dirty="0">
                <a:solidFill>
                  <a:srgbClr val="55565A"/>
                </a:solidFill>
              </a:rPr>
              <a:t>ライオンズ：</a:t>
            </a:r>
            <a:r>
              <a:rPr lang="ja-JP" sz="1800" dirty="0">
                <a:solidFill>
                  <a:srgbClr val="55565A"/>
                </a:solidFill>
              </a:rPr>
              <a:t>ボランティア会員。</a:t>
            </a:r>
          </a:p>
          <a:p>
            <a:endParaRPr lang="en-US" sz="1200" kern="0" dirty="0">
              <a:solidFill>
                <a:srgbClr val="55565A"/>
              </a:solidFill>
            </a:endParaRPr>
          </a:p>
          <a:p>
            <a:r>
              <a:rPr lang="ja-JP" sz="1800" b="1" dirty="0">
                <a:solidFill>
                  <a:srgbClr val="55565A"/>
                </a:solidFill>
              </a:rPr>
              <a:t>ライオンズクラブ：</a:t>
            </a:r>
            <a:r>
              <a:rPr lang="ja-JP" sz="1800" dirty="0">
                <a:solidFill>
                  <a:srgbClr val="55565A"/>
                </a:solidFill>
              </a:rPr>
              <a:t>会員が、近くのクラブに入会し、地域の必要に対応するため</a:t>
            </a:r>
            <a:br>
              <a:rPr lang="en-US" altLang="ja-JP" sz="1800" dirty="0">
                <a:solidFill>
                  <a:srgbClr val="55565A"/>
                </a:solidFill>
              </a:rPr>
            </a:br>
            <a:r>
              <a:rPr lang="ja-JP" sz="1800" dirty="0">
                <a:solidFill>
                  <a:srgbClr val="55565A"/>
                </a:solidFill>
              </a:rPr>
              <a:t>協力する。各地のライオンズクラブは、地区、複合地区、および国際レベルの規則に従う。</a:t>
            </a:r>
          </a:p>
          <a:p>
            <a:endParaRPr lang="en-US" sz="1200" kern="0" dirty="0">
              <a:solidFill>
                <a:srgbClr val="55565A"/>
              </a:solidFill>
            </a:endParaRPr>
          </a:p>
          <a:p>
            <a:r>
              <a:rPr lang="ja-JP" sz="1800" b="1" dirty="0">
                <a:solidFill>
                  <a:srgbClr val="55565A"/>
                </a:solidFill>
              </a:rPr>
              <a:t>地区：</a:t>
            </a:r>
            <a:r>
              <a:rPr lang="ja-JP" sz="1800" dirty="0">
                <a:solidFill>
                  <a:srgbClr val="55565A"/>
                </a:solidFill>
              </a:rPr>
              <a:t>定められた地帯のクラブの集まり。クラブを支援するため、選挙で選ばれたライオンズ</a:t>
            </a:r>
            <a:r>
              <a:rPr lang="ja-JP" altLang="en-US" sz="1800" dirty="0">
                <a:solidFill>
                  <a:srgbClr val="55565A"/>
                </a:solidFill>
              </a:rPr>
              <a:t>の</a:t>
            </a:r>
            <a:r>
              <a:rPr lang="ja-JP" sz="1800" dirty="0">
                <a:solidFill>
                  <a:srgbClr val="55565A"/>
                </a:solidFill>
              </a:rPr>
              <a:t>ボランティアが地区をまとめる。 </a:t>
            </a:r>
          </a:p>
          <a:p>
            <a:endParaRPr lang="en-US" sz="1200" kern="0" dirty="0">
              <a:solidFill>
                <a:srgbClr val="55565A"/>
              </a:solidFill>
            </a:endParaRPr>
          </a:p>
          <a:p>
            <a:r>
              <a:rPr lang="ja-JP" sz="1800" b="1" dirty="0">
                <a:solidFill>
                  <a:srgbClr val="55565A"/>
                </a:solidFill>
              </a:rPr>
              <a:t>複合地区：</a:t>
            </a:r>
            <a:r>
              <a:rPr lang="ja-JP" sz="1800" dirty="0">
                <a:solidFill>
                  <a:srgbClr val="55565A"/>
                </a:solidFill>
              </a:rPr>
              <a:t>地区が複数集まって、複合地区を形成する。一般的に、アメリカでは州単位で、他国では国単位で複合地区が形成されている（日本は複数の都道府県）。</a:t>
            </a:r>
          </a:p>
          <a:p>
            <a:endParaRPr lang="en-US" sz="1200" kern="0" dirty="0">
              <a:solidFill>
                <a:srgbClr val="55565A"/>
              </a:solidFill>
            </a:endParaRPr>
          </a:p>
          <a:p>
            <a:r>
              <a:rPr lang="ja-JP" sz="1800" b="1" dirty="0">
                <a:solidFill>
                  <a:srgbClr val="55565A"/>
                </a:solidFill>
              </a:rPr>
              <a:t>会則地域</a:t>
            </a:r>
            <a:r>
              <a:rPr lang="ja-JP" altLang="en-US" sz="1800" b="1" dirty="0">
                <a:solidFill>
                  <a:srgbClr val="55565A"/>
                </a:solidFill>
              </a:rPr>
              <a:t>：</a:t>
            </a:r>
            <a:r>
              <a:rPr lang="ja-JP" altLang="en-US" sz="1800" dirty="0">
                <a:solidFill>
                  <a:srgbClr val="55565A"/>
                </a:solidFill>
              </a:rPr>
              <a:t>国際理事会で代表される国際協会のエリア区分。</a:t>
            </a:r>
            <a:endParaRPr lang="ja-JP" sz="1800" dirty="0">
              <a:solidFill>
                <a:srgbClr val="55565A"/>
              </a:solidFill>
            </a:endParaRP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PGothic"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a:solidFill>
                  <a:srgbClr val="00338D"/>
                </a:solidFill>
              </a:rPr>
              <a:t>ライオンズの組織構造は、地域レベルから国レベルまで広がっています。</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2">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PGothic"/>
        <a:cs typeface=""/>
      </a:majorFont>
      <a:minorFont>
        <a:latin typeface="Calibri" panose="020F0502020204030204"/>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PGothic"/>
        <a:cs typeface=""/>
      </a:majorFont>
      <a:minorFont>
        <a:latin typeface="Calibri" panose="020F0502020204030204"/>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2294</TotalTime>
  <Words>1962</Words>
  <Application>Microsoft Macintosh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ヒラギノ角ゴ Pro W3</vt: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176</cp:revision>
  <dcterms:created xsi:type="dcterms:W3CDTF">2018-11-12T16:45:52Z</dcterms:created>
  <dcterms:modified xsi:type="dcterms:W3CDTF">2019-10-19T15:38:00Z</dcterms:modified>
</cp:coreProperties>
</file>