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0" autoAdjust="0"/>
  </p:normalViewPr>
  <p:slideViewPr>
    <p:cSldViewPr snapToGrid="0">
      <p:cViewPr varScale="1">
        <p:scale>
          <a:sx n="86" d="100"/>
          <a:sy n="86" d="100"/>
        </p:scale>
        <p:origin x="14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Kun koko tiimi on mukana tavoiteasettelussa sekä tavoitteiden saavuttamisessa toteutuu GAT:n eheä lähestymistapa kaikilla lionsimin osa-alueilla, vahvistaen klubeja ja piirejä.</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i-FI"/>
              <a:t>GAT-henkilökunta Lionsklubien kansainvälisellä päämajalla on yhteyksissä lioneihin kentällä monella eri tavalla.  </a:t>
            </a:r>
          </a:p>
          <a:p>
            <a:endParaRPr lang="en-US" dirty="0"/>
          </a:p>
          <a:p>
            <a:r>
              <a:rPr lang="fi-FI"/>
              <a:t>Tärkeät viestit ja päivitykset sisällytetään LCI:n kuukausittaiseen viestiin klubi- ja piirivirkailijoille ja ladataan myös GAT:n Facebookryhmässä.  Alueelliset asiantuntijat työskentelevät läheisesti GAT-jäsentensä kanssa omissa kansainvälisissä vaalipiireissä ja tukevat johtajia tarvittaessa.  Voit olla yhteydessä oman alueesi asiantuntijaan sähköpostitse osoitteessa GAT.CA@lionsclubs.org</a:t>
            </a:r>
          </a:p>
          <a:p>
            <a:endParaRPr lang="en-US" dirty="0"/>
          </a:p>
          <a:p>
            <a:r>
              <a:rPr lang="fi-FI"/>
              <a:t>Jos et ole vielä liittynyt niin liitythän GAT:n facebookryhmään, jossa sinulla on mahdollisuus olla yhteydessä muihin lioneihin ympäri maailman.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i-FI"/>
              <a:t>GAT:n käytössä on lukemattomia resursseja,, jotka kattavat kaikki lionstoiminnan osa-alueet.  GAT-roolit ja vastuualueet, GAT-kenttäopas, hallituksen sääntökokoelma ovat hyviä paikkoja aloittaa lukeminen ja perehtyminen siihen, mitä GAT tekee.</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i-FI" dirty="0"/>
              <a:t>GAT:llä on kolme pääasiallista sivua verkossa, sekä useilla muilla sivuilla on myös GAT:lle hyödyllisiä resursseja.</a:t>
            </a:r>
          </a:p>
          <a:p>
            <a:endParaRPr lang="en-US" dirty="0"/>
          </a:p>
          <a:p>
            <a:r>
              <a:rPr lang="fi-FI" dirty="0"/>
              <a:t>Etusivulta löytyvät yleistiedot sekä menestystarinat koskien GAT:ia.</a:t>
            </a:r>
          </a:p>
          <a:p>
            <a:r>
              <a:rPr lang="fi-FI" dirty="0"/>
              <a:t>GAT-johtajakoulutussivulta löytyvät roolien ja vastuualueiden kuvaukset jokaisesta GAT-virasta.</a:t>
            </a:r>
          </a:p>
          <a:p>
            <a:r>
              <a:rPr lang="fi-FI" dirty="0"/>
              <a:t>GAT:n resurssisivulla on muita hyödyllisiä työkaluja ja resursseja GAT:lle, sekä linkit GLT:n, GMT:n ja GST:n työkalupakkeihin, joista löytyy edelleen lisää resursseja.</a:t>
            </a:r>
          </a:p>
          <a:p>
            <a:endParaRPr lang="en-US" dirty="0"/>
          </a:p>
          <a:p>
            <a:r>
              <a:rPr lang="fi-FI" dirty="0"/>
              <a:t>Piirin tavoitteet, piirin rahoitus ja GAT-lähettiläät ovat myös omilla sivuillaan jotka kaikki löydät käyttämällä lionsclubs.org sivulta löytyvää hakukonetta.</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i-FI"/>
              <a:t>GAT-jäsenet voivat seurata oman klubinsa/piirinsä/moninkertaispiirit, piirinsä tietoja ja indikaattoreita joko MyLCI:ssä, MyLionissa, tai Insightsissa.  Indikaattorit ovat olennainen osa tavoitteiden asettamista ja edistymisen seurantaa kohti tavoitteita.</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fi-FI"/>
              <a:t>Edusta Maailmanlaajuista toimintaryhmää GAT-tuotteilla, joita voit hankkia Lions Shopista tai pyydä GAT-logoa käytettäväksi muokattavissa Lions-asusteissa.</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Maailmanlaajuinen jäsenyysaloite yhdistää strategisen lähestymistavan ja resurssit piirien tiimeille jäsenyyden kehittämiseksi: </a:t>
            </a:r>
          </a:p>
          <a:p>
            <a:r>
              <a:rPr lang="fi-FI"/>
              <a:t>• Innostamalla piirejä uusien klubien kautta </a:t>
            </a:r>
          </a:p>
          <a:p>
            <a:r>
              <a:rPr lang="fi-FI"/>
              <a:t>• Aktivoimalla klubeja uusilla jäsenillä </a:t>
            </a:r>
          </a:p>
          <a:p>
            <a:r>
              <a:rPr lang="fi-FI"/>
              <a:t>• Motivoimalla jäseniä uudelleen ystävyyssuhteiden ja mielekkään palvelun kautta. </a:t>
            </a:r>
          </a:p>
          <a:p>
            <a:endParaRPr lang="en-US" dirty="0"/>
          </a:p>
          <a:p>
            <a:r>
              <a:rPr lang="fi-FI"/>
              <a:t>Lähestymistapa on yleisesti sovellettavissa, ja sitä voidaan mukauttaa alueellisten tarpeiden ja olosuhteiden mukaan.</a:t>
            </a:r>
          </a:p>
          <a:p>
            <a:endParaRPr lang="en-US" dirty="0"/>
          </a:p>
          <a:p>
            <a:r>
              <a:rPr lang="fi-FI" b="0"/>
              <a:t>Kaikki vaalipiirit </a:t>
            </a:r>
            <a:r>
              <a:rPr lang="fi-FI" b="0" strike="noStrike"/>
              <a:t>ovat toteuttaneet</a:t>
            </a:r>
            <a:r>
              <a:rPr lang="fi-FI" b="0"/>
              <a:t> tämän lähestymistavan vuonna 2021-2022, mutta alueet toimivat eri tavoilla. Maailmanlaajuinen toimintaryhmä (GAT) </a:t>
            </a:r>
            <a:r>
              <a:rPr lang="fi-FI" b="0" strike="noStrike"/>
              <a:t>on ohjannut</a:t>
            </a:r>
            <a:r>
              <a:rPr lang="fi-FI" b="0"/>
              <a:t> prosessia ja tarjonnut tukea ja vastuullisuutta jokaisessa vaalipiirissä. Parhaat ideat integroitiin maailmanlaajuiseen prosessiin 2022-2023.</a:t>
            </a:r>
          </a:p>
          <a:p>
            <a:endParaRPr lang="en-US" dirty="0"/>
          </a:p>
          <a:p>
            <a:r>
              <a:rPr lang="fi-FI"/>
              <a:t>Lisätietoja ja resursseja on saatavilla osoitteessa lionsclubs.org/global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solidFill>
                  <a:schemeClr val="bg1"/>
                </a:solidFill>
                <a:ea typeface="+mn-lt"/>
                <a:cs typeface="+mn-lt"/>
              </a:rPr>
              <a:t>LCIF on ainut säätiö, joka tukee lionien palvelua maailmanlaajuisesti ja sen myöntämät apurahat moninkertaistavat lionien palvelua kaikkialla. </a:t>
            </a:r>
          </a:p>
          <a:p>
            <a:endParaRPr lang="en-US" sz="1200" kern="0" dirty="0">
              <a:solidFill>
                <a:schemeClr val="bg1"/>
              </a:solidFill>
              <a:ea typeface="+mn-lt"/>
              <a:cs typeface="+mn-lt"/>
            </a:endParaRPr>
          </a:p>
          <a:p>
            <a:r>
              <a:rPr lang="fi-FI" sz="1200" dirty="0">
                <a:solidFill>
                  <a:schemeClr val="bg1"/>
                </a:solidFill>
                <a:ea typeface="+mn-lt"/>
                <a:cs typeface="+mn-lt"/>
              </a:rPr>
              <a:t>GAT-johtajina olette yksi LCIF:n vahvimmista resursseista paitsi henkilökohtaisten lahjoitusten vuoksi myös säätiön lähettiläinä, jotka kannustavat muita tukemaan LCIF:ää. </a:t>
            </a:r>
          </a:p>
          <a:p>
            <a:endParaRPr lang="en-US" sz="1200" kern="0" dirty="0">
              <a:solidFill>
                <a:schemeClr val="bg1"/>
              </a:solidFill>
              <a:cs typeface="Calibri"/>
            </a:endParaRPr>
          </a:p>
          <a:p>
            <a:r>
              <a:rPr lang="fi-FI" sz="1200" dirty="0">
                <a:solidFill>
                  <a:schemeClr val="bg1"/>
                </a:solidFill>
                <a:ea typeface="+mn-lt"/>
                <a:cs typeface="+mn-lt"/>
              </a:rPr>
              <a:t> Maailma tarvitsee apua yhä enemmän. Jatkuvan tuen ansiosta LCIF antaa lioneille mahdollisuuden aina vastata kutsuun.</a:t>
            </a: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Voit ottaa yhteyttä alueesi asiantuntijoihin suoraan sähköpostitse</a:t>
            </a:r>
          </a:p>
          <a:p>
            <a:pPr marL="171450" indent="-171450">
              <a:buFont typeface="Arial" panose="020B0604020202020204" pitchFamily="34" charset="0"/>
              <a:buChar char="•"/>
            </a:pPr>
            <a:r>
              <a:rPr lang="fi-FI"/>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sz="1200" dirty="0">
                <a:solidFill>
                  <a:schemeClr val="tx1"/>
                </a:solidFill>
                <a:effectLst/>
                <a:latin typeface="+mn-lt"/>
                <a:ea typeface="+mn-ea"/>
                <a:cs typeface="+mn-cs"/>
              </a:rPr>
              <a:t>Me kaikki haluamme Lionien ja LCIF:n olevan maailmanlaajuinen johtaja yhteisö- ja humanitaarisessa palvelussa.</a:t>
            </a:r>
          </a:p>
          <a:p>
            <a:pPr lvl="0"/>
            <a:endParaRPr lang="en-US" sz="1200" kern="1200" dirty="0">
              <a:solidFill>
                <a:schemeClr val="tx1"/>
              </a:solidFill>
              <a:effectLst/>
              <a:latin typeface="+mn-lt"/>
              <a:ea typeface="+mn-ea"/>
              <a:cs typeface="+mn-cs"/>
            </a:endParaRPr>
          </a:p>
          <a:p>
            <a:pPr lvl="0"/>
            <a:r>
              <a:rPr lang="fi-FI" sz="1200" dirty="0">
                <a:solidFill>
                  <a:schemeClr val="tx1"/>
                </a:solidFill>
                <a:effectLst/>
                <a:latin typeface="+mn-lt"/>
                <a:ea typeface="+mn-ea"/>
                <a:cs typeface="+mn-cs"/>
              </a:rPr>
              <a:t>Haluamme arvostusta ja että yhteisöissämme tiedettäisiin keitä me olemme ja mitä me teemme.</a:t>
            </a:r>
          </a:p>
          <a:p>
            <a:pPr lvl="0"/>
            <a:endParaRPr lang="en-US" sz="1200" kern="1200" dirty="0">
              <a:solidFill>
                <a:schemeClr val="tx1"/>
              </a:solidFill>
              <a:effectLst/>
              <a:latin typeface="+mn-lt"/>
              <a:ea typeface="+mn-ea"/>
              <a:cs typeface="+mn-cs"/>
            </a:endParaRPr>
          </a:p>
          <a:p>
            <a:pPr lvl="0"/>
            <a:r>
              <a:rPr lang="fi-FI" sz="1200" dirty="0">
                <a:solidFill>
                  <a:schemeClr val="tx1"/>
                </a:solidFill>
                <a:effectLst/>
                <a:latin typeface="+mn-lt"/>
                <a:ea typeface="+mn-ea"/>
                <a:cs typeface="+mn-cs"/>
              </a:rPr>
              <a:t>Me haluamme lionsjäsentemme olevan innostuneita ja ylpeitä toiminnastaan osana mahtavaa organisaatiotamme. </a:t>
            </a:r>
          </a:p>
          <a:p>
            <a:pPr lvl="0"/>
            <a:endParaRPr lang="en-US" sz="1200" kern="1200" dirty="0">
              <a:solidFill>
                <a:schemeClr val="tx1"/>
              </a:solidFill>
              <a:effectLst/>
              <a:latin typeface="+mn-lt"/>
              <a:ea typeface="+mn-ea"/>
              <a:cs typeface="+mn-cs"/>
            </a:endParaRPr>
          </a:p>
          <a:p>
            <a:pPr lvl="0"/>
            <a:r>
              <a:rPr lang="fi-FI" sz="1200" dirty="0">
                <a:solidFill>
                  <a:schemeClr val="tx1"/>
                </a:solidFill>
                <a:effectLst/>
                <a:latin typeface="+mn-lt"/>
                <a:ea typeface="+mn-ea"/>
                <a:cs typeface="+mn-cs"/>
              </a:rPr>
              <a:t>Innostus on tarttuvaa. Kun lionit rakastavat palvelutyötään ja suhtautuvat siihen kiinnostuksella, he myös saavat perheenjäsenensä, ystävänsä, kollegansa ja naapurinsa mukaan toimintaan. Ihmisille heidän ympärillään kasvaa halu päästä mukaan, osaksi organisaatiota, joka tekee niin paljon paikkakuntiemme hyväksi.</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sz="1200">
                <a:solidFill>
                  <a:schemeClr val="tx1"/>
                </a:solidFill>
                <a:effectLst/>
                <a:latin typeface="+mn-lt"/>
                <a:ea typeface="+mn-ea"/>
                <a:cs typeface="+mn-cs"/>
              </a:rPr>
              <a:t>Oletko joskus halunnut käynnistää suuremman hankkeen piirissäsi, mutta sinulla ei ole ollut tarpeeksi lionsjäseniä auttamaan toteutuksessa?</a:t>
            </a:r>
          </a:p>
          <a:p>
            <a:pPr lvl="0"/>
            <a:endParaRPr lang="en-US" sz="1200" kern="1200" dirty="0">
              <a:solidFill>
                <a:schemeClr val="tx1"/>
              </a:solidFill>
              <a:effectLst/>
              <a:latin typeface="+mn-lt"/>
              <a:ea typeface="+mn-ea"/>
              <a:cs typeface="+mn-cs"/>
            </a:endParaRPr>
          </a:p>
          <a:p>
            <a:pPr lvl="0"/>
            <a:r>
              <a:rPr lang="fi-FI" sz="1200">
                <a:solidFill>
                  <a:schemeClr val="tx1"/>
                </a:solidFill>
                <a:effectLst/>
                <a:latin typeface="+mn-lt"/>
                <a:ea typeface="+mn-ea"/>
                <a:cs typeface="+mn-cs"/>
              </a:rPr>
              <a:t>Onko piirilläsi tai klubillasi ollut hankaluuksia saada lioneita johtotehtäviin?</a:t>
            </a:r>
          </a:p>
          <a:p>
            <a:pPr lvl="0"/>
            <a:endParaRPr lang="en-US" sz="1200" kern="1200" dirty="0">
              <a:solidFill>
                <a:schemeClr val="tx1"/>
              </a:solidFill>
              <a:effectLst/>
              <a:latin typeface="+mn-lt"/>
              <a:ea typeface="+mn-ea"/>
              <a:cs typeface="+mn-cs"/>
            </a:endParaRPr>
          </a:p>
          <a:p>
            <a:pPr lvl="0"/>
            <a:r>
              <a:rPr lang="fi-FI" sz="1200">
                <a:solidFill>
                  <a:schemeClr val="tx1"/>
                </a:solidFill>
                <a:effectLst/>
                <a:latin typeface="+mn-lt"/>
                <a:ea typeface="+mn-ea"/>
                <a:cs typeface="+mn-cs"/>
              </a:rPr>
              <a:t>Onko klubinne koskaan menettänyt jäseniä erimielisyyden takia, tai siksi, että jäsenet eivät ole kokeneet palveluaktiviteetteja mielekkäinä?</a:t>
            </a:r>
          </a:p>
          <a:p>
            <a:endParaRPr lang="en-US" sz="1200" kern="1200" dirty="0">
              <a:solidFill>
                <a:schemeClr val="tx1"/>
              </a:solidFill>
              <a:effectLst/>
              <a:latin typeface="+mn-lt"/>
              <a:ea typeface="+mn-ea"/>
              <a:cs typeface="+mn-cs"/>
            </a:endParaRPr>
          </a:p>
          <a:p>
            <a:r>
              <a:rPr lang="fi-FI" sz="1200">
                <a:solidFill>
                  <a:schemeClr val="tx1"/>
                </a:solidFill>
                <a:effectLst/>
                <a:latin typeface="+mn-lt"/>
                <a:ea typeface="+mn-ea"/>
                <a:cs typeface="+mn-cs"/>
              </a:rPr>
              <a:t>Lionsjohtajina meidän vastuullamme on jättää piirimme tai klubimme paremmille kantimille, kuin mistä aloitimme kautemme alussa.  Toimintamme parantaminen, strategiset muutokset ja vastuumme kehittää ja ehostaa toimia kaikilla alueilla kuten johtajakoulutuksessa, jäsenkehityksessä, palvelussa, klubitoiminnassa ja markkinoinnissa.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GAT ulottuu kaikille tasoille, klubeihin, piireihin, lohkoisin ja aluetasolle.  Katsotaanpa nyt hieman tarkemmin ketkä kaikki kuuluvat Maailmanlaajuiseen toimintaryhmään sen eri tasoilla.</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sz="1200" dirty="0">
                <a:solidFill>
                  <a:schemeClr val="tx1"/>
                </a:solidFill>
                <a:effectLst/>
                <a:latin typeface="+mn-lt"/>
                <a:ea typeface="+mn-ea"/>
                <a:cs typeface="+mn-cs"/>
              </a:rPr>
              <a:t>Aloitetaanpa klubitasolta, jolla kaikki ”action” tapahtuu.  </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Klubipresidentti toimii klubin Maailmanlaajuisen toimintaryhmän puheenjohtajana.</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Klubin ensimmäinen varapresidentti toimii GLT-johtajana, ja järjestää koulutuksia virkailijoille, auttaa jäseniä osallistumaan piirin ja moninkertaispiirin tason koulutuksiin.</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Sitten klubin GMT-johtaja on henkilö, jonka ensisijaisena tehtävänä on saada uusia jäseniä klubiin, ja samalla pyrkiä säilyttämään nykyiset jäsenet klubissa ja mukana toiminnassa.</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GST-johtajan vastuulla taas on suunnitella ja järjestää klubille palveluaktiviteetteja, jotka pitävät klubijäsenet aktiivisina.</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sz="1200" dirty="0">
                <a:solidFill>
                  <a:schemeClr val="tx1"/>
                </a:solidFill>
                <a:effectLst/>
                <a:latin typeface="+mn-lt"/>
                <a:ea typeface="+mn-ea"/>
                <a:cs typeface="+mn-cs"/>
              </a:rPr>
              <a:t>Piiritaso on kriittisen tärkeä.  </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Piirikuvernööri toimii klubin Maailmanlaajuisen toimintaryhmän puheenjohtajana. Hän yhdessä tiiminsä kanssa laatii tavoitteita omalle toimikaudelleen. Tiimi toimii myös näiden tavoitteiden saavuttamisessa tukena ja johtajina.</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GLT-koordinaattori järjestää koulutuksia piirin klubeille ja yksittäisille jäsenille.  Heidän vastuullaan on myös ilmoittaa paikallisista koulutuksista LEARN:ssä.</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GMT-koordinaattori keskittyy jäsenkasvun ja jäsenten säilyttämisen strategioiden laatimiseen, piirin tavoitteiden mukaisesti.</a:t>
            </a:r>
          </a:p>
          <a:p>
            <a:pPr marL="171450" lvl="0" indent="-171450" fontAlgn="base">
              <a:buFont typeface="Arial" panose="020B0604020202020204" pitchFamily="34" charset="0"/>
              <a:buChar char="•"/>
            </a:pPr>
            <a:r>
              <a:rPr lang="fi-FI" sz="1200" b="0" dirty="0">
                <a:solidFill>
                  <a:schemeClr val="tx1"/>
                </a:solidFill>
                <a:effectLst/>
                <a:highlight>
                  <a:srgbClr val="FF00FF"/>
                </a:highlight>
                <a:latin typeface="+mn-lt"/>
                <a:ea typeface="+mn-ea"/>
                <a:cs typeface="+mn-cs"/>
              </a:rPr>
              <a:t>GET-koordinaattori keskittyy suoraan uusien klubien perustamiseen. Heinäkuussa 2022 käynnistetty rooli on valinnainen.</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GST</a:t>
            </a:r>
            <a:r>
              <a:rPr lang="fi-FI" sz="1200" strike="noStrike" baseline="0" dirty="0">
                <a:solidFill>
                  <a:srgbClr val="FF0000"/>
                </a:solidFill>
                <a:effectLst/>
                <a:latin typeface="+mn-lt"/>
                <a:ea typeface="+mn-ea"/>
                <a:cs typeface="+mn-cs"/>
              </a:rPr>
              <a:t>koordinaattori</a:t>
            </a:r>
            <a:r>
              <a:rPr lang="fi-FI" sz="1200" strike="noStrike" dirty="0">
                <a:solidFill>
                  <a:srgbClr val="FF0000"/>
                </a:solidFill>
                <a:effectLst/>
                <a:highlight>
                  <a:srgbClr val="808080"/>
                </a:highlight>
                <a:latin typeface="+mn-lt"/>
                <a:ea typeface="+mn-ea"/>
                <a:cs typeface="+mn-cs"/>
              </a:rPr>
              <a:t> </a:t>
            </a:r>
            <a:r>
              <a:rPr lang="fi-FI" sz="1200" strike="noStrike" dirty="0">
                <a:solidFill>
                  <a:schemeClr val="tx1"/>
                </a:solidFill>
                <a:effectLst/>
                <a:latin typeface="+mn-lt"/>
                <a:ea typeface="+mn-ea"/>
                <a:cs typeface="+mn-cs"/>
              </a:rPr>
              <a:t>järjestää </a:t>
            </a:r>
            <a:r>
              <a:rPr lang="fi-FI" sz="1200" dirty="0">
                <a:solidFill>
                  <a:schemeClr val="tx1"/>
                </a:solidFill>
                <a:effectLst/>
                <a:latin typeface="+mn-lt"/>
                <a:ea typeface="+mn-ea"/>
                <a:cs typeface="+mn-cs"/>
              </a:rPr>
              <a:t> piiritason palveluaktiviteetteja, kertoo klubeille ohjelmista ja resursseista, joista olisi heille hyötyä palvelutoiminnassa.  He myös ilmoittavat palveluaktiviteetit MyLioniin.</a:t>
            </a:r>
          </a:p>
          <a:p>
            <a:pPr marL="171450" lvl="0" indent="-171450" fontAlgn="base">
              <a:buFont typeface="Arial" panose="020B0604020202020204" pitchFamily="34" charset="0"/>
              <a:buChar char="•"/>
            </a:pPr>
            <a:r>
              <a:rPr lang="fi-FI" sz="1200" dirty="0">
                <a:solidFill>
                  <a:schemeClr val="tx1"/>
                </a:solidFill>
                <a:effectLst/>
                <a:latin typeface="+mn-lt"/>
                <a:ea typeface="+mn-ea"/>
                <a:cs typeface="+mn-cs"/>
              </a:rPr>
              <a:t>Alue- ja lohkojohtajat auttavat koordinaattoreita kommunikoinnissa klubien kanssa ja antavat piirille klubeiltaan saamaansa palautetta.</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sz="1200">
                <a:solidFill>
                  <a:schemeClr val="tx1"/>
                </a:solidFill>
                <a:effectLst/>
                <a:latin typeface="+mn-lt"/>
                <a:ea typeface="+mn-ea"/>
                <a:cs typeface="+mn-cs"/>
              </a:rPr>
              <a:t>ja moninkertaispiirin tasolla……… </a:t>
            </a:r>
          </a:p>
          <a:p>
            <a:pPr marL="171450" lvl="0" indent="-171450" fontAlgn="base">
              <a:buFont typeface="Arial" panose="020B0604020202020204" pitchFamily="34" charset="0"/>
              <a:buChar char="•"/>
            </a:pPr>
            <a:r>
              <a:rPr lang="fi-FI" sz="1200">
                <a:solidFill>
                  <a:schemeClr val="tx1"/>
                </a:solidFill>
                <a:effectLst/>
                <a:latin typeface="+mn-lt"/>
                <a:ea typeface="+mn-ea"/>
                <a:cs typeface="+mn-cs"/>
              </a:rPr>
              <a:t>Kuvernöörineuvoston puheenjohtaja toimii Maailmanlaajuisen toimintaryhmän puheenjohtajana. Yhdessä tiiminsä kanssa hän tukee piirejä pääsemään tavoitteisiinsa ja asettaa moninkertaispiirin tason tavoitteet, jotka sinä toimivuonna tulisi saavuttaa.  </a:t>
            </a:r>
          </a:p>
          <a:p>
            <a:pPr marL="171450" lvl="0" indent="-171450" fontAlgn="base">
              <a:buFont typeface="Arial" panose="020B0604020202020204" pitchFamily="34" charset="0"/>
              <a:buChar char="•"/>
            </a:pPr>
            <a:r>
              <a:rPr lang="fi-FI" sz="1200">
                <a:solidFill>
                  <a:schemeClr val="tx1"/>
                </a:solidFill>
                <a:effectLst/>
                <a:latin typeface="+mn-lt"/>
                <a:ea typeface="+mn-ea"/>
                <a:cs typeface="+mn-cs"/>
              </a:rPr>
              <a:t>GAT-koordinaattorit palvelevat samalla tavalla, kuin heidän kolleegansa piiritasolla, mutta myös yhteistyössä jokaisen piirin kanssa, aivan kuten piiritason koordinaattorit klubitason kanssa.</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sz="1200" dirty="0">
                <a:solidFill>
                  <a:schemeClr val="tx1"/>
                </a:solidFill>
                <a:effectLst/>
                <a:latin typeface="+mn-lt"/>
                <a:ea typeface="+mn-ea"/>
                <a:cs typeface="+mn-cs"/>
              </a:rPr>
              <a:t>Kansainvälisen tason tehtävänä on tukea ja ohjata muiden tasojen toimintaa, laatien alueellisesti relevantteja tavoitteita ja suunnitelmia niiden toteuttamiseksi johtajakoulutuksessa, jäsenkehityksessä, palvelussa ja LCIF-toiminnassa. </a:t>
            </a:r>
          </a:p>
          <a:p>
            <a:pPr marL="171450" lvl="0" indent="-171450">
              <a:buFont typeface="Arial" panose="020B0604020202020204" pitchFamily="34" charset="0"/>
              <a:buChar char="•"/>
            </a:pPr>
            <a:r>
              <a:rPr lang="fi-FI" sz="1200" dirty="0">
                <a:solidFill>
                  <a:schemeClr val="tx1"/>
                </a:solidFill>
                <a:effectLst/>
                <a:latin typeface="+mn-lt"/>
                <a:ea typeface="+mn-ea"/>
                <a:cs typeface="+mn-cs"/>
              </a:rPr>
              <a:t>Lähettiläät vievät viestiä maailmanlaajuisesta toimintaryhmästä ja innostavat jäseniä.</a:t>
            </a:r>
          </a:p>
          <a:p>
            <a:pPr marL="171450" lvl="0" indent="-171450">
              <a:buFont typeface="Arial" panose="020B0604020202020204" pitchFamily="34" charset="0"/>
              <a:buChar char="•"/>
            </a:pPr>
            <a:r>
              <a:rPr lang="fi-FI" sz="1200" dirty="0">
                <a:solidFill>
                  <a:schemeClr val="tx1"/>
                </a:solidFill>
                <a:effectLst/>
                <a:latin typeface="+mn-lt"/>
                <a:ea typeface="+mn-ea"/>
                <a:cs typeface="+mn-cs"/>
              </a:rPr>
              <a:t>GAT-johtaja työskentelee läheisesti kansainvälisen vaalipiirin ja suuraluejohtajien, sekä kansainvälisen päämajan kanssa varmistaakseen, että johtajilla on vankat strategiat omille alueilleen ja tarvittavat resurssit niiden toteuttamiseksi.</a:t>
            </a:r>
          </a:p>
          <a:p>
            <a:pPr marL="171450" lvl="0" indent="-171450">
              <a:buFont typeface="Arial" panose="020B0604020202020204" pitchFamily="34" charset="0"/>
              <a:buChar char="•"/>
            </a:pPr>
            <a:r>
              <a:rPr lang="fi-FI" sz="1200" dirty="0">
                <a:solidFill>
                  <a:schemeClr val="tx1"/>
                </a:solidFill>
                <a:effectLst/>
                <a:latin typeface="+mn-lt"/>
                <a:ea typeface="+mn-ea"/>
                <a:cs typeface="+mn-cs"/>
              </a:rPr>
              <a:t>Kansainvälisten vaalipiirien ja suuralueiden johtajat työskentelevät aluejohtajien kanssa tukeakseen kansainvälisen järjestön asettamia laajempia tavoitteita ja viedäkseen palautetta kentältä päämajaan tarvittavista resursseista ja muusta tuesta.</a:t>
            </a:r>
          </a:p>
          <a:p>
            <a:pPr marL="171450" lvl="0" indent="-171450">
              <a:buFont typeface="Arial" panose="020B0604020202020204" pitchFamily="34" charset="0"/>
              <a:buChar char="•"/>
            </a:pPr>
            <a:r>
              <a:rPr lang="fi-FI" sz="1200" dirty="0">
                <a:solidFill>
                  <a:schemeClr val="tx1"/>
                </a:solidFill>
                <a:effectLst/>
                <a:latin typeface="+mn-lt"/>
                <a:ea typeface="+mn-ea"/>
                <a:cs typeface="+mn-cs"/>
              </a:rPr>
              <a:t>Aluejohtajat työskentelevät moninkertaispiirien ja piirikoordinaattoreiden kanssa tukien heitä ja heidän tavoitteitaan.</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a:solidFill>
                  <a:schemeClr val="tx1"/>
                </a:solidFill>
                <a:effectLst/>
                <a:latin typeface="+mn-lt"/>
                <a:ea typeface="+mn-ea"/>
                <a:cs typeface="+mn-cs"/>
              </a:rPr>
              <a:t>Yhden tiimin strategialla tavoitteisiin</a:t>
            </a:r>
            <a:r>
              <a:rPr lang="fi-FI" sz="1200">
                <a:solidFill>
                  <a:schemeClr val="tx1"/>
                </a:solidFill>
                <a:effectLst/>
                <a:latin typeface="+mn-lt"/>
                <a:ea typeface="+mn-ea"/>
                <a:cs typeface="+mn-cs"/>
              </a:rPr>
              <a:t> Maailmanlaajuinen toimintaryhmä asettaa koko lionien verkoston toimimaan klubien puolesta. Se tuo GLT:n, GMT:n ja GST:n yhteen piirien ja klubien tavoitteiden tueksi. Kun työskentelemme tiiminä voimme saada eniten aikaan. </a:t>
            </a:r>
          </a:p>
          <a:p>
            <a:r>
              <a:rPr lang="fi-FI" sz="1200" b="1">
                <a:solidFill>
                  <a:schemeClr val="tx1"/>
                </a:solidFill>
                <a:effectLst/>
                <a:latin typeface="+mn-lt"/>
                <a:ea typeface="+mn-ea"/>
                <a:cs typeface="+mn-cs"/>
              </a:rPr>
              <a:t>Johtajakoulutus</a:t>
            </a:r>
            <a:r>
              <a:rPr lang="fi-FI" sz="1200">
                <a:solidFill>
                  <a:schemeClr val="tx1"/>
                </a:solidFill>
                <a:effectLst/>
                <a:latin typeface="+mn-lt"/>
                <a:ea typeface="+mn-ea"/>
                <a:cs typeface="+mn-cs"/>
              </a:rPr>
              <a:t> Se tarjoaa johtajakoulutukselle tilaisuuksia voimaannuttaa lioneita johtamaan ja palvelemaan paikkakuntiaan ja piirejään.  Vahvat johtajat auttavat jäsenkasvussa, uusien palveluprojektien edistämisessä, ja varmistavat, että klubit ja piirit asemoivat itsensä tavalla, joka johtaa parhaimpaan onnistumiseen.</a:t>
            </a:r>
          </a:p>
          <a:p>
            <a:r>
              <a:rPr lang="fi-FI" sz="1200" b="1">
                <a:solidFill>
                  <a:schemeClr val="tx1"/>
                </a:solidFill>
                <a:effectLst/>
                <a:latin typeface="+mn-lt"/>
                <a:ea typeface="+mn-ea"/>
                <a:cs typeface="+mn-cs"/>
              </a:rPr>
              <a:t>Jäsenkasvu</a:t>
            </a:r>
            <a:r>
              <a:rPr lang="fi-FI" sz="1200">
                <a:solidFill>
                  <a:schemeClr val="tx1"/>
                </a:solidFill>
                <a:effectLst/>
                <a:latin typeface="+mn-lt"/>
                <a:ea typeface="+mn-ea"/>
                <a:cs typeface="+mn-cs"/>
              </a:rPr>
              <a:t> GAT voi myös auttaa piirejä ja klubeja laatimaan tehokkaita jäsenkasvuohjelmia uusien klubien perustamiseksi, jäsenten kutsumiseksi, ja apua on myös tarjolla jäsenkokemuksen vahvistamiseksi, jolloin nykyiset jäsenet pysyvät klubeissa. Mitä enemmän jäseniä, sitä paremmin klubi palvelee paikkakuntaansa. </a:t>
            </a:r>
          </a:p>
          <a:p>
            <a:r>
              <a:rPr lang="fi-FI" sz="1200" b="1">
                <a:solidFill>
                  <a:schemeClr val="tx1"/>
                </a:solidFill>
                <a:effectLst/>
                <a:latin typeface="+mn-lt"/>
                <a:ea typeface="+mn-ea"/>
                <a:cs typeface="+mn-cs"/>
              </a:rPr>
              <a:t>Palveluinnovaatiot</a:t>
            </a:r>
            <a:r>
              <a:rPr lang="fi-FI" sz="1200">
                <a:solidFill>
                  <a:schemeClr val="tx1"/>
                </a:solidFill>
                <a:effectLst/>
                <a:latin typeface="+mn-lt"/>
                <a:ea typeface="+mn-ea"/>
                <a:cs typeface="+mn-cs"/>
              </a:rPr>
              <a:t> Myös piirejä ja klubeja autetaan löytämään tarvitsemansa resurssit ja parhaat toimintatavat palveluaktiviteettien parantamiseksi ja ennen pitkää vaikutuksensa tehostamiseksi. Laadukkaat palveluprojektit kasvattavat jäsenten tyytyväisyyttä ja auttavat uusien jäsenten kutsumisessa klubeihin. </a:t>
            </a:r>
          </a:p>
          <a:p>
            <a:r>
              <a:rPr lang="fi-FI" sz="1200" b="1">
                <a:solidFill>
                  <a:schemeClr val="tx1"/>
                </a:solidFill>
                <a:effectLst/>
                <a:latin typeface="+mn-lt"/>
                <a:ea typeface="+mn-ea"/>
                <a:cs typeface="+mn-cs"/>
              </a:rPr>
              <a:t>Säätiön tuki</a:t>
            </a:r>
            <a:r>
              <a:rPr lang="fi-FI" sz="1200">
                <a:solidFill>
                  <a:schemeClr val="tx1"/>
                </a:solidFill>
                <a:effectLst/>
                <a:latin typeface="+mn-lt"/>
                <a:ea typeface="+mn-ea"/>
                <a:cs typeface="+mn-cs"/>
              </a:rPr>
              <a:t> GAT tukee ja edistää lionien lahjoituksia LCIF:lle ja Kampanja 100:aan.  Tukemalla säätiötämme me tuemme lioneita kaikkialla maailmassa apurahojen avulla.</a:t>
            </a:r>
          </a:p>
          <a:p>
            <a:r>
              <a:rPr lang="fi-FI" sz="1200" b="1">
                <a:solidFill>
                  <a:schemeClr val="tx1"/>
                </a:solidFill>
                <a:effectLst/>
                <a:latin typeface="+mn-lt"/>
                <a:ea typeface="+mn-ea"/>
                <a:cs typeface="+mn-cs"/>
              </a:rPr>
              <a:t>Resurssien jakaminen ja hyödyntäminen. </a:t>
            </a:r>
            <a:r>
              <a:rPr lang="fi-FI" sz="1200">
                <a:solidFill>
                  <a:schemeClr val="tx1"/>
                </a:solidFill>
                <a:effectLst/>
                <a:latin typeface="+mn-lt"/>
                <a:ea typeface="+mn-ea"/>
                <a:cs typeface="+mn-cs"/>
              </a:rPr>
              <a:t>Lions international tarjoaa GAT:n jäsenille useita resursseja johtajakoulutuksen, jäsenkasvun, palvelun, klubitoiminnan ja markkinoinnin tueksi. </a:t>
            </a:r>
          </a:p>
          <a:p>
            <a:r>
              <a:rPr lang="fi-FI" sz="1200" b="1">
                <a:solidFill>
                  <a:schemeClr val="tx1"/>
                </a:solidFill>
                <a:effectLst/>
                <a:latin typeface="+mn-lt"/>
                <a:ea typeface="+mn-ea"/>
                <a:cs typeface="+mn-cs"/>
              </a:rPr>
              <a:t>Palautteen ja ideoiden antaminen.  </a:t>
            </a:r>
            <a:r>
              <a:rPr lang="fi-FI" sz="1200">
                <a:solidFill>
                  <a:schemeClr val="tx1"/>
                </a:solidFill>
                <a:effectLst/>
                <a:latin typeface="+mn-lt"/>
                <a:ea typeface="+mn-ea"/>
                <a:cs typeface="+mn-cs"/>
              </a:rPr>
              <a:t>GAT:n jäsenillä on mahdollisuus kertoa ideoitaan ja palautettaan resursseista, joita parhaillaan ollaan kehittämässä, tai palautetta siitä, miten niitä tulisi muokata heidän omaa aluettaan varten.  </a:t>
            </a:r>
          </a:p>
          <a:p>
            <a:r>
              <a:rPr lang="fi-FI" sz="1200" b="1">
                <a:solidFill>
                  <a:schemeClr val="tx1"/>
                </a:solidFill>
                <a:effectLst/>
                <a:latin typeface="+mn-lt"/>
                <a:ea typeface="+mn-ea"/>
                <a:cs typeface="+mn-cs"/>
              </a:rPr>
              <a:t>Raportointi</a:t>
            </a:r>
            <a:r>
              <a:rPr lang="fi-FI" sz="1200">
                <a:solidFill>
                  <a:schemeClr val="tx1"/>
                </a:solidFill>
                <a:effectLst/>
                <a:latin typeface="+mn-lt"/>
                <a:ea typeface="+mn-ea"/>
                <a:cs typeface="+mn-cs"/>
              </a:rPr>
              <a:t>  Klubien tulisi toimittaa kuukausittainen jäsenilmoitus sekä ilmoitukset toteutetuista palveluaktiviteeteistä.  Moninkertaispiiri ja piiri taas raportoivat toteuttamansa koulutukset.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145358" y="142875"/>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fi-FI" sz="3200">
                <a:solidFill>
                  <a:schemeClr val="bg1"/>
                </a:solidFill>
                <a:latin typeface="Helvetica" charset="0"/>
                <a:ea typeface="Helvetica" charset="0"/>
                <a:cs typeface="Helvetica" charset="0"/>
              </a:rPr>
              <a:t>Maailmanlaajuinen toimintaryhmä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fi-FI" sz="2400">
                <a:solidFill>
                  <a:srgbClr val="0D2240"/>
                </a:solidFill>
                <a:latin typeface="Arial" charset="0"/>
                <a:ea typeface="Arial" charset="0"/>
                <a:cs typeface="Arial" charset="0"/>
              </a:rPr>
              <a:t>Säännöllisellä kommunikoinnilla</a:t>
            </a:r>
            <a:br>
              <a:rPr lang="fi-FI" sz="2400">
                <a:solidFill>
                  <a:srgbClr val="0D2240"/>
                </a:solidFill>
                <a:latin typeface="Arial" charset="0"/>
                <a:ea typeface="Arial" charset="0"/>
                <a:cs typeface="Arial" charset="0"/>
              </a:rPr>
            </a:br>
            <a:endParaRPr lang="fi-FI"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fi-FI" sz="2400">
                <a:solidFill>
                  <a:srgbClr val="0D2240"/>
                </a:solidFill>
                <a:latin typeface="Arial" charset="0"/>
                <a:ea typeface="Arial" charset="0"/>
                <a:cs typeface="Arial" charset="0"/>
              </a:rPr>
              <a:t>Yhteistyöllä</a:t>
            </a:r>
            <a:br>
              <a:rPr lang="fi-FI" sz="2400">
                <a:solidFill>
                  <a:srgbClr val="0D2240"/>
                </a:solidFill>
                <a:latin typeface="Arial" charset="0"/>
                <a:ea typeface="Arial" charset="0"/>
                <a:cs typeface="Arial" charset="0"/>
              </a:rPr>
            </a:br>
            <a:endParaRPr lang="fi-FI"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fi-FI" sz="2400">
                <a:solidFill>
                  <a:srgbClr val="0D2240"/>
                </a:solidFill>
                <a:latin typeface="Arial" charset="0"/>
                <a:ea typeface="Arial" charset="0"/>
                <a:cs typeface="Arial" charset="0"/>
              </a:rPr>
              <a:t>Tavoitteiden ja toimintasuunnitelman laatimisella</a:t>
            </a:r>
            <a:br>
              <a:rPr lang="fi-FI" sz="2400">
                <a:solidFill>
                  <a:srgbClr val="0D2240"/>
                </a:solidFill>
                <a:latin typeface="Arial" charset="0"/>
                <a:ea typeface="Arial" charset="0"/>
                <a:cs typeface="Arial" charset="0"/>
              </a:rPr>
            </a:br>
            <a:endParaRPr lang="fi-FI" sz="240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fi-FI" sz="2400">
                <a:solidFill>
                  <a:srgbClr val="0D2240"/>
                </a:solidFill>
                <a:latin typeface="Arial" charset="0"/>
                <a:ea typeface="Arial" charset="0"/>
                <a:cs typeface="Arial" charset="0"/>
              </a:rPr>
              <a:t>Tarkastelemalla edistymistä läpi vuoden</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fi-FI" sz="4800" b="1">
                <a:solidFill>
                  <a:schemeClr val="bg1"/>
                </a:solidFill>
                <a:latin typeface="Arial" panose="020B0604020202020204" pitchFamily="34" charset="0"/>
                <a:ea typeface="Arial" charset="0"/>
                <a:cs typeface="Arial" panose="020B0604020202020204" pitchFamily="34" charset="0"/>
              </a:rPr>
              <a:t>Miten GAT saa kaiken tämän aikaan?</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fi-FI" sz="2800" b="1" dirty="0">
                <a:solidFill>
                  <a:srgbClr val="00338D"/>
                </a:solidFill>
                <a:latin typeface="Arial" charset="0"/>
                <a:ea typeface="Arial" charset="0"/>
                <a:cs typeface="Arial" charset="0"/>
              </a:rPr>
              <a:t>Kuukausittainen lionsviesti</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rgbClr val="00338D"/>
                </a:solidFill>
              </a:rPr>
              <a:t>GAT-viestintä</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fi-FI" sz="2800" b="1" dirty="0">
                <a:solidFill>
                  <a:srgbClr val="00338D"/>
                </a:solidFill>
                <a:latin typeface="Arial" charset="0"/>
                <a:ea typeface="Arial" charset="0"/>
                <a:cs typeface="Arial" charset="0"/>
              </a:rPr>
              <a:t>GAT-facebookryhmä</a:t>
            </a:r>
          </a:p>
          <a:p>
            <a:pPr algn="ctr">
              <a:lnSpc>
                <a:spcPts val="3200"/>
              </a:lnSpc>
              <a:spcAft>
                <a:spcPts val="1200"/>
              </a:spcAft>
            </a:pPr>
            <a:r>
              <a:rPr lang="fi-FI" sz="3200" b="1" dirty="0">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887696"/>
          </a:xfrm>
          <a:prstGeom prst="rect">
            <a:avLst/>
          </a:prstGeom>
          <a:noFill/>
        </p:spPr>
        <p:txBody>
          <a:bodyPr wrap="square" numCol="1" spcCol="381000" anchor="t">
            <a:spAutoFit/>
          </a:bodyPr>
          <a:lstStyle/>
          <a:p>
            <a:pPr algn="ctr">
              <a:lnSpc>
                <a:spcPts val="3200"/>
              </a:lnSpc>
              <a:spcAft>
                <a:spcPts val="1200"/>
              </a:spcAft>
            </a:pPr>
            <a:r>
              <a:rPr lang="fi-FI" sz="2800" b="1" dirty="0">
                <a:solidFill>
                  <a:srgbClr val="00338D"/>
                </a:solidFill>
                <a:latin typeface="Arial" charset="0"/>
                <a:ea typeface="Arial" charset="0"/>
                <a:cs typeface="Arial" charset="0"/>
              </a:rPr>
              <a:t>GAT:n aluekohtaiset asiantuntijat</a:t>
            </a:r>
          </a:p>
          <a:p>
            <a:pPr algn="ctr">
              <a:lnSpc>
                <a:spcPts val="3200"/>
              </a:lnSpc>
              <a:spcAft>
                <a:spcPts val="1200"/>
              </a:spcAft>
            </a:pPr>
            <a:r>
              <a:rPr lang="fi-FI" sz="3200" b="1" dirty="0">
                <a:solidFill>
                  <a:srgbClr val="00338D"/>
                </a:solidFill>
                <a:latin typeface="Arial" charset="0"/>
                <a:ea typeface="Arial" charset="0"/>
                <a:cs typeface="Arial" charset="0"/>
              </a:rPr>
              <a:t> </a:t>
            </a: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chemeClr val="bg1"/>
                </a:solidFill>
              </a:rPr>
              <a:t>GAT:n resurssit</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fi-FI" sz="3200" b="1">
                <a:solidFill>
                  <a:schemeClr val="bg1"/>
                </a:solidFill>
                <a:latin typeface="Arial" charset="0"/>
                <a:ea typeface="Arial" charset="0"/>
                <a:cs typeface="Arial" charset="0"/>
              </a:rPr>
              <a:t>GAT-kenttäopas</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913070"/>
          </a:xfrm>
          <a:prstGeom prst="rect">
            <a:avLst/>
          </a:prstGeom>
          <a:noFill/>
        </p:spPr>
        <p:txBody>
          <a:bodyPr wrap="square" numCol="1" spcCol="381000" anchor="t">
            <a:spAutoFit/>
          </a:bodyPr>
          <a:lstStyle/>
          <a:p>
            <a:pPr algn="ctr">
              <a:lnSpc>
                <a:spcPts val="3200"/>
              </a:lnSpc>
              <a:spcAft>
                <a:spcPts val="1200"/>
              </a:spcAft>
            </a:pPr>
            <a:r>
              <a:rPr lang="fi-FI" sz="3200" b="1">
                <a:solidFill>
                  <a:schemeClr val="bg1"/>
                </a:solidFill>
                <a:latin typeface="Arial" charset="0"/>
                <a:ea typeface="Arial" charset="0"/>
                <a:cs typeface="Arial" charset="0"/>
              </a:rPr>
              <a:t>Roolit ja velvollisuudet</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1323439"/>
          </a:xfrm>
          <a:prstGeom prst="rect">
            <a:avLst/>
          </a:prstGeom>
          <a:noFill/>
        </p:spPr>
        <p:txBody>
          <a:bodyPr wrap="square" numCol="1" spcCol="381000" anchor="t">
            <a:spAutoFit/>
          </a:bodyPr>
          <a:lstStyle/>
          <a:p>
            <a:pPr algn="ctr">
              <a:lnSpc>
                <a:spcPts val="3200"/>
              </a:lnSpc>
              <a:spcAft>
                <a:spcPts val="1200"/>
              </a:spcAft>
            </a:pPr>
            <a:r>
              <a:rPr lang="fi-FI" sz="3200" b="1" dirty="0">
                <a:solidFill>
                  <a:schemeClr val="bg1"/>
                </a:solidFill>
                <a:latin typeface="Arial" charset="0"/>
                <a:ea typeface="Arial" charset="0"/>
                <a:cs typeface="Arial" charset="0"/>
              </a:rPr>
              <a:t>Hallituksen sääntökokoel-man luku XXIV</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323439"/>
          </a:xfrm>
          <a:prstGeom prst="rect">
            <a:avLst/>
          </a:prstGeom>
          <a:noFill/>
        </p:spPr>
        <p:txBody>
          <a:bodyPr wrap="square" numCol="1" spcCol="381000" anchor="t">
            <a:spAutoFit/>
          </a:bodyPr>
          <a:lstStyle/>
          <a:p>
            <a:pPr algn="ctr">
              <a:lnSpc>
                <a:spcPts val="3200"/>
              </a:lnSpc>
              <a:spcAft>
                <a:spcPts val="1200"/>
              </a:spcAft>
            </a:pPr>
            <a:r>
              <a:rPr lang="fi-FI" sz="3200" b="1">
                <a:solidFill>
                  <a:srgbClr val="00338D"/>
                </a:solidFill>
                <a:latin typeface="Arial" charset="0"/>
                <a:ea typeface="Arial" charset="0"/>
                <a:cs typeface="Arial" charset="0"/>
              </a:rPr>
              <a:t>GAT:n kotisivu</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rgbClr val="00338D"/>
                </a:solidFill>
              </a:rPr>
              <a:t>GAT-verkkosivut</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fi-FI" sz="3200" b="1" dirty="0">
                <a:solidFill>
                  <a:srgbClr val="00338D"/>
                </a:solidFill>
                <a:latin typeface="Arial" charset="0"/>
                <a:ea typeface="Arial" charset="0"/>
                <a:cs typeface="Arial" charset="0"/>
              </a:rPr>
              <a:t>GAT-johtajakou-lutussivu</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323439"/>
          </a:xfrm>
          <a:prstGeom prst="rect">
            <a:avLst/>
          </a:prstGeom>
          <a:noFill/>
        </p:spPr>
        <p:txBody>
          <a:bodyPr wrap="square" numCol="1" spcCol="381000" anchor="t">
            <a:spAutoFit/>
          </a:bodyPr>
          <a:lstStyle/>
          <a:p>
            <a:pPr algn="ctr">
              <a:lnSpc>
                <a:spcPts val="3200"/>
              </a:lnSpc>
              <a:spcAft>
                <a:spcPts val="1200"/>
              </a:spcAft>
            </a:pPr>
            <a:r>
              <a:rPr lang="fi-FI" sz="3200" b="1">
                <a:solidFill>
                  <a:srgbClr val="00338D"/>
                </a:solidFill>
                <a:latin typeface="Arial" charset="0"/>
                <a:ea typeface="Arial" charset="0"/>
                <a:cs typeface="Arial" charset="0"/>
              </a:rPr>
              <a:t>GAT:n resurssit</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chemeClr val="bg1"/>
                </a:solidFill>
              </a:rPr>
              <a:t>GAT:n ilmoitukset</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fi-FI" sz="3200" b="1">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fi-FI" sz="3200" b="1" dirty="0">
                <a:solidFill>
                  <a:schemeClr val="bg1"/>
                </a:solidFill>
                <a:latin typeface="Arial" charset="0"/>
                <a:ea typeface="Arial" charset="0"/>
                <a:cs typeface="Arial" charset="0"/>
              </a:rPr>
              <a:t>MyLCI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fi-FI" sz="3200" b="1">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chemeClr val="bg1"/>
                </a:solidFill>
              </a:rPr>
              <a:t>GAT Lions Shopissa</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rgbClr val="00338D"/>
                </a:solidFill>
              </a:rPr>
              <a:t>Maailmanlaajuinen jäsenyysaloite</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6" y="2024743"/>
            <a:ext cx="2437192" cy="1542447"/>
            <a:chOff x="473526" y="2024743"/>
            <a:chExt cx="2437192"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437192" cy="1261884"/>
            </a:xfrm>
            <a:prstGeom prst="rect">
              <a:avLst/>
            </a:prstGeom>
            <a:noFill/>
          </p:spPr>
          <p:txBody>
            <a:bodyPr wrap="square" rtlCol="0">
              <a:spAutoFit/>
            </a:bodyPr>
            <a:lstStyle/>
            <a:p>
              <a:r>
                <a:rPr lang="fi-FI" sz="2000" b="1" dirty="0">
                  <a:latin typeface="Arial" panose="020B0604020202020204" pitchFamily="34" charset="0"/>
                  <a:cs typeface="Arial" panose="020B0604020202020204" pitchFamily="34" charset="0"/>
                </a:rPr>
                <a:t>Vaihe 1</a:t>
              </a:r>
            </a:p>
            <a:p>
              <a:r>
                <a:rPr lang="fi-FI" sz="2800" b="1" dirty="0">
                  <a:latin typeface="Arial" panose="020B0604020202020204" pitchFamily="34" charset="0"/>
                  <a:cs typeface="Arial" panose="020B0604020202020204" pitchFamily="34" charset="0"/>
                </a:rPr>
                <a:t>RAKENNA </a:t>
              </a:r>
              <a:br>
                <a:rPr lang="fi-FI" sz="2800" b="1" dirty="0">
                  <a:latin typeface="Arial" panose="020B0604020202020204" pitchFamily="34" charset="0"/>
                  <a:cs typeface="Arial" panose="020B0604020202020204" pitchFamily="34" charset="0"/>
                </a:rPr>
              </a:br>
              <a:r>
                <a:rPr lang="fi-FI" sz="2800" b="1" dirty="0">
                  <a:latin typeface="Arial" panose="020B0604020202020204" pitchFamily="34" charset="0"/>
                  <a:cs typeface="Arial" panose="020B0604020202020204" pitchFamily="34" charset="0"/>
                </a:rPr>
                <a:t>TIIMI</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9" y="2024743"/>
            <a:ext cx="2437192" cy="1542447"/>
            <a:chOff x="3128430" y="2024743"/>
            <a:chExt cx="2437192"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30" y="2024743"/>
              <a:ext cx="2437192" cy="1261884"/>
            </a:xfrm>
            <a:prstGeom prst="rect">
              <a:avLst/>
            </a:prstGeom>
            <a:noFill/>
          </p:spPr>
          <p:txBody>
            <a:bodyPr wrap="square" rtlCol="0">
              <a:spAutoFit/>
            </a:bodyPr>
            <a:lstStyle/>
            <a:p>
              <a:r>
                <a:rPr lang="fi-FI" sz="2000" b="1" dirty="0">
                  <a:latin typeface="Arial" panose="020B0604020202020204" pitchFamily="34" charset="0"/>
                  <a:cs typeface="Arial" panose="020B0604020202020204" pitchFamily="34" charset="0"/>
                </a:rPr>
                <a:t>Vaihe 2</a:t>
              </a:r>
            </a:p>
            <a:p>
              <a:r>
                <a:rPr lang="fi-FI" sz="2800" b="1" dirty="0">
                  <a:latin typeface="Arial" panose="020B0604020202020204" pitchFamily="34" charset="0"/>
                  <a:cs typeface="Arial" panose="020B0604020202020204" pitchFamily="34" charset="0"/>
                </a:rPr>
                <a:t>RAKENNA </a:t>
              </a:r>
              <a:br>
                <a:rPr lang="fi-FI" sz="2800" b="1" dirty="0">
                  <a:latin typeface="Arial" panose="020B0604020202020204" pitchFamily="34" charset="0"/>
                  <a:cs typeface="Arial" panose="020B0604020202020204" pitchFamily="34" charset="0"/>
                </a:rPr>
              </a:br>
              <a:r>
                <a:rPr lang="fi-FI" sz="2800" b="1" dirty="0">
                  <a:latin typeface="Arial" panose="020B0604020202020204" pitchFamily="34" charset="0"/>
                  <a:cs typeface="Arial" panose="020B0604020202020204" pitchFamily="34" charset="0"/>
                </a:rPr>
                <a:t>VISIO</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603725" y="2024743"/>
            <a:ext cx="2883498" cy="1542447"/>
            <a:chOff x="5571067" y="2024743"/>
            <a:chExt cx="2883498"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571067" y="2024743"/>
              <a:ext cx="2883498" cy="1261884"/>
            </a:xfrm>
            <a:prstGeom prst="rect">
              <a:avLst/>
            </a:prstGeom>
            <a:noFill/>
          </p:spPr>
          <p:txBody>
            <a:bodyPr wrap="square" rtlCol="0">
              <a:spAutoFit/>
            </a:bodyPr>
            <a:lstStyle/>
            <a:p>
              <a:r>
                <a:rPr lang="fi-FI" sz="2000" b="1" dirty="0">
                  <a:latin typeface="Arial" panose="020B0604020202020204" pitchFamily="34" charset="0"/>
                  <a:cs typeface="Arial" panose="020B0604020202020204" pitchFamily="34" charset="0"/>
                </a:rPr>
                <a:t>Vaihe 3</a:t>
              </a:r>
            </a:p>
            <a:p>
              <a:r>
                <a:rPr lang="fi-FI" sz="2800" b="1" dirty="0">
                  <a:latin typeface="Arial" panose="020B0604020202020204" pitchFamily="34" charset="0"/>
                  <a:cs typeface="Arial" panose="020B0604020202020204" pitchFamily="34" charset="0"/>
                </a:rPr>
                <a:t>RAKENNA </a:t>
              </a:r>
              <a:br>
                <a:rPr lang="fi-FI" sz="2800" b="1" dirty="0">
                  <a:latin typeface="Arial" panose="020B0604020202020204" pitchFamily="34" charset="0"/>
                  <a:cs typeface="Arial" panose="020B0604020202020204" pitchFamily="34" charset="0"/>
                </a:rPr>
              </a:br>
              <a:r>
                <a:rPr lang="fi-FI" sz="2800" b="1" dirty="0">
                  <a:latin typeface="Arial" panose="020B0604020202020204" pitchFamily="34" charset="0"/>
                  <a:cs typeface="Arial" panose="020B0604020202020204" pitchFamily="34" charset="0"/>
                </a:rPr>
                <a:t>SUUNNITELMA</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243719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1261884"/>
            </a:xfrm>
            <a:prstGeom prst="rect">
              <a:avLst/>
            </a:prstGeom>
            <a:noFill/>
          </p:spPr>
          <p:txBody>
            <a:bodyPr wrap="square" rtlCol="0">
              <a:spAutoFit/>
            </a:bodyPr>
            <a:lstStyle/>
            <a:p>
              <a:r>
                <a:rPr lang="fi-FI" sz="2000" b="1" dirty="0">
                  <a:latin typeface="Arial" panose="020B0604020202020204" pitchFamily="34" charset="0"/>
                  <a:cs typeface="Arial" panose="020B0604020202020204" pitchFamily="34" charset="0"/>
                </a:rPr>
                <a:t>Vaihe 4</a:t>
              </a:r>
            </a:p>
            <a:p>
              <a:r>
                <a:rPr lang="fi-FI" sz="2800" b="1" dirty="0">
                  <a:latin typeface="Arial" panose="020B0604020202020204" pitchFamily="34" charset="0"/>
                  <a:cs typeface="Arial" panose="020B0604020202020204" pitchFamily="34" charset="0"/>
                </a:rPr>
                <a:t>RAKENNA </a:t>
              </a:r>
              <a:br>
                <a:rPr lang="fi-FI" sz="2800" b="1" dirty="0">
                  <a:latin typeface="Arial" panose="020B0604020202020204" pitchFamily="34" charset="0"/>
                  <a:cs typeface="Arial" panose="020B0604020202020204" pitchFamily="34" charset="0"/>
                </a:rPr>
              </a:br>
              <a:r>
                <a:rPr lang="fi-FI" sz="2800" b="1" dirty="0">
                  <a:latin typeface="Arial" panose="020B0604020202020204" pitchFamily="34" charset="0"/>
                  <a:cs typeface="Arial" panose="020B0604020202020204" pitchFamily="34" charset="0"/>
                </a:rPr>
                <a:t>MENESTYS</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1200329"/>
          </a:xfrm>
          <a:prstGeom prst="rect">
            <a:avLst/>
          </a:prstGeom>
          <a:noFill/>
        </p:spPr>
        <p:txBody>
          <a:bodyPr wrap="square" rtlCol="0">
            <a:spAutoFit/>
          </a:bodyPr>
          <a:lstStyle/>
          <a:p>
            <a:r>
              <a:rPr lang="fi-FI">
                <a:latin typeface="Arial" panose="020B0604020202020204" pitchFamily="34" charset="0"/>
                <a:cs typeface="Arial" panose="020B0604020202020204" pitchFamily="34" charset="0"/>
              </a:rPr>
              <a:t>Rakenna tiimi tukeaksi Maailmanlaajuista jäsenyysaloitetta.</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200329"/>
          </a:xfrm>
          <a:prstGeom prst="rect">
            <a:avLst/>
          </a:prstGeom>
          <a:noFill/>
        </p:spPr>
        <p:txBody>
          <a:bodyPr wrap="square" rtlCol="0">
            <a:spAutoFit/>
          </a:bodyPr>
          <a:lstStyle/>
          <a:p>
            <a:r>
              <a:rPr lang="fi-FI">
                <a:latin typeface="Arial" panose="020B0604020202020204" pitchFamily="34" charset="0"/>
                <a:cs typeface="Arial" panose="020B0604020202020204" pitchFamily="34" charset="0"/>
              </a:rPr>
              <a:t>Analysoikaa piiränne ja kehittäkää tavoitteita, jotka parhaiten palvelevat sen tarpeita.</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923330"/>
          </a:xfrm>
          <a:prstGeom prst="rect">
            <a:avLst/>
          </a:prstGeom>
          <a:noFill/>
        </p:spPr>
        <p:txBody>
          <a:bodyPr wrap="square" rtlCol="0">
            <a:spAutoFit/>
          </a:bodyPr>
          <a:lstStyle/>
          <a:p>
            <a:r>
              <a:rPr lang="fi-FI">
                <a:latin typeface="Arial" panose="020B0604020202020204" pitchFamily="34" charset="0"/>
                <a:cs typeface="Arial" panose="020B0604020202020204" pitchFamily="34" charset="0"/>
              </a:rPr>
              <a:t>Rakenna suunnitelma tiiminä, jotta saavutatte luodun vision.</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200329"/>
          </a:xfrm>
          <a:prstGeom prst="rect">
            <a:avLst/>
          </a:prstGeom>
          <a:noFill/>
        </p:spPr>
        <p:txBody>
          <a:bodyPr wrap="square" rtlCol="0">
            <a:spAutoFit/>
          </a:bodyPr>
          <a:lstStyle/>
          <a:p>
            <a:r>
              <a:rPr lang="fi-FI">
                <a:latin typeface="Arial" panose="020B0604020202020204" pitchFamily="34" charset="0"/>
                <a:cs typeface="Arial" panose="020B0604020202020204" pitchFamily="34" charset="0"/>
              </a:rPr>
              <a:t>Toteuta suunnitelma, ylläpidä vastuuvelvollisuutta ja muokkaa tarvittaessa</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2368852"/>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fi-FI" sz="3200">
                <a:solidFill>
                  <a:schemeClr val="bg1"/>
                </a:solidFill>
                <a:latin typeface="Arial" panose="020B0604020202020204" pitchFamily="34" charset="0"/>
                <a:ea typeface="+mn-lt"/>
                <a:cs typeface="Arial" panose="020B0604020202020204" pitchFamily="34" charset="0"/>
              </a:rPr>
              <a:t>LCIF:n apuraharahoitus</a:t>
            </a:r>
            <a:br>
              <a:rPr lang="fi-FI" sz="3200">
                <a:solidFill>
                  <a:schemeClr val="bg1"/>
                </a:solidFill>
                <a:latin typeface="Arial" panose="020B0604020202020204" pitchFamily="34" charset="0"/>
                <a:ea typeface="+mn-lt"/>
                <a:cs typeface="Arial" panose="020B0604020202020204" pitchFamily="34" charset="0"/>
              </a:rPr>
            </a:br>
            <a:r>
              <a:rPr lang="fi-FI" sz="3200" b="1">
                <a:solidFill>
                  <a:srgbClr val="FCC607"/>
                </a:solidFill>
                <a:latin typeface="Arial" panose="020B0604020202020204" pitchFamily="34" charset="0"/>
                <a:ea typeface="+mn-lt"/>
                <a:cs typeface="Arial" panose="020B0604020202020204" pitchFamily="34" charset="0"/>
              </a:rPr>
              <a:t>KASVATTAA </a:t>
            </a:r>
            <a:r>
              <a:rPr lang="fi-FI" sz="3200">
                <a:solidFill>
                  <a:schemeClr val="bg1"/>
                </a:solidFill>
                <a:latin typeface="Arial" panose="020B0604020202020204" pitchFamily="34" charset="0"/>
                <a:ea typeface="+mn-lt"/>
                <a:cs typeface="Arial" panose="020B0604020202020204" pitchFamily="34" charset="0"/>
              </a:rPr>
              <a:t>lionien palvelua</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fi-FI" sz="3200">
                <a:solidFill>
                  <a:schemeClr val="bg1"/>
                </a:solidFill>
                <a:latin typeface="Arial" panose="020B0604020202020204" pitchFamily="34" charset="0"/>
                <a:ea typeface="+mn-lt"/>
                <a:cs typeface="Arial" panose="020B0604020202020204" pitchFamily="34" charset="0"/>
              </a:rPr>
              <a:t>GAT-johtajat ovat yksi LCIF:n vahvimmista resursseista</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fi-FI" sz="3200">
                <a:solidFill>
                  <a:schemeClr val="bg1"/>
                </a:solidFill>
                <a:latin typeface="Arial" panose="020B0604020202020204" pitchFamily="34" charset="0"/>
                <a:ea typeface="+mn-lt"/>
                <a:cs typeface="Arial" panose="020B0604020202020204" pitchFamily="34" charset="0"/>
              </a:rPr>
              <a:t>LCIF:n avulla lionit voivat aina vastata palvelupyyntöön</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sz="4000">
                <a:solidFill>
                  <a:schemeClr val="bg1"/>
                </a:solidFill>
              </a:rPr>
              <a:t>Lions Clubs International Foundation</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fi-FI" sz="500" b="1">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fi-FI" sz="2400">
                <a:solidFill>
                  <a:schemeClr val="bg1"/>
                </a:solidFill>
                <a:latin typeface="Arial" charset="0"/>
                <a:ea typeface="Arial" charset="0"/>
                <a:cs typeface="Arial" charset="0"/>
              </a:rPr>
              <a:t>Sähköposti: GAT@lionsclubs.org</a:t>
            </a:r>
            <a:br>
              <a:rPr lang="fi-FI" sz="2400">
                <a:solidFill>
                  <a:schemeClr val="bg1"/>
                </a:solidFill>
                <a:latin typeface="Arial" charset="0"/>
                <a:ea typeface="Arial" charset="0"/>
                <a:cs typeface="Arial" charset="0"/>
              </a:rPr>
            </a:br>
            <a:br>
              <a:rPr lang="fi-FI" sz="2400">
                <a:solidFill>
                  <a:schemeClr val="bg1"/>
                </a:solidFill>
                <a:latin typeface="Arial" charset="0"/>
                <a:ea typeface="Arial" charset="0"/>
                <a:cs typeface="Arial" charset="0"/>
              </a:rPr>
            </a:br>
            <a:r>
              <a:rPr lang="fi-FI" sz="2400">
                <a:solidFill>
                  <a:schemeClr val="bg1"/>
                </a:solidFill>
                <a:latin typeface="Arial" charset="0"/>
                <a:ea typeface="Arial" charset="0"/>
                <a:cs typeface="Arial" charset="0"/>
              </a:rPr>
              <a:t>Puhelin: 1-630-468-3815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04911" y="670789"/>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i-FI" sz="6600" b="1" dirty="0">
                <a:solidFill>
                  <a:schemeClr val="bg1"/>
                </a:solidFill>
                <a:latin typeface="Arial" charset="0"/>
                <a:ea typeface="Arial" charset="0"/>
                <a:cs typeface="Arial" charset="0"/>
              </a:rPr>
              <a:t>GAT:n yhteystiedot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2909373" y="70705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fi-FI" dirty="0">
              <a:solidFill>
                <a:srgbClr val="EBB700"/>
              </a:solidFill>
              <a:latin typeface="Arial" charset="0"/>
              <a:ea typeface="Arial" charset="0"/>
              <a:cs typeface="Arial" charset="0"/>
            </a:endParaRPr>
          </a:p>
          <a:p>
            <a:pPr algn="ctr"/>
            <a:endParaRPr lang="en-US" dirty="0">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fi-FI" sz="3200">
                <a:solidFill>
                  <a:prstClr val="white"/>
                </a:solidFill>
                <a:latin typeface="Helvetica" charset="0"/>
                <a:ea typeface="Helvetica" charset="0"/>
                <a:cs typeface="Helvetica" charset="0"/>
              </a:rPr>
              <a:t>Kiitos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fi-FI" sz="8000" b="1">
                <a:solidFill>
                  <a:schemeClr val="bg1"/>
                </a:solidFill>
                <a:latin typeface="Arial" panose="020B0604020202020204" pitchFamily="34" charset="0"/>
                <a:ea typeface="Arial" charset="0"/>
                <a:cs typeface="Arial" panose="020B0604020202020204" pitchFamily="34" charset="0"/>
              </a:rPr>
              <a:t>Visiomme</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i-FI" sz="2400">
                <a:solidFill>
                  <a:schemeClr val="bg1"/>
                </a:solidFill>
                <a:latin typeface="Arial" charset="0"/>
                <a:ea typeface="Arial" charset="0"/>
                <a:cs typeface="Arial" charset="0"/>
              </a:rPr>
              <a:t>LCI:n ja LCIF:n visioiden edistäminen</a:t>
            </a:r>
          </a:p>
          <a:p>
            <a:pPr>
              <a:buSzPct val="120000"/>
            </a:pPr>
            <a:r>
              <a:rPr lang="fi-FI" sz="2400" i="1">
                <a:solidFill>
                  <a:schemeClr val="bg1"/>
                </a:solidFill>
                <a:latin typeface="Arial" charset="0"/>
                <a:ea typeface="Arial" charset="0"/>
                <a:cs typeface="Arial" charset="0"/>
              </a:rPr>
              <a:t>	Toimia maailmanlaajuisena johtajana yhteisö- ja humanitaarisessa palvelussa, ja sytyttää lionien ja leojen palveluhalu.</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fi-FI">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fi-FI" sz="2000" b="1">
                <a:solidFill>
                  <a:srgbClr val="EBB700"/>
                </a:solidFill>
                <a:latin typeface="Arial" charset="0"/>
                <a:ea typeface="Arial" charset="0"/>
                <a:cs typeface="Arial" charset="0"/>
              </a:rPr>
              <a:t>Eheä lähestymistapa</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fi-FI">
                <a:solidFill>
                  <a:schemeClr val="bg1"/>
                </a:solidFill>
                <a:latin typeface="Arial" charset="0"/>
                <a:ea typeface="Arial" charset="0"/>
                <a:cs typeface="Arial" charset="0"/>
              </a:rPr>
              <a:t>Maailmanlaajuinen toimintaryhmä (GAT) auttaa piirejä ja klubeja saavuttamaan tavoitteensa kaikilla lionstoiminnan osa-alueilla. </a:t>
            </a:r>
          </a:p>
          <a:p>
            <a:endParaRPr lang="en-US" dirty="0">
              <a:solidFill>
                <a:schemeClr val="bg1"/>
              </a:solidFill>
              <a:latin typeface="Arial" charset="0"/>
              <a:ea typeface="Arial" charset="0"/>
              <a:cs typeface="Arial" charset="0"/>
            </a:endParaRPr>
          </a:p>
          <a:p>
            <a:r>
              <a:rPr lang="fi-FI">
                <a:solidFill>
                  <a:schemeClr val="bg1"/>
                </a:solidFill>
                <a:latin typeface="Arial" charset="0"/>
                <a:ea typeface="Arial" charset="0"/>
                <a:cs typeface="Arial" charset="0"/>
              </a:rPr>
              <a:t>Tavoitevetoisessa mielessä GAT on sijoittunut erinomaisesti klubitasolta kansainväliselle tasolle,</a:t>
            </a:r>
          </a:p>
          <a:p>
            <a:r>
              <a:rPr lang="fi-FI">
                <a:solidFill>
                  <a:schemeClr val="bg1"/>
                </a:solidFill>
                <a:latin typeface="Arial" charset="0"/>
                <a:ea typeface="Arial" charset="0"/>
                <a:cs typeface="Arial" charset="0"/>
              </a:rPr>
              <a:t>Joten sen on mahdollista tukea jäsenkasvua ja lisäämään lionien näkyvyyttä</a:t>
            </a:r>
          </a:p>
          <a:p>
            <a:r>
              <a:rPr lang="fi-FI">
                <a:solidFill>
                  <a:schemeClr val="bg1"/>
                </a:solidFill>
                <a:latin typeface="Arial" charset="0"/>
                <a:ea typeface="Arial" charset="0"/>
                <a:cs typeface="Arial" charset="0"/>
              </a:rPr>
              <a:t>paikkakunnilla</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chemeClr val="bg1"/>
                </a:solidFill>
              </a:rPr>
              <a:t>Mihin Maailmanlaajuista toimintaryhmää tarvitaan?</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9" y="4729705"/>
            <a:ext cx="9322130" cy="1208023"/>
          </a:xfrm>
          <a:prstGeom prst="rect">
            <a:avLst/>
          </a:prstGeom>
          <a:noFill/>
        </p:spPr>
        <p:txBody>
          <a:bodyPr wrap="square" rtlCol="0" anchor="t">
            <a:spAutoFit/>
          </a:bodyPr>
          <a:lstStyle/>
          <a:p>
            <a:pPr>
              <a:lnSpc>
                <a:spcPts val="6500"/>
              </a:lnSpc>
            </a:pPr>
            <a:r>
              <a:rPr lang="fi-FI" sz="6600" b="1">
                <a:solidFill>
                  <a:srgbClr val="EBB700"/>
                </a:solidFill>
                <a:latin typeface="Arial" panose="020B0604020202020204" pitchFamily="34" charset="0"/>
                <a:ea typeface="Arial" charset="0"/>
                <a:cs typeface="Arial" panose="020B0604020202020204" pitchFamily="34" charset="0"/>
              </a:rPr>
              <a:t>Mikä on GAT?</a:t>
            </a:r>
          </a:p>
          <a:p>
            <a:pPr>
              <a:lnSpc>
                <a:spcPts val="2200"/>
              </a:lnSpc>
            </a:pPr>
            <a:r>
              <a:rPr lang="fi-FI" sz="2400">
                <a:solidFill>
                  <a:schemeClr val="bg1"/>
                </a:solidFill>
                <a:latin typeface="Arial" panose="020B0604020202020204" pitchFamily="34" charset="0"/>
                <a:ea typeface="Arial" charset="0"/>
                <a:cs typeface="Arial" panose="020B0604020202020204" pitchFamily="34" charset="0"/>
              </a:rPr>
              <a:t>GAT:lla on ainutlaatuinen asema organisaatiossamme.</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000">
                <a:solidFill>
                  <a:srgbClr val="EBB700"/>
                </a:solidFill>
              </a:rPr>
              <a:t>Mikä on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i-FI" sz="4800" b="1">
                <a:solidFill>
                  <a:schemeClr val="bg1"/>
                </a:solidFill>
                <a:latin typeface="Arial" charset="0"/>
                <a:ea typeface="Arial" charset="0"/>
                <a:cs typeface="Arial" charset="0"/>
              </a:rPr>
              <a:t>Klubitasolla</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Klubin maailmanlaajuisen toimintaryhmän puheenjohtaja</a:t>
              </a:r>
              <a:r>
                <a:rPr kumimoji="0" lang="fi-FI" sz="2000" i="0" u="none" strike="noStrike" cap="none" normalizeH="0" baseline="0" noProof="0">
                  <a:ln>
                    <a:noFill/>
                  </a:ln>
                  <a:solidFill>
                    <a:prstClr val="white"/>
                  </a:solidFill>
                  <a:effectLst/>
                  <a:uLnTx/>
                  <a:uFillTx/>
                  <a:latin typeface="Helvetica Neue Bold Condensed"/>
                  <a:ea typeface="+mn-ea"/>
                  <a:cs typeface="Helvetica Neue Bold Condensed"/>
                </a:rPr>
                <a:t> (klubipresidentti)</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GLT</a:t>
              </a:r>
            </a:p>
            <a:p>
              <a:pPr lvl="0" algn="ctr">
                <a:defRPr/>
              </a:pPr>
              <a:r>
                <a:rPr lang="fi-FI" sz="1600">
                  <a:solidFill>
                    <a:schemeClr val="bg1"/>
                  </a:solidFill>
                  <a:latin typeface="Helvetica Neue"/>
                </a:rPr>
                <a:t>Ensimmäinen varapresidentti / johtajakoulutuksen puheenjohtaja</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fi-FI" sz="1600">
                  <a:solidFill>
                    <a:schemeClr val="bg1"/>
                  </a:solidFill>
                  <a:latin typeface="Helvetica Neue"/>
                  <a:ea typeface="ヒラギノ角ゴ Pro W3" pitchFamily="84" charset="-128"/>
                  <a:cs typeface="Helvetica Neue"/>
                </a:rPr>
                <a:t>Jäsenjohtaja</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fi-FI" sz="1600">
                  <a:solidFill>
                    <a:schemeClr val="bg1"/>
                  </a:solidFill>
                  <a:latin typeface="Helvetica Neue"/>
                  <a:ea typeface="ヒラギノ角ゴ Pro W3" pitchFamily="84" charset="-128"/>
                  <a:cs typeface="Helvetica Neue"/>
                </a:rPr>
                <a:t>Palvelujohtaja</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000">
                <a:solidFill>
                  <a:srgbClr val="EBB700"/>
                </a:solidFill>
              </a:rPr>
              <a:t>Mikä on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i-FI" sz="4800" b="1">
                <a:solidFill>
                  <a:schemeClr val="bg1"/>
                </a:solidFill>
                <a:latin typeface="Arial" charset="0"/>
                <a:ea typeface="Arial" charset="0"/>
                <a:cs typeface="Arial" charset="0"/>
              </a:rPr>
              <a:t>Piiritasolla</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Piirin maailmanlaajuisen toimintaryhmän puheenjohtaja</a:t>
            </a:r>
            <a:r>
              <a:rPr kumimoji="0" lang="fi-FI" sz="2000" i="0" u="none" strike="noStrike" cap="none" normalizeH="0" baseline="0" noProof="0">
                <a:ln>
                  <a:noFill/>
                </a:ln>
                <a:solidFill>
                  <a:prstClr val="white"/>
                </a:solidFill>
                <a:effectLst/>
                <a:uLnTx/>
                <a:uFillTx/>
                <a:latin typeface="Helvetica Neue Bold Condensed"/>
                <a:ea typeface="+mn-ea"/>
                <a:cs typeface="Helvetica Neue Bold Condensed"/>
              </a:rPr>
              <a:t> (piirikuvernööri)</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GLT</a:t>
            </a:r>
          </a:p>
          <a:p>
            <a:pPr lvl="0" algn="ctr">
              <a:defRPr/>
            </a:pPr>
            <a:r>
              <a:rPr lang="fi-FI" sz="1600">
                <a:solidFill>
                  <a:schemeClr val="bg1"/>
                </a:solidFill>
                <a:latin typeface="Helvetica Neue"/>
              </a:rPr>
              <a:t>Piirikoordinaattori</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GMT</a:t>
            </a:r>
          </a:p>
          <a:p>
            <a:pPr lvl="0" algn="ctr">
              <a:defRPr/>
            </a:pPr>
            <a:r>
              <a:rPr lang="fi-FI" sz="1600">
                <a:solidFill>
                  <a:schemeClr val="bg1"/>
                </a:solidFill>
                <a:latin typeface="Helvetica Neue"/>
              </a:rPr>
              <a:t>Piirikoordinaattori</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GST</a:t>
            </a:r>
          </a:p>
          <a:p>
            <a:pPr lvl="0" algn="ctr">
              <a:defRPr/>
            </a:pPr>
            <a:r>
              <a:rPr lang="fi-FI" sz="1600">
                <a:solidFill>
                  <a:schemeClr val="bg1"/>
                </a:solidFill>
                <a:latin typeface="Helvetica Neue"/>
              </a:rPr>
              <a:t>Piirikoordinaattori</a:t>
            </a: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Alue- ja lohkojohtajat</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GET</a:t>
            </a:r>
          </a:p>
          <a:p>
            <a:pPr lvl="0" algn="ctr">
              <a:defRPr/>
            </a:pPr>
            <a:r>
              <a:rPr lang="fi-FI" sz="1600">
                <a:solidFill>
                  <a:schemeClr val="bg1"/>
                </a:solidFill>
                <a:latin typeface="Helvetica Neue"/>
              </a:rPr>
              <a:t>Piirikoordinaattori</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000">
                <a:solidFill>
                  <a:srgbClr val="EBB700"/>
                </a:solidFill>
              </a:rPr>
              <a:t>Mikä on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i-FI" sz="4800" b="1">
                <a:solidFill>
                  <a:schemeClr val="bg1"/>
                </a:solidFill>
                <a:latin typeface="Arial" charset="0"/>
                <a:ea typeface="Arial" charset="0"/>
                <a:cs typeface="Arial" charset="0"/>
              </a:rPr>
              <a:t>Moninkertaispiirin tasolla</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Moninkertaispiirin maailmanlaajuisen toimintaryhmän puheenjohtaja</a:t>
              </a:r>
              <a:r>
                <a:rPr kumimoji="0" lang="fi-FI" sz="2000" i="0" u="none" strike="noStrike" cap="none" normalizeH="0" baseline="0" noProof="0">
                  <a:ln>
                    <a:noFill/>
                  </a:ln>
                  <a:solidFill>
                    <a:prstClr val="white"/>
                  </a:solidFill>
                  <a:effectLst/>
                  <a:uLnTx/>
                  <a:uFillTx/>
                  <a:latin typeface="Helvetica Neue Bold Condensed"/>
                  <a:ea typeface="+mn-ea"/>
                  <a:cs typeface="Helvetica Neue Bold Condensed"/>
                </a:rPr>
                <a:t> (kuvernöörineuvoston puheenjohtaja)</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GLT</a:t>
              </a:r>
            </a:p>
            <a:p>
              <a:pPr lvl="0" algn="ctr">
                <a:defRPr/>
              </a:pPr>
              <a:r>
                <a:rPr lang="fi-FI" sz="1600">
                  <a:solidFill>
                    <a:schemeClr val="bg1"/>
                  </a:solidFill>
                  <a:latin typeface="Helvetica Neue"/>
                </a:rPr>
                <a:t>Moninkertaispiirin koordinaattori</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fi-FI" sz="1600">
                  <a:solidFill>
                    <a:schemeClr val="bg1"/>
                  </a:solidFill>
                  <a:latin typeface="Helvetica Neue"/>
                  <a:ea typeface="ヒラギノ角ゴ Pro W3" pitchFamily="84" charset="-128"/>
                  <a:cs typeface="Helvetica Neue"/>
                </a:rPr>
                <a:t>Moninkertaispiirin koordinaattori</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fi-FI" b="1">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fi-FI" sz="1600">
                  <a:solidFill>
                    <a:schemeClr val="bg1"/>
                  </a:solidFill>
                  <a:latin typeface="Helvetica Neue"/>
                  <a:ea typeface="ヒラギノ角ゴ Pro W3" pitchFamily="84" charset="-128"/>
                  <a:cs typeface="Helvetica Neue"/>
                </a:rPr>
                <a:t>Moninkertaispiirin koordinaattori</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000">
                <a:solidFill>
                  <a:srgbClr val="EBB700"/>
                </a:solidFill>
              </a:rPr>
              <a:t>Mikä on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fi-FI" sz="4800" b="1">
                <a:solidFill>
                  <a:schemeClr val="bg1"/>
                </a:solidFill>
                <a:latin typeface="Arial" charset="0"/>
                <a:ea typeface="Arial" charset="0"/>
                <a:cs typeface="Arial" charset="0"/>
              </a:rPr>
              <a:t>Kansainvälisellä tasolla</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Maailmanlaajuisen toimintaryhmän puheenjohtaja</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GAT kansainvälisen vaalipiirin ja suuralueiden johto</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GAT aluejohto</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cap="none" normalizeH="0" baseline="0" noProof="0">
                  <a:ln>
                    <a:noFill/>
                  </a:ln>
                  <a:solidFill>
                    <a:prstClr val="white"/>
                  </a:solidFill>
                  <a:effectLst/>
                  <a:uLnTx/>
                  <a:uFillTx/>
                  <a:latin typeface="Helvetica Neue Bold Condensed"/>
                  <a:ea typeface="+mn-ea"/>
                  <a:cs typeface="Helvetica Neue Bold Condensed"/>
                </a:rPr>
                <a:t>Entiset kansainväliset presidentit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cap="none" normalizeH="0" baseline="0" noProof="0">
                  <a:ln>
                    <a:noFill/>
                  </a:ln>
                  <a:solidFill>
                    <a:prstClr val="white"/>
                  </a:solidFill>
                  <a:effectLst/>
                  <a:uLnTx/>
                  <a:uFillTx/>
                  <a:latin typeface="Helvetica Neue Bold Condensed"/>
                  <a:ea typeface="+mn-ea"/>
                  <a:cs typeface="Helvetica Neue Bold Condensed"/>
                </a:rPr>
                <a:t>Kansainvälinen hallitus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a:solidFill>
                    <a:prstClr val="white"/>
                  </a:solidFill>
                  <a:latin typeface="Helvetica Neue Bold Condensed"/>
                  <a:cs typeface="Helvetica Neue Bold Condensed"/>
                </a:rPr>
                <a:t>LCIF:n hallitus</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a:solidFill>
                    <a:prstClr val="white"/>
                  </a:solidFill>
                  <a:latin typeface="Helvetica Neue Bold Condensed"/>
                  <a:cs typeface="Helvetica Neue Bold Condensed"/>
                </a:rPr>
                <a:t>Entiset kansainväliset johtajat</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cap="none" normalizeH="0" baseline="0" noProof="0">
                  <a:ln>
                    <a:noFill/>
                  </a:ln>
                  <a:solidFill>
                    <a:prstClr val="white"/>
                  </a:solidFill>
                  <a:effectLst/>
                  <a:uLnTx/>
                  <a:uFillTx/>
                  <a:latin typeface="Helvetica Neue Bold Condensed"/>
                  <a:ea typeface="+mn-ea"/>
                  <a:cs typeface="Helvetica Neue Bold Condensed"/>
                </a:rPr>
                <a:t>GAT-lähettiläät</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fi-FI" sz="2000">
                <a:solidFill>
                  <a:prstClr val="white"/>
                </a:solidFill>
                <a:latin typeface="Helvetica Neue Bold Condensed"/>
              </a:rPr>
              <a:t>Entiset piirikuvernöörit</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i-FI">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i-FI">
                <a:solidFill>
                  <a:srgbClr val="00338D"/>
                </a:solidFill>
              </a:rPr>
              <a:t>Mitä GAT tekee?</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1937766"/>
            <a:ext cx="10778065" cy="4552872"/>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fi-FI" sz="2400" dirty="0">
                <a:solidFill>
                  <a:srgbClr val="55565A"/>
                </a:solidFill>
                <a:latin typeface="Arial" charset="0"/>
                <a:ea typeface="Arial" charset="0"/>
                <a:cs typeface="Arial" charset="0"/>
              </a:rPr>
              <a:t>Yhden tiimin strategialla tavoitteisiin</a:t>
            </a:r>
          </a:p>
          <a:p>
            <a:pPr marL="1371600" lvl="1">
              <a:spcAft>
                <a:spcPts val="3000"/>
              </a:spcAft>
              <a:buClr>
                <a:srgbClr val="EBB700"/>
              </a:buClr>
              <a:buSzPct val="50000"/>
            </a:pPr>
            <a:r>
              <a:rPr lang="fi-FI" sz="2400" dirty="0">
                <a:solidFill>
                  <a:srgbClr val="55565A"/>
                </a:solidFill>
                <a:latin typeface="Arial" charset="0"/>
                <a:ea typeface="Arial" charset="0"/>
                <a:cs typeface="Arial" charset="0"/>
              </a:rPr>
              <a:t>Johtajakoulutuksen kehittäminen</a:t>
            </a:r>
            <a:br>
              <a:rPr lang="fi-FI" sz="2400" dirty="0">
                <a:solidFill>
                  <a:srgbClr val="55565A"/>
                </a:solidFill>
                <a:latin typeface="Arial" charset="0"/>
                <a:ea typeface="Arial" charset="0"/>
                <a:cs typeface="Arial" charset="0"/>
              </a:rPr>
            </a:br>
            <a:endParaRPr lang="fi-FI"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fi-FI" sz="2400" dirty="0">
                <a:solidFill>
                  <a:srgbClr val="55565A"/>
                </a:solidFill>
                <a:latin typeface="Arial" charset="0"/>
                <a:ea typeface="Arial" charset="0"/>
                <a:cs typeface="Arial" charset="0"/>
              </a:rPr>
              <a:t>Jäsenkasvu</a:t>
            </a:r>
            <a:br>
              <a:rPr lang="fi-FI" sz="2400" dirty="0">
                <a:solidFill>
                  <a:srgbClr val="55565A"/>
                </a:solidFill>
                <a:latin typeface="Arial" charset="0"/>
                <a:ea typeface="Arial" charset="0"/>
                <a:cs typeface="Arial" charset="0"/>
              </a:rPr>
            </a:br>
            <a:endParaRPr lang="fi-FI"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fi-FI" sz="2400" dirty="0">
                <a:solidFill>
                  <a:srgbClr val="55565A"/>
                </a:solidFill>
                <a:latin typeface="Arial" charset="0"/>
                <a:ea typeface="Arial" charset="0"/>
                <a:cs typeface="Arial" charset="0"/>
              </a:rPr>
              <a:t>Palveluinnovaatiot</a:t>
            </a:r>
          </a:p>
          <a:p>
            <a:pPr marL="1828800" lvl="1">
              <a:spcAft>
                <a:spcPts val="3000"/>
              </a:spcAft>
              <a:buClr>
                <a:srgbClr val="EBB700"/>
              </a:buClr>
              <a:buSzPct val="50000"/>
            </a:pPr>
            <a:r>
              <a:rPr lang="fi-FI" sz="2400" dirty="0">
                <a:solidFill>
                  <a:srgbClr val="55565A"/>
                </a:solidFill>
                <a:latin typeface="Arial" charset="0"/>
                <a:ea typeface="Arial" charset="0"/>
                <a:cs typeface="Arial" charset="0"/>
              </a:rPr>
              <a:t>Säätiön tuki</a:t>
            </a:r>
          </a:p>
          <a:p>
            <a:pPr marL="1828800" lvl="1">
              <a:spcAft>
                <a:spcPts val="3000"/>
              </a:spcAft>
              <a:buClr>
                <a:srgbClr val="EBB700"/>
              </a:buClr>
              <a:buSzPct val="50000"/>
            </a:pPr>
            <a:br>
              <a:rPr lang="fi-FI" sz="2400" dirty="0">
                <a:solidFill>
                  <a:srgbClr val="55565A"/>
                </a:solidFill>
                <a:latin typeface="Arial" charset="0"/>
                <a:ea typeface="Arial" charset="0"/>
                <a:cs typeface="Arial" charset="0"/>
              </a:rPr>
            </a:br>
            <a:r>
              <a:rPr lang="fi-FI" sz="2400" dirty="0">
                <a:solidFill>
                  <a:srgbClr val="55565A"/>
                </a:solidFill>
                <a:latin typeface="Arial" charset="0"/>
                <a:ea typeface="Arial" charset="0"/>
                <a:cs typeface="Arial" charset="0"/>
              </a:rPr>
              <a:t>Resurssien jakaminen ja hyödyntäminen</a:t>
            </a:r>
          </a:p>
          <a:p>
            <a:pPr marL="1828800" lvl="1">
              <a:spcAft>
                <a:spcPts val="3000"/>
              </a:spcAft>
              <a:buClr>
                <a:srgbClr val="EBB700"/>
              </a:buClr>
              <a:buSzPct val="50000"/>
            </a:pPr>
            <a:r>
              <a:rPr lang="fi-FI" sz="2400" dirty="0">
                <a:solidFill>
                  <a:srgbClr val="55565A"/>
                </a:solidFill>
                <a:latin typeface="Arial" charset="0"/>
                <a:ea typeface="Arial" charset="0"/>
                <a:cs typeface="Arial" charset="0"/>
              </a:rPr>
              <a:t>Palautteen ja ideoiden antaminen</a:t>
            </a:r>
          </a:p>
          <a:p>
            <a:pPr marL="1828800" lvl="1">
              <a:spcAft>
                <a:spcPts val="3000"/>
              </a:spcAft>
              <a:buClr>
                <a:srgbClr val="EBB700"/>
              </a:buClr>
              <a:buSzPct val="50000"/>
            </a:pPr>
            <a:r>
              <a:rPr lang="fi-FI" sz="2400" dirty="0">
                <a:solidFill>
                  <a:srgbClr val="55565A"/>
                </a:solidFill>
                <a:latin typeface="Arial" charset="0"/>
                <a:ea typeface="Arial" charset="0"/>
                <a:cs typeface="Arial" charset="0"/>
              </a:rPr>
              <a:t>Raportointi</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1749</Words>
  <Application>Microsoft Office PowerPoint</Application>
  <PresentationFormat>Widescreen</PresentationFormat>
  <Paragraphs>241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60</cp:revision>
  <dcterms:created xsi:type="dcterms:W3CDTF">2020-06-10T19:24:12Z</dcterms:created>
  <dcterms:modified xsi:type="dcterms:W3CDTF">2022-07-28T13:18:08Z</dcterms:modified>
</cp:coreProperties>
</file>