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5969" autoAdjust="0"/>
  </p:normalViewPr>
  <p:slideViewPr>
    <p:cSldViewPr snapToGrid="0">
      <p:cViewPr varScale="1">
        <p:scale>
          <a:sx n="106" d="100"/>
          <a:sy n="106" d="100"/>
        </p:scale>
        <p:origin x="22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fr-FR" sz="2000">
              <a:solidFill>
                <a:schemeClr val="tx1"/>
              </a:solidFill>
            </a:rPr>
            <a:t>Raconter votre histoire</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fr-FR" sz="2000">
              <a:solidFill>
                <a:schemeClr val="tx1"/>
              </a:solidFill>
            </a:rPr>
            <a:t>Préparer un plan</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fr-FR" sz="2000">
              <a:solidFill>
                <a:schemeClr val="tx1"/>
              </a:solidFill>
            </a:rPr>
            <a:t>Construire une équipe</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fr-FR" sz="2000">
              <a:solidFill>
                <a:schemeClr val="tx1"/>
              </a:solidFill>
            </a:rPr>
            <a:t>Lever des fonds</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pt>
  </dgm:ptLst>
  <dgm:cxnLst>
    <dgm:cxn modelId="{A2A77408-508D-4C7E-B477-0D16A941D9F1}" srcId="{6B0618A0-4C2F-4476-8442-2FB61C63CC13}" destId="{4201B79F-5411-4C77-A7E4-F2687BE6F385}" srcOrd="1" destOrd="0" parTransId="{62F9A0BC-3040-4184-A884-8BDAA7EE2023}" sibTransId="{B757E892-89A9-4BC8-8BE1-8ECA1C130DCE}"/>
    <dgm:cxn modelId="{3FAA2919-06ED-4B15-9C81-6C8B4E51328B}" srcId="{6B0618A0-4C2F-4476-8442-2FB61C63CC13}" destId="{AC084D1C-3B52-48EC-A783-35C98AA0E77A}" srcOrd="0" destOrd="0" parTransId="{53DD44DA-3E5E-4D14-96B7-901896077EE4}" sibTransId="{14472584-1526-4B73-8ADC-B5482BD65CB7}"/>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5B1200E0-26DC-4723-B34E-6393570D6125}" type="presOf" srcId="{4201B79F-5411-4C77-A7E4-F2687BE6F385}" destId="{260D4328-6060-4562-850C-A53BDA79B886}" srcOrd="0" destOrd="0" presId="urn:microsoft.com/office/officeart/2005/8/layout/hProcess9"/>
    <dgm:cxn modelId="{6EC280E9-1F11-4295-B6E2-09404555F639}" type="presOf" srcId="{AC084D1C-3B52-48EC-A783-35C98AA0E77A}" destId="{44ADCECF-B9C6-4DE8-88D2-D4359DD37B19}"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fr-FR" sz="1800" b="0">
              <a:solidFill>
                <a:schemeClr val="tx1"/>
              </a:solidFill>
              <a:latin typeface="+mn-lt"/>
              <a:ea typeface="+mn-ea"/>
              <a:cs typeface="+mn-cs"/>
            </a:rPr>
            <a:t>Membres actifs et engagés</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fr-FR" sz="1800" b="0">
              <a:solidFill>
                <a:schemeClr val="tx1"/>
              </a:solidFill>
              <a:latin typeface="+mn-lt"/>
              <a:ea typeface="+mn-ea"/>
              <a:cs typeface="+mn-cs"/>
            </a:rPr>
            <a:t>Dévoués aux causes de la Campagne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fr-FR" sz="1800" b="0">
              <a:solidFill>
                <a:schemeClr val="tx1"/>
              </a:solidFill>
              <a:latin typeface="+mn-lt"/>
              <a:ea typeface="+mn-ea"/>
              <a:cs typeface="+mn-cs"/>
            </a:rPr>
            <a:t>Désireux de faire un don individuel ou promesse de don à la campagne</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fr-FR" sz="1800" b="0">
              <a:solidFill>
                <a:schemeClr val="tx1"/>
              </a:solidFill>
              <a:latin typeface="+mn-lt"/>
              <a:ea typeface="+mn-ea"/>
              <a:cs typeface="+mn-cs"/>
            </a:rPr>
            <a:t>Capable de consacrer deux à trois heures par semaine aux efforts de campagne</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fr-FR" sz="1800">
              <a:solidFill>
                <a:schemeClr val="tx1"/>
              </a:solidFill>
            </a:rPr>
            <a:t>Ayant la volonté de mieux connaître la LCIF et de sensibiliser le monde au travail de la LCIF</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pt>
    <dgm:pt modelId="{BD7D2A39-13CD-4878-8505-6FE09D53178F}" type="pres">
      <dgm:prSet presAssocID="{51281D4B-67E4-4113-9794-3AD53C887C29}" presName="node" presStyleLbl="node1" presStyleIdx="0" presStyleCnt="5">
        <dgm:presLayoutVars>
          <dgm:bulletEnabled val="1"/>
        </dgm:presLayoutVars>
      </dgm:prSet>
      <dgm:spPr/>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B2BD077C-8D35-40E9-833B-23CEA57A320F}" srcId="{44AFD010-C85C-49EE-8D13-5CBF41037C90}" destId="{A9753523-8634-47FD-A6E1-E735C0E2A6F2}" srcOrd="4" destOrd="0" parTransId="{75582646-3F86-4E5A-8B59-787453C4AB61}" sibTransId="{5B991C0F-8466-490E-9C9A-E2D81AD3928B}"/>
    <dgm:cxn modelId="{A16C3E81-7896-465F-92D2-D79F633A6617}" srcId="{44AFD010-C85C-49EE-8D13-5CBF41037C90}" destId="{C1817760-50CC-4FF4-82F4-A9D1B90E51EB}" srcOrd="3" destOrd="0" parTransId="{CCC059A5-0EE6-45E7-90AC-92175E7AB3D9}" sibTransId="{180296D3-6C5B-4AB6-98CB-635726E6D7B0}"/>
    <dgm:cxn modelId="{04E25F82-C265-40CF-88A5-A045B638B4BE}" srcId="{44AFD010-C85C-49EE-8D13-5CBF41037C90}" destId="{DFD1B00F-9DD9-4FC7-A1A4-3732006863AC}" srcOrd="1" destOrd="0" parTransId="{5D515751-B1B4-4650-9036-BD790E30DDB4}" sibTransId="{99B101D0-A90E-4046-AD2B-B256D786F518}"/>
    <dgm:cxn modelId="{2D33BA98-25D6-47A4-8FDC-BF15435F90C1}" srcId="{44AFD010-C85C-49EE-8D13-5CBF41037C90}" destId="{7BD737DB-E271-42E8-AA48-2BAABB09589E}" srcOrd="2" destOrd="0" parTransId="{4BA031CF-919C-4746-9DD7-9B17C3083BAE}" sibTransId="{E6144223-1129-4240-80D7-586C87040593}"/>
    <dgm:cxn modelId="{36C9739A-5903-4521-B430-A6FB1DB40885}" type="presOf" srcId="{DFD1B00F-9DD9-4FC7-A1A4-3732006863AC}" destId="{B3F0C41D-BF24-4FB3-BD6B-39883CFF6375}" srcOrd="0" destOrd="0" presId="urn:microsoft.com/office/officeart/2005/8/layout/hList6"/>
    <dgm:cxn modelId="{44097FA9-F3F2-456A-816B-AA7163C0B849}" type="presOf" srcId="{51281D4B-67E4-4113-9794-3AD53C887C29}" destId="{BD7D2A39-13CD-4878-8505-6FE09D53178F}" srcOrd="0" destOrd="0" presId="urn:microsoft.com/office/officeart/2005/8/layout/hList6"/>
    <dgm:cxn modelId="{6C555FB8-0AF1-4675-9276-2A161D212BB3}" type="presOf" srcId="{C1817760-50CC-4FF4-82F4-A9D1B90E51EB}" destId="{AA30372B-3C2B-48EC-832C-A90D32CDC4EC}" srcOrd="0" destOrd="0" presId="urn:microsoft.com/office/officeart/2005/8/layout/hList6"/>
    <dgm:cxn modelId="{8EEEE4FF-26D1-471E-B0AA-8FE8ABE55DE5}" type="presOf" srcId="{44AFD010-C85C-49EE-8D13-5CBF41037C90}" destId="{B1FB191E-A47B-41CC-BCE8-D3A9FBFDF3C0}" srcOrd="0" destOrd="0" presId="urn:microsoft.com/office/officeart/2005/8/layout/hList6"/>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fr-FR" dirty="0">
              <a:solidFill>
                <a:schemeClr val="tx1"/>
              </a:solidFill>
            </a:rPr>
            <a:t>Planifier des entretiens ou conversations téléphoniques réguliers</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fr-FR">
              <a:solidFill>
                <a:schemeClr val="tx1"/>
              </a:solidFill>
            </a:rPr>
            <a:t>Répondre promptement aux demandes d'informations</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fr-FR">
              <a:solidFill>
                <a:schemeClr val="tx1"/>
              </a:solidFill>
            </a:rPr>
            <a:t>Participer aux réunions lorsque cela est possible</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fr-FR">
              <a:solidFill>
                <a:schemeClr val="tx1"/>
              </a:solidFill>
            </a:rPr>
            <a:t>Envoyer des mises à jour régulières</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fr-FR">
              <a:solidFill>
                <a:schemeClr val="tx1"/>
              </a:solidFill>
            </a:rPr>
            <a:t>Inviter votre coordinateur de district à participer et à présenter avec vous un exposé à une réunion club</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pt>
    <dgm:pt modelId="{35131680-771B-409B-8AFB-3062A441DEF2}" type="pres">
      <dgm:prSet presAssocID="{91192D85-F181-4C9A-AEFF-EA49B0A2037C}" presName="node" presStyleLbl="node1" presStyleIdx="0" presStyleCnt="5">
        <dgm:presLayoutVars>
          <dgm:bulletEnabled val="1"/>
        </dgm:presLayoutVars>
      </dgm:prSet>
      <dgm:spPr/>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pt>
  </dgm:ptLst>
  <dgm:cxnLst>
    <dgm:cxn modelId="{4656DD11-A9DD-4744-9966-BD86057F40B1}" type="presOf" srcId="{A74C5594-D998-4CBC-9EE7-DEA96ED5A148}" destId="{1D7BE7F9-7BC2-4402-92AF-B3B4B697FCCE}"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CC87292E-3802-44FF-832E-99E315340EFB}" srcId="{334BD1CF-A9B5-42CB-859C-9DA131FAF6C6}" destId="{BBAA059E-60BA-4A03-AF2A-C60054D49680}" srcOrd="4" destOrd="0" parTransId="{3A27776F-E00B-4606-A50E-2EFF9F06B2B6}" sibTransId="{99E74C52-77B9-4860-8929-759CE2FFA9E2}"/>
    <dgm:cxn modelId="{0EAB2660-FDDF-4582-AD44-CD4C5C49FE6B}" type="presOf" srcId="{2CA92560-A5C0-425A-9CE0-2C8528239953}" destId="{30A0DDEA-D296-4D2C-837E-F90022F8290D}" srcOrd="0" destOrd="0" presId="urn:microsoft.com/office/officeart/2005/8/layout/default"/>
    <dgm:cxn modelId="{B5BBF761-2615-49B8-9974-2793E20D0180}" type="presOf" srcId="{AE0F1B7D-1614-40B9-8915-B8EA3F4B0EDA}" destId="{1EA7DD3C-D019-4452-BD5D-5D561BF11D3E}" srcOrd="0" destOrd="0" presId="urn:microsoft.com/office/officeart/2005/8/layout/default"/>
    <dgm:cxn modelId="{21AA5163-9D0E-40CC-AC8E-ED22121C857E}" srcId="{334BD1CF-A9B5-42CB-859C-9DA131FAF6C6}" destId="{91192D85-F181-4C9A-AEFF-EA49B0A2037C}" srcOrd="0" destOrd="0" parTransId="{213F8CC9-47D8-4292-A22C-7A68281C3607}" sibTransId="{1A6688A4-8594-4A4B-ADF1-4EB8E870F423}"/>
    <dgm:cxn modelId="{B6D7A480-209E-4A55-925E-74470D0937C5}" type="presOf" srcId="{BBAA059E-60BA-4A03-AF2A-C60054D49680}" destId="{9076AB19-2285-4C1F-AF06-2B54CB5ACB1B}" srcOrd="0" destOrd="0" presId="urn:microsoft.com/office/officeart/2005/8/layout/default"/>
    <dgm:cxn modelId="{991943A5-6C27-4EE7-B5AC-B020C4C356AC}" type="presOf" srcId="{334BD1CF-A9B5-42CB-859C-9DA131FAF6C6}" destId="{92D323DC-883E-4E20-B983-6C970A09919D}"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164405FF-6A10-4518-9A9A-E70E65AF051E}" srcId="{334BD1CF-A9B5-42CB-859C-9DA131FAF6C6}" destId="{2CA92560-A5C0-425A-9CE0-2C8528239953}" srcOrd="3" destOrd="0" parTransId="{0E1B0F75-E9A0-4BC6-B6B4-E8D95B7D8597}" sibTransId="{F5CE4C11-CB6A-4589-A21D-3ABF50A13C85}"/>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fr-FR">
              <a:solidFill>
                <a:schemeClr val="tx1"/>
              </a:solidFill>
            </a:rPr>
            <a:t>Dons individuels</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fr-FR">
              <a:solidFill>
                <a:schemeClr val="tx1"/>
              </a:solidFill>
            </a:rPr>
            <a:t>Collectes de fonds</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fr-FR">
              <a:solidFill>
                <a:schemeClr val="tx1"/>
              </a:solidFill>
            </a:rPr>
            <a:t>Dons de trésorerie de club</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fr-FR">
              <a:solidFill>
                <a:schemeClr val="tx1"/>
              </a:solidFill>
            </a:rPr>
            <a:t>Entreprises locales et personnes qui ne sont pas Lions</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pt>
    <dgm:pt modelId="{9B5A6BBD-BFB2-41E0-A901-20DBF816A342}" type="pres">
      <dgm:prSet presAssocID="{E55BC675-31FA-4876-B357-AD1C50D42162}" presName="node" presStyleLbl="node1" presStyleIdx="0" presStyleCnt="4">
        <dgm:presLayoutVars>
          <dgm:bulletEnabled val="1"/>
        </dgm:presLayoutVars>
      </dgm:prSet>
      <dgm:spPr/>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pt>
  </dgm:ptLst>
  <dgm:cxnLst>
    <dgm:cxn modelId="{664D833F-9FD3-46DE-84D7-8BA2F9556019}" srcId="{4778F267-0B10-43A3-B69C-4B84863A0428}" destId="{BBF5A65C-EBFE-4637-949B-F194ADF646E6}" srcOrd="1" destOrd="0" parTransId="{09820BE4-ADD8-4FB0-8F9F-D7A9F1B0F3B1}" sibTransId="{A86AD20C-524F-44CD-9F9B-28EE6294310E}"/>
    <dgm:cxn modelId="{E09D7148-B387-4B7B-ADD0-5F096BE3DE55}" type="presOf" srcId="{BBF5A65C-EBFE-4637-949B-F194ADF646E6}" destId="{25F955FD-25C2-4561-9E1F-29C67B42574D}"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E7D89089-9861-4AF6-B033-7E6BD708D1BB}" type="presOf" srcId="{E55BC675-31FA-4876-B357-AD1C50D42162}" destId="{9B5A6BBD-BFB2-41E0-A901-20DBF816A342}" srcOrd="0" destOrd="0" presId="urn:microsoft.com/office/officeart/2005/8/layout/default"/>
    <dgm:cxn modelId="{1E6F0EA6-3BC9-4D22-8AA7-55DF23756599}" srcId="{4778F267-0B10-43A3-B69C-4B84863A0428}" destId="{7311D03C-DABE-4734-8D92-1E7F54D7853C}" srcOrd="3" destOrd="0" parTransId="{021B56B5-1D70-44FF-A158-786953D9552C}" sibTransId="{382BC6DE-BAB8-4324-BD0D-7C2333840F70}"/>
    <dgm:cxn modelId="{1B1F76AB-DCC1-457A-A663-705EF556F78B}" type="presOf" srcId="{4778F267-0B10-43A3-B69C-4B84863A0428}" destId="{40FFB688-9CA8-47B8-BCA3-2B862811E95F}" srcOrd="0" destOrd="0" presId="urn:microsoft.com/office/officeart/2005/8/layout/default"/>
    <dgm:cxn modelId="{BEBA13DB-9C27-416D-929C-9D7A95A74554}" type="presOf" srcId="{7311D03C-DABE-4734-8D92-1E7F54D7853C}" destId="{E19D0B52-7963-462E-8FAE-814EC596BA23}" srcOrd="0" destOrd="0" presId="urn:microsoft.com/office/officeart/2005/8/layout/default"/>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rPr lang="fr-FR"/>
            <a:t>Commencer par faire un don personnel</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rPr lang="fr-FR"/>
            <a:t>Faire un don, c'est facile</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rPr lang="fr-FR"/>
            <a:t>Faire un don, c'est faisable</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rPr lang="fr-FR" dirty="0"/>
            <a:t>Mettre en évidence l’aspect personnel</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rPr lang="fr-FR"/>
            <a:t>Avoir un impact</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rPr lang="fr-FR"/>
            <a:t>Faire un don officiellement</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pt>
  </dgm:ptLst>
  <dgm:cxnLst>
    <dgm:cxn modelId="{35BED70A-6B63-4828-A1DF-6AA8F7914CC6}" type="presOf" srcId="{3A972C64-863E-46FC-8185-08EF9DAABC35}" destId="{7A1AF999-7311-43EC-A7E4-7AF676A824B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327A8F3C-8C13-4E1F-B5FF-37B930A9D794}" srcId="{6EFEE1AF-1B17-41ED-BA97-72A35CE792B4}" destId="{3A972C64-863E-46FC-8185-08EF9DAABC35}" srcOrd="4" destOrd="0" parTransId="{817CBFD7-4058-4D32-8C53-AA6C021570A8}" sibTransId="{63354248-9806-4A82-87D3-72BDAA17D4BA}"/>
    <dgm:cxn modelId="{3B7B015E-152D-4428-A47D-CD4089041064}" type="presOf" srcId="{B4ABD1AC-EE65-46D4-A4AA-7140EA4209E1}" destId="{1556F02C-5D8B-409E-9EAD-FA4DFA46BC40}" srcOrd="0" destOrd="0" presId="urn:microsoft.com/office/officeart/2005/8/layout/venn3"/>
    <dgm:cxn modelId="{AFB06161-B393-4B76-8C37-C6492D5E034D}" srcId="{6EFEE1AF-1B17-41ED-BA97-72A35CE792B4}" destId="{33F5530E-E887-4A5E-A05E-E4635509D12E}" srcOrd="3" destOrd="0" parTransId="{ACE058E7-E01C-48C4-AC5A-5BEA7645F739}" sibTransId="{EFEA60AD-9E4B-4F17-9FF6-3946F91F8AB4}"/>
    <dgm:cxn modelId="{89A3E378-9AD2-4CD9-8514-520D54C949C5}" type="presOf" srcId="{F19E2397-3348-450C-92A4-DFA834964888}" destId="{9A178462-CE84-437D-99C4-15F713037B63}"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371FA98A-3067-4243-80EF-3EE3DEDB5932}" type="presOf" srcId="{6EFEE1AF-1B17-41ED-BA97-72A35CE792B4}" destId="{B0CFD578-7CB5-4D85-9708-02F610C47F6E}" srcOrd="0" destOrd="0" presId="urn:microsoft.com/office/officeart/2005/8/layout/venn3"/>
    <dgm:cxn modelId="{2ACE0593-C32D-4A40-AC50-FC3030A09DBE}" srcId="{6EFEE1AF-1B17-41ED-BA97-72A35CE792B4}" destId="{58EC7273-788A-42A6-81FE-0DE0D6D4BDD4}" srcOrd="5" destOrd="0" parTransId="{76FFD480-3916-4FAC-A5D4-D61C527AC071}" sibTransId="{DE956ABA-7A7F-409B-9B2D-1FE4981A3184}"/>
    <dgm:cxn modelId="{3E61A1A1-FB5A-4ABD-9B12-673A37EB1FE4}" type="presOf" srcId="{33F5530E-E887-4A5E-A05E-E4635509D12E}" destId="{FFFC1E69-CA9B-4611-B9D8-A4E77BF6BC94}" srcOrd="0" destOrd="0" presId="urn:microsoft.com/office/officeart/2005/8/layout/venn3"/>
    <dgm:cxn modelId="{135EB9D4-026E-42C8-8796-FE6CD5CB6D37}" srcId="{6EFEE1AF-1B17-41ED-BA97-72A35CE792B4}" destId="{B4ABD1AC-EE65-46D4-A4AA-7140EA4209E1}" srcOrd="2" destOrd="0" parTransId="{E893A464-2F5D-4331-A5B1-B471907122B3}" sibTransId="{7D403398-A192-4FD2-94A9-8D5C45E8DA8D}"/>
    <dgm:cxn modelId="{514A80E7-2ED2-431B-A602-16F66A4D23CA}" type="presOf" srcId="{58EC7273-788A-42A6-81FE-0DE0D6D4BDD4}" destId="{766F955F-35C4-4B1D-908C-907A2D907474}"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fr-FR" sz="2000">
              <a:solidFill>
                <a:schemeClr val="tx1"/>
              </a:solidFill>
            </a:rPr>
            <a:t>SI leur réponse est OUI :</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fr-FR" sz="1800">
              <a:solidFill>
                <a:schemeClr val="tx1"/>
              </a:solidFill>
            </a:rPr>
            <a:t>Merci ! Remplissez alors cette carte de promesse de don et envoyez-la immédiatement.</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fr-FR" sz="2000">
              <a:solidFill>
                <a:schemeClr val="tx1"/>
              </a:solidFill>
            </a:rPr>
            <a:t>S'ils vous demandent du temps pour y RÉFLÉCHIR</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fr-FR" sz="1800">
              <a:solidFill>
                <a:schemeClr val="tx1"/>
              </a:solidFill>
            </a:rPr>
            <a:t>Bien sûr. Puis-je vous contacter la semaine prochaine ?</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fr-FR" sz="2000">
              <a:solidFill>
                <a:schemeClr val="tx1"/>
              </a:solidFill>
            </a:rPr>
            <a:t>S'ils proposent de faire un don d'un MONTANT MOINDRE</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fr-FR" sz="1800">
              <a:solidFill>
                <a:schemeClr val="tx1"/>
              </a:solidFill>
            </a:rPr>
            <a:t>Merci ! Tous les dons à la Campagne 100 sont importants.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fr-FR" sz="2000">
              <a:solidFill>
                <a:schemeClr val="tx1"/>
              </a:solidFill>
            </a:rPr>
            <a:t>S'ils disent NON</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fr-FR" sz="1800">
              <a:solidFill>
                <a:schemeClr val="tx1"/>
              </a:solidFill>
            </a:rPr>
            <a:t>Je comprends. Auriez-vous d'autres questions auxquelles je me ferais un plaisir de répondre ? Nous vous remercions de votre considération.</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pt>
    <dgm:pt modelId="{825E99EA-4E30-4445-B227-4E895F317ADF}" type="pres">
      <dgm:prSet presAssocID="{1B62B450-8D22-475F-9461-2E8810D397E0}" presName="childShp" presStyleLbl="bgAccFollowNode1" presStyleIdx="0" presStyleCnt="4">
        <dgm:presLayoutVars>
          <dgm:bulletEnabled val="1"/>
        </dgm:presLayoutVars>
      </dgm:prSet>
      <dgm:spPr/>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pt>
    <dgm:pt modelId="{259BD9F5-D7C9-44B4-B3E3-2061239CA095}" type="pres">
      <dgm:prSet presAssocID="{5CD1CFC9-6104-4B4F-BFCF-3A14533B1C6A}" presName="childShp" presStyleLbl="bgAccFollowNode1" presStyleIdx="1" presStyleCnt="4">
        <dgm:presLayoutVars>
          <dgm:bulletEnabled val="1"/>
        </dgm:presLayoutVars>
      </dgm:prSet>
      <dgm:spPr/>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pt>
    <dgm:pt modelId="{B5711E0B-FA42-4314-A5A6-3005B97FC790}" type="pres">
      <dgm:prSet presAssocID="{A51CF1E5-6FA5-4227-AA6A-A909F3992C11}" presName="childShp" presStyleLbl="bgAccFollowNode1" presStyleIdx="2" presStyleCnt="4">
        <dgm:presLayoutVars>
          <dgm:bulletEnabled val="1"/>
        </dgm:presLayoutVars>
      </dgm:prSet>
      <dgm:spPr/>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pt>
    <dgm:pt modelId="{382E3CD9-0BAA-46D5-9A34-D595B62A932C}" type="pres">
      <dgm:prSet presAssocID="{D94C3066-4F0A-4F1C-9DEE-F35D15509EBB}" presName="childShp" presStyleLbl="bgAccFollowNode1" presStyleIdx="3" presStyleCnt="4">
        <dgm:presLayoutVars>
          <dgm:bulletEnabled val="1"/>
        </dgm:presLayoutVars>
      </dgm:prSet>
      <dgm:spPr/>
    </dgm:pt>
  </dgm:ptLst>
  <dgm:cxnLst>
    <dgm:cxn modelId="{3A965016-90E6-428A-8661-442F199E5358}" type="presOf" srcId="{22997DD0-0A11-452A-B754-DF6B680A2CD9}" destId="{B5711E0B-FA42-4314-A5A6-3005B97FC790}" srcOrd="0" destOrd="0" presId="urn:microsoft.com/office/officeart/2005/8/layout/vList6"/>
    <dgm:cxn modelId="{1EF52C2F-FFCB-42EE-BD01-D5A12F6BC6D5}" type="presOf" srcId="{09BA02D7-1B26-4547-9DE5-A4C42E180B8C}" destId="{259BD9F5-D7C9-44B4-B3E3-2061239CA095}"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58D0C93F-58C1-4010-A1FE-D9AD8E46C343}" srcId="{A51CF1E5-6FA5-4227-AA6A-A909F3992C11}" destId="{22997DD0-0A11-452A-B754-DF6B680A2CD9}" srcOrd="0" destOrd="0" parTransId="{A255F1D9-66FE-4F88-9A51-292B6B221CBE}" sibTransId="{AF430753-E257-47A4-AF10-3989586AB811}"/>
    <dgm:cxn modelId="{BEB47358-5976-470F-ADCF-DCD8051F62BA}" type="presOf" srcId="{1B62B450-8D22-475F-9461-2E8810D397E0}" destId="{9183A9BB-E3FE-4C75-9F57-26C03A701F73}" srcOrd="0" destOrd="0" presId="urn:microsoft.com/office/officeart/2005/8/layout/vList6"/>
    <dgm:cxn modelId="{BDA36783-926E-4D3C-8DA4-638DFF26F4A1}" srcId="{035B34B9-3931-4940-AEC2-11D6CB39FE62}" destId="{D94C3066-4F0A-4F1C-9DEE-F35D15509EBB}" srcOrd="3" destOrd="0" parTransId="{E49D0F04-47BC-4CF3-817D-F3BF2915947C}" sibTransId="{860BE09C-6FFA-4EC2-A68F-4E4B66482AFA}"/>
    <dgm:cxn modelId="{F7795289-5CBE-47EB-814C-2B8FA7BED490}" srcId="{035B34B9-3931-4940-AEC2-11D6CB39FE62}" destId="{5CD1CFC9-6104-4B4F-BFCF-3A14533B1C6A}" srcOrd="1" destOrd="0" parTransId="{75F60819-26CE-4548-B737-90AFDDD24E0B}" sibTransId="{34D92937-C1C5-46AF-8794-E883576E70D9}"/>
    <dgm:cxn modelId="{E80A1193-6C53-4788-9EC7-02F20D21CE64}" type="presOf" srcId="{A51CF1E5-6FA5-4227-AA6A-A909F3992C11}" destId="{CA52D5CD-3A02-4577-81A8-C502BA40B6F2}"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C5F64BE-89B8-4177-96E1-B527873715E6}" type="presOf" srcId="{5CD1CFC9-6104-4B4F-BFCF-3A14533B1C6A}" destId="{951D32ED-81FA-4B77-8DFA-8B8BD9C7043E}" srcOrd="0" destOrd="0" presId="urn:microsoft.com/office/officeart/2005/8/layout/vList6"/>
    <dgm:cxn modelId="{DC6B82CB-6D74-4850-9609-CCB14A172451}" srcId="{035B34B9-3931-4940-AEC2-11D6CB39FE62}" destId="{A51CF1E5-6FA5-4227-AA6A-A909F3992C11}" srcOrd="2" destOrd="0" parTransId="{29BDC04A-8309-4551-BFF5-3F5A40D3170C}" sibTransId="{5D46F74D-782D-40E0-854E-C8247AAEAF95}"/>
    <dgm:cxn modelId="{6A1942D8-BC80-4F6B-A171-A40D76965378}" type="presOf" srcId="{D94C3066-4F0A-4F1C-9DEE-F35D15509EBB}" destId="{5060BB64-68B4-4EE9-9192-8025F2ABD066}"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0649E9EA-FCC8-48A9-9EE7-225A9B062447}" type="presOf" srcId="{035B34B9-3931-4940-AEC2-11D6CB39FE62}" destId="{425E1BF4-79EE-4A3B-A25E-37DDCDA8099A}" srcOrd="0" destOrd="0" presId="urn:microsoft.com/office/officeart/2005/8/layout/vList6"/>
    <dgm:cxn modelId="{31301CF3-A177-4FF9-A3FF-04E1ABD4777B}" type="presOf" srcId="{6EE4ED58-1C18-402A-BE7D-7B4E7ECCE203}" destId="{825E99EA-4E30-4445-B227-4E895F317ADF}" srcOrd="0" destOrd="0" presId="urn:microsoft.com/office/officeart/2005/8/layout/vList6"/>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fr-FR" sz="2000"/>
            <a:t>Être créatif</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fr-FR" sz="2000"/>
            <a:t>Souligner le lien avec les causes mondiales</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fr-FR" sz="2000"/>
            <a:t>Remettre des documents à emporter</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fr-FR" sz="2000"/>
            <a:t>Inviter les membres à contribuer</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dgm:spPr/>
    </dgm:pt>
    <dgm:pt modelId="{8AF2D390-1C3D-4B25-A45C-6023418529A4}" type="pres">
      <dgm:prSet presAssocID="{D3E952F4-1918-422E-BFB7-717E50F86BA7}" presName="txNode" presStyleLbl="fgAcc1" presStyleIdx="0" presStyleCnt="4">
        <dgm:presLayoutVars>
          <dgm:bulletEnabled val="1"/>
        </dgm:presLayoutVars>
      </dgm:prSet>
      <dgm:spPr/>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dgm:spPr/>
    </dgm:pt>
    <dgm:pt modelId="{4521CBCE-C096-42A5-81E2-461EA167A667}" type="pres">
      <dgm:prSet presAssocID="{96769574-F1B4-406F-872D-9ACBE52F516D}" presName="txNode" presStyleLbl="fgAcc1" presStyleIdx="1" presStyleCnt="4">
        <dgm:presLayoutVars>
          <dgm:bulletEnabled val="1"/>
        </dgm:presLayoutVars>
      </dgm:prSet>
      <dgm:spPr/>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dgm:spPr/>
    </dgm:pt>
    <dgm:pt modelId="{6B8F5A94-B81D-498D-9E12-6E27190E2349}" type="pres">
      <dgm:prSet presAssocID="{4BBE850B-DD08-4A55-9340-B1820E04F41F}" presName="txNode" presStyleLbl="fgAcc1" presStyleIdx="2" presStyleCnt="4">
        <dgm:presLayoutVars>
          <dgm:bulletEnabled val="1"/>
        </dgm:presLayoutVars>
      </dgm:prSet>
      <dgm:spPr/>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dgm:spPr/>
    </dgm:pt>
    <dgm:pt modelId="{244AD1C5-8576-4997-A05A-6D59AB7AD9D6}" type="pres">
      <dgm:prSet presAssocID="{351BF776-B5AE-4091-8D4E-AAEE7705951E}" presName="txNode" presStyleLbl="fgAcc1" presStyleIdx="3" presStyleCnt="4">
        <dgm:presLayoutVars>
          <dgm:bulletEnabled val="1"/>
        </dgm:presLayoutVars>
      </dgm:prSet>
      <dgm:spPr/>
    </dgm:pt>
  </dgm:ptLst>
  <dgm:cxnLst>
    <dgm:cxn modelId="{9D29A326-D542-45DE-BF6D-EBC3B218557A}" srcId="{21E5EBCA-1F49-4CAB-AAC2-58E7BF6382DA}" destId="{D3E952F4-1918-422E-BFB7-717E50F86BA7}" srcOrd="0" destOrd="0" parTransId="{887EA17F-3D7B-462D-8FCF-5A84DE2F71D3}" sibTransId="{9C12D20E-2001-4F50-962B-DCBB6A0F8652}"/>
    <dgm:cxn modelId="{E691863E-32F3-4C6A-AAB6-48167DE173C7}" type="presOf" srcId="{96769574-F1B4-406F-872D-9ACBE52F516D}" destId="{4521CBCE-C096-42A5-81E2-461EA167A667}" srcOrd="0" destOrd="0" presId="urn:microsoft.com/office/officeart/2005/8/layout/chevronAccent+Icon"/>
    <dgm:cxn modelId="{D4FE3045-9049-42EC-BBED-9A2FB52EA898}" type="presOf" srcId="{4BBE850B-DD08-4A55-9340-B1820E04F41F}" destId="{6B8F5A94-B81D-498D-9E12-6E27190E2349}"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813564A1-0487-4443-9B79-2EAA166B3942}" type="presOf" srcId="{21E5EBCA-1F49-4CAB-AAC2-58E7BF6382DA}" destId="{E056BA78-EA61-41F4-B163-6CD986AB5CF2}" srcOrd="0" destOrd="0" presId="urn:microsoft.com/office/officeart/2005/8/layout/chevronAccent+Icon"/>
    <dgm:cxn modelId="{81A979E3-115A-4716-B8BC-543CC544F087}" srcId="{21E5EBCA-1F49-4CAB-AAC2-58E7BF6382DA}" destId="{351BF776-B5AE-4091-8D4E-AAEE7705951E}" srcOrd="3" destOrd="0" parTransId="{44779C70-B347-4985-8C1F-2196A2758FF3}" sibTransId="{90E57145-0F8A-4C43-8497-2A409DE554AE}"/>
    <dgm:cxn modelId="{DAF82FEF-FFC9-4C6B-BC83-3AC893C4F26B}" type="presOf" srcId="{351BF776-B5AE-4091-8D4E-AAEE7705951E}" destId="{244AD1C5-8576-4997-A05A-6D59AB7AD9D6}"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fr-FR" dirty="0">
              <a:solidFill>
                <a:schemeClr val="tx1"/>
              </a:solidFill>
            </a:rPr>
            <a:t>Commencer par contacter les personnes qui ont déjà fait un don dans le passé</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fr-FR" dirty="0">
              <a:solidFill>
                <a:schemeClr val="tx1"/>
              </a:solidFill>
            </a:rPr>
            <a:t>Contacter les entreprises qui ont un lien avec nos causes mondiales</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fr-FR" dirty="0">
              <a:solidFill>
                <a:schemeClr val="tx1"/>
              </a:solidFill>
            </a:rPr>
            <a:t>Montrer l'impact de la LCIF dans votre communauté</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fr-FR" dirty="0">
              <a:solidFill>
                <a:schemeClr val="tx1"/>
              </a:solidFill>
            </a:rPr>
            <a:t>Demander à vos membres et non–membres si leurs employeurs proposent des dons de contrepartie</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pt>
    <dgm:pt modelId="{4179C6F2-714A-4177-8B6D-87FD42264813}" type="pres">
      <dgm:prSet presAssocID="{184885B6-CD7B-49D7-8789-90DCCF8A0187}" presName="node" presStyleLbl="node1" presStyleIdx="0" presStyleCnt="4">
        <dgm:presLayoutVars>
          <dgm:bulletEnabled val="1"/>
        </dgm:presLayoutVars>
      </dgm:prSet>
      <dgm:spPr/>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pt>
  </dgm:ptLst>
  <dgm:cxnLst>
    <dgm:cxn modelId="{D1FDC604-E87F-4930-8571-469FA4C79015}" type="presOf" srcId="{68DB3A95-5215-437D-93F3-B839AA184430}" destId="{863A96FA-0349-480A-A14F-81A34497571B}"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0D46C19E-3B74-4476-9B20-1A96DC4441D5}" type="presOf" srcId="{D759A033-1485-455E-B4CD-AAB32A9EFCA7}" destId="{74FA47B3-7F90-46AF-8577-CBBE57E73426}"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3703FBC7-8A28-4D48-9A0A-46A20E156077}" srcId="{DC64F117-9BDA-4CA6-BA58-59A031BA24DB}" destId="{5D588DD9-E4B9-4BFE-A10D-CDA6E76E3D71}" srcOrd="2" destOrd="0" parTransId="{14EB5FC3-7F9E-429F-A2A7-65A38C3AC222}" sibTransId="{B127801D-2325-47D9-AFE4-49AAA23AABB4}"/>
    <dgm:cxn modelId="{273278D0-B8B3-4888-8866-5ED226077061}" srcId="{DC64F117-9BDA-4CA6-BA58-59A031BA24DB}" destId="{D759A033-1485-455E-B4CD-AAB32A9EFCA7}" srcOrd="3" destOrd="0" parTransId="{3DFF54E2-025D-4D17-8C12-85B6C03D0FD9}" sibTransId="{03AC31BF-F973-420C-BDB1-2916DDC273E8}"/>
    <dgm:cxn modelId="{328935EF-3711-46B8-9CDF-4D69441E78AC}" type="presOf" srcId="{184885B6-CD7B-49D7-8789-90DCCF8A0187}" destId="{4179C6F2-714A-4177-8B6D-87FD42264813}" srcOrd="0" destOrd="0" presId="urn:microsoft.com/office/officeart/2005/8/layout/default"/>
    <dgm:cxn modelId="{71CAA2F6-50E9-4179-A156-C37CE317EF9D}" srcId="{DC64F117-9BDA-4CA6-BA58-59A031BA24DB}" destId="{68DB3A95-5215-437D-93F3-B839AA184430}" srcOrd="1" destOrd="0" parTransId="{9B59D09E-2D28-4E49-A6DF-93D6FDF64922}" sibTransId="{5FBE170E-02A5-4BB6-A929-BAD907A7D674}"/>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fr-FR">
              <a:solidFill>
                <a:schemeClr val="tx1"/>
              </a:solidFill>
            </a:rPr>
            <a:t>Identifier les raisons pour lesquelles vous servez</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fr-FR">
              <a:solidFill>
                <a:schemeClr val="tx1"/>
              </a:solidFill>
            </a:rPr>
            <a:t>Identifier les causes mondiales qui vous passionnent le plus</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fr-FR" dirty="0">
              <a:solidFill>
                <a:schemeClr val="tx1"/>
              </a:solidFill>
            </a:rPr>
            <a:t>Comprendre l'impact de la LCIF sur votre communauté</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fr-FR">
              <a:solidFill>
                <a:schemeClr val="tx1"/>
              </a:solidFill>
            </a:rPr>
            <a:t>S'entraîner et se préparer</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4551B71D-1604-474D-83CB-C4FAE0D904D5}" type="presOf" srcId="{A05C8246-3503-4F59-B9F8-7BB2708F7DF7}" destId="{C073E656-A5AE-4C20-B82C-887B9D96DD75}"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51139250-C0E8-4652-91A7-1C8815507EBD}" srcId="{A5D84E1B-953F-4CE7-B602-B0D5DFD438C9}" destId="{8DC61A53-6EEC-40A3-8425-4172D4550CAD}" srcOrd="0" destOrd="0" parTransId="{D3572C3D-CA27-46A1-AB0D-4B86E16D255E}" sibTransId="{A05C8246-3503-4F59-B9F8-7BB2708F7DF7}"/>
    <dgm:cxn modelId="{516E2472-09F4-4BA3-BFDD-0CF31DE67B45}" type="presOf" srcId="{028C65B2-F7D5-4458-AAD0-B916C54D8D39}" destId="{6F0707B3-7F48-4332-96F5-CE75A5323F81}" srcOrd="0" destOrd="0" presId="urn:microsoft.com/office/officeart/2008/layout/VerticalCurvedList"/>
    <dgm:cxn modelId="{FBB69A75-5F1A-4F72-898B-D642FBDAF002}" type="presOf" srcId="{3C6928BC-50F9-407B-8934-3A04E682F662}" destId="{B6CBE9B0-6168-4689-B9DA-C92983868EF2}"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AFF5C195-E8E9-47B5-95F1-201E1640CA8A}" type="presOf" srcId="{13625F36-83C7-42E2-9838-4B7AFBE32E96}" destId="{BEB38D1D-2C6A-4B42-B5BA-5FDD39136E9D}"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fr-FR" sz="1800" b="1">
              <a:solidFill>
                <a:schemeClr val="tx1"/>
              </a:solidFill>
              <a:latin typeface="Calibri" panose="020F0502020204030204" pitchFamily="34" charset="0"/>
              <a:ea typeface="+mn-ea"/>
              <a:cs typeface="+mn-cs"/>
            </a:rPr>
            <a:t>Vidéos</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fr-FR" sz="1800" b="1">
              <a:solidFill>
                <a:schemeClr val="tx1"/>
              </a:solidFill>
              <a:latin typeface="Calibri" panose="020F0502020204030204" pitchFamily="34" charset="0"/>
              <a:ea typeface="+mn-ea"/>
              <a:cs typeface="+mn-cs"/>
            </a:rPr>
            <a:t>PowerPoint</a:t>
          </a: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fr-FR" sz="1800" b="1">
              <a:solidFill>
                <a:schemeClr val="tx1"/>
              </a:solidFill>
              <a:latin typeface="Calibri" panose="020F0502020204030204" pitchFamily="34" charset="0"/>
              <a:ea typeface="+mn-ea"/>
              <a:cs typeface="+mn-cs"/>
            </a:rPr>
            <a:t>Brochures</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fr-FR" sz="1800" b="1">
              <a:solidFill>
                <a:schemeClr val="tx1"/>
              </a:solidFill>
              <a:latin typeface="Calibri" panose="020F0502020204030204" pitchFamily="34" charset="0"/>
              <a:ea typeface="+mn-ea"/>
              <a:cs typeface="+mn-cs"/>
            </a:rPr>
            <a:t>Guides de poche</a:t>
          </a: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fr-FR" sz="1800" b="1">
              <a:solidFill>
                <a:schemeClr val="tx1"/>
              </a:solidFill>
              <a:latin typeface="Calibri" panose="020F0502020204030204" pitchFamily="34" charset="0"/>
              <a:ea typeface="+mn-ea"/>
              <a:cs typeface="+mn-cs"/>
            </a:rPr>
            <a:t>Cartes de promesse de don</a:t>
          </a: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fr-FR" sz="1800" b="1">
              <a:solidFill>
                <a:schemeClr val="tx1"/>
              </a:solidFill>
            </a:rPr>
            <a:t>Histoires des subventions</a:t>
          </a: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fr-FR" sz="1800" b="1">
              <a:solidFill>
                <a:schemeClr val="tx1"/>
              </a:solidFill>
            </a:rPr>
            <a:t>Blog de la LCIF</a:t>
          </a: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pt>
  </dgm:ptLst>
  <dgm:cxnLst>
    <dgm:cxn modelId="{B67E9F08-9E36-4AE8-B1A6-92F9F1EA9746}" type="presOf" srcId="{282D9012-9705-43F9-95A9-A88AFA60C4A0}" destId="{E5C6B598-167D-4578-94D5-9D82B2D80CC7}"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FDA2D312-D97E-4C90-9C89-40F6180B5EA0}" srcId="{A9898C40-A796-41AE-A465-E0FF9574E4C6}" destId="{ACFB5574-DF16-4C61-B79A-B7D406FB641F}" srcOrd="3" destOrd="0" parTransId="{4EA2BBB9-A99E-40BC-9918-479132643A04}" sibTransId="{D4E11B10-60B1-4643-A64B-A2322B17A684}"/>
    <dgm:cxn modelId="{9A36B81A-A165-4E6C-8087-BA5BC84D6859}" type="presOf" srcId="{AFCC6F0F-8F67-4930-9EEE-59A0F4E981BE}" destId="{6D36D6D4-9114-40DC-8DBA-E32DAF3E0284}"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381B9099-3276-4911-BECD-5E506E7AFA15}" srcId="{A9898C40-A796-41AE-A465-E0FF9574E4C6}" destId="{6357C326-DD0E-4D4D-829F-1E482F77D25F}" srcOrd="0" destOrd="0" parTransId="{A85A1008-B984-4454-9EDF-4899C8B09AC3}" sibTransId="{E5416A9B-46B8-4961-8B58-D9F4BC418F42}"/>
    <dgm:cxn modelId="{8F11269F-D258-42F1-973D-09E1EB6D6382}" type="presOf" srcId="{ACFB5574-DF16-4C61-B79A-B7D406FB641F}" destId="{E10CA3C0-980C-4C8D-B48F-7080A207F4AA}"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68CFDBA-2167-4B45-A35D-364C065BC4F7}" type="presOf" srcId="{AB41B4F6-49B6-4E53-9AA4-538CF594F0A1}" destId="{78C5A6D2-167E-4953-922F-8579F12E2F65}" srcOrd="0" destOrd="0" presId="urn:microsoft.com/office/officeart/2005/8/layout/default"/>
    <dgm:cxn modelId="{C9A813C6-41A8-430A-AD31-DFEBCC1A8F2B}" srcId="{A9898C40-A796-41AE-A465-E0FF9574E4C6}" destId="{41E83F8D-4A0B-452B-B7FF-F4773AE1495F}" srcOrd="1" destOrd="0" parTransId="{44662E51-2CD0-48B2-9606-62611DCFEEC2}" sibTransId="{92BBCFB2-8605-4CEF-B071-F377AFEAFAD2}"/>
    <dgm:cxn modelId="{59EA09DA-153F-4A51-8E43-7925163C2E9B}" srcId="{A9898C40-A796-41AE-A465-E0FF9574E4C6}" destId="{282D9012-9705-43F9-95A9-A88AFA60C4A0}" srcOrd="5" destOrd="0" parTransId="{83EE9ACE-8202-48CB-8C35-9745DDD2DF19}" sibTransId="{58FF428D-2FAE-41A1-9A67-D6806790A6F8}"/>
    <dgm:cxn modelId="{2BA397E5-7395-43BD-9790-C4EA810ACD70}" srcId="{A9898C40-A796-41AE-A465-E0FF9574E4C6}" destId="{BEBD9BB2-C5CC-4C76-998F-7097E753E4C0}" srcOrd="4" destOrd="0" parTransId="{E2607F66-7547-4585-BC6B-9BA9328267F0}" sibTransId="{C956B094-36D4-49C2-8428-E32905C3E9C9}"/>
    <dgm:cxn modelId="{AFCCEBEE-AAB6-44D5-9144-1F96663B46D2}" type="presOf" srcId="{BEBD9BB2-C5CC-4C76-998F-7097E753E4C0}" destId="{91FD3156-A8E5-4824-B3E6-4A9B8D8955D2}"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fr-FR">
              <a:solidFill>
                <a:schemeClr val="tx1"/>
              </a:solidFill>
            </a:rPr>
            <a:t>Soutien des membres individuels</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fr-FR">
              <a:solidFill>
                <a:schemeClr val="tx1"/>
              </a:solidFill>
            </a:rPr>
            <a:t>Collectes de fonds</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fr-FR">
              <a:solidFill>
                <a:schemeClr val="tx1"/>
              </a:solidFill>
            </a:rPr>
            <a:t>Dons de trésorerie de club</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fr-FR">
              <a:solidFill>
                <a:schemeClr val="tx1"/>
              </a:solidFill>
            </a:rPr>
            <a:t>Entreprises locales et personnes qui ne sont pas Lions</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pt>
    <dgm:pt modelId="{45E8D236-930E-423A-AAC1-3BD27EA71493}" type="pres">
      <dgm:prSet presAssocID="{6DDCF4C2-DC51-4ABE-96B1-795EA979A039}" presName="sibTrans" presStyleLbl="sibTrans2D1" presStyleIdx="0" presStyleCnt="3"/>
      <dgm:spPr/>
    </dgm:pt>
    <dgm:pt modelId="{F6391945-27E7-4443-960A-F1380C2A9722}" type="pres">
      <dgm:prSet presAssocID="{6DDCF4C2-DC51-4ABE-96B1-795EA979A039}" presName="connectorText" presStyleLbl="sibTrans2D1" presStyleIdx="0" presStyleCnt="3"/>
      <dgm:spPr/>
    </dgm:pt>
    <dgm:pt modelId="{05835DFB-DE56-4E24-83BA-C73046EC69F4}" type="pres">
      <dgm:prSet presAssocID="{07BD6367-8C35-44F9-9510-702918DD2F19}" presName="node" presStyleLbl="node1" presStyleIdx="1" presStyleCnt="4">
        <dgm:presLayoutVars>
          <dgm:bulletEnabled val="1"/>
        </dgm:presLayoutVars>
      </dgm:prSet>
      <dgm:spPr/>
    </dgm:pt>
    <dgm:pt modelId="{948EB486-B670-4A7D-A2BE-411CFAB94752}" type="pres">
      <dgm:prSet presAssocID="{41AD7F33-55D2-41B0-BBE1-40ACC858FF8C}" presName="sibTrans" presStyleLbl="sibTrans2D1" presStyleIdx="1" presStyleCnt="3"/>
      <dgm:spPr/>
    </dgm:pt>
    <dgm:pt modelId="{B3C861A7-CA7F-4AC4-BE3C-91148A9775D0}" type="pres">
      <dgm:prSet presAssocID="{41AD7F33-55D2-41B0-BBE1-40ACC858FF8C}" presName="connectorText" presStyleLbl="sibTrans2D1" presStyleIdx="1" presStyleCnt="3"/>
      <dgm:spPr/>
    </dgm:pt>
    <dgm:pt modelId="{C1D276BE-B8FE-4FAC-963C-FC45B7CEA257}" type="pres">
      <dgm:prSet presAssocID="{302F4810-D91C-462D-BC95-BC81180DF621}" presName="node" presStyleLbl="node1" presStyleIdx="2" presStyleCnt="4">
        <dgm:presLayoutVars>
          <dgm:bulletEnabled val="1"/>
        </dgm:presLayoutVars>
      </dgm:prSet>
      <dgm:spPr/>
    </dgm:pt>
    <dgm:pt modelId="{BB60B391-4770-4914-A859-2FFB6C22A916}" type="pres">
      <dgm:prSet presAssocID="{63285D49-02BC-420F-85C1-3FA2CEDF1D7B}" presName="sibTrans" presStyleLbl="sibTrans2D1" presStyleIdx="2" presStyleCnt="3"/>
      <dgm:spPr/>
    </dgm:pt>
    <dgm:pt modelId="{905FBE3C-4384-4262-AB5C-AB69CFB55552}" type="pres">
      <dgm:prSet presAssocID="{63285D49-02BC-420F-85C1-3FA2CEDF1D7B}" presName="connectorText" presStyleLbl="sibTrans2D1" presStyleIdx="2" presStyleCnt="3"/>
      <dgm:spPr/>
    </dgm:pt>
    <dgm:pt modelId="{AF2110A3-3543-46D8-8D60-D407F9B8F379}" type="pres">
      <dgm:prSet presAssocID="{182CACC7-13EC-49CF-9469-5EAC55B8D33A}" presName="node" presStyleLbl="node1" presStyleIdx="3" presStyleCnt="4">
        <dgm:presLayoutVars>
          <dgm:bulletEnabled val="1"/>
        </dgm:presLayoutVars>
      </dgm:prSet>
      <dgm:spPr/>
    </dgm:pt>
  </dgm:ptLst>
  <dgm:cxnLst>
    <dgm:cxn modelId="{87EDA106-68F1-4151-8B51-941A47135F88}" type="presOf" srcId="{182CACC7-13EC-49CF-9469-5EAC55B8D33A}" destId="{AF2110A3-3543-46D8-8D60-D407F9B8F379}"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B88D4CA4-0F83-4A45-8EE1-51B8E2AE549F}" srcId="{000E38E7-A64B-43C0-ABB4-9B474F38B555}" destId="{6A890B94-0349-4F3A-9512-F41EB6A0AC77}" srcOrd="0" destOrd="0" parTransId="{D84E7F26-EF89-4D22-8264-06E3CEB8792F}" sibTransId="{6DDCF4C2-DC51-4ABE-96B1-795EA979A039}"/>
    <dgm:cxn modelId="{F30F3FBB-9BBA-4AF0-B628-7124BE1425F7}" type="presOf" srcId="{07BD6367-8C35-44F9-9510-702918DD2F19}" destId="{05835DFB-DE56-4E24-83BA-C73046EC69F4}" srcOrd="0" destOrd="0" presId="urn:microsoft.com/office/officeart/2005/8/layout/process1"/>
    <dgm:cxn modelId="{9BB905D0-77F1-44DB-ADCB-C0CDED76B0CF}" type="presOf" srcId="{302F4810-D91C-462D-BC95-BC81180DF621}" destId="{C1D276BE-B8FE-4FAC-963C-FC45B7CEA257}" srcOrd="0" destOrd="0" presId="urn:microsoft.com/office/officeart/2005/8/layout/process1"/>
    <dgm:cxn modelId="{8FDFDBE6-A05D-43AE-9CC6-D276101765BD}" type="presOf" srcId="{41AD7F33-55D2-41B0-BBE1-40ACC858FF8C}" destId="{B3C861A7-CA7F-4AC4-BE3C-91148A9775D0}" srcOrd="1"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fr-FR">
              <a:solidFill>
                <a:schemeClr val="tx1"/>
              </a:solidFill>
            </a:rPr>
            <a:t>2 $ par semaine</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fr-FR">
              <a:solidFill>
                <a:schemeClr val="tx1"/>
              </a:solidFill>
            </a:rPr>
            <a:t>100 $ chaque année</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fr-FR">
              <a:solidFill>
                <a:schemeClr val="tx1"/>
              </a:solidFill>
            </a:rPr>
            <a:t>300 $ de dons au total</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pt>
  </dgm:ptLst>
  <dgm:cxnLst>
    <dgm:cxn modelId="{8B310D0C-9F13-460C-A137-CBFECC90CEE1}" srcId="{123E2B48-176A-445A-AB49-5A0F271A487F}" destId="{2D478A46-0A4E-4961-8602-0DA369F92A81}" srcOrd="2" destOrd="0" parTransId="{11B138B2-3F15-469A-9CCA-5249B64F118A}" sibTransId="{096989CD-1F9D-4142-BF4D-C3E6686C8731}"/>
    <dgm:cxn modelId="{7C35070F-15EA-432A-9E52-1D290BC97A7A}" type="presOf" srcId="{2D478A46-0A4E-4961-8602-0DA369F92A81}" destId="{93E00E2A-B49C-47F8-A8AA-595BB2586A8C}" srcOrd="0" destOrd="0" presId="urn:microsoft.com/office/officeart/2005/8/layout/hProcess9"/>
    <dgm:cxn modelId="{F97F502F-DE46-4ED5-BAB4-ED8F7DE3198E}" type="presOf" srcId="{B95F9F14-7996-486B-8CAE-A9C6EF9B428C}" destId="{71B6E89C-F3D2-4D29-9CF7-72B9A61A0F7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3FD818A3-DE60-4824-9077-7EBFEF4E7EED}" type="presOf" srcId="{A7BC0E80-1F0D-4583-A3D0-161AC0125A34}" destId="{B498E256-D15F-4508-9AAA-A5365027AFD5}"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4BF6A3FD-2AB7-4B32-BB32-C3B951CF8E08}" srcId="{123E2B48-176A-445A-AB49-5A0F271A487F}" destId="{B95F9F14-7996-486B-8CAE-A9C6EF9B428C}" srcOrd="0" destOrd="0" parTransId="{FDF620C4-DB73-4F87-BD11-7C77E0EBAA05}" sibTransId="{F47607AA-1CB5-4D27-9E8C-1FBBD5FA7A71}"/>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fr-FR">
              <a:solidFill>
                <a:schemeClr val="tx1"/>
              </a:solidFill>
            </a:rPr>
            <a:t>100 % de participation des membres</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fr-FR">
              <a:solidFill>
                <a:schemeClr val="tx1"/>
              </a:solidFill>
            </a:rPr>
            <a:t>100 % de participation des membres à hauteur de 100 USD au moins par membre</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fr-FR">
              <a:solidFill>
                <a:schemeClr val="tx1"/>
              </a:solidFill>
            </a:rPr>
            <a:t>Faire un don de trésorerie ou organiser un événement de collecte de fonds</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fr-FR">
              <a:solidFill>
                <a:schemeClr val="tx1"/>
              </a:solidFill>
            </a:rPr>
            <a:t>Devenir un Club modèle</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8C55201-F64A-4624-B068-B258EF0BCEF0}" srcId="{765DDCE8-ECEE-4CE9-8AB6-010D64D031C5}" destId="{85ADC7DC-0469-4D2E-926B-E42E1DE97BEA}" srcOrd="2" destOrd="0" parTransId="{774EC49D-31A6-4EB3-A3F4-3A65143D565C}" sibTransId="{094330D5-7FAA-44D3-9F28-F9D9A35C004D}"/>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78C5313A-7768-49FD-A99B-A7C614F38A9A}" type="presOf" srcId="{765DDCE8-ECEE-4CE9-8AB6-010D64D031C5}" destId="{603E13E8-C3FA-43DC-9A19-8D3E01FBE49C}" srcOrd="0" destOrd="0" presId="urn:microsoft.com/office/officeart/2008/layout/VerticalCurvedList"/>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DB7750E9-5E22-4463-979D-6641CF2173B4}" srcId="{765DDCE8-ECEE-4CE9-8AB6-010D64D031C5}" destId="{952DC6A7-2361-4330-AA17-69CBCAA6D7B3}" srcOrd="1" destOrd="0" parTransId="{87B09FAD-1C22-4ADE-A207-EFCEC3701B2E}" sibTransId="{45B8F8A4-E533-4308-A0EF-00A443F6855C}"/>
    <dgm:cxn modelId="{A3BD72F5-57E4-4E81-BE3B-67427C9F0263}" srcId="{765DDCE8-ECEE-4CE9-8AB6-010D64D031C5}" destId="{720B0E09-BD09-490E-B3E3-2DCA9EFD9A52}" srcOrd="3" destOrd="0" parTransId="{95091ED2-91C8-46FF-9277-657CCE20AAA0}" sibTransId="{95AC31A8-420F-447C-805A-584CA86ABF1F}"/>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fr-FR">
              <a:solidFill>
                <a:schemeClr val="tx1"/>
              </a:solidFill>
            </a:rPr>
            <a:t>Tous les fonds levés depuis le 1</a:t>
          </a:r>
          <a:r>
            <a:rPr lang="fr-FR" baseline="30000">
              <a:solidFill>
                <a:schemeClr val="tx1"/>
              </a:solidFill>
            </a:rPr>
            <a:t>er</a:t>
          </a:r>
          <a:r>
            <a:rPr lang="fr-FR">
              <a:solidFill>
                <a:schemeClr val="tx1"/>
              </a:solidFill>
            </a:rPr>
            <a:t> juillet 2017 comptent !</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fr-FR">
              <a:solidFill>
                <a:schemeClr val="tx1"/>
              </a:solidFill>
            </a:rPr>
            <a:t>Tous les fonds levés, quelle que soit leur provenance, comptent</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fr-FR">
              <a:solidFill>
                <a:schemeClr val="tx1"/>
              </a:solidFill>
            </a:rPr>
            <a:t>Votre club a jusqu'au 30 juin 2022 pour atteindre votre objectif</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pt>
    <dgm:pt modelId="{07DB346A-9622-4B78-98B4-4EDD7DC225CB}" type="pres">
      <dgm:prSet presAssocID="{8C1713A2-FDFB-4F42-A822-F95276C1ECEF}" presName="node" presStyleLbl="node1" presStyleIdx="0" presStyleCnt="3">
        <dgm:presLayoutVars>
          <dgm:bulletEnabled val="1"/>
        </dgm:presLayoutVars>
      </dgm:prSet>
      <dgm:spPr/>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pt>
  </dgm:ptLst>
  <dgm:cxnLs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43825297-8C33-4BD1-AADA-CCB4D33B2AAE}" type="presOf" srcId="{E88E2148-B4B0-47F7-ACCF-124A60F952E8}" destId="{453813BD-ED65-43B8-8146-0D27DB7D8790}" srcOrd="0" destOrd="0" presId="urn:microsoft.com/office/officeart/2005/8/layout/default"/>
    <dgm:cxn modelId="{2F451D9D-71BF-44F0-932D-E200B97A3570}" type="presOf" srcId="{F7097EFC-9853-4C14-84FB-B432D188DBE3}" destId="{7EA57059-2EEC-4DA4-B39C-6C52DC4026AA}" srcOrd="0" destOrd="0" presId="urn:microsoft.com/office/officeart/2005/8/layout/default"/>
    <dgm:cxn modelId="{368CB5AF-B9D0-4D56-9789-AC8E3FB2BDD2}" type="presOf" srcId="{8C1713A2-FDFB-4F42-A822-F95276C1ECEF}" destId="{07DB346A-9622-4B78-98B4-4EDD7DC225CB}" srcOrd="0" destOrd="0" presId="urn:microsoft.com/office/officeart/2005/8/layout/default"/>
    <dgm:cxn modelId="{C8109FC3-3A03-482D-A2CF-89AB10422C43}" srcId="{C843E781-81DB-452E-8A0B-41ABB2595CBE}" destId="{8C1713A2-FDFB-4F42-A822-F95276C1ECEF}" srcOrd="0" destOrd="0" parTransId="{9D661677-2625-4E83-8C33-9BE62AE96D39}" sibTransId="{BC552C01-B490-43CF-8D7D-AA017F94326D}"/>
    <dgm:cxn modelId="{6FA816C5-C5EC-490D-BB31-A85FCE881F90}" type="presOf" srcId="{C843E781-81DB-452E-8A0B-41ABB2595CBE}" destId="{CF561F89-3F39-4CE1-AC3F-9EEA0C1B6DF0}"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fr-FR" sz="1800" b="1" dirty="0">
              <a:solidFill>
                <a:schemeClr val="tx1"/>
              </a:solidFill>
              <a:latin typeface="+mn-lt"/>
              <a:ea typeface="+mn-ea"/>
              <a:cs typeface="+mn-cs"/>
            </a:rPr>
            <a:t>Engagement à participer </a:t>
          </a:r>
          <a:r>
            <a:rPr lang="fr-FR" sz="1800" dirty="0">
              <a:solidFill>
                <a:schemeClr val="tx1"/>
              </a:solidFill>
              <a:latin typeface="+mn-lt"/>
              <a:ea typeface="+mn-ea"/>
              <a:cs typeface="+mn-cs"/>
            </a:rPr>
            <a:t>: reconnaissance écrite et publique</a:t>
          </a: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fr-FR" sz="1800" b="1">
              <a:solidFill>
                <a:schemeClr val="tx1"/>
              </a:solidFill>
              <a:latin typeface="+mn-lt"/>
              <a:ea typeface="+mn-ea"/>
              <a:cs typeface="+mn-cs"/>
            </a:rPr>
            <a:t>Atteinte de l'objectif</a:t>
          </a:r>
          <a:r>
            <a:rPr lang="fr-FR" sz="1800">
              <a:solidFill>
                <a:schemeClr val="tx1"/>
              </a:solidFill>
              <a:latin typeface="+mn-lt"/>
              <a:ea typeface="+mn-ea"/>
              <a:cs typeface="+mn-cs"/>
            </a:rPr>
            <a:t> : récompense physique</a:t>
          </a: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fr-FR" sz="1800" b="1" dirty="0">
              <a:solidFill>
                <a:schemeClr val="tx1"/>
              </a:solidFill>
              <a:latin typeface="+mn-lt"/>
              <a:ea typeface="+mn-ea"/>
              <a:cs typeface="+mn-cs"/>
            </a:rPr>
            <a:t>Réalisation des promesses de dons et des engagements</a:t>
          </a:r>
          <a:r>
            <a:rPr lang="fr-FR" sz="1800" dirty="0">
              <a:solidFill>
                <a:schemeClr val="tx1"/>
              </a:solidFill>
              <a:latin typeface="+mn-lt"/>
              <a:ea typeface="+mn-ea"/>
              <a:cs typeface="+mn-cs"/>
            </a:rPr>
            <a:t> : récompense physique supplémentaire et reconnaissance publique spéciale</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custScaleX="105064">
        <dgm:presLayoutVars>
          <dgm:chMax val="0"/>
          <dgm:chPref val="0"/>
          <dgm:bulletEnabled val="1"/>
        </dgm:presLayoutVars>
      </dgm:prSet>
      <dgm:spPr>
        <a:prstGeom prst="chevron">
          <a:avLst/>
        </a:prstGeom>
      </dgm:spPr>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dgm:presLayoutVars>
          <dgm:chMax val="0"/>
          <dgm:chPref val="0"/>
          <dgm:bulletEnabled val="1"/>
        </dgm:presLayoutVars>
      </dgm:prSet>
      <dgm:spPr>
        <a:prstGeom prst="chevron">
          <a:avLst/>
        </a:prstGeom>
      </dgm:spPr>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custScaleY="136974" custLinFactNeighborX="24370">
        <dgm:presLayoutVars>
          <dgm:chMax val="0"/>
          <dgm:chPref val="0"/>
          <dgm:bulletEnabled val="1"/>
        </dgm:presLayoutVars>
      </dgm:prSet>
      <dgm:spPr>
        <a:prstGeom prst="chevron">
          <a:avLst/>
        </a:prstGeom>
      </dgm:spPr>
    </dgm:pt>
  </dgm:ptLst>
  <dgm:cxnLst>
    <dgm:cxn modelId="{EF805322-F759-4916-BF22-2488E18A3E32}" type="presOf" srcId="{46093782-D224-44B9-A0E1-3C0E5AF24FE8}" destId="{2EDF0122-C124-4837-8DB4-109670B93DAE}"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65653860-2A3E-45EA-B04E-E646D08C6E8C}" srcId="{6A37B088-1F87-4E87-99FF-C68A74EA7EF1}" destId="{765B3ABD-7676-4F9E-B583-F72C49D43284}" srcOrd="2" destOrd="0" parTransId="{0DAA3209-9772-48CD-AB71-94BFA2662981}" sibTransId="{C5D082C7-2AF4-48E8-821F-37E66C55F69E}"/>
    <dgm:cxn modelId="{95AB958C-B55F-4A27-82CA-43F9462CB96A}" srcId="{6A37B088-1F87-4E87-99FF-C68A74EA7EF1}" destId="{685C70C1-1EBC-4CFC-B3CD-4E73E263E371}" srcOrd="0" destOrd="0" parTransId="{61DB1270-24CD-46EF-849B-C283F033DBAA}" sibTransId="{DF5E1E5E-60D8-4E33-A26B-E2BBD66E8803}"/>
    <dgm:cxn modelId="{C95745B5-09BB-46C4-BD49-D5A5F3B0D81E}" srcId="{6A37B088-1F87-4E87-99FF-C68A74EA7EF1}" destId="{46093782-D224-44B9-A0E1-3C0E5AF24FE8}" srcOrd="1" destOrd="0" parTransId="{75390C53-D94F-4206-9DEF-06FAF84DA68A}" sibTransId="{9A109727-BF8B-4747-8220-027854B10300}"/>
    <dgm:cxn modelId="{71666EED-9476-41C3-8216-531883A9028E}" type="presOf" srcId="{765B3ABD-7676-4F9E-B583-F72C49D43284}" destId="{3DCC3077-66E2-4173-82F7-6DEB7FFB0974}" srcOrd="0" destOrd="0" presId="urn:microsoft.com/office/officeart/2005/8/layout/chevron1"/>
    <dgm:cxn modelId="{0D1F3EF7-04EC-4370-9B90-D0E8927B7A4F}" type="presOf" srcId="{6A37B088-1F87-4E87-99FF-C68A74EA7EF1}" destId="{6D60E085-E3F7-4FF7-A89C-F3B0778EF549}" srcOrd="0" destOrd="0" presId="urn:microsoft.com/office/officeart/2005/8/layout/chevron1"/>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dgm:spPr/>
      <dgm:t>
        <a:bodyPr/>
        <a:lstStyle/>
        <a:p>
          <a:r>
            <a:rPr lang="fr-FR"/>
            <a:t>Président(s) de la campagne</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dgm:spPr/>
      <dgm:t>
        <a:bodyPr/>
        <a:lstStyle/>
        <a:p>
          <a:r>
            <a:rPr lang="fr-FR"/>
            <a:t>Secrétaire/trésorier de conseil de la campagne</a:t>
          </a:r>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dgm:spPr/>
      <dgm:t>
        <a:bodyPr/>
        <a:lstStyle/>
        <a:p>
          <a:r>
            <a:rPr lang="fr-FR"/>
            <a:t>Responsable des dons personnels des membres </a:t>
          </a:r>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dgm:spPr/>
      <dgm:t>
        <a:bodyPr/>
        <a:lstStyle/>
        <a:p>
          <a:r>
            <a:rPr lang="fr-FR"/>
            <a:t>Responsable des dons de personnes non-membres</a:t>
          </a:r>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dgm:spPr/>
      <dgm:t>
        <a:bodyPr/>
        <a:lstStyle/>
        <a:p>
          <a:r>
            <a:rPr lang="fr-FR"/>
            <a:t>Événements organisés pour collecter des fonds</a:t>
          </a:r>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pt>
    <dgm:pt modelId="{9AB8CDBF-302F-4BC9-85DB-EE8D0E337404}" type="pres">
      <dgm:prSet presAssocID="{74F117AE-5565-494A-AD85-D0A2B5D7099C}" presName="Name5" presStyleLbl="vennNode1" presStyleIdx="0" presStyleCnt="5">
        <dgm:presLayoutVars>
          <dgm:bulletEnabled val="1"/>
        </dgm:presLayoutVars>
      </dgm:prSet>
      <dgm:spPr/>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pt>
  </dgm:ptLst>
  <dgm:cxnLst>
    <dgm:cxn modelId="{646D9806-D812-43CF-BBC1-1E8649A92F2B}" srcId="{E04E5841-334E-46E8-9035-F72B78F87E8A}" destId="{A1C224F8-9DE0-4BDB-B35A-D1E8358FD549}" srcOrd="4" destOrd="0" parTransId="{29DB6358-5C90-457B-A483-A6253A9666C5}" sibTransId="{44E7585E-56FA-400B-A6BE-6DE8251D7D3A}"/>
    <dgm:cxn modelId="{642FF23F-0B5C-4EA7-A9AC-CB3040A99CE1}" type="presOf" srcId="{A1C224F8-9DE0-4BDB-B35A-D1E8358FD549}" destId="{73AA6133-3CD8-4DAB-955C-4C6E7C44B6D8}"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98E51544-1D0E-45D9-A8C3-42FD1D180999}" type="presOf" srcId="{F34E199F-709E-479A-8218-A83C0FD0AB8F}" destId="{5453CEDE-F2FE-41A1-B924-69CB77D38A7B}"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42831985-BFF4-4B07-91FC-F411392F6857}" srcId="{E04E5841-334E-46E8-9035-F72B78F87E8A}" destId="{66C6826D-ADDC-487A-9E78-C492C9FA4E74}" srcOrd="2" destOrd="0" parTransId="{2F0F11A5-9AE7-4862-9620-FC5123D1DA6F}" sibTransId="{E1FD266C-05F9-4C76-B893-B174422DC3FF}"/>
    <dgm:cxn modelId="{538B988C-2AAD-49E4-8862-4BCAF34818CF}" type="presOf" srcId="{74F117AE-5565-494A-AD85-D0A2B5D7099C}" destId="{9AB8CDBF-302F-4BC9-85DB-EE8D0E337404}" srcOrd="0" destOrd="0" presId="urn:microsoft.com/office/officeart/2005/8/layout/venn3"/>
    <dgm:cxn modelId="{3317DA90-1129-416E-9ACA-149541B4DED8}" type="presOf" srcId="{E04E5841-334E-46E8-9035-F72B78F87E8A}" destId="{A4AE6500-13E7-4E31-A19B-22B83070C0A9}"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53E949B0-42CB-4DF1-8746-8CE1185090CE}" srcId="{E04E5841-334E-46E8-9035-F72B78F87E8A}" destId="{A5FD033F-8D00-488D-8EB2-9C7C5AB85386}" srcOrd="1" destOrd="0" parTransId="{070D5E65-3017-4600-AB12-2F1DC7B99A4E}" sibTransId="{D157D6C0-A37C-4C44-91CB-0FAF6693593B}"/>
    <dgm:cxn modelId="{ABB5E5DA-5745-4FCC-845F-BB8E548000BB}" type="presOf" srcId="{66C6826D-ADDC-487A-9E78-C492C9FA4E74}" destId="{6ACAE595-57D4-4BF9-A546-9C47583308A5}"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Raconter votre histoire</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Préparer un plan</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Construire une équipe</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Lever des fonds</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12013" y="17610"/>
          <a:ext cx="1999066" cy="196384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r-FR" sz="1800" b="0" kern="1200">
              <a:solidFill>
                <a:schemeClr val="tx1"/>
              </a:solidFill>
              <a:latin typeface="+mn-lt"/>
              <a:ea typeface="+mn-ea"/>
              <a:cs typeface="+mn-cs"/>
            </a:rPr>
            <a:t>Membres actifs et engagés</a:t>
          </a:r>
        </a:p>
      </dsp:txBody>
      <dsp:txXfrm rot="5400000">
        <a:off x="5598" y="399812"/>
        <a:ext cx="1963845" cy="1199440"/>
      </dsp:txXfrm>
    </dsp:sp>
    <dsp:sp modelId="{B3F0C41D-BF24-4FB3-BD6B-39883CFF6375}">
      <dsp:nvSpPr>
        <dsp:cNvPr id="0" name=""/>
        <dsp:cNvSpPr/>
      </dsp:nvSpPr>
      <dsp:spPr>
        <a:xfrm rot="16200000">
          <a:off x="2099120" y="17610"/>
          <a:ext cx="1999066" cy="1963845"/>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tx1"/>
              </a:solidFill>
            </a:rPr>
            <a:t>Ayant la volonté de mieux connaître la LCIF et de sensibiliser le monde au travail de la LCIF</a:t>
          </a:r>
        </a:p>
      </dsp:txBody>
      <dsp:txXfrm rot="5400000">
        <a:off x="2116731" y="399812"/>
        <a:ext cx="1963845" cy="1199440"/>
      </dsp:txXfrm>
    </dsp:sp>
    <dsp:sp modelId="{39038ECE-61B2-4097-AB05-8AEC2E8D422A}">
      <dsp:nvSpPr>
        <dsp:cNvPr id="0" name=""/>
        <dsp:cNvSpPr/>
      </dsp:nvSpPr>
      <dsp:spPr>
        <a:xfrm rot="16200000">
          <a:off x="4210255" y="17610"/>
          <a:ext cx="1999066" cy="1963845"/>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r-FR" sz="1800" b="0" kern="1200">
              <a:solidFill>
                <a:schemeClr val="tx1"/>
              </a:solidFill>
              <a:latin typeface="+mn-lt"/>
              <a:ea typeface="+mn-ea"/>
              <a:cs typeface="+mn-cs"/>
            </a:rPr>
            <a:t>Dévoués aux causes de la Campagne 100</a:t>
          </a:r>
        </a:p>
      </dsp:txBody>
      <dsp:txXfrm rot="5400000">
        <a:off x="4227866" y="399812"/>
        <a:ext cx="1963845" cy="1199440"/>
      </dsp:txXfrm>
    </dsp:sp>
    <dsp:sp modelId="{AA30372B-3C2B-48EC-832C-A90D32CDC4EC}">
      <dsp:nvSpPr>
        <dsp:cNvPr id="0" name=""/>
        <dsp:cNvSpPr/>
      </dsp:nvSpPr>
      <dsp:spPr>
        <a:xfrm rot="16200000">
          <a:off x="6321389" y="17610"/>
          <a:ext cx="1999066" cy="1963845"/>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r-FR" sz="1800" b="0" kern="1200">
              <a:solidFill>
                <a:schemeClr val="tx1"/>
              </a:solidFill>
              <a:latin typeface="+mn-lt"/>
              <a:ea typeface="+mn-ea"/>
              <a:cs typeface="+mn-cs"/>
            </a:rPr>
            <a:t>Désireux de faire un don individuel ou promesse de don à la campagne</a:t>
          </a:r>
        </a:p>
      </dsp:txBody>
      <dsp:txXfrm rot="5400000">
        <a:off x="6339000" y="399812"/>
        <a:ext cx="1963845" cy="1199440"/>
      </dsp:txXfrm>
    </dsp:sp>
    <dsp:sp modelId="{620EEDFF-8E8D-4682-A1DA-3CEE6553760F}">
      <dsp:nvSpPr>
        <dsp:cNvPr id="0" name=""/>
        <dsp:cNvSpPr/>
      </dsp:nvSpPr>
      <dsp:spPr>
        <a:xfrm rot="16200000">
          <a:off x="8432523" y="17610"/>
          <a:ext cx="1999066" cy="1963845"/>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fr-FR" sz="1800" b="0" kern="1200">
              <a:solidFill>
                <a:schemeClr val="tx1"/>
              </a:solidFill>
              <a:latin typeface="+mn-lt"/>
              <a:ea typeface="+mn-ea"/>
              <a:cs typeface="+mn-cs"/>
            </a:rPr>
            <a:t>Capable de consacrer deux à trois heures par semaine aux efforts de campagne</a:t>
          </a:r>
        </a:p>
      </dsp:txBody>
      <dsp:txXfrm rot="5400000">
        <a:off x="8450134" y="399812"/>
        <a:ext cx="1963845" cy="1199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772" y="450497"/>
          <a:ext cx="2042362" cy="122541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rPr>
            <a:t>Planifier des entretiens ou conversations téléphoniques réguliers</a:t>
          </a:r>
        </a:p>
      </dsp:txBody>
      <dsp:txXfrm>
        <a:off x="3772" y="450497"/>
        <a:ext cx="2042362" cy="1225417"/>
      </dsp:txXfrm>
    </dsp:sp>
    <dsp:sp modelId="{1D7BE7F9-7BC2-4402-92AF-B3B4B697FCCE}">
      <dsp:nvSpPr>
        <dsp:cNvPr id="0" name=""/>
        <dsp:cNvSpPr/>
      </dsp:nvSpPr>
      <dsp:spPr>
        <a:xfrm>
          <a:off x="2250370" y="450497"/>
          <a:ext cx="2042362" cy="1225417"/>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tx1"/>
              </a:solidFill>
            </a:rPr>
            <a:t>Répondre promptement aux demandes d'informations</a:t>
          </a:r>
        </a:p>
      </dsp:txBody>
      <dsp:txXfrm>
        <a:off x="2250370" y="450497"/>
        <a:ext cx="2042362" cy="1225417"/>
      </dsp:txXfrm>
    </dsp:sp>
    <dsp:sp modelId="{1EA7DD3C-D019-4452-BD5D-5D561BF11D3E}">
      <dsp:nvSpPr>
        <dsp:cNvPr id="0" name=""/>
        <dsp:cNvSpPr/>
      </dsp:nvSpPr>
      <dsp:spPr>
        <a:xfrm>
          <a:off x="4496968" y="450497"/>
          <a:ext cx="2042362" cy="122541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tx1"/>
              </a:solidFill>
            </a:rPr>
            <a:t>Participer aux réunions lorsque cela est possible</a:t>
          </a:r>
        </a:p>
      </dsp:txBody>
      <dsp:txXfrm>
        <a:off x="4496968" y="450497"/>
        <a:ext cx="2042362" cy="1225417"/>
      </dsp:txXfrm>
    </dsp:sp>
    <dsp:sp modelId="{30A0DDEA-D296-4D2C-837E-F90022F8290D}">
      <dsp:nvSpPr>
        <dsp:cNvPr id="0" name=""/>
        <dsp:cNvSpPr/>
      </dsp:nvSpPr>
      <dsp:spPr>
        <a:xfrm>
          <a:off x="6743567" y="450497"/>
          <a:ext cx="2042362" cy="1225417"/>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tx1"/>
              </a:solidFill>
            </a:rPr>
            <a:t>Envoyer des mises à jour régulières</a:t>
          </a:r>
        </a:p>
      </dsp:txBody>
      <dsp:txXfrm>
        <a:off x="6743567" y="450497"/>
        <a:ext cx="2042362" cy="1225417"/>
      </dsp:txXfrm>
    </dsp:sp>
    <dsp:sp modelId="{9076AB19-2285-4C1F-AF06-2B54CB5ACB1B}">
      <dsp:nvSpPr>
        <dsp:cNvPr id="0" name=""/>
        <dsp:cNvSpPr/>
      </dsp:nvSpPr>
      <dsp:spPr>
        <a:xfrm>
          <a:off x="8990165" y="450497"/>
          <a:ext cx="2042362" cy="122541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tx1"/>
              </a:solidFill>
            </a:rPr>
            <a:t>Inviter votre coordinateur de district à participer et à présenter avec vous un exposé à une réunion club</a:t>
          </a:r>
        </a:p>
      </dsp:txBody>
      <dsp:txXfrm>
        <a:off x="8990165" y="450497"/>
        <a:ext cx="2042362" cy="12254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solidFill>
                <a:schemeClr val="tx1"/>
              </a:solidFill>
            </a:rPr>
            <a:t>Dons individuels</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solidFill>
                <a:schemeClr val="tx1"/>
              </a:solidFill>
            </a:rPr>
            <a:t>Collectes de fonds</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solidFill>
                <a:schemeClr val="tx1"/>
              </a:solidFill>
            </a:rPr>
            <a:t>Dons de trésorerie de club</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solidFill>
                <a:schemeClr val="tx1"/>
              </a:solidFill>
            </a:rPr>
            <a:t>Entreprises locales et personnes qui ne sont pas Lions</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marL="0" lvl="0" indent="0" algn="ctr" defTabSz="755650">
            <a:lnSpc>
              <a:spcPct val="90000"/>
            </a:lnSpc>
            <a:spcBef>
              <a:spcPct val="0"/>
            </a:spcBef>
            <a:spcAft>
              <a:spcPct val="35000"/>
            </a:spcAft>
            <a:buNone/>
          </a:pPr>
          <a:r>
            <a:rPr lang="fr-FR" sz="1700" kern="1200"/>
            <a:t>Commencer par faire un don personnel</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marL="0" lvl="0" indent="0" algn="ctr" defTabSz="755650">
            <a:lnSpc>
              <a:spcPct val="90000"/>
            </a:lnSpc>
            <a:spcBef>
              <a:spcPct val="0"/>
            </a:spcBef>
            <a:spcAft>
              <a:spcPct val="35000"/>
            </a:spcAft>
            <a:buNone/>
          </a:pPr>
          <a:r>
            <a:rPr lang="fr-FR" sz="1700" kern="1200"/>
            <a:t>Faire un don, c'est facile</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marL="0" lvl="0" indent="0" algn="ctr" defTabSz="755650">
            <a:lnSpc>
              <a:spcPct val="90000"/>
            </a:lnSpc>
            <a:spcBef>
              <a:spcPct val="0"/>
            </a:spcBef>
            <a:spcAft>
              <a:spcPct val="35000"/>
            </a:spcAft>
            <a:buNone/>
          </a:pPr>
          <a:r>
            <a:rPr lang="fr-FR" sz="1700" kern="1200"/>
            <a:t>Faire un don, c'est faisable</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marL="0" lvl="0" indent="0" algn="ctr" defTabSz="755650">
            <a:lnSpc>
              <a:spcPct val="90000"/>
            </a:lnSpc>
            <a:spcBef>
              <a:spcPct val="0"/>
            </a:spcBef>
            <a:spcAft>
              <a:spcPct val="35000"/>
            </a:spcAft>
            <a:buNone/>
          </a:pPr>
          <a:r>
            <a:rPr lang="fr-FR" sz="1700" kern="1200" dirty="0"/>
            <a:t>Mettre en évidence l’aspect personnel</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marL="0" lvl="0" indent="0" algn="ctr" defTabSz="755650">
            <a:lnSpc>
              <a:spcPct val="90000"/>
            </a:lnSpc>
            <a:spcBef>
              <a:spcPct val="0"/>
            </a:spcBef>
            <a:spcAft>
              <a:spcPct val="35000"/>
            </a:spcAft>
            <a:buNone/>
          </a:pPr>
          <a:r>
            <a:rPr lang="fr-FR" sz="1700" kern="1200"/>
            <a:t>Faire un don officiellement</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marL="0" lvl="0" indent="0" algn="ctr" defTabSz="755650">
            <a:lnSpc>
              <a:spcPct val="90000"/>
            </a:lnSpc>
            <a:spcBef>
              <a:spcPct val="0"/>
            </a:spcBef>
            <a:spcAft>
              <a:spcPct val="35000"/>
            </a:spcAft>
            <a:buNone/>
          </a:pPr>
          <a:r>
            <a:rPr lang="fr-FR" sz="1700" kern="1200"/>
            <a:t>Avoir un impact</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877993" y="1083"/>
          <a:ext cx="5816991" cy="85994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a:solidFill>
                <a:schemeClr val="tx1"/>
              </a:solidFill>
            </a:rPr>
            <a:t>Merci ! Remplissez alors cette carte de promesse de don et envoyez-la immédiatement.</a:t>
          </a:r>
        </a:p>
      </dsp:txBody>
      <dsp:txXfrm>
        <a:off x="3877993" y="108576"/>
        <a:ext cx="5494512" cy="644959"/>
      </dsp:txXfrm>
    </dsp:sp>
    <dsp:sp modelId="{9183A9BB-E3FE-4C75-9F57-26C03A701F73}">
      <dsp:nvSpPr>
        <dsp:cNvPr id="0" name=""/>
        <dsp:cNvSpPr/>
      </dsp:nvSpPr>
      <dsp:spPr>
        <a:xfrm>
          <a:off x="0" y="1083"/>
          <a:ext cx="3877994" cy="8599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SI leur réponse est OUI :</a:t>
          </a:r>
        </a:p>
      </dsp:txBody>
      <dsp:txXfrm>
        <a:off x="41979" y="43062"/>
        <a:ext cx="3794036" cy="775987"/>
      </dsp:txXfrm>
    </dsp:sp>
    <dsp:sp modelId="{259BD9F5-D7C9-44B4-B3E3-2061239CA095}">
      <dsp:nvSpPr>
        <dsp:cNvPr id="0" name=""/>
        <dsp:cNvSpPr/>
      </dsp:nvSpPr>
      <dsp:spPr>
        <a:xfrm>
          <a:off x="3877993" y="947023"/>
          <a:ext cx="5816991" cy="859945"/>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a:solidFill>
                <a:schemeClr val="tx1"/>
              </a:solidFill>
            </a:rPr>
            <a:t>Bien sûr. Puis-je vous contacter la semaine prochaine ?</a:t>
          </a:r>
        </a:p>
      </dsp:txBody>
      <dsp:txXfrm>
        <a:off x="3877993" y="1054516"/>
        <a:ext cx="5494512" cy="644959"/>
      </dsp:txXfrm>
    </dsp:sp>
    <dsp:sp modelId="{951D32ED-81FA-4B77-8DFA-8B8BD9C7043E}">
      <dsp:nvSpPr>
        <dsp:cNvPr id="0" name=""/>
        <dsp:cNvSpPr/>
      </dsp:nvSpPr>
      <dsp:spPr>
        <a:xfrm>
          <a:off x="0" y="947023"/>
          <a:ext cx="3877994" cy="85994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S'ils vous demandent du temps pour y RÉFLÉCHIR</a:t>
          </a:r>
        </a:p>
      </dsp:txBody>
      <dsp:txXfrm>
        <a:off x="41979" y="989002"/>
        <a:ext cx="3794036" cy="775987"/>
      </dsp:txXfrm>
    </dsp:sp>
    <dsp:sp modelId="{B5711E0B-FA42-4314-A5A6-3005B97FC790}">
      <dsp:nvSpPr>
        <dsp:cNvPr id="0" name=""/>
        <dsp:cNvSpPr/>
      </dsp:nvSpPr>
      <dsp:spPr>
        <a:xfrm>
          <a:off x="3877993" y="1892963"/>
          <a:ext cx="5816991" cy="859945"/>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a:solidFill>
                <a:schemeClr val="tx1"/>
              </a:solidFill>
            </a:rPr>
            <a:t>Merci ! Tous les dons à la Campagne 100 sont importants. </a:t>
          </a:r>
        </a:p>
      </dsp:txBody>
      <dsp:txXfrm>
        <a:off x="3877993" y="2000456"/>
        <a:ext cx="5494512" cy="644959"/>
      </dsp:txXfrm>
    </dsp:sp>
    <dsp:sp modelId="{CA52D5CD-3A02-4577-81A8-C502BA40B6F2}">
      <dsp:nvSpPr>
        <dsp:cNvPr id="0" name=""/>
        <dsp:cNvSpPr/>
      </dsp:nvSpPr>
      <dsp:spPr>
        <a:xfrm>
          <a:off x="0" y="1892963"/>
          <a:ext cx="3877994" cy="85994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S'ils proposent de faire un don d'un MONTANT MOINDRE</a:t>
          </a:r>
        </a:p>
      </dsp:txBody>
      <dsp:txXfrm>
        <a:off x="41979" y="1934942"/>
        <a:ext cx="3794036" cy="775987"/>
      </dsp:txXfrm>
    </dsp:sp>
    <dsp:sp modelId="{382E3CD9-0BAA-46D5-9A34-D595B62A932C}">
      <dsp:nvSpPr>
        <dsp:cNvPr id="0" name=""/>
        <dsp:cNvSpPr/>
      </dsp:nvSpPr>
      <dsp:spPr>
        <a:xfrm>
          <a:off x="3877993" y="2838903"/>
          <a:ext cx="5816991" cy="85994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a:solidFill>
                <a:schemeClr val="tx1"/>
              </a:solidFill>
            </a:rPr>
            <a:t>Je comprends. Auriez-vous d'autres questions auxquelles je me ferais un plaisir de répondre ? Nous vous remercions de votre considération.</a:t>
          </a:r>
        </a:p>
      </dsp:txBody>
      <dsp:txXfrm>
        <a:off x="3877993" y="2946396"/>
        <a:ext cx="5494512" cy="644959"/>
      </dsp:txXfrm>
    </dsp:sp>
    <dsp:sp modelId="{5060BB64-68B4-4EE9-9192-8025F2ABD066}">
      <dsp:nvSpPr>
        <dsp:cNvPr id="0" name=""/>
        <dsp:cNvSpPr/>
      </dsp:nvSpPr>
      <dsp:spPr>
        <a:xfrm>
          <a:off x="0" y="2838903"/>
          <a:ext cx="3877994" cy="85994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a:solidFill>
                <a:schemeClr val="tx1"/>
              </a:solidFill>
            </a:rPr>
            <a:t>S'ils disent NON</a:t>
          </a:r>
        </a:p>
      </dsp:txBody>
      <dsp:txXfrm>
        <a:off x="41979" y="2880882"/>
        <a:ext cx="3794036" cy="7759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4680" y="1091686"/>
          <a:ext cx="2203140" cy="850412"/>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592185"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Être créatif</a:t>
          </a:r>
        </a:p>
      </dsp:txBody>
      <dsp:txXfrm>
        <a:off x="617093" y="1329197"/>
        <a:ext cx="1810613" cy="800596"/>
      </dsp:txXfrm>
    </dsp:sp>
    <dsp:sp modelId="{DEE0209C-1E91-46C8-92C7-6E7EAE81EBCD}">
      <dsp:nvSpPr>
        <dsp:cNvPr id="0" name=""/>
        <dsp:cNvSpPr/>
      </dsp:nvSpPr>
      <dsp:spPr>
        <a:xfrm>
          <a:off x="2521157" y="1091686"/>
          <a:ext cx="2203140" cy="850412"/>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108661"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Souligner le lien avec les causes mondiales</a:t>
          </a:r>
        </a:p>
      </dsp:txBody>
      <dsp:txXfrm>
        <a:off x="3133569" y="1329197"/>
        <a:ext cx="1810613" cy="800596"/>
      </dsp:txXfrm>
    </dsp:sp>
    <dsp:sp modelId="{9257B2F9-BEEF-42D6-81F8-571F5428B123}">
      <dsp:nvSpPr>
        <dsp:cNvPr id="0" name=""/>
        <dsp:cNvSpPr/>
      </dsp:nvSpPr>
      <dsp:spPr>
        <a:xfrm>
          <a:off x="5037633" y="1091686"/>
          <a:ext cx="2203140" cy="850412"/>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625137"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Remettre des documents à emporter</a:t>
          </a:r>
        </a:p>
      </dsp:txBody>
      <dsp:txXfrm>
        <a:off x="5650045" y="1329197"/>
        <a:ext cx="1810613" cy="800596"/>
      </dsp:txXfrm>
    </dsp:sp>
    <dsp:sp modelId="{FC8762D8-EE2A-43D7-9FFA-5A9397109BE9}">
      <dsp:nvSpPr>
        <dsp:cNvPr id="0" name=""/>
        <dsp:cNvSpPr/>
      </dsp:nvSpPr>
      <dsp:spPr>
        <a:xfrm>
          <a:off x="7554109" y="1091686"/>
          <a:ext cx="2203140" cy="850412"/>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141614" y="1304289"/>
          <a:ext cx="1860429" cy="8504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FR" sz="2000" kern="1200"/>
            <a:t>Inviter les membres à contribuer</a:t>
          </a:r>
        </a:p>
      </dsp:txBody>
      <dsp:txXfrm>
        <a:off x="8166522" y="1329197"/>
        <a:ext cx="1810613" cy="8005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Commencer par contacter les personnes qui ont déjà fait un don dans le passé</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Contacter les entreprises qui ont un lien avec nos causes mondiales</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Montrer l'impact de la LCIF dans votre communauté</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Demander à vos membres et non–membres si leurs employeurs proposent des dons de contrepartie</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3E656-A5AE-4C20-B82C-887B9D96DD75}">
      <dsp:nvSpPr>
        <dsp:cNvPr id="0" name=""/>
        <dsp:cNvSpPr/>
      </dsp:nvSpPr>
      <dsp:spPr>
        <a:xfrm>
          <a:off x="-3525136" y="-541861"/>
          <a:ext cx="4202684" cy="4202684"/>
        </a:xfrm>
        <a:prstGeom prst="blockArc">
          <a:avLst>
            <a:gd name="adj1" fmla="val 18900000"/>
            <a:gd name="adj2" fmla="val 2700000"/>
            <a:gd name="adj3" fmla="val 51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F3151-CA90-4C14-B391-E1694F1A88EA}">
      <dsp:nvSpPr>
        <dsp:cNvPr id="0" name=""/>
        <dsp:cNvSpPr/>
      </dsp:nvSpPr>
      <dsp:spPr>
        <a:xfrm>
          <a:off x="355223" y="239785"/>
          <a:ext cx="8799315" cy="4798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a:solidFill>
                <a:schemeClr val="tx1"/>
              </a:solidFill>
            </a:rPr>
            <a:t>Identifier les raisons pour lesquelles vous servez</a:t>
          </a:r>
        </a:p>
      </dsp:txBody>
      <dsp:txXfrm>
        <a:off x="355223" y="239785"/>
        <a:ext cx="8799315" cy="479821"/>
      </dsp:txXfrm>
    </dsp:sp>
    <dsp:sp modelId="{81874B5E-30BC-4F15-A4EF-A313544AB17F}">
      <dsp:nvSpPr>
        <dsp:cNvPr id="0" name=""/>
        <dsp:cNvSpPr/>
      </dsp:nvSpPr>
      <dsp:spPr>
        <a:xfrm>
          <a:off x="55335" y="179808"/>
          <a:ext cx="599776" cy="59977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B38D1D-2C6A-4B42-B5BA-5FDD39136E9D}">
      <dsp:nvSpPr>
        <dsp:cNvPr id="0" name=""/>
        <dsp:cNvSpPr/>
      </dsp:nvSpPr>
      <dsp:spPr>
        <a:xfrm>
          <a:off x="630316" y="959642"/>
          <a:ext cx="8524223" cy="479821"/>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a:solidFill>
                <a:schemeClr val="tx1"/>
              </a:solidFill>
            </a:rPr>
            <a:t>Identifier les causes mondiales qui vous passionnent le plus</a:t>
          </a:r>
        </a:p>
      </dsp:txBody>
      <dsp:txXfrm>
        <a:off x="630316" y="959642"/>
        <a:ext cx="8524223" cy="479821"/>
      </dsp:txXfrm>
    </dsp:sp>
    <dsp:sp modelId="{D10ABE3B-FC78-41A1-84D1-F6EBC661CBC1}">
      <dsp:nvSpPr>
        <dsp:cNvPr id="0" name=""/>
        <dsp:cNvSpPr/>
      </dsp:nvSpPr>
      <dsp:spPr>
        <a:xfrm>
          <a:off x="330427" y="899664"/>
          <a:ext cx="599776" cy="599776"/>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CBE9B0-6168-4689-B9DA-C92983868EF2}">
      <dsp:nvSpPr>
        <dsp:cNvPr id="0" name=""/>
        <dsp:cNvSpPr/>
      </dsp:nvSpPr>
      <dsp:spPr>
        <a:xfrm>
          <a:off x="630316" y="1679498"/>
          <a:ext cx="8524223" cy="479821"/>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dirty="0">
              <a:solidFill>
                <a:schemeClr val="tx1"/>
              </a:solidFill>
            </a:rPr>
            <a:t>Comprendre l'impact de la LCIF sur votre communauté</a:t>
          </a:r>
        </a:p>
      </dsp:txBody>
      <dsp:txXfrm>
        <a:off x="630316" y="1679498"/>
        <a:ext cx="8524223" cy="479821"/>
      </dsp:txXfrm>
    </dsp:sp>
    <dsp:sp modelId="{9189CF2B-CADA-4296-A645-9E98222BC53C}">
      <dsp:nvSpPr>
        <dsp:cNvPr id="0" name=""/>
        <dsp:cNvSpPr/>
      </dsp:nvSpPr>
      <dsp:spPr>
        <a:xfrm>
          <a:off x="330427" y="1619521"/>
          <a:ext cx="599776" cy="599776"/>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707B3-7F48-4332-96F5-CE75A5323F81}">
      <dsp:nvSpPr>
        <dsp:cNvPr id="0" name=""/>
        <dsp:cNvSpPr/>
      </dsp:nvSpPr>
      <dsp:spPr>
        <a:xfrm>
          <a:off x="355223" y="2399355"/>
          <a:ext cx="8799315" cy="479821"/>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58" tIns="63500" rIns="63500" bIns="63500" numCol="1" spcCol="1270" anchor="ctr" anchorCtr="0">
          <a:noAutofit/>
        </a:bodyPr>
        <a:lstStyle/>
        <a:p>
          <a:pPr marL="0" lvl="0" indent="0" algn="l" defTabSz="1111250">
            <a:lnSpc>
              <a:spcPct val="90000"/>
            </a:lnSpc>
            <a:spcBef>
              <a:spcPct val="0"/>
            </a:spcBef>
            <a:spcAft>
              <a:spcPct val="35000"/>
            </a:spcAft>
            <a:buNone/>
          </a:pPr>
          <a:r>
            <a:rPr lang="fr-FR" sz="2500" kern="1200">
              <a:solidFill>
                <a:schemeClr val="tx1"/>
              </a:solidFill>
            </a:rPr>
            <a:t>S'entraîner et se préparer</a:t>
          </a:r>
        </a:p>
      </dsp:txBody>
      <dsp:txXfrm>
        <a:off x="355223" y="2399355"/>
        <a:ext cx="8799315" cy="479821"/>
      </dsp:txXfrm>
    </dsp:sp>
    <dsp:sp modelId="{D857E12C-F86C-4FF7-91D4-37B1183827B8}">
      <dsp:nvSpPr>
        <dsp:cNvPr id="0" name=""/>
        <dsp:cNvSpPr/>
      </dsp:nvSpPr>
      <dsp:spPr>
        <a:xfrm>
          <a:off x="55335" y="2339377"/>
          <a:ext cx="599776" cy="599776"/>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latin typeface="Calibri" panose="020F0502020204030204" pitchFamily="34" charset="0"/>
              <a:ea typeface="+mn-ea"/>
              <a:cs typeface="+mn-cs"/>
            </a:rPr>
            <a:t>Vidéos</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latin typeface="Calibri" panose="020F0502020204030204" pitchFamily="34" charset="0"/>
              <a:ea typeface="+mn-ea"/>
              <a:cs typeface="+mn-cs"/>
            </a:rPr>
            <a:t>PowerPoint</a:t>
          </a: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latin typeface="Calibri" panose="020F0502020204030204" pitchFamily="34" charset="0"/>
              <a:ea typeface="+mn-ea"/>
              <a:cs typeface="+mn-cs"/>
            </a:rPr>
            <a:t>Brochures</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latin typeface="Calibri" panose="020F0502020204030204" pitchFamily="34" charset="0"/>
              <a:ea typeface="+mn-ea"/>
              <a:cs typeface="+mn-cs"/>
            </a:rPr>
            <a:t>Guides de poche</a:t>
          </a: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latin typeface="Calibri" panose="020F0502020204030204" pitchFamily="34" charset="0"/>
              <a:ea typeface="+mn-ea"/>
              <a:cs typeface="+mn-cs"/>
            </a:rPr>
            <a:t>Cartes de promesse de don</a:t>
          </a: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rPr>
            <a:t>Histoires des subventions</a:t>
          </a: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rPr>
            <a:t>Blog de la LCIF</a:t>
          </a: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40750"/>
          <a:ext cx="1900086" cy="124693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tx1"/>
              </a:solidFill>
            </a:rPr>
            <a:t>Soutien des membres individuels</a:t>
          </a:r>
        </a:p>
      </dsp:txBody>
      <dsp:txXfrm>
        <a:off x="40866" y="977271"/>
        <a:ext cx="1827044" cy="117389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2094441" y="1422849"/>
        <a:ext cx="281973" cy="282733"/>
      </dsp:txXfrm>
    </dsp:sp>
    <dsp:sp modelId="{05835DFB-DE56-4E24-83BA-C73046EC69F4}">
      <dsp:nvSpPr>
        <dsp:cNvPr id="0" name=""/>
        <dsp:cNvSpPr/>
      </dsp:nvSpPr>
      <dsp:spPr>
        <a:xfrm>
          <a:off x="2664467" y="940750"/>
          <a:ext cx="1900086" cy="124693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tx1"/>
              </a:solidFill>
            </a:rPr>
            <a:t>Collectes de fonds</a:t>
          </a:r>
        </a:p>
      </dsp:txBody>
      <dsp:txXfrm>
        <a:off x="2700988" y="977271"/>
        <a:ext cx="1827044" cy="117389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4754563" y="1422849"/>
        <a:ext cx="281973" cy="282733"/>
      </dsp:txXfrm>
    </dsp:sp>
    <dsp:sp modelId="{C1D276BE-B8FE-4FAC-963C-FC45B7CEA257}">
      <dsp:nvSpPr>
        <dsp:cNvPr id="0" name=""/>
        <dsp:cNvSpPr/>
      </dsp:nvSpPr>
      <dsp:spPr>
        <a:xfrm>
          <a:off x="5324589" y="940750"/>
          <a:ext cx="1900086" cy="124693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tx1"/>
              </a:solidFill>
            </a:rPr>
            <a:t>Dons de trésorerie de club</a:t>
          </a:r>
        </a:p>
      </dsp:txBody>
      <dsp:txXfrm>
        <a:off x="5361110" y="977271"/>
        <a:ext cx="1827044" cy="117389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7414685" y="1422849"/>
        <a:ext cx="281973" cy="282733"/>
      </dsp:txXfrm>
    </dsp:sp>
    <dsp:sp modelId="{AF2110A3-3543-46D8-8D60-D407F9B8F379}">
      <dsp:nvSpPr>
        <dsp:cNvPr id="0" name=""/>
        <dsp:cNvSpPr/>
      </dsp:nvSpPr>
      <dsp:spPr>
        <a:xfrm>
          <a:off x="7984711" y="940750"/>
          <a:ext cx="1900086" cy="124693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tx1"/>
              </a:solidFill>
            </a:rPr>
            <a:t>Entreprises locales et personnes qui ne sont pas Lions</a:t>
          </a:r>
        </a:p>
      </dsp:txBody>
      <dsp:txXfrm>
        <a:off x="8021232" y="977271"/>
        <a:ext cx="1827044" cy="11738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3045" y="1202972"/>
          <a:ext cx="3102975"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a:solidFill>
                <a:schemeClr val="tx1"/>
              </a:solidFill>
            </a:rPr>
            <a:t>2 $ par semaine</a:t>
          </a:r>
        </a:p>
      </dsp:txBody>
      <dsp:txXfrm>
        <a:off x="81344" y="1281271"/>
        <a:ext cx="2946377" cy="1447366"/>
      </dsp:txXfrm>
    </dsp:sp>
    <dsp:sp modelId="{B498E256-D15F-4508-9AAA-A5365027AFD5}">
      <dsp:nvSpPr>
        <dsp:cNvPr id="0" name=""/>
        <dsp:cNvSpPr/>
      </dsp:nvSpPr>
      <dsp:spPr>
        <a:xfrm>
          <a:off x="3290676" y="1202972"/>
          <a:ext cx="3102975"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a:solidFill>
                <a:schemeClr val="tx1"/>
              </a:solidFill>
            </a:rPr>
            <a:t>100 $ chaque année</a:t>
          </a:r>
        </a:p>
      </dsp:txBody>
      <dsp:txXfrm>
        <a:off x="3368975" y="1281271"/>
        <a:ext cx="2946377" cy="1447366"/>
      </dsp:txXfrm>
    </dsp:sp>
    <dsp:sp modelId="{93E00E2A-B49C-47F8-A8AA-595BB2586A8C}">
      <dsp:nvSpPr>
        <dsp:cNvPr id="0" name=""/>
        <dsp:cNvSpPr/>
      </dsp:nvSpPr>
      <dsp:spPr>
        <a:xfrm>
          <a:off x="6578306" y="1202972"/>
          <a:ext cx="3102975"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fr-FR" sz="3800" kern="1200">
              <a:solidFill>
                <a:schemeClr val="tx1"/>
              </a:solidFill>
            </a:rPr>
            <a:t>300 $ de dons au total</a:t>
          </a:r>
        </a:p>
      </dsp:txBody>
      <dsp:txXfrm>
        <a:off x="6656605" y="1281271"/>
        <a:ext cx="2946377"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a:solidFill>
                <a:schemeClr val="tx1"/>
              </a:solidFill>
            </a:rPr>
            <a:t>100 % de participation des membres</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a:solidFill>
                <a:schemeClr val="tx1"/>
              </a:solidFill>
            </a:rPr>
            <a:t>100 % de participation des membres à hauteur de 100 USD au moins par membre</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a:solidFill>
                <a:schemeClr val="tx1"/>
              </a:solidFill>
            </a:rPr>
            <a:t>Faire un don de trésorerie ou organiser un événement de collecte de fonds</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marL="0" lvl="0" indent="0" algn="l" defTabSz="844550">
            <a:lnSpc>
              <a:spcPct val="90000"/>
            </a:lnSpc>
            <a:spcBef>
              <a:spcPct val="0"/>
            </a:spcBef>
            <a:spcAft>
              <a:spcPct val="35000"/>
            </a:spcAft>
            <a:buNone/>
          </a:pPr>
          <a:r>
            <a:rPr lang="fr-FR" sz="1900" kern="1200">
              <a:solidFill>
                <a:schemeClr val="tx1"/>
              </a:solidFill>
            </a:rPr>
            <a:t>Devenir un Club modèle</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Tous les fonds levés depuis le 1</a:t>
          </a:r>
          <a:r>
            <a:rPr lang="fr-FR" sz="2400" kern="1200" baseline="30000">
              <a:solidFill>
                <a:schemeClr val="tx1"/>
              </a:solidFill>
            </a:rPr>
            <a:t>er</a:t>
          </a:r>
          <a:r>
            <a:rPr lang="fr-FR" sz="2400" kern="1200">
              <a:solidFill>
                <a:schemeClr val="tx1"/>
              </a:solidFill>
            </a:rPr>
            <a:t> juillet 2017 comptent !</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Tous les fonds levés, quelle que soit leur provenance, comptent</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Votre club a jusqu'au 30 juin 2022 pour atteindre votre objectif</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447" y="288335"/>
          <a:ext cx="4192394" cy="159612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latin typeface="+mn-lt"/>
              <a:ea typeface="+mn-ea"/>
              <a:cs typeface="+mn-cs"/>
            </a:rPr>
            <a:t>Engagement à participer </a:t>
          </a:r>
          <a:r>
            <a:rPr lang="fr-FR" sz="1800" kern="1200" dirty="0">
              <a:solidFill>
                <a:schemeClr val="tx1"/>
              </a:solidFill>
              <a:latin typeface="+mn-lt"/>
              <a:ea typeface="+mn-ea"/>
              <a:cs typeface="+mn-cs"/>
            </a:rPr>
            <a:t>: reconnaissance écrite et publique</a:t>
          </a:r>
        </a:p>
      </dsp:txBody>
      <dsp:txXfrm>
        <a:off x="801512" y="288335"/>
        <a:ext cx="2596265" cy="1596129"/>
      </dsp:txXfrm>
    </dsp:sp>
    <dsp:sp modelId="{2EDF0122-C124-4837-8DB4-109670B93DAE}">
      <dsp:nvSpPr>
        <dsp:cNvPr id="0" name=""/>
        <dsp:cNvSpPr/>
      </dsp:nvSpPr>
      <dsp:spPr>
        <a:xfrm>
          <a:off x="3796809" y="288335"/>
          <a:ext cx="3990324" cy="1596129"/>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a:solidFill>
                <a:schemeClr val="tx1"/>
              </a:solidFill>
              <a:latin typeface="+mn-lt"/>
              <a:ea typeface="+mn-ea"/>
              <a:cs typeface="+mn-cs"/>
            </a:rPr>
            <a:t>Atteinte de l'objectif</a:t>
          </a:r>
          <a:r>
            <a:rPr lang="fr-FR" sz="1800" kern="1200">
              <a:solidFill>
                <a:schemeClr val="tx1"/>
              </a:solidFill>
              <a:latin typeface="+mn-lt"/>
              <a:ea typeface="+mn-ea"/>
              <a:cs typeface="+mn-cs"/>
            </a:rPr>
            <a:t> : récompense physique</a:t>
          </a:r>
        </a:p>
      </dsp:txBody>
      <dsp:txXfrm>
        <a:off x="4594874" y="288335"/>
        <a:ext cx="2394195" cy="1596129"/>
      </dsp:txXfrm>
    </dsp:sp>
    <dsp:sp modelId="{3DCC3077-66E2-4173-82F7-6DEB7FFB0974}">
      <dsp:nvSpPr>
        <dsp:cNvPr id="0" name=""/>
        <dsp:cNvSpPr/>
      </dsp:nvSpPr>
      <dsp:spPr>
        <a:xfrm>
          <a:off x="7391548" y="-6740"/>
          <a:ext cx="3990324" cy="2186282"/>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latin typeface="+mn-lt"/>
              <a:ea typeface="+mn-ea"/>
              <a:cs typeface="+mn-cs"/>
            </a:rPr>
            <a:t>Réalisation des promesses de dons et des engagements</a:t>
          </a:r>
          <a:r>
            <a:rPr lang="fr-FR" sz="1800" kern="1200" dirty="0">
              <a:solidFill>
                <a:schemeClr val="tx1"/>
              </a:solidFill>
              <a:latin typeface="+mn-lt"/>
              <a:ea typeface="+mn-ea"/>
              <a:cs typeface="+mn-cs"/>
            </a:rPr>
            <a:t> : récompense physique supplémentaire et reconnaissance publique spéciale</a:t>
          </a:r>
        </a:p>
      </dsp:txBody>
      <dsp:txXfrm>
        <a:off x="8484689" y="-6740"/>
        <a:ext cx="1804042" cy="21862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5240" rIns="116738" bIns="15240" numCol="1" spcCol="1270" anchor="ctr" anchorCtr="0">
          <a:noAutofit/>
        </a:bodyPr>
        <a:lstStyle/>
        <a:p>
          <a:pPr marL="0" lvl="0" indent="0" algn="ctr" defTabSz="533400">
            <a:lnSpc>
              <a:spcPct val="90000"/>
            </a:lnSpc>
            <a:spcBef>
              <a:spcPct val="0"/>
            </a:spcBef>
            <a:spcAft>
              <a:spcPct val="35000"/>
            </a:spcAft>
            <a:buNone/>
          </a:pPr>
          <a:r>
            <a:rPr lang="fr-FR" sz="1200" kern="1200"/>
            <a:t>Président(s) de la campagne</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5240" rIns="116738" bIns="15240" numCol="1" spcCol="1270" anchor="ctr" anchorCtr="0">
          <a:noAutofit/>
        </a:bodyPr>
        <a:lstStyle/>
        <a:p>
          <a:pPr marL="0" lvl="0" indent="0" algn="ctr" defTabSz="533400">
            <a:lnSpc>
              <a:spcPct val="90000"/>
            </a:lnSpc>
            <a:spcBef>
              <a:spcPct val="0"/>
            </a:spcBef>
            <a:spcAft>
              <a:spcPct val="35000"/>
            </a:spcAft>
            <a:buNone/>
          </a:pPr>
          <a:r>
            <a:rPr lang="fr-FR" sz="1200" kern="1200"/>
            <a:t>Secrétaire/trésorier de conseil de la campagne</a:t>
          </a:r>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5240" rIns="116738" bIns="15240" numCol="1" spcCol="1270" anchor="ctr" anchorCtr="0">
          <a:noAutofit/>
        </a:bodyPr>
        <a:lstStyle/>
        <a:p>
          <a:pPr marL="0" lvl="0" indent="0" algn="ctr" defTabSz="533400">
            <a:lnSpc>
              <a:spcPct val="90000"/>
            </a:lnSpc>
            <a:spcBef>
              <a:spcPct val="0"/>
            </a:spcBef>
            <a:spcAft>
              <a:spcPct val="35000"/>
            </a:spcAft>
            <a:buNone/>
          </a:pPr>
          <a:r>
            <a:rPr lang="fr-FR" sz="1200" kern="1200"/>
            <a:t>Responsable des dons personnels des membres </a:t>
          </a:r>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5240" rIns="116738" bIns="15240" numCol="1" spcCol="1270" anchor="ctr" anchorCtr="0">
          <a:noAutofit/>
        </a:bodyPr>
        <a:lstStyle/>
        <a:p>
          <a:pPr marL="0" lvl="0" indent="0" algn="ctr" defTabSz="533400">
            <a:lnSpc>
              <a:spcPct val="90000"/>
            </a:lnSpc>
            <a:spcBef>
              <a:spcPct val="0"/>
            </a:spcBef>
            <a:spcAft>
              <a:spcPct val="35000"/>
            </a:spcAft>
            <a:buNone/>
          </a:pPr>
          <a:r>
            <a:rPr lang="fr-FR" sz="1200" kern="1200"/>
            <a:t>Responsable des dons de personnes non-membres</a:t>
          </a:r>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5240" rIns="116738" bIns="15240" numCol="1" spcCol="1270" anchor="ctr" anchorCtr="0">
          <a:noAutofit/>
        </a:bodyPr>
        <a:lstStyle/>
        <a:p>
          <a:pPr marL="0" lvl="0" indent="0" algn="ctr" defTabSz="533400">
            <a:lnSpc>
              <a:spcPct val="90000"/>
            </a:lnSpc>
            <a:spcBef>
              <a:spcPct val="0"/>
            </a:spcBef>
            <a:spcAft>
              <a:spcPct val="35000"/>
            </a:spcAft>
            <a:buNone/>
          </a:pPr>
          <a:r>
            <a:rPr lang="fr-FR" sz="1200" kern="1200"/>
            <a:t>Événements organisés pour collecter des fonds</a:t>
          </a:r>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en-US"/>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ea typeface="+mn-ea"/>
                <a:cs typeface="+mn-cs"/>
              </a:rPr>
              <a:t>Bienvenue ! Dans ce </a:t>
            </a:r>
            <a:r>
              <a:rPr lang="fr-FR" sz="1200" dirty="0" err="1">
                <a:solidFill>
                  <a:schemeClr val="tx1"/>
                </a:solidFill>
                <a:latin typeface="+mn-lt"/>
                <a:ea typeface="+mn-ea"/>
                <a:cs typeface="+mn-cs"/>
              </a:rPr>
              <a:t>wébinaire</a:t>
            </a:r>
            <a:r>
              <a:rPr lang="fr-FR" sz="1200" dirty="0">
                <a:solidFill>
                  <a:schemeClr val="tx1"/>
                </a:solidFill>
                <a:latin typeface="+mn-lt"/>
                <a:ea typeface="+mn-ea"/>
                <a:cs typeface="+mn-cs"/>
              </a:rPr>
              <a:t>, nous allons étudier des conseils et des stratégies pour que vous meniez à bien votre mission.</a:t>
            </a:r>
          </a:p>
          <a:p>
            <a:endParaRPr lang="en-US" dirty="0"/>
          </a:p>
          <a:p>
            <a:r>
              <a:rPr lang="fr-FR" i="1" dirty="0"/>
              <a:t>(passer à la diapositive suivante)</a:t>
            </a:r>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en-US"/>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Un aspect important de votre rôle de coordinateur LCIF de club est de lever des fonds.</a:t>
            </a:r>
            <a:r>
              <a:rPr lang="fr-FR" baseline="0"/>
              <a:t> Nous comprenons que lever des fonds peut être intimidant pour certaines personnes mais cela peut être simple et même amusant ! Vous êtes le mieux placé pour savoir ce qui convient le mieux à votre club mais si vous assumez vos fonctions depuis peu de temps, nous avons préparé quelques conseils :</a:t>
            </a:r>
          </a:p>
          <a:p>
            <a:pPr marL="171450" indent="-171450">
              <a:buFont typeface="Arial" panose="020B0604020202020204" pitchFamily="34" charset="0"/>
              <a:buChar char="•"/>
            </a:pPr>
            <a:r>
              <a:rPr lang="fr-FR" baseline="0"/>
              <a:t>Commencez par demander aux personnes de faire un don personnel, puis demandez-leur de continuer à vous aider tout au long de l'année ; dans beaucoup de cas, c'est la façon la plus rapide et la plus simple de lever des fonds. Nous demandons à tous les Lions de faire un don de 100 USD chaque année de la Campagne (soit 2 $ par semaine). Mais indépendamment du montant de leur don, la participation de chaque Lion est cruciale pour atteindre notre objectif !</a:t>
            </a:r>
          </a:p>
          <a:p>
            <a:pPr marL="171450" indent="-171450">
              <a:buFont typeface="Arial" panose="020B0604020202020204" pitchFamily="34" charset="0"/>
              <a:buChar char="•"/>
            </a:pPr>
            <a:r>
              <a:rPr lang="fr-FR" baseline="0"/>
              <a:t>Une fois que vous avez obtenu des dons personnels, organisez un événement de collecte de fonds. Votre communauté peut participer de plusieurs manières et votre club organise certainement plusieurs événements chaque année !</a:t>
            </a:r>
          </a:p>
          <a:p>
            <a:pPr marL="171450" indent="-171450">
              <a:buFont typeface="Arial" panose="020B0604020202020204" pitchFamily="34" charset="0"/>
              <a:buChar char="•"/>
            </a:pPr>
            <a:r>
              <a:rPr lang="fr-FR" baseline="0"/>
              <a:t>Travaillez avec vos officiels de club pour déterminer si un </a:t>
            </a:r>
            <a:r>
              <a:rPr lang="fr-FR" b="1" baseline="0"/>
              <a:t>don de trésorerie de club</a:t>
            </a:r>
            <a:r>
              <a:rPr lang="fr-FR" baseline="0"/>
              <a:t> est approprié. Peut-être votre club peut-il faire des dons de trésorerie en contrepartie des dons des membres de votre club à la Campagne 100.</a:t>
            </a:r>
          </a:p>
          <a:p>
            <a:pPr marL="171450" indent="-171450">
              <a:buFont typeface="Arial" panose="020B0604020202020204" pitchFamily="34" charset="0"/>
              <a:buChar char="•"/>
            </a:pPr>
            <a:r>
              <a:rPr lang="fr-FR" baseline="0"/>
              <a:t>Une fois que les membres de votre club et ses dirigeants ont fait un don, contactez les entreprises locales et les personnes non lions de la communauté et demandez-leur de faire un don. Commencez par contacter les entreprises qui vous ont aidé dans le passé. Il y a de grandes chances que les entreprises et les personnes non-Lions de votre communauté participent à vos efforts s'ils voient que votre club et ses membres ouvrent la voie !</a:t>
            </a:r>
          </a:p>
          <a:p>
            <a:pPr marL="0" indent="0">
              <a:buFont typeface="Arial" panose="020B0604020202020204" pitchFamily="34" charset="0"/>
              <a:buNone/>
            </a:pPr>
            <a:endParaRPr lang="en-US" baseline="0" dirty="0"/>
          </a:p>
          <a:p>
            <a:pPr marL="0" indent="0">
              <a:buFont typeface="Arial" panose="020B0604020202020204" pitchFamily="34" charset="0"/>
              <a:buNone/>
            </a:pPr>
            <a:r>
              <a:rPr lang="fr-FR" baseline="0"/>
              <a:t>Vous avez certainement d'autres questions sur la façon d'obtenir des dons de vos membres ou d'organiser des événements de collecte de fonds ; nous vous fournirons des renseignements supplémentaires sur ces sujets ultérieurement, qui figurent dans le guide du coordinateur.</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a:t>(passer à la diapositive suivante)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en-US"/>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Chaque niveau de l’organisation — du club à la région constitutionnelle — établira un objectif pour la campagne. Cela contribuera à générer assez d’activité chaque année pour que l'objectif de campagne de 300 millions USD soit atteint. Les responsables qui fixent des objectifs à tous les niveaux ont ainsi des attentes spécifiques et gérables eu égard à la participation de leur région et au soutien pouvant être accordé à la LCIF et à la Campagne 100. Plus important, nous savons que les Lions répondent à l'appel des objectifs, et les dépassent même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Pour atteindre notre objectif global de 300 000 $, nous demandons à chaque Lion de faire un don de 2 $ par semaine, ce qui correspond à 100 $ par an ou 300 $ pour toute la durée de la campagne.</a:t>
            </a:r>
          </a:p>
          <a:p>
            <a:endParaRPr lang="en-US" baseline="0" dirty="0"/>
          </a:p>
          <a:p>
            <a:r>
              <a:rPr lang="fr-FR" baseline="0"/>
              <a:t>L'engagement minimal de 300 $ est l'objectif de base des Lions pour la Campagne 100.</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en-US"/>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Pour les Lions, faire un don de 100 $ par semaine représente un gros effort.</a:t>
            </a:r>
            <a:r>
              <a:rPr lang="fr-FR" baseline="0"/>
              <a:t> Cela peut être utile de décomposer cette somme en montants plus faibles, comme nous l'avons montré sur la diapositive précédente, et montrer que 100 $, cela fait 2 $ par semaine. Il faut aussi parler de ce que la LCIF peut faire avec un don de 100 $. Peut-être vous souvenez-vous de cette diapositive du premier wébinaire, la voici. Examinons-la plus en détail et réfléchissons à ce qui pourrait le plus impacter votre club.</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en-US"/>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Peut-être votre club verse-t-il des dons depuis très longtemps à la LCIF.</a:t>
            </a:r>
            <a:r>
              <a:rPr lang="fr-FR" baseline="0" dirty="0"/>
              <a:t> Peut-être certains membres n'ont-ils jamais fait de dons à la LCIF auparavant. </a:t>
            </a:r>
            <a:r>
              <a:rPr lang="fr-FR" dirty="0"/>
              <a:t>Quelle que soit la situation de votre club, nous vous encourageons à tendre vers au moins l'un des quatre objectifs suivants pour commencer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baseline="0" dirty="0"/>
              <a:t>Visez 100 % de participation des membres : tous les membres font un don personnel à la LCIF.</a:t>
            </a:r>
          </a:p>
          <a:p>
            <a:pPr marL="628650" lvl="1" indent="-171450">
              <a:buFont typeface="Arial" panose="020B0604020202020204" pitchFamily="34" charset="0"/>
              <a:buChar char="•"/>
            </a:pPr>
            <a:r>
              <a:rPr lang="fr-FR" sz="1200" dirty="0"/>
              <a:t>La participation est essentielle à notre succès !</a:t>
            </a:r>
          </a:p>
          <a:p>
            <a:pPr marL="628650" lvl="1" indent="-171450">
              <a:buFont typeface="Arial" panose="020B0604020202020204" pitchFamily="34" charset="0"/>
              <a:buChar char="•"/>
            </a:pPr>
            <a:r>
              <a:rPr lang="fr-FR" sz="1200" dirty="0"/>
              <a:t>Plus les Lions participent, plus fort sera l'impact sur nos objectifs collectifs de service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baseline="0" dirty="0"/>
              <a:t>Vous pouvez aussi viser 100 % de participation des membres à hauteur d'au moins 100 $ par membres : tous les membres font un don minimum de 100 $ à la LCIF. Ainsi l'objectif global de 100 $ par membre, par an est atteint.</a:t>
            </a:r>
          </a:p>
          <a:p>
            <a:pPr marL="628650" lvl="1" indent="-171450">
              <a:buFont typeface="Arial" panose="020B0604020202020204" pitchFamily="34" charset="0"/>
              <a:buChar char="•"/>
            </a:pPr>
            <a:r>
              <a:rPr lang="fr-FR" sz="1200" dirty="0"/>
              <a:t>100 $ USD, soit juste 2 dollars par semaine, peuvent aller loin</a:t>
            </a:r>
          </a:p>
          <a:p>
            <a:pPr marL="628650" lvl="1" indent="-171450">
              <a:buFont typeface="Arial" panose="020B0604020202020204" pitchFamily="34" charset="0"/>
              <a:buChar char="•"/>
            </a:pPr>
            <a:r>
              <a:rPr lang="fr-FR" sz="1200" dirty="0"/>
              <a:t>Les clubs qui atteignent cet objectif recevront une récompense de club 100/100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baseline="0" dirty="0"/>
              <a:t>Votre club peut aussi faire un don de trésorerie ou organiser une levée de fonds : penser à utiliser les fonds de votre club en contrepartie des dons versés par vos membres ou essayer d'organiser un événement impliquant toute la communauté.</a:t>
            </a:r>
          </a:p>
          <a:p>
            <a:pPr marL="628650" lvl="1" indent="-171450">
              <a:buFont typeface="Arial" panose="020B0604020202020204" pitchFamily="34" charset="0"/>
              <a:buChar char="•"/>
            </a:pPr>
            <a:r>
              <a:rPr lang="fr-FR" sz="1200" dirty="0"/>
              <a:t>Les dons de trésorerie de club sont une des façons pour un club de montrer collectivement leur appui à la LCIF et à la Campagne 100</a:t>
            </a:r>
          </a:p>
          <a:p>
            <a:pPr marL="628650" lvl="1" indent="-171450">
              <a:buFont typeface="Arial" panose="020B0604020202020204" pitchFamily="34" charset="0"/>
              <a:buChar char="•"/>
            </a:pPr>
            <a:r>
              <a:rPr lang="fr-FR" sz="1200" dirty="0"/>
              <a:t>Organiser une collecte de fonds, c'est aussi inviter la communauté et faire passer notre message de service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fr-FR" baseline="0" dirty="0"/>
              <a:t>Encouragez votre club à devenir un Club modèle : </a:t>
            </a:r>
            <a:r>
              <a:rPr lang="fr-FR" dirty="0"/>
              <a:t>les Clubs modèles fixent des objectifs ambitieux et montrent l'exemple en essayant diverses stratégies pour les atteindre.</a:t>
            </a:r>
            <a:r>
              <a:rPr lang="fr-FR" sz="1200" dirty="0"/>
              <a:t> En échange, ils seront reconnus à hauteur de leurs efforts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Découvrez comment devenir un Club modèle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en-US"/>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Peut-être votre club a-t-il fixé des objectifs élevés ; envisageriez vous de devenir un Club modèle ?</a:t>
            </a:r>
          </a:p>
          <a:p>
            <a:endParaRPr lang="en-US" baseline="0" dirty="0"/>
          </a:p>
          <a:p>
            <a:r>
              <a:rPr lang="fr-FR"/>
              <a:t>Les Clubs modèles sont essentiels au succès de notre campagne.</a:t>
            </a:r>
            <a:r>
              <a:rPr lang="fr-FR" baseline="0"/>
              <a:t> Les Clubs modèles fixent un objectif de don moyen par membre ambitieux d'au moins 750 $ par membre et s'engagent à essayer diverses stratégies de levée de fonds. </a:t>
            </a:r>
          </a:p>
          <a:p>
            <a:r>
              <a:rPr lang="fr-FR" baseline="0"/>
              <a:t> </a:t>
            </a:r>
          </a:p>
          <a:p>
            <a:r>
              <a:rPr lang="fr-FR" baseline="0"/>
              <a:t>La moyenne de don par membre des Clubs modèles peut paraître intimidante :</a:t>
            </a:r>
          </a:p>
          <a:p>
            <a:pPr marL="171450" indent="-171450">
              <a:buFont typeface="Arial" panose="020B0604020202020204" pitchFamily="34" charset="0"/>
              <a:buChar char="•"/>
            </a:pPr>
            <a:r>
              <a:rPr lang="fr-FR" baseline="0"/>
              <a:t>Tous les fonds levés depuis le 1er juillet 2017 comptent ; votre club a certainement une longueur d'avance !</a:t>
            </a:r>
          </a:p>
          <a:p>
            <a:pPr marL="171450" indent="-171450">
              <a:buFont typeface="Arial" panose="020B0604020202020204" pitchFamily="34" charset="0"/>
              <a:buChar char="•"/>
            </a:pPr>
            <a:r>
              <a:rPr lang="fr-FR" baseline="0"/>
              <a:t>Tous les fonds, quelle que soit leur provenance, comptent, et pas seulement les dons des membres !</a:t>
            </a:r>
          </a:p>
          <a:p>
            <a:pPr marL="171450" indent="-171450">
              <a:buFont typeface="Arial" panose="020B0604020202020204" pitchFamily="34" charset="0"/>
              <a:buChar char="•"/>
            </a:pPr>
            <a:r>
              <a:rPr lang="fr-FR" baseline="0"/>
              <a:t>Votre club a jusqu'au 30 juin 2022 pour atteindre votre objectif. Il ne doit pas être atteint en une année.</a:t>
            </a:r>
          </a:p>
          <a:p>
            <a:pPr marL="171450" indent="-171450">
              <a:buFont typeface="Arial" panose="020B0604020202020204" pitchFamily="34" charset="0"/>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a:t>(passer à la diapositive suivante)</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en-US"/>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récompenses décernées aux Clubs modèles pour leurs efforts sont fabuleuses.</a:t>
            </a:r>
            <a:r>
              <a:rPr lang="fr-FR" baseline="0" dirty="0"/>
              <a:t> Il y a trois étapes de récompenses : en s'engageant à participer, en atteignant les objectifs et en réalisant les engagements et promesses de dons.</a:t>
            </a:r>
          </a:p>
          <a:p>
            <a:endParaRPr lang="en-US" baseline="0" dirty="0"/>
          </a:p>
          <a:p>
            <a:r>
              <a:rPr lang="fr-FR" baseline="0" dirty="0"/>
              <a:t>La reconnaissance est accordée en fonction du total des moyennes par membre atteint, par tranche de 750 $. Votre manuel décrit en détail chacune de ces étapes.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en-US"/>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Vous avez commencé à penser à votre plan  et à vos objectifs pour l'année.</a:t>
            </a:r>
            <a:r>
              <a:rPr lang="fr-FR" baseline="0"/>
              <a:t> Parlons maintenant de constituer une équipe pour vous aider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en-US"/>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Mener votre club au succès cette année requerra l'aide de chacun des membres de votre club.</a:t>
            </a:r>
            <a:r>
              <a:rPr lang="fr-FR" baseline="0"/>
              <a:t> Certains membres de votre club chercheront peut-être à occuper un poste de direction et à participer plus. Vous accompagner dans vos tâches de direction est l'une des façons de participer !</a:t>
            </a:r>
          </a:p>
          <a:p>
            <a:endParaRPr lang="en-US" baseline="0" dirty="0"/>
          </a:p>
          <a:p>
            <a:r>
              <a:rPr lang="fr-FR" baseline="0"/>
              <a:t>Pensez à créer une commission de club pour la Campagne 100. Vous pourriez recruter des membres pour vous aider à superviser les opérations de la campagne ; à diriger différents stratégies ou activités de levée de fonds, y compris faire des visites personnelles aux membres, participer aux tâches administratives, comme organiser les documents, soumettre les dons ou suivre les progrès réalisés par le club.</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en-US"/>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vous souhaitez que d'autres membres vous aident à diriger la campagne, pensez aux membres qui sont actifs et impliqués dans votre club ; ont fait preuve d'engagement et d'enthousiasme pour la LCIF et la Campagne100 ; peuvent faire un don ou une promesse de dons en faveur de la campagne ; et peuvent consacrer quelques heures chaque semaine à leurs actions.</a:t>
            </a:r>
            <a:r>
              <a:rPr lang="fr-FR" baseline="0" dirty="0"/>
              <a:t> Il est important que les membres de club puissent jouer un rôle actif et prennent en charge certaines de vos responsabilités.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en-US"/>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Dans ce wébinaire, nous nous attacherons plus particulièrement aux quatre tâches ou responsabilités primaires que vous endosserez lorsque vous serez coordinateur LCIF de club. Nous allons les appeler les quatre étapes qui mènent au succès !</a:t>
            </a:r>
          </a:p>
          <a:p>
            <a:endParaRPr lang="en-US" baseline="0" dirty="0"/>
          </a:p>
          <a:p>
            <a:r>
              <a:rPr lang="fr-FR" i="1" baseline="0"/>
              <a:t>(passer à la diapositive suivante)</a:t>
            </a:r>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en-US"/>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tant que coordinateur LCIF de club, vous faites partie d’une équipe globale de responsables Lions qui font le lien entre les Lions et la LCIF !</a:t>
            </a:r>
            <a:r>
              <a:rPr lang="fr-FR" baseline="0" dirty="0"/>
              <a:t> Votre coordinateur LCIF de district compte sur vous pour travailler avec votre club et remplir votre part des objectifs de district de votre club. En retour, ils sont là pour vous aider, vous donner des conseils et promouvoir le travail formidable que vous faites auprès de la LCIF !</a:t>
            </a:r>
          </a:p>
          <a:p>
            <a:endParaRPr lang="en-US" baseline="0" dirty="0"/>
          </a:p>
          <a:p>
            <a:r>
              <a:rPr lang="fr-FR" baseline="0" dirty="0"/>
              <a:t>Si vous n'avez pas encore pris contact avec votre coordinateur de district, voici ce que vous pouvez faire pour construire une bonne relation de travail :</a:t>
            </a:r>
          </a:p>
          <a:p>
            <a:pPr marL="171450" lvl="0" indent="-171450">
              <a:buFont typeface="Arial" panose="020B0604020202020204" pitchFamily="34" charset="0"/>
              <a:buChar char="•"/>
            </a:pPr>
            <a:r>
              <a:rPr lang="fr-FR" sz="1200" dirty="0">
                <a:solidFill>
                  <a:schemeClr val="tx1"/>
                </a:solidFill>
              </a:rPr>
              <a:t>Fixer des RDV récurrents avec votre coordinateur LCIF de district : rester en contact régulier avec cette personne vous aidera à gérer vos activités</a:t>
            </a:r>
          </a:p>
          <a:p>
            <a:pPr marL="171450" lvl="0" indent="-171450">
              <a:buFont typeface="Arial" panose="020B0604020202020204" pitchFamily="34" charset="0"/>
              <a:buChar char="•"/>
            </a:pPr>
            <a:r>
              <a:rPr lang="fr-FR" sz="1200" dirty="0"/>
              <a:t>Répondre rapidement aux demandes de formation : votre coordinateur de district fera régulièrement rapport de ses activités locales et ils seront contents d'avoir une réponse rapide de votre part</a:t>
            </a:r>
          </a:p>
          <a:p>
            <a:pPr marL="171450" lvl="0" indent="-171450">
              <a:buFont typeface="Arial" panose="020B0604020202020204" pitchFamily="34" charset="0"/>
              <a:buChar char="•"/>
            </a:pPr>
            <a:r>
              <a:rPr lang="fr-FR" sz="1200" dirty="0"/>
              <a:t>Prendre part aux réunions en personne avec vos autres coordinateurs, lorsque cela est possible : les réunions en personne permettent de se rassembler, de connaître les autres responsables, de réfléchir à des solutions et de célébrer les accomplissements</a:t>
            </a:r>
          </a:p>
          <a:p>
            <a:pPr marL="171450" lvl="0" indent="-171450">
              <a:buFont typeface="Arial" panose="020B0604020202020204" pitchFamily="34" charset="0"/>
              <a:buChar char="•"/>
            </a:pPr>
            <a:r>
              <a:rPr lang="fr-FR" sz="1200" dirty="0"/>
              <a:t>Envoyer des mises à jour régulières à vos coordinateurs LCIF de district : gardez votre coordinateur informé pour qu'il soit en mesure de faire connaître vos accomplissements aux autres responsables et au club de votre district !</a:t>
            </a:r>
          </a:p>
          <a:p>
            <a:pPr marL="171450" lvl="0" indent="-171450">
              <a:buFont typeface="Arial" panose="020B0604020202020204" pitchFamily="34" charset="0"/>
              <a:buChar char="•"/>
            </a:pPr>
            <a:r>
              <a:rPr lang="fr-FR" dirty="0"/>
              <a:t>Inviter vos coordinateurs LCIF de district à se joindre à une réunion de club et à faire un exposé avec vous : ils ont eux aussi une histoire à raconter et plus il y a d'histoire à partager, mieux c'est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en-US"/>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Bien, nous avons expliqué comment raconter votre histoire, faire un plan et construire votre équipe.</a:t>
            </a:r>
            <a:r>
              <a:rPr lang="fr-FR" baseline="0"/>
              <a:t> Maintenant, discutons de la meilleure façon de lever les fonds pour que les Lions puissent organiser encore plus d'activités de services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en-US"/>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a:solidFill>
                  <a:schemeClr val="tx1"/>
                </a:solidFill>
                <a:latin typeface="+mn-lt"/>
                <a:ea typeface="+mn-ea"/>
                <a:cs typeface="+mn-cs"/>
              </a:rPr>
              <a:t>Les Lions sont généreux par nature. Ce sont les plus grands supporters de la LCIF et ils soutiennent aussi les projets du club et toute autre cause importante chère à nos communautés. Mais nous savons aussi que nous avons besoin d'une </a:t>
            </a:r>
            <a:r>
              <a:rPr lang="fr-FR" sz="1200" b="1">
                <a:solidFill>
                  <a:schemeClr val="tx1"/>
                </a:solidFill>
                <a:latin typeface="+mn-lt"/>
                <a:ea typeface="+mn-ea"/>
                <a:cs typeface="+mn-cs"/>
              </a:rPr>
              <a:t>participation</a:t>
            </a:r>
            <a:r>
              <a:rPr lang="fr-FR" sz="1200">
                <a:solidFill>
                  <a:schemeClr val="tx1"/>
                </a:solidFill>
                <a:latin typeface="+mn-lt"/>
                <a:ea typeface="+mn-ea"/>
                <a:cs typeface="+mn-cs"/>
              </a:rPr>
              <a:t> inédite des Lions si nous voulons atteindre les objectifs de la Campagne 100.</a:t>
            </a:r>
          </a:p>
          <a:p>
            <a:endParaRPr lang="en-US" sz="1200" kern="1200" dirty="0">
              <a:solidFill>
                <a:schemeClr val="tx1"/>
              </a:solidFill>
              <a:effectLst/>
              <a:latin typeface="+mn-lt"/>
              <a:ea typeface="+mn-ea"/>
              <a:cs typeface="+mn-cs"/>
            </a:endParaRPr>
          </a:p>
          <a:p>
            <a:r>
              <a:rPr lang="fr-FR" sz="1200">
                <a:solidFill>
                  <a:schemeClr val="tx1"/>
                </a:solidFill>
                <a:latin typeface="+mn-lt"/>
                <a:ea typeface="+mn-ea"/>
                <a:cs typeface="+mn-cs"/>
              </a:rPr>
              <a:t>En tant que coordinateur LCIF de club, vous pouvez aider votre club à lever des fonds en mettant en œuvre les quatre mesures suivantes :</a:t>
            </a:r>
          </a:p>
          <a:p>
            <a:pPr marL="171450" lvl="0" indent="-171450">
              <a:buFont typeface="Arial" panose="020B0604020202020204" pitchFamily="34" charset="0"/>
              <a:buChar char="•"/>
            </a:pPr>
            <a:r>
              <a:rPr lang="fr-FR" sz="1200">
                <a:solidFill>
                  <a:schemeClr val="tx1"/>
                </a:solidFill>
                <a:latin typeface="+mn-lt"/>
                <a:ea typeface="+mn-ea"/>
                <a:cs typeface="+mn-cs"/>
              </a:rPr>
              <a:t>Inviter les membres individuels à faire un </a:t>
            </a:r>
            <a:r>
              <a:rPr lang="fr-FR" sz="1200" b="1">
                <a:solidFill>
                  <a:schemeClr val="tx1"/>
                </a:solidFill>
                <a:latin typeface="+mn-lt"/>
                <a:ea typeface="+mn-ea"/>
                <a:cs typeface="+mn-cs"/>
              </a:rPr>
              <a:t>don personnel ou une promesse de dons</a:t>
            </a:r>
          </a:p>
          <a:p>
            <a:pPr marL="171450" lvl="0" indent="-171450">
              <a:buFont typeface="Arial" panose="020B0604020202020204" pitchFamily="34" charset="0"/>
              <a:buChar char="•"/>
            </a:pPr>
            <a:r>
              <a:rPr lang="fr-FR" sz="1200">
                <a:solidFill>
                  <a:schemeClr val="tx1"/>
                </a:solidFill>
                <a:latin typeface="+mn-lt"/>
                <a:ea typeface="+mn-ea"/>
                <a:cs typeface="+mn-cs"/>
              </a:rPr>
              <a:t>Planifier des </a:t>
            </a:r>
            <a:r>
              <a:rPr lang="fr-FR" sz="1200" b="1">
                <a:solidFill>
                  <a:schemeClr val="tx1"/>
                </a:solidFill>
                <a:latin typeface="+mn-lt"/>
                <a:ea typeface="+mn-ea"/>
                <a:cs typeface="+mn-cs"/>
              </a:rPr>
              <a:t>collectes de fonds</a:t>
            </a:r>
            <a:r>
              <a:rPr lang="fr-FR" sz="1200">
                <a:solidFill>
                  <a:schemeClr val="tx1"/>
                </a:solidFill>
                <a:latin typeface="+mn-lt"/>
                <a:ea typeface="+mn-ea"/>
                <a:cs typeface="+mn-cs"/>
              </a:rPr>
              <a:t> dont les bénéfices seront directement versés à la LCIF</a:t>
            </a:r>
          </a:p>
          <a:p>
            <a:pPr marL="171450" lvl="0" indent="-171450">
              <a:buFont typeface="Arial" panose="020B0604020202020204" pitchFamily="34" charset="0"/>
              <a:buChar char="•"/>
            </a:pPr>
            <a:r>
              <a:rPr lang="fr-FR" sz="1200">
                <a:solidFill>
                  <a:schemeClr val="tx1"/>
                </a:solidFill>
                <a:latin typeface="+mn-lt"/>
                <a:ea typeface="+mn-ea"/>
                <a:cs typeface="+mn-cs"/>
              </a:rPr>
              <a:t>Envisager de faire un </a:t>
            </a:r>
            <a:r>
              <a:rPr lang="fr-FR" sz="1200" b="1">
                <a:solidFill>
                  <a:schemeClr val="tx1"/>
                </a:solidFill>
                <a:latin typeface="+mn-lt"/>
                <a:ea typeface="+mn-ea"/>
                <a:cs typeface="+mn-cs"/>
              </a:rPr>
              <a:t>don de trésorerie du club</a:t>
            </a:r>
            <a:r>
              <a:rPr lang="fr-FR" sz="1200">
                <a:solidFill>
                  <a:schemeClr val="tx1"/>
                </a:solidFill>
                <a:latin typeface="+mn-lt"/>
                <a:ea typeface="+mn-ea"/>
                <a:cs typeface="+mn-cs"/>
              </a:rPr>
              <a:t> à la LCIF</a:t>
            </a:r>
          </a:p>
          <a:p>
            <a:pPr marL="171450" lvl="0" indent="-171450">
              <a:buFont typeface="Arial" panose="020B0604020202020204" pitchFamily="34" charset="0"/>
              <a:buChar char="•"/>
            </a:pPr>
            <a:r>
              <a:rPr lang="fr-FR" sz="1200">
                <a:solidFill>
                  <a:schemeClr val="tx1"/>
                </a:solidFill>
                <a:latin typeface="+mn-lt"/>
                <a:ea typeface="+mn-ea"/>
                <a:cs typeface="+mn-cs"/>
              </a:rPr>
              <a:t>Nouer des liens avec les </a:t>
            </a:r>
            <a:r>
              <a:rPr lang="fr-FR" sz="1200" b="1">
                <a:solidFill>
                  <a:schemeClr val="tx1"/>
                </a:solidFill>
                <a:latin typeface="+mn-lt"/>
                <a:ea typeface="+mn-ea"/>
                <a:cs typeface="+mn-cs"/>
              </a:rPr>
              <a:t>entreprises locales et les non–Lions</a:t>
            </a:r>
            <a:r>
              <a:rPr lang="fr-FR" sz="1200">
                <a:solidFill>
                  <a:schemeClr val="tx1"/>
                </a:solidFill>
                <a:latin typeface="+mn-lt"/>
                <a:ea typeface="+mn-ea"/>
                <a:cs typeface="+mn-cs"/>
              </a:rPr>
              <a:t> et les inviter à soutenir la LCIF</a:t>
            </a:r>
          </a:p>
          <a:p>
            <a:pPr marL="0" indent="0">
              <a:buFont typeface="Arial" panose="020B0604020202020204" pitchFamily="34" charset="0"/>
              <a:buNone/>
            </a:pPr>
            <a:endParaRPr lang="en-US" dirty="0"/>
          </a:p>
          <a:p>
            <a:pPr marL="0" indent="0">
              <a:buFont typeface="Arial" panose="020B0604020202020204" pitchFamily="34" charset="0"/>
              <a:buNone/>
            </a:pPr>
            <a:r>
              <a:rPr lang="fr-FR"/>
              <a:t>Passons le temps qui nous reste à étudier comment mener à bien chacune de ces stratégies !</a:t>
            </a:r>
            <a:br>
              <a:rPr lang="fr-FR" baseline="0"/>
            </a:br>
            <a:endParaRPr lang="fr-FR" baseline="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a:t>(passer à la diapositive suivante)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en-US"/>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Augmenter la participation des membres est l'un des points clés.</a:t>
            </a:r>
            <a:r>
              <a:rPr lang="fr-FR" baseline="0"/>
              <a:t> Discutons brièvement comment obtenir des soutiens individuels.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en-US"/>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comprenons que certains d'entre vous ne sont pas habitués à demander aux membres de votre club de faire un don, ou que vous avez fait une telle demande il y a bien longtemps.</a:t>
            </a:r>
            <a:r>
              <a:rPr lang="fr-FR" baseline="0" dirty="0"/>
              <a:t> Plusieurs choses peuvent être mises en œuvre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Premièrement, faites vous-même un don ou une promesse de dons avant d'inviter les autres à faire de même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Faire un don vous donnera la confiance nécessaire ; être capable de dire que vous avez fait un don et inviter les autres à faire de même est la meilleure façon de montrer aux autres que cette cause est très importante, que vous faites confiance à la LCIF et que eux aussi devraient participer.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Facilitez la vie des membres de votre club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Remettez-leur des cartes de promesses de dons ou montrez leur comment faire un don ou une promesse de dons en ligne sur www.lcif.org/donate ou sur l'appli </a:t>
            </a:r>
            <a:r>
              <a:rPr lang="fr-FR" baseline="0" dirty="0" err="1"/>
              <a:t>MyLion</a:t>
            </a:r>
            <a:r>
              <a:rPr lang="fr-FR" baseline="0" dirty="0"/>
              <a:t>. Si ce mécanisme est disponible dans votre région, encouragez-les à faire un don automatique/récurrent ; les petits dons se transforment en grand don au fil du temps.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Montrez-leur que c'est faisable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Demandez-leur d'envisager de faire un don spécifique et donc de commencer avec le plus petit montant possible. Par exemple : un don de 300 $ sur toute la durée la campagne correspond à 100 $ par an, ou 8 $ par mois, ou encore 2 $ par semaine ! Lorsque les Lions comprennent qu'un petit sacrifice peut avoir un énorme impact, ils souhaiteront peut-être faire encore plus.</a:t>
            </a:r>
          </a:p>
          <a:p>
            <a:pPr marL="171450" indent="-171450">
              <a:buFont typeface="Arial" panose="020B0604020202020204" pitchFamily="34" charset="0"/>
              <a:buChar char="•"/>
            </a:pPr>
            <a:r>
              <a:rPr lang="fr-FR" baseline="0" dirty="0"/>
              <a:t>Montrez-leur que c'est une décision personnelle :</a:t>
            </a:r>
          </a:p>
          <a:p>
            <a:pPr marL="628650" lvl="1" indent="-171450">
              <a:buFont typeface="Arial" panose="020B0604020202020204" pitchFamily="34" charset="0"/>
              <a:buChar char="•"/>
            </a:pPr>
            <a:r>
              <a:rPr lang="fr-FR" baseline="0" dirty="0"/>
              <a:t>Rencontrer vos collègues Lions individuellement ou en petits groupes lorsque cela est possible. Donnez-leur l'occasion de poser des questions et racontez-leur des histoires personnelles pour encourager les Lions à faire le meilleur don qu'ils peuvent. Il est toujours utile de connaître vos collègues Lions et d'apprendre quelles sont les causes qui les passionnent ou les touchent le plus. </a:t>
            </a:r>
          </a:p>
          <a:p>
            <a:pPr marL="171450" lvl="0" indent="-171450">
              <a:buFont typeface="Arial" panose="020B0604020202020204" pitchFamily="34" charset="0"/>
              <a:buChar char="•"/>
            </a:pPr>
            <a:r>
              <a:rPr lang="fr-FR" baseline="0" dirty="0"/>
              <a:t>Montrez-leur comment faire un don officiellement :</a:t>
            </a:r>
          </a:p>
          <a:p>
            <a:pPr marL="628650" lvl="1" indent="-171450">
              <a:buFont typeface="Arial" panose="020B0604020202020204" pitchFamily="34" charset="0"/>
              <a:buChar char="•"/>
            </a:pPr>
            <a:r>
              <a:rPr lang="fr-FR" baseline="0" dirty="0"/>
              <a:t>Veiller à ce que chaque Lion remplisse un formulaire de promesse de dons et le soumette à la LCIF pour être dûment enregistré et recevoir les récompenses correspondantes. Nous ne pouvons pas envoyer de récompenses si nous ne recevons pas les informations dont nous avons besoin.</a:t>
            </a:r>
          </a:p>
          <a:p>
            <a:pPr marL="171450" indent="-171450">
              <a:buFont typeface="Arial" panose="020B0604020202020204" pitchFamily="34" charset="0"/>
              <a:buChar char="•"/>
            </a:pPr>
            <a:r>
              <a:rPr lang="fr-FR" baseline="0" dirty="0"/>
              <a:t>Avoir un impact :</a:t>
            </a:r>
          </a:p>
          <a:p>
            <a:pPr marL="628650" lvl="1" indent="-171450">
              <a:buFont typeface="Arial" panose="020B0604020202020204" pitchFamily="34" charset="0"/>
              <a:buChar char="•"/>
            </a:pPr>
            <a:r>
              <a:rPr lang="fr-FR" sz="1200" dirty="0"/>
              <a:t>Remerciez les membres d'avoir pris le temps de vous rencontrer, de réfléchir à faire un don et dès que le don est fait,</a:t>
            </a:r>
            <a:r>
              <a:rPr lang="fr-FR" sz="1200" baseline="0" dirty="0"/>
              <a:t> montrez-leur l’impact qu'aura leur don par le truchement de la LCIF. </a:t>
            </a:r>
            <a:r>
              <a:rPr lang="fr-FR" sz="1200" dirty="0"/>
              <a:t>De plus, la LCIF offre toute une palette de récompense pour les dons à tous les niveaux, que nous passerons bientôt en revue.</a:t>
            </a:r>
          </a:p>
          <a:p>
            <a:pPr marL="628650" lvl="1" indent="-171450">
              <a:buFont typeface="Arial" panose="020B0604020202020204" pitchFamily="34" charset="0"/>
              <a:buChar char="•"/>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dirty="0"/>
              <a:t>Rappel : la chose la plus importante dont il faut vous rappeler est que collecter des fonds signifie inviter vos collègues Lions et vos voisins à </a:t>
            </a:r>
            <a:r>
              <a:rPr lang="fr-FR" i="1" baseline="0" dirty="0"/>
              <a:t>se joindre à vous</a:t>
            </a:r>
            <a:r>
              <a:rPr lang="fr-FR" baseline="0" dirty="0"/>
              <a:t> pour soutenir le travail de la LCIF. Vous ne leur demandez pas de l'argent pour vous-même ; vous leur demandez de faire un don dont la LCIF a besoin pour aider les Lions à changer le monde.</a:t>
            </a:r>
          </a:p>
          <a:p>
            <a:pPr marL="0" lvl="0" indent="0">
              <a:buFont typeface="Arial" panose="020B0604020202020204" pitchFamily="34" charset="0"/>
              <a:buNone/>
            </a:pPr>
            <a:endParaRPr lang="en-US" sz="12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dirty="0"/>
              <a:t>(passer à la diapositive suivante)</a:t>
            </a:r>
          </a:p>
          <a:p>
            <a:pPr marL="0" lv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en-US"/>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demandes directes et spécifiques permettent souvent d'obtenir des dons. Entraînez-vous à faire une telle demande avant de rencontrer vos membres.</a:t>
            </a:r>
            <a:r>
              <a:rPr lang="fr-FR" baseline="0" dirty="0"/>
              <a:t> Essayez à l'aide du texte suivant que vous pouvez adapter à votre guise :</a:t>
            </a:r>
          </a:p>
          <a:p>
            <a:endParaRPr lang="en-US" baseline="0" dirty="0"/>
          </a:p>
          <a:p>
            <a:r>
              <a:rPr lang="fr-FR" i="1" dirty="0"/>
              <a:t>« J'aimerais vous inviter à, comme moi, soutenir la Campagne 100. Je ne connais pas votre situation financière ou vos autres engagements caritatifs mais je connais bien votre passion et votre engagement pour le service Lion. Seriez-vous prêt à faire un don de seulement 8 dollars par mois, soit un don total de 300 $ sur trois ans ? »</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i="1" dirty="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en-US"/>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Lorsque vous vous préparez à faire une demande de don, prévoyez différentes réponses possibles. </a:t>
            </a:r>
            <a:r>
              <a:rPr lang="fr-FR" baseline="0" dirty="0"/>
              <a:t>Nous avons prévu quelques exemples ci-dessous.</a:t>
            </a:r>
          </a:p>
          <a:p>
            <a:endParaRPr lang="en-US" baseline="0" dirty="0"/>
          </a:p>
          <a:p>
            <a:r>
              <a:rPr lang="fr-FR" baseline="0" dirty="0"/>
              <a:t>Il est important de rappeler qu'il est tout à fait acceptable que vos membres demandent le temps de la réflexion, cela signifie qu'ils y réfléchissent sérieusement ! Pensez à faire un suivi avec eux jusqu'à ce qu'ils aient pris une décision.</a:t>
            </a:r>
          </a:p>
          <a:p>
            <a:endParaRPr lang="en-US" baseline="0" dirty="0"/>
          </a:p>
          <a:p>
            <a:r>
              <a:rPr lang="fr-FR" baseline="0" dirty="0"/>
              <a:t>Et si un membre dit non, peut-être ont-ils des questions qui retardent leur prise de décision. Ou alors, ils peuvent penser qu'ils ne peuvent pas se permettre de faire un don pour le montant que vous avez demandé et préfèrent ne rien donner du tout. Veillez bien à toujours répondre à leurs questions et à garder la porte ouverte à toutes les éventualités, qui peuvent mener à un don significatif, même en deçà du montant que vous avez demandé.</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en-US"/>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Des reconnaissances spéciales seront aussi créées pour les donateurs qui donnent pendant la Campagne 100 !</a:t>
            </a:r>
            <a:r>
              <a:rPr lang="fr-FR" baseline="0" dirty="0"/>
              <a:t> </a:t>
            </a:r>
            <a:r>
              <a:rPr lang="fr-FR" dirty="0"/>
              <a:t>Tous les donateurs qui donnent au moins 100 $ à la Campagne 100 recevront un insigne commémoratif, l'insigne en argent montré ci-dessus. Les donateurs qui contribuent au moins 300 USD au total recevront des récompenses supplémentaires décrites ci-dessus. Les donateurs recevront la récompense directement à l'adresse postale qu'ils ont communiquée, sauf indication contraire ; le traitement et l'envoi de ces articles commencera dès 2019.</a:t>
            </a:r>
          </a:p>
          <a:p>
            <a:endParaRPr lang="en-US" baseline="0" dirty="0"/>
          </a:p>
          <a:p>
            <a:r>
              <a:rPr lang="fr-FR" dirty="0"/>
              <a:t>Rappel : toutes les contributions seront prises en compte pour prétendre à la distinction de Compagnon Melvin Jones et Compagnon de Melvin Jones Progressif.</a:t>
            </a:r>
            <a:r>
              <a:rPr lang="fr-FR" baseline="0" dirty="0"/>
              <a:t> Toutes les récompenses décrites ici sont décernées en supplément de toute autre récompense offerte par la LCIF.</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en-US"/>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donateurs qui s'engagent à faire un don récurrent au fil du temps, qu'il s'agisse de promesses de dons ou de dons mensuels automatiques, peuvent prétendre à des cadeaux attrayants, en plus des récompenses qu'ils recevront pour le total de leurs dons faits tout au long de la campagne.</a:t>
            </a:r>
            <a:r>
              <a:rPr lang="fr-FR" baseline="0" dirty="0"/>
              <a:t> Vous recevrez bientôt des informations supplémentaires sur ces éléments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en-US"/>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Outre les distinctions propres à la Campagne 100, les dons faits en faveur de la Campagne 100 seront aussi pris en compte pour prétendre aux programmes de reconnaissance :</a:t>
            </a:r>
          </a:p>
          <a:p>
            <a:pPr marL="171450" indent="-171450">
              <a:buFont typeface="Arial" panose="020B0604020202020204" pitchFamily="34" charset="0"/>
              <a:buChar char="•"/>
            </a:pPr>
            <a:r>
              <a:rPr lang="fr-FR" dirty="0"/>
              <a:t>Le programme des Compagnons de Melvin Jones honore les dons d'au moins 1 000 dollars US, réglés en mensualités minimales de 100 $US sur une période de cinq ans. En reconnaissance de ces contributions, les donateurs recevront un insigne de Compagnon de Melvin </a:t>
            </a:r>
            <a:r>
              <a:rPr lang="fr-FR" dirty="0" err="1"/>
              <a:t>Jone</a:t>
            </a:r>
            <a:r>
              <a:rPr lang="fr-FR" dirty="0"/>
              <a:t> spécial et une plaque personnalisée.</a:t>
            </a:r>
          </a:p>
          <a:p>
            <a:pPr marL="171450" indent="-171450">
              <a:buFont typeface="Arial" panose="020B0604020202020204" pitchFamily="34" charset="0"/>
              <a:buChar char="•"/>
            </a:pPr>
            <a:r>
              <a:rPr lang="fr-FR" dirty="0"/>
              <a:t>La distinction de Compagnon de Melvin Jones de catégorie « progressive » valorise les dons de 1 000 dollars et plus. Le programme de reconnaissance décerne des insignes distinctifs pour tout don compris entre 2000 et 100 000 dollars.</a:t>
            </a:r>
          </a:p>
          <a:p>
            <a:pPr marL="171450" indent="-171450">
              <a:buFont typeface="Arial" panose="020B0604020202020204" pitchFamily="34" charset="0"/>
              <a:buChar char="•"/>
            </a:pPr>
            <a:r>
              <a:rPr lang="fr-FR" dirty="0"/>
              <a:t>Partenaires humanitaires : ce programme reconnaît les donateurs qui font des contributions de 5000 $ et au-delà tout au long de leur vie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fr-FR" dirty="0"/>
              <a:t>Lorsqu'un donateur a accumulé assez et atteint le seuil minimum requis pour obtenir une distinction de Compagnon de Melvin Jones, ils doivent remplir un formulaire de contribution MJF. Vous pouvez trouver ces formulaires en ligne sur le site lcif.org.</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dirty="0"/>
              <a:t>(passer à la diapositive suivante)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en-US"/>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solidFill>
                  <a:schemeClr val="tx1"/>
                </a:solidFill>
                <a:latin typeface="+mn-lt"/>
                <a:ea typeface="+mn-ea"/>
                <a:cs typeface="+mn-cs"/>
              </a:rPr>
              <a:t>Votre rôle se décompose en quatre tâches primaires, centrées autour d'un objectif commun, promouvoir la participation de chaque Lion :</a:t>
            </a:r>
          </a:p>
          <a:p>
            <a:pPr marL="171450" indent="-171450">
              <a:buFont typeface="Arial" panose="020B0604020202020204" pitchFamily="34" charset="0"/>
              <a:buChar char="•"/>
            </a:pPr>
            <a:r>
              <a:rPr lang="fr-FR" dirty="0"/>
              <a:t>Raconter votre histoire : sensibilisez vos membres à l'impact de la LCIF dans votre communauté et partout dans le monde.</a:t>
            </a:r>
          </a:p>
          <a:p>
            <a:pPr marL="171450" indent="-171450">
              <a:buFont typeface="Arial" panose="020B0604020202020204" pitchFamily="34" charset="0"/>
              <a:buChar char="•"/>
            </a:pPr>
            <a:r>
              <a:rPr lang="fr-FR" dirty="0"/>
              <a:t>Planifier un projet : découvrir les différentes façons dont vous et votre club pouvez soutenir la Campagne 100. Ensuite, fixez votre objectif.</a:t>
            </a:r>
          </a:p>
          <a:p>
            <a:pPr marL="171450" indent="-171450">
              <a:buFont typeface="Arial" panose="020B0604020202020204" pitchFamily="34" charset="0"/>
              <a:buChar char="•"/>
            </a:pPr>
            <a:r>
              <a:rPr lang="fr-FR" dirty="0"/>
              <a:t>Construire une équipe : formez une commission qui vous aidera à lever des fonds et à nouer des liens avec votre communauté.</a:t>
            </a:r>
          </a:p>
          <a:p>
            <a:pPr marL="171450" indent="-171450">
              <a:buFont typeface="Arial" panose="020B0604020202020204" pitchFamily="34" charset="0"/>
              <a:buChar char="•"/>
            </a:pPr>
            <a:r>
              <a:rPr lang="fr-FR" dirty="0"/>
              <a:t>Lever des fonds : commencez par faire un don personnel. Ensuite, demandez à d'autres membres de se joindre à vous pour soutenir la Campagne 100 et proposez-leur différentes façons de contribuer.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fr-FR" dirty="0"/>
              <a:t>L'ensemble de ses tâches encouragera la participation de votre club et d'autres membres de votre communauté !</a:t>
            </a:r>
          </a:p>
          <a:p>
            <a:pPr marL="0" indent="0">
              <a:buFont typeface="Arial" panose="020B0604020202020204" pitchFamily="34" charset="0"/>
              <a:buNone/>
            </a:pPr>
            <a:endParaRPr lang="en-US" baseline="0" dirty="0"/>
          </a:p>
          <a:p>
            <a:pPr marL="0" indent="0">
              <a:buFont typeface="Arial" panose="020B0604020202020204" pitchFamily="34" charset="0"/>
              <a:buNone/>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en-US"/>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La LCIF offre aussi des récompenses pour les dons annuels de 50 $, 100 $ et 200 $. Ce programme s'appelle le Lions Share. Lions Share est conçu pour les donateurs qui ne peuvent pas encore atteindre le niveau de contribution requis pour se voir décerner une distinction de compagnon de Melvin Jones ; il s'agit de reconnaître leur générosité et de leur proposer une feuille de route qui leur permet d'atteindre leur objectif de dons. </a:t>
            </a:r>
          </a:p>
          <a:p>
            <a:r>
              <a:rPr lang="fr-FR"/>
              <a:t>Le programme Lions Share comprend les niveaux de reconnaissance suivants :</a:t>
            </a:r>
          </a:p>
          <a:p>
            <a:pPr marL="178328" indent="-178328">
              <a:buFont typeface="Arial" panose="020B0604020202020204" pitchFamily="34" charset="0"/>
              <a:buChar char="•"/>
            </a:pPr>
            <a:r>
              <a:rPr lang="fr-FR"/>
              <a:t>Pour un don de 50 $, un donateur peut recevoir un insigne Lions Share 1 étoile</a:t>
            </a:r>
          </a:p>
          <a:p>
            <a:pPr marL="178328" indent="-178328">
              <a:buFont typeface="Arial" panose="020B0604020202020204" pitchFamily="34" charset="0"/>
              <a:buChar char="•"/>
            </a:pPr>
            <a:r>
              <a:rPr lang="fr-FR"/>
              <a:t>Pour un don de 100 $, un donateur peut recevoir un insigne Lions Share 2 étoiles</a:t>
            </a:r>
          </a:p>
          <a:p>
            <a:pPr marL="178328" indent="-178328">
              <a:buFont typeface="Arial" panose="020B0604020202020204" pitchFamily="34" charset="0"/>
              <a:buChar char="•"/>
            </a:pPr>
            <a:r>
              <a:rPr lang="fr-FR"/>
              <a:t>Pour un don de 200 $, un donateur peut recevoir un insigne Lions Share 3 étoiles</a:t>
            </a:r>
          </a:p>
          <a:p>
            <a:pPr marL="0" indent="0">
              <a:buFont typeface="Arial" panose="020B0604020202020204" pitchFamily="34" charset="0"/>
              <a:buNone/>
            </a:pPr>
            <a:endParaRPr lang="en-US" dirty="0"/>
          </a:p>
          <a:p>
            <a:pPr marL="0" indent="0">
              <a:buFont typeface="Arial" panose="020B0604020202020204" pitchFamily="34" charset="0"/>
              <a:buNone/>
            </a:pPr>
            <a:r>
              <a:rPr lang="fr-FR"/>
              <a:t>Les distinctions Lions Share sont décernées en sus de toutes les reconnaissances de la Campagne 100 décrites sur les diapositives précédentes.</a:t>
            </a:r>
          </a:p>
          <a:p>
            <a:endParaRPr lang="en-US" dirty="0"/>
          </a:p>
          <a:p>
            <a:r>
              <a:rPr lang="fr-FR"/>
              <a:t>Les dons peuvent être dédiés au fonds la Puissance du service ou au Fonds Aide aux victimes de catastrophe. Votre coordinateur LCIF de district recevra une livraison d'insignes Lions Share et une brochure leur permettant d'enregistrer les dons. Si vous ou les membres de votre club faites des dons remplissant ces critères, veillez à bien remplir un formulaire de demande afin que la LCIF vous envoie votre insigne.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a:p>
            <a:endParaRPr lang="en-US" dirty="0"/>
          </a:p>
          <a:p>
            <a:pPr marL="178328" indent="-178328">
              <a:buFont typeface="Arial" panose="020B0604020202020204" pitchFamily="34" charset="0"/>
              <a:buChar char="•"/>
            </a:pPr>
            <a:endParaRPr lang="en-US" dirty="0"/>
          </a:p>
        </p:txBody>
      </p:sp>
      <p:sp>
        <p:nvSpPr>
          <p:cNvPr id="5" name="Footer Placeholder 4"/>
          <p:cNvSpPr>
            <a:spLocks noGrp="1"/>
          </p:cNvSpPr>
          <p:nvPr>
            <p:ph type="ftr" sz="quarter" idx="11"/>
          </p:nvPr>
        </p:nvSpPr>
        <p:spPr/>
        <p:txBody>
          <a:bodyPr/>
          <a:lstStyle/>
          <a:p>
            <a:r>
              <a:rPr lang="fr-FR">
                <a:solidFill>
                  <a:prstClr val="black"/>
                </a:solidFill>
              </a:rPr>
              <a:t>Comité Développement la LCIF - 10 août 2018</a:t>
            </a:r>
          </a:p>
        </p:txBody>
      </p:sp>
      <p:sp>
        <p:nvSpPr>
          <p:cNvPr id="6" name="Header Placeholder 5"/>
          <p:cNvSpPr>
            <a:spLocks noGrp="1"/>
          </p:cNvSpPr>
          <p:nvPr>
            <p:ph type="hdr" sz="quarter" idx="12"/>
          </p:nvPr>
        </p:nvSpPr>
        <p:spPr/>
        <p:txBody>
          <a:bodyPr/>
          <a:lstStyle/>
          <a:p>
            <a:r>
              <a:rPr lang="fr-FR">
                <a:solidFill>
                  <a:prstClr val="black"/>
                </a:solidFill>
              </a:rPr>
              <a:t>A4- Programme Lions Share</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a:t>Par ailleurs, pour honorer les Clubs modèles de la Campagne 100, la LCIF récompense les accomplissements des clubs, notamment en décernant des écussons de don de club, des écussons de fanion MJF et des chevrons.</a:t>
            </a:r>
          </a:p>
          <a:p>
            <a:pPr marL="170049" indent="-170049">
              <a:buFont typeface="Arial" panose="020B0604020202020204" pitchFamily="34" charset="0"/>
              <a:buChar char="•"/>
            </a:pPr>
            <a:r>
              <a:rPr lang="fr-FR"/>
              <a:t>Il y a cinq niveaux d'</a:t>
            </a:r>
            <a:r>
              <a:rPr lang="fr-FR" b="1"/>
              <a:t>écussons de don de club</a:t>
            </a:r>
            <a:r>
              <a:rPr lang="fr-FR"/>
              <a:t> :</a:t>
            </a:r>
            <a:r>
              <a:rPr lang="fr-FR" b="0" baseline="0"/>
              <a:t> </a:t>
            </a:r>
            <a:r>
              <a:rPr lang="fr-FR"/>
              <a:t>50 $, 100 $, 250 $, 500 $ et 1 000 $. Les reconnaissances sont calculées sur le total des dons du club divisé par le nombre de Lions dans le club. Si un club obtient une moyenne de don par membre correspondant à l'un de ces niveaux dans une année Lion donnée, le club recevra un écusson de fanion. Les Clubs modèles reçoivent ces distinctions en plus de leurs récompenses de Club modèle propres.</a:t>
            </a:r>
          </a:p>
          <a:p>
            <a:pPr marL="170049" indent="-170049" defTabSz="924155">
              <a:buFont typeface="Arial" panose="020B0604020202020204" pitchFamily="34" charset="0"/>
              <a:buChar char="•"/>
              <a:defRPr/>
            </a:pPr>
            <a:r>
              <a:rPr lang="fr-FR"/>
              <a:t>Les clubs reçoivent un </a:t>
            </a:r>
            <a:r>
              <a:rPr lang="fr-FR" b="1"/>
              <a:t>écusson de fanion / chevron Compagnon de Melvin Jones</a:t>
            </a:r>
            <a:r>
              <a:rPr lang="fr-FR"/>
              <a:t> la première fois qu’un membre reçoit une distinction Melvin Jones. Le club recevra un chevron les années suivant la première distinction CMJ reçue. Le club reçoit aussi un écusson de fanion lorsque tous les membres du club peuvent prétendre à une distinction de Compagnon Melvin Jones.</a:t>
            </a:r>
          </a:p>
          <a:p>
            <a:pPr marL="0" indent="0" defTabSz="924155">
              <a:buFont typeface="Arial" panose="020B0604020202020204" pitchFamily="34" charset="0"/>
              <a:buNone/>
              <a:defRPr/>
            </a:pPr>
            <a:endParaRPr lang="en-US" dirty="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a:t>(passer à la diapositive suivante)</a:t>
            </a:r>
          </a:p>
          <a:p>
            <a:pPr marL="0" indent="0" defTabSz="924155">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en-US"/>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événements de collecte de fonds sont des événements majeurs pour qu'un club contribue à la Campagne 100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en-US"/>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Ces événements donnent à votre club l'occasion de passer du temps ensemble, d'éventuellement inviter d'autres membres de la communauté et de lever des fonds pour soutenir le travail de la LCIF !</a:t>
            </a:r>
          </a:p>
          <a:p>
            <a:endParaRPr lang="en-US" baseline="0" dirty="0"/>
          </a:p>
          <a:p>
            <a:r>
              <a:rPr lang="fr-FR" baseline="0"/>
              <a:t>Certains d'entre vous ont déjà une certaine expérience de ce type d’évènements. Voici quelques conseils pour les néophytes :</a:t>
            </a:r>
          </a:p>
          <a:p>
            <a:pPr marL="174708" indent="-174708">
              <a:buFont typeface="Arial" panose="020B0604020202020204" pitchFamily="34" charset="0"/>
              <a:buChar char="•"/>
            </a:pPr>
            <a:r>
              <a:rPr lang="fr-FR" baseline="0"/>
              <a:t>Soyez créatif : profitez de cette campagne pour essayer quelque-chose de nouveau ! Recueillez des idées auprès de vos collègues Lions ou trouvez des idées sur le blog de la LCIF</a:t>
            </a:r>
          </a:p>
          <a:p>
            <a:pPr marL="174708" indent="-174708">
              <a:buFont typeface="Arial" panose="020B0604020202020204" pitchFamily="34" charset="0"/>
              <a:buChar char="•"/>
            </a:pPr>
            <a:r>
              <a:rPr lang="fr-FR" baseline="0"/>
              <a:t>Pensez à sensibiliser les participants au travail accompli par la LCIF, à nos causes mondiales et aux services dispensés par les Lions dans le monde. C'est une excellente manière de mettre en lumière les actions de la LCIF dans votre communauté</a:t>
            </a:r>
          </a:p>
          <a:p>
            <a:pPr marL="174708" indent="-174708">
              <a:buFont typeface="Arial" panose="020B0604020202020204" pitchFamily="34" charset="0"/>
              <a:buChar char="•"/>
            </a:pPr>
            <a:r>
              <a:rPr lang="fr-FR" baseline="0"/>
              <a:t>Distribuez des documents, brochures et guides de poche que les participants ramèneront chez eux</a:t>
            </a:r>
          </a:p>
          <a:p>
            <a:pPr marL="174708" indent="-174708">
              <a:buFont typeface="Arial" panose="020B0604020202020204" pitchFamily="34" charset="0"/>
              <a:buChar char="•"/>
            </a:pPr>
            <a:r>
              <a:rPr lang="fr-FR" baseline="0"/>
              <a:t>Demandez aux membres de vous aider : il faut du temps et toute l'énergie des Lions pour mettre en place de tels événements. Les Lions adorent diriger et servir, les autres membres de votre club vous aideront volontiers !</a:t>
            </a:r>
          </a:p>
          <a:p>
            <a:pPr marL="174708" indent="-174708">
              <a:buFont typeface="Arial" panose="020B0604020202020204" pitchFamily="34" charset="0"/>
              <a:buChar char="•"/>
            </a:pPr>
            <a:endParaRPr lang="en-US" baseline="0" dirty="0"/>
          </a:p>
          <a:p>
            <a:r>
              <a:rPr lang="fr-FR" baseline="0"/>
              <a:t>Rappel : un événement de collecte de fonds vise à encourager votre communauté à se joindre à vous pour changer le monde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en-US"/>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Il est aussi possible de soutenir la LCIF en faisant un don de trésorerie de club.</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en-US"/>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Nous savons que les clubs mettent chaque année de côté des fonds pour des œuvres caritatives.</a:t>
            </a:r>
            <a:r>
              <a:rPr lang="fr-FR" baseline="0" dirty="0"/>
              <a:t> Certains clubs soutiennent la LCIF de cette façon. Votre club a probablement déterminé ses propres règles et procédures pour faire de tels dons. Ces dons de trésorerie ne servent pas seulement à faire un don au nom de vos membres, mais peuvent aussi être utilisés en tant que fond de contrepartie et ainsi inciter plus de membres à apporter un appui financier à la fondation. Par exemple, votre club pourrait proposer de faire un don de trésorerie lorsqu'un certain pourcentage de membres font un don ou lorsque qu'un certain niveau de fonds sont levés. Cette méthode illustre la façon dont les dirigeants peuvent promouvoir les dons individuels.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en-US"/>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Enfin, la LCIF soutient les dons individuels des non-Lions et des groupes.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en-US"/>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votre club a déjà levé des fonds dans le passé, peut-être avez-vous déjà demandé ou reçu des dons des entreprises et personnes de votre communauté externes au Lions.</a:t>
            </a:r>
            <a:r>
              <a:rPr lang="fr-FR" baseline="0" dirty="0"/>
              <a:t> Réactiver ces donateurs non seulement promeut le travail réalisé pas la LCIF mais permet aussi de sensibiliser votre communauté au formidable travail des Lions !</a:t>
            </a:r>
          </a:p>
          <a:p>
            <a:endParaRPr lang="en-US" baseline="0" dirty="0"/>
          </a:p>
          <a:p>
            <a:pPr marL="171450" indent="-171450">
              <a:buFont typeface="Arial" panose="020B0604020202020204" pitchFamily="34" charset="0"/>
              <a:buChar char="•"/>
            </a:pPr>
            <a:r>
              <a:rPr lang="fr-FR" baseline="0" dirty="0"/>
              <a:t>Commencer par les entreprises et les non-membres avec qui vous avez déjà travaillé dans le passé, qui connaissent votre travail et sont sans donc enclins à renouveler leur appui financier. </a:t>
            </a:r>
          </a:p>
          <a:p>
            <a:pPr marL="171450" indent="-171450">
              <a:buFont typeface="Arial" panose="020B0604020202020204" pitchFamily="34" charset="0"/>
              <a:buChar char="•"/>
            </a:pPr>
            <a:r>
              <a:rPr lang="fr-FR" baseline="0" dirty="0"/>
              <a:t>Penser aux entreprises qui travaillent dans le domaine des causes globales, peut-être les entreprises du secteur de santé, de gestion des déchets, de l'industrie alimentaire, etc. Si nous intervenons dans des secteurs correspondant au cœur de leur métier, alors ils seront prêts à soutenir la LCIF.</a:t>
            </a:r>
          </a:p>
          <a:p>
            <a:pPr marL="171450" indent="-171450">
              <a:buFont typeface="Arial" panose="020B0604020202020204" pitchFamily="34" charset="0"/>
              <a:buChar char="•"/>
            </a:pPr>
            <a:r>
              <a:rPr lang="fr-FR" baseline="0" dirty="0"/>
              <a:t>Certaines organisations préfèrent aider les organisations locales ; montrez-leur que la LCIF contribue au développement et à l'amélioration de votre communauté locale en parlant des subventions accordées.</a:t>
            </a:r>
          </a:p>
          <a:p>
            <a:pPr marL="171450" indent="-171450">
              <a:buFont typeface="Arial" panose="020B0604020202020204" pitchFamily="34" charset="0"/>
              <a:buChar char="•"/>
            </a:pPr>
            <a:r>
              <a:rPr lang="fr-FR" baseline="0" dirty="0"/>
              <a:t>Certains employeurs versent des dons de contrepartie lorsque leurs employés font des dons caritatifs. Lorsque vos membres ou amis non-membres font un don, demandez-leur si leurs employeurs font des dons de contrepartie. Si tel est le cas, aidez-les à remplir le formulaire de dons de contrepartie et transmettez-le nous.</a:t>
            </a:r>
          </a:p>
          <a:p>
            <a:endParaRPr lang="en-US" baseline="0" dirty="0"/>
          </a:p>
          <a:p>
            <a:r>
              <a:rPr lang="fr-FR" baseline="0" dirty="0"/>
              <a:t>Rappel : un événement de collecte de fonds vise à encourager les entreprises et non-membres de votre communauté à se joindre à vous pour changer le monde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dirty="0"/>
              <a:t>(passer à la diapositive suivante)</a:t>
            </a:r>
          </a:p>
          <a:p>
            <a:endParaRPr lang="en-US"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en-US"/>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Il est maintenant temps de réunir tous ces éléments et de prendre les premières mesures pour mener votre club au succès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en-US"/>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a:t>N'oubliez pas de répondre au quiz de ce wébinaire pour tester vos connaissances.</a:t>
            </a:r>
          </a:p>
          <a:p>
            <a:pPr marL="171450" indent="-171450">
              <a:buFont typeface="Arial" panose="020B0604020202020204" pitchFamily="34" charset="0"/>
              <a:buChar char="•"/>
            </a:pPr>
            <a:r>
              <a:rPr lang="fr-FR" baseline="0"/>
              <a:t>Contactez votre coordinateur de district si vous avez des questions supplémentaires.</a:t>
            </a:r>
          </a:p>
          <a:p>
            <a:pPr marL="171450" indent="-171450">
              <a:buFont typeface="Arial" panose="020B0604020202020204" pitchFamily="34" charset="0"/>
              <a:buChar char="•"/>
            </a:pPr>
            <a:r>
              <a:rPr lang="fr-FR" baseline="0"/>
              <a:t>Si ce n'est déjà fait, faites un don personnel ou une promesse de dons à la LCIF ! Envisagez de faire une promesse de don de 100 $ par an pour les trois prochaines années et, si vous le pouvez, mettez en place un don automatique.</a:t>
            </a:r>
          </a:p>
          <a:p>
            <a:pPr marL="171450" indent="-171450">
              <a:buFont typeface="Arial" panose="020B0604020202020204" pitchFamily="34" charset="0"/>
              <a:buChar char="•"/>
            </a:pPr>
            <a:r>
              <a:rPr lang="fr-FR" baseline="0"/>
              <a:t>Une fois votre don versé, rédigez les raisons pour lesquelles vous donnez et incluez-les aux exposés que vous présentez lors de réunions de club.</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a:t>(passer à la diapositive suivante)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en-US"/>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La première étape à franchir pour mener à bien votre mission est de raconter votre propre histoire en lien avec la LCIF et la Campagne 100.</a:t>
            </a:r>
          </a:p>
          <a:p>
            <a:endParaRPr lang="en-US" baseline="0" dirty="0"/>
          </a:p>
          <a:p>
            <a:r>
              <a:rPr lang="fr-FR" i="1" baseline="0"/>
              <a:t>(passer à la diapositive suivante)</a:t>
            </a:r>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en-US"/>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a:t>Complétez vos notes de conférencier en remplissant le guide de narration figurant à la fin de votre manuel.</a:t>
            </a:r>
          </a:p>
          <a:p>
            <a:pPr marL="171450" indent="-171450">
              <a:buFont typeface="Arial" panose="020B0604020202020204" pitchFamily="34" charset="0"/>
              <a:buChar char="•"/>
            </a:pPr>
            <a:r>
              <a:rPr lang="fr-FR" baseline="0" dirty="0"/>
              <a:t>Consultez les documents et ressources disponibles sur le site web, notamment les documents à imprimer et les histoires d'impact de la LCIF.</a:t>
            </a:r>
          </a:p>
          <a:p>
            <a:pPr marL="171450" indent="-171450">
              <a:buFont typeface="Arial" panose="020B0604020202020204" pitchFamily="34" charset="0"/>
              <a:buChar char="•"/>
            </a:pPr>
            <a:r>
              <a:rPr lang="fr-FR" baseline="0" dirty="0"/>
              <a:t>Entraînez-vous à raconter votre histoire : prenez le temps de répéter vos notes de conférencier avec votre coordinateur de district ou un membre de confiance de votre club.</a:t>
            </a:r>
          </a:p>
          <a:p>
            <a:pPr marL="171450" indent="-171450">
              <a:buFont typeface="Arial" panose="020B0604020202020204" pitchFamily="34" charset="0"/>
              <a:buChar char="•"/>
            </a:pPr>
            <a:r>
              <a:rPr lang="fr-FR" baseline="0" dirty="0"/>
              <a:t>Réfléchissez à la façon dont votre club peut contribuer à l'atteinte de notre objectif commun de 100 $ par membre et par an. Fixez un objectif pertinent pour votre club cette année !</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dirty="0"/>
              <a:t>(passer à la diapositive suivante)</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en-US"/>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a:t>Une fois que vous avez fixé vos objectifs, réunissez-vous avec vos officiels de club pour en discuter.</a:t>
            </a:r>
            <a:r>
              <a:rPr lang="fr-FR" baseline="0"/>
              <a:t> </a:t>
            </a:r>
          </a:p>
          <a:p>
            <a:pPr marL="171450" indent="-171450">
              <a:buFont typeface="Arial" panose="020B0604020202020204" pitchFamily="34" charset="0"/>
              <a:buChar char="•"/>
            </a:pPr>
            <a:r>
              <a:rPr lang="fr-FR" baseline="0"/>
              <a:t>Réfléchissez à l'équipe que vous souhaitez constituer pour cette année et commencez à identifier les membres qui feront partie de votre commission de club.</a:t>
            </a:r>
          </a:p>
          <a:p>
            <a:pPr marL="171450" indent="-171450">
              <a:buFont typeface="Arial" panose="020B0604020202020204" pitchFamily="34" charset="0"/>
              <a:buChar char="•"/>
            </a:pPr>
            <a:r>
              <a:rPr lang="fr-FR" baseline="0"/>
              <a:t>Déterminez les stratégies de levée de fonds les plus pertinentes pour votre club et choisissez celle que vous mettrez d'abord en œuvre. Rappel : la participation individuelle est la clé de notre succès, commencez par là !</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i="1" baseline="0"/>
              <a:t>(passer à la diapositive suivante)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en-US"/>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Je vous remercie d'avoir participé à cette formation.</a:t>
            </a:r>
            <a:r>
              <a:rPr lang="fr-FR" baseline="0"/>
              <a:t> Nous avons hâte de pouvoir célébrer ensemble nos accomplissements et, ensemble, de changer le monde !</a:t>
            </a:r>
          </a:p>
          <a:p>
            <a:endParaRPr lang="en-US" baseline="0" dirty="0"/>
          </a:p>
          <a:p>
            <a:r>
              <a:rPr lang="fr-FR" i="1" baseline="0"/>
              <a:t>(fin de la présentation)</a:t>
            </a:r>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en-US"/>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C'est lorsque les gens entendent une belle histoire qu'ils décident de faire un don, et c'est certainement grâce à une belle histoire que vous soutenez la LCIF ou que vous êtes devenus Lion.</a:t>
            </a:r>
            <a:r>
              <a:rPr lang="fr-FR" baseline="0" dirty="0"/>
              <a:t> Vous ne le croyez peut-être pas, mais vous avez vous aussi une belle histoire à raconter, et raconter cette histoire aidera les autres membres de votre club à comprendre l'importance de la Campagne 100 et de la LCIF.</a:t>
            </a:r>
          </a:p>
          <a:p>
            <a:endParaRPr lang="en-US" baseline="0" dirty="0"/>
          </a:p>
          <a:p>
            <a:r>
              <a:rPr lang="fr-FR" baseline="0" dirty="0"/>
              <a:t>Quelques étapes simples suffisent à élaborer votre histoire LCIF :</a:t>
            </a:r>
          </a:p>
          <a:p>
            <a:pPr marL="171450" indent="-171450">
              <a:buFont typeface="Arial" panose="020B0604020202020204" pitchFamily="34" charset="0"/>
              <a:buChar char="•"/>
            </a:pPr>
            <a:r>
              <a:rPr lang="fr-FR" baseline="0" dirty="0"/>
              <a:t>Commencez par identifier les raisons pour lesquelles vous servez. Posez-vous la question suivante : pourquoi suis-je devenu Lion ? Pourquoi suis-je toujours un Lion ?</a:t>
            </a:r>
          </a:p>
          <a:p>
            <a:pPr marL="171450" lvl="0" indent="-171450">
              <a:buFont typeface="Arial" panose="020B0604020202020204" pitchFamily="34" charset="0"/>
              <a:buChar char="•"/>
            </a:pPr>
            <a:r>
              <a:rPr lang="fr-FR" sz="1100" dirty="0"/>
              <a:t>Identifier les causes mondiales qui vous passionnent le plus :</a:t>
            </a:r>
            <a:r>
              <a:rPr lang="fr-FR" sz="1100" baseline="0" dirty="0"/>
              <a:t> r</a:t>
            </a:r>
            <a:r>
              <a:rPr lang="fr-FR" sz="1100" dirty="0"/>
              <a:t>elire l'argumentaire de la Campagne 100 Quelles sont pour vous les causes les plus importantes ?</a:t>
            </a:r>
            <a:r>
              <a:rPr lang="fr-FR" sz="1100" baseline="0" dirty="0"/>
              <a:t> </a:t>
            </a:r>
            <a:r>
              <a:rPr lang="fr-FR" sz="1100" dirty="0"/>
              <a:t>Quelles sont les causes les plus importantes pour les autres membres Lions et votre communauté ?</a:t>
            </a:r>
          </a:p>
          <a:p>
            <a:pPr marL="171450" lvl="0" indent="-171450">
              <a:buFont typeface="Arial" panose="020B0604020202020204" pitchFamily="34" charset="0"/>
              <a:buChar char="•"/>
            </a:pPr>
            <a:r>
              <a:rPr lang="fr-FR" sz="1100" dirty="0"/>
              <a:t>En savoir plus sur l'impact de la LCIF sur votre communauté :</a:t>
            </a:r>
            <a:r>
              <a:rPr lang="fr-FR" sz="1100" baseline="0" dirty="0"/>
              <a:t> d</a:t>
            </a:r>
            <a:r>
              <a:rPr lang="fr-FR" sz="1100" dirty="0"/>
              <a:t>emander des renseignements sur les subventions reçues et mises en œuvre dans votre district ou district multiple. Vous et vos collègues seront probablement surpris de l'appui déjà apporté par la LCIF à votre communauté ! Visiter http://www.lcif.org/FR/our-work/index.php.</a:t>
            </a:r>
          </a:p>
          <a:p>
            <a:pPr marL="171450" lvl="0" indent="-171450">
              <a:buFont typeface="Arial" panose="020B0604020202020204" pitchFamily="34" charset="0"/>
              <a:buChar char="•"/>
            </a:pPr>
            <a:r>
              <a:rPr lang="fr-FR" sz="1100" dirty="0"/>
              <a:t>S'entraîner et se préparer : utiliser le guide de narration se trouvant à la fin de ce manuel pour prendre des notes et organiser vos pensées.</a:t>
            </a:r>
            <a:r>
              <a:rPr lang="fr-FR" sz="1100" baseline="0" dirty="0"/>
              <a:t> </a:t>
            </a:r>
            <a:r>
              <a:rPr lang="fr-FR" sz="1100" dirty="0"/>
              <a:t>À titre d'entraînement, racontez votre histoire à votre coordinateur LCIF de district, à un membre de la famille ou à un ami de confiance.</a:t>
            </a:r>
            <a:r>
              <a:rPr lang="fr-FR" sz="1100" baseline="0" dirty="0"/>
              <a:t> </a:t>
            </a:r>
            <a:r>
              <a:rPr lang="fr-FR" sz="1100" dirty="0"/>
              <a:t>Avant de rencontrer les responsables de votre club, demandez-leur s'ils ont des questions spécifiques sur la Campagne 100 et préparez-vous.</a:t>
            </a:r>
          </a:p>
          <a:p>
            <a:pPr marL="0" lvl="0" indent="0">
              <a:buFont typeface="Arial" panose="020B0604020202020204" pitchFamily="34" charset="0"/>
              <a:buNone/>
            </a:pPr>
            <a:endParaRPr lang="en-US" sz="1100" dirty="0"/>
          </a:p>
          <a:p>
            <a:pPr marL="0" lvl="0" indent="0">
              <a:buFont typeface="Arial" panose="020B0604020202020204" pitchFamily="34" charset="0"/>
              <a:buNone/>
            </a:pPr>
            <a:r>
              <a:rPr lang="fr-FR" sz="1100" dirty="0"/>
              <a:t>Une fois que vous aurez franchi ces étapes, vous aurez une belle histoire à raconter !</a:t>
            </a:r>
          </a:p>
          <a:p>
            <a:pPr marL="0" indent="0">
              <a:buFont typeface="Arial" panose="020B0604020202020204" pitchFamily="34" charset="0"/>
              <a:buNone/>
            </a:pPr>
            <a:endParaRPr lang="en-US" baseline="0" dirty="0"/>
          </a:p>
          <a:p>
            <a:pPr marL="0" indent="0">
              <a:buFont typeface="Arial" panose="020B0604020202020204" pitchFamily="34" charset="0"/>
              <a:buNone/>
            </a:pPr>
            <a:r>
              <a:rPr lang="fr-FR" i="1" baseline="0" dirty="0"/>
              <a:t>(passer à la diapositive suivante)</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en-US"/>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Nombreux sont les outils mis à votre disposition pour vous aider à raconter votre histoire et à parler de la Campagne 100 et de la LCIF aux membres de votre club.</a:t>
            </a:r>
            <a:r>
              <a:rPr lang="fr-FR" baseline="0" dirty="0"/>
              <a:t> Notamment : vidéo, PowerPoint, brochures, guide de poche, cartes de promesse, histoires de subvention, histoires extraites du blog de la LCIF, et plus encore. Visitez le site Web sous l'onglet Ressources pour les membres, cliquez sur Centre de ressources puis sur Campagne 100. Lors de leurs visites de club ou d'autres réunions dans votre district, nous vous encourageons à demander à votre coordinateur de district quelles sont les méthodes éprouvées qui fonctionnent le mieux.</a:t>
            </a:r>
          </a:p>
          <a:p>
            <a:endParaRPr lang="en-US" baseline="0" dirty="0"/>
          </a:p>
          <a:p>
            <a:r>
              <a:rPr lang="fr-FR" i="1" baseline="0" dirty="0"/>
              <a:t>(passer à la diapositive suivante)</a:t>
            </a:r>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en-US"/>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Vous pouvez télécharger ces ressources à partir du site de la LCIF et les imprimer vous-même.</a:t>
            </a:r>
            <a:r>
              <a:rPr lang="fr-FR" baseline="0"/>
              <a:t> Vous pouvez aussi remplir un formulaire de demande de matériel et la LCIF vous enverra vos documents. Gardez à l'esprit que nous ne pouvons envoyer qu'une quantité limitée de documents et prévoyez deux semaines pour le traitement et l'envoi de votre commande ; prenez ces délais en compte.</a:t>
            </a:r>
          </a:p>
          <a:p>
            <a:endParaRPr lang="en-US" baseline="0" dirty="0"/>
          </a:p>
          <a:p>
            <a:r>
              <a:rPr lang="fr-FR" i="1" baseline="0"/>
              <a:t>(passer à la diapositive suivante)</a:t>
            </a:r>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en-US"/>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Vous avez commencé à construire votre histoire et savez quels outils vous utiliserez pour la raconter, réfléchissons à votre plan pour le reste de l'année.</a:t>
            </a:r>
          </a:p>
          <a:p>
            <a:endParaRPr lang="en-US" baseline="0" dirty="0"/>
          </a:p>
          <a:p>
            <a:r>
              <a:rPr lang="fr-FR" i="1" baseline="0"/>
              <a:t>(passer à la diapositive suivante)</a:t>
            </a:r>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en-US"/>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 </a:t>
            </a:r>
            <a:r>
              <a:rPr lang="fr-FR" baseline="0"/>
              <a:t>Avoir un plan vous permet de piloter les activités de votre club et vous équipe d'un calendrier à tenir toute l'année. Lancer votre plan en deux étapes : premièrement, passer en revue les stratégies de levée de fonds potentiels, puis déterminer laquelle ou lesquelles conviennent le mieux à votre club. Puis, fixez un objectif pour l'année que vous atteindrez à l'aide d'une de ces stratégies.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baseline="0"/>
              <a:t>(passer à la diapositive suivante)</a:t>
            </a:r>
          </a:p>
          <a:p>
            <a:endParaRPr lang="en-US"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en-US"/>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en-US"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en-US"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en-US"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en-US"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4984" y="2085061"/>
            <a:ext cx="7669258" cy="1777076"/>
          </a:xfrm>
        </p:spPr>
        <p:txBody>
          <a:bodyPr>
            <a:normAutofit fontScale="90000"/>
          </a:bodyPr>
          <a:lstStyle/>
          <a:p>
            <a:r>
              <a:rPr lang="fr-FR" dirty="0"/>
              <a:t>Formation des coordinateurs LCIF de club</a:t>
            </a:r>
          </a:p>
        </p:txBody>
      </p:sp>
      <p:sp>
        <p:nvSpPr>
          <p:cNvPr id="3" name="Subtitle 2"/>
          <p:cNvSpPr>
            <a:spLocks noGrp="1"/>
          </p:cNvSpPr>
          <p:nvPr>
            <p:ph type="subTitle" idx="1"/>
          </p:nvPr>
        </p:nvSpPr>
        <p:spPr/>
        <p:txBody>
          <a:bodyPr>
            <a:noAutofit/>
          </a:bodyPr>
          <a:lstStyle/>
          <a:p>
            <a:r>
              <a:rPr lang="fr-FR" sz="3200" b="1" dirty="0" err="1"/>
              <a:t>Wébinaire</a:t>
            </a:r>
            <a:r>
              <a:rPr lang="fr-FR" sz="3200" b="1" dirty="0"/>
              <a:t> 2 : </a:t>
            </a:r>
            <a:br>
              <a:rPr lang="fr-FR" sz="3200" b="1" dirty="0"/>
            </a:br>
            <a:r>
              <a:rPr lang="fr-FR" sz="3200" b="1" dirty="0"/>
              <a:t>Ce que vous pouvez faire</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Préparer un plan</a:t>
            </a:r>
          </a:p>
        </p:txBody>
      </p:sp>
      <p:sp>
        <p:nvSpPr>
          <p:cNvPr id="3" name="Content Placeholder 2"/>
          <p:cNvSpPr>
            <a:spLocks noGrp="1"/>
          </p:cNvSpPr>
          <p:nvPr>
            <p:ph idx="1"/>
          </p:nvPr>
        </p:nvSpPr>
        <p:spPr>
          <a:xfrm>
            <a:off x="1147155" y="1708484"/>
            <a:ext cx="10312923" cy="4253329"/>
          </a:xfrm>
        </p:spPr>
        <p:txBody>
          <a:bodyPr/>
          <a:lstStyle/>
          <a:p>
            <a:r>
              <a:rPr lang="fr-FR" dirty="0"/>
              <a:t>Créer un plan vous permettra de mener à bien votre mission !</a:t>
            </a:r>
          </a:p>
          <a:p>
            <a:r>
              <a:rPr lang="fr-FR" dirty="0"/>
              <a:t>Commençons par les deux premières étapes clés :</a:t>
            </a:r>
            <a:br>
              <a:rPr lang="fr-FR" dirty="0"/>
            </a:br>
            <a:endParaRPr lang="fr-FR" dirty="0"/>
          </a:p>
          <a:p>
            <a:pPr marL="0" indent="0">
              <a:buNone/>
            </a:pPr>
            <a:endParaRPr lang="en-US"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u="sng">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a:solidFill>
                  <a:schemeClr val="tx1"/>
                </a:solidFill>
              </a:rPr>
              <a:t>Passer en revue les stratégies de levée de fonds recommandées</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400">
                <a:solidFill>
                  <a:schemeClr val="tx1"/>
                </a:solidFill>
              </a:rPr>
              <a:t>Fixer un délai pour l’année</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800" u="sng">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Stratégies de collecte de fonds</a:t>
            </a:r>
          </a:p>
        </p:txBody>
      </p:sp>
      <p:sp>
        <p:nvSpPr>
          <p:cNvPr id="3" name="Content Placeholder 2"/>
          <p:cNvSpPr>
            <a:spLocks noGrp="1"/>
          </p:cNvSpPr>
          <p:nvPr>
            <p:ph idx="1"/>
          </p:nvPr>
        </p:nvSpPr>
        <p:spPr>
          <a:xfrm>
            <a:off x="978713" y="1756611"/>
            <a:ext cx="10926534" cy="4217233"/>
          </a:xfrm>
        </p:spPr>
        <p:txBody>
          <a:bodyPr/>
          <a:lstStyle/>
          <a:p>
            <a:r>
              <a:rPr lang="fr-FR" dirty="0"/>
              <a:t>Lever des fonds pour la Campagne 100 et la LCIF est une partie importante de votre rôle, et cela n'est pas forcément difficile</a:t>
            </a:r>
          </a:p>
          <a:p>
            <a:r>
              <a:rPr lang="fr-FR" dirty="0"/>
              <a:t>Voici quelques suggestions qui peuvent vous aider à commencer :</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Fixer un objectif</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fr-FR" sz="2400"/>
              <a:t>Tous les dirigeants LCIF, quel que soit leur niveau, fixent des objectifs</a:t>
            </a:r>
          </a:p>
          <a:p>
            <a:pPr>
              <a:spcBef>
                <a:spcPts val="0"/>
              </a:spcBef>
              <a:spcAft>
                <a:spcPts val="1800"/>
              </a:spcAft>
            </a:pPr>
            <a:r>
              <a:rPr lang="fr-FR" sz="2400"/>
              <a:t>Une fois les objectifs définis, nous savons que les Lions répondront à l'appel et iront même au-delà !</a:t>
            </a:r>
          </a:p>
        </p:txBody>
      </p:sp>
      <p:sp>
        <p:nvSpPr>
          <p:cNvPr id="4" name="Rectangle 3"/>
          <p:cNvSpPr/>
          <p:nvPr/>
        </p:nvSpPr>
        <p:spPr>
          <a:xfrm>
            <a:off x="287496"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prstClr val="white"/>
                </a:solidFill>
              </a:rPr>
              <a:t>Coordinateur LCIF de club</a:t>
            </a:r>
          </a:p>
        </p:txBody>
      </p:sp>
      <p:sp>
        <p:nvSpPr>
          <p:cNvPr id="5" name="Rectangle 4"/>
          <p:cNvSpPr/>
          <p:nvPr/>
        </p:nvSpPr>
        <p:spPr>
          <a:xfrm>
            <a:off x="2671654"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Coordinateur de district</a:t>
            </a:r>
          </a:p>
        </p:txBody>
      </p:sp>
      <p:sp>
        <p:nvSpPr>
          <p:cNvPr id="6" name="Rectangle 5"/>
          <p:cNvSpPr/>
          <p:nvPr/>
        </p:nvSpPr>
        <p:spPr>
          <a:xfrm>
            <a:off x="5051432"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schemeClr val="tx1"/>
                </a:solidFill>
              </a:rPr>
              <a:t>Coordinateur de district multiple</a:t>
            </a:r>
          </a:p>
        </p:txBody>
      </p:sp>
      <p:sp>
        <p:nvSpPr>
          <p:cNvPr id="7" name="Rectangle 6"/>
          <p:cNvSpPr/>
          <p:nvPr/>
        </p:nvSpPr>
        <p:spPr>
          <a:xfrm>
            <a:off x="7675568"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a:solidFill>
                  <a:prstClr val="black"/>
                </a:solidFill>
              </a:rPr>
              <a:t>Responsable régional</a:t>
            </a:r>
          </a:p>
        </p:txBody>
      </p:sp>
      <p:sp>
        <p:nvSpPr>
          <p:cNvPr id="8" name="Rectangle 7"/>
          <p:cNvSpPr/>
          <p:nvPr/>
        </p:nvSpPr>
        <p:spPr>
          <a:xfrm>
            <a:off x="10057421" y="3905245"/>
            <a:ext cx="1966133"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Responsable de région constitutionnelle</a:t>
            </a:r>
          </a:p>
        </p:txBody>
      </p:sp>
      <p:sp>
        <p:nvSpPr>
          <p:cNvPr id="10" name="Left-Right Arrow 9"/>
          <p:cNvSpPr/>
          <p:nvPr/>
        </p:nvSpPr>
        <p:spPr>
          <a:xfrm>
            <a:off x="1958313"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372799"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6996933"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378787"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La demande de la Campagne 100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id="{62F1DF29-B2A0-40F8-B5AB-766F85E6FFF0}"/>
              </a:ext>
            </a:extLst>
          </p:cNvPr>
          <p:cNvSpPr>
            <a:spLocks noGrp="1"/>
          </p:cNvSpPr>
          <p:nvPr>
            <p:ph type="title"/>
          </p:nvPr>
        </p:nvSpPr>
        <p:spPr>
          <a:xfrm>
            <a:off x="4344406" y="3078332"/>
            <a:ext cx="3200400" cy="690591"/>
          </a:xfrm>
        </p:spPr>
        <p:txBody>
          <a:bodyPr>
            <a:noAutofit/>
          </a:bodyPr>
          <a:lstStyle/>
          <a:p>
            <a:r>
              <a:rPr lang="fr-FR" sz="2900"/>
              <a:t>Que représentent 100 $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880" y="2958795"/>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2138" y="2948892"/>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230" y="5316459"/>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63981" y="4766307"/>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069" y="4818805"/>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52926" y="1159079"/>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6258" y="308819"/>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02107" y="1173830"/>
            <a:ext cx="820031" cy="820031"/>
          </a:xfrm>
          <a:prstGeom prst="rect">
            <a:avLst/>
          </a:prstGeom>
        </p:spPr>
      </p:pic>
      <p:sp>
        <p:nvSpPr>
          <p:cNvPr id="28" name="Title 1">
            <a:extLst>
              <a:ext uri="{FF2B5EF4-FFF2-40B4-BE49-F238E27FC236}">
                <a16:creationId xmlns:a16="http://schemas.microsoft.com/office/drawing/2014/main" id="{62F1DF29-B2A0-40F8-B5AB-766F85E6FFF0}"/>
              </a:ext>
            </a:extLst>
          </p:cNvPr>
          <p:cNvSpPr txBox="1">
            <a:spLocks/>
          </p:cNvSpPr>
          <p:nvPr/>
        </p:nvSpPr>
        <p:spPr>
          <a:xfrm>
            <a:off x="2502206" y="2008575"/>
            <a:ext cx="1809001" cy="690591"/>
          </a:xfrm>
          <a:prstGeom prst="rect">
            <a:avLst/>
          </a:prstGeom>
        </p:spPr>
        <p:txBody>
          <a:bodyPr vert="horz" lIns="91440" tIns="45720" rIns="91440" bIns="45720" rtlCol="0" anchor="ctr">
            <a:normAutofit fontScale="900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Faim</a:t>
            </a:r>
            <a:br>
              <a:rPr lang="fr-FR" sz="1200"/>
            </a:br>
            <a:r>
              <a:rPr lang="fr-FR" sz="1200"/>
              <a:t>Accès régulier de 14 personnes nécessiteuses à de la nourriture</a:t>
            </a:r>
          </a:p>
        </p:txBody>
      </p:sp>
      <p:sp>
        <p:nvSpPr>
          <p:cNvPr id="29" name="Title 1">
            <a:extLst>
              <a:ext uri="{FF2B5EF4-FFF2-40B4-BE49-F238E27FC236}">
                <a16:creationId xmlns:a16="http://schemas.microsoft.com/office/drawing/2014/main" id="{62F1DF29-B2A0-40F8-B5AB-766F85E6FFF0}"/>
              </a:ext>
            </a:extLst>
          </p:cNvPr>
          <p:cNvSpPr txBox="1">
            <a:spLocks/>
          </p:cNvSpPr>
          <p:nvPr/>
        </p:nvSpPr>
        <p:spPr>
          <a:xfrm>
            <a:off x="1651559" y="3892659"/>
            <a:ext cx="1712422" cy="690591"/>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Cancer chez l'enfant</a:t>
            </a:r>
            <a:br>
              <a:rPr lang="fr-FR" sz="1200"/>
            </a:br>
            <a:r>
              <a:rPr lang="fr-FR" sz="1200"/>
              <a:t>Achat d’équipement pour diagnostiquer/traiter 8 enfants</a:t>
            </a:r>
          </a:p>
        </p:txBody>
      </p:sp>
      <p:sp>
        <p:nvSpPr>
          <p:cNvPr id="30" name="Title 1">
            <a:extLst>
              <a:ext uri="{FF2B5EF4-FFF2-40B4-BE49-F238E27FC236}">
                <a16:creationId xmlns:a16="http://schemas.microsoft.com/office/drawing/2014/main" id="{62F1DF29-B2A0-40F8-B5AB-766F85E6FFF0}"/>
              </a:ext>
            </a:extLst>
          </p:cNvPr>
          <p:cNvSpPr txBox="1">
            <a:spLocks/>
          </p:cNvSpPr>
          <p:nvPr/>
        </p:nvSpPr>
        <p:spPr>
          <a:xfrm>
            <a:off x="2952926" y="5638836"/>
            <a:ext cx="171242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Environment</a:t>
            </a:r>
            <a:br>
              <a:rPr lang="fr-FR" sz="1200"/>
            </a:br>
            <a:r>
              <a:rPr lang="fr-FR" sz="1200"/>
              <a:t>14 personnes ont accès à de l'eau potable</a:t>
            </a:r>
          </a:p>
        </p:txBody>
      </p:sp>
      <p:sp>
        <p:nvSpPr>
          <p:cNvPr id="31" name="Title 1">
            <a:extLst>
              <a:ext uri="{FF2B5EF4-FFF2-40B4-BE49-F238E27FC236}">
                <a16:creationId xmlns:a16="http://schemas.microsoft.com/office/drawing/2014/main" id="{62F1DF29-B2A0-40F8-B5AB-766F85E6FFF0}"/>
              </a:ext>
            </a:extLst>
          </p:cNvPr>
          <p:cNvSpPr txBox="1">
            <a:spLocks/>
          </p:cNvSpPr>
          <p:nvPr/>
        </p:nvSpPr>
        <p:spPr>
          <a:xfrm>
            <a:off x="4996022" y="6067238"/>
            <a:ext cx="2089172" cy="690591"/>
          </a:xfrm>
          <a:prstGeom prst="rect">
            <a:avLst/>
          </a:prstGeom>
        </p:spPr>
        <p:txBody>
          <a:bodyPr vert="horz" lIns="91440" tIns="45720" rIns="91440" bIns="45720" rtlCol="0" anchor="ctr">
            <a:normAutofit fontScale="90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Secours en cas de catastrophe</a:t>
            </a:r>
            <a:br>
              <a:rPr lang="fr-FR" sz="1200"/>
            </a:br>
            <a:r>
              <a:rPr lang="fr-FR" sz="1200"/>
              <a:t>Secours immédiat pour 4 victimes de catastrophe naturelle</a:t>
            </a:r>
          </a:p>
        </p:txBody>
      </p:sp>
      <p:sp>
        <p:nvSpPr>
          <p:cNvPr id="32" name="Title 1">
            <a:extLst>
              <a:ext uri="{FF2B5EF4-FFF2-40B4-BE49-F238E27FC236}">
                <a16:creationId xmlns:a16="http://schemas.microsoft.com/office/drawing/2014/main" id="{62F1DF29-B2A0-40F8-B5AB-766F85E6FFF0}"/>
              </a:ext>
            </a:extLst>
          </p:cNvPr>
          <p:cNvSpPr txBox="1">
            <a:spLocks/>
          </p:cNvSpPr>
          <p:nvPr/>
        </p:nvSpPr>
        <p:spPr>
          <a:xfrm>
            <a:off x="7337143" y="5661830"/>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Actions humanitaires</a:t>
            </a:r>
            <a:br>
              <a:rPr lang="fr-FR" sz="1200" b="1">
                <a:solidFill>
                  <a:srgbClr val="EBB700"/>
                </a:solidFill>
              </a:rPr>
            </a:br>
            <a:r>
              <a:rPr lang="fr-FR" sz="1200"/>
              <a:t>Vaccination de 100 enfants contre la rougeole</a:t>
            </a:r>
          </a:p>
        </p:txBody>
      </p:sp>
      <p:sp>
        <p:nvSpPr>
          <p:cNvPr id="33" name="Title 1">
            <a:extLst>
              <a:ext uri="{FF2B5EF4-FFF2-40B4-BE49-F238E27FC236}">
                <a16:creationId xmlns:a16="http://schemas.microsoft.com/office/drawing/2014/main" id="{62F1DF29-B2A0-40F8-B5AB-766F85E6FFF0}"/>
              </a:ext>
            </a:extLst>
          </p:cNvPr>
          <p:cNvSpPr txBox="1">
            <a:spLocks/>
          </p:cNvSpPr>
          <p:nvPr/>
        </p:nvSpPr>
        <p:spPr>
          <a:xfrm>
            <a:off x="8315085" y="3823369"/>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Diabète</a:t>
            </a:r>
            <a:br>
              <a:rPr lang="fr-FR" sz="1200" b="1">
                <a:solidFill>
                  <a:srgbClr val="EBB700"/>
                </a:solidFill>
              </a:rPr>
            </a:br>
            <a:r>
              <a:rPr lang="fr-FR" sz="1200"/>
              <a:t>Dépistage de 18 personnes à risque</a:t>
            </a:r>
          </a:p>
        </p:txBody>
      </p:sp>
      <p:sp>
        <p:nvSpPr>
          <p:cNvPr id="34" name="Title 1">
            <a:extLst>
              <a:ext uri="{FF2B5EF4-FFF2-40B4-BE49-F238E27FC236}">
                <a16:creationId xmlns:a16="http://schemas.microsoft.com/office/drawing/2014/main" id="{62F1DF29-B2A0-40F8-B5AB-766F85E6FFF0}"/>
              </a:ext>
            </a:extLst>
          </p:cNvPr>
          <p:cNvSpPr txBox="1">
            <a:spLocks/>
          </p:cNvSpPr>
          <p:nvPr/>
        </p:nvSpPr>
        <p:spPr>
          <a:xfrm>
            <a:off x="7467537" y="2031438"/>
            <a:ext cx="2089172" cy="690591"/>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Jeunesse</a:t>
            </a:r>
            <a:br>
              <a:rPr lang="fr-FR" sz="1200"/>
            </a:br>
            <a:r>
              <a:rPr lang="fr-FR" sz="1200"/>
              <a:t>Cours Lions Quest dispensé à une classe pendant 1 an</a:t>
            </a:r>
          </a:p>
        </p:txBody>
      </p:sp>
      <p:sp>
        <p:nvSpPr>
          <p:cNvPr id="35" name="Title 1">
            <a:extLst>
              <a:ext uri="{FF2B5EF4-FFF2-40B4-BE49-F238E27FC236}">
                <a16:creationId xmlns:a16="http://schemas.microsoft.com/office/drawing/2014/main" id="{62F1DF29-B2A0-40F8-B5AB-766F85E6FFF0}"/>
              </a:ext>
            </a:extLst>
          </p:cNvPr>
          <p:cNvSpPr txBox="1">
            <a:spLocks/>
          </p:cNvSpPr>
          <p:nvPr/>
        </p:nvSpPr>
        <p:spPr>
          <a:xfrm>
            <a:off x="4936711" y="1043086"/>
            <a:ext cx="2089172" cy="690591"/>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fr-FR" sz="1200" b="1">
                <a:solidFill>
                  <a:srgbClr val="EBB700"/>
                </a:solidFill>
              </a:rPr>
              <a:t>Vue</a:t>
            </a:r>
            <a:br>
              <a:rPr lang="fr-FR" sz="1200"/>
            </a:br>
            <a:r>
              <a:rPr lang="fr-FR" sz="1200"/>
              <a:t>2 opérations de la cataracte</a:t>
            </a:r>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Fixer un objectif</a:t>
            </a:r>
          </a:p>
        </p:txBody>
      </p:sp>
      <p:sp>
        <p:nvSpPr>
          <p:cNvPr id="3" name="Content Placeholder 2"/>
          <p:cNvSpPr>
            <a:spLocks noGrp="1"/>
          </p:cNvSpPr>
          <p:nvPr>
            <p:ph idx="1"/>
          </p:nvPr>
        </p:nvSpPr>
        <p:spPr>
          <a:xfrm>
            <a:off x="776037" y="1586163"/>
            <a:ext cx="10918658" cy="4399713"/>
          </a:xfrm>
        </p:spPr>
        <p:txBody>
          <a:bodyPr>
            <a:normAutofit/>
          </a:bodyPr>
          <a:lstStyle/>
          <a:p>
            <a:r>
              <a:rPr lang="fr-FR" sz="2400" dirty="0"/>
              <a:t>Votre club doit pour commencer choisir au moins l'un de ces quatre objectifs :</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Clubs modèles</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fr-FR" sz="2400"/>
              <a:t>Les Clubs modèles fixent un objectif de don moyen par membre ambitieux d'au moins 750 $ par membre et s'engagent à essayer diverses stratégies de levée de fonds</a:t>
            </a:r>
          </a:p>
          <a:p>
            <a:pPr>
              <a:spcBef>
                <a:spcPts val="0"/>
              </a:spcBef>
              <a:spcAft>
                <a:spcPts val="1200"/>
              </a:spcAft>
            </a:pPr>
            <a:r>
              <a:rPr lang="fr-FR" sz="2400"/>
              <a:t>Il faut comprendre trois choses au sujet des Clubs modèles :</a:t>
            </a:r>
          </a:p>
          <a:p>
            <a:pPr marL="0" indent="0">
              <a:spcBef>
                <a:spcPts val="0"/>
              </a:spcBef>
              <a:spcAft>
                <a:spcPts val="1200"/>
              </a:spcAft>
              <a:buNone/>
            </a:pPr>
            <a:endParaRPr lang="en-US"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Clubs modèles</a:t>
            </a:r>
          </a:p>
        </p:txBody>
      </p:sp>
      <p:sp>
        <p:nvSpPr>
          <p:cNvPr id="3" name="Content Placeholder 2"/>
          <p:cNvSpPr>
            <a:spLocks noGrp="1"/>
          </p:cNvSpPr>
          <p:nvPr>
            <p:ph idx="1"/>
          </p:nvPr>
        </p:nvSpPr>
        <p:spPr>
          <a:xfrm>
            <a:off x="1147155" y="1822784"/>
            <a:ext cx="10665229" cy="4584032"/>
          </a:xfrm>
        </p:spPr>
        <p:txBody>
          <a:bodyPr>
            <a:normAutofit/>
          </a:bodyPr>
          <a:lstStyle/>
          <a:p>
            <a:r>
              <a:rPr lang="fr-FR" dirty="0"/>
              <a:t>En remerciement de leurs efforts, les Clubs modèles peuvent prétendre à des récompenses exceptionnelles en trois étapes :</a:t>
            </a:r>
          </a:p>
          <a:p>
            <a:endParaRPr lang="en-US" dirty="0"/>
          </a:p>
          <a:p>
            <a:endParaRPr lang="en-US" dirty="0"/>
          </a:p>
          <a:p>
            <a:endParaRPr lang="en-US" dirty="0"/>
          </a:p>
          <a:p>
            <a:endParaRPr lang="en-US" dirty="0"/>
          </a:p>
          <a:p>
            <a:endParaRPr lang="fr-FR" dirty="0"/>
          </a:p>
          <a:p>
            <a:r>
              <a:rPr lang="fr-FR" dirty="0"/>
              <a:t>La reconnaissance est basée sur le DMM atteint ; consultez votre manuel pour plus d'informations</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91325015"/>
              </p:ext>
            </p:extLst>
          </p:nvPr>
        </p:nvGraphicFramePr>
        <p:xfrm>
          <a:off x="607595" y="2791326"/>
          <a:ext cx="11381873" cy="217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r-FR" sz="3600" b="1">
                <a:solidFill>
                  <a:schemeClr val="bg1"/>
                </a:solidFill>
              </a:rPr>
              <a:t>Construire votre équipe</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Construire une équipe</a:t>
            </a:r>
          </a:p>
        </p:txBody>
      </p:sp>
      <p:sp>
        <p:nvSpPr>
          <p:cNvPr id="3" name="Content Placeholder 2"/>
          <p:cNvSpPr>
            <a:spLocks noGrp="1"/>
          </p:cNvSpPr>
          <p:nvPr>
            <p:ph idx="1"/>
          </p:nvPr>
        </p:nvSpPr>
        <p:spPr>
          <a:xfrm>
            <a:off x="1147155" y="1642311"/>
            <a:ext cx="10665229" cy="4319502"/>
          </a:xfrm>
        </p:spPr>
        <p:txBody>
          <a:bodyPr/>
          <a:lstStyle/>
          <a:p>
            <a:r>
              <a:rPr lang="fr-FR" dirty="0"/>
              <a:t>Il y a assez de responsabilités à assumer dans la Campagne 100 pour chacun des membres de votre club !</a:t>
            </a:r>
          </a:p>
          <a:p>
            <a:r>
              <a:rPr lang="fr-FR" dirty="0"/>
              <a:t>En tant que coordinateur LCIF de club, vous pouvez, si vous le souhaitez, former une commission de club de la Campagne 100.</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4126836429"/>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Construire une équipe</a:t>
            </a:r>
          </a:p>
        </p:txBody>
      </p:sp>
      <p:sp>
        <p:nvSpPr>
          <p:cNvPr id="3" name="Content Placeholder 2"/>
          <p:cNvSpPr>
            <a:spLocks noGrp="1"/>
          </p:cNvSpPr>
          <p:nvPr>
            <p:ph idx="1"/>
          </p:nvPr>
        </p:nvSpPr>
        <p:spPr/>
        <p:txBody>
          <a:bodyPr/>
          <a:lstStyle/>
          <a:p>
            <a:r>
              <a:rPr lang="fr-FR" dirty="0"/>
              <a:t>En choisissant les personnes devant occuper ces postes, réfléchissez aux points suivants :</a:t>
            </a:r>
          </a:p>
        </p:txBody>
      </p:sp>
      <p:graphicFrame>
        <p:nvGraphicFramePr>
          <p:cNvPr id="7" name="Diagram 6"/>
          <p:cNvGraphicFramePr/>
          <p:nvPr>
            <p:extLst>
              <p:ext uri="{D42A27DB-BD31-4B8C-83A1-F6EECF244321}">
                <p14:modId xmlns:p14="http://schemas.microsoft.com/office/powerpoint/2010/main" val="661685212"/>
              </p:ext>
            </p:extLst>
          </p:nvPr>
        </p:nvGraphicFramePr>
        <p:xfrm>
          <a:off x="779531" y="3322999"/>
          <a:ext cx="10419576" cy="1999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Construire une équipe</a:t>
            </a:r>
          </a:p>
        </p:txBody>
      </p:sp>
      <p:sp>
        <p:nvSpPr>
          <p:cNvPr id="3" name="Content Placeholder 2"/>
          <p:cNvSpPr>
            <a:spLocks noGrp="1"/>
          </p:cNvSpPr>
          <p:nvPr>
            <p:ph idx="1"/>
          </p:nvPr>
        </p:nvSpPr>
        <p:spPr>
          <a:xfrm>
            <a:off x="739942" y="1600200"/>
            <a:ext cx="11213432" cy="4361613"/>
          </a:xfrm>
        </p:spPr>
        <p:txBody>
          <a:bodyPr>
            <a:normAutofit/>
          </a:bodyPr>
          <a:lstStyle/>
          <a:p>
            <a:r>
              <a:rPr lang="fr-FR" sz="2400" dirty="0"/>
              <a:t>Rappel : vous faites partie d’une équipe globale de responsables Lions qui font le lien entre les Lions et la LCIF !</a:t>
            </a:r>
          </a:p>
          <a:p>
            <a:r>
              <a:rPr lang="fr-FR" sz="2400" dirty="0"/>
              <a:t>Votre coordinateur LCIF de district compte sur vous pour développer un lien fort avec votre club</a:t>
            </a:r>
          </a:p>
          <a:p>
            <a:r>
              <a:rPr lang="fr-FR" sz="2400" dirty="0"/>
              <a:t>Commencez par nouer une bonne relation avec votre coordinateur de district :</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2436477108"/>
              </p:ext>
            </p:extLst>
          </p:nvPr>
        </p:nvGraphicFramePr>
        <p:xfrm>
          <a:off x="635000" y="3492500"/>
          <a:ext cx="11036300" cy="2126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r-FR" sz="3600" b="1">
                <a:solidFill>
                  <a:schemeClr val="bg1"/>
                </a:solidFill>
              </a:rPr>
              <a:t>Lever des fonds</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Lever des fonds</a:t>
            </a:r>
          </a:p>
        </p:txBody>
      </p:sp>
      <p:sp>
        <p:nvSpPr>
          <p:cNvPr id="3" name="Content Placeholder 2"/>
          <p:cNvSpPr>
            <a:spLocks noGrp="1"/>
          </p:cNvSpPr>
          <p:nvPr>
            <p:ph idx="1"/>
          </p:nvPr>
        </p:nvSpPr>
        <p:spPr/>
        <p:txBody>
          <a:bodyPr/>
          <a:lstStyle/>
          <a:p>
            <a:r>
              <a:rPr lang="fr-FR"/>
              <a:t>Quatre activités principales favorisent la collecte de fonds dans votre club :</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r-FR" sz="3600" b="1">
                <a:solidFill>
                  <a:schemeClr val="bg1"/>
                </a:solidFill>
              </a:rPr>
              <a:t>Faire participer les membres individuels</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Faire participer les membres individuels</a:t>
            </a:r>
          </a:p>
        </p:txBody>
      </p:sp>
      <p:sp>
        <p:nvSpPr>
          <p:cNvPr id="3" name="Content Placeholder 2"/>
          <p:cNvSpPr>
            <a:spLocks noGrp="1"/>
          </p:cNvSpPr>
          <p:nvPr>
            <p:ph idx="1"/>
          </p:nvPr>
        </p:nvSpPr>
        <p:spPr>
          <a:xfrm>
            <a:off x="1147156" y="1951903"/>
            <a:ext cx="10234718" cy="4009910"/>
          </a:xfrm>
        </p:spPr>
        <p:txBody>
          <a:bodyPr/>
          <a:lstStyle/>
          <a:p>
            <a:r>
              <a:rPr lang="fr-FR" dirty="0"/>
              <a:t>Gardez les conseils suivants à l'esprit lorsque vous invitez les autres membres à faire un don ou une promesse de dons :</a:t>
            </a:r>
          </a:p>
          <a:p>
            <a:pPr marL="0" indent="0">
              <a:buNone/>
            </a:pPr>
            <a:endParaRPr lang="en-US" dirty="0"/>
          </a:p>
        </p:txBody>
      </p:sp>
      <p:graphicFrame>
        <p:nvGraphicFramePr>
          <p:cNvPr id="5" name="Diagram 4"/>
          <p:cNvGraphicFramePr/>
          <p:nvPr>
            <p:extLst>
              <p:ext uri="{D42A27DB-BD31-4B8C-83A1-F6EECF244321}">
                <p14:modId xmlns:p14="http://schemas.microsoft.com/office/powerpoint/2010/main" val="3728536407"/>
              </p:ext>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Faire participer les membres individuels</a:t>
            </a:r>
          </a:p>
        </p:txBody>
      </p:sp>
      <p:sp>
        <p:nvSpPr>
          <p:cNvPr id="3" name="Content Placeholder 2"/>
          <p:cNvSpPr>
            <a:spLocks noGrp="1"/>
          </p:cNvSpPr>
          <p:nvPr>
            <p:ph idx="1"/>
          </p:nvPr>
        </p:nvSpPr>
        <p:spPr/>
        <p:txBody>
          <a:bodyPr>
            <a:normAutofit fontScale="92500"/>
          </a:bodyPr>
          <a:lstStyle/>
          <a:p>
            <a:pPr>
              <a:spcAft>
                <a:spcPts val="1800"/>
              </a:spcAft>
            </a:pPr>
            <a:r>
              <a:rPr lang="fr-FR" dirty="0"/>
              <a:t>Cela peut être utile de vous entraîner à faire une telle demande. Essayez à l'aide du texte suivant que vous pouvez adapter à votre guise :</a:t>
            </a:r>
          </a:p>
          <a:p>
            <a:pPr>
              <a:spcAft>
                <a:spcPts val="1800"/>
              </a:spcAft>
            </a:pPr>
            <a:r>
              <a:rPr lang="fr-FR" i="1" dirty="0"/>
              <a:t>« J'aimerais vous inviter à vous joindre à moi pour soutenir la Campagne 100. Je ne connais pas votre situation financière ou vos autres engagements caritatifs mais je connais bien votre passion et votre engagement pour le service Lion. Seriez-vous prêt à faire un don de seulement 8 dollars par mois, soit un don total de 300 $ sur trois ans ? »</a:t>
            </a:r>
          </a:p>
          <a:p>
            <a:pPr>
              <a:spcAft>
                <a:spcPts val="1800"/>
              </a:spcAft>
            </a:pPr>
            <a:endParaRPr lang="en-US"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Faire participer les membres individuels</a:t>
            </a:r>
          </a:p>
        </p:txBody>
      </p:sp>
      <p:sp>
        <p:nvSpPr>
          <p:cNvPr id="3" name="Content Placeholder 2"/>
          <p:cNvSpPr>
            <a:spLocks noGrp="1"/>
          </p:cNvSpPr>
          <p:nvPr>
            <p:ph idx="1"/>
          </p:nvPr>
        </p:nvSpPr>
        <p:spPr>
          <a:xfrm>
            <a:off x="1147156" y="1570122"/>
            <a:ext cx="9684328" cy="4391692"/>
          </a:xfrm>
        </p:spPr>
        <p:txBody>
          <a:bodyPr/>
          <a:lstStyle/>
          <a:p>
            <a:r>
              <a:rPr lang="fr-FR" dirty="0"/>
              <a:t>Préparez vous aussi à formuler différents types de réponses possibles :</a:t>
            </a:r>
          </a:p>
          <a:p>
            <a:pPr marL="0" indent="0">
              <a:buNone/>
            </a:pPr>
            <a:endParaRPr lang="en-US"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nvPr>
        </p:nvGraphicFramePr>
        <p:xfrm>
          <a:off x="1338331" y="2581295"/>
          <a:ext cx="9694985"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Faire participer les membres individuels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9368634"/>
              </p:ext>
            </p:extLst>
          </p:nvPr>
        </p:nvGraphicFramePr>
        <p:xfrm>
          <a:off x="0" y="1275347"/>
          <a:ext cx="12182474" cy="6263011"/>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val="20000"/>
                    </a:ext>
                  </a:extLst>
                </a:gridCol>
                <a:gridCol w="2659582">
                  <a:extLst>
                    <a:ext uri="{9D8B030D-6E8A-4147-A177-3AD203B41FA5}">
                      <a16:colId xmlns:a16="http://schemas.microsoft.com/office/drawing/2014/main" val="20001"/>
                    </a:ext>
                  </a:extLst>
                </a:gridCol>
                <a:gridCol w="3124644">
                  <a:extLst>
                    <a:ext uri="{9D8B030D-6E8A-4147-A177-3AD203B41FA5}">
                      <a16:colId xmlns:a16="http://schemas.microsoft.com/office/drawing/2014/main" val="20002"/>
                    </a:ext>
                  </a:extLst>
                </a:gridCol>
                <a:gridCol w="2850778">
                  <a:extLst>
                    <a:ext uri="{9D8B030D-6E8A-4147-A177-3AD203B41FA5}">
                      <a16:colId xmlns:a16="http://schemas.microsoft.com/office/drawing/2014/main" val="20003"/>
                    </a:ext>
                  </a:extLst>
                </a:gridCol>
              </a:tblGrid>
              <a:tr h="1172739">
                <a:tc>
                  <a:txBody>
                    <a:bodyPr/>
                    <a:lstStyle/>
                    <a:p>
                      <a:pPr algn="ctr"/>
                      <a:r>
                        <a:rPr lang="fr-FR" sz="1800" b="1"/>
                        <a:t>Total des dons personnels à la Campagne 100</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800" b="1"/>
                        <a:t>Reconnaissance immédiate</a:t>
                      </a:r>
                    </a:p>
                    <a:p>
                      <a:pPr algn="ctr"/>
                      <a:r>
                        <a:rPr lang="fr-FR" sz="1800" b="1"/>
                        <a:t>(sur remise ou promesse de don)</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fr-FR" sz="1800" b="1" dirty="0"/>
                        <a:t>Reconnaissance après réalisation</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561128">
                <a:tc>
                  <a:txBody>
                    <a:bodyPr/>
                    <a:lstStyle/>
                    <a:p>
                      <a:pPr marL="0" marR="0" algn="ctr">
                        <a:lnSpc>
                          <a:spcPct val="106000"/>
                        </a:lnSpc>
                        <a:spcBef>
                          <a:spcPts val="0"/>
                        </a:spcBef>
                        <a:spcAft>
                          <a:spcPts val="0"/>
                        </a:spcAft>
                      </a:pPr>
                      <a:r>
                        <a:rPr lang="fr-FR" sz="1400" b="1"/>
                        <a:t>15 000 – 24 999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fr-FR" sz="1200"/>
                        <a:t>Insigne du Lion Bâtisseur</a:t>
                      </a:r>
                      <a:r>
                        <a:rPr lang="fr-FR" sz="1200" b="1"/>
                        <a:t> </a:t>
                      </a:r>
                      <a:r>
                        <a:rPr lang="fr-FR" sz="1200"/>
                        <a:t>PLUS certificat et Plaques </a:t>
                      </a:r>
                    </a:p>
                    <a:p>
                      <a:pPr marL="57150" marR="0" algn="l">
                        <a:lnSpc>
                          <a:spcPct val="106000"/>
                        </a:lnSpc>
                        <a:spcBef>
                          <a:spcPts val="0"/>
                        </a:spcBef>
                        <a:spcAft>
                          <a:spcPts val="0"/>
                        </a:spcAft>
                      </a:pPr>
                      <a:r>
                        <a:rPr lang="fr-FR" sz="1200"/>
                        <a:t>avec une remise en public des récompenses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1128">
                <a:tc>
                  <a:txBody>
                    <a:bodyPr/>
                    <a:lstStyle/>
                    <a:p>
                      <a:pPr marL="0" marR="0" algn="ctr">
                        <a:lnSpc>
                          <a:spcPct val="106000"/>
                        </a:lnSpc>
                        <a:spcBef>
                          <a:spcPts val="0"/>
                        </a:spcBef>
                        <a:spcAft>
                          <a:spcPts val="0"/>
                        </a:spcAft>
                      </a:pPr>
                      <a:r>
                        <a:rPr lang="fr-FR" sz="1400" b="1"/>
                        <a:t>3 000 – 14 999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fr-FR" sz="1200" dirty="0"/>
                        <a:t>Insigne du Lion engagé PLUS certificat et plaque </a:t>
                      </a:r>
                    </a:p>
                    <a:p>
                      <a:pPr marL="57150" marR="0" algn="l">
                        <a:lnSpc>
                          <a:spcPct val="106000"/>
                        </a:lnSpc>
                        <a:spcBef>
                          <a:spcPts val="0"/>
                        </a:spcBef>
                        <a:spcAft>
                          <a:spcPts val="0"/>
                        </a:spcAft>
                      </a:pPr>
                      <a:r>
                        <a:rPr lang="fr-FR" sz="1200" dirty="0"/>
                        <a:t>avec une remise en public des récompenses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51435">
                <a:tc>
                  <a:txBody>
                    <a:bodyPr/>
                    <a:lstStyle/>
                    <a:p>
                      <a:pPr marL="0" marR="0" algn="ctr">
                        <a:lnSpc>
                          <a:spcPct val="106000"/>
                        </a:lnSpc>
                        <a:spcBef>
                          <a:spcPts val="0"/>
                        </a:spcBef>
                        <a:spcAft>
                          <a:spcPts val="0"/>
                        </a:spcAft>
                      </a:pPr>
                      <a:r>
                        <a:rPr lang="fr-FR" sz="1400" b="1"/>
                        <a:t>1 500 – 2 999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fr-FR" sz="1200" dirty="0"/>
                        <a:t>Insigne du Lion dévoué Plus certificat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82520">
                <a:tc>
                  <a:txBody>
                    <a:bodyPr/>
                    <a:lstStyle/>
                    <a:p>
                      <a:pPr marL="0" marR="0" algn="ctr">
                        <a:lnSpc>
                          <a:spcPct val="106000"/>
                        </a:lnSpc>
                        <a:spcBef>
                          <a:spcPts val="0"/>
                        </a:spcBef>
                        <a:spcAft>
                          <a:spcPts val="0"/>
                        </a:spcAft>
                      </a:pPr>
                      <a:r>
                        <a:rPr lang="fr-FR" sz="1400" b="1"/>
                        <a:t>900 $US - 1.499 $US</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fr-FR" sz="1200"/>
                        <a:t>Insigne du Lion engagé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82520">
                <a:tc>
                  <a:txBody>
                    <a:bodyPr/>
                    <a:lstStyle/>
                    <a:p>
                      <a:pPr marL="0" marR="0" algn="ctr">
                        <a:lnSpc>
                          <a:spcPct val="106000"/>
                        </a:lnSpc>
                        <a:spcBef>
                          <a:spcPts val="0"/>
                        </a:spcBef>
                        <a:spcAft>
                          <a:spcPts val="0"/>
                        </a:spcAft>
                      </a:pPr>
                      <a:r>
                        <a:rPr lang="fr-FR" sz="1400" b="1"/>
                        <a:t>600 – 899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fr-FR" sz="1200"/>
                        <a:t>Insigne du Lion Bienveillant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82520">
                <a:tc>
                  <a:txBody>
                    <a:bodyPr/>
                    <a:lstStyle/>
                    <a:p>
                      <a:pPr marL="0" marR="0" algn="ctr">
                        <a:lnSpc>
                          <a:spcPct val="106000"/>
                        </a:lnSpc>
                        <a:spcBef>
                          <a:spcPts val="0"/>
                        </a:spcBef>
                        <a:spcAft>
                          <a:spcPts val="0"/>
                        </a:spcAft>
                      </a:pPr>
                      <a:r>
                        <a:rPr lang="fr-FR" sz="1400" b="1"/>
                        <a:t>300 – 599 USD</a:t>
                      </a: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fr-FR" sz="1200"/>
                        <a:t>Insigne du Lion en service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37311">
                <a:tc>
                  <a:txBody>
                    <a:bodyPr/>
                    <a:lstStyle/>
                    <a:p>
                      <a:pPr marL="0" marR="0" algn="ctr">
                        <a:lnSpc>
                          <a:spcPct val="106000"/>
                        </a:lnSpc>
                        <a:spcBef>
                          <a:spcPts val="0"/>
                        </a:spcBef>
                        <a:spcAft>
                          <a:spcPts val="0"/>
                        </a:spcAft>
                      </a:pPr>
                      <a:r>
                        <a:rPr lang="fr-FR" sz="1400" b="1"/>
                        <a:t>Tous les autres dons</a:t>
                      </a:r>
                    </a:p>
                    <a:p>
                      <a:pPr marL="0" marR="0" algn="ctr">
                        <a:lnSpc>
                          <a:spcPct val="106000"/>
                        </a:lnSpc>
                        <a:spcBef>
                          <a:spcPts val="0"/>
                        </a:spcBef>
                        <a:spcAft>
                          <a:spcPts val="0"/>
                        </a:spcAft>
                      </a:pPr>
                      <a:r>
                        <a:rPr lang="fr-FR" sz="1200" b="0" i="1"/>
                        <a:t>(dons cumulés de 100 USD au moins à partir du</a:t>
                      </a:r>
                    </a:p>
                    <a:p>
                      <a:pPr marL="0" marR="0" algn="ctr">
                        <a:lnSpc>
                          <a:spcPct val="106000"/>
                        </a:lnSpc>
                        <a:spcBef>
                          <a:spcPts val="0"/>
                        </a:spcBef>
                        <a:spcAft>
                          <a:spcPts val="0"/>
                        </a:spcAft>
                      </a:pPr>
                      <a:r>
                        <a:rPr lang="fr-FR" sz="1200" b="0" i="1"/>
                        <a:t>1 juillet 2017 - 30 juin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fr-FR" sz="1200"/>
                        <a:t>Tous les donateurs contribuant à la Campagne 100 sont reconnus sur le site web de la LCIF mis à jour tous les trimestres et dans la salle des donateurs</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l" rtl="0">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val="10007"/>
                  </a:ext>
                </a:extLst>
              </a:tr>
              <a:tr h="993774">
                <a:tc gridSpan="4">
                  <a:txBody>
                    <a:bodyPr/>
                    <a:lstStyle/>
                    <a:p>
                      <a:r>
                        <a:rPr lang="fr-FR" sz="1800" dirty="0"/>
                        <a:t>Les distinctions indiquées ci-dessus sont disponibles pour les dons et promesses uniques. Tous les donateurs seront reconnus sur le site web de la LCIF. Les donateurs de 300 $US + seront honorés dans la salle des donateurs au siège international.</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547653" y="2177013"/>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91818" y="2776780"/>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510112" y="3381721"/>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63812" y="3901254"/>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547653" y="450530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91818" y="5089971"/>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Faire participer les membres individuels</a:t>
            </a:r>
          </a:p>
        </p:txBody>
      </p:sp>
      <p:sp>
        <p:nvSpPr>
          <p:cNvPr id="6" name="Content Placeholder 2"/>
          <p:cNvSpPr>
            <a:spLocks noGrp="1"/>
          </p:cNvSpPr>
          <p:nvPr>
            <p:ph idx="1"/>
          </p:nvPr>
        </p:nvSpPr>
        <p:spPr>
          <a:xfrm>
            <a:off x="749645" y="1347537"/>
            <a:ext cx="11251855" cy="4614276"/>
          </a:xfrm>
        </p:spPr>
        <p:txBody>
          <a:bodyPr/>
          <a:lstStyle/>
          <a:p>
            <a:r>
              <a:rPr lang="fr-FR" sz="2400" dirty="0"/>
              <a:t>Une reconnaissance supplémentaire est disponible pour les personnes qui s'engagent à donner annuellement et mensuellement. Ces donateurs réguliers recevront également la reconnaissance décrite sur la diapositive précédente.</a:t>
            </a:r>
          </a:p>
          <a:p>
            <a:pPr marL="0" indent="0">
              <a:buNone/>
            </a:pPr>
            <a:endParaRPr lang="en-US" sz="2400" dirty="0"/>
          </a:p>
          <a:p>
            <a:endParaRPr lang="en-US"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val="20000"/>
                    </a:ext>
                  </a:extLst>
                </a:gridCol>
                <a:gridCol w="7880758">
                  <a:extLst>
                    <a:ext uri="{9D8B030D-6E8A-4147-A177-3AD203B41FA5}">
                      <a16:colId xmlns:a16="http://schemas.microsoft.com/office/drawing/2014/main" val="20001"/>
                    </a:ext>
                  </a:extLst>
                </a:gridCol>
              </a:tblGrid>
              <a:tr h="464163">
                <a:tc gridSpan="2">
                  <a:txBody>
                    <a:bodyPr/>
                    <a:lstStyle/>
                    <a:p>
                      <a:pPr marL="0" marR="0" algn="ctr">
                        <a:spcBef>
                          <a:spcPts val="0"/>
                        </a:spcBef>
                        <a:spcAft>
                          <a:spcPts val="0"/>
                        </a:spcAft>
                      </a:pPr>
                      <a:r>
                        <a:rPr lang="fr-FR" sz="1600">
                          <a:solidFill>
                            <a:schemeClr val="tx1"/>
                          </a:solidFill>
                        </a:rPr>
                        <a:t>Valoriser la reconnaissance des donateurs</a:t>
                      </a: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1611467">
                <a:tc>
                  <a:txBody>
                    <a:bodyPr/>
                    <a:lstStyle/>
                    <a:p>
                      <a:pPr marL="0" marR="0">
                        <a:spcBef>
                          <a:spcPts val="0"/>
                        </a:spcBef>
                        <a:spcAft>
                          <a:spcPts val="0"/>
                        </a:spcAft>
                      </a:pPr>
                      <a:r>
                        <a:rPr lang="fr-FR" sz="1600" u="sng">
                          <a:solidFill>
                            <a:schemeClr val="tx1"/>
                          </a:solidFill>
                        </a:rPr>
                        <a:t>Faire une promesse de don :</a:t>
                      </a:r>
                      <a:r>
                        <a:rPr lang="fr-FR" sz="1600">
                          <a:solidFill>
                            <a:schemeClr val="tx1"/>
                          </a:solidFill>
                        </a:rPr>
                        <a:t> S’engager à faire un don chaque année de la campagne et recevoir un cadeau intéressant. </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fr-FR" sz="1600"/>
                        <a:t>Les dons récurrents sont disponibles dans certains pays et le versement peut être effectué avec une carte de crédit ou par virement bancaire.</a:t>
                      </a:r>
                    </a:p>
                    <a:p>
                      <a:pPr marL="342900" marR="0" lvl="0" indent="-342900">
                        <a:spcBef>
                          <a:spcPts val="0"/>
                        </a:spcBef>
                        <a:spcAft>
                          <a:spcPts val="0"/>
                        </a:spcAft>
                        <a:buFont typeface="Symbol" panose="05050102010706020507" pitchFamily="18" charset="2"/>
                        <a:buChar char=""/>
                      </a:pPr>
                      <a:r>
                        <a:rPr lang="fr-FR" sz="1600"/>
                        <a:t>Les donateurs de toutes les autres régions peuvent donner annuellement en utilisant toutes les méthodes approuvées.</a:t>
                      </a:r>
                    </a:p>
                    <a:p>
                      <a:pPr marL="342900" marR="0" lvl="0" indent="-342900">
                        <a:spcBef>
                          <a:spcPts val="0"/>
                        </a:spcBef>
                        <a:spcAft>
                          <a:spcPts val="0"/>
                        </a:spcAft>
                        <a:buFont typeface="Symbol" panose="05050102010706020507" pitchFamily="18" charset="2"/>
                        <a:buChar char=""/>
                      </a:pPr>
                      <a:r>
                        <a:rPr lang="fr-FR" sz="1600"/>
                        <a:t>Des rappels seront envoyés chaque année.</a:t>
                      </a:r>
                    </a:p>
                  </a:txBody>
                  <a:tcPr marL="68580" marR="68580" marT="0" marB="0" anchor="ctr"/>
                </a:tc>
                <a:extLst>
                  <a:ext uri="{0D108BD9-81ED-4DB2-BD59-A6C34878D82A}">
                    <a16:rowId xmlns:a16="http://schemas.microsoft.com/office/drawing/2014/main" val="10001"/>
                  </a:ext>
                </a:extLst>
              </a:tr>
              <a:tr h="1595782">
                <a:tc>
                  <a:txBody>
                    <a:bodyPr/>
                    <a:lstStyle/>
                    <a:p>
                      <a:pPr marL="0" marR="0">
                        <a:spcBef>
                          <a:spcPts val="0"/>
                        </a:spcBef>
                        <a:spcAft>
                          <a:spcPts val="0"/>
                        </a:spcAft>
                      </a:pPr>
                      <a:r>
                        <a:rPr lang="fr-FR" sz="1600" u="sng">
                          <a:solidFill>
                            <a:schemeClr val="tx1"/>
                          </a:solidFill>
                        </a:rPr>
                        <a:t>Don mensuel </a:t>
                      </a:r>
                      <a:r>
                        <a:rPr lang="fr-FR" sz="1600">
                          <a:solidFill>
                            <a:schemeClr val="tx1"/>
                          </a:solidFill>
                        </a:rPr>
                        <a:t>: Faire un don mensuel récurrent et recevoir un cadeau supplémentaire.</a:t>
                      </a: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fr-FR" sz="1600"/>
                        <a:t>Les dons récurrents sont disponibles dans certains pays et le versement peut être effectué avec une carte de crédit ou par virement bancaire.</a:t>
                      </a:r>
                    </a:p>
                    <a:p>
                      <a:pPr marL="342900" marR="0" lvl="0" indent="-342900">
                        <a:spcBef>
                          <a:spcPts val="0"/>
                        </a:spcBef>
                        <a:spcAft>
                          <a:spcPts val="0"/>
                        </a:spcAft>
                        <a:buFont typeface="Symbol" panose="05050102010706020507" pitchFamily="18" charset="2"/>
                        <a:buChar char=""/>
                      </a:pPr>
                      <a:r>
                        <a:rPr lang="fr-FR" sz="1600"/>
                        <a:t>Les don mensuels récurrents se font en ligne ou en soumettant un formulaire de promesse de don.</a:t>
                      </a:r>
                    </a:p>
                    <a:p>
                      <a:pPr marL="342900" marR="0" lvl="0" indent="-342900">
                        <a:spcBef>
                          <a:spcPts val="0"/>
                        </a:spcBef>
                        <a:spcAft>
                          <a:spcPts val="0"/>
                        </a:spcAft>
                        <a:buFont typeface="Symbol" panose="05050102010706020507" pitchFamily="18" charset="2"/>
                        <a:buChar char=""/>
                      </a:pPr>
                      <a:r>
                        <a:rPr lang="fr-FR" sz="1600"/>
                        <a:t>Le montant total indiqué sur le formulaire de promesse de don sera divisé en 12 versements égaux débités mensuellement.</a:t>
                      </a: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fr-FR" sz="3200" b="1">
                <a:solidFill>
                  <a:schemeClr val="bg1"/>
                </a:solidFill>
              </a:rPr>
              <a:t>Quatre étapes pour réussir</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Témoignages d'appréciation de la LCIF</a:t>
            </a:r>
          </a:p>
        </p:txBody>
      </p:sp>
      <p:sp>
        <p:nvSpPr>
          <p:cNvPr id="3" name="Content Placeholder 2"/>
          <p:cNvSpPr>
            <a:spLocks noGrp="1"/>
          </p:cNvSpPr>
          <p:nvPr>
            <p:ph idx="1"/>
          </p:nvPr>
        </p:nvSpPr>
        <p:spPr>
          <a:xfrm>
            <a:off x="944479" y="1773141"/>
            <a:ext cx="7056521" cy="4188672"/>
          </a:xfrm>
        </p:spPr>
        <p:txBody>
          <a:bodyPr>
            <a:normAutofit/>
          </a:bodyPr>
          <a:lstStyle/>
          <a:p>
            <a:r>
              <a:rPr lang="fr-FR" sz="2000" dirty="0"/>
              <a:t>Les contributions à la Campagne 100 seront aussi prises en compte eu égard aux programmes de reconnaissance en cours, notamment :</a:t>
            </a:r>
          </a:p>
          <a:p>
            <a:pPr lvl="1"/>
            <a:r>
              <a:rPr lang="fr-FR" b="1" dirty="0"/>
              <a:t>Compagnon de Melvin Jones</a:t>
            </a:r>
            <a:r>
              <a:rPr lang="fr-FR" dirty="0"/>
              <a:t> : contributions d'au moins 1000 $</a:t>
            </a:r>
          </a:p>
          <a:p>
            <a:pPr lvl="1"/>
            <a:r>
              <a:rPr lang="fr-FR" b="1" dirty="0"/>
              <a:t>Compagnon de Melvin Jones Catégorie progressive</a:t>
            </a:r>
            <a:r>
              <a:rPr lang="fr-FR" dirty="0"/>
              <a:t> : les contributions allant de 2 000 $ à 100 000 $ sont reconnues</a:t>
            </a:r>
          </a:p>
          <a:p>
            <a:pPr lvl="1"/>
            <a:r>
              <a:rPr lang="fr-FR" b="1" dirty="0"/>
              <a:t>Partenaires humanitaires </a:t>
            </a:r>
            <a:r>
              <a:rPr lang="fr-FR" dirty="0"/>
              <a:t>: reconnaissance à vie des contributions de 100 000 $ et au-delà</a:t>
            </a:r>
          </a:p>
          <a:p>
            <a:r>
              <a:rPr lang="fr-FR" sz="2000" dirty="0"/>
              <a:t>Vous pouvez accéder aux demandes de distinctions CMJ sur lcif.org</a:t>
            </a:r>
          </a:p>
          <a:p>
            <a:pPr marL="0" indent="0">
              <a:buNone/>
            </a:pPr>
            <a:endParaRPr lang="en-US"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ln w="3175">
                  <a:noFill/>
                </a:ln>
              </a:rPr>
              <a:t>Les Lions partagent</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fr-FR" sz="2400" b="1">
                <a:solidFill>
                  <a:prstClr val="black"/>
                </a:solidFill>
                <a:latin typeface="Arial" panose="020B0604020202020204" pitchFamily="34" charset="0"/>
                <a:cs typeface="Arial" panose="020B0604020202020204" pitchFamily="34" charset="0"/>
              </a:rPr>
              <a:t>50 $</a:t>
            </a:r>
          </a:p>
          <a:p>
            <a:pPr algn="ctr"/>
            <a:r>
              <a:rPr lang="fr-FR" sz="2000" b="1">
                <a:solidFill>
                  <a:prstClr val="black"/>
                </a:solidFill>
                <a:latin typeface="Arial" panose="020B0604020202020204" pitchFamily="34" charset="0"/>
                <a:cs typeface="Arial" panose="020B0604020202020204" pitchFamily="34" charset="0"/>
              </a:rPr>
              <a:t>(1 étoile)</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fr-FR" sz="2400" b="1">
                <a:solidFill>
                  <a:prstClr val="black"/>
                </a:solidFill>
                <a:latin typeface="Arial" panose="020B0604020202020204" pitchFamily="34" charset="0"/>
                <a:cs typeface="Arial" panose="020B0604020202020204" pitchFamily="34" charset="0"/>
              </a:rPr>
              <a:t>100 $</a:t>
            </a:r>
          </a:p>
          <a:p>
            <a:pPr algn="ctr"/>
            <a:r>
              <a:rPr lang="fr-FR" sz="2000" b="1">
                <a:solidFill>
                  <a:prstClr val="black"/>
                </a:solidFill>
                <a:latin typeface="Arial" panose="020B0604020202020204" pitchFamily="34" charset="0"/>
                <a:cs typeface="Arial" panose="020B0604020202020204" pitchFamily="34" charset="0"/>
              </a:rPr>
              <a:t>(2 étoiles)</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fr-FR" sz="2400" b="1">
                <a:solidFill>
                  <a:prstClr val="black"/>
                </a:solidFill>
                <a:latin typeface="Arial" panose="020B0604020202020204" pitchFamily="34" charset="0"/>
                <a:cs typeface="Arial" panose="020B0604020202020204" pitchFamily="34" charset="0"/>
              </a:rPr>
              <a:t>200 dollars</a:t>
            </a:r>
          </a:p>
          <a:p>
            <a:pPr algn="ctr"/>
            <a:r>
              <a:rPr lang="fr-FR" sz="2000" b="1">
                <a:solidFill>
                  <a:prstClr val="black"/>
                </a:solidFill>
                <a:latin typeface="Arial" panose="020B0604020202020204" pitchFamily="34" charset="0"/>
                <a:cs typeface="Arial" panose="020B0604020202020204" pitchFamily="34" charset="0"/>
              </a:rPr>
              <a:t>(3 étoiles)</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Valorisation du Club</a:t>
            </a:r>
          </a:p>
        </p:txBody>
      </p:sp>
      <p:sp>
        <p:nvSpPr>
          <p:cNvPr id="7" name="Rectangle 6"/>
          <p:cNvSpPr/>
          <p:nvPr/>
        </p:nvSpPr>
        <p:spPr>
          <a:xfrm>
            <a:off x="800100" y="1812284"/>
            <a:ext cx="5421272" cy="4247317"/>
          </a:xfrm>
          <a:prstGeom prst="rect">
            <a:avLst/>
          </a:prstGeom>
        </p:spPr>
        <p:txBody>
          <a:bodyPr wrap="square">
            <a:spAutoFit/>
          </a:bodyPr>
          <a:lstStyle/>
          <a:p>
            <a:pPr marL="285750" indent="-285750">
              <a:spcAft>
                <a:spcPts val="1200"/>
              </a:spcAft>
              <a:buFont typeface="Arial" panose="020B0604020202020204" pitchFamily="34" charset="0"/>
              <a:buChar char="•"/>
            </a:pPr>
            <a:r>
              <a:rPr lang="fr-FR" sz="2400" b="1" dirty="0">
                <a:latin typeface="Arial" panose="020B0604020202020204" pitchFamily="34" charset="0"/>
                <a:cs typeface="Arial" panose="020B0604020202020204" pitchFamily="34" charset="0"/>
              </a:rPr>
              <a:t>Écussons de don de club :</a:t>
            </a:r>
          </a:p>
          <a:p>
            <a:pPr marL="742950" lvl="1" indent="-285750">
              <a:spcAft>
                <a:spcPts val="1200"/>
              </a:spcAft>
              <a:buFont typeface="Arial" panose="020B0604020202020204" pitchFamily="34" charset="0"/>
              <a:buChar char="•"/>
            </a:pPr>
            <a:r>
              <a:rPr lang="fr-FR" sz="2400" dirty="0">
                <a:latin typeface="Arial" panose="020B0604020202020204" pitchFamily="34" charset="0"/>
                <a:cs typeface="Arial" panose="020B0604020202020204" pitchFamily="34" charset="0"/>
              </a:rPr>
              <a:t>La reconnaissance est basée sur la moyenne de don par membre</a:t>
            </a:r>
          </a:p>
          <a:p>
            <a:pPr marL="285750" indent="-285750">
              <a:spcAft>
                <a:spcPts val="1200"/>
              </a:spcAft>
              <a:buFont typeface="Arial" panose="020B0604020202020204" pitchFamily="34" charset="0"/>
              <a:buChar char="•"/>
            </a:pPr>
            <a:r>
              <a:rPr lang="fr-FR" sz="2400" b="1" dirty="0">
                <a:latin typeface="Arial" panose="020B0604020202020204" pitchFamily="34" charset="0"/>
                <a:cs typeface="Arial" panose="020B0604020202020204" pitchFamily="34" charset="0"/>
              </a:rPr>
              <a:t>Récompense des compagnons de Melvin Jones - Écusson de fanion / chevron :</a:t>
            </a:r>
          </a:p>
          <a:p>
            <a:pPr marL="742950" lvl="1" indent="-285750">
              <a:spcAft>
                <a:spcPts val="1200"/>
              </a:spcAft>
              <a:buFont typeface="Arial" panose="020B0604020202020204" pitchFamily="34" charset="0"/>
              <a:buChar char="•"/>
            </a:pPr>
            <a:r>
              <a:rPr lang="fr-FR" sz="2400" dirty="0">
                <a:latin typeface="Arial" panose="020B0604020202020204" pitchFamily="34" charset="0"/>
                <a:cs typeface="Arial" panose="020B0604020202020204" pitchFamily="34" charset="0"/>
              </a:rPr>
              <a:t>Un membre se verra décerné pour la première fois un écusson de fanion MJF, puis ultérieurement un chevron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r-FR" sz="3600" b="1">
                <a:solidFill>
                  <a:schemeClr val="bg1"/>
                </a:solidFill>
              </a:rPr>
              <a:t>Événements organisés pour collecter des fonds</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Planifier des événements de collecte de fonds</a:t>
            </a:r>
          </a:p>
        </p:txBody>
      </p:sp>
      <p:sp>
        <p:nvSpPr>
          <p:cNvPr id="5" name="Content Placeholder 4"/>
          <p:cNvSpPr>
            <a:spLocks noGrp="1"/>
          </p:cNvSpPr>
          <p:nvPr>
            <p:ph idx="1"/>
          </p:nvPr>
        </p:nvSpPr>
        <p:spPr/>
        <p:txBody>
          <a:bodyPr/>
          <a:lstStyle/>
          <a:p>
            <a:r>
              <a:rPr lang="fr-FR"/>
              <a:t>Les événements de collecte de fonds rassemblent les membres de votre club et permettent de se divertir !</a:t>
            </a:r>
          </a:p>
          <a:p>
            <a:r>
              <a:rPr lang="fr-FR"/>
              <a:t>Nombre de clubs Lions ont l'expérience nécessaire pour planifier et mettre en œuvre diverses collectes de fonds</a:t>
            </a:r>
          </a:p>
          <a:p>
            <a:pPr marL="0" indent="0">
              <a:buNone/>
            </a:pPr>
            <a:endParaRPr lang="en-US" dirty="0"/>
          </a:p>
        </p:txBody>
      </p:sp>
      <p:graphicFrame>
        <p:nvGraphicFramePr>
          <p:cNvPr id="6" name="Diagram 5"/>
          <p:cNvGraphicFramePr/>
          <p:nvPr>
            <p:extLst/>
          </p:nvPr>
        </p:nvGraphicFramePr>
        <p:xfrm>
          <a:off x="985956" y="3240908"/>
          <a:ext cx="10006725"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fr-FR" sz="3600" b="1">
                <a:solidFill>
                  <a:schemeClr val="bg1"/>
                </a:solidFill>
              </a:rPr>
              <a:t>Dons de trésorerie de club</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Faire un don de trésorerie</a:t>
            </a:r>
          </a:p>
        </p:txBody>
      </p:sp>
      <p:sp>
        <p:nvSpPr>
          <p:cNvPr id="3" name="Content Placeholder 2"/>
          <p:cNvSpPr>
            <a:spLocks noGrp="1"/>
          </p:cNvSpPr>
          <p:nvPr>
            <p:ph idx="1"/>
          </p:nvPr>
        </p:nvSpPr>
        <p:spPr/>
        <p:txBody>
          <a:bodyPr>
            <a:normAutofit lnSpcReduction="10000"/>
          </a:bodyPr>
          <a:lstStyle/>
          <a:p>
            <a:pPr>
              <a:spcAft>
                <a:spcPts val="2400"/>
              </a:spcAft>
            </a:pPr>
            <a:r>
              <a:rPr lang="fr-FR"/>
              <a:t>C'est un excellent moyen pour les responsables de club de soutenir la LCIF au nom de leurs membres</a:t>
            </a:r>
          </a:p>
          <a:p>
            <a:pPr>
              <a:spcAft>
                <a:spcPts val="2400"/>
              </a:spcAft>
            </a:pPr>
            <a:r>
              <a:rPr lang="fr-FR"/>
              <a:t>Les responsables encouragent les dons individuels en offrant des dons de contrepartie tirés des fonds de trésorerie du club. Ainsi, l'impact du don est doublé !</a:t>
            </a:r>
          </a:p>
          <a:p>
            <a:pPr>
              <a:spcAft>
                <a:spcPts val="2400"/>
              </a:spcAft>
            </a:pPr>
            <a:r>
              <a:rPr lang="fr-FR"/>
              <a:t>Les clubs doivent respecter les règles et procédures standard pour déterminer quel type de don peuvent provenir de leur trésorerie</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1654342" y="3123353"/>
            <a:ext cx="9047747" cy="523220"/>
          </a:xfrm>
          <a:prstGeom prst="rect">
            <a:avLst/>
          </a:prstGeom>
          <a:noFill/>
        </p:spPr>
        <p:txBody>
          <a:bodyPr wrap="square" rtlCol="0">
            <a:spAutoFit/>
          </a:bodyPr>
          <a:lstStyle/>
          <a:p>
            <a:pPr algn="ctr"/>
            <a:r>
              <a:rPr lang="fr-FR" sz="2800" b="1" dirty="0">
                <a:solidFill>
                  <a:schemeClr val="bg1"/>
                </a:solidFill>
              </a:rPr>
              <a:t>Inviter les entreprises locales et les non-Lions à faire un don</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a:t>Inviter les entreprises locales et les non-Lions à faire un don</a:t>
            </a:r>
          </a:p>
        </p:txBody>
      </p:sp>
      <p:sp>
        <p:nvSpPr>
          <p:cNvPr id="3" name="Content Placeholder 2"/>
          <p:cNvSpPr>
            <a:spLocks noGrp="1"/>
          </p:cNvSpPr>
          <p:nvPr>
            <p:ph idx="1"/>
          </p:nvPr>
        </p:nvSpPr>
        <p:spPr>
          <a:xfrm>
            <a:off x="715879" y="1951903"/>
            <a:ext cx="11141242" cy="4009910"/>
          </a:xfrm>
        </p:spPr>
        <p:txBody>
          <a:bodyPr/>
          <a:lstStyle/>
          <a:p>
            <a:r>
              <a:rPr lang="fr-FR" dirty="0"/>
              <a:t>Certains clubs ont noué de solides relations avec les entreprises locales et la communauté non-Lion lors d'activités de service ou d'événements de collecte de fonds antérieurs</a:t>
            </a:r>
          </a:p>
          <a:p>
            <a:r>
              <a:rPr lang="fr-FR" dirty="0"/>
              <a:t>Voici quelques conseils pour entrer en contact avec ces donateurs :</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1197898728"/>
              </p:ext>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fr-FR" sz="2800" b="1">
                <a:solidFill>
                  <a:schemeClr val="bg1"/>
                </a:solidFill>
              </a:rPr>
              <a:t>Mise en train</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Quatre étapes pour réussir</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Mise en train</a:t>
            </a:r>
          </a:p>
        </p:txBody>
      </p:sp>
      <p:sp>
        <p:nvSpPr>
          <p:cNvPr id="3" name="Content Placeholder 2"/>
          <p:cNvSpPr>
            <a:spLocks noGrp="1"/>
          </p:cNvSpPr>
          <p:nvPr>
            <p:ph idx="1"/>
          </p:nvPr>
        </p:nvSpPr>
        <p:spPr>
          <a:xfrm>
            <a:off x="5519649" y="1275347"/>
            <a:ext cx="6175046" cy="4706353"/>
          </a:xfrm>
        </p:spPr>
        <p:txBody>
          <a:bodyPr>
            <a:noAutofit/>
          </a:bodyPr>
          <a:lstStyle/>
          <a:p>
            <a:pPr>
              <a:spcBef>
                <a:spcPts val="0"/>
              </a:spcBef>
              <a:spcAft>
                <a:spcPts val="1200"/>
              </a:spcAft>
              <a:buClr>
                <a:srgbClr val="F8F8F8"/>
              </a:buClr>
              <a:buFont typeface="Wingdings" panose="05000000000000000000" pitchFamily="2" charset="2"/>
              <a:buChar char="q"/>
            </a:pPr>
            <a:r>
              <a:rPr lang="fr-FR" dirty="0">
                <a:solidFill>
                  <a:schemeClr val="bg1"/>
                </a:solidFill>
              </a:rPr>
              <a:t> Répondre au quiz de ce </a:t>
            </a:r>
            <a:r>
              <a:rPr lang="fr-FR" dirty="0" err="1">
                <a:solidFill>
                  <a:schemeClr val="bg1"/>
                </a:solidFill>
              </a:rPr>
              <a:t>wébinaire</a:t>
            </a:r>
            <a:endParaRPr lang="fr-FR" dirty="0">
              <a:solidFill>
                <a:schemeClr val="bg1"/>
              </a:solidFill>
            </a:endParaRPr>
          </a:p>
          <a:p>
            <a:pPr>
              <a:spcBef>
                <a:spcPts val="0"/>
              </a:spcBef>
              <a:spcAft>
                <a:spcPts val="1200"/>
              </a:spcAft>
              <a:buClr>
                <a:srgbClr val="F8F8F8"/>
              </a:buClr>
              <a:buFont typeface="Wingdings" panose="05000000000000000000" pitchFamily="2" charset="2"/>
              <a:buChar char="q"/>
            </a:pPr>
            <a:r>
              <a:rPr lang="fr-FR" dirty="0">
                <a:solidFill>
                  <a:schemeClr val="bg1"/>
                </a:solidFill>
              </a:rPr>
              <a:t> Contacter votre coordinateur LCIF de district pour lui poser des questions</a:t>
            </a:r>
          </a:p>
          <a:p>
            <a:pPr>
              <a:spcBef>
                <a:spcPts val="0"/>
              </a:spcBef>
              <a:spcAft>
                <a:spcPts val="1200"/>
              </a:spcAft>
              <a:buClr>
                <a:srgbClr val="F8F8F8"/>
              </a:buClr>
              <a:buFont typeface="Wingdings" panose="05000000000000000000" pitchFamily="2" charset="2"/>
              <a:buChar char="q"/>
            </a:pPr>
            <a:r>
              <a:rPr lang="fr-FR" dirty="0">
                <a:solidFill>
                  <a:schemeClr val="bg1"/>
                </a:solidFill>
              </a:rPr>
              <a:t> Commencer par faire un don personnel ou une promesse de don</a:t>
            </a:r>
          </a:p>
          <a:p>
            <a:pPr>
              <a:spcBef>
                <a:spcPts val="0"/>
              </a:spcBef>
              <a:spcAft>
                <a:spcPts val="1200"/>
              </a:spcAft>
              <a:buClr>
                <a:srgbClr val="F8F8F8"/>
              </a:buClr>
              <a:buFont typeface="Wingdings" panose="05000000000000000000" pitchFamily="2" charset="2"/>
              <a:buChar char="q"/>
            </a:pPr>
            <a:r>
              <a:rPr lang="fr-FR" dirty="0">
                <a:solidFill>
                  <a:schemeClr val="bg1"/>
                </a:solidFill>
              </a:rPr>
              <a:t> Noter les raisons pour lesquelles vous faites un don</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Mise en train</a:t>
            </a:r>
          </a:p>
        </p:txBody>
      </p:sp>
      <p:sp>
        <p:nvSpPr>
          <p:cNvPr id="3" name="Content Placeholder 2"/>
          <p:cNvSpPr>
            <a:spLocks noGrp="1"/>
          </p:cNvSpPr>
          <p:nvPr>
            <p:ph idx="1"/>
          </p:nvPr>
        </p:nvSpPr>
        <p:spPr>
          <a:xfrm>
            <a:off x="5519649" y="1215189"/>
            <a:ext cx="6010103" cy="4614111"/>
          </a:xfrm>
        </p:spPr>
        <p:txBody>
          <a:bodyPr>
            <a:normAutofit/>
          </a:bodyPr>
          <a:lstStyle/>
          <a:p>
            <a:pPr>
              <a:spcBef>
                <a:spcPts val="0"/>
              </a:spcBef>
              <a:spcAft>
                <a:spcPts val="1200"/>
              </a:spcAft>
              <a:buClr>
                <a:srgbClr val="F8F8F8"/>
              </a:buClr>
              <a:buFont typeface="Wingdings" panose="05000000000000000000" pitchFamily="2" charset="2"/>
              <a:buChar char="q"/>
            </a:pPr>
            <a:r>
              <a:rPr lang="fr-FR" dirty="0"/>
              <a:t> </a:t>
            </a:r>
            <a:r>
              <a:rPr lang="fr-FR" dirty="0">
                <a:solidFill>
                  <a:schemeClr val="bg1"/>
                </a:solidFill>
              </a:rPr>
              <a:t>Remplir le guide de narration</a:t>
            </a:r>
          </a:p>
          <a:p>
            <a:pPr>
              <a:spcBef>
                <a:spcPts val="0"/>
              </a:spcBef>
              <a:spcAft>
                <a:spcPts val="1200"/>
              </a:spcAft>
              <a:buClr>
                <a:srgbClr val="F8F8F8"/>
              </a:buClr>
              <a:buFont typeface="Wingdings" panose="05000000000000000000" pitchFamily="2" charset="2"/>
              <a:buChar char="q"/>
            </a:pPr>
            <a:r>
              <a:rPr lang="fr-FR" dirty="0">
                <a:solidFill>
                  <a:schemeClr val="bg1"/>
                </a:solidFill>
              </a:rPr>
              <a:t> Examiner les ressources mises à votre dispositions sur le site web de la LCIF</a:t>
            </a:r>
          </a:p>
          <a:p>
            <a:pPr>
              <a:spcBef>
                <a:spcPts val="0"/>
              </a:spcBef>
              <a:spcAft>
                <a:spcPts val="1200"/>
              </a:spcAft>
              <a:buClr>
                <a:srgbClr val="F8F8F8"/>
              </a:buClr>
              <a:buFont typeface="Wingdings" panose="05000000000000000000" pitchFamily="2" charset="2"/>
              <a:buChar char="q"/>
            </a:pPr>
            <a:r>
              <a:rPr lang="fr-FR" dirty="0">
                <a:solidFill>
                  <a:schemeClr val="bg1"/>
                </a:solidFill>
              </a:rPr>
              <a:t> S'entraîner à raconter votre histoire</a:t>
            </a:r>
          </a:p>
          <a:p>
            <a:pPr>
              <a:spcBef>
                <a:spcPts val="0"/>
              </a:spcBef>
              <a:spcAft>
                <a:spcPts val="1200"/>
              </a:spcAft>
              <a:buClr>
                <a:schemeClr val="bg1"/>
              </a:buClr>
              <a:buFont typeface="Wingdings" panose="05000000000000000000" pitchFamily="2" charset="2"/>
              <a:buChar char="q"/>
            </a:pPr>
            <a:r>
              <a:rPr lang="fr-FR" dirty="0"/>
              <a:t> Fixer l'objectif que vous souhaitez atteindre cette année</a:t>
            </a:r>
          </a:p>
          <a:p>
            <a:pPr>
              <a:spcBef>
                <a:spcPts val="0"/>
              </a:spcBef>
              <a:spcAft>
                <a:spcPts val="1200"/>
              </a:spcAft>
              <a:buClr>
                <a:schemeClr val="bg1"/>
              </a:buClr>
              <a:buFont typeface="Wingdings" panose="05000000000000000000" pitchFamily="2" charset="2"/>
              <a:buChar char="q"/>
            </a:pPr>
            <a:endParaRPr lang="en-US"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Mise en train</a:t>
            </a:r>
          </a:p>
        </p:txBody>
      </p:sp>
      <p:sp>
        <p:nvSpPr>
          <p:cNvPr id="3" name="Content Placeholder 2"/>
          <p:cNvSpPr>
            <a:spLocks noGrp="1"/>
          </p:cNvSpPr>
          <p:nvPr>
            <p:ph idx="1"/>
          </p:nvPr>
        </p:nvSpPr>
        <p:spPr>
          <a:xfrm>
            <a:off x="5519649" y="998621"/>
            <a:ext cx="6010103" cy="4469731"/>
          </a:xfrm>
        </p:spPr>
        <p:txBody>
          <a:bodyPr>
            <a:normAutofit/>
          </a:bodyPr>
          <a:lstStyle/>
          <a:p>
            <a:pPr>
              <a:spcBef>
                <a:spcPts val="0"/>
              </a:spcBef>
              <a:spcAft>
                <a:spcPts val="1200"/>
              </a:spcAft>
              <a:buClr>
                <a:schemeClr val="bg1"/>
              </a:buClr>
              <a:buFont typeface="Wingdings" panose="05000000000000000000" pitchFamily="2" charset="2"/>
              <a:buChar char="q"/>
            </a:pPr>
            <a:r>
              <a:rPr lang="fr-FR" dirty="0"/>
              <a:t> Rencontrer les officiels de votre club pour discuter votre objectif</a:t>
            </a:r>
          </a:p>
          <a:p>
            <a:pPr>
              <a:spcBef>
                <a:spcPts val="0"/>
              </a:spcBef>
              <a:spcAft>
                <a:spcPts val="1200"/>
              </a:spcAft>
              <a:buClr>
                <a:schemeClr val="bg1"/>
              </a:buClr>
              <a:buFont typeface="Wingdings" panose="05000000000000000000" pitchFamily="2" charset="2"/>
              <a:buChar char="q"/>
            </a:pPr>
            <a:r>
              <a:rPr lang="fr-FR" dirty="0"/>
              <a:t> Commencer à identifier les membres susceptibles de faire partie de votre commission de club</a:t>
            </a:r>
          </a:p>
          <a:p>
            <a:pPr>
              <a:spcBef>
                <a:spcPts val="0"/>
              </a:spcBef>
              <a:spcAft>
                <a:spcPts val="1200"/>
              </a:spcAft>
              <a:buClr>
                <a:schemeClr val="bg1"/>
              </a:buClr>
              <a:buFont typeface="Wingdings" panose="05000000000000000000" pitchFamily="2" charset="2"/>
              <a:buChar char="q"/>
            </a:pPr>
            <a:r>
              <a:rPr lang="fr-FR" dirty="0"/>
              <a:t> Passer en revue le potentiel de chaque stratégie de levée de fonds et planifier celle que vous souhaitez essayer en premier</a:t>
            </a:r>
          </a:p>
          <a:p>
            <a:endParaRPr lang="en-US"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fr-FR" sz="3200" b="1">
                <a:solidFill>
                  <a:schemeClr val="bg1"/>
                </a:solidFill>
              </a:rPr>
              <a:t>Raconter votre histoire</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Raconter votre histoire</a:t>
            </a:r>
          </a:p>
        </p:txBody>
      </p:sp>
      <p:sp>
        <p:nvSpPr>
          <p:cNvPr id="3" name="Content Placeholder 2"/>
          <p:cNvSpPr>
            <a:spLocks noGrp="1"/>
          </p:cNvSpPr>
          <p:nvPr>
            <p:ph idx="1"/>
          </p:nvPr>
        </p:nvSpPr>
        <p:spPr>
          <a:xfrm>
            <a:off x="1147156" y="1587500"/>
            <a:ext cx="9684328" cy="4374313"/>
          </a:xfrm>
        </p:spPr>
        <p:txBody>
          <a:bodyPr>
            <a:normAutofit/>
          </a:bodyPr>
          <a:lstStyle/>
          <a:p>
            <a:r>
              <a:rPr lang="fr-FR" sz="2400" dirty="0"/>
              <a:t>Raconter votre histoire est un élément clé incitant à une meilleure participation à notre Fondation</a:t>
            </a:r>
          </a:p>
          <a:p>
            <a:r>
              <a:rPr lang="fr-FR" sz="2400" dirty="0"/>
              <a:t>Il suffit de réfléchir à quelques points simples pour créer votre histoire de la LCIF et de la Campagne 100 :</a:t>
            </a:r>
          </a:p>
          <a:p>
            <a:pPr marL="0" indent="0">
              <a:buNone/>
            </a:pPr>
            <a:endParaRPr lang="en-US" sz="2400" dirty="0"/>
          </a:p>
        </p:txBody>
      </p:sp>
      <p:graphicFrame>
        <p:nvGraphicFramePr>
          <p:cNvPr id="5" name="Diagram 4"/>
          <p:cNvGraphicFramePr/>
          <p:nvPr>
            <p:extLst>
              <p:ext uri="{D42A27DB-BD31-4B8C-83A1-F6EECF244321}">
                <p14:modId xmlns:p14="http://schemas.microsoft.com/office/powerpoint/2010/main" val="3834123053"/>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Outils et documents</a:t>
            </a:r>
          </a:p>
        </p:txBody>
      </p:sp>
      <p:sp>
        <p:nvSpPr>
          <p:cNvPr id="3" name="Content Placeholder 2"/>
          <p:cNvSpPr>
            <a:spLocks noGrp="1"/>
          </p:cNvSpPr>
          <p:nvPr>
            <p:ph idx="1"/>
          </p:nvPr>
        </p:nvSpPr>
        <p:spPr/>
        <p:txBody>
          <a:bodyPr>
            <a:normAutofit/>
          </a:bodyPr>
          <a:lstStyle/>
          <a:p>
            <a:r>
              <a:rPr lang="fr-FR" sz="2400" dirty="0"/>
              <a:t>La LCIF met à votre disposition différents outils et documents pour vous aider à raconter votre histoire et à faire passer le message de la campagne !</a:t>
            </a:r>
          </a:p>
          <a:p>
            <a:endParaRPr lang="en-US" sz="2400" dirty="0"/>
          </a:p>
          <a:p>
            <a:endParaRPr lang="en-US" sz="2400" dirty="0"/>
          </a:p>
          <a:p>
            <a:endParaRPr lang="en-US" sz="2400" dirty="0"/>
          </a:p>
          <a:p>
            <a:pPr marL="0" indent="0">
              <a:buNone/>
            </a:pPr>
            <a:endParaRPr lang="en-US" sz="2400" dirty="0"/>
          </a:p>
          <a:p>
            <a:r>
              <a:rPr lang="fr-FR" sz="2400" dirty="0"/>
              <a:t>Contactez votre coordinateur de district pour savoir ce qui marche le mieux dans votre district</a:t>
            </a:r>
          </a:p>
          <a:p>
            <a:pPr marL="0" indent="0">
              <a:buNone/>
            </a:pPr>
            <a:endParaRPr lang="en-US" sz="2400" dirty="0"/>
          </a:p>
        </p:txBody>
      </p:sp>
      <p:graphicFrame>
        <p:nvGraphicFramePr>
          <p:cNvPr id="4" name="Diagram 3"/>
          <p:cNvGraphicFramePr/>
          <p:nvPr>
            <p:extLst>
              <p:ext uri="{D42A27DB-BD31-4B8C-83A1-F6EECF244321}">
                <p14:modId xmlns:p14="http://schemas.microsoft.com/office/powerpoint/2010/main" val="1907923805"/>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Outils et documents</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fr-FR"/>
              <a:t>Visitez le site de la LCIF pour télécharger ces ressources et imprimez-les</a:t>
            </a:r>
          </a:p>
          <a:p>
            <a:pPr>
              <a:spcBef>
                <a:spcPts val="0"/>
              </a:spcBef>
              <a:spcAft>
                <a:spcPts val="1200"/>
              </a:spcAft>
            </a:pPr>
            <a:r>
              <a:rPr lang="fr-FR"/>
              <a:t>Vous pouvez aussi commander ces documents en remplissant le formulaire de demande de matériel</a:t>
            </a:r>
          </a:p>
          <a:p>
            <a:pPr>
              <a:spcBef>
                <a:spcPts val="0"/>
              </a:spcBef>
              <a:spcAft>
                <a:spcPts val="1200"/>
              </a:spcAft>
            </a:pPr>
            <a:r>
              <a:rPr lang="fr-FR" i="1"/>
              <a:t>NB : prévoir au moins deux semaines pour le traitement de votre commande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77"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fr-FR" sz="3200" b="1">
                <a:solidFill>
                  <a:schemeClr val="bg1"/>
                </a:solidFill>
              </a:rPr>
              <a:t>Préparer un plan</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652</TotalTime>
  <Words>3546</Words>
  <Application>Microsoft Office PowerPoint</Application>
  <PresentationFormat>Widescreen</PresentationFormat>
  <Paragraphs>526</Paragraphs>
  <Slides>43</Slides>
  <Notes>42</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Symbol</vt:lpstr>
      <vt:lpstr>Wingdings</vt:lpstr>
      <vt:lpstr>Lions_Campaign100_Template_3-15-18</vt:lpstr>
      <vt:lpstr>1_Lions_Campaign100_Template_3-15-18</vt:lpstr>
      <vt:lpstr>Acrobat Document</vt:lpstr>
      <vt:lpstr>Formation des coordinateurs LCIF de club</vt:lpstr>
      <vt:lpstr>PowerPoint Presentation</vt:lpstr>
      <vt:lpstr>PowerPoint Presentation</vt:lpstr>
      <vt:lpstr>Quatre étapes pour réussir</vt:lpstr>
      <vt:lpstr>PowerPoint Presentation</vt:lpstr>
      <vt:lpstr>Raconter votre histoire</vt:lpstr>
      <vt:lpstr>Outils et documents</vt:lpstr>
      <vt:lpstr>Outils et documents</vt:lpstr>
      <vt:lpstr>PowerPoint Presentation</vt:lpstr>
      <vt:lpstr>Préparer un plan</vt:lpstr>
      <vt:lpstr>Stratégies de collecte de fonds</vt:lpstr>
      <vt:lpstr>Fixer un objectif</vt:lpstr>
      <vt:lpstr>La demande de la Campagne 100</vt:lpstr>
      <vt:lpstr>Que représentent 100 $ ?</vt:lpstr>
      <vt:lpstr>Fixer un objectif</vt:lpstr>
      <vt:lpstr>Clubs modèles</vt:lpstr>
      <vt:lpstr>Clubs modèles</vt:lpstr>
      <vt:lpstr>PowerPoint Presentation</vt:lpstr>
      <vt:lpstr>Construire une équipe</vt:lpstr>
      <vt:lpstr>Construire une équipe</vt:lpstr>
      <vt:lpstr>Construire une équipe</vt:lpstr>
      <vt:lpstr>PowerPoint Presentation</vt:lpstr>
      <vt:lpstr>Lever des fonds</vt:lpstr>
      <vt:lpstr>PowerPoint Presentation</vt:lpstr>
      <vt:lpstr>Faire participer les membres individuels</vt:lpstr>
      <vt:lpstr>Faire participer les membres individuels</vt:lpstr>
      <vt:lpstr>Faire participer les membres individuels</vt:lpstr>
      <vt:lpstr>Faire participer les membres individuels</vt:lpstr>
      <vt:lpstr>Faire participer les membres individuels</vt:lpstr>
      <vt:lpstr>Témoignages d'appréciation de la LCIF</vt:lpstr>
      <vt:lpstr>Les Lions partagent</vt:lpstr>
      <vt:lpstr>Valorisation du Club</vt:lpstr>
      <vt:lpstr>PowerPoint Presentation</vt:lpstr>
      <vt:lpstr>Planifier des événements de collecte de fonds</vt:lpstr>
      <vt:lpstr>PowerPoint Presentation</vt:lpstr>
      <vt:lpstr>Faire un don de trésorerie</vt:lpstr>
      <vt:lpstr>PowerPoint Presentation</vt:lpstr>
      <vt:lpstr>Inviter les entreprises locales et les non-Lions à faire un don</vt:lpstr>
      <vt:lpstr>PowerPoint Presentation</vt:lpstr>
      <vt:lpstr>Mise en train</vt:lpstr>
      <vt:lpstr>Mise en train</vt:lpstr>
      <vt:lpstr>Mise en train</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VLD</cp:lastModifiedBy>
  <cp:revision>157</cp:revision>
  <dcterms:created xsi:type="dcterms:W3CDTF">2018-10-22T16:07:51Z</dcterms:created>
  <dcterms:modified xsi:type="dcterms:W3CDTF">2018-11-26T21:00:07Z</dcterms:modified>
</cp:coreProperties>
</file>