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4" r:id="rId2"/>
    <p:sldId id="271" r:id="rId3"/>
    <p:sldId id="295" r:id="rId4"/>
    <p:sldId id="280" r:id="rId5"/>
    <p:sldId id="284" r:id="rId6"/>
    <p:sldId id="314" r:id="rId7"/>
    <p:sldId id="294" r:id="rId8"/>
    <p:sldId id="296" r:id="rId9"/>
    <p:sldId id="272" r:id="rId10"/>
    <p:sldId id="281" r:id="rId11"/>
    <p:sldId id="297" r:id="rId12"/>
    <p:sldId id="275" r:id="rId13"/>
    <p:sldId id="273" r:id="rId14"/>
    <p:sldId id="293" r:id="rId15"/>
    <p:sldId id="305" r:id="rId16"/>
    <p:sldId id="313" r:id="rId17"/>
    <p:sldId id="286" r:id="rId18"/>
    <p:sldId id="262" r:id="rId19"/>
    <p:sldId id="287" r:id="rId20"/>
    <p:sldId id="288" r:id="rId21"/>
    <p:sldId id="289" r:id="rId22"/>
    <p:sldId id="290" r:id="rId23"/>
    <p:sldId id="291" r:id="rId24"/>
    <p:sldId id="292" r:id="rId25"/>
    <p:sldId id="302" r:id="rId26"/>
    <p:sldId id="304" r:id="rId27"/>
    <p:sldId id="315" r:id="rId28"/>
    <p:sldId id="306" r:id="rId29"/>
    <p:sldId id="307" r:id="rId30"/>
    <p:sldId id="311" r:id="rId31"/>
    <p:sldId id="310" r:id="rId32"/>
    <p:sldId id="308" r:id="rId33"/>
    <p:sldId id="269" r:id="rId34"/>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45C99"/>
    <a:srgbClr val="467BBF"/>
    <a:srgbClr val="61B2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50814" autoAdjust="0"/>
  </p:normalViewPr>
  <p:slideViewPr>
    <p:cSldViewPr snapToGrid="0">
      <p:cViewPr varScale="1">
        <p:scale>
          <a:sx n="50" d="100"/>
          <a:sy n="50" d="100"/>
        </p:scale>
        <p:origin x="-1914" y="-96"/>
      </p:cViewPr>
      <p:guideLst>
        <p:guide orient="horz" pos="2160"/>
        <p:guide pos="3840"/>
      </p:guideLst>
    </p:cSldViewPr>
  </p:slideViewPr>
  <p:notesTextViewPr>
    <p:cViewPr>
      <p:scale>
        <a:sx n="150" d="100"/>
        <a:sy n="150" d="100"/>
      </p:scale>
      <p:origin x="0" y="0"/>
    </p:cViewPr>
  </p:notesTextViewPr>
  <p:sorterViewPr>
    <p:cViewPr varScale="1">
      <p:scale>
        <a:sx n="100" d="100"/>
        <a:sy n="100" d="100"/>
      </p:scale>
      <p:origin x="0" y="-1222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D5544-CB2C-413C-9CD9-E2F5C3C6ADCE}"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61FC0EE2-E646-4754-8F41-587DA7603CDD}">
      <dgm:prSet phldrT="[Text]" custT="1"/>
      <dgm:spPr>
        <a:xfrm>
          <a:off x="0" y="316934"/>
          <a:ext cx="1974254" cy="1184552"/>
        </a:xfrm>
        <a:solidFill>
          <a:srgbClr val="7A2682">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75% </a:t>
          </a:r>
        </a:p>
        <a:p>
          <a:r>
            <a:rPr lang="pt-BR" sz="1400" noProof="0" dirty="0">
              <a:solidFill>
                <a:srgbClr val="FFFFFF"/>
              </a:solidFill>
              <a:latin typeface="Arial" panose="020B0604020202020204" pitchFamily="34" charset="0"/>
              <a:ea typeface="+mn-ea"/>
              <a:cs typeface="Arial" panose="020B0604020202020204" pitchFamily="34" charset="0"/>
            </a:rPr>
            <a:t>Visão positiva / muito positiva das Causas Globais</a:t>
          </a:r>
        </a:p>
      </dgm:t>
    </dgm:pt>
    <dgm:pt modelId="{F51E0FB5-FC3F-400B-B084-AAA1DD5FEA90}" type="par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D2A04B35-CA31-4591-8112-FDD1EC399091}" type="sib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C9D4EDF-3865-4C1F-B914-1E89087B15F3}">
      <dgm:prSet phldrT="[Text]" custT="1"/>
      <dgm:spPr>
        <a:xfrm>
          <a:off x="0" y="1698912"/>
          <a:ext cx="1974254" cy="1184552"/>
        </a:xfrm>
        <a:solidFill>
          <a:srgbClr val="FF5C35">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80%</a:t>
          </a:r>
        </a:p>
        <a:p>
          <a:r>
            <a:rPr lang="pt-BR" sz="1400" noProof="0" dirty="0">
              <a:solidFill>
                <a:srgbClr val="FFFFFF"/>
              </a:solidFill>
              <a:latin typeface="Arial" panose="020B0604020202020204" pitchFamily="34" charset="0"/>
              <a:ea typeface="+mn-ea"/>
              <a:cs typeface="Arial" panose="020B0604020202020204" pitchFamily="34" charset="0"/>
            </a:rPr>
            <a:t>Estariam dispostos a servir como líderes </a:t>
          </a:r>
        </a:p>
      </dgm:t>
    </dgm:pt>
    <dgm:pt modelId="{A20CD846-E11D-4EBD-ACC9-4BEDD1350A74}" type="par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33CEDFC-0835-4F5C-AABE-B765CC79E8DE}" type="sib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6EE6172-C892-4F7B-9FA5-413972935ED2}">
      <dgm:prSet phldrT="[Text]" custT="1"/>
      <dgm:spPr>
        <a:xfrm>
          <a:off x="2171680" y="1698912"/>
          <a:ext cx="1974254" cy="1184552"/>
        </a:xfrm>
        <a:solidFill>
          <a:srgbClr val="B3B2B1"/>
        </a:solidFill>
        <a:ln w="12700" cap="flat" cmpd="sng" algn="ctr">
          <a:noFill/>
          <a:prstDash val="solid"/>
          <a:miter lim="800000"/>
        </a:ln>
        <a:effectLst/>
      </dgm:spPr>
      <dgm:t>
        <a:bodyPr/>
        <a:lstStyle/>
        <a:p>
          <a:r>
            <a:rPr lang="en-US" sz="1400" dirty="0">
              <a:solidFill>
                <a:schemeClr val="bg1"/>
              </a:solidFill>
              <a:latin typeface="Arial" panose="020B0604020202020204" pitchFamily="34" charset="0"/>
              <a:ea typeface="+mn-ea"/>
              <a:cs typeface="Arial" panose="020B0604020202020204" pitchFamily="34" charset="0"/>
            </a:rPr>
            <a:t>86%</a:t>
          </a:r>
        </a:p>
        <a:p>
          <a:r>
            <a:rPr lang="pt-BR" sz="1400" noProof="0" dirty="0">
              <a:solidFill>
                <a:schemeClr val="bg1"/>
              </a:solidFill>
              <a:latin typeface="Arial" panose="020B0604020202020204" pitchFamily="34" charset="0"/>
              <a:ea typeface="+mn-ea"/>
              <a:cs typeface="Arial" panose="020B0604020202020204" pitchFamily="34" charset="0"/>
            </a:rPr>
            <a:t>Estariam dispostos a fazer uma doação/promessa de doação </a:t>
          </a:r>
        </a:p>
      </dgm:t>
    </dgm:pt>
    <dgm:pt modelId="{999B3A01-ECA9-498A-BDF7-48E8F008E734}" type="par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C771FB-327B-496C-9316-0364DBF88499}" type="sib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FF9762-47DA-4D7B-9708-683DFA940107}">
      <dgm:prSet phldrT="[Text]" custT="1"/>
      <dgm:spPr>
        <a:xfrm>
          <a:off x="4343360" y="1698912"/>
          <a:ext cx="1974254" cy="1184552"/>
        </a:xfrm>
        <a:solidFill>
          <a:srgbClr val="407CCA"/>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83%</a:t>
          </a:r>
        </a:p>
        <a:p>
          <a:r>
            <a:rPr lang="pt-BR" sz="1400" noProof="0" dirty="0">
              <a:solidFill>
                <a:srgbClr val="FFFFFF"/>
              </a:solidFill>
              <a:latin typeface="Arial" panose="020B0604020202020204" pitchFamily="34" charset="0"/>
              <a:ea typeface="+mn-ea"/>
              <a:cs typeface="Arial" panose="020B0604020202020204" pitchFamily="34" charset="0"/>
            </a:rPr>
            <a:t>Concordam que a campanha deve seguir adianta </a:t>
          </a:r>
        </a:p>
      </dgm:t>
    </dgm:pt>
    <dgm:pt modelId="{47F9362C-9E2F-4953-A74D-B36CA55A7C96}" type="par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5FA327C-52DB-46CF-A96E-649041934766}" type="sib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A80BCE03-DA18-418A-AD5E-CEF67F0F173E}">
      <dgm:prSet custT="1"/>
      <dgm:spPr>
        <a:xfrm>
          <a:off x="4343360" y="316934"/>
          <a:ext cx="1974254" cy="1184552"/>
        </a:xfrm>
        <a:solidFill>
          <a:srgbClr val="00AC69">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72%</a:t>
          </a:r>
        </a:p>
        <a:p>
          <a:r>
            <a:rPr lang="pt-BR" sz="1400" noProof="0" dirty="0">
              <a:solidFill>
                <a:srgbClr val="FFFFFF"/>
              </a:solidFill>
              <a:latin typeface="Arial" panose="020B0604020202020204" pitchFamily="34" charset="0"/>
              <a:ea typeface="+mn-ea"/>
              <a:cs typeface="Arial" panose="020B0604020202020204" pitchFamily="34" charset="0"/>
            </a:rPr>
            <a:t>Considerariam fazer uma doação</a:t>
          </a:r>
        </a:p>
      </dgm:t>
    </dgm:pt>
    <dgm:pt modelId="{089464F8-0C5F-4A30-A6C0-F6BB539CD605}" type="par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0C7EF871-CC4C-4651-98EC-9F1F788ECEAF}" type="sib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D790E91-555D-4400-A53C-E632E4615232}">
      <dgm:prSet custT="1"/>
      <dgm:spPr>
        <a:xfrm>
          <a:off x="2171680" y="316934"/>
          <a:ext cx="1974254" cy="1184552"/>
        </a:xfrm>
        <a:solidFill>
          <a:srgbClr val="00338D"/>
        </a:solidFill>
        <a:ln w="12700" cap="flat" cmpd="sng" algn="ctr">
          <a:noFill/>
          <a:prstDash val="solid"/>
          <a:miter lim="800000"/>
        </a:ln>
        <a:effectLst/>
      </dgm:spPr>
      <dgm:t>
        <a:bodyPr/>
        <a:lstStyle/>
        <a:p>
          <a:r>
            <a:rPr lang="pt-BR" sz="1400" noProof="0" dirty="0">
              <a:solidFill>
                <a:srgbClr val="FFFFFF"/>
              </a:solidFill>
              <a:latin typeface="Arial" panose="020B0604020202020204" pitchFamily="34" charset="0"/>
              <a:ea typeface="+mn-ea"/>
              <a:cs typeface="Arial" panose="020B0604020202020204" pitchFamily="34" charset="0"/>
            </a:rPr>
            <a:t>Prioridade das áreas de enfoque varia conforme a área jurisdicional</a:t>
          </a:r>
        </a:p>
      </dgm:t>
    </dgm:pt>
    <dgm:pt modelId="{0CA6D970-C3FC-435D-86CA-77AA79887055}" type="par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7C939BA-7482-422C-A982-0CCD53DDB7E4}" type="sib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96460A9-B4FA-402B-AFD6-FD4DA2C4F3F9}" type="pres">
      <dgm:prSet presAssocID="{A2DD5544-CB2C-413C-9CD9-E2F5C3C6ADCE}" presName="diagram" presStyleCnt="0">
        <dgm:presLayoutVars>
          <dgm:dir/>
          <dgm:resizeHandles val="exact"/>
        </dgm:presLayoutVars>
      </dgm:prSet>
      <dgm:spPr/>
      <dgm:t>
        <a:bodyPr/>
        <a:lstStyle/>
        <a:p>
          <a:endParaRPr lang="en-US"/>
        </a:p>
      </dgm:t>
    </dgm:pt>
    <dgm:pt modelId="{1AA13863-E4BD-4712-876D-27C81BC9154A}" type="pres">
      <dgm:prSet presAssocID="{61FC0EE2-E646-4754-8F41-587DA7603CDD}" presName="node" presStyleLbl="node1" presStyleIdx="0" presStyleCnt="6">
        <dgm:presLayoutVars>
          <dgm:bulletEnabled val="1"/>
        </dgm:presLayoutVars>
      </dgm:prSet>
      <dgm:spPr>
        <a:prstGeom prst="rect">
          <a:avLst/>
        </a:prstGeom>
      </dgm:spPr>
      <dgm:t>
        <a:bodyPr/>
        <a:lstStyle/>
        <a:p>
          <a:endParaRPr lang="en-US"/>
        </a:p>
      </dgm:t>
    </dgm:pt>
    <dgm:pt modelId="{A2CB2188-C061-4F5F-90DB-C9DCACCC12A4}" type="pres">
      <dgm:prSet presAssocID="{D2A04B35-CA31-4591-8112-FDD1EC399091}" presName="sibTrans" presStyleCnt="0"/>
      <dgm:spPr/>
    </dgm:pt>
    <dgm:pt modelId="{3C315DEF-DDD6-4E69-B0C1-EA8F80372A9B}" type="pres">
      <dgm:prSet presAssocID="{BD790E91-555D-4400-A53C-E632E4615232}" presName="node" presStyleLbl="node1" presStyleIdx="1" presStyleCnt="6">
        <dgm:presLayoutVars>
          <dgm:bulletEnabled val="1"/>
        </dgm:presLayoutVars>
      </dgm:prSet>
      <dgm:spPr>
        <a:prstGeom prst="rect">
          <a:avLst/>
        </a:prstGeom>
      </dgm:spPr>
      <dgm:t>
        <a:bodyPr/>
        <a:lstStyle/>
        <a:p>
          <a:endParaRPr lang="en-US"/>
        </a:p>
      </dgm:t>
    </dgm:pt>
    <dgm:pt modelId="{70635351-5210-4E2F-9371-25C2FF4939DA}" type="pres">
      <dgm:prSet presAssocID="{27C939BA-7482-422C-A982-0CCD53DDB7E4}" presName="sibTrans" presStyleCnt="0"/>
      <dgm:spPr/>
    </dgm:pt>
    <dgm:pt modelId="{443F0E4B-59BD-42CD-ABC0-40CC832CBD14}" type="pres">
      <dgm:prSet presAssocID="{A80BCE03-DA18-418A-AD5E-CEF67F0F173E}" presName="node" presStyleLbl="node1" presStyleIdx="2" presStyleCnt="6">
        <dgm:presLayoutVars>
          <dgm:bulletEnabled val="1"/>
        </dgm:presLayoutVars>
      </dgm:prSet>
      <dgm:spPr>
        <a:prstGeom prst="rect">
          <a:avLst/>
        </a:prstGeom>
      </dgm:spPr>
      <dgm:t>
        <a:bodyPr/>
        <a:lstStyle/>
        <a:p>
          <a:endParaRPr lang="en-US"/>
        </a:p>
      </dgm:t>
    </dgm:pt>
    <dgm:pt modelId="{93248DE0-C3EC-40BE-911A-E79BA70F926F}" type="pres">
      <dgm:prSet presAssocID="{0C7EF871-CC4C-4651-98EC-9F1F788ECEAF}" presName="sibTrans" presStyleCnt="0"/>
      <dgm:spPr/>
    </dgm:pt>
    <dgm:pt modelId="{C579CB4F-790A-4BF0-A972-080FB37B0819}" type="pres">
      <dgm:prSet presAssocID="{6C9D4EDF-3865-4C1F-B914-1E89087B15F3}" presName="node" presStyleLbl="node1" presStyleIdx="3" presStyleCnt="6">
        <dgm:presLayoutVars>
          <dgm:bulletEnabled val="1"/>
        </dgm:presLayoutVars>
      </dgm:prSet>
      <dgm:spPr>
        <a:prstGeom prst="rect">
          <a:avLst/>
        </a:prstGeom>
      </dgm:spPr>
      <dgm:t>
        <a:bodyPr/>
        <a:lstStyle/>
        <a:p>
          <a:endParaRPr lang="en-US"/>
        </a:p>
      </dgm:t>
    </dgm:pt>
    <dgm:pt modelId="{92E12FB0-827A-4958-81CB-9C546CDD8682}" type="pres">
      <dgm:prSet presAssocID="{C33CEDFC-0835-4F5C-AABE-B765CC79E8DE}" presName="sibTrans" presStyleCnt="0"/>
      <dgm:spPr/>
    </dgm:pt>
    <dgm:pt modelId="{62EB9C1E-9084-4307-AA85-3F9F44A30AC0}" type="pres">
      <dgm:prSet presAssocID="{C6EE6172-C892-4F7B-9FA5-413972935ED2}" presName="node" presStyleLbl="node1" presStyleIdx="4" presStyleCnt="6">
        <dgm:presLayoutVars>
          <dgm:bulletEnabled val="1"/>
        </dgm:presLayoutVars>
      </dgm:prSet>
      <dgm:spPr>
        <a:prstGeom prst="rect">
          <a:avLst/>
        </a:prstGeom>
      </dgm:spPr>
      <dgm:t>
        <a:bodyPr/>
        <a:lstStyle/>
        <a:p>
          <a:endParaRPr lang="en-US"/>
        </a:p>
      </dgm:t>
    </dgm:pt>
    <dgm:pt modelId="{75822FE4-6A1E-4E55-8331-31800112E092}" type="pres">
      <dgm:prSet presAssocID="{B3C771FB-327B-496C-9316-0364DBF88499}" presName="sibTrans" presStyleCnt="0"/>
      <dgm:spPr/>
    </dgm:pt>
    <dgm:pt modelId="{B16272B3-21EA-4049-AA9D-2657AD1D7A25}" type="pres">
      <dgm:prSet presAssocID="{B3FF9762-47DA-4D7B-9708-683DFA940107}" presName="node" presStyleLbl="node1" presStyleIdx="5" presStyleCnt="6">
        <dgm:presLayoutVars>
          <dgm:bulletEnabled val="1"/>
        </dgm:presLayoutVars>
      </dgm:prSet>
      <dgm:spPr>
        <a:prstGeom prst="rect">
          <a:avLst/>
        </a:prstGeom>
      </dgm:spPr>
      <dgm:t>
        <a:bodyPr/>
        <a:lstStyle/>
        <a:p>
          <a:endParaRPr lang="en-US"/>
        </a:p>
      </dgm:t>
    </dgm:pt>
  </dgm:ptLst>
  <dgm:cxnLst>
    <dgm:cxn modelId="{A2116C76-A7B7-4127-BDD6-07B420D63890}" type="presOf" srcId="{C6EE6172-C892-4F7B-9FA5-413972935ED2}" destId="{62EB9C1E-9084-4307-AA85-3F9F44A30AC0}" srcOrd="0" destOrd="0" presId="urn:microsoft.com/office/officeart/2005/8/layout/default#1"/>
    <dgm:cxn modelId="{BD38E481-F598-4DF2-B389-8623BACCFB76}" srcId="{A2DD5544-CB2C-413C-9CD9-E2F5C3C6ADCE}" destId="{C6EE6172-C892-4F7B-9FA5-413972935ED2}" srcOrd="4" destOrd="0" parTransId="{999B3A01-ECA9-498A-BDF7-48E8F008E734}" sibTransId="{B3C771FB-327B-496C-9316-0364DBF88499}"/>
    <dgm:cxn modelId="{E03EA71B-8007-4B8D-A495-3E37731A3F72}" type="presOf" srcId="{B3FF9762-47DA-4D7B-9708-683DFA940107}" destId="{B16272B3-21EA-4049-AA9D-2657AD1D7A25}" srcOrd="0" destOrd="0" presId="urn:microsoft.com/office/officeart/2005/8/layout/default#1"/>
    <dgm:cxn modelId="{CBA0A1BF-3510-40DA-9E8A-3E99BE5BF870}" srcId="{A2DD5544-CB2C-413C-9CD9-E2F5C3C6ADCE}" destId="{BD790E91-555D-4400-A53C-E632E4615232}" srcOrd="1" destOrd="0" parTransId="{0CA6D970-C3FC-435D-86CA-77AA79887055}" sibTransId="{27C939BA-7482-422C-A982-0CCD53DDB7E4}"/>
    <dgm:cxn modelId="{56C6BF44-8FDE-427E-9D70-D08B3B3A60B2}" srcId="{A2DD5544-CB2C-413C-9CD9-E2F5C3C6ADCE}" destId="{61FC0EE2-E646-4754-8F41-587DA7603CDD}" srcOrd="0" destOrd="0" parTransId="{F51E0FB5-FC3F-400B-B084-AAA1DD5FEA90}" sibTransId="{D2A04B35-CA31-4591-8112-FDD1EC399091}"/>
    <dgm:cxn modelId="{574B2BEC-4DB8-468F-BE45-9487FF93CBD0}" srcId="{A2DD5544-CB2C-413C-9CD9-E2F5C3C6ADCE}" destId="{B3FF9762-47DA-4D7B-9708-683DFA940107}" srcOrd="5" destOrd="0" parTransId="{47F9362C-9E2F-4953-A74D-B36CA55A7C96}" sibTransId="{25FA327C-52DB-46CF-A96E-649041934766}"/>
    <dgm:cxn modelId="{F95F6CE3-5AA8-4E21-AEA5-2504FDAD63BD}" type="presOf" srcId="{A2DD5544-CB2C-413C-9CD9-E2F5C3C6ADCE}" destId="{696460A9-B4FA-402B-AFD6-FD4DA2C4F3F9}" srcOrd="0" destOrd="0" presId="urn:microsoft.com/office/officeart/2005/8/layout/default#1"/>
    <dgm:cxn modelId="{23F3B526-4103-4152-A468-9B0ED3585141}" type="presOf" srcId="{A80BCE03-DA18-418A-AD5E-CEF67F0F173E}" destId="{443F0E4B-59BD-42CD-ABC0-40CC832CBD14}" srcOrd="0" destOrd="0" presId="urn:microsoft.com/office/officeart/2005/8/layout/default#1"/>
    <dgm:cxn modelId="{4D07CD69-FF09-4F5E-8E6F-FDCEBB6847EE}" type="presOf" srcId="{BD790E91-555D-4400-A53C-E632E4615232}" destId="{3C315DEF-DDD6-4E69-B0C1-EA8F80372A9B}" srcOrd="0" destOrd="0" presId="urn:microsoft.com/office/officeart/2005/8/layout/default#1"/>
    <dgm:cxn modelId="{40176D5F-565D-46F4-B5F6-4EC5063C7733}" srcId="{A2DD5544-CB2C-413C-9CD9-E2F5C3C6ADCE}" destId="{A80BCE03-DA18-418A-AD5E-CEF67F0F173E}" srcOrd="2" destOrd="0" parTransId="{089464F8-0C5F-4A30-A6C0-F6BB539CD605}" sibTransId="{0C7EF871-CC4C-4651-98EC-9F1F788ECEAF}"/>
    <dgm:cxn modelId="{BDFAA700-F66D-4E84-9650-1013F81BE4EE}" type="presOf" srcId="{61FC0EE2-E646-4754-8F41-587DA7603CDD}" destId="{1AA13863-E4BD-4712-876D-27C81BC9154A}" srcOrd="0" destOrd="0" presId="urn:microsoft.com/office/officeart/2005/8/layout/default#1"/>
    <dgm:cxn modelId="{E0B2D5EC-6B4C-4894-B04F-4725F87FB0EB}" type="presOf" srcId="{6C9D4EDF-3865-4C1F-B914-1E89087B15F3}" destId="{C579CB4F-790A-4BF0-A972-080FB37B0819}" srcOrd="0" destOrd="0" presId="urn:microsoft.com/office/officeart/2005/8/layout/default#1"/>
    <dgm:cxn modelId="{91971764-24E3-46DE-86A2-E2416088A43C}" srcId="{A2DD5544-CB2C-413C-9CD9-E2F5C3C6ADCE}" destId="{6C9D4EDF-3865-4C1F-B914-1E89087B15F3}" srcOrd="3" destOrd="0" parTransId="{A20CD846-E11D-4EBD-ACC9-4BEDD1350A74}" sibTransId="{C33CEDFC-0835-4F5C-AABE-B765CC79E8DE}"/>
    <dgm:cxn modelId="{5BDBC0A3-5264-430A-A49F-E18B92C4DC19}" type="presParOf" srcId="{696460A9-B4FA-402B-AFD6-FD4DA2C4F3F9}" destId="{1AA13863-E4BD-4712-876D-27C81BC9154A}" srcOrd="0" destOrd="0" presId="urn:microsoft.com/office/officeart/2005/8/layout/default#1"/>
    <dgm:cxn modelId="{74928264-D610-41C4-B31A-DB037A7A05CF}" type="presParOf" srcId="{696460A9-B4FA-402B-AFD6-FD4DA2C4F3F9}" destId="{A2CB2188-C061-4F5F-90DB-C9DCACCC12A4}" srcOrd="1" destOrd="0" presId="urn:microsoft.com/office/officeart/2005/8/layout/default#1"/>
    <dgm:cxn modelId="{DFA466D2-CEEE-4E06-BF4D-9572130BF1A2}" type="presParOf" srcId="{696460A9-B4FA-402B-AFD6-FD4DA2C4F3F9}" destId="{3C315DEF-DDD6-4E69-B0C1-EA8F80372A9B}" srcOrd="2" destOrd="0" presId="urn:microsoft.com/office/officeart/2005/8/layout/default#1"/>
    <dgm:cxn modelId="{02BEDEC2-2CDA-4CB2-AF92-E5498FD0EF89}" type="presParOf" srcId="{696460A9-B4FA-402B-AFD6-FD4DA2C4F3F9}" destId="{70635351-5210-4E2F-9371-25C2FF4939DA}" srcOrd="3" destOrd="0" presId="urn:microsoft.com/office/officeart/2005/8/layout/default#1"/>
    <dgm:cxn modelId="{02DB1C43-09AA-4D18-AD6F-E336C675F4E7}" type="presParOf" srcId="{696460A9-B4FA-402B-AFD6-FD4DA2C4F3F9}" destId="{443F0E4B-59BD-42CD-ABC0-40CC832CBD14}" srcOrd="4" destOrd="0" presId="urn:microsoft.com/office/officeart/2005/8/layout/default#1"/>
    <dgm:cxn modelId="{0CCB70A1-3A57-42E8-8F9C-CFA87B6FB717}" type="presParOf" srcId="{696460A9-B4FA-402B-AFD6-FD4DA2C4F3F9}" destId="{93248DE0-C3EC-40BE-911A-E79BA70F926F}" srcOrd="5" destOrd="0" presId="urn:microsoft.com/office/officeart/2005/8/layout/default#1"/>
    <dgm:cxn modelId="{6D1BC3C2-6861-49FA-8727-897465774C3E}" type="presParOf" srcId="{696460A9-B4FA-402B-AFD6-FD4DA2C4F3F9}" destId="{C579CB4F-790A-4BF0-A972-080FB37B0819}" srcOrd="6" destOrd="0" presId="urn:microsoft.com/office/officeart/2005/8/layout/default#1"/>
    <dgm:cxn modelId="{D932D9BD-2A87-41C8-9D30-CEE4F72B88DD}" type="presParOf" srcId="{696460A9-B4FA-402B-AFD6-FD4DA2C4F3F9}" destId="{92E12FB0-827A-4958-81CB-9C546CDD8682}" srcOrd="7" destOrd="0" presId="urn:microsoft.com/office/officeart/2005/8/layout/default#1"/>
    <dgm:cxn modelId="{33CF5B4B-CDC9-4F34-9AB8-F467CD32F4AC}" type="presParOf" srcId="{696460A9-B4FA-402B-AFD6-FD4DA2C4F3F9}" destId="{62EB9C1E-9084-4307-AA85-3F9F44A30AC0}" srcOrd="8" destOrd="0" presId="urn:microsoft.com/office/officeart/2005/8/layout/default#1"/>
    <dgm:cxn modelId="{A7FD10EE-9D38-4917-866E-A91AC8F68A01}" type="presParOf" srcId="{696460A9-B4FA-402B-AFD6-FD4DA2C4F3F9}" destId="{75822FE4-6A1E-4E55-8331-31800112E092}" srcOrd="9" destOrd="0" presId="urn:microsoft.com/office/officeart/2005/8/layout/default#1"/>
    <dgm:cxn modelId="{FD975D34-F0AD-474C-AB72-AE72B468270D}" type="presParOf" srcId="{696460A9-B4FA-402B-AFD6-FD4DA2C4F3F9}" destId="{B16272B3-21EA-4049-AA9D-2657AD1D7A25}" srcOrd="10" destOrd="0" presId="urn:microsoft.com/office/officeart/2005/8/layout/defaul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23966-796D-4EA2-BFFD-9785E96C38E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7DCB0A01-EDD7-4292-AA77-206BB448C196}">
      <dgm:prSet phldrT="[Text]" custT="1"/>
      <dgm:spPr/>
      <dgm:t>
        <a:bodyPr/>
        <a:lstStyle/>
        <a:p>
          <a:r>
            <a:rPr lang="pt-BR" sz="1600" b="0" noProof="0" dirty="0">
              <a:solidFill>
                <a:schemeClr val="accent1"/>
              </a:solidFill>
              <a:latin typeface="Arial" panose="020B0604020202020204" pitchFamily="34" charset="0"/>
              <a:cs typeface="Arial" panose="020B0604020202020204" pitchFamily="34" charset="0"/>
            </a:rPr>
            <a:t>Uma campanha abrangente </a:t>
          </a:r>
        </a:p>
      </dgm:t>
    </dgm:pt>
    <dgm:pt modelId="{FDA7D752-0A20-4444-8208-AFAA6ED256A8}" type="parTrans" cxnId="{0ABB849C-511C-4DFE-A87C-CE8F12F3F835}">
      <dgm:prSet/>
      <dgm:spPr/>
      <dgm:t>
        <a:bodyPr/>
        <a:lstStyle/>
        <a:p>
          <a:endParaRPr lang="en-US">
            <a:latin typeface="Arial" panose="020B0604020202020204" pitchFamily="34" charset="0"/>
            <a:cs typeface="Arial" panose="020B0604020202020204" pitchFamily="34" charset="0"/>
          </a:endParaRPr>
        </a:p>
      </dgm:t>
    </dgm:pt>
    <dgm:pt modelId="{24CCF10F-2952-4D14-A7E9-DDC24C4DB95E}" type="sibTrans" cxnId="{0ABB849C-511C-4DFE-A87C-CE8F12F3F835}">
      <dgm:prSet/>
      <dgm:spPr/>
      <dgm:t>
        <a:bodyPr/>
        <a:lstStyle/>
        <a:p>
          <a:endParaRPr lang="en-US">
            <a:latin typeface="Arial" panose="020B0604020202020204" pitchFamily="34" charset="0"/>
            <a:cs typeface="Arial" panose="020B0604020202020204" pitchFamily="34" charset="0"/>
          </a:endParaRPr>
        </a:p>
      </dgm:t>
    </dgm:pt>
    <dgm:pt modelId="{EA5F4FFA-7397-4A81-B809-9583D1993B5B}">
      <dgm:prSet phldrT="[Text]" custT="1"/>
      <dgm:spPr/>
      <dgm:t>
        <a:bodyPr/>
        <a:lstStyle/>
        <a:p>
          <a:r>
            <a:rPr lang="pt-BR" sz="1600" b="0" noProof="0" dirty="0">
              <a:solidFill>
                <a:schemeClr val="accent1"/>
              </a:solidFill>
              <a:latin typeface="Arial" panose="020B0604020202020204" pitchFamily="34" charset="0"/>
              <a:cs typeface="Arial" panose="020B0604020202020204" pitchFamily="34" charset="0"/>
            </a:rPr>
            <a:t>Inclui as cinco causas globais e a atual missão de LCIF</a:t>
          </a:r>
        </a:p>
      </dgm:t>
    </dgm:pt>
    <dgm:pt modelId="{90172379-BC75-4B12-84BA-E4BE9C7C437C}" type="parTrans" cxnId="{2624F23C-C651-4C87-9614-B770DECC52E2}">
      <dgm:prSet/>
      <dgm:spPr/>
      <dgm:t>
        <a:bodyPr/>
        <a:lstStyle/>
        <a:p>
          <a:endParaRPr lang="en-US">
            <a:latin typeface="Arial" panose="020B0604020202020204" pitchFamily="34" charset="0"/>
            <a:cs typeface="Arial" panose="020B0604020202020204" pitchFamily="34" charset="0"/>
          </a:endParaRPr>
        </a:p>
      </dgm:t>
    </dgm:pt>
    <dgm:pt modelId="{A616DF69-4E85-47E1-81F3-3E99F4854265}" type="sibTrans" cxnId="{2624F23C-C651-4C87-9614-B770DECC52E2}">
      <dgm:prSet/>
      <dgm:spPr/>
      <dgm:t>
        <a:bodyPr/>
        <a:lstStyle/>
        <a:p>
          <a:endParaRPr lang="en-US">
            <a:latin typeface="Arial" panose="020B0604020202020204" pitchFamily="34" charset="0"/>
            <a:cs typeface="Arial" panose="020B0604020202020204" pitchFamily="34" charset="0"/>
          </a:endParaRPr>
        </a:p>
      </dgm:t>
    </dgm:pt>
    <dgm:pt modelId="{F11ACABB-9C09-4EC9-B662-F168E218D0E9}">
      <dgm:prSet phldrT="[Text]" custT="1"/>
      <dgm:spPr/>
      <dgm:t>
        <a:bodyPr/>
        <a:lstStyle/>
        <a:p>
          <a:r>
            <a:rPr lang="pt-BR" sz="1600" b="0" noProof="0" dirty="0">
              <a:solidFill>
                <a:schemeClr val="accent1"/>
              </a:solidFill>
              <a:latin typeface="Arial" panose="020B0604020202020204" pitchFamily="34" charset="0"/>
              <a:cs typeface="Arial" panose="020B0604020202020204" pitchFamily="34" charset="0"/>
            </a:rPr>
            <a:t>Acesso a novas oportunidades de expansão do apoio de empresas fundações, governos e não-Leões</a:t>
          </a:r>
        </a:p>
      </dgm:t>
    </dgm:pt>
    <dgm:pt modelId="{4878F296-1FA7-43B3-9414-7D96F17E7DE7}" type="parTrans" cxnId="{716C06A8-463A-49CE-8CB5-54077C456817}">
      <dgm:prSet/>
      <dgm:spPr/>
      <dgm:t>
        <a:bodyPr/>
        <a:lstStyle/>
        <a:p>
          <a:endParaRPr lang="en-US">
            <a:latin typeface="Arial" panose="020B0604020202020204" pitchFamily="34" charset="0"/>
            <a:cs typeface="Arial" panose="020B0604020202020204" pitchFamily="34" charset="0"/>
          </a:endParaRPr>
        </a:p>
      </dgm:t>
    </dgm:pt>
    <dgm:pt modelId="{5D341534-8276-49F4-8E6E-5CBD2340508A}" type="sibTrans" cxnId="{716C06A8-463A-49CE-8CB5-54077C456817}">
      <dgm:prSet/>
      <dgm:spPr/>
      <dgm:t>
        <a:bodyPr/>
        <a:lstStyle/>
        <a:p>
          <a:endParaRPr lang="en-US">
            <a:latin typeface="Arial" panose="020B0604020202020204" pitchFamily="34" charset="0"/>
            <a:cs typeface="Arial" panose="020B0604020202020204" pitchFamily="34" charset="0"/>
          </a:endParaRPr>
        </a:p>
      </dgm:t>
    </dgm:pt>
    <dgm:pt modelId="{8C0973C3-D367-4167-8B70-870E5C93CED7}">
      <dgm:prSet custT="1"/>
      <dgm:spPr/>
      <dgm:t>
        <a:bodyPr/>
        <a:lstStyle/>
        <a:p>
          <a:r>
            <a:rPr lang="pt-BR" sz="1600" b="0" noProof="0" dirty="0">
              <a:solidFill>
                <a:schemeClr val="accent1"/>
              </a:solidFill>
              <a:latin typeface="Arial" panose="020B0604020202020204" pitchFamily="34" charset="0"/>
              <a:cs typeface="Arial" panose="020B0604020202020204" pitchFamily="34" charset="0"/>
            </a:rPr>
            <a:t>Aumenta e dá sustentabilidade às doações individuais dos Leões para LCIF</a:t>
          </a:r>
        </a:p>
      </dgm:t>
    </dgm:pt>
    <dgm:pt modelId="{189105FF-8DBF-43D3-B641-B2B427794561}" type="parTrans" cxnId="{109C5402-B0C0-48AB-90DF-2916FDEA3EBB}">
      <dgm:prSet/>
      <dgm:spPr/>
      <dgm:t>
        <a:bodyPr/>
        <a:lstStyle/>
        <a:p>
          <a:endParaRPr lang="en-US">
            <a:latin typeface="Arial" panose="020B0604020202020204" pitchFamily="34" charset="0"/>
            <a:cs typeface="Arial" panose="020B0604020202020204" pitchFamily="34" charset="0"/>
          </a:endParaRPr>
        </a:p>
      </dgm:t>
    </dgm:pt>
    <dgm:pt modelId="{50C8A794-1EC6-43F3-9898-AD9C579D6CBB}" type="sibTrans" cxnId="{109C5402-B0C0-48AB-90DF-2916FDEA3EBB}">
      <dgm:prSet/>
      <dgm:spPr/>
      <dgm:t>
        <a:bodyPr/>
        <a:lstStyle/>
        <a:p>
          <a:endParaRPr lang="en-US">
            <a:latin typeface="Arial" panose="020B0604020202020204" pitchFamily="34" charset="0"/>
            <a:cs typeface="Arial" panose="020B0604020202020204" pitchFamily="34" charset="0"/>
          </a:endParaRPr>
        </a:p>
      </dgm:t>
    </dgm:pt>
    <dgm:pt modelId="{37888B2E-84AD-4192-8516-A7716C4A7836}">
      <dgm:prSet custT="1"/>
      <dgm:spPr/>
      <dgm:t>
        <a:bodyPr/>
        <a:lstStyle/>
        <a:p>
          <a:r>
            <a:rPr lang="pt-BR" sz="1600" b="0" noProof="0" dirty="0">
              <a:solidFill>
                <a:schemeClr val="accent1"/>
              </a:solidFill>
              <a:latin typeface="Arial" panose="020B0604020202020204" pitchFamily="34" charset="0"/>
              <a:cs typeface="Arial" panose="020B0604020202020204" pitchFamily="34" charset="0"/>
            </a:rPr>
            <a:t>Aumenta a facilidade de se fazer doações à LCIF</a:t>
          </a:r>
        </a:p>
      </dgm:t>
    </dgm:pt>
    <dgm:pt modelId="{F2652931-C404-49FB-BC22-F1489CA3D253}" type="parTrans" cxnId="{0664D043-179B-413E-9FFC-B05DDCDDC386}">
      <dgm:prSet/>
      <dgm:spPr/>
      <dgm:t>
        <a:bodyPr/>
        <a:lstStyle/>
        <a:p>
          <a:endParaRPr lang="en-US">
            <a:latin typeface="Arial" panose="020B0604020202020204" pitchFamily="34" charset="0"/>
            <a:cs typeface="Arial" panose="020B0604020202020204" pitchFamily="34" charset="0"/>
          </a:endParaRPr>
        </a:p>
      </dgm:t>
    </dgm:pt>
    <dgm:pt modelId="{568D808D-7A61-4DEF-961D-C77EC67678E0}" type="sibTrans" cxnId="{0664D043-179B-413E-9FFC-B05DDCDDC386}">
      <dgm:prSet/>
      <dgm:spPr/>
      <dgm:t>
        <a:bodyPr/>
        <a:lstStyle/>
        <a:p>
          <a:endParaRPr lang="en-US">
            <a:latin typeface="Arial" panose="020B0604020202020204" pitchFamily="34" charset="0"/>
            <a:cs typeface="Arial" panose="020B0604020202020204" pitchFamily="34" charset="0"/>
          </a:endParaRPr>
        </a:p>
      </dgm:t>
    </dgm:pt>
    <dgm:pt modelId="{7E68D826-9F6A-40DF-9915-7441ED92E075}">
      <dgm:prSet custT="1"/>
      <dgm:spPr/>
      <dgm:t>
        <a:bodyPr/>
        <a:lstStyle/>
        <a:p>
          <a:r>
            <a:rPr lang="pt-BR" sz="1600" b="0" noProof="0" dirty="0">
              <a:solidFill>
                <a:schemeClr val="accent1"/>
              </a:solidFill>
              <a:latin typeface="Arial" panose="020B0604020202020204" pitchFamily="34" charset="0"/>
              <a:cs typeface="Arial" panose="020B0604020202020204" pitchFamily="34" charset="0"/>
            </a:rPr>
            <a:t>Esforço robusto de doações extraordinárias e principais </a:t>
          </a:r>
        </a:p>
      </dgm:t>
    </dgm:pt>
    <dgm:pt modelId="{691A6166-3062-469B-9C10-6E3F5757C1F1}" type="parTrans" cxnId="{84F4ECFC-D2BD-4F90-BA28-11C10A1E143C}">
      <dgm:prSet/>
      <dgm:spPr/>
      <dgm:t>
        <a:bodyPr/>
        <a:lstStyle/>
        <a:p>
          <a:endParaRPr lang="en-US">
            <a:latin typeface="Arial" panose="020B0604020202020204" pitchFamily="34" charset="0"/>
            <a:cs typeface="Arial" panose="020B0604020202020204" pitchFamily="34" charset="0"/>
          </a:endParaRPr>
        </a:p>
      </dgm:t>
    </dgm:pt>
    <dgm:pt modelId="{48432030-3753-4676-B634-A92D271AEEA0}" type="sibTrans" cxnId="{84F4ECFC-D2BD-4F90-BA28-11C10A1E143C}">
      <dgm:prSet/>
      <dgm:spPr/>
      <dgm:t>
        <a:bodyPr/>
        <a:lstStyle/>
        <a:p>
          <a:endParaRPr lang="en-US">
            <a:latin typeface="Arial" panose="020B0604020202020204" pitchFamily="34" charset="0"/>
            <a:cs typeface="Arial" panose="020B0604020202020204" pitchFamily="34" charset="0"/>
          </a:endParaRPr>
        </a:p>
      </dgm:t>
    </dgm:pt>
    <dgm:pt modelId="{8B7D9F34-D0B2-4B6D-81BD-35ADA11BA088}" type="pres">
      <dgm:prSet presAssocID="{24E23966-796D-4EA2-BFFD-9785E96C38EA}" presName="compositeShape" presStyleCnt="0">
        <dgm:presLayoutVars>
          <dgm:dir/>
          <dgm:resizeHandles/>
        </dgm:presLayoutVars>
      </dgm:prSet>
      <dgm:spPr/>
      <dgm:t>
        <a:bodyPr/>
        <a:lstStyle/>
        <a:p>
          <a:endParaRPr lang="en-US"/>
        </a:p>
      </dgm:t>
    </dgm:pt>
    <dgm:pt modelId="{1D721AD3-9400-4602-B78F-7888A67F5C9F}" type="pres">
      <dgm:prSet presAssocID="{24E23966-796D-4EA2-BFFD-9785E96C38EA}" presName="pyramid" presStyleLbl="node1" presStyleIdx="0" presStyleCnt="1" custLinFactNeighborX="-22428" custLinFactNeighborY="-590"/>
      <dgm:spPr/>
    </dgm:pt>
    <dgm:pt modelId="{154F3494-AA34-4A41-89BA-F56F2746A7BB}" type="pres">
      <dgm:prSet presAssocID="{24E23966-796D-4EA2-BFFD-9785E96C38EA}" presName="theList" presStyleCnt="0"/>
      <dgm:spPr/>
    </dgm:pt>
    <dgm:pt modelId="{F219D647-93BA-4E39-A6C6-16AC37ADCBDA}" type="pres">
      <dgm:prSet presAssocID="{7DCB0A01-EDD7-4292-AA77-206BB448C196}" presName="aNode" presStyleLbl="fgAcc1" presStyleIdx="0" presStyleCnt="6" custScaleX="203883" custScaleY="133129">
        <dgm:presLayoutVars>
          <dgm:bulletEnabled val="1"/>
        </dgm:presLayoutVars>
      </dgm:prSet>
      <dgm:spPr/>
      <dgm:t>
        <a:bodyPr/>
        <a:lstStyle/>
        <a:p>
          <a:endParaRPr lang="en-US"/>
        </a:p>
      </dgm:t>
    </dgm:pt>
    <dgm:pt modelId="{B07F56EB-B233-42DC-826C-40AEAC00E59A}" type="pres">
      <dgm:prSet presAssocID="{7DCB0A01-EDD7-4292-AA77-206BB448C196}" presName="aSpace" presStyleCnt="0"/>
      <dgm:spPr/>
    </dgm:pt>
    <dgm:pt modelId="{2859ACA4-666A-42CC-924F-6593B23212B8}" type="pres">
      <dgm:prSet presAssocID="{EA5F4FFA-7397-4A81-B809-9583D1993B5B}" presName="aNode" presStyleLbl="fgAcc1" presStyleIdx="1" presStyleCnt="6" custScaleX="203883" custScaleY="133129">
        <dgm:presLayoutVars>
          <dgm:bulletEnabled val="1"/>
        </dgm:presLayoutVars>
      </dgm:prSet>
      <dgm:spPr/>
      <dgm:t>
        <a:bodyPr/>
        <a:lstStyle/>
        <a:p>
          <a:endParaRPr lang="en-US"/>
        </a:p>
      </dgm:t>
    </dgm:pt>
    <dgm:pt modelId="{0EAF99C7-0B08-4AE0-96F6-40C565AD6751}" type="pres">
      <dgm:prSet presAssocID="{EA5F4FFA-7397-4A81-B809-9583D1993B5B}" presName="aSpace" presStyleCnt="0"/>
      <dgm:spPr/>
    </dgm:pt>
    <dgm:pt modelId="{4D042D1C-8E5F-436A-A2BF-8983C585AD98}" type="pres">
      <dgm:prSet presAssocID="{F11ACABB-9C09-4EC9-B662-F168E218D0E9}" presName="aNode" presStyleLbl="fgAcc1" presStyleIdx="2" presStyleCnt="6" custScaleX="203883" custScaleY="133129">
        <dgm:presLayoutVars>
          <dgm:bulletEnabled val="1"/>
        </dgm:presLayoutVars>
      </dgm:prSet>
      <dgm:spPr/>
      <dgm:t>
        <a:bodyPr/>
        <a:lstStyle/>
        <a:p>
          <a:endParaRPr lang="en-US"/>
        </a:p>
      </dgm:t>
    </dgm:pt>
    <dgm:pt modelId="{33C2E371-4747-4E19-A435-5C51086557AD}" type="pres">
      <dgm:prSet presAssocID="{F11ACABB-9C09-4EC9-B662-F168E218D0E9}" presName="aSpace" presStyleCnt="0"/>
      <dgm:spPr/>
    </dgm:pt>
    <dgm:pt modelId="{350F93FB-A491-4D60-B491-4C5D99875ACD}" type="pres">
      <dgm:prSet presAssocID="{8C0973C3-D367-4167-8B70-870E5C93CED7}" presName="aNode" presStyleLbl="fgAcc1" presStyleIdx="3" presStyleCnt="6" custScaleX="203883" custScaleY="133129">
        <dgm:presLayoutVars>
          <dgm:bulletEnabled val="1"/>
        </dgm:presLayoutVars>
      </dgm:prSet>
      <dgm:spPr/>
      <dgm:t>
        <a:bodyPr/>
        <a:lstStyle/>
        <a:p>
          <a:endParaRPr lang="en-US"/>
        </a:p>
      </dgm:t>
    </dgm:pt>
    <dgm:pt modelId="{09951149-E89D-44B3-833D-D19DEA0E9B66}" type="pres">
      <dgm:prSet presAssocID="{8C0973C3-D367-4167-8B70-870E5C93CED7}" presName="aSpace" presStyleCnt="0"/>
      <dgm:spPr/>
    </dgm:pt>
    <dgm:pt modelId="{2998F33E-20D3-4D5F-A4B7-B9DFDBF3C913}" type="pres">
      <dgm:prSet presAssocID="{37888B2E-84AD-4192-8516-A7716C4A7836}" presName="aNode" presStyleLbl="fgAcc1" presStyleIdx="4" presStyleCnt="6" custScaleX="203883" custScaleY="133129">
        <dgm:presLayoutVars>
          <dgm:bulletEnabled val="1"/>
        </dgm:presLayoutVars>
      </dgm:prSet>
      <dgm:spPr/>
      <dgm:t>
        <a:bodyPr/>
        <a:lstStyle/>
        <a:p>
          <a:endParaRPr lang="en-US"/>
        </a:p>
      </dgm:t>
    </dgm:pt>
    <dgm:pt modelId="{826DFB56-8B0A-485E-ADC8-B4C393D08706}" type="pres">
      <dgm:prSet presAssocID="{37888B2E-84AD-4192-8516-A7716C4A7836}" presName="aSpace" presStyleCnt="0"/>
      <dgm:spPr/>
    </dgm:pt>
    <dgm:pt modelId="{0EDD8928-CF22-4EFB-8B50-65D85DCDFEFE}" type="pres">
      <dgm:prSet presAssocID="{7E68D826-9F6A-40DF-9915-7441ED92E075}" presName="aNode" presStyleLbl="fgAcc1" presStyleIdx="5" presStyleCnt="6" custScaleX="203883" custScaleY="133129">
        <dgm:presLayoutVars>
          <dgm:bulletEnabled val="1"/>
        </dgm:presLayoutVars>
      </dgm:prSet>
      <dgm:spPr/>
      <dgm:t>
        <a:bodyPr/>
        <a:lstStyle/>
        <a:p>
          <a:endParaRPr lang="en-US"/>
        </a:p>
      </dgm:t>
    </dgm:pt>
    <dgm:pt modelId="{E680D475-F060-4374-BF43-A110A3C63838}" type="pres">
      <dgm:prSet presAssocID="{7E68D826-9F6A-40DF-9915-7441ED92E075}" presName="aSpace" presStyleCnt="0"/>
      <dgm:spPr/>
    </dgm:pt>
  </dgm:ptLst>
  <dgm:cxnLst>
    <dgm:cxn modelId="{0ABB849C-511C-4DFE-A87C-CE8F12F3F835}" srcId="{24E23966-796D-4EA2-BFFD-9785E96C38EA}" destId="{7DCB0A01-EDD7-4292-AA77-206BB448C196}" srcOrd="0" destOrd="0" parTransId="{FDA7D752-0A20-4444-8208-AFAA6ED256A8}" sibTransId="{24CCF10F-2952-4D14-A7E9-DDC24C4DB95E}"/>
    <dgm:cxn modelId="{716C06A8-463A-49CE-8CB5-54077C456817}" srcId="{24E23966-796D-4EA2-BFFD-9785E96C38EA}" destId="{F11ACABB-9C09-4EC9-B662-F168E218D0E9}" srcOrd="2" destOrd="0" parTransId="{4878F296-1FA7-43B3-9414-7D96F17E7DE7}" sibTransId="{5D341534-8276-49F4-8E6E-5CBD2340508A}"/>
    <dgm:cxn modelId="{2624F23C-C651-4C87-9614-B770DECC52E2}" srcId="{24E23966-796D-4EA2-BFFD-9785E96C38EA}" destId="{EA5F4FFA-7397-4A81-B809-9583D1993B5B}" srcOrd="1" destOrd="0" parTransId="{90172379-BC75-4B12-84BA-E4BE9C7C437C}" sibTransId="{A616DF69-4E85-47E1-81F3-3E99F4854265}"/>
    <dgm:cxn modelId="{C38C01DA-180C-446A-908E-B33932901246}" type="presOf" srcId="{F11ACABB-9C09-4EC9-B662-F168E218D0E9}" destId="{4D042D1C-8E5F-436A-A2BF-8983C585AD98}" srcOrd="0" destOrd="0" presId="urn:microsoft.com/office/officeart/2005/8/layout/pyramid2"/>
    <dgm:cxn modelId="{01A6801C-7D45-4751-AFCF-557221A09743}" type="presOf" srcId="{24E23966-796D-4EA2-BFFD-9785E96C38EA}" destId="{8B7D9F34-D0B2-4B6D-81BD-35ADA11BA088}" srcOrd="0" destOrd="0" presId="urn:microsoft.com/office/officeart/2005/8/layout/pyramid2"/>
    <dgm:cxn modelId="{41B3BD07-7448-4EE4-9A2C-4C8E6C0D4DCB}" type="presOf" srcId="{7E68D826-9F6A-40DF-9915-7441ED92E075}" destId="{0EDD8928-CF22-4EFB-8B50-65D85DCDFEFE}" srcOrd="0" destOrd="0" presId="urn:microsoft.com/office/officeart/2005/8/layout/pyramid2"/>
    <dgm:cxn modelId="{736B06C9-91A8-4765-8715-B55C2E2A3FB7}" type="presOf" srcId="{8C0973C3-D367-4167-8B70-870E5C93CED7}" destId="{350F93FB-A491-4D60-B491-4C5D99875ACD}" srcOrd="0" destOrd="0" presId="urn:microsoft.com/office/officeart/2005/8/layout/pyramid2"/>
    <dgm:cxn modelId="{109C5402-B0C0-48AB-90DF-2916FDEA3EBB}" srcId="{24E23966-796D-4EA2-BFFD-9785E96C38EA}" destId="{8C0973C3-D367-4167-8B70-870E5C93CED7}" srcOrd="3" destOrd="0" parTransId="{189105FF-8DBF-43D3-B641-B2B427794561}" sibTransId="{50C8A794-1EC6-43F3-9898-AD9C579D6CBB}"/>
    <dgm:cxn modelId="{84F4ECFC-D2BD-4F90-BA28-11C10A1E143C}" srcId="{24E23966-796D-4EA2-BFFD-9785E96C38EA}" destId="{7E68D826-9F6A-40DF-9915-7441ED92E075}" srcOrd="5" destOrd="0" parTransId="{691A6166-3062-469B-9C10-6E3F5757C1F1}" sibTransId="{48432030-3753-4676-B634-A92D271AEEA0}"/>
    <dgm:cxn modelId="{A88880C9-D264-466E-84BE-235C9E8599BB}" type="presOf" srcId="{7DCB0A01-EDD7-4292-AA77-206BB448C196}" destId="{F219D647-93BA-4E39-A6C6-16AC37ADCBDA}" srcOrd="0" destOrd="0" presId="urn:microsoft.com/office/officeart/2005/8/layout/pyramid2"/>
    <dgm:cxn modelId="{0664D043-179B-413E-9FFC-B05DDCDDC386}" srcId="{24E23966-796D-4EA2-BFFD-9785E96C38EA}" destId="{37888B2E-84AD-4192-8516-A7716C4A7836}" srcOrd="4" destOrd="0" parTransId="{F2652931-C404-49FB-BC22-F1489CA3D253}" sibTransId="{568D808D-7A61-4DEF-961D-C77EC67678E0}"/>
    <dgm:cxn modelId="{9A28D247-2F28-40F0-A270-6246E7BB1019}" type="presOf" srcId="{EA5F4FFA-7397-4A81-B809-9583D1993B5B}" destId="{2859ACA4-666A-42CC-924F-6593B23212B8}" srcOrd="0" destOrd="0" presId="urn:microsoft.com/office/officeart/2005/8/layout/pyramid2"/>
    <dgm:cxn modelId="{6AB06418-2EF1-4F35-A12A-31F6483C2624}" type="presOf" srcId="{37888B2E-84AD-4192-8516-A7716C4A7836}" destId="{2998F33E-20D3-4D5F-A4B7-B9DFDBF3C913}" srcOrd="0" destOrd="0" presId="urn:microsoft.com/office/officeart/2005/8/layout/pyramid2"/>
    <dgm:cxn modelId="{06FF3D43-19B1-4F24-9740-47FB3E90092C}" type="presParOf" srcId="{8B7D9F34-D0B2-4B6D-81BD-35ADA11BA088}" destId="{1D721AD3-9400-4602-B78F-7888A67F5C9F}" srcOrd="0" destOrd="0" presId="urn:microsoft.com/office/officeart/2005/8/layout/pyramid2"/>
    <dgm:cxn modelId="{19FE8E4F-3C61-42BD-9189-D0D5E766B734}" type="presParOf" srcId="{8B7D9F34-D0B2-4B6D-81BD-35ADA11BA088}" destId="{154F3494-AA34-4A41-89BA-F56F2746A7BB}" srcOrd="1" destOrd="0" presId="urn:microsoft.com/office/officeart/2005/8/layout/pyramid2"/>
    <dgm:cxn modelId="{CDE3C849-BBC0-4949-8568-E493A2B416A6}" type="presParOf" srcId="{154F3494-AA34-4A41-89BA-F56F2746A7BB}" destId="{F219D647-93BA-4E39-A6C6-16AC37ADCBDA}" srcOrd="0" destOrd="0" presId="urn:microsoft.com/office/officeart/2005/8/layout/pyramid2"/>
    <dgm:cxn modelId="{219BF9B5-4EC3-4111-993A-10A2CA804C4C}" type="presParOf" srcId="{154F3494-AA34-4A41-89BA-F56F2746A7BB}" destId="{B07F56EB-B233-42DC-826C-40AEAC00E59A}" srcOrd="1" destOrd="0" presId="urn:microsoft.com/office/officeart/2005/8/layout/pyramid2"/>
    <dgm:cxn modelId="{B6E97D86-6E73-42B0-9B6F-C573235282BE}" type="presParOf" srcId="{154F3494-AA34-4A41-89BA-F56F2746A7BB}" destId="{2859ACA4-666A-42CC-924F-6593B23212B8}" srcOrd="2" destOrd="0" presId="urn:microsoft.com/office/officeart/2005/8/layout/pyramid2"/>
    <dgm:cxn modelId="{A6E28F32-49C7-4447-8B02-FF115FE4638B}" type="presParOf" srcId="{154F3494-AA34-4A41-89BA-F56F2746A7BB}" destId="{0EAF99C7-0B08-4AE0-96F6-40C565AD6751}" srcOrd="3" destOrd="0" presId="urn:microsoft.com/office/officeart/2005/8/layout/pyramid2"/>
    <dgm:cxn modelId="{408ECEC5-7BAC-4301-9470-DCAE999047E0}" type="presParOf" srcId="{154F3494-AA34-4A41-89BA-F56F2746A7BB}" destId="{4D042D1C-8E5F-436A-A2BF-8983C585AD98}" srcOrd="4" destOrd="0" presId="urn:microsoft.com/office/officeart/2005/8/layout/pyramid2"/>
    <dgm:cxn modelId="{6CB63A55-B14C-469C-AA68-9EB333D26936}" type="presParOf" srcId="{154F3494-AA34-4A41-89BA-F56F2746A7BB}" destId="{33C2E371-4747-4E19-A435-5C51086557AD}" srcOrd="5" destOrd="0" presId="urn:microsoft.com/office/officeart/2005/8/layout/pyramid2"/>
    <dgm:cxn modelId="{EEF73C69-1C7E-4EC9-BF75-559FF2108510}" type="presParOf" srcId="{154F3494-AA34-4A41-89BA-F56F2746A7BB}" destId="{350F93FB-A491-4D60-B491-4C5D99875ACD}" srcOrd="6" destOrd="0" presId="urn:microsoft.com/office/officeart/2005/8/layout/pyramid2"/>
    <dgm:cxn modelId="{6A7ECFC5-56D1-402F-91B4-BBA93DB6607A}" type="presParOf" srcId="{154F3494-AA34-4A41-89BA-F56F2746A7BB}" destId="{09951149-E89D-44B3-833D-D19DEA0E9B66}" srcOrd="7" destOrd="0" presId="urn:microsoft.com/office/officeart/2005/8/layout/pyramid2"/>
    <dgm:cxn modelId="{82962686-2638-414B-BD6B-17C3F07AC228}" type="presParOf" srcId="{154F3494-AA34-4A41-89BA-F56F2746A7BB}" destId="{2998F33E-20D3-4D5F-A4B7-B9DFDBF3C913}" srcOrd="8" destOrd="0" presId="urn:microsoft.com/office/officeart/2005/8/layout/pyramid2"/>
    <dgm:cxn modelId="{2C1427A1-982C-49B9-BBE7-02156200C015}" type="presParOf" srcId="{154F3494-AA34-4A41-89BA-F56F2746A7BB}" destId="{826DFB56-8B0A-485E-ADC8-B4C393D08706}" srcOrd="9" destOrd="0" presId="urn:microsoft.com/office/officeart/2005/8/layout/pyramid2"/>
    <dgm:cxn modelId="{5B4F5605-806F-4DFE-A48F-9A802EA165BF}" type="presParOf" srcId="{154F3494-AA34-4A41-89BA-F56F2746A7BB}" destId="{0EDD8928-CF22-4EFB-8B50-65D85DCDFEFE}" srcOrd="10" destOrd="0" presId="urn:microsoft.com/office/officeart/2005/8/layout/pyramid2"/>
    <dgm:cxn modelId="{5CCAD290-E4AC-4B82-9543-2560B9E2D581}" type="presParOf" srcId="{154F3494-AA34-4A41-89BA-F56F2746A7BB}" destId="{E680D475-F060-4374-BF43-A110A3C63838}"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BC10A3-0478-4E6D-BEFE-51BBBD4A8955}" type="doc">
      <dgm:prSet loTypeId="urn:microsoft.com/office/officeart/2005/8/layout/default#2" loCatId="list" qsTypeId="urn:microsoft.com/office/officeart/2005/8/quickstyle/simple1" qsCatId="simple" csTypeId="urn:microsoft.com/office/officeart/2005/8/colors/colorful1#2" csCatId="colorful" phldr="1"/>
      <dgm:spPr/>
      <dgm:t>
        <a:bodyPr/>
        <a:lstStyle/>
        <a:p>
          <a:endParaRPr lang="en-US"/>
        </a:p>
      </dgm:t>
    </dgm:pt>
    <dgm:pt modelId="{A9D5F466-AFDF-4D24-87A0-D4DE79EBA997}">
      <dgm:prSet phldrT="[Text]" custT="1"/>
      <dgm:spPr>
        <a:ln>
          <a:noFill/>
        </a:ln>
      </dgm:spPr>
      <dgm:t>
        <a:bodyPr/>
        <a:lstStyle/>
        <a:p>
          <a:r>
            <a:rPr lang="pt-BR" sz="1600" b="1" noProof="0" dirty="0">
              <a:solidFill>
                <a:srgbClr val="F8F8F8"/>
              </a:solidFill>
              <a:latin typeface="Arial" panose="020B0604020202020204" pitchFamily="34" charset="0"/>
              <a:cs typeface="Arial" panose="020B0604020202020204" pitchFamily="34" charset="0"/>
            </a:rPr>
            <a:t>Maio doação por associado</a:t>
          </a:r>
        </a:p>
      </dgm:t>
    </dgm:pt>
    <dgm:pt modelId="{D81AC3F9-4E6F-46CC-92FE-151D07260C41}" type="parTrans" cxnId="{013BBE21-5798-487D-B4C3-F1B939CFB429}">
      <dgm:prSet/>
      <dgm:spPr/>
      <dgm:t>
        <a:bodyPr/>
        <a:lstStyle/>
        <a:p>
          <a:endParaRPr lang="en-US" sz="1600"/>
        </a:p>
      </dgm:t>
    </dgm:pt>
    <dgm:pt modelId="{571259FB-7FFB-4957-9AA5-F52C1B9C25E9}" type="sibTrans" cxnId="{013BBE21-5798-487D-B4C3-F1B939CFB429}">
      <dgm:prSet/>
      <dgm:spPr/>
      <dgm:t>
        <a:bodyPr/>
        <a:lstStyle/>
        <a:p>
          <a:endParaRPr lang="en-US" sz="1600"/>
        </a:p>
      </dgm:t>
    </dgm:pt>
    <dgm:pt modelId="{B0C82A62-81AA-423D-B383-04FBC9C1B627}">
      <dgm:prSet phldrT="[Text]" custT="1"/>
      <dgm:spPr>
        <a:ln>
          <a:noFill/>
        </a:ln>
      </dgm:spPr>
      <dgm:t>
        <a:bodyPr/>
        <a:lstStyle/>
        <a:p>
          <a:r>
            <a:rPr lang="pt-BR" sz="1600" b="1" noProof="0" dirty="0">
              <a:solidFill>
                <a:srgbClr val="F8F8F8"/>
              </a:solidFill>
              <a:latin typeface="Arial" panose="020B0604020202020204" pitchFamily="34" charset="0"/>
              <a:cs typeface="Arial" panose="020B0604020202020204" pitchFamily="34" charset="0"/>
            </a:rPr>
            <a:t>Maio doação recorrente por associado</a:t>
          </a:r>
        </a:p>
      </dgm:t>
    </dgm:pt>
    <dgm:pt modelId="{368AC2AB-2663-4C16-8533-827CC2514CBF}" type="parTrans" cxnId="{5A03C1DE-E682-40CD-AD99-EE6728AB3B15}">
      <dgm:prSet/>
      <dgm:spPr/>
      <dgm:t>
        <a:bodyPr/>
        <a:lstStyle/>
        <a:p>
          <a:endParaRPr lang="en-US" sz="1600"/>
        </a:p>
      </dgm:t>
    </dgm:pt>
    <dgm:pt modelId="{56DA581B-AAF5-438C-8D77-188F1D2613E4}" type="sibTrans" cxnId="{5A03C1DE-E682-40CD-AD99-EE6728AB3B15}">
      <dgm:prSet/>
      <dgm:spPr/>
      <dgm:t>
        <a:bodyPr/>
        <a:lstStyle/>
        <a:p>
          <a:endParaRPr lang="en-US" sz="1600"/>
        </a:p>
      </dgm:t>
    </dgm:pt>
    <dgm:pt modelId="{98DF1AF5-F86D-4828-B3F2-53CCB823713B}">
      <dgm:prSet phldrT="[Text]" custT="1"/>
      <dgm:spPr>
        <a:ln>
          <a:noFill/>
        </a:ln>
      </dgm:spPr>
      <dgm:t>
        <a:bodyPr/>
        <a:lstStyle/>
        <a:p>
          <a:r>
            <a:rPr lang="pt-BR" sz="1600" b="1" noProof="0" dirty="0">
              <a:solidFill>
                <a:srgbClr val="F8F8F8"/>
              </a:solidFill>
              <a:latin typeface="Arial" panose="020B0604020202020204" pitchFamily="34" charset="0"/>
              <a:cs typeface="Arial" panose="020B0604020202020204" pitchFamily="34" charset="0"/>
            </a:rPr>
            <a:t>Maior percentual de participação  </a:t>
          </a:r>
        </a:p>
      </dgm:t>
    </dgm:pt>
    <dgm:pt modelId="{4FFF8686-4ED2-4328-A72D-B73C332A6D03}" type="parTrans" cxnId="{75C9F474-3FC0-4472-AD16-8D081685B2BA}">
      <dgm:prSet/>
      <dgm:spPr/>
      <dgm:t>
        <a:bodyPr/>
        <a:lstStyle/>
        <a:p>
          <a:endParaRPr lang="en-US" sz="1600"/>
        </a:p>
      </dgm:t>
    </dgm:pt>
    <dgm:pt modelId="{24DA4A5B-F926-499F-B287-DBDAD528A9C5}" type="sibTrans" cxnId="{75C9F474-3FC0-4472-AD16-8D081685B2BA}">
      <dgm:prSet/>
      <dgm:spPr/>
      <dgm:t>
        <a:bodyPr/>
        <a:lstStyle/>
        <a:p>
          <a:endParaRPr lang="en-US" sz="1600"/>
        </a:p>
      </dgm:t>
    </dgm:pt>
    <dgm:pt modelId="{E3ADCD5D-176D-4383-BFCC-0279CC31AA46}">
      <dgm:prSet phldrT="[Text]" custT="1"/>
      <dgm:spPr>
        <a:ln>
          <a:noFill/>
        </a:ln>
      </dgm:spPr>
      <dgm:t>
        <a:bodyPr/>
        <a:lstStyle/>
        <a:p>
          <a:r>
            <a:rPr lang="pt-BR" sz="1600" b="1" noProof="0" dirty="0">
              <a:solidFill>
                <a:srgbClr val="F8F8F8"/>
              </a:solidFill>
              <a:latin typeface="Arial" panose="020B0604020202020204" pitchFamily="34" charset="0"/>
              <a:cs typeface="Arial" panose="020B0604020202020204" pitchFamily="34" charset="0"/>
            </a:rPr>
            <a:t>Maior percentual de participação  recorrente</a:t>
          </a:r>
          <a:endParaRPr lang="en-US" sz="1600" b="1" dirty="0">
            <a:solidFill>
              <a:srgbClr val="F8F8F8"/>
            </a:solidFill>
            <a:latin typeface="Arial" panose="020B0604020202020204" pitchFamily="34" charset="0"/>
            <a:cs typeface="Arial" panose="020B0604020202020204" pitchFamily="34" charset="0"/>
          </a:endParaRPr>
        </a:p>
      </dgm:t>
    </dgm:pt>
    <dgm:pt modelId="{86F8EE21-D7DF-40C9-A837-0CCA9D803375}" type="parTrans" cxnId="{50E382C2-672A-4932-B51C-F3D9B8AA37DA}">
      <dgm:prSet/>
      <dgm:spPr/>
      <dgm:t>
        <a:bodyPr/>
        <a:lstStyle/>
        <a:p>
          <a:endParaRPr lang="en-US" sz="1600"/>
        </a:p>
      </dgm:t>
    </dgm:pt>
    <dgm:pt modelId="{473807C3-2437-42CC-8181-B16F4718AE33}" type="sibTrans" cxnId="{50E382C2-672A-4932-B51C-F3D9B8AA37DA}">
      <dgm:prSet/>
      <dgm:spPr/>
      <dgm:t>
        <a:bodyPr/>
        <a:lstStyle/>
        <a:p>
          <a:endParaRPr lang="en-US" sz="1600"/>
        </a:p>
      </dgm:t>
    </dgm:pt>
    <dgm:pt modelId="{461571EE-3321-4DD9-86BB-30C30006BD3D}">
      <dgm:prSet phldrT="[Text]" custT="1"/>
      <dgm:spPr>
        <a:ln>
          <a:noFill/>
        </a:ln>
      </dgm:spPr>
      <dgm:t>
        <a:bodyPr/>
        <a:lstStyle/>
        <a:p>
          <a:r>
            <a:rPr lang="pt-BR" sz="1600" b="1" noProof="0" dirty="0">
              <a:solidFill>
                <a:srgbClr val="F8F8F8"/>
              </a:solidFill>
              <a:latin typeface="Arial" panose="020B0604020202020204" pitchFamily="34" charset="0"/>
              <a:cs typeface="Arial" panose="020B0604020202020204" pitchFamily="34" charset="0"/>
            </a:rPr>
            <a:t>Elite: conseguir alcançar os outros quatro prêmios em um único ano</a:t>
          </a:r>
        </a:p>
      </dgm:t>
    </dgm:pt>
    <dgm:pt modelId="{12AE51BC-E56D-4AB2-A255-FAE688501CF7}" type="parTrans" cxnId="{19A1297F-0277-4521-9F11-8885E0D22172}">
      <dgm:prSet/>
      <dgm:spPr/>
      <dgm:t>
        <a:bodyPr/>
        <a:lstStyle/>
        <a:p>
          <a:endParaRPr lang="en-US" sz="1600"/>
        </a:p>
      </dgm:t>
    </dgm:pt>
    <dgm:pt modelId="{B18765E8-FE34-400E-96C0-BAEEE6A3FC04}" type="sibTrans" cxnId="{19A1297F-0277-4521-9F11-8885E0D22172}">
      <dgm:prSet/>
      <dgm:spPr/>
      <dgm:t>
        <a:bodyPr/>
        <a:lstStyle/>
        <a:p>
          <a:endParaRPr lang="en-US" sz="1600"/>
        </a:p>
      </dgm:t>
    </dgm:pt>
    <dgm:pt modelId="{A6E6F81A-CAAC-4B66-8416-94474D7032D0}" type="pres">
      <dgm:prSet presAssocID="{59BC10A3-0478-4E6D-BEFE-51BBBD4A8955}" presName="diagram" presStyleCnt="0">
        <dgm:presLayoutVars>
          <dgm:dir/>
          <dgm:resizeHandles val="exact"/>
        </dgm:presLayoutVars>
      </dgm:prSet>
      <dgm:spPr/>
      <dgm:t>
        <a:bodyPr/>
        <a:lstStyle/>
        <a:p>
          <a:endParaRPr lang="en-US"/>
        </a:p>
      </dgm:t>
    </dgm:pt>
    <dgm:pt modelId="{4DFE755C-32B7-4FDA-8081-D7AB227EAA4D}" type="pres">
      <dgm:prSet presAssocID="{A9D5F466-AFDF-4D24-87A0-D4DE79EBA997}" presName="node" presStyleLbl="node1" presStyleIdx="0" presStyleCnt="5">
        <dgm:presLayoutVars>
          <dgm:bulletEnabled val="1"/>
        </dgm:presLayoutVars>
      </dgm:prSet>
      <dgm:spPr/>
      <dgm:t>
        <a:bodyPr/>
        <a:lstStyle/>
        <a:p>
          <a:endParaRPr lang="en-US"/>
        </a:p>
      </dgm:t>
    </dgm:pt>
    <dgm:pt modelId="{E7EC6700-24DB-43C0-B314-932448370B59}" type="pres">
      <dgm:prSet presAssocID="{571259FB-7FFB-4957-9AA5-F52C1B9C25E9}" presName="sibTrans" presStyleCnt="0"/>
      <dgm:spPr/>
    </dgm:pt>
    <dgm:pt modelId="{381162AA-2012-4519-BC9C-87A47C66C6CC}" type="pres">
      <dgm:prSet presAssocID="{B0C82A62-81AA-423D-B383-04FBC9C1B627}" presName="node" presStyleLbl="node1" presStyleIdx="1" presStyleCnt="5">
        <dgm:presLayoutVars>
          <dgm:bulletEnabled val="1"/>
        </dgm:presLayoutVars>
      </dgm:prSet>
      <dgm:spPr/>
      <dgm:t>
        <a:bodyPr/>
        <a:lstStyle/>
        <a:p>
          <a:endParaRPr lang="en-US"/>
        </a:p>
      </dgm:t>
    </dgm:pt>
    <dgm:pt modelId="{197AE8C7-5337-4D3C-A666-CEF6770B1716}" type="pres">
      <dgm:prSet presAssocID="{56DA581B-AAF5-438C-8D77-188F1D2613E4}" presName="sibTrans" presStyleCnt="0"/>
      <dgm:spPr/>
    </dgm:pt>
    <dgm:pt modelId="{4B3E8351-C130-48B9-B8E4-7C049A35E5FA}" type="pres">
      <dgm:prSet presAssocID="{98DF1AF5-F86D-4828-B3F2-53CCB823713B}" presName="node" presStyleLbl="node1" presStyleIdx="2" presStyleCnt="5">
        <dgm:presLayoutVars>
          <dgm:bulletEnabled val="1"/>
        </dgm:presLayoutVars>
      </dgm:prSet>
      <dgm:spPr/>
      <dgm:t>
        <a:bodyPr/>
        <a:lstStyle/>
        <a:p>
          <a:endParaRPr lang="en-US"/>
        </a:p>
      </dgm:t>
    </dgm:pt>
    <dgm:pt modelId="{5867AC5E-CBBA-4237-9DAE-4516E4795179}" type="pres">
      <dgm:prSet presAssocID="{24DA4A5B-F926-499F-B287-DBDAD528A9C5}" presName="sibTrans" presStyleCnt="0"/>
      <dgm:spPr/>
    </dgm:pt>
    <dgm:pt modelId="{23873071-AB16-4730-9A59-3E57954DF76D}" type="pres">
      <dgm:prSet presAssocID="{E3ADCD5D-176D-4383-BFCC-0279CC31AA46}" presName="node" presStyleLbl="node1" presStyleIdx="3" presStyleCnt="5">
        <dgm:presLayoutVars>
          <dgm:bulletEnabled val="1"/>
        </dgm:presLayoutVars>
      </dgm:prSet>
      <dgm:spPr/>
      <dgm:t>
        <a:bodyPr/>
        <a:lstStyle/>
        <a:p>
          <a:endParaRPr lang="en-US"/>
        </a:p>
      </dgm:t>
    </dgm:pt>
    <dgm:pt modelId="{FDCE7B65-753B-4369-A327-78C53D910AC3}" type="pres">
      <dgm:prSet presAssocID="{473807C3-2437-42CC-8181-B16F4718AE33}" presName="sibTrans" presStyleCnt="0"/>
      <dgm:spPr/>
    </dgm:pt>
    <dgm:pt modelId="{9A54FAE4-6904-43A3-ABC9-669FE4E1CA08}" type="pres">
      <dgm:prSet presAssocID="{461571EE-3321-4DD9-86BB-30C30006BD3D}" presName="node" presStyleLbl="node1" presStyleIdx="4" presStyleCnt="5">
        <dgm:presLayoutVars>
          <dgm:bulletEnabled val="1"/>
        </dgm:presLayoutVars>
      </dgm:prSet>
      <dgm:spPr/>
      <dgm:t>
        <a:bodyPr/>
        <a:lstStyle/>
        <a:p>
          <a:endParaRPr lang="en-US"/>
        </a:p>
      </dgm:t>
    </dgm:pt>
  </dgm:ptLst>
  <dgm:cxnLst>
    <dgm:cxn modelId="{79D669C4-9F58-4E45-8160-5124A4D2D7CB}" type="presOf" srcId="{E3ADCD5D-176D-4383-BFCC-0279CC31AA46}" destId="{23873071-AB16-4730-9A59-3E57954DF76D}" srcOrd="0" destOrd="0" presId="urn:microsoft.com/office/officeart/2005/8/layout/default#2"/>
    <dgm:cxn modelId="{C2EAAAAF-1B21-4E2D-82DE-52D1CBE7B3B3}" type="presOf" srcId="{B0C82A62-81AA-423D-B383-04FBC9C1B627}" destId="{381162AA-2012-4519-BC9C-87A47C66C6CC}" srcOrd="0" destOrd="0" presId="urn:microsoft.com/office/officeart/2005/8/layout/default#2"/>
    <dgm:cxn modelId="{50E382C2-672A-4932-B51C-F3D9B8AA37DA}" srcId="{59BC10A3-0478-4E6D-BEFE-51BBBD4A8955}" destId="{E3ADCD5D-176D-4383-BFCC-0279CC31AA46}" srcOrd="3" destOrd="0" parTransId="{86F8EE21-D7DF-40C9-A837-0CCA9D803375}" sibTransId="{473807C3-2437-42CC-8181-B16F4718AE33}"/>
    <dgm:cxn modelId="{19A1297F-0277-4521-9F11-8885E0D22172}" srcId="{59BC10A3-0478-4E6D-BEFE-51BBBD4A8955}" destId="{461571EE-3321-4DD9-86BB-30C30006BD3D}" srcOrd="4" destOrd="0" parTransId="{12AE51BC-E56D-4AB2-A255-FAE688501CF7}" sibTransId="{B18765E8-FE34-400E-96C0-BAEEE6A3FC04}"/>
    <dgm:cxn modelId="{5897C23D-ECC4-4BAD-843B-FE142630CFFE}" type="presOf" srcId="{98DF1AF5-F86D-4828-B3F2-53CCB823713B}" destId="{4B3E8351-C130-48B9-B8E4-7C049A35E5FA}" srcOrd="0" destOrd="0" presId="urn:microsoft.com/office/officeart/2005/8/layout/default#2"/>
    <dgm:cxn modelId="{013BBE21-5798-487D-B4C3-F1B939CFB429}" srcId="{59BC10A3-0478-4E6D-BEFE-51BBBD4A8955}" destId="{A9D5F466-AFDF-4D24-87A0-D4DE79EBA997}" srcOrd="0" destOrd="0" parTransId="{D81AC3F9-4E6F-46CC-92FE-151D07260C41}" sibTransId="{571259FB-7FFB-4957-9AA5-F52C1B9C25E9}"/>
    <dgm:cxn modelId="{79620778-84D6-4E56-97BB-79DD42F78469}" type="presOf" srcId="{461571EE-3321-4DD9-86BB-30C30006BD3D}" destId="{9A54FAE4-6904-43A3-ABC9-669FE4E1CA08}" srcOrd="0" destOrd="0" presId="urn:microsoft.com/office/officeart/2005/8/layout/default#2"/>
    <dgm:cxn modelId="{505A57E8-1F87-4BB8-8EF0-5899569AD042}" type="presOf" srcId="{A9D5F466-AFDF-4D24-87A0-D4DE79EBA997}" destId="{4DFE755C-32B7-4FDA-8081-D7AB227EAA4D}" srcOrd="0" destOrd="0" presId="urn:microsoft.com/office/officeart/2005/8/layout/default#2"/>
    <dgm:cxn modelId="{5A03C1DE-E682-40CD-AD99-EE6728AB3B15}" srcId="{59BC10A3-0478-4E6D-BEFE-51BBBD4A8955}" destId="{B0C82A62-81AA-423D-B383-04FBC9C1B627}" srcOrd="1" destOrd="0" parTransId="{368AC2AB-2663-4C16-8533-827CC2514CBF}" sibTransId="{56DA581B-AAF5-438C-8D77-188F1D2613E4}"/>
    <dgm:cxn modelId="{B095FD2A-0E9D-4426-8D0E-504C93450A49}" type="presOf" srcId="{59BC10A3-0478-4E6D-BEFE-51BBBD4A8955}" destId="{A6E6F81A-CAAC-4B66-8416-94474D7032D0}" srcOrd="0" destOrd="0" presId="urn:microsoft.com/office/officeart/2005/8/layout/default#2"/>
    <dgm:cxn modelId="{75C9F474-3FC0-4472-AD16-8D081685B2BA}" srcId="{59BC10A3-0478-4E6D-BEFE-51BBBD4A8955}" destId="{98DF1AF5-F86D-4828-B3F2-53CCB823713B}" srcOrd="2" destOrd="0" parTransId="{4FFF8686-4ED2-4328-A72D-B73C332A6D03}" sibTransId="{24DA4A5B-F926-499F-B287-DBDAD528A9C5}"/>
    <dgm:cxn modelId="{6FFC088E-3538-43CC-AEA7-0022E4606C87}" type="presParOf" srcId="{A6E6F81A-CAAC-4B66-8416-94474D7032D0}" destId="{4DFE755C-32B7-4FDA-8081-D7AB227EAA4D}" srcOrd="0" destOrd="0" presId="urn:microsoft.com/office/officeart/2005/8/layout/default#2"/>
    <dgm:cxn modelId="{80F5C99C-D7CE-4C37-9926-8CE8A6716923}" type="presParOf" srcId="{A6E6F81A-CAAC-4B66-8416-94474D7032D0}" destId="{E7EC6700-24DB-43C0-B314-932448370B59}" srcOrd="1" destOrd="0" presId="urn:microsoft.com/office/officeart/2005/8/layout/default#2"/>
    <dgm:cxn modelId="{A6EA28B7-2727-475C-BB2B-D07634444F6B}" type="presParOf" srcId="{A6E6F81A-CAAC-4B66-8416-94474D7032D0}" destId="{381162AA-2012-4519-BC9C-87A47C66C6CC}" srcOrd="2" destOrd="0" presId="urn:microsoft.com/office/officeart/2005/8/layout/default#2"/>
    <dgm:cxn modelId="{8E4A7D5A-E76F-462A-AFBC-1CDD91E67FC0}" type="presParOf" srcId="{A6E6F81A-CAAC-4B66-8416-94474D7032D0}" destId="{197AE8C7-5337-4D3C-A666-CEF6770B1716}" srcOrd="3" destOrd="0" presId="urn:microsoft.com/office/officeart/2005/8/layout/default#2"/>
    <dgm:cxn modelId="{5F652534-680B-4DBC-9E3C-3C4B46BDFDE9}" type="presParOf" srcId="{A6E6F81A-CAAC-4B66-8416-94474D7032D0}" destId="{4B3E8351-C130-48B9-B8E4-7C049A35E5FA}" srcOrd="4" destOrd="0" presId="urn:microsoft.com/office/officeart/2005/8/layout/default#2"/>
    <dgm:cxn modelId="{E73CB9B3-CB62-45F9-A94F-707B6356E310}" type="presParOf" srcId="{A6E6F81A-CAAC-4B66-8416-94474D7032D0}" destId="{5867AC5E-CBBA-4237-9DAE-4516E4795179}" srcOrd="5" destOrd="0" presId="urn:microsoft.com/office/officeart/2005/8/layout/default#2"/>
    <dgm:cxn modelId="{B7DB6031-06E6-4FA3-9CF7-0975F4674629}" type="presParOf" srcId="{A6E6F81A-CAAC-4B66-8416-94474D7032D0}" destId="{23873071-AB16-4730-9A59-3E57954DF76D}" srcOrd="6" destOrd="0" presId="urn:microsoft.com/office/officeart/2005/8/layout/default#2"/>
    <dgm:cxn modelId="{2897FD5F-031E-4497-B876-C202120BC404}" type="presParOf" srcId="{A6E6F81A-CAAC-4B66-8416-94474D7032D0}" destId="{FDCE7B65-753B-4369-A327-78C53D910AC3}" srcOrd="7" destOrd="0" presId="urn:microsoft.com/office/officeart/2005/8/layout/default#2"/>
    <dgm:cxn modelId="{D6BF05BB-4FAB-4DCF-9A2A-6D9912381B48}" type="presParOf" srcId="{A6E6F81A-CAAC-4B66-8416-94474D7032D0}" destId="{9A54FAE4-6904-43A3-ABC9-669FE4E1CA08}" srcOrd="8"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3" loCatId="list" qsTypeId="urn:microsoft.com/office/officeart/2005/8/quickstyle/simple1" qsCatId="simple" csTypeId="urn:microsoft.com/office/officeart/2005/8/colors/colorful1#3" csCatId="colorful" phldr="1"/>
      <dgm:spPr/>
      <dgm:t>
        <a:bodyPr/>
        <a:lstStyle/>
        <a:p>
          <a:endParaRPr lang="en-US"/>
        </a:p>
      </dgm:t>
    </dgm:pt>
    <dgm:pt modelId="{6357C326-DD0E-4D4D-829F-1E482F77D25F}">
      <dgm:prSet phldrT="[Text]" custT="1"/>
      <dgm:spPr>
        <a:ln>
          <a:noFill/>
        </a:ln>
      </dgm:spPr>
      <dgm:t>
        <a:bodyPr/>
        <a:lstStyle/>
        <a:p>
          <a:r>
            <a:rPr lang="en-US" sz="1400" b="1" dirty="0" err="1">
              <a:solidFill>
                <a:srgbClr val="F8F8F8"/>
              </a:solidFill>
              <a:latin typeface="Arial" panose="020B0604020202020204" pitchFamily="34" charset="0"/>
              <a:cs typeface="Arial" panose="020B0604020202020204" pitchFamily="34" charset="0"/>
            </a:rPr>
            <a:t>Vídeos</a:t>
          </a:r>
          <a:endParaRPr lang="en-US" sz="1400" b="1" dirty="0">
            <a:solidFill>
              <a:srgbClr val="F8F8F8"/>
            </a:solidFill>
            <a:latin typeface="Arial" panose="020B0604020202020204" pitchFamily="34" charset="0"/>
            <a:cs typeface="Arial" panose="020B0604020202020204" pitchFamily="34" charset="0"/>
          </a:endParaRPr>
        </a:p>
      </dgm:t>
    </dgm:pt>
    <dgm:pt modelId="{A85A1008-B984-4454-9EDF-4899C8B09AC3}" type="parTrans" cxnId="{381B9099-3276-4911-BECD-5E506E7AFA15}">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E5416A9B-46B8-4961-8B58-D9F4BC418F42}" type="sibTrans" cxnId="{381B9099-3276-4911-BECD-5E506E7AFA15}">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41E83F8D-4A0B-452B-B7FF-F4773AE1495F}">
      <dgm:prSet phldrT="[Text]" custT="1"/>
      <dgm:spPr>
        <a:ln>
          <a:noFill/>
        </a:ln>
      </dgm:spPr>
      <dgm:t>
        <a:bodyPr/>
        <a:lstStyle/>
        <a:p>
          <a:r>
            <a:rPr lang="pt-BR" sz="1400" b="1" noProof="0" dirty="0">
              <a:solidFill>
                <a:srgbClr val="F8F8F8"/>
              </a:solidFill>
              <a:latin typeface="Arial" panose="020B0604020202020204" pitchFamily="34" charset="0"/>
              <a:cs typeface="Arial" panose="020B0604020202020204" pitchFamily="34" charset="0"/>
            </a:rPr>
            <a:t>Apresentações em slides </a:t>
          </a:r>
        </a:p>
      </dgm:t>
    </dgm:pt>
    <dgm:pt modelId="{44662E51-2CD0-48B2-9606-62611DCFEEC2}" type="parTrans" cxnId="{C9A813C6-41A8-430A-AD31-DFEBCC1A8F2B}">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92BBCFB2-8605-4CEF-B071-F377AFEAFAD2}" type="sibTrans" cxnId="{C9A813C6-41A8-430A-AD31-DFEBCC1A8F2B}">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CE856C5B-FCD9-47CF-9F94-8BF5D998044B}">
      <dgm:prSet phldrT="[Text]" custT="1"/>
      <dgm:spPr>
        <a:ln>
          <a:noFill/>
        </a:ln>
      </dgm:spPr>
      <dgm:t>
        <a:bodyPr/>
        <a:lstStyle/>
        <a:p>
          <a:r>
            <a:rPr lang="pt-BR" sz="1400" b="1" noProof="0" dirty="0">
              <a:solidFill>
                <a:srgbClr val="F8F8F8"/>
              </a:solidFill>
              <a:latin typeface="Arial" panose="020B0604020202020204" pitchFamily="34" charset="0"/>
              <a:cs typeface="Arial" panose="020B0604020202020204" pitchFamily="34" charset="0"/>
            </a:rPr>
            <a:t>Anotações para palestras ou discursos</a:t>
          </a:r>
        </a:p>
      </dgm:t>
    </dgm:pt>
    <dgm:pt modelId="{F0FB3F37-F918-4E64-B4EE-238991AEEDAF}" type="parTrans" cxnId="{FBC6B525-F8E1-4999-B812-097C92DDE2BE}">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1F040C12-A99F-48A1-98A8-E0B836273E42}" type="sibTrans" cxnId="{FBC6B525-F8E1-4999-B812-097C92DDE2BE}">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AFCC6F0F-8F67-4930-9EEE-59A0F4E981BE}">
      <dgm:prSet phldrT="[Text]" custT="1"/>
      <dgm:spPr>
        <a:ln>
          <a:noFill/>
        </a:ln>
      </dgm:spPr>
      <dgm:t>
        <a:bodyPr/>
        <a:lstStyle/>
        <a:p>
          <a:r>
            <a:rPr lang="pt-BR" sz="1400" b="1" noProof="0" dirty="0">
              <a:solidFill>
                <a:srgbClr val="F8F8F8"/>
              </a:solidFill>
              <a:latin typeface="Arial" panose="020B0604020202020204" pitchFamily="34" charset="0"/>
              <a:cs typeface="Arial" panose="020B0604020202020204" pitchFamily="34" charset="0"/>
            </a:rPr>
            <a:t>Folhetos</a:t>
          </a:r>
          <a:r>
            <a:rPr lang="en-US" sz="1400" b="1" dirty="0">
              <a:solidFill>
                <a:srgbClr val="F8F8F8"/>
              </a:solidFill>
              <a:latin typeface="Arial" panose="020B0604020202020204" pitchFamily="34" charset="0"/>
              <a:cs typeface="Arial" panose="020B0604020202020204" pitchFamily="34" charset="0"/>
            </a:rPr>
            <a:t> </a:t>
          </a:r>
        </a:p>
      </dgm:t>
    </dgm:pt>
    <dgm:pt modelId="{1C0C01FE-BD49-488A-BB2C-360D98990720}" type="parTrans" cxnId="{A24EB911-7D83-4612-BCD7-8682A3D620FA}">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68F1BFA1-12EF-4EE2-9D67-58ABC54C3F58}" type="sibTrans" cxnId="{A24EB911-7D83-4612-BCD7-8682A3D620FA}">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ACFB5574-DF16-4C61-B79A-B7D406FB641F}">
      <dgm:prSet phldrT="[Text]" custT="1"/>
      <dgm:spPr>
        <a:ln>
          <a:noFill/>
        </a:ln>
      </dgm:spPr>
      <dgm:t>
        <a:bodyPr/>
        <a:lstStyle/>
        <a:p>
          <a:r>
            <a:rPr lang="pt-BR" sz="1400" b="1" noProof="0" dirty="0">
              <a:solidFill>
                <a:schemeClr val="bg1"/>
              </a:solidFill>
              <a:latin typeface="Arial" panose="020B0604020202020204" pitchFamily="34" charset="0"/>
              <a:cs typeface="Arial" panose="020B0604020202020204" pitchFamily="34" charset="0"/>
            </a:rPr>
            <a:t>Guias de bolso</a:t>
          </a:r>
        </a:p>
      </dgm:t>
    </dgm:pt>
    <dgm:pt modelId="{4EA2BBB9-A99E-40BC-9918-479132643A04}" type="parTrans" cxnId="{FDA2D312-D97E-4C90-9C89-40F6180B5EA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D4E11B10-60B1-4643-A64B-A2322B17A684}" type="sibTrans" cxnId="{FDA2D312-D97E-4C90-9C89-40F6180B5EA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BEBD9BB2-C5CC-4C76-998F-7097E753E4C0}">
      <dgm:prSet custT="1"/>
      <dgm:spPr>
        <a:ln>
          <a:noFill/>
        </a:ln>
      </dgm:spPr>
      <dgm:t>
        <a:bodyPr/>
        <a:lstStyle/>
        <a:p>
          <a:r>
            <a:rPr lang="pt-BR" sz="1400" b="1" noProof="0" dirty="0">
              <a:solidFill>
                <a:srgbClr val="F8F8F8"/>
              </a:solidFill>
              <a:latin typeface="Arial" panose="020B0604020202020204" pitchFamily="34" charset="0"/>
              <a:cs typeface="Arial" panose="020B0604020202020204" pitchFamily="34" charset="0"/>
            </a:rPr>
            <a:t>Cartões de promessas de doações </a:t>
          </a:r>
        </a:p>
      </dgm:t>
    </dgm:pt>
    <dgm:pt modelId="{E2607F66-7547-4585-BC6B-9BA9328267F0}" type="parTrans" cxnId="{2BA397E5-7395-43BD-9790-C4EA810ACD7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C956B094-36D4-49C2-8428-E32905C3E9C9}" type="sibTrans" cxnId="{2BA397E5-7395-43BD-9790-C4EA810ACD7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58BFA77C-787E-4870-8301-F24A405C2B3F}">
      <dgm:prSet custT="1"/>
      <dgm:spPr>
        <a:ln>
          <a:noFill/>
        </a:ln>
      </dgm:spPr>
      <dgm:t>
        <a:bodyPr/>
        <a:lstStyle/>
        <a:p>
          <a:r>
            <a:rPr lang="en-US" sz="1400" b="1" dirty="0">
              <a:solidFill>
                <a:srgbClr val="F8F8F8"/>
              </a:solidFill>
              <a:latin typeface="Arial" panose="020B0604020202020204" pitchFamily="34" charset="0"/>
              <a:cs typeface="Arial" panose="020B0604020202020204" pitchFamily="34" charset="0"/>
            </a:rPr>
            <a:t>Buttons e </a:t>
          </a:r>
          <a:r>
            <a:rPr lang="pt-BR" sz="1400" b="1" noProof="0" dirty="0">
              <a:solidFill>
                <a:srgbClr val="F8F8F8"/>
              </a:solidFill>
              <a:latin typeface="Arial" panose="020B0604020202020204" pitchFamily="34" charset="0"/>
              <a:cs typeface="Arial" panose="020B0604020202020204" pitchFamily="34" charset="0"/>
            </a:rPr>
            <a:t>distintivos</a:t>
          </a:r>
        </a:p>
      </dgm:t>
    </dgm:pt>
    <dgm:pt modelId="{932906B4-288D-4DF3-9FA7-E29979C6BED7}" type="parTrans" cxnId="{9F5B4C70-BE16-41B8-BFDF-2BA470D3150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CB3DBEDC-2A10-4856-A7CB-C17B8103EEB5}" type="sibTrans" cxnId="{9F5B4C70-BE16-41B8-BFDF-2BA470D31500}">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5A2FEDCF-C145-4404-BCEC-CEAC179C9E84}">
      <dgm:prSet custT="1"/>
      <dgm:spPr>
        <a:ln>
          <a:noFill/>
        </a:ln>
      </dgm:spPr>
      <dgm:t>
        <a:bodyPr/>
        <a:lstStyle/>
        <a:p>
          <a:r>
            <a:rPr lang="pt-BR" sz="1400" b="1" noProof="0" dirty="0">
              <a:solidFill>
                <a:srgbClr val="F8F8F8"/>
              </a:solidFill>
              <a:latin typeface="Arial" panose="020B0604020202020204" pitchFamily="34" charset="0"/>
              <a:cs typeface="Arial" panose="020B0604020202020204" pitchFamily="34" charset="0"/>
            </a:rPr>
            <a:t>Cartazes</a:t>
          </a:r>
          <a:r>
            <a:rPr lang="en-US" sz="1400" b="1" dirty="0">
              <a:solidFill>
                <a:srgbClr val="F8F8F8"/>
              </a:solidFill>
              <a:latin typeface="Arial" panose="020B0604020202020204" pitchFamily="34" charset="0"/>
              <a:cs typeface="Arial" panose="020B0604020202020204" pitchFamily="34" charset="0"/>
            </a:rPr>
            <a:t> </a:t>
          </a:r>
        </a:p>
      </dgm:t>
    </dgm:pt>
    <dgm:pt modelId="{57649249-F983-4991-953B-A1BBBD9F38B1}" type="parTrans" cxnId="{297336AC-ADA6-41BE-AC35-3BB4CAAB2549}">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178757C0-7147-46EA-8E37-04396FF39525}" type="sibTrans" cxnId="{297336AC-ADA6-41BE-AC35-3BB4CAAB2549}">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2DD2663D-DD01-43A3-8C9B-391A619252F1}">
      <dgm:prSet custT="1"/>
      <dgm:spPr>
        <a:ln>
          <a:noFill/>
        </a:ln>
      </dgm:spPr>
      <dgm:t>
        <a:bodyPr/>
        <a:lstStyle/>
        <a:p>
          <a:r>
            <a:rPr lang="en-US" sz="1400" b="1" dirty="0">
              <a:solidFill>
                <a:srgbClr val="F8F8F8"/>
              </a:solidFill>
              <a:latin typeface="Arial" panose="020B0604020202020204" pitchFamily="34" charset="0"/>
              <a:cs typeface="Arial" panose="020B0604020202020204" pitchFamily="34" charset="0"/>
            </a:rPr>
            <a:t>E-mails</a:t>
          </a:r>
        </a:p>
      </dgm:t>
    </dgm:pt>
    <dgm:pt modelId="{7C052360-8EB4-4ACF-BCF0-48EA86379BFA}" type="parTrans" cxnId="{1E458149-7B6C-4FBF-BB40-56D0B95984B5}">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D56890B0-17E9-43CC-BCB6-B24C7264ED96}" type="sibTrans" cxnId="{1E458149-7B6C-4FBF-BB40-56D0B95984B5}">
      <dgm:prSet/>
      <dgm:spPr/>
      <dgm:t>
        <a:bodyPr/>
        <a:lstStyle/>
        <a:p>
          <a:endParaRPr lang="en-US" sz="1400" b="1">
            <a:solidFill>
              <a:srgbClr val="F8F8F8"/>
            </a:solidFill>
            <a:latin typeface="Arial" panose="020B0604020202020204" pitchFamily="34" charset="0"/>
            <a:cs typeface="Arial" panose="020B0604020202020204" pitchFamily="34" charset="0"/>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9">
        <dgm:presLayoutVars>
          <dgm:bulletEnabled val="1"/>
        </dgm:presLayoutVars>
      </dgm:prSet>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9">
        <dgm:presLayoutVars>
          <dgm:bulletEnabled val="1"/>
        </dgm:presLayoutVars>
      </dgm:prSet>
      <dgm:spPr/>
      <dgm:t>
        <a:bodyPr/>
        <a:lstStyle/>
        <a:p>
          <a:endParaRPr lang="en-US"/>
        </a:p>
      </dgm:t>
    </dgm:pt>
    <dgm:pt modelId="{CE818A85-9E8F-49A3-A65F-04D02D649F44}" type="pres">
      <dgm:prSet presAssocID="{92BBCFB2-8605-4CEF-B071-F377AFEAFAD2}" presName="sibTrans" presStyleCnt="0"/>
      <dgm:spPr/>
    </dgm:pt>
    <dgm:pt modelId="{B6E8B1D6-890A-4F07-95EE-23D20164A87E}" type="pres">
      <dgm:prSet presAssocID="{CE856C5B-FCD9-47CF-9F94-8BF5D998044B}" presName="node" presStyleLbl="node1" presStyleIdx="2" presStyleCnt="9">
        <dgm:presLayoutVars>
          <dgm:bulletEnabled val="1"/>
        </dgm:presLayoutVars>
      </dgm:prSet>
      <dgm:spPr/>
      <dgm:t>
        <a:bodyPr/>
        <a:lstStyle/>
        <a:p>
          <a:endParaRPr lang="en-US"/>
        </a:p>
      </dgm:t>
    </dgm:pt>
    <dgm:pt modelId="{DC7F6D1C-9682-41C3-ADE5-99258171D0A4}" type="pres">
      <dgm:prSet presAssocID="{1F040C12-A99F-48A1-98A8-E0B836273E42}" presName="sibTrans" presStyleCnt="0"/>
      <dgm:spPr/>
    </dgm:pt>
    <dgm:pt modelId="{6D36D6D4-9114-40DC-8DBA-E32DAF3E0284}" type="pres">
      <dgm:prSet presAssocID="{AFCC6F0F-8F67-4930-9EEE-59A0F4E981BE}" presName="node" presStyleLbl="node1" presStyleIdx="3" presStyleCnt="9">
        <dgm:presLayoutVars>
          <dgm:bulletEnabled val="1"/>
        </dgm:presLayoutVars>
      </dgm:prSet>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4" presStyleCnt="9">
        <dgm:presLayoutVars>
          <dgm:bulletEnabled val="1"/>
        </dgm:presLayoutVars>
      </dgm:prSet>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5" presStyleCnt="9">
        <dgm:presLayoutVars>
          <dgm:bulletEnabled val="1"/>
        </dgm:presLayoutVars>
      </dgm:prSet>
      <dgm:spPr/>
      <dgm:t>
        <a:bodyPr/>
        <a:lstStyle/>
        <a:p>
          <a:endParaRPr lang="en-US"/>
        </a:p>
      </dgm:t>
    </dgm:pt>
    <dgm:pt modelId="{08C4441A-2753-4F53-AAF1-A5619DCB3286}" type="pres">
      <dgm:prSet presAssocID="{C956B094-36D4-49C2-8428-E32905C3E9C9}" presName="sibTrans" presStyleCnt="0"/>
      <dgm:spPr/>
    </dgm:pt>
    <dgm:pt modelId="{ADBBD2BF-096C-4149-8D0F-643D44BEF9F5}" type="pres">
      <dgm:prSet presAssocID="{58BFA77C-787E-4870-8301-F24A405C2B3F}" presName="node" presStyleLbl="node1" presStyleIdx="6" presStyleCnt="9">
        <dgm:presLayoutVars>
          <dgm:bulletEnabled val="1"/>
        </dgm:presLayoutVars>
      </dgm:prSet>
      <dgm:spPr/>
      <dgm:t>
        <a:bodyPr/>
        <a:lstStyle/>
        <a:p>
          <a:endParaRPr lang="en-US"/>
        </a:p>
      </dgm:t>
    </dgm:pt>
    <dgm:pt modelId="{4718EFA9-25BA-4106-847F-1AC9A81ECB92}" type="pres">
      <dgm:prSet presAssocID="{CB3DBEDC-2A10-4856-A7CB-C17B8103EEB5}" presName="sibTrans" presStyleCnt="0"/>
      <dgm:spPr/>
    </dgm:pt>
    <dgm:pt modelId="{5E7070B1-7259-4B21-96EE-2F1AF3B94ADE}" type="pres">
      <dgm:prSet presAssocID="{5A2FEDCF-C145-4404-BCEC-CEAC179C9E84}" presName="node" presStyleLbl="node1" presStyleIdx="7" presStyleCnt="9">
        <dgm:presLayoutVars>
          <dgm:bulletEnabled val="1"/>
        </dgm:presLayoutVars>
      </dgm:prSet>
      <dgm:spPr/>
      <dgm:t>
        <a:bodyPr/>
        <a:lstStyle/>
        <a:p>
          <a:endParaRPr lang="en-US"/>
        </a:p>
      </dgm:t>
    </dgm:pt>
    <dgm:pt modelId="{7105FE7C-B677-47FD-BA2E-A318EED75556}" type="pres">
      <dgm:prSet presAssocID="{178757C0-7147-46EA-8E37-04396FF39525}" presName="sibTrans" presStyleCnt="0"/>
      <dgm:spPr/>
    </dgm:pt>
    <dgm:pt modelId="{DF79BEB5-81B8-4F01-B8AC-0898D3DBCD1F}" type="pres">
      <dgm:prSet presAssocID="{2DD2663D-DD01-43A3-8C9B-391A619252F1}" presName="node" presStyleLbl="node1" presStyleIdx="8" presStyleCnt="9">
        <dgm:presLayoutVars>
          <dgm:bulletEnabled val="1"/>
        </dgm:presLayoutVars>
      </dgm:prSet>
      <dgm:spPr/>
      <dgm:t>
        <a:bodyPr/>
        <a:lstStyle/>
        <a:p>
          <a:endParaRPr lang="en-US"/>
        </a:p>
      </dgm:t>
    </dgm:pt>
  </dgm:ptLst>
  <dgm:cxnLst>
    <dgm:cxn modelId="{A24EB911-7D83-4612-BCD7-8682A3D620FA}" srcId="{A9898C40-A796-41AE-A465-E0FF9574E4C6}" destId="{AFCC6F0F-8F67-4930-9EEE-59A0F4E981BE}" srcOrd="3" destOrd="0" parTransId="{1C0C01FE-BD49-488A-BB2C-360D98990720}" sibTransId="{68F1BFA1-12EF-4EE2-9D67-58ABC54C3F58}"/>
    <dgm:cxn modelId="{D98871F8-BC84-432C-9183-94E219196756}" type="presOf" srcId="{A9898C40-A796-41AE-A465-E0FF9574E4C6}" destId="{14FF1E57-A7DA-4C9F-8E8D-4A719744BE4A}" srcOrd="0" destOrd="0" presId="urn:microsoft.com/office/officeart/2005/8/layout/default#3"/>
    <dgm:cxn modelId="{5723E94D-093A-4CE8-93BD-FC5D784F2766}" type="presOf" srcId="{5A2FEDCF-C145-4404-BCEC-CEAC179C9E84}" destId="{5E7070B1-7259-4B21-96EE-2F1AF3B94ADE}" srcOrd="0" destOrd="0" presId="urn:microsoft.com/office/officeart/2005/8/layout/default#3"/>
    <dgm:cxn modelId="{1E458149-7B6C-4FBF-BB40-56D0B95984B5}" srcId="{A9898C40-A796-41AE-A465-E0FF9574E4C6}" destId="{2DD2663D-DD01-43A3-8C9B-391A619252F1}" srcOrd="8" destOrd="0" parTransId="{7C052360-8EB4-4ACF-BCF0-48EA86379BFA}" sibTransId="{D56890B0-17E9-43CC-BCB6-B24C7264ED96}"/>
    <dgm:cxn modelId="{9F5B4C70-BE16-41B8-BFDF-2BA470D31500}" srcId="{A9898C40-A796-41AE-A465-E0FF9574E4C6}" destId="{58BFA77C-787E-4870-8301-F24A405C2B3F}" srcOrd="6" destOrd="0" parTransId="{932906B4-288D-4DF3-9FA7-E29979C6BED7}" sibTransId="{CB3DBEDC-2A10-4856-A7CB-C17B8103EEB5}"/>
    <dgm:cxn modelId="{370D577A-9602-4327-B8FC-EA445E7E09CC}" type="presOf" srcId="{58BFA77C-787E-4870-8301-F24A405C2B3F}" destId="{ADBBD2BF-096C-4149-8D0F-643D44BEF9F5}" srcOrd="0" destOrd="0" presId="urn:microsoft.com/office/officeart/2005/8/layout/default#3"/>
    <dgm:cxn modelId="{02478390-1277-4C25-A5BF-EA40BE949808}" type="presOf" srcId="{6357C326-DD0E-4D4D-829F-1E482F77D25F}" destId="{BDF9F3F8-BC85-4842-96EB-F52C5FE40706}" srcOrd="0" destOrd="0" presId="urn:microsoft.com/office/officeart/2005/8/layout/default#3"/>
    <dgm:cxn modelId="{E86F36F9-E74F-48F2-95C6-D1FE03BBE7F5}" type="presOf" srcId="{ACFB5574-DF16-4C61-B79A-B7D406FB641F}" destId="{E10CA3C0-980C-4C8D-B48F-7080A207F4AA}" srcOrd="0" destOrd="0" presId="urn:microsoft.com/office/officeart/2005/8/layout/default#3"/>
    <dgm:cxn modelId="{381B9099-3276-4911-BECD-5E506E7AFA15}" srcId="{A9898C40-A796-41AE-A465-E0FF9574E4C6}" destId="{6357C326-DD0E-4D4D-829F-1E482F77D25F}" srcOrd="0" destOrd="0" parTransId="{A85A1008-B984-4454-9EDF-4899C8B09AC3}" sibTransId="{E5416A9B-46B8-4961-8B58-D9F4BC418F42}"/>
    <dgm:cxn modelId="{F42031B3-1AF9-4EDF-894D-A841759EC8F7}" type="presOf" srcId="{41E83F8D-4A0B-452B-B7FF-F4773AE1495F}" destId="{C126AE9A-12FE-4C71-A76D-B2C2746C3182}" srcOrd="0" destOrd="0" presId="urn:microsoft.com/office/officeart/2005/8/layout/default#3"/>
    <dgm:cxn modelId="{C21C6127-91FF-4819-8606-E27E17B64961}" type="presOf" srcId="{2DD2663D-DD01-43A3-8C9B-391A619252F1}" destId="{DF79BEB5-81B8-4F01-B8AC-0898D3DBCD1F}" srcOrd="0" destOrd="0" presId="urn:microsoft.com/office/officeart/2005/8/layout/default#3"/>
    <dgm:cxn modelId="{70B04C58-8963-47D5-BC79-CE814839C88F}" type="presOf" srcId="{AFCC6F0F-8F67-4930-9EEE-59A0F4E981BE}" destId="{6D36D6D4-9114-40DC-8DBA-E32DAF3E0284}" srcOrd="0" destOrd="0" presId="urn:microsoft.com/office/officeart/2005/8/layout/default#3"/>
    <dgm:cxn modelId="{C9A813C6-41A8-430A-AD31-DFEBCC1A8F2B}" srcId="{A9898C40-A796-41AE-A465-E0FF9574E4C6}" destId="{41E83F8D-4A0B-452B-B7FF-F4773AE1495F}" srcOrd="1" destOrd="0" parTransId="{44662E51-2CD0-48B2-9606-62611DCFEEC2}" sibTransId="{92BBCFB2-8605-4CEF-B071-F377AFEAFAD2}"/>
    <dgm:cxn modelId="{FDA2D312-D97E-4C90-9C89-40F6180B5EA0}" srcId="{A9898C40-A796-41AE-A465-E0FF9574E4C6}" destId="{ACFB5574-DF16-4C61-B79A-B7D406FB641F}" srcOrd="4" destOrd="0" parTransId="{4EA2BBB9-A99E-40BC-9918-479132643A04}" sibTransId="{D4E11B10-60B1-4643-A64B-A2322B17A684}"/>
    <dgm:cxn modelId="{2BA397E5-7395-43BD-9790-C4EA810ACD70}" srcId="{A9898C40-A796-41AE-A465-E0FF9574E4C6}" destId="{BEBD9BB2-C5CC-4C76-998F-7097E753E4C0}" srcOrd="5" destOrd="0" parTransId="{E2607F66-7547-4585-BC6B-9BA9328267F0}" sibTransId="{C956B094-36D4-49C2-8428-E32905C3E9C9}"/>
    <dgm:cxn modelId="{297336AC-ADA6-41BE-AC35-3BB4CAAB2549}" srcId="{A9898C40-A796-41AE-A465-E0FF9574E4C6}" destId="{5A2FEDCF-C145-4404-BCEC-CEAC179C9E84}" srcOrd="7" destOrd="0" parTransId="{57649249-F983-4991-953B-A1BBBD9F38B1}" sibTransId="{178757C0-7147-46EA-8E37-04396FF39525}"/>
    <dgm:cxn modelId="{A07DF0CE-7BCA-453E-93CC-9C4AA628C4A3}" type="presOf" srcId="{BEBD9BB2-C5CC-4C76-998F-7097E753E4C0}" destId="{91FD3156-A8E5-4824-B3E6-4A9B8D8955D2}" srcOrd="0" destOrd="0" presId="urn:microsoft.com/office/officeart/2005/8/layout/default#3"/>
    <dgm:cxn modelId="{FBC6B525-F8E1-4999-B812-097C92DDE2BE}" srcId="{A9898C40-A796-41AE-A465-E0FF9574E4C6}" destId="{CE856C5B-FCD9-47CF-9F94-8BF5D998044B}" srcOrd="2" destOrd="0" parTransId="{F0FB3F37-F918-4E64-B4EE-238991AEEDAF}" sibTransId="{1F040C12-A99F-48A1-98A8-E0B836273E42}"/>
    <dgm:cxn modelId="{F6BB123C-64CB-49EA-8AB0-48B04400366B}" type="presOf" srcId="{CE856C5B-FCD9-47CF-9F94-8BF5D998044B}" destId="{B6E8B1D6-890A-4F07-95EE-23D20164A87E}" srcOrd="0" destOrd="0" presId="urn:microsoft.com/office/officeart/2005/8/layout/default#3"/>
    <dgm:cxn modelId="{B7A67028-EA81-41E2-872D-0A5EFFC3410E}" type="presParOf" srcId="{14FF1E57-A7DA-4C9F-8E8D-4A719744BE4A}" destId="{BDF9F3F8-BC85-4842-96EB-F52C5FE40706}" srcOrd="0" destOrd="0" presId="urn:microsoft.com/office/officeart/2005/8/layout/default#3"/>
    <dgm:cxn modelId="{A3123B91-C3A3-44DA-B93F-67D84C6C4AF5}" type="presParOf" srcId="{14FF1E57-A7DA-4C9F-8E8D-4A719744BE4A}" destId="{18C5C578-FA3F-48E3-88D6-831F1FE50192}" srcOrd="1" destOrd="0" presId="urn:microsoft.com/office/officeart/2005/8/layout/default#3"/>
    <dgm:cxn modelId="{8CEC3EC5-E30F-4500-A077-5DA9F35483DE}" type="presParOf" srcId="{14FF1E57-A7DA-4C9F-8E8D-4A719744BE4A}" destId="{C126AE9A-12FE-4C71-A76D-B2C2746C3182}" srcOrd="2" destOrd="0" presId="urn:microsoft.com/office/officeart/2005/8/layout/default#3"/>
    <dgm:cxn modelId="{C8211203-B9F0-4D76-A77C-ED13F3BBE382}" type="presParOf" srcId="{14FF1E57-A7DA-4C9F-8E8D-4A719744BE4A}" destId="{CE818A85-9E8F-49A3-A65F-04D02D649F44}" srcOrd="3" destOrd="0" presId="urn:microsoft.com/office/officeart/2005/8/layout/default#3"/>
    <dgm:cxn modelId="{811BBC25-DB2C-41BE-B2C6-9B6BE6D44015}" type="presParOf" srcId="{14FF1E57-A7DA-4C9F-8E8D-4A719744BE4A}" destId="{B6E8B1D6-890A-4F07-95EE-23D20164A87E}" srcOrd="4" destOrd="0" presId="urn:microsoft.com/office/officeart/2005/8/layout/default#3"/>
    <dgm:cxn modelId="{E6BB904C-A267-433E-B7C7-9D98F58F1C9C}" type="presParOf" srcId="{14FF1E57-A7DA-4C9F-8E8D-4A719744BE4A}" destId="{DC7F6D1C-9682-41C3-ADE5-99258171D0A4}" srcOrd="5" destOrd="0" presId="urn:microsoft.com/office/officeart/2005/8/layout/default#3"/>
    <dgm:cxn modelId="{C1A110FF-ADAC-44C1-9032-33C9C555BE9A}" type="presParOf" srcId="{14FF1E57-A7DA-4C9F-8E8D-4A719744BE4A}" destId="{6D36D6D4-9114-40DC-8DBA-E32DAF3E0284}" srcOrd="6" destOrd="0" presId="urn:microsoft.com/office/officeart/2005/8/layout/default#3"/>
    <dgm:cxn modelId="{5736BFEB-3ED4-4D48-B13C-7573857AC289}" type="presParOf" srcId="{14FF1E57-A7DA-4C9F-8E8D-4A719744BE4A}" destId="{152F0E62-52EA-4B0C-8CEE-F7916E0BB774}" srcOrd="7" destOrd="0" presId="urn:microsoft.com/office/officeart/2005/8/layout/default#3"/>
    <dgm:cxn modelId="{0B3A178C-A49C-4DB1-AB4E-9412B09BB25C}" type="presParOf" srcId="{14FF1E57-A7DA-4C9F-8E8D-4A719744BE4A}" destId="{E10CA3C0-980C-4C8D-B48F-7080A207F4AA}" srcOrd="8" destOrd="0" presId="urn:microsoft.com/office/officeart/2005/8/layout/default#3"/>
    <dgm:cxn modelId="{2B9E4D33-B9B8-4A8D-A0F7-3CF970705978}" type="presParOf" srcId="{14FF1E57-A7DA-4C9F-8E8D-4A719744BE4A}" destId="{BA3D33C1-2F4E-4890-9515-17EAF7960E40}" srcOrd="9" destOrd="0" presId="urn:microsoft.com/office/officeart/2005/8/layout/default#3"/>
    <dgm:cxn modelId="{DE129924-394A-436D-A2E2-FA123C6539A6}" type="presParOf" srcId="{14FF1E57-A7DA-4C9F-8E8D-4A719744BE4A}" destId="{91FD3156-A8E5-4824-B3E6-4A9B8D8955D2}" srcOrd="10" destOrd="0" presId="urn:microsoft.com/office/officeart/2005/8/layout/default#3"/>
    <dgm:cxn modelId="{8E2588D2-A829-4C09-A743-1410AA39D469}" type="presParOf" srcId="{14FF1E57-A7DA-4C9F-8E8D-4A719744BE4A}" destId="{08C4441A-2753-4F53-AAF1-A5619DCB3286}" srcOrd="11" destOrd="0" presId="urn:microsoft.com/office/officeart/2005/8/layout/default#3"/>
    <dgm:cxn modelId="{DF198EB1-63E6-44B8-8ED5-B6AB7CDAE5C6}" type="presParOf" srcId="{14FF1E57-A7DA-4C9F-8E8D-4A719744BE4A}" destId="{ADBBD2BF-096C-4149-8D0F-643D44BEF9F5}" srcOrd="12" destOrd="0" presId="urn:microsoft.com/office/officeart/2005/8/layout/default#3"/>
    <dgm:cxn modelId="{128429D7-7EE7-4B05-B194-01E1279B2B8C}" type="presParOf" srcId="{14FF1E57-A7DA-4C9F-8E8D-4A719744BE4A}" destId="{4718EFA9-25BA-4106-847F-1AC9A81ECB92}" srcOrd="13" destOrd="0" presId="urn:microsoft.com/office/officeart/2005/8/layout/default#3"/>
    <dgm:cxn modelId="{80CE4353-5CA7-4A6F-9E6E-A90D6354F3D7}" type="presParOf" srcId="{14FF1E57-A7DA-4C9F-8E8D-4A719744BE4A}" destId="{5E7070B1-7259-4B21-96EE-2F1AF3B94ADE}" srcOrd="14" destOrd="0" presId="urn:microsoft.com/office/officeart/2005/8/layout/default#3"/>
    <dgm:cxn modelId="{C57DBD71-B4FD-46E8-9489-AAE624073A81}" type="presParOf" srcId="{14FF1E57-A7DA-4C9F-8E8D-4A719744BE4A}" destId="{7105FE7C-B677-47FD-BA2E-A318EED75556}" srcOrd="15" destOrd="0" presId="urn:microsoft.com/office/officeart/2005/8/layout/default#3"/>
    <dgm:cxn modelId="{64BE404B-BD68-4B67-9692-1DA8F0E2AD9D}" type="presParOf" srcId="{14FF1E57-A7DA-4C9F-8E8D-4A719744BE4A}" destId="{DF79BEB5-81B8-4F01-B8AC-0898D3DBCD1F}" srcOrd="16"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13863-E4BD-4712-876D-27C81BC9154A}">
      <dsp:nvSpPr>
        <dsp:cNvPr id="0" name=""/>
        <dsp:cNvSpPr/>
      </dsp:nvSpPr>
      <dsp:spPr>
        <a:xfrm>
          <a:off x="335943" y="341"/>
          <a:ext cx="2189631" cy="1313779"/>
        </a:xfrm>
        <a:prstGeom prst="rect">
          <a:avLst/>
        </a:prstGeom>
        <a:solidFill>
          <a:srgbClr val="7A2682">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FFFFFF"/>
              </a:solidFill>
              <a:latin typeface="Arial" panose="020B0604020202020204" pitchFamily="34" charset="0"/>
              <a:ea typeface="+mn-ea"/>
              <a:cs typeface="Arial" panose="020B0604020202020204" pitchFamily="34" charset="0"/>
            </a:rPr>
            <a:t>75% </a:t>
          </a:r>
        </a:p>
        <a:p>
          <a:pPr lvl="0" algn="ctr" defTabSz="622300">
            <a:lnSpc>
              <a:spcPct val="90000"/>
            </a:lnSpc>
            <a:spcBef>
              <a:spcPct val="0"/>
            </a:spcBef>
            <a:spcAft>
              <a:spcPct val="35000"/>
            </a:spcAft>
          </a:pPr>
          <a:r>
            <a:rPr lang="pt-BR" sz="1400" kern="1200" noProof="0" dirty="0">
              <a:solidFill>
                <a:srgbClr val="FFFFFF"/>
              </a:solidFill>
              <a:latin typeface="Arial" panose="020B0604020202020204" pitchFamily="34" charset="0"/>
              <a:ea typeface="+mn-ea"/>
              <a:cs typeface="Arial" panose="020B0604020202020204" pitchFamily="34" charset="0"/>
            </a:rPr>
            <a:t>Visão positiva / muito positiva das Causas Globais</a:t>
          </a:r>
        </a:p>
      </dsp:txBody>
      <dsp:txXfrm>
        <a:off x="335943" y="341"/>
        <a:ext cx="2189631" cy="1313779"/>
      </dsp:txXfrm>
    </dsp:sp>
    <dsp:sp modelId="{3C315DEF-DDD6-4E69-B0C1-EA8F80372A9B}">
      <dsp:nvSpPr>
        <dsp:cNvPr id="0" name=""/>
        <dsp:cNvSpPr/>
      </dsp:nvSpPr>
      <dsp:spPr>
        <a:xfrm>
          <a:off x="2744538" y="341"/>
          <a:ext cx="2189631" cy="1313779"/>
        </a:xfrm>
        <a:prstGeom prst="rect">
          <a:avLst/>
        </a:prstGeom>
        <a:solidFill>
          <a:srgbClr val="00338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noProof="0" dirty="0">
              <a:solidFill>
                <a:srgbClr val="FFFFFF"/>
              </a:solidFill>
              <a:latin typeface="Arial" panose="020B0604020202020204" pitchFamily="34" charset="0"/>
              <a:ea typeface="+mn-ea"/>
              <a:cs typeface="Arial" panose="020B0604020202020204" pitchFamily="34" charset="0"/>
            </a:rPr>
            <a:t>Prioridade das áreas de enfoque varia conforme a área jurisdicional</a:t>
          </a:r>
        </a:p>
      </dsp:txBody>
      <dsp:txXfrm>
        <a:off x="2744538" y="341"/>
        <a:ext cx="2189631" cy="1313779"/>
      </dsp:txXfrm>
    </dsp:sp>
    <dsp:sp modelId="{443F0E4B-59BD-42CD-ABC0-40CC832CBD14}">
      <dsp:nvSpPr>
        <dsp:cNvPr id="0" name=""/>
        <dsp:cNvSpPr/>
      </dsp:nvSpPr>
      <dsp:spPr>
        <a:xfrm>
          <a:off x="5153133" y="341"/>
          <a:ext cx="2189631" cy="1313779"/>
        </a:xfrm>
        <a:prstGeom prst="rect">
          <a:avLst/>
        </a:prstGeom>
        <a:solidFill>
          <a:srgbClr val="00AC69">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FFFFFF"/>
              </a:solidFill>
              <a:latin typeface="Arial" panose="020B0604020202020204" pitchFamily="34" charset="0"/>
              <a:ea typeface="+mn-ea"/>
              <a:cs typeface="Arial" panose="020B0604020202020204" pitchFamily="34" charset="0"/>
            </a:rPr>
            <a:t>72%</a:t>
          </a:r>
        </a:p>
        <a:p>
          <a:pPr lvl="0" algn="ctr" defTabSz="622300">
            <a:lnSpc>
              <a:spcPct val="90000"/>
            </a:lnSpc>
            <a:spcBef>
              <a:spcPct val="0"/>
            </a:spcBef>
            <a:spcAft>
              <a:spcPct val="35000"/>
            </a:spcAft>
          </a:pPr>
          <a:r>
            <a:rPr lang="pt-BR" sz="1400" kern="1200" noProof="0" dirty="0">
              <a:solidFill>
                <a:srgbClr val="FFFFFF"/>
              </a:solidFill>
              <a:latin typeface="Arial" panose="020B0604020202020204" pitchFamily="34" charset="0"/>
              <a:ea typeface="+mn-ea"/>
              <a:cs typeface="Arial" panose="020B0604020202020204" pitchFamily="34" charset="0"/>
            </a:rPr>
            <a:t>Considerariam fazer uma doação</a:t>
          </a:r>
        </a:p>
      </dsp:txBody>
      <dsp:txXfrm>
        <a:off x="5153133" y="341"/>
        <a:ext cx="2189631" cy="1313779"/>
      </dsp:txXfrm>
    </dsp:sp>
    <dsp:sp modelId="{C579CB4F-790A-4BF0-A972-080FB37B0819}">
      <dsp:nvSpPr>
        <dsp:cNvPr id="0" name=""/>
        <dsp:cNvSpPr/>
      </dsp:nvSpPr>
      <dsp:spPr>
        <a:xfrm>
          <a:off x="335943" y="1533083"/>
          <a:ext cx="2189631" cy="1313779"/>
        </a:xfrm>
        <a:prstGeom prst="rect">
          <a:avLst/>
        </a:prstGeom>
        <a:solidFill>
          <a:srgbClr val="FF5C35">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FFFFFF"/>
              </a:solidFill>
              <a:latin typeface="Arial" panose="020B0604020202020204" pitchFamily="34" charset="0"/>
              <a:ea typeface="+mn-ea"/>
              <a:cs typeface="Arial" panose="020B0604020202020204" pitchFamily="34" charset="0"/>
            </a:rPr>
            <a:t>80%</a:t>
          </a:r>
        </a:p>
        <a:p>
          <a:pPr lvl="0" algn="ctr" defTabSz="622300">
            <a:lnSpc>
              <a:spcPct val="90000"/>
            </a:lnSpc>
            <a:spcBef>
              <a:spcPct val="0"/>
            </a:spcBef>
            <a:spcAft>
              <a:spcPct val="35000"/>
            </a:spcAft>
          </a:pPr>
          <a:r>
            <a:rPr lang="pt-BR" sz="1400" kern="1200" noProof="0" dirty="0">
              <a:solidFill>
                <a:srgbClr val="FFFFFF"/>
              </a:solidFill>
              <a:latin typeface="Arial" panose="020B0604020202020204" pitchFamily="34" charset="0"/>
              <a:ea typeface="+mn-ea"/>
              <a:cs typeface="Arial" panose="020B0604020202020204" pitchFamily="34" charset="0"/>
            </a:rPr>
            <a:t>Estariam dispostos a servir como líderes </a:t>
          </a:r>
        </a:p>
      </dsp:txBody>
      <dsp:txXfrm>
        <a:off x="335943" y="1533083"/>
        <a:ext cx="2189631" cy="1313779"/>
      </dsp:txXfrm>
    </dsp:sp>
    <dsp:sp modelId="{62EB9C1E-9084-4307-AA85-3F9F44A30AC0}">
      <dsp:nvSpPr>
        <dsp:cNvPr id="0" name=""/>
        <dsp:cNvSpPr/>
      </dsp:nvSpPr>
      <dsp:spPr>
        <a:xfrm>
          <a:off x="2744538" y="1533083"/>
          <a:ext cx="2189631" cy="1313779"/>
        </a:xfrm>
        <a:prstGeom prst="rect">
          <a:avLst/>
        </a:prstGeom>
        <a:solidFill>
          <a:srgbClr val="B3B2B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latin typeface="Arial" panose="020B0604020202020204" pitchFamily="34" charset="0"/>
              <a:ea typeface="+mn-ea"/>
              <a:cs typeface="Arial" panose="020B0604020202020204" pitchFamily="34" charset="0"/>
            </a:rPr>
            <a:t>86%</a:t>
          </a:r>
        </a:p>
        <a:p>
          <a:pPr lvl="0" algn="ctr" defTabSz="622300">
            <a:lnSpc>
              <a:spcPct val="90000"/>
            </a:lnSpc>
            <a:spcBef>
              <a:spcPct val="0"/>
            </a:spcBef>
            <a:spcAft>
              <a:spcPct val="35000"/>
            </a:spcAft>
          </a:pPr>
          <a:r>
            <a:rPr lang="pt-BR" sz="1400" kern="1200" noProof="0" dirty="0">
              <a:solidFill>
                <a:schemeClr val="bg1"/>
              </a:solidFill>
              <a:latin typeface="Arial" panose="020B0604020202020204" pitchFamily="34" charset="0"/>
              <a:ea typeface="+mn-ea"/>
              <a:cs typeface="Arial" panose="020B0604020202020204" pitchFamily="34" charset="0"/>
            </a:rPr>
            <a:t>Estariam dispostos a fazer uma doação/promessa de doação </a:t>
          </a:r>
        </a:p>
      </dsp:txBody>
      <dsp:txXfrm>
        <a:off x="2744538" y="1533083"/>
        <a:ext cx="2189631" cy="1313779"/>
      </dsp:txXfrm>
    </dsp:sp>
    <dsp:sp modelId="{B16272B3-21EA-4049-AA9D-2657AD1D7A25}">
      <dsp:nvSpPr>
        <dsp:cNvPr id="0" name=""/>
        <dsp:cNvSpPr/>
      </dsp:nvSpPr>
      <dsp:spPr>
        <a:xfrm>
          <a:off x="5153133" y="1533083"/>
          <a:ext cx="2189631" cy="1313779"/>
        </a:xfrm>
        <a:prstGeom prst="rect">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FFFFFF"/>
              </a:solidFill>
              <a:latin typeface="Arial" panose="020B0604020202020204" pitchFamily="34" charset="0"/>
              <a:ea typeface="+mn-ea"/>
              <a:cs typeface="Arial" panose="020B0604020202020204" pitchFamily="34" charset="0"/>
            </a:rPr>
            <a:t>83%</a:t>
          </a:r>
        </a:p>
        <a:p>
          <a:pPr lvl="0" algn="ctr" defTabSz="622300">
            <a:lnSpc>
              <a:spcPct val="90000"/>
            </a:lnSpc>
            <a:spcBef>
              <a:spcPct val="0"/>
            </a:spcBef>
            <a:spcAft>
              <a:spcPct val="35000"/>
            </a:spcAft>
          </a:pPr>
          <a:r>
            <a:rPr lang="pt-BR" sz="1400" kern="1200" noProof="0" dirty="0">
              <a:solidFill>
                <a:srgbClr val="FFFFFF"/>
              </a:solidFill>
              <a:latin typeface="Arial" panose="020B0604020202020204" pitchFamily="34" charset="0"/>
              <a:ea typeface="+mn-ea"/>
              <a:cs typeface="Arial" panose="020B0604020202020204" pitchFamily="34" charset="0"/>
            </a:rPr>
            <a:t>Concordam que a campanha deve seguir adianta </a:t>
          </a:r>
        </a:p>
      </dsp:txBody>
      <dsp:txXfrm>
        <a:off x="5153133" y="1533083"/>
        <a:ext cx="2189631" cy="13137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721AD3-9400-4602-B78F-7888A67F5C9F}">
      <dsp:nvSpPr>
        <dsp:cNvPr id="0" name=""/>
        <dsp:cNvSpPr/>
      </dsp:nvSpPr>
      <dsp:spPr>
        <a:xfrm>
          <a:off x="0" y="0"/>
          <a:ext cx="5083810" cy="508381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9D647-93BA-4E39-A6C6-16AC37ADCBDA}">
      <dsp:nvSpPr>
        <dsp:cNvPr id="0" name=""/>
        <dsp:cNvSpPr/>
      </dsp:nvSpPr>
      <dsp:spPr>
        <a:xfrm>
          <a:off x="1725850" y="509557"/>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0" kern="1200" noProof="0" dirty="0">
              <a:solidFill>
                <a:schemeClr val="accent1"/>
              </a:solidFill>
              <a:latin typeface="Arial" panose="020B0604020202020204" pitchFamily="34" charset="0"/>
              <a:cs typeface="Arial" panose="020B0604020202020204" pitchFamily="34" charset="0"/>
            </a:rPr>
            <a:t>Uma campanha abrangente </a:t>
          </a:r>
        </a:p>
      </dsp:txBody>
      <dsp:txXfrm>
        <a:off x="1725850" y="509557"/>
        <a:ext cx="6737265" cy="619300"/>
      </dsp:txXfrm>
    </dsp:sp>
    <dsp:sp modelId="{2859ACA4-666A-42CC-924F-6593B23212B8}">
      <dsp:nvSpPr>
        <dsp:cNvPr id="0" name=""/>
        <dsp:cNvSpPr/>
      </dsp:nvSpPr>
      <dsp:spPr>
        <a:xfrm>
          <a:off x="1725850" y="1187006"/>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0" kern="1200" noProof="0" dirty="0">
              <a:solidFill>
                <a:schemeClr val="accent1"/>
              </a:solidFill>
              <a:latin typeface="Arial" panose="020B0604020202020204" pitchFamily="34" charset="0"/>
              <a:cs typeface="Arial" panose="020B0604020202020204" pitchFamily="34" charset="0"/>
            </a:rPr>
            <a:t>Inclui as cinco causas globais e a atual missão de LCIF</a:t>
          </a:r>
        </a:p>
      </dsp:txBody>
      <dsp:txXfrm>
        <a:off x="1725850" y="1187006"/>
        <a:ext cx="6737265" cy="619300"/>
      </dsp:txXfrm>
    </dsp:sp>
    <dsp:sp modelId="{4D042D1C-8E5F-436A-A2BF-8983C585AD98}">
      <dsp:nvSpPr>
        <dsp:cNvPr id="0" name=""/>
        <dsp:cNvSpPr/>
      </dsp:nvSpPr>
      <dsp:spPr>
        <a:xfrm>
          <a:off x="1725850" y="1864455"/>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0" kern="1200" noProof="0" dirty="0">
              <a:solidFill>
                <a:schemeClr val="accent1"/>
              </a:solidFill>
              <a:latin typeface="Arial" panose="020B0604020202020204" pitchFamily="34" charset="0"/>
              <a:cs typeface="Arial" panose="020B0604020202020204" pitchFamily="34" charset="0"/>
            </a:rPr>
            <a:t>Acesso a novas oportunidades de expansão do apoio de empresas fundações, governos e não-Leões</a:t>
          </a:r>
        </a:p>
      </dsp:txBody>
      <dsp:txXfrm>
        <a:off x="1725850" y="1864455"/>
        <a:ext cx="6737265" cy="619300"/>
      </dsp:txXfrm>
    </dsp:sp>
    <dsp:sp modelId="{350F93FB-A491-4D60-B491-4C5D99875ACD}">
      <dsp:nvSpPr>
        <dsp:cNvPr id="0" name=""/>
        <dsp:cNvSpPr/>
      </dsp:nvSpPr>
      <dsp:spPr>
        <a:xfrm>
          <a:off x="1725850" y="2541905"/>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0" kern="1200" noProof="0" dirty="0">
              <a:solidFill>
                <a:schemeClr val="accent1"/>
              </a:solidFill>
              <a:latin typeface="Arial" panose="020B0604020202020204" pitchFamily="34" charset="0"/>
              <a:cs typeface="Arial" panose="020B0604020202020204" pitchFamily="34" charset="0"/>
            </a:rPr>
            <a:t>Aumenta e dá sustentabilidade às doações individuais dos Leões para LCIF</a:t>
          </a:r>
        </a:p>
      </dsp:txBody>
      <dsp:txXfrm>
        <a:off x="1725850" y="2541905"/>
        <a:ext cx="6737265" cy="619300"/>
      </dsp:txXfrm>
    </dsp:sp>
    <dsp:sp modelId="{2998F33E-20D3-4D5F-A4B7-B9DFDBF3C913}">
      <dsp:nvSpPr>
        <dsp:cNvPr id="0" name=""/>
        <dsp:cNvSpPr/>
      </dsp:nvSpPr>
      <dsp:spPr>
        <a:xfrm>
          <a:off x="1725850" y="3219354"/>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0" kern="1200" noProof="0" dirty="0">
              <a:solidFill>
                <a:schemeClr val="accent1"/>
              </a:solidFill>
              <a:latin typeface="Arial" panose="020B0604020202020204" pitchFamily="34" charset="0"/>
              <a:cs typeface="Arial" panose="020B0604020202020204" pitchFamily="34" charset="0"/>
            </a:rPr>
            <a:t>Aumenta a facilidade de se fazer doações à LCIF</a:t>
          </a:r>
        </a:p>
      </dsp:txBody>
      <dsp:txXfrm>
        <a:off x="1725850" y="3219354"/>
        <a:ext cx="6737265" cy="619300"/>
      </dsp:txXfrm>
    </dsp:sp>
    <dsp:sp modelId="{0EDD8928-CF22-4EFB-8B50-65D85DCDFEFE}">
      <dsp:nvSpPr>
        <dsp:cNvPr id="0" name=""/>
        <dsp:cNvSpPr/>
      </dsp:nvSpPr>
      <dsp:spPr>
        <a:xfrm>
          <a:off x="1725850" y="3896803"/>
          <a:ext cx="6737265" cy="6193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0" kern="1200" noProof="0" dirty="0">
              <a:solidFill>
                <a:schemeClr val="accent1"/>
              </a:solidFill>
              <a:latin typeface="Arial" panose="020B0604020202020204" pitchFamily="34" charset="0"/>
              <a:cs typeface="Arial" panose="020B0604020202020204" pitchFamily="34" charset="0"/>
            </a:rPr>
            <a:t>Esforço robusto de doações extraordinárias e principais </a:t>
          </a:r>
        </a:p>
      </dsp:txBody>
      <dsp:txXfrm>
        <a:off x="1725850" y="3896803"/>
        <a:ext cx="6737265" cy="6193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FE755C-32B7-4FDA-8081-D7AB227EAA4D}">
      <dsp:nvSpPr>
        <dsp:cNvPr id="0" name=""/>
        <dsp:cNvSpPr/>
      </dsp:nvSpPr>
      <dsp:spPr>
        <a:xfrm>
          <a:off x="708942" y="1803"/>
          <a:ext cx="2158534" cy="129512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noProof="0" dirty="0">
              <a:solidFill>
                <a:srgbClr val="F8F8F8"/>
              </a:solidFill>
              <a:latin typeface="Arial" panose="020B0604020202020204" pitchFamily="34" charset="0"/>
              <a:cs typeface="Arial" panose="020B0604020202020204" pitchFamily="34" charset="0"/>
            </a:rPr>
            <a:t>Maio doação por associado</a:t>
          </a:r>
        </a:p>
      </dsp:txBody>
      <dsp:txXfrm>
        <a:off x="708942" y="1803"/>
        <a:ext cx="2158534" cy="1295120"/>
      </dsp:txXfrm>
    </dsp:sp>
    <dsp:sp modelId="{381162AA-2012-4519-BC9C-87A47C66C6CC}">
      <dsp:nvSpPr>
        <dsp:cNvPr id="0" name=""/>
        <dsp:cNvSpPr/>
      </dsp:nvSpPr>
      <dsp:spPr>
        <a:xfrm>
          <a:off x="3083331" y="1803"/>
          <a:ext cx="2158534" cy="1295120"/>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noProof="0" dirty="0">
              <a:solidFill>
                <a:srgbClr val="F8F8F8"/>
              </a:solidFill>
              <a:latin typeface="Arial" panose="020B0604020202020204" pitchFamily="34" charset="0"/>
              <a:cs typeface="Arial" panose="020B0604020202020204" pitchFamily="34" charset="0"/>
            </a:rPr>
            <a:t>Maio doação recorrente por associado</a:t>
          </a:r>
        </a:p>
      </dsp:txBody>
      <dsp:txXfrm>
        <a:off x="3083331" y="1803"/>
        <a:ext cx="2158534" cy="1295120"/>
      </dsp:txXfrm>
    </dsp:sp>
    <dsp:sp modelId="{4B3E8351-C130-48B9-B8E4-7C049A35E5FA}">
      <dsp:nvSpPr>
        <dsp:cNvPr id="0" name=""/>
        <dsp:cNvSpPr/>
      </dsp:nvSpPr>
      <dsp:spPr>
        <a:xfrm>
          <a:off x="5457719" y="1803"/>
          <a:ext cx="2158534" cy="1295120"/>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noProof="0" dirty="0">
              <a:solidFill>
                <a:srgbClr val="F8F8F8"/>
              </a:solidFill>
              <a:latin typeface="Arial" panose="020B0604020202020204" pitchFamily="34" charset="0"/>
              <a:cs typeface="Arial" panose="020B0604020202020204" pitchFamily="34" charset="0"/>
            </a:rPr>
            <a:t>Maior percentual de participação  </a:t>
          </a:r>
        </a:p>
      </dsp:txBody>
      <dsp:txXfrm>
        <a:off x="5457719" y="1803"/>
        <a:ext cx="2158534" cy="1295120"/>
      </dsp:txXfrm>
    </dsp:sp>
    <dsp:sp modelId="{23873071-AB16-4730-9A59-3E57954DF76D}">
      <dsp:nvSpPr>
        <dsp:cNvPr id="0" name=""/>
        <dsp:cNvSpPr/>
      </dsp:nvSpPr>
      <dsp:spPr>
        <a:xfrm>
          <a:off x="1896136" y="1512778"/>
          <a:ext cx="2158534" cy="1295120"/>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noProof="0" dirty="0">
              <a:solidFill>
                <a:srgbClr val="F8F8F8"/>
              </a:solidFill>
              <a:latin typeface="Arial" panose="020B0604020202020204" pitchFamily="34" charset="0"/>
              <a:cs typeface="Arial" panose="020B0604020202020204" pitchFamily="34" charset="0"/>
            </a:rPr>
            <a:t>Maior percentual de participação  recorrente</a:t>
          </a:r>
          <a:endParaRPr lang="en-US" sz="1600" b="1" kern="1200" dirty="0">
            <a:solidFill>
              <a:srgbClr val="F8F8F8"/>
            </a:solidFill>
            <a:latin typeface="Arial" panose="020B0604020202020204" pitchFamily="34" charset="0"/>
            <a:cs typeface="Arial" panose="020B0604020202020204" pitchFamily="34" charset="0"/>
          </a:endParaRPr>
        </a:p>
      </dsp:txBody>
      <dsp:txXfrm>
        <a:off x="1896136" y="1512778"/>
        <a:ext cx="2158534" cy="1295120"/>
      </dsp:txXfrm>
    </dsp:sp>
    <dsp:sp modelId="{9A54FAE4-6904-43A3-ABC9-669FE4E1CA08}">
      <dsp:nvSpPr>
        <dsp:cNvPr id="0" name=""/>
        <dsp:cNvSpPr/>
      </dsp:nvSpPr>
      <dsp:spPr>
        <a:xfrm>
          <a:off x="4270525" y="1512778"/>
          <a:ext cx="2158534" cy="1295120"/>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noProof="0" dirty="0">
              <a:solidFill>
                <a:srgbClr val="F8F8F8"/>
              </a:solidFill>
              <a:latin typeface="Arial" panose="020B0604020202020204" pitchFamily="34" charset="0"/>
              <a:cs typeface="Arial" panose="020B0604020202020204" pitchFamily="34" charset="0"/>
            </a:rPr>
            <a:t>Elite: conseguir alcançar os outros quatro prêmios em um único ano</a:t>
          </a:r>
        </a:p>
      </dsp:txBody>
      <dsp:txXfrm>
        <a:off x="4270525" y="1512778"/>
        <a:ext cx="2158534" cy="12951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F9F3F8-BC85-4842-96EB-F52C5FE40706}">
      <dsp:nvSpPr>
        <dsp:cNvPr id="0" name=""/>
        <dsp:cNvSpPr/>
      </dsp:nvSpPr>
      <dsp:spPr>
        <a:xfrm>
          <a:off x="486573" y="29"/>
          <a:ext cx="2069418" cy="1241651"/>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solidFill>
                <a:srgbClr val="F8F8F8"/>
              </a:solidFill>
              <a:latin typeface="Arial" panose="020B0604020202020204" pitchFamily="34" charset="0"/>
              <a:cs typeface="Arial" panose="020B0604020202020204" pitchFamily="34" charset="0"/>
            </a:rPr>
            <a:t>Vídeos</a:t>
          </a:r>
          <a:endParaRPr lang="en-US" sz="1400" b="1" kern="1200" dirty="0">
            <a:solidFill>
              <a:srgbClr val="F8F8F8"/>
            </a:solidFill>
            <a:latin typeface="Arial" panose="020B0604020202020204" pitchFamily="34" charset="0"/>
            <a:cs typeface="Arial" panose="020B0604020202020204" pitchFamily="34" charset="0"/>
          </a:endParaRPr>
        </a:p>
      </dsp:txBody>
      <dsp:txXfrm>
        <a:off x="486573" y="29"/>
        <a:ext cx="2069418" cy="1241651"/>
      </dsp:txXfrm>
    </dsp:sp>
    <dsp:sp modelId="{C126AE9A-12FE-4C71-A76D-B2C2746C3182}">
      <dsp:nvSpPr>
        <dsp:cNvPr id="0" name=""/>
        <dsp:cNvSpPr/>
      </dsp:nvSpPr>
      <dsp:spPr>
        <a:xfrm>
          <a:off x="2762933" y="29"/>
          <a:ext cx="2069418" cy="1241651"/>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noProof="0" dirty="0">
              <a:solidFill>
                <a:srgbClr val="F8F8F8"/>
              </a:solidFill>
              <a:latin typeface="Arial" panose="020B0604020202020204" pitchFamily="34" charset="0"/>
              <a:cs typeface="Arial" panose="020B0604020202020204" pitchFamily="34" charset="0"/>
            </a:rPr>
            <a:t>Apresentações em slides </a:t>
          </a:r>
        </a:p>
      </dsp:txBody>
      <dsp:txXfrm>
        <a:off x="2762933" y="29"/>
        <a:ext cx="2069418" cy="1241651"/>
      </dsp:txXfrm>
    </dsp:sp>
    <dsp:sp modelId="{B6E8B1D6-890A-4F07-95EE-23D20164A87E}">
      <dsp:nvSpPr>
        <dsp:cNvPr id="0" name=""/>
        <dsp:cNvSpPr/>
      </dsp:nvSpPr>
      <dsp:spPr>
        <a:xfrm>
          <a:off x="5039294" y="29"/>
          <a:ext cx="2069418" cy="1241651"/>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noProof="0" dirty="0">
              <a:solidFill>
                <a:srgbClr val="F8F8F8"/>
              </a:solidFill>
              <a:latin typeface="Arial" panose="020B0604020202020204" pitchFamily="34" charset="0"/>
              <a:cs typeface="Arial" panose="020B0604020202020204" pitchFamily="34" charset="0"/>
            </a:rPr>
            <a:t>Anotações para palestras ou discursos</a:t>
          </a:r>
        </a:p>
      </dsp:txBody>
      <dsp:txXfrm>
        <a:off x="5039294" y="29"/>
        <a:ext cx="2069418" cy="1241651"/>
      </dsp:txXfrm>
    </dsp:sp>
    <dsp:sp modelId="{6D36D6D4-9114-40DC-8DBA-E32DAF3E0284}">
      <dsp:nvSpPr>
        <dsp:cNvPr id="0" name=""/>
        <dsp:cNvSpPr/>
      </dsp:nvSpPr>
      <dsp:spPr>
        <a:xfrm>
          <a:off x="486573" y="1448622"/>
          <a:ext cx="2069418" cy="1241651"/>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noProof="0" dirty="0">
              <a:solidFill>
                <a:srgbClr val="F8F8F8"/>
              </a:solidFill>
              <a:latin typeface="Arial" panose="020B0604020202020204" pitchFamily="34" charset="0"/>
              <a:cs typeface="Arial" panose="020B0604020202020204" pitchFamily="34" charset="0"/>
            </a:rPr>
            <a:t>Folhetos</a:t>
          </a:r>
          <a:r>
            <a:rPr lang="en-US" sz="1400" b="1" kern="1200" dirty="0">
              <a:solidFill>
                <a:srgbClr val="F8F8F8"/>
              </a:solidFill>
              <a:latin typeface="Arial" panose="020B0604020202020204" pitchFamily="34" charset="0"/>
              <a:cs typeface="Arial" panose="020B0604020202020204" pitchFamily="34" charset="0"/>
            </a:rPr>
            <a:t> </a:t>
          </a:r>
        </a:p>
      </dsp:txBody>
      <dsp:txXfrm>
        <a:off x="486573" y="1448622"/>
        <a:ext cx="2069418" cy="1241651"/>
      </dsp:txXfrm>
    </dsp:sp>
    <dsp:sp modelId="{E10CA3C0-980C-4C8D-B48F-7080A207F4AA}">
      <dsp:nvSpPr>
        <dsp:cNvPr id="0" name=""/>
        <dsp:cNvSpPr/>
      </dsp:nvSpPr>
      <dsp:spPr>
        <a:xfrm>
          <a:off x="2762933" y="1448622"/>
          <a:ext cx="2069418" cy="1241651"/>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noProof="0" dirty="0">
              <a:solidFill>
                <a:schemeClr val="bg1"/>
              </a:solidFill>
              <a:latin typeface="Arial" panose="020B0604020202020204" pitchFamily="34" charset="0"/>
              <a:cs typeface="Arial" panose="020B0604020202020204" pitchFamily="34" charset="0"/>
            </a:rPr>
            <a:t>Guias de bolso</a:t>
          </a:r>
        </a:p>
      </dsp:txBody>
      <dsp:txXfrm>
        <a:off x="2762933" y="1448622"/>
        <a:ext cx="2069418" cy="1241651"/>
      </dsp:txXfrm>
    </dsp:sp>
    <dsp:sp modelId="{91FD3156-A8E5-4824-B3E6-4A9B8D8955D2}">
      <dsp:nvSpPr>
        <dsp:cNvPr id="0" name=""/>
        <dsp:cNvSpPr/>
      </dsp:nvSpPr>
      <dsp:spPr>
        <a:xfrm>
          <a:off x="5039294" y="1448622"/>
          <a:ext cx="2069418" cy="1241651"/>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noProof="0" dirty="0">
              <a:solidFill>
                <a:srgbClr val="F8F8F8"/>
              </a:solidFill>
              <a:latin typeface="Arial" panose="020B0604020202020204" pitchFamily="34" charset="0"/>
              <a:cs typeface="Arial" panose="020B0604020202020204" pitchFamily="34" charset="0"/>
            </a:rPr>
            <a:t>Cartões de promessas de doações </a:t>
          </a:r>
        </a:p>
      </dsp:txBody>
      <dsp:txXfrm>
        <a:off x="5039294" y="1448622"/>
        <a:ext cx="2069418" cy="1241651"/>
      </dsp:txXfrm>
    </dsp:sp>
    <dsp:sp modelId="{ADBBD2BF-096C-4149-8D0F-643D44BEF9F5}">
      <dsp:nvSpPr>
        <dsp:cNvPr id="0" name=""/>
        <dsp:cNvSpPr/>
      </dsp:nvSpPr>
      <dsp:spPr>
        <a:xfrm>
          <a:off x="486573" y="2897215"/>
          <a:ext cx="2069418" cy="1241651"/>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F8F8F8"/>
              </a:solidFill>
              <a:latin typeface="Arial" panose="020B0604020202020204" pitchFamily="34" charset="0"/>
              <a:cs typeface="Arial" panose="020B0604020202020204" pitchFamily="34" charset="0"/>
            </a:rPr>
            <a:t>Buttons e </a:t>
          </a:r>
          <a:r>
            <a:rPr lang="pt-BR" sz="1400" b="1" kern="1200" noProof="0" dirty="0">
              <a:solidFill>
                <a:srgbClr val="F8F8F8"/>
              </a:solidFill>
              <a:latin typeface="Arial" panose="020B0604020202020204" pitchFamily="34" charset="0"/>
              <a:cs typeface="Arial" panose="020B0604020202020204" pitchFamily="34" charset="0"/>
            </a:rPr>
            <a:t>distintivos</a:t>
          </a:r>
        </a:p>
      </dsp:txBody>
      <dsp:txXfrm>
        <a:off x="486573" y="2897215"/>
        <a:ext cx="2069418" cy="1241651"/>
      </dsp:txXfrm>
    </dsp:sp>
    <dsp:sp modelId="{5E7070B1-7259-4B21-96EE-2F1AF3B94ADE}">
      <dsp:nvSpPr>
        <dsp:cNvPr id="0" name=""/>
        <dsp:cNvSpPr/>
      </dsp:nvSpPr>
      <dsp:spPr>
        <a:xfrm>
          <a:off x="2762933" y="2897215"/>
          <a:ext cx="2069418" cy="1241651"/>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noProof="0" dirty="0">
              <a:solidFill>
                <a:srgbClr val="F8F8F8"/>
              </a:solidFill>
              <a:latin typeface="Arial" panose="020B0604020202020204" pitchFamily="34" charset="0"/>
              <a:cs typeface="Arial" panose="020B0604020202020204" pitchFamily="34" charset="0"/>
            </a:rPr>
            <a:t>Cartazes</a:t>
          </a:r>
          <a:r>
            <a:rPr lang="en-US" sz="1400" b="1" kern="1200" dirty="0">
              <a:solidFill>
                <a:srgbClr val="F8F8F8"/>
              </a:solidFill>
              <a:latin typeface="Arial" panose="020B0604020202020204" pitchFamily="34" charset="0"/>
              <a:cs typeface="Arial" panose="020B0604020202020204" pitchFamily="34" charset="0"/>
            </a:rPr>
            <a:t> </a:t>
          </a:r>
        </a:p>
      </dsp:txBody>
      <dsp:txXfrm>
        <a:off x="2762933" y="2897215"/>
        <a:ext cx="2069418" cy="1241651"/>
      </dsp:txXfrm>
    </dsp:sp>
    <dsp:sp modelId="{DF79BEB5-81B8-4F01-B8AC-0898D3DBCD1F}">
      <dsp:nvSpPr>
        <dsp:cNvPr id="0" name=""/>
        <dsp:cNvSpPr/>
      </dsp:nvSpPr>
      <dsp:spPr>
        <a:xfrm>
          <a:off x="5039294" y="2897215"/>
          <a:ext cx="2069418" cy="1241651"/>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F8F8F8"/>
              </a:solidFill>
              <a:latin typeface="Arial" panose="020B0604020202020204" pitchFamily="34" charset="0"/>
              <a:cs typeface="Arial" panose="020B0604020202020204" pitchFamily="34" charset="0"/>
            </a:rPr>
            <a:t>E-mails</a:t>
          </a:r>
        </a:p>
      </dsp:txBody>
      <dsp:txXfrm>
        <a:off x="5039294" y="2897215"/>
        <a:ext cx="2069418" cy="12416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extLst>
          </p:cNvPr>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5B5B0D15-9257-45BD-BACA-6CD9A638CCB9}" type="datetimeFigureOut">
              <a:rPr lang="en-US"/>
              <a:pPr>
                <a:defRPr/>
              </a:pPr>
              <a:t>8/2/2018</a:t>
            </a:fld>
            <a:endParaRPr lang="en-US"/>
          </a:p>
        </p:txBody>
      </p:sp>
      <p:sp>
        <p:nvSpPr>
          <p:cNvPr id="4" name="Slide Image Placeholder 3">
            <a:extLst>
              <a:ext uri="{FF2B5EF4-FFF2-40B4-BE49-F238E27FC236}"/>
            </a:extLst>
          </p:cNvPr>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97313" y="8829675"/>
            <a:ext cx="2982912" cy="466725"/>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fld id="{2EBA02FC-39CE-4051-A2FC-9200BA60CC1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457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Bem-vindo e muito obrigado por dedicar o seu tempo hoje! Tenho a satisfação de compartilhar com você um panorama da campanha de captação de recursos da Fundação de Lions Clubs International. No papel de Leões, dedicamos as nossas vidas ao serviço e essa campanha nos capacitará a elevar os serviços que prestamos aos mais altos patamares.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Primeiramente, quero citar uma breve história do que já realizamos e como a campanha de capital será o próximo passo lógico na evolução da nossa fundação e dos serviços que prestamos. Depois, passaremos alguns minutos falando sobre os objetivos da campanha, o tema, o caso para apoio e o plano operacional. Fornecerei uma sinopse das nossas causas globais e a visão de LCIF para o melhoramento das comunidades e do mundo. Estarei também compartilhando algumas informações importantes sobre o marketing e o reconhecimento oferecido pela campanha. Em seguida, concluiremos com algumas sugestões de como você pode se envolver, algo que certamente estará interessado em fazer.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Então, vamos começar!</a:t>
            </a:r>
          </a:p>
        </p:txBody>
      </p:sp>
      <p:sp>
        <p:nvSpPr>
          <p:cNvPr id="24580" name="Slide Number Placeholder 3"/>
          <p:cNvSpPr>
            <a:spLocks noGrp="1" noChangeArrowheads="1"/>
          </p:cNvSpPr>
          <p:nvPr>
            <p:ph type="sldNum" sz="quarter" idx="5"/>
          </p:nvPr>
        </p:nvSpPr>
        <p:spPr bwMode="auto">
          <a:noFill/>
          <a:ln>
            <a:miter lim="800000"/>
            <a:headEnd/>
            <a:tailEnd/>
          </a:ln>
        </p:spPr>
        <p:txBody>
          <a:bodyPr/>
          <a:lstStyle/>
          <a:p>
            <a:pPr>
              <a:buSzPct val="100000"/>
            </a:pPr>
            <a:fld id="{BD464BE5-5408-48F5-A28C-E19000F939B9}" type="slidenum">
              <a:rPr lang="en-US" altLang="en-US">
                <a:solidFill>
                  <a:srgbClr val="000000"/>
                </a:solidFill>
              </a:rPr>
              <a:pPr>
                <a:buSzPct val="100000"/>
              </a:pPr>
              <a:t>2</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4403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defTabSz="923925" eaLnBrk="1" hangingPunct="1"/>
            <a:r>
              <a:rPr lang="pt-BR" altLang="en-US" smtClean="0">
                <a:solidFill>
                  <a:srgbClr val="F8F8F8"/>
                </a:solidFill>
                <a:latin typeface="Arial" pitchFamily="34" charset="0"/>
                <a:cs typeface="Arial" pitchFamily="34" charset="0"/>
              </a:rPr>
              <a:t>O plano operacional para a campanha consiste de táticas que serão usadas para executar a estratégia da campanha e dirigir a atividade de angariação de fundos. O plano operacional terá os seguintes componentes principais:</a:t>
            </a:r>
          </a:p>
          <a:p>
            <a:pPr defTabSz="923925" eaLnBrk="1" hangingPunct="1"/>
            <a:endParaRPr lang="pt-BR" altLang="en-US" smtClean="0">
              <a:solidFill>
                <a:srgbClr val="F8F8F8"/>
              </a:solidFill>
              <a:latin typeface="Arial" pitchFamily="34" charset="0"/>
              <a:cs typeface="Arial" pitchFamily="34" charset="0"/>
            </a:endParaRPr>
          </a:p>
          <a:p>
            <a:pPr defTabSz="923925" eaLnBrk="1" hangingPunct="1">
              <a:spcBef>
                <a:spcPct val="0"/>
              </a:spcBef>
              <a:buFontTx/>
              <a:buChar char="•"/>
            </a:pPr>
            <a:r>
              <a:rPr lang="pt-BR" altLang="en-US" smtClean="0">
                <a:solidFill>
                  <a:srgbClr val="000000"/>
                </a:solidFill>
                <a:cs typeface="Arial" pitchFamily="34" charset="0"/>
              </a:rPr>
              <a:t> Caso convincente para apoio – por que estamos angariando US$ 300 milhões e como o dinheiro será usado?</a:t>
            </a:r>
          </a:p>
          <a:p>
            <a:pPr defTabSz="923925" eaLnBrk="1" hangingPunct="1">
              <a:spcBef>
                <a:spcPct val="0"/>
              </a:spcBef>
              <a:buFontTx/>
              <a:buChar char="•"/>
            </a:pPr>
            <a:r>
              <a:rPr lang="pt-BR" altLang="en-US" smtClean="0">
                <a:solidFill>
                  <a:srgbClr val="000000"/>
                </a:solidFill>
                <a:cs typeface="Arial" pitchFamily="34" charset="0"/>
              </a:rPr>
              <a:t> Clubes Modelo – um grupo especial de clubes que estabelecerá metas desafiadoras de captação de recursos e liderará o caminho durante a campanha</a:t>
            </a:r>
          </a:p>
          <a:p>
            <a:pPr defTabSz="923925" eaLnBrk="1" hangingPunct="1">
              <a:spcBef>
                <a:spcPct val="0"/>
              </a:spcBef>
              <a:buFontTx/>
              <a:buChar char="•"/>
            </a:pPr>
            <a:r>
              <a:rPr lang="pt-BR" altLang="en-US" smtClean="0">
                <a:solidFill>
                  <a:srgbClr val="000000"/>
                </a:solidFill>
                <a:cs typeface="Arial" pitchFamily="34" charset="0"/>
              </a:rPr>
              <a:t> Reconhecimento Especial - para doadores, líderes e clubes</a:t>
            </a:r>
          </a:p>
          <a:p>
            <a:pPr defTabSz="923925" eaLnBrk="1" hangingPunct="1">
              <a:spcBef>
                <a:spcPct val="0"/>
              </a:spcBef>
              <a:buFontTx/>
              <a:buChar char="•"/>
            </a:pPr>
            <a:r>
              <a:rPr lang="pt-BR" altLang="en-US" smtClean="0">
                <a:solidFill>
                  <a:srgbClr val="000000"/>
                </a:solidFill>
                <a:cs typeface="Arial" pitchFamily="34" charset="0"/>
              </a:rPr>
              <a:t> Incentivar a participação de Leões individuais e Clubes</a:t>
            </a:r>
          </a:p>
          <a:p>
            <a:pPr defTabSz="923925" eaLnBrk="1" hangingPunct="1">
              <a:spcBef>
                <a:spcPct val="0"/>
              </a:spcBef>
              <a:buFontTx/>
              <a:buChar char="•"/>
            </a:pPr>
            <a:r>
              <a:rPr lang="pt-BR" altLang="en-US" smtClean="0">
                <a:solidFill>
                  <a:srgbClr val="000000"/>
                </a:solidFill>
                <a:cs typeface="Arial" pitchFamily="34" charset="0"/>
              </a:rPr>
              <a:t> Doações Extraordinárias e Principais individuais e de empresas, fundações e governos</a:t>
            </a:r>
          </a:p>
          <a:p>
            <a:pPr defTabSz="923925" eaLnBrk="1" hangingPunct="1">
              <a:spcBef>
                <a:spcPct val="0"/>
              </a:spcBef>
            </a:pPr>
            <a:endParaRPr lang="pt-BR" altLang="en-US" smtClean="0">
              <a:solidFill>
                <a:srgbClr val="000000"/>
              </a:solidFill>
              <a:cs typeface="Arial" pitchFamily="34" charset="0"/>
            </a:endParaRPr>
          </a:p>
          <a:p>
            <a:pPr defTabSz="923925" eaLnBrk="1" hangingPunct="1">
              <a:spcBef>
                <a:spcPct val="0"/>
              </a:spcBef>
            </a:pPr>
            <a:r>
              <a:rPr lang="pt-BR" altLang="en-US" smtClean="0">
                <a:solidFill>
                  <a:srgbClr val="000000"/>
                </a:solidFill>
                <a:cs typeface="Arial" pitchFamily="34" charset="0"/>
              </a:rPr>
              <a:t>Todos esses elementos nos habilitam a estabelecer metas desafiadoras, porém, viáveis, por meio de um processo colaborativo e específico de definição de metas.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wrap="square" numCol="1" anchor="t" anchorCtr="0" compatLnSpc="1">
            <a:prstTxWarp prst="textNoShape">
              <a:avLst/>
            </a:prstTxWarp>
            <a:normAutofit lnSpcReduction="10000"/>
          </a:bodyPr>
          <a:lstStyle/>
          <a:p>
            <a:pPr eaLnBrk="1" hangingPunct="1">
              <a:spcBef>
                <a:spcPct val="0"/>
              </a:spcBef>
              <a:defRPr/>
            </a:pPr>
            <a:r>
              <a:rPr lang="pt-BR" altLang="en-US" sz="1100" dirty="0">
                <a:solidFill>
                  <a:srgbClr val="000000"/>
                </a:solidFill>
              </a:rPr>
              <a:t>Aqui você verá um resumo do nosso caso para apoio. </a:t>
            </a:r>
          </a:p>
          <a:p>
            <a:pPr eaLnBrk="1" hangingPunct="1">
              <a:spcBef>
                <a:spcPct val="0"/>
              </a:spcBef>
              <a:defRPr/>
            </a:pPr>
            <a:endParaRPr lang="pt-BR" altLang="en-US" sz="1100" dirty="0">
              <a:solidFill>
                <a:srgbClr val="000000"/>
              </a:solidFill>
            </a:endParaRPr>
          </a:p>
          <a:p>
            <a:pPr eaLnBrk="1" hangingPunct="1">
              <a:spcBef>
                <a:spcPct val="0"/>
              </a:spcBef>
              <a:defRPr/>
            </a:pPr>
            <a:r>
              <a:rPr lang="pt-BR" altLang="en-US" sz="1100" dirty="0">
                <a:solidFill>
                  <a:srgbClr val="000000"/>
                </a:solidFill>
              </a:rPr>
              <a:t>Começaremos, como os Leões sempre fazem, abordando as necessidades do mundo, que nunca foram tão grandes. </a:t>
            </a:r>
          </a:p>
          <a:p>
            <a:pPr eaLnBrk="1" hangingPunct="1">
              <a:spcBef>
                <a:spcPct val="0"/>
              </a:spcBef>
              <a:defRPr/>
            </a:pPr>
            <a:endParaRPr lang="pt-BR" altLang="en-US" sz="1100" dirty="0">
              <a:solidFill>
                <a:srgbClr val="000000"/>
              </a:solidFill>
            </a:endParaRPr>
          </a:p>
          <a:p>
            <a:pPr eaLnBrk="1" hangingPunct="1">
              <a:spcBef>
                <a:spcPct val="0"/>
              </a:spcBef>
              <a:defRPr/>
            </a:pPr>
            <a:r>
              <a:rPr lang="pt-BR" altLang="en-US" sz="1100" dirty="0">
                <a:solidFill>
                  <a:srgbClr val="000000"/>
                </a:solidFill>
              </a:rPr>
              <a:t>Depois, faremos a transição para a nossa história, descrevendo as muitas realizações de LCIF ao longo dos seus 50 anos de trajetória, incluindo US$ 1 bilhão em subsídios concedidos em apoio ao serviço dos Leões. </a:t>
            </a:r>
          </a:p>
          <a:p>
            <a:pPr eaLnBrk="1" hangingPunct="1">
              <a:spcBef>
                <a:spcPct val="0"/>
              </a:spcBef>
              <a:defRPr/>
            </a:pPr>
            <a:endParaRPr lang="pt-BR" altLang="en-US" sz="1100" dirty="0">
              <a:solidFill>
                <a:srgbClr val="000000"/>
              </a:solidFill>
            </a:endParaRPr>
          </a:p>
          <a:p>
            <a:pPr eaLnBrk="1" hangingPunct="1">
              <a:spcBef>
                <a:spcPct val="0"/>
              </a:spcBef>
              <a:defRPr/>
            </a:pPr>
            <a:r>
              <a:rPr lang="pt-BR" altLang="en-US" sz="1100" dirty="0">
                <a:solidFill>
                  <a:srgbClr val="000000"/>
                </a:solidFill>
              </a:rPr>
              <a:t>Dando prosseguimento, o caso delineia o principal objetivo da Campanha 100, angariar US$ 300 milhões para atender a mais de 200 milhões de pessoas por ano até 2021 e também às metas programáticas específicas da campanha.</a:t>
            </a:r>
          </a:p>
          <a:p>
            <a:pPr eaLnBrk="1" hangingPunct="1">
              <a:spcBef>
                <a:spcPct val="0"/>
              </a:spcBef>
              <a:defRPr/>
            </a:pPr>
            <a:endParaRPr lang="pt-BR" altLang="en-US" sz="1100" dirty="0">
              <a:solidFill>
                <a:srgbClr val="000000"/>
              </a:solidFill>
            </a:endParaRPr>
          </a:p>
          <a:p>
            <a:pPr eaLnBrk="1" hangingPunct="1">
              <a:spcBef>
                <a:spcPct val="0"/>
              </a:spcBef>
              <a:defRPr/>
            </a:pPr>
            <a:r>
              <a:rPr lang="pt-BR" altLang="en-US" sz="1100" dirty="0">
                <a:solidFill>
                  <a:srgbClr val="000000"/>
                </a:solidFill>
              </a:rPr>
              <a:t>Por meio da Campanha 100, LCIF aumentará o impacto do serviço dos Leões em todas as atuais áreas de enfoque de LCIF.  LCIF abordará a moderna </a:t>
            </a:r>
            <a:r>
              <a:rPr lang="pt-BR" altLang="en-US" sz="1100" dirty="0" smtClean="0">
                <a:solidFill>
                  <a:srgbClr val="000000"/>
                </a:solidFill>
              </a:rPr>
              <a:t>crise </a:t>
            </a:r>
            <a:r>
              <a:rPr lang="pt-BR" altLang="en-US" sz="1100" dirty="0">
                <a:solidFill>
                  <a:srgbClr val="000000"/>
                </a:solidFill>
              </a:rPr>
              <a:t>de saúde relacionada ao diabetes, reduzindo a sua prevalência e melhorando a qualidade de vida daqueles diagnosticados. LCIF expandirá nosso enfoque para incluir todas as causas da fome, danos ao meio ambiente e incidência do câncer infantil. </a:t>
            </a:r>
          </a:p>
          <a:p>
            <a:pPr eaLnBrk="1" hangingPunct="1">
              <a:spcBef>
                <a:spcPct val="0"/>
              </a:spcBef>
              <a:defRPr/>
            </a:pPr>
            <a:endParaRPr lang="pt-BR" altLang="en-US" sz="1100" dirty="0">
              <a:solidFill>
                <a:srgbClr val="000000"/>
              </a:solidFill>
            </a:endParaRPr>
          </a:p>
          <a:p>
            <a:pPr eaLnBrk="1" hangingPunct="1">
              <a:spcBef>
                <a:spcPct val="0"/>
              </a:spcBef>
              <a:defRPr/>
            </a:pPr>
            <a:r>
              <a:rPr lang="pt-BR" altLang="en-US" sz="1100" dirty="0">
                <a:solidFill>
                  <a:srgbClr val="000000"/>
                </a:solidFill>
              </a:rPr>
              <a:t>Finalizando, faremos um chamado à ação. Nós nos voluntariamos para provocar um impacto em nossas comunidades. Doamos para provocar um impacto no mundo. Impulsionamos o serviço quando fazemos ambas as coisas.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4813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Embora LCIF tenha realizado anteriormente duas campanhas de capital de grande sucesso, a Campanha SightFirst e a Campanha SightFirst II, nunca tivemos uma iniciativa semelhante à Campanha 100.</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Sabemos que o SightFirst teve um enfoque único, sendo que a Campanha 100 tem um enfoque muito mais vasto em todas as áreas de enfoque existentes, bem como em nossas novas causas globais. Antecipamos que a Campanha 100 seja um ponto crucial na filantropia de LCIF, mudando nossa perspectiva e a cultura de doações. </a:t>
            </a:r>
          </a:p>
        </p:txBody>
      </p:sp>
      <p:sp>
        <p:nvSpPr>
          <p:cNvPr id="48132" name="Slide Number Placeholder 3"/>
          <p:cNvSpPr>
            <a:spLocks noGrp="1" noChangeArrowheads="1"/>
          </p:cNvSpPr>
          <p:nvPr>
            <p:ph type="sldNum" sz="quarter" idx="5"/>
          </p:nvPr>
        </p:nvSpPr>
        <p:spPr bwMode="auto">
          <a:noFill/>
          <a:ln>
            <a:miter lim="800000"/>
            <a:headEnd/>
            <a:tailEnd/>
          </a:ln>
        </p:spPr>
        <p:txBody>
          <a:bodyPr/>
          <a:lstStyle/>
          <a:p>
            <a:pPr>
              <a:buSzPct val="100000"/>
            </a:pPr>
            <a:fld id="{8663E630-025D-4DE8-BAEF-FFD98B1E6936}" type="slidenum">
              <a:rPr lang="en-US" altLang="en-US">
                <a:solidFill>
                  <a:srgbClr val="000000"/>
                </a:solidFill>
              </a:rPr>
              <a:pPr>
                <a:buSzPct val="100000"/>
              </a:pPr>
              <a:t>14</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017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Agora, gostaria de passar algum tempo falando individualmente sobre as nossas áreas de enfoque atuais e sobre as causas globais em expansão. Como você verá, LCIF tem uma visão clara de como a fundação causará um impacto global em cada área dedicada a uma causa, além das metas programáticas específicas, que juntas, transformarão a visão em realidade.  </a:t>
            </a:r>
          </a:p>
        </p:txBody>
      </p:sp>
      <p:sp>
        <p:nvSpPr>
          <p:cNvPr id="50180" name="Slide Number Placeholder 3"/>
          <p:cNvSpPr>
            <a:spLocks noGrp="1" noChangeArrowheads="1"/>
          </p:cNvSpPr>
          <p:nvPr>
            <p:ph type="sldNum" sz="quarter" idx="5"/>
          </p:nvPr>
        </p:nvSpPr>
        <p:spPr bwMode="auto">
          <a:noFill/>
          <a:ln>
            <a:miter lim="800000"/>
            <a:headEnd/>
            <a:tailEnd/>
          </a:ln>
        </p:spPr>
        <p:txBody>
          <a:bodyPr/>
          <a:lstStyle/>
          <a:p>
            <a:pPr>
              <a:buSzPct val="100000"/>
            </a:pPr>
            <a:fld id="{DBF0329C-456F-41EC-98A6-6A82BB5FEB6B}" type="slidenum">
              <a:rPr lang="en-US" altLang="en-US">
                <a:solidFill>
                  <a:srgbClr val="000000"/>
                </a:solidFill>
              </a:rPr>
              <a:pPr>
                <a:buSzPct val="100000"/>
              </a:pPr>
              <a:t>15</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222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Os números são assustadores.  </a:t>
            </a:r>
          </a:p>
          <a:p>
            <a:pPr eaLnBrk="1" hangingPunct="1">
              <a:spcBef>
                <a:spcPct val="0"/>
              </a:spcBef>
            </a:pPr>
            <a:r>
              <a:rPr lang="pt-BR" altLang="en-US" smtClean="0">
                <a:solidFill>
                  <a:srgbClr val="000000"/>
                </a:solidFill>
              </a:rPr>
              <a:t> </a:t>
            </a:r>
          </a:p>
          <a:p>
            <a:pPr eaLnBrk="1" hangingPunct="1">
              <a:spcBef>
                <a:spcPct val="0"/>
              </a:spcBef>
            </a:pPr>
            <a:r>
              <a:rPr lang="pt-BR" altLang="en-US" smtClean="0">
                <a:solidFill>
                  <a:srgbClr val="000000"/>
                </a:solidFill>
              </a:rPr>
              <a:t>253 milhões de pessoas são cegas ou deficientes visuais, sendo que as tendências globais (incluindo o envelhecimento da população) sugerem que este número deva triplicar até 2050. Todos os anos, nosso planeta passa por 15% de aumento de catástrofes naturais. Os terremotos, furacões, tsunamis, enchentes, secas e incêndios roubam pessoas inocentes de suas casas, empregos e vidas. 245 pessoas morrem todos os dias de sarampo, uma doença que pode ser evitada por uma vacina segura, eficaz e barata. Dois terços dos nossos filhos relatam que foram vítimas de bullying.</a:t>
            </a:r>
          </a:p>
          <a:p>
            <a:pPr eaLnBrk="1" hangingPunct="1">
              <a:spcBef>
                <a:spcPct val="0"/>
              </a:spcBef>
            </a:pPr>
            <a:r>
              <a:rPr lang="pt-BR" altLang="en-US" smtClean="0">
                <a:solidFill>
                  <a:srgbClr val="000000"/>
                </a:solidFill>
              </a:rPr>
              <a:t> </a:t>
            </a:r>
          </a:p>
          <a:p>
            <a:pPr eaLnBrk="1" hangingPunct="1">
              <a:spcBef>
                <a:spcPct val="0"/>
              </a:spcBef>
            </a:pPr>
            <a:r>
              <a:rPr lang="pt-BR" altLang="en-US" smtClean="0">
                <a:solidFill>
                  <a:srgbClr val="000000"/>
                </a:solidFill>
              </a:rPr>
              <a:t>400 milhões de pessoas estão vivendo com diabetes e suas complicações, e esse número pode chegar a quase 650 milhões em 2040.  Todas as noites, mais de 800 milhões de pessoas dormem famintas. A cada dois minutos, uma criança é diagnosticada com câncer. Quando chegarmos em 2025, a metade da população mundial estará vivendo em áreas de estresse hídrico.</a:t>
            </a:r>
          </a:p>
          <a:p>
            <a:pPr eaLnBrk="1" hangingPunct="1">
              <a:spcBef>
                <a:spcPct val="0"/>
              </a:spcBef>
            </a:pPr>
            <a:r>
              <a:rPr lang="pt-BR" altLang="en-US" smtClean="0">
                <a:solidFill>
                  <a:srgbClr val="000000"/>
                </a:solidFill>
              </a:rPr>
              <a:t> </a:t>
            </a:r>
          </a:p>
          <a:p>
            <a:pPr eaLnBrk="1" hangingPunct="1">
              <a:spcBef>
                <a:spcPct val="0"/>
              </a:spcBef>
            </a:pPr>
            <a:r>
              <a:rPr lang="pt-BR" altLang="en-US" smtClean="0">
                <a:solidFill>
                  <a:srgbClr val="000000"/>
                </a:solidFill>
              </a:rPr>
              <a:t>Vemos os efeitos dessa devastação todos os dias, em nossas telas de televisão, na mídia social, nas comunidades onde vivemos e talvez em nossas próprias casas.  Verificamos que essa devastação impacta particularmente as crianças às quais devemos proteger. Muitos dizem que as necessidades existentes no mundo são grandes demais. Muitos dizem que nada podemos fazer.  </a:t>
            </a:r>
          </a:p>
          <a:p>
            <a:pPr eaLnBrk="1" hangingPunct="1">
              <a:spcBef>
                <a:spcPct val="0"/>
              </a:spcBef>
            </a:pPr>
            <a:r>
              <a:rPr lang="pt-BR" altLang="en-US" smtClean="0">
                <a:solidFill>
                  <a:srgbClr val="000000"/>
                </a:solidFill>
              </a:rPr>
              <a:t> </a:t>
            </a:r>
          </a:p>
          <a:p>
            <a:pPr eaLnBrk="1" hangingPunct="1">
              <a:spcBef>
                <a:spcPct val="0"/>
              </a:spcBef>
            </a:pPr>
            <a:r>
              <a:rPr lang="pt-BR" altLang="en-US" smtClean="0">
                <a:solidFill>
                  <a:srgbClr val="000000"/>
                </a:solidFill>
              </a:rPr>
              <a:t>Os Leões respondem: “Nós Servimos”.  </a:t>
            </a:r>
          </a:p>
          <a:p>
            <a:pPr eaLnBrk="1" hangingPunct="1">
              <a:spcBef>
                <a:spcPct val="0"/>
              </a:spcBef>
            </a:pPr>
            <a:r>
              <a:rPr lang="pt-BR" altLang="en-US" smtClean="0">
                <a:solidFill>
                  <a:srgbClr val="000000"/>
                </a:solidFill>
              </a:rPr>
              <a:t> </a:t>
            </a:r>
          </a:p>
          <a:p>
            <a:pPr eaLnBrk="1" hangingPunct="1">
              <a:spcBef>
                <a:spcPct val="0"/>
              </a:spcBef>
            </a:pPr>
            <a:r>
              <a:rPr lang="pt-BR" altLang="en-US" smtClean="0">
                <a:solidFill>
                  <a:srgbClr val="000000"/>
                </a:solidFill>
              </a:rPr>
              <a:t>Graças ao apoio da Fundação de Lions Clubs International (LCIF), os Leões conseguem enfrentar desafios globais. Na verdade, é exatamente isso que fazemos há cem anos. </a:t>
            </a:r>
          </a:p>
        </p:txBody>
      </p:sp>
      <p:sp>
        <p:nvSpPr>
          <p:cNvPr id="52228" name="Slide Number Placeholder 3"/>
          <p:cNvSpPr>
            <a:spLocks noGrp="1" noChangeArrowheads="1"/>
          </p:cNvSpPr>
          <p:nvPr>
            <p:ph type="sldNum" sz="quarter" idx="5"/>
          </p:nvPr>
        </p:nvSpPr>
        <p:spPr bwMode="auto">
          <a:noFill/>
          <a:ln>
            <a:miter lim="800000"/>
            <a:headEnd/>
            <a:tailEnd/>
          </a:ln>
        </p:spPr>
        <p:txBody>
          <a:bodyPr/>
          <a:lstStyle/>
          <a:p>
            <a:pPr>
              <a:buSzPct val="100000"/>
            </a:pPr>
            <a:fld id="{295867E4-1E52-4931-8417-711D6BD81571}" type="slidenum">
              <a:rPr lang="en-US" altLang="en-US">
                <a:solidFill>
                  <a:srgbClr val="000000"/>
                </a:solidFill>
              </a:rPr>
              <a:pPr>
                <a:buSzPct val="100000"/>
              </a:pPr>
              <a:t>16</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427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lnSpc>
                <a:spcPct val="107000"/>
              </a:lnSpc>
              <a:spcBef>
                <a:spcPct val="0"/>
              </a:spcBef>
            </a:pPr>
            <a:r>
              <a:rPr lang="pt-BR" altLang="en-US" smtClean="0">
                <a:solidFill>
                  <a:srgbClr val="000000"/>
                </a:solidFill>
                <a:ea typeface="Calibri" pitchFamily="34" charset="0"/>
                <a:cs typeface="Calibri" pitchFamily="34" charset="0"/>
              </a:rPr>
              <a:t>Desde o lançamento do SightFirst em 1990, proporcionamos melhorias na saúde e tratamento ocular para centenas de milhões de pessoas em todo o mundo. Quase 75% das deficiências visuais são evitáveis ​​ou curáveis, geralmente por apenas alguns dólares. À medida que reforçamos o nosso compromisso de um quarto de século de eliminarmos a cegueira evitável em todo o mundo, nós vamos:</a:t>
            </a:r>
          </a:p>
          <a:p>
            <a:pPr algn="just" eaLnBrk="1" hangingPunct="1">
              <a:lnSpc>
                <a:spcPct val="107000"/>
              </a:lnSpc>
              <a:spcBef>
                <a:spcPct val="0"/>
              </a:spcBef>
            </a:pPr>
            <a:r>
              <a:rPr lang="pt-BR" altLang="en-US" smtClean="0">
                <a:solidFill>
                  <a:srgbClr val="000000"/>
                </a:solidFill>
                <a:ea typeface="Calibri" pitchFamily="34" charset="0"/>
                <a:cs typeface="Calibri" pitchFamily="34" charset="0"/>
              </a:rPr>
              <a:t> </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Liderar o mundo no estabelecimento e fortalecimento de instituições e sistemas abrangentes de cuidados com a visão através de expansões de capital, equipamentos e treinamento de recursos humanos;</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Reafirmar a liderança global dos Leões no fornecimento de serviços de saúde ocular infantil em parceria com a Organização Mundial da Saúde;</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Apoiar os esforços nacionais para eliminar doenças que provocam a cegueira, como a oncocercose (também chamada de “doença dos rios”) e o tracoma, as principais causas da cegueira infecciosa e deficiência visual, por meio de treinamento e supervisão de voluntários, defesa da causa, serviços cirúrgicos e distribuição de medicamentos apropriados;</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Liderar a resposta global ao desafio do erro de refração não corrigido, apoiando projetos que fornecerão serviços de alta qualidade, sustentáveis ​​e de grande impacto para corrigir essa deficiência; </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Cumprir o chamado de Helen Keller para que os Leões se tornassem os “Paladinos dos Cegos”, investindo em projetos de apoio aos ​​serviços para cegos ou deficientes visuais, incluindo melhorias em sistemas educacionais, programas de empréstimo de dispositivos assistivos e programas de reforço de capacidades para a baixa visão;</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Estabelecer subsídios para o SightFirst que inspirem os Leões e seus parceiros a desenvolver abordagens inovadoras e pioneiras para servirem áreas carentes; e,</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Aprimorar e expandir programas liderados pelos Leões, relacionados a exames oculares abrangentes para adultos e crianças. </a:t>
            </a:r>
          </a:p>
          <a:p>
            <a:pPr algn="just" eaLnBrk="1" hangingPunct="1">
              <a:lnSpc>
                <a:spcPct val="107000"/>
              </a:lnSpc>
              <a:spcBef>
                <a:spcPct val="0"/>
              </a:spcBef>
            </a:pPr>
            <a:r>
              <a:rPr lang="pt-BR" altLang="en-US" smtClean="0">
                <a:solidFill>
                  <a:srgbClr val="000000"/>
                </a:solidFill>
                <a:ea typeface="Calibri" pitchFamily="34" charset="0"/>
                <a:cs typeface="Calibri" pitchFamily="34" charset="0"/>
              </a:rPr>
              <a:t> </a:t>
            </a:r>
          </a:p>
        </p:txBody>
      </p:sp>
      <p:sp>
        <p:nvSpPr>
          <p:cNvPr id="54276" name="Slide Number Placeholder 3"/>
          <p:cNvSpPr>
            <a:spLocks noGrp="1" noChangeArrowheads="1"/>
          </p:cNvSpPr>
          <p:nvPr>
            <p:ph type="sldNum" sz="quarter" idx="5"/>
          </p:nvPr>
        </p:nvSpPr>
        <p:spPr bwMode="auto">
          <a:noFill/>
          <a:ln>
            <a:miter lim="800000"/>
            <a:headEnd/>
            <a:tailEnd/>
          </a:ln>
        </p:spPr>
        <p:txBody>
          <a:bodyPr/>
          <a:lstStyle/>
          <a:p>
            <a:pPr>
              <a:buSzPct val="100000"/>
            </a:pPr>
            <a:fld id="{0887C7B5-83F9-431E-BC1E-C38232D55C24}" type="slidenum">
              <a:rPr lang="en-US" altLang="en-US">
                <a:solidFill>
                  <a:srgbClr val="000000"/>
                </a:solidFill>
              </a:rPr>
              <a:pPr>
                <a:buSzPct val="100000"/>
              </a:pPr>
              <a:t>17</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632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230188" algn="just" eaLnBrk="1" hangingPunct="1">
              <a:lnSpc>
                <a:spcPct val="107000"/>
              </a:lnSpc>
              <a:spcBef>
                <a:spcPct val="0"/>
              </a:spcBef>
              <a:spcAft>
                <a:spcPts val="813"/>
              </a:spcAft>
            </a:pPr>
            <a:endParaRPr lang="en-US" altLang="en-US" smtClean="0">
              <a:solidFill>
                <a:srgbClr val="000000"/>
              </a:solidFill>
              <a:ea typeface="Calibri" pitchFamily="34" charset="0"/>
              <a:cs typeface="Calibri" pitchFamily="34" charset="0"/>
            </a:endParaRPr>
          </a:p>
          <a:p>
            <a:pPr marL="230188" algn="just" eaLnBrk="1" hangingPunct="1">
              <a:lnSpc>
                <a:spcPct val="107000"/>
              </a:lnSpc>
              <a:spcBef>
                <a:spcPct val="0"/>
              </a:spcBef>
              <a:spcAft>
                <a:spcPts val="813"/>
              </a:spcAft>
            </a:pPr>
            <a:r>
              <a:rPr lang="pt-BR" altLang="en-US" smtClean="0">
                <a:solidFill>
                  <a:srgbClr val="000000"/>
                </a:solidFill>
                <a:ea typeface="Calibri" pitchFamily="34" charset="0"/>
                <a:cs typeface="Calibri" pitchFamily="34" charset="0"/>
              </a:rPr>
              <a:t>A juventude é a força motriz da nossa organização e servir aos jovens ao redor do mundo é um dos aspectos mais gratificantes de ser um Leão.  </a:t>
            </a:r>
          </a:p>
          <a:p>
            <a:pPr marL="230188" algn="just" eaLnBrk="1" hangingPunct="1">
              <a:lnSpc>
                <a:spcPct val="107000"/>
              </a:lnSpc>
              <a:spcBef>
                <a:spcPct val="0"/>
              </a:spcBef>
              <a:spcAft>
                <a:spcPts val="813"/>
              </a:spcAft>
            </a:pPr>
            <a:endParaRPr lang="pt-BR" altLang="en-US" smtClean="0">
              <a:solidFill>
                <a:srgbClr val="000000"/>
              </a:solidFill>
              <a:ea typeface="Calibri" pitchFamily="34" charset="0"/>
              <a:cs typeface="Calibri" pitchFamily="34" charset="0"/>
            </a:endParaRPr>
          </a:p>
          <a:p>
            <a:pPr marL="230188" algn="just" eaLnBrk="1" hangingPunct="1">
              <a:lnSpc>
                <a:spcPct val="107000"/>
              </a:lnSpc>
              <a:spcBef>
                <a:spcPct val="0"/>
              </a:spcBef>
              <a:spcAft>
                <a:spcPts val="813"/>
              </a:spcAft>
            </a:pPr>
            <a:r>
              <a:rPr lang="pt-BR" altLang="en-US" smtClean="0">
                <a:solidFill>
                  <a:srgbClr val="000000"/>
                </a:solidFill>
                <a:ea typeface="Calibri" pitchFamily="34" charset="0"/>
                <a:cs typeface="Calibri" pitchFamily="34" charset="0"/>
              </a:rPr>
              <a:t>O programa de destaque de LCIF para a juventude, o Lions Quest, baseia-se no conceito de aprendizagem socioemocional (ASE) e promove ambientes positivos de estudo em escolas em todo o mundo. Durante mais de 30 anos, transformamos as vidas de milhões de crianças em países ao redor do mundo, desenvolvendo e distribuindo o programa Lions Quest, além de proporcionar apoio financeiro, técnico e voluntário para ajudar os Leões a implementar o programa em suas próprias comunidades. </a:t>
            </a:r>
          </a:p>
          <a:p>
            <a:pPr marL="230188" algn="just" eaLnBrk="1" hangingPunct="1">
              <a:lnSpc>
                <a:spcPct val="107000"/>
              </a:lnSpc>
              <a:spcBef>
                <a:spcPct val="0"/>
              </a:spcBef>
              <a:spcAft>
                <a:spcPts val="813"/>
              </a:spcAft>
            </a:pPr>
            <a:endParaRPr lang="pt-BR" altLang="en-US" smtClean="0">
              <a:solidFill>
                <a:srgbClr val="000000"/>
              </a:solidFill>
              <a:ea typeface="Calibri" pitchFamily="34" charset="0"/>
              <a:cs typeface="Calibri" pitchFamily="34" charset="0"/>
            </a:endParaRPr>
          </a:p>
          <a:p>
            <a:pPr marL="230188" algn="just" eaLnBrk="1" hangingPunct="1">
              <a:lnSpc>
                <a:spcPct val="107000"/>
              </a:lnSpc>
              <a:spcBef>
                <a:spcPct val="0"/>
              </a:spcBef>
              <a:spcAft>
                <a:spcPts val="813"/>
              </a:spcAft>
            </a:pPr>
            <a:r>
              <a:rPr lang="pt-BR" altLang="en-US" smtClean="0">
                <a:solidFill>
                  <a:srgbClr val="000000"/>
                </a:solidFill>
                <a:ea typeface="Calibri" pitchFamily="34" charset="0"/>
                <a:cs typeface="Calibri" pitchFamily="34" charset="0"/>
              </a:rPr>
              <a:t>Hoje, somos líderes mundiais em ASE, com o programa já implementado em mais de 100 países, ajudando um número superior a 600.000 educadores e impactando a vida de 16 milhões de alunos. O nosso impacto - pode ser medido em termos de notas mais altas nos testes, mudanças de atitudes e crenças sobre abuso de substâncias e violência, redução nas taxas de problemas disciplinares e diminuição do uso de álcool, tabaco e outras drogas – causamos um impacto profundo. Nosso compromisso por meio da Campanha 100 é garantir que cada criança tenha um lugar seguro e acolhedor para aprender. À medida que trabalhamos em direção ao alcance desse objetivo e lançamos o maior e mais vastamente utilizado programa ASE do mundo, nos comprometemos em:</a:t>
            </a:r>
          </a:p>
          <a:p>
            <a:pPr marL="230188" algn="just" eaLnBrk="1" hangingPunct="1">
              <a:lnSpc>
                <a:spcPct val="107000"/>
              </a:lnSpc>
              <a:spcBef>
                <a:spcPct val="0"/>
              </a:spcBef>
              <a:spcAft>
                <a:spcPts val="813"/>
              </a:spcAft>
            </a:pPr>
            <a:endParaRPr lang="pt-BR" altLang="en-US" smtClean="0">
              <a:solidFill>
                <a:srgbClr val="000000"/>
              </a:solidFill>
              <a:ea typeface="Calibri" pitchFamily="34" charset="0"/>
              <a:cs typeface="Calibri" pitchFamily="34" charset="0"/>
            </a:endParaRPr>
          </a:p>
          <a:p>
            <a:pPr marL="230188"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 Revisar e atualizar continuamente o currículo do Lions Quest para garantir que o programa aborde as questões mais relevantes para os alunos, professores e comunidades; </a:t>
            </a:r>
          </a:p>
          <a:p>
            <a:pPr marL="230188"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 Desenvolver novas ferramentas multimídia, incluindo vídeos dinâmicos e aprendizado baseado em jogos para familiarizar os alunos com a tecnologia mais avançada e eficaz; </a:t>
            </a:r>
          </a:p>
          <a:p>
            <a:pPr marL="230188"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 Traduzir todos os materiais do programa do inglês para outros idiomas, para que o Lions Quest permaneça fiel ao seu objetivo de ser o líder mundial em programação ASE;</a:t>
            </a:r>
          </a:p>
          <a:p>
            <a:pPr marL="230188"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 Realizar rigorosas e constantes avaliações independentes dos programas do Lions Quest em mercados em todo o mundo para garantir a eficácia e o credenciamento contínuos de nossos programas; e,</a:t>
            </a:r>
          </a:p>
          <a:p>
            <a:pPr marL="230188" eaLnBrk="1" hangingPunct="1">
              <a:lnSpc>
                <a:spcPct val="107000"/>
              </a:lnSpc>
              <a:spcBef>
                <a:spcPct val="0"/>
              </a:spcBef>
              <a:spcAft>
                <a:spcPts val="813"/>
              </a:spcAft>
              <a:buFont typeface="Symbol" pitchFamily="18" charset="2"/>
              <a:buChar char=""/>
            </a:pPr>
            <a:r>
              <a:rPr lang="pt-BR" altLang="en-US" smtClean="0">
                <a:solidFill>
                  <a:srgbClr val="000000"/>
                </a:solidFill>
                <a:ea typeface="Calibri" pitchFamily="34" charset="0"/>
                <a:cs typeface="Calibri" pitchFamily="34" charset="0"/>
              </a:rPr>
              <a:t> Proporcionar oportunidades de treinamento aos Leões para que possam ajudar na implementação e expansão do programa em suas próprias comunidades. </a:t>
            </a:r>
          </a:p>
          <a:p>
            <a:pPr marL="230188" eaLnBrk="1" hangingPunct="1">
              <a:lnSpc>
                <a:spcPct val="107000"/>
              </a:lnSpc>
              <a:spcBef>
                <a:spcPct val="0"/>
              </a:spcBef>
              <a:spcAft>
                <a:spcPts val="813"/>
              </a:spcAft>
            </a:pPr>
            <a:endParaRPr lang="pt-BR" altLang="en-US" smtClean="0">
              <a:solidFill>
                <a:srgbClr val="000000"/>
              </a:solidFill>
              <a:ea typeface="Calibri" pitchFamily="34" charset="0"/>
              <a:cs typeface="Calibri" pitchFamily="34" charset="0"/>
            </a:endParaRPr>
          </a:p>
          <a:p>
            <a:pPr marL="230188" eaLnBrk="1" hangingPunct="1">
              <a:lnSpc>
                <a:spcPct val="107000"/>
              </a:lnSpc>
              <a:spcBef>
                <a:spcPct val="0"/>
              </a:spcBef>
              <a:spcAft>
                <a:spcPts val="813"/>
              </a:spcAft>
            </a:pPr>
            <a:r>
              <a:rPr lang="pt-BR" altLang="en-US" smtClean="0">
                <a:solidFill>
                  <a:srgbClr val="000000"/>
                </a:solidFill>
                <a:ea typeface="Calibri" pitchFamily="34" charset="0"/>
                <a:cs typeface="Calibri" pitchFamily="34" charset="0"/>
              </a:rPr>
              <a:t>Os Leões estão singularmente posicionados na comunidade para colaborar com as escolas locais, organizações de jovens, agências governamentais, serviços sociais e outras partes interessadas e investidas em proporcionar oportunidades aos jovens para melhorar suas habilidades, competências, bem-estar, segurança e desenvolvimento geral. Além do programa Lions Quest, LCIF continuará servindo aos jovens de várias maneiras importantes, como segue:</a:t>
            </a:r>
          </a:p>
          <a:p>
            <a:pPr marL="230188" eaLnBrk="1" hangingPunct="1">
              <a:lnSpc>
                <a:spcPct val="107000"/>
              </a:lnSpc>
              <a:spcBef>
                <a:spcPct val="0"/>
              </a:spcBef>
              <a:spcAft>
                <a:spcPts val="813"/>
              </a:spcAft>
            </a:pPr>
            <a:endParaRPr lang="pt-BR" altLang="en-US" smtClean="0">
              <a:solidFill>
                <a:srgbClr val="000000"/>
              </a:solidFill>
              <a:ea typeface="Calibri" pitchFamily="34" charset="0"/>
              <a:cs typeface="Calibri" pitchFamily="34" charset="0"/>
            </a:endParaRPr>
          </a:p>
          <a:p>
            <a:pPr marL="230188"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 Atender às necessidades de populações de jovens vulneráveis, tais como deficientes, desabrigados, órfãos, gravemente doentes ou refugiados;</a:t>
            </a:r>
          </a:p>
          <a:p>
            <a:pPr marL="230188"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 Financiar projetos liderados pelos Leões para jovens, incluindo serviços de exames oftalmológicos, playgrounds acessíveis para deficientes físicos, ampliações de escolas, centros para jovens em risco e acampamentos para crianças diabéticas;</a:t>
            </a:r>
          </a:p>
          <a:p>
            <a:pPr marL="230188"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 Apoiar projetos que se concentram em atender às necessidades exclusivas das meninas e promover a igualdade de gênero;</a:t>
            </a:r>
          </a:p>
          <a:p>
            <a:pPr marL="230188" algn="just" eaLnBrk="1" hangingPunct="1">
              <a:lnSpc>
                <a:spcPct val="107000"/>
              </a:lnSpc>
              <a:spcBef>
                <a:spcPct val="0"/>
              </a:spcBef>
              <a:spcAft>
                <a:spcPts val="813"/>
              </a:spcAft>
              <a:buFont typeface="Symbol" pitchFamily="18" charset="2"/>
              <a:buChar char=""/>
            </a:pPr>
            <a:r>
              <a:rPr lang="pt-BR" altLang="en-US" smtClean="0">
                <a:solidFill>
                  <a:srgbClr val="000000"/>
                </a:solidFill>
                <a:ea typeface="Calibri" pitchFamily="34" charset="0"/>
                <a:cs typeface="Calibri" pitchFamily="34" charset="0"/>
              </a:rPr>
              <a:t> Promover o engajamento dos jovens como voluntários e desenvolver projetos que acomodem essa inclusão.  </a:t>
            </a:r>
          </a:p>
        </p:txBody>
      </p:sp>
      <p:sp>
        <p:nvSpPr>
          <p:cNvPr id="56324" name="Slide Number Placeholder 3"/>
          <p:cNvSpPr>
            <a:spLocks noGrp="1" noChangeArrowheads="1"/>
          </p:cNvSpPr>
          <p:nvPr>
            <p:ph type="sldNum" sz="quarter" idx="5"/>
          </p:nvPr>
        </p:nvSpPr>
        <p:spPr bwMode="auto">
          <a:noFill/>
          <a:ln>
            <a:miter lim="800000"/>
            <a:headEnd/>
            <a:tailEnd/>
          </a:ln>
        </p:spPr>
        <p:txBody>
          <a:bodyPr/>
          <a:lstStyle/>
          <a:p>
            <a:pPr>
              <a:buSzPct val="100000"/>
            </a:pPr>
            <a:fld id="{C8406A3D-B392-4CE2-B2CA-5F91AA57BE73}" type="slidenum">
              <a:rPr lang="en-US" altLang="en-US">
                <a:solidFill>
                  <a:srgbClr val="000000"/>
                </a:solidFill>
              </a:rPr>
              <a:pPr>
                <a:buSzPct val="100000"/>
              </a:pPr>
              <a:t>18</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837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230188" eaLnBrk="1" hangingPunct="1">
              <a:spcBef>
                <a:spcPct val="0"/>
              </a:spcBef>
            </a:pPr>
            <a:r>
              <a:rPr lang="pt-BR" altLang="en-US" smtClean="0">
                <a:solidFill>
                  <a:srgbClr val="000000"/>
                </a:solidFill>
                <a:ea typeface="Calibri" pitchFamily="34" charset="0"/>
                <a:cs typeface="Calibri" pitchFamily="34" charset="0"/>
              </a:rPr>
              <a:t>As catástrofes naturais podem ser profundamente destrutivas, deixando em sua trilha um rastro de ferimentos, mortes e perdas econômicas. Hoje, aproximadamente 90.000 pessoas morrem todos os anos devido a catástrofes, sendo que outros 160 milhões de indivíduos são impactados negativamente como resultado dos desastres naturais. O Escritório das Nações Unidas para a Redução do Risco de Desastres (UNISDR) prevê que esse número só aumentará, havendo 15% a mais de eventos de desastres a cada ano. </a:t>
            </a:r>
          </a:p>
          <a:p>
            <a:pPr marL="230188" eaLnBrk="1" hangingPunct="1">
              <a:spcBef>
                <a:spcPct val="0"/>
              </a:spcBef>
            </a:pPr>
            <a:r>
              <a:rPr lang="pt-BR" altLang="en-US" smtClean="0">
                <a:solidFill>
                  <a:srgbClr val="000000"/>
                </a:solidFill>
                <a:ea typeface="Calibri" pitchFamily="34" charset="0"/>
                <a:cs typeface="Calibri" pitchFamily="34" charset="0"/>
              </a:rPr>
              <a:t> </a:t>
            </a:r>
          </a:p>
          <a:p>
            <a:pPr marL="230188" eaLnBrk="1" hangingPunct="1">
              <a:spcBef>
                <a:spcPct val="0"/>
              </a:spcBef>
            </a:pPr>
            <a:r>
              <a:rPr lang="pt-BR" altLang="en-US" smtClean="0">
                <a:solidFill>
                  <a:srgbClr val="000000"/>
                </a:solidFill>
                <a:ea typeface="Calibri" pitchFamily="34" charset="0"/>
                <a:cs typeface="Calibri" pitchFamily="34" charset="0"/>
              </a:rPr>
              <a:t>De 1970 a 2017, investimos US$ 112 milhões em subsídios relacionados a desastres e continuaremos ajudando as comunidades a se recuperarem da seguintes maneiras:</a:t>
            </a:r>
          </a:p>
          <a:p>
            <a:pPr marL="230188" eaLnBrk="1" hangingPunct="1">
              <a:spcBef>
                <a:spcPct val="0"/>
              </a:spcBef>
            </a:pPr>
            <a:endParaRPr lang="pt-BR" altLang="en-US" smtClean="0">
              <a:solidFill>
                <a:srgbClr val="000000"/>
              </a:solidFill>
              <a:ea typeface="Calibri" pitchFamily="34" charset="0"/>
              <a:cs typeface="Calibri" pitchFamily="34" charset="0"/>
            </a:endParaRPr>
          </a:p>
          <a:p>
            <a:pPr marL="230188" eaLnBrk="1" hangingPunct="1">
              <a:lnSpc>
                <a:spcPct val="107000"/>
              </a:lnSpc>
              <a:spcBef>
                <a:spcPct val="0"/>
              </a:spcBef>
              <a:buFont typeface="Symbol" pitchFamily="18" charset="2"/>
              <a:buChar char=""/>
            </a:pPr>
            <a:r>
              <a:rPr lang="pt-BR" altLang="en-US" sz="900" smtClean="0">
                <a:solidFill>
                  <a:srgbClr val="000000"/>
                </a:solidFill>
                <a:ea typeface="Calibri" pitchFamily="34" charset="0"/>
                <a:cs typeface="Calibri" pitchFamily="34" charset="0"/>
              </a:rPr>
              <a:t> Apoiando as atividades atuais e expandidas de socorro após catástrofes com os principais parceiros e organizações especialistas nesse tipo de atendimento;</a:t>
            </a:r>
          </a:p>
          <a:p>
            <a:pPr marL="230188" eaLnBrk="1" hangingPunct="1">
              <a:lnSpc>
                <a:spcPct val="107000"/>
              </a:lnSpc>
              <a:spcBef>
                <a:spcPct val="0"/>
              </a:spcBef>
              <a:buFont typeface="Symbol" pitchFamily="18" charset="2"/>
              <a:buChar char=""/>
            </a:pPr>
            <a:r>
              <a:rPr lang="pt-BR" altLang="en-US" sz="900" smtClean="0">
                <a:solidFill>
                  <a:srgbClr val="000000"/>
                </a:solidFill>
                <a:ea typeface="Calibri" pitchFamily="34" charset="0"/>
                <a:cs typeface="Calibri" pitchFamily="34" charset="0"/>
              </a:rPr>
              <a:t> Viabilizando a participação dos Leões em diferentes fases do gerenciamento de emergências, incluindo preparação para catástrofes, ajuda imediata, restauração das comunidades e reconstrução a longo prazo; e,</a:t>
            </a:r>
          </a:p>
          <a:p>
            <a:pPr marL="230188" eaLnBrk="1" hangingPunct="1">
              <a:lnSpc>
                <a:spcPct val="107000"/>
              </a:lnSpc>
              <a:spcBef>
                <a:spcPct val="0"/>
              </a:spcBef>
              <a:spcAft>
                <a:spcPts val="813"/>
              </a:spcAft>
              <a:buFont typeface="Symbol" pitchFamily="18" charset="2"/>
              <a:buChar char=""/>
            </a:pPr>
            <a:r>
              <a:rPr lang="pt-BR" altLang="en-US" sz="900" smtClean="0">
                <a:solidFill>
                  <a:srgbClr val="000000"/>
                </a:solidFill>
                <a:ea typeface="Calibri" pitchFamily="34" charset="0"/>
                <a:cs typeface="Calibri" pitchFamily="34" charset="0"/>
              </a:rPr>
              <a:t> Utilizando subsídios para grandes catástrofes e discricionários para permitir que os Leões respondam estrategicamente às catástrofes, inclusive por meio do estabelecimento de um depósitos de ajuda humanitária em regiões piloto.</a:t>
            </a:r>
          </a:p>
        </p:txBody>
      </p:sp>
      <p:sp>
        <p:nvSpPr>
          <p:cNvPr id="58372" name="Slide Number Placeholder 3"/>
          <p:cNvSpPr>
            <a:spLocks noGrp="1" noChangeArrowheads="1"/>
          </p:cNvSpPr>
          <p:nvPr>
            <p:ph type="sldNum" sz="quarter" idx="5"/>
          </p:nvPr>
        </p:nvSpPr>
        <p:spPr bwMode="auto">
          <a:noFill/>
          <a:ln>
            <a:miter lim="800000"/>
            <a:headEnd/>
            <a:tailEnd/>
          </a:ln>
        </p:spPr>
        <p:txBody>
          <a:bodyPr/>
          <a:lstStyle/>
          <a:p>
            <a:pPr>
              <a:buSzPct val="100000"/>
            </a:pPr>
            <a:fld id="{C7FCF742-C09C-4CBA-A22C-7C90579126A8}" type="slidenum">
              <a:rPr lang="en-US" altLang="en-US">
                <a:solidFill>
                  <a:srgbClr val="000000"/>
                </a:solidFill>
              </a:rPr>
              <a:pPr>
                <a:buSzPct val="100000"/>
              </a:pPr>
              <a:t>19</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041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230188" eaLnBrk="1" hangingPunct="1">
              <a:spcBef>
                <a:spcPct val="0"/>
              </a:spcBef>
            </a:pPr>
            <a:r>
              <a:rPr lang="pt-BR" altLang="en-US" smtClean="0">
                <a:solidFill>
                  <a:srgbClr val="000000"/>
                </a:solidFill>
                <a:ea typeface="Calibri" pitchFamily="34" charset="0"/>
                <a:cs typeface="Calibri" pitchFamily="34" charset="0"/>
              </a:rPr>
              <a:t>O serviço humanitário é a essência do nosso trabalho. Identificamos as necessidades mais cruciais das comunidades em todo o mundo e capacitamos os Leões para que promovam esforços humanitários que transformam as vidas de milhões de pessoas nos EUA e no exterior. A </a:t>
            </a:r>
            <a:r>
              <a:rPr lang="pt-BR" altLang="en-US" i="1" smtClean="0">
                <a:solidFill>
                  <a:srgbClr val="000000"/>
                </a:solidFill>
                <a:ea typeface="Calibri" pitchFamily="34" charset="0"/>
                <a:cs typeface="Calibri" pitchFamily="34" charset="0"/>
              </a:rPr>
              <a:t>Campanha 100</a:t>
            </a:r>
            <a:r>
              <a:rPr lang="pt-BR" altLang="en-US" smtClean="0">
                <a:solidFill>
                  <a:srgbClr val="000000"/>
                </a:solidFill>
                <a:ea typeface="Calibri" pitchFamily="34" charset="0"/>
                <a:cs typeface="Calibri" pitchFamily="34" charset="0"/>
              </a:rPr>
              <a:t> nos permitirá continuar realizando uma extensa gama de projetos humanitários nas seguintes áreas: </a:t>
            </a:r>
          </a:p>
          <a:p>
            <a:pPr marL="230188" eaLnBrk="1" hangingPunct="1">
              <a:spcBef>
                <a:spcPct val="0"/>
              </a:spcBef>
            </a:pPr>
            <a:endParaRPr lang="pt-BR" altLang="en-US" smtClean="0">
              <a:solidFill>
                <a:srgbClr val="000000"/>
              </a:solidFill>
              <a:ea typeface="Calibri" pitchFamily="34" charset="0"/>
              <a:cs typeface="Calibri" pitchFamily="34" charset="0"/>
            </a:endParaRPr>
          </a:p>
          <a:p>
            <a:pPr marL="230188" eaLnBrk="1" hangingPunct="1">
              <a:spcBef>
                <a:spcPct val="0"/>
              </a:spcBef>
              <a:buFont typeface="Symbol" pitchFamily="18" charset="2"/>
              <a:buChar char=""/>
            </a:pPr>
            <a:r>
              <a:rPr lang="pt-BR" altLang="en-US" b="1" smtClean="0">
                <a:solidFill>
                  <a:srgbClr val="000000"/>
                </a:solidFill>
                <a:ea typeface="Calibri" pitchFamily="34" charset="0"/>
                <a:cs typeface="Calibri" pitchFamily="34" charset="0"/>
              </a:rPr>
              <a:t> Sarampo e Rubéola.</a:t>
            </a:r>
            <a:r>
              <a:rPr lang="pt-BR" altLang="en-US" smtClean="0">
                <a:solidFill>
                  <a:srgbClr val="000000"/>
                </a:solidFill>
                <a:ea typeface="Calibri" pitchFamily="34" charset="0"/>
                <a:cs typeface="Calibri" pitchFamily="34" charset="0"/>
              </a:rPr>
              <a:t> Assumimos o compromisso de nos juntarmos ao esforço global para eliminar o sarampo de todas as comunidades até 2020. O sarampo é a principal causa de morte entre crianças e a rubéola é a principal causa evitável de defeitos congênitos. Crianças nascidas com síndrome da rubéola congênita podem ter múltiplos defeitos que alteram a vida, incluindo distúrbios cardíacos, cegueira, surdez ou danos cerebrais. Continuaremos apoiando os Leões na luta crítica de eliminação do sarampo e da rubéola, à medida que eles se mobilizam e defendem esta causa durante as campanhas de vacinação em todo o mundo. </a:t>
            </a:r>
          </a:p>
          <a:p>
            <a:pPr marL="230188" eaLnBrk="1" hangingPunct="1">
              <a:spcBef>
                <a:spcPct val="0"/>
              </a:spcBef>
              <a:buFont typeface="Symbol" pitchFamily="18" charset="2"/>
              <a:buChar char=""/>
            </a:pPr>
            <a:r>
              <a:rPr lang="pt-BR" altLang="en-US" b="1" smtClean="0">
                <a:solidFill>
                  <a:srgbClr val="000000"/>
                </a:solidFill>
                <a:ea typeface="Calibri" pitchFamily="34" charset="0"/>
                <a:cs typeface="Calibri" pitchFamily="34" charset="0"/>
              </a:rPr>
              <a:t> Capacitação de Deficientes.</a:t>
            </a:r>
            <a:r>
              <a:rPr lang="pt-BR" altLang="en-US" smtClean="0">
                <a:solidFill>
                  <a:srgbClr val="000000"/>
                </a:solidFill>
                <a:ea typeface="Calibri" pitchFamily="34" charset="0"/>
                <a:cs typeface="Calibri" pitchFamily="34" charset="0"/>
              </a:rPr>
              <a:t> Durante décadas, temos trabalhado para ajudar os deficientes a levar vidas mais independentes, produtivas e gratificantes. Os Leões construíram mais de mil casas acessíveis aos deficientes em parceria com o Habitat for Humanity e fizeram uma parceria com as Olimpíadas Especiais para apoiar a aceitação de pessoas com deficiências intelectuais em suas comunidades. Continuaremos apoiando pessoas deficientes, fornecendo treinamentos e os serviços necessários para que aumentem suas oportunidades acadêmicas e no mercado de trabalho, ao mesmo tempo em que as ajudamos na rotina diária e estabilidade emocional. </a:t>
            </a:r>
          </a:p>
          <a:p>
            <a:pPr marL="230188" eaLnBrk="1" hangingPunct="1">
              <a:spcBef>
                <a:spcPct val="0"/>
              </a:spcBef>
              <a:buFont typeface="Symbol" pitchFamily="18" charset="2"/>
              <a:buChar char=""/>
            </a:pPr>
            <a:r>
              <a:rPr lang="pt-BR" altLang="en-US" b="1" smtClean="0">
                <a:solidFill>
                  <a:srgbClr val="000000"/>
                </a:solidFill>
                <a:ea typeface="Calibri" pitchFamily="34" charset="0"/>
                <a:cs typeface="Calibri" pitchFamily="34" charset="0"/>
              </a:rPr>
              <a:t> Apoio às populações vulneráveis ​​e em risco.</a:t>
            </a:r>
            <a:r>
              <a:rPr lang="pt-BR" altLang="en-US" smtClean="0">
                <a:solidFill>
                  <a:srgbClr val="000000"/>
                </a:solidFill>
                <a:ea typeface="Calibri" pitchFamily="34" charset="0"/>
                <a:cs typeface="Calibri" pitchFamily="34" charset="0"/>
              </a:rPr>
              <a:t>  Continuaremos identificando populações vulneráveis ​​e em risco em todo o mundo, desenvolvendo e executando programas inovadores para atender às suas necessidades.  </a:t>
            </a:r>
          </a:p>
        </p:txBody>
      </p:sp>
      <p:sp>
        <p:nvSpPr>
          <p:cNvPr id="60420" name="Slide Number Placeholder 3"/>
          <p:cNvSpPr>
            <a:spLocks noGrp="1" noChangeArrowheads="1"/>
          </p:cNvSpPr>
          <p:nvPr>
            <p:ph type="sldNum" sz="quarter" idx="5"/>
          </p:nvPr>
        </p:nvSpPr>
        <p:spPr bwMode="auto">
          <a:noFill/>
          <a:ln>
            <a:miter lim="800000"/>
            <a:headEnd/>
            <a:tailEnd/>
          </a:ln>
        </p:spPr>
        <p:txBody>
          <a:bodyPr/>
          <a:lstStyle/>
          <a:p>
            <a:pPr>
              <a:buSzPct val="100000"/>
            </a:pPr>
            <a:fld id="{76889AB6-A751-4DF0-A595-7110046D63CC}" type="slidenum">
              <a:rPr lang="en-US" altLang="en-US">
                <a:solidFill>
                  <a:srgbClr val="000000"/>
                </a:solidFill>
              </a:rPr>
              <a:pPr>
                <a:buSzPct val="100000"/>
              </a:pPr>
              <a:t>20</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246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lnSpc>
                <a:spcPct val="107000"/>
              </a:lnSpc>
              <a:spcBef>
                <a:spcPct val="0"/>
              </a:spcBef>
              <a:spcAft>
                <a:spcPts val="813"/>
              </a:spcAft>
            </a:pPr>
            <a:r>
              <a:rPr lang="pt-BR" altLang="en-US" smtClean="0">
                <a:solidFill>
                  <a:srgbClr val="000000"/>
                </a:solidFill>
                <a:ea typeface="Times New Roman" pitchFamily="18" charset="0"/>
                <a:cs typeface="Calibri" pitchFamily="34" charset="0"/>
              </a:rPr>
              <a:t>O diabetes é uma epidemia global que mais se alastra no mundo. É uma das principais causas de mortalidade a nível mundial e uma das principais causas de cegueira e deficiência visual.  Particularmente, ela é a sexta principal causa de mortalidade entre mulheres.  Isso causa enormes repercussões negativas em relação ao bem-estar pessoal e familiar, ao desenvolvimento comunitário, crescimento econômico e à prosperidade em geral.</a:t>
            </a:r>
          </a:p>
          <a:p>
            <a:pPr algn="just" eaLnBrk="1" hangingPunct="1">
              <a:lnSpc>
                <a:spcPct val="107000"/>
              </a:lnSpc>
              <a:spcBef>
                <a:spcPct val="0"/>
              </a:spcBef>
              <a:spcAft>
                <a:spcPts val="813"/>
              </a:spcAft>
            </a:pPr>
            <a:r>
              <a:rPr lang="pt-BR" altLang="en-US" smtClean="0">
                <a:solidFill>
                  <a:srgbClr val="000000"/>
                </a:solidFill>
                <a:ea typeface="Times New Roman" pitchFamily="18" charset="0"/>
                <a:cs typeface="Calibri" pitchFamily="34" charset="0"/>
              </a:rPr>
              <a:t>Por meio da </a:t>
            </a:r>
            <a:r>
              <a:rPr lang="pt-BR" altLang="en-US" i="1" smtClean="0">
                <a:solidFill>
                  <a:srgbClr val="000000"/>
                </a:solidFill>
                <a:ea typeface="Times New Roman" pitchFamily="18" charset="0"/>
                <a:cs typeface="Calibri" pitchFamily="34" charset="0"/>
              </a:rPr>
              <a:t>Campanha 100,</a:t>
            </a:r>
            <a:r>
              <a:rPr lang="pt-BR" altLang="en-US" smtClean="0">
                <a:solidFill>
                  <a:srgbClr val="000000"/>
                </a:solidFill>
                <a:ea typeface="Times New Roman" pitchFamily="18" charset="0"/>
                <a:cs typeface="Calibri" pitchFamily="34" charset="0"/>
              </a:rPr>
              <a:t> temos a oportunidade de ser uma parte importante do enfrentamento a essa epidemia global. Ajudaremos a prevenir o diabetes por meio de iniciativas de saúde abrangentes e multifacetadas, cujo alvo serão as comunidades nas quais vivemos e servimos. Em 2016 e 2017, financiamos mais de US$ 650.000 em apoio a 27 projetos-piloto de combate ao diabetes em todo o mundo. Essa plataforma nos permite fazer investimentos eficientes e eficazes em: </a:t>
            </a:r>
          </a:p>
          <a:p>
            <a:pPr algn="just" eaLnBrk="1" hangingPunct="1">
              <a:lnSpc>
                <a:spcPct val="107000"/>
              </a:lnSpc>
              <a:spcBef>
                <a:spcPct val="0"/>
              </a:spcBef>
              <a:spcAft>
                <a:spcPts val="813"/>
              </a:spcAft>
            </a:pPr>
            <a:endParaRPr lang="pt-BR" altLang="en-US" smtClean="0">
              <a:solidFill>
                <a:srgbClr val="000000"/>
              </a:solidFill>
              <a:ea typeface="Times New Roman" pitchFamily="18" charset="0"/>
              <a:cs typeface="Calibri" pitchFamily="34" charset="0"/>
            </a:endParaRPr>
          </a:p>
          <a:p>
            <a:pPr algn="just" eaLnBrk="1" hangingPunct="1">
              <a:lnSpc>
                <a:spcPct val="107000"/>
              </a:lnSpc>
              <a:spcBef>
                <a:spcPct val="0"/>
              </a:spcBef>
              <a:buFont typeface="Symbol" pitchFamily="18" charset="2"/>
              <a:buChar char=""/>
            </a:pPr>
            <a:r>
              <a:rPr lang="pt-BR" altLang="en-US" smtClean="0">
                <a:solidFill>
                  <a:srgbClr val="000000"/>
                </a:solidFill>
                <a:ea typeface="Times New Roman" pitchFamily="18" charset="0"/>
                <a:cs typeface="Calibri" pitchFamily="34" charset="0"/>
              </a:rPr>
              <a:t> Esforços para sustentar e estabelecer serviços de classe mundial para o controle e gerenciamento do diabetes por meio de acampamentos de diabetes, eventos abrangentes de rastreamento da doença, infraestrutura de saúde e capacitação de recursos humanos;</a:t>
            </a:r>
          </a:p>
          <a:p>
            <a:pPr algn="just" eaLnBrk="1" hangingPunct="1">
              <a:lnSpc>
                <a:spcPct val="107000"/>
              </a:lnSpc>
              <a:spcBef>
                <a:spcPct val="0"/>
              </a:spcBef>
              <a:buFont typeface="Symbol" pitchFamily="18" charset="2"/>
              <a:buChar char=""/>
            </a:pPr>
            <a:r>
              <a:rPr lang="pt-BR" altLang="en-US" smtClean="0">
                <a:solidFill>
                  <a:srgbClr val="000000"/>
                </a:solidFill>
                <a:ea typeface="Times New Roman" pitchFamily="18" charset="0"/>
                <a:cs typeface="Calibri" pitchFamily="34" charset="0"/>
              </a:rPr>
              <a:t> Estabelecer um programa de pesquisa operacional para investigar as lacunas entre a acessibilidade e a viabilidade dos cuidados abrangentes relacionados ao diabetes, bem como as comunidades carentes de serviços; e,</a:t>
            </a:r>
          </a:p>
          <a:p>
            <a:pPr algn="just" eaLnBrk="1" hangingPunct="1">
              <a:lnSpc>
                <a:spcPct val="107000"/>
              </a:lnSpc>
              <a:spcBef>
                <a:spcPct val="0"/>
              </a:spcBef>
              <a:spcAft>
                <a:spcPts val="813"/>
              </a:spcAft>
              <a:buFont typeface="Symbol" pitchFamily="18" charset="2"/>
              <a:buChar char=""/>
            </a:pPr>
            <a:r>
              <a:rPr lang="pt-BR" altLang="en-US" smtClean="0">
                <a:solidFill>
                  <a:srgbClr val="000000"/>
                </a:solidFill>
                <a:ea typeface="Times New Roman" pitchFamily="18" charset="0"/>
                <a:cs typeface="Calibri" pitchFamily="34" charset="0"/>
              </a:rPr>
              <a:t> Esforços para aumentar as atividades abrangentes de triagem do diabetes e educação em saúde ligadas aos serviços de atenção primária e secundária.</a:t>
            </a:r>
          </a:p>
        </p:txBody>
      </p:sp>
      <p:sp>
        <p:nvSpPr>
          <p:cNvPr id="62468" name="Slide Number Placeholder 3"/>
          <p:cNvSpPr>
            <a:spLocks noGrp="1" noChangeArrowheads="1"/>
          </p:cNvSpPr>
          <p:nvPr>
            <p:ph type="sldNum" sz="quarter" idx="5"/>
          </p:nvPr>
        </p:nvSpPr>
        <p:spPr bwMode="auto">
          <a:noFill/>
          <a:ln>
            <a:miter lim="800000"/>
            <a:headEnd/>
            <a:tailEnd/>
          </a:ln>
        </p:spPr>
        <p:txBody>
          <a:bodyPr/>
          <a:lstStyle/>
          <a:p>
            <a:pPr>
              <a:buSzPct val="100000"/>
            </a:pPr>
            <a:fld id="{B7614269-F829-41A5-A9D6-921FF26D78FB}" type="slidenum">
              <a:rPr lang="en-US" altLang="en-US">
                <a:solidFill>
                  <a:srgbClr val="000000"/>
                </a:solidFill>
              </a:rPr>
              <a:pPr>
                <a:buSzPct val="100000"/>
              </a:pPr>
              <a:t>21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765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pt-BR" altLang="en-US" smtClean="0">
                <a:solidFill>
                  <a:srgbClr val="000000"/>
                </a:solidFill>
              </a:rPr>
              <a:t>Em junho de 2018, LCIF estará comemorando o seu 50</a:t>
            </a:r>
            <a:r>
              <a:rPr lang="pt-BR" altLang="en-US" baseline="30000" smtClean="0">
                <a:solidFill>
                  <a:srgbClr val="000000"/>
                </a:solidFill>
              </a:rPr>
              <a:t>º</a:t>
            </a:r>
            <a:r>
              <a:rPr lang="pt-BR" altLang="en-US" smtClean="0">
                <a:solidFill>
                  <a:srgbClr val="000000"/>
                </a:solidFill>
              </a:rPr>
              <a:t> aniversário  LCIF é a Nossa Fundação.  Nos últimos 50 anos, a nossa fundação causou um enorme impacto em muitos projetos e iniciativas locais e globais.  Graças à outorga de mais de US$ 1 bilhão em subsídios, salvamos a visão de 9,1 milhões de pessoas por meio de cirurgias de catarata.  Proporcionamos uma vida melhor para mais de 16 milhões de crianças que aprenderam habilidades positivas por meio do programa Lions Quest.  Estamos presentes para nossos vizinhos e comunidades em todo o mundo, sempre que uma catástrofe acontece, já tendo outorgado mais de US$ 118 milhões em assistência após catástrofes.  Apoiamos a vacinação de milhões de crianças contra o sarampo, poupando inúmeras vidas.  </a:t>
            </a:r>
          </a:p>
          <a:p>
            <a:pPr defTabSz="923925" eaLnBrk="1" hangingPunct="1">
              <a:spcBef>
                <a:spcPct val="0"/>
              </a:spcBef>
            </a:pPr>
            <a:endParaRPr lang="pt-BR" altLang="en-US" smtClean="0">
              <a:solidFill>
                <a:srgbClr val="000000"/>
              </a:solidFill>
            </a:endParaRPr>
          </a:p>
          <a:p>
            <a:pPr defTabSz="923925" eaLnBrk="1" hangingPunct="1">
              <a:spcBef>
                <a:spcPct val="0"/>
              </a:spcBef>
            </a:pPr>
            <a:r>
              <a:rPr lang="pt-BR" altLang="en-US" smtClean="0">
                <a:solidFill>
                  <a:srgbClr val="000000"/>
                </a:solidFill>
              </a:rPr>
              <a:t>Quais são alguns dos impactos mais marcantes que LCIF já causou em sua comunidade? </a:t>
            </a:r>
          </a:p>
        </p:txBody>
      </p:sp>
      <p:sp>
        <p:nvSpPr>
          <p:cNvPr id="27652" name="Slide Number Placeholder 3"/>
          <p:cNvSpPr>
            <a:spLocks noGrp="1" noChangeArrowheads="1"/>
          </p:cNvSpPr>
          <p:nvPr>
            <p:ph type="sldNum" sz="quarter" idx="5"/>
          </p:nvPr>
        </p:nvSpPr>
        <p:spPr bwMode="auto">
          <a:noFill/>
          <a:ln>
            <a:miter lim="800000"/>
            <a:headEnd/>
            <a:tailEnd/>
          </a:ln>
        </p:spPr>
        <p:txBody>
          <a:bodyPr/>
          <a:lstStyle/>
          <a:p>
            <a:pPr>
              <a:buSzPct val="100000"/>
            </a:pPr>
            <a:fld id="{185DB4AA-488C-4F02-A1DE-6EB02B977936}" type="slidenum">
              <a:rPr lang="en-US" altLang="en-US">
                <a:solidFill>
                  <a:srgbClr val="000000"/>
                </a:solidFill>
              </a:rPr>
              <a:pPr>
                <a:buSzPct val="100000"/>
              </a:pPr>
              <a:t>4</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451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461963" algn="just" eaLnBrk="1" hangingPunct="1">
              <a:lnSpc>
                <a:spcPct val="107000"/>
              </a:lnSpc>
              <a:spcBef>
                <a:spcPct val="0"/>
              </a:spcBef>
              <a:spcAft>
                <a:spcPts val="813"/>
              </a:spcAft>
            </a:pPr>
            <a:r>
              <a:rPr lang="pt-BR" altLang="en-US" smtClean="0">
                <a:solidFill>
                  <a:srgbClr val="000000"/>
                </a:solidFill>
                <a:ea typeface="Calibri" pitchFamily="34" charset="0"/>
                <a:cs typeface="Calibri" pitchFamily="34" charset="0"/>
              </a:rPr>
              <a:t>Devido ao aumento dos preços de alimentos e energia, recessões econômicas, mudanças climáticas e instabilidade política, a fome continua sendo um dos desafios mais críticos e urgentes do mundo, particularmente para as crianças. Em 2015, as Nações Unidas informaram que 777 milhões de pessoas sofriam de fome crônica, sendo que em 2016 esse número subiu para 815 milhões.  Isso significa que 11% da população mundial tem fome crônica, apesar de termos produção global suficiente para alimentar toda a população. Temos o compromisso de melhorar o acesso a alimentos para todos por meio das seguintes iniciativas:</a:t>
            </a:r>
          </a:p>
          <a:p>
            <a:pPr marL="461963" algn="just" eaLnBrk="1" hangingPunct="1">
              <a:lnSpc>
                <a:spcPct val="107000"/>
              </a:lnSpc>
              <a:spcBef>
                <a:spcPct val="0"/>
              </a:spcBef>
              <a:spcAft>
                <a:spcPts val="813"/>
              </a:spcAft>
            </a:pPr>
            <a:endParaRPr lang="pt-BR" altLang="en-US" smtClean="0">
              <a:solidFill>
                <a:srgbClr val="000000"/>
              </a:solidFill>
              <a:ea typeface="Calibri" pitchFamily="34" charset="0"/>
              <a:cs typeface="Calibri" pitchFamily="34" charset="0"/>
            </a:endParaRP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Investimento em infraestrutura e melhores sistemas de transporte que aumentem a capacidade local dos bancos de alimentos existentes, centros de alimentação e instalações de distribuição de alimentos - e criem novos sistemas de bancos de alimentos sustentáveis ​​onde eles não existam atualmente;</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Garantir veículos para transportar, coletar e entregar alimentos ou refeições;</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Fornecer unidades comerciais de refrigeração e freezers para armazenar alimentos perecíveis onde forem necessários; e,</a:t>
            </a:r>
          </a:p>
          <a:p>
            <a:pPr marL="750888" lvl="1" indent="-287338" algn="just" eaLnBrk="1" hangingPunct="1">
              <a:lnSpc>
                <a:spcPct val="107000"/>
              </a:lnSpc>
              <a:spcBef>
                <a:spcPct val="0"/>
              </a:spcBef>
              <a:spcAft>
                <a:spcPts val="813"/>
              </a:spcAft>
              <a:buFont typeface="Symbol" pitchFamily="18" charset="2"/>
              <a:buChar char=""/>
            </a:pPr>
            <a:r>
              <a:rPr lang="pt-BR" altLang="en-US" smtClean="0">
                <a:solidFill>
                  <a:srgbClr val="000000"/>
                </a:solidFill>
                <a:ea typeface="Calibri" pitchFamily="34" charset="0"/>
                <a:cs typeface="Times New Roman" pitchFamily="18" charset="0"/>
              </a:rPr>
              <a:t>Equipar centros de alimentação selecionados com equipamentos de cozinha, como fogões e fornos, para preparar, servir ou distribuir refeições.</a:t>
            </a:r>
          </a:p>
        </p:txBody>
      </p:sp>
      <p:sp>
        <p:nvSpPr>
          <p:cNvPr id="64516" name="Slide Number Placeholder 3"/>
          <p:cNvSpPr>
            <a:spLocks noGrp="1" noChangeArrowheads="1"/>
          </p:cNvSpPr>
          <p:nvPr>
            <p:ph type="sldNum" sz="quarter" idx="5"/>
          </p:nvPr>
        </p:nvSpPr>
        <p:spPr bwMode="auto">
          <a:noFill/>
          <a:ln>
            <a:miter lim="800000"/>
            <a:headEnd/>
            <a:tailEnd/>
          </a:ln>
        </p:spPr>
        <p:txBody>
          <a:bodyPr/>
          <a:lstStyle/>
          <a:p>
            <a:pPr>
              <a:buSzPct val="100000"/>
            </a:pPr>
            <a:fld id="{229F42A4-29AB-4A3C-8610-2E9EFAC62452}" type="slidenum">
              <a:rPr lang="en-US" altLang="en-US">
                <a:solidFill>
                  <a:srgbClr val="000000"/>
                </a:solidFill>
              </a:rPr>
              <a:pPr>
                <a:buSzPct val="100000"/>
              </a:pPr>
              <a:t>22</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656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461963" eaLnBrk="1" hangingPunct="1">
              <a:lnSpc>
                <a:spcPct val="107000"/>
              </a:lnSpc>
              <a:spcBef>
                <a:spcPct val="0"/>
              </a:spcBef>
            </a:pPr>
            <a:r>
              <a:rPr lang="pt-BR" altLang="en-US" smtClean="0">
                <a:solidFill>
                  <a:srgbClr val="000000"/>
                </a:solidFill>
                <a:ea typeface="Calibri" pitchFamily="34" charset="0"/>
                <a:cs typeface="Calibri" pitchFamily="34" charset="0"/>
              </a:rPr>
              <a:t>A cada dois minutos, uma criança é diagnosticada com câncer. Em média, a idade para o diagnóstico é seis anos. Enquanto a taxa de sobrevivência em países de alta renda é de 80%, crianças em países de baixa e média renda, que representam cerca de 60% das crianças com câncer em todo o mundo, têm chances de sobrevivência muito mais baixas, entre 10% a 20%. Mais de 90% das mortes devido ao câncer infantil ocorrem em ambientes de poucos recursos. Estaremos nos concentrando em áreas onde há uma grande necessidade de desenvolvimento de infraestrutura de saúde e capacitação de recursos humanos. Estaremos também expandindo projetos bem-sucedidos, como o mapeamento do genoma para aumentar o diagnóstico, o tratamento e a taxa de sobrevida geral daqueles que sofrem de câncer infantil. Especificamente, estaremos investindo em:</a:t>
            </a:r>
          </a:p>
          <a:p>
            <a:pPr marL="461963" algn="just" eaLnBrk="1" hangingPunct="1">
              <a:lnSpc>
                <a:spcPct val="107000"/>
              </a:lnSpc>
              <a:spcBef>
                <a:spcPct val="0"/>
              </a:spcBef>
            </a:pPr>
            <a:r>
              <a:rPr lang="pt-BR" altLang="en-US" b="1" smtClean="0">
                <a:solidFill>
                  <a:srgbClr val="000000"/>
                </a:solidFill>
                <a:ea typeface="Calibri" pitchFamily="34" charset="0"/>
                <a:cs typeface="Calibri" pitchFamily="34" charset="0"/>
              </a:rPr>
              <a:t> </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Melhorias ou no estabelecimento de serviços de oncologia infantil em países em desenvolvimento por meio da implantação de infraestruturas de longo prazo;</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Equipamentos médicos essenciais e de laboratório para triagem, tratamento e pesquisa do câncer infantil;</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Unidades móveis para triagens de câncer;</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Construção e expansão de centros de câncer pediátrico;</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Veículos de transporte para os Leões transportarem famílias para consultas médicas; e,</a:t>
            </a:r>
          </a:p>
          <a:p>
            <a:pPr marL="750888" lvl="1" indent="-287338" algn="just" eaLnBrk="1" hangingPunct="1">
              <a:lnSpc>
                <a:spcPct val="107000"/>
              </a:lnSpc>
              <a:spcBef>
                <a:spcPct val="0"/>
              </a:spcBef>
              <a:spcAft>
                <a:spcPts val="813"/>
              </a:spcAft>
              <a:buFont typeface="Symbol" pitchFamily="18" charset="2"/>
              <a:buChar char=""/>
            </a:pPr>
            <a:r>
              <a:rPr lang="pt-BR" altLang="en-US" smtClean="0">
                <a:solidFill>
                  <a:srgbClr val="000000"/>
                </a:solidFill>
                <a:ea typeface="Calibri" pitchFamily="34" charset="0"/>
                <a:cs typeface="Calibri" pitchFamily="34" charset="0"/>
              </a:rPr>
              <a:t>Serviços de construção e equipamentos para instalação de acomodações para familiares de pacientes e outras acomodações comunitárias durante o tratamento, além de acampamentos que atendam aos pacientes com câncer pediátrico e suas famílias.</a:t>
            </a:r>
          </a:p>
        </p:txBody>
      </p:sp>
      <p:sp>
        <p:nvSpPr>
          <p:cNvPr id="66564" name="Slide Number Placeholder 3"/>
          <p:cNvSpPr>
            <a:spLocks noGrp="1" noChangeArrowheads="1"/>
          </p:cNvSpPr>
          <p:nvPr>
            <p:ph type="sldNum" sz="quarter" idx="5"/>
          </p:nvPr>
        </p:nvSpPr>
        <p:spPr bwMode="auto">
          <a:noFill/>
          <a:ln>
            <a:miter lim="800000"/>
            <a:headEnd/>
            <a:tailEnd/>
          </a:ln>
        </p:spPr>
        <p:txBody>
          <a:bodyPr/>
          <a:lstStyle/>
          <a:p>
            <a:pPr>
              <a:buSzPct val="100000"/>
            </a:pPr>
            <a:fld id="{63E6F5D2-649C-4F29-9647-A3DFA960279E}" type="slidenum">
              <a:rPr lang="en-US" altLang="en-US">
                <a:solidFill>
                  <a:srgbClr val="000000"/>
                </a:solidFill>
              </a:rPr>
              <a:pPr>
                <a:buSzPct val="100000"/>
              </a:pPr>
              <a:t>23</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861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461963" eaLnBrk="1" hangingPunct="1">
              <a:lnSpc>
                <a:spcPct val="107000"/>
              </a:lnSpc>
              <a:spcBef>
                <a:spcPct val="0"/>
              </a:spcBef>
            </a:pPr>
            <a:r>
              <a:rPr lang="pt-BR" altLang="en-US" smtClean="0">
                <a:solidFill>
                  <a:srgbClr val="000000"/>
                </a:solidFill>
                <a:ea typeface="Calibri" pitchFamily="34" charset="0"/>
                <a:cs typeface="Calibri" pitchFamily="34" charset="0"/>
              </a:rPr>
              <a:t>Alguns dos desafios ambientais mais profundos e interconectados do século XXI  são o desmatamento, mudanças climáticas e a escassez de água. Mesmo que a taxa global de desmatamento tenha diminuído drasticamente nos últimos 25 anos, 129 milhões de hectares de florestas foram perdidos desde 1990. Enquanto isso, pelo menos 1,8 bilhão de pessoas  ainda usam uma fonte de água potável contaminada por matéria fecal e 40% da população mundial é afetada pela escassez de água. LCIF concentrará esforços nas seguintes iniciativas críticas:</a:t>
            </a:r>
          </a:p>
          <a:p>
            <a:pPr marL="461963" eaLnBrk="1" hangingPunct="1">
              <a:lnSpc>
                <a:spcPct val="107000"/>
              </a:lnSpc>
              <a:spcBef>
                <a:spcPct val="0"/>
              </a:spcBef>
            </a:pPr>
            <a:r>
              <a:rPr lang="pt-BR" altLang="en-US" b="1" smtClean="0">
                <a:solidFill>
                  <a:srgbClr val="000000"/>
                </a:solidFill>
                <a:ea typeface="Calibri" pitchFamily="34" charset="0"/>
                <a:cs typeface="Calibri" pitchFamily="34" charset="0"/>
              </a:rPr>
              <a:t> </a:t>
            </a:r>
          </a:p>
          <a:p>
            <a:pPr marL="750888" lvl="1" indent="-287338"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Construção e instalação de tanques de água, poços e bombas onde forem necessários nas comunidades; </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Fornecimento de equipamentos para armazenamento de água e sistemas de irrigação;</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Garantia de equipamentos de purificação de água para instalações públicas, como escolas e clínicas médicas;  </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Instalação de sanitários e serviços de saneamento em regiões onde atualmente não existam; e,</a:t>
            </a:r>
          </a:p>
          <a:p>
            <a:pPr marL="750888" lvl="1" indent="-287338" algn="just" eaLnBrk="1" hangingPunct="1">
              <a:lnSpc>
                <a:spcPct val="107000"/>
              </a:lnSpc>
              <a:spcBef>
                <a:spcPct val="0"/>
              </a:spcBef>
              <a:buFont typeface="Symbol" pitchFamily="18" charset="2"/>
              <a:buChar char=""/>
            </a:pPr>
            <a:r>
              <a:rPr lang="pt-BR" altLang="en-US" smtClean="0">
                <a:solidFill>
                  <a:srgbClr val="000000"/>
                </a:solidFill>
                <a:ea typeface="Calibri" pitchFamily="34" charset="0"/>
                <a:cs typeface="Calibri" pitchFamily="34" charset="0"/>
              </a:rPr>
              <a:t>Outros projetos que levem melhorias à saúde geral e ao meio ambiente, beneficiando a humanidade hoje e as gerações futuras.</a:t>
            </a:r>
          </a:p>
        </p:txBody>
      </p:sp>
      <p:sp>
        <p:nvSpPr>
          <p:cNvPr id="68612" name="Slide Number Placeholder 3"/>
          <p:cNvSpPr>
            <a:spLocks noGrp="1" noChangeArrowheads="1"/>
          </p:cNvSpPr>
          <p:nvPr>
            <p:ph type="sldNum" sz="quarter" idx="5"/>
          </p:nvPr>
        </p:nvSpPr>
        <p:spPr bwMode="auto">
          <a:noFill/>
          <a:ln>
            <a:miter lim="800000"/>
            <a:headEnd/>
            <a:tailEnd/>
          </a:ln>
        </p:spPr>
        <p:txBody>
          <a:bodyPr/>
          <a:lstStyle/>
          <a:p>
            <a:pPr>
              <a:buSzPct val="100000"/>
            </a:pPr>
            <a:fld id="{7450BD9A-1EBF-438B-9068-8B8F4E081F6F}" type="slidenum">
              <a:rPr lang="en-US" altLang="en-US">
                <a:solidFill>
                  <a:srgbClr val="000000"/>
                </a:solidFill>
              </a:rPr>
              <a:pPr>
                <a:buSzPct val="100000"/>
              </a:pPr>
              <a:t>24</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7168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A campanha está utilizando uma variedade de estratégias de reconhecimento para incentivar as doações individuais e de clube. Para o reconhecimento de doações de indivíduos, as novas oportunidades relacionadas à campanha coincidirão com o reconhecimento de LCIF em vigor. Isso significa que programas contínuos bem-sucedidos e bem recebidos, como o Título de Companheiro de Melvin Jones e Companheiro de Melvin Jones Progressivo, continuarão durante a campanha - sendo que todas as doações contarão para os créditos de CMJ, além de receberem o devido reconhecimento referente à campanha. A nova estrutura de reconhecimento procura incentivar doações regulares e recorrentes, comemorar o 50</a:t>
            </a:r>
            <a:r>
              <a:rPr lang="pt-BR" altLang="en-US" baseline="30000" smtClean="0">
                <a:solidFill>
                  <a:srgbClr val="000000"/>
                </a:solidFill>
              </a:rPr>
              <a:t>º</a:t>
            </a:r>
            <a:r>
              <a:rPr lang="pt-BR" altLang="en-US" smtClean="0">
                <a:solidFill>
                  <a:srgbClr val="000000"/>
                </a:solidFill>
              </a:rPr>
              <a:t> aniversário da fundação e incentivar o aumento dos níveis de doações.</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Para </a:t>
            </a:r>
            <a:r>
              <a:rPr lang="pt-BR" altLang="en-US" b="1" smtClean="0">
                <a:solidFill>
                  <a:srgbClr val="000000"/>
                </a:solidFill>
              </a:rPr>
              <a:t>doações ou promessas de doação por quantia total</a:t>
            </a:r>
            <a:r>
              <a:rPr lang="pt-BR" altLang="en-US" smtClean="0">
                <a:solidFill>
                  <a:srgbClr val="000000"/>
                </a:solidFill>
              </a:rPr>
              <a:t>, a campanha oferecerá vários níveis de distintivos e outros reconhecimentos. Os nomes dos níveis estarão incluindo mensagens do caso para apoio à campanha.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Para reconhecer as </a:t>
            </a:r>
            <a:r>
              <a:rPr lang="pt-BR" altLang="en-US" b="1" smtClean="0">
                <a:solidFill>
                  <a:srgbClr val="000000"/>
                </a:solidFill>
              </a:rPr>
              <a:t>doações automatizadas</a:t>
            </a:r>
            <a:r>
              <a:rPr lang="pt-BR" altLang="en-US" smtClean="0">
                <a:solidFill>
                  <a:srgbClr val="000000"/>
                </a:solidFill>
              </a:rPr>
              <a:t>, a campanha provavelmente instituirá tipos de afiliações acompanhadas dos devidos reconhecimentos.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Mais detalhes sobre níveis e oportunidades de reconhecimentos específicos serão aprovados e anunciados em breve.</a:t>
            </a:r>
          </a:p>
        </p:txBody>
      </p:sp>
      <p:sp>
        <p:nvSpPr>
          <p:cNvPr id="71684" name="Slide Number Placeholder 3"/>
          <p:cNvSpPr>
            <a:spLocks noGrp="1" noChangeArrowheads="1"/>
          </p:cNvSpPr>
          <p:nvPr>
            <p:ph type="sldNum" sz="quarter" idx="5"/>
          </p:nvPr>
        </p:nvSpPr>
        <p:spPr bwMode="auto">
          <a:noFill/>
          <a:ln>
            <a:miter lim="800000"/>
            <a:headEnd/>
            <a:tailEnd/>
          </a:ln>
        </p:spPr>
        <p:txBody>
          <a:bodyPr/>
          <a:lstStyle/>
          <a:p>
            <a:pPr>
              <a:buSzPct val="100000"/>
            </a:pPr>
            <a:fld id="{5C2E3591-5331-4EBC-85C0-00FA4D808D53}" type="slidenum">
              <a:rPr lang="en-US" altLang="en-US">
                <a:solidFill>
                  <a:srgbClr val="000000"/>
                </a:solidFill>
              </a:rPr>
              <a:pPr>
                <a:buSzPct val="100000"/>
              </a:pPr>
              <a:t>26</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7373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latin typeface="Arial" pitchFamily="34" charset="0"/>
                <a:cs typeface="Arial" pitchFamily="34" charset="0"/>
              </a:rPr>
              <a:t>Além do programa de Clube Modelo, que discutiremos em poucos minutos, a campanha estará reconhecendo os clubes por alcançarem outras médias por associado e doações totais. Esses níveis de reconhecimento serão anunciados em breve.</a:t>
            </a:r>
          </a:p>
          <a:p>
            <a:pPr eaLnBrk="1" hangingPunct="1">
              <a:spcBef>
                <a:spcPct val="0"/>
              </a:spcBef>
            </a:pPr>
            <a:endParaRPr lang="pt-BR" altLang="en-US" smtClean="0">
              <a:solidFill>
                <a:srgbClr val="000000"/>
              </a:solidFill>
              <a:latin typeface="Arial" pitchFamily="34" charset="0"/>
              <a:cs typeface="Arial" pitchFamily="34" charset="0"/>
            </a:endParaRPr>
          </a:p>
          <a:p>
            <a:pPr eaLnBrk="1" hangingPunct="1">
              <a:spcBef>
                <a:spcPct val="0"/>
              </a:spcBef>
            </a:pPr>
            <a:r>
              <a:rPr lang="pt-BR" altLang="en-US" smtClean="0">
                <a:solidFill>
                  <a:srgbClr val="000000"/>
                </a:solidFill>
                <a:latin typeface="Arial" pitchFamily="34" charset="0"/>
                <a:cs typeface="Arial" pitchFamily="34" charset="0"/>
              </a:rPr>
              <a:t>A campanha também estará oferecendo uma série de prêmios não competitivos que serão disponibilizados para os líderes de todos os clubes, juntamente com áreas selecionadas, distritos múltiplos e distritos que alcançarem certos níveis de participação. </a:t>
            </a:r>
          </a:p>
          <a:p>
            <a:pPr eaLnBrk="1" hangingPunct="1">
              <a:spcBef>
                <a:spcPct val="0"/>
              </a:spcBef>
            </a:pPr>
            <a:endParaRPr lang="pt-BR" altLang="en-US" smtClean="0">
              <a:solidFill>
                <a:srgbClr val="000000"/>
              </a:solidFill>
              <a:latin typeface="Arial" pitchFamily="34" charset="0"/>
              <a:cs typeface="Arial" pitchFamily="34" charset="0"/>
            </a:endParaRPr>
          </a:p>
          <a:p>
            <a:pPr eaLnBrk="1" hangingPunct="1">
              <a:spcBef>
                <a:spcPct val="0"/>
              </a:spcBef>
            </a:pPr>
            <a:r>
              <a:rPr lang="pt-BR" altLang="en-US" smtClean="0">
                <a:solidFill>
                  <a:srgbClr val="000000"/>
                </a:solidFill>
                <a:latin typeface="Arial" pitchFamily="34" charset="0"/>
                <a:cs typeface="Arial" pitchFamily="34" charset="0"/>
              </a:rPr>
              <a:t>Além disso, a campanha oferecerá cinco possíveis prêmios competitivos aos líderes em nível de área, distrito múltiplo e distrito. Os critérios são:</a:t>
            </a:r>
          </a:p>
          <a:p>
            <a:pPr eaLnBrk="1" hangingPunct="1">
              <a:spcBef>
                <a:spcPct val="0"/>
              </a:spcBef>
            </a:pPr>
            <a:endParaRPr lang="pt-BR" altLang="en-US" smtClean="0">
              <a:solidFill>
                <a:srgbClr val="000000"/>
              </a:solidFill>
              <a:latin typeface="Arial" pitchFamily="34" charset="0"/>
              <a:cs typeface="Arial" pitchFamily="34" charset="0"/>
            </a:endParaRPr>
          </a:p>
          <a:p>
            <a:pPr eaLnBrk="1" hangingPunct="1">
              <a:spcBef>
                <a:spcPct val="0"/>
              </a:spcBef>
              <a:buFontTx/>
              <a:buChar char="•"/>
            </a:pPr>
            <a:r>
              <a:rPr lang="pt-BR" altLang="en-US" smtClean="0">
                <a:solidFill>
                  <a:srgbClr val="000000"/>
                </a:solidFill>
                <a:latin typeface="Arial" pitchFamily="34" charset="0"/>
                <a:cs typeface="Arial" pitchFamily="34" charset="0"/>
              </a:rPr>
              <a:t> Maior doação por associado</a:t>
            </a:r>
          </a:p>
          <a:p>
            <a:pPr eaLnBrk="1" hangingPunct="1">
              <a:spcBef>
                <a:spcPct val="0"/>
              </a:spcBef>
              <a:buFontTx/>
              <a:buChar char="•"/>
            </a:pPr>
            <a:r>
              <a:rPr lang="pt-BR" altLang="en-US" smtClean="0">
                <a:solidFill>
                  <a:srgbClr val="000000"/>
                </a:solidFill>
                <a:latin typeface="Arial" pitchFamily="34" charset="0"/>
                <a:cs typeface="Arial" pitchFamily="34" charset="0"/>
              </a:rPr>
              <a:t> Maior doação recorrente por associado</a:t>
            </a:r>
          </a:p>
          <a:p>
            <a:pPr eaLnBrk="1" hangingPunct="1">
              <a:spcBef>
                <a:spcPct val="0"/>
              </a:spcBef>
              <a:buFontTx/>
              <a:buChar char="•"/>
            </a:pPr>
            <a:r>
              <a:rPr lang="pt-BR" altLang="en-US" smtClean="0">
                <a:solidFill>
                  <a:srgbClr val="000000"/>
                </a:solidFill>
                <a:latin typeface="Arial" pitchFamily="34" charset="0"/>
                <a:cs typeface="Arial" pitchFamily="34" charset="0"/>
              </a:rPr>
              <a:t> Maior percentual de participação</a:t>
            </a:r>
          </a:p>
          <a:p>
            <a:pPr eaLnBrk="1" hangingPunct="1">
              <a:spcBef>
                <a:spcPct val="0"/>
              </a:spcBef>
              <a:buFontTx/>
              <a:buChar char="•"/>
            </a:pPr>
            <a:r>
              <a:rPr lang="pt-BR" altLang="en-US" smtClean="0">
                <a:solidFill>
                  <a:srgbClr val="000000"/>
                </a:solidFill>
                <a:latin typeface="Arial" pitchFamily="34" charset="0"/>
                <a:cs typeface="Arial" pitchFamily="34" charset="0"/>
              </a:rPr>
              <a:t> Maior percentual de participação recorrente</a:t>
            </a:r>
          </a:p>
          <a:p>
            <a:pPr eaLnBrk="1" hangingPunct="1">
              <a:spcBef>
                <a:spcPct val="0"/>
              </a:spcBef>
              <a:buFontTx/>
              <a:buChar char="•"/>
            </a:pPr>
            <a:r>
              <a:rPr lang="pt-BR" altLang="en-US" smtClean="0">
                <a:solidFill>
                  <a:srgbClr val="000000"/>
                </a:solidFill>
                <a:latin typeface="Arial" pitchFamily="34" charset="0"/>
                <a:cs typeface="Arial" pitchFamily="34" charset="0"/>
              </a:rPr>
              <a:t> Conseguir todos os prêmios acima mencionados em um único ano, que será considerado um nível de reconhecimento de elite</a:t>
            </a:r>
          </a:p>
        </p:txBody>
      </p:sp>
      <p:sp>
        <p:nvSpPr>
          <p:cNvPr id="73732" name="Slide Number Placeholder 3"/>
          <p:cNvSpPr>
            <a:spLocks noGrp="1" noChangeArrowheads="1"/>
          </p:cNvSpPr>
          <p:nvPr>
            <p:ph type="sldNum" sz="quarter" idx="5"/>
          </p:nvPr>
        </p:nvSpPr>
        <p:spPr bwMode="auto">
          <a:noFill/>
          <a:ln>
            <a:miter lim="800000"/>
            <a:headEnd/>
            <a:tailEnd/>
          </a:ln>
        </p:spPr>
        <p:txBody>
          <a:bodyPr/>
          <a:lstStyle/>
          <a:p>
            <a:pPr>
              <a:buSzPct val="100000"/>
            </a:pPr>
            <a:fld id="{F291DDEE-021B-4170-A791-6D74C7BF43C9}" type="slidenum">
              <a:rPr lang="en-US" altLang="en-US">
                <a:solidFill>
                  <a:srgbClr val="000000"/>
                </a:solidFill>
              </a:rPr>
              <a:pPr>
                <a:buSzPct val="100000"/>
              </a:pPr>
              <a:t>27</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7680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Espero que quando esta apresentação chegar ao fim, você esteja pensando em maneiras de oferecer apoio à Campanha 100. Fico feliz em compartilhar algumas sugestões com você.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Como foi mencionado anteriormente, todos os fundos arrecadados neste ano fiscal contam para a nossa Campanha 100.  Temos uma meta de referência de US$ 50 milhões para celebrarmos o 50</a:t>
            </a:r>
            <a:r>
              <a:rPr lang="pt-BR" altLang="en-US" baseline="30000" smtClean="0">
                <a:solidFill>
                  <a:srgbClr val="000000"/>
                </a:solidFill>
              </a:rPr>
              <a:t>º</a:t>
            </a:r>
            <a:r>
              <a:rPr lang="pt-BR" altLang="en-US" smtClean="0">
                <a:solidFill>
                  <a:srgbClr val="000000"/>
                </a:solidFill>
              </a:rPr>
              <a:t> aniversário de LCIF.  Alcançar esse objetivo de referência garantirá não apenas um lançamento bem-sucedido, mas também nos colocará no rumo ao sucesso.  Se você puder, envolva-se desde já.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Estamos pedindo a todos os Leões que façam uma contribuição pessoal à LCIF.  Em comemoração ao 50</a:t>
            </a:r>
            <a:r>
              <a:rPr lang="pt-BR" altLang="en-US" baseline="30000" smtClean="0">
                <a:solidFill>
                  <a:srgbClr val="000000"/>
                </a:solidFill>
              </a:rPr>
              <a:t>º</a:t>
            </a:r>
            <a:r>
              <a:rPr lang="pt-BR" altLang="en-US" smtClean="0">
                <a:solidFill>
                  <a:srgbClr val="000000"/>
                </a:solidFill>
              </a:rPr>
              <a:t> aniversário e para começar, talvez esteja inclinado a doar US$ 50 em homenagem ao 50</a:t>
            </a:r>
            <a:r>
              <a:rPr lang="pt-BR" altLang="en-US" baseline="30000" smtClean="0">
                <a:solidFill>
                  <a:srgbClr val="000000"/>
                </a:solidFill>
              </a:rPr>
              <a:t>º</a:t>
            </a:r>
            <a:r>
              <a:rPr lang="pt-BR" altLang="en-US" smtClean="0">
                <a:solidFill>
                  <a:srgbClr val="000000"/>
                </a:solidFill>
              </a:rPr>
              <a:t> aniversário de nossa fundação, ou talvez queira doar US$ 100 neste ano em apoio à Campanha 100. Acesse o nosso website e considere usá-lo para doações recorrentes, para causar um impacto agora e no futuro.  A sua doação ajudará em nossa missão de capacitar os serviços Leonísticos. Todas as doações são importantes.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Obviamente, você não deixará de ser generoso ao fazer uma doação pessoal. Assim que fizer a sua doação, estará preparado para inspirar e liderar pelo exemplo ao divulgar a mensagem da Campanha 100 a outras pessoas! Converse com o seu clube sobre a possibilidade de se tornar um clube modelo. Certamente, você desejará aprender mais sobre os Clubes Modelo, portanto, entre em contato com o </a:t>
            </a:r>
            <a:r>
              <a:rPr lang="pt-BR" altLang="en-US" smtClean="0">
                <a:solidFill>
                  <a:srgbClr val="FF0000"/>
                </a:solidFill>
              </a:rPr>
              <a:t>seu especialista em desenvolvimento regional. </a:t>
            </a:r>
            <a:r>
              <a:rPr lang="pt-BR" altLang="en-US" smtClean="0">
                <a:solidFill>
                  <a:srgbClr val="000000"/>
                </a:solidFill>
              </a:rPr>
              <a:t>Converse com outros Leões e também com a sua família, amigos e colegas. Dada a grande variedade de causas que a fundação serve, certamente haverá algo motivador e inspirador para todos em nossa mensagem da campanha.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Considere planejar um evento de angariação de recursos, pois já que são feitos online ou em sua comunidade, eles provam ser uma maneira divertida e eficaz de fazer com que outros se envolvam. Finalmente, considere tornar-se um Coordenador de LCIF de Clube. Não há cargo mais importante para o sucesso da nossa campanha do que o de voluntário, pois os voluntários são a voz da fundação perante os associados nos clubes em todo o mundo.</a:t>
            </a:r>
          </a:p>
          <a:p>
            <a:pPr eaLnBrk="1" hangingPunct="1">
              <a:spcBef>
                <a:spcPct val="0"/>
              </a:spcBef>
            </a:pPr>
            <a:endParaRPr lang="en-US" altLang="en-US" smtClean="0">
              <a:solidFill>
                <a:srgbClr val="000000"/>
              </a:solidFill>
            </a:endParaRPr>
          </a:p>
          <a:p>
            <a:pPr eaLnBrk="1" hangingPunct="1">
              <a:spcBef>
                <a:spcPct val="0"/>
              </a:spcBef>
            </a:pPr>
            <a:endParaRPr lang="en-US" altLang="en-US" smtClean="0">
              <a:solidFill>
                <a:srgbClr val="000000"/>
              </a:solidFill>
            </a:endParaRPr>
          </a:p>
        </p:txBody>
      </p:sp>
      <p:sp>
        <p:nvSpPr>
          <p:cNvPr id="76804" name="Slide Number Placeholder 3"/>
          <p:cNvSpPr>
            <a:spLocks noGrp="1" noChangeArrowheads="1"/>
          </p:cNvSpPr>
          <p:nvPr>
            <p:ph type="sldNum" sz="quarter" idx="5"/>
          </p:nvPr>
        </p:nvSpPr>
        <p:spPr bwMode="auto">
          <a:noFill/>
          <a:ln>
            <a:miter lim="800000"/>
            <a:headEnd/>
            <a:tailEnd/>
          </a:ln>
        </p:spPr>
        <p:txBody>
          <a:bodyPr/>
          <a:lstStyle/>
          <a:p>
            <a:pPr>
              <a:buSzPct val="100000"/>
            </a:pPr>
            <a:fld id="{7CB591D1-0F6D-4C53-9D97-4E487F423074}" type="slidenum">
              <a:rPr lang="en-US" altLang="en-US">
                <a:solidFill>
                  <a:srgbClr val="000000"/>
                </a:solidFill>
              </a:rPr>
              <a:pPr>
                <a:buSzPct val="100000"/>
              </a:pPr>
              <a:t>29</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7885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pt-BR" altLang="en-US" smtClean="0">
                <a:solidFill>
                  <a:srgbClr val="F8F8F8"/>
                </a:solidFill>
                <a:latin typeface="Arial" pitchFamily="34" charset="0"/>
                <a:cs typeface="Arial" pitchFamily="34" charset="0"/>
              </a:rPr>
              <a:t>Os Clubes Modelo tomam a dianteira e servem de exemplo para todos os clubes, definindo uma meta desafiadora muito além da média mínima por associado e angariando fundos por meio de uma variedade de estratégias:</a:t>
            </a:r>
          </a:p>
          <a:p>
            <a:pPr defTabSz="923925" eaLnBrk="1" hangingPunct="1">
              <a:spcBef>
                <a:spcPct val="0"/>
              </a:spcBef>
            </a:pPr>
            <a:endParaRPr lang="pt-BR" altLang="en-US" smtClean="0">
              <a:solidFill>
                <a:srgbClr val="F8F8F8"/>
              </a:solidFill>
              <a:latin typeface="Arial" pitchFamily="34" charset="0"/>
              <a:cs typeface="Arial" pitchFamily="34" charset="0"/>
            </a:endParaRPr>
          </a:p>
          <a:p>
            <a:pPr defTabSz="923925" eaLnBrk="1" hangingPunct="1">
              <a:spcBef>
                <a:spcPct val="0"/>
              </a:spcBef>
              <a:buFontTx/>
              <a:buChar char="•"/>
            </a:pPr>
            <a:r>
              <a:rPr lang="pt-BR" altLang="en-US" smtClean="0">
                <a:solidFill>
                  <a:srgbClr val="FFFFFF"/>
                </a:solidFill>
                <a:latin typeface="Arial" pitchFamily="34" charset="0"/>
                <a:cs typeface="Arial" pitchFamily="34" charset="0"/>
              </a:rPr>
              <a:t> Doações feitas por associados (como doações recorrentes, promessas e doações únicas)</a:t>
            </a:r>
          </a:p>
          <a:p>
            <a:pPr defTabSz="923925" eaLnBrk="1" hangingPunct="1">
              <a:spcBef>
                <a:spcPct val="0"/>
              </a:spcBef>
              <a:buFontTx/>
              <a:buChar char="•"/>
            </a:pPr>
            <a:r>
              <a:rPr lang="pt-BR" altLang="en-US" smtClean="0">
                <a:solidFill>
                  <a:srgbClr val="FFFFFF"/>
                </a:solidFill>
                <a:latin typeface="Arial" pitchFamily="34" charset="0"/>
                <a:cs typeface="Arial" pitchFamily="34" charset="0"/>
              </a:rPr>
              <a:t> Eventos e atividades de angariação de fundos</a:t>
            </a:r>
          </a:p>
          <a:p>
            <a:pPr defTabSz="923925" eaLnBrk="1" hangingPunct="1">
              <a:spcBef>
                <a:spcPct val="0"/>
              </a:spcBef>
              <a:buFontTx/>
              <a:buChar char="•"/>
            </a:pPr>
            <a:r>
              <a:rPr lang="pt-BR" altLang="en-US" smtClean="0">
                <a:solidFill>
                  <a:srgbClr val="FFFFFF"/>
                </a:solidFill>
                <a:latin typeface="Arial" pitchFamily="34" charset="0"/>
                <a:cs typeface="Arial" pitchFamily="34" charset="0"/>
              </a:rPr>
              <a:t> Doações e promessas de empresas locais</a:t>
            </a:r>
          </a:p>
          <a:p>
            <a:pPr defTabSz="923925" eaLnBrk="1" hangingPunct="1">
              <a:spcBef>
                <a:spcPct val="0"/>
              </a:spcBef>
              <a:buFontTx/>
              <a:buChar char="•"/>
            </a:pPr>
            <a:r>
              <a:rPr lang="pt-BR" altLang="en-US" smtClean="0">
                <a:solidFill>
                  <a:srgbClr val="FFFFFF"/>
                </a:solidFill>
                <a:latin typeface="Arial" pitchFamily="34" charset="0"/>
                <a:cs typeface="Arial" pitchFamily="34" charset="0"/>
              </a:rPr>
              <a:t> Uma doação da tesouraria do clube</a:t>
            </a:r>
          </a:p>
          <a:p>
            <a:pPr defTabSz="923925" eaLnBrk="1" hangingPunct="1">
              <a:spcBef>
                <a:spcPct val="0"/>
              </a:spcBef>
            </a:pPr>
            <a:endParaRPr lang="pt-BR" altLang="en-US" smtClean="0">
              <a:solidFill>
                <a:srgbClr val="FFFFFF"/>
              </a:solidFill>
              <a:latin typeface="Arial" pitchFamily="34" charset="0"/>
              <a:cs typeface="Arial" pitchFamily="34" charset="0"/>
            </a:endParaRPr>
          </a:p>
          <a:p>
            <a:pPr defTabSz="923925" eaLnBrk="1" hangingPunct="1">
              <a:spcBef>
                <a:spcPct val="0"/>
              </a:spcBef>
            </a:pPr>
            <a:r>
              <a:rPr lang="pt-BR" altLang="en-US" b="1" smtClean="0">
                <a:solidFill>
                  <a:srgbClr val="000000"/>
                </a:solidFill>
                <a:cs typeface="Arial" pitchFamily="34" charset="0"/>
              </a:rPr>
              <a:t>Um clube pode tornar-se um Clube Modelo caso se comprometa em elevar uma meta com base em uma média mínima de US$ 750 por associado. </a:t>
            </a:r>
            <a:r>
              <a:rPr lang="pt-BR" altLang="en-US" smtClean="0">
                <a:solidFill>
                  <a:srgbClr val="000000"/>
                </a:solidFill>
                <a:cs typeface="Arial" pitchFamily="34" charset="0"/>
              </a:rPr>
              <a:t>Embora chamemos isso de média por associado, a meta será alcançada com doações de Leões, Clubes e não-Leões.</a:t>
            </a:r>
          </a:p>
          <a:p>
            <a:pPr defTabSz="923925" eaLnBrk="1" hangingPunct="1">
              <a:spcBef>
                <a:spcPct val="0"/>
              </a:spcBef>
            </a:pPr>
            <a:r>
              <a:rPr lang="pt-BR" altLang="en-US" smtClean="0">
                <a:solidFill>
                  <a:srgbClr val="000000"/>
                </a:solidFill>
                <a:cs typeface="Arial" pitchFamily="34" charset="0"/>
              </a:rPr>
              <a:t>Solicitamos aos Líderes de Área que ajudem a identificar Clubes Modelo em potencial. Os fortes candidatos a Clube Modelo atendem aos seguintes critérios:</a:t>
            </a:r>
          </a:p>
          <a:p>
            <a:pPr defTabSz="923925" eaLnBrk="1" hangingPunct="1">
              <a:spcBef>
                <a:spcPct val="0"/>
              </a:spcBef>
              <a:buFontTx/>
              <a:buChar char="•"/>
            </a:pPr>
            <a:r>
              <a:rPr lang="pt-BR" altLang="en-US" smtClean="0">
                <a:solidFill>
                  <a:srgbClr val="000000"/>
                </a:solidFill>
                <a:cs typeface="Arial" pitchFamily="34" charset="0"/>
              </a:rPr>
              <a:t> Estão dispostos e entusiasmado em angariar fundos para LCIF</a:t>
            </a:r>
          </a:p>
          <a:p>
            <a:pPr defTabSz="923925" eaLnBrk="1" hangingPunct="1">
              <a:spcBef>
                <a:spcPct val="0"/>
              </a:spcBef>
              <a:buFontTx/>
              <a:buChar char="•"/>
            </a:pPr>
            <a:r>
              <a:rPr lang="pt-BR" altLang="en-US" smtClean="0">
                <a:solidFill>
                  <a:srgbClr val="000000"/>
                </a:solidFill>
                <a:cs typeface="Arial" pitchFamily="34" charset="0"/>
              </a:rPr>
              <a:t> Querem ser líderes</a:t>
            </a:r>
          </a:p>
          <a:p>
            <a:pPr defTabSz="923925" eaLnBrk="1" hangingPunct="1">
              <a:spcBef>
                <a:spcPct val="0"/>
              </a:spcBef>
              <a:buFontTx/>
              <a:buChar char="•"/>
            </a:pPr>
            <a:r>
              <a:rPr lang="pt-BR" altLang="en-US" smtClean="0">
                <a:solidFill>
                  <a:srgbClr val="000000"/>
                </a:solidFill>
                <a:cs typeface="Arial" pitchFamily="34" charset="0"/>
              </a:rPr>
              <a:t> Estão dispostos a tentar uma variedade de estratégias de captação de recursos - não apenas doações individuais, eventos ou doações da tesouraria do clube.</a:t>
            </a:r>
          </a:p>
          <a:p>
            <a:pPr defTabSz="923925" eaLnBrk="1" hangingPunct="1">
              <a:spcBef>
                <a:spcPct val="0"/>
              </a:spcBef>
              <a:buFontTx/>
              <a:buChar char="•"/>
            </a:pPr>
            <a:r>
              <a:rPr lang="pt-BR" altLang="en-US" smtClean="0">
                <a:solidFill>
                  <a:srgbClr val="000000"/>
                </a:solidFill>
                <a:cs typeface="Arial" pitchFamily="34" charset="0"/>
              </a:rPr>
              <a:t> Estamos procurando primeiramente por clubes que possam concluir uma campanha viável de Clube Modelo antes da convenção - mas os Clubes Modelo continuarão durante toda a campanha.</a:t>
            </a:r>
          </a:p>
          <a:p>
            <a:pPr defTabSz="923925" eaLnBrk="1" hangingPunct="1">
              <a:spcBef>
                <a:spcPct val="0"/>
              </a:spcBef>
              <a:buFontTx/>
              <a:buChar char="•"/>
            </a:pPr>
            <a:r>
              <a:rPr lang="pt-BR" altLang="en-US" smtClean="0">
                <a:solidFill>
                  <a:srgbClr val="000000"/>
                </a:solidFill>
                <a:cs typeface="Arial" pitchFamily="34" charset="0"/>
              </a:rPr>
              <a:t> Queremos Clubes dispostos a estabelecer metas no nível mais alto possível, mesmo acima e além da PMA (média por associado) para Clubes Modelo.</a:t>
            </a:r>
          </a:p>
          <a:p>
            <a:pPr defTabSz="923925" eaLnBrk="1" hangingPunct="1">
              <a:spcBef>
                <a:spcPct val="0"/>
              </a:spcBef>
              <a:buFontTx/>
              <a:buChar char="•"/>
            </a:pPr>
            <a:r>
              <a:rPr lang="pt-BR" altLang="en-US" smtClean="0">
                <a:solidFill>
                  <a:srgbClr val="000000"/>
                </a:solidFill>
                <a:cs typeface="Arial" pitchFamily="34" charset="0"/>
              </a:rPr>
              <a:t> Eles sentem-se empolgados em servir - adotam os valores do Leonismo e a missão de LCIF, promovem as Causas Globais e o apoio que recebem da Fundação.</a:t>
            </a:r>
          </a:p>
        </p:txBody>
      </p:sp>
      <p:sp>
        <p:nvSpPr>
          <p:cNvPr id="78852" name="Slide Number Placeholder 3"/>
          <p:cNvSpPr>
            <a:spLocks noGrp="1" noChangeArrowheads="1"/>
          </p:cNvSpPr>
          <p:nvPr>
            <p:ph type="sldNum" sz="quarter" idx="5"/>
          </p:nvPr>
        </p:nvSpPr>
        <p:spPr bwMode="auto">
          <a:noFill/>
          <a:ln>
            <a:miter lim="800000"/>
            <a:headEnd/>
            <a:tailEnd/>
          </a:ln>
        </p:spPr>
        <p:txBody>
          <a:bodyPr/>
          <a:lstStyle/>
          <a:p>
            <a:pPr>
              <a:buSzPct val="100000"/>
            </a:pPr>
            <a:fld id="{BD6D2186-8593-48AF-948C-7A690312BFED}" type="slidenum">
              <a:rPr lang="en-US" altLang="en-US">
                <a:solidFill>
                  <a:srgbClr val="000000"/>
                </a:solidFill>
              </a:rPr>
              <a:pPr>
                <a:buSzPct val="100000"/>
              </a:pPr>
              <a:t>30</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8089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Todos os níveis da liderança voluntária terão acesso a uma variedade de materiais e ferramentas de marketing. Os materiais continuarão aumentando, sendo desenvolvidos ao longo da campanha. Como sempre, serão customizados para atender às necessidades de diferentes regiões e Áreas Jurisdicionais.</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Os materiais podem incluir vídeos, apresentações em Power Point, anotações para palestras, folhetos, guias de bolso, cartões de promessas de doações, buttons e distintivos, cartazes e e-mails.</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Entre em contato com o seu Coordenador de Clube ou Especialista Regional para obter mais informações sobre os recursos disponíveis. </a:t>
            </a:r>
          </a:p>
        </p:txBody>
      </p:sp>
      <p:sp>
        <p:nvSpPr>
          <p:cNvPr id="80900" name="Slide Number Placeholder 3"/>
          <p:cNvSpPr>
            <a:spLocks noGrp="1" noChangeArrowheads="1"/>
          </p:cNvSpPr>
          <p:nvPr>
            <p:ph type="sldNum" sz="quarter" idx="5"/>
          </p:nvPr>
        </p:nvSpPr>
        <p:spPr bwMode="auto">
          <a:noFill/>
          <a:ln>
            <a:miter lim="800000"/>
            <a:headEnd/>
            <a:tailEnd/>
          </a:ln>
        </p:spPr>
        <p:txBody>
          <a:bodyPr/>
          <a:lstStyle/>
          <a:p>
            <a:pPr>
              <a:buSzPct val="100000"/>
            </a:pPr>
            <a:fld id="{38BF0E5A-C5AA-45C9-AED9-716377BB7F59}" type="slidenum">
              <a:rPr lang="en-US" altLang="en-US">
                <a:solidFill>
                  <a:srgbClr val="000000"/>
                </a:solidFill>
              </a:rPr>
              <a:pPr>
                <a:buSzPct val="100000"/>
              </a:pPr>
              <a:t>31</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8294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Aqui você encontrará informações úteis sobre como fazer uma doação para a LCIF online ou por cheque pelo correio. O website também fornece informações adicionais sobre várias maneiras de doar.</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Caso tenha alguma dúvida ou queira obter mais informações sobre como o seu clube pode tornar-se um Clube Modelo, os funcionários de LCIF estarão prontos a ajudar. </a:t>
            </a:r>
          </a:p>
        </p:txBody>
      </p:sp>
      <p:sp>
        <p:nvSpPr>
          <p:cNvPr id="82948" name="Slide Number Placeholder 3"/>
          <p:cNvSpPr>
            <a:spLocks noGrp="1" noChangeArrowheads="1"/>
          </p:cNvSpPr>
          <p:nvPr>
            <p:ph type="sldNum" sz="quarter" idx="5"/>
          </p:nvPr>
        </p:nvSpPr>
        <p:spPr bwMode="auto">
          <a:noFill/>
          <a:ln>
            <a:miter lim="800000"/>
            <a:headEnd/>
            <a:tailEnd/>
          </a:ln>
        </p:spPr>
        <p:txBody>
          <a:bodyPr/>
          <a:lstStyle/>
          <a:p>
            <a:pPr>
              <a:buSzPct val="100000"/>
            </a:pPr>
            <a:fld id="{8407C5EA-75AD-48D9-87CD-74F1ED80CA2B}" type="slidenum">
              <a:rPr lang="en-US" altLang="en-US">
                <a:solidFill>
                  <a:srgbClr val="000000"/>
                </a:solidFill>
              </a:rPr>
              <a:pPr>
                <a:buSzPct val="100000"/>
              </a:pPr>
              <a:t>32</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8397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Muito obrigado pelo seu tempo hoje!</a:t>
            </a:r>
          </a:p>
        </p:txBody>
      </p:sp>
      <p:sp>
        <p:nvSpPr>
          <p:cNvPr id="83972" name="Slide Number Placeholder 3"/>
          <p:cNvSpPr>
            <a:spLocks noGrp="1" noChangeArrowheads="1"/>
          </p:cNvSpPr>
          <p:nvPr>
            <p:ph type="sldNum" sz="quarter" idx="5"/>
          </p:nvPr>
        </p:nvSpPr>
        <p:spPr bwMode="auto">
          <a:noFill/>
          <a:ln>
            <a:miter lim="800000"/>
            <a:headEnd/>
            <a:tailEnd/>
          </a:ln>
        </p:spPr>
        <p:txBody>
          <a:bodyPr/>
          <a:lstStyle/>
          <a:p>
            <a:pPr>
              <a:buSzPct val="100000"/>
            </a:pPr>
            <a:fld id="{7920AC9E-8135-4033-8B4F-EF93E82ED642}" type="slidenum">
              <a:rPr lang="en-US" altLang="en-US">
                <a:solidFill>
                  <a:srgbClr val="000000"/>
                </a:solidFill>
              </a:rPr>
              <a:pPr>
                <a:buSzPct val="100000"/>
              </a:pPr>
              <a:t>33</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969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defTabSz="923925" eaLnBrk="1" hangingPunct="1"/>
            <a:r>
              <a:rPr lang="pt-BR" altLang="en-US" smtClean="0">
                <a:solidFill>
                  <a:srgbClr val="000000"/>
                </a:solidFill>
                <a:ea typeface="ヒラギノ角ゴ Pro W3"/>
                <a:cs typeface="ヒラギノ角ゴ Pro W3"/>
              </a:rPr>
              <a:t>Uma mãe cujo filho pequeno passou por uma triagem oftalmológica feita pelos Leões recentemente, entrou em contato com LCIF dizendo: “obrigada por dar à minha filha uma melhor qualidade de vida devido à bondade da sua fundação e a preocupação com o bem-estar dos nossos filhos!” </a:t>
            </a:r>
          </a:p>
          <a:p>
            <a:pPr defTabSz="923925" eaLnBrk="1" hangingPunct="1"/>
            <a:endParaRPr lang="pt-BR" altLang="en-US" smtClean="0">
              <a:solidFill>
                <a:srgbClr val="000000"/>
              </a:solidFill>
              <a:ea typeface="ヒラギノ角ゴ Pro W3"/>
              <a:cs typeface="ヒラギノ角ゴ Pro W3"/>
            </a:endParaRPr>
          </a:p>
          <a:p>
            <a:pPr defTabSz="923925" eaLnBrk="1" hangingPunct="1">
              <a:spcBef>
                <a:spcPct val="0"/>
              </a:spcBef>
            </a:pPr>
            <a:r>
              <a:rPr lang="pt-BR" altLang="en-US" smtClean="0">
                <a:solidFill>
                  <a:srgbClr val="000000"/>
                </a:solidFill>
                <a:ea typeface="ヒラギノ角ゴ Pro W3"/>
                <a:cs typeface="ヒラギノ角ゴ Pro W3"/>
              </a:rPr>
              <a:t>Uma companheira Leão contou uma história sobre o seu clube. Todos uniram forças para ajudar um homem solitário e idoso em sua vizinhança, cuja casa foi danificada devido a uma inundação. Os Leões fizeram mais do que consertar a casa, eles lhe deram a esperança de que ainda existem pessoas que se importam. </a:t>
            </a:r>
          </a:p>
          <a:p>
            <a:pPr defTabSz="923925" eaLnBrk="1" hangingPunct="1">
              <a:spcBef>
                <a:spcPct val="0"/>
              </a:spcBef>
            </a:pPr>
            <a:endParaRPr lang="pt-BR" altLang="en-US" smtClean="0">
              <a:solidFill>
                <a:srgbClr val="000000"/>
              </a:solidFill>
              <a:ea typeface="ヒラギノ角ゴ Pro W3"/>
              <a:cs typeface="ヒラギノ角ゴ Pro W3"/>
            </a:endParaRPr>
          </a:p>
          <a:p>
            <a:pPr defTabSz="923925" eaLnBrk="1" hangingPunct="1">
              <a:spcBef>
                <a:spcPct val="0"/>
              </a:spcBef>
            </a:pPr>
            <a:r>
              <a:rPr lang="pt-BR" altLang="en-US" smtClean="0">
                <a:solidFill>
                  <a:srgbClr val="000000"/>
                </a:solidFill>
                <a:ea typeface="ヒラギノ角ゴ Pro W3"/>
                <a:cs typeface="ヒラギノ角ゴ Pro W3"/>
              </a:rPr>
              <a:t>Temos tantos outros exemplos. Conforme escutamos essas histórias reconfortantes, nos lembramos da razão de termos optado por servir ao próximo, e por que é importante expandir nosso enfoque e impacto por meio da nova campanha. </a:t>
            </a:r>
          </a:p>
        </p:txBody>
      </p:sp>
      <p:sp>
        <p:nvSpPr>
          <p:cNvPr id="29700" name="Slide Number Placeholder 3"/>
          <p:cNvSpPr>
            <a:spLocks noGrp="1" noChangeArrowheads="1"/>
          </p:cNvSpPr>
          <p:nvPr>
            <p:ph type="sldNum" sz="quarter" idx="5"/>
          </p:nvPr>
        </p:nvSpPr>
        <p:spPr bwMode="auto">
          <a:noFill/>
          <a:ln>
            <a:miter lim="800000"/>
            <a:headEnd/>
            <a:tailEnd/>
          </a:ln>
        </p:spPr>
        <p:txBody>
          <a:bodyPr/>
          <a:lstStyle/>
          <a:p>
            <a:pPr>
              <a:buSzPct val="100000"/>
            </a:pPr>
            <a:fld id="{85C142D2-ACE0-471D-A333-B14122BFF9AB}" type="slidenum">
              <a:rPr lang="en-US" altLang="en-US">
                <a:solidFill>
                  <a:srgbClr val="000000"/>
                </a:solidFill>
              </a:rPr>
              <a:pPr>
                <a:buSzPct val="100000"/>
              </a:pPr>
              <a:t>5</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174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Aqui você pode ver como o nosso (clube / distrito / distrito múltiplo / área jurisdicional) contribuiu, mas também se beneficiou dos subsídios de LCIF. Obrigado por tudo o que você faz! As suas contribuições, tanto em serviço quanto em doações, estão causando um impacto positivo em nossas comunidades e em todo o mundo.  </a:t>
            </a:r>
          </a:p>
          <a:p>
            <a:pPr eaLnBrk="1" hangingPunct="1">
              <a:spcBef>
                <a:spcPct val="0"/>
              </a:spcBef>
            </a:pPr>
            <a:endParaRPr lang="pt-BR" altLang="en-US" smtClean="0">
              <a:solidFill>
                <a:srgbClr val="000000"/>
              </a:solidFill>
            </a:endParaRPr>
          </a:p>
          <a:p>
            <a:pPr eaLnBrk="1" hangingPunct="1">
              <a:spcBef>
                <a:spcPct val="0"/>
              </a:spcBef>
            </a:pPr>
            <a:r>
              <a:rPr lang="pt-BR" altLang="en-US" i="1" smtClean="0">
                <a:solidFill>
                  <a:srgbClr val="000000"/>
                </a:solidFill>
              </a:rPr>
              <a:t>Inclua detalhes específicos e relevantes. </a:t>
            </a:r>
          </a:p>
        </p:txBody>
      </p:sp>
      <p:sp>
        <p:nvSpPr>
          <p:cNvPr id="31748" name="Slide Number Placeholder 3"/>
          <p:cNvSpPr>
            <a:spLocks noGrp="1" noChangeArrowheads="1"/>
          </p:cNvSpPr>
          <p:nvPr>
            <p:ph type="sldNum" sz="quarter" idx="5"/>
          </p:nvPr>
        </p:nvSpPr>
        <p:spPr bwMode="auto">
          <a:noFill/>
          <a:ln>
            <a:miter lim="800000"/>
            <a:headEnd/>
            <a:tailEnd/>
          </a:ln>
        </p:spPr>
        <p:txBody>
          <a:bodyPr/>
          <a:lstStyle/>
          <a:p>
            <a:pPr>
              <a:buSzPct val="100000"/>
            </a:pPr>
            <a:fld id="{849796CC-916E-4E49-823E-EBAD89570A1C}" type="slidenum">
              <a:rPr lang="en-US" altLang="en-US">
                <a:solidFill>
                  <a:srgbClr val="000000"/>
                </a:solidFill>
              </a:rPr>
              <a:pPr>
                <a:buSzPct val="100000"/>
              </a:pPr>
              <a:t>6</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379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Muitos devem estar lembrados da Avaliação dos Serviço Globais realizada por LCI em 2015, juntamente com o processo de planejamento estratégico do LCI Adiante. Esse processo resultou em Nossas Causas Globais (anteriormente chamadas de “Estrutura de Serviços Globais”). As causas referem-se a cinco áreas de enfoque prioritário: Diabetes, Meio Ambiente, Fome, Visão e Câncer Infantil - bem como o engajamento juvenil e os benefícios que os jovens trazem para essas áreas.</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A missão da LCIF é impulsionar o serviço Leonístico. Com a expansão das Causas Globais, LCIF reconheceu a necessidade de fazer algo extraordinário para transformar essa possibilidade em algo palpável.</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Para testar o nível de interesse e compromisso em apoiar as causas por meio de uma campanha de captação de recursos, LCIF iniciou um estudo de viabilidade e planejamento de campanha entre junho e agosto de 2017, visando testar uma meta de US$ 300 milhões e entender as prioridades de diferentes áreas de enfoque. Como você pode ver aqui, houve uma reação positiva significativa à possibilidade de uma campanha, particularmente dando apoio às Causas Globais.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Portanto, o Conselho de Curadores, aprovou uma campanha para dar prosseguimento ao plano em agosto de 2017.</a:t>
            </a:r>
          </a:p>
        </p:txBody>
      </p:sp>
      <p:sp>
        <p:nvSpPr>
          <p:cNvPr id="33796" name="Slide Number Placeholder 3"/>
          <p:cNvSpPr>
            <a:spLocks noGrp="1" noChangeArrowheads="1"/>
          </p:cNvSpPr>
          <p:nvPr>
            <p:ph type="sldNum" sz="quarter" idx="5"/>
          </p:nvPr>
        </p:nvSpPr>
        <p:spPr bwMode="auto">
          <a:noFill/>
          <a:ln>
            <a:miter lim="800000"/>
            <a:headEnd/>
            <a:tailEnd/>
          </a:ln>
        </p:spPr>
        <p:txBody>
          <a:bodyPr/>
          <a:lstStyle/>
          <a:p>
            <a:pPr>
              <a:buSzPct val="100000"/>
            </a:pPr>
            <a:fld id="{C28DAC73-F302-4DE0-B1AE-B48F5506D0BA}" type="slidenum">
              <a:rPr lang="en-US" altLang="en-US">
                <a:solidFill>
                  <a:srgbClr val="000000"/>
                </a:solidFill>
              </a:rPr>
              <a:pPr>
                <a:buSzPct val="100000"/>
              </a:pPr>
              <a:t>7</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584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noChangeArrowheads="1"/>
          </p:cNvSpPr>
          <p:nvPr>
            <p:ph type="sldNum" sz="quarter" idx="5"/>
          </p:nvPr>
        </p:nvSpPr>
        <p:spPr bwMode="auto">
          <a:noFill/>
          <a:ln>
            <a:miter lim="800000"/>
            <a:headEnd/>
            <a:tailEnd/>
          </a:ln>
        </p:spPr>
        <p:txBody>
          <a:bodyPr/>
          <a:lstStyle/>
          <a:p>
            <a:pPr>
              <a:buSzPct val="100000"/>
            </a:pPr>
            <a:fld id="{D73FEEF1-6386-4AE8-9191-BA45BBEE864C}" type="slidenum">
              <a:rPr lang="en-US" altLang="en-US">
                <a:solidFill>
                  <a:srgbClr val="000000"/>
                </a:solidFill>
              </a:rPr>
              <a:pPr>
                <a:buSzPct val="100000"/>
              </a:pPr>
              <a:t>8</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wrap="square" numCol="1" anchor="t" anchorCtr="0" compatLnSpc="1">
            <a:prstTxWarp prst="textNoShape">
              <a:avLst/>
            </a:prstTxWarp>
            <a:normAutofit lnSpcReduction="10000"/>
          </a:bodyPr>
          <a:lstStyle/>
          <a:p>
            <a:pPr eaLnBrk="1" hangingPunct="1">
              <a:spcBef>
                <a:spcPct val="0"/>
              </a:spcBef>
              <a:defRPr/>
            </a:pPr>
            <a:r>
              <a:rPr lang="pt-BR" altLang="en-US" sz="1100" dirty="0">
                <a:solidFill>
                  <a:srgbClr val="000000"/>
                </a:solidFill>
                <a:ea typeface="ヒラギノ角ゴ Pro W3"/>
                <a:cs typeface="ヒラギノ角ゴ Pro W3"/>
              </a:rPr>
              <a:t>Tenho a satisfação de informar que a nossa campanha de captação de recursos agora tem um nome -  </a:t>
            </a:r>
            <a:r>
              <a:rPr lang="pt-BR" altLang="en-US" sz="1100" b="1" dirty="0">
                <a:solidFill>
                  <a:srgbClr val="000000"/>
                </a:solidFill>
                <a:ea typeface="ヒラギノ角ゴ Pro W3"/>
                <a:cs typeface="ヒラギノ角ゴ Pro W3"/>
              </a:rPr>
              <a:t>Campanha 100 -</a:t>
            </a:r>
            <a:r>
              <a:rPr lang="pt-BR" altLang="en-US" sz="1100" dirty="0">
                <a:solidFill>
                  <a:srgbClr val="000000"/>
                </a:solidFill>
                <a:ea typeface="ヒラギノ角ゴ Pro W3"/>
                <a:cs typeface="ヒラギノ角ゴ Pro W3"/>
              </a:rPr>
              <a:t> e um slogan, </a:t>
            </a:r>
            <a:r>
              <a:rPr lang="pt-BR" altLang="en-US" sz="1100" b="1" dirty="0">
                <a:solidFill>
                  <a:srgbClr val="000000"/>
                </a:solidFill>
                <a:ea typeface="ヒラギノ角ゴ Pro W3"/>
                <a:cs typeface="ヒラギノ角ゴ Pro W3"/>
              </a:rPr>
              <a:t>LCIF: Impulsionando o Serviço.</a:t>
            </a:r>
            <a:r>
              <a:rPr lang="pt-BR" altLang="en-US" sz="1100" dirty="0">
                <a:solidFill>
                  <a:srgbClr val="000000"/>
                </a:solidFill>
                <a:ea typeface="ヒラギノ角ゴ Pro W3"/>
                <a:cs typeface="ヒラギノ角ゴ Pro W3"/>
              </a:rPr>
              <a:t> Talvez você esteja curioso para saber o que significa a Campanha 100? </a:t>
            </a:r>
          </a:p>
          <a:p>
            <a:pPr eaLnBrk="1" hangingPunct="1">
              <a:spcBef>
                <a:spcPct val="0"/>
              </a:spcBef>
              <a:defRPr/>
            </a:pPr>
            <a:endParaRPr lang="pt-BR" altLang="en-US" sz="1100" dirty="0">
              <a:solidFill>
                <a:srgbClr val="000000"/>
              </a:solidFill>
              <a:ea typeface="ヒラギノ角ゴ Pro W3"/>
              <a:cs typeface="ヒラギノ角ゴ Pro W3"/>
            </a:endParaRPr>
          </a:p>
          <a:p>
            <a:pPr eaLnBrk="1" hangingPunct="1">
              <a:spcBef>
                <a:spcPct val="0"/>
              </a:spcBef>
              <a:defRPr/>
            </a:pPr>
            <a:r>
              <a:rPr lang="pt-BR" altLang="en-US" sz="1100" dirty="0">
                <a:solidFill>
                  <a:srgbClr val="000000"/>
                </a:solidFill>
                <a:ea typeface="ヒラギノ角ゴ Pro W3"/>
                <a:cs typeface="ヒラギノ角ゴ Pro W3"/>
              </a:rPr>
              <a:t>Tudo começou há </a:t>
            </a:r>
            <a:r>
              <a:rPr lang="pt-BR" altLang="en-US" sz="1100" b="1" dirty="0">
                <a:solidFill>
                  <a:srgbClr val="000000"/>
                </a:solidFill>
                <a:ea typeface="ヒラギノ角ゴ Pro W3"/>
                <a:cs typeface="ヒラギノ角ゴ Pro W3"/>
              </a:rPr>
              <a:t>100</a:t>
            </a:r>
            <a:r>
              <a:rPr lang="pt-BR" altLang="en-US" sz="1100" dirty="0">
                <a:solidFill>
                  <a:srgbClr val="000000"/>
                </a:solidFill>
                <a:ea typeface="ヒラギノ角ゴ Pro W3"/>
                <a:cs typeface="ヒラギノ角ゴ Pro W3"/>
              </a:rPr>
              <a:t> anos com Melvin Jones. Ele teve uma visão, e os Leões ainda hoje estão marchando em direção a ela.  Restaurando a visão e prevenindo a cegueira.  Mobilizando atendimento após catástrofes.  Proporcionando ambientes positivos para o aprendizado infantil.  Servindo aos deficientes, idosos e populações mais vulneráveis.  Tudo isso não pode ser feito apenas por um Leão, clube ou distrito.  Mas juntos, nós podemos!</a:t>
            </a:r>
          </a:p>
          <a:p>
            <a:pPr eaLnBrk="1" hangingPunct="1">
              <a:spcBef>
                <a:spcPct val="0"/>
              </a:spcBef>
              <a:defRPr/>
            </a:pPr>
            <a:r>
              <a:rPr lang="pt-BR" altLang="en-US" sz="1100" dirty="0">
                <a:solidFill>
                  <a:srgbClr val="000000"/>
                </a:solidFill>
                <a:ea typeface="ヒラギノ角ゴ Pro W3"/>
                <a:cs typeface="ヒラギノ角ゴ Pro W3"/>
              </a:rPr>
              <a:t> </a:t>
            </a:r>
          </a:p>
          <a:p>
            <a:pPr eaLnBrk="1" hangingPunct="1">
              <a:spcBef>
                <a:spcPct val="0"/>
              </a:spcBef>
              <a:defRPr/>
            </a:pPr>
            <a:r>
              <a:rPr lang="pt-BR" altLang="en-US" sz="1100" dirty="0">
                <a:solidFill>
                  <a:srgbClr val="000000"/>
                </a:solidFill>
                <a:ea typeface="ヒラギノ角ゴ Pro W3"/>
                <a:cs typeface="ヒラギノ角ゴ Pro W3"/>
              </a:rPr>
              <a:t>Embora os Leões reflitam com orgulho sobre essas realizações, também olhamos para o futuro, em direção aos próximos </a:t>
            </a:r>
            <a:r>
              <a:rPr lang="pt-BR" altLang="en-US" sz="1100" b="1" dirty="0">
                <a:solidFill>
                  <a:srgbClr val="000000"/>
                </a:solidFill>
                <a:ea typeface="ヒラギノ角ゴ Pro W3"/>
                <a:cs typeface="ヒラギノ角ゴ Pro W3"/>
              </a:rPr>
              <a:t>100</a:t>
            </a:r>
            <a:r>
              <a:rPr lang="pt-BR" altLang="en-US" sz="1100" dirty="0">
                <a:solidFill>
                  <a:srgbClr val="000000"/>
                </a:solidFill>
                <a:ea typeface="ヒラギノ角ゴ Pro W3"/>
                <a:cs typeface="ヒラギノ角ゴ Pro W3"/>
              </a:rPr>
              <a:t> anos.  Percebemos que as necessidades do mundo nunca foram tão grandes.  Vemos novos desafios à nossa frente.  </a:t>
            </a:r>
          </a:p>
          <a:p>
            <a:pPr eaLnBrk="1" hangingPunct="1">
              <a:spcBef>
                <a:spcPct val="0"/>
              </a:spcBef>
              <a:defRPr/>
            </a:pPr>
            <a:r>
              <a:rPr lang="pt-BR" altLang="en-US" sz="1100" dirty="0">
                <a:solidFill>
                  <a:srgbClr val="000000"/>
                </a:solidFill>
                <a:ea typeface="ヒラギノ角ゴ Pro W3"/>
                <a:cs typeface="ヒラギノ角ゴ Pro W3"/>
              </a:rPr>
              <a:t> </a:t>
            </a:r>
          </a:p>
          <a:p>
            <a:pPr eaLnBrk="1" hangingPunct="1">
              <a:spcBef>
                <a:spcPct val="0"/>
              </a:spcBef>
              <a:defRPr/>
            </a:pPr>
            <a:r>
              <a:rPr lang="pt-BR" altLang="en-US" sz="1100" dirty="0">
                <a:solidFill>
                  <a:srgbClr val="000000"/>
                </a:solidFill>
                <a:ea typeface="ヒラギノ角ゴ Pro W3"/>
                <a:cs typeface="ヒラギノ角ゴ Pro W3"/>
              </a:rPr>
              <a:t>E se </a:t>
            </a:r>
            <a:r>
              <a:rPr lang="pt-BR" altLang="en-US" sz="1100" b="1" dirty="0">
                <a:solidFill>
                  <a:srgbClr val="000000"/>
                </a:solidFill>
                <a:ea typeface="ヒラギノ角ゴ Pro W3"/>
                <a:cs typeface="ヒラギノ角ゴ Pro W3"/>
              </a:rPr>
              <a:t>100</a:t>
            </a:r>
            <a:r>
              <a:rPr lang="pt-BR" altLang="en-US" sz="1100" dirty="0">
                <a:solidFill>
                  <a:srgbClr val="000000"/>
                </a:solidFill>
                <a:ea typeface="ヒラギノ角ゴ Pro W3"/>
                <a:cs typeface="ヒラギノ角ゴ Pro W3"/>
              </a:rPr>
              <a:t>% dos Leões contribuíssem para este esforço global?  O que poderíamos realizar se todos os Leões doassem </a:t>
            </a:r>
            <a:r>
              <a:rPr lang="pt-BR" altLang="en-US" sz="1100" b="1" dirty="0">
                <a:solidFill>
                  <a:srgbClr val="000000"/>
                </a:solidFill>
                <a:ea typeface="ヒラギノ角ゴ Pro W3"/>
                <a:cs typeface="ヒラギノ角ゴ Pro W3"/>
              </a:rPr>
              <a:t>US$ 100</a:t>
            </a:r>
            <a:r>
              <a:rPr lang="pt-BR" altLang="en-US" sz="1100" dirty="0">
                <a:solidFill>
                  <a:srgbClr val="000000"/>
                </a:solidFill>
                <a:ea typeface="ヒラギノ角ゴ Pro W3"/>
                <a:cs typeface="ヒラギノ角ゴ Pro W3"/>
              </a:rPr>
              <a:t> por ano? </a:t>
            </a:r>
          </a:p>
          <a:p>
            <a:pPr eaLnBrk="1" hangingPunct="1">
              <a:spcBef>
                <a:spcPct val="0"/>
              </a:spcBef>
              <a:defRPr/>
            </a:pPr>
            <a:endParaRPr lang="pt-BR" altLang="en-US" sz="1100" dirty="0">
              <a:solidFill>
                <a:srgbClr val="000000"/>
              </a:solidFill>
              <a:ea typeface="ヒラギノ角ゴ Pro W3"/>
              <a:cs typeface="ヒラギノ角ゴ Pro W3"/>
            </a:endParaRPr>
          </a:p>
          <a:p>
            <a:pPr eaLnBrk="1" hangingPunct="1">
              <a:spcBef>
                <a:spcPct val="0"/>
              </a:spcBef>
              <a:defRPr/>
            </a:pPr>
            <a:r>
              <a:rPr lang="pt-BR" altLang="en-US" sz="1100" dirty="0">
                <a:solidFill>
                  <a:srgbClr val="000000"/>
                </a:solidFill>
                <a:ea typeface="ヒラギノ角ゴ Pro W3"/>
                <a:cs typeface="ヒラギノ角ゴ Pro W3"/>
              </a:rPr>
              <a:t>O mais importante para os Leões é prestar serviços. Isto é o que fazemos. Mas, obviamente, não podemos fazer tudo sozinhos. Os Leões sentem-se empoderados por LCIF. Isso porque LCIF propicia os recursos necessários aos Leões para que enfrentemos as questões com as quais nos importamos. Porque temos o entendimento de que o serviço significa doar e fazer, o nosso impacto perdurará durante os próximos </a:t>
            </a:r>
            <a:r>
              <a:rPr lang="pt-BR" altLang="en-US" sz="1100" b="1" dirty="0">
                <a:solidFill>
                  <a:srgbClr val="000000"/>
                </a:solidFill>
                <a:ea typeface="ヒラギノ角ゴ Pro W3"/>
                <a:cs typeface="ヒラギノ角ゴ Pro W3"/>
              </a:rPr>
              <a:t>100</a:t>
            </a:r>
            <a:r>
              <a:rPr lang="pt-BR" altLang="en-US" sz="1100" dirty="0">
                <a:solidFill>
                  <a:srgbClr val="000000"/>
                </a:solidFill>
                <a:ea typeface="ヒラギノ角ゴ Pro W3"/>
                <a:cs typeface="ヒラギノ角ゴ Pro W3"/>
              </a:rPr>
              <a:t> anos, e no porvir.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993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A campanha de angariação de fundos será oficialmente lançada na Convenção Internacional em Las Vegas e terá a duração de três anos fiscais após o lançamento.  A meta de captação de recursos é arrecadar </a:t>
            </a:r>
            <a:r>
              <a:rPr lang="pt-BR" altLang="en-US" b="1" smtClean="0">
                <a:solidFill>
                  <a:srgbClr val="000000"/>
                </a:solidFill>
              </a:rPr>
              <a:t>US$ 300 milhões em apoio aos serviços dos Leões</a:t>
            </a:r>
            <a:r>
              <a:rPr lang="pt-BR" altLang="en-US" smtClean="0">
                <a:solidFill>
                  <a:srgbClr val="000000"/>
                </a:solidFill>
              </a:rPr>
              <a:t>. Isso incluirá todas as doações feitas à fundação na duração da campanha.  As doações feitas a LCIF durante ano de aniversário de 50 anos, também contarão para a campanha de capital.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Quero enfatizar dois pontos muito importantes que acabei de fazer.  Primeiramente, a campanha inclui todas as doações feitas à fundação.  Em segundo lugar, todas as doações feitas a LCIF no ano fiscal corrente também contam. </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Uma campanha bem-sucedida nos permitirá aumentar o impacto dos nossos serviços nas atuais áreas de enfoque de LCIF: visão, juventude, assistência após catástrofes e causas humanitárias. A campanha de capital também financiará o combate ao diabetes, uma moderna crise global de saúde e uma causa de destaque de LCI. A campanha também financiará as áreas de enfoque de LCIF em expansão, incluindo o meio ambiente, o câncer infantil e a fome.</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Entraremos em mais detalhes sobre a visão e os objetivos programáticos de LCIF mais adiante durante a apresentação. </a:t>
            </a:r>
          </a:p>
        </p:txBody>
      </p:sp>
      <p:sp>
        <p:nvSpPr>
          <p:cNvPr id="39940" name="Slide Number Placeholder 3"/>
          <p:cNvSpPr>
            <a:spLocks noGrp="1" noChangeArrowheads="1"/>
          </p:cNvSpPr>
          <p:nvPr>
            <p:ph type="sldNum" sz="quarter" idx="5"/>
          </p:nvPr>
        </p:nvSpPr>
        <p:spPr bwMode="auto">
          <a:noFill/>
          <a:ln>
            <a:miter lim="800000"/>
            <a:headEnd/>
            <a:tailEnd/>
          </a:ln>
        </p:spPr>
        <p:txBody>
          <a:bodyPr/>
          <a:lstStyle/>
          <a:p>
            <a:pPr>
              <a:buSzPct val="100000"/>
            </a:pPr>
            <a:fld id="{C466BC05-AD51-4F41-99FE-D23DE1D69E3A}" type="slidenum">
              <a:rPr lang="en-US" altLang="en-US">
                <a:solidFill>
                  <a:srgbClr val="000000"/>
                </a:solidFill>
              </a:rPr>
              <a:pPr>
                <a:buSzPct val="100000"/>
              </a:pPr>
              <a:t>10</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4198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en-US" smtClean="0">
                <a:solidFill>
                  <a:srgbClr val="000000"/>
                </a:solidFill>
              </a:rPr>
              <a:t>Existem seis princípios orientadores que norteiam a nossa estratégia de campanha, que gostaríamos de compartilhar com você hoje:</a:t>
            </a:r>
          </a:p>
          <a:p>
            <a:pPr eaLnBrk="1" hangingPunct="1">
              <a:spcBef>
                <a:spcPct val="0"/>
              </a:spcBef>
            </a:pPr>
            <a:endParaRPr lang="pt-BR" altLang="en-US" smtClean="0">
              <a:solidFill>
                <a:srgbClr val="000000"/>
              </a:solidFill>
            </a:endParaRPr>
          </a:p>
          <a:p>
            <a:pPr eaLnBrk="1" hangingPunct="1">
              <a:spcBef>
                <a:spcPct val="0"/>
              </a:spcBef>
              <a:buFontTx/>
              <a:buAutoNum type="arabicParenR"/>
            </a:pPr>
            <a:r>
              <a:rPr lang="pt-BR" altLang="en-US" smtClean="0">
                <a:solidFill>
                  <a:srgbClr val="000000"/>
                </a:solidFill>
              </a:rPr>
              <a:t>  Esta será uma campanha abrangente. Novamente, todos os dólares arrecadados para LCIF contarão para a meta de arrecadação de fundos da campanha de       US$ 300 milhões. Isso promoverá a conscientização sobre a fundação e os hábitos de doação a longo prazo.</a:t>
            </a:r>
          </a:p>
          <a:p>
            <a:pPr eaLnBrk="1" hangingPunct="1">
              <a:spcBef>
                <a:spcPct val="0"/>
              </a:spcBef>
              <a:buFontTx/>
              <a:buAutoNum type="arabicParenR"/>
            </a:pPr>
            <a:r>
              <a:rPr lang="pt-BR" altLang="en-US" smtClean="0">
                <a:solidFill>
                  <a:srgbClr val="000000"/>
                </a:solidFill>
              </a:rPr>
              <a:t>  Todas as cinco Causas Globais estão incluídas no caso para apoio. Essa abordagem reconhece as diversas prioridades das diferentes áreas jurisdicionais, ao mesmo tempo em que une os Leões em torno das Causas Globais como um todo.</a:t>
            </a:r>
          </a:p>
          <a:p>
            <a:pPr eaLnBrk="1" hangingPunct="1">
              <a:spcBef>
                <a:spcPct val="0"/>
              </a:spcBef>
              <a:buFontTx/>
              <a:buAutoNum type="arabicParenR"/>
            </a:pPr>
            <a:r>
              <a:rPr lang="pt-BR" altLang="en-US" smtClean="0">
                <a:solidFill>
                  <a:srgbClr val="000000"/>
                </a:solidFill>
              </a:rPr>
              <a:t>  Durante a campanha, buscaremos novas oportunidades de envolvimento com organizações e indivíduos não-Leões.</a:t>
            </a:r>
          </a:p>
          <a:p>
            <a:pPr eaLnBrk="1" hangingPunct="1">
              <a:spcBef>
                <a:spcPct val="0"/>
              </a:spcBef>
              <a:buFontTx/>
              <a:buAutoNum type="arabicParenR"/>
            </a:pPr>
            <a:r>
              <a:rPr lang="pt-BR" altLang="en-US" smtClean="0">
                <a:solidFill>
                  <a:srgbClr val="000000"/>
                </a:solidFill>
              </a:rPr>
              <a:t>  A campanha deve promover, incentivar e aumentar a doação individual dos Leões à LCIF para a sustentabilidade a longo prazo da fundação.</a:t>
            </a:r>
          </a:p>
          <a:p>
            <a:pPr eaLnBrk="1" hangingPunct="1">
              <a:spcBef>
                <a:spcPct val="0"/>
              </a:spcBef>
              <a:buFontTx/>
              <a:buAutoNum type="arabicParenR"/>
            </a:pPr>
            <a:r>
              <a:rPr lang="pt-BR" altLang="en-US" smtClean="0">
                <a:solidFill>
                  <a:srgbClr val="000000"/>
                </a:solidFill>
              </a:rPr>
              <a:t>  A campanha deve implementar e promover métodos que facilitam e agilizam as doações para LCIF. Isso inclui opções de doações eletrônicas, recorrentes ou mensais.</a:t>
            </a:r>
          </a:p>
          <a:p>
            <a:pPr eaLnBrk="1" hangingPunct="1">
              <a:spcBef>
                <a:spcPct val="0"/>
              </a:spcBef>
              <a:buFontTx/>
              <a:buAutoNum type="arabicParenR"/>
            </a:pPr>
            <a:r>
              <a:rPr lang="pt-BR" altLang="en-US" smtClean="0">
                <a:solidFill>
                  <a:srgbClr val="000000"/>
                </a:solidFill>
              </a:rPr>
              <a:t>  Para ser bem-sucedida, a campanha implementará um plano robusto de Doações Extraordinárias e Principais. Essas doações significativas gerarão impulso, inspirando confiança nos objetivos da campanha.</a:t>
            </a:r>
          </a:p>
          <a:p>
            <a:pPr eaLnBrk="1" hangingPunct="1">
              <a:spcBef>
                <a:spcPct val="0"/>
              </a:spcBef>
            </a:pPr>
            <a:endParaRPr lang="pt-BR" altLang="en-US" smtClean="0">
              <a:solidFill>
                <a:srgbClr val="000000"/>
              </a:solidFill>
            </a:endParaRPr>
          </a:p>
          <a:p>
            <a:pPr eaLnBrk="1" hangingPunct="1">
              <a:spcBef>
                <a:spcPct val="0"/>
              </a:spcBef>
            </a:pPr>
            <a:r>
              <a:rPr lang="pt-BR" altLang="en-US" smtClean="0">
                <a:solidFill>
                  <a:srgbClr val="000000"/>
                </a:solidFill>
              </a:rPr>
              <a:t>Esses princípios nos orientarão para termos sucesso.</a:t>
            </a:r>
          </a:p>
        </p:txBody>
      </p:sp>
      <p:sp>
        <p:nvSpPr>
          <p:cNvPr id="41988" name="Slide Number Placeholder 3"/>
          <p:cNvSpPr>
            <a:spLocks noGrp="1" noChangeArrowheads="1"/>
          </p:cNvSpPr>
          <p:nvPr>
            <p:ph type="sldNum" sz="quarter" idx="5"/>
          </p:nvPr>
        </p:nvSpPr>
        <p:spPr bwMode="auto">
          <a:noFill/>
          <a:ln>
            <a:miter lim="800000"/>
            <a:headEnd/>
            <a:tailEnd/>
          </a:ln>
        </p:spPr>
        <p:txBody>
          <a:bodyPr/>
          <a:lstStyle/>
          <a:p>
            <a:pPr>
              <a:buSzPct val="100000"/>
            </a:pPr>
            <a:fld id="{A94707A5-B57E-4247-8705-BE2D83CB9A3B}" type="slidenum">
              <a:rPr lang="en-US" altLang="en-US">
                <a:solidFill>
                  <a:srgbClr val="000000"/>
                </a:solidFill>
              </a:rPr>
              <a:pPr>
                <a:buSzPct val="100000"/>
              </a:pPr>
              <a:t>11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B516AA57-A785-4D47-A7B1-9017395F33A9}"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6"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extLst>
          </p:cNvPr>
          <p:cNvSpPr>
            <a:spLocks noGrp="1"/>
          </p:cNvSpPr>
          <p:nvPr>
            <p:ph type="ctrTitle"/>
          </p:nvPr>
        </p:nvSpPr>
        <p:spPr>
          <a:xfrm>
            <a:off x="5054137" y="2337724"/>
            <a:ext cx="6093231" cy="1777076"/>
          </a:xfrm>
        </p:spPr>
        <p:txBody>
          <a:bodyPr anchor="t"/>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DB575C65-F2BE-4ADF-8EA8-217C74970F07}"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4"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TextBox 4">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CCC5963D-D72F-4076-B017-69419E19D22F}" type="slidenum">
              <a:rPr lang="en-US" altLang="en-US" sz="800">
                <a:solidFill>
                  <a:srgbClr val="F2F2F2"/>
                </a:solidFill>
              </a:rPr>
              <a:pPr algn="ctr" eaLnBrk="1" hangingPunct="1">
                <a:buSzPct val="100000"/>
              </a:pPr>
              <a:t>‹#›</a:t>
            </a:fld>
            <a:endParaRPr lang="en-US" altLang="en-US" sz="800">
              <a:solidFill>
                <a:srgbClr val="F2F2F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1D671F5D-9A82-416D-863D-AF64CE6C60AB}"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4"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TextBox 4">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0C63559B-40DE-4CCA-86B7-FE7EB715ABB6}" type="slidenum">
              <a:rPr lang="en-US" altLang="en-US" sz="800">
                <a:solidFill>
                  <a:srgbClr val="595959"/>
                </a:solidFill>
              </a:rPr>
              <a:pPr algn="ctr" eaLnBrk="1" hangingPunct="1">
                <a:buSzPct val="100000"/>
              </a:pPr>
              <a:t>‹#›</a:t>
            </a:fld>
            <a:endParaRPr lang="en-US" altLang="en-US" sz="800">
              <a:solidFill>
                <a:srgbClr val="59595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63D35CF2-21A1-47B9-AC79-4C00FA5B6F0C}" type="slidenum">
              <a:rPr lang="en-US" altLang="en-US" sz="800">
                <a:solidFill>
                  <a:srgbClr val="595959"/>
                </a:solidFill>
              </a:rPr>
              <a:pPr algn="ctr" eaLnBrk="1" hangingPunct="1">
                <a:buSzPct val="100000"/>
              </a:pPr>
              <a:t>‹#›</a:t>
            </a:fld>
            <a:endParaRPr lang="en-US" altLang="en-US" sz="800">
              <a:solidFill>
                <a:srgbClr val="595959"/>
              </a:solidFill>
            </a:endParaRPr>
          </a:p>
        </p:txBody>
      </p:sp>
      <p:sp>
        <p:nvSpPr>
          <p:cNvPr id="4" name="TextBox 3">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6FAA440F-6143-488D-8720-6C44931E751D}" type="slidenum">
              <a:rPr lang="en-US" altLang="en-US" sz="800">
                <a:solidFill>
                  <a:srgbClr val="F2F2F2"/>
                </a:solidFill>
              </a:rPr>
              <a:pPr algn="ctr" eaLnBrk="1" hangingPunct="1">
                <a:buSzPct val="100000"/>
              </a:pPr>
              <a:t>‹#›</a:t>
            </a:fld>
            <a:endParaRPr lang="en-US" altLang="en-US" sz="800">
              <a:solidFill>
                <a:srgbClr val="F2F2F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EF793299-65AB-4D0F-9893-F09ED9B63381}"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4"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TextBox 4">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8323B4F9-2FEB-4413-A7C0-9B6C454AB12F}" type="slidenum">
              <a:rPr lang="en-US" altLang="en-US" sz="800">
                <a:solidFill>
                  <a:srgbClr val="F2F2F2"/>
                </a:solidFill>
              </a:rPr>
              <a:pPr algn="ctr" eaLnBrk="1" hangingPunct="1">
                <a:buSzPct val="100000"/>
              </a:pPr>
              <a:t>‹#›</a:t>
            </a:fld>
            <a:endParaRPr lang="en-US" altLang="en-US" sz="800">
              <a:solidFill>
                <a:srgbClr val="F2F2F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63552CEA-95DD-497C-8997-89F1350668FD}"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4"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TextBox 4">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B7A2480A-31C3-4F41-89FF-7354713A54E8}" type="slidenum">
              <a:rPr lang="en-US" altLang="en-US" sz="800">
                <a:solidFill>
                  <a:srgbClr val="F2F2F2"/>
                </a:solidFill>
              </a:rPr>
              <a:pPr algn="ctr" eaLnBrk="1" hangingPunct="1">
                <a:buSzPct val="100000"/>
              </a:pPr>
              <a:t>‹#›</a:t>
            </a:fld>
            <a:endParaRPr lang="en-US" altLang="en-US" sz="800">
              <a:solidFill>
                <a:srgbClr val="F2F2F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150AB184-B265-42E2-BFBC-F37327136678}"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4"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TextBox 4">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52727145-49F6-4C9B-95A3-586F1AF1265D}" type="slidenum">
              <a:rPr lang="en-US" altLang="en-US" sz="800">
                <a:solidFill>
                  <a:srgbClr val="F2F2F2"/>
                </a:solidFill>
              </a:rPr>
              <a:pPr algn="ctr" eaLnBrk="1" hangingPunct="1">
                <a:buSzPct val="100000"/>
              </a:pPr>
              <a:t>‹#›</a:t>
            </a:fld>
            <a:endParaRPr lang="en-US" altLang="en-US" sz="800">
              <a:solidFill>
                <a:srgbClr val="F2F2F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41EAADAD-5C5D-4D61-95C4-20A1F8E92130}"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4"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TextBox 4">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F3978B61-6997-46DC-B1CA-3FC89786DAA3}" type="slidenum">
              <a:rPr lang="en-US" altLang="en-US" sz="800">
                <a:solidFill>
                  <a:srgbClr val="F2F2F2"/>
                </a:solidFill>
              </a:rPr>
              <a:pPr algn="ctr" eaLnBrk="1" hangingPunct="1">
                <a:buSzPct val="100000"/>
              </a:pPr>
              <a:t>‹#›</a:t>
            </a:fld>
            <a:endParaRPr lang="en-US" altLang="en-US" sz="800">
              <a:solidFill>
                <a:srgbClr val="F2F2F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AE852DCE-1032-449A-B1CE-64839599E61D}"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4"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TextBox 4">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BFF7555E-DBDD-4A7C-B3B1-0CAFF0744D31}" type="slidenum">
              <a:rPr lang="en-US" altLang="en-US" sz="800">
                <a:solidFill>
                  <a:srgbClr val="F2F2F2"/>
                </a:solidFill>
              </a:rPr>
              <a:pPr algn="ctr" eaLnBrk="1" hangingPunct="1">
                <a:buSzPct val="100000"/>
              </a:pPr>
              <a:t>‹#›</a:t>
            </a:fld>
            <a:endParaRPr lang="en-US" altLang="en-US" sz="800">
              <a:solidFill>
                <a:srgbClr val="F2F2F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81FE1BB9-4851-4B60-A223-0602012CED66}"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6"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extLst>
          </p:cNvPr>
          <p:cNvSpPr>
            <a:spLocks noGrp="1"/>
          </p:cNvSpPr>
          <p:nvPr>
            <p:ph type="ctrTitle"/>
          </p:nvPr>
        </p:nvSpPr>
        <p:spPr>
          <a:xfrm>
            <a:off x="5054137" y="2337724"/>
            <a:ext cx="6093231" cy="1777076"/>
          </a:xfrm>
        </p:spPr>
        <p:txBody>
          <a:bodyPr anchor="t"/>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4_Custom Layout">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276716A7-698B-437B-ABBD-4408782C9AAC}"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5"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6" name="TextBox 5">
            <a:extLst>
              <a:ext uri="{FF2B5EF4-FFF2-40B4-BE49-F238E27FC236}"/>
            </a:extLst>
          </p:cNvPr>
          <p:cNvSpPr txBox="1"/>
          <p:nvPr userDrawn="1"/>
        </p:nvSpPr>
        <p:spPr>
          <a:xfrm>
            <a:off x="0" y="6553200"/>
            <a:ext cx="12192000" cy="196850"/>
          </a:xfrm>
          <a:prstGeom prst="rect">
            <a:avLst/>
          </a:prstGeom>
          <a:noFill/>
        </p:spPr>
        <p:txBody>
          <a:bodyPr>
            <a:spAutoFit/>
          </a:bodyPr>
          <a:lstStyle/>
          <a:p>
            <a:pPr algn="ctr" eaLnBrk="1" hangingPunct="1">
              <a:buSzPct val="100000"/>
            </a:pPr>
            <a:fld id="{80803191-D760-4D24-93E5-0E56D8185835}" type="slidenum">
              <a:rPr lang="en-US" altLang="en-US" sz="600">
                <a:solidFill>
                  <a:srgbClr val="FFFFFF"/>
                </a:solidFill>
              </a:rPr>
              <a:pPr algn="ctr" eaLnBrk="1" hangingPunct="1">
                <a:buSzPct val="100000"/>
              </a:pPr>
              <a:t>‹#›</a:t>
            </a:fld>
            <a:endParaRPr lang="en-US" altLang="en-US" sz="600">
              <a:solidFill>
                <a:srgbClr val="FFFFFF"/>
              </a:solidFill>
            </a:endParaRPr>
          </a:p>
        </p:txBody>
      </p:sp>
      <p:sp>
        <p:nvSpPr>
          <p:cNvPr id="2" name="Title 1"/>
          <p:cNvSpPr>
            <a:spLocks noGrp="1"/>
          </p:cNvSpPr>
          <p:nvPr>
            <p:ph type="title"/>
          </p:nvPr>
        </p:nvSpPr>
        <p:spPr>
          <a:xfrm>
            <a:off x="152400" y="533400"/>
            <a:ext cx="4724400" cy="609600"/>
          </a:xfrm>
        </p:spPr>
        <p:txBody>
          <a:bodyPr/>
          <a:lstStyle>
            <a:lvl1pPr algn="ctr">
              <a:defRPr sz="3000">
                <a:solidFill>
                  <a:srgbClr val="01539C"/>
                </a:solidFill>
              </a:defRPr>
            </a:lvl1p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493B47C8-9AC1-4364-9866-9B717CF24DBF}"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5"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6" name="TextBox 5">
            <a:extLst>
              <a:ext uri="{FF2B5EF4-FFF2-40B4-BE49-F238E27FC236}"/>
            </a:extLst>
          </p:cNvPr>
          <p:cNvSpPr txBox="1"/>
          <p:nvPr userDrawn="1"/>
        </p:nvSpPr>
        <p:spPr>
          <a:xfrm>
            <a:off x="0" y="6553200"/>
            <a:ext cx="12192000" cy="196850"/>
          </a:xfrm>
          <a:prstGeom prst="rect">
            <a:avLst/>
          </a:prstGeom>
          <a:noFill/>
        </p:spPr>
        <p:txBody>
          <a:bodyPr>
            <a:spAutoFit/>
          </a:bodyPr>
          <a:lstStyle/>
          <a:p>
            <a:pPr algn="ctr" eaLnBrk="1" hangingPunct="1">
              <a:buSzPct val="100000"/>
            </a:pPr>
            <a:fld id="{FC0E0A21-50AE-468C-9752-59456B454B73}" type="slidenum">
              <a:rPr lang="en-US" altLang="en-US" sz="600">
                <a:solidFill>
                  <a:srgbClr val="FFFFFF"/>
                </a:solidFill>
              </a:rPr>
              <a:pPr algn="ctr" eaLnBrk="1" hangingPunct="1">
                <a:buSzPct val="100000"/>
              </a:pPr>
              <a:t>‹#›</a:t>
            </a:fld>
            <a:endParaRPr lang="en-US" altLang="en-US" sz="600">
              <a:solidFill>
                <a:srgbClr val="FFFFFF"/>
              </a:solidFill>
            </a:endParaRPr>
          </a:p>
        </p:txBody>
      </p:sp>
      <p:sp>
        <p:nvSpPr>
          <p:cNvPr id="2" name="Title 1"/>
          <p:cNvSpPr>
            <a:spLocks noGrp="1"/>
          </p:cNvSpPr>
          <p:nvPr>
            <p:ph type="title"/>
          </p:nvPr>
        </p:nvSpPr>
        <p:spPr>
          <a:xfrm>
            <a:off x="457200" y="457200"/>
            <a:ext cx="10871200" cy="685800"/>
          </a:xfrm>
        </p:spPr>
        <p:txBody>
          <a:bodyPr/>
          <a:lstStyle>
            <a:lvl1pPr algn="ctr">
              <a:defRPr sz="2700">
                <a:solidFill>
                  <a:schemeClr val="bg1"/>
                </a:solidFill>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03836556-C920-405A-B338-DA223A25D5C2}"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6"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7" name="TextBox 6">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DDB40849-B588-4406-AAAA-3114D57739C9}" type="slidenum">
              <a:rPr lang="en-US" altLang="en-US" sz="800">
                <a:solidFill>
                  <a:srgbClr val="595959"/>
                </a:solidFill>
              </a:rPr>
              <a:pPr algn="ctr" eaLnBrk="1" hangingPunct="1">
                <a:buSzPct val="100000"/>
              </a:pPr>
              <a:t>‹#›</a:t>
            </a:fld>
            <a:endParaRPr lang="en-US" altLang="en-US" sz="800">
              <a:solidFill>
                <a:srgbClr val="595959"/>
              </a:solidFill>
            </a:endParaRPr>
          </a:p>
        </p:txBody>
      </p:sp>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8F088C25-3A9B-46BD-A77C-EFF93E714223}" type="slidenum">
              <a:rPr lang="en-US" altLang="en-US" sz="800">
                <a:solidFill>
                  <a:srgbClr val="595959"/>
                </a:solidFill>
              </a:rPr>
              <a:pPr algn="ctr" eaLnBrk="1" hangingPunct="1">
                <a:buSzPct val="100000"/>
              </a:pPr>
              <a:t>‹#›</a:t>
            </a:fld>
            <a:endParaRPr lang="en-US" altLang="en-US" sz="800">
              <a:solidFill>
                <a:srgbClr val="595959"/>
              </a:solidFill>
            </a:endParaRPr>
          </a:p>
        </p:txBody>
      </p:sp>
      <p:sp>
        <p:nvSpPr>
          <p:cNvPr id="6" name="TextBox 5">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DA0BF5B4-C05B-4DF0-BF03-E74038C5C5F9}" type="slidenum">
              <a:rPr lang="en-US" altLang="en-US" sz="800">
                <a:solidFill>
                  <a:srgbClr val="595959"/>
                </a:solidFill>
              </a:rPr>
              <a:pPr algn="ctr" eaLnBrk="1" hangingPunct="1">
                <a:buSzPct val="100000"/>
              </a:pPr>
              <a:t>‹#›</a:t>
            </a:fld>
            <a:endParaRPr lang="en-US" altLang="en-US" sz="800">
              <a:solidFill>
                <a:srgbClr val="595959"/>
              </a:solidFill>
            </a:endParaRPr>
          </a:p>
        </p:txBody>
      </p:sp>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E42D1BFA-7623-4BC6-858E-BAA1317D3CBC}"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6"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7" name="TextBox 6">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C25D2992-91CF-491C-A21B-0ED851D55B09}" type="slidenum">
              <a:rPr lang="en-US" altLang="en-US" sz="800">
                <a:solidFill>
                  <a:srgbClr val="595959"/>
                </a:solidFill>
              </a:rPr>
              <a:pPr algn="ctr" eaLnBrk="1" hangingPunct="1">
                <a:buSzPct val="100000"/>
              </a:pPr>
              <a:t>‹#›</a:t>
            </a:fld>
            <a:endParaRPr lang="en-US" altLang="en-US" sz="800">
              <a:solidFill>
                <a:srgbClr val="595959"/>
              </a:solidFill>
            </a:endParaRPr>
          </a:p>
        </p:txBody>
      </p:sp>
      <p:sp>
        <p:nvSpPr>
          <p:cNvPr id="2" name="Title 1">
            <a:extLst>
              <a:ext uri="{FF2B5EF4-FFF2-40B4-BE49-F238E27FC236}"/>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B3B9B180-B67C-4DDE-A141-E64D61C23D33}"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6"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7" name="TextBox 6">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633DA79D-279D-494B-BB17-79D02BB38D30}" type="slidenum">
              <a:rPr lang="en-US" altLang="en-US" sz="800">
                <a:solidFill>
                  <a:srgbClr val="595959"/>
                </a:solidFill>
              </a:rPr>
              <a:pPr algn="ctr" eaLnBrk="1" hangingPunct="1">
                <a:buSzPct val="100000"/>
              </a:pPr>
              <a:t>‹#›</a:t>
            </a:fld>
            <a:endParaRPr lang="en-US" altLang="en-US" sz="800">
              <a:solidFill>
                <a:srgbClr val="595959"/>
              </a:solidFill>
            </a:endParaRPr>
          </a:p>
        </p:txBody>
      </p:sp>
      <p:sp>
        <p:nvSpPr>
          <p:cNvPr id="2" name="Title 1">
            <a:extLst>
              <a:ext uri="{FF2B5EF4-FFF2-40B4-BE49-F238E27FC236}"/>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E0D7CE81-6E9B-4F7C-B601-C8D1CBCBB5BF}"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6"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7" name="TextBox 6">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75618441-777A-49A3-B75F-8B511AE24617}" type="slidenum">
              <a:rPr lang="en-US" altLang="en-US" sz="800">
                <a:solidFill>
                  <a:srgbClr val="F2F2F2"/>
                </a:solidFill>
              </a:rPr>
              <a:pPr algn="ctr" eaLnBrk="1" hangingPunct="1">
                <a:buSzPct val="100000"/>
              </a:pPr>
              <a:t>‹#›</a:t>
            </a:fld>
            <a:endParaRPr lang="en-US" altLang="en-US" sz="800">
              <a:solidFill>
                <a:srgbClr val="F2F2F2"/>
              </a:solidFill>
            </a:endParaRPr>
          </a:p>
        </p:txBody>
      </p:sp>
      <p:sp>
        <p:nvSpPr>
          <p:cNvPr id="2" name="Title 1">
            <a:extLst>
              <a:ext uri="{FF2B5EF4-FFF2-40B4-BE49-F238E27FC236}"/>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670A4FFF-6C3F-4BF5-B14F-4F17442E8896}"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6"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7" name="TextBox 6">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0EA3FFA3-F8FD-4520-BE32-5F0C66B3DD37}" type="slidenum">
              <a:rPr lang="en-US" altLang="en-US" sz="800">
                <a:solidFill>
                  <a:srgbClr val="F2F2F2"/>
                </a:solidFill>
              </a:rPr>
              <a:pPr algn="ctr" eaLnBrk="1" hangingPunct="1">
                <a:buSzPct val="100000"/>
              </a:pPr>
              <a:t>‹#›</a:t>
            </a:fld>
            <a:endParaRPr lang="en-US" altLang="en-US" sz="800">
              <a:solidFill>
                <a:srgbClr val="F2F2F2"/>
              </a:solidFill>
            </a:endParaRPr>
          </a:p>
        </p:txBody>
      </p:sp>
      <p:sp>
        <p:nvSpPr>
          <p:cNvPr id="2" name="Title 1">
            <a:extLst>
              <a:ext uri="{FF2B5EF4-FFF2-40B4-BE49-F238E27FC236}"/>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F439B134-CA2B-47D6-B1C9-8BFF95FD6E8C}" type="slidenum">
              <a:rPr lang="en-US" altLang="en-US" sz="800">
                <a:solidFill>
                  <a:srgbClr val="595959"/>
                </a:solidFill>
              </a:rPr>
              <a:pPr algn="ctr" eaLnBrk="1" hangingPunct="1">
                <a:buSzPct val="100000"/>
              </a:pPr>
              <a:t>‹#›</a:t>
            </a:fld>
            <a:endParaRPr lang="en-US" altLang="en-US" sz="800">
              <a:solidFill>
                <a:srgbClr val="595959"/>
              </a:solidFill>
            </a:endParaRPr>
          </a:p>
        </p:txBody>
      </p:sp>
      <p:pic>
        <p:nvPicPr>
          <p:cNvPr id="6" name="Picture 5"/>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7" name="TextBox 6">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2FE00F98-C7C5-4AAF-9179-4396E9272FCD}" type="slidenum">
              <a:rPr lang="en-US" altLang="en-US" sz="800">
                <a:solidFill>
                  <a:srgbClr val="404040"/>
                </a:solidFill>
              </a:rPr>
              <a:pPr algn="ctr" eaLnBrk="1" hangingPunct="1">
                <a:buSzPct val="100000"/>
              </a:pPr>
              <a:t>‹#›</a:t>
            </a:fld>
            <a:endParaRPr lang="en-US" altLang="en-US" sz="800">
              <a:solidFill>
                <a:srgbClr val="404040"/>
              </a:solidFill>
            </a:endParaRPr>
          </a:p>
        </p:txBody>
      </p:sp>
      <p:sp>
        <p:nvSpPr>
          <p:cNvPr id="2" name="Title 1">
            <a:extLst>
              <a:ext uri="{FF2B5EF4-FFF2-40B4-BE49-F238E27FC236}"/>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userDrawn="1"/>
        </p:nvPicPr>
        <p:blipFill>
          <a:blip r:embed="rId23" cstate="print"/>
          <a:srcRect/>
          <a:stretch>
            <a:fillRect/>
          </a:stretch>
        </p:blipFill>
        <p:spPr bwMode="auto">
          <a:xfrm>
            <a:off x="0" y="0"/>
            <a:ext cx="12192000" cy="6858000"/>
          </a:xfrm>
          <a:prstGeom prst="rect">
            <a:avLst/>
          </a:prstGeom>
          <a:noFill/>
          <a:ln w="9525">
            <a:noFill/>
            <a:miter lim="800000"/>
            <a:headEnd/>
            <a:tailEnd/>
          </a:ln>
        </p:spPr>
      </p:pic>
      <p:sp>
        <p:nvSpPr>
          <p:cNvPr id="2" name="Title Placeholder 1">
            <a:extLst>
              <a:ext uri="{FF2B5EF4-FFF2-40B4-BE49-F238E27FC236}"/>
            </a:extLst>
          </p:cNvPr>
          <p:cNvSpPr>
            <a:spLocks noGrp="1"/>
          </p:cNvSpPr>
          <p:nvPr>
            <p:ph type="title"/>
          </p:nvPr>
        </p:nvSpPr>
        <p:spPr>
          <a:xfrm>
            <a:off x="166688" y="285750"/>
            <a:ext cx="11645900" cy="690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noChangeArrowheads="1"/>
          </p:cNvSpPr>
          <p:nvPr>
            <p:ph type="body" idx="1"/>
          </p:nvPr>
        </p:nvSpPr>
        <p:spPr bwMode="auto">
          <a:xfrm>
            <a:off x="1147763" y="1952625"/>
            <a:ext cx="9683750" cy="4008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Box 12">
            <a:extLst>
              <a:ext uri="{FF2B5EF4-FFF2-40B4-BE49-F238E27FC236}"/>
            </a:extLst>
          </p:cNvPr>
          <p:cNvSpPr txBox="1">
            <a:spLocks noChangeArrowheads="1"/>
          </p:cNvSpPr>
          <p:nvPr userDrawn="1"/>
        </p:nvSpPr>
        <p:spPr bwMode="auto">
          <a:xfrm>
            <a:off x="25400" y="6670675"/>
            <a:ext cx="473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SzPct val="100000"/>
            </a:pPr>
            <a:fld id="{BC5A0521-0035-4C5B-AA64-248A87D63AE7}" type="slidenum">
              <a:rPr lang="en-US" altLang="en-US" sz="800">
                <a:solidFill>
                  <a:srgbClr val="595959"/>
                </a:solidFill>
              </a:rPr>
              <a:pPr algn="ctr" eaLnBrk="1" hangingPunct="1">
                <a:buSzPct val="100000"/>
              </a:pPr>
              <a:t>‹#›</a:t>
            </a:fld>
            <a:endParaRPr lang="en-US" altLang="en-US" sz="800">
              <a:solidFill>
                <a:srgbClr val="595959"/>
              </a:solidFill>
            </a:endParaRP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12" r:id="rId18"/>
    <p:sldLayoutId id="2147483813" r:id="rId19"/>
    <p:sldLayoutId id="2147483831" r:id="rId20"/>
    <p:sldLayoutId id="2147483832" r:id="rId21"/>
  </p:sldLayoutIdLst>
  <p:txStyles>
    <p:titleStyle>
      <a:lvl1pPr algn="ctr" rtl="0" eaLnBrk="0" fontAlgn="base" hangingPunct="0">
        <a:lnSpc>
          <a:spcPct val="90000"/>
        </a:lnSpc>
        <a:spcBef>
          <a:spcPct val="0"/>
        </a:spcBef>
        <a:spcAft>
          <a:spcPct val="0"/>
        </a:spcAft>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467BBF"/>
        </a:buClr>
        <a:buSzPct val="105000"/>
        <a:buFont typeface="Arial" pitchFamily="34" charset="0"/>
        <a:buChar char="•"/>
        <a:defRPr sz="28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467BBF"/>
        </a:buClr>
        <a:buSzPct val="105000"/>
        <a:buFont typeface="Arial" pitchFamily="34" charset="0"/>
        <a:buChar char="̶"/>
        <a:defRPr sz="2400"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467BBF"/>
        </a:buClr>
        <a:buSzPct val="90000"/>
        <a:buFont typeface="Wingdings" pitchFamily="2" charset="2"/>
        <a:buChar char="§"/>
        <a:defRPr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467BBF"/>
        </a:buClr>
        <a:buFont typeface="Arial"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467BBF"/>
        </a:buClr>
        <a:buSzPct val="95000"/>
        <a:buFont typeface="Arial"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lcif.org/donate"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mailto:lcifdevelopment@lionsclubs.org" TargetMode="External"/><Relationship Id="rId4" Type="http://schemas.openxmlformats.org/officeDocument/2006/relationships/hyperlink" Target="mailto:campaign100@lionsclubs.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hyperlink" Target="mailto:lcifdevelopment@lionsclubs.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ctrTitle"/>
          </p:nvPr>
        </p:nvSpPr>
        <p:spPr bwMode="auto">
          <a:xfrm>
            <a:off x="5054600" y="2338388"/>
            <a:ext cx="6092825" cy="1776412"/>
          </a:xfrm>
        </p:spPr>
        <p:txBody>
          <a:bodyPr wrap="square" numCol="1" anchorCtr="0" compatLnSpc="1">
            <a:prstTxWarp prst="textNoShape">
              <a:avLst/>
            </a:prstTxWarp>
          </a:bodyPr>
          <a:lstStyle/>
          <a:p>
            <a:pPr eaLnBrk="1" hangingPunct="1"/>
            <a:r>
              <a:rPr lang="en-US" altLang="en-US" smtClean="0"/>
              <a:t>Campanha 100</a:t>
            </a:r>
          </a:p>
        </p:txBody>
      </p:sp>
      <p:sp>
        <p:nvSpPr>
          <p:cNvPr id="3" name="Subtitle 2">
            <a:extLst>
              <a:ext uri="{FF2B5EF4-FFF2-40B4-BE49-F238E27FC236}"/>
            </a:extLst>
          </p:cNvPr>
          <p:cNvSpPr>
            <a:spLocks noGrp="1"/>
          </p:cNvSpPr>
          <p:nvPr>
            <p:ph type="subTitle" idx="1"/>
          </p:nvPr>
        </p:nvSpPr>
        <p:spPr>
          <a:xfrm>
            <a:off x="5054600" y="3444875"/>
            <a:ext cx="6092825" cy="512763"/>
          </a:xfrm>
        </p:spPr>
        <p:txBody>
          <a:bodyPr>
            <a:normAutofit fontScale="85000" lnSpcReduction="20000"/>
          </a:bodyPr>
          <a:lstStyle/>
          <a:p>
            <a:pPr eaLnBrk="1" hangingPunct="1">
              <a:spcBef>
                <a:spcPts val="1013"/>
              </a:spcBef>
              <a:buClrTx/>
              <a:buFont typeface="Calibri" panose="020F0502020204030204" pitchFamily="34" charset="0"/>
              <a:buNone/>
              <a:defRPr/>
            </a:pPr>
            <a:r>
              <a:rPr lang="pt-BR" altLang="en-US" sz="2200" dirty="0"/>
              <a:t>A Campanha que estará impulsionando os serviços dos Leões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en-US" altLang="en-US" sz="4000" dirty="0" err="1">
                <a:solidFill>
                  <a:srgbClr val="FFFFFF"/>
                </a:solidFill>
                <a:effectLst>
                  <a:outerShdw blurRad="38100" dist="38100" dir="2700000" algn="tl">
                    <a:srgbClr val="C0C0C0"/>
                  </a:outerShdw>
                </a:effectLst>
              </a:rPr>
              <a:t>Objetivo</a:t>
            </a:r>
            <a:r>
              <a:rPr lang="en-US" altLang="en-US" sz="4000" dirty="0">
                <a:solidFill>
                  <a:srgbClr val="FFFFFF"/>
                </a:solidFill>
                <a:effectLst>
                  <a:outerShdw blurRad="38100" dist="38100" dir="2700000" algn="tl">
                    <a:srgbClr val="C0C0C0"/>
                  </a:outerShdw>
                </a:effectLst>
              </a:rPr>
              <a:t> </a:t>
            </a:r>
            <a:r>
              <a:rPr lang="en-US" altLang="en-US" sz="4000">
                <a:solidFill>
                  <a:srgbClr val="FFFFFF"/>
                </a:solidFill>
                <a:effectLst>
                  <a:outerShdw blurRad="38100" dist="38100" dir="2700000" algn="tl">
                    <a:srgbClr val="C0C0C0"/>
                  </a:outerShdw>
                </a:effectLst>
              </a:rPr>
              <a:t>e </a:t>
            </a:r>
            <a:r>
              <a:rPr lang="en-US" altLang="en-US" sz="4000" smtClean="0">
                <a:solidFill>
                  <a:srgbClr val="FFFFFF"/>
                </a:solidFill>
                <a:effectLst>
                  <a:outerShdw blurRad="38100" dist="38100" dir="2700000" algn="tl">
                    <a:srgbClr val="C0C0C0"/>
                  </a:outerShdw>
                </a:effectLst>
              </a:rPr>
              <a:t>Tempo </a:t>
            </a:r>
            <a:r>
              <a:rPr lang="en-US" altLang="en-US" sz="4000" dirty="0">
                <a:solidFill>
                  <a:srgbClr val="FFFFFF"/>
                </a:solidFill>
                <a:effectLst>
                  <a:outerShdw blurRad="38100" dist="38100" dir="2700000" algn="tl">
                    <a:srgbClr val="C0C0C0"/>
                  </a:outerShdw>
                </a:effectLst>
              </a:rPr>
              <a:t>da </a:t>
            </a:r>
            <a:r>
              <a:rPr lang="en-US" altLang="en-US" sz="4000" dirty="0" err="1">
                <a:solidFill>
                  <a:srgbClr val="FFFFFF"/>
                </a:solidFill>
                <a:effectLst>
                  <a:outerShdw blurRad="38100" dist="38100" dir="2700000" algn="tl">
                    <a:srgbClr val="C0C0C0"/>
                  </a:outerShdw>
                </a:effectLst>
              </a:rPr>
              <a:t>Campanha</a:t>
            </a:r>
            <a:endParaRPr lang="en-US" altLang="en-US" sz="4000" dirty="0">
              <a:solidFill>
                <a:srgbClr val="FFFFFF"/>
              </a:solidFill>
              <a:effectLst>
                <a:outerShdw blurRad="38100" dist="38100" dir="2700000" algn="tl">
                  <a:srgbClr val="C0C0C0"/>
                </a:outerShdw>
              </a:effectLst>
            </a:endParaRPr>
          </a:p>
        </p:txBody>
      </p:sp>
      <p:sp>
        <p:nvSpPr>
          <p:cNvPr id="38915" name="Rectangle 3"/>
          <p:cNvSpPr>
            <a:spLocks noChangeArrowheads="1"/>
          </p:cNvSpPr>
          <p:nvPr/>
        </p:nvSpPr>
        <p:spPr bwMode="auto">
          <a:xfrm>
            <a:off x="334963" y="1790700"/>
            <a:ext cx="11477625" cy="522288"/>
          </a:xfrm>
          <a:prstGeom prst="rect">
            <a:avLst/>
          </a:prstGeom>
          <a:solidFill>
            <a:schemeClr val="accent1"/>
          </a:solidFill>
          <a:ln w="9525" algn="ctr">
            <a:noFill/>
            <a:prstDash val="dash"/>
            <a:round/>
            <a:headEnd/>
            <a:tailEnd/>
          </a:ln>
        </p:spPr>
        <p:txBody>
          <a:bodyPr anchor="ctr"/>
          <a:lstStyle/>
          <a:p>
            <a:pPr algn="ctr" eaLnBrk="1" hangingPunct="1">
              <a:lnSpc>
                <a:spcPts val="2700"/>
              </a:lnSpc>
              <a:buSzPct val="100000"/>
            </a:pPr>
            <a:r>
              <a:rPr lang="pt-BR" altLang="en-US" sz="2000" b="1">
                <a:solidFill>
                  <a:srgbClr val="FFC000"/>
                </a:solidFill>
                <a:cs typeface="Arial" pitchFamily="34" charset="0"/>
              </a:rPr>
              <a:t>Objetivo da captação de recursos:  </a:t>
            </a:r>
            <a:r>
              <a:rPr lang="pt-BR" altLang="en-US" sz="2000" b="1">
                <a:solidFill>
                  <a:srgbClr val="FFFFFF"/>
                </a:solidFill>
                <a:cs typeface="Arial" pitchFamily="34" charset="0"/>
              </a:rPr>
              <a:t>US$ 300 milhões</a:t>
            </a:r>
          </a:p>
        </p:txBody>
      </p:sp>
      <p:sp>
        <p:nvSpPr>
          <p:cNvPr id="38916" name="Rectangle 5"/>
          <p:cNvSpPr>
            <a:spLocks noChangeArrowheads="1"/>
          </p:cNvSpPr>
          <p:nvPr/>
        </p:nvSpPr>
        <p:spPr bwMode="auto">
          <a:xfrm>
            <a:off x="609600" y="2576513"/>
            <a:ext cx="2913063" cy="1368425"/>
          </a:xfrm>
          <a:prstGeom prst="rect">
            <a:avLst/>
          </a:prstGeom>
          <a:solidFill>
            <a:schemeClr val="accent1"/>
          </a:solidFill>
          <a:ln w="9525" algn="ctr">
            <a:noFill/>
            <a:prstDash val="dash"/>
            <a:round/>
            <a:headEnd/>
            <a:tailEnd/>
          </a:ln>
        </p:spPr>
        <p:txBody>
          <a:bodyPr anchor="ctr"/>
          <a:lstStyle/>
          <a:p>
            <a:pPr algn="ctr" eaLnBrk="1" hangingPunct="1">
              <a:lnSpc>
                <a:spcPts val="2300"/>
              </a:lnSpc>
              <a:buSzPct val="100000"/>
            </a:pPr>
            <a:r>
              <a:rPr lang="pt-BR" altLang="en-US" sz="1500" b="1">
                <a:solidFill>
                  <a:srgbClr val="FFC000"/>
                </a:solidFill>
                <a:cs typeface="Arial" pitchFamily="34" charset="0"/>
              </a:rPr>
              <a:t>Aumentar o impacto do serviço </a:t>
            </a:r>
          </a:p>
          <a:p>
            <a:pPr algn="ctr" eaLnBrk="1" hangingPunct="1">
              <a:lnSpc>
                <a:spcPts val="2300"/>
              </a:lnSpc>
              <a:buSzPct val="100000"/>
            </a:pPr>
            <a:r>
              <a:rPr lang="pt-BR" altLang="en-US" sz="1200">
                <a:solidFill>
                  <a:srgbClr val="FFFFFF"/>
                </a:solidFill>
                <a:cs typeface="Arial" pitchFamily="34" charset="0"/>
              </a:rPr>
              <a:t>nas áreas atuais de enfoque: visão, juventude, socorro às vítimas de catástrofes e trabalho humanitário.</a:t>
            </a:r>
          </a:p>
        </p:txBody>
      </p:sp>
      <p:sp>
        <p:nvSpPr>
          <p:cNvPr id="38917" name="Rectangle 6"/>
          <p:cNvSpPr>
            <a:spLocks noChangeArrowheads="1"/>
          </p:cNvSpPr>
          <p:nvPr/>
        </p:nvSpPr>
        <p:spPr bwMode="auto">
          <a:xfrm>
            <a:off x="3717925" y="2576513"/>
            <a:ext cx="2862263" cy="1368425"/>
          </a:xfrm>
          <a:prstGeom prst="rect">
            <a:avLst/>
          </a:prstGeom>
          <a:solidFill>
            <a:schemeClr val="accent1"/>
          </a:solidFill>
          <a:ln w="19050" algn="ctr">
            <a:noFill/>
            <a:prstDash val="dash"/>
            <a:round/>
            <a:headEnd/>
            <a:tailEnd/>
          </a:ln>
        </p:spPr>
        <p:txBody>
          <a:bodyPr anchor="ctr"/>
          <a:lstStyle/>
          <a:p>
            <a:pPr algn="ctr" eaLnBrk="1" hangingPunct="1">
              <a:lnSpc>
                <a:spcPts val="2300"/>
              </a:lnSpc>
              <a:buSzPct val="100000"/>
            </a:pPr>
            <a:r>
              <a:rPr lang="pt-BR" altLang="en-US" b="1">
                <a:solidFill>
                  <a:srgbClr val="FFC000"/>
                </a:solidFill>
                <a:cs typeface="Arial" pitchFamily="34" charset="0"/>
              </a:rPr>
              <a:t>Combate ao diabetes </a:t>
            </a:r>
          </a:p>
          <a:p>
            <a:pPr algn="ctr" eaLnBrk="1" hangingPunct="1">
              <a:lnSpc>
                <a:spcPts val="2300"/>
              </a:lnSpc>
              <a:buSzPct val="100000"/>
            </a:pPr>
            <a:r>
              <a:rPr lang="pt-BR" altLang="en-US" sz="1400">
                <a:solidFill>
                  <a:srgbClr val="FFFFFF"/>
                </a:solidFill>
                <a:cs typeface="Arial" pitchFamily="34" charset="0"/>
              </a:rPr>
              <a:t>Prevenir o diabetes e proporcionar melhorias na qualidade de vida das pessoas diagnosticadas</a:t>
            </a:r>
          </a:p>
        </p:txBody>
      </p:sp>
      <p:sp>
        <p:nvSpPr>
          <p:cNvPr id="38918" name="Rectangle 7"/>
          <p:cNvSpPr>
            <a:spLocks noChangeArrowheads="1"/>
          </p:cNvSpPr>
          <p:nvPr/>
        </p:nvSpPr>
        <p:spPr bwMode="auto">
          <a:xfrm>
            <a:off x="6775450" y="2576513"/>
            <a:ext cx="5005388" cy="1368425"/>
          </a:xfrm>
          <a:prstGeom prst="rect">
            <a:avLst/>
          </a:prstGeom>
          <a:solidFill>
            <a:schemeClr val="accent1"/>
          </a:solidFill>
          <a:ln w="19050" algn="ctr">
            <a:noFill/>
            <a:prstDash val="dash"/>
            <a:round/>
            <a:headEnd/>
            <a:tailEnd/>
          </a:ln>
        </p:spPr>
        <p:txBody>
          <a:bodyPr anchor="ctr"/>
          <a:lstStyle/>
          <a:p>
            <a:pPr algn="ctr" eaLnBrk="1" hangingPunct="1">
              <a:lnSpc>
                <a:spcPts val="2200"/>
              </a:lnSpc>
              <a:buSzPct val="100000"/>
            </a:pPr>
            <a:r>
              <a:rPr lang="pt-BR" altLang="en-US" b="1">
                <a:solidFill>
                  <a:srgbClr val="FFC000"/>
                </a:solidFill>
                <a:cs typeface="Arial" pitchFamily="34" charset="0"/>
              </a:rPr>
              <a:t>Expansão das Causas Globais</a:t>
            </a:r>
          </a:p>
          <a:p>
            <a:pPr algn="ctr" eaLnBrk="1" hangingPunct="1">
              <a:lnSpc>
                <a:spcPts val="2200"/>
              </a:lnSpc>
              <a:buSzPct val="100000"/>
            </a:pPr>
            <a:r>
              <a:rPr lang="pt-BR" altLang="en-US" sz="1200">
                <a:solidFill>
                  <a:srgbClr val="FFFFFF"/>
                </a:solidFill>
                <a:cs typeface="Arial" pitchFamily="34" charset="0"/>
              </a:rPr>
              <a:t>Identificar e desenvolver novas formas pelas quais possamos causar um impacto no mundo e nos seus habitantes mais vulneráveis por meio das novas áreas de enfoque:</a:t>
            </a:r>
          </a:p>
          <a:p>
            <a:pPr algn="ctr" eaLnBrk="1" hangingPunct="1">
              <a:lnSpc>
                <a:spcPts val="2200"/>
              </a:lnSpc>
              <a:buSzPct val="100000"/>
            </a:pPr>
            <a:r>
              <a:rPr lang="pt-BR" altLang="en-US" sz="1200">
                <a:solidFill>
                  <a:srgbClr val="FFFFFF"/>
                </a:solidFill>
                <a:cs typeface="Arial" pitchFamily="34" charset="0"/>
              </a:rPr>
              <a:t>ambiente, câncer infantil, fome</a:t>
            </a:r>
          </a:p>
        </p:txBody>
      </p:sp>
      <p:sp>
        <p:nvSpPr>
          <p:cNvPr id="38919" name="Rectangle 9"/>
          <p:cNvSpPr>
            <a:spLocks noChangeArrowheads="1"/>
          </p:cNvSpPr>
          <p:nvPr/>
        </p:nvSpPr>
        <p:spPr bwMode="auto">
          <a:xfrm>
            <a:off x="2152650" y="4338638"/>
            <a:ext cx="7673975" cy="1957387"/>
          </a:xfrm>
          <a:prstGeom prst="rect">
            <a:avLst/>
          </a:prstGeom>
          <a:solidFill>
            <a:schemeClr val="accent1"/>
          </a:solidFill>
          <a:ln w="19050" algn="ctr">
            <a:noFill/>
            <a:prstDash val="dash"/>
            <a:round/>
            <a:headEnd/>
            <a:tailEnd/>
          </a:ln>
        </p:spPr>
        <p:txBody>
          <a:bodyPr anchor="ctr"/>
          <a:lstStyle/>
          <a:p>
            <a:pPr algn="ctr" eaLnBrk="1" hangingPunct="1">
              <a:lnSpc>
                <a:spcPts val="2500"/>
              </a:lnSpc>
              <a:buSzPct val="100000"/>
            </a:pPr>
            <a:r>
              <a:rPr lang="pt-BR" altLang="en-US" sz="2000" b="1">
                <a:solidFill>
                  <a:srgbClr val="FFC000"/>
                </a:solidFill>
                <a:cs typeface="Arial" pitchFamily="34" charset="0"/>
              </a:rPr>
              <a:t>Tempo da Campanha</a:t>
            </a:r>
          </a:p>
          <a:p>
            <a:pPr algn="ctr" eaLnBrk="1" hangingPunct="1">
              <a:lnSpc>
                <a:spcPts val="2500"/>
              </a:lnSpc>
              <a:buSzPct val="100000"/>
            </a:pPr>
            <a:r>
              <a:rPr lang="pt-BR" altLang="en-US" sz="1300">
                <a:solidFill>
                  <a:srgbClr val="FFFFFF"/>
                </a:solidFill>
                <a:cs typeface="Arial" pitchFamily="34" charset="0"/>
              </a:rPr>
              <a:t>As doações recebidas durante o ano do 50</a:t>
            </a:r>
            <a:r>
              <a:rPr lang="pt-BR" altLang="en-US" sz="1300" baseline="30000">
                <a:solidFill>
                  <a:srgbClr val="FFFFFF"/>
                </a:solidFill>
                <a:cs typeface="Arial" pitchFamily="34" charset="0"/>
              </a:rPr>
              <a:t>º</a:t>
            </a:r>
            <a:r>
              <a:rPr lang="pt-BR" altLang="en-US" sz="1300">
                <a:solidFill>
                  <a:srgbClr val="FFFFFF"/>
                </a:solidFill>
                <a:cs typeface="Arial" pitchFamily="34" charset="0"/>
              </a:rPr>
              <a:t> Aniversário de LCIF contarão par a meta de arrecadação de fundos  </a:t>
            </a:r>
          </a:p>
          <a:p>
            <a:pPr algn="ctr" eaLnBrk="1" hangingPunct="1">
              <a:lnSpc>
                <a:spcPts val="2500"/>
              </a:lnSpc>
              <a:buSzPct val="100000"/>
            </a:pPr>
            <a:r>
              <a:rPr lang="pt-BR" altLang="en-US" sz="1300">
                <a:solidFill>
                  <a:srgbClr val="FFFFFF"/>
                </a:solidFill>
                <a:cs typeface="Arial" pitchFamily="34" charset="0"/>
              </a:rPr>
              <a:t>A Campanha será lançada oficialmente durante a Convenção de Lions Clubs International em Las Vegas, em julho de 2018, tendo a duração de três anos fiscais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pt-BR" altLang="en-US" sz="4000" dirty="0">
                <a:solidFill>
                  <a:srgbClr val="FFFFFF"/>
                </a:solidFill>
                <a:effectLst>
                  <a:outerShdw blurRad="38100" dist="38100" dir="2700000" algn="tl">
                    <a:srgbClr val="C0C0C0"/>
                  </a:outerShdw>
                </a:effectLst>
              </a:rPr>
              <a:t>Princípios Orientadores</a:t>
            </a:r>
          </a:p>
        </p:txBody>
      </p:sp>
      <p:graphicFrame>
        <p:nvGraphicFramePr>
          <p:cNvPr id="4" name="Diagram 3">
            <a:extLst>
              <a:ext uri="{FF2B5EF4-FFF2-40B4-BE49-F238E27FC236}"/>
            </a:extLst>
          </p:cNvPr>
          <p:cNvGraphicFramePr/>
          <p:nvPr/>
        </p:nvGraphicFramePr>
        <p:xfrm>
          <a:off x="1307591" y="1372390"/>
          <a:ext cx="9363456" cy="5083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pt-BR" altLang="en-US" sz="4000" dirty="0">
                <a:solidFill>
                  <a:srgbClr val="FFFFFF"/>
                </a:solidFill>
                <a:effectLst>
                  <a:outerShdw blurRad="38100" dist="38100" dir="2700000" algn="tl">
                    <a:srgbClr val="C0C0C0"/>
                  </a:outerShdw>
                </a:effectLst>
              </a:rPr>
              <a:t>Plano Operacional</a:t>
            </a:r>
          </a:p>
        </p:txBody>
      </p:sp>
      <p:grpSp>
        <p:nvGrpSpPr>
          <p:cNvPr id="43011" name="Group 23"/>
          <p:cNvGrpSpPr>
            <a:grpSpLocks/>
          </p:cNvGrpSpPr>
          <p:nvPr/>
        </p:nvGrpSpPr>
        <p:grpSpPr bwMode="auto">
          <a:xfrm>
            <a:off x="2112963" y="1857375"/>
            <a:ext cx="2489200" cy="1493838"/>
            <a:chOff x="0" y="154682"/>
            <a:chExt cx="2489339" cy="1493603"/>
          </a:xfrm>
        </p:grpSpPr>
        <p:sp>
          <p:nvSpPr>
            <p:cNvPr id="43027" name="Rectangle 39"/>
            <p:cNvSpPr>
              <a:spLocks noChangeArrowheads="1"/>
            </p:cNvSpPr>
            <p:nvPr/>
          </p:nvSpPr>
          <p:spPr bwMode="auto">
            <a:xfrm>
              <a:off x="0" y="154682"/>
              <a:ext cx="2489339" cy="1493603"/>
            </a:xfrm>
            <a:prstGeom prst="rect">
              <a:avLst/>
            </a:prstGeom>
            <a:solidFill>
              <a:srgbClr val="33373B"/>
            </a:solidFill>
            <a:ln w="25400" algn="ctr">
              <a:noFill/>
              <a:miter lim="800000"/>
              <a:headEnd/>
              <a:tailEnd/>
            </a:ln>
          </p:spPr>
          <p:txBody>
            <a:bodyPr/>
            <a:lstStyle/>
            <a:p>
              <a:endParaRPr lang="en-US" altLang="en-US">
                <a:cs typeface="Arial" pitchFamily="34" charset="0"/>
              </a:endParaRPr>
            </a:p>
          </p:txBody>
        </p:sp>
        <p:sp>
          <p:nvSpPr>
            <p:cNvPr id="43028" name="Rectangle 40"/>
            <p:cNvSpPr>
              <a:spLocks noChangeArrowheads="1"/>
            </p:cNvSpPr>
            <p:nvPr/>
          </p:nvSpPr>
          <p:spPr bwMode="auto">
            <a:xfrm>
              <a:off x="0" y="154682"/>
              <a:ext cx="2489339" cy="1493603"/>
            </a:xfrm>
            <a:prstGeom prst="rect">
              <a:avLst/>
            </a:prstGeom>
            <a:noFill/>
            <a:ln w="9525">
              <a:noFill/>
              <a:miter lim="800000"/>
              <a:headEnd/>
              <a:tailEnd/>
            </a:ln>
          </p:spPr>
          <p:txBody>
            <a:bodyPr lIns="68580" tIns="68580" rIns="68580" bIns="68580" anchor="ctr"/>
            <a:lstStyle/>
            <a:p>
              <a:pPr algn="ctr" defTabSz="800100" eaLnBrk="1" hangingPunct="1">
                <a:lnSpc>
                  <a:spcPct val="90000"/>
                </a:lnSpc>
                <a:spcAft>
                  <a:spcPct val="35000"/>
                </a:spcAft>
                <a:buSzPct val="100000"/>
              </a:pPr>
              <a:r>
                <a:rPr lang="en-US" altLang="en-US" b="1">
                  <a:solidFill>
                    <a:srgbClr val="F8F8F8"/>
                  </a:solidFill>
                  <a:latin typeface="Arial" pitchFamily="34" charset="0"/>
                  <a:cs typeface="Arial" pitchFamily="34" charset="0"/>
                </a:rPr>
                <a:t>Caso </a:t>
              </a:r>
              <a:r>
                <a:rPr lang="pt-BR" altLang="en-US" b="1">
                  <a:solidFill>
                    <a:srgbClr val="F8F8F8"/>
                  </a:solidFill>
                  <a:latin typeface="Arial" pitchFamily="34" charset="0"/>
                  <a:cs typeface="Arial" pitchFamily="34" charset="0"/>
                </a:rPr>
                <a:t>convincente</a:t>
              </a:r>
              <a:r>
                <a:rPr lang="en-US" altLang="en-US" b="1">
                  <a:solidFill>
                    <a:srgbClr val="F8F8F8"/>
                  </a:solidFill>
                  <a:latin typeface="Arial" pitchFamily="34" charset="0"/>
                  <a:cs typeface="Arial" pitchFamily="34" charset="0"/>
                </a:rPr>
                <a:t> para a</a:t>
              </a:r>
              <a:r>
                <a:rPr lang="pt-BR" altLang="en-US" b="1">
                  <a:solidFill>
                    <a:srgbClr val="F8F8F8"/>
                  </a:solidFill>
                  <a:latin typeface="Arial" pitchFamily="34" charset="0"/>
                  <a:cs typeface="Arial" pitchFamily="34" charset="0"/>
                </a:rPr>
                <a:t>poio</a:t>
              </a:r>
            </a:p>
          </p:txBody>
        </p:sp>
      </p:grpSp>
      <p:grpSp>
        <p:nvGrpSpPr>
          <p:cNvPr id="43012" name="Group 24"/>
          <p:cNvGrpSpPr>
            <a:grpSpLocks/>
          </p:cNvGrpSpPr>
          <p:nvPr/>
        </p:nvGrpSpPr>
        <p:grpSpPr bwMode="auto">
          <a:xfrm>
            <a:off x="4808538" y="1839913"/>
            <a:ext cx="2489200" cy="1492250"/>
            <a:chOff x="2694809" y="136699"/>
            <a:chExt cx="2489339" cy="1493603"/>
          </a:xfrm>
        </p:grpSpPr>
        <p:sp>
          <p:nvSpPr>
            <p:cNvPr id="43025" name="Rectangle 37"/>
            <p:cNvSpPr>
              <a:spLocks noChangeArrowheads="1"/>
            </p:cNvSpPr>
            <p:nvPr/>
          </p:nvSpPr>
          <p:spPr bwMode="auto">
            <a:xfrm>
              <a:off x="2694809" y="136699"/>
              <a:ext cx="2489339" cy="1493603"/>
            </a:xfrm>
            <a:prstGeom prst="rect">
              <a:avLst/>
            </a:prstGeom>
            <a:solidFill>
              <a:srgbClr val="FFD000"/>
            </a:solidFill>
            <a:ln w="25400" algn="ctr">
              <a:noFill/>
              <a:miter lim="800000"/>
              <a:headEnd/>
              <a:tailEnd/>
            </a:ln>
          </p:spPr>
          <p:txBody>
            <a:bodyPr/>
            <a:lstStyle/>
            <a:p>
              <a:endParaRPr lang="en-US" altLang="en-US">
                <a:cs typeface="Arial" pitchFamily="34" charset="0"/>
              </a:endParaRPr>
            </a:p>
          </p:txBody>
        </p:sp>
        <p:sp>
          <p:nvSpPr>
            <p:cNvPr id="43026" name="Rectangle 38"/>
            <p:cNvSpPr>
              <a:spLocks noChangeArrowheads="1"/>
            </p:cNvSpPr>
            <p:nvPr/>
          </p:nvSpPr>
          <p:spPr bwMode="auto">
            <a:xfrm>
              <a:off x="2694809" y="136699"/>
              <a:ext cx="2489339" cy="1493603"/>
            </a:xfrm>
            <a:prstGeom prst="rect">
              <a:avLst/>
            </a:prstGeom>
            <a:noFill/>
            <a:ln w="9525">
              <a:noFill/>
              <a:miter lim="800000"/>
              <a:headEnd/>
              <a:tailEnd/>
            </a:ln>
          </p:spPr>
          <p:txBody>
            <a:bodyPr lIns="68580" tIns="68580" rIns="68580" bIns="68580" anchor="ctr"/>
            <a:lstStyle/>
            <a:p>
              <a:pPr algn="ctr" defTabSz="800100" eaLnBrk="1" hangingPunct="1">
                <a:lnSpc>
                  <a:spcPct val="90000"/>
                </a:lnSpc>
                <a:spcAft>
                  <a:spcPct val="35000"/>
                </a:spcAft>
                <a:buSzPct val="100000"/>
              </a:pPr>
              <a:r>
                <a:rPr lang="en-US" altLang="en-US" b="1">
                  <a:solidFill>
                    <a:srgbClr val="F8F8F8"/>
                  </a:solidFill>
                  <a:latin typeface="Arial" pitchFamily="34" charset="0"/>
                  <a:cs typeface="Arial" pitchFamily="34" charset="0"/>
                </a:rPr>
                <a:t>Clubes Modelo</a:t>
              </a:r>
            </a:p>
          </p:txBody>
        </p:sp>
      </p:grpSp>
      <p:grpSp>
        <p:nvGrpSpPr>
          <p:cNvPr id="43013" name="Group 25"/>
          <p:cNvGrpSpPr>
            <a:grpSpLocks/>
          </p:cNvGrpSpPr>
          <p:nvPr/>
        </p:nvGrpSpPr>
        <p:grpSpPr bwMode="auto">
          <a:xfrm>
            <a:off x="7526338" y="1765300"/>
            <a:ext cx="2489200" cy="1492250"/>
            <a:chOff x="5413143" y="62273"/>
            <a:chExt cx="2489339" cy="1493603"/>
          </a:xfrm>
        </p:grpSpPr>
        <p:sp>
          <p:nvSpPr>
            <p:cNvPr id="43023" name="Rectangle 35"/>
            <p:cNvSpPr>
              <a:spLocks noChangeArrowheads="1"/>
            </p:cNvSpPr>
            <p:nvPr/>
          </p:nvSpPr>
          <p:spPr bwMode="auto">
            <a:xfrm>
              <a:off x="5413143" y="62273"/>
              <a:ext cx="2489339" cy="1493603"/>
            </a:xfrm>
            <a:prstGeom prst="rect">
              <a:avLst/>
            </a:prstGeom>
            <a:solidFill>
              <a:srgbClr val="002F87"/>
            </a:solidFill>
            <a:ln w="25400" algn="ctr">
              <a:noFill/>
              <a:miter lim="800000"/>
              <a:headEnd/>
              <a:tailEnd/>
            </a:ln>
          </p:spPr>
          <p:txBody>
            <a:bodyPr/>
            <a:lstStyle/>
            <a:p>
              <a:endParaRPr lang="pt-BR" altLang="en-US">
                <a:cs typeface="Arial" pitchFamily="34" charset="0"/>
              </a:endParaRPr>
            </a:p>
          </p:txBody>
        </p:sp>
        <p:sp>
          <p:nvSpPr>
            <p:cNvPr id="43024" name="Rectangle 36"/>
            <p:cNvSpPr>
              <a:spLocks noChangeArrowheads="1"/>
            </p:cNvSpPr>
            <p:nvPr/>
          </p:nvSpPr>
          <p:spPr bwMode="auto">
            <a:xfrm>
              <a:off x="5413143" y="62273"/>
              <a:ext cx="2489339" cy="1493603"/>
            </a:xfrm>
            <a:prstGeom prst="rect">
              <a:avLst/>
            </a:prstGeom>
            <a:noFill/>
            <a:ln w="9525">
              <a:noFill/>
              <a:miter lim="800000"/>
              <a:headEnd/>
              <a:tailEnd/>
            </a:ln>
          </p:spPr>
          <p:txBody>
            <a:bodyPr lIns="68580" tIns="68580" rIns="68580" bIns="68580" anchor="ctr"/>
            <a:lstStyle/>
            <a:p>
              <a:pPr algn="ctr" defTabSz="800100" eaLnBrk="1" hangingPunct="1">
                <a:lnSpc>
                  <a:spcPct val="90000"/>
                </a:lnSpc>
                <a:spcAft>
                  <a:spcPct val="35000"/>
                </a:spcAft>
                <a:buSzPct val="100000"/>
              </a:pPr>
              <a:r>
                <a:rPr lang="pt-BR" altLang="en-US" b="1">
                  <a:solidFill>
                    <a:srgbClr val="F8F8F8"/>
                  </a:solidFill>
                  <a:latin typeface="Arial" pitchFamily="34" charset="0"/>
                  <a:cs typeface="Arial" pitchFamily="34" charset="0"/>
                </a:rPr>
                <a:t>Reconhecimento especial</a:t>
              </a:r>
            </a:p>
          </p:txBody>
        </p:sp>
      </p:grpSp>
      <p:grpSp>
        <p:nvGrpSpPr>
          <p:cNvPr id="43014" name="Group 26"/>
          <p:cNvGrpSpPr>
            <a:grpSpLocks/>
          </p:cNvGrpSpPr>
          <p:nvPr/>
        </p:nvGrpSpPr>
        <p:grpSpPr bwMode="auto">
          <a:xfrm>
            <a:off x="2112963" y="3600450"/>
            <a:ext cx="2489200" cy="1492250"/>
            <a:chOff x="0" y="1897219"/>
            <a:chExt cx="2489339" cy="1493603"/>
          </a:xfrm>
        </p:grpSpPr>
        <p:sp>
          <p:nvSpPr>
            <p:cNvPr id="43021" name="Rectangle 33"/>
            <p:cNvSpPr>
              <a:spLocks noChangeArrowheads="1"/>
            </p:cNvSpPr>
            <p:nvPr/>
          </p:nvSpPr>
          <p:spPr bwMode="auto">
            <a:xfrm>
              <a:off x="0" y="1897219"/>
              <a:ext cx="2489339" cy="1493603"/>
            </a:xfrm>
            <a:prstGeom prst="rect">
              <a:avLst/>
            </a:prstGeom>
            <a:solidFill>
              <a:srgbClr val="F65126"/>
            </a:solidFill>
            <a:ln w="25400" algn="ctr">
              <a:noFill/>
              <a:miter lim="800000"/>
              <a:headEnd/>
              <a:tailEnd/>
            </a:ln>
          </p:spPr>
          <p:txBody>
            <a:bodyPr/>
            <a:lstStyle/>
            <a:p>
              <a:endParaRPr lang="pt-BR" altLang="en-US">
                <a:cs typeface="Arial" pitchFamily="34" charset="0"/>
              </a:endParaRPr>
            </a:p>
          </p:txBody>
        </p:sp>
        <p:sp>
          <p:nvSpPr>
            <p:cNvPr id="43022" name="Rectangle 34"/>
            <p:cNvSpPr>
              <a:spLocks noChangeArrowheads="1"/>
            </p:cNvSpPr>
            <p:nvPr/>
          </p:nvSpPr>
          <p:spPr bwMode="auto">
            <a:xfrm>
              <a:off x="0" y="1897219"/>
              <a:ext cx="2489339" cy="1493603"/>
            </a:xfrm>
            <a:prstGeom prst="rect">
              <a:avLst/>
            </a:prstGeom>
            <a:noFill/>
            <a:ln w="9525">
              <a:noFill/>
              <a:miter lim="800000"/>
              <a:headEnd/>
              <a:tailEnd/>
            </a:ln>
          </p:spPr>
          <p:txBody>
            <a:bodyPr lIns="68580" tIns="68580" rIns="68580" bIns="68580" anchor="ctr"/>
            <a:lstStyle/>
            <a:p>
              <a:pPr algn="ctr" defTabSz="800100" eaLnBrk="1" hangingPunct="1">
                <a:lnSpc>
                  <a:spcPct val="90000"/>
                </a:lnSpc>
                <a:spcAft>
                  <a:spcPct val="35000"/>
                </a:spcAft>
                <a:buSzPct val="100000"/>
              </a:pPr>
              <a:r>
                <a:rPr lang="pt-BR" altLang="en-US" b="1">
                  <a:solidFill>
                    <a:srgbClr val="F8F8F8"/>
                  </a:solidFill>
                  <a:latin typeface="Arial" pitchFamily="34" charset="0"/>
                  <a:cs typeface="Arial" pitchFamily="34" charset="0"/>
                </a:rPr>
                <a:t>Participação de todos os Leões e seus clubes</a:t>
              </a:r>
            </a:p>
          </p:txBody>
        </p:sp>
      </p:grpSp>
      <p:grpSp>
        <p:nvGrpSpPr>
          <p:cNvPr id="43015" name="Group 27"/>
          <p:cNvGrpSpPr>
            <a:grpSpLocks/>
          </p:cNvGrpSpPr>
          <p:nvPr/>
        </p:nvGrpSpPr>
        <p:grpSpPr bwMode="auto">
          <a:xfrm>
            <a:off x="4821238" y="3600450"/>
            <a:ext cx="2533650" cy="1492250"/>
            <a:chOff x="2738273" y="1897219"/>
            <a:chExt cx="2534309" cy="1493603"/>
          </a:xfrm>
        </p:grpSpPr>
        <p:sp>
          <p:nvSpPr>
            <p:cNvPr id="43019" name="Rectangle 31"/>
            <p:cNvSpPr>
              <a:spLocks noChangeArrowheads="1"/>
            </p:cNvSpPr>
            <p:nvPr/>
          </p:nvSpPr>
          <p:spPr bwMode="auto">
            <a:xfrm>
              <a:off x="2738273" y="1897219"/>
              <a:ext cx="2489339" cy="1493603"/>
            </a:xfrm>
            <a:prstGeom prst="rect">
              <a:avLst/>
            </a:prstGeom>
            <a:solidFill>
              <a:srgbClr val="00AF66"/>
            </a:solidFill>
            <a:ln w="25400" algn="ctr">
              <a:noFill/>
              <a:miter lim="800000"/>
              <a:headEnd/>
              <a:tailEnd/>
            </a:ln>
          </p:spPr>
          <p:txBody>
            <a:bodyPr/>
            <a:lstStyle/>
            <a:p>
              <a:endParaRPr lang="en-US" altLang="en-US">
                <a:cs typeface="Arial" pitchFamily="34" charset="0"/>
              </a:endParaRPr>
            </a:p>
          </p:txBody>
        </p:sp>
        <p:sp>
          <p:nvSpPr>
            <p:cNvPr id="43020" name="Rectangle 32"/>
            <p:cNvSpPr>
              <a:spLocks noChangeArrowheads="1"/>
            </p:cNvSpPr>
            <p:nvPr/>
          </p:nvSpPr>
          <p:spPr bwMode="auto">
            <a:xfrm>
              <a:off x="2739779" y="1897219"/>
              <a:ext cx="2532803" cy="1493603"/>
            </a:xfrm>
            <a:prstGeom prst="rect">
              <a:avLst/>
            </a:prstGeom>
            <a:noFill/>
            <a:ln w="9525">
              <a:noFill/>
              <a:miter lim="800000"/>
              <a:headEnd/>
              <a:tailEnd/>
            </a:ln>
          </p:spPr>
          <p:txBody>
            <a:bodyPr lIns="68580" tIns="68580" rIns="68580" bIns="68580" anchor="ctr"/>
            <a:lstStyle/>
            <a:p>
              <a:pPr algn="ctr" defTabSz="800100" eaLnBrk="1" hangingPunct="1">
                <a:lnSpc>
                  <a:spcPct val="90000"/>
                </a:lnSpc>
                <a:spcAft>
                  <a:spcPct val="35000"/>
                </a:spcAft>
                <a:buSzPct val="100000"/>
              </a:pPr>
              <a:r>
                <a:rPr lang="pt-BR" altLang="en-US" sz="1500" b="1">
                  <a:solidFill>
                    <a:srgbClr val="FFFFFF"/>
                  </a:solidFill>
                  <a:latin typeface="Arial" pitchFamily="34" charset="0"/>
                  <a:cs typeface="Arial" pitchFamily="34" charset="0"/>
                </a:rPr>
                <a:t>Doações Extraordinárias e Principais, de Empresas, Fundações, Governos e não-Leões</a:t>
              </a:r>
            </a:p>
          </p:txBody>
        </p:sp>
      </p:grpSp>
      <p:grpSp>
        <p:nvGrpSpPr>
          <p:cNvPr id="43016" name="Group 28"/>
          <p:cNvGrpSpPr>
            <a:grpSpLocks/>
          </p:cNvGrpSpPr>
          <p:nvPr/>
        </p:nvGrpSpPr>
        <p:grpSpPr bwMode="auto">
          <a:xfrm>
            <a:off x="7589838" y="3600450"/>
            <a:ext cx="2489200" cy="1492250"/>
            <a:chOff x="5476546" y="1897219"/>
            <a:chExt cx="2489339" cy="1493603"/>
          </a:xfrm>
        </p:grpSpPr>
        <p:sp>
          <p:nvSpPr>
            <p:cNvPr id="43017" name="Rectangle 29"/>
            <p:cNvSpPr>
              <a:spLocks noChangeArrowheads="1"/>
            </p:cNvSpPr>
            <p:nvPr/>
          </p:nvSpPr>
          <p:spPr bwMode="auto">
            <a:xfrm>
              <a:off x="5476546" y="1897219"/>
              <a:ext cx="2489339" cy="1493603"/>
            </a:xfrm>
            <a:prstGeom prst="rect">
              <a:avLst/>
            </a:prstGeom>
            <a:solidFill>
              <a:srgbClr val="00A7DC"/>
            </a:solidFill>
            <a:ln w="25400" algn="ctr">
              <a:noFill/>
              <a:miter lim="800000"/>
              <a:headEnd/>
              <a:tailEnd/>
            </a:ln>
          </p:spPr>
          <p:txBody>
            <a:bodyPr/>
            <a:lstStyle/>
            <a:p>
              <a:endParaRPr lang="en-US" altLang="en-US">
                <a:cs typeface="Arial" pitchFamily="34" charset="0"/>
              </a:endParaRPr>
            </a:p>
          </p:txBody>
        </p:sp>
        <p:sp>
          <p:nvSpPr>
            <p:cNvPr id="43018" name="Rectangle 30"/>
            <p:cNvSpPr>
              <a:spLocks noChangeArrowheads="1"/>
            </p:cNvSpPr>
            <p:nvPr/>
          </p:nvSpPr>
          <p:spPr bwMode="auto">
            <a:xfrm>
              <a:off x="5476546" y="1897219"/>
              <a:ext cx="2489339" cy="1493603"/>
            </a:xfrm>
            <a:prstGeom prst="rect">
              <a:avLst/>
            </a:prstGeom>
            <a:noFill/>
            <a:ln w="9525">
              <a:noFill/>
              <a:miter lim="800000"/>
              <a:headEnd/>
              <a:tailEnd/>
            </a:ln>
          </p:spPr>
          <p:txBody>
            <a:bodyPr lIns="68580" tIns="68580" rIns="68580" bIns="68580" anchor="ctr"/>
            <a:lstStyle/>
            <a:p>
              <a:pPr algn="ctr" defTabSz="800100" eaLnBrk="1" hangingPunct="1">
                <a:lnSpc>
                  <a:spcPct val="90000"/>
                </a:lnSpc>
                <a:spcAft>
                  <a:spcPct val="35000"/>
                </a:spcAft>
                <a:buSzPct val="100000"/>
              </a:pPr>
              <a:r>
                <a:rPr lang="pt-BR" altLang="en-US" b="1">
                  <a:solidFill>
                    <a:srgbClr val="F8F8F8"/>
                  </a:solidFill>
                  <a:latin typeface="Arial" pitchFamily="34" charset="0"/>
                  <a:cs typeface="Arial" pitchFamily="34" charset="0"/>
                </a:rPr>
                <a:t>Estabelecimento</a:t>
              </a:r>
              <a:r>
                <a:rPr lang="en-US" altLang="en-US" b="1">
                  <a:solidFill>
                    <a:srgbClr val="F8F8F8"/>
                  </a:solidFill>
                  <a:latin typeface="Arial" pitchFamily="34" charset="0"/>
                  <a:cs typeface="Arial" pitchFamily="34" charset="0"/>
                </a:rPr>
                <a:t> de metas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en-US" altLang="en-US" sz="4000">
                <a:solidFill>
                  <a:srgbClr val="FFFFFF"/>
                </a:solidFill>
                <a:effectLst>
                  <a:outerShdw blurRad="38100" dist="38100" dir="2700000" algn="tl">
                    <a:srgbClr val="C0C0C0"/>
                  </a:outerShdw>
                </a:effectLst>
              </a:rPr>
              <a:t>Forte Caso para Apoio</a:t>
            </a:r>
          </a:p>
        </p:txBody>
      </p:sp>
      <p:sp>
        <p:nvSpPr>
          <p:cNvPr id="46" name="Rounded Rectangle 45">
            <a:extLst>
              <a:ext uri="{FF2B5EF4-FFF2-40B4-BE49-F238E27FC236}"/>
            </a:extLst>
          </p:cNvPr>
          <p:cNvSpPr/>
          <p:nvPr/>
        </p:nvSpPr>
        <p:spPr bwMode="auto">
          <a:xfrm>
            <a:off x="328613" y="3446463"/>
            <a:ext cx="1266825" cy="1211262"/>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dirty="0">
                <a:solidFill>
                  <a:srgbClr val="0A5496"/>
                </a:solidFill>
                <a:latin typeface="Segoe UI Semibold" panose="020B0702040204020203" pitchFamily="34" charset="0"/>
                <a:ea typeface="ヒラギノ角ゴ Pro W3"/>
                <a:cs typeface="ヒラギノ角ゴ Pro W3"/>
              </a:rPr>
              <a:t>Um mundo carente</a:t>
            </a:r>
          </a:p>
        </p:txBody>
      </p:sp>
      <p:sp>
        <p:nvSpPr>
          <p:cNvPr id="47" name="Rounded Rectangle 46">
            <a:extLst>
              <a:ext uri="{FF2B5EF4-FFF2-40B4-BE49-F238E27FC236}"/>
            </a:extLst>
          </p:cNvPr>
          <p:cNvSpPr/>
          <p:nvPr/>
        </p:nvSpPr>
        <p:spPr bwMode="auto">
          <a:xfrm>
            <a:off x="2119313" y="3409950"/>
            <a:ext cx="1266825" cy="1212850"/>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en-US" altLang="en-US" sz="2000">
                <a:solidFill>
                  <a:srgbClr val="0A5496"/>
                </a:solidFill>
                <a:latin typeface="Segoe UI Semibold" panose="020B0702040204020203" pitchFamily="34" charset="0"/>
                <a:ea typeface="ヒラギノ角ゴ Pro W3"/>
                <a:cs typeface="ヒラギノ角ゴ Pro W3"/>
              </a:rPr>
              <a:t>A Nossa História</a:t>
            </a:r>
          </a:p>
        </p:txBody>
      </p:sp>
      <p:sp>
        <p:nvSpPr>
          <p:cNvPr id="48" name="Rounded Rectangle 47">
            <a:extLst>
              <a:ext uri="{FF2B5EF4-FFF2-40B4-BE49-F238E27FC236}"/>
            </a:extLst>
          </p:cNvPr>
          <p:cNvSpPr/>
          <p:nvPr/>
        </p:nvSpPr>
        <p:spPr bwMode="auto">
          <a:xfrm>
            <a:off x="3948113" y="3446463"/>
            <a:ext cx="1404937" cy="1211262"/>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1400" dirty="0">
                <a:solidFill>
                  <a:srgbClr val="0A5496"/>
                </a:solidFill>
                <a:latin typeface="Segoe UI Semibold" panose="020B0702040204020203" pitchFamily="34" charset="0"/>
                <a:ea typeface="ヒラギノ角ゴ Pro W3"/>
                <a:cs typeface="ヒラギノ角ゴ Pro W3"/>
              </a:rPr>
              <a:t>Os Leões atendem prontamente</a:t>
            </a:r>
          </a:p>
        </p:txBody>
      </p:sp>
      <p:sp>
        <p:nvSpPr>
          <p:cNvPr id="49" name="Rounded Rectangle 48">
            <a:extLst>
              <a:ext uri="{FF2B5EF4-FFF2-40B4-BE49-F238E27FC236}"/>
            </a:extLst>
          </p:cNvPr>
          <p:cNvSpPr/>
          <p:nvPr/>
        </p:nvSpPr>
        <p:spPr bwMode="auto">
          <a:xfrm>
            <a:off x="5953125" y="3398838"/>
            <a:ext cx="3757613" cy="1211262"/>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en-US" altLang="en-US" sz="2400">
                <a:solidFill>
                  <a:srgbClr val="0A5496"/>
                </a:solidFill>
                <a:latin typeface="Segoe UI Semibold" panose="020B0702040204020203" pitchFamily="34" charset="0"/>
                <a:ea typeface="ヒラギノ角ゴ Pro W3"/>
                <a:cs typeface="ヒラギノ角ゴ Pro W3"/>
              </a:rPr>
              <a:t>Combate ao Diabetes</a:t>
            </a:r>
          </a:p>
        </p:txBody>
      </p:sp>
      <p:sp>
        <p:nvSpPr>
          <p:cNvPr id="50" name="Rounded Rectangle 49">
            <a:extLst>
              <a:ext uri="{FF2B5EF4-FFF2-40B4-BE49-F238E27FC236}"/>
            </a:extLst>
          </p:cNvPr>
          <p:cNvSpPr/>
          <p:nvPr/>
        </p:nvSpPr>
        <p:spPr bwMode="auto">
          <a:xfrm>
            <a:off x="5903913" y="5362575"/>
            <a:ext cx="3759200" cy="1212850"/>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2000" dirty="0">
                <a:solidFill>
                  <a:srgbClr val="0A5496"/>
                </a:solidFill>
                <a:latin typeface="Segoe UI Semibold" panose="020B0702040204020203" pitchFamily="34" charset="0"/>
                <a:ea typeface="ヒラギノ角ゴ Pro W3"/>
                <a:cs typeface="ヒラギノ角ゴ Pro W3"/>
              </a:rPr>
              <a:t>Expansão das Causas Globais</a:t>
            </a:r>
          </a:p>
          <a:p>
            <a:pPr algn="ctr" eaLnBrk="1" hangingPunct="1">
              <a:buSzPct val="100000"/>
              <a:defRPr/>
            </a:pPr>
            <a:r>
              <a:rPr lang="pt-BR" altLang="en-US" sz="1700" i="1" dirty="0">
                <a:solidFill>
                  <a:srgbClr val="0A5496"/>
                </a:solidFill>
                <a:latin typeface="Segoe UI Semibold" panose="020B0702040204020203" pitchFamily="34" charset="0"/>
                <a:ea typeface="ヒラギノ角ゴ Pro W3"/>
                <a:cs typeface="ヒラギノ角ゴ Pro W3"/>
              </a:rPr>
              <a:t>Fome, meio ambiente, câncer infantil</a:t>
            </a:r>
          </a:p>
        </p:txBody>
      </p:sp>
      <p:sp>
        <p:nvSpPr>
          <p:cNvPr id="51" name="Rounded Rectangle 50">
            <a:extLst>
              <a:ext uri="{FF2B5EF4-FFF2-40B4-BE49-F238E27FC236}"/>
            </a:extLst>
          </p:cNvPr>
          <p:cNvSpPr/>
          <p:nvPr/>
        </p:nvSpPr>
        <p:spPr bwMode="auto">
          <a:xfrm>
            <a:off x="10067925" y="3398838"/>
            <a:ext cx="1265238" cy="1211262"/>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1600" dirty="0">
                <a:solidFill>
                  <a:srgbClr val="0A5496"/>
                </a:solidFill>
                <a:latin typeface="Segoe UI Semibold" panose="020B0702040204020203" pitchFamily="34" charset="0"/>
                <a:ea typeface="ヒラギノ角ゴ Pro W3"/>
                <a:cs typeface="ヒラギノ角ゴ Pro W3"/>
              </a:rPr>
              <a:t>Chamado à Ação</a:t>
            </a:r>
          </a:p>
        </p:txBody>
      </p:sp>
      <p:cxnSp>
        <p:nvCxnSpPr>
          <p:cNvPr id="45065" name="Straight Arrow Connector 53"/>
          <p:cNvCxnSpPr>
            <a:cxnSpLocks noChangeShapeType="1"/>
          </p:cNvCxnSpPr>
          <p:nvPr/>
        </p:nvCxnSpPr>
        <p:spPr bwMode="auto">
          <a:xfrm>
            <a:off x="3386138" y="4040188"/>
            <a:ext cx="531812" cy="0"/>
          </a:xfrm>
          <a:prstGeom prst="straightConnector1">
            <a:avLst/>
          </a:prstGeom>
          <a:noFill/>
          <a:ln w="9525" algn="ctr">
            <a:solidFill>
              <a:srgbClr val="0A5496"/>
            </a:solidFill>
            <a:round/>
            <a:headEnd/>
            <a:tailEnd type="triangle" w="med" len="med"/>
          </a:ln>
        </p:spPr>
      </p:cxnSp>
      <p:cxnSp>
        <p:nvCxnSpPr>
          <p:cNvPr id="45066" name="Straight Arrow Connector 54"/>
          <p:cNvCxnSpPr>
            <a:cxnSpLocks noChangeShapeType="1"/>
          </p:cNvCxnSpPr>
          <p:nvPr/>
        </p:nvCxnSpPr>
        <p:spPr bwMode="auto">
          <a:xfrm>
            <a:off x="5373688" y="4016375"/>
            <a:ext cx="530225" cy="0"/>
          </a:xfrm>
          <a:prstGeom prst="straightConnector1">
            <a:avLst/>
          </a:prstGeom>
          <a:noFill/>
          <a:ln w="9525" algn="ctr">
            <a:solidFill>
              <a:srgbClr val="0A5496"/>
            </a:solidFill>
            <a:round/>
            <a:headEnd/>
            <a:tailEnd type="triangle" w="med" len="med"/>
          </a:ln>
        </p:spPr>
      </p:cxnSp>
      <p:cxnSp>
        <p:nvCxnSpPr>
          <p:cNvPr id="45067" name="Straight Arrow Connector 55"/>
          <p:cNvCxnSpPr>
            <a:cxnSpLocks noChangeShapeType="1"/>
          </p:cNvCxnSpPr>
          <p:nvPr/>
        </p:nvCxnSpPr>
        <p:spPr bwMode="auto">
          <a:xfrm>
            <a:off x="9710738" y="4003675"/>
            <a:ext cx="357187" cy="0"/>
          </a:xfrm>
          <a:prstGeom prst="straightConnector1">
            <a:avLst/>
          </a:prstGeom>
          <a:noFill/>
          <a:ln w="9525" algn="ctr">
            <a:solidFill>
              <a:srgbClr val="0A5496"/>
            </a:solidFill>
            <a:round/>
            <a:headEnd/>
            <a:tailEnd type="triangle" w="med" len="med"/>
          </a:ln>
        </p:spPr>
      </p:cxnSp>
      <p:sp>
        <p:nvSpPr>
          <p:cNvPr id="57" name="Plus 56">
            <a:extLst>
              <a:ext uri="{FF2B5EF4-FFF2-40B4-BE49-F238E27FC236}"/>
            </a:extLst>
          </p:cNvPr>
          <p:cNvSpPr/>
          <p:nvPr/>
        </p:nvSpPr>
        <p:spPr bwMode="auto">
          <a:xfrm>
            <a:off x="7443788" y="4732338"/>
            <a:ext cx="495300" cy="509587"/>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a:lstStyle/>
          <a:p>
            <a:pPr marL="609600" indent="-609600" algn="ctr" eaLnBrk="1" fontAlgn="auto" hangingPunct="1">
              <a:spcBef>
                <a:spcPts val="0"/>
              </a:spcBef>
              <a:spcAft>
                <a:spcPts val="0"/>
              </a:spcAft>
              <a:buFont typeface="Helvetica" pitchFamily="84" charset="0"/>
              <a:buNone/>
              <a:defRPr/>
            </a:pPr>
            <a:endParaRPr lang="en-US" sz="3000" dirty="0" err="1">
              <a:solidFill>
                <a:srgbClr val="404040"/>
              </a:solidFill>
              <a:latin typeface="+mn-lt"/>
              <a:ea typeface="ヒラギノ角ゴ Pro W3" pitchFamily="84" charset="-128"/>
            </a:endParaRPr>
          </a:p>
        </p:txBody>
      </p:sp>
      <p:sp>
        <p:nvSpPr>
          <p:cNvPr id="58" name="Plus 57">
            <a:extLst>
              <a:ext uri="{FF2B5EF4-FFF2-40B4-BE49-F238E27FC236}"/>
            </a:extLst>
          </p:cNvPr>
          <p:cNvSpPr/>
          <p:nvPr/>
        </p:nvSpPr>
        <p:spPr bwMode="auto">
          <a:xfrm>
            <a:off x="7443788" y="2711450"/>
            <a:ext cx="495300" cy="50800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a:lstStyle/>
          <a:p>
            <a:pPr marL="609600" indent="-609600" algn="ctr" eaLnBrk="1" fontAlgn="auto" hangingPunct="1">
              <a:spcBef>
                <a:spcPts val="0"/>
              </a:spcBef>
              <a:spcAft>
                <a:spcPts val="0"/>
              </a:spcAft>
              <a:buFont typeface="Helvetica" pitchFamily="84" charset="0"/>
              <a:buNone/>
              <a:defRPr/>
            </a:pPr>
            <a:endParaRPr lang="en-US" sz="3000" dirty="0" err="1">
              <a:solidFill>
                <a:srgbClr val="404040"/>
              </a:solidFill>
              <a:latin typeface="+mn-lt"/>
              <a:ea typeface="ヒラギノ角ゴ Pro W3" pitchFamily="84" charset="-128"/>
            </a:endParaRPr>
          </a:p>
        </p:txBody>
      </p:sp>
      <p:sp>
        <p:nvSpPr>
          <p:cNvPr id="73" name="Rounded Rectangle 72">
            <a:extLst>
              <a:ext uri="{FF2B5EF4-FFF2-40B4-BE49-F238E27FC236}"/>
            </a:extLst>
          </p:cNvPr>
          <p:cNvSpPr/>
          <p:nvPr/>
        </p:nvSpPr>
        <p:spPr bwMode="auto">
          <a:xfrm>
            <a:off x="5903913" y="1352550"/>
            <a:ext cx="3759200" cy="1211263"/>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1900" dirty="0">
                <a:solidFill>
                  <a:srgbClr val="0A5496"/>
                </a:solidFill>
                <a:latin typeface="Segoe UI Semibold" panose="020B0702040204020203" pitchFamily="34" charset="0"/>
                <a:ea typeface="ヒラギノ角ゴ Pro W3"/>
                <a:cs typeface="ヒラギノ角ゴ Pro W3"/>
              </a:rPr>
              <a:t>Aumentar o impacto do serviço</a:t>
            </a:r>
          </a:p>
          <a:p>
            <a:pPr algn="ctr" eaLnBrk="1" hangingPunct="1">
              <a:buSzPct val="100000"/>
              <a:defRPr/>
            </a:pPr>
            <a:r>
              <a:rPr lang="pt-BR" altLang="en-US" sz="1700" i="1" dirty="0">
                <a:solidFill>
                  <a:srgbClr val="0A5496"/>
                </a:solidFill>
                <a:latin typeface="Segoe UI Semibold" panose="020B0702040204020203" pitchFamily="34" charset="0"/>
                <a:ea typeface="ヒラギノ角ゴ Pro W3"/>
                <a:cs typeface="ヒラギノ角ゴ Pro W3"/>
              </a:rPr>
              <a:t>Juventude, visão, catástrofes, humanitário</a:t>
            </a:r>
          </a:p>
        </p:txBody>
      </p:sp>
      <p:cxnSp>
        <p:nvCxnSpPr>
          <p:cNvPr id="45071" name="Straight Arrow Connector 17"/>
          <p:cNvCxnSpPr>
            <a:cxnSpLocks noChangeShapeType="1"/>
          </p:cNvCxnSpPr>
          <p:nvPr/>
        </p:nvCxnSpPr>
        <p:spPr bwMode="auto">
          <a:xfrm>
            <a:off x="1595438" y="4040188"/>
            <a:ext cx="531812" cy="0"/>
          </a:xfrm>
          <a:prstGeom prst="straightConnector1">
            <a:avLst/>
          </a:prstGeom>
          <a:noFill/>
          <a:ln w="9525" algn="ctr">
            <a:solidFill>
              <a:srgbClr val="0A5496"/>
            </a:solidFill>
            <a:round/>
            <a:headEn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bwMode="auto">
          <a:xfrm>
            <a:off x="2938463" y="196850"/>
            <a:ext cx="5889625" cy="990600"/>
          </a:xfrm>
        </p:spPr>
        <p:txBody>
          <a:bodyPr wrap="square" numCol="1" anchorCtr="0" compatLnSpc="1">
            <a:prstTxWarp prst="textNoShape">
              <a:avLst/>
            </a:prstTxWarp>
          </a:bodyPr>
          <a:lstStyle/>
          <a:p>
            <a:pPr eaLnBrk="1" hangingPunct="1"/>
            <a:r>
              <a:rPr lang="en-US" altLang="en-US" smtClean="0"/>
              <a:t>Jornada de LCIF</a:t>
            </a:r>
          </a:p>
        </p:txBody>
      </p:sp>
      <p:sp>
        <p:nvSpPr>
          <p:cNvPr id="4" name="Content Placeholder 3">
            <a:extLst>
              <a:ext uri="{FF2B5EF4-FFF2-40B4-BE49-F238E27FC236}"/>
            </a:extLst>
          </p:cNvPr>
          <p:cNvSpPr>
            <a:spLocks noGrp="1"/>
          </p:cNvSpPr>
          <p:nvPr>
            <p:ph idx="1"/>
          </p:nvPr>
        </p:nvSpPr>
        <p:spPr>
          <a:xfrm>
            <a:off x="1743741" y="3081867"/>
            <a:ext cx="8284679" cy="377613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2" rtlCol="0">
            <a:noAutofit/>
          </a:bodyPr>
          <a:lstStyle/>
          <a:p>
            <a:pPr eaLnBrk="1" fontAlgn="auto" hangingPunct="1">
              <a:spcAft>
                <a:spcPts val="0"/>
              </a:spcAft>
              <a:defRPr/>
            </a:pPr>
            <a:r>
              <a:rPr lang="pt-BR" sz="2000" dirty="0"/>
              <a:t>Enfoque único</a:t>
            </a:r>
          </a:p>
          <a:p>
            <a:pPr eaLnBrk="1" fontAlgn="auto" hangingPunct="1">
              <a:spcAft>
                <a:spcPts val="0"/>
              </a:spcAft>
              <a:defRPr/>
            </a:pPr>
            <a:r>
              <a:rPr lang="pt-BR" sz="2000" dirty="0"/>
              <a:t>Um caso ligado à visão</a:t>
            </a:r>
          </a:p>
          <a:p>
            <a:pPr eaLnBrk="1" fontAlgn="auto" hangingPunct="1">
              <a:spcAft>
                <a:spcPts val="0"/>
              </a:spcAft>
              <a:defRPr/>
            </a:pPr>
            <a:r>
              <a:rPr lang="pt-BR" sz="2000" dirty="0"/>
              <a:t>Angariação para causas não ligadas à visão em uma vertente separada</a:t>
            </a:r>
          </a:p>
          <a:p>
            <a:pPr eaLnBrk="1" fontAlgn="auto" hangingPunct="1">
              <a:spcAft>
                <a:spcPts val="0"/>
              </a:spcAft>
              <a:defRPr/>
            </a:pPr>
            <a:r>
              <a:rPr lang="pt-BR" sz="2000" dirty="0"/>
              <a:t>Angariação pós-campanha cai para níveis mais baixos</a:t>
            </a:r>
          </a:p>
          <a:p>
            <a:pPr eaLnBrk="1" fontAlgn="auto" hangingPunct="1">
              <a:spcAft>
                <a:spcPts val="0"/>
              </a:spcAft>
              <a:defRPr/>
            </a:pPr>
            <a:endParaRPr lang="en-US" sz="2200" dirty="0"/>
          </a:p>
          <a:p>
            <a:pPr eaLnBrk="1" fontAlgn="auto" hangingPunct="1">
              <a:spcAft>
                <a:spcPts val="0"/>
              </a:spcAft>
              <a:defRPr/>
            </a:pPr>
            <a:endParaRPr lang="en-US" sz="2200" dirty="0"/>
          </a:p>
          <a:p>
            <a:pPr marL="0" indent="0" eaLnBrk="1" fontAlgn="auto" hangingPunct="1">
              <a:spcAft>
                <a:spcPts val="0"/>
              </a:spcAft>
              <a:buFont typeface="Arial" pitchFamily="34" charset="0"/>
              <a:buNone/>
              <a:defRPr/>
            </a:pPr>
            <a:endParaRPr lang="en-US" sz="2200" dirty="0"/>
          </a:p>
          <a:p>
            <a:pPr eaLnBrk="1" fontAlgn="auto" hangingPunct="1">
              <a:spcAft>
                <a:spcPts val="0"/>
              </a:spcAft>
              <a:defRPr/>
            </a:pPr>
            <a:r>
              <a:rPr lang="pt-BR" sz="2000" dirty="0"/>
              <a:t>Enfoque expandido</a:t>
            </a:r>
          </a:p>
          <a:p>
            <a:pPr eaLnBrk="1" fontAlgn="auto" hangingPunct="1">
              <a:spcAft>
                <a:spcPts val="0"/>
              </a:spcAft>
              <a:defRPr/>
            </a:pPr>
            <a:r>
              <a:rPr lang="pt-BR" sz="2000" dirty="0"/>
              <a:t>Um caso unificador</a:t>
            </a:r>
          </a:p>
          <a:p>
            <a:pPr eaLnBrk="1" fontAlgn="auto" hangingPunct="1">
              <a:spcAft>
                <a:spcPts val="0"/>
              </a:spcAft>
              <a:defRPr/>
            </a:pPr>
            <a:r>
              <a:rPr lang="pt-BR" sz="2000" dirty="0"/>
              <a:t>Angariação inclusiva, ligando todas as causas de LCIF</a:t>
            </a:r>
          </a:p>
          <a:p>
            <a:pPr eaLnBrk="1" fontAlgn="auto" hangingPunct="1">
              <a:spcAft>
                <a:spcPts val="0"/>
              </a:spcAft>
              <a:defRPr/>
            </a:pPr>
            <a:r>
              <a:rPr lang="pt-BR" sz="2000" dirty="0"/>
              <a:t>Angariação pós-campanha permanece em níveis elevados – ponto crucial para LCIF</a:t>
            </a:r>
          </a:p>
          <a:p>
            <a:pPr eaLnBrk="1" fontAlgn="auto" hangingPunct="1">
              <a:spcAft>
                <a:spcPts val="0"/>
              </a:spcAft>
              <a:defRPr/>
            </a:pPr>
            <a:r>
              <a:rPr lang="pt-BR" sz="2000" dirty="0"/>
              <a:t>Uma perspectiva culturalmente revolucionária </a:t>
            </a:r>
          </a:p>
        </p:txBody>
      </p:sp>
      <p:pic>
        <p:nvPicPr>
          <p:cNvPr id="47108" name="Picture 5"/>
          <p:cNvPicPr>
            <a:picLocks noChangeAspect="1" noChangeArrowheads="1"/>
          </p:cNvPicPr>
          <p:nvPr/>
        </p:nvPicPr>
        <p:blipFill>
          <a:blip r:embed="rId3" cstate="print"/>
          <a:srcRect/>
          <a:stretch>
            <a:fillRect/>
          </a:stretch>
        </p:blipFill>
        <p:spPr bwMode="auto">
          <a:xfrm>
            <a:off x="6283325" y="1195388"/>
            <a:ext cx="2544763" cy="1709737"/>
          </a:xfrm>
          <a:prstGeom prst="rect">
            <a:avLst/>
          </a:prstGeom>
          <a:noFill/>
          <a:ln w="9525">
            <a:noFill/>
            <a:miter lim="800000"/>
            <a:headEnd/>
            <a:tailEnd/>
          </a:ln>
        </p:spPr>
      </p:pic>
      <p:cxnSp>
        <p:nvCxnSpPr>
          <p:cNvPr id="8" name="Straight Connector 7">
            <a:extLst>
              <a:ext uri="{FF2B5EF4-FFF2-40B4-BE49-F238E27FC236}"/>
            </a:extLst>
          </p:cNvPr>
          <p:cNvCxnSpPr/>
          <p:nvPr/>
        </p:nvCxnSpPr>
        <p:spPr>
          <a:xfrm>
            <a:off x="5883275" y="1611313"/>
            <a:ext cx="0" cy="4713287"/>
          </a:xfrm>
          <a:prstGeom prst="line">
            <a:avLst/>
          </a:prstGeom>
        </p:spPr>
        <p:style>
          <a:lnRef idx="1">
            <a:schemeClr val="accent1"/>
          </a:lnRef>
          <a:fillRef idx="0">
            <a:schemeClr val="accent1"/>
          </a:fillRef>
          <a:effectRef idx="0">
            <a:schemeClr val="accent1"/>
          </a:effectRef>
          <a:fontRef idx="minor">
            <a:schemeClr val="tx1"/>
          </a:fontRef>
        </p:style>
      </p:cxnSp>
      <p:pic>
        <p:nvPicPr>
          <p:cNvPr id="47110" name="Picture 8"/>
          <p:cNvPicPr>
            <a:picLocks noChangeAspect="1" noChangeArrowheads="1"/>
          </p:cNvPicPr>
          <p:nvPr/>
        </p:nvPicPr>
        <p:blipFill>
          <a:blip r:embed="rId4" cstate="print"/>
          <a:srcRect/>
          <a:stretch>
            <a:fillRect/>
          </a:stretch>
        </p:blipFill>
        <p:spPr bwMode="auto">
          <a:xfrm>
            <a:off x="2484438" y="1190625"/>
            <a:ext cx="2844800" cy="1711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p:cNvSpPr txBox="1">
            <a:spLocks noChangeArrowheads="1"/>
          </p:cNvSpPr>
          <p:nvPr/>
        </p:nvSpPr>
        <p:spPr bwMode="auto">
          <a:xfrm>
            <a:off x="3001963" y="2689225"/>
            <a:ext cx="5922962" cy="1446213"/>
          </a:xfrm>
          <a:prstGeom prst="rect">
            <a:avLst/>
          </a:prstGeom>
          <a:noFill/>
          <a:ln w="9525">
            <a:noFill/>
            <a:miter lim="800000"/>
            <a:headEnd/>
            <a:tailEnd/>
          </a:ln>
        </p:spPr>
        <p:txBody>
          <a:bodyPr>
            <a:spAutoFit/>
          </a:bodyPr>
          <a:lstStyle/>
          <a:p>
            <a:pPr algn="ctr" eaLnBrk="1" hangingPunct="1">
              <a:buSzPct val="100000"/>
            </a:pPr>
            <a:r>
              <a:rPr lang="pt-BR" altLang="en-US" sz="4400" b="1">
                <a:solidFill>
                  <a:srgbClr val="FFFFFF"/>
                </a:solidFill>
                <a:latin typeface="Arial" pitchFamily="34" charset="0"/>
                <a:cs typeface="Arial" pitchFamily="34" charset="0"/>
              </a:rPr>
              <a:t>Nossas Causas Globais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3"/>
          <p:cNvPicPr>
            <a:picLocks noChangeAspect="1" noChangeArrowheads="1"/>
          </p:cNvPicPr>
          <p:nvPr/>
        </p:nvPicPr>
        <p:blipFill>
          <a:blip r:embed="rId3" cstate="print"/>
          <a:srcRect/>
          <a:stretch>
            <a:fillRect/>
          </a:stretch>
        </p:blipFill>
        <p:spPr bwMode="auto">
          <a:xfrm>
            <a:off x="290513" y="2073275"/>
            <a:ext cx="4297362" cy="2862263"/>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en-US" altLang="en-US" sz="4000" dirty="0">
                <a:solidFill>
                  <a:srgbClr val="FFFFFF"/>
                </a:solidFill>
                <a:effectLst>
                  <a:outerShdw blurRad="38100" dist="38100" dir="2700000" algn="tl">
                    <a:srgbClr val="C0C0C0"/>
                  </a:outerShdw>
                </a:effectLst>
              </a:rPr>
              <a:t>Um Mundo </a:t>
            </a:r>
            <a:r>
              <a:rPr lang="en-US" altLang="en-US" sz="4000" dirty="0" err="1">
                <a:solidFill>
                  <a:srgbClr val="FFFFFF"/>
                </a:solidFill>
                <a:effectLst>
                  <a:outerShdw blurRad="38100" dist="38100" dir="2700000" algn="tl">
                    <a:srgbClr val="C0C0C0"/>
                  </a:outerShdw>
                </a:effectLst>
              </a:rPr>
              <a:t>Carente</a:t>
            </a:r>
            <a:endParaRPr lang="en-US" altLang="en-US" sz="4000" dirty="0">
              <a:solidFill>
                <a:srgbClr val="FFFFFF"/>
              </a:solidFill>
              <a:effectLst>
                <a:outerShdw blurRad="38100" dist="38100" dir="2700000" algn="tl">
                  <a:srgbClr val="C0C0C0"/>
                </a:outerShdw>
              </a:effectLst>
            </a:endParaRPr>
          </a:p>
        </p:txBody>
      </p:sp>
      <p:sp>
        <p:nvSpPr>
          <p:cNvPr id="51204" name="Rectangle 3"/>
          <p:cNvSpPr>
            <a:spLocks noChangeArrowheads="1"/>
          </p:cNvSpPr>
          <p:nvPr/>
        </p:nvSpPr>
        <p:spPr bwMode="auto">
          <a:xfrm>
            <a:off x="3806825" y="1539875"/>
            <a:ext cx="1914525" cy="1862138"/>
          </a:xfrm>
          <a:prstGeom prst="rect">
            <a:avLst/>
          </a:prstGeom>
          <a:solidFill>
            <a:schemeClr val="accent1"/>
          </a:solidFill>
          <a:ln w="9525" algn="ctr">
            <a:noFill/>
            <a:round/>
            <a:headEnd/>
            <a:tailEnd/>
          </a:ln>
        </p:spPr>
        <p:txBody>
          <a:bodyPr anchor="ctr"/>
          <a:lstStyle/>
          <a:p>
            <a:pPr algn="ctr" eaLnBrk="1" hangingPunct="1">
              <a:buSzPct val="100000"/>
            </a:pPr>
            <a:r>
              <a:rPr lang="pt-BR" altLang="en-US" sz="2200">
                <a:solidFill>
                  <a:srgbClr val="FFFFFF"/>
                </a:solidFill>
                <a:ea typeface="ヒラギノ角ゴ Pro W3"/>
                <a:cs typeface="ヒラギノ角ゴ Pro W3"/>
              </a:rPr>
              <a:t>253 milhões de pessoas cegas ou deficientes visuais</a:t>
            </a:r>
          </a:p>
        </p:txBody>
      </p:sp>
      <p:sp>
        <p:nvSpPr>
          <p:cNvPr id="51205" name="Rectangle 4"/>
          <p:cNvSpPr>
            <a:spLocks noChangeArrowheads="1"/>
          </p:cNvSpPr>
          <p:nvPr/>
        </p:nvSpPr>
        <p:spPr bwMode="auto">
          <a:xfrm>
            <a:off x="8059738" y="1539875"/>
            <a:ext cx="1881187" cy="1862138"/>
          </a:xfrm>
          <a:prstGeom prst="rect">
            <a:avLst/>
          </a:prstGeom>
          <a:solidFill>
            <a:schemeClr val="accent1"/>
          </a:solidFill>
          <a:ln w="9525" algn="ctr">
            <a:noFill/>
            <a:round/>
            <a:headEnd/>
            <a:tailEnd/>
          </a:ln>
        </p:spPr>
        <p:txBody>
          <a:bodyPr anchor="ctr"/>
          <a:lstStyle/>
          <a:p>
            <a:pPr algn="ctr" eaLnBrk="1" hangingPunct="1">
              <a:buSzPct val="100000"/>
            </a:pPr>
            <a:r>
              <a:rPr lang="pt-BR" altLang="en-US" sz="2400">
                <a:solidFill>
                  <a:srgbClr val="FFFFFF"/>
                </a:solidFill>
                <a:ea typeface="ヒラギノ角ゴ Pro W3"/>
                <a:cs typeface="ヒラギノ角ゴ Pro W3"/>
              </a:rPr>
              <a:t>15% de aumento anual de catástrofes naturais</a:t>
            </a:r>
          </a:p>
        </p:txBody>
      </p:sp>
      <p:sp>
        <p:nvSpPr>
          <p:cNvPr id="6" name="Rectangle 5">
            <a:extLst>
              <a:ext uri="{FF2B5EF4-FFF2-40B4-BE49-F238E27FC236}"/>
            </a:extLst>
          </p:cNvPr>
          <p:cNvSpPr/>
          <p:nvPr/>
        </p:nvSpPr>
        <p:spPr bwMode="auto">
          <a:xfrm>
            <a:off x="5948363" y="1539875"/>
            <a:ext cx="1912937" cy="1862138"/>
          </a:xfrm>
          <a:prstGeom prst="rect">
            <a:avLst/>
          </a:prstGeom>
          <a:solidFill>
            <a:schemeClr val="accent4"/>
          </a:solidFill>
          <a:ln w="9525" cap="flat" cmpd="sng" algn="ctr">
            <a:noFill/>
            <a:prstDash val="solid"/>
            <a:round/>
            <a:headEnd type="none" w="med" len="med"/>
            <a:tailEnd type="none" w="med" len="med"/>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2200" dirty="0">
                <a:solidFill>
                  <a:srgbClr val="44546A"/>
                </a:solidFill>
                <a:ea typeface="ヒラギノ角ゴ Pro W3"/>
                <a:cs typeface="ヒラギノ角ゴ Pro W3"/>
              </a:rPr>
              <a:t>245 pessoas morrem diariamente devido ao sarampo</a:t>
            </a:r>
          </a:p>
        </p:txBody>
      </p:sp>
      <p:sp>
        <p:nvSpPr>
          <p:cNvPr id="7" name="Rectangle 6">
            <a:extLst>
              <a:ext uri="{FF2B5EF4-FFF2-40B4-BE49-F238E27FC236}"/>
            </a:extLst>
          </p:cNvPr>
          <p:cNvSpPr/>
          <p:nvPr/>
        </p:nvSpPr>
        <p:spPr bwMode="auto">
          <a:xfrm>
            <a:off x="10109200" y="1539875"/>
            <a:ext cx="1882775" cy="1862138"/>
          </a:xfrm>
          <a:prstGeom prst="rect">
            <a:avLst/>
          </a:prstGeom>
          <a:solidFill>
            <a:schemeClr val="accent4"/>
          </a:solidFill>
          <a:ln w="9525" cap="flat" cmpd="sng" algn="ctr">
            <a:noFill/>
            <a:prstDash val="solid"/>
            <a:round/>
            <a:headEnd type="none" w="med" len="med"/>
            <a:tailEnd type="none" w="med" len="med"/>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2200" dirty="0">
                <a:solidFill>
                  <a:srgbClr val="44546A"/>
                </a:solidFill>
                <a:ea typeface="ヒラギノ角ゴ Pro W3"/>
                <a:cs typeface="ヒラギノ角ゴ Pro W3"/>
              </a:rPr>
              <a:t>2/3 das crianças são impactadas pelo bullying</a:t>
            </a:r>
          </a:p>
        </p:txBody>
      </p:sp>
      <p:sp>
        <p:nvSpPr>
          <p:cNvPr id="8" name="Rectangle 7">
            <a:extLst>
              <a:ext uri="{FF2B5EF4-FFF2-40B4-BE49-F238E27FC236}"/>
            </a:extLst>
          </p:cNvPr>
          <p:cNvSpPr/>
          <p:nvPr/>
        </p:nvSpPr>
        <p:spPr bwMode="auto">
          <a:xfrm>
            <a:off x="3829050" y="3606800"/>
            <a:ext cx="1912938" cy="1862138"/>
          </a:xfrm>
          <a:prstGeom prst="rect">
            <a:avLst/>
          </a:prstGeom>
          <a:solidFill>
            <a:schemeClr val="accent4"/>
          </a:solidFill>
          <a:ln w="9525" cap="flat" cmpd="sng" algn="ctr">
            <a:noFill/>
            <a:prstDash val="solid"/>
            <a:round/>
            <a:headEnd type="none" w="med" len="med"/>
            <a:tailEnd type="none" w="med" len="med"/>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2400" dirty="0">
                <a:solidFill>
                  <a:srgbClr val="44546A"/>
                </a:solidFill>
                <a:ea typeface="ヒラギノ角ゴ Pro W3"/>
                <a:cs typeface="ヒラギノ角ゴ Pro W3"/>
              </a:rPr>
              <a:t>400 milhões de pessoas sofrem de diabetes</a:t>
            </a:r>
          </a:p>
        </p:txBody>
      </p:sp>
      <p:sp>
        <p:nvSpPr>
          <p:cNvPr id="51209" name="Rectangle 8"/>
          <p:cNvSpPr>
            <a:spLocks noChangeArrowheads="1"/>
          </p:cNvSpPr>
          <p:nvPr/>
        </p:nvSpPr>
        <p:spPr bwMode="auto">
          <a:xfrm>
            <a:off x="5969000" y="3606800"/>
            <a:ext cx="1914525" cy="1862138"/>
          </a:xfrm>
          <a:prstGeom prst="rect">
            <a:avLst/>
          </a:prstGeom>
          <a:solidFill>
            <a:schemeClr val="accent1"/>
          </a:solidFill>
          <a:ln w="9525" algn="ctr">
            <a:noFill/>
            <a:round/>
            <a:headEnd/>
            <a:tailEnd/>
          </a:ln>
        </p:spPr>
        <p:txBody>
          <a:bodyPr anchor="ctr"/>
          <a:lstStyle/>
          <a:p>
            <a:pPr algn="ctr" eaLnBrk="1" hangingPunct="1">
              <a:buSzPct val="100000"/>
            </a:pPr>
            <a:r>
              <a:rPr lang="pt-BR" altLang="en-US" sz="2400">
                <a:solidFill>
                  <a:srgbClr val="FFFFFF"/>
                </a:solidFill>
                <a:ea typeface="ヒラギノ角ゴ Pro W3"/>
                <a:cs typeface="ヒラギノ角ゴ Pro W3"/>
              </a:rPr>
              <a:t>800 milhões de pessoas dormem famintas</a:t>
            </a:r>
          </a:p>
        </p:txBody>
      </p:sp>
      <p:sp>
        <p:nvSpPr>
          <p:cNvPr id="10" name="Rectangle 9">
            <a:extLst>
              <a:ext uri="{FF2B5EF4-FFF2-40B4-BE49-F238E27FC236}"/>
            </a:extLst>
          </p:cNvPr>
          <p:cNvSpPr/>
          <p:nvPr/>
        </p:nvSpPr>
        <p:spPr bwMode="auto">
          <a:xfrm>
            <a:off x="8088313" y="3606800"/>
            <a:ext cx="1912937" cy="1862138"/>
          </a:xfrm>
          <a:prstGeom prst="rect">
            <a:avLst/>
          </a:prstGeom>
          <a:solidFill>
            <a:schemeClr val="accent4"/>
          </a:solidFill>
          <a:ln w="9525" cap="flat" cmpd="sng" algn="ctr">
            <a:noFill/>
            <a:prstDash val="solid"/>
            <a:round/>
            <a:headEnd type="none" w="med" len="med"/>
            <a:tailEnd type="none" w="med" len="med"/>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2000" dirty="0">
                <a:solidFill>
                  <a:srgbClr val="44546A"/>
                </a:solidFill>
                <a:ea typeface="ヒラギノ角ゴ Pro W3"/>
                <a:cs typeface="ヒラギノ角ゴ Pro W3"/>
              </a:rPr>
              <a:t>Uma criança é diagnosticada com câncer a cada 2 minutos</a:t>
            </a:r>
          </a:p>
        </p:txBody>
      </p:sp>
      <p:sp>
        <p:nvSpPr>
          <p:cNvPr id="51211" name="Rectangle 15"/>
          <p:cNvSpPr>
            <a:spLocks noChangeArrowheads="1"/>
          </p:cNvSpPr>
          <p:nvPr/>
        </p:nvSpPr>
        <p:spPr bwMode="auto">
          <a:xfrm>
            <a:off x="10137775" y="3606800"/>
            <a:ext cx="1912938" cy="1862138"/>
          </a:xfrm>
          <a:prstGeom prst="rect">
            <a:avLst/>
          </a:prstGeom>
          <a:solidFill>
            <a:schemeClr val="accent1"/>
          </a:solidFill>
          <a:ln w="9525" algn="ctr">
            <a:noFill/>
            <a:round/>
            <a:headEnd/>
            <a:tailEnd/>
          </a:ln>
        </p:spPr>
        <p:txBody>
          <a:bodyPr anchor="ctr"/>
          <a:lstStyle/>
          <a:p>
            <a:pPr algn="ctr" eaLnBrk="1" hangingPunct="1">
              <a:buSzPct val="100000"/>
            </a:pPr>
            <a:r>
              <a:rPr lang="en-US" altLang="en-US" sz="2000">
                <a:solidFill>
                  <a:srgbClr val="FFFFFF"/>
                </a:solidFill>
                <a:ea typeface="ヒラギノ角ゴ Pro W3"/>
                <a:cs typeface="ヒラギノ角ゴ Pro W3"/>
              </a:rPr>
              <a:t>½ da </a:t>
            </a:r>
            <a:r>
              <a:rPr lang="pt-BR" altLang="en-US" sz="2000">
                <a:solidFill>
                  <a:srgbClr val="FFFFFF"/>
                </a:solidFill>
                <a:ea typeface="ヒラギノ角ゴ Pro W3"/>
                <a:cs typeface="ヒラギノ角ゴ Pro W3"/>
              </a:rPr>
              <a:t>população estará enfrentando estresse hídrico em 2025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noChangeArrowheads="1"/>
          </p:cNvSpPr>
          <p:nvPr>
            <p:ph type="title"/>
          </p:nvPr>
        </p:nvSpPr>
        <p:spPr bwMode="auto">
          <a:xfrm>
            <a:off x="2938463" y="381000"/>
            <a:ext cx="5889625" cy="990600"/>
          </a:xfrm>
        </p:spPr>
        <p:txBody>
          <a:bodyPr wrap="square" numCol="1" anchorCtr="0" compatLnSpc="1">
            <a:prstTxWarp prst="textNoShape">
              <a:avLst/>
            </a:prstTxWarp>
          </a:bodyPr>
          <a:lstStyle/>
          <a:p>
            <a:pPr eaLnBrk="1" hangingPunct="1"/>
            <a:r>
              <a:rPr lang="en-US" altLang="en-US" smtClean="0"/>
              <a:t>Visão</a:t>
            </a:r>
          </a:p>
        </p:txBody>
      </p:sp>
      <p:sp>
        <p:nvSpPr>
          <p:cNvPr id="53251" name="Content Placeholder 4"/>
          <p:cNvSpPr>
            <a:spLocks noGrp="1" noChangeArrowheads="1"/>
          </p:cNvSpPr>
          <p:nvPr>
            <p:ph idx="1"/>
          </p:nvPr>
        </p:nvSpPr>
        <p:spPr>
          <a:xfrm>
            <a:off x="3130550" y="4392613"/>
            <a:ext cx="5803900" cy="2465387"/>
          </a:xfrm>
        </p:spPr>
        <p:txBody>
          <a:bodyPr/>
          <a:lstStyle/>
          <a:p>
            <a:pPr marL="0" indent="0" algn="ctr" eaLnBrk="1" hangingPunct="1">
              <a:spcBef>
                <a:spcPts val="1013"/>
              </a:spcBef>
              <a:buClrTx/>
              <a:buFont typeface="Calibri" pitchFamily="34" charset="0"/>
              <a:buNone/>
            </a:pPr>
            <a:r>
              <a:rPr lang="pt-BR" altLang="en-US" sz="2200" smtClean="0">
                <a:solidFill>
                  <a:srgbClr val="345C99"/>
                </a:solidFill>
              </a:rPr>
              <a:t>Livrando o mundo da cegueira infecciosa</a:t>
            </a:r>
          </a:p>
          <a:p>
            <a:pPr marL="0" indent="0" algn="ctr" eaLnBrk="1" hangingPunct="1">
              <a:spcBef>
                <a:spcPts val="1013"/>
              </a:spcBef>
              <a:buClrTx/>
              <a:buFont typeface="Calibri" pitchFamily="34" charset="0"/>
              <a:buNone/>
            </a:pPr>
            <a:r>
              <a:rPr lang="pt-BR" altLang="en-US" sz="2200" smtClean="0">
                <a:solidFill>
                  <a:srgbClr val="345C99"/>
                </a:solidFill>
              </a:rPr>
              <a:t>Reduzindo a cegueira evitável e a deficiência visual</a:t>
            </a:r>
          </a:p>
          <a:p>
            <a:pPr marL="0" indent="0" algn="ctr" eaLnBrk="1" hangingPunct="1">
              <a:spcBef>
                <a:spcPts val="1013"/>
              </a:spcBef>
              <a:buClrTx/>
              <a:buFont typeface="Calibri" pitchFamily="34" charset="0"/>
              <a:buNone/>
            </a:pPr>
            <a:r>
              <a:rPr lang="pt-BR" altLang="en-US" sz="2200" smtClean="0">
                <a:solidFill>
                  <a:srgbClr val="345C99"/>
                </a:solidFill>
              </a:rPr>
              <a:t>Melhorando a qualidade de vida em termos gerais, por meio dos serviços oferecidos aos cegos e deficientes visuais  </a:t>
            </a:r>
          </a:p>
        </p:txBody>
      </p:sp>
      <p:pic>
        <p:nvPicPr>
          <p:cNvPr id="53252" name="Picture 6"/>
          <p:cNvPicPr>
            <a:picLocks noChangeAspect="1" noChangeArrowheads="1"/>
          </p:cNvPicPr>
          <p:nvPr/>
        </p:nvPicPr>
        <p:blipFill>
          <a:blip r:embed="rId3" cstate="print"/>
          <a:srcRect/>
          <a:stretch>
            <a:fillRect/>
          </a:stretch>
        </p:blipFill>
        <p:spPr bwMode="auto">
          <a:xfrm>
            <a:off x="3235325" y="1230313"/>
            <a:ext cx="5032375" cy="2722562"/>
          </a:xfrm>
          <a:prstGeom prst="rect">
            <a:avLst/>
          </a:prstGeom>
          <a:noFill/>
          <a:ln w="9525">
            <a:noFill/>
            <a:miter lim="800000"/>
            <a:headEnd/>
            <a:tailEnd/>
          </a:ln>
        </p:spPr>
      </p:pic>
      <p:pic>
        <p:nvPicPr>
          <p:cNvPr id="53253" name="Picture 1"/>
          <p:cNvPicPr>
            <a:picLocks noChangeAspect="1" noChangeArrowheads="1"/>
          </p:cNvPicPr>
          <p:nvPr/>
        </p:nvPicPr>
        <p:blipFill>
          <a:blip r:embed="rId4" cstate="print"/>
          <a:srcRect/>
          <a:stretch>
            <a:fillRect/>
          </a:stretch>
        </p:blipFill>
        <p:spPr bwMode="auto">
          <a:xfrm>
            <a:off x="7516813" y="1230313"/>
            <a:ext cx="750887" cy="8096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noChangeArrowheads="1"/>
          </p:cNvSpPr>
          <p:nvPr>
            <p:ph type="title"/>
          </p:nvPr>
        </p:nvSpPr>
        <p:spPr bwMode="auto">
          <a:xfrm>
            <a:off x="2938463" y="381000"/>
            <a:ext cx="5889625" cy="990600"/>
          </a:xfrm>
        </p:spPr>
        <p:txBody>
          <a:bodyPr wrap="square" numCol="1" anchorCtr="0" compatLnSpc="1">
            <a:prstTxWarp prst="textNoShape">
              <a:avLst/>
            </a:prstTxWarp>
          </a:bodyPr>
          <a:lstStyle/>
          <a:p>
            <a:pPr eaLnBrk="1" hangingPunct="1"/>
            <a:r>
              <a:rPr lang="en-US" altLang="en-US" smtClean="0"/>
              <a:t>Juventude</a:t>
            </a:r>
          </a:p>
        </p:txBody>
      </p:sp>
      <p:sp>
        <p:nvSpPr>
          <p:cNvPr id="55299" name="Content Placeholder 4"/>
          <p:cNvSpPr>
            <a:spLocks noGrp="1" noChangeArrowheads="1"/>
          </p:cNvSpPr>
          <p:nvPr>
            <p:ph idx="1"/>
          </p:nvPr>
        </p:nvSpPr>
        <p:spPr>
          <a:xfrm>
            <a:off x="5649913" y="4170363"/>
            <a:ext cx="3735387" cy="1752600"/>
          </a:xfrm>
        </p:spPr>
        <p:txBody>
          <a:bodyPr/>
          <a:lstStyle/>
          <a:p>
            <a:pPr marL="0" indent="0" algn="ctr" eaLnBrk="1" hangingPunct="1">
              <a:lnSpc>
                <a:spcPct val="107000"/>
              </a:lnSpc>
              <a:spcBef>
                <a:spcPct val="0"/>
              </a:spcBef>
              <a:buClrTx/>
              <a:buFont typeface="Calibri" pitchFamily="34" charset="0"/>
              <a:buNone/>
            </a:pPr>
            <a:r>
              <a:rPr lang="pt-BR" altLang="en-US" sz="1800" smtClean="0">
                <a:solidFill>
                  <a:srgbClr val="345C99"/>
                </a:solidFill>
              </a:rPr>
              <a:t>Continuar sendo líder mundial em Aprendizagem Socioemocional por meio do programa Lions Quest de LCIF, garantindo que cada criança tenha um local seguro e acolhedor para aprender.</a:t>
            </a:r>
          </a:p>
        </p:txBody>
      </p:sp>
      <p:pic>
        <p:nvPicPr>
          <p:cNvPr id="55300" name="Picture 1"/>
          <p:cNvPicPr>
            <a:picLocks noChangeAspect="1" noChangeArrowheads="1"/>
          </p:cNvPicPr>
          <p:nvPr/>
        </p:nvPicPr>
        <p:blipFill>
          <a:blip r:embed="rId3" cstate="print"/>
          <a:srcRect/>
          <a:stretch>
            <a:fillRect/>
          </a:stretch>
        </p:blipFill>
        <p:spPr bwMode="auto">
          <a:xfrm>
            <a:off x="5729288" y="1901825"/>
            <a:ext cx="3576637" cy="1738313"/>
          </a:xfrm>
          <a:prstGeom prst="rect">
            <a:avLst/>
          </a:prstGeom>
          <a:noFill/>
          <a:ln w="9525">
            <a:noFill/>
            <a:miter lim="800000"/>
            <a:headEnd/>
            <a:tailEnd/>
          </a:ln>
        </p:spPr>
      </p:pic>
      <p:pic>
        <p:nvPicPr>
          <p:cNvPr id="55301" name="Picture 2"/>
          <p:cNvPicPr>
            <a:picLocks noChangeAspect="1" noChangeArrowheads="1"/>
          </p:cNvPicPr>
          <p:nvPr/>
        </p:nvPicPr>
        <p:blipFill>
          <a:blip r:embed="rId4" cstate="print"/>
          <a:srcRect/>
          <a:stretch>
            <a:fillRect/>
          </a:stretch>
        </p:blipFill>
        <p:spPr bwMode="auto">
          <a:xfrm>
            <a:off x="2703513" y="4349750"/>
            <a:ext cx="2746375" cy="1328738"/>
          </a:xfrm>
          <a:prstGeom prst="rect">
            <a:avLst/>
          </a:prstGeom>
          <a:noFill/>
          <a:ln w="9525">
            <a:noFill/>
            <a:miter lim="800000"/>
            <a:headEnd/>
            <a:tailEnd/>
          </a:ln>
        </p:spPr>
      </p:pic>
      <p:sp>
        <p:nvSpPr>
          <p:cNvPr id="55302" name="Rectangle 5"/>
          <p:cNvSpPr>
            <a:spLocks noChangeArrowheads="1"/>
          </p:cNvSpPr>
          <p:nvPr/>
        </p:nvSpPr>
        <p:spPr bwMode="auto">
          <a:xfrm>
            <a:off x="2243138" y="1811338"/>
            <a:ext cx="3206750" cy="2176462"/>
          </a:xfrm>
          <a:prstGeom prst="rect">
            <a:avLst/>
          </a:prstGeom>
          <a:noFill/>
          <a:ln w="9525">
            <a:noFill/>
            <a:miter lim="800000"/>
            <a:headEnd/>
            <a:tailEnd/>
          </a:ln>
        </p:spPr>
        <p:txBody>
          <a:bodyPr>
            <a:spAutoFit/>
          </a:bodyPr>
          <a:lstStyle/>
          <a:p>
            <a:pPr algn="ctr" eaLnBrk="1" hangingPunct="1">
              <a:lnSpc>
                <a:spcPct val="107000"/>
              </a:lnSpc>
              <a:buSzPct val="100000"/>
            </a:pPr>
            <a:r>
              <a:rPr lang="pt-BR" altLang="en-US">
                <a:solidFill>
                  <a:srgbClr val="345C99"/>
                </a:solidFill>
                <a:latin typeface="Arial" pitchFamily="34" charset="0"/>
                <a:cs typeface="Arial" pitchFamily="34" charset="0"/>
              </a:rPr>
              <a:t>Aumentar o acesso à educação de qualidade, serviços essenciais na área da saúde, oportunidades sociais e recreativas inclusivas e desenvolvimento juvenil positivo</a:t>
            </a:r>
            <a:r>
              <a:rPr lang="en-US" altLang="en-US" sz="2000">
                <a:solidFill>
                  <a:srgbClr val="345C99"/>
                </a:solidFill>
                <a:latin typeface="Arial" pitchFamily="34" charset="0"/>
                <a:cs typeface="Arial"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a:extLst>
              <a:ext uri="{FF2B5EF4-FFF2-40B4-BE49-F238E27FC236}"/>
            </a:extLst>
          </p:cNvPr>
          <p:cNvSpPr>
            <a:spLocks noGrp="1" noChangeArrowheads="1"/>
          </p:cNvSpPr>
          <p:nvPr>
            <p:ph type="title"/>
          </p:nvPr>
        </p:nvSpPr>
        <p:spPr bwMode="auto">
          <a:xfrm>
            <a:off x="2938463" y="381000"/>
            <a:ext cx="5889625" cy="990600"/>
          </a:xfrm>
        </p:spPr>
        <p:txBody>
          <a:bodyPr wrap="square" numCol="1" anchorCtr="0" compatLnSpc="1">
            <a:prstTxWarp prst="textNoShape">
              <a:avLst/>
            </a:prstTxWarp>
            <a:normAutofit fontScale="90000"/>
          </a:bodyPr>
          <a:lstStyle/>
          <a:p>
            <a:pPr eaLnBrk="1" hangingPunct="1">
              <a:buSzPct val="100000"/>
              <a:defRPr/>
            </a:pPr>
            <a:r>
              <a:rPr lang="pt-BR" altLang="en-US" dirty="0"/>
              <a:t>Socorro às Vítimas de Catástrofes</a:t>
            </a:r>
          </a:p>
        </p:txBody>
      </p:sp>
      <p:sp>
        <p:nvSpPr>
          <p:cNvPr id="57347" name="Content Placeholder 4"/>
          <p:cNvSpPr>
            <a:spLocks noGrp="1" noChangeArrowheads="1"/>
          </p:cNvSpPr>
          <p:nvPr>
            <p:ph idx="1"/>
          </p:nvPr>
        </p:nvSpPr>
        <p:spPr>
          <a:xfrm>
            <a:off x="3465513" y="4781550"/>
            <a:ext cx="5362575" cy="1930400"/>
          </a:xfrm>
        </p:spPr>
        <p:txBody>
          <a:bodyPr/>
          <a:lstStyle/>
          <a:p>
            <a:pPr marL="0" indent="0" algn="ctr" eaLnBrk="1" hangingPunct="1">
              <a:spcBef>
                <a:spcPts val="1013"/>
              </a:spcBef>
              <a:buClrTx/>
              <a:buFont typeface="Calibri" pitchFamily="34" charset="0"/>
              <a:buNone/>
            </a:pPr>
            <a:r>
              <a:rPr lang="pt-BR" altLang="en-US" sz="2400" smtClean="0">
                <a:solidFill>
                  <a:srgbClr val="345C99"/>
                </a:solidFill>
              </a:rPr>
              <a:t>Preparação e atendimento após catástrofes naturais, proporcionando assistência a curto prazo e recuperação a longo prazo de nossas comunidades em todo o mundo</a:t>
            </a:r>
          </a:p>
        </p:txBody>
      </p:sp>
      <p:pic>
        <p:nvPicPr>
          <p:cNvPr id="57348" name="Picture 2"/>
          <p:cNvPicPr>
            <a:picLocks noChangeAspect="1" noChangeArrowheads="1"/>
          </p:cNvPicPr>
          <p:nvPr/>
        </p:nvPicPr>
        <p:blipFill>
          <a:blip r:embed="rId3" cstate="print"/>
          <a:srcRect/>
          <a:stretch>
            <a:fillRect/>
          </a:stretch>
        </p:blipFill>
        <p:spPr bwMode="auto">
          <a:xfrm>
            <a:off x="4032250" y="1371600"/>
            <a:ext cx="4229100" cy="2889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en-US" altLang="en-US" sz="4000">
                <a:solidFill>
                  <a:srgbClr val="FFFFFF"/>
                </a:solidFill>
                <a:effectLst>
                  <a:outerShdw blurRad="38100" dist="38100" dir="2700000" algn="tl">
                    <a:srgbClr val="C0C0C0"/>
                  </a:outerShdw>
                </a:effectLst>
              </a:rPr>
              <a:t>Agenda</a:t>
            </a:r>
          </a:p>
        </p:txBody>
      </p:sp>
      <p:sp>
        <p:nvSpPr>
          <p:cNvPr id="23555" name="Content Placeholder 6"/>
          <p:cNvSpPr>
            <a:spLocks noGrp="1" noChangeArrowheads="1"/>
          </p:cNvSpPr>
          <p:nvPr>
            <p:ph idx="1"/>
          </p:nvPr>
        </p:nvSpPr>
        <p:spPr>
          <a:xfrm>
            <a:off x="1552575" y="2206625"/>
            <a:ext cx="8550275" cy="4010025"/>
          </a:xfrm>
        </p:spPr>
        <p:txBody>
          <a:bodyPr/>
          <a:lstStyle/>
          <a:p>
            <a:pPr eaLnBrk="1" hangingPunct="1">
              <a:spcBef>
                <a:spcPts val="1013"/>
              </a:spcBef>
            </a:pPr>
            <a:r>
              <a:rPr lang="pt-BR" altLang="en-US" smtClean="0">
                <a:solidFill>
                  <a:srgbClr val="595959"/>
                </a:solidFill>
              </a:rPr>
              <a:t>Histórico</a:t>
            </a:r>
          </a:p>
          <a:p>
            <a:pPr eaLnBrk="1" hangingPunct="1">
              <a:spcBef>
                <a:spcPts val="1013"/>
              </a:spcBef>
            </a:pPr>
            <a:r>
              <a:rPr lang="pt-BR" altLang="en-US" smtClean="0">
                <a:solidFill>
                  <a:srgbClr val="595959"/>
                </a:solidFill>
              </a:rPr>
              <a:t>Introdução à Campanha 100: Impulsionando o Serviço</a:t>
            </a:r>
          </a:p>
          <a:p>
            <a:pPr eaLnBrk="1" hangingPunct="1">
              <a:spcBef>
                <a:spcPts val="1013"/>
              </a:spcBef>
            </a:pPr>
            <a:r>
              <a:rPr lang="pt-BR" altLang="en-US" smtClean="0">
                <a:solidFill>
                  <a:srgbClr val="595959"/>
                </a:solidFill>
              </a:rPr>
              <a:t>Nossas Causas Globais</a:t>
            </a:r>
          </a:p>
          <a:p>
            <a:pPr eaLnBrk="1" hangingPunct="1">
              <a:spcBef>
                <a:spcPts val="1013"/>
              </a:spcBef>
            </a:pPr>
            <a:r>
              <a:rPr lang="pt-BR" altLang="en-US" smtClean="0">
                <a:solidFill>
                  <a:srgbClr val="595959"/>
                </a:solidFill>
              </a:rPr>
              <a:t>Reconhecimento</a:t>
            </a:r>
          </a:p>
          <a:p>
            <a:pPr eaLnBrk="1" hangingPunct="1">
              <a:spcBef>
                <a:spcPts val="1013"/>
              </a:spcBef>
            </a:pPr>
            <a:r>
              <a:rPr lang="pt-BR" altLang="en-US" smtClean="0">
                <a:solidFill>
                  <a:srgbClr val="595959"/>
                </a:solidFill>
              </a:rPr>
              <a:t>Como você pode ser envolver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noChangeArrowheads="1"/>
          </p:cNvSpPr>
          <p:nvPr>
            <p:ph type="title"/>
          </p:nvPr>
        </p:nvSpPr>
        <p:spPr bwMode="auto">
          <a:xfrm>
            <a:off x="2938463" y="381000"/>
            <a:ext cx="5889625" cy="990600"/>
          </a:xfrm>
        </p:spPr>
        <p:txBody>
          <a:bodyPr wrap="square" numCol="1" anchorCtr="0" compatLnSpc="1">
            <a:prstTxWarp prst="textNoShape">
              <a:avLst/>
            </a:prstTxWarp>
          </a:bodyPr>
          <a:lstStyle/>
          <a:p>
            <a:pPr eaLnBrk="1" hangingPunct="1"/>
            <a:r>
              <a:rPr lang="en-US" altLang="en-US" smtClean="0"/>
              <a:t>Causas Humanitárias</a:t>
            </a:r>
          </a:p>
        </p:txBody>
      </p:sp>
      <p:sp>
        <p:nvSpPr>
          <p:cNvPr id="59395" name="Content Placeholder 4"/>
          <p:cNvSpPr>
            <a:spLocks noGrp="1" noChangeArrowheads="1"/>
          </p:cNvSpPr>
          <p:nvPr>
            <p:ph idx="1"/>
          </p:nvPr>
        </p:nvSpPr>
        <p:spPr>
          <a:xfrm>
            <a:off x="2492375" y="4748213"/>
            <a:ext cx="7153275" cy="1814512"/>
          </a:xfrm>
        </p:spPr>
        <p:txBody>
          <a:bodyPr/>
          <a:lstStyle/>
          <a:p>
            <a:pPr marL="0" indent="0" algn="ctr" eaLnBrk="1" hangingPunct="1">
              <a:spcBef>
                <a:spcPts val="1013"/>
              </a:spcBef>
              <a:buClrTx/>
              <a:buFont typeface="Calibri" pitchFamily="34" charset="0"/>
              <a:buNone/>
            </a:pPr>
            <a:r>
              <a:rPr lang="pt-BR" altLang="en-US" sz="2200" smtClean="0">
                <a:solidFill>
                  <a:srgbClr val="345C99"/>
                </a:solidFill>
              </a:rPr>
              <a:t>Abordar necessidades distintas das populações em situação de risco e vulneráveis, como os idosos, deficientes, meninas e mulheres, órfãos e outros que sejam desproporcionalmente afetados por fatores socioeconômicos e requeiram serviços especiais.</a:t>
            </a:r>
          </a:p>
        </p:txBody>
      </p:sp>
      <p:pic>
        <p:nvPicPr>
          <p:cNvPr id="59396" name="Picture 2" descr="O:\Foundation\Communications\measles\Ghana Lions 2.jpg"/>
          <p:cNvPicPr>
            <a:picLocks noChangeAspect="1" noChangeArrowheads="1"/>
          </p:cNvPicPr>
          <p:nvPr/>
        </p:nvPicPr>
        <p:blipFill>
          <a:blip r:embed="rId3" cstate="print"/>
          <a:srcRect/>
          <a:stretch>
            <a:fillRect/>
          </a:stretch>
        </p:blipFill>
        <p:spPr bwMode="auto">
          <a:xfrm>
            <a:off x="3765550" y="1477963"/>
            <a:ext cx="4235450" cy="31638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noChangeArrowheads="1"/>
          </p:cNvSpPr>
          <p:nvPr>
            <p:ph type="title"/>
          </p:nvPr>
        </p:nvSpPr>
        <p:spPr bwMode="auto">
          <a:xfrm>
            <a:off x="2938463" y="381000"/>
            <a:ext cx="5889625" cy="990600"/>
          </a:xfrm>
        </p:spPr>
        <p:txBody>
          <a:bodyPr wrap="square" numCol="1" anchorCtr="0" compatLnSpc="1">
            <a:prstTxWarp prst="textNoShape">
              <a:avLst/>
            </a:prstTxWarp>
          </a:bodyPr>
          <a:lstStyle/>
          <a:p>
            <a:pPr eaLnBrk="1" hangingPunct="1"/>
            <a:r>
              <a:rPr lang="en-US" altLang="en-US" smtClean="0"/>
              <a:t>Diabetes</a:t>
            </a:r>
          </a:p>
        </p:txBody>
      </p:sp>
      <p:sp>
        <p:nvSpPr>
          <p:cNvPr id="61443" name="Content Placeholder 4"/>
          <p:cNvSpPr>
            <a:spLocks noGrp="1" noChangeArrowheads="1"/>
          </p:cNvSpPr>
          <p:nvPr>
            <p:ph idx="1"/>
          </p:nvPr>
        </p:nvSpPr>
        <p:spPr>
          <a:xfrm>
            <a:off x="3467100" y="4618038"/>
            <a:ext cx="5360988" cy="1776412"/>
          </a:xfrm>
        </p:spPr>
        <p:txBody>
          <a:bodyPr/>
          <a:lstStyle/>
          <a:p>
            <a:pPr marL="0" indent="0" algn="ctr" eaLnBrk="1" hangingPunct="1">
              <a:spcBef>
                <a:spcPts val="1013"/>
              </a:spcBef>
              <a:buClrTx/>
              <a:buFont typeface="Calibri" pitchFamily="34" charset="0"/>
              <a:buNone/>
            </a:pPr>
            <a:r>
              <a:rPr lang="pt-BR" altLang="en-US" sz="2400" smtClean="0">
                <a:solidFill>
                  <a:srgbClr val="345C99"/>
                </a:solidFill>
              </a:rPr>
              <a:t>Reduzir a prevalência do diabetes e melhorar a qualidade de vida daqueles diagnosticados.</a:t>
            </a:r>
          </a:p>
        </p:txBody>
      </p:sp>
      <p:pic>
        <p:nvPicPr>
          <p:cNvPr id="61444" name="Picture 1"/>
          <p:cNvPicPr>
            <a:picLocks noChangeAspect="1" noChangeArrowheads="1"/>
          </p:cNvPicPr>
          <p:nvPr/>
        </p:nvPicPr>
        <p:blipFill>
          <a:blip r:embed="rId3" cstate="print"/>
          <a:srcRect/>
          <a:stretch>
            <a:fillRect/>
          </a:stretch>
        </p:blipFill>
        <p:spPr bwMode="auto">
          <a:xfrm>
            <a:off x="3641725" y="1489075"/>
            <a:ext cx="4716463" cy="2584450"/>
          </a:xfrm>
          <a:prstGeom prst="rect">
            <a:avLst/>
          </a:prstGeom>
          <a:noFill/>
          <a:ln w="9525">
            <a:noFill/>
            <a:miter lim="800000"/>
            <a:headEnd/>
            <a:tailEnd/>
          </a:ln>
        </p:spPr>
      </p:pic>
      <p:pic>
        <p:nvPicPr>
          <p:cNvPr id="61445" name="Picture 2"/>
          <p:cNvPicPr>
            <a:picLocks noChangeAspect="1" noChangeArrowheads="1"/>
          </p:cNvPicPr>
          <p:nvPr/>
        </p:nvPicPr>
        <p:blipFill>
          <a:blip r:embed="rId4" cstate="print"/>
          <a:srcRect/>
          <a:stretch>
            <a:fillRect/>
          </a:stretch>
        </p:blipFill>
        <p:spPr bwMode="auto">
          <a:xfrm>
            <a:off x="7527925" y="1489075"/>
            <a:ext cx="830263" cy="7731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noChangeArrowheads="1"/>
          </p:cNvSpPr>
          <p:nvPr>
            <p:ph type="title"/>
          </p:nvPr>
        </p:nvSpPr>
        <p:spPr bwMode="auto">
          <a:xfrm>
            <a:off x="2938463" y="381000"/>
            <a:ext cx="5889625" cy="990600"/>
          </a:xfrm>
        </p:spPr>
        <p:txBody>
          <a:bodyPr wrap="square" numCol="1" anchorCtr="0" compatLnSpc="1">
            <a:prstTxWarp prst="textNoShape">
              <a:avLst/>
            </a:prstTxWarp>
          </a:bodyPr>
          <a:lstStyle/>
          <a:p>
            <a:pPr eaLnBrk="1" hangingPunct="1"/>
            <a:r>
              <a:rPr lang="en-US" altLang="en-US" smtClean="0"/>
              <a:t>Fome</a:t>
            </a:r>
          </a:p>
        </p:txBody>
      </p:sp>
      <p:sp>
        <p:nvSpPr>
          <p:cNvPr id="63491" name="Content Placeholder 4"/>
          <p:cNvSpPr>
            <a:spLocks noGrp="1" noChangeArrowheads="1"/>
          </p:cNvSpPr>
          <p:nvPr>
            <p:ph idx="1"/>
          </p:nvPr>
        </p:nvSpPr>
        <p:spPr>
          <a:xfrm>
            <a:off x="2938463" y="4984750"/>
            <a:ext cx="6115050" cy="1873250"/>
          </a:xfrm>
        </p:spPr>
        <p:txBody>
          <a:bodyPr/>
          <a:lstStyle/>
          <a:p>
            <a:pPr marL="0" indent="0" algn="ctr" eaLnBrk="1" hangingPunct="1">
              <a:spcBef>
                <a:spcPts val="1013"/>
              </a:spcBef>
              <a:buClrTx/>
              <a:buFont typeface="Calibri" pitchFamily="34" charset="0"/>
              <a:buNone/>
            </a:pPr>
            <a:r>
              <a:rPr lang="pt-BR" altLang="en-US" sz="2300" smtClean="0">
                <a:solidFill>
                  <a:srgbClr val="345C99"/>
                </a:solidFill>
              </a:rPr>
              <a:t>LCIF vislumbra um mundo no qual nenhuma criança passe fome, expandindo os recursos e a infraestrutura necessária para resolver as lacunas de escassez de alimentos no planeta.</a:t>
            </a:r>
          </a:p>
        </p:txBody>
      </p:sp>
      <p:pic>
        <p:nvPicPr>
          <p:cNvPr id="63492" name="Picture 1"/>
          <p:cNvPicPr>
            <a:picLocks noChangeAspect="1" noChangeArrowheads="1"/>
          </p:cNvPicPr>
          <p:nvPr/>
        </p:nvPicPr>
        <p:blipFill>
          <a:blip r:embed="rId3" cstate="print"/>
          <a:srcRect/>
          <a:stretch>
            <a:fillRect/>
          </a:stretch>
        </p:blipFill>
        <p:spPr bwMode="auto">
          <a:xfrm>
            <a:off x="3046413" y="1371600"/>
            <a:ext cx="5673725" cy="3073400"/>
          </a:xfrm>
          <a:prstGeom prst="rect">
            <a:avLst/>
          </a:prstGeom>
          <a:noFill/>
          <a:ln w="9525">
            <a:noFill/>
            <a:miter lim="800000"/>
            <a:headEnd/>
            <a:tailEnd/>
          </a:ln>
        </p:spPr>
      </p:pic>
      <p:pic>
        <p:nvPicPr>
          <p:cNvPr id="63493" name="Picture 2"/>
          <p:cNvPicPr>
            <a:picLocks noChangeAspect="1" noChangeArrowheads="1"/>
          </p:cNvPicPr>
          <p:nvPr/>
        </p:nvPicPr>
        <p:blipFill>
          <a:blip r:embed="rId4" cstate="print"/>
          <a:srcRect/>
          <a:stretch>
            <a:fillRect/>
          </a:stretch>
        </p:blipFill>
        <p:spPr bwMode="auto">
          <a:xfrm>
            <a:off x="7661275" y="1371600"/>
            <a:ext cx="1058863" cy="990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noChangeArrowheads="1"/>
          </p:cNvSpPr>
          <p:nvPr>
            <p:ph type="title"/>
          </p:nvPr>
        </p:nvSpPr>
        <p:spPr bwMode="auto">
          <a:xfrm>
            <a:off x="2938463" y="381000"/>
            <a:ext cx="5889625" cy="990600"/>
          </a:xfrm>
        </p:spPr>
        <p:txBody>
          <a:bodyPr wrap="square" numCol="1" anchorCtr="0" compatLnSpc="1">
            <a:prstTxWarp prst="textNoShape">
              <a:avLst/>
            </a:prstTxWarp>
          </a:bodyPr>
          <a:lstStyle/>
          <a:p>
            <a:pPr eaLnBrk="1" hangingPunct="1"/>
            <a:r>
              <a:rPr lang="en-US" altLang="en-US" smtClean="0"/>
              <a:t>Câncer Infantil</a:t>
            </a:r>
          </a:p>
        </p:txBody>
      </p:sp>
      <p:sp>
        <p:nvSpPr>
          <p:cNvPr id="65539" name="Content Placeholder 4"/>
          <p:cNvSpPr>
            <a:spLocks noGrp="1" noChangeArrowheads="1"/>
          </p:cNvSpPr>
          <p:nvPr>
            <p:ph idx="1"/>
          </p:nvPr>
        </p:nvSpPr>
        <p:spPr>
          <a:xfrm>
            <a:off x="3281363" y="4733925"/>
            <a:ext cx="5203825" cy="2124075"/>
          </a:xfrm>
        </p:spPr>
        <p:txBody>
          <a:bodyPr/>
          <a:lstStyle/>
          <a:p>
            <a:pPr marL="0" indent="0" algn="ctr" eaLnBrk="1" hangingPunct="1">
              <a:spcBef>
                <a:spcPts val="1013"/>
              </a:spcBef>
              <a:buClrTx/>
              <a:buFont typeface="Calibri" pitchFamily="34" charset="0"/>
              <a:buNone/>
            </a:pPr>
            <a:r>
              <a:rPr lang="pt-BR" altLang="en-US" sz="2400" smtClean="0">
                <a:solidFill>
                  <a:srgbClr val="345C99"/>
                </a:solidFill>
              </a:rPr>
              <a:t>Criar uma coalizão de serviços médicos e sociais que aumentarão a expectativa de vida global e melhorarão a qualidade de vida das crianças portadoras de câncer e suas famílias.</a:t>
            </a:r>
          </a:p>
          <a:p>
            <a:pPr marL="0" indent="0" algn="ctr" eaLnBrk="1" hangingPunct="1">
              <a:spcBef>
                <a:spcPts val="1013"/>
              </a:spcBef>
              <a:buClrTx/>
              <a:buFont typeface="Calibri" pitchFamily="34" charset="0"/>
              <a:buNone/>
            </a:pPr>
            <a:endParaRPr lang="en-US" altLang="en-US" sz="2400" smtClean="0">
              <a:solidFill>
                <a:srgbClr val="345C99"/>
              </a:solidFill>
            </a:endParaRPr>
          </a:p>
        </p:txBody>
      </p:sp>
      <p:pic>
        <p:nvPicPr>
          <p:cNvPr id="65540" name="Picture 1"/>
          <p:cNvPicPr>
            <a:picLocks noChangeAspect="1" noChangeArrowheads="1"/>
          </p:cNvPicPr>
          <p:nvPr/>
        </p:nvPicPr>
        <p:blipFill>
          <a:blip r:embed="rId3" cstate="print"/>
          <a:srcRect/>
          <a:stretch>
            <a:fillRect/>
          </a:stretch>
        </p:blipFill>
        <p:spPr bwMode="auto">
          <a:xfrm>
            <a:off x="3136900" y="1371600"/>
            <a:ext cx="5492750" cy="2986088"/>
          </a:xfrm>
          <a:prstGeom prst="rect">
            <a:avLst/>
          </a:prstGeom>
          <a:noFill/>
          <a:ln w="9525">
            <a:noFill/>
            <a:miter lim="800000"/>
            <a:headEnd/>
            <a:tailEnd/>
          </a:ln>
        </p:spPr>
      </p:pic>
      <p:pic>
        <p:nvPicPr>
          <p:cNvPr id="65541" name="Picture 2"/>
          <p:cNvPicPr>
            <a:picLocks noChangeAspect="1" noChangeArrowheads="1"/>
          </p:cNvPicPr>
          <p:nvPr/>
        </p:nvPicPr>
        <p:blipFill>
          <a:blip r:embed="rId4" cstate="print"/>
          <a:srcRect/>
          <a:stretch>
            <a:fillRect/>
          </a:stretch>
        </p:blipFill>
        <p:spPr bwMode="auto">
          <a:xfrm>
            <a:off x="7754938" y="1371600"/>
            <a:ext cx="874712" cy="860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noChangeArrowheads="1"/>
          </p:cNvSpPr>
          <p:nvPr>
            <p:ph type="title"/>
          </p:nvPr>
        </p:nvSpPr>
        <p:spPr bwMode="auto">
          <a:xfrm>
            <a:off x="2938463" y="381000"/>
            <a:ext cx="5889625" cy="990600"/>
          </a:xfrm>
        </p:spPr>
        <p:txBody>
          <a:bodyPr wrap="square" numCol="1" anchorCtr="0" compatLnSpc="1">
            <a:prstTxWarp prst="textNoShape">
              <a:avLst/>
            </a:prstTxWarp>
          </a:bodyPr>
          <a:lstStyle/>
          <a:p>
            <a:pPr eaLnBrk="1" hangingPunct="1"/>
            <a:r>
              <a:rPr lang="en-US" altLang="en-US" smtClean="0"/>
              <a:t>Meio Ambiente</a:t>
            </a:r>
          </a:p>
        </p:txBody>
      </p:sp>
      <p:sp>
        <p:nvSpPr>
          <p:cNvPr id="67587" name="Content Placeholder 4"/>
          <p:cNvSpPr>
            <a:spLocks noGrp="1" noChangeArrowheads="1"/>
          </p:cNvSpPr>
          <p:nvPr>
            <p:ph idx="1"/>
          </p:nvPr>
        </p:nvSpPr>
        <p:spPr>
          <a:xfrm>
            <a:off x="3211513" y="4902200"/>
            <a:ext cx="5362575" cy="1763713"/>
          </a:xfrm>
        </p:spPr>
        <p:txBody>
          <a:bodyPr/>
          <a:lstStyle/>
          <a:p>
            <a:pPr marL="0" indent="0" algn="ctr" eaLnBrk="1" hangingPunct="1">
              <a:spcBef>
                <a:spcPts val="1013"/>
              </a:spcBef>
              <a:buClrTx/>
              <a:buFont typeface="Calibri" pitchFamily="34" charset="0"/>
              <a:buNone/>
            </a:pPr>
            <a:r>
              <a:rPr lang="pt-BR" altLang="en-US" sz="2400" smtClean="0">
                <a:solidFill>
                  <a:srgbClr val="345C99"/>
                </a:solidFill>
              </a:rPr>
              <a:t>Proteger a saúde ambiental das comunidades globais, gerando um impacto ecológico e humanitário positivo a longo prazo.</a:t>
            </a:r>
          </a:p>
        </p:txBody>
      </p:sp>
      <p:pic>
        <p:nvPicPr>
          <p:cNvPr id="67588" name="Picture 1"/>
          <p:cNvPicPr>
            <a:picLocks noChangeAspect="1" noChangeArrowheads="1"/>
          </p:cNvPicPr>
          <p:nvPr/>
        </p:nvPicPr>
        <p:blipFill>
          <a:blip r:embed="rId3" cstate="print"/>
          <a:srcRect/>
          <a:stretch>
            <a:fillRect/>
          </a:stretch>
        </p:blipFill>
        <p:spPr bwMode="auto">
          <a:xfrm>
            <a:off x="2938463" y="1371600"/>
            <a:ext cx="5635625" cy="3063875"/>
          </a:xfrm>
          <a:prstGeom prst="rect">
            <a:avLst/>
          </a:prstGeom>
          <a:noFill/>
          <a:ln w="9525">
            <a:noFill/>
            <a:miter lim="800000"/>
            <a:headEnd/>
            <a:tailEnd/>
          </a:ln>
        </p:spPr>
      </p:pic>
      <p:pic>
        <p:nvPicPr>
          <p:cNvPr id="67589" name="Picture 2"/>
          <p:cNvPicPr>
            <a:picLocks noChangeAspect="1" noChangeArrowheads="1"/>
          </p:cNvPicPr>
          <p:nvPr/>
        </p:nvPicPr>
        <p:blipFill>
          <a:blip r:embed="rId4" cstate="print"/>
          <a:srcRect/>
          <a:stretch>
            <a:fillRect/>
          </a:stretch>
        </p:blipFill>
        <p:spPr bwMode="auto">
          <a:xfrm>
            <a:off x="7599363" y="1371600"/>
            <a:ext cx="974725" cy="990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3"/>
          <p:cNvSpPr txBox="1">
            <a:spLocks noChangeArrowheads="1"/>
          </p:cNvSpPr>
          <p:nvPr/>
        </p:nvSpPr>
        <p:spPr bwMode="auto">
          <a:xfrm>
            <a:off x="3001963" y="2689225"/>
            <a:ext cx="5922962" cy="768350"/>
          </a:xfrm>
          <a:prstGeom prst="rect">
            <a:avLst/>
          </a:prstGeom>
          <a:noFill/>
          <a:ln w="9525">
            <a:noFill/>
            <a:miter lim="800000"/>
            <a:headEnd/>
            <a:tailEnd/>
          </a:ln>
        </p:spPr>
        <p:txBody>
          <a:bodyPr>
            <a:spAutoFit/>
          </a:bodyPr>
          <a:lstStyle/>
          <a:p>
            <a:pPr algn="ctr" eaLnBrk="1" hangingPunct="1">
              <a:buSzPct val="100000"/>
            </a:pPr>
            <a:r>
              <a:rPr lang="pt-BR" altLang="en-US" sz="4400" b="1">
                <a:solidFill>
                  <a:srgbClr val="FFFFFF"/>
                </a:solidFill>
                <a:latin typeface="Arial" pitchFamily="34" charset="0"/>
                <a:cs typeface="Arial" pitchFamily="34" charset="0"/>
              </a:rPr>
              <a:t>Reconhecimento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pt-BR" altLang="en-US" sz="4000" dirty="0">
                <a:solidFill>
                  <a:srgbClr val="FFFFFF"/>
                </a:solidFill>
                <a:effectLst>
                  <a:outerShdw blurRad="38100" dist="38100" dir="2700000" algn="tl">
                    <a:srgbClr val="C0C0C0"/>
                  </a:outerShdw>
                </a:effectLst>
              </a:rPr>
              <a:t>Reconhecimento Individual</a:t>
            </a:r>
          </a:p>
        </p:txBody>
      </p:sp>
      <p:sp>
        <p:nvSpPr>
          <p:cNvPr id="6" name="Right Arrow 5">
            <a:extLst>
              <a:ext uri="{FF2B5EF4-FFF2-40B4-BE49-F238E27FC236}"/>
            </a:extLst>
          </p:cNvPr>
          <p:cNvSpPr/>
          <p:nvPr/>
        </p:nvSpPr>
        <p:spPr>
          <a:xfrm>
            <a:off x="4411663" y="2087563"/>
            <a:ext cx="3236912" cy="74771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1600" b="1" dirty="0">
                <a:solidFill>
                  <a:srgbClr val="4472C4"/>
                </a:solidFill>
              </a:rPr>
              <a:t>O reconhecimento pode incluir...</a:t>
            </a:r>
          </a:p>
        </p:txBody>
      </p:sp>
      <p:sp>
        <p:nvSpPr>
          <p:cNvPr id="70660" name="Title 1"/>
          <p:cNvSpPr txBox="1">
            <a:spLocks noChangeArrowheads="1"/>
          </p:cNvSpPr>
          <p:nvPr/>
        </p:nvSpPr>
        <p:spPr bwMode="auto">
          <a:xfrm>
            <a:off x="914400" y="2668588"/>
            <a:ext cx="3590925" cy="690562"/>
          </a:xfrm>
          <a:prstGeom prst="rect">
            <a:avLst/>
          </a:prstGeom>
          <a:noFill/>
          <a:ln w="9525">
            <a:noFill/>
            <a:miter lim="800000"/>
            <a:headEnd/>
            <a:tailEnd/>
          </a:ln>
        </p:spPr>
        <p:txBody>
          <a:bodyPr/>
          <a:lstStyle/>
          <a:p>
            <a:pPr eaLnBrk="1" hangingPunct="1">
              <a:lnSpc>
                <a:spcPct val="90000"/>
              </a:lnSpc>
              <a:buSzPct val="100000"/>
            </a:pPr>
            <a:r>
              <a:rPr lang="en-US" altLang="en-US" sz="2000">
                <a:solidFill>
                  <a:srgbClr val="7F7F7F"/>
                </a:solidFill>
                <a:latin typeface="Arial" pitchFamily="34" charset="0"/>
                <a:cs typeface="Arial" pitchFamily="34" charset="0"/>
              </a:rPr>
              <a:t>Para doações únicas, doações mensais ou promessas de doação</a:t>
            </a:r>
          </a:p>
        </p:txBody>
      </p:sp>
      <p:sp>
        <p:nvSpPr>
          <p:cNvPr id="70661" name="Title 1"/>
          <p:cNvSpPr txBox="1">
            <a:spLocks noChangeArrowheads="1"/>
          </p:cNvSpPr>
          <p:nvPr/>
        </p:nvSpPr>
        <p:spPr bwMode="auto">
          <a:xfrm>
            <a:off x="342900" y="1311275"/>
            <a:ext cx="4727575" cy="1828800"/>
          </a:xfrm>
          <a:prstGeom prst="rect">
            <a:avLst/>
          </a:prstGeom>
          <a:noFill/>
          <a:ln w="9525">
            <a:noFill/>
            <a:miter lim="800000"/>
            <a:headEnd/>
            <a:tailEnd/>
          </a:ln>
        </p:spPr>
        <p:txBody>
          <a:bodyPr anchor="ctr"/>
          <a:lstStyle/>
          <a:p>
            <a:pPr marL="457200" indent="-457200" eaLnBrk="1" hangingPunct="1">
              <a:lnSpc>
                <a:spcPct val="90000"/>
              </a:lnSpc>
              <a:buFont typeface="Arial" pitchFamily="34" charset="0"/>
              <a:buChar char="•"/>
            </a:pPr>
            <a:r>
              <a:rPr lang="pt-BR" altLang="en-US" sz="3000">
                <a:solidFill>
                  <a:srgbClr val="467BBF"/>
                </a:solidFill>
                <a:latin typeface="Arial" pitchFamily="34" charset="0"/>
                <a:cs typeface="Arial" pitchFamily="34" charset="0"/>
              </a:rPr>
              <a:t>Níveis totais de doações</a:t>
            </a:r>
          </a:p>
        </p:txBody>
      </p:sp>
      <p:sp>
        <p:nvSpPr>
          <p:cNvPr id="70662" name="Title 1"/>
          <p:cNvSpPr txBox="1">
            <a:spLocks noChangeArrowheads="1"/>
          </p:cNvSpPr>
          <p:nvPr/>
        </p:nvSpPr>
        <p:spPr bwMode="auto">
          <a:xfrm>
            <a:off x="342900" y="3152775"/>
            <a:ext cx="4727575" cy="1828800"/>
          </a:xfrm>
          <a:prstGeom prst="rect">
            <a:avLst/>
          </a:prstGeom>
          <a:noFill/>
          <a:ln w="9525">
            <a:noFill/>
            <a:miter lim="800000"/>
            <a:headEnd/>
            <a:tailEnd/>
          </a:ln>
        </p:spPr>
        <p:txBody>
          <a:bodyPr anchor="ctr"/>
          <a:lstStyle/>
          <a:p>
            <a:pPr marL="457200" indent="-457200" eaLnBrk="1" hangingPunct="1">
              <a:lnSpc>
                <a:spcPct val="90000"/>
              </a:lnSpc>
              <a:buFont typeface="Arial" pitchFamily="34" charset="0"/>
              <a:buChar char="•"/>
            </a:pPr>
            <a:r>
              <a:rPr lang="pt-BR" altLang="en-US" sz="3200">
                <a:solidFill>
                  <a:srgbClr val="467BBF"/>
                </a:solidFill>
                <a:latin typeface="Arial" pitchFamily="34" charset="0"/>
                <a:cs typeface="Arial" pitchFamily="34" charset="0"/>
              </a:rPr>
              <a:t>Doações </a:t>
            </a:r>
          </a:p>
          <a:p>
            <a:pPr marL="457200" indent="-457200" eaLnBrk="1" hangingPunct="1">
              <a:lnSpc>
                <a:spcPct val="90000"/>
              </a:lnSpc>
              <a:buFont typeface="Arial" pitchFamily="34" charset="0"/>
              <a:buChar char="•"/>
            </a:pPr>
            <a:r>
              <a:rPr lang="pt-BR" altLang="en-US" sz="3200">
                <a:solidFill>
                  <a:srgbClr val="467BBF"/>
                </a:solidFill>
                <a:latin typeface="Arial" pitchFamily="34" charset="0"/>
                <a:cs typeface="Arial" pitchFamily="34" charset="0"/>
              </a:rPr>
              <a:t>Automatizadas</a:t>
            </a:r>
          </a:p>
        </p:txBody>
      </p:sp>
      <p:sp>
        <p:nvSpPr>
          <p:cNvPr id="70663" name="Title 1"/>
          <p:cNvSpPr txBox="1">
            <a:spLocks noChangeArrowheads="1"/>
          </p:cNvSpPr>
          <p:nvPr/>
        </p:nvSpPr>
        <p:spPr bwMode="auto">
          <a:xfrm>
            <a:off x="7751763" y="2185988"/>
            <a:ext cx="4267200" cy="690562"/>
          </a:xfrm>
          <a:prstGeom prst="rect">
            <a:avLst/>
          </a:prstGeom>
          <a:noFill/>
          <a:ln w="9525">
            <a:noFill/>
            <a:miter lim="800000"/>
            <a:headEnd/>
            <a:tailEnd/>
          </a:ln>
        </p:spPr>
        <p:txBody>
          <a:bodyPr anchor="ctr"/>
          <a:lstStyle/>
          <a:p>
            <a:pPr eaLnBrk="1" hangingPunct="1">
              <a:lnSpc>
                <a:spcPct val="90000"/>
              </a:lnSpc>
              <a:buSzPct val="100000"/>
            </a:pPr>
            <a:r>
              <a:rPr lang="pt-BR" altLang="en-US" sz="2000">
                <a:solidFill>
                  <a:srgbClr val="7F7F7F"/>
                </a:solidFill>
                <a:latin typeface="Arial" pitchFamily="34" charset="0"/>
                <a:cs typeface="Arial" pitchFamily="34" charset="0"/>
              </a:rPr>
              <a:t>Distintivos, certificados, placas, apresentações públicas, outras oportunidades</a:t>
            </a:r>
          </a:p>
        </p:txBody>
      </p:sp>
      <p:sp>
        <p:nvSpPr>
          <p:cNvPr id="11" name="Right Arrow 10">
            <a:extLst>
              <a:ext uri="{FF2B5EF4-FFF2-40B4-BE49-F238E27FC236}"/>
            </a:extLst>
          </p:cNvPr>
          <p:cNvSpPr/>
          <p:nvPr/>
        </p:nvSpPr>
        <p:spPr>
          <a:xfrm>
            <a:off x="4411663" y="3689350"/>
            <a:ext cx="3236912" cy="74771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1600" b="1" dirty="0">
                <a:solidFill>
                  <a:srgbClr val="4472C4"/>
                </a:solidFill>
              </a:rPr>
              <a:t>O reconhecimento pode incluir...</a:t>
            </a:r>
          </a:p>
        </p:txBody>
      </p:sp>
      <p:sp>
        <p:nvSpPr>
          <p:cNvPr id="70665" name="Title 1"/>
          <p:cNvSpPr txBox="1">
            <a:spLocks noChangeArrowheads="1"/>
          </p:cNvSpPr>
          <p:nvPr/>
        </p:nvSpPr>
        <p:spPr bwMode="auto">
          <a:xfrm>
            <a:off x="914400" y="4487863"/>
            <a:ext cx="3590925" cy="690562"/>
          </a:xfrm>
          <a:prstGeom prst="rect">
            <a:avLst/>
          </a:prstGeom>
          <a:noFill/>
          <a:ln w="9525">
            <a:noFill/>
            <a:miter lim="800000"/>
            <a:headEnd/>
            <a:tailEnd/>
          </a:ln>
        </p:spPr>
        <p:txBody>
          <a:bodyPr/>
          <a:lstStyle/>
          <a:p>
            <a:pPr eaLnBrk="1" hangingPunct="1">
              <a:lnSpc>
                <a:spcPct val="90000"/>
              </a:lnSpc>
              <a:buSzPct val="100000"/>
            </a:pPr>
            <a:r>
              <a:rPr lang="pt-BR" altLang="en-US" sz="2000">
                <a:solidFill>
                  <a:srgbClr val="7F7F7F"/>
                </a:solidFill>
                <a:latin typeface="Arial" pitchFamily="34" charset="0"/>
                <a:cs typeface="Arial" pitchFamily="34" charset="0"/>
              </a:rPr>
              <a:t>Para doações automatizadas recorrentes </a:t>
            </a:r>
          </a:p>
        </p:txBody>
      </p:sp>
      <p:sp>
        <p:nvSpPr>
          <p:cNvPr id="70666" name="Title 1"/>
          <p:cNvSpPr txBox="1">
            <a:spLocks noChangeArrowheads="1"/>
          </p:cNvSpPr>
          <p:nvPr/>
        </p:nvSpPr>
        <p:spPr bwMode="auto">
          <a:xfrm>
            <a:off x="7751763" y="3717925"/>
            <a:ext cx="4267200" cy="690563"/>
          </a:xfrm>
          <a:prstGeom prst="rect">
            <a:avLst/>
          </a:prstGeom>
          <a:noFill/>
          <a:ln w="9525">
            <a:noFill/>
            <a:miter lim="800000"/>
            <a:headEnd/>
            <a:tailEnd/>
          </a:ln>
        </p:spPr>
        <p:txBody>
          <a:bodyPr anchor="ctr"/>
          <a:lstStyle/>
          <a:p>
            <a:pPr eaLnBrk="1" hangingPunct="1">
              <a:lnSpc>
                <a:spcPct val="90000"/>
              </a:lnSpc>
              <a:buSzPct val="100000"/>
            </a:pPr>
            <a:r>
              <a:rPr lang="pt-BR" altLang="en-US" sz="2000">
                <a:solidFill>
                  <a:srgbClr val="7F7F7F"/>
                </a:solidFill>
                <a:latin typeface="Arial" pitchFamily="34" charset="0"/>
                <a:cs typeface="Arial" pitchFamily="34" charset="0"/>
              </a:rPr>
              <a:t>Distintivos, pastas, artigos de papelaria, sacolas, cadernos, canecas e outros presentes</a:t>
            </a:r>
          </a:p>
        </p:txBody>
      </p:sp>
      <p:sp>
        <p:nvSpPr>
          <p:cNvPr id="14" name="Rounded Rectangle 13">
            <a:extLst>
              <a:ext uri="{FF2B5EF4-FFF2-40B4-BE49-F238E27FC236}"/>
            </a:extLst>
          </p:cNvPr>
          <p:cNvSpPr/>
          <p:nvPr/>
        </p:nvSpPr>
        <p:spPr>
          <a:xfrm>
            <a:off x="1989138" y="5400675"/>
            <a:ext cx="6697662" cy="95726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2000" b="1" dirty="0">
                <a:solidFill>
                  <a:srgbClr val="4472C4"/>
                </a:solidFill>
              </a:rPr>
              <a:t>Níveis de Reconhecimento e Afiliações</a:t>
            </a:r>
          </a:p>
          <a:p>
            <a:pPr algn="ctr" eaLnBrk="1" hangingPunct="1">
              <a:buSzPct val="100000"/>
              <a:defRPr/>
            </a:pPr>
            <a:r>
              <a:rPr lang="pt-BR" altLang="en-US" sz="2000" dirty="0">
                <a:solidFill>
                  <a:srgbClr val="4472C4"/>
                </a:solidFill>
              </a:rPr>
              <a:t>Serão anunciados por doações entre US$25 a US$25.000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wrap="square" numCol="1" anchorCtr="0" compatLnSpc="1">
            <a:prstTxWarp prst="textNoShape">
              <a:avLst/>
            </a:prstTxWarp>
            <a:normAutofit fontScale="90000"/>
          </a:bodyPr>
          <a:lstStyle/>
          <a:p>
            <a:pPr eaLnBrk="1" hangingPunct="1">
              <a:buSzPct val="100000"/>
              <a:defRPr/>
            </a:pPr>
            <a:r>
              <a:rPr lang="pt-BR" altLang="en-US" sz="4000" dirty="0">
                <a:solidFill>
                  <a:srgbClr val="FFFFFF"/>
                </a:solidFill>
                <a:effectLst>
                  <a:outerShdw blurRad="38100" dist="38100" dir="2700000" algn="tl">
                    <a:srgbClr val="C0C0C0"/>
                  </a:outerShdw>
                </a:effectLst>
              </a:rPr>
              <a:t>Reconhecimentos a Clubes e Prêmios de Liderança</a:t>
            </a:r>
          </a:p>
        </p:txBody>
      </p:sp>
      <p:graphicFrame>
        <p:nvGraphicFramePr>
          <p:cNvPr id="4" name="Diagram 3">
            <a:extLst>
              <a:ext uri="{FF2B5EF4-FFF2-40B4-BE49-F238E27FC236}"/>
            </a:extLst>
          </p:cNvPr>
          <p:cNvGraphicFramePr/>
          <p:nvPr/>
        </p:nvGraphicFramePr>
        <p:xfrm>
          <a:off x="2098960" y="3807228"/>
          <a:ext cx="8325197" cy="280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8" name="TextBox 4"/>
          <p:cNvSpPr txBox="1">
            <a:spLocks noChangeArrowheads="1"/>
          </p:cNvSpPr>
          <p:nvPr/>
        </p:nvSpPr>
        <p:spPr bwMode="auto">
          <a:xfrm>
            <a:off x="1573213" y="2498725"/>
            <a:ext cx="10017125" cy="1123950"/>
          </a:xfrm>
          <a:prstGeom prst="rect">
            <a:avLst/>
          </a:prstGeom>
          <a:noFill/>
          <a:ln w="9525">
            <a:noFill/>
            <a:miter lim="800000"/>
            <a:headEnd/>
            <a:tailEnd/>
          </a:ln>
        </p:spPr>
        <p:txBody>
          <a:bodyPr>
            <a:spAutoFit/>
          </a:bodyPr>
          <a:lstStyle/>
          <a:p>
            <a:pPr marL="285750" indent="-285750" eaLnBrk="1" hangingPunct="1">
              <a:spcAft>
                <a:spcPts val="1200"/>
              </a:spcAft>
              <a:buFont typeface="Arial" pitchFamily="34" charset="0"/>
              <a:buChar char="•"/>
            </a:pPr>
            <a:r>
              <a:rPr lang="pt-BR" altLang="en-US" sz="1900" b="1">
                <a:solidFill>
                  <a:srgbClr val="000000"/>
                </a:solidFill>
                <a:latin typeface="Arial" pitchFamily="34" charset="0"/>
                <a:cs typeface="Arial" pitchFamily="34" charset="0"/>
              </a:rPr>
              <a:t>Não competitivo</a:t>
            </a:r>
            <a:r>
              <a:rPr lang="pt-BR" altLang="en-US" sz="1900">
                <a:solidFill>
                  <a:srgbClr val="000000"/>
                </a:solidFill>
                <a:latin typeface="Arial" pitchFamily="34" charset="0"/>
                <a:cs typeface="Arial" pitchFamily="34" charset="0"/>
              </a:rPr>
              <a:t> - Prêmios para clubes e áreas selecionadas, distritos múltiplos e distritos que tenham atingido determinados níveis de participação. </a:t>
            </a:r>
          </a:p>
          <a:p>
            <a:pPr marL="285750" indent="-285750" eaLnBrk="1" hangingPunct="1">
              <a:buFont typeface="Arial" pitchFamily="34" charset="0"/>
              <a:buChar char="•"/>
            </a:pPr>
            <a:r>
              <a:rPr lang="pt-BR" altLang="en-US" sz="1900" b="1">
                <a:solidFill>
                  <a:srgbClr val="000000"/>
                </a:solidFill>
                <a:latin typeface="Arial" pitchFamily="34" charset="0"/>
                <a:cs typeface="Arial" pitchFamily="34" charset="0"/>
              </a:rPr>
              <a:t>Competitivo – </a:t>
            </a:r>
            <a:r>
              <a:rPr lang="pt-BR" altLang="en-US" sz="1900">
                <a:solidFill>
                  <a:srgbClr val="000000"/>
                </a:solidFill>
                <a:latin typeface="Arial" pitchFamily="34" charset="0"/>
                <a:cs typeface="Arial" pitchFamily="34" charset="0"/>
              </a:rPr>
              <a:t>Cinco possíveis prêmios para os níveis de área, distrito múltiplo e distrito:</a:t>
            </a:r>
          </a:p>
        </p:txBody>
      </p:sp>
      <p:sp>
        <p:nvSpPr>
          <p:cNvPr id="72709" name="TextBox 5"/>
          <p:cNvSpPr txBox="1">
            <a:spLocks noChangeArrowheads="1"/>
          </p:cNvSpPr>
          <p:nvPr/>
        </p:nvSpPr>
        <p:spPr bwMode="auto">
          <a:xfrm>
            <a:off x="933450" y="1543050"/>
            <a:ext cx="10656888" cy="908050"/>
          </a:xfrm>
          <a:prstGeom prst="rect">
            <a:avLst/>
          </a:prstGeom>
          <a:noFill/>
          <a:ln w="9525">
            <a:noFill/>
            <a:miter lim="800000"/>
            <a:headEnd/>
            <a:tailEnd/>
          </a:ln>
        </p:spPr>
        <p:txBody>
          <a:bodyPr>
            <a:spAutoFit/>
          </a:bodyPr>
          <a:lstStyle/>
          <a:p>
            <a:pPr eaLnBrk="1" hangingPunct="1">
              <a:spcAft>
                <a:spcPts val="1813"/>
              </a:spcAft>
              <a:buSzPct val="100000"/>
            </a:pPr>
            <a:r>
              <a:rPr lang="pt-BR" altLang="en-US" b="1">
                <a:solidFill>
                  <a:srgbClr val="000000"/>
                </a:solidFill>
                <a:latin typeface="Arial" pitchFamily="34" charset="0"/>
                <a:cs typeface="Arial" pitchFamily="34" charset="0"/>
              </a:rPr>
              <a:t>Reconhecimento a clubes que não são ‘Clubes Modelo’</a:t>
            </a:r>
            <a:r>
              <a:rPr lang="pt-BR" altLang="en-US">
                <a:solidFill>
                  <a:srgbClr val="000000"/>
                </a:solidFill>
                <a:latin typeface="Arial" pitchFamily="34" charset="0"/>
                <a:cs typeface="Arial" pitchFamily="34" charset="0"/>
              </a:rPr>
              <a:t> </a:t>
            </a:r>
            <a:r>
              <a:rPr lang="pt-BR" altLang="en-US" sz="1600">
                <a:solidFill>
                  <a:srgbClr val="000000"/>
                </a:solidFill>
                <a:latin typeface="Arial" pitchFamily="34" charset="0"/>
                <a:cs typeface="Arial" pitchFamily="34" charset="0"/>
              </a:rPr>
              <a:t>conforme média por associado e total geral</a:t>
            </a:r>
          </a:p>
          <a:p>
            <a:pPr eaLnBrk="1" hangingPunct="1">
              <a:buSzPct val="100000"/>
            </a:pPr>
            <a:r>
              <a:rPr lang="pt-BR" altLang="en-US" sz="2000" b="1">
                <a:solidFill>
                  <a:srgbClr val="000000"/>
                </a:solidFill>
                <a:latin typeface="Arial" pitchFamily="34" charset="0"/>
                <a:cs typeface="Arial" pitchFamily="34" charset="0"/>
              </a:rPr>
              <a:t>Prêmios de Liderança: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3"/>
          <p:cNvSpPr txBox="1">
            <a:spLocks noChangeArrowheads="1"/>
          </p:cNvSpPr>
          <p:nvPr/>
        </p:nvSpPr>
        <p:spPr bwMode="auto">
          <a:xfrm>
            <a:off x="3001963" y="2689225"/>
            <a:ext cx="5922962" cy="1446213"/>
          </a:xfrm>
          <a:prstGeom prst="rect">
            <a:avLst/>
          </a:prstGeom>
          <a:noFill/>
          <a:ln w="9525">
            <a:noFill/>
            <a:miter lim="800000"/>
            <a:headEnd/>
            <a:tailEnd/>
          </a:ln>
        </p:spPr>
        <p:txBody>
          <a:bodyPr>
            <a:spAutoFit/>
          </a:bodyPr>
          <a:lstStyle/>
          <a:p>
            <a:pPr algn="ctr" eaLnBrk="1" hangingPunct="1">
              <a:buSzPct val="100000"/>
            </a:pPr>
            <a:r>
              <a:rPr lang="en-US" altLang="en-US" sz="4400" b="1">
                <a:solidFill>
                  <a:srgbClr val="FFFFFF"/>
                </a:solidFill>
                <a:latin typeface="Arial" pitchFamily="34" charset="0"/>
                <a:cs typeface="Arial" pitchFamily="34" charset="0"/>
              </a:rPr>
              <a:t>Como VOCÊ pode se envolver?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239713" y="1089025"/>
            <a:ext cx="4332287" cy="4322763"/>
          </a:xfrm>
        </p:spPr>
        <p:txBody>
          <a:bodyPr wrap="square" numCol="1" anchorCtr="0" compatLnSpc="1">
            <a:prstTxWarp prst="textNoShape">
              <a:avLst/>
            </a:prstTxWarp>
          </a:bodyPr>
          <a:lstStyle/>
          <a:p>
            <a:pPr eaLnBrk="1" hangingPunct="1">
              <a:buSzPct val="100000"/>
              <a:defRPr/>
            </a:pPr>
            <a:r>
              <a:rPr lang="pt-BR" altLang="en-US" sz="4300" dirty="0">
                <a:solidFill>
                  <a:srgbClr val="F2F2F2"/>
                </a:solidFill>
                <a:effectLst>
                  <a:outerShdw blurRad="38100" dist="38100" dir="2700000" algn="tl">
                    <a:srgbClr val="C0C0C0"/>
                  </a:outerShdw>
                </a:effectLst>
              </a:rPr>
              <a:t>Como você pode ajudar no sucesso da Campanha 100?</a:t>
            </a:r>
          </a:p>
        </p:txBody>
      </p:sp>
      <p:sp>
        <p:nvSpPr>
          <p:cNvPr id="75779" name="Content Placeholder 2"/>
          <p:cNvSpPr>
            <a:spLocks noGrp="1" noChangeArrowheads="1"/>
          </p:cNvSpPr>
          <p:nvPr>
            <p:ph idx="1"/>
          </p:nvPr>
        </p:nvSpPr>
        <p:spPr>
          <a:xfrm>
            <a:off x="5011738" y="839788"/>
            <a:ext cx="6940550" cy="5097462"/>
          </a:xfrm>
        </p:spPr>
        <p:txBody>
          <a:bodyPr/>
          <a:lstStyle/>
          <a:p>
            <a:pPr eaLnBrk="1" hangingPunct="1">
              <a:spcBef>
                <a:spcPts val="900"/>
              </a:spcBef>
              <a:spcAft>
                <a:spcPts val="900"/>
              </a:spcAft>
            </a:pPr>
            <a:r>
              <a:rPr lang="pt-BR" altLang="en-US" sz="2100" smtClean="0">
                <a:solidFill>
                  <a:srgbClr val="595959"/>
                </a:solidFill>
              </a:rPr>
              <a:t>Participe do lançamento da campanha, ajudando-nos a atingir a meta de referência de US$ 50 milhões neste ano </a:t>
            </a:r>
          </a:p>
          <a:p>
            <a:pPr eaLnBrk="1" hangingPunct="1">
              <a:spcBef>
                <a:spcPts val="900"/>
              </a:spcBef>
              <a:spcAft>
                <a:spcPts val="900"/>
              </a:spcAft>
            </a:pPr>
            <a:r>
              <a:rPr lang="pt-BR" altLang="en-US" sz="2100" smtClean="0">
                <a:solidFill>
                  <a:srgbClr val="595959"/>
                </a:solidFill>
              </a:rPr>
              <a:t>Faça uma contribuição financeira pessoal</a:t>
            </a:r>
          </a:p>
          <a:p>
            <a:pPr eaLnBrk="1" hangingPunct="1">
              <a:spcBef>
                <a:spcPts val="900"/>
              </a:spcBef>
              <a:spcAft>
                <a:spcPts val="900"/>
              </a:spcAft>
            </a:pPr>
            <a:r>
              <a:rPr lang="pt-BR" altLang="en-US" sz="2100" smtClean="0">
                <a:solidFill>
                  <a:srgbClr val="595959"/>
                </a:solidFill>
              </a:rPr>
              <a:t>Saiba mais sobre o que significa ser um Clube Modelo </a:t>
            </a:r>
          </a:p>
          <a:p>
            <a:pPr eaLnBrk="1" hangingPunct="1">
              <a:spcBef>
                <a:spcPts val="900"/>
              </a:spcBef>
              <a:spcAft>
                <a:spcPts val="900"/>
              </a:spcAft>
            </a:pPr>
            <a:r>
              <a:rPr lang="pt-BR" altLang="en-US" sz="2100" smtClean="0">
                <a:solidFill>
                  <a:srgbClr val="595959"/>
                </a:solidFill>
              </a:rPr>
              <a:t>Fale com outros Leões sobre a Campanha 100</a:t>
            </a:r>
          </a:p>
          <a:p>
            <a:pPr eaLnBrk="1" hangingPunct="1">
              <a:spcBef>
                <a:spcPts val="900"/>
              </a:spcBef>
              <a:spcAft>
                <a:spcPts val="900"/>
              </a:spcAft>
            </a:pPr>
            <a:r>
              <a:rPr lang="pt-BR" altLang="en-US" sz="2100" smtClean="0">
                <a:solidFill>
                  <a:srgbClr val="595959"/>
                </a:solidFill>
              </a:rPr>
              <a:t>Apresente a Campanha 100 à sua família, amigos e colegas</a:t>
            </a:r>
          </a:p>
          <a:p>
            <a:pPr eaLnBrk="1" hangingPunct="1">
              <a:spcBef>
                <a:spcPts val="900"/>
              </a:spcBef>
              <a:spcAft>
                <a:spcPts val="900"/>
              </a:spcAft>
            </a:pPr>
            <a:r>
              <a:rPr lang="pt-BR" altLang="en-US" sz="2100" smtClean="0">
                <a:solidFill>
                  <a:srgbClr val="595959"/>
                </a:solidFill>
              </a:rPr>
              <a:t>Considere planejar um evento de angariação de fundos online ou em sua comunidade</a:t>
            </a:r>
          </a:p>
          <a:p>
            <a:pPr eaLnBrk="1" hangingPunct="1">
              <a:spcBef>
                <a:spcPts val="900"/>
              </a:spcBef>
              <a:spcAft>
                <a:spcPts val="900"/>
              </a:spcAft>
            </a:pPr>
            <a:r>
              <a:rPr lang="pt-BR" altLang="en-US" sz="2100" smtClean="0">
                <a:solidFill>
                  <a:srgbClr val="595959"/>
                </a:solidFill>
              </a:rPr>
              <a:t>Considere tornar-se um Coordenador de LCIF de Clube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3001963" y="2689225"/>
            <a:ext cx="5922962" cy="768350"/>
          </a:xfrm>
          <a:prstGeom prst="rect">
            <a:avLst/>
          </a:prstGeom>
          <a:noFill/>
          <a:ln w="9525">
            <a:noFill/>
            <a:miter lim="800000"/>
            <a:headEnd/>
            <a:tailEnd/>
          </a:ln>
        </p:spPr>
        <p:txBody>
          <a:bodyPr>
            <a:spAutoFit/>
          </a:bodyPr>
          <a:lstStyle/>
          <a:p>
            <a:pPr algn="ctr" eaLnBrk="1" hangingPunct="1">
              <a:buSzPct val="100000"/>
            </a:pPr>
            <a:r>
              <a:rPr lang="en-US" altLang="en-US" sz="4400" b="1">
                <a:solidFill>
                  <a:srgbClr val="FFFFFF"/>
                </a:solidFill>
                <a:latin typeface="Arial" pitchFamily="34" charset="0"/>
                <a:cs typeface="Arial" pitchFamily="34" charset="0"/>
              </a:rPr>
              <a:t>Histórico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261938" y="1089025"/>
            <a:ext cx="4097337" cy="4322763"/>
          </a:xfrm>
        </p:spPr>
        <p:txBody>
          <a:bodyPr wrap="square" numCol="1" anchorCtr="0" compatLnSpc="1">
            <a:prstTxWarp prst="textNoShape">
              <a:avLst/>
            </a:prstTxWarp>
          </a:bodyPr>
          <a:lstStyle/>
          <a:p>
            <a:pPr eaLnBrk="1" hangingPunct="1">
              <a:buSzPct val="100000"/>
              <a:defRPr/>
            </a:pPr>
            <a:r>
              <a:rPr lang="pt-BR" altLang="en-US" dirty="0">
                <a:solidFill>
                  <a:srgbClr val="F2F2F2"/>
                </a:solidFill>
                <a:effectLst>
                  <a:outerShdw blurRad="38100" dist="38100" dir="2700000" algn="tl">
                    <a:srgbClr val="C0C0C0"/>
                  </a:outerShdw>
                </a:effectLst>
              </a:rPr>
              <a:t>Programa do Clube Modelo</a:t>
            </a:r>
          </a:p>
        </p:txBody>
      </p:sp>
      <p:sp>
        <p:nvSpPr>
          <p:cNvPr id="77827" name="Content Placeholder 2"/>
          <p:cNvSpPr>
            <a:spLocks noGrp="1" noChangeArrowheads="1"/>
          </p:cNvSpPr>
          <p:nvPr>
            <p:ph idx="1"/>
          </p:nvPr>
        </p:nvSpPr>
        <p:spPr>
          <a:xfrm>
            <a:off x="4937125" y="630238"/>
            <a:ext cx="6940550" cy="6227762"/>
          </a:xfrm>
        </p:spPr>
        <p:txBody>
          <a:bodyPr/>
          <a:lstStyle/>
          <a:p>
            <a:pPr marL="0" indent="0" eaLnBrk="1" hangingPunct="1">
              <a:spcBef>
                <a:spcPts val="600"/>
              </a:spcBef>
              <a:spcAft>
                <a:spcPts val="600"/>
              </a:spcAft>
              <a:buClrTx/>
              <a:buFont typeface="Calibri" pitchFamily="34" charset="0"/>
              <a:buNone/>
            </a:pPr>
            <a:r>
              <a:rPr lang="pt-BR" altLang="en-US" sz="1800" b="1" smtClean="0">
                <a:solidFill>
                  <a:srgbClr val="595959"/>
                </a:solidFill>
              </a:rPr>
              <a:t>Estratégias:</a:t>
            </a:r>
          </a:p>
          <a:p>
            <a:pPr marL="0" indent="0" eaLnBrk="1" hangingPunct="1">
              <a:spcBef>
                <a:spcPts val="600"/>
              </a:spcBef>
              <a:spcAft>
                <a:spcPts val="600"/>
              </a:spcAft>
            </a:pPr>
            <a:r>
              <a:rPr lang="pt-BR" altLang="en-US" sz="1800" smtClean="0">
                <a:solidFill>
                  <a:srgbClr val="595959"/>
                </a:solidFill>
              </a:rPr>
              <a:t> Doações dos associados, empresas locais e tesouraria do clube</a:t>
            </a:r>
          </a:p>
          <a:p>
            <a:pPr marL="0" indent="0" eaLnBrk="1" hangingPunct="1">
              <a:spcBef>
                <a:spcPts val="600"/>
              </a:spcBef>
              <a:spcAft>
                <a:spcPts val="600"/>
              </a:spcAft>
            </a:pPr>
            <a:r>
              <a:rPr lang="pt-BR" altLang="en-US" sz="1800" smtClean="0">
                <a:solidFill>
                  <a:srgbClr val="595959"/>
                </a:solidFill>
              </a:rPr>
              <a:t> Eventos e atividades</a:t>
            </a:r>
          </a:p>
          <a:p>
            <a:pPr marL="0" indent="0" eaLnBrk="1" hangingPunct="1">
              <a:spcBef>
                <a:spcPts val="1813"/>
              </a:spcBef>
              <a:spcAft>
                <a:spcPts val="600"/>
              </a:spcAft>
              <a:buClrTx/>
              <a:buFont typeface="Calibri" pitchFamily="34" charset="0"/>
              <a:buNone/>
            </a:pPr>
            <a:r>
              <a:rPr lang="pt-BR" altLang="en-US" sz="1800" b="1" smtClean="0">
                <a:solidFill>
                  <a:srgbClr val="595959"/>
                </a:solidFill>
              </a:rPr>
              <a:t>Qualificação  – Clubes que:</a:t>
            </a:r>
          </a:p>
          <a:p>
            <a:pPr marL="0" indent="0" eaLnBrk="1" hangingPunct="1">
              <a:spcBef>
                <a:spcPts val="600"/>
              </a:spcBef>
              <a:spcAft>
                <a:spcPts val="600"/>
              </a:spcAft>
            </a:pPr>
            <a:r>
              <a:rPr lang="pt-BR" altLang="en-US" sz="1800" smtClean="0">
                <a:solidFill>
                  <a:srgbClr val="595959"/>
                </a:solidFill>
              </a:rPr>
              <a:t> Gostam da atividade de angariação de recursos</a:t>
            </a:r>
          </a:p>
          <a:p>
            <a:pPr marL="0" indent="0" eaLnBrk="1" hangingPunct="1">
              <a:spcBef>
                <a:spcPts val="600"/>
              </a:spcBef>
              <a:spcAft>
                <a:spcPts val="600"/>
              </a:spcAft>
            </a:pPr>
            <a:r>
              <a:rPr lang="pt-BR" altLang="en-US" sz="1800" smtClean="0">
                <a:solidFill>
                  <a:srgbClr val="595959"/>
                </a:solidFill>
              </a:rPr>
              <a:t> Desejam liderar o caminho</a:t>
            </a:r>
          </a:p>
          <a:p>
            <a:pPr marL="0" indent="0" eaLnBrk="1" hangingPunct="1">
              <a:spcBef>
                <a:spcPts val="600"/>
              </a:spcBef>
              <a:spcAft>
                <a:spcPts val="600"/>
              </a:spcAft>
            </a:pPr>
            <a:r>
              <a:rPr lang="pt-BR" altLang="en-US" sz="1800" smtClean="0">
                <a:solidFill>
                  <a:srgbClr val="595959"/>
                </a:solidFill>
              </a:rPr>
              <a:t> São imaginativos e estratégicos</a:t>
            </a:r>
          </a:p>
          <a:p>
            <a:pPr marL="0" indent="0" eaLnBrk="1" hangingPunct="1">
              <a:spcBef>
                <a:spcPts val="600"/>
              </a:spcBef>
              <a:spcAft>
                <a:spcPts val="600"/>
              </a:spcAft>
            </a:pPr>
            <a:r>
              <a:rPr lang="pt-BR" altLang="en-US" sz="1800" smtClean="0">
                <a:solidFill>
                  <a:srgbClr val="595959"/>
                </a:solidFill>
              </a:rPr>
              <a:t> Estão prontos para lançar a campanha nos próximos 2-4 meses</a:t>
            </a:r>
          </a:p>
          <a:p>
            <a:pPr marL="0" indent="0" eaLnBrk="1" hangingPunct="1">
              <a:spcBef>
                <a:spcPts val="600"/>
              </a:spcBef>
              <a:spcAft>
                <a:spcPts val="600"/>
              </a:spcAft>
            </a:pPr>
            <a:r>
              <a:rPr lang="pt-BR" altLang="en-US" sz="1800" smtClean="0">
                <a:solidFill>
                  <a:srgbClr val="595959"/>
                </a:solidFill>
              </a:rPr>
              <a:t> Têm grandes objetivos, estabelecendo a meta mais alta possível para o clube</a:t>
            </a:r>
          </a:p>
          <a:p>
            <a:pPr marL="0" indent="0" eaLnBrk="1" hangingPunct="1">
              <a:spcBef>
                <a:spcPts val="600"/>
              </a:spcBef>
              <a:spcAft>
                <a:spcPts val="600"/>
              </a:spcAft>
            </a:pPr>
            <a:r>
              <a:rPr lang="pt-BR" altLang="en-US" sz="1800" smtClean="0">
                <a:solidFill>
                  <a:srgbClr val="595959"/>
                </a:solidFill>
              </a:rPr>
              <a:t> Têm a capacidade de definir uma meta PMA (média por associado) acima de US$ 750 durante 3 anos</a:t>
            </a:r>
          </a:p>
          <a:p>
            <a:pPr marL="0" indent="0" eaLnBrk="1" hangingPunct="1">
              <a:spcBef>
                <a:spcPts val="600"/>
              </a:spcBef>
              <a:spcAft>
                <a:spcPts val="600"/>
              </a:spcAft>
            </a:pPr>
            <a:r>
              <a:rPr lang="pt-BR" altLang="en-US" sz="1800" smtClean="0">
                <a:solidFill>
                  <a:srgbClr val="595959"/>
                </a:solidFill>
              </a:rPr>
              <a:t> Sentem-se entusiasmados em servir e promover as causas da campanha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261938" y="1089025"/>
            <a:ext cx="4097337" cy="4322763"/>
          </a:xfrm>
        </p:spPr>
        <p:txBody>
          <a:bodyPr wrap="square" numCol="1" anchorCtr="0" compatLnSpc="1">
            <a:prstTxWarp prst="textNoShape">
              <a:avLst/>
            </a:prstTxWarp>
          </a:bodyPr>
          <a:lstStyle/>
          <a:p>
            <a:pPr eaLnBrk="1" hangingPunct="1">
              <a:buSzPct val="100000"/>
              <a:defRPr/>
            </a:pPr>
            <a:r>
              <a:rPr lang="pt-BR" altLang="en-US" dirty="0">
                <a:solidFill>
                  <a:srgbClr val="F2F2F2"/>
                </a:solidFill>
                <a:effectLst>
                  <a:outerShdw blurRad="38100" dist="38100" dir="2700000" algn="tl">
                    <a:srgbClr val="C0C0C0"/>
                  </a:outerShdw>
                </a:effectLst>
              </a:rPr>
              <a:t>Recursos de Marketing da Campanha</a:t>
            </a:r>
          </a:p>
        </p:txBody>
      </p:sp>
      <p:graphicFrame>
        <p:nvGraphicFramePr>
          <p:cNvPr id="5" name="Diagram 4">
            <a:extLst>
              <a:ext uri="{FF2B5EF4-FFF2-40B4-BE49-F238E27FC236}"/>
            </a:extLst>
          </p:cNvPr>
          <p:cNvGraphicFramePr/>
          <p:nvPr/>
        </p:nvGraphicFramePr>
        <p:xfrm>
          <a:off x="4596714" y="1088332"/>
          <a:ext cx="7595286" cy="4138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261938" y="1089025"/>
            <a:ext cx="4097337" cy="4322763"/>
          </a:xfrm>
        </p:spPr>
        <p:txBody>
          <a:bodyPr wrap="square" numCol="1" anchorCtr="0" compatLnSpc="1">
            <a:prstTxWarp prst="textNoShape">
              <a:avLst/>
            </a:prstTxWarp>
          </a:bodyPr>
          <a:lstStyle/>
          <a:p>
            <a:pPr eaLnBrk="1" hangingPunct="1">
              <a:buSzPct val="100000"/>
              <a:defRPr/>
            </a:pPr>
            <a:r>
              <a:rPr lang="pt-BR" altLang="en-US" dirty="0">
                <a:solidFill>
                  <a:srgbClr val="F2F2F2"/>
                </a:solidFill>
                <a:effectLst>
                  <a:outerShdw blurRad="38100" dist="38100" dir="2700000" algn="tl">
                    <a:srgbClr val="C0C0C0"/>
                  </a:outerShdw>
                </a:effectLst>
              </a:rPr>
              <a:t>Informações de Contato</a:t>
            </a:r>
          </a:p>
        </p:txBody>
      </p:sp>
      <p:sp>
        <p:nvSpPr>
          <p:cNvPr id="81923" name="Content Placeholder 2"/>
          <p:cNvSpPr>
            <a:spLocks noGrp="1" noChangeArrowheads="1"/>
          </p:cNvSpPr>
          <p:nvPr>
            <p:ph idx="1"/>
          </p:nvPr>
        </p:nvSpPr>
        <p:spPr>
          <a:xfrm>
            <a:off x="5184775" y="701675"/>
            <a:ext cx="6553200" cy="5126038"/>
          </a:xfrm>
        </p:spPr>
        <p:txBody>
          <a:bodyPr/>
          <a:lstStyle/>
          <a:p>
            <a:pPr eaLnBrk="1" hangingPunct="1">
              <a:spcBef>
                <a:spcPts val="1200"/>
              </a:spcBef>
              <a:spcAft>
                <a:spcPts val="1200"/>
              </a:spcAft>
            </a:pPr>
            <a:r>
              <a:rPr lang="pt-BR" altLang="en-US" sz="1900" smtClean="0">
                <a:solidFill>
                  <a:srgbClr val="595959"/>
                </a:solidFill>
              </a:rPr>
              <a:t>Visite </a:t>
            </a:r>
            <a:r>
              <a:rPr lang="pt-BR" altLang="en-US" sz="1900" b="1" smtClean="0">
                <a:solidFill>
                  <a:srgbClr val="595959"/>
                </a:solidFill>
                <a:hlinkClick r:id="rId3"/>
              </a:rPr>
              <a:t>www.lcif.org/donate</a:t>
            </a:r>
            <a:r>
              <a:rPr lang="pt-BR" altLang="en-US" sz="1900" smtClean="0">
                <a:solidFill>
                  <a:srgbClr val="595959"/>
                </a:solidFill>
              </a:rPr>
              <a:t> para fazer uma doação online e obter mais informações sobre outras maneiras de doar.</a:t>
            </a:r>
          </a:p>
          <a:p>
            <a:pPr eaLnBrk="1" hangingPunct="1">
              <a:spcBef>
                <a:spcPts val="1200"/>
              </a:spcBef>
              <a:spcAft>
                <a:spcPts val="600"/>
              </a:spcAft>
            </a:pPr>
            <a:r>
              <a:rPr lang="pt-BR" altLang="en-US" sz="1900" smtClean="0">
                <a:solidFill>
                  <a:srgbClr val="595959"/>
                </a:solidFill>
              </a:rPr>
              <a:t>Para doações feitas por correio, simplesmente envie um cheque para:</a:t>
            </a:r>
          </a:p>
          <a:p>
            <a:pPr marL="457200" lvl="1" indent="0" eaLnBrk="1" hangingPunct="1">
              <a:spcBef>
                <a:spcPts val="1200"/>
              </a:spcBef>
              <a:spcAft>
                <a:spcPts val="600"/>
              </a:spcAft>
              <a:buClrTx/>
              <a:buFont typeface="Calibri" pitchFamily="34" charset="0"/>
              <a:buNone/>
            </a:pPr>
            <a:r>
              <a:rPr lang="pt-BR" altLang="en-US" sz="1900" smtClean="0">
                <a:solidFill>
                  <a:srgbClr val="345C99"/>
                </a:solidFill>
              </a:rPr>
              <a:t>Lions Clubs International Foundation</a:t>
            </a:r>
            <a:r>
              <a:rPr lang="pt-BR" altLang="en-US" sz="1900" smtClean="0">
                <a:solidFill>
                  <a:srgbClr val="595959"/>
                </a:solidFill>
              </a:rPr>
              <a:t/>
            </a:r>
            <a:br>
              <a:rPr lang="pt-BR" altLang="en-US" sz="1900" smtClean="0">
                <a:solidFill>
                  <a:srgbClr val="595959"/>
                </a:solidFill>
              </a:rPr>
            </a:br>
            <a:r>
              <a:rPr lang="pt-BR" altLang="en-US" sz="1900" smtClean="0">
                <a:solidFill>
                  <a:srgbClr val="345C99"/>
                </a:solidFill>
              </a:rPr>
              <a:t>Department 4547</a:t>
            </a:r>
            <a:r>
              <a:rPr lang="pt-BR" altLang="en-US" sz="1900" smtClean="0">
                <a:solidFill>
                  <a:srgbClr val="595959"/>
                </a:solidFill>
              </a:rPr>
              <a:t/>
            </a:r>
            <a:br>
              <a:rPr lang="pt-BR" altLang="en-US" sz="1900" smtClean="0">
                <a:solidFill>
                  <a:srgbClr val="595959"/>
                </a:solidFill>
              </a:rPr>
            </a:br>
            <a:r>
              <a:rPr lang="pt-BR" altLang="en-US" sz="1900" smtClean="0">
                <a:solidFill>
                  <a:srgbClr val="345C99"/>
                </a:solidFill>
              </a:rPr>
              <a:t>Carol Stream, Illinois 60122-4547</a:t>
            </a:r>
            <a:r>
              <a:rPr lang="pt-BR" altLang="en-US" sz="1900" smtClean="0">
                <a:solidFill>
                  <a:srgbClr val="595959"/>
                </a:solidFill>
              </a:rPr>
              <a:t/>
            </a:r>
            <a:br>
              <a:rPr lang="pt-BR" altLang="en-US" sz="1900" smtClean="0">
                <a:solidFill>
                  <a:srgbClr val="595959"/>
                </a:solidFill>
              </a:rPr>
            </a:br>
            <a:r>
              <a:rPr lang="pt-BR" altLang="en-US" sz="1900" smtClean="0">
                <a:solidFill>
                  <a:srgbClr val="345C99"/>
                </a:solidFill>
              </a:rPr>
              <a:t>EUA</a:t>
            </a:r>
          </a:p>
          <a:p>
            <a:pPr eaLnBrk="1" hangingPunct="1">
              <a:spcBef>
                <a:spcPts val="1200"/>
              </a:spcBef>
              <a:spcAft>
                <a:spcPts val="1200"/>
              </a:spcAft>
            </a:pPr>
            <a:r>
              <a:rPr lang="pt-BR" altLang="en-US" sz="1900" smtClean="0">
                <a:solidFill>
                  <a:srgbClr val="595959"/>
                </a:solidFill>
              </a:rPr>
              <a:t>Entre em contato com </a:t>
            </a:r>
            <a:r>
              <a:rPr lang="pt-BR" altLang="en-US" sz="1900" b="1" smtClean="0">
                <a:solidFill>
                  <a:srgbClr val="595959"/>
                </a:solidFill>
                <a:hlinkClick r:id="rId4"/>
              </a:rPr>
              <a:t>campaign100@lionsclubs.org</a:t>
            </a:r>
            <a:r>
              <a:rPr lang="pt-BR" altLang="en-US" sz="1900" b="1" smtClean="0">
                <a:solidFill>
                  <a:srgbClr val="595959"/>
                </a:solidFill>
              </a:rPr>
              <a:t> </a:t>
            </a:r>
            <a:r>
              <a:rPr lang="pt-BR" altLang="en-US" sz="1900" smtClean="0">
                <a:solidFill>
                  <a:srgbClr val="595959"/>
                </a:solidFill>
              </a:rPr>
              <a:t>se tiver alguma pergunta</a:t>
            </a:r>
          </a:p>
          <a:p>
            <a:pPr eaLnBrk="1" hangingPunct="1">
              <a:spcBef>
                <a:spcPts val="1200"/>
              </a:spcBef>
              <a:spcAft>
                <a:spcPts val="1200"/>
              </a:spcAft>
            </a:pPr>
            <a:r>
              <a:rPr lang="pt-BR" altLang="en-US" sz="1900" smtClean="0">
                <a:solidFill>
                  <a:srgbClr val="595959"/>
                </a:solidFill>
              </a:rPr>
              <a:t>Comunique-se com o especialista regional de LCIF para captação de recursos para receber mais informações pelo email </a:t>
            </a:r>
            <a:r>
              <a:rPr lang="pt-BR" altLang="en-US" sz="1900" b="1" smtClean="0">
                <a:solidFill>
                  <a:srgbClr val="595959"/>
                </a:solidFill>
                <a:hlinkClick r:id="rId5"/>
              </a:rPr>
              <a:t>lcifdevelopment@lionsclubs.org</a:t>
            </a:r>
            <a:endParaRPr lang="pt-BR" altLang="en-US" sz="1900" b="1" smtClean="0">
              <a:solidFill>
                <a:srgbClr val="59595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en-US" altLang="en-US" sz="4000">
                <a:solidFill>
                  <a:srgbClr val="FFFFFF"/>
                </a:solidFill>
                <a:effectLst>
                  <a:outerShdw blurRad="38100" dist="38100" dir="2700000" algn="tl">
                    <a:srgbClr val="C0C0C0"/>
                  </a:outerShdw>
                </a:effectLst>
              </a:rPr>
              <a:t>50 Anos de Impacto</a:t>
            </a:r>
          </a:p>
        </p:txBody>
      </p:sp>
      <p:pic>
        <p:nvPicPr>
          <p:cNvPr id="26627" name="Picture 4"/>
          <p:cNvPicPr>
            <a:picLocks noChangeAspect="1" noChangeArrowheads="1"/>
          </p:cNvPicPr>
          <p:nvPr/>
        </p:nvPicPr>
        <p:blipFill>
          <a:blip r:embed="rId3" cstate="print"/>
          <a:srcRect r="6897" b="11028"/>
          <a:stretch>
            <a:fillRect/>
          </a:stretch>
        </p:blipFill>
        <p:spPr bwMode="auto">
          <a:xfrm>
            <a:off x="1066800" y="1981200"/>
            <a:ext cx="2057400" cy="1928813"/>
          </a:xfrm>
          <a:prstGeom prst="rect">
            <a:avLst/>
          </a:prstGeom>
          <a:noFill/>
          <a:ln w="9525">
            <a:noFill/>
            <a:miter lim="800000"/>
            <a:headEnd/>
            <a:tailEnd/>
          </a:ln>
        </p:spPr>
      </p:pic>
      <p:sp>
        <p:nvSpPr>
          <p:cNvPr id="26628" name="Content Placeholder 1"/>
          <p:cNvSpPr txBox="1">
            <a:spLocks noChangeArrowheads="1"/>
          </p:cNvSpPr>
          <p:nvPr/>
        </p:nvSpPr>
        <p:spPr bwMode="auto">
          <a:xfrm>
            <a:off x="609600" y="4016375"/>
            <a:ext cx="2971800" cy="1241425"/>
          </a:xfrm>
          <a:prstGeom prst="rect">
            <a:avLst/>
          </a:prstGeom>
          <a:noFill/>
          <a:ln w="9525">
            <a:noFill/>
            <a:miter lim="800000"/>
            <a:headEnd/>
            <a:tailEnd/>
          </a:ln>
        </p:spPr>
        <p:txBody>
          <a:bodyPr/>
          <a:lstStyle/>
          <a:p>
            <a:pPr algn="ctr" eaLnBrk="1" hangingPunct="1">
              <a:spcBef>
                <a:spcPct val="20000"/>
              </a:spcBef>
              <a:spcAft>
                <a:spcPts val="600"/>
              </a:spcAft>
              <a:buSzPct val="105000"/>
              <a:buFont typeface="Calibri" pitchFamily="34" charset="0"/>
              <a:buNone/>
            </a:pPr>
            <a:r>
              <a:rPr lang="pt-BR" altLang="en-US" sz="2400">
                <a:solidFill>
                  <a:srgbClr val="4472C4"/>
                </a:solidFill>
                <a:ea typeface="ヒラギノ角ゴ Pro W3"/>
                <a:cs typeface="ヒラギノ角ゴ Pro W3"/>
              </a:rPr>
              <a:t>Em junho de 2018, LCIF estará comemorando o seu 50</a:t>
            </a:r>
            <a:r>
              <a:rPr lang="pt-BR" altLang="en-US" sz="2400" baseline="30000">
                <a:solidFill>
                  <a:srgbClr val="4472C4"/>
                </a:solidFill>
                <a:ea typeface="ヒラギノ角ゴ Pro W3"/>
                <a:cs typeface="ヒラギノ角ゴ Pro W3"/>
              </a:rPr>
              <a:t>º</a:t>
            </a:r>
            <a:r>
              <a:rPr lang="pt-BR" altLang="en-US" sz="2400">
                <a:solidFill>
                  <a:srgbClr val="4472C4"/>
                </a:solidFill>
                <a:ea typeface="ヒラギノ角ゴ Pro W3"/>
                <a:cs typeface="ヒラギノ角ゴ Pro W3"/>
              </a:rPr>
              <a:t> aniversário</a:t>
            </a:r>
          </a:p>
        </p:txBody>
      </p:sp>
      <p:grpSp>
        <p:nvGrpSpPr>
          <p:cNvPr id="7" name="Group 6">
            <a:extLst>
              <a:ext uri="{FF2B5EF4-FFF2-40B4-BE49-F238E27FC236}"/>
            </a:extLst>
          </p:cNvPr>
          <p:cNvGrpSpPr/>
          <p:nvPr/>
        </p:nvGrpSpPr>
        <p:grpSpPr>
          <a:xfrm>
            <a:off x="3679208" y="1535377"/>
            <a:ext cx="2099290" cy="2123087"/>
            <a:chOff x="3581621" y="1305913"/>
            <a:chExt cx="2099290" cy="2123087"/>
          </a:xfrm>
          <a:solidFill>
            <a:schemeClr val="accent4"/>
          </a:solidFill>
        </p:grpSpPr>
        <p:sp>
          <p:nvSpPr>
            <p:cNvPr id="8" name="Rectangle 7">
              <a:extLst>
                <a:ext uri="{FF2B5EF4-FFF2-40B4-BE49-F238E27FC236}"/>
              </a:extLst>
            </p:cNvPr>
            <p:cNvSpPr/>
            <p:nvPr/>
          </p:nvSpPr>
          <p:spPr bwMode="auto">
            <a:xfrm>
              <a:off x="3581621" y="1305913"/>
              <a:ext cx="2099290" cy="2123087"/>
            </a:xfrm>
            <a:prstGeom prst="rect">
              <a:avLst/>
            </a:prstGeom>
            <a:grpFill/>
            <a:ln w="9525" cap="flat" cmpd="sng" algn="ctr">
              <a:noFill/>
              <a:prstDash val="solid"/>
              <a:round/>
              <a:headEnd type="none" w="med" len="med"/>
              <a:tailEnd type="none" w="med" len="med"/>
            </a:ln>
            <a:effectLst/>
          </p:spPr>
          <p:txBody>
            <a:bodyPr/>
            <a:lstStyle/>
            <a:p>
              <a:pPr marL="609600" indent="-609600" algn="ctr" eaLnBrk="1" hangingPunct="1">
                <a:spcBef>
                  <a:spcPts val="0"/>
                </a:spcBef>
                <a:buFont typeface="Helvetica" pitchFamily="84" charset="0"/>
                <a:buNone/>
                <a:defRPr/>
              </a:pPr>
              <a:endParaRPr lang="en-US" sz="3000" dirty="0">
                <a:solidFill>
                  <a:schemeClr val="bg1"/>
                </a:solidFill>
                <a:latin typeface="+mn-lt"/>
                <a:ea typeface="ヒラギノ角ゴ Pro W3" pitchFamily="84" charset="-128"/>
              </a:endParaRPr>
            </a:p>
          </p:txBody>
        </p:sp>
        <p:sp>
          <p:nvSpPr>
            <p:cNvPr id="9" name="Content Placeholder 1">
              <a:extLst>
                <a:ext uri="{FF2B5EF4-FFF2-40B4-BE49-F238E27FC236}"/>
              </a:extLst>
            </p:cNvPr>
            <p:cNvSpPr txBox="1">
              <a:spLocks/>
            </p:cNvSpPr>
            <p:nvPr/>
          </p:nvSpPr>
          <p:spPr bwMode="auto">
            <a:xfrm>
              <a:off x="3793066" y="1633560"/>
              <a:ext cx="1676400" cy="876544"/>
            </a:xfrm>
            <a:prstGeom prst="rect">
              <a:avLst/>
            </a:prstGeom>
            <a:grpFill/>
            <a:ln>
              <a:noFill/>
            </a:ln>
            <a:extLst>
              <a:ext uri="{91240B29-F687-4f45-9708-019B960494DF}"/>
              <a:ext uri="{FAA26D3D-D897-4be2-8F04-BA451C77F1D7}"/>
            </a:extLst>
          </p:spPr>
          <p:txBody>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Font typeface="Arial" charset="0"/>
                <a:buNone/>
                <a:defRPr/>
              </a:pPr>
              <a:r>
                <a:rPr lang="en-US" sz="5400" kern="0" dirty="0">
                  <a:solidFill>
                    <a:schemeClr val="bg1"/>
                  </a:solidFill>
                  <a:latin typeface="Arial Black" panose="020B0A04020102020204" pitchFamily="34" charset="0"/>
                </a:rPr>
                <a:t>1</a:t>
              </a:r>
              <a:r>
                <a:rPr lang="en-US" sz="4400" kern="0" dirty="0">
                  <a:solidFill>
                    <a:schemeClr val="bg1"/>
                  </a:solidFill>
                  <a:latin typeface="Arial Black" panose="020B0A04020102020204" pitchFamily="34" charset="0"/>
                </a:rPr>
                <a:t> </a:t>
              </a:r>
              <a:r>
                <a:rPr lang="pt-BR" sz="3000" kern="0" dirty="0">
                  <a:solidFill>
                    <a:schemeClr val="bg1"/>
                  </a:solidFill>
                  <a:latin typeface="Arial Black" panose="020B0A04020102020204" pitchFamily="34" charset="0"/>
                </a:rPr>
                <a:t>Bilhão</a:t>
              </a:r>
              <a:endParaRPr lang="pt-BR" sz="3000" kern="0" dirty="0">
                <a:solidFill>
                  <a:schemeClr val="bg1"/>
                </a:solidFill>
              </a:endParaRPr>
            </a:p>
          </p:txBody>
        </p:sp>
        <p:sp>
          <p:nvSpPr>
            <p:cNvPr id="10" name="Content Placeholder 1">
              <a:extLst>
                <a:ext uri="{FF2B5EF4-FFF2-40B4-BE49-F238E27FC236}"/>
              </a:extLst>
            </p:cNvPr>
            <p:cNvSpPr txBox="1">
              <a:spLocks/>
            </p:cNvSpPr>
            <p:nvPr/>
          </p:nvSpPr>
          <p:spPr bwMode="auto">
            <a:xfrm>
              <a:off x="3716866" y="2634916"/>
              <a:ext cx="1828800" cy="717884"/>
            </a:xfrm>
            <a:prstGeom prst="rect">
              <a:avLst/>
            </a:prstGeom>
            <a:grpFill/>
            <a:ln>
              <a:noFill/>
            </a:ln>
            <a:extLst>
              <a:ext uri="{91240B29-F687-4f45-9708-019B960494DF}"/>
              <a:ext uri="{FAA26D3D-D897-4be2-8F04-BA451C77F1D7}"/>
            </a:extLst>
          </p:spPr>
          <p:txBody>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Font typeface="Arial" charset="0"/>
                <a:buNone/>
                <a:defRPr/>
              </a:pPr>
              <a:r>
                <a:rPr lang="pt-BR" sz="1800" kern="0" dirty="0">
                  <a:solidFill>
                    <a:schemeClr val="bg1"/>
                  </a:solidFill>
                </a:rPr>
                <a:t>DE DÓLARES EM OUTORGA DE SUBSÍDIOS</a:t>
              </a:r>
            </a:p>
          </p:txBody>
        </p:sp>
      </p:grpSp>
      <p:grpSp>
        <p:nvGrpSpPr>
          <p:cNvPr id="11" name="Group 10">
            <a:extLst>
              <a:ext uri="{FF2B5EF4-FFF2-40B4-BE49-F238E27FC236}"/>
            </a:extLst>
          </p:cNvPr>
          <p:cNvGrpSpPr/>
          <p:nvPr/>
        </p:nvGrpSpPr>
        <p:grpSpPr>
          <a:xfrm>
            <a:off x="6075386" y="1535376"/>
            <a:ext cx="2099290" cy="2123087"/>
            <a:chOff x="6129978" y="1371600"/>
            <a:chExt cx="2099290" cy="2123087"/>
          </a:xfrm>
          <a:solidFill>
            <a:schemeClr val="accent1"/>
          </a:solidFill>
        </p:grpSpPr>
        <p:sp>
          <p:nvSpPr>
            <p:cNvPr id="12" name="Rectangle 11">
              <a:extLst>
                <a:ext uri="{FF2B5EF4-FFF2-40B4-BE49-F238E27FC236}"/>
              </a:extLst>
            </p:cNvPr>
            <p:cNvSpPr/>
            <p:nvPr/>
          </p:nvSpPr>
          <p:spPr bwMode="auto">
            <a:xfrm>
              <a:off x="6129978" y="1371600"/>
              <a:ext cx="2099290" cy="2123087"/>
            </a:xfrm>
            <a:prstGeom prst="rect">
              <a:avLst/>
            </a:prstGeom>
            <a:grpFill/>
            <a:ln w="9525" cap="flat" cmpd="sng" algn="ctr">
              <a:noFill/>
              <a:prstDash val="solid"/>
              <a:round/>
              <a:headEnd type="none" w="med" len="med"/>
              <a:tailEnd type="none" w="med" len="med"/>
            </a:ln>
            <a:effectLst/>
          </p:spPr>
          <p:txBody>
            <a:bodyPr/>
            <a:lstStyle/>
            <a:p>
              <a:pPr marL="609600" indent="-609600" algn="ctr" eaLnBrk="1" hangingPunct="1">
                <a:spcBef>
                  <a:spcPts val="0"/>
                </a:spcBef>
                <a:buFont typeface="Helvetica" pitchFamily="84" charset="0"/>
                <a:buNone/>
                <a:defRPr/>
              </a:pPr>
              <a:endParaRPr lang="en-US" sz="3000" dirty="0">
                <a:solidFill>
                  <a:schemeClr val="bg1"/>
                </a:solidFill>
                <a:latin typeface="+mn-lt"/>
                <a:ea typeface="ヒラギノ角ゴ Pro W3" pitchFamily="84" charset="-128"/>
              </a:endParaRPr>
            </a:p>
          </p:txBody>
        </p:sp>
        <p:sp>
          <p:nvSpPr>
            <p:cNvPr id="13" name="Content Placeholder 1">
              <a:extLst>
                <a:ext uri="{FF2B5EF4-FFF2-40B4-BE49-F238E27FC236}"/>
              </a:extLst>
            </p:cNvPr>
            <p:cNvSpPr txBox="1">
              <a:spLocks/>
            </p:cNvSpPr>
            <p:nvPr/>
          </p:nvSpPr>
          <p:spPr bwMode="auto">
            <a:xfrm>
              <a:off x="6341423" y="1779944"/>
              <a:ext cx="1752600" cy="795848"/>
            </a:xfrm>
            <a:prstGeom prst="rect">
              <a:avLst/>
            </a:prstGeom>
            <a:grpFill/>
            <a:ln>
              <a:noFill/>
            </a:ln>
            <a:extLst>
              <a:ext uri="{91240B29-F687-4f45-9708-019B960494DF}"/>
              <a:ext uri="{FAA26D3D-D897-4be2-8F04-BA451C77F1D7}"/>
            </a:extLst>
          </p:spPr>
          <p:txBody>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Font typeface="Arial" charset="0"/>
                <a:buNone/>
                <a:defRPr/>
              </a:pPr>
              <a:r>
                <a:rPr lang="en-US" sz="5400" kern="0" dirty="0">
                  <a:solidFill>
                    <a:schemeClr val="bg1"/>
                  </a:solidFill>
                  <a:latin typeface="Arial Black" panose="020B0A04020102020204" pitchFamily="34" charset="0"/>
                </a:rPr>
                <a:t>9.1</a:t>
              </a:r>
              <a:r>
                <a:rPr lang="en-US" sz="4400" kern="0" dirty="0">
                  <a:solidFill>
                    <a:schemeClr val="bg1"/>
                  </a:solidFill>
                  <a:latin typeface="Arial Black" panose="020B0A04020102020204" pitchFamily="34" charset="0"/>
                </a:rPr>
                <a:t> </a:t>
              </a:r>
              <a:r>
                <a:rPr lang="pt-BR" sz="2800" kern="0" dirty="0">
                  <a:solidFill>
                    <a:schemeClr val="bg1"/>
                  </a:solidFill>
                  <a:latin typeface="Arial Black" panose="020B0A04020102020204" pitchFamily="34" charset="0"/>
                </a:rPr>
                <a:t>Milhões</a:t>
              </a:r>
              <a:endParaRPr lang="pt-BR" kern="0" dirty="0">
                <a:solidFill>
                  <a:schemeClr val="bg1"/>
                </a:solidFill>
              </a:endParaRPr>
            </a:p>
          </p:txBody>
        </p:sp>
        <p:sp>
          <p:nvSpPr>
            <p:cNvPr id="14" name="Content Placeholder 1">
              <a:extLst>
                <a:ext uri="{FF2B5EF4-FFF2-40B4-BE49-F238E27FC236}"/>
              </a:extLst>
            </p:cNvPr>
            <p:cNvSpPr txBox="1">
              <a:spLocks/>
            </p:cNvSpPr>
            <p:nvPr/>
          </p:nvSpPr>
          <p:spPr bwMode="auto">
            <a:xfrm>
              <a:off x="6265223" y="2700604"/>
              <a:ext cx="1828800" cy="717884"/>
            </a:xfrm>
            <a:prstGeom prst="rect">
              <a:avLst/>
            </a:prstGeom>
            <a:grpFill/>
            <a:ln>
              <a:noFill/>
            </a:ln>
            <a:extLst>
              <a:ext uri="{91240B29-F687-4f45-9708-019B960494DF}"/>
              <a:ext uri="{FAA26D3D-D897-4be2-8F04-BA451C77F1D7}"/>
            </a:extLst>
          </p:spPr>
          <p:txBody>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Font typeface="Arial" charset="0"/>
                <a:buNone/>
                <a:defRPr/>
              </a:pPr>
              <a:r>
                <a:rPr lang="pt-BR" sz="1800" kern="0" dirty="0">
                  <a:solidFill>
                    <a:schemeClr val="bg1"/>
                  </a:solidFill>
                </a:rPr>
                <a:t>CIRURGIAS DE CATARATA </a:t>
              </a:r>
            </a:p>
            <a:p>
              <a:pPr marL="0" indent="0" algn="ctr">
                <a:lnSpc>
                  <a:spcPts val="1700"/>
                </a:lnSpc>
                <a:spcBef>
                  <a:spcPts val="0"/>
                </a:spcBef>
                <a:spcAft>
                  <a:spcPts val="600"/>
                </a:spcAft>
                <a:buClr>
                  <a:srgbClr val="FBC40E"/>
                </a:buClr>
                <a:buFont typeface="Arial" charset="0"/>
                <a:buNone/>
                <a:defRPr/>
              </a:pPr>
              <a:endParaRPr lang="en-US" sz="1800" kern="0" dirty="0">
                <a:solidFill>
                  <a:schemeClr val="bg1"/>
                </a:solidFill>
              </a:endParaRPr>
            </a:p>
          </p:txBody>
        </p:sp>
      </p:grpSp>
      <p:grpSp>
        <p:nvGrpSpPr>
          <p:cNvPr id="15" name="Group 14">
            <a:extLst>
              <a:ext uri="{FF2B5EF4-FFF2-40B4-BE49-F238E27FC236}"/>
            </a:extLst>
          </p:cNvPr>
          <p:cNvGrpSpPr/>
          <p:nvPr/>
        </p:nvGrpSpPr>
        <p:grpSpPr>
          <a:xfrm>
            <a:off x="3707282" y="3908089"/>
            <a:ext cx="2099290" cy="2123087"/>
            <a:chOff x="3838074" y="3744313"/>
            <a:chExt cx="2099290" cy="2123087"/>
          </a:xfrm>
          <a:solidFill>
            <a:schemeClr val="accent1"/>
          </a:solidFill>
        </p:grpSpPr>
        <p:sp>
          <p:nvSpPr>
            <p:cNvPr id="16" name="Rectangle 15">
              <a:extLst>
                <a:ext uri="{FF2B5EF4-FFF2-40B4-BE49-F238E27FC236}"/>
              </a:extLst>
            </p:cNvPr>
            <p:cNvSpPr/>
            <p:nvPr/>
          </p:nvSpPr>
          <p:spPr bwMode="auto">
            <a:xfrm>
              <a:off x="3838074" y="3744313"/>
              <a:ext cx="2099290" cy="2123087"/>
            </a:xfrm>
            <a:prstGeom prst="rect">
              <a:avLst/>
            </a:prstGeom>
            <a:grpFill/>
            <a:ln w="9525" cap="flat" cmpd="sng" algn="ctr">
              <a:noFill/>
              <a:prstDash val="solid"/>
              <a:round/>
              <a:headEnd type="none" w="med" len="med"/>
              <a:tailEnd type="none" w="med" len="med"/>
            </a:ln>
            <a:effectLst/>
          </p:spPr>
          <p:txBody>
            <a:bodyPr/>
            <a:lstStyle/>
            <a:p>
              <a:pPr marL="609600" indent="-609600" algn="ctr" eaLnBrk="1" hangingPunct="1">
                <a:spcBef>
                  <a:spcPts val="0"/>
                </a:spcBef>
                <a:buFont typeface="Helvetica" pitchFamily="84" charset="0"/>
                <a:buNone/>
                <a:defRPr/>
              </a:pPr>
              <a:endParaRPr lang="en-US" sz="3000" dirty="0">
                <a:solidFill>
                  <a:schemeClr val="bg1"/>
                </a:solidFill>
                <a:latin typeface="+mn-lt"/>
                <a:ea typeface="ヒラギノ角ゴ Pro W3" pitchFamily="84" charset="-128"/>
              </a:endParaRPr>
            </a:p>
          </p:txBody>
        </p:sp>
        <p:sp>
          <p:nvSpPr>
            <p:cNvPr id="17" name="Content Placeholder 1">
              <a:extLst>
                <a:ext uri="{FF2B5EF4-FFF2-40B4-BE49-F238E27FC236}"/>
              </a:extLst>
            </p:cNvPr>
            <p:cNvSpPr txBox="1">
              <a:spLocks/>
            </p:cNvSpPr>
            <p:nvPr/>
          </p:nvSpPr>
          <p:spPr bwMode="auto">
            <a:xfrm>
              <a:off x="4021445" y="4061872"/>
              <a:ext cx="1676400" cy="844460"/>
            </a:xfrm>
            <a:prstGeom prst="rect">
              <a:avLst/>
            </a:prstGeom>
            <a:grpFill/>
            <a:ln>
              <a:noFill/>
            </a:ln>
            <a:extLst>
              <a:ext uri="{91240B29-F687-4f45-9708-019B960494DF}"/>
              <a:ext uri="{FAA26D3D-D897-4be2-8F04-BA451C77F1D7}"/>
            </a:extLst>
          </p:spPr>
          <p:txBody>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Font typeface="Arial" charset="0"/>
                <a:buNone/>
                <a:defRPr/>
              </a:pPr>
              <a:r>
                <a:rPr lang="en-US" sz="5400" kern="0" dirty="0">
                  <a:solidFill>
                    <a:schemeClr val="bg1"/>
                  </a:solidFill>
                  <a:latin typeface="Arial Black" panose="020B0A04020102020204" pitchFamily="34" charset="0"/>
                </a:rPr>
                <a:t>118</a:t>
              </a:r>
              <a:r>
                <a:rPr lang="en-US" sz="4400" kern="0" dirty="0">
                  <a:solidFill>
                    <a:schemeClr val="bg1"/>
                  </a:solidFill>
                  <a:latin typeface="Arial Black" panose="020B0A04020102020204" pitchFamily="34" charset="0"/>
                </a:rPr>
                <a:t> </a:t>
              </a:r>
              <a:r>
                <a:rPr lang="pt-BR" sz="2700" kern="0" dirty="0">
                  <a:solidFill>
                    <a:schemeClr val="bg1"/>
                  </a:solidFill>
                  <a:latin typeface="Arial Black" panose="020B0A04020102020204" pitchFamily="34" charset="0"/>
                </a:rPr>
                <a:t>Milhões</a:t>
              </a:r>
              <a:r>
                <a:rPr lang="en-US" sz="2800" kern="0" dirty="0">
                  <a:solidFill>
                    <a:schemeClr val="bg1"/>
                  </a:solidFill>
                  <a:latin typeface="Arial Black" panose="020B0A04020102020204" pitchFamily="34" charset="0"/>
                </a:rPr>
                <a:t>s</a:t>
              </a:r>
              <a:endParaRPr lang="en-US" kern="0" dirty="0">
                <a:solidFill>
                  <a:schemeClr val="bg1"/>
                </a:solidFill>
              </a:endParaRPr>
            </a:p>
          </p:txBody>
        </p:sp>
        <p:sp>
          <p:nvSpPr>
            <p:cNvPr id="18" name="Content Placeholder 1">
              <a:extLst>
                <a:ext uri="{FF2B5EF4-FFF2-40B4-BE49-F238E27FC236}"/>
              </a:extLst>
            </p:cNvPr>
            <p:cNvSpPr txBox="1">
              <a:spLocks/>
            </p:cNvSpPr>
            <p:nvPr/>
          </p:nvSpPr>
          <p:spPr bwMode="auto">
            <a:xfrm>
              <a:off x="3973319" y="5058732"/>
              <a:ext cx="1828800" cy="717884"/>
            </a:xfrm>
            <a:prstGeom prst="rect">
              <a:avLst/>
            </a:prstGeom>
            <a:grpFill/>
            <a:ln>
              <a:noFill/>
            </a:ln>
            <a:extLst>
              <a:ext uri="{91240B29-F687-4f45-9708-019B960494DF}"/>
              <a:ext uri="{FAA26D3D-D897-4be2-8F04-BA451C77F1D7}"/>
            </a:extLst>
          </p:spPr>
          <p:txBody>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Font typeface="Arial" charset="0"/>
                <a:buNone/>
                <a:defRPr/>
              </a:pPr>
              <a:r>
                <a:rPr lang="pt-BR" sz="1500" kern="0" dirty="0">
                  <a:solidFill>
                    <a:schemeClr val="bg1"/>
                  </a:solidFill>
                </a:rPr>
                <a:t>DE DÓLARES EM ASSISTÊNCIA APÓS CATÁSTROFES </a:t>
              </a:r>
            </a:p>
            <a:p>
              <a:pPr marL="0" indent="0" algn="ctr">
                <a:lnSpc>
                  <a:spcPts val="1700"/>
                </a:lnSpc>
                <a:spcBef>
                  <a:spcPts val="0"/>
                </a:spcBef>
                <a:spcAft>
                  <a:spcPts val="600"/>
                </a:spcAft>
                <a:buClr>
                  <a:srgbClr val="FBC40E"/>
                </a:buClr>
                <a:buFont typeface="Arial" charset="0"/>
                <a:buNone/>
                <a:defRPr/>
              </a:pPr>
              <a:endParaRPr lang="en-US" sz="1800" kern="0" dirty="0">
                <a:solidFill>
                  <a:schemeClr val="bg1"/>
                </a:solidFill>
              </a:endParaRPr>
            </a:p>
          </p:txBody>
        </p:sp>
      </p:grpSp>
      <p:grpSp>
        <p:nvGrpSpPr>
          <p:cNvPr id="19" name="Group 18">
            <a:extLst>
              <a:ext uri="{FF2B5EF4-FFF2-40B4-BE49-F238E27FC236}"/>
            </a:extLst>
          </p:cNvPr>
          <p:cNvGrpSpPr/>
          <p:nvPr/>
        </p:nvGrpSpPr>
        <p:grpSpPr>
          <a:xfrm>
            <a:off x="6075718" y="3908089"/>
            <a:ext cx="2099290" cy="2123087"/>
            <a:chOff x="6130310" y="3744313"/>
            <a:chExt cx="2099290" cy="2123087"/>
          </a:xfrm>
          <a:solidFill>
            <a:schemeClr val="accent4"/>
          </a:solidFill>
        </p:grpSpPr>
        <p:sp>
          <p:nvSpPr>
            <p:cNvPr id="20" name="Rectangle 19">
              <a:extLst>
                <a:ext uri="{FF2B5EF4-FFF2-40B4-BE49-F238E27FC236}"/>
              </a:extLst>
            </p:cNvPr>
            <p:cNvSpPr/>
            <p:nvPr/>
          </p:nvSpPr>
          <p:spPr bwMode="auto">
            <a:xfrm>
              <a:off x="6130310" y="3744313"/>
              <a:ext cx="2099290" cy="2123087"/>
            </a:xfrm>
            <a:prstGeom prst="rect">
              <a:avLst/>
            </a:prstGeom>
            <a:grpFill/>
            <a:ln w="9525" cap="flat" cmpd="sng" algn="ctr">
              <a:noFill/>
              <a:prstDash val="solid"/>
              <a:round/>
              <a:headEnd type="none" w="med" len="med"/>
              <a:tailEnd type="none" w="med" len="med"/>
            </a:ln>
            <a:effectLst/>
          </p:spPr>
          <p:txBody>
            <a:bodyPr/>
            <a:lstStyle/>
            <a:p>
              <a:pPr marL="609600" indent="-609600" algn="ctr" eaLnBrk="1" hangingPunct="1">
                <a:spcBef>
                  <a:spcPts val="0"/>
                </a:spcBef>
                <a:buFont typeface="Helvetica" pitchFamily="84" charset="0"/>
                <a:buNone/>
                <a:defRPr/>
              </a:pPr>
              <a:endParaRPr lang="en-US" sz="3000" dirty="0">
                <a:solidFill>
                  <a:schemeClr val="bg1"/>
                </a:solidFill>
                <a:latin typeface="+mn-lt"/>
                <a:ea typeface="ヒラギノ角ゴ Pro W3" pitchFamily="84" charset="-128"/>
              </a:endParaRPr>
            </a:p>
          </p:txBody>
        </p:sp>
        <p:sp>
          <p:nvSpPr>
            <p:cNvPr id="21" name="Content Placeholder 1">
              <a:extLst>
                <a:ext uri="{FF2B5EF4-FFF2-40B4-BE49-F238E27FC236}"/>
              </a:extLst>
            </p:cNvPr>
            <p:cNvSpPr txBox="1">
              <a:spLocks/>
            </p:cNvSpPr>
            <p:nvPr/>
          </p:nvSpPr>
          <p:spPr bwMode="auto">
            <a:xfrm>
              <a:off x="6341755" y="4061872"/>
              <a:ext cx="1752268" cy="844460"/>
            </a:xfrm>
            <a:prstGeom prst="rect">
              <a:avLst/>
            </a:prstGeom>
            <a:grpFill/>
            <a:ln>
              <a:noFill/>
            </a:ln>
            <a:extLst>
              <a:ext uri="{91240B29-F687-4f45-9708-019B960494DF}"/>
              <a:ext uri="{FAA26D3D-D897-4be2-8F04-BA451C77F1D7}"/>
            </a:extLst>
          </p:spPr>
          <p:txBody>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200"/>
                </a:lnSpc>
                <a:spcAft>
                  <a:spcPts val="600"/>
                </a:spcAft>
                <a:buClr>
                  <a:srgbClr val="FBC40E"/>
                </a:buClr>
                <a:buFont typeface="Arial" charset="0"/>
                <a:buNone/>
                <a:defRPr/>
              </a:pPr>
              <a:r>
                <a:rPr lang="en-US" sz="5400" kern="0" dirty="0">
                  <a:solidFill>
                    <a:schemeClr val="bg1"/>
                  </a:solidFill>
                  <a:latin typeface="Arial Black" panose="020B0A04020102020204" pitchFamily="34" charset="0"/>
                </a:rPr>
                <a:t>16</a:t>
              </a:r>
              <a:r>
                <a:rPr lang="en-US" sz="4400" kern="0" dirty="0">
                  <a:solidFill>
                    <a:schemeClr val="bg1"/>
                  </a:solidFill>
                  <a:latin typeface="Arial Black" panose="020B0A04020102020204" pitchFamily="34" charset="0"/>
                </a:rPr>
                <a:t> </a:t>
              </a:r>
              <a:r>
                <a:rPr lang="pt-BR" sz="2700" kern="0" dirty="0">
                  <a:solidFill>
                    <a:schemeClr val="bg1"/>
                  </a:solidFill>
                  <a:latin typeface="Arial Black" panose="020B0A04020102020204" pitchFamily="34" charset="0"/>
                </a:rPr>
                <a:t>Milhões</a:t>
              </a:r>
              <a:endParaRPr lang="pt-BR" sz="2700" kern="0" dirty="0">
                <a:solidFill>
                  <a:schemeClr val="bg1"/>
                </a:solidFill>
              </a:endParaRPr>
            </a:p>
          </p:txBody>
        </p:sp>
        <p:sp>
          <p:nvSpPr>
            <p:cNvPr id="22" name="Content Placeholder 1">
              <a:extLst>
                <a:ext uri="{FF2B5EF4-FFF2-40B4-BE49-F238E27FC236}"/>
              </a:extLst>
            </p:cNvPr>
            <p:cNvSpPr txBox="1">
              <a:spLocks/>
            </p:cNvSpPr>
            <p:nvPr/>
          </p:nvSpPr>
          <p:spPr bwMode="auto">
            <a:xfrm>
              <a:off x="6150253" y="4906332"/>
              <a:ext cx="2059405" cy="717884"/>
            </a:xfrm>
            <a:prstGeom prst="rect">
              <a:avLst/>
            </a:prstGeom>
            <a:grpFill/>
            <a:ln>
              <a:noFill/>
            </a:ln>
            <a:extLst>
              <a:ext uri="{91240B29-F687-4f45-9708-019B960494DF}"/>
              <a:ext uri="{FAA26D3D-D897-4be2-8F04-BA451C77F1D7}"/>
            </a:extLst>
          </p:spPr>
          <p:txBody>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Font typeface="Arial" charset="0"/>
                <a:buNone/>
                <a:defRPr/>
              </a:pPr>
              <a:r>
                <a:rPr lang="pt-BR" sz="1500" kern="0" dirty="0">
                  <a:solidFill>
                    <a:schemeClr val="bg1"/>
                  </a:solidFill>
                </a:rPr>
                <a:t>DE CRIANÇAS SERVIDAS PELO PROGRAMA LIONS QUEST</a:t>
              </a:r>
            </a:p>
          </p:txBody>
        </p:sp>
      </p:grpSp>
      <p:sp>
        <p:nvSpPr>
          <p:cNvPr id="26633" name="Content Placeholder 1"/>
          <p:cNvSpPr txBox="1">
            <a:spLocks noChangeArrowheads="1"/>
          </p:cNvSpPr>
          <p:nvPr/>
        </p:nvSpPr>
        <p:spPr bwMode="auto">
          <a:xfrm>
            <a:off x="8305800" y="4016375"/>
            <a:ext cx="2971800" cy="1241425"/>
          </a:xfrm>
          <a:prstGeom prst="rect">
            <a:avLst/>
          </a:prstGeom>
          <a:noFill/>
          <a:ln w="9525">
            <a:noFill/>
            <a:miter lim="800000"/>
            <a:headEnd/>
            <a:tailEnd/>
          </a:ln>
        </p:spPr>
        <p:txBody>
          <a:bodyPr/>
          <a:lstStyle/>
          <a:p>
            <a:pPr algn="ctr" eaLnBrk="1" hangingPunct="1">
              <a:spcBef>
                <a:spcPct val="20000"/>
              </a:spcBef>
              <a:spcAft>
                <a:spcPts val="600"/>
              </a:spcAft>
              <a:buSzPct val="105000"/>
              <a:buFont typeface="Calibri" pitchFamily="34" charset="0"/>
              <a:buNone/>
            </a:pPr>
            <a:r>
              <a:rPr lang="pt-BR" altLang="en-US" sz="2400">
                <a:solidFill>
                  <a:srgbClr val="4472C4"/>
                </a:solidFill>
                <a:ea typeface="ヒラギノ角ゴ Pro W3"/>
                <a:cs typeface="ヒラギノ角ゴ Pro W3"/>
              </a:rPr>
              <a:t>Milhões de crianças vacinadas contra o sarampo</a:t>
            </a:r>
          </a:p>
        </p:txBody>
      </p:sp>
      <p:pic>
        <p:nvPicPr>
          <p:cNvPr id="26634" name="Picture 23"/>
          <p:cNvPicPr>
            <a:picLocks noChangeAspect="1" noChangeArrowheads="1"/>
          </p:cNvPicPr>
          <p:nvPr/>
        </p:nvPicPr>
        <p:blipFill>
          <a:blip r:embed="rId4" cstate="print"/>
          <a:srcRect b="29227"/>
          <a:stretch>
            <a:fillRect/>
          </a:stretch>
        </p:blipFill>
        <p:spPr bwMode="auto">
          <a:xfrm>
            <a:off x="8769350" y="1981200"/>
            <a:ext cx="2041525" cy="1927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en-US" altLang="en-US" sz="4000">
                <a:solidFill>
                  <a:srgbClr val="FFFFFF"/>
                </a:solidFill>
                <a:effectLst>
                  <a:outerShdw blurRad="38100" dist="38100" dir="2700000" algn="tl">
                    <a:srgbClr val="C0C0C0"/>
                  </a:outerShdw>
                </a:effectLst>
              </a:rPr>
              <a:t>Obrigado LCIF</a:t>
            </a:r>
          </a:p>
        </p:txBody>
      </p:sp>
      <p:pic>
        <p:nvPicPr>
          <p:cNvPr id="28675" name="Content Placeholder 5"/>
          <p:cNvPicPr>
            <a:picLocks noChangeAspect="1" noChangeArrowheads="1"/>
          </p:cNvPicPr>
          <p:nvPr/>
        </p:nvPicPr>
        <p:blipFill>
          <a:blip r:embed="rId3" cstate="print"/>
          <a:srcRect/>
          <a:stretch>
            <a:fillRect/>
          </a:stretch>
        </p:blipFill>
        <p:spPr bwMode="auto">
          <a:xfrm>
            <a:off x="2020888" y="1778000"/>
            <a:ext cx="3124200" cy="4265613"/>
          </a:xfrm>
          <a:prstGeom prst="rect">
            <a:avLst/>
          </a:prstGeom>
          <a:noFill/>
          <a:ln w="9525">
            <a:noFill/>
            <a:miter lim="800000"/>
            <a:headEnd/>
            <a:tailEnd/>
          </a:ln>
        </p:spPr>
      </p:pic>
      <p:pic>
        <p:nvPicPr>
          <p:cNvPr id="28676" name="Content Placeholder 7"/>
          <p:cNvPicPr>
            <a:picLocks noChangeAspect="1" noChangeArrowheads="1"/>
          </p:cNvPicPr>
          <p:nvPr/>
        </p:nvPicPr>
        <p:blipFill>
          <a:blip r:embed="rId4" cstate="print"/>
          <a:srcRect/>
          <a:stretch>
            <a:fillRect/>
          </a:stretch>
        </p:blipFill>
        <p:spPr bwMode="auto">
          <a:xfrm>
            <a:off x="6296025" y="1792288"/>
            <a:ext cx="3322638" cy="4265612"/>
          </a:xfrm>
          <a:prstGeom prst="rect">
            <a:avLst/>
          </a:prstGeom>
          <a:noFill/>
          <a:ln w="9525">
            <a:noFill/>
            <a:miter lim="800000"/>
            <a:headEnd/>
            <a:tailEnd/>
          </a:ln>
        </p:spPr>
      </p:pic>
      <p:sp>
        <p:nvSpPr>
          <p:cNvPr id="28677" name="TextBox 6"/>
          <p:cNvSpPr txBox="1">
            <a:spLocks noChangeArrowheads="1"/>
          </p:cNvSpPr>
          <p:nvPr/>
        </p:nvSpPr>
        <p:spPr bwMode="auto">
          <a:xfrm>
            <a:off x="3133725" y="4427538"/>
            <a:ext cx="2011363" cy="1323975"/>
          </a:xfrm>
          <a:prstGeom prst="rect">
            <a:avLst/>
          </a:prstGeom>
          <a:noFill/>
          <a:ln w="9525">
            <a:noFill/>
            <a:miter lim="800000"/>
            <a:headEnd/>
            <a:tailEnd/>
          </a:ln>
        </p:spPr>
        <p:txBody>
          <a:bodyPr>
            <a:spAutoFit/>
          </a:bodyPr>
          <a:lstStyle/>
          <a:p>
            <a:pPr algn="r" eaLnBrk="1" hangingPunct="1">
              <a:buSzPct val="100000"/>
            </a:pPr>
            <a:r>
              <a:rPr lang="pt-BR" altLang="en-US" sz="1600" b="1">
                <a:solidFill>
                  <a:srgbClr val="8497B0"/>
                </a:solidFill>
                <a:latin typeface="Arial" pitchFamily="34" charset="0"/>
                <a:cs typeface="Arial" pitchFamily="34" charset="0"/>
              </a:rPr>
              <a:t>“Obrigado por ter proporcionado melhor qualidade de vida para a minha filha.”</a:t>
            </a:r>
          </a:p>
        </p:txBody>
      </p:sp>
      <p:sp>
        <p:nvSpPr>
          <p:cNvPr id="28678" name="TextBox 7"/>
          <p:cNvSpPr txBox="1">
            <a:spLocks noChangeArrowheads="1"/>
          </p:cNvSpPr>
          <p:nvPr/>
        </p:nvSpPr>
        <p:spPr bwMode="auto">
          <a:xfrm>
            <a:off x="6850063" y="5041900"/>
            <a:ext cx="2768600" cy="1077913"/>
          </a:xfrm>
          <a:prstGeom prst="rect">
            <a:avLst/>
          </a:prstGeom>
          <a:noFill/>
          <a:ln w="9525">
            <a:noFill/>
            <a:miter lim="800000"/>
            <a:headEnd/>
            <a:tailEnd/>
          </a:ln>
        </p:spPr>
        <p:txBody>
          <a:bodyPr>
            <a:spAutoFit/>
          </a:bodyPr>
          <a:lstStyle/>
          <a:p>
            <a:pPr eaLnBrk="1" hangingPunct="1">
              <a:buSzPct val="100000"/>
            </a:pPr>
            <a:r>
              <a:rPr lang="pt-BR" altLang="en-US" sz="1600" b="1">
                <a:solidFill>
                  <a:srgbClr val="FFFF00"/>
                </a:solidFill>
                <a:latin typeface="Arial" pitchFamily="34" charset="0"/>
                <a:cs typeface="Arial" pitchFamily="34" charset="0"/>
              </a:rPr>
              <a:t>“Eles lhe deram a esperança de que algumas pessoas ainda se preocupam.”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pt-BR" altLang="en-US" sz="4000" dirty="0">
                <a:solidFill>
                  <a:srgbClr val="FFFFFF"/>
                </a:solidFill>
                <a:effectLst>
                  <a:outerShdw blurRad="38100" dist="38100" dir="2700000" algn="tl">
                    <a:srgbClr val="C0C0C0"/>
                  </a:outerShdw>
                </a:effectLst>
              </a:rPr>
              <a:t>Obrigado por seu apoio à LCIF!</a:t>
            </a:r>
          </a:p>
        </p:txBody>
      </p:sp>
      <p:sp>
        <p:nvSpPr>
          <p:cNvPr id="30723" name="Content Placeholder 2"/>
          <p:cNvSpPr>
            <a:spLocks noGrp="1" noChangeArrowheads="1"/>
          </p:cNvSpPr>
          <p:nvPr>
            <p:ph idx="1"/>
          </p:nvPr>
        </p:nvSpPr>
        <p:spPr/>
        <p:txBody>
          <a:bodyPr/>
          <a:lstStyle/>
          <a:p>
            <a:pPr marL="0" indent="0" algn="ctr" eaLnBrk="1" hangingPunct="1">
              <a:spcBef>
                <a:spcPts val="1200"/>
              </a:spcBef>
              <a:spcAft>
                <a:spcPts val="1200"/>
              </a:spcAft>
              <a:buClrTx/>
              <a:buFont typeface="Calibri" pitchFamily="34" charset="0"/>
              <a:buNone/>
            </a:pPr>
            <a:r>
              <a:rPr lang="pt-BR" altLang="en-US" i="1" smtClean="0">
                <a:solidFill>
                  <a:srgbClr val="595959"/>
                </a:solidFill>
              </a:rPr>
              <a:t>Esse slide é um espaço reservado para informações sobre subsídios / doações relevantes para os clubes, distritos, distritos múltiplos ou áreas jurisdicionais que estejam recebendo esta apresentação. Entre em contato com o seu especialista em LCIF, ou por e-mail para </a:t>
            </a:r>
            <a:r>
              <a:rPr lang="pt-BR" altLang="en-US" i="1" smtClean="0">
                <a:solidFill>
                  <a:srgbClr val="595959"/>
                </a:solidFill>
                <a:hlinkClick r:id="rId3"/>
              </a:rPr>
              <a:t>lcifdevelopment@lionsclubs.org</a:t>
            </a:r>
            <a:r>
              <a:rPr lang="pt-BR" altLang="en-US" i="1" smtClean="0">
                <a:solidFill>
                  <a:srgbClr val="595959"/>
                </a:solidFill>
              </a:rPr>
              <a:t>, para receber essa informação.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bwMode="auto">
          <a:xfrm>
            <a:off x="166688" y="279400"/>
            <a:ext cx="11645900" cy="690563"/>
          </a:xfrm>
        </p:spPr>
        <p:txBody>
          <a:bodyPr wrap="square" numCol="1" anchorCtr="0" compatLnSpc="1">
            <a:prstTxWarp prst="textNoShape">
              <a:avLst/>
            </a:prstTxWarp>
          </a:bodyPr>
          <a:lstStyle/>
          <a:p>
            <a:pPr eaLnBrk="1" hangingPunct="1"/>
            <a:r>
              <a:rPr lang="pt-BR" altLang="en-US" sz="4000" smtClean="0"/>
              <a:t>A jornada para lançarmos a campanha</a:t>
            </a:r>
          </a:p>
        </p:txBody>
      </p:sp>
      <p:sp>
        <p:nvSpPr>
          <p:cNvPr id="32771" name="Content Placeholder 2"/>
          <p:cNvSpPr>
            <a:spLocks noGrp="1" noChangeArrowheads="1"/>
          </p:cNvSpPr>
          <p:nvPr>
            <p:ph idx="1"/>
          </p:nvPr>
        </p:nvSpPr>
        <p:spPr>
          <a:xfrm>
            <a:off x="801688" y="1146175"/>
            <a:ext cx="10374312" cy="950913"/>
          </a:xfrm>
        </p:spPr>
        <p:txBody>
          <a:bodyPr/>
          <a:lstStyle/>
          <a:p>
            <a:pPr marL="0" indent="0" algn="ctr" eaLnBrk="1" hangingPunct="1">
              <a:spcBef>
                <a:spcPts val="1013"/>
              </a:spcBef>
              <a:buClrTx/>
              <a:buFont typeface="Calibri" pitchFamily="34" charset="0"/>
              <a:buNone/>
            </a:pPr>
            <a:r>
              <a:rPr lang="pt-BR" altLang="en-US" sz="2000" smtClean="0">
                <a:solidFill>
                  <a:srgbClr val="4472C4"/>
                </a:solidFill>
              </a:rPr>
              <a:t>Avaliação dos serviços globais em 2015 + planejamento estratégico do LCI Adiante </a:t>
            </a:r>
          </a:p>
          <a:p>
            <a:pPr marL="0" indent="0" algn="ctr" eaLnBrk="1" hangingPunct="1">
              <a:spcBef>
                <a:spcPts val="1013"/>
              </a:spcBef>
              <a:buClrTx/>
              <a:buFont typeface="Calibri" pitchFamily="34" charset="0"/>
              <a:buNone/>
            </a:pPr>
            <a:r>
              <a:rPr lang="pt-BR" altLang="en-US" sz="2000" smtClean="0">
                <a:solidFill>
                  <a:srgbClr val="4472C4"/>
                </a:solidFill>
              </a:rPr>
              <a:t>= Expansão das causas globais:</a:t>
            </a:r>
          </a:p>
        </p:txBody>
      </p:sp>
      <p:sp>
        <p:nvSpPr>
          <p:cNvPr id="32772" name="TextBox 4"/>
          <p:cNvSpPr txBox="1">
            <a:spLocks noChangeArrowheads="1"/>
          </p:cNvSpPr>
          <p:nvPr/>
        </p:nvSpPr>
        <p:spPr bwMode="auto">
          <a:xfrm>
            <a:off x="212725" y="4041775"/>
            <a:ext cx="2217738" cy="1631950"/>
          </a:xfrm>
          <a:prstGeom prst="rect">
            <a:avLst/>
          </a:prstGeom>
          <a:noFill/>
          <a:ln w="9525">
            <a:noFill/>
            <a:miter lim="800000"/>
            <a:headEnd/>
            <a:tailEnd/>
          </a:ln>
        </p:spPr>
        <p:txBody>
          <a:bodyPr>
            <a:spAutoFit/>
          </a:bodyPr>
          <a:lstStyle/>
          <a:p>
            <a:pPr algn="ctr" eaLnBrk="1" hangingPunct="1">
              <a:buSzPct val="100000"/>
            </a:pPr>
            <a:r>
              <a:rPr lang="en-US" altLang="en-US" sz="2000">
                <a:solidFill>
                  <a:srgbClr val="4472C4"/>
                </a:solidFill>
                <a:latin typeface="Arial" pitchFamily="34" charset="0"/>
                <a:cs typeface="Arial" pitchFamily="34" charset="0"/>
              </a:rPr>
              <a:t>2017</a:t>
            </a:r>
          </a:p>
          <a:p>
            <a:pPr algn="ctr" eaLnBrk="1" hangingPunct="1">
              <a:buSzPct val="100000"/>
            </a:pPr>
            <a:r>
              <a:rPr lang="pt-BR" altLang="en-US" sz="2000">
                <a:solidFill>
                  <a:srgbClr val="4472C4"/>
                </a:solidFill>
                <a:latin typeface="Arial" pitchFamily="34" charset="0"/>
                <a:cs typeface="Arial" pitchFamily="34" charset="0"/>
              </a:rPr>
              <a:t>Estudo de planejamento e viabilidade da campanha:</a:t>
            </a:r>
          </a:p>
        </p:txBody>
      </p:sp>
      <p:graphicFrame>
        <p:nvGraphicFramePr>
          <p:cNvPr id="6" name="Diagram 5">
            <a:extLst>
              <a:ext uri="{FF2B5EF4-FFF2-40B4-BE49-F238E27FC236}"/>
            </a:extLst>
          </p:cNvPr>
          <p:cNvGraphicFramePr/>
          <p:nvPr/>
        </p:nvGraphicFramePr>
        <p:xfrm>
          <a:off x="2149963" y="3564524"/>
          <a:ext cx="7678709" cy="284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4" name="Picture 6"/>
          <p:cNvPicPr>
            <a:picLocks noChangeAspect="1" noChangeArrowheads="1"/>
          </p:cNvPicPr>
          <p:nvPr/>
        </p:nvPicPr>
        <p:blipFill>
          <a:blip r:embed="rId8" cstate="print"/>
          <a:srcRect/>
          <a:stretch>
            <a:fillRect/>
          </a:stretch>
        </p:blipFill>
        <p:spPr bwMode="auto">
          <a:xfrm>
            <a:off x="3235325" y="2195513"/>
            <a:ext cx="5508625" cy="12715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0" y="2074863"/>
            <a:ext cx="12192000" cy="2800350"/>
          </a:xfrm>
          <a:prstGeom prst="rect">
            <a:avLst/>
          </a:prstGeom>
          <a:noFill/>
          <a:ln w="9525">
            <a:noFill/>
            <a:miter lim="800000"/>
            <a:headEnd/>
            <a:tailEnd/>
          </a:ln>
        </p:spPr>
        <p:txBody>
          <a:bodyPr>
            <a:spAutoFit/>
          </a:bodyPr>
          <a:lstStyle/>
          <a:p>
            <a:pPr algn="ctr" eaLnBrk="1" hangingPunct="1">
              <a:buSzPct val="100000"/>
            </a:pPr>
            <a:r>
              <a:rPr lang="pt-BR" altLang="en-US" sz="4400" b="1">
                <a:solidFill>
                  <a:srgbClr val="FFFFFF"/>
                </a:solidFill>
                <a:latin typeface="Arial" pitchFamily="34" charset="0"/>
                <a:cs typeface="Arial" pitchFamily="34" charset="0"/>
              </a:rPr>
              <a:t>Apresentação </a:t>
            </a:r>
          </a:p>
          <a:p>
            <a:pPr algn="ctr" eaLnBrk="1" hangingPunct="1">
              <a:buSzPct val="100000"/>
            </a:pPr>
            <a:endParaRPr lang="en-US" altLang="en-US" sz="4400" b="1">
              <a:solidFill>
                <a:srgbClr val="FFFFFF"/>
              </a:solidFill>
              <a:latin typeface="Arial" pitchFamily="34" charset="0"/>
              <a:cs typeface="Arial" pitchFamily="34" charset="0"/>
            </a:endParaRPr>
          </a:p>
          <a:p>
            <a:pPr algn="ctr" eaLnBrk="1" hangingPunct="1">
              <a:buSzPct val="100000"/>
            </a:pPr>
            <a:r>
              <a:rPr lang="pt-BR" altLang="en-US" sz="4400" b="1">
                <a:solidFill>
                  <a:srgbClr val="FFFFFF"/>
                </a:solidFill>
                <a:latin typeface="Arial" pitchFamily="34" charset="0"/>
                <a:cs typeface="Arial" pitchFamily="34" charset="0"/>
              </a:rPr>
              <a:t>Campanha 100:</a:t>
            </a:r>
          </a:p>
          <a:p>
            <a:pPr algn="ctr" eaLnBrk="1" hangingPunct="1">
              <a:buSzPct val="100000"/>
            </a:pPr>
            <a:r>
              <a:rPr lang="pt-BR" altLang="en-US" sz="4400" b="1">
                <a:solidFill>
                  <a:srgbClr val="FFFFFF"/>
                </a:solidFill>
                <a:latin typeface="Arial" pitchFamily="34" charset="0"/>
                <a:cs typeface="Arial" pitchFamily="34" charset="0"/>
              </a:rPr>
              <a:t>Impulsionando o Serviço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en-US" altLang="en-US" sz="4000">
                <a:solidFill>
                  <a:srgbClr val="FFFFFF"/>
                </a:solidFill>
                <a:effectLst>
                  <a:outerShdw blurRad="38100" dist="38100" dir="2700000" algn="tl">
                    <a:srgbClr val="C0C0C0"/>
                  </a:outerShdw>
                </a:effectLst>
              </a:rPr>
              <a:t>Introdução à Campanha 100</a:t>
            </a:r>
          </a:p>
        </p:txBody>
      </p:sp>
      <p:pic>
        <p:nvPicPr>
          <p:cNvPr id="36867" name="Picture 3"/>
          <p:cNvPicPr>
            <a:picLocks noChangeAspect="1" noChangeArrowheads="1"/>
          </p:cNvPicPr>
          <p:nvPr/>
        </p:nvPicPr>
        <p:blipFill>
          <a:blip r:embed="rId3" cstate="print"/>
          <a:srcRect/>
          <a:stretch>
            <a:fillRect/>
          </a:stretch>
        </p:blipFill>
        <p:spPr bwMode="auto">
          <a:xfrm>
            <a:off x="2936875" y="1992313"/>
            <a:ext cx="5888038" cy="39576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ions_Campaign100_Template-Rough-Lines_with_ServiceMark)_3-15-18" id="{82DB359E-E170-4509-AD4A-896E45578670}" vid="{DFC87DE1-0F73-4F53-AAE4-8165866B9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Lions_Campaign100_Template-Rough-Lines_with_ServiceMark)_3-15-18</Template>
  <TotalTime>0</TotalTime>
  <Words>6092</Words>
  <Application>Microsoft Office PowerPoint</Application>
  <PresentationFormat>Custom</PresentationFormat>
  <Paragraphs>413</Paragraphs>
  <Slides>33</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Arial</vt:lpstr>
      <vt:lpstr>Wingdings</vt:lpstr>
      <vt:lpstr>ヒラギノ角ゴ Pro W3</vt:lpstr>
      <vt:lpstr>Segoe UI Semibold</vt:lpstr>
      <vt:lpstr>Symbol</vt:lpstr>
      <vt:lpstr>Times New Roman</vt:lpstr>
      <vt:lpstr>Office Theme</vt:lpstr>
      <vt:lpstr>Campanha 100</vt:lpstr>
      <vt:lpstr>Agenda</vt:lpstr>
      <vt:lpstr>Slide 3</vt:lpstr>
      <vt:lpstr>50 Anos de Impacto</vt:lpstr>
      <vt:lpstr>Obrigado LCIF</vt:lpstr>
      <vt:lpstr>Obrigado por seu apoio à LCIF!</vt:lpstr>
      <vt:lpstr>A jornada para lançarmos a campanha</vt:lpstr>
      <vt:lpstr>Slide 8</vt:lpstr>
      <vt:lpstr>Introdução à Campanha 100</vt:lpstr>
      <vt:lpstr>Objetivo e Tempo da Campanha</vt:lpstr>
      <vt:lpstr>Princípios Orientadores</vt:lpstr>
      <vt:lpstr>Plano Operacional</vt:lpstr>
      <vt:lpstr>Forte Caso para Apoio</vt:lpstr>
      <vt:lpstr>Jornada de LCIF</vt:lpstr>
      <vt:lpstr>Slide 15</vt:lpstr>
      <vt:lpstr>Um Mundo Carente</vt:lpstr>
      <vt:lpstr>Visão</vt:lpstr>
      <vt:lpstr>Juventude</vt:lpstr>
      <vt:lpstr>Socorro às Vítimas de Catástrofes</vt:lpstr>
      <vt:lpstr>Causas Humanitárias</vt:lpstr>
      <vt:lpstr>Diabetes</vt:lpstr>
      <vt:lpstr>Fome</vt:lpstr>
      <vt:lpstr>Câncer Infantil</vt:lpstr>
      <vt:lpstr>Meio Ambiente</vt:lpstr>
      <vt:lpstr>Slide 25</vt:lpstr>
      <vt:lpstr>Reconhecimento Individual</vt:lpstr>
      <vt:lpstr>Reconhecimentos a Clubes e Prêmios de Liderança</vt:lpstr>
      <vt:lpstr>Slide 28</vt:lpstr>
      <vt:lpstr>Como você pode ajudar no sucesso da Campanha 100?</vt:lpstr>
      <vt:lpstr>Programa do Clube Modelo</vt:lpstr>
      <vt:lpstr>Recursos de Marketing da Campanha</vt:lpstr>
      <vt:lpstr>Informações de Contato</vt:lpstr>
      <vt:lpstr>Slide 33</vt:lpstr>
    </vt:vector>
  </TitlesOfParts>
  <Company>Lions Clubs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100</dc:title>
  <dc:creator>Mach, Jennifer</dc:creator>
  <cp:lastModifiedBy>michael</cp:lastModifiedBy>
  <cp:revision>235</cp:revision>
  <cp:lastPrinted>2018-04-05T22:11:16Z</cp:lastPrinted>
  <dcterms:created xsi:type="dcterms:W3CDTF">2018-03-29T20:11:55Z</dcterms:created>
  <dcterms:modified xsi:type="dcterms:W3CDTF">2018-08-02T16:05:17Z</dcterms:modified>
</cp:coreProperties>
</file>