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80" r:id="rId3"/>
    <p:sldId id="294" r:id="rId4"/>
    <p:sldId id="272" r:id="rId5"/>
    <p:sldId id="281" r:id="rId6"/>
    <p:sldId id="273" r:id="rId7"/>
    <p:sldId id="316" r:id="rId8"/>
    <p:sldId id="317" r:id="rId9"/>
    <p:sldId id="315" r:id="rId10"/>
    <p:sldId id="307" r:id="rId11"/>
    <p:sldId id="311" r:id="rId12"/>
    <p:sldId id="318" r:id="rId13"/>
    <p:sldId id="269"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ane" initials="BL" lastIdx="9" clrIdx="0">
    <p:extLst/>
  </p:cmAuthor>
  <p:cmAuthor id="2" name="Happ, Michael" initials="HM" lastIdx="21" clrIdx="1">
    <p:extLst/>
  </p:cmAuthor>
  <p:cmAuthor id="3" name="Mach, Jennifer" initials="MJ" lastIdx="33" clrIdx="2">
    <p:extLst/>
  </p:cmAuthor>
  <p:cmAuthor id="4" name="Daou, Rebecca" initials="DR" lastIdx="1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9"/>
    <a:srgbClr val="467BBF"/>
    <a:srgbClr val="61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48463" autoAdjust="0"/>
  </p:normalViewPr>
  <p:slideViewPr>
    <p:cSldViewPr snapToGrid="0">
      <p:cViewPr varScale="1">
        <p:scale>
          <a:sx n="36" d="100"/>
          <a:sy n="36" d="100"/>
        </p:scale>
        <p:origin x="2112" y="36"/>
      </p:cViewPr>
      <p:guideLst>
        <p:guide orient="horz" pos="2160"/>
        <p:guide pos="3840"/>
      </p:guideLst>
    </p:cSldViewPr>
  </p:slideViewPr>
  <p:notesTextViewPr>
    <p:cViewPr>
      <p:scale>
        <a:sx n="150" d="100"/>
        <a:sy n="150" d="100"/>
      </p:scale>
      <p:origin x="0" y="-978"/>
    </p:cViewPr>
  </p:notesTextViewPr>
  <p:sorterViewPr>
    <p:cViewPr varScale="1">
      <p:scale>
        <a:sx n="100" d="100"/>
        <a:sy n="100" d="100"/>
      </p:scale>
      <p:origin x="0" y="-12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5544-CB2C-413C-9CD9-E2F5C3C6AD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FC0EE2-E646-4754-8F41-587DA7603CDD}">
      <dgm:prSet phldrT="[Text]" custT="1"/>
      <dgm:spPr>
        <a:xfrm>
          <a:off x="0" y="316934"/>
          <a:ext cx="1974254" cy="1184552"/>
        </a:xfrm>
        <a:solidFill>
          <a:srgbClr val="7A2682">
            <a:hueOff val="0"/>
            <a:satOff val="0"/>
            <a:lumOff val="0"/>
            <a:alphaOff val="0"/>
          </a:srgbClr>
        </a:solidFill>
        <a:ln w="12700" cap="flat" cmpd="sng" algn="ctr">
          <a:noFill/>
          <a:prstDash val="solid"/>
          <a:miter lim="800000"/>
        </a:ln>
        <a:effectLst/>
      </dgm:spPr>
      <dgm:t>
        <a:bodyPr/>
        <a:lstStyle/>
        <a:p>
          <a:r>
            <a:rPr lang="pt-BR" sz="1400" dirty="0">
              <a:solidFill>
                <a:srgbClr val="FFFFFF"/>
              </a:solidFill>
              <a:latin typeface="Arial" panose="020B0604020202020204" pitchFamily="34" charset="0"/>
            </a:rPr>
            <a:t>75% </a:t>
          </a:r>
        </a:p>
        <a:p>
          <a:r>
            <a:rPr lang="pt-BR" sz="1400" dirty="0">
              <a:solidFill>
                <a:srgbClr val="FFFFFF"/>
              </a:solidFill>
              <a:latin typeface="Arial" panose="020B0604020202020204" pitchFamily="34" charset="0"/>
            </a:rPr>
            <a:t>Visão positiva / muito positiva das Causas Globais</a:t>
          </a:r>
        </a:p>
      </dgm:t>
    </dgm:pt>
    <dgm:pt modelId="{F51E0FB5-FC3F-400B-B084-AAA1DD5FEA90}" type="par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D2A04B35-CA31-4591-8112-FDD1EC399091}" type="sib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C9D4EDF-3865-4C1F-B914-1E89087B15F3}">
      <dgm:prSet phldrT="[Text]" custT="1"/>
      <dgm:spPr>
        <a:xfrm>
          <a:off x="0" y="1698912"/>
          <a:ext cx="1974254" cy="1184552"/>
        </a:xfrm>
        <a:solidFill>
          <a:srgbClr val="FF5C35">
            <a:hueOff val="0"/>
            <a:satOff val="0"/>
            <a:lumOff val="0"/>
            <a:alphaOff val="0"/>
          </a:srgbClr>
        </a:solidFill>
        <a:ln w="12700" cap="flat" cmpd="sng" algn="ctr">
          <a:noFill/>
          <a:prstDash val="solid"/>
          <a:miter lim="800000"/>
        </a:ln>
        <a:effectLst/>
      </dgm:spPr>
      <dgm:t>
        <a:bodyPr/>
        <a:lstStyle/>
        <a:p>
          <a:r>
            <a:rPr lang="pt-BR" sz="1400" dirty="0">
              <a:solidFill>
                <a:srgbClr val="FFFFFF"/>
              </a:solidFill>
              <a:latin typeface="Arial" panose="020B0604020202020204" pitchFamily="34" charset="0"/>
            </a:rPr>
            <a:t>80%</a:t>
          </a:r>
        </a:p>
        <a:p>
          <a:r>
            <a:rPr lang="pt-BR" sz="1400" dirty="0">
              <a:solidFill>
                <a:srgbClr val="FFFFFF"/>
              </a:solidFill>
              <a:latin typeface="Arial" panose="020B0604020202020204" pitchFamily="34" charset="0"/>
            </a:rPr>
            <a:t>estariam dispostos a servir como líderes</a:t>
          </a:r>
        </a:p>
      </dgm:t>
    </dgm:pt>
    <dgm:pt modelId="{A20CD846-E11D-4EBD-ACC9-4BEDD1350A74}" type="par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33CEDFC-0835-4F5C-AABE-B765CC79E8DE}" type="sib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6EE6172-C892-4F7B-9FA5-413972935ED2}">
      <dgm:prSet phldrT="[Text]" custT="1"/>
      <dgm:spPr>
        <a:xfrm>
          <a:off x="2171680" y="1698912"/>
          <a:ext cx="1974254" cy="1184552"/>
        </a:xfrm>
        <a:solidFill>
          <a:srgbClr val="B3B2B1"/>
        </a:solidFill>
        <a:ln w="12700" cap="flat" cmpd="sng" algn="ctr">
          <a:noFill/>
          <a:prstDash val="solid"/>
          <a:miter lim="800000"/>
        </a:ln>
        <a:effectLst/>
      </dgm:spPr>
      <dgm:t>
        <a:bodyPr/>
        <a:lstStyle/>
        <a:p>
          <a:r>
            <a:rPr lang="pt-BR" sz="1400" dirty="0">
              <a:solidFill>
                <a:schemeClr val="bg1"/>
              </a:solidFill>
              <a:latin typeface="Arial" panose="020B0604020202020204" pitchFamily="34" charset="0"/>
            </a:rPr>
            <a:t>86%</a:t>
          </a:r>
        </a:p>
        <a:p>
          <a:r>
            <a:rPr lang="pt-BR" sz="1400" dirty="0">
              <a:solidFill>
                <a:schemeClr val="bg1"/>
              </a:solidFill>
              <a:latin typeface="Arial" panose="020B0604020202020204" pitchFamily="34" charset="0"/>
            </a:rPr>
            <a:t>estariam dispostos a solicitar doações/promessas aos Leões</a:t>
          </a:r>
        </a:p>
      </dgm:t>
    </dgm:pt>
    <dgm:pt modelId="{999B3A01-ECA9-498A-BDF7-48E8F008E734}" type="par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C771FB-327B-496C-9316-0364DBF88499}" type="sib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FF9762-47DA-4D7B-9708-683DFA940107}">
      <dgm:prSet phldrT="[Text]" custT="1"/>
      <dgm:spPr>
        <a:xfrm>
          <a:off x="4343360" y="1698912"/>
          <a:ext cx="1974254" cy="1184552"/>
        </a:xfrm>
        <a:solidFill>
          <a:srgbClr val="407CCA"/>
        </a:solidFill>
        <a:ln w="12700" cap="flat" cmpd="sng" algn="ctr">
          <a:noFill/>
          <a:prstDash val="solid"/>
          <a:miter lim="800000"/>
        </a:ln>
        <a:effectLst/>
      </dgm:spPr>
      <dgm:t>
        <a:bodyPr/>
        <a:lstStyle/>
        <a:p>
          <a:r>
            <a:rPr lang="pt-BR" sz="1400" dirty="0">
              <a:solidFill>
                <a:srgbClr val="FFFFFF"/>
              </a:solidFill>
              <a:latin typeface="Arial" panose="020B0604020202020204" pitchFamily="34" charset="0"/>
            </a:rPr>
            <a:t>83%</a:t>
          </a:r>
        </a:p>
        <a:p>
          <a:r>
            <a:rPr lang="pt-BR" sz="1400" dirty="0">
              <a:solidFill>
                <a:srgbClr val="FFFFFF"/>
              </a:solidFill>
              <a:latin typeface="Arial" panose="020B0604020202020204" pitchFamily="34" charset="0"/>
            </a:rPr>
            <a:t>concordam que a campanha deva seguir em frente</a:t>
          </a:r>
        </a:p>
      </dgm:t>
    </dgm:pt>
    <dgm:pt modelId="{47F9362C-9E2F-4953-A74D-B36CA55A7C96}" type="par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5FA327C-52DB-46CF-A96E-649041934766}" type="sib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A80BCE03-DA18-418A-AD5E-CEF67F0F173E}">
      <dgm:prSet custT="1"/>
      <dgm:spPr>
        <a:xfrm>
          <a:off x="4343360" y="316934"/>
          <a:ext cx="1974254" cy="1184552"/>
        </a:xfrm>
        <a:solidFill>
          <a:srgbClr val="00AC69">
            <a:hueOff val="0"/>
            <a:satOff val="0"/>
            <a:lumOff val="0"/>
            <a:alphaOff val="0"/>
          </a:srgbClr>
        </a:solidFill>
        <a:ln w="12700" cap="flat" cmpd="sng" algn="ctr">
          <a:noFill/>
          <a:prstDash val="solid"/>
          <a:miter lim="800000"/>
        </a:ln>
        <a:effectLst/>
      </dgm:spPr>
      <dgm:t>
        <a:bodyPr/>
        <a:lstStyle/>
        <a:p>
          <a:r>
            <a:rPr lang="pt-BR" sz="1400" dirty="0">
              <a:solidFill>
                <a:srgbClr val="FFFFFF"/>
              </a:solidFill>
              <a:latin typeface="Arial" panose="020B0604020202020204" pitchFamily="34" charset="0"/>
            </a:rPr>
            <a:t>72%</a:t>
          </a:r>
        </a:p>
        <a:p>
          <a:r>
            <a:rPr lang="pt-BR" sz="1400" dirty="0">
              <a:solidFill>
                <a:srgbClr val="FFFFFF"/>
              </a:solidFill>
              <a:latin typeface="Arial" panose="020B0604020202020204" pitchFamily="34" charset="0"/>
            </a:rPr>
            <a:t>considerariam fazer uma doação</a:t>
          </a:r>
        </a:p>
      </dgm:t>
    </dgm:pt>
    <dgm:pt modelId="{089464F8-0C5F-4A30-A6C0-F6BB539CD605}" type="par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0C7EF871-CC4C-4651-98EC-9F1F788ECEAF}" type="sib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D790E91-555D-4400-A53C-E632E4615232}">
      <dgm:prSet custT="1"/>
      <dgm:spPr>
        <a:xfrm>
          <a:off x="2171680" y="316934"/>
          <a:ext cx="1974254" cy="1184552"/>
        </a:xfrm>
        <a:solidFill>
          <a:srgbClr val="00338D"/>
        </a:solidFill>
        <a:ln w="12700" cap="flat" cmpd="sng" algn="ctr">
          <a:noFill/>
          <a:prstDash val="solid"/>
          <a:miter lim="800000"/>
        </a:ln>
        <a:effectLst/>
      </dgm:spPr>
      <dgm:t>
        <a:bodyPr/>
        <a:lstStyle/>
        <a:p>
          <a:r>
            <a:rPr lang="pt-BR" sz="1400" dirty="0">
              <a:solidFill>
                <a:srgbClr val="FFFFFF"/>
              </a:solidFill>
              <a:latin typeface="Arial" panose="020B0604020202020204" pitchFamily="34" charset="0"/>
            </a:rPr>
            <a:t>A prioridade das áreas de enfoque varia de acordo com a área jurisdicional</a:t>
          </a:r>
        </a:p>
      </dgm:t>
    </dgm:pt>
    <dgm:pt modelId="{0CA6D970-C3FC-435D-86CA-77AA79887055}" type="par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7C939BA-7482-422C-A982-0CCD53DDB7E4}" type="sib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96460A9-B4FA-402B-AFD6-FD4DA2C4F3F9}" type="pres">
      <dgm:prSet presAssocID="{A2DD5544-CB2C-413C-9CD9-E2F5C3C6ADCE}" presName="diagram" presStyleCnt="0">
        <dgm:presLayoutVars>
          <dgm:dir/>
          <dgm:resizeHandles val="exact"/>
        </dgm:presLayoutVars>
      </dgm:prSet>
      <dgm:spPr/>
      <dgm:t>
        <a:bodyPr/>
        <a:lstStyle/>
        <a:p>
          <a:endParaRPr lang="en-US"/>
        </a:p>
      </dgm:t>
    </dgm:pt>
    <dgm:pt modelId="{1AA13863-E4BD-4712-876D-27C81BC9154A}" type="pres">
      <dgm:prSet presAssocID="{61FC0EE2-E646-4754-8F41-587DA7603CDD}" presName="node" presStyleLbl="node1" presStyleIdx="0" presStyleCnt="6">
        <dgm:presLayoutVars>
          <dgm:bulletEnabled val="1"/>
        </dgm:presLayoutVars>
      </dgm:prSet>
      <dgm:spPr>
        <a:prstGeom prst="rect">
          <a:avLst/>
        </a:prstGeom>
      </dgm:spPr>
      <dgm:t>
        <a:bodyPr/>
        <a:lstStyle/>
        <a:p>
          <a:endParaRPr lang="en-US"/>
        </a:p>
      </dgm:t>
    </dgm:pt>
    <dgm:pt modelId="{A2CB2188-C061-4F5F-90DB-C9DCACCC12A4}" type="pres">
      <dgm:prSet presAssocID="{D2A04B35-CA31-4591-8112-FDD1EC399091}" presName="sibTrans" presStyleCnt="0"/>
      <dgm:spPr/>
    </dgm:pt>
    <dgm:pt modelId="{3C315DEF-DDD6-4E69-B0C1-EA8F80372A9B}" type="pres">
      <dgm:prSet presAssocID="{BD790E91-555D-4400-A53C-E632E4615232}" presName="node" presStyleLbl="node1" presStyleIdx="1" presStyleCnt="6">
        <dgm:presLayoutVars>
          <dgm:bulletEnabled val="1"/>
        </dgm:presLayoutVars>
      </dgm:prSet>
      <dgm:spPr>
        <a:prstGeom prst="rect">
          <a:avLst/>
        </a:prstGeom>
      </dgm:spPr>
      <dgm:t>
        <a:bodyPr/>
        <a:lstStyle/>
        <a:p>
          <a:endParaRPr lang="en-US"/>
        </a:p>
      </dgm:t>
    </dgm:pt>
    <dgm:pt modelId="{70635351-5210-4E2F-9371-25C2FF4939DA}" type="pres">
      <dgm:prSet presAssocID="{27C939BA-7482-422C-A982-0CCD53DDB7E4}" presName="sibTrans" presStyleCnt="0"/>
      <dgm:spPr/>
    </dgm:pt>
    <dgm:pt modelId="{443F0E4B-59BD-42CD-ABC0-40CC832CBD14}" type="pres">
      <dgm:prSet presAssocID="{A80BCE03-DA18-418A-AD5E-CEF67F0F173E}" presName="node" presStyleLbl="node1" presStyleIdx="2" presStyleCnt="6">
        <dgm:presLayoutVars>
          <dgm:bulletEnabled val="1"/>
        </dgm:presLayoutVars>
      </dgm:prSet>
      <dgm:spPr>
        <a:prstGeom prst="rect">
          <a:avLst/>
        </a:prstGeom>
      </dgm:spPr>
      <dgm:t>
        <a:bodyPr/>
        <a:lstStyle/>
        <a:p>
          <a:endParaRPr lang="en-US"/>
        </a:p>
      </dgm:t>
    </dgm:pt>
    <dgm:pt modelId="{93248DE0-C3EC-40BE-911A-E79BA70F926F}" type="pres">
      <dgm:prSet presAssocID="{0C7EF871-CC4C-4651-98EC-9F1F788ECEAF}" presName="sibTrans" presStyleCnt="0"/>
      <dgm:spPr/>
    </dgm:pt>
    <dgm:pt modelId="{C579CB4F-790A-4BF0-A972-080FB37B0819}" type="pres">
      <dgm:prSet presAssocID="{6C9D4EDF-3865-4C1F-B914-1E89087B15F3}" presName="node" presStyleLbl="node1" presStyleIdx="3" presStyleCnt="6">
        <dgm:presLayoutVars>
          <dgm:bulletEnabled val="1"/>
        </dgm:presLayoutVars>
      </dgm:prSet>
      <dgm:spPr>
        <a:prstGeom prst="rect">
          <a:avLst/>
        </a:prstGeom>
      </dgm:spPr>
      <dgm:t>
        <a:bodyPr/>
        <a:lstStyle/>
        <a:p>
          <a:endParaRPr lang="en-US"/>
        </a:p>
      </dgm:t>
    </dgm:pt>
    <dgm:pt modelId="{92E12FB0-827A-4958-81CB-9C546CDD8682}" type="pres">
      <dgm:prSet presAssocID="{C33CEDFC-0835-4F5C-AABE-B765CC79E8DE}" presName="sibTrans" presStyleCnt="0"/>
      <dgm:spPr/>
    </dgm:pt>
    <dgm:pt modelId="{62EB9C1E-9084-4307-AA85-3F9F44A30AC0}" type="pres">
      <dgm:prSet presAssocID="{C6EE6172-C892-4F7B-9FA5-413972935ED2}" presName="node" presStyleLbl="node1" presStyleIdx="4" presStyleCnt="6">
        <dgm:presLayoutVars>
          <dgm:bulletEnabled val="1"/>
        </dgm:presLayoutVars>
      </dgm:prSet>
      <dgm:spPr>
        <a:prstGeom prst="rect">
          <a:avLst/>
        </a:prstGeom>
      </dgm:spPr>
      <dgm:t>
        <a:bodyPr/>
        <a:lstStyle/>
        <a:p>
          <a:endParaRPr lang="en-US"/>
        </a:p>
      </dgm:t>
    </dgm:pt>
    <dgm:pt modelId="{75822FE4-6A1E-4E55-8331-31800112E092}" type="pres">
      <dgm:prSet presAssocID="{B3C771FB-327B-496C-9316-0364DBF88499}" presName="sibTrans" presStyleCnt="0"/>
      <dgm:spPr/>
    </dgm:pt>
    <dgm:pt modelId="{B16272B3-21EA-4049-AA9D-2657AD1D7A25}" type="pres">
      <dgm:prSet presAssocID="{B3FF9762-47DA-4D7B-9708-683DFA940107}" presName="node" presStyleLbl="node1" presStyleIdx="5" presStyleCnt="6">
        <dgm:presLayoutVars>
          <dgm:bulletEnabled val="1"/>
        </dgm:presLayoutVars>
      </dgm:prSet>
      <dgm:spPr>
        <a:prstGeom prst="rect">
          <a:avLst/>
        </a:prstGeom>
      </dgm:spPr>
      <dgm:t>
        <a:bodyPr/>
        <a:lstStyle/>
        <a:p>
          <a:endParaRPr lang="en-US"/>
        </a:p>
      </dgm:t>
    </dgm:pt>
  </dgm:ptLst>
  <dgm:cxnLst>
    <dgm:cxn modelId="{574B2BEC-4DB8-468F-BE45-9487FF93CBD0}" srcId="{A2DD5544-CB2C-413C-9CD9-E2F5C3C6ADCE}" destId="{B3FF9762-47DA-4D7B-9708-683DFA940107}" srcOrd="5" destOrd="0" parTransId="{47F9362C-9E2F-4953-A74D-B36CA55A7C96}" sibTransId="{25FA327C-52DB-46CF-A96E-649041934766}"/>
    <dgm:cxn modelId="{40176D5F-565D-46F4-B5F6-4EC5063C7733}" srcId="{A2DD5544-CB2C-413C-9CD9-E2F5C3C6ADCE}" destId="{A80BCE03-DA18-418A-AD5E-CEF67F0F173E}" srcOrd="2" destOrd="0" parTransId="{089464F8-0C5F-4A30-A6C0-F6BB539CD605}" sibTransId="{0C7EF871-CC4C-4651-98EC-9F1F788ECEAF}"/>
    <dgm:cxn modelId="{184A876F-E2C7-401F-A650-6EF6C2339C7A}" type="presOf" srcId="{BD790E91-555D-4400-A53C-E632E4615232}" destId="{3C315DEF-DDD6-4E69-B0C1-EA8F80372A9B}" srcOrd="0" destOrd="0" presId="urn:microsoft.com/office/officeart/2005/8/layout/default"/>
    <dgm:cxn modelId="{91971764-24E3-46DE-86A2-E2416088A43C}" srcId="{A2DD5544-CB2C-413C-9CD9-E2F5C3C6ADCE}" destId="{6C9D4EDF-3865-4C1F-B914-1E89087B15F3}" srcOrd="3" destOrd="0" parTransId="{A20CD846-E11D-4EBD-ACC9-4BEDD1350A74}" sibTransId="{C33CEDFC-0835-4F5C-AABE-B765CC79E8DE}"/>
    <dgm:cxn modelId="{8287A753-B0EE-400D-AFFE-D195D6C57C3E}" type="presOf" srcId="{A80BCE03-DA18-418A-AD5E-CEF67F0F173E}" destId="{443F0E4B-59BD-42CD-ABC0-40CC832CBD14}" srcOrd="0" destOrd="0" presId="urn:microsoft.com/office/officeart/2005/8/layout/default"/>
    <dgm:cxn modelId="{2508DAAC-19A1-4956-A622-2A5AB9DF5F1A}" type="presOf" srcId="{6C9D4EDF-3865-4C1F-B914-1E89087B15F3}" destId="{C579CB4F-790A-4BF0-A972-080FB37B0819}" srcOrd="0" destOrd="0" presId="urn:microsoft.com/office/officeart/2005/8/layout/default"/>
    <dgm:cxn modelId="{56C6BF44-8FDE-427E-9D70-D08B3B3A60B2}" srcId="{A2DD5544-CB2C-413C-9CD9-E2F5C3C6ADCE}" destId="{61FC0EE2-E646-4754-8F41-587DA7603CDD}" srcOrd="0" destOrd="0" parTransId="{F51E0FB5-FC3F-400B-B084-AAA1DD5FEA90}" sibTransId="{D2A04B35-CA31-4591-8112-FDD1EC399091}"/>
    <dgm:cxn modelId="{FE4C9FD9-0AFF-47AD-9325-DFDB1B1418A5}" type="presOf" srcId="{A2DD5544-CB2C-413C-9CD9-E2F5C3C6ADCE}" destId="{696460A9-B4FA-402B-AFD6-FD4DA2C4F3F9}" srcOrd="0" destOrd="0" presId="urn:microsoft.com/office/officeart/2005/8/layout/default"/>
    <dgm:cxn modelId="{CBA0A1BF-3510-40DA-9E8A-3E99BE5BF870}" srcId="{A2DD5544-CB2C-413C-9CD9-E2F5C3C6ADCE}" destId="{BD790E91-555D-4400-A53C-E632E4615232}" srcOrd="1" destOrd="0" parTransId="{0CA6D970-C3FC-435D-86CA-77AA79887055}" sibTransId="{27C939BA-7482-422C-A982-0CCD53DDB7E4}"/>
    <dgm:cxn modelId="{E48056F8-6F22-4B5B-AD99-0B4D4657F0BE}" type="presOf" srcId="{B3FF9762-47DA-4D7B-9708-683DFA940107}" destId="{B16272B3-21EA-4049-AA9D-2657AD1D7A25}" srcOrd="0" destOrd="0" presId="urn:microsoft.com/office/officeart/2005/8/layout/default"/>
    <dgm:cxn modelId="{BD38E481-F598-4DF2-B389-8623BACCFB76}" srcId="{A2DD5544-CB2C-413C-9CD9-E2F5C3C6ADCE}" destId="{C6EE6172-C892-4F7B-9FA5-413972935ED2}" srcOrd="4" destOrd="0" parTransId="{999B3A01-ECA9-498A-BDF7-48E8F008E734}" sibTransId="{B3C771FB-327B-496C-9316-0364DBF88499}"/>
    <dgm:cxn modelId="{79522F5B-2C37-4EA2-B135-64475DD054F0}" type="presOf" srcId="{61FC0EE2-E646-4754-8F41-587DA7603CDD}" destId="{1AA13863-E4BD-4712-876D-27C81BC9154A}" srcOrd="0" destOrd="0" presId="urn:microsoft.com/office/officeart/2005/8/layout/default"/>
    <dgm:cxn modelId="{72D2F061-601E-4789-838B-F3DBDC015205}" type="presOf" srcId="{C6EE6172-C892-4F7B-9FA5-413972935ED2}" destId="{62EB9C1E-9084-4307-AA85-3F9F44A30AC0}" srcOrd="0" destOrd="0" presId="urn:microsoft.com/office/officeart/2005/8/layout/default"/>
    <dgm:cxn modelId="{29E9A1EE-4C49-4D53-AAC1-0440229AD516}" type="presParOf" srcId="{696460A9-B4FA-402B-AFD6-FD4DA2C4F3F9}" destId="{1AA13863-E4BD-4712-876D-27C81BC9154A}" srcOrd="0" destOrd="0" presId="urn:microsoft.com/office/officeart/2005/8/layout/default"/>
    <dgm:cxn modelId="{D39940C0-7D72-4748-87ED-1F9BBBB1A0FF}" type="presParOf" srcId="{696460A9-B4FA-402B-AFD6-FD4DA2C4F3F9}" destId="{A2CB2188-C061-4F5F-90DB-C9DCACCC12A4}" srcOrd="1" destOrd="0" presId="urn:microsoft.com/office/officeart/2005/8/layout/default"/>
    <dgm:cxn modelId="{AF65ED13-D2D1-4C38-B8A8-F5F0099D3E04}" type="presParOf" srcId="{696460A9-B4FA-402B-AFD6-FD4DA2C4F3F9}" destId="{3C315DEF-DDD6-4E69-B0C1-EA8F80372A9B}" srcOrd="2" destOrd="0" presId="urn:microsoft.com/office/officeart/2005/8/layout/default"/>
    <dgm:cxn modelId="{35B881AD-84C7-48F8-8165-0644A2B519B4}" type="presParOf" srcId="{696460A9-B4FA-402B-AFD6-FD4DA2C4F3F9}" destId="{70635351-5210-4E2F-9371-25C2FF4939DA}" srcOrd="3" destOrd="0" presId="urn:microsoft.com/office/officeart/2005/8/layout/default"/>
    <dgm:cxn modelId="{AEDBA739-A512-4E3A-B72F-FA297E3CC693}" type="presParOf" srcId="{696460A9-B4FA-402B-AFD6-FD4DA2C4F3F9}" destId="{443F0E4B-59BD-42CD-ABC0-40CC832CBD14}" srcOrd="4" destOrd="0" presId="urn:microsoft.com/office/officeart/2005/8/layout/default"/>
    <dgm:cxn modelId="{CB2BE4C5-E276-43F1-B0C4-C0C21C7CCE9E}" type="presParOf" srcId="{696460A9-B4FA-402B-AFD6-FD4DA2C4F3F9}" destId="{93248DE0-C3EC-40BE-911A-E79BA70F926F}" srcOrd="5" destOrd="0" presId="urn:microsoft.com/office/officeart/2005/8/layout/default"/>
    <dgm:cxn modelId="{5E876ADC-6F04-4A6E-B3AC-973C4665F553}" type="presParOf" srcId="{696460A9-B4FA-402B-AFD6-FD4DA2C4F3F9}" destId="{C579CB4F-790A-4BF0-A972-080FB37B0819}" srcOrd="6" destOrd="0" presId="urn:microsoft.com/office/officeart/2005/8/layout/default"/>
    <dgm:cxn modelId="{6C76BFCC-570D-4D5D-9A7B-445D0337B01A}" type="presParOf" srcId="{696460A9-B4FA-402B-AFD6-FD4DA2C4F3F9}" destId="{92E12FB0-827A-4958-81CB-9C546CDD8682}" srcOrd="7" destOrd="0" presId="urn:microsoft.com/office/officeart/2005/8/layout/default"/>
    <dgm:cxn modelId="{4B8182AF-D470-4D2E-AA99-634E0D1858C9}" type="presParOf" srcId="{696460A9-B4FA-402B-AFD6-FD4DA2C4F3F9}" destId="{62EB9C1E-9084-4307-AA85-3F9F44A30AC0}" srcOrd="8" destOrd="0" presId="urn:microsoft.com/office/officeart/2005/8/layout/default"/>
    <dgm:cxn modelId="{BECF520F-DBF1-480D-8AE0-3AD0BEED26F9}" type="presParOf" srcId="{696460A9-B4FA-402B-AFD6-FD4DA2C4F3F9}" destId="{75822FE4-6A1E-4E55-8331-31800112E092}" srcOrd="9" destOrd="0" presId="urn:microsoft.com/office/officeart/2005/8/layout/default"/>
    <dgm:cxn modelId="{4F784F87-072F-46CF-8636-DB384708BD33}" type="presParOf" srcId="{696460A9-B4FA-402B-AFD6-FD4DA2C4F3F9}" destId="{B16272B3-21EA-4049-AA9D-2657AD1D7A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BC10A3-0478-4E6D-BEFE-51BBBD4A895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D5F466-AFDF-4D24-87A0-D4DE79EBA997}">
      <dgm:prSet phldrT="[Text]" custT="1"/>
      <dgm:spPr>
        <a:ln>
          <a:noFill/>
        </a:ln>
      </dgm:spPr>
      <dgm:t>
        <a:bodyPr/>
        <a:lstStyle/>
        <a:p>
          <a:r>
            <a:rPr lang="pt-BR" sz="1600" b="1" dirty="0">
              <a:solidFill>
                <a:srgbClr val="F8F8F8"/>
              </a:solidFill>
              <a:latin typeface="Arial" panose="020B0604020202020204" pitchFamily="34" charset="0"/>
            </a:rPr>
            <a:t>Maior doação por associado</a:t>
          </a:r>
        </a:p>
      </dgm:t>
    </dgm:pt>
    <dgm:pt modelId="{D81AC3F9-4E6F-46CC-92FE-151D07260C41}" type="parTrans" cxnId="{013BBE21-5798-487D-B4C3-F1B939CFB429}">
      <dgm:prSet/>
      <dgm:spPr/>
      <dgm:t>
        <a:bodyPr/>
        <a:lstStyle/>
        <a:p>
          <a:endParaRPr lang="en-US" sz="1600"/>
        </a:p>
      </dgm:t>
    </dgm:pt>
    <dgm:pt modelId="{571259FB-7FFB-4957-9AA5-F52C1B9C25E9}" type="sibTrans" cxnId="{013BBE21-5798-487D-B4C3-F1B939CFB429}">
      <dgm:prSet/>
      <dgm:spPr/>
      <dgm:t>
        <a:bodyPr/>
        <a:lstStyle/>
        <a:p>
          <a:endParaRPr lang="en-US" sz="1600"/>
        </a:p>
      </dgm:t>
    </dgm:pt>
    <dgm:pt modelId="{B0C82A62-81AA-423D-B383-04FBC9C1B627}">
      <dgm:prSet phldrT="[Text]" custT="1"/>
      <dgm:spPr>
        <a:ln>
          <a:noFill/>
        </a:ln>
      </dgm:spPr>
      <dgm:t>
        <a:bodyPr/>
        <a:lstStyle/>
        <a:p>
          <a:r>
            <a:rPr lang="pt-BR" sz="1600" b="1" dirty="0">
              <a:solidFill>
                <a:srgbClr val="F8F8F8"/>
              </a:solidFill>
              <a:latin typeface="Arial" panose="020B0604020202020204" pitchFamily="34" charset="0"/>
            </a:rPr>
            <a:t>Maior doação recorrente por associado</a:t>
          </a:r>
        </a:p>
      </dgm:t>
    </dgm:pt>
    <dgm:pt modelId="{368AC2AB-2663-4C16-8533-827CC2514CBF}" type="parTrans" cxnId="{5A03C1DE-E682-40CD-AD99-EE6728AB3B15}">
      <dgm:prSet/>
      <dgm:spPr/>
      <dgm:t>
        <a:bodyPr/>
        <a:lstStyle/>
        <a:p>
          <a:endParaRPr lang="en-US" sz="1600"/>
        </a:p>
      </dgm:t>
    </dgm:pt>
    <dgm:pt modelId="{56DA581B-AAF5-438C-8D77-188F1D2613E4}" type="sibTrans" cxnId="{5A03C1DE-E682-40CD-AD99-EE6728AB3B15}">
      <dgm:prSet/>
      <dgm:spPr/>
      <dgm:t>
        <a:bodyPr/>
        <a:lstStyle/>
        <a:p>
          <a:endParaRPr lang="en-US" sz="1600"/>
        </a:p>
      </dgm:t>
    </dgm:pt>
    <dgm:pt modelId="{98DF1AF5-F86D-4828-B3F2-53CCB823713B}">
      <dgm:prSet phldrT="[Text]" custT="1"/>
      <dgm:spPr>
        <a:ln>
          <a:noFill/>
        </a:ln>
      </dgm:spPr>
      <dgm:t>
        <a:bodyPr/>
        <a:lstStyle/>
        <a:p>
          <a:r>
            <a:rPr lang="pt-BR" sz="1600" b="1" dirty="0">
              <a:solidFill>
                <a:srgbClr val="F8F8F8"/>
              </a:solidFill>
              <a:latin typeface="Arial" panose="020B0604020202020204" pitchFamily="34" charset="0"/>
            </a:rPr>
            <a:t>Maior percentual de participação</a:t>
          </a:r>
        </a:p>
      </dgm:t>
    </dgm:pt>
    <dgm:pt modelId="{4FFF8686-4ED2-4328-A72D-B73C332A6D03}" type="parTrans" cxnId="{75C9F474-3FC0-4472-AD16-8D081685B2BA}">
      <dgm:prSet/>
      <dgm:spPr/>
      <dgm:t>
        <a:bodyPr/>
        <a:lstStyle/>
        <a:p>
          <a:endParaRPr lang="en-US" sz="1600"/>
        </a:p>
      </dgm:t>
    </dgm:pt>
    <dgm:pt modelId="{24DA4A5B-F926-499F-B287-DBDAD528A9C5}" type="sibTrans" cxnId="{75C9F474-3FC0-4472-AD16-8D081685B2BA}">
      <dgm:prSet/>
      <dgm:spPr/>
      <dgm:t>
        <a:bodyPr/>
        <a:lstStyle/>
        <a:p>
          <a:endParaRPr lang="en-US" sz="1600"/>
        </a:p>
      </dgm:t>
    </dgm:pt>
    <dgm:pt modelId="{E3ADCD5D-176D-4383-BFCC-0279CC31AA46}">
      <dgm:prSet phldrT="[Text]" custT="1"/>
      <dgm:spPr>
        <a:ln>
          <a:noFill/>
        </a:ln>
      </dgm:spPr>
      <dgm:t>
        <a:bodyPr/>
        <a:lstStyle/>
        <a:p>
          <a:r>
            <a:rPr lang="pt-BR" sz="1600" b="1" dirty="0">
              <a:solidFill>
                <a:srgbClr val="F8F8F8"/>
              </a:solidFill>
              <a:latin typeface="Arial" panose="020B0604020202020204" pitchFamily="34" charset="0"/>
            </a:rPr>
            <a:t>Maior percentual de participação recorrente</a:t>
          </a:r>
        </a:p>
      </dgm:t>
    </dgm:pt>
    <dgm:pt modelId="{86F8EE21-D7DF-40C9-A837-0CCA9D803375}" type="parTrans" cxnId="{50E382C2-672A-4932-B51C-F3D9B8AA37DA}">
      <dgm:prSet/>
      <dgm:spPr/>
      <dgm:t>
        <a:bodyPr/>
        <a:lstStyle/>
        <a:p>
          <a:endParaRPr lang="en-US" sz="1600"/>
        </a:p>
      </dgm:t>
    </dgm:pt>
    <dgm:pt modelId="{473807C3-2437-42CC-8181-B16F4718AE33}" type="sibTrans" cxnId="{50E382C2-672A-4932-B51C-F3D9B8AA37DA}">
      <dgm:prSet/>
      <dgm:spPr/>
      <dgm:t>
        <a:bodyPr/>
        <a:lstStyle/>
        <a:p>
          <a:endParaRPr lang="en-US" sz="1600"/>
        </a:p>
      </dgm:t>
    </dgm:pt>
    <dgm:pt modelId="{461571EE-3321-4DD9-86BB-30C30006BD3D}">
      <dgm:prSet phldrT="[Text]" custT="1"/>
      <dgm:spPr>
        <a:ln>
          <a:noFill/>
        </a:ln>
      </dgm:spPr>
      <dgm:t>
        <a:bodyPr/>
        <a:lstStyle/>
        <a:p>
          <a:r>
            <a:rPr lang="pt-BR" sz="1600" b="1" noProof="0" dirty="0">
              <a:solidFill>
                <a:srgbClr val="F8F8F8"/>
              </a:solidFill>
              <a:latin typeface="Arial" panose="020B0604020202020204" pitchFamily="34" charset="0"/>
              <a:cs typeface="Arial" panose="020B0604020202020204" pitchFamily="34" charset="0"/>
            </a:rPr>
            <a:t>Elite: conseguir alcançar os outros quatro prêmios em um único ano</a:t>
          </a:r>
          <a:endParaRPr lang="pt-BR" sz="1600" b="1" dirty="0">
            <a:solidFill>
              <a:srgbClr val="F8F8F8"/>
            </a:solidFill>
            <a:latin typeface="Arial" panose="020B0604020202020204" pitchFamily="34" charset="0"/>
          </a:endParaRPr>
        </a:p>
      </dgm:t>
    </dgm:pt>
    <dgm:pt modelId="{12AE51BC-E56D-4AB2-A255-FAE688501CF7}" type="parTrans" cxnId="{19A1297F-0277-4521-9F11-8885E0D22172}">
      <dgm:prSet/>
      <dgm:spPr/>
      <dgm:t>
        <a:bodyPr/>
        <a:lstStyle/>
        <a:p>
          <a:endParaRPr lang="en-US" sz="1600"/>
        </a:p>
      </dgm:t>
    </dgm:pt>
    <dgm:pt modelId="{B18765E8-FE34-400E-96C0-BAEEE6A3FC04}" type="sibTrans" cxnId="{19A1297F-0277-4521-9F11-8885E0D22172}">
      <dgm:prSet/>
      <dgm:spPr/>
      <dgm:t>
        <a:bodyPr/>
        <a:lstStyle/>
        <a:p>
          <a:endParaRPr lang="en-US" sz="1600"/>
        </a:p>
      </dgm:t>
    </dgm:pt>
    <dgm:pt modelId="{A6E6F81A-CAAC-4B66-8416-94474D7032D0}" type="pres">
      <dgm:prSet presAssocID="{59BC10A3-0478-4E6D-BEFE-51BBBD4A8955}" presName="diagram" presStyleCnt="0">
        <dgm:presLayoutVars>
          <dgm:dir/>
          <dgm:resizeHandles val="exact"/>
        </dgm:presLayoutVars>
      </dgm:prSet>
      <dgm:spPr/>
      <dgm:t>
        <a:bodyPr/>
        <a:lstStyle/>
        <a:p>
          <a:endParaRPr lang="en-US"/>
        </a:p>
      </dgm:t>
    </dgm:pt>
    <dgm:pt modelId="{4DFE755C-32B7-4FDA-8081-D7AB227EAA4D}" type="pres">
      <dgm:prSet presAssocID="{A9D5F466-AFDF-4D24-87A0-D4DE79EBA997}" presName="node" presStyleLbl="node1" presStyleIdx="0" presStyleCnt="5">
        <dgm:presLayoutVars>
          <dgm:bulletEnabled val="1"/>
        </dgm:presLayoutVars>
      </dgm:prSet>
      <dgm:spPr/>
      <dgm:t>
        <a:bodyPr/>
        <a:lstStyle/>
        <a:p>
          <a:endParaRPr lang="en-US"/>
        </a:p>
      </dgm:t>
    </dgm:pt>
    <dgm:pt modelId="{E7EC6700-24DB-43C0-B314-932448370B59}" type="pres">
      <dgm:prSet presAssocID="{571259FB-7FFB-4957-9AA5-F52C1B9C25E9}" presName="sibTrans" presStyleCnt="0"/>
      <dgm:spPr/>
    </dgm:pt>
    <dgm:pt modelId="{381162AA-2012-4519-BC9C-87A47C66C6CC}" type="pres">
      <dgm:prSet presAssocID="{B0C82A62-81AA-423D-B383-04FBC9C1B627}" presName="node" presStyleLbl="node1" presStyleIdx="1" presStyleCnt="5">
        <dgm:presLayoutVars>
          <dgm:bulletEnabled val="1"/>
        </dgm:presLayoutVars>
      </dgm:prSet>
      <dgm:spPr/>
      <dgm:t>
        <a:bodyPr/>
        <a:lstStyle/>
        <a:p>
          <a:endParaRPr lang="en-US"/>
        </a:p>
      </dgm:t>
    </dgm:pt>
    <dgm:pt modelId="{197AE8C7-5337-4D3C-A666-CEF6770B1716}" type="pres">
      <dgm:prSet presAssocID="{56DA581B-AAF5-438C-8D77-188F1D2613E4}" presName="sibTrans" presStyleCnt="0"/>
      <dgm:spPr/>
    </dgm:pt>
    <dgm:pt modelId="{4B3E8351-C130-48B9-B8E4-7C049A35E5FA}" type="pres">
      <dgm:prSet presAssocID="{98DF1AF5-F86D-4828-B3F2-53CCB823713B}" presName="node" presStyleLbl="node1" presStyleIdx="2" presStyleCnt="5">
        <dgm:presLayoutVars>
          <dgm:bulletEnabled val="1"/>
        </dgm:presLayoutVars>
      </dgm:prSet>
      <dgm:spPr/>
      <dgm:t>
        <a:bodyPr/>
        <a:lstStyle/>
        <a:p>
          <a:endParaRPr lang="en-US"/>
        </a:p>
      </dgm:t>
    </dgm:pt>
    <dgm:pt modelId="{5867AC5E-CBBA-4237-9DAE-4516E4795179}" type="pres">
      <dgm:prSet presAssocID="{24DA4A5B-F926-499F-B287-DBDAD528A9C5}" presName="sibTrans" presStyleCnt="0"/>
      <dgm:spPr/>
    </dgm:pt>
    <dgm:pt modelId="{23873071-AB16-4730-9A59-3E57954DF76D}" type="pres">
      <dgm:prSet presAssocID="{E3ADCD5D-176D-4383-BFCC-0279CC31AA46}" presName="node" presStyleLbl="node1" presStyleIdx="3" presStyleCnt="5">
        <dgm:presLayoutVars>
          <dgm:bulletEnabled val="1"/>
        </dgm:presLayoutVars>
      </dgm:prSet>
      <dgm:spPr/>
      <dgm:t>
        <a:bodyPr/>
        <a:lstStyle/>
        <a:p>
          <a:endParaRPr lang="en-US"/>
        </a:p>
      </dgm:t>
    </dgm:pt>
    <dgm:pt modelId="{FDCE7B65-753B-4369-A327-78C53D910AC3}" type="pres">
      <dgm:prSet presAssocID="{473807C3-2437-42CC-8181-B16F4718AE33}" presName="sibTrans" presStyleCnt="0"/>
      <dgm:spPr/>
    </dgm:pt>
    <dgm:pt modelId="{9A54FAE4-6904-43A3-ABC9-669FE4E1CA08}" type="pres">
      <dgm:prSet presAssocID="{461571EE-3321-4DD9-86BB-30C30006BD3D}" presName="node" presStyleLbl="node1" presStyleIdx="4" presStyleCnt="5">
        <dgm:presLayoutVars>
          <dgm:bulletEnabled val="1"/>
        </dgm:presLayoutVars>
      </dgm:prSet>
      <dgm:spPr/>
      <dgm:t>
        <a:bodyPr/>
        <a:lstStyle/>
        <a:p>
          <a:endParaRPr lang="en-US"/>
        </a:p>
      </dgm:t>
    </dgm:pt>
  </dgm:ptLst>
  <dgm:cxnLst>
    <dgm:cxn modelId="{5A03C1DE-E682-40CD-AD99-EE6728AB3B15}" srcId="{59BC10A3-0478-4E6D-BEFE-51BBBD4A8955}" destId="{B0C82A62-81AA-423D-B383-04FBC9C1B627}" srcOrd="1" destOrd="0" parTransId="{368AC2AB-2663-4C16-8533-827CC2514CBF}" sibTransId="{56DA581B-AAF5-438C-8D77-188F1D2613E4}"/>
    <dgm:cxn modelId="{8B8F1B68-806B-4C50-9B95-7F74E1646774}" type="presOf" srcId="{59BC10A3-0478-4E6D-BEFE-51BBBD4A8955}" destId="{A6E6F81A-CAAC-4B66-8416-94474D7032D0}" srcOrd="0" destOrd="0" presId="urn:microsoft.com/office/officeart/2005/8/layout/default"/>
    <dgm:cxn modelId="{D570D74F-59EA-43AB-8EE0-BBD6FEB74A78}" type="presOf" srcId="{98DF1AF5-F86D-4828-B3F2-53CCB823713B}" destId="{4B3E8351-C130-48B9-B8E4-7C049A35E5FA}" srcOrd="0" destOrd="0" presId="urn:microsoft.com/office/officeart/2005/8/layout/default"/>
    <dgm:cxn modelId="{50E382C2-672A-4932-B51C-F3D9B8AA37DA}" srcId="{59BC10A3-0478-4E6D-BEFE-51BBBD4A8955}" destId="{E3ADCD5D-176D-4383-BFCC-0279CC31AA46}" srcOrd="3" destOrd="0" parTransId="{86F8EE21-D7DF-40C9-A837-0CCA9D803375}" sibTransId="{473807C3-2437-42CC-8181-B16F4718AE33}"/>
    <dgm:cxn modelId="{68094F7D-F337-43DB-8A06-2E617759CEFF}" type="presOf" srcId="{B0C82A62-81AA-423D-B383-04FBC9C1B627}" destId="{381162AA-2012-4519-BC9C-87A47C66C6CC}" srcOrd="0" destOrd="0" presId="urn:microsoft.com/office/officeart/2005/8/layout/default"/>
    <dgm:cxn modelId="{19A1297F-0277-4521-9F11-8885E0D22172}" srcId="{59BC10A3-0478-4E6D-BEFE-51BBBD4A8955}" destId="{461571EE-3321-4DD9-86BB-30C30006BD3D}" srcOrd="4" destOrd="0" parTransId="{12AE51BC-E56D-4AB2-A255-FAE688501CF7}" sibTransId="{B18765E8-FE34-400E-96C0-BAEEE6A3FC04}"/>
    <dgm:cxn modelId="{7FCCF2C6-B35F-434B-9EE4-66807C042861}" type="presOf" srcId="{461571EE-3321-4DD9-86BB-30C30006BD3D}" destId="{9A54FAE4-6904-43A3-ABC9-669FE4E1CA08}" srcOrd="0" destOrd="0" presId="urn:microsoft.com/office/officeart/2005/8/layout/default"/>
    <dgm:cxn modelId="{9AD4D02A-A3B7-4010-9D1B-D35A0DF3EC36}" type="presOf" srcId="{E3ADCD5D-176D-4383-BFCC-0279CC31AA46}" destId="{23873071-AB16-4730-9A59-3E57954DF76D}" srcOrd="0" destOrd="0" presId="urn:microsoft.com/office/officeart/2005/8/layout/default"/>
    <dgm:cxn modelId="{61679B87-C685-49D2-A6BB-CC49E37FF081}" type="presOf" srcId="{A9D5F466-AFDF-4D24-87A0-D4DE79EBA997}" destId="{4DFE755C-32B7-4FDA-8081-D7AB227EAA4D}" srcOrd="0" destOrd="0" presId="urn:microsoft.com/office/officeart/2005/8/layout/default"/>
    <dgm:cxn modelId="{75C9F474-3FC0-4472-AD16-8D081685B2BA}" srcId="{59BC10A3-0478-4E6D-BEFE-51BBBD4A8955}" destId="{98DF1AF5-F86D-4828-B3F2-53CCB823713B}" srcOrd="2" destOrd="0" parTransId="{4FFF8686-4ED2-4328-A72D-B73C332A6D03}" sibTransId="{24DA4A5B-F926-499F-B287-DBDAD528A9C5}"/>
    <dgm:cxn modelId="{013BBE21-5798-487D-B4C3-F1B939CFB429}" srcId="{59BC10A3-0478-4E6D-BEFE-51BBBD4A8955}" destId="{A9D5F466-AFDF-4D24-87A0-D4DE79EBA997}" srcOrd="0" destOrd="0" parTransId="{D81AC3F9-4E6F-46CC-92FE-151D07260C41}" sibTransId="{571259FB-7FFB-4957-9AA5-F52C1B9C25E9}"/>
    <dgm:cxn modelId="{EDE30639-4AD8-4731-AA64-1CA4E89A4C18}" type="presParOf" srcId="{A6E6F81A-CAAC-4B66-8416-94474D7032D0}" destId="{4DFE755C-32B7-4FDA-8081-D7AB227EAA4D}" srcOrd="0" destOrd="0" presId="urn:microsoft.com/office/officeart/2005/8/layout/default"/>
    <dgm:cxn modelId="{FE28CB7B-2715-4993-A486-5413BAEBFC20}" type="presParOf" srcId="{A6E6F81A-CAAC-4B66-8416-94474D7032D0}" destId="{E7EC6700-24DB-43C0-B314-932448370B59}" srcOrd="1" destOrd="0" presId="urn:microsoft.com/office/officeart/2005/8/layout/default"/>
    <dgm:cxn modelId="{2732D932-DF24-421C-BC89-E2F00DC1B0A8}" type="presParOf" srcId="{A6E6F81A-CAAC-4B66-8416-94474D7032D0}" destId="{381162AA-2012-4519-BC9C-87A47C66C6CC}" srcOrd="2" destOrd="0" presId="urn:microsoft.com/office/officeart/2005/8/layout/default"/>
    <dgm:cxn modelId="{44724F37-5ACE-4485-AD14-697B55E67B89}" type="presParOf" srcId="{A6E6F81A-CAAC-4B66-8416-94474D7032D0}" destId="{197AE8C7-5337-4D3C-A666-CEF6770B1716}" srcOrd="3" destOrd="0" presId="urn:microsoft.com/office/officeart/2005/8/layout/default"/>
    <dgm:cxn modelId="{F7AC3288-2C6E-4A4F-A6DA-6E829C236308}" type="presParOf" srcId="{A6E6F81A-CAAC-4B66-8416-94474D7032D0}" destId="{4B3E8351-C130-48B9-B8E4-7C049A35E5FA}" srcOrd="4" destOrd="0" presId="urn:microsoft.com/office/officeart/2005/8/layout/default"/>
    <dgm:cxn modelId="{C837F55B-A864-4779-9D25-A22343164F61}" type="presParOf" srcId="{A6E6F81A-CAAC-4B66-8416-94474D7032D0}" destId="{5867AC5E-CBBA-4237-9DAE-4516E4795179}" srcOrd="5" destOrd="0" presId="urn:microsoft.com/office/officeart/2005/8/layout/default"/>
    <dgm:cxn modelId="{2C9B872E-88B8-432B-8055-68FCDC069195}" type="presParOf" srcId="{A6E6F81A-CAAC-4B66-8416-94474D7032D0}" destId="{23873071-AB16-4730-9A59-3E57954DF76D}" srcOrd="6" destOrd="0" presId="urn:microsoft.com/office/officeart/2005/8/layout/default"/>
    <dgm:cxn modelId="{63F204A1-0D2C-4545-ADFB-4FC19BF20F8F}" type="presParOf" srcId="{A6E6F81A-CAAC-4B66-8416-94474D7032D0}" destId="{FDCE7B65-753B-4369-A327-78C53D910AC3}" srcOrd="7" destOrd="0" presId="urn:microsoft.com/office/officeart/2005/8/layout/default"/>
    <dgm:cxn modelId="{4437DBE6-7603-40F6-92F0-594A8F054DF5}" type="presParOf" srcId="{A6E6F81A-CAAC-4B66-8416-94474D7032D0}" destId="{9A54FAE4-6904-43A3-ABC9-669FE4E1CA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3863-E4BD-4712-876D-27C81BC9154A}">
      <dsp:nvSpPr>
        <dsp:cNvPr id="0" name=""/>
        <dsp:cNvSpPr/>
      </dsp:nvSpPr>
      <dsp:spPr>
        <a:xfrm>
          <a:off x="335943" y="341"/>
          <a:ext cx="2189631" cy="1313779"/>
        </a:xfrm>
        <a:prstGeom prst="rect">
          <a:avLst/>
        </a:prstGeom>
        <a:solidFill>
          <a:srgbClr val="7A2682">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75% </a:t>
          </a:r>
        </a:p>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Visão positiva / muito positiva das Causas Globais</a:t>
          </a:r>
        </a:p>
      </dsp:txBody>
      <dsp:txXfrm>
        <a:off x="335943" y="341"/>
        <a:ext cx="2189631" cy="1313779"/>
      </dsp:txXfrm>
    </dsp:sp>
    <dsp:sp modelId="{3C315DEF-DDD6-4E69-B0C1-EA8F80372A9B}">
      <dsp:nvSpPr>
        <dsp:cNvPr id="0" name=""/>
        <dsp:cNvSpPr/>
      </dsp:nvSpPr>
      <dsp:spPr>
        <a:xfrm>
          <a:off x="2744538" y="341"/>
          <a:ext cx="2189631" cy="1313779"/>
        </a:xfrm>
        <a:prstGeom prst="rect">
          <a:avLst/>
        </a:prstGeom>
        <a:solidFill>
          <a:srgbClr val="0033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A prioridade das áreas de enfoque varia de acordo com a área jurisdicional</a:t>
          </a:r>
        </a:p>
      </dsp:txBody>
      <dsp:txXfrm>
        <a:off x="2744538" y="341"/>
        <a:ext cx="2189631" cy="1313779"/>
      </dsp:txXfrm>
    </dsp:sp>
    <dsp:sp modelId="{443F0E4B-59BD-42CD-ABC0-40CC832CBD14}">
      <dsp:nvSpPr>
        <dsp:cNvPr id="0" name=""/>
        <dsp:cNvSpPr/>
      </dsp:nvSpPr>
      <dsp:spPr>
        <a:xfrm>
          <a:off x="5153133" y="341"/>
          <a:ext cx="2189631" cy="1313779"/>
        </a:xfrm>
        <a:prstGeom prst="rect">
          <a:avLst/>
        </a:prstGeom>
        <a:solidFill>
          <a:srgbClr val="00AC69">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72%</a:t>
          </a:r>
        </a:p>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considerariam fazer uma doação</a:t>
          </a:r>
        </a:p>
      </dsp:txBody>
      <dsp:txXfrm>
        <a:off x="5153133" y="341"/>
        <a:ext cx="2189631" cy="1313779"/>
      </dsp:txXfrm>
    </dsp:sp>
    <dsp:sp modelId="{C579CB4F-790A-4BF0-A972-080FB37B0819}">
      <dsp:nvSpPr>
        <dsp:cNvPr id="0" name=""/>
        <dsp:cNvSpPr/>
      </dsp:nvSpPr>
      <dsp:spPr>
        <a:xfrm>
          <a:off x="335943" y="1533083"/>
          <a:ext cx="2189631" cy="1313779"/>
        </a:xfrm>
        <a:prstGeom prst="rect">
          <a:avLst/>
        </a:prstGeom>
        <a:solidFill>
          <a:srgbClr val="FF5C3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80%</a:t>
          </a:r>
        </a:p>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estariam dispostos a servir como líderes</a:t>
          </a:r>
        </a:p>
      </dsp:txBody>
      <dsp:txXfrm>
        <a:off x="335943" y="1533083"/>
        <a:ext cx="2189631" cy="1313779"/>
      </dsp:txXfrm>
    </dsp:sp>
    <dsp:sp modelId="{62EB9C1E-9084-4307-AA85-3F9F44A30AC0}">
      <dsp:nvSpPr>
        <dsp:cNvPr id="0" name=""/>
        <dsp:cNvSpPr/>
      </dsp:nvSpPr>
      <dsp:spPr>
        <a:xfrm>
          <a:off x="2744538" y="1533083"/>
          <a:ext cx="2189631" cy="1313779"/>
        </a:xfrm>
        <a:prstGeom prst="rect">
          <a:avLst/>
        </a:prstGeom>
        <a:solidFill>
          <a:srgbClr val="B3B2B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chemeClr val="bg1"/>
              </a:solidFill>
              <a:latin typeface="Arial" panose="020B0604020202020204" pitchFamily="34" charset="0"/>
            </a:rPr>
            <a:t>86%</a:t>
          </a:r>
        </a:p>
        <a:p>
          <a:pPr lvl="0" algn="ctr" defTabSz="622300">
            <a:lnSpc>
              <a:spcPct val="90000"/>
            </a:lnSpc>
            <a:spcBef>
              <a:spcPct val="0"/>
            </a:spcBef>
            <a:spcAft>
              <a:spcPct val="35000"/>
            </a:spcAft>
          </a:pPr>
          <a:r>
            <a:rPr lang="pt-BR" sz="1400" kern="1200" dirty="0">
              <a:solidFill>
                <a:schemeClr val="bg1"/>
              </a:solidFill>
              <a:latin typeface="Arial" panose="020B0604020202020204" pitchFamily="34" charset="0"/>
            </a:rPr>
            <a:t>estariam dispostos a solicitar doações/promessas aos Leões</a:t>
          </a:r>
        </a:p>
      </dsp:txBody>
      <dsp:txXfrm>
        <a:off x="2744538" y="1533083"/>
        <a:ext cx="2189631" cy="1313779"/>
      </dsp:txXfrm>
    </dsp:sp>
    <dsp:sp modelId="{B16272B3-21EA-4049-AA9D-2657AD1D7A25}">
      <dsp:nvSpPr>
        <dsp:cNvPr id="0" name=""/>
        <dsp:cNvSpPr/>
      </dsp:nvSpPr>
      <dsp:spPr>
        <a:xfrm>
          <a:off x="5153133" y="1533083"/>
          <a:ext cx="2189631" cy="1313779"/>
        </a:xfrm>
        <a:prstGeom prst="rect">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83%</a:t>
          </a:r>
        </a:p>
        <a:p>
          <a:pPr lvl="0" algn="ctr" defTabSz="622300">
            <a:lnSpc>
              <a:spcPct val="90000"/>
            </a:lnSpc>
            <a:spcBef>
              <a:spcPct val="0"/>
            </a:spcBef>
            <a:spcAft>
              <a:spcPct val="35000"/>
            </a:spcAft>
          </a:pPr>
          <a:r>
            <a:rPr lang="pt-BR" sz="1400" kern="1200" dirty="0">
              <a:solidFill>
                <a:srgbClr val="FFFFFF"/>
              </a:solidFill>
              <a:latin typeface="Arial" panose="020B0604020202020204" pitchFamily="34" charset="0"/>
            </a:rPr>
            <a:t>concordam que a campanha deva seguir em frente</a:t>
          </a:r>
        </a:p>
      </dsp:txBody>
      <dsp:txXfrm>
        <a:off x="5153133" y="1533083"/>
        <a:ext cx="2189631" cy="131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755C-32B7-4FDA-8081-D7AB227EAA4D}">
      <dsp:nvSpPr>
        <dsp:cNvPr id="0" name=""/>
        <dsp:cNvSpPr/>
      </dsp:nvSpPr>
      <dsp:spPr>
        <a:xfrm>
          <a:off x="708942" y="1803"/>
          <a:ext cx="2158534" cy="129512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rgbClr val="F8F8F8"/>
              </a:solidFill>
              <a:latin typeface="Arial" panose="020B0604020202020204" pitchFamily="34" charset="0"/>
            </a:rPr>
            <a:t>Maior doação por associado</a:t>
          </a:r>
        </a:p>
      </dsp:txBody>
      <dsp:txXfrm>
        <a:off x="708942" y="1803"/>
        <a:ext cx="2158534" cy="1295120"/>
      </dsp:txXfrm>
    </dsp:sp>
    <dsp:sp modelId="{381162AA-2012-4519-BC9C-87A47C66C6CC}">
      <dsp:nvSpPr>
        <dsp:cNvPr id="0" name=""/>
        <dsp:cNvSpPr/>
      </dsp:nvSpPr>
      <dsp:spPr>
        <a:xfrm>
          <a:off x="3083331" y="1803"/>
          <a:ext cx="2158534" cy="1295120"/>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rgbClr val="F8F8F8"/>
              </a:solidFill>
              <a:latin typeface="Arial" panose="020B0604020202020204" pitchFamily="34" charset="0"/>
            </a:rPr>
            <a:t>Maior doação recorrente por associado</a:t>
          </a:r>
        </a:p>
      </dsp:txBody>
      <dsp:txXfrm>
        <a:off x="3083331" y="1803"/>
        <a:ext cx="2158534" cy="1295120"/>
      </dsp:txXfrm>
    </dsp:sp>
    <dsp:sp modelId="{4B3E8351-C130-48B9-B8E4-7C049A35E5FA}">
      <dsp:nvSpPr>
        <dsp:cNvPr id="0" name=""/>
        <dsp:cNvSpPr/>
      </dsp:nvSpPr>
      <dsp:spPr>
        <a:xfrm>
          <a:off x="5457719" y="1803"/>
          <a:ext cx="2158534" cy="1295120"/>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rgbClr val="F8F8F8"/>
              </a:solidFill>
              <a:latin typeface="Arial" panose="020B0604020202020204" pitchFamily="34" charset="0"/>
            </a:rPr>
            <a:t>Maior percentual de participação</a:t>
          </a:r>
        </a:p>
      </dsp:txBody>
      <dsp:txXfrm>
        <a:off x="5457719" y="1803"/>
        <a:ext cx="2158534" cy="1295120"/>
      </dsp:txXfrm>
    </dsp:sp>
    <dsp:sp modelId="{23873071-AB16-4730-9A59-3E57954DF76D}">
      <dsp:nvSpPr>
        <dsp:cNvPr id="0" name=""/>
        <dsp:cNvSpPr/>
      </dsp:nvSpPr>
      <dsp:spPr>
        <a:xfrm>
          <a:off x="1896136" y="1512778"/>
          <a:ext cx="2158534" cy="1295120"/>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rgbClr val="F8F8F8"/>
              </a:solidFill>
              <a:latin typeface="Arial" panose="020B0604020202020204" pitchFamily="34" charset="0"/>
            </a:rPr>
            <a:t>Maior percentual de participação recorrente</a:t>
          </a:r>
        </a:p>
      </dsp:txBody>
      <dsp:txXfrm>
        <a:off x="1896136" y="1512778"/>
        <a:ext cx="2158534" cy="1295120"/>
      </dsp:txXfrm>
    </dsp:sp>
    <dsp:sp modelId="{9A54FAE4-6904-43A3-ABC9-669FE4E1CA08}">
      <dsp:nvSpPr>
        <dsp:cNvPr id="0" name=""/>
        <dsp:cNvSpPr/>
      </dsp:nvSpPr>
      <dsp:spPr>
        <a:xfrm>
          <a:off x="4270525" y="1512778"/>
          <a:ext cx="2158534" cy="1295120"/>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noProof="0" dirty="0">
              <a:solidFill>
                <a:srgbClr val="F8F8F8"/>
              </a:solidFill>
              <a:latin typeface="Arial" panose="020B0604020202020204" pitchFamily="34" charset="0"/>
              <a:cs typeface="Arial" panose="020B0604020202020204" pitchFamily="34" charset="0"/>
            </a:rPr>
            <a:t>Elite: conseguir alcançar os outros quatro prêmios em um único ano</a:t>
          </a:r>
          <a:endParaRPr lang="pt-BR" sz="1600" b="1" kern="1200" dirty="0">
            <a:solidFill>
              <a:srgbClr val="F8F8F8"/>
            </a:solidFill>
            <a:latin typeface="Arial" panose="020B0604020202020204" pitchFamily="34" charset="0"/>
          </a:endParaRPr>
        </a:p>
      </dsp:txBody>
      <dsp:txXfrm>
        <a:off x="4270525" y="1512778"/>
        <a:ext cx="2158534" cy="1295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9670E5B-65F0-473C-A305-CAC397CFEC17}" type="datetimeFigureOut">
              <a:rPr lang="en-US" smtClean="0"/>
              <a:t>5/31/2018</a:t>
            </a:fld>
            <a:endParaRPr lang="pt-BR"/>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0C5F79-37F2-4508-B472-94496F7210EB}" type="slidenum">
              <a:rPr lang="en-US" smtClean="0"/>
              <a:t>‹#›</a:t>
            </a:fld>
            <a:endParaRPr lang="pt-BR"/>
          </a:p>
        </p:txBody>
      </p:sp>
    </p:spTree>
    <p:extLst>
      <p:ext uri="{BB962C8B-B14F-4D97-AF65-F5344CB8AC3E}">
        <p14:creationId xmlns:p14="http://schemas.microsoft.com/office/powerpoint/2010/main" val="40043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Bem-vindo e muito obrigado por dedicar o seu tempo hoje! Tenho a satisfação de compartilhar com você um panorama sucinto da campanha de captação de recursos da Fundação de Lions Clubs International. No papel de Leões, dedicamos as nossas vidas ao serviço e essa campanha nos capacitará a elevar os serviços que prestamos aos mais elevados patamares. </a:t>
            </a:r>
          </a:p>
          <a:p>
            <a:endParaRPr lang="pt-BR" baseline="0" noProof="0" dirty="0"/>
          </a:p>
          <a:p>
            <a:r>
              <a:rPr lang="pt-BR" noProof="0" dirty="0"/>
              <a:t>Primeiramente, quero citar uma breve história do que já realizamos e como a campanha de capital será o próximo passo lógico na evolução da nossa fundação e dos serviços que prestamos. Depois, passaremos alguns minutos falando sobre os objetivos da campanha, o tema, o caso para apoio, o plano operacional e reconhecimento. Em seguida, concluiremos com algumas sugestões de como pode se envolver, algo que certamente você estará interessado em aprender. </a:t>
            </a:r>
          </a:p>
          <a:p>
            <a:endParaRPr lang="pt-BR" baseline="0" noProof="0" dirty="0"/>
          </a:p>
          <a:p>
            <a:r>
              <a:rPr lang="pt-BR" noProof="0" dirty="0"/>
              <a:t>Então, vamos começar!</a:t>
            </a:r>
          </a:p>
          <a:p>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1</a:t>
            </a:fld>
            <a:endParaRPr lang="pt-BR"/>
          </a:p>
        </p:txBody>
      </p:sp>
    </p:spTree>
    <p:extLst>
      <p:ext uri="{BB962C8B-B14F-4D97-AF65-F5344CB8AC3E}">
        <p14:creationId xmlns:p14="http://schemas.microsoft.com/office/powerpoint/2010/main" val="132160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Espero que quando esta apresentação chegar ao fim, você esteja pensando em maneiras de oferecer apoio à Campanha 100. Fico feliz em compartilhar algumas sugestões com você. </a:t>
            </a:r>
          </a:p>
          <a:p>
            <a:endParaRPr lang="pt-BR" baseline="0" noProof="0" dirty="0"/>
          </a:p>
          <a:p>
            <a:r>
              <a:rPr lang="pt-BR" noProof="0" dirty="0"/>
              <a:t>Como foi mencionado anteriormente, todos os fundos arrecadados neste ano fiscal contam para a nossa Campanha 100.  Temos uma meta de referência de US$ 50 milhões para celebrarmos o 50</a:t>
            </a:r>
            <a:r>
              <a:rPr lang="pt-BR" baseline="30000" noProof="0" dirty="0"/>
              <a:t>º</a:t>
            </a:r>
            <a:r>
              <a:rPr lang="pt-BR" noProof="0" dirty="0"/>
              <a:t> aniversário de LCIF.  Alcançar esse objetivo de referência garantirá não apenas um lançamento bem-sucedido, mas também nos colocará no rumo certo ao sucesso.  Se você puder, envolva-se desde já. </a:t>
            </a:r>
          </a:p>
          <a:p>
            <a:endParaRPr lang="pt-BR" baseline="0" noProof="0" dirty="0"/>
          </a:p>
          <a:p>
            <a:r>
              <a:rPr lang="pt-BR" noProof="0" dirty="0"/>
              <a:t>Estamos pedindo a todos os Leões que façam uma contribuição pessoal à LCIF.  Em comemoração ao 50</a:t>
            </a:r>
            <a:r>
              <a:rPr lang="pt-BR" baseline="30000" noProof="0" dirty="0"/>
              <a:t>º</a:t>
            </a:r>
            <a:r>
              <a:rPr lang="pt-BR" noProof="0" dirty="0"/>
              <a:t> aniversário e para começar, talvez você esteja inclinado a doar US$ 50 em homenagem ao 50</a:t>
            </a:r>
            <a:r>
              <a:rPr lang="pt-BR" baseline="30000" noProof="0" dirty="0"/>
              <a:t>º</a:t>
            </a:r>
            <a:r>
              <a:rPr lang="pt-BR" noProof="0" dirty="0"/>
              <a:t> aniversário de nossa fundação, ou talvez queira doar US$ 100 neste ano em apoio à Campanha 100. Acesse o nosso website e considere usá-lo para doações recorrentes, assim causando um impacto agora e no futuro.  A sua doação ajudará em nossa missão de capacitar os serviços Leonísticos.  Todas as doações são importantes. </a:t>
            </a:r>
          </a:p>
          <a:p>
            <a:endParaRPr lang="pt-BR" baseline="0" noProof="0" dirty="0"/>
          </a:p>
          <a:p>
            <a:r>
              <a:rPr lang="pt-BR" noProof="0" dirty="0"/>
              <a:t>Obviamente, você não deixará de ser generoso ao fazer uma doação pessoal. Assim que fizer a sua doação, estará preparado para inspirar e liderar pelo exemplo ao divulgar a mensagem da Campanha 100 a outras pessoas! Converse com o seu clube sobre a possibilidade de se tornar um clube modelo. Certamente, você desejará aprender mais sobre os Clubes Modelo, portanto, entre em contato com o </a:t>
            </a:r>
            <a:r>
              <a:rPr lang="pt-BR" baseline="0" noProof="0" dirty="0">
                <a:solidFill>
                  <a:srgbClr val="FF0000"/>
                </a:solidFill>
              </a:rPr>
              <a:t>seu especialista em desenvolvimento regional. </a:t>
            </a:r>
            <a:r>
              <a:rPr lang="pt-BR" noProof="0" dirty="0"/>
              <a:t>Converse com outros Leões e também com a sua família, amigos e colegas. Dada a grande variedade de causas que a fundação atende, certamente haverá algo motivador e inspirador para todos em nossa mensagem da campanha.  </a:t>
            </a:r>
          </a:p>
          <a:p>
            <a:endParaRPr lang="pt-BR" baseline="0" noProof="0" dirty="0"/>
          </a:p>
          <a:p>
            <a:r>
              <a:rPr lang="pt-BR" noProof="0" dirty="0"/>
              <a:t>Considere planejar um evento de angariação de recursos, pois já que são feitos online ou em sua comunidade, eles provam ser uma maneira divertida e eficaz de fazer com que outros se envolvam. Finalmente, considere tornar-se um Coordenador de LCIF de Clube. Não há cargo mais importante para o sucesso da nossa campanha do que o de voluntário, pois ele é a voz da fundação para os associados dos clubes em todo o mundo.</a:t>
            </a:r>
          </a:p>
          <a:p>
            <a:endParaRPr lang="pt-BR" baseline="0" noProof="0" dirty="0"/>
          </a:p>
          <a:p>
            <a:endParaRPr lang="pt-BR" baseline="0" dirty="0"/>
          </a:p>
          <a:p>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10</a:t>
            </a:fld>
            <a:endParaRPr lang="pt-BR"/>
          </a:p>
        </p:txBody>
      </p:sp>
    </p:spTree>
    <p:extLst>
      <p:ext uri="{BB962C8B-B14F-4D97-AF65-F5344CB8AC3E}">
        <p14:creationId xmlns:p14="http://schemas.microsoft.com/office/powerpoint/2010/main" val="54741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pt-BR" noProof="0" dirty="0">
                <a:solidFill>
                  <a:srgbClr val="F8F8F8"/>
                </a:solidFill>
                <a:latin typeface="Arial" panose="020B0604020202020204" pitchFamily="34" charset="0"/>
              </a:rPr>
              <a:t>Os Clubes Modelo tomam a dianteira e servem de exemplo para todos os clubes, definindo uma meta desafiadora, muito além da média mínima por associado e angariando fundos por meio de uma variedade de estratégias:</a:t>
            </a:r>
          </a:p>
          <a:p>
            <a:pPr defTabSz="924458">
              <a:defRPr/>
            </a:pPr>
            <a:endParaRPr lang="pt-BR" noProof="0" dirty="0">
              <a:solidFill>
                <a:srgbClr val="F8F8F8"/>
              </a:solidFill>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pt-BR" noProof="0" dirty="0">
                <a:solidFill>
                  <a:schemeClr val="bg1"/>
                </a:solidFill>
                <a:latin typeface="Arial" panose="020B0604020202020204" pitchFamily="34" charset="0"/>
              </a:rPr>
              <a:t>Doações feitas por associados (como doações recorrentes, promessas de doação e doações únicas)</a:t>
            </a:r>
          </a:p>
          <a:p>
            <a:pPr marL="173336" indent="-173336">
              <a:buFont typeface="Arial" panose="020B0604020202020204" pitchFamily="34" charset="0"/>
              <a:buChar char="•"/>
            </a:pPr>
            <a:r>
              <a:rPr lang="pt-BR" noProof="0" dirty="0">
                <a:solidFill>
                  <a:schemeClr val="bg1"/>
                </a:solidFill>
                <a:latin typeface="Arial" panose="020B0604020202020204" pitchFamily="34" charset="0"/>
              </a:rPr>
              <a:t>Eventos e atividades de angariação de fundos</a:t>
            </a:r>
          </a:p>
          <a:p>
            <a:pPr marL="173336" indent="-173336">
              <a:buFont typeface="Arial" panose="020B0604020202020204" pitchFamily="34" charset="0"/>
              <a:buChar char="•"/>
            </a:pPr>
            <a:r>
              <a:rPr lang="pt-BR" noProof="0" dirty="0">
                <a:solidFill>
                  <a:schemeClr val="bg1"/>
                </a:solidFill>
                <a:latin typeface="Arial" panose="020B0604020202020204" pitchFamily="34" charset="0"/>
              </a:rPr>
              <a:t>Doações e promessas de empresas locais</a:t>
            </a:r>
          </a:p>
          <a:p>
            <a:pPr marL="173336" indent="-173336">
              <a:buFont typeface="Arial" panose="020B0604020202020204" pitchFamily="34" charset="0"/>
              <a:buChar char="•"/>
            </a:pPr>
            <a:r>
              <a:rPr lang="pt-BR" noProof="0" dirty="0">
                <a:solidFill>
                  <a:schemeClr val="bg1"/>
                </a:solidFill>
                <a:latin typeface="Arial" panose="020B0604020202020204" pitchFamily="34" charset="0"/>
              </a:rPr>
              <a:t>Uma doação da tesouraria do clube</a:t>
            </a:r>
          </a:p>
          <a:p>
            <a:pPr defTabSz="924458">
              <a:defRPr/>
            </a:pPr>
            <a:endParaRPr lang="pt-BR" noProof="0" dirty="0">
              <a:solidFill>
                <a:srgbClr val="F8F8F8"/>
              </a:solidFill>
              <a:latin typeface="Arial" panose="020B0604020202020204" pitchFamily="34" charset="0"/>
              <a:cs typeface="Arial" panose="020B0604020202020204" pitchFamily="34" charset="0"/>
            </a:endParaRPr>
          </a:p>
          <a:p>
            <a:r>
              <a:rPr lang="pt-BR" b="1" noProof="0" dirty="0"/>
              <a:t>Um clube pode tornar-se um Clube Modelo caso se comprometa em elevar uma meta com base em uma média mínima de US$ 750 por associado. </a:t>
            </a:r>
            <a:r>
              <a:rPr lang="pt-BR" noProof="0" dirty="0"/>
              <a:t>Embora chamemos isso de média por associado, a meta será alcançada com doações de Leões, Clubes e não-Leões.</a:t>
            </a:r>
          </a:p>
          <a:p>
            <a:r>
              <a:rPr lang="pt-BR" noProof="0" dirty="0"/>
              <a:t>Solicitamos aos Líderes de Área que ajudem a identificar Clubes Modelo em potencial. Os fortes candidatos a Clube Modelo atendem aos seguintes critérios:</a:t>
            </a:r>
          </a:p>
          <a:p>
            <a:pPr marL="173336" indent="-173336">
              <a:buFont typeface="Arial" panose="020B0604020202020204" pitchFamily="34" charset="0"/>
              <a:buChar char="•"/>
            </a:pPr>
            <a:r>
              <a:rPr lang="pt-BR" noProof="0" dirty="0"/>
              <a:t>Estão dispostos e </a:t>
            </a:r>
            <a:r>
              <a:rPr lang="pt-BR" noProof="0" dirty="0" smtClean="0"/>
              <a:t>entusiasmados </a:t>
            </a:r>
            <a:r>
              <a:rPr lang="pt-BR" noProof="0" dirty="0"/>
              <a:t>em angariar fundos para LCIF</a:t>
            </a:r>
          </a:p>
          <a:p>
            <a:pPr marL="173336" indent="-173336">
              <a:buFont typeface="Arial" panose="020B0604020202020204" pitchFamily="34" charset="0"/>
              <a:buChar char="•"/>
            </a:pPr>
            <a:r>
              <a:rPr lang="pt-BR" noProof="0" dirty="0"/>
              <a:t>Querem ser líderes</a:t>
            </a:r>
          </a:p>
          <a:p>
            <a:pPr marL="173336" indent="-173336">
              <a:buFont typeface="Arial" panose="020B0604020202020204" pitchFamily="34" charset="0"/>
              <a:buChar char="•"/>
            </a:pPr>
            <a:r>
              <a:rPr lang="pt-BR" noProof="0" dirty="0"/>
              <a:t>Estão dispostos a tentar uma variedade de estratégias de captação de recursos - não apenas doações individuais e não apenas eventos ou doações da tesouraria do clube.</a:t>
            </a:r>
          </a:p>
          <a:p>
            <a:pPr marL="173336" indent="-173336">
              <a:buFont typeface="Arial" panose="020B0604020202020204" pitchFamily="34" charset="0"/>
              <a:buChar char="•"/>
            </a:pPr>
            <a:r>
              <a:rPr lang="pt-BR" noProof="0" dirty="0"/>
              <a:t>Estamos procurando primeiramente por clubes que possam concluir uma campanha viável de Clube Modelo antes da convenção - mas os Clubes Modelo continuarão durante toda a campanha.</a:t>
            </a:r>
          </a:p>
          <a:p>
            <a:pPr marL="173336" indent="-173336">
              <a:buFont typeface="Arial" panose="020B0604020202020204" pitchFamily="34" charset="0"/>
              <a:buChar char="•"/>
            </a:pPr>
            <a:r>
              <a:rPr lang="pt-BR" noProof="0" dirty="0"/>
              <a:t>Queremos Clubes dispostos a estabelecer metas no nível mais alto possível, mesmo acima e além da PMA (média por associado) para Clubes Modelo.</a:t>
            </a:r>
          </a:p>
          <a:p>
            <a:pPr marL="173336" indent="-173336">
              <a:buFont typeface="Arial" panose="020B0604020202020204" pitchFamily="34" charset="0"/>
              <a:buChar char="•"/>
            </a:pPr>
            <a:r>
              <a:rPr lang="pt-BR" noProof="0" dirty="0"/>
              <a:t>Eles sentem-se empolgados em servir - adotam os valores do Leonismo e a missão de LCIF, promovem as Causas Globais e o apoio que recebem da Fundação.</a:t>
            </a:r>
          </a:p>
          <a:p>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11</a:t>
            </a:fld>
            <a:endParaRPr lang="pt-BR"/>
          </a:p>
        </p:txBody>
      </p:sp>
    </p:spTree>
    <p:extLst>
      <p:ext uri="{BB962C8B-B14F-4D97-AF65-F5344CB8AC3E}">
        <p14:creationId xmlns:p14="http://schemas.microsoft.com/office/powerpoint/2010/main" val="230249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31CA62DB-1F57-4D30-8BED-A68251125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xmlns="" id="{7EA5A5B2-77D6-4521-A8C5-6CAC85D4D2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en-US" dirty="0">
                <a:solidFill>
                  <a:srgbClr val="000000"/>
                </a:solidFill>
              </a:rPr>
              <a:t>Aqui você encontrará informações úteis sobre como fazer uma doação para a LCIF online ou por cheque pelo correio. O website também fornece informações adicionais sobre várias maneiras de doar.</a:t>
            </a:r>
          </a:p>
          <a:p>
            <a:pPr eaLnBrk="1" hangingPunct="1">
              <a:spcBef>
                <a:spcPct val="0"/>
              </a:spcBef>
            </a:pPr>
            <a:endParaRPr lang="pt-BR" altLang="en-US" dirty="0">
              <a:solidFill>
                <a:srgbClr val="000000"/>
              </a:solidFill>
            </a:endParaRPr>
          </a:p>
          <a:p>
            <a:pPr eaLnBrk="1" hangingPunct="1">
              <a:spcBef>
                <a:spcPct val="0"/>
              </a:spcBef>
            </a:pPr>
            <a:r>
              <a:rPr lang="pt-BR" altLang="en-US" dirty="0">
                <a:solidFill>
                  <a:srgbClr val="000000"/>
                </a:solidFill>
              </a:rPr>
              <a:t>Caso tenha alguma dúvida ou queira obter mais informações sobre como o seu clube pode tornar-se um Clube Modelo, os funcionários de LCIF estarão prontos a ajudar. </a:t>
            </a:r>
          </a:p>
        </p:txBody>
      </p:sp>
      <p:sp>
        <p:nvSpPr>
          <p:cNvPr id="82948" name="Slide Number Placeholder 3">
            <a:extLst>
              <a:ext uri="{FF2B5EF4-FFF2-40B4-BE49-F238E27FC236}">
                <a16:creationId xmlns:a16="http://schemas.microsoft.com/office/drawing/2014/main" xmlns="" id="{9C1DFA54-33CA-4E8C-9C7C-87303BBA17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61CD4790-C4AF-403A-A320-CD5B4C72012D}" type="slidenum">
              <a:rPr lang="en-US" altLang="en-US" smtClean="0">
                <a:solidFill>
                  <a:srgbClr val="000000"/>
                </a:solidFill>
              </a:rPr>
              <a:pPr fontAlgn="base">
                <a:spcBef>
                  <a:spcPct val="0"/>
                </a:spcBef>
                <a:spcAft>
                  <a:spcPct val="0"/>
                </a:spcAft>
                <a:buSzPct val="100000"/>
              </a:pPr>
              <a:t>12</a:t>
            </a:fld>
            <a:endParaRPr lang="en-US" altLang="en-US">
              <a:solidFill>
                <a:srgbClr val="000000"/>
              </a:solidFill>
            </a:endParaRPr>
          </a:p>
        </p:txBody>
      </p:sp>
    </p:spTree>
    <p:extLst>
      <p:ext uri="{BB962C8B-B14F-4D97-AF65-F5344CB8AC3E}">
        <p14:creationId xmlns:p14="http://schemas.microsoft.com/office/powerpoint/2010/main" val="158018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Muito obrigado pelo seu tempo hoje!</a:t>
            </a:r>
          </a:p>
        </p:txBody>
      </p:sp>
      <p:sp>
        <p:nvSpPr>
          <p:cNvPr id="4" name="Slide Number Placeholder 3"/>
          <p:cNvSpPr>
            <a:spLocks noGrp="1"/>
          </p:cNvSpPr>
          <p:nvPr>
            <p:ph type="sldNum" sz="quarter" idx="10"/>
          </p:nvPr>
        </p:nvSpPr>
        <p:spPr/>
        <p:txBody>
          <a:bodyPr/>
          <a:lstStyle/>
          <a:p>
            <a:fld id="{A60C5F79-37F2-4508-B472-94496F7210EB}" type="slidenum">
              <a:rPr lang="en-US" smtClean="0"/>
              <a:t>13</a:t>
            </a:fld>
            <a:endParaRPr lang="pt-BR"/>
          </a:p>
        </p:txBody>
      </p:sp>
    </p:spTree>
    <p:extLst>
      <p:ext uri="{BB962C8B-B14F-4D97-AF65-F5344CB8AC3E}">
        <p14:creationId xmlns:p14="http://schemas.microsoft.com/office/powerpoint/2010/main" val="192172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pt-BR" noProof="0" dirty="0"/>
              <a:t>Em junho de 2018, LCIF estará comemorando o seu 50º aniversário.  LCIF é a Nossa Fundação.  Nos últimos 50 anos, a nossa fundação causou um enorme impacto em muitos projetos e iniciativas locais e globais.  Graças à outorga de mais de US$ 1 bilhão em subsídios, salvamos a visão de 9,1 milhões de pessoas por meio de cirurgias de catarata.  Proporcionamos uma vida melhor para mais de 16 milhões de crianças que aprenderam habilidades positivas por meio do programa Lions Quest.  Estamos presentes para nossos vizinhos e comunidades em todo o mundo, sempre que uma catástrofe acontece, já tendo outorgado mais de US$ 118 milhões em assistência após catástrofes.  Apoiamos a vacinação de milhões de crianças contra o sarampo, poupando inúmeras vidas.  </a:t>
            </a:r>
          </a:p>
          <a:p>
            <a:pPr defTabSz="924458">
              <a:defRPr/>
            </a:pPr>
            <a:endParaRPr lang="pt-BR" baseline="0" noProof="0" dirty="0"/>
          </a:p>
          <a:p>
            <a:pPr defTabSz="924458">
              <a:defRPr/>
            </a:pPr>
            <a:r>
              <a:rPr lang="pt-BR" noProof="0" dirty="0"/>
              <a:t>Quais são alguns dos impactos mais marcantes que LCIF já causou em sua comunidade? </a:t>
            </a:r>
          </a:p>
          <a:p>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2</a:t>
            </a:fld>
            <a:endParaRPr lang="pt-BR"/>
          </a:p>
        </p:txBody>
      </p:sp>
    </p:spTree>
    <p:extLst>
      <p:ext uri="{BB962C8B-B14F-4D97-AF65-F5344CB8AC3E}">
        <p14:creationId xmlns:p14="http://schemas.microsoft.com/office/powerpoint/2010/main" val="94211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Muitos devem estar lembrados da Avaliação dos Serviço Globais realizada por LCI em 2015, juntamente com o processo de planejamento estratégico do LCI Adiante. Esse processo resultou em Nossas Causas Globais (anteriormente chamadas de “Estrutura de Serviços Globais”). As causas referem-se a cinco áreas de enfoque prioritário: Diabetes, Meio Ambiente, Fome, Visão e Câncer Infantil - bem como o engajamento juvenil e os benefícios que os jovens trazem para essas áreas.</a:t>
            </a:r>
          </a:p>
          <a:p>
            <a:endParaRPr lang="pt-BR" baseline="0" noProof="0" dirty="0"/>
          </a:p>
          <a:p>
            <a:r>
              <a:rPr lang="pt-BR" noProof="0" dirty="0"/>
              <a:t>A missão de LCIF é impulsionar o serviço Leonístico. Com a expansão das Causas Globais, LCIF reconheceu a necessidade de fazer algo extraordinário para transformar essa possibilidade em algo palpável.</a:t>
            </a:r>
          </a:p>
          <a:p>
            <a:endParaRPr lang="pt-BR" noProof="0" dirty="0"/>
          </a:p>
          <a:p>
            <a:r>
              <a:rPr lang="pt-BR" noProof="0" dirty="0"/>
              <a:t>Para testar o nível de interesse e compromisso em apoiar as causas por meio de uma campanha de captação de recursos, LCIF iniciou um estudo de viabilidade e planejamento de campanha entre junho e agosto de 2017, visando testar uma meta de US$ 300 milhões e entender às prioridades de diferentes áreas de enfoque. Como você pode ver aqui, houve uma reação positiva significativa à possibilidade de uma campanha, particularmente dando apoio às Causas Globais. </a:t>
            </a:r>
          </a:p>
          <a:p>
            <a:endParaRPr lang="pt-BR" baseline="0" noProof="0" dirty="0"/>
          </a:p>
          <a:p>
            <a:r>
              <a:rPr lang="pt-BR" noProof="0" dirty="0"/>
              <a:t>Portanto, o Conselho de Curadores aprovou uma campanha para dar prosseguimento ao plano em agosto de 2017.</a:t>
            </a:r>
          </a:p>
          <a:p>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3</a:t>
            </a:fld>
            <a:endParaRPr lang="pt-BR"/>
          </a:p>
        </p:txBody>
      </p:sp>
    </p:spTree>
    <p:extLst>
      <p:ext uri="{BB962C8B-B14F-4D97-AF65-F5344CB8AC3E}">
        <p14:creationId xmlns:p14="http://schemas.microsoft.com/office/powerpoint/2010/main" val="327124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pt-BR" dirty="0"/>
              <a:t>Tenho a satisfação de informar que a nossa campanha de captação de recursos agora tem um nome -  </a:t>
            </a:r>
            <a:r>
              <a:rPr lang="pt-BR" b="1" dirty="0"/>
              <a:t>Campanha 100</a:t>
            </a:r>
            <a:r>
              <a:rPr lang="pt-BR" dirty="0"/>
              <a:t> e um slogan, </a:t>
            </a:r>
            <a:r>
              <a:rPr lang="pt-BR" b="1" dirty="0"/>
              <a:t>LCIF:</a:t>
            </a:r>
            <a:r>
              <a:rPr lang="pt-BR" b="1" baseline="0" dirty="0"/>
              <a:t> Impulsionando o Serviço.</a:t>
            </a:r>
            <a:r>
              <a:rPr lang="pt-BR" dirty="0"/>
              <a:t> Talvez você esteja curioso sobre o que significa a Campanha 100? </a:t>
            </a:r>
          </a:p>
          <a:p>
            <a:endParaRPr lang="pt-BR" baseline="0" dirty="0"/>
          </a:p>
          <a:p>
            <a:r>
              <a:rPr lang="pt-BR" dirty="0"/>
              <a:t>Tudo começou há </a:t>
            </a:r>
            <a:r>
              <a:rPr lang="pt-BR" b="1" dirty="0"/>
              <a:t>100</a:t>
            </a:r>
            <a:r>
              <a:rPr lang="pt-BR" dirty="0"/>
              <a:t> anos com Melvin Jones. Ele teve uma visão e os Leões ainda hoje estão marchando em direção a ela.  Restaurando a visão e prevenindo a cegueira.  Mobilizando atendimento após catástrofes.  Proporcionando ambientes positivos para o aprendizado infantil.  Servindo aos deficientes, idosos e populações mais vulneráveis.  Tudo isso não pode ser feito apenas por um Leão, clube ou distrito.  Mas juntos, nós podemos!</a:t>
            </a:r>
          </a:p>
          <a:p>
            <a:r>
              <a:rPr lang="pt-BR" dirty="0"/>
              <a:t> </a:t>
            </a:r>
          </a:p>
          <a:p>
            <a:r>
              <a:rPr lang="pt-BR" dirty="0"/>
              <a:t>Embora os Leões reflitam com orgulho sobre essas realizações, também olhamos para o futuro, em direção aos próximos </a:t>
            </a:r>
            <a:r>
              <a:rPr lang="pt-BR" b="1" dirty="0"/>
              <a:t>100</a:t>
            </a:r>
            <a:r>
              <a:rPr lang="pt-BR" dirty="0"/>
              <a:t> anos.  Percebemos que as necessidades do mundo nunca foram tão grandes.  Vemos novos desafios à nossa frente.  </a:t>
            </a:r>
          </a:p>
          <a:p>
            <a:r>
              <a:rPr lang="pt-BR" dirty="0"/>
              <a:t> </a:t>
            </a:r>
          </a:p>
          <a:p>
            <a:r>
              <a:rPr lang="pt-BR" dirty="0"/>
              <a:t>E se </a:t>
            </a:r>
            <a:r>
              <a:rPr lang="pt-BR" b="1" dirty="0"/>
              <a:t>100</a:t>
            </a:r>
            <a:r>
              <a:rPr lang="pt-BR" dirty="0"/>
              <a:t>% dos Leões contribuíssem para este esforço global?  O que poderíamos realizar se todos os Leões doassem </a:t>
            </a:r>
            <a:r>
              <a:rPr lang="pt-BR" b="1" dirty="0"/>
              <a:t>US$ 100</a:t>
            </a:r>
            <a:r>
              <a:rPr lang="pt-BR" dirty="0"/>
              <a:t> por ano? </a:t>
            </a:r>
          </a:p>
          <a:p>
            <a:endParaRPr lang="pt-BR" dirty="0">
              <a:ea typeface="ヒラギノ角ゴ Pro W3" charset="0"/>
              <a:cs typeface="ヒラギノ角ゴ Pro W3" charset="0"/>
            </a:endParaRPr>
          </a:p>
          <a:p>
            <a:r>
              <a:rPr lang="pt-BR" dirty="0"/>
              <a:t>O mais importante para os Leões é prestar serviços. Isto é o que fazemos. Mas, obviamente, não podemos fazer tudo sozinhos. Os Leões sentem-se empoderados por LCIF. Isso porque LCIF propicia os recursos necessários aos Leões para enfrentemos as questões com as quais nos importamos. Porque temos o entendimento de que o serviço significa doar e fazer, o nosso impacto perdurará durante os próximos </a:t>
            </a:r>
            <a:r>
              <a:rPr lang="pt-BR" b="1" dirty="0"/>
              <a:t>100</a:t>
            </a:r>
            <a:r>
              <a:rPr lang="pt-BR" dirty="0"/>
              <a:t> anos, e no porvir. </a:t>
            </a:r>
          </a:p>
        </p:txBody>
      </p:sp>
    </p:spTree>
    <p:extLst>
      <p:ext uri="{BB962C8B-B14F-4D97-AF65-F5344CB8AC3E}">
        <p14:creationId xmlns:p14="http://schemas.microsoft.com/office/powerpoint/2010/main" val="175965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t>A campanha de angariação de recursos será oficialmente lançada na Convenção Internacional em </a:t>
            </a:r>
            <a:r>
              <a:rPr lang="pt-BR" noProof="0" dirty="0" err="1"/>
              <a:t>Las</a:t>
            </a:r>
            <a:r>
              <a:rPr lang="pt-BR" noProof="0" dirty="0"/>
              <a:t> Vegas e terá a duração de três anos fiscais após o lançamento.  A meta de captação de recursos é arrecadar </a:t>
            </a:r>
            <a:r>
              <a:rPr lang="pt-BR" b="1" noProof="0" dirty="0"/>
              <a:t>US$ 300 milhões em apoio aos serviços dos Leões</a:t>
            </a:r>
            <a:r>
              <a:rPr lang="pt-BR" noProof="0" dirty="0"/>
              <a:t>. Isso incluirá todas as doações feitas à fundação na duração da campanha.  As doações feitas à LCIF durante o ano de aniversário de 50 anos, também contarão para a campanha de capital.  </a:t>
            </a:r>
          </a:p>
          <a:p>
            <a:endParaRPr lang="pt-BR" baseline="0" noProof="0" dirty="0"/>
          </a:p>
          <a:p>
            <a:r>
              <a:rPr lang="pt-BR" noProof="0" dirty="0"/>
              <a:t>Quero enfatizar dois pontos muito importantes que acabei de fazer.  Primeiramente, a campanha inclui todas as doações feitas à fundação.  Em segundo lugar, todas as doações feitas à LCIF no ano fiscal corrente também contam. </a:t>
            </a:r>
          </a:p>
          <a:p>
            <a:endParaRPr lang="pt-BR" baseline="0" noProof="0" dirty="0"/>
          </a:p>
          <a:p>
            <a:r>
              <a:rPr lang="pt-BR" noProof="0" dirty="0"/>
              <a:t>Uma campanha bem-sucedida nos permitirá aumentar o impacto dos nossos serviços nas atuais áreas de enfoque de LCIF: visão, juventude, assistência após catástrofes e causas humanitárias. A campanha de capital também financiará o combate ao diabetes, uma moderna crise global de saúde e uma causa de destaque de LCI. A campanha também financiará as áreas de enfoque de LCIF em expansão, incluindo o meio ambiente, o câncer infantil e a fome.</a:t>
            </a:r>
          </a:p>
          <a:p>
            <a:endParaRPr lang="pt-BR" baseline="0" noProof="0" dirty="0"/>
          </a:p>
          <a:p>
            <a:r>
              <a:rPr lang="pt-BR" noProof="0" dirty="0"/>
              <a:t>Entraremos em mais detalhes sobre a visão e os objetivos programáticos de LCIF mais adiante durante a apresentação. </a:t>
            </a:r>
          </a:p>
          <a:p>
            <a:pPr defTabSz="924458">
              <a:defRPr/>
            </a:pPr>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5</a:t>
            </a:fld>
            <a:endParaRPr lang="pt-BR"/>
          </a:p>
        </p:txBody>
      </p:sp>
    </p:spTree>
    <p:extLst>
      <p:ext uri="{BB962C8B-B14F-4D97-AF65-F5344CB8AC3E}">
        <p14:creationId xmlns:p14="http://schemas.microsoft.com/office/powerpoint/2010/main" val="192664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pt-BR" noProof="0" dirty="0"/>
              <a:t>Aqui você verá um resumo do nosso caso para apoio. </a:t>
            </a:r>
          </a:p>
          <a:p>
            <a:endParaRPr lang="pt-BR" noProof="0" dirty="0"/>
          </a:p>
          <a:p>
            <a:r>
              <a:rPr lang="pt-BR" noProof="0" dirty="0"/>
              <a:t>Começaremos, como os Leões sempre fazem, abordando as necessidades do mundo, que nunca foram tão grandes. </a:t>
            </a:r>
          </a:p>
          <a:p>
            <a:endParaRPr lang="pt-BR" baseline="0" noProof="0" dirty="0"/>
          </a:p>
          <a:p>
            <a:r>
              <a:rPr lang="pt-BR" noProof="0" dirty="0"/>
              <a:t>Depois, faremos a transição para a nossa história, descrevendo as muitas realizações de LCIF ao longo dos 50 anos de trajetória, incluindo US$ 1 bilhão em subsídios concedidos em apoio ao serviço dos Leões. </a:t>
            </a:r>
          </a:p>
          <a:p>
            <a:endParaRPr lang="pt-BR" baseline="0" noProof="0" dirty="0"/>
          </a:p>
          <a:p>
            <a:r>
              <a:rPr lang="pt-BR" noProof="0" dirty="0"/>
              <a:t>Dando prosseguimento, o caso delineia o principal objetivo da Campanha 100, angariar US$ 300 milhões para atender a mais de 200 milhões de pessoas por ano até 2021 e também às metas programáticas específicas da campanha.</a:t>
            </a:r>
          </a:p>
          <a:p>
            <a:endParaRPr lang="pt-BR" baseline="0" noProof="0" dirty="0"/>
          </a:p>
          <a:p>
            <a:r>
              <a:rPr lang="pt-BR" noProof="0" dirty="0"/>
              <a:t>Por meio da Campanha 100, LCIF aumentará o impacto do serviço dos Leões em todas as atuais áreas de enfoque de LCIF. LCIF abordará a moderna crises de saúde relacionada ao diabetes, reduzindo a sua prevalência e melhorando a qualidade de vida daqueles diagnosticados. LCIF expandirá nosso enfoque para incluir todas as causas da fome, danos ao meio ambiente e incidência do câncer infantil. </a:t>
            </a:r>
          </a:p>
          <a:p>
            <a:endParaRPr lang="pt-BR" baseline="0" noProof="0" dirty="0"/>
          </a:p>
          <a:p>
            <a:r>
              <a:rPr lang="pt-BR" noProof="0" dirty="0"/>
              <a:t>Finalizando, faremos um chamado à ação. Nós nos voluntariamos para provocar um impacto em nossas comunidades. Doamos para provocar um impacto no mundo. Impulsionamos o serviço quando fazemos ambas as coisas. </a:t>
            </a:r>
          </a:p>
          <a:p>
            <a:endParaRPr lang="pt-BR" baseline="0" dirty="0"/>
          </a:p>
        </p:txBody>
      </p:sp>
    </p:spTree>
    <p:extLst>
      <p:ext uri="{BB962C8B-B14F-4D97-AF65-F5344CB8AC3E}">
        <p14:creationId xmlns:p14="http://schemas.microsoft.com/office/powerpoint/2010/main" val="1799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9FE8C48C-6958-47D0-A9A2-E0DD211B3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0207B375-83BA-4C12-8E11-7B51E2638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en-US" dirty="0">
                <a:solidFill>
                  <a:srgbClr val="000000"/>
                </a:solidFill>
              </a:rPr>
              <a:t>Embora LCIF tenha realizado anteriormente duas campanhas de capital de grande sucesso, a Campanha </a:t>
            </a:r>
            <a:r>
              <a:rPr lang="pt-BR" altLang="en-US" dirty="0" err="1">
                <a:solidFill>
                  <a:srgbClr val="000000"/>
                </a:solidFill>
              </a:rPr>
              <a:t>SightFirst</a:t>
            </a:r>
            <a:r>
              <a:rPr lang="pt-BR" altLang="en-US" dirty="0">
                <a:solidFill>
                  <a:srgbClr val="000000"/>
                </a:solidFill>
              </a:rPr>
              <a:t> e a Campanha </a:t>
            </a:r>
            <a:r>
              <a:rPr lang="pt-BR" altLang="en-US" dirty="0" err="1">
                <a:solidFill>
                  <a:srgbClr val="000000"/>
                </a:solidFill>
              </a:rPr>
              <a:t>SightFirst</a:t>
            </a:r>
            <a:r>
              <a:rPr lang="pt-BR" altLang="en-US" dirty="0">
                <a:solidFill>
                  <a:srgbClr val="000000"/>
                </a:solidFill>
              </a:rPr>
              <a:t> II, nunca tivemos uma iniciativa semelhante à Campanha 100.</a:t>
            </a:r>
          </a:p>
          <a:p>
            <a:pPr eaLnBrk="1" hangingPunct="1">
              <a:spcBef>
                <a:spcPct val="0"/>
              </a:spcBef>
            </a:pPr>
            <a:endParaRPr lang="pt-BR" altLang="en-US" dirty="0">
              <a:solidFill>
                <a:srgbClr val="000000"/>
              </a:solidFill>
            </a:endParaRPr>
          </a:p>
          <a:p>
            <a:pPr eaLnBrk="1" hangingPunct="1">
              <a:spcBef>
                <a:spcPct val="0"/>
              </a:spcBef>
            </a:pPr>
            <a:r>
              <a:rPr lang="pt-BR" altLang="en-US" dirty="0">
                <a:solidFill>
                  <a:srgbClr val="000000"/>
                </a:solidFill>
              </a:rPr>
              <a:t>Sabemos que o </a:t>
            </a:r>
            <a:r>
              <a:rPr lang="pt-BR" altLang="en-US" dirty="0" err="1">
                <a:solidFill>
                  <a:srgbClr val="000000"/>
                </a:solidFill>
              </a:rPr>
              <a:t>SightFirst</a:t>
            </a:r>
            <a:r>
              <a:rPr lang="pt-BR" altLang="en-US" dirty="0">
                <a:solidFill>
                  <a:srgbClr val="000000"/>
                </a:solidFill>
              </a:rPr>
              <a:t> teve um enfoque único, sendo que a Campanha 100 tem um enfoque muito mais vasto em todas as áreas de enfoque existentes, bem como em nossas novas causas globais. Antecipamos que a Campanha 100 seja um ponto crucial na filantropia de LCIF, mudando nossa perspectiva e a cultura de doações. </a:t>
            </a:r>
          </a:p>
        </p:txBody>
      </p:sp>
      <p:sp>
        <p:nvSpPr>
          <p:cNvPr id="48132" name="Slide Number Placeholder 3">
            <a:extLst>
              <a:ext uri="{FF2B5EF4-FFF2-40B4-BE49-F238E27FC236}">
                <a16:creationId xmlns:a16="http://schemas.microsoft.com/office/drawing/2014/main" xmlns="" id="{5D412CEA-2137-463E-80C8-76F4DFE5E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66BF6DF8-9DEE-4288-AC7E-E1DF90CE4310}" type="slidenum">
              <a:rPr lang="en-US" altLang="en-US" smtClean="0">
                <a:solidFill>
                  <a:srgbClr val="000000"/>
                </a:solidFill>
              </a:rPr>
              <a:pPr fontAlgn="base">
                <a:spcBef>
                  <a:spcPct val="0"/>
                </a:spcBef>
                <a:spcAft>
                  <a:spcPct val="0"/>
                </a:spcAft>
                <a:buSzPct val="100000"/>
              </a:pPr>
              <a:t>7</a:t>
            </a:fld>
            <a:endParaRPr lang="en-US" altLang="en-US">
              <a:solidFill>
                <a:srgbClr val="000000"/>
              </a:solidFill>
            </a:endParaRPr>
          </a:p>
        </p:txBody>
      </p:sp>
    </p:spTree>
    <p:extLst>
      <p:ext uri="{BB962C8B-B14F-4D97-AF65-F5344CB8AC3E}">
        <p14:creationId xmlns:p14="http://schemas.microsoft.com/office/powerpoint/2010/main" val="250591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68B3D296-866B-4CF8-AE29-D23F661CA0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B26F679E-56E2-474B-8B6A-279B021AD5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en-US" dirty="0">
                <a:solidFill>
                  <a:srgbClr val="000000"/>
                </a:solidFill>
              </a:rPr>
              <a:t>A campanha está utilizando uma variedade de estratégias de reconhecimento para incentivar as doações individuais e de clube. Para o reconhecimento de doações de indivíduos, as novas oportunidades relacionadas à campanha coincidirão com o reconhecimento de LCIF em vigor. Isso significa que programas contínuos bem-sucedidos e bem recebidos, como o Título de Companheiro de Melvin Jones e Companheiro de Melvin Jones Progressivo, continuarão durante a campanha - sendo que todas as doações contarão para os créditos de CMJ, além de receberem o devido reconhecimento referente à campanha. A nova estrutura de reconhecimento procura incentivar doações regulares e recorrentes, comemorar o 50</a:t>
            </a:r>
            <a:r>
              <a:rPr lang="pt-BR" altLang="en-US" baseline="30000" dirty="0">
                <a:solidFill>
                  <a:srgbClr val="000000"/>
                </a:solidFill>
              </a:rPr>
              <a:t>º</a:t>
            </a:r>
            <a:r>
              <a:rPr lang="pt-BR" altLang="en-US" dirty="0">
                <a:solidFill>
                  <a:srgbClr val="000000"/>
                </a:solidFill>
              </a:rPr>
              <a:t> aniversário da fundação e incentivar o aumento dos níveis de doações.</a:t>
            </a:r>
          </a:p>
          <a:p>
            <a:pPr eaLnBrk="1" hangingPunct="1">
              <a:spcBef>
                <a:spcPct val="0"/>
              </a:spcBef>
            </a:pPr>
            <a:endParaRPr lang="pt-BR" altLang="en-US" dirty="0">
              <a:solidFill>
                <a:srgbClr val="000000"/>
              </a:solidFill>
            </a:endParaRPr>
          </a:p>
          <a:p>
            <a:pPr eaLnBrk="1" hangingPunct="1">
              <a:spcBef>
                <a:spcPct val="0"/>
              </a:spcBef>
            </a:pPr>
            <a:r>
              <a:rPr lang="pt-BR" altLang="en-US" dirty="0">
                <a:solidFill>
                  <a:srgbClr val="000000"/>
                </a:solidFill>
              </a:rPr>
              <a:t>Para </a:t>
            </a:r>
            <a:r>
              <a:rPr lang="pt-BR" altLang="en-US" b="1" dirty="0">
                <a:solidFill>
                  <a:srgbClr val="000000"/>
                </a:solidFill>
              </a:rPr>
              <a:t>doações ou promessas de doação por quantia total</a:t>
            </a:r>
            <a:r>
              <a:rPr lang="pt-BR" altLang="en-US" dirty="0">
                <a:solidFill>
                  <a:srgbClr val="000000"/>
                </a:solidFill>
              </a:rPr>
              <a:t>, a campanha oferecerá vários níveis de distintivos e outros reconhecimentos. Os nomes dos níveis estarão incluindo mensagens do caso para apoio à campanha. </a:t>
            </a:r>
          </a:p>
          <a:p>
            <a:pPr eaLnBrk="1" hangingPunct="1">
              <a:spcBef>
                <a:spcPct val="0"/>
              </a:spcBef>
            </a:pPr>
            <a:endParaRPr lang="pt-BR" altLang="en-US" dirty="0">
              <a:solidFill>
                <a:srgbClr val="000000"/>
              </a:solidFill>
            </a:endParaRPr>
          </a:p>
          <a:p>
            <a:pPr eaLnBrk="1" hangingPunct="1">
              <a:spcBef>
                <a:spcPct val="0"/>
              </a:spcBef>
            </a:pPr>
            <a:r>
              <a:rPr lang="pt-BR" altLang="en-US" dirty="0">
                <a:solidFill>
                  <a:srgbClr val="000000"/>
                </a:solidFill>
              </a:rPr>
              <a:t>Para reconhecer as </a:t>
            </a:r>
            <a:r>
              <a:rPr lang="pt-BR" altLang="en-US" b="1" dirty="0">
                <a:solidFill>
                  <a:srgbClr val="000000"/>
                </a:solidFill>
              </a:rPr>
              <a:t>doações automatizadas</a:t>
            </a:r>
            <a:r>
              <a:rPr lang="pt-BR" altLang="en-US" dirty="0">
                <a:solidFill>
                  <a:srgbClr val="000000"/>
                </a:solidFill>
              </a:rPr>
              <a:t>, a campanha provavelmente instituirá tipos de afiliações acompanhadas dos devidos reconhecimentos. </a:t>
            </a:r>
          </a:p>
          <a:p>
            <a:pPr eaLnBrk="1" hangingPunct="1">
              <a:spcBef>
                <a:spcPct val="0"/>
              </a:spcBef>
            </a:pPr>
            <a:endParaRPr lang="pt-BR" altLang="en-US" dirty="0">
              <a:solidFill>
                <a:srgbClr val="000000"/>
              </a:solidFill>
            </a:endParaRPr>
          </a:p>
          <a:p>
            <a:pPr eaLnBrk="1" hangingPunct="1">
              <a:spcBef>
                <a:spcPct val="0"/>
              </a:spcBef>
            </a:pPr>
            <a:r>
              <a:rPr lang="pt-BR" altLang="en-US" dirty="0">
                <a:solidFill>
                  <a:srgbClr val="000000"/>
                </a:solidFill>
              </a:rPr>
              <a:t>Mais detalhes sobre níveis e oportunidades de reconhecimentos específicos serão aprovados e anunciados em breve.</a:t>
            </a:r>
          </a:p>
        </p:txBody>
      </p:sp>
      <p:sp>
        <p:nvSpPr>
          <p:cNvPr id="71684" name="Slide Number Placeholder 3">
            <a:extLst>
              <a:ext uri="{FF2B5EF4-FFF2-40B4-BE49-F238E27FC236}">
                <a16:creationId xmlns:a16="http://schemas.microsoft.com/office/drawing/2014/main" xmlns="" id="{C57E10EC-1CE6-42A2-886B-9CB325557E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4A4F8678-731A-42A4-BD2F-6B8CF7836676}" type="slidenum">
              <a:rPr lang="en-US" altLang="en-US" smtClean="0">
                <a:solidFill>
                  <a:srgbClr val="000000"/>
                </a:solidFill>
              </a:rPr>
              <a:pPr fontAlgn="base">
                <a:spcBef>
                  <a:spcPct val="0"/>
                </a:spcBef>
                <a:spcAft>
                  <a:spcPct val="0"/>
                </a:spcAft>
                <a:buSzPct val="100000"/>
              </a:pPr>
              <a:t>8</a:t>
            </a:fld>
            <a:endParaRPr lang="en-US" altLang="en-US">
              <a:solidFill>
                <a:srgbClr val="000000"/>
              </a:solidFill>
            </a:endParaRPr>
          </a:p>
        </p:txBody>
      </p:sp>
    </p:spTree>
    <p:extLst>
      <p:ext uri="{BB962C8B-B14F-4D97-AF65-F5344CB8AC3E}">
        <p14:creationId xmlns:p14="http://schemas.microsoft.com/office/powerpoint/2010/main" val="282751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a:latin typeface="Arial" panose="020B0604020202020204" pitchFamily="34" charset="0"/>
              </a:rPr>
              <a:t>Além do programa de Clube Modelo, que discutiremos em poucos minutos, a campanha estará reconhecendo os clubes por alcançarem outras médias por associado e doações totais. Esses níveis de reconhecimento serão anunciados em breve.</a:t>
            </a:r>
          </a:p>
          <a:p>
            <a:endParaRPr lang="pt-BR" baseline="0" noProof="0" dirty="0">
              <a:latin typeface="Arial" panose="020B0604020202020204" pitchFamily="34" charset="0"/>
              <a:cs typeface="Arial" panose="020B0604020202020204" pitchFamily="34" charset="0"/>
            </a:endParaRPr>
          </a:p>
          <a:p>
            <a:r>
              <a:rPr lang="pt-BR" noProof="0" dirty="0">
                <a:latin typeface="Arial" panose="020B0604020202020204" pitchFamily="34" charset="0"/>
              </a:rPr>
              <a:t>A campanha também estará oferecendo uma série de prêmios não competitivos que serão disponibilizados para os líderes de todos os clubes, juntamente com áreas selecionadas, distritos múltiplos e distritos que alcançarem certos níveis de participação. </a:t>
            </a:r>
          </a:p>
          <a:p>
            <a:endParaRPr lang="pt-BR" noProof="0" dirty="0">
              <a:latin typeface="Arial" panose="020B0604020202020204" pitchFamily="34" charset="0"/>
              <a:cs typeface="Arial" panose="020B0604020202020204" pitchFamily="34" charset="0"/>
            </a:endParaRPr>
          </a:p>
          <a:p>
            <a:r>
              <a:rPr lang="pt-BR" noProof="0" dirty="0">
                <a:latin typeface="Arial" panose="020B0604020202020204" pitchFamily="34" charset="0"/>
              </a:rPr>
              <a:t>Além disso, a campanha oferecerá cinco possíveis prêmios competitivos aos líderes nos níveis de área, distrito múltiplo e distrito. Os critérios são:</a:t>
            </a:r>
          </a:p>
          <a:p>
            <a:endParaRPr lang="pt-BR" noProof="0"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pt-BR" noProof="0" dirty="0">
                <a:latin typeface="Arial" panose="020B0604020202020204" pitchFamily="34" charset="0"/>
              </a:rPr>
              <a:t>Maior doação por associado</a:t>
            </a:r>
          </a:p>
          <a:p>
            <a:pPr marL="173336" indent="-173336">
              <a:buFont typeface="Arial" panose="020B0604020202020204" pitchFamily="34" charset="0"/>
              <a:buChar char="•"/>
            </a:pPr>
            <a:r>
              <a:rPr lang="pt-BR" baseline="0" noProof="0" dirty="0">
                <a:latin typeface="Arial" panose="020B0604020202020204" pitchFamily="34" charset="0"/>
              </a:rPr>
              <a:t>Maior doação recorrente por associado</a:t>
            </a:r>
          </a:p>
          <a:p>
            <a:pPr marL="173336" indent="-173336">
              <a:buFont typeface="Arial" panose="020B0604020202020204" pitchFamily="34" charset="0"/>
              <a:buChar char="•"/>
            </a:pPr>
            <a:r>
              <a:rPr lang="pt-BR" baseline="0" noProof="0" dirty="0">
                <a:latin typeface="Arial" panose="020B0604020202020204" pitchFamily="34" charset="0"/>
              </a:rPr>
              <a:t>Maior percentual de participação</a:t>
            </a:r>
          </a:p>
          <a:p>
            <a:pPr marL="173336" indent="-173336">
              <a:buFont typeface="Arial" panose="020B0604020202020204" pitchFamily="34" charset="0"/>
              <a:buChar char="•"/>
            </a:pPr>
            <a:r>
              <a:rPr lang="pt-BR" baseline="0" noProof="0" dirty="0">
                <a:latin typeface="Arial" panose="020B0604020202020204" pitchFamily="34" charset="0"/>
              </a:rPr>
              <a:t>Maior percentual de participação recorrente</a:t>
            </a:r>
          </a:p>
          <a:p>
            <a:pPr marL="173336" indent="-173336">
              <a:buFont typeface="Arial" panose="020B0604020202020204" pitchFamily="34" charset="0"/>
              <a:buChar char="•"/>
            </a:pPr>
            <a:r>
              <a:rPr lang="pt-BR" altLang="en-US" dirty="0">
                <a:solidFill>
                  <a:srgbClr val="000000"/>
                </a:solidFill>
                <a:latin typeface="Arial" panose="020B0604020202020204" pitchFamily="34" charset="0"/>
                <a:cs typeface="Arial" panose="020B0604020202020204" pitchFamily="34" charset="0"/>
              </a:rPr>
              <a:t>Conseguir todos os prêmios acima mencionados em um único ano, que será considerado um nível de reconhecimento de elite</a:t>
            </a:r>
            <a:endParaRPr lang="pt-BR" noProof="0"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endParaRPr lang="pt-BR" dirty="0"/>
          </a:p>
        </p:txBody>
      </p:sp>
      <p:sp>
        <p:nvSpPr>
          <p:cNvPr id="4" name="Slide Number Placeholder 3"/>
          <p:cNvSpPr>
            <a:spLocks noGrp="1"/>
          </p:cNvSpPr>
          <p:nvPr>
            <p:ph type="sldNum" sz="quarter" idx="10"/>
          </p:nvPr>
        </p:nvSpPr>
        <p:spPr/>
        <p:txBody>
          <a:bodyPr/>
          <a:lstStyle/>
          <a:p>
            <a:fld id="{A60C5F79-37F2-4508-B472-94496F7210EB}" type="slidenum">
              <a:rPr lang="en-US" smtClean="0"/>
              <a:t>9</a:t>
            </a:fld>
            <a:endParaRPr lang="pt-BR"/>
          </a:p>
        </p:txBody>
      </p:sp>
    </p:spTree>
    <p:extLst>
      <p:ext uri="{BB962C8B-B14F-4D97-AF65-F5344CB8AC3E}">
        <p14:creationId xmlns:p14="http://schemas.microsoft.com/office/powerpoint/2010/main" val="210181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506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12479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115438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7874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831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201789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427580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218935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25303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391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42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20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F1248F-AC63-48F7-A9A1-7E0C070A84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
        <p:nvSpPr>
          <p:cNvPr id="5" name="TextBox 4">
            <a:extLst>
              <a:ext uri="{FF2B5EF4-FFF2-40B4-BE49-F238E27FC236}">
                <a16:creationId xmlns:a16="http://schemas.microsoft.com/office/drawing/2014/main" xmlns=""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a:solidFill>
                  <a:prstClr val="white"/>
                </a:solidFill>
              </a:rPr>
              <a:pPr algn="ctr"/>
              <a:t>‹#›</a:t>
            </a:fld>
            <a:endParaRPr lang="pt-BR" sz="675" dirty="0">
              <a:solidFill>
                <a:prstClr val="white"/>
              </a:solidFill>
            </a:endParaRPr>
          </a:p>
        </p:txBody>
      </p:sp>
    </p:spTree>
    <p:extLst>
      <p:ext uri="{BB962C8B-B14F-4D97-AF65-F5344CB8AC3E}">
        <p14:creationId xmlns:p14="http://schemas.microsoft.com/office/powerpoint/2010/main" val="296678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EE46B9D-A4BC-41D3-88BA-3648EC49E0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xmlns=""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smtClean="0">
                <a:solidFill>
                  <a:prstClr val="white"/>
                </a:solidFill>
              </a:rPr>
              <a:pPr algn="ctr"/>
              <a:t>‹#›</a:t>
            </a:fld>
            <a:endParaRPr lang="pt-BR" sz="675" dirty="0">
              <a:solidFill>
                <a:prstClr val="white"/>
              </a:solidFill>
            </a:endParaRPr>
          </a:p>
        </p:txBody>
      </p:sp>
    </p:spTree>
    <p:extLst>
      <p:ext uri="{BB962C8B-B14F-4D97-AF65-F5344CB8AC3E}">
        <p14:creationId xmlns:p14="http://schemas.microsoft.com/office/powerpoint/2010/main" val="17420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1916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1227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316642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14125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927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pt-BR" sz="800" dirty="0">
              <a:solidFill>
                <a:schemeClr val="bg1">
                  <a:lumMod val="95000"/>
                </a:schemeClr>
              </a:solidFill>
            </a:endParaRPr>
          </a:p>
        </p:txBody>
      </p:sp>
    </p:spTree>
    <p:extLst>
      <p:ext uri="{BB962C8B-B14F-4D97-AF65-F5344CB8AC3E}">
        <p14:creationId xmlns:p14="http://schemas.microsoft.com/office/powerpoint/2010/main" val="327092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pt-BR" sz="800" dirty="0">
              <a:solidFill>
                <a:schemeClr val="tx1">
                  <a:lumMod val="75000"/>
                  <a:lumOff val="25000"/>
                </a:schemeClr>
              </a:solidFill>
            </a:endParaRPr>
          </a:p>
        </p:txBody>
      </p:sp>
    </p:spTree>
    <p:extLst>
      <p:ext uri="{BB962C8B-B14F-4D97-AF65-F5344CB8AC3E}">
        <p14:creationId xmlns:p14="http://schemas.microsoft.com/office/powerpoint/2010/main" val="8017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pt-BR" sz="800" dirty="0">
              <a:solidFill>
                <a:schemeClr val="tx1">
                  <a:lumMod val="65000"/>
                  <a:lumOff val="35000"/>
                </a:schemeClr>
              </a:solidFill>
            </a:endParaRPr>
          </a:p>
        </p:txBody>
      </p:sp>
    </p:spTree>
    <p:extLst>
      <p:ext uri="{BB962C8B-B14F-4D97-AF65-F5344CB8AC3E}">
        <p14:creationId xmlns:p14="http://schemas.microsoft.com/office/powerpoint/2010/main" val="225060934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56" r:id="rId5"/>
    <p:sldLayoutId id="2147483657" r:id="rId6"/>
    <p:sldLayoutId id="2147483658" r:id="rId7"/>
    <p:sldLayoutId id="2147483659" r:id="rId8"/>
    <p:sldLayoutId id="2147483660" r:id="rId9"/>
    <p:sldLayoutId id="2147483651" r:id="rId10"/>
    <p:sldLayoutId id="2147483662" r:id="rId11"/>
    <p:sldLayoutId id="2147483663" r:id="rId12"/>
    <p:sldLayoutId id="2147483664" r:id="rId13"/>
    <p:sldLayoutId id="2147483670" r:id="rId14"/>
    <p:sldLayoutId id="2147483665" r:id="rId15"/>
    <p:sldLayoutId id="2147483666" r:id="rId16"/>
    <p:sldLayoutId id="2147483667" r:id="rId17"/>
    <p:sldLayoutId id="2147483661" r:id="rId18"/>
    <p:sldLayoutId id="2147483654" r:id="rId19"/>
    <p:sldLayoutId id="2147483671" r:id="rId20"/>
    <p:sldLayoutId id="2147483672" r:id="rId21"/>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lcif.org/donat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mailto:lcifdevelopment@lionsclubs.org" TargetMode="External"/><Relationship Id="rId4" Type="http://schemas.openxmlformats.org/officeDocument/2006/relationships/hyperlink" Target="mailto:campaign100@lionsclub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2D3EC-C102-4A3F-AA33-2597AECC0C81}"/>
              </a:ext>
            </a:extLst>
          </p:cNvPr>
          <p:cNvSpPr>
            <a:spLocks noGrp="1"/>
          </p:cNvSpPr>
          <p:nvPr>
            <p:ph type="ctrTitle"/>
          </p:nvPr>
        </p:nvSpPr>
        <p:spPr/>
        <p:txBody>
          <a:bodyPr/>
          <a:lstStyle/>
          <a:p>
            <a:r>
              <a:rPr lang="pt-BR"/>
              <a:t>Campanha 100</a:t>
            </a:r>
          </a:p>
        </p:txBody>
      </p:sp>
      <p:sp>
        <p:nvSpPr>
          <p:cNvPr id="3" name="Subtitle 2">
            <a:extLst>
              <a:ext uri="{FF2B5EF4-FFF2-40B4-BE49-F238E27FC236}">
                <a16:creationId xmlns:a16="http://schemas.microsoft.com/office/drawing/2014/main" xmlns="" id="{368A6370-E88A-45CB-B9EF-D31587CCC7F6}"/>
              </a:ext>
            </a:extLst>
          </p:cNvPr>
          <p:cNvSpPr>
            <a:spLocks noGrp="1"/>
          </p:cNvSpPr>
          <p:nvPr>
            <p:ph type="subTitle" idx="1"/>
          </p:nvPr>
        </p:nvSpPr>
        <p:spPr>
          <a:xfrm>
            <a:off x="5054137" y="3445577"/>
            <a:ext cx="6093231" cy="512762"/>
          </a:xfrm>
        </p:spPr>
        <p:txBody>
          <a:bodyPr>
            <a:normAutofit fontScale="77500" lnSpcReduction="20000"/>
          </a:bodyPr>
          <a:lstStyle/>
          <a:p>
            <a:r>
              <a:rPr lang="pt-BR" dirty="0"/>
              <a:t>A Campanha que estará impulsionando os serviços dos Leões</a:t>
            </a:r>
          </a:p>
        </p:txBody>
      </p:sp>
    </p:spTree>
    <p:extLst>
      <p:ext uri="{BB962C8B-B14F-4D97-AF65-F5344CB8AC3E}">
        <p14:creationId xmlns:p14="http://schemas.microsoft.com/office/powerpoint/2010/main" val="119776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1" y="1088332"/>
            <a:ext cx="4348716" cy="4323253"/>
          </a:xfrm>
        </p:spPr>
        <p:txBody>
          <a:bodyPr>
            <a:normAutofit/>
          </a:bodyPr>
          <a:lstStyle/>
          <a:p>
            <a:r>
              <a:rPr lang="pt-BR" altLang="en-US" sz="4200" dirty="0">
                <a:solidFill>
                  <a:srgbClr val="F2F2F2"/>
                </a:solidFill>
                <a:effectLst>
                  <a:outerShdw blurRad="38100" dist="38100" dir="2700000" algn="tl">
                    <a:srgbClr val="C0C0C0"/>
                  </a:outerShdw>
                </a:effectLst>
              </a:rPr>
              <a:t>Como você pode ajudar no sucesso da Campanha</a:t>
            </a:r>
            <a:r>
              <a:rPr lang="pt-BR" sz="4200" dirty="0"/>
              <a:t> 100?</a:t>
            </a:r>
          </a:p>
        </p:txBody>
      </p:sp>
      <p:sp>
        <p:nvSpPr>
          <p:cNvPr id="3" name="Content Placeholder 2"/>
          <p:cNvSpPr>
            <a:spLocks noGrp="1"/>
          </p:cNvSpPr>
          <p:nvPr>
            <p:ph idx="1"/>
          </p:nvPr>
        </p:nvSpPr>
        <p:spPr>
          <a:xfrm>
            <a:off x="5011436" y="839449"/>
            <a:ext cx="6940722" cy="5098070"/>
          </a:xfrm>
        </p:spPr>
        <p:txBody>
          <a:bodyPr>
            <a:noAutofit/>
          </a:bodyPr>
          <a:lstStyle/>
          <a:p>
            <a:pPr>
              <a:spcBef>
                <a:spcPts val="900"/>
              </a:spcBef>
              <a:spcAft>
                <a:spcPts val="900"/>
              </a:spcAft>
            </a:pPr>
            <a:r>
              <a:rPr lang="pt-BR" sz="2100" dirty="0"/>
              <a:t>Participar do lançamento da campanha, ajudando-nos a atingir a meta de referência de US$ 50 milhões neste ano </a:t>
            </a:r>
          </a:p>
          <a:p>
            <a:pPr>
              <a:spcBef>
                <a:spcPts val="900"/>
              </a:spcBef>
              <a:spcAft>
                <a:spcPts val="900"/>
              </a:spcAft>
            </a:pPr>
            <a:r>
              <a:rPr lang="pt-BR" sz="2100" dirty="0"/>
              <a:t>Fazer uma contribuição financeira pessoal</a:t>
            </a:r>
          </a:p>
          <a:p>
            <a:pPr>
              <a:spcBef>
                <a:spcPts val="900"/>
              </a:spcBef>
              <a:spcAft>
                <a:spcPts val="900"/>
              </a:spcAft>
            </a:pPr>
            <a:r>
              <a:rPr lang="pt-BR" sz="2100" dirty="0"/>
              <a:t>Saber mais sobre o que significa ser um Clube Modelo. </a:t>
            </a:r>
            <a:endParaRPr lang="pt-BR" sz="2100" dirty="0">
              <a:solidFill>
                <a:srgbClr val="FF0000"/>
              </a:solidFill>
            </a:endParaRPr>
          </a:p>
          <a:p>
            <a:pPr>
              <a:spcBef>
                <a:spcPts val="900"/>
              </a:spcBef>
              <a:spcAft>
                <a:spcPts val="900"/>
              </a:spcAft>
            </a:pPr>
            <a:r>
              <a:rPr lang="pt-BR" sz="2100" dirty="0"/>
              <a:t>Falar com outros Leões sobre a Campanha 100</a:t>
            </a:r>
          </a:p>
          <a:p>
            <a:pPr>
              <a:spcBef>
                <a:spcPts val="900"/>
              </a:spcBef>
              <a:spcAft>
                <a:spcPts val="900"/>
              </a:spcAft>
            </a:pPr>
            <a:r>
              <a:rPr lang="pt-BR" sz="2100" dirty="0"/>
              <a:t>Apresentar a Campanha 100 à sua família, amigos e colegas</a:t>
            </a:r>
          </a:p>
          <a:p>
            <a:pPr>
              <a:spcBef>
                <a:spcPts val="900"/>
              </a:spcBef>
              <a:spcAft>
                <a:spcPts val="900"/>
              </a:spcAft>
            </a:pPr>
            <a:r>
              <a:rPr lang="pt-BR" sz="2100" dirty="0"/>
              <a:t>Considerar planejar um evento de angariação de fundos online ou em sua comunidade</a:t>
            </a:r>
          </a:p>
          <a:p>
            <a:pPr>
              <a:spcBef>
                <a:spcPts val="900"/>
              </a:spcBef>
              <a:spcAft>
                <a:spcPts val="900"/>
              </a:spcAft>
            </a:pPr>
            <a:r>
              <a:rPr lang="pt-BR" sz="2100" dirty="0"/>
              <a:t>Considerar tornar-se um Coordenador de LCIF de Clube</a:t>
            </a:r>
          </a:p>
        </p:txBody>
      </p:sp>
    </p:spTree>
    <p:extLst>
      <p:ext uri="{BB962C8B-B14F-4D97-AF65-F5344CB8AC3E}">
        <p14:creationId xmlns:p14="http://schemas.microsoft.com/office/powerpoint/2010/main" val="362497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Programa do Clube Modelo</a:t>
            </a:r>
          </a:p>
        </p:txBody>
      </p:sp>
      <p:sp>
        <p:nvSpPr>
          <p:cNvPr id="6" name="Content Placeholder 2"/>
          <p:cNvSpPr>
            <a:spLocks noGrp="1"/>
          </p:cNvSpPr>
          <p:nvPr>
            <p:ph idx="1"/>
          </p:nvPr>
        </p:nvSpPr>
        <p:spPr>
          <a:xfrm>
            <a:off x="4936486" y="629587"/>
            <a:ext cx="6940722" cy="6228413"/>
          </a:xfrm>
        </p:spPr>
        <p:txBody>
          <a:bodyPr>
            <a:noAutofit/>
          </a:bodyPr>
          <a:lstStyle/>
          <a:p>
            <a:pPr marL="0" indent="0">
              <a:spcBef>
                <a:spcPts val="600"/>
              </a:spcBef>
              <a:spcAft>
                <a:spcPts val="600"/>
              </a:spcAft>
              <a:buNone/>
            </a:pPr>
            <a:r>
              <a:rPr lang="pt-BR" sz="1800" b="1" dirty="0"/>
              <a:t>Estratégias:</a:t>
            </a:r>
          </a:p>
          <a:p>
            <a:pPr>
              <a:spcBef>
                <a:spcPts val="600"/>
              </a:spcBef>
              <a:spcAft>
                <a:spcPts val="600"/>
              </a:spcAft>
            </a:pPr>
            <a:r>
              <a:rPr lang="pt-BR" sz="1800" dirty="0"/>
              <a:t>Doações dos associados, empresas locais e tesouraria do clube</a:t>
            </a:r>
          </a:p>
          <a:p>
            <a:pPr>
              <a:spcBef>
                <a:spcPts val="600"/>
              </a:spcBef>
              <a:spcAft>
                <a:spcPts val="600"/>
              </a:spcAft>
            </a:pPr>
            <a:r>
              <a:rPr lang="pt-BR" sz="1800" dirty="0"/>
              <a:t>Eventos e atividades</a:t>
            </a:r>
          </a:p>
          <a:p>
            <a:pPr marL="0" indent="0">
              <a:spcBef>
                <a:spcPts val="1800"/>
              </a:spcBef>
              <a:spcAft>
                <a:spcPts val="600"/>
              </a:spcAft>
              <a:buNone/>
            </a:pPr>
            <a:r>
              <a:rPr lang="pt-BR" sz="1800" b="1" dirty="0"/>
              <a:t>Qualificações  – Clubes que:</a:t>
            </a:r>
          </a:p>
          <a:p>
            <a:pPr>
              <a:spcBef>
                <a:spcPts val="600"/>
              </a:spcBef>
              <a:spcAft>
                <a:spcPts val="600"/>
              </a:spcAft>
            </a:pPr>
            <a:r>
              <a:rPr lang="pt-BR" sz="1800" dirty="0"/>
              <a:t>Gostam da atividade de angariação de recursos</a:t>
            </a:r>
          </a:p>
          <a:p>
            <a:pPr>
              <a:spcBef>
                <a:spcPts val="600"/>
              </a:spcBef>
              <a:spcAft>
                <a:spcPts val="600"/>
              </a:spcAft>
            </a:pPr>
            <a:r>
              <a:rPr lang="pt-BR" sz="1800" dirty="0"/>
              <a:t>Desejam liderar o caminho</a:t>
            </a:r>
          </a:p>
          <a:p>
            <a:pPr>
              <a:spcBef>
                <a:spcPts val="600"/>
              </a:spcBef>
              <a:spcAft>
                <a:spcPts val="600"/>
              </a:spcAft>
            </a:pPr>
            <a:r>
              <a:rPr lang="pt-BR" sz="1800" dirty="0"/>
              <a:t>São imaginativos e estratégicos</a:t>
            </a:r>
          </a:p>
          <a:p>
            <a:pPr>
              <a:spcBef>
                <a:spcPts val="600"/>
              </a:spcBef>
              <a:spcAft>
                <a:spcPts val="600"/>
              </a:spcAft>
            </a:pPr>
            <a:r>
              <a:rPr lang="pt-BR" sz="1800" dirty="0"/>
              <a:t>Estão prontos para lançar a campanha nos próximos 2-4 meses</a:t>
            </a:r>
          </a:p>
          <a:p>
            <a:pPr>
              <a:spcBef>
                <a:spcPts val="600"/>
              </a:spcBef>
              <a:spcAft>
                <a:spcPts val="600"/>
              </a:spcAft>
            </a:pPr>
            <a:r>
              <a:rPr lang="pt-BR" sz="1800" dirty="0"/>
              <a:t>Têm grandes objetivos, estabelecendo a meta mais alta possível para o clube</a:t>
            </a:r>
          </a:p>
          <a:p>
            <a:pPr>
              <a:spcBef>
                <a:spcPts val="600"/>
              </a:spcBef>
              <a:spcAft>
                <a:spcPts val="600"/>
              </a:spcAft>
            </a:pPr>
            <a:r>
              <a:rPr lang="pt-BR" sz="1800" dirty="0"/>
              <a:t>Têm a capacidade de definir uma meta PMA (média por associado) acima de US$ 750 durante 3 anos</a:t>
            </a:r>
          </a:p>
          <a:p>
            <a:pPr>
              <a:spcBef>
                <a:spcPts val="600"/>
              </a:spcBef>
              <a:spcAft>
                <a:spcPts val="600"/>
              </a:spcAft>
            </a:pPr>
            <a:r>
              <a:rPr lang="pt-BR" sz="1800" dirty="0"/>
              <a:t>Sentem-se entusiasmados em servir e promover as causas da campanha</a:t>
            </a:r>
          </a:p>
        </p:txBody>
      </p:sp>
    </p:spTree>
    <p:extLst>
      <p:ext uri="{BB962C8B-B14F-4D97-AF65-F5344CB8AC3E}">
        <p14:creationId xmlns:p14="http://schemas.microsoft.com/office/powerpoint/2010/main" val="288760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7695F-5D05-4D90-B8B9-236B8BA86465}"/>
              </a:ext>
            </a:extLst>
          </p:cNvPr>
          <p:cNvSpPr>
            <a:spLocks noGrp="1"/>
          </p:cNvSpPr>
          <p:nvPr>
            <p:ph type="title"/>
          </p:nvPr>
        </p:nvSpPr>
        <p:spPr>
          <a:xfrm>
            <a:off x="261938" y="1089025"/>
            <a:ext cx="4097337" cy="4322763"/>
          </a:xfrm>
        </p:spPr>
        <p:txBody>
          <a:bodyPr wrap="square" numCol="1" anchorCtr="0" compatLnSpc="1">
            <a:prstTxWarp prst="textNoShape">
              <a:avLst/>
            </a:prstTxWarp>
          </a:bodyPr>
          <a:lstStyle/>
          <a:p>
            <a:pPr eaLnBrk="1" hangingPunct="1">
              <a:buSzPct val="100000"/>
              <a:defRPr/>
            </a:pPr>
            <a:r>
              <a:rPr lang="pt-BR" altLang="en-US" dirty="0">
                <a:solidFill>
                  <a:srgbClr val="F2F2F2"/>
                </a:solidFill>
                <a:effectLst>
                  <a:outerShdw blurRad="38100" dist="38100" dir="2700000" algn="tl">
                    <a:srgbClr val="C0C0C0"/>
                  </a:outerShdw>
                </a:effectLst>
              </a:rPr>
              <a:t>Informações de Contato</a:t>
            </a:r>
          </a:p>
        </p:txBody>
      </p:sp>
      <p:sp>
        <p:nvSpPr>
          <p:cNvPr id="81923" name="Content Placeholder 2">
            <a:extLst>
              <a:ext uri="{FF2B5EF4-FFF2-40B4-BE49-F238E27FC236}">
                <a16:creationId xmlns:a16="http://schemas.microsoft.com/office/drawing/2014/main" xmlns="" id="{FBF316F8-A24D-492C-9AE9-415CA3ED6927}"/>
              </a:ext>
            </a:extLst>
          </p:cNvPr>
          <p:cNvSpPr>
            <a:spLocks noGrp="1" noChangeArrowheads="1"/>
          </p:cNvSpPr>
          <p:nvPr>
            <p:ph idx="1"/>
          </p:nvPr>
        </p:nvSpPr>
        <p:spPr>
          <a:xfrm>
            <a:off x="5184775" y="701675"/>
            <a:ext cx="6553200" cy="5126038"/>
          </a:xfrm>
        </p:spPr>
        <p:txBody>
          <a:bodyPr/>
          <a:lstStyle/>
          <a:p>
            <a:pPr eaLnBrk="1" hangingPunct="1">
              <a:spcBef>
                <a:spcPts val="1200"/>
              </a:spcBef>
              <a:spcAft>
                <a:spcPts val="1200"/>
              </a:spcAft>
            </a:pPr>
            <a:r>
              <a:rPr lang="pt-BR" altLang="en-US" sz="1900" dirty="0">
                <a:solidFill>
                  <a:srgbClr val="595959"/>
                </a:solidFill>
              </a:rPr>
              <a:t>Visite </a:t>
            </a:r>
            <a:r>
              <a:rPr lang="pt-BR" altLang="en-US" sz="1900" b="1" dirty="0">
                <a:solidFill>
                  <a:srgbClr val="595959"/>
                </a:solidFill>
                <a:hlinkClick r:id="rId3"/>
              </a:rPr>
              <a:t>www.lcif.org/donate</a:t>
            </a:r>
            <a:r>
              <a:rPr lang="pt-BR" altLang="en-US" sz="1900" dirty="0">
                <a:solidFill>
                  <a:srgbClr val="595959"/>
                </a:solidFill>
              </a:rPr>
              <a:t> para fazer uma doação online e obter mais informações sobre outras maneiras de doar.</a:t>
            </a:r>
          </a:p>
          <a:p>
            <a:pPr eaLnBrk="1" hangingPunct="1">
              <a:spcBef>
                <a:spcPts val="1200"/>
              </a:spcBef>
              <a:spcAft>
                <a:spcPts val="600"/>
              </a:spcAft>
            </a:pPr>
            <a:r>
              <a:rPr lang="pt-BR" altLang="en-US" sz="1900" dirty="0">
                <a:solidFill>
                  <a:srgbClr val="595959"/>
                </a:solidFill>
              </a:rPr>
              <a:t>Para doações feitas por correio, simplesmente envie um cheque para:</a:t>
            </a:r>
          </a:p>
          <a:p>
            <a:pPr marL="457200" lvl="1" indent="0" eaLnBrk="1" hangingPunct="1">
              <a:spcBef>
                <a:spcPts val="1200"/>
              </a:spcBef>
              <a:spcAft>
                <a:spcPts val="600"/>
              </a:spcAft>
              <a:buClrTx/>
              <a:buFont typeface="Calibri" panose="020F0502020204030204" pitchFamily="34" charset="0"/>
              <a:buNone/>
            </a:pPr>
            <a:r>
              <a:rPr lang="pt-BR" altLang="en-US" sz="1900" dirty="0">
                <a:solidFill>
                  <a:srgbClr val="345C99"/>
                </a:solidFill>
              </a:rPr>
              <a:t>Lions Clubs International Foundation</a:t>
            </a:r>
            <a:r>
              <a:rPr lang="pt-BR" altLang="en-US" sz="1900" dirty="0">
                <a:solidFill>
                  <a:srgbClr val="595959"/>
                </a:solidFill>
              </a:rPr>
              <a:t/>
            </a:r>
            <a:br>
              <a:rPr lang="pt-BR" altLang="en-US" sz="1900" dirty="0">
                <a:solidFill>
                  <a:srgbClr val="595959"/>
                </a:solidFill>
              </a:rPr>
            </a:br>
            <a:r>
              <a:rPr lang="pt-BR" altLang="en-US" sz="1900" dirty="0" err="1">
                <a:solidFill>
                  <a:srgbClr val="345C99"/>
                </a:solidFill>
              </a:rPr>
              <a:t>Department</a:t>
            </a:r>
            <a:r>
              <a:rPr lang="pt-BR" altLang="en-US" sz="1900" dirty="0">
                <a:solidFill>
                  <a:srgbClr val="345C99"/>
                </a:solidFill>
              </a:rPr>
              <a:t> 4547</a:t>
            </a:r>
            <a:r>
              <a:rPr lang="pt-BR" altLang="en-US" sz="1900" dirty="0">
                <a:solidFill>
                  <a:srgbClr val="595959"/>
                </a:solidFill>
              </a:rPr>
              <a:t/>
            </a:r>
            <a:br>
              <a:rPr lang="pt-BR" altLang="en-US" sz="1900" dirty="0">
                <a:solidFill>
                  <a:srgbClr val="595959"/>
                </a:solidFill>
              </a:rPr>
            </a:br>
            <a:r>
              <a:rPr lang="pt-BR" altLang="en-US" sz="1900" dirty="0">
                <a:solidFill>
                  <a:srgbClr val="345C99"/>
                </a:solidFill>
              </a:rPr>
              <a:t>Carol </a:t>
            </a:r>
            <a:r>
              <a:rPr lang="pt-BR" altLang="en-US" sz="1900" dirty="0" err="1">
                <a:solidFill>
                  <a:srgbClr val="345C99"/>
                </a:solidFill>
              </a:rPr>
              <a:t>Stream</a:t>
            </a:r>
            <a:r>
              <a:rPr lang="pt-BR" altLang="en-US" sz="1900" dirty="0">
                <a:solidFill>
                  <a:srgbClr val="345C99"/>
                </a:solidFill>
              </a:rPr>
              <a:t>, Illinois 60122-4547</a:t>
            </a:r>
            <a:r>
              <a:rPr lang="pt-BR" altLang="en-US" sz="1900" dirty="0">
                <a:solidFill>
                  <a:srgbClr val="595959"/>
                </a:solidFill>
              </a:rPr>
              <a:t/>
            </a:r>
            <a:br>
              <a:rPr lang="pt-BR" altLang="en-US" sz="1900" dirty="0">
                <a:solidFill>
                  <a:srgbClr val="595959"/>
                </a:solidFill>
              </a:rPr>
            </a:br>
            <a:r>
              <a:rPr lang="pt-BR" altLang="en-US" sz="1900" dirty="0">
                <a:solidFill>
                  <a:srgbClr val="345C99"/>
                </a:solidFill>
              </a:rPr>
              <a:t>EUA</a:t>
            </a:r>
          </a:p>
          <a:p>
            <a:pPr eaLnBrk="1" hangingPunct="1">
              <a:spcBef>
                <a:spcPts val="1200"/>
              </a:spcBef>
              <a:spcAft>
                <a:spcPts val="1200"/>
              </a:spcAft>
            </a:pPr>
            <a:r>
              <a:rPr lang="pt-BR" altLang="en-US" sz="1900" dirty="0">
                <a:solidFill>
                  <a:srgbClr val="595959"/>
                </a:solidFill>
              </a:rPr>
              <a:t>Entre em contato com </a:t>
            </a:r>
            <a:r>
              <a:rPr lang="pt-BR" altLang="en-US" sz="1900" b="1" dirty="0">
                <a:solidFill>
                  <a:srgbClr val="595959"/>
                </a:solidFill>
                <a:hlinkClick r:id="rId4"/>
              </a:rPr>
              <a:t>campaign100@lionsclubs.org</a:t>
            </a:r>
            <a:r>
              <a:rPr lang="pt-BR" altLang="en-US" sz="1900" b="1" dirty="0">
                <a:solidFill>
                  <a:srgbClr val="595959"/>
                </a:solidFill>
              </a:rPr>
              <a:t> </a:t>
            </a:r>
            <a:r>
              <a:rPr lang="pt-BR" altLang="en-US" sz="1900" dirty="0">
                <a:solidFill>
                  <a:srgbClr val="595959"/>
                </a:solidFill>
              </a:rPr>
              <a:t>se tiver alguma pergunta</a:t>
            </a:r>
          </a:p>
          <a:p>
            <a:pPr eaLnBrk="1" hangingPunct="1">
              <a:spcBef>
                <a:spcPts val="1200"/>
              </a:spcBef>
              <a:spcAft>
                <a:spcPts val="1200"/>
              </a:spcAft>
            </a:pPr>
            <a:r>
              <a:rPr lang="pt-BR" altLang="en-US" sz="1900" dirty="0">
                <a:solidFill>
                  <a:srgbClr val="595959"/>
                </a:solidFill>
              </a:rPr>
              <a:t>Comunique-se com o especialista regional de LCIF para captação de recursos para receber mais informações pelo email </a:t>
            </a:r>
            <a:r>
              <a:rPr lang="pt-BR" altLang="en-US" sz="1900" b="1" dirty="0">
                <a:solidFill>
                  <a:srgbClr val="595959"/>
                </a:solidFill>
                <a:hlinkClick r:id="rId5"/>
              </a:rPr>
              <a:t>lcifdevelopment@lionsclubs.org</a:t>
            </a:r>
            <a:endParaRPr lang="pt-BR" altLang="en-US" sz="1900" b="1" dirty="0">
              <a:solidFill>
                <a:srgbClr val="595959"/>
              </a:solidFill>
            </a:endParaRPr>
          </a:p>
        </p:txBody>
      </p:sp>
    </p:spTree>
    <p:extLst>
      <p:ext uri="{BB962C8B-B14F-4D97-AF65-F5344CB8AC3E}">
        <p14:creationId xmlns:p14="http://schemas.microsoft.com/office/powerpoint/2010/main" val="151937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58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50 Anos de Impacto</a:t>
            </a:r>
          </a:p>
        </p:txBody>
      </p:sp>
      <p:pic>
        <p:nvPicPr>
          <p:cNvPr id="5" name="Picture 4"/>
          <p:cNvPicPr>
            <a:picLocks noChangeAspect="1"/>
          </p:cNvPicPr>
          <p:nvPr/>
        </p:nvPicPr>
        <p:blipFill rotWithShape="1">
          <a:blip r:embed="rId3"/>
          <a:srcRect r="6897" b="11027"/>
          <a:stretch/>
        </p:blipFill>
        <p:spPr>
          <a:xfrm>
            <a:off x="1066800" y="1981200"/>
            <a:ext cx="2057400" cy="1929273"/>
          </a:xfrm>
          <a:prstGeom prst="rect">
            <a:avLst/>
          </a:prstGeom>
        </p:spPr>
      </p:pic>
      <p:sp>
        <p:nvSpPr>
          <p:cNvPr id="6" name="Content Placeholder 1">
            <a:extLst>
              <a:ext uri="{FF2B5EF4-FFF2-40B4-BE49-F238E27FC236}">
                <a16:creationId xmlns:a16="http://schemas.microsoft.com/office/drawing/2014/main" xmlns="" id="{DBD0B897-45DA-424E-9A92-B188EB2CFAC3}"/>
              </a:ext>
            </a:extLst>
          </p:cNvPr>
          <p:cNvSpPr txBox="1">
            <a:spLocks/>
          </p:cNvSpPr>
          <p:nvPr/>
        </p:nvSpPr>
        <p:spPr bwMode="auto">
          <a:xfrm>
            <a:off x="609600" y="4016437"/>
            <a:ext cx="2971800" cy="1241363"/>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pt-BR" sz="2300" kern="0" dirty="0">
                <a:solidFill>
                  <a:schemeClr val="accent1"/>
                </a:solidFill>
              </a:rPr>
              <a:t>Em junho de 2018, LCIF estará comemorando o seu 50</a:t>
            </a:r>
            <a:r>
              <a:rPr lang="pt-BR" sz="2300" kern="0" baseline="30000" dirty="0">
                <a:solidFill>
                  <a:schemeClr val="accent1"/>
                </a:solidFill>
              </a:rPr>
              <a:t>º</a:t>
            </a:r>
            <a:r>
              <a:rPr lang="pt-BR" sz="2300" kern="0" dirty="0">
                <a:solidFill>
                  <a:schemeClr val="accent1"/>
                </a:solidFill>
              </a:rPr>
              <a:t> aniversário</a:t>
            </a:r>
          </a:p>
        </p:txBody>
      </p:sp>
      <p:grpSp>
        <p:nvGrpSpPr>
          <p:cNvPr id="7" name="Group 6">
            <a:extLst>
              <a:ext uri="{FF2B5EF4-FFF2-40B4-BE49-F238E27FC236}">
                <a16:creationId xmlns:a16="http://schemas.microsoft.com/office/drawing/2014/main" xmlns="" id="{5F32D747-8B78-40A8-8E38-3D562BE9C4A2}"/>
              </a:ext>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16:creationId xmlns:a16="http://schemas.microsoft.com/office/drawing/2014/main" xmlns="" id="{6412B7E0-A5FB-4DCB-8B39-F91989C0F738}"/>
                </a:ext>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9" name="Content Placeholder 1">
              <a:extLst>
                <a:ext uri="{FF2B5EF4-FFF2-40B4-BE49-F238E27FC236}">
                  <a16:creationId xmlns:a16="http://schemas.microsoft.com/office/drawing/2014/main" xmlns="" id="{0072CCF4-E2C0-4737-AC7A-019F8E6032C9}"/>
                </a:ext>
              </a:extLst>
            </p:cNvPr>
            <p:cNvSpPr txBox="1">
              <a:spLocks/>
            </p:cNvSpPr>
            <p:nvPr/>
          </p:nvSpPr>
          <p:spPr bwMode="auto">
            <a:xfrm>
              <a:off x="3793066" y="1714256"/>
              <a:ext cx="1676400" cy="87654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pt-BR" sz="5400" kern="0" dirty="0">
                  <a:solidFill>
                    <a:schemeClr val="bg1"/>
                  </a:solidFill>
                  <a:latin typeface="Arial Black" panose="020B0A04020102020204" pitchFamily="34" charset="0"/>
                </a:rPr>
                <a:t>1</a:t>
              </a:r>
              <a:r>
                <a:rPr lang="pt-BR" dirty="0"/>
                <a:t> </a:t>
              </a:r>
              <a:r>
                <a:rPr lang="pt-BR" sz="3200" kern="0" dirty="0">
                  <a:solidFill>
                    <a:schemeClr val="bg1"/>
                  </a:solidFill>
                  <a:latin typeface="Arial Black" panose="020B0A04020102020204" pitchFamily="34" charset="0"/>
                </a:rPr>
                <a:t>Bilhão</a:t>
              </a:r>
              <a:endParaRPr lang="pt-BR" kern="0" dirty="0">
                <a:solidFill>
                  <a:schemeClr val="bg1"/>
                </a:solidFill>
              </a:endParaRPr>
            </a:p>
          </p:txBody>
        </p:sp>
        <p:sp>
          <p:nvSpPr>
            <p:cNvPr id="10" name="Content Placeholder 1">
              <a:extLst>
                <a:ext uri="{FF2B5EF4-FFF2-40B4-BE49-F238E27FC236}">
                  <a16:creationId xmlns:a16="http://schemas.microsoft.com/office/drawing/2014/main" xmlns="" id="{BF2BD487-7F8B-4A0F-B700-34F65372DF60}"/>
                </a:ext>
              </a:extLst>
            </p:cNvPr>
            <p:cNvSpPr txBox="1">
              <a:spLocks/>
            </p:cNvSpPr>
            <p:nvPr/>
          </p:nvSpPr>
          <p:spPr bwMode="auto">
            <a:xfrm>
              <a:off x="3716866" y="2634916"/>
              <a:ext cx="1828800" cy="71788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pt-BR" sz="1800" kern="0" dirty="0">
                  <a:solidFill>
                    <a:schemeClr val="bg1"/>
                  </a:solidFill>
                </a:rPr>
                <a:t>DE DÓLARES EM OUTORGA DE SUBSÍDIOS</a:t>
              </a:r>
            </a:p>
          </p:txBody>
        </p:sp>
      </p:grpSp>
      <p:grpSp>
        <p:nvGrpSpPr>
          <p:cNvPr id="11" name="Group 10">
            <a:extLst>
              <a:ext uri="{FF2B5EF4-FFF2-40B4-BE49-F238E27FC236}">
                <a16:creationId xmlns:a16="http://schemas.microsoft.com/office/drawing/2014/main" xmlns="" id="{4CE07702-A019-4C2F-9204-89FB3B908FFA}"/>
              </a:ext>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16:creationId xmlns:a16="http://schemas.microsoft.com/office/drawing/2014/main" xmlns="" id="{830F1DEC-6A0D-4CB7-B3E5-23D7EA793A60}"/>
                </a:ext>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3" name="Content Placeholder 1">
              <a:extLst>
                <a:ext uri="{FF2B5EF4-FFF2-40B4-BE49-F238E27FC236}">
                  <a16:creationId xmlns:a16="http://schemas.microsoft.com/office/drawing/2014/main" xmlns="" id="{90B611BE-BD35-4F1A-8F3E-C96202795E6C}"/>
                </a:ext>
              </a:extLst>
            </p:cNvPr>
            <p:cNvSpPr txBox="1">
              <a:spLocks/>
            </p:cNvSpPr>
            <p:nvPr/>
          </p:nvSpPr>
          <p:spPr bwMode="auto">
            <a:xfrm>
              <a:off x="6341423" y="1779944"/>
              <a:ext cx="1676400" cy="87654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pt-BR" sz="5400" kern="0" dirty="0">
                  <a:solidFill>
                    <a:schemeClr val="bg1"/>
                  </a:solidFill>
                  <a:latin typeface="Arial Black" panose="020B0A04020102020204" pitchFamily="34" charset="0"/>
                </a:rPr>
                <a:t>9,1</a:t>
              </a:r>
              <a:r>
                <a:rPr lang="pt-BR"/>
                <a:t> </a:t>
              </a:r>
              <a:r>
                <a:rPr lang="pt-BR" sz="3200" kern="0" dirty="0">
                  <a:solidFill>
                    <a:schemeClr val="bg1"/>
                  </a:solidFill>
                  <a:latin typeface="Arial Black" panose="020B0A04020102020204" pitchFamily="34" charset="0"/>
                </a:rPr>
                <a:t>Milhões</a:t>
              </a:r>
              <a:endParaRPr lang="pt-BR" kern="0" dirty="0">
                <a:solidFill>
                  <a:schemeClr val="bg1"/>
                </a:solidFill>
              </a:endParaRPr>
            </a:p>
          </p:txBody>
        </p:sp>
        <p:sp>
          <p:nvSpPr>
            <p:cNvPr id="14" name="Content Placeholder 1">
              <a:extLst>
                <a:ext uri="{FF2B5EF4-FFF2-40B4-BE49-F238E27FC236}">
                  <a16:creationId xmlns:a16="http://schemas.microsoft.com/office/drawing/2014/main" xmlns="" id="{37A2CAC8-4371-4A18-9A57-A7DB12069F56}"/>
                </a:ext>
              </a:extLst>
            </p:cNvPr>
            <p:cNvSpPr txBox="1">
              <a:spLocks/>
            </p:cNvSpPr>
            <p:nvPr/>
          </p:nvSpPr>
          <p:spPr bwMode="auto">
            <a:xfrm>
              <a:off x="6265223" y="2700604"/>
              <a:ext cx="1828800" cy="71788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pt-BR" sz="1800" kern="0" dirty="0">
                  <a:solidFill>
                    <a:schemeClr val="bg1"/>
                  </a:solidFill>
                </a:rPr>
                <a:t>DE CIRURGIAS DE CATARATA</a:t>
              </a:r>
            </a:p>
            <a:p>
              <a:pPr marL="0" indent="0" algn="ctr">
                <a:lnSpc>
                  <a:spcPts val="1700"/>
                </a:lnSpc>
                <a:spcBef>
                  <a:spcPts val="0"/>
                </a:spcBef>
                <a:spcAft>
                  <a:spcPts val="600"/>
                </a:spcAft>
                <a:buClr>
                  <a:srgbClr val="FBC40E"/>
                </a:buClr>
                <a:buNone/>
              </a:pPr>
              <a:endParaRPr lang="pt-BR" sz="1800" kern="0" dirty="0">
                <a:solidFill>
                  <a:schemeClr val="bg1"/>
                </a:solidFill>
              </a:endParaRPr>
            </a:p>
          </p:txBody>
        </p:sp>
      </p:grpSp>
      <p:grpSp>
        <p:nvGrpSpPr>
          <p:cNvPr id="15" name="Group 14">
            <a:extLst>
              <a:ext uri="{FF2B5EF4-FFF2-40B4-BE49-F238E27FC236}">
                <a16:creationId xmlns:a16="http://schemas.microsoft.com/office/drawing/2014/main" xmlns="" id="{682F1061-F47F-435C-B9BA-BC89DADC24DE}"/>
              </a:ext>
            </a:extLst>
          </p:cNvPr>
          <p:cNvGrpSpPr/>
          <p:nvPr/>
        </p:nvGrpSpPr>
        <p:grpSpPr>
          <a:xfrm>
            <a:off x="3707282" y="3908089"/>
            <a:ext cx="2099290" cy="2123087"/>
            <a:chOff x="3838074" y="3744313"/>
            <a:chExt cx="2099290" cy="2123087"/>
          </a:xfrm>
          <a:solidFill>
            <a:schemeClr val="accent1"/>
          </a:solidFill>
        </p:grpSpPr>
        <p:sp>
          <p:nvSpPr>
            <p:cNvPr id="16" name="Rectangle 15">
              <a:extLst>
                <a:ext uri="{FF2B5EF4-FFF2-40B4-BE49-F238E27FC236}">
                  <a16:creationId xmlns:a16="http://schemas.microsoft.com/office/drawing/2014/main" xmlns="" id="{94A0EF79-F997-414C-A938-EC1428DBD041}"/>
                </a:ext>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7" name="Content Placeholder 1">
              <a:extLst>
                <a:ext uri="{FF2B5EF4-FFF2-40B4-BE49-F238E27FC236}">
                  <a16:creationId xmlns:a16="http://schemas.microsoft.com/office/drawing/2014/main" xmlns="" id="{588E3E05-A97D-41D3-A091-91F34D5EC533}"/>
                </a:ext>
              </a:extLst>
            </p:cNvPr>
            <p:cNvSpPr txBox="1">
              <a:spLocks/>
            </p:cNvSpPr>
            <p:nvPr/>
          </p:nvSpPr>
          <p:spPr bwMode="auto">
            <a:xfrm>
              <a:off x="4049519" y="4061872"/>
              <a:ext cx="1676400" cy="87654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pt-BR" sz="5400" kern="0" dirty="0">
                  <a:solidFill>
                    <a:schemeClr val="bg1"/>
                  </a:solidFill>
                  <a:latin typeface="Arial Black" panose="020B0A04020102020204" pitchFamily="34" charset="0"/>
                </a:rPr>
                <a:t>118</a:t>
              </a:r>
              <a:r>
                <a:rPr lang="pt-BR" dirty="0"/>
                <a:t> </a:t>
              </a:r>
              <a:r>
                <a:rPr lang="pt-BR" sz="3200" kern="0" dirty="0">
                  <a:solidFill>
                    <a:schemeClr val="bg1"/>
                  </a:solidFill>
                  <a:latin typeface="Arial Black" panose="020B0A04020102020204" pitchFamily="34" charset="0"/>
                </a:rPr>
                <a:t>Milhões</a:t>
              </a:r>
              <a:endParaRPr lang="pt-BR" kern="0" dirty="0">
                <a:solidFill>
                  <a:schemeClr val="bg1"/>
                </a:solidFill>
              </a:endParaRPr>
            </a:p>
          </p:txBody>
        </p:sp>
        <p:sp>
          <p:nvSpPr>
            <p:cNvPr id="18" name="Content Placeholder 1">
              <a:extLst>
                <a:ext uri="{FF2B5EF4-FFF2-40B4-BE49-F238E27FC236}">
                  <a16:creationId xmlns:a16="http://schemas.microsoft.com/office/drawing/2014/main" xmlns="" id="{5BE96B1A-A80C-4CF6-9836-0E60840F7472}"/>
                </a:ext>
              </a:extLst>
            </p:cNvPr>
            <p:cNvSpPr txBox="1">
              <a:spLocks/>
            </p:cNvSpPr>
            <p:nvPr/>
          </p:nvSpPr>
          <p:spPr bwMode="auto">
            <a:xfrm>
              <a:off x="3973319" y="5058732"/>
              <a:ext cx="1828800" cy="71788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pt-BR" sz="1600" kern="0" dirty="0">
                  <a:solidFill>
                    <a:schemeClr val="bg1"/>
                  </a:solidFill>
                </a:rPr>
                <a:t>DE DÓLARES EM ASSISTÊNCIA APÓS CATÁSTROFES </a:t>
              </a:r>
              <a:endParaRPr lang="pt-BR" sz="1800" kern="0" dirty="0">
                <a:solidFill>
                  <a:schemeClr val="bg1"/>
                </a:solidFill>
              </a:endParaRPr>
            </a:p>
          </p:txBody>
        </p:sp>
      </p:grpSp>
      <p:grpSp>
        <p:nvGrpSpPr>
          <p:cNvPr id="19" name="Group 18">
            <a:extLst>
              <a:ext uri="{FF2B5EF4-FFF2-40B4-BE49-F238E27FC236}">
                <a16:creationId xmlns:a16="http://schemas.microsoft.com/office/drawing/2014/main" xmlns="" id="{CC705D7C-4445-43FD-A258-6430A288FD54}"/>
              </a:ext>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16:creationId xmlns:a16="http://schemas.microsoft.com/office/drawing/2014/main" xmlns="" id="{1D59C0F9-34D7-48F3-80CB-7A36BBF99B22}"/>
                </a:ext>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21" name="Content Placeholder 1">
              <a:extLst>
                <a:ext uri="{FF2B5EF4-FFF2-40B4-BE49-F238E27FC236}">
                  <a16:creationId xmlns:a16="http://schemas.microsoft.com/office/drawing/2014/main" xmlns="" id="{F0E56C2C-9B05-4544-B664-FA0DE6AB281E}"/>
                </a:ext>
              </a:extLst>
            </p:cNvPr>
            <p:cNvSpPr txBox="1">
              <a:spLocks/>
            </p:cNvSpPr>
            <p:nvPr/>
          </p:nvSpPr>
          <p:spPr bwMode="auto">
            <a:xfrm>
              <a:off x="6341755" y="4061872"/>
              <a:ext cx="1676400" cy="87654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None/>
              </a:pPr>
              <a:r>
                <a:rPr lang="pt-BR" sz="5400" kern="0" dirty="0">
                  <a:solidFill>
                    <a:schemeClr val="bg1"/>
                  </a:solidFill>
                  <a:latin typeface="Arial Black" panose="020B0A04020102020204" pitchFamily="34" charset="0"/>
                </a:rPr>
                <a:t>16</a:t>
              </a:r>
              <a:r>
                <a:rPr lang="pt-BR" dirty="0"/>
                <a:t> </a:t>
              </a:r>
              <a:r>
                <a:rPr lang="pt-BR" sz="3200" kern="0" dirty="0">
                  <a:solidFill>
                    <a:schemeClr val="bg1"/>
                  </a:solidFill>
                  <a:latin typeface="Arial Black" panose="020B0A04020102020204" pitchFamily="34" charset="0"/>
                </a:rPr>
                <a:t>Milhões</a:t>
              </a:r>
              <a:endParaRPr lang="pt-BR" kern="0" dirty="0">
                <a:solidFill>
                  <a:schemeClr val="bg1"/>
                </a:solidFill>
              </a:endParaRPr>
            </a:p>
          </p:txBody>
        </p:sp>
        <p:sp>
          <p:nvSpPr>
            <p:cNvPr id="22" name="Content Placeholder 1">
              <a:extLst>
                <a:ext uri="{FF2B5EF4-FFF2-40B4-BE49-F238E27FC236}">
                  <a16:creationId xmlns:a16="http://schemas.microsoft.com/office/drawing/2014/main" xmlns="" id="{5CB302C1-F6F8-4872-8BFA-B121D4881455}"/>
                </a:ext>
              </a:extLst>
            </p:cNvPr>
            <p:cNvSpPr txBox="1">
              <a:spLocks/>
            </p:cNvSpPr>
            <p:nvPr/>
          </p:nvSpPr>
          <p:spPr bwMode="auto">
            <a:xfrm>
              <a:off x="6150253" y="4906332"/>
              <a:ext cx="2059405" cy="717884"/>
            </a:xfrm>
            <a:prstGeom prst="rect">
              <a:avLst/>
            </a:prstGeom>
            <a:grpFill/>
            <a:ln>
              <a:noFill/>
            </a:ln>
            <a:extLs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pt-BR" sz="1800" kern="0" dirty="0">
                  <a:solidFill>
                    <a:schemeClr val="bg1"/>
                  </a:solidFill>
                </a:rPr>
                <a:t>DE CRIANÇAS SERVIDAS PELO PROGRAMA LIONS QUEST</a:t>
              </a:r>
            </a:p>
          </p:txBody>
        </p:sp>
      </p:grpSp>
      <p:sp>
        <p:nvSpPr>
          <p:cNvPr id="23" name="Content Placeholder 1">
            <a:extLst>
              <a:ext uri="{FF2B5EF4-FFF2-40B4-BE49-F238E27FC236}">
                <a16:creationId xmlns:a16="http://schemas.microsoft.com/office/drawing/2014/main" xmlns="" id="{5D15E843-F518-41BC-9615-CAD14DDFA436}"/>
              </a:ext>
            </a:extLst>
          </p:cNvPr>
          <p:cNvSpPr txBox="1">
            <a:spLocks/>
          </p:cNvSpPr>
          <p:nvPr/>
        </p:nvSpPr>
        <p:spPr bwMode="auto">
          <a:xfrm>
            <a:off x="8305800" y="4016437"/>
            <a:ext cx="2971800" cy="1241363"/>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pt-BR" kern="0" dirty="0">
                <a:solidFill>
                  <a:schemeClr val="accent1"/>
                </a:solidFill>
              </a:rPr>
              <a:t>Milhões de crianças vacinadas contra o sarampo</a:t>
            </a:r>
          </a:p>
        </p:txBody>
      </p:sp>
      <p:pic>
        <p:nvPicPr>
          <p:cNvPr id="24" name="Picture 23">
            <a:extLst>
              <a:ext uri="{FF2B5EF4-FFF2-40B4-BE49-F238E27FC236}">
                <a16:creationId xmlns:a16="http://schemas.microsoft.com/office/drawing/2014/main" xmlns="" id="{F1CAD530-F408-4747-9AA9-2BBE27A73C43}"/>
              </a:ext>
            </a:extLst>
          </p:cNvPr>
          <p:cNvPicPr>
            <a:picLocks noChangeAspect="1"/>
          </p:cNvPicPr>
          <p:nvPr/>
        </p:nvPicPr>
        <p:blipFill rotWithShape="1">
          <a:blip r:embed="rId4"/>
          <a:srcRect b="29227"/>
          <a:stretch/>
        </p:blipFill>
        <p:spPr>
          <a:xfrm>
            <a:off x="8768688" y="1981200"/>
            <a:ext cx="2042238" cy="1927136"/>
          </a:xfrm>
          <a:prstGeom prst="rect">
            <a:avLst/>
          </a:prstGeom>
        </p:spPr>
      </p:pic>
    </p:spTree>
    <p:extLst>
      <p:ext uri="{BB962C8B-B14F-4D97-AF65-F5344CB8AC3E}">
        <p14:creationId xmlns:p14="http://schemas.microsoft.com/office/powerpoint/2010/main" val="66290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279337"/>
            <a:ext cx="11646131" cy="690591"/>
          </a:xfrm>
        </p:spPr>
        <p:txBody>
          <a:bodyPr>
            <a:normAutofit fontScale="90000"/>
          </a:bodyPr>
          <a:lstStyle/>
          <a:p>
            <a:r>
              <a:rPr lang="pt-BR"/>
              <a:t>A jornada para lançarmos a campanha</a:t>
            </a:r>
          </a:p>
        </p:txBody>
      </p:sp>
      <p:sp>
        <p:nvSpPr>
          <p:cNvPr id="3" name="Content Placeholder 2"/>
          <p:cNvSpPr>
            <a:spLocks noGrp="1"/>
          </p:cNvSpPr>
          <p:nvPr>
            <p:ph idx="1"/>
          </p:nvPr>
        </p:nvSpPr>
        <p:spPr>
          <a:xfrm>
            <a:off x="802464" y="1146664"/>
            <a:ext cx="10373710" cy="950372"/>
          </a:xfrm>
        </p:spPr>
        <p:txBody>
          <a:bodyPr>
            <a:normAutofit/>
          </a:bodyPr>
          <a:lstStyle/>
          <a:p>
            <a:pPr marL="0" indent="0" algn="ctr">
              <a:buNone/>
            </a:pPr>
            <a:r>
              <a:rPr lang="pt-BR" sz="2000">
                <a:solidFill>
                  <a:schemeClr val="accent1"/>
                </a:solidFill>
              </a:rPr>
              <a:t>Avaliação dos serviços globais em 2015 + planejamento estratégico do LCI Adiante </a:t>
            </a:r>
          </a:p>
          <a:p>
            <a:pPr marL="0" indent="0" algn="ctr">
              <a:buNone/>
            </a:pPr>
            <a:r>
              <a:rPr lang="pt-BR" sz="2000">
                <a:solidFill>
                  <a:schemeClr val="accent1"/>
                </a:solidFill>
              </a:rPr>
              <a:t>= Expansão das causas globais:</a:t>
            </a:r>
          </a:p>
        </p:txBody>
      </p:sp>
      <p:sp>
        <p:nvSpPr>
          <p:cNvPr id="5" name="TextBox 4"/>
          <p:cNvSpPr txBox="1"/>
          <p:nvPr/>
        </p:nvSpPr>
        <p:spPr>
          <a:xfrm>
            <a:off x="213381" y="4041900"/>
            <a:ext cx="2216922" cy="1631216"/>
          </a:xfrm>
          <a:prstGeom prst="rect">
            <a:avLst/>
          </a:prstGeom>
          <a:noFill/>
        </p:spPr>
        <p:txBody>
          <a:bodyPr wrap="square" rtlCol="0">
            <a:spAutoFit/>
          </a:bodyPr>
          <a:lstStyle/>
          <a:p>
            <a:pPr algn="ctr"/>
            <a:r>
              <a:rPr lang="pt-BR" sz="2000" dirty="0">
                <a:solidFill>
                  <a:schemeClr val="accent1"/>
                </a:solidFill>
                <a:latin typeface="Arial" panose="020B0604020202020204" pitchFamily="34" charset="0"/>
              </a:rPr>
              <a:t>2017</a:t>
            </a:r>
          </a:p>
          <a:p>
            <a:pPr algn="ctr"/>
            <a:r>
              <a:rPr lang="pt-BR" sz="2000" dirty="0">
                <a:solidFill>
                  <a:schemeClr val="accent1"/>
                </a:solidFill>
                <a:latin typeface="Arial" panose="020B0604020202020204" pitchFamily="34" charset="0"/>
              </a:rPr>
              <a:t>Estudo de planejamento e viabilidade da campanha:</a:t>
            </a:r>
          </a:p>
        </p:txBody>
      </p:sp>
      <p:graphicFrame>
        <p:nvGraphicFramePr>
          <p:cNvPr id="6" name="Diagram 5"/>
          <p:cNvGraphicFramePr/>
          <p:nvPr>
            <p:extLst>
              <p:ext uri="{D42A27DB-BD31-4B8C-83A1-F6EECF244321}">
                <p14:modId xmlns:p14="http://schemas.microsoft.com/office/powerpoint/2010/main" val="860638375"/>
              </p:ext>
            </p:extLst>
          </p:nvPr>
        </p:nvGraphicFramePr>
        <p:xfrm>
          <a:off x="2149963" y="3564524"/>
          <a:ext cx="7678709" cy="284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2924578" y="2097036"/>
            <a:ext cx="6482893" cy="1306412"/>
          </a:xfrm>
          <a:prstGeom prst="rect">
            <a:avLst/>
          </a:prstGeom>
        </p:spPr>
      </p:pic>
    </p:spTree>
    <p:extLst>
      <p:ext uri="{BB962C8B-B14F-4D97-AF65-F5344CB8AC3E}">
        <p14:creationId xmlns:p14="http://schemas.microsoft.com/office/powerpoint/2010/main" val="11158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AC2DAB3-8407-43E8-A5A4-6C2382F2665D}"/>
              </a:ext>
            </a:extLst>
          </p:cNvPr>
          <p:cNvSpPr>
            <a:spLocks noGrp="1"/>
          </p:cNvSpPr>
          <p:nvPr>
            <p:ph type="title"/>
          </p:nvPr>
        </p:nvSpPr>
        <p:spPr/>
        <p:txBody>
          <a:bodyPr>
            <a:normAutofit fontScale="90000"/>
          </a:bodyPr>
          <a:lstStyle/>
          <a:p>
            <a:r>
              <a:rPr lang="pt-BR"/>
              <a:t>Introdução à Campanha 100</a:t>
            </a:r>
          </a:p>
        </p:txBody>
      </p:sp>
      <p:pic>
        <p:nvPicPr>
          <p:cNvPr id="4" name="Picture 3"/>
          <p:cNvPicPr>
            <a:picLocks noChangeAspect="1"/>
          </p:cNvPicPr>
          <p:nvPr/>
        </p:nvPicPr>
        <p:blipFill>
          <a:blip r:embed="rId3"/>
          <a:stretch>
            <a:fillRect/>
          </a:stretch>
        </p:blipFill>
        <p:spPr>
          <a:xfrm>
            <a:off x="2937339" y="1992573"/>
            <a:ext cx="5887583" cy="3957765"/>
          </a:xfrm>
          <a:prstGeom prst="rect">
            <a:avLst/>
          </a:prstGeom>
        </p:spPr>
      </p:pic>
    </p:spTree>
    <p:extLst>
      <p:ext uri="{BB962C8B-B14F-4D97-AF65-F5344CB8AC3E}">
        <p14:creationId xmlns:p14="http://schemas.microsoft.com/office/powerpoint/2010/main" val="40580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Objetivo e </a:t>
            </a:r>
            <a:r>
              <a:rPr lang="pt-BR" dirty="0" smtClean="0"/>
              <a:t>Tempo da </a:t>
            </a:r>
            <a:r>
              <a:rPr lang="pt-BR" dirty="0"/>
              <a:t>Campanha</a:t>
            </a:r>
          </a:p>
        </p:txBody>
      </p:sp>
      <p:sp>
        <p:nvSpPr>
          <p:cNvPr id="4" name="Rectangle 3">
            <a:extLst>
              <a:ext uri="{FF2B5EF4-FFF2-40B4-BE49-F238E27FC236}">
                <a16:creationId xmlns:a16="http://schemas.microsoft.com/office/drawing/2014/main" xmlns="" id="{74A17E6D-7BAD-4A4D-B09F-9284E961E5ED}"/>
              </a:ext>
            </a:extLst>
          </p:cNvPr>
          <p:cNvSpPr/>
          <p:nvPr/>
        </p:nvSpPr>
        <p:spPr bwMode="auto">
          <a:xfrm>
            <a:off x="335104" y="1790711"/>
            <a:ext cx="11477281" cy="522310"/>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700"/>
              </a:lnSpc>
            </a:pPr>
            <a:r>
              <a:rPr lang="pt-BR" sz="2000" b="1" dirty="0">
                <a:solidFill>
                  <a:schemeClr val="accent4"/>
                </a:solidFill>
              </a:rPr>
              <a:t>Objetivo da captação de recursos:  </a:t>
            </a:r>
            <a:r>
              <a:rPr lang="pt-BR" sz="2000" b="1" dirty="0">
                <a:solidFill>
                  <a:schemeClr val="bg1"/>
                </a:solidFill>
              </a:rPr>
              <a:t>US$ 300 milhões</a:t>
            </a:r>
            <a:endParaRPr kumimoji="0" lang="pt-BR" sz="2000" i="0" u="none" strike="noStrike" cap="none" normalizeH="0" dirty="0">
              <a:ln>
                <a:noFill/>
              </a:ln>
              <a:solidFill>
                <a:schemeClr val="bg1"/>
              </a:solidFill>
              <a:effectLst/>
              <a:ea typeface="ヒラギノ角ゴ Pro W3" pitchFamily="84" charset="-128"/>
            </a:endParaRPr>
          </a:p>
        </p:txBody>
      </p:sp>
      <p:sp>
        <p:nvSpPr>
          <p:cNvPr id="6" name="Rectangle 5">
            <a:extLst>
              <a:ext uri="{FF2B5EF4-FFF2-40B4-BE49-F238E27FC236}">
                <a16:creationId xmlns:a16="http://schemas.microsoft.com/office/drawing/2014/main" xmlns="" id="{5998D938-F4FE-4B1B-B861-5012D0C375C7}"/>
              </a:ext>
            </a:extLst>
          </p:cNvPr>
          <p:cNvSpPr/>
          <p:nvPr/>
        </p:nvSpPr>
        <p:spPr bwMode="auto">
          <a:xfrm>
            <a:off x="609600" y="2575876"/>
            <a:ext cx="2913089" cy="1368327"/>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pt-BR" sz="1500" b="1" dirty="0">
                <a:solidFill>
                  <a:schemeClr val="accent4"/>
                </a:solidFill>
              </a:rPr>
              <a:t>Aumentar o impacto do serviço </a:t>
            </a:r>
          </a:p>
          <a:p>
            <a:pPr algn="ctr">
              <a:lnSpc>
                <a:spcPts val="2300"/>
              </a:lnSpc>
            </a:pPr>
            <a:r>
              <a:rPr lang="pt-BR" sz="1400" dirty="0">
                <a:solidFill>
                  <a:schemeClr val="bg1"/>
                </a:solidFill>
              </a:rPr>
              <a:t>nas áreas atuais de enfoque: visão, juventude, socorro às vítimas de catástrofes e trabalho humanitário.</a:t>
            </a:r>
          </a:p>
        </p:txBody>
      </p:sp>
      <p:sp>
        <p:nvSpPr>
          <p:cNvPr id="7" name="Rectangle 6">
            <a:extLst>
              <a:ext uri="{FF2B5EF4-FFF2-40B4-BE49-F238E27FC236}">
                <a16:creationId xmlns:a16="http://schemas.microsoft.com/office/drawing/2014/main" xmlns="" id="{F92EA960-1554-4E72-A2B5-3B7DD4253B6C}"/>
              </a:ext>
            </a:extLst>
          </p:cNvPr>
          <p:cNvSpPr/>
          <p:nvPr/>
        </p:nvSpPr>
        <p:spPr bwMode="auto">
          <a:xfrm>
            <a:off x="3717560" y="2575876"/>
            <a:ext cx="2863122"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pt-BR" b="1" dirty="0">
                <a:solidFill>
                  <a:schemeClr val="accent4"/>
                </a:solidFill>
              </a:rPr>
              <a:t>Combate ao Diabetes </a:t>
            </a:r>
            <a:endParaRPr lang="pt-BR" b="1" dirty="0">
              <a:solidFill>
                <a:schemeClr val="bg1"/>
              </a:solidFill>
            </a:endParaRPr>
          </a:p>
          <a:p>
            <a:pPr algn="ctr">
              <a:lnSpc>
                <a:spcPts val="2300"/>
              </a:lnSpc>
            </a:pPr>
            <a:r>
              <a:rPr lang="pt-BR" sz="1400" dirty="0">
                <a:solidFill>
                  <a:schemeClr val="bg1"/>
                </a:solidFill>
              </a:rPr>
              <a:t>Reduzir a prevalência e proporcionar melhorias na qualidade de vida das pessoas diagnosticadas</a:t>
            </a:r>
          </a:p>
        </p:txBody>
      </p:sp>
      <p:sp>
        <p:nvSpPr>
          <p:cNvPr id="8" name="Rectangle 7">
            <a:extLst>
              <a:ext uri="{FF2B5EF4-FFF2-40B4-BE49-F238E27FC236}">
                <a16:creationId xmlns:a16="http://schemas.microsoft.com/office/drawing/2014/main" xmlns="" id="{0E2DFC51-BE4C-4C58-B783-A0597FF4F8FC}"/>
              </a:ext>
            </a:extLst>
          </p:cNvPr>
          <p:cNvSpPr/>
          <p:nvPr/>
        </p:nvSpPr>
        <p:spPr bwMode="auto">
          <a:xfrm>
            <a:off x="6775553" y="2575876"/>
            <a:ext cx="5005687"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200"/>
              </a:lnSpc>
            </a:pPr>
            <a:r>
              <a:rPr lang="pt-BR" b="1" dirty="0">
                <a:solidFill>
                  <a:schemeClr val="accent4"/>
                </a:solidFill>
              </a:rPr>
              <a:t>Expansão das Causas Globais</a:t>
            </a:r>
          </a:p>
          <a:p>
            <a:pPr algn="ctr">
              <a:lnSpc>
                <a:spcPts val="2200"/>
              </a:lnSpc>
            </a:pPr>
            <a:r>
              <a:rPr lang="pt-BR" sz="1300" dirty="0">
                <a:solidFill>
                  <a:schemeClr val="bg1"/>
                </a:solidFill>
              </a:rPr>
              <a:t>Identificar e desenvolver novas formas pelas quais possamos causar um impacto no mundo e nos seus habitantes mais vulneráveis por meio das novas áreas de enfoque:</a:t>
            </a:r>
          </a:p>
          <a:p>
            <a:pPr algn="ctr">
              <a:lnSpc>
                <a:spcPts val="2200"/>
              </a:lnSpc>
            </a:pPr>
            <a:r>
              <a:rPr lang="pt-BR" sz="1300" dirty="0">
                <a:solidFill>
                  <a:schemeClr val="bg1"/>
                </a:solidFill>
              </a:rPr>
              <a:t>ambiente, câncer infantil, fome</a:t>
            </a:r>
            <a:endParaRPr lang="pt-BR" sz="1300" b="1" dirty="0">
              <a:solidFill>
                <a:schemeClr val="bg1"/>
              </a:solidFill>
            </a:endParaRPr>
          </a:p>
        </p:txBody>
      </p:sp>
      <p:sp>
        <p:nvSpPr>
          <p:cNvPr id="10" name="Rectangle 9">
            <a:extLst>
              <a:ext uri="{FF2B5EF4-FFF2-40B4-BE49-F238E27FC236}">
                <a16:creationId xmlns:a16="http://schemas.microsoft.com/office/drawing/2014/main" xmlns="" id="{8D914BA3-C11C-43D2-9514-DC18BA2A8EBE}"/>
              </a:ext>
            </a:extLst>
          </p:cNvPr>
          <p:cNvSpPr/>
          <p:nvPr/>
        </p:nvSpPr>
        <p:spPr bwMode="auto">
          <a:xfrm>
            <a:off x="1722474" y="4339185"/>
            <a:ext cx="8346559" cy="1957388"/>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500"/>
              </a:lnSpc>
            </a:pPr>
            <a:r>
              <a:rPr lang="pt-BR" sz="2000" b="1" dirty="0" smtClean="0">
                <a:solidFill>
                  <a:schemeClr val="accent4"/>
                </a:solidFill>
              </a:rPr>
              <a:t>Tempo </a:t>
            </a:r>
            <a:r>
              <a:rPr lang="pt-BR" sz="2000" b="1" dirty="0">
                <a:solidFill>
                  <a:schemeClr val="accent4"/>
                </a:solidFill>
              </a:rPr>
              <a:t>da </a:t>
            </a:r>
            <a:r>
              <a:rPr lang="pt-BR" sz="2000" b="1" dirty="0" smtClean="0">
                <a:solidFill>
                  <a:schemeClr val="accent4"/>
                </a:solidFill>
              </a:rPr>
              <a:t>Campanha</a:t>
            </a:r>
            <a:endParaRPr lang="pt-BR" sz="2000" b="1" dirty="0">
              <a:solidFill>
                <a:schemeClr val="accent4"/>
              </a:solidFill>
            </a:endParaRPr>
          </a:p>
          <a:p>
            <a:pPr algn="ctr">
              <a:lnSpc>
                <a:spcPts val="2500"/>
              </a:lnSpc>
            </a:pPr>
            <a:r>
              <a:rPr lang="pt-BR" sz="1400" dirty="0">
                <a:solidFill>
                  <a:schemeClr val="bg1"/>
                </a:solidFill>
              </a:rPr>
              <a:t>As doações recebidas durante o ano do 50</a:t>
            </a:r>
            <a:r>
              <a:rPr lang="pt-BR" sz="1400" baseline="30000" dirty="0">
                <a:solidFill>
                  <a:schemeClr val="bg1"/>
                </a:solidFill>
              </a:rPr>
              <a:t>º</a:t>
            </a:r>
            <a:r>
              <a:rPr lang="pt-BR" sz="1400" dirty="0">
                <a:solidFill>
                  <a:schemeClr val="bg1"/>
                </a:solidFill>
              </a:rPr>
              <a:t> Aniversário de LCIF contarão para a meta de arrecadação de fundos  </a:t>
            </a:r>
          </a:p>
          <a:p>
            <a:pPr algn="ctr">
              <a:lnSpc>
                <a:spcPts val="2500"/>
              </a:lnSpc>
            </a:pPr>
            <a:r>
              <a:rPr lang="pt-BR" sz="1400" dirty="0">
                <a:solidFill>
                  <a:schemeClr val="bg1"/>
                </a:solidFill>
              </a:rPr>
              <a:t>A Campanha será lançada oficialmente durante a Convenção de Lions Clubs International em Las Vegas, em julho de 2018, tendo a duração de três anos fiscais</a:t>
            </a:r>
            <a:endParaRPr kumimoji="0" lang="pt-BR" sz="1400" i="0" u="none" strike="noStrike" cap="none" normalizeH="0" dirty="0">
              <a:ln>
                <a:noFill/>
              </a:ln>
              <a:solidFill>
                <a:schemeClr val="bg1"/>
              </a:solidFill>
              <a:effectLst/>
              <a:ea typeface="ヒラギノ角ゴ Pro W3" pitchFamily="84" charset="-128"/>
            </a:endParaRPr>
          </a:p>
        </p:txBody>
      </p:sp>
    </p:spTree>
    <p:extLst>
      <p:ext uri="{BB962C8B-B14F-4D97-AF65-F5344CB8AC3E}">
        <p14:creationId xmlns:p14="http://schemas.microsoft.com/office/powerpoint/2010/main" val="424728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AC2DAB3-8407-43E8-A5A4-6C2382F2665D}"/>
              </a:ext>
            </a:extLst>
          </p:cNvPr>
          <p:cNvSpPr>
            <a:spLocks noGrp="1"/>
          </p:cNvSpPr>
          <p:nvPr>
            <p:ph type="title"/>
          </p:nvPr>
        </p:nvSpPr>
        <p:spPr/>
        <p:txBody>
          <a:bodyPr>
            <a:normAutofit fontScale="90000"/>
          </a:bodyPr>
          <a:lstStyle/>
          <a:p>
            <a:r>
              <a:rPr lang="pt-BR"/>
              <a:t>Forte Caso para Apoio</a:t>
            </a:r>
          </a:p>
        </p:txBody>
      </p:sp>
      <p:sp>
        <p:nvSpPr>
          <p:cNvPr id="46" name="Rounded Rectangle 45"/>
          <p:cNvSpPr/>
          <p:nvPr/>
        </p:nvSpPr>
        <p:spPr bwMode="auto">
          <a:xfrm>
            <a:off x="329046" y="3445756"/>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defRPr/>
            </a:pPr>
            <a:r>
              <a:rPr lang="pt-BR" altLang="en-US" sz="2000" dirty="0">
                <a:solidFill>
                  <a:srgbClr val="0A5496"/>
                </a:solidFill>
                <a:latin typeface="Segoe UI Semibold" panose="020B0702040204020203" pitchFamily="34" charset="0"/>
                <a:ea typeface="ヒラギノ角ゴ Pro W3"/>
                <a:cs typeface="ヒラギノ角ゴ Pro W3"/>
              </a:rPr>
              <a:t>Um mundo carente</a:t>
            </a:r>
            <a:endParaRPr kumimoji="0" lang="pt-BR" sz="2000" b="0" i="0" u="none" strike="noStrike" kern="0" cap="none" spc="0" normalizeH="0" baseline="0" noProof="0" dirty="0">
              <a:ln>
                <a:noFill/>
              </a:ln>
              <a:solidFill>
                <a:srgbClr val="0A5496"/>
              </a:solidFill>
              <a:effectLst/>
              <a:uLnTx/>
              <a:uFillTx/>
              <a:latin typeface="Segoe UI Semibold"/>
            </a:endParaRPr>
          </a:p>
        </p:txBody>
      </p:sp>
      <p:sp>
        <p:nvSpPr>
          <p:cNvPr id="47" name="Rounded Rectangle 46"/>
          <p:cNvSpPr/>
          <p:nvPr/>
        </p:nvSpPr>
        <p:spPr bwMode="auto">
          <a:xfrm>
            <a:off x="2119746" y="341048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sz="2000" b="0" i="0" u="none" strike="noStrike" kern="0" cap="none" spc="0" normalizeH="0" baseline="0" noProof="0" dirty="0">
                <a:ln>
                  <a:noFill/>
                </a:ln>
                <a:solidFill>
                  <a:srgbClr val="0A5496"/>
                </a:solidFill>
                <a:effectLst/>
                <a:uLnTx/>
                <a:uFillTx/>
                <a:latin typeface="Segoe UI Semibold"/>
              </a:rPr>
              <a:t>A Nossa História</a:t>
            </a:r>
          </a:p>
        </p:txBody>
      </p:sp>
      <p:sp>
        <p:nvSpPr>
          <p:cNvPr id="48" name="Rounded Rectangle 47"/>
          <p:cNvSpPr/>
          <p:nvPr/>
        </p:nvSpPr>
        <p:spPr bwMode="auto">
          <a:xfrm>
            <a:off x="3827721" y="3445757"/>
            <a:ext cx="1593176"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sz="1600" b="0" i="0" u="none" strike="noStrike" kern="0" cap="none" spc="0" normalizeH="0" baseline="0" noProof="0" dirty="0">
                <a:ln>
                  <a:noFill/>
                </a:ln>
                <a:solidFill>
                  <a:srgbClr val="0A5496"/>
                </a:solidFill>
                <a:effectLst/>
                <a:uLnTx/>
                <a:uFillTx/>
                <a:latin typeface="Segoe UI Semibold"/>
              </a:rPr>
              <a:t>Os Leões atendem prontamente</a:t>
            </a:r>
          </a:p>
        </p:txBody>
      </p:sp>
      <p:sp>
        <p:nvSpPr>
          <p:cNvPr id="49" name="Rounded Rectangle 48"/>
          <p:cNvSpPr/>
          <p:nvPr/>
        </p:nvSpPr>
        <p:spPr bwMode="auto">
          <a:xfrm>
            <a:off x="5952696" y="3398612"/>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sz="2400" b="0" i="0" u="none" strike="noStrike" kern="0" cap="none" spc="0" normalizeH="0" baseline="0" noProof="0" dirty="0">
                <a:ln>
                  <a:noFill/>
                </a:ln>
                <a:solidFill>
                  <a:srgbClr val="0A5496"/>
                </a:solidFill>
                <a:effectLst/>
                <a:uLnTx/>
                <a:uFillTx/>
                <a:latin typeface="Segoe UI Semibold"/>
              </a:rPr>
              <a:t>Combate ao Diabetes</a:t>
            </a:r>
          </a:p>
        </p:txBody>
      </p:sp>
      <p:sp>
        <p:nvSpPr>
          <p:cNvPr id="50" name="Rounded Rectangle 49"/>
          <p:cNvSpPr/>
          <p:nvPr/>
        </p:nvSpPr>
        <p:spPr bwMode="auto">
          <a:xfrm>
            <a:off x="5904698" y="5363215"/>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sz="2000" b="0" i="0" u="none" strike="noStrike" kern="0" cap="none" spc="0" normalizeH="0" baseline="0" noProof="0" dirty="0">
                <a:ln>
                  <a:noFill/>
                </a:ln>
                <a:solidFill>
                  <a:srgbClr val="0A5496"/>
                </a:solidFill>
                <a:effectLst/>
                <a:uLnTx/>
                <a:uFillTx/>
                <a:latin typeface="Segoe UI Semibold"/>
              </a:rPr>
              <a:t>Expansão das Causas Globais</a:t>
            </a: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b="0" i="1" u="none" strike="noStrike" kern="0" cap="none" spc="0" normalizeH="0" baseline="0" noProof="0" dirty="0">
                <a:ln>
                  <a:noFill/>
                </a:ln>
                <a:solidFill>
                  <a:srgbClr val="0A5496"/>
                </a:solidFill>
                <a:effectLst/>
                <a:uLnTx/>
                <a:uFillTx/>
                <a:latin typeface="Segoe UI Semibold"/>
              </a:rPr>
              <a:t>Fome, meio ambiente, câncer infantil</a:t>
            </a:r>
          </a:p>
        </p:txBody>
      </p:sp>
      <p:sp>
        <p:nvSpPr>
          <p:cNvPr id="51" name="Rounded Rectangle 50"/>
          <p:cNvSpPr/>
          <p:nvPr/>
        </p:nvSpPr>
        <p:spPr bwMode="auto">
          <a:xfrm>
            <a:off x="10067141" y="3398612"/>
            <a:ext cx="1384123"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pt-BR" b="0" i="0" u="none" strike="noStrike" kern="0" cap="none" spc="0" normalizeH="0" baseline="0" noProof="0" dirty="0">
                <a:ln>
                  <a:noFill/>
                </a:ln>
                <a:solidFill>
                  <a:srgbClr val="0A5496"/>
                </a:solidFill>
                <a:effectLst/>
                <a:uLnTx/>
                <a:uFillTx/>
                <a:latin typeface="Segoe UI Semibold"/>
              </a:rPr>
              <a:t>Chamado à Ação</a:t>
            </a:r>
          </a:p>
        </p:txBody>
      </p:sp>
      <p:cxnSp>
        <p:nvCxnSpPr>
          <p:cNvPr id="54" name="Straight Arrow Connector 53"/>
          <p:cNvCxnSpPr/>
          <p:nvPr/>
        </p:nvCxnSpPr>
        <p:spPr bwMode="auto">
          <a:xfrm>
            <a:off x="3386394" y="4039451"/>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5" name="Straight Arrow Connector 54"/>
          <p:cNvCxnSpPr/>
          <p:nvPr/>
        </p:nvCxnSpPr>
        <p:spPr bwMode="auto">
          <a:xfrm>
            <a:off x="5372899" y="4016266"/>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6" name="Straight Arrow Connector 55"/>
          <p:cNvCxnSpPr/>
          <p:nvPr/>
        </p:nvCxnSpPr>
        <p:spPr bwMode="auto">
          <a:xfrm>
            <a:off x="9710741" y="4004394"/>
            <a:ext cx="356401" cy="0"/>
          </a:xfrm>
          <a:prstGeom prst="straightConnector1">
            <a:avLst/>
          </a:prstGeom>
          <a:noFill/>
          <a:ln w="9525" cap="flat" cmpd="sng" algn="ctr">
            <a:solidFill>
              <a:srgbClr val="0A5496"/>
            </a:solidFill>
            <a:prstDash val="solid"/>
            <a:headEnd type="none" w="med" len="med"/>
            <a:tailEnd type="triangle"/>
          </a:ln>
          <a:effectLst/>
        </p:spPr>
      </p:cxnSp>
      <p:sp>
        <p:nvSpPr>
          <p:cNvPr id="57" name="Plus 56"/>
          <p:cNvSpPr/>
          <p:nvPr/>
        </p:nvSpPr>
        <p:spPr bwMode="auto">
          <a:xfrm>
            <a:off x="7443354" y="4732192"/>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58" name="Plus 57"/>
          <p:cNvSpPr/>
          <p:nvPr/>
        </p:nvSpPr>
        <p:spPr bwMode="auto">
          <a:xfrm>
            <a:off x="7443354" y="2710970"/>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73" name="Rounded Rectangle 72"/>
          <p:cNvSpPr/>
          <p:nvPr/>
        </p:nvSpPr>
        <p:spPr bwMode="auto">
          <a:xfrm>
            <a:off x="5904698" y="1352150"/>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buSzPct val="100000"/>
              <a:defRPr/>
            </a:pPr>
            <a:r>
              <a:rPr lang="pt-BR" altLang="en-US" sz="2200" dirty="0">
                <a:solidFill>
                  <a:srgbClr val="0A5496"/>
                </a:solidFill>
                <a:latin typeface="Segoe UI Semibold" panose="020B0702040204020203" pitchFamily="34" charset="0"/>
                <a:ea typeface="ヒラギノ角ゴ Pro W3"/>
                <a:cs typeface="ヒラギノ角ゴ Pro W3"/>
              </a:rPr>
              <a:t>Aumentar o impacto do serviço</a:t>
            </a:r>
          </a:p>
          <a:p>
            <a:pPr algn="ctr">
              <a:buSzPct val="100000"/>
              <a:defRPr/>
            </a:pPr>
            <a:r>
              <a:rPr lang="pt-BR" altLang="en-US" sz="1600" i="1" dirty="0">
                <a:solidFill>
                  <a:srgbClr val="0A5496"/>
                </a:solidFill>
                <a:latin typeface="Segoe UI Semibold" panose="020B0702040204020203" pitchFamily="34" charset="0"/>
                <a:ea typeface="ヒラギノ角ゴ Pro W3"/>
                <a:cs typeface="ヒラギノ角ゴ Pro W3"/>
              </a:rPr>
              <a:t>Juventude, visão, catástrofes, humanitário</a:t>
            </a:r>
          </a:p>
        </p:txBody>
      </p:sp>
      <p:cxnSp>
        <p:nvCxnSpPr>
          <p:cNvPr id="18" name="Straight Arrow Connector 17"/>
          <p:cNvCxnSpPr/>
          <p:nvPr/>
        </p:nvCxnSpPr>
        <p:spPr bwMode="auto">
          <a:xfrm>
            <a:off x="1595694" y="4039451"/>
            <a:ext cx="531799" cy="0"/>
          </a:xfrm>
          <a:prstGeom prst="straightConnector1">
            <a:avLst/>
          </a:prstGeom>
          <a:noFill/>
          <a:ln w="9525" cap="flat" cmpd="sng" algn="ctr">
            <a:solidFill>
              <a:srgbClr val="0A5496"/>
            </a:solidFill>
            <a:prstDash val="solid"/>
            <a:headEnd type="none" w="med" len="med"/>
            <a:tailEnd type="triangle"/>
          </a:ln>
          <a:effectLst/>
        </p:spPr>
      </p:cxnSp>
    </p:spTree>
    <p:extLst>
      <p:ext uri="{BB962C8B-B14F-4D97-AF65-F5344CB8AC3E}">
        <p14:creationId xmlns:p14="http://schemas.microsoft.com/office/powerpoint/2010/main" val="584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CE34F3B1-7BCB-4B47-959A-FBE818E5C752}"/>
              </a:ext>
            </a:extLst>
          </p:cNvPr>
          <p:cNvSpPr>
            <a:spLocks noGrp="1" noChangeArrowheads="1"/>
          </p:cNvSpPr>
          <p:nvPr>
            <p:ph type="title"/>
          </p:nvPr>
        </p:nvSpPr>
        <p:spPr bwMode="auto">
          <a:xfrm>
            <a:off x="2938463" y="196850"/>
            <a:ext cx="5889625" cy="990600"/>
          </a:xfrm>
        </p:spPr>
        <p:txBody>
          <a:bodyPr wrap="square" numCol="1" anchorCtr="0" compatLnSpc="1">
            <a:prstTxWarp prst="textNoShape">
              <a:avLst/>
            </a:prstTxWarp>
          </a:bodyPr>
          <a:lstStyle/>
          <a:p>
            <a:pPr eaLnBrk="1" hangingPunct="1"/>
            <a:r>
              <a:rPr lang="en-US" altLang="en-US"/>
              <a:t>Jornada de LCIF</a:t>
            </a:r>
          </a:p>
        </p:txBody>
      </p:sp>
      <p:sp>
        <p:nvSpPr>
          <p:cNvPr id="4" name="Content Placeholder 3">
            <a:extLst>
              <a:ext uri="{FF2B5EF4-FFF2-40B4-BE49-F238E27FC236}">
                <a16:creationId xmlns:a16="http://schemas.microsoft.com/office/drawing/2014/main" xmlns="" id="{66FC4E04-8E20-4EFA-AE10-7A6987EC06CE}"/>
              </a:ext>
            </a:extLst>
          </p:cNvPr>
          <p:cNvSpPr>
            <a:spLocks noGrp="1"/>
          </p:cNvSpPr>
          <p:nvPr>
            <p:ph idx="1"/>
          </p:nvPr>
        </p:nvSpPr>
        <p:spPr>
          <a:xfrm>
            <a:off x="1743741" y="3081867"/>
            <a:ext cx="8284679" cy="3776133"/>
          </a:xfrm>
          <a:extLst/>
        </p:spPr>
        <p:txBody>
          <a:bodyPr numCol="2" rtlCol="0">
            <a:noAutofit/>
          </a:bodyPr>
          <a:lstStyle/>
          <a:p>
            <a:pPr eaLnBrk="1" fontAlgn="auto" hangingPunct="1">
              <a:spcAft>
                <a:spcPts val="0"/>
              </a:spcAft>
              <a:defRPr/>
            </a:pPr>
            <a:r>
              <a:rPr lang="pt-BR" sz="2000" dirty="0"/>
              <a:t>Enfoque único</a:t>
            </a:r>
          </a:p>
          <a:p>
            <a:pPr eaLnBrk="1" fontAlgn="auto" hangingPunct="1">
              <a:spcAft>
                <a:spcPts val="0"/>
              </a:spcAft>
              <a:defRPr/>
            </a:pPr>
            <a:r>
              <a:rPr lang="pt-BR" sz="2000" dirty="0"/>
              <a:t>Um caso ligado à visão</a:t>
            </a:r>
          </a:p>
          <a:p>
            <a:pPr eaLnBrk="1" fontAlgn="auto" hangingPunct="1">
              <a:spcAft>
                <a:spcPts val="0"/>
              </a:spcAft>
              <a:defRPr/>
            </a:pPr>
            <a:r>
              <a:rPr lang="pt-BR" sz="2000" dirty="0"/>
              <a:t>Angariação para causas não ligadas à visão em uma vertente separada</a:t>
            </a:r>
          </a:p>
          <a:p>
            <a:pPr eaLnBrk="1" fontAlgn="auto" hangingPunct="1">
              <a:spcAft>
                <a:spcPts val="0"/>
              </a:spcAft>
              <a:defRPr/>
            </a:pPr>
            <a:r>
              <a:rPr lang="pt-BR" sz="2000" dirty="0"/>
              <a:t>Angariação pós-campanha cai para níveis mais baixos</a:t>
            </a:r>
          </a:p>
          <a:p>
            <a:pPr eaLnBrk="1" fontAlgn="auto" hangingPunct="1">
              <a:spcAft>
                <a:spcPts val="0"/>
              </a:spcAft>
              <a:defRPr/>
            </a:pPr>
            <a:endParaRPr lang="en-US" sz="2200" dirty="0"/>
          </a:p>
          <a:p>
            <a:pPr eaLnBrk="1" fontAlgn="auto" hangingPunct="1">
              <a:spcAft>
                <a:spcPts val="0"/>
              </a:spcAft>
              <a:defRPr/>
            </a:pPr>
            <a:endParaRPr lang="en-US" sz="2200" dirty="0"/>
          </a:p>
          <a:p>
            <a:pPr marL="0" indent="0" eaLnBrk="1" fontAlgn="auto" hangingPunct="1">
              <a:spcAft>
                <a:spcPts val="0"/>
              </a:spcAft>
              <a:buFont typeface="Arial" panose="020B0604020202020204" pitchFamily="34" charset="0"/>
              <a:buNone/>
              <a:defRPr/>
            </a:pPr>
            <a:endParaRPr lang="en-US" sz="2200" dirty="0"/>
          </a:p>
          <a:p>
            <a:pPr eaLnBrk="1" fontAlgn="auto" hangingPunct="1">
              <a:spcAft>
                <a:spcPts val="0"/>
              </a:spcAft>
              <a:defRPr/>
            </a:pPr>
            <a:r>
              <a:rPr lang="pt-BR" sz="2000" dirty="0"/>
              <a:t>Enfoque expandido</a:t>
            </a:r>
          </a:p>
          <a:p>
            <a:pPr eaLnBrk="1" fontAlgn="auto" hangingPunct="1">
              <a:spcAft>
                <a:spcPts val="0"/>
              </a:spcAft>
              <a:defRPr/>
            </a:pPr>
            <a:r>
              <a:rPr lang="pt-BR" sz="2000" dirty="0"/>
              <a:t>Um caso unificador</a:t>
            </a:r>
          </a:p>
          <a:p>
            <a:pPr eaLnBrk="1" fontAlgn="auto" hangingPunct="1">
              <a:spcAft>
                <a:spcPts val="0"/>
              </a:spcAft>
              <a:defRPr/>
            </a:pPr>
            <a:r>
              <a:rPr lang="pt-BR" sz="2000" dirty="0"/>
              <a:t>Angariação inclusiva, ligando todas as causas de LCIF</a:t>
            </a:r>
          </a:p>
          <a:p>
            <a:pPr eaLnBrk="1" fontAlgn="auto" hangingPunct="1">
              <a:spcAft>
                <a:spcPts val="0"/>
              </a:spcAft>
              <a:defRPr/>
            </a:pPr>
            <a:r>
              <a:rPr lang="pt-BR" sz="2000" dirty="0"/>
              <a:t>Angariação pós-campanha permanece em níveis elevados – ponto crucial para LCIF</a:t>
            </a:r>
          </a:p>
          <a:p>
            <a:pPr eaLnBrk="1" fontAlgn="auto" hangingPunct="1">
              <a:spcAft>
                <a:spcPts val="0"/>
              </a:spcAft>
              <a:defRPr/>
            </a:pPr>
            <a:r>
              <a:rPr lang="pt-BR" sz="2000" dirty="0"/>
              <a:t>Uma perspectiva culturalmente revolucionária </a:t>
            </a:r>
          </a:p>
        </p:txBody>
      </p:sp>
      <p:pic>
        <p:nvPicPr>
          <p:cNvPr id="47108" name="Picture 5">
            <a:extLst>
              <a:ext uri="{FF2B5EF4-FFF2-40B4-BE49-F238E27FC236}">
                <a16:creationId xmlns:a16="http://schemas.microsoft.com/office/drawing/2014/main" xmlns="" id="{DA2FA3AC-1F8F-4585-A942-F9D130B1E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1195388"/>
            <a:ext cx="2544763"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xmlns="" id="{022880F5-8BDE-4C2D-86DE-0A95597631E4}"/>
              </a:ext>
            </a:extLst>
          </p:cNvPr>
          <p:cNvCxnSpPr/>
          <p:nvPr/>
        </p:nvCxnSpPr>
        <p:spPr>
          <a:xfrm>
            <a:off x="5883275" y="1611313"/>
            <a:ext cx="0" cy="4713287"/>
          </a:xfrm>
          <a:prstGeom prst="line">
            <a:avLst/>
          </a:prstGeom>
        </p:spPr>
        <p:style>
          <a:lnRef idx="1">
            <a:schemeClr val="accent1"/>
          </a:lnRef>
          <a:fillRef idx="0">
            <a:schemeClr val="accent1"/>
          </a:fillRef>
          <a:effectRef idx="0">
            <a:schemeClr val="accent1"/>
          </a:effectRef>
          <a:fontRef idx="minor">
            <a:schemeClr val="tx1"/>
          </a:fontRef>
        </p:style>
      </p:cxnSp>
      <p:pic>
        <p:nvPicPr>
          <p:cNvPr id="47110" name="Picture 8">
            <a:extLst>
              <a:ext uri="{FF2B5EF4-FFF2-40B4-BE49-F238E27FC236}">
                <a16:creationId xmlns:a16="http://schemas.microsoft.com/office/drawing/2014/main" xmlns="" id="{54AD7F76-ABE4-4FEA-9654-29885CA1F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190625"/>
            <a:ext cx="2844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79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8DD76-DCA6-4620-88D2-32F931C0CCF3}"/>
              </a:ext>
            </a:extLst>
          </p:cNvPr>
          <p:cNvSpPr>
            <a:spLocks noGrp="1"/>
          </p:cNvSpPr>
          <p:nvPr>
            <p:ph type="title"/>
          </p:nvPr>
        </p:nvSpPr>
        <p:spPr/>
        <p:txBody>
          <a:bodyPr wrap="square" numCol="1" anchorCtr="0" compatLnSpc="1">
            <a:prstTxWarp prst="textNoShape">
              <a:avLst/>
            </a:prstTxWarp>
          </a:bodyPr>
          <a:lstStyle/>
          <a:p>
            <a:pPr eaLnBrk="1" hangingPunct="1">
              <a:buSzPct val="100000"/>
              <a:defRPr/>
            </a:pPr>
            <a:r>
              <a:rPr lang="pt-BR" altLang="en-US" sz="4000" dirty="0">
                <a:solidFill>
                  <a:srgbClr val="FFFFFF"/>
                </a:solidFill>
                <a:effectLst>
                  <a:outerShdw blurRad="38100" dist="38100" dir="2700000" algn="tl">
                    <a:srgbClr val="C0C0C0"/>
                  </a:outerShdw>
                </a:effectLst>
              </a:rPr>
              <a:t>Reconhecimento Individual</a:t>
            </a:r>
          </a:p>
        </p:txBody>
      </p:sp>
      <p:sp>
        <p:nvSpPr>
          <p:cNvPr id="6" name="Right Arrow 5">
            <a:extLst>
              <a:ext uri="{FF2B5EF4-FFF2-40B4-BE49-F238E27FC236}">
                <a16:creationId xmlns:a16="http://schemas.microsoft.com/office/drawing/2014/main" xmlns="" id="{1B9FF89F-E3F5-4FDC-9508-6F355C94BAEF}"/>
              </a:ext>
            </a:extLst>
          </p:cNvPr>
          <p:cNvSpPr/>
          <p:nvPr/>
        </p:nvSpPr>
        <p:spPr>
          <a:xfrm>
            <a:off x="4411663" y="2087563"/>
            <a:ext cx="3236912" cy="74771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600" b="1" dirty="0">
                <a:solidFill>
                  <a:srgbClr val="4472C4"/>
                </a:solidFill>
              </a:rPr>
              <a:t>O reconhecimento pode incluir...</a:t>
            </a:r>
          </a:p>
        </p:txBody>
      </p:sp>
      <p:sp>
        <p:nvSpPr>
          <p:cNvPr id="70660" name="Title 1">
            <a:extLst>
              <a:ext uri="{FF2B5EF4-FFF2-40B4-BE49-F238E27FC236}">
                <a16:creationId xmlns:a16="http://schemas.microsoft.com/office/drawing/2014/main" xmlns="" id="{CFD655B0-CAF4-413B-9E7D-4642B2B6ACFD}"/>
              </a:ext>
            </a:extLst>
          </p:cNvPr>
          <p:cNvSpPr txBox="1">
            <a:spLocks noChangeArrowheads="1"/>
          </p:cNvSpPr>
          <p:nvPr/>
        </p:nvSpPr>
        <p:spPr bwMode="auto">
          <a:xfrm>
            <a:off x="914400" y="2668588"/>
            <a:ext cx="35909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Pct val="100000"/>
              <a:buFontTx/>
              <a:buNone/>
            </a:pPr>
            <a:r>
              <a:rPr lang="en-US" altLang="en-US" sz="2000">
                <a:solidFill>
                  <a:srgbClr val="7F7F7F"/>
                </a:solidFill>
              </a:rPr>
              <a:t>Para doações únicas, doações mensais ou promessas de doação</a:t>
            </a:r>
          </a:p>
        </p:txBody>
      </p:sp>
      <p:sp>
        <p:nvSpPr>
          <p:cNvPr id="70661" name="Title 1">
            <a:extLst>
              <a:ext uri="{FF2B5EF4-FFF2-40B4-BE49-F238E27FC236}">
                <a16:creationId xmlns:a16="http://schemas.microsoft.com/office/drawing/2014/main" xmlns="" id="{60C48149-676C-4B8D-B707-639657C401F9}"/>
              </a:ext>
            </a:extLst>
          </p:cNvPr>
          <p:cNvSpPr txBox="1">
            <a:spLocks noChangeArrowheads="1"/>
          </p:cNvSpPr>
          <p:nvPr/>
        </p:nvSpPr>
        <p:spPr bwMode="auto">
          <a:xfrm>
            <a:off x="342900" y="1311275"/>
            <a:ext cx="4727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Tx/>
            </a:pPr>
            <a:r>
              <a:rPr lang="pt-BR" altLang="en-US" sz="3000">
                <a:solidFill>
                  <a:srgbClr val="467BBF"/>
                </a:solidFill>
              </a:rPr>
              <a:t>Níveis totais de doações</a:t>
            </a:r>
          </a:p>
        </p:txBody>
      </p:sp>
      <p:sp>
        <p:nvSpPr>
          <p:cNvPr id="70662" name="Title 1">
            <a:extLst>
              <a:ext uri="{FF2B5EF4-FFF2-40B4-BE49-F238E27FC236}">
                <a16:creationId xmlns:a16="http://schemas.microsoft.com/office/drawing/2014/main" xmlns="" id="{48849E05-B8ED-48A1-9EBB-64313F5A18B4}"/>
              </a:ext>
            </a:extLst>
          </p:cNvPr>
          <p:cNvSpPr txBox="1">
            <a:spLocks noChangeArrowheads="1"/>
          </p:cNvSpPr>
          <p:nvPr/>
        </p:nvSpPr>
        <p:spPr bwMode="auto">
          <a:xfrm>
            <a:off x="342900" y="3152775"/>
            <a:ext cx="4727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Tx/>
            </a:pPr>
            <a:r>
              <a:rPr lang="pt-BR" altLang="en-US" sz="3200">
                <a:solidFill>
                  <a:srgbClr val="467BBF"/>
                </a:solidFill>
              </a:rPr>
              <a:t>Doações </a:t>
            </a:r>
          </a:p>
          <a:p>
            <a:pPr eaLnBrk="1" hangingPunct="1">
              <a:spcBef>
                <a:spcPct val="0"/>
              </a:spcBef>
              <a:buClrTx/>
              <a:buSzTx/>
            </a:pPr>
            <a:r>
              <a:rPr lang="pt-BR" altLang="en-US" sz="3200">
                <a:solidFill>
                  <a:srgbClr val="467BBF"/>
                </a:solidFill>
              </a:rPr>
              <a:t>Automatizadas</a:t>
            </a:r>
          </a:p>
        </p:txBody>
      </p:sp>
      <p:sp>
        <p:nvSpPr>
          <p:cNvPr id="70663" name="Title 1">
            <a:extLst>
              <a:ext uri="{FF2B5EF4-FFF2-40B4-BE49-F238E27FC236}">
                <a16:creationId xmlns:a16="http://schemas.microsoft.com/office/drawing/2014/main" xmlns="" id="{F8560E57-840E-40CC-8884-56BCC748AAC4}"/>
              </a:ext>
            </a:extLst>
          </p:cNvPr>
          <p:cNvSpPr txBox="1">
            <a:spLocks noChangeArrowheads="1"/>
          </p:cNvSpPr>
          <p:nvPr/>
        </p:nvSpPr>
        <p:spPr bwMode="auto">
          <a:xfrm>
            <a:off x="7751763" y="2185988"/>
            <a:ext cx="42672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Pct val="100000"/>
              <a:buFontTx/>
              <a:buNone/>
            </a:pPr>
            <a:r>
              <a:rPr lang="pt-BR" altLang="en-US" sz="2000">
                <a:solidFill>
                  <a:srgbClr val="7F7F7F"/>
                </a:solidFill>
              </a:rPr>
              <a:t>Distintivos, certificados, placas, apresentações públicas, outras oportunidades</a:t>
            </a:r>
          </a:p>
        </p:txBody>
      </p:sp>
      <p:sp>
        <p:nvSpPr>
          <p:cNvPr id="11" name="Right Arrow 10">
            <a:extLst>
              <a:ext uri="{FF2B5EF4-FFF2-40B4-BE49-F238E27FC236}">
                <a16:creationId xmlns:a16="http://schemas.microsoft.com/office/drawing/2014/main" xmlns="" id="{4EE2783A-8A89-448D-A748-4AEAAB7BB01C}"/>
              </a:ext>
            </a:extLst>
          </p:cNvPr>
          <p:cNvSpPr/>
          <p:nvPr/>
        </p:nvSpPr>
        <p:spPr>
          <a:xfrm>
            <a:off x="4411663" y="3689350"/>
            <a:ext cx="3236912" cy="74771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1600" b="1" dirty="0">
                <a:solidFill>
                  <a:srgbClr val="4472C4"/>
                </a:solidFill>
              </a:rPr>
              <a:t>O reconhecimento pode incluir...</a:t>
            </a:r>
          </a:p>
        </p:txBody>
      </p:sp>
      <p:sp>
        <p:nvSpPr>
          <p:cNvPr id="70665" name="Title 1">
            <a:extLst>
              <a:ext uri="{FF2B5EF4-FFF2-40B4-BE49-F238E27FC236}">
                <a16:creationId xmlns:a16="http://schemas.microsoft.com/office/drawing/2014/main" xmlns="" id="{6FFF2EB6-4B0E-48B4-933E-5B4D66D596EF}"/>
              </a:ext>
            </a:extLst>
          </p:cNvPr>
          <p:cNvSpPr txBox="1">
            <a:spLocks noChangeArrowheads="1"/>
          </p:cNvSpPr>
          <p:nvPr/>
        </p:nvSpPr>
        <p:spPr bwMode="auto">
          <a:xfrm>
            <a:off x="914400" y="4487863"/>
            <a:ext cx="35909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Pct val="100000"/>
              <a:buFontTx/>
              <a:buNone/>
            </a:pPr>
            <a:r>
              <a:rPr lang="pt-BR" altLang="en-US" sz="2000">
                <a:solidFill>
                  <a:srgbClr val="7F7F7F"/>
                </a:solidFill>
              </a:rPr>
              <a:t>Para doações automatizadas recorrentes </a:t>
            </a:r>
          </a:p>
        </p:txBody>
      </p:sp>
      <p:sp>
        <p:nvSpPr>
          <p:cNvPr id="70666" name="Title 1">
            <a:extLst>
              <a:ext uri="{FF2B5EF4-FFF2-40B4-BE49-F238E27FC236}">
                <a16:creationId xmlns:a16="http://schemas.microsoft.com/office/drawing/2014/main" xmlns="" id="{BA577CEE-B70B-4E35-888A-B58B90B1E068}"/>
              </a:ext>
            </a:extLst>
          </p:cNvPr>
          <p:cNvSpPr txBox="1">
            <a:spLocks noChangeArrowheads="1"/>
          </p:cNvSpPr>
          <p:nvPr/>
        </p:nvSpPr>
        <p:spPr bwMode="auto">
          <a:xfrm>
            <a:off x="7751763" y="3717925"/>
            <a:ext cx="4267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467BBF"/>
              </a:buClr>
              <a:buSzPct val="105000"/>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467BBF"/>
              </a:buClr>
              <a:buSzPct val="105000"/>
              <a:buFont typeface="Arial" panose="020B0604020202020204" pitchFamily="34" charset="0"/>
              <a:buChar char="̶"/>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467BBF"/>
              </a:buClr>
              <a:buSzPct val="90000"/>
              <a:buFont typeface="Wingdings" panose="05000000000000000000" pitchFamily="2" charset="2"/>
              <a:buChar char="§"/>
              <a:defRPr>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467BBF"/>
              </a:buClr>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467BBF"/>
              </a:buClr>
              <a:buSzPct val="95000"/>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spcBef>
                <a:spcPct val="0"/>
              </a:spcBef>
              <a:buClrTx/>
              <a:buSzPct val="100000"/>
              <a:buFontTx/>
              <a:buNone/>
            </a:pPr>
            <a:r>
              <a:rPr lang="pt-BR" altLang="en-US" sz="2000">
                <a:solidFill>
                  <a:srgbClr val="7F7F7F"/>
                </a:solidFill>
              </a:rPr>
              <a:t>Distintivos, pastas, artigos de papelaria, sacolas, cadernos, canecas e outros presentes</a:t>
            </a:r>
          </a:p>
        </p:txBody>
      </p:sp>
      <p:sp>
        <p:nvSpPr>
          <p:cNvPr id="14" name="Rounded Rectangle 13">
            <a:extLst>
              <a:ext uri="{FF2B5EF4-FFF2-40B4-BE49-F238E27FC236}">
                <a16:creationId xmlns:a16="http://schemas.microsoft.com/office/drawing/2014/main" xmlns="" id="{1C888EED-FC45-4603-9D8A-501F9334D839}"/>
              </a:ext>
            </a:extLst>
          </p:cNvPr>
          <p:cNvSpPr/>
          <p:nvPr/>
        </p:nvSpPr>
        <p:spPr>
          <a:xfrm>
            <a:off x="1989138" y="5400675"/>
            <a:ext cx="6697662" cy="95726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pt-BR" altLang="en-US" sz="2000" b="1" dirty="0">
                <a:solidFill>
                  <a:srgbClr val="4472C4"/>
                </a:solidFill>
              </a:rPr>
              <a:t>Níveis de Reconhecimento e Afiliações</a:t>
            </a:r>
          </a:p>
          <a:p>
            <a:pPr algn="ctr" eaLnBrk="1" hangingPunct="1">
              <a:buSzPct val="100000"/>
              <a:defRPr/>
            </a:pPr>
            <a:r>
              <a:rPr lang="pt-BR" altLang="en-US" sz="2000" dirty="0">
                <a:solidFill>
                  <a:srgbClr val="4472C4"/>
                </a:solidFill>
              </a:rPr>
              <a:t>Serão anunciados por doações entre US$25 a US$25.000</a:t>
            </a:r>
          </a:p>
        </p:txBody>
      </p:sp>
    </p:spTree>
    <p:extLst>
      <p:ext uri="{BB962C8B-B14F-4D97-AF65-F5344CB8AC3E}">
        <p14:creationId xmlns:p14="http://schemas.microsoft.com/office/powerpoint/2010/main" val="283426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a:t>Reconhecimentos a Clubes e Prêmios de Liderança</a:t>
            </a:r>
          </a:p>
        </p:txBody>
      </p:sp>
      <p:graphicFrame>
        <p:nvGraphicFramePr>
          <p:cNvPr id="4" name="Diagram 3"/>
          <p:cNvGraphicFramePr/>
          <p:nvPr>
            <p:extLst>
              <p:ext uri="{D42A27DB-BD31-4B8C-83A1-F6EECF244321}">
                <p14:modId xmlns:p14="http://schemas.microsoft.com/office/powerpoint/2010/main" val="565805778"/>
              </p:ext>
            </p:extLst>
          </p:nvPr>
        </p:nvGraphicFramePr>
        <p:xfrm>
          <a:off x="2098960" y="3807228"/>
          <a:ext cx="8325197" cy="280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3181" y="2498082"/>
            <a:ext cx="10016836" cy="11695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pt-BR" b="1" dirty="0"/>
              <a:t>Não competitivo</a:t>
            </a:r>
            <a:r>
              <a:rPr lang="pt-BR" dirty="0"/>
              <a:t> - Prêmios para clubes e áreas selecionadas, distritos múltiplos e distritos que tenham atingido determinados níveis de participação.</a:t>
            </a:r>
            <a:r>
              <a:rPr lang="pt-BR" sz="2000" dirty="0">
                <a:latin typeface="Arial" panose="020B0604020202020204" pitchFamily="34" charset="0"/>
              </a:rPr>
              <a:t> </a:t>
            </a:r>
          </a:p>
          <a:p>
            <a:pPr marL="285750" indent="-285750">
              <a:buFont typeface="Arial" panose="020B0604020202020204" pitchFamily="34" charset="0"/>
              <a:buChar char="•"/>
            </a:pPr>
            <a:r>
              <a:rPr lang="pt-BR" sz="2000" b="1" dirty="0">
                <a:latin typeface="Arial" panose="020B0604020202020204" pitchFamily="34" charset="0"/>
              </a:rPr>
              <a:t>Competitivo – </a:t>
            </a:r>
            <a:r>
              <a:rPr lang="pt-BR" dirty="0"/>
              <a:t>Cinco possíveis prêmios nos níveis de área, distrito múltiplo e distrito:</a:t>
            </a:r>
          </a:p>
        </p:txBody>
      </p:sp>
      <p:sp>
        <p:nvSpPr>
          <p:cNvPr id="6" name="TextBox 5"/>
          <p:cNvSpPr txBox="1"/>
          <p:nvPr/>
        </p:nvSpPr>
        <p:spPr>
          <a:xfrm>
            <a:off x="933101" y="1542738"/>
            <a:ext cx="10656916" cy="938719"/>
          </a:xfrm>
          <a:prstGeom prst="rect">
            <a:avLst/>
          </a:prstGeom>
          <a:noFill/>
        </p:spPr>
        <p:txBody>
          <a:bodyPr wrap="square" rtlCol="0">
            <a:spAutoFit/>
          </a:bodyPr>
          <a:lstStyle/>
          <a:p>
            <a:pPr>
              <a:spcAft>
                <a:spcPts val="1800"/>
              </a:spcAft>
            </a:pPr>
            <a:r>
              <a:rPr lang="pt-BR" b="1"/>
              <a:t>Reconhecimento a clubes que não são ‘Clubes Modelo’</a:t>
            </a:r>
            <a:r>
              <a:rPr lang="pt-BR"/>
              <a:t> de acordo com a média por associado e total geral</a:t>
            </a:r>
          </a:p>
          <a:p>
            <a:r>
              <a:rPr lang="pt-BR" sz="2000" b="1" dirty="0">
                <a:latin typeface="Arial" panose="020B0604020202020204" pitchFamily="34" charset="0"/>
              </a:rPr>
              <a:t>Prêmios de Liderança:</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485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Lions_Campaign100_Template-Rough-Lines_with_ServiceMark)_3-15-18</Template>
  <TotalTime>0</TotalTime>
  <Words>3013</Words>
  <Application>Microsoft Office PowerPoint</Application>
  <PresentationFormat>Widescreen</PresentationFormat>
  <Paragraphs>216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Helvetica</vt:lpstr>
      <vt:lpstr>Segoe UI Semibold</vt:lpstr>
      <vt:lpstr>Wingdings</vt:lpstr>
      <vt:lpstr>ヒラギノ角ゴ Pro W3</vt:lpstr>
      <vt:lpstr>Office Theme</vt:lpstr>
      <vt:lpstr>Campanha 100</vt:lpstr>
      <vt:lpstr>50 Anos de Impacto</vt:lpstr>
      <vt:lpstr>A jornada para lançarmos a campanha</vt:lpstr>
      <vt:lpstr>Introdução à Campanha 100</vt:lpstr>
      <vt:lpstr>Objetivo e Tempo da Campanha</vt:lpstr>
      <vt:lpstr>Forte Caso para Apoio</vt:lpstr>
      <vt:lpstr>Jornada de LCIF</vt:lpstr>
      <vt:lpstr>Reconhecimento Individual</vt:lpstr>
      <vt:lpstr>Reconhecimentos a Clubes e Prêmios de Liderança</vt:lpstr>
      <vt:lpstr>Como você pode ajudar no sucesso da Campanha 100?</vt:lpstr>
      <vt:lpstr>Programa do Clube Modelo</vt:lpstr>
      <vt:lpstr>Informações de Contato</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100</dc:title>
  <dc:creator>Mach, Jennifer</dc:creator>
  <cp:lastModifiedBy>Wilder, Carolina</cp:lastModifiedBy>
  <cp:revision>202</cp:revision>
  <cp:lastPrinted>2018-04-05T22:11:16Z</cp:lastPrinted>
  <dcterms:created xsi:type="dcterms:W3CDTF">2018-03-29T20:11:55Z</dcterms:created>
  <dcterms:modified xsi:type="dcterms:W3CDTF">2018-05-31T17:46:30Z</dcterms:modified>
</cp:coreProperties>
</file>