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notesSlides/notesSlide3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80" r:id="rId1"/>
  </p:sldMasterIdLst>
  <p:notesMasterIdLst>
    <p:notesMasterId r:id="rId14"/>
  </p:notesMasterIdLst>
  <p:handoutMasterIdLst>
    <p:handoutMasterId r:id="rId15"/>
  </p:handoutMasterIdLst>
  <p:sldIdLst>
    <p:sldId id="270" r:id="rId2"/>
    <p:sldId id="272" r:id="rId3"/>
    <p:sldId id="271" r:id="rId4"/>
    <p:sldId id="273" r:id="rId5"/>
    <p:sldId id="274" r:id="rId6"/>
    <p:sldId id="275" r:id="rId7"/>
    <p:sldId id="276" r:id="rId8"/>
    <p:sldId id="277" r:id="rId9"/>
    <p:sldId id="278" r:id="rId10"/>
    <p:sldId id="280" r:id="rId11"/>
    <p:sldId id="279" r:id="rId12"/>
    <p:sldId id="281" r:id="rId13"/>
  </p:sldIdLst>
  <p:sldSz cx="9144000" cy="6858000" type="screen4x3"/>
  <p:notesSz cx="7315200" cy="96012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AF00"/>
    <a:srgbClr val="FABE00"/>
    <a:srgbClr val="FFFFFF"/>
    <a:srgbClr val="004E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8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8BEFE60-FAE0-4E40-8BA8-F9EADABB9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2576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FCC721-AADE-4853-8FBD-0C47040DB4C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8430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1772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27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9971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3B4F4-8136-42AB-843B-88886E9E241B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527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1109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36822"/>
            <a:ext cx="9144000" cy="32117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54" y="6562460"/>
            <a:ext cx="321969" cy="304800"/>
          </a:xfrm>
          <a:prstGeom prst="rect">
            <a:avLst/>
          </a:prstGeom>
        </p:spPr>
      </p:pic>
    </p:spTree>
    <p:custDataLst>
      <p:tags r:id="rId3"/>
    </p:custDataLst>
    <p:extLst>
      <p:ext uri="{BB962C8B-B14F-4D97-AF65-F5344CB8AC3E}">
        <p14:creationId xmlns:p14="http://schemas.microsoft.com/office/powerpoint/2010/main" val="127623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5" Type="http://schemas.openxmlformats.org/officeDocument/2006/relationships/image" Target="../media/image1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35368" y="4271156"/>
            <a:ext cx="1901586" cy="23596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381001"/>
            <a:ext cx="6470904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Kommunikationsfärdigheter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2707820" y="1308222"/>
            <a:ext cx="6184392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83952" y="4381673"/>
            <a:ext cx="1874048" cy="232545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533400" y="4233392"/>
            <a:ext cx="1905000" cy="23638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590800" y="4377556"/>
            <a:ext cx="1905000" cy="23638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00927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276600" y="2133600"/>
            <a:ext cx="2438400" cy="823535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81012" y="258515"/>
            <a:ext cx="612829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Kommunikation mellan olika nivåer</a:t>
            </a:r>
          </a:p>
        </p:txBody>
      </p:sp>
      <p:sp>
        <p:nvSpPr>
          <p:cNvPr id="9" name="Rectangle 8"/>
          <p:cNvSpPr/>
          <p:nvPr/>
        </p:nvSpPr>
        <p:spPr>
          <a:xfrm>
            <a:off x="3039454" y="1707943"/>
            <a:ext cx="5861304" cy="137949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67100" y="227407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latin typeface="Josefin Sans" pitchFamily="2" charset="0"/>
              </a:rPr>
              <a:t>Distrikt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783193" y="3787358"/>
            <a:ext cx="1474608" cy="823535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687942" y="3914687"/>
            <a:ext cx="1665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latin typeface="Josefin Sans" pitchFamily="2" charset="0"/>
              </a:rPr>
              <a:t>Zoner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467100" y="5397075"/>
            <a:ext cx="2133600" cy="823535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505200" y="5532384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600" b="1" dirty="0">
                <a:latin typeface="Josefin Sans" pitchFamily="2" charset="0"/>
              </a:rPr>
              <a:t>Klubbar</a:t>
            </a:r>
          </a:p>
        </p:txBody>
      </p:sp>
      <p:sp>
        <p:nvSpPr>
          <p:cNvPr id="16" name="Up-Down Arrow 15"/>
          <p:cNvSpPr/>
          <p:nvPr/>
        </p:nvSpPr>
        <p:spPr>
          <a:xfrm>
            <a:off x="4343399" y="3001980"/>
            <a:ext cx="329495" cy="669386"/>
          </a:xfrm>
          <a:prstGeom prst="upDownArrow">
            <a:avLst/>
          </a:prstGeom>
          <a:solidFill>
            <a:srgbClr val="E6AF00"/>
          </a:solidFill>
          <a:ln>
            <a:solidFill>
              <a:srgbClr val="FA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-Down Arrow 16"/>
          <p:cNvSpPr/>
          <p:nvPr/>
        </p:nvSpPr>
        <p:spPr>
          <a:xfrm>
            <a:off x="4343399" y="4673272"/>
            <a:ext cx="329495" cy="669386"/>
          </a:xfrm>
          <a:prstGeom prst="upDownArrow">
            <a:avLst/>
          </a:prstGeom>
          <a:solidFill>
            <a:srgbClr val="E6AF00"/>
          </a:solidFill>
          <a:ln>
            <a:solidFill>
              <a:srgbClr val="FABE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39241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1568" y="4524108"/>
            <a:ext cx="1697736" cy="21066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1012" y="533400"/>
            <a:ext cx="61282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Sessionens mål</a:t>
            </a:r>
          </a:p>
        </p:txBody>
      </p:sp>
      <p:sp>
        <p:nvSpPr>
          <p:cNvPr id="9" name="Rectangle 8"/>
          <p:cNvSpPr/>
          <p:nvPr/>
        </p:nvSpPr>
        <p:spPr>
          <a:xfrm>
            <a:off x="3200400" y="1304467"/>
            <a:ext cx="5708904" cy="150867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60785" y="4630962"/>
            <a:ext cx="1673150" cy="207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609600" y="4486798"/>
            <a:ext cx="1700784" cy="2110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691384" y="4630962"/>
            <a:ext cx="1700784" cy="2110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83573" y="2438400"/>
            <a:ext cx="2057400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Förstå kommunikations-processen</a:t>
            </a:r>
          </a:p>
        </p:txBody>
      </p:sp>
      <p:sp>
        <p:nvSpPr>
          <p:cNvPr id="17" name="Rounded Rectangular Callout 16"/>
          <p:cNvSpPr/>
          <p:nvPr/>
        </p:nvSpPr>
        <p:spPr>
          <a:xfrm flipH="1">
            <a:off x="4648200" y="2438400"/>
            <a:ext cx="2077953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Använda effektiva kommunikations-färdigheter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429208" y="2438399"/>
            <a:ext cx="2026014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Identifiera effektiva kommunikations-färdigheter</a:t>
            </a:r>
          </a:p>
        </p:txBody>
      </p:sp>
      <p:sp>
        <p:nvSpPr>
          <p:cNvPr id="19" name="Rounded Rectangular Callout 18"/>
          <p:cNvSpPr/>
          <p:nvPr/>
        </p:nvSpPr>
        <p:spPr>
          <a:xfrm flipH="1">
            <a:off x="6932388" y="2438400"/>
            <a:ext cx="2071462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Främja </a:t>
            </a:r>
          </a:p>
          <a:p>
            <a:pPr algn="ctr"/>
            <a:r>
              <a:rPr lang="sv-SE" dirty="0">
                <a:solidFill>
                  <a:prstClr val="white"/>
                </a:solidFill>
              </a:rPr>
              <a:t>kommunikation mellan olika nivåer i distriktet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59185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975" y="609600"/>
            <a:ext cx="57272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Kommunikation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92122" y="1379041"/>
            <a:ext cx="5315103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1" y="2667000"/>
            <a:ext cx="7543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400" dirty="0">
                <a:solidFill>
                  <a:prstClr val="white"/>
                </a:solidFill>
                <a:latin typeface="Josefin Sans" pitchFamily="2" charset="0"/>
              </a:rPr>
              <a:t>”Kommunikation fungerar för dem som arbetar på det.”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81800" y="4038600"/>
            <a:ext cx="202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dirty="0">
                <a:solidFill>
                  <a:prstClr val="white"/>
                </a:solidFill>
                <a:latin typeface="Josefin Sans" pitchFamily="2" charset="0"/>
              </a:rPr>
              <a:t>- </a:t>
            </a:r>
            <a:r>
              <a:rPr lang="sv-SE" sz="3200" i="1" dirty="0">
                <a:solidFill>
                  <a:prstClr val="white"/>
                </a:solidFill>
                <a:latin typeface="Josefin Sans" pitchFamily="2" charset="0"/>
              </a:rPr>
              <a:t>John Powell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2014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1704" y="533400"/>
            <a:ext cx="746760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 dirty="0">
                <a:solidFill>
                  <a:prstClr val="black"/>
                </a:solidFill>
                <a:latin typeface="Anton" panose="02000503000000000000" pitchFamily="2" charset="0"/>
              </a:rPr>
              <a:t>Ineffektiv kommunikation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2724912" y="1302841"/>
            <a:ext cx="6184392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3"/>
          <a:srcRect l="3197" r="3197"/>
          <a:stretch>
            <a:fillRect/>
          </a:stretch>
        </p:blipFill>
        <p:spPr>
          <a:xfrm>
            <a:off x="3276600" y="2133600"/>
            <a:ext cx="5181600" cy="388620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0658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1568" y="4524108"/>
            <a:ext cx="1697736" cy="21066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81012" y="533400"/>
            <a:ext cx="61282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Sessionens mål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1302841"/>
            <a:ext cx="5785104" cy="141746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60785" y="4630962"/>
            <a:ext cx="1673150" cy="207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609600" y="4486798"/>
            <a:ext cx="1700784" cy="2110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691384" y="4630962"/>
            <a:ext cx="1700784" cy="2110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52400" y="2423160"/>
            <a:ext cx="2057400" cy="192024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Förstå kommunikations-processen</a:t>
            </a:r>
          </a:p>
        </p:txBody>
      </p:sp>
      <p:sp>
        <p:nvSpPr>
          <p:cNvPr id="17" name="Rounded Rectangular Callout 16"/>
          <p:cNvSpPr/>
          <p:nvPr/>
        </p:nvSpPr>
        <p:spPr>
          <a:xfrm flipH="1">
            <a:off x="4648200" y="2423160"/>
            <a:ext cx="2077953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Använda effektiva kommunikations-färdigheter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398035" y="2423159"/>
            <a:ext cx="2026014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Identifiera effektiva kommunikations-färdigheter</a:t>
            </a:r>
          </a:p>
        </p:txBody>
      </p:sp>
      <p:sp>
        <p:nvSpPr>
          <p:cNvPr id="19" name="Rounded Rectangular Callout 18"/>
          <p:cNvSpPr/>
          <p:nvPr/>
        </p:nvSpPr>
        <p:spPr>
          <a:xfrm flipH="1">
            <a:off x="6932388" y="2423160"/>
            <a:ext cx="2071462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>
                <a:solidFill>
                  <a:prstClr val="white"/>
                </a:solidFill>
              </a:rPr>
              <a:t>Främja kommunikation mellan olika nivåer i distriktet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03420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975" y="609600"/>
            <a:ext cx="57272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Kommunikation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80015" y="1440597"/>
            <a:ext cx="5315103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48608" y="2819400"/>
            <a:ext cx="81191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dirty="0">
                <a:solidFill>
                  <a:prstClr val="white"/>
                </a:solidFill>
                <a:latin typeface="Josefin Sans" pitchFamily="2" charset="0"/>
              </a:rPr>
              <a:t>En tvåvägsprocess där deltagarna utbyter tankar, budskap eller information genom tal, signaler, beteende eller i skrift.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0050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11568" y="4524108"/>
            <a:ext cx="1697736" cy="21066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77491" y="220588"/>
            <a:ext cx="612829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Fyra färdigheter för effektiv kommunikation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055122" y="1668079"/>
            <a:ext cx="5844252" cy="124927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4960785" y="4630962"/>
            <a:ext cx="1673150" cy="20761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646"/>
          <a:stretch/>
        </p:blipFill>
        <p:spPr>
          <a:xfrm>
            <a:off x="609600" y="4486798"/>
            <a:ext cx="1700784" cy="21104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691384" y="4630962"/>
            <a:ext cx="1700784" cy="21104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Rounded Rectangular Callout 15"/>
          <p:cNvSpPr/>
          <p:nvPr/>
        </p:nvSpPr>
        <p:spPr>
          <a:xfrm>
            <a:off x="152400" y="2438400"/>
            <a:ext cx="2057400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Lyssna aktivt</a:t>
            </a:r>
          </a:p>
        </p:txBody>
      </p:sp>
      <p:sp>
        <p:nvSpPr>
          <p:cNvPr id="17" name="Rounded Rectangular Callout 16"/>
          <p:cNvSpPr/>
          <p:nvPr/>
        </p:nvSpPr>
        <p:spPr>
          <a:xfrm flipH="1">
            <a:off x="4648200" y="2438400"/>
            <a:ext cx="2077953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Direkt uttryck</a:t>
            </a:r>
          </a:p>
        </p:txBody>
      </p:sp>
      <p:sp>
        <p:nvSpPr>
          <p:cNvPr id="18" name="Rounded Rectangular Callout 17"/>
          <p:cNvSpPr/>
          <p:nvPr/>
        </p:nvSpPr>
        <p:spPr>
          <a:xfrm>
            <a:off x="2398035" y="2438399"/>
            <a:ext cx="2026014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Icke-verbal kommunikation</a:t>
            </a:r>
          </a:p>
        </p:txBody>
      </p:sp>
      <p:sp>
        <p:nvSpPr>
          <p:cNvPr id="19" name="Rounded Rectangular Callout 18"/>
          <p:cNvSpPr/>
          <p:nvPr/>
        </p:nvSpPr>
        <p:spPr>
          <a:xfrm flipH="1">
            <a:off x="6858000" y="2438400"/>
            <a:ext cx="2145850" cy="1828800"/>
          </a:xfrm>
          <a:prstGeom prst="wedgeRoundRectCallout">
            <a:avLst>
              <a:gd name="adj1" fmla="val -7741"/>
              <a:gd name="adj2" fmla="val 6287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Ge/ta emot återkoppling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71446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2179636" y="2465556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179636" y="3149137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782099" y="533400"/>
            <a:ext cx="6128292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Lyssna aktivt</a:t>
            </a:r>
          </a:p>
        </p:txBody>
      </p:sp>
      <p:sp>
        <p:nvSpPr>
          <p:cNvPr id="9" name="Rectangle 8"/>
          <p:cNvSpPr/>
          <p:nvPr/>
        </p:nvSpPr>
        <p:spPr>
          <a:xfrm>
            <a:off x="3094036" y="1313329"/>
            <a:ext cx="5816355" cy="145811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3077" y="2334196"/>
            <a:ext cx="1676400" cy="30079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5552" y="2334196"/>
            <a:ext cx="1807780" cy="300794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2179636" y="2513754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atin typeface="Josefin Sans" pitchFamily="2" charset="0"/>
              </a:rPr>
              <a:t>Var uppmärksam – mentalt och fysiskt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9636" y="3153696"/>
            <a:ext cx="487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>
                <a:latin typeface="Josefin Sans" pitchFamily="2" charset="0"/>
              </a:rPr>
              <a:t>Lita inte på ditt minne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179636" y="3832718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179636" y="3841586"/>
            <a:ext cx="487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>
                <a:latin typeface="Josefin Sans" pitchFamily="2" charset="0"/>
              </a:rPr>
              <a:t>Avstå från att döma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79636" y="4516299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179636" y="4512565"/>
            <a:ext cx="48768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>
                <a:latin typeface="Josefin Sans" pitchFamily="2" charset="0"/>
              </a:rPr>
              <a:t>Återberätta för att tydliggöra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79636" y="5199880"/>
            <a:ext cx="4876800" cy="527281"/>
          </a:xfrm>
          <a:prstGeom prst="rect">
            <a:avLst/>
          </a:prstGeom>
          <a:solidFill>
            <a:srgbClr val="FFC0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2179636" y="5248076"/>
            <a:ext cx="48767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600" dirty="0">
                <a:latin typeface="Josefin Sans" pitchFamily="2" charset="0"/>
              </a:rPr>
              <a:t>Sammanfatta för förståelse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7763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81012" y="168082"/>
            <a:ext cx="6128292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Icke-verbal kommunikation</a:t>
            </a:r>
          </a:p>
        </p:txBody>
      </p:sp>
      <p:sp>
        <p:nvSpPr>
          <p:cNvPr id="9" name="Rectangle 8"/>
          <p:cNvSpPr/>
          <p:nvPr/>
        </p:nvSpPr>
        <p:spPr>
          <a:xfrm>
            <a:off x="3124200" y="1616043"/>
            <a:ext cx="5785104" cy="126389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7032" y="628917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81012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9347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77650" y="6288076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692" y="4412653"/>
            <a:ext cx="1790700" cy="17907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422" y="4852666"/>
            <a:ext cx="1742515" cy="91067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06" y="4603153"/>
            <a:ext cx="1409700" cy="1409700"/>
          </a:xfrm>
          <a:prstGeom prst="rect">
            <a:avLst/>
          </a:prstGeom>
        </p:spPr>
      </p:pic>
      <p:sp>
        <p:nvSpPr>
          <p:cNvPr id="17" name="Rounded Rectangular Callout 16"/>
          <p:cNvSpPr/>
          <p:nvPr/>
        </p:nvSpPr>
        <p:spPr>
          <a:xfrm>
            <a:off x="152400" y="2286000"/>
            <a:ext cx="2057400" cy="1828800"/>
          </a:xfrm>
          <a:prstGeom prst="wedgeRoundRectCallout">
            <a:avLst>
              <a:gd name="adj1" fmla="val -22286"/>
              <a:gd name="adj2" fmla="val 69011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Ansiktsuttryck</a:t>
            </a:r>
          </a:p>
        </p:txBody>
      </p:sp>
      <p:sp>
        <p:nvSpPr>
          <p:cNvPr id="18" name="Rounded Rectangular Callout 17"/>
          <p:cNvSpPr/>
          <p:nvPr/>
        </p:nvSpPr>
        <p:spPr>
          <a:xfrm flipH="1">
            <a:off x="4648200" y="2286000"/>
            <a:ext cx="2077953" cy="1828800"/>
          </a:xfrm>
          <a:prstGeom prst="wedgeRoundRectCallout">
            <a:avLst>
              <a:gd name="adj1" fmla="val -19342"/>
              <a:gd name="adj2" fmla="val 6720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Gester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2398035" y="2285999"/>
            <a:ext cx="2026014" cy="1828800"/>
          </a:xfrm>
          <a:prstGeom prst="wedgeRoundRectCallout">
            <a:avLst>
              <a:gd name="adj1" fmla="val -14101"/>
              <a:gd name="adj2" fmla="val 69687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Kroppsrörelser och hållning</a:t>
            </a:r>
          </a:p>
        </p:txBody>
      </p:sp>
      <p:sp>
        <p:nvSpPr>
          <p:cNvPr id="20" name="Rounded Rectangular Callout 19"/>
          <p:cNvSpPr/>
          <p:nvPr/>
        </p:nvSpPr>
        <p:spPr>
          <a:xfrm flipH="1">
            <a:off x="6858000" y="2286000"/>
            <a:ext cx="2145850" cy="1828800"/>
          </a:xfrm>
          <a:prstGeom prst="wedgeRoundRectCallout">
            <a:avLst>
              <a:gd name="adj1" fmla="val -7741"/>
              <a:gd name="adj2" fmla="val 77672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>
                <a:solidFill>
                  <a:prstClr val="white"/>
                </a:solidFill>
              </a:rPr>
              <a:t>Ögonkontakt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6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3263" y="4627768"/>
            <a:ext cx="1360473" cy="136047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0620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975" y="416189"/>
            <a:ext cx="5727250" cy="7694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Direkt uttryck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491914" y="1185630"/>
            <a:ext cx="5315103" cy="118000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9160" y="1524000"/>
            <a:ext cx="85172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600">
                <a:solidFill>
                  <a:prstClr val="white"/>
                </a:solidFill>
                <a:latin typeface="Josefin Sans" pitchFamily="2" charset="0"/>
              </a:rPr>
              <a:t>Använd ”Jag”-satser för att förmedla tankar och känslor utan att förmedla skuld, kritik eller anklagelser.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0641"/>
          <a:stretch/>
        </p:blipFill>
        <p:spPr>
          <a:xfrm>
            <a:off x="5032450" y="4630962"/>
            <a:ext cx="1673150" cy="207616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2133600" y="4630962"/>
            <a:ext cx="1700784" cy="21104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231854" y="6279610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365135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5407423" y="3331681"/>
            <a:ext cx="3279377" cy="1188720"/>
          </a:xfrm>
          <a:prstGeom prst="wedgeRoundRectCallout">
            <a:avLst>
              <a:gd name="adj1" fmla="val -323"/>
              <a:gd name="adj2" fmla="val 86992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 b="1" dirty="0"/>
              <a:t>Jag</a:t>
            </a:r>
            <a:r>
              <a:rPr lang="sv-SE" sz="2000" dirty="0"/>
              <a:t> skulle vilja få möjlighet att bli hörd.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52400" y="3331681"/>
            <a:ext cx="3429000" cy="1188720"/>
          </a:xfrm>
          <a:prstGeom prst="wedgeRoundRectCallout">
            <a:avLst>
              <a:gd name="adj1" fmla="val -226"/>
              <a:gd name="adj2" fmla="val 80302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2000"/>
              <a:t>Du lyssnar inte på mig!</a:t>
            </a:r>
          </a:p>
        </p:txBody>
      </p:sp>
      <p:sp>
        <p:nvSpPr>
          <p:cNvPr id="11" name="Right Arrow 10"/>
          <p:cNvSpPr/>
          <p:nvPr/>
        </p:nvSpPr>
        <p:spPr>
          <a:xfrm>
            <a:off x="4023609" y="3711061"/>
            <a:ext cx="1108364" cy="533400"/>
          </a:xfrm>
          <a:prstGeom prst="rightArrow">
            <a:avLst/>
          </a:prstGeom>
          <a:solidFill>
            <a:srgbClr val="FAB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970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87957" y="229850"/>
            <a:ext cx="61386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v-SE" sz="4400" b="1">
                <a:solidFill>
                  <a:prstClr val="black"/>
                </a:solidFill>
                <a:latin typeface="Anton" panose="02000503000000000000" pitchFamily="2" charset="0"/>
              </a:rPr>
              <a:t>Ge och ta emot återkoppling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124200" y="1676399"/>
            <a:ext cx="5602357" cy="143009"/>
          </a:xfrm>
          <a:prstGeom prst="rect">
            <a:avLst/>
          </a:prstGeom>
          <a:solidFill>
            <a:srgbClr val="EBB700"/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screen">
            <a:lum bright="7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36"/>
          <a:stretch/>
        </p:blipFill>
        <p:spPr>
          <a:xfrm>
            <a:off x="1828800" y="4630962"/>
            <a:ext cx="1700784" cy="21104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00923" y="6296702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97940" y="6292364"/>
            <a:ext cx="1260060" cy="228600"/>
          </a:xfrm>
          <a:prstGeom prst="rect">
            <a:avLst/>
          </a:prstGeom>
          <a:solidFill>
            <a:srgbClr val="EBB7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ular Callout 8"/>
          <p:cNvSpPr/>
          <p:nvPr/>
        </p:nvSpPr>
        <p:spPr>
          <a:xfrm flipH="1">
            <a:off x="5068957" y="2133600"/>
            <a:ext cx="3657600" cy="2286000"/>
          </a:xfrm>
          <a:prstGeom prst="wedgeRoundRectCallout">
            <a:avLst>
              <a:gd name="adj1" fmla="val -3596"/>
              <a:gd name="adj2" fmla="val 75441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/>
              <a:t>Ta emot återkoppling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Lyssna aktivt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Be om exempel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Avstå från debatt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Bearbeta återkoppling när du har tid</a:t>
            </a:r>
          </a:p>
        </p:txBody>
      </p:sp>
      <p:sp>
        <p:nvSpPr>
          <p:cNvPr id="10" name="Rounded Rectangular Callout 9"/>
          <p:cNvSpPr/>
          <p:nvPr/>
        </p:nvSpPr>
        <p:spPr>
          <a:xfrm>
            <a:off x="180248" y="2133600"/>
            <a:ext cx="3657600" cy="2286000"/>
          </a:xfrm>
          <a:prstGeom prst="wedgeRoundRectCallout">
            <a:avLst>
              <a:gd name="adj1" fmla="val -4443"/>
              <a:gd name="adj2" fmla="val 70703"/>
              <a:gd name="adj3" fmla="val 16667"/>
            </a:avLst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EBB7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v-SE" sz="2000"/>
              <a:t>Ge återkoppling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Var stödjande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Var direkt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Var specifik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Var omtänksam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v-SE" sz="2000"/>
              <a:t>Var ute i rätt tid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518" y="4733790"/>
            <a:ext cx="987082" cy="155857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328251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2"/>
  <p:tag name="ARTICULATE_DESIGN_ID_1_OFFICE THEME" val="uE5SIr8p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2087</TotalTime>
  <Words>205</Words>
  <Application>Microsoft Office PowerPoint</Application>
  <PresentationFormat>Bildspel på skärmen (4:3)</PresentationFormat>
  <Paragraphs>58</Paragraphs>
  <Slides>12</Slides>
  <Notes>4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7" baseType="lpstr">
      <vt:lpstr>Anton</vt:lpstr>
      <vt:lpstr>Arial</vt:lpstr>
      <vt:lpstr>Calibri</vt:lpstr>
      <vt:lpstr>Josefin Sans</vt:lpstr>
      <vt:lpstr>1_Office Theme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 Skills</dc:title>
  <dc:creator>Owner</dc:creator>
  <cp:lastModifiedBy>Anders Medin</cp:lastModifiedBy>
  <cp:revision>210</cp:revision>
  <dcterms:created xsi:type="dcterms:W3CDTF">2011-07-23T18:08:19Z</dcterms:created>
  <dcterms:modified xsi:type="dcterms:W3CDTF">2023-02-20T20:38:02Z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C9B272C9-0298-4AB6-BCB9-EE2FDDA73904</vt:lpwstr>
  </property>
  <property fmtid="{D5CDD505-2E9C-101B-9397-08002B2CF9AE}" pid="3" name="ArticulatePath">
    <vt:lpwstr>Communication Skills PPT Final LCIP</vt:lpwstr>
  </property>
</Properties>
</file>