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heme/themeOverride1.xml" ContentType="application/vnd.openxmlformats-officedocument.themeOverr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7"/>
  </p:notesMasterIdLst>
  <p:sldIdLst>
    <p:sldId id="1147" r:id="rId2"/>
    <p:sldId id="1100" r:id="rId3"/>
    <p:sldId id="1140" r:id="rId4"/>
    <p:sldId id="1103" r:id="rId5"/>
    <p:sldId id="1157" r:id="rId6"/>
    <p:sldId id="1158" r:id="rId7"/>
    <p:sldId id="1146" r:id="rId8"/>
    <p:sldId id="1165" r:id="rId9"/>
    <p:sldId id="1141" r:id="rId10"/>
    <p:sldId id="1164" r:id="rId11"/>
    <p:sldId id="1156" r:id="rId12"/>
    <p:sldId id="964" r:id="rId13"/>
    <p:sldId id="1152" r:id="rId14"/>
    <p:sldId id="924" r:id="rId15"/>
    <p:sldId id="1241" r:id="rId16"/>
    <p:sldId id="1163" r:id="rId17"/>
    <p:sldId id="1239" r:id="rId18"/>
    <p:sldId id="1160" r:id="rId19"/>
    <p:sldId id="1235" r:id="rId20"/>
    <p:sldId id="1236" r:id="rId21"/>
    <p:sldId id="1169" r:id="rId22"/>
    <p:sldId id="1170" r:id="rId23"/>
    <p:sldId id="1171" r:id="rId24"/>
    <p:sldId id="1242" r:id="rId25"/>
    <p:sldId id="1172" r:id="rId26"/>
    <p:sldId id="1256" r:id="rId27"/>
    <p:sldId id="1257" r:id="rId28"/>
    <p:sldId id="1180" r:id="rId29"/>
    <p:sldId id="1181" r:id="rId30"/>
    <p:sldId id="1186" r:id="rId31"/>
    <p:sldId id="1183" r:id="rId32"/>
    <p:sldId id="1184" r:id="rId33"/>
    <p:sldId id="1187" r:id="rId34"/>
    <p:sldId id="1179" r:id="rId35"/>
    <p:sldId id="1196" r:id="rId36"/>
    <p:sldId id="1174" r:id="rId37"/>
    <p:sldId id="1178" r:id="rId38"/>
    <p:sldId id="1201" r:id="rId39"/>
    <p:sldId id="1190" r:id="rId40"/>
    <p:sldId id="1192" r:id="rId41"/>
    <p:sldId id="1245" r:id="rId42"/>
    <p:sldId id="1208" r:id="rId43"/>
    <p:sldId id="1150" r:id="rId44"/>
    <p:sldId id="1210" r:id="rId45"/>
    <p:sldId id="1214" r:id="rId46"/>
    <p:sldId id="1215" r:id="rId47"/>
    <p:sldId id="1211" r:id="rId48"/>
    <p:sldId id="1213" r:id="rId49"/>
    <p:sldId id="1216" r:id="rId50"/>
    <p:sldId id="1218" r:id="rId51"/>
    <p:sldId id="1220" r:id="rId52"/>
    <p:sldId id="1221" r:id="rId53"/>
    <p:sldId id="1261" r:id="rId54"/>
    <p:sldId id="1222" r:id="rId55"/>
    <p:sldId id="1226" r:id="rId56"/>
    <p:sldId id="1227" r:id="rId57"/>
    <p:sldId id="1223" r:id="rId58"/>
    <p:sldId id="1249" r:id="rId59"/>
    <p:sldId id="1209" r:id="rId60"/>
    <p:sldId id="990" r:id="rId61"/>
    <p:sldId id="981" r:id="rId62"/>
    <p:sldId id="983" r:id="rId63"/>
    <p:sldId id="1000" r:id="rId64"/>
    <p:sldId id="1001" r:id="rId65"/>
    <p:sldId id="986" r:id="rId66"/>
    <p:sldId id="985" r:id="rId67"/>
    <p:sldId id="987" r:id="rId68"/>
    <p:sldId id="988" r:id="rId69"/>
    <p:sldId id="989" r:id="rId70"/>
    <p:sldId id="991" r:id="rId71"/>
    <p:sldId id="992" r:id="rId72"/>
    <p:sldId id="993" r:id="rId73"/>
    <p:sldId id="1002" r:id="rId74"/>
    <p:sldId id="1004" r:id="rId75"/>
    <p:sldId id="1008" r:id="rId76"/>
    <p:sldId id="1010" r:id="rId77"/>
    <p:sldId id="1003" r:id="rId78"/>
    <p:sldId id="1011" r:id="rId79"/>
    <p:sldId id="891" r:id="rId80"/>
    <p:sldId id="1012" r:id="rId81"/>
    <p:sldId id="925" r:id="rId82"/>
    <p:sldId id="1013" r:id="rId83"/>
    <p:sldId id="1014" r:id="rId84"/>
    <p:sldId id="1284" r:id="rId85"/>
    <p:sldId id="1144" r:id="rId8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0ACCF21-149B-537D-23FD-807A4D0AB43F}" name="DiMaggio, Kristin" initials="DK" userId="S::kdimaggio@lionsclubs.org::f298a555-1268-425a-8c4f-f0bf55330952" providerId="AD"/>
  <p188:author id="{352AD0AF-C767-9293-1F2D-9C110981B5CC}" name="Bianchi, Cynthia" initials="BC" userId="S::cbianchi@lionsclubs.org::5a908d06-6eb3-4bf5-a09b-fefbb2ba3a17" providerId="AD"/>
  <p188:author id="{3E0F87B0-8ED8-63FF-7BD1-BDC7817CE6A0}" name="O’Riordan, Owen" initials="OO" userId="S::ooriordan@lionsclubs.org::39bb708c-0229-404d-ae1f-1336cbda0a05" providerId="AD"/>
  <p188:author id="{36F809DB-9849-FC5E-7412-79D4C5C8F788}" name="Nadeau, Melissa" initials="NM" userId="S::mnadeau@lionsclubs.org::f91ecf52-7e58-4562-a5d6-937d37d5c2a4" providerId="AD"/>
  <p188:author id="{095C43FD-2D81-9CFA-9C4A-A35CD6167620}" name="Khamisi Grace" initials="KG" userId="zf4GxHDVBqBlx4LynScNWqDXMqa5rPKp++84GQX4s+g="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urns, Andrea" initials="BA" lastIdx="21" clrIdx="0">
    <p:extLst>
      <p:ext uri="{19B8F6BF-5375-455C-9EA6-DF929625EA0E}">
        <p15:presenceInfo xmlns:p15="http://schemas.microsoft.com/office/powerpoint/2012/main" userId="S::aburns@lionsclubs.org::a9d9e45e-56e8-4c87-b4e0-b1ceb4907a9a" providerId="AD"/>
      </p:ext>
    </p:extLst>
  </p:cmAuthor>
  <p:cmAuthor id="2" name="Nadeau, Melissa" initials="NM" lastIdx="44" clrIdx="1">
    <p:extLst>
      <p:ext uri="{19B8F6BF-5375-455C-9EA6-DF929625EA0E}">
        <p15:presenceInfo xmlns:p15="http://schemas.microsoft.com/office/powerpoint/2012/main" userId="S::mnadeau@lionsclubs.org::f91ecf52-7e58-4562-a5d6-937d37d5c2a4" providerId="AD"/>
      </p:ext>
    </p:extLst>
  </p:cmAuthor>
  <p:cmAuthor id="3" name="Grace, Khamisi" initials="GK" lastIdx="36" clrIdx="2">
    <p:extLst>
      <p:ext uri="{19B8F6BF-5375-455C-9EA6-DF929625EA0E}">
        <p15:presenceInfo xmlns:p15="http://schemas.microsoft.com/office/powerpoint/2012/main" userId="S::kgrace@lionsclubs.org::609a7397-3773-4306-89d7-963b1a7cb88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B700"/>
    <a:srgbClr val="616262"/>
    <a:srgbClr val="00AC69"/>
    <a:srgbClr val="407CCA"/>
    <a:srgbClr val="55565A"/>
    <a:srgbClr val="B3B2B1"/>
    <a:srgbClr val="7A2682"/>
    <a:srgbClr val="00338D"/>
    <a:srgbClr val="0D2240"/>
    <a:srgbClr val="FF5C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474" autoAdjust="0"/>
    <p:restoredTop sz="74629" autoAdjust="0"/>
  </p:normalViewPr>
  <p:slideViewPr>
    <p:cSldViewPr snapToGrid="0" snapToObjects="1">
      <p:cViewPr varScale="1">
        <p:scale>
          <a:sx n="82" d="100"/>
          <a:sy n="82" d="100"/>
        </p:scale>
        <p:origin x="876" y="84"/>
      </p:cViewPr>
      <p:guideLst>
        <p:guide orient="horz" pos="2184"/>
        <p:guide pos="3840"/>
      </p:guideLst>
    </p:cSldViewPr>
  </p:slideViewPr>
  <p:outlineViewPr>
    <p:cViewPr>
      <p:scale>
        <a:sx n="33" d="100"/>
        <a:sy n="33" d="100"/>
      </p:scale>
      <p:origin x="0" y="0"/>
    </p:cViewPr>
    <p:sldLst>
      <p:sld r:id="rId1" collapse="1"/>
    </p:sldLst>
  </p:outlineViewPr>
  <p:notesTextViewPr>
    <p:cViewPr>
      <p:scale>
        <a:sx n="1" d="1"/>
        <a:sy n="1" d="1"/>
      </p:scale>
      <p:origin x="0" y="-630"/>
    </p:cViewPr>
  </p:notesTextViewPr>
  <p:sorterViewPr>
    <p:cViewPr>
      <p:scale>
        <a:sx n="80" d="100"/>
        <a:sy n="80" d="100"/>
      </p:scale>
      <p:origin x="0" y="-18396"/>
    </p:cViewPr>
  </p:sorterViewPr>
  <p:notesViewPr>
    <p:cSldViewPr snapToGrid="0" snapToObjects="1">
      <p:cViewPr varScale="1">
        <p:scale>
          <a:sx n="84" d="100"/>
          <a:sy n="84" d="100"/>
        </p:scale>
        <p:origin x="3192" y="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microsoft.com/office/2018/10/relationships/authors" Targe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_rels/viewProps.xml.rels><?xml version="1.0" encoding="UTF-8" standalone="yes"?>
<Relationships xmlns="http://schemas.openxmlformats.org/package/2006/relationships"><Relationship Id="rId1"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A60671-772C-6448-BF50-349061B3A1A9}"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n-US"/>
        </a:p>
      </dgm:t>
    </dgm:pt>
    <dgm:pt modelId="{8BCC3D45-5020-9948-A446-B9BFDA69E86F}">
      <dgm:prSet phldrT="[Text]"/>
      <dgm:spPr>
        <a:solidFill>
          <a:srgbClr val="407CCA"/>
        </a:solidFill>
        <a:ln>
          <a:noFill/>
        </a:ln>
      </dgm:spPr>
      <dgm:t>
        <a:bodyPr/>
        <a:lstStyle/>
        <a:p>
          <a:pPr>
            <a:lnSpc>
              <a:spcPct val="100000"/>
            </a:lnSpc>
          </a:pPr>
          <a:r>
            <a:rPr lang="es-ES" b="1" dirty="0">
              <a:solidFill>
                <a:schemeClr val="bg1"/>
              </a:solidFill>
              <a:latin typeface="Arial" panose="020B0604020202020204" pitchFamily="34" charset="0"/>
              <a:ea typeface="Arial" charset="0"/>
              <a:cs typeface="Arial" panose="020B0604020202020204" pitchFamily="34" charset="0"/>
            </a:rPr>
            <a:t>Club de Leones patrocinador</a:t>
          </a:r>
        </a:p>
      </dgm:t>
    </dgm:pt>
    <dgm:pt modelId="{50D0487B-8561-9A4A-BE5D-DF7B87F2A5BB}" type="parTrans" cxnId="{0A91EEF3-F27E-934A-9808-CED72CDC0039}">
      <dgm:prSet/>
      <dgm:spPr/>
      <dgm:t>
        <a:bodyPr/>
        <a:lstStyle/>
        <a:p>
          <a:endParaRPr lang="en-US"/>
        </a:p>
      </dgm:t>
    </dgm:pt>
    <dgm:pt modelId="{28595BF3-FF7E-A44E-99FC-6E5143869B32}" type="sibTrans" cxnId="{0A91EEF3-F27E-934A-9808-CED72CDC0039}">
      <dgm:prSet/>
      <dgm:spPr/>
      <dgm:t>
        <a:bodyPr/>
        <a:lstStyle/>
        <a:p>
          <a:endParaRPr lang="en-US"/>
        </a:p>
      </dgm:t>
    </dgm:pt>
    <dgm:pt modelId="{73B7042E-F206-EA46-9E22-46F6EFEDA716}">
      <dgm:prSet phldrT="[Text]"/>
      <dgm:spPr>
        <a:solidFill>
          <a:srgbClr val="EBB700"/>
        </a:solidFill>
        <a:ln>
          <a:noFill/>
        </a:ln>
      </dgm:spPr>
      <dgm:t>
        <a:bodyPr/>
        <a:lstStyle/>
        <a:p>
          <a:pPr>
            <a:lnSpc>
              <a:spcPct val="100000"/>
            </a:lnSpc>
          </a:pPr>
          <a:r>
            <a:rPr lang="es-ES" b="1" dirty="0">
              <a:solidFill>
                <a:schemeClr val="bg1"/>
              </a:solidFill>
              <a:latin typeface="Arial" panose="020B0604020202020204" pitchFamily="34" charset="0"/>
              <a:ea typeface="Arial" charset="0"/>
              <a:cs typeface="Arial" panose="020B0604020202020204" pitchFamily="34" charset="0"/>
            </a:rPr>
            <a:t>Consejero de club Leo</a:t>
          </a:r>
        </a:p>
      </dgm:t>
    </dgm:pt>
    <dgm:pt modelId="{132AE454-5EAB-444C-A019-97603E6D7276}" type="parTrans" cxnId="{5F836F60-D7F8-ED46-B87F-F9D19BD14F24}">
      <dgm:prSet/>
      <dgm:spPr/>
      <dgm:t>
        <a:bodyPr/>
        <a:lstStyle/>
        <a:p>
          <a:endParaRPr lang="en-US"/>
        </a:p>
      </dgm:t>
    </dgm:pt>
    <dgm:pt modelId="{6522BB2A-3ACF-C949-878B-79BC04D3D969}" type="sibTrans" cxnId="{5F836F60-D7F8-ED46-B87F-F9D19BD14F24}">
      <dgm:prSet/>
      <dgm:spPr/>
      <dgm:t>
        <a:bodyPr/>
        <a:lstStyle/>
        <a:p>
          <a:endParaRPr lang="en-US"/>
        </a:p>
      </dgm:t>
    </dgm:pt>
    <dgm:pt modelId="{52412B63-CE8A-094D-AB5F-59AA189B793D}">
      <dgm:prSet phldrT="[Text]"/>
      <dgm:spPr>
        <a:solidFill>
          <a:srgbClr val="00AC69"/>
        </a:solidFill>
        <a:ln>
          <a:noFill/>
        </a:ln>
      </dgm:spPr>
      <dgm:t>
        <a:bodyPr/>
        <a:lstStyle/>
        <a:p>
          <a:pPr>
            <a:lnSpc>
              <a:spcPct val="100000"/>
            </a:lnSpc>
          </a:pPr>
          <a:r>
            <a:rPr lang="es-ES" sz="1800" b="1" dirty="0">
              <a:solidFill>
                <a:schemeClr val="bg1"/>
              </a:solidFill>
              <a:latin typeface="Arial" panose="020B0604020202020204" pitchFamily="34" charset="0"/>
              <a:ea typeface="Arial" charset="0"/>
              <a:cs typeface="Arial" panose="020B0604020202020204" pitchFamily="34" charset="0"/>
            </a:rPr>
            <a:t>Junta directiva del club Leo</a:t>
          </a:r>
        </a:p>
      </dgm:t>
    </dgm:pt>
    <dgm:pt modelId="{7BCF2E92-9370-9B4A-A13F-EEE2E3564E54}" type="parTrans" cxnId="{BE78F61C-C59B-514F-9B63-38687D85A524}">
      <dgm:prSet/>
      <dgm:spPr/>
      <dgm:t>
        <a:bodyPr/>
        <a:lstStyle/>
        <a:p>
          <a:endParaRPr lang="en-US"/>
        </a:p>
      </dgm:t>
    </dgm:pt>
    <dgm:pt modelId="{C3061198-8074-6240-8B75-0FAEC84BFFD7}" type="sibTrans" cxnId="{BE78F61C-C59B-514F-9B63-38687D85A524}">
      <dgm:prSet/>
      <dgm:spPr/>
      <dgm:t>
        <a:bodyPr/>
        <a:lstStyle/>
        <a:p>
          <a:endParaRPr lang="en-US"/>
        </a:p>
      </dgm:t>
    </dgm:pt>
    <dgm:pt modelId="{B7CA3C2F-F6EC-1444-BC39-2A1CB5837FEC}">
      <dgm:prSet phldrT="[Text]"/>
      <dgm:spPr>
        <a:solidFill>
          <a:schemeClr val="bg2">
            <a:lumMod val="75000"/>
          </a:schemeClr>
        </a:solidFill>
        <a:ln w="25400">
          <a:noFill/>
        </a:ln>
      </dgm:spPr>
      <dgm:t>
        <a:bodyPr/>
        <a:lstStyle/>
        <a:p>
          <a:pPr>
            <a:lnSpc>
              <a:spcPct val="100000"/>
            </a:lnSpc>
          </a:pPr>
          <a:r>
            <a:rPr lang="es-ES" b="1" dirty="0">
              <a:solidFill>
                <a:schemeClr val="bg1"/>
              </a:solidFill>
              <a:latin typeface="Arial" panose="020B0604020202020204" pitchFamily="34" charset="0"/>
              <a:ea typeface="Arial" charset="0"/>
              <a:cs typeface="Arial" panose="020B0604020202020204" pitchFamily="34" charset="0"/>
            </a:rPr>
            <a:t>Socios del club Leo</a:t>
          </a:r>
        </a:p>
      </dgm:t>
    </dgm:pt>
    <dgm:pt modelId="{FE5FA16F-FA89-5841-868C-109C219F1E2E}" type="parTrans" cxnId="{4117E4F2-068D-1D4A-8ACA-E97D096AE170}">
      <dgm:prSet/>
      <dgm:spPr/>
      <dgm:t>
        <a:bodyPr/>
        <a:lstStyle/>
        <a:p>
          <a:endParaRPr lang="en-US"/>
        </a:p>
      </dgm:t>
    </dgm:pt>
    <dgm:pt modelId="{2C58CDAC-7DE2-A04D-966B-C821E3449014}" type="sibTrans" cxnId="{4117E4F2-068D-1D4A-8ACA-E97D096AE170}">
      <dgm:prSet/>
      <dgm:spPr/>
      <dgm:t>
        <a:bodyPr/>
        <a:lstStyle/>
        <a:p>
          <a:endParaRPr lang="en-US"/>
        </a:p>
      </dgm:t>
    </dgm:pt>
    <dgm:pt modelId="{1F2C98F4-FC0E-ED48-A5B0-9B5FBCC180DD}">
      <dgm:prSet custT="1"/>
      <dgm:spPr>
        <a:solidFill>
          <a:srgbClr val="00AC69"/>
        </a:solidFill>
        <a:ln>
          <a:noFill/>
        </a:ln>
      </dgm:spPr>
      <dgm:t>
        <a:bodyPr/>
        <a:lstStyle/>
        <a:p>
          <a:pPr>
            <a:lnSpc>
              <a:spcPct val="100000"/>
            </a:lnSpc>
          </a:pPr>
          <a:r>
            <a:rPr lang="es-ES" sz="1600" b="1" dirty="0">
              <a:solidFill>
                <a:schemeClr val="bg1"/>
              </a:solidFill>
              <a:latin typeface="Arial" panose="020B0604020202020204" pitchFamily="34" charset="0"/>
              <a:ea typeface="Arial" charset="0"/>
              <a:cs typeface="Arial" panose="020B0604020202020204" pitchFamily="34" charset="0"/>
            </a:rPr>
            <a:t>Presidente</a:t>
          </a:r>
        </a:p>
      </dgm:t>
    </dgm:pt>
    <dgm:pt modelId="{C1D4E534-DA3D-F240-87C0-77D6E09F7E9E}" type="parTrans" cxnId="{099C2BDC-4C63-424C-86D9-9C0A0064B21F}">
      <dgm:prSet/>
      <dgm:spPr/>
      <dgm:t>
        <a:bodyPr/>
        <a:lstStyle/>
        <a:p>
          <a:endParaRPr lang="en-US"/>
        </a:p>
      </dgm:t>
    </dgm:pt>
    <dgm:pt modelId="{430D151B-52E2-4B4B-BD6D-BDF8726B80F8}" type="sibTrans" cxnId="{099C2BDC-4C63-424C-86D9-9C0A0064B21F}">
      <dgm:prSet/>
      <dgm:spPr/>
      <dgm:t>
        <a:bodyPr/>
        <a:lstStyle/>
        <a:p>
          <a:endParaRPr lang="en-US"/>
        </a:p>
      </dgm:t>
    </dgm:pt>
    <dgm:pt modelId="{72A124DB-36AA-B14E-95BE-6ACB52A886D2}">
      <dgm:prSet custT="1"/>
      <dgm:spPr>
        <a:solidFill>
          <a:srgbClr val="00AC69"/>
        </a:solidFill>
        <a:ln>
          <a:noFill/>
        </a:ln>
      </dgm:spPr>
      <dgm:t>
        <a:bodyPr/>
        <a:lstStyle/>
        <a:p>
          <a:pPr>
            <a:lnSpc>
              <a:spcPct val="100000"/>
            </a:lnSpc>
          </a:pPr>
          <a:r>
            <a:rPr lang="es-ES" sz="1600" b="1" dirty="0">
              <a:solidFill>
                <a:schemeClr val="bg1"/>
              </a:solidFill>
              <a:latin typeface="Arial" panose="020B0604020202020204" pitchFamily="34" charset="0"/>
              <a:ea typeface="Arial" charset="0"/>
              <a:cs typeface="Arial" panose="020B0604020202020204" pitchFamily="34" charset="0"/>
            </a:rPr>
            <a:t>Vicepresidente</a:t>
          </a:r>
        </a:p>
      </dgm:t>
    </dgm:pt>
    <dgm:pt modelId="{A46D3808-45CB-7844-B6CA-6902081D351B}" type="parTrans" cxnId="{B97687EA-7B6E-6945-A49B-E2933624C40F}">
      <dgm:prSet/>
      <dgm:spPr/>
      <dgm:t>
        <a:bodyPr/>
        <a:lstStyle/>
        <a:p>
          <a:endParaRPr lang="en-US"/>
        </a:p>
      </dgm:t>
    </dgm:pt>
    <dgm:pt modelId="{F21259B6-DA61-D04A-9F5B-3390ABF549FF}" type="sibTrans" cxnId="{B97687EA-7B6E-6945-A49B-E2933624C40F}">
      <dgm:prSet/>
      <dgm:spPr/>
      <dgm:t>
        <a:bodyPr/>
        <a:lstStyle/>
        <a:p>
          <a:endParaRPr lang="en-US"/>
        </a:p>
      </dgm:t>
    </dgm:pt>
    <dgm:pt modelId="{8ED7400F-4963-2E46-9A84-46B80A483A5F}">
      <dgm:prSet custT="1"/>
      <dgm:spPr>
        <a:solidFill>
          <a:srgbClr val="00AC69"/>
        </a:solidFill>
        <a:ln>
          <a:noFill/>
        </a:ln>
      </dgm:spPr>
      <dgm:t>
        <a:bodyPr/>
        <a:lstStyle/>
        <a:p>
          <a:pPr>
            <a:lnSpc>
              <a:spcPct val="100000"/>
            </a:lnSpc>
          </a:pPr>
          <a:r>
            <a:rPr lang="es-ES" sz="1600" b="1" dirty="0">
              <a:solidFill>
                <a:schemeClr val="bg1"/>
              </a:solidFill>
              <a:latin typeface="Arial" panose="020B0604020202020204" pitchFamily="34" charset="0"/>
              <a:ea typeface="Arial" charset="0"/>
              <a:cs typeface="Arial" panose="020B0604020202020204" pitchFamily="34" charset="0"/>
            </a:rPr>
            <a:t>Secretario</a:t>
          </a:r>
        </a:p>
      </dgm:t>
    </dgm:pt>
    <dgm:pt modelId="{F91ED3E0-D839-EB44-BB73-42B74E4E3C22}" type="parTrans" cxnId="{A3C5FF1E-A050-BF49-AAC5-7C0C0DBBBAE6}">
      <dgm:prSet/>
      <dgm:spPr/>
      <dgm:t>
        <a:bodyPr/>
        <a:lstStyle/>
        <a:p>
          <a:endParaRPr lang="en-US"/>
        </a:p>
      </dgm:t>
    </dgm:pt>
    <dgm:pt modelId="{207EB303-446F-944C-BD80-BE86A473D82D}" type="sibTrans" cxnId="{A3C5FF1E-A050-BF49-AAC5-7C0C0DBBBAE6}">
      <dgm:prSet/>
      <dgm:spPr/>
      <dgm:t>
        <a:bodyPr/>
        <a:lstStyle/>
        <a:p>
          <a:endParaRPr lang="en-US"/>
        </a:p>
      </dgm:t>
    </dgm:pt>
    <dgm:pt modelId="{B875507A-2A77-624C-88FD-77A929F16109}">
      <dgm:prSet custT="1"/>
      <dgm:spPr>
        <a:solidFill>
          <a:srgbClr val="00AC69"/>
        </a:solidFill>
        <a:ln>
          <a:noFill/>
        </a:ln>
      </dgm:spPr>
      <dgm:t>
        <a:bodyPr/>
        <a:lstStyle/>
        <a:p>
          <a:pPr>
            <a:lnSpc>
              <a:spcPct val="100000"/>
            </a:lnSpc>
          </a:pPr>
          <a:r>
            <a:rPr lang="es-ES" sz="1600" b="1" dirty="0">
              <a:solidFill>
                <a:schemeClr val="bg1"/>
              </a:solidFill>
              <a:latin typeface="Arial" panose="020B0604020202020204" pitchFamily="34" charset="0"/>
              <a:ea typeface="Arial" charset="0"/>
              <a:cs typeface="Arial" panose="020B0604020202020204" pitchFamily="34" charset="0"/>
            </a:rPr>
            <a:t>Tesorero</a:t>
          </a:r>
        </a:p>
      </dgm:t>
    </dgm:pt>
    <dgm:pt modelId="{1B592596-5688-D645-8B24-7A53AEE2DB43}" type="parTrans" cxnId="{F6EF5D44-125A-3A44-8E7E-B32D83787ED7}">
      <dgm:prSet/>
      <dgm:spPr/>
      <dgm:t>
        <a:bodyPr/>
        <a:lstStyle/>
        <a:p>
          <a:endParaRPr lang="en-US"/>
        </a:p>
      </dgm:t>
    </dgm:pt>
    <dgm:pt modelId="{06C0E6AF-D054-DD42-B38C-EB1831A26F6A}" type="sibTrans" cxnId="{F6EF5D44-125A-3A44-8E7E-B32D83787ED7}">
      <dgm:prSet/>
      <dgm:spPr/>
      <dgm:t>
        <a:bodyPr/>
        <a:lstStyle/>
        <a:p>
          <a:endParaRPr lang="en-US"/>
        </a:p>
      </dgm:t>
    </dgm:pt>
    <dgm:pt modelId="{4BAA7786-9825-7D45-802B-CFBD490BAB9F}">
      <dgm:prSet custT="1"/>
      <dgm:spPr>
        <a:solidFill>
          <a:srgbClr val="00AC69"/>
        </a:solidFill>
        <a:ln>
          <a:noFill/>
        </a:ln>
      </dgm:spPr>
      <dgm:t>
        <a:bodyPr/>
        <a:lstStyle/>
        <a:p>
          <a:pPr>
            <a:lnSpc>
              <a:spcPct val="100000"/>
            </a:lnSpc>
          </a:pPr>
          <a:r>
            <a:rPr lang="es-ES" sz="1600" b="1" dirty="0">
              <a:solidFill>
                <a:schemeClr val="bg1"/>
              </a:solidFill>
              <a:latin typeface="Arial" panose="020B0604020202020204" pitchFamily="34" charset="0"/>
              <a:ea typeface="Arial" charset="0"/>
              <a:cs typeface="Arial" panose="020B0604020202020204" pitchFamily="34" charset="0"/>
            </a:rPr>
            <a:t>3 miembros de la junta</a:t>
          </a:r>
        </a:p>
      </dgm:t>
    </dgm:pt>
    <dgm:pt modelId="{92A35D56-9051-BB4E-8FF0-1ACBEA755346}" type="parTrans" cxnId="{8EC42904-EE5D-7C41-90E0-ADF59DEBEC0E}">
      <dgm:prSet/>
      <dgm:spPr/>
      <dgm:t>
        <a:bodyPr/>
        <a:lstStyle/>
        <a:p>
          <a:endParaRPr lang="en-US"/>
        </a:p>
      </dgm:t>
    </dgm:pt>
    <dgm:pt modelId="{9EA3DF00-AD43-6044-8A1C-638E31D8D291}" type="sibTrans" cxnId="{8EC42904-EE5D-7C41-90E0-ADF59DEBEC0E}">
      <dgm:prSet/>
      <dgm:spPr/>
      <dgm:t>
        <a:bodyPr/>
        <a:lstStyle/>
        <a:p>
          <a:endParaRPr lang="en-US"/>
        </a:p>
      </dgm:t>
    </dgm:pt>
    <dgm:pt modelId="{6AD72C81-077A-5B46-AEE3-39B5850F0EC3}" type="pres">
      <dgm:prSet presAssocID="{82A60671-772C-6448-BF50-349061B3A1A9}" presName="Name0" presStyleCnt="0">
        <dgm:presLayoutVars>
          <dgm:dir/>
          <dgm:resizeHandles val="exact"/>
        </dgm:presLayoutVars>
      </dgm:prSet>
      <dgm:spPr/>
    </dgm:pt>
    <dgm:pt modelId="{299F47AF-A8B5-AC43-BCC1-1DCBEAFD5E8C}" type="pres">
      <dgm:prSet presAssocID="{8BCC3D45-5020-9948-A446-B9BFDA69E86F}" presName="Name5" presStyleLbl="vennNode1" presStyleIdx="0" presStyleCnt="4">
        <dgm:presLayoutVars>
          <dgm:bulletEnabled val="1"/>
        </dgm:presLayoutVars>
      </dgm:prSet>
      <dgm:spPr/>
    </dgm:pt>
    <dgm:pt modelId="{79635E55-1DBB-3A41-9CBC-2697789EFDAC}" type="pres">
      <dgm:prSet presAssocID="{28595BF3-FF7E-A44E-99FC-6E5143869B32}" presName="space" presStyleCnt="0"/>
      <dgm:spPr/>
    </dgm:pt>
    <dgm:pt modelId="{FF8100D5-4799-2C40-B24A-F47DE961F212}" type="pres">
      <dgm:prSet presAssocID="{73B7042E-F206-EA46-9E22-46F6EFEDA716}" presName="Name5" presStyleLbl="vennNode1" presStyleIdx="1" presStyleCnt="4">
        <dgm:presLayoutVars>
          <dgm:bulletEnabled val="1"/>
        </dgm:presLayoutVars>
      </dgm:prSet>
      <dgm:spPr/>
    </dgm:pt>
    <dgm:pt modelId="{E6F098DB-EB5B-6E4C-9908-58E2CB51A210}" type="pres">
      <dgm:prSet presAssocID="{6522BB2A-3ACF-C949-878B-79BC04D3D969}" presName="space" presStyleCnt="0"/>
      <dgm:spPr/>
    </dgm:pt>
    <dgm:pt modelId="{75415595-B662-CB46-9DFF-95849D113019}" type="pres">
      <dgm:prSet presAssocID="{52412B63-CE8A-094D-AB5F-59AA189B793D}" presName="Name5" presStyleLbl="vennNode1" presStyleIdx="2" presStyleCnt="4">
        <dgm:presLayoutVars>
          <dgm:bulletEnabled val="1"/>
        </dgm:presLayoutVars>
      </dgm:prSet>
      <dgm:spPr/>
    </dgm:pt>
    <dgm:pt modelId="{B1BBBF41-A89B-E746-BA9C-ACF2FFFA3BA3}" type="pres">
      <dgm:prSet presAssocID="{C3061198-8074-6240-8B75-0FAEC84BFFD7}" presName="space" presStyleCnt="0"/>
      <dgm:spPr/>
    </dgm:pt>
    <dgm:pt modelId="{43843FB9-4590-E049-A861-3A8D255C5CF2}" type="pres">
      <dgm:prSet presAssocID="{B7CA3C2F-F6EC-1444-BC39-2A1CB5837FEC}" presName="Name5" presStyleLbl="vennNode1" presStyleIdx="3" presStyleCnt="4">
        <dgm:presLayoutVars>
          <dgm:bulletEnabled val="1"/>
        </dgm:presLayoutVars>
      </dgm:prSet>
      <dgm:spPr/>
    </dgm:pt>
  </dgm:ptLst>
  <dgm:cxnLst>
    <dgm:cxn modelId="{8EC42904-EE5D-7C41-90E0-ADF59DEBEC0E}" srcId="{52412B63-CE8A-094D-AB5F-59AA189B793D}" destId="{4BAA7786-9825-7D45-802B-CFBD490BAB9F}" srcOrd="4" destOrd="0" parTransId="{92A35D56-9051-BB4E-8FF0-1ACBEA755346}" sibTransId="{9EA3DF00-AD43-6044-8A1C-638E31D8D291}"/>
    <dgm:cxn modelId="{8A0FDD07-8212-B24D-87D8-123EF189097B}" type="presOf" srcId="{8ED7400F-4963-2E46-9A84-46B80A483A5F}" destId="{75415595-B662-CB46-9DFF-95849D113019}" srcOrd="0" destOrd="3" presId="urn:microsoft.com/office/officeart/2005/8/layout/venn3"/>
    <dgm:cxn modelId="{DC79D415-9BB5-744F-A087-72C02F0ECE8D}" type="presOf" srcId="{8BCC3D45-5020-9948-A446-B9BFDA69E86F}" destId="{299F47AF-A8B5-AC43-BCC1-1DCBEAFD5E8C}" srcOrd="0" destOrd="0" presId="urn:microsoft.com/office/officeart/2005/8/layout/venn3"/>
    <dgm:cxn modelId="{BE78F61C-C59B-514F-9B63-38687D85A524}" srcId="{82A60671-772C-6448-BF50-349061B3A1A9}" destId="{52412B63-CE8A-094D-AB5F-59AA189B793D}" srcOrd="2" destOrd="0" parTransId="{7BCF2E92-9370-9B4A-A13F-EEE2E3564E54}" sibTransId="{C3061198-8074-6240-8B75-0FAEC84BFFD7}"/>
    <dgm:cxn modelId="{A3C5FF1E-A050-BF49-AAC5-7C0C0DBBBAE6}" srcId="{52412B63-CE8A-094D-AB5F-59AA189B793D}" destId="{8ED7400F-4963-2E46-9A84-46B80A483A5F}" srcOrd="2" destOrd="0" parTransId="{F91ED3E0-D839-EB44-BB73-42B74E4E3C22}" sibTransId="{207EB303-446F-944C-BD80-BE86A473D82D}"/>
    <dgm:cxn modelId="{7333733C-D70D-1D40-B119-18BB0CDC580C}" type="presOf" srcId="{52412B63-CE8A-094D-AB5F-59AA189B793D}" destId="{75415595-B662-CB46-9DFF-95849D113019}" srcOrd="0" destOrd="0" presId="urn:microsoft.com/office/officeart/2005/8/layout/venn3"/>
    <dgm:cxn modelId="{5F836F60-D7F8-ED46-B87F-F9D19BD14F24}" srcId="{82A60671-772C-6448-BF50-349061B3A1A9}" destId="{73B7042E-F206-EA46-9E22-46F6EFEDA716}" srcOrd="1" destOrd="0" parTransId="{132AE454-5EAB-444C-A019-97603E6D7276}" sibTransId="{6522BB2A-3ACF-C949-878B-79BC04D3D969}"/>
    <dgm:cxn modelId="{F6EF5D44-125A-3A44-8E7E-B32D83787ED7}" srcId="{52412B63-CE8A-094D-AB5F-59AA189B793D}" destId="{B875507A-2A77-624C-88FD-77A929F16109}" srcOrd="3" destOrd="0" parTransId="{1B592596-5688-D645-8B24-7A53AEE2DB43}" sibTransId="{06C0E6AF-D054-DD42-B38C-EB1831A26F6A}"/>
    <dgm:cxn modelId="{FA774874-7AE6-C54E-B568-AB75152626FE}" type="presOf" srcId="{82A60671-772C-6448-BF50-349061B3A1A9}" destId="{6AD72C81-077A-5B46-AEE3-39B5850F0EC3}" srcOrd="0" destOrd="0" presId="urn:microsoft.com/office/officeart/2005/8/layout/venn3"/>
    <dgm:cxn modelId="{297E1257-DC4B-1D45-9894-EDFF66669A7E}" type="presOf" srcId="{1F2C98F4-FC0E-ED48-A5B0-9B5FBCC180DD}" destId="{75415595-B662-CB46-9DFF-95849D113019}" srcOrd="0" destOrd="1" presId="urn:microsoft.com/office/officeart/2005/8/layout/venn3"/>
    <dgm:cxn modelId="{7AD64A93-0686-6B4E-956C-29770C54C8BF}" type="presOf" srcId="{B875507A-2A77-624C-88FD-77A929F16109}" destId="{75415595-B662-CB46-9DFF-95849D113019}" srcOrd="0" destOrd="4" presId="urn:microsoft.com/office/officeart/2005/8/layout/venn3"/>
    <dgm:cxn modelId="{9E1ABBD1-ACE9-384E-941C-64204782324D}" type="presOf" srcId="{72A124DB-36AA-B14E-95BE-6ACB52A886D2}" destId="{75415595-B662-CB46-9DFF-95849D113019}" srcOrd="0" destOrd="2" presId="urn:microsoft.com/office/officeart/2005/8/layout/venn3"/>
    <dgm:cxn modelId="{099C2BDC-4C63-424C-86D9-9C0A0064B21F}" srcId="{52412B63-CE8A-094D-AB5F-59AA189B793D}" destId="{1F2C98F4-FC0E-ED48-A5B0-9B5FBCC180DD}" srcOrd="0" destOrd="0" parTransId="{C1D4E534-DA3D-F240-87C0-77D6E09F7E9E}" sibTransId="{430D151B-52E2-4B4B-BD6D-BDF8726B80F8}"/>
    <dgm:cxn modelId="{94D320E8-BB42-1D40-94CB-D91A8CAFAF5E}" type="presOf" srcId="{B7CA3C2F-F6EC-1444-BC39-2A1CB5837FEC}" destId="{43843FB9-4590-E049-A861-3A8D255C5CF2}" srcOrd="0" destOrd="0" presId="urn:microsoft.com/office/officeart/2005/8/layout/venn3"/>
    <dgm:cxn modelId="{B97687EA-7B6E-6945-A49B-E2933624C40F}" srcId="{52412B63-CE8A-094D-AB5F-59AA189B793D}" destId="{72A124DB-36AA-B14E-95BE-6ACB52A886D2}" srcOrd="1" destOrd="0" parTransId="{A46D3808-45CB-7844-B6CA-6902081D351B}" sibTransId="{F21259B6-DA61-D04A-9F5B-3390ABF549FF}"/>
    <dgm:cxn modelId="{4117E4F2-068D-1D4A-8ACA-E97D096AE170}" srcId="{82A60671-772C-6448-BF50-349061B3A1A9}" destId="{B7CA3C2F-F6EC-1444-BC39-2A1CB5837FEC}" srcOrd="3" destOrd="0" parTransId="{FE5FA16F-FA89-5841-868C-109C219F1E2E}" sibTransId="{2C58CDAC-7DE2-A04D-966B-C821E3449014}"/>
    <dgm:cxn modelId="{0A91EEF3-F27E-934A-9808-CED72CDC0039}" srcId="{82A60671-772C-6448-BF50-349061B3A1A9}" destId="{8BCC3D45-5020-9948-A446-B9BFDA69E86F}" srcOrd="0" destOrd="0" parTransId="{50D0487B-8561-9A4A-BE5D-DF7B87F2A5BB}" sibTransId="{28595BF3-FF7E-A44E-99FC-6E5143869B32}"/>
    <dgm:cxn modelId="{6A480CF7-EF1F-A947-9707-698CB26A9DA2}" type="presOf" srcId="{73B7042E-F206-EA46-9E22-46F6EFEDA716}" destId="{FF8100D5-4799-2C40-B24A-F47DE961F212}" srcOrd="0" destOrd="0" presId="urn:microsoft.com/office/officeart/2005/8/layout/venn3"/>
    <dgm:cxn modelId="{EF3036FF-C283-764D-903C-7B9457164BCE}" type="presOf" srcId="{4BAA7786-9825-7D45-802B-CFBD490BAB9F}" destId="{75415595-B662-CB46-9DFF-95849D113019}" srcOrd="0" destOrd="5" presId="urn:microsoft.com/office/officeart/2005/8/layout/venn3"/>
    <dgm:cxn modelId="{2DAE38F7-6FF0-1A48-B38D-CF5441BE9863}" type="presParOf" srcId="{6AD72C81-077A-5B46-AEE3-39B5850F0EC3}" destId="{299F47AF-A8B5-AC43-BCC1-1DCBEAFD5E8C}" srcOrd="0" destOrd="0" presId="urn:microsoft.com/office/officeart/2005/8/layout/venn3"/>
    <dgm:cxn modelId="{15A58FD8-DD1C-194B-A00C-0B735812F1A7}" type="presParOf" srcId="{6AD72C81-077A-5B46-AEE3-39B5850F0EC3}" destId="{79635E55-1DBB-3A41-9CBC-2697789EFDAC}" srcOrd="1" destOrd="0" presId="urn:microsoft.com/office/officeart/2005/8/layout/venn3"/>
    <dgm:cxn modelId="{196D3A42-1E89-A84C-A499-D1354EB060AD}" type="presParOf" srcId="{6AD72C81-077A-5B46-AEE3-39B5850F0EC3}" destId="{FF8100D5-4799-2C40-B24A-F47DE961F212}" srcOrd="2" destOrd="0" presId="urn:microsoft.com/office/officeart/2005/8/layout/venn3"/>
    <dgm:cxn modelId="{A365802A-4A78-8741-A80E-99BE9D61D6D7}" type="presParOf" srcId="{6AD72C81-077A-5B46-AEE3-39B5850F0EC3}" destId="{E6F098DB-EB5B-6E4C-9908-58E2CB51A210}" srcOrd="3" destOrd="0" presId="urn:microsoft.com/office/officeart/2005/8/layout/venn3"/>
    <dgm:cxn modelId="{6DDCC3B1-E4B3-1D4C-A933-09E98A91362A}" type="presParOf" srcId="{6AD72C81-077A-5B46-AEE3-39B5850F0EC3}" destId="{75415595-B662-CB46-9DFF-95849D113019}" srcOrd="4" destOrd="0" presId="urn:microsoft.com/office/officeart/2005/8/layout/venn3"/>
    <dgm:cxn modelId="{AF903A04-79AA-3149-A17A-5CAD3C0A6024}" type="presParOf" srcId="{6AD72C81-077A-5B46-AEE3-39B5850F0EC3}" destId="{B1BBBF41-A89B-E746-BA9C-ACF2FFFA3BA3}" srcOrd="5" destOrd="0" presId="urn:microsoft.com/office/officeart/2005/8/layout/venn3"/>
    <dgm:cxn modelId="{B5F33AB9-43AD-1744-8C2D-4799F755AC06}" type="presParOf" srcId="{6AD72C81-077A-5B46-AEE3-39B5850F0EC3}" destId="{43843FB9-4590-E049-A861-3A8D255C5CF2}" srcOrd="6" destOrd="0" presId="urn:microsoft.com/office/officeart/2005/8/layout/ven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7964B06-6E81-554B-9608-EB3F27BD0103}" type="doc">
      <dgm:prSet loTypeId="urn:microsoft.com/office/officeart/2009/layout/CircleArrowProcess" loCatId="relationship" qsTypeId="urn:microsoft.com/office/officeart/2005/8/quickstyle/simple1" qsCatId="simple" csTypeId="urn:microsoft.com/office/officeart/2005/8/colors/accent1_2" csCatId="accent1" phldr="1"/>
      <dgm:spPr/>
      <dgm:t>
        <a:bodyPr/>
        <a:lstStyle/>
        <a:p>
          <a:endParaRPr lang="en-US"/>
        </a:p>
      </dgm:t>
    </dgm:pt>
    <dgm:pt modelId="{FAE26536-E619-7F4D-A2B5-09771364FAF5}">
      <dgm:prSet phldrT="[Text]" custT="1"/>
      <dgm:spPr/>
      <dgm:t>
        <a:bodyPr/>
        <a:lstStyle/>
        <a:p>
          <a:pPr>
            <a:lnSpc>
              <a:spcPct val="100000"/>
            </a:lnSpc>
            <a:spcAft>
              <a:spcPts val="0"/>
            </a:spcAft>
          </a:pPr>
          <a:r>
            <a:rPr lang="es-ES" sz="2400" b="1" i="0" baseline="0" dirty="0">
              <a:solidFill>
                <a:srgbClr val="00AC69"/>
              </a:solidFill>
              <a:latin typeface="Arial" panose="020B0604020202020204" pitchFamily="34" charset="0"/>
              <a:cs typeface="Arial" panose="020B0604020202020204" pitchFamily="34" charset="0"/>
            </a:rPr>
            <a:t>Más de </a:t>
          </a:r>
        </a:p>
        <a:p>
          <a:pPr>
            <a:lnSpc>
              <a:spcPct val="100000"/>
            </a:lnSpc>
            <a:spcAft>
              <a:spcPts val="0"/>
            </a:spcAft>
          </a:pPr>
          <a:r>
            <a:rPr lang="es-ES" sz="2400" b="1" i="0" baseline="0" dirty="0">
              <a:solidFill>
                <a:srgbClr val="00AC69"/>
              </a:solidFill>
              <a:latin typeface="Arial" panose="020B0604020202020204" pitchFamily="34" charset="0"/>
              <a:cs typeface="Arial" panose="020B0604020202020204" pitchFamily="34" charset="0"/>
            </a:rPr>
            <a:t>150.000 </a:t>
          </a:r>
        </a:p>
        <a:p>
          <a:pPr>
            <a:lnSpc>
              <a:spcPct val="100000"/>
            </a:lnSpc>
            <a:spcAft>
              <a:spcPts val="0"/>
            </a:spcAft>
          </a:pPr>
          <a:r>
            <a:rPr lang="es-ES" sz="2400" b="1" i="0" baseline="0" dirty="0">
              <a:solidFill>
                <a:srgbClr val="00AC69"/>
              </a:solidFill>
              <a:latin typeface="Arial" panose="020B0604020202020204" pitchFamily="34" charset="0"/>
              <a:cs typeface="Arial" panose="020B0604020202020204" pitchFamily="34" charset="0"/>
            </a:rPr>
            <a:t>socios </a:t>
          </a:r>
        </a:p>
        <a:p>
          <a:pPr>
            <a:lnSpc>
              <a:spcPct val="100000"/>
            </a:lnSpc>
            <a:spcAft>
              <a:spcPts val="0"/>
            </a:spcAft>
          </a:pPr>
          <a:r>
            <a:rPr lang="es-ES" sz="2400" b="1" i="0" baseline="0" dirty="0">
              <a:solidFill>
                <a:srgbClr val="00AC69"/>
              </a:solidFill>
              <a:latin typeface="Arial" panose="020B0604020202020204" pitchFamily="34" charset="0"/>
              <a:cs typeface="Arial" panose="020B0604020202020204" pitchFamily="34" charset="0"/>
            </a:rPr>
            <a:t>reportados</a:t>
          </a:r>
          <a:br>
            <a:rPr lang="es-ES" sz="2400" b="0" i="0" baseline="0" dirty="0">
              <a:solidFill>
                <a:srgbClr val="00AC69"/>
              </a:solidFill>
              <a:latin typeface="Arial" panose="020B0604020202020204" pitchFamily="34" charset="0"/>
              <a:cs typeface="Arial" panose="020B0604020202020204" pitchFamily="34" charset="0"/>
            </a:rPr>
          </a:br>
          <a:endParaRPr lang="es-ES" sz="2400" b="0" i="0" baseline="0" dirty="0">
            <a:solidFill>
              <a:srgbClr val="00AC69"/>
            </a:solidFill>
            <a:latin typeface="Arial" panose="020B0604020202020204" pitchFamily="34" charset="0"/>
            <a:cs typeface="Arial" panose="020B0604020202020204" pitchFamily="34" charset="0"/>
          </a:endParaRPr>
        </a:p>
      </dgm:t>
    </dgm:pt>
    <dgm:pt modelId="{18E043EE-7FE2-BB40-99BD-3AD1571E647E}" type="parTrans" cxnId="{CE21A7B0-2F40-CC44-8CF4-9FE2F38CBF3C}">
      <dgm:prSet/>
      <dgm:spPr/>
      <dgm:t>
        <a:bodyPr/>
        <a:lstStyle/>
        <a:p>
          <a:endParaRPr lang="en-US"/>
        </a:p>
      </dgm:t>
    </dgm:pt>
    <dgm:pt modelId="{BB72518E-F9E2-044D-AECA-534C4B07329C}" type="sibTrans" cxnId="{CE21A7B0-2F40-CC44-8CF4-9FE2F38CBF3C}">
      <dgm:prSet/>
      <dgm:spPr/>
      <dgm:t>
        <a:bodyPr/>
        <a:lstStyle/>
        <a:p>
          <a:endParaRPr lang="en-US"/>
        </a:p>
      </dgm:t>
    </dgm:pt>
    <dgm:pt modelId="{1C00E78F-A891-7241-BE2E-3C48CCFAAC21}">
      <dgm:prSet phldrT="[Text]" custT="1"/>
      <dgm:spPr/>
      <dgm:t>
        <a:bodyPr/>
        <a:lstStyle/>
        <a:p>
          <a:r>
            <a:rPr lang="es-ES" sz="2800" b="1" i="0" dirty="0">
              <a:solidFill>
                <a:srgbClr val="EBB700"/>
              </a:solidFill>
              <a:latin typeface="Arial" panose="020B0604020202020204" pitchFamily="34" charset="0"/>
              <a:cs typeface="Arial" panose="020B0604020202020204" pitchFamily="34" charset="0"/>
            </a:rPr>
            <a:t>Más de 7.400 clubes</a:t>
          </a:r>
        </a:p>
      </dgm:t>
    </dgm:pt>
    <dgm:pt modelId="{B536A0DE-D02A-C844-B96F-0C02C0DE9D37}" type="parTrans" cxnId="{BFC96F2A-6A51-AD41-BEB6-F2AF8774E878}">
      <dgm:prSet/>
      <dgm:spPr/>
      <dgm:t>
        <a:bodyPr/>
        <a:lstStyle/>
        <a:p>
          <a:endParaRPr lang="en-US"/>
        </a:p>
      </dgm:t>
    </dgm:pt>
    <dgm:pt modelId="{67FCDD0D-336F-8442-8AA9-22FACFD2B52F}" type="sibTrans" cxnId="{BFC96F2A-6A51-AD41-BEB6-F2AF8774E878}">
      <dgm:prSet/>
      <dgm:spPr/>
      <dgm:t>
        <a:bodyPr/>
        <a:lstStyle/>
        <a:p>
          <a:endParaRPr lang="en-US"/>
        </a:p>
      </dgm:t>
    </dgm:pt>
    <dgm:pt modelId="{2A90E854-1EAD-FF49-91BF-BC6C8C9582DB}">
      <dgm:prSet phldrT="[Text]" custT="1"/>
      <dgm:spPr/>
      <dgm:t>
        <a:bodyPr/>
        <a:lstStyle/>
        <a:p>
          <a:r>
            <a:rPr lang="es-ES" sz="2800" b="1" i="0" dirty="0">
              <a:solidFill>
                <a:srgbClr val="407CCA"/>
              </a:solidFill>
              <a:latin typeface="Arial" panose="020B0604020202020204" pitchFamily="34" charset="0"/>
              <a:cs typeface="Arial" panose="020B0604020202020204" pitchFamily="34" charset="0"/>
            </a:rPr>
            <a:t>en más de 150 países</a:t>
          </a:r>
        </a:p>
      </dgm:t>
    </dgm:pt>
    <dgm:pt modelId="{15940F83-4C81-8B46-BC7A-8F73AA6793F6}" type="parTrans" cxnId="{860B0AB8-6379-7E47-B4CA-B0A47F0D586C}">
      <dgm:prSet/>
      <dgm:spPr/>
      <dgm:t>
        <a:bodyPr/>
        <a:lstStyle/>
        <a:p>
          <a:endParaRPr lang="en-US"/>
        </a:p>
      </dgm:t>
    </dgm:pt>
    <dgm:pt modelId="{755D2DDD-068B-E24A-934B-A12DA6BDF476}" type="sibTrans" cxnId="{860B0AB8-6379-7E47-B4CA-B0A47F0D586C}">
      <dgm:prSet/>
      <dgm:spPr/>
      <dgm:t>
        <a:bodyPr/>
        <a:lstStyle/>
        <a:p>
          <a:endParaRPr lang="en-US"/>
        </a:p>
      </dgm:t>
    </dgm:pt>
    <dgm:pt modelId="{FAB72E7C-0CFB-C147-9CCA-1698D727464E}" type="pres">
      <dgm:prSet presAssocID="{27964B06-6E81-554B-9608-EB3F27BD0103}" presName="Name0" presStyleCnt="0">
        <dgm:presLayoutVars>
          <dgm:chMax val="7"/>
          <dgm:chPref val="7"/>
          <dgm:dir/>
          <dgm:animLvl val="lvl"/>
        </dgm:presLayoutVars>
      </dgm:prSet>
      <dgm:spPr/>
    </dgm:pt>
    <dgm:pt modelId="{B4F16479-1947-FA48-8784-EBED7211A466}" type="pres">
      <dgm:prSet presAssocID="{FAE26536-E619-7F4D-A2B5-09771364FAF5}" presName="Accent1" presStyleCnt="0"/>
      <dgm:spPr/>
    </dgm:pt>
    <dgm:pt modelId="{286A2D40-3744-5C4C-9F5D-AD52FAE6D2CB}" type="pres">
      <dgm:prSet presAssocID="{FAE26536-E619-7F4D-A2B5-09771364FAF5}" presName="Accent" presStyleLbl="node1" presStyleIdx="0" presStyleCnt="3"/>
      <dgm:spPr>
        <a:solidFill>
          <a:srgbClr val="00AC69"/>
        </a:solidFill>
      </dgm:spPr>
    </dgm:pt>
    <dgm:pt modelId="{F5ED7372-C607-144C-8DDF-444092D072B4}" type="pres">
      <dgm:prSet presAssocID="{FAE26536-E619-7F4D-A2B5-09771364FAF5}" presName="Parent1" presStyleLbl="revTx" presStyleIdx="0" presStyleCnt="3" custScaleX="168481" custScaleY="54411">
        <dgm:presLayoutVars>
          <dgm:chMax val="1"/>
          <dgm:chPref val="1"/>
          <dgm:bulletEnabled val="1"/>
        </dgm:presLayoutVars>
      </dgm:prSet>
      <dgm:spPr/>
    </dgm:pt>
    <dgm:pt modelId="{EDA972ED-50D9-4145-B876-EBF930FE261A}" type="pres">
      <dgm:prSet presAssocID="{1C00E78F-A891-7241-BE2E-3C48CCFAAC21}" presName="Accent2" presStyleCnt="0"/>
      <dgm:spPr/>
    </dgm:pt>
    <dgm:pt modelId="{F7BF5EEF-04BB-2F41-AB49-EAF86F755871}" type="pres">
      <dgm:prSet presAssocID="{1C00E78F-A891-7241-BE2E-3C48CCFAAC21}" presName="Accent" presStyleLbl="node1" presStyleIdx="1" presStyleCnt="3"/>
      <dgm:spPr>
        <a:solidFill>
          <a:srgbClr val="EBB700"/>
        </a:solidFill>
      </dgm:spPr>
    </dgm:pt>
    <dgm:pt modelId="{7A4F3BB8-DBA9-B84C-A8EB-0D6B9B8E2E1D}" type="pres">
      <dgm:prSet presAssocID="{1C00E78F-A891-7241-BE2E-3C48CCFAAC21}" presName="Parent2" presStyleLbl="revTx" presStyleIdx="1" presStyleCnt="3">
        <dgm:presLayoutVars>
          <dgm:chMax val="1"/>
          <dgm:chPref val="1"/>
          <dgm:bulletEnabled val="1"/>
        </dgm:presLayoutVars>
      </dgm:prSet>
      <dgm:spPr/>
    </dgm:pt>
    <dgm:pt modelId="{0B22725A-3E9E-494C-B8F6-F9AC558C75ED}" type="pres">
      <dgm:prSet presAssocID="{2A90E854-1EAD-FF49-91BF-BC6C8C9582DB}" presName="Accent3" presStyleCnt="0"/>
      <dgm:spPr/>
    </dgm:pt>
    <dgm:pt modelId="{6C668ADB-2F24-E049-9C0F-C564F1957C89}" type="pres">
      <dgm:prSet presAssocID="{2A90E854-1EAD-FF49-91BF-BC6C8C9582DB}" presName="Accent" presStyleLbl="node1" presStyleIdx="2" presStyleCnt="3"/>
      <dgm:spPr>
        <a:solidFill>
          <a:srgbClr val="407CCA"/>
        </a:solidFill>
      </dgm:spPr>
    </dgm:pt>
    <dgm:pt modelId="{4E419C4F-74E8-1F4A-9887-E4EBF1D6A15A}" type="pres">
      <dgm:prSet presAssocID="{2A90E854-1EAD-FF49-91BF-BC6C8C9582DB}" presName="Parent3" presStyleLbl="revTx" presStyleIdx="2" presStyleCnt="3">
        <dgm:presLayoutVars>
          <dgm:chMax val="1"/>
          <dgm:chPref val="1"/>
          <dgm:bulletEnabled val="1"/>
        </dgm:presLayoutVars>
      </dgm:prSet>
      <dgm:spPr/>
    </dgm:pt>
  </dgm:ptLst>
  <dgm:cxnLst>
    <dgm:cxn modelId="{BFC96F2A-6A51-AD41-BEB6-F2AF8774E878}" srcId="{27964B06-6E81-554B-9608-EB3F27BD0103}" destId="{1C00E78F-A891-7241-BE2E-3C48CCFAAC21}" srcOrd="1" destOrd="0" parTransId="{B536A0DE-D02A-C844-B96F-0C02C0DE9D37}" sibTransId="{67FCDD0D-336F-8442-8AA9-22FACFD2B52F}"/>
    <dgm:cxn modelId="{CE21A7B0-2F40-CC44-8CF4-9FE2F38CBF3C}" srcId="{27964B06-6E81-554B-9608-EB3F27BD0103}" destId="{FAE26536-E619-7F4D-A2B5-09771364FAF5}" srcOrd="0" destOrd="0" parTransId="{18E043EE-7FE2-BB40-99BD-3AD1571E647E}" sibTransId="{BB72518E-F9E2-044D-AECA-534C4B07329C}"/>
    <dgm:cxn modelId="{860B0AB8-6379-7E47-B4CA-B0A47F0D586C}" srcId="{27964B06-6E81-554B-9608-EB3F27BD0103}" destId="{2A90E854-1EAD-FF49-91BF-BC6C8C9582DB}" srcOrd="2" destOrd="0" parTransId="{15940F83-4C81-8B46-BC7A-8F73AA6793F6}" sibTransId="{755D2DDD-068B-E24A-934B-A12DA6BDF476}"/>
    <dgm:cxn modelId="{5ECB5BE5-1D80-F84C-BDEA-3EBD92D1B3B3}" type="presOf" srcId="{FAE26536-E619-7F4D-A2B5-09771364FAF5}" destId="{F5ED7372-C607-144C-8DDF-444092D072B4}" srcOrd="0" destOrd="0" presId="urn:microsoft.com/office/officeart/2009/layout/CircleArrowProcess"/>
    <dgm:cxn modelId="{9E9ED7E6-7FC7-EC46-90F5-765F1059D739}" type="presOf" srcId="{1C00E78F-A891-7241-BE2E-3C48CCFAAC21}" destId="{7A4F3BB8-DBA9-B84C-A8EB-0D6B9B8E2E1D}" srcOrd="0" destOrd="0" presId="urn:microsoft.com/office/officeart/2009/layout/CircleArrowProcess"/>
    <dgm:cxn modelId="{E85B70EE-742D-2844-92A3-FFF9185D68DF}" type="presOf" srcId="{2A90E854-1EAD-FF49-91BF-BC6C8C9582DB}" destId="{4E419C4F-74E8-1F4A-9887-E4EBF1D6A15A}" srcOrd="0" destOrd="0" presId="urn:microsoft.com/office/officeart/2009/layout/CircleArrowProcess"/>
    <dgm:cxn modelId="{E99025FC-07D7-3049-88B6-BE40A358BDA5}" type="presOf" srcId="{27964B06-6E81-554B-9608-EB3F27BD0103}" destId="{FAB72E7C-0CFB-C147-9CCA-1698D727464E}" srcOrd="0" destOrd="0" presId="urn:microsoft.com/office/officeart/2009/layout/CircleArrowProcess"/>
    <dgm:cxn modelId="{4B77C994-9B52-B144-84F4-6D7AAA21C53D}" type="presParOf" srcId="{FAB72E7C-0CFB-C147-9CCA-1698D727464E}" destId="{B4F16479-1947-FA48-8784-EBED7211A466}" srcOrd="0" destOrd="0" presId="urn:microsoft.com/office/officeart/2009/layout/CircleArrowProcess"/>
    <dgm:cxn modelId="{EFD47A01-CBAA-5143-95FE-951A4B7EF373}" type="presParOf" srcId="{B4F16479-1947-FA48-8784-EBED7211A466}" destId="{286A2D40-3744-5C4C-9F5D-AD52FAE6D2CB}" srcOrd="0" destOrd="0" presId="urn:microsoft.com/office/officeart/2009/layout/CircleArrowProcess"/>
    <dgm:cxn modelId="{660FE937-F7F6-024C-81A1-F5D6A0AF3174}" type="presParOf" srcId="{FAB72E7C-0CFB-C147-9CCA-1698D727464E}" destId="{F5ED7372-C607-144C-8DDF-444092D072B4}" srcOrd="1" destOrd="0" presId="urn:microsoft.com/office/officeart/2009/layout/CircleArrowProcess"/>
    <dgm:cxn modelId="{1DB10835-16AF-0A44-8BEA-3B472CA5126F}" type="presParOf" srcId="{FAB72E7C-0CFB-C147-9CCA-1698D727464E}" destId="{EDA972ED-50D9-4145-B876-EBF930FE261A}" srcOrd="2" destOrd="0" presId="urn:microsoft.com/office/officeart/2009/layout/CircleArrowProcess"/>
    <dgm:cxn modelId="{A94DB7B2-E784-794D-8E5B-F222E72AE639}" type="presParOf" srcId="{EDA972ED-50D9-4145-B876-EBF930FE261A}" destId="{F7BF5EEF-04BB-2F41-AB49-EAF86F755871}" srcOrd="0" destOrd="0" presId="urn:microsoft.com/office/officeart/2009/layout/CircleArrowProcess"/>
    <dgm:cxn modelId="{2FBAC014-2FA4-B040-B68F-59104CA373D8}" type="presParOf" srcId="{FAB72E7C-0CFB-C147-9CCA-1698D727464E}" destId="{7A4F3BB8-DBA9-B84C-A8EB-0D6B9B8E2E1D}" srcOrd="3" destOrd="0" presId="urn:microsoft.com/office/officeart/2009/layout/CircleArrowProcess"/>
    <dgm:cxn modelId="{D26ED649-2BDE-1449-B73A-86374DFA545B}" type="presParOf" srcId="{FAB72E7C-0CFB-C147-9CCA-1698D727464E}" destId="{0B22725A-3E9E-494C-B8F6-F9AC558C75ED}" srcOrd="4" destOrd="0" presId="urn:microsoft.com/office/officeart/2009/layout/CircleArrowProcess"/>
    <dgm:cxn modelId="{138F5A25-9D34-A146-B386-AE328020D1D6}" type="presParOf" srcId="{0B22725A-3E9E-494C-B8F6-F9AC558C75ED}" destId="{6C668ADB-2F24-E049-9C0F-C564F1957C89}" srcOrd="0" destOrd="0" presId="urn:microsoft.com/office/officeart/2009/layout/CircleArrowProcess"/>
    <dgm:cxn modelId="{9FA61892-1EB7-5F4B-A6AE-B0CA3C194B93}" type="presParOf" srcId="{FAB72E7C-0CFB-C147-9CCA-1698D727464E}" destId="{4E419C4F-74E8-1F4A-9887-E4EBF1D6A15A}" srcOrd="5" destOrd="0" presId="urn:microsoft.com/office/officeart/2009/layout/CircleArrowProces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9F47AF-A8B5-AC43-BCC1-1DCBEAFD5E8C}">
      <dsp:nvSpPr>
        <dsp:cNvPr id="0" name=""/>
        <dsp:cNvSpPr/>
      </dsp:nvSpPr>
      <dsp:spPr>
        <a:xfrm>
          <a:off x="3152" y="2005311"/>
          <a:ext cx="3162963" cy="3162963"/>
        </a:xfrm>
        <a:prstGeom prst="ellipse">
          <a:avLst/>
        </a:prstGeom>
        <a:solidFill>
          <a:srgbClr val="407CCA"/>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4068" tIns="30480" rIns="174068" bIns="30480" numCol="1" spcCol="1270" anchor="ctr" anchorCtr="0">
          <a:noAutofit/>
        </a:bodyPr>
        <a:lstStyle/>
        <a:p>
          <a:pPr marL="0" lvl="0" indent="0" algn="ctr" defTabSz="1066800">
            <a:lnSpc>
              <a:spcPct val="100000"/>
            </a:lnSpc>
            <a:spcBef>
              <a:spcPct val="0"/>
            </a:spcBef>
            <a:spcAft>
              <a:spcPct val="35000"/>
            </a:spcAft>
            <a:buNone/>
          </a:pPr>
          <a:r>
            <a:rPr lang="es-ES" sz="2400" b="1" kern="1200" dirty="0">
              <a:solidFill>
                <a:schemeClr val="bg1"/>
              </a:solidFill>
              <a:latin typeface="Arial" panose="020B0604020202020204" pitchFamily="34" charset="0"/>
              <a:ea typeface="Arial" charset="0"/>
              <a:cs typeface="Arial" panose="020B0604020202020204" pitchFamily="34" charset="0"/>
            </a:rPr>
            <a:t>Club de Leones patrocinador</a:t>
          </a:r>
        </a:p>
      </dsp:txBody>
      <dsp:txXfrm>
        <a:off x="466357" y="2468516"/>
        <a:ext cx="2236553" cy="2236553"/>
      </dsp:txXfrm>
    </dsp:sp>
    <dsp:sp modelId="{FF8100D5-4799-2C40-B24A-F47DE961F212}">
      <dsp:nvSpPr>
        <dsp:cNvPr id="0" name=""/>
        <dsp:cNvSpPr/>
      </dsp:nvSpPr>
      <dsp:spPr>
        <a:xfrm>
          <a:off x="2533523" y="2005311"/>
          <a:ext cx="3162963" cy="3162963"/>
        </a:xfrm>
        <a:prstGeom prst="ellipse">
          <a:avLst/>
        </a:prstGeom>
        <a:solidFill>
          <a:srgbClr val="EBB7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4068" tIns="30480" rIns="174068" bIns="30480" numCol="1" spcCol="1270" anchor="ctr" anchorCtr="0">
          <a:noAutofit/>
        </a:bodyPr>
        <a:lstStyle/>
        <a:p>
          <a:pPr marL="0" lvl="0" indent="0" algn="ctr" defTabSz="1066800">
            <a:lnSpc>
              <a:spcPct val="100000"/>
            </a:lnSpc>
            <a:spcBef>
              <a:spcPct val="0"/>
            </a:spcBef>
            <a:spcAft>
              <a:spcPct val="35000"/>
            </a:spcAft>
            <a:buNone/>
          </a:pPr>
          <a:r>
            <a:rPr lang="es-ES" sz="2400" b="1" kern="1200" dirty="0">
              <a:solidFill>
                <a:schemeClr val="bg1"/>
              </a:solidFill>
              <a:latin typeface="Arial" panose="020B0604020202020204" pitchFamily="34" charset="0"/>
              <a:ea typeface="Arial" charset="0"/>
              <a:cs typeface="Arial" panose="020B0604020202020204" pitchFamily="34" charset="0"/>
            </a:rPr>
            <a:t>Consejero de club Leo</a:t>
          </a:r>
        </a:p>
      </dsp:txBody>
      <dsp:txXfrm>
        <a:off x="2996728" y="2468516"/>
        <a:ext cx="2236553" cy="2236553"/>
      </dsp:txXfrm>
    </dsp:sp>
    <dsp:sp modelId="{75415595-B662-CB46-9DFF-95849D113019}">
      <dsp:nvSpPr>
        <dsp:cNvPr id="0" name=""/>
        <dsp:cNvSpPr/>
      </dsp:nvSpPr>
      <dsp:spPr>
        <a:xfrm>
          <a:off x="5063893" y="2005311"/>
          <a:ext cx="3162963" cy="3162963"/>
        </a:xfrm>
        <a:prstGeom prst="ellipse">
          <a:avLst/>
        </a:prstGeom>
        <a:solidFill>
          <a:srgbClr val="00AC69"/>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4068" tIns="20320" rIns="174068" bIns="20320" numCol="1" spcCol="1270" anchor="ctr" anchorCtr="1">
          <a:noAutofit/>
        </a:bodyPr>
        <a:lstStyle/>
        <a:p>
          <a:pPr marL="0" lvl="0" indent="0" algn="l" defTabSz="800100">
            <a:lnSpc>
              <a:spcPct val="100000"/>
            </a:lnSpc>
            <a:spcBef>
              <a:spcPct val="0"/>
            </a:spcBef>
            <a:spcAft>
              <a:spcPct val="35000"/>
            </a:spcAft>
            <a:buNone/>
          </a:pPr>
          <a:r>
            <a:rPr lang="es-ES" sz="1800" b="1" kern="1200" dirty="0">
              <a:solidFill>
                <a:schemeClr val="bg1"/>
              </a:solidFill>
              <a:latin typeface="Arial" panose="020B0604020202020204" pitchFamily="34" charset="0"/>
              <a:ea typeface="Arial" charset="0"/>
              <a:cs typeface="Arial" panose="020B0604020202020204" pitchFamily="34" charset="0"/>
            </a:rPr>
            <a:t>Junta directiva del club Leo</a:t>
          </a:r>
        </a:p>
        <a:p>
          <a:pPr marL="171450" lvl="1" indent="-171450" algn="l" defTabSz="711200">
            <a:lnSpc>
              <a:spcPct val="100000"/>
            </a:lnSpc>
            <a:spcBef>
              <a:spcPct val="0"/>
            </a:spcBef>
            <a:spcAft>
              <a:spcPct val="15000"/>
            </a:spcAft>
            <a:buChar char="•"/>
          </a:pPr>
          <a:r>
            <a:rPr lang="es-ES" sz="1600" b="1" kern="1200" dirty="0">
              <a:solidFill>
                <a:schemeClr val="bg1"/>
              </a:solidFill>
              <a:latin typeface="Arial" panose="020B0604020202020204" pitchFamily="34" charset="0"/>
              <a:ea typeface="Arial" charset="0"/>
              <a:cs typeface="Arial" panose="020B0604020202020204" pitchFamily="34" charset="0"/>
            </a:rPr>
            <a:t>Presidente</a:t>
          </a:r>
        </a:p>
        <a:p>
          <a:pPr marL="171450" lvl="1" indent="-171450" algn="l" defTabSz="711200">
            <a:lnSpc>
              <a:spcPct val="100000"/>
            </a:lnSpc>
            <a:spcBef>
              <a:spcPct val="0"/>
            </a:spcBef>
            <a:spcAft>
              <a:spcPct val="15000"/>
            </a:spcAft>
            <a:buChar char="•"/>
          </a:pPr>
          <a:r>
            <a:rPr lang="es-ES" sz="1600" b="1" kern="1200" dirty="0">
              <a:solidFill>
                <a:schemeClr val="bg1"/>
              </a:solidFill>
              <a:latin typeface="Arial" panose="020B0604020202020204" pitchFamily="34" charset="0"/>
              <a:ea typeface="Arial" charset="0"/>
              <a:cs typeface="Arial" panose="020B0604020202020204" pitchFamily="34" charset="0"/>
            </a:rPr>
            <a:t>Vicepresidente</a:t>
          </a:r>
        </a:p>
        <a:p>
          <a:pPr marL="171450" lvl="1" indent="-171450" algn="l" defTabSz="711200">
            <a:lnSpc>
              <a:spcPct val="100000"/>
            </a:lnSpc>
            <a:spcBef>
              <a:spcPct val="0"/>
            </a:spcBef>
            <a:spcAft>
              <a:spcPct val="15000"/>
            </a:spcAft>
            <a:buChar char="•"/>
          </a:pPr>
          <a:r>
            <a:rPr lang="es-ES" sz="1600" b="1" kern="1200" dirty="0">
              <a:solidFill>
                <a:schemeClr val="bg1"/>
              </a:solidFill>
              <a:latin typeface="Arial" panose="020B0604020202020204" pitchFamily="34" charset="0"/>
              <a:ea typeface="Arial" charset="0"/>
              <a:cs typeface="Arial" panose="020B0604020202020204" pitchFamily="34" charset="0"/>
            </a:rPr>
            <a:t>Secretario</a:t>
          </a:r>
        </a:p>
        <a:p>
          <a:pPr marL="171450" lvl="1" indent="-171450" algn="l" defTabSz="711200">
            <a:lnSpc>
              <a:spcPct val="100000"/>
            </a:lnSpc>
            <a:spcBef>
              <a:spcPct val="0"/>
            </a:spcBef>
            <a:spcAft>
              <a:spcPct val="15000"/>
            </a:spcAft>
            <a:buChar char="•"/>
          </a:pPr>
          <a:r>
            <a:rPr lang="es-ES" sz="1600" b="1" kern="1200" dirty="0">
              <a:solidFill>
                <a:schemeClr val="bg1"/>
              </a:solidFill>
              <a:latin typeface="Arial" panose="020B0604020202020204" pitchFamily="34" charset="0"/>
              <a:ea typeface="Arial" charset="0"/>
              <a:cs typeface="Arial" panose="020B0604020202020204" pitchFamily="34" charset="0"/>
            </a:rPr>
            <a:t>Tesorero</a:t>
          </a:r>
        </a:p>
        <a:p>
          <a:pPr marL="171450" lvl="1" indent="-171450" algn="l" defTabSz="711200">
            <a:lnSpc>
              <a:spcPct val="100000"/>
            </a:lnSpc>
            <a:spcBef>
              <a:spcPct val="0"/>
            </a:spcBef>
            <a:spcAft>
              <a:spcPct val="15000"/>
            </a:spcAft>
            <a:buChar char="•"/>
          </a:pPr>
          <a:r>
            <a:rPr lang="es-ES" sz="1600" b="1" kern="1200" dirty="0">
              <a:solidFill>
                <a:schemeClr val="bg1"/>
              </a:solidFill>
              <a:latin typeface="Arial" panose="020B0604020202020204" pitchFamily="34" charset="0"/>
              <a:ea typeface="Arial" charset="0"/>
              <a:cs typeface="Arial" panose="020B0604020202020204" pitchFamily="34" charset="0"/>
            </a:rPr>
            <a:t>3 miembros de la junta</a:t>
          </a:r>
        </a:p>
      </dsp:txBody>
      <dsp:txXfrm>
        <a:off x="5527098" y="2468516"/>
        <a:ext cx="2236553" cy="2236553"/>
      </dsp:txXfrm>
    </dsp:sp>
    <dsp:sp modelId="{43843FB9-4590-E049-A861-3A8D255C5CF2}">
      <dsp:nvSpPr>
        <dsp:cNvPr id="0" name=""/>
        <dsp:cNvSpPr/>
      </dsp:nvSpPr>
      <dsp:spPr>
        <a:xfrm>
          <a:off x="7594264" y="2005311"/>
          <a:ext cx="3162963" cy="3162963"/>
        </a:xfrm>
        <a:prstGeom prst="ellipse">
          <a:avLst/>
        </a:prstGeom>
        <a:solidFill>
          <a:schemeClr val="bg2">
            <a:lumMod val="75000"/>
          </a:schemeClr>
        </a:solidFill>
        <a:ln w="25400" cap="flat" cmpd="sng" algn="ctr">
          <a:no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4068" tIns="30480" rIns="174068" bIns="30480" numCol="1" spcCol="1270" anchor="ctr" anchorCtr="0">
          <a:noAutofit/>
        </a:bodyPr>
        <a:lstStyle/>
        <a:p>
          <a:pPr marL="0" lvl="0" indent="0" algn="ctr" defTabSz="1066800">
            <a:lnSpc>
              <a:spcPct val="100000"/>
            </a:lnSpc>
            <a:spcBef>
              <a:spcPct val="0"/>
            </a:spcBef>
            <a:spcAft>
              <a:spcPct val="35000"/>
            </a:spcAft>
            <a:buNone/>
          </a:pPr>
          <a:r>
            <a:rPr lang="es-ES" sz="2400" b="1" kern="1200" dirty="0">
              <a:solidFill>
                <a:schemeClr val="bg1"/>
              </a:solidFill>
              <a:latin typeface="Arial" panose="020B0604020202020204" pitchFamily="34" charset="0"/>
              <a:ea typeface="Arial" charset="0"/>
              <a:cs typeface="Arial" panose="020B0604020202020204" pitchFamily="34" charset="0"/>
            </a:rPr>
            <a:t>Socios del club Leo</a:t>
          </a:r>
        </a:p>
      </dsp:txBody>
      <dsp:txXfrm>
        <a:off x="8057469" y="2468516"/>
        <a:ext cx="2236553" cy="22365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6A2D40-3744-5C4C-9F5D-AD52FAE6D2CB}">
      <dsp:nvSpPr>
        <dsp:cNvPr id="0" name=""/>
        <dsp:cNvSpPr/>
      </dsp:nvSpPr>
      <dsp:spPr>
        <a:xfrm>
          <a:off x="4306777" y="0"/>
          <a:ext cx="3149280" cy="3149759"/>
        </a:xfrm>
        <a:prstGeom prst="circularArrow">
          <a:avLst>
            <a:gd name="adj1" fmla="val 10980"/>
            <a:gd name="adj2" fmla="val 1142322"/>
            <a:gd name="adj3" fmla="val 4500000"/>
            <a:gd name="adj4" fmla="val 10800000"/>
            <a:gd name="adj5" fmla="val 12500"/>
          </a:avLst>
        </a:prstGeom>
        <a:solidFill>
          <a:srgbClr val="00AC6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ED7372-C607-144C-8DDF-444092D072B4}">
      <dsp:nvSpPr>
        <dsp:cNvPr id="0" name=""/>
        <dsp:cNvSpPr/>
      </dsp:nvSpPr>
      <dsp:spPr>
        <a:xfrm>
          <a:off x="4403664" y="1336562"/>
          <a:ext cx="2948408" cy="475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a:lnSpc>
              <a:spcPct val="100000"/>
            </a:lnSpc>
            <a:spcBef>
              <a:spcPct val="0"/>
            </a:spcBef>
            <a:spcAft>
              <a:spcPts val="0"/>
            </a:spcAft>
            <a:buNone/>
          </a:pPr>
          <a:r>
            <a:rPr lang="es-ES" sz="2400" b="1" i="0" kern="1200" baseline="0" dirty="0">
              <a:solidFill>
                <a:srgbClr val="00AC69"/>
              </a:solidFill>
              <a:latin typeface="Arial" panose="020B0604020202020204" pitchFamily="34" charset="0"/>
              <a:cs typeface="Arial" panose="020B0604020202020204" pitchFamily="34" charset="0"/>
            </a:rPr>
            <a:t>Más de </a:t>
          </a:r>
        </a:p>
        <a:p>
          <a:pPr marL="0" lvl="0" indent="0" algn="ctr" defTabSz="1066800">
            <a:lnSpc>
              <a:spcPct val="100000"/>
            </a:lnSpc>
            <a:spcBef>
              <a:spcPct val="0"/>
            </a:spcBef>
            <a:spcAft>
              <a:spcPts val="0"/>
            </a:spcAft>
            <a:buNone/>
          </a:pPr>
          <a:r>
            <a:rPr lang="es-ES" sz="2400" b="1" i="0" kern="1200" baseline="0" dirty="0">
              <a:solidFill>
                <a:srgbClr val="00AC69"/>
              </a:solidFill>
              <a:latin typeface="Arial" panose="020B0604020202020204" pitchFamily="34" charset="0"/>
              <a:cs typeface="Arial" panose="020B0604020202020204" pitchFamily="34" charset="0"/>
            </a:rPr>
            <a:t>150.000 </a:t>
          </a:r>
        </a:p>
        <a:p>
          <a:pPr marL="0" lvl="0" indent="0" algn="ctr" defTabSz="1066800">
            <a:lnSpc>
              <a:spcPct val="100000"/>
            </a:lnSpc>
            <a:spcBef>
              <a:spcPct val="0"/>
            </a:spcBef>
            <a:spcAft>
              <a:spcPts val="0"/>
            </a:spcAft>
            <a:buNone/>
          </a:pPr>
          <a:r>
            <a:rPr lang="es-ES" sz="2400" b="1" i="0" kern="1200" baseline="0" dirty="0">
              <a:solidFill>
                <a:srgbClr val="00AC69"/>
              </a:solidFill>
              <a:latin typeface="Arial" panose="020B0604020202020204" pitchFamily="34" charset="0"/>
              <a:cs typeface="Arial" panose="020B0604020202020204" pitchFamily="34" charset="0"/>
            </a:rPr>
            <a:t>socios </a:t>
          </a:r>
        </a:p>
        <a:p>
          <a:pPr marL="0" lvl="0" indent="0" algn="ctr" defTabSz="1066800">
            <a:lnSpc>
              <a:spcPct val="100000"/>
            </a:lnSpc>
            <a:spcBef>
              <a:spcPct val="0"/>
            </a:spcBef>
            <a:spcAft>
              <a:spcPts val="0"/>
            </a:spcAft>
            <a:buNone/>
          </a:pPr>
          <a:r>
            <a:rPr lang="es-ES" sz="2400" b="1" i="0" kern="1200" baseline="0" dirty="0">
              <a:solidFill>
                <a:srgbClr val="00AC69"/>
              </a:solidFill>
              <a:latin typeface="Arial" panose="020B0604020202020204" pitchFamily="34" charset="0"/>
              <a:cs typeface="Arial" panose="020B0604020202020204" pitchFamily="34" charset="0"/>
            </a:rPr>
            <a:t>reportados</a:t>
          </a:r>
          <a:br>
            <a:rPr lang="es-ES" sz="2400" b="0" i="0" kern="1200" baseline="0" dirty="0">
              <a:solidFill>
                <a:srgbClr val="00AC69"/>
              </a:solidFill>
              <a:latin typeface="Arial" panose="020B0604020202020204" pitchFamily="34" charset="0"/>
              <a:cs typeface="Arial" panose="020B0604020202020204" pitchFamily="34" charset="0"/>
            </a:rPr>
          </a:br>
          <a:endParaRPr lang="es-ES" sz="2400" b="0" i="0" kern="1200" baseline="0" dirty="0">
            <a:solidFill>
              <a:srgbClr val="00AC69"/>
            </a:solidFill>
            <a:latin typeface="Arial" panose="020B0604020202020204" pitchFamily="34" charset="0"/>
            <a:cs typeface="Arial" panose="020B0604020202020204" pitchFamily="34" charset="0"/>
          </a:endParaRPr>
        </a:p>
      </dsp:txBody>
      <dsp:txXfrm>
        <a:off x="4403664" y="1336562"/>
        <a:ext cx="2948408" cy="475980"/>
      </dsp:txXfrm>
    </dsp:sp>
    <dsp:sp modelId="{F7BF5EEF-04BB-2F41-AB49-EAF86F755871}">
      <dsp:nvSpPr>
        <dsp:cNvPr id="0" name=""/>
        <dsp:cNvSpPr/>
      </dsp:nvSpPr>
      <dsp:spPr>
        <a:xfrm>
          <a:off x="3432075" y="1809770"/>
          <a:ext cx="3149280" cy="3149759"/>
        </a:xfrm>
        <a:prstGeom prst="leftCircularArrow">
          <a:avLst>
            <a:gd name="adj1" fmla="val 10980"/>
            <a:gd name="adj2" fmla="val 1142322"/>
            <a:gd name="adj3" fmla="val 6300000"/>
            <a:gd name="adj4" fmla="val 18900000"/>
            <a:gd name="adj5" fmla="val 12500"/>
          </a:avLst>
        </a:prstGeom>
        <a:solidFill>
          <a:srgbClr val="EBB7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A4F3BB8-DBA9-B84C-A8EB-0D6B9B8E2E1D}">
      <dsp:nvSpPr>
        <dsp:cNvPr id="0" name=""/>
        <dsp:cNvSpPr/>
      </dsp:nvSpPr>
      <dsp:spPr>
        <a:xfrm>
          <a:off x="4131718" y="2957398"/>
          <a:ext cx="1749994" cy="8747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s-ES" sz="2800" b="1" i="0" kern="1200" dirty="0">
              <a:solidFill>
                <a:srgbClr val="EBB700"/>
              </a:solidFill>
              <a:latin typeface="Arial" panose="020B0604020202020204" pitchFamily="34" charset="0"/>
              <a:cs typeface="Arial" panose="020B0604020202020204" pitchFamily="34" charset="0"/>
            </a:rPr>
            <a:t>Más de 7.400 clubes</a:t>
          </a:r>
        </a:p>
      </dsp:txBody>
      <dsp:txXfrm>
        <a:off x="4131718" y="2957398"/>
        <a:ext cx="1749994" cy="874787"/>
      </dsp:txXfrm>
    </dsp:sp>
    <dsp:sp modelId="{6C668ADB-2F24-E049-9C0F-C564F1957C89}">
      <dsp:nvSpPr>
        <dsp:cNvPr id="0" name=""/>
        <dsp:cNvSpPr/>
      </dsp:nvSpPr>
      <dsp:spPr>
        <a:xfrm>
          <a:off x="4530923" y="3836111"/>
          <a:ext cx="2705719" cy="2706804"/>
        </a:xfrm>
        <a:prstGeom prst="blockArc">
          <a:avLst>
            <a:gd name="adj1" fmla="val 13500000"/>
            <a:gd name="adj2" fmla="val 10800000"/>
            <a:gd name="adj3" fmla="val 12740"/>
          </a:avLst>
        </a:prstGeom>
        <a:solidFill>
          <a:srgbClr val="407CC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E419C4F-74E8-1F4A-9887-E4EBF1D6A15A}">
      <dsp:nvSpPr>
        <dsp:cNvPr id="0" name=""/>
        <dsp:cNvSpPr/>
      </dsp:nvSpPr>
      <dsp:spPr>
        <a:xfrm>
          <a:off x="5007011" y="4780254"/>
          <a:ext cx="1749994" cy="8747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s-ES" sz="2800" b="1" i="0" kern="1200" dirty="0">
              <a:solidFill>
                <a:srgbClr val="407CCA"/>
              </a:solidFill>
              <a:latin typeface="Arial" panose="020B0604020202020204" pitchFamily="34" charset="0"/>
              <a:cs typeface="Arial" panose="020B0604020202020204" pitchFamily="34" charset="0"/>
            </a:rPr>
            <a:t>en más de 150 países</a:t>
          </a:r>
        </a:p>
      </dsp:txBody>
      <dsp:txXfrm>
        <a:off x="5007011" y="4780254"/>
        <a:ext cx="1749994" cy="874787"/>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image" Target="../media/image2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EC50FC-F9F0-994C-8ED5-9766C18DAC95}" type="datetimeFigureOut">
              <a:rPr lang="en-US" smtClean="0"/>
              <a:t>12/10/2021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F38A34-01B5-8B47-8788-985DCB17BFD7}" type="slidenum">
              <a:rPr lang="en-US" smtClean="0"/>
              <a:t>‹#›</a:t>
            </a:fld>
            <a:endParaRPr lang="en-US" dirty="0"/>
          </a:p>
        </p:txBody>
      </p:sp>
    </p:spTree>
    <p:extLst>
      <p:ext uri="{BB962C8B-B14F-4D97-AF65-F5344CB8AC3E}">
        <p14:creationId xmlns:p14="http://schemas.microsoft.com/office/powerpoint/2010/main" val="2963430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www.lionsclubs.org/SP/common/pdfs/leo86.pdf"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mailto:LCIFLeoGrants@lionsclubs.org"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cdn2.webdamdb.com/md_E4RipN1OOvX0.jpg.pdf?v=1"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s://cdn2.webdamdb.com/md_bBCgtSQ0q236.jpg.pdf"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s://cdn2.webdamdb.com/md_E4RipN1OOvX0.jpg.pdf?v=1"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s://www.lionsclubs.org/es/resources-for-members/resource-center/leo-lion-program" TargetMode="External"/><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s://www.lionsclubs.org/es/resources-for-members/resource-center/leo-lion-program" TargetMode="External"/><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s://www.lionsclubs.org/es/resources-for-members/resource-center/leo-lion-program" TargetMode="External"/><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3" Type="http://schemas.openxmlformats.org/officeDocument/2006/relationships/hyperlink" Target="https://www.lionsclubs.org/es/resources-for-members/resource-center/leo-lion-program" TargetMode="External"/><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3" Type="http://schemas.openxmlformats.org/officeDocument/2006/relationships/hyperlink" Target="https://www.lionsclubs.org/es/resources-for-members/resource-center/leo-lion-program" TargetMode="External"/><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dirty="0">
                <a:solidFill>
                  <a:srgbClr val="FF0000"/>
                </a:solidFill>
                <a:latin typeface="Arial" panose="020B0604020202020204" pitchFamily="34" charset="0"/>
                <a:ea typeface="ＭＳ Ｐゴシック" pitchFamily="34" charset="-128"/>
                <a:cs typeface="Arial" panose="020B0604020202020204" pitchFamily="34" charset="0"/>
              </a:rPr>
              <a:t>Nota para el instructor: </a:t>
            </a:r>
            <a:r>
              <a:rPr lang="es-ES" sz="1200" dirty="0">
                <a:solidFill>
                  <a:schemeClr val="tx1"/>
                </a:solidFill>
                <a:latin typeface="Arial" panose="020B0604020202020204" pitchFamily="34" charset="0"/>
                <a:ea typeface="ＭＳ Ｐゴシック" pitchFamily="34" charset="-128"/>
                <a:cs typeface="Arial" panose="020B0604020202020204" pitchFamily="34" charset="0"/>
              </a:rPr>
              <a:t>La oficina internacional de la Asociación ha diseñado este programa de orientación y capacitación para los consejeros de clubes Leo que han asumido recientemente este rol o nunca antes han recibido capacitación formal sobre su rol como consejero de club Leo. Si bien la capacitación no cubre todo lo relacionado con las funciones de un consejero de club Leo, proporciona las herramientas básicas necesarias para desempeñar con éxito las responsabilidades del cargo.</a:t>
            </a:r>
          </a:p>
          <a:p>
            <a:endParaRPr lang="en-US" sz="1200"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solidFill>
                  <a:schemeClr val="tx1"/>
                </a:solidFill>
                <a:latin typeface="Arial" panose="020B0604020202020204" pitchFamily="34" charset="0"/>
                <a:ea typeface="ＭＳ Ｐゴシック" pitchFamily="34" charset="-128"/>
                <a:cs typeface="Arial" panose="020B0604020202020204" pitchFamily="34" charset="0"/>
              </a:rPr>
              <a:t>Esta capacitación debe llevarse a cabo con la orientación de un instructor León, como puede ser un asesor Leo de distrito o de distrito múltiple, un consejero de club Leo con experiencia que esté familiarizado con los recursos y las políticas de la Asociación o un León que haya completado un Instituto de Capacitación Docente o el Programa Leonístico de Instructores Certificados y esté familiarizado con el Programa de Clubes Leo. </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a:t>
            </a:fld>
            <a:endParaRPr lang="en-US" dirty="0"/>
          </a:p>
        </p:txBody>
      </p:sp>
    </p:spTree>
    <p:extLst>
      <p:ext uri="{BB962C8B-B14F-4D97-AF65-F5344CB8AC3E}">
        <p14:creationId xmlns:p14="http://schemas.microsoft.com/office/powerpoint/2010/main" val="42180314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solidFill>
                  <a:srgbClr val="55565A"/>
                </a:solidFill>
                <a:latin typeface="Arial" charset="0"/>
                <a:ea typeface="+mn-ea"/>
                <a:cs typeface="Arial" charset="0"/>
              </a:rPr>
              <a:t>Patrocinar un club Leo tiene grandes beneficios. Un club Leo puede ayudar a inspirar a los socios Leones a ser más audaces e innovadores en sus proyectos de servicio e informarles sobre las nuevas necesidades de la comunidad y la nueva tecnología. Patrocinar un club Leo también puede aumentar la visibilidad del club de Leones en la comunidad. Y tal vez uno de los mayores beneficios es que los Leos y sus familias son socios potenciales de un club de Leones. Hablar con los padres, hermanos o miembros de la familia de los Leos, así como atraer a los Leos que se gradúan, puede ser una gran fuente de socios nuevos para el club. Los consejeros de club deben hablar con los Leos sobre su trayectoria de servicio para toda la vida, incluido el paso de ingresar a un club de Leones. </a:t>
            </a:r>
          </a:p>
        </p:txBody>
      </p:sp>
    </p:spTree>
    <p:extLst>
      <p:ext uri="{BB962C8B-B14F-4D97-AF65-F5344CB8AC3E}">
        <p14:creationId xmlns:p14="http://schemas.microsoft.com/office/powerpoint/2010/main" val="21446532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1200"/>
              </a:spcAft>
              <a:defRPr/>
            </a:pPr>
            <a:r>
              <a:rPr lang="es-ES" sz="1200" dirty="0">
                <a:solidFill>
                  <a:srgbClr val="55565A"/>
                </a:solidFill>
                <a:latin typeface="Arial" charset="0"/>
                <a:ea typeface="+mn-ea"/>
                <a:cs typeface="Arial" charset="0"/>
              </a:rPr>
              <a:t>Un club Leo está estructurado de manera muy similar a un club de Leones, con la excepción de que todos los clubes Leo deben ser patrocinados por un club de Leones local y contar con un consejero de club Leo.</a:t>
            </a:r>
          </a:p>
          <a:p>
            <a:pPr>
              <a:spcBef>
                <a:spcPts val="0"/>
              </a:spcBef>
              <a:spcAft>
                <a:spcPts val="1200"/>
              </a:spcAft>
              <a:defRPr/>
            </a:pPr>
            <a:r>
              <a:rPr lang="es-ES" sz="1200" dirty="0">
                <a:solidFill>
                  <a:srgbClr val="55565A"/>
                </a:solidFill>
                <a:latin typeface="Arial" charset="0"/>
                <a:ea typeface="+mn-ea"/>
                <a:cs typeface="Arial" charset="0"/>
              </a:rPr>
              <a:t>Cada año fiscal, los clubes Leo eligen a cuatro dirigentes principales del club: el presidente, vicepresidente, secretario y tesorero del club Leo. Los clubes pueden optar por crear una junta directiva y comités de la junta para organizar y supervisar los asuntos del club con el apoyo y la orientación del consejero del club Leo. En MyLCI, solo se puede presentar información del presidente, vicepresidente, secretario y tesorero del club Leo. </a:t>
            </a:r>
          </a:p>
          <a:p>
            <a:endParaRPr lang="en-US" dirty="0"/>
          </a:p>
        </p:txBody>
      </p:sp>
    </p:spTree>
    <p:extLst>
      <p:ext uri="{BB962C8B-B14F-4D97-AF65-F5344CB8AC3E}">
        <p14:creationId xmlns:p14="http://schemas.microsoft.com/office/powerpoint/2010/main" val="4468498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solidFill>
                  <a:schemeClr val="tx1"/>
                </a:solidFill>
                <a:latin typeface="Arial" panose="020B0604020202020204" pitchFamily="34" charset="0"/>
                <a:ea typeface="ＭＳ Ｐゴシック" pitchFamily="34" charset="-128"/>
                <a:cs typeface="Arial" panose="020B0604020202020204" pitchFamily="34" charset="0"/>
              </a:rPr>
              <a:t>Los clubes Leo se dividen en dos grupos:  Alfa y Omega. Todos los clubes Leo deben estar designados</a:t>
            </a:r>
            <a:r>
              <a:rPr lang="es-ES" baseline="0" dirty="0">
                <a:solidFill>
                  <a:schemeClr val="tx1"/>
                </a:solidFill>
                <a:latin typeface="Arial" panose="020B0604020202020204" pitchFamily="34" charset="0"/>
                <a:ea typeface="ＭＳ Ｐゴシック" pitchFamily="34" charset="-128"/>
                <a:cs typeface="Arial" panose="020B0604020202020204" pitchFamily="34" charset="0"/>
              </a:rPr>
              <a:t> como Alfa u Omega.</a:t>
            </a:r>
          </a:p>
          <a:p>
            <a:pPr marL="171450" indent="-171450" algn="l">
              <a:buFont typeface="Arial" panose="020B0604020202020204" pitchFamily="34" charset="0"/>
              <a:buChar char="•"/>
            </a:pPr>
            <a:r>
              <a:rPr lang="es-ES" dirty="0">
                <a:solidFill>
                  <a:schemeClr val="tx1"/>
                </a:solidFill>
                <a:latin typeface="Arial" panose="020B0604020202020204" pitchFamily="34" charset="0"/>
                <a:ea typeface="Arial" charset="0"/>
                <a:cs typeface="Arial" panose="020B0604020202020204" pitchFamily="34" charset="0"/>
              </a:rPr>
              <a:t>Los Leos Alfa tienen entre 12 y 18 años. Este grupo está ideado para los jóvenes entre 12 y 18 años y se centra en el desarrollo individual y social al crear una base sólida en liderato y responsabilidad.</a:t>
            </a:r>
          </a:p>
          <a:p>
            <a:pPr marL="171450" indent="-171450" algn="l">
              <a:buFont typeface="Arial" panose="020B0604020202020204" pitchFamily="34" charset="0"/>
              <a:buChar char="•"/>
            </a:pPr>
            <a:r>
              <a:rPr lang="es-ES" dirty="0">
                <a:solidFill>
                  <a:schemeClr val="tx1"/>
                </a:solidFill>
                <a:latin typeface="Arial" panose="020B0604020202020204" pitchFamily="34" charset="0"/>
                <a:ea typeface="Arial" charset="0"/>
                <a:cs typeface="Arial" panose="020B0604020202020204" pitchFamily="34" charset="0"/>
              </a:rPr>
              <a:t>Los Leos Omega tienen entre 18 y 30 años. Este grupo está ideado para los adultos jóvenes y se centra en el desarrollo personal y profesional, dado que se pone énfasis en edificar el sentido de comunidad, promover sus habilidades y crear un impacto directo y positivo en la sociedad.</a:t>
            </a:r>
          </a:p>
          <a:p>
            <a:pPr algn="l"/>
            <a:endParaRPr lang="en-US" dirty="0">
              <a:solidFill>
                <a:schemeClr val="tx1"/>
              </a:solidFill>
              <a:latin typeface="Arial" panose="020B0604020202020204" pitchFamily="34" charset="0"/>
              <a:ea typeface="Arial"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solidFill>
                  <a:schemeClr val="tx1"/>
                </a:solidFill>
                <a:latin typeface="Arial" panose="020B0604020202020204" pitchFamily="34" charset="0"/>
                <a:ea typeface="ＭＳ Ｐゴシック" pitchFamily="34" charset="-128"/>
                <a:cs typeface="Arial" panose="020B0604020202020204" pitchFamily="34" charset="0"/>
              </a:rPr>
              <a:t>Si bien los jóvenes y adultos jóvenes tienen muchas cosas en común, estos dos grupos se encuentran en etapas de vida muy diferentes y, por lo tanto, requieren actividades de desarrollo apropiadas que se acomoden a sus necesidades. Por ejemplo, es probable que los adolescentes se estén preparando para graduarse de la escuela secundaria, mientras que los adultos jóvenes entre 20 y 30 años probablemente se estén preparando para graduarse de la universidad y / o empezar sus carreras profesionales. Teniendo en cuenta este contexto, la junta directiva de la Asociación Internacional de Clubes de Leones determinó que era apropiado que los Leos Alfa, de 12 a 18 años, y los Leos Omega, de 18 a 30 años, sirvieran por separado. </a:t>
            </a:r>
          </a:p>
          <a:p>
            <a:pPr algn="l"/>
            <a:endParaRPr lang="en-US" dirty="0">
              <a:solidFill>
                <a:schemeClr val="bg1"/>
              </a:solidFill>
              <a:latin typeface="Arial"/>
              <a:ea typeface="Arial" charset="0"/>
              <a:cs typeface="Arial"/>
            </a:endParaRPr>
          </a:p>
        </p:txBody>
      </p:sp>
      <p:sp>
        <p:nvSpPr>
          <p:cNvPr id="4" name="Slide Number Placeholder 3"/>
          <p:cNvSpPr>
            <a:spLocks noGrp="1"/>
          </p:cNvSpPr>
          <p:nvPr>
            <p:ph type="sldNum" sz="quarter" idx="5"/>
          </p:nvPr>
        </p:nvSpPr>
        <p:spPr/>
        <p:txBody>
          <a:bodyPr/>
          <a:lstStyle/>
          <a:p>
            <a:fld id="{65F38A34-01B5-8B47-8788-985DCB17BFD7}" type="slidenum">
              <a:rPr lang="en-US" smtClean="0"/>
              <a:t>12</a:t>
            </a:fld>
            <a:endParaRPr lang="en-US" dirty="0"/>
          </a:p>
        </p:txBody>
      </p:sp>
    </p:spTree>
    <p:extLst>
      <p:ext uri="{BB962C8B-B14F-4D97-AF65-F5344CB8AC3E}">
        <p14:creationId xmlns:p14="http://schemas.microsoft.com/office/powerpoint/2010/main" val="13207553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1200"/>
              </a:spcAft>
              <a:defRPr/>
            </a:pPr>
            <a:r>
              <a:rPr lang="es-ES" dirty="0">
                <a:solidFill>
                  <a:schemeClr val="tx1"/>
                </a:solidFill>
                <a:latin typeface="+mn-lt"/>
              </a:rPr>
              <a:t>La Asociación Internacional de Clubes de Leones es la organización de clubes de servicio más grande del mundo, con aproximadamente 1,6 millones de socios. Independientemente del idioma que hablen los Leones, la religión que practiquen o la política que apoyen, todos comparten una dedicación común a ayudar a las personas necesitadas.</a:t>
            </a:r>
          </a:p>
          <a:p>
            <a:pPr>
              <a:spcBef>
                <a:spcPts val="0"/>
              </a:spcBef>
              <a:spcAft>
                <a:spcPts val="1200"/>
              </a:spcAft>
              <a:defRPr/>
            </a:pPr>
            <a:r>
              <a:rPr lang="es-ES" dirty="0">
                <a:solidFill>
                  <a:schemeClr val="tx1"/>
                </a:solidFill>
                <a:latin typeface="+mn-lt"/>
              </a:rPr>
              <a:t>Los Leos son una parte integral de la red de la Asociación Internacional de Clubes de Leones, con aproximadamente 7.400 clubes en más de 150 países y áreas geográficas. El alcance internacional de nuestra Asociación brinda a los socios de los clubes de Leones y Leo una identidad mundial única.</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13</a:t>
            </a:fld>
            <a:endParaRPr lang="en-US" dirty="0"/>
          </a:p>
        </p:txBody>
      </p:sp>
    </p:spTree>
    <p:extLst>
      <p:ext uri="{BB962C8B-B14F-4D97-AF65-F5344CB8AC3E}">
        <p14:creationId xmlns:p14="http://schemas.microsoft.com/office/powerpoint/2010/main" val="14766679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solidFill>
                  <a:schemeClr val="tx1"/>
                </a:solidFill>
                <a:latin typeface="Arial" panose="020B0604020202020204" pitchFamily="34" charset="0"/>
                <a:cs typeface="Arial" panose="020B0604020202020204" pitchFamily="34" charset="0"/>
              </a:rPr>
              <a:t>Hay Leos en todas las áreas estatutarias donde hay clubes de Leones. El mapa muestra el número aproximado de clubes Leo en cada una de las áreas estatutarias. Los países con más socios Leo son Malasia, Alemania, Italia, India, Sri Lanka, Estados Unidos, Brasil, Bangladesh, Japón y Nepal. </a:t>
            </a:r>
          </a:p>
        </p:txBody>
      </p:sp>
      <p:sp>
        <p:nvSpPr>
          <p:cNvPr id="4" name="Slide Number Placeholder 3"/>
          <p:cNvSpPr>
            <a:spLocks noGrp="1"/>
          </p:cNvSpPr>
          <p:nvPr>
            <p:ph type="sldNum" sz="quarter" idx="5"/>
          </p:nvPr>
        </p:nvSpPr>
        <p:spPr/>
        <p:txBody>
          <a:bodyPr/>
          <a:lstStyle/>
          <a:p>
            <a:fld id="{65F38A34-01B5-8B47-8788-985DCB17BFD7}" type="slidenum">
              <a:rPr lang="en-US" smtClean="0"/>
              <a:t>14</a:t>
            </a:fld>
            <a:endParaRPr lang="en-US" dirty="0"/>
          </a:p>
        </p:txBody>
      </p:sp>
    </p:spTree>
    <p:extLst>
      <p:ext uri="{BB962C8B-B14F-4D97-AF65-F5344CB8AC3E}">
        <p14:creationId xmlns:p14="http://schemas.microsoft.com/office/powerpoint/2010/main" val="8016401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solidFill>
                  <a:schemeClr val="tx1"/>
                </a:solidFill>
                <a:latin typeface="+mn-lt"/>
              </a:rPr>
              <a:t>Nota para el instructor: Para la actividad opcional de fin del módulo 1, pida a los participantes que dediquen 5 minutos a intercambiar ideas sobre las actividades que un club de Leones puede organizar con un club Leo para dar la bienvenida a los socios a la familia Leonística. Aliente a los participantes a compartir sus ideas con el grupo. </a:t>
            </a:r>
          </a:p>
          <a:p>
            <a:endParaRPr lang="en-US"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solidFill>
                  <a:schemeClr val="tx1"/>
                </a:solidFill>
                <a:latin typeface="+mn-lt"/>
              </a:rPr>
              <a:t>Ejemplos: Los clubes nuevos pueden organizar una reunión social donde se sirva comida, colaborar en un proyecto de servicio divertido o nombrar a un representante Leo en la junta directiva del club de Leones. Los clubes ya establecidos pueden invitar a los Leos a las reuniones del club de Leones, fijar metas conjuntas para el año fiscal o planificar un proyecto de servicio conjunto.</a:t>
            </a:r>
          </a:p>
          <a:p>
            <a:endParaRPr lang="en-US"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solidFill>
                  <a:schemeClr val="tx1"/>
                </a:solidFill>
                <a:latin typeface="+mn-lt"/>
              </a:rPr>
              <a:t>Tiempo previsto: 15 minutos</a:t>
            </a:r>
          </a:p>
          <a:p>
            <a:endParaRPr lang="en-US" dirty="0">
              <a:solidFill>
                <a:schemeClr val="tx1"/>
              </a:solidFill>
              <a:latin typeface="+mn-lt"/>
            </a:endParaRPr>
          </a:p>
        </p:txBody>
      </p:sp>
      <p:sp>
        <p:nvSpPr>
          <p:cNvPr id="4" name="Slide Number Placeholder 3"/>
          <p:cNvSpPr>
            <a:spLocks noGrp="1"/>
          </p:cNvSpPr>
          <p:nvPr>
            <p:ph type="sldNum" sz="quarter" idx="5"/>
          </p:nvPr>
        </p:nvSpPr>
        <p:spPr/>
        <p:txBody>
          <a:bodyPr/>
          <a:lstStyle/>
          <a:p>
            <a:fld id="{65F38A34-01B5-8B47-8788-985DCB17BFD7}" type="slidenum">
              <a:rPr lang="en-US" smtClean="0"/>
              <a:t>15</a:t>
            </a:fld>
            <a:endParaRPr lang="en-US" dirty="0"/>
          </a:p>
        </p:txBody>
      </p:sp>
    </p:spTree>
    <p:extLst>
      <p:ext uri="{BB962C8B-B14F-4D97-AF65-F5344CB8AC3E}">
        <p14:creationId xmlns:p14="http://schemas.microsoft.com/office/powerpoint/2010/main" val="14574550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solidFill>
                  <a:schemeClr val="tx1"/>
                </a:solidFill>
              </a:rPr>
              <a:t>El consejero del club Leo es esencial para el éxito del club, porque es quien orienta a los líderes del club.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400" dirty="0">
              <a:latin typeface="Arial" pitchFamily="34" charset="0"/>
              <a:ea typeface="ＭＳ Ｐゴシック"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400" dirty="0">
                <a:latin typeface="Arial" pitchFamily="34" charset="0"/>
                <a:ea typeface="ＭＳ Ｐゴシック" pitchFamily="34" charset="-128"/>
              </a:rPr>
              <a:t>Este módulo cubrirá:</a:t>
            </a:r>
          </a:p>
          <a:p>
            <a:pPr marL="742950" lvl="1" indent="-285750">
              <a:buFont typeface="Arial" panose="020B0604020202020204" pitchFamily="34" charset="0"/>
              <a:buChar char="•"/>
              <a:defRPr/>
            </a:pPr>
            <a:r>
              <a:rPr lang="es-ES" sz="1400" dirty="0"/>
              <a:t>Las r</a:t>
            </a:r>
            <a:r>
              <a:rPr lang="es-ES" sz="1400" dirty="0">
                <a:latin typeface="Arial" pitchFamily="34" charset="0"/>
                <a:ea typeface="ＭＳ Ｐゴシック" pitchFamily="34" charset="-128"/>
              </a:rPr>
              <a:t>esponsabilidades del consejero de un club Leo, </a:t>
            </a:r>
            <a:r>
              <a:rPr lang="es-ES" sz="1400" dirty="0">
                <a:solidFill>
                  <a:schemeClr val="tx1"/>
                </a:solidFill>
              </a:rPr>
              <a:t>que se dividen en cinco responsabilidades principales.</a:t>
            </a:r>
          </a:p>
          <a:p>
            <a:pPr marL="742950" lvl="1" indent="-285750">
              <a:buFont typeface="Arial" panose="020B0604020202020204" pitchFamily="34" charset="0"/>
              <a:buChar char="•"/>
              <a:defRPr/>
            </a:pPr>
            <a:r>
              <a:rPr lang="es-ES" sz="1400" dirty="0">
                <a:latin typeface="Arial" pitchFamily="34" charset="0"/>
                <a:ea typeface="ＭＳ Ｐゴシック" pitchFamily="34" charset="-128"/>
              </a:rPr>
              <a:t>Diferencias entre los tipos de clubes Leo</a:t>
            </a:r>
          </a:p>
          <a:p>
            <a:endParaRPr lang="es-ES" dirty="0"/>
          </a:p>
          <a:p>
            <a:r>
              <a:rPr lang="es-ES" dirty="0"/>
              <a:t>Al final de este módulo, los participantes entenderán el rol que desempeña el consejero del club Leo en un club Leo. </a:t>
            </a:r>
          </a:p>
        </p:txBody>
      </p:sp>
      <p:sp>
        <p:nvSpPr>
          <p:cNvPr id="4" name="Slide Number Placeholder 3"/>
          <p:cNvSpPr>
            <a:spLocks noGrp="1"/>
          </p:cNvSpPr>
          <p:nvPr>
            <p:ph type="sldNum" sz="quarter" idx="5"/>
          </p:nvPr>
        </p:nvSpPr>
        <p:spPr/>
        <p:txBody>
          <a:bodyPr/>
          <a:lstStyle/>
          <a:p>
            <a:fld id="{65F38A34-01B5-8B47-8788-985DCB17BFD7}" type="slidenum">
              <a:rPr lang="en-US" smtClean="0"/>
              <a:t>16</a:t>
            </a:fld>
            <a:endParaRPr lang="en-US" dirty="0"/>
          </a:p>
        </p:txBody>
      </p:sp>
    </p:spTree>
    <p:extLst>
      <p:ext uri="{BB962C8B-B14F-4D97-AF65-F5344CB8AC3E}">
        <p14:creationId xmlns:p14="http://schemas.microsoft.com/office/powerpoint/2010/main" val="16785985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latin typeface="Arial" pitchFamily="34" charset="0"/>
                <a:ea typeface="ＭＳ Ｐゴシック" pitchFamily="34" charset="-128"/>
              </a:rPr>
              <a:t>Cuando trabajan con los Leos, los consejeros desempeñan el rol de mentor, motivador, asesor y modelo de servicio. Los consejeros orientan a los socios del club Leo a gestionar su club y a desarrollar proyectos de servicio comunitario eficaces para contribuir a aumentar la confianza y desarrollar las habilidades de liderato.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latin typeface="Arial" pitchFamily="34" charset="0"/>
              <a:ea typeface="ＭＳ Ｐゴシック" pitchFamily="34" charset="-128"/>
            </a:endParaRPr>
          </a:p>
          <a:p>
            <a:pPr>
              <a:defRPr/>
            </a:pPr>
            <a:r>
              <a:rPr lang="es-ES" dirty="0">
                <a:latin typeface="Arial" pitchFamily="34" charset="0"/>
                <a:ea typeface="ＭＳ Ｐゴシック" pitchFamily="34" charset="-128"/>
              </a:rPr>
              <a:t> </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17</a:t>
            </a:fld>
            <a:endParaRPr lang="en-US" dirty="0"/>
          </a:p>
        </p:txBody>
      </p:sp>
    </p:spTree>
    <p:extLst>
      <p:ext uri="{BB962C8B-B14F-4D97-AF65-F5344CB8AC3E}">
        <p14:creationId xmlns:p14="http://schemas.microsoft.com/office/powerpoint/2010/main" val="10169611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solidFill>
                  <a:schemeClr val="tx1"/>
                </a:solidFill>
                <a:latin typeface="Arial" panose="020B0604020202020204" pitchFamily="34" charset="0"/>
                <a:cs typeface="Arial" panose="020B0604020202020204" pitchFamily="34" charset="0"/>
              </a:rPr>
              <a:t>En su calidad de mentores, los consejeros</a:t>
            </a:r>
            <a:r>
              <a:rPr lang="es-ES" sz="1200" dirty="0">
                <a:solidFill>
                  <a:schemeClr val="tx1"/>
                </a:solidFill>
                <a:latin typeface="Arial" panose="020B0604020202020204" pitchFamily="34" charset="0"/>
                <a:cs typeface="Arial" panose="020B0604020202020204" pitchFamily="34" charset="0"/>
              </a:rPr>
              <a:t> enseñan y apoyan a los dirigentes de los clubes Leo y ayudan a los socios a alcanzar su potencial como líderes. </a:t>
            </a:r>
            <a:r>
              <a:rPr lang="es-ES" dirty="0">
                <a:solidFill>
                  <a:schemeClr val="tx1"/>
                </a:solidFill>
                <a:latin typeface="Arial" panose="020B0604020202020204" pitchFamily="34" charset="0"/>
                <a:cs typeface="Arial" panose="020B0604020202020204" pitchFamily="34" charset="0"/>
              </a:rPr>
              <a:t>También enseñan a los Leos la importancia de la planificación y de la organización.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solidFill>
                  <a:schemeClr val="tx1"/>
                </a:solidFill>
                <a:latin typeface="+mn-lt"/>
                <a:ea typeface="Calibri" panose="020F0502020204030204" pitchFamily="34" charset="0"/>
                <a:cs typeface="Arial" panose="020B0604020202020204" pitchFamily="34" charset="0"/>
              </a:rPr>
              <a:t>En su calidad de motivadores, los consejeros entienden los matices de motivar a los jóvenes y los factores que pueden darles poder, como son la aceptación de los compañeros, el reconocimiento de los logros y el sentido del logro personal.</a:t>
            </a:r>
            <a:r>
              <a:rPr lang="es-ES" sz="1200" dirty="0">
                <a:solidFill>
                  <a:schemeClr val="tx1"/>
                </a:solidFill>
                <a:latin typeface="+mn-lt"/>
                <a:ea typeface="Calibri" panose="020F0502020204030204" pitchFamily="34" charset="0"/>
                <a:cs typeface="Arial" panose="020B0604020202020204" pitchFamily="34" charset="0"/>
              </a:rPr>
              <a:t> Aunque los consejeros deben inspirar a los Leos para que participen en actividades de servicio, no deben imponer sus puntos de vista personales en los Leos.</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18</a:t>
            </a:fld>
            <a:endParaRPr lang="en-US" dirty="0"/>
          </a:p>
        </p:txBody>
      </p:sp>
    </p:spTree>
    <p:extLst>
      <p:ext uri="{BB962C8B-B14F-4D97-AF65-F5344CB8AC3E}">
        <p14:creationId xmlns:p14="http://schemas.microsoft.com/office/powerpoint/2010/main" val="37201640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solidFill>
                  <a:schemeClr val="tx1"/>
                </a:solidFill>
                <a:latin typeface="Arial" panose="020B0604020202020204" pitchFamily="34" charset="0"/>
                <a:ea typeface="Calibri" panose="020F0502020204030204" pitchFamily="34" charset="0"/>
                <a:cs typeface="Arial" panose="020B0604020202020204" pitchFamily="34" charset="0"/>
              </a:rPr>
              <a:t>Como asesores, escuchan a los Leos y entienden sus necesidades.</a:t>
            </a:r>
            <a:r>
              <a:rPr lang="es-ES" sz="1200" dirty="0">
                <a:solidFill>
                  <a:schemeClr val="tx1"/>
                </a:solidFill>
                <a:latin typeface="Arial" panose="020B0604020202020204" pitchFamily="34" charset="0"/>
                <a:ea typeface="Calibri" panose="020F0502020204030204" pitchFamily="34" charset="0"/>
                <a:cs typeface="Arial" panose="020B0604020202020204" pitchFamily="34" charset="0"/>
              </a:rPr>
              <a:t> Deben saber cuándo asesorar al grupo y cuándo dejar que los Leos se hagan cargo y tomen sus propias decisiones. Los consejeros deben familiarizarse con el Modelo Oficial de Estatutos y Reglamentos de Club Leo, que está disponible en el Manual de Normas, que se encuentra en el sitio web de la Asociación.</a:t>
            </a:r>
          </a:p>
          <a:p>
            <a:endParaRPr lang="en-US" sz="120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solidFill>
                  <a:schemeClr val="tx1"/>
                </a:solidFill>
                <a:latin typeface="+mn-lt"/>
                <a:ea typeface="Calibri" panose="020F0502020204030204" pitchFamily="34" charset="0"/>
                <a:cs typeface="Arial" panose="020B0604020202020204" pitchFamily="34" charset="0"/>
              </a:rPr>
              <a:t>En su calidad de enlaces, los cons</a:t>
            </a:r>
            <a:r>
              <a:rPr lang="es-ES" sz="1200" dirty="0">
                <a:solidFill>
                  <a:schemeClr val="tx1"/>
                </a:solidFill>
                <a:latin typeface="+mn-lt"/>
                <a:ea typeface="Calibri" panose="020F0502020204030204" pitchFamily="34" charset="0"/>
                <a:cs typeface="Arial" panose="020B0604020202020204" pitchFamily="34" charset="0"/>
              </a:rPr>
              <a:t>ejeros actúan como puente entre los clubes de Leones patrocinadores y los clubes Leo</a:t>
            </a:r>
            <a:r>
              <a:rPr lang="es-ES" dirty="0">
                <a:solidFill>
                  <a:schemeClr val="tx1"/>
                </a:solidFill>
                <a:latin typeface="+mn-lt"/>
                <a:ea typeface="Calibri" panose="020F0502020204030204" pitchFamily="34" charset="0"/>
                <a:cs typeface="Arial" panose="020B0604020202020204" pitchFamily="34" charset="0"/>
              </a:rPr>
              <a:t> en el distrito, distrito múltiple, país y el mundo.</a:t>
            </a:r>
            <a:r>
              <a:rPr lang="es-ES" sz="1200" dirty="0">
                <a:solidFill>
                  <a:schemeClr val="tx1"/>
                </a:solidFill>
                <a:latin typeface="+mn-lt"/>
                <a:ea typeface="Calibri" panose="020F0502020204030204" pitchFamily="34" charset="0"/>
                <a:cs typeface="Arial" panose="020B0604020202020204" pitchFamily="34" charset="0"/>
              </a:rPr>
              <a:t> Informan al club de Leones sobre las actividades del club Leo y fomentan las buenas relaciones entre ambos clubes. Es fundamental que los consejeros también creen una hoja de ruta para ayudar con la transición de los socios Leo a socios de un club de Leones.</a:t>
            </a:r>
          </a:p>
          <a:p>
            <a:endParaRPr lang="en-US"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5F38A34-01B5-8B47-8788-985DCB17BFD7}" type="slidenum">
              <a:rPr lang="en-US" smtClean="0"/>
              <a:t>19</a:t>
            </a:fld>
            <a:endParaRPr lang="en-US" dirty="0"/>
          </a:p>
        </p:txBody>
      </p:sp>
    </p:spTree>
    <p:extLst>
      <p:ext uri="{BB962C8B-B14F-4D97-AF65-F5344CB8AC3E}">
        <p14:creationId xmlns:p14="http://schemas.microsoft.com/office/powerpoint/2010/main" val="1709622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s-ES" sz="1200" b="1" dirty="0">
                <a:solidFill>
                  <a:srgbClr val="FF0000"/>
                </a:solidFill>
                <a:latin typeface="Arial" panose="020B0604020202020204" pitchFamily="34" charset="0"/>
                <a:ea typeface="ＭＳ Ｐゴシック" pitchFamily="34" charset="-128"/>
                <a:cs typeface="Arial" panose="020B0604020202020204" pitchFamily="34" charset="0"/>
              </a:rPr>
              <a:t>Nota para el instructor: </a:t>
            </a:r>
            <a:r>
              <a:rPr lang="es-ES" sz="1200" dirty="0">
                <a:solidFill>
                  <a:schemeClr val="tx1"/>
                </a:solidFill>
                <a:latin typeface="Arial" panose="020B0604020202020204" pitchFamily="34" charset="0"/>
                <a:ea typeface="ＭＳ Ｐゴシック" pitchFamily="34" charset="-128"/>
                <a:cs typeface="Arial" panose="020B0604020202020204" pitchFamily="34" charset="0"/>
              </a:rPr>
              <a:t>Esta capacitación ha sido diseñada para presentar juntos todos los módulos o como módulos independientes. La recomendación general es que los instructores revisen el material que está incluido en cada sección y determinen los módulos que son de mayor relevancia para los consejeros de clubes Leo del área. Los facilitadores de la capacitación pueden optar por dividir los módulos en varias sesiones o programas de capacitación separados. </a:t>
            </a:r>
          </a:p>
          <a:p>
            <a:pPr marL="0" marR="0" indent="0" algn="l" defTabSz="914400" rtl="0" eaLnBrk="1" fontAlgn="base" latinLnBrk="0" hangingPunct="1">
              <a:lnSpc>
                <a:spcPct val="100000"/>
              </a:lnSpc>
              <a:spcBef>
                <a:spcPct val="0"/>
              </a:spcBef>
              <a:spcAft>
                <a:spcPct val="0"/>
              </a:spcAft>
              <a:buClrTx/>
              <a:buSzTx/>
              <a:buFontTx/>
              <a:buNone/>
              <a:tabLst/>
              <a:defRPr/>
            </a:pPr>
            <a:endParaRPr lang="en-US" altLang="en-US" sz="800" dirty="0">
              <a:latin typeface="Arial" panose="020B0604020202020204" pitchFamily="34" charset="0"/>
              <a:ea typeface="ＭＳ Ｐゴシック" pitchFamily="34" charset="-128"/>
              <a:cs typeface="Arial" panose="020B0604020202020204" pitchFamily="34" charset="0"/>
            </a:endParaRPr>
          </a:p>
          <a:p>
            <a:pPr marL="0" marR="0" indent="0" algn="l" defTabSz="914400" rtl="0" eaLnBrk="1" fontAlgn="base" latinLnBrk="0" hangingPunct="1">
              <a:lnSpc>
                <a:spcPct val="100000"/>
              </a:lnSpc>
              <a:spcBef>
                <a:spcPct val="0"/>
              </a:spcBef>
              <a:spcAft>
                <a:spcPct val="0"/>
              </a:spcAft>
              <a:buClrTx/>
              <a:buSzTx/>
              <a:buFontTx/>
              <a:buNone/>
              <a:tabLst/>
              <a:defRPr/>
            </a:pPr>
            <a:r>
              <a:rPr lang="es-ES" sz="1200" dirty="0">
                <a:solidFill>
                  <a:srgbClr val="FF0000"/>
                </a:solidFill>
                <a:latin typeface="Arial" panose="020B0604020202020204" pitchFamily="34" charset="0"/>
                <a:ea typeface="ＭＳ Ｐゴシック" pitchFamily="34" charset="-128"/>
                <a:cs typeface="Arial" panose="020B0604020202020204" pitchFamily="34" charset="0"/>
              </a:rPr>
              <a:t>Cada módulo concluye con actividades de reflexión o de discusión. Las sugerencias de reflexión / discusión pueden utilizarse de muchas maneras:</a:t>
            </a:r>
          </a:p>
          <a:p>
            <a:pPr marL="171450" marR="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s-ES" sz="1200" dirty="0">
                <a:solidFill>
                  <a:srgbClr val="FF0000"/>
                </a:solidFill>
                <a:latin typeface="Arial" panose="020B0604020202020204" pitchFamily="34" charset="0"/>
                <a:ea typeface="ＭＳ Ｐゴシック" pitchFamily="34" charset="-128"/>
                <a:cs typeface="Arial" panose="020B0604020202020204" pitchFamily="34" charset="0"/>
              </a:rPr>
              <a:t>Reflexión individual: alentar a los participantes a tomar nota de sus respuestas de forma independiente.</a:t>
            </a:r>
          </a:p>
          <a:p>
            <a:pPr marL="171450" marR="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s-ES" dirty="0">
                <a:solidFill>
                  <a:srgbClr val="FF0000"/>
                </a:solidFill>
                <a:latin typeface="Arial" panose="020B0604020202020204" pitchFamily="34" charset="0"/>
                <a:ea typeface="ＭＳ Ｐゴシック" pitchFamily="34" charset="-128"/>
                <a:cs typeface="Arial" panose="020B0604020202020204" pitchFamily="34" charset="0"/>
              </a:rPr>
              <a:t>Discusión en grupo grande: usar un rotafolios para anotar las respuestas</a:t>
            </a:r>
          </a:p>
          <a:p>
            <a:pPr marL="171450" marR="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s-ES" sz="1200" dirty="0">
                <a:solidFill>
                  <a:srgbClr val="FF0000"/>
                </a:solidFill>
                <a:latin typeface="Arial" panose="020B0604020202020204" pitchFamily="34" charset="0"/>
                <a:ea typeface="ＭＳ Ｐゴシック" pitchFamily="34" charset="-128"/>
                <a:cs typeface="Arial" panose="020B0604020202020204" pitchFamily="34" charset="0"/>
              </a:rPr>
              <a:t>Discusión en grupos pequeños: asignar tiempo adicional para que los grupos pequeños discutan primero y luego informen sus ideas al grupo grande.</a:t>
            </a:r>
          </a:p>
          <a:p>
            <a:pPr marL="0" marR="0" indent="0" algn="l" defTabSz="914400" rtl="0" eaLnBrk="1" fontAlgn="base" latinLnBrk="0" hangingPunct="1">
              <a:lnSpc>
                <a:spcPct val="100000"/>
              </a:lnSpc>
              <a:spcBef>
                <a:spcPct val="0"/>
              </a:spcBef>
              <a:spcAft>
                <a:spcPct val="0"/>
              </a:spcAft>
              <a:buClrTx/>
              <a:buSzTx/>
              <a:buFontTx/>
              <a:buNone/>
              <a:tabLst/>
              <a:defRPr/>
            </a:pPr>
            <a:endParaRPr lang="en-US" altLang="en-US" sz="800" dirty="0">
              <a:latin typeface="Arial" panose="020B0604020202020204" pitchFamily="34" charset="0"/>
              <a:ea typeface="ＭＳ Ｐゴシック" pitchFamily="34" charset="-128"/>
              <a:cs typeface="Arial" panose="020B0604020202020204" pitchFamily="34" charset="0"/>
            </a:endParaRPr>
          </a:p>
          <a:p>
            <a:pPr marL="0" marR="0" indent="0" algn="l" defTabSz="914400" rtl="0" eaLnBrk="1" fontAlgn="base" latinLnBrk="0" hangingPunct="1">
              <a:lnSpc>
                <a:spcPct val="100000"/>
              </a:lnSpc>
              <a:spcBef>
                <a:spcPct val="0"/>
              </a:spcBef>
              <a:spcAft>
                <a:spcPct val="0"/>
              </a:spcAft>
              <a:buClrTx/>
              <a:buSzTx/>
              <a:buFontTx/>
              <a:buNone/>
              <a:tabLst/>
              <a:defRPr/>
            </a:pPr>
            <a:r>
              <a:rPr lang="es-ES" sz="1200" dirty="0">
                <a:solidFill>
                  <a:srgbClr val="FF0000"/>
                </a:solidFill>
                <a:latin typeface="Arial" panose="020B0604020202020204" pitchFamily="34" charset="0"/>
                <a:ea typeface="ＭＳ Ｐゴシック" pitchFamily="34" charset="-128"/>
                <a:cs typeface="Arial" panose="020B0604020202020204" pitchFamily="34" charset="0"/>
              </a:rPr>
              <a:t>Utilice las siguientes previsiones de tiempo como guía al planificar la impartición de la capacitación (el tiempo para la actividad es una previsión basada en la reflexión individual o en la discusión en el grupo grande):</a:t>
            </a:r>
          </a:p>
          <a:p>
            <a:pPr marL="0" marR="0" indent="0" algn="l" defTabSz="914400" rtl="0" eaLnBrk="1" fontAlgn="base" latinLnBrk="0" hangingPunct="1">
              <a:lnSpc>
                <a:spcPct val="100000"/>
              </a:lnSpc>
              <a:spcBef>
                <a:spcPct val="0"/>
              </a:spcBef>
              <a:spcAft>
                <a:spcPct val="0"/>
              </a:spcAft>
              <a:buClrTx/>
              <a:buSzTx/>
              <a:buFontTx/>
              <a:buNone/>
              <a:tabLst/>
              <a:defRPr/>
            </a:pPr>
            <a:endParaRPr lang="en-US" altLang="en-US" sz="800" dirty="0">
              <a:solidFill>
                <a:srgbClr val="FF0000"/>
              </a:solidFill>
              <a:latin typeface="Arial" panose="020B0604020202020204" pitchFamily="34" charset="0"/>
              <a:ea typeface="ＭＳ Ｐゴシック" pitchFamily="34" charset="-128"/>
              <a:cs typeface="Arial" panose="020B0604020202020204" pitchFamily="34" charset="0"/>
            </a:endParaRPr>
          </a:p>
          <a:p>
            <a:pPr marL="0" marR="0" indent="0" algn="l" defTabSz="914400" rtl="0" eaLnBrk="1" fontAlgn="base" latinLnBrk="0" hangingPunct="1">
              <a:lnSpc>
                <a:spcPct val="100000"/>
              </a:lnSpc>
              <a:spcBef>
                <a:spcPct val="0"/>
              </a:spcBef>
              <a:spcAft>
                <a:spcPct val="0"/>
              </a:spcAft>
              <a:buClrTx/>
              <a:buSzTx/>
              <a:buFontTx/>
              <a:buNone/>
              <a:tabLst/>
              <a:defRPr/>
            </a:pPr>
            <a:r>
              <a:rPr lang="es-ES" sz="1200" dirty="0">
                <a:solidFill>
                  <a:srgbClr val="FF0000"/>
                </a:solidFill>
                <a:latin typeface="Arial" panose="020B0604020202020204" pitchFamily="34" charset="0"/>
                <a:ea typeface="ＭＳ Ｐゴシック" pitchFamily="34" charset="-128"/>
                <a:cs typeface="Arial" panose="020B0604020202020204" pitchFamily="34" charset="0"/>
              </a:rPr>
              <a:t>Módulo 1: 15 minutos + 15 minutos de actividad, diapositivas 3 a 15</a:t>
            </a:r>
          </a:p>
          <a:p>
            <a:pPr marL="0" marR="0" indent="0" algn="l" defTabSz="914400" rtl="0" eaLnBrk="1" fontAlgn="base" latinLnBrk="0" hangingPunct="1">
              <a:lnSpc>
                <a:spcPct val="100000"/>
              </a:lnSpc>
              <a:spcBef>
                <a:spcPct val="0"/>
              </a:spcBef>
              <a:spcAft>
                <a:spcPct val="0"/>
              </a:spcAft>
              <a:buClrTx/>
              <a:buSzTx/>
              <a:buFontTx/>
              <a:buNone/>
              <a:tabLst/>
              <a:defRPr/>
            </a:pPr>
            <a:r>
              <a:rPr lang="es-ES" dirty="0">
                <a:solidFill>
                  <a:srgbClr val="FF0000"/>
                </a:solidFill>
                <a:latin typeface="Arial" panose="020B0604020202020204" pitchFamily="34" charset="0"/>
                <a:ea typeface="ＭＳ Ｐゴシック" pitchFamily="34" charset="-128"/>
                <a:cs typeface="Arial" panose="020B0604020202020204" pitchFamily="34" charset="0"/>
              </a:rPr>
              <a:t>Módulo 2: </a:t>
            </a:r>
            <a:r>
              <a:rPr lang="es-ES" sz="1200" dirty="0">
                <a:solidFill>
                  <a:srgbClr val="FF0000"/>
                </a:solidFill>
                <a:latin typeface="Arial" panose="020B0604020202020204" pitchFamily="34" charset="0"/>
                <a:ea typeface="ＭＳ Ｐゴシック" pitchFamily="34" charset="-128"/>
                <a:cs typeface="Arial" panose="020B0604020202020204" pitchFamily="34" charset="0"/>
              </a:rPr>
              <a:t>15 minutos + 15 minutos de actividad, diapositivas 16 a 24</a:t>
            </a:r>
          </a:p>
          <a:p>
            <a:pPr marL="0" marR="0" indent="0" algn="l" defTabSz="914400" rtl="0" eaLnBrk="1" fontAlgn="base" latinLnBrk="0" hangingPunct="1">
              <a:lnSpc>
                <a:spcPct val="100000"/>
              </a:lnSpc>
              <a:spcBef>
                <a:spcPct val="0"/>
              </a:spcBef>
              <a:spcAft>
                <a:spcPct val="0"/>
              </a:spcAft>
              <a:buClrTx/>
              <a:buSzTx/>
              <a:buFontTx/>
              <a:buNone/>
              <a:tabLst/>
              <a:defRPr/>
            </a:pPr>
            <a:r>
              <a:rPr lang="es-ES" dirty="0">
                <a:solidFill>
                  <a:srgbClr val="FF0000"/>
                </a:solidFill>
                <a:latin typeface="Arial" panose="020B0604020202020204" pitchFamily="34" charset="0"/>
                <a:ea typeface="ＭＳ Ｐゴシック" pitchFamily="34" charset="-128"/>
                <a:cs typeface="Arial" panose="020B0604020202020204" pitchFamily="34" charset="0"/>
              </a:rPr>
              <a:t>Módulo 3: </a:t>
            </a:r>
            <a:r>
              <a:rPr lang="es-ES" sz="1200" dirty="0">
                <a:solidFill>
                  <a:srgbClr val="FF0000"/>
                </a:solidFill>
                <a:latin typeface="Arial" panose="020B0604020202020204" pitchFamily="34" charset="0"/>
                <a:ea typeface="ＭＳ Ｐゴシック" pitchFamily="34" charset="-128"/>
                <a:cs typeface="Arial" panose="020B0604020202020204" pitchFamily="34" charset="0"/>
              </a:rPr>
              <a:t>20 minutos + 10 minutos de actividad, diapositivas 25 a 41</a:t>
            </a:r>
          </a:p>
          <a:p>
            <a:pPr marL="0" marR="0" indent="0" algn="l" defTabSz="914400" rtl="0" eaLnBrk="1" fontAlgn="base" latinLnBrk="0" hangingPunct="1">
              <a:lnSpc>
                <a:spcPct val="100000"/>
              </a:lnSpc>
              <a:spcBef>
                <a:spcPct val="0"/>
              </a:spcBef>
              <a:spcAft>
                <a:spcPct val="0"/>
              </a:spcAft>
              <a:buClrTx/>
              <a:buSzTx/>
              <a:buFontTx/>
              <a:buNone/>
              <a:tabLst/>
              <a:defRPr/>
            </a:pPr>
            <a:r>
              <a:rPr lang="es-ES" sz="1200" dirty="0">
                <a:solidFill>
                  <a:srgbClr val="FF0000"/>
                </a:solidFill>
                <a:latin typeface="Arial" panose="020B0604020202020204" pitchFamily="34" charset="0"/>
                <a:ea typeface="ＭＳ Ｐゴシック" pitchFamily="34" charset="-128"/>
                <a:cs typeface="Arial" panose="020B0604020202020204" pitchFamily="34" charset="0"/>
              </a:rPr>
              <a:t>Módulo 4: 15 minutos + 15 minutos de actividad, diapositivas 42 a 58</a:t>
            </a:r>
          </a:p>
          <a:p>
            <a:pPr marL="0" marR="0" indent="0" algn="l" defTabSz="914400" rtl="0" eaLnBrk="1" fontAlgn="base" latinLnBrk="0" hangingPunct="1">
              <a:lnSpc>
                <a:spcPct val="100000"/>
              </a:lnSpc>
              <a:spcBef>
                <a:spcPct val="0"/>
              </a:spcBef>
              <a:spcAft>
                <a:spcPct val="0"/>
              </a:spcAft>
              <a:buClrTx/>
              <a:buSzTx/>
              <a:buFontTx/>
              <a:buNone/>
              <a:tabLst/>
              <a:defRPr/>
            </a:pPr>
            <a:r>
              <a:rPr lang="es-ES" dirty="0">
                <a:solidFill>
                  <a:srgbClr val="FF0000"/>
                </a:solidFill>
                <a:latin typeface="Arial" panose="020B0604020202020204" pitchFamily="34" charset="0"/>
                <a:ea typeface="ＭＳ Ｐゴシック" pitchFamily="34" charset="-128"/>
                <a:cs typeface="Arial" panose="020B0604020202020204" pitchFamily="34" charset="0"/>
              </a:rPr>
              <a:t>Módulo 5: </a:t>
            </a:r>
            <a:r>
              <a:rPr lang="es-ES" sz="1200" dirty="0">
                <a:solidFill>
                  <a:srgbClr val="FF0000"/>
                </a:solidFill>
                <a:latin typeface="Arial" panose="020B0604020202020204" pitchFamily="34" charset="0"/>
                <a:ea typeface="ＭＳ Ｐゴシック" pitchFamily="34" charset="-128"/>
                <a:cs typeface="Arial" panose="020B0604020202020204" pitchFamily="34" charset="0"/>
              </a:rPr>
              <a:t>15 minutos + 10 minutos de actividad, diapositivas 59 a 84</a:t>
            </a:r>
          </a:p>
        </p:txBody>
      </p:sp>
      <p:sp>
        <p:nvSpPr>
          <p:cNvPr id="4" name="Slide Number Placeholder 3"/>
          <p:cNvSpPr>
            <a:spLocks noGrp="1"/>
          </p:cNvSpPr>
          <p:nvPr>
            <p:ph type="sldNum" sz="quarter" idx="5"/>
          </p:nvPr>
        </p:nvSpPr>
        <p:spPr/>
        <p:txBody>
          <a:bodyPr/>
          <a:lstStyle/>
          <a:p>
            <a:fld id="{65F38A34-01B5-8B47-8788-985DCB17BFD7}" type="slidenum">
              <a:rPr lang="en-US" smtClean="0"/>
              <a:t>2</a:t>
            </a:fld>
            <a:endParaRPr lang="en-US" dirty="0"/>
          </a:p>
        </p:txBody>
      </p:sp>
    </p:spTree>
    <p:extLst>
      <p:ext uri="{BB962C8B-B14F-4D97-AF65-F5344CB8AC3E}">
        <p14:creationId xmlns:p14="http://schemas.microsoft.com/office/powerpoint/2010/main" val="17616266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solidFill>
                  <a:schemeClr val="tx1"/>
                </a:solidFill>
                <a:latin typeface="Arial" panose="020B0604020202020204" pitchFamily="34" charset="0"/>
                <a:ea typeface="Calibri" panose="020F0502020204030204" pitchFamily="34" charset="0"/>
                <a:cs typeface="Arial" panose="020B0604020202020204" pitchFamily="34" charset="0"/>
              </a:rPr>
              <a:t>En su calidad de modelos de servicio, los consejeros dan ejemplo y demuestran compasión por sus comunidades y por el prójimo, ayudando a los socios del club Leo a comprender los aspectos altruistas y compasivos del servicio comunitario. Es fundamental que el consejero del club Leo actúe como modelo a seguir, mostrando la importancia del servicio y cómo comportarse en los proyectos de servicio y como representantes de la Asociación Internacional de Clubes de Leones.  </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20</a:t>
            </a:fld>
            <a:endParaRPr lang="en-US" dirty="0"/>
          </a:p>
        </p:txBody>
      </p:sp>
    </p:spTree>
    <p:extLst>
      <p:ext uri="{BB962C8B-B14F-4D97-AF65-F5344CB8AC3E}">
        <p14:creationId xmlns:p14="http://schemas.microsoft.com/office/powerpoint/2010/main" val="21352450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latin typeface="Arial" pitchFamily="34" charset="0"/>
                <a:ea typeface="ＭＳ Ｐゴシック" pitchFamily="34" charset="-128"/>
              </a:rPr>
              <a:t>Además de servir como enlace, mentor, motivador, asesor, enlace y modelo de servicio, los consejeros de club Leo también cumplen otras funciones, incluidos lo que se muestran en esta diapositiva. </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21</a:t>
            </a:fld>
            <a:endParaRPr lang="en-US" dirty="0"/>
          </a:p>
        </p:txBody>
      </p:sp>
    </p:spTree>
    <p:extLst>
      <p:ext uri="{BB962C8B-B14F-4D97-AF65-F5344CB8AC3E}">
        <p14:creationId xmlns:p14="http://schemas.microsoft.com/office/powerpoint/2010/main" val="14979250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defRPr/>
            </a:pPr>
            <a:r>
              <a:rPr lang="es-ES" sz="1200" b="0" dirty="0">
                <a:solidFill>
                  <a:schemeClr val="tx1"/>
                </a:solidFill>
                <a:latin typeface="+mn-lt"/>
                <a:cs typeface="Arial" panose="020B0604020202020204" pitchFamily="34" charset="0"/>
              </a:rPr>
              <a:t>El enfoque a tomar con el club Leo dependerá del grupo al que pertenece el club Leo. </a:t>
            </a:r>
          </a:p>
          <a:p>
            <a:endParaRPr lang="en-US" sz="1200" dirty="0">
              <a:solidFill>
                <a:schemeClr val="tx1"/>
              </a:solidFill>
              <a:latin typeface="+mn-lt"/>
              <a:cs typeface="Arial" panose="020B0604020202020204" pitchFamily="34" charset="0"/>
            </a:endParaRPr>
          </a:p>
          <a:p>
            <a:r>
              <a:rPr lang="es-ES" sz="1200" dirty="0">
                <a:solidFill>
                  <a:schemeClr val="tx1"/>
                </a:solidFill>
                <a:latin typeface="+mn-lt"/>
                <a:ea typeface="ＭＳ Ｐゴシック" pitchFamily="34" charset="-128"/>
                <a:cs typeface="Arial" panose="020B0604020202020204" pitchFamily="34" charset="0"/>
              </a:rPr>
              <a:t>El consejero de un club Alfa debe desempeñar un papel más activo en el club Leo, guiando a los socios Leo e interactuando con los padres, tutores y maestros involucrados. Los Leos Alfa más jóvenes, por lo general, necesitan más orientación que los Leos Alfa de más edad.</a:t>
            </a:r>
          </a:p>
          <a:p>
            <a:pPr>
              <a:spcBef>
                <a:spcPts val="600"/>
              </a:spcBef>
              <a:defRPr/>
            </a:pPr>
            <a:endParaRPr lang="en-US" sz="1200" dirty="0">
              <a:solidFill>
                <a:schemeClr val="tx1"/>
              </a:solidFill>
              <a:latin typeface="+mn-lt"/>
              <a:cs typeface="Arial"/>
            </a:endParaRPr>
          </a:p>
          <a:p>
            <a:pPr>
              <a:spcBef>
                <a:spcPts val="600"/>
              </a:spcBef>
              <a:defRPr/>
            </a:pPr>
            <a:r>
              <a:rPr lang="es-ES" sz="1200" dirty="0">
                <a:solidFill>
                  <a:schemeClr val="tx1"/>
                </a:solidFill>
                <a:latin typeface="+mn-lt"/>
                <a:cs typeface="Arial"/>
              </a:rPr>
              <a:t>Los Leos Omega trabajan de manera más independiente. Los consejeros desempeñarán el rol de enlace entre el club Leo y el club de Leones patrocinador, pero una vez que el club esté operando, es probable que intervengan menos. El consejero apoya el desarrollo personal y profesional de los Leos en edades comprendidas entre 18 y 30 años, por lo que debe ser consciente de los asuntos de importancia para los estudiantes universitarios, profesionales jóvenes y familias jóvenes. </a:t>
            </a:r>
          </a:p>
        </p:txBody>
      </p:sp>
      <p:sp>
        <p:nvSpPr>
          <p:cNvPr id="4" name="Slide Number Placeholder 3"/>
          <p:cNvSpPr>
            <a:spLocks noGrp="1"/>
          </p:cNvSpPr>
          <p:nvPr>
            <p:ph type="sldNum" sz="quarter" idx="5"/>
          </p:nvPr>
        </p:nvSpPr>
        <p:spPr/>
        <p:txBody>
          <a:bodyPr/>
          <a:lstStyle/>
          <a:p>
            <a:fld id="{65F38A34-01B5-8B47-8788-985DCB17BFD7}" type="slidenum">
              <a:rPr lang="en-US" smtClean="0"/>
              <a:t>22</a:t>
            </a:fld>
            <a:endParaRPr lang="en-US" dirty="0"/>
          </a:p>
        </p:txBody>
      </p:sp>
    </p:spTree>
    <p:extLst>
      <p:ext uri="{BB962C8B-B14F-4D97-AF65-F5344CB8AC3E}">
        <p14:creationId xmlns:p14="http://schemas.microsoft.com/office/powerpoint/2010/main" val="3229995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600"/>
              </a:spcBef>
              <a:buFont typeface="Arial" pitchFamily="34" charset="0"/>
              <a:buNone/>
              <a:defRPr/>
            </a:pPr>
            <a:r>
              <a:rPr lang="es-ES" sz="1200" b="0" dirty="0">
                <a:solidFill>
                  <a:schemeClr val="tx1"/>
                </a:solidFill>
                <a:latin typeface="+mn-lt"/>
                <a:ea typeface="+mn-ea"/>
                <a:cs typeface="Arial" pitchFamily="34" charset="0"/>
              </a:rPr>
              <a:t>El enfoque del consejero también puede depender de la ubicación del club Leo. </a:t>
            </a:r>
          </a:p>
          <a:p>
            <a:pPr marL="0" indent="0">
              <a:spcBef>
                <a:spcPts val="600"/>
              </a:spcBef>
              <a:buFont typeface="Arial" pitchFamily="34" charset="0"/>
              <a:buNone/>
              <a:defRPr/>
            </a:pPr>
            <a:endParaRPr lang="en-US" sz="800" b="0" kern="0" dirty="0">
              <a:solidFill>
                <a:schemeClr val="tx1"/>
              </a:solidFill>
              <a:latin typeface="+mn-lt"/>
              <a:ea typeface="+mn-ea"/>
              <a:cs typeface="Arial" pitchFamily="34" charset="0"/>
            </a:endParaRPr>
          </a:p>
          <a:p>
            <a:pPr marL="0" indent="0">
              <a:spcBef>
                <a:spcPts val="600"/>
              </a:spcBef>
              <a:buFont typeface="Arial" pitchFamily="34" charset="0"/>
              <a:buNone/>
              <a:defRPr/>
            </a:pPr>
            <a:r>
              <a:rPr lang="es-ES" sz="1200" b="0" dirty="0">
                <a:solidFill>
                  <a:schemeClr val="tx1"/>
                </a:solidFill>
                <a:latin typeface="+mn-lt"/>
                <a:ea typeface="+mn-ea"/>
                <a:cs typeface="Arial" pitchFamily="34" charset="0"/>
              </a:rPr>
              <a:t>Pueden ser socios de un club Leo basado en la comunidad todos los jóvenes que califiquen y vivan en la comunidad del club de Leones patrocinador. Estos clubes se reúnen en un lugar céntrico de la comunidad, como puede ser un centro comunitario, un espacio religioso o una escuela. También pueden reunirse virtualmente o tener un calendario híbrido de reuniones.</a:t>
            </a:r>
          </a:p>
          <a:p>
            <a:pPr marL="0" indent="0">
              <a:spcBef>
                <a:spcPts val="600"/>
              </a:spcBef>
              <a:buFont typeface="Arial" pitchFamily="34" charset="0"/>
              <a:buNone/>
              <a:defRPr/>
            </a:pPr>
            <a:endParaRPr lang="en-US" sz="800" dirty="0">
              <a:solidFill>
                <a:schemeClr val="tx1"/>
              </a:solidFill>
              <a:latin typeface="+mn-lt"/>
              <a:cs typeface="Arial" panose="020B0604020202020204" pitchFamily="34" charset="0"/>
            </a:endParaRPr>
          </a:p>
          <a:p>
            <a:pPr marL="0" indent="0">
              <a:spcBef>
                <a:spcPts val="600"/>
              </a:spcBef>
              <a:buFont typeface="Arial" pitchFamily="34" charset="0"/>
              <a:buNone/>
              <a:defRPr/>
            </a:pPr>
            <a:r>
              <a:rPr lang="es-ES" sz="1200" dirty="0">
                <a:solidFill>
                  <a:schemeClr val="tx1"/>
                </a:solidFill>
                <a:latin typeface="+mn-lt"/>
                <a:cs typeface="Arial" panose="020B0604020202020204" pitchFamily="34" charset="0"/>
              </a:rPr>
              <a:t>Los consejeros de los clubes Leo basados en la escuela trabajan como enlaces con las escuelas. La mayoría de los clubes basados en la escuela requieren un consejero docente que puede ser o no ser socio del club de Leones patrocinador. Algunas escuelas pueden cobrar una tasa al club de Leones por tener el club Leo en la escuela. Por lo general, los consejeros docentes participan activamente en los asuntos cotidianos del club Leo, pero deben informar con frecuencia al consejero adjunto del club Leo. Antes de organizar un club Leo, el club de Leones y la escuela deben llegar a un acuerdo sobre los procedimientos para organizar las actividades del club Leo, dentro y fuera de la propiedad escolar, y dichas actividades deben cumplir con las políticas de la escuela y de los Leones. </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23</a:t>
            </a:fld>
            <a:endParaRPr lang="en-US" dirty="0"/>
          </a:p>
        </p:txBody>
      </p:sp>
    </p:spTree>
    <p:extLst>
      <p:ext uri="{BB962C8B-B14F-4D97-AF65-F5344CB8AC3E}">
        <p14:creationId xmlns:p14="http://schemas.microsoft.com/office/powerpoint/2010/main" val="9196426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solidFill>
                  <a:schemeClr val="tx1"/>
                </a:solidFill>
                <a:latin typeface="+mn-lt"/>
                <a:ea typeface="ＭＳ Ｐゴシック" pitchFamily="34" charset="-128"/>
                <a:cs typeface="Arial" pitchFamily="34" charset="0"/>
              </a:rPr>
              <a:t>Nota para el instructor: Para la actividad opcional de fin del Módulo 2, pida a los participantes que dediquen 5 minutos a desarrollar individualmente su enfoque personal para servir como consejeros de clubes Leo. Esta estrategia o plan debe incluir la manera en que el consejero define personalmente cada una de las siguientes características y cómo planea ponerlas en práctica con su club Leo: mentor, motivador, asesor, enlace y modelo de servicio.</a:t>
            </a:r>
          </a:p>
          <a:p>
            <a:endParaRPr lang="en-US" dirty="0">
              <a:solidFill>
                <a:schemeClr val="tx1"/>
              </a:solidFill>
              <a:latin typeface="+mn-lt"/>
            </a:endParaRPr>
          </a:p>
          <a:p>
            <a:r>
              <a:rPr lang="es-ES" dirty="0">
                <a:solidFill>
                  <a:schemeClr val="tx1"/>
                </a:solidFill>
                <a:latin typeface="+mn-lt"/>
              </a:rPr>
              <a:t>Ejemplo: </a:t>
            </a:r>
          </a:p>
          <a:p>
            <a:r>
              <a:rPr lang="es-ES" dirty="0">
                <a:solidFill>
                  <a:schemeClr val="tx1"/>
                </a:solidFill>
                <a:latin typeface="+mn-lt"/>
              </a:rPr>
              <a:t>Como consejero del club Leo Alfa Leo de una escuela primaria, me reuniré con el consejero docente una vez al mes para comentar las operaciones del club.</a:t>
            </a:r>
          </a:p>
          <a:p>
            <a:r>
              <a:rPr lang="es-ES" dirty="0">
                <a:solidFill>
                  <a:schemeClr val="tx1"/>
                </a:solidFill>
                <a:latin typeface="+mn-lt"/>
              </a:rPr>
              <a:t>Mentor: Me pondré en contacto cada trimestre con los dirigentes del club Leo.</a:t>
            </a:r>
          </a:p>
          <a:p>
            <a:r>
              <a:rPr lang="es-ES" dirty="0">
                <a:solidFill>
                  <a:schemeClr val="tx1"/>
                </a:solidFill>
                <a:latin typeface="+mn-lt"/>
              </a:rPr>
              <a:t>Motivador: Alentaré a los Leos a organizar al menos un proyecto de servicio al mes. </a:t>
            </a:r>
          </a:p>
          <a:p>
            <a:r>
              <a:rPr lang="es-ES" dirty="0">
                <a:solidFill>
                  <a:schemeClr val="tx1"/>
                </a:solidFill>
                <a:latin typeface="+mn-lt"/>
              </a:rPr>
              <a:t>Asesor: Alentaré la comunicación abierta entre los dirigentes y mi persona cuando haya un problema y no tomaré partido cuando haya un conflicto. </a:t>
            </a:r>
          </a:p>
          <a:p>
            <a:r>
              <a:rPr lang="es-ES" dirty="0">
                <a:solidFill>
                  <a:schemeClr val="tx1"/>
                </a:solidFill>
                <a:latin typeface="+mn-lt"/>
              </a:rPr>
              <a:t>Enlace: Traeré al menos 3 Leones a cada proyecto Leo</a:t>
            </a:r>
          </a:p>
          <a:p>
            <a:r>
              <a:rPr lang="es-ES" dirty="0">
                <a:solidFill>
                  <a:schemeClr val="tx1"/>
                </a:solidFill>
                <a:latin typeface="+mn-lt"/>
              </a:rPr>
              <a:t>Modelo de servicio: Llevaré puesta mi camiseta Leo en cada proyecto de servicio.  </a:t>
            </a:r>
          </a:p>
          <a:p>
            <a:endParaRPr lang="en-US"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solidFill>
                  <a:schemeClr val="tx1"/>
                </a:solidFill>
                <a:latin typeface="+mn-lt"/>
              </a:rPr>
              <a:t>Tiempo previsto: 15 minutos</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24</a:t>
            </a:fld>
            <a:endParaRPr lang="en-US" dirty="0"/>
          </a:p>
        </p:txBody>
      </p:sp>
    </p:spTree>
    <p:extLst>
      <p:ext uri="{BB962C8B-B14F-4D97-AF65-F5344CB8AC3E}">
        <p14:creationId xmlns:p14="http://schemas.microsoft.com/office/powerpoint/2010/main" val="27272652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latin typeface="Arial" pitchFamily="34" charset="0"/>
                <a:ea typeface="ＭＳ Ｐゴシック" pitchFamily="34" charset="-128"/>
              </a:rPr>
              <a:t>Es importante que los consejeros de clubes Leo entiendan claramente sus responsabilidades y obligaciones administrativas para garantizar que el club Leo se gestione correctamente.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latin typeface="Arial" pitchFamily="34" charset="0"/>
              <a:ea typeface="ＭＳ Ｐゴシック" pitchFamily="34" charset="-128"/>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ES" sz="1600" dirty="0">
                <a:latin typeface="Arial" pitchFamily="34" charset="0"/>
                <a:ea typeface="ＭＳ Ｐゴシック" pitchFamily="34" charset="-128"/>
              </a:rPr>
              <a:t>Este módulo cubrirá los aspectos administrativos clave de los clubes Leo, incluidos</a:t>
            </a:r>
          </a:p>
          <a:p>
            <a:pPr marL="742950" lvl="1" indent="-285750">
              <a:buFont typeface="Arial" panose="020B0604020202020204" pitchFamily="34" charset="0"/>
              <a:buChar char="•"/>
              <a:defRPr/>
            </a:pPr>
            <a:r>
              <a:rPr lang="es-ES" sz="1600" dirty="0">
                <a:latin typeface="Arial" pitchFamily="34" charset="0"/>
                <a:ea typeface="ＭＳ Ｐゴシック" pitchFamily="34" charset="-128"/>
              </a:rPr>
              <a:t>Afiliación Leo y presentación de informes</a:t>
            </a:r>
          </a:p>
          <a:p>
            <a:pPr marL="742950" lvl="1" indent="-285750">
              <a:buFont typeface="Arial" panose="020B0604020202020204" pitchFamily="34" charset="0"/>
              <a:buChar char="•"/>
              <a:defRPr/>
            </a:pPr>
            <a:r>
              <a:rPr lang="es-ES" sz="1600" dirty="0">
                <a:latin typeface="Arial" pitchFamily="34" charset="0"/>
                <a:ea typeface="ＭＳ Ｐゴシック" pitchFamily="34" charset="-128"/>
              </a:rPr>
              <a:t>Actividades de servicio Leo y presentación de informes</a:t>
            </a:r>
          </a:p>
          <a:p>
            <a:pPr marL="742950" lvl="1" indent="-285750">
              <a:buFont typeface="Arial" panose="020B0604020202020204" pitchFamily="34" charset="0"/>
              <a:buChar char="•"/>
              <a:defRPr/>
            </a:pPr>
            <a:r>
              <a:rPr lang="es-ES" sz="1600" dirty="0">
                <a:latin typeface="Arial" pitchFamily="34" charset="0"/>
                <a:ea typeface="ＭＳ Ｐゴシック" pitchFamily="34" charset="-128"/>
              </a:rPr>
              <a:t>Operaciones del club Leo</a:t>
            </a:r>
          </a:p>
          <a:p>
            <a:pPr marL="742950" lvl="1" indent="-285750">
              <a:buFont typeface="Arial" panose="020B0604020202020204" pitchFamily="34" charset="0"/>
              <a:buChar char="•"/>
              <a:defRPr/>
            </a:pPr>
            <a:r>
              <a:rPr lang="es-ES" sz="1600" dirty="0">
                <a:latin typeface="Arial" pitchFamily="34" charset="0"/>
                <a:ea typeface="ＭＳ Ｐゴシック" pitchFamily="34" charset="-128"/>
              </a:rPr>
              <a:t>Cuotas y contabilidad del club Leo </a:t>
            </a:r>
          </a:p>
          <a:p>
            <a:pPr marL="742950" lvl="1" indent="-285750">
              <a:buFont typeface="Arial" panose="020B0604020202020204" pitchFamily="34" charset="0"/>
              <a:buChar char="•"/>
              <a:defRPr/>
            </a:pPr>
            <a:r>
              <a:rPr lang="es-ES" sz="1600" dirty="0">
                <a:latin typeface="Arial" pitchFamily="34" charset="0"/>
                <a:ea typeface="ＭＳ Ｐゴシック" pitchFamily="34" charset="-128"/>
              </a:rPr>
              <a:t>Privacidad, seguros y marca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Al finalizar este módulo, deben haberse entendido claramente las tareas administrativas de alto nivel de un consejero de club Leo.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itchFamily="34" charset="0"/>
              <a:ea typeface="ＭＳ Ｐゴシック" pitchFamily="34" charset="-128"/>
            </a:endParaRPr>
          </a:p>
        </p:txBody>
      </p:sp>
      <p:sp>
        <p:nvSpPr>
          <p:cNvPr id="4" name="Slide Number Placeholder 3"/>
          <p:cNvSpPr>
            <a:spLocks noGrp="1"/>
          </p:cNvSpPr>
          <p:nvPr>
            <p:ph type="sldNum" sz="quarter" idx="5"/>
          </p:nvPr>
        </p:nvSpPr>
        <p:spPr/>
        <p:txBody>
          <a:bodyPr/>
          <a:lstStyle/>
          <a:p>
            <a:fld id="{65F38A34-01B5-8B47-8788-985DCB17BFD7}" type="slidenum">
              <a:rPr lang="en-US" smtClean="0"/>
              <a:t>25</a:t>
            </a:fld>
            <a:endParaRPr lang="en-US" dirty="0"/>
          </a:p>
        </p:txBody>
      </p:sp>
    </p:spTree>
    <p:extLst>
      <p:ext uri="{BB962C8B-B14F-4D97-AF65-F5344CB8AC3E}">
        <p14:creationId xmlns:p14="http://schemas.microsoft.com/office/powerpoint/2010/main" val="2930046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dirty="0">
                <a:solidFill>
                  <a:schemeClr val="tx1"/>
                </a:solidFill>
                <a:latin typeface="Arial" panose="020B0604020202020204" pitchFamily="34" charset="0"/>
                <a:ea typeface="+mn-ea"/>
                <a:cs typeface="Arial" panose="020B0604020202020204" pitchFamily="34" charset="0"/>
              </a:rPr>
              <a:t>Uno de los primeros trabajos de un consejero del club Leo es llevar los registros del club Leo. Todos los nuevos socios Leo deben completar el formulario de afiliación Leo 50 y presentarlo a los consejeros o dirigentes del club Leo. La información puede utilizarse para introducir los datos de los socios en MyLCI. El club de Leones patrocinador guarda los formularios en sus archivos, pero no tiene que enviarlos a la oficina internacional.</a:t>
            </a:r>
          </a:p>
        </p:txBody>
      </p:sp>
      <p:sp>
        <p:nvSpPr>
          <p:cNvPr id="4" name="Slide Number Placeholder 3"/>
          <p:cNvSpPr>
            <a:spLocks noGrp="1"/>
          </p:cNvSpPr>
          <p:nvPr>
            <p:ph type="sldNum" sz="quarter" idx="5"/>
          </p:nvPr>
        </p:nvSpPr>
        <p:spPr/>
        <p:txBody>
          <a:bodyPr/>
          <a:lstStyle/>
          <a:p>
            <a:fld id="{65F38A34-01B5-8B47-8788-985DCB17BFD7}" type="slidenum">
              <a:rPr lang="en-US" smtClean="0"/>
              <a:t>26</a:t>
            </a:fld>
            <a:endParaRPr lang="en-US" dirty="0"/>
          </a:p>
        </p:txBody>
      </p:sp>
    </p:spTree>
    <p:extLst>
      <p:ext uri="{BB962C8B-B14F-4D97-AF65-F5344CB8AC3E}">
        <p14:creationId xmlns:p14="http://schemas.microsoft.com/office/powerpoint/2010/main" val="11606974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solidFill>
                  <a:schemeClr val="tx1"/>
                </a:solidFill>
                <a:latin typeface="Arial" panose="020B0604020202020204" pitchFamily="34" charset="0"/>
                <a:ea typeface="+mn-ea"/>
                <a:cs typeface="Arial" panose="020B0604020202020204" pitchFamily="34" charset="0"/>
              </a:rPr>
              <a:t>El formulario de afiliación Leo Alfa (Leo 50A) es especialmente importante para los jóvenes menores de edad de los clubes Leo Alfa. El club de Leones patrocinador debe tener un formulario de solicitud firmado por uno de los padres o tutores.</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27</a:t>
            </a:fld>
            <a:endParaRPr lang="en-US" dirty="0"/>
          </a:p>
        </p:txBody>
      </p:sp>
    </p:spTree>
    <p:extLst>
      <p:ext uri="{BB962C8B-B14F-4D97-AF65-F5344CB8AC3E}">
        <p14:creationId xmlns:p14="http://schemas.microsoft.com/office/powerpoint/2010/main" val="205603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solidFill>
                  <a:schemeClr val="tx1"/>
                </a:solidFill>
                <a:latin typeface="+mn-lt"/>
                <a:ea typeface="ＭＳ Ｐゴシック" pitchFamily="34" charset="-128"/>
              </a:rPr>
              <a:t>Cada año, el presidente o secretario del club de Leones patrocinador debe informar sobre el consejero de su club Leo, aunque no haya habido cambios. La información sobre los consejeros de clubes Leo puede presentarse en línea a través de MyLCI o utilizando el formulario de informe Leo-72.  Una vez que se ha informado sobre el consejero del club Leo, éste puede presentar los datos del presidente y secretario del club Leo. Los tres cargos pueden iniciar sesión en su Lion Account y ver MyLCI y MyLion para informar sobre los socios del club Leo, acceder a los recursos para socios y presentar informes de actividades de servicio. </a:t>
            </a:r>
          </a:p>
          <a:p>
            <a:endParaRPr lang="en-US" dirty="0">
              <a:solidFill>
                <a:schemeClr val="tx1"/>
              </a:solidFill>
              <a:latin typeface="+mn-lt"/>
              <a:ea typeface="ＭＳ Ｐゴシック"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solidFill>
                  <a:schemeClr val="tx1"/>
                </a:solidFill>
                <a:latin typeface="+mn-lt"/>
                <a:ea typeface="ＭＳ Ｐゴシック" pitchFamily="34" charset="-128"/>
                <a:cs typeface="Arial" panose="020B0604020202020204" pitchFamily="34" charset="0"/>
              </a:rPr>
              <a:t>La presentación de informes es una de las responsabilidades principales del consejero del club Leo.</a:t>
            </a:r>
            <a:r>
              <a:rPr lang="es-ES" dirty="0">
                <a:solidFill>
                  <a:schemeClr val="tx1"/>
                </a:solidFill>
                <a:latin typeface="+mn-lt"/>
                <a:ea typeface="ＭＳ Ｐゴシック" pitchFamily="34" charset="-128"/>
                <a:cs typeface="Arial" panose="020B0604020202020204" pitchFamily="34" charset="0"/>
              </a:rPr>
              <a:t> El consejero debe asegurarse de haber sido designado oficialmente para el cargo por el club de Leones patrocinador y que los datos de los dirigentes y socios del club Leo estén actualizados, para que puedan recibir comunicaciones periódicas y las actualizaciones del programa. Cuando se da de alta a un socio Leo nuevo en MyLCI, el consejero puede descargar una tarjeta de socio Leo y un certificado de afiliación Leo para el nuevo socio. </a:t>
            </a:r>
          </a:p>
          <a:p>
            <a:endParaRPr lang="en-US" dirty="0">
              <a:solidFill>
                <a:schemeClr val="tx1"/>
              </a:solidFill>
              <a:latin typeface="+mn-lt"/>
              <a:ea typeface="ＭＳ Ｐゴシック" pitchFamily="34" charset="-128"/>
            </a:endParaRP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28</a:t>
            </a:fld>
            <a:endParaRPr lang="en-US" dirty="0"/>
          </a:p>
        </p:txBody>
      </p:sp>
    </p:spTree>
    <p:extLst>
      <p:ext uri="{BB962C8B-B14F-4D97-AF65-F5344CB8AC3E}">
        <p14:creationId xmlns:p14="http://schemas.microsoft.com/office/powerpoint/2010/main" val="6553775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Esta es la lista de los dirigentes que pueden informar sobre los socios Leo en MyLCI. </a:t>
            </a:r>
          </a:p>
        </p:txBody>
      </p:sp>
      <p:sp>
        <p:nvSpPr>
          <p:cNvPr id="4" name="Slide Number Placeholder 3"/>
          <p:cNvSpPr>
            <a:spLocks noGrp="1"/>
          </p:cNvSpPr>
          <p:nvPr>
            <p:ph type="sldNum" sz="quarter" idx="5"/>
          </p:nvPr>
        </p:nvSpPr>
        <p:spPr/>
        <p:txBody>
          <a:bodyPr/>
          <a:lstStyle/>
          <a:p>
            <a:fld id="{65F38A34-01B5-8B47-8788-985DCB17BFD7}" type="slidenum">
              <a:rPr lang="en-US" smtClean="0"/>
              <a:t>29</a:t>
            </a:fld>
            <a:endParaRPr lang="en-US" dirty="0"/>
          </a:p>
        </p:txBody>
      </p:sp>
    </p:spTree>
    <p:extLst>
      <p:ext uri="{BB962C8B-B14F-4D97-AF65-F5344CB8AC3E}">
        <p14:creationId xmlns:p14="http://schemas.microsoft.com/office/powerpoint/2010/main" val="2154351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ES" sz="2400" dirty="0">
                <a:latin typeface="Arial" pitchFamily="34" charset="0"/>
                <a:ea typeface="ＭＳ Ｐゴシック" pitchFamily="34" charset="-128"/>
              </a:rPr>
              <a:t>Este módulo cubrirá:</a:t>
            </a:r>
          </a:p>
          <a:p>
            <a:pPr marL="742950" lvl="1" indent="-285750">
              <a:buFont typeface="Arial" panose="020B0604020202020204" pitchFamily="34" charset="0"/>
              <a:buChar char="•"/>
              <a:defRPr/>
            </a:pPr>
            <a:r>
              <a:rPr lang="es-ES" sz="2400" dirty="0">
                <a:latin typeface="Arial" pitchFamily="34" charset="0"/>
                <a:ea typeface="ＭＳ Ｐゴシック" pitchFamily="34" charset="-128"/>
              </a:rPr>
              <a:t>Historia del Programa de Clubes Leo</a:t>
            </a:r>
          </a:p>
          <a:p>
            <a:pPr marL="742950" lvl="1" indent="-285750">
              <a:buFont typeface="Arial" panose="020B0604020202020204" pitchFamily="34" charset="0"/>
              <a:buChar char="•"/>
              <a:defRPr/>
            </a:pPr>
            <a:r>
              <a:rPr lang="es-ES" sz="2400" dirty="0">
                <a:latin typeface="Arial" pitchFamily="34" charset="0"/>
                <a:ea typeface="ＭＳ Ｐゴシック" pitchFamily="34" charset="-128"/>
              </a:rPr>
              <a:t>Estructura del Programa de Clubes Leo</a:t>
            </a:r>
          </a:p>
          <a:p>
            <a:pPr marL="742950" lvl="1" indent="-285750">
              <a:buFont typeface="Arial" panose="020B0604020202020204" pitchFamily="34" charset="0"/>
              <a:buChar char="•"/>
              <a:defRPr/>
            </a:pPr>
            <a:r>
              <a:rPr lang="es-ES" sz="2400" dirty="0">
                <a:latin typeface="Arial" pitchFamily="34" charset="0"/>
                <a:ea typeface="ＭＳ Ｐゴシック" pitchFamily="34" charset="-128"/>
              </a:rPr>
              <a:t>Objetivo de los Clubes Leo</a:t>
            </a:r>
          </a:p>
          <a:p>
            <a:pPr marL="742950" lvl="1" indent="-285750">
              <a:buFont typeface="Arial" panose="020B0604020202020204" pitchFamily="34" charset="0"/>
              <a:buChar char="•"/>
              <a:defRPr/>
            </a:pPr>
            <a:r>
              <a:rPr lang="es-ES" sz="2400" dirty="0">
                <a:latin typeface="Arial" pitchFamily="34" charset="0"/>
                <a:ea typeface="ＭＳ Ｐゴシック" pitchFamily="34" charset="-128"/>
              </a:rPr>
              <a:t>Datos actuales del Programa de Clubes Leo</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Al final de este módulo, los participantes deben tener los conocimientos básicos suficientes para poder explicar el Programa de Clubes Leo. </a:t>
            </a:r>
          </a:p>
          <a:p>
            <a:pPr marL="0" algn="l" defTabSz="914400" rtl="0" eaLnBrk="1" latinLnBrk="0" hangingPunct="1"/>
            <a:endParaRPr lang="en-US" sz="1200" kern="1200" dirty="0">
              <a:solidFill>
                <a:schemeClr val="tx1"/>
              </a:solidFill>
              <a:latin typeface="Arial" pitchFamily="34" charset="0"/>
              <a:ea typeface="ＭＳ Ｐゴシック" pitchFamily="34" charset="-128"/>
              <a:cs typeface="+mn-cs"/>
            </a:endParaRPr>
          </a:p>
        </p:txBody>
      </p:sp>
      <p:sp>
        <p:nvSpPr>
          <p:cNvPr id="4" name="Slide Number Placeholder 3"/>
          <p:cNvSpPr>
            <a:spLocks noGrp="1"/>
          </p:cNvSpPr>
          <p:nvPr>
            <p:ph type="sldNum" sz="quarter" idx="5"/>
          </p:nvPr>
        </p:nvSpPr>
        <p:spPr/>
        <p:txBody>
          <a:bodyPr/>
          <a:lstStyle/>
          <a:p>
            <a:fld id="{65F38A34-01B5-8B47-8788-985DCB17BFD7}" type="slidenum">
              <a:rPr lang="en-US" smtClean="0"/>
              <a:t>3</a:t>
            </a:fld>
            <a:endParaRPr lang="en-US" dirty="0"/>
          </a:p>
        </p:txBody>
      </p:sp>
    </p:spTree>
    <p:extLst>
      <p:ext uri="{BB962C8B-B14F-4D97-AF65-F5344CB8AC3E}">
        <p14:creationId xmlns:p14="http://schemas.microsoft.com/office/powerpoint/2010/main" val="35812132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ES" sz="1200" dirty="0">
                <a:solidFill>
                  <a:schemeClr val="tx1"/>
                </a:solidFill>
                <a:latin typeface="Arial" panose="020B0604020202020204" pitchFamily="34" charset="0"/>
                <a:ea typeface="ＭＳ Ｐゴシック" pitchFamily="34" charset="-128"/>
                <a:cs typeface="Arial" panose="020B0604020202020204" pitchFamily="34" charset="0"/>
              </a:rPr>
              <a:t>Los informes de servicio de los clubes Leo se presentan en MyLion. A diferencia de MyLCI, todos los Leos pueden acceder a una cuenta en MyLion con su número de socio. Cualquier socio puede crear un proyecto para su club, pero solo el consejero, presidente y secretario del club Leo pueden aprobarlo. Las razones para presentar informes incluyen:</a:t>
            </a:r>
          </a:p>
          <a:p>
            <a:pPr marL="342900" indent="-342900">
              <a:buFont typeface="Arial" panose="020B0604020202020204" pitchFamily="34" charset="0"/>
              <a:buChar char="•"/>
            </a:pPr>
            <a:r>
              <a:rPr lang="es-ES" sz="1200" dirty="0">
                <a:solidFill>
                  <a:schemeClr val="tx1"/>
                </a:solidFill>
                <a:latin typeface="Arial" panose="020B0604020202020204" pitchFamily="34" charset="0"/>
                <a:ea typeface="ＭＳ Ｐゴシック"/>
                <a:cs typeface="Arial" panose="020B0604020202020204" pitchFamily="34" charset="0"/>
              </a:rPr>
              <a:t>Demostrar el impacto de su club Leo.</a:t>
            </a:r>
          </a:p>
          <a:p>
            <a:pPr marL="342900" indent="-342900">
              <a:buFont typeface="Arial" panose="020B0604020202020204" pitchFamily="34" charset="0"/>
              <a:buChar char="•"/>
            </a:pPr>
            <a:r>
              <a:rPr lang="es-ES" sz="1200" dirty="0">
                <a:solidFill>
                  <a:schemeClr val="tx1"/>
                </a:solidFill>
                <a:latin typeface="Arial" panose="020B0604020202020204" pitchFamily="34" charset="0"/>
                <a:ea typeface="ＭＳ Ｐゴシック"/>
                <a:cs typeface="Arial" panose="020B0604020202020204" pitchFamily="34" charset="0"/>
              </a:rPr>
              <a:t>Mide el crecimiento global de la Asociación Internacional de Clubes de Leones y el impacto de los Leos en todo el mundo.</a:t>
            </a:r>
          </a:p>
          <a:p>
            <a:pPr marL="342900" indent="-342900">
              <a:buFont typeface="Arial" panose="020B0604020202020204" pitchFamily="34" charset="0"/>
              <a:buChar char="•"/>
            </a:pPr>
            <a:r>
              <a:rPr lang="es-ES" sz="1200" dirty="0">
                <a:solidFill>
                  <a:schemeClr val="tx1"/>
                </a:solidFill>
                <a:latin typeface="Arial" panose="020B0604020202020204" pitchFamily="34" charset="0"/>
                <a:ea typeface="ＭＳ Ｐゴシック"/>
                <a:cs typeface="Arial" panose="020B0604020202020204" pitchFamily="34" charset="0"/>
              </a:rPr>
              <a:t>Permite que los socios y clubes Leo reciban premios por presentar informes de servicio.</a:t>
            </a:r>
          </a:p>
          <a:p>
            <a:pPr marL="342900" indent="-342900">
              <a:buFont typeface="Arial" panose="020B0604020202020204" pitchFamily="34" charset="0"/>
              <a:buChar char="•"/>
            </a:pPr>
            <a:endParaRPr lang="en-US" sz="2000" dirty="0">
              <a:solidFill>
                <a:srgbClr val="616262"/>
              </a:solidFill>
              <a:latin typeface="Arial" pitchFamily="34" charset="0"/>
              <a:ea typeface="ＭＳ Ｐゴシック" pitchFamily="34" charset="-128"/>
              <a:cs typeface="Arial"/>
            </a:endParaRP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30</a:t>
            </a:fld>
            <a:endParaRPr lang="en-US" dirty="0"/>
          </a:p>
        </p:txBody>
      </p:sp>
    </p:spTree>
    <p:extLst>
      <p:ext uri="{BB962C8B-B14F-4D97-AF65-F5344CB8AC3E}">
        <p14:creationId xmlns:p14="http://schemas.microsoft.com/office/powerpoint/2010/main" val="24727700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Esta es la lista de los dirigentes que pueden presentar informes de actividades de servicio en MyLion. </a:t>
            </a:r>
          </a:p>
        </p:txBody>
      </p:sp>
      <p:sp>
        <p:nvSpPr>
          <p:cNvPr id="4" name="Slide Number Placeholder 3"/>
          <p:cNvSpPr>
            <a:spLocks noGrp="1"/>
          </p:cNvSpPr>
          <p:nvPr>
            <p:ph type="sldNum" sz="quarter" idx="5"/>
          </p:nvPr>
        </p:nvSpPr>
        <p:spPr/>
        <p:txBody>
          <a:bodyPr/>
          <a:lstStyle/>
          <a:p>
            <a:fld id="{65F38A34-01B5-8B47-8788-985DCB17BFD7}" type="slidenum">
              <a:rPr lang="en-US" smtClean="0"/>
              <a:t>31</a:t>
            </a:fld>
            <a:endParaRPr lang="en-US" dirty="0"/>
          </a:p>
        </p:txBody>
      </p:sp>
    </p:spTree>
    <p:extLst>
      <p:ext uri="{BB962C8B-B14F-4D97-AF65-F5344CB8AC3E}">
        <p14:creationId xmlns:p14="http://schemas.microsoft.com/office/powerpoint/2010/main" val="8474010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Cuando un consejero de club Leo presenta el informe del club Leo, debe asegurarse de seleccionar el nombre del club Leo en el menú desplegable de clubes en “Detalles de la actividad”, no debe seleccionar el nombre del club de Leones. Esta captura de pantalla muestra cuáles son las opciones del club Leo en "Planificar actividad futura". El dirigente del club Leo solo mostrará el nombre del club Leo en esta sección. </a:t>
            </a:r>
          </a:p>
        </p:txBody>
      </p:sp>
      <p:sp>
        <p:nvSpPr>
          <p:cNvPr id="4" name="Slide Number Placeholder 3"/>
          <p:cNvSpPr>
            <a:spLocks noGrp="1"/>
          </p:cNvSpPr>
          <p:nvPr>
            <p:ph type="sldNum" sz="quarter" idx="5"/>
          </p:nvPr>
        </p:nvSpPr>
        <p:spPr/>
        <p:txBody>
          <a:bodyPr/>
          <a:lstStyle/>
          <a:p>
            <a:fld id="{65F38A34-01B5-8B47-8788-985DCB17BFD7}" type="slidenum">
              <a:rPr lang="en-US" smtClean="0"/>
              <a:t>32</a:t>
            </a:fld>
            <a:endParaRPr lang="en-US" dirty="0"/>
          </a:p>
        </p:txBody>
      </p:sp>
    </p:spTree>
    <p:extLst>
      <p:ext uri="{BB962C8B-B14F-4D97-AF65-F5344CB8AC3E}">
        <p14:creationId xmlns:p14="http://schemas.microsoft.com/office/powerpoint/2010/main" val="14189951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latin typeface="Arial" pitchFamily="34" charset="0"/>
                <a:ea typeface="ＭＳ Ｐゴシック" pitchFamily="34" charset="-128"/>
              </a:rPr>
              <a:t>Al igual que en un club de Leones, los clubes Leo deben designar una junta directiva del club Leo que incluya a todos los dirigentes del club Leo y a tres socios Leo electos para que sirvan en calidad de vocales en la junta. El consejero del club Leo debe trabajar con la junta directiva para supervisar las actividades del club. </a:t>
            </a:r>
          </a:p>
          <a:p>
            <a:endParaRPr lang="en-US" dirty="0">
              <a:latin typeface="Arial" pitchFamily="34" charset="0"/>
              <a:ea typeface="ＭＳ Ｐゴシック" pitchFamily="34" charset="-128"/>
            </a:endParaRPr>
          </a:p>
          <a:p>
            <a:r>
              <a:rPr lang="es-ES" dirty="0">
                <a:latin typeface="Arial" pitchFamily="34" charset="0"/>
                <a:ea typeface="ＭＳ Ｐゴシック" pitchFamily="34" charset="-128"/>
              </a:rPr>
              <a:t>Las responsabilidades de la junta directiva incluyen el control y la supervisión de las actividades del club, como son la planificación de proyectos, el aumento de socios, la recaudación de fondos y las oportunidades de desarrollo de liderato. La junta directiva debe presentar un informe de estas actividades y operaciones a todos los socios del club Leo y al club de Leones patrocinador todos los años. La junta directiva también es responsable de ejecutar las políticas del club, desarrollar nuevas políticas y presentar las políticas propuestas para su aprobación a los socios del club Leo. Por último, la junta directiva supervisa los comités y los dirigentes y también establece la dirección del club Leo. Se puede obtener más información general en la página del Consejero del Club Leo, donde se incluyen enlaces a descripciones generales de los dirigentes Leo. https://www.lionsclubs.org/es/resources-for-members/resource-center/leo-club-advisors </a:t>
            </a:r>
          </a:p>
          <a:p>
            <a:endParaRPr lang="en-US" dirty="0"/>
          </a:p>
          <a:p>
            <a:r>
              <a:rPr lang="es-ES" dirty="0">
                <a:latin typeface="Arial" pitchFamily="34" charset="0"/>
                <a:ea typeface="ＭＳ Ｐゴシック" pitchFamily="34" charset="-128"/>
              </a:rPr>
              <a:t>Los clubes Leo deben reunirse periódicamente a la hora y en el lugar que acuerden los socios del club y hayan sido establecidos en los estatutos del club. Las reuniones deben tener lugar con regularidad en un lugar conveniente. Los clubes también deben considerar qué tipo de reunión es más conveniente para los socios, las reuniones presenciales, virtuales o una combinación de ambas.  </a:t>
            </a:r>
          </a:p>
          <a:p>
            <a:endParaRPr lang="en-US" dirty="0">
              <a:latin typeface="Arial" pitchFamily="34" charset="0"/>
              <a:ea typeface="ＭＳ Ｐゴシック" pitchFamily="34" charset="-128"/>
            </a:endParaRPr>
          </a:p>
          <a:p>
            <a:r>
              <a:rPr lang="es-ES" dirty="0">
                <a:latin typeface="Arial" pitchFamily="34" charset="0"/>
                <a:ea typeface="ＭＳ Ｐゴシック" pitchFamily="34" charset="-128"/>
              </a:rPr>
              <a:t>Los dirigentes del club Leo tienen diferentes responsabilidades en la gestión de las reuniones de club. Para empezar la reunión, el presidente declara abierta la reunión. El secretario lleva los registros de asistencia y las actas de las reuniones, mientras que el tesorero proporciona información actualizada sobre las finanzas del club. El consejero del club Leo tiene la responsabilidad de ayudar a guiar las reuniones y asegurarse de que los Leos entiendan cuáles son sus responsabilidades y cumplan con las exigencias de los cargo que ocupan. Lo ideal es que el consejero del club Leo o un representante designado del club de Leones patrocinador, estén presente en todas las reuniones del club Leo.</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33</a:t>
            </a:fld>
            <a:endParaRPr lang="en-US" dirty="0"/>
          </a:p>
        </p:txBody>
      </p:sp>
    </p:spTree>
    <p:extLst>
      <p:ext uri="{BB962C8B-B14F-4D97-AF65-F5344CB8AC3E}">
        <p14:creationId xmlns:p14="http://schemas.microsoft.com/office/powerpoint/2010/main" val="9559892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dirty="0">
                <a:solidFill>
                  <a:schemeClr val="tx1"/>
                </a:solidFill>
                <a:latin typeface="Arial" panose="020B0604020202020204" pitchFamily="34" charset="0"/>
                <a:ea typeface="ＭＳ Ｐゴシック" pitchFamily="34" charset="-128"/>
                <a:cs typeface="Arial" panose="020B0604020202020204" pitchFamily="34" charset="0"/>
              </a:rPr>
              <a:t>El consejero del club Leo debe supervisar muy de cerca las elecciones de los dirigentes del club Leo y actuar como referencia para los Leos en caso de que surjan preguntas o discrepancias. Las elecciones deben tener lugar durante el cuarto trimestre de cada año fiscal </a:t>
            </a:r>
            <a:br>
              <a:rPr lang="es-ES" sz="1200" dirty="0">
                <a:solidFill>
                  <a:schemeClr val="tx1"/>
                </a:solidFill>
                <a:latin typeface="Arial" panose="020B0604020202020204" pitchFamily="34" charset="0"/>
                <a:ea typeface="ＭＳ Ｐゴシック" pitchFamily="34" charset="-128"/>
                <a:cs typeface="Arial" panose="020B0604020202020204" pitchFamily="34" charset="0"/>
              </a:rPr>
            </a:br>
            <a:r>
              <a:rPr lang="es-ES" sz="1200" dirty="0">
                <a:solidFill>
                  <a:schemeClr val="tx1"/>
                </a:solidFill>
                <a:latin typeface="Arial" panose="020B0604020202020204" pitchFamily="34" charset="0"/>
                <a:ea typeface="ＭＳ Ｐゴシック" pitchFamily="34" charset="-128"/>
                <a:cs typeface="Arial" panose="020B0604020202020204" pitchFamily="34" charset="0"/>
              </a:rPr>
              <a:t>y los dirigentes electos toman posesión del cargo el 1 de julio. Los clubes basados en la escuela pueden optar por celebrar las elecciones durante una época diferente del año, que se ajuste a la política y prácticas de la escuela.</a:t>
            </a:r>
          </a:p>
          <a:p>
            <a:endParaRPr lang="en-US" sz="1200" dirty="0">
              <a:solidFill>
                <a:schemeClr val="tx1"/>
              </a:solidFill>
              <a:latin typeface="Arial" panose="020B0604020202020204" pitchFamily="34" charset="0"/>
              <a:ea typeface="ＭＳ Ｐゴシック" pitchFamily="34" charset="-128"/>
              <a:cs typeface="Arial" panose="020B0604020202020204" pitchFamily="34" charset="0"/>
            </a:endParaRPr>
          </a:p>
          <a:p>
            <a:pPr>
              <a:spcBef>
                <a:spcPts val="0"/>
              </a:spcBef>
              <a:spcAft>
                <a:spcPts val="1200"/>
              </a:spcAft>
              <a:defRPr/>
            </a:pPr>
            <a:r>
              <a:rPr lang="es-ES" sz="1200" dirty="0">
                <a:solidFill>
                  <a:schemeClr val="tx1"/>
                </a:solidFill>
                <a:latin typeface="Arial" panose="020B0604020202020204" pitchFamily="34" charset="0"/>
                <a:cs typeface="Arial" panose="020B0604020202020204" pitchFamily="34" charset="0"/>
              </a:rPr>
              <a:t>A continuación se indica el protocolo de votación, sin embargo, se pueden encontrar más detalles en el Capítulo XXII del Manual de Normas. En caso de duda, puede consultarse el Capítulo XXII del Manual de Normas para obtener detalles específicos relacionados con la votación y el protocolo de votación en los clubes Leo</a:t>
            </a:r>
            <a:r>
              <a:rPr lang="es-ES" sz="1200" baseline="0" dirty="0">
                <a:solidFill>
                  <a:schemeClr val="tx1"/>
                </a:solidFill>
                <a:latin typeface="Arial" panose="020B0604020202020204" pitchFamily="34" charset="0"/>
                <a:cs typeface="Arial" panose="020B0604020202020204" pitchFamily="34" charset="0"/>
              </a:rPr>
              <a:t>.</a:t>
            </a:r>
          </a:p>
        </p:txBody>
      </p:sp>
      <p:sp>
        <p:nvSpPr>
          <p:cNvPr id="4" name="Slide Number Placeholder 3"/>
          <p:cNvSpPr>
            <a:spLocks noGrp="1"/>
          </p:cNvSpPr>
          <p:nvPr>
            <p:ph type="sldNum" sz="quarter" idx="5"/>
          </p:nvPr>
        </p:nvSpPr>
        <p:spPr/>
        <p:txBody>
          <a:bodyPr/>
          <a:lstStyle/>
          <a:p>
            <a:fld id="{65F38A34-01B5-8B47-8788-985DCB17BFD7}" type="slidenum">
              <a:rPr lang="en-US" smtClean="0"/>
              <a:t>34</a:t>
            </a:fld>
            <a:endParaRPr lang="en-US" dirty="0"/>
          </a:p>
        </p:txBody>
      </p:sp>
    </p:spTree>
    <p:extLst>
      <p:ext uri="{BB962C8B-B14F-4D97-AF65-F5344CB8AC3E}">
        <p14:creationId xmlns:p14="http://schemas.microsoft.com/office/powerpoint/2010/main" val="21617164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Los consejeros deben asegurarse de juramentar debidamente a cada socio y de que cada año se lleve a cabo una toma de posesión de los dirigentes para traspasar las responsabilidades de los dirigentes anteriores. La guía de la Ceremonia de Juramentación de los Leos proporciona un guion para organizar estos eventos. </a:t>
            </a:r>
          </a:p>
        </p:txBody>
      </p:sp>
      <p:sp>
        <p:nvSpPr>
          <p:cNvPr id="4" name="Slide Number Placeholder 3"/>
          <p:cNvSpPr>
            <a:spLocks noGrp="1"/>
          </p:cNvSpPr>
          <p:nvPr>
            <p:ph type="sldNum" sz="quarter" idx="5"/>
          </p:nvPr>
        </p:nvSpPr>
        <p:spPr/>
        <p:txBody>
          <a:bodyPr/>
          <a:lstStyle/>
          <a:p>
            <a:fld id="{65F38A34-01B5-8B47-8788-985DCB17BFD7}" type="slidenum">
              <a:rPr lang="en-US" smtClean="0"/>
              <a:t>35</a:t>
            </a:fld>
            <a:endParaRPr lang="en-US" dirty="0"/>
          </a:p>
        </p:txBody>
      </p:sp>
    </p:spTree>
    <p:extLst>
      <p:ext uri="{BB962C8B-B14F-4D97-AF65-F5344CB8AC3E}">
        <p14:creationId xmlns:p14="http://schemas.microsoft.com/office/powerpoint/2010/main" val="6396956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solidFill>
                  <a:schemeClr val="tx1"/>
                </a:solidFill>
                <a:latin typeface="+mn-lt"/>
                <a:ea typeface="ＭＳ Ｐゴシック" pitchFamily="34" charset="-128"/>
              </a:rPr>
              <a:t>A fin de mantener un ritmo de crecimiento y desarrollo continuos del Programa de Clubes Leo, tanto la oficina internacional como la administración local de los Leones cobran ciertas cuotas. Estas cuotas apoyan el desarrollo de recursos para los Leos, como es el Programa de Subvenciones de Liderato Leo, </a:t>
            </a:r>
            <a:r>
              <a:rPr lang="es-ES" sz="1200" dirty="0">
                <a:solidFill>
                  <a:schemeClr val="tx1"/>
                </a:solidFill>
                <a:highlight>
                  <a:srgbClr val="FFFF00"/>
                </a:highlight>
                <a:latin typeface="+mn-lt"/>
                <a:ea typeface="ＭＳ Ｐゴシック" pitchFamily="34" charset="-128"/>
              </a:rPr>
              <a:t>club cibernético Leo</a:t>
            </a:r>
            <a:r>
              <a:rPr lang="es-ES" sz="1200" dirty="0">
                <a:solidFill>
                  <a:schemeClr val="tx1"/>
                </a:solidFill>
                <a:latin typeface="+mn-lt"/>
                <a:ea typeface="ＭＳ Ｐゴシック" pitchFamily="34" charset="-128"/>
              </a:rPr>
              <a:t>, MyLCI para Leos, la página de Facebook de los Leos, una marca Leo renovada, materiales de promoción, y muchos más.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mn-lt"/>
              <a:ea typeface="ＭＳ Ｐゴシック"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solidFill>
                  <a:schemeClr val="tx1"/>
                </a:solidFill>
                <a:latin typeface="+mn-lt"/>
                <a:ea typeface="ＭＳ Ｐゴシック" pitchFamily="34" charset="-128"/>
                <a:cs typeface="Arial" panose="020B0604020202020204" pitchFamily="34" charset="0"/>
              </a:rPr>
              <a:t>La cuota de organización de 100 USD se factura directamente al club de Leones patrocinador en el momento de la organización del nuevo club Leo. Dado que los Leos se consideran una actividad de servicio de los clubes de Leones, los clubes de Leones patrocinadores pueden remitir el pago de la cuota de patrocinio del club Leo utilizando su cuenta administrativa o de actividades. La cuota cubre el procesamiento del certificado de organización y las carpetas para socios, es decir, el certificado de organización (carta constitutiva), la carpeta para los dirigentes del club Leo, la carpeta para el patrocinador del club Leo y los prendedores de solapa Leo para cada socio original del club Leo.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0" dirty="0">
              <a:solidFill>
                <a:schemeClr val="tx1"/>
              </a:solidFill>
              <a:latin typeface="+mn-lt"/>
            </a:endParaRPr>
          </a:p>
          <a:p>
            <a:r>
              <a:rPr lang="es-ES" sz="1200" dirty="0">
                <a:solidFill>
                  <a:schemeClr val="tx1"/>
                </a:solidFill>
                <a:latin typeface="+mn-lt"/>
                <a:ea typeface="ＭＳ Ｐゴシック" pitchFamily="34" charset="-128"/>
              </a:rPr>
              <a:t>El importe de la cuota de patrocinio anual Leo es de 100 USD por cada club Leo activo. A los clubes de Leones se les factura una cuota anual de patrocinio de club Leo de 100 USD cada mes de julio para cubrir los materiales del Programa de Clubes Leo, envíos de remesas, el mantenimiento de registros del club, las comunicaciones, los premios, los recursos del programa y el seguro. </a:t>
            </a:r>
          </a:p>
          <a:p>
            <a:endParaRPr lang="en-US" sz="1200" dirty="0">
              <a:solidFill>
                <a:schemeClr val="tx1"/>
              </a:solidFill>
              <a:latin typeface="+mn-lt"/>
              <a:ea typeface="ＭＳ Ｐゴシック" pitchFamily="34" charset="-128"/>
            </a:endParaRPr>
          </a:p>
          <a:p>
            <a:r>
              <a:rPr lang="es-ES" sz="1200" b="1" dirty="0">
                <a:solidFill>
                  <a:schemeClr val="tx1"/>
                </a:solidFill>
                <a:latin typeface="+mn-lt"/>
                <a:ea typeface="ＭＳ Ｐゴシック" pitchFamily="34" charset="-128"/>
              </a:rPr>
              <a:t>Cuotas de club y de distrito</a:t>
            </a:r>
          </a:p>
          <a:p>
            <a:r>
              <a:rPr lang="es-ES" sz="1200" dirty="0">
                <a:solidFill>
                  <a:schemeClr val="tx1"/>
                </a:solidFill>
                <a:latin typeface="+mn-lt"/>
                <a:ea typeface="ＭＳ Ｐゴシック" pitchFamily="34" charset="-128"/>
              </a:rPr>
              <a:t>Aunque la oficina internacional no cobra cuotas a los socios Leo, los clubes Leos individuales pueden cobrar cuotas a sus socios para sufragar los costos relacionados con la cuota de patrocinio Leo y otros gastos administrativos. Las cuotas de los clubes Leo las determina el club individual y deben estar especificados en los estatutos y reglamentos del club. </a:t>
            </a:r>
          </a:p>
          <a:p>
            <a:endParaRPr lang="en-US" sz="1200" dirty="0">
              <a:solidFill>
                <a:schemeClr val="tx1"/>
              </a:solidFill>
              <a:latin typeface="+mn-lt"/>
              <a:ea typeface="ＭＳ Ｐゴシック" pitchFamily="34" charset="-128"/>
            </a:endParaRPr>
          </a:p>
          <a:p>
            <a:r>
              <a:rPr lang="es-ES" sz="1200" dirty="0">
                <a:solidFill>
                  <a:schemeClr val="tx1"/>
                </a:solidFill>
                <a:latin typeface="+mn-lt"/>
                <a:ea typeface="ＭＳ Ｐゴシック" pitchFamily="34" charset="-128"/>
              </a:rPr>
              <a:t>Es importante tener en cuenta, que las cuotas o contribuciones que se cobren a los socios deben ser mínimos y solo con el propósito de sufragar los gastos administrativos del club. En general, los fondos para actividades y proyectos del club Leo no deben provenir de las cuotas que se cobren a los socios.</a:t>
            </a:r>
          </a:p>
          <a:p>
            <a:endParaRPr lang="en-US" sz="1200" dirty="0">
              <a:solidFill>
                <a:schemeClr val="tx1"/>
              </a:solidFill>
              <a:latin typeface="+mn-lt"/>
              <a:ea typeface="ＭＳ Ｐゴシック" pitchFamily="34" charset="-128"/>
            </a:endParaRPr>
          </a:p>
          <a:p>
            <a:r>
              <a:rPr lang="es-ES" sz="1200" dirty="0">
                <a:solidFill>
                  <a:schemeClr val="tx1"/>
                </a:solidFill>
                <a:latin typeface="+mn-lt"/>
                <a:ea typeface="ＭＳ Ｐゴシック" pitchFamily="34" charset="-128"/>
              </a:rPr>
              <a:t>Los socios Leo que no paguen sus cuotas de afiliación al club no tendrán derecho a votar en las reuniones ordinarias o extraordinarias del club Leo, puesto que no estarán en pleno goce de derechos y privilegios hasta que paguen sus cuotas. </a:t>
            </a:r>
          </a:p>
          <a:p>
            <a:endParaRPr lang="en-US" sz="1200" dirty="0">
              <a:solidFill>
                <a:schemeClr val="tx1"/>
              </a:solidFill>
              <a:latin typeface="+mn-lt"/>
              <a:ea typeface="ＭＳ Ｐゴシック" pitchFamily="34" charset="-128"/>
            </a:endParaRPr>
          </a:p>
          <a:p>
            <a:r>
              <a:rPr lang="es-ES" sz="1200" dirty="0">
                <a:solidFill>
                  <a:schemeClr val="tx1"/>
                </a:solidFill>
                <a:latin typeface="+mn-lt"/>
                <a:ea typeface="ＭＳ Ｐゴシック" pitchFamily="34" charset="-128"/>
              </a:rPr>
              <a:t>También es importante tener en cuenta que el distrito Leo o el distrito múltiple Leo puede cobrar cuotas adicionales al club o a los socios.</a:t>
            </a:r>
          </a:p>
          <a:p>
            <a:endParaRPr lang="en-US" sz="1200" dirty="0">
              <a:solidFill>
                <a:schemeClr val="tx1"/>
              </a:solidFill>
              <a:latin typeface="+mn-lt"/>
              <a:ea typeface="ＭＳ Ｐゴシック" pitchFamily="34" charset="-128"/>
            </a:endParaRPr>
          </a:p>
          <a:p>
            <a:r>
              <a:rPr lang="es-ES" sz="1200" dirty="0">
                <a:solidFill>
                  <a:schemeClr val="tx1"/>
                </a:solidFill>
                <a:latin typeface="+mn-lt"/>
                <a:ea typeface="ＭＳ Ｐゴシック" pitchFamily="34" charset="-128"/>
              </a:rPr>
              <a:t>Cuando un club Leo ya no está activo, debe enviarse el </a:t>
            </a:r>
            <a:r>
              <a:rPr lang="es-ES" sz="1200" dirty="0">
                <a:solidFill>
                  <a:schemeClr val="tx1"/>
                </a:solidFill>
                <a:latin typeface="+mn-lt"/>
                <a:ea typeface="ＭＳ Ｐゴシック" pitchFamily="34" charset="-128"/>
                <a:hlinkClick r:id="rId3">
                  <a:extLst>
                    <a:ext uri="{A12FA001-AC4F-418D-AE19-62706E023703}">
                      <ahyp:hlinkClr xmlns:ahyp="http://schemas.microsoft.com/office/drawing/2018/hyperlinkcolor" val="tx"/>
                    </a:ext>
                  </a:extLst>
                </a:hlinkClick>
              </a:rPr>
              <a:t>Formulario de Terminación de Club Leo (Leo-86)</a:t>
            </a:r>
            <a:r>
              <a:rPr lang="es-ES" sz="1200" dirty="0">
                <a:solidFill>
                  <a:schemeClr val="tx1"/>
                </a:solidFill>
                <a:latin typeface="+mn-lt"/>
                <a:ea typeface="ＭＳ Ｐゴシック" pitchFamily="34" charset="-128"/>
              </a:rPr>
              <a:t> al Departamento del Programa de Clubes Leo no más tarde del 31 de octubre para recibir crédito por la cuota de patrocinio de 100 USD para el año en curso.</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36</a:t>
            </a:fld>
            <a:endParaRPr lang="en-US" dirty="0"/>
          </a:p>
        </p:txBody>
      </p:sp>
    </p:spTree>
    <p:extLst>
      <p:ext uri="{BB962C8B-B14F-4D97-AF65-F5344CB8AC3E}">
        <p14:creationId xmlns:p14="http://schemas.microsoft.com/office/powerpoint/2010/main" val="24319960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solidFill>
                  <a:schemeClr val="tx1"/>
                </a:solidFill>
                <a:latin typeface="+mn-lt"/>
                <a:ea typeface="ＭＳ Ｐゴシック" pitchFamily="34" charset="-128"/>
              </a:rPr>
              <a:t>Algunos clubes Leo usan las cuentas bancarias del club de Leones patrocinador, mientras que otros clubes Leo abren sus propias cuentas bancarias bajo la supervisión del club de Leones patrocinador. Si un club Leo opta por abrir su propia cuenta bancaria, debe registrar a dos signatarios autorizados, uno puede ser el secretario o el tesorero y el otro debe ser un socio designado del club de Leones patrocinador. El socio Leo a quien se concede la autoridad para supervisar esta cuenta bancaria debe poder abrir y/o ser cosignatario de la cuenta bancaria y ejecutar comprobaciones de conformidad con las leyes locales. </a:t>
            </a:r>
          </a:p>
          <a:p>
            <a:endParaRPr lang="en-US" dirty="0">
              <a:solidFill>
                <a:schemeClr val="tx1"/>
              </a:solidFill>
              <a:latin typeface="+mn-lt"/>
              <a:ea typeface="ＭＳ Ｐゴシック" pitchFamily="34" charset="-128"/>
            </a:endParaRPr>
          </a:p>
          <a:p>
            <a:r>
              <a:rPr lang="es-ES" dirty="0">
                <a:solidFill>
                  <a:schemeClr val="tx1"/>
                </a:solidFill>
                <a:latin typeface="+mn-lt"/>
                <a:ea typeface="ＭＳ Ｐゴシック" pitchFamily="34" charset="-128"/>
              </a:rPr>
              <a:t>Es importante que el club mantenga dos cuentas separadas, una para los fondos administrativos y otra para los fondos recaudados del público. Los fondos de la cuenta administrativa deben usarse para apoyar las actividades del club y pagar las cuotas locales, si procede. La cuenta de fondos recaudados del público debe usarse para apoyar las actividades de servicio comunitario del club. Con el consentimiento de la junta directiva, los fondos pueden transferirse de la cuenta administrativa a la cuenta de actividades. </a:t>
            </a:r>
          </a:p>
          <a:p>
            <a:endParaRPr lang="en-US" dirty="0">
              <a:solidFill>
                <a:schemeClr val="tx1"/>
              </a:solidFill>
              <a:latin typeface="+mn-lt"/>
              <a:ea typeface="ＭＳ Ｐゴシック" pitchFamily="34" charset="-128"/>
            </a:endParaRPr>
          </a:p>
          <a:p>
            <a:r>
              <a:rPr lang="es-ES" dirty="0">
                <a:solidFill>
                  <a:schemeClr val="tx1"/>
                </a:solidFill>
                <a:latin typeface="+mn-lt"/>
                <a:ea typeface="ＭＳ Ｐゴシック" pitchFamily="34" charset="-128"/>
              </a:rPr>
              <a:t>Los clubes Leo que tienen cuentas bancarias deben indicar específicamente en sus estatutos y reglamentos cómo se manejarán y mantendrán dichas cuentas.</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37</a:t>
            </a:fld>
            <a:endParaRPr lang="en-US" dirty="0"/>
          </a:p>
        </p:txBody>
      </p:sp>
    </p:spTree>
    <p:extLst>
      <p:ext uri="{BB962C8B-B14F-4D97-AF65-F5344CB8AC3E}">
        <p14:creationId xmlns:p14="http://schemas.microsoft.com/office/powerpoint/2010/main" val="19748190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latin typeface="Arial" pitchFamily="34" charset="0"/>
                <a:ea typeface="ＭＳ Ｐゴシック" pitchFamily="34" charset="-128"/>
              </a:rPr>
              <a:t>La información personal que reúne la Asociación se utiliza únicamente para actividades operativas, que incluyen cuotas, distribución de actualizaciones, apoyo al aumento de socios, planificación de convenciones y reuniones, promoción de relaciones públicas, programas de servicios de apoyo y publicidad especial. </a:t>
            </a:r>
          </a:p>
          <a:p>
            <a:endParaRPr lang="en-US" dirty="0">
              <a:latin typeface="Arial" pitchFamily="34" charset="0"/>
              <a:ea typeface="ＭＳ Ｐゴシック" pitchFamily="34" charset="-128"/>
            </a:endParaRPr>
          </a:p>
          <a:p>
            <a:r>
              <a:rPr lang="es-ES" dirty="0">
                <a:latin typeface="Arial" pitchFamily="34" charset="0"/>
                <a:ea typeface="ＭＳ Ｐゴシック" pitchFamily="34" charset="-128"/>
              </a:rPr>
              <a:t>Aunque confiamos en que nunca se produzcan daños o perjuicios como resultado de las actividades de los Leones o Leos, lo cierto es que los accidentes ocurren y los clubes deben estar informados sobre el seguro y la cobertura de responsabilidad. Los clubes Leo tienen exactamente la misma cobertura que los clubes de Leones y están automáticamente asegurados y cubiertos por la póliza de seguro de responsabilidad general de la Asociación Internacional de Clubes de Leones. </a:t>
            </a:r>
          </a:p>
          <a:p>
            <a:endParaRPr lang="en-US" dirty="0">
              <a:latin typeface="Arial" pitchFamily="34" charset="0"/>
              <a:ea typeface="ＭＳ Ｐゴシック" pitchFamily="34" charset="-128"/>
            </a:endParaRPr>
          </a:p>
          <a:p>
            <a:r>
              <a:rPr lang="es-ES" dirty="0">
                <a:latin typeface="Arial" pitchFamily="34" charset="0"/>
                <a:ea typeface="ＭＳ Ｐゴシック" pitchFamily="34" charset="-128"/>
              </a:rPr>
              <a:t>Si tienen alguna pregunta relacionada con la política de la cobertura, visiten el sitio web de la Asociación o comuníquense con la División de Asuntos Legales en legal@lionsclubs.org.</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38</a:t>
            </a:fld>
            <a:endParaRPr lang="en-US" dirty="0"/>
          </a:p>
        </p:txBody>
      </p:sp>
    </p:spTree>
    <p:extLst>
      <p:ext uri="{BB962C8B-B14F-4D97-AF65-F5344CB8AC3E}">
        <p14:creationId xmlns:p14="http://schemas.microsoft.com/office/powerpoint/2010/main" val="28622038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dirty="0">
                <a:solidFill>
                  <a:schemeClr val="tx1"/>
                </a:solidFill>
                <a:latin typeface="+mn-lt"/>
                <a:ea typeface="+mn-ea"/>
                <a:cs typeface="+mn-cs"/>
              </a:rPr>
              <a:t>Los colores y logotipos oficiales del Programa de Clubes Leo son azul claro, gris, verde y amarillo. Los emblemas de los Leos y Leones son marcas registradas de Lions International. Los logotipos pueden descargarse del sitio web de la Asociación en https://www.lionsclubs.org/es/resources-for-members/resource-center/logos-and-emblems.</a:t>
            </a:r>
          </a:p>
          <a:p>
            <a:pPr marL="342900" indent="-342900" eaLnBrk="1" hangingPunct="1">
              <a:buFont typeface="Arial" panose="020B0604020202020204" pitchFamily="34" charset="0"/>
              <a:buChar char="•"/>
              <a:defRPr/>
            </a:pP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ES" sz="1200" dirty="0">
                <a:solidFill>
                  <a:schemeClr val="tx1"/>
                </a:solidFill>
                <a:latin typeface="+mn-lt"/>
                <a:ea typeface="+mn-ea"/>
                <a:cs typeface="+mn-cs"/>
              </a:rPr>
              <a:t>Existen reglas sobre el uso de estos logotipos y emblemas. Los logotipos Leo pueden ser reproducidos por el club Leo para su uso en material de oficina, sitios web y otros materiales impresos. Los emblemas no pueden usarse en artículos que se venden a los socios o al público general con fines de recaudación de fondos. Es importante que los clubes utilicen el logotipo Leo de manera apropiada y sigan las directrices de marca Leo. </a:t>
            </a:r>
          </a:p>
          <a:p>
            <a:pPr marL="0" indent="0" eaLnBrk="1" hangingPunct="1">
              <a:buFont typeface="Arial" panose="020B0604020202020204" pitchFamily="34" charset="0"/>
              <a:buNone/>
              <a:defRPr/>
            </a:pPr>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39</a:t>
            </a:fld>
            <a:endParaRPr lang="en-US" dirty="0"/>
          </a:p>
        </p:txBody>
      </p:sp>
    </p:spTree>
    <p:extLst>
      <p:ext uri="{BB962C8B-B14F-4D97-AF65-F5344CB8AC3E}">
        <p14:creationId xmlns:p14="http://schemas.microsoft.com/office/powerpoint/2010/main" val="22519838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r>
              <a:rPr lang="es-ES" sz="1200" dirty="0">
                <a:solidFill>
                  <a:schemeClr val="tx1"/>
                </a:solidFill>
                <a:latin typeface="Arial" panose="020B0604020202020204" pitchFamily="34" charset="0"/>
                <a:ea typeface="ＭＳ Ｐゴシック" pitchFamily="34" charset="-128"/>
                <a:cs typeface="Arial" panose="020B0604020202020204" pitchFamily="34" charset="0"/>
              </a:rPr>
              <a:t>El Programa de Clubes Leo ha existido por más de 60 años. </a:t>
            </a:r>
          </a:p>
          <a:p>
            <a:pPr marL="342900" marR="0" lvl="0" indent="-342900">
              <a:lnSpc>
                <a:spcPct val="107000"/>
              </a:lnSpc>
              <a:spcBef>
                <a:spcPts val="0"/>
              </a:spcBef>
              <a:spcAft>
                <a:spcPts val="0"/>
              </a:spcAft>
              <a:buFont typeface="Symbol" panose="05050102010706020507" pitchFamily="18" charset="2"/>
              <a:buChar char=""/>
            </a:pPr>
            <a:r>
              <a:rPr lang="es-ES" sz="1200" dirty="0">
                <a:solidFill>
                  <a:schemeClr val="tx1"/>
                </a:solidFill>
                <a:latin typeface="Arial" panose="020B0604020202020204" pitchFamily="34" charset="0"/>
                <a:ea typeface="ＭＳ Ｐゴシック" pitchFamily="34" charset="-128"/>
                <a:cs typeface="Arial" panose="020B0604020202020204" pitchFamily="34" charset="0"/>
              </a:rPr>
              <a:t>1957: El Club de Leones de Glenside funda el primer club Leo en Abington, Pensilvania, Estados Unidos. El entrenador de béisbol de la escuela secundaria local y León activo Jim Graver fundó el primer club el 5 de diciembre con 35 estudiantes varones de la escuela secundaria. El club creó el acrónimo “Liderato, Igualdad y Oportunidad” y se eligieron los colores de la escuela, granate y dorado, como los colores del club Leo. Más adelante, se cambió “Igualdad” por “Experiencia”. </a:t>
            </a:r>
          </a:p>
          <a:p>
            <a:pPr marL="342900" marR="0" lvl="0" indent="-342900">
              <a:lnSpc>
                <a:spcPct val="107000"/>
              </a:lnSpc>
              <a:spcBef>
                <a:spcPts val="0"/>
              </a:spcBef>
              <a:spcAft>
                <a:spcPts val="0"/>
              </a:spcAft>
              <a:buFont typeface="Symbol" panose="05050102010706020507" pitchFamily="18" charset="2"/>
              <a:buChar char=""/>
            </a:pPr>
            <a:r>
              <a:rPr lang="es-ES" sz="1200" dirty="0">
                <a:solidFill>
                  <a:schemeClr val="tx1"/>
                </a:solidFill>
                <a:latin typeface="Arial" panose="020B0604020202020204" pitchFamily="34" charset="0"/>
                <a:ea typeface="ＭＳ Ｐゴシック" pitchFamily="34" charset="-128"/>
                <a:cs typeface="Arial" panose="020B0604020202020204" pitchFamily="34" charset="0"/>
              </a:rPr>
              <a:t>1964: El Programa de Clubes Leo pasa a ser un proyecto oficial del distrito en Pensilvania y empieza una rápida expansión.</a:t>
            </a:r>
          </a:p>
          <a:p>
            <a:pPr marL="342900" marR="0" lvl="0" indent="-342900">
              <a:lnSpc>
                <a:spcPct val="107000"/>
              </a:lnSpc>
              <a:spcBef>
                <a:spcPts val="0"/>
              </a:spcBef>
              <a:spcAft>
                <a:spcPts val="800"/>
              </a:spcAft>
              <a:buFont typeface="Symbol" panose="05050102010706020507" pitchFamily="18" charset="2"/>
              <a:buChar char=""/>
            </a:pPr>
            <a:r>
              <a:rPr lang="es-ES" sz="1200" dirty="0">
                <a:solidFill>
                  <a:schemeClr val="tx1"/>
                </a:solidFill>
                <a:latin typeface="Arial" panose="020B0604020202020204" pitchFamily="34" charset="0"/>
                <a:ea typeface="ＭＳ Ｐゴシック" pitchFamily="34" charset="-128"/>
                <a:cs typeface="Arial" panose="020B0604020202020204" pitchFamily="34" charset="0"/>
              </a:rPr>
              <a:t>1967: En octubre de 1967, el Programa de Clubes Leo pasa a ser un programa oficial de la Asociación Internacional de Clubes de Leones cuando la Junta Directiva lo adopta como programa oficial de la asociación. </a:t>
            </a:r>
          </a:p>
          <a:p>
            <a:endParaRPr lang="en-US" dirty="0"/>
          </a:p>
        </p:txBody>
      </p:sp>
    </p:spTree>
    <p:extLst>
      <p:ext uri="{BB962C8B-B14F-4D97-AF65-F5344CB8AC3E}">
        <p14:creationId xmlns:p14="http://schemas.microsoft.com/office/powerpoint/2010/main" val="13019327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latin typeface="Arial" pitchFamily="34" charset="0"/>
                <a:ea typeface="ＭＳ Ｐゴシック" pitchFamily="34" charset="-128"/>
              </a:rPr>
              <a:t>Durante el año, se llevan a cabo muchos eventos especiales para celebrar el Programa de Clubes Leo y reconocer a los Leos por su contribución al trabajo humanitario de la Asociación Internacional de Clubes de Leones. </a:t>
            </a:r>
          </a:p>
          <a:p>
            <a:endParaRPr lang="en-US" dirty="0">
              <a:latin typeface="Arial" pitchFamily="34" charset="0"/>
              <a:ea typeface="ＭＳ Ｐゴシック" pitchFamily="34" charset="-128"/>
            </a:endParaRPr>
          </a:p>
          <a:p>
            <a:r>
              <a:rPr lang="es-ES" dirty="0">
                <a:latin typeface="Arial" pitchFamily="34" charset="0"/>
                <a:ea typeface="ＭＳ Ｐゴシック" pitchFamily="34" charset="-128"/>
              </a:rPr>
              <a:t>En octubre, los clubes Leo organizan campañas de reclutamiento de socios y los Leos individuales recibirán un reconocimiento por invitar a jóvenes al club. </a:t>
            </a:r>
          </a:p>
          <a:p>
            <a:endParaRPr lang="en-US" dirty="0">
              <a:latin typeface="Arial" pitchFamily="34" charset="0"/>
              <a:ea typeface="ＭＳ Ｐゴシック" pitchFamily="34" charset="-128"/>
            </a:endParaRPr>
          </a:p>
          <a:p>
            <a:r>
              <a:rPr lang="es-ES" dirty="0">
                <a:latin typeface="Arial" pitchFamily="34" charset="0"/>
                <a:ea typeface="ＭＳ Ｐゴシック" pitchFamily="34" charset="-128"/>
              </a:rPr>
              <a:t>El 5 de diciembre se conmemora la fundación del primer club Leo en 1957. Conocido como Día Internacional del Leo, el 5 de diciembre es un día de celebración y promoción del Programa de Clubes Leo.</a:t>
            </a:r>
          </a:p>
          <a:p>
            <a:endParaRPr lang="en-US" dirty="0">
              <a:latin typeface="Arial" pitchFamily="34" charset="0"/>
              <a:ea typeface="ＭＳ Ｐゴシック" pitchFamily="34" charset="-128"/>
            </a:endParaRPr>
          </a:p>
          <a:p>
            <a:r>
              <a:rPr lang="es-ES" dirty="0">
                <a:latin typeface="Arial" pitchFamily="34" charset="0"/>
                <a:ea typeface="ＭＳ Ｐゴシック" pitchFamily="34" charset="-128"/>
              </a:rPr>
              <a:t>Abril es el Mes de los Clubes Leo, en el que se insta a los Leos y Leones a difundir el mensaje de los clubes Leo y el excelente servicio que prestan a sus comunidades</a:t>
            </a:r>
            <a:r>
              <a:rPr lang="es-ES" baseline="0" dirty="0">
                <a:latin typeface="Arial" pitchFamily="34" charset="0"/>
                <a:ea typeface="ＭＳ Ｐゴシック" pitchFamily="34" charset="-128"/>
              </a:rPr>
              <a:t>, además de las oportunidades de liderato disponibles para los jóvenes a través de este programa. </a:t>
            </a:r>
          </a:p>
          <a:p>
            <a:endParaRPr lang="en-US" dirty="0">
              <a:latin typeface="Arial" pitchFamily="34" charset="0"/>
              <a:ea typeface="ＭＳ Ｐゴシック" pitchFamily="34" charset="-128"/>
            </a:endParaRPr>
          </a:p>
          <a:p>
            <a:r>
              <a:rPr lang="es-ES" dirty="0">
                <a:latin typeface="Arial" pitchFamily="34" charset="0"/>
                <a:ea typeface="ＭＳ Ｐゴシック" pitchFamily="34" charset="-128"/>
              </a:rPr>
              <a:t>Por último, al final del año fiscal los Leos se reúnen en la Convención Internacional, donde participan en eventos, seminarios, celebraciones y actividades de servicio.</a:t>
            </a:r>
          </a:p>
        </p:txBody>
      </p:sp>
      <p:sp>
        <p:nvSpPr>
          <p:cNvPr id="4" name="Slide Number Placeholder 3"/>
          <p:cNvSpPr>
            <a:spLocks noGrp="1"/>
          </p:cNvSpPr>
          <p:nvPr>
            <p:ph type="sldNum" sz="quarter" idx="5"/>
          </p:nvPr>
        </p:nvSpPr>
        <p:spPr/>
        <p:txBody>
          <a:bodyPr/>
          <a:lstStyle/>
          <a:p>
            <a:fld id="{65F38A34-01B5-8B47-8788-985DCB17BFD7}" type="slidenum">
              <a:rPr lang="en-US" smtClean="0"/>
              <a:t>40</a:t>
            </a:fld>
            <a:endParaRPr lang="en-US" dirty="0"/>
          </a:p>
        </p:txBody>
      </p:sp>
    </p:spTree>
    <p:extLst>
      <p:ext uri="{BB962C8B-B14F-4D97-AF65-F5344CB8AC3E}">
        <p14:creationId xmlns:p14="http://schemas.microsoft.com/office/powerpoint/2010/main" val="29754870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solidFill>
                  <a:schemeClr val="tx1"/>
                </a:solidFill>
                <a:latin typeface="+mn-lt"/>
                <a:ea typeface="ＭＳ Ｐゴシック" pitchFamily="34" charset="-128"/>
              </a:rPr>
              <a:t>Notas para el instructor: Para la actividad opcional del final del Módulo 3, pida a los participantes que compartan los temas que más les interesan sobre el nuevo rol de consejero de club Leo. Invite a los actuales consejeros de clubes Leo a que compartan las mejores prácticas para trabajar con su club. </a:t>
            </a:r>
          </a:p>
          <a:p>
            <a:endParaRPr lang="en-US" dirty="0">
              <a:solidFill>
                <a:schemeClr val="tx1"/>
              </a:solidFill>
              <a:latin typeface="+mn-lt"/>
            </a:endParaRPr>
          </a:p>
          <a:p>
            <a:r>
              <a:rPr lang="es-ES" dirty="0">
                <a:solidFill>
                  <a:schemeClr val="tx1"/>
                </a:solidFill>
                <a:latin typeface="+mn-lt"/>
              </a:rPr>
              <a:t>Ejemplo: Los Leones que se pregunten cómo llevar a cabo una elección de dirigentes satisfactoria pueden consultar a los actuales consejeros de clubes Leo sobre sus operaciones y plataformas de votación.</a:t>
            </a:r>
          </a:p>
          <a:p>
            <a:endParaRPr lang="en-US"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solidFill>
                  <a:schemeClr val="tx1"/>
                </a:solidFill>
                <a:latin typeface="+mn-lt"/>
              </a:rPr>
              <a:t>Tiempo previsto: 10 minutos</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41</a:t>
            </a:fld>
            <a:endParaRPr lang="en-US" dirty="0"/>
          </a:p>
        </p:txBody>
      </p:sp>
    </p:spTree>
    <p:extLst>
      <p:ext uri="{BB962C8B-B14F-4D97-AF65-F5344CB8AC3E}">
        <p14:creationId xmlns:p14="http://schemas.microsoft.com/office/powerpoint/2010/main" val="2520690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latin typeface="Arial" pitchFamily="34" charset="0"/>
                <a:ea typeface="ＭＳ Ｐゴシック" pitchFamily="34" charset="-128"/>
              </a:rPr>
              <a:t>El módulo de recursos para clubes Leo incluye una descripción general del apoyo que ofrece la asociación junto con muchos recursos para los consejeros de clubes Leo. Este módulo cubrirá:</a:t>
            </a:r>
          </a:p>
          <a:p>
            <a:pPr marL="742950" lvl="1" indent="-285750">
              <a:buFont typeface="Arial" panose="020B0604020202020204" pitchFamily="34" charset="0"/>
              <a:buChar char="•"/>
              <a:defRPr/>
            </a:pPr>
            <a:r>
              <a:rPr lang="es-ES" sz="2400" dirty="0">
                <a:latin typeface="Arial" pitchFamily="34" charset="0"/>
                <a:ea typeface="ＭＳ Ｐゴシック" pitchFamily="34" charset="-128"/>
              </a:rPr>
              <a:t>Recursos para clubes Leo</a:t>
            </a:r>
          </a:p>
          <a:p>
            <a:pPr marL="742950" lvl="1" indent="-285750">
              <a:buFont typeface="Arial" panose="020B0604020202020204" pitchFamily="34" charset="0"/>
              <a:buChar char="•"/>
              <a:defRPr/>
            </a:pPr>
            <a:r>
              <a:rPr lang="es-ES" sz="2400" dirty="0">
                <a:latin typeface="Arial" pitchFamily="34" charset="0"/>
                <a:ea typeface="ＭＳ Ｐゴシック" pitchFamily="34" charset="-128"/>
              </a:rPr>
              <a:t>Comunicaciones del club Leo</a:t>
            </a:r>
          </a:p>
          <a:p>
            <a:pPr marL="742950" lvl="1" indent="-285750">
              <a:buFont typeface="Arial" panose="020B0604020202020204" pitchFamily="34" charset="0"/>
              <a:buChar char="•"/>
              <a:defRPr/>
            </a:pPr>
            <a:r>
              <a:rPr lang="es-ES" sz="2400" dirty="0">
                <a:latin typeface="Arial" pitchFamily="34" charset="0"/>
                <a:ea typeface="ＭＳ Ｐゴシック" pitchFamily="34" charset="-128"/>
              </a:rPr>
              <a:t>Subvenciones Leo</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Al final de este módulo, los consejeros deben conocer todos los recursos que ofrece la asociación para apoyar a los clubes Leo. </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42</a:t>
            </a:fld>
            <a:endParaRPr lang="en-US" dirty="0"/>
          </a:p>
        </p:txBody>
      </p:sp>
    </p:spTree>
    <p:extLst>
      <p:ext uri="{BB962C8B-B14F-4D97-AF65-F5344CB8AC3E}">
        <p14:creationId xmlns:p14="http://schemas.microsoft.com/office/powerpoint/2010/main" val="5270257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sz="1200" dirty="0">
                <a:solidFill>
                  <a:schemeClr val="tx1"/>
                </a:solidFill>
                <a:latin typeface="Arial" panose="020B0604020202020204" pitchFamily="34" charset="0"/>
                <a:ea typeface="Helvetica Neue" charset="0"/>
                <a:cs typeface="Arial" panose="020B0604020202020204" pitchFamily="34" charset="0"/>
              </a:rPr>
              <a:t>La oficina internacional de la Asociación se encuentra en Oak Brook, Illinois, EE.UU. En esta oficina hay 300 empleados de la Asociación y de la Fundación que prestan apoyo a los Leones.</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43</a:t>
            </a:fld>
            <a:endParaRPr lang="en-US" dirty="0"/>
          </a:p>
        </p:txBody>
      </p:sp>
    </p:spTree>
    <p:extLst>
      <p:ext uri="{BB962C8B-B14F-4D97-AF65-F5344CB8AC3E}">
        <p14:creationId xmlns:p14="http://schemas.microsoft.com/office/powerpoint/2010/main" val="17224405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Esta es la lista de los recursos del programa de clubes Leo que ofrece la oficina internacional. El módulo cubrirá cada uno de estos recursos en las siguientes diapositivas. Para obtener enlaces a los recursos, visiten www.lionsclubs.org/leos.</a:t>
            </a:r>
          </a:p>
        </p:txBody>
      </p:sp>
      <p:sp>
        <p:nvSpPr>
          <p:cNvPr id="4" name="Slide Number Placeholder 3"/>
          <p:cNvSpPr>
            <a:spLocks noGrp="1"/>
          </p:cNvSpPr>
          <p:nvPr>
            <p:ph type="sldNum" sz="quarter" idx="5"/>
          </p:nvPr>
        </p:nvSpPr>
        <p:spPr/>
        <p:txBody>
          <a:bodyPr/>
          <a:lstStyle/>
          <a:p>
            <a:fld id="{65F38A34-01B5-8B47-8788-985DCB17BFD7}" type="slidenum">
              <a:rPr lang="en-US" smtClean="0"/>
              <a:t>44</a:t>
            </a:fld>
            <a:endParaRPr lang="en-US" dirty="0"/>
          </a:p>
        </p:txBody>
      </p:sp>
    </p:spTree>
    <p:extLst>
      <p:ext uri="{BB962C8B-B14F-4D97-AF65-F5344CB8AC3E}">
        <p14:creationId xmlns:p14="http://schemas.microsoft.com/office/powerpoint/2010/main" val="6085706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El primer lugar que debe visitar el consejero es la página Leo en www.lionsclubs.org/leos. Esta página contiene enlaces a todos los recursos para los clubes Leo y otras páginas relacionadas con los clubes Leo en el sitio web de la Asociación. </a:t>
            </a:r>
          </a:p>
        </p:txBody>
      </p:sp>
      <p:sp>
        <p:nvSpPr>
          <p:cNvPr id="4" name="Slide Number Placeholder 3"/>
          <p:cNvSpPr>
            <a:spLocks noGrp="1"/>
          </p:cNvSpPr>
          <p:nvPr>
            <p:ph type="sldNum" sz="quarter" idx="5"/>
          </p:nvPr>
        </p:nvSpPr>
        <p:spPr/>
        <p:txBody>
          <a:bodyPr/>
          <a:lstStyle/>
          <a:p>
            <a:fld id="{65F38A34-01B5-8B47-8788-985DCB17BFD7}" type="slidenum">
              <a:rPr lang="en-US" smtClean="0"/>
              <a:t>45</a:t>
            </a:fld>
            <a:endParaRPr lang="en-US" dirty="0"/>
          </a:p>
        </p:txBody>
      </p:sp>
    </p:spTree>
    <p:extLst>
      <p:ext uri="{BB962C8B-B14F-4D97-AF65-F5344CB8AC3E}">
        <p14:creationId xmlns:p14="http://schemas.microsoft.com/office/powerpoint/2010/main" val="16817798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La Asociación ha creado recursos en línea para ayudar a comercializar los clubes Leo en línea. Los consejeros Leo encontrarán enlaces a los recursos Leo en la sección “Recursos útiles para Leos” en la página web Leo, o visitando el Centro de recursos del sitio web de la Asociación y seleccionando el público de los Leos. </a:t>
            </a:r>
          </a:p>
        </p:txBody>
      </p:sp>
      <p:sp>
        <p:nvSpPr>
          <p:cNvPr id="4" name="Slide Number Placeholder 3"/>
          <p:cNvSpPr>
            <a:spLocks noGrp="1"/>
          </p:cNvSpPr>
          <p:nvPr>
            <p:ph type="sldNum" sz="quarter" idx="5"/>
          </p:nvPr>
        </p:nvSpPr>
        <p:spPr/>
        <p:txBody>
          <a:bodyPr/>
          <a:lstStyle/>
          <a:p>
            <a:fld id="{65F38A34-01B5-8B47-8788-985DCB17BFD7}" type="slidenum">
              <a:rPr lang="en-US" smtClean="0"/>
              <a:t>46</a:t>
            </a:fld>
            <a:endParaRPr lang="en-US" dirty="0"/>
          </a:p>
        </p:txBody>
      </p:sp>
    </p:spTree>
    <p:extLst>
      <p:ext uri="{BB962C8B-B14F-4D97-AF65-F5344CB8AC3E}">
        <p14:creationId xmlns:p14="http://schemas.microsoft.com/office/powerpoint/2010/main" val="17213266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La Asociación tiene diferentes folletos, carteles y guías sobre Leos que pueden descargarse del sitio web. Los Leones también pueden pedir materiales impresos.</a:t>
            </a:r>
          </a:p>
        </p:txBody>
      </p:sp>
      <p:sp>
        <p:nvSpPr>
          <p:cNvPr id="4" name="Slide Number Placeholder 3"/>
          <p:cNvSpPr>
            <a:spLocks noGrp="1"/>
          </p:cNvSpPr>
          <p:nvPr>
            <p:ph type="sldNum" sz="quarter" idx="5"/>
          </p:nvPr>
        </p:nvSpPr>
        <p:spPr/>
        <p:txBody>
          <a:bodyPr/>
          <a:lstStyle/>
          <a:p>
            <a:fld id="{65F38A34-01B5-8B47-8788-985DCB17BFD7}" type="slidenum">
              <a:rPr lang="en-US" smtClean="0"/>
              <a:t>47</a:t>
            </a:fld>
            <a:endParaRPr lang="en-US" dirty="0"/>
          </a:p>
        </p:txBody>
      </p:sp>
    </p:spTree>
    <p:extLst>
      <p:ext uri="{BB962C8B-B14F-4D97-AF65-F5344CB8AC3E}">
        <p14:creationId xmlns:p14="http://schemas.microsoft.com/office/powerpoint/2010/main" val="19900641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El Formulario de publicaciones de clubes Leo contiene la lista completa de los recursos impresos que ofrece la Asociación. Para hacer un pedido, puede enviarse el formulario de pedido del programa de clubes Leo a leo@lionsclubs.org. Los recursos son gratuitos, pero el club de Leones, el distrito o el distrito múltiple deben pagar el envío. </a:t>
            </a:r>
          </a:p>
        </p:txBody>
      </p:sp>
      <p:sp>
        <p:nvSpPr>
          <p:cNvPr id="4" name="Slide Number Placeholder 3"/>
          <p:cNvSpPr>
            <a:spLocks noGrp="1"/>
          </p:cNvSpPr>
          <p:nvPr>
            <p:ph type="sldNum" sz="quarter" idx="5"/>
          </p:nvPr>
        </p:nvSpPr>
        <p:spPr/>
        <p:txBody>
          <a:bodyPr/>
          <a:lstStyle/>
          <a:p>
            <a:fld id="{65F38A34-01B5-8B47-8788-985DCB17BFD7}" type="slidenum">
              <a:rPr lang="en-US" smtClean="0"/>
              <a:t>48</a:t>
            </a:fld>
            <a:endParaRPr lang="en-US" dirty="0"/>
          </a:p>
        </p:txBody>
      </p:sp>
    </p:spTree>
    <p:extLst>
      <p:ext uri="{BB962C8B-B14F-4D97-AF65-F5344CB8AC3E}">
        <p14:creationId xmlns:p14="http://schemas.microsoft.com/office/powerpoint/2010/main" val="6659034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latin typeface="Arial" pitchFamily="34" charset="0"/>
                <a:ea typeface="ＭＳ Ｐゴシック" pitchFamily="34" charset="-128"/>
              </a:rPr>
              <a:t>Lions Shop tiene una sección de Leos que incluye artículos para socios Leo y para reuniones de clubes Leo, entre ellos carpetas para socios nuevos Leo, prendedores de solapa Leo, campanas Leo y prendas de vestir Leo. </a:t>
            </a:r>
          </a:p>
        </p:txBody>
      </p:sp>
      <p:sp>
        <p:nvSpPr>
          <p:cNvPr id="4" name="Slide Number Placeholder 3"/>
          <p:cNvSpPr>
            <a:spLocks noGrp="1"/>
          </p:cNvSpPr>
          <p:nvPr>
            <p:ph type="sldNum" sz="quarter" idx="5"/>
          </p:nvPr>
        </p:nvSpPr>
        <p:spPr/>
        <p:txBody>
          <a:bodyPr/>
          <a:lstStyle/>
          <a:p>
            <a:fld id="{65F38A34-01B5-8B47-8788-985DCB17BFD7}" type="slidenum">
              <a:rPr lang="en-US" smtClean="0"/>
              <a:t>49</a:t>
            </a:fld>
            <a:endParaRPr lang="en-US" dirty="0"/>
          </a:p>
        </p:txBody>
      </p:sp>
    </p:spTree>
    <p:extLst>
      <p:ext uri="{BB962C8B-B14F-4D97-AF65-F5344CB8AC3E}">
        <p14:creationId xmlns:p14="http://schemas.microsoft.com/office/powerpoint/2010/main" val="3350570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latinLnBrk="0" hangingPunct="1">
              <a:lnSpc>
                <a:spcPct val="107000"/>
              </a:lnSpc>
              <a:spcBef>
                <a:spcPts val="0"/>
              </a:spcBef>
              <a:spcAft>
                <a:spcPts val="0"/>
              </a:spcAft>
              <a:buFont typeface="Symbol" panose="05050102010706020507" pitchFamily="18" charset="2"/>
              <a:buNone/>
            </a:pPr>
            <a:r>
              <a:rPr lang="es-ES" sz="1200" dirty="0">
                <a:solidFill>
                  <a:schemeClr val="tx1"/>
                </a:solidFill>
                <a:latin typeface="Arial" panose="020B0604020202020204" pitchFamily="34" charset="0"/>
                <a:ea typeface="ＭＳ Ｐゴシック" pitchFamily="34" charset="-128"/>
                <a:cs typeface="Arial" panose="020B0604020202020204" pitchFamily="34" charset="0"/>
              </a:rPr>
              <a:t>Historia más reciente de los clubes Leo </a:t>
            </a:r>
          </a:p>
          <a:p>
            <a:pPr marL="342900" marR="0" lvl="0" indent="-342900" algn="l" defTabSz="914400" rtl="0" eaLnBrk="1" latinLnBrk="0" hangingPunct="1">
              <a:lnSpc>
                <a:spcPct val="107000"/>
              </a:lnSpc>
              <a:spcBef>
                <a:spcPts val="0"/>
              </a:spcBef>
              <a:spcAft>
                <a:spcPts val="0"/>
              </a:spcAft>
              <a:buFont typeface="Symbol" panose="05050102010706020507" pitchFamily="18" charset="2"/>
              <a:buChar char=""/>
            </a:pPr>
            <a:r>
              <a:rPr lang="es-ES" sz="1200" dirty="0">
                <a:solidFill>
                  <a:schemeClr val="tx1"/>
                </a:solidFill>
                <a:latin typeface="Arial"/>
                <a:ea typeface="ＭＳ Ｐゴシック"/>
                <a:cs typeface="Arial"/>
              </a:rPr>
              <a:t>2008: Se crean dos grupos de clubes Leo diferentes.</a:t>
            </a:r>
          </a:p>
          <a:p>
            <a:pPr marL="342900" indent="-342900">
              <a:lnSpc>
                <a:spcPct val="107000"/>
              </a:lnSpc>
              <a:buFont typeface="Symbol" panose="05050102010706020507" pitchFamily="18" charset="2"/>
              <a:buChar char=""/>
            </a:pPr>
            <a:r>
              <a:rPr lang="es-ES" sz="1200" dirty="0">
                <a:solidFill>
                  <a:schemeClr val="tx1"/>
                </a:solidFill>
                <a:latin typeface="Arial"/>
                <a:ea typeface="ＭＳ Ｐゴシック"/>
                <a:cs typeface="Arial"/>
              </a:rPr>
              <a:t>2009: Se crea la Comisión Consultora de Clubes Leo como una junta internacional de consejeros, con 32 representantes Leos y Leones de cada una de las áreas estatutarias. </a:t>
            </a:r>
            <a:r>
              <a:rPr lang="es-ES" dirty="0">
                <a:latin typeface="Arial"/>
                <a:ea typeface="ＭＳ Ｐゴシック"/>
                <a:cs typeface="Arial"/>
              </a:rPr>
              <a:t>y se </a:t>
            </a:r>
            <a:r>
              <a:rPr lang="es-ES" dirty="0"/>
              <a:t>separa a los Leos Alfa en edades de 12 a 18 años y los Leos Omega en edades de 18 a 30 años.</a:t>
            </a:r>
          </a:p>
          <a:p>
            <a:pPr marL="342900" marR="0" lvl="0" indent="-342900" algn="l" defTabSz="914400" rtl="0" eaLnBrk="1" latinLnBrk="0" hangingPunct="1">
              <a:lnSpc>
                <a:spcPct val="107000"/>
              </a:lnSpc>
              <a:spcBef>
                <a:spcPts val="0"/>
              </a:spcBef>
              <a:spcAft>
                <a:spcPts val="0"/>
              </a:spcAft>
              <a:buFont typeface="Symbol" panose="05050102010706020507" pitchFamily="18" charset="2"/>
              <a:buChar char=""/>
            </a:pPr>
            <a:r>
              <a:rPr lang="es-ES" sz="1200" dirty="0">
                <a:solidFill>
                  <a:schemeClr val="tx1"/>
                </a:solidFill>
                <a:latin typeface="Arial" panose="020B0604020202020204" pitchFamily="34" charset="0"/>
                <a:ea typeface="ＭＳ Ｐゴシック" pitchFamily="34" charset="-128"/>
                <a:cs typeface="Arial" panose="020B0604020202020204" pitchFamily="34" charset="0"/>
              </a:rPr>
              <a:t>2018: se nombra a dos enlaces Leos-Leones con la Junta Directiva, que sirven como los primeros representantes jóvenes designados.</a:t>
            </a:r>
          </a:p>
          <a:p>
            <a:pPr marL="342900" marR="0" lvl="0" indent="-342900" algn="l" defTabSz="914400" rtl="0" eaLnBrk="1" latinLnBrk="0" hangingPunct="1">
              <a:lnSpc>
                <a:spcPct val="107000"/>
              </a:lnSpc>
              <a:spcBef>
                <a:spcPts val="0"/>
              </a:spcBef>
              <a:spcAft>
                <a:spcPts val="800"/>
              </a:spcAft>
              <a:buFont typeface="Symbol" panose="05050102010706020507" pitchFamily="18" charset="2"/>
              <a:buChar char=""/>
            </a:pPr>
            <a:r>
              <a:rPr lang="es-ES" sz="1200" dirty="0">
                <a:solidFill>
                  <a:schemeClr val="tx1"/>
                </a:solidFill>
                <a:latin typeface="Arial" panose="020B0604020202020204" pitchFamily="34" charset="0"/>
                <a:ea typeface="ＭＳ Ｐゴシック" pitchFamily="34" charset="-128"/>
                <a:cs typeface="Arial" panose="020B0604020202020204" pitchFamily="34" charset="0"/>
              </a:rPr>
              <a:t>2019: El Programa de Clubes Leo llega a 150 países.</a:t>
            </a:r>
          </a:p>
          <a:p>
            <a:endParaRPr lang="en-US" dirty="0"/>
          </a:p>
        </p:txBody>
      </p:sp>
    </p:spTree>
    <p:extLst>
      <p:ext uri="{BB962C8B-B14F-4D97-AF65-F5344CB8AC3E}">
        <p14:creationId xmlns:p14="http://schemas.microsoft.com/office/powerpoint/2010/main" val="34008041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latin typeface="Arial" pitchFamily="34" charset="0"/>
                <a:ea typeface="ＭＳ Ｐゴシック" pitchFamily="34" charset="-128"/>
              </a:rPr>
              <a:t>La oficina internacional envía las noticias electrónicas a los dirigentes, socios y consejeros de clubes Leo, así como a los asesores de distrito / distrito múltiple Leo del año fiscal en curso cuyos datos consten en la oficina internacional, siempre que hayan proporcionado una dirección de correo electrónico única. Estas noticias se envían cada 1 o 2 meses y proporcionan información importante sobre plazos, eventos y recursos para los Leos y Leones que participan en el Programa de Clubes Leo.</a:t>
            </a:r>
          </a:p>
          <a:p>
            <a:endParaRPr lang="en-US" altLang="en-US" dirty="0">
              <a:latin typeface="Arial" pitchFamily="34" charset="0"/>
              <a:ea typeface="ＭＳ Ｐゴシック" pitchFamily="34" charset="-128"/>
            </a:endParaRPr>
          </a:p>
          <a:p>
            <a:r>
              <a:rPr lang="es-ES" dirty="0">
                <a:latin typeface="Arial" pitchFamily="34" charset="0"/>
                <a:ea typeface="ＭＳ Ｐゴシック" pitchFamily="34" charset="-128"/>
              </a:rPr>
              <a:t>Los consejeros que hayan comunicado su información de contacto a la oficina internacional y no estén recibiendo las noticias electrónicas Leo deben comunicarse con el Departamento del Programa de Clubes Leo.</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50</a:t>
            </a:fld>
            <a:endParaRPr lang="en-US" dirty="0"/>
          </a:p>
        </p:txBody>
      </p:sp>
    </p:spTree>
    <p:extLst>
      <p:ext uri="{BB962C8B-B14F-4D97-AF65-F5344CB8AC3E}">
        <p14:creationId xmlns:p14="http://schemas.microsoft.com/office/powerpoint/2010/main" val="178539241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latin typeface="Arial" pitchFamily="34" charset="0"/>
                <a:ea typeface="ＭＳ Ｐゴシック" pitchFamily="34" charset="-128"/>
              </a:rPr>
              <a:t>Esta página permite que los socios Leo y Leones accedan rápidamente a las noticias y más recientes sobre el Programa de Clubes Leo. También sirve como plataforma para que los socios Leo de todo el mundo se conecten y compartan ideas sobre temas como proyectos comunitarios eficaces y cómo ser un buen líder. Al igual que Leo eNews, también es una manera excelente de mantenerse informado de las últimas noticias y eventos relacionados con el Programa de Clubes Leo. Pueden seguir la página en www.facebook.com/leoclubs.</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51</a:t>
            </a:fld>
            <a:endParaRPr lang="en-US" dirty="0"/>
          </a:p>
        </p:txBody>
      </p:sp>
    </p:spTree>
    <p:extLst>
      <p:ext uri="{BB962C8B-B14F-4D97-AF65-F5344CB8AC3E}">
        <p14:creationId xmlns:p14="http://schemas.microsoft.com/office/powerpoint/2010/main" val="26049365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solidFill>
                  <a:schemeClr val="tx1"/>
                </a:solidFill>
                <a:latin typeface="Arial" panose="020B0604020202020204" pitchFamily="34" charset="0"/>
                <a:ea typeface="Calibri" panose="020F0502020204030204" pitchFamily="34" charset="0"/>
                <a:cs typeface="Arial" panose="020B0604020202020204" pitchFamily="34" charset="0"/>
              </a:rPr>
              <a:t>La Comisión Consultora de Clubes Leo es una junta consultiva compuesta por 32 Leos y Leones de todas las áreas estatutarias que se reúne mensualmente y trabaja en los comités para proporcionar información y asesoramiento a la Asociación y crear recursos para ayudar al Programa de Clubes Leo. La comisión trabaja en tres comités que se centran en el reclutamiento de Leos, la experiencia como socio Leo y la transición de Leo a León. Cada comité ha creado documentos de PowerPoint y guías que están disponibles en el sitio web de los Leones. Las solicitudes deben presentarse cada año no más tarde del 15 de agosto. </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52</a:t>
            </a:fld>
            <a:endParaRPr lang="en-US" dirty="0"/>
          </a:p>
        </p:txBody>
      </p:sp>
    </p:spTree>
    <p:extLst>
      <p:ext uri="{BB962C8B-B14F-4D97-AF65-F5344CB8AC3E}">
        <p14:creationId xmlns:p14="http://schemas.microsoft.com/office/powerpoint/2010/main" val="155222735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Se puede designar a un Leo o Leo-León para que sirva a nivel de distrito o distrito múltiple. </a:t>
            </a:r>
          </a:p>
          <a:p>
            <a:endParaRPr lang="en-US" dirty="0"/>
          </a:p>
          <a:p>
            <a:r>
              <a:rPr lang="es-ES" dirty="0"/>
              <a:t>Los Leos-Leones también tienen la oportunidad de actuar como enlaces oficiales con la Junta Directiva de la Asociación. Cada año se nombran dos Leos-Leones para que representen los intereses y perspectivas de los jóvenes. </a:t>
            </a:r>
          </a:p>
          <a:p>
            <a:endParaRPr lang="en-US" dirty="0"/>
          </a:p>
          <a:p>
            <a:r>
              <a:rPr lang="es-ES" b="0" i="0" dirty="0">
                <a:solidFill>
                  <a:srgbClr val="151515"/>
                </a:solidFill>
                <a:latin typeface="HelveticaNeue-Light"/>
              </a:rPr>
              <a:t>Para obtener más información sobre </a:t>
            </a:r>
            <a:r>
              <a:rPr lang="es-ES" dirty="0">
                <a:solidFill>
                  <a:srgbClr val="151515"/>
                </a:solidFill>
                <a:latin typeface="HelveticaNeue-Light"/>
              </a:rPr>
              <a:t>estos cargos</a:t>
            </a:r>
            <a:r>
              <a:rPr lang="es-ES" b="0" i="0" dirty="0">
                <a:solidFill>
                  <a:srgbClr val="151515"/>
                </a:solidFill>
                <a:latin typeface="HelveticaNeue-Light"/>
              </a:rPr>
              <a:t>, consulten los capítulos III VII del Manual de Normas. https://www.lionsclubs.org/es/resources-for-members/resource-center/board-policy-manual</a:t>
            </a:r>
            <a:r>
              <a:rPr lang="es-ES" dirty="0">
                <a:solidFill>
                  <a:srgbClr val="151515"/>
                </a:solidFill>
                <a:latin typeface="HelveticaNeue-Light"/>
              </a:rPr>
              <a:t> </a:t>
            </a:r>
          </a:p>
        </p:txBody>
      </p:sp>
      <p:sp>
        <p:nvSpPr>
          <p:cNvPr id="4" name="Slide Number Placeholder 3"/>
          <p:cNvSpPr>
            <a:spLocks noGrp="1"/>
          </p:cNvSpPr>
          <p:nvPr>
            <p:ph type="sldNum" sz="quarter" idx="5"/>
          </p:nvPr>
        </p:nvSpPr>
        <p:spPr/>
        <p:txBody>
          <a:bodyPr/>
          <a:lstStyle/>
          <a:p>
            <a:fld id="{65F38A34-01B5-8B47-8788-985DCB17BFD7}" type="slidenum">
              <a:rPr lang="en-US" smtClean="0"/>
              <a:t>53</a:t>
            </a:fld>
            <a:endParaRPr lang="en-US" dirty="0"/>
          </a:p>
        </p:txBody>
      </p:sp>
    </p:spTree>
    <p:extLst>
      <p:ext uri="{BB962C8B-B14F-4D97-AF65-F5344CB8AC3E}">
        <p14:creationId xmlns:p14="http://schemas.microsoft.com/office/powerpoint/2010/main" val="148700791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El Centro Leonístico de Aprendizaje proporciona a los Leones y Leos la oportunidad de desarrollar habilidades de liderato a través de cursos en línea a los que se puede acceder a través del sitio web de los Leones. Un Leo necesitará las credenciales de una Lion Account para iniciar sesión y navegar a la herramienta digital Learn.</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54</a:t>
            </a:fld>
            <a:endParaRPr lang="en-US" dirty="0"/>
          </a:p>
        </p:txBody>
      </p:sp>
    </p:spTree>
    <p:extLst>
      <p:ext uri="{BB962C8B-B14F-4D97-AF65-F5344CB8AC3E}">
        <p14:creationId xmlns:p14="http://schemas.microsoft.com/office/powerpoint/2010/main" val="219670344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dirty="0">
                <a:solidFill>
                  <a:schemeClr val="tx1"/>
                </a:solidFill>
                <a:latin typeface="Arial" panose="020B0604020202020204" pitchFamily="34" charset="0"/>
                <a:ea typeface="ＭＳ Ｐゴシック" pitchFamily="34" charset="-128"/>
                <a:cs typeface="Arial" panose="020B0604020202020204" pitchFamily="34" charset="0"/>
              </a:rPr>
              <a:t>. La subvención de liderato Leo ofrece a los Leos la oportunidad de desarrollar sus habilidades de liderato a través de una capacitación o conferencia que se crea teniendo en cuenta las necesidades específicas de los Leos. Las subvenciones para ayudar a financiar estas conferencias o capacitaciones están disponibles para los distritos, distritos múltiples y áreas estatutarias. Estas capacitaciones deben abordar el desarrollo de las habilidades de liderato de los Leos, específicamente en las áreas de gestión de proyectos, trabajo en equipo, comunicación, innovación o planificación de proyectos de servicio comunitario.</a:t>
            </a:r>
          </a:p>
          <a:p>
            <a:endParaRPr lang="en-US" altLang="en-US" sz="1200" dirty="0">
              <a:solidFill>
                <a:schemeClr val="tx1"/>
              </a:solidFill>
              <a:latin typeface="Arial" panose="020B0604020202020204" pitchFamily="34" charset="0"/>
              <a:ea typeface="ＭＳ Ｐゴシック" pitchFamily="34" charset="-128"/>
              <a:cs typeface="Arial" panose="020B0604020202020204" pitchFamily="34" charset="0"/>
            </a:endParaRPr>
          </a:p>
          <a:p>
            <a:r>
              <a:rPr lang="es-ES" sz="1200" dirty="0">
                <a:solidFill>
                  <a:schemeClr val="tx1"/>
                </a:solidFill>
                <a:latin typeface="Arial" panose="020B0604020202020204" pitchFamily="34" charset="0"/>
                <a:ea typeface="ＭＳ Ｐゴシック" pitchFamily="34" charset="-128"/>
                <a:cs typeface="Arial" panose="020B0604020202020204" pitchFamily="34" charset="0"/>
              </a:rPr>
              <a:t>La Asociación otorga hasta 2.000 USD cada año fiscal. Para ser considerado para esta subvención, las solicitudes deben aprobarse antes de la celebración del evento. Las solicitudes se revisan en el orden en que se reciben a partir del 1 de julio y se aceptan de forma continua hasta el 1 de mayo de cada año fiscal. Las subvenciones se otorgan a los solicitantes que reúnen los requisitos en base al contenido y la calidad del evento de liderato Leo planificado. Las solicitudes se encuentran en lionsclubs.org/leogrants</a:t>
            </a:r>
          </a:p>
          <a:p>
            <a:pPr lvl="0" rtl="0">
              <a:lnSpc>
                <a:spcPct val="166666"/>
              </a:lnSpc>
              <a:spcBef>
                <a:spcPts val="0"/>
              </a:spcBef>
              <a:spcAft>
                <a:spcPts val="1100"/>
              </a:spcAft>
              <a:buClr>
                <a:schemeClr val="dk1"/>
              </a:buClr>
              <a:buSzPct val="91666"/>
              <a:buFont typeface="Arial"/>
              <a:buNone/>
            </a:pPr>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55</a:t>
            </a:fld>
            <a:endParaRPr lang="en-US" dirty="0"/>
          </a:p>
        </p:txBody>
      </p:sp>
    </p:spTree>
    <p:extLst>
      <p:ext uri="{BB962C8B-B14F-4D97-AF65-F5344CB8AC3E}">
        <p14:creationId xmlns:p14="http://schemas.microsoft.com/office/powerpoint/2010/main" val="249078680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spcBef>
                <a:spcPts val="0"/>
              </a:spcBef>
              <a:spcAft>
                <a:spcPts val="1100"/>
              </a:spcAft>
              <a:buClr>
                <a:schemeClr val="dk1"/>
              </a:buClr>
              <a:buSzPct val="91666"/>
              <a:buFont typeface="Arial"/>
              <a:buNone/>
            </a:pPr>
            <a:r>
              <a:rPr lang="es-ES" sz="1800" dirty="0">
                <a:latin typeface="Calibri" panose="020F0502020204030204" pitchFamily="34" charset="0"/>
                <a:ea typeface="Calibri" panose="020F0502020204030204" pitchFamily="34" charset="0"/>
                <a:cs typeface="Times New Roman" panose="02020603050405020304" pitchFamily="18" charset="0"/>
              </a:rPr>
              <a:t>La Subvención de LCIF de Servicio Leo se empezó a conceder en 2018 para proporcionar ayuda financiera a los proyectos de servicio Leo. Un distrito o distrito múltiple puede solicitar hasta 5.000 USD, independientemente del número de clubes participantes o del tipo de club, con un requisito de fondos correspondidos del 25% movilizados por los Leos y Leones locales. Esta subvención es la primera subvención que LCIF ha creado solo para los Leos. Los clubes Leo que deseen completar un proyecto que tenga un fuerte componente de servicio, colaboración Leo / León o que atienda una necesidad humanitaria no atendida en la comunidad deben considerar solicitar esta subvención. Si tienen preguntas, envíen un correo electrónico a </a:t>
            </a:r>
            <a:r>
              <a:rPr lang="es-ES" sz="18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LCIFLeoGrants@lionsclubs.org</a:t>
            </a:r>
            <a:r>
              <a:rPr lang="es-ES" sz="1800" dirty="0">
                <a:latin typeface="Calibri" panose="020F0502020204030204" pitchFamily="34" charset="0"/>
                <a:ea typeface="Calibri" panose="020F050202020403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65F38A34-01B5-8B47-8788-985DCB17BFD7}" type="slidenum">
              <a:rPr lang="en-US" smtClean="0"/>
              <a:t>56</a:t>
            </a:fld>
            <a:endParaRPr lang="en-US" dirty="0"/>
          </a:p>
        </p:txBody>
      </p:sp>
    </p:spTree>
    <p:extLst>
      <p:ext uri="{BB962C8B-B14F-4D97-AF65-F5344CB8AC3E}">
        <p14:creationId xmlns:p14="http://schemas.microsoft.com/office/powerpoint/2010/main" val="189091386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66666"/>
              </a:lnSpc>
              <a:spcBef>
                <a:spcPts val="0"/>
              </a:spcBef>
              <a:spcAft>
                <a:spcPts val="1100"/>
              </a:spcAft>
              <a:buClr>
                <a:schemeClr val="dk1"/>
              </a:buClr>
              <a:buSzPct val="91666"/>
              <a:buFont typeface="Arial"/>
              <a:buNone/>
              <a:tabLst/>
              <a:defRPr/>
            </a:pPr>
            <a:r>
              <a:rPr lang="es-ES" dirty="0">
                <a:latin typeface="Arial" pitchFamily="34" charset="0"/>
                <a:ea typeface="ＭＳ Ｐゴシック" pitchFamily="34" charset="-128"/>
              </a:rPr>
              <a:t>La Asociación ofrece diferentes premios para los Leos y Leones que participan en el Programa de Clubes Leo. Algunos premios son para Leos y Leones individuales, mientras que otros están diseñados para reconocer a clubes, distritos o distritos múltiples Leo. </a:t>
            </a:r>
            <a:r>
              <a:rPr lang="es-ES" dirty="0"/>
              <a:t>Para obtener más información, incluida una lista completa de premios y solicitudes, visite la página web de los Leos en lionsclubs.org/leos.</a:t>
            </a:r>
          </a:p>
          <a:p>
            <a:pPr lvl="0" rtl="0">
              <a:lnSpc>
                <a:spcPct val="166666"/>
              </a:lnSpc>
              <a:spcBef>
                <a:spcPts val="0"/>
              </a:spcBef>
              <a:spcAft>
                <a:spcPts val="1100"/>
              </a:spcAft>
              <a:buClr>
                <a:schemeClr val="dk1"/>
              </a:buClr>
              <a:buSzPct val="91666"/>
              <a:buFont typeface="Arial"/>
              <a:buNone/>
            </a:pPr>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57</a:t>
            </a:fld>
            <a:endParaRPr lang="en-US" dirty="0"/>
          </a:p>
        </p:txBody>
      </p:sp>
    </p:spTree>
    <p:extLst>
      <p:ext uri="{BB962C8B-B14F-4D97-AF65-F5344CB8AC3E}">
        <p14:creationId xmlns:p14="http://schemas.microsoft.com/office/powerpoint/2010/main" val="152283879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solidFill>
                  <a:schemeClr val="tx1"/>
                </a:solidFill>
                <a:latin typeface="+mn-lt"/>
              </a:rPr>
              <a:t>Notas para el instructor: Para la actividad opcional del final del módulo 4, pida a los participantes que reflexionen sobre el plan que desarrolló al final del Módulo 2. Pregunte qué recursos utilizarán para ayudar a lograr o mejorar los planes que hicieron para tener un club exitoso. </a:t>
            </a:r>
          </a:p>
          <a:p>
            <a:endParaRPr lang="en-US" dirty="0"/>
          </a:p>
          <a:p>
            <a:r>
              <a:rPr lang="es-ES" dirty="0"/>
              <a:t>Ejemplo: Los consejeros que planificaron organizar una noche de reclutamiento en la escuela pueden hacer un pedido de folletos y carteles a la oficina internacional completando el Formulario de publicaciones del Programa de Clubes Leo. </a:t>
            </a:r>
          </a:p>
          <a:p>
            <a:endParaRPr lang="en-US" dirty="0"/>
          </a:p>
          <a:p>
            <a:r>
              <a:rPr lang="es-ES" dirty="0"/>
              <a:t>Tiempo previsto: 10 minutos</a:t>
            </a:r>
          </a:p>
        </p:txBody>
      </p:sp>
      <p:sp>
        <p:nvSpPr>
          <p:cNvPr id="4" name="Slide Number Placeholder 3"/>
          <p:cNvSpPr>
            <a:spLocks noGrp="1"/>
          </p:cNvSpPr>
          <p:nvPr>
            <p:ph type="sldNum" sz="quarter" idx="5"/>
          </p:nvPr>
        </p:nvSpPr>
        <p:spPr/>
        <p:txBody>
          <a:bodyPr/>
          <a:lstStyle/>
          <a:p>
            <a:fld id="{65F38A34-01B5-8B47-8788-985DCB17BFD7}" type="slidenum">
              <a:rPr lang="en-US" smtClean="0"/>
              <a:t>58</a:t>
            </a:fld>
            <a:endParaRPr lang="en-US" dirty="0"/>
          </a:p>
        </p:txBody>
      </p:sp>
    </p:spTree>
    <p:extLst>
      <p:ext uri="{BB962C8B-B14F-4D97-AF65-F5344CB8AC3E}">
        <p14:creationId xmlns:p14="http://schemas.microsoft.com/office/powerpoint/2010/main" val="357829025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latin typeface="Arial" pitchFamily="34" charset="0"/>
                <a:ea typeface="ＭＳ Ｐゴシック" pitchFamily="34" charset="-128"/>
              </a:rPr>
              <a:t>El módulo “Continuación de la trayectoria de servicio Leo” analiza cómo un consejero de club Leo puede ayudar a los Leos a seguir su trayectoria haciéndose Leones y los diferentes caminos de afiliación que pueden seguir los Leos.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en-US" sz="2400" dirty="0">
              <a:latin typeface="Arial" pitchFamily="34" charset="0"/>
              <a:ea typeface="ＭＳ Ｐゴシック" pitchFamily="34" charset="-128"/>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ES" sz="2400" dirty="0">
                <a:latin typeface="Arial" pitchFamily="34" charset="0"/>
                <a:ea typeface="ＭＳ Ｐゴシック" pitchFamily="34" charset="-128"/>
              </a:rPr>
              <a:t>Este módulo cubrirá:</a:t>
            </a:r>
          </a:p>
          <a:p>
            <a:pPr marL="742950" lvl="1" indent="-285750">
              <a:buFont typeface="Arial" panose="020B0604020202020204" pitchFamily="34" charset="0"/>
              <a:buChar char="•"/>
              <a:defRPr/>
            </a:pPr>
            <a:r>
              <a:rPr lang="es-ES" sz="2400" dirty="0">
                <a:latin typeface="Arial" pitchFamily="34" charset="0"/>
                <a:ea typeface="ＭＳ Ｐゴシック" pitchFamily="34" charset="-128"/>
              </a:rPr>
              <a:t>Cómo apoyan los consejeros de clubes Leo la trayectoria de Leo a León.</a:t>
            </a:r>
          </a:p>
          <a:p>
            <a:pPr marL="742950" lvl="1" indent="-285750">
              <a:buFont typeface="Arial" panose="020B0604020202020204" pitchFamily="34" charset="0"/>
              <a:buChar char="•"/>
              <a:defRPr/>
            </a:pPr>
            <a:r>
              <a:rPr lang="es-ES" sz="2400" dirty="0">
                <a:latin typeface="Arial" pitchFamily="34" charset="0"/>
                <a:ea typeface="ＭＳ Ｐゴシック" pitchFamily="34" charset="-128"/>
              </a:rPr>
              <a:t>Diferentes tipos de clubes de Leones a los que pueden ingresar los Leos.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Al final de este módulo, los consejeros deben conocer todas las opciones que tienen los Leos para ingresar a un club de Leones. </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59</a:t>
            </a:fld>
            <a:endParaRPr lang="en-US" dirty="0"/>
          </a:p>
        </p:txBody>
      </p:sp>
    </p:spTree>
    <p:extLst>
      <p:ext uri="{BB962C8B-B14F-4D97-AF65-F5344CB8AC3E}">
        <p14:creationId xmlns:p14="http://schemas.microsoft.com/office/powerpoint/2010/main" val="22084099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solidFill>
                  <a:schemeClr val="tx1"/>
                </a:solidFill>
              </a:rPr>
              <a:t>El propósito de los clubes Leo es promover las actividades de servicio que desarrollan las cualidades individuales de liderato, experiencia y oportunidad entre los jóvenes de la comunidad. El programa Leo encarna estas palabras:</a:t>
            </a:r>
          </a:p>
          <a:p>
            <a:pPr marL="171450" indent="-171450">
              <a:buFont typeface="Arial" panose="020B0604020202020204" pitchFamily="34" charset="0"/>
              <a:buChar char="•"/>
            </a:pPr>
            <a:r>
              <a:rPr lang="es-ES" dirty="0">
                <a:solidFill>
                  <a:schemeClr val="tx1"/>
                </a:solidFill>
              </a:rPr>
              <a:t>Liderato: Desarrollar las habilidades de los Leos para que puedan organizar proyectos, gestionar el tiempo y dirigir equipos.</a:t>
            </a:r>
          </a:p>
          <a:p>
            <a:pPr marL="171450" indent="-171450">
              <a:buFont typeface="Arial" panose="020B0604020202020204" pitchFamily="34" charset="0"/>
              <a:buChar char="•"/>
            </a:pPr>
            <a:r>
              <a:rPr lang="es-ES" dirty="0">
                <a:solidFill>
                  <a:schemeClr val="tx1"/>
                </a:solidFill>
              </a:rPr>
              <a:t>Experiencia: Alentar a los Leos a descubrir cómo el trabajo en equipo y la cooperación pueden generar cambios positivos en la comunidad.</a:t>
            </a:r>
          </a:p>
          <a:p>
            <a:pPr marL="171450" indent="-171450">
              <a:buFont typeface="Arial" panose="020B0604020202020204" pitchFamily="34" charset="0"/>
              <a:buChar char="•"/>
            </a:pPr>
            <a:r>
              <a:rPr lang="es-ES" dirty="0">
                <a:solidFill>
                  <a:schemeClr val="tx1"/>
                </a:solidFill>
              </a:rPr>
              <a:t>Oportunidad: Crear conexiones para toda la vida con los Leos a medida que ven el impacto que están teniendo con el servicio a la comunidad.</a:t>
            </a:r>
          </a:p>
        </p:txBody>
      </p:sp>
      <p:sp>
        <p:nvSpPr>
          <p:cNvPr id="4" name="Slide Number Placeholder 3"/>
          <p:cNvSpPr>
            <a:spLocks noGrp="1"/>
          </p:cNvSpPr>
          <p:nvPr>
            <p:ph type="sldNum" sz="quarter" idx="5"/>
          </p:nvPr>
        </p:nvSpPr>
        <p:spPr/>
        <p:txBody>
          <a:bodyPr/>
          <a:lstStyle/>
          <a:p>
            <a:fld id="{65F38A34-01B5-8B47-8788-985DCB17BFD7}" type="slidenum">
              <a:rPr lang="en-US" smtClean="0"/>
              <a:t>6</a:t>
            </a:fld>
            <a:endParaRPr lang="en-US" dirty="0"/>
          </a:p>
        </p:txBody>
      </p:sp>
    </p:spTree>
    <p:extLst>
      <p:ext uri="{BB962C8B-B14F-4D97-AF65-F5344CB8AC3E}">
        <p14:creationId xmlns:p14="http://schemas.microsoft.com/office/powerpoint/2010/main" val="106534835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F0C2E5-F2FB-4795-80EA-3DA7D86568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931024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Esta capacitación es un resumen de las diferentes vías de servicio disponibles para los </a:t>
            </a:r>
            <a:r>
              <a:rPr lang="es-ES" dirty="0" err="1"/>
              <a:t>Leos</a:t>
            </a:r>
            <a:r>
              <a:rPr lang="es-ES" dirty="0"/>
              <a:t>, con un análisis a fondo de la afiliación Leo-León, los tipos de clubes de Leones y los premios para consejeros y asesores. </a:t>
            </a:r>
          </a:p>
          <a:p>
            <a:endParaRPr lang="en-US" dirty="0">
              <a:cs typeface="Calibri"/>
            </a:endParaRPr>
          </a:p>
          <a:p>
            <a:r>
              <a:rPr lang="es-ES" dirty="0"/>
              <a:t>Estas diapositivas están destinadas a los consejeros y asesores de clubes Leo para ayudar a educarlos acerca de la transición de Leo a León.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Un dato rápido: en una encuesta de 2019, la mayoría de los </a:t>
            </a:r>
            <a:r>
              <a:rPr lang="es-ES" dirty="0" err="1"/>
              <a:t>Leos</a:t>
            </a:r>
            <a:r>
              <a:rPr lang="es-ES" dirty="0"/>
              <a:t> indicó que continuar su trayectoria de servicio como Leones era importante para ellos. Sin embargo, la tasa de transición de Leo a León es menos del 10%. </a:t>
            </a:r>
          </a:p>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61</a:t>
            </a:fld>
            <a:endParaRPr lang="en-US"/>
          </a:p>
        </p:txBody>
      </p:sp>
    </p:spTree>
    <p:extLst>
      <p:ext uri="{BB962C8B-B14F-4D97-AF65-F5344CB8AC3E}">
        <p14:creationId xmlns:p14="http://schemas.microsoft.com/office/powerpoint/2010/main" val="212552291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dirty="0">
                <a:cs typeface="Calibri"/>
              </a:rPr>
              <a:t>El consejero de club Leo suele ser la primera y más destacada conexión que tiene un Leo con la familia </a:t>
            </a:r>
            <a:r>
              <a:rPr lang="es-ES" sz="1200" dirty="0" err="1">
                <a:cs typeface="Calibri"/>
              </a:rPr>
              <a:t>Leonística</a:t>
            </a:r>
            <a:r>
              <a:rPr lang="es-ES" sz="1200" dirty="0">
                <a:cs typeface="Calibri"/>
              </a:rPr>
              <a:t>. </a:t>
            </a:r>
          </a:p>
          <a:p>
            <a:r>
              <a:rPr lang="es-ES" sz="1200" dirty="0">
                <a:cs typeface="Calibri"/>
              </a:rPr>
              <a:t>Su función:</a:t>
            </a:r>
          </a:p>
          <a:p>
            <a:pPr marL="628650" lvl="1" indent="-171450">
              <a:buFont typeface="Arial" panose="020B0604020202020204" pitchFamily="34" charset="0"/>
              <a:buChar char="•"/>
            </a:pPr>
            <a:r>
              <a:rPr lang="es-ES" sz="1200" dirty="0">
                <a:cs typeface="Calibri"/>
              </a:rPr>
              <a:t>Fomentar la relación entre los </a:t>
            </a:r>
            <a:r>
              <a:rPr lang="es-ES" sz="1200" dirty="0" err="1">
                <a:cs typeface="Calibri"/>
              </a:rPr>
              <a:t>Leos</a:t>
            </a:r>
            <a:r>
              <a:rPr lang="es-ES" sz="1200" dirty="0">
                <a:cs typeface="Calibri"/>
              </a:rPr>
              <a:t> y los socios de su club de Leones.</a:t>
            </a:r>
          </a:p>
          <a:p>
            <a:pPr marL="628650" lvl="1" indent="-171450">
              <a:buFont typeface="Arial" panose="020B0604020202020204" pitchFamily="34" charset="0"/>
              <a:buChar char="•"/>
            </a:pPr>
            <a:r>
              <a:rPr lang="es-ES" sz="1200" dirty="0">
                <a:cs typeface="Calibri"/>
              </a:rPr>
              <a:t>Ayudar a los </a:t>
            </a:r>
            <a:r>
              <a:rPr lang="es-ES" sz="1200" dirty="0" err="1">
                <a:cs typeface="Calibri"/>
              </a:rPr>
              <a:t>Leos</a:t>
            </a:r>
            <a:r>
              <a:rPr lang="es-ES" sz="1200" dirty="0">
                <a:cs typeface="Calibri"/>
              </a:rPr>
              <a:t> a planificar sus servicios continuos con la Asociación Internacional de Clubes de Leones </a:t>
            </a:r>
          </a:p>
          <a:p>
            <a:pPr marL="171450" indent="-171450">
              <a:buFont typeface="Arial" panose="020B0604020202020204" pitchFamily="34" charset="0"/>
              <a:buChar char="•"/>
            </a:pPr>
            <a:endParaRPr lang="en-US" sz="1200" dirty="0">
              <a:cs typeface="Calibri"/>
            </a:endParaRPr>
          </a:p>
          <a:p>
            <a:pPr marL="0" indent="0">
              <a:buFont typeface="Arial" panose="020B0604020202020204" pitchFamily="34" charset="0"/>
              <a:buNone/>
            </a:pPr>
            <a:r>
              <a:rPr lang="es-ES" sz="1200" dirty="0">
                <a:cs typeface="Calibri"/>
              </a:rPr>
              <a:t>La relación de los </a:t>
            </a:r>
            <a:r>
              <a:rPr lang="es-ES" sz="1200" dirty="0" err="1">
                <a:cs typeface="Calibri"/>
              </a:rPr>
              <a:t>Leos</a:t>
            </a:r>
            <a:r>
              <a:rPr lang="es-ES" sz="1200" dirty="0">
                <a:cs typeface="Calibri"/>
              </a:rPr>
              <a:t> con su club de Leones no comienza cuando les pide que se conviertan en Leones, sino a lo largo de la experiencia del Leo. </a:t>
            </a:r>
          </a:p>
          <a:p>
            <a:pPr marL="171450" indent="-171450">
              <a:buFont typeface="Arial" panose="020B0604020202020204" pitchFamily="34" charset="0"/>
              <a:buChar char="•"/>
            </a:pPr>
            <a:endParaRPr lang="en-US" sz="1200" dirty="0">
              <a:cs typeface="Calibri"/>
            </a:endParaRPr>
          </a:p>
          <a:p>
            <a:pPr marL="0" indent="0">
              <a:buFont typeface="Arial" panose="020B0604020202020204" pitchFamily="34" charset="0"/>
              <a:buNone/>
            </a:pPr>
            <a:r>
              <a:rPr lang="es-ES" sz="1200" dirty="0">
                <a:cs typeface="Calibri"/>
              </a:rPr>
              <a:t>Algunos consejos para ayudar a los </a:t>
            </a:r>
            <a:r>
              <a:rPr lang="es-ES" sz="1200" dirty="0" err="1">
                <a:cs typeface="Calibri"/>
              </a:rPr>
              <a:t>Leos</a:t>
            </a:r>
            <a:endParaRPr lang="es-ES" sz="1200" dirty="0">
              <a:cs typeface="Calibri"/>
            </a:endParaRPr>
          </a:p>
          <a:p>
            <a:pPr marL="628650" lvl="1" indent="-171450">
              <a:buFont typeface="Arial" panose="020B0604020202020204" pitchFamily="34" charset="0"/>
              <a:buChar char="•"/>
            </a:pPr>
            <a:r>
              <a:rPr lang="es-ES" sz="1200" dirty="0">
                <a:cs typeface="Calibri"/>
              </a:rPr>
              <a:t>Realizar proyectos de servicio con </a:t>
            </a:r>
            <a:r>
              <a:rPr lang="es-ES" sz="1200" dirty="0" err="1">
                <a:cs typeface="Calibri"/>
              </a:rPr>
              <a:t>Leos</a:t>
            </a:r>
            <a:r>
              <a:rPr lang="es-ES" sz="1200" dirty="0">
                <a:cs typeface="Calibri"/>
              </a:rPr>
              <a:t> y Leones juntos. </a:t>
            </a:r>
          </a:p>
          <a:p>
            <a:pPr marL="628650" lvl="1" indent="-171450">
              <a:buFont typeface="Arial" panose="020B0604020202020204" pitchFamily="34" charset="0"/>
              <a:buChar char="•"/>
            </a:pPr>
            <a:r>
              <a:rPr lang="es-ES" sz="1200" dirty="0">
                <a:cs typeface="Calibri"/>
              </a:rPr>
              <a:t>Haga que los </a:t>
            </a:r>
            <a:r>
              <a:rPr lang="es-ES" sz="1200" dirty="0" err="1">
                <a:cs typeface="Calibri"/>
              </a:rPr>
              <a:t>Leos</a:t>
            </a:r>
            <a:r>
              <a:rPr lang="es-ES" sz="1200" dirty="0">
                <a:cs typeface="Calibri"/>
              </a:rPr>
              <a:t> se sientan bienvenidos en las reuniones y eventos </a:t>
            </a:r>
            <a:r>
              <a:rPr lang="es-ES" sz="1200" dirty="0" err="1">
                <a:cs typeface="Calibri"/>
              </a:rPr>
              <a:t>Leonísticos</a:t>
            </a:r>
            <a:r>
              <a:rPr lang="es-ES" sz="1200" dirty="0">
                <a:cs typeface="Calibri"/>
              </a:rPr>
              <a:t>: </a:t>
            </a:r>
            <a:r>
              <a:rPr lang="es-ES" sz="1200" u="sng" dirty="0">
                <a:cs typeface="Calibri"/>
              </a:rPr>
              <a:t>mientras todavía son </a:t>
            </a:r>
            <a:r>
              <a:rPr lang="es-ES" sz="1200" u="sng" dirty="0" err="1">
                <a:cs typeface="Calibri"/>
              </a:rPr>
              <a:t>Leos</a:t>
            </a:r>
            <a:r>
              <a:rPr lang="es-ES" sz="1200" u="sng" dirty="0">
                <a:cs typeface="Calibri"/>
              </a:rPr>
              <a:t> activos</a:t>
            </a:r>
            <a:r>
              <a:rPr lang="es-ES" sz="1200" u="none" dirty="0">
                <a:cs typeface="Calibri"/>
              </a:rPr>
              <a:t> - </a:t>
            </a:r>
            <a:r>
              <a:rPr lang="es-ES" sz="1200" dirty="0">
                <a:cs typeface="Calibri"/>
              </a:rPr>
              <a:t>antes de pensar en invitarlos a ser nuevos socios Leones.</a:t>
            </a:r>
          </a:p>
          <a:p>
            <a:pPr marL="628650" lvl="1" indent="-171450">
              <a:buFont typeface="Arial" panose="020B0604020202020204" pitchFamily="34" charset="0"/>
              <a:buChar char="•"/>
            </a:pPr>
            <a:r>
              <a:rPr lang="es-ES" sz="1200" dirty="0">
                <a:cs typeface="Calibri"/>
              </a:rPr>
              <a:t>¡Las experiencias y los ejemplos positivos a seguir son importantes! Sentirse respetado y fundamental para el grupo y la causa para la que trabajan hace que esta sea una experiencia muy positiva. </a:t>
            </a:r>
          </a:p>
          <a:p>
            <a:pPr marL="628650" lvl="1" indent="-171450">
              <a:buFont typeface="Arial" panose="020B0604020202020204" pitchFamily="34" charset="0"/>
              <a:buChar char="•"/>
            </a:pPr>
            <a:r>
              <a:rPr lang="es-ES" sz="1200" dirty="0">
                <a:cs typeface="Calibri"/>
              </a:rPr>
              <a:t>La sensación de que se han subestimado sus aportes o de que han fallado pudiera quitarle motivación a los </a:t>
            </a:r>
            <a:r>
              <a:rPr lang="es-ES" sz="1200" dirty="0" err="1">
                <a:cs typeface="Calibri"/>
              </a:rPr>
              <a:t>Leos</a:t>
            </a:r>
            <a:r>
              <a:rPr lang="es-ES" sz="1200" dirty="0">
                <a:cs typeface="Calibri"/>
              </a:rPr>
              <a:t>.  </a:t>
            </a:r>
          </a:p>
        </p:txBody>
      </p:sp>
      <p:sp>
        <p:nvSpPr>
          <p:cNvPr id="4" name="Slide Number Placeholder 3"/>
          <p:cNvSpPr>
            <a:spLocks noGrp="1"/>
          </p:cNvSpPr>
          <p:nvPr>
            <p:ph type="sldNum" sz="quarter" idx="5"/>
          </p:nvPr>
        </p:nvSpPr>
        <p:spPr/>
        <p:txBody>
          <a:bodyPr/>
          <a:lstStyle/>
          <a:p>
            <a:fld id="{28EC7B55-43E3-4FAC-A905-28B75FD6C7DA}" type="slidenum">
              <a:rPr lang="en-US" smtClean="0"/>
              <a:t>62</a:t>
            </a:fld>
            <a:endParaRPr lang="en-US"/>
          </a:p>
        </p:txBody>
      </p:sp>
    </p:spTree>
    <p:extLst>
      <p:ext uri="{BB962C8B-B14F-4D97-AF65-F5344CB8AC3E}">
        <p14:creationId xmlns:p14="http://schemas.microsoft.com/office/powerpoint/2010/main" val="125775135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dirty="0">
                <a:cs typeface="Calibri"/>
              </a:rPr>
              <a:t>Es sumamente importante para la trayectoria de servicio de los </a:t>
            </a:r>
            <a:r>
              <a:rPr lang="es-ES" sz="1200" dirty="0" err="1">
                <a:cs typeface="Calibri"/>
              </a:rPr>
              <a:t>Leos</a:t>
            </a:r>
            <a:r>
              <a:rPr lang="es-ES" sz="1200" dirty="0">
                <a:cs typeface="Calibri"/>
              </a:rPr>
              <a:t> que informen sus actividades de servicio en </a:t>
            </a:r>
            <a:r>
              <a:rPr lang="es-ES" sz="1200" dirty="0" err="1">
                <a:cs typeface="Calibri"/>
              </a:rPr>
              <a:t>MyLCI</a:t>
            </a:r>
            <a:r>
              <a:rPr lang="es-ES" sz="1200" dirty="0">
                <a:cs typeface="Calibri"/>
              </a:rPr>
              <a:t>.  Por eso:</a:t>
            </a:r>
          </a:p>
          <a:p>
            <a:pPr marL="171450" indent="-171450">
              <a:buFont typeface="Arial" panose="020B0604020202020204" pitchFamily="34" charset="0"/>
              <a:buChar char="•"/>
            </a:pPr>
            <a:r>
              <a:rPr lang="es-ES" sz="1200" dirty="0">
                <a:cs typeface="Calibri"/>
              </a:rPr>
              <a:t>Solo reciben comunicaciones acerca de continuar su trayectoria si sus actividades de servicio aparecen en el sistema.  </a:t>
            </a:r>
          </a:p>
          <a:p>
            <a:pPr marL="171450" indent="-171450">
              <a:buFont typeface="Arial" panose="020B0604020202020204" pitchFamily="34" charset="0"/>
              <a:buChar char="•"/>
            </a:pPr>
            <a:r>
              <a:rPr lang="es-ES" sz="1200" dirty="0">
                <a:cs typeface="Calibri"/>
              </a:rPr>
              <a:t>Pueden ver los años de impacto que han tenido en su historial en </a:t>
            </a:r>
            <a:r>
              <a:rPr lang="es-ES" sz="1200" dirty="0" err="1">
                <a:cs typeface="Calibri"/>
              </a:rPr>
              <a:t>MyLCI</a:t>
            </a:r>
            <a:r>
              <a:rPr lang="es-ES" sz="1200" dirty="0">
                <a:cs typeface="Calibri"/>
              </a:rPr>
              <a:t>. </a:t>
            </a:r>
          </a:p>
          <a:p>
            <a:pPr marL="171450" indent="-171450">
              <a:buFont typeface="Arial" panose="020B0604020202020204" pitchFamily="34" charset="0"/>
              <a:buChar char="•"/>
            </a:pPr>
            <a:r>
              <a:rPr lang="es-ES" sz="1200" dirty="0">
                <a:cs typeface="Calibri"/>
              </a:rPr>
              <a:t>Su servicio les ayudará a cumplir con los requisitos: los </a:t>
            </a:r>
            <a:r>
              <a:rPr lang="es-ES" sz="1200" dirty="0" err="1">
                <a:cs typeface="Calibri"/>
              </a:rPr>
              <a:t>Leos</a:t>
            </a:r>
            <a:r>
              <a:rPr lang="es-ES" sz="1200" dirty="0">
                <a:cs typeface="Calibri"/>
              </a:rPr>
              <a:t> deben servir al menos un año y un día para poder ser parte del programa Leo-León.</a:t>
            </a:r>
          </a:p>
          <a:p>
            <a:endParaRPr lang="en-US" sz="1200" dirty="0">
              <a:cs typeface="Calibri"/>
            </a:endParaRPr>
          </a:p>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63</a:t>
            </a:fld>
            <a:endParaRPr lang="en-US"/>
          </a:p>
        </p:txBody>
      </p:sp>
    </p:spTree>
    <p:extLst>
      <p:ext uri="{BB962C8B-B14F-4D97-AF65-F5344CB8AC3E}">
        <p14:creationId xmlns:p14="http://schemas.microsoft.com/office/powerpoint/2010/main" val="199646303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s-ES" dirty="0"/>
              <a:t>Como consejero, su función es proporcionar una hoja de ruta que presente múltiples opciones para que los </a:t>
            </a:r>
            <a:r>
              <a:rPr lang="es-ES" dirty="0" err="1"/>
              <a:t>Leos</a:t>
            </a:r>
            <a:r>
              <a:rPr lang="es-ES" dirty="0"/>
              <a:t> continúen su trayectoria de servicio en la Asociación.  </a:t>
            </a:r>
          </a:p>
          <a:p>
            <a:pPr marL="685800" lvl="1" indent="-228600">
              <a:buFont typeface="+mj-lt"/>
              <a:buAutoNum type="arabicPeriod"/>
            </a:pPr>
            <a:r>
              <a:rPr lang="es-ES" dirty="0"/>
              <a:t>Hable con ellos sobre sus planes futuros. Infórmese sobre lo que están buscando. </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s-ES" dirty="0"/>
              <a:t>Comprenda las diferentes opciones, oportunidades y desafíos a los que se enfrentan los </a:t>
            </a:r>
            <a:r>
              <a:rPr lang="es-ES" dirty="0" err="1"/>
              <a:t>Leos</a:t>
            </a:r>
            <a:r>
              <a:rPr lang="es-ES" dirty="0"/>
              <a:t> hoy en día en comparación con sus experiencias.</a:t>
            </a:r>
          </a:p>
          <a:p>
            <a:pPr marL="685800" lvl="1" indent="-228600">
              <a:buFont typeface="+mj-lt"/>
              <a:buAutoNum type="arabicPeriod"/>
            </a:pPr>
            <a:r>
              <a:rPr lang="es-ES" dirty="0"/>
              <a:t>Anímelos a seguir sirviendo y a desarrollar sus habilidades de liderato. </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s-ES" dirty="0"/>
              <a:t>Ofrézcales diferentes vías para ser Leones, muéstreles cómo su afiliación </a:t>
            </a:r>
            <a:r>
              <a:rPr lang="es-ES" dirty="0" err="1"/>
              <a:t>Leonística</a:t>
            </a:r>
            <a:r>
              <a:rPr lang="es-ES" dirty="0"/>
              <a:t> es flexible.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s-ES" dirty="0"/>
              <a:t>Es fácil pensar:  “Los </a:t>
            </a:r>
            <a:r>
              <a:rPr lang="es-ES" dirty="0" err="1"/>
              <a:t>Leos</a:t>
            </a:r>
            <a:r>
              <a:rPr lang="es-ES" dirty="0"/>
              <a:t> no quieren ser Leones. Estarán demasiado ocupados con la escuela y volverán más adelante". Aquí hay algunas cosas que deben recordar usted y sus </a:t>
            </a:r>
            <a:r>
              <a:rPr lang="es-ES" dirty="0" err="1"/>
              <a:t>Leos</a:t>
            </a:r>
            <a:r>
              <a:rPr lang="es-ES" dirty="0"/>
              <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dirty="0"/>
              <a:t>Las escuelas de todo el mundo están llenas de estudiantes que se han unido a clubes y organizaciones de servicio.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dirty="0"/>
              <a:t>De hecho, algunas escuelas requieren servicios para mantener una buena reputación.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dirty="0"/>
              <a:t>Las horas de voluntariado ahora son parte de los requisitos de becas y de un currículum profesional completo.</a:t>
            </a:r>
          </a:p>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64</a:t>
            </a:fld>
            <a:endParaRPr lang="en-US"/>
          </a:p>
        </p:txBody>
      </p:sp>
    </p:spTree>
    <p:extLst>
      <p:ext uri="{BB962C8B-B14F-4D97-AF65-F5344CB8AC3E}">
        <p14:creationId xmlns:p14="http://schemas.microsoft.com/office/powerpoint/2010/main" val="59837129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Repasemos las conclusiones importantes de esta sección.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La siguiente sección de diapositivas tratará sobre el tipo de afiliación Leo-León y las opciones de clubes de Leones que son atractivas para los </a:t>
            </a:r>
            <a:r>
              <a:rPr lang="es-ES" dirty="0" err="1"/>
              <a:t>Leos</a:t>
            </a:r>
            <a:r>
              <a:rPr lang="es-ES" dirty="0"/>
              <a:t>.  </a:t>
            </a:r>
          </a:p>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65</a:t>
            </a:fld>
            <a:endParaRPr lang="en-US"/>
          </a:p>
        </p:txBody>
      </p:sp>
    </p:spTree>
    <p:extLst>
      <p:ext uri="{BB962C8B-B14F-4D97-AF65-F5344CB8AC3E}">
        <p14:creationId xmlns:p14="http://schemas.microsoft.com/office/powerpoint/2010/main" val="121121985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66</a:t>
            </a:fld>
            <a:endParaRPr lang="en-US"/>
          </a:p>
        </p:txBody>
      </p:sp>
    </p:spTree>
    <p:extLst>
      <p:ext uri="{BB962C8B-B14F-4D97-AF65-F5344CB8AC3E}">
        <p14:creationId xmlns:p14="http://schemas.microsoft.com/office/powerpoint/2010/main" val="83590467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El programa Leo-León es un programa exclusivo para </a:t>
            </a:r>
            <a:r>
              <a:rPr lang="es-ES" dirty="0" err="1"/>
              <a:t>Leos</a:t>
            </a:r>
            <a:r>
              <a:rPr lang="es-ES" dirty="0"/>
              <a:t> que están listos para convertirse en Leones.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Es un </a:t>
            </a:r>
            <a:r>
              <a:rPr lang="es-ES" b="1" dirty="0"/>
              <a:t>tipo de afiliación </a:t>
            </a:r>
            <a:r>
              <a:rPr lang="es-ES" b="1" dirty="0" err="1"/>
              <a:t>Leonística</a:t>
            </a:r>
            <a:r>
              <a:rPr lang="es-ES" b="1" dirty="0"/>
              <a:t> </a:t>
            </a:r>
            <a:r>
              <a:rPr lang="es-ES" dirty="0"/>
              <a:t>y no forma parte del programa Leo.</a:t>
            </a:r>
          </a:p>
          <a:p>
            <a:endParaRPr lang="en-US" dirty="0"/>
          </a:p>
          <a:p>
            <a:pPr defTabSz="931774">
              <a:defRPr/>
            </a:pPr>
            <a:r>
              <a:rPr lang="es-ES" dirty="0">
                <a:solidFill>
                  <a:schemeClr val="accent1">
                    <a:lumMod val="75000"/>
                  </a:schemeClr>
                </a:solidFill>
              </a:rPr>
              <a:t>Es importante comprender los requisitos. Un antiguo o actual Leo que desee ser socio también debe cumplir con los criterios: </a:t>
            </a:r>
          </a:p>
          <a:p>
            <a:pPr marL="685800" lvl="1" indent="-228600" defTabSz="931774">
              <a:buFont typeface="+mj-lt"/>
              <a:buAutoNum type="arabicPeriod"/>
              <a:defRPr/>
            </a:pPr>
            <a:r>
              <a:rPr lang="es-ES" dirty="0">
                <a:solidFill>
                  <a:schemeClr val="accent1">
                    <a:lumMod val="75000"/>
                  </a:schemeClr>
                </a:solidFill>
              </a:rPr>
              <a:t>Haber sido Leo durante al menos un año más un día</a:t>
            </a:r>
          </a:p>
          <a:p>
            <a:pPr marL="685800" lvl="1" indent="-228600" defTabSz="931774">
              <a:buFont typeface="+mj-lt"/>
              <a:buAutoNum type="arabicPeriod"/>
              <a:defRPr/>
            </a:pPr>
            <a:r>
              <a:rPr lang="es-ES" dirty="0">
                <a:solidFill>
                  <a:schemeClr val="accent1">
                    <a:lumMod val="75000"/>
                  </a:schemeClr>
                </a:solidFill>
              </a:rPr>
              <a:t>Entre la mayoría de edad y los 35 años.  </a:t>
            </a:r>
          </a:p>
          <a:p>
            <a:pPr defTabSz="931774">
              <a:defRPr/>
            </a:pPr>
            <a:endParaRPr lang="en-US" dirty="0">
              <a:solidFill>
                <a:schemeClr val="accent1">
                  <a:lumMod val="75000"/>
                </a:schemeClr>
              </a:solidFill>
            </a:endParaRPr>
          </a:p>
          <a:p>
            <a:pPr defTabSz="931774">
              <a:defRPr/>
            </a:pPr>
            <a:r>
              <a:rPr lang="es-ES" dirty="0">
                <a:solidFill>
                  <a:schemeClr val="accent1">
                    <a:lumMod val="75000"/>
                  </a:schemeClr>
                </a:solidFill>
              </a:rPr>
              <a:t>Un Leo actual puede pasar directamente del programa Leo a este tipo de afiliación </a:t>
            </a:r>
            <a:r>
              <a:rPr lang="es-ES" dirty="0" err="1">
                <a:solidFill>
                  <a:schemeClr val="accent1">
                    <a:lumMod val="75000"/>
                  </a:schemeClr>
                </a:solidFill>
              </a:rPr>
              <a:t>Leonística</a:t>
            </a:r>
            <a:r>
              <a:rPr lang="es-ES" dirty="0">
                <a:solidFill>
                  <a:schemeClr val="accent1">
                    <a:lumMod val="75000"/>
                  </a:schemeClr>
                </a:solidFill>
              </a:rPr>
              <a:t>. O un antiguo Leo que se fue de la organización y puede regresar como socio Leo-León si cumple con los requisitos para  el programa.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Acceda a la tarjeta de información Leo-León haciendo clic en el enlace "</a:t>
            </a:r>
            <a:r>
              <a:rPr lang="es-ES" sz="1200" b="1" dirty="0">
                <a:hlinkClick r:id="rId3"/>
              </a:rPr>
              <a:t>Más </a:t>
            </a:r>
            <a:r>
              <a:rPr lang="es-ES" sz="1200" b="1" dirty="0" err="1">
                <a:hlinkClick r:id="rId3"/>
              </a:rPr>
              <a:t>información”</a:t>
            </a:r>
            <a:r>
              <a:rPr lang="es-ES" b="1" dirty="0" err="1"/>
              <a:t>en</a:t>
            </a:r>
            <a:r>
              <a:rPr lang="es-ES" b="1" dirty="0"/>
              <a:t> la diapositiva</a:t>
            </a:r>
          </a:p>
          <a:p>
            <a:endParaRPr lang="en-US" b="1" dirty="0"/>
          </a:p>
        </p:txBody>
      </p:sp>
      <p:sp>
        <p:nvSpPr>
          <p:cNvPr id="4" name="Slide Number Placeholder 3"/>
          <p:cNvSpPr>
            <a:spLocks noGrp="1"/>
          </p:cNvSpPr>
          <p:nvPr>
            <p:ph type="sldNum" sz="quarter" idx="5"/>
          </p:nvPr>
        </p:nvSpPr>
        <p:spPr/>
        <p:txBody>
          <a:bodyPr/>
          <a:lstStyle/>
          <a:p>
            <a:fld id="{28EC7B55-43E3-4FAC-A905-28B75FD6C7DA}" type="slidenum">
              <a:rPr lang="en-US" smtClean="0"/>
              <a:t>67</a:t>
            </a:fld>
            <a:endParaRPr lang="en-US"/>
          </a:p>
        </p:txBody>
      </p:sp>
    </p:spTree>
    <p:extLst>
      <p:ext uri="{BB962C8B-B14F-4D97-AF65-F5344CB8AC3E}">
        <p14:creationId xmlns:p14="http://schemas.microsoft.com/office/powerpoint/2010/main" val="204424200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En julio de 2018, la Presidenta Internacional en aquel momento, Gudrun </a:t>
            </a:r>
            <a:r>
              <a:rPr lang="es-ES" b="0" i="0" dirty="0" err="1">
                <a:solidFill>
                  <a:srgbClr val="112E57"/>
                </a:solidFill>
                <a:latin typeface="HelveticaNeue-Bold"/>
              </a:rPr>
              <a:t>Yngvadottir</a:t>
            </a:r>
            <a:r>
              <a:rPr lang="es-ES" dirty="0"/>
              <a:t>, seleccionó a los primeros enlaces </a:t>
            </a:r>
            <a:r>
              <a:rPr lang="es-ES" dirty="0" err="1"/>
              <a:t>Leos</a:t>
            </a:r>
            <a:r>
              <a:rPr lang="es-ES" dirty="0"/>
              <a:t>-Leones como un beneficio adicional del programa.</a:t>
            </a:r>
          </a:p>
          <a:p>
            <a:endParaRPr lang="en-US" dirty="0"/>
          </a:p>
          <a:p>
            <a:pPr defTabSz="931774">
              <a:defRPr/>
            </a:pPr>
            <a:r>
              <a:rPr lang="es-ES" dirty="0"/>
              <a:t>Cada año, el Presidente Internacional asigna a dos </a:t>
            </a:r>
            <a:r>
              <a:rPr lang="es-ES" dirty="0" err="1"/>
              <a:t>Leos</a:t>
            </a:r>
            <a:r>
              <a:rPr lang="es-ES" dirty="0"/>
              <a:t>-Leones para promover el programa y representar a los socios Leones jóvenes y </a:t>
            </a:r>
            <a:r>
              <a:rPr lang="es-ES" dirty="0" err="1"/>
              <a:t>Leos</a:t>
            </a:r>
            <a:r>
              <a:rPr lang="es-ES" dirty="0"/>
              <a:t> de todo el mundo.</a:t>
            </a:r>
          </a:p>
          <a:p>
            <a:pPr defTabSz="931774">
              <a:defRPr/>
            </a:pPr>
            <a:endParaRPr lang="en-US" dirty="0"/>
          </a:p>
          <a:p>
            <a:r>
              <a:rPr lang="es-ES" dirty="0"/>
              <a:t>Muchos distritos y distritos múltiples han seguido este modelo de invitar a líderes jóvenes a puestos sin derecho a voto en sus gabinetes y consejos para obtener información sobre temas importantes para los socios jóvenes.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En 2019, los </a:t>
            </a:r>
            <a:r>
              <a:rPr lang="es-ES" dirty="0" err="1"/>
              <a:t>Leos</a:t>
            </a:r>
            <a:r>
              <a:rPr lang="es-ES" dirty="0"/>
              <a:t> compartieron sus comentarios en una encuesta y mencionaron los beneficios de estar afiliados que son importantes al decidir si van a ser Leones. En enero de 2020, se lanzó el programa Leo-León mejorado. </a:t>
            </a:r>
          </a:p>
          <a:p>
            <a:endParaRPr lang="en-US" dirty="0"/>
          </a:p>
          <a:p>
            <a:pPr marL="0" marR="0" lvl="0" indent="0" algn="l"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s-ES" sz="1200" b="1" noProof="0" dirty="0">
                <a:solidFill>
                  <a:schemeClr val="tx1"/>
                </a:solidFill>
                <a:latin typeface="+mn-lt"/>
                <a:ea typeface="+mn-ea"/>
                <a:cs typeface="+mn-cs"/>
              </a:rPr>
              <a:t>Lea más sobre cada uno de estos beneficios siguiendo el enlace </a:t>
            </a:r>
            <a:r>
              <a:rPr lang="es-ES" sz="1200" b="1" dirty="0">
                <a:solidFill>
                  <a:schemeClr val="tx1"/>
                </a:solidFill>
                <a:latin typeface="+mn-lt"/>
                <a:ea typeface="+mn-ea"/>
                <a:cs typeface="+mn-cs"/>
              </a:rPr>
              <a:t>"</a:t>
            </a:r>
            <a:r>
              <a:rPr lang="es-ES" sz="1200" b="1" dirty="0">
                <a:hlinkClick r:id="rId3"/>
              </a:rPr>
              <a:t>Más información”</a:t>
            </a:r>
            <a:r>
              <a:rPr lang="es-ES" sz="1200" b="1" dirty="0">
                <a:solidFill>
                  <a:schemeClr val="tx1"/>
                </a:solidFill>
                <a:latin typeface="+mn-lt"/>
                <a:ea typeface="+mn-ea"/>
                <a:cs typeface="+mn-cs"/>
              </a:rPr>
              <a:t> en la diapositiva</a:t>
            </a:r>
          </a:p>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68</a:t>
            </a:fld>
            <a:endParaRPr lang="en-US"/>
          </a:p>
        </p:txBody>
      </p:sp>
    </p:spTree>
    <p:extLst>
      <p:ext uri="{BB962C8B-B14F-4D97-AF65-F5344CB8AC3E}">
        <p14:creationId xmlns:p14="http://schemas.microsoft.com/office/powerpoint/2010/main" val="213809691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solidFill>
                  <a:schemeClr val="tx1"/>
                </a:solidFill>
                <a:latin typeface="+mn-lt"/>
                <a:cs typeface="+mn-cs"/>
              </a:rPr>
              <a:t>Cada mes la Asociación envía prendedores de socios </a:t>
            </a:r>
            <a:r>
              <a:rPr lang="es-ES" sz="1200" dirty="0" err="1">
                <a:solidFill>
                  <a:schemeClr val="tx1"/>
                </a:solidFill>
                <a:latin typeface="+mn-lt"/>
                <a:cs typeface="+mn-cs"/>
              </a:rPr>
              <a:t>Leos</a:t>
            </a:r>
            <a:r>
              <a:rPr lang="es-ES" sz="1200" dirty="0">
                <a:solidFill>
                  <a:schemeClr val="tx1"/>
                </a:solidFill>
                <a:latin typeface="+mn-lt"/>
                <a:cs typeface="+mn-cs"/>
              </a:rPr>
              <a:t>-Leones gratis a los nuevos </a:t>
            </a:r>
            <a:r>
              <a:rPr lang="es-ES" sz="1200" dirty="0" err="1">
                <a:solidFill>
                  <a:schemeClr val="tx1"/>
                </a:solidFill>
                <a:latin typeface="+mn-lt"/>
                <a:cs typeface="+mn-cs"/>
              </a:rPr>
              <a:t>Leos</a:t>
            </a:r>
            <a:r>
              <a:rPr lang="es-ES" sz="1200" dirty="0">
                <a:solidFill>
                  <a:schemeClr val="tx1"/>
                </a:solidFill>
                <a:latin typeface="+mn-lt"/>
                <a:cs typeface="+mn-cs"/>
              </a:rPr>
              <a:t>-Leones que aparecieron en </a:t>
            </a:r>
            <a:r>
              <a:rPr lang="es-ES" sz="1200" dirty="0" err="1">
                <a:solidFill>
                  <a:schemeClr val="tx1"/>
                </a:solidFill>
                <a:latin typeface="+mn-lt"/>
                <a:cs typeface="+mn-cs"/>
              </a:rPr>
              <a:t>MyLCI</a:t>
            </a:r>
            <a:r>
              <a:rPr lang="es-ES" sz="1200" dirty="0">
                <a:solidFill>
                  <a:schemeClr val="tx1"/>
                </a:solidFill>
                <a:latin typeface="+mn-lt"/>
                <a:cs typeface="+mn-cs"/>
              </a:rPr>
              <a:t> el mes anterior.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mn-lt"/>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solidFill>
                  <a:schemeClr val="tx1"/>
                </a:solidFill>
                <a:latin typeface="+mn-lt"/>
                <a:cs typeface="+mn-cs"/>
              </a:rPr>
              <a:t>Los </a:t>
            </a:r>
            <a:r>
              <a:rPr lang="es-ES" sz="1200" dirty="0" err="1">
                <a:solidFill>
                  <a:schemeClr val="tx1"/>
                </a:solidFill>
                <a:latin typeface="+mn-lt"/>
                <a:cs typeface="+mn-cs"/>
              </a:rPr>
              <a:t>Leos</a:t>
            </a:r>
            <a:r>
              <a:rPr lang="es-ES" sz="1200" dirty="0">
                <a:solidFill>
                  <a:schemeClr val="tx1"/>
                </a:solidFill>
                <a:latin typeface="+mn-lt"/>
                <a:cs typeface="+mn-cs"/>
              </a:rPr>
              <a:t>-Leones pueden comprar más prendedores en la tienda de suministros para Leones.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mn-lt"/>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solidFill>
                  <a:schemeClr val="tx1"/>
                </a:solidFill>
                <a:latin typeface="+mn-lt"/>
                <a:cs typeface="+mn-cs"/>
              </a:rPr>
              <a:t>Los prendedores solo los deben llevar puestos los </a:t>
            </a:r>
            <a:r>
              <a:rPr lang="es-ES" sz="1200" dirty="0" err="1">
                <a:solidFill>
                  <a:schemeClr val="tx1"/>
                </a:solidFill>
                <a:latin typeface="+mn-lt"/>
                <a:cs typeface="+mn-cs"/>
              </a:rPr>
              <a:t>Leos</a:t>
            </a:r>
            <a:r>
              <a:rPr lang="es-ES" sz="1200" dirty="0">
                <a:solidFill>
                  <a:schemeClr val="tx1"/>
                </a:solidFill>
                <a:latin typeface="+mn-lt"/>
                <a:cs typeface="+mn-cs"/>
              </a:rPr>
              <a:t>-Leones, y no se deben intercambiar o regalar a socios que no sean </a:t>
            </a:r>
            <a:r>
              <a:rPr lang="es-ES" sz="1200" dirty="0" err="1">
                <a:solidFill>
                  <a:schemeClr val="tx1"/>
                </a:solidFill>
                <a:latin typeface="+mn-lt"/>
                <a:cs typeface="+mn-cs"/>
              </a:rPr>
              <a:t>Leos</a:t>
            </a:r>
            <a:r>
              <a:rPr lang="es-ES" sz="1200" dirty="0">
                <a:solidFill>
                  <a:schemeClr val="tx1"/>
                </a:solidFill>
                <a:latin typeface="+mn-lt"/>
                <a:cs typeface="+mn-cs"/>
              </a:rPr>
              <a:t>-Leones.</a:t>
            </a:r>
          </a:p>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69</a:t>
            </a:fld>
            <a:endParaRPr lang="en-US"/>
          </a:p>
        </p:txBody>
      </p:sp>
    </p:spTree>
    <p:extLst>
      <p:ext uri="{BB962C8B-B14F-4D97-AF65-F5344CB8AC3E}">
        <p14:creationId xmlns:p14="http://schemas.microsoft.com/office/powerpoint/2010/main" val="4778381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dirty="0">
                <a:solidFill>
                  <a:srgbClr val="55565A"/>
                </a:solidFill>
                <a:latin typeface="Arial" charset="0"/>
                <a:cs typeface="Arial" charset="0"/>
              </a:rPr>
              <a:t>El Programa de Clubes Leo es un programa de desarrollo juvenil. Se adhiere a los siguientes objetivos para hacer crecer la comunidad de jóvenes. Como se indica en el capítulo XXII del Manual de Normas, los objetivos son los siguientes.  </a:t>
            </a:r>
          </a:p>
        </p:txBody>
      </p:sp>
      <p:sp>
        <p:nvSpPr>
          <p:cNvPr id="4" name="Slide Number Placeholder 3"/>
          <p:cNvSpPr>
            <a:spLocks noGrp="1"/>
          </p:cNvSpPr>
          <p:nvPr>
            <p:ph type="sldNum" sz="quarter" idx="5"/>
          </p:nvPr>
        </p:nvSpPr>
        <p:spPr/>
        <p:txBody>
          <a:bodyPr/>
          <a:lstStyle/>
          <a:p>
            <a:fld id="{65F38A34-01B5-8B47-8788-985DCB17BFD7}" type="slidenum">
              <a:rPr lang="en-US" smtClean="0"/>
              <a:t>7</a:t>
            </a:fld>
            <a:endParaRPr lang="en-US" dirty="0"/>
          </a:p>
        </p:txBody>
      </p:sp>
    </p:spTree>
    <p:extLst>
      <p:ext uri="{BB962C8B-B14F-4D97-AF65-F5344CB8AC3E}">
        <p14:creationId xmlns:p14="http://schemas.microsoft.com/office/powerpoint/2010/main" val="139631059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400" b="1" dirty="0"/>
              <a:t>Beca para embajadores de intercambio cultural </a:t>
            </a:r>
            <a:r>
              <a:rPr lang="es-ES" sz="1400" b="1" dirty="0" err="1"/>
              <a:t>Leos</a:t>
            </a:r>
            <a:r>
              <a:rPr lang="es-ES" sz="1400" b="1" dirty="0"/>
              <a:t>-Leones:</a:t>
            </a:r>
            <a:r>
              <a:rPr lang="es-ES" b="1" dirty="0"/>
              <a:t> </a:t>
            </a:r>
          </a:p>
          <a:p>
            <a:pPr marL="628650" lvl="1" indent="-171450">
              <a:buFont typeface="Arial" panose="020B0604020202020204" pitchFamily="34" charset="0"/>
              <a:buChar char="•"/>
            </a:pPr>
            <a:r>
              <a:rPr lang="es-ES" b="0" dirty="0"/>
              <a:t>Proporciona una oportunidad para que un León-León de cada área estatutaria asista a un foro fuera de su área</a:t>
            </a:r>
          </a:p>
          <a:p>
            <a:pPr marL="628650" lvl="1" indent="-171450">
              <a:buFont typeface="Arial" panose="020B0604020202020204" pitchFamily="34" charset="0"/>
              <a:buChar char="•"/>
            </a:pPr>
            <a:r>
              <a:rPr lang="es-ES" b="0" dirty="0"/>
              <a:t>Ayuda a un Leo-León a participar en al menos un proyecto de servicio patrocinado por un foro.</a:t>
            </a:r>
          </a:p>
          <a:p>
            <a:pPr marL="628650" lvl="1" indent="-171450">
              <a:buFont typeface="Arial" panose="020B0604020202020204" pitchFamily="34" charset="0"/>
              <a:buChar char="•"/>
            </a:pPr>
            <a:r>
              <a:rPr lang="es-ES" dirty="0"/>
              <a:t>Apoyo financiero para gastos de viaje, comidas y alojamiento elegibles con reembolsos aprobados</a:t>
            </a:r>
            <a:r>
              <a:rPr lang="es-ES" b="0" dirty="0"/>
              <a:t>.</a:t>
            </a:r>
          </a:p>
          <a:p>
            <a:endParaRPr lang="en-US" baseline="0" dirty="0"/>
          </a:p>
          <a:p>
            <a:r>
              <a:rPr lang="es-ES" b="1" dirty="0"/>
              <a:t>Instituto de Liderato para Leones Avanzados (ILLA):</a:t>
            </a:r>
          </a:p>
          <a:p>
            <a:pPr marL="628650" lvl="1" indent="-171450">
              <a:buFont typeface="Arial" panose="020B0604020202020204" pitchFamily="34" charset="0"/>
              <a:buChar char="•"/>
            </a:pPr>
            <a:r>
              <a:rPr lang="es-ES" b="0" baseline="0" dirty="0"/>
              <a:t>Una beca para un Leo-León por área estatutaria </a:t>
            </a:r>
          </a:p>
          <a:p>
            <a:pPr marL="628650" lvl="1" indent="-171450">
              <a:buFont typeface="Arial" panose="020B0604020202020204" pitchFamily="34" charset="0"/>
              <a:buChar char="•"/>
            </a:pPr>
            <a:r>
              <a:rPr lang="es-ES" dirty="0"/>
              <a:t>Apoyo financiero para cosas que no están cubiertas por el programa ILLA con reembolsos aprobados.</a:t>
            </a:r>
          </a:p>
          <a:p>
            <a:endParaRPr lang="en-US" dirty="0">
              <a:solidFill>
                <a:srgbClr val="FF0000"/>
              </a:solidFill>
            </a:endParaRPr>
          </a:p>
          <a:p>
            <a:r>
              <a:rPr lang="es-ES" dirty="0">
                <a:solidFill>
                  <a:srgbClr val="FF0000"/>
                </a:solidFill>
              </a:rPr>
              <a:t>Ambas</a:t>
            </a:r>
            <a:r>
              <a:rPr lang="es-ES" b="0" u="none" baseline="0" dirty="0">
                <a:solidFill>
                  <a:srgbClr val="FF0000"/>
                </a:solidFill>
              </a:rPr>
              <a:t> hojas informativas sobre la beca están </a:t>
            </a:r>
            <a:r>
              <a:rPr lang="es-ES" b="0" u="none" dirty="0"/>
              <a:t>disponibles en la página web del Programa Leo-León. </a:t>
            </a:r>
            <a:r>
              <a:rPr lang="es-ES" dirty="0"/>
              <a:t>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200" b="1" dirty="0"/>
          </a:p>
        </p:txBody>
      </p:sp>
      <p:sp>
        <p:nvSpPr>
          <p:cNvPr id="4" name="Slide Number Placeholder 3"/>
          <p:cNvSpPr>
            <a:spLocks noGrp="1"/>
          </p:cNvSpPr>
          <p:nvPr>
            <p:ph type="sldNum" sz="quarter" idx="5"/>
          </p:nvPr>
        </p:nvSpPr>
        <p:spPr/>
        <p:txBody>
          <a:bodyPr/>
          <a:lstStyle/>
          <a:p>
            <a:fld id="{28EC7B55-43E3-4FAC-A905-28B75FD6C7DA}" type="slidenum">
              <a:rPr lang="en-US" smtClean="0"/>
              <a:t>70</a:t>
            </a:fld>
            <a:endParaRPr lang="en-US"/>
          </a:p>
        </p:txBody>
      </p:sp>
    </p:spTree>
    <p:extLst>
      <p:ext uri="{BB962C8B-B14F-4D97-AF65-F5344CB8AC3E}">
        <p14:creationId xmlns:p14="http://schemas.microsoft.com/office/powerpoint/2010/main" val="59523015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s-ES" dirty="0"/>
              <a:t>El grupo privado de LinkedIn para </a:t>
            </a:r>
            <a:r>
              <a:rPr lang="es-ES" dirty="0" err="1"/>
              <a:t>Leos</a:t>
            </a:r>
            <a:r>
              <a:rPr lang="es-ES" dirty="0"/>
              <a:t>-Leones de LinkedIn es un grupo de contactos profesionales para:</a:t>
            </a:r>
          </a:p>
          <a:p>
            <a:pPr marL="171450" indent="-171450" fontAlgn="base">
              <a:buFont typeface="Arial" panose="020B0604020202020204" pitchFamily="34" charset="0"/>
              <a:buChar char="•"/>
            </a:pPr>
            <a:r>
              <a:rPr lang="es-ES" dirty="0"/>
              <a:t>Hacer preguntas</a:t>
            </a:r>
          </a:p>
          <a:p>
            <a:pPr marL="171450" indent="-171450" fontAlgn="base">
              <a:buFont typeface="Arial" panose="020B0604020202020204" pitchFamily="34" charset="0"/>
              <a:buChar char="•"/>
            </a:pPr>
            <a:r>
              <a:rPr lang="es-ES" dirty="0"/>
              <a:t>Publicar recursos </a:t>
            </a:r>
          </a:p>
          <a:p>
            <a:pPr marL="171450" indent="-171450" fontAlgn="base">
              <a:buFont typeface="Arial" panose="020B0604020202020204" pitchFamily="34" charset="0"/>
              <a:buChar char="•"/>
            </a:pPr>
            <a:r>
              <a:rPr lang="es-ES" dirty="0"/>
              <a:t>Compartir habilidades y conocimientos sobre la escuela, el trabajo y el servicio. </a:t>
            </a:r>
          </a:p>
          <a:p>
            <a:pPr fontAlgn="base"/>
            <a:endParaRPr lang="en-US" dirty="0"/>
          </a:p>
          <a:p>
            <a:pPr fontAlgn="base"/>
            <a:r>
              <a:rPr lang="es-ES" dirty="0"/>
              <a:t>¿Quiere contribuir? Comuníquese con el especialista en Leones Jóvenes de la División de Afiliación o con los especialistas del personal del Equipo Global de Acción para enterarse de los próximos eventos de liderato y desarrollo profesional en su área que se anunciarán en este grupo de LinkedIn para </a:t>
            </a:r>
            <a:r>
              <a:rPr lang="es-ES" dirty="0" err="1"/>
              <a:t>Leos</a:t>
            </a:r>
            <a:r>
              <a:rPr lang="es-ES" dirty="0"/>
              <a:t>-Leones.</a:t>
            </a:r>
          </a:p>
          <a:p>
            <a:pPr defTabSz="949478">
              <a:defRPr/>
            </a:pPr>
            <a:endParaRPr lang="en-US" baseline="0" dirty="0"/>
          </a:p>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71</a:t>
            </a:fld>
            <a:endParaRPr lang="en-US"/>
          </a:p>
        </p:txBody>
      </p:sp>
    </p:spTree>
    <p:extLst>
      <p:ext uri="{BB962C8B-B14F-4D97-AF65-F5344CB8AC3E}">
        <p14:creationId xmlns:p14="http://schemas.microsoft.com/office/powerpoint/2010/main" val="292225462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a:t>Las afiliaciones dobles son una oportunidad atractiva para los Leos-Leones. Aquí están los requisitos:</a:t>
            </a:r>
          </a:p>
          <a:p>
            <a:pPr marL="171450" indent="-171450">
              <a:buFont typeface="Arial" panose="020B0604020202020204" pitchFamily="34" charset="0"/>
              <a:buChar char="•"/>
            </a:pPr>
            <a:r>
              <a:rPr lang="es-ES"/>
              <a:t>Si un Leo-León tiene una relación sólida con su club Leo, puede continuar sirviendo en su club Leo mientras presta servicio en su club de Leones.  </a:t>
            </a:r>
          </a:p>
          <a:p>
            <a:pPr marL="171450" indent="-171450">
              <a:buFont typeface="Arial" panose="020B0604020202020204" pitchFamily="34" charset="0"/>
              <a:buChar char="•"/>
            </a:pPr>
            <a:r>
              <a:rPr lang="es-ES"/>
              <a:t>Deben tener entre 18 años como Leo Alfa y hasta 30 como Leo Omega.</a:t>
            </a:r>
          </a:p>
          <a:p>
            <a:pPr marL="171450" indent="-171450">
              <a:buFont typeface="Arial" panose="020B0604020202020204" pitchFamily="34" charset="0"/>
              <a:buChar char="•"/>
            </a:pPr>
            <a:r>
              <a:rPr lang="es-ES"/>
              <a:t>La afiliación doble se termina a los 30 años.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a:t>Lea más acerca de las afiliaciones dobles siguiendo el enlace "</a:t>
            </a:r>
            <a:r>
              <a:rPr lang="es-ES" sz="1200" b="1">
                <a:hlinkClick r:id="rId3"/>
              </a:rPr>
              <a:t>Más información</a:t>
            </a:r>
            <a:r>
              <a:rPr lang="es-ES" b="1"/>
              <a:t>" en la diapositiva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p>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72</a:t>
            </a:fld>
            <a:endParaRPr lang="en-US"/>
          </a:p>
        </p:txBody>
      </p:sp>
    </p:spTree>
    <p:extLst>
      <p:ext uri="{BB962C8B-B14F-4D97-AF65-F5344CB8AC3E}">
        <p14:creationId xmlns:p14="http://schemas.microsoft.com/office/powerpoint/2010/main" val="250859010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73</a:t>
            </a:fld>
            <a:endParaRPr lang="en-US"/>
          </a:p>
        </p:txBody>
      </p:sp>
    </p:spTree>
    <p:extLst>
      <p:ext uri="{BB962C8B-B14F-4D97-AF65-F5344CB8AC3E}">
        <p14:creationId xmlns:p14="http://schemas.microsoft.com/office/powerpoint/2010/main" val="283092701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r>
              <a:rPr lang="es-ES" b="1" dirty="0">
                <a:cs typeface="Arial" panose="020B0604020202020204" pitchFamily="34" charset="0"/>
              </a:rPr>
              <a:t>Clubes de </a:t>
            </a:r>
            <a:r>
              <a:rPr lang="es-ES" b="1" dirty="0" err="1">
                <a:cs typeface="Arial" panose="020B0604020202020204" pitchFamily="34" charset="0"/>
              </a:rPr>
              <a:t>Leos</a:t>
            </a:r>
            <a:r>
              <a:rPr lang="es-ES" b="1" dirty="0">
                <a:cs typeface="Arial" panose="020B0604020202020204" pitchFamily="34" charset="0"/>
              </a:rPr>
              <a:t>-Leones </a:t>
            </a:r>
            <a:r>
              <a:rPr lang="es-ES" b="0" dirty="0">
                <a:cs typeface="Arial" panose="020B0604020202020204" pitchFamily="34" charset="0"/>
              </a:rPr>
              <a:t>le dan la</a:t>
            </a:r>
            <a:r>
              <a:rPr lang="es-ES" dirty="0">
                <a:latin typeface="Calibri Light" panose="020F0302020204030204" pitchFamily="34" charset="0"/>
                <a:ea typeface="ヒラギノ角ゴ Pro W3" charset="0"/>
                <a:cs typeface="ヒラギノ角ゴ Pro W3" charset="0"/>
              </a:rPr>
              <a:t> oportunidad a los </a:t>
            </a:r>
            <a:r>
              <a:rPr lang="es-ES" dirty="0" err="1">
                <a:latin typeface="Calibri Light" panose="020F0302020204030204" pitchFamily="34" charset="0"/>
                <a:ea typeface="ヒラギノ角ゴ Pro W3" charset="0"/>
                <a:cs typeface="ヒラギノ角ゴ Pro W3" charset="0"/>
              </a:rPr>
              <a:t>Leos</a:t>
            </a:r>
            <a:r>
              <a:rPr lang="es-ES" dirty="0">
                <a:latin typeface="Calibri Light" panose="020F0302020204030204" pitchFamily="34" charset="0"/>
                <a:ea typeface="ヒラギノ角ゴ Pro W3" charset="0"/>
                <a:cs typeface="ヒラギノ角ゴ Pro W3" charset="0"/>
              </a:rPr>
              <a:t> y Leones </a:t>
            </a:r>
            <a:r>
              <a:rPr lang="es-ES" b="0" dirty="0">
                <a:latin typeface="Calibri Light" panose="020F0302020204030204" pitchFamily="34" charset="0"/>
                <a:ea typeface="ヒラギノ角ゴ Pro W3" charset="0"/>
                <a:cs typeface="ヒラギノ角ゴ Pro W3" charset="0"/>
              </a:rPr>
              <a:t>formar comunidades de servicio para los Leones jóvenes y especializarse en actividades de servicio que sean relevantes para ellos.  </a:t>
            </a:r>
          </a:p>
          <a:p>
            <a:pPr defTabSz="949478">
              <a:defRPr/>
            </a:pPr>
            <a:endParaRPr lang="en-US" b="0" dirty="0">
              <a:latin typeface="Calibri Light" panose="020F0302020204030204" pitchFamily="34" charset="0"/>
              <a:ea typeface="ヒラギノ角ゴ Pro W3" charset="0"/>
              <a:cs typeface="ヒラギノ角ゴ Pro W3" charset="0"/>
            </a:endParaRPr>
          </a:p>
          <a:p>
            <a:pPr defTabSz="949478">
              <a:defRPr/>
            </a:pPr>
            <a:r>
              <a:rPr lang="es-ES" dirty="0">
                <a:latin typeface="Calibri Light" panose="020F0302020204030204" pitchFamily="34" charset="0"/>
                <a:ea typeface="ヒラギノ角ゴ Pro W3" charset="0"/>
                <a:cs typeface="ヒラギノ角ゴ Pro W3" charset="0"/>
              </a:rPr>
              <a:t>Los Leones de todas las edades pueden unirse a un club de </a:t>
            </a:r>
            <a:r>
              <a:rPr lang="es-ES" dirty="0" err="1">
                <a:latin typeface="Calibri Light" panose="020F0302020204030204" pitchFamily="34" charset="0"/>
                <a:ea typeface="ヒラギノ角ゴ Pro W3" charset="0"/>
                <a:cs typeface="ヒラギノ角ゴ Pro W3" charset="0"/>
              </a:rPr>
              <a:t>Leos</a:t>
            </a:r>
            <a:r>
              <a:rPr lang="es-ES" dirty="0">
                <a:latin typeface="Calibri Light" panose="020F0302020204030204" pitchFamily="34" charset="0"/>
                <a:ea typeface="ヒラギノ角ゴ Pro W3" charset="0"/>
                <a:cs typeface="ヒラギノ角ゴ Pro W3" charset="0"/>
              </a:rPr>
              <a:t>-Leones</a:t>
            </a:r>
          </a:p>
          <a:p>
            <a:pPr marL="628650" lvl="1" indent="-171450" defTabSz="949478">
              <a:buFont typeface="Arial" panose="020B0604020202020204" pitchFamily="34" charset="0"/>
              <a:buChar char="•"/>
              <a:defRPr/>
            </a:pPr>
            <a:r>
              <a:rPr lang="es-ES" dirty="0">
                <a:latin typeface="Calibri Light" panose="020F0302020204030204" pitchFamily="34" charset="0"/>
                <a:ea typeface="ヒラギノ角ゴ Pro W3" charset="0"/>
                <a:cs typeface="ヒラギノ角ゴ Pro W3" charset="0"/>
              </a:rPr>
              <a:t>Aquellos que no sean </a:t>
            </a:r>
            <a:r>
              <a:rPr lang="es-ES" dirty="0" err="1">
                <a:latin typeface="Calibri Light" panose="020F0302020204030204" pitchFamily="34" charset="0"/>
                <a:ea typeface="ヒラギノ角ゴ Pro W3" charset="0"/>
                <a:cs typeface="ヒラギノ角ゴ Pro W3" charset="0"/>
              </a:rPr>
              <a:t>Leos</a:t>
            </a:r>
            <a:r>
              <a:rPr lang="es-ES" dirty="0">
                <a:latin typeface="Calibri Light" panose="020F0302020204030204" pitchFamily="34" charset="0"/>
                <a:ea typeface="ヒラギノ角ゴ Pro W3" charset="0"/>
                <a:cs typeface="ヒラギノ角ゴ Pro W3" charset="0"/>
              </a:rPr>
              <a:t>-Leones y que tengan menos de 31 años también pueden recibir el</a:t>
            </a:r>
            <a:r>
              <a:rPr lang="es-ES" u="none" dirty="0">
                <a:latin typeface="Calibri Light" panose="020F0302020204030204" pitchFamily="34" charset="0"/>
                <a:ea typeface="ヒラギノ角ゴ Pro W3" charset="0"/>
                <a:cs typeface="ヒラギノ角ゴ Pro W3" charset="0"/>
              </a:rPr>
              <a:t> </a:t>
            </a:r>
            <a:r>
              <a:rPr lang="es-ES" u="sng" dirty="0">
                <a:latin typeface="Calibri Light" panose="020F0302020204030204" pitchFamily="34" charset="0"/>
                <a:ea typeface="ヒラギノ角ゴ Pro W3" charset="0"/>
                <a:cs typeface="ヒラギノ角ゴ Pro W3" charset="0"/>
              </a:rPr>
              <a:t>mismo descuento de la cuota internacional y la exención de cuotas</a:t>
            </a:r>
            <a:r>
              <a:rPr lang="es-ES" u="none" dirty="0">
                <a:latin typeface="Calibri Light" panose="020F0302020204030204" pitchFamily="34" charset="0"/>
                <a:ea typeface="ヒラギノ角ゴ Pro W3" charset="0"/>
                <a:cs typeface="ヒラギノ角ゴ Pro W3" charset="0"/>
              </a:rPr>
              <a:t> al igual que sus amigos </a:t>
            </a:r>
            <a:r>
              <a:rPr lang="es-ES" u="none" dirty="0" err="1">
                <a:latin typeface="Calibri Light" panose="020F0302020204030204" pitchFamily="34" charset="0"/>
                <a:ea typeface="ヒラギノ角ゴ Pro W3" charset="0"/>
                <a:cs typeface="ヒラギノ角ゴ Pro W3" charset="0"/>
              </a:rPr>
              <a:t>Leos</a:t>
            </a:r>
            <a:r>
              <a:rPr lang="es-ES" u="none" dirty="0">
                <a:latin typeface="Calibri Light" panose="020F0302020204030204" pitchFamily="34" charset="0"/>
                <a:ea typeface="ヒラギノ角ゴ Pro W3" charset="0"/>
                <a:cs typeface="ヒラギノ角ゴ Pro W3" charset="0"/>
              </a:rPr>
              <a:t>-Leones como socios  </a:t>
            </a:r>
            <a:r>
              <a:rPr lang="es-ES" i="0" u="sng" dirty="0">
                <a:latin typeface="Calibri Light" panose="020F0302020204030204" pitchFamily="34" charset="0"/>
                <a:ea typeface="ヒラギノ角ゴ Pro W3" charset="0"/>
                <a:cs typeface="ヒラギノ角ゴ Pro W3" charset="0"/>
              </a:rPr>
              <a:t>"adultos jóvenes"</a:t>
            </a:r>
            <a:r>
              <a:rPr lang="es-ES" u="none" dirty="0">
                <a:latin typeface="Calibri Light" panose="020F0302020204030204" pitchFamily="34" charset="0"/>
                <a:ea typeface="ヒラギノ角ゴ Pro W3" charset="0"/>
                <a:cs typeface="ヒラギノ角ゴ Pro W3" charset="0"/>
              </a:rPr>
              <a:t>.</a:t>
            </a:r>
          </a:p>
          <a:p>
            <a:pPr marL="628650" lvl="1" indent="-171450" defTabSz="949478">
              <a:buFont typeface="Arial" panose="020B0604020202020204" pitchFamily="34" charset="0"/>
              <a:buChar char="•"/>
              <a:defRPr/>
            </a:pPr>
            <a:r>
              <a:rPr lang="es-ES" dirty="0">
                <a:latin typeface="Calibri Light" panose="020F0302020204030204" pitchFamily="34" charset="0"/>
                <a:ea typeface="ヒラギノ角ゴ Pro W3" charset="0"/>
                <a:cs typeface="ヒラギノ角ゴ Pro W3" charset="0"/>
              </a:rPr>
              <a:t>Los socios de </a:t>
            </a:r>
            <a:r>
              <a:rPr lang="es-ES" u="sng" dirty="0">
                <a:latin typeface="Calibri Light" panose="020F0302020204030204" pitchFamily="34" charset="0"/>
                <a:ea typeface="ヒラギノ角ゴ Pro W3" charset="0"/>
                <a:cs typeface="ヒラギノ角ゴ Pro W3" charset="0"/>
              </a:rPr>
              <a:t>más de 30 años</a:t>
            </a:r>
            <a:r>
              <a:rPr lang="es-ES" dirty="0">
                <a:latin typeface="Calibri Light" panose="020F0302020204030204" pitchFamily="34" charset="0"/>
                <a:ea typeface="ヒラギノ角ゴ Pro W3" charset="0"/>
                <a:cs typeface="ヒラギノ角ゴ Pro W3" charset="0"/>
              </a:rPr>
              <a:t> pueden ingresar al club de </a:t>
            </a:r>
            <a:r>
              <a:rPr lang="es-ES" dirty="0" err="1">
                <a:latin typeface="Calibri Light" panose="020F0302020204030204" pitchFamily="34" charset="0"/>
                <a:ea typeface="ヒラギノ角ゴ Pro W3" charset="0"/>
                <a:cs typeface="ヒラギノ角ゴ Pro W3" charset="0"/>
              </a:rPr>
              <a:t>Leos</a:t>
            </a:r>
            <a:r>
              <a:rPr lang="es-ES" dirty="0">
                <a:latin typeface="Calibri Light" panose="020F0302020204030204" pitchFamily="34" charset="0"/>
                <a:ea typeface="ヒラギノ角ゴ Pro W3" charset="0"/>
                <a:cs typeface="ヒラギノ角ゴ Pro W3" charset="0"/>
              </a:rPr>
              <a:t>-Leones, pero </a:t>
            </a:r>
            <a:r>
              <a:rPr lang="es-ES" u="sng" dirty="0">
                <a:latin typeface="Calibri Light" panose="020F0302020204030204" pitchFamily="34" charset="0"/>
                <a:ea typeface="ヒラギノ角ゴ Pro W3" charset="0"/>
                <a:cs typeface="ヒラギノ角ゴ Pro W3" charset="0"/>
              </a:rPr>
              <a:t>no recibirán</a:t>
            </a:r>
            <a:r>
              <a:rPr lang="es-ES" dirty="0">
                <a:latin typeface="Calibri Light" panose="020F0302020204030204" pitchFamily="34" charset="0"/>
                <a:ea typeface="ヒラギノ角ゴ Pro W3" charset="0"/>
                <a:cs typeface="ヒラギノ角ゴ Pro W3" charset="0"/>
              </a:rPr>
              <a:t> los descuentos de los </a:t>
            </a:r>
            <a:r>
              <a:rPr lang="es-ES" dirty="0" err="1">
                <a:latin typeface="Calibri Light" panose="020F0302020204030204" pitchFamily="34" charset="0"/>
                <a:ea typeface="ヒラギノ角ゴ Pro W3" charset="0"/>
                <a:cs typeface="ヒラギノ角ゴ Pro W3" charset="0"/>
              </a:rPr>
              <a:t>Leos</a:t>
            </a:r>
            <a:r>
              <a:rPr lang="es-ES" dirty="0">
                <a:latin typeface="Calibri Light" panose="020F0302020204030204" pitchFamily="34" charset="0"/>
                <a:ea typeface="ヒラギノ角ゴ Pro W3" charset="0"/>
                <a:cs typeface="ヒラギノ角ゴ Pro W3" charset="0"/>
              </a:rPr>
              <a:t>-Leones. </a:t>
            </a:r>
          </a:p>
          <a:p>
            <a:endParaRPr lang="en-US" dirty="0">
              <a:latin typeface="Calibri Light" panose="020F0302020204030204" pitchFamily="34" charset="0"/>
              <a:ea typeface="ヒラギノ角ゴ Pro W3" charset="0"/>
              <a:cs typeface="ヒラギノ角ゴ Pro W3" charset="0"/>
            </a:endParaRPr>
          </a:p>
          <a:p>
            <a:r>
              <a:rPr lang="es-ES" b="0" dirty="0"/>
              <a:t>“</a:t>
            </a:r>
            <a:r>
              <a:rPr lang="es-ES" sz="1200" b="1" dirty="0">
                <a:hlinkClick r:id="rId3"/>
              </a:rPr>
              <a:t>Más información</a:t>
            </a:r>
            <a:r>
              <a:rPr lang="es-ES" sz="1200" b="1" dirty="0"/>
              <a:t>” en el sitio web de LCI.  </a:t>
            </a:r>
          </a:p>
          <a:p>
            <a:endParaRPr lang="en-US" dirty="0">
              <a:latin typeface="Calibri Light" panose="020F0302020204030204" pitchFamily="34" charset="0"/>
              <a:ea typeface="ヒラギノ角ゴ Pro W3" charset="0"/>
              <a:cs typeface="ヒラギノ角ゴ Pro W3" charset="0"/>
            </a:endParaRPr>
          </a:p>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74</a:t>
            </a:fld>
            <a:endParaRPr lang="en-US"/>
          </a:p>
        </p:txBody>
      </p:sp>
    </p:spTree>
    <p:extLst>
      <p:ext uri="{BB962C8B-B14F-4D97-AF65-F5344CB8AC3E}">
        <p14:creationId xmlns:p14="http://schemas.microsoft.com/office/powerpoint/2010/main" val="101579386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Los clubes de Leones universitarios ofrecen la oportunidad de hacer la transición de </a:t>
            </a:r>
            <a:r>
              <a:rPr lang="es-ES" dirty="0" err="1"/>
              <a:t>Leos</a:t>
            </a:r>
            <a:r>
              <a:rPr lang="es-ES" dirty="0"/>
              <a:t> a Leones.</a:t>
            </a:r>
          </a:p>
          <a:p>
            <a:endParaRPr lang="en-US" dirty="0"/>
          </a:p>
          <a:p>
            <a:r>
              <a:rPr lang="es-ES" dirty="0"/>
              <a:t>Los </a:t>
            </a:r>
            <a:r>
              <a:rPr lang="es-ES" dirty="0" err="1"/>
              <a:t>Leos</a:t>
            </a:r>
            <a:r>
              <a:rPr lang="es-ES" dirty="0"/>
              <a:t> pueden unirse al programa de afiliación Leo-León con otros Leones jóvenes que se unan como socios estudiantes. </a:t>
            </a:r>
          </a:p>
          <a:p>
            <a:pPr marL="800100" lvl="1" indent="-342900">
              <a:buFont typeface="Wingdings" panose="05000000000000000000" pitchFamily="2" charset="2"/>
              <a:buChar char="q"/>
              <a:defRPr/>
            </a:pPr>
            <a:r>
              <a:rPr lang="es-ES" dirty="0">
                <a:solidFill>
                  <a:schemeClr val="bg2">
                    <a:lumMod val="50000"/>
                  </a:schemeClr>
                </a:solidFill>
                <a:latin typeface="Arial" panose="020B0604020202020204" pitchFamily="34" charset="0"/>
                <a:cs typeface="Arial" panose="020B0604020202020204" pitchFamily="34" charset="0"/>
              </a:rPr>
              <a:t>Socios estudiantes hasta los 30 años de edad</a:t>
            </a:r>
          </a:p>
          <a:p>
            <a:pPr marL="1257300" lvl="2" indent="-342900">
              <a:buFont typeface="Wingdings" panose="05000000000000000000" pitchFamily="2" charset="2"/>
              <a:buChar char="ü"/>
              <a:defRPr/>
            </a:pPr>
            <a:r>
              <a:rPr lang="es-ES" dirty="0">
                <a:solidFill>
                  <a:schemeClr val="bg2">
                    <a:lumMod val="50000"/>
                  </a:schemeClr>
                </a:solidFill>
                <a:latin typeface="Arial" panose="020B0604020202020204" pitchFamily="34" charset="0"/>
                <a:cs typeface="Arial" panose="020B0604020202020204" pitchFamily="34" charset="0"/>
              </a:rPr>
              <a:t> La mitad de la cuota internacional </a:t>
            </a:r>
          </a:p>
          <a:p>
            <a:pPr marL="1257300" lvl="2" indent="-342900">
              <a:buFont typeface="Wingdings" panose="05000000000000000000" pitchFamily="2" charset="2"/>
              <a:buChar char="ü"/>
              <a:defRPr/>
            </a:pPr>
            <a:r>
              <a:rPr lang="es-ES" dirty="0">
                <a:solidFill>
                  <a:schemeClr val="bg2">
                    <a:lumMod val="50000"/>
                  </a:schemeClr>
                </a:solidFill>
                <a:latin typeface="Arial" panose="020B0604020202020204" pitchFamily="34" charset="0"/>
                <a:cs typeface="Arial" panose="020B0604020202020204" pitchFamily="34" charset="0"/>
              </a:rPr>
              <a:t> Exención de la cuota de fundación/ingreso</a:t>
            </a:r>
          </a:p>
          <a:p>
            <a:pPr marL="800100" lvl="1" indent="-342900">
              <a:buFont typeface="Wingdings" panose="05000000000000000000" pitchFamily="2" charset="2"/>
              <a:buChar char="q"/>
              <a:defRPr/>
            </a:pPr>
            <a:r>
              <a:rPr lang="es-ES" dirty="0">
                <a:solidFill>
                  <a:schemeClr val="bg2">
                    <a:lumMod val="50000"/>
                  </a:schemeClr>
                </a:solidFill>
                <a:latin typeface="Arial" panose="020B0604020202020204" pitchFamily="34" charset="0"/>
                <a:cs typeface="Arial" panose="020B0604020202020204" pitchFamily="34" charset="0"/>
              </a:rPr>
              <a:t>Socios estudiantes de más de 30 años </a:t>
            </a:r>
            <a:r>
              <a:rPr lang="es-ES" i="1" dirty="0">
                <a:solidFill>
                  <a:schemeClr val="bg2">
                    <a:lumMod val="50000"/>
                  </a:schemeClr>
                </a:solidFill>
                <a:latin typeface="Arial" panose="020B0604020202020204" pitchFamily="34" charset="0"/>
                <a:cs typeface="Arial" panose="020B0604020202020204" pitchFamily="34" charset="0"/>
              </a:rPr>
              <a:t>(en un club de Leones universitario)</a:t>
            </a:r>
          </a:p>
          <a:p>
            <a:pPr marL="1257300" lvl="2" indent="-342900">
              <a:buFont typeface="Wingdings" panose="05000000000000000000" pitchFamily="2" charset="2"/>
              <a:buChar char="ü"/>
              <a:defRPr/>
            </a:pPr>
            <a:r>
              <a:rPr lang="es-ES" dirty="0">
                <a:solidFill>
                  <a:schemeClr val="bg2">
                    <a:lumMod val="50000"/>
                  </a:schemeClr>
                </a:solidFill>
                <a:latin typeface="Arial" panose="020B0604020202020204" pitchFamily="34" charset="0"/>
                <a:cs typeface="Arial" panose="020B0604020202020204" pitchFamily="34" charset="0"/>
              </a:rPr>
              <a:t>Cuota descontada de fundación/entrada de $10,00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dirty="0">
                <a:hlinkClick r:id="rId3"/>
              </a:rPr>
              <a:t>«Más información</a:t>
            </a:r>
            <a:r>
              <a:rPr lang="es-ES" sz="1200" b="1" dirty="0"/>
              <a:t>» en la página web de clubes de Leones universitarios.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75</a:t>
            </a:fld>
            <a:endParaRPr lang="en-US"/>
          </a:p>
        </p:txBody>
      </p:sp>
    </p:spTree>
    <p:extLst>
      <p:ext uri="{BB962C8B-B14F-4D97-AF65-F5344CB8AC3E}">
        <p14:creationId xmlns:p14="http://schemas.microsoft.com/office/powerpoint/2010/main" val="258337524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1" dirty="0"/>
              <a:t>Filiales de club:</a:t>
            </a:r>
          </a:p>
          <a:p>
            <a:pPr marL="171450" indent="-171450">
              <a:buFont typeface="Arial" panose="020B0604020202020204" pitchFamily="34" charset="0"/>
              <a:buChar char="•"/>
            </a:pPr>
            <a:r>
              <a:rPr lang="es-ES" dirty="0"/>
              <a:t>Solo se necesitan 5 socios para formar una filial de club del club de Leones patrocinador.</a:t>
            </a:r>
          </a:p>
          <a:p>
            <a:pPr marL="171450" indent="-171450">
              <a:buFont typeface="Arial" panose="020B0604020202020204" pitchFamily="34" charset="0"/>
              <a:buChar char="•"/>
            </a:pPr>
            <a:r>
              <a:rPr lang="es-ES" dirty="0"/>
              <a:t>Con el apoyo del club patrocinador, los socios pueden familiarizarse con proyectos de servicio y elegir aquellos que los apasione. </a:t>
            </a:r>
          </a:p>
          <a:p>
            <a:pPr marL="171450" indent="-171450">
              <a:buFont typeface="Wingdings" panose="05000000000000000000" pitchFamily="2" charset="2"/>
              <a:buChar char="§"/>
            </a:pPr>
            <a:endParaRPr lang="en-US" dirty="0"/>
          </a:p>
          <a:p>
            <a:r>
              <a:rPr lang="es-ES" b="1" dirty="0"/>
              <a:t>Clubes especializados </a:t>
            </a:r>
          </a:p>
          <a:p>
            <a:pPr marL="171450" indent="-171450">
              <a:buFont typeface="Arial" panose="020B0604020202020204" pitchFamily="34" charset="0"/>
              <a:buChar char="•"/>
            </a:pPr>
            <a:r>
              <a:rPr lang="es-ES" sz="1200" dirty="0">
                <a:solidFill>
                  <a:schemeClr val="tx1"/>
                </a:solidFill>
                <a:latin typeface="+mn-lt"/>
                <a:ea typeface="+mn-ea"/>
                <a:cs typeface="+mn-cs"/>
              </a:rPr>
              <a:t>Conecta a los socios porque tienen en común el interés en una causa específica, la misma cultura, etapa de la vida, asociación, deporte o pasatiempo, o alguna cualidad única que el club o sus socios deseen destacar.  </a:t>
            </a:r>
          </a:p>
          <a:p>
            <a:endParaRPr lang="en-US" sz="1200" kern="1200" dirty="0">
              <a:solidFill>
                <a:schemeClr val="tx1"/>
              </a:solidFill>
              <a:latin typeface="+mn-lt"/>
              <a:ea typeface="+mn-ea"/>
              <a:cs typeface="+mn-cs"/>
            </a:endParaRPr>
          </a:p>
          <a:p>
            <a:r>
              <a:rPr lang="es-ES" sz="1200" b="1" dirty="0">
                <a:solidFill>
                  <a:schemeClr val="tx1"/>
                </a:solidFill>
                <a:latin typeface="+mn-lt"/>
                <a:ea typeface="+mn-ea"/>
                <a:cs typeface="+mn-cs"/>
              </a:rPr>
              <a:t>Todos los clubes y filiales de clubes pueden ser clubes especializados. </a:t>
            </a:r>
            <a:r>
              <a:rPr lang="es-ES" sz="1200" b="0" dirty="0">
                <a:solidFill>
                  <a:schemeClr val="tx1"/>
                </a:solidFill>
                <a:latin typeface="+mn-lt"/>
                <a:ea typeface="+mn-ea"/>
                <a:cs typeface="+mn-cs"/>
              </a:rPr>
              <a:t>Por ejemplo:</a:t>
            </a:r>
          </a:p>
          <a:p>
            <a:pPr marL="171450" indent="-171450">
              <a:buFont typeface="Arial" panose="020B0604020202020204" pitchFamily="34" charset="0"/>
              <a:buChar char="•"/>
            </a:pPr>
            <a:r>
              <a:rPr lang="es-ES" sz="1800" dirty="0">
                <a:solidFill>
                  <a:srgbClr val="51555A"/>
                </a:solidFill>
                <a:latin typeface="Segoe UI" panose="020B0502040204020203" pitchFamily="34" charset="0"/>
              </a:rPr>
              <a:t>Los socios de clubes de Leones universitarios que están estudiando medicina u otros servicios humanos pueden querer especializarse para brindar servicios similares a sus comunidades, como apoyar a los niños que luchan contra el cáncer o aliarse a programas de prevención de drogas.</a:t>
            </a:r>
          </a:p>
          <a:p>
            <a:pPr marL="171450" indent="-171450">
              <a:buFont typeface="Arial" panose="020B0604020202020204" pitchFamily="34" charset="0"/>
              <a:buChar char="•"/>
            </a:pPr>
            <a:r>
              <a:rPr lang="es-ES" sz="1800" dirty="0">
                <a:solidFill>
                  <a:srgbClr val="51555A"/>
                </a:solidFill>
                <a:latin typeface="Segoe UI" panose="020B0502040204020203" pitchFamily="34" charset="0"/>
              </a:rPr>
              <a:t>Los socios de clubes de </a:t>
            </a:r>
            <a:r>
              <a:rPr lang="es-ES" sz="1800" dirty="0" err="1">
                <a:solidFill>
                  <a:srgbClr val="51555A"/>
                </a:solidFill>
                <a:latin typeface="Segoe UI" panose="020B0502040204020203" pitchFamily="34" charset="0"/>
              </a:rPr>
              <a:t>Leos</a:t>
            </a:r>
            <a:r>
              <a:rPr lang="es-ES" sz="1800" dirty="0">
                <a:solidFill>
                  <a:srgbClr val="51555A"/>
                </a:solidFill>
                <a:latin typeface="Segoe UI" panose="020B0502040204020203" pitchFamily="34" charset="0"/>
              </a:rPr>
              <a:t>-Leones y filiales de clubes de </a:t>
            </a:r>
            <a:r>
              <a:rPr lang="es-ES" sz="1800" dirty="0" err="1">
                <a:solidFill>
                  <a:srgbClr val="51555A"/>
                </a:solidFill>
                <a:latin typeface="Segoe UI" panose="020B0502040204020203" pitchFamily="34" charset="0"/>
              </a:rPr>
              <a:t>Leos</a:t>
            </a:r>
            <a:r>
              <a:rPr lang="es-ES" sz="1800" dirty="0">
                <a:solidFill>
                  <a:srgbClr val="51555A"/>
                </a:solidFill>
                <a:latin typeface="Segoe UI" panose="020B0502040204020203" pitchFamily="34" charset="0"/>
              </a:rPr>
              <a:t>-Leones pueden elegir la categoría de especialidad que mejor represente a sus socios o al servicio que brindan.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51555A"/>
              </a:solidFill>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a:t>
            </a:r>
            <a:r>
              <a:rPr lang="es-ES" sz="1200" b="1" dirty="0">
                <a:hlinkClick r:id="rId3"/>
              </a:rPr>
              <a:t>Más información</a:t>
            </a:r>
            <a:r>
              <a:rPr lang="es-ES" sz="1200" b="1" dirty="0"/>
              <a:t>” en las páginas web de filiales de clubes de Leones y clubes especializados.</a:t>
            </a:r>
          </a:p>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76</a:t>
            </a:fld>
            <a:endParaRPr lang="en-US"/>
          </a:p>
        </p:txBody>
      </p:sp>
    </p:spTree>
    <p:extLst>
      <p:ext uri="{BB962C8B-B14F-4D97-AF65-F5344CB8AC3E}">
        <p14:creationId xmlns:p14="http://schemas.microsoft.com/office/powerpoint/2010/main" val="398827252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77</a:t>
            </a:fld>
            <a:endParaRPr lang="en-US"/>
          </a:p>
        </p:txBody>
      </p:sp>
    </p:spTree>
    <p:extLst>
      <p:ext uri="{BB962C8B-B14F-4D97-AF65-F5344CB8AC3E}">
        <p14:creationId xmlns:p14="http://schemas.microsoft.com/office/powerpoint/2010/main" val="316505235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600" dirty="0" err="1">
                <a:latin typeface="Arial" panose="020B0604020202020204" pitchFamily="34" charset="0"/>
                <a:cs typeface="Arial" panose="020B0604020202020204" pitchFamily="34" charset="0"/>
              </a:rPr>
              <a:t>Leos</a:t>
            </a:r>
            <a:r>
              <a:rPr lang="es-ES" sz="1600" dirty="0">
                <a:latin typeface="Arial" panose="020B0604020202020204" pitchFamily="34" charset="0"/>
                <a:cs typeface="Arial" panose="020B0604020202020204" pitchFamily="34" charset="0"/>
              </a:rPr>
              <a:t>, los secretarios y presidentes de clubes de Leones pueden usar la certificación de Leo a León (LL2) como hoja de trabajo para guardar los récords del club. No es necesario enviar el formulario LL2 a LCI.</a:t>
            </a:r>
          </a:p>
          <a:p>
            <a:endParaRPr lang="en-US" sz="1600" dirty="0">
              <a:latin typeface="Arial" panose="020B0604020202020204" pitchFamily="34" charset="0"/>
              <a:cs typeface="Arial" panose="020B0604020202020204" pitchFamily="34" charset="0"/>
            </a:endParaRPr>
          </a:p>
          <a:p>
            <a:r>
              <a:rPr lang="es-ES" sz="1600" dirty="0">
                <a:latin typeface="Arial" panose="020B0604020202020204" pitchFamily="34" charset="0"/>
                <a:cs typeface="Arial" panose="020B0604020202020204" pitchFamily="34" charset="0"/>
              </a:rPr>
              <a:t>Haga el traslado de </a:t>
            </a:r>
            <a:r>
              <a:rPr lang="es-ES" sz="1600" dirty="0" err="1">
                <a:latin typeface="Arial" panose="020B0604020202020204" pitchFamily="34" charset="0"/>
                <a:cs typeface="Arial" panose="020B0604020202020204" pitchFamily="34" charset="0"/>
              </a:rPr>
              <a:t>Leos</a:t>
            </a:r>
            <a:r>
              <a:rPr lang="es-ES" sz="1600" dirty="0">
                <a:latin typeface="Arial" panose="020B0604020202020204" pitchFamily="34" charset="0"/>
                <a:cs typeface="Arial" panose="020B0604020202020204" pitchFamily="34" charset="0"/>
              </a:rPr>
              <a:t> a Leones por medio de </a:t>
            </a:r>
            <a:r>
              <a:rPr lang="es-ES" sz="1600" dirty="0" err="1">
                <a:latin typeface="Arial" panose="020B0604020202020204" pitchFamily="34" charset="0"/>
                <a:cs typeface="Arial" panose="020B0604020202020204" pitchFamily="34" charset="0"/>
              </a:rPr>
              <a:t>MyLCI</a:t>
            </a:r>
            <a:r>
              <a:rPr lang="es-ES" sz="1600" dirty="0">
                <a:latin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EC7B55-43E3-4FAC-A905-28B75FD6C7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700435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Wingdings" panose="05000000000000000000" pitchFamily="2" charset="2"/>
              <a:buChar char="§"/>
            </a:pPr>
            <a:r>
              <a:rPr lang="es-ES" sz="1400" b="0" dirty="0">
                <a:latin typeface="Arial" panose="020B0604020202020204" pitchFamily="34" charset="0"/>
                <a:cs typeface="Arial" panose="020B0604020202020204" pitchFamily="34" charset="0"/>
              </a:rPr>
              <a:t>El presidente, secretario o administrador de un club de Leones puede iniciar el traslado de un socio Leo a un club de Leones utilizando </a:t>
            </a:r>
            <a:r>
              <a:rPr lang="es-ES" sz="1400" b="0" dirty="0" err="1">
                <a:latin typeface="Arial" panose="020B0604020202020204" pitchFamily="34" charset="0"/>
                <a:cs typeface="Arial" panose="020B0604020202020204" pitchFamily="34" charset="0"/>
              </a:rPr>
              <a:t>MyLCI</a:t>
            </a:r>
            <a:r>
              <a:rPr lang="es-ES" sz="1400" b="0" dirty="0">
                <a:latin typeface="Arial" panose="020B0604020202020204" pitchFamily="34" charset="0"/>
                <a:cs typeface="Arial" panose="020B0604020202020204" pitchFamily="34" charset="0"/>
              </a:rPr>
              <a:t>.</a:t>
            </a:r>
          </a:p>
          <a:p>
            <a:pPr marL="628650" lvl="1" indent="-171450">
              <a:buFont typeface="Wingdings" panose="05000000000000000000" pitchFamily="2" charset="2"/>
              <a:buChar char="§"/>
            </a:pPr>
            <a:r>
              <a:rPr lang="es-ES" sz="1400" b="0" dirty="0">
                <a:latin typeface="Arial" panose="020B0604020202020204" pitchFamily="34" charset="0"/>
                <a:cs typeface="Arial" panose="020B0604020202020204" pitchFamily="34" charset="0"/>
              </a:rPr>
              <a:t>Los </a:t>
            </a:r>
            <a:r>
              <a:rPr lang="es-ES" sz="1400" b="0" dirty="0" err="1">
                <a:latin typeface="Arial" panose="020B0604020202020204" pitchFamily="34" charset="0"/>
                <a:cs typeface="Arial" panose="020B0604020202020204" pitchFamily="34" charset="0"/>
              </a:rPr>
              <a:t>Leos</a:t>
            </a:r>
            <a:r>
              <a:rPr lang="es-ES" sz="1400" b="0" dirty="0">
                <a:latin typeface="Arial" panose="020B0604020202020204" pitchFamily="34" charset="0"/>
                <a:cs typeface="Arial" panose="020B0604020202020204" pitchFamily="34" charset="0"/>
              </a:rPr>
              <a:t> conservarán sus números de socio Leo una vez que se conviertan en Leones. </a:t>
            </a:r>
          </a:p>
          <a:p>
            <a:pPr marL="628650" lvl="1" indent="-171450">
              <a:buFont typeface="Wingdings" panose="05000000000000000000" pitchFamily="2" charset="2"/>
              <a:buChar char="§"/>
            </a:pPr>
            <a:r>
              <a:rPr lang="es-ES" sz="1400" b="0" dirty="0">
                <a:latin typeface="Arial" panose="020B0604020202020204" pitchFamily="34" charset="0"/>
                <a:cs typeface="Arial" panose="020B0604020202020204" pitchFamily="34" charset="0"/>
              </a:rPr>
              <a:t>Los años de servicio Leo automáticamente se acreditarán al nuevo </a:t>
            </a:r>
            <a:r>
              <a:rPr lang="es-ES" sz="1400" b="0">
                <a:latin typeface="Arial" panose="020B0604020202020204" pitchFamily="34" charset="0"/>
                <a:cs typeface="Arial" panose="020B0604020202020204" pitchFamily="34" charset="0"/>
              </a:rPr>
              <a:t>expediente de </a:t>
            </a:r>
            <a:r>
              <a:rPr lang="es-ES" sz="1400" b="0" dirty="0">
                <a:latin typeface="Arial" panose="020B0604020202020204" pitchFamily="34" charset="0"/>
                <a:cs typeface="Arial" panose="020B0604020202020204" pitchFamily="34" charset="0"/>
              </a:rPr>
              <a:t>socio León.</a:t>
            </a:r>
          </a:p>
          <a:p>
            <a:pPr marL="628650" lvl="1" indent="-171450">
              <a:buFont typeface="Wingdings" panose="05000000000000000000" pitchFamily="2" charset="2"/>
              <a:buChar char="§"/>
            </a:pPr>
            <a:r>
              <a:rPr lang="es-ES" sz="1400" b="0" dirty="0">
                <a:latin typeface="Arial" panose="020B0604020202020204" pitchFamily="34" charset="0"/>
                <a:cs typeface="Arial" panose="020B0604020202020204" pitchFamily="34" charset="0"/>
              </a:rPr>
              <a:t>Siga el enlace "Más información" para obtener todas las instrucciones.</a:t>
            </a:r>
          </a:p>
          <a:p>
            <a:pPr marL="628650" lvl="1" indent="-171450">
              <a:buFont typeface="Wingdings" panose="05000000000000000000" pitchFamily="2" charset="2"/>
              <a:buChar char="§"/>
            </a:pPr>
            <a:r>
              <a:rPr lang="es-ES" sz="1400" b="0" dirty="0">
                <a:latin typeface="Arial" panose="020B0604020202020204" pitchFamily="34" charset="0"/>
                <a:cs typeface="Arial" panose="020B0604020202020204" pitchFamily="34" charset="0"/>
              </a:rPr>
              <a:t>Comuníquese con memberservicecenter@lionsclubs.org si tiene alguna pregunta o si necesita ayuda para añadir algo o hacer cambios al récord del socio Leo-León.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F0C2E5-F2FB-4795-80EA-3DA7D86568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04282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solidFill>
                  <a:srgbClr val="55565A"/>
                </a:solidFill>
                <a:latin typeface="Arial" charset="0"/>
                <a:ea typeface="+mn-ea"/>
                <a:cs typeface="Arial" charset="0"/>
              </a:rPr>
              <a:t>El club de Leones patrocinador es responsable de orientar y asesorar al club Leo.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0" dirty="0">
              <a:solidFill>
                <a:srgbClr val="55565A"/>
              </a:solidFill>
              <a:latin typeface="Arial" charset="0"/>
              <a:ea typeface="+mn-ea"/>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solidFill>
                  <a:srgbClr val="55565A"/>
                </a:solidFill>
                <a:latin typeface="Arial" charset="0"/>
                <a:ea typeface="+mn-ea"/>
                <a:cs typeface="Arial" charset="0"/>
              </a:rPr>
              <a:t>De conformidad con el Manual de Normas, los clubes Leo son una actividad de servicio de un club de Leones, no una categoría de afiliación. Los Leos no pagan cuotas a la oficina internacional. En su lugar, se factura al club de Leones patrocinador por la organización y el mantenimiento del club.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0" dirty="0">
              <a:solidFill>
                <a:srgbClr val="55565A"/>
              </a:solidFill>
              <a:latin typeface="Arial" charset="0"/>
              <a:ea typeface="+mn-ea"/>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solidFill>
                  <a:srgbClr val="55565A"/>
                </a:solidFill>
                <a:latin typeface="Arial" charset="0"/>
                <a:ea typeface="+mn-ea"/>
                <a:cs typeface="Arial" charset="0"/>
              </a:rPr>
              <a:t>El club de Leones patrocinador debe asesorar a los clubes Leo en cuestiones administrativas y de servicio, incluida la apertura de cuentas bancarias, el seguimiento de la contabilidad y el establecimiento de alianzas comunitarias. El club patrocinador también ofrece apoyo mediante la asignación de un consejero de club Leo y la asistencia a los eventos del club Leo.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0" dirty="0">
              <a:solidFill>
                <a:srgbClr val="55565A"/>
              </a:solidFill>
              <a:latin typeface="Arial" charset="0"/>
              <a:ea typeface="+mn-ea"/>
              <a:cs typeface="Arial" charset="0"/>
            </a:endParaRPr>
          </a:p>
        </p:txBody>
      </p:sp>
      <p:sp>
        <p:nvSpPr>
          <p:cNvPr id="4" name="Slide Number Placeholder 3"/>
          <p:cNvSpPr>
            <a:spLocks noGrp="1"/>
          </p:cNvSpPr>
          <p:nvPr>
            <p:ph type="sldNum" sz="quarter" idx="5"/>
          </p:nvPr>
        </p:nvSpPr>
        <p:spPr/>
        <p:txBody>
          <a:bodyPr/>
          <a:lstStyle/>
          <a:p>
            <a:fld id="{65F38A34-01B5-8B47-8788-985DCB17BFD7}" type="slidenum">
              <a:rPr lang="en-US" smtClean="0"/>
              <a:t>8</a:t>
            </a:fld>
            <a:endParaRPr lang="en-US" dirty="0"/>
          </a:p>
        </p:txBody>
      </p:sp>
    </p:spTree>
    <p:extLst>
      <p:ext uri="{BB962C8B-B14F-4D97-AF65-F5344CB8AC3E}">
        <p14:creationId xmlns:p14="http://schemas.microsoft.com/office/powerpoint/2010/main" val="190073080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80</a:t>
            </a:fld>
            <a:endParaRPr lang="en-US"/>
          </a:p>
        </p:txBody>
      </p:sp>
    </p:spTree>
    <p:extLst>
      <p:ext uri="{BB962C8B-B14F-4D97-AF65-F5344CB8AC3E}">
        <p14:creationId xmlns:p14="http://schemas.microsoft.com/office/powerpoint/2010/main" val="99022285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a:t>El Premio de Afiliación de Leo a Leo-León reconoce a los consejeros de clubes Leo, asesores de distrito y distrito múltiple Leo que han apoyado a nuestros Leos a hacer la transición.</a:t>
            </a:r>
          </a:p>
          <a:p>
            <a:endParaRPr lang="en-US" dirty="0"/>
          </a:p>
          <a:p>
            <a:r>
              <a:rPr lang="es-ES"/>
              <a:t>La Asociación también otorgará certificados especiales a nivel de club, distrito y distrito múltiple por clubes de Leos-Leones fundados y aprobados cada año fiscal en curso.</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a:solidFill>
                  <a:schemeClr val="tx1"/>
                </a:solidFill>
                <a:latin typeface="+mn-lt"/>
                <a:ea typeface="+mn-ea"/>
                <a:cs typeface="+mn-cs"/>
              </a:rPr>
              <a:t>Siga el enlace </a:t>
            </a:r>
            <a:r>
              <a:rPr lang="es-ES" b="0"/>
              <a:t>"</a:t>
            </a:r>
            <a:r>
              <a:rPr lang="es-ES" sz="1200" b="1">
                <a:hlinkClick r:id="rId3"/>
              </a:rPr>
              <a:t>Más información</a:t>
            </a:r>
            <a:r>
              <a:rPr lang="es-ES" sz="1200" b="1"/>
              <a:t>”para ver todos los detalles sobre los premios para el Programa Leo-León.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F0C2E5-F2FB-4795-80EA-3DA7D86568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864180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82</a:t>
            </a:fld>
            <a:endParaRPr lang="en-US"/>
          </a:p>
        </p:txBody>
      </p:sp>
    </p:spTree>
    <p:extLst>
      <p:ext uri="{BB962C8B-B14F-4D97-AF65-F5344CB8AC3E}">
        <p14:creationId xmlns:p14="http://schemas.microsoft.com/office/powerpoint/2010/main" val="428822950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a:t>La Asociación define a los Leones jóvenes como socios que tienen aproximadamente 40 años o menos, lo cual incluye a los Leos-Leos. </a:t>
            </a:r>
          </a:p>
          <a:p>
            <a:endParaRPr lang="en-US" dirty="0"/>
          </a:p>
          <a:p>
            <a:r>
              <a:rPr lang="es-ES" sz="1200" b="1">
                <a:solidFill>
                  <a:schemeClr val="tx1"/>
                </a:solidFill>
                <a:latin typeface="+mn-lt"/>
                <a:ea typeface="+mn-ea"/>
                <a:cs typeface="+mn-cs"/>
              </a:rPr>
              <a:t>Siga el enlace </a:t>
            </a:r>
            <a:r>
              <a:rPr lang="es-ES" b="0"/>
              <a:t>"</a:t>
            </a:r>
            <a:r>
              <a:rPr lang="es-ES" sz="1200" b="1">
                <a:hlinkClick r:id="rId3"/>
              </a:rPr>
              <a:t>Más información</a:t>
            </a:r>
            <a:r>
              <a:rPr lang="es-ES" sz="1200" b="1"/>
              <a:t>”en la diapositiva para obtener más información sobre los Leones jóvenes </a:t>
            </a:r>
            <a:r>
              <a:rPr lang="es-ES" sz="1200" b="1">
                <a:solidFill>
                  <a:schemeClr val="tx1"/>
                </a:solidFill>
                <a:latin typeface="+mn-lt"/>
                <a:ea typeface="+mn-ea"/>
                <a:cs typeface="+mn-cs"/>
              </a:rPr>
              <a:t>y acceda obtenga dos recursos útiles:</a:t>
            </a:r>
          </a:p>
          <a:p>
            <a:pPr lvl="1">
              <a:lnSpc>
                <a:spcPct val="150000"/>
              </a:lnSpc>
              <a:buFont typeface="Wingdings" panose="05000000000000000000" pitchFamily="2" charset="2"/>
              <a:buChar char="§"/>
            </a:pPr>
            <a:r>
              <a:rPr kumimoji="0" lang="es-ES" b="1" i="0" u="none" strike="noStrike" cap="none" normalizeH="0" baseline="0" noProof="0">
                <a:ln>
                  <a:noFill/>
                </a:ln>
                <a:solidFill>
                  <a:srgbClr val="4472C4"/>
                </a:solidFill>
                <a:uLnTx/>
                <a:uFillTx/>
                <a:latin typeface="Arial" panose="020B0604020202020204" pitchFamily="34" charset="0"/>
                <a:ea typeface="+mn-ea"/>
                <a:cs typeface="Arial" panose="020B0604020202020204" pitchFamily="34" charset="0"/>
              </a:rPr>
              <a:t>Conectarse con los Leones jóvenes</a:t>
            </a:r>
            <a:r>
              <a:rPr kumimoji="0" lang="es-ES" b="0" i="0" u="none" strike="noStrike" cap="none" normalizeH="0" baseline="0" noProof="0">
                <a:ln>
                  <a:noFill/>
                </a:ln>
                <a:solidFill>
                  <a:srgbClr val="4472C4"/>
                </a:solidFill>
                <a:uLnTx/>
                <a:uFillTx/>
                <a:latin typeface="Arial" panose="020B0604020202020204" pitchFamily="34" charset="0"/>
                <a:ea typeface="+mn-ea"/>
                <a:cs typeface="Arial" panose="020B0604020202020204" pitchFamily="34" charset="0"/>
              </a:rPr>
              <a:t> - cómo hacer que su club de Leones sea atractivo para los Leones jóvenes.</a:t>
            </a:r>
          </a:p>
          <a:p>
            <a:pPr lvl="1">
              <a:lnSpc>
                <a:spcPct val="150000"/>
              </a:lnSpc>
              <a:buFont typeface="Wingdings" panose="05000000000000000000" pitchFamily="2" charset="2"/>
              <a:buChar char="§"/>
            </a:pPr>
            <a:r>
              <a:rPr kumimoji="0" lang="es-ES" b="1" i="0" u="none" strike="noStrike" cap="none" normalizeH="0" baseline="0" noProof="0">
                <a:ln>
                  <a:noFill/>
                </a:ln>
                <a:solidFill>
                  <a:srgbClr val="4472C4"/>
                </a:solidFill>
                <a:uLnTx/>
                <a:uFillTx/>
                <a:latin typeface="Arial" panose="020B0604020202020204" pitchFamily="34" charset="0"/>
                <a:ea typeface="+mn-ea"/>
                <a:cs typeface="Arial" panose="020B0604020202020204" pitchFamily="34" charset="0"/>
              </a:rPr>
              <a:t>Guía sobre la afiliación de Leones jóvenes</a:t>
            </a:r>
            <a:r>
              <a:rPr kumimoji="0" lang="es-ES" b="0" i="0" u="none" strike="noStrike" cap="none" normalizeH="0" baseline="0" noProof="0">
                <a:ln>
                  <a:noFill/>
                </a:ln>
                <a:solidFill>
                  <a:srgbClr val="4472C4"/>
                </a:solidFill>
                <a:uLnTx/>
                <a:uFillTx/>
                <a:latin typeface="Arial" panose="020B0604020202020204" pitchFamily="34" charset="0"/>
                <a:ea typeface="+mn-ea"/>
                <a:cs typeface="Arial" panose="020B0604020202020204" pitchFamily="34" charset="0"/>
              </a:rPr>
              <a:t> - Una guía completa sobre la afiliación y tipos de clubes para todos los Leones jóvenes. </a:t>
            </a:r>
          </a:p>
          <a:p>
            <a:pPr algn="l"/>
            <a:endParaRPr lang="en-US" b="0" i="0" dirty="0">
              <a:solidFill>
                <a:srgbClr val="407CCA"/>
              </a:solidFill>
              <a:effectLst/>
              <a:latin typeface="HelveticaNeue"/>
            </a:endParaRPr>
          </a:p>
          <a:p>
            <a:br>
              <a:rPr lang="es-ES" b="0" i="0">
                <a:solidFill>
                  <a:srgbClr val="000000"/>
                </a:solidFill>
                <a:latin typeface="HelveticaNeue"/>
              </a:rPr>
            </a:br>
            <a:endParaRPr lang="es-ES" b="0" i="0">
              <a:solidFill>
                <a:srgbClr val="000000"/>
              </a:solidFill>
              <a:latin typeface="HelveticaNeue"/>
            </a:endParaRPr>
          </a:p>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83</a:t>
            </a:fld>
            <a:endParaRPr lang="en-US"/>
          </a:p>
        </p:txBody>
      </p:sp>
    </p:spTree>
    <p:extLst>
      <p:ext uri="{BB962C8B-B14F-4D97-AF65-F5344CB8AC3E}">
        <p14:creationId xmlns:p14="http://schemas.microsoft.com/office/powerpoint/2010/main" val="413622283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Visiten lionsclubs.org/leo-lions para obtener enlaces adicionales y más información. </a:t>
            </a:r>
          </a:p>
          <a:p>
            <a:endParaRPr lang="en-US" dirty="0">
              <a:cs typeface="Calibri"/>
            </a:endParaRPr>
          </a:p>
          <a:p>
            <a:r>
              <a:rPr lang="es-ES" dirty="0"/>
              <a:t>Actividad de fin de módulo: Discutir qué vías de afiliación Leonística funcionarían mejor para los Leos de su club. Compartir cómo tiene pensado abordar las oportunidades de afiliación con los Leos que reúnen los requisitos</a:t>
            </a:r>
          </a:p>
          <a:p>
            <a:endParaRPr lang="en-US" dirty="0">
              <a:cs typeface="Calibri"/>
            </a:endParaRPr>
          </a:p>
          <a:p>
            <a:r>
              <a:rPr lang="es-ES" dirty="0"/>
              <a:t>Ejemplo: Para un club Leo Omega que esté basado en la comunidad, si no hay socios suficientes para crear un club de Leones nuevo, consideren la posibilidad de abrir una filial de club del club de Leones patrocinador para Leos-Leones. Para empezar una filial de club solo se necesitan 5 socios y la filial puede convertirse en un club de Leones de ex Leos en el futuro.  </a:t>
            </a:r>
          </a:p>
          <a:p>
            <a:endParaRPr lang="en-US" dirty="0">
              <a:cs typeface="Calibri"/>
            </a:endParaRPr>
          </a:p>
          <a:p>
            <a:r>
              <a:rPr lang="es-ES" dirty="0"/>
              <a:t>Tiempo previsto: 10 minutos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F0C2E5-F2FB-4795-80EA-3DA7D86568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267143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solidFill>
                  <a:schemeClr val="tx1"/>
                </a:solidFill>
                <a:latin typeface="Arial" panose="020B0604020202020204" pitchFamily="34" charset="0"/>
                <a:cs typeface="Arial" panose="020B0604020202020204" pitchFamily="34" charset="0"/>
              </a:rPr>
              <a:t>Se ha completado la capacitación de consejeros de clubes Leo. Las preguntas pueden dirigirse por correo electrónico a leo@lionsclubs.org. </a:t>
            </a:r>
          </a:p>
        </p:txBody>
      </p:sp>
      <p:sp>
        <p:nvSpPr>
          <p:cNvPr id="4" name="Slide Number Placeholder 3"/>
          <p:cNvSpPr>
            <a:spLocks noGrp="1"/>
          </p:cNvSpPr>
          <p:nvPr>
            <p:ph type="sldNum" sz="quarter" idx="5"/>
          </p:nvPr>
        </p:nvSpPr>
        <p:spPr/>
        <p:txBody>
          <a:bodyPr/>
          <a:lstStyle/>
          <a:p>
            <a:fld id="{65F38A34-01B5-8B47-8788-985DCB17BFD7}" type="slidenum">
              <a:rPr lang="en-US" smtClean="0"/>
              <a:t>85</a:t>
            </a:fld>
            <a:endParaRPr lang="en-US" dirty="0"/>
          </a:p>
        </p:txBody>
      </p:sp>
    </p:spTree>
    <p:extLst>
      <p:ext uri="{BB962C8B-B14F-4D97-AF65-F5344CB8AC3E}">
        <p14:creationId xmlns:p14="http://schemas.microsoft.com/office/powerpoint/2010/main" val="36481893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120000"/>
            </a:pPr>
            <a:r>
              <a:rPr lang="es-ES" sz="1200" dirty="0">
                <a:solidFill>
                  <a:schemeClr val="tx1"/>
                </a:solidFill>
                <a:latin typeface="Arial" panose="020B0604020202020204" pitchFamily="34" charset="0"/>
                <a:ea typeface="Arial" charset="0"/>
                <a:cs typeface="Arial" panose="020B0604020202020204" pitchFamily="34" charset="0"/>
              </a:rPr>
              <a:t>¿Por qué son importantes los clubes Leo? A través del servicio, los jóvenes se desarrollan personal y profesionalmente y tienen oportunidades para mejorar sus comunidades. Los Leones pueden adquirir habilidades valiosas de tutoría al tiempo que llegan a un público nuevo en la comunidad. Juntos, los Leones y Leos forman una familia, aliados en el servicio. </a:t>
            </a:r>
          </a:p>
        </p:txBody>
      </p:sp>
      <p:sp>
        <p:nvSpPr>
          <p:cNvPr id="4" name="Slide Number Placeholder 3"/>
          <p:cNvSpPr>
            <a:spLocks noGrp="1"/>
          </p:cNvSpPr>
          <p:nvPr>
            <p:ph type="sldNum" sz="quarter" idx="5"/>
          </p:nvPr>
        </p:nvSpPr>
        <p:spPr/>
        <p:txBody>
          <a:bodyPr/>
          <a:lstStyle/>
          <a:p>
            <a:fld id="{65F38A34-01B5-8B47-8788-985DCB17BFD7}" type="slidenum">
              <a:rPr lang="en-US" smtClean="0"/>
              <a:t>9</a:t>
            </a:fld>
            <a:endParaRPr lang="en-US" dirty="0"/>
          </a:p>
        </p:txBody>
      </p:sp>
    </p:spTree>
    <p:extLst>
      <p:ext uri="{BB962C8B-B14F-4D97-AF65-F5344CB8AC3E}">
        <p14:creationId xmlns:p14="http://schemas.microsoft.com/office/powerpoint/2010/main" val="14602359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0444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F7E62-B4C9-4C43-BDDF-4ABC3F15DD1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3CBD341-408A-4E78-9877-A79EE20EBF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576D82E-5303-412F-8EA7-5F3DF1563B0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923991-FAA4-4B5D-B3AB-BC9961C6FBF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399BD4-C2CB-4B19-BAA0-7112E72D79B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1DB36C-D8E8-49D1-AAFE-8EBC9ADE5601}"/>
              </a:ext>
            </a:extLst>
          </p:cNvPr>
          <p:cNvSpPr>
            <a:spLocks noGrp="1"/>
          </p:cNvSpPr>
          <p:nvPr>
            <p:ph type="dt" sz="half" idx="10"/>
          </p:nvPr>
        </p:nvSpPr>
        <p:spPr/>
        <p:txBody>
          <a:bodyPr/>
          <a:lstStyle/>
          <a:p>
            <a:fld id="{C5B2C31E-6284-4690-B3C5-E7FF353C0911}" type="datetimeFigureOut">
              <a:rPr lang="en-US" smtClean="0"/>
              <a:t>12/10/2021</a:t>
            </a:fld>
            <a:endParaRPr lang="en-US" dirty="0"/>
          </a:p>
        </p:txBody>
      </p:sp>
      <p:sp>
        <p:nvSpPr>
          <p:cNvPr id="8" name="Footer Placeholder 7">
            <a:extLst>
              <a:ext uri="{FF2B5EF4-FFF2-40B4-BE49-F238E27FC236}">
                <a16:creationId xmlns:a16="http://schemas.microsoft.com/office/drawing/2014/main" id="{AC7394F2-582B-47F2-8133-86F0F423FE8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FBC492C1-7FB6-4F05-8F90-CD242856DE1B}"/>
              </a:ext>
            </a:extLst>
          </p:cNvPr>
          <p:cNvSpPr>
            <a:spLocks noGrp="1"/>
          </p:cNvSpPr>
          <p:nvPr>
            <p:ph type="sldNum" sz="quarter" idx="12"/>
          </p:nvPr>
        </p:nvSpPr>
        <p:spPr/>
        <p:txBody>
          <a:bodyPr/>
          <a:lstStyle/>
          <a:p>
            <a:fld id="{F8132C2A-5369-4154-A063-3F05B3E6429B}" type="slidenum">
              <a:rPr lang="en-US" smtClean="0"/>
              <a:t>‹#›</a:t>
            </a:fld>
            <a:endParaRPr lang="en-US" dirty="0"/>
          </a:p>
        </p:txBody>
      </p:sp>
    </p:spTree>
    <p:extLst>
      <p:ext uri="{BB962C8B-B14F-4D97-AF65-F5344CB8AC3E}">
        <p14:creationId xmlns:p14="http://schemas.microsoft.com/office/powerpoint/2010/main" val="3952075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F8F2F-BB5F-4F13-AE04-2CC476F1FF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23D8302-FED8-4544-BBDC-72C3CF4FF3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1FA04D-0D34-4723-82D8-75551397BB1A}"/>
              </a:ext>
            </a:extLst>
          </p:cNvPr>
          <p:cNvSpPr>
            <a:spLocks noGrp="1"/>
          </p:cNvSpPr>
          <p:nvPr>
            <p:ph type="dt" sz="half" idx="10"/>
          </p:nvPr>
        </p:nvSpPr>
        <p:spPr/>
        <p:txBody>
          <a:bodyPr/>
          <a:lstStyle/>
          <a:p>
            <a:fld id="{C5B2C31E-6284-4690-B3C5-E7FF353C0911}" type="datetimeFigureOut">
              <a:rPr lang="en-US" smtClean="0"/>
              <a:t>12/10/2021</a:t>
            </a:fld>
            <a:endParaRPr lang="en-US"/>
          </a:p>
        </p:txBody>
      </p:sp>
      <p:sp>
        <p:nvSpPr>
          <p:cNvPr id="5" name="Footer Placeholder 4">
            <a:extLst>
              <a:ext uri="{FF2B5EF4-FFF2-40B4-BE49-F238E27FC236}">
                <a16:creationId xmlns:a16="http://schemas.microsoft.com/office/drawing/2014/main" id="{5963D484-A636-4C55-ABC0-00F4E99EFC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DADB3E-3DFD-448D-9BC3-2012A396BF4D}"/>
              </a:ext>
            </a:extLst>
          </p:cNvPr>
          <p:cNvSpPr>
            <a:spLocks noGrp="1"/>
          </p:cNvSpPr>
          <p:nvPr>
            <p:ph type="sldNum" sz="quarter" idx="12"/>
          </p:nvPr>
        </p:nvSpPr>
        <p:spPr/>
        <p:txBody>
          <a:bodyPr/>
          <a:lstStyle/>
          <a:p>
            <a:fld id="{F8132C2A-5369-4154-A063-3F05B3E6429B}" type="slidenum">
              <a:rPr lang="en-US" smtClean="0"/>
              <a:t>‹#›</a:t>
            </a:fld>
            <a:endParaRPr lang="en-US"/>
          </a:p>
        </p:txBody>
      </p:sp>
    </p:spTree>
    <p:extLst>
      <p:ext uri="{BB962C8B-B14F-4D97-AF65-F5344CB8AC3E}">
        <p14:creationId xmlns:p14="http://schemas.microsoft.com/office/powerpoint/2010/main" val="2679701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8AD1E9-1939-4940-B00A-D00FB5EBDB3E}"/>
              </a:ext>
            </a:extLst>
          </p:cNvPr>
          <p:cNvSpPr>
            <a:spLocks noGrp="1"/>
          </p:cNvSpPr>
          <p:nvPr>
            <p:ph type="dt" sz="half" idx="10"/>
          </p:nvPr>
        </p:nvSpPr>
        <p:spPr/>
        <p:txBody>
          <a:bodyPr/>
          <a:lstStyle/>
          <a:p>
            <a:fld id="{C5B2C31E-6284-4690-B3C5-E7FF353C0911}" type="datetimeFigureOut">
              <a:rPr lang="en-US" smtClean="0"/>
              <a:t>12/10/2021</a:t>
            </a:fld>
            <a:endParaRPr lang="en-US"/>
          </a:p>
        </p:txBody>
      </p:sp>
      <p:sp>
        <p:nvSpPr>
          <p:cNvPr id="3" name="Footer Placeholder 2">
            <a:extLst>
              <a:ext uri="{FF2B5EF4-FFF2-40B4-BE49-F238E27FC236}">
                <a16:creationId xmlns:a16="http://schemas.microsoft.com/office/drawing/2014/main" id="{67E88E72-E097-4EB1-A29A-A2B7AC06F69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44B2A37-096B-4069-9143-0671B4C1ADA3}"/>
              </a:ext>
            </a:extLst>
          </p:cNvPr>
          <p:cNvSpPr>
            <a:spLocks noGrp="1"/>
          </p:cNvSpPr>
          <p:nvPr>
            <p:ph type="sldNum" sz="quarter" idx="12"/>
          </p:nvPr>
        </p:nvSpPr>
        <p:spPr/>
        <p:txBody>
          <a:bodyPr/>
          <a:lstStyle/>
          <a:p>
            <a:fld id="{F8132C2A-5369-4154-A063-3F05B3E6429B}" type="slidenum">
              <a:rPr lang="en-US" smtClean="0"/>
              <a:t>‹#›</a:t>
            </a:fld>
            <a:endParaRPr lang="en-US"/>
          </a:p>
        </p:txBody>
      </p:sp>
    </p:spTree>
    <p:extLst>
      <p:ext uri="{BB962C8B-B14F-4D97-AF65-F5344CB8AC3E}">
        <p14:creationId xmlns:p14="http://schemas.microsoft.com/office/powerpoint/2010/main" val="4759764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B2402-71E6-46A6-8758-4BD5438C1D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2CB169-5B81-4499-A75A-263FF69C0C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007E30-B3F8-4447-B209-372DC917EFB9}"/>
              </a:ext>
            </a:extLst>
          </p:cNvPr>
          <p:cNvSpPr>
            <a:spLocks noGrp="1"/>
          </p:cNvSpPr>
          <p:nvPr>
            <p:ph type="dt" sz="half" idx="10"/>
          </p:nvPr>
        </p:nvSpPr>
        <p:spPr/>
        <p:txBody>
          <a:bodyPr/>
          <a:lstStyle/>
          <a:p>
            <a:fld id="{62105DAB-76B8-4EE9-9986-EB716181FE37}" type="datetimeFigureOut">
              <a:rPr lang="en-US" smtClean="0"/>
              <a:t>12/10/2021</a:t>
            </a:fld>
            <a:endParaRPr lang="en-US"/>
          </a:p>
        </p:txBody>
      </p:sp>
      <p:sp>
        <p:nvSpPr>
          <p:cNvPr id="5" name="Footer Placeholder 4">
            <a:extLst>
              <a:ext uri="{FF2B5EF4-FFF2-40B4-BE49-F238E27FC236}">
                <a16:creationId xmlns:a16="http://schemas.microsoft.com/office/drawing/2014/main" id="{04B17905-E59E-465D-AC37-DCD78B4D1E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489768-6CEE-4F14-86C5-052F050D42DC}"/>
              </a:ext>
            </a:extLst>
          </p:cNvPr>
          <p:cNvSpPr>
            <a:spLocks noGrp="1"/>
          </p:cNvSpPr>
          <p:nvPr>
            <p:ph type="sldNum" sz="quarter" idx="12"/>
          </p:nvPr>
        </p:nvSpPr>
        <p:spPr/>
        <p:txBody>
          <a:bodyPr/>
          <a:lstStyle/>
          <a:p>
            <a:fld id="{43583649-5B16-4A1E-ABF7-4CBC458143DD}" type="slidenum">
              <a:rPr lang="en-US" smtClean="0"/>
              <a:t>‹#›</a:t>
            </a:fld>
            <a:endParaRPr lang="en-US"/>
          </a:p>
        </p:txBody>
      </p:sp>
    </p:spTree>
    <p:extLst>
      <p:ext uri="{BB962C8B-B14F-4D97-AF65-F5344CB8AC3E}">
        <p14:creationId xmlns:p14="http://schemas.microsoft.com/office/powerpoint/2010/main" val="176875595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9733081"/>
      </p:ext>
    </p:extLst>
  </p:cSld>
  <p:clrMap bg1="lt1" tx1="dk1" bg2="lt2" tx2="dk2" accent1="accent1" accent2="accent2" accent3="accent3" accent4="accent4" accent5="accent5" accent6="accent6" hlink="hlink" folHlink="folHlink"/>
  <p:sldLayoutIdLst>
    <p:sldLayoutId id="2147483660" r:id="rId1"/>
    <p:sldLayoutId id="2147483664" r:id="rId2"/>
    <p:sldLayoutId id="2147483665" r:id="rId3"/>
    <p:sldLayoutId id="2147483666" r:id="rId4"/>
    <p:sldLayoutId id="2147483667"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png"/><Relationship Id="rId7" Type="http://schemas.openxmlformats.org/officeDocument/2006/relationships/diagramQuickStyle" Target="../diagrams/quickStyle1.xm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4.png"/><Relationship Id="rId4" Type="http://schemas.openxmlformats.org/officeDocument/2006/relationships/image" Target="../media/image5.png"/><Relationship Id="rId9" Type="http://schemas.microsoft.com/office/2007/relationships/diagramDrawing" Target="../diagrams/drawing1.xml"/></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png"/><Relationship Id="rId7"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12.png"/><Relationship Id="rId7" Type="http://schemas.openxmlformats.org/officeDocument/2006/relationships/diagramLayout" Target="../diagrams/layout2.xm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diagramData" Target="../diagrams/data2.xml"/><Relationship Id="rId5" Type="http://schemas.openxmlformats.org/officeDocument/2006/relationships/image" Target="../media/image4.png"/><Relationship Id="rId10" Type="http://schemas.microsoft.com/office/2007/relationships/diagramDrawing" Target="../diagrams/drawing2.xml"/><Relationship Id="rId4" Type="http://schemas.openxmlformats.org/officeDocument/2006/relationships/image" Target="../media/image5.png"/><Relationship Id="rId9" Type="http://schemas.openxmlformats.org/officeDocument/2006/relationships/diagramColors" Target="../diagrams/colors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 Target="slide3.xml"/><Relationship Id="rId7" Type="http://schemas.openxmlformats.org/officeDocument/2006/relationships/slide" Target="slide59.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slide" Target="slide42.xml"/><Relationship Id="rId5" Type="http://schemas.openxmlformats.org/officeDocument/2006/relationships/slide" Target="slide25.xml"/><Relationship Id="rId10" Type="http://schemas.openxmlformats.org/officeDocument/2006/relationships/image" Target="../media/image3.png"/><Relationship Id="rId4" Type="http://schemas.openxmlformats.org/officeDocument/2006/relationships/slide" Target="slide16.xml"/><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notesSlide" Target="../notesSlides/notesSlide26.xml"/><Relationship Id="rId7" Type="http://schemas.openxmlformats.org/officeDocument/2006/relationships/hyperlink" Target="https://www.lionsclubs.org/resources/79867798" TargetMode="External"/><Relationship Id="rId12"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hyperlink" Target="https://www.lionsclubs.org/resources/79880109" TargetMode="External"/><Relationship Id="rId11" Type="http://schemas.openxmlformats.org/officeDocument/2006/relationships/image" Target="../media/image21.emf"/><Relationship Id="rId5" Type="http://schemas.openxmlformats.org/officeDocument/2006/relationships/image" Target="../media/image5.png"/><Relationship Id="rId10" Type="http://schemas.openxmlformats.org/officeDocument/2006/relationships/oleObject" Target="../embeddings/oleObject2.bin"/><Relationship Id="rId4" Type="http://schemas.openxmlformats.org/officeDocument/2006/relationships/image" Target="../media/image12.png"/><Relationship Id="rId9" Type="http://schemas.openxmlformats.org/officeDocument/2006/relationships/image" Target="../media/image20.emf"/></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2.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4.pn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34.xml"/><Relationship Id="rId7"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image" Target="../media/image25.JPG"/></Relationships>
</file>

<file path=ppt/slides/_rels/slide35.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notesSlide" Target="../notesSlides/notesSlide35.xml"/><Relationship Id="rId7"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hyperlink" Target="https://www.lionsclubs.org/resources/120142828" TargetMode="External"/><Relationship Id="rId5" Type="http://schemas.openxmlformats.org/officeDocument/2006/relationships/image" Target="../media/image5.png"/><Relationship Id="rId4" Type="http://schemas.openxmlformats.org/officeDocument/2006/relationships/image" Target="../media/image12.png"/><Relationship Id="rId9"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7.PNG"/><Relationship Id="rId7" Type="http://schemas.openxmlformats.org/officeDocument/2006/relationships/image" Target="../media/image12.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2.png"/></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29.jpg"/><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8" Type="http://schemas.openxmlformats.org/officeDocument/2006/relationships/hyperlink" Target="https://lionsclubsinternational.myshopify.com/collections/leos" TargetMode="External"/><Relationship Id="rId13" Type="http://schemas.openxmlformats.org/officeDocument/2006/relationships/hyperlink" Target="https://www.lionsclubs.org/es/resources-for-members/resource-center/leo-awards-and-recognitions" TargetMode="External"/><Relationship Id="rId3" Type="http://schemas.openxmlformats.org/officeDocument/2006/relationships/image" Target="../media/image12.png"/><Relationship Id="rId7" Type="http://schemas.openxmlformats.org/officeDocument/2006/relationships/hyperlink" Target="https://cdn2.webdamdb.com/md_Y0zEfxxHFjr0.jpg.pdf" TargetMode="External"/><Relationship Id="rId12" Type="http://schemas.openxmlformats.org/officeDocument/2006/relationships/hyperlink" Target="https://www.lionsclubs.org/es/resources-for-members/lions-events-calendar" TargetMode="External"/><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hyperlink" Target="https://www.lionsclubs.org/es/discover-our-clubs/about-leos" TargetMode="External"/><Relationship Id="rId11" Type="http://schemas.openxmlformats.org/officeDocument/2006/relationships/hyperlink" Target="https://www.lionsclubs.org/es/start-our-approach/grant-types/leo-grants" TargetMode="External"/><Relationship Id="rId5" Type="http://schemas.openxmlformats.org/officeDocument/2006/relationships/image" Target="../media/image5.png"/><Relationship Id="rId10" Type="http://schemas.openxmlformats.org/officeDocument/2006/relationships/hyperlink" Target="https://www.lionsclubs.org/es/learn" TargetMode="External"/><Relationship Id="rId4" Type="http://schemas.openxmlformats.org/officeDocument/2006/relationships/image" Target="../media/image4.png"/><Relationship Id="rId9" Type="http://schemas.openxmlformats.org/officeDocument/2006/relationships/hyperlink" Target="https://www.facebook.com/leoclubs"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hyperlink" Target="http://www.lionsclubs.org/leos"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3.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5.png"/></Relationships>
</file>

<file path=ppt/slides/_rels/slide4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5.png"/><Relationship Id="rId7" Type="http://schemas.openxmlformats.org/officeDocument/2006/relationships/image" Target="../media/image36.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3" Type="http://schemas.openxmlformats.org/officeDocument/2006/relationships/hyperlink" Target="mailto:leo@lionsclubs.org" TargetMode="External"/><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38.PNG"/></Relationships>
</file>

<file path=ppt/slides/_rels/slide49.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hyperlink" Target="https://lionsclubsinternational.myshopify.com/collections/leos" TargetMode="External"/><Relationship Id="rId7" Type="http://schemas.openxmlformats.org/officeDocument/2006/relationships/image" Target="../media/image5.pn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40.jpeg"/><Relationship Id="rId4" Type="http://schemas.openxmlformats.org/officeDocument/2006/relationships/image" Target="../media/image39.jpeg"/><Relationship Id="rId9" Type="http://schemas.openxmlformats.org/officeDocument/2006/relationships/image" Target="../media/image42.jp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hyperlink" Target="mailto:leo@lionsclubs.org" TargetMode="External"/><Relationship Id="rId5" Type="http://schemas.openxmlformats.org/officeDocument/2006/relationships/image" Target="../media/image43.PNG"/><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png"/><Relationship Id="rId4" Type="http://schemas.openxmlformats.org/officeDocument/2006/relationships/hyperlink" Target="http://www.facebook.com/leoclubs"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hyperlink" Target="https://www.lionsclubs.org/es/discover-our-clubs/about-leos/leo-club-advisory-panel" TargetMode="External"/><Relationship Id="rId4" Type="http://schemas.openxmlformats.org/officeDocument/2006/relationships/image" Target="../media/image4.png"/></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5.png"/><Relationship Id="rId7" Type="http://schemas.openxmlformats.org/officeDocument/2006/relationships/image" Target="../media/image47.pn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png"/><Relationship Id="rId4" Type="http://schemas.openxmlformats.org/officeDocument/2006/relationships/hyperlink" Target="https://www.lionsclubs.org/es/learn"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5.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5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6.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57.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57.xml"/><Relationship Id="rId7" Type="http://schemas.openxmlformats.org/officeDocument/2006/relationships/hyperlink" Target="https://www.lionsclubs.org/es/resources-for-members/resource-center/leo-awards-and-recognitions" TargetMode="External"/><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2.png"/><Relationship Id="rId9" Type="http://schemas.openxmlformats.org/officeDocument/2006/relationships/image" Target="../media/image49.emf"/></Relationships>
</file>

<file path=ppt/slides/_rels/slide5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9.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1.png"/><Relationship Id="rId7"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5.png"/><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0.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6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1.xml"/><Relationship Id="rId1" Type="http://schemas.openxmlformats.org/officeDocument/2006/relationships/slideLayout" Target="../slideLayouts/slideLayout4.xml"/><Relationship Id="rId5" Type="http://schemas.openxmlformats.org/officeDocument/2006/relationships/image" Target="../media/image51.png"/><Relationship Id="rId4" Type="http://schemas.openxmlformats.org/officeDocument/2006/relationships/image" Target="../media/image53.png"/></Relationships>
</file>

<file path=ppt/slides/_rels/slide6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2.xml"/><Relationship Id="rId1" Type="http://schemas.openxmlformats.org/officeDocument/2006/relationships/slideLayout" Target="../slideLayouts/slideLayout4.xml"/><Relationship Id="rId5" Type="http://schemas.openxmlformats.org/officeDocument/2006/relationships/image" Target="../media/image51.png"/><Relationship Id="rId4" Type="http://schemas.openxmlformats.org/officeDocument/2006/relationships/image" Target="../media/image53.png"/></Relationships>
</file>

<file path=ppt/slides/_rels/slide6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3.xml"/><Relationship Id="rId1" Type="http://schemas.openxmlformats.org/officeDocument/2006/relationships/slideLayout" Target="../slideLayouts/slideLayout4.xml"/><Relationship Id="rId5" Type="http://schemas.openxmlformats.org/officeDocument/2006/relationships/image" Target="../media/image51.png"/><Relationship Id="rId4" Type="http://schemas.openxmlformats.org/officeDocument/2006/relationships/image" Target="../media/image53.png"/></Relationships>
</file>

<file path=ppt/slides/_rels/slide6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4.xml"/><Relationship Id="rId1" Type="http://schemas.openxmlformats.org/officeDocument/2006/relationships/slideLayout" Target="../slideLayouts/slideLayout4.xml"/><Relationship Id="rId5" Type="http://schemas.openxmlformats.org/officeDocument/2006/relationships/image" Target="../media/image51.png"/><Relationship Id="rId4" Type="http://schemas.openxmlformats.org/officeDocument/2006/relationships/image" Target="../media/image53.png"/></Relationships>
</file>

<file path=ppt/slides/_rels/slide6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5.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6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6.xml"/><Relationship Id="rId1" Type="http://schemas.openxmlformats.org/officeDocument/2006/relationships/slideLayout" Target="../slideLayouts/slideLayout4.xml"/><Relationship Id="rId5" Type="http://schemas.openxmlformats.org/officeDocument/2006/relationships/image" Target="../media/image51.png"/><Relationship Id="rId4" Type="http://schemas.openxmlformats.org/officeDocument/2006/relationships/image" Target="../media/image53.png"/></Relationships>
</file>

<file path=ppt/slides/_rels/slide67.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8.jpeg"/><Relationship Id="rId2" Type="http://schemas.openxmlformats.org/officeDocument/2006/relationships/notesSlide" Target="../notesSlides/notesSlide67.xml"/><Relationship Id="rId1" Type="http://schemas.openxmlformats.org/officeDocument/2006/relationships/slideLayout" Target="../slideLayouts/slideLayout4.xml"/><Relationship Id="rId6" Type="http://schemas.openxmlformats.org/officeDocument/2006/relationships/image" Target="../media/image57.jpeg"/><Relationship Id="rId5" Type="http://schemas.openxmlformats.org/officeDocument/2006/relationships/image" Target="../media/image56.png"/><Relationship Id="rId4" Type="http://schemas.openxmlformats.org/officeDocument/2006/relationships/hyperlink" Target="https://cdn2.webdamdb.com/md_bBCgtSQ0q236.jpg.pdf"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8.xml"/><Relationship Id="rId1" Type="http://schemas.openxmlformats.org/officeDocument/2006/relationships/slideLayout" Target="../slideLayouts/slideLayout4.xml"/><Relationship Id="rId5" Type="http://schemas.openxmlformats.org/officeDocument/2006/relationships/image" Target="../media/image56.png"/><Relationship Id="rId4" Type="http://schemas.openxmlformats.org/officeDocument/2006/relationships/hyperlink" Target="https://www.lionsclubs.org/es/resources-for-members/resource-center/leo-lion-program"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9.xml"/><Relationship Id="rId1" Type="http://schemas.openxmlformats.org/officeDocument/2006/relationships/slideLayout" Target="../slideLayouts/slideLayout4.xml"/><Relationship Id="rId5" Type="http://schemas.openxmlformats.org/officeDocument/2006/relationships/image" Target="../media/image60.emf"/><Relationship Id="rId4" Type="http://schemas.openxmlformats.org/officeDocument/2006/relationships/hyperlink" Target="https://www.lionsclubs.org/es/resources-for-members/resource-center/leo-lion-program"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0.xml"/><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hyperlink" Target="https://cdn2.webdamdb.com/md_Alm6xPG4Aww3.jpg.pdf?v=1" TargetMode="External"/><Relationship Id="rId4" Type="http://schemas.openxmlformats.org/officeDocument/2006/relationships/hyperlink" Target="https://cdn2.webdamdb.com/md_6psXIpXQGvp3.jpg.pdf?v=1"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hyperlink" Target="https://www.flickr.com/photos/93591348@N03/13448653495" TargetMode="External"/><Relationship Id="rId2" Type="http://schemas.openxmlformats.org/officeDocument/2006/relationships/notesSlide" Target="../notesSlides/notesSlide71.xml"/><Relationship Id="rId1" Type="http://schemas.openxmlformats.org/officeDocument/2006/relationships/slideLayout" Target="../slideLayouts/slideLayout4.xml"/><Relationship Id="rId6" Type="http://schemas.openxmlformats.org/officeDocument/2006/relationships/image" Target="../media/image64.jpg"/><Relationship Id="rId5" Type="http://schemas.openxmlformats.org/officeDocument/2006/relationships/image" Target="../media/image63.jpeg"/><Relationship Id="rId4" Type="http://schemas.openxmlformats.org/officeDocument/2006/relationships/image" Target="../media/image56.png"/></Relationships>
</file>

<file path=ppt/slides/_rels/slide7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2.xml"/><Relationship Id="rId1" Type="http://schemas.openxmlformats.org/officeDocument/2006/relationships/slideLayout" Target="../slideLayouts/slideLayout4.xml"/><Relationship Id="rId5" Type="http://schemas.openxmlformats.org/officeDocument/2006/relationships/hyperlink" Target="https://cdn2.webdamdb.com/md_E4RipN1OOvX0.jpg.pdf?v=1" TargetMode="External"/><Relationship Id="rId4" Type="http://schemas.openxmlformats.org/officeDocument/2006/relationships/image" Target="../media/image51.png"/></Relationships>
</file>

<file path=ppt/slides/_rels/slide7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3.xml"/><Relationship Id="rId1" Type="http://schemas.openxmlformats.org/officeDocument/2006/relationships/slideLayout" Target="../slideLayouts/slideLayout4.xml"/><Relationship Id="rId5" Type="http://schemas.openxmlformats.org/officeDocument/2006/relationships/image" Target="../media/image51.png"/><Relationship Id="rId4" Type="http://schemas.openxmlformats.org/officeDocument/2006/relationships/image" Target="../media/image53.png"/></Relationships>
</file>

<file path=ppt/slides/_rels/slide7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4.xml"/><Relationship Id="rId1" Type="http://schemas.openxmlformats.org/officeDocument/2006/relationships/slideLayout" Target="../slideLayouts/slideLayout4.xml"/><Relationship Id="rId6" Type="http://schemas.openxmlformats.org/officeDocument/2006/relationships/image" Target="../media/image66.jpeg"/><Relationship Id="rId5" Type="http://schemas.openxmlformats.org/officeDocument/2006/relationships/image" Target="../media/image51.png"/><Relationship Id="rId4" Type="http://schemas.openxmlformats.org/officeDocument/2006/relationships/hyperlink" Target="https://cdn2.webdamdb.com/md_McWHvYOsxPd9.jpg.pdf?v=1"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5.xml"/><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image" Target="../media/image67.emf"/><Relationship Id="rId4" Type="http://schemas.openxmlformats.org/officeDocument/2006/relationships/hyperlink" Target="https://www.lionsclubs.org/es/resources-for-members/resource-center/campus-lions-club"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6.xml"/><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hyperlink" Target="https://www.lionsclubs.org/es/resources-for-members/resource-center/specialty-clubs-program" TargetMode="External"/><Relationship Id="rId4" Type="http://schemas.openxmlformats.org/officeDocument/2006/relationships/hyperlink" Target="https://www.lionsclubs.org/es/resources-for-members/resource-center/club-branch"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7.xml"/><Relationship Id="rId1" Type="http://schemas.openxmlformats.org/officeDocument/2006/relationships/slideLayout" Target="../slideLayouts/slideLayout4.xml"/><Relationship Id="rId5" Type="http://schemas.openxmlformats.org/officeDocument/2006/relationships/image" Target="../media/image51.png"/><Relationship Id="rId4" Type="http://schemas.openxmlformats.org/officeDocument/2006/relationships/image" Target="../media/image53.png"/></Relationships>
</file>

<file path=ppt/slides/_rels/slide7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8.xml"/><Relationship Id="rId1" Type="http://schemas.openxmlformats.org/officeDocument/2006/relationships/slideLayout" Target="../slideLayouts/slideLayout4.xml"/><Relationship Id="rId5" Type="http://schemas.openxmlformats.org/officeDocument/2006/relationships/image" Target="../media/image68.jpeg"/><Relationship Id="rId4" Type="http://schemas.openxmlformats.org/officeDocument/2006/relationships/image" Target="../media/image56.png"/></Relationships>
</file>

<file path=ppt/slides/_rels/slide7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9.xml"/><Relationship Id="rId1" Type="http://schemas.openxmlformats.org/officeDocument/2006/relationships/slideLayout" Target="../slideLayouts/slideLayout5.xml"/><Relationship Id="rId6" Type="http://schemas.openxmlformats.org/officeDocument/2006/relationships/hyperlink" Target="https://cdn2.webdamdb.com/md_YM0iq8JZFqk616jA.jpg.pdf?v=1" TargetMode="External"/><Relationship Id="rId5" Type="http://schemas.openxmlformats.org/officeDocument/2006/relationships/image" Target="../media/image70.png"/><Relationship Id="rId4" Type="http://schemas.openxmlformats.org/officeDocument/2006/relationships/image" Target="../media/image69.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0.xml"/><Relationship Id="rId1" Type="http://schemas.openxmlformats.org/officeDocument/2006/relationships/slideLayout" Target="../slideLayouts/slideLayout4.xml"/><Relationship Id="rId5" Type="http://schemas.openxmlformats.org/officeDocument/2006/relationships/image" Target="../media/image51.png"/><Relationship Id="rId4" Type="http://schemas.openxmlformats.org/officeDocument/2006/relationships/image" Target="../media/image53.png"/></Relationships>
</file>

<file path=ppt/slides/_rels/slide8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hyperlink" Target="https://cdn2.webdamdb.com/md_2IpxJgJUjU40.jpg.pdf?v=1"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2.xml"/><Relationship Id="rId1" Type="http://schemas.openxmlformats.org/officeDocument/2006/relationships/slideLayout" Target="../slideLayouts/slideLayout4.xml"/><Relationship Id="rId5" Type="http://schemas.openxmlformats.org/officeDocument/2006/relationships/image" Target="../media/image51.png"/><Relationship Id="rId4" Type="http://schemas.openxmlformats.org/officeDocument/2006/relationships/image" Target="../media/image53.png"/></Relationships>
</file>

<file path=ppt/slides/_rels/slide8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3.xml"/><Relationship Id="rId1" Type="http://schemas.openxmlformats.org/officeDocument/2006/relationships/slideLayout" Target="../slideLayouts/slideLayout4.xml"/><Relationship Id="rId6" Type="http://schemas.openxmlformats.org/officeDocument/2006/relationships/image" Target="../media/image72.tmp"/><Relationship Id="rId5" Type="http://schemas.openxmlformats.org/officeDocument/2006/relationships/image" Target="../media/image51.png"/><Relationship Id="rId4" Type="http://schemas.openxmlformats.org/officeDocument/2006/relationships/hyperlink" Target="https://www.lionsclubs.org/es/resources-for-members/resource-center/young-lions"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1.png"/><Relationship Id="rId2" Type="http://schemas.openxmlformats.org/officeDocument/2006/relationships/notesSlide" Target="../notesSlides/notesSlide84.xml"/><Relationship Id="rId1" Type="http://schemas.openxmlformats.org/officeDocument/2006/relationships/slideLayout" Target="../slideLayouts/slideLayout2.xml"/><Relationship Id="rId6" Type="http://schemas.openxmlformats.org/officeDocument/2006/relationships/hyperlink" Target="https://cdn2.webdamdb.com/md_oAaSmZjQ51V1.jpg.pdf" TargetMode="External"/><Relationship Id="rId5" Type="http://schemas.openxmlformats.org/officeDocument/2006/relationships/hyperlink" Target="https://www.lionsclubs.org/es/resources-for-members/resource-center/leo-lion-program" TargetMode="External"/><Relationship Id="rId4" Type="http://schemas.openxmlformats.org/officeDocument/2006/relationships/image" Target="../media/image74.png"/></Relationships>
</file>

<file path=ppt/slides/_rels/slide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5.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people looking at a camera&#10;&#10;Description automatically generated with low confidence">
            <a:extLst>
              <a:ext uri="{FF2B5EF4-FFF2-40B4-BE49-F238E27FC236}">
                <a16:creationId xmlns:a16="http://schemas.microsoft.com/office/drawing/2014/main" id="{E4A9691F-D9E0-47C4-93DE-59987768B647}"/>
              </a:ext>
            </a:extLst>
          </p:cNvPr>
          <p:cNvPicPr>
            <a:picLocks noChangeAspect="1"/>
          </p:cNvPicPr>
          <p:nvPr/>
        </p:nvPicPr>
        <p:blipFill rotWithShape="1">
          <a:blip r:embed="rId3"/>
          <a:srcRect t="7671" r="3622"/>
          <a:stretch/>
        </p:blipFill>
        <p:spPr>
          <a:xfrm>
            <a:off x="1510750" y="-6765"/>
            <a:ext cx="10724605" cy="6858000"/>
          </a:xfrm>
          <a:prstGeom prst="rect">
            <a:avLst/>
          </a:prstGeom>
        </p:spPr>
      </p:pic>
      <p:sp>
        <p:nvSpPr>
          <p:cNvPr id="8" name="Background - Solid">
            <a:extLst>
              <a:ext uri="{FF2B5EF4-FFF2-40B4-BE49-F238E27FC236}">
                <a16:creationId xmlns:a16="http://schemas.microsoft.com/office/drawing/2014/main" id="{056D9397-8354-2540-BA75-4F5FFA8E2948}"/>
              </a:ext>
            </a:extLst>
          </p:cNvPr>
          <p:cNvSpPr/>
          <p:nvPr/>
        </p:nvSpPr>
        <p:spPr>
          <a:xfrm>
            <a:off x="-24464" y="6765"/>
            <a:ext cx="1535214" cy="6857999"/>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a:t>
            </a:fld>
            <a:endParaRPr lang="en-US" sz="1000" dirty="0">
              <a:solidFill>
                <a:schemeClr val="bg1"/>
              </a:solidFill>
            </a:endParaRPr>
          </a:p>
        </p:txBody>
      </p:sp>
      <p:pic>
        <p:nvPicPr>
          <p:cNvPr id="13" name="Picture 12">
            <a:extLst>
              <a:ext uri="{FF2B5EF4-FFF2-40B4-BE49-F238E27FC236}">
                <a16:creationId xmlns:a16="http://schemas.microsoft.com/office/drawing/2014/main" id="{9D6A6404-0FEA-E14D-B18E-DBF2EA768FBC}"/>
              </a:ext>
            </a:extLst>
          </p:cNvPr>
          <p:cNvPicPr>
            <a:picLocks noChangeAspect="1"/>
          </p:cNvPicPr>
          <p:nvPr/>
        </p:nvPicPr>
        <p:blipFill rotWithShape="1">
          <a:blip r:embed="rId4"/>
          <a:srcRect l="68604" t="4387" r="-7305" b="37925"/>
          <a:stretch/>
        </p:blipFill>
        <p:spPr>
          <a:xfrm>
            <a:off x="-24467" y="3099618"/>
            <a:ext cx="1683934" cy="3765146"/>
          </a:xfrm>
          <a:prstGeom prst="rect">
            <a:avLst/>
          </a:prstGeom>
        </p:spPr>
      </p:pic>
      <p:sp>
        <p:nvSpPr>
          <p:cNvPr id="15" name="Background - Solid">
            <a:extLst>
              <a:ext uri="{FF2B5EF4-FFF2-40B4-BE49-F238E27FC236}">
                <a16:creationId xmlns:a16="http://schemas.microsoft.com/office/drawing/2014/main" id="{A6801EEA-EA15-4E48-AA33-B09FEAE42630}"/>
              </a:ext>
            </a:extLst>
          </p:cNvPr>
          <p:cNvSpPr/>
          <p:nvPr/>
        </p:nvSpPr>
        <p:spPr>
          <a:xfrm>
            <a:off x="333453" y="3805144"/>
            <a:ext cx="8686800" cy="242168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ctr" anchorCtr="0"/>
          <a:lstStyle/>
          <a:p>
            <a:r>
              <a:rPr lang="es-ES" sz="4000" b="1" dirty="0">
                <a:solidFill>
                  <a:srgbClr val="55565A"/>
                </a:solidFill>
                <a:latin typeface="Arial Black" panose="020B0604020202020204" pitchFamily="34" charset="0"/>
                <a:cs typeface="Arial" panose="020B0604020202020204" pitchFamily="34" charset="0"/>
              </a:rPr>
              <a:t>Capacitación y orientación</a:t>
            </a:r>
          </a:p>
          <a:p>
            <a:r>
              <a:rPr lang="es-ES" sz="4000" b="1" dirty="0">
                <a:solidFill>
                  <a:srgbClr val="55565A"/>
                </a:solidFill>
                <a:latin typeface="Arial Black" panose="020B0604020202020204" pitchFamily="34" charset="0"/>
                <a:cs typeface="Arial" panose="020B0604020202020204" pitchFamily="34" charset="0"/>
              </a:rPr>
              <a:t>del Consejero de club Leo </a:t>
            </a:r>
          </a:p>
          <a:p>
            <a:pPr>
              <a:lnSpc>
                <a:spcPct val="150000"/>
              </a:lnSpc>
            </a:pPr>
            <a:r>
              <a:rPr lang="es-ES" sz="2400" dirty="0">
                <a:solidFill>
                  <a:srgbClr val="00AC69"/>
                </a:solidFill>
                <a:latin typeface="Arial" panose="020B0604020202020204" pitchFamily="34" charset="0"/>
                <a:cs typeface="Arial" panose="020B0604020202020204" pitchFamily="34" charset="0"/>
              </a:rPr>
              <a:t>ASOCIACIÓN INTERNACIONAL DE CLUBES DE LEONES</a:t>
            </a:r>
          </a:p>
        </p:txBody>
      </p:sp>
      <p:pic>
        <p:nvPicPr>
          <p:cNvPr id="3" name="Picture 2">
            <a:extLst>
              <a:ext uri="{FF2B5EF4-FFF2-40B4-BE49-F238E27FC236}">
                <a16:creationId xmlns:a16="http://schemas.microsoft.com/office/drawing/2014/main" id="{2433EEC4-385F-3F4D-A9B7-D9FE43C78479}"/>
              </a:ext>
            </a:extLst>
          </p:cNvPr>
          <p:cNvPicPr>
            <a:picLocks noChangeAspect="1"/>
          </p:cNvPicPr>
          <p:nvPr/>
        </p:nvPicPr>
        <p:blipFill>
          <a:blip r:embed="rId5"/>
          <a:stretch>
            <a:fillRect/>
          </a:stretch>
        </p:blipFill>
        <p:spPr>
          <a:xfrm>
            <a:off x="6518014" y="5822296"/>
            <a:ext cx="1188293" cy="594146"/>
          </a:xfrm>
          <a:prstGeom prst="rect">
            <a:avLst/>
          </a:prstGeom>
        </p:spPr>
      </p:pic>
      <p:pic>
        <p:nvPicPr>
          <p:cNvPr id="9" name="Picture 8">
            <a:extLst>
              <a:ext uri="{FF2B5EF4-FFF2-40B4-BE49-F238E27FC236}">
                <a16:creationId xmlns:a16="http://schemas.microsoft.com/office/drawing/2014/main" id="{0F6A1B70-48D8-634D-ADB9-B9FF0F7009AB}"/>
              </a:ext>
            </a:extLst>
          </p:cNvPr>
          <p:cNvPicPr>
            <a:picLocks noChangeAspect="1"/>
          </p:cNvPicPr>
          <p:nvPr/>
        </p:nvPicPr>
        <p:blipFill>
          <a:blip r:embed="rId6"/>
          <a:stretch>
            <a:fillRect/>
          </a:stretch>
        </p:blipFill>
        <p:spPr>
          <a:xfrm>
            <a:off x="450448" y="489506"/>
            <a:ext cx="2120604" cy="2120604"/>
          </a:xfrm>
          <a:prstGeom prst="rect">
            <a:avLst/>
          </a:prstGeom>
        </p:spPr>
      </p:pic>
    </p:spTree>
    <p:extLst>
      <p:ext uri="{BB962C8B-B14F-4D97-AF65-F5344CB8AC3E}">
        <p14:creationId xmlns:p14="http://schemas.microsoft.com/office/powerpoint/2010/main" val="41135540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6BBCAB-BED4-E74A-A953-6B4C978A6B7E}"/>
              </a:ext>
            </a:extLst>
          </p:cNvPr>
          <p:cNvPicPr>
            <a:picLocks noChangeAspect="1"/>
          </p:cNvPicPr>
          <p:nvPr/>
        </p:nvPicPr>
        <p:blipFill rotWithShape="1">
          <a:blip r:embed="rId3"/>
          <a:srcRect l="28541" t="162" r="25425" b="-162"/>
          <a:stretch/>
        </p:blipFill>
        <p:spPr>
          <a:xfrm>
            <a:off x="-1" y="11102"/>
            <a:ext cx="4724399" cy="6839266"/>
          </a:xfrm>
          <a:prstGeom prst="rect">
            <a:avLst/>
          </a:prstGeom>
        </p:spPr>
      </p:pic>
      <p:sp>
        <p:nvSpPr>
          <p:cNvPr id="35" name="Background - Solid">
            <a:extLst>
              <a:ext uri="{FF2B5EF4-FFF2-40B4-BE49-F238E27FC236}">
                <a16:creationId xmlns:a16="http://schemas.microsoft.com/office/drawing/2014/main" id="{41C1D83A-F4A2-774F-8E54-C1FAE3EFE604}"/>
              </a:ext>
            </a:extLst>
          </p:cNvPr>
          <p:cNvSpPr/>
          <p:nvPr/>
        </p:nvSpPr>
        <p:spPr>
          <a:xfrm>
            <a:off x="4724400" y="17771"/>
            <a:ext cx="7467600" cy="6840229"/>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Arial" panose="020B0604020202020204" pitchFamily="34" charset="0"/>
              <a:cs typeface="Arial" panose="020B0604020202020204" pitchFamily="34" charset="0"/>
            </a:endParaRPr>
          </a:p>
        </p:txBody>
      </p:sp>
      <p:pic>
        <p:nvPicPr>
          <p:cNvPr id="36" name="Picture 35">
            <a:extLst>
              <a:ext uri="{FF2B5EF4-FFF2-40B4-BE49-F238E27FC236}">
                <a16:creationId xmlns:a16="http://schemas.microsoft.com/office/drawing/2014/main" id="{5986801D-A409-B749-AF55-37779FCA4B31}"/>
              </a:ext>
            </a:extLst>
          </p:cNvPr>
          <p:cNvPicPr>
            <a:picLocks noChangeAspect="1"/>
          </p:cNvPicPr>
          <p:nvPr/>
        </p:nvPicPr>
        <p:blipFill rotWithShape="1">
          <a:blip r:embed="rId4"/>
          <a:srcRect l="68604" t="4387" r="-7305" b="37925"/>
          <a:stretch/>
        </p:blipFill>
        <p:spPr>
          <a:xfrm rot="10800000">
            <a:off x="10508066" y="7632"/>
            <a:ext cx="1683934" cy="3765146"/>
          </a:xfrm>
          <a:prstGeom prst="rect">
            <a:avLst/>
          </a:prstGeom>
        </p:spPr>
      </p:pic>
      <p:sp>
        <p:nvSpPr>
          <p:cNvPr id="33" name="Page Number - Blue">
            <a:extLst>
              <a:ext uri="{FF2B5EF4-FFF2-40B4-BE49-F238E27FC236}">
                <a16:creationId xmlns:a16="http://schemas.microsoft.com/office/drawing/2014/main" id="{C921C650-0191-EC45-ABD4-267915C85891}"/>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Arial" panose="020B0604020202020204" pitchFamily="34" charset="0"/>
                <a:cs typeface="Arial" panose="020B0604020202020204" pitchFamily="34" charset="0"/>
              </a:rPr>
              <a:pPr eaLnBrk="0" hangingPunct="0">
                <a:spcBef>
                  <a:spcPct val="50000"/>
                </a:spcBef>
                <a:defRPr/>
              </a:pPr>
              <a:t>10</a:t>
            </a:fld>
            <a:endParaRPr lang="en-US" sz="1000" dirty="0">
              <a:solidFill>
                <a:schemeClr val="bg1"/>
              </a:solidFill>
              <a:latin typeface="Arial" panose="020B0604020202020204" pitchFamily="34" charset="0"/>
              <a:cs typeface="Arial" panose="020B0604020202020204" pitchFamily="34" charset="0"/>
            </a:endParaRPr>
          </a:p>
        </p:txBody>
      </p:sp>
      <p:pic>
        <p:nvPicPr>
          <p:cNvPr id="37" name="Picture 36">
            <a:extLst>
              <a:ext uri="{FF2B5EF4-FFF2-40B4-BE49-F238E27FC236}">
                <a16:creationId xmlns:a16="http://schemas.microsoft.com/office/drawing/2014/main" id="{82336C24-D321-7340-8B66-DE7D22D72A7A}"/>
              </a:ext>
            </a:extLst>
          </p:cNvPr>
          <p:cNvPicPr>
            <a:picLocks noChangeAspect="1"/>
          </p:cNvPicPr>
          <p:nvPr/>
        </p:nvPicPr>
        <p:blipFill rotWithShape="1">
          <a:blip r:embed="rId5"/>
          <a:srcRect l="15744" b="4901"/>
          <a:stretch/>
        </p:blipFill>
        <p:spPr>
          <a:xfrm rot="10800000" flipH="1">
            <a:off x="0" y="7632"/>
            <a:ext cx="991893" cy="1679305"/>
          </a:xfrm>
          <a:prstGeom prst="rect">
            <a:avLst/>
          </a:prstGeom>
        </p:spPr>
      </p:pic>
      <p:sp>
        <p:nvSpPr>
          <p:cNvPr id="11" name="TextBox 10">
            <a:extLst>
              <a:ext uri="{FF2B5EF4-FFF2-40B4-BE49-F238E27FC236}">
                <a16:creationId xmlns:a16="http://schemas.microsoft.com/office/drawing/2014/main" id="{8F6C09F4-01B5-4E2C-9253-481D8E1A3E0A}"/>
              </a:ext>
            </a:extLst>
          </p:cNvPr>
          <p:cNvSpPr txBox="1"/>
          <p:nvPr/>
        </p:nvSpPr>
        <p:spPr>
          <a:xfrm>
            <a:off x="5065077" y="653143"/>
            <a:ext cx="6580569" cy="6832640"/>
          </a:xfrm>
          <a:prstGeom prst="rect">
            <a:avLst/>
          </a:prstGeom>
          <a:noFill/>
        </p:spPr>
        <p:txBody>
          <a:bodyPr wrap="square">
            <a:spAutoFit/>
          </a:bodyPr>
          <a:lstStyle/>
          <a:p>
            <a:pPr>
              <a:spcAft>
                <a:spcPts val="600"/>
              </a:spcAft>
            </a:pPr>
            <a:r>
              <a:rPr lang="es-ES" sz="3200" b="1" dirty="0">
                <a:solidFill>
                  <a:schemeClr val="bg1"/>
                </a:solidFill>
                <a:latin typeface="Arial" panose="020B0604020202020204" pitchFamily="34" charset="0"/>
                <a:cs typeface="Arial" panose="020B0604020202020204" pitchFamily="34" charset="0"/>
              </a:rPr>
              <a:t>Beneficios para los clubes de Leones que patrocinan un club Leo</a:t>
            </a:r>
          </a:p>
          <a:p>
            <a:pPr marL="342900" indent="-342900">
              <a:spcAft>
                <a:spcPts val="600"/>
              </a:spcAft>
              <a:buFont typeface="Arial" panose="020B0604020202020204" pitchFamily="34" charset="0"/>
              <a:buChar char="•"/>
            </a:pPr>
            <a:r>
              <a:rPr lang="es-ES" sz="2400" dirty="0">
                <a:solidFill>
                  <a:schemeClr val="bg1"/>
                </a:solidFill>
                <a:latin typeface="Arial" panose="020B0604020202020204" pitchFamily="34" charset="0"/>
                <a:cs typeface="Arial" panose="020B0604020202020204" pitchFamily="34" charset="0"/>
              </a:rPr>
              <a:t>Inspirar y renovar el compromiso de los socios Leones.</a:t>
            </a:r>
          </a:p>
          <a:p>
            <a:pPr marL="342900" indent="-342900">
              <a:spcAft>
                <a:spcPts val="600"/>
              </a:spcAft>
              <a:buFont typeface="Arial" panose="020B0604020202020204" pitchFamily="34" charset="0"/>
              <a:buChar char="•"/>
            </a:pPr>
            <a:r>
              <a:rPr lang="es-ES" sz="2400" dirty="0">
                <a:solidFill>
                  <a:schemeClr val="bg1"/>
                </a:solidFill>
                <a:latin typeface="Arial" panose="020B0604020202020204" pitchFamily="34" charset="0"/>
                <a:cs typeface="Arial" panose="020B0604020202020204" pitchFamily="34" charset="0"/>
              </a:rPr>
              <a:t>Informar a los Leones sobre las nuevas tendencias y las necesidades de la comunidad.</a:t>
            </a:r>
          </a:p>
          <a:p>
            <a:pPr marL="342900" indent="-342900">
              <a:spcAft>
                <a:spcPts val="600"/>
              </a:spcAft>
              <a:buFont typeface="Arial" panose="020B0604020202020204" pitchFamily="34" charset="0"/>
              <a:buChar char="•"/>
            </a:pPr>
            <a:r>
              <a:rPr lang="es-ES" sz="2400" dirty="0">
                <a:solidFill>
                  <a:schemeClr val="bg1"/>
                </a:solidFill>
                <a:latin typeface="Arial" panose="020B0604020202020204" pitchFamily="34" charset="0"/>
                <a:cs typeface="Arial" panose="020B0604020202020204" pitchFamily="34" charset="0"/>
              </a:rPr>
              <a:t>Aumentar la visibilidad del club de Leones en la comunidad.</a:t>
            </a:r>
          </a:p>
          <a:p>
            <a:pPr marL="342900" indent="-342900">
              <a:spcAft>
                <a:spcPts val="600"/>
              </a:spcAft>
              <a:buFont typeface="Arial" panose="020B0604020202020204" pitchFamily="34" charset="0"/>
              <a:buChar char="•"/>
            </a:pPr>
            <a:r>
              <a:rPr lang="es-ES" sz="2400" dirty="0">
                <a:solidFill>
                  <a:schemeClr val="bg1"/>
                </a:solidFill>
                <a:latin typeface="Arial" panose="020B0604020202020204" pitchFamily="34" charset="0"/>
                <a:cs typeface="Arial" panose="020B0604020202020204" pitchFamily="34" charset="0"/>
              </a:rPr>
              <a:t>Conseguir socios nuevos potenciales para el club de Leones, tanto con Leos graduados como con sus padres / familiares.</a:t>
            </a:r>
          </a:p>
          <a:p>
            <a:pPr>
              <a:spcAft>
                <a:spcPts val="600"/>
              </a:spcAft>
            </a:pPr>
            <a:endParaRPr lang="en-US" sz="2400" kern="0" dirty="0">
              <a:solidFill>
                <a:srgbClr val="55565A"/>
              </a:solidFill>
              <a:latin typeface="Arial" panose="020B0604020202020204" pitchFamily="34" charset="0"/>
              <a:cs typeface="Arial" panose="020B0604020202020204" pitchFamily="34" charset="0"/>
            </a:endParaRPr>
          </a:p>
          <a:p>
            <a:pPr marL="342900" indent="-342900">
              <a:spcAft>
                <a:spcPts val="600"/>
              </a:spcAft>
              <a:buFont typeface="Arial" panose="020B0604020202020204" pitchFamily="34" charset="0"/>
              <a:buChar char="•"/>
            </a:pPr>
            <a:endParaRPr lang="en-US" sz="2400" kern="0" dirty="0">
              <a:solidFill>
                <a:srgbClr val="55565A"/>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0F0A4A53-AA7C-1543-94B0-66EC92BE9D17}"/>
              </a:ext>
            </a:extLst>
          </p:cNvPr>
          <p:cNvPicPr>
            <a:picLocks noChangeAspect="1"/>
          </p:cNvPicPr>
          <p:nvPr/>
        </p:nvPicPr>
        <p:blipFill>
          <a:blip r:embed="rId6"/>
          <a:stretch>
            <a:fillRect/>
          </a:stretch>
        </p:blipFill>
        <p:spPr>
          <a:xfrm>
            <a:off x="4073182" y="5737256"/>
            <a:ext cx="1326937" cy="663469"/>
          </a:xfrm>
          <a:prstGeom prst="rect">
            <a:avLst/>
          </a:prstGeom>
        </p:spPr>
      </p:pic>
    </p:spTree>
    <p:extLst>
      <p:ext uri="{BB962C8B-B14F-4D97-AF65-F5344CB8AC3E}">
        <p14:creationId xmlns:p14="http://schemas.microsoft.com/office/powerpoint/2010/main" val="27253206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Background - Solid">
            <a:extLst>
              <a:ext uri="{FF2B5EF4-FFF2-40B4-BE49-F238E27FC236}">
                <a16:creationId xmlns:a16="http://schemas.microsoft.com/office/drawing/2014/main" id="{41C1D83A-F4A2-774F-8E54-C1FAE3EFE604}"/>
              </a:ext>
            </a:extLst>
          </p:cNvPr>
          <p:cNvSpPr/>
          <p:nvPr/>
        </p:nvSpPr>
        <p:spPr>
          <a:xfrm>
            <a:off x="10508066" y="0"/>
            <a:ext cx="1683934" cy="6857999"/>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Arial" panose="020B0604020202020204" pitchFamily="34" charset="0"/>
              <a:cs typeface="Arial" panose="020B0604020202020204" pitchFamily="34" charset="0"/>
            </a:endParaRPr>
          </a:p>
        </p:txBody>
      </p:sp>
      <p:pic>
        <p:nvPicPr>
          <p:cNvPr id="36" name="Picture 35">
            <a:extLst>
              <a:ext uri="{FF2B5EF4-FFF2-40B4-BE49-F238E27FC236}">
                <a16:creationId xmlns:a16="http://schemas.microsoft.com/office/drawing/2014/main" id="{5986801D-A409-B749-AF55-37779FCA4B31}"/>
              </a:ext>
            </a:extLst>
          </p:cNvPr>
          <p:cNvPicPr>
            <a:picLocks noChangeAspect="1"/>
          </p:cNvPicPr>
          <p:nvPr/>
        </p:nvPicPr>
        <p:blipFill rotWithShape="1">
          <a:blip r:embed="rId3"/>
          <a:srcRect l="68604" t="4387" r="-7305" b="37925"/>
          <a:stretch/>
        </p:blipFill>
        <p:spPr>
          <a:xfrm rot="10800000">
            <a:off x="10508066" y="0"/>
            <a:ext cx="1683934" cy="3765146"/>
          </a:xfrm>
          <a:prstGeom prst="rect">
            <a:avLst/>
          </a:prstGeom>
        </p:spPr>
      </p:pic>
      <p:sp>
        <p:nvSpPr>
          <p:cNvPr id="33" name="Page Number - Blue">
            <a:extLst>
              <a:ext uri="{FF2B5EF4-FFF2-40B4-BE49-F238E27FC236}">
                <a16:creationId xmlns:a16="http://schemas.microsoft.com/office/drawing/2014/main" id="{C921C650-0191-EC45-ABD4-267915C85891}"/>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Arial" panose="020B0604020202020204" pitchFamily="34" charset="0"/>
                <a:cs typeface="Arial" panose="020B0604020202020204" pitchFamily="34" charset="0"/>
              </a:rPr>
              <a:pPr eaLnBrk="0" hangingPunct="0">
                <a:spcBef>
                  <a:spcPct val="50000"/>
                </a:spcBef>
                <a:defRPr/>
              </a:pPr>
              <a:t>11</a:t>
            </a:fld>
            <a:endParaRPr lang="en-US" sz="1000" dirty="0">
              <a:solidFill>
                <a:schemeClr val="bg1"/>
              </a:solidFill>
              <a:latin typeface="Arial" panose="020B0604020202020204" pitchFamily="34" charset="0"/>
              <a:cs typeface="Arial" panose="020B0604020202020204" pitchFamily="34" charset="0"/>
            </a:endParaRPr>
          </a:p>
        </p:txBody>
      </p:sp>
      <p:sp>
        <p:nvSpPr>
          <p:cNvPr id="34" name="Text Placeholder 18">
            <a:extLst>
              <a:ext uri="{FF2B5EF4-FFF2-40B4-BE49-F238E27FC236}">
                <a16:creationId xmlns:a16="http://schemas.microsoft.com/office/drawing/2014/main" id="{2AF7CE42-4B1D-794D-B265-200C9ADAC108}"/>
              </a:ext>
            </a:extLst>
          </p:cNvPr>
          <p:cNvSpPr txBox="1">
            <a:spLocks/>
          </p:cNvSpPr>
          <p:nvPr/>
        </p:nvSpPr>
        <p:spPr>
          <a:xfrm>
            <a:off x="2155307" y="927257"/>
            <a:ext cx="9020998"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sz="3200" dirty="0"/>
              <a:t>Estructura organizativa del club Leo</a:t>
            </a:r>
            <a:r>
              <a:rPr lang="es-ES" sz="3200" dirty="0">
                <a:solidFill>
                  <a:srgbClr val="55565A"/>
                </a:solidFill>
              </a:rPr>
              <a:t> </a:t>
            </a:r>
          </a:p>
        </p:txBody>
      </p:sp>
      <p:pic>
        <p:nvPicPr>
          <p:cNvPr id="37" name="Picture 36">
            <a:extLst>
              <a:ext uri="{FF2B5EF4-FFF2-40B4-BE49-F238E27FC236}">
                <a16:creationId xmlns:a16="http://schemas.microsoft.com/office/drawing/2014/main" id="{82336C24-D321-7340-8B66-DE7D22D72A7A}"/>
              </a:ext>
            </a:extLst>
          </p:cNvPr>
          <p:cNvPicPr>
            <a:picLocks noChangeAspect="1"/>
          </p:cNvPicPr>
          <p:nvPr/>
        </p:nvPicPr>
        <p:blipFill rotWithShape="1">
          <a:blip r:embed="rId4"/>
          <a:srcRect l="15744" b="4901"/>
          <a:stretch/>
        </p:blipFill>
        <p:spPr>
          <a:xfrm rot="10800000" flipH="1">
            <a:off x="1" y="-3785"/>
            <a:ext cx="991893" cy="1679305"/>
          </a:xfrm>
          <a:prstGeom prst="rect">
            <a:avLst/>
          </a:prstGeom>
        </p:spPr>
      </p:pic>
      <p:graphicFrame>
        <p:nvGraphicFramePr>
          <p:cNvPr id="4" name="Diagram 3">
            <a:extLst>
              <a:ext uri="{FF2B5EF4-FFF2-40B4-BE49-F238E27FC236}">
                <a16:creationId xmlns:a16="http://schemas.microsoft.com/office/drawing/2014/main" id="{E392A8A8-D904-F748-8D18-47BA2E31531B}"/>
              </a:ext>
            </a:extLst>
          </p:cNvPr>
          <p:cNvGraphicFramePr/>
          <p:nvPr>
            <p:extLst>
              <p:ext uri="{D42A27DB-BD31-4B8C-83A1-F6EECF244321}">
                <p14:modId xmlns:p14="http://schemas.microsoft.com/office/powerpoint/2010/main" val="3846810739"/>
              </p:ext>
            </p:extLst>
          </p:nvPr>
        </p:nvGraphicFramePr>
        <p:xfrm>
          <a:off x="715810" y="338911"/>
          <a:ext cx="10760380" cy="717358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9" name="Picture 8">
            <a:extLst>
              <a:ext uri="{FF2B5EF4-FFF2-40B4-BE49-F238E27FC236}">
                <a16:creationId xmlns:a16="http://schemas.microsoft.com/office/drawing/2014/main" id="{EBBE438B-578A-9F4E-A64F-69BC77CF2110}"/>
              </a:ext>
            </a:extLst>
          </p:cNvPr>
          <p:cNvPicPr>
            <a:picLocks noChangeAspect="1"/>
          </p:cNvPicPr>
          <p:nvPr/>
        </p:nvPicPr>
        <p:blipFill>
          <a:blip r:embed="rId10"/>
          <a:stretch>
            <a:fillRect/>
          </a:stretch>
        </p:blipFill>
        <p:spPr>
          <a:xfrm>
            <a:off x="597101" y="436785"/>
            <a:ext cx="1558206" cy="1558206"/>
          </a:xfrm>
          <a:prstGeom prst="rect">
            <a:avLst/>
          </a:prstGeom>
        </p:spPr>
      </p:pic>
    </p:spTree>
    <p:extLst>
      <p:ext uri="{BB962C8B-B14F-4D97-AF65-F5344CB8AC3E}">
        <p14:creationId xmlns:p14="http://schemas.microsoft.com/office/powerpoint/2010/main" val="18654417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Background - Solid">
            <a:extLst>
              <a:ext uri="{FF2B5EF4-FFF2-40B4-BE49-F238E27FC236}">
                <a16:creationId xmlns:a16="http://schemas.microsoft.com/office/drawing/2014/main" id="{48FF1701-0946-F143-9751-EB1504B97679}"/>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4BA60DFF-EABE-3341-99EA-342D507EC251}"/>
              </a:ext>
            </a:extLst>
          </p:cNvPr>
          <p:cNvPicPr>
            <a:picLocks noChangeAspect="1"/>
          </p:cNvPicPr>
          <p:nvPr/>
        </p:nvPicPr>
        <p:blipFill rotWithShape="1">
          <a:blip r:embed="rId3"/>
          <a:srcRect l="16488" t="6778" r="50870" b="51086"/>
          <a:stretch/>
        </p:blipFill>
        <p:spPr>
          <a:xfrm>
            <a:off x="4061315" y="0"/>
            <a:ext cx="3525051" cy="6858002"/>
          </a:xfrm>
          <a:prstGeom prst="rect">
            <a:avLst/>
          </a:prstGeom>
        </p:spPr>
      </p:pic>
      <p:sp>
        <p:nvSpPr>
          <p:cNvPr id="15" name="Background - Solid">
            <a:extLst>
              <a:ext uri="{FF2B5EF4-FFF2-40B4-BE49-F238E27FC236}">
                <a16:creationId xmlns:a16="http://schemas.microsoft.com/office/drawing/2014/main" id="{EB46604F-2465-E243-832D-6EF9F5DDD4A1}"/>
              </a:ext>
            </a:extLst>
          </p:cNvPr>
          <p:cNvSpPr/>
          <p:nvPr/>
        </p:nvSpPr>
        <p:spPr>
          <a:xfrm>
            <a:off x="7586366" y="-2"/>
            <a:ext cx="4605635" cy="6858002"/>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Arial" panose="020B0604020202020204" pitchFamily="34" charset="0"/>
              <a:cs typeface="Arial" panose="020B0604020202020204" pitchFamily="34" charset="0"/>
            </a:endParaRPr>
          </a:p>
        </p:txBody>
      </p:sp>
      <p:sp>
        <p:nvSpPr>
          <p:cNvPr id="11" name="TextBox 10"/>
          <p:cNvSpPr txBox="1"/>
          <p:nvPr/>
        </p:nvSpPr>
        <p:spPr>
          <a:xfrm>
            <a:off x="6942667" y="4142805"/>
            <a:ext cx="4706660" cy="1631216"/>
          </a:xfrm>
          <a:prstGeom prst="rect">
            <a:avLst/>
          </a:prstGeom>
          <a:noFill/>
        </p:spPr>
        <p:txBody>
          <a:bodyPr wrap="square" lIns="91440" tIns="45720" rIns="91440" bIns="45720" rtlCol="0" anchor="t">
            <a:spAutoFit/>
          </a:bodyPr>
          <a:lstStyle/>
          <a:p>
            <a:pPr algn="ctr"/>
            <a:r>
              <a:rPr lang="es-ES" sz="2200" b="1" dirty="0">
                <a:solidFill>
                  <a:schemeClr val="bg1"/>
                </a:solidFill>
                <a:latin typeface="Arial" panose="020B0604020202020204" pitchFamily="34" charset="0"/>
                <a:ea typeface="Arial" charset="0"/>
                <a:cs typeface="Arial" panose="020B0604020202020204" pitchFamily="34" charset="0"/>
              </a:rPr>
              <a:t>Leos Omega: 18 a 30 años de edad</a:t>
            </a:r>
          </a:p>
          <a:p>
            <a:pPr algn="ctr"/>
            <a:r>
              <a:rPr lang="es-ES" dirty="0">
                <a:solidFill>
                  <a:schemeClr val="bg1"/>
                </a:solidFill>
                <a:latin typeface="Arial"/>
                <a:ea typeface="Arial" charset="0"/>
                <a:cs typeface="Arial"/>
              </a:rPr>
              <a:t>Centrados en desarrollar habilidades personales y profesionales y crear un impacto directo y positivo en la comunidad.</a:t>
            </a:r>
          </a:p>
          <a:p>
            <a:pPr algn="ctr"/>
            <a:endParaRPr lang="en-US" sz="2400" dirty="0">
              <a:solidFill>
                <a:schemeClr val="bg1"/>
              </a:solidFill>
              <a:latin typeface="Arial"/>
              <a:ea typeface="Arial" charset="0"/>
              <a:cs typeface="Arial"/>
            </a:endParaRPr>
          </a:p>
        </p:txBody>
      </p:sp>
      <p:sp>
        <p:nvSpPr>
          <p:cNvPr id="23" name="Page Number - White">
            <a:extLst>
              <a:ext uri="{FF2B5EF4-FFF2-40B4-BE49-F238E27FC236}">
                <a16:creationId xmlns:a16="http://schemas.microsoft.com/office/drawing/2014/main" id="{09835167-AA6D-3548-84BA-DC61391D742F}"/>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Arial" panose="020B0604020202020204" pitchFamily="34" charset="0"/>
                <a:cs typeface="Arial" panose="020B0604020202020204" pitchFamily="34" charset="0"/>
              </a:rPr>
              <a:pPr eaLnBrk="0" hangingPunct="0">
                <a:spcBef>
                  <a:spcPct val="50000"/>
                </a:spcBef>
                <a:defRPr/>
              </a:pPr>
              <a:t>12</a:t>
            </a:fld>
            <a:endParaRPr lang="en-US" sz="1000" dirty="0">
              <a:solidFill>
                <a:schemeClr val="bg1"/>
              </a:solidFill>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D978FF46-4E0E-8F4C-8E7E-CA4871ACCE86}"/>
              </a:ext>
            </a:extLst>
          </p:cNvPr>
          <p:cNvPicPr>
            <a:picLocks noChangeAspect="1"/>
          </p:cNvPicPr>
          <p:nvPr/>
        </p:nvPicPr>
        <p:blipFill rotWithShape="1">
          <a:blip r:embed="rId4"/>
          <a:srcRect l="15744" b="4901"/>
          <a:stretch/>
        </p:blipFill>
        <p:spPr>
          <a:xfrm rot="10800000" flipH="1" flipV="1">
            <a:off x="1" y="5178695"/>
            <a:ext cx="991893" cy="1679305"/>
          </a:xfrm>
          <a:prstGeom prst="rect">
            <a:avLst/>
          </a:prstGeom>
        </p:spPr>
      </p:pic>
      <p:pic>
        <p:nvPicPr>
          <p:cNvPr id="17" name="Picture 16">
            <a:extLst>
              <a:ext uri="{FF2B5EF4-FFF2-40B4-BE49-F238E27FC236}">
                <a16:creationId xmlns:a16="http://schemas.microsoft.com/office/drawing/2014/main" id="{DCB2DEBB-178C-114F-82D6-0370FE2C1BD9}"/>
              </a:ext>
            </a:extLst>
          </p:cNvPr>
          <p:cNvPicPr>
            <a:picLocks noChangeAspect="1"/>
          </p:cNvPicPr>
          <p:nvPr/>
        </p:nvPicPr>
        <p:blipFill rotWithShape="1">
          <a:blip r:embed="rId5"/>
          <a:srcRect l="8882" t="39439" r="65220" b="6057"/>
          <a:stretch/>
        </p:blipFill>
        <p:spPr>
          <a:xfrm flipV="1">
            <a:off x="10873688" y="-2"/>
            <a:ext cx="1326938" cy="4188974"/>
          </a:xfrm>
          <a:prstGeom prst="rect">
            <a:avLst/>
          </a:prstGeom>
        </p:spPr>
      </p:pic>
      <p:sp>
        <p:nvSpPr>
          <p:cNvPr id="20" name="TextBox 19">
            <a:extLst>
              <a:ext uri="{FF2B5EF4-FFF2-40B4-BE49-F238E27FC236}">
                <a16:creationId xmlns:a16="http://schemas.microsoft.com/office/drawing/2014/main" id="{987D9063-00A4-4349-9BC7-13D16BB4597C}"/>
              </a:ext>
            </a:extLst>
          </p:cNvPr>
          <p:cNvSpPr txBox="1"/>
          <p:nvPr/>
        </p:nvSpPr>
        <p:spPr>
          <a:xfrm>
            <a:off x="617309" y="4188972"/>
            <a:ext cx="4534318" cy="1661993"/>
          </a:xfrm>
          <a:prstGeom prst="rect">
            <a:avLst/>
          </a:prstGeom>
          <a:noFill/>
        </p:spPr>
        <p:txBody>
          <a:bodyPr wrap="square" rtlCol="0">
            <a:spAutoFit/>
          </a:bodyPr>
          <a:lstStyle/>
          <a:p>
            <a:pPr algn="ctr"/>
            <a:r>
              <a:rPr lang="es-ES" sz="2200" b="1" dirty="0">
                <a:solidFill>
                  <a:srgbClr val="55565A"/>
                </a:solidFill>
                <a:latin typeface="Arial" panose="020B0604020202020204" pitchFamily="34" charset="0"/>
                <a:ea typeface="Arial" charset="0"/>
                <a:cs typeface="Arial" panose="020B0604020202020204" pitchFamily="34" charset="0"/>
              </a:rPr>
              <a:t>Leos Alfa: 12 a 18 años de edad</a:t>
            </a:r>
          </a:p>
          <a:p>
            <a:pPr algn="ctr"/>
            <a:r>
              <a:rPr lang="es-ES" dirty="0">
                <a:solidFill>
                  <a:srgbClr val="55565A"/>
                </a:solidFill>
                <a:latin typeface="Arial" panose="020B0604020202020204" pitchFamily="34" charset="0"/>
                <a:ea typeface="Arial" charset="0"/>
                <a:cs typeface="Arial" panose="020B0604020202020204" pitchFamily="34" charset="0"/>
              </a:rPr>
              <a:t>Centrados en el servicio a la comunidad y en crear una base sólida en liderato y responsabilidad.</a:t>
            </a:r>
          </a:p>
          <a:p>
            <a:pPr algn="ctr"/>
            <a:endParaRPr lang="en-US" sz="2400" dirty="0">
              <a:solidFill>
                <a:srgbClr val="55565A"/>
              </a:solidFill>
              <a:latin typeface="Arial" panose="020B0604020202020204" pitchFamily="34" charset="0"/>
              <a:ea typeface="Arial" charset="0"/>
              <a:cs typeface="Arial" panose="020B0604020202020204" pitchFamily="34" charset="0"/>
            </a:endParaRPr>
          </a:p>
        </p:txBody>
      </p:sp>
      <p:pic>
        <p:nvPicPr>
          <p:cNvPr id="3" name="Picture 2" descr="Logo&#10;&#10;Description automatically generated">
            <a:extLst>
              <a:ext uri="{FF2B5EF4-FFF2-40B4-BE49-F238E27FC236}">
                <a16:creationId xmlns:a16="http://schemas.microsoft.com/office/drawing/2014/main" id="{1CD1FA61-5E6F-488F-913F-ED5B27E99009}"/>
              </a:ext>
            </a:extLst>
          </p:cNvPr>
          <p:cNvPicPr>
            <a:picLocks noChangeAspect="1"/>
          </p:cNvPicPr>
          <p:nvPr/>
        </p:nvPicPr>
        <p:blipFill>
          <a:blip r:embed="rId6"/>
          <a:stretch>
            <a:fillRect/>
          </a:stretch>
        </p:blipFill>
        <p:spPr>
          <a:xfrm>
            <a:off x="1142135" y="936885"/>
            <a:ext cx="3205920" cy="3205920"/>
          </a:xfrm>
          <a:prstGeom prst="rect">
            <a:avLst/>
          </a:prstGeom>
        </p:spPr>
      </p:pic>
      <p:pic>
        <p:nvPicPr>
          <p:cNvPr id="5" name="Picture 4">
            <a:extLst>
              <a:ext uri="{FF2B5EF4-FFF2-40B4-BE49-F238E27FC236}">
                <a16:creationId xmlns:a16="http://schemas.microsoft.com/office/drawing/2014/main" id="{DD437DB4-9576-4281-9A12-5662CD651397}"/>
              </a:ext>
            </a:extLst>
          </p:cNvPr>
          <p:cNvPicPr>
            <a:picLocks noChangeAspect="1"/>
          </p:cNvPicPr>
          <p:nvPr/>
        </p:nvPicPr>
        <p:blipFill>
          <a:blip r:embed="rId7"/>
          <a:srcRect/>
          <a:stretch/>
        </p:blipFill>
        <p:spPr>
          <a:xfrm>
            <a:off x="7523343" y="848307"/>
            <a:ext cx="3205921" cy="3205921"/>
          </a:xfrm>
          <a:prstGeom prst="rect">
            <a:avLst/>
          </a:prstGeom>
        </p:spPr>
      </p:pic>
      <p:pic>
        <p:nvPicPr>
          <p:cNvPr id="12" name="Picture 11">
            <a:extLst>
              <a:ext uri="{FF2B5EF4-FFF2-40B4-BE49-F238E27FC236}">
                <a16:creationId xmlns:a16="http://schemas.microsoft.com/office/drawing/2014/main" id="{B365B527-70B4-494F-B265-252FF9111400}"/>
              </a:ext>
            </a:extLst>
          </p:cNvPr>
          <p:cNvPicPr>
            <a:picLocks noChangeAspect="1"/>
          </p:cNvPicPr>
          <p:nvPr/>
        </p:nvPicPr>
        <p:blipFill>
          <a:blip r:embed="rId8"/>
          <a:stretch>
            <a:fillRect/>
          </a:stretch>
        </p:blipFill>
        <p:spPr>
          <a:xfrm>
            <a:off x="5279237" y="3390759"/>
            <a:ext cx="1326937" cy="663469"/>
          </a:xfrm>
          <a:prstGeom prst="rect">
            <a:avLst/>
          </a:prstGeom>
        </p:spPr>
      </p:pic>
    </p:spTree>
    <p:extLst>
      <p:ext uri="{BB962C8B-B14F-4D97-AF65-F5344CB8AC3E}">
        <p14:creationId xmlns:p14="http://schemas.microsoft.com/office/powerpoint/2010/main" val="28135753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8"/>
          <p:cNvSpPr>
            <a:spLocks noEditPoints="1"/>
          </p:cNvSpPr>
          <p:nvPr/>
        </p:nvSpPr>
        <p:spPr bwMode="auto">
          <a:xfrm>
            <a:off x="645656" y="1632583"/>
            <a:ext cx="7499277" cy="5005246"/>
          </a:xfrm>
          <a:custGeom>
            <a:avLst/>
            <a:gdLst>
              <a:gd name="T0" fmla="*/ 8677235 w 2360"/>
              <a:gd name="T1" fmla="*/ 2592571 h 1390"/>
              <a:gd name="T2" fmla="*/ 9312689 w 2360"/>
              <a:gd name="T3" fmla="*/ 1197584 h 1390"/>
              <a:gd name="T4" fmla="*/ 9067272 w 2360"/>
              <a:gd name="T5" fmla="*/ 530797 h 1390"/>
              <a:gd name="T6" fmla="*/ 7209117 w 2360"/>
              <a:gd name="T7" fmla="*/ 486930 h 1390"/>
              <a:gd name="T8" fmla="*/ 6521074 w 2360"/>
              <a:gd name="T9" fmla="*/ 1223904 h 1390"/>
              <a:gd name="T10" fmla="*/ 5329049 w 2360"/>
              <a:gd name="T11" fmla="*/ 1302866 h 1390"/>
              <a:gd name="T12" fmla="*/ 5464905 w 2360"/>
              <a:gd name="T13" fmla="*/ 1930171 h 1390"/>
              <a:gd name="T14" fmla="*/ 5372874 w 2360"/>
              <a:gd name="T15" fmla="*/ 2680306 h 1390"/>
              <a:gd name="T16" fmla="*/ 4386824 w 2360"/>
              <a:gd name="T17" fmla="*/ 3254971 h 1390"/>
              <a:gd name="T18" fmla="*/ 5999563 w 2360"/>
              <a:gd name="T19" fmla="*/ 3294452 h 1390"/>
              <a:gd name="T20" fmla="*/ 7743775 w 2360"/>
              <a:gd name="T21" fmla="*/ 3290065 h 1390"/>
              <a:gd name="T22" fmla="*/ 5473670 w 2360"/>
              <a:gd name="T23" fmla="*/ 1250225 h 1390"/>
              <a:gd name="T24" fmla="*/ 5925062 w 2360"/>
              <a:gd name="T25" fmla="*/ 3987559 h 1390"/>
              <a:gd name="T26" fmla="*/ 6249362 w 2360"/>
              <a:gd name="T27" fmla="*/ 2026680 h 1390"/>
              <a:gd name="T28" fmla="*/ 7305531 w 2360"/>
              <a:gd name="T29" fmla="*/ 631692 h 1390"/>
              <a:gd name="T30" fmla="*/ 815134 w 2360"/>
              <a:gd name="T31" fmla="*/ 1386214 h 1390"/>
              <a:gd name="T32" fmla="*/ 2322694 w 2360"/>
              <a:gd name="T33" fmla="*/ 3079501 h 1390"/>
              <a:gd name="T34" fmla="*/ 3080857 w 2360"/>
              <a:gd name="T35" fmla="*/ 1781022 h 1390"/>
              <a:gd name="T36" fmla="*/ 2572493 w 2360"/>
              <a:gd name="T37" fmla="*/ 1092302 h 1390"/>
              <a:gd name="T38" fmla="*/ 1687240 w 2360"/>
              <a:gd name="T39" fmla="*/ 846643 h 1390"/>
              <a:gd name="T40" fmla="*/ 411950 w 2360"/>
              <a:gd name="T41" fmla="*/ 1289705 h 1390"/>
              <a:gd name="T42" fmla="*/ 1139435 w 2360"/>
              <a:gd name="T43" fmla="*/ 1671353 h 1390"/>
              <a:gd name="T44" fmla="*/ 1433059 w 2360"/>
              <a:gd name="T45" fmla="*/ 3184783 h 1390"/>
              <a:gd name="T46" fmla="*/ 2695202 w 2360"/>
              <a:gd name="T47" fmla="*/ 5812448 h 1390"/>
              <a:gd name="T48" fmla="*/ 3115916 w 2360"/>
              <a:gd name="T49" fmla="*/ 5198303 h 1390"/>
              <a:gd name="T50" fmla="*/ 2489227 w 2360"/>
              <a:gd name="T51" fmla="*/ 2395167 h 1390"/>
              <a:gd name="T52" fmla="*/ 2107955 w 2360"/>
              <a:gd name="T53" fmla="*/ 1943332 h 1390"/>
              <a:gd name="T54" fmla="*/ 1130670 w 2360"/>
              <a:gd name="T55" fmla="*/ 1741541 h 1390"/>
              <a:gd name="T56" fmla="*/ 1691623 w 2360"/>
              <a:gd name="T57" fmla="*/ 1504656 h 1390"/>
              <a:gd name="T58" fmla="*/ 3335038 w 2360"/>
              <a:gd name="T59" fmla="*/ 4097228 h 1390"/>
              <a:gd name="T60" fmla="*/ 4430649 w 2360"/>
              <a:gd name="T61" fmla="*/ 320233 h 1390"/>
              <a:gd name="T62" fmla="*/ 3352568 w 2360"/>
              <a:gd name="T63" fmla="*/ 570278 h 1390"/>
              <a:gd name="T64" fmla="*/ 3549778 w 2360"/>
              <a:gd name="T65" fmla="*/ 1688900 h 1390"/>
              <a:gd name="T66" fmla="*/ 9067272 w 2360"/>
              <a:gd name="T67" fmla="*/ 4426234 h 1390"/>
              <a:gd name="T68" fmla="*/ 3111534 w 2360"/>
              <a:gd name="T69" fmla="*/ 394808 h 1390"/>
              <a:gd name="T70" fmla="*/ 3413922 w 2360"/>
              <a:gd name="T71" fmla="*/ 35094 h 1390"/>
              <a:gd name="T72" fmla="*/ 2953766 w 2360"/>
              <a:gd name="T73" fmla="*/ 1215131 h 1390"/>
              <a:gd name="T74" fmla="*/ 2813528 w 2360"/>
              <a:gd name="T75" fmla="*/ 987019 h 1390"/>
              <a:gd name="T76" fmla="*/ 2274487 w 2360"/>
              <a:gd name="T77" fmla="*/ 851030 h 1390"/>
              <a:gd name="T78" fmla="*/ 6411513 w 2360"/>
              <a:gd name="T79" fmla="*/ 4443781 h 1390"/>
              <a:gd name="T80" fmla="*/ 8962094 w 2360"/>
              <a:gd name="T81" fmla="*/ 2732947 h 1390"/>
              <a:gd name="T82" fmla="*/ 1919510 w 2360"/>
              <a:gd name="T83" fmla="*/ 780842 h 1390"/>
              <a:gd name="T84" fmla="*/ 5302755 w 2360"/>
              <a:gd name="T85" fmla="*/ 745748 h 1390"/>
              <a:gd name="T86" fmla="*/ 2476080 w 2360"/>
              <a:gd name="T87" fmla="*/ 478156 h 1390"/>
              <a:gd name="T88" fmla="*/ 10276826 w 2360"/>
              <a:gd name="T89" fmla="*/ 5531696 h 1390"/>
              <a:gd name="T90" fmla="*/ 8668470 w 2360"/>
              <a:gd name="T91" fmla="*/ 4220057 h 1390"/>
              <a:gd name="T92" fmla="*/ 5386021 w 2360"/>
              <a:gd name="T93" fmla="*/ 504477 h 1390"/>
              <a:gd name="T94" fmla="*/ 2677672 w 2360"/>
              <a:gd name="T95" fmla="*/ 307073 h 1390"/>
              <a:gd name="T96" fmla="*/ 8760501 w 2360"/>
              <a:gd name="T97" fmla="*/ 3772608 h 1390"/>
              <a:gd name="T98" fmla="*/ 2677672 w 2360"/>
              <a:gd name="T99" fmla="*/ 679947 h 1390"/>
              <a:gd name="T100" fmla="*/ 8848150 w 2360"/>
              <a:gd name="T101" fmla="*/ 3689259 h 1390"/>
              <a:gd name="T102" fmla="*/ 5149369 w 2360"/>
              <a:gd name="T103" fmla="*/ 2596958 h 1390"/>
              <a:gd name="T104" fmla="*/ 9290777 w 2360"/>
              <a:gd name="T105" fmla="*/ 2224084 h 1390"/>
              <a:gd name="T106" fmla="*/ 9089185 w 2360"/>
              <a:gd name="T107" fmla="*/ 5360612 h 1390"/>
              <a:gd name="T108" fmla="*/ 8835003 w 2360"/>
              <a:gd name="T109" fmla="*/ 4097228 h 1390"/>
              <a:gd name="T110" fmla="*/ 2379666 w 2360"/>
              <a:gd name="T111" fmla="*/ 403581 h 1390"/>
              <a:gd name="T112" fmla="*/ 2949383 w 2360"/>
              <a:gd name="T113" fmla="*/ 1197584 h 1390"/>
              <a:gd name="T114" fmla="*/ 2712732 w 2360"/>
              <a:gd name="T115" fmla="*/ 1087915 h 1390"/>
              <a:gd name="T116" fmla="*/ 2572493 w 2360"/>
              <a:gd name="T117" fmla="*/ 3285678 h 1390"/>
              <a:gd name="T118" fmla="*/ 2112337 w 2360"/>
              <a:gd name="T119" fmla="*/ 3048794 h 1390"/>
              <a:gd name="T120" fmla="*/ 4772479 w 2360"/>
              <a:gd name="T121" fmla="*/ 1903851 h 1390"/>
              <a:gd name="T122" fmla="*/ 8742972 w 2360"/>
              <a:gd name="T123" fmla="*/ 4211283 h 1390"/>
              <a:gd name="T124" fmla="*/ 438244 w 2360"/>
              <a:gd name="T125" fmla="*/ 1557297 h 139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gradFill>
            <a:gsLst>
              <a:gs pos="3000">
                <a:schemeClr val="accent1">
                  <a:lumMod val="5000"/>
                  <a:lumOff val="95000"/>
                </a:schemeClr>
              </a:gs>
              <a:gs pos="65000">
                <a:srgbClr val="B3B2B1">
                  <a:alpha val="50000"/>
                </a:srgbClr>
              </a:gs>
              <a:gs pos="95000">
                <a:schemeClr val="accent1">
                  <a:lumMod val="5000"/>
                  <a:lumOff val="95000"/>
                </a:schemeClr>
              </a:gs>
              <a:gs pos="35000">
                <a:srgbClr val="B3B2B1">
                  <a:alpha val="50000"/>
                </a:srgbClr>
              </a:gs>
            </a:gsLst>
            <a:lin ang="5400000" scaled="1"/>
          </a:gradFill>
          <a:ln>
            <a:noFill/>
          </a:ln>
        </p:spPr>
        <p:txBody>
          <a:bodyPr/>
          <a:lstStyle/>
          <a:p>
            <a:endParaRPr lang="en-US" dirty="0"/>
          </a:p>
        </p:txBody>
      </p:sp>
      <p:pic>
        <p:nvPicPr>
          <p:cNvPr id="14" name="Picture 13">
            <a:extLst>
              <a:ext uri="{FF2B5EF4-FFF2-40B4-BE49-F238E27FC236}">
                <a16:creationId xmlns:a16="http://schemas.microsoft.com/office/drawing/2014/main" id="{96ADD217-0140-0F4C-ADB9-7F06708FE597}"/>
              </a:ext>
            </a:extLst>
          </p:cNvPr>
          <p:cNvPicPr>
            <a:picLocks noChangeAspect="1"/>
          </p:cNvPicPr>
          <p:nvPr/>
        </p:nvPicPr>
        <p:blipFill rotWithShape="1">
          <a:blip r:embed="rId3"/>
          <a:srcRect l="16530" t="2053" r="10928" b="4800"/>
          <a:stretch/>
        </p:blipFill>
        <p:spPr>
          <a:xfrm>
            <a:off x="0" y="4933714"/>
            <a:ext cx="999067" cy="1924286"/>
          </a:xfrm>
          <a:prstGeom prst="rect">
            <a:avLst/>
          </a:prstGeom>
        </p:spPr>
      </p:pic>
      <p:pic>
        <p:nvPicPr>
          <p:cNvPr id="15" name="Picture 14">
            <a:extLst>
              <a:ext uri="{FF2B5EF4-FFF2-40B4-BE49-F238E27FC236}">
                <a16:creationId xmlns:a16="http://schemas.microsoft.com/office/drawing/2014/main" id="{96300D43-FEF1-9D44-AFF4-2D4F569F05BD}"/>
              </a:ext>
            </a:extLst>
          </p:cNvPr>
          <p:cNvPicPr>
            <a:picLocks noChangeAspect="1"/>
          </p:cNvPicPr>
          <p:nvPr/>
        </p:nvPicPr>
        <p:blipFill rotWithShape="1">
          <a:blip r:embed="rId4"/>
          <a:srcRect l="15744" b="4901"/>
          <a:stretch/>
        </p:blipFill>
        <p:spPr>
          <a:xfrm rot="10800000">
            <a:off x="11431864" y="1"/>
            <a:ext cx="760135" cy="1286932"/>
          </a:xfrm>
          <a:prstGeom prst="rect">
            <a:avLst/>
          </a:prstGeom>
        </p:spPr>
      </p:pic>
      <p:sp>
        <p:nvSpPr>
          <p:cNvPr id="44" name="Page Number - Blue">
            <a:extLst>
              <a:ext uri="{FF2B5EF4-FFF2-40B4-BE49-F238E27FC236}">
                <a16:creationId xmlns:a16="http://schemas.microsoft.com/office/drawing/2014/main" id="{362D8FF9-7C88-9840-ADD7-5EA947433F25}"/>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13</a:t>
            </a:fld>
            <a:endParaRPr lang="en-US" sz="1000" dirty="0">
              <a:solidFill>
                <a:srgbClr val="00338D"/>
              </a:solidFill>
            </a:endParaRPr>
          </a:p>
        </p:txBody>
      </p:sp>
      <p:sp>
        <p:nvSpPr>
          <p:cNvPr id="9" name="Headline">
            <a:extLst>
              <a:ext uri="{FF2B5EF4-FFF2-40B4-BE49-F238E27FC236}">
                <a16:creationId xmlns:a16="http://schemas.microsoft.com/office/drawing/2014/main" id="{6640FF03-E64D-4C4E-ADC3-5A677FAC1D1E}"/>
              </a:ext>
            </a:extLst>
          </p:cNvPr>
          <p:cNvSpPr txBox="1">
            <a:spLocks/>
          </p:cNvSpPr>
          <p:nvPr/>
        </p:nvSpPr>
        <p:spPr>
          <a:xfrm>
            <a:off x="2393302" y="870545"/>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3200" dirty="0">
                <a:solidFill>
                  <a:srgbClr val="55565A"/>
                </a:solidFill>
                <a:latin typeface="Arial" panose="020B0604020202020204" pitchFamily="34" charset="0"/>
                <a:cs typeface="Arial" panose="020B0604020202020204" pitchFamily="34" charset="0"/>
              </a:rPr>
              <a:t>Leos </a:t>
            </a:r>
            <a:r>
              <a:rPr lang="es-ES" sz="3200" dirty="0">
                <a:solidFill>
                  <a:srgbClr val="55565A"/>
                </a:solidFill>
              </a:rPr>
              <a:t>a simple vista</a:t>
            </a:r>
          </a:p>
        </p:txBody>
      </p:sp>
      <p:pic>
        <p:nvPicPr>
          <p:cNvPr id="10" name="Picture 9">
            <a:extLst>
              <a:ext uri="{FF2B5EF4-FFF2-40B4-BE49-F238E27FC236}">
                <a16:creationId xmlns:a16="http://schemas.microsoft.com/office/drawing/2014/main" id="{438A0116-1150-C341-B3BA-03A58BB526B1}"/>
              </a:ext>
            </a:extLst>
          </p:cNvPr>
          <p:cNvPicPr>
            <a:picLocks noChangeAspect="1"/>
          </p:cNvPicPr>
          <p:nvPr/>
        </p:nvPicPr>
        <p:blipFill>
          <a:blip r:embed="rId5"/>
          <a:stretch>
            <a:fillRect/>
          </a:stretch>
        </p:blipFill>
        <p:spPr>
          <a:xfrm>
            <a:off x="645656" y="430972"/>
            <a:ext cx="1558206" cy="1558206"/>
          </a:xfrm>
          <a:prstGeom prst="rect">
            <a:avLst/>
          </a:prstGeom>
        </p:spPr>
      </p:pic>
      <p:graphicFrame>
        <p:nvGraphicFramePr>
          <p:cNvPr id="5" name="Diagram 4">
            <a:extLst>
              <a:ext uri="{FF2B5EF4-FFF2-40B4-BE49-F238E27FC236}">
                <a16:creationId xmlns:a16="http://schemas.microsoft.com/office/drawing/2014/main" id="{40CCC617-9A77-5D48-91B0-4D081D53E525}"/>
              </a:ext>
            </a:extLst>
          </p:cNvPr>
          <p:cNvGraphicFramePr/>
          <p:nvPr>
            <p:extLst>
              <p:ext uri="{D42A27DB-BD31-4B8C-83A1-F6EECF244321}">
                <p14:modId xmlns:p14="http://schemas.microsoft.com/office/powerpoint/2010/main" val="157343169"/>
              </p:ext>
            </p:extLst>
          </p:nvPr>
        </p:nvGraphicFramePr>
        <p:xfrm>
          <a:off x="4034940" y="67384"/>
          <a:ext cx="10888133" cy="654291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7701057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8"/>
          <p:cNvSpPr>
            <a:spLocks noEditPoints="1"/>
          </p:cNvSpPr>
          <p:nvPr/>
        </p:nvSpPr>
        <p:spPr bwMode="auto">
          <a:xfrm>
            <a:off x="3457396" y="2122711"/>
            <a:ext cx="7802164" cy="4558839"/>
          </a:xfrm>
          <a:custGeom>
            <a:avLst/>
            <a:gdLst>
              <a:gd name="T0" fmla="*/ 8677235 w 2360"/>
              <a:gd name="T1" fmla="*/ 2592571 h 1390"/>
              <a:gd name="T2" fmla="*/ 9312689 w 2360"/>
              <a:gd name="T3" fmla="*/ 1197584 h 1390"/>
              <a:gd name="T4" fmla="*/ 9067272 w 2360"/>
              <a:gd name="T5" fmla="*/ 530797 h 1390"/>
              <a:gd name="T6" fmla="*/ 7209117 w 2360"/>
              <a:gd name="T7" fmla="*/ 486930 h 1390"/>
              <a:gd name="T8" fmla="*/ 6521074 w 2360"/>
              <a:gd name="T9" fmla="*/ 1223904 h 1390"/>
              <a:gd name="T10" fmla="*/ 5329049 w 2360"/>
              <a:gd name="T11" fmla="*/ 1302866 h 1390"/>
              <a:gd name="T12" fmla="*/ 5464905 w 2360"/>
              <a:gd name="T13" fmla="*/ 1930171 h 1390"/>
              <a:gd name="T14" fmla="*/ 5372874 w 2360"/>
              <a:gd name="T15" fmla="*/ 2680306 h 1390"/>
              <a:gd name="T16" fmla="*/ 4386824 w 2360"/>
              <a:gd name="T17" fmla="*/ 3254971 h 1390"/>
              <a:gd name="T18" fmla="*/ 5999563 w 2360"/>
              <a:gd name="T19" fmla="*/ 3294452 h 1390"/>
              <a:gd name="T20" fmla="*/ 7743775 w 2360"/>
              <a:gd name="T21" fmla="*/ 3290065 h 1390"/>
              <a:gd name="T22" fmla="*/ 5473670 w 2360"/>
              <a:gd name="T23" fmla="*/ 1250225 h 1390"/>
              <a:gd name="T24" fmla="*/ 5925062 w 2360"/>
              <a:gd name="T25" fmla="*/ 3987559 h 1390"/>
              <a:gd name="T26" fmla="*/ 6249362 w 2360"/>
              <a:gd name="T27" fmla="*/ 2026680 h 1390"/>
              <a:gd name="T28" fmla="*/ 7305531 w 2360"/>
              <a:gd name="T29" fmla="*/ 631692 h 1390"/>
              <a:gd name="T30" fmla="*/ 815134 w 2360"/>
              <a:gd name="T31" fmla="*/ 1386214 h 1390"/>
              <a:gd name="T32" fmla="*/ 2322694 w 2360"/>
              <a:gd name="T33" fmla="*/ 3079501 h 1390"/>
              <a:gd name="T34" fmla="*/ 3080857 w 2360"/>
              <a:gd name="T35" fmla="*/ 1781022 h 1390"/>
              <a:gd name="T36" fmla="*/ 2572493 w 2360"/>
              <a:gd name="T37" fmla="*/ 1092302 h 1390"/>
              <a:gd name="T38" fmla="*/ 1687240 w 2360"/>
              <a:gd name="T39" fmla="*/ 846643 h 1390"/>
              <a:gd name="T40" fmla="*/ 411950 w 2360"/>
              <a:gd name="T41" fmla="*/ 1289705 h 1390"/>
              <a:gd name="T42" fmla="*/ 1139435 w 2360"/>
              <a:gd name="T43" fmla="*/ 1671353 h 1390"/>
              <a:gd name="T44" fmla="*/ 1433059 w 2360"/>
              <a:gd name="T45" fmla="*/ 3184783 h 1390"/>
              <a:gd name="T46" fmla="*/ 2695202 w 2360"/>
              <a:gd name="T47" fmla="*/ 5812448 h 1390"/>
              <a:gd name="T48" fmla="*/ 3115916 w 2360"/>
              <a:gd name="T49" fmla="*/ 5198303 h 1390"/>
              <a:gd name="T50" fmla="*/ 2489227 w 2360"/>
              <a:gd name="T51" fmla="*/ 2395167 h 1390"/>
              <a:gd name="T52" fmla="*/ 2107955 w 2360"/>
              <a:gd name="T53" fmla="*/ 1943332 h 1390"/>
              <a:gd name="T54" fmla="*/ 1130670 w 2360"/>
              <a:gd name="T55" fmla="*/ 1741541 h 1390"/>
              <a:gd name="T56" fmla="*/ 1691623 w 2360"/>
              <a:gd name="T57" fmla="*/ 1504656 h 1390"/>
              <a:gd name="T58" fmla="*/ 3335038 w 2360"/>
              <a:gd name="T59" fmla="*/ 4097228 h 1390"/>
              <a:gd name="T60" fmla="*/ 4430649 w 2360"/>
              <a:gd name="T61" fmla="*/ 320233 h 1390"/>
              <a:gd name="T62" fmla="*/ 3352568 w 2360"/>
              <a:gd name="T63" fmla="*/ 570278 h 1390"/>
              <a:gd name="T64" fmla="*/ 3549778 w 2360"/>
              <a:gd name="T65" fmla="*/ 1688900 h 1390"/>
              <a:gd name="T66" fmla="*/ 9067272 w 2360"/>
              <a:gd name="T67" fmla="*/ 4426234 h 1390"/>
              <a:gd name="T68" fmla="*/ 3111534 w 2360"/>
              <a:gd name="T69" fmla="*/ 394808 h 1390"/>
              <a:gd name="T70" fmla="*/ 3413922 w 2360"/>
              <a:gd name="T71" fmla="*/ 35094 h 1390"/>
              <a:gd name="T72" fmla="*/ 2953766 w 2360"/>
              <a:gd name="T73" fmla="*/ 1215131 h 1390"/>
              <a:gd name="T74" fmla="*/ 2813528 w 2360"/>
              <a:gd name="T75" fmla="*/ 987019 h 1390"/>
              <a:gd name="T76" fmla="*/ 2274487 w 2360"/>
              <a:gd name="T77" fmla="*/ 851030 h 1390"/>
              <a:gd name="T78" fmla="*/ 6411513 w 2360"/>
              <a:gd name="T79" fmla="*/ 4443781 h 1390"/>
              <a:gd name="T80" fmla="*/ 8962094 w 2360"/>
              <a:gd name="T81" fmla="*/ 2732947 h 1390"/>
              <a:gd name="T82" fmla="*/ 1919510 w 2360"/>
              <a:gd name="T83" fmla="*/ 780842 h 1390"/>
              <a:gd name="T84" fmla="*/ 5302755 w 2360"/>
              <a:gd name="T85" fmla="*/ 745748 h 1390"/>
              <a:gd name="T86" fmla="*/ 2476080 w 2360"/>
              <a:gd name="T87" fmla="*/ 478156 h 1390"/>
              <a:gd name="T88" fmla="*/ 10276826 w 2360"/>
              <a:gd name="T89" fmla="*/ 5531696 h 1390"/>
              <a:gd name="T90" fmla="*/ 8668470 w 2360"/>
              <a:gd name="T91" fmla="*/ 4220057 h 1390"/>
              <a:gd name="T92" fmla="*/ 5386021 w 2360"/>
              <a:gd name="T93" fmla="*/ 504477 h 1390"/>
              <a:gd name="T94" fmla="*/ 2677672 w 2360"/>
              <a:gd name="T95" fmla="*/ 307073 h 1390"/>
              <a:gd name="T96" fmla="*/ 8760501 w 2360"/>
              <a:gd name="T97" fmla="*/ 3772608 h 1390"/>
              <a:gd name="T98" fmla="*/ 2677672 w 2360"/>
              <a:gd name="T99" fmla="*/ 679947 h 1390"/>
              <a:gd name="T100" fmla="*/ 8848150 w 2360"/>
              <a:gd name="T101" fmla="*/ 3689259 h 1390"/>
              <a:gd name="T102" fmla="*/ 5149369 w 2360"/>
              <a:gd name="T103" fmla="*/ 2596958 h 1390"/>
              <a:gd name="T104" fmla="*/ 9290777 w 2360"/>
              <a:gd name="T105" fmla="*/ 2224084 h 1390"/>
              <a:gd name="T106" fmla="*/ 9089185 w 2360"/>
              <a:gd name="T107" fmla="*/ 5360612 h 1390"/>
              <a:gd name="T108" fmla="*/ 8835003 w 2360"/>
              <a:gd name="T109" fmla="*/ 4097228 h 1390"/>
              <a:gd name="T110" fmla="*/ 2379666 w 2360"/>
              <a:gd name="T111" fmla="*/ 403581 h 1390"/>
              <a:gd name="T112" fmla="*/ 2949383 w 2360"/>
              <a:gd name="T113" fmla="*/ 1197584 h 1390"/>
              <a:gd name="T114" fmla="*/ 2712732 w 2360"/>
              <a:gd name="T115" fmla="*/ 1087915 h 1390"/>
              <a:gd name="T116" fmla="*/ 2572493 w 2360"/>
              <a:gd name="T117" fmla="*/ 3285678 h 1390"/>
              <a:gd name="T118" fmla="*/ 2112337 w 2360"/>
              <a:gd name="T119" fmla="*/ 3048794 h 1390"/>
              <a:gd name="T120" fmla="*/ 4772479 w 2360"/>
              <a:gd name="T121" fmla="*/ 1903851 h 1390"/>
              <a:gd name="T122" fmla="*/ 8742972 w 2360"/>
              <a:gd name="T123" fmla="*/ 4211283 h 1390"/>
              <a:gd name="T124" fmla="*/ 438244 w 2360"/>
              <a:gd name="T125" fmla="*/ 1557297 h 139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pic>
        <p:nvPicPr>
          <p:cNvPr id="14" name="Picture 13">
            <a:extLst>
              <a:ext uri="{FF2B5EF4-FFF2-40B4-BE49-F238E27FC236}">
                <a16:creationId xmlns:a16="http://schemas.microsoft.com/office/drawing/2014/main" id="{96ADD217-0140-0F4C-ADB9-7F06708FE597}"/>
              </a:ext>
            </a:extLst>
          </p:cNvPr>
          <p:cNvPicPr>
            <a:picLocks noChangeAspect="1"/>
          </p:cNvPicPr>
          <p:nvPr/>
        </p:nvPicPr>
        <p:blipFill rotWithShape="1">
          <a:blip r:embed="rId3"/>
          <a:srcRect l="16530" t="2053" r="10928" b="4800"/>
          <a:stretch/>
        </p:blipFill>
        <p:spPr>
          <a:xfrm>
            <a:off x="0" y="4933714"/>
            <a:ext cx="999067" cy="1924286"/>
          </a:xfrm>
          <a:prstGeom prst="rect">
            <a:avLst/>
          </a:prstGeom>
        </p:spPr>
      </p:pic>
      <p:pic>
        <p:nvPicPr>
          <p:cNvPr id="15" name="Picture 14">
            <a:extLst>
              <a:ext uri="{FF2B5EF4-FFF2-40B4-BE49-F238E27FC236}">
                <a16:creationId xmlns:a16="http://schemas.microsoft.com/office/drawing/2014/main" id="{96300D43-FEF1-9D44-AFF4-2D4F569F05BD}"/>
              </a:ext>
            </a:extLst>
          </p:cNvPr>
          <p:cNvPicPr>
            <a:picLocks noChangeAspect="1"/>
          </p:cNvPicPr>
          <p:nvPr/>
        </p:nvPicPr>
        <p:blipFill rotWithShape="1">
          <a:blip r:embed="rId4"/>
          <a:srcRect l="15744" b="4901"/>
          <a:stretch/>
        </p:blipFill>
        <p:spPr>
          <a:xfrm rot="10800000">
            <a:off x="11431864" y="1"/>
            <a:ext cx="760135" cy="1286932"/>
          </a:xfrm>
          <a:prstGeom prst="rect">
            <a:avLst/>
          </a:prstGeom>
        </p:spPr>
      </p:pic>
      <p:sp>
        <p:nvSpPr>
          <p:cNvPr id="44" name="Page Number - Blue">
            <a:extLst>
              <a:ext uri="{FF2B5EF4-FFF2-40B4-BE49-F238E27FC236}">
                <a16:creationId xmlns:a16="http://schemas.microsoft.com/office/drawing/2014/main" id="{362D8FF9-7C88-9840-ADD7-5EA947433F25}"/>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14</a:t>
            </a:fld>
            <a:endParaRPr lang="en-US" sz="1000" dirty="0">
              <a:solidFill>
                <a:srgbClr val="00338D"/>
              </a:solidFill>
            </a:endParaRPr>
          </a:p>
        </p:txBody>
      </p:sp>
      <p:sp>
        <p:nvSpPr>
          <p:cNvPr id="20" name="Text Placeholder 18">
            <a:extLst>
              <a:ext uri="{FF2B5EF4-FFF2-40B4-BE49-F238E27FC236}">
                <a16:creationId xmlns:a16="http://schemas.microsoft.com/office/drawing/2014/main" id="{B97DA9D7-0EA5-4B05-A948-11B372C921CE}"/>
              </a:ext>
            </a:extLst>
          </p:cNvPr>
          <p:cNvSpPr txBox="1">
            <a:spLocks/>
          </p:cNvSpPr>
          <p:nvPr/>
        </p:nvSpPr>
        <p:spPr>
          <a:xfrm>
            <a:off x="1772929" y="1323581"/>
            <a:ext cx="6092824" cy="445043"/>
          </a:xfrm>
          <a:prstGeom prst="rect">
            <a:avLst/>
          </a:prstGeom>
        </p:spPr>
        <p:txBody>
          <a:bodyPr lIns="91440" tIns="45720" rIns="91440" bIns="45720"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sz="2400" b="0" dirty="0">
                <a:solidFill>
                  <a:srgbClr val="55565A"/>
                </a:solidFill>
              </a:rPr>
              <a:t>Número de clubes por área estatutaria</a:t>
            </a:r>
          </a:p>
        </p:txBody>
      </p:sp>
      <p:sp>
        <p:nvSpPr>
          <p:cNvPr id="27" name="Headline">
            <a:extLst>
              <a:ext uri="{FF2B5EF4-FFF2-40B4-BE49-F238E27FC236}">
                <a16:creationId xmlns:a16="http://schemas.microsoft.com/office/drawing/2014/main" id="{EB8A70A5-3D37-034C-A8CC-09818E31A4AA}"/>
              </a:ext>
            </a:extLst>
          </p:cNvPr>
          <p:cNvSpPr txBox="1">
            <a:spLocks/>
          </p:cNvSpPr>
          <p:nvPr/>
        </p:nvSpPr>
        <p:spPr>
          <a:xfrm>
            <a:off x="1778170" y="775880"/>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3200" dirty="0">
                <a:solidFill>
                  <a:srgbClr val="55565A"/>
                </a:solidFill>
              </a:rPr>
              <a:t>Hay Leos en todo el mundo</a:t>
            </a:r>
          </a:p>
        </p:txBody>
      </p:sp>
      <p:pic>
        <p:nvPicPr>
          <p:cNvPr id="29" name="Picture 28">
            <a:extLst>
              <a:ext uri="{FF2B5EF4-FFF2-40B4-BE49-F238E27FC236}">
                <a16:creationId xmlns:a16="http://schemas.microsoft.com/office/drawing/2014/main" id="{BF34A249-04A3-7949-B494-526DDDD501AE}"/>
              </a:ext>
            </a:extLst>
          </p:cNvPr>
          <p:cNvPicPr>
            <a:picLocks noChangeAspect="1"/>
          </p:cNvPicPr>
          <p:nvPr/>
        </p:nvPicPr>
        <p:blipFill>
          <a:blip r:embed="rId5"/>
          <a:stretch>
            <a:fillRect/>
          </a:stretch>
        </p:blipFill>
        <p:spPr>
          <a:xfrm>
            <a:off x="219964" y="530177"/>
            <a:ext cx="1558206" cy="1558206"/>
          </a:xfrm>
          <a:prstGeom prst="rect">
            <a:avLst/>
          </a:prstGeom>
        </p:spPr>
      </p:pic>
      <p:sp>
        <p:nvSpPr>
          <p:cNvPr id="22" name="TextBox 21">
            <a:extLst>
              <a:ext uri="{FF2B5EF4-FFF2-40B4-BE49-F238E27FC236}">
                <a16:creationId xmlns:a16="http://schemas.microsoft.com/office/drawing/2014/main" id="{ACBFDD81-610B-E94C-A626-9EE167DF8DA0}"/>
              </a:ext>
            </a:extLst>
          </p:cNvPr>
          <p:cNvSpPr txBox="1"/>
          <p:nvPr/>
        </p:nvSpPr>
        <p:spPr>
          <a:xfrm>
            <a:off x="1778181" y="2061075"/>
            <a:ext cx="2667113" cy="4339650"/>
          </a:xfrm>
          <a:prstGeom prst="rect">
            <a:avLst/>
          </a:prstGeom>
          <a:noFill/>
        </p:spPr>
        <p:txBody>
          <a:bodyPr wrap="square" rtlCol="0">
            <a:spAutoFit/>
          </a:bodyPr>
          <a:lstStyle/>
          <a:p>
            <a:r>
              <a:rPr lang="es-ES" b="1" dirty="0">
                <a:solidFill>
                  <a:srgbClr val="00AC69"/>
                </a:solidFill>
                <a:latin typeface="Arial" panose="020B0604020202020204" pitchFamily="34" charset="0"/>
                <a:cs typeface="Arial" panose="020B0604020202020204" pitchFamily="34" charset="0"/>
              </a:rPr>
              <a:t>10 países principales</a:t>
            </a:r>
          </a:p>
          <a:p>
            <a:pPr>
              <a:lnSpc>
                <a:spcPct val="150000"/>
              </a:lnSpc>
            </a:pPr>
            <a:r>
              <a:rPr lang="es-ES" sz="1600" dirty="0">
                <a:solidFill>
                  <a:srgbClr val="616262"/>
                </a:solidFill>
                <a:latin typeface="Arial" panose="020B0604020202020204" pitchFamily="34" charset="0"/>
                <a:cs typeface="Arial" panose="020B0604020202020204" pitchFamily="34" charset="0"/>
              </a:rPr>
              <a:t>Bangladesh</a:t>
            </a:r>
          </a:p>
          <a:p>
            <a:pPr>
              <a:lnSpc>
                <a:spcPct val="150000"/>
              </a:lnSpc>
            </a:pPr>
            <a:r>
              <a:rPr lang="es-ES" sz="1600" dirty="0">
                <a:solidFill>
                  <a:srgbClr val="616262"/>
                </a:solidFill>
                <a:latin typeface="Arial" panose="020B0604020202020204" pitchFamily="34" charset="0"/>
                <a:cs typeface="Arial" panose="020B0604020202020204" pitchFamily="34" charset="0"/>
              </a:rPr>
              <a:t>Brasil</a:t>
            </a:r>
          </a:p>
          <a:p>
            <a:pPr>
              <a:lnSpc>
                <a:spcPct val="150000"/>
              </a:lnSpc>
            </a:pPr>
            <a:r>
              <a:rPr lang="es-ES" sz="1600" dirty="0">
                <a:solidFill>
                  <a:srgbClr val="616262"/>
                </a:solidFill>
                <a:latin typeface="Arial" panose="020B0604020202020204" pitchFamily="34" charset="0"/>
                <a:cs typeface="Arial" panose="020B0604020202020204" pitchFamily="34" charset="0"/>
              </a:rPr>
              <a:t>Alemania</a:t>
            </a:r>
          </a:p>
          <a:p>
            <a:pPr>
              <a:lnSpc>
                <a:spcPct val="150000"/>
              </a:lnSpc>
            </a:pPr>
            <a:r>
              <a:rPr lang="es-ES" sz="1600" dirty="0">
                <a:solidFill>
                  <a:srgbClr val="616262"/>
                </a:solidFill>
                <a:latin typeface="Arial" panose="020B0604020202020204" pitchFamily="34" charset="0"/>
                <a:cs typeface="Arial" panose="020B0604020202020204" pitchFamily="34" charset="0"/>
              </a:rPr>
              <a:t>India</a:t>
            </a:r>
          </a:p>
          <a:p>
            <a:pPr>
              <a:lnSpc>
                <a:spcPct val="150000"/>
              </a:lnSpc>
            </a:pPr>
            <a:r>
              <a:rPr lang="es-ES" sz="1600" dirty="0">
                <a:solidFill>
                  <a:srgbClr val="616262"/>
                </a:solidFill>
                <a:latin typeface="Arial" panose="020B0604020202020204" pitchFamily="34" charset="0"/>
                <a:cs typeface="Arial" panose="020B0604020202020204" pitchFamily="34" charset="0"/>
              </a:rPr>
              <a:t>Italia</a:t>
            </a:r>
          </a:p>
          <a:p>
            <a:pPr>
              <a:lnSpc>
                <a:spcPct val="150000"/>
              </a:lnSpc>
            </a:pPr>
            <a:r>
              <a:rPr lang="es-ES" sz="1600" dirty="0">
                <a:solidFill>
                  <a:srgbClr val="616262"/>
                </a:solidFill>
                <a:latin typeface="Arial" panose="020B0604020202020204" pitchFamily="34" charset="0"/>
                <a:cs typeface="Arial" panose="020B0604020202020204" pitchFamily="34" charset="0"/>
              </a:rPr>
              <a:t>Japón</a:t>
            </a:r>
          </a:p>
          <a:p>
            <a:pPr>
              <a:lnSpc>
                <a:spcPct val="150000"/>
              </a:lnSpc>
            </a:pPr>
            <a:r>
              <a:rPr lang="es-ES" sz="1600" dirty="0">
                <a:solidFill>
                  <a:srgbClr val="616262"/>
                </a:solidFill>
                <a:latin typeface="Arial" panose="020B0604020202020204" pitchFamily="34" charset="0"/>
                <a:cs typeface="Arial" panose="020B0604020202020204" pitchFamily="34" charset="0"/>
              </a:rPr>
              <a:t>Malasia</a:t>
            </a:r>
          </a:p>
          <a:p>
            <a:pPr>
              <a:lnSpc>
                <a:spcPct val="150000"/>
              </a:lnSpc>
            </a:pPr>
            <a:r>
              <a:rPr lang="es-ES" sz="1600" dirty="0">
                <a:solidFill>
                  <a:srgbClr val="616262"/>
                </a:solidFill>
                <a:latin typeface="Arial" panose="020B0604020202020204" pitchFamily="34" charset="0"/>
                <a:cs typeface="Arial" panose="020B0604020202020204" pitchFamily="34" charset="0"/>
              </a:rPr>
              <a:t>Nepal</a:t>
            </a:r>
          </a:p>
          <a:p>
            <a:pPr>
              <a:lnSpc>
                <a:spcPct val="150000"/>
              </a:lnSpc>
            </a:pPr>
            <a:r>
              <a:rPr lang="es-ES" sz="1600" dirty="0">
                <a:solidFill>
                  <a:srgbClr val="616262"/>
                </a:solidFill>
                <a:latin typeface="Arial" panose="020B0604020202020204" pitchFamily="34" charset="0"/>
                <a:cs typeface="Arial" panose="020B0604020202020204" pitchFamily="34" charset="0"/>
              </a:rPr>
              <a:t>Sri Lanka</a:t>
            </a:r>
          </a:p>
          <a:p>
            <a:pPr>
              <a:lnSpc>
                <a:spcPct val="150000"/>
              </a:lnSpc>
            </a:pPr>
            <a:r>
              <a:rPr lang="es-ES" sz="1600" dirty="0">
                <a:solidFill>
                  <a:srgbClr val="616262"/>
                </a:solidFill>
                <a:latin typeface="Arial" panose="020B0604020202020204" pitchFamily="34" charset="0"/>
                <a:cs typeface="Arial" panose="020B0604020202020204" pitchFamily="34" charset="0"/>
              </a:rPr>
              <a:t>Estados Unidos</a:t>
            </a:r>
          </a:p>
          <a:p>
            <a:endParaRPr lang="en-US" b="1" dirty="0">
              <a:solidFill>
                <a:srgbClr val="00AC69"/>
              </a:solidFill>
            </a:endParaRPr>
          </a:p>
        </p:txBody>
      </p:sp>
      <p:sp>
        <p:nvSpPr>
          <p:cNvPr id="31" name="Pentagon 30">
            <a:extLst>
              <a:ext uri="{FF2B5EF4-FFF2-40B4-BE49-F238E27FC236}">
                <a16:creationId xmlns:a16="http://schemas.microsoft.com/office/drawing/2014/main" id="{FE9B1761-0083-3F4A-930E-36260F606E3F}"/>
              </a:ext>
            </a:extLst>
          </p:cNvPr>
          <p:cNvSpPr/>
          <p:nvPr/>
        </p:nvSpPr>
        <p:spPr>
          <a:xfrm rot="5400000">
            <a:off x="4857701" y="3294615"/>
            <a:ext cx="978408" cy="853755"/>
          </a:xfrm>
          <a:prstGeom prst="homePlate">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Pentagon 39">
            <a:extLst>
              <a:ext uri="{FF2B5EF4-FFF2-40B4-BE49-F238E27FC236}">
                <a16:creationId xmlns:a16="http://schemas.microsoft.com/office/drawing/2014/main" id="{CC27CBDC-2A2E-464A-BC92-7328360CEC60}"/>
              </a:ext>
            </a:extLst>
          </p:cNvPr>
          <p:cNvSpPr/>
          <p:nvPr/>
        </p:nvSpPr>
        <p:spPr>
          <a:xfrm rot="5400000">
            <a:off x="4111099" y="2477086"/>
            <a:ext cx="978407" cy="1066799"/>
          </a:xfrm>
          <a:prstGeom prst="homePlate">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a:extLst>
              <a:ext uri="{FF2B5EF4-FFF2-40B4-BE49-F238E27FC236}">
                <a16:creationId xmlns:a16="http://schemas.microsoft.com/office/drawing/2014/main" id="{2595DDB1-9567-314D-B86B-453BF271EB45}"/>
              </a:ext>
            </a:extLst>
          </p:cNvPr>
          <p:cNvSpPr txBox="1"/>
          <p:nvPr/>
        </p:nvSpPr>
        <p:spPr>
          <a:xfrm>
            <a:off x="5048630" y="3269204"/>
            <a:ext cx="853756" cy="584775"/>
          </a:xfrm>
          <a:prstGeom prst="rect">
            <a:avLst/>
          </a:prstGeom>
          <a:noFill/>
        </p:spPr>
        <p:txBody>
          <a:bodyPr wrap="square" rtlCol="0">
            <a:spAutoFit/>
          </a:bodyPr>
          <a:lstStyle/>
          <a:p>
            <a:r>
              <a:rPr lang="es-ES" sz="1600" b="1" dirty="0">
                <a:solidFill>
                  <a:schemeClr val="bg1"/>
                </a:solidFill>
                <a:latin typeface="Arial Narrow" panose="020B0604020202020204" pitchFamily="34" charset="0"/>
                <a:cs typeface="Arial Narrow" panose="020B0604020202020204" pitchFamily="34" charset="0"/>
              </a:rPr>
              <a:t>Más de 1700</a:t>
            </a:r>
          </a:p>
        </p:txBody>
      </p:sp>
      <p:sp>
        <p:nvSpPr>
          <p:cNvPr id="24" name="TextBox 23">
            <a:extLst>
              <a:ext uri="{FF2B5EF4-FFF2-40B4-BE49-F238E27FC236}">
                <a16:creationId xmlns:a16="http://schemas.microsoft.com/office/drawing/2014/main" id="{C8CEC173-478F-BB4E-A4DF-048F5B37A500}"/>
              </a:ext>
            </a:extLst>
          </p:cNvPr>
          <p:cNvSpPr txBox="1"/>
          <p:nvPr/>
        </p:nvSpPr>
        <p:spPr>
          <a:xfrm>
            <a:off x="4066903" y="2706580"/>
            <a:ext cx="1391692" cy="338554"/>
          </a:xfrm>
          <a:prstGeom prst="rect">
            <a:avLst/>
          </a:prstGeom>
          <a:noFill/>
        </p:spPr>
        <p:txBody>
          <a:bodyPr wrap="square" rtlCol="0">
            <a:spAutoFit/>
          </a:bodyPr>
          <a:lstStyle/>
          <a:p>
            <a:r>
              <a:rPr lang="es-ES" sz="1600" b="1" dirty="0">
                <a:solidFill>
                  <a:schemeClr val="bg1"/>
                </a:solidFill>
                <a:latin typeface="Arial Narrow" panose="020B0604020202020204" pitchFamily="34" charset="0"/>
                <a:cs typeface="Arial Narrow" panose="020B0604020202020204" pitchFamily="34" charset="0"/>
              </a:rPr>
              <a:t>Más de 80</a:t>
            </a:r>
          </a:p>
        </p:txBody>
      </p:sp>
      <p:sp>
        <p:nvSpPr>
          <p:cNvPr id="41" name="Pentagon 40">
            <a:extLst>
              <a:ext uri="{FF2B5EF4-FFF2-40B4-BE49-F238E27FC236}">
                <a16:creationId xmlns:a16="http://schemas.microsoft.com/office/drawing/2014/main" id="{D0333843-4501-4942-BC60-0B439645C449}"/>
              </a:ext>
            </a:extLst>
          </p:cNvPr>
          <p:cNvSpPr/>
          <p:nvPr/>
        </p:nvSpPr>
        <p:spPr>
          <a:xfrm rot="5400000">
            <a:off x="5644283" y="4637612"/>
            <a:ext cx="978408" cy="991826"/>
          </a:xfrm>
          <a:prstGeom prst="homePlate">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xtBox 41">
            <a:extLst>
              <a:ext uri="{FF2B5EF4-FFF2-40B4-BE49-F238E27FC236}">
                <a16:creationId xmlns:a16="http://schemas.microsoft.com/office/drawing/2014/main" id="{11B6B85C-4FEF-4D4D-9A0B-1A747081B677}"/>
              </a:ext>
            </a:extLst>
          </p:cNvPr>
          <p:cNvSpPr txBox="1"/>
          <p:nvPr/>
        </p:nvSpPr>
        <p:spPr>
          <a:xfrm>
            <a:off x="5773783" y="4667410"/>
            <a:ext cx="930590" cy="584775"/>
          </a:xfrm>
          <a:prstGeom prst="rect">
            <a:avLst/>
          </a:prstGeom>
          <a:noFill/>
        </p:spPr>
        <p:txBody>
          <a:bodyPr wrap="square" rtlCol="0">
            <a:spAutoFit/>
          </a:bodyPr>
          <a:lstStyle/>
          <a:p>
            <a:r>
              <a:rPr lang="es-ES" sz="1600" b="1" dirty="0">
                <a:solidFill>
                  <a:schemeClr val="bg1"/>
                </a:solidFill>
                <a:latin typeface="Arial Narrow" panose="020B0604020202020204" pitchFamily="34" charset="0"/>
                <a:cs typeface="Arial Narrow" panose="020B0604020202020204" pitchFamily="34" charset="0"/>
              </a:rPr>
              <a:t>Más de      1100</a:t>
            </a:r>
          </a:p>
        </p:txBody>
      </p:sp>
      <p:sp>
        <p:nvSpPr>
          <p:cNvPr id="43" name="Pentagon 42">
            <a:extLst>
              <a:ext uri="{FF2B5EF4-FFF2-40B4-BE49-F238E27FC236}">
                <a16:creationId xmlns:a16="http://schemas.microsoft.com/office/drawing/2014/main" id="{5542CF5D-12FD-2B48-A066-1BF988C21A1D}"/>
              </a:ext>
            </a:extLst>
          </p:cNvPr>
          <p:cNvSpPr/>
          <p:nvPr/>
        </p:nvSpPr>
        <p:spPr>
          <a:xfrm rot="5400000">
            <a:off x="7047157" y="2924615"/>
            <a:ext cx="978408" cy="956123"/>
          </a:xfrm>
          <a:prstGeom prst="homePlate">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TextBox 44">
            <a:extLst>
              <a:ext uri="{FF2B5EF4-FFF2-40B4-BE49-F238E27FC236}">
                <a16:creationId xmlns:a16="http://schemas.microsoft.com/office/drawing/2014/main" id="{A21AB29B-BC64-4F41-A711-05C6B621A8E6}"/>
              </a:ext>
            </a:extLst>
          </p:cNvPr>
          <p:cNvSpPr txBox="1"/>
          <p:nvPr/>
        </p:nvSpPr>
        <p:spPr>
          <a:xfrm>
            <a:off x="7186902" y="2913472"/>
            <a:ext cx="1109535" cy="599399"/>
          </a:xfrm>
          <a:prstGeom prst="rect">
            <a:avLst/>
          </a:prstGeom>
          <a:noFill/>
        </p:spPr>
        <p:txBody>
          <a:bodyPr wrap="square" rtlCol="0">
            <a:spAutoFit/>
          </a:bodyPr>
          <a:lstStyle/>
          <a:p>
            <a:r>
              <a:rPr lang="es-ES" sz="1600" b="1" dirty="0">
                <a:solidFill>
                  <a:schemeClr val="bg1"/>
                </a:solidFill>
                <a:latin typeface="Arial Narrow" panose="020B0604020202020204" pitchFamily="34" charset="0"/>
                <a:cs typeface="Arial Narrow" panose="020B0604020202020204" pitchFamily="34" charset="0"/>
              </a:rPr>
              <a:t>Más de 1100</a:t>
            </a:r>
          </a:p>
        </p:txBody>
      </p:sp>
      <p:sp>
        <p:nvSpPr>
          <p:cNvPr id="46" name="Pentagon 45">
            <a:extLst>
              <a:ext uri="{FF2B5EF4-FFF2-40B4-BE49-F238E27FC236}">
                <a16:creationId xmlns:a16="http://schemas.microsoft.com/office/drawing/2014/main" id="{87786AC0-D848-6F49-BCA3-D608F3C0FFC9}"/>
              </a:ext>
            </a:extLst>
          </p:cNvPr>
          <p:cNvSpPr/>
          <p:nvPr/>
        </p:nvSpPr>
        <p:spPr>
          <a:xfrm rot="5400000">
            <a:off x="7505881" y="4489898"/>
            <a:ext cx="978408" cy="930591"/>
          </a:xfrm>
          <a:prstGeom prst="homePlate">
            <a:avLst/>
          </a:prstGeom>
          <a:solidFill>
            <a:srgbClr val="6162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Box 46">
            <a:extLst>
              <a:ext uri="{FF2B5EF4-FFF2-40B4-BE49-F238E27FC236}">
                <a16:creationId xmlns:a16="http://schemas.microsoft.com/office/drawing/2014/main" id="{F06B566F-80BC-EF49-8C9B-2A9D3CDCC5DF}"/>
              </a:ext>
            </a:extLst>
          </p:cNvPr>
          <p:cNvSpPr txBox="1"/>
          <p:nvPr/>
        </p:nvSpPr>
        <p:spPr>
          <a:xfrm>
            <a:off x="7687953" y="4504938"/>
            <a:ext cx="879036" cy="584775"/>
          </a:xfrm>
          <a:prstGeom prst="rect">
            <a:avLst/>
          </a:prstGeom>
          <a:noFill/>
        </p:spPr>
        <p:txBody>
          <a:bodyPr wrap="square" rtlCol="0">
            <a:spAutoFit/>
          </a:bodyPr>
          <a:lstStyle/>
          <a:p>
            <a:r>
              <a:rPr lang="es-ES" sz="1600" b="1" dirty="0">
                <a:solidFill>
                  <a:schemeClr val="bg1"/>
                </a:solidFill>
                <a:latin typeface="Arial Narrow" panose="020B0604020202020204" pitchFamily="34" charset="0"/>
                <a:cs typeface="Arial Narrow" panose="020B0604020202020204" pitchFamily="34" charset="0"/>
              </a:rPr>
              <a:t>Más de 500</a:t>
            </a:r>
          </a:p>
        </p:txBody>
      </p:sp>
      <p:sp>
        <p:nvSpPr>
          <p:cNvPr id="48" name="Pentagon 47">
            <a:extLst>
              <a:ext uri="{FF2B5EF4-FFF2-40B4-BE49-F238E27FC236}">
                <a16:creationId xmlns:a16="http://schemas.microsoft.com/office/drawing/2014/main" id="{9861A35F-5D41-2043-8B45-67EF020C2E1A}"/>
              </a:ext>
            </a:extLst>
          </p:cNvPr>
          <p:cNvSpPr/>
          <p:nvPr/>
        </p:nvSpPr>
        <p:spPr>
          <a:xfrm rot="5400000">
            <a:off x="9443161" y="3465285"/>
            <a:ext cx="978408" cy="879036"/>
          </a:xfrm>
          <a:prstGeom prst="homePlate">
            <a:avLst/>
          </a:prstGeom>
          <a:solidFill>
            <a:srgbClr val="6162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Pentagon 53">
            <a:extLst>
              <a:ext uri="{FF2B5EF4-FFF2-40B4-BE49-F238E27FC236}">
                <a16:creationId xmlns:a16="http://schemas.microsoft.com/office/drawing/2014/main" id="{D05BFF2E-5C71-CF45-9E90-77CCF1BB9DA6}"/>
              </a:ext>
            </a:extLst>
          </p:cNvPr>
          <p:cNvSpPr/>
          <p:nvPr/>
        </p:nvSpPr>
        <p:spPr>
          <a:xfrm rot="5400000">
            <a:off x="10152404" y="4967135"/>
            <a:ext cx="978408" cy="879035"/>
          </a:xfrm>
          <a:prstGeom prst="homePlate">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Pentagon 54">
            <a:extLst>
              <a:ext uri="{FF2B5EF4-FFF2-40B4-BE49-F238E27FC236}">
                <a16:creationId xmlns:a16="http://schemas.microsoft.com/office/drawing/2014/main" id="{069C6D35-1D98-9C41-A275-6838F196AD74}"/>
              </a:ext>
            </a:extLst>
          </p:cNvPr>
          <p:cNvSpPr/>
          <p:nvPr/>
        </p:nvSpPr>
        <p:spPr>
          <a:xfrm rot="5400000">
            <a:off x="8369073" y="3718709"/>
            <a:ext cx="978408" cy="795792"/>
          </a:xfrm>
          <a:prstGeom prst="homePlate">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TextBox 55">
            <a:extLst>
              <a:ext uri="{FF2B5EF4-FFF2-40B4-BE49-F238E27FC236}">
                <a16:creationId xmlns:a16="http://schemas.microsoft.com/office/drawing/2014/main" id="{7190C7F3-E4E1-5942-A244-1A69C8E31663}"/>
              </a:ext>
            </a:extLst>
          </p:cNvPr>
          <p:cNvSpPr txBox="1"/>
          <p:nvPr/>
        </p:nvSpPr>
        <p:spPr>
          <a:xfrm>
            <a:off x="8460381" y="3858526"/>
            <a:ext cx="1289425" cy="584775"/>
          </a:xfrm>
          <a:prstGeom prst="rect">
            <a:avLst/>
          </a:prstGeom>
          <a:noFill/>
        </p:spPr>
        <p:txBody>
          <a:bodyPr wrap="square" rtlCol="0">
            <a:spAutoFit/>
          </a:bodyPr>
          <a:lstStyle/>
          <a:p>
            <a:r>
              <a:rPr lang="es-ES" sz="1600" b="1" dirty="0">
                <a:solidFill>
                  <a:schemeClr val="bg1"/>
                </a:solidFill>
                <a:latin typeface="Arial Narrow" panose="020B0604020202020204" pitchFamily="34" charset="0"/>
                <a:cs typeface="Arial Narrow" panose="020B0604020202020204" pitchFamily="34" charset="0"/>
              </a:rPr>
              <a:t>Más de</a:t>
            </a:r>
          </a:p>
          <a:p>
            <a:r>
              <a:rPr lang="es-ES" sz="1600" b="1" dirty="0">
                <a:solidFill>
                  <a:schemeClr val="bg1"/>
                </a:solidFill>
                <a:latin typeface="Arial Narrow" panose="020B0604020202020204" pitchFamily="34" charset="0"/>
                <a:cs typeface="Arial Narrow" panose="020B0604020202020204" pitchFamily="34" charset="0"/>
              </a:rPr>
              <a:t> 1900</a:t>
            </a:r>
          </a:p>
        </p:txBody>
      </p:sp>
      <p:sp>
        <p:nvSpPr>
          <p:cNvPr id="57" name="TextBox 56">
            <a:extLst>
              <a:ext uri="{FF2B5EF4-FFF2-40B4-BE49-F238E27FC236}">
                <a16:creationId xmlns:a16="http://schemas.microsoft.com/office/drawing/2014/main" id="{782E9731-31D7-6C48-8E48-208BE4F98E15}"/>
              </a:ext>
            </a:extLst>
          </p:cNvPr>
          <p:cNvSpPr txBox="1"/>
          <p:nvPr/>
        </p:nvSpPr>
        <p:spPr>
          <a:xfrm>
            <a:off x="9614127" y="3661600"/>
            <a:ext cx="799692" cy="584775"/>
          </a:xfrm>
          <a:prstGeom prst="rect">
            <a:avLst/>
          </a:prstGeom>
          <a:noFill/>
        </p:spPr>
        <p:txBody>
          <a:bodyPr wrap="square" rtlCol="0">
            <a:spAutoFit/>
          </a:bodyPr>
          <a:lstStyle/>
          <a:p>
            <a:r>
              <a:rPr lang="es-ES" sz="1600" b="1" dirty="0">
                <a:solidFill>
                  <a:schemeClr val="bg1"/>
                </a:solidFill>
                <a:latin typeface="Arial Narrow" panose="020B0604020202020204" pitchFamily="34" charset="0"/>
                <a:cs typeface="Arial Narrow" panose="020B0604020202020204" pitchFamily="34" charset="0"/>
              </a:rPr>
              <a:t>Más de 700</a:t>
            </a:r>
          </a:p>
        </p:txBody>
      </p:sp>
      <p:sp>
        <p:nvSpPr>
          <p:cNvPr id="58" name="TextBox 57">
            <a:extLst>
              <a:ext uri="{FF2B5EF4-FFF2-40B4-BE49-F238E27FC236}">
                <a16:creationId xmlns:a16="http://schemas.microsoft.com/office/drawing/2014/main" id="{DC16514C-6E19-4A4D-9341-DCB84962DC9F}"/>
              </a:ext>
            </a:extLst>
          </p:cNvPr>
          <p:cNvSpPr txBox="1"/>
          <p:nvPr/>
        </p:nvSpPr>
        <p:spPr>
          <a:xfrm>
            <a:off x="10308698" y="5029201"/>
            <a:ext cx="867657" cy="584775"/>
          </a:xfrm>
          <a:prstGeom prst="rect">
            <a:avLst/>
          </a:prstGeom>
          <a:noFill/>
        </p:spPr>
        <p:txBody>
          <a:bodyPr wrap="square" rtlCol="0">
            <a:spAutoFit/>
          </a:bodyPr>
          <a:lstStyle/>
          <a:p>
            <a:r>
              <a:rPr lang="es-ES" sz="1600" b="1" dirty="0">
                <a:solidFill>
                  <a:schemeClr val="bg1"/>
                </a:solidFill>
                <a:latin typeface="Arial Narrow" panose="020B0604020202020204" pitchFamily="34" charset="0"/>
                <a:cs typeface="Arial Narrow" panose="020B0604020202020204" pitchFamily="34" charset="0"/>
              </a:rPr>
              <a:t>Más de 200</a:t>
            </a:r>
          </a:p>
        </p:txBody>
      </p:sp>
    </p:spTree>
    <p:extLst>
      <p:ext uri="{BB962C8B-B14F-4D97-AF65-F5344CB8AC3E}">
        <p14:creationId xmlns:p14="http://schemas.microsoft.com/office/powerpoint/2010/main" val="16522788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hape&#10;&#10;Description automatically generated">
            <a:extLst>
              <a:ext uri="{FF2B5EF4-FFF2-40B4-BE49-F238E27FC236}">
                <a16:creationId xmlns:a16="http://schemas.microsoft.com/office/drawing/2014/main" id="{F2CAC243-30AC-CC4A-9F44-042F4E72F565}"/>
              </a:ext>
            </a:extLst>
          </p:cNvPr>
          <p:cNvPicPr>
            <a:picLocks noChangeAspect="1"/>
          </p:cNvPicPr>
          <p:nvPr/>
        </p:nvPicPr>
        <p:blipFill>
          <a:blip r:embed="rId3"/>
          <a:stretch>
            <a:fillRect/>
          </a:stretch>
        </p:blipFill>
        <p:spPr>
          <a:xfrm>
            <a:off x="0" y="0"/>
            <a:ext cx="12172208" cy="6858000"/>
          </a:xfrm>
          <a:prstGeom prst="rect">
            <a:avLst/>
          </a:prstGeom>
        </p:spPr>
      </p:pic>
      <p:sp>
        <p:nvSpPr>
          <p:cNvPr id="44" name="Page Number - Blue">
            <a:extLst>
              <a:ext uri="{FF2B5EF4-FFF2-40B4-BE49-F238E27FC236}">
                <a16:creationId xmlns:a16="http://schemas.microsoft.com/office/drawing/2014/main" id="{362D8FF9-7C88-9840-ADD7-5EA947433F25}"/>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15</a:t>
            </a:fld>
            <a:endParaRPr lang="en-US" sz="1000" dirty="0">
              <a:solidFill>
                <a:srgbClr val="00338D"/>
              </a:solidFill>
            </a:endParaRPr>
          </a:p>
        </p:txBody>
      </p:sp>
      <p:sp>
        <p:nvSpPr>
          <p:cNvPr id="16" name="Text Placeholder 18">
            <a:extLst>
              <a:ext uri="{FF2B5EF4-FFF2-40B4-BE49-F238E27FC236}">
                <a16:creationId xmlns:a16="http://schemas.microsoft.com/office/drawing/2014/main" id="{95CF3BC0-6133-9D44-8F9B-F16ED366B64B}"/>
              </a:ext>
            </a:extLst>
          </p:cNvPr>
          <p:cNvSpPr txBox="1">
            <a:spLocks/>
          </p:cNvSpPr>
          <p:nvPr/>
        </p:nvSpPr>
        <p:spPr>
          <a:xfrm>
            <a:off x="1243013" y="431126"/>
            <a:ext cx="6097978" cy="855806"/>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sz="3200" dirty="0">
                <a:solidFill>
                  <a:schemeClr val="bg1"/>
                </a:solidFill>
                <a:effectLst>
                  <a:glow>
                    <a:schemeClr val="bg1"/>
                  </a:glow>
                </a:effectLst>
              </a:rPr>
              <a:t>Resumen</a:t>
            </a:r>
          </a:p>
        </p:txBody>
      </p:sp>
      <p:sp>
        <p:nvSpPr>
          <p:cNvPr id="2" name="TextBox 1">
            <a:extLst>
              <a:ext uri="{FF2B5EF4-FFF2-40B4-BE49-F238E27FC236}">
                <a16:creationId xmlns:a16="http://schemas.microsoft.com/office/drawing/2014/main" id="{848F00FF-2D96-479E-85DD-00A894EEB8BB}"/>
              </a:ext>
            </a:extLst>
          </p:cNvPr>
          <p:cNvSpPr txBox="1"/>
          <p:nvPr/>
        </p:nvSpPr>
        <p:spPr>
          <a:xfrm>
            <a:off x="1243013" y="1579407"/>
            <a:ext cx="9551513" cy="5632311"/>
          </a:xfrm>
          <a:prstGeom prst="rect">
            <a:avLst/>
          </a:prstGeom>
          <a:noFill/>
        </p:spPr>
        <p:txBody>
          <a:bodyPr wrap="square" rtlCol="0">
            <a:spAutoFit/>
          </a:bodyPr>
          <a:lstStyle/>
          <a:p>
            <a:r>
              <a:rPr lang="es-ES" sz="2400" dirty="0">
                <a:solidFill>
                  <a:schemeClr val="bg1"/>
                </a:solidFill>
                <a:latin typeface="Arial" panose="020B0604020202020204" pitchFamily="34" charset="0"/>
                <a:cs typeface="Arial" panose="020B0604020202020204" pitchFamily="34" charset="0"/>
              </a:rPr>
              <a:t>Puntos importantes del módulo		</a:t>
            </a:r>
          </a:p>
          <a:p>
            <a:pPr marL="342900" indent="-342900">
              <a:buFont typeface="Arial" panose="020B0604020202020204" pitchFamily="34" charset="0"/>
              <a:buChar char="•"/>
            </a:pPr>
            <a:r>
              <a:rPr lang="es-ES" sz="2400" dirty="0">
                <a:solidFill>
                  <a:schemeClr val="bg1"/>
                </a:solidFill>
                <a:latin typeface="Arial" panose="020B0604020202020204" pitchFamily="34" charset="0"/>
                <a:cs typeface="Arial" panose="020B0604020202020204" pitchFamily="34" charset="0"/>
              </a:rPr>
              <a:t>Leo significa "Liderato, Experiencia y Oportunidad".</a:t>
            </a:r>
          </a:p>
          <a:p>
            <a:pPr marL="342900" indent="-342900">
              <a:buFont typeface="Arial" panose="020B0604020202020204" pitchFamily="34" charset="0"/>
              <a:buChar char="•"/>
            </a:pPr>
            <a:r>
              <a:rPr lang="es-ES" sz="2400" dirty="0">
                <a:solidFill>
                  <a:schemeClr val="bg1"/>
                </a:solidFill>
                <a:latin typeface="Arial" panose="020B0604020202020204" pitchFamily="34" charset="0"/>
                <a:cs typeface="Arial" panose="020B0604020202020204" pitchFamily="34" charset="0"/>
              </a:rPr>
              <a:t>Iniciar un programa de clubes Leo puede ser beneficioso para un club de Leones, ya que los Leos aportan ideas nuevas, energía nueva y socios potenciales nuevos.</a:t>
            </a:r>
          </a:p>
          <a:p>
            <a:pPr marL="342900" indent="-342900">
              <a:buFont typeface="Arial" panose="020B0604020202020204" pitchFamily="34" charset="0"/>
              <a:buChar char="•"/>
            </a:pPr>
            <a:r>
              <a:rPr lang="es-ES" sz="2400" dirty="0">
                <a:solidFill>
                  <a:schemeClr val="bg1"/>
                </a:solidFill>
                <a:latin typeface="Arial" panose="020B0604020202020204" pitchFamily="34" charset="0"/>
                <a:cs typeface="Arial" panose="020B0604020202020204" pitchFamily="34" charset="0"/>
              </a:rPr>
              <a:t>Hay clubes Leo en todo el mundo y los socios de estos clubes tienen de 12 a 18 años y de 18 a 30 años de edad.</a:t>
            </a:r>
          </a:p>
          <a:p>
            <a:pPr marL="342900" indent="-342900">
              <a:buFont typeface="Arial" panose="020B0604020202020204" pitchFamily="34" charset="0"/>
              <a:buChar char="•"/>
            </a:pPr>
            <a:endParaRPr lang="en-US" sz="2400" dirty="0">
              <a:solidFill>
                <a:schemeClr val="bg1"/>
              </a:solidFill>
              <a:latin typeface="Arial" panose="020B0604020202020204" pitchFamily="34" charset="0"/>
              <a:cs typeface="Arial" panose="020B0604020202020204" pitchFamily="34" charset="0"/>
            </a:endParaRPr>
          </a:p>
          <a:p>
            <a:r>
              <a:rPr lang="es-ES" sz="2400" dirty="0">
                <a:solidFill>
                  <a:schemeClr val="bg1"/>
                </a:solidFill>
                <a:latin typeface="Arial" panose="020B0604020202020204" pitchFamily="34" charset="0"/>
                <a:cs typeface="Arial" panose="020B0604020202020204" pitchFamily="34" charset="0"/>
              </a:rPr>
              <a:t>Actividad de fin de módulo</a:t>
            </a:r>
          </a:p>
          <a:p>
            <a:pPr marL="342900" indent="-342900">
              <a:buFont typeface="Arial" panose="020B0604020202020204" pitchFamily="34" charset="0"/>
              <a:buChar char="•"/>
            </a:pPr>
            <a:r>
              <a:rPr lang="es-ES" sz="2400" dirty="0">
                <a:solidFill>
                  <a:schemeClr val="bg1"/>
                </a:solidFill>
                <a:latin typeface="Arial" panose="020B0604020202020204" pitchFamily="34" charset="0"/>
                <a:cs typeface="Arial" panose="020B0604020202020204" pitchFamily="34" charset="0"/>
              </a:rPr>
              <a:t>Intercambiar ideas sobre las actividades que puede organizar un club de Leones con un club Leo para dar la bienvenida a los Leos a la familia Leonística. Si ya existe el club Leo, ¿de qué manera se podría volver a presentar estos socios Leo a los socios Leones?</a:t>
            </a:r>
          </a:p>
          <a:p>
            <a:pPr marL="342900" indent="-342900">
              <a:buFont typeface="Arial" panose="020B0604020202020204" pitchFamily="34" charset="0"/>
              <a:buChar char="•"/>
            </a:pPr>
            <a:endParaRPr lang="en-US" sz="2400" dirty="0">
              <a:solidFill>
                <a:srgbClr val="616262"/>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5C8F5439-0712-D946-8782-840FA54744A6}"/>
              </a:ext>
            </a:extLst>
          </p:cNvPr>
          <p:cNvPicPr>
            <a:picLocks noChangeAspect="1"/>
          </p:cNvPicPr>
          <p:nvPr/>
        </p:nvPicPr>
        <p:blipFill>
          <a:blip r:embed="rId4"/>
          <a:stretch>
            <a:fillRect/>
          </a:stretch>
        </p:blipFill>
        <p:spPr>
          <a:xfrm>
            <a:off x="3410364" y="527294"/>
            <a:ext cx="1326937" cy="663469"/>
          </a:xfrm>
          <a:prstGeom prst="rect">
            <a:avLst/>
          </a:prstGeom>
        </p:spPr>
      </p:pic>
    </p:spTree>
    <p:extLst>
      <p:ext uri="{BB962C8B-B14F-4D97-AF65-F5344CB8AC3E}">
        <p14:creationId xmlns:p14="http://schemas.microsoft.com/office/powerpoint/2010/main" val="4878581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5" name="Picture 4">
            <a:extLst>
              <a:ext uri="{FF2B5EF4-FFF2-40B4-BE49-F238E27FC236}">
                <a16:creationId xmlns:a16="http://schemas.microsoft.com/office/drawing/2014/main" id="{63615F89-6ED4-014E-BAF1-EAF400E5FB06}"/>
              </a:ext>
            </a:extLst>
          </p:cNvPr>
          <p:cNvPicPr>
            <a:picLocks noChangeAspect="1"/>
          </p:cNvPicPr>
          <p:nvPr/>
        </p:nvPicPr>
        <p:blipFill rotWithShape="1">
          <a:blip r:embed="rId3"/>
          <a:srcRect l="50576" t="38725" r="13273" b="18858"/>
          <a:stretch/>
        </p:blipFill>
        <p:spPr>
          <a:xfrm>
            <a:off x="-8627" y="-4"/>
            <a:ext cx="3896559" cy="6858004"/>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16</a:t>
            </a:fld>
            <a:endParaRPr lang="en-US" sz="1000" dirty="0">
              <a:solidFill>
                <a:schemeClr val="bg1"/>
              </a:solidFill>
            </a:endParaRPr>
          </a:p>
        </p:txBody>
      </p:sp>
      <p:pic>
        <p:nvPicPr>
          <p:cNvPr id="8" name="Picture 7">
            <a:extLst>
              <a:ext uri="{FF2B5EF4-FFF2-40B4-BE49-F238E27FC236}">
                <a16:creationId xmlns:a16="http://schemas.microsoft.com/office/drawing/2014/main" id="{53CA8ABF-F451-834E-959B-CB6351D33432}"/>
              </a:ext>
            </a:extLst>
          </p:cNvPr>
          <p:cNvPicPr>
            <a:picLocks noChangeAspect="1"/>
          </p:cNvPicPr>
          <p:nvPr/>
        </p:nvPicPr>
        <p:blipFill rotWithShape="1">
          <a:blip r:embed="rId4"/>
          <a:srcRect l="8882" t="39439" r="65220" b="6057"/>
          <a:stretch/>
        </p:blipFill>
        <p:spPr>
          <a:xfrm>
            <a:off x="10873688" y="2669027"/>
            <a:ext cx="1326938" cy="4188974"/>
          </a:xfrm>
          <a:prstGeom prst="rect">
            <a:avLst/>
          </a:prstGeom>
        </p:spPr>
      </p:pic>
      <p:sp>
        <p:nvSpPr>
          <p:cNvPr id="11" name="Headline">
            <a:extLst>
              <a:ext uri="{FF2B5EF4-FFF2-40B4-BE49-F238E27FC236}">
                <a16:creationId xmlns:a16="http://schemas.microsoft.com/office/drawing/2014/main" id="{622FE577-F779-D749-832E-E2BF2D349C8C}"/>
              </a:ext>
            </a:extLst>
          </p:cNvPr>
          <p:cNvSpPr txBox="1">
            <a:spLocks/>
          </p:cNvSpPr>
          <p:nvPr/>
        </p:nvSpPr>
        <p:spPr>
          <a:xfrm>
            <a:off x="4053799" y="2555481"/>
            <a:ext cx="7275095" cy="1679305"/>
          </a:xfrm>
          <a:prstGeom prst="rect">
            <a:avLst/>
          </a:prstGeom>
        </p:spPr>
        <p:txBody>
          <a:bodyPr anchor="t" anchorCtr="0"/>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pPr>
            <a:r>
              <a:rPr lang="es-ES" sz="6000" dirty="0">
                <a:latin typeface="Arial Black" panose="020B0604020202020204" pitchFamily="34" charset="0"/>
                <a:cs typeface="Arial Black" panose="020B0604020202020204" pitchFamily="34" charset="0"/>
              </a:rPr>
              <a:t>Módulo 2</a:t>
            </a:r>
          </a:p>
          <a:p>
            <a:pPr>
              <a:spcBef>
                <a:spcPts val="0"/>
              </a:spcBef>
            </a:pPr>
            <a:r>
              <a:rPr lang="es-ES" sz="4000" b="0" dirty="0"/>
              <a:t>El rol del consejero del club Leo</a:t>
            </a:r>
          </a:p>
        </p:txBody>
      </p:sp>
      <p:pic>
        <p:nvPicPr>
          <p:cNvPr id="12" name="Picture 11">
            <a:extLst>
              <a:ext uri="{FF2B5EF4-FFF2-40B4-BE49-F238E27FC236}">
                <a16:creationId xmlns:a16="http://schemas.microsoft.com/office/drawing/2014/main" id="{21B0CCCA-29CE-7247-A64B-38AF184170DC}"/>
              </a:ext>
            </a:extLst>
          </p:cNvPr>
          <p:cNvPicPr>
            <a:picLocks noChangeAspect="1"/>
          </p:cNvPicPr>
          <p:nvPr/>
        </p:nvPicPr>
        <p:blipFill>
          <a:blip r:embed="rId5"/>
          <a:stretch>
            <a:fillRect/>
          </a:stretch>
        </p:blipFill>
        <p:spPr>
          <a:xfrm>
            <a:off x="9215017" y="5862797"/>
            <a:ext cx="1326937" cy="663469"/>
          </a:xfrm>
          <a:prstGeom prst="rect">
            <a:avLst/>
          </a:prstGeom>
        </p:spPr>
      </p:pic>
      <p:pic>
        <p:nvPicPr>
          <p:cNvPr id="14" name="Picture 13">
            <a:extLst>
              <a:ext uri="{FF2B5EF4-FFF2-40B4-BE49-F238E27FC236}">
                <a16:creationId xmlns:a16="http://schemas.microsoft.com/office/drawing/2014/main" id="{8C43F6E3-7FBB-F54B-B7C7-F2CB2E0AF859}"/>
              </a:ext>
            </a:extLst>
          </p:cNvPr>
          <p:cNvPicPr>
            <a:picLocks noChangeAspect="1"/>
          </p:cNvPicPr>
          <p:nvPr/>
        </p:nvPicPr>
        <p:blipFill>
          <a:blip r:embed="rId6"/>
          <a:stretch>
            <a:fillRect/>
          </a:stretch>
        </p:blipFill>
        <p:spPr>
          <a:xfrm>
            <a:off x="1608668" y="2422605"/>
            <a:ext cx="2113397" cy="2113397"/>
          </a:xfrm>
          <a:prstGeom prst="rect">
            <a:avLst/>
          </a:prstGeom>
        </p:spPr>
      </p:pic>
    </p:spTree>
    <p:extLst>
      <p:ext uri="{BB962C8B-B14F-4D97-AF65-F5344CB8AC3E}">
        <p14:creationId xmlns:p14="http://schemas.microsoft.com/office/powerpoint/2010/main" val="9153137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Background - Solid">
            <a:extLst>
              <a:ext uri="{FF2B5EF4-FFF2-40B4-BE49-F238E27FC236}">
                <a16:creationId xmlns:a16="http://schemas.microsoft.com/office/drawing/2014/main" id="{01E102B9-E19F-FA49-8E1B-6B0514BCBF3A}"/>
              </a:ext>
            </a:extLst>
          </p:cNvPr>
          <p:cNvSpPr/>
          <p:nvPr/>
        </p:nvSpPr>
        <p:spPr>
          <a:xfrm>
            <a:off x="4768936" y="28166"/>
            <a:ext cx="7467600" cy="6840229"/>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584877D5-0D59-9440-A546-C529D37C4FD4}"/>
              </a:ext>
            </a:extLst>
          </p:cNvPr>
          <p:cNvPicPr>
            <a:picLocks noChangeAspect="1"/>
          </p:cNvPicPr>
          <p:nvPr/>
        </p:nvPicPr>
        <p:blipFill rotWithShape="1">
          <a:blip r:embed="rId3"/>
          <a:srcRect l="20695" t="148" r="33151" b="-148"/>
          <a:stretch/>
        </p:blipFill>
        <p:spPr>
          <a:xfrm>
            <a:off x="32285" y="12701"/>
            <a:ext cx="4736651" cy="6850368"/>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17</a:t>
            </a:fld>
            <a:endParaRPr lang="en-US" sz="1000" dirty="0">
              <a:solidFill>
                <a:schemeClr val="bg1"/>
              </a:solidFill>
            </a:endParaRPr>
          </a:p>
        </p:txBody>
      </p:sp>
      <p:sp>
        <p:nvSpPr>
          <p:cNvPr id="12" name="Body Copy">
            <a:extLst>
              <a:ext uri="{FF2B5EF4-FFF2-40B4-BE49-F238E27FC236}">
                <a16:creationId xmlns:a16="http://schemas.microsoft.com/office/drawing/2014/main" id="{1C1157C8-D7B3-C345-97FB-8F582BC43D0E}"/>
              </a:ext>
            </a:extLst>
          </p:cNvPr>
          <p:cNvSpPr txBox="1">
            <a:spLocks/>
          </p:cNvSpPr>
          <p:nvPr/>
        </p:nvSpPr>
        <p:spPr>
          <a:xfrm>
            <a:off x="2324749" y="1482330"/>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1800" kern="0" dirty="0">
              <a:solidFill>
                <a:srgbClr val="55565A"/>
              </a:solidFill>
            </a:endParaRPr>
          </a:p>
        </p:txBody>
      </p:sp>
      <p:pic>
        <p:nvPicPr>
          <p:cNvPr id="21" name="Picture 20">
            <a:extLst>
              <a:ext uri="{FF2B5EF4-FFF2-40B4-BE49-F238E27FC236}">
                <a16:creationId xmlns:a16="http://schemas.microsoft.com/office/drawing/2014/main" id="{9B6CC027-E9BB-5445-9EB6-DA1D74F480CE}"/>
              </a:ext>
            </a:extLst>
          </p:cNvPr>
          <p:cNvPicPr>
            <a:picLocks noChangeAspect="1"/>
          </p:cNvPicPr>
          <p:nvPr/>
        </p:nvPicPr>
        <p:blipFill rotWithShape="1">
          <a:blip r:embed="rId4"/>
          <a:srcRect l="68604" t="4387" r="-7305" b="37925"/>
          <a:stretch/>
        </p:blipFill>
        <p:spPr>
          <a:xfrm rot="10800000">
            <a:off x="10508066" y="15035"/>
            <a:ext cx="1683934" cy="3765146"/>
          </a:xfrm>
          <a:prstGeom prst="rect">
            <a:avLst/>
          </a:prstGeom>
        </p:spPr>
      </p:pic>
      <p:pic>
        <p:nvPicPr>
          <p:cNvPr id="22" name="Picture 21">
            <a:extLst>
              <a:ext uri="{FF2B5EF4-FFF2-40B4-BE49-F238E27FC236}">
                <a16:creationId xmlns:a16="http://schemas.microsoft.com/office/drawing/2014/main" id="{0E121B89-A85E-134F-8BA4-7705C93510F7}"/>
              </a:ext>
            </a:extLst>
          </p:cNvPr>
          <p:cNvPicPr>
            <a:picLocks noChangeAspect="1"/>
          </p:cNvPicPr>
          <p:nvPr/>
        </p:nvPicPr>
        <p:blipFill rotWithShape="1">
          <a:blip r:embed="rId5"/>
          <a:srcRect l="15744" b="4901"/>
          <a:stretch/>
        </p:blipFill>
        <p:spPr>
          <a:xfrm rot="10800000" flipH="1">
            <a:off x="0" y="-43328"/>
            <a:ext cx="991893" cy="1679305"/>
          </a:xfrm>
          <a:prstGeom prst="rect">
            <a:avLst/>
          </a:prstGeom>
        </p:spPr>
      </p:pic>
      <p:pic>
        <p:nvPicPr>
          <p:cNvPr id="23" name="Picture 22">
            <a:extLst>
              <a:ext uri="{FF2B5EF4-FFF2-40B4-BE49-F238E27FC236}">
                <a16:creationId xmlns:a16="http://schemas.microsoft.com/office/drawing/2014/main" id="{4DEBB0AB-5AC3-674E-A406-3F5DA2E3C708}"/>
              </a:ext>
            </a:extLst>
          </p:cNvPr>
          <p:cNvPicPr>
            <a:picLocks noChangeAspect="1"/>
          </p:cNvPicPr>
          <p:nvPr/>
        </p:nvPicPr>
        <p:blipFill>
          <a:blip r:embed="rId6"/>
          <a:stretch>
            <a:fillRect/>
          </a:stretch>
        </p:blipFill>
        <p:spPr>
          <a:xfrm>
            <a:off x="10210219" y="5453502"/>
            <a:ext cx="1326937" cy="663469"/>
          </a:xfrm>
          <a:prstGeom prst="rect">
            <a:avLst/>
          </a:prstGeom>
        </p:spPr>
      </p:pic>
      <p:sp>
        <p:nvSpPr>
          <p:cNvPr id="2" name="TextBox 1">
            <a:extLst>
              <a:ext uri="{FF2B5EF4-FFF2-40B4-BE49-F238E27FC236}">
                <a16:creationId xmlns:a16="http://schemas.microsoft.com/office/drawing/2014/main" id="{512C92B7-9A30-420F-9D73-DB30F607CB29}"/>
              </a:ext>
            </a:extLst>
          </p:cNvPr>
          <p:cNvSpPr txBox="1"/>
          <p:nvPr/>
        </p:nvSpPr>
        <p:spPr>
          <a:xfrm>
            <a:off x="5375739" y="1970315"/>
            <a:ext cx="7157223" cy="27938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just">
              <a:lnSpc>
                <a:spcPct val="150000"/>
              </a:lnSpc>
              <a:buFont typeface="Arial"/>
              <a:buChar char="•"/>
            </a:pPr>
            <a:r>
              <a:rPr lang="es-ES" sz="2400" dirty="0">
                <a:solidFill>
                  <a:schemeClr val="bg1"/>
                </a:solidFill>
                <a:latin typeface="Arial" panose="020B0604020202020204" pitchFamily="34" charset="0"/>
                <a:ea typeface="+mn-lt"/>
                <a:cs typeface="Arial" panose="020B0604020202020204" pitchFamily="34" charset="0"/>
              </a:rPr>
              <a:t>Mentor</a:t>
            </a:r>
          </a:p>
          <a:p>
            <a:pPr marL="285750" indent="-285750" algn="just">
              <a:lnSpc>
                <a:spcPct val="150000"/>
              </a:lnSpc>
              <a:buFont typeface="Arial"/>
              <a:buChar char="•"/>
            </a:pPr>
            <a:r>
              <a:rPr lang="es-ES" sz="2400" dirty="0">
                <a:solidFill>
                  <a:schemeClr val="bg1"/>
                </a:solidFill>
                <a:latin typeface="Arial" panose="020B0604020202020204" pitchFamily="34" charset="0"/>
                <a:ea typeface="+mn-lt"/>
                <a:cs typeface="Arial" panose="020B0604020202020204" pitchFamily="34" charset="0"/>
              </a:rPr>
              <a:t>Motivador</a:t>
            </a:r>
          </a:p>
          <a:p>
            <a:pPr marL="285750" indent="-285750" algn="just">
              <a:lnSpc>
                <a:spcPct val="150000"/>
              </a:lnSpc>
              <a:buFont typeface="Arial"/>
              <a:buChar char="•"/>
            </a:pPr>
            <a:r>
              <a:rPr lang="es-ES" sz="2400" dirty="0">
                <a:solidFill>
                  <a:schemeClr val="bg1"/>
                </a:solidFill>
                <a:latin typeface="Arial" panose="020B0604020202020204" pitchFamily="34" charset="0"/>
                <a:ea typeface="+mn-lt"/>
                <a:cs typeface="Arial" panose="020B0604020202020204" pitchFamily="34" charset="0"/>
              </a:rPr>
              <a:t>Asesor</a:t>
            </a:r>
          </a:p>
          <a:p>
            <a:pPr marL="285750" indent="-285750" algn="just">
              <a:lnSpc>
                <a:spcPct val="150000"/>
              </a:lnSpc>
              <a:buFont typeface="Arial"/>
              <a:buChar char="•"/>
            </a:pPr>
            <a:r>
              <a:rPr lang="es-ES" sz="2400" dirty="0">
                <a:solidFill>
                  <a:schemeClr val="bg1"/>
                </a:solidFill>
                <a:latin typeface="Arial" panose="020B0604020202020204" pitchFamily="34" charset="0"/>
                <a:cs typeface="Arial" panose="020B0604020202020204" pitchFamily="34" charset="0"/>
              </a:rPr>
              <a:t>Enlace</a:t>
            </a:r>
          </a:p>
          <a:p>
            <a:pPr marL="285750" indent="-285750" algn="just">
              <a:lnSpc>
                <a:spcPct val="150000"/>
              </a:lnSpc>
              <a:buFont typeface="Arial"/>
              <a:buChar char="•"/>
            </a:pPr>
            <a:r>
              <a:rPr lang="es-ES" sz="2400" dirty="0">
                <a:solidFill>
                  <a:schemeClr val="bg1"/>
                </a:solidFill>
                <a:latin typeface="Arial" panose="020B0604020202020204" pitchFamily="34" charset="0"/>
                <a:ea typeface="+mn-lt"/>
                <a:cs typeface="Arial" panose="020B0604020202020204" pitchFamily="34" charset="0"/>
              </a:rPr>
              <a:t>Modelo de servicio</a:t>
            </a:r>
          </a:p>
        </p:txBody>
      </p:sp>
      <p:sp>
        <p:nvSpPr>
          <p:cNvPr id="18" name="Headline">
            <a:extLst>
              <a:ext uri="{FF2B5EF4-FFF2-40B4-BE49-F238E27FC236}">
                <a16:creationId xmlns:a16="http://schemas.microsoft.com/office/drawing/2014/main" id="{F98BA96E-DF1D-8B46-845F-E6ABE8C1AC8D}"/>
              </a:ext>
            </a:extLst>
          </p:cNvPr>
          <p:cNvSpPr txBox="1">
            <a:spLocks/>
          </p:cNvSpPr>
          <p:nvPr/>
        </p:nvSpPr>
        <p:spPr>
          <a:xfrm>
            <a:off x="5369136" y="1369277"/>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3200" dirty="0">
                <a:solidFill>
                  <a:schemeClr val="bg1"/>
                </a:solidFill>
                <a:latin typeface="Arial" panose="020B0604020202020204" pitchFamily="34" charset="0"/>
                <a:cs typeface="Arial" panose="020B0604020202020204" pitchFamily="34" charset="0"/>
              </a:rPr>
              <a:t>El rol del consejero del club Leo</a:t>
            </a:r>
          </a:p>
        </p:txBody>
      </p:sp>
    </p:spTree>
    <p:extLst>
      <p:ext uri="{BB962C8B-B14F-4D97-AF65-F5344CB8AC3E}">
        <p14:creationId xmlns:p14="http://schemas.microsoft.com/office/powerpoint/2010/main" val="36098883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DC1A1B9-A64B-E849-BEE6-6022B40227B0}"/>
              </a:ext>
            </a:extLst>
          </p:cNvPr>
          <p:cNvPicPr>
            <a:picLocks noChangeAspect="1"/>
          </p:cNvPicPr>
          <p:nvPr/>
        </p:nvPicPr>
        <p:blipFill rotWithShape="1">
          <a:blip r:embed="rId3"/>
          <a:srcRect l="24438" t="521" r="29220" b="-521"/>
          <a:stretch/>
        </p:blipFill>
        <p:spPr>
          <a:xfrm>
            <a:off x="7336716" y="-9314"/>
            <a:ext cx="4855284" cy="6993335"/>
          </a:xfrm>
          <a:prstGeom prst="rect">
            <a:avLst/>
          </a:prstGeom>
        </p:spPr>
      </p:pic>
      <p:sp>
        <p:nvSpPr>
          <p:cNvPr id="7" name="Background - Solid">
            <a:extLst>
              <a:ext uri="{FF2B5EF4-FFF2-40B4-BE49-F238E27FC236}">
                <a16:creationId xmlns:a16="http://schemas.microsoft.com/office/drawing/2014/main" id="{70DE6CC5-8816-1349-A0F9-775C7E459994}"/>
              </a:ext>
            </a:extLst>
          </p:cNvPr>
          <p:cNvSpPr/>
          <p:nvPr/>
        </p:nvSpPr>
        <p:spPr>
          <a:xfrm>
            <a:off x="0" y="1"/>
            <a:ext cx="745534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18</a:t>
            </a:fld>
            <a:endParaRPr lang="en-US" sz="1000" dirty="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0"/>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914021" y="1401277"/>
            <a:ext cx="6285267" cy="328946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sz="2800" b="1" dirty="0">
                <a:solidFill>
                  <a:srgbClr val="00AC69"/>
                </a:solidFill>
              </a:rPr>
              <a:t>Mentor</a:t>
            </a:r>
          </a:p>
          <a:p>
            <a:r>
              <a:rPr lang="es-ES" sz="2400" dirty="0">
                <a:solidFill>
                  <a:srgbClr val="55565A"/>
                </a:solidFill>
              </a:rPr>
              <a:t>Los consejeros enseñan y apoyan a los dirigentes del club Leo y ayudan a los socios a alcanzar su potencial como líderes. También enseñan a los Leos la importancia de la planificación y de la organización. </a:t>
            </a: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914020" y="755605"/>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3200" dirty="0">
                <a:latin typeface="Arial" panose="020B0604020202020204" pitchFamily="34" charset="0"/>
                <a:cs typeface="Arial" panose="020B0604020202020204" pitchFamily="34" charset="0"/>
              </a:rPr>
              <a:t>El rol del consejero del club Leo</a:t>
            </a:r>
            <a:r>
              <a:rPr lang="es-ES" sz="3200" dirty="0">
                <a:solidFill>
                  <a:srgbClr val="55565A"/>
                </a:solidFill>
                <a:latin typeface="Arial" panose="020B0604020202020204" pitchFamily="34" charset="0"/>
                <a:cs typeface="Arial" panose="020B0604020202020204" pitchFamily="34" charset="0"/>
              </a:rPr>
              <a:t> </a:t>
            </a:r>
          </a:p>
        </p:txBody>
      </p:sp>
      <p:sp>
        <p:nvSpPr>
          <p:cNvPr id="10" name="Body Copy">
            <a:extLst>
              <a:ext uri="{FF2B5EF4-FFF2-40B4-BE49-F238E27FC236}">
                <a16:creationId xmlns:a16="http://schemas.microsoft.com/office/drawing/2014/main" id="{B284F87C-3735-4DE1-8183-886F607F78F8}"/>
              </a:ext>
            </a:extLst>
          </p:cNvPr>
          <p:cNvSpPr txBox="1">
            <a:spLocks/>
          </p:cNvSpPr>
          <p:nvPr/>
        </p:nvSpPr>
        <p:spPr>
          <a:xfrm>
            <a:off x="914021" y="3755861"/>
            <a:ext cx="6285267" cy="2255553"/>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sz="2800" b="1" dirty="0">
                <a:solidFill>
                  <a:srgbClr val="00AC69"/>
                </a:solidFill>
              </a:rPr>
              <a:t>Motivador</a:t>
            </a:r>
            <a:r>
              <a:rPr lang="es-ES" sz="2800" b="1" dirty="0">
                <a:solidFill>
                  <a:srgbClr val="4E4F4F"/>
                </a:solidFill>
              </a:rPr>
              <a:t> </a:t>
            </a:r>
          </a:p>
          <a:p>
            <a:r>
              <a:rPr lang="es-ES" sz="2400" dirty="0">
                <a:solidFill>
                  <a:srgbClr val="4E4F4F"/>
                </a:solidFill>
                <a:latin typeface="Arial" panose="020B0604020202020204" pitchFamily="34" charset="0"/>
                <a:ea typeface="Calibri" panose="020F0502020204030204" pitchFamily="34" charset="0"/>
                <a:cs typeface="Arial" panose="020B0604020202020204" pitchFamily="34" charset="0"/>
              </a:rPr>
              <a:t>Los consejeros deben motivar a los jóvenes, promoviendo la aceptación de los compañeros, el reconocimiento de los logros y el sentido del logro personal. </a:t>
            </a:r>
          </a:p>
        </p:txBody>
      </p:sp>
      <p:pic>
        <p:nvPicPr>
          <p:cNvPr id="18" name="Picture 17">
            <a:extLst>
              <a:ext uri="{FF2B5EF4-FFF2-40B4-BE49-F238E27FC236}">
                <a16:creationId xmlns:a16="http://schemas.microsoft.com/office/drawing/2014/main" id="{3C11A711-7BDF-FC41-9ECE-1A5BC39BFEB6}"/>
              </a:ext>
            </a:extLst>
          </p:cNvPr>
          <p:cNvPicPr>
            <a:picLocks noChangeAspect="1"/>
          </p:cNvPicPr>
          <p:nvPr/>
        </p:nvPicPr>
        <p:blipFill rotWithShape="1">
          <a:blip r:embed="rId5"/>
          <a:srcRect l="16530" t="2053" r="10928" b="4800"/>
          <a:stretch/>
        </p:blipFill>
        <p:spPr>
          <a:xfrm>
            <a:off x="0" y="4933714"/>
            <a:ext cx="999067" cy="1924286"/>
          </a:xfrm>
          <a:prstGeom prst="rect">
            <a:avLst/>
          </a:prstGeom>
        </p:spPr>
      </p:pic>
      <p:pic>
        <p:nvPicPr>
          <p:cNvPr id="19" name="Picture 18">
            <a:extLst>
              <a:ext uri="{FF2B5EF4-FFF2-40B4-BE49-F238E27FC236}">
                <a16:creationId xmlns:a16="http://schemas.microsoft.com/office/drawing/2014/main" id="{F818FD5C-9869-F447-B06C-6FCCBA196042}"/>
              </a:ext>
            </a:extLst>
          </p:cNvPr>
          <p:cNvPicPr>
            <a:picLocks noChangeAspect="1"/>
          </p:cNvPicPr>
          <p:nvPr/>
        </p:nvPicPr>
        <p:blipFill>
          <a:blip r:embed="rId6"/>
          <a:stretch>
            <a:fillRect/>
          </a:stretch>
        </p:blipFill>
        <p:spPr>
          <a:xfrm>
            <a:off x="5592973" y="5625621"/>
            <a:ext cx="1326937" cy="663469"/>
          </a:xfrm>
          <a:prstGeom prst="rect">
            <a:avLst/>
          </a:prstGeom>
        </p:spPr>
      </p:pic>
    </p:spTree>
    <p:extLst>
      <p:ext uri="{BB962C8B-B14F-4D97-AF65-F5344CB8AC3E}">
        <p14:creationId xmlns:p14="http://schemas.microsoft.com/office/powerpoint/2010/main" val="2571088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at a table&#10;&#10;Description automatically generated with medium confidence">
            <a:extLst>
              <a:ext uri="{FF2B5EF4-FFF2-40B4-BE49-F238E27FC236}">
                <a16:creationId xmlns:a16="http://schemas.microsoft.com/office/drawing/2014/main" id="{49B38F12-7CB4-DB40-B5BA-F8D00D318FF4}"/>
              </a:ext>
            </a:extLst>
          </p:cNvPr>
          <p:cNvPicPr>
            <a:picLocks noChangeAspect="1"/>
          </p:cNvPicPr>
          <p:nvPr/>
        </p:nvPicPr>
        <p:blipFill rotWithShape="1">
          <a:blip r:embed="rId3"/>
          <a:srcRect l="43092" r="11250"/>
          <a:stretch/>
        </p:blipFill>
        <p:spPr>
          <a:xfrm>
            <a:off x="-2" y="0"/>
            <a:ext cx="4724400" cy="6846241"/>
          </a:xfrm>
          <a:prstGeom prst="rect">
            <a:avLst/>
          </a:prstGeom>
        </p:spPr>
      </p:pic>
      <p:pic>
        <p:nvPicPr>
          <p:cNvPr id="20" name="Picture 19">
            <a:extLst>
              <a:ext uri="{FF2B5EF4-FFF2-40B4-BE49-F238E27FC236}">
                <a16:creationId xmlns:a16="http://schemas.microsoft.com/office/drawing/2014/main" id="{54316AF9-FD24-B74B-8598-A15216E0612B}"/>
              </a:ext>
            </a:extLst>
          </p:cNvPr>
          <p:cNvPicPr>
            <a:picLocks noChangeAspect="1"/>
          </p:cNvPicPr>
          <p:nvPr/>
        </p:nvPicPr>
        <p:blipFill>
          <a:blip r:embed="rId4"/>
          <a:stretch>
            <a:fillRect/>
          </a:stretch>
        </p:blipFill>
        <p:spPr>
          <a:xfrm>
            <a:off x="9844597" y="5737257"/>
            <a:ext cx="1326937" cy="663469"/>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616262"/>
                </a:solidFill>
              </a:rPr>
              <a:pPr eaLnBrk="0" hangingPunct="0">
                <a:spcBef>
                  <a:spcPct val="50000"/>
                </a:spcBef>
                <a:defRPr/>
              </a:pPr>
              <a:t>19</a:t>
            </a:fld>
            <a:endParaRPr lang="en-US" sz="1000" dirty="0">
              <a:solidFill>
                <a:srgbClr val="616262"/>
              </a:solidFill>
            </a:endParaRPr>
          </a:p>
        </p:txBody>
      </p:sp>
      <p:sp>
        <p:nvSpPr>
          <p:cNvPr id="12" name="Body Copy">
            <a:extLst>
              <a:ext uri="{FF2B5EF4-FFF2-40B4-BE49-F238E27FC236}">
                <a16:creationId xmlns:a16="http://schemas.microsoft.com/office/drawing/2014/main" id="{1C1157C8-D7B3-C345-97FB-8F582BC43D0E}"/>
              </a:ext>
            </a:extLst>
          </p:cNvPr>
          <p:cNvSpPr txBox="1">
            <a:spLocks/>
          </p:cNvSpPr>
          <p:nvPr/>
        </p:nvSpPr>
        <p:spPr>
          <a:xfrm>
            <a:off x="5074157" y="1242647"/>
            <a:ext cx="6669352" cy="364412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r>
              <a:rPr lang="es-ES" sz="2800" b="1" dirty="0">
                <a:solidFill>
                  <a:srgbClr val="00AC69"/>
                </a:solidFill>
                <a:latin typeface="Arial" panose="020B0604020202020204" pitchFamily="34" charset="0"/>
                <a:ea typeface="Calibri" panose="020F0502020204030204" pitchFamily="34" charset="0"/>
                <a:cs typeface="Arial" panose="020B0604020202020204" pitchFamily="34" charset="0"/>
              </a:rPr>
              <a:t>Asesor </a:t>
            </a:r>
          </a:p>
          <a:p>
            <a:pPr marL="115570" marR="0">
              <a:lnSpc>
                <a:spcPct val="115000"/>
              </a:lnSpc>
              <a:spcBef>
                <a:spcPts val="0"/>
              </a:spcBef>
              <a:spcAft>
                <a:spcPts val="0"/>
              </a:spcAft>
            </a:pPr>
            <a:r>
              <a:rPr lang="es-ES" sz="2400" dirty="0">
                <a:solidFill>
                  <a:srgbClr val="616262"/>
                </a:solidFill>
                <a:latin typeface="Arial" panose="020B0604020202020204" pitchFamily="34" charset="0"/>
                <a:ea typeface="Calibri" panose="020F0502020204030204" pitchFamily="34" charset="0"/>
                <a:cs typeface="Arial" panose="020B0604020202020204" pitchFamily="34" charset="0"/>
              </a:rPr>
              <a:t>Los consejeros deben saber cuándo asesorar al club y cuándo dejar que los Leos se hagan cargo y tomen sus propias decisiones. También deben familiarizarse con el contenido del capítulo XXII del Manual de Normas.</a:t>
            </a:r>
          </a:p>
          <a:p>
            <a:endParaRPr lang="en-US" sz="1800" kern="0" dirty="0">
              <a:solidFill>
                <a:srgbClr val="616262"/>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5184400" y="580585"/>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3200" dirty="0">
                <a:solidFill>
                  <a:srgbClr val="616262"/>
                </a:solidFill>
                <a:latin typeface="Arial" panose="020B0604020202020204" pitchFamily="34" charset="0"/>
                <a:cs typeface="Arial" panose="020B0604020202020204" pitchFamily="34" charset="0"/>
              </a:rPr>
              <a:t>El rol del consejero del club Leo</a:t>
            </a:r>
          </a:p>
        </p:txBody>
      </p:sp>
      <p:sp>
        <p:nvSpPr>
          <p:cNvPr id="10" name="Body Copy">
            <a:extLst>
              <a:ext uri="{FF2B5EF4-FFF2-40B4-BE49-F238E27FC236}">
                <a16:creationId xmlns:a16="http://schemas.microsoft.com/office/drawing/2014/main" id="{822417C5-BA57-43E7-ABD7-605300B4C83A}"/>
              </a:ext>
            </a:extLst>
          </p:cNvPr>
          <p:cNvSpPr txBox="1">
            <a:spLocks/>
          </p:cNvSpPr>
          <p:nvPr/>
        </p:nvSpPr>
        <p:spPr>
          <a:xfrm>
            <a:off x="5074154" y="3822046"/>
            <a:ext cx="6799983" cy="340786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r>
              <a:rPr lang="es-ES" sz="2800" b="1" dirty="0">
                <a:solidFill>
                  <a:srgbClr val="00AC69"/>
                </a:solidFill>
                <a:latin typeface="Arial" panose="020B0604020202020204" pitchFamily="34" charset="0"/>
                <a:ea typeface="Calibri" panose="020F0502020204030204" pitchFamily="34" charset="0"/>
                <a:cs typeface="Arial" panose="020B0604020202020204" pitchFamily="34" charset="0"/>
              </a:rPr>
              <a:t>Enlace </a:t>
            </a:r>
          </a:p>
          <a:p>
            <a:pPr marL="115570" marR="0">
              <a:lnSpc>
                <a:spcPct val="115000"/>
              </a:lnSpc>
              <a:spcBef>
                <a:spcPts val="0"/>
              </a:spcBef>
              <a:spcAft>
                <a:spcPts val="0"/>
              </a:spcAft>
            </a:pPr>
            <a:r>
              <a:rPr lang="es-ES" sz="2400" dirty="0">
                <a:solidFill>
                  <a:srgbClr val="616262"/>
                </a:solidFill>
                <a:latin typeface="Arial" panose="020B0604020202020204" pitchFamily="34" charset="0"/>
                <a:ea typeface="Calibri" panose="020F0502020204030204" pitchFamily="34" charset="0"/>
                <a:cs typeface="Arial" panose="020B0604020202020204" pitchFamily="34" charset="0"/>
              </a:rPr>
              <a:t>Los consejeros actúan como puente entre los clubes de Leones patrocinadores y los clubes Leo</a:t>
            </a:r>
            <a:r>
              <a:rPr lang="es-ES" sz="2400" dirty="0">
                <a:solidFill>
                  <a:srgbClr val="616262"/>
                </a:solidFill>
              </a:rPr>
              <a:t> en el distrito, distrito múltiple, país e internacionalmente. </a:t>
            </a:r>
          </a:p>
          <a:p>
            <a:pPr marL="115570" marR="0">
              <a:lnSpc>
                <a:spcPct val="115000"/>
              </a:lnSpc>
              <a:spcBef>
                <a:spcPts val="0"/>
              </a:spcBef>
              <a:spcAft>
                <a:spcPts val="0"/>
              </a:spcAft>
            </a:pPr>
            <a:endParaRPr lang="en-US" sz="1800" dirty="0">
              <a:solidFill>
                <a:srgbClr val="616262"/>
              </a:solidFill>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616262"/>
              </a:solidFill>
            </a:endParaRPr>
          </a:p>
        </p:txBody>
      </p:sp>
      <p:pic>
        <p:nvPicPr>
          <p:cNvPr id="21" name="Picture 20">
            <a:extLst>
              <a:ext uri="{FF2B5EF4-FFF2-40B4-BE49-F238E27FC236}">
                <a16:creationId xmlns:a16="http://schemas.microsoft.com/office/drawing/2014/main" id="{4E89F1C6-19F3-A24C-9D15-5C53CB1347D3}"/>
              </a:ext>
            </a:extLst>
          </p:cNvPr>
          <p:cNvPicPr>
            <a:picLocks noChangeAspect="1"/>
          </p:cNvPicPr>
          <p:nvPr/>
        </p:nvPicPr>
        <p:blipFill rotWithShape="1">
          <a:blip r:embed="rId5"/>
          <a:srcRect l="68604" t="4387" r="-7305" b="37925"/>
          <a:stretch/>
        </p:blipFill>
        <p:spPr>
          <a:xfrm rot="10800000">
            <a:off x="10508066" y="28450"/>
            <a:ext cx="1683934" cy="3765146"/>
          </a:xfrm>
          <a:prstGeom prst="rect">
            <a:avLst/>
          </a:prstGeom>
        </p:spPr>
      </p:pic>
      <p:pic>
        <p:nvPicPr>
          <p:cNvPr id="22" name="Picture 21">
            <a:extLst>
              <a:ext uri="{FF2B5EF4-FFF2-40B4-BE49-F238E27FC236}">
                <a16:creationId xmlns:a16="http://schemas.microsoft.com/office/drawing/2014/main" id="{E1779C1D-6149-5F40-9E69-EC27BAEA8142}"/>
              </a:ext>
            </a:extLst>
          </p:cNvPr>
          <p:cNvPicPr>
            <a:picLocks noChangeAspect="1"/>
          </p:cNvPicPr>
          <p:nvPr/>
        </p:nvPicPr>
        <p:blipFill rotWithShape="1">
          <a:blip r:embed="rId6"/>
          <a:srcRect l="15744" b="4901"/>
          <a:stretch/>
        </p:blipFill>
        <p:spPr>
          <a:xfrm rot="10800000">
            <a:off x="11200107" y="0"/>
            <a:ext cx="991893" cy="1679305"/>
          </a:xfrm>
          <a:prstGeom prst="rect">
            <a:avLst/>
          </a:prstGeom>
        </p:spPr>
      </p:pic>
      <p:pic>
        <p:nvPicPr>
          <p:cNvPr id="23" name="Picture 22">
            <a:extLst>
              <a:ext uri="{FF2B5EF4-FFF2-40B4-BE49-F238E27FC236}">
                <a16:creationId xmlns:a16="http://schemas.microsoft.com/office/drawing/2014/main" id="{EC8136F7-E951-294C-9D81-C495A4B5D3EA}"/>
              </a:ext>
            </a:extLst>
          </p:cNvPr>
          <p:cNvPicPr>
            <a:picLocks noChangeAspect="1"/>
          </p:cNvPicPr>
          <p:nvPr/>
        </p:nvPicPr>
        <p:blipFill rotWithShape="1">
          <a:blip r:embed="rId7"/>
          <a:srcRect l="16530" t="2053" r="10928" b="4800"/>
          <a:stretch/>
        </p:blipFill>
        <p:spPr>
          <a:xfrm>
            <a:off x="0" y="4933714"/>
            <a:ext cx="999067" cy="1924286"/>
          </a:xfrm>
          <a:prstGeom prst="rect">
            <a:avLst/>
          </a:prstGeom>
        </p:spPr>
      </p:pic>
    </p:spTree>
    <p:extLst>
      <p:ext uri="{BB962C8B-B14F-4D97-AF65-F5344CB8AC3E}">
        <p14:creationId xmlns:p14="http://schemas.microsoft.com/office/powerpoint/2010/main" val="26470077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Background - Solid">
            <a:extLst>
              <a:ext uri="{FF2B5EF4-FFF2-40B4-BE49-F238E27FC236}">
                <a16:creationId xmlns:a16="http://schemas.microsoft.com/office/drawing/2014/main" id="{8328F559-8FF5-6040-8126-7A383475992C}"/>
              </a:ext>
            </a:extLst>
          </p:cNvPr>
          <p:cNvSpPr/>
          <p:nvPr/>
        </p:nvSpPr>
        <p:spPr>
          <a:xfrm>
            <a:off x="0" y="247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Arial" panose="020B0604020202020204" pitchFamily="34" charset="0"/>
              <a:cs typeface="Arial" panose="020B0604020202020204" pitchFamily="34" charset="0"/>
            </a:endParaRPr>
          </a:p>
        </p:txBody>
      </p:sp>
      <p:sp>
        <p:nvSpPr>
          <p:cNvPr id="30" name="Background - Solid">
            <a:extLst>
              <a:ext uri="{FF2B5EF4-FFF2-40B4-BE49-F238E27FC236}">
                <a16:creationId xmlns:a16="http://schemas.microsoft.com/office/drawing/2014/main" id="{35426377-3C67-E340-9178-35579BC02071}"/>
              </a:ext>
            </a:extLst>
          </p:cNvPr>
          <p:cNvSpPr/>
          <p:nvPr/>
        </p:nvSpPr>
        <p:spPr>
          <a:xfrm>
            <a:off x="0" y="0"/>
            <a:ext cx="3059190"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Arial" panose="020B0604020202020204" pitchFamily="34" charset="0"/>
              <a:cs typeface="Arial" panose="020B0604020202020204" pitchFamily="34"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latin typeface="Arial" panose="020B0604020202020204" pitchFamily="34" charset="0"/>
                <a:cs typeface="Arial" panose="020B0604020202020204" pitchFamily="34" charset="0"/>
              </a:rPr>
              <a:pPr eaLnBrk="0" hangingPunct="0">
                <a:spcBef>
                  <a:spcPct val="50000"/>
                </a:spcBef>
                <a:defRPr/>
              </a:pPr>
              <a:t>2</a:t>
            </a:fld>
            <a:endParaRPr lang="en-US" sz="1000" dirty="0">
              <a:solidFill>
                <a:srgbClr val="55565A"/>
              </a:solidFill>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B49DC86A-388D-1944-89D9-316D63D39A00}"/>
              </a:ext>
            </a:extLst>
          </p:cNvPr>
          <p:cNvGrpSpPr/>
          <p:nvPr/>
        </p:nvGrpSpPr>
        <p:grpSpPr>
          <a:xfrm>
            <a:off x="5564778" y="1626331"/>
            <a:ext cx="5825634" cy="3331251"/>
            <a:chOff x="4739767" y="1033790"/>
            <a:chExt cx="8749827" cy="3331251"/>
          </a:xfrm>
        </p:grpSpPr>
        <p:sp>
          <p:nvSpPr>
            <p:cNvPr id="14" name="TextBox 13">
              <a:extLst>
                <a:ext uri="{FF2B5EF4-FFF2-40B4-BE49-F238E27FC236}">
                  <a16:creationId xmlns:a16="http://schemas.microsoft.com/office/drawing/2014/main" id="{36A55C21-6A6A-DA41-8784-578005CA4461}"/>
                </a:ext>
              </a:extLst>
            </p:cNvPr>
            <p:cNvSpPr txBox="1"/>
            <p:nvPr/>
          </p:nvSpPr>
          <p:spPr>
            <a:xfrm>
              <a:off x="4739767" y="1033790"/>
              <a:ext cx="8749827" cy="707886"/>
            </a:xfrm>
            <a:prstGeom prst="rect">
              <a:avLst/>
            </a:prstGeom>
            <a:noFill/>
          </p:spPr>
          <p:txBody>
            <a:bodyPr wrap="none" rtlCol="0">
              <a:spAutoFit/>
            </a:bodyPr>
            <a:lstStyle/>
            <a:p>
              <a:r>
                <a:rPr lang="es-ES" sz="2000" b="1" dirty="0">
                  <a:solidFill>
                    <a:srgbClr val="407CCA"/>
                  </a:solidFill>
                  <a:latin typeface="Arial" panose="020B0604020202020204" pitchFamily="34" charset="0"/>
                  <a:cs typeface="Arial" panose="020B0604020202020204" pitchFamily="34" charset="0"/>
                  <a:hlinkClick r:id="rId3" action="ppaction://hlinksldjump"/>
                </a:rPr>
                <a:t>Módulo 1</a:t>
              </a:r>
              <a:r>
                <a:rPr lang="es-ES" sz="2000" b="1" dirty="0">
                  <a:solidFill>
                    <a:srgbClr val="407CCA"/>
                  </a:solidFill>
                  <a:latin typeface="Arial" panose="020B0604020202020204" pitchFamily="34" charset="0"/>
                  <a:cs typeface="Arial" panose="020B0604020202020204" pitchFamily="34" charset="0"/>
                </a:rPr>
                <a:t> </a:t>
              </a:r>
              <a:r>
                <a:rPr lang="es-ES" sz="2000" dirty="0">
                  <a:solidFill>
                    <a:srgbClr val="EBB700"/>
                  </a:solidFill>
                  <a:latin typeface="Arial" panose="020B0604020202020204" pitchFamily="34" charset="0"/>
                  <a:cs typeface="Arial" panose="020B0604020202020204" pitchFamily="34" charset="0"/>
                </a:rPr>
                <a:t>//</a:t>
              </a:r>
              <a:r>
                <a:rPr lang="es-ES" sz="2000" dirty="0">
                  <a:solidFill>
                    <a:srgbClr val="55565A"/>
                  </a:solidFill>
                  <a:latin typeface="Arial" panose="020B0604020202020204" pitchFamily="34" charset="0"/>
                  <a:cs typeface="Arial" panose="020B0604020202020204" pitchFamily="34" charset="0"/>
                </a:rPr>
                <a:t> Descripción general del Programa de</a:t>
              </a:r>
            </a:p>
            <a:p>
              <a:r>
                <a:rPr lang="es-ES" sz="2000" dirty="0">
                  <a:solidFill>
                    <a:srgbClr val="55565A"/>
                  </a:solidFill>
                  <a:latin typeface="Arial" panose="020B0604020202020204" pitchFamily="34" charset="0"/>
                  <a:cs typeface="Arial" panose="020B0604020202020204" pitchFamily="34" charset="0"/>
                </a:rPr>
                <a:t>                    Clubes Leo</a:t>
              </a:r>
            </a:p>
          </p:txBody>
        </p:sp>
        <p:sp>
          <p:nvSpPr>
            <p:cNvPr id="16" name="TextBox 15">
              <a:extLst>
                <a:ext uri="{FF2B5EF4-FFF2-40B4-BE49-F238E27FC236}">
                  <a16:creationId xmlns:a16="http://schemas.microsoft.com/office/drawing/2014/main" id="{BCBB37C5-3F62-5E4F-926B-3D99B4E6B4CD}"/>
                </a:ext>
              </a:extLst>
            </p:cNvPr>
            <p:cNvSpPr txBox="1"/>
            <p:nvPr/>
          </p:nvSpPr>
          <p:spPr>
            <a:xfrm>
              <a:off x="4739767" y="1800217"/>
              <a:ext cx="8240314" cy="400110"/>
            </a:xfrm>
            <a:prstGeom prst="rect">
              <a:avLst/>
            </a:prstGeom>
            <a:noFill/>
          </p:spPr>
          <p:txBody>
            <a:bodyPr wrap="none" rtlCol="0">
              <a:spAutoFit/>
            </a:bodyPr>
            <a:lstStyle/>
            <a:p>
              <a:r>
                <a:rPr lang="es-ES" sz="2000" b="1" dirty="0">
                  <a:solidFill>
                    <a:srgbClr val="407CCA"/>
                  </a:solidFill>
                  <a:latin typeface="Arial" panose="020B0604020202020204" pitchFamily="34" charset="0"/>
                  <a:cs typeface="Arial" panose="020B0604020202020204" pitchFamily="34" charset="0"/>
                  <a:hlinkClick r:id="rId4" action="ppaction://hlinksldjump"/>
                </a:rPr>
                <a:t>Módulo 2</a:t>
              </a:r>
              <a:r>
                <a:rPr lang="es-ES" sz="2000" b="1" dirty="0">
                  <a:solidFill>
                    <a:srgbClr val="407CCA"/>
                  </a:solidFill>
                  <a:latin typeface="Arial" panose="020B0604020202020204" pitchFamily="34" charset="0"/>
                  <a:cs typeface="Arial" panose="020B0604020202020204" pitchFamily="34" charset="0"/>
                </a:rPr>
                <a:t> </a:t>
              </a:r>
              <a:r>
                <a:rPr lang="es-ES" sz="2000" dirty="0">
                  <a:solidFill>
                    <a:srgbClr val="EBB700"/>
                  </a:solidFill>
                  <a:latin typeface="Arial" panose="020B0604020202020204" pitchFamily="34" charset="0"/>
                  <a:cs typeface="Arial" panose="020B0604020202020204" pitchFamily="34" charset="0"/>
                </a:rPr>
                <a:t>// </a:t>
              </a:r>
              <a:r>
                <a:rPr lang="es-ES" sz="2000" dirty="0">
                  <a:solidFill>
                    <a:srgbClr val="55565A"/>
                  </a:solidFill>
                  <a:latin typeface="Arial" panose="020B0604020202020204" pitchFamily="34" charset="0"/>
                  <a:cs typeface="Arial" panose="020B0604020202020204" pitchFamily="34" charset="0"/>
                </a:rPr>
                <a:t>El rol del consejero de club Leo</a:t>
              </a:r>
            </a:p>
          </p:txBody>
        </p:sp>
        <p:sp>
          <p:nvSpPr>
            <p:cNvPr id="18" name="TextBox 17">
              <a:extLst>
                <a:ext uri="{FF2B5EF4-FFF2-40B4-BE49-F238E27FC236}">
                  <a16:creationId xmlns:a16="http://schemas.microsoft.com/office/drawing/2014/main" id="{863A6554-1985-5146-BEE0-C53FBAD75EF8}"/>
                </a:ext>
              </a:extLst>
            </p:cNvPr>
            <p:cNvSpPr txBox="1"/>
            <p:nvPr/>
          </p:nvSpPr>
          <p:spPr>
            <a:xfrm>
              <a:off x="4739767" y="2549140"/>
              <a:ext cx="6639181" cy="400110"/>
            </a:xfrm>
            <a:prstGeom prst="rect">
              <a:avLst/>
            </a:prstGeom>
            <a:noFill/>
          </p:spPr>
          <p:txBody>
            <a:bodyPr wrap="none" rtlCol="0">
              <a:spAutoFit/>
            </a:bodyPr>
            <a:lstStyle/>
            <a:p>
              <a:r>
                <a:rPr lang="es-ES" sz="2000" b="1" dirty="0">
                  <a:solidFill>
                    <a:srgbClr val="407CCA"/>
                  </a:solidFill>
                  <a:latin typeface="Arial" panose="020B0604020202020204" pitchFamily="34" charset="0"/>
                  <a:cs typeface="Arial" panose="020B0604020202020204" pitchFamily="34" charset="0"/>
                  <a:hlinkClick r:id="rId5" action="ppaction://hlinksldjump"/>
                </a:rPr>
                <a:t>Módulo 3</a:t>
              </a:r>
              <a:r>
                <a:rPr lang="es-ES" sz="2000" b="1" dirty="0">
                  <a:solidFill>
                    <a:srgbClr val="407CCA"/>
                  </a:solidFill>
                  <a:latin typeface="Arial" panose="020B0604020202020204" pitchFamily="34" charset="0"/>
                  <a:cs typeface="Arial" panose="020B0604020202020204" pitchFamily="34" charset="0"/>
                </a:rPr>
                <a:t> </a:t>
              </a:r>
              <a:r>
                <a:rPr lang="es-ES" sz="2000" dirty="0">
                  <a:solidFill>
                    <a:srgbClr val="EBB700"/>
                  </a:solidFill>
                  <a:latin typeface="Arial" panose="020B0604020202020204" pitchFamily="34" charset="0"/>
                  <a:cs typeface="Arial" panose="020B0604020202020204" pitchFamily="34" charset="0"/>
                </a:rPr>
                <a:t>// </a:t>
              </a:r>
              <a:r>
                <a:rPr lang="es-ES" sz="2000" dirty="0">
                  <a:solidFill>
                    <a:srgbClr val="55565A"/>
                  </a:solidFill>
                  <a:latin typeface="Arial" panose="020B0604020202020204" pitchFamily="34" charset="0"/>
                  <a:cs typeface="Arial" panose="020B0604020202020204" pitchFamily="34" charset="0"/>
                </a:rPr>
                <a:t>Administración de clubes Leo</a:t>
              </a:r>
            </a:p>
          </p:txBody>
        </p:sp>
        <p:sp>
          <p:nvSpPr>
            <p:cNvPr id="22" name="TextBox 21">
              <a:extLst>
                <a:ext uri="{FF2B5EF4-FFF2-40B4-BE49-F238E27FC236}">
                  <a16:creationId xmlns:a16="http://schemas.microsoft.com/office/drawing/2014/main" id="{C44A5C79-559A-1643-928C-176389754B6A}"/>
                </a:ext>
              </a:extLst>
            </p:cNvPr>
            <p:cNvSpPr txBox="1"/>
            <p:nvPr/>
          </p:nvSpPr>
          <p:spPr>
            <a:xfrm>
              <a:off x="4739767" y="3218037"/>
              <a:ext cx="7674000" cy="400110"/>
            </a:xfrm>
            <a:prstGeom prst="rect">
              <a:avLst/>
            </a:prstGeom>
            <a:noFill/>
          </p:spPr>
          <p:txBody>
            <a:bodyPr wrap="none" rtlCol="0">
              <a:spAutoFit/>
            </a:bodyPr>
            <a:lstStyle/>
            <a:p>
              <a:r>
                <a:rPr lang="es-ES" sz="2000" b="1" dirty="0">
                  <a:solidFill>
                    <a:srgbClr val="407CCA"/>
                  </a:solidFill>
                  <a:latin typeface="Arial" panose="020B0604020202020204" pitchFamily="34" charset="0"/>
                  <a:cs typeface="Arial" panose="020B0604020202020204" pitchFamily="34" charset="0"/>
                  <a:hlinkClick r:id="rId6" action="ppaction://hlinksldjump"/>
                </a:rPr>
                <a:t>Módulo 4</a:t>
              </a:r>
              <a:r>
                <a:rPr lang="es-ES" sz="2000" b="1" dirty="0">
                  <a:solidFill>
                    <a:srgbClr val="407CCA"/>
                  </a:solidFill>
                  <a:latin typeface="Arial" panose="020B0604020202020204" pitchFamily="34" charset="0"/>
                  <a:cs typeface="Arial" panose="020B0604020202020204" pitchFamily="34" charset="0"/>
                </a:rPr>
                <a:t> </a:t>
              </a:r>
              <a:r>
                <a:rPr lang="es-ES" sz="2000" dirty="0">
                  <a:solidFill>
                    <a:srgbClr val="EBB700"/>
                  </a:solidFill>
                  <a:latin typeface="Arial" panose="020B0604020202020204" pitchFamily="34" charset="0"/>
                  <a:cs typeface="Arial" panose="020B0604020202020204" pitchFamily="34" charset="0"/>
                </a:rPr>
                <a:t>//</a:t>
              </a:r>
              <a:r>
                <a:rPr lang="es-ES" sz="2000" dirty="0">
                  <a:solidFill>
                    <a:srgbClr val="55565A"/>
                  </a:solidFill>
                  <a:latin typeface="Arial" panose="020B0604020202020204" pitchFamily="34" charset="0"/>
                  <a:cs typeface="Arial" panose="020B0604020202020204" pitchFamily="34" charset="0"/>
                </a:rPr>
                <a:t> Recursos del Programa de Clubes Leo</a:t>
              </a:r>
            </a:p>
          </p:txBody>
        </p:sp>
        <p:sp>
          <p:nvSpPr>
            <p:cNvPr id="23" name="TextBox 22">
              <a:extLst>
                <a:ext uri="{FF2B5EF4-FFF2-40B4-BE49-F238E27FC236}">
                  <a16:creationId xmlns:a16="http://schemas.microsoft.com/office/drawing/2014/main" id="{3DA2704B-6BC1-D440-8030-6A1385E82769}"/>
                </a:ext>
              </a:extLst>
            </p:cNvPr>
            <p:cNvSpPr txBox="1"/>
            <p:nvPr/>
          </p:nvSpPr>
          <p:spPr>
            <a:xfrm>
              <a:off x="4743450" y="3964931"/>
              <a:ext cx="7961973" cy="400110"/>
            </a:xfrm>
            <a:prstGeom prst="rect">
              <a:avLst/>
            </a:prstGeom>
            <a:noFill/>
          </p:spPr>
          <p:txBody>
            <a:bodyPr wrap="none" rtlCol="0">
              <a:spAutoFit/>
            </a:bodyPr>
            <a:lstStyle/>
            <a:p>
              <a:r>
                <a:rPr lang="es-ES" sz="2000" b="1" dirty="0">
                  <a:solidFill>
                    <a:srgbClr val="407CCA"/>
                  </a:solidFill>
                  <a:latin typeface="Arial" panose="020B0604020202020204" pitchFamily="34" charset="0"/>
                  <a:cs typeface="Arial" panose="020B0604020202020204" pitchFamily="34" charset="0"/>
                  <a:hlinkClick r:id="rId7" action="ppaction://hlinksldjump"/>
                </a:rPr>
                <a:t>Módulo 5</a:t>
              </a:r>
              <a:r>
                <a:rPr lang="es-ES" sz="2000" b="1" dirty="0">
                  <a:solidFill>
                    <a:srgbClr val="407CCA"/>
                  </a:solidFill>
                  <a:latin typeface="Arial" panose="020B0604020202020204" pitchFamily="34" charset="0"/>
                  <a:cs typeface="Arial" panose="020B0604020202020204" pitchFamily="34" charset="0"/>
                </a:rPr>
                <a:t> </a:t>
              </a:r>
              <a:r>
                <a:rPr lang="es-ES" sz="2000" dirty="0">
                  <a:solidFill>
                    <a:srgbClr val="EBB700"/>
                  </a:solidFill>
                  <a:latin typeface="Arial" panose="020B0604020202020204" pitchFamily="34" charset="0"/>
                  <a:cs typeface="Arial" panose="020B0604020202020204" pitchFamily="34" charset="0"/>
                </a:rPr>
                <a:t>// </a:t>
              </a:r>
              <a:r>
                <a:rPr lang="es-ES" sz="2000" dirty="0">
                  <a:solidFill>
                    <a:srgbClr val="55565A"/>
                  </a:solidFill>
                  <a:latin typeface="Arial" panose="020B0604020202020204" pitchFamily="34" charset="0"/>
                  <a:cs typeface="Arial" panose="020B0604020202020204" pitchFamily="34" charset="0"/>
                </a:rPr>
                <a:t>Continuar la trayectoria de servicio</a:t>
              </a:r>
            </a:p>
          </p:txBody>
        </p:sp>
      </p:grpSp>
      <p:pic>
        <p:nvPicPr>
          <p:cNvPr id="33" name="Picture 32">
            <a:extLst>
              <a:ext uri="{FF2B5EF4-FFF2-40B4-BE49-F238E27FC236}">
                <a16:creationId xmlns:a16="http://schemas.microsoft.com/office/drawing/2014/main" id="{36A9576F-B595-E340-971A-0FF79C4EF50B}"/>
              </a:ext>
            </a:extLst>
          </p:cNvPr>
          <p:cNvPicPr>
            <a:picLocks noChangeAspect="1"/>
          </p:cNvPicPr>
          <p:nvPr/>
        </p:nvPicPr>
        <p:blipFill rotWithShape="1">
          <a:blip r:embed="rId8"/>
          <a:srcRect l="15744" b="4901"/>
          <a:stretch/>
        </p:blipFill>
        <p:spPr>
          <a:xfrm rot="10800000">
            <a:off x="11200107" y="-2473"/>
            <a:ext cx="991893" cy="1679305"/>
          </a:xfrm>
          <a:prstGeom prst="rect">
            <a:avLst/>
          </a:prstGeom>
        </p:spPr>
      </p:pic>
      <p:pic>
        <p:nvPicPr>
          <p:cNvPr id="17" name="Picture 16">
            <a:extLst>
              <a:ext uri="{FF2B5EF4-FFF2-40B4-BE49-F238E27FC236}">
                <a16:creationId xmlns:a16="http://schemas.microsoft.com/office/drawing/2014/main" id="{743D5647-19F5-7A4A-BA0A-308A65905795}"/>
              </a:ext>
            </a:extLst>
          </p:cNvPr>
          <p:cNvPicPr>
            <a:picLocks noChangeAspect="1"/>
          </p:cNvPicPr>
          <p:nvPr/>
        </p:nvPicPr>
        <p:blipFill rotWithShape="1">
          <a:blip r:embed="rId9"/>
          <a:srcRect l="16488" t="6778" r="50870" b="51086"/>
          <a:stretch/>
        </p:blipFill>
        <p:spPr>
          <a:xfrm rot="10800000">
            <a:off x="3017303" y="-2473"/>
            <a:ext cx="3541853" cy="6858002"/>
          </a:xfrm>
          <a:prstGeom prst="rect">
            <a:avLst/>
          </a:prstGeom>
        </p:spPr>
      </p:pic>
      <p:sp>
        <p:nvSpPr>
          <p:cNvPr id="25" name="Large #">
            <a:extLst>
              <a:ext uri="{FF2B5EF4-FFF2-40B4-BE49-F238E27FC236}">
                <a16:creationId xmlns:a16="http://schemas.microsoft.com/office/drawing/2014/main" id="{2E20D425-63F8-344E-9EAF-9DA816EF30EC}"/>
              </a:ext>
            </a:extLst>
          </p:cNvPr>
          <p:cNvSpPr txBox="1"/>
          <p:nvPr/>
        </p:nvSpPr>
        <p:spPr>
          <a:xfrm>
            <a:off x="193492" y="2804731"/>
            <a:ext cx="4119992" cy="1054391"/>
          </a:xfrm>
          <a:prstGeom prst="rect">
            <a:avLst/>
          </a:prstGeom>
          <a:noFill/>
        </p:spPr>
        <p:txBody>
          <a:bodyPr wrap="square" rtlCol="0" anchor="b">
            <a:spAutoFit/>
          </a:bodyPr>
          <a:lstStyle/>
          <a:p>
            <a:pPr algn="ctr">
              <a:lnSpc>
                <a:spcPts val="8000"/>
              </a:lnSpc>
            </a:pPr>
            <a:r>
              <a:rPr lang="es-ES" sz="6000" b="1" dirty="0">
                <a:solidFill>
                  <a:schemeClr val="bg1"/>
                </a:solidFill>
                <a:latin typeface="Arial Black" panose="020B0604020202020204" pitchFamily="34" charset="0"/>
                <a:ea typeface="Arial" charset="0"/>
                <a:cs typeface="Arial Black" panose="020B0604020202020204" pitchFamily="34" charset="0"/>
              </a:rPr>
              <a:t>Módulos</a:t>
            </a:r>
          </a:p>
        </p:txBody>
      </p:sp>
      <p:pic>
        <p:nvPicPr>
          <p:cNvPr id="15" name="Picture 14">
            <a:extLst>
              <a:ext uri="{FF2B5EF4-FFF2-40B4-BE49-F238E27FC236}">
                <a16:creationId xmlns:a16="http://schemas.microsoft.com/office/drawing/2014/main" id="{45F42314-E718-C64F-9A80-BF5DBEE092F8}"/>
              </a:ext>
            </a:extLst>
          </p:cNvPr>
          <p:cNvPicPr>
            <a:picLocks noChangeAspect="1"/>
          </p:cNvPicPr>
          <p:nvPr/>
        </p:nvPicPr>
        <p:blipFill>
          <a:blip r:embed="rId10"/>
          <a:stretch>
            <a:fillRect/>
          </a:stretch>
        </p:blipFill>
        <p:spPr>
          <a:xfrm>
            <a:off x="2795155" y="3859122"/>
            <a:ext cx="1188293" cy="594146"/>
          </a:xfrm>
          <a:prstGeom prst="rect">
            <a:avLst/>
          </a:prstGeom>
        </p:spPr>
      </p:pic>
    </p:spTree>
    <p:extLst>
      <p:ext uri="{BB962C8B-B14F-4D97-AF65-F5344CB8AC3E}">
        <p14:creationId xmlns:p14="http://schemas.microsoft.com/office/powerpoint/2010/main" val="26478919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09C4463-8B3E-4963-B022-1085A199C34E}"/>
              </a:ext>
            </a:extLst>
          </p:cNvPr>
          <p:cNvPicPr>
            <a:picLocks noChangeAspect="1"/>
          </p:cNvPicPr>
          <p:nvPr/>
        </p:nvPicPr>
        <p:blipFill rotWithShape="1">
          <a:blip r:embed="rId3"/>
          <a:srcRect l="23128" r="30530"/>
          <a:stretch/>
        </p:blipFill>
        <p:spPr>
          <a:xfrm>
            <a:off x="0" y="12953"/>
            <a:ext cx="4736651" cy="6822461"/>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20</a:t>
            </a:fld>
            <a:endParaRPr lang="en-US" sz="1000" dirty="0">
              <a:solidFill>
                <a:schemeClr val="bg1"/>
              </a:solidFill>
            </a:endParaRPr>
          </a:p>
        </p:txBody>
      </p:sp>
      <p:sp>
        <p:nvSpPr>
          <p:cNvPr id="12" name="Body Copy">
            <a:extLst>
              <a:ext uri="{FF2B5EF4-FFF2-40B4-BE49-F238E27FC236}">
                <a16:creationId xmlns:a16="http://schemas.microsoft.com/office/drawing/2014/main" id="{1C1157C8-D7B3-C345-97FB-8F582BC43D0E}"/>
              </a:ext>
            </a:extLst>
          </p:cNvPr>
          <p:cNvSpPr txBox="1">
            <a:spLocks/>
          </p:cNvSpPr>
          <p:nvPr/>
        </p:nvSpPr>
        <p:spPr>
          <a:xfrm>
            <a:off x="5247959" y="1598764"/>
            <a:ext cx="4488469" cy="3678239"/>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r>
              <a:rPr lang="es-ES" sz="2800" b="1" dirty="0">
                <a:solidFill>
                  <a:srgbClr val="00AC69"/>
                </a:solidFill>
              </a:rPr>
              <a:t>Modelo de servicio </a:t>
            </a:r>
          </a:p>
          <a:p>
            <a:pPr marL="115570" marR="0">
              <a:lnSpc>
                <a:spcPct val="115000"/>
              </a:lnSpc>
              <a:spcBef>
                <a:spcPts val="0"/>
              </a:spcBef>
              <a:spcAft>
                <a:spcPts val="0"/>
              </a:spcAft>
            </a:pPr>
            <a:r>
              <a:rPr lang="es-ES" sz="2400" dirty="0">
                <a:solidFill>
                  <a:srgbClr val="616262"/>
                </a:solidFill>
              </a:rPr>
              <a:t>Los consejeros predican con el ejemplo y demuestran compasión por sus comunidades y por los demás.</a:t>
            </a:r>
          </a:p>
          <a:p>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5315987" y="929612"/>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3200" dirty="0">
                <a:solidFill>
                  <a:srgbClr val="616262"/>
                </a:solidFill>
                <a:latin typeface="Arial" panose="020B0604020202020204" pitchFamily="34" charset="0"/>
                <a:cs typeface="Arial" panose="020B0604020202020204" pitchFamily="34" charset="0"/>
              </a:rPr>
              <a:t>El rol del consejero del club Leo</a:t>
            </a:r>
          </a:p>
        </p:txBody>
      </p:sp>
      <p:pic>
        <p:nvPicPr>
          <p:cNvPr id="16" name="Picture 15">
            <a:extLst>
              <a:ext uri="{FF2B5EF4-FFF2-40B4-BE49-F238E27FC236}">
                <a16:creationId xmlns:a16="http://schemas.microsoft.com/office/drawing/2014/main" id="{6BE909D6-A77D-544B-BD31-52026855CBCE}"/>
              </a:ext>
            </a:extLst>
          </p:cNvPr>
          <p:cNvPicPr>
            <a:picLocks noChangeAspect="1"/>
          </p:cNvPicPr>
          <p:nvPr/>
        </p:nvPicPr>
        <p:blipFill rotWithShape="1">
          <a:blip r:embed="rId4"/>
          <a:srcRect l="15744" b="4901"/>
          <a:stretch/>
        </p:blipFill>
        <p:spPr>
          <a:xfrm rot="10800000" flipH="1">
            <a:off x="-12251" y="0"/>
            <a:ext cx="991893" cy="1679305"/>
          </a:xfrm>
          <a:prstGeom prst="rect">
            <a:avLst/>
          </a:prstGeom>
        </p:spPr>
      </p:pic>
      <p:pic>
        <p:nvPicPr>
          <p:cNvPr id="18" name="Picture 17">
            <a:extLst>
              <a:ext uri="{FF2B5EF4-FFF2-40B4-BE49-F238E27FC236}">
                <a16:creationId xmlns:a16="http://schemas.microsoft.com/office/drawing/2014/main" id="{B69D5A32-CA5C-1C42-A20F-A8E74DDFDC87}"/>
              </a:ext>
            </a:extLst>
          </p:cNvPr>
          <p:cNvPicPr>
            <a:picLocks noChangeAspect="1"/>
          </p:cNvPicPr>
          <p:nvPr/>
        </p:nvPicPr>
        <p:blipFill>
          <a:blip r:embed="rId5"/>
          <a:stretch>
            <a:fillRect/>
          </a:stretch>
        </p:blipFill>
        <p:spPr>
          <a:xfrm>
            <a:off x="10210219" y="5453502"/>
            <a:ext cx="1326937" cy="663469"/>
          </a:xfrm>
          <a:prstGeom prst="rect">
            <a:avLst/>
          </a:prstGeom>
        </p:spPr>
      </p:pic>
      <p:pic>
        <p:nvPicPr>
          <p:cNvPr id="19" name="Picture 18">
            <a:extLst>
              <a:ext uri="{FF2B5EF4-FFF2-40B4-BE49-F238E27FC236}">
                <a16:creationId xmlns:a16="http://schemas.microsoft.com/office/drawing/2014/main" id="{D4F63711-71DA-E042-9118-A0CEFB360C83}"/>
              </a:ext>
            </a:extLst>
          </p:cNvPr>
          <p:cNvPicPr>
            <a:picLocks noChangeAspect="1"/>
          </p:cNvPicPr>
          <p:nvPr/>
        </p:nvPicPr>
        <p:blipFill rotWithShape="1">
          <a:blip r:embed="rId6"/>
          <a:srcRect l="68604" t="4387" r="-7305" b="37925"/>
          <a:stretch/>
        </p:blipFill>
        <p:spPr>
          <a:xfrm rot="10800000">
            <a:off x="10508066" y="28450"/>
            <a:ext cx="1683934" cy="3765146"/>
          </a:xfrm>
          <a:prstGeom prst="rect">
            <a:avLst/>
          </a:prstGeom>
        </p:spPr>
      </p:pic>
    </p:spTree>
    <p:extLst>
      <p:ext uri="{BB962C8B-B14F-4D97-AF65-F5344CB8AC3E}">
        <p14:creationId xmlns:p14="http://schemas.microsoft.com/office/powerpoint/2010/main" val="7902061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21</a:t>
            </a:fld>
            <a:endParaRPr lang="en-US" sz="1000" dirty="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2357625" y="949188"/>
            <a:ext cx="8373905" cy="533400"/>
          </a:xfrm>
          <a:prstGeom prst="rect">
            <a:avLst/>
          </a:prstGeom>
        </p:spPr>
        <p:txBody>
          <a:bodyPr>
            <a:normAutofit fontScale="85000" lnSpcReduction="10000"/>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3200" dirty="0">
                <a:solidFill>
                  <a:srgbClr val="55565A"/>
                </a:solidFill>
                <a:latin typeface="Arial" panose="020B0604020202020204" pitchFamily="34" charset="0"/>
                <a:cs typeface="Arial" panose="020B0604020202020204" pitchFamily="34" charset="0"/>
              </a:rPr>
              <a:t>Responsabilidades específicas del consejero Leo</a:t>
            </a:r>
          </a:p>
        </p:txBody>
      </p:sp>
      <p:pic>
        <p:nvPicPr>
          <p:cNvPr id="15" name="Picture 14">
            <a:extLst>
              <a:ext uri="{FF2B5EF4-FFF2-40B4-BE49-F238E27FC236}">
                <a16:creationId xmlns:a16="http://schemas.microsoft.com/office/drawing/2014/main" id="{3CA1ABDE-925E-6E48-9CEE-9D768A6EE0AD}"/>
              </a:ext>
            </a:extLst>
          </p:cNvPr>
          <p:cNvPicPr>
            <a:picLocks noChangeAspect="1"/>
          </p:cNvPicPr>
          <p:nvPr/>
        </p:nvPicPr>
        <p:blipFill>
          <a:blip r:embed="rId5"/>
          <a:stretch>
            <a:fillRect/>
          </a:stretch>
        </p:blipFill>
        <p:spPr>
          <a:xfrm>
            <a:off x="681367" y="461922"/>
            <a:ext cx="1558206" cy="1558206"/>
          </a:xfrm>
          <a:prstGeom prst="rect">
            <a:avLst/>
          </a:prstGeom>
        </p:spPr>
      </p:pic>
      <p:sp>
        <p:nvSpPr>
          <p:cNvPr id="2" name="TextBox 1">
            <a:extLst>
              <a:ext uri="{FF2B5EF4-FFF2-40B4-BE49-F238E27FC236}">
                <a16:creationId xmlns:a16="http://schemas.microsoft.com/office/drawing/2014/main" id="{7EEC8933-4E72-42ED-AACA-CE3BF15C5871}"/>
              </a:ext>
            </a:extLst>
          </p:cNvPr>
          <p:cNvSpPr txBox="1"/>
          <p:nvPr/>
        </p:nvSpPr>
        <p:spPr>
          <a:xfrm>
            <a:off x="2334818" y="1679306"/>
            <a:ext cx="9445504" cy="4324261"/>
          </a:xfrm>
          <a:prstGeom prst="rect">
            <a:avLst/>
          </a:prstGeom>
          <a:noFill/>
        </p:spPr>
        <p:txBody>
          <a:bodyPr wrap="square" lIns="91440" tIns="45720" rIns="91440" bIns="45720" rtlCol="0" anchor="t">
            <a:spAutoFit/>
          </a:bodyPr>
          <a:lstStyle/>
          <a:p>
            <a:pPr marL="342900" indent="-342900">
              <a:spcBef>
                <a:spcPts val="600"/>
              </a:spcBef>
              <a:buFont typeface="Arial" pitchFamily="34" charset="0"/>
              <a:buChar char="•"/>
              <a:defRPr/>
            </a:pPr>
            <a:r>
              <a:rPr lang="es-ES" sz="2000" b="1" dirty="0">
                <a:solidFill>
                  <a:srgbClr val="00AC69"/>
                </a:solidFill>
                <a:latin typeface="Arial" panose="020B0604020202020204" pitchFamily="34" charset="0"/>
                <a:cs typeface="Arial" panose="020B0604020202020204" pitchFamily="34" charset="0"/>
              </a:rPr>
              <a:t>Supervisar</a:t>
            </a:r>
            <a:r>
              <a:rPr lang="es-ES" sz="2000" dirty="0">
                <a:solidFill>
                  <a:srgbClr val="4E4F4F"/>
                </a:solidFill>
                <a:latin typeface="Arial" panose="020B0604020202020204" pitchFamily="34" charset="0"/>
                <a:cs typeface="Arial" panose="020B0604020202020204" pitchFamily="34" charset="0"/>
              </a:rPr>
              <a:t> el inicio y el desarrollo continuo del club Leo.</a:t>
            </a:r>
          </a:p>
          <a:p>
            <a:pPr marL="342900" indent="-342900">
              <a:spcBef>
                <a:spcPts val="600"/>
              </a:spcBef>
              <a:buFont typeface="Arial" pitchFamily="34" charset="0"/>
              <a:buChar char="•"/>
              <a:defRPr/>
            </a:pPr>
            <a:r>
              <a:rPr lang="es-ES" sz="2000" b="1" dirty="0">
                <a:solidFill>
                  <a:srgbClr val="00AC69"/>
                </a:solidFill>
                <a:latin typeface="Arial"/>
                <a:cs typeface="Arial"/>
              </a:rPr>
              <a:t>Informar</a:t>
            </a:r>
            <a:r>
              <a:rPr lang="es-ES" sz="2000" b="1" dirty="0">
                <a:solidFill>
                  <a:srgbClr val="4E4F4F"/>
                </a:solidFill>
                <a:latin typeface="Arial"/>
                <a:cs typeface="Arial"/>
              </a:rPr>
              <a:t> </a:t>
            </a:r>
            <a:r>
              <a:rPr lang="es-ES" sz="2000" dirty="0">
                <a:solidFill>
                  <a:srgbClr val="4E4F4F"/>
                </a:solidFill>
                <a:latin typeface="Arial"/>
                <a:cs typeface="Arial"/>
              </a:rPr>
              <a:t>sobre los dirigentes y socios del club Leo en MyLCI y sobre las actividades de servicio del club Leo en MyLion.</a:t>
            </a:r>
          </a:p>
          <a:p>
            <a:pPr marL="342900" indent="-342900">
              <a:spcBef>
                <a:spcPts val="600"/>
              </a:spcBef>
              <a:buFont typeface="Arial" pitchFamily="34" charset="0"/>
              <a:buChar char="•"/>
              <a:defRPr/>
            </a:pPr>
            <a:r>
              <a:rPr lang="es-ES" sz="2000" b="1" dirty="0">
                <a:solidFill>
                  <a:srgbClr val="00AC69"/>
                </a:solidFill>
                <a:latin typeface="Arial"/>
                <a:cs typeface="Arial"/>
              </a:rPr>
              <a:t>Capacitar </a:t>
            </a:r>
            <a:r>
              <a:rPr lang="es-ES" sz="2000" dirty="0">
                <a:solidFill>
                  <a:srgbClr val="4E4F4F"/>
                </a:solidFill>
                <a:latin typeface="Arial"/>
                <a:cs typeface="Arial"/>
              </a:rPr>
              <a:t>a los dirigentes del club Leo para que puedan utilizar MyLCI y MyLion para presentar informes.</a:t>
            </a:r>
          </a:p>
          <a:p>
            <a:pPr marL="342900" indent="-342900">
              <a:spcBef>
                <a:spcPts val="600"/>
              </a:spcBef>
              <a:buFont typeface="Arial" pitchFamily="34" charset="0"/>
              <a:buChar char="•"/>
              <a:defRPr/>
            </a:pPr>
            <a:r>
              <a:rPr lang="es-ES" sz="2000" b="1" dirty="0">
                <a:solidFill>
                  <a:srgbClr val="00AC69"/>
                </a:solidFill>
                <a:latin typeface="Arial"/>
                <a:cs typeface="Arial"/>
              </a:rPr>
              <a:t>Promover</a:t>
            </a:r>
            <a:r>
              <a:rPr lang="es-ES" sz="2000" dirty="0">
                <a:solidFill>
                  <a:srgbClr val="4E4F4F"/>
                </a:solidFill>
                <a:latin typeface="Arial"/>
                <a:cs typeface="Arial"/>
              </a:rPr>
              <a:t> la colaboración entre los Leos y el club de Leones patrocinador actualizando periódicamente a los Leones sobre las actividades del club Leo.</a:t>
            </a:r>
          </a:p>
          <a:p>
            <a:pPr marL="342900" indent="-342900">
              <a:spcBef>
                <a:spcPts val="600"/>
              </a:spcBef>
              <a:buFont typeface="Arial" pitchFamily="34" charset="0"/>
              <a:buChar char="•"/>
              <a:defRPr/>
            </a:pPr>
            <a:r>
              <a:rPr lang="es-ES" sz="2000" b="1" dirty="0">
                <a:solidFill>
                  <a:srgbClr val="00AC69"/>
                </a:solidFill>
                <a:latin typeface="Arial" panose="020B0604020202020204" pitchFamily="34" charset="0"/>
                <a:cs typeface="Arial" panose="020B0604020202020204" pitchFamily="34" charset="0"/>
              </a:rPr>
              <a:t>Asistir</a:t>
            </a:r>
            <a:r>
              <a:rPr lang="es-ES" sz="2000" dirty="0">
                <a:solidFill>
                  <a:srgbClr val="4E4F4F"/>
                </a:solidFill>
                <a:latin typeface="Arial" panose="020B0604020202020204" pitchFamily="34" charset="0"/>
                <a:cs typeface="Arial" panose="020B0604020202020204" pitchFamily="34" charset="0"/>
              </a:rPr>
              <a:t> a las reuniones del club Leo y de la junta directiva.</a:t>
            </a:r>
          </a:p>
          <a:p>
            <a:pPr marL="342900" indent="-342900">
              <a:spcBef>
                <a:spcPts val="600"/>
              </a:spcBef>
              <a:buFont typeface="Arial" pitchFamily="34" charset="0"/>
              <a:buChar char="•"/>
              <a:defRPr/>
            </a:pPr>
            <a:r>
              <a:rPr lang="es-ES" sz="2000" b="1" dirty="0">
                <a:solidFill>
                  <a:srgbClr val="00AC69"/>
                </a:solidFill>
                <a:latin typeface="Arial" panose="020B0604020202020204" pitchFamily="34" charset="0"/>
                <a:cs typeface="Arial" panose="020B0604020202020204" pitchFamily="34" charset="0"/>
              </a:rPr>
              <a:t>Asegurarse</a:t>
            </a:r>
            <a:r>
              <a:rPr lang="es-ES" sz="2000" dirty="0">
                <a:solidFill>
                  <a:srgbClr val="4E4F4F"/>
                </a:solidFill>
                <a:latin typeface="Arial" panose="020B0604020202020204" pitchFamily="34" charset="0"/>
                <a:cs typeface="Arial" panose="020B0604020202020204" pitchFamily="34" charset="0"/>
              </a:rPr>
              <a:t> de que los nuevos Leos reciban los materiales y se oriente a los socios nuevos.</a:t>
            </a:r>
          </a:p>
          <a:p>
            <a:pPr marL="342900" indent="-342900">
              <a:spcBef>
                <a:spcPts val="600"/>
              </a:spcBef>
              <a:buFont typeface="Arial" pitchFamily="34" charset="0"/>
              <a:buChar char="•"/>
              <a:defRPr/>
            </a:pPr>
            <a:r>
              <a:rPr lang="es-ES" sz="2000" b="1" dirty="0">
                <a:solidFill>
                  <a:srgbClr val="00AC69"/>
                </a:solidFill>
                <a:latin typeface="Arial" panose="020B0604020202020204" pitchFamily="34" charset="0"/>
                <a:cs typeface="Arial" panose="020B0604020202020204" pitchFamily="34" charset="0"/>
              </a:rPr>
              <a:t>Reconocer</a:t>
            </a:r>
            <a:r>
              <a:rPr lang="es-ES" sz="2000" dirty="0">
                <a:solidFill>
                  <a:srgbClr val="4E4F4F"/>
                </a:solidFill>
                <a:latin typeface="Arial" panose="020B0604020202020204" pitchFamily="34" charset="0"/>
                <a:cs typeface="Arial" panose="020B0604020202020204" pitchFamily="34" charset="0"/>
              </a:rPr>
              <a:t> a los Leos por sus logros.</a:t>
            </a:r>
          </a:p>
          <a:p>
            <a:pPr marL="342900" indent="-342900">
              <a:spcBef>
                <a:spcPts val="600"/>
              </a:spcBef>
              <a:buFont typeface="Arial" pitchFamily="34" charset="0"/>
              <a:buChar char="•"/>
              <a:defRPr/>
            </a:pPr>
            <a:r>
              <a:rPr lang="es-ES" sz="2000" b="1" dirty="0">
                <a:solidFill>
                  <a:srgbClr val="00AC69"/>
                </a:solidFill>
                <a:latin typeface="Arial" panose="020B0604020202020204" pitchFamily="34" charset="0"/>
                <a:cs typeface="Arial" panose="020B0604020202020204" pitchFamily="34" charset="0"/>
              </a:rPr>
              <a:t>Alentar</a:t>
            </a:r>
            <a:r>
              <a:rPr lang="es-ES" sz="2000" dirty="0">
                <a:solidFill>
                  <a:srgbClr val="4E4F4F"/>
                </a:solidFill>
                <a:latin typeface="Arial" panose="020B0604020202020204" pitchFamily="34" charset="0"/>
                <a:cs typeface="Arial" panose="020B0604020202020204" pitchFamily="34" charset="0"/>
              </a:rPr>
              <a:t> a los Leos a hacerse Leones.</a:t>
            </a:r>
          </a:p>
        </p:txBody>
      </p:sp>
      <p:pic>
        <p:nvPicPr>
          <p:cNvPr id="9" name="Picture 8">
            <a:extLst>
              <a:ext uri="{FF2B5EF4-FFF2-40B4-BE49-F238E27FC236}">
                <a16:creationId xmlns:a16="http://schemas.microsoft.com/office/drawing/2014/main" id="{5C871625-5A9D-8047-8C92-66672BF3D366}"/>
              </a:ext>
            </a:extLst>
          </p:cNvPr>
          <p:cNvPicPr>
            <a:picLocks noChangeAspect="1"/>
          </p:cNvPicPr>
          <p:nvPr/>
        </p:nvPicPr>
        <p:blipFill>
          <a:blip r:embed="rId6"/>
          <a:stretch>
            <a:fillRect/>
          </a:stretch>
        </p:blipFill>
        <p:spPr>
          <a:xfrm>
            <a:off x="9404593" y="5568763"/>
            <a:ext cx="1326937" cy="663469"/>
          </a:xfrm>
          <a:prstGeom prst="rect">
            <a:avLst/>
          </a:prstGeom>
        </p:spPr>
      </p:pic>
    </p:spTree>
    <p:extLst>
      <p:ext uri="{BB962C8B-B14F-4D97-AF65-F5344CB8AC3E}">
        <p14:creationId xmlns:p14="http://schemas.microsoft.com/office/powerpoint/2010/main" val="29127082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22</a:t>
            </a:fld>
            <a:endParaRPr lang="en-US" sz="1000" dirty="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2357625" y="949188"/>
            <a:ext cx="9040477" cy="533400"/>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3200" dirty="0">
                <a:solidFill>
                  <a:srgbClr val="55565A"/>
                </a:solidFill>
                <a:latin typeface="Arial"/>
                <a:cs typeface="Arial"/>
              </a:rPr>
              <a:t>Diferencia entre clubes Alfa y clubes Omega </a:t>
            </a:r>
          </a:p>
        </p:txBody>
      </p:sp>
      <p:sp>
        <p:nvSpPr>
          <p:cNvPr id="2" name="TextBox 1">
            <a:extLst>
              <a:ext uri="{FF2B5EF4-FFF2-40B4-BE49-F238E27FC236}">
                <a16:creationId xmlns:a16="http://schemas.microsoft.com/office/drawing/2014/main" id="{7EEC8933-4E72-42ED-AACA-CE3BF15C5871}"/>
              </a:ext>
            </a:extLst>
          </p:cNvPr>
          <p:cNvSpPr txBox="1"/>
          <p:nvPr/>
        </p:nvSpPr>
        <p:spPr>
          <a:xfrm>
            <a:off x="2399212" y="1686979"/>
            <a:ext cx="8150087" cy="4416594"/>
          </a:xfrm>
          <a:prstGeom prst="rect">
            <a:avLst/>
          </a:prstGeom>
          <a:noFill/>
        </p:spPr>
        <p:txBody>
          <a:bodyPr wrap="square" lIns="91440" tIns="45720" rIns="91440" bIns="45720" rtlCol="0" anchor="t">
            <a:spAutoFit/>
          </a:bodyPr>
          <a:lstStyle/>
          <a:p>
            <a:pPr>
              <a:spcBef>
                <a:spcPts val="600"/>
              </a:spcBef>
              <a:defRPr/>
            </a:pPr>
            <a:r>
              <a:rPr lang="es-ES" sz="2400" b="1" dirty="0">
                <a:solidFill>
                  <a:srgbClr val="00AC69"/>
                </a:solidFill>
                <a:latin typeface="Arial" panose="020B0604020202020204" pitchFamily="34" charset="0"/>
                <a:cs typeface="Arial" panose="020B0604020202020204" pitchFamily="34" charset="0"/>
              </a:rPr>
              <a:t>Consejero de club Leo Alfa</a:t>
            </a:r>
          </a:p>
          <a:p>
            <a:pPr marL="342900" indent="-342900">
              <a:spcBef>
                <a:spcPts val="600"/>
              </a:spcBef>
              <a:buFont typeface="Arial" pitchFamily="34" charset="0"/>
              <a:buChar char="•"/>
              <a:defRPr/>
            </a:pPr>
            <a:r>
              <a:rPr lang="es-ES" sz="2000" dirty="0">
                <a:solidFill>
                  <a:srgbClr val="4E4F4F"/>
                </a:solidFill>
                <a:latin typeface="Arial" panose="020B0604020202020204" pitchFamily="34" charset="0"/>
                <a:cs typeface="Arial" panose="020B0604020202020204" pitchFamily="34" charset="0"/>
              </a:rPr>
              <a:t>Participa activamente en la orientación de los Leos a través de proyectos y reuniones.</a:t>
            </a:r>
          </a:p>
          <a:p>
            <a:pPr marL="342900" indent="-342900">
              <a:spcBef>
                <a:spcPts val="600"/>
              </a:spcBef>
              <a:buFont typeface="Arial" pitchFamily="34" charset="0"/>
              <a:buChar char="•"/>
              <a:defRPr/>
            </a:pPr>
            <a:r>
              <a:rPr lang="es-ES" sz="2000" dirty="0">
                <a:solidFill>
                  <a:srgbClr val="4E4F4F"/>
                </a:solidFill>
                <a:latin typeface="Arial" panose="020B0604020202020204" pitchFamily="34" charset="0"/>
                <a:cs typeface="Arial" panose="020B0604020202020204" pitchFamily="34" charset="0"/>
              </a:rPr>
              <a:t>Mantiene correspondencia con los padres, la escuela y el club de Leones.</a:t>
            </a:r>
          </a:p>
          <a:p>
            <a:pPr>
              <a:spcBef>
                <a:spcPts val="600"/>
              </a:spcBef>
              <a:defRPr/>
            </a:pPr>
            <a:endParaRPr lang="en-US" sz="1800" kern="0" dirty="0">
              <a:solidFill>
                <a:srgbClr val="81827C"/>
              </a:solidFill>
              <a:ea typeface="+mn-ea"/>
              <a:cs typeface="Arial" pitchFamily="34" charset="0"/>
            </a:endParaRPr>
          </a:p>
          <a:p>
            <a:pPr>
              <a:spcBef>
                <a:spcPts val="600"/>
              </a:spcBef>
              <a:defRPr/>
            </a:pPr>
            <a:r>
              <a:rPr lang="es-ES" sz="2400" b="1" dirty="0">
                <a:solidFill>
                  <a:srgbClr val="00AC69"/>
                </a:solidFill>
                <a:latin typeface="Arial" panose="020B0604020202020204" pitchFamily="34" charset="0"/>
                <a:cs typeface="Arial" panose="020B0604020202020204" pitchFamily="34" charset="0"/>
              </a:rPr>
              <a:t>Consejero de club Leo Omega</a:t>
            </a:r>
          </a:p>
          <a:p>
            <a:pPr marL="342900" indent="-342900">
              <a:spcBef>
                <a:spcPts val="600"/>
              </a:spcBef>
              <a:buFont typeface="Arial" pitchFamily="34" charset="0"/>
              <a:buChar char="•"/>
              <a:defRPr/>
            </a:pPr>
            <a:r>
              <a:rPr lang="es-ES" sz="2000" dirty="0">
                <a:solidFill>
                  <a:srgbClr val="4E4F4F"/>
                </a:solidFill>
                <a:latin typeface="Arial" panose="020B0604020202020204" pitchFamily="34" charset="0"/>
                <a:cs typeface="Arial" panose="020B0604020202020204" pitchFamily="34" charset="0"/>
              </a:rPr>
              <a:t>Actúa como enlace entre el club Leo y el club de Leones patrocinador.</a:t>
            </a:r>
          </a:p>
          <a:p>
            <a:pPr marL="342900" indent="-342900">
              <a:spcBef>
                <a:spcPts val="600"/>
              </a:spcBef>
              <a:buFont typeface="Arial" pitchFamily="34" charset="0"/>
              <a:buChar char="•"/>
              <a:defRPr/>
            </a:pPr>
            <a:r>
              <a:rPr lang="es-ES" sz="2000" dirty="0">
                <a:solidFill>
                  <a:srgbClr val="4E4F4F"/>
                </a:solidFill>
                <a:latin typeface="Arial"/>
                <a:cs typeface="Arial"/>
              </a:rPr>
              <a:t>A medida que los Leos asumen más responsabilidades, se involucra cada vez menos en la administración diaria.</a:t>
            </a:r>
          </a:p>
          <a:p>
            <a:pPr marL="342900" indent="-342900">
              <a:spcBef>
                <a:spcPts val="600"/>
              </a:spcBef>
              <a:buFont typeface="Arial" pitchFamily="34" charset="0"/>
              <a:buChar char="•"/>
              <a:defRPr/>
            </a:pPr>
            <a:r>
              <a:rPr lang="es-ES" sz="2000" dirty="0">
                <a:solidFill>
                  <a:srgbClr val="4E4F4F"/>
                </a:solidFill>
                <a:latin typeface="Arial"/>
                <a:cs typeface="Arial"/>
              </a:rPr>
              <a:t>Apoya el desarrollo personal y profesional de los Leos.</a:t>
            </a:r>
          </a:p>
        </p:txBody>
      </p:sp>
      <p:pic>
        <p:nvPicPr>
          <p:cNvPr id="10" name="Picture 9">
            <a:extLst>
              <a:ext uri="{FF2B5EF4-FFF2-40B4-BE49-F238E27FC236}">
                <a16:creationId xmlns:a16="http://schemas.microsoft.com/office/drawing/2014/main" id="{4764AFEF-26C9-C843-A5C7-275F9DF709BD}"/>
              </a:ext>
            </a:extLst>
          </p:cNvPr>
          <p:cNvPicPr>
            <a:picLocks noChangeAspect="1"/>
          </p:cNvPicPr>
          <p:nvPr/>
        </p:nvPicPr>
        <p:blipFill>
          <a:blip r:embed="rId5"/>
          <a:stretch>
            <a:fillRect/>
          </a:stretch>
        </p:blipFill>
        <p:spPr>
          <a:xfrm>
            <a:off x="9404593" y="5568763"/>
            <a:ext cx="1326937" cy="663469"/>
          </a:xfrm>
          <a:prstGeom prst="rect">
            <a:avLst/>
          </a:prstGeom>
        </p:spPr>
      </p:pic>
      <p:pic>
        <p:nvPicPr>
          <p:cNvPr id="11" name="Picture 10">
            <a:extLst>
              <a:ext uri="{FF2B5EF4-FFF2-40B4-BE49-F238E27FC236}">
                <a16:creationId xmlns:a16="http://schemas.microsoft.com/office/drawing/2014/main" id="{758B8836-AD9B-A740-A73F-576CB5D7A692}"/>
              </a:ext>
            </a:extLst>
          </p:cNvPr>
          <p:cNvPicPr>
            <a:picLocks noChangeAspect="1"/>
          </p:cNvPicPr>
          <p:nvPr/>
        </p:nvPicPr>
        <p:blipFill>
          <a:blip r:embed="rId6"/>
          <a:stretch>
            <a:fillRect/>
          </a:stretch>
        </p:blipFill>
        <p:spPr>
          <a:xfrm>
            <a:off x="681367" y="461922"/>
            <a:ext cx="1558206" cy="1558206"/>
          </a:xfrm>
          <a:prstGeom prst="rect">
            <a:avLst/>
          </a:prstGeom>
        </p:spPr>
      </p:pic>
    </p:spTree>
    <p:extLst>
      <p:ext uri="{BB962C8B-B14F-4D97-AF65-F5344CB8AC3E}">
        <p14:creationId xmlns:p14="http://schemas.microsoft.com/office/powerpoint/2010/main" val="22386152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23</a:t>
            </a:fld>
            <a:endParaRPr lang="en-US" sz="1000" dirty="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2357625" y="949187"/>
            <a:ext cx="9304985" cy="749431"/>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3200" dirty="0">
                <a:solidFill>
                  <a:srgbClr val="55565A"/>
                </a:solidFill>
                <a:latin typeface="Arial" panose="020B0604020202020204" pitchFamily="34" charset="0"/>
                <a:cs typeface="Arial" panose="020B0604020202020204" pitchFamily="34" charset="0"/>
              </a:rPr>
              <a:t>Diferencia entre clubes basados en la escuela y clubes basados en la comunidad</a:t>
            </a:r>
          </a:p>
        </p:txBody>
      </p:sp>
      <p:sp>
        <p:nvSpPr>
          <p:cNvPr id="2" name="TextBox 1">
            <a:extLst>
              <a:ext uri="{FF2B5EF4-FFF2-40B4-BE49-F238E27FC236}">
                <a16:creationId xmlns:a16="http://schemas.microsoft.com/office/drawing/2014/main" id="{7EEC8933-4E72-42ED-AACA-CE3BF15C5871}"/>
              </a:ext>
            </a:extLst>
          </p:cNvPr>
          <p:cNvSpPr txBox="1"/>
          <p:nvPr/>
        </p:nvSpPr>
        <p:spPr>
          <a:xfrm>
            <a:off x="2357625" y="2076995"/>
            <a:ext cx="8842482" cy="4755148"/>
          </a:xfrm>
          <a:prstGeom prst="rect">
            <a:avLst/>
          </a:prstGeom>
          <a:noFill/>
        </p:spPr>
        <p:txBody>
          <a:bodyPr wrap="square" rtlCol="0">
            <a:spAutoFit/>
          </a:bodyPr>
          <a:lstStyle/>
          <a:p>
            <a:pPr>
              <a:spcBef>
                <a:spcPts val="600"/>
              </a:spcBef>
              <a:defRPr/>
            </a:pPr>
            <a:r>
              <a:rPr lang="es-ES" sz="2400" b="1" dirty="0">
                <a:solidFill>
                  <a:srgbClr val="00AC69"/>
                </a:solidFill>
                <a:latin typeface="Arial" panose="020B0604020202020204" pitchFamily="34" charset="0"/>
                <a:cs typeface="Arial" panose="020B0604020202020204" pitchFamily="34" charset="0"/>
              </a:rPr>
              <a:t>Consejeros de clubes Leo basados en la comunidad</a:t>
            </a:r>
          </a:p>
          <a:p>
            <a:pPr marL="342900" indent="-342900">
              <a:spcBef>
                <a:spcPts val="600"/>
              </a:spcBef>
              <a:buFont typeface="Arial" panose="020B0604020202020204" pitchFamily="34" charset="0"/>
              <a:buChar char="•"/>
              <a:defRPr/>
            </a:pPr>
            <a:r>
              <a:rPr lang="es-ES" sz="2000" dirty="0">
                <a:solidFill>
                  <a:srgbClr val="4E4F4F"/>
                </a:solidFill>
                <a:latin typeface="Arial" panose="020B0604020202020204" pitchFamily="34" charset="0"/>
                <a:cs typeface="Arial" panose="020B0604020202020204" pitchFamily="34" charset="0"/>
              </a:rPr>
              <a:t>Los clubes están abiertos a los jóvenes de la zona que reúnen los requisitos.</a:t>
            </a:r>
          </a:p>
          <a:p>
            <a:pPr marL="342900" indent="-342900">
              <a:spcBef>
                <a:spcPts val="600"/>
              </a:spcBef>
              <a:buFont typeface="Arial" panose="020B0604020202020204" pitchFamily="34" charset="0"/>
              <a:buChar char="•"/>
              <a:defRPr/>
            </a:pPr>
            <a:r>
              <a:rPr lang="es-ES" sz="2000" dirty="0">
                <a:solidFill>
                  <a:srgbClr val="4E4F4F"/>
                </a:solidFill>
                <a:latin typeface="Arial" panose="020B0604020202020204" pitchFamily="34" charset="0"/>
                <a:cs typeface="Arial" panose="020B0604020202020204" pitchFamily="34" charset="0"/>
              </a:rPr>
              <a:t>Se reúnen en un lugar céntrico de la comunidad, como puede ser un centro comunitario, un espacio religioso o una escuela.</a:t>
            </a:r>
          </a:p>
          <a:p>
            <a:pPr>
              <a:spcBef>
                <a:spcPts val="600"/>
              </a:spcBef>
              <a:defRPr/>
            </a:pPr>
            <a:r>
              <a:rPr lang="es-ES" sz="2000" dirty="0">
                <a:solidFill>
                  <a:srgbClr val="4E4F4F"/>
                </a:solidFill>
                <a:latin typeface="Arial" panose="020B0604020202020204" pitchFamily="34" charset="0"/>
                <a:cs typeface="Arial" panose="020B0604020202020204" pitchFamily="34" charset="0"/>
              </a:rPr>
              <a:t> </a:t>
            </a:r>
            <a:endParaRPr lang="es-ES" sz="900" dirty="0">
              <a:solidFill>
                <a:srgbClr val="4E4F4F"/>
              </a:solidFill>
              <a:latin typeface="Arial" panose="020B0604020202020204" pitchFamily="34" charset="0"/>
              <a:cs typeface="Arial" panose="020B0604020202020204" pitchFamily="34" charset="0"/>
            </a:endParaRPr>
          </a:p>
          <a:p>
            <a:pPr>
              <a:spcBef>
                <a:spcPts val="600"/>
              </a:spcBef>
              <a:defRPr/>
            </a:pPr>
            <a:r>
              <a:rPr lang="es-ES" sz="2400" b="1" dirty="0">
                <a:solidFill>
                  <a:srgbClr val="00AC69"/>
                </a:solidFill>
                <a:latin typeface="Arial" panose="020B0604020202020204" pitchFamily="34" charset="0"/>
                <a:cs typeface="Arial" panose="020B0604020202020204" pitchFamily="34" charset="0"/>
              </a:rPr>
              <a:t>Consejeros de clubes Leo basados en la escuela</a:t>
            </a:r>
          </a:p>
          <a:p>
            <a:pPr marL="342900" indent="-342900">
              <a:spcBef>
                <a:spcPts val="600"/>
              </a:spcBef>
              <a:buFont typeface="Arial" pitchFamily="34" charset="0"/>
              <a:buChar char="•"/>
              <a:defRPr/>
            </a:pPr>
            <a:r>
              <a:rPr lang="es-ES" sz="2000" dirty="0">
                <a:solidFill>
                  <a:srgbClr val="4E4F4F"/>
                </a:solidFill>
                <a:latin typeface="Arial" panose="020B0604020202020204" pitchFamily="34" charset="0"/>
                <a:cs typeface="Arial" panose="020B0604020202020204" pitchFamily="34" charset="0"/>
              </a:rPr>
              <a:t>Los clubes reclutan a sus socios entre los estudiantes de una escuela local.</a:t>
            </a:r>
          </a:p>
          <a:p>
            <a:pPr marL="342900" indent="-342900">
              <a:spcBef>
                <a:spcPts val="600"/>
              </a:spcBef>
              <a:buFont typeface="Arial" pitchFamily="34" charset="0"/>
              <a:buChar char="•"/>
              <a:defRPr/>
            </a:pPr>
            <a:r>
              <a:rPr lang="es-ES" sz="2000" dirty="0">
                <a:solidFill>
                  <a:srgbClr val="4E4F4F"/>
                </a:solidFill>
                <a:latin typeface="Arial" panose="020B0604020202020204" pitchFamily="34" charset="0"/>
                <a:cs typeface="Arial" panose="020B0604020202020204" pitchFamily="34" charset="0"/>
              </a:rPr>
              <a:t>Trabajan con un consejero docente, que puede ser o no ser socio del club de Leones patrocinador.</a:t>
            </a:r>
          </a:p>
          <a:p>
            <a:pPr marL="342900" indent="-342900">
              <a:spcBef>
                <a:spcPts val="600"/>
              </a:spcBef>
              <a:buFont typeface="Arial" pitchFamily="34" charset="0"/>
              <a:buChar char="•"/>
              <a:defRPr/>
            </a:pPr>
            <a:r>
              <a:rPr lang="es-ES" sz="2000" dirty="0">
                <a:solidFill>
                  <a:srgbClr val="4E4F4F"/>
                </a:solidFill>
                <a:latin typeface="Arial" panose="020B0604020202020204" pitchFamily="34" charset="0"/>
                <a:cs typeface="Arial" panose="020B0604020202020204" pitchFamily="34" charset="0"/>
              </a:rPr>
              <a:t>Se reúnen en la escuela o en un espacio determinado cerca de la escuela.</a:t>
            </a:r>
          </a:p>
        </p:txBody>
      </p:sp>
      <p:pic>
        <p:nvPicPr>
          <p:cNvPr id="10" name="Picture 9">
            <a:extLst>
              <a:ext uri="{FF2B5EF4-FFF2-40B4-BE49-F238E27FC236}">
                <a16:creationId xmlns:a16="http://schemas.microsoft.com/office/drawing/2014/main" id="{08A85A00-EE04-D943-9ABC-F65F88572D00}"/>
              </a:ext>
            </a:extLst>
          </p:cNvPr>
          <p:cNvPicPr>
            <a:picLocks noChangeAspect="1"/>
          </p:cNvPicPr>
          <p:nvPr/>
        </p:nvPicPr>
        <p:blipFill>
          <a:blip r:embed="rId5"/>
          <a:stretch>
            <a:fillRect/>
          </a:stretch>
        </p:blipFill>
        <p:spPr>
          <a:xfrm>
            <a:off x="9404593" y="5568763"/>
            <a:ext cx="1326937" cy="663469"/>
          </a:xfrm>
          <a:prstGeom prst="rect">
            <a:avLst/>
          </a:prstGeom>
        </p:spPr>
      </p:pic>
      <p:pic>
        <p:nvPicPr>
          <p:cNvPr id="11" name="Picture 10">
            <a:extLst>
              <a:ext uri="{FF2B5EF4-FFF2-40B4-BE49-F238E27FC236}">
                <a16:creationId xmlns:a16="http://schemas.microsoft.com/office/drawing/2014/main" id="{F23B4E02-3C88-6541-9B25-8A734276D7AD}"/>
              </a:ext>
            </a:extLst>
          </p:cNvPr>
          <p:cNvPicPr>
            <a:picLocks noChangeAspect="1"/>
          </p:cNvPicPr>
          <p:nvPr/>
        </p:nvPicPr>
        <p:blipFill>
          <a:blip r:embed="rId6"/>
          <a:stretch>
            <a:fillRect/>
          </a:stretch>
        </p:blipFill>
        <p:spPr>
          <a:xfrm>
            <a:off x="681367" y="461922"/>
            <a:ext cx="1558206" cy="1558206"/>
          </a:xfrm>
          <a:prstGeom prst="rect">
            <a:avLst/>
          </a:prstGeom>
        </p:spPr>
      </p:pic>
    </p:spTree>
    <p:extLst>
      <p:ext uri="{BB962C8B-B14F-4D97-AF65-F5344CB8AC3E}">
        <p14:creationId xmlns:p14="http://schemas.microsoft.com/office/powerpoint/2010/main" val="9935362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shape&#10;&#10;Description automatically generated">
            <a:extLst>
              <a:ext uri="{FF2B5EF4-FFF2-40B4-BE49-F238E27FC236}">
                <a16:creationId xmlns:a16="http://schemas.microsoft.com/office/drawing/2014/main" id="{7D8F3676-5A3A-A04E-86C3-479AF63F5121}"/>
              </a:ext>
            </a:extLst>
          </p:cNvPr>
          <p:cNvPicPr>
            <a:picLocks noChangeAspect="1"/>
          </p:cNvPicPr>
          <p:nvPr/>
        </p:nvPicPr>
        <p:blipFill>
          <a:blip r:embed="rId3"/>
          <a:stretch>
            <a:fillRect/>
          </a:stretch>
        </p:blipFill>
        <p:spPr>
          <a:xfrm>
            <a:off x="0" y="0"/>
            <a:ext cx="12172208" cy="6858000"/>
          </a:xfrm>
          <a:prstGeom prst="rect">
            <a:avLst/>
          </a:prstGeom>
        </p:spPr>
      </p:pic>
      <p:sp>
        <p:nvSpPr>
          <p:cNvPr id="44" name="Page Number - Blue">
            <a:extLst>
              <a:ext uri="{FF2B5EF4-FFF2-40B4-BE49-F238E27FC236}">
                <a16:creationId xmlns:a16="http://schemas.microsoft.com/office/drawing/2014/main" id="{362D8FF9-7C88-9840-ADD7-5EA947433F25}"/>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24</a:t>
            </a:fld>
            <a:endParaRPr lang="en-US" sz="1000" dirty="0">
              <a:solidFill>
                <a:srgbClr val="00338D"/>
              </a:solidFill>
            </a:endParaRPr>
          </a:p>
        </p:txBody>
      </p:sp>
      <p:sp>
        <p:nvSpPr>
          <p:cNvPr id="2" name="TextBox 1">
            <a:extLst>
              <a:ext uri="{FF2B5EF4-FFF2-40B4-BE49-F238E27FC236}">
                <a16:creationId xmlns:a16="http://schemas.microsoft.com/office/drawing/2014/main" id="{848F00FF-2D96-479E-85DD-00A894EEB8BB}"/>
              </a:ext>
            </a:extLst>
          </p:cNvPr>
          <p:cNvSpPr txBox="1"/>
          <p:nvPr/>
        </p:nvSpPr>
        <p:spPr>
          <a:xfrm>
            <a:off x="1109164" y="1423741"/>
            <a:ext cx="8672526" cy="4893647"/>
          </a:xfrm>
          <a:prstGeom prst="rect">
            <a:avLst/>
          </a:prstGeom>
          <a:noFill/>
        </p:spPr>
        <p:txBody>
          <a:bodyPr wrap="square" rtlCol="0">
            <a:spAutoFit/>
          </a:bodyPr>
          <a:lstStyle/>
          <a:p>
            <a:r>
              <a:rPr lang="es-ES" sz="2400" dirty="0">
                <a:solidFill>
                  <a:schemeClr val="bg1"/>
                </a:solidFill>
                <a:effectLst>
                  <a:glow>
                    <a:schemeClr val="bg1"/>
                  </a:glow>
                </a:effectLst>
                <a:latin typeface="Arial" panose="020B0604020202020204" pitchFamily="34" charset="0"/>
                <a:cs typeface="Arial" panose="020B0604020202020204" pitchFamily="34" charset="0"/>
              </a:rPr>
              <a:t>Puntos importantes del módulo</a:t>
            </a:r>
          </a:p>
          <a:p>
            <a:pPr marL="342900" indent="-342900">
              <a:buFont typeface="Arial" panose="020B0604020202020204" pitchFamily="34" charset="0"/>
              <a:buChar char="•"/>
            </a:pPr>
            <a:r>
              <a:rPr lang="es-ES" sz="2400" dirty="0">
                <a:solidFill>
                  <a:schemeClr val="bg1"/>
                </a:solidFill>
                <a:effectLst>
                  <a:glow>
                    <a:schemeClr val="bg1"/>
                  </a:glow>
                </a:effectLst>
                <a:latin typeface="Arial" panose="020B0604020202020204" pitchFamily="34" charset="0"/>
                <a:cs typeface="Arial" panose="020B0604020202020204" pitchFamily="34" charset="0"/>
              </a:rPr>
              <a:t>Los consejeros de clubes Leo actúan como mentores, motivadores, asesores, enlaces y modelos de servicio. </a:t>
            </a:r>
          </a:p>
          <a:p>
            <a:pPr marL="342900" indent="-342900">
              <a:buFont typeface="Arial" panose="020B0604020202020204" pitchFamily="34" charset="0"/>
              <a:buChar char="•"/>
            </a:pPr>
            <a:r>
              <a:rPr lang="es-ES" sz="2400" dirty="0">
                <a:solidFill>
                  <a:schemeClr val="bg1"/>
                </a:solidFill>
                <a:effectLst>
                  <a:glow>
                    <a:schemeClr val="bg1"/>
                  </a:glow>
                </a:effectLst>
                <a:latin typeface="Arial" panose="020B0604020202020204" pitchFamily="34" charset="0"/>
                <a:cs typeface="Arial" panose="020B0604020202020204" pitchFamily="34" charset="0"/>
              </a:rPr>
              <a:t>La forma en que el consejero del club Leo trabaja con el club dependerá del tipo de club, de su ubicación y de los propios Leos.</a:t>
            </a:r>
          </a:p>
          <a:p>
            <a:pPr marL="342900" indent="-342900">
              <a:buFont typeface="Arial" panose="020B0604020202020204" pitchFamily="34" charset="0"/>
              <a:buChar char="•"/>
            </a:pPr>
            <a:endParaRPr lang="en-US" sz="2400" dirty="0">
              <a:solidFill>
                <a:schemeClr val="bg1"/>
              </a:solidFill>
              <a:effectLst>
                <a:glow>
                  <a:schemeClr val="bg1"/>
                </a:glow>
              </a:effectLst>
              <a:latin typeface="Arial" panose="020B0604020202020204" pitchFamily="34" charset="0"/>
              <a:cs typeface="Arial" panose="020B0604020202020204" pitchFamily="34" charset="0"/>
            </a:endParaRPr>
          </a:p>
          <a:p>
            <a:r>
              <a:rPr lang="es-ES" sz="2400" dirty="0">
                <a:solidFill>
                  <a:schemeClr val="bg1"/>
                </a:solidFill>
                <a:effectLst>
                  <a:glow>
                    <a:schemeClr val="bg1"/>
                  </a:glow>
                </a:effectLst>
                <a:latin typeface="Arial" panose="020B0604020202020204" pitchFamily="34" charset="0"/>
                <a:cs typeface="Arial" panose="020B0604020202020204" pitchFamily="34" charset="0"/>
              </a:rPr>
              <a:t>Actividad de fin de módulo</a:t>
            </a:r>
          </a:p>
          <a:p>
            <a:pPr marL="342900" indent="-342900">
              <a:buFont typeface="Arial" panose="020B0604020202020204" pitchFamily="34" charset="0"/>
              <a:buChar char="•"/>
            </a:pPr>
            <a:r>
              <a:rPr lang="es-ES" sz="2400" dirty="0">
                <a:solidFill>
                  <a:schemeClr val="bg1"/>
                </a:solidFill>
                <a:effectLst>
                  <a:glow>
                    <a:schemeClr val="bg1"/>
                  </a:glow>
                </a:effectLst>
                <a:latin typeface="Arial" panose="020B0604020202020204" pitchFamily="34" charset="0"/>
                <a:cs typeface="Arial" panose="020B0604020202020204" pitchFamily="34" charset="0"/>
              </a:rPr>
              <a:t>Crear un plan para el éxito como consejero de club Leo desarrollando una estrategia que se base en el tipo de club, su ubicación y cada una de las cinco características en acción.  </a:t>
            </a:r>
          </a:p>
          <a:p>
            <a:pPr marL="342900" indent="-342900">
              <a:buFont typeface="Arial" panose="020B0604020202020204" pitchFamily="34" charset="0"/>
              <a:buChar char="•"/>
            </a:pPr>
            <a:endParaRPr lang="en-US" sz="2400" dirty="0">
              <a:solidFill>
                <a:srgbClr val="616262"/>
              </a:solidFill>
              <a:latin typeface="Arial" panose="020B0604020202020204" pitchFamily="34" charset="0"/>
              <a:cs typeface="Arial" panose="020B0604020202020204" pitchFamily="34" charset="0"/>
            </a:endParaRPr>
          </a:p>
        </p:txBody>
      </p:sp>
      <p:sp>
        <p:nvSpPr>
          <p:cNvPr id="10" name="Text Placeholder 18">
            <a:extLst>
              <a:ext uri="{FF2B5EF4-FFF2-40B4-BE49-F238E27FC236}">
                <a16:creationId xmlns:a16="http://schemas.microsoft.com/office/drawing/2014/main" id="{37642B63-DF84-BF4F-A498-00702E42F473}"/>
              </a:ext>
            </a:extLst>
          </p:cNvPr>
          <p:cNvSpPr txBox="1">
            <a:spLocks/>
          </p:cNvSpPr>
          <p:nvPr/>
        </p:nvSpPr>
        <p:spPr>
          <a:xfrm>
            <a:off x="566923" y="431127"/>
            <a:ext cx="6097978" cy="855806"/>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sz="3200" dirty="0">
                <a:solidFill>
                  <a:schemeClr val="bg1"/>
                </a:solidFill>
                <a:effectLst>
                  <a:glow>
                    <a:schemeClr val="bg1"/>
                  </a:glow>
                </a:effectLst>
              </a:rPr>
              <a:t>Resumen</a:t>
            </a:r>
          </a:p>
        </p:txBody>
      </p:sp>
      <p:pic>
        <p:nvPicPr>
          <p:cNvPr id="11" name="Picture 10">
            <a:extLst>
              <a:ext uri="{FF2B5EF4-FFF2-40B4-BE49-F238E27FC236}">
                <a16:creationId xmlns:a16="http://schemas.microsoft.com/office/drawing/2014/main" id="{160A87CF-F851-324A-B445-26194A82D825}"/>
              </a:ext>
            </a:extLst>
          </p:cNvPr>
          <p:cNvPicPr>
            <a:picLocks noChangeAspect="1"/>
          </p:cNvPicPr>
          <p:nvPr/>
        </p:nvPicPr>
        <p:blipFill>
          <a:blip r:embed="rId4"/>
          <a:stretch>
            <a:fillRect/>
          </a:stretch>
        </p:blipFill>
        <p:spPr>
          <a:xfrm>
            <a:off x="2790826" y="527295"/>
            <a:ext cx="1326937" cy="663469"/>
          </a:xfrm>
          <a:prstGeom prst="rect">
            <a:avLst/>
          </a:prstGeom>
        </p:spPr>
      </p:pic>
    </p:spTree>
    <p:extLst>
      <p:ext uri="{BB962C8B-B14F-4D97-AF65-F5344CB8AC3E}">
        <p14:creationId xmlns:p14="http://schemas.microsoft.com/office/powerpoint/2010/main" val="16643568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5" name="Picture 4">
            <a:extLst>
              <a:ext uri="{FF2B5EF4-FFF2-40B4-BE49-F238E27FC236}">
                <a16:creationId xmlns:a16="http://schemas.microsoft.com/office/drawing/2014/main" id="{63615F89-6ED4-014E-BAF1-EAF400E5FB06}"/>
              </a:ext>
            </a:extLst>
          </p:cNvPr>
          <p:cNvPicPr>
            <a:picLocks noChangeAspect="1"/>
          </p:cNvPicPr>
          <p:nvPr/>
        </p:nvPicPr>
        <p:blipFill rotWithShape="1">
          <a:blip r:embed="rId3"/>
          <a:srcRect l="50576" t="38725" r="13273" b="18858"/>
          <a:stretch/>
        </p:blipFill>
        <p:spPr>
          <a:xfrm>
            <a:off x="-8627" y="-4"/>
            <a:ext cx="3896559" cy="6858004"/>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25</a:t>
            </a:fld>
            <a:endParaRPr lang="en-US" sz="1000" dirty="0">
              <a:solidFill>
                <a:schemeClr val="bg1"/>
              </a:solidFill>
            </a:endParaRPr>
          </a:p>
        </p:txBody>
      </p:sp>
      <p:pic>
        <p:nvPicPr>
          <p:cNvPr id="8" name="Picture 7">
            <a:extLst>
              <a:ext uri="{FF2B5EF4-FFF2-40B4-BE49-F238E27FC236}">
                <a16:creationId xmlns:a16="http://schemas.microsoft.com/office/drawing/2014/main" id="{53CA8ABF-F451-834E-959B-CB6351D33432}"/>
              </a:ext>
            </a:extLst>
          </p:cNvPr>
          <p:cNvPicPr>
            <a:picLocks noChangeAspect="1"/>
          </p:cNvPicPr>
          <p:nvPr/>
        </p:nvPicPr>
        <p:blipFill rotWithShape="1">
          <a:blip r:embed="rId4"/>
          <a:srcRect l="8882" t="39439" r="65220" b="6057"/>
          <a:stretch/>
        </p:blipFill>
        <p:spPr>
          <a:xfrm>
            <a:off x="10873688" y="2669027"/>
            <a:ext cx="1326938" cy="4188974"/>
          </a:xfrm>
          <a:prstGeom prst="rect">
            <a:avLst/>
          </a:prstGeom>
        </p:spPr>
      </p:pic>
      <p:sp>
        <p:nvSpPr>
          <p:cNvPr id="11" name="Headline">
            <a:extLst>
              <a:ext uri="{FF2B5EF4-FFF2-40B4-BE49-F238E27FC236}">
                <a16:creationId xmlns:a16="http://schemas.microsoft.com/office/drawing/2014/main" id="{622FE577-F779-D749-832E-E2BF2D349C8C}"/>
              </a:ext>
            </a:extLst>
          </p:cNvPr>
          <p:cNvSpPr txBox="1">
            <a:spLocks/>
          </p:cNvSpPr>
          <p:nvPr/>
        </p:nvSpPr>
        <p:spPr>
          <a:xfrm>
            <a:off x="4053799" y="2555481"/>
            <a:ext cx="7275095" cy="1679305"/>
          </a:xfrm>
          <a:prstGeom prst="rect">
            <a:avLst/>
          </a:prstGeom>
        </p:spPr>
        <p:txBody>
          <a:bodyPr anchor="t" anchorCtr="0"/>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pPr>
            <a:r>
              <a:rPr lang="es-ES" sz="6000" dirty="0">
                <a:latin typeface="Arial Black" panose="020B0604020202020204" pitchFamily="34" charset="0"/>
                <a:cs typeface="Arial Black" panose="020B0604020202020204" pitchFamily="34" charset="0"/>
              </a:rPr>
              <a:t>Módulo 3</a:t>
            </a:r>
          </a:p>
          <a:p>
            <a:pPr>
              <a:spcBef>
                <a:spcPts val="0"/>
              </a:spcBef>
            </a:pPr>
            <a:r>
              <a:rPr lang="es-ES" sz="4000" b="0" dirty="0"/>
              <a:t>Administración del club Leo</a:t>
            </a:r>
          </a:p>
        </p:txBody>
      </p:sp>
      <p:pic>
        <p:nvPicPr>
          <p:cNvPr id="12" name="Picture 11">
            <a:extLst>
              <a:ext uri="{FF2B5EF4-FFF2-40B4-BE49-F238E27FC236}">
                <a16:creationId xmlns:a16="http://schemas.microsoft.com/office/drawing/2014/main" id="{21B0CCCA-29CE-7247-A64B-38AF184170DC}"/>
              </a:ext>
            </a:extLst>
          </p:cNvPr>
          <p:cNvPicPr>
            <a:picLocks noChangeAspect="1"/>
          </p:cNvPicPr>
          <p:nvPr/>
        </p:nvPicPr>
        <p:blipFill>
          <a:blip r:embed="rId5"/>
          <a:stretch>
            <a:fillRect/>
          </a:stretch>
        </p:blipFill>
        <p:spPr>
          <a:xfrm>
            <a:off x="9215017" y="5862797"/>
            <a:ext cx="1326937" cy="663469"/>
          </a:xfrm>
          <a:prstGeom prst="rect">
            <a:avLst/>
          </a:prstGeom>
        </p:spPr>
      </p:pic>
      <p:pic>
        <p:nvPicPr>
          <p:cNvPr id="14" name="Picture 13">
            <a:extLst>
              <a:ext uri="{FF2B5EF4-FFF2-40B4-BE49-F238E27FC236}">
                <a16:creationId xmlns:a16="http://schemas.microsoft.com/office/drawing/2014/main" id="{8C43F6E3-7FBB-F54B-B7C7-F2CB2E0AF859}"/>
              </a:ext>
            </a:extLst>
          </p:cNvPr>
          <p:cNvPicPr>
            <a:picLocks noChangeAspect="1"/>
          </p:cNvPicPr>
          <p:nvPr/>
        </p:nvPicPr>
        <p:blipFill>
          <a:blip r:embed="rId6"/>
          <a:stretch>
            <a:fillRect/>
          </a:stretch>
        </p:blipFill>
        <p:spPr>
          <a:xfrm>
            <a:off x="1608668" y="2422605"/>
            <a:ext cx="2113397" cy="2113397"/>
          </a:xfrm>
          <a:prstGeom prst="rect">
            <a:avLst/>
          </a:prstGeom>
        </p:spPr>
      </p:pic>
    </p:spTree>
    <p:extLst>
      <p:ext uri="{BB962C8B-B14F-4D97-AF65-F5344CB8AC3E}">
        <p14:creationId xmlns:p14="http://schemas.microsoft.com/office/powerpoint/2010/main" val="608417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4064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4"/>
          <a:srcRect l="16530" t="2053" r="10928" b="4800"/>
          <a:stretch/>
        </p:blipFill>
        <p:spPr>
          <a:xfrm>
            <a:off x="-29036"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26</a:t>
            </a:fld>
            <a:endParaRPr lang="en-US" sz="1000" dirty="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5"/>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2232170" y="614264"/>
            <a:ext cx="9304985" cy="749431"/>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2800" dirty="0">
                <a:solidFill>
                  <a:srgbClr val="616262"/>
                </a:solidFill>
                <a:latin typeface="Arial" panose="020B0604020202020204" pitchFamily="34" charset="0"/>
                <a:cs typeface="Arial" panose="020B0604020202020204" pitchFamily="34" charset="0"/>
              </a:rPr>
              <a:t>Formularios de solicitud de afiliación a un club Leo</a:t>
            </a:r>
          </a:p>
        </p:txBody>
      </p:sp>
      <p:sp>
        <p:nvSpPr>
          <p:cNvPr id="2" name="TextBox 1">
            <a:extLst>
              <a:ext uri="{FF2B5EF4-FFF2-40B4-BE49-F238E27FC236}">
                <a16:creationId xmlns:a16="http://schemas.microsoft.com/office/drawing/2014/main" id="{7EEC8933-4E72-42ED-AACA-CE3BF15C5871}"/>
              </a:ext>
            </a:extLst>
          </p:cNvPr>
          <p:cNvSpPr txBox="1"/>
          <p:nvPr/>
        </p:nvSpPr>
        <p:spPr>
          <a:xfrm>
            <a:off x="2232171" y="1208745"/>
            <a:ext cx="9210134" cy="1200329"/>
          </a:xfrm>
          <a:prstGeom prst="rect">
            <a:avLst/>
          </a:prstGeom>
          <a:noFill/>
        </p:spPr>
        <p:txBody>
          <a:bodyPr wrap="square" rtlCol="0">
            <a:spAutoFit/>
          </a:bodyPr>
          <a:lstStyle/>
          <a:p>
            <a:pPr eaLnBrk="1" hangingPunct="1">
              <a:defRPr/>
            </a:pPr>
            <a:r>
              <a:rPr lang="es-ES" sz="2400" dirty="0">
                <a:solidFill>
                  <a:srgbClr val="616262"/>
                </a:solidFill>
                <a:latin typeface="Arial" panose="020B0604020202020204" pitchFamily="34" charset="0"/>
                <a:cs typeface="Arial" panose="020B0604020202020204" pitchFamily="34" charset="0"/>
              </a:rPr>
              <a:t>Los Leos interesados en ingresar a un club deben enviar el formulario de solicitud de afiliación a un club Leo (</a:t>
            </a:r>
            <a:r>
              <a:rPr lang="es-ES" sz="2400" dirty="0">
                <a:solidFill>
                  <a:srgbClr val="81827C"/>
                </a:solidFill>
                <a:latin typeface="Arial" panose="020B0604020202020204" pitchFamily="34" charset="0"/>
                <a:cs typeface="Arial" panose="020B0604020202020204" pitchFamily="34" charset="0"/>
                <a:hlinkClick r:id="rId6"/>
              </a:rPr>
              <a:t>Leo 50A </a:t>
            </a:r>
            <a:r>
              <a:rPr lang="es-ES" sz="2400" dirty="0">
                <a:solidFill>
                  <a:srgbClr val="616262"/>
                </a:solidFill>
                <a:latin typeface="Arial" panose="020B0604020202020204" pitchFamily="34" charset="0"/>
                <a:cs typeface="Arial" panose="020B0604020202020204" pitchFamily="34" charset="0"/>
              </a:rPr>
              <a:t>o </a:t>
            </a:r>
            <a:r>
              <a:rPr lang="es-ES" sz="2400" dirty="0">
                <a:solidFill>
                  <a:srgbClr val="81827C"/>
                </a:solidFill>
                <a:latin typeface="Arial" panose="020B0604020202020204" pitchFamily="34" charset="0"/>
                <a:cs typeface="Arial" panose="020B0604020202020204" pitchFamily="34" charset="0"/>
                <a:hlinkClick r:id="rId7"/>
              </a:rPr>
              <a:t>Leo 50O</a:t>
            </a:r>
            <a:r>
              <a:rPr lang="es-ES" sz="2400" dirty="0">
                <a:solidFill>
                  <a:srgbClr val="616262"/>
                </a:solidFill>
                <a:latin typeface="Arial" panose="020B0604020202020204" pitchFamily="34" charset="0"/>
                <a:cs typeface="Arial" panose="020B0604020202020204" pitchFamily="34" charset="0"/>
              </a:rPr>
              <a:t>) al club de Leones patrocinador </a:t>
            </a:r>
          </a:p>
          <a:p>
            <a:pPr eaLnBrk="1" hangingPunct="1">
              <a:defRPr/>
            </a:pPr>
            <a:r>
              <a:rPr lang="es-ES" sz="2400" dirty="0">
                <a:solidFill>
                  <a:srgbClr val="616262"/>
                </a:solidFill>
                <a:latin typeface="Arial" panose="020B0604020202020204" pitchFamily="34" charset="0"/>
                <a:cs typeface="Arial" panose="020B0604020202020204" pitchFamily="34" charset="0"/>
              </a:rPr>
              <a:t>. </a:t>
            </a:r>
          </a:p>
        </p:txBody>
      </p:sp>
      <p:graphicFrame>
        <p:nvGraphicFramePr>
          <p:cNvPr id="3" name="Object 2">
            <a:extLst>
              <a:ext uri="{FF2B5EF4-FFF2-40B4-BE49-F238E27FC236}">
                <a16:creationId xmlns:a16="http://schemas.microsoft.com/office/drawing/2014/main" id="{286EA2F5-8B79-4532-BD15-5E72679D3138}"/>
              </a:ext>
            </a:extLst>
          </p:cNvPr>
          <p:cNvGraphicFramePr>
            <a:graphicFrameLocks noChangeAspect="1"/>
          </p:cNvGraphicFramePr>
          <p:nvPr>
            <p:extLst>
              <p:ext uri="{D42A27DB-BD31-4B8C-83A1-F6EECF244321}">
                <p14:modId xmlns:p14="http://schemas.microsoft.com/office/powerpoint/2010/main" val="3822965314"/>
              </p:ext>
            </p:extLst>
          </p:nvPr>
        </p:nvGraphicFramePr>
        <p:xfrm>
          <a:off x="3421962" y="2516071"/>
          <a:ext cx="3177876" cy="4112545"/>
        </p:xfrm>
        <a:graphic>
          <a:graphicData uri="http://schemas.openxmlformats.org/presentationml/2006/ole">
            <mc:AlternateContent xmlns:mc="http://schemas.openxmlformats.org/markup-compatibility/2006">
              <mc:Choice xmlns:v="urn:schemas-microsoft-com:vml" Requires="v">
                <p:oleObj spid="_x0000_s1227" name="Acrobat Document" r:id="rId8" imgW="3886052" imgH="5029200" progId="AcroExch.Document.DC">
                  <p:embed/>
                </p:oleObj>
              </mc:Choice>
              <mc:Fallback>
                <p:oleObj name="Acrobat Document" r:id="rId8" imgW="3886052" imgH="5029200" progId="AcroExch.Document.DC">
                  <p:embed/>
                  <p:pic>
                    <p:nvPicPr>
                      <p:cNvPr id="3" name="Object 2">
                        <a:extLst>
                          <a:ext uri="{FF2B5EF4-FFF2-40B4-BE49-F238E27FC236}">
                            <a16:creationId xmlns:a16="http://schemas.microsoft.com/office/drawing/2014/main" id="{286EA2F5-8B79-4532-BD15-5E72679D3138}"/>
                          </a:ext>
                        </a:extLst>
                      </p:cNvPr>
                      <p:cNvPicPr/>
                      <p:nvPr/>
                    </p:nvPicPr>
                    <p:blipFill>
                      <a:blip r:embed="rId9"/>
                      <a:stretch>
                        <a:fillRect/>
                      </a:stretch>
                    </p:blipFill>
                    <p:spPr>
                      <a:xfrm>
                        <a:off x="3421962" y="2516071"/>
                        <a:ext cx="3177876" cy="4112545"/>
                      </a:xfrm>
                      <a:prstGeom prst="rect">
                        <a:avLst/>
                      </a:prstGeom>
                      <a:ln>
                        <a:solidFill>
                          <a:srgbClr val="616262"/>
                        </a:solidFill>
                      </a:ln>
                    </p:spPr>
                  </p:pic>
                </p:oleObj>
              </mc:Fallback>
            </mc:AlternateContent>
          </a:graphicData>
        </a:graphic>
      </p:graphicFrame>
      <p:graphicFrame>
        <p:nvGraphicFramePr>
          <p:cNvPr id="5" name="Object 4">
            <a:extLst>
              <a:ext uri="{FF2B5EF4-FFF2-40B4-BE49-F238E27FC236}">
                <a16:creationId xmlns:a16="http://schemas.microsoft.com/office/drawing/2014/main" id="{C6B696EE-C53C-4EE1-B4AB-57F3A22AFD63}"/>
              </a:ext>
            </a:extLst>
          </p:cNvPr>
          <p:cNvGraphicFramePr>
            <a:graphicFrameLocks noChangeAspect="1"/>
          </p:cNvGraphicFramePr>
          <p:nvPr>
            <p:extLst>
              <p:ext uri="{D42A27DB-BD31-4B8C-83A1-F6EECF244321}">
                <p14:modId xmlns:p14="http://schemas.microsoft.com/office/powerpoint/2010/main" val="4276230538"/>
              </p:ext>
            </p:extLst>
          </p:nvPr>
        </p:nvGraphicFramePr>
        <p:xfrm>
          <a:off x="6863699" y="2516071"/>
          <a:ext cx="3195669" cy="4135572"/>
        </p:xfrm>
        <a:graphic>
          <a:graphicData uri="http://schemas.openxmlformats.org/presentationml/2006/ole">
            <mc:AlternateContent xmlns:mc="http://schemas.openxmlformats.org/markup-compatibility/2006">
              <mc:Choice xmlns:v="urn:schemas-microsoft-com:vml" Requires="v">
                <p:oleObj spid="_x0000_s1228" name="Acrobat Document" r:id="rId10" imgW="3886052" imgH="5029200" progId="AcroExch.Document.DC">
                  <p:embed/>
                </p:oleObj>
              </mc:Choice>
              <mc:Fallback>
                <p:oleObj name="Acrobat Document" r:id="rId10" imgW="3886052" imgH="5029200" progId="AcroExch.Document.DC">
                  <p:embed/>
                  <p:pic>
                    <p:nvPicPr>
                      <p:cNvPr id="5" name="Object 4">
                        <a:extLst>
                          <a:ext uri="{FF2B5EF4-FFF2-40B4-BE49-F238E27FC236}">
                            <a16:creationId xmlns:a16="http://schemas.microsoft.com/office/drawing/2014/main" id="{C6B696EE-C53C-4EE1-B4AB-57F3A22AFD63}"/>
                          </a:ext>
                        </a:extLst>
                      </p:cNvPr>
                      <p:cNvPicPr/>
                      <p:nvPr/>
                    </p:nvPicPr>
                    <p:blipFill>
                      <a:blip r:embed="rId11"/>
                      <a:stretch>
                        <a:fillRect/>
                      </a:stretch>
                    </p:blipFill>
                    <p:spPr>
                      <a:xfrm>
                        <a:off x="6863699" y="2516071"/>
                        <a:ext cx="3195669" cy="4135572"/>
                      </a:xfrm>
                      <a:prstGeom prst="rect">
                        <a:avLst/>
                      </a:prstGeom>
                      <a:ln>
                        <a:solidFill>
                          <a:srgbClr val="616262"/>
                        </a:solidFill>
                      </a:ln>
                    </p:spPr>
                  </p:pic>
                </p:oleObj>
              </mc:Fallback>
            </mc:AlternateContent>
          </a:graphicData>
        </a:graphic>
      </p:graphicFrame>
      <p:pic>
        <p:nvPicPr>
          <p:cNvPr id="18" name="Picture 17">
            <a:extLst>
              <a:ext uri="{FF2B5EF4-FFF2-40B4-BE49-F238E27FC236}">
                <a16:creationId xmlns:a16="http://schemas.microsoft.com/office/drawing/2014/main" id="{5A4FDCFB-DF2A-4446-A2E1-C638BBD0C4FF}"/>
              </a:ext>
            </a:extLst>
          </p:cNvPr>
          <p:cNvPicPr>
            <a:picLocks noChangeAspect="1"/>
          </p:cNvPicPr>
          <p:nvPr/>
        </p:nvPicPr>
        <p:blipFill>
          <a:blip r:embed="rId12"/>
          <a:stretch>
            <a:fillRect/>
          </a:stretch>
        </p:blipFill>
        <p:spPr>
          <a:xfrm>
            <a:off x="443733" y="471847"/>
            <a:ext cx="1558206" cy="1558206"/>
          </a:xfrm>
          <a:prstGeom prst="rect">
            <a:avLst/>
          </a:prstGeom>
        </p:spPr>
      </p:pic>
    </p:spTree>
    <p:extLst>
      <p:ext uri="{BB962C8B-B14F-4D97-AF65-F5344CB8AC3E}">
        <p14:creationId xmlns:p14="http://schemas.microsoft.com/office/powerpoint/2010/main" val="2422468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5052"/>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27</a:t>
            </a:fld>
            <a:endParaRPr lang="en-US" sz="1000" dirty="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2080727" y="606656"/>
            <a:ext cx="9304985" cy="749431"/>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3200" dirty="0">
                <a:solidFill>
                  <a:srgbClr val="616262"/>
                </a:solidFill>
                <a:latin typeface="Arial" panose="020B0604020202020204" pitchFamily="34" charset="0"/>
                <a:cs typeface="Arial" panose="020B0604020202020204" pitchFamily="34" charset="0"/>
              </a:rPr>
              <a:t>Consentimiento de los padres de los Leos Alfa</a:t>
            </a:r>
          </a:p>
        </p:txBody>
      </p:sp>
      <p:sp>
        <p:nvSpPr>
          <p:cNvPr id="2" name="TextBox 1">
            <a:extLst>
              <a:ext uri="{FF2B5EF4-FFF2-40B4-BE49-F238E27FC236}">
                <a16:creationId xmlns:a16="http://schemas.microsoft.com/office/drawing/2014/main" id="{7EEC8933-4E72-42ED-AACA-CE3BF15C5871}"/>
              </a:ext>
            </a:extLst>
          </p:cNvPr>
          <p:cNvSpPr txBox="1"/>
          <p:nvPr/>
        </p:nvSpPr>
        <p:spPr>
          <a:xfrm>
            <a:off x="2080728" y="1356087"/>
            <a:ext cx="3131352" cy="2677656"/>
          </a:xfrm>
          <a:prstGeom prst="rect">
            <a:avLst/>
          </a:prstGeom>
          <a:noFill/>
        </p:spPr>
        <p:txBody>
          <a:bodyPr wrap="square" lIns="91440" tIns="45720" rIns="91440" bIns="45720" rtlCol="0" anchor="t">
            <a:spAutoFit/>
          </a:bodyPr>
          <a:lstStyle/>
          <a:p>
            <a:pPr>
              <a:defRPr/>
            </a:pPr>
            <a:r>
              <a:rPr lang="es-ES" sz="2400" b="1" dirty="0">
                <a:solidFill>
                  <a:srgbClr val="00AC69"/>
                </a:solidFill>
                <a:latin typeface="Arial"/>
                <a:cs typeface="Arial"/>
              </a:rPr>
              <a:t>El formulario de afiliación de Leo Alfa (Leo 50A) </a:t>
            </a:r>
            <a:r>
              <a:rPr lang="es-ES" sz="2400" dirty="0">
                <a:solidFill>
                  <a:srgbClr val="81827C"/>
                </a:solidFill>
                <a:latin typeface="Arial"/>
                <a:cs typeface="Arial"/>
              </a:rPr>
              <a:t>incluye una sección de consentimiento de los padres que debe completarse.</a:t>
            </a:r>
          </a:p>
        </p:txBody>
      </p:sp>
      <p:pic>
        <p:nvPicPr>
          <p:cNvPr id="8" name="Picture 7" descr="Graphical user interface, text&#10;&#10;Description automatically generated">
            <a:extLst>
              <a:ext uri="{FF2B5EF4-FFF2-40B4-BE49-F238E27FC236}">
                <a16:creationId xmlns:a16="http://schemas.microsoft.com/office/drawing/2014/main" id="{1ED1A806-54F0-47B7-A48A-CD1A4E3F3C53}"/>
              </a:ext>
            </a:extLst>
          </p:cNvPr>
          <p:cNvPicPr>
            <a:picLocks noChangeAspect="1"/>
          </p:cNvPicPr>
          <p:nvPr/>
        </p:nvPicPr>
        <p:blipFill>
          <a:blip r:embed="rId5"/>
          <a:stretch>
            <a:fillRect/>
          </a:stretch>
        </p:blipFill>
        <p:spPr>
          <a:xfrm>
            <a:off x="5106253" y="1550246"/>
            <a:ext cx="6286327" cy="4769158"/>
          </a:xfrm>
          <a:prstGeom prst="rect">
            <a:avLst/>
          </a:prstGeom>
        </p:spPr>
      </p:pic>
      <p:pic>
        <p:nvPicPr>
          <p:cNvPr id="15" name="Picture 14">
            <a:extLst>
              <a:ext uri="{FF2B5EF4-FFF2-40B4-BE49-F238E27FC236}">
                <a16:creationId xmlns:a16="http://schemas.microsoft.com/office/drawing/2014/main" id="{4D560536-FD57-EF4C-91C7-F27EECF8A230}"/>
              </a:ext>
            </a:extLst>
          </p:cNvPr>
          <p:cNvPicPr>
            <a:picLocks noChangeAspect="1"/>
          </p:cNvPicPr>
          <p:nvPr/>
        </p:nvPicPr>
        <p:blipFill>
          <a:blip r:embed="rId6"/>
          <a:stretch>
            <a:fillRect/>
          </a:stretch>
        </p:blipFill>
        <p:spPr>
          <a:xfrm>
            <a:off x="495336" y="403898"/>
            <a:ext cx="1558206" cy="1558206"/>
          </a:xfrm>
          <a:prstGeom prst="rect">
            <a:avLst/>
          </a:prstGeom>
        </p:spPr>
      </p:pic>
    </p:spTree>
    <p:extLst>
      <p:ext uri="{BB962C8B-B14F-4D97-AF65-F5344CB8AC3E}">
        <p14:creationId xmlns:p14="http://schemas.microsoft.com/office/powerpoint/2010/main" val="13109443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28</a:t>
            </a:fld>
            <a:endParaRPr lang="en-US" sz="1000" dirty="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pic>
        <p:nvPicPr>
          <p:cNvPr id="15" name="Picture 14">
            <a:extLst>
              <a:ext uri="{FF2B5EF4-FFF2-40B4-BE49-F238E27FC236}">
                <a16:creationId xmlns:a16="http://schemas.microsoft.com/office/drawing/2014/main" id="{3CA1ABDE-925E-6E48-9CEE-9D768A6EE0AD}"/>
              </a:ext>
            </a:extLst>
          </p:cNvPr>
          <p:cNvPicPr>
            <a:picLocks noChangeAspect="1"/>
          </p:cNvPicPr>
          <p:nvPr/>
        </p:nvPicPr>
        <p:blipFill>
          <a:blip r:embed="rId5"/>
          <a:stretch>
            <a:fillRect/>
          </a:stretch>
        </p:blipFill>
        <p:spPr>
          <a:xfrm>
            <a:off x="443733" y="471847"/>
            <a:ext cx="1558206" cy="1558206"/>
          </a:xfrm>
          <a:prstGeom prst="rect">
            <a:avLst/>
          </a:prstGeom>
        </p:spPr>
      </p:pic>
      <p:sp>
        <p:nvSpPr>
          <p:cNvPr id="2" name="TextBox 1">
            <a:extLst>
              <a:ext uri="{FF2B5EF4-FFF2-40B4-BE49-F238E27FC236}">
                <a16:creationId xmlns:a16="http://schemas.microsoft.com/office/drawing/2014/main" id="{7EEC8933-4E72-42ED-AACA-CE3BF15C5871}"/>
              </a:ext>
            </a:extLst>
          </p:cNvPr>
          <p:cNvSpPr txBox="1"/>
          <p:nvPr/>
        </p:nvSpPr>
        <p:spPr>
          <a:xfrm>
            <a:off x="1776550" y="633277"/>
            <a:ext cx="10319656" cy="1323439"/>
          </a:xfrm>
          <a:prstGeom prst="rect">
            <a:avLst/>
          </a:prstGeom>
          <a:noFill/>
        </p:spPr>
        <p:txBody>
          <a:bodyPr wrap="square" lIns="91440" tIns="45720" rIns="91440" bIns="45720" rtlCol="0" anchor="t">
            <a:spAutoFit/>
          </a:bodyPr>
          <a:lstStyle/>
          <a:p>
            <a:pPr marL="0" indent="0" eaLnBrk="1" hangingPunct="1">
              <a:buFont typeface="Arial" pitchFamily="34" charset="0"/>
              <a:buNone/>
              <a:defRPr/>
            </a:pPr>
            <a:r>
              <a:rPr lang="es-ES" sz="3200" b="1" dirty="0">
                <a:solidFill>
                  <a:srgbClr val="616262"/>
                </a:solidFill>
                <a:latin typeface="Arial" panose="020B0604020202020204" pitchFamily="34" charset="0"/>
                <a:cs typeface="Arial" panose="020B0604020202020204" pitchFamily="34" charset="0"/>
              </a:rPr>
              <a:t>Importancia de los informes de socios y dirigentes</a:t>
            </a:r>
          </a:p>
          <a:p>
            <a:endParaRPr lang="en-US" sz="2400" b="1" dirty="0">
              <a:solidFill>
                <a:srgbClr val="F14619"/>
              </a:solidFill>
            </a:endParaRPr>
          </a:p>
          <a:p>
            <a:endParaRPr lang="en-US" sz="2400" b="1" dirty="0">
              <a:solidFill>
                <a:srgbClr val="F14619"/>
              </a:solidFill>
            </a:endParaRPr>
          </a:p>
        </p:txBody>
      </p:sp>
      <p:pic>
        <p:nvPicPr>
          <p:cNvPr id="10" name="Picture 9">
            <a:extLst>
              <a:ext uri="{FF2B5EF4-FFF2-40B4-BE49-F238E27FC236}">
                <a16:creationId xmlns:a16="http://schemas.microsoft.com/office/drawing/2014/main" id="{2C9FC6F6-AF17-45CB-B355-DEA0F60F063F}"/>
              </a:ext>
            </a:extLst>
          </p:cNvPr>
          <p:cNvPicPr>
            <a:picLocks noChangeAspect="1"/>
          </p:cNvPicPr>
          <p:nvPr/>
        </p:nvPicPr>
        <p:blipFill>
          <a:blip r:embed="rId6"/>
          <a:stretch>
            <a:fillRect/>
          </a:stretch>
        </p:blipFill>
        <p:spPr>
          <a:xfrm>
            <a:off x="3000650" y="1410430"/>
            <a:ext cx="6668096" cy="5240523"/>
          </a:xfrm>
          <a:prstGeom prst="rect">
            <a:avLst/>
          </a:prstGeom>
          <a:ln w="12700">
            <a:solidFill>
              <a:schemeClr val="tx1">
                <a:lumMod val="50000"/>
                <a:lumOff val="50000"/>
              </a:schemeClr>
            </a:solidFill>
          </a:ln>
        </p:spPr>
      </p:pic>
    </p:spTree>
    <p:extLst>
      <p:ext uri="{BB962C8B-B14F-4D97-AF65-F5344CB8AC3E}">
        <p14:creationId xmlns:p14="http://schemas.microsoft.com/office/powerpoint/2010/main" val="29354605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29</a:t>
            </a:fld>
            <a:endParaRPr lang="en-US" sz="1000" dirty="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2" name="TextBox 1">
            <a:extLst>
              <a:ext uri="{FF2B5EF4-FFF2-40B4-BE49-F238E27FC236}">
                <a16:creationId xmlns:a16="http://schemas.microsoft.com/office/drawing/2014/main" id="{7EEC8933-4E72-42ED-AACA-CE3BF15C5871}"/>
              </a:ext>
            </a:extLst>
          </p:cNvPr>
          <p:cNvSpPr txBox="1"/>
          <p:nvPr/>
        </p:nvSpPr>
        <p:spPr>
          <a:xfrm>
            <a:off x="2169514" y="534576"/>
            <a:ext cx="8963813" cy="1169551"/>
          </a:xfrm>
          <a:prstGeom prst="rect">
            <a:avLst/>
          </a:prstGeom>
          <a:noFill/>
        </p:spPr>
        <p:txBody>
          <a:bodyPr wrap="square" rtlCol="0">
            <a:spAutoFit/>
          </a:bodyPr>
          <a:lstStyle/>
          <a:p>
            <a:pPr marL="0" indent="0" eaLnBrk="1" hangingPunct="1">
              <a:buFont typeface="Arial" pitchFamily="34" charset="0"/>
              <a:buNone/>
              <a:defRPr/>
            </a:pPr>
            <a:r>
              <a:rPr lang="es-ES" sz="3200" b="1" dirty="0">
                <a:solidFill>
                  <a:srgbClr val="616262"/>
                </a:solidFill>
                <a:latin typeface="Arial" panose="020B0604020202020204" pitchFamily="34" charset="0"/>
                <a:cs typeface="Arial" panose="020B0604020202020204" pitchFamily="34" charset="0"/>
              </a:rPr>
              <a:t>Acceso a informes de afiliación en </a:t>
            </a:r>
            <a:r>
              <a:rPr lang="es-ES" sz="3200" b="1" dirty="0">
                <a:solidFill>
                  <a:srgbClr val="00AC69"/>
                </a:solidFill>
                <a:latin typeface="Arial" panose="020B0604020202020204" pitchFamily="34" charset="0"/>
                <a:cs typeface="Arial" panose="020B0604020202020204" pitchFamily="34" charset="0"/>
              </a:rPr>
              <a:t>MyLCI</a:t>
            </a:r>
          </a:p>
          <a:p>
            <a:pPr marL="0" indent="0">
              <a:buFont typeface="Arial" pitchFamily="34" charset="0"/>
              <a:buNone/>
              <a:defRPr/>
            </a:pPr>
            <a:endParaRPr lang="en-US" b="1" kern="0" dirty="0">
              <a:solidFill>
                <a:srgbClr val="00AC69"/>
              </a:solidFill>
              <a:latin typeface="Arial" panose="020B0604020202020204" pitchFamily="34" charset="0"/>
              <a:cs typeface="Arial" panose="020B0604020202020204" pitchFamily="34" charset="0"/>
            </a:endParaRPr>
          </a:p>
          <a:p>
            <a:pPr marL="0" indent="0">
              <a:buFont typeface="Arial" pitchFamily="34" charset="0"/>
              <a:buNone/>
              <a:defRPr/>
            </a:pPr>
            <a:endParaRPr lang="en-US" sz="2000" dirty="0"/>
          </a:p>
        </p:txBody>
      </p:sp>
      <p:graphicFrame>
        <p:nvGraphicFramePr>
          <p:cNvPr id="9" name="Table 8">
            <a:extLst>
              <a:ext uri="{FF2B5EF4-FFF2-40B4-BE49-F238E27FC236}">
                <a16:creationId xmlns:a16="http://schemas.microsoft.com/office/drawing/2014/main" id="{76F05E3B-0450-4063-9602-669517DABC81}"/>
              </a:ext>
            </a:extLst>
          </p:cNvPr>
          <p:cNvGraphicFramePr>
            <a:graphicFrameLocks noGrp="1"/>
          </p:cNvGraphicFramePr>
          <p:nvPr>
            <p:extLst>
              <p:ext uri="{D42A27DB-BD31-4B8C-83A1-F6EECF244321}">
                <p14:modId xmlns:p14="http://schemas.microsoft.com/office/powerpoint/2010/main" val="1660811956"/>
              </p:ext>
            </p:extLst>
          </p:nvPr>
        </p:nvGraphicFramePr>
        <p:xfrm>
          <a:off x="2257968" y="1337121"/>
          <a:ext cx="8875359" cy="4925853"/>
        </p:xfrm>
        <a:graphic>
          <a:graphicData uri="http://schemas.openxmlformats.org/drawingml/2006/table">
            <a:tbl>
              <a:tblPr firstRow="1" firstCol="1" bandRow="1">
                <a:tableStyleId>{FABFCF23-3B69-468F-B69F-88F6DE6A72F2}</a:tableStyleId>
              </a:tblPr>
              <a:tblGrid>
                <a:gridCol w="2507343">
                  <a:extLst>
                    <a:ext uri="{9D8B030D-6E8A-4147-A177-3AD203B41FA5}">
                      <a16:colId xmlns:a16="http://schemas.microsoft.com/office/drawing/2014/main" val="613060639"/>
                    </a:ext>
                  </a:extLst>
                </a:gridCol>
                <a:gridCol w="3184008">
                  <a:extLst>
                    <a:ext uri="{9D8B030D-6E8A-4147-A177-3AD203B41FA5}">
                      <a16:colId xmlns:a16="http://schemas.microsoft.com/office/drawing/2014/main" val="2574482494"/>
                    </a:ext>
                  </a:extLst>
                </a:gridCol>
                <a:gridCol w="3184008">
                  <a:extLst>
                    <a:ext uri="{9D8B030D-6E8A-4147-A177-3AD203B41FA5}">
                      <a16:colId xmlns:a16="http://schemas.microsoft.com/office/drawing/2014/main" val="3860545635"/>
                    </a:ext>
                  </a:extLst>
                </a:gridCol>
              </a:tblGrid>
              <a:tr h="277489">
                <a:tc>
                  <a:txBody>
                    <a:bodyPr/>
                    <a:lstStyle/>
                    <a:p>
                      <a:pPr marL="0" marR="0" algn="ctr">
                        <a:spcBef>
                          <a:spcPts val="0"/>
                        </a:spcBef>
                        <a:spcAft>
                          <a:spcPts val="0"/>
                        </a:spcAft>
                      </a:pPr>
                      <a:r>
                        <a:rPr lang="es-ES" sz="1600" dirty="0">
                          <a:latin typeface="Arial" panose="020B0604020202020204" pitchFamily="34" charset="0"/>
                          <a:cs typeface="Arial" panose="020B0604020202020204" pitchFamily="34" charset="0"/>
                        </a:rPr>
                        <a:t>Título del dirigente</a:t>
                      </a:r>
                    </a:p>
                  </a:txBody>
                  <a:tcPr marL="64411" marR="64411" marT="0" marB="0" anchor="ctr">
                    <a:lnR w="6350" cap="flat" cmpd="sng" algn="ctr">
                      <a:noFill/>
                      <a:prstDash val="solid"/>
                      <a:round/>
                      <a:headEnd type="none" w="med" len="med"/>
                      <a:tailEnd type="none" w="med" len="med"/>
                    </a:lnR>
                    <a:solidFill>
                      <a:srgbClr val="407CCA"/>
                    </a:solidFill>
                  </a:tcPr>
                </a:tc>
                <a:tc>
                  <a:txBody>
                    <a:bodyPr/>
                    <a:lstStyle/>
                    <a:p>
                      <a:pPr marL="0" marR="0" algn="ctr">
                        <a:spcBef>
                          <a:spcPts val="0"/>
                        </a:spcBef>
                        <a:spcAft>
                          <a:spcPts val="0"/>
                        </a:spcAft>
                      </a:pPr>
                      <a:r>
                        <a:rPr lang="es-ES" sz="1600" dirty="0">
                          <a:latin typeface="Arial" panose="020B0604020202020204" pitchFamily="34" charset="0"/>
                          <a:ea typeface="Calibri" panose="020F0502020204030204" pitchFamily="34" charset="0"/>
                          <a:cs typeface="Arial" panose="020B0604020202020204" pitchFamily="34" charset="0"/>
                        </a:rPr>
                        <a:t>Presentado por</a:t>
                      </a:r>
                    </a:p>
                  </a:txBody>
                  <a:tcPr marL="64411" marR="64411" marT="0" marB="0" anchor="ctr">
                    <a:lnL w="6350" cap="flat" cmpd="sng" algn="ctr">
                      <a:noFill/>
                      <a:prstDash val="solid"/>
                      <a:round/>
                      <a:headEnd type="none" w="med" len="med"/>
                      <a:tailEnd type="none" w="med" len="med"/>
                    </a:lnL>
                    <a:lnR w="6350" cap="flat" cmpd="sng" algn="ctr">
                      <a:solidFill>
                        <a:srgbClr val="407CCA"/>
                      </a:solidFill>
                      <a:prstDash val="solid"/>
                      <a:round/>
                      <a:headEnd type="none" w="med" len="med"/>
                      <a:tailEnd type="none" w="med" len="med"/>
                    </a:lnR>
                    <a:solidFill>
                      <a:srgbClr val="407CCA"/>
                    </a:solidFill>
                  </a:tcPr>
                </a:tc>
                <a:tc>
                  <a:txBody>
                    <a:bodyPr/>
                    <a:lstStyle/>
                    <a:p>
                      <a:pPr marL="0" marR="0" algn="ctr">
                        <a:spcBef>
                          <a:spcPts val="0"/>
                        </a:spcBef>
                        <a:spcAft>
                          <a:spcPts val="0"/>
                        </a:spcAft>
                      </a:pPr>
                      <a:r>
                        <a:rPr lang="es-ES" sz="1600" dirty="0">
                          <a:latin typeface="Arial" panose="020B0604020202020204" pitchFamily="34" charset="0"/>
                          <a:cs typeface="Arial" panose="020B0604020202020204" pitchFamily="34" charset="0"/>
                        </a:rPr>
                        <a:t>Acceso</a:t>
                      </a:r>
                    </a:p>
                  </a:txBody>
                  <a:tcPr marL="64411" marR="64411" marT="0" marB="0" anchor="ctr">
                    <a:lnL w="6350" cap="flat" cmpd="sng" algn="ctr">
                      <a:solidFill>
                        <a:srgbClr val="407CCA"/>
                      </a:solidFill>
                      <a:prstDash val="solid"/>
                      <a:round/>
                      <a:headEnd type="none" w="med" len="med"/>
                      <a:tailEnd type="none" w="med" len="med"/>
                    </a:lnL>
                    <a:solidFill>
                      <a:srgbClr val="407CCA"/>
                    </a:solidFill>
                  </a:tcPr>
                </a:tc>
                <a:extLst>
                  <a:ext uri="{0D108BD9-81ED-4DB2-BD59-A6C34878D82A}">
                    <a16:rowId xmlns:a16="http://schemas.microsoft.com/office/drawing/2014/main" val="2839205544"/>
                  </a:ext>
                </a:extLst>
              </a:tr>
              <a:tr h="662618">
                <a:tc>
                  <a:txBody>
                    <a:bodyPr/>
                    <a:lstStyle/>
                    <a:p>
                      <a:pPr marL="0" marR="0" algn="ctr">
                        <a:spcBef>
                          <a:spcPts val="0"/>
                        </a:spcBef>
                        <a:spcAft>
                          <a:spcPts val="0"/>
                        </a:spcAft>
                      </a:pPr>
                      <a:r>
                        <a:rPr lang="es-ES" sz="1400" dirty="0">
                          <a:latin typeface="Arial" panose="020B0604020202020204" pitchFamily="34" charset="0"/>
                          <a:cs typeface="Arial" panose="020B0604020202020204" pitchFamily="34" charset="0"/>
                        </a:rPr>
                        <a:t>Presidente del club Leo</a:t>
                      </a:r>
                    </a:p>
                  </a:txBody>
                  <a:tcPr marL="64411" marR="64411" marT="0" marB="0" anchor="ctr">
                    <a:lnR w="6350" cap="flat" cmpd="sng" algn="ctr">
                      <a:solidFill>
                        <a:srgbClr val="407CCA"/>
                      </a:solidFill>
                      <a:prstDash val="solid"/>
                      <a:round/>
                      <a:headEnd type="none" w="med" len="med"/>
                      <a:tailEnd type="none" w="med" len="med"/>
                    </a:lnR>
                    <a:solidFill>
                      <a:srgbClr val="616262">
                        <a:alpha val="15000"/>
                      </a:srgbClr>
                    </a:solidFill>
                  </a:tcPr>
                </a:tc>
                <a:tc>
                  <a:txBody>
                    <a:bodyPr/>
                    <a:lstStyle/>
                    <a:p>
                      <a:pPr marL="0" marR="0" algn="ctr">
                        <a:spcBef>
                          <a:spcPts val="0"/>
                        </a:spcBef>
                        <a:spcAft>
                          <a:spcPts val="0"/>
                        </a:spcAft>
                      </a:pPr>
                      <a:r>
                        <a:rPr lang="es-ES" sz="1400" dirty="0">
                          <a:latin typeface="Arial" panose="020B0604020202020204" pitchFamily="34" charset="0"/>
                          <a:ea typeface="Calibri" panose="020F0502020204030204" pitchFamily="34" charset="0"/>
                          <a:cs typeface="Arial" panose="020B0604020202020204" pitchFamily="34" charset="0"/>
                        </a:rPr>
                        <a:t>Consejero del club Leo / presidente del club de Leones patrocinador</a:t>
                      </a:r>
                    </a:p>
                  </a:txBody>
                  <a:tcPr marL="64411" marR="64411" marT="0" marB="0" anchor="ctr">
                    <a:lnL w="6350" cap="flat" cmpd="sng" algn="ctr">
                      <a:solidFill>
                        <a:srgbClr val="407CCA"/>
                      </a:solidFill>
                      <a:prstDash val="solid"/>
                      <a:round/>
                      <a:headEnd type="none" w="med" len="med"/>
                      <a:tailEnd type="none" w="med" len="med"/>
                    </a:lnL>
                    <a:lnR w="6350" cap="flat" cmpd="sng" algn="ctr">
                      <a:solidFill>
                        <a:srgbClr val="407CCA"/>
                      </a:solidFill>
                      <a:prstDash val="solid"/>
                      <a:round/>
                      <a:headEnd type="none" w="med" len="med"/>
                      <a:tailEnd type="none" w="med" len="med"/>
                    </a:lnR>
                    <a:solidFill>
                      <a:srgbClr val="616262">
                        <a:alpha val="15000"/>
                      </a:srgbClr>
                    </a:solidFill>
                  </a:tcPr>
                </a:tc>
                <a:tc>
                  <a:txBody>
                    <a:bodyPr/>
                    <a:lstStyle/>
                    <a:p>
                      <a:pPr marL="0" marR="0" algn="ctr">
                        <a:spcBef>
                          <a:spcPts val="0"/>
                        </a:spcBef>
                        <a:spcAft>
                          <a:spcPts val="0"/>
                        </a:spcAft>
                      </a:pPr>
                      <a:r>
                        <a:rPr lang="es-ES" sz="1400" dirty="0">
                          <a:latin typeface="Arial" panose="020B0604020202020204" pitchFamily="34" charset="0"/>
                          <a:cs typeface="Arial" panose="020B0604020202020204" pitchFamily="34" charset="0"/>
                        </a:rPr>
                        <a:t>Informar sobre los socios de su propio club Leo</a:t>
                      </a:r>
                    </a:p>
                  </a:txBody>
                  <a:tcPr marL="64411" marR="64411" marT="0" marB="0" anchor="ctr">
                    <a:lnL w="6350" cap="flat" cmpd="sng" algn="ctr">
                      <a:solidFill>
                        <a:srgbClr val="407CCA"/>
                      </a:solidFill>
                      <a:prstDash val="solid"/>
                      <a:round/>
                      <a:headEnd type="none" w="med" len="med"/>
                      <a:tailEnd type="none" w="med" len="med"/>
                    </a:lnL>
                    <a:solidFill>
                      <a:srgbClr val="616262">
                        <a:alpha val="15000"/>
                      </a:srgbClr>
                    </a:solidFill>
                  </a:tcPr>
                </a:tc>
                <a:extLst>
                  <a:ext uri="{0D108BD9-81ED-4DB2-BD59-A6C34878D82A}">
                    <a16:rowId xmlns:a16="http://schemas.microsoft.com/office/drawing/2014/main" val="3556446553"/>
                  </a:ext>
                </a:extLst>
              </a:tr>
              <a:tr h="740302">
                <a:tc>
                  <a:txBody>
                    <a:bodyPr/>
                    <a:lstStyle/>
                    <a:p>
                      <a:pPr marL="0" marR="0" algn="ctr">
                        <a:spcBef>
                          <a:spcPts val="0"/>
                        </a:spcBef>
                        <a:spcAft>
                          <a:spcPts val="0"/>
                        </a:spcAft>
                      </a:pPr>
                      <a:r>
                        <a:rPr lang="es-ES" sz="1400" dirty="0">
                          <a:latin typeface="Arial" panose="020B0604020202020204" pitchFamily="34" charset="0"/>
                          <a:cs typeface="Arial" panose="020B0604020202020204" pitchFamily="34" charset="0"/>
                        </a:rPr>
                        <a:t>Secretario del club Leo</a:t>
                      </a:r>
                    </a:p>
                  </a:txBody>
                  <a:tcPr marL="64411" marR="64411" marT="0" marB="0" anchor="ctr">
                    <a:lnR w="6350" cap="flat" cmpd="sng" algn="ctr">
                      <a:solidFill>
                        <a:srgbClr val="407CCA"/>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dirty="0">
                          <a:latin typeface="Arial" panose="020B0604020202020204" pitchFamily="34" charset="0"/>
                          <a:ea typeface="Calibri" panose="020F0502020204030204" pitchFamily="34" charset="0"/>
                          <a:cs typeface="Arial" panose="020B0604020202020204" pitchFamily="34" charset="0"/>
                        </a:rPr>
                        <a:t>Consejero del club Leo / presidente del club de Leones patrocinador</a:t>
                      </a:r>
                    </a:p>
                  </a:txBody>
                  <a:tcPr marL="64411" marR="64411" marT="0" marB="0" anchor="ctr">
                    <a:lnL w="6350" cap="flat" cmpd="sng" algn="ctr">
                      <a:solidFill>
                        <a:srgbClr val="407CCA"/>
                      </a:solidFill>
                      <a:prstDash val="solid"/>
                      <a:round/>
                      <a:headEnd type="none" w="med" len="med"/>
                      <a:tailEnd type="none" w="med" len="med"/>
                    </a:lnL>
                    <a:lnR w="6350" cap="flat" cmpd="sng" algn="ctr">
                      <a:solidFill>
                        <a:srgbClr val="407CCA"/>
                      </a:solidFill>
                      <a:prstDash val="solid"/>
                      <a:round/>
                      <a:headEnd type="none" w="med" len="med"/>
                      <a:tailEnd type="none" w="med" len="med"/>
                    </a:lnR>
                  </a:tcPr>
                </a:tc>
                <a:tc>
                  <a:txBody>
                    <a:bodyPr/>
                    <a:lstStyle/>
                    <a:p>
                      <a:pPr marL="0" marR="0" algn="ctr">
                        <a:spcBef>
                          <a:spcPts val="0"/>
                        </a:spcBef>
                        <a:spcAft>
                          <a:spcPts val="0"/>
                        </a:spcAft>
                      </a:pPr>
                      <a:r>
                        <a:rPr lang="es-ES" sz="1400" dirty="0">
                          <a:latin typeface="Arial" panose="020B0604020202020204" pitchFamily="34" charset="0"/>
                          <a:cs typeface="Arial" panose="020B0604020202020204" pitchFamily="34" charset="0"/>
                        </a:rPr>
                        <a:t>Informar sobre los socios de su propio club Leo</a:t>
                      </a:r>
                    </a:p>
                  </a:txBody>
                  <a:tcPr marL="64411" marR="64411" marT="0" marB="0" anchor="ctr">
                    <a:lnL w="6350" cap="flat" cmpd="sng" algn="ctr">
                      <a:solidFill>
                        <a:srgbClr val="407CCA"/>
                      </a:solidFill>
                      <a:prstDash val="solid"/>
                      <a:round/>
                      <a:headEnd type="none" w="med" len="med"/>
                      <a:tailEnd type="none" w="med" len="med"/>
                    </a:lnL>
                  </a:tcPr>
                </a:tc>
                <a:extLst>
                  <a:ext uri="{0D108BD9-81ED-4DB2-BD59-A6C34878D82A}">
                    <a16:rowId xmlns:a16="http://schemas.microsoft.com/office/drawing/2014/main" val="4045420336"/>
                  </a:ext>
                </a:extLst>
              </a:tr>
              <a:tr h="832465">
                <a:tc>
                  <a:txBody>
                    <a:bodyPr/>
                    <a:lstStyle/>
                    <a:p>
                      <a:pPr marL="0" marR="0" algn="ctr">
                        <a:spcBef>
                          <a:spcPts val="0"/>
                        </a:spcBef>
                        <a:spcAft>
                          <a:spcPts val="0"/>
                        </a:spcAft>
                      </a:pPr>
                      <a:r>
                        <a:rPr lang="es-ES" sz="1400" dirty="0">
                          <a:latin typeface="Arial" panose="020B0604020202020204" pitchFamily="34" charset="0"/>
                          <a:cs typeface="Arial" panose="020B0604020202020204" pitchFamily="34" charset="0"/>
                        </a:rPr>
                        <a:t>Consejero del club Leo</a:t>
                      </a:r>
                    </a:p>
                  </a:txBody>
                  <a:tcPr marL="64411" marR="64411" marT="0" marB="0" anchor="ctr">
                    <a:lnR w="6350" cap="flat" cmpd="sng" algn="ctr">
                      <a:solidFill>
                        <a:srgbClr val="407CCA"/>
                      </a:solidFill>
                      <a:prstDash val="solid"/>
                      <a:round/>
                      <a:headEnd type="none" w="med" len="med"/>
                      <a:tailEnd type="none" w="med" len="med"/>
                    </a:lnR>
                    <a:solidFill>
                      <a:srgbClr val="616262">
                        <a:alpha val="15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dirty="0">
                          <a:latin typeface="Arial" panose="020B0604020202020204" pitchFamily="34" charset="0"/>
                          <a:ea typeface="Calibri" panose="020F0502020204030204" pitchFamily="34" charset="0"/>
                          <a:cs typeface="Arial" panose="020B0604020202020204" pitchFamily="34" charset="0"/>
                        </a:rPr>
                        <a:t>Consejero del club Leo / presidente del club de Leones patrocinador</a:t>
                      </a:r>
                    </a:p>
                  </a:txBody>
                  <a:tcPr marL="64411" marR="64411" marT="0" marB="0" anchor="ctr">
                    <a:lnL w="6350" cap="flat" cmpd="sng" algn="ctr">
                      <a:solidFill>
                        <a:srgbClr val="407CCA"/>
                      </a:solidFill>
                      <a:prstDash val="solid"/>
                      <a:round/>
                      <a:headEnd type="none" w="med" len="med"/>
                      <a:tailEnd type="none" w="med" len="med"/>
                    </a:lnL>
                    <a:lnR w="6350" cap="flat" cmpd="sng" algn="ctr">
                      <a:solidFill>
                        <a:srgbClr val="407CCA"/>
                      </a:solidFill>
                      <a:prstDash val="solid"/>
                      <a:round/>
                      <a:headEnd type="none" w="med" len="med"/>
                      <a:tailEnd type="none" w="med" len="med"/>
                    </a:lnR>
                    <a:solidFill>
                      <a:srgbClr val="616262">
                        <a:alpha val="15000"/>
                      </a:srgbClr>
                    </a:solidFill>
                  </a:tcPr>
                </a:tc>
                <a:tc>
                  <a:txBody>
                    <a:bodyPr/>
                    <a:lstStyle/>
                    <a:p>
                      <a:pPr marL="0" marR="0" algn="ctr">
                        <a:spcBef>
                          <a:spcPts val="0"/>
                        </a:spcBef>
                        <a:spcAft>
                          <a:spcPts val="0"/>
                        </a:spcAft>
                      </a:pPr>
                      <a:r>
                        <a:rPr lang="es-ES" sz="1400" dirty="0">
                          <a:latin typeface="Arial" panose="020B0604020202020204" pitchFamily="34" charset="0"/>
                          <a:cs typeface="Arial" panose="020B0604020202020204" pitchFamily="34" charset="0"/>
                        </a:rPr>
                        <a:t>Informar sobre los socios de su propio club Leo </a:t>
                      </a:r>
                    </a:p>
                  </a:txBody>
                  <a:tcPr marL="64411" marR="64411" marT="0" marB="0" anchor="ctr">
                    <a:lnL w="6350" cap="flat" cmpd="sng" algn="ctr">
                      <a:solidFill>
                        <a:srgbClr val="407CCA"/>
                      </a:solidFill>
                      <a:prstDash val="solid"/>
                      <a:round/>
                      <a:headEnd type="none" w="med" len="med"/>
                      <a:tailEnd type="none" w="med" len="med"/>
                    </a:lnL>
                    <a:solidFill>
                      <a:srgbClr val="616262">
                        <a:alpha val="15000"/>
                      </a:srgbClr>
                    </a:solidFill>
                  </a:tcPr>
                </a:tc>
                <a:extLst>
                  <a:ext uri="{0D108BD9-81ED-4DB2-BD59-A6C34878D82A}">
                    <a16:rowId xmlns:a16="http://schemas.microsoft.com/office/drawing/2014/main" val="1971379389"/>
                  </a:ext>
                </a:extLst>
              </a:tr>
              <a:tr h="554977">
                <a:tc>
                  <a:txBody>
                    <a:bodyPr/>
                    <a:lstStyle/>
                    <a:p>
                      <a:pPr marL="0" marR="0" algn="ctr">
                        <a:spcBef>
                          <a:spcPts val="0"/>
                        </a:spcBef>
                        <a:spcAft>
                          <a:spcPts val="0"/>
                        </a:spcAft>
                      </a:pPr>
                      <a:r>
                        <a:rPr lang="es-ES" sz="1400" dirty="0">
                          <a:latin typeface="Arial" panose="020B0604020202020204" pitchFamily="34" charset="0"/>
                          <a:ea typeface="Calibri" panose="020F0502020204030204" pitchFamily="34" charset="0"/>
                          <a:cs typeface="Arial" panose="020B0604020202020204" pitchFamily="34" charset="0"/>
                        </a:rPr>
                        <a:t>Presidente del club de Leones patrocinador</a:t>
                      </a:r>
                    </a:p>
                  </a:txBody>
                  <a:tcPr marL="64411" marR="64411" marT="0" marB="0" anchor="ctr">
                    <a:lnR w="6350" cap="flat" cmpd="sng" algn="ctr">
                      <a:solidFill>
                        <a:srgbClr val="407CCA"/>
                      </a:solidFill>
                      <a:prstDash val="solid"/>
                      <a:round/>
                      <a:headEnd type="none" w="med" len="med"/>
                      <a:tailEnd type="none" w="med" len="med"/>
                    </a:lnR>
                  </a:tcPr>
                </a:tc>
                <a:tc>
                  <a:txBody>
                    <a:bodyPr/>
                    <a:lstStyle/>
                    <a:p>
                      <a:pPr marL="0" marR="0" algn="ctr">
                        <a:spcBef>
                          <a:spcPts val="0"/>
                        </a:spcBef>
                        <a:spcAft>
                          <a:spcPts val="0"/>
                        </a:spcAft>
                      </a:pPr>
                      <a:r>
                        <a:rPr lang="es-ES" sz="1400" dirty="0">
                          <a:latin typeface="Arial" panose="020B0604020202020204" pitchFamily="34" charset="0"/>
                          <a:ea typeface="Calibri" panose="020F0502020204030204" pitchFamily="34" charset="0"/>
                          <a:cs typeface="Arial" panose="020B0604020202020204" pitchFamily="34" charset="0"/>
                        </a:rPr>
                        <a:t>Oficina Internacional</a:t>
                      </a:r>
                    </a:p>
                  </a:txBody>
                  <a:tcPr marL="64411" marR="64411" marT="0" marB="0" anchor="ctr">
                    <a:lnL w="6350" cap="flat" cmpd="sng" algn="ctr">
                      <a:solidFill>
                        <a:srgbClr val="407CCA"/>
                      </a:solidFill>
                      <a:prstDash val="solid"/>
                      <a:round/>
                      <a:headEnd type="none" w="med" len="med"/>
                      <a:tailEnd type="none" w="med" len="med"/>
                    </a:lnL>
                    <a:lnR w="6350" cap="flat" cmpd="sng" algn="ctr">
                      <a:solidFill>
                        <a:srgbClr val="407CCA"/>
                      </a:solidFill>
                      <a:prstDash val="solid"/>
                      <a:round/>
                      <a:headEnd type="none" w="med" len="med"/>
                      <a:tailEnd type="none" w="med" len="med"/>
                    </a:lnR>
                  </a:tcPr>
                </a:tc>
                <a:tc>
                  <a:txBody>
                    <a:bodyPr/>
                    <a:lstStyle/>
                    <a:p>
                      <a:pPr marL="0" marR="0" algn="ctr">
                        <a:spcBef>
                          <a:spcPts val="0"/>
                        </a:spcBef>
                        <a:spcAft>
                          <a:spcPts val="0"/>
                        </a:spcAft>
                      </a:pPr>
                      <a:r>
                        <a:rPr lang="es-ES" sz="1400" dirty="0">
                          <a:latin typeface="Arial" panose="020B0604020202020204" pitchFamily="34" charset="0"/>
                          <a:ea typeface="Calibri" panose="020F0502020204030204" pitchFamily="34" charset="0"/>
                          <a:cs typeface="Arial" panose="020B0604020202020204" pitchFamily="34" charset="0"/>
                        </a:rPr>
                        <a:t>Informar sobre los socios del club Leo que patrocina el club de Leones.</a:t>
                      </a:r>
                    </a:p>
                  </a:txBody>
                  <a:tcPr marL="64411" marR="64411" marT="0" marB="0" anchor="ctr">
                    <a:lnL w="6350" cap="flat" cmpd="sng" algn="ctr">
                      <a:solidFill>
                        <a:srgbClr val="407CCA"/>
                      </a:solidFill>
                      <a:prstDash val="solid"/>
                      <a:round/>
                      <a:headEnd type="none" w="med" len="med"/>
                      <a:tailEnd type="none" w="med" len="med"/>
                    </a:lnL>
                  </a:tcPr>
                </a:tc>
                <a:extLst>
                  <a:ext uri="{0D108BD9-81ED-4DB2-BD59-A6C34878D82A}">
                    <a16:rowId xmlns:a16="http://schemas.microsoft.com/office/drawing/2014/main" val="2766286819"/>
                  </a:ext>
                </a:extLst>
              </a:tr>
              <a:tr h="781815">
                <a:tc>
                  <a:txBody>
                    <a:bodyPr/>
                    <a:lstStyle/>
                    <a:p>
                      <a:pPr marL="0" marR="0" algn="ctr">
                        <a:spcBef>
                          <a:spcPts val="0"/>
                        </a:spcBef>
                        <a:spcAft>
                          <a:spcPts val="0"/>
                        </a:spcAft>
                      </a:pPr>
                      <a:r>
                        <a:rPr lang="es-ES" sz="1400" dirty="0">
                          <a:latin typeface="Arial" panose="020B0604020202020204" pitchFamily="34" charset="0"/>
                          <a:ea typeface="Calibri" panose="020F0502020204030204" pitchFamily="34" charset="0"/>
                          <a:cs typeface="Arial" panose="020B0604020202020204" pitchFamily="34" charset="0"/>
                        </a:rPr>
                        <a:t>Secretario del club de Leones patrocinador</a:t>
                      </a:r>
                    </a:p>
                  </a:txBody>
                  <a:tcPr marL="64411" marR="64411" marT="0" marB="0" anchor="ctr">
                    <a:lnR w="6350" cap="flat" cmpd="sng" algn="ctr">
                      <a:solidFill>
                        <a:srgbClr val="407CCA"/>
                      </a:solidFill>
                      <a:prstDash val="solid"/>
                      <a:round/>
                      <a:headEnd type="none" w="med" len="med"/>
                      <a:tailEnd type="none" w="med" len="med"/>
                    </a:lnR>
                    <a:solidFill>
                      <a:srgbClr val="616262">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dirty="0">
                          <a:latin typeface="Arial" panose="020B0604020202020204" pitchFamily="34" charset="0"/>
                          <a:ea typeface="Calibri" panose="020F0502020204030204" pitchFamily="34" charset="0"/>
                          <a:cs typeface="Arial" panose="020B0604020202020204" pitchFamily="34" charset="0"/>
                        </a:rPr>
                        <a:t>Oficina Internacional</a:t>
                      </a:r>
                    </a:p>
                    <a:p>
                      <a:pPr marL="0" marR="0" algn="l" rtl="0">
                        <a:spcBef>
                          <a:spcPts val="0"/>
                        </a:spcBef>
                        <a:spcAft>
                          <a:spcPts val="0"/>
                        </a:spcAft>
                      </a:pP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4411" marR="64411" marT="0" marB="0" anchor="ctr">
                    <a:lnL w="6350" cap="flat" cmpd="sng" algn="ctr">
                      <a:solidFill>
                        <a:srgbClr val="407CCA"/>
                      </a:solidFill>
                      <a:prstDash val="solid"/>
                      <a:round/>
                      <a:headEnd type="none" w="med" len="med"/>
                      <a:tailEnd type="none" w="med" len="med"/>
                    </a:lnL>
                    <a:lnR w="6350" cap="flat" cmpd="sng" algn="ctr">
                      <a:solidFill>
                        <a:srgbClr val="407CCA"/>
                      </a:solidFill>
                      <a:prstDash val="solid"/>
                      <a:round/>
                      <a:headEnd type="none" w="med" len="med"/>
                      <a:tailEnd type="none" w="med" len="med"/>
                    </a:lnR>
                    <a:solidFill>
                      <a:srgbClr val="616262">
                        <a:alpha val="15000"/>
                      </a:srgbClr>
                    </a:solidFill>
                  </a:tcPr>
                </a:tc>
                <a:tc>
                  <a:txBody>
                    <a:bodyPr/>
                    <a:lstStyle/>
                    <a:p>
                      <a:pPr marL="0" marR="0" algn="ctr">
                        <a:spcBef>
                          <a:spcPts val="0"/>
                        </a:spcBef>
                        <a:spcAft>
                          <a:spcPts val="0"/>
                        </a:spcAft>
                      </a:pPr>
                      <a:r>
                        <a:rPr lang="es-ES" sz="1400" dirty="0">
                          <a:latin typeface="Arial" panose="020B0604020202020204" pitchFamily="34" charset="0"/>
                          <a:ea typeface="Calibri" panose="020F0502020204030204" pitchFamily="34" charset="0"/>
                          <a:cs typeface="Arial" panose="020B0604020202020204" pitchFamily="34" charset="0"/>
                        </a:rPr>
                        <a:t>Informar sobre los socios del club Leo que patrocina el club de Leones.</a:t>
                      </a:r>
                    </a:p>
                  </a:txBody>
                  <a:tcPr marL="64411" marR="64411" marT="0" marB="0" anchor="ctr">
                    <a:lnL w="6350" cap="flat" cmpd="sng" algn="ctr">
                      <a:solidFill>
                        <a:srgbClr val="407CCA"/>
                      </a:solidFill>
                      <a:prstDash val="solid"/>
                      <a:round/>
                      <a:headEnd type="none" w="med" len="med"/>
                      <a:tailEnd type="none" w="med" len="med"/>
                    </a:lnL>
                    <a:solidFill>
                      <a:srgbClr val="616262">
                        <a:alpha val="15000"/>
                      </a:srgbClr>
                    </a:solidFill>
                  </a:tcPr>
                </a:tc>
                <a:extLst>
                  <a:ext uri="{0D108BD9-81ED-4DB2-BD59-A6C34878D82A}">
                    <a16:rowId xmlns:a16="http://schemas.microsoft.com/office/drawing/2014/main" val="2458149478"/>
                  </a:ext>
                </a:extLst>
              </a:tr>
              <a:tr h="521210">
                <a:tc>
                  <a:txBody>
                    <a:bodyPr/>
                    <a:lstStyle/>
                    <a:p>
                      <a:pPr marL="0" marR="0" algn="ctr">
                        <a:spcBef>
                          <a:spcPts val="0"/>
                        </a:spcBef>
                        <a:spcAft>
                          <a:spcPts val="0"/>
                        </a:spcAft>
                      </a:pPr>
                      <a:r>
                        <a:rPr lang="es-ES" sz="1400" dirty="0">
                          <a:latin typeface="Arial" panose="020B0604020202020204" pitchFamily="34" charset="0"/>
                          <a:cs typeface="Arial" panose="020B0604020202020204" pitchFamily="34" charset="0"/>
                        </a:rPr>
                        <a:t>Asesor Leo del distrito</a:t>
                      </a:r>
                    </a:p>
                  </a:txBody>
                  <a:tcPr marL="64411" marR="64411" marT="0" marB="0" anchor="ctr">
                    <a:lnR w="6350" cap="flat" cmpd="sng" algn="ctr">
                      <a:solidFill>
                        <a:srgbClr val="407CCA"/>
                      </a:solidFill>
                      <a:prstDash val="solid"/>
                      <a:round/>
                      <a:headEnd type="none" w="med" len="med"/>
                      <a:tailEnd type="none" w="med" len="med"/>
                    </a:lnR>
                  </a:tcPr>
                </a:tc>
                <a:tc>
                  <a:txBody>
                    <a:bodyPr/>
                    <a:lstStyle/>
                    <a:p>
                      <a:pPr marL="0" marR="0" algn="ctr">
                        <a:spcBef>
                          <a:spcPts val="0"/>
                        </a:spcBef>
                        <a:spcAft>
                          <a:spcPts val="0"/>
                        </a:spcAft>
                      </a:pPr>
                      <a:r>
                        <a:rPr lang="es-ES" sz="1400" dirty="0">
                          <a:latin typeface="Arial" panose="020B0604020202020204" pitchFamily="34" charset="0"/>
                          <a:ea typeface="Calibri" panose="020F0502020204030204" pitchFamily="34" charset="0"/>
                          <a:cs typeface="Arial" panose="020B0604020202020204" pitchFamily="34" charset="0"/>
                        </a:rPr>
                        <a:t>Gobernador del distrito</a:t>
                      </a:r>
                    </a:p>
                  </a:txBody>
                  <a:tcPr marL="64411" marR="64411" marT="0" marB="0" anchor="ctr">
                    <a:lnL w="6350" cap="flat" cmpd="sng" algn="ctr">
                      <a:solidFill>
                        <a:srgbClr val="407CCA"/>
                      </a:solidFill>
                      <a:prstDash val="solid"/>
                      <a:round/>
                      <a:headEnd type="none" w="med" len="med"/>
                      <a:tailEnd type="none" w="med" len="med"/>
                    </a:lnL>
                    <a:lnR w="6350" cap="flat" cmpd="sng" algn="ctr">
                      <a:solidFill>
                        <a:srgbClr val="407CCA"/>
                      </a:solidFill>
                      <a:prstDash val="solid"/>
                      <a:round/>
                      <a:headEnd type="none" w="med" len="med"/>
                      <a:tailEnd type="none" w="med" len="med"/>
                    </a:lnR>
                  </a:tcPr>
                </a:tc>
                <a:tc>
                  <a:txBody>
                    <a:bodyPr/>
                    <a:lstStyle/>
                    <a:p>
                      <a:pPr marL="0" marR="0" algn="ctr">
                        <a:spcBef>
                          <a:spcPts val="0"/>
                        </a:spcBef>
                        <a:spcAft>
                          <a:spcPts val="0"/>
                        </a:spcAft>
                      </a:pPr>
                      <a:r>
                        <a:rPr lang="es-ES" sz="1400" dirty="0">
                          <a:latin typeface="Arial" panose="020B0604020202020204" pitchFamily="34" charset="0"/>
                          <a:ea typeface="Calibri" panose="020F0502020204030204" pitchFamily="34" charset="0"/>
                          <a:cs typeface="Arial" panose="020B0604020202020204" pitchFamily="34" charset="0"/>
                        </a:rPr>
                        <a:t>Informar sobre los dirigentes del distrito Leo</a:t>
                      </a:r>
                    </a:p>
                  </a:txBody>
                  <a:tcPr marL="64411" marR="64411" marT="0" marB="0" anchor="ctr">
                    <a:lnL w="6350" cap="flat" cmpd="sng" algn="ctr">
                      <a:solidFill>
                        <a:srgbClr val="407CCA"/>
                      </a:solidFill>
                      <a:prstDash val="solid"/>
                      <a:round/>
                      <a:headEnd type="none" w="med" len="med"/>
                      <a:tailEnd type="none" w="med" len="med"/>
                    </a:lnL>
                  </a:tcPr>
                </a:tc>
                <a:extLst>
                  <a:ext uri="{0D108BD9-81ED-4DB2-BD59-A6C34878D82A}">
                    <a16:rowId xmlns:a16="http://schemas.microsoft.com/office/drawing/2014/main" val="3801736254"/>
                  </a:ext>
                </a:extLst>
              </a:tr>
              <a:tr h="554977">
                <a:tc>
                  <a:txBody>
                    <a:bodyPr/>
                    <a:lstStyle/>
                    <a:p>
                      <a:pPr marL="0" marR="0" algn="ctr">
                        <a:spcBef>
                          <a:spcPts val="0"/>
                        </a:spcBef>
                        <a:spcAft>
                          <a:spcPts val="0"/>
                        </a:spcAft>
                      </a:pPr>
                      <a:r>
                        <a:rPr lang="es-ES" sz="1400" dirty="0">
                          <a:latin typeface="Arial" panose="020B0604020202020204" pitchFamily="34" charset="0"/>
                          <a:ea typeface="Calibri" panose="020F0502020204030204" pitchFamily="34" charset="0"/>
                          <a:cs typeface="Arial" panose="020B0604020202020204" pitchFamily="34" charset="0"/>
                        </a:rPr>
                        <a:t>Asesor Leo del distrito múltiple</a:t>
                      </a:r>
                    </a:p>
                  </a:txBody>
                  <a:tcPr marL="64411" marR="64411" marT="0" marB="0" anchor="ctr">
                    <a:lnR w="6350" cap="flat" cmpd="sng" algn="ctr">
                      <a:solidFill>
                        <a:srgbClr val="407CCA"/>
                      </a:solidFill>
                      <a:prstDash val="solid"/>
                      <a:round/>
                      <a:headEnd type="none" w="med" len="med"/>
                      <a:tailEnd type="none" w="med" len="med"/>
                    </a:lnR>
                    <a:solidFill>
                      <a:srgbClr val="616262">
                        <a:alpha val="15023"/>
                      </a:srgbClr>
                    </a:solidFill>
                  </a:tcPr>
                </a:tc>
                <a:tc>
                  <a:txBody>
                    <a:bodyPr/>
                    <a:lstStyle/>
                    <a:p>
                      <a:pPr marL="0" marR="0" algn="ctr">
                        <a:spcBef>
                          <a:spcPts val="0"/>
                        </a:spcBef>
                        <a:spcAft>
                          <a:spcPts val="0"/>
                        </a:spcAft>
                      </a:pPr>
                      <a:r>
                        <a:rPr lang="es-ES" sz="1400" dirty="0">
                          <a:latin typeface="Arial" panose="020B0604020202020204" pitchFamily="34" charset="0"/>
                          <a:ea typeface="Calibri" panose="020F0502020204030204" pitchFamily="34" charset="0"/>
                          <a:cs typeface="Arial" panose="020B0604020202020204" pitchFamily="34" charset="0"/>
                        </a:rPr>
                        <a:t>Presidente del consejo</a:t>
                      </a:r>
                    </a:p>
                  </a:txBody>
                  <a:tcPr marL="64411" marR="64411" marT="0" marB="0" anchor="ctr">
                    <a:lnL w="6350" cap="flat" cmpd="sng" algn="ctr">
                      <a:solidFill>
                        <a:srgbClr val="407CCA"/>
                      </a:solidFill>
                      <a:prstDash val="solid"/>
                      <a:round/>
                      <a:headEnd type="none" w="med" len="med"/>
                      <a:tailEnd type="none" w="med" len="med"/>
                    </a:lnL>
                    <a:lnR w="6350" cap="flat" cmpd="sng" algn="ctr">
                      <a:solidFill>
                        <a:srgbClr val="407CCA"/>
                      </a:solidFill>
                      <a:prstDash val="solid"/>
                      <a:round/>
                      <a:headEnd type="none" w="med" len="med"/>
                      <a:tailEnd type="none" w="med" len="med"/>
                    </a:lnR>
                    <a:solidFill>
                      <a:srgbClr val="616262">
                        <a:alpha val="15023"/>
                      </a:srgbClr>
                    </a:solidFill>
                  </a:tcPr>
                </a:tc>
                <a:tc>
                  <a:txBody>
                    <a:bodyPr/>
                    <a:lstStyle/>
                    <a:p>
                      <a:pPr marL="0" marR="0" algn="ctr">
                        <a:spcBef>
                          <a:spcPts val="0"/>
                        </a:spcBef>
                        <a:spcAft>
                          <a:spcPts val="0"/>
                        </a:spcAft>
                      </a:pPr>
                      <a:r>
                        <a:rPr lang="es-ES" sz="1400" dirty="0">
                          <a:latin typeface="Arial" panose="020B0604020202020204" pitchFamily="34" charset="0"/>
                          <a:ea typeface="Calibri" panose="020F0502020204030204" pitchFamily="34" charset="0"/>
                          <a:cs typeface="Arial" panose="020B0604020202020204" pitchFamily="34" charset="0"/>
                        </a:rPr>
                        <a:t>Informar sobre los dirigentes del distrito múltiple Leo</a:t>
                      </a:r>
                    </a:p>
                  </a:txBody>
                  <a:tcPr marL="64411" marR="64411" marT="0" marB="0" anchor="ctr">
                    <a:lnL w="6350" cap="flat" cmpd="sng" algn="ctr">
                      <a:solidFill>
                        <a:srgbClr val="407CCA"/>
                      </a:solidFill>
                      <a:prstDash val="solid"/>
                      <a:round/>
                      <a:headEnd type="none" w="med" len="med"/>
                      <a:tailEnd type="none" w="med" len="med"/>
                    </a:lnL>
                    <a:solidFill>
                      <a:srgbClr val="616262">
                        <a:alpha val="15023"/>
                      </a:srgbClr>
                    </a:solidFill>
                  </a:tcPr>
                </a:tc>
                <a:extLst>
                  <a:ext uri="{0D108BD9-81ED-4DB2-BD59-A6C34878D82A}">
                    <a16:rowId xmlns:a16="http://schemas.microsoft.com/office/drawing/2014/main" val="1593959244"/>
                  </a:ext>
                </a:extLst>
              </a:tr>
            </a:tbl>
          </a:graphicData>
        </a:graphic>
      </p:graphicFrame>
      <p:pic>
        <p:nvPicPr>
          <p:cNvPr id="11" name="Picture 10">
            <a:extLst>
              <a:ext uri="{FF2B5EF4-FFF2-40B4-BE49-F238E27FC236}">
                <a16:creationId xmlns:a16="http://schemas.microsoft.com/office/drawing/2014/main" id="{54031819-4468-EE45-A608-298057420C04}"/>
              </a:ext>
            </a:extLst>
          </p:cNvPr>
          <p:cNvPicPr>
            <a:picLocks noChangeAspect="1"/>
          </p:cNvPicPr>
          <p:nvPr/>
        </p:nvPicPr>
        <p:blipFill>
          <a:blip r:embed="rId5"/>
          <a:stretch>
            <a:fillRect/>
          </a:stretch>
        </p:blipFill>
        <p:spPr>
          <a:xfrm>
            <a:off x="443733" y="471847"/>
            <a:ext cx="1558206" cy="1558206"/>
          </a:xfrm>
          <a:prstGeom prst="rect">
            <a:avLst/>
          </a:prstGeom>
        </p:spPr>
      </p:pic>
    </p:spTree>
    <p:extLst>
      <p:ext uri="{BB962C8B-B14F-4D97-AF65-F5344CB8AC3E}">
        <p14:creationId xmlns:p14="http://schemas.microsoft.com/office/powerpoint/2010/main" val="36629695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5" name="Picture 4">
            <a:extLst>
              <a:ext uri="{FF2B5EF4-FFF2-40B4-BE49-F238E27FC236}">
                <a16:creationId xmlns:a16="http://schemas.microsoft.com/office/drawing/2014/main" id="{63615F89-6ED4-014E-BAF1-EAF400E5FB06}"/>
              </a:ext>
            </a:extLst>
          </p:cNvPr>
          <p:cNvPicPr>
            <a:picLocks noChangeAspect="1"/>
          </p:cNvPicPr>
          <p:nvPr/>
        </p:nvPicPr>
        <p:blipFill rotWithShape="1">
          <a:blip r:embed="rId3"/>
          <a:srcRect l="50576" t="38725" r="13273" b="18858"/>
          <a:stretch/>
        </p:blipFill>
        <p:spPr>
          <a:xfrm>
            <a:off x="-8627" y="-4"/>
            <a:ext cx="3896559" cy="6858004"/>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a:t>
            </a:fld>
            <a:endParaRPr lang="en-US" sz="1000" dirty="0">
              <a:solidFill>
                <a:schemeClr val="bg1"/>
              </a:solidFill>
            </a:endParaRPr>
          </a:p>
        </p:txBody>
      </p:sp>
      <p:pic>
        <p:nvPicPr>
          <p:cNvPr id="8" name="Picture 7">
            <a:extLst>
              <a:ext uri="{FF2B5EF4-FFF2-40B4-BE49-F238E27FC236}">
                <a16:creationId xmlns:a16="http://schemas.microsoft.com/office/drawing/2014/main" id="{53CA8ABF-F451-834E-959B-CB6351D33432}"/>
              </a:ext>
            </a:extLst>
          </p:cNvPr>
          <p:cNvPicPr>
            <a:picLocks noChangeAspect="1"/>
          </p:cNvPicPr>
          <p:nvPr/>
        </p:nvPicPr>
        <p:blipFill rotWithShape="1">
          <a:blip r:embed="rId4"/>
          <a:srcRect l="8882" t="39439" r="65220" b="6057"/>
          <a:stretch/>
        </p:blipFill>
        <p:spPr>
          <a:xfrm>
            <a:off x="10873688" y="2669027"/>
            <a:ext cx="1326938" cy="4188974"/>
          </a:xfrm>
          <a:prstGeom prst="rect">
            <a:avLst/>
          </a:prstGeom>
        </p:spPr>
      </p:pic>
      <p:sp>
        <p:nvSpPr>
          <p:cNvPr id="11" name="Headline">
            <a:extLst>
              <a:ext uri="{FF2B5EF4-FFF2-40B4-BE49-F238E27FC236}">
                <a16:creationId xmlns:a16="http://schemas.microsoft.com/office/drawing/2014/main" id="{622FE577-F779-D749-832E-E2BF2D349C8C}"/>
              </a:ext>
            </a:extLst>
          </p:cNvPr>
          <p:cNvSpPr txBox="1">
            <a:spLocks/>
          </p:cNvSpPr>
          <p:nvPr/>
        </p:nvSpPr>
        <p:spPr>
          <a:xfrm>
            <a:off x="4053799" y="2555481"/>
            <a:ext cx="7275095" cy="1679305"/>
          </a:xfrm>
          <a:prstGeom prst="rect">
            <a:avLst/>
          </a:prstGeom>
        </p:spPr>
        <p:txBody>
          <a:bodyPr anchor="t" anchorCtr="0"/>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pPr>
            <a:r>
              <a:rPr lang="es-ES" sz="6000" dirty="0">
                <a:latin typeface="Arial Black" panose="020B0604020202020204" pitchFamily="34" charset="0"/>
                <a:cs typeface="Arial Black" panose="020B0604020202020204" pitchFamily="34" charset="0"/>
              </a:rPr>
              <a:t>Módulo 1</a:t>
            </a:r>
          </a:p>
          <a:p>
            <a:pPr>
              <a:spcBef>
                <a:spcPts val="0"/>
              </a:spcBef>
            </a:pPr>
            <a:r>
              <a:rPr lang="es-ES" sz="4000" b="0" dirty="0"/>
              <a:t>Generalidades del Programa de Clubes Leo</a:t>
            </a:r>
          </a:p>
        </p:txBody>
      </p:sp>
      <p:pic>
        <p:nvPicPr>
          <p:cNvPr id="12" name="Picture 11">
            <a:extLst>
              <a:ext uri="{FF2B5EF4-FFF2-40B4-BE49-F238E27FC236}">
                <a16:creationId xmlns:a16="http://schemas.microsoft.com/office/drawing/2014/main" id="{21B0CCCA-29CE-7247-A64B-38AF184170DC}"/>
              </a:ext>
            </a:extLst>
          </p:cNvPr>
          <p:cNvPicPr>
            <a:picLocks noChangeAspect="1"/>
          </p:cNvPicPr>
          <p:nvPr/>
        </p:nvPicPr>
        <p:blipFill>
          <a:blip r:embed="rId5"/>
          <a:stretch>
            <a:fillRect/>
          </a:stretch>
        </p:blipFill>
        <p:spPr>
          <a:xfrm>
            <a:off x="9215017" y="5862797"/>
            <a:ext cx="1326937" cy="663469"/>
          </a:xfrm>
          <a:prstGeom prst="rect">
            <a:avLst/>
          </a:prstGeom>
        </p:spPr>
      </p:pic>
      <p:pic>
        <p:nvPicPr>
          <p:cNvPr id="14" name="Picture 13">
            <a:extLst>
              <a:ext uri="{FF2B5EF4-FFF2-40B4-BE49-F238E27FC236}">
                <a16:creationId xmlns:a16="http://schemas.microsoft.com/office/drawing/2014/main" id="{8C43F6E3-7FBB-F54B-B7C7-F2CB2E0AF859}"/>
              </a:ext>
            </a:extLst>
          </p:cNvPr>
          <p:cNvPicPr>
            <a:picLocks noChangeAspect="1"/>
          </p:cNvPicPr>
          <p:nvPr/>
        </p:nvPicPr>
        <p:blipFill>
          <a:blip r:embed="rId6"/>
          <a:stretch>
            <a:fillRect/>
          </a:stretch>
        </p:blipFill>
        <p:spPr>
          <a:xfrm>
            <a:off x="1608668" y="2422605"/>
            <a:ext cx="2113397" cy="2113397"/>
          </a:xfrm>
          <a:prstGeom prst="rect">
            <a:avLst/>
          </a:prstGeom>
        </p:spPr>
      </p:pic>
    </p:spTree>
    <p:extLst>
      <p:ext uri="{BB962C8B-B14F-4D97-AF65-F5344CB8AC3E}">
        <p14:creationId xmlns:p14="http://schemas.microsoft.com/office/powerpoint/2010/main" val="42467426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1"/>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11604" y="2360949"/>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30</a:t>
            </a:fld>
            <a:endParaRPr lang="en-US" sz="1000" dirty="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pic>
        <p:nvPicPr>
          <p:cNvPr id="15" name="Picture 14">
            <a:extLst>
              <a:ext uri="{FF2B5EF4-FFF2-40B4-BE49-F238E27FC236}">
                <a16:creationId xmlns:a16="http://schemas.microsoft.com/office/drawing/2014/main" id="{3CA1ABDE-925E-6E48-9CEE-9D768A6EE0AD}"/>
              </a:ext>
            </a:extLst>
          </p:cNvPr>
          <p:cNvPicPr>
            <a:picLocks noChangeAspect="1"/>
          </p:cNvPicPr>
          <p:nvPr/>
        </p:nvPicPr>
        <p:blipFill>
          <a:blip r:embed="rId5"/>
          <a:stretch>
            <a:fillRect/>
          </a:stretch>
        </p:blipFill>
        <p:spPr>
          <a:xfrm>
            <a:off x="538820" y="539096"/>
            <a:ext cx="1558206" cy="1558206"/>
          </a:xfrm>
          <a:prstGeom prst="rect">
            <a:avLst/>
          </a:prstGeom>
        </p:spPr>
      </p:pic>
      <p:sp>
        <p:nvSpPr>
          <p:cNvPr id="2" name="TextBox 1">
            <a:extLst>
              <a:ext uri="{FF2B5EF4-FFF2-40B4-BE49-F238E27FC236}">
                <a16:creationId xmlns:a16="http://schemas.microsoft.com/office/drawing/2014/main" id="{7EEC8933-4E72-42ED-AACA-CE3BF15C5871}"/>
              </a:ext>
            </a:extLst>
          </p:cNvPr>
          <p:cNvSpPr txBox="1"/>
          <p:nvPr/>
        </p:nvSpPr>
        <p:spPr>
          <a:xfrm>
            <a:off x="2152574" y="654935"/>
            <a:ext cx="8549932" cy="6032421"/>
          </a:xfrm>
          <a:prstGeom prst="rect">
            <a:avLst/>
          </a:prstGeom>
          <a:noFill/>
        </p:spPr>
        <p:txBody>
          <a:bodyPr wrap="square" lIns="91440" tIns="45720" rIns="91440" bIns="45720" rtlCol="0" anchor="t">
            <a:spAutoFit/>
          </a:bodyPr>
          <a:lstStyle/>
          <a:p>
            <a:pPr>
              <a:defRPr/>
            </a:pPr>
            <a:r>
              <a:rPr lang="es-ES" sz="3200" b="1" dirty="0">
                <a:solidFill>
                  <a:srgbClr val="616262"/>
                </a:solidFill>
                <a:latin typeface="Arial" panose="020B0604020202020204" pitchFamily="34" charset="0"/>
                <a:cs typeface="Arial" panose="020B0604020202020204" pitchFamily="34" charset="0"/>
              </a:rPr>
              <a:t>La importancia de presentar informes de servicio</a:t>
            </a:r>
          </a:p>
          <a:p>
            <a:endParaRPr lang="en-US" b="1" dirty="0">
              <a:solidFill>
                <a:srgbClr val="F14619"/>
              </a:solidFill>
            </a:endParaRPr>
          </a:p>
          <a:p>
            <a:pPr marL="342900" indent="-342900">
              <a:buFont typeface="Arial" panose="020B0604020202020204" pitchFamily="34" charset="0"/>
              <a:buChar char="•"/>
            </a:pPr>
            <a:r>
              <a:rPr lang="es-ES" sz="2400" dirty="0">
                <a:solidFill>
                  <a:srgbClr val="616262"/>
                </a:solidFill>
                <a:latin typeface="Arial" pitchFamily="34" charset="0"/>
                <a:ea typeface="ＭＳ Ｐゴシック" pitchFamily="34" charset="-128"/>
              </a:rPr>
              <a:t>En MyLion, los Leos y Leones pueden programar los </a:t>
            </a:r>
            <a:r>
              <a:rPr lang="es-ES" sz="2400" b="1" dirty="0">
                <a:solidFill>
                  <a:srgbClr val="00AC69"/>
                </a:solidFill>
                <a:latin typeface="Arial" pitchFamily="34" charset="0"/>
                <a:ea typeface="ＭＳ Ｐゴシック" pitchFamily="34" charset="-128"/>
              </a:rPr>
              <a:t>próximos proyectos de servicio</a:t>
            </a:r>
            <a:r>
              <a:rPr lang="es-ES" sz="2400" dirty="0">
                <a:solidFill>
                  <a:srgbClr val="00AC69"/>
                </a:solidFill>
                <a:latin typeface="Arial" pitchFamily="34" charset="0"/>
                <a:ea typeface="ＭＳ Ｐゴシック" pitchFamily="34" charset="-128"/>
              </a:rPr>
              <a:t> y </a:t>
            </a:r>
            <a:r>
              <a:rPr lang="es-ES" sz="2400" b="1" dirty="0">
                <a:solidFill>
                  <a:srgbClr val="00AC69"/>
                </a:solidFill>
                <a:latin typeface="Arial" pitchFamily="34" charset="0"/>
                <a:ea typeface="ＭＳ Ｐゴシック" pitchFamily="34" charset="-128"/>
              </a:rPr>
              <a:t>presentar informes de los proyectos de servicio pasados,</a:t>
            </a:r>
            <a:r>
              <a:rPr lang="es-ES" sz="2400" dirty="0">
                <a:solidFill>
                  <a:srgbClr val="00AC69"/>
                </a:solidFill>
                <a:latin typeface="Arial" pitchFamily="34" charset="0"/>
                <a:ea typeface="ＭＳ Ｐゴシック" pitchFamily="34" charset="-128"/>
              </a:rPr>
              <a:t> </a:t>
            </a:r>
            <a:r>
              <a:rPr lang="es-ES" sz="2400" dirty="0">
                <a:solidFill>
                  <a:srgbClr val="616262"/>
                </a:solidFill>
                <a:latin typeface="Arial" pitchFamily="34" charset="0"/>
                <a:ea typeface="ＭＳ Ｐゴシック" pitchFamily="34" charset="-128"/>
              </a:rPr>
              <a:t>indicando el número de voluntarios y el número de personas servidas.</a:t>
            </a:r>
          </a:p>
          <a:p>
            <a:pPr marL="342900" indent="-342900">
              <a:buFont typeface="Arial" panose="020B0604020202020204" pitchFamily="34" charset="0"/>
              <a:buChar char="•"/>
            </a:pPr>
            <a:endParaRPr lang="en-US" sz="2400" dirty="0">
              <a:solidFill>
                <a:srgbClr val="616262"/>
              </a:solidFill>
              <a:latin typeface="Arial" pitchFamily="34" charset="0"/>
              <a:ea typeface="ＭＳ Ｐゴシック" pitchFamily="34" charset="-128"/>
            </a:endParaRPr>
          </a:p>
          <a:p>
            <a:pPr marL="342900" indent="-342900">
              <a:buFont typeface="Arial" panose="020B0604020202020204" pitchFamily="34" charset="0"/>
              <a:buChar char="•"/>
            </a:pPr>
            <a:r>
              <a:rPr lang="es-ES" sz="2400" dirty="0">
                <a:solidFill>
                  <a:srgbClr val="616262"/>
                </a:solidFill>
                <a:latin typeface="Arial" pitchFamily="34" charset="0"/>
                <a:ea typeface="ＭＳ Ｐゴシック" pitchFamily="34" charset="-128"/>
              </a:rPr>
              <a:t>Razones para presentar informes</a:t>
            </a:r>
          </a:p>
          <a:p>
            <a:pPr marL="800100" lvl="1" indent="-342900">
              <a:buFont typeface="Arial" panose="020B0604020202020204" pitchFamily="34" charset="0"/>
              <a:buChar char="•"/>
            </a:pPr>
            <a:r>
              <a:rPr lang="es-ES" sz="2400" dirty="0">
                <a:solidFill>
                  <a:srgbClr val="616262"/>
                </a:solidFill>
                <a:latin typeface="Arial" pitchFamily="34" charset="0"/>
                <a:ea typeface="ＭＳ Ｐゴシック" pitchFamily="34" charset="-128"/>
              </a:rPr>
              <a:t>Muestra el impacto del club Leo.</a:t>
            </a:r>
          </a:p>
          <a:p>
            <a:pPr marL="800100" lvl="1" indent="-342900">
              <a:buFont typeface="Arial" panose="020B0604020202020204" pitchFamily="34" charset="0"/>
              <a:buChar char="•"/>
            </a:pPr>
            <a:r>
              <a:rPr lang="es-ES" sz="2400" dirty="0">
                <a:solidFill>
                  <a:srgbClr val="616262"/>
                </a:solidFill>
                <a:latin typeface="Arial" pitchFamily="34" charset="0"/>
                <a:ea typeface="ＭＳ Ｐゴシック" pitchFamily="34" charset="-128"/>
              </a:rPr>
              <a:t>Mide el crecimiento global y el impacto de los Leos en todo el mundo.</a:t>
            </a:r>
          </a:p>
          <a:p>
            <a:pPr marL="800100" lvl="1" indent="-342900">
              <a:buFont typeface="Arial" panose="020B0604020202020204" pitchFamily="34" charset="0"/>
              <a:buChar char="•"/>
            </a:pPr>
            <a:r>
              <a:rPr lang="es-ES" sz="2400" dirty="0">
                <a:solidFill>
                  <a:srgbClr val="616262"/>
                </a:solidFill>
                <a:latin typeface="Arial" pitchFamily="34" charset="0"/>
                <a:ea typeface="ＭＳ Ｐゴシック" pitchFamily="34" charset="-128"/>
              </a:rPr>
              <a:t>Premios y reconocimientos por las actividades de servicio.</a:t>
            </a:r>
          </a:p>
          <a:p>
            <a:pPr marL="342900" indent="-342900">
              <a:buFont typeface="Arial" panose="020B0604020202020204" pitchFamily="34" charset="0"/>
              <a:buChar char="•"/>
            </a:pPr>
            <a:endParaRPr lang="en-US" sz="2000" dirty="0">
              <a:solidFill>
                <a:srgbClr val="616262"/>
              </a:solidFill>
              <a:highlight>
                <a:srgbClr val="FFFF00"/>
              </a:highlight>
              <a:latin typeface="Arial" pitchFamily="34" charset="0"/>
              <a:ea typeface="ＭＳ Ｐゴシック" pitchFamily="34" charset="-128"/>
            </a:endParaRPr>
          </a:p>
          <a:p>
            <a:endParaRPr lang="en-US" sz="2000" dirty="0">
              <a:solidFill>
                <a:srgbClr val="616262"/>
              </a:solidFill>
              <a:latin typeface="Arial"/>
              <a:ea typeface="ＭＳ Ｐゴシック"/>
              <a:cs typeface="Arial"/>
            </a:endParaRPr>
          </a:p>
          <a:p>
            <a:pPr marL="0" indent="0">
              <a:buFontTx/>
              <a:buNone/>
              <a:defRPr/>
            </a:pPr>
            <a:endParaRPr lang="en-US" b="1" dirty="0">
              <a:solidFill>
                <a:srgbClr val="F14619"/>
              </a:solidFill>
              <a:latin typeface="Calibri" panose="020F0502020204030204"/>
              <a:cs typeface="Calibri" panose="020F0502020204030204"/>
            </a:endParaRPr>
          </a:p>
          <a:p>
            <a:pPr marL="0" indent="0">
              <a:buFont typeface="Arial" pitchFamily="34" charset="0"/>
              <a:buNone/>
              <a:defRPr/>
            </a:pPr>
            <a:endParaRPr lang="en-US" b="1" kern="0" dirty="0">
              <a:solidFill>
                <a:srgbClr val="00AC69"/>
              </a:solidFill>
              <a:latin typeface="Arial" panose="020B0604020202020204" pitchFamily="34" charset="0"/>
              <a:cs typeface="Arial" panose="020B0604020202020204" pitchFamily="34" charset="0"/>
            </a:endParaRPr>
          </a:p>
          <a:p>
            <a:pPr>
              <a:defRPr/>
            </a:pPr>
            <a:endParaRPr lang="en-US" sz="2000" dirty="0">
              <a:cs typeface="Calibri" panose="020F0502020204030204"/>
            </a:endParaRPr>
          </a:p>
        </p:txBody>
      </p:sp>
      <p:pic>
        <p:nvPicPr>
          <p:cNvPr id="9" name="Picture 8">
            <a:extLst>
              <a:ext uri="{FF2B5EF4-FFF2-40B4-BE49-F238E27FC236}">
                <a16:creationId xmlns:a16="http://schemas.microsoft.com/office/drawing/2014/main" id="{82D2F55D-75D6-D84D-827B-093D56E09630}"/>
              </a:ext>
            </a:extLst>
          </p:cNvPr>
          <p:cNvPicPr>
            <a:picLocks noChangeAspect="1"/>
          </p:cNvPicPr>
          <p:nvPr/>
        </p:nvPicPr>
        <p:blipFill>
          <a:blip r:embed="rId6"/>
          <a:stretch>
            <a:fillRect/>
          </a:stretch>
        </p:blipFill>
        <p:spPr>
          <a:xfrm>
            <a:off x="9215017" y="5862797"/>
            <a:ext cx="1326937" cy="663469"/>
          </a:xfrm>
          <a:prstGeom prst="rect">
            <a:avLst/>
          </a:prstGeom>
        </p:spPr>
      </p:pic>
    </p:spTree>
    <p:extLst>
      <p:ext uri="{BB962C8B-B14F-4D97-AF65-F5344CB8AC3E}">
        <p14:creationId xmlns:p14="http://schemas.microsoft.com/office/powerpoint/2010/main" val="25594968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3252"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31</a:t>
            </a:fld>
            <a:endParaRPr lang="en-US" sz="1000" dirty="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2" name="TextBox 1">
            <a:extLst>
              <a:ext uri="{FF2B5EF4-FFF2-40B4-BE49-F238E27FC236}">
                <a16:creationId xmlns:a16="http://schemas.microsoft.com/office/drawing/2014/main" id="{7EEC8933-4E72-42ED-AACA-CE3BF15C5871}"/>
              </a:ext>
            </a:extLst>
          </p:cNvPr>
          <p:cNvSpPr txBox="1"/>
          <p:nvPr/>
        </p:nvSpPr>
        <p:spPr>
          <a:xfrm>
            <a:off x="2203627" y="497928"/>
            <a:ext cx="9814202" cy="1661993"/>
          </a:xfrm>
          <a:prstGeom prst="rect">
            <a:avLst/>
          </a:prstGeom>
          <a:noFill/>
        </p:spPr>
        <p:txBody>
          <a:bodyPr wrap="square" rtlCol="0">
            <a:spAutoFit/>
          </a:bodyPr>
          <a:lstStyle/>
          <a:p>
            <a:pPr marL="0" indent="0" eaLnBrk="1" hangingPunct="1">
              <a:buFont typeface="Arial" pitchFamily="34" charset="0"/>
              <a:buNone/>
              <a:defRPr/>
            </a:pPr>
            <a:r>
              <a:rPr lang="es-ES" sz="3200" b="1" dirty="0">
                <a:solidFill>
                  <a:srgbClr val="616262"/>
                </a:solidFill>
                <a:latin typeface="Arial" panose="020B0604020202020204" pitchFamily="34" charset="0"/>
                <a:cs typeface="Arial" panose="020B0604020202020204" pitchFamily="34" charset="0"/>
              </a:rPr>
              <a:t>Acceso a la presentación de informes de servicio en </a:t>
            </a:r>
            <a:r>
              <a:rPr lang="es-ES" sz="3200" b="1" dirty="0">
                <a:solidFill>
                  <a:srgbClr val="00AC69"/>
                </a:solidFill>
                <a:latin typeface="Arial" panose="020B0604020202020204" pitchFamily="34" charset="0"/>
                <a:cs typeface="Arial" panose="020B0604020202020204" pitchFamily="34" charset="0"/>
              </a:rPr>
              <a:t>MyLion </a:t>
            </a:r>
          </a:p>
          <a:p>
            <a:pPr marL="0" indent="0">
              <a:buFont typeface="Arial" pitchFamily="34" charset="0"/>
              <a:buNone/>
              <a:defRPr/>
            </a:pPr>
            <a:endParaRPr lang="en-US" b="1" kern="0" dirty="0">
              <a:solidFill>
                <a:srgbClr val="00AC69"/>
              </a:solidFill>
              <a:latin typeface="Arial" panose="020B0604020202020204" pitchFamily="34" charset="0"/>
              <a:cs typeface="Arial" panose="020B0604020202020204" pitchFamily="34" charset="0"/>
            </a:endParaRPr>
          </a:p>
          <a:p>
            <a:pPr marL="0" indent="0">
              <a:buFont typeface="Arial" pitchFamily="34" charset="0"/>
              <a:buNone/>
              <a:defRPr/>
            </a:pPr>
            <a:endParaRPr lang="en-US" sz="2000" dirty="0"/>
          </a:p>
        </p:txBody>
      </p:sp>
      <p:graphicFrame>
        <p:nvGraphicFramePr>
          <p:cNvPr id="10" name="Table 9">
            <a:extLst>
              <a:ext uri="{FF2B5EF4-FFF2-40B4-BE49-F238E27FC236}">
                <a16:creationId xmlns:a16="http://schemas.microsoft.com/office/drawing/2014/main" id="{58CD4B80-8FCE-40D8-832E-6BB0585E1A97}"/>
              </a:ext>
            </a:extLst>
          </p:cNvPr>
          <p:cNvGraphicFramePr>
            <a:graphicFrameLocks noGrp="1"/>
          </p:cNvGraphicFramePr>
          <p:nvPr>
            <p:extLst>
              <p:ext uri="{D42A27DB-BD31-4B8C-83A1-F6EECF244321}">
                <p14:modId xmlns:p14="http://schemas.microsoft.com/office/powerpoint/2010/main" val="2425544609"/>
              </p:ext>
            </p:extLst>
          </p:nvPr>
        </p:nvGraphicFramePr>
        <p:xfrm>
          <a:off x="2136337" y="1679306"/>
          <a:ext cx="9369586" cy="3610019"/>
        </p:xfrm>
        <a:graphic>
          <a:graphicData uri="http://schemas.openxmlformats.org/drawingml/2006/table">
            <a:tbl>
              <a:tblPr firstRow="1" firstCol="1" bandRow="1">
                <a:tableStyleId>{FABFCF23-3B69-468F-B69F-88F6DE6A72F2}</a:tableStyleId>
              </a:tblPr>
              <a:tblGrid>
                <a:gridCol w="4127802">
                  <a:extLst>
                    <a:ext uri="{9D8B030D-6E8A-4147-A177-3AD203B41FA5}">
                      <a16:colId xmlns:a16="http://schemas.microsoft.com/office/drawing/2014/main" val="613060639"/>
                    </a:ext>
                  </a:extLst>
                </a:gridCol>
                <a:gridCol w="5241784">
                  <a:extLst>
                    <a:ext uri="{9D8B030D-6E8A-4147-A177-3AD203B41FA5}">
                      <a16:colId xmlns:a16="http://schemas.microsoft.com/office/drawing/2014/main" val="3860545635"/>
                    </a:ext>
                  </a:extLst>
                </a:gridCol>
              </a:tblGrid>
              <a:tr h="361002">
                <a:tc>
                  <a:txBody>
                    <a:bodyPr/>
                    <a:lstStyle/>
                    <a:p>
                      <a:pPr marL="0" marR="0" algn="ctr">
                        <a:spcBef>
                          <a:spcPts val="0"/>
                        </a:spcBef>
                        <a:spcAft>
                          <a:spcPts val="0"/>
                        </a:spcAft>
                      </a:pPr>
                      <a:r>
                        <a:rPr lang="es-ES" sz="1600" dirty="0">
                          <a:latin typeface="Arial" panose="020B0604020202020204" pitchFamily="34" charset="0"/>
                          <a:cs typeface="Arial" panose="020B0604020202020204" pitchFamily="34" charset="0"/>
                        </a:rPr>
                        <a:t>Título del dirigente</a:t>
                      </a:r>
                    </a:p>
                  </a:txBody>
                  <a:tcPr marL="64803" marR="64803" marT="0" marB="0" anchor="ctr">
                    <a:lnR w="6350" cap="flat" cmpd="sng" algn="ctr">
                      <a:solidFill>
                        <a:srgbClr val="407CCA"/>
                      </a:solidFill>
                      <a:prstDash val="solid"/>
                      <a:round/>
                      <a:headEnd type="none" w="med" len="med"/>
                      <a:tailEnd type="none" w="med" len="med"/>
                    </a:lnR>
                    <a:solidFill>
                      <a:srgbClr val="407CCA"/>
                    </a:solidFill>
                  </a:tcPr>
                </a:tc>
                <a:tc>
                  <a:txBody>
                    <a:bodyPr/>
                    <a:lstStyle/>
                    <a:p>
                      <a:pPr marL="0" marR="0" algn="ctr">
                        <a:spcBef>
                          <a:spcPts val="0"/>
                        </a:spcBef>
                        <a:spcAft>
                          <a:spcPts val="0"/>
                        </a:spcAft>
                      </a:pPr>
                      <a:r>
                        <a:rPr lang="es-ES" sz="1600" dirty="0">
                          <a:latin typeface="Arial" panose="020B0604020202020204" pitchFamily="34" charset="0"/>
                          <a:cs typeface="Arial" panose="020B0604020202020204" pitchFamily="34" charset="0"/>
                        </a:rPr>
                        <a:t>Acceso</a:t>
                      </a:r>
                    </a:p>
                  </a:txBody>
                  <a:tcPr marL="64803" marR="64803" marT="0" marB="0" anchor="ctr">
                    <a:lnL w="6350" cap="flat" cmpd="sng" algn="ctr">
                      <a:solidFill>
                        <a:srgbClr val="407CCA"/>
                      </a:solidFill>
                      <a:prstDash val="solid"/>
                      <a:round/>
                      <a:headEnd type="none" w="med" len="med"/>
                      <a:tailEnd type="none" w="med" len="med"/>
                    </a:lnL>
                    <a:solidFill>
                      <a:srgbClr val="407CCA"/>
                    </a:solidFill>
                  </a:tcPr>
                </a:tc>
                <a:extLst>
                  <a:ext uri="{0D108BD9-81ED-4DB2-BD59-A6C34878D82A}">
                    <a16:rowId xmlns:a16="http://schemas.microsoft.com/office/drawing/2014/main" val="2839205544"/>
                  </a:ext>
                </a:extLst>
              </a:tr>
              <a:tr h="348109">
                <a:tc>
                  <a:txBody>
                    <a:bodyPr/>
                    <a:lstStyle/>
                    <a:p>
                      <a:pPr marL="0" marR="0" algn="ctr">
                        <a:spcBef>
                          <a:spcPts val="0"/>
                        </a:spcBef>
                        <a:spcAft>
                          <a:spcPts val="0"/>
                        </a:spcAft>
                      </a:pPr>
                      <a:r>
                        <a:rPr lang="es-ES" sz="1400" dirty="0">
                          <a:latin typeface="Arial" panose="020B0604020202020204" pitchFamily="34" charset="0"/>
                          <a:cs typeface="Arial" panose="020B0604020202020204" pitchFamily="34" charset="0"/>
                        </a:rPr>
                        <a:t>Presidente del club Leo</a:t>
                      </a:r>
                    </a:p>
                  </a:txBody>
                  <a:tcPr marL="64803" marR="64803" marT="0" marB="0" anchor="ctr">
                    <a:lnR w="6350" cap="flat" cmpd="sng" algn="ctr">
                      <a:solidFill>
                        <a:srgbClr val="407CCA"/>
                      </a:solidFill>
                      <a:prstDash val="solid"/>
                      <a:round/>
                      <a:headEnd type="none" w="med" len="med"/>
                      <a:tailEnd type="none" w="med" len="med"/>
                    </a:lnR>
                    <a:solidFill>
                      <a:srgbClr val="616262">
                        <a:alpha val="15000"/>
                      </a:srgbClr>
                    </a:solidFill>
                  </a:tcPr>
                </a:tc>
                <a:tc>
                  <a:txBody>
                    <a:bodyPr/>
                    <a:lstStyle/>
                    <a:p>
                      <a:pPr marL="0" marR="0" algn="ctr">
                        <a:spcBef>
                          <a:spcPts val="0"/>
                        </a:spcBef>
                        <a:spcAft>
                          <a:spcPts val="0"/>
                        </a:spcAft>
                      </a:pPr>
                      <a:r>
                        <a:rPr lang="es-ES" sz="1400" dirty="0">
                          <a:latin typeface="Arial" panose="020B0604020202020204" pitchFamily="34" charset="0"/>
                          <a:cs typeface="Arial" panose="020B0604020202020204" pitchFamily="34" charset="0"/>
                        </a:rPr>
                        <a:t>Para su propio club Leo</a:t>
                      </a:r>
                    </a:p>
                  </a:txBody>
                  <a:tcPr marL="64803" marR="64803" marT="0" marB="0" anchor="ctr">
                    <a:lnL w="6350" cap="flat" cmpd="sng" algn="ctr">
                      <a:solidFill>
                        <a:srgbClr val="407CCA"/>
                      </a:solidFill>
                      <a:prstDash val="solid"/>
                      <a:round/>
                      <a:headEnd type="none" w="med" len="med"/>
                      <a:tailEnd type="none" w="med" len="med"/>
                    </a:lnL>
                    <a:solidFill>
                      <a:srgbClr val="616262">
                        <a:alpha val="15000"/>
                      </a:srgbClr>
                    </a:solidFill>
                  </a:tcPr>
                </a:tc>
                <a:extLst>
                  <a:ext uri="{0D108BD9-81ED-4DB2-BD59-A6C34878D82A}">
                    <a16:rowId xmlns:a16="http://schemas.microsoft.com/office/drawing/2014/main" val="3556446553"/>
                  </a:ext>
                </a:extLst>
              </a:tr>
              <a:tr h="348109">
                <a:tc>
                  <a:txBody>
                    <a:bodyPr/>
                    <a:lstStyle/>
                    <a:p>
                      <a:pPr marL="0" marR="0" algn="ctr">
                        <a:spcBef>
                          <a:spcPts val="0"/>
                        </a:spcBef>
                        <a:spcAft>
                          <a:spcPts val="0"/>
                        </a:spcAft>
                      </a:pPr>
                      <a:r>
                        <a:rPr lang="es-ES" sz="1400" dirty="0">
                          <a:latin typeface="Arial" panose="020B0604020202020204" pitchFamily="34" charset="0"/>
                          <a:cs typeface="Arial" panose="020B0604020202020204" pitchFamily="34" charset="0"/>
                        </a:rPr>
                        <a:t>Secretario del club Leo</a:t>
                      </a:r>
                    </a:p>
                  </a:txBody>
                  <a:tcPr marL="64803" marR="64803" marT="0" marB="0" anchor="ctr">
                    <a:lnR w="6350" cap="flat" cmpd="sng" algn="ctr">
                      <a:solidFill>
                        <a:srgbClr val="407CCA"/>
                      </a:solidFill>
                      <a:prstDash val="solid"/>
                      <a:round/>
                      <a:headEnd type="none" w="med" len="med"/>
                      <a:tailEnd type="none" w="med" len="med"/>
                    </a:lnR>
                  </a:tcPr>
                </a:tc>
                <a:tc>
                  <a:txBody>
                    <a:bodyPr/>
                    <a:lstStyle/>
                    <a:p>
                      <a:pPr marL="0" marR="0" algn="ctr">
                        <a:spcBef>
                          <a:spcPts val="0"/>
                        </a:spcBef>
                        <a:spcAft>
                          <a:spcPts val="0"/>
                        </a:spcAft>
                      </a:pPr>
                      <a:r>
                        <a:rPr lang="es-ES" sz="1400" dirty="0">
                          <a:latin typeface="Arial" panose="020B0604020202020204" pitchFamily="34" charset="0"/>
                          <a:cs typeface="Arial" panose="020B0604020202020204" pitchFamily="34" charset="0"/>
                        </a:rPr>
                        <a:t>Para su propio club Leo</a:t>
                      </a:r>
                    </a:p>
                  </a:txBody>
                  <a:tcPr marL="64803" marR="64803" marT="0" marB="0" anchor="ctr">
                    <a:lnL w="6350" cap="flat" cmpd="sng" algn="ctr">
                      <a:solidFill>
                        <a:srgbClr val="407CCA"/>
                      </a:solidFill>
                      <a:prstDash val="solid"/>
                      <a:round/>
                      <a:headEnd type="none" w="med" len="med"/>
                      <a:tailEnd type="none" w="med" len="med"/>
                    </a:lnL>
                  </a:tcPr>
                </a:tc>
                <a:extLst>
                  <a:ext uri="{0D108BD9-81ED-4DB2-BD59-A6C34878D82A}">
                    <a16:rowId xmlns:a16="http://schemas.microsoft.com/office/drawing/2014/main" val="4045420336"/>
                  </a:ext>
                </a:extLst>
              </a:tr>
              <a:tr h="464145">
                <a:tc>
                  <a:txBody>
                    <a:bodyPr/>
                    <a:lstStyle/>
                    <a:p>
                      <a:pPr marL="0" marR="0" algn="ctr">
                        <a:spcBef>
                          <a:spcPts val="0"/>
                        </a:spcBef>
                        <a:spcAft>
                          <a:spcPts val="0"/>
                        </a:spcAft>
                      </a:pPr>
                      <a:r>
                        <a:rPr lang="es-ES" sz="1400" dirty="0">
                          <a:latin typeface="Arial" panose="020B0604020202020204" pitchFamily="34" charset="0"/>
                          <a:cs typeface="Arial" panose="020B0604020202020204" pitchFamily="34" charset="0"/>
                        </a:rPr>
                        <a:t>Consejero del club Leo</a:t>
                      </a:r>
                    </a:p>
                  </a:txBody>
                  <a:tcPr marL="64803" marR="64803" marT="0" marB="0" anchor="ctr">
                    <a:lnR w="6350" cap="flat" cmpd="sng" algn="ctr">
                      <a:solidFill>
                        <a:srgbClr val="407CCA"/>
                      </a:solidFill>
                      <a:prstDash val="solid"/>
                      <a:round/>
                      <a:headEnd type="none" w="med" len="med"/>
                      <a:tailEnd type="none" w="med" len="med"/>
                    </a:lnR>
                    <a:solidFill>
                      <a:srgbClr val="616262">
                        <a:alpha val="15000"/>
                      </a:srgbClr>
                    </a:solidFill>
                  </a:tcPr>
                </a:tc>
                <a:tc>
                  <a:txBody>
                    <a:bodyPr/>
                    <a:lstStyle/>
                    <a:p>
                      <a:pPr marL="0" marR="0" algn="ctr">
                        <a:spcBef>
                          <a:spcPts val="0"/>
                        </a:spcBef>
                        <a:spcAft>
                          <a:spcPts val="0"/>
                        </a:spcAft>
                      </a:pPr>
                      <a:r>
                        <a:rPr lang="es-ES" sz="1400" dirty="0">
                          <a:latin typeface="Arial" panose="020B0604020202020204" pitchFamily="34" charset="0"/>
                          <a:cs typeface="Arial" panose="020B0604020202020204" pitchFamily="34" charset="0"/>
                        </a:rPr>
                        <a:t>Para el club Leo al que está asignado como dirigente</a:t>
                      </a:r>
                    </a:p>
                  </a:txBody>
                  <a:tcPr marL="64803" marR="64803" marT="0" marB="0" anchor="ctr">
                    <a:lnL w="6350" cap="flat" cmpd="sng" algn="ctr">
                      <a:solidFill>
                        <a:srgbClr val="407CCA"/>
                      </a:solidFill>
                      <a:prstDash val="solid"/>
                      <a:round/>
                      <a:headEnd type="none" w="med" len="med"/>
                      <a:tailEnd type="none" w="med" len="med"/>
                    </a:lnL>
                    <a:solidFill>
                      <a:srgbClr val="616262">
                        <a:alpha val="15000"/>
                      </a:srgbClr>
                    </a:solidFill>
                  </a:tcPr>
                </a:tc>
                <a:extLst>
                  <a:ext uri="{0D108BD9-81ED-4DB2-BD59-A6C34878D82A}">
                    <a16:rowId xmlns:a16="http://schemas.microsoft.com/office/drawing/2014/main" val="1971379389"/>
                  </a:ext>
                </a:extLst>
              </a:tr>
              <a:tr h="348109">
                <a:tc>
                  <a:txBody>
                    <a:bodyPr/>
                    <a:lstStyle/>
                    <a:p>
                      <a:pPr marL="0" marR="0" algn="ctr">
                        <a:spcBef>
                          <a:spcPts val="0"/>
                        </a:spcBef>
                        <a:spcAft>
                          <a:spcPts val="0"/>
                        </a:spcAft>
                      </a:pPr>
                      <a:r>
                        <a:rPr lang="es-ES" sz="1400" dirty="0">
                          <a:latin typeface="Arial" panose="020B0604020202020204" pitchFamily="34" charset="0"/>
                          <a:cs typeface="Arial" panose="020B0604020202020204" pitchFamily="34" charset="0"/>
                        </a:rPr>
                        <a:t>Asesor Leo del distrito</a:t>
                      </a:r>
                    </a:p>
                  </a:txBody>
                  <a:tcPr marL="64803" marR="64803" marT="0" marB="0" anchor="ctr">
                    <a:lnR w="6350" cap="flat" cmpd="sng" algn="ctr">
                      <a:solidFill>
                        <a:srgbClr val="407CCA"/>
                      </a:solidFill>
                      <a:prstDash val="solid"/>
                      <a:round/>
                      <a:headEnd type="none" w="med" len="med"/>
                      <a:tailEnd type="none" w="med" len="med"/>
                    </a:lnR>
                  </a:tcPr>
                </a:tc>
                <a:tc>
                  <a:txBody>
                    <a:bodyPr/>
                    <a:lstStyle/>
                    <a:p>
                      <a:pPr marL="0" marR="0" algn="ctr">
                        <a:spcBef>
                          <a:spcPts val="0"/>
                        </a:spcBef>
                        <a:spcAft>
                          <a:spcPts val="0"/>
                        </a:spcAft>
                      </a:pPr>
                      <a:r>
                        <a:rPr lang="es-ES" sz="1400" dirty="0">
                          <a:latin typeface="Arial" panose="020B0604020202020204" pitchFamily="34" charset="0"/>
                          <a:cs typeface="Arial" panose="020B0604020202020204" pitchFamily="34" charset="0"/>
                        </a:rPr>
                        <a:t>En nombre del distrito Leo</a:t>
                      </a:r>
                    </a:p>
                  </a:txBody>
                  <a:tcPr marL="64803" marR="64803" marT="0" marB="0" anchor="ctr">
                    <a:lnL w="6350" cap="flat" cmpd="sng" algn="ctr">
                      <a:solidFill>
                        <a:srgbClr val="407CCA"/>
                      </a:solidFill>
                      <a:prstDash val="solid"/>
                      <a:round/>
                      <a:headEnd type="none" w="med" len="med"/>
                      <a:tailEnd type="none" w="med" len="med"/>
                    </a:lnL>
                  </a:tcPr>
                </a:tc>
                <a:extLst>
                  <a:ext uri="{0D108BD9-81ED-4DB2-BD59-A6C34878D82A}">
                    <a16:rowId xmlns:a16="http://schemas.microsoft.com/office/drawing/2014/main" val="3801736254"/>
                  </a:ext>
                </a:extLst>
              </a:tr>
              <a:tr h="348109">
                <a:tc>
                  <a:txBody>
                    <a:bodyPr/>
                    <a:lstStyle/>
                    <a:p>
                      <a:pPr marL="0" marR="0" algn="ctr">
                        <a:spcBef>
                          <a:spcPts val="0"/>
                        </a:spcBef>
                        <a:spcAft>
                          <a:spcPts val="0"/>
                        </a:spcAft>
                      </a:pPr>
                      <a:r>
                        <a:rPr lang="es-ES" sz="1400" dirty="0">
                          <a:latin typeface="Arial" panose="020B0604020202020204" pitchFamily="34" charset="0"/>
                          <a:cs typeface="Arial" panose="020B0604020202020204" pitchFamily="34" charset="0"/>
                        </a:rPr>
                        <a:t>Presidente del distrito Leo</a:t>
                      </a:r>
                    </a:p>
                  </a:txBody>
                  <a:tcPr marL="64803" marR="64803" marT="0" marB="0" anchor="ctr">
                    <a:lnR w="6350" cap="flat" cmpd="sng" algn="ctr">
                      <a:solidFill>
                        <a:srgbClr val="407CCA"/>
                      </a:solidFill>
                      <a:prstDash val="solid"/>
                      <a:round/>
                      <a:headEnd type="none" w="med" len="med"/>
                      <a:tailEnd type="none" w="med" len="med"/>
                    </a:lnR>
                    <a:solidFill>
                      <a:srgbClr val="616262">
                        <a:alpha val="15000"/>
                      </a:srgbClr>
                    </a:solidFill>
                  </a:tcPr>
                </a:tc>
                <a:tc>
                  <a:txBody>
                    <a:bodyPr/>
                    <a:lstStyle/>
                    <a:p>
                      <a:pPr marL="0" marR="0" algn="ctr">
                        <a:spcBef>
                          <a:spcPts val="0"/>
                        </a:spcBef>
                        <a:spcAft>
                          <a:spcPts val="0"/>
                        </a:spcAft>
                      </a:pPr>
                      <a:r>
                        <a:rPr lang="es-ES" sz="1400" dirty="0">
                          <a:latin typeface="Arial" panose="020B0604020202020204" pitchFamily="34" charset="0"/>
                          <a:cs typeface="Arial" panose="020B0604020202020204" pitchFamily="34" charset="0"/>
                        </a:rPr>
                        <a:t>En nombre del distrito Leo</a:t>
                      </a:r>
                    </a:p>
                  </a:txBody>
                  <a:tcPr marL="64803" marR="64803" marT="0" marB="0" anchor="ctr">
                    <a:lnL w="6350" cap="flat" cmpd="sng" algn="ctr">
                      <a:solidFill>
                        <a:srgbClr val="407CCA"/>
                      </a:solidFill>
                      <a:prstDash val="solid"/>
                      <a:round/>
                      <a:headEnd type="none" w="med" len="med"/>
                      <a:tailEnd type="none" w="med" len="med"/>
                    </a:lnL>
                    <a:solidFill>
                      <a:srgbClr val="616262">
                        <a:alpha val="15000"/>
                      </a:srgbClr>
                    </a:solidFill>
                  </a:tcPr>
                </a:tc>
                <a:extLst>
                  <a:ext uri="{0D108BD9-81ED-4DB2-BD59-A6C34878D82A}">
                    <a16:rowId xmlns:a16="http://schemas.microsoft.com/office/drawing/2014/main" val="2601076444"/>
                  </a:ext>
                </a:extLst>
              </a:tr>
              <a:tr h="348109">
                <a:tc>
                  <a:txBody>
                    <a:bodyPr/>
                    <a:lstStyle/>
                    <a:p>
                      <a:pPr marL="0" marR="0" algn="ctr">
                        <a:spcBef>
                          <a:spcPts val="0"/>
                        </a:spcBef>
                        <a:spcAft>
                          <a:spcPts val="0"/>
                        </a:spcAft>
                      </a:pPr>
                      <a:r>
                        <a:rPr lang="es-ES" sz="1400" dirty="0">
                          <a:latin typeface="Arial" panose="020B0604020202020204" pitchFamily="34" charset="0"/>
                          <a:cs typeface="Arial" panose="020B0604020202020204" pitchFamily="34" charset="0"/>
                        </a:rPr>
                        <a:t>Secretario del distrito Leo</a:t>
                      </a:r>
                    </a:p>
                  </a:txBody>
                  <a:tcPr marL="64803" marR="64803" marT="0" marB="0" anchor="ctr">
                    <a:lnR w="6350" cap="flat" cmpd="sng" algn="ctr">
                      <a:solidFill>
                        <a:srgbClr val="407CCA"/>
                      </a:solidFill>
                      <a:prstDash val="solid"/>
                      <a:round/>
                      <a:headEnd type="none" w="med" len="med"/>
                      <a:tailEnd type="none" w="med" len="med"/>
                    </a:lnR>
                  </a:tcPr>
                </a:tc>
                <a:tc>
                  <a:txBody>
                    <a:bodyPr/>
                    <a:lstStyle/>
                    <a:p>
                      <a:pPr marL="0" marR="0" algn="ctr">
                        <a:spcBef>
                          <a:spcPts val="0"/>
                        </a:spcBef>
                        <a:spcAft>
                          <a:spcPts val="0"/>
                        </a:spcAft>
                      </a:pPr>
                      <a:r>
                        <a:rPr lang="es-ES" sz="1400" dirty="0">
                          <a:latin typeface="Arial" panose="020B0604020202020204" pitchFamily="34" charset="0"/>
                          <a:cs typeface="Arial" panose="020B0604020202020204" pitchFamily="34" charset="0"/>
                        </a:rPr>
                        <a:t>En nombre del distrito Leo</a:t>
                      </a:r>
                    </a:p>
                  </a:txBody>
                  <a:tcPr marL="64803" marR="64803" marT="0" marB="0" anchor="ctr">
                    <a:lnL w="6350" cap="flat" cmpd="sng" algn="ctr">
                      <a:solidFill>
                        <a:srgbClr val="407CCA"/>
                      </a:solidFill>
                      <a:prstDash val="solid"/>
                      <a:round/>
                      <a:headEnd type="none" w="med" len="med"/>
                      <a:tailEnd type="none" w="med" len="med"/>
                    </a:lnL>
                  </a:tcPr>
                </a:tc>
                <a:extLst>
                  <a:ext uri="{0D108BD9-81ED-4DB2-BD59-A6C34878D82A}">
                    <a16:rowId xmlns:a16="http://schemas.microsoft.com/office/drawing/2014/main" val="3362357992"/>
                  </a:ext>
                </a:extLst>
              </a:tr>
              <a:tr h="348109">
                <a:tc>
                  <a:txBody>
                    <a:bodyPr/>
                    <a:lstStyle/>
                    <a:p>
                      <a:pPr marL="0" marR="0" algn="ctr">
                        <a:spcBef>
                          <a:spcPts val="0"/>
                        </a:spcBef>
                        <a:spcAft>
                          <a:spcPts val="0"/>
                        </a:spcAft>
                      </a:pPr>
                      <a:r>
                        <a:rPr lang="es-ES" sz="1400" dirty="0">
                          <a:latin typeface="Arial" panose="020B0604020202020204" pitchFamily="34" charset="0"/>
                          <a:cs typeface="Arial" panose="020B0604020202020204" pitchFamily="34" charset="0"/>
                        </a:rPr>
                        <a:t>Asesor Leo del distrito múltiple</a:t>
                      </a:r>
                    </a:p>
                  </a:txBody>
                  <a:tcPr marL="64803" marR="64803" marT="0" marB="0" anchor="ctr">
                    <a:lnR w="6350" cap="flat" cmpd="sng" algn="ctr">
                      <a:solidFill>
                        <a:srgbClr val="407CCA"/>
                      </a:solidFill>
                      <a:prstDash val="solid"/>
                      <a:round/>
                      <a:headEnd type="none" w="med" len="med"/>
                      <a:tailEnd type="none" w="med" len="med"/>
                    </a:lnR>
                  </a:tcPr>
                </a:tc>
                <a:tc>
                  <a:txBody>
                    <a:bodyPr/>
                    <a:lstStyle/>
                    <a:p>
                      <a:pPr marL="0" marR="0" algn="ctr">
                        <a:spcBef>
                          <a:spcPts val="0"/>
                        </a:spcBef>
                        <a:spcAft>
                          <a:spcPts val="0"/>
                        </a:spcAft>
                      </a:pPr>
                      <a:r>
                        <a:rPr lang="es-ES" sz="1400" dirty="0">
                          <a:latin typeface="Arial" panose="020B0604020202020204" pitchFamily="34" charset="0"/>
                          <a:cs typeface="Arial" panose="020B0604020202020204" pitchFamily="34" charset="0"/>
                        </a:rPr>
                        <a:t>En nombre del distrito múltiple Leo</a:t>
                      </a:r>
                    </a:p>
                  </a:txBody>
                  <a:tcPr marL="64803" marR="64803" marT="0" marB="0" anchor="ctr">
                    <a:lnL w="6350" cap="flat" cmpd="sng" algn="ctr">
                      <a:solidFill>
                        <a:srgbClr val="407CCA"/>
                      </a:solidFill>
                      <a:prstDash val="solid"/>
                      <a:round/>
                      <a:headEnd type="none" w="med" len="med"/>
                      <a:tailEnd type="none" w="med" len="med"/>
                    </a:lnL>
                  </a:tcPr>
                </a:tc>
                <a:extLst>
                  <a:ext uri="{0D108BD9-81ED-4DB2-BD59-A6C34878D82A}">
                    <a16:rowId xmlns:a16="http://schemas.microsoft.com/office/drawing/2014/main" val="1617409000"/>
                  </a:ext>
                </a:extLst>
              </a:tr>
              <a:tr h="348109">
                <a:tc>
                  <a:txBody>
                    <a:bodyPr/>
                    <a:lstStyle/>
                    <a:p>
                      <a:pPr marL="0" marR="0" algn="ctr">
                        <a:spcBef>
                          <a:spcPts val="0"/>
                        </a:spcBef>
                        <a:spcAft>
                          <a:spcPts val="0"/>
                        </a:spcAft>
                      </a:pPr>
                      <a:r>
                        <a:rPr lang="es-ES" sz="1400" dirty="0">
                          <a:latin typeface="Arial" panose="020B0604020202020204" pitchFamily="34" charset="0"/>
                          <a:cs typeface="Arial" panose="020B0604020202020204" pitchFamily="34" charset="0"/>
                        </a:rPr>
                        <a:t>Presidente del distrito múltiple Leo</a:t>
                      </a:r>
                    </a:p>
                  </a:txBody>
                  <a:tcPr marL="64803" marR="64803" marT="0" marB="0" anchor="ctr">
                    <a:lnR w="6350" cap="flat" cmpd="sng" algn="ctr">
                      <a:solidFill>
                        <a:srgbClr val="407CCA"/>
                      </a:solidFill>
                      <a:prstDash val="solid"/>
                      <a:round/>
                      <a:headEnd type="none" w="med" len="med"/>
                      <a:tailEnd type="none" w="med" len="med"/>
                    </a:lnR>
                    <a:solidFill>
                      <a:srgbClr val="616262">
                        <a:alpha val="15000"/>
                      </a:srgbClr>
                    </a:solidFill>
                  </a:tcPr>
                </a:tc>
                <a:tc>
                  <a:txBody>
                    <a:bodyPr/>
                    <a:lstStyle/>
                    <a:p>
                      <a:pPr marL="0" marR="0" algn="ctr">
                        <a:spcBef>
                          <a:spcPts val="0"/>
                        </a:spcBef>
                        <a:spcAft>
                          <a:spcPts val="0"/>
                        </a:spcAft>
                      </a:pPr>
                      <a:r>
                        <a:rPr lang="es-ES" sz="1400" dirty="0">
                          <a:latin typeface="Arial" panose="020B0604020202020204" pitchFamily="34" charset="0"/>
                          <a:cs typeface="Arial" panose="020B0604020202020204" pitchFamily="34" charset="0"/>
                        </a:rPr>
                        <a:t>En nombre del distrito múltiple Leo</a:t>
                      </a:r>
                    </a:p>
                  </a:txBody>
                  <a:tcPr marL="64803" marR="64803" marT="0" marB="0" anchor="ctr">
                    <a:lnL w="6350" cap="flat" cmpd="sng" algn="ctr">
                      <a:solidFill>
                        <a:srgbClr val="407CCA"/>
                      </a:solidFill>
                      <a:prstDash val="solid"/>
                      <a:round/>
                      <a:headEnd type="none" w="med" len="med"/>
                      <a:tailEnd type="none" w="med" len="med"/>
                    </a:lnL>
                    <a:solidFill>
                      <a:srgbClr val="616262">
                        <a:alpha val="15000"/>
                      </a:srgbClr>
                    </a:solidFill>
                  </a:tcPr>
                </a:tc>
                <a:extLst>
                  <a:ext uri="{0D108BD9-81ED-4DB2-BD59-A6C34878D82A}">
                    <a16:rowId xmlns:a16="http://schemas.microsoft.com/office/drawing/2014/main" val="3215078514"/>
                  </a:ext>
                </a:extLst>
              </a:tr>
              <a:tr h="348109">
                <a:tc>
                  <a:txBody>
                    <a:bodyPr/>
                    <a:lstStyle/>
                    <a:p>
                      <a:pPr marL="0" marR="0" algn="ctr">
                        <a:spcBef>
                          <a:spcPts val="0"/>
                        </a:spcBef>
                        <a:spcAft>
                          <a:spcPts val="0"/>
                        </a:spcAft>
                      </a:pPr>
                      <a:r>
                        <a:rPr lang="es-ES" sz="1400" dirty="0">
                          <a:latin typeface="Arial" panose="020B0604020202020204" pitchFamily="34" charset="0"/>
                          <a:cs typeface="Arial" panose="020B0604020202020204" pitchFamily="34" charset="0"/>
                        </a:rPr>
                        <a:t>Secretario del distrito múltiple Leo</a:t>
                      </a:r>
                    </a:p>
                  </a:txBody>
                  <a:tcPr marL="64803" marR="64803" marT="0" marB="0" anchor="ctr">
                    <a:lnR w="6350" cap="flat" cmpd="sng" algn="ctr">
                      <a:solidFill>
                        <a:srgbClr val="407CCA"/>
                      </a:solidFill>
                      <a:prstDash val="solid"/>
                      <a:round/>
                      <a:headEnd type="none" w="med" len="med"/>
                      <a:tailEnd type="none" w="med" len="med"/>
                    </a:lnR>
                  </a:tcPr>
                </a:tc>
                <a:tc>
                  <a:txBody>
                    <a:bodyPr/>
                    <a:lstStyle/>
                    <a:p>
                      <a:pPr marL="0" marR="0" algn="ctr">
                        <a:spcBef>
                          <a:spcPts val="0"/>
                        </a:spcBef>
                        <a:spcAft>
                          <a:spcPts val="0"/>
                        </a:spcAft>
                      </a:pPr>
                      <a:r>
                        <a:rPr lang="es-ES" sz="1400" dirty="0">
                          <a:latin typeface="Arial" panose="020B0604020202020204" pitchFamily="34" charset="0"/>
                          <a:cs typeface="Arial" panose="020B0604020202020204" pitchFamily="34" charset="0"/>
                        </a:rPr>
                        <a:t>En nombre del distrito múltiple Leo</a:t>
                      </a:r>
                    </a:p>
                  </a:txBody>
                  <a:tcPr marL="64803" marR="64803" marT="0" marB="0" anchor="ctr">
                    <a:lnL w="6350" cap="flat" cmpd="sng" algn="ctr">
                      <a:solidFill>
                        <a:srgbClr val="407CCA"/>
                      </a:solidFill>
                      <a:prstDash val="solid"/>
                      <a:round/>
                      <a:headEnd type="none" w="med" len="med"/>
                      <a:tailEnd type="none" w="med" len="med"/>
                    </a:lnL>
                  </a:tcPr>
                </a:tc>
                <a:extLst>
                  <a:ext uri="{0D108BD9-81ED-4DB2-BD59-A6C34878D82A}">
                    <a16:rowId xmlns:a16="http://schemas.microsoft.com/office/drawing/2014/main" val="1545771531"/>
                  </a:ext>
                </a:extLst>
              </a:tr>
            </a:tbl>
          </a:graphicData>
        </a:graphic>
      </p:graphicFrame>
      <p:sp>
        <p:nvSpPr>
          <p:cNvPr id="3" name="TextBox 2">
            <a:extLst>
              <a:ext uri="{FF2B5EF4-FFF2-40B4-BE49-F238E27FC236}">
                <a16:creationId xmlns:a16="http://schemas.microsoft.com/office/drawing/2014/main" id="{2379850C-EF52-BE4D-8E1D-ACB9D38C7B61}"/>
              </a:ext>
            </a:extLst>
          </p:cNvPr>
          <p:cNvSpPr txBox="1"/>
          <p:nvPr/>
        </p:nvSpPr>
        <p:spPr>
          <a:xfrm>
            <a:off x="2286000" y="-304800"/>
            <a:ext cx="184731" cy="369332"/>
          </a:xfrm>
          <a:prstGeom prst="rect">
            <a:avLst/>
          </a:prstGeom>
          <a:noFill/>
        </p:spPr>
        <p:txBody>
          <a:bodyPr wrap="none" rtlCol="0">
            <a:spAutoFit/>
          </a:bodyPr>
          <a:lstStyle/>
          <a:p>
            <a:endParaRPr lang="en-US" dirty="0"/>
          </a:p>
        </p:txBody>
      </p:sp>
      <p:pic>
        <p:nvPicPr>
          <p:cNvPr id="13" name="Picture 12">
            <a:extLst>
              <a:ext uri="{FF2B5EF4-FFF2-40B4-BE49-F238E27FC236}">
                <a16:creationId xmlns:a16="http://schemas.microsoft.com/office/drawing/2014/main" id="{8DA2C31A-A503-6740-ABC9-636D68A17657}"/>
              </a:ext>
            </a:extLst>
          </p:cNvPr>
          <p:cNvPicPr>
            <a:picLocks noChangeAspect="1"/>
          </p:cNvPicPr>
          <p:nvPr/>
        </p:nvPicPr>
        <p:blipFill>
          <a:blip r:embed="rId5"/>
          <a:stretch>
            <a:fillRect/>
          </a:stretch>
        </p:blipFill>
        <p:spPr>
          <a:xfrm>
            <a:off x="578131" y="401372"/>
            <a:ext cx="1558206" cy="1558206"/>
          </a:xfrm>
          <a:prstGeom prst="rect">
            <a:avLst/>
          </a:prstGeom>
        </p:spPr>
      </p:pic>
    </p:spTree>
    <p:extLst>
      <p:ext uri="{BB962C8B-B14F-4D97-AF65-F5344CB8AC3E}">
        <p14:creationId xmlns:p14="http://schemas.microsoft.com/office/powerpoint/2010/main" val="3604192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32</a:t>
            </a:fld>
            <a:endParaRPr lang="en-US" sz="1000" dirty="0">
              <a:solidFill>
                <a:srgbClr val="55565A"/>
              </a:solidFill>
            </a:endParaRPr>
          </a:p>
        </p:txBody>
      </p:sp>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2" name="TextBox 1">
            <a:extLst>
              <a:ext uri="{FF2B5EF4-FFF2-40B4-BE49-F238E27FC236}">
                <a16:creationId xmlns:a16="http://schemas.microsoft.com/office/drawing/2014/main" id="{7EEC8933-4E72-42ED-AACA-CE3BF15C5871}"/>
              </a:ext>
            </a:extLst>
          </p:cNvPr>
          <p:cNvSpPr txBox="1"/>
          <p:nvPr/>
        </p:nvSpPr>
        <p:spPr>
          <a:xfrm>
            <a:off x="2050508" y="484293"/>
            <a:ext cx="8150087" cy="1169551"/>
          </a:xfrm>
          <a:prstGeom prst="rect">
            <a:avLst/>
          </a:prstGeom>
          <a:noFill/>
        </p:spPr>
        <p:txBody>
          <a:bodyPr wrap="square" rtlCol="0">
            <a:spAutoFit/>
          </a:bodyPr>
          <a:lstStyle/>
          <a:p>
            <a:pPr marL="0" indent="0" eaLnBrk="1" hangingPunct="1">
              <a:buFont typeface="Arial" pitchFamily="34" charset="0"/>
              <a:buNone/>
              <a:defRPr/>
            </a:pPr>
            <a:r>
              <a:rPr lang="es-ES" sz="3200" b="1" dirty="0">
                <a:solidFill>
                  <a:srgbClr val="616262"/>
                </a:solidFill>
                <a:latin typeface="Arial" panose="020B0604020202020204" pitchFamily="34" charset="0"/>
                <a:cs typeface="Arial" panose="020B0604020202020204" pitchFamily="34" charset="0"/>
              </a:rPr>
              <a:t>Acceso a la presentación de informes de servicio en </a:t>
            </a:r>
            <a:r>
              <a:rPr lang="es-ES" sz="3200" b="1" dirty="0">
                <a:solidFill>
                  <a:srgbClr val="00AC69"/>
                </a:solidFill>
                <a:latin typeface="Arial" panose="020B0604020202020204" pitchFamily="34" charset="0"/>
                <a:cs typeface="Arial" panose="020B0604020202020204" pitchFamily="34" charset="0"/>
              </a:rPr>
              <a:t>MyLion </a:t>
            </a:r>
          </a:p>
          <a:p>
            <a:pPr marL="0" indent="0">
              <a:buFont typeface="Arial" pitchFamily="34" charset="0"/>
              <a:buNone/>
              <a:defRPr/>
            </a:pPr>
            <a:endParaRPr lang="en-US" b="1" kern="0" dirty="0">
              <a:solidFill>
                <a:srgbClr val="00AC69"/>
              </a:solidFill>
              <a:latin typeface="Arial" panose="020B0604020202020204" pitchFamily="34" charset="0"/>
              <a:cs typeface="Arial" panose="020B0604020202020204" pitchFamily="34" charset="0"/>
            </a:endParaRPr>
          </a:p>
          <a:p>
            <a:pPr marL="0" indent="0">
              <a:buFont typeface="Arial" pitchFamily="34" charset="0"/>
              <a:buNone/>
              <a:defRPr/>
            </a:pPr>
            <a:endParaRPr lang="en-US" sz="2000" dirty="0"/>
          </a:p>
        </p:txBody>
      </p:sp>
      <p:pic>
        <p:nvPicPr>
          <p:cNvPr id="11" name="Picture 10">
            <a:extLst>
              <a:ext uri="{FF2B5EF4-FFF2-40B4-BE49-F238E27FC236}">
                <a16:creationId xmlns:a16="http://schemas.microsoft.com/office/drawing/2014/main" id="{A17444E2-F5E4-4149-B907-A4CE940F031D}"/>
              </a:ext>
            </a:extLst>
          </p:cNvPr>
          <p:cNvPicPr/>
          <p:nvPr/>
        </p:nvPicPr>
        <p:blipFill rotWithShape="1">
          <a:blip r:embed="rId4"/>
          <a:srcRect l="16189" t="10182" r="15749"/>
          <a:stretch/>
        </p:blipFill>
        <p:spPr>
          <a:xfrm>
            <a:off x="2932849" y="1517706"/>
            <a:ext cx="8225027" cy="4918994"/>
          </a:xfrm>
          <a:prstGeom prst="rect">
            <a:avLst/>
          </a:prstGeom>
        </p:spPr>
      </p:pic>
      <p:sp>
        <p:nvSpPr>
          <p:cNvPr id="3" name="TextBox 2">
            <a:extLst>
              <a:ext uri="{FF2B5EF4-FFF2-40B4-BE49-F238E27FC236}">
                <a16:creationId xmlns:a16="http://schemas.microsoft.com/office/drawing/2014/main" id="{E4937BF5-0020-4881-AD8C-B93C90983DFF}"/>
              </a:ext>
            </a:extLst>
          </p:cNvPr>
          <p:cNvSpPr txBox="1"/>
          <p:nvPr/>
        </p:nvSpPr>
        <p:spPr>
          <a:xfrm>
            <a:off x="698646" y="2874570"/>
            <a:ext cx="2109403" cy="1200329"/>
          </a:xfrm>
          <a:prstGeom prst="rect">
            <a:avLst/>
          </a:prstGeom>
          <a:noFill/>
        </p:spPr>
        <p:txBody>
          <a:bodyPr wrap="square" rtlCol="0">
            <a:spAutoFit/>
          </a:bodyPr>
          <a:lstStyle/>
          <a:p>
            <a:pPr algn="ctr"/>
            <a:r>
              <a:rPr lang="es-ES" b="1" dirty="0">
                <a:latin typeface="Arial" panose="020B0604020202020204" pitchFamily="34" charset="0"/>
                <a:cs typeface="Arial" panose="020B0604020202020204" pitchFamily="34" charset="0"/>
              </a:rPr>
              <a:t>En el menú desplegable bajo Club, seleccionar el nombre del club Leo</a:t>
            </a:r>
          </a:p>
        </p:txBody>
      </p:sp>
      <p:cxnSp>
        <p:nvCxnSpPr>
          <p:cNvPr id="6" name="Straight Arrow Connector 5">
            <a:extLst>
              <a:ext uri="{FF2B5EF4-FFF2-40B4-BE49-F238E27FC236}">
                <a16:creationId xmlns:a16="http://schemas.microsoft.com/office/drawing/2014/main" id="{6B131B51-49DA-4008-A899-0583C4228D76}"/>
              </a:ext>
            </a:extLst>
          </p:cNvPr>
          <p:cNvCxnSpPr>
            <a:cxnSpLocks/>
          </p:cNvCxnSpPr>
          <p:nvPr/>
        </p:nvCxnSpPr>
        <p:spPr>
          <a:xfrm>
            <a:off x="2651760" y="3918211"/>
            <a:ext cx="371659" cy="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5"/>
          <a:srcRect l="15744" b="4901"/>
          <a:stretch/>
        </p:blipFill>
        <p:spPr>
          <a:xfrm rot="10800000">
            <a:off x="11200107" y="1"/>
            <a:ext cx="991893" cy="1679305"/>
          </a:xfrm>
          <a:prstGeom prst="rect">
            <a:avLst/>
          </a:prstGeom>
        </p:spPr>
      </p:pic>
      <p:pic>
        <p:nvPicPr>
          <p:cNvPr id="13" name="Picture 12">
            <a:extLst>
              <a:ext uri="{FF2B5EF4-FFF2-40B4-BE49-F238E27FC236}">
                <a16:creationId xmlns:a16="http://schemas.microsoft.com/office/drawing/2014/main" id="{627DB916-DFFA-3C48-AA56-7023DCE962BA}"/>
              </a:ext>
            </a:extLst>
          </p:cNvPr>
          <p:cNvPicPr>
            <a:picLocks noChangeAspect="1"/>
          </p:cNvPicPr>
          <p:nvPr/>
        </p:nvPicPr>
        <p:blipFill>
          <a:blip r:embed="rId6"/>
          <a:stretch>
            <a:fillRect/>
          </a:stretch>
        </p:blipFill>
        <p:spPr>
          <a:xfrm>
            <a:off x="471477" y="378319"/>
            <a:ext cx="1558206" cy="1558206"/>
          </a:xfrm>
          <a:prstGeom prst="rect">
            <a:avLst/>
          </a:prstGeom>
        </p:spPr>
      </p:pic>
    </p:spTree>
    <p:extLst>
      <p:ext uri="{BB962C8B-B14F-4D97-AF65-F5344CB8AC3E}">
        <p14:creationId xmlns:p14="http://schemas.microsoft.com/office/powerpoint/2010/main" val="36174129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33</a:t>
            </a:fld>
            <a:endParaRPr lang="en-US" sz="1000" dirty="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2120407" y="261360"/>
            <a:ext cx="9316187" cy="1133098"/>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3200" dirty="0">
                <a:solidFill>
                  <a:srgbClr val="616262"/>
                </a:solidFill>
                <a:latin typeface="Arial" panose="020B0604020202020204" pitchFamily="34" charset="0"/>
                <a:cs typeface="Arial" panose="020B0604020202020204" pitchFamily="34" charset="0"/>
              </a:rPr>
              <a:t>Roles de los dirigentes de club Leo</a:t>
            </a:r>
          </a:p>
        </p:txBody>
      </p:sp>
      <p:sp>
        <p:nvSpPr>
          <p:cNvPr id="2" name="TextBox 1">
            <a:extLst>
              <a:ext uri="{FF2B5EF4-FFF2-40B4-BE49-F238E27FC236}">
                <a16:creationId xmlns:a16="http://schemas.microsoft.com/office/drawing/2014/main" id="{7EEC8933-4E72-42ED-AACA-CE3BF15C5871}"/>
              </a:ext>
            </a:extLst>
          </p:cNvPr>
          <p:cNvSpPr txBox="1"/>
          <p:nvPr/>
        </p:nvSpPr>
        <p:spPr>
          <a:xfrm>
            <a:off x="2120408" y="1297522"/>
            <a:ext cx="9315315" cy="4893647"/>
          </a:xfrm>
          <a:prstGeom prst="rect">
            <a:avLst/>
          </a:prstGeom>
          <a:noFill/>
        </p:spPr>
        <p:txBody>
          <a:bodyPr wrap="square" rtlCol="0">
            <a:spAutoFit/>
          </a:bodyPr>
          <a:lstStyle/>
          <a:p>
            <a:pPr eaLnBrk="1" hangingPunct="1"/>
            <a:r>
              <a:rPr lang="es-ES" sz="2400" b="1" u="sng" dirty="0">
                <a:solidFill>
                  <a:srgbClr val="00AC69"/>
                </a:solidFill>
                <a:latin typeface="Arial" panose="020B0604020202020204" pitchFamily="34" charset="0"/>
                <a:cs typeface="Arial" panose="020B0604020202020204" pitchFamily="34" charset="0"/>
              </a:rPr>
              <a:t>Junta Directiva</a:t>
            </a:r>
          </a:p>
          <a:p>
            <a:pPr marL="342900" indent="-342900" eaLnBrk="1" hangingPunct="1">
              <a:buFont typeface="Arial" panose="020B0604020202020204" pitchFamily="34" charset="0"/>
              <a:buChar char="•"/>
            </a:pPr>
            <a:r>
              <a:rPr lang="es-ES" sz="2400" dirty="0">
                <a:solidFill>
                  <a:srgbClr val="616262"/>
                </a:solidFill>
                <a:latin typeface="Arial" panose="020B0604020202020204" pitchFamily="34" charset="0"/>
                <a:cs typeface="Arial" panose="020B0604020202020204" pitchFamily="34" charset="0"/>
              </a:rPr>
              <a:t>Presidente del club Leo</a:t>
            </a:r>
          </a:p>
          <a:p>
            <a:pPr marL="342900" indent="-342900" eaLnBrk="1" hangingPunct="1">
              <a:buFont typeface="Arial" panose="020B0604020202020204" pitchFamily="34" charset="0"/>
              <a:buChar char="•"/>
            </a:pPr>
            <a:r>
              <a:rPr lang="es-ES" sz="2400" dirty="0">
                <a:solidFill>
                  <a:srgbClr val="616262"/>
                </a:solidFill>
                <a:latin typeface="Arial" panose="020B0604020202020204" pitchFamily="34" charset="0"/>
                <a:cs typeface="Arial" panose="020B0604020202020204" pitchFamily="34" charset="0"/>
              </a:rPr>
              <a:t>Vicepresidente del club Leo</a:t>
            </a:r>
          </a:p>
          <a:p>
            <a:pPr marL="342900" indent="-342900" eaLnBrk="1" hangingPunct="1">
              <a:buFont typeface="Arial" panose="020B0604020202020204" pitchFamily="34" charset="0"/>
              <a:buChar char="•"/>
            </a:pPr>
            <a:r>
              <a:rPr lang="es-ES" sz="2400" dirty="0">
                <a:solidFill>
                  <a:srgbClr val="616262"/>
                </a:solidFill>
                <a:latin typeface="Arial" panose="020B0604020202020204" pitchFamily="34" charset="0"/>
                <a:cs typeface="Arial" panose="020B0604020202020204" pitchFamily="34" charset="0"/>
              </a:rPr>
              <a:t>Secretario del club Leo</a:t>
            </a:r>
          </a:p>
          <a:p>
            <a:pPr marL="342900" indent="-342900" eaLnBrk="1" hangingPunct="1">
              <a:buFont typeface="Arial" panose="020B0604020202020204" pitchFamily="34" charset="0"/>
              <a:buChar char="•"/>
            </a:pPr>
            <a:r>
              <a:rPr lang="es-ES" sz="2400" dirty="0">
                <a:solidFill>
                  <a:srgbClr val="616262"/>
                </a:solidFill>
                <a:latin typeface="Arial" panose="020B0604020202020204" pitchFamily="34" charset="0"/>
                <a:cs typeface="Arial" panose="020B0604020202020204" pitchFamily="34" charset="0"/>
              </a:rPr>
              <a:t>Tesorero del club Leo</a:t>
            </a:r>
          </a:p>
          <a:p>
            <a:pPr marL="342900" indent="-342900" eaLnBrk="1" hangingPunct="1">
              <a:buFont typeface="Arial" panose="020B0604020202020204" pitchFamily="34" charset="0"/>
              <a:buChar char="•"/>
            </a:pPr>
            <a:r>
              <a:rPr lang="es-ES" sz="2400" dirty="0">
                <a:solidFill>
                  <a:srgbClr val="616262"/>
                </a:solidFill>
                <a:latin typeface="Arial" panose="020B0604020202020204" pitchFamily="34" charset="0"/>
                <a:cs typeface="Arial" panose="020B0604020202020204" pitchFamily="34" charset="0"/>
              </a:rPr>
              <a:t>Consejero del club Leo</a:t>
            </a:r>
          </a:p>
          <a:p>
            <a:pPr marL="342900" indent="-342900" eaLnBrk="1" hangingPunct="1">
              <a:buFont typeface="Arial" panose="020B0604020202020204" pitchFamily="34" charset="0"/>
              <a:buChar char="•"/>
            </a:pPr>
            <a:r>
              <a:rPr lang="es-ES" sz="2400" dirty="0">
                <a:solidFill>
                  <a:srgbClr val="616262"/>
                </a:solidFill>
                <a:latin typeface="Arial" panose="020B0604020202020204" pitchFamily="34" charset="0"/>
                <a:cs typeface="Arial" panose="020B0604020202020204" pitchFamily="34" charset="0"/>
              </a:rPr>
              <a:t>Tres vocales del club Leo</a:t>
            </a:r>
          </a:p>
          <a:p>
            <a:pPr eaLnBrk="1" hangingPunct="1"/>
            <a:endParaRPr lang="en-US" sz="2400" dirty="0">
              <a:solidFill>
                <a:srgbClr val="616262"/>
              </a:solidFill>
              <a:latin typeface="Arial" panose="020B0604020202020204" pitchFamily="34" charset="0"/>
              <a:cs typeface="Arial" panose="020B0604020202020204" pitchFamily="34" charset="0"/>
            </a:endParaRPr>
          </a:p>
          <a:p>
            <a:pPr eaLnBrk="1" hangingPunct="1"/>
            <a:r>
              <a:rPr lang="es-ES" sz="2400" b="1" u="sng" dirty="0">
                <a:solidFill>
                  <a:srgbClr val="00AC69"/>
                </a:solidFill>
                <a:latin typeface="Arial" panose="020B0604020202020204" pitchFamily="34" charset="0"/>
                <a:cs typeface="Arial" panose="020B0604020202020204" pitchFamily="34" charset="0"/>
              </a:rPr>
              <a:t>Reuniones</a:t>
            </a:r>
          </a:p>
          <a:p>
            <a:pPr marL="342900" indent="-342900" eaLnBrk="1" hangingPunct="1">
              <a:buFont typeface="Arial" panose="020B0604020202020204" pitchFamily="34" charset="0"/>
              <a:buChar char="•"/>
            </a:pPr>
            <a:r>
              <a:rPr lang="es-ES" sz="2400" dirty="0">
                <a:solidFill>
                  <a:srgbClr val="616262"/>
                </a:solidFill>
                <a:latin typeface="Arial" panose="020B0604020202020204" pitchFamily="34" charset="0"/>
                <a:cs typeface="Arial" panose="020B0604020202020204" pitchFamily="34" charset="0"/>
              </a:rPr>
              <a:t>Reuniones periódicas a la hora y en el lugar acordados por los socios del club.</a:t>
            </a:r>
          </a:p>
          <a:p>
            <a:pPr marL="342900" indent="-342900" eaLnBrk="1" hangingPunct="1">
              <a:buFont typeface="Arial" panose="020B0604020202020204" pitchFamily="34" charset="0"/>
              <a:buChar char="•"/>
            </a:pPr>
            <a:r>
              <a:rPr lang="es-ES" sz="2400" dirty="0">
                <a:solidFill>
                  <a:srgbClr val="616262"/>
                </a:solidFill>
                <a:latin typeface="Arial" panose="020B0604020202020204" pitchFamily="34" charset="0"/>
                <a:cs typeface="Arial" panose="020B0604020202020204" pitchFamily="34" charset="0"/>
              </a:rPr>
              <a:t>Considerar qué tipo de reuniones, si presenciales, virtuales e híbridas, son las más adecuadas para el club.</a:t>
            </a:r>
          </a:p>
        </p:txBody>
      </p:sp>
      <p:pic>
        <p:nvPicPr>
          <p:cNvPr id="11" name="Picture 10">
            <a:extLst>
              <a:ext uri="{FF2B5EF4-FFF2-40B4-BE49-F238E27FC236}">
                <a16:creationId xmlns:a16="http://schemas.microsoft.com/office/drawing/2014/main" id="{6FE990A3-525A-EF48-A578-15B83E86AFE4}"/>
              </a:ext>
            </a:extLst>
          </p:cNvPr>
          <p:cNvPicPr>
            <a:picLocks noChangeAspect="1"/>
          </p:cNvPicPr>
          <p:nvPr/>
        </p:nvPicPr>
        <p:blipFill>
          <a:blip r:embed="rId5"/>
          <a:stretch>
            <a:fillRect/>
          </a:stretch>
        </p:blipFill>
        <p:spPr>
          <a:xfrm>
            <a:off x="460396" y="476496"/>
            <a:ext cx="1558206" cy="1558206"/>
          </a:xfrm>
          <a:prstGeom prst="rect">
            <a:avLst/>
          </a:prstGeom>
        </p:spPr>
      </p:pic>
      <p:pic>
        <p:nvPicPr>
          <p:cNvPr id="15" name="Picture 14">
            <a:extLst>
              <a:ext uri="{FF2B5EF4-FFF2-40B4-BE49-F238E27FC236}">
                <a16:creationId xmlns:a16="http://schemas.microsoft.com/office/drawing/2014/main" id="{B0076CF1-AC3B-4743-AFCC-B20DB5825ECC}"/>
              </a:ext>
            </a:extLst>
          </p:cNvPr>
          <p:cNvPicPr>
            <a:picLocks noChangeAspect="1"/>
          </p:cNvPicPr>
          <p:nvPr/>
        </p:nvPicPr>
        <p:blipFill>
          <a:blip r:embed="rId6"/>
          <a:stretch>
            <a:fillRect/>
          </a:stretch>
        </p:blipFill>
        <p:spPr>
          <a:xfrm>
            <a:off x="9023935" y="224425"/>
            <a:ext cx="1326937" cy="663469"/>
          </a:xfrm>
          <a:prstGeom prst="rect">
            <a:avLst/>
          </a:prstGeom>
        </p:spPr>
      </p:pic>
    </p:spTree>
    <p:extLst>
      <p:ext uri="{BB962C8B-B14F-4D97-AF65-F5344CB8AC3E}">
        <p14:creationId xmlns:p14="http://schemas.microsoft.com/office/powerpoint/2010/main" val="4995311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indoor, person, people, group&#10;&#10;Description automatically generated">
            <a:extLst>
              <a:ext uri="{FF2B5EF4-FFF2-40B4-BE49-F238E27FC236}">
                <a16:creationId xmlns:a16="http://schemas.microsoft.com/office/drawing/2014/main" id="{5DEC9414-960B-8649-ABE0-F3CD3BBC262B}"/>
              </a:ext>
            </a:extLst>
          </p:cNvPr>
          <p:cNvPicPr>
            <a:picLocks noChangeAspect="1"/>
          </p:cNvPicPr>
          <p:nvPr/>
        </p:nvPicPr>
        <p:blipFill rotWithShape="1">
          <a:blip r:embed="rId4"/>
          <a:srcRect l="15062" r="47969"/>
          <a:stretch/>
        </p:blipFill>
        <p:spPr>
          <a:xfrm>
            <a:off x="8389090" y="-1"/>
            <a:ext cx="3802910" cy="6858000"/>
          </a:xfrm>
          <a:prstGeom prst="rect">
            <a:avLst/>
          </a:prstGeom>
        </p:spPr>
      </p:pic>
      <p:sp>
        <p:nvSpPr>
          <p:cNvPr id="13" name="Background - Solid">
            <a:extLst>
              <a:ext uri="{FF2B5EF4-FFF2-40B4-BE49-F238E27FC236}">
                <a16:creationId xmlns:a16="http://schemas.microsoft.com/office/drawing/2014/main" id="{236D333A-D493-D443-A636-A3D9E09FF394}"/>
              </a:ext>
            </a:extLst>
          </p:cNvPr>
          <p:cNvSpPr/>
          <p:nvPr/>
        </p:nvSpPr>
        <p:spPr>
          <a:xfrm>
            <a:off x="1" y="0"/>
            <a:ext cx="838908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5"/>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34</a:t>
            </a:fld>
            <a:endParaRPr lang="en-US" sz="1000" dirty="0">
              <a:solidFill>
                <a:schemeClr val="bg1"/>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6"/>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2" name="TextBox 1">
            <a:extLst>
              <a:ext uri="{FF2B5EF4-FFF2-40B4-BE49-F238E27FC236}">
                <a16:creationId xmlns:a16="http://schemas.microsoft.com/office/drawing/2014/main" id="{7EEC8933-4E72-42ED-AACA-CE3BF15C5871}"/>
              </a:ext>
            </a:extLst>
          </p:cNvPr>
          <p:cNvSpPr txBox="1"/>
          <p:nvPr/>
        </p:nvSpPr>
        <p:spPr>
          <a:xfrm>
            <a:off x="1685108" y="471245"/>
            <a:ext cx="6257109" cy="7278916"/>
          </a:xfrm>
          <a:prstGeom prst="rect">
            <a:avLst/>
          </a:prstGeom>
          <a:noFill/>
        </p:spPr>
        <p:txBody>
          <a:bodyPr wrap="square" rtlCol="0">
            <a:spAutoFit/>
          </a:bodyPr>
          <a:lstStyle/>
          <a:p>
            <a:pPr marL="0" indent="0" eaLnBrk="1" hangingPunct="1">
              <a:buFont typeface="Arial" pitchFamily="34" charset="0"/>
              <a:buNone/>
              <a:defRPr/>
            </a:pPr>
            <a:r>
              <a:rPr lang="es-ES" sz="3200" b="1" dirty="0">
                <a:latin typeface="Arial" panose="020B0604020202020204" pitchFamily="34" charset="0"/>
                <a:cs typeface="Arial" panose="020B0604020202020204" pitchFamily="34" charset="0"/>
              </a:rPr>
              <a:t>Elección de los dirigentes del club Leo</a:t>
            </a:r>
          </a:p>
          <a:p>
            <a:pPr marL="0" indent="0" eaLnBrk="1" hangingPunct="1">
              <a:buFont typeface="Arial" pitchFamily="34" charset="0"/>
              <a:buNone/>
              <a:defRPr/>
            </a:pPr>
            <a:endParaRPr lang="en-US" sz="900" b="1" kern="0" dirty="0">
              <a:solidFill>
                <a:schemeClr val="accent6"/>
              </a:solidFill>
              <a:latin typeface="Arial" panose="020B0604020202020204" pitchFamily="34" charset="0"/>
              <a:cs typeface="Arial" panose="020B0604020202020204" pitchFamily="34" charset="0"/>
            </a:endParaRPr>
          </a:p>
          <a:p>
            <a:r>
              <a:rPr lang="es-ES" sz="2350" dirty="0">
                <a:solidFill>
                  <a:srgbClr val="616262"/>
                </a:solidFill>
                <a:latin typeface="Arial" panose="020B0604020202020204" pitchFamily="34" charset="0"/>
                <a:cs typeface="Arial" panose="020B0604020202020204" pitchFamily="34" charset="0"/>
              </a:rPr>
              <a:t>Las elecciones tienen lugar durante el </a:t>
            </a:r>
            <a:br>
              <a:rPr lang="es-ES" sz="2350" dirty="0">
                <a:solidFill>
                  <a:srgbClr val="616262"/>
                </a:solidFill>
                <a:latin typeface="Arial" panose="020B0604020202020204" pitchFamily="34" charset="0"/>
                <a:cs typeface="Arial" panose="020B0604020202020204" pitchFamily="34" charset="0"/>
              </a:rPr>
            </a:br>
            <a:r>
              <a:rPr lang="es-ES" sz="2350" b="1" dirty="0">
                <a:solidFill>
                  <a:srgbClr val="00AC69"/>
                </a:solidFill>
                <a:latin typeface="Arial" panose="020B0604020202020204" pitchFamily="34" charset="0"/>
                <a:cs typeface="Arial" panose="020B0604020202020204" pitchFamily="34" charset="0"/>
              </a:rPr>
              <a:t>cuarto trimestre de cada año fiscal</a:t>
            </a:r>
            <a:r>
              <a:rPr lang="es-ES" sz="2350" b="1" dirty="0">
                <a:solidFill>
                  <a:schemeClr val="accent6"/>
                </a:solidFill>
                <a:latin typeface="Arial" panose="020B0604020202020204" pitchFamily="34" charset="0"/>
                <a:cs typeface="Arial" panose="020B0604020202020204" pitchFamily="34" charset="0"/>
              </a:rPr>
              <a:t> </a:t>
            </a:r>
            <a:br>
              <a:rPr lang="es-ES" sz="2350" b="1" dirty="0">
                <a:solidFill>
                  <a:schemeClr val="accent6"/>
                </a:solidFill>
                <a:latin typeface="Arial" panose="020B0604020202020204" pitchFamily="34" charset="0"/>
                <a:cs typeface="Arial" panose="020B0604020202020204" pitchFamily="34" charset="0"/>
              </a:rPr>
            </a:br>
            <a:r>
              <a:rPr lang="es-ES" sz="2350" dirty="0">
                <a:solidFill>
                  <a:srgbClr val="616262"/>
                </a:solidFill>
                <a:latin typeface="Arial" panose="020B0604020202020204" pitchFamily="34" charset="0"/>
                <a:cs typeface="Arial" panose="020B0604020202020204" pitchFamily="34" charset="0"/>
              </a:rPr>
              <a:t>y los dirigentes electos asumen el cargo el </a:t>
            </a:r>
            <a:r>
              <a:rPr lang="es-ES" sz="2350" b="1" dirty="0">
                <a:solidFill>
                  <a:srgbClr val="00AC69"/>
                </a:solidFill>
                <a:latin typeface="Arial" panose="020B0604020202020204" pitchFamily="34" charset="0"/>
                <a:cs typeface="Arial" panose="020B0604020202020204" pitchFamily="34" charset="0"/>
              </a:rPr>
              <a:t>1 de julio. </a:t>
            </a:r>
          </a:p>
          <a:p>
            <a:endParaRPr lang="en-US" sz="900" b="1" dirty="0">
              <a:solidFill>
                <a:srgbClr val="F14619"/>
              </a:solidFill>
              <a:latin typeface="Arial" panose="020B0604020202020204" pitchFamily="34" charset="0"/>
              <a:cs typeface="Arial" panose="020B0604020202020204" pitchFamily="34" charset="0"/>
            </a:endParaRPr>
          </a:p>
          <a:p>
            <a:pPr marL="0" indent="0" eaLnBrk="1" hangingPunct="1">
              <a:buFont typeface="Arial" pitchFamily="34" charset="0"/>
              <a:buNone/>
            </a:pPr>
            <a:r>
              <a:rPr lang="es-ES" sz="2350" b="1" u="sng" dirty="0">
                <a:solidFill>
                  <a:srgbClr val="616262"/>
                </a:solidFill>
                <a:latin typeface="Arial" panose="020B0604020202020204" pitchFamily="34" charset="0"/>
                <a:cs typeface="Arial" panose="020B0604020202020204" pitchFamily="34" charset="0"/>
              </a:rPr>
              <a:t>Protocolo de votación:</a:t>
            </a:r>
          </a:p>
          <a:p>
            <a:pPr marL="347472" lvl="1" indent="-347472" eaLnBrk="1" hangingPunct="1">
              <a:buFont typeface="Arial" pitchFamily="34" charset="0"/>
              <a:buChar char="•"/>
            </a:pPr>
            <a:r>
              <a:rPr lang="es-ES" sz="2350" dirty="0">
                <a:solidFill>
                  <a:srgbClr val="616262"/>
                </a:solidFill>
                <a:latin typeface="Arial" panose="020B0604020202020204" pitchFamily="34" charset="0"/>
                <a:cs typeface="Arial" panose="020B0604020202020204" pitchFamily="34" charset="0"/>
              </a:rPr>
              <a:t>La presentación de las candidaturas debe hacerse por escrito antes de la elección o de viva voz desde la asamblea.</a:t>
            </a:r>
          </a:p>
          <a:p>
            <a:pPr marL="347472" lvl="1" indent="-347472" eaLnBrk="1" hangingPunct="1">
              <a:buFont typeface="Arial" pitchFamily="34" charset="0"/>
              <a:buChar char="•"/>
            </a:pPr>
            <a:r>
              <a:rPr lang="es-ES" sz="2350" dirty="0">
                <a:solidFill>
                  <a:srgbClr val="616262"/>
                </a:solidFill>
                <a:latin typeface="Arial" panose="020B0604020202020204" pitchFamily="34" charset="0"/>
                <a:cs typeface="Arial" panose="020B0604020202020204" pitchFamily="34" charset="0"/>
              </a:rPr>
              <a:t>La votación será secreta por medio de papeleta.</a:t>
            </a:r>
          </a:p>
          <a:p>
            <a:pPr marL="347472" lvl="1" indent="-347472" eaLnBrk="1" hangingPunct="1">
              <a:buFont typeface="Arial" pitchFamily="34" charset="0"/>
              <a:buChar char="•"/>
            </a:pPr>
            <a:r>
              <a:rPr lang="es-ES" sz="2350" dirty="0">
                <a:solidFill>
                  <a:srgbClr val="616262"/>
                </a:solidFill>
                <a:latin typeface="Arial" panose="020B0604020202020204" pitchFamily="34" charset="0"/>
                <a:cs typeface="Arial" panose="020B0604020202020204" pitchFamily="34" charset="0"/>
              </a:rPr>
              <a:t>Para resultar electos, los candidatos deben haber recibido la mayoría de votos de los socios presentes y al día en sus obligaciones</a:t>
            </a:r>
            <a:r>
              <a:rPr lang="es-ES" sz="2350" dirty="0">
                <a:solidFill>
                  <a:srgbClr val="616262"/>
                </a:solidFill>
              </a:rPr>
              <a:t>.</a:t>
            </a:r>
          </a:p>
          <a:p>
            <a:endParaRPr lang="en-US" sz="1800" b="1" dirty="0">
              <a:solidFill>
                <a:srgbClr val="F14619"/>
              </a:solidFill>
            </a:endParaRPr>
          </a:p>
          <a:p>
            <a:pPr marL="0" indent="0">
              <a:buFont typeface="Arial" pitchFamily="34" charset="0"/>
              <a:buNone/>
              <a:defRPr/>
            </a:pPr>
            <a:endParaRPr lang="en-US" b="1" kern="0" dirty="0">
              <a:solidFill>
                <a:srgbClr val="00AC69"/>
              </a:solidFill>
              <a:latin typeface="Arial" panose="020B0604020202020204" pitchFamily="34" charset="0"/>
              <a:cs typeface="Arial" panose="020B0604020202020204" pitchFamily="34" charset="0"/>
            </a:endParaRPr>
          </a:p>
          <a:p>
            <a:pPr marL="0" indent="0">
              <a:buFont typeface="Arial" pitchFamily="34" charset="0"/>
              <a:buNone/>
              <a:defRPr/>
            </a:pPr>
            <a:endParaRPr lang="en-US" sz="2000" dirty="0"/>
          </a:p>
        </p:txBody>
      </p:sp>
      <p:pic>
        <p:nvPicPr>
          <p:cNvPr id="9" name="Picture 8">
            <a:extLst>
              <a:ext uri="{FF2B5EF4-FFF2-40B4-BE49-F238E27FC236}">
                <a16:creationId xmlns:a16="http://schemas.microsoft.com/office/drawing/2014/main" id="{D54E217E-96DF-FB45-B8C8-3D8FCE173E94}"/>
              </a:ext>
            </a:extLst>
          </p:cNvPr>
          <p:cNvPicPr>
            <a:picLocks noChangeAspect="1"/>
          </p:cNvPicPr>
          <p:nvPr/>
        </p:nvPicPr>
        <p:blipFill>
          <a:blip r:embed="rId7"/>
          <a:stretch>
            <a:fillRect/>
          </a:stretch>
        </p:blipFill>
        <p:spPr>
          <a:xfrm>
            <a:off x="7737225" y="5737257"/>
            <a:ext cx="1326937" cy="663469"/>
          </a:xfrm>
          <a:prstGeom prst="rect">
            <a:avLst/>
          </a:prstGeom>
        </p:spPr>
      </p:pic>
      <p:pic>
        <p:nvPicPr>
          <p:cNvPr id="11" name="Picture 10">
            <a:extLst>
              <a:ext uri="{FF2B5EF4-FFF2-40B4-BE49-F238E27FC236}">
                <a16:creationId xmlns:a16="http://schemas.microsoft.com/office/drawing/2014/main" id="{B1334249-94F6-B44D-8D60-8747664D34CF}"/>
              </a:ext>
            </a:extLst>
          </p:cNvPr>
          <p:cNvPicPr>
            <a:picLocks noChangeAspect="1"/>
          </p:cNvPicPr>
          <p:nvPr/>
        </p:nvPicPr>
        <p:blipFill>
          <a:blip r:embed="rId8"/>
          <a:stretch>
            <a:fillRect/>
          </a:stretch>
        </p:blipFill>
        <p:spPr>
          <a:xfrm>
            <a:off x="0" y="401372"/>
            <a:ext cx="1685109" cy="1558206"/>
          </a:xfrm>
          <a:prstGeom prst="rect">
            <a:avLst/>
          </a:prstGeom>
        </p:spPr>
      </p:pic>
    </p:spTree>
    <p:extLst>
      <p:ext uri="{BB962C8B-B14F-4D97-AF65-F5344CB8AC3E}">
        <p14:creationId xmlns:p14="http://schemas.microsoft.com/office/powerpoint/2010/main" val="2836173794"/>
      </p:ext>
    </p:extLst>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4"/>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35</a:t>
            </a:fld>
            <a:endParaRPr lang="en-US" sz="1000" dirty="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5"/>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1962896" y="659533"/>
            <a:ext cx="5628532" cy="1127876"/>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2900" dirty="0">
                <a:solidFill>
                  <a:srgbClr val="616262"/>
                </a:solidFill>
                <a:latin typeface="Arial" panose="020B0604020202020204" pitchFamily="34" charset="0"/>
                <a:cs typeface="Arial" panose="020B0604020202020204" pitchFamily="34" charset="0"/>
              </a:rPr>
              <a:t>Toma de posesión de los dirigentes y juramentación de los socios nuevos</a:t>
            </a:r>
          </a:p>
        </p:txBody>
      </p:sp>
      <p:sp>
        <p:nvSpPr>
          <p:cNvPr id="2" name="TextBox 1">
            <a:extLst>
              <a:ext uri="{FF2B5EF4-FFF2-40B4-BE49-F238E27FC236}">
                <a16:creationId xmlns:a16="http://schemas.microsoft.com/office/drawing/2014/main" id="{7EEC8933-4E72-42ED-AACA-CE3BF15C5871}"/>
              </a:ext>
            </a:extLst>
          </p:cNvPr>
          <p:cNvSpPr txBox="1"/>
          <p:nvPr/>
        </p:nvSpPr>
        <p:spPr>
          <a:xfrm>
            <a:off x="2052516" y="2110155"/>
            <a:ext cx="4816367" cy="3046988"/>
          </a:xfrm>
          <a:prstGeom prst="rect">
            <a:avLst/>
          </a:prstGeom>
          <a:noFill/>
        </p:spPr>
        <p:txBody>
          <a:bodyPr wrap="square" rtlCol="0">
            <a:spAutoFit/>
          </a:bodyPr>
          <a:lstStyle/>
          <a:p>
            <a:pPr eaLnBrk="1" hangingPunct="1">
              <a:defRPr/>
            </a:pPr>
            <a:r>
              <a:rPr lang="es-ES" sz="2400" dirty="0">
                <a:solidFill>
                  <a:srgbClr val="616262"/>
                </a:solidFill>
                <a:latin typeface="Arial" panose="020B0604020202020204" pitchFamily="34" charset="0"/>
                <a:cs typeface="Arial" panose="020B0604020202020204" pitchFamily="34" charset="0"/>
              </a:rPr>
              <a:t>La juramentación de los socios y dirigentes nuevos es una parte fundamental del inicio de la trayectoria de afiliación en un club Leo. Para obtener más detalles, consultar la guía de la</a:t>
            </a:r>
            <a:r>
              <a:rPr lang="es-ES" sz="2400" dirty="0">
                <a:solidFill>
                  <a:srgbClr val="81827C"/>
                </a:solidFill>
                <a:latin typeface="Arial" panose="020B0604020202020204" pitchFamily="34" charset="0"/>
                <a:cs typeface="Arial" panose="020B0604020202020204" pitchFamily="34" charset="0"/>
              </a:rPr>
              <a:t> </a:t>
            </a:r>
            <a:r>
              <a:rPr lang="es-ES" sz="2400" dirty="0">
                <a:solidFill>
                  <a:srgbClr val="00AC69"/>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ceremonia de juramentación de los Leos</a:t>
            </a:r>
            <a:r>
              <a:rPr lang="es-ES" sz="2400" dirty="0">
                <a:solidFill>
                  <a:srgbClr val="616262"/>
                </a:solidFill>
                <a:latin typeface="Arial" panose="020B0604020202020204" pitchFamily="34" charset="0"/>
                <a:cs typeface="Arial" panose="020B0604020202020204" pitchFamily="34" charset="0"/>
              </a:rPr>
              <a:t>. </a:t>
            </a:r>
          </a:p>
          <a:p>
            <a:pPr eaLnBrk="1" hangingPunct="1">
              <a:defRPr/>
            </a:pPr>
            <a:endParaRPr lang="en-US" sz="2400" dirty="0">
              <a:solidFill>
                <a:srgbClr val="81827C"/>
              </a:solidFill>
              <a:latin typeface="Arial" panose="020B0604020202020204" pitchFamily="34" charset="0"/>
              <a:cs typeface="Arial" panose="020B0604020202020204" pitchFamily="34" charset="0"/>
            </a:endParaRPr>
          </a:p>
        </p:txBody>
      </p:sp>
      <p:graphicFrame>
        <p:nvGraphicFramePr>
          <p:cNvPr id="3" name="Object 2">
            <a:extLst>
              <a:ext uri="{FF2B5EF4-FFF2-40B4-BE49-F238E27FC236}">
                <a16:creationId xmlns:a16="http://schemas.microsoft.com/office/drawing/2014/main" id="{D1D4CCB7-2869-4F37-8B1A-40DD89659A7B}"/>
              </a:ext>
            </a:extLst>
          </p:cNvPr>
          <p:cNvGraphicFramePr>
            <a:graphicFrameLocks noChangeAspect="1"/>
          </p:cNvGraphicFramePr>
          <p:nvPr>
            <p:extLst>
              <p:ext uri="{D42A27DB-BD31-4B8C-83A1-F6EECF244321}">
                <p14:modId xmlns:p14="http://schemas.microsoft.com/office/powerpoint/2010/main" val="1707449880"/>
              </p:ext>
            </p:extLst>
          </p:nvPr>
        </p:nvGraphicFramePr>
        <p:xfrm>
          <a:off x="7655268" y="914400"/>
          <a:ext cx="3502673" cy="5029200"/>
        </p:xfrm>
        <a:graphic>
          <a:graphicData uri="http://schemas.openxmlformats.org/presentationml/2006/ole">
            <mc:AlternateContent xmlns:mc="http://schemas.openxmlformats.org/markup-compatibility/2006">
              <mc:Choice xmlns:v="urn:schemas-microsoft-com:vml" Requires="v">
                <p:oleObj spid="_x0000_s2150" name="Acrobat Document" r:id="rId7" imgW="3886052" imgH="5029200" progId="AcroExch.Document.DC">
                  <p:embed/>
                </p:oleObj>
              </mc:Choice>
              <mc:Fallback>
                <p:oleObj name="Acrobat Document" r:id="rId7" imgW="3886052" imgH="5029200" progId="AcroExch.Document.DC">
                  <p:embed/>
                  <p:pic>
                    <p:nvPicPr>
                      <p:cNvPr id="0" name=""/>
                      <p:cNvPicPr/>
                      <p:nvPr/>
                    </p:nvPicPr>
                    <p:blipFill>
                      <a:blip r:embed="rId8"/>
                      <a:stretch>
                        <a:fillRect/>
                      </a:stretch>
                    </p:blipFill>
                    <p:spPr>
                      <a:xfrm>
                        <a:off x="7655268" y="914400"/>
                        <a:ext cx="3502673" cy="5029200"/>
                      </a:xfrm>
                      <a:prstGeom prst="rect">
                        <a:avLst/>
                      </a:prstGeom>
                      <a:ln>
                        <a:solidFill>
                          <a:schemeClr val="tx1">
                            <a:lumMod val="50000"/>
                            <a:lumOff val="50000"/>
                          </a:schemeClr>
                        </a:solidFill>
                      </a:ln>
                    </p:spPr>
                  </p:pic>
                </p:oleObj>
              </mc:Fallback>
            </mc:AlternateContent>
          </a:graphicData>
        </a:graphic>
      </p:graphicFrame>
      <p:pic>
        <p:nvPicPr>
          <p:cNvPr id="10" name="Picture 9">
            <a:extLst>
              <a:ext uri="{FF2B5EF4-FFF2-40B4-BE49-F238E27FC236}">
                <a16:creationId xmlns:a16="http://schemas.microsoft.com/office/drawing/2014/main" id="{3FEE288E-DFB4-0C46-952A-A6D4253CDE41}"/>
              </a:ext>
            </a:extLst>
          </p:cNvPr>
          <p:cNvPicPr>
            <a:picLocks noChangeAspect="1"/>
          </p:cNvPicPr>
          <p:nvPr/>
        </p:nvPicPr>
        <p:blipFill>
          <a:blip r:embed="rId9"/>
          <a:stretch>
            <a:fillRect/>
          </a:stretch>
        </p:blipFill>
        <p:spPr>
          <a:xfrm>
            <a:off x="430471" y="551950"/>
            <a:ext cx="1558206" cy="1558206"/>
          </a:xfrm>
          <a:prstGeom prst="rect">
            <a:avLst/>
          </a:prstGeom>
        </p:spPr>
      </p:pic>
    </p:spTree>
    <p:extLst>
      <p:ext uri="{BB962C8B-B14F-4D97-AF65-F5344CB8AC3E}">
        <p14:creationId xmlns:p14="http://schemas.microsoft.com/office/powerpoint/2010/main" val="42682187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36</a:t>
            </a:fld>
            <a:endParaRPr lang="en-US" sz="1000" dirty="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2087596" y="699023"/>
            <a:ext cx="9304985" cy="749431"/>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3200" dirty="0">
                <a:solidFill>
                  <a:srgbClr val="616262"/>
                </a:solidFill>
                <a:latin typeface="Arial" panose="020B0604020202020204" pitchFamily="34" charset="0"/>
                <a:cs typeface="Arial" panose="020B0604020202020204" pitchFamily="34" charset="0"/>
              </a:rPr>
              <a:t>Cuotas del club Leo</a:t>
            </a:r>
          </a:p>
        </p:txBody>
      </p:sp>
      <p:sp>
        <p:nvSpPr>
          <p:cNvPr id="2" name="TextBox 1">
            <a:extLst>
              <a:ext uri="{FF2B5EF4-FFF2-40B4-BE49-F238E27FC236}">
                <a16:creationId xmlns:a16="http://schemas.microsoft.com/office/drawing/2014/main" id="{7EEC8933-4E72-42ED-AACA-CE3BF15C5871}"/>
              </a:ext>
            </a:extLst>
          </p:cNvPr>
          <p:cNvSpPr txBox="1"/>
          <p:nvPr/>
        </p:nvSpPr>
        <p:spPr>
          <a:xfrm>
            <a:off x="2099201" y="1267732"/>
            <a:ext cx="8150087" cy="4524315"/>
          </a:xfrm>
          <a:prstGeom prst="rect">
            <a:avLst/>
          </a:prstGeom>
          <a:noFill/>
        </p:spPr>
        <p:txBody>
          <a:bodyPr wrap="square" rtlCol="0">
            <a:spAutoFit/>
          </a:bodyPr>
          <a:lstStyle/>
          <a:p>
            <a:pPr>
              <a:defRPr/>
            </a:pPr>
            <a:r>
              <a:rPr lang="es-ES" sz="2400" b="1" dirty="0">
                <a:solidFill>
                  <a:srgbClr val="616262"/>
                </a:solidFill>
                <a:latin typeface="Arial" panose="020B0604020202020204" pitchFamily="34" charset="0"/>
                <a:cs typeface="Arial" panose="020B0604020202020204" pitchFamily="34" charset="0"/>
              </a:rPr>
              <a:t>Cuotas internacionales</a:t>
            </a:r>
          </a:p>
          <a:p>
            <a:pPr marL="342900" indent="-342900">
              <a:buFont typeface="Arial" panose="020B0604020202020204" pitchFamily="34" charset="0"/>
              <a:buChar char="•"/>
              <a:defRPr/>
            </a:pPr>
            <a:r>
              <a:rPr lang="es-ES" sz="2400" b="1" dirty="0">
                <a:solidFill>
                  <a:srgbClr val="00AC69"/>
                </a:solidFill>
                <a:latin typeface="Arial" panose="020B0604020202020204" pitchFamily="34" charset="0"/>
                <a:cs typeface="Arial" panose="020B0604020202020204" pitchFamily="34" charset="0"/>
              </a:rPr>
              <a:t>Cuota de organización </a:t>
            </a:r>
            <a:r>
              <a:rPr lang="es-ES" sz="2400" dirty="0">
                <a:solidFill>
                  <a:srgbClr val="616262"/>
                </a:solidFill>
                <a:latin typeface="Arial" panose="020B0604020202020204" pitchFamily="34" charset="0"/>
                <a:cs typeface="Arial" panose="020B0604020202020204" pitchFamily="34" charset="0"/>
              </a:rPr>
              <a:t>de 100 USD que cubre el procesamiento y las carpetas para socios (se paga solo una vez).</a:t>
            </a:r>
          </a:p>
          <a:p>
            <a:pPr marL="342900" indent="-342900">
              <a:buFont typeface="Arial" panose="020B0604020202020204" pitchFamily="34" charset="0"/>
              <a:buChar char="•"/>
              <a:defRPr/>
            </a:pPr>
            <a:r>
              <a:rPr lang="es-ES" sz="2400" b="1" dirty="0">
                <a:solidFill>
                  <a:srgbClr val="00AC69"/>
                </a:solidFill>
                <a:latin typeface="Arial" panose="020B0604020202020204" pitchFamily="34" charset="0"/>
                <a:cs typeface="Arial" panose="020B0604020202020204" pitchFamily="34" charset="0"/>
              </a:rPr>
              <a:t>Cuota de patrocinio anual Leo </a:t>
            </a:r>
            <a:r>
              <a:rPr lang="es-ES" sz="2400" dirty="0">
                <a:solidFill>
                  <a:srgbClr val="616262"/>
                </a:solidFill>
                <a:latin typeface="Arial" panose="020B0604020202020204" pitchFamily="34" charset="0"/>
                <a:cs typeface="Arial" panose="020B0604020202020204" pitchFamily="34" charset="0"/>
              </a:rPr>
              <a:t>de 100 USD que cubre el procesamiento anual, se factura en julio.</a:t>
            </a:r>
          </a:p>
          <a:p>
            <a:pPr>
              <a:defRPr/>
            </a:pPr>
            <a:r>
              <a:rPr lang="es-ES" sz="2400" dirty="0">
                <a:solidFill>
                  <a:srgbClr val="616262"/>
                </a:solidFill>
                <a:latin typeface="Arial" panose="020B0604020202020204" pitchFamily="34" charset="0"/>
                <a:cs typeface="Arial" panose="020B0604020202020204" pitchFamily="34" charset="0"/>
              </a:rPr>
              <a:t>	</a:t>
            </a:r>
            <a:r>
              <a:rPr lang="es-ES" sz="2400" dirty="0">
                <a:solidFill>
                  <a:srgbClr val="00AC69"/>
                </a:solidFill>
                <a:latin typeface="Arial" panose="020B0604020202020204" pitchFamily="34" charset="0"/>
                <a:cs typeface="Arial" panose="020B0604020202020204" pitchFamily="34" charset="0"/>
              </a:rPr>
              <a:t>* lo paga el club de Leones patrocinador </a:t>
            </a:r>
          </a:p>
          <a:p>
            <a:pPr>
              <a:defRPr/>
            </a:pPr>
            <a:endParaRPr lang="en-US" sz="2400" b="1" kern="0" dirty="0">
              <a:solidFill>
                <a:schemeClr val="accent6"/>
              </a:solidFill>
              <a:latin typeface="Arial" panose="020B0604020202020204" pitchFamily="34" charset="0"/>
              <a:cs typeface="Arial" panose="020B0604020202020204" pitchFamily="34" charset="0"/>
            </a:endParaRPr>
          </a:p>
          <a:p>
            <a:pPr>
              <a:defRPr/>
            </a:pPr>
            <a:r>
              <a:rPr lang="es-ES" sz="2400" b="1" dirty="0">
                <a:solidFill>
                  <a:srgbClr val="616262"/>
                </a:solidFill>
                <a:latin typeface="Arial" panose="020B0604020202020204" pitchFamily="34" charset="0"/>
                <a:cs typeface="Arial" panose="020B0604020202020204" pitchFamily="34" charset="0"/>
              </a:rPr>
              <a:t>Cuotas de club / distrito</a:t>
            </a:r>
          </a:p>
          <a:p>
            <a:pPr marL="342900" indent="-342900">
              <a:buFont typeface="Arial" panose="020B0604020202020204" pitchFamily="34" charset="0"/>
              <a:buChar char="•"/>
              <a:defRPr/>
            </a:pPr>
            <a:r>
              <a:rPr lang="es-ES" sz="2400" b="1" dirty="0">
                <a:solidFill>
                  <a:srgbClr val="00AC69"/>
                </a:solidFill>
                <a:latin typeface="Arial" panose="020B0604020202020204" pitchFamily="34" charset="0"/>
                <a:cs typeface="Arial" panose="020B0604020202020204" pitchFamily="34" charset="0"/>
              </a:rPr>
              <a:t>Cuotas de afiliación de club Leo:</a:t>
            </a:r>
            <a:r>
              <a:rPr lang="es-ES" sz="2400" dirty="0">
                <a:solidFill>
                  <a:srgbClr val="00AC69"/>
                </a:solidFill>
                <a:latin typeface="Arial" panose="020B0604020202020204" pitchFamily="34" charset="0"/>
                <a:cs typeface="Arial" panose="020B0604020202020204" pitchFamily="34" charset="0"/>
              </a:rPr>
              <a:t> </a:t>
            </a:r>
            <a:r>
              <a:rPr lang="es-ES" sz="2400" dirty="0">
                <a:solidFill>
                  <a:srgbClr val="616262"/>
                </a:solidFill>
                <a:latin typeface="Arial" panose="020B0604020202020204" pitchFamily="34" charset="0"/>
                <a:cs typeface="Arial" panose="020B0604020202020204" pitchFamily="34" charset="0"/>
              </a:rPr>
              <a:t>Lo determina el club Leo.</a:t>
            </a:r>
          </a:p>
          <a:p>
            <a:pPr marL="342900" indent="-342900">
              <a:buFont typeface="Arial" panose="020B0604020202020204" pitchFamily="34" charset="0"/>
              <a:buChar char="•"/>
              <a:defRPr/>
            </a:pPr>
            <a:r>
              <a:rPr lang="es-ES" sz="2400" b="1" dirty="0">
                <a:solidFill>
                  <a:srgbClr val="00AC69"/>
                </a:solidFill>
                <a:latin typeface="Arial" panose="020B0604020202020204" pitchFamily="34" charset="0"/>
                <a:cs typeface="Arial" panose="020B0604020202020204" pitchFamily="34" charset="0"/>
              </a:rPr>
              <a:t>Cuotas de afiliación de distrito / distrito múltiple Leo: </a:t>
            </a:r>
            <a:r>
              <a:rPr lang="es-ES" sz="2400" dirty="0">
                <a:solidFill>
                  <a:srgbClr val="616262"/>
                </a:solidFill>
                <a:latin typeface="Arial" panose="020B0604020202020204" pitchFamily="34" charset="0"/>
                <a:cs typeface="Arial" panose="020B0604020202020204" pitchFamily="34" charset="0"/>
              </a:rPr>
              <a:t>Pueden solicitarlas los distritos o distritos múltiples Leo. </a:t>
            </a:r>
          </a:p>
          <a:p>
            <a:pPr marL="0" indent="0">
              <a:buFont typeface="Arial" pitchFamily="34" charset="0"/>
              <a:buNone/>
              <a:defRPr/>
            </a:pPr>
            <a:endParaRPr lang="en-US" sz="2000" dirty="0">
              <a:solidFill>
                <a:srgbClr val="616262"/>
              </a:solidFill>
            </a:endParaRPr>
          </a:p>
        </p:txBody>
      </p:sp>
      <p:pic>
        <p:nvPicPr>
          <p:cNvPr id="9" name="Picture 8">
            <a:extLst>
              <a:ext uri="{FF2B5EF4-FFF2-40B4-BE49-F238E27FC236}">
                <a16:creationId xmlns:a16="http://schemas.microsoft.com/office/drawing/2014/main" id="{BC11B634-53F8-AB4E-AA36-E11BD078121F}"/>
              </a:ext>
            </a:extLst>
          </p:cNvPr>
          <p:cNvPicPr>
            <a:picLocks noChangeAspect="1"/>
          </p:cNvPicPr>
          <p:nvPr/>
        </p:nvPicPr>
        <p:blipFill>
          <a:blip r:embed="rId5"/>
          <a:stretch>
            <a:fillRect/>
          </a:stretch>
        </p:blipFill>
        <p:spPr>
          <a:xfrm>
            <a:off x="9509759" y="6035040"/>
            <a:ext cx="1650219" cy="574765"/>
          </a:xfrm>
          <a:prstGeom prst="rect">
            <a:avLst/>
          </a:prstGeom>
        </p:spPr>
      </p:pic>
      <p:pic>
        <p:nvPicPr>
          <p:cNvPr id="10" name="Picture 9">
            <a:extLst>
              <a:ext uri="{FF2B5EF4-FFF2-40B4-BE49-F238E27FC236}">
                <a16:creationId xmlns:a16="http://schemas.microsoft.com/office/drawing/2014/main" id="{E67A2924-909D-0C4B-8D07-EA417BB756D6}"/>
              </a:ext>
            </a:extLst>
          </p:cNvPr>
          <p:cNvPicPr>
            <a:picLocks noChangeAspect="1"/>
          </p:cNvPicPr>
          <p:nvPr/>
        </p:nvPicPr>
        <p:blipFill>
          <a:blip r:embed="rId6"/>
          <a:stretch>
            <a:fillRect/>
          </a:stretch>
        </p:blipFill>
        <p:spPr>
          <a:xfrm>
            <a:off x="529390" y="616370"/>
            <a:ext cx="1558206" cy="1558206"/>
          </a:xfrm>
          <a:prstGeom prst="rect">
            <a:avLst/>
          </a:prstGeom>
        </p:spPr>
      </p:pic>
    </p:spTree>
    <p:extLst>
      <p:ext uri="{BB962C8B-B14F-4D97-AF65-F5344CB8AC3E}">
        <p14:creationId xmlns:p14="http://schemas.microsoft.com/office/powerpoint/2010/main" val="22948974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37</a:t>
            </a:fld>
            <a:endParaRPr lang="en-US" sz="1000" dirty="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2" name="TextBox 1">
            <a:extLst>
              <a:ext uri="{FF2B5EF4-FFF2-40B4-BE49-F238E27FC236}">
                <a16:creationId xmlns:a16="http://schemas.microsoft.com/office/drawing/2014/main" id="{7EEC8933-4E72-42ED-AACA-CE3BF15C5871}"/>
              </a:ext>
            </a:extLst>
          </p:cNvPr>
          <p:cNvSpPr txBox="1"/>
          <p:nvPr/>
        </p:nvSpPr>
        <p:spPr>
          <a:xfrm>
            <a:off x="2021792" y="452171"/>
            <a:ext cx="9502946" cy="3770263"/>
          </a:xfrm>
          <a:prstGeom prst="rect">
            <a:avLst/>
          </a:prstGeom>
          <a:noFill/>
        </p:spPr>
        <p:txBody>
          <a:bodyPr wrap="square" rtlCol="0">
            <a:spAutoFit/>
          </a:bodyPr>
          <a:lstStyle/>
          <a:p>
            <a:pPr marL="0" indent="0" eaLnBrk="1" hangingPunct="1">
              <a:buFont typeface="Arial" pitchFamily="34" charset="0"/>
              <a:buNone/>
              <a:defRPr/>
            </a:pPr>
            <a:r>
              <a:rPr lang="es-ES" sz="3200" b="1" dirty="0">
                <a:solidFill>
                  <a:srgbClr val="55565A"/>
                </a:solidFill>
                <a:latin typeface="Arial" panose="020B0604020202020204" pitchFamily="34" charset="0"/>
                <a:cs typeface="Arial" panose="020B0604020202020204" pitchFamily="34" charset="0"/>
              </a:rPr>
              <a:t>Fondos administrativos frente a fondos de actividades</a:t>
            </a:r>
          </a:p>
          <a:p>
            <a:pPr marL="0" indent="0" eaLnBrk="1" hangingPunct="1">
              <a:buFont typeface="Arial" pitchFamily="34" charset="0"/>
              <a:buNone/>
              <a:defRPr/>
            </a:pPr>
            <a:endParaRPr lang="en-US" sz="900" b="1" kern="0" dirty="0">
              <a:solidFill>
                <a:srgbClr val="55565A"/>
              </a:solidFill>
              <a:latin typeface="Arial" panose="020B0604020202020204" pitchFamily="34" charset="0"/>
              <a:cs typeface="Arial" panose="020B0604020202020204" pitchFamily="34" charset="0"/>
            </a:endParaRPr>
          </a:p>
          <a:p>
            <a:pPr marL="0" indent="0" eaLnBrk="1" hangingPunct="1">
              <a:buFont typeface="Arial" pitchFamily="34" charset="0"/>
              <a:buNone/>
              <a:defRPr/>
            </a:pPr>
            <a:r>
              <a:rPr lang="es-ES" sz="2400" b="1" dirty="0">
                <a:solidFill>
                  <a:srgbClr val="00AC69"/>
                </a:solidFill>
                <a:latin typeface="Arial" panose="020B0604020202020204" pitchFamily="34" charset="0"/>
                <a:cs typeface="Arial" panose="020B0604020202020204" pitchFamily="34" charset="0"/>
              </a:rPr>
              <a:t>Fondos administrativos</a:t>
            </a:r>
          </a:p>
          <a:p>
            <a:pPr marL="342900" indent="-342900" eaLnBrk="1" hangingPunct="1">
              <a:buFont typeface="Arial" panose="020B0604020202020204" pitchFamily="34" charset="0"/>
              <a:buChar char="•"/>
              <a:defRPr/>
            </a:pPr>
            <a:r>
              <a:rPr lang="es-ES" sz="2000" dirty="0">
                <a:solidFill>
                  <a:srgbClr val="616262"/>
                </a:solidFill>
                <a:latin typeface="Arial" pitchFamily="34" charset="0"/>
                <a:ea typeface="ＭＳ Ｐゴシック" pitchFamily="34" charset="-128"/>
              </a:rPr>
              <a:t>Cuotas de ingreso y de afiliación anuales de los socios.</a:t>
            </a:r>
          </a:p>
          <a:p>
            <a:pPr marL="342900" indent="-342900" eaLnBrk="1" hangingPunct="1">
              <a:buFont typeface="Arial" panose="020B0604020202020204" pitchFamily="34" charset="0"/>
              <a:buChar char="•"/>
              <a:defRPr/>
            </a:pPr>
            <a:r>
              <a:rPr lang="es-ES" sz="2000" dirty="0">
                <a:solidFill>
                  <a:srgbClr val="616262"/>
                </a:solidFill>
                <a:latin typeface="Arial" pitchFamily="34" charset="0"/>
                <a:ea typeface="ＭＳ Ｐゴシック" pitchFamily="34" charset="-128"/>
              </a:rPr>
              <a:t>Se usan para gastos administrativos y operativos</a:t>
            </a:r>
          </a:p>
          <a:p>
            <a:pPr>
              <a:defRPr/>
            </a:pPr>
            <a:r>
              <a:rPr lang="es-ES" sz="2400" b="1" dirty="0">
                <a:solidFill>
                  <a:srgbClr val="00AC69"/>
                </a:solidFill>
                <a:latin typeface="Arial" panose="020B0604020202020204" pitchFamily="34" charset="0"/>
                <a:cs typeface="Arial" panose="020B0604020202020204" pitchFamily="34" charset="0"/>
              </a:rPr>
              <a:t>Fondos de actividades</a:t>
            </a:r>
          </a:p>
          <a:p>
            <a:pPr marL="342900" indent="-342900">
              <a:buFont typeface="Arial" panose="020B0604020202020204" pitchFamily="34" charset="0"/>
              <a:buChar char="•"/>
              <a:defRPr/>
            </a:pPr>
            <a:r>
              <a:rPr lang="es-ES" sz="2000" dirty="0">
                <a:solidFill>
                  <a:srgbClr val="616262"/>
                </a:solidFill>
                <a:latin typeface="Arial" pitchFamily="34" charset="0"/>
                <a:ea typeface="ＭＳ Ｐゴシック" pitchFamily="34" charset="-128"/>
              </a:rPr>
              <a:t>Dinero recaudado de proyectos de recaudación de fondos.</a:t>
            </a:r>
          </a:p>
          <a:p>
            <a:pPr marL="342900" indent="-342900">
              <a:buFont typeface="Arial" panose="020B0604020202020204" pitchFamily="34" charset="0"/>
              <a:buChar char="•"/>
              <a:defRPr/>
            </a:pPr>
            <a:r>
              <a:rPr lang="es-ES" sz="2000" dirty="0">
                <a:solidFill>
                  <a:srgbClr val="616262"/>
                </a:solidFill>
                <a:latin typeface="Arial" pitchFamily="34" charset="0"/>
                <a:ea typeface="ＭＳ Ｐゴシック" pitchFamily="34" charset="-128"/>
              </a:rPr>
              <a:t>Deben ser usados con fines benéficos.</a:t>
            </a:r>
          </a:p>
          <a:p>
            <a:pPr marL="0" indent="0">
              <a:buFont typeface="Arial" pitchFamily="34" charset="0"/>
              <a:buNone/>
              <a:defRPr/>
            </a:pPr>
            <a:endParaRPr lang="en-US" b="1" kern="0" dirty="0">
              <a:solidFill>
                <a:srgbClr val="00AC69"/>
              </a:solidFill>
              <a:latin typeface="Arial" panose="020B0604020202020204" pitchFamily="34" charset="0"/>
              <a:cs typeface="Arial" panose="020B0604020202020204" pitchFamily="34" charset="0"/>
            </a:endParaRPr>
          </a:p>
          <a:p>
            <a:pPr marL="0" indent="0">
              <a:buFont typeface="Arial" pitchFamily="34" charset="0"/>
              <a:buNone/>
              <a:defRPr/>
            </a:pPr>
            <a:endParaRPr lang="en-US" sz="2000" dirty="0"/>
          </a:p>
        </p:txBody>
      </p:sp>
      <p:graphicFrame>
        <p:nvGraphicFramePr>
          <p:cNvPr id="10" name="Table 9">
            <a:extLst>
              <a:ext uri="{FF2B5EF4-FFF2-40B4-BE49-F238E27FC236}">
                <a16:creationId xmlns:a16="http://schemas.microsoft.com/office/drawing/2014/main" id="{0D03C9AC-4130-445E-A703-03CECC7ADC2C}"/>
              </a:ext>
            </a:extLst>
          </p:cNvPr>
          <p:cNvGraphicFramePr>
            <a:graphicFrameLocks noGrp="1"/>
          </p:cNvGraphicFramePr>
          <p:nvPr>
            <p:extLst>
              <p:ext uri="{D42A27DB-BD31-4B8C-83A1-F6EECF244321}">
                <p14:modId xmlns:p14="http://schemas.microsoft.com/office/powerpoint/2010/main" val="1493631179"/>
              </p:ext>
            </p:extLst>
          </p:nvPr>
        </p:nvGraphicFramePr>
        <p:xfrm>
          <a:off x="2087596" y="3555608"/>
          <a:ext cx="9176643" cy="2657475"/>
        </p:xfrm>
        <a:graphic>
          <a:graphicData uri="http://schemas.openxmlformats.org/drawingml/2006/table">
            <a:tbl>
              <a:tblPr firstRow="1" bandRow="1">
                <a:tableStyleId>{5C22544A-7EE6-4342-B048-85BDC9FD1C3A}</a:tableStyleId>
              </a:tblPr>
              <a:tblGrid>
                <a:gridCol w="3241357">
                  <a:extLst>
                    <a:ext uri="{9D8B030D-6E8A-4147-A177-3AD203B41FA5}">
                      <a16:colId xmlns:a16="http://schemas.microsoft.com/office/drawing/2014/main" val="20000"/>
                    </a:ext>
                  </a:extLst>
                </a:gridCol>
                <a:gridCol w="2762054">
                  <a:extLst>
                    <a:ext uri="{9D8B030D-6E8A-4147-A177-3AD203B41FA5}">
                      <a16:colId xmlns:a16="http://schemas.microsoft.com/office/drawing/2014/main" val="20001"/>
                    </a:ext>
                  </a:extLst>
                </a:gridCol>
                <a:gridCol w="3173232">
                  <a:extLst>
                    <a:ext uri="{9D8B030D-6E8A-4147-A177-3AD203B41FA5}">
                      <a16:colId xmlns:a16="http://schemas.microsoft.com/office/drawing/2014/main" val="20002"/>
                    </a:ext>
                  </a:extLst>
                </a:gridCol>
              </a:tblGrid>
              <a:tr h="640233">
                <a:tc>
                  <a:txBody>
                    <a:bodyPr/>
                    <a:lstStyle/>
                    <a:p>
                      <a:pPr algn="ctr"/>
                      <a:r>
                        <a:rPr lang="es-ES" sz="1600" dirty="0">
                          <a:latin typeface="Arial" panose="020B0604020202020204" pitchFamily="34" charset="0"/>
                          <a:cs typeface="Arial" panose="020B0604020202020204" pitchFamily="34" charset="0"/>
                        </a:rPr>
                        <a:t>¿Cómo se recaudan los fondos?</a:t>
                      </a:r>
                    </a:p>
                  </a:txBody>
                  <a:tcPr marT="45731" marB="45731" anchor="ctr">
                    <a:solidFill>
                      <a:srgbClr val="407CCA"/>
                    </a:solidFill>
                  </a:tcPr>
                </a:tc>
                <a:tc>
                  <a:txBody>
                    <a:bodyPr/>
                    <a:lstStyle/>
                    <a:p>
                      <a:pPr algn="ctr"/>
                      <a:r>
                        <a:rPr lang="es-ES" sz="1600" dirty="0">
                          <a:latin typeface="Arial" panose="020B0604020202020204" pitchFamily="34" charset="0"/>
                          <a:cs typeface="Arial" panose="020B0604020202020204" pitchFamily="34" charset="0"/>
                        </a:rPr>
                        <a:t>¿Se usan para proyectos públicos? </a:t>
                      </a:r>
                    </a:p>
                  </a:txBody>
                  <a:tcPr marT="45731" marB="45731" anchor="ctr">
                    <a:solidFill>
                      <a:srgbClr val="407CCA"/>
                    </a:solidFill>
                  </a:tcPr>
                </a:tc>
                <a:tc>
                  <a:txBody>
                    <a:bodyPr/>
                    <a:lstStyle/>
                    <a:p>
                      <a:pPr algn="ctr"/>
                      <a:r>
                        <a:rPr lang="es-ES" sz="1600" dirty="0">
                          <a:latin typeface="Arial" panose="020B0604020202020204" pitchFamily="34" charset="0"/>
                          <a:cs typeface="Arial" panose="020B0604020202020204" pitchFamily="34" charset="0"/>
                        </a:rPr>
                        <a:t>¿Se usan para gastos administrativos?</a:t>
                      </a:r>
                      <a:r>
                        <a:rPr lang="es-ES" sz="1600" baseline="0" dirty="0">
                          <a:latin typeface="Arial" panose="020B0604020202020204" pitchFamily="34" charset="0"/>
                          <a:cs typeface="Arial" panose="020B0604020202020204" pitchFamily="34" charset="0"/>
                        </a:rPr>
                        <a:t> </a:t>
                      </a:r>
                    </a:p>
                  </a:txBody>
                  <a:tcPr marT="45731" marB="45731" anchor="ctr">
                    <a:solidFill>
                      <a:srgbClr val="407CCA"/>
                    </a:solidFill>
                  </a:tcPr>
                </a:tc>
                <a:extLst>
                  <a:ext uri="{0D108BD9-81ED-4DB2-BD59-A6C34878D82A}">
                    <a16:rowId xmlns:a16="http://schemas.microsoft.com/office/drawing/2014/main" val="10000"/>
                  </a:ext>
                </a:extLst>
              </a:tr>
              <a:tr h="579258">
                <a:tc>
                  <a:txBody>
                    <a:bodyPr/>
                    <a:lstStyle/>
                    <a:p>
                      <a:pPr algn="ctr"/>
                      <a:r>
                        <a:rPr lang="es-ES" sz="1400" dirty="0">
                          <a:latin typeface="Arial" panose="020B0604020202020204" pitchFamily="34" charset="0"/>
                          <a:cs typeface="Arial" panose="020B0604020202020204" pitchFamily="34" charset="0"/>
                        </a:rPr>
                        <a:t>Administrativos: cuotas de ingreso y de afiliación</a:t>
                      </a:r>
                    </a:p>
                  </a:txBody>
                  <a:tcPr marT="45731" marB="45731" anchor="ctr">
                    <a:solidFill>
                      <a:schemeClr val="bg1">
                        <a:lumMod val="85000"/>
                      </a:schemeClr>
                    </a:solidFill>
                  </a:tcPr>
                </a:tc>
                <a:tc>
                  <a:txBody>
                    <a:bodyPr/>
                    <a:lstStyle/>
                    <a:p>
                      <a:pPr algn="ctr"/>
                      <a:r>
                        <a:rPr lang="es-ES" sz="1400" dirty="0">
                          <a:latin typeface="Arial" panose="020B0604020202020204" pitchFamily="34" charset="0"/>
                          <a:cs typeface="Arial" panose="020B0604020202020204" pitchFamily="34" charset="0"/>
                        </a:rPr>
                        <a:t>Sí</a:t>
                      </a:r>
                    </a:p>
                  </a:txBody>
                  <a:tcPr marT="45731" marB="45731" anchor="ctr">
                    <a:solidFill>
                      <a:schemeClr val="bg1">
                        <a:lumMod val="85000"/>
                      </a:schemeClr>
                    </a:solidFill>
                  </a:tcPr>
                </a:tc>
                <a:tc>
                  <a:txBody>
                    <a:bodyPr/>
                    <a:lstStyle/>
                    <a:p>
                      <a:pPr algn="ctr"/>
                      <a:r>
                        <a:rPr lang="es-ES" sz="1400" dirty="0">
                          <a:latin typeface="Arial" panose="020B0604020202020204" pitchFamily="34" charset="0"/>
                          <a:cs typeface="Arial" panose="020B0604020202020204" pitchFamily="34" charset="0"/>
                        </a:rPr>
                        <a:t>Sí</a:t>
                      </a:r>
                    </a:p>
                  </a:txBody>
                  <a:tcPr marT="45731" marB="45731" anchor="ctr">
                    <a:solidFill>
                      <a:schemeClr val="bg1">
                        <a:lumMod val="85000"/>
                      </a:schemeClr>
                    </a:solidFill>
                  </a:tcPr>
                </a:tc>
                <a:extLst>
                  <a:ext uri="{0D108BD9-81ED-4DB2-BD59-A6C34878D82A}">
                    <a16:rowId xmlns:a16="http://schemas.microsoft.com/office/drawing/2014/main" val="10001"/>
                  </a:ext>
                </a:extLst>
              </a:tr>
              <a:tr h="1067055">
                <a:tc>
                  <a:txBody>
                    <a:bodyPr/>
                    <a:lstStyle/>
                    <a:p>
                      <a:pPr algn="ctr"/>
                      <a:r>
                        <a:rPr lang="es-ES" sz="1400" baseline="0" dirty="0">
                          <a:latin typeface="Arial" panose="020B0604020202020204" pitchFamily="34" charset="0"/>
                          <a:cs typeface="Arial" panose="020B0604020202020204" pitchFamily="34" charset="0"/>
                        </a:rPr>
                        <a:t>Recaudación del público: cualquier evento de recaudación de fondos abierto al público, contribuciones públicas y legados.</a:t>
                      </a:r>
                    </a:p>
                  </a:txBody>
                  <a:tcPr marT="45731" marB="45731" anchor="ctr">
                    <a:solidFill>
                      <a:schemeClr val="bg1">
                        <a:lumMod val="95000"/>
                      </a:schemeClr>
                    </a:solidFill>
                  </a:tcPr>
                </a:tc>
                <a:tc>
                  <a:txBody>
                    <a:bodyPr/>
                    <a:lstStyle/>
                    <a:p>
                      <a:pPr algn="ctr"/>
                      <a:r>
                        <a:rPr lang="es-ES" sz="1400" dirty="0">
                          <a:latin typeface="Arial" panose="020B0604020202020204" pitchFamily="34" charset="0"/>
                          <a:cs typeface="Arial" panose="020B0604020202020204" pitchFamily="34" charset="0"/>
                        </a:rPr>
                        <a:t>Sí</a:t>
                      </a:r>
                    </a:p>
                  </a:txBody>
                  <a:tcPr marT="45731" marB="45731" anchor="ctr">
                    <a:solidFill>
                      <a:schemeClr val="bg1">
                        <a:lumMod val="95000"/>
                      </a:schemeClr>
                    </a:solidFill>
                  </a:tcPr>
                </a:tc>
                <a:tc>
                  <a:txBody>
                    <a:bodyPr/>
                    <a:lstStyle/>
                    <a:p>
                      <a:pPr algn="ctr"/>
                      <a:r>
                        <a:rPr lang="es-ES" sz="1400" dirty="0">
                          <a:latin typeface="Arial" panose="020B0604020202020204" pitchFamily="34" charset="0"/>
                          <a:cs typeface="Arial" panose="020B0604020202020204" pitchFamily="34" charset="0"/>
                        </a:rPr>
                        <a:t>No</a:t>
                      </a:r>
                    </a:p>
                  </a:txBody>
                  <a:tcPr marT="45731" marB="45731" anchor="ctr">
                    <a:solidFill>
                      <a:schemeClr val="bg1">
                        <a:lumMod val="95000"/>
                      </a:schemeClr>
                    </a:solidFill>
                  </a:tcPr>
                </a:tc>
                <a:extLst>
                  <a:ext uri="{0D108BD9-81ED-4DB2-BD59-A6C34878D82A}">
                    <a16:rowId xmlns:a16="http://schemas.microsoft.com/office/drawing/2014/main" val="10002"/>
                  </a:ext>
                </a:extLst>
              </a:tr>
              <a:tr h="370929">
                <a:tc>
                  <a:txBody>
                    <a:bodyPr/>
                    <a:lstStyle/>
                    <a:p>
                      <a:pPr algn="ctr"/>
                      <a:r>
                        <a:rPr lang="es-ES" sz="1400" dirty="0">
                          <a:latin typeface="Arial" panose="020B0604020202020204" pitchFamily="34" charset="0"/>
                          <a:cs typeface="Arial" panose="020B0604020202020204" pitchFamily="34" charset="0"/>
                        </a:rPr>
                        <a:t>Interés</a:t>
                      </a:r>
                    </a:p>
                  </a:txBody>
                  <a:tcPr marT="45731" marB="45731" anchor="ctr">
                    <a:solidFill>
                      <a:schemeClr val="bg1">
                        <a:lumMod val="85000"/>
                      </a:schemeClr>
                    </a:solidFill>
                  </a:tcPr>
                </a:tc>
                <a:tc>
                  <a:txBody>
                    <a:bodyPr/>
                    <a:lstStyle/>
                    <a:p>
                      <a:pPr algn="ctr"/>
                      <a:r>
                        <a:rPr lang="es-ES" sz="1400" dirty="0">
                          <a:latin typeface="Arial" panose="020B0604020202020204" pitchFamily="34" charset="0"/>
                          <a:cs typeface="Arial" panose="020B0604020202020204" pitchFamily="34" charset="0"/>
                        </a:rPr>
                        <a:t>Sí</a:t>
                      </a:r>
                    </a:p>
                  </a:txBody>
                  <a:tcPr marT="45731" marB="45731" anchor="ctr">
                    <a:solidFill>
                      <a:schemeClr val="bg1">
                        <a:lumMod val="85000"/>
                      </a:schemeClr>
                    </a:solidFill>
                  </a:tcPr>
                </a:tc>
                <a:tc>
                  <a:txBody>
                    <a:bodyPr/>
                    <a:lstStyle/>
                    <a:p>
                      <a:pPr algn="ctr"/>
                      <a:r>
                        <a:rPr lang="es-ES" sz="1400" dirty="0">
                          <a:latin typeface="Arial" panose="020B0604020202020204" pitchFamily="34" charset="0"/>
                          <a:cs typeface="Arial" panose="020B0604020202020204" pitchFamily="34" charset="0"/>
                        </a:rPr>
                        <a:t>No</a:t>
                      </a:r>
                    </a:p>
                  </a:txBody>
                  <a:tcPr marT="45731" marB="45731" anchor="ctr">
                    <a:solidFill>
                      <a:schemeClr val="bg1">
                        <a:lumMod val="85000"/>
                      </a:schemeClr>
                    </a:solidFill>
                  </a:tcPr>
                </a:tc>
                <a:extLst>
                  <a:ext uri="{0D108BD9-81ED-4DB2-BD59-A6C34878D82A}">
                    <a16:rowId xmlns:a16="http://schemas.microsoft.com/office/drawing/2014/main" val="10003"/>
                  </a:ext>
                </a:extLst>
              </a:tr>
            </a:tbl>
          </a:graphicData>
        </a:graphic>
      </p:graphicFrame>
      <p:pic>
        <p:nvPicPr>
          <p:cNvPr id="11" name="Picture 10">
            <a:extLst>
              <a:ext uri="{FF2B5EF4-FFF2-40B4-BE49-F238E27FC236}">
                <a16:creationId xmlns:a16="http://schemas.microsoft.com/office/drawing/2014/main" id="{D2AFB187-33D4-0641-B5E8-289192022ACC}"/>
              </a:ext>
            </a:extLst>
          </p:cNvPr>
          <p:cNvPicPr>
            <a:picLocks noChangeAspect="1"/>
          </p:cNvPicPr>
          <p:nvPr/>
        </p:nvPicPr>
        <p:blipFill>
          <a:blip r:embed="rId5"/>
          <a:stretch>
            <a:fillRect/>
          </a:stretch>
        </p:blipFill>
        <p:spPr>
          <a:xfrm>
            <a:off x="529390" y="401372"/>
            <a:ext cx="1558206" cy="1558206"/>
          </a:xfrm>
          <a:prstGeom prst="rect">
            <a:avLst/>
          </a:prstGeom>
        </p:spPr>
      </p:pic>
    </p:spTree>
    <p:extLst>
      <p:ext uri="{BB962C8B-B14F-4D97-AF65-F5344CB8AC3E}">
        <p14:creationId xmlns:p14="http://schemas.microsoft.com/office/powerpoint/2010/main" val="22727234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1"/>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38</a:t>
            </a:fld>
            <a:endParaRPr lang="en-US" sz="1000" dirty="0">
              <a:solidFill>
                <a:srgbClr val="55565A"/>
              </a:solidFill>
            </a:endParaRPr>
          </a:p>
        </p:txBody>
      </p:sp>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1254034" y="464937"/>
            <a:ext cx="10283123" cy="749431"/>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2800" dirty="0">
                <a:solidFill>
                  <a:srgbClr val="616262"/>
                </a:solidFill>
                <a:latin typeface="Arial"/>
                <a:cs typeface="Arial"/>
              </a:rPr>
              <a:t>Póliza de privacidad y seguro de responsabilidad civil de la Asociación Internacional de Clubes de Leones</a:t>
            </a:r>
          </a:p>
        </p:txBody>
      </p:sp>
      <p:sp>
        <p:nvSpPr>
          <p:cNvPr id="2" name="TextBox 1">
            <a:extLst>
              <a:ext uri="{FF2B5EF4-FFF2-40B4-BE49-F238E27FC236}">
                <a16:creationId xmlns:a16="http://schemas.microsoft.com/office/drawing/2014/main" id="{7EEC8933-4E72-42ED-AACA-CE3BF15C5871}"/>
              </a:ext>
            </a:extLst>
          </p:cNvPr>
          <p:cNvSpPr txBox="1"/>
          <p:nvPr/>
        </p:nvSpPr>
        <p:spPr>
          <a:xfrm>
            <a:off x="1365662" y="1550246"/>
            <a:ext cx="10171495" cy="2616101"/>
          </a:xfrm>
          <a:prstGeom prst="rect">
            <a:avLst/>
          </a:prstGeom>
          <a:noFill/>
          <a:ln>
            <a:noFill/>
          </a:ln>
        </p:spPr>
        <p:txBody>
          <a:bodyPr wrap="square" lIns="91440" tIns="45720" rIns="91440" bIns="45720" rtlCol="0" anchor="t">
            <a:spAutoFit/>
          </a:bodyPr>
          <a:lstStyle/>
          <a:p>
            <a:pPr marL="0" indent="0" eaLnBrk="1" hangingPunct="1">
              <a:buFont typeface="Arial" pitchFamily="34" charset="0"/>
              <a:buNone/>
              <a:defRPr/>
            </a:pPr>
            <a:r>
              <a:rPr lang="es-ES" sz="2000" b="1" dirty="0">
                <a:solidFill>
                  <a:srgbClr val="407CCA"/>
                </a:solidFill>
                <a:latin typeface="Arial"/>
                <a:cs typeface="Arial"/>
              </a:rPr>
              <a:t>Uso de la información personal</a:t>
            </a:r>
          </a:p>
          <a:p>
            <a:pPr marL="0" lvl="1" indent="-285750" defTabSz="146304" eaLnBrk="1" hangingPunct="1">
              <a:buFont typeface="Arial" panose="020B0604020202020204" pitchFamily="34" charset="0"/>
              <a:buChar char="•"/>
              <a:defRPr/>
            </a:pPr>
            <a:r>
              <a:rPr lang="es-ES" dirty="0">
                <a:solidFill>
                  <a:srgbClr val="81827C"/>
                </a:solidFill>
                <a:latin typeface="Arial"/>
                <a:cs typeface="Arial"/>
              </a:rPr>
              <a:t>Cuotas y otras facturas</a:t>
            </a:r>
          </a:p>
          <a:p>
            <a:pPr marL="0" lvl="1" indent="-285750" defTabSz="146304" eaLnBrk="1" hangingPunct="1">
              <a:buFont typeface="Arial" panose="020B0604020202020204" pitchFamily="34" charset="0"/>
              <a:buChar char="•"/>
              <a:defRPr/>
            </a:pPr>
            <a:r>
              <a:rPr lang="es-ES" dirty="0">
                <a:solidFill>
                  <a:srgbClr val="81827C"/>
                </a:solidFill>
                <a:latin typeface="Arial"/>
                <a:cs typeface="Arial"/>
              </a:rPr>
              <a:t>Distribución de información / actualizaciones</a:t>
            </a:r>
          </a:p>
          <a:p>
            <a:pPr marL="0" lvl="1" indent="-285750" defTabSz="146304" eaLnBrk="1" hangingPunct="1">
              <a:buFont typeface="Arial" panose="020B0604020202020204" pitchFamily="34" charset="0"/>
              <a:buChar char="•"/>
              <a:defRPr/>
            </a:pPr>
            <a:r>
              <a:rPr lang="es-ES" dirty="0">
                <a:solidFill>
                  <a:srgbClr val="81827C"/>
                </a:solidFill>
                <a:latin typeface="Arial"/>
                <a:cs typeface="Arial"/>
              </a:rPr>
              <a:t>Apoyo a los programas de aumento, extensión y retención de socios</a:t>
            </a:r>
          </a:p>
          <a:p>
            <a:pPr marL="0" lvl="1" indent="-285750" defTabSz="146304" eaLnBrk="1" hangingPunct="1">
              <a:buFont typeface="Arial" panose="020B0604020202020204" pitchFamily="34" charset="0"/>
              <a:buChar char="•"/>
              <a:defRPr/>
            </a:pPr>
            <a:r>
              <a:rPr lang="es-ES" dirty="0">
                <a:solidFill>
                  <a:srgbClr val="81827C"/>
                </a:solidFill>
                <a:latin typeface="Arial"/>
                <a:cs typeface="Arial"/>
              </a:rPr>
              <a:t>Planificación de la convención y de las reuniones</a:t>
            </a:r>
          </a:p>
          <a:p>
            <a:pPr marL="0" lvl="1" indent="-285750" defTabSz="146304" eaLnBrk="1" hangingPunct="1">
              <a:buFont typeface="Arial" panose="020B0604020202020204" pitchFamily="34" charset="0"/>
              <a:buChar char="•"/>
              <a:defRPr/>
            </a:pPr>
            <a:r>
              <a:rPr lang="es-ES" dirty="0">
                <a:solidFill>
                  <a:srgbClr val="81827C"/>
                </a:solidFill>
                <a:latin typeface="Arial"/>
                <a:cs typeface="Arial"/>
              </a:rPr>
              <a:t>Promoción de las actividades de relaciones públicas</a:t>
            </a:r>
          </a:p>
          <a:p>
            <a:pPr marL="0" lvl="1" indent="-285750" defTabSz="146304" eaLnBrk="1" hangingPunct="1">
              <a:buFont typeface="Arial" panose="020B0604020202020204" pitchFamily="34" charset="0"/>
              <a:buChar char="•"/>
              <a:defRPr/>
            </a:pPr>
            <a:r>
              <a:rPr lang="es-ES" dirty="0">
                <a:solidFill>
                  <a:srgbClr val="81827C"/>
                </a:solidFill>
                <a:latin typeface="Arial"/>
                <a:cs typeface="Arial"/>
              </a:rPr>
              <a:t>Apoyo a los clubes de Leones, la Fundación Internacional (LCIF) y otros </a:t>
            </a:r>
          </a:p>
          <a:p>
            <a:pPr marL="0" lvl="1" defTabSz="146304" eaLnBrk="1" hangingPunct="1">
              <a:defRPr/>
            </a:pPr>
            <a:r>
              <a:rPr lang="es-ES" dirty="0">
                <a:solidFill>
                  <a:srgbClr val="81827C"/>
                </a:solidFill>
                <a:latin typeface="Arial"/>
                <a:cs typeface="Arial"/>
              </a:rPr>
              <a:t>     programas de servicio adoptados</a:t>
            </a:r>
          </a:p>
          <a:p>
            <a:pPr marL="0" lvl="1" indent="-285750" defTabSz="146304" eaLnBrk="1" hangingPunct="1">
              <a:buFont typeface="Arial" panose="020B0604020202020204" pitchFamily="34" charset="0"/>
              <a:buChar char="•"/>
              <a:defRPr/>
            </a:pPr>
            <a:r>
              <a:rPr lang="es-ES" dirty="0">
                <a:solidFill>
                  <a:srgbClr val="81827C"/>
                </a:solidFill>
                <a:latin typeface="Arial"/>
                <a:cs typeface="Arial"/>
              </a:rPr>
              <a:t>Publicidad especial y otros propósitos determinados por la Junta Directiva Internacional.</a:t>
            </a:r>
          </a:p>
        </p:txBody>
      </p:sp>
      <p:sp>
        <p:nvSpPr>
          <p:cNvPr id="3" name="TextBox 2">
            <a:extLst>
              <a:ext uri="{FF2B5EF4-FFF2-40B4-BE49-F238E27FC236}">
                <a16:creationId xmlns:a16="http://schemas.microsoft.com/office/drawing/2014/main" id="{2F3430AB-06B4-4D46-83CA-4827F6678765}"/>
              </a:ext>
            </a:extLst>
          </p:cNvPr>
          <p:cNvSpPr txBox="1"/>
          <p:nvPr/>
        </p:nvSpPr>
        <p:spPr>
          <a:xfrm>
            <a:off x="2546237" y="4349034"/>
            <a:ext cx="8779500" cy="233910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b="1" dirty="0">
                <a:solidFill>
                  <a:srgbClr val="407CCA"/>
                </a:solidFill>
                <a:latin typeface="Arial"/>
                <a:cs typeface="Arial"/>
              </a:rPr>
              <a:t>Seguro de responsabilidad general comercial</a:t>
            </a:r>
          </a:p>
          <a:p>
            <a:pPr marL="285750" indent="-285750">
              <a:buFont typeface="Arial" panose="020B0604020202020204" pitchFamily="34" charset="0"/>
              <a:buChar char="•"/>
            </a:pPr>
            <a:r>
              <a:rPr lang="es-ES" dirty="0">
                <a:solidFill>
                  <a:srgbClr val="81827C"/>
                </a:solidFill>
                <a:latin typeface="Arial"/>
                <a:cs typeface="Arial"/>
              </a:rPr>
              <a:t>Todos los clubes de Leones, clubes Leo y distritos están asegurados bajo la póliza de seguro de responsabilidad civil general de la Asociación Internacional de Clubes de Leones.</a:t>
            </a:r>
          </a:p>
          <a:p>
            <a:pPr marL="285750" indent="-285750">
              <a:buFont typeface="Arial" panose="020B0604020202020204" pitchFamily="34" charset="0"/>
              <a:buChar char="•"/>
            </a:pPr>
            <a:r>
              <a:rPr lang="es-ES" dirty="0">
                <a:solidFill>
                  <a:srgbClr val="81827C"/>
                </a:solidFill>
                <a:latin typeface="Arial"/>
                <a:cs typeface="Arial"/>
              </a:rPr>
              <a:t>La Asociación Internacional de Clubes de Leones proporciona una cobertura general añadida de 2.000.000 de USD.</a:t>
            </a:r>
          </a:p>
          <a:p>
            <a:pPr marL="285750" indent="-285750">
              <a:buFont typeface="Arial" panose="020B0604020202020204" pitchFamily="34" charset="0"/>
              <a:buChar char="•"/>
            </a:pPr>
            <a:r>
              <a:rPr lang="es-ES" dirty="0">
                <a:solidFill>
                  <a:srgbClr val="81827C"/>
                </a:solidFill>
                <a:latin typeface="Arial"/>
                <a:cs typeface="Arial"/>
              </a:rPr>
              <a:t>Se puede descargar el certificado de seguro del sitio web de la Asociación.</a:t>
            </a:r>
          </a:p>
          <a:p>
            <a:pPr marL="285750" indent="-285750">
              <a:buFont typeface="Arial" panose="020B0604020202020204" pitchFamily="34" charset="0"/>
              <a:buChar char="•"/>
            </a:pPr>
            <a:r>
              <a:rPr lang="es-ES" b="1" dirty="0">
                <a:solidFill>
                  <a:srgbClr val="407CCA"/>
                </a:solidFill>
                <a:latin typeface="Arial"/>
                <a:cs typeface="Arial"/>
              </a:rPr>
              <a:t>Hay disponible un seguro de responsabilidad adicional</a:t>
            </a:r>
            <a:r>
              <a:rPr lang="es-ES" sz="1600" b="1" dirty="0">
                <a:solidFill>
                  <a:srgbClr val="407CCA"/>
                </a:solidFill>
                <a:latin typeface="Arial"/>
                <a:cs typeface="Arial"/>
              </a:rPr>
              <a:t>. </a:t>
            </a:r>
          </a:p>
        </p:txBody>
      </p:sp>
      <p:pic>
        <p:nvPicPr>
          <p:cNvPr id="10" name="Picture 9">
            <a:extLst>
              <a:ext uri="{FF2B5EF4-FFF2-40B4-BE49-F238E27FC236}">
                <a16:creationId xmlns:a16="http://schemas.microsoft.com/office/drawing/2014/main" id="{2E811091-D0F8-CF46-9157-D799B5AD77AA}"/>
              </a:ext>
            </a:extLst>
          </p:cNvPr>
          <p:cNvPicPr>
            <a:picLocks noChangeAspect="1"/>
          </p:cNvPicPr>
          <p:nvPr/>
        </p:nvPicPr>
        <p:blipFill rotWithShape="1">
          <a:blip r:embed="rId4"/>
          <a:srcRect l="15744" b="4901"/>
          <a:stretch/>
        </p:blipFill>
        <p:spPr>
          <a:xfrm rot="10800000">
            <a:off x="11200107" y="9900"/>
            <a:ext cx="991893" cy="1679305"/>
          </a:xfrm>
          <a:prstGeom prst="rect">
            <a:avLst/>
          </a:prstGeom>
        </p:spPr>
      </p:pic>
      <p:pic>
        <p:nvPicPr>
          <p:cNvPr id="11" name="Picture 10">
            <a:extLst>
              <a:ext uri="{FF2B5EF4-FFF2-40B4-BE49-F238E27FC236}">
                <a16:creationId xmlns:a16="http://schemas.microsoft.com/office/drawing/2014/main" id="{FC9C716F-837A-7F44-84EF-C4D85DAE3238}"/>
              </a:ext>
            </a:extLst>
          </p:cNvPr>
          <p:cNvPicPr>
            <a:picLocks noChangeAspect="1"/>
          </p:cNvPicPr>
          <p:nvPr/>
        </p:nvPicPr>
        <p:blipFill>
          <a:blip r:embed="rId5"/>
          <a:stretch>
            <a:fillRect/>
          </a:stretch>
        </p:blipFill>
        <p:spPr>
          <a:xfrm>
            <a:off x="1136514" y="5697629"/>
            <a:ext cx="1326937" cy="663469"/>
          </a:xfrm>
          <a:prstGeom prst="rect">
            <a:avLst/>
          </a:prstGeom>
        </p:spPr>
      </p:pic>
    </p:spTree>
    <p:extLst>
      <p:ext uri="{BB962C8B-B14F-4D97-AF65-F5344CB8AC3E}">
        <p14:creationId xmlns:p14="http://schemas.microsoft.com/office/powerpoint/2010/main" val="2471065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2181498" y="584532"/>
            <a:ext cx="6439988" cy="749431"/>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ctr"/>
            <a:r>
              <a:rPr lang="es-ES" sz="3200" dirty="0">
                <a:solidFill>
                  <a:srgbClr val="55565A"/>
                </a:solidFill>
                <a:latin typeface="Arial" panose="020B0604020202020204" pitchFamily="34" charset="0"/>
                <a:cs typeface="Arial" panose="020B0604020202020204" pitchFamily="34" charset="0"/>
              </a:rPr>
              <a:t>Emblemas de los Leos y Leones</a:t>
            </a:r>
          </a:p>
        </p:txBody>
      </p:sp>
      <p:pic>
        <p:nvPicPr>
          <p:cNvPr id="10" name="Picture 9" descr="Chart, diagram, bubble chart&#10;&#10;Description automatically generated">
            <a:extLst>
              <a:ext uri="{FF2B5EF4-FFF2-40B4-BE49-F238E27FC236}">
                <a16:creationId xmlns:a16="http://schemas.microsoft.com/office/drawing/2014/main" id="{592FF19C-B60F-4AE9-B53C-30DC6F2CAFA3}"/>
              </a:ext>
            </a:extLst>
          </p:cNvPr>
          <p:cNvPicPr>
            <a:picLocks noChangeAspect="1"/>
          </p:cNvPicPr>
          <p:nvPr/>
        </p:nvPicPr>
        <p:blipFill>
          <a:blip r:embed="rId3"/>
          <a:stretch>
            <a:fillRect/>
          </a:stretch>
        </p:blipFill>
        <p:spPr>
          <a:xfrm>
            <a:off x="4203061" y="1271588"/>
            <a:ext cx="6216101" cy="4914572"/>
          </a:xfrm>
          <a:prstGeom prst="rect">
            <a:avLst/>
          </a:prstGeom>
        </p:spPr>
      </p:pic>
      <p:pic>
        <p:nvPicPr>
          <p:cNvPr id="16" name="Picture 15" descr="Logo&#10;&#10;Description automatically generated">
            <a:extLst>
              <a:ext uri="{FF2B5EF4-FFF2-40B4-BE49-F238E27FC236}">
                <a16:creationId xmlns:a16="http://schemas.microsoft.com/office/drawing/2014/main" id="{22AF99DC-188F-4426-8562-C4468FD606A8}"/>
              </a:ext>
            </a:extLst>
          </p:cNvPr>
          <p:cNvPicPr>
            <a:picLocks noChangeAspect="1"/>
          </p:cNvPicPr>
          <p:nvPr/>
        </p:nvPicPr>
        <p:blipFill>
          <a:blip r:embed="rId4"/>
          <a:stretch>
            <a:fillRect/>
          </a:stretch>
        </p:blipFill>
        <p:spPr>
          <a:xfrm>
            <a:off x="825647" y="1424097"/>
            <a:ext cx="2605193" cy="2605193"/>
          </a:xfrm>
          <a:prstGeom prst="rect">
            <a:avLst/>
          </a:prstGeom>
        </p:spPr>
      </p:pic>
      <p:pic>
        <p:nvPicPr>
          <p:cNvPr id="21" name="Picture 20" descr="Logo&#10;&#10;Description automatically generated">
            <a:extLst>
              <a:ext uri="{FF2B5EF4-FFF2-40B4-BE49-F238E27FC236}">
                <a16:creationId xmlns:a16="http://schemas.microsoft.com/office/drawing/2014/main" id="{296820EC-C27C-4658-BA7E-4F38226D5AD1}"/>
              </a:ext>
            </a:extLst>
          </p:cNvPr>
          <p:cNvPicPr>
            <a:picLocks noChangeAspect="1"/>
          </p:cNvPicPr>
          <p:nvPr/>
        </p:nvPicPr>
        <p:blipFill>
          <a:blip r:embed="rId5"/>
          <a:stretch>
            <a:fillRect/>
          </a:stretch>
        </p:blipFill>
        <p:spPr>
          <a:xfrm>
            <a:off x="2367322" y="3377319"/>
            <a:ext cx="2540877" cy="2540877"/>
          </a:xfrm>
          <a:prstGeom prst="rect">
            <a:avLst/>
          </a:prstGeom>
        </p:spPr>
      </p:pic>
      <p:sp>
        <p:nvSpPr>
          <p:cNvPr id="11" name="Background - Solid">
            <a:extLst>
              <a:ext uri="{FF2B5EF4-FFF2-40B4-BE49-F238E27FC236}">
                <a16:creationId xmlns:a16="http://schemas.microsoft.com/office/drawing/2014/main" id="{7CEF8F77-7D3D-B349-BF5A-1DE5994BC18A}"/>
              </a:ext>
            </a:extLst>
          </p:cNvPr>
          <p:cNvSpPr/>
          <p:nvPr/>
        </p:nvSpPr>
        <p:spPr>
          <a:xfrm>
            <a:off x="10508066" y="1"/>
            <a:ext cx="1683934" cy="6857999"/>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A49A987C-3CF2-8C40-8F47-06AE6C0909CD}"/>
              </a:ext>
            </a:extLst>
          </p:cNvPr>
          <p:cNvPicPr>
            <a:picLocks noChangeAspect="1"/>
          </p:cNvPicPr>
          <p:nvPr/>
        </p:nvPicPr>
        <p:blipFill rotWithShape="1">
          <a:blip r:embed="rId6"/>
          <a:srcRect l="68604" t="4387" r="-7305" b="37925"/>
          <a:stretch/>
        </p:blipFill>
        <p:spPr>
          <a:xfrm rot="10800000">
            <a:off x="10508066" y="1"/>
            <a:ext cx="1683934" cy="3765146"/>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39</a:t>
            </a:fld>
            <a:endParaRPr lang="en-US" sz="1000" dirty="0">
              <a:solidFill>
                <a:schemeClr val="bg1"/>
              </a:solidFill>
            </a:endParaRPr>
          </a:p>
        </p:txBody>
      </p:sp>
      <p:pic>
        <p:nvPicPr>
          <p:cNvPr id="18" name="Picture 17">
            <a:extLst>
              <a:ext uri="{FF2B5EF4-FFF2-40B4-BE49-F238E27FC236}">
                <a16:creationId xmlns:a16="http://schemas.microsoft.com/office/drawing/2014/main" id="{C500430C-0F53-3C45-A2AB-5A2238DDD080}"/>
              </a:ext>
            </a:extLst>
          </p:cNvPr>
          <p:cNvPicPr>
            <a:picLocks noChangeAspect="1"/>
          </p:cNvPicPr>
          <p:nvPr/>
        </p:nvPicPr>
        <p:blipFill rotWithShape="1">
          <a:blip r:embed="rId7"/>
          <a:srcRect l="16530" t="2053" r="10928" b="4800"/>
          <a:stretch/>
        </p:blipFill>
        <p:spPr>
          <a:xfrm>
            <a:off x="0" y="2360951"/>
            <a:ext cx="2334818" cy="4497050"/>
          </a:xfrm>
          <a:prstGeom prst="rect">
            <a:avLst/>
          </a:prstGeom>
        </p:spPr>
      </p:pic>
      <p:pic>
        <p:nvPicPr>
          <p:cNvPr id="19" name="Picture 18">
            <a:extLst>
              <a:ext uri="{FF2B5EF4-FFF2-40B4-BE49-F238E27FC236}">
                <a16:creationId xmlns:a16="http://schemas.microsoft.com/office/drawing/2014/main" id="{27BD051A-605A-6546-849D-A4B3E198ECA6}"/>
              </a:ext>
            </a:extLst>
          </p:cNvPr>
          <p:cNvPicPr>
            <a:picLocks noChangeAspect="1"/>
          </p:cNvPicPr>
          <p:nvPr/>
        </p:nvPicPr>
        <p:blipFill>
          <a:blip r:embed="rId8"/>
          <a:stretch>
            <a:fillRect/>
          </a:stretch>
        </p:blipFill>
        <p:spPr>
          <a:xfrm>
            <a:off x="1136514" y="5697629"/>
            <a:ext cx="1326937" cy="663469"/>
          </a:xfrm>
          <a:prstGeom prst="rect">
            <a:avLst/>
          </a:prstGeom>
        </p:spPr>
      </p:pic>
    </p:spTree>
    <p:extLst>
      <p:ext uri="{BB962C8B-B14F-4D97-AF65-F5344CB8AC3E}">
        <p14:creationId xmlns:p14="http://schemas.microsoft.com/office/powerpoint/2010/main" val="15902727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Background - Solid">
            <a:extLst>
              <a:ext uri="{FF2B5EF4-FFF2-40B4-BE49-F238E27FC236}">
                <a16:creationId xmlns:a16="http://schemas.microsoft.com/office/drawing/2014/main" id="{41C1D83A-F4A2-774F-8E54-C1FAE3EFE604}"/>
              </a:ext>
            </a:extLst>
          </p:cNvPr>
          <p:cNvSpPr/>
          <p:nvPr/>
        </p:nvSpPr>
        <p:spPr>
          <a:xfrm>
            <a:off x="10508066" y="0"/>
            <a:ext cx="1683934" cy="6857999"/>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Arial" panose="020B0604020202020204" pitchFamily="34" charset="0"/>
              <a:cs typeface="Arial" panose="020B0604020202020204" pitchFamily="34" charset="0"/>
            </a:endParaRPr>
          </a:p>
        </p:txBody>
      </p:sp>
      <p:pic>
        <p:nvPicPr>
          <p:cNvPr id="36" name="Picture 35">
            <a:extLst>
              <a:ext uri="{FF2B5EF4-FFF2-40B4-BE49-F238E27FC236}">
                <a16:creationId xmlns:a16="http://schemas.microsoft.com/office/drawing/2014/main" id="{5986801D-A409-B749-AF55-37779FCA4B31}"/>
              </a:ext>
            </a:extLst>
          </p:cNvPr>
          <p:cNvPicPr>
            <a:picLocks noChangeAspect="1"/>
          </p:cNvPicPr>
          <p:nvPr/>
        </p:nvPicPr>
        <p:blipFill rotWithShape="1">
          <a:blip r:embed="rId3"/>
          <a:srcRect l="68604" t="4387" r="-7305" b="37925"/>
          <a:stretch/>
        </p:blipFill>
        <p:spPr>
          <a:xfrm rot="10800000">
            <a:off x="10508066" y="0"/>
            <a:ext cx="1683934" cy="3765146"/>
          </a:xfrm>
          <a:prstGeom prst="rect">
            <a:avLst/>
          </a:prstGeom>
        </p:spPr>
      </p:pic>
      <p:sp>
        <p:nvSpPr>
          <p:cNvPr id="139" name="TextBox 138"/>
          <p:cNvSpPr txBox="1"/>
          <p:nvPr/>
        </p:nvSpPr>
        <p:spPr>
          <a:xfrm>
            <a:off x="948846" y="1544784"/>
            <a:ext cx="5709896" cy="584775"/>
          </a:xfrm>
          <a:prstGeom prst="rect">
            <a:avLst/>
          </a:prstGeom>
          <a:noFill/>
        </p:spPr>
        <p:txBody>
          <a:bodyPr wrap="square" rtlCol="0">
            <a:spAutoFit/>
          </a:bodyPr>
          <a:lstStyle/>
          <a:p>
            <a:r>
              <a:rPr lang="es-ES" sz="3200" b="1" dirty="0">
                <a:solidFill>
                  <a:srgbClr val="407CCA"/>
                </a:solidFill>
                <a:latin typeface="Arial" panose="020B0604020202020204" pitchFamily="34" charset="0"/>
                <a:ea typeface="Arial" charset="0"/>
                <a:cs typeface="Arial" panose="020B0604020202020204" pitchFamily="34" charset="0"/>
              </a:rPr>
              <a:t>-1957-</a:t>
            </a:r>
          </a:p>
        </p:txBody>
      </p:sp>
      <p:sp>
        <p:nvSpPr>
          <p:cNvPr id="140" name="TextBox 139"/>
          <p:cNvSpPr txBox="1"/>
          <p:nvPr/>
        </p:nvSpPr>
        <p:spPr>
          <a:xfrm>
            <a:off x="948846" y="2897055"/>
            <a:ext cx="5709896" cy="584775"/>
          </a:xfrm>
          <a:prstGeom prst="rect">
            <a:avLst/>
          </a:prstGeom>
          <a:noFill/>
        </p:spPr>
        <p:txBody>
          <a:bodyPr wrap="square" rtlCol="0">
            <a:spAutoFit/>
          </a:bodyPr>
          <a:lstStyle/>
          <a:p>
            <a:r>
              <a:rPr lang="es-ES" sz="3200" b="1" dirty="0">
                <a:solidFill>
                  <a:srgbClr val="EBB700"/>
                </a:solidFill>
                <a:latin typeface="Arial" panose="020B0604020202020204" pitchFamily="34" charset="0"/>
                <a:ea typeface="Arial" charset="0"/>
                <a:cs typeface="Arial" panose="020B0604020202020204" pitchFamily="34" charset="0"/>
              </a:rPr>
              <a:t>-1964-</a:t>
            </a:r>
          </a:p>
        </p:txBody>
      </p:sp>
      <p:sp>
        <p:nvSpPr>
          <p:cNvPr id="141" name="TextBox 140"/>
          <p:cNvSpPr txBox="1"/>
          <p:nvPr/>
        </p:nvSpPr>
        <p:spPr>
          <a:xfrm>
            <a:off x="961610" y="4189644"/>
            <a:ext cx="5709896" cy="584775"/>
          </a:xfrm>
          <a:prstGeom prst="rect">
            <a:avLst/>
          </a:prstGeom>
          <a:noFill/>
        </p:spPr>
        <p:txBody>
          <a:bodyPr wrap="square" rtlCol="0">
            <a:spAutoFit/>
          </a:bodyPr>
          <a:lstStyle/>
          <a:p>
            <a:r>
              <a:rPr lang="es-ES" sz="3200" b="1" dirty="0">
                <a:solidFill>
                  <a:srgbClr val="00AC69"/>
                </a:solidFill>
                <a:latin typeface="Arial" panose="020B0604020202020204" pitchFamily="34" charset="0"/>
                <a:ea typeface="Arial" charset="0"/>
                <a:cs typeface="Arial" panose="020B0604020202020204" pitchFamily="34" charset="0"/>
              </a:rPr>
              <a:t>-1967-</a:t>
            </a:r>
          </a:p>
        </p:txBody>
      </p:sp>
      <p:sp>
        <p:nvSpPr>
          <p:cNvPr id="146" name="TextBox 145"/>
          <p:cNvSpPr txBox="1"/>
          <p:nvPr/>
        </p:nvSpPr>
        <p:spPr>
          <a:xfrm>
            <a:off x="948846" y="2170606"/>
            <a:ext cx="5709896" cy="707886"/>
          </a:xfrm>
          <a:prstGeom prst="rect">
            <a:avLst/>
          </a:prstGeom>
          <a:noFill/>
        </p:spPr>
        <p:txBody>
          <a:bodyPr wrap="square" rtlCol="0">
            <a:spAutoFit/>
          </a:bodyPr>
          <a:lstStyle/>
          <a:p>
            <a:r>
              <a:rPr lang="es-ES" sz="2000" dirty="0">
                <a:solidFill>
                  <a:srgbClr val="55565A"/>
                </a:solidFill>
                <a:latin typeface="Arial" panose="020B0604020202020204" pitchFamily="34" charset="0"/>
                <a:cs typeface="Arial" panose="020B0604020202020204" pitchFamily="34" charset="0"/>
              </a:rPr>
              <a:t>Se funda el primer club Leo en Abington, Pensilvania, EE.UU.</a:t>
            </a:r>
          </a:p>
        </p:txBody>
      </p:sp>
      <p:sp>
        <p:nvSpPr>
          <p:cNvPr id="147" name="TextBox 146"/>
          <p:cNvSpPr txBox="1"/>
          <p:nvPr/>
        </p:nvSpPr>
        <p:spPr>
          <a:xfrm>
            <a:off x="948846" y="3345315"/>
            <a:ext cx="5709896" cy="707886"/>
          </a:xfrm>
          <a:prstGeom prst="rect">
            <a:avLst/>
          </a:prstGeom>
          <a:noFill/>
        </p:spPr>
        <p:txBody>
          <a:bodyPr wrap="square" rtlCol="0">
            <a:spAutoFit/>
          </a:bodyPr>
          <a:lstStyle/>
          <a:p>
            <a:r>
              <a:rPr lang="es-ES" sz="2000" dirty="0">
                <a:solidFill>
                  <a:srgbClr val="55565A"/>
                </a:solidFill>
                <a:latin typeface="Arial" panose="020B0604020202020204" pitchFamily="34" charset="0"/>
                <a:cs typeface="Arial" panose="020B0604020202020204" pitchFamily="34" charset="0"/>
              </a:rPr>
              <a:t>Los clubes Leo pasan a ser un proyecto oficial del distrito en Pensilvania</a:t>
            </a:r>
          </a:p>
        </p:txBody>
      </p:sp>
      <p:sp>
        <p:nvSpPr>
          <p:cNvPr id="148" name="TextBox 147"/>
          <p:cNvSpPr txBox="1"/>
          <p:nvPr/>
        </p:nvSpPr>
        <p:spPr>
          <a:xfrm>
            <a:off x="953704" y="4697959"/>
            <a:ext cx="5709896" cy="707886"/>
          </a:xfrm>
          <a:prstGeom prst="rect">
            <a:avLst/>
          </a:prstGeom>
          <a:noFill/>
        </p:spPr>
        <p:txBody>
          <a:bodyPr wrap="square" rtlCol="0">
            <a:spAutoFit/>
          </a:bodyPr>
          <a:lstStyle/>
          <a:p>
            <a:r>
              <a:rPr lang="es-ES" sz="2000" dirty="0">
                <a:solidFill>
                  <a:srgbClr val="55565A"/>
                </a:solidFill>
                <a:latin typeface="Arial" panose="020B0604020202020204" pitchFamily="34" charset="0"/>
                <a:cs typeface="Arial" panose="020B0604020202020204" pitchFamily="34" charset="0"/>
              </a:rPr>
              <a:t>El programa de clubes Leo pasa a ser un programa oficial de la Asociación Internacional de Clubes de Leones</a:t>
            </a:r>
          </a:p>
        </p:txBody>
      </p:sp>
      <p:sp>
        <p:nvSpPr>
          <p:cNvPr id="33" name="Page Number - Blue">
            <a:extLst>
              <a:ext uri="{FF2B5EF4-FFF2-40B4-BE49-F238E27FC236}">
                <a16:creationId xmlns:a16="http://schemas.microsoft.com/office/drawing/2014/main" id="{C921C650-0191-EC45-ABD4-267915C85891}"/>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Arial" panose="020B0604020202020204" pitchFamily="34" charset="0"/>
                <a:cs typeface="Arial" panose="020B0604020202020204" pitchFamily="34" charset="0"/>
              </a:rPr>
              <a:pPr eaLnBrk="0" hangingPunct="0">
                <a:spcBef>
                  <a:spcPct val="50000"/>
                </a:spcBef>
                <a:defRPr/>
              </a:pPr>
              <a:t>4</a:t>
            </a:fld>
            <a:endParaRPr lang="en-US" sz="1000" dirty="0">
              <a:solidFill>
                <a:schemeClr val="bg1"/>
              </a:solidFill>
              <a:latin typeface="Arial" panose="020B0604020202020204" pitchFamily="34" charset="0"/>
              <a:cs typeface="Arial" panose="020B0604020202020204" pitchFamily="34" charset="0"/>
            </a:endParaRPr>
          </a:p>
        </p:txBody>
      </p:sp>
      <p:sp>
        <p:nvSpPr>
          <p:cNvPr id="34" name="Text Placeholder 18">
            <a:extLst>
              <a:ext uri="{FF2B5EF4-FFF2-40B4-BE49-F238E27FC236}">
                <a16:creationId xmlns:a16="http://schemas.microsoft.com/office/drawing/2014/main" id="{2AF7CE42-4B1D-794D-B265-200C9ADAC108}"/>
              </a:ext>
            </a:extLst>
          </p:cNvPr>
          <p:cNvSpPr txBox="1">
            <a:spLocks/>
          </p:cNvSpPr>
          <p:nvPr/>
        </p:nvSpPr>
        <p:spPr>
          <a:xfrm>
            <a:off x="953704" y="847466"/>
            <a:ext cx="6209629" cy="445043"/>
          </a:xfrm>
          <a:prstGeom prst="rect">
            <a:avLst/>
          </a:prstGeom>
        </p:spPr>
        <p:txBody>
          <a:bodyPr lIns="91440" tIns="45720" rIns="91440" bIns="45720"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sz="3200" dirty="0">
                <a:solidFill>
                  <a:srgbClr val="55565A"/>
                </a:solidFill>
                <a:latin typeface="Arial"/>
                <a:ea typeface="ヒラギノ角ゴ Pro W3"/>
                <a:cs typeface="Arial"/>
              </a:rPr>
              <a:t>Una breve historia de los c</a:t>
            </a:r>
            <a:r>
              <a:rPr lang="es-ES" sz="3200" dirty="0">
                <a:solidFill>
                  <a:srgbClr val="616262"/>
                </a:solidFill>
              </a:rPr>
              <a:t>lubes Leo</a:t>
            </a:r>
          </a:p>
        </p:txBody>
      </p:sp>
      <p:pic>
        <p:nvPicPr>
          <p:cNvPr id="37" name="Picture 36">
            <a:extLst>
              <a:ext uri="{FF2B5EF4-FFF2-40B4-BE49-F238E27FC236}">
                <a16:creationId xmlns:a16="http://schemas.microsoft.com/office/drawing/2014/main" id="{82336C24-D321-7340-8B66-DE7D22D72A7A}"/>
              </a:ext>
            </a:extLst>
          </p:cNvPr>
          <p:cNvPicPr>
            <a:picLocks noChangeAspect="1"/>
          </p:cNvPicPr>
          <p:nvPr/>
        </p:nvPicPr>
        <p:blipFill rotWithShape="1">
          <a:blip r:embed="rId4"/>
          <a:srcRect l="15744" b="4901"/>
          <a:stretch/>
        </p:blipFill>
        <p:spPr>
          <a:xfrm rot="10800000" flipH="1">
            <a:off x="1" y="-3785"/>
            <a:ext cx="991893" cy="1679305"/>
          </a:xfrm>
          <a:prstGeom prst="rect">
            <a:avLst/>
          </a:prstGeom>
        </p:spPr>
      </p:pic>
      <p:pic>
        <p:nvPicPr>
          <p:cNvPr id="32" name="Picture 6" descr="H:\50year_Leos\1964.gif">
            <a:extLst>
              <a:ext uri="{FF2B5EF4-FFF2-40B4-BE49-F238E27FC236}">
                <a16:creationId xmlns:a16="http://schemas.microsoft.com/office/drawing/2014/main" id="{B27A38B9-AA07-48DB-B658-19662647A9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2383" y="1671027"/>
            <a:ext cx="4684773" cy="405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55880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E5AD47C-9F13-4649-9519-CB13B2714A0E}"/>
              </a:ext>
            </a:extLst>
          </p:cNvPr>
          <p:cNvPicPr>
            <a:picLocks noChangeAspect="1"/>
          </p:cNvPicPr>
          <p:nvPr/>
        </p:nvPicPr>
        <p:blipFill rotWithShape="1">
          <a:blip r:embed="rId3"/>
          <a:srcRect l="26206" t="5790" r="31963" b="5788"/>
          <a:stretch/>
        </p:blipFill>
        <p:spPr>
          <a:xfrm>
            <a:off x="7401182" y="-1"/>
            <a:ext cx="4790817" cy="6857999"/>
          </a:xfrm>
          <a:prstGeom prst="rect">
            <a:avLst/>
          </a:prstGeom>
        </p:spPr>
      </p:pic>
      <p:pic>
        <p:nvPicPr>
          <p:cNvPr id="14" name="Picture 13">
            <a:extLst>
              <a:ext uri="{FF2B5EF4-FFF2-40B4-BE49-F238E27FC236}">
                <a16:creationId xmlns:a16="http://schemas.microsoft.com/office/drawing/2014/main" id="{96ADD217-0140-0F4C-ADB9-7F06708FE597}"/>
              </a:ext>
            </a:extLst>
          </p:cNvPr>
          <p:cNvPicPr>
            <a:picLocks noChangeAspect="1"/>
          </p:cNvPicPr>
          <p:nvPr/>
        </p:nvPicPr>
        <p:blipFill rotWithShape="1">
          <a:blip r:embed="rId4"/>
          <a:srcRect l="16530" t="2053" r="10928" b="4800"/>
          <a:stretch/>
        </p:blipFill>
        <p:spPr>
          <a:xfrm>
            <a:off x="0" y="4933714"/>
            <a:ext cx="999067" cy="1924286"/>
          </a:xfrm>
          <a:prstGeom prst="rect">
            <a:avLst/>
          </a:prstGeom>
        </p:spPr>
      </p:pic>
      <p:sp>
        <p:nvSpPr>
          <p:cNvPr id="44" name="Page Number - Blue">
            <a:extLst>
              <a:ext uri="{FF2B5EF4-FFF2-40B4-BE49-F238E27FC236}">
                <a16:creationId xmlns:a16="http://schemas.microsoft.com/office/drawing/2014/main" id="{362D8FF9-7C88-9840-ADD7-5EA947433F25}"/>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616262"/>
                </a:solidFill>
              </a:rPr>
              <a:pPr eaLnBrk="0" hangingPunct="0">
                <a:spcBef>
                  <a:spcPct val="50000"/>
                </a:spcBef>
                <a:defRPr/>
              </a:pPr>
              <a:t>40</a:t>
            </a:fld>
            <a:endParaRPr lang="en-US" sz="1000" dirty="0">
              <a:solidFill>
                <a:srgbClr val="616262"/>
              </a:solidFill>
            </a:endParaRPr>
          </a:p>
        </p:txBody>
      </p:sp>
      <p:sp>
        <p:nvSpPr>
          <p:cNvPr id="8" name="Body Copy">
            <a:extLst>
              <a:ext uri="{FF2B5EF4-FFF2-40B4-BE49-F238E27FC236}">
                <a16:creationId xmlns:a16="http://schemas.microsoft.com/office/drawing/2014/main" id="{7E7FBE8F-2B04-1E4B-9F08-8CADBF59EE02}"/>
              </a:ext>
            </a:extLst>
          </p:cNvPr>
          <p:cNvSpPr txBox="1">
            <a:spLocks/>
          </p:cNvSpPr>
          <p:nvPr/>
        </p:nvSpPr>
        <p:spPr>
          <a:xfrm>
            <a:off x="781649" y="2525083"/>
            <a:ext cx="6619533" cy="3678239"/>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R="0" defTabSz="57150">
              <a:lnSpc>
                <a:spcPct val="115000"/>
              </a:lnSpc>
              <a:spcBef>
                <a:spcPts val="0"/>
              </a:spcBef>
              <a:spcAft>
                <a:spcPts val="0"/>
              </a:spcAft>
            </a:pPr>
            <a:r>
              <a:rPr lang="es-ES" sz="2800" b="1" dirty="0">
                <a:solidFill>
                  <a:srgbClr val="00AC69"/>
                </a:solidFill>
                <a:latin typeface="Arial" panose="020B0604020202020204" pitchFamily="34" charset="0"/>
                <a:ea typeface="Calibri" panose="020F0502020204030204" pitchFamily="34" charset="0"/>
                <a:cs typeface="Arial" panose="020B0604020202020204" pitchFamily="34" charset="0"/>
              </a:rPr>
              <a:t>Octubre: </a:t>
            </a:r>
            <a:r>
              <a:rPr lang="es-ES" sz="2400" dirty="0">
                <a:solidFill>
                  <a:srgbClr val="4E4F4F"/>
                </a:solidFill>
                <a:latin typeface="Arial" panose="020B0604020202020204" pitchFamily="34" charset="0"/>
                <a:ea typeface="Calibri" panose="020F0502020204030204" pitchFamily="34" charset="0"/>
                <a:cs typeface="Arial" panose="020B0604020202020204" pitchFamily="34" charset="0"/>
              </a:rPr>
              <a:t>Mes de Aumento de Socios Leo</a:t>
            </a:r>
          </a:p>
          <a:p>
            <a:pPr defTabSz="57150">
              <a:defRPr/>
            </a:pPr>
            <a:r>
              <a:rPr lang="es-ES" sz="2800" b="1" dirty="0">
                <a:solidFill>
                  <a:srgbClr val="00AC69"/>
                </a:solidFill>
              </a:rPr>
              <a:t>5 de diciembre: </a:t>
            </a:r>
            <a:r>
              <a:rPr lang="es-ES" sz="2400" dirty="0">
                <a:solidFill>
                  <a:srgbClr val="616262"/>
                </a:solidFill>
              </a:rPr>
              <a:t>Día Internacional del Leo</a:t>
            </a:r>
          </a:p>
          <a:p>
            <a:pPr defTabSz="57150">
              <a:defRPr/>
            </a:pPr>
            <a:r>
              <a:rPr lang="es-ES" sz="2800" b="1" dirty="0">
                <a:solidFill>
                  <a:srgbClr val="00AC69"/>
                </a:solidFill>
              </a:rPr>
              <a:t>Abril: </a:t>
            </a:r>
            <a:r>
              <a:rPr lang="es-ES" sz="2400" dirty="0">
                <a:solidFill>
                  <a:srgbClr val="616262"/>
                </a:solidFill>
              </a:rPr>
              <a:t>Mes de los Clubes Leo</a:t>
            </a:r>
          </a:p>
          <a:p>
            <a:pPr defTabSz="57150">
              <a:defRPr/>
            </a:pPr>
            <a:r>
              <a:rPr lang="es-ES" sz="2800" b="1" dirty="0">
                <a:solidFill>
                  <a:srgbClr val="00AC69"/>
                </a:solidFill>
              </a:rPr>
              <a:t>Última semana de junio: </a:t>
            </a:r>
          </a:p>
          <a:p>
            <a:pPr defTabSz="57150">
              <a:defRPr/>
            </a:pPr>
            <a:r>
              <a:rPr lang="es-ES" sz="2400" dirty="0">
                <a:solidFill>
                  <a:srgbClr val="616262"/>
                </a:solidFill>
              </a:rPr>
              <a:t>Convención Internacional de Clubes de Leones</a:t>
            </a:r>
          </a:p>
          <a:p>
            <a:pPr marL="115570" marR="0">
              <a:lnSpc>
                <a:spcPct val="115000"/>
              </a:lnSpc>
              <a:spcBef>
                <a:spcPts val="0"/>
              </a:spcBef>
              <a:spcAft>
                <a:spcPts val="0"/>
              </a:spcAft>
            </a:pPr>
            <a:endParaRPr lang="en-US" sz="1800" kern="0" dirty="0">
              <a:solidFill>
                <a:srgbClr val="55565A"/>
              </a:solidFill>
            </a:endParaRPr>
          </a:p>
        </p:txBody>
      </p:sp>
      <p:sp>
        <p:nvSpPr>
          <p:cNvPr id="9" name="Headline">
            <a:extLst>
              <a:ext uri="{FF2B5EF4-FFF2-40B4-BE49-F238E27FC236}">
                <a16:creationId xmlns:a16="http://schemas.microsoft.com/office/drawing/2014/main" id="{D897F15D-2608-D741-8119-75CC363965A5}"/>
              </a:ext>
            </a:extLst>
          </p:cNvPr>
          <p:cNvSpPr txBox="1">
            <a:spLocks/>
          </p:cNvSpPr>
          <p:nvPr/>
        </p:nvSpPr>
        <p:spPr>
          <a:xfrm>
            <a:off x="781649" y="1924286"/>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3200" dirty="0">
                <a:solidFill>
                  <a:srgbClr val="55565A"/>
                </a:solidFill>
                <a:latin typeface="Arial" panose="020B0604020202020204" pitchFamily="34" charset="0"/>
                <a:cs typeface="Arial" panose="020B0604020202020204" pitchFamily="34" charset="0"/>
              </a:rPr>
              <a:t>Fechas importantes</a:t>
            </a:r>
          </a:p>
        </p:txBody>
      </p:sp>
      <p:pic>
        <p:nvPicPr>
          <p:cNvPr id="10" name="Picture 9">
            <a:extLst>
              <a:ext uri="{FF2B5EF4-FFF2-40B4-BE49-F238E27FC236}">
                <a16:creationId xmlns:a16="http://schemas.microsoft.com/office/drawing/2014/main" id="{1870197C-0799-6B42-A98C-FC6D1F3DBECB}"/>
              </a:ext>
            </a:extLst>
          </p:cNvPr>
          <p:cNvPicPr>
            <a:picLocks noChangeAspect="1"/>
          </p:cNvPicPr>
          <p:nvPr/>
        </p:nvPicPr>
        <p:blipFill>
          <a:blip r:embed="rId5"/>
          <a:stretch>
            <a:fillRect/>
          </a:stretch>
        </p:blipFill>
        <p:spPr>
          <a:xfrm>
            <a:off x="477927" y="366080"/>
            <a:ext cx="1558206" cy="1558206"/>
          </a:xfrm>
          <a:prstGeom prst="rect">
            <a:avLst/>
          </a:prstGeom>
        </p:spPr>
      </p:pic>
      <p:pic>
        <p:nvPicPr>
          <p:cNvPr id="11" name="Picture 10">
            <a:extLst>
              <a:ext uri="{FF2B5EF4-FFF2-40B4-BE49-F238E27FC236}">
                <a16:creationId xmlns:a16="http://schemas.microsoft.com/office/drawing/2014/main" id="{3547BA8B-D60A-E04C-A122-F61FE0F53962}"/>
              </a:ext>
            </a:extLst>
          </p:cNvPr>
          <p:cNvPicPr>
            <a:picLocks noChangeAspect="1"/>
          </p:cNvPicPr>
          <p:nvPr/>
        </p:nvPicPr>
        <p:blipFill>
          <a:blip r:embed="rId6"/>
          <a:stretch>
            <a:fillRect/>
          </a:stretch>
        </p:blipFill>
        <p:spPr>
          <a:xfrm>
            <a:off x="5410777" y="5535457"/>
            <a:ext cx="1326937" cy="663469"/>
          </a:xfrm>
          <a:prstGeom prst="rect">
            <a:avLst/>
          </a:prstGeom>
        </p:spPr>
      </p:pic>
      <p:pic>
        <p:nvPicPr>
          <p:cNvPr id="12" name="Picture 11">
            <a:extLst>
              <a:ext uri="{FF2B5EF4-FFF2-40B4-BE49-F238E27FC236}">
                <a16:creationId xmlns:a16="http://schemas.microsoft.com/office/drawing/2014/main" id="{0AD18213-8A4B-AF47-A1FD-B7D391E4AC66}"/>
              </a:ext>
            </a:extLst>
          </p:cNvPr>
          <p:cNvPicPr>
            <a:picLocks noChangeAspect="1"/>
          </p:cNvPicPr>
          <p:nvPr/>
        </p:nvPicPr>
        <p:blipFill rotWithShape="1">
          <a:blip r:embed="rId7"/>
          <a:srcRect l="15744" b="4901"/>
          <a:stretch/>
        </p:blipFill>
        <p:spPr>
          <a:xfrm rot="10800000">
            <a:off x="11200107" y="9900"/>
            <a:ext cx="991893" cy="1679305"/>
          </a:xfrm>
          <a:prstGeom prst="rect">
            <a:avLst/>
          </a:prstGeom>
        </p:spPr>
      </p:pic>
    </p:spTree>
    <p:extLst>
      <p:ext uri="{BB962C8B-B14F-4D97-AF65-F5344CB8AC3E}">
        <p14:creationId xmlns:p14="http://schemas.microsoft.com/office/powerpoint/2010/main" val="27502336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shape&#10;&#10;Description automatically generated">
            <a:extLst>
              <a:ext uri="{FF2B5EF4-FFF2-40B4-BE49-F238E27FC236}">
                <a16:creationId xmlns:a16="http://schemas.microsoft.com/office/drawing/2014/main" id="{D7BDBCC6-4239-E244-9A5D-BB046FB1B8DD}"/>
              </a:ext>
            </a:extLst>
          </p:cNvPr>
          <p:cNvPicPr>
            <a:picLocks noChangeAspect="1"/>
          </p:cNvPicPr>
          <p:nvPr/>
        </p:nvPicPr>
        <p:blipFill>
          <a:blip r:embed="rId3"/>
          <a:stretch>
            <a:fillRect/>
          </a:stretch>
        </p:blipFill>
        <p:spPr>
          <a:xfrm>
            <a:off x="0" y="0"/>
            <a:ext cx="12172208" cy="6858000"/>
          </a:xfrm>
          <a:prstGeom prst="rect">
            <a:avLst/>
          </a:prstGeom>
        </p:spPr>
      </p:pic>
      <p:sp>
        <p:nvSpPr>
          <p:cNvPr id="8" name="Text Placeholder 18">
            <a:extLst>
              <a:ext uri="{FF2B5EF4-FFF2-40B4-BE49-F238E27FC236}">
                <a16:creationId xmlns:a16="http://schemas.microsoft.com/office/drawing/2014/main" id="{160D42C4-E53C-AC42-BB3A-239ED2EB9B1C}"/>
              </a:ext>
            </a:extLst>
          </p:cNvPr>
          <p:cNvSpPr txBox="1">
            <a:spLocks/>
          </p:cNvSpPr>
          <p:nvPr/>
        </p:nvSpPr>
        <p:spPr>
          <a:xfrm>
            <a:off x="566923" y="431127"/>
            <a:ext cx="6097978" cy="855806"/>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sz="3200" dirty="0">
                <a:solidFill>
                  <a:schemeClr val="bg1"/>
                </a:solidFill>
                <a:effectLst>
                  <a:glow>
                    <a:schemeClr val="bg1">
                      <a:alpha val="91000"/>
                    </a:schemeClr>
                  </a:glow>
                </a:effectLst>
              </a:rPr>
              <a:t>Resumen</a:t>
            </a:r>
          </a:p>
        </p:txBody>
      </p:sp>
      <p:sp>
        <p:nvSpPr>
          <p:cNvPr id="44" name="Page Number - Blue">
            <a:extLst>
              <a:ext uri="{FF2B5EF4-FFF2-40B4-BE49-F238E27FC236}">
                <a16:creationId xmlns:a16="http://schemas.microsoft.com/office/drawing/2014/main" id="{362D8FF9-7C88-9840-ADD7-5EA947433F25}"/>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41</a:t>
            </a:fld>
            <a:endParaRPr lang="en-US" sz="1000" dirty="0">
              <a:solidFill>
                <a:srgbClr val="00338D"/>
              </a:solidFill>
            </a:endParaRPr>
          </a:p>
        </p:txBody>
      </p:sp>
      <p:sp>
        <p:nvSpPr>
          <p:cNvPr id="2" name="TextBox 1">
            <a:extLst>
              <a:ext uri="{FF2B5EF4-FFF2-40B4-BE49-F238E27FC236}">
                <a16:creationId xmlns:a16="http://schemas.microsoft.com/office/drawing/2014/main" id="{848F00FF-2D96-479E-85DD-00A894EEB8BB}"/>
              </a:ext>
            </a:extLst>
          </p:cNvPr>
          <p:cNvSpPr txBox="1"/>
          <p:nvPr/>
        </p:nvSpPr>
        <p:spPr>
          <a:xfrm>
            <a:off x="856827" y="1286932"/>
            <a:ext cx="9780693" cy="6001643"/>
          </a:xfrm>
          <a:prstGeom prst="rect">
            <a:avLst/>
          </a:prstGeom>
          <a:noFill/>
        </p:spPr>
        <p:txBody>
          <a:bodyPr wrap="square" rtlCol="0">
            <a:spAutoFit/>
          </a:bodyPr>
          <a:lstStyle/>
          <a:p>
            <a:r>
              <a:rPr lang="es-ES" sz="2400" dirty="0">
                <a:solidFill>
                  <a:schemeClr val="bg1"/>
                </a:solidFill>
                <a:effectLst>
                  <a:glow>
                    <a:schemeClr val="bg1"/>
                  </a:glow>
                </a:effectLst>
                <a:latin typeface="Arial" panose="020B0604020202020204" pitchFamily="34" charset="0"/>
                <a:cs typeface="Arial" panose="020B0604020202020204" pitchFamily="34" charset="0"/>
              </a:rPr>
              <a:t>Puntos importantes del módulo</a:t>
            </a:r>
          </a:p>
          <a:p>
            <a:pPr marL="342900" indent="-342900">
              <a:buFont typeface="Arial" panose="020B0604020202020204" pitchFamily="34" charset="0"/>
              <a:buChar char="•"/>
            </a:pPr>
            <a:r>
              <a:rPr lang="es-ES" sz="2400" dirty="0">
                <a:solidFill>
                  <a:schemeClr val="bg1"/>
                </a:solidFill>
                <a:effectLst>
                  <a:glow>
                    <a:schemeClr val="bg1"/>
                  </a:glow>
                </a:effectLst>
                <a:latin typeface="Arial" panose="020B0604020202020204" pitchFamily="34" charset="0"/>
                <a:cs typeface="Arial" panose="020B0604020202020204" pitchFamily="34" charset="0"/>
              </a:rPr>
              <a:t>Cuota anual de 100 USD para patrocinar un club Leo.</a:t>
            </a:r>
          </a:p>
          <a:p>
            <a:pPr marL="342900" indent="-342900">
              <a:buFont typeface="Arial" panose="020B0604020202020204" pitchFamily="34" charset="0"/>
              <a:buChar char="•"/>
            </a:pPr>
            <a:r>
              <a:rPr lang="es-ES" sz="2400" dirty="0">
                <a:solidFill>
                  <a:schemeClr val="bg1"/>
                </a:solidFill>
                <a:effectLst>
                  <a:glow>
                    <a:schemeClr val="bg1"/>
                  </a:glow>
                </a:effectLst>
                <a:latin typeface="Arial" panose="020B0604020202020204" pitchFamily="34" charset="0"/>
                <a:cs typeface="Arial" panose="020B0604020202020204" pitchFamily="34" charset="0"/>
              </a:rPr>
              <a:t>Informar sobre los Leos muestra el impacto del club Leo en la Asociación Internacional de Leones; los expedientes deben actualizarse cada año después de las elecciones.</a:t>
            </a:r>
          </a:p>
          <a:p>
            <a:pPr marL="342900" indent="-342900">
              <a:buFont typeface="Arial" panose="020B0604020202020204" pitchFamily="34" charset="0"/>
              <a:buChar char="•"/>
            </a:pPr>
            <a:r>
              <a:rPr lang="es-ES" sz="2400" dirty="0">
                <a:solidFill>
                  <a:schemeClr val="bg1"/>
                </a:solidFill>
                <a:effectLst>
                  <a:glow>
                    <a:schemeClr val="bg1"/>
                  </a:glow>
                </a:effectLst>
                <a:latin typeface="Arial" panose="020B0604020202020204" pitchFamily="34" charset="0"/>
                <a:cs typeface="Arial" panose="020B0604020202020204" pitchFamily="34" charset="0"/>
              </a:rPr>
              <a:t>Los Leos están cubiertos por el seguro de los Leones.</a:t>
            </a:r>
          </a:p>
          <a:p>
            <a:pPr marL="342900" indent="-342900">
              <a:buFont typeface="Arial" panose="020B0604020202020204" pitchFamily="34" charset="0"/>
              <a:buChar char="•"/>
            </a:pPr>
            <a:r>
              <a:rPr lang="es-ES" sz="2400" dirty="0">
                <a:solidFill>
                  <a:schemeClr val="bg1"/>
                </a:solidFill>
                <a:effectLst>
                  <a:glow>
                    <a:schemeClr val="bg1"/>
                  </a:glow>
                </a:effectLst>
                <a:latin typeface="Arial" panose="020B0604020202020204" pitchFamily="34" charset="0"/>
                <a:cs typeface="Arial" panose="020B0604020202020204" pitchFamily="34" charset="0"/>
              </a:rPr>
              <a:t>Los logotipos Leo pueden usarse en materiales de promoción, comunicaciones y sitios web, pero no pueden usarse en artículos que se venden con fines de lucro. </a:t>
            </a:r>
          </a:p>
          <a:p>
            <a:endParaRPr lang="en-US" sz="2400" dirty="0">
              <a:solidFill>
                <a:schemeClr val="bg1"/>
              </a:solidFill>
              <a:effectLst>
                <a:glow>
                  <a:schemeClr val="bg1"/>
                </a:glow>
              </a:effectLst>
              <a:latin typeface="Arial" panose="020B0604020202020204" pitchFamily="34" charset="0"/>
              <a:cs typeface="Arial" panose="020B0604020202020204" pitchFamily="34" charset="0"/>
            </a:endParaRPr>
          </a:p>
          <a:p>
            <a:r>
              <a:rPr lang="es-ES" sz="2400" dirty="0">
                <a:solidFill>
                  <a:schemeClr val="bg1"/>
                </a:solidFill>
                <a:effectLst>
                  <a:glow>
                    <a:schemeClr val="bg1"/>
                  </a:glow>
                </a:effectLst>
                <a:latin typeface="Arial" panose="020B0604020202020204" pitchFamily="34" charset="0"/>
                <a:cs typeface="Arial" panose="020B0604020202020204" pitchFamily="34" charset="0"/>
              </a:rPr>
              <a:t>Actividad de fin de módulo</a:t>
            </a:r>
          </a:p>
          <a:p>
            <a:pPr marL="342900" indent="-342900">
              <a:buFont typeface="Arial" panose="020B0604020202020204" pitchFamily="34" charset="0"/>
              <a:buChar char="•"/>
            </a:pPr>
            <a:r>
              <a:rPr lang="es-ES" sz="2400" dirty="0">
                <a:solidFill>
                  <a:schemeClr val="bg1"/>
                </a:solidFill>
                <a:effectLst>
                  <a:glow>
                    <a:schemeClr val="bg1"/>
                  </a:glow>
                </a:effectLst>
                <a:latin typeface="Arial" panose="020B0604020202020204" pitchFamily="34" charset="0"/>
                <a:cs typeface="Arial" panose="020B0604020202020204" pitchFamily="34" charset="0"/>
              </a:rPr>
              <a:t>Discutir los temas relacionados con la administración de los clubes Leo que más interesan a los consejeros. Pedir consejo a los actuales consejeros de clubes Leo para estar al tanto de las tareas administrativas. </a:t>
            </a:r>
          </a:p>
          <a:p>
            <a:pPr marL="342900" indent="-342900">
              <a:buFont typeface="Arial" panose="020B0604020202020204" pitchFamily="34" charset="0"/>
              <a:buChar char="•"/>
            </a:pPr>
            <a:endParaRPr lang="en-US" sz="2400" dirty="0">
              <a:solidFill>
                <a:srgbClr val="616262"/>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4D14BD94-C57B-CA49-B65C-C762EC78A973}"/>
              </a:ext>
            </a:extLst>
          </p:cNvPr>
          <p:cNvPicPr>
            <a:picLocks noChangeAspect="1"/>
          </p:cNvPicPr>
          <p:nvPr/>
        </p:nvPicPr>
        <p:blipFill>
          <a:blip r:embed="rId4"/>
          <a:stretch>
            <a:fillRect/>
          </a:stretch>
        </p:blipFill>
        <p:spPr>
          <a:xfrm>
            <a:off x="2790826" y="527295"/>
            <a:ext cx="1326937" cy="663469"/>
          </a:xfrm>
          <a:prstGeom prst="rect">
            <a:avLst/>
          </a:prstGeom>
        </p:spPr>
      </p:pic>
    </p:spTree>
    <p:extLst>
      <p:ext uri="{BB962C8B-B14F-4D97-AF65-F5344CB8AC3E}">
        <p14:creationId xmlns:p14="http://schemas.microsoft.com/office/powerpoint/2010/main" val="2750508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5" name="Picture 4">
            <a:extLst>
              <a:ext uri="{FF2B5EF4-FFF2-40B4-BE49-F238E27FC236}">
                <a16:creationId xmlns:a16="http://schemas.microsoft.com/office/drawing/2014/main" id="{63615F89-6ED4-014E-BAF1-EAF400E5FB06}"/>
              </a:ext>
            </a:extLst>
          </p:cNvPr>
          <p:cNvPicPr>
            <a:picLocks noChangeAspect="1"/>
          </p:cNvPicPr>
          <p:nvPr/>
        </p:nvPicPr>
        <p:blipFill rotWithShape="1">
          <a:blip r:embed="rId3"/>
          <a:srcRect l="50576" t="38725" r="13273" b="18858"/>
          <a:stretch/>
        </p:blipFill>
        <p:spPr>
          <a:xfrm>
            <a:off x="-8627" y="-4"/>
            <a:ext cx="3896559" cy="6858004"/>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42</a:t>
            </a:fld>
            <a:endParaRPr lang="en-US" sz="1000" dirty="0">
              <a:solidFill>
                <a:schemeClr val="bg1"/>
              </a:solidFill>
            </a:endParaRPr>
          </a:p>
        </p:txBody>
      </p:sp>
      <p:pic>
        <p:nvPicPr>
          <p:cNvPr id="8" name="Picture 7">
            <a:extLst>
              <a:ext uri="{FF2B5EF4-FFF2-40B4-BE49-F238E27FC236}">
                <a16:creationId xmlns:a16="http://schemas.microsoft.com/office/drawing/2014/main" id="{53CA8ABF-F451-834E-959B-CB6351D33432}"/>
              </a:ext>
            </a:extLst>
          </p:cNvPr>
          <p:cNvPicPr>
            <a:picLocks noChangeAspect="1"/>
          </p:cNvPicPr>
          <p:nvPr/>
        </p:nvPicPr>
        <p:blipFill rotWithShape="1">
          <a:blip r:embed="rId4"/>
          <a:srcRect l="8882" t="39439" r="65220" b="6057"/>
          <a:stretch/>
        </p:blipFill>
        <p:spPr>
          <a:xfrm>
            <a:off x="10873688" y="2669027"/>
            <a:ext cx="1326938" cy="4188974"/>
          </a:xfrm>
          <a:prstGeom prst="rect">
            <a:avLst/>
          </a:prstGeom>
        </p:spPr>
      </p:pic>
      <p:sp>
        <p:nvSpPr>
          <p:cNvPr id="11" name="Headline">
            <a:extLst>
              <a:ext uri="{FF2B5EF4-FFF2-40B4-BE49-F238E27FC236}">
                <a16:creationId xmlns:a16="http://schemas.microsoft.com/office/drawing/2014/main" id="{622FE577-F779-D749-832E-E2BF2D349C8C}"/>
              </a:ext>
            </a:extLst>
          </p:cNvPr>
          <p:cNvSpPr txBox="1">
            <a:spLocks/>
          </p:cNvSpPr>
          <p:nvPr/>
        </p:nvSpPr>
        <p:spPr>
          <a:xfrm>
            <a:off x="4053799" y="2555481"/>
            <a:ext cx="7275095" cy="1679305"/>
          </a:xfrm>
          <a:prstGeom prst="rect">
            <a:avLst/>
          </a:prstGeom>
        </p:spPr>
        <p:txBody>
          <a:bodyPr lIns="91440" tIns="45720" rIns="91440" bIns="45720" anchor="t" anchorCtr="0"/>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pPr>
            <a:r>
              <a:rPr lang="es-ES" sz="6000" dirty="0">
                <a:latin typeface="Arial Black" panose="020B0604020202020204" pitchFamily="34" charset="0"/>
                <a:cs typeface="Arial Black" panose="020B0604020202020204" pitchFamily="34" charset="0"/>
              </a:rPr>
              <a:t>Módulo 4</a:t>
            </a:r>
          </a:p>
          <a:p>
            <a:pPr>
              <a:spcBef>
                <a:spcPts val="0"/>
              </a:spcBef>
            </a:pPr>
            <a:r>
              <a:rPr lang="es-ES" sz="4000" b="0" dirty="0">
                <a:latin typeface="Arial"/>
                <a:cs typeface="Arial"/>
              </a:rPr>
              <a:t>Recursos del Programa de Clubes Leo</a:t>
            </a:r>
          </a:p>
        </p:txBody>
      </p:sp>
      <p:pic>
        <p:nvPicPr>
          <p:cNvPr id="12" name="Picture 11">
            <a:extLst>
              <a:ext uri="{FF2B5EF4-FFF2-40B4-BE49-F238E27FC236}">
                <a16:creationId xmlns:a16="http://schemas.microsoft.com/office/drawing/2014/main" id="{21B0CCCA-29CE-7247-A64B-38AF184170DC}"/>
              </a:ext>
            </a:extLst>
          </p:cNvPr>
          <p:cNvPicPr>
            <a:picLocks noChangeAspect="1"/>
          </p:cNvPicPr>
          <p:nvPr/>
        </p:nvPicPr>
        <p:blipFill>
          <a:blip r:embed="rId5"/>
          <a:stretch>
            <a:fillRect/>
          </a:stretch>
        </p:blipFill>
        <p:spPr>
          <a:xfrm>
            <a:off x="9215017" y="5862797"/>
            <a:ext cx="1326937" cy="663469"/>
          </a:xfrm>
          <a:prstGeom prst="rect">
            <a:avLst/>
          </a:prstGeom>
        </p:spPr>
      </p:pic>
      <p:pic>
        <p:nvPicPr>
          <p:cNvPr id="14" name="Picture 13">
            <a:extLst>
              <a:ext uri="{FF2B5EF4-FFF2-40B4-BE49-F238E27FC236}">
                <a16:creationId xmlns:a16="http://schemas.microsoft.com/office/drawing/2014/main" id="{8C43F6E3-7FBB-F54B-B7C7-F2CB2E0AF859}"/>
              </a:ext>
            </a:extLst>
          </p:cNvPr>
          <p:cNvPicPr>
            <a:picLocks noChangeAspect="1"/>
          </p:cNvPicPr>
          <p:nvPr/>
        </p:nvPicPr>
        <p:blipFill>
          <a:blip r:embed="rId6"/>
          <a:stretch>
            <a:fillRect/>
          </a:stretch>
        </p:blipFill>
        <p:spPr>
          <a:xfrm>
            <a:off x="1608668" y="2422605"/>
            <a:ext cx="2113397" cy="2113397"/>
          </a:xfrm>
          <a:prstGeom prst="rect">
            <a:avLst/>
          </a:prstGeom>
        </p:spPr>
      </p:pic>
    </p:spTree>
    <p:extLst>
      <p:ext uri="{BB962C8B-B14F-4D97-AF65-F5344CB8AC3E}">
        <p14:creationId xmlns:p14="http://schemas.microsoft.com/office/powerpoint/2010/main" val="510384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1635" y="0"/>
            <a:ext cx="12193592"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4" name="Picture 13">
            <a:extLst>
              <a:ext uri="{FF2B5EF4-FFF2-40B4-BE49-F238E27FC236}">
                <a16:creationId xmlns:a16="http://schemas.microsoft.com/office/drawing/2014/main" id="{8C8BAAAC-1C2C-1C4C-97E3-EEAFF75572DC}"/>
              </a:ext>
            </a:extLst>
          </p:cNvPr>
          <p:cNvPicPr>
            <a:picLocks noChangeAspect="1"/>
          </p:cNvPicPr>
          <p:nvPr/>
        </p:nvPicPr>
        <p:blipFill rotWithShape="1">
          <a:blip r:embed="rId3"/>
          <a:srcRect l="61299" b="29227"/>
          <a:stretch/>
        </p:blipFill>
        <p:spPr>
          <a:xfrm rot="10800000">
            <a:off x="10106928" y="0"/>
            <a:ext cx="2065029" cy="5664586"/>
          </a:xfrm>
          <a:prstGeom prst="rect">
            <a:avLst/>
          </a:prstGeom>
        </p:spPr>
      </p:pic>
      <p:pic>
        <p:nvPicPr>
          <p:cNvPr id="17" name="Picture 16">
            <a:extLst>
              <a:ext uri="{FF2B5EF4-FFF2-40B4-BE49-F238E27FC236}">
                <a16:creationId xmlns:a16="http://schemas.microsoft.com/office/drawing/2014/main" id="{15535B36-2A84-4843-B7CD-C97216D18086}"/>
              </a:ext>
            </a:extLst>
          </p:cNvPr>
          <p:cNvPicPr>
            <a:picLocks noChangeAspect="1"/>
          </p:cNvPicPr>
          <p:nvPr/>
        </p:nvPicPr>
        <p:blipFill rotWithShape="1">
          <a:blip r:embed="rId4"/>
          <a:srcRect l="15744" b="4901"/>
          <a:stretch/>
        </p:blipFill>
        <p:spPr>
          <a:xfrm>
            <a:off x="-41679" y="5178695"/>
            <a:ext cx="991893" cy="1679305"/>
          </a:xfrm>
          <a:prstGeom prst="rect">
            <a:avLst/>
          </a:prstGeom>
        </p:spPr>
      </p:pic>
      <p:sp>
        <p:nvSpPr>
          <p:cNvPr id="10" name="TextBox 9"/>
          <p:cNvSpPr txBox="1"/>
          <p:nvPr/>
        </p:nvSpPr>
        <p:spPr>
          <a:xfrm>
            <a:off x="679496" y="557800"/>
            <a:ext cx="6383479" cy="1261884"/>
          </a:xfrm>
          <a:prstGeom prst="rect">
            <a:avLst/>
          </a:prstGeom>
          <a:noFill/>
        </p:spPr>
        <p:txBody>
          <a:bodyPr wrap="none" rtlCol="0">
            <a:spAutoFit/>
          </a:bodyPr>
          <a:lstStyle/>
          <a:p>
            <a:r>
              <a:rPr lang="es-ES" sz="3800" b="1" dirty="0">
                <a:solidFill>
                  <a:schemeClr val="bg1"/>
                </a:solidFill>
                <a:latin typeface="Arial" panose="020B0604020202020204" pitchFamily="34" charset="0"/>
                <a:ea typeface="Helvetica Neue" charset="0"/>
                <a:cs typeface="Arial" panose="020B0604020202020204" pitchFamily="34" charset="0"/>
              </a:rPr>
              <a:t>Oficina Internacional</a:t>
            </a:r>
          </a:p>
          <a:p>
            <a:r>
              <a:rPr lang="es-ES" sz="3800" b="1" dirty="0">
                <a:solidFill>
                  <a:schemeClr val="bg1"/>
                </a:solidFill>
                <a:latin typeface="Arial" panose="020B0604020202020204" pitchFamily="34" charset="0"/>
                <a:ea typeface="Helvetica Neue" charset="0"/>
                <a:cs typeface="Arial" panose="020B0604020202020204" pitchFamily="34" charset="0"/>
              </a:rPr>
              <a:t>Oak Brook, Illinois EE.UU.</a:t>
            </a:r>
          </a:p>
        </p:txBody>
      </p:sp>
      <p:sp>
        <p:nvSpPr>
          <p:cNvPr id="16" name="Page Number - White">
            <a:extLst>
              <a:ext uri="{FF2B5EF4-FFF2-40B4-BE49-F238E27FC236}">
                <a16:creationId xmlns:a16="http://schemas.microsoft.com/office/drawing/2014/main" id="{4FC51006-FDCC-E647-BDD4-387B9FA8BD2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43</a:t>
            </a:fld>
            <a:endParaRPr lang="en-US" sz="1000" dirty="0">
              <a:solidFill>
                <a:schemeClr val="bg1"/>
              </a:solidFill>
            </a:endParaRPr>
          </a:p>
        </p:txBody>
      </p:sp>
      <p:sp>
        <p:nvSpPr>
          <p:cNvPr id="13" name="TextBox 12">
            <a:extLst>
              <a:ext uri="{FF2B5EF4-FFF2-40B4-BE49-F238E27FC236}">
                <a16:creationId xmlns:a16="http://schemas.microsoft.com/office/drawing/2014/main" id="{6B7D6E20-A510-442B-A1A6-C20E1B7D5267}"/>
              </a:ext>
            </a:extLst>
          </p:cNvPr>
          <p:cNvSpPr txBox="1"/>
          <p:nvPr/>
        </p:nvSpPr>
        <p:spPr>
          <a:xfrm>
            <a:off x="681271" y="2177873"/>
            <a:ext cx="4242309" cy="2000548"/>
          </a:xfrm>
          <a:prstGeom prst="rect">
            <a:avLst/>
          </a:prstGeom>
          <a:noFill/>
        </p:spPr>
        <p:txBody>
          <a:bodyPr wrap="square" rtlCol="0">
            <a:spAutoFit/>
          </a:bodyPr>
          <a:lstStyle/>
          <a:p>
            <a:r>
              <a:rPr lang="es-ES" sz="3200" dirty="0">
                <a:solidFill>
                  <a:schemeClr val="bg1"/>
                </a:solidFill>
                <a:latin typeface="Arial" panose="020B0604020202020204" pitchFamily="34" charset="0"/>
                <a:ea typeface="Helvetica Neue" charset="0"/>
                <a:cs typeface="Arial" panose="020B0604020202020204" pitchFamily="34" charset="0"/>
              </a:rPr>
              <a:t>300 W 22</a:t>
            </a:r>
            <a:r>
              <a:rPr lang="es-ES" sz="3200" baseline="30000" dirty="0">
                <a:solidFill>
                  <a:schemeClr val="bg1"/>
                </a:solidFill>
                <a:latin typeface="Arial" panose="020B0604020202020204" pitchFamily="34" charset="0"/>
                <a:ea typeface="Helvetica Neue" charset="0"/>
                <a:cs typeface="Arial" panose="020B0604020202020204" pitchFamily="34" charset="0"/>
              </a:rPr>
              <a:t>nd</a:t>
            </a:r>
            <a:r>
              <a:rPr lang="es-ES" sz="3200" dirty="0">
                <a:solidFill>
                  <a:schemeClr val="bg1"/>
                </a:solidFill>
                <a:latin typeface="Arial" panose="020B0604020202020204" pitchFamily="34" charset="0"/>
                <a:ea typeface="Helvetica Neue" charset="0"/>
                <a:cs typeface="Arial" panose="020B0604020202020204" pitchFamily="34" charset="0"/>
              </a:rPr>
              <a:t> Street</a:t>
            </a:r>
          </a:p>
          <a:p>
            <a:r>
              <a:rPr lang="es-ES" sz="3200" dirty="0">
                <a:solidFill>
                  <a:schemeClr val="bg1"/>
                </a:solidFill>
                <a:latin typeface="Arial" panose="020B0604020202020204" pitchFamily="34" charset="0"/>
                <a:ea typeface="Helvetica Neue" charset="0"/>
                <a:cs typeface="Arial" panose="020B0604020202020204" pitchFamily="34" charset="0"/>
              </a:rPr>
              <a:t>Oak Brook, Illinois 60523 EE.UU.  </a:t>
            </a:r>
          </a:p>
          <a:p>
            <a:pPr algn="ctr"/>
            <a:endParaRPr lang="en-US" sz="2800" dirty="0">
              <a:solidFill>
                <a:schemeClr val="bg1"/>
              </a:solidFill>
              <a:latin typeface="Arial" panose="020B0604020202020204" pitchFamily="34" charset="0"/>
              <a:ea typeface="Helvetica Neue" charset="0"/>
              <a:cs typeface="Arial" panose="020B0604020202020204" pitchFamily="34" charset="0"/>
            </a:endParaRPr>
          </a:p>
        </p:txBody>
      </p:sp>
      <p:pic>
        <p:nvPicPr>
          <p:cNvPr id="18" name="Picture 3">
            <a:extLst>
              <a:ext uri="{FF2B5EF4-FFF2-40B4-BE49-F238E27FC236}">
                <a16:creationId xmlns:a16="http://schemas.microsoft.com/office/drawing/2014/main" id="{8A510019-8597-4289-AB8E-F97F6A421312}"/>
              </a:ext>
            </a:extLst>
          </p:cNvPr>
          <p:cNvPicPr>
            <a:picLocks noChangeAspect="1"/>
          </p:cNvPicPr>
          <p:nvPr/>
        </p:nvPicPr>
        <p:blipFill>
          <a:blip r:embed="rId5"/>
          <a:srcRect/>
          <a:stretch/>
        </p:blipFill>
        <p:spPr bwMode="auto">
          <a:xfrm>
            <a:off x="4779997" y="2329552"/>
            <a:ext cx="5634822" cy="3756548"/>
          </a:xfrm>
          <a:prstGeom prst="rect">
            <a:avLst/>
          </a:prstGeom>
          <a:noFill/>
          <a:ln w="9525">
            <a:no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13122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79FB073B-DA9F-8346-8DFE-FBC9BC83AFBD}"/>
              </a:ext>
            </a:extLst>
          </p:cNvPr>
          <p:cNvPicPr>
            <a:picLocks noChangeAspect="1"/>
          </p:cNvPicPr>
          <p:nvPr/>
        </p:nvPicPr>
        <p:blipFill rotWithShape="1">
          <a:blip r:embed="rId3"/>
          <a:srcRect l="16530" t="2053" r="10928" b="4800"/>
          <a:stretch/>
        </p:blipFill>
        <p:spPr>
          <a:xfrm rot="10800000">
            <a:off x="9857182" y="-3088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44</a:t>
            </a:fld>
            <a:endParaRPr lang="en-US" sz="1000" dirty="0">
              <a:solidFill>
                <a:srgbClr val="55565A"/>
              </a:solidFill>
            </a:endParaRPr>
          </a:p>
        </p:txBody>
      </p:sp>
      <p:pic>
        <p:nvPicPr>
          <p:cNvPr id="3" name="Picture 2">
            <a:extLst>
              <a:ext uri="{FF2B5EF4-FFF2-40B4-BE49-F238E27FC236}">
                <a16:creationId xmlns:a16="http://schemas.microsoft.com/office/drawing/2014/main" id="{2AB11298-17E2-0641-8FBE-2A3FB267B9EA}"/>
              </a:ext>
            </a:extLst>
          </p:cNvPr>
          <p:cNvPicPr>
            <a:picLocks noChangeAspect="1"/>
          </p:cNvPicPr>
          <p:nvPr/>
        </p:nvPicPr>
        <p:blipFill>
          <a:blip r:embed="rId4"/>
          <a:stretch>
            <a:fillRect/>
          </a:stretch>
        </p:blipFill>
        <p:spPr>
          <a:xfrm>
            <a:off x="10136806" y="767537"/>
            <a:ext cx="1679305" cy="1679305"/>
          </a:xfrm>
          <a:prstGeom prst="rect">
            <a:avLst/>
          </a:prstGeom>
        </p:spPr>
      </p:pic>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5"/>
          <a:srcRect l="15744" b="4901"/>
          <a:stretch/>
        </p:blipFill>
        <p:spPr>
          <a:xfrm>
            <a:off x="-1" y="5178695"/>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994301" y="1435723"/>
            <a:ext cx="8875358" cy="4965003"/>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spcBef>
                <a:spcPts val="600"/>
              </a:spcBef>
              <a:buFont typeface="Arial" pitchFamily="34" charset="0"/>
              <a:buChar char="•"/>
              <a:defRPr/>
            </a:pPr>
            <a:r>
              <a:rPr lang="es-ES" sz="2400" dirty="0">
                <a:solidFill>
                  <a:srgbClr val="81827C"/>
                </a:solidFill>
                <a:ea typeface="+mn-ea"/>
                <a:hlinkClick r:id="rId6"/>
              </a:rPr>
              <a:t>Página Leo en el sitio web de los Leones</a:t>
            </a:r>
            <a:r>
              <a:rPr lang="es-ES" sz="2400" dirty="0">
                <a:solidFill>
                  <a:srgbClr val="81827C"/>
                </a:solidFill>
                <a:ea typeface="+mn-ea"/>
              </a:rPr>
              <a:t> </a:t>
            </a:r>
          </a:p>
          <a:p>
            <a:pPr marL="342900" indent="-342900">
              <a:spcBef>
                <a:spcPts val="600"/>
              </a:spcBef>
              <a:buFont typeface="Arial" pitchFamily="34" charset="0"/>
              <a:buChar char="•"/>
              <a:defRPr/>
            </a:pPr>
            <a:r>
              <a:rPr lang="es-ES" sz="2400" dirty="0">
                <a:solidFill>
                  <a:srgbClr val="81827C"/>
                </a:solidFill>
                <a:latin typeface="Arial"/>
                <a:ea typeface="+mn-ea"/>
                <a:cs typeface="Arial"/>
                <a:hlinkClick r:id="rId7"/>
              </a:rPr>
              <a:t>Materiales de mercadotecnia y reclutamiento de socios Leo</a:t>
            </a:r>
          </a:p>
          <a:p>
            <a:pPr marL="342900" indent="-342900">
              <a:spcBef>
                <a:spcPts val="600"/>
              </a:spcBef>
              <a:buFont typeface="Arial" pitchFamily="34" charset="0"/>
              <a:buChar char="•"/>
              <a:defRPr/>
            </a:pPr>
            <a:r>
              <a:rPr lang="es-ES" sz="2400" dirty="0">
                <a:solidFill>
                  <a:srgbClr val="81827C"/>
                </a:solidFill>
                <a:ea typeface="+mn-ea"/>
                <a:hlinkClick r:id="rId8"/>
              </a:rPr>
              <a:t>Artículos Leo de la Lions Shop (Tienda de los Leones)</a:t>
            </a:r>
          </a:p>
          <a:p>
            <a:pPr marL="342900" indent="-342900">
              <a:spcBef>
                <a:spcPts val="600"/>
              </a:spcBef>
              <a:buFont typeface="Arial" pitchFamily="34" charset="0"/>
              <a:buChar char="•"/>
              <a:defRPr/>
            </a:pPr>
            <a:r>
              <a:rPr lang="es-ES" sz="2400" dirty="0">
                <a:solidFill>
                  <a:srgbClr val="616262"/>
                </a:solidFill>
                <a:latin typeface="Arial"/>
                <a:ea typeface="+mn-ea"/>
                <a:cs typeface="Arial"/>
              </a:rPr>
              <a:t>Leo eNews</a:t>
            </a:r>
          </a:p>
          <a:p>
            <a:pPr marL="342900" indent="-342900">
              <a:spcBef>
                <a:spcPts val="600"/>
              </a:spcBef>
              <a:buFont typeface="Arial" pitchFamily="34" charset="0"/>
              <a:buChar char="•"/>
              <a:defRPr/>
            </a:pPr>
            <a:r>
              <a:rPr lang="es-ES" sz="2400" dirty="0">
                <a:solidFill>
                  <a:srgbClr val="81827C"/>
                </a:solidFill>
                <a:ea typeface="+mn-ea"/>
                <a:hlinkClick r:id="rId9"/>
              </a:rPr>
              <a:t>Página de Facebook para Leos</a:t>
            </a:r>
            <a:r>
              <a:rPr lang="es-ES" sz="2400" dirty="0">
                <a:solidFill>
                  <a:srgbClr val="81827C"/>
                </a:solidFill>
                <a:ea typeface="+mn-ea"/>
              </a:rPr>
              <a:t> </a:t>
            </a:r>
          </a:p>
          <a:p>
            <a:pPr marL="342900" indent="-342900">
              <a:spcBef>
                <a:spcPts val="600"/>
              </a:spcBef>
              <a:buFont typeface="Arial" pitchFamily="34" charset="0"/>
              <a:buChar char="•"/>
              <a:defRPr/>
            </a:pPr>
            <a:r>
              <a:rPr lang="es-ES" sz="2400" dirty="0">
                <a:solidFill>
                  <a:srgbClr val="81827C"/>
                </a:solidFill>
                <a:ea typeface="+mn-ea"/>
                <a:hlinkClick r:id="rId10"/>
              </a:rPr>
              <a:t>Centro Leonístico de Aprendizaje e Institutos de Liderato</a:t>
            </a:r>
          </a:p>
          <a:p>
            <a:pPr marL="342900" indent="-342900">
              <a:spcBef>
                <a:spcPts val="600"/>
              </a:spcBef>
              <a:buFont typeface="Arial" pitchFamily="34" charset="0"/>
              <a:buChar char="•"/>
              <a:defRPr/>
            </a:pPr>
            <a:r>
              <a:rPr lang="es-ES" sz="2400" dirty="0">
                <a:solidFill>
                  <a:srgbClr val="81827C"/>
                </a:solidFill>
                <a:ea typeface="+mn-ea"/>
                <a:hlinkClick r:id="rId11"/>
              </a:rPr>
              <a:t>Programa de Subvenciones de Liderato Leo</a:t>
            </a:r>
          </a:p>
          <a:p>
            <a:pPr marL="342900" indent="-342900">
              <a:spcBef>
                <a:spcPts val="600"/>
              </a:spcBef>
              <a:buFont typeface="Arial" pitchFamily="34" charset="0"/>
              <a:buChar char="•"/>
              <a:defRPr/>
            </a:pPr>
            <a:r>
              <a:rPr lang="es-ES" sz="2400" dirty="0">
                <a:solidFill>
                  <a:srgbClr val="81827C"/>
                </a:solidFill>
                <a:ea typeface="+mn-ea"/>
                <a:hlinkClick r:id="rId11"/>
              </a:rPr>
              <a:t>Subvención de Servicio Leo de LCIF</a:t>
            </a:r>
          </a:p>
          <a:p>
            <a:pPr marL="342900" indent="-342900">
              <a:spcBef>
                <a:spcPts val="600"/>
              </a:spcBef>
              <a:buFont typeface="Arial" pitchFamily="34" charset="0"/>
              <a:buChar char="•"/>
              <a:defRPr/>
            </a:pPr>
            <a:r>
              <a:rPr lang="es-ES" sz="2400" dirty="0">
                <a:solidFill>
                  <a:srgbClr val="81827C"/>
                </a:solidFill>
                <a:ea typeface="+mn-ea"/>
                <a:hlinkClick r:id="rId12"/>
              </a:rPr>
              <a:t>Eventos Leo del área estatutaria, Convención Internacional de Clubes de Leones</a:t>
            </a:r>
          </a:p>
          <a:p>
            <a:pPr marL="342900" indent="-342900">
              <a:spcBef>
                <a:spcPts val="600"/>
              </a:spcBef>
              <a:buFont typeface="Arial" pitchFamily="34" charset="0"/>
              <a:buChar char="•"/>
              <a:defRPr/>
            </a:pPr>
            <a:r>
              <a:rPr lang="es-ES" sz="2400" dirty="0">
                <a:solidFill>
                  <a:srgbClr val="81827C"/>
                </a:solidFill>
                <a:ea typeface="+mn-ea"/>
                <a:hlinkClick r:id="rId13"/>
              </a:rPr>
              <a:t>Premios y reconocimientos</a:t>
            </a: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918502" y="635622"/>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3200" dirty="0">
                <a:solidFill>
                  <a:srgbClr val="55565A"/>
                </a:solidFill>
                <a:latin typeface="Arial" panose="020B0604020202020204" pitchFamily="34" charset="0"/>
                <a:cs typeface="Arial" panose="020B0604020202020204" pitchFamily="34" charset="0"/>
              </a:rPr>
              <a:t>Recursos del Programa de Clubes Leo</a:t>
            </a:r>
          </a:p>
        </p:txBody>
      </p:sp>
    </p:spTree>
    <p:extLst>
      <p:ext uri="{BB962C8B-B14F-4D97-AF65-F5344CB8AC3E}">
        <p14:creationId xmlns:p14="http://schemas.microsoft.com/office/powerpoint/2010/main" val="1290436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75AE63C-AC92-FF43-9712-4D97EBD82AA1}"/>
              </a:ext>
            </a:extLst>
          </p:cNvPr>
          <p:cNvSpPr/>
          <p:nvPr/>
        </p:nvSpPr>
        <p:spPr>
          <a:xfrm>
            <a:off x="-1592" y="0"/>
            <a:ext cx="12193592"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3" name="Picture 2" descr="Graphical user interface, website&#10;&#10;Description automatically generated">
            <a:extLst>
              <a:ext uri="{FF2B5EF4-FFF2-40B4-BE49-F238E27FC236}">
                <a16:creationId xmlns:a16="http://schemas.microsoft.com/office/drawing/2014/main" id="{72E06FB5-E861-4C3A-A8CB-F3009E2CAB91}"/>
              </a:ext>
            </a:extLst>
          </p:cNvPr>
          <p:cNvPicPr>
            <a:picLocks noChangeAspect="1"/>
          </p:cNvPicPr>
          <p:nvPr/>
        </p:nvPicPr>
        <p:blipFill rotWithShape="1">
          <a:blip r:embed="rId3"/>
          <a:srcRect l="6500" r="14416" b="20510"/>
          <a:stretch/>
        </p:blipFill>
        <p:spPr>
          <a:xfrm>
            <a:off x="1275080" y="0"/>
            <a:ext cx="9641840" cy="6856718"/>
          </a:xfrm>
          <a:prstGeom prst="rect">
            <a:avLst/>
          </a:prstGeom>
        </p:spPr>
      </p:pic>
      <p:sp>
        <p:nvSpPr>
          <p:cNvPr id="4" name="Text Placeholder 18">
            <a:extLst>
              <a:ext uri="{FF2B5EF4-FFF2-40B4-BE49-F238E27FC236}">
                <a16:creationId xmlns:a16="http://schemas.microsoft.com/office/drawing/2014/main" id="{5880BB78-7DF9-4FD1-8155-101E8C40A8FC}"/>
              </a:ext>
            </a:extLst>
          </p:cNvPr>
          <p:cNvSpPr txBox="1">
            <a:spLocks/>
          </p:cNvSpPr>
          <p:nvPr/>
        </p:nvSpPr>
        <p:spPr>
          <a:xfrm>
            <a:off x="3123265" y="3336019"/>
            <a:ext cx="620962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dirty="0">
                <a:solidFill>
                  <a:srgbClr val="407CCA"/>
                </a:solidFill>
                <a:hlinkClick r:id="rId4">
                  <a:extLst>
                    <a:ext uri="{A12FA001-AC4F-418D-AE19-62706E023703}">
                      <ahyp:hlinkClr xmlns:ahyp="http://schemas.microsoft.com/office/drawing/2018/hyperlinkcolor" val="tx"/>
                    </a:ext>
                  </a:extLst>
                </a:hlinkClick>
              </a:rPr>
              <a:t>www.lionsclubs.org/leos</a:t>
            </a:r>
          </a:p>
        </p:txBody>
      </p:sp>
      <p:sp>
        <p:nvSpPr>
          <p:cNvPr id="6" name="Page Number - White">
            <a:extLst>
              <a:ext uri="{FF2B5EF4-FFF2-40B4-BE49-F238E27FC236}">
                <a16:creationId xmlns:a16="http://schemas.microsoft.com/office/drawing/2014/main" id="{8E7A5ACB-3658-964F-9E06-8F762E304F96}"/>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45</a:t>
            </a:fld>
            <a:endParaRPr lang="en-US" sz="1000" dirty="0">
              <a:solidFill>
                <a:schemeClr val="bg1"/>
              </a:solidFill>
            </a:endParaRPr>
          </a:p>
        </p:txBody>
      </p:sp>
      <p:pic>
        <p:nvPicPr>
          <p:cNvPr id="7" name="Picture 6">
            <a:extLst>
              <a:ext uri="{FF2B5EF4-FFF2-40B4-BE49-F238E27FC236}">
                <a16:creationId xmlns:a16="http://schemas.microsoft.com/office/drawing/2014/main" id="{5F9C4B6A-92F4-C64C-A390-86B2777D2F69}"/>
              </a:ext>
            </a:extLst>
          </p:cNvPr>
          <p:cNvPicPr>
            <a:picLocks noChangeAspect="1"/>
          </p:cNvPicPr>
          <p:nvPr/>
        </p:nvPicPr>
        <p:blipFill rotWithShape="1">
          <a:blip r:embed="rId5"/>
          <a:srcRect l="15744" b="4901"/>
          <a:stretch/>
        </p:blipFill>
        <p:spPr>
          <a:xfrm>
            <a:off x="0" y="5177413"/>
            <a:ext cx="991893" cy="1679305"/>
          </a:xfrm>
          <a:prstGeom prst="rect">
            <a:avLst/>
          </a:prstGeom>
        </p:spPr>
      </p:pic>
      <p:pic>
        <p:nvPicPr>
          <p:cNvPr id="8" name="Picture 7">
            <a:extLst>
              <a:ext uri="{FF2B5EF4-FFF2-40B4-BE49-F238E27FC236}">
                <a16:creationId xmlns:a16="http://schemas.microsoft.com/office/drawing/2014/main" id="{0F97CA1D-D682-6741-97FC-06B3912F3481}"/>
              </a:ext>
            </a:extLst>
          </p:cNvPr>
          <p:cNvPicPr>
            <a:picLocks noChangeAspect="1"/>
          </p:cNvPicPr>
          <p:nvPr/>
        </p:nvPicPr>
        <p:blipFill rotWithShape="1">
          <a:blip r:embed="rId6"/>
          <a:srcRect l="61299" b="29227"/>
          <a:stretch/>
        </p:blipFill>
        <p:spPr>
          <a:xfrm rot="10800000">
            <a:off x="10106928" y="0"/>
            <a:ext cx="2065029" cy="5664586"/>
          </a:xfrm>
          <a:prstGeom prst="rect">
            <a:avLst/>
          </a:prstGeom>
        </p:spPr>
      </p:pic>
    </p:spTree>
    <p:extLst>
      <p:ext uri="{BB962C8B-B14F-4D97-AF65-F5344CB8AC3E}">
        <p14:creationId xmlns:p14="http://schemas.microsoft.com/office/powerpoint/2010/main" val="2177529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
            <a:ext cx="12192000"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sz="1800" b="1" dirty="0">
              <a:solidFill>
                <a:schemeClr val="bg1"/>
              </a:solidFill>
              <a:latin typeface="Arial" panose="020B0604020202020204" pitchFamily="34" charset="0"/>
              <a:ea typeface="Helvetica Neue" charset="0"/>
              <a:cs typeface="Arial" panose="020B0604020202020204" pitchFamily="34" charset="0"/>
            </a:endParaRPr>
          </a:p>
        </p:txBody>
      </p:sp>
      <p:pic>
        <p:nvPicPr>
          <p:cNvPr id="14" name="Picture 13">
            <a:extLst>
              <a:ext uri="{FF2B5EF4-FFF2-40B4-BE49-F238E27FC236}">
                <a16:creationId xmlns:a16="http://schemas.microsoft.com/office/drawing/2014/main" id="{8C8BAAAC-1C2C-1C4C-97E3-EEAFF75572DC}"/>
              </a:ext>
            </a:extLst>
          </p:cNvPr>
          <p:cNvPicPr>
            <a:picLocks noChangeAspect="1"/>
          </p:cNvPicPr>
          <p:nvPr/>
        </p:nvPicPr>
        <p:blipFill rotWithShape="1">
          <a:blip r:embed="rId3"/>
          <a:srcRect l="61299" b="29227"/>
          <a:stretch/>
        </p:blipFill>
        <p:spPr>
          <a:xfrm rot="10800000">
            <a:off x="10106928" y="0"/>
            <a:ext cx="2065029" cy="5664586"/>
          </a:xfrm>
          <a:prstGeom prst="rect">
            <a:avLst/>
          </a:prstGeom>
        </p:spPr>
      </p:pic>
      <p:pic>
        <p:nvPicPr>
          <p:cNvPr id="17" name="Picture 16">
            <a:extLst>
              <a:ext uri="{FF2B5EF4-FFF2-40B4-BE49-F238E27FC236}">
                <a16:creationId xmlns:a16="http://schemas.microsoft.com/office/drawing/2014/main" id="{15535B36-2A84-4843-B7CD-C97216D18086}"/>
              </a:ext>
            </a:extLst>
          </p:cNvPr>
          <p:cNvPicPr>
            <a:picLocks noChangeAspect="1"/>
          </p:cNvPicPr>
          <p:nvPr/>
        </p:nvPicPr>
        <p:blipFill rotWithShape="1">
          <a:blip r:embed="rId4"/>
          <a:srcRect l="15744" b="4901"/>
          <a:stretch/>
        </p:blipFill>
        <p:spPr>
          <a:xfrm>
            <a:off x="-1" y="5178694"/>
            <a:ext cx="991893" cy="1679305"/>
          </a:xfrm>
          <a:prstGeom prst="rect">
            <a:avLst/>
          </a:prstGeom>
        </p:spPr>
      </p:pic>
      <p:sp>
        <p:nvSpPr>
          <p:cNvPr id="16" name="Page Number - White">
            <a:extLst>
              <a:ext uri="{FF2B5EF4-FFF2-40B4-BE49-F238E27FC236}">
                <a16:creationId xmlns:a16="http://schemas.microsoft.com/office/drawing/2014/main" id="{4FC51006-FDCC-E647-BDD4-387B9FA8BD2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46</a:t>
            </a:fld>
            <a:endParaRPr lang="en-US" sz="1000" dirty="0">
              <a:solidFill>
                <a:schemeClr val="bg1"/>
              </a:solidFill>
            </a:endParaRPr>
          </a:p>
        </p:txBody>
      </p:sp>
      <p:sp>
        <p:nvSpPr>
          <p:cNvPr id="13" name="TextBox 12">
            <a:extLst>
              <a:ext uri="{FF2B5EF4-FFF2-40B4-BE49-F238E27FC236}">
                <a16:creationId xmlns:a16="http://schemas.microsoft.com/office/drawing/2014/main" id="{77E5454F-0090-49EB-B58C-AF911BCDA886}"/>
              </a:ext>
            </a:extLst>
          </p:cNvPr>
          <p:cNvSpPr txBox="1"/>
          <p:nvPr/>
        </p:nvSpPr>
        <p:spPr>
          <a:xfrm>
            <a:off x="419203" y="546247"/>
            <a:ext cx="4579517" cy="646331"/>
          </a:xfrm>
          <a:prstGeom prst="rect">
            <a:avLst/>
          </a:prstGeom>
          <a:noFill/>
        </p:spPr>
        <p:txBody>
          <a:bodyPr wrap="square" rtlCol="0">
            <a:spAutoFit/>
          </a:bodyPr>
          <a:lstStyle/>
          <a:p>
            <a:pPr algn="ctr"/>
            <a:r>
              <a:rPr lang="es-ES" sz="3600" b="1" dirty="0">
                <a:solidFill>
                  <a:schemeClr val="bg1"/>
                </a:solidFill>
                <a:latin typeface="Arial" panose="020B0604020202020204" pitchFamily="34" charset="0"/>
                <a:ea typeface="Helvetica Neue" charset="0"/>
                <a:cs typeface="Arial" panose="020B0604020202020204" pitchFamily="34" charset="0"/>
              </a:rPr>
              <a:t>Recursos en línea</a:t>
            </a:r>
          </a:p>
        </p:txBody>
      </p:sp>
      <p:pic>
        <p:nvPicPr>
          <p:cNvPr id="4" name="Picture 3" descr="Graphical user interface, text&#10;&#10;Description automatically generated">
            <a:extLst>
              <a:ext uri="{FF2B5EF4-FFF2-40B4-BE49-F238E27FC236}">
                <a16:creationId xmlns:a16="http://schemas.microsoft.com/office/drawing/2014/main" id="{6E5B9EB2-6405-4512-8A01-2735334C4B01}"/>
              </a:ext>
            </a:extLst>
          </p:cNvPr>
          <p:cNvPicPr>
            <a:picLocks noChangeAspect="1"/>
          </p:cNvPicPr>
          <p:nvPr/>
        </p:nvPicPr>
        <p:blipFill>
          <a:blip r:embed="rId5"/>
          <a:stretch>
            <a:fillRect/>
          </a:stretch>
        </p:blipFill>
        <p:spPr>
          <a:xfrm>
            <a:off x="795956" y="1321422"/>
            <a:ext cx="8006129" cy="2703866"/>
          </a:xfrm>
          <a:prstGeom prst="rect">
            <a:avLst/>
          </a:prstGeom>
          <a:ln>
            <a:solidFill>
              <a:srgbClr val="616262"/>
            </a:solidFill>
          </a:ln>
        </p:spPr>
      </p:pic>
      <p:pic>
        <p:nvPicPr>
          <p:cNvPr id="5" name="Picture 4" descr="A picture containing graphical user interface&#10;&#10;Description automatically generated">
            <a:extLst>
              <a:ext uri="{FF2B5EF4-FFF2-40B4-BE49-F238E27FC236}">
                <a16:creationId xmlns:a16="http://schemas.microsoft.com/office/drawing/2014/main" id="{E0DD0A29-F4D5-4468-9D68-90EC18AC4599}"/>
              </a:ext>
            </a:extLst>
          </p:cNvPr>
          <p:cNvPicPr>
            <a:picLocks noChangeAspect="1"/>
          </p:cNvPicPr>
          <p:nvPr/>
        </p:nvPicPr>
        <p:blipFill>
          <a:blip r:embed="rId6"/>
          <a:stretch>
            <a:fillRect/>
          </a:stretch>
        </p:blipFill>
        <p:spPr>
          <a:xfrm>
            <a:off x="2349598" y="3367551"/>
            <a:ext cx="2703866" cy="2703866"/>
          </a:xfrm>
          <a:prstGeom prst="rect">
            <a:avLst/>
          </a:prstGeom>
          <a:ln>
            <a:solidFill>
              <a:srgbClr val="616262"/>
            </a:solidFill>
          </a:ln>
        </p:spPr>
      </p:pic>
      <p:pic>
        <p:nvPicPr>
          <p:cNvPr id="3" name="Picture 2" descr="Logo&#10;&#10;Description automatically generated">
            <a:extLst>
              <a:ext uri="{FF2B5EF4-FFF2-40B4-BE49-F238E27FC236}">
                <a16:creationId xmlns:a16="http://schemas.microsoft.com/office/drawing/2014/main" id="{B51B8DBC-77AE-4E31-AF94-ADF686804128}"/>
              </a:ext>
            </a:extLst>
          </p:cNvPr>
          <p:cNvPicPr>
            <a:picLocks noChangeAspect="1"/>
          </p:cNvPicPr>
          <p:nvPr/>
        </p:nvPicPr>
        <p:blipFill>
          <a:blip r:embed="rId7"/>
          <a:stretch>
            <a:fillRect/>
          </a:stretch>
        </p:blipFill>
        <p:spPr>
          <a:xfrm>
            <a:off x="8136485" y="1682138"/>
            <a:ext cx="2636043" cy="4686299"/>
          </a:xfrm>
          <a:prstGeom prst="rect">
            <a:avLst/>
          </a:prstGeom>
          <a:ln>
            <a:solidFill>
              <a:schemeClr val="bg1"/>
            </a:solidFill>
          </a:ln>
        </p:spPr>
      </p:pic>
    </p:spTree>
    <p:extLst>
      <p:ext uri="{BB962C8B-B14F-4D97-AF65-F5344CB8AC3E}">
        <p14:creationId xmlns:p14="http://schemas.microsoft.com/office/powerpoint/2010/main" val="18541918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47</a:t>
            </a:fld>
            <a:endParaRPr lang="en-US" sz="1000" dirty="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3"/>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005667" y="726376"/>
            <a:ext cx="9329645" cy="87529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sz="3600" b="1" dirty="0">
                <a:solidFill>
                  <a:srgbClr val="616262"/>
                </a:solidFill>
              </a:rPr>
              <a:t>Recursos de mercadotecnia y de reclutamiento para clubes Leo </a:t>
            </a:r>
          </a:p>
        </p:txBody>
      </p:sp>
      <p:pic>
        <p:nvPicPr>
          <p:cNvPr id="15" name="Picture 14">
            <a:extLst>
              <a:ext uri="{FF2B5EF4-FFF2-40B4-BE49-F238E27FC236}">
                <a16:creationId xmlns:a16="http://schemas.microsoft.com/office/drawing/2014/main" id="{3CA1ABDE-925E-6E48-9CEE-9D768A6EE0AD}"/>
              </a:ext>
            </a:extLst>
          </p:cNvPr>
          <p:cNvPicPr>
            <a:picLocks noChangeAspect="1"/>
          </p:cNvPicPr>
          <p:nvPr/>
        </p:nvPicPr>
        <p:blipFill>
          <a:blip r:embed="rId4"/>
          <a:stretch>
            <a:fillRect/>
          </a:stretch>
        </p:blipFill>
        <p:spPr>
          <a:xfrm>
            <a:off x="447461" y="384921"/>
            <a:ext cx="1558206" cy="1558206"/>
          </a:xfrm>
          <a:prstGeom prst="rect">
            <a:avLst/>
          </a:prstGeom>
        </p:spPr>
      </p:pic>
      <p:pic>
        <p:nvPicPr>
          <p:cNvPr id="3" name="Picture 2" descr="A screenshot of a cell phone&#10;&#10;Description automatically generated">
            <a:extLst>
              <a:ext uri="{FF2B5EF4-FFF2-40B4-BE49-F238E27FC236}">
                <a16:creationId xmlns:a16="http://schemas.microsoft.com/office/drawing/2014/main" id="{A6C3DA3F-B10F-456F-8CCB-0C1E66B47EAE}"/>
              </a:ext>
            </a:extLst>
          </p:cNvPr>
          <p:cNvPicPr>
            <a:picLocks noChangeAspect="1"/>
          </p:cNvPicPr>
          <p:nvPr/>
        </p:nvPicPr>
        <p:blipFill rotWithShape="1">
          <a:blip r:embed="rId5"/>
          <a:srcRect l="51925"/>
          <a:stretch/>
        </p:blipFill>
        <p:spPr>
          <a:xfrm>
            <a:off x="963162" y="2056383"/>
            <a:ext cx="4051065" cy="4186100"/>
          </a:xfrm>
          <a:prstGeom prst="rect">
            <a:avLst/>
          </a:prstGeom>
          <a:ln>
            <a:solidFill>
              <a:srgbClr val="616262"/>
            </a:solidFill>
          </a:ln>
        </p:spPr>
      </p:pic>
      <p:pic>
        <p:nvPicPr>
          <p:cNvPr id="2" name="Picture 1" descr="A close up of text on a white background&#10;&#10;Description automatically generated">
            <a:extLst>
              <a:ext uri="{FF2B5EF4-FFF2-40B4-BE49-F238E27FC236}">
                <a16:creationId xmlns:a16="http://schemas.microsoft.com/office/drawing/2014/main" id="{274F2320-20B7-4240-A280-27A14D525AD0}"/>
              </a:ext>
            </a:extLst>
          </p:cNvPr>
          <p:cNvPicPr>
            <a:picLocks noChangeAspect="1"/>
          </p:cNvPicPr>
          <p:nvPr/>
        </p:nvPicPr>
        <p:blipFill>
          <a:blip r:embed="rId6"/>
          <a:stretch>
            <a:fillRect/>
          </a:stretch>
        </p:blipFill>
        <p:spPr>
          <a:xfrm>
            <a:off x="5234658" y="2056383"/>
            <a:ext cx="2594242" cy="2480744"/>
          </a:xfrm>
          <a:prstGeom prst="rect">
            <a:avLst/>
          </a:prstGeom>
          <a:ln>
            <a:solidFill>
              <a:srgbClr val="616262"/>
            </a:solidFill>
          </a:ln>
        </p:spPr>
      </p:pic>
      <p:pic>
        <p:nvPicPr>
          <p:cNvPr id="11" name="Picture 10" descr="Logo&#10;&#10;Description automatically generated">
            <a:extLst>
              <a:ext uri="{FF2B5EF4-FFF2-40B4-BE49-F238E27FC236}">
                <a16:creationId xmlns:a16="http://schemas.microsoft.com/office/drawing/2014/main" id="{72E46A45-207B-45F0-9D0A-FC5D9776C7BF}"/>
              </a:ext>
            </a:extLst>
          </p:cNvPr>
          <p:cNvPicPr>
            <a:picLocks noChangeAspect="1"/>
          </p:cNvPicPr>
          <p:nvPr/>
        </p:nvPicPr>
        <p:blipFill>
          <a:blip r:embed="rId7"/>
          <a:stretch>
            <a:fillRect/>
          </a:stretch>
        </p:blipFill>
        <p:spPr>
          <a:xfrm>
            <a:off x="5234658" y="4620346"/>
            <a:ext cx="2594242" cy="1622138"/>
          </a:xfrm>
          <a:prstGeom prst="rect">
            <a:avLst/>
          </a:prstGeom>
          <a:ln>
            <a:solidFill>
              <a:srgbClr val="616262"/>
            </a:solidFill>
          </a:ln>
        </p:spPr>
      </p:pic>
      <p:pic>
        <p:nvPicPr>
          <p:cNvPr id="10" name="Picture 9" descr="A picture containing text&#10;&#10;Description automatically generated">
            <a:extLst>
              <a:ext uri="{FF2B5EF4-FFF2-40B4-BE49-F238E27FC236}">
                <a16:creationId xmlns:a16="http://schemas.microsoft.com/office/drawing/2014/main" id="{765ACA80-1F51-4666-8A50-DCA787DD06C8}"/>
              </a:ext>
            </a:extLst>
          </p:cNvPr>
          <p:cNvPicPr>
            <a:picLocks noChangeAspect="1"/>
          </p:cNvPicPr>
          <p:nvPr/>
        </p:nvPicPr>
        <p:blipFill>
          <a:blip r:embed="rId8"/>
          <a:stretch>
            <a:fillRect/>
          </a:stretch>
        </p:blipFill>
        <p:spPr>
          <a:xfrm>
            <a:off x="8049331" y="2072097"/>
            <a:ext cx="2780257" cy="4170386"/>
          </a:xfrm>
          <a:prstGeom prst="rect">
            <a:avLst/>
          </a:prstGeom>
          <a:ln>
            <a:solidFill>
              <a:srgbClr val="616262"/>
            </a:solidFill>
          </a:ln>
        </p:spPr>
      </p:pic>
    </p:spTree>
    <p:extLst>
      <p:ext uri="{BB962C8B-B14F-4D97-AF65-F5344CB8AC3E}">
        <p14:creationId xmlns:p14="http://schemas.microsoft.com/office/powerpoint/2010/main" val="15915991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BED8E55-A62E-4810-8FD2-F9D4F926FAAA}"/>
              </a:ext>
            </a:extLst>
          </p:cNvPr>
          <p:cNvSpPr txBox="1"/>
          <p:nvPr/>
        </p:nvSpPr>
        <p:spPr>
          <a:xfrm>
            <a:off x="548640" y="796834"/>
            <a:ext cx="4001119" cy="5016758"/>
          </a:xfrm>
          <a:prstGeom prst="rect">
            <a:avLst/>
          </a:prstGeom>
          <a:noFill/>
          <a:ln>
            <a:noFill/>
          </a:ln>
        </p:spPr>
        <p:txBody>
          <a:bodyPr wrap="square">
            <a:spAutoFit/>
          </a:bodyPr>
          <a:lstStyle/>
          <a:p>
            <a:r>
              <a:rPr lang="es-ES" sz="2400" dirty="0">
                <a:solidFill>
                  <a:srgbClr val="616262"/>
                </a:solidFill>
                <a:latin typeface="Arial" panose="020B0604020202020204" pitchFamily="34" charset="0"/>
                <a:cs typeface="Arial" panose="020B0604020202020204" pitchFamily="34" charset="0"/>
              </a:rPr>
              <a:t>Para obtener materiales impresos de reclutamiento de Leos:</a:t>
            </a:r>
          </a:p>
          <a:p>
            <a:endParaRPr lang="en-US" sz="2400" dirty="0">
              <a:solidFill>
                <a:srgbClr val="616262"/>
              </a:solidFill>
              <a:latin typeface="Arial" panose="020B0604020202020204" pitchFamily="34" charset="0"/>
              <a:cs typeface="Arial" panose="020B0604020202020204" pitchFamily="34" charset="0"/>
            </a:endParaRPr>
          </a:p>
          <a:p>
            <a:r>
              <a:rPr lang="es-ES" sz="2400" dirty="0">
                <a:solidFill>
                  <a:srgbClr val="616262"/>
                </a:solidFill>
                <a:latin typeface="Arial" panose="020B0604020202020204" pitchFamily="34" charset="0"/>
                <a:cs typeface="Arial" panose="020B0604020202020204" pitchFamily="34" charset="0"/>
              </a:rPr>
              <a:t>Buscar el “Formulario de pedido de publicaciones del programa de clubes Leo” en lionsclubs.org.</a:t>
            </a:r>
          </a:p>
          <a:p>
            <a:endParaRPr lang="en-US" sz="2400" dirty="0">
              <a:solidFill>
                <a:srgbClr val="81827C"/>
              </a:solidFill>
              <a:latin typeface="Arial" panose="020B0604020202020204" pitchFamily="34" charset="0"/>
              <a:cs typeface="Arial" panose="020B0604020202020204" pitchFamily="34" charset="0"/>
            </a:endParaRPr>
          </a:p>
          <a:p>
            <a:r>
              <a:rPr lang="es-ES" sz="2400" dirty="0">
                <a:solidFill>
                  <a:srgbClr val="616262"/>
                </a:solidFill>
                <a:latin typeface="Arial" panose="020B0604020202020204" pitchFamily="34" charset="0"/>
                <a:cs typeface="Arial" panose="020B0604020202020204" pitchFamily="34" charset="0"/>
              </a:rPr>
              <a:t>Enviar el formulario cumplimentado a </a:t>
            </a:r>
            <a:r>
              <a:rPr lang="es-ES" sz="2800" b="1" dirty="0">
                <a:solidFill>
                  <a:srgbClr val="407CCA"/>
                </a:solidFill>
                <a:hlinkClick r:id="rId3">
                  <a:extLst>
                    <a:ext uri="{A12FA001-AC4F-418D-AE19-62706E023703}">
                      <ahyp:hlinkClr xmlns:ahyp="http://schemas.microsoft.com/office/drawing/2018/hyperlinkcolor" val="tx"/>
                    </a:ext>
                  </a:extLst>
                </a:hlinkClick>
              </a:rPr>
              <a:t>leo@lionsclubs.org</a:t>
            </a:r>
            <a:r>
              <a:rPr lang="es-ES" sz="2800" b="1" dirty="0">
                <a:solidFill>
                  <a:srgbClr val="407CCA"/>
                </a:solidFill>
              </a:rPr>
              <a:t>. </a:t>
            </a:r>
          </a:p>
          <a:p>
            <a:endParaRPr lang="en-US" sz="2800" b="1" kern="0" dirty="0">
              <a:solidFill>
                <a:schemeClr val="accent6"/>
              </a:solidFill>
            </a:endParaRPr>
          </a:p>
        </p:txBody>
      </p:sp>
      <p:pic>
        <p:nvPicPr>
          <p:cNvPr id="7" name="Picture 6" descr="A picture containing table&#10;&#10;Description automatically generated">
            <a:extLst>
              <a:ext uri="{FF2B5EF4-FFF2-40B4-BE49-F238E27FC236}">
                <a16:creationId xmlns:a16="http://schemas.microsoft.com/office/drawing/2014/main" id="{0A5510D7-5E15-4F65-8EB8-EB3252F03F21}"/>
              </a:ext>
            </a:extLst>
          </p:cNvPr>
          <p:cNvPicPr>
            <a:picLocks noChangeAspect="1"/>
          </p:cNvPicPr>
          <p:nvPr/>
        </p:nvPicPr>
        <p:blipFill rotWithShape="1">
          <a:blip r:embed="rId4"/>
          <a:srcRect b="7929"/>
          <a:stretch/>
        </p:blipFill>
        <p:spPr>
          <a:xfrm>
            <a:off x="5012436" y="558374"/>
            <a:ext cx="6474857" cy="5741252"/>
          </a:xfrm>
          <a:prstGeom prst="rect">
            <a:avLst/>
          </a:prstGeom>
          <a:ln>
            <a:solidFill>
              <a:srgbClr val="616262"/>
            </a:solidFill>
          </a:ln>
        </p:spPr>
      </p:pic>
      <p:pic>
        <p:nvPicPr>
          <p:cNvPr id="4" name="Picture 3">
            <a:extLst>
              <a:ext uri="{FF2B5EF4-FFF2-40B4-BE49-F238E27FC236}">
                <a16:creationId xmlns:a16="http://schemas.microsoft.com/office/drawing/2014/main" id="{9B61C321-3505-BE49-8E6C-BF6A122E9A21}"/>
              </a:ext>
            </a:extLst>
          </p:cNvPr>
          <p:cNvPicPr>
            <a:picLocks noChangeAspect="1"/>
          </p:cNvPicPr>
          <p:nvPr/>
        </p:nvPicPr>
        <p:blipFill rotWithShape="1">
          <a:blip r:embed="rId5"/>
          <a:srcRect l="15744" b="4901"/>
          <a:stretch/>
        </p:blipFill>
        <p:spPr>
          <a:xfrm>
            <a:off x="-20043" y="5178695"/>
            <a:ext cx="991893" cy="1679305"/>
          </a:xfrm>
          <a:prstGeom prst="rect">
            <a:avLst/>
          </a:prstGeom>
        </p:spPr>
      </p:pic>
      <p:sp>
        <p:nvSpPr>
          <p:cNvPr id="5" name="Page Number - White">
            <a:extLst>
              <a:ext uri="{FF2B5EF4-FFF2-40B4-BE49-F238E27FC236}">
                <a16:creationId xmlns:a16="http://schemas.microsoft.com/office/drawing/2014/main" id="{B67ED5DA-5F7A-E546-95F4-1341E9198586}"/>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48</a:t>
            </a:fld>
            <a:endParaRPr lang="en-US" sz="1000" dirty="0">
              <a:solidFill>
                <a:srgbClr val="55565A"/>
              </a:solidFill>
            </a:endParaRPr>
          </a:p>
        </p:txBody>
      </p:sp>
    </p:spTree>
    <p:extLst>
      <p:ext uri="{BB962C8B-B14F-4D97-AF65-F5344CB8AC3E}">
        <p14:creationId xmlns:p14="http://schemas.microsoft.com/office/powerpoint/2010/main" val="22900110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49</a:t>
            </a:fld>
            <a:endParaRPr lang="en-US" sz="1000" dirty="0">
              <a:solidFill>
                <a:srgbClr val="55565A"/>
              </a:solidFill>
            </a:endParaRPr>
          </a:p>
        </p:txBody>
      </p:sp>
      <p:sp>
        <p:nvSpPr>
          <p:cNvPr id="12" name="Body Copy">
            <a:extLst>
              <a:ext uri="{FF2B5EF4-FFF2-40B4-BE49-F238E27FC236}">
                <a16:creationId xmlns:a16="http://schemas.microsoft.com/office/drawing/2014/main" id="{1C1157C8-D7B3-C345-97FB-8F582BC43D0E}"/>
              </a:ext>
            </a:extLst>
          </p:cNvPr>
          <p:cNvSpPr txBox="1">
            <a:spLocks/>
          </p:cNvSpPr>
          <p:nvPr/>
        </p:nvSpPr>
        <p:spPr>
          <a:xfrm>
            <a:off x="807161" y="927898"/>
            <a:ext cx="9329645" cy="87529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sz="3600" b="1" dirty="0">
                <a:solidFill>
                  <a:srgbClr val="616262"/>
                </a:solidFill>
              </a:rPr>
              <a:t>Artículos Leo en Lions Shop</a:t>
            </a:r>
          </a:p>
        </p:txBody>
      </p:sp>
      <p:sp>
        <p:nvSpPr>
          <p:cNvPr id="13" name="Body Copy">
            <a:extLst>
              <a:ext uri="{FF2B5EF4-FFF2-40B4-BE49-F238E27FC236}">
                <a16:creationId xmlns:a16="http://schemas.microsoft.com/office/drawing/2014/main" id="{7CD9EC34-F818-4F53-8EDD-4E4E05FF195E}"/>
              </a:ext>
            </a:extLst>
          </p:cNvPr>
          <p:cNvSpPr txBox="1">
            <a:spLocks/>
          </p:cNvSpPr>
          <p:nvPr/>
        </p:nvSpPr>
        <p:spPr>
          <a:xfrm>
            <a:off x="587829" y="1803194"/>
            <a:ext cx="9094690"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600"/>
              </a:spcBef>
              <a:defRPr/>
            </a:pPr>
            <a:r>
              <a:rPr lang="es-ES" sz="2400" dirty="0">
                <a:solidFill>
                  <a:srgbClr val="616262"/>
                </a:solidFill>
                <a:ea typeface="+mn-ea"/>
              </a:rPr>
              <a:t>Disponible en Lions Shop </a:t>
            </a:r>
            <a:r>
              <a:rPr lang="es-ES" sz="2400" dirty="0">
                <a:solidFill>
                  <a:srgbClr val="81827C"/>
                </a:solidFill>
                <a:ea typeface="+mn-ea"/>
              </a:rPr>
              <a:t>(</a:t>
            </a:r>
            <a:r>
              <a:rPr lang="es-ES" sz="2400" dirty="0">
                <a:solidFill>
                  <a:srgbClr val="407CCA"/>
                </a:solidFill>
                <a:ea typeface="+mn-ea"/>
                <a:hlinkClick r:id="rId3">
                  <a:extLst>
                    <a:ext uri="{A12FA001-AC4F-418D-AE19-62706E023703}">
                      <ahyp:hlinkClr xmlns:ahyp="http://schemas.microsoft.com/office/drawing/2018/hyperlinkcolor" val="tx"/>
                    </a:ext>
                  </a:extLst>
                </a:hlinkClick>
              </a:rPr>
              <a:t>https://lionsclubsinternational.myshopify.com/collections/leos</a:t>
            </a:r>
            <a:r>
              <a:rPr lang="es-ES" sz="2400" dirty="0">
                <a:solidFill>
                  <a:srgbClr val="81827C"/>
                </a:solidFill>
                <a:ea typeface="+mn-ea"/>
              </a:rPr>
              <a:t>): </a:t>
            </a:r>
          </a:p>
          <a:p>
            <a:pPr marL="861999" lvl="1" indent="-342900">
              <a:spcBef>
                <a:spcPts val="600"/>
              </a:spcBef>
              <a:buFont typeface="Arial" pitchFamily="34" charset="0"/>
              <a:buChar char="•"/>
              <a:defRPr/>
            </a:pPr>
            <a:r>
              <a:rPr lang="es-ES" sz="2400" dirty="0">
                <a:solidFill>
                  <a:srgbClr val="616262"/>
                </a:solidFill>
                <a:ea typeface="+mn-ea"/>
              </a:rPr>
              <a:t>Carpetas para nuevos socios Leo</a:t>
            </a:r>
          </a:p>
          <a:p>
            <a:pPr marL="861999" lvl="1" indent="-342900">
              <a:spcBef>
                <a:spcPts val="600"/>
              </a:spcBef>
              <a:buFont typeface="Arial" pitchFamily="34" charset="0"/>
              <a:buChar char="•"/>
              <a:defRPr/>
            </a:pPr>
            <a:r>
              <a:rPr lang="es-ES" sz="2400" dirty="0">
                <a:solidFill>
                  <a:srgbClr val="616262"/>
                </a:solidFill>
                <a:ea typeface="+mn-ea"/>
              </a:rPr>
              <a:t>Prendas de vestir Leo</a:t>
            </a:r>
          </a:p>
          <a:p>
            <a:pPr marL="861999" lvl="1" indent="-342900">
              <a:spcBef>
                <a:spcPts val="600"/>
              </a:spcBef>
              <a:buFont typeface="Arial" pitchFamily="34" charset="0"/>
              <a:buChar char="•"/>
              <a:defRPr/>
            </a:pPr>
            <a:r>
              <a:rPr lang="es-ES" sz="2400" dirty="0">
                <a:solidFill>
                  <a:srgbClr val="616262"/>
                </a:solidFill>
                <a:ea typeface="+mn-ea"/>
              </a:rPr>
              <a:t>Accesorios para las reuniones de club Leo</a:t>
            </a:r>
          </a:p>
          <a:p>
            <a:pPr marL="861999" lvl="1" indent="-342900">
              <a:spcBef>
                <a:spcPts val="600"/>
              </a:spcBef>
              <a:buFont typeface="Arial" pitchFamily="34" charset="0"/>
              <a:buChar char="•"/>
              <a:defRPr/>
            </a:pPr>
            <a:r>
              <a:rPr lang="es-ES" sz="2400" dirty="0">
                <a:solidFill>
                  <a:srgbClr val="616262"/>
                </a:solidFill>
                <a:ea typeface="+mn-ea"/>
              </a:rPr>
              <a:t>Certificados y placas para Leos</a:t>
            </a:r>
          </a:p>
          <a:p>
            <a:pPr marL="861999" lvl="1" indent="-342900">
              <a:spcBef>
                <a:spcPts val="600"/>
              </a:spcBef>
              <a:buFont typeface="Arial" pitchFamily="34" charset="0"/>
              <a:buChar char="•"/>
              <a:defRPr/>
            </a:pPr>
            <a:r>
              <a:rPr lang="es-ES" sz="2400" dirty="0">
                <a:solidFill>
                  <a:srgbClr val="616262"/>
                </a:solidFill>
                <a:ea typeface="+mn-ea"/>
              </a:rPr>
              <a:t>Prendedores de solapa para dirigentes</a:t>
            </a:r>
          </a:p>
          <a:p>
            <a:pPr lvl="1">
              <a:spcBef>
                <a:spcPts val="600"/>
              </a:spcBef>
              <a:defRPr/>
            </a:pPr>
            <a:r>
              <a:rPr lang="es-ES" sz="2400" dirty="0">
                <a:solidFill>
                  <a:srgbClr val="616262"/>
                </a:solidFill>
                <a:ea typeface="+mn-ea"/>
              </a:rPr>
              <a:t>    de clubes Leo</a:t>
            </a:r>
          </a:p>
          <a:p>
            <a:pPr marL="861999" lvl="1" indent="-342900">
              <a:spcBef>
                <a:spcPts val="600"/>
              </a:spcBef>
              <a:buFont typeface="Arial" pitchFamily="34" charset="0"/>
              <a:buChar char="•"/>
              <a:defRPr/>
            </a:pPr>
            <a:r>
              <a:rPr lang="es-ES" sz="2400" dirty="0">
                <a:solidFill>
                  <a:srgbClr val="616262"/>
                </a:solidFill>
                <a:ea typeface="+mn-ea"/>
              </a:rPr>
              <a:t>Prendedores para socios Leo</a:t>
            </a:r>
          </a:p>
        </p:txBody>
      </p:sp>
      <p:pic>
        <p:nvPicPr>
          <p:cNvPr id="7" name="Picture 10" descr="LEO JUNIOR GONG">
            <a:extLst>
              <a:ext uri="{FF2B5EF4-FFF2-40B4-BE49-F238E27FC236}">
                <a16:creationId xmlns:a16="http://schemas.microsoft.com/office/drawing/2014/main" id="{AEC5AD66-EAB1-4E95-A46D-3EF3406F4D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8855" r="18887"/>
          <a:stretch>
            <a:fillRect/>
          </a:stretch>
        </p:blipFill>
        <p:spPr bwMode="auto">
          <a:xfrm>
            <a:off x="9120591" y="4696009"/>
            <a:ext cx="1136650"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LEO BANNER">
            <a:extLst>
              <a:ext uri="{FF2B5EF4-FFF2-40B4-BE49-F238E27FC236}">
                <a16:creationId xmlns:a16="http://schemas.microsoft.com/office/drawing/2014/main" id="{939606B5-CE2F-4908-ABAC-1AC9BD3664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3831" t="4758" r="12604" b="5499"/>
          <a:stretch>
            <a:fillRect/>
          </a:stretch>
        </p:blipFill>
        <p:spPr bwMode="auto">
          <a:xfrm rot="-266322">
            <a:off x="7114856" y="3843667"/>
            <a:ext cx="1751012"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8BD71CA7-7EEB-3C4F-A59F-4382E5146616}"/>
              </a:ext>
            </a:extLst>
          </p:cNvPr>
          <p:cNvPicPr>
            <a:picLocks noChangeAspect="1"/>
          </p:cNvPicPr>
          <p:nvPr/>
        </p:nvPicPr>
        <p:blipFill rotWithShape="1">
          <a:blip r:embed="rId6"/>
          <a:srcRect l="16530" t="2053" r="10928" b="4800"/>
          <a:stretch/>
        </p:blipFill>
        <p:spPr>
          <a:xfrm rot="10800000">
            <a:off x="9857182" y="0"/>
            <a:ext cx="2334818" cy="4497050"/>
          </a:xfrm>
          <a:prstGeom prst="rect">
            <a:avLst/>
          </a:prstGeom>
        </p:spPr>
      </p:pic>
      <p:pic>
        <p:nvPicPr>
          <p:cNvPr id="11" name="Picture 10">
            <a:extLst>
              <a:ext uri="{FF2B5EF4-FFF2-40B4-BE49-F238E27FC236}">
                <a16:creationId xmlns:a16="http://schemas.microsoft.com/office/drawing/2014/main" id="{D22BE551-9F1B-304C-A294-A94BD3404ED5}"/>
              </a:ext>
            </a:extLst>
          </p:cNvPr>
          <p:cNvPicPr>
            <a:picLocks noChangeAspect="1"/>
          </p:cNvPicPr>
          <p:nvPr/>
        </p:nvPicPr>
        <p:blipFill rotWithShape="1">
          <a:blip r:embed="rId7"/>
          <a:srcRect l="15744" b="4901"/>
          <a:stretch/>
        </p:blipFill>
        <p:spPr>
          <a:xfrm>
            <a:off x="0" y="5178695"/>
            <a:ext cx="991893" cy="1679305"/>
          </a:xfrm>
          <a:prstGeom prst="rect">
            <a:avLst/>
          </a:prstGeom>
        </p:spPr>
      </p:pic>
      <p:pic>
        <p:nvPicPr>
          <p:cNvPr id="3" name="Picture 2" descr="A close-up of a skateboard&#10;&#10;Description automatically generated with medium confidence">
            <a:extLst>
              <a:ext uri="{FF2B5EF4-FFF2-40B4-BE49-F238E27FC236}">
                <a16:creationId xmlns:a16="http://schemas.microsoft.com/office/drawing/2014/main" id="{2C842694-5A8C-A042-AE65-DFAE72BB0ED8}"/>
              </a:ext>
            </a:extLst>
          </p:cNvPr>
          <p:cNvPicPr>
            <a:picLocks noChangeAspect="1"/>
          </p:cNvPicPr>
          <p:nvPr/>
        </p:nvPicPr>
        <p:blipFill>
          <a:blip r:embed="rId8"/>
          <a:stretch>
            <a:fillRect/>
          </a:stretch>
        </p:blipFill>
        <p:spPr>
          <a:xfrm>
            <a:off x="7314231" y="2761974"/>
            <a:ext cx="1085186" cy="1017140"/>
          </a:xfrm>
          <a:prstGeom prst="rect">
            <a:avLst/>
          </a:prstGeom>
        </p:spPr>
      </p:pic>
      <p:pic>
        <p:nvPicPr>
          <p:cNvPr id="5" name="Picture 4" descr="A person smiling for the camera&#10;&#10;Description automatically generated with low confidence">
            <a:extLst>
              <a:ext uri="{FF2B5EF4-FFF2-40B4-BE49-F238E27FC236}">
                <a16:creationId xmlns:a16="http://schemas.microsoft.com/office/drawing/2014/main" id="{E5EA7310-26EF-C647-9BEA-35F3D2F9096E}"/>
              </a:ext>
            </a:extLst>
          </p:cNvPr>
          <p:cNvPicPr>
            <a:picLocks noChangeAspect="1"/>
          </p:cNvPicPr>
          <p:nvPr/>
        </p:nvPicPr>
        <p:blipFill rotWithShape="1">
          <a:blip r:embed="rId9"/>
          <a:srcRect l="20226" r="15402"/>
          <a:stretch/>
        </p:blipFill>
        <p:spPr>
          <a:xfrm>
            <a:off x="8800616" y="2785485"/>
            <a:ext cx="1776601" cy="1841046"/>
          </a:xfrm>
          <a:prstGeom prst="rect">
            <a:avLst/>
          </a:prstGeom>
        </p:spPr>
      </p:pic>
    </p:spTree>
    <p:extLst>
      <p:ext uri="{BB962C8B-B14F-4D97-AF65-F5344CB8AC3E}">
        <p14:creationId xmlns:p14="http://schemas.microsoft.com/office/powerpoint/2010/main" val="19146567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Background - Solid">
            <a:extLst>
              <a:ext uri="{FF2B5EF4-FFF2-40B4-BE49-F238E27FC236}">
                <a16:creationId xmlns:a16="http://schemas.microsoft.com/office/drawing/2014/main" id="{41C1D83A-F4A2-774F-8E54-C1FAE3EFE604}"/>
              </a:ext>
            </a:extLst>
          </p:cNvPr>
          <p:cNvSpPr/>
          <p:nvPr/>
        </p:nvSpPr>
        <p:spPr>
          <a:xfrm>
            <a:off x="10508066" y="1"/>
            <a:ext cx="1683934" cy="6857999"/>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Arial" panose="020B0604020202020204" pitchFamily="34" charset="0"/>
              <a:cs typeface="Arial" panose="020B0604020202020204" pitchFamily="34" charset="0"/>
            </a:endParaRPr>
          </a:p>
        </p:txBody>
      </p:sp>
      <p:pic>
        <p:nvPicPr>
          <p:cNvPr id="36" name="Picture 35">
            <a:extLst>
              <a:ext uri="{FF2B5EF4-FFF2-40B4-BE49-F238E27FC236}">
                <a16:creationId xmlns:a16="http://schemas.microsoft.com/office/drawing/2014/main" id="{5986801D-A409-B749-AF55-37779FCA4B31}"/>
              </a:ext>
            </a:extLst>
          </p:cNvPr>
          <p:cNvPicPr>
            <a:picLocks noChangeAspect="1"/>
          </p:cNvPicPr>
          <p:nvPr/>
        </p:nvPicPr>
        <p:blipFill rotWithShape="1">
          <a:blip r:embed="rId3"/>
          <a:srcRect l="68604" t="4387" r="-7305" b="37925"/>
          <a:stretch/>
        </p:blipFill>
        <p:spPr>
          <a:xfrm rot="10800000">
            <a:off x="10508066" y="1"/>
            <a:ext cx="1683934" cy="3765146"/>
          </a:xfrm>
          <a:prstGeom prst="rect">
            <a:avLst/>
          </a:prstGeom>
        </p:spPr>
      </p:pic>
      <p:sp>
        <p:nvSpPr>
          <p:cNvPr id="139" name="TextBox 138"/>
          <p:cNvSpPr txBox="1"/>
          <p:nvPr/>
        </p:nvSpPr>
        <p:spPr>
          <a:xfrm>
            <a:off x="770710" y="1566570"/>
            <a:ext cx="7437990" cy="584775"/>
          </a:xfrm>
          <a:prstGeom prst="rect">
            <a:avLst/>
          </a:prstGeom>
          <a:noFill/>
        </p:spPr>
        <p:txBody>
          <a:bodyPr wrap="square" rtlCol="0">
            <a:spAutoFit/>
          </a:bodyPr>
          <a:lstStyle/>
          <a:p>
            <a:r>
              <a:rPr lang="es-ES" sz="3200" b="1" dirty="0">
                <a:solidFill>
                  <a:srgbClr val="407CCA"/>
                </a:solidFill>
                <a:latin typeface="Arial" panose="020B0604020202020204" pitchFamily="34" charset="0"/>
                <a:ea typeface="Arial" charset="0"/>
                <a:cs typeface="Arial" panose="020B0604020202020204" pitchFamily="34" charset="0"/>
              </a:rPr>
              <a:t>-2008-</a:t>
            </a:r>
          </a:p>
        </p:txBody>
      </p:sp>
      <p:sp>
        <p:nvSpPr>
          <p:cNvPr id="140" name="TextBox 139"/>
          <p:cNvSpPr txBox="1"/>
          <p:nvPr/>
        </p:nvSpPr>
        <p:spPr>
          <a:xfrm>
            <a:off x="792960" y="3798861"/>
            <a:ext cx="7400199" cy="584775"/>
          </a:xfrm>
          <a:prstGeom prst="rect">
            <a:avLst/>
          </a:prstGeom>
          <a:noFill/>
        </p:spPr>
        <p:txBody>
          <a:bodyPr wrap="square" rtlCol="0">
            <a:spAutoFit/>
          </a:bodyPr>
          <a:lstStyle/>
          <a:p>
            <a:r>
              <a:rPr lang="es-ES" sz="3200" b="1" dirty="0">
                <a:solidFill>
                  <a:srgbClr val="EBB700"/>
                </a:solidFill>
                <a:latin typeface="Arial" panose="020B0604020202020204" pitchFamily="34" charset="0"/>
                <a:ea typeface="Arial" charset="0"/>
                <a:cs typeface="Arial" panose="020B0604020202020204" pitchFamily="34" charset="0"/>
              </a:rPr>
              <a:t>-2018-</a:t>
            </a:r>
          </a:p>
        </p:txBody>
      </p:sp>
      <p:sp>
        <p:nvSpPr>
          <p:cNvPr id="141" name="TextBox 140"/>
          <p:cNvSpPr txBox="1"/>
          <p:nvPr/>
        </p:nvSpPr>
        <p:spPr>
          <a:xfrm>
            <a:off x="792960" y="5379777"/>
            <a:ext cx="7415739" cy="584775"/>
          </a:xfrm>
          <a:prstGeom prst="rect">
            <a:avLst/>
          </a:prstGeom>
          <a:noFill/>
        </p:spPr>
        <p:txBody>
          <a:bodyPr wrap="square" rtlCol="0">
            <a:spAutoFit/>
          </a:bodyPr>
          <a:lstStyle/>
          <a:p>
            <a:r>
              <a:rPr lang="es-ES" sz="3200" b="1" dirty="0">
                <a:solidFill>
                  <a:srgbClr val="00AC69"/>
                </a:solidFill>
                <a:latin typeface="Arial" panose="020B0604020202020204" pitchFamily="34" charset="0"/>
                <a:ea typeface="Arial" charset="0"/>
                <a:cs typeface="Arial" panose="020B0604020202020204" pitchFamily="34" charset="0"/>
              </a:rPr>
              <a:t>-2019-</a:t>
            </a:r>
          </a:p>
        </p:txBody>
      </p:sp>
      <p:sp>
        <p:nvSpPr>
          <p:cNvPr id="146" name="TextBox 145"/>
          <p:cNvSpPr txBox="1"/>
          <p:nvPr/>
        </p:nvSpPr>
        <p:spPr>
          <a:xfrm>
            <a:off x="792961" y="2115083"/>
            <a:ext cx="7415739" cy="400110"/>
          </a:xfrm>
          <a:prstGeom prst="rect">
            <a:avLst/>
          </a:prstGeom>
          <a:noFill/>
        </p:spPr>
        <p:txBody>
          <a:bodyPr wrap="square" rtlCol="0">
            <a:spAutoFit/>
          </a:bodyPr>
          <a:lstStyle/>
          <a:p>
            <a:r>
              <a:rPr lang="es-ES" sz="2000" dirty="0">
                <a:solidFill>
                  <a:srgbClr val="55565A"/>
                </a:solidFill>
                <a:latin typeface="Arial" panose="020B0604020202020204" pitchFamily="34" charset="0"/>
                <a:cs typeface="Arial" panose="020B0604020202020204" pitchFamily="34" charset="0"/>
              </a:rPr>
              <a:t>Se crean dos grupos de clubes Leo diferentes, Alfa y Omega</a:t>
            </a:r>
          </a:p>
        </p:txBody>
      </p:sp>
      <p:sp>
        <p:nvSpPr>
          <p:cNvPr id="147" name="TextBox 146"/>
          <p:cNvSpPr txBox="1"/>
          <p:nvPr/>
        </p:nvSpPr>
        <p:spPr>
          <a:xfrm>
            <a:off x="792960" y="4313913"/>
            <a:ext cx="6796560" cy="1323439"/>
          </a:xfrm>
          <a:prstGeom prst="rect">
            <a:avLst/>
          </a:prstGeom>
          <a:noFill/>
        </p:spPr>
        <p:txBody>
          <a:bodyPr wrap="square" rtlCol="0">
            <a:spAutoFit/>
          </a:bodyPr>
          <a:lstStyle/>
          <a:p>
            <a:r>
              <a:rPr lang="es-ES" sz="2000" dirty="0">
                <a:solidFill>
                  <a:srgbClr val="55565A"/>
                </a:solidFill>
                <a:latin typeface="Arial" panose="020B0604020202020204" pitchFamily="34" charset="0"/>
                <a:cs typeface="Arial" panose="020B0604020202020204" pitchFamily="34" charset="0"/>
              </a:rPr>
              <a:t>Se nombran los enlaces Leos-Leones con la junta directiva como las primeras representaciones de jóvenes en la Junta Directiva Internacional</a:t>
            </a:r>
          </a:p>
          <a:p>
            <a:endParaRPr lang="es-ES" sz="2000" dirty="0">
              <a:solidFill>
                <a:srgbClr val="55565A"/>
              </a:solidFill>
              <a:latin typeface="Arial" panose="020B0604020202020204" pitchFamily="34" charset="0"/>
              <a:cs typeface="Arial" panose="020B0604020202020204" pitchFamily="34" charset="0"/>
            </a:endParaRPr>
          </a:p>
        </p:txBody>
      </p:sp>
      <p:sp>
        <p:nvSpPr>
          <p:cNvPr id="148" name="TextBox 147"/>
          <p:cNvSpPr txBox="1"/>
          <p:nvPr/>
        </p:nvSpPr>
        <p:spPr>
          <a:xfrm>
            <a:off x="792960" y="5923844"/>
            <a:ext cx="7415741" cy="400110"/>
          </a:xfrm>
          <a:prstGeom prst="rect">
            <a:avLst/>
          </a:prstGeom>
          <a:noFill/>
        </p:spPr>
        <p:txBody>
          <a:bodyPr wrap="square" rtlCol="0">
            <a:spAutoFit/>
          </a:bodyPr>
          <a:lstStyle/>
          <a:p>
            <a:r>
              <a:rPr lang="es-ES" sz="2000" dirty="0">
                <a:solidFill>
                  <a:srgbClr val="55565A"/>
                </a:solidFill>
                <a:latin typeface="Arial" panose="020B0604020202020204" pitchFamily="34" charset="0"/>
                <a:cs typeface="Arial" panose="020B0604020202020204" pitchFamily="34" charset="0"/>
              </a:rPr>
              <a:t>El Programa de Clubes Leo llega a 150 países</a:t>
            </a:r>
          </a:p>
        </p:txBody>
      </p:sp>
      <p:sp>
        <p:nvSpPr>
          <p:cNvPr id="33" name="Page Number - Blue">
            <a:extLst>
              <a:ext uri="{FF2B5EF4-FFF2-40B4-BE49-F238E27FC236}">
                <a16:creationId xmlns:a16="http://schemas.microsoft.com/office/drawing/2014/main" id="{C921C650-0191-EC45-ABD4-267915C85891}"/>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Arial" panose="020B0604020202020204" pitchFamily="34" charset="0"/>
                <a:cs typeface="Arial" panose="020B0604020202020204" pitchFamily="34" charset="0"/>
              </a:rPr>
              <a:pPr eaLnBrk="0" hangingPunct="0">
                <a:spcBef>
                  <a:spcPct val="50000"/>
                </a:spcBef>
                <a:defRPr/>
              </a:pPr>
              <a:t>5</a:t>
            </a:fld>
            <a:endParaRPr lang="en-US" sz="1000" dirty="0">
              <a:solidFill>
                <a:schemeClr val="bg1"/>
              </a:solidFill>
              <a:latin typeface="Arial" panose="020B0604020202020204" pitchFamily="34" charset="0"/>
              <a:cs typeface="Arial" panose="020B0604020202020204" pitchFamily="34" charset="0"/>
            </a:endParaRPr>
          </a:p>
        </p:txBody>
      </p:sp>
      <p:sp>
        <p:nvSpPr>
          <p:cNvPr id="34" name="Text Placeholder 18">
            <a:extLst>
              <a:ext uri="{FF2B5EF4-FFF2-40B4-BE49-F238E27FC236}">
                <a16:creationId xmlns:a16="http://schemas.microsoft.com/office/drawing/2014/main" id="{2AF7CE42-4B1D-794D-B265-200C9ADAC108}"/>
              </a:ext>
            </a:extLst>
          </p:cNvPr>
          <p:cNvSpPr txBox="1">
            <a:spLocks/>
          </p:cNvSpPr>
          <p:nvPr/>
        </p:nvSpPr>
        <p:spPr>
          <a:xfrm>
            <a:off x="770710" y="1005605"/>
            <a:ext cx="6818810"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sz="3000" dirty="0">
                <a:solidFill>
                  <a:srgbClr val="55565A"/>
                </a:solidFill>
              </a:rPr>
              <a:t>Historia reciente de los c</a:t>
            </a:r>
            <a:r>
              <a:rPr lang="es-ES" sz="3000" dirty="0">
                <a:solidFill>
                  <a:srgbClr val="616262"/>
                </a:solidFill>
              </a:rPr>
              <a:t>lubes Leo</a:t>
            </a:r>
          </a:p>
        </p:txBody>
      </p:sp>
      <p:pic>
        <p:nvPicPr>
          <p:cNvPr id="37" name="Picture 36">
            <a:extLst>
              <a:ext uri="{FF2B5EF4-FFF2-40B4-BE49-F238E27FC236}">
                <a16:creationId xmlns:a16="http://schemas.microsoft.com/office/drawing/2014/main" id="{82336C24-D321-7340-8B66-DE7D22D72A7A}"/>
              </a:ext>
            </a:extLst>
          </p:cNvPr>
          <p:cNvPicPr>
            <a:picLocks noChangeAspect="1"/>
          </p:cNvPicPr>
          <p:nvPr/>
        </p:nvPicPr>
        <p:blipFill rotWithShape="1">
          <a:blip r:embed="rId4"/>
          <a:srcRect l="15744" b="4901"/>
          <a:stretch/>
        </p:blipFill>
        <p:spPr>
          <a:xfrm rot="10800000" flipH="1">
            <a:off x="1" y="-3785"/>
            <a:ext cx="991893" cy="1679305"/>
          </a:xfrm>
          <a:prstGeom prst="rect">
            <a:avLst/>
          </a:prstGeom>
        </p:spPr>
      </p:pic>
      <p:pic>
        <p:nvPicPr>
          <p:cNvPr id="5" name="Picture 4" descr="Logo&#10;&#10;Description automatically generated">
            <a:extLst>
              <a:ext uri="{FF2B5EF4-FFF2-40B4-BE49-F238E27FC236}">
                <a16:creationId xmlns:a16="http://schemas.microsoft.com/office/drawing/2014/main" id="{B2582124-1732-4A48-BD88-B7B3EB9A021D}"/>
              </a:ext>
            </a:extLst>
          </p:cNvPr>
          <p:cNvPicPr>
            <a:picLocks noChangeAspect="1"/>
          </p:cNvPicPr>
          <p:nvPr/>
        </p:nvPicPr>
        <p:blipFill>
          <a:blip r:embed="rId5"/>
          <a:stretch>
            <a:fillRect/>
          </a:stretch>
        </p:blipFill>
        <p:spPr>
          <a:xfrm>
            <a:off x="7262949" y="425053"/>
            <a:ext cx="3071466" cy="3121263"/>
          </a:xfrm>
          <a:prstGeom prst="rect">
            <a:avLst/>
          </a:prstGeom>
        </p:spPr>
      </p:pic>
      <p:pic>
        <p:nvPicPr>
          <p:cNvPr id="7" name="Picture 6" descr="Logo&#10;&#10;Description automatically generated">
            <a:extLst>
              <a:ext uri="{FF2B5EF4-FFF2-40B4-BE49-F238E27FC236}">
                <a16:creationId xmlns:a16="http://schemas.microsoft.com/office/drawing/2014/main" id="{BFCFAAE6-71A2-4F8E-8228-21327E9CC5FB}"/>
              </a:ext>
            </a:extLst>
          </p:cNvPr>
          <p:cNvPicPr>
            <a:picLocks noChangeAspect="1"/>
          </p:cNvPicPr>
          <p:nvPr/>
        </p:nvPicPr>
        <p:blipFill>
          <a:blip r:embed="rId6"/>
          <a:stretch>
            <a:fillRect/>
          </a:stretch>
        </p:blipFill>
        <p:spPr>
          <a:xfrm>
            <a:off x="7367450" y="3543323"/>
            <a:ext cx="2932417" cy="3042216"/>
          </a:xfrm>
          <a:prstGeom prst="rect">
            <a:avLst/>
          </a:prstGeom>
        </p:spPr>
      </p:pic>
      <p:sp>
        <p:nvSpPr>
          <p:cNvPr id="15" name="TextBox 14">
            <a:extLst>
              <a:ext uri="{FF2B5EF4-FFF2-40B4-BE49-F238E27FC236}">
                <a16:creationId xmlns:a16="http://schemas.microsoft.com/office/drawing/2014/main" id="{587BE6C6-B702-4322-951C-8531CF042AEB}"/>
              </a:ext>
            </a:extLst>
          </p:cNvPr>
          <p:cNvSpPr txBox="1"/>
          <p:nvPr/>
        </p:nvSpPr>
        <p:spPr>
          <a:xfrm>
            <a:off x="770710" y="2590072"/>
            <a:ext cx="7437990" cy="584775"/>
          </a:xfrm>
          <a:prstGeom prst="rect">
            <a:avLst/>
          </a:prstGeom>
          <a:noFill/>
        </p:spPr>
        <p:txBody>
          <a:bodyPr wrap="square" rtlCol="0">
            <a:spAutoFit/>
          </a:bodyPr>
          <a:lstStyle/>
          <a:p>
            <a:r>
              <a:rPr lang="es-ES" sz="3200" b="1" dirty="0">
                <a:solidFill>
                  <a:srgbClr val="616262"/>
                </a:solidFill>
                <a:latin typeface="Arial" panose="020B0604020202020204" pitchFamily="34" charset="0"/>
                <a:ea typeface="Arial" charset="0"/>
                <a:cs typeface="Arial" panose="020B0604020202020204" pitchFamily="34" charset="0"/>
              </a:rPr>
              <a:t>-2009-</a:t>
            </a:r>
          </a:p>
        </p:txBody>
      </p:sp>
      <p:sp>
        <p:nvSpPr>
          <p:cNvPr id="16" name="TextBox 15">
            <a:extLst>
              <a:ext uri="{FF2B5EF4-FFF2-40B4-BE49-F238E27FC236}">
                <a16:creationId xmlns:a16="http://schemas.microsoft.com/office/drawing/2014/main" id="{A0813B15-35D2-4FCD-9094-B00260345F67}"/>
              </a:ext>
            </a:extLst>
          </p:cNvPr>
          <p:cNvSpPr txBox="1"/>
          <p:nvPr/>
        </p:nvSpPr>
        <p:spPr>
          <a:xfrm>
            <a:off x="792960" y="3131682"/>
            <a:ext cx="7437990" cy="707886"/>
          </a:xfrm>
          <a:prstGeom prst="rect">
            <a:avLst/>
          </a:prstGeom>
          <a:noFill/>
        </p:spPr>
        <p:txBody>
          <a:bodyPr wrap="square" lIns="91440" tIns="45720" rIns="91440" bIns="45720" rtlCol="0" anchor="t">
            <a:spAutoFit/>
          </a:bodyPr>
          <a:lstStyle/>
          <a:p>
            <a:r>
              <a:rPr lang="es-ES" sz="2000" dirty="0">
                <a:solidFill>
                  <a:srgbClr val="55565A"/>
                </a:solidFill>
                <a:latin typeface="Arial" panose="020B0604020202020204" pitchFamily="34" charset="0"/>
                <a:cs typeface="Arial" panose="020B0604020202020204" pitchFamily="34" charset="0"/>
              </a:rPr>
              <a:t>Se crea la Comisión Consultora de Clubes Leo</a:t>
            </a:r>
          </a:p>
          <a:p>
            <a:r>
              <a:rPr lang="es-ES" sz="2000" dirty="0">
                <a:solidFill>
                  <a:srgbClr val="55565A"/>
                </a:solidFill>
                <a:latin typeface="Arial"/>
                <a:cs typeface="Arial"/>
              </a:rPr>
              <a:t>Se crean límites de edad para los clubes Alfa y Omega</a:t>
            </a:r>
          </a:p>
        </p:txBody>
      </p:sp>
    </p:spTree>
    <p:extLst>
      <p:ext uri="{BB962C8B-B14F-4D97-AF65-F5344CB8AC3E}">
        <p14:creationId xmlns:p14="http://schemas.microsoft.com/office/powerpoint/2010/main" val="41050089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50</a:t>
            </a:fld>
            <a:endParaRPr lang="en-US" sz="1000" dirty="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3"/>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086947" y="624776"/>
            <a:ext cx="9329645" cy="875296"/>
          </a:xfrm>
          <a:prstGeom prst="rect">
            <a:avLst/>
          </a:prstGeom>
          <a:noFill/>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sz="3600" b="1" dirty="0">
                <a:solidFill>
                  <a:srgbClr val="616262"/>
                </a:solidFill>
              </a:rPr>
              <a:t>Leo eNews</a:t>
            </a:r>
          </a:p>
        </p:txBody>
      </p:sp>
      <p:pic>
        <p:nvPicPr>
          <p:cNvPr id="15" name="Picture 14">
            <a:extLst>
              <a:ext uri="{FF2B5EF4-FFF2-40B4-BE49-F238E27FC236}">
                <a16:creationId xmlns:a16="http://schemas.microsoft.com/office/drawing/2014/main" id="{3CA1ABDE-925E-6E48-9CEE-9D768A6EE0AD}"/>
              </a:ext>
            </a:extLst>
          </p:cNvPr>
          <p:cNvPicPr>
            <a:picLocks noChangeAspect="1"/>
          </p:cNvPicPr>
          <p:nvPr/>
        </p:nvPicPr>
        <p:blipFill>
          <a:blip r:embed="rId4"/>
          <a:stretch>
            <a:fillRect/>
          </a:stretch>
        </p:blipFill>
        <p:spPr>
          <a:xfrm>
            <a:off x="528741" y="283321"/>
            <a:ext cx="1558206" cy="1558206"/>
          </a:xfrm>
          <a:prstGeom prst="rect">
            <a:avLst/>
          </a:prstGeom>
        </p:spPr>
      </p:pic>
      <p:pic>
        <p:nvPicPr>
          <p:cNvPr id="3" name="Picture 2" descr="Graphical user interface, website&#10;&#10;Description automatically generated">
            <a:extLst>
              <a:ext uri="{FF2B5EF4-FFF2-40B4-BE49-F238E27FC236}">
                <a16:creationId xmlns:a16="http://schemas.microsoft.com/office/drawing/2014/main" id="{43B7FBBD-98E0-43DA-8C9A-DC4F3D74CB24}"/>
              </a:ext>
            </a:extLst>
          </p:cNvPr>
          <p:cNvPicPr>
            <a:picLocks noChangeAspect="1"/>
          </p:cNvPicPr>
          <p:nvPr/>
        </p:nvPicPr>
        <p:blipFill>
          <a:blip r:embed="rId5"/>
          <a:stretch>
            <a:fillRect/>
          </a:stretch>
        </p:blipFill>
        <p:spPr>
          <a:xfrm>
            <a:off x="5191797" y="1225119"/>
            <a:ext cx="6085803" cy="4890377"/>
          </a:xfrm>
          <a:prstGeom prst="rect">
            <a:avLst/>
          </a:prstGeom>
          <a:ln>
            <a:solidFill>
              <a:srgbClr val="616262"/>
            </a:solidFill>
          </a:ln>
        </p:spPr>
      </p:pic>
      <p:sp>
        <p:nvSpPr>
          <p:cNvPr id="9" name="TextBox 8">
            <a:extLst>
              <a:ext uri="{FF2B5EF4-FFF2-40B4-BE49-F238E27FC236}">
                <a16:creationId xmlns:a16="http://schemas.microsoft.com/office/drawing/2014/main" id="{B99B9A13-D21D-4A69-8AC9-329C2ECB62B2}"/>
              </a:ext>
            </a:extLst>
          </p:cNvPr>
          <p:cNvSpPr txBox="1"/>
          <p:nvPr/>
        </p:nvSpPr>
        <p:spPr>
          <a:xfrm>
            <a:off x="528741" y="1679306"/>
            <a:ext cx="4416121" cy="5016758"/>
          </a:xfrm>
          <a:prstGeom prst="rect">
            <a:avLst/>
          </a:prstGeom>
          <a:noFill/>
        </p:spPr>
        <p:txBody>
          <a:bodyPr wrap="square">
            <a:spAutoFit/>
          </a:bodyPr>
          <a:lstStyle/>
          <a:p>
            <a:r>
              <a:rPr lang="es-ES" sz="2400" dirty="0">
                <a:solidFill>
                  <a:srgbClr val="616262"/>
                </a:solidFill>
                <a:latin typeface="Arial" panose="020B0604020202020204" pitchFamily="34" charset="0"/>
                <a:cs typeface="Arial" panose="020B0604020202020204" pitchFamily="34" charset="0"/>
              </a:rPr>
              <a:t>Noticias electrónicas trimestrales que envía </a:t>
            </a:r>
            <a:r>
              <a:rPr lang="es-ES" sz="2800" b="1" dirty="0">
                <a:solidFill>
                  <a:srgbClr val="407CCA"/>
                </a:solidFill>
                <a:hlinkClick r:id="rId6">
                  <a:extLst>
                    <a:ext uri="{A12FA001-AC4F-418D-AE19-62706E023703}">
                      <ahyp:hlinkClr xmlns:ahyp="http://schemas.microsoft.com/office/drawing/2018/hyperlinkcolor" val="tx"/>
                    </a:ext>
                  </a:extLst>
                </a:hlinkClick>
              </a:rPr>
              <a:t>leo@lionsclubs.org</a:t>
            </a:r>
            <a:r>
              <a:rPr lang="es-ES" sz="2800" b="1" dirty="0">
                <a:solidFill>
                  <a:srgbClr val="407CCA"/>
                </a:solidFill>
              </a:rPr>
              <a:t> </a:t>
            </a:r>
            <a:r>
              <a:rPr lang="es-ES" sz="2400" dirty="0">
                <a:solidFill>
                  <a:srgbClr val="616262"/>
                </a:solidFill>
                <a:latin typeface="Arial" panose="020B0604020202020204" pitchFamily="34" charset="0"/>
                <a:cs typeface="Arial" panose="020B0604020202020204" pitchFamily="34" charset="0"/>
              </a:rPr>
              <a:t>con información actualizada y anuncios sobre el Programa de Clubes Leo. </a:t>
            </a:r>
          </a:p>
          <a:p>
            <a:endParaRPr lang="en-US" sz="2400" b="1" kern="0" dirty="0">
              <a:solidFill>
                <a:srgbClr val="616262"/>
              </a:solidFill>
              <a:latin typeface="Arial" panose="020B0604020202020204" pitchFamily="34" charset="0"/>
              <a:cs typeface="Arial" panose="020B0604020202020204" pitchFamily="34" charset="0"/>
            </a:endParaRPr>
          </a:p>
          <a:p>
            <a:r>
              <a:rPr lang="es-ES" sz="2400" b="1" dirty="0">
                <a:solidFill>
                  <a:srgbClr val="616262"/>
                </a:solidFill>
                <a:latin typeface="Arial" panose="020B0604020202020204" pitchFamily="34" charset="0"/>
                <a:cs typeface="Arial" panose="020B0604020202020204" pitchFamily="34" charset="0"/>
              </a:rPr>
              <a:t>eNews se envía a los clubes Leo y consejeros de clubes Leo que tienen registrada su dirección de correo electrónico en MyLCI.</a:t>
            </a:r>
          </a:p>
          <a:p>
            <a:endParaRPr lang="en-US" sz="2800" b="1" kern="0" dirty="0">
              <a:solidFill>
                <a:schemeClr val="accent6"/>
              </a:solidFill>
            </a:endParaRPr>
          </a:p>
        </p:txBody>
      </p:sp>
      <p:pic>
        <p:nvPicPr>
          <p:cNvPr id="8" name="Picture 7">
            <a:extLst>
              <a:ext uri="{FF2B5EF4-FFF2-40B4-BE49-F238E27FC236}">
                <a16:creationId xmlns:a16="http://schemas.microsoft.com/office/drawing/2014/main" id="{15E710AF-FF78-CC45-823E-03CE85DB9C02}"/>
              </a:ext>
            </a:extLst>
          </p:cNvPr>
          <p:cNvPicPr>
            <a:picLocks noChangeAspect="1"/>
          </p:cNvPicPr>
          <p:nvPr/>
        </p:nvPicPr>
        <p:blipFill rotWithShape="1">
          <a:blip r:embed="rId3"/>
          <a:srcRect l="15744" b="4901"/>
          <a:stretch/>
        </p:blipFill>
        <p:spPr>
          <a:xfrm>
            <a:off x="-31075" y="5178695"/>
            <a:ext cx="991893" cy="1679305"/>
          </a:xfrm>
          <a:prstGeom prst="rect">
            <a:avLst/>
          </a:prstGeom>
        </p:spPr>
      </p:pic>
    </p:spTree>
    <p:extLst>
      <p:ext uri="{BB962C8B-B14F-4D97-AF65-F5344CB8AC3E}">
        <p14:creationId xmlns:p14="http://schemas.microsoft.com/office/powerpoint/2010/main" val="14032494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51</a:t>
            </a:fld>
            <a:endParaRPr lang="en-US" sz="1000" dirty="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3"/>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086947" y="402005"/>
            <a:ext cx="9329645" cy="87529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sz="3600" b="1" dirty="0">
                <a:solidFill>
                  <a:srgbClr val="616262"/>
                </a:solidFill>
                <a:hlinkClick r:id="rId4">
                  <a:extLst>
                    <a:ext uri="{A12FA001-AC4F-418D-AE19-62706E023703}">
                      <ahyp:hlinkClr xmlns:ahyp="http://schemas.microsoft.com/office/drawing/2018/hyperlinkcolor" val="tx"/>
                    </a:ext>
                  </a:extLst>
                </a:hlinkClick>
              </a:rPr>
              <a:t>Página de Facebook para Leos</a:t>
            </a:r>
          </a:p>
        </p:txBody>
      </p:sp>
      <p:pic>
        <p:nvPicPr>
          <p:cNvPr id="15" name="Picture 14">
            <a:extLst>
              <a:ext uri="{FF2B5EF4-FFF2-40B4-BE49-F238E27FC236}">
                <a16:creationId xmlns:a16="http://schemas.microsoft.com/office/drawing/2014/main" id="{3CA1ABDE-925E-6E48-9CEE-9D768A6EE0AD}"/>
              </a:ext>
            </a:extLst>
          </p:cNvPr>
          <p:cNvPicPr>
            <a:picLocks noChangeAspect="1"/>
          </p:cNvPicPr>
          <p:nvPr/>
        </p:nvPicPr>
        <p:blipFill>
          <a:blip r:embed="rId5"/>
          <a:stretch>
            <a:fillRect/>
          </a:stretch>
        </p:blipFill>
        <p:spPr>
          <a:xfrm>
            <a:off x="528741" y="130921"/>
            <a:ext cx="1558206" cy="1558206"/>
          </a:xfrm>
          <a:prstGeom prst="rect">
            <a:avLst/>
          </a:prstGeom>
        </p:spPr>
      </p:pic>
      <p:pic>
        <p:nvPicPr>
          <p:cNvPr id="3" name="Picture 2" descr="Graphical user interface, application&#10;&#10;Description automatically generated">
            <a:extLst>
              <a:ext uri="{FF2B5EF4-FFF2-40B4-BE49-F238E27FC236}">
                <a16:creationId xmlns:a16="http://schemas.microsoft.com/office/drawing/2014/main" id="{9B8D7825-6FE0-40BD-9290-97E3B484EED8}"/>
              </a:ext>
            </a:extLst>
          </p:cNvPr>
          <p:cNvPicPr>
            <a:picLocks noChangeAspect="1"/>
          </p:cNvPicPr>
          <p:nvPr/>
        </p:nvPicPr>
        <p:blipFill>
          <a:blip r:embed="rId6"/>
          <a:stretch>
            <a:fillRect/>
          </a:stretch>
        </p:blipFill>
        <p:spPr>
          <a:xfrm>
            <a:off x="2177033" y="1222032"/>
            <a:ext cx="7281682" cy="5178694"/>
          </a:xfrm>
          <a:prstGeom prst="rect">
            <a:avLst/>
          </a:prstGeom>
          <a:ln>
            <a:solidFill>
              <a:srgbClr val="616262"/>
            </a:solidFill>
          </a:ln>
        </p:spPr>
      </p:pic>
      <p:pic>
        <p:nvPicPr>
          <p:cNvPr id="7" name="Picture 6">
            <a:extLst>
              <a:ext uri="{FF2B5EF4-FFF2-40B4-BE49-F238E27FC236}">
                <a16:creationId xmlns:a16="http://schemas.microsoft.com/office/drawing/2014/main" id="{5574C3E5-C978-394F-AE1D-979295F2D51B}"/>
              </a:ext>
            </a:extLst>
          </p:cNvPr>
          <p:cNvPicPr>
            <a:picLocks noChangeAspect="1"/>
          </p:cNvPicPr>
          <p:nvPr/>
        </p:nvPicPr>
        <p:blipFill rotWithShape="1">
          <a:blip r:embed="rId3"/>
          <a:srcRect l="15744" b="4901"/>
          <a:stretch/>
        </p:blipFill>
        <p:spPr>
          <a:xfrm>
            <a:off x="0" y="5178695"/>
            <a:ext cx="991893" cy="1679305"/>
          </a:xfrm>
          <a:prstGeom prst="rect">
            <a:avLst/>
          </a:prstGeom>
        </p:spPr>
      </p:pic>
    </p:spTree>
    <p:extLst>
      <p:ext uri="{BB962C8B-B14F-4D97-AF65-F5344CB8AC3E}">
        <p14:creationId xmlns:p14="http://schemas.microsoft.com/office/powerpoint/2010/main" val="3816722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52</a:t>
            </a:fld>
            <a:endParaRPr lang="en-US" sz="1000" dirty="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3"/>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086947" y="726376"/>
            <a:ext cx="9329645" cy="87529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sz="3600" b="1" dirty="0">
                <a:solidFill>
                  <a:srgbClr val="616262"/>
                </a:solidFill>
              </a:rPr>
              <a:t>Miembro de la Comisión Consultora de Clubes Leo</a:t>
            </a:r>
          </a:p>
        </p:txBody>
      </p:sp>
      <p:pic>
        <p:nvPicPr>
          <p:cNvPr id="15" name="Picture 14">
            <a:extLst>
              <a:ext uri="{FF2B5EF4-FFF2-40B4-BE49-F238E27FC236}">
                <a16:creationId xmlns:a16="http://schemas.microsoft.com/office/drawing/2014/main" id="{3CA1ABDE-925E-6E48-9CEE-9D768A6EE0AD}"/>
              </a:ext>
            </a:extLst>
          </p:cNvPr>
          <p:cNvPicPr>
            <a:picLocks noChangeAspect="1"/>
          </p:cNvPicPr>
          <p:nvPr/>
        </p:nvPicPr>
        <p:blipFill>
          <a:blip r:embed="rId4"/>
          <a:stretch>
            <a:fillRect/>
          </a:stretch>
        </p:blipFill>
        <p:spPr>
          <a:xfrm>
            <a:off x="528741" y="384921"/>
            <a:ext cx="1558206" cy="1558206"/>
          </a:xfrm>
          <a:prstGeom prst="rect">
            <a:avLst/>
          </a:prstGeom>
        </p:spPr>
      </p:pic>
      <p:sp>
        <p:nvSpPr>
          <p:cNvPr id="9" name="TextBox 8">
            <a:extLst>
              <a:ext uri="{FF2B5EF4-FFF2-40B4-BE49-F238E27FC236}">
                <a16:creationId xmlns:a16="http://schemas.microsoft.com/office/drawing/2014/main" id="{AD3F724B-EFB1-4B3D-AAF5-ACA42042679E}"/>
              </a:ext>
            </a:extLst>
          </p:cNvPr>
          <p:cNvSpPr txBox="1"/>
          <p:nvPr/>
        </p:nvSpPr>
        <p:spPr>
          <a:xfrm>
            <a:off x="7402759" y="2122467"/>
            <a:ext cx="3462068" cy="3847207"/>
          </a:xfrm>
          <a:prstGeom prst="rect">
            <a:avLst/>
          </a:prstGeom>
          <a:noFill/>
        </p:spPr>
        <p:txBody>
          <a:bodyPr wrap="square">
            <a:spAutoFit/>
          </a:bodyPr>
          <a:lstStyle/>
          <a:p>
            <a:r>
              <a:rPr lang="es-ES" sz="2400" dirty="0">
                <a:solidFill>
                  <a:srgbClr val="407CCA"/>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La Comisión Consultora del Programa de Clubes Leo</a:t>
            </a:r>
            <a:r>
              <a:rPr lang="es-ES" sz="2400" dirty="0">
                <a:solidFill>
                  <a:srgbClr val="616262"/>
                </a:solidFill>
                <a:latin typeface="Arial" panose="020B0604020202020204" pitchFamily="34" charset="0"/>
                <a:cs typeface="Arial" panose="020B0604020202020204" pitchFamily="34" charset="0"/>
              </a:rPr>
              <a:t> es una junta compuesta por dos Leos y dos Leones de cada área estatutaria, un total de 32 miembros. </a:t>
            </a:r>
          </a:p>
          <a:p>
            <a:endParaRPr lang="en-US" sz="2400" b="1" kern="0" dirty="0">
              <a:solidFill>
                <a:srgbClr val="616262"/>
              </a:solidFill>
              <a:latin typeface="Arial" panose="020B0604020202020204" pitchFamily="34" charset="0"/>
              <a:cs typeface="Arial" panose="020B0604020202020204" pitchFamily="34" charset="0"/>
            </a:endParaRPr>
          </a:p>
          <a:p>
            <a:r>
              <a:rPr lang="es-ES" sz="2400" b="1" dirty="0">
                <a:solidFill>
                  <a:srgbClr val="616262"/>
                </a:solidFill>
                <a:latin typeface="Arial" panose="020B0604020202020204" pitchFamily="34" charset="0"/>
                <a:cs typeface="Arial" panose="020B0604020202020204" pitchFamily="34" charset="0"/>
              </a:rPr>
              <a:t>El plazo para recibir las solicitudes vence el 15 de agosto.</a:t>
            </a:r>
          </a:p>
          <a:p>
            <a:endParaRPr lang="en-US" sz="2800" b="1" kern="0" dirty="0">
              <a:solidFill>
                <a:schemeClr val="accent6"/>
              </a:solidFill>
            </a:endParaRPr>
          </a:p>
        </p:txBody>
      </p:sp>
      <p:pic>
        <p:nvPicPr>
          <p:cNvPr id="3" name="Picture 2" descr="A collage of people&#10;&#10;Description automatically generated with medium confidence">
            <a:extLst>
              <a:ext uri="{FF2B5EF4-FFF2-40B4-BE49-F238E27FC236}">
                <a16:creationId xmlns:a16="http://schemas.microsoft.com/office/drawing/2014/main" id="{10103547-BECD-412C-BE2C-1DE5BD19556D}"/>
              </a:ext>
            </a:extLst>
          </p:cNvPr>
          <p:cNvPicPr>
            <a:picLocks noChangeAspect="1"/>
          </p:cNvPicPr>
          <p:nvPr/>
        </p:nvPicPr>
        <p:blipFill>
          <a:blip r:embed="rId6"/>
          <a:stretch>
            <a:fillRect/>
          </a:stretch>
        </p:blipFill>
        <p:spPr>
          <a:xfrm>
            <a:off x="914821" y="2278272"/>
            <a:ext cx="6275199" cy="3535598"/>
          </a:xfrm>
          <a:prstGeom prst="rect">
            <a:avLst/>
          </a:prstGeom>
        </p:spPr>
      </p:pic>
      <p:pic>
        <p:nvPicPr>
          <p:cNvPr id="8" name="Picture 7">
            <a:extLst>
              <a:ext uri="{FF2B5EF4-FFF2-40B4-BE49-F238E27FC236}">
                <a16:creationId xmlns:a16="http://schemas.microsoft.com/office/drawing/2014/main" id="{09062A73-AE2F-E242-B59B-844F3FFE7AA5}"/>
              </a:ext>
            </a:extLst>
          </p:cNvPr>
          <p:cNvPicPr>
            <a:picLocks noChangeAspect="1"/>
          </p:cNvPicPr>
          <p:nvPr/>
        </p:nvPicPr>
        <p:blipFill rotWithShape="1">
          <a:blip r:embed="rId3"/>
          <a:srcRect l="15744" b="4901"/>
          <a:stretch/>
        </p:blipFill>
        <p:spPr>
          <a:xfrm>
            <a:off x="-31075" y="5178695"/>
            <a:ext cx="991893" cy="1679305"/>
          </a:xfrm>
          <a:prstGeom prst="rect">
            <a:avLst/>
          </a:prstGeom>
        </p:spPr>
      </p:pic>
    </p:spTree>
    <p:extLst>
      <p:ext uri="{BB962C8B-B14F-4D97-AF65-F5344CB8AC3E}">
        <p14:creationId xmlns:p14="http://schemas.microsoft.com/office/powerpoint/2010/main" val="30609097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53</a:t>
            </a:fld>
            <a:endParaRPr lang="en-US" sz="1000" dirty="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3"/>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1715733" y="640964"/>
            <a:ext cx="9635890" cy="87529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sz="2800" b="1" dirty="0">
                <a:solidFill>
                  <a:srgbClr val="616262"/>
                </a:solidFill>
              </a:rPr>
              <a:t>Enlaces Leo o Leo-León con el gabinete y el consejo, enlaces Leo-León con la junta directiva</a:t>
            </a:r>
          </a:p>
        </p:txBody>
      </p:sp>
      <p:pic>
        <p:nvPicPr>
          <p:cNvPr id="15" name="Picture 14">
            <a:extLst>
              <a:ext uri="{FF2B5EF4-FFF2-40B4-BE49-F238E27FC236}">
                <a16:creationId xmlns:a16="http://schemas.microsoft.com/office/drawing/2014/main" id="{3CA1ABDE-925E-6E48-9CEE-9D768A6EE0AD}"/>
              </a:ext>
            </a:extLst>
          </p:cNvPr>
          <p:cNvPicPr>
            <a:picLocks noChangeAspect="1"/>
          </p:cNvPicPr>
          <p:nvPr/>
        </p:nvPicPr>
        <p:blipFill>
          <a:blip r:embed="rId4"/>
          <a:stretch>
            <a:fillRect/>
          </a:stretch>
        </p:blipFill>
        <p:spPr>
          <a:xfrm>
            <a:off x="181715" y="457274"/>
            <a:ext cx="1558206" cy="1558206"/>
          </a:xfrm>
          <a:prstGeom prst="rect">
            <a:avLst/>
          </a:prstGeom>
        </p:spPr>
      </p:pic>
      <p:sp>
        <p:nvSpPr>
          <p:cNvPr id="9" name="TextBox 8">
            <a:extLst>
              <a:ext uri="{FF2B5EF4-FFF2-40B4-BE49-F238E27FC236}">
                <a16:creationId xmlns:a16="http://schemas.microsoft.com/office/drawing/2014/main" id="{AD3F724B-EFB1-4B3D-AAF5-ACA42042679E}"/>
              </a:ext>
            </a:extLst>
          </p:cNvPr>
          <p:cNvSpPr txBox="1"/>
          <p:nvPr/>
        </p:nvSpPr>
        <p:spPr>
          <a:xfrm>
            <a:off x="1715733" y="1876411"/>
            <a:ext cx="9821424" cy="4832092"/>
          </a:xfrm>
          <a:prstGeom prst="rect">
            <a:avLst/>
          </a:prstGeom>
          <a:noFill/>
        </p:spPr>
        <p:txBody>
          <a:bodyPr wrap="square">
            <a:spAutoFit/>
          </a:bodyPr>
          <a:lstStyle/>
          <a:p>
            <a:r>
              <a:rPr lang="es-ES" sz="2400" dirty="0">
                <a:solidFill>
                  <a:srgbClr val="616262"/>
                </a:solidFill>
                <a:latin typeface="Arial" panose="020B0604020202020204" pitchFamily="34" charset="0"/>
                <a:cs typeface="Arial" panose="020B0604020202020204" pitchFamily="34" charset="0"/>
              </a:rPr>
              <a:t>El gobernador de distrito / presidente de consejo puede nombrar a un Leo o Leo-León para que sirva durante un año en el Distrito / Distrito Múltiple como </a:t>
            </a:r>
            <a:r>
              <a:rPr lang="es-ES" sz="2400" b="1" dirty="0">
                <a:solidFill>
                  <a:srgbClr val="00AC69"/>
                </a:solidFill>
                <a:latin typeface="Arial" panose="020B0604020202020204" pitchFamily="34" charset="0"/>
                <a:cs typeface="Arial" panose="020B0604020202020204" pitchFamily="34" charset="0"/>
              </a:rPr>
              <a:t>enlace con el distrito</a:t>
            </a:r>
            <a:r>
              <a:rPr lang="es-ES" sz="2400" dirty="0">
                <a:solidFill>
                  <a:srgbClr val="616262"/>
                </a:solidFill>
                <a:latin typeface="Arial" panose="020B0604020202020204" pitchFamily="34" charset="0"/>
                <a:cs typeface="Arial" panose="020B0604020202020204" pitchFamily="34" charset="0"/>
              </a:rPr>
              <a:t>. Este cargo representa los intereses y perspectivas de los Leos y Leos-Leones y facilita la comunicación y las conexiones. </a:t>
            </a:r>
          </a:p>
          <a:p>
            <a:endParaRPr lang="en-US" sz="1000" dirty="0">
              <a:solidFill>
                <a:srgbClr val="616262"/>
              </a:solidFill>
              <a:latin typeface="Arial" panose="020B0604020202020204" pitchFamily="34" charset="0"/>
              <a:cs typeface="Arial" panose="020B0604020202020204" pitchFamily="34" charset="0"/>
            </a:endParaRPr>
          </a:p>
          <a:p>
            <a:r>
              <a:rPr lang="es-ES" sz="2400" dirty="0">
                <a:solidFill>
                  <a:srgbClr val="616262"/>
                </a:solidFill>
                <a:latin typeface="Arial" panose="020B0604020202020204" pitchFamily="34" charset="0"/>
                <a:cs typeface="Arial" panose="020B0604020202020204" pitchFamily="34" charset="0"/>
              </a:rPr>
              <a:t>El cargo de </a:t>
            </a:r>
            <a:r>
              <a:rPr lang="es-ES" sz="2400" b="1" dirty="0">
                <a:solidFill>
                  <a:srgbClr val="00AC69"/>
                </a:solidFill>
                <a:latin typeface="Arial" panose="020B0604020202020204" pitchFamily="34" charset="0"/>
                <a:cs typeface="Arial" panose="020B0604020202020204" pitchFamily="34" charset="0"/>
              </a:rPr>
              <a:t>enlace Leo-León con la Junta Directiva </a:t>
            </a:r>
            <a:r>
              <a:rPr lang="es-ES" sz="2400" dirty="0">
                <a:solidFill>
                  <a:srgbClr val="616262"/>
                </a:solidFill>
                <a:latin typeface="Arial" panose="020B0604020202020204" pitchFamily="34" charset="0"/>
                <a:cs typeface="Arial" panose="020B0604020202020204" pitchFamily="34" charset="0"/>
              </a:rPr>
              <a:t>es una oportunidad para que dos socios Leos-Leones formen parte de la Junta Directiva Internacional de la Asociación. El Presidente Internacional de los Leones selecciona a los enlaces para que sirvan por un período de un año como designados sin derecho a voto. </a:t>
            </a:r>
          </a:p>
          <a:p>
            <a:endParaRPr lang="en-US" sz="1000" dirty="0">
              <a:solidFill>
                <a:srgbClr val="616262"/>
              </a:solidFill>
              <a:latin typeface="Arial" panose="020B0604020202020204" pitchFamily="34" charset="0"/>
              <a:cs typeface="Arial" panose="020B0604020202020204" pitchFamily="34" charset="0"/>
            </a:endParaRPr>
          </a:p>
          <a:p>
            <a:r>
              <a:rPr lang="es-ES" sz="2400" dirty="0">
                <a:solidFill>
                  <a:srgbClr val="616262"/>
                </a:solidFill>
                <a:latin typeface="Arial" panose="020B0604020202020204" pitchFamily="34" charset="0"/>
                <a:cs typeface="Arial" panose="020B0604020202020204" pitchFamily="34" charset="0"/>
              </a:rPr>
              <a:t>Para obtener más información sobre cada rol, consulte los capítulos III y VII del Manual de Normas. </a:t>
            </a:r>
          </a:p>
        </p:txBody>
      </p:sp>
      <p:pic>
        <p:nvPicPr>
          <p:cNvPr id="7" name="Picture 6">
            <a:extLst>
              <a:ext uri="{FF2B5EF4-FFF2-40B4-BE49-F238E27FC236}">
                <a16:creationId xmlns:a16="http://schemas.microsoft.com/office/drawing/2014/main" id="{AA38447D-DE09-4E46-A704-2C94DCA969D5}"/>
              </a:ext>
            </a:extLst>
          </p:cNvPr>
          <p:cNvPicPr>
            <a:picLocks noChangeAspect="1"/>
          </p:cNvPicPr>
          <p:nvPr/>
        </p:nvPicPr>
        <p:blipFill rotWithShape="1">
          <a:blip r:embed="rId3"/>
          <a:srcRect l="15744" b="4901"/>
          <a:stretch/>
        </p:blipFill>
        <p:spPr>
          <a:xfrm>
            <a:off x="-31075" y="5178695"/>
            <a:ext cx="991893" cy="1679305"/>
          </a:xfrm>
          <a:prstGeom prst="rect">
            <a:avLst/>
          </a:prstGeom>
        </p:spPr>
      </p:pic>
    </p:spTree>
    <p:extLst>
      <p:ext uri="{BB962C8B-B14F-4D97-AF65-F5344CB8AC3E}">
        <p14:creationId xmlns:p14="http://schemas.microsoft.com/office/powerpoint/2010/main" val="7753286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54</a:t>
            </a:fld>
            <a:endParaRPr lang="en-US" sz="1000" dirty="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3"/>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066627" y="692749"/>
            <a:ext cx="9329645" cy="87529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sz="3600" b="1" dirty="0">
                <a:solidFill>
                  <a:srgbClr val="616262"/>
                </a:solidFill>
                <a:hlinkClick r:id="rId4">
                  <a:extLst>
                    <a:ext uri="{A12FA001-AC4F-418D-AE19-62706E023703}">
                      <ahyp:hlinkClr xmlns:ahyp="http://schemas.microsoft.com/office/drawing/2018/hyperlinkcolor" val="tx"/>
                    </a:ext>
                  </a:extLst>
                </a:hlinkClick>
              </a:rPr>
              <a:t>Centro Leonístico de Aprendizaje</a:t>
            </a:r>
          </a:p>
        </p:txBody>
      </p:sp>
      <p:pic>
        <p:nvPicPr>
          <p:cNvPr id="15" name="Picture 14">
            <a:extLst>
              <a:ext uri="{FF2B5EF4-FFF2-40B4-BE49-F238E27FC236}">
                <a16:creationId xmlns:a16="http://schemas.microsoft.com/office/drawing/2014/main" id="{3CA1ABDE-925E-6E48-9CEE-9D768A6EE0AD}"/>
              </a:ext>
            </a:extLst>
          </p:cNvPr>
          <p:cNvPicPr>
            <a:picLocks noChangeAspect="1"/>
          </p:cNvPicPr>
          <p:nvPr/>
        </p:nvPicPr>
        <p:blipFill>
          <a:blip r:embed="rId5"/>
          <a:stretch>
            <a:fillRect/>
          </a:stretch>
        </p:blipFill>
        <p:spPr>
          <a:xfrm>
            <a:off x="508421" y="351294"/>
            <a:ext cx="1558206" cy="1558206"/>
          </a:xfrm>
          <a:prstGeom prst="rect">
            <a:avLst/>
          </a:prstGeom>
        </p:spPr>
      </p:pic>
      <p:sp>
        <p:nvSpPr>
          <p:cNvPr id="7" name="Content Placeholder 6">
            <a:extLst>
              <a:ext uri="{FF2B5EF4-FFF2-40B4-BE49-F238E27FC236}">
                <a16:creationId xmlns:a16="http://schemas.microsoft.com/office/drawing/2014/main" id="{29090A20-0B87-4554-89A9-D4FD8415EA44}"/>
              </a:ext>
            </a:extLst>
          </p:cNvPr>
          <p:cNvSpPr txBox="1">
            <a:spLocks/>
          </p:cNvSpPr>
          <p:nvPr/>
        </p:nvSpPr>
        <p:spPr bwMode="auto">
          <a:xfrm>
            <a:off x="209064" y="4481108"/>
            <a:ext cx="6865980" cy="9347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es-ES" sz="2400" dirty="0">
                <a:solidFill>
                  <a:srgbClr val="616262"/>
                </a:solidFill>
                <a:latin typeface="Helvetica Neue" charset="0"/>
                <a:ea typeface="Helvetica Neue" charset="0"/>
                <a:cs typeface="Helvetica Neue" charset="0"/>
              </a:rPr>
              <a:t>Se necesita una Lion Account</a:t>
            </a:r>
          </a:p>
          <a:p>
            <a:pPr algn="ctr"/>
            <a:r>
              <a:rPr lang="es-ES" sz="2400" dirty="0">
                <a:solidFill>
                  <a:srgbClr val="616262"/>
                </a:solidFill>
                <a:latin typeface="Helvetica Neue" charset="0"/>
                <a:ea typeface="Helvetica Neue" charset="0"/>
                <a:cs typeface="Helvetica Neue" charset="0"/>
              </a:rPr>
              <a:t>Cursos actualizados del Centro Leonístico de Aprendizaje</a:t>
            </a:r>
          </a:p>
          <a:p>
            <a:pPr marL="0" indent="0" algn="ctr">
              <a:buNone/>
            </a:pPr>
            <a:endParaRPr lang="en-US" kern="0" dirty="0">
              <a:solidFill>
                <a:schemeClr val="bg1">
                  <a:lumMod val="50000"/>
                </a:schemeClr>
              </a:solidFill>
              <a:latin typeface="Helvetica Neue" charset="0"/>
              <a:ea typeface="Helvetica Neue" charset="0"/>
              <a:cs typeface="Helvetica Neue" charset="0"/>
            </a:endParaRPr>
          </a:p>
        </p:txBody>
      </p:sp>
      <p:pic>
        <p:nvPicPr>
          <p:cNvPr id="9" name="Picture 8" hidden="1">
            <a:extLst>
              <a:ext uri="{FF2B5EF4-FFF2-40B4-BE49-F238E27FC236}">
                <a16:creationId xmlns:a16="http://schemas.microsoft.com/office/drawing/2014/main" id="{A93E8D85-BC1C-4338-B2A2-696CA537AC03}"/>
              </a:ext>
            </a:extLst>
          </p:cNvPr>
          <p:cNvPicPr/>
          <p:nvPr/>
        </p:nvPicPr>
        <p:blipFill>
          <a:blip r:embed="rId6"/>
          <a:stretch>
            <a:fillRect/>
          </a:stretch>
        </p:blipFill>
        <p:spPr>
          <a:xfrm>
            <a:off x="666882" y="1640181"/>
            <a:ext cx="6413029" cy="2409903"/>
          </a:xfrm>
          <a:prstGeom prst="rect">
            <a:avLst/>
          </a:prstGeom>
        </p:spPr>
      </p:pic>
      <p:pic>
        <p:nvPicPr>
          <p:cNvPr id="10" name="Picture 9">
            <a:extLst>
              <a:ext uri="{FF2B5EF4-FFF2-40B4-BE49-F238E27FC236}">
                <a16:creationId xmlns:a16="http://schemas.microsoft.com/office/drawing/2014/main" id="{46BBBC32-7631-4346-A2E5-A365CC571FB6}"/>
              </a:ext>
            </a:extLst>
          </p:cNvPr>
          <p:cNvPicPr/>
          <p:nvPr/>
        </p:nvPicPr>
        <p:blipFill>
          <a:blip r:embed="rId7">
            <a:extLst>
              <a:ext uri="{28A0092B-C50C-407E-A947-70E740481C1C}">
                <a14:useLocalDpi xmlns:a14="http://schemas.microsoft.com/office/drawing/2010/main" val="0"/>
              </a:ext>
            </a:extLst>
          </a:blip>
          <a:stretch>
            <a:fillRect/>
          </a:stretch>
        </p:blipFill>
        <p:spPr>
          <a:xfrm>
            <a:off x="7075044" y="1909500"/>
            <a:ext cx="4009155" cy="4320007"/>
          </a:xfrm>
          <a:prstGeom prst="rect">
            <a:avLst/>
          </a:prstGeom>
          <a:ln>
            <a:solidFill>
              <a:srgbClr val="4472C4">
                <a:lumMod val="50000"/>
              </a:srgbClr>
            </a:solidFill>
          </a:ln>
        </p:spPr>
      </p:pic>
      <p:pic>
        <p:nvPicPr>
          <p:cNvPr id="2" name="Picture 1">
            <a:extLst>
              <a:ext uri="{FF2B5EF4-FFF2-40B4-BE49-F238E27FC236}">
                <a16:creationId xmlns:a16="http://schemas.microsoft.com/office/drawing/2014/main" id="{9C92DBA5-32B0-45A3-9077-F9290167C9C3}"/>
              </a:ext>
            </a:extLst>
          </p:cNvPr>
          <p:cNvPicPr>
            <a:picLocks noChangeAspect="1"/>
          </p:cNvPicPr>
          <p:nvPr/>
        </p:nvPicPr>
        <p:blipFill>
          <a:blip r:embed="rId8"/>
          <a:stretch>
            <a:fillRect/>
          </a:stretch>
        </p:blipFill>
        <p:spPr>
          <a:xfrm>
            <a:off x="611780" y="1909500"/>
            <a:ext cx="6260553" cy="2042869"/>
          </a:xfrm>
          <a:prstGeom prst="rect">
            <a:avLst/>
          </a:prstGeom>
        </p:spPr>
      </p:pic>
      <p:pic>
        <p:nvPicPr>
          <p:cNvPr id="11" name="Picture 10">
            <a:extLst>
              <a:ext uri="{FF2B5EF4-FFF2-40B4-BE49-F238E27FC236}">
                <a16:creationId xmlns:a16="http://schemas.microsoft.com/office/drawing/2014/main" id="{54E770BB-6D02-0345-9E8D-9797C23323B7}"/>
              </a:ext>
            </a:extLst>
          </p:cNvPr>
          <p:cNvPicPr>
            <a:picLocks noChangeAspect="1"/>
          </p:cNvPicPr>
          <p:nvPr/>
        </p:nvPicPr>
        <p:blipFill rotWithShape="1">
          <a:blip r:embed="rId3"/>
          <a:srcRect l="15744" b="4901"/>
          <a:stretch/>
        </p:blipFill>
        <p:spPr>
          <a:xfrm>
            <a:off x="-31075" y="5178695"/>
            <a:ext cx="991893" cy="1679305"/>
          </a:xfrm>
          <a:prstGeom prst="rect">
            <a:avLst/>
          </a:prstGeom>
        </p:spPr>
      </p:pic>
    </p:spTree>
    <p:extLst>
      <p:ext uri="{BB962C8B-B14F-4D97-AF65-F5344CB8AC3E}">
        <p14:creationId xmlns:p14="http://schemas.microsoft.com/office/powerpoint/2010/main" val="27636531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79FB073B-DA9F-8346-8DFE-FBC9BC83AFBD}"/>
              </a:ext>
            </a:extLst>
          </p:cNvPr>
          <p:cNvPicPr>
            <a:picLocks noChangeAspect="1"/>
          </p:cNvPicPr>
          <p:nvPr/>
        </p:nvPicPr>
        <p:blipFill rotWithShape="1">
          <a:blip r:embed="rId3"/>
          <a:srcRect l="16530" t="2053" r="10928" b="4800"/>
          <a:stretch/>
        </p:blipFill>
        <p:spPr>
          <a:xfrm rot="10800000">
            <a:off x="9857182" y="-1"/>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55</a:t>
            </a:fld>
            <a:endParaRPr lang="en-US" sz="1000" dirty="0">
              <a:solidFill>
                <a:srgbClr val="55565A"/>
              </a:solidFill>
            </a:endParaRPr>
          </a:p>
        </p:txBody>
      </p:sp>
      <p:pic>
        <p:nvPicPr>
          <p:cNvPr id="3" name="Picture 2">
            <a:extLst>
              <a:ext uri="{FF2B5EF4-FFF2-40B4-BE49-F238E27FC236}">
                <a16:creationId xmlns:a16="http://schemas.microsoft.com/office/drawing/2014/main" id="{2AB11298-17E2-0641-8FBE-2A3FB267B9EA}"/>
              </a:ext>
            </a:extLst>
          </p:cNvPr>
          <p:cNvPicPr>
            <a:picLocks noChangeAspect="1"/>
          </p:cNvPicPr>
          <p:nvPr/>
        </p:nvPicPr>
        <p:blipFill>
          <a:blip r:embed="rId4"/>
          <a:stretch>
            <a:fillRect/>
          </a:stretch>
        </p:blipFill>
        <p:spPr>
          <a:xfrm>
            <a:off x="10136806" y="798416"/>
            <a:ext cx="1679305" cy="1679305"/>
          </a:xfrm>
          <a:prstGeom prst="rect">
            <a:avLst/>
          </a:prstGeom>
        </p:spPr>
      </p:pic>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5"/>
          <a:srcRect l="15744" b="4901"/>
          <a:stretch/>
        </p:blipFill>
        <p:spPr>
          <a:xfrm>
            <a:off x="-1" y="5209574"/>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873759" y="1807425"/>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Aft>
                <a:spcPts val="1200"/>
              </a:spcAft>
            </a:pPr>
            <a:r>
              <a:rPr lang="es-ES" sz="2400" b="1" dirty="0">
                <a:solidFill>
                  <a:srgbClr val="616262"/>
                </a:solidFill>
                <a:latin typeface="Helvetica Neue" charset="0"/>
                <a:ea typeface="Helvetica Neue" charset="0"/>
                <a:cs typeface="Helvetica Neue" charset="0"/>
              </a:rPr>
              <a:t>Ofrecen ayuda financiera a distritos múltiples, distritos, subdistritos o distritos únicos que estén interesados en organizar un evento de liderato Leo.</a:t>
            </a:r>
          </a:p>
          <a:p>
            <a:pPr marL="285750" indent="-285750">
              <a:buFont typeface="Arial" panose="020B0604020202020204" pitchFamily="34" charset="0"/>
              <a:buChar char="•"/>
            </a:pPr>
            <a:r>
              <a:rPr lang="es-ES" sz="2400" dirty="0">
                <a:solidFill>
                  <a:srgbClr val="616262"/>
                </a:solidFill>
                <a:ea typeface="Helvetica Neue" charset="0"/>
              </a:rPr>
              <a:t>Subvenciones reembolsables de 2.000 USD</a:t>
            </a:r>
          </a:p>
          <a:p>
            <a:pPr marL="285750" indent="-285750">
              <a:buFont typeface="Arial" panose="020B0604020202020204" pitchFamily="34" charset="0"/>
              <a:buChar char="•"/>
            </a:pPr>
            <a:r>
              <a:rPr lang="es-ES" sz="2400" dirty="0">
                <a:solidFill>
                  <a:srgbClr val="616262"/>
                </a:solidFill>
                <a:ea typeface="Helvetica Neue" charset="0"/>
              </a:rPr>
              <a:t>Hasta 3 subvenciones por área estatutaria</a:t>
            </a:r>
          </a:p>
          <a:p>
            <a:pPr marL="285750" indent="-285750">
              <a:buFont typeface="Arial" panose="020B0604020202020204" pitchFamily="34" charset="0"/>
              <a:buChar char="•"/>
            </a:pPr>
            <a:r>
              <a:rPr lang="es-ES" sz="2400" dirty="0">
                <a:solidFill>
                  <a:srgbClr val="616262"/>
                </a:solidFill>
              </a:rPr>
              <a:t>Los Leos presentan o ayudan a presentar las sesiones</a:t>
            </a:r>
          </a:p>
          <a:p>
            <a:pPr marL="285750" indent="-285750">
              <a:buFont typeface="Arial" panose="020B0604020202020204" pitchFamily="34" charset="0"/>
              <a:buChar char="•"/>
            </a:pPr>
            <a:r>
              <a:rPr lang="es-ES" sz="2400" dirty="0">
                <a:solidFill>
                  <a:srgbClr val="616262"/>
                </a:solidFill>
              </a:rPr>
              <a:t>Los Leos forman parte del comité de planificación de la conferencia</a:t>
            </a:r>
          </a:p>
          <a:p>
            <a:pPr marL="285750" indent="-285750">
              <a:buFont typeface="Arial" panose="020B0604020202020204" pitchFamily="34" charset="0"/>
              <a:buChar char="•"/>
            </a:pPr>
            <a:r>
              <a:rPr lang="es-ES" sz="2400" dirty="0">
                <a:solidFill>
                  <a:srgbClr val="616262"/>
                </a:solidFill>
              </a:rPr>
              <a:t>Evento independiente</a:t>
            </a:r>
          </a:p>
          <a:p>
            <a:pPr marL="285750" indent="-285750">
              <a:buFont typeface="Arial" panose="020B0604020202020204" pitchFamily="34" charset="0"/>
              <a:buChar char="•"/>
            </a:pPr>
            <a:r>
              <a:rPr lang="es-ES" sz="2400" dirty="0">
                <a:solidFill>
                  <a:srgbClr val="616262"/>
                </a:solidFill>
              </a:rPr>
              <a:t>Los Leones y Leos colaboran</a:t>
            </a:r>
          </a:p>
          <a:p>
            <a:pPr marL="804849" lvl="1" indent="-285750">
              <a:buFontTx/>
              <a:buChar char="-"/>
            </a:pPr>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873759" y="1080010"/>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3200" dirty="0">
                <a:solidFill>
                  <a:srgbClr val="616262"/>
                </a:solidFill>
                <a:latin typeface="Arial" panose="020B0604020202020204" pitchFamily="34" charset="0"/>
                <a:cs typeface="Arial" panose="020B0604020202020204" pitchFamily="34" charset="0"/>
              </a:rPr>
              <a:t>Subvenciones de Liderato Leo</a:t>
            </a:r>
          </a:p>
        </p:txBody>
      </p:sp>
      <p:sp>
        <p:nvSpPr>
          <p:cNvPr id="15" name="TextBox 14">
            <a:extLst>
              <a:ext uri="{FF2B5EF4-FFF2-40B4-BE49-F238E27FC236}">
                <a16:creationId xmlns:a16="http://schemas.microsoft.com/office/drawing/2014/main" id="{4EC68F19-F32C-4626-B756-6A6B2F1853FF}"/>
              </a:ext>
            </a:extLst>
          </p:cNvPr>
          <p:cNvSpPr txBox="1"/>
          <p:nvPr/>
        </p:nvSpPr>
        <p:spPr>
          <a:xfrm>
            <a:off x="8037686" y="5092640"/>
            <a:ext cx="3638992" cy="1200329"/>
          </a:xfrm>
          <a:prstGeom prst="rect">
            <a:avLst/>
          </a:prstGeom>
          <a:solidFill>
            <a:schemeClr val="bg1"/>
          </a:solidFill>
          <a:ln w="57150">
            <a:solidFill>
              <a:srgbClr val="FFC000"/>
            </a:solidFill>
          </a:ln>
        </p:spPr>
        <p:txBody>
          <a:bodyPr wrap="square" rtlCol="0">
            <a:spAutoFit/>
          </a:bodyPr>
          <a:lstStyle/>
          <a:p>
            <a:pPr algn="ctr"/>
            <a:r>
              <a:rPr lang="es-ES" sz="2400" b="1" dirty="0">
                <a:solidFill>
                  <a:srgbClr val="00AC69"/>
                </a:solidFill>
                <a:latin typeface="Helvetica Neue" charset="0"/>
                <a:ea typeface="Helvetica Neue" charset="0"/>
                <a:cs typeface="Helvetica Neue" charset="0"/>
              </a:rPr>
              <a:t>Se aceptan entre el 1 de julio</a:t>
            </a:r>
            <a:r>
              <a:rPr lang="es-ES" sz="2400" b="1" baseline="30000" dirty="0">
                <a:solidFill>
                  <a:srgbClr val="00AC69"/>
                </a:solidFill>
                <a:latin typeface="Helvetica Neue" charset="0"/>
                <a:ea typeface="Helvetica Neue" charset="0"/>
                <a:cs typeface="Helvetica Neue" charset="0"/>
              </a:rPr>
              <a:t> </a:t>
            </a:r>
            <a:r>
              <a:rPr lang="es-ES" sz="2400" b="1" dirty="0">
                <a:solidFill>
                  <a:srgbClr val="00AC69"/>
                </a:solidFill>
                <a:latin typeface="Helvetica Neue" charset="0"/>
                <a:ea typeface="Helvetica Neue" charset="0"/>
                <a:cs typeface="Helvetica Neue" charset="0"/>
              </a:rPr>
              <a:t>y el 1 de mayo. </a:t>
            </a:r>
          </a:p>
          <a:p>
            <a:pPr algn="ctr"/>
            <a:r>
              <a:rPr lang="es-ES" sz="2400" b="1" dirty="0">
                <a:solidFill>
                  <a:srgbClr val="00AC69"/>
                </a:solidFill>
                <a:latin typeface="Helvetica Neue" charset="0"/>
                <a:ea typeface="Helvetica Neue" charset="0"/>
                <a:cs typeface="Helvetica Neue" charset="0"/>
              </a:rPr>
              <a:t>Por orden de llegada.</a:t>
            </a:r>
          </a:p>
        </p:txBody>
      </p:sp>
    </p:spTree>
    <p:extLst>
      <p:ext uri="{BB962C8B-B14F-4D97-AF65-F5344CB8AC3E}">
        <p14:creationId xmlns:p14="http://schemas.microsoft.com/office/powerpoint/2010/main" val="21708140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1796"/>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79FB073B-DA9F-8346-8DFE-FBC9BC83AFBD}"/>
              </a:ext>
            </a:extLst>
          </p:cNvPr>
          <p:cNvPicPr>
            <a:picLocks noChangeAspect="1"/>
          </p:cNvPicPr>
          <p:nvPr/>
        </p:nvPicPr>
        <p:blipFill rotWithShape="1">
          <a:blip r:embed="rId3"/>
          <a:srcRect l="16530" t="2053" r="10928" b="4800"/>
          <a:stretch/>
        </p:blipFill>
        <p:spPr>
          <a:xfrm rot="10800000">
            <a:off x="9857182" y="-42524"/>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56</a:t>
            </a:fld>
            <a:endParaRPr lang="en-US" sz="1000" dirty="0">
              <a:solidFill>
                <a:srgbClr val="55565A"/>
              </a:solidFill>
            </a:endParaRPr>
          </a:p>
        </p:txBody>
      </p:sp>
      <p:pic>
        <p:nvPicPr>
          <p:cNvPr id="3" name="Picture 2">
            <a:extLst>
              <a:ext uri="{FF2B5EF4-FFF2-40B4-BE49-F238E27FC236}">
                <a16:creationId xmlns:a16="http://schemas.microsoft.com/office/drawing/2014/main" id="{2AB11298-17E2-0641-8FBE-2A3FB267B9EA}"/>
              </a:ext>
            </a:extLst>
          </p:cNvPr>
          <p:cNvPicPr>
            <a:picLocks noChangeAspect="1"/>
          </p:cNvPicPr>
          <p:nvPr/>
        </p:nvPicPr>
        <p:blipFill>
          <a:blip r:embed="rId4"/>
          <a:stretch>
            <a:fillRect/>
          </a:stretch>
        </p:blipFill>
        <p:spPr>
          <a:xfrm>
            <a:off x="10136806" y="798416"/>
            <a:ext cx="1679305" cy="1679305"/>
          </a:xfrm>
          <a:prstGeom prst="rect">
            <a:avLst/>
          </a:prstGeom>
        </p:spPr>
      </p:pic>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5"/>
          <a:srcRect l="15744" b="4901"/>
          <a:stretch/>
        </p:blipFill>
        <p:spPr>
          <a:xfrm>
            <a:off x="-1" y="5209574"/>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948982" y="1550246"/>
            <a:ext cx="7679629"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Aft>
                <a:spcPts val="1200"/>
              </a:spcAft>
            </a:pPr>
            <a:r>
              <a:rPr lang="es-ES" sz="2400" b="1" dirty="0">
                <a:solidFill>
                  <a:srgbClr val="616262"/>
                </a:solidFill>
                <a:ea typeface="Helvetica Neue" charset="0"/>
              </a:rPr>
              <a:t>Ofrecen ayuda financiera para los proyectos de servicio Leo que llevan a cabo los clubes Leo en un distrito o distrito múltiple de Leones.</a:t>
            </a:r>
          </a:p>
          <a:p>
            <a:pPr marL="482600" indent="-342900">
              <a:lnSpc>
                <a:spcPct val="115000"/>
              </a:lnSpc>
              <a:buSzPts val="1400"/>
              <a:buFont typeface="Arial" panose="020B0604020202020204" pitchFamily="34" charset="0"/>
              <a:buChar char="•"/>
            </a:pPr>
            <a:r>
              <a:rPr lang="es-ES" sz="2400" dirty="0">
                <a:solidFill>
                  <a:srgbClr val="616262"/>
                </a:solidFill>
              </a:rPr>
              <a:t>De 1.500 a 5.000 USD para un distrito o distrito múltiple de Leones</a:t>
            </a:r>
          </a:p>
          <a:p>
            <a:pPr marL="482600" indent="-342900">
              <a:lnSpc>
                <a:spcPct val="115000"/>
              </a:lnSpc>
              <a:buSzPts val="1400"/>
              <a:buFont typeface="Arial" panose="020B0604020202020204" pitchFamily="34" charset="0"/>
              <a:buChar char="•"/>
            </a:pPr>
            <a:r>
              <a:rPr lang="es-ES" sz="2400" dirty="0">
                <a:solidFill>
                  <a:srgbClr val="616262"/>
                </a:solidFill>
              </a:rPr>
              <a:t>Requisito de 25% de fondos correspondidos recaudados localmente</a:t>
            </a:r>
          </a:p>
          <a:p>
            <a:pPr marL="482600" indent="-342900">
              <a:lnSpc>
                <a:spcPct val="115000"/>
              </a:lnSpc>
              <a:buSzPts val="1400"/>
              <a:buFont typeface="Arial" panose="020B0604020202020204" pitchFamily="34" charset="0"/>
              <a:buChar char="•"/>
            </a:pPr>
            <a:r>
              <a:rPr lang="es-ES" sz="2400" dirty="0">
                <a:solidFill>
                  <a:srgbClr val="616262"/>
                </a:solidFill>
              </a:rPr>
              <a:t>Deben incluir:</a:t>
            </a:r>
          </a:p>
          <a:p>
            <a:pPr marL="1001699" lvl="1" indent="-342900">
              <a:lnSpc>
                <a:spcPct val="115000"/>
              </a:lnSpc>
              <a:buSzPts val="1400"/>
              <a:buFont typeface="Arial" panose="020B0604020202020204" pitchFamily="34" charset="0"/>
              <a:buChar char="•"/>
            </a:pPr>
            <a:r>
              <a:rPr lang="es-ES" sz="2400" dirty="0">
                <a:solidFill>
                  <a:srgbClr val="616262"/>
                </a:solidFill>
              </a:rPr>
              <a:t>Servicio práctico</a:t>
            </a:r>
          </a:p>
          <a:p>
            <a:pPr marL="1001699" lvl="1" indent="-342900">
              <a:lnSpc>
                <a:spcPct val="115000"/>
              </a:lnSpc>
              <a:buSzPts val="1400"/>
              <a:buFont typeface="Arial" panose="020B0604020202020204" pitchFamily="34" charset="0"/>
              <a:buChar char="•"/>
            </a:pPr>
            <a:r>
              <a:rPr lang="es-ES" sz="2400" dirty="0">
                <a:solidFill>
                  <a:srgbClr val="616262"/>
                </a:solidFill>
              </a:rPr>
              <a:t>Colaboración entre Leos y Leones</a:t>
            </a:r>
          </a:p>
          <a:p>
            <a:pPr marL="804849" lvl="1" indent="-285750">
              <a:buFontTx/>
              <a:buChar char="-"/>
            </a:pPr>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960184" y="9491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3200" dirty="0">
                <a:solidFill>
                  <a:srgbClr val="616262"/>
                </a:solidFill>
                <a:latin typeface="Arial" panose="020B0604020202020204" pitchFamily="34" charset="0"/>
                <a:cs typeface="Arial" panose="020B0604020202020204" pitchFamily="34" charset="0"/>
              </a:rPr>
              <a:t>Subvenciones de LCIF de Servicio Leo</a:t>
            </a:r>
          </a:p>
        </p:txBody>
      </p:sp>
      <p:sp>
        <p:nvSpPr>
          <p:cNvPr id="11" name="TextBox 10">
            <a:extLst>
              <a:ext uri="{FF2B5EF4-FFF2-40B4-BE49-F238E27FC236}">
                <a16:creationId xmlns:a16="http://schemas.microsoft.com/office/drawing/2014/main" id="{AF8A0016-3380-C74F-A6C8-53798FDD9D4A}"/>
              </a:ext>
            </a:extLst>
          </p:cNvPr>
          <p:cNvSpPr txBox="1"/>
          <p:nvPr/>
        </p:nvSpPr>
        <p:spPr>
          <a:xfrm>
            <a:off x="8177119" y="4247674"/>
            <a:ext cx="3638992" cy="1200329"/>
          </a:xfrm>
          <a:prstGeom prst="rect">
            <a:avLst/>
          </a:prstGeom>
          <a:solidFill>
            <a:schemeClr val="bg1"/>
          </a:solidFill>
          <a:ln w="57150">
            <a:solidFill>
              <a:srgbClr val="FFC000"/>
            </a:solidFill>
          </a:ln>
        </p:spPr>
        <p:txBody>
          <a:bodyPr wrap="square" rtlCol="0">
            <a:spAutoFit/>
          </a:bodyPr>
          <a:lstStyle/>
          <a:p>
            <a:pPr algn="ctr"/>
            <a:r>
              <a:rPr lang="es-ES" sz="2400" b="1" dirty="0">
                <a:solidFill>
                  <a:srgbClr val="00AC69"/>
                </a:solidFill>
                <a:latin typeface="Helvetica Neue" charset="0"/>
                <a:ea typeface="Helvetica Neue" charset="0"/>
                <a:cs typeface="Helvetica Neue" charset="0"/>
              </a:rPr>
              <a:t>Se aceptan entre el 1 de julio</a:t>
            </a:r>
            <a:r>
              <a:rPr lang="es-ES" sz="2400" b="1" baseline="30000" dirty="0">
                <a:solidFill>
                  <a:srgbClr val="00AC69"/>
                </a:solidFill>
                <a:latin typeface="Helvetica Neue" charset="0"/>
                <a:ea typeface="Helvetica Neue" charset="0"/>
                <a:cs typeface="Helvetica Neue" charset="0"/>
              </a:rPr>
              <a:t> </a:t>
            </a:r>
            <a:r>
              <a:rPr lang="es-ES" sz="2400" b="1" dirty="0">
                <a:solidFill>
                  <a:srgbClr val="00AC69"/>
                </a:solidFill>
                <a:latin typeface="Helvetica Neue" charset="0"/>
                <a:ea typeface="Helvetica Neue" charset="0"/>
                <a:cs typeface="Helvetica Neue" charset="0"/>
              </a:rPr>
              <a:t>y el 1 de mayo. </a:t>
            </a:r>
          </a:p>
          <a:p>
            <a:pPr algn="ctr"/>
            <a:r>
              <a:rPr lang="es-ES" sz="2400" b="1" dirty="0">
                <a:solidFill>
                  <a:srgbClr val="00AC69"/>
                </a:solidFill>
                <a:latin typeface="Helvetica Neue" charset="0"/>
                <a:ea typeface="Helvetica Neue" charset="0"/>
                <a:cs typeface="Helvetica Neue" charset="0"/>
              </a:rPr>
              <a:t>Por orden de llegada.</a:t>
            </a:r>
          </a:p>
        </p:txBody>
      </p:sp>
    </p:spTree>
    <p:extLst>
      <p:ext uri="{BB962C8B-B14F-4D97-AF65-F5344CB8AC3E}">
        <p14:creationId xmlns:p14="http://schemas.microsoft.com/office/powerpoint/2010/main" val="25578177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9FB073B-DA9F-8346-8DFE-FBC9BC83AFBD}"/>
              </a:ext>
            </a:extLst>
          </p:cNvPr>
          <p:cNvPicPr>
            <a:picLocks noChangeAspect="1"/>
          </p:cNvPicPr>
          <p:nvPr/>
        </p:nvPicPr>
        <p:blipFill rotWithShape="1">
          <a:blip r:embed="rId4"/>
          <a:srcRect l="16530" t="2053" r="10928" b="4800"/>
          <a:stretch/>
        </p:blipFill>
        <p:spPr>
          <a:xfrm rot="10800000">
            <a:off x="9857182" y="-1"/>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57</a:t>
            </a:fld>
            <a:endParaRPr lang="en-US" sz="1000" dirty="0">
              <a:solidFill>
                <a:srgbClr val="55565A"/>
              </a:solidFill>
            </a:endParaRPr>
          </a:p>
        </p:txBody>
      </p:sp>
      <p:pic>
        <p:nvPicPr>
          <p:cNvPr id="3" name="Picture 2">
            <a:extLst>
              <a:ext uri="{FF2B5EF4-FFF2-40B4-BE49-F238E27FC236}">
                <a16:creationId xmlns:a16="http://schemas.microsoft.com/office/drawing/2014/main" id="{2AB11298-17E2-0641-8FBE-2A3FB267B9EA}"/>
              </a:ext>
            </a:extLst>
          </p:cNvPr>
          <p:cNvPicPr>
            <a:picLocks noChangeAspect="1"/>
          </p:cNvPicPr>
          <p:nvPr/>
        </p:nvPicPr>
        <p:blipFill>
          <a:blip r:embed="rId5"/>
          <a:stretch>
            <a:fillRect/>
          </a:stretch>
        </p:blipFill>
        <p:spPr>
          <a:xfrm>
            <a:off x="10136806" y="798416"/>
            <a:ext cx="1679305" cy="1679305"/>
          </a:xfrm>
          <a:prstGeom prst="rect">
            <a:avLst/>
          </a:prstGeom>
        </p:spPr>
      </p:pic>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6"/>
          <a:srcRect l="15744" b="4901"/>
          <a:stretch/>
        </p:blipFill>
        <p:spPr>
          <a:xfrm>
            <a:off x="-1" y="5209574"/>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375889" y="1807425"/>
            <a:ext cx="10455139"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804849" lvl="1" indent="-285750">
              <a:buFontTx/>
              <a:buChar char="-"/>
            </a:pPr>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960184" y="567341"/>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3200" dirty="0">
                <a:solidFill>
                  <a:srgbClr val="616262"/>
                </a:solidFill>
                <a:latin typeface="Arial" panose="020B0604020202020204" pitchFamily="34" charset="0"/>
                <a:cs typeface="Arial" panose="020B0604020202020204" pitchFamily="34" charset="0"/>
              </a:rPr>
              <a:t>Premios para Leos </a:t>
            </a:r>
          </a:p>
        </p:txBody>
      </p:sp>
      <p:sp>
        <p:nvSpPr>
          <p:cNvPr id="2" name="TextBox 1">
            <a:extLst>
              <a:ext uri="{FF2B5EF4-FFF2-40B4-BE49-F238E27FC236}">
                <a16:creationId xmlns:a16="http://schemas.microsoft.com/office/drawing/2014/main" id="{29DAECCD-02C9-4804-8494-BF7B7262CC59}"/>
              </a:ext>
            </a:extLst>
          </p:cNvPr>
          <p:cNvSpPr txBox="1"/>
          <p:nvPr/>
        </p:nvSpPr>
        <p:spPr>
          <a:xfrm>
            <a:off x="943670" y="1155002"/>
            <a:ext cx="9279516" cy="5678478"/>
          </a:xfrm>
          <a:prstGeom prst="rect">
            <a:avLst/>
          </a:prstGeom>
          <a:noFill/>
        </p:spPr>
        <p:txBody>
          <a:bodyPr wrap="square" rtlCol="0">
            <a:spAutoFit/>
          </a:bodyPr>
          <a:lstStyle/>
          <a:p>
            <a:pPr>
              <a:spcBef>
                <a:spcPts val="0"/>
              </a:spcBef>
              <a:spcAft>
                <a:spcPts val="600"/>
              </a:spcAft>
              <a:defRPr/>
            </a:pPr>
            <a:r>
              <a:rPr lang="es-ES" sz="2300" dirty="0">
                <a:solidFill>
                  <a:srgbClr val="616262"/>
                </a:solidFill>
                <a:latin typeface="Arial" panose="020B0604020202020204" pitchFamily="34" charset="0"/>
                <a:cs typeface="Arial" panose="020B0604020202020204" pitchFamily="34" charset="0"/>
              </a:rPr>
              <a:t>La Asociación Internacional de Clubes de Leones ofrece diferentes premios para reconocer a los Leos y Leones que están activos en el Programa de Clubes Leo. Estos son algunos tipos de premios, pero para obtener más detalles, visitar el sitio web de los Leones en </a:t>
            </a:r>
            <a:r>
              <a:rPr lang="es-ES" sz="2300" dirty="0">
                <a:solidFill>
                  <a:srgbClr val="81827C"/>
                </a:solidFill>
                <a:latin typeface="Arial" panose="020B0604020202020204" pitchFamily="34" charset="0"/>
                <a:cs typeface="Arial" panose="020B0604020202020204" pitchFamily="34" charset="0"/>
                <a:hlinkClick r:id="rId7"/>
              </a:rPr>
              <a:t>https://www.lionsclubs.org/es/resources-for-members/resource-center/leo-awards-and-recognitions</a:t>
            </a:r>
          </a:p>
          <a:p>
            <a:pPr>
              <a:spcBef>
                <a:spcPts val="0"/>
              </a:spcBef>
              <a:spcAft>
                <a:spcPts val="600"/>
              </a:spcAft>
              <a:defRPr/>
            </a:pPr>
            <a:r>
              <a:rPr lang="es-ES" sz="2300" b="1" u="sng" dirty="0">
                <a:solidFill>
                  <a:srgbClr val="00AC69"/>
                </a:solidFill>
                <a:latin typeface="Arial" panose="020B0604020202020204" pitchFamily="34" charset="0"/>
                <a:cs typeface="Arial" panose="020B0604020202020204" pitchFamily="34" charset="0"/>
              </a:rPr>
              <a:t>Individual</a:t>
            </a:r>
          </a:p>
          <a:p>
            <a:pPr marL="342900" indent="-342900">
              <a:spcBef>
                <a:spcPts val="0"/>
              </a:spcBef>
              <a:spcAft>
                <a:spcPts val="600"/>
              </a:spcAft>
              <a:buFont typeface="Arial" panose="020B0604020202020204" pitchFamily="34" charset="0"/>
              <a:buChar char="•"/>
              <a:defRPr/>
            </a:pPr>
            <a:r>
              <a:rPr lang="es-ES" sz="2300" dirty="0">
                <a:solidFill>
                  <a:srgbClr val="616262"/>
                </a:solidFill>
                <a:latin typeface="Arial" panose="020B0604020202020204" pitchFamily="34" charset="0"/>
                <a:cs typeface="Arial" panose="020B0604020202020204" pitchFamily="34" charset="0"/>
              </a:rPr>
              <a:t>Leo del Año</a:t>
            </a:r>
          </a:p>
          <a:p>
            <a:pPr>
              <a:spcBef>
                <a:spcPts val="0"/>
              </a:spcBef>
              <a:spcAft>
                <a:spcPts val="600"/>
              </a:spcAft>
              <a:defRPr/>
            </a:pPr>
            <a:r>
              <a:rPr lang="es-ES" sz="2300" b="1" u="sng" dirty="0">
                <a:solidFill>
                  <a:srgbClr val="00AC69"/>
                </a:solidFill>
                <a:latin typeface="Arial" panose="020B0604020202020204" pitchFamily="34" charset="0"/>
                <a:cs typeface="Arial" panose="020B0604020202020204" pitchFamily="34" charset="0"/>
              </a:rPr>
              <a:t>Club</a:t>
            </a:r>
          </a:p>
          <a:p>
            <a:pPr marL="342900" indent="-342900">
              <a:spcBef>
                <a:spcPts val="0"/>
              </a:spcBef>
              <a:spcAft>
                <a:spcPts val="600"/>
              </a:spcAft>
              <a:buFont typeface="Arial" panose="020B0604020202020204" pitchFamily="34" charset="0"/>
              <a:buChar char="•"/>
              <a:defRPr/>
            </a:pPr>
            <a:r>
              <a:rPr lang="es-ES" sz="2300" dirty="0">
                <a:solidFill>
                  <a:srgbClr val="616262"/>
                </a:solidFill>
                <a:latin typeface="Arial" panose="020B0604020202020204" pitchFamily="34" charset="0"/>
                <a:cs typeface="Arial" panose="020B0604020202020204" pitchFamily="34" charset="0"/>
              </a:rPr>
              <a:t>Premio Club por Excelencia</a:t>
            </a:r>
          </a:p>
          <a:p>
            <a:pPr marL="342900" indent="-342900">
              <a:spcBef>
                <a:spcPts val="0"/>
              </a:spcBef>
              <a:spcAft>
                <a:spcPts val="600"/>
              </a:spcAft>
              <a:buFont typeface="Arial" panose="020B0604020202020204" pitchFamily="34" charset="0"/>
              <a:buChar char="•"/>
              <a:defRPr/>
            </a:pPr>
            <a:r>
              <a:rPr lang="es-ES" sz="2300" dirty="0">
                <a:solidFill>
                  <a:srgbClr val="616262"/>
                </a:solidFill>
                <a:latin typeface="Arial" panose="020B0604020202020204" pitchFamily="34" charset="0"/>
                <a:cs typeface="Arial" panose="020B0604020202020204" pitchFamily="34" charset="0"/>
              </a:rPr>
              <a:t>Premio Sirviendo Juntos</a:t>
            </a:r>
          </a:p>
          <a:p>
            <a:pPr>
              <a:spcBef>
                <a:spcPts val="0"/>
              </a:spcBef>
              <a:spcAft>
                <a:spcPts val="600"/>
              </a:spcAft>
              <a:defRPr/>
            </a:pPr>
            <a:r>
              <a:rPr lang="es-ES" sz="2300" b="1" u="sng" dirty="0">
                <a:solidFill>
                  <a:srgbClr val="00AC69"/>
                </a:solidFill>
                <a:latin typeface="Arial" panose="020B0604020202020204" pitchFamily="34" charset="0"/>
                <a:cs typeface="Arial" panose="020B0604020202020204" pitchFamily="34" charset="0"/>
              </a:rPr>
              <a:t>Distrito / Distrito Múltiple</a:t>
            </a:r>
          </a:p>
          <a:p>
            <a:pPr marL="342900" indent="-342900">
              <a:spcBef>
                <a:spcPts val="0"/>
              </a:spcBef>
              <a:spcAft>
                <a:spcPts val="600"/>
              </a:spcAft>
              <a:buFont typeface="Arial" panose="020B0604020202020204" pitchFamily="34" charset="0"/>
              <a:buChar char="•"/>
              <a:defRPr/>
            </a:pPr>
            <a:r>
              <a:rPr lang="es-ES" sz="2300" dirty="0">
                <a:solidFill>
                  <a:srgbClr val="616262"/>
                </a:solidFill>
                <a:latin typeface="Arial" panose="020B0604020202020204" pitchFamily="34" charset="0"/>
                <a:cs typeface="Arial" panose="020B0604020202020204" pitchFamily="34" charset="0"/>
              </a:rPr>
              <a:t>Premios para Presidentes de Distritos Leo</a:t>
            </a:r>
          </a:p>
          <a:p>
            <a:pPr>
              <a:spcBef>
                <a:spcPts val="0"/>
              </a:spcBef>
              <a:spcAft>
                <a:spcPts val="600"/>
              </a:spcAft>
              <a:defRPr/>
            </a:pPr>
            <a:endParaRPr lang="en-US" sz="2400" dirty="0">
              <a:solidFill>
                <a:srgbClr val="81827C"/>
              </a:solidFill>
              <a:latin typeface="Arial" panose="020B0604020202020204" pitchFamily="34" charset="0"/>
              <a:cs typeface="Arial" panose="020B0604020202020204" pitchFamily="34" charset="0"/>
            </a:endParaRPr>
          </a:p>
        </p:txBody>
      </p:sp>
      <p:graphicFrame>
        <p:nvGraphicFramePr>
          <p:cNvPr id="9" name="Object 8">
            <a:extLst>
              <a:ext uri="{FF2B5EF4-FFF2-40B4-BE49-F238E27FC236}">
                <a16:creationId xmlns:a16="http://schemas.microsoft.com/office/drawing/2014/main" id="{4402AC27-DF68-4AC2-A629-168CD1624EFB}"/>
              </a:ext>
            </a:extLst>
          </p:cNvPr>
          <p:cNvGraphicFramePr>
            <a:graphicFrameLocks noChangeAspect="1"/>
          </p:cNvGraphicFramePr>
          <p:nvPr>
            <p:extLst>
              <p:ext uri="{D42A27DB-BD31-4B8C-83A1-F6EECF244321}">
                <p14:modId xmlns:p14="http://schemas.microsoft.com/office/powerpoint/2010/main" val="817220924"/>
              </p:ext>
            </p:extLst>
          </p:nvPr>
        </p:nvGraphicFramePr>
        <p:xfrm>
          <a:off x="5744987" y="3318674"/>
          <a:ext cx="4160417" cy="2971726"/>
        </p:xfrm>
        <a:graphic>
          <a:graphicData uri="http://schemas.openxmlformats.org/presentationml/2006/ole">
            <mc:AlternateContent xmlns:mc="http://schemas.openxmlformats.org/markup-compatibility/2006">
              <mc:Choice xmlns:v="urn:schemas-microsoft-com:vml" Requires="v">
                <p:oleObj spid="_x0000_s3174" name="Acrobat Document" r:id="rId8" imgW="3200301" imgH="2286000" progId="AcroExch.Document.DC">
                  <p:embed/>
                </p:oleObj>
              </mc:Choice>
              <mc:Fallback>
                <p:oleObj name="Acrobat Document" r:id="rId8" imgW="3200301" imgH="2286000" progId="AcroExch.Document.DC">
                  <p:embed/>
                  <p:pic>
                    <p:nvPicPr>
                      <p:cNvPr id="11" name="Object 10">
                        <a:extLst>
                          <a:ext uri="{FF2B5EF4-FFF2-40B4-BE49-F238E27FC236}">
                            <a16:creationId xmlns:a16="http://schemas.microsoft.com/office/drawing/2014/main" id="{1E53780F-29D7-4815-A07F-887BAEBDFB7A}"/>
                          </a:ext>
                        </a:extLst>
                      </p:cNvPr>
                      <p:cNvPicPr/>
                      <p:nvPr/>
                    </p:nvPicPr>
                    <p:blipFill>
                      <a:blip r:embed="rId9"/>
                      <a:stretch>
                        <a:fillRect/>
                      </a:stretch>
                    </p:blipFill>
                    <p:spPr>
                      <a:xfrm>
                        <a:off x="5744987" y="3318674"/>
                        <a:ext cx="4160417" cy="2971726"/>
                      </a:xfrm>
                      <a:prstGeom prst="rect">
                        <a:avLst/>
                      </a:prstGeom>
                    </p:spPr>
                  </p:pic>
                </p:oleObj>
              </mc:Fallback>
            </mc:AlternateContent>
          </a:graphicData>
        </a:graphic>
      </p:graphicFrame>
    </p:spTree>
    <p:extLst>
      <p:ext uri="{BB962C8B-B14F-4D97-AF65-F5344CB8AC3E}">
        <p14:creationId xmlns:p14="http://schemas.microsoft.com/office/powerpoint/2010/main" val="2127580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shape&#10;&#10;Description automatically generated">
            <a:extLst>
              <a:ext uri="{FF2B5EF4-FFF2-40B4-BE49-F238E27FC236}">
                <a16:creationId xmlns:a16="http://schemas.microsoft.com/office/drawing/2014/main" id="{08E9E750-E4A7-0342-9B88-267A2AB69D8F}"/>
              </a:ext>
            </a:extLst>
          </p:cNvPr>
          <p:cNvPicPr>
            <a:picLocks noChangeAspect="1"/>
          </p:cNvPicPr>
          <p:nvPr/>
        </p:nvPicPr>
        <p:blipFill>
          <a:blip r:embed="rId3"/>
          <a:stretch>
            <a:fillRect/>
          </a:stretch>
        </p:blipFill>
        <p:spPr>
          <a:xfrm>
            <a:off x="0" y="0"/>
            <a:ext cx="12172208" cy="6858000"/>
          </a:xfrm>
          <a:prstGeom prst="rect">
            <a:avLst/>
          </a:prstGeom>
        </p:spPr>
      </p:pic>
      <p:sp>
        <p:nvSpPr>
          <p:cNvPr id="44" name="Page Number - Blue">
            <a:extLst>
              <a:ext uri="{FF2B5EF4-FFF2-40B4-BE49-F238E27FC236}">
                <a16:creationId xmlns:a16="http://schemas.microsoft.com/office/drawing/2014/main" id="{362D8FF9-7C88-9840-ADD7-5EA947433F25}"/>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58</a:t>
            </a:fld>
            <a:endParaRPr lang="en-US" sz="1000" dirty="0">
              <a:solidFill>
                <a:srgbClr val="00338D"/>
              </a:solidFill>
            </a:endParaRPr>
          </a:p>
        </p:txBody>
      </p:sp>
      <p:sp>
        <p:nvSpPr>
          <p:cNvPr id="16" name="Text Placeholder 18">
            <a:extLst>
              <a:ext uri="{FF2B5EF4-FFF2-40B4-BE49-F238E27FC236}">
                <a16:creationId xmlns:a16="http://schemas.microsoft.com/office/drawing/2014/main" id="{95CF3BC0-6133-9D44-8F9B-F16ED366B64B}"/>
              </a:ext>
            </a:extLst>
          </p:cNvPr>
          <p:cNvSpPr txBox="1">
            <a:spLocks/>
          </p:cNvSpPr>
          <p:nvPr/>
        </p:nvSpPr>
        <p:spPr>
          <a:xfrm>
            <a:off x="566923" y="431127"/>
            <a:ext cx="6097978" cy="855806"/>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sz="3200" dirty="0">
                <a:solidFill>
                  <a:schemeClr val="bg1"/>
                </a:solidFill>
                <a:effectLst>
                  <a:glow>
                    <a:schemeClr val="bg1"/>
                  </a:glow>
                </a:effectLst>
              </a:rPr>
              <a:t>Resumen</a:t>
            </a:r>
          </a:p>
        </p:txBody>
      </p:sp>
      <p:sp>
        <p:nvSpPr>
          <p:cNvPr id="2" name="TextBox 1">
            <a:extLst>
              <a:ext uri="{FF2B5EF4-FFF2-40B4-BE49-F238E27FC236}">
                <a16:creationId xmlns:a16="http://schemas.microsoft.com/office/drawing/2014/main" id="{848F00FF-2D96-479E-85DD-00A894EEB8BB}"/>
              </a:ext>
            </a:extLst>
          </p:cNvPr>
          <p:cNvSpPr txBox="1"/>
          <p:nvPr/>
        </p:nvSpPr>
        <p:spPr>
          <a:xfrm>
            <a:off x="999067" y="1579407"/>
            <a:ext cx="9451219" cy="3785652"/>
          </a:xfrm>
          <a:prstGeom prst="rect">
            <a:avLst/>
          </a:prstGeom>
          <a:noFill/>
        </p:spPr>
        <p:txBody>
          <a:bodyPr wrap="square" rtlCol="0">
            <a:spAutoFit/>
          </a:bodyPr>
          <a:lstStyle/>
          <a:p>
            <a:r>
              <a:rPr lang="es-ES" sz="2400" dirty="0">
                <a:solidFill>
                  <a:schemeClr val="bg1"/>
                </a:solidFill>
                <a:latin typeface="Arial" panose="020B0604020202020204" pitchFamily="34" charset="0"/>
                <a:cs typeface="Arial" panose="020B0604020202020204" pitchFamily="34" charset="0"/>
              </a:rPr>
              <a:t>Puntos importantes del módulo</a:t>
            </a:r>
          </a:p>
          <a:p>
            <a:pPr marL="342900" indent="-342900">
              <a:buFont typeface="Arial" panose="020B0604020202020204" pitchFamily="34" charset="0"/>
              <a:buChar char="•"/>
            </a:pPr>
            <a:r>
              <a:rPr lang="es-ES" sz="2400" dirty="0">
                <a:solidFill>
                  <a:schemeClr val="bg1"/>
                </a:solidFill>
                <a:latin typeface="Arial" panose="020B0604020202020204" pitchFamily="34" charset="0"/>
                <a:cs typeface="Arial" panose="020B0604020202020204" pitchFamily="34" charset="0"/>
              </a:rPr>
              <a:t>La Asociación tiene guías en línea gratuitas para los clubes Leo y artículos en Lions Shop que están disponibles para su compra.</a:t>
            </a:r>
          </a:p>
          <a:p>
            <a:pPr marL="342900" indent="-342900">
              <a:buFont typeface="Arial" panose="020B0604020202020204" pitchFamily="34" charset="0"/>
              <a:buChar char="•"/>
            </a:pPr>
            <a:r>
              <a:rPr lang="es-ES" sz="2400" dirty="0">
                <a:solidFill>
                  <a:schemeClr val="bg1"/>
                </a:solidFill>
                <a:latin typeface="Arial" panose="020B0604020202020204" pitchFamily="34" charset="0"/>
                <a:cs typeface="Arial" panose="020B0604020202020204" pitchFamily="34" charset="0"/>
              </a:rPr>
              <a:t>La oficina internacional se comunica con los clubes Leo mediante el correo electrónico leo@lionsclubs.org y la página del Programa de Clubes Leo en Facebook.</a:t>
            </a:r>
          </a:p>
          <a:p>
            <a:pPr marL="342900" indent="-342900">
              <a:buFont typeface="Arial" panose="020B0604020202020204" pitchFamily="34" charset="0"/>
              <a:buChar char="•"/>
            </a:pPr>
            <a:r>
              <a:rPr lang="es-ES" sz="2400" dirty="0">
                <a:solidFill>
                  <a:schemeClr val="bg1"/>
                </a:solidFill>
                <a:latin typeface="Arial" panose="020B0604020202020204" pitchFamily="34" charset="0"/>
                <a:cs typeface="Arial" panose="020B0604020202020204" pitchFamily="34" charset="0"/>
              </a:rPr>
              <a:t>Hay 20 programas de premios para reconocer a los Leos más destacados.</a:t>
            </a:r>
          </a:p>
          <a:p>
            <a:pPr marL="342900" indent="-342900">
              <a:buFont typeface="Arial" panose="020B0604020202020204" pitchFamily="34" charset="0"/>
              <a:buChar char="•"/>
            </a:pPr>
            <a:endParaRPr lang="en-US" sz="2400" dirty="0">
              <a:solidFill>
                <a:schemeClr val="bg1"/>
              </a:solidFill>
              <a:latin typeface="Arial" panose="020B0604020202020204" pitchFamily="34" charset="0"/>
              <a:cs typeface="Arial" panose="020B0604020202020204" pitchFamily="34" charset="0"/>
            </a:endParaRPr>
          </a:p>
          <a:p>
            <a:r>
              <a:rPr lang="es-ES" sz="2400" dirty="0">
                <a:solidFill>
                  <a:schemeClr val="bg1"/>
                </a:solidFill>
                <a:latin typeface="Arial" panose="020B0604020202020204" pitchFamily="34" charset="0"/>
                <a:cs typeface="Arial" panose="020B0604020202020204" pitchFamily="34" charset="0"/>
              </a:rPr>
              <a:t>Actividad de fin de módulo</a:t>
            </a:r>
          </a:p>
          <a:p>
            <a:pPr marL="342900" indent="-342900">
              <a:buFont typeface="Arial" panose="020B0604020202020204" pitchFamily="34" charset="0"/>
              <a:buChar char="•"/>
            </a:pPr>
            <a:r>
              <a:rPr lang="es-ES" sz="2400" dirty="0">
                <a:solidFill>
                  <a:schemeClr val="bg1"/>
                </a:solidFill>
                <a:latin typeface="Arial" panose="020B0604020202020204" pitchFamily="34" charset="0"/>
                <a:cs typeface="Arial" panose="020B0604020202020204" pitchFamily="34" charset="0"/>
              </a:rPr>
              <a:t>Reflexionar sobre el plan desarrollado al final del Módulo 2. ¿Qué recursos utilizarán para lograr o mejorar sus planes?</a:t>
            </a:r>
          </a:p>
        </p:txBody>
      </p:sp>
      <p:pic>
        <p:nvPicPr>
          <p:cNvPr id="8" name="Picture 7">
            <a:extLst>
              <a:ext uri="{FF2B5EF4-FFF2-40B4-BE49-F238E27FC236}">
                <a16:creationId xmlns:a16="http://schemas.microsoft.com/office/drawing/2014/main" id="{F2FE4FA6-76F3-1041-8912-7ADB2954544B}"/>
              </a:ext>
            </a:extLst>
          </p:cNvPr>
          <p:cNvPicPr>
            <a:picLocks noChangeAspect="1"/>
          </p:cNvPicPr>
          <p:nvPr/>
        </p:nvPicPr>
        <p:blipFill>
          <a:blip r:embed="rId4"/>
          <a:stretch>
            <a:fillRect/>
          </a:stretch>
        </p:blipFill>
        <p:spPr>
          <a:xfrm>
            <a:off x="2790826" y="527295"/>
            <a:ext cx="1326937" cy="663469"/>
          </a:xfrm>
          <a:prstGeom prst="rect">
            <a:avLst/>
          </a:prstGeom>
        </p:spPr>
      </p:pic>
    </p:spTree>
    <p:extLst>
      <p:ext uri="{BB962C8B-B14F-4D97-AF65-F5344CB8AC3E}">
        <p14:creationId xmlns:p14="http://schemas.microsoft.com/office/powerpoint/2010/main" val="39378100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5" name="Picture 4">
            <a:extLst>
              <a:ext uri="{FF2B5EF4-FFF2-40B4-BE49-F238E27FC236}">
                <a16:creationId xmlns:a16="http://schemas.microsoft.com/office/drawing/2014/main" id="{63615F89-6ED4-014E-BAF1-EAF400E5FB06}"/>
              </a:ext>
            </a:extLst>
          </p:cNvPr>
          <p:cNvPicPr>
            <a:picLocks noChangeAspect="1"/>
          </p:cNvPicPr>
          <p:nvPr/>
        </p:nvPicPr>
        <p:blipFill rotWithShape="1">
          <a:blip r:embed="rId3"/>
          <a:srcRect l="50576" t="38725" r="13273" b="18858"/>
          <a:stretch/>
        </p:blipFill>
        <p:spPr>
          <a:xfrm>
            <a:off x="-8627" y="-4"/>
            <a:ext cx="3896559" cy="6858004"/>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59</a:t>
            </a:fld>
            <a:endParaRPr lang="en-US" sz="1000" dirty="0">
              <a:solidFill>
                <a:schemeClr val="bg1"/>
              </a:solidFill>
            </a:endParaRPr>
          </a:p>
        </p:txBody>
      </p:sp>
      <p:pic>
        <p:nvPicPr>
          <p:cNvPr id="8" name="Picture 7">
            <a:extLst>
              <a:ext uri="{FF2B5EF4-FFF2-40B4-BE49-F238E27FC236}">
                <a16:creationId xmlns:a16="http://schemas.microsoft.com/office/drawing/2014/main" id="{53CA8ABF-F451-834E-959B-CB6351D33432}"/>
              </a:ext>
            </a:extLst>
          </p:cNvPr>
          <p:cNvPicPr>
            <a:picLocks noChangeAspect="1"/>
          </p:cNvPicPr>
          <p:nvPr/>
        </p:nvPicPr>
        <p:blipFill rotWithShape="1">
          <a:blip r:embed="rId4"/>
          <a:srcRect l="8882" t="39439" r="65220" b="6057"/>
          <a:stretch/>
        </p:blipFill>
        <p:spPr>
          <a:xfrm>
            <a:off x="10873688" y="2669027"/>
            <a:ext cx="1326938" cy="4188974"/>
          </a:xfrm>
          <a:prstGeom prst="rect">
            <a:avLst/>
          </a:prstGeom>
        </p:spPr>
      </p:pic>
      <p:sp>
        <p:nvSpPr>
          <p:cNvPr id="11" name="Headline">
            <a:extLst>
              <a:ext uri="{FF2B5EF4-FFF2-40B4-BE49-F238E27FC236}">
                <a16:creationId xmlns:a16="http://schemas.microsoft.com/office/drawing/2014/main" id="{622FE577-F779-D749-832E-E2BF2D349C8C}"/>
              </a:ext>
            </a:extLst>
          </p:cNvPr>
          <p:cNvSpPr txBox="1">
            <a:spLocks/>
          </p:cNvSpPr>
          <p:nvPr/>
        </p:nvSpPr>
        <p:spPr>
          <a:xfrm>
            <a:off x="4053799" y="2555481"/>
            <a:ext cx="7275095" cy="1679305"/>
          </a:xfrm>
          <a:prstGeom prst="rect">
            <a:avLst/>
          </a:prstGeom>
        </p:spPr>
        <p:txBody>
          <a:bodyPr anchor="t" anchorCtr="0"/>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pPr>
            <a:r>
              <a:rPr lang="es-ES" sz="6000" dirty="0"/>
              <a:t>Módulo 5</a:t>
            </a:r>
          </a:p>
          <a:p>
            <a:pPr>
              <a:spcBef>
                <a:spcPts val="0"/>
              </a:spcBef>
            </a:pPr>
            <a:r>
              <a:rPr lang="es-ES" sz="4000" b="0" dirty="0"/>
              <a:t>Continuación de la trayectoria de servicio</a:t>
            </a:r>
          </a:p>
        </p:txBody>
      </p:sp>
      <p:pic>
        <p:nvPicPr>
          <p:cNvPr id="12" name="Picture 11">
            <a:extLst>
              <a:ext uri="{FF2B5EF4-FFF2-40B4-BE49-F238E27FC236}">
                <a16:creationId xmlns:a16="http://schemas.microsoft.com/office/drawing/2014/main" id="{21B0CCCA-29CE-7247-A64B-38AF184170DC}"/>
              </a:ext>
            </a:extLst>
          </p:cNvPr>
          <p:cNvPicPr>
            <a:picLocks noChangeAspect="1"/>
          </p:cNvPicPr>
          <p:nvPr/>
        </p:nvPicPr>
        <p:blipFill>
          <a:blip r:embed="rId5"/>
          <a:stretch>
            <a:fillRect/>
          </a:stretch>
        </p:blipFill>
        <p:spPr>
          <a:xfrm>
            <a:off x="9215017" y="5862797"/>
            <a:ext cx="1326937" cy="663469"/>
          </a:xfrm>
          <a:prstGeom prst="rect">
            <a:avLst/>
          </a:prstGeom>
        </p:spPr>
      </p:pic>
      <p:pic>
        <p:nvPicPr>
          <p:cNvPr id="14" name="Picture 13">
            <a:extLst>
              <a:ext uri="{FF2B5EF4-FFF2-40B4-BE49-F238E27FC236}">
                <a16:creationId xmlns:a16="http://schemas.microsoft.com/office/drawing/2014/main" id="{8C43F6E3-7FBB-F54B-B7C7-F2CB2E0AF859}"/>
              </a:ext>
            </a:extLst>
          </p:cNvPr>
          <p:cNvPicPr>
            <a:picLocks noChangeAspect="1"/>
          </p:cNvPicPr>
          <p:nvPr/>
        </p:nvPicPr>
        <p:blipFill>
          <a:blip r:embed="rId6"/>
          <a:stretch>
            <a:fillRect/>
          </a:stretch>
        </p:blipFill>
        <p:spPr>
          <a:xfrm>
            <a:off x="1608668" y="2422605"/>
            <a:ext cx="2113397" cy="2113397"/>
          </a:xfrm>
          <a:prstGeom prst="rect">
            <a:avLst/>
          </a:prstGeom>
        </p:spPr>
      </p:pic>
    </p:spTree>
    <p:extLst>
      <p:ext uri="{BB962C8B-B14F-4D97-AF65-F5344CB8AC3E}">
        <p14:creationId xmlns:p14="http://schemas.microsoft.com/office/powerpoint/2010/main" val="42320235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posing for the camera&#10;&#10;Description automatically generated">
            <a:extLst>
              <a:ext uri="{FF2B5EF4-FFF2-40B4-BE49-F238E27FC236}">
                <a16:creationId xmlns:a16="http://schemas.microsoft.com/office/drawing/2014/main" id="{BBED3819-FAE7-AD45-B403-4E0D4B681E1F}"/>
              </a:ext>
            </a:extLst>
          </p:cNvPr>
          <p:cNvPicPr>
            <a:picLocks noChangeAspect="1"/>
          </p:cNvPicPr>
          <p:nvPr/>
        </p:nvPicPr>
        <p:blipFill>
          <a:blip r:embed="rId3"/>
          <a:stretch>
            <a:fillRect/>
          </a:stretch>
        </p:blipFill>
        <p:spPr>
          <a:xfrm>
            <a:off x="8334375" y="0"/>
            <a:ext cx="3857625" cy="6858000"/>
          </a:xfrm>
          <a:prstGeom prst="rect">
            <a:avLst/>
          </a:prstGeom>
        </p:spPr>
      </p:pic>
      <p:pic>
        <p:nvPicPr>
          <p:cNvPr id="11" name="Picture 10">
            <a:extLst>
              <a:ext uri="{FF2B5EF4-FFF2-40B4-BE49-F238E27FC236}">
                <a16:creationId xmlns:a16="http://schemas.microsoft.com/office/drawing/2014/main" id="{5C582622-8BAF-2940-84F1-8C90B13D96F3}"/>
              </a:ext>
            </a:extLst>
          </p:cNvPr>
          <p:cNvPicPr>
            <a:picLocks noChangeAspect="1"/>
          </p:cNvPicPr>
          <p:nvPr/>
        </p:nvPicPr>
        <p:blipFill rotWithShape="1">
          <a:blip r:embed="rId4"/>
          <a:srcRect l="68604" t="4387" r="-7305" b="37925"/>
          <a:stretch/>
        </p:blipFill>
        <p:spPr>
          <a:xfrm rot="10800000">
            <a:off x="10508066" y="0"/>
            <a:ext cx="1683934" cy="3765146"/>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6</a:t>
            </a:fld>
            <a:endParaRPr lang="en-US" sz="1000" dirty="0">
              <a:solidFill>
                <a:schemeClr val="bg1"/>
              </a:solidFill>
            </a:endParaRPr>
          </a:p>
        </p:txBody>
      </p:sp>
      <p:sp>
        <p:nvSpPr>
          <p:cNvPr id="12" name="Body Copy">
            <a:extLst>
              <a:ext uri="{FF2B5EF4-FFF2-40B4-BE49-F238E27FC236}">
                <a16:creationId xmlns:a16="http://schemas.microsoft.com/office/drawing/2014/main" id="{1C1157C8-D7B3-C345-97FB-8F582BC43D0E}"/>
              </a:ext>
            </a:extLst>
          </p:cNvPr>
          <p:cNvSpPr txBox="1">
            <a:spLocks/>
          </p:cNvSpPr>
          <p:nvPr/>
        </p:nvSpPr>
        <p:spPr>
          <a:xfrm>
            <a:off x="3477084" y="2003215"/>
            <a:ext cx="3857625" cy="3523860"/>
          </a:xfrm>
          <a:prstGeom prst="rect">
            <a:avLst/>
          </a:prstGeom>
        </p:spPr>
        <p:txBody>
          <a:bodyPr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lnSpc>
                <a:spcPct val="150000"/>
              </a:lnSpc>
            </a:pPr>
            <a:r>
              <a:rPr lang="es-ES" sz="4000" b="1" dirty="0">
                <a:solidFill>
                  <a:srgbClr val="00AC69"/>
                </a:solidFill>
                <a:latin typeface="Arial Black" panose="020B0604020202020204" pitchFamily="34" charset="0"/>
                <a:cs typeface="Arial Black" panose="020B0604020202020204" pitchFamily="34" charset="0"/>
              </a:rPr>
              <a:t>Liderato </a:t>
            </a:r>
          </a:p>
          <a:p>
            <a:pPr algn="ctr">
              <a:lnSpc>
                <a:spcPct val="150000"/>
              </a:lnSpc>
            </a:pPr>
            <a:r>
              <a:rPr lang="es-ES" sz="4000" b="1" dirty="0">
                <a:solidFill>
                  <a:srgbClr val="00AC69"/>
                </a:solidFill>
                <a:latin typeface="Arial Black" panose="020B0604020202020204" pitchFamily="34" charset="0"/>
                <a:cs typeface="Arial Black" panose="020B0604020202020204" pitchFamily="34" charset="0"/>
              </a:rPr>
              <a:t>Experiencia </a:t>
            </a:r>
          </a:p>
          <a:p>
            <a:pPr algn="ctr">
              <a:lnSpc>
                <a:spcPct val="150000"/>
              </a:lnSpc>
            </a:pPr>
            <a:r>
              <a:rPr lang="es-ES" sz="4000" b="1" dirty="0">
                <a:solidFill>
                  <a:srgbClr val="00AC69"/>
                </a:solidFill>
                <a:latin typeface="Arial Black" panose="020B0604020202020204" pitchFamily="34" charset="0"/>
                <a:cs typeface="Arial Black" panose="020B0604020202020204" pitchFamily="34" charset="0"/>
              </a:rPr>
              <a:t>Oportunidad</a:t>
            </a: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991895" y="918167"/>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3200" dirty="0">
                <a:solidFill>
                  <a:srgbClr val="616262"/>
                </a:solidFill>
                <a:latin typeface="Arial" panose="020B0604020202020204" pitchFamily="34" charset="0"/>
                <a:cs typeface="Arial" panose="020B0604020202020204" pitchFamily="34" charset="0"/>
              </a:rPr>
              <a:t>Propósito de los clubes Leo</a:t>
            </a:r>
          </a:p>
        </p:txBody>
      </p:sp>
      <p:pic>
        <p:nvPicPr>
          <p:cNvPr id="16" name="Picture 15">
            <a:extLst>
              <a:ext uri="{FF2B5EF4-FFF2-40B4-BE49-F238E27FC236}">
                <a16:creationId xmlns:a16="http://schemas.microsoft.com/office/drawing/2014/main" id="{E36BB3E6-B9BC-3849-A15D-CDFFEE44AFF9}"/>
              </a:ext>
            </a:extLst>
          </p:cNvPr>
          <p:cNvPicPr>
            <a:picLocks noChangeAspect="1"/>
          </p:cNvPicPr>
          <p:nvPr/>
        </p:nvPicPr>
        <p:blipFill rotWithShape="1">
          <a:blip r:embed="rId5"/>
          <a:srcRect l="15744" b="4901"/>
          <a:stretch/>
        </p:blipFill>
        <p:spPr>
          <a:xfrm rot="10800000" flipH="1">
            <a:off x="1" y="-3785"/>
            <a:ext cx="991893" cy="1679305"/>
          </a:xfrm>
          <a:prstGeom prst="rect">
            <a:avLst/>
          </a:prstGeom>
        </p:spPr>
      </p:pic>
      <p:pic>
        <p:nvPicPr>
          <p:cNvPr id="18" name="Picture 17">
            <a:extLst>
              <a:ext uri="{FF2B5EF4-FFF2-40B4-BE49-F238E27FC236}">
                <a16:creationId xmlns:a16="http://schemas.microsoft.com/office/drawing/2014/main" id="{CD02E65A-00DE-3547-8F86-EE1324189F92}"/>
              </a:ext>
            </a:extLst>
          </p:cNvPr>
          <p:cNvPicPr>
            <a:picLocks noChangeAspect="1"/>
          </p:cNvPicPr>
          <p:nvPr/>
        </p:nvPicPr>
        <p:blipFill rotWithShape="1">
          <a:blip r:embed="rId6"/>
          <a:srcRect l="16530" t="2053" r="10928" b="4800"/>
          <a:stretch/>
        </p:blipFill>
        <p:spPr>
          <a:xfrm>
            <a:off x="0" y="2360950"/>
            <a:ext cx="2334818" cy="4497050"/>
          </a:xfrm>
          <a:prstGeom prst="rect">
            <a:avLst/>
          </a:prstGeom>
        </p:spPr>
      </p:pic>
      <p:pic>
        <p:nvPicPr>
          <p:cNvPr id="19" name="Picture 18">
            <a:extLst>
              <a:ext uri="{FF2B5EF4-FFF2-40B4-BE49-F238E27FC236}">
                <a16:creationId xmlns:a16="http://schemas.microsoft.com/office/drawing/2014/main" id="{E6568189-0227-D14B-BF49-46F5293AD796}"/>
              </a:ext>
            </a:extLst>
          </p:cNvPr>
          <p:cNvPicPr>
            <a:picLocks noChangeAspect="1"/>
          </p:cNvPicPr>
          <p:nvPr/>
        </p:nvPicPr>
        <p:blipFill>
          <a:blip r:embed="rId7"/>
          <a:stretch>
            <a:fillRect/>
          </a:stretch>
        </p:blipFill>
        <p:spPr>
          <a:xfrm>
            <a:off x="1493040" y="2599264"/>
            <a:ext cx="2113397" cy="2113397"/>
          </a:xfrm>
          <a:prstGeom prst="rect">
            <a:avLst/>
          </a:prstGeom>
        </p:spPr>
      </p:pic>
      <p:pic>
        <p:nvPicPr>
          <p:cNvPr id="22" name="Picture 21">
            <a:extLst>
              <a:ext uri="{FF2B5EF4-FFF2-40B4-BE49-F238E27FC236}">
                <a16:creationId xmlns:a16="http://schemas.microsoft.com/office/drawing/2014/main" id="{AB4194CD-7E8A-1B47-96D7-383EC0E157B8}"/>
              </a:ext>
            </a:extLst>
          </p:cNvPr>
          <p:cNvPicPr>
            <a:picLocks noChangeAspect="1"/>
          </p:cNvPicPr>
          <p:nvPr/>
        </p:nvPicPr>
        <p:blipFill>
          <a:blip r:embed="rId8"/>
          <a:stretch>
            <a:fillRect/>
          </a:stretch>
        </p:blipFill>
        <p:spPr>
          <a:xfrm>
            <a:off x="7670905" y="5737257"/>
            <a:ext cx="1326937" cy="663469"/>
          </a:xfrm>
          <a:prstGeom prst="rect">
            <a:avLst/>
          </a:prstGeom>
        </p:spPr>
      </p:pic>
    </p:spTree>
    <p:extLst>
      <p:ext uri="{BB962C8B-B14F-4D97-AF65-F5344CB8AC3E}">
        <p14:creationId xmlns:p14="http://schemas.microsoft.com/office/powerpoint/2010/main" val="10452500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A8FDEAE-3AC2-5240-8119-D3B72B5EAF0D}"/>
              </a:ext>
            </a:extLst>
          </p:cNvPr>
          <p:cNvPicPr>
            <a:picLocks/>
          </p:cNvPicPr>
          <p:nvPr/>
        </p:nvPicPr>
        <p:blipFill rotWithShape="1">
          <a:blip r:embed="rId3">
            <a:extLst>
              <a:ext uri="{28A0092B-C50C-407E-A947-70E740481C1C}">
                <a14:useLocalDpi xmlns:a14="http://schemas.microsoft.com/office/drawing/2010/main" val="0"/>
              </a:ext>
            </a:extLst>
          </a:blip>
          <a:srcRect l="2876" t="18747" r="9596" b="7585"/>
          <a:stretch/>
        </p:blipFill>
        <p:spPr>
          <a:xfrm>
            <a:off x="0" y="0"/>
            <a:ext cx="12192000" cy="6858000"/>
          </a:xfrm>
          <a:prstGeom prst="rect">
            <a:avLst/>
          </a:prstGeom>
        </p:spPr>
      </p:pic>
      <p:sp>
        <p:nvSpPr>
          <p:cNvPr id="17" name="Title 1">
            <a:extLst>
              <a:ext uri="{FF2B5EF4-FFF2-40B4-BE49-F238E27FC236}">
                <a16:creationId xmlns:a16="http://schemas.microsoft.com/office/drawing/2014/main" id="{F77340C4-742B-034D-8D04-777E45F35890}"/>
              </a:ext>
            </a:extLst>
          </p:cNvPr>
          <p:cNvSpPr>
            <a:spLocks noGrp="1"/>
          </p:cNvSpPr>
          <p:nvPr>
            <p:ph type="ctrTitle"/>
          </p:nvPr>
        </p:nvSpPr>
        <p:spPr>
          <a:xfrm>
            <a:off x="519779" y="3611880"/>
            <a:ext cx="6216302" cy="2641959"/>
          </a:xfrm>
          <a:solidFill>
            <a:schemeClr val="bg1">
              <a:alpha val="90000"/>
            </a:schemeClr>
          </a:solidFill>
        </p:spPr>
        <p:txBody>
          <a:bodyPr>
            <a:normAutofit fontScale="90000"/>
          </a:bodyPr>
          <a:lstStyle/>
          <a:p>
            <a:br>
              <a:rPr lang="es-ES" sz="5400" b="1" dirty="0">
                <a:solidFill>
                  <a:schemeClr val="bg1"/>
                </a:solidFill>
                <a:latin typeface="Arial" panose="020B0604020202020204" pitchFamily="34" charset="0"/>
                <a:cs typeface="Arial" panose="020B0604020202020204" pitchFamily="34" charset="0"/>
              </a:rPr>
            </a:br>
            <a:br>
              <a:rPr lang="es-ES" sz="5400" b="1" dirty="0">
                <a:solidFill>
                  <a:schemeClr val="bg1"/>
                </a:solidFill>
                <a:latin typeface="Arial" panose="020B0604020202020204" pitchFamily="34" charset="0"/>
                <a:cs typeface="Arial" panose="020B0604020202020204" pitchFamily="34" charset="0"/>
              </a:rPr>
            </a:br>
            <a:br>
              <a:rPr lang="es-ES" sz="5400" b="1" dirty="0">
                <a:solidFill>
                  <a:schemeClr val="bg1"/>
                </a:solidFill>
                <a:latin typeface="Arial" panose="020B0604020202020204" pitchFamily="34" charset="0"/>
                <a:cs typeface="Arial" panose="020B0604020202020204" pitchFamily="34" charset="0"/>
              </a:rPr>
            </a:br>
            <a:br>
              <a:rPr lang="es-ES" sz="5400" b="1" dirty="0">
                <a:solidFill>
                  <a:schemeClr val="bg1"/>
                </a:solidFill>
                <a:latin typeface="Arial" panose="020B0604020202020204" pitchFamily="34" charset="0"/>
                <a:cs typeface="Arial" panose="020B0604020202020204" pitchFamily="34" charset="0"/>
              </a:rPr>
            </a:br>
            <a:br>
              <a:rPr lang="es-ES" sz="5400" b="1" dirty="0">
                <a:solidFill>
                  <a:schemeClr val="bg1"/>
                </a:solidFill>
                <a:latin typeface="Arial" panose="020B0604020202020204" pitchFamily="34" charset="0"/>
                <a:cs typeface="Arial" panose="020B0604020202020204" pitchFamily="34" charset="0"/>
              </a:rPr>
            </a:br>
            <a:br>
              <a:rPr lang="es-ES" sz="5400" b="1" dirty="0">
                <a:solidFill>
                  <a:schemeClr val="bg1"/>
                </a:solidFill>
                <a:latin typeface="Arial" panose="020B0604020202020204" pitchFamily="34" charset="0"/>
                <a:cs typeface="Arial" panose="020B0604020202020204" pitchFamily="34" charset="0"/>
              </a:rPr>
            </a:br>
            <a:br>
              <a:rPr lang="es-ES" sz="5400" b="1" dirty="0">
                <a:solidFill>
                  <a:schemeClr val="bg1"/>
                </a:solidFill>
                <a:latin typeface="Arial" panose="020B0604020202020204" pitchFamily="34" charset="0"/>
                <a:cs typeface="Arial" panose="020B0604020202020204" pitchFamily="34" charset="0"/>
              </a:rPr>
            </a:br>
            <a:br>
              <a:rPr lang="es-ES" b="1" dirty="0">
                <a:solidFill>
                  <a:schemeClr val="bg1"/>
                </a:solidFill>
                <a:latin typeface="Arial" panose="020B0604020202020204" pitchFamily="34" charset="0"/>
                <a:cs typeface="Arial" panose="020B0604020202020204" pitchFamily="34" charset="0"/>
              </a:rPr>
            </a:br>
            <a:br>
              <a:rPr lang="es-ES" dirty="0">
                <a:solidFill>
                  <a:schemeClr val="bg1"/>
                </a:solidFill>
              </a:rPr>
            </a:br>
            <a:br>
              <a:rPr lang="es-ES" dirty="0">
                <a:solidFill>
                  <a:schemeClr val="bg1"/>
                </a:solidFill>
              </a:rPr>
            </a:br>
            <a:br>
              <a:rPr lang="es-ES" dirty="0">
                <a:solidFill>
                  <a:schemeClr val="bg1"/>
                </a:solidFill>
              </a:rPr>
            </a:br>
            <a:br>
              <a:rPr lang="es-ES" dirty="0">
                <a:solidFill>
                  <a:schemeClr val="bg1"/>
                </a:solidFill>
              </a:rPr>
            </a:br>
            <a:br>
              <a:rPr lang="es-ES" dirty="0"/>
            </a:br>
            <a:r>
              <a:rPr lang="es-ES" dirty="0"/>
              <a:t>                                                         </a:t>
            </a:r>
          </a:p>
        </p:txBody>
      </p:sp>
      <p:sp>
        <p:nvSpPr>
          <p:cNvPr id="4" name="Rectangle: Rounded Corners 3">
            <a:extLst>
              <a:ext uri="{FF2B5EF4-FFF2-40B4-BE49-F238E27FC236}">
                <a16:creationId xmlns:a16="http://schemas.microsoft.com/office/drawing/2014/main" id="{5CD10434-2276-4642-B378-3524BB1BAAAD}"/>
              </a:ext>
            </a:extLst>
          </p:cNvPr>
          <p:cNvSpPr/>
          <p:nvPr/>
        </p:nvSpPr>
        <p:spPr>
          <a:xfrm>
            <a:off x="519779" y="3611880"/>
            <a:ext cx="6069528" cy="2641959"/>
          </a:xfrm>
          <a:prstGeom prst="roundRect">
            <a:avLst/>
          </a:prstGeom>
          <a:solidFill>
            <a:schemeClr val="bg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7494124-DBD6-49F8-9AC1-D327F1CB093C}"/>
              </a:ext>
            </a:extLst>
          </p:cNvPr>
          <p:cNvSpPr txBox="1"/>
          <p:nvPr/>
        </p:nvSpPr>
        <p:spPr>
          <a:xfrm>
            <a:off x="847165" y="3746143"/>
            <a:ext cx="6069528" cy="1323439"/>
          </a:xfrm>
          <a:prstGeom prst="rect">
            <a:avLst/>
          </a:prstGeom>
          <a:noFill/>
        </p:spPr>
        <p:txBody>
          <a:bodyPr wrap="square" rtlCol="0" anchor="b" anchorCtr="0">
            <a:spAutoFit/>
          </a:bodyPr>
          <a:lstStyle/>
          <a:p>
            <a:r>
              <a:rPr lang="es-ES" sz="4000" b="1" dirty="0">
                <a:solidFill>
                  <a:srgbClr val="00338D"/>
                </a:solidFill>
                <a:latin typeface="Arial" panose="020B0604020202020204" pitchFamily="34" charset="0"/>
                <a:cs typeface="Arial" panose="020B0604020202020204" pitchFamily="34" charset="0"/>
              </a:rPr>
              <a:t>Continuar la</a:t>
            </a:r>
            <a:br>
              <a:rPr lang="es-ES" sz="4000" b="1" dirty="0">
                <a:solidFill>
                  <a:srgbClr val="00338D"/>
                </a:solidFill>
                <a:latin typeface="Arial" panose="020B0604020202020204" pitchFamily="34" charset="0"/>
                <a:cs typeface="Arial" panose="020B0604020202020204" pitchFamily="34" charset="0"/>
              </a:rPr>
            </a:br>
            <a:r>
              <a:rPr lang="es-ES" sz="4000" b="1" dirty="0">
                <a:solidFill>
                  <a:srgbClr val="00338D"/>
                </a:solidFill>
                <a:latin typeface="Arial" panose="020B0604020202020204" pitchFamily="34" charset="0"/>
                <a:cs typeface="Arial" panose="020B0604020202020204" pitchFamily="34" charset="0"/>
              </a:rPr>
              <a:t>trayectoria de servicio</a:t>
            </a:r>
          </a:p>
        </p:txBody>
      </p:sp>
      <p:pic>
        <p:nvPicPr>
          <p:cNvPr id="19" name="Picture 18">
            <a:extLst>
              <a:ext uri="{FF2B5EF4-FFF2-40B4-BE49-F238E27FC236}">
                <a16:creationId xmlns:a16="http://schemas.microsoft.com/office/drawing/2014/main" id="{2F339693-9449-BF41-B3AC-527EFB6A4F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0953" y="3182680"/>
            <a:ext cx="1405047" cy="702523"/>
          </a:xfrm>
          <a:prstGeom prst="rect">
            <a:avLst/>
          </a:prstGeom>
          <a:effectLst/>
        </p:spPr>
      </p:pic>
      <p:sp>
        <p:nvSpPr>
          <p:cNvPr id="9" name="TextBox 8">
            <a:extLst>
              <a:ext uri="{FF2B5EF4-FFF2-40B4-BE49-F238E27FC236}">
                <a16:creationId xmlns:a16="http://schemas.microsoft.com/office/drawing/2014/main" id="{15A2AFD3-EFE3-6B49-A3E9-FB2A2ADAC346}"/>
              </a:ext>
            </a:extLst>
          </p:cNvPr>
          <p:cNvSpPr txBox="1"/>
          <p:nvPr/>
        </p:nvSpPr>
        <p:spPr>
          <a:xfrm>
            <a:off x="847165" y="5062882"/>
            <a:ext cx="5716921" cy="954107"/>
          </a:xfrm>
          <a:prstGeom prst="rect">
            <a:avLst/>
          </a:prstGeom>
          <a:noFill/>
        </p:spPr>
        <p:txBody>
          <a:bodyPr wrap="square" rtlCol="0" anchor="b" anchorCtr="0">
            <a:spAutoFit/>
          </a:bodyPr>
          <a:lstStyle/>
          <a:p>
            <a:r>
              <a:rPr lang="es-ES" sz="2000" b="1" dirty="0">
                <a:solidFill>
                  <a:srgbClr val="55565A"/>
                </a:solidFill>
                <a:latin typeface="Arial" charset="0"/>
                <a:ea typeface="Arial" charset="0"/>
                <a:cs typeface="Arial" charset="0"/>
              </a:rPr>
              <a:t>Cómo apoyar la transición de Leo a León</a:t>
            </a:r>
          </a:p>
          <a:p>
            <a:r>
              <a:rPr lang="es-ES" dirty="0">
                <a:solidFill>
                  <a:srgbClr val="55565A"/>
                </a:solidFill>
                <a:latin typeface="Arial" panose="020B0604020202020204" pitchFamily="34" charset="0"/>
                <a:cs typeface="Arial" panose="020B0604020202020204" pitchFamily="34" charset="0"/>
              </a:rPr>
              <a:t>Capacitación para consejeros de clubes Leo y Asesores Leo</a:t>
            </a:r>
          </a:p>
        </p:txBody>
      </p:sp>
    </p:spTree>
    <p:extLst>
      <p:ext uri="{BB962C8B-B14F-4D97-AF65-F5344CB8AC3E}">
        <p14:creationId xmlns:p14="http://schemas.microsoft.com/office/powerpoint/2010/main" val="3083740518"/>
      </p:ext>
    </p:extLst>
  </p:cSld>
  <p:clrMapOvr>
    <a:masterClrMapping/>
  </p:clrMapOvr>
  <mc:AlternateContent xmlns:mc="http://schemas.openxmlformats.org/markup-compatibility/2006" xmlns:p14="http://schemas.microsoft.com/office/powerpoint/2010/main">
    <mc:Choice Requires="p14">
      <p:transition spd="slow" p14:dur="2000" advTm="28505"/>
    </mc:Choice>
    <mc:Fallback xmlns="">
      <p:transition spd="slow" advTm="28505"/>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433C505-93CC-5948-B893-BA6EF9BB9BF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69880" y="5669280"/>
            <a:ext cx="1463040" cy="1024127"/>
          </a:xfrm>
          <a:prstGeom prst="rect">
            <a:avLst/>
          </a:prstGeom>
        </p:spPr>
      </p:pic>
      <p:pic>
        <p:nvPicPr>
          <p:cNvPr id="14" name="Picture 13">
            <a:extLst>
              <a:ext uri="{FF2B5EF4-FFF2-40B4-BE49-F238E27FC236}">
                <a16:creationId xmlns:a16="http://schemas.microsoft.com/office/drawing/2014/main" id="{F7C23387-15CF-424F-9934-44AFE8AD7F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8160" y="5760720"/>
            <a:ext cx="1405046" cy="702523"/>
          </a:xfrm>
          <a:prstGeom prst="rect">
            <a:avLst/>
          </a:prstGeom>
          <a:effectLst/>
        </p:spPr>
      </p:pic>
      <p:sp>
        <p:nvSpPr>
          <p:cNvPr id="6" name="Large #">
            <a:extLst>
              <a:ext uri="{FF2B5EF4-FFF2-40B4-BE49-F238E27FC236}">
                <a16:creationId xmlns:a16="http://schemas.microsoft.com/office/drawing/2014/main" id="{2F1B0455-A61E-3B4C-93B4-6C7D8B50DBB3}"/>
              </a:ext>
            </a:extLst>
          </p:cNvPr>
          <p:cNvSpPr txBox="1"/>
          <p:nvPr/>
        </p:nvSpPr>
        <p:spPr>
          <a:xfrm>
            <a:off x="859994" y="3013500"/>
            <a:ext cx="8993083" cy="830997"/>
          </a:xfrm>
          <a:prstGeom prst="rect">
            <a:avLst/>
          </a:prstGeom>
          <a:noFill/>
        </p:spPr>
        <p:txBody>
          <a:bodyPr wrap="square" rtlCol="0" anchor="ctr" anchorCtr="0">
            <a:spAutoFit/>
          </a:bodyPr>
          <a:lstStyle/>
          <a:p>
            <a:pPr algn="ctr"/>
            <a:r>
              <a:rPr lang="es-ES" sz="4800" b="1">
                <a:solidFill>
                  <a:schemeClr val="bg1"/>
                </a:solidFill>
                <a:latin typeface="Arial" panose="020B0604020202020204" pitchFamily="34" charset="0"/>
                <a:ea typeface="Arial" charset="0"/>
                <a:cs typeface="Arial" panose="020B0604020202020204" pitchFamily="34" charset="0"/>
              </a:rPr>
              <a:t>Objetivos</a:t>
            </a:r>
          </a:p>
        </p:txBody>
      </p:sp>
    </p:spTree>
    <p:extLst>
      <p:ext uri="{BB962C8B-B14F-4D97-AF65-F5344CB8AC3E}">
        <p14:creationId xmlns:p14="http://schemas.microsoft.com/office/powerpoint/2010/main" val="33121802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433C505-93CC-5948-B893-BA6EF9BB9BF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69880" y="5669280"/>
            <a:ext cx="1463040" cy="1024127"/>
          </a:xfrm>
          <a:prstGeom prst="rect">
            <a:avLst/>
          </a:prstGeom>
        </p:spPr>
      </p:pic>
      <p:pic>
        <p:nvPicPr>
          <p:cNvPr id="14" name="Picture 13">
            <a:extLst>
              <a:ext uri="{FF2B5EF4-FFF2-40B4-BE49-F238E27FC236}">
                <a16:creationId xmlns:a16="http://schemas.microsoft.com/office/drawing/2014/main" id="{F7C23387-15CF-424F-9934-44AFE8AD7F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8160" y="5760720"/>
            <a:ext cx="1405046" cy="702523"/>
          </a:xfrm>
          <a:prstGeom prst="rect">
            <a:avLst/>
          </a:prstGeom>
          <a:effectLst/>
        </p:spPr>
      </p:pic>
      <p:sp>
        <p:nvSpPr>
          <p:cNvPr id="6" name="Large #">
            <a:extLst>
              <a:ext uri="{FF2B5EF4-FFF2-40B4-BE49-F238E27FC236}">
                <a16:creationId xmlns:a16="http://schemas.microsoft.com/office/drawing/2014/main" id="{2F1B0455-A61E-3B4C-93B4-6C7D8B50DBB3}"/>
              </a:ext>
            </a:extLst>
          </p:cNvPr>
          <p:cNvSpPr txBox="1"/>
          <p:nvPr/>
        </p:nvSpPr>
        <p:spPr>
          <a:xfrm>
            <a:off x="859994" y="3044279"/>
            <a:ext cx="8993083" cy="769441"/>
          </a:xfrm>
          <a:prstGeom prst="rect">
            <a:avLst/>
          </a:prstGeom>
          <a:noFill/>
        </p:spPr>
        <p:txBody>
          <a:bodyPr wrap="square" rtlCol="0" anchor="ctr" anchorCtr="0">
            <a:spAutoFit/>
          </a:bodyPr>
          <a:lstStyle/>
          <a:p>
            <a:pPr algn="ctr"/>
            <a:r>
              <a:rPr lang="es-ES" sz="4400" b="1" dirty="0">
                <a:solidFill>
                  <a:schemeClr val="bg1"/>
                </a:solidFill>
                <a:latin typeface="Arial" panose="020B0604020202020204" pitchFamily="34" charset="0"/>
                <a:ea typeface="Arial" charset="0"/>
                <a:cs typeface="Arial" panose="020B0604020202020204" pitchFamily="34" charset="0"/>
              </a:rPr>
              <a:t>Por qué su apoyo es importante</a:t>
            </a:r>
          </a:p>
        </p:txBody>
      </p:sp>
    </p:spTree>
    <p:extLst>
      <p:ext uri="{BB962C8B-B14F-4D97-AF65-F5344CB8AC3E}">
        <p14:creationId xmlns:p14="http://schemas.microsoft.com/office/powerpoint/2010/main" val="22048979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433C505-93CC-5948-B893-BA6EF9BB9BF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69880" y="5669280"/>
            <a:ext cx="1463040" cy="1024127"/>
          </a:xfrm>
          <a:prstGeom prst="rect">
            <a:avLst/>
          </a:prstGeom>
        </p:spPr>
      </p:pic>
      <p:pic>
        <p:nvPicPr>
          <p:cNvPr id="14" name="Picture 13">
            <a:extLst>
              <a:ext uri="{FF2B5EF4-FFF2-40B4-BE49-F238E27FC236}">
                <a16:creationId xmlns:a16="http://schemas.microsoft.com/office/drawing/2014/main" id="{F7C23387-15CF-424F-9934-44AFE8AD7F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8160" y="5760720"/>
            <a:ext cx="1405046" cy="702523"/>
          </a:xfrm>
          <a:prstGeom prst="rect">
            <a:avLst/>
          </a:prstGeom>
          <a:effectLst/>
        </p:spPr>
      </p:pic>
      <p:sp>
        <p:nvSpPr>
          <p:cNvPr id="6" name="Large #">
            <a:extLst>
              <a:ext uri="{FF2B5EF4-FFF2-40B4-BE49-F238E27FC236}">
                <a16:creationId xmlns:a16="http://schemas.microsoft.com/office/drawing/2014/main" id="{2F1B0455-A61E-3B4C-93B4-6C7D8B50DBB3}"/>
              </a:ext>
            </a:extLst>
          </p:cNvPr>
          <p:cNvSpPr txBox="1"/>
          <p:nvPr/>
        </p:nvSpPr>
        <p:spPr>
          <a:xfrm>
            <a:off x="859994" y="2705725"/>
            <a:ext cx="8993083" cy="1446550"/>
          </a:xfrm>
          <a:prstGeom prst="rect">
            <a:avLst/>
          </a:prstGeom>
          <a:noFill/>
        </p:spPr>
        <p:txBody>
          <a:bodyPr wrap="square" rtlCol="0" anchor="ctr" anchorCtr="0">
            <a:spAutoFit/>
          </a:bodyPr>
          <a:lstStyle/>
          <a:p>
            <a:pPr algn="ctr"/>
            <a:r>
              <a:rPr lang="es-ES" sz="4400" b="1" dirty="0">
                <a:solidFill>
                  <a:schemeClr val="bg1"/>
                </a:solidFill>
                <a:latin typeface="Arial" panose="020B0604020202020204" pitchFamily="34" charset="0"/>
                <a:ea typeface="Arial" charset="0"/>
                <a:cs typeface="Arial" panose="020B0604020202020204" pitchFamily="34" charset="0"/>
              </a:rPr>
              <a:t>Informe las actividades de los </a:t>
            </a:r>
            <a:r>
              <a:rPr lang="es-ES" sz="4400" b="1" dirty="0" err="1">
                <a:solidFill>
                  <a:schemeClr val="bg1"/>
                </a:solidFill>
                <a:latin typeface="Arial" panose="020B0604020202020204" pitchFamily="34" charset="0"/>
                <a:ea typeface="Arial" charset="0"/>
                <a:cs typeface="Arial" panose="020B0604020202020204" pitchFamily="34" charset="0"/>
              </a:rPr>
              <a:t>Leos</a:t>
            </a:r>
            <a:r>
              <a:rPr lang="es-ES" sz="4400" b="1" dirty="0">
                <a:solidFill>
                  <a:schemeClr val="bg1"/>
                </a:solidFill>
                <a:latin typeface="Arial" panose="020B0604020202020204" pitchFamily="34" charset="0"/>
                <a:ea typeface="Arial" charset="0"/>
                <a:cs typeface="Arial" panose="020B0604020202020204" pitchFamily="34" charset="0"/>
              </a:rPr>
              <a:t> hoy mismo</a:t>
            </a:r>
          </a:p>
        </p:txBody>
      </p:sp>
    </p:spTree>
    <p:extLst>
      <p:ext uri="{BB962C8B-B14F-4D97-AF65-F5344CB8AC3E}">
        <p14:creationId xmlns:p14="http://schemas.microsoft.com/office/powerpoint/2010/main" val="10401204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433C505-93CC-5948-B893-BA6EF9BB9BF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69880" y="5669280"/>
            <a:ext cx="1463040" cy="1024127"/>
          </a:xfrm>
          <a:prstGeom prst="rect">
            <a:avLst/>
          </a:prstGeom>
        </p:spPr>
      </p:pic>
      <p:pic>
        <p:nvPicPr>
          <p:cNvPr id="14" name="Picture 13">
            <a:extLst>
              <a:ext uri="{FF2B5EF4-FFF2-40B4-BE49-F238E27FC236}">
                <a16:creationId xmlns:a16="http://schemas.microsoft.com/office/drawing/2014/main" id="{F7C23387-15CF-424F-9934-44AFE8AD7F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8160" y="5760720"/>
            <a:ext cx="1405046" cy="702523"/>
          </a:xfrm>
          <a:prstGeom prst="rect">
            <a:avLst/>
          </a:prstGeom>
          <a:effectLst/>
        </p:spPr>
      </p:pic>
      <p:sp>
        <p:nvSpPr>
          <p:cNvPr id="6" name="Large #">
            <a:extLst>
              <a:ext uri="{FF2B5EF4-FFF2-40B4-BE49-F238E27FC236}">
                <a16:creationId xmlns:a16="http://schemas.microsoft.com/office/drawing/2014/main" id="{2F1B0455-A61E-3B4C-93B4-6C7D8B50DBB3}"/>
              </a:ext>
            </a:extLst>
          </p:cNvPr>
          <p:cNvSpPr txBox="1"/>
          <p:nvPr/>
        </p:nvSpPr>
        <p:spPr>
          <a:xfrm>
            <a:off x="859994" y="3044279"/>
            <a:ext cx="8993083" cy="769441"/>
          </a:xfrm>
          <a:prstGeom prst="rect">
            <a:avLst/>
          </a:prstGeom>
          <a:noFill/>
        </p:spPr>
        <p:txBody>
          <a:bodyPr wrap="square" rtlCol="0" anchor="ctr" anchorCtr="0">
            <a:spAutoFit/>
          </a:bodyPr>
          <a:lstStyle/>
          <a:p>
            <a:pPr algn="ctr"/>
            <a:r>
              <a:rPr lang="es-ES" sz="4400" b="1" dirty="0">
                <a:solidFill>
                  <a:schemeClr val="bg1"/>
                </a:solidFill>
                <a:latin typeface="Arial" panose="020B0604020202020204" pitchFamily="34" charset="0"/>
                <a:ea typeface="Arial" charset="0"/>
                <a:cs typeface="Arial" panose="020B0604020202020204" pitchFamily="34" charset="0"/>
              </a:rPr>
              <a:t>Planificación de la hoja de ruta</a:t>
            </a:r>
          </a:p>
        </p:txBody>
      </p:sp>
    </p:spTree>
    <p:extLst>
      <p:ext uri="{BB962C8B-B14F-4D97-AF65-F5344CB8AC3E}">
        <p14:creationId xmlns:p14="http://schemas.microsoft.com/office/powerpoint/2010/main" val="18161253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rotWithShape="1">
          <a:blip r:embed="rId3">
            <a:extLst>
              <a:ext uri="{28A0092B-C50C-407E-A947-70E740481C1C}">
                <a14:useLocalDpi xmlns:a14="http://schemas.microsoft.com/office/drawing/2010/main" val="0"/>
              </a:ext>
            </a:extLst>
          </a:blip>
          <a:srcRect l="-1" r="84867"/>
          <a:stretch/>
        </p:blipFill>
        <p:spPr>
          <a:xfrm>
            <a:off x="0" y="0"/>
            <a:ext cx="1845129" cy="6858000"/>
          </a:xfrm>
          <a:prstGeom prst="rect">
            <a:avLst/>
          </a:prstGeom>
        </p:spPr>
      </p:pic>
      <p:sp>
        <p:nvSpPr>
          <p:cNvPr id="4" name="Text Placeholder 1">
            <a:extLst>
              <a:ext uri="{FF2B5EF4-FFF2-40B4-BE49-F238E27FC236}">
                <a16:creationId xmlns:a16="http://schemas.microsoft.com/office/drawing/2014/main" id="{B5FB43FD-506A-5647-A841-1A11F1C99B69}"/>
              </a:ext>
            </a:extLst>
          </p:cNvPr>
          <p:cNvSpPr txBox="1">
            <a:spLocks/>
          </p:cNvSpPr>
          <p:nvPr/>
        </p:nvSpPr>
        <p:spPr>
          <a:xfrm>
            <a:off x="2240353" y="2054749"/>
            <a:ext cx="7772327" cy="34245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fontAlgn="base">
              <a:lnSpc>
                <a:spcPct val="100000"/>
              </a:lnSpc>
              <a:spcBef>
                <a:spcPts val="0"/>
              </a:spcBef>
              <a:spcAft>
                <a:spcPts val="2400"/>
              </a:spcAft>
              <a:buClr>
                <a:srgbClr val="EBB700"/>
              </a:buClr>
              <a:buSzPct val="80000"/>
              <a:buFont typeface="Lucida Grande" panose="020B0600040502020204" pitchFamily="34" charset="0"/>
              <a:buChar char="▶"/>
            </a:pPr>
            <a:r>
              <a:rPr lang="es-ES" sz="2400">
                <a:solidFill>
                  <a:srgbClr val="55565A"/>
                </a:solidFill>
                <a:latin typeface="Arial" charset="0"/>
                <a:cs typeface="Arial" charset="0"/>
              </a:rPr>
              <a:t>Los Leos se benefician de una relación positiva con los Leones al principio de su trayectoria Leo</a:t>
            </a:r>
          </a:p>
          <a:p>
            <a:pPr marL="342900" indent="-342900" fontAlgn="base">
              <a:lnSpc>
                <a:spcPct val="100000"/>
              </a:lnSpc>
              <a:spcBef>
                <a:spcPts val="0"/>
              </a:spcBef>
              <a:spcAft>
                <a:spcPts val="2400"/>
              </a:spcAft>
              <a:buClr>
                <a:srgbClr val="EBB700"/>
              </a:buClr>
              <a:buSzPct val="80000"/>
              <a:buFont typeface="Lucida Grande" panose="020B0600040502020204" pitchFamily="34" charset="0"/>
              <a:buChar char="▶"/>
            </a:pPr>
            <a:r>
              <a:rPr lang="es-ES" sz="2400">
                <a:solidFill>
                  <a:srgbClr val="55565A"/>
                </a:solidFill>
                <a:latin typeface="Arial" charset="0"/>
                <a:cs typeface="Arial" charset="0"/>
              </a:rPr>
              <a:t>Informar sobre sus Leos a la Asociación garantiza la comunicación, hace posible que se tengan en cuenta sus años de servicio y que puedan ser Leos-Leones</a:t>
            </a:r>
          </a:p>
          <a:p>
            <a:pPr marL="342900" indent="-342900" fontAlgn="base">
              <a:lnSpc>
                <a:spcPct val="100000"/>
              </a:lnSpc>
              <a:spcBef>
                <a:spcPts val="0"/>
              </a:spcBef>
              <a:spcAft>
                <a:spcPts val="2400"/>
              </a:spcAft>
              <a:buClr>
                <a:srgbClr val="EBB700"/>
              </a:buClr>
              <a:buSzPct val="80000"/>
              <a:buFont typeface="Lucida Grande" panose="020B0600040502020204" pitchFamily="34" charset="0"/>
              <a:buChar char="▶"/>
            </a:pPr>
            <a:r>
              <a:rPr lang="es-ES" sz="2400">
                <a:solidFill>
                  <a:srgbClr val="55565A"/>
                </a:solidFill>
                <a:latin typeface="Arial" charset="0"/>
                <a:cs typeface="Arial" charset="0"/>
              </a:rPr>
              <a:t>Ayude a sus Leos a planificar su servicio continuo con la Asociación </a:t>
            </a:r>
          </a:p>
        </p:txBody>
      </p:sp>
      <p:sp>
        <p:nvSpPr>
          <p:cNvPr id="7" name="TextBox 6">
            <a:extLst>
              <a:ext uri="{FF2B5EF4-FFF2-40B4-BE49-F238E27FC236}">
                <a16:creationId xmlns:a16="http://schemas.microsoft.com/office/drawing/2014/main" id="{4A0F263E-D02A-E84C-9F14-761471A5A44B}"/>
              </a:ext>
            </a:extLst>
          </p:cNvPr>
          <p:cNvSpPr txBox="1"/>
          <p:nvPr/>
        </p:nvSpPr>
        <p:spPr>
          <a:xfrm>
            <a:off x="2240353" y="983317"/>
            <a:ext cx="7579610" cy="738664"/>
          </a:xfrm>
          <a:prstGeom prst="rect">
            <a:avLst/>
          </a:prstGeom>
          <a:noFill/>
        </p:spPr>
        <p:txBody>
          <a:bodyPr wrap="square" rtlCol="0" anchor="b" anchorCtr="0">
            <a:spAutoFit/>
          </a:bodyPr>
          <a:lstStyle/>
          <a:p>
            <a:r>
              <a:rPr lang="es-ES" sz="4200" b="1">
                <a:solidFill>
                  <a:srgbClr val="00338D"/>
                </a:solidFill>
                <a:latin typeface="Arial" panose="020B0604020202020204" pitchFamily="34" charset="0"/>
                <a:cs typeface="Arial" panose="020B0604020202020204" pitchFamily="34" charset="0"/>
              </a:rPr>
              <a:t>Puntos importantes</a:t>
            </a:r>
          </a:p>
        </p:txBody>
      </p:sp>
      <p:pic>
        <p:nvPicPr>
          <p:cNvPr id="8" name="Picture 7">
            <a:extLst>
              <a:ext uri="{FF2B5EF4-FFF2-40B4-BE49-F238E27FC236}">
                <a16:creationId xmlns:a16="http://schemas.microsoft.com/office/drawing/2014/main" id="{4C105213-A1D2-524C-B77B-512069734D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2720" y="5760720"/>
            <a:ext cx="1405046" cy="702523"/>
          </a:xfrm>
          <a:prstGeom prst="rect">
            <a:avLst/>
          </a:prstGeom>
          <a:effectLst/>
        </p:spPr>
      </p:pic>
    </p:spTree>
    <p:extLst>
      <p:ext uri="{BB962C8B-B14F-4D97-AF65-F5344CB8AC3E}">
        <p14:creationId xmlns:p14="http://schemas.microsoft.com/office/powerpoint/2010/main" val="334033907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433C505-93CC-5948-B893-BA6EF9BB9BF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69880" y="5669280"/>
            <a:ext cx="1463040" cy="1024127"/>
          </a:xfrm>
          <a:prstGeom prst="rect">
            <a:avLst/>
          </a:prstGeom>
        </p:spPr>
      </p:pic>
      <p:pic>
        <p:nvPicPr>
          <p:cNvPr id="14" name="Picture 13">
            <a:extLst>
              <a:ext uri="{FF2B5EF4-FFF2-40B4-BE49-F238E27FC236}">
                <a16:creationId xmlns:a16="http://schemas.microsoft.com/office/drawing/2014/main" id="{F7C23387-15CF-424F-9934-44AFE8AD7F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8160" y="5760720"/>
            <a:ext cx="1405046" cy="702523"/>
          </a:xfrm>
          <a:prstGeom prst="rect">
            <a:avLst/>
          </a:prstGeom>
          <a:effectLst/>
        </p:spPr>
      </p:pic>
      <p:sp>
        <p:nvSpPr>
          <p:cNvPr id="6" name="Large #">
            <a:extLst>
              <a:ext uri="{FF2B5EF4-FFF2-40B4-BE49-F238E27FC236}">
                <a16:creationId xmlns:a16="http://schemas.microsoft.com/office/drawing/2014/main" id="{2F1B0455-A61E-3B4C-93B4-6C7D8B50DBB3}"/>
              </a:ext>
            </a:extLst>
          </p:cNvPr>
          <p:cNvSpPr txBox="1"/>
          <p:nvPr/>
        </p:nvSpPr>
        <p:spPr>
          <a:xfrm>
            <a:off x="859994" y="2967335"/>
            <a:ext cx="8993083" cy="923330"/>
          </a:xfrm>
          <a:prstGeom prst="rect">
            <a:avLst/>
          </a:prstGeom>
          <a:noFill/>
        </p:spPr>
        <p:txBody>
          <a:bodyPr wrap="square" rtlCol="0" anchor="ctr" anchorCtr="0">
            <a:spAutoFit/>
          </a:bodyPr>
          <a:lstStyle/>
          <a:p>
            <a:pPr algn="ctr"/>
            <a:r>
              <a:rPr lang="es-ES" sz="5400" b="1" dirty="0">
                <a:solidFill>
                  <a:schemeClr val="bg1"/>
                </a:solidFill>
                <a:latin typeface="Arial" panose="020B0604020202020204" pitchFamily="34" charset="0"/>
                <a:ea typeface="Arial" charset="0"/>
                <a:cs typeface="Arial" panose="020B0604020202020204" pitchFamily="34" charset="0"/>
              </a:rPr>
              <a:t>Programa de </a:t>
            </a:r>
            <a:r>
              <a:rPr lang="es-ES" sz="5400" b="1" dirty="0" err="1">
                <a:solidFill>
                  <a:schemeClr val="bg1"/>
                </a:solidFill>
                <a:latin typeface="Arial" panose="020B0604020202020204" pitchFamily="34" charset="0"/>
                <a:ea typeface="Arial" charset="0"/>
                <a:cs typeface="Arial" panose="020B0604020202020204" pitchFamily="34" charset="0"/>
              </a:rPr>
              <a:t>Leos</a:t>
            </a:r>
            <a:r>
              <a:rPr lang="es-ES" sz="5400" b="1" dirty="0">
                <a:solidFill>
                  <a:schemeClr val="bg1"/>
                </a:solidFill>
                <a:latin typeface="Arial" panose="020B0604020202020204" pitchFamily="34" charset="0"/>
                <a:ea typeface="Arial" charset="0"/>
                <a:cs typeface="Arial" panose="020B0604020202020204" pitchFamily="34" charset="0"/>
              </a:rPr>
              <a:t>-Leones</a:t>
            </a:r>
          </a:p>
        </p:txBody>
      </p:sp>
    </p:spTree>
    <p:extLst>
      <p:ext uri="{BB962C8B-B14F-4D97-AF65-F5344CB8AC3E}">
        <p14:creationId xmlns:p14="http://schemas.microsoft.com/office/powerpoint/2010/main" val="28821189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539A93-EFE3-9843-8EC3-9B8428C35A4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Content Placeholder 6">
            <a:extLst>
              <a:ext uri="{FF2B5EF4-FFF2-40B4-BE49-F238E27FC236}">
                <a16:creationId xmlns:a16="http://schemas.microsoft.com/office/drawing/2014/main" id="{7726AC3A-E2CE-E64D-BFFC-3B82AF3AF97A}"/>
              </a:ext>
            </a:extLst>
          </p:cNvPr>
          <p:cNvSpPr txBox="1">
            <a:spLocks/>
          </p:cNvSpPr>
          <p:nvPr/>
        </p:nvSpPr>
        <p:spPr bwMode="auto">
          <a:xfrm>
            <a:off x="813419" y="2821444"/>
            <a:ext cx="3887425" cy="2908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spcBef>
                <a:spcPts val="0"/>
              </a:spcBef>
              <a:spcAft>
                <a:spcPts val="1200"/>
              </a:spcAft>
              <a:buClr>
                <a:srgbClr val="EBB700"/>
              </a:buClr>
              <a:buNone/>
            </a:pPr>
            <a:r>
              <a:rPr lang="es-ES" sz="2400" b="1" dirty="0">
                <a:solidFill>
                  <a:srgbClr val="55565A"/>
                </a:solidFill>
                <a:latin typeface="Arial" charset="0"/>
                <a:ea typeface="Arial" charset="0"/>
                <a:cs typeface="Arial" charset="0"/>
              </a:rPr>
              <a:t>Elegibilidad </a:t>
            </a:r>
          </a:p>
          <a:p>
            <a:pPr>
              <a:spcBef>
                <a:spcPts val="0"/>
              </a:spcBef>
              <a:spcAft>
                <a:spcPts val="1200"/>
              </a:spcAft>
              <a:buClr>
                <a:srgbClr val="EBB700"/>
              </a:buClr>
            </a:pPr>
            <a:r>
              <a:rPr lang="es-ES" sz="2400" dirty="0">
                <a:solidFill>
                  <a:srgbClr val="55565A"/>
                </a:solidFill>
                <a:latin typeface="Arial" charset="0"/>
                <a:ea typeface="Arial" charset="0"/>
                <a:cs typeface="Arial" charset="0"/>
              </a:rPr>
              <a:t>Antiguos </a:t>
            </a:r>
            <a:r>
              <a:rPr lang="es-ES" sz="2400" dirty="0" err="1">
                <a:solidFill>
                  <a:srgbClr val="55565A"/>
                </a:solidFill>
                <a:latin typeface="Arial" charset="0"/>
                <a:ea typeface="Arial" charset="0"/>
                <a:cs typeface="Arial" charset="0"/>
              </a:rPr>
              <a:t>Leos</a:t>
            </a:r>
            <a:endParaRPr lang="es-ES" sz="2400" dirty="0">
              <a:solidFill>
                <a:srgbClr val="55565A"/>
              </a:solidFill>
              <a:latin typeface="Arial" charset="0"/>
              <a:ea typeface="Arial" charset="0"/>
              <a:cs typeface="Arial" charset="0"/>
            </a:endParaRPr>
          </a:p>
          <a:p>
            <a:pPr>
              <a:spcBef>
                <a:spcPts val="0"/>
              </a:spcBef>
              <a:spcAft>
                <a:spcPts val="1200"/>
              </a:spcAft>
              <a:buClr>
                <a:srgbClr val="EBB700"/>
              </a:buClr>
            </a:pPr>
            <a:r>
              <a:rPr lang="es-ES" sz="2400" dirty="0">
                <a:solidFill>
                  <a:srgbClr val="55565A"/>
                </a:solidFill>
                <a:latin typeface="Arial" charset="0"/>
                <a:ea typeface="Arial" charset="0"/>
                <a:cs typeface="Arial" charset="0"/>
              </a:rPr>
              <a:t>Han sido </a:t>
            </a:r>
            <a:r>
              <a:rPr lang="es-ES" sz="2400" dirty="0" err="1">
                <a:solidFill>
                  <a:srgbClr val="55565A"/>
                </a:solidFill>
                <a:latin typeface="Arial" charset="0"/>
                <a:ea typeface="Arial" charset="0"/>
                <a:cs typeface="Arial" charset="0"/>
              </a:rPr>
              <a:t>Leos</a:t>
            </a:r>
            <a:r>
              <a:rPr lang="es-ES" sz="2400" dirty="0">
                <a:solidFill>
                  <a:srgbClr val="55565A"/>
                </a:solidFill>
                <a:latin typeface="Arial" charset="0"/>
                <a:ea typeface="Arial" charset="0"/>
                <a:cs typeface="Arial" charset="0"/>
              </a:rPr>
              <a:t> durante más de un año</a:t>
            </a:r>
          </a:p>
          <a:p>
            <a:pPr>
              <a:spcBef>
                <a:spcPts val="0"/>
              </a:spcBef>
              <a:spcAft>
                <a:spcPts val="1200"/>
              </a:spcAft>
              <a:buClr>
                <a:srgbClr val="EBB700"/>
              </a:buClr>
            </a:pPr>
            <a:r>
              <a:rPr lang="es-ES" sz="2400" dirty="0">
                <a:solidFill>
                  <a:srgbClr val="55565A"/>
                </a:solidFill>
                <a:latin typeface="Arial" charset="0"/>
                <a:ea typeface="Arial" charset="0"/>
                <a:cs typeface="Arial" charset="0"/>
              </a:rPr>
              <a:t>Desde que son mayores de edad legalmente hasta los 35 años</a:t>
            </a:r>
          </a:p>
          <a:p>
            <a:pPr marL="0" indent="0">
              <a:spcBef>
                <a:spcPts val="0"/>
              </a:spcBef>
              <a:spcAft>
                <a:spcPts val="1200"/>
              </a:spcAft>
              <a:buClr>
                <a:srgbClr val="EBB700"/>
              </a:buClr>
              <a:buNone/>
            </a:pPr>
            <a:r>
              <a:rPr lang="es-ES" sz="2000" u="sng" dirty="0">
                <a:solidFill>
                  <a:srgbClr val="407CCA"/>
                </a:solidFill>
                <a:latin typeface="Arial" charset="0"/>
                <a:ea typeface="Arial" charset="0"/>
                <a:cs typeface="Arial" charset="0"/>
                <a:hlinkClick r:id="rId4"/>
              </a:rPr>
              <a:t>Más información</a:t>
            </a:r>
          </a:p>
        </p:txBody>
      </p:sp>
      <p:sp>
        <p:nvSpPr>
          <p:cNvPr id="4" name="Headline">
            <a:extLst>
              <a:ext uri="{FF2B5EF4-FFF2-40B4-BE49-F238E27FC236}">
                <a16:creationId xmlns:a16="http://schemas.microsoft.com/office/drawing/2014/main" id="{2DBC83C0-87A2-8841-93B1-F01B957594B0}"/>
              </a:ext>
            </a:extLst>
          </p:cNvPr>
          <p:cNvSpPr txBox="1">
            <a:spLocks/>
          </p:cNvSpPr>
          <p:nvPr/>
        </p:nvSpPr>
        <p:spPr>
          <a:xfrm>
            <a:off x="813419" y="615698"/>
            <a:ext cx="4632729" cy="2062103"/>
          </a:xfrm>
          <a:prstGeom prst="rect">
            <a:avLst/>
          </a:prstGeom>
        </p:spPr>
        <p:txBody>
          <a:bodyPr wrap="square">
            <a:sp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nSpc>
                <a:spcPct val="100000"/>
              </a:lnSpc>
            </a:pPr>
            <a:r>
              <a:rPr lang="es-ES" sz="3200" dirty="0">
                <a:solidFill>
                  <a:srgbClr val="00338D"/>
                </a:solidFill>
                <a:latin typeface="Arial" panose="020B0604020202020204" pitchFamily="34" charset="0"/>
                <a:cs typeface="Arial" panose="020B0604020202020204" pitchFamily="34" charset="0"/>
              </a:rPr>
              <a:t>Programa de afiliación para los </a:t>
            </a:r>
            <a:r>
              <a:rPr lang="es-ES" sz="3200" dirty="0" err="1">
                <a:solidFill>
                  <a:srgbClr val="00338D"/>
                </a:solidFill>
                <a:latin typeface="Arial" panose="020B0604020202020204" pitchFamily="34" charset="0"/>
                <a:cs typeface="Arial" panose="020B0604020202020204" pitchFamily="34" charset="0"/>
              </a:rPr>
              <a:t>Leos</a:t>
            </a:r>
            <a:r>
              <a:rPr lang="es-ES" sz="3200" dirty="0">
                <a:solidFill>
                  <a:srgbClr val="00338D"/>
                </a:solidFill>
                <a:latin typeface="Arial" panose="020B0604020202020204" pitchFamily="34" charset="0"/>
                <a:cs typeface="Arial" panose="020B0604020202020204" pitchFamily="34" charset="0"/>
              </a:rPr>
              <a:t> que estén listos para convertirse en Leones</a:t>
            </a:r>
          </a:p>
        </p:txBody>
      </p:sp>
      <p:pic>
        <p:nvPicPr>
          <p:cNvPr id="7" name="Picture 6">
            <a:extLst>
              <a:ext uri="{FF2B5EF4-FFF2-40B4-BE49-F238E27FC236}">
                <a16:creationId xmlns:a16="http://schemas.microsoft.com/office/drawing/2014/main" id="{193FA12D-594C-744A-BCD7-392AE980692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469881" y="5669280"/>
            <a:ext cx="1463038" cy="1024127"/>
          </a:xfrm>
          <a:prstGeom prst="rect">
            <a:avLst/>
          </a:prstGeom>
        </p:spPr>
      </p:pic>
      <p:pic>
        <p:nvPicPr>
          <p:cNvPr id="8" name="Picture 7">
            <a:extLst>
              <a:ext uri="{FF2B5EF4-FFF2-40B4-BE49-F238E27FC236}">
                <a16:creationId xmlns:a16="http://schemas.microsoft.com/office/drawing/2014/main" id="{865F7A38-6AB5-274F-9B21-1E41988A40C4}"/>
              </a:ext>
            </a:extLst>
          </p:cNvPr>
          <p:cNvPicPr>
            <a:picLocks noChangeAspect="1"/>
          </p:cNvPicPr>
          <p:nvPr/>
        </p:nvPicPr>
        <p:blipFill rotWithShape="1">
          <a:blip r:embed="rId6">
            <a:extLst>
              <a:ext uri="{28A0092B-C50C-407E-A947-70E740481C1C}">
                <a14:useLocalDpi xmlns:a14="http://schemas.microsoft.com/office/drawing/2010/main" val="0"/>
              </a:ext>
            </a:extLst>
          </a:blip>
          <a:srcRect l="21075" t="6661" r="2480" b="11487"/>
          <a:stretch/>
        </p:blipFill>
        <p:spPr>
          <a:xfrm>
            <a:off x="7923302" y="1295400"/>
            <a:ext cx="3756790" cy="2680695"/>
          </a:xfrm>
          <a:prstGeom prst="rect">
            <a:avLst/>
          </a:prstGeom>
          <a:effectLst>
            <a:outerShdw blurRad="584200" dist="38100" dir="2700000" algn="tl" rotWithShape="0">
              <a:prstClr val="black">
                <a:alpha val="18000"/>
              </a:prstClr>
            </a:outerShdw>
          </a:effectLst>
        </p:spPr>
      </p:pic>
      <p:pic>
        <p:nvPicPr>
          <p:cNvPr id="9" name="Picture 8">
            <a:extLst>
              <a:ext uri="{FF2B5EF4-FFF2-40B4-BE49-F238E27FC236}">
                <a16:creationId xmlns:a16="http://schemas.microsoft.com/office/drawing/2014/main" id="{28D46F65-E87B-AB48-B6C2-3F55CB4612B2}"/>
              </a:ext>
            </a:extLst>
          </p:cNvPr>
          <p:cNvPicPr>
            <a:picLocks noChangeAspect="1"/>
          </p:cNvPicPr>
          <p:nvPr/>
        </p:nvPicPr>
        <p:blipFill rotWithShape="1">
          <a:blip r:embed="rId7">
            <a:extLst>
              <a:ext uri="{28A0092B-C50C-407E-A947-70E740481C1C}">
                <a14:useLocalDpi xmlns:a14="http://schemas.microsoft.com/office/drawing/2010/main" val="0"/>
              </a:ext>
            </a:extLst>
          </a:blip>
          <a:srcRect l="75" t="6011" r="75" b="6206"/>
          <a:stretch/>
        </p:blipFill>
        <p:spPr>
          <a:xfrm>
            <a:off x="6745853" y="3429000"/>
            <a:ext cx="2798585" cy="1842495"/>
          </a:xfrm>
          <a:prstGeom prst="rect">
            <a:avLst/>
          </a:prstGeom>
          <a:effectLst>
            <a:outerShdw blurRad="584200" dist="38100" dir="2700000" algn="tl" rotWithShape="0">
              <a:prstClr val="black">
                <a:alpha val="18000"/>
              </a:prstClr>
            </a:outerShdw>
          </a:effectLst>
        </p:spPr>
      </p:pic>
    </p:spTree>
    <p:extLst>
      <p:ext uri="{BB962C8B-B14F-4D97-AF65-F5344CB8AC3E}">
        <p14:creationId xmlns:p14="http://schemas.microsoft.com/office/powerpoint/2010/main" val="2056110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AB3A87B-4ABB-5740-B352-9F1DCFF57E9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Large #">
            <a:extLst>
              <a:ext uri="{FF2B5EF4-FFF2-40B4-BE49-F238E27FC236}">
                <a16:creationId xmlns:a16="http://schemas.microsoft.com/office/drawing/2014/main" id="{5258ADF1-8EDF-4A48-BA3D-D66888E0C00E}"/>
              </a:ext>
            </a:extLst>
          </p:cNvPr>
          <p:cNvSpPr txBox="1"/>
          <p:nvPr/>
        </p:nvSpPr>
        <p:spPr>
          <a:xfrm>
            <a:off x="1" y="1843950"/>
            <a:ext cx="4663014" cy="2862322"/>
          </a:xfrm>
          <a:prstGeom prst="rect">
            <a:avLst/>
          </a:prstGeom>
          <a:noFill/>
        </p:spPr>
        <p:txBody>
          <a:bodyPr wrap="square" rtlCol="0" anchor="b">
            <a:spAutoFit/>
          </a:bodyPr>
          <a:lstStyle/>
          <a:p>
            <a:pPr algn="ctr"/>
            <a:r>
              <a:rPr lang="es-ES" sz="3600" b="1" dirty="0">
                <a:solidFill>
                  <a:schemeClr val="bg1"/>
                </a:solidFill>
                <a:latin typeface="Arial" panose="020B0604020202020204" pitchFamily="34" charset="0"/>
                <a:ea typeface="Arial" charset="0"/>
                <a:cs typeface="Arial" panose="020B0604020202020204" pitchFamily="34" charset="0"/>
              </a:rPr>
              <a:t>Un programa</a:t>
            </a:r>
            <a:br>
              <a:rPr lang="es-ES" sz="3600" b="1" dirty="0">
                <a:solidFill>
                  <a:schemeClr val="bg1"/>
                </a:solidFill>
                <a:latin typeface="Arial" panose="020B0604020202020204" pitchFamily="34" charset="0"/>
                <a:ea typeface="Arial" charset="0"/>
                <a:cs typeface="Arial" panose="020B0604020202020204" pitchFamily="34" charset="0"/>
              </a:rPr>
            </a:br>
            <a:r>
              <a:rPr lang="es-ES" sz="3600" b="1" dirty="0">
                <a:solidFill>
                  <a:schemeClr val="bg1"/>
                </a:solidFill>
                <a:latin typeface="Arial" panose="020B0604020202020204" pitchFamily="34" charset="0"/>
                <a:ea typeface="Arial" charset="0"/>
                <a:cs typeface="Arial" panose="020B0604020202020204" pitchFamily="34" charset="0"/>
              </a:rPr>
              <a:t>creado para satisfacer los intereses de</a:t>
            </a:r>
            <a:br>
              <a:rPr lang="es-ES" sz="3600" b="1" dirty="0">
                <a:solidFill>
                  <a:schemeClr val="bg1"/>
                </a:solidFill>
                <a:latin typeface="Arial" panose="020B0604020202020204" pitchFamily="34" charset="0"/>
                <a:ea typeface="Arial" charset="0"/>
                <a:cs typeface="Arial" panose="020B0604020202020204" pitchFamily="34" charset="0"/>
              </a:rPr>
            </a:br>
            <a:r>
              <a:rPr lang="es-ES" sz="3600" b="1" dirty="0">
                <a:solidFill>
                  <a:schemeClr val="bg1"/>
                </a:solidFill>
                <a:latin typeface="Arial" panose="020B0604020202020204" pitchFamily="34" charset="0"/>
                <a:ea typeface="Arial" charset="0"/>
                <a:cs typeface="Arial" panose="020B0604020202020204" pitchFamily="34" charset="0"/>
              </a:rPr>
              <a:t>los </a:t>
            </a:r>
            <a:r>
              <a:rPr lang="es-ES" sz="3600" b="1" dirty="0" err="1">
                <a:solidFill>
                  <a:schemeClr val="bg1"/>
                </a:solidFill>
                <a:latin typeface="Arial" panose="020B0604020202020204" pitchFamily="34" charset="0"/>
                <a:ea typeface="Arial" charset="0"/>
                <a:cs typeface="Arial" panose="020B0604020202020204" pitchFamily="34" charset="0"/>
              </a:rPr>
              <a:t>Leos</a:t>
            </a:r>
            <a:endParaRPr lang="es-ES" sz="3600" b="1" dirty="0">
              <a:solidFill>
                <a:schemeClr val="bg1"/>
              </a:solidFill>
              <a:latin typeface="Arial" panose="020B0604020202020204" pitchFamily="34" charset="0"/>
              <a:ea typeface="Arial" charset="0"/>
              <a:cs typeface="Arial" panose="020B0604020202020204" pitchFamily="34" charset="0"/>
            </a:endParaRPr>
          </a:p>
        </p:txBody>
      </p:sp>
      <p:sp>
        <p:nvSpPr>
          <p:cNvPr id="5" name="Rectangle 4">
            <a:extLst>
              <a:ext uri="{FF2B5EF4-FFF2-40B4-BE49-F238E27FC236}">
                <a16:creationId xmlns:a16="http://schemas.microsoft.com/office/drawing/2014/main" id="{636DC1E7-5585-EF45-B643-AD35B6A36C8D}"/>
              </a:ext>
            </a:extLst>
          </p:cNvPr>
          <p:cNvSpPr/>
          <p:nvPr/>
        </p:nvSpPr>
        <p:spPr bwMode="auto">
          <a:xfrm>
            <a:off x="6235989" y="603116"/>
            <a:ext cx="1507228" cy="616084"/>
          </a:xfrm>
          <a:prstGeom prst="rect">
            <a:avLst/>
          </a:prstGeom>
          <a:solidFill>
            <a:srgbClr val="407CCA"/>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287338" indent="-287338" fontAlgn="base">
              <a:spcAft>
                <a:spcPct val="0"/>
              </a:spcAft>
            </a:pPr>
            <a:r>
              <a:rPr lang="es-ES" b="1" dirty="0">
                <a:solidFill>
                  <a:schemeClr val="bg1"/>
                </a:solidFill>
                <a:latin typeface="Arial" panose="020B0604020202020204" pitchFamily="34" charset="0"/>
                <a:cs typeface="Arial" panose="020B0604020202020204" pitchFamily="34" charset="0"/>
              </a:rPr>
              <a:t>Beneficios</a:t>
            </a:r>
          </a:p>
        </p:txBody>
      </p:sp>
      <p:sp>
        <p:nvSpPr>
          <p:cNvPr id="6" name="TextBox 5">
            <a:extLst>
              <a:ext uri="{FF2B5EF4-FFF2-40B4-BE49-F238E27FC236}">
                <a16:creationId xmlns:a16="http://schemas.microsoft.com/office/drawing/2014/main" id="{113CAB45-24AE-B248-BBBD-FCF86E375D37}"/>
              </a:ext>
            </a:extLst>
          </p:cNvPr>
          <p:cNvSpPr txBox="1"/>
          <p:nvPr/>
        </p:nvSpPr>
        <p:spPr>
          <a:xfrm>
            <a:off x="6232307" y="1445272"/>
            <a:ext cx="5574227" cy="5109091"/>
          </a:xfrm>
          <a:prstGeom prst="rect">
            <a:avLst/>
          </a:prstGeom>
          <a:noFill/>
        </p:spPr>
        <p:txBody>
          <a:bodyPr wrap="square" rtlCol="0">
            <a:spAutoFit/>
          </a:bodyPr>
          <a:lstStyle/>
          <a:p>
            <a:pPr marL="180975" indent="-180975">
              <a:buClr>
                <a:srgbClr val="EBB700"/>
              </a:buClr>
              <a:buSzPct val="50000"/>
              <a:buFont typeface="Lucida Grande" panose="020B0600040502020204" pitchFamily="34" charset="0"/>
              <a:buChar char="▶"/>
            </a:pPr>
            <a:r>
              <a:rPr lang="es-ES" sz="1600" dirty="0">
                <a:solidFill>
                  <a:srgbClr val="55565A"/>
                </a:solidFill>
                <a:latin typeface="Arial" charset="0"/>
                <a:ea typeface="Arial" charset="0"/>
                <a:cs typeface="Arial" charset="0"/>
              </a:rPr>
              <a:t>El 50% de descuento de la cuota internacional</a:t>
            </a:r>
          </a:p>
          <a:p>
            <a:pPr marL="180975" indent="-180975">
              <a:buClr>
                <a:srgbClr val="EBB700"/>
              </a:buClr>
              <a:buSzPct val="50000"/>
              <a:buFont typeface="Lucida Grande" panose="020B0600040502020204" pitchFamily="34" charset="0"/>
              <a:buChar char="▶"/>
            </a:pPr>
            <a:endParaRPr lang="en-US" sz="1600" dirty="0">
              <a:solidFill>
                <a:srgbClr val="55565A"/>
              </a:solidFill>
              <a:latin typeface="Arial" charset="0"/>
              <a:ea typeface="Arial" charset="0"/>
              <a:cs typeface="Arial" charset="0"/>
            </a:endParaRPr>
          </a:p>
          <a:p>
            <a:pPr marL="180975" indent="-180975">
              <a:buClr>
                <a:srgbClr val="EBB700"/>
              </a:buClr>
              <a:buSzPct val="50000"/>
              <a:buFont typeface="Lucida Grande" panose="020B0600040502020204" pitchFamily="34" charset="0"/>
              <a:buChar char="▶"/>
            </a:pPr>
            <a:r>
              <a:rPr lang="es-ES" sz="1600" dirty="0">
                <a:solidFill>
                  <a:srgbClr val="55565A"/>
                </a:solidFill>
                <a:latin typeface="Arial" charset="0"/>
                <a:ea typeface="Arial" charset="0"/>
                <a:cs typeface="Arial" charset="0"/>
              </a:rPr>
              <a:t> Exención de la cuota de ingreso o fundación</a:t>
            </a:r>
          </a:p>
          <a:p>
            <a:pPr marL="180975" indent="-180975">
              <a:buClr>
                <a:srgbClr val="EBB700"/>
              </a:buClr>
              <a:buSzPct val="50000"/>
              <a:buFont typeface="Lucida Grande" panose="020B0600040502020204" pitchFamily="34" charset="0"/>
              <a:buChar char="▶"/>
            </a:pPr>
            <a:endParaRPr lang="en-US" sz="1600" dirty="0">
              <a:solidFill>
                <a:srgbClr val="55565A"/>
              </a:solidFill>
              <a:latin typeface="Arial" charset="0"/>
              <a:ea typeface="Arial" charset="0"/>
              <a:cs typeface="Arial" charset="0"/>
            </a:endParaRPr>
          </a:p>
          <a:p>
            <a:pPr marL="180975" indent="-180975">
              <a:buClr>
                <a:srgbClr val="EBB700"/>
              </a:buClr>
              <a:buSzPct val="50000"/>
              <a:buFont typeface="Lucida Grande" panose="020B0600040502020204" pitchFamily="34" charset="0"/>
              <a:buChar char="▶"/>
            </a:pPr>
            <a:r>
              <a:rPr lang="es-ES" sz="1600" dirty="0">
                <a:solidFill>
                  <a:srgbClr val="55565A"/>
                </a:solidFill>
                <a:latin typeface="Arial" charset="0"/>
                <a:ea typeface="Arial" charset="0"/>
                <a:cs typeface="Arial" charset="0"/>
              </a:rPr>
              <a:t> Sus años de servicio Leo cuentan y se añaden a su récord de León</a:t>
            </a:r>
          </a:p>
          <a:p>
            <a:pPr marL="180975" indent="-180975">
              <a:buClr>
                <a:srgbClr val="EBB700"/>
              </a:buClr>
              <a:buSzPct val="50000"/>
              <a:buFont typeface="Lucida Grande" panose="020B0600040502020204" pitchFamily="34" charset="0"/>
              <a:buChar char="▶"/>
            </a:pPr>
            <a:endParaRPr lang="en-US" sz="1600" dirty="0">
              <a:solidFill>
                <a:srgbClr val="55565A"/>
              </a:solidFill>
              <a:latin typeface="Arial" charset="0"/>
              <a:ea typeface="Arial" charset="0"/>
              <a:cs typeface="Arial" charset="0"/>
            </a:endParaRPr>
          </a:p>
          <a:p>
            <a:pPr marL="180975" indent="-180975">
              <a:buClr>
                <a:srgbClr val="EBB700"/>
              </a:buClr>
              <a:buSzPct val="50000"/>
              <a:buFont typeface="Lucida Grande" panose="020B0600040502020204" pitchFamily="34" charset="0"/>
              <a:buChar char="▶"/>
            </a:pPr>
            <a:r>
              <a:rPr lang="es-ES" sz="1600" dirty="0">
                <a:solidFill>
                  <a:srgbClr val="55565A"/>
                </a:solidFill>
                <a:latin typeface="Arial" charset="0"/>
                <a:ea typeface="Arial" charset="0"/>
                <a:cs typeface="Arial" charset="0"/>
              </a:rPr>
              <a:t>Prendedor exclusivo de Leo-León    </a:t>
            </a:r>
          </a:p>
          <a:p>
            <a:pPr marL="180975" indent="-180975">
              <a:buClr>
                <a:srgbClr val="EBB700"/>
              </a:buClr>
              <a:buSzPct val="50000"/>
              <a:buFont typeface="Lucida Grande" panose="020B0600040502020204" pitchFamily="34" charset="0"/>
              <a:buChar char="▶"/>
            </a:pPr>
            <a:endParaRPr lang="en-US" sz="1600" dirty="0">
              <a:solidFill>
                <a:srgbClr val="55565A"/>
              </a:solidFill>
              <a:latin typeface="Arial" charset="0"/>
              <a:ea typeface="Arial" charset="0"/>
              <a:cs typeface="Arial" charset="0"/>
            </a:endParaRPr>
          </a:p>
          <a:p>
            <a:pPr marL="180975" indent="-180975">
              <a:buClr>
                <a:srgbClr val="EBB700"/>
              </a:buClr>
              <a:buSzPct val="50000"/>
              <a:buFont typeface="Lucida Grande" panose="020B0600040502020204" pitchFamily="34" charset="0"/>
              <a:buChar char="▶"/>
            </a:pPr>
            <a:r>
              <a:rPr lang="es-ES" sz="1600" dirty="0">
                <a:solidFill>
                  <a:srgbClr val="55565A"/>
                </a:solidFill>
                <a:latin typeface="Arial" charset="0"/>
                <a:ea typeface="Arial" charset="0"/>
                <a:cs typeface="Arial" charset="0"/>
              </a:rPr>
              <a:t> Reconocimiento para el tipo de afiliación "Leo-León"</a:t>
            </a:r>
          </a:p>
          <a:p>
            <a:pPr marL="180975" indent="-180975">
              <a:buClr>
                <a:srgbClr val="EBB700"/>
              </a:buClr>
              <a:buSzPct val="50000"/>
              <a:buFont typeface="Lucida Grande" panose="020B0600040502020204" pitchFamily="34" charset="0"/>
              <a:buChar char="▶"/>
            </a:pPr>
            <a:endParaRPr lang="en-US" sz="1600" dirty="0">
              <a:solidFill>
                <a:srgbClr val="55565A"/>
              </a:solidFill>
              <a:latin typeface="Arial" charset="0"/>
              <a:ea typeface="Arial" charset="0"/>
              <a:cs typeface="Arial" charset="0"/>
            </a:endParaRPr>
          </a:p>
          <a:p>
            <a:pPr marL="180975" indent="-180975">
              <a:buClr>
                <a:srgbClr val="EBB700"/>
              </a:buClr>
              <a:buSzPct val="50000"/>
              <a:buFont typeface="Lucida Grande" panose="020B0600040502020204" pitchFamily="34" charset="0"/>
              <a:buChar char="▶"/>
            </a:pPr>
            <a:r>
              <a:rPr lang="es-ES" sz="1600" dirty="0">
                <a:solidFill>
                  <a:srgbClr val="55565A"/>
                </a:solidFill>
                <a:latin typeface="Arial" charset="0"/>
                <a:ea typeface="Arial" charset="0"/>
                <a:cs typeface="Arial" charset="0"/>
              </a:rPr>
              <a:t>Grupo de redes profesionales en LinkedIn </a:t>
            </a:r>
          </a:p>
          <a:p>
            <a:pPr marL="180975" indent="-180975">
              <a:buClr>
                <a:srgbClr val="EBB700"/>
              </a:buClr>
              <a:buSzPct val="50000"/>
              <a:buFont typeface="Lucida Grande" panose="020B0600040502020204" pitchFamily="34" charset="0"/>
              <a:buChar char="▶"/>
            </a:pPr>
            <a:endParaRPr lang="en-US" sz="1600" dirty="0">
              <a:solidFill>
                <a:srgbClr val="55565A"/>
              </a:solidFill>
              <a:latin typeface="Arial" charset="0"/>
              <a:ea typeface="Arial" charset="0"/>
              <a:cs typeface="Arial" charset="0"/>
            </a:endParaRPr>
          </a:p>
          <a:p>
            <a:pPr marL="180975" indent="-180975">
              <a:buClr>
                <a:srgbClr val="EBB700"/>
              </a:buClr>
              <a:buSzPct val="50000"/>
              <a:buFont typeface="Lucida Grande" panose="020B0600040502020204" pitchFamily="34" charset="0"/>
              <a:buChar char="▶"/>
            </a:pPr>
            <a:r>
              <a:rPr lang="es-ES" sz="1600" dirty="0">
                <a:solidFill>
                  <a:srgbClr val="55565A"/>
                </a:solidFill>
                <a:latin typeface="Arial" charset="0"/>
                <a:ea typeface="Arial" charset="0"/>
                <a:cs typeface="Arial" charset="0"/>
              </a:rPr>
              <a:t>Oportunidades de becas</a:t>
            </a:r>
          </a:p>
          <a:p>
            <a:pPr marL="180975" indent="-180975">
              <a:buClr>
                <a:srgbClr val="EBB700"/>
              </a:buClr>
              <a:buSzPct val="50000"/>
              <a:buFont typeface="Lucida Grande" panose="020B0600040502020204" pitchFamily="34" charset="0"/>
              <a:buChar char="▶"/>
            </a:pPr>
            <a:endParaRPr lang="en-US" sz="1600" dirty="0">
              <a:solidFill>
                <a:srgbClr val="55565A"/>
              </a:solidFill>
              <a:latin typeface="Arial" charset="0"/>
              <a:ea typeface="Arial" charset="0"/>
              <a:cs typeface="Arial" charset="0"/>
            </a:endParaRPr>
          </a:p>
          <a:p>
            <a:pPr marL="180975" indent="-180975">
              <a:buClr>
                <a:srgbClr val="EBB700"/>
              </a:buClr>
              <a:buSzPct val="50000"/>
              <a:buFont typeface="Lucida Grande" panose="020B0600040502020204" pitchFamily="34" charset="0"/>
              <a:buChar char="▶"/>
            </a:pPr>
            <a:r>
              <a:rPr lang="es-ES" sz="1600" dirty="0">
                <a:solidFill>
                  <a:srgbClr val="55565A"/>
                </a:solidFill>
                <a:latin typeface="Arial" charset="0"/>
                <a:ea typeface="Arial" charset="0"/>
                <a:cs typeface="Arial" charset="0"/>
              </a:rPr>
              <a:t>Podrá servir como Enlace Leo-León con la Junta Directiva</a:t>
            </a:r>
          </a:p>
          <a:p>
            <a:pPr marL="180975" indent="-180975">
              <a:buClr>
                <a:srgbClr val="EBB700"/>
              </a:buClr>
              <a:buSzPct val="50000"/>
              <a:buFont typeface="Lucida Grande" panose="020B0600040502020204" pitchFamily="34" charset="0"/>
              <a:buChar char="▶"/>
            </a:pPr>
            <a:endParaRPr lang="en-US" dirty="0">
              <a:solidFill>
                <a:srgbClr val="55565A"/>
              </a:solidFill>
              <a:latin typeface="Arial" charset="0"/>
              <a:ea typeface="Arial" charset="0"/>
              <a:cs typeface="Arial" charset="0"/>
            </a:endParaRPr>
          </a:p>
          <a:p>
            <a:pPr algn="r">
              <a:buClr>
                <a:srgbClr val="EBB700"/>
              </a:buClr>
              <a:buSzPct val="50000"/>
            </a:pPr>
            <a:r>
              <a:rPr lang="es-ES" u="sng" dirty="0">
                <a:solidFill>
                  <a:srgbClr val="407CCA"/>
                </a:solidFill>
                <a:latin typeface="Arial" charset="0"/>
                <a:ea typeface="Arial" charset="0"/>
                <a:cs typeface="Arial" charset="0"/>
                <a:hlinkClick r:id="rId4"/>
              </a:rPr>
              <a:t>Más información</a:t>
            </a:r>
          </a:p>
          <a:p>
            <a:pPr marL="180975" indent="-180975">
              <a:buClr>
                <a:srgbClr val="EBB700"/>
              </a:buClr>
              <a:buSzPct val="50000"/>
              <a:buFont typeface="Lucida Grande" panose="020B0600040502020204" pitchFamily="34" charset="0"/>
              <a:buChar char="▶"/>
            </a:pPr>
            <a:endParaRPr lang="en-US" dirty="0">
              <a:solidFill>
                <a:srgbClr val="55565A"/>
              </a:solidFill>
              <a:latin typeface="Arial" charset="0"/>
              <a:ea typeface="Arial" charset="0"/>
              <a:cs typeface="Arial" charset="0"/>
            </a:endParaRPr>
          </a:p>
        </p:txBody>
      </p:sp>
      <p:pic>
        <p:nvPicPr>
          <p:cNvPr id="14" name="Picture 13">
            <a:extLst>
              <a:ext uri="{FF2B5EF4-FFF2-40B4-BE49-F238E27FC236}">
                <a16:creationId xmlns:a16="http://schemas.microsoft.com/office/drawing/2014/main" id="{3757EA92-9923-6C4F-98B2-B492A6A66E8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20040" y="5669280"/>
            <a:ext cx="1463040" cy="1024129"/>
          </a:xfrm>
          <a:prstGeom prst="rect">
            <a:avLst/>
          </a:prstGeom>
        </p:spPr>
      </p:pic>
    </p:spTree>
    <p:extLst>
      <p:ext uri="{BB962C8B-B14F-4D97-AF65-F5344CB8AC3E}">
        <p14:creationId xmlns:p14="http://schemas.microsoft.com/office/powerpoint/2010/main" val="289204152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539A93-EFE3-9843-8EC3-9B8428C35A4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Content Placeholder 6">
            <a:extLst>
              <a:ext uri="{FF2B5EF4-FFF2-40B4-BE49-F238E27FC236}">
                <a16:creationId xmlns:a16="http://schemas.microsoft.com/office/drawing/2014/main" id="{7726AC3A-E2CE-E64D-BFFC-3B82AF3AF97A}"/>
              </a:ext>
            </a:extLst>
          </p:cNvPr>
          <p:cNvSpPr txBox="1">
            <a:spLocks/>
          </p:cNvSpPr>
          <p:nvPr/>
        </p:nvSpPr>
        <p:spPr bwMode="auto">
          <a:xfrm>
            <a:off x="813419" y="2760281"/>
            <a:ext cx="3887425" cy="2908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spcAft>
                <a:spcPts val="1200"/>
              </a:spcAft>
              <a:buClr>
                <a:srgbClr val="EBB700"/>
              </a:buClr>
            </a:pPr>
            <a:r>
              <a:rPr lang="es-ES" sz="2400" dirty="0">
                <a:solidFill>
                  <a:srgbClr val="55565A"/>
                </a:solidFill>
                <a:latin typeface="Arial" charset="0"/>
                <a:ea typeface="Arial" charset="0"/>
                <a:cs typeface="Arial" charset="0"/>
              </a:rPr>
              <a:t>Exclusivo para socios </a:t>
            </a:r>
            <a:r>
              <a:rPr lang="es-ES" sz="2400" dirty="0" err="1">
                <a:solidFill>
                  <a:srgbClr val="55565A"/>
                </a:solidFill>
                <a:latin typeface="Arial" charset="0"/>
                <a:ea typeface="Arial" charset="0"/>
                <a:cs typeface="Arial" charset="0"/>
              </a:rPr>
              <a:t>Leos</a:t>
            </a:r>
            <a:r>
              <a:rPr lang="es-ES" sz="2400" dirty="0">
                <a:solidFill>
                  <a:srgbClr val="55565A"/>
                </a:solidFill>
                <a:latin typeface="Arial" charset="0"/>
                <a:ea typeface="Arial" charset="0"/>
                <a:cs typeface="Arial" charset="0"/>
              </a:rPr>
              <a:t>-Leones</a:t>
            </a:r>
          </a:p>
          <a:p>
            <a:pPr>
              <a:spcBef>
                <a:spcPts val="0"/>
              </a:spcBef>
              <a:spcAft>
                <a:spcPts val="1200"/>
              </a:spcAft>
              <a:buClr>
                <a:srgbClr val="EBB700"/>
              </a:buClr>
            </a:pPr>
            <a:r>
              <a:rPr lang="es-ES" sz="2400" dirty="0">
                <a:solidFill>
                  <a:srgbClr val="55565A"/>
                </a:solidFill>
                <a:latin typeface="Arial" charset="0"/>
                <a:ea typeface="Arial" charset="0"/>
                <a:cs typeface="Arial" charset="0"/>
              </a:rPr>
              <a:t>Solo para </a:t>
            </a:r>
            <a:r>
              <a:rPr lang="es-ES" sz="2400" dirty="0" err="1">
                <a:solidFill>
                  <a:srgbClr val="55565A"/>
                </a:solidFill>
                <a:latin typeface="Arial" charset="0"/>
                <a:ea typeface="Arial" charset="0"/>
                <a:cs typeface="Arial" charset="0"/>
              </a:rPr>
              <a:t>Leos</a:t>
            </a:r>
            <a:r>
              <a:rPr lang="es-ES" sz="2400" dirty="0">
                <a:solidFill>
                  <a:srgbClr val="55565A"/>
                </a:solidFill>
                <a:latin typeface="Arial" charset="0"/>
                <a:ea typeface="Arial" charset="0"/>
                <a:cs typeface="Arial" charset="0"/>
              </a:rPr>
              <a:t>-Leones que estén activos actualmente</a:t>
            </a:r>
          </a:p>
          <a:p>
            <a:pPr>
              <a:spcBef>
                <a:spcPts val="0"/>
              </a:spcBef>
              <a:spcAft>
                <a:spcPts val="1200"/>
              </a:spcAft>
              <a:buClr>
                <a:srgbClr val="EBB700"/>
              </a:buClr>
            </a:pPr>
            <a:r>
              <a:rPr lang="es-ES" sz="2400" dirty="0">
                <a:solidFill>
                  <a:srgbClr val="55565A"/>
                </a:solidFill>
                <a:latin typeface="Arial" charset="0"/>
                <a:ea typeface="Arial" charset="0"/>
                <a:cs typeface="Arial" charset="0"/>
              </a:rPr>
              <a:t>No se debe intercambiar </a:t>
            </a:r>
          </a:p>
          <a:p>
            <a:pPr marL="0" indent="0">
              <a:spcBef>
                <a:spcPts val="0"/>
              </a:spcBef>
              <a:spcAft>
                <a:spcPts val="1200"/>
              </a:spcAft>
              <a:buClr>
                <a:srgbClr val="EBB700"/>
              </a:buClr>
              <a:buNone/>
            </a:pPr>
            <a:r>
              <a:rPr lang="es-ES" sz="2000" u="sng" dirty="0">
                <a:solidFill>
                  <a:srgbClr val="407CCA"/>
                </a:solidFill>
                <a:latin typeface="Arial" charset="0"/>
                <a:ea typeface="Arial" charset="0"/>
                <a:cs typeface="Arial" charset="0"/>
                <a:hlinkClick r:id="rId4"/>
              </a:rPr>
              <a:t>Más información</a:t>
            </a:r>
          </a:p>
        </p:txBody>
      </p:sp>
      <p:sp>
        <p:nvSpPr>
          <p:cNvPr id="4" name="Headline">
            <a:extLst>
              <a:ext uri="{FF2B5EF4-FFF2-40B4-BE49-F238E27FC236}">
                <a16:creationId xmlns:a16="http://schemas.microsoft.com/office/drawing/2014/main" id="{2DBC83C0-87A2-8841-93B1-F01B957594B0}"/>
              </a:ext>
            </a:extLst>
          </p:cNvPr>
          <p:cNvSpPr txBox="1">
            <a:spLocks/>
          </p:cNvSpPr>
          <p:nvPr/>
        </p:nvSpPr>
        <p:spPr>
          <a:xfrm>
            <a:off x="813419" y="1377072"/>
            <a:ext cx="4139581" cy="1200329"/>
          </a:xfrm>
          <a:prstGeom prst="rect">
            <a:avLst/>
          </a:prstGeom>
        </p:spPr>
        <p:txBody>
          <a:bodyPr wrap="square">
            <a:sp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nSpc>
                <a:spcPct val="100000"/>
              </a:lnSpc>
            </a:pPr>
            <a:r>
              <a:rPr lang="es-ES">
                <a:solidFill>
                  <a:srgbClr val="00338D"/>
                </a:solidFill>
                <a:latin typeface="Arial" panose="020B0604020202020204" pitchFamily="34" charset="0"/>
                <a:cs typeface="Arial" panose="020B0604020202020204" pitchFamily="34" charset="0"/>
              </a:rPr>
              <a:t>Prendedor de socio Leo-León</a:t>
            </a:r>
          </a:p>
        </p:txBody>
      </p:sp>
      <p:pic>
        <p:nvPicPr>
          <p:cNvPr id="9" name="Picture 8">
            <a:extLst>
              <a:ext uri="{FF2B5EF4-FFF2-40B4-BE49-F238E27FC236}">
                <a16:creationId xmlns:a16="http://schemas.microsoft.com/office/drawing/2014/main" id="{F6B1E70A-76EA-5144-A3B8-9D7306C3CB2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491158" y="1126168"/>
            <a:ext cx="3786879" cy="4605664"/>
          </a:xfrm>
          <a:prstGeom prst="rect">
            <a:avLst/>
          </a:prstGeom>
          <a:effectLst>
            <a:outerShdw blurRad="622300" dist="330200" dir="8100000" algn="tr" rotWithShape="0">
              <a:prstClr val="black">
                <a:alpha val="21000"/>
              </a:prstClr>
            </a:outerShdw>
          </a:effectLst>
        </p:spPr>
      </p:pic>
    </p:spTree>
    <p:extLst>
      <p:ext uri="{BB962C8B-B14F-4D97-AF65-F5344CB8AC3E}">
        <p14:creationId xmlns:p14="http://schemas.microsoft.com/office/powerpoint/2010/main" val="426120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7</a:t>
            </a:fld>
            <a:endParaRPr lang="en-US" sz="1000" dirty="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514350" indent="-514350">
              <a:spcBef>
                <a:spcPts val="0"/>
              </a:spcBef>
              <a:spcAft>
                <a:spcPts val="1200"/>
              </a:spcAft>
              <a:buFontTx/>
              <a:buAutoNum type="alphaUcPeriod"/>
              <a:defRPr/>
            </a:pPr>
            <a:r>
              <a:rPr lang="es-ES" sz="2400" dirty="0">
                <a:solidFill>
                  <a:srgbClr val="55565A"/>
                </a:solidFill>
              </a:rPr>
              <a:t>Poner a disposición de los clubes de Leones una actividad que les permita atender las necesidades de los jóvenes en sus respectivas áreas.</a:t>
            </a:r>
          </a:p>
          <a:p>
            <a:pPr marL="514350" indent="-514350">
              <a:spcBef>
                <a:spcPts val="0"/>
              </a:spcBef>
              <a:spcAft>
                <a:spcPts val="1200"/>
              </a:spcAft>
              <a:buFontTx/>
              <a:buAutoNum type="alphaUcPeriod"/>
              <a:defRPr/>
            </a:pPr>
            <a:r>
              <a:rPr lang="es-ES" sz="2400" dirty="0">
                <a:solidFill>
                  <a:srgbClr val="55565A"/>
                </a:solidFill>
              </a:rPr>
              <a:t>Ofrecer a la juventud del mundo una oportunidad para desarrollarse y contribuir, individual y colectivamente, como socios responsables de la comunidad local, nacional e internacional.</a:t>
            </a:r>
          </a:p>
          <a:p>
            <a:pPr marL="514350" indent="-514350">
              <a:spcBef>
                <a:spcPts val="0"/>
              </a:spcBef>
              <a:spcAft>
                <a:spcPts val="1200"/>
              </a:spcAft>
              <a:buFontTx/>
              <a:buAutoNum type="alphaUcPeriod"/>
              <a:defRPr/>
            </a:pPr>
            <a:r>
              <a:rPr lang="es-ES" sz="2400" dirty="0">
                <a:solidFill>
                  <a:srgbClr val="55565A"/>
                </a:solidFill>
              </a:rPr>
              <a:t>Promover las actividades de servicio entre los jóvenes y ofrecerles la oportunidad de desarrollar las cualidades individuales de Liderato, Experiencia y Oportunidad.</a:t>
            </a:r>
          </a:p>
          <a:p>
            <a:pPr>
              <a:spcBef>
                <a:spcPts val="0"/>
              </a:spcBef>
              <a:spcAft>
                <a:spcPts val="1200"/>
              </a:spcAft>
              <a:defRPr/>
            </a:pPr>
            <a:r>
              <a:rPr lang="es-ES" sz="2400" dirty="0">
                <a:solidFill>
                  <a:srgbClr val="55565A"/>
                </a:solidFill>
                <a:latin typeface="Arial"/>
                <a:cs typeface="Arial"/>
              </a:rPr>
              <a:t>Como se indica en el capítulo XXII del Manual de Normas</a:t>
            </a:r>
          </a:p>
          <a:p>
            <a:pPr>
              <a:spcBef>
                <a:spcPts val="0"/>
              </a:spcBef>
              <a:spcAft>
                <a:spcPts val="1200"/>
              </a:spcAft>
              <a:defRPr/>
            </a:pPr>
            <a:endParaRPr lang="en-US" sz="2400" kern="0" dirty="0">
              <a:solidFill>
                <a:srgbClr val="81827C"/>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2357625" y="9491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3200" dirty="0">
                <a:solidFill>
                  <a:srgbClr val="616262"/>
                </a:solidFill>
                <a:latin typeface="Arial" panose="020B0604020202020204" pitchFamily="34" charset="0"/>
                <a:cs typeface="Arial" panose="020B0604020202020204" pitchFamily="34" charset="0"/>
              </a:rPr>
              <a:t>Objetivos del Programa de Clubes Leo</a:t>
            </a:r>
          </a:p>
        </p:txBody>
      </p:sp>
      <p:pic>
        <p:nvPicPr>
          <p:cNvPr id="15" name="Picture 14">
            <a:extLst>
              <a:ext uri="{FF2B5EF4-FFF2-40B4-BE49-F238E27FC236}">
                <a16:creationId xmlns:a16="http://schemas.microsoft.com/office/drawing/2014/main" id="{3CA1ABDE-925E-6E48-9CEE-9D768A6EE0AD}"/>
              </a:ext>
            </a:extLst>
          </p:cNvPr>
          <p:cNvPicPr>
            <a:picLocks noChangeAspect="1"/>
          </p:cNvPicPr>
          <p:nvPr/>
        </p:nvPicPr>
        <p:blipFill>
          <a:blip r:embed="rId5"/>
          <a:stretch>
            <a:fillRect/>
          </a:stretch>
        </p:blipFill>
        <p:spPr>
          <a:xfrm>
            <a:off x="597101" y="436785"/>
            <a:ext cx="1558206" cy="1558206"/>
          </a:xfrm>
          <a:prstGeom prst="rect">
            <a:avLst/>
          </a:prstGeom>
        </p:spPr>
      </p:pic>
    </p:spTree>
    <p:extLst>
      <p:ext uri="{BB962C8B-B14F-4D97-AF65-F5344CB8AC3E}">
        <p14:creationId xmlns:p14="http://schemas.microsoft.com/office/powerpoint/2010/main" val="93892905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090284A-19D8-B242-9CC1-4E91709F550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Text Placeholder 1">
            <a:extLst>
              <a:ext uri="{FF2B5EF4-FFF2-40B4-BE49-F238E27FC236}">
                <a16:creationId xmlns:a16="http://schemas.microsoft.com/office/drawing/2014/main" id="{B5FB43FD-506A-5647-A841-1A11F1C99B69}"/>
              </a:ext>
            </a:extLst>
          </p:cNvPr>
          <p:cNvSpPr txBox="1">
            <a:spLocks/>
          </p:cNvSpPr>
          <p:nvPr/>
        </p:nvSpPr>
        <p:spPr>
          <a:xfrm>
            <a:off x="2529913" y="2054748"/>
            <a:ext cx="8610527" cy="4408495"/>
          </a:xfrm>
          <a:prstGeom prst="rect">
            <a:avLst/>
          </a:prstGeom>
        </p:spPr>
        <p:txBody>
          <a:bodyPr vert="horz" lIns="91440" tIns="45720" rIns="91440" bIns="45720" numCol="2" spcCol="2743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00000"/>
              </a:lnSpc>
              <a:spcBef>
                <a:spcPts val="0"/>
              </a:spcBef>
              <a:spcAft>
                <a:spcPts val="1500"/>
              </a:spcAft>
              <a:buClr>
                <a:srgbClr val="EBB700"/>
              </a:buClr>
              <a:buSzPct val="80000"/>
              <a:buNone/>
            </a:pPr>
            <a:r>
              <a:rPr lang="es-ES" sz="2000" b="1" dirty="0">
                <a:solidFill>
                  <a:srgbClr val="55565A"/>
                </a:solidFill>
                <a:latin typeface="Arial" charset="0"/>
                <a:cs typeface="Arial" charset="0"/>
              </a:rPr>
              <a:t>Beca para embajadores de intercambio cultural </a:t>
            </a:r>
            <a:r>
              <a:rPr lang="es-ES" sz="2000" b="1" dirty="0" err="1">
                <a:solidFill>
                  <a:srgbClr val="55565A"/>
                </a:solidFill>
                <a:latin typeface="Arial" charset="0"/>
                <a:cs typeface="Arial" charset="0"/>
              </a:rPr>
              <a:t>Leos</a:t>
            </a:r>
            <a:r>
              <a:rPr lang="es-ES" sz="2000" b="1" dirty="0">
                <a:solidFill>
                  <a:srgbClr val="55565A"/>
                </a:solidFill>
                <a:latin typeface="Arial" charset="0"/>
                <a:cs typeface="Arial" charset="0"/>
              </a:rPr>
              <a:t>-Leones</a:t>
            </a: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r>
              <a:rPr lang="es-ES" sz="2000" dirty="0">
                <a:solidFill>
                  <a:srgbClr val="55565A"/>
                </a:solidFill>
                <a:latin typeface="Arial" charset="0"/>
                <a:cs typeface="Arial" charset="0"/>
              </a:rPr>
              <a:t>Un beneficiario de una beca Leo-León por cada área estatutaria</a:t>
            </a: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r>
              <a:rPr lang="es-ES" sz="2000" dirty="0">
                <a:solidFill>
                  <a:srgbClr val="55565A"/>
                </a:solidFill>
                <a:latin typeface="Arial" charset="0"/>
                <a:cs typeface="Arial" charset="0"/>
              </a:rPr>
              <a:t>Apoyo financiero para asistir a un foro fuera de su área estatutaria</a:t>
            </a: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r>
              <a:rPr lang="es-ES" sz="2000" dirty="0">
                <a:solidFill>
                  <a:srgbClr val="55565A"/>
                </a:solidFill>
                <a:latin typeface="Arial" charset="0"/>
                <a:cs typeface="Arial" charset="0"/>
              </a:rPr>
              <a:t>Oportunidades internacionales de servicio</a:t>
            </a:r>
          </a:p>
          <a:p>
            <a:pPr marL="0" indent="0" algn="r" fontAlgn="base">
              <a:lnSpc>
                <a:spcPct val="100000"/>
              </a:lnSpc>
              <a:spcBef>
                <a:spcPts val="0"/>
              </a:spcBef>
              <a:spcAft>
                <a:spcPts val="1500"/>
              </a:spcAft>
              <a:buClr>
                <a:srgbClr val="EBB700"/>
              </a:buClr>
              <a:buSzPct val="80000"/>
              <a:buNone/>
            </a:pPr>
            <a:r>
              <a:rPr lang="es-ES" sz="2000" u="sng" dirty="0">
                <a:solidFill>
                  <a:srgbClr val="407CCA"/>
                </a:solidFill>
                <a:latin typeface="Arial" charset="0"/>
                <a:ea typeface="Arial" charset="0"/>
                <a:cs typeface="Arial" charset="0"/>
                <a:hlinkClick r:id="rId4"/>
              </a:rPr>
              <a:t>Más información</a:t>
            </a:r>
          </a:p>
          <a:p>
            <a:pPr marL="0" indent="0" fontAlgn="base">
              <a:lnSpc>
                <a:spcPct val="100000"/>
              </a:lnSpc>
              <a:spcBef>
                <a:spcPts val="0"/>
              </a:spcBef>
              <a:spcAft>
                <a:spcPts val="1500"/>
              </a:spcAft>
              <a:buClr>
                <a:srgbClr val="EBB700"/>
              </a:buClr>
              <a:buSzPct val="80000"/>
              <a:buNone/>
            </a:pPr>
            <a:r>
              <a:rPr lang="es-ES" sz="2000" b="1" dirty="0">
                <a:solidFill>
                  <a:srgbClr val="55565A"/>
                </a:solidFill>
                <a:latin typeface="Arial" charset="0"/>
                <a:cs typeface="Arial" charset="0"/>
              </a:rPr>
              <a:t>Beca para </a:t>
            </a:r>
            <a:r>
              <a:rPr lang="es-ES" sz="2000" b="1" dirty="0" err="1">
                <a:solidFill>
                  <a:srgbClr val="55565A"/>
                </a:solidFill>
                <a:latin typeface="Arial" charset="0"/>
                <a:cs typeface="Arial" charset="0"/>
              </a:rPr>
              <a:t>Leos</a:t>
            </a:r>
            <a:r>
              <a:rPr lang="es-ES" sz="2000" b="1" dirty="0">
                <a:solidFill>
                  <a:srgbClr val="55565A"/>
                </a:solidFill>
                <a:latin typeface="Arial" charset="0"/>
                <a:cs typeface="Arial" charset="0"/>
              </a:rPr>
              <a:t>-Leones para asistir al Instituto de Liderato para Leones Avanzados  (ILLA) </a:t>
            </a: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r>
              <a:rPr lang="es-ES" sz="2000" dirty="0">
                <a:solidFill>
                  <a:srgbClr val="55565A"/>
                </a:solidFill>
                <a:latin typeface="Arial" charset="0"/>
                <a:cs typeface="Arial" charset="0"/>
              </a:rPr>
              <a:t>Una beca para un Leo-León por cada AE</a:t>
            </a: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r>
              <a:rPr lang="es-ES" sz="2000" dirty="0">
                <a:solidFill>
                  <a:srgbClr val="55565A"/>
                </a:solidFill>
                <a:latin typeface="Arial" charset="0"/>
                <a:cs typeface="Arial" charset="0"/>
              </a:rPr>
              <a:t>Apoyo económico para asistir a un ILLA</a:t>
            </a:r>
          </a:p>
          <a:p>
            <a:pPr marL="0" indent="0" algn="r" fontAlgn="base">
              <a:lnSpc>
                <a:spcPct val="100000"/>
              </a:lnSpc>
              <a:spcBef>
                <a:spcPts val="0"/>
              </a:spcBef>
              <a:spcAft>
                <a:spcPts val="1500"/>
              </a:spcAft>
              <a:buClr>
                <a:srgbClr val="EBB700"/>
              </a:buClr>
              <a:buSzPct val="80000"/>
              <a:buNone/>
            </a:pPr>
            <a:r>
              <a:rPr lang="es-ES" sz="2000" u="sng" dirty="0">
                <a:solidFill>
                  <a:srgbClr val="407CCA"/>
                </a:solidFill>
                <a:latin typeface="Arial" charset="0"/>
                <a:ea typeface="Arial" charset="0"/>
                <a:cs typeface="Arial" charset="0"/>
                <a:hlinkClick r:id="rId5"/>
              </a:rPr>
              <a:t>Más información</a:t>
            </a: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endParaRPr lang="en-US" sz="2000" kern="0" dirty="0">
              <a:solidFill>
                <a:srgbClr val="55565A"/>
              </a:solidFill>
              <a:latin typeface="Arial" charset="0"/>
              <a:cs typeface="Arial" charset="0"/>
            </a:endParaRPr>
          </a:p>
        </p:txBody>
      </p:sp>
      <p:sp>
        <p:nvSpPr>
          <p:cNvPr id="7" name="TextBox 6">
            <a:extLst>
              <a:ext uri="{FF2B5EF4-FFF2-40B4-BE49-F238E27FC236}">
                <a16:creationId xmlns:a16="http://schemas.microsoft.com/office/drawing/2014/main" id="{4A0F263E-D02A-E84C-9F14-761471A5A44B}"/>
              </a:ext>
            </a:extLst>
          </p:cNvPr>
          <p:cNvSpPr txBox="1"/>
          <p:nvPr/>
        </p:nvSpPr>
        <p:spPr>
          <a:xfrm>
            <a:off x="2529913" y="983317"/>
            <a:ext cx="7579610" cy="738664"/>
          </a:xfrm>
          <a:prstGeom prst="rect">
            <a:avLst/>
          </a:prstGeom>
          <a:noFill/>
        </p:spPr>
        <p:txBody>
          <a:bodyPr wrap="square" rtlCol="0" anchor="b" anchorCtr="0">
            <a:spAutoFit/>
          </a:bodyPr>
          <a:lstStyle/>
          <a:p>
            <a:r>
              <a:rPr lang="es-ES" sz="4200" b="1">
                <a:solidFill>
                  <a:srgbClr val="00338D"/>
                </a:solidFill>
                <a:latin typeface="Arial" panose="020B0604020202020204" pitchFamily="34" charset="0"/>
                <a:cs typeface="Arial" panose="020B0604020202020204" pitchFamily="34" charset="0"/>
              </a:rPr>
              <a:t>Oportunidades de becas</a:t>
            </a:r>
          </a:p>
        </p:txBody>
      </p:sp>
      <p:pic>
        <p:nvPicPr>
          <p:cNvPr id="8" name="Picture 7">
            <a:extLst>
              <a:ext uri="{FF2B5EF4-FFF2-40B4-BE49-F238E27FC236}">
                <a16:creationId xmlns:a16="http://schemas.microsoft.com/office/drawing/2014/main" id="{4C105213-A1D2-524C-B77B-512069734D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32720" y="5760720"/>
            <a:ext cx="1405046" cy="702523"/>
          </a:xfrm>
          <a:prstGeom prst="rect">
            <a:avLst/>
          </a:prstGeom>
          <a:effectLst/>
        </p:spPr>
      </p:pic>
    </p:spTree>
    <p:extLst>
      <p:ext uri="{BB962C8B-B14F-4D97-AF65-F5344CB8AC3E}">
        <p14:creationId xmlns:p14="http://schemas.microsoft.com/office/powerpoint/2010/main" val="38477828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539A93-EFE3-9843-8EC3-9B8428C35A4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Content Placeholder 6">
            <a:extLst>
              <a:ext uri="{FF2B5EF4-FFF2-40B4-BE49-F238E27FC236}">
                <a16:creationId xmlns:a16="http://schemas.microsoft.com/office/drawing/2014/main" id="{7726AC3A-E2CE-E64D-BFFC-3B82AF3AF97A}"/>
              </a:ext>
            </a:extLst>
          </p:cNvPr>
          <p:cNvSpPr txBox="1">
            <a:spLocks/>
          </p:cNvSpPr>
          <p:nvPr/>
        </p:nvSpPr>
        <p:spPr bwMode="auto">
          <a:xfrm>
            <a:off x="813419" y="2126900"/>
            <a:ext cx="4429141" cy="2908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spcBef>
                <a:spcPts val="0"/>
              </a:spcBef>
              <a:spcAft>
                <a:spcPts val="1200"/>
              </a:spcAft>
              <a:buClr>
                <a:srgbClr val="EBB700"/>
              </a:buClr>
              <a:buNone/>
            </a:pPr>
            <a:r>
              <a:rPr lang="es-ES" sz="2400" b="1">
                <a:solidFill>
                  <a:srgbClr val="55565A"/>
                </a:solidFill>
                <a:latin typeface="Arial" charset="0"/>
                <a:ea typeface="Arial" charset="0"/>
                <a:cs typeface="Arial" charset="0"/>
              </a:rPr>
              <a:t>Grupo privado de LinkedIn </a:t>
            </a:r>
          </a:p>
          <a:p>
            <a:pPr>
              <a:spcBef>
                <a:spcPts val="0"/>
              </a:spcBef>
              <a:spcAft>
                <a:spcPts val="1200"/>
              </a:spcAft>
              <a:buClr>
                <a:srgbClr val="EBB700"/>
              </a:buClr>
            </a:pPr>
            <a:r>
              <a:rPr lang="es-ES" sz="2400">
                <a:solidFill>
                  <a:srgbClr val="55565A"/>
                </a:solidFill>
                <a:latin typeface="Arial" charset="0"/>
                <a:ea typeface="Arial" charset="0"/>
                <a:cs typeface="Arial" charset="0"/>
              </a:rPr>
              <a:t>Red mundial de Leos-Leones</a:t>
            </a:r>
          </a:p>
          <a:p>
            <a:pPr>
              <a:spcBef>
                <a:spcPts val="0"/>
              </a:spcBef>
              <a:spcAft>
                <a:spcPts val="1200"/>
              </a:spcAft>
              <a:buClr>
                <a:srgbClr val="EBB700"/>
              </a:buClr>
            </a:pPr>
            <a:r>
              <a:rPr lang="es-ES" sz="2400">
                <a:solidFill>
                  <a:srgbClr val="55565A"/>
                </a:solidFill>
                <a:latin typeface="Arial" charset="0"/>
                <a:ea typeface="Arial" charset="0"/>
                <a:cs typeface="Arial" charset="0"/>
              </a:rPr>
              <a:t>Cree su lista de contactos profesionales</a:t>
            </a:r>
          </a:p>
          <a:p>
            <a:pPr>
              <a:spcBef>
                <a:spcPts val="0"/>
              </a:spcBef>
              <a:spcAft>
                <a:spcPts val="1200"/>
              </a:spcAft>
              <a:buClr>
                <a:srgbClr val="EBB700"/>
              </a:buClr>
            </a:pPr>
            <a:r>
              <a:rPr lang="es-ES" sz="2400">
                <a:solidFill>
                  <a:srgbClr val="55565A"/>
                </a:solidFill>
                <a:latin typeface="Arial" charset="0"/>
                <a:ea typeface="Arial" charset="0"/>
                <a:cs typeface="Arial" charset="0"/>
              </a:rPr>
              <a:t>Comparta sus ideas de servicio</a:t>
            </a:r>
          </a:p>
          <a:p>
            <a:pPr>
              <a:spcBef>
                <a:spcPts val="0"/>
              </a:spcBef>
              <a:spcAft>
                <a:spcPts val="1200"/>
              </a:spcAft>
              <a:buClr>
                <a:srgbClr val="EBB700"/>
              </a:buClr>
            </a:pPr>
            <a:r>
              <a:rPr lang="es-ES" sz="2400">
                <a:solidFill>
                  <a:srgbClr val="55565A"/>
                </a:solidFill>
                <a:latin typeface="Arial" charset="0"/>
                <a:ea typeface="Arial" charset="0"/>
                <a:cs typeface="Arial" charset="0"/>
              </a:rPr>
              <a:t>Hablar sobre los recursos de liderato y las habilidades esenciales.</a:t>
            </a:r>
          </a:p>
        </p:txBody>
      </p:sp>
      <p:sp>
        <p:nvSpPr>
          <p:cNvPr id="4" name="Headline">
            <a:extLst>
              <a:ext uri="{FF2B5EF4-FFF2-40B4-BE49-F238E27FC236}">
                <a16:creationId xmlns:a16="http://schemas.microsoft.com/office/drawing/2014/main" id="{2DBC83C0-87A2-8841-93B1-F01B957594B0}"/>
              </a:ext>
            </a:extLst>
          </p:cNvPr>
          <p:cNvSpPr txBox="1">
            <a:spLocks/>
          </p:cNvSpPr>
          <p:nvPr/>
        </p:nvSpPr>
        <p:spPr>
          <a:xfrm>
            <a:off x="813419" y="768098"/>
            <a:ext cx="4139581" cy="1200329"/>
          </a:xfrm>
          <a:prstGeom prst="rect">
            <a:avLst/>
          </a:prstGeom>
        </p:spPr>
        <p:txBody>
          <a:bodyPr wrap="square">
            <a:sp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nSpc>
                <a:spcPct val="100000"/>
              </a:lnSpc>
            </a:pPr>
            <a:r>
              <a:rPr lang="es-ES">
                <a:solidFill>
                  <a:srgbClr val="00338D"/>
                </a:solidFill>
                <a:latin typeface="Arial" panose="020B0604020202020204" pitchFamily="34" charset="0"/>
                <a:cs typeface="Arial" panose="020B0604020202020204" pitchFamily="34" charset="0"/>
              </a:rPr>
              <a:t>Conexiones profesionales</a:t>
            </a:r>
          </a:p>
        </p:txBody>
      </p:sp>
      <p:pic>
        <p:nvPicPr>
          <p:cNvPr id="7" name="Picture 6">
            <a:extLst>
              <a:ext uri="{FF2B5EF4-FFF2-40B4-BE49-F238E27FC236}">
                <a16:creationId xmlns:a16="http://schemas.microsoft.com/office/drawing/2014/main" id="{193FA12D-594C-744A-BCD7-392AE980692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69881" y="5669280"/>
            <a:ext cx="1463038" cy="1024127"/>
          </a:xfrm>
          <a:prstGeom prst="rect">
            <a:avLst/>
          </a:prstGeom>
        </p:spPr>
      </p:pic>
      <p:pic>
        <p:nvPicPr>
          <p:cNvPr id="9" name="Picture 8">
            <a:extLst>
              <a:ext uri="{FF2B5EF4-FFF2-40B4-BE49-F238E27FC236}">
                <a16:creationId xmlns:a16="http://schemas.microsoft.com/office/drawing/2014/main" id="{28D46F65-E87B-AB48-B6C2-3F55CB4612B2}"/>
              </a:ext>
            </a:extLst>
          </p:cNvPr>
          <p:cNvPicPr>
            <a:picLocks noChangeAspect="1"/>
          </p:cNvPicPr>
          <p:nvPr/>
        </p:nvPicPr>
        <p:blipFill rotWithShape="1">
          <a:blip r:embed="rId5">
            <a:extLst>
              <a:ext uri="{28A0092B-C50C-407E-A947-70E740481C1C}">
                <a14:useLocalDpi xmlns:a14="http://schemas.microsoft.com/office/drawing/2010/main" val="0"/>
              </a:ext>
            </a:extLst>
          </a:blip>
          <a:srcRect l="19201" t="11669" r="2" b="7535"/>
          <a:stretch/>
        </p:blipFill>
        <p:spPr>
          <a:xfrm>
            <a:off x="7979553" y="861980"/>
            <a:ext cx="3681792" cy="2453640"/>
          </a:xfrm>
          <a:prstGeom prst="rect">
            <a:avLst/>
          </a:prstGeom>
          <a:effectLst>
            <a:outerShdw blurRad="584200" dist="38100" dir="2700000" algn="tl" rotWithShape="0">
              <a:prstClr val="black">
                <a:alpha val="18000"/>
              </a:prstClr>
            </a:outerShdw>
          </a:effectLst>
        </p:spPr>
      </p:pic>
      <p:pic>
        <p:nvPicPr>
          <p:cNvPr id="11" name="Picture 10" descr="ODI Connect: member networking event (26 March, 2014) | Flickr">
            <a:extLst>
              <a:ext uri="{FF2B5EF4-FFF2-40B4-BE49-F238E27FC236}">
                <a16:creationId xmlns:a16="http://schemas.microsoft.com/office/drawing/2014/main" id="{DC0F5C74-C4F5-884D-896C-CBE13C32E015}"/>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31" r="31"/>
          <a:stretch/>
        </p:blipFill>
        <p:spPr>
          <a:xfrm>
            <a:off x="7357457" y="3051047"/>
            <a:ext cx="3681792" cy="2453640"/>
          </a:xfrm>
          <a:prstGeom prst="rect">
            <a:avLst/>
          </a:prstGeom>
          <a:effectLst>
            <a:outerShdw blurRad="584200" dist="38100" dir="2700000" algn="tl" rotWithShape="0">
              <a:prstClr val="black">
                <a:alpha val="18000"/>
              </a:prstClr>
            </a:outerShdw>
          </a:effectLst>
        </p:spPr>
      </p:pic>
    </p:spTree>
    <p:extLst>
      <p:ext uri="{BB962C8B-B14F-4D97-AF65-F5344CB8AC3E}">
        <p14:creationId xmlns:p14="http://schemas.microsoft.com/office/powerpoint/2010/main" val="627990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7F7AF9-5803-8644-9735-8E35C40ADB9E}"/>
              </a:ext>
            </a:extLst>
          </p:cNvPr>
          <p:cNvPicPr>
            <a:picLocks noChangeAspect="1"/>
          </p:cNvPicPr>
          <p:nvPr/>
        </p:nvPicPr>
        <p:blipFill rotWithShape="1">
          <a:blip r:embed="rId3">
            <a:extLst>
              <a:ext uri="{28A0092B-C50C-407E-A947-70E740481C1C}">
                <a14:useLocalDpi xmlns:a14="http://schemas.microsoft.com/office/drawing/2010/main" val="0"/>
              </a:ext>
            </a:extLst>
          </a:blip>
          <a:srcRect l="1924" t="7026" r="1924" b="8596"/>
          <a:stretch/>
        </p:blipFill>
        <p:spPr>
          <a:xfrm>
            <a:off x="1" y="0"/>
            <a:ext cx="12192000" cy="6858000"/>
          </a:xfrm>
          <a:prstGeom prst="rect">
            <a:avLst/>
          </a:prstGeom>
        </p:spPr>
      </p:pic>
      <p:sp>
        <p:nvSpPr>
          <p:cNvPr id="10" name="Title 1">
            <a:extLst>
              <a:ext uri="{FF2B5EF4-FFF2-40B4-BE49-F238E27FC236}">
                <a16:creationId xmlns:a16="http://schemas.microsoft.com/office/drawing/2014/main" id="{A63B4503-5DBA-404D-B3F1-2F80B3E87836}"/>
              </a:ext>
            </a:extLst>
          </p:cNvPr>
          <p:cNvSpPr txBox="1">
            <a:spLocks/>
          </p:cNvSpPr>
          <p:nvPr/>
        </p:nvSpPr>
        <p:spPr>
          <a:xfrm>
            <a:off x="519779" y="3840480"/>
            <a:ext cx="6736080" cy="2405109"/>
          </a:xfrm>
          <a:prstGeom prst="rect">
            <a:avLst/>
          </a:prstGeom>
          <a:solidFill>
            <a:schemeClr val="bg1">
              <a:alpha val="90000"/>
            </a:schemeClr>
          </a:solidFill>
        </p:spPr>
        <p:txBody>
          <a:bodyPr>
            <a:normAutofit fontScale="3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s-ES" sz="5400" b="1">
                <a:solidFill>
                  <a:schemeClr val="bg1"/>
                </a:solidFill>
                <a:latin typeface="Arial" panose="020B0604020202020204" pitchFamily="34" charset="0"/>
                <a:cs typeface="Arial" panose="020B0604020202020204" pitchFamily="34" charset="0"/>
              </a:rPr>
            </a:br>
            <a:br>
              <a:rPr lang="es-ES" sz="5400" b="1">
                <a:solidFill>
                  <a:schemeClr val="bg1"/>
                </a:solidFill>
                <a:latin typeface="Arial" panose="020B0604020202020204" pitchFamily="34" charset="0"/>
                <a:cs typeface="Arial" panose="020B0604020202020204" pitchFamily="34" charset="0"/>
              </a:rPr>
            </a:br>
            <a:br>
              <a:rPr lang="es-ES" sz="5400" b="1">
                <a:solidFill>
                  <a:schemeClr val="bg1"/>
                </a:solidFill>
                <a:latin typeface="Arial" panose="020B0604020202020204" pitchFamily="34" charset="0"/>
                <a:cs typeface="Arial" panose="020B0604020202020204" pitchFamily="34" charset="0"/>
              </a:rPr>
            </a:br>
            <a:br>
              <a:rPr lang="es-ES" sz="5400" b="1">
                <a:solidFill>
                  <a:schemeClr val="bg1"/>
                </a:solidFill>
                <a:latin typeface="Arial" panose="020B0604020202020204" pitchFamily="34" charset="0"/>
                <a:cs typeface="Arial" panose="020B0604020202020204" pitchFamily="34" charset="0"/>
              </a:rPr>
            </a:br>
            <a:br>
              <a:rPr lang="es-ES" sz="5400" b="1">
                <a:solidFill>
                  <a:schemeClr val="bg1"/>
                </a:solidFill>
                <a:latin typeface="Arial" panose="020B0604020202020204" pitchFamily="34" charset="0"/>
                <a:cs typeface="Arial" panose="020B0604020202020204" pitchFamily="34" charset="0"/>
              </a:rPr>
            </a:br>
            <a:br>
              <a:rPr lang="es-ES" sz="5400" b="1">
                <a:solidFill>
                  <a:schemeClr val="bg1"/>
                </a:solidFill>
                <a:latin typeface="Arial" panose="020B0604020202020204" pitchFamily="34" charset="0"/>
                <a:cs typeface="Arial" panose="020B0604020202020204" pitchFamily="34" charset="0"/>
              </a:rPr>
            </a:br>
            <a:br>
              <a:rPr lang="es-ES" sz="5400" b="1">
                <a:solidFill>
                  <a:schemeClr val="bg1"/>
                </a:solidFill>
                <a:latin typeface="Arial" panose="020B0604020202020204" pitchFamily="34" charset="0"/>
                <a:cs typeface="Arial" panose="020B0604020202020204" pitchFamily="34" charset="0"/>
              </a:rPr>
            </a:br>
            <a:br>
              <a:rPr lang="es-ES" b="1">
                <a:solidFill>
                  <a:schemeClr val="bg1"/>
                </a:solidFill>
                <a:latin typeface="Arial" panose="020B0604020202020204" pitchFamily="34" charset="0"/>
                <a:cs typeface="Arial" panose="020B0604020202020204" pitchFamily="34" charset="0"/>
              </a:rPr>
            </a:br>
            <a:br>
              <a:rPr lang="es-ES">
                <a:solidFill>
                  <a:schemeClr val="bg1"/>
                </a:solidFill>
              </a:rPr>
            </a:br>
            <a:br>
              <a:rPr lang="es-ES">
                <a:solidFill>
                  <a:schemeClr val="bg1"/>
                </a:solidFill>
              </a:rPr>
            </a:br>
            <a:br>
              <a:rPr lang="es-ES">
                <a:solidFill>
                  <a:schemeClr val="bg1"/>
                </a:solidFill>
              </a:rPr>
            </a:br>
            <a:br>
              <a:rPr lang="es-ES">
                <a:solidFill>
                  <a:schemeClr val="bg1"/>
                </a:solidFill>
              </a:rPr>
            </a:br>
            <a:br>
              <a:rPr lang="es-ES"/>
            </a:br>
            <a:r>
              <a:rPr lang="es-ES"/>
              <a:t>                                                         </a:t>
            </a:r>
          </a:p>
        </p:txBody>
      </p:sp>
      <p:sp>
        <p:nvSpPr>
          <p:cNvPr id="11" name="TextBox 10">
            <a:extLst>
              <a:ext uri="{FF2B5EF4-FFF2-40B4-BE49-F238E27FC236}">
                <a16:creationId xmlns:a16="http://schemas.microsoft.com/office/drawing/2014/main" id="{E76A8AC7-4451-204F-A2D6-8A870675CB8B}"/>
              </a:ext>
            </a:extLst>
          </p:cNvPr>
          <p:cNvSpPr txBox="1"/>
          <p:nvPr/>
        </p:nvSpPr>
        <p:spPr>
          <a:xfrm>
            <a:off x="847165" y="4120931"/>
            <a:ext cx="6408694" cy="1477328"/>
          </a:xfrm>
          <a:prstGeom prst="rect">
            <a:avLst/>
          </a:prstGeom>
          <a:noFill/>
        </p:spPr>
        <p:txBody>
          <a:bodyPr wrap="square" rtlCol="0" anchor="b" anchorCtr="0">
            <a:spAutoFit/>
          </a:bodyPr>
          <a:lstStyle/>
          <a:p>
            <a:pPr>
              <a:lnSpc>
                <a:spcPts val="5400"/>
              </a:lnSpc>
            </a:pPr>
            <a:r>
              <a:rPr lang="es-ES" sz="5400" b="1">
                <a:solidFill>
                  <a:srgbClr val="00338D"/>
                </a:solidFill>
                <a:latin typeface="Arial" panose="020B0604020202020204" pitchFamily="34" charset="0"/>
                <a:cs typeface="Arial" panose="020B0604020202020204" pitchFamily="34" charset="0"/>
              </a:rPr>
              <a:t>Afiliación doble como Leo y León</a:t>
            </a:r>
          </a:p>
        </p:txBody>
      </p:sp>
      <p:pic>
        <p:nvPicPr>
          <p:cNvPr id="12" name="Picture 11">
            <a:extLst>
              <a:ext uri="{FF2B5EF4-FFF2-40B4-BE49-F238E27FC236}">
                <a16:creationId xmlns:a16="http://schemas.microsoft.com/office/drawing/2014/main" id="{4E62084E-9F5D-0243-8606-F7AE516B37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9039" y="5769883"/>
            <a:ext cx="1405047" cy="702523"/>
          </a:xfrm>
          <a:prstGeom prst="rect">
            <a:avLst/>
          </a:prstGeom>
          <a:effectLst/>
        </p:spPr>
      </p:pic>
      <p:sp>
        <p:nvSpPr>
          <p:cNvPr id="13" name="TextBox 12">
            <a:extLst>
              <a:ext uri="{FF2B5EF4-FFF2-40B4-BE49-F238E27FC236}">
                <a16:creationId xmlns:a16="http://schemas.microsoft.com/office/drawing/2014/main" id="{4180FDF7-75A0-8E4B-B8DE-F588E7782333}"/>
              </a:ext>
            </a:extLst>
          </p:cNvPr>
          <p:cNvSpPr txBox="1"/>
          <p:nvPr/>
        </p:nvSpPr>
        <p:spPr>
          <a:xfrm>
            <a:off x="847165" y="5596590"/>
            <a:ext cx="5716921" cy="400110"/>
          </a:xfrm>
          <a:prstGeom prst="rect">
            <a:avLst/>
          </a:prstGeom>
          <a:noFill/>
        </p:spPr>
        <p:txBody>
          <a:bodyPr wrap="square" rtlCol="0" anchor="b" anchorCtr="0">
            <a:spAutoFit/>
          </a:bodyPr>
          <a:lstStyle/>
          <a:p>
            <a:r>
              <a:rPr lang="es-ES" sz="2000" u="sng">
                <a:solidFill>
                  <a:srgbClr val="407CCA"/>
                </a:solidFill>
                <a:latin typeface="Arial" charset="0"/>
                <a:ea typeface="Arial" charset="0"/>
                <a:cs typeface="Arial" charset="0"/>
                <a:hlinkClick r:id="rId5"/>
              </a:rPr>
              <a:t>Más información</a:t>
            </a:r>
          </a:p>
        </p:txBody>
      </p:sp>
    </p:spTree>
    <p:extLst>
      <p:ext uri="{BB962C8B-B14F-4D97-AF65-F5344CB8AC3E}">
        <p14:creationId xmlns:p14="http://schemas.microsoft.com/office/powerpoint/2010/main" val="217828322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433C505-93CC-5948-B893-BA6EF9BB9BF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69880" y="5669280"/>
            <a:ext cx="1463040" cy="1024127"/>
          </a:xfrm>
          <a:prstGeom prst="rect">
            <a:avLst/>
          </a:prstGeom>
        </p:spPr>
      </p:pic>
      <p:pic>
        <p:nvPicPr>
          <p:cNvPr id="14" name="Picture 13">
            <a:extLst>
              <a:ext uri="{FF2B5EF4-FFF2-40B4-BE49-F238E27FC236}">
                <a16:creationId xmlns:a16="http://schemas.microsoft.com/office/drawing/2014/main" id="{F7C23387-15CF-424F-9934-44AFE8AD7F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8160" y="5760720"/>
            <a:ext cx="1405046" cy="702523"/>
          </a:xfrm>
          <a:prstGeom prst="rect">
            <a:avLst/>
          </a:prstGeom>
          <a:effectLst/>
        </p:spPr>
      </p:pic>
      <p:sp>
        <p:nvSpPr>
          <p:cNvPr id="6" name="Large #">
            <a:extLst>
              <a:ext uri="{FF2B5EF4-FFF2-40B4-BE49-F238E27FC236}">
                <a16:creationId xmlns:a16="http://schemas.microsoft.com/office/drawing/2014/main" id="{2F1B0455-A61E-3B4C-93B4-6C7D8B50DBB3}"/>
              </a:ext>
            </a:extLst>
          </p:cNvPr>
          <p:cNvSpPr txBox="1"/>
          <p:nvPr/>
        </p:nvSpPr>
        <p:spPr>
          <a:xfrm>
            <a:off x="859994" y="2705725"/>
            <a:ext cx="8993083" cy="1446550"/>
          </a:xfrm>
          <a:prstGeom prst="rect">
            <a:avLst/>
          </a:prstGeom>
          <a:noFill/>
        </p:spPr>
        <p:txBody>
          <a:bodyPr wrap="square" rtlCol="0" anchor="ctr" anchorCtr="0">
            <a:spAutoFit/>
          </a:bodyPr>
          <a:lstStyle/>
          <a:p>
            <a:pPr algn="ctr"/>
            <a:r>
              <a:rPr lang="es-ES" sz="4400" b="1" dirty="0">
                <a:solidFill>
                  <a:schemeClr val="bg1"/>
                </a:solidFill>
                <a:latin typeface="Arial" panose="020B0604020202020204" pitchFamily="34" charset="0"/>
                <a:ea typeface="Arial" charset="0"/>
                <a:cs typeface="Arial" panose="020B0604020202020204" pitchFamily="34" charset="0"/>
              </a:rPr>
              <a:t>Tipos de clubes de Leones</a:t>
            </a:r>
          </a:p>
          <a:p>
            <a:pPr algn="ctr"/>
            <a:r>
              <a:rPr lang="es-ES" sz="4400" dirty="0">
                <a:solidFill>
                  <a:schemeClr val="bg1"/>
                </a:solidFill>
                <a:latin typeface="Arial" panose="020B0604020202020204" pitchFamily="34" charset="0"/>
                <a:ea typeface="Arial" charset="0"/>
                <a:cs typeface="Arial" panose="020B0604020202020204" pitchFamily="34" charset="0"/>
              </a:rPr>
              <a:t>atractivo para los Leones jóvenes</a:t>
            </a:r>
          </a:p>
        </p:txBody>
      </p:sp>
    </p:spTree>
    <p:extLst>
      <p:ext uri="{BB962C8B-B14F-4D97-AF65-F5344CB8AC3E}">
        <p14:creationId xmlns:p14="http://schemas.microsoft.com/office/powerpoint/2010/main" val="219860134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rotWithShape="1">
          <a:blip r:embed="rId3">
            <a:extLst>
              <a:ext uri="{28A0092B-C50C-407E-A947-70E740481C1C}">
                <a14:useLocalDpi xmlns:a14="http://schemas.microsoft.com/office/drawing/2010/main" val="0"/>
              </a:ext>
            </a:extLst>
          </a:blip>
          <a:srcRect l="-1" r="84867"/>
          <a:stretch/>
        </p:blipFill>
        <p:spPr>
          <a:xfrm>
            <a:off x="0" y="0"/>
            <a:ext cx="1845129" cy="6858000"/>
          </a:xfrm>
          <a:prstGeom prst="rect">
            <a:avLst/>
          </a:prstGeom>
        </p:spPr>
      </p:pic>
      <p:sp>
        <p:nvSpPr>
          <p:cNvPr id="4" name="Text Placeholder 1">
            <a:extLst>
              <a:ext uri="{FF2B5EF4-FFF2-40B4-BE49-F238E27FC236}">
                <a16:creationId xmlns:a16="http://schemas.microsoft.com/office/drawing/2014/main" id="{B5FB43FD-506A-5647-A841-1A11F1C99B69}"/>
              </a:ext>
            </a:extLst>
          </p:cNvPr>
          <p:cNvSpPr txBox="1">
            <a:spLocks/>
          </p:cNvSpPr>
          <p:nvPr/>
        </p:nvSpPr>
        <p:spPr>
          <a:xfrm>
            <a:off x="1845129" y="1926517"/>
            <a:ext cx="5714927" cy="34245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fontAlgn="base">
              <a:lnSpc>
                <a:spcPct val="100000"/>
              </a:lnSpc>
              <a:spcBef>
                <a:spcPts val="0"/>
              </a:spcBef>
              <a:spcAft>
                <a:spcPts val="2400"/>
              </a:spcAft>
              <a:buClr>
                <a:srgbClr val="EBB700"/>
              </a:buClr>
              <a:buSzPct val="80000"/>
              <a:buFont typeface="Lucida Grande" panose="020B0600040502020204" pitchFamily="34" charset="0"/>
              <a:buChar char="▶"/>
            </a:pPr>
            <a:r>
              <a:rPr lang="es-ES" sz="2400" dirty="0">
                <a:solidFill>
                  <a:srgbClr val="55565A"/>
                </a:solidFill>
                <a:latin typeface="Arial" charset="0"/>
                <a:cs typeface="Arial" charset="0"/>
              </a:rPr>
              <a:t>Al menos 10 antiguos </a:t>
            </a:r>
            <a:r>
              <a:rPr lang="es-ES" sz="2400" dirty="0" err="1">
                <a:solidFill>
                  <a:srgbClr val="55565A"/>
                </a:solidFill>
                <a:latin typeface="Arial" charset="0"/>
                <a:cs typeface="Arial" charset="0"/>
              </a:rPr>
              <a:t>Leos</a:t>
            </a:r>
            <a:r>
              <a:rPr lang="es-ES" sz="2400" dirty="0">
                <a:solidFill>
                  <a:srgbClr val="55565A"/>
                </a:solidFill>
                <a:latin typeface="Arial" charset="0"/>
                <a:cs typeface="Arial" charset="0"/>
              </a:rPr>
              <a:t> deben ser parte del club de 20 socios como requisito mínimo requisito mínimo para la fundación</a:t>
            </a:r>
          </a:p>
          <a:p>
            <a:pPr marL="342900" indent="-342900" fontAlgn="base">
              <a:lnSpc>
                <a:spcPct val="100000"/>
              </a:lnSpc>
              <a:spcBef>
                <a:spcPts val="0"/>
              </a:spcBef>
              <a:spcAft>
                <a:spcPts val="2400"/>
              </a:spcAft>
              <a:buClr>
                <a:srgbClr val="EBB700"/>
              </a:buClr>
              <a:buSzPct val="80000"/>
              <a:buFont typeface="Lucida Grande" panose="020B0600040502020204" pitchFamily="34" charset="0"/>
              <a:buChar char="▶"/>
            </a:pPr>
            <a:r>
              <a:rPr lang="es-ES" sz="2400" dirty="0">
                <a:solidFill>
                  <a:srgbClr val="55565A"/>
                </a:solidFill>
                <a:latin typeface="Arial" charset="0"/>
                <a:cs typeface="Arial" charset="0"/>
              </a:rPr>
              <a:t>Sirve con otros antiguos </a:t>
            </a:r>
            <a:r>
              <a:rPr lang="es-ES" sz="2400" dirty="0" err="1">
                <a:solidFill>
                  <a:srgbClr val="55565A"/>
                </a:solidFill>
                <a:latin typeface="Arial" charset="0"/>
                <a:cs typeface="Arial" charset="0"/>
              </a:rPr>
              <a:t>Leos</a:t>
            </a:r>
            <a:r>
              <a:rPr lang="es-ES" sz="2400" dirty="0">
                <a:solidFill>
                  <a:srgbClr val="55565A"/>
                </a:solidFill>
                <a:latin typeface="Arial" charset="0"/>
                <a:cs typeface="Arial" charset="0"/>
              </a:rPr>
              <a:t> y amigos</a:t>
            </a:r>
          </a:p>
          <a:p>
            <a:pPr marL="342900" indent="-342900" fontAlgn="base">
              <a:lnSpc>
                <a:spcPct val="100000"/>
              </a:lnSpc>
              <a:spcBef>
                <a:spcPts val="0"/>
              </a:spcBef>
              <a:spcAft>
                <a:spcPts val="2400"/>
              </a:spcAft>
              <a:buClr>
                <a:srgbClr val="EBB700"/>
              </a:buClr>
              <a:buSzPct val="80000"/>
              <a:buFont typeface="Lucida Grande" panose="020B0600040502020204" pitchFamily="34" charset="0"/>
              <a:buChar char="▶"/>
            </a:pPr>
            <a:r>
              <a:rPr lang="es-ES" sz="2400" dirty="0">
                <a:solidFill>
                  <a:srgbClr val="55565A"/>
                </a:solidFill>
                <a:latin typeface="Arial" charset="0"/>
                <a:cs typeface="Arial" charset="0"/>
              </a:rPr>
              <a:t>Forma comunidades de </a:t>
            </a:r>
            <a:r>
              <a:rPr lang="es-ES" sz="2400" dirty="0" err="1">
                <a:solidFill>
                  <a:srgbClr val="55565A"/>
                </a:solidFill>
                <a:latin typeface="Arial" charset="0"/>
                <a:cs typeface="Arial" charset="0"/>
              </a:rPr>
              <a:t>Leos</a:t>
            </a:r>
            <a:r>
              <a:rPr lang="es-ES" sz="2400" dirty="0">
                <a:solidFill>
                  <a:srgbClr val="55565A"/>
                </a:solidFill>
                <a:latin typeface="Arial" charset="0"/>
                <a:cs typeface="Arial" charset="0"/>
              </a:rPr>
              <a:t>-Leones y de Leones jóvenes</a:t>
            </a:r>
          </a:p>
          <a:p>
            <a:pPr marL="0" indent="0" fontAlgn="base">
              <a:lnSpc>
                <a:spcPct val="100000"/>
              </a:lnSpc>
              <a:spcBef>
                <a:spcPts val="0"/>
              </a:spcBef>
              <a:spcAft>
                <a:spcPts val="2400"/>
              </a:spcAft>
              <a:buClr>
                <a:srgbClr val="EBB700"/>
              </a:buClr>
              <a:buSzPct val="80000"/>
              <a:buNone/>
            </a:pPr>
            <a:r>
              <a:rPr lang="es-ES" sz="2400" u="sng" dirty="0">
                <a:solidFill>
                  <a:srgbClr val="407CCA"/>
                </a:solidFill>
                <a:latin typeface="Arial" charset="0"/>
                <a:cs typeface="Arial" charset="0"/>
                <a:hlinkClick r:id="rId4"/>
              </a:rPr>
              <a:t>Más información</a:t>
            </a:r>
          </a:p>
        </p:txBody>
      </p:sp>
      <p:sp>
        <p:nvSpPr>
          <p:cNvPr id="7" name="TextBox 6">
            <a:extLst>
              <a:ext uri="{FF2B5EF4-FFF2-40B4-BE49-F238E27FC236}">
                <a16:creationId xmlns:a16="http://schemas.microsoft.com/office/drawing/2014/main" id="{4A0F263E-D02A-E84C-9F14-761471A5A44B}"/>
              </a:ext>
            </a:extLst>
          </p:cNvPr>
          <p:cNvSpPr txBox="1"/>
          <p:nvPr/>
        </p:nvSpPr>
        <p:spPr>
          <a:xfrm>
            <a:off x="1845129" y="1075055"/>
            <a:ext cx="6308271" cy="707886"/>
          </a:xfrm>
          <a:prstGeom prst="rect">
            <a:avLst/>
          </a:prstGeom>
          <a:noFill/>
        </p:spPr>
        <p:txBody>
          <a:bodyPr wrap="square" rtlCol="0" anchor="b" anchorCtr="0">
            <a:spAutoFit/>
          </a:bodyPr>
          <a:lstStyle/>
          <a:p>
            <a:r>
              <a:rPr lang="es-ES" sz="4000" b="1" dirty="0">
                <a:solidFill>
                  <a:srgbClr val="00338D"/>
                </a:solidFill>
                <a:latin typeface="Arial" panose="020B0604020202020204" pitchFamily="34" charset="0"/>
                <a:cs typeface="Arial" panose="020B0604020202020204" pitchFamily="34" charset="0"/>
              </a:rPr>
              <a:t>Clubes de </a:t>
            </a:r>
            <a:r>
              <a:rPr lang="es-ES" sz="4000" b="1" dirty="0" err="1">
                <a:solidFill>
                  <a:srgbClr val="00338D"/>
                </a:solidFill>
                <a:latin typeface="Arial" panose="020B0604020202020204" pitchFamily="34" charset="0"/>
                <a:cs typeface="Arial" panose="020B0604020202020204" pitchFamily="34" charset="0"/>
              </a:rPr>
              <a:t>Leos</a:t>
            </a:r>
            <a:r>
              <a:rPr lang="es-ES" sz="4000" b="1" dirty="0">
                <a:solidFill>
                  <a:srgbClr val="00338D"/>
                </a:solidFill>
                <a:latin typeface="Arial" panose="020B0604020202020204" pitchFamily="34" charset="0"/>
                <a:cs typeface="Arial" panose="020B0604020202020204" pitchFamily="34" charset="0"/>
              </a:rPr>
              <a:t>-Leones</a:t>
            </a:r>
          </a:p>
        </p:txBody>
      </p:sp>
      <p:pic>
        <p:nvPicPr>
          <p:cNvPr id="8" name="Picture 7">
            <a:extLst>
              <a:ext uri="{FF2B5EF4-FFF2-40B4-BE49-F238E27FC236}">
                <a16:creationId xmlns:a16="http://schemas.microsoft.com/office/drawing/2014/main" id="{4C105213-A1D2-524C-B77B-512069734D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2720" y="5760720"/>
            <a:ext cx="1405046" cy="702523"/>
          </a:xfrm>
          <a:prstGeom prst="rect">
            <a:avLst/>
          </a:prstGeom>
          <a:effectLst/>
        </p:spPr>
      </p:pic>
      <p:pic>
        <p:nvPicPr>
          <p:cNvPr id="6" name="Picture 5">
            <a:extLst>
              <a:ext uri="{FF2B5EF4-FFF2-40B4-BE49-F238E27FC236}">
                <a16:creationId xmlns:a16="http://schemas.microsoft.com/office/drawing/2014/main" id="{947BBC5E-30A7-814D-B218-FAE82605DDA6}"/>
              </a:ext>
            </a:extLst>
          </p:cNvPr>
          <p:cNvPicPr>
            <a:picLocks noChangeAspect="1"/>
          </p:cNvPicPr>
          <p:nvPr/>
        </p:nvPicPr>
        <p:blipFill rotWithShape="1">
          <a:blip r:embed="rId6">
            <a:extLst>
              <a:ext uri="{28A0092B-C50C-407E-A947-70E740481C1C}">
                <a14:useLocalDpi xmlns:a14="http://schemas.microsoft.com/office/drawing/2010/main" val="0"/>
              </a:ext>
            </a:extLst>
          </a:blip>
          <a:srcRect l="16691" r="33912"/>
          <a:stretch/>
        </p:blipFill>
        <p:spPr>
          <a:xfrm>
            <a:off x="8168640" y="1219200"/>
            <a:ext cx="3078480" cy="4156007"/>
          </a:xfrm>
          <a:prstGeom prst="rect">
            <a:avLst/>
          </a:prstGeom>
        </p:spPr>
      </p:pic>
    </p:spTree>
    <p:extLst>
      <p:ext uri="{BB962C8B-B14F-4D97-AF65-F5344CB8AC3E}">
        <p14:creationId xmlns:p14="http://schemas.microsoft.com/office/powerpoint/2010/main" val="13961112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rotWithShape="1">
          <a:blip r:embed="rId3">
            <a:extLst>
              <a:ext uri="{28A0092B-C50C-407E-A947-70E740481C1C}">
                <a14:useLocalDpi xmlns:a14="http://schemas.microsoft.com/office/drawing/2010/main" val="0"/>
              </a:ext>
            </a:extLst>
          </a:blip>
          <a:srcRect l="-1" r="84867"/>
          <a:stretch/>
        </p:blipFill>
        <p:spPr>
          <a:xfrm>
            <a:off x="0" y="0"/>
            <a:ext cx="1845129" cy="6858000"/>
          </a:xfrm>
          <a:prstGeom prst="rect">
            <a:avLst/>
          </a:prstGeom>
        </p:spPr>
      </p:pic>
      <p:sp>
        <p:nvSpPr>
          <p:cNvPr id="4" name="Text Placeholder 1">
            <a:extLst>
              <a:ext uri="{FF2B5EF4-FFF2-40B4-BE49-F238E27FC236}">
                <a16:creationId xmlns:a16="http://schemas.microsoft.com/office/drawing/2014/main" id="{B5FB43FD-506A-5647-A841-1A11F1C99B69}"/>
              </a:ext>
            </a:extLst>
          </p:cNvPr>
          <p:cNvSpPr txBox="1">
            <a:spLocks/>
          </p:cNvSpPr>
          <p:nvPr/>
        </p:nvSpPr>
        <p:spPr>
          <a:xfrm>
            <a:off x="1845129" y="2450989"/>
            <a:ext cx="5714927" cy="34245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fontAlgn="base">
              <a:lnSpc>
                <a:spcPct val="100000"/>
              </a:lnSpc>
              <a:spcBef>
                <a:spcPts val="0"/>
              </a:spcBef>
              <a:spcAft>
                <a:spcPts val="2400"/>
              </a:spcAft>
              <a:buClr>
                <a:srgbClr val="EBB700"/>
              </a:buClr>
              <a:buSzPct val="80000"/>
              <a:buFont typeface="Lucida Grande" panose="020B0600040502020204" pitchFamily="34" charset="0"/>
              <a:buChar char="▶"/>
            </a:pPr>
            <a:r>
              <a:rPr lang="es-ES" sz="2400">
                <a:solidFill>
                  <a:srgbClr val="55565A"/>
                </a:solidFill>
                <a:latin typeface="Arial" charset="0"/>
                <a:cs typeface="Arial" charset="0"/>
              </a:rPr>
              <a:t>Una excelente opción de club para Leos-Leones</a:t>
            </a:r>
          </a:p>
          <a:p>
            <a:pPr marL="342900" indent="-342900" fontAlgn="base">
              <a:lnSpc>
                <a:spcPct val="100000"/>
              </a:lnSpc>
              <a:spcBef>
                <a:spcPts val="0"/>
              </a:spcBef>
              <a:spcAft>
                <a:spcPts val="2400"/>
              </a:spcAft>
              <a:buClr>
                <a:srgbClr val="EBB700"/>
              </a:buClr>
              <a:buSzPct val="80000"/>
              <a:buFont typeface="Lucida Grande" panose="020B0600040502020204" pitchFamily="34" charset="0"/>
              <a:buChar char="▶"/>
            </a:pPr>
            <a:r>
              <a:rPr lang="es-ES" sz="2400">
                <a:solidFill>
                  <a:srgbClr val="55565A"/>
                </a:solidFill>
                <a:latin typeface="Arial" charset="0"/>
                <a:cs typeface="Arial" charset="0"/>
              </a:rPr>
              <a:t>Al menos 5 socios estudiantes deben ser parte del requisito mínimo de 20 socios fundadores.</a:t>
            </a:r>
          </a:p>
          <a:p>
            <a:pPr marL="342900" indent="-342900" fontAlgn="base">
              <a:lnSpc>
                <a:spcPct val="100000"/>
              </a:lnSpc>
              <a:spcBef>
                <a:spcPts val="0"/>
              </a:spcBef>
              <a:spcAft>
                <a:spcPts val="2400"/>
              </a:spcAft>
              <a:buClr>
                <a:srgbClr val="EBB700"/>
              </a:buClr>
              <a:buSzPct val="80000"/>
              <a:buFont typeface="Lucida Grande" panose="020B0600040502020204" pitchFamily="34" charset="0"/>
              <a:buChar char="▶"/>
            </a:pPr>
            <a:r>
              <a:rPr lang="es-ES" sz="2400">
                <a:solidFill>
                  <a:srgbClr val="55565A"/>
                </a:solidFill>
                <a:latin typeface="Arial" charset="0"/>
                <a:cs typeface="Arial" charset="0"/>
              </a:rPr>
              <a:t>Descuentos para socios estudiantes</a:t>
            </a:r>
          </a:p>
          <a:p>
            <a:pPr marL="0" indent="0" fontAlgn="base">
              <a:lnSpc>
                <a:spcPct val="100000"/>
              </a:lnSpc>
              <a:spcBef>
                <a:spcPts val="0"/>
              </a:spcBef>
              <a:spcAft>
                <a:spcPts val="2400"/>
              </a:spcAft>
              <a:buClr>
                <a:srgbClr val="EBB700"/>
              </a:buClr>
              <a:buSzPct val="80000"/>
              <a:buNone/>
            </a:pPr>
            <a:r>
              <a:rPr lang="es-ES" sz="2400" u="sng">
                <a:solidFill>
                  <a:srgbClr val="407CCA"/>
                </a:solidFill>
                <a:latin typeface="Arial" charset="0"/>
                <a:cs typeface="Arial" charset="0"/>
                <a:hlinkClick r:id="rId4"/>
              </a:rPr>
              <a:t>Más información</a:t>
            </a:r>
          </a:p>
        </p:txBody>
      </p:sp>
      <p:sp>
        <p:nvSpPr>
          <p:cNvPr id="7" name="TextBox 6">
            <a:extLst>
              <a:ext uri="{FF2B5EF4-FFF2-40B4-BE49-F238E27FC236}">
                <a16:creationId xmlns:a16="http://schemas.microsoft.com/office/drawing/2014/main" id="{4A0F263E-D02A-E84C-9F14-761471A5A44B}"/>
              </a:ext>
            </a:extLst>
          </p:cNvPr>
          <p:cNvSpPr txBox="1"/>
          <p:nvPr/>
        </p:nvSpPr>
        <p:spPr>
          <a:xfrm>
            <a:off x="1322963" y="794782"/>
            <a:ext cx="8599250" cy="1323439"/>
          </a:xfrm>
          <a:prstGeom prst="rect">
            <a:avLst/>
          </a:prstGeom>
          <a:noFill/>
        </p:spPr>
        <p:txBody>
          <a:bodyPr wrap="square" rtlCol="0" anchor="b" anchorCtr="0">
            <a:spAutoFit/>
          </a:bodyPr>
          <a:lstStyle/>
          <a:p>
            <a:r>
              <a:rPr lang="es-ES" sz="4000" b="1" dirty="0">
                <a:solidFill>
                  <a:srgbClr val="00338D"/>
                </a:solidFill>
                <a:latin typeface="Arial" panose="020B0604020202020204" pitchFamily="34" charset="0"/>
                <a:cs typeface="Arial" panose="020B0604020202020204" pitchFamily="34" charset="0"/>
              </a:rPr>
              <a:t>Clubes de Leones Universitarios</a:t>
            </a:r>
          </a:p>
          <a:p>
            <a:r>
              <a:rPr lang="es-ES" sz="4000" b="1" dirty="0">
                <a:solidFill>
                  <a:srgbClr val="00338D"/>
                </a:solidFill>
                <a:latin typeface="Arial" panose="020B0604020202020204" pitchFamily="34" charset="0"/>
                <a:cs typeface="Arial" panose="020B0604020202020204" pitchFamily="34" charset="0"/>
              </a:rPr>
              <a:t>y afiliación estudiantil </a:t>
            </a:r>
          </a:p>
        </p:txBody>
      </p:sp>
      <p:pic>
        <p:nvPicPr>
          <p:cNvPr id="9" name="Picture 8">
            <a:extLst>
              <a:ext uri="{FF2B5EF4-FFF2-40B4-BE49-F238E27FC236}">
                <a16:creationId xmlns:a16="http://schemas.microsoft.com/office/drawing/2014/main" id="{4956D8A2-7BB8-3242-8F4A-D8B9258AE6E2}"/>
              </a:ext>
            </a:extLst>
          </p:cNvPr>
          <p:cNvPicPr>
            <a:picLocks noChangeAspect="1"/>
          </p:cNvPicPr>
          <p:nvPr/>
        </p:nvPicPr>
        <p:blipFill rotWithShape="1">
          <a:blip r:embed="rId5"/>
          <a:srcRect l="528" t="1841" r="20781" b="6082"/>
          <a:stretch/>
        </p:blipFill>
        <p:spPr>
          <a:xfrm>
            <a:off x="7802178" y="2714287"/>
            <a:ext cx="3551622" cy="3124339"/>
          </a:xfrm>
          <a:prstGeom prst="rect">
            <a:avLst/>
          </a:prstGeom>
        </p:spPr>
      </p:pic>
      <p:pic>
        <p:nvPicPr>
          <p:cNvPr id="8" name="Picture 7">
            <a:extLst>
              <a:ext uri="{FF2B5EF4-FFF2-40B4-BE49-F238E27FC236}">
                <a16:creationId xmlns:a16="http://schemas.microsoft.com/office/drawing/2014/main" id="{4C105213-A1D2-524C-B77B-512069734D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44348" y="2297847"/>
            <a:ext cx="1405046" cy="702523"/>
          </a:xfrm>
          <a:prstGeom prst="rect">
            <a:avLst/>
          </a:prstGeom>
          <a:effectLst/>
        </p:spPr>
      </p:pic>
    </p:spTree>
    <p:extLst>
      <p:ext uri="{BB962C8B-B14F-4D97-AF65-F5344CB8AC3E}">
        <p14:creationId xmlns:p14="http://schemas.microsoft.com/office/powerpoint/2010/main" val="120102588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476992F-86FF-3B4B-9C80-3D7E384C4742}"/>
              </a:ext>
            </a:extLst>
          </p:cNvPr>
          <p:cNvPicPr>
            <a:picLocks noChangeAspect="1"/>
          </p:cNvPicPr>
          <p:nvPr/>
        </p:nvPicPr>
        <p:blipFill rotWithShape="1">
          <a:blip r:embed="rId3">
            <a:extLst>
              <a:ext uri="{28A0092B-C50C-407E-A947-70E740481C1C}">
                <a14:useLocalDpi xmlns:a14="http://schemas.microsoft.com/office/drawing/2010/main" val="0"/>
              </a:ext>
            </a:extLst>
          </a:blip>
          <a:srcRect l="-1" r="84867"/>
          <a:stretch/>
        </p:blipFill>
        <p:spPr>
          <a:xfrm>
            <a:off x="0" y="0"/>
            <a:ext cx="1845129" cy="6858000"/>
          </a:xfrm>
          <a:prstGeom prst="rect">
            <a:avLst/>
          </a:prstGeom>
        </p:spPr>
      </p:pic>
      <p:sp>
        <p:nvSpPr>
          <p:cNvPr id="4" name="Text Placeholder 1">
            <a:extLst>
              <a:ext uri="{FF2B5EF4-FFF2-40B4-BE49-F238E27FC236}">
                <a16:creationId xmlns:a16="http://schemas.microsoft.com/office/drawing/2014/main" id="{B5FB43FD-506A-5647-A841-1A11F1C99B69}"/>
              </a:ext>
            </a:extLst>
          </p:cNvPr>
          <p:cNvSpPr txBox="1">
            <a:spLocks/>
          </p:cNvSpPr>
          <p:nvPr/>
        </p:nvSpPr>
        <p:spPr>
          <a:xfrm>
            <a:off x="1615513" y="2344309"/>
            <a:ext cx="9662087" cy="2684891"/>
          </a:xfrm>
          <a:prstGeom prst="rect">
            <a:avLst/>
          </a:prstGeom>
        </p:spPr>
        <p:txBody>
          <a:bodyPr vert="horz" lIns="91440" tIns="45720" rIns="91440" bIns="45720" numCol="2" spcCol="2743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00000"/>
              </a:lnSpc>
              <a:spcBef>
                <a:spcPts val="0"/>
              </a:spcBef>
              <a:spcAft>
                <a:spcPts val="1500"/>
              </a:spcAft>
              <a:buClr>
                <a:srgbClr val="EBB700"/>
              </a:buClr>
              <a:buSzPct val="80000"/>
              <a:buNone/>
            </a:pPr>
            <a:r>
              <a:rPr lang="es-ES" sz="2000" b="1" dirty="0">
                <a:solidFill>
                  <a:srgbClr val="55565A"/>
                </a:solidFill>
                <a:latin typeface="Arial" charset="0"/>
                <a:cs typeface="Arial" charset="0"/>
              </a:rPr>
              <a:t>Filiales de club</a:t>
            </a: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r>
              <a:rPr lang="es-ES" sz="2000" dirty="0">
                <a:solidFill>
                  <a:srgbClr val="55565A"/>
                </a:solidFill>
                <a:latin typeface="Arial" charset="0"/>
                <a:cs typeface="Arial" charset="0"/>
              </a:rPr>
              <a:t>Formar una filial de club con cinco o más socios.</a:t>
            </a: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r>
              <a:rPr lang="es-ES" sz="2000" dirty="0">
                <a:solidFill>
                  <a:srgbClr val="55565A"/>
                </a:solidFill>
                <a:latin typeface="Arial" charset="0"/>
                <a:cs typeface="Arial" charset="0"/>
              </a:rPr>
              <a:t>Los </a:t>
            </a:r>
            <a:r>
              <a:rPr lang="es-ES" sz="2000" dirty="0" err="1">
                <a:solidFill>
                  <a:srgbClr val="55565A"/>
                </a:solidFill>
                <a:latin typeface="Arial" charset="0"/>
                <a:cs typeface="Arial" charset="0"/>
              </a:rPr>
              <a:t>Leos</a:t>
            </a:r>
            <a:r>
              <a:rPr lang="es-ES" sz="2000" dirty="0">
                <a:solidFill>
                  <a:srgbClr val="55565A"/>
                </a:solidFill>
                <a:latin typeface="Arial" charset="0"/>
                <a:cs typeface="Arial" charset="0"/>
              </a:rPr>
              <a:t>-Leo y otros Leones jóvenes se reúnen y sirven de forma independiente</a:t>
            </a:r>
          </a:p>
          <a:p>
            <a:pPr marL="0" indent="0" fontAlgn="base">
              <a:lnSpc>
                <a:spcPct val="100000"/>
              </a:lnSpc>
              <a:spcBef>
                <a:spcPts val="0"/>
              </a:spcBef>
              <a:spcAft>
                <a:spcPts val="1500"/>
              </a:spcAft>
              <a:buClr>
                <a:srgbClr val="EBB700"/>
              </a:buClr>
              <a:buSzPct val="80000"/>
              <a:buNone/>
            </a:pPr>
            <a:r>
              <a:rPr lang="es-ES" sz="2000" u="sng" dirty="0">
                <a:solidFill>
                  <a:srgbClr val="407CCA"/>
                </a:solidFill>
                <a:latin typeface="Arial" charset="0"/>
                <a:ea typeface="Arial" charset="0"/>
                <a:cs typeface="Arial" charset="0"/>
                <a:hlinkClick r:id="rId4"/>
              </a:rPr>
              <a:t>Más información</a:t>
            </a:r>
          </a:p>
          <a:p>
            <a:pPr marL="0" indent="0" fontAlgn="base">
              <a:lnSpc>
                <a:spcPct val="100000"/>
              </a:lnSpc>
              <a:spcBef>
                <a:spcPts val="0"/>
              </a:spcBef>
              <a:spcAft>
                <a:spcPts val="1500"/>
              </a:spcAft>
              <a:buClr>
                <a:srgbClr val="EBB700"/>
              </a:buClr>
              <a:buSzPct val="80000"/>
              <a:buNone/>
            </a:pPr>
            <a:endParaRPr lang="en-US" sz="2000" b="1" kern="0" dirty="0">
              <a:solidFill>
                <a:srgbClr val="55565A"/>
              </a:solidFill>
              <a:latin typeface="Arial" charset="0"/>
              <a:cs typeface="Arial" charset="0"/>
            </a:endParaRPr>
          </a:p>
          <a:p>
            <a:pPr marL="0" indent="0" fontAlgn="base">
              <a:lnSpc>
                <a:spcPct val="100000"/>
              </a:lnSpc>
              <a:spcBef>
                <a:spcPts val="0"/>
              </a:spcBef>
              <a:spcAft>
                <a:spcPts val="1500"/>
              </a:spcAft>
              <a:buClr>
                <a:srgbClr val="EBB700"/>
              </a:buClr>
              <a:buSzPct val="80000"/>
              <a:buNone/>
            </a:pPr>
            <a:endParaRPr lang="en-US" sz="2000" b="1" kern="0" dirty="0">
              <a:solidFill>
                <a:srgbClr val="55565A"/>
              </a:solidFill>
              <a:latin typeface="Arial" charset="0"/>
              <a:cs typeface="Arial" charset="0"/>
            </a:endParaRPr>
          </a:p>
          <a:p>
            <a:pPr marL="0" indent="0" fontAlgn="base">
              <a:lnSpc>
                <a:spcPct val="100000"/>
              </a:lnSpc>
              <a:spcBef>
                <a:spcPts val="0"/>
              </a:spcBef>
              <a:spcAft>
                <a:spcPts val="1500"/>
              </a:spcAft>
              <a:buClr>
                <a:srgbClr val="EBB700"/>
              </a:buClr>
              <a:buSzPct val="80000"/>
              <a:buNone/>
            </a:pPr>
            <a:endParaRPr lang="en-US" sz="2000" b="1" kern="0" dirty="0">
              <a:solidFill>
                <a:srgbClr val="55565A"/>
              </a:solidFill>
              <a:latin typeface="Arial" charset="0"/>
              <a:cs typeface="Arial" charset="0"/>
            </a:endParaRPr>
          </a:p>
          <a:p>
            <a:pPr marL="0" indent="0" fontAlgn="base">
              <a:lnSpc>
                <a:spcPct val="100000"/>
              </a:lnSpc>
              <a:spcBef>
                <a:spcPts val="0"/>
              </a:spcBef>
              <a:spcAft>
                <a:spcPts val="1500"/>
              </a:spcAft>
              <a:buClr>
                <a:srgbClr val="EBB700"/>
              </a:buClr>
              <a:buSzPct val="80000"/>
              <a:buNone/>
            </a:pPr>
            <a:r>
              <a:rPr lang="es-ES" sz="2000" b="1" dirty="0">
                <a:solidFill>
                  <a:srgbClr val="55565A"/>
                </a:solidFill>
                <a:latin typeface="Arial" charset="0"/>
                <a:cs typeface="Arial" charset="0"/>
              </a:rPr>
              <a:t>Clubes especializados</a:t>
            </a: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r>
              <a:rPr lang="es-ES" sz="2000" dirty="0">
                <a:solidFill>
                  <a:srgbClr val="55565A"/>
                </a:solidFill>
                <a:latin typeface="Arial" charset="0"/>
                <a:cs typeface="Arial" charset="0"/>
              </a:rPr>
              <a:t>Reúnen intereses, profesiones, culturas, pasatiempos o experiencias de vida comunes.</a:t>
            </a: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r>
              <a:rPr lang="es-ES" sz="2000" dirty="0">
                <a:solidFill>
                  <a:srgbClr val="55565A"/>
                </a:solidFill>
                <a:latin typeface="Arial" charset="0"/>
                <a:cs typeface="Arial" charset="0"/>
              </a:rPr>
              <a:t>Se debe elegir una categoría de especialidad que describa la manera única en que los socios del club sirven o en qué servicios se concentran</a:t>
            </a:r>
          </a:p>
          <a:p>
            <a:pPr marL="0" indent="0" fontAlgn="base">
              <a:lnSpc>
                <a:spcPct val="100000"/>
              </a:lnSpc>
              <a:spcBef>
                <a:spcPts val="0"/>
              </a:spcBef>
              <a:spcAft>
                <a:spcPts val="1500"/>
              </a:spcAft>
              <a:buClr>
                <a:srgbClr val="EBB700"/>
              </a:buClr>
              <a:buSzPct val="80000"/>
              <a:buNone/>
            </a:pPr>
            <a:r>
              <a:rPr lang="es-ES" sz="2000" u="sng" dirty="0">
                <a:solidFill>
                  <a:srgbClr val="407CCA"/>
                </a:solidFill>
                <a:latin typeface="Arial" charset="0"/>
                <a:ea typeface="Arial" charset="0"/>
                <a:cs typeface="Arial" charset="0"/>
                <a:hlinkClick r:id="rId5"/>
              </a:rPr>
              <a:t>Más información</a:t>
            </a: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endParaRPr lang="en-US" sz="2000" kern="0" dirty="0">
              <a:solidFill>
                <a:srgbClr val="55565A"/>
              </a:solidFill>
              <a:latin typeface="Arial" charset="0"/>
              <a:cs typeface="Arial" charset="0"/>
            </a:endParaRPr>
          </a:p>
        </p:txBody>
      </p:sp>
      <p:sp>
        <p:nvSpPr>
          <p:cNvPr id="7" name="TextBox 6">
            <a:extLst>
              <a:ext uri="{FF2B5EF4-FFF2-40B4-BE49-F238E27FC236}">
                <a16:creationId xmlns:a16="http://schemas.microsoft.com/office/drawing/2014/main" id="{4A0F263E-D02A-E84C-9F14-761471A5A44B}"/>
              </a:ext>
            </a:extLst>
          </p:cNvPr>
          <p:cNvSpPr txBox="1"/>
          <p:nvPr/>
        </p:nvSpPr>
        <p:spPr>
          <a:xfrm>
            <a:off x="1615513" y="1272877"/>
            <a:ext cx="7579610" cy="738664"/>
          </a:xfrm>
          <a:prstGeom prst="rect">
            <a:avLst/>
          </a:prstGeom>
          <a:noFill/>
        </p:spPr>
        <p:txBody>
          <a:bodyPr wrap="square" rtlCol="0" anchor="b" anchorCtr="0">
            <a:spAutoFit/>
          </a:bodyPr>
          <a:lstStyle/>
          <a:p>
            <a:r>
              <a:rPr lang="es-ES" sz="4200" b="1">
                <a:solidFill>
                  <a:srgbClr val="00338D"/>
                </a:solidFill>
                <a:latin typeface="Arial" panose="020B0604020202020204" pitchFamily="34" charset="0"/>
                <a:cs typeface="Arial" panose="020B0604020202020204" pitchFamily="34" charset="0"/>
              </a:rPr>
              <a:t>Opciones de club</a:t>
            </a:r>
          </a:p>
        </p:txBody>
      </p:sp>
      <p:pic>
        <p:nvPicPr>
          <p:cNvPr id="8" name="Picture 7">
            <a:extLst>
              <a:ext uri="{FF2B5EF4-FFF2-40B4-BE49-F238E27FC236}">
                <a16:creationId xmlns:a16="http://schemas.microsoft.com/office/drawing/2014/main" id="{4C105213-A1D2-524C-B77B-512069734D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32720" y="5760720"/>
            <a:ext cx="1405046" cy="702523"/>
          </a:xfrm>
          <a:prstGeom prst="rect">
            <a:avLst/>
          </a:prstGeom>
          <a:effectLst/>
        </p:spPr>
      </p:pic>
    </p:spTree>
    <p:extLst>
      <p:ext uri="{BB962C8B-B14F-4D97-AF65-F5344CB8AC3E}">
        <p14:creationId xmlns:p14="http://schemas.microsoft.com/office/powerpoint/2010/main" val="397476239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433C505-93CC-5948-B893-BA6EF9BB9BF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69880" y="5669280"/>
            <a:ext cx="1463040" cy="1024127"/>
          </a:xfrm>
          <a:prstGeom prst="rect">
            <a:avLst/>
          </a:prstGeom>
        </p:spPr>
      </p:pic>
      <p:pic>
        <p:nvPicPr>
          <p:cNvPr id="14" name="Picture 13">
            <a:extLst>
              <a:ext uri="{FF2B5EF4-FFF2-40B4-BE49-F238E27FC236}">
                <a16:creationId xmlns:a16="http://schemas.microsoft.com/office/drawing/2014/main" id="{F7C23387-15CF-424F-9934-44AFE8AD7F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8160" y="5760720"/>
            <a:ext cx="1405046" cy="702523"/>
          </a:xfrm>
          <a:prstGeom prst="rect">
            <a:avLst/>
          </a:prstGeom>
          <a:effectLst/>
        </p:spPr>
      </p:pic>
      <p:sp>
        <p:nvSpPr>
          <p:cNvPr id="6" name="Large #">
            <a:extLst>
              <a:ext uri="{FF2B5EF4-FFF2-40B4-BE49-F238E27FC236}">
                <a16:creationId xmlns:a16="http://schemas.microsoft.com/office/drawing/2014/main" id="{2F1B0455-A61E-3B4C-93B4-6C7D8B50DBB3}"/>
              </a:ext>
            </a:extLst>
          </p:cNvPr>
          <p:cNvSpPr txBox="1"/>
          <p:nvPr/>
        </p:nvSpPr>
        <p:spPr>
          <a:xfrm>
            <a:off x="859994" y="2644170"/>
            <a:ext cx="8993083" cy="1569660"/>
          </a:xfrm>
          <a:prstGeom prst="rect">
            <a:avLst/>
          </a:prstGeom>
          <a:noFill/>
        </p:spPr>
        <p:txBody>
          <a:bodyPr wrap="square" rtlCol="0" anchor="ctr" anchorCtr="0">
            <a:spAutoFit/>
          </a:bodyPr>
          <a:lstStyle/>
          <a:p>
            <a:pPr algn="ctr"/>
            <a:r>
              <a:rPr lang="es-ES" sz="4800" b="1" dirty="0">
                <a:solidFill>
                  <a:schemeClr val="bg1"/>
                </a:solidFill>
                <a:latin typeface="Arial" panose="020B0604020202020204" pitchFamily="34" charset="0"/>
                <a:ea typeface="Arial" charset="0"/>
                <a:cs typeface="Arial" panose="020B0604020202020204" pitchFamily="34" charset="0"/>
              </a:rPr>
              <a:t>De Leo a Leo-León </a:t>
            </a:r>
          </a:p>
          <a:p>
            <a:pPr algn="ctr"/>
            <a:r>
              <a:rPr lang="es-ES" sz="4800" dirty="0">
                <a:solidFill>
                  <a:schemeClr val="bg1"/>
                </a:solidFill>
                <a:latin typeface="Arial" panose="020B0604020202020204" pitchFamily="34" charset="0"/>
                <a:ea typeface="Arial" charset="0"/>
                <a:cs typeface="Arial" panose="020B0604020202020204" pitchFamily="34" charset="0"/>
              </a:rPr>
              <a:t>Pasos para una transición fácil</a:t>
            </a:r>
          </a:p>
        </p:txBody>
      </p:sp>
    </p:spTree>
    <p:extLst>
      <p:ext uri="{BB962C8B-B14F-4D97-AF65-F5344CB8AC3E}">
        <p14:creationId xmlns:p14="http://schemas.microsoft.com/office/powerpoint/2010/main" val="225708946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539A93-EFE3-9843-8EC3-9B8428C35A4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Content Placeholder 6">
            <a:extLst>
              <a:ext uri="{FF2B5EF4-FFF2-40B4-BE49-F238E27FC236}">
                <a16:creationId xmlns:a16="http://schemas.microsoft.com/office/drawing/2014/main" id="{7726AC3A-E2CE-E64D-BFFC-3B82AF3AF97A}"/>
              </a:ext>
            </a:extLst>
          </p:cNvPr>
          <p:cNvSpPr txBox="1">
            <a:spLocks/>
          </p:cNvSpPr>
          <p:nvPr/>
        </p:nvSpPr>
        <p:spPr bwMode="auto">
          <a:xfrm>
            <a:off x="813419" y="2240281"/>
            <a:ext cx="3887425" cy="38039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457200" marR="0" lvl="0" indent="-457200" algn="l" defTabSz="914400" rtl="0" eaLnBrk="1" fontAlgn="base" latinLnBrk="0" hangingPunct="1">
              <a:lnSpc>
                <a:spcPct val="100000"/>
              </a:lnSpc>
              <a:spcBef>
                <a:spcPts val="0"/>
              </a:spcBef>
              <a:spcAft>
                <a:spcPts val="1200"/>
              </a:spcAft>
              <a:buClr>
                <a:srgbClr val="55565A"/>
              </a:buClr>
              <a:buSzTx/>
              <a:buFont typeface="+mj-lt"/>
              <a:buAutoNum type="arabicPeriod"/>
              <a:tabLst/>
              <a:defRPr/>
            </a:pPr>
            <a:r>
              <a:rPr kumimoji="0" lang="es-ES" sz="2400" b="0" i="0" u="none" strike="noStrike" kern="1200" cap="none" spc="0" normalizeH="0" baseline="0" noProof="0" dirty="0">
                <a:ln>
                  <a:noFill/>
                </a:ln>
                <a:solidFill>
                  <a:srgbClr val="55565A"/>
                </a:solidFill>
                <a:effectLst/>
                <a:uLnTx/>
                <a:uFillTx/>
                <a:latin typeface="Arial" charset="0"/>
                <a:ea typeface="Arial" charset="0"/>
                <a:cs typeface="Arial" charset="0"/>
              </a:rPr>
              <a:t>Verificar si puede ser Leo-León</a:t>
            </a:r>
          </a:p>
          <a:p>
            <a:pPr marL="457200" marR="0" lvl="0" indent="-457200" algn="l" defTabSz="914400" rtl="0" eaLnBrk="1" fontAlgn="base" latinLnBrk="0" hangingPunct="1">
              <a:lnSpc>
                <a:spcPct val="100000"/>
              </a:lnSpc>
              <a:spcBef>
                <a:spcPts val="0"/>
              </a:spcBef>
              <a:spcAft>
                <a:spcPts val="1200"/>
              </a:spcAft>
              <a:buClr>
                <a:srgbClr val="55565A"/>
              </a:buClr>
              <a:buSzTx/>
              <a:buFont typeface="+mj-lt"/>
              <a:buAutoNum type="arabicPeriod"/>
              <a:tabLst/>
              <a:defRPr/>
            </a:pPr>
            <a:r>
              <a:rPr kumimoji="0" lang="es-ES" sz="2400" b="0" i="0" u="none" strike="noStrike" kern="1200" cap="none" spc="0" normalizeH="0" baseline="0" noProof="0" dirty="0">
                <a:ln>
                  <a:noFill/>
                </a:ln>
                <a:solidFill>
                  <a:srgbClr val="55565A"/>
                </a:solidFill>
                <a:effectLst/>
                <a:uLnTx/>
                <a:uFillTx/>
                <a:latin typeface="Arial" charset="0"/>
                <a:ea typeface="Arial" charset="0"/>
                <a:cs typeface="Arial" charset="0"/>
              </a:rPr>
              <a:t>Decidir qué tipo de club funciona mejor para cada socio</a:t>
            </a:r>
          </a:p>
          <a:p>
            <a:pPr marL="3174" marR="0" lvl="0" indent="0" algn="l" defTabSz="914400" rtl="0" eaLnBrk="1" fontAlgn="base" latinLnBrk="0" hangingPunct="1">
              <a:lnSpc>
                <a:spcPct val="100000"/>
              </a:lnSpc>
              <a:spcBef>
                <a:spcPts val="600"/>
              </a:spcBef>
              <a:spcAft>
                <a:spcPts val="1200"/>
              </a:spcAft>
              <a:buClr>
                <a:srgbClr val="EBB700"/>
              </a:buClr>
              <a:buSzTx/>
              <a:buFont typeface="Arial" pitchFamily="34" charset="0"/>
              <a:buNone/>
              <a:tabLst/>
              <a:defRPr/>
            </a:pPr>
            <a:r>
              <a:rPr kumimoji="0" lang="es-ES" sz="1800" b="1" i="0" u="none" strike="noStrike" kern="1200" cap="none" spc="0" normalizeH="0" baseline="0" noProof="0" dirty="0">
                <a:ln>
                  <a:noFill/>
                </a:ln>
                <a:solidFill>
                  <a:srgbClr val="55565A"/>
                </a:solidFill>
                <a:effectLst/>
                <a:uLnTx/>
                <a:uFillTx/>
                <a:latin typeface="Arial" charset="0"/>
                <a:ea typeface="Arial" charset="0"/>
                <a:cs typeface="Arial" charset="0"/>
              </a:rPr>
              <a:t>IMPORTANTE: Recuérdele al presidente o al secretario de su club de Leones que indique el tipo de afiliación “Leo-León” en </a:t>
            </a:r>
            <a:r>
              <a:rPr kumimoji="0" lang="es-ES" sz="1800" b="1" i="0" u="none" strike="noStrike" kern="1200" cap="none" spc="0" normalizeH="0" baseline="0" noProof="0" dirty="0" err="1">
                <a:ln>
                  <a:noFill/>
                </a:ln>
                <a:solidFill>
                  <a:srgbClr val="55565A"/>
                </a:solidFill>
                <a:effectLst/>
                <a:uLnTx/>
                <a:uFillTx/>
                <a:latin typeface="Arial" charset="0"/>
                <a:ea typeface="Arial" charset="0"/>
                <a:cs typeface="Arial" charset="0"/>
              </a:rPr>
              <a:t>MyLCI</a:t>
            </a:r>
            <a:r>
              <a:rPr kumimoji="0" lang="es-ES" sz="1800" b="1" i="0" u="none" strike="noStrike" kern="1200" cap="none" spc="0" normalizeH="0" baseline="0" noProof="0" dirty="0">
                <a:ln>
                  <a:noFill/>
                </a:ln>
                <a:solidFill>
                  <a:srgbClr val="55565A"/>
                </a:solidFill>
                <a:effectLst/>
                <a:uLnTx/>
                <a:uFillTx/>
                <a:latin typeface="Arial" charset="0"/>
                <a:ea typeface="Arial" charset="0"/>
                <a:cs typeface="Arial" charset="0"/>
              </a:rPr>
              <a:t> o en el sistema de informes local.</a:t>
            </a:r>
          </a:p>
          <a:p>
            <a:pPr marL="0" marR="0" lvl="0" indent="0" algn="l" defTabSz="914400" rtl="0" eaLnBrk="1" fontAlgn="base" latinLnBrk="0" hangingPunct="1">
              <a:lnSpc>
                <a:spcPct val="100000"/>
              </a:lnSpc>
              <a:spcBef>
                <a:spcPts val="0"/>
              </a:spcBef>
              <a:spcAft>
                <a:spcPts val="1200"/>
              </a:spcAft>
              <a:buClr>
                <a:srgbClr val="EBB700"/>
              </a:buClr>
              <a:buSzTx/>
              <a:buFont typeface="Arial" pitchFamily="34" charset="0"/>
              <a:buNone/>
              <a:tabLst/>
              <a:defRPr/>
            </a:pPr>
            <a:endParaRPr kumimoji="0" lang="en-US" sz="2000" b="0" i="0" u="sng" strike="noStrike" kern="0" cap="none" spc="0" normalizeH="0" baseline="0" noProof="0" dirty="0">
              <a:ln>
                <a:noFill/>
              </a:ln>
              <a:solidFill>
                <a:srgbClr val="407CCA"/>
              </a:solidFill>
              <a:effectLst/>
              <a:uLnTx/>
              <a:uFillTx/>
              <a:latin typeface="Arial" charset="0"/>
              <a:ea typeface="Arial" charset="0"/>
              <a:cs typeface="Arial" charset="0"/>
            </a:endParaRPr>
          </a:p>
        </p:txBody>
      </p:sp>
      <p:sp>
        <p:nvSpPr>
          <p:cNvPr id="4" name="Headline">
            <a:extLst>
              <a:ext uri="{FF2B5EF4-FFF2-40B4-BE49-F238E27FC236}">
                <a16:creationId xmlns:a16="http://schemas.microsoft.com/office/drawing/2014/main" id="{2DBC83C0-87A2-8841-93B1-F01B957594B0}"/>
              </a:ext>
            </a:extLst>
          </p:cNvPr>
          <p:cNvSpPr txBox="1">
            <a:spLocks/>
          </p:cNvSpPr>
          <p:nvPr/>
        </p:nvSpPr>
        <p:spPr>
          <a:xfrm>
            <a:off x="813419" y="874777"/>
            <a:ext cx="4945355" cy="1077218"/>
          </a:xfrm>
          <a:prstGeom prst="rect">
            <a:avLst/>
          </a:prstGeom>
        </p:spPr>
        <p:txBody>
          <a:bodyPr wrap="square">
            <a:sp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3200" b="1" i="0" u="none" strike="noStrike" kern="1200" cap="none" spc="0" normalizeH="0" baseline="0" noProof="0" dirty="0">
                <a:ln>
                  <a:noFill/>
                </a:ln>
                <a:solidFill>
                  <a:srgbClr val="00338D"/>
                </a:solidFill>
                <a:effectLst/>
                <a:uLnTx/>
                <a:uFillTx/>
                <a:latin typeface="Arial" panose="020B0604020202020204" pitchFamily="34" charset="0"/>
                <a:cs typeface="Arial" panose="020B0604020202020204" pitchFamily="34" charset="0"/>
              </a:rPr>
              <a:t>Pasos sencillos para convertirse en Leo-León</a:t>
            </a:r>
          </a:p>
        </p:txBody>
      </p:sp>
      <p:pic>
        <p:nvPicPr>
          <p:cNvPr id="7" name="Picture 6">
            <a:extLst>
              <a:ext uri="{FF2B5EF4-FFF2-40B4-BE49-F238E27FC236}">
                <a16:creationId xmlns:a16="http://schemas.microsoft.com/office/drawing/2014/main" id="{193FA12D-594C-744A-BCD7-392AE980692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69881" y="5669280"/>
            <a:ext cx="1463038" cy="1024127"/>
          </a:xfrm>
          <a:prstGeom prst="rect">
            <a:avLst/>
          </a:prstGeom>
        </p:spPr>
      </p:pic>
      <p:pic>
        <p:nvPicPr>
          <p:cNvPr id="8" name="Picture 7">
            <a:extLst>
              <a:ext uri="{FF2B5EF4-FFF2-40B4-BE49-F238E27FC236}">
                <a16:creationId xmlns:a16="http://schemas.microsoft.com/office/drawing/2014/main" id="{865F7A38-6AB5-274F-9B21-1E41988A40C4}"/>
              </a:ext>
            </a:extLst>
          </p:cNvPr>
          <p:cNvPicPr>
            <a:picLocks noChangeAspect="1"/>
          </p:cNvPicPr>
          <p:nvPr/>
        </p:nvPicPr>
        <p:blipFill rotWithShape="1">
          <a:blip r:embed="rId5">
            <a:extLst>
              <a:ext uri="{28A0092B-C50C-407E-A947-70E740481C1C}">
                <a14:useLocalDpi xmlns:a14="http://schemas.microsoft.com/office/drawing/2010/main" val="0"/>
              </a:ext>
            </a:extLst>
          </a:blip>
          <a:srcRect l="12012" r="24319" b="18085"/>
          <a:stretch/>
        </p:blipFill>
        <p:spPr>
          <a:xfrm>
            <a:off x="6898021" y="1452748"/>
            <a:ext cx="4602480" cy="3952503"/>
          </a:xfrm>
          <a:prstGeom prst="rect">
            <a:avLst/>
          </a:prstGeom>
          <a:effectLst>
            <a:outerShdw blurRad="584200" dist="38100" dir="2700000" algn="tl" rotWithShape="0">
              <a:prstClr val="black">
                <a:alpha val="18000"/>
              </a:prstClr>
            </a:outerShdw>
          </a:effectLst>
        </p:spPr>
      </p:pic>
    </p:spTree>
    <p:extLst>
      <p:ext uri="{BB962C8B-B14F-4D97-AF65-F5344CB8AC3E}">
        <p14:creationId xmlns:p14="http://schemas.microsoft.com/office/powerpoint/2010/main" val="1447281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3C9498F5-9788-4117-A472-0D631884DCFF}"/>
              </a:ext>
            </a:extLst>
          </p:cNvPr>
          <p:cNvSpPr txBox="1"/>
          <p:nvPr/>
        </p:nvSpPr>
        <p:spPr>
          <a:xfrm>
            <a:off x="459412" y="1397552"/>
            <a:ext cx="6161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a:ln>
                  <a:noFill/>
                </a:ln>
                <a:solidFill>
                  <a:srgbClr val="E7E6E6">
                    <a:lumMod val="50000"/>
                  </a:srgbClr>
                </a:solidFill>
                <a:effectLst/>
                <a:uLnTx/>
                <a:uFillTx/>
                <a:latin typeface="Arial" panose="020B0604020202020204" pitchFamily="34" charset="0"/>
                <a:ea typeface="+mn-ea"/>
                <a:cs typeface="Arial" panose="020B0604020202020204" pitchFamily="34" charset="0"/>
              </a:rPr>
              <a:t>1)</a:t>
            </a:r>
          </a:p>
        </p:txBody>
      </p:sp>
      <p:sp>
        <p:nvSpPr>
          <p:cNvPr id="17" name="TextBox 16">
            <a:extLst>
              <a:ext uri="{FF2B5EF4-FFF2-40B4-BE49-F238E27FC236}">
                <a16:creationId xmlns:a16="http://schemas.microsoft.com/office/drawing/2014/main" id="{5BA9277C-1473-4A60-8B09-287EDDB4B3A4}"/>
              </a:ext>
            </a:extLst>
          </p:cNvPr>
          <p:cNvSpPr txBox="1"/>
          <p:nvPr/>
        </p:nvSpPr>
        <p:spPr>
          <a:xfrm flipH="1">
            <a:off x="459412" y="4046694"/>
            <a:ext cx="6161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a:ln>
                  <a:noFill/>
                </a:ln>
                <a:solidFill>
                  <a:srgbClr val="E7E6E6">
                    <a:lumMod val="50000"/>
                  </a:srgbClr>
                </a:solidFill>
                <a:effectLst/>
                <a:uLnTx/>
                <a:uFillTx/>
                <a:latin typeface="Arial" panose="020B0604020202020204" pitchFamily="34" charset="0"/>
                <a:ea typeface="+mn-ea"/>
                <a:cs typeface="Arial" panose="020B0604020202020204" pitchFamily="34" charset="0"/>
              </a:rPr>
              <a:t>2)</a:t>
            </a:r>
          </a:p>
        </p:txBody>
      </p:sp>
      <p:pic>
        <p:nvPicPr>
          <p:cNvPr id="12" name="Picture 11">
            <a:extLst>
              <a:ext uri="{FF2B5EF4-FFF2-40B4-BE49-F238E27FC236}">
                <a16:creationId xmlns:a16="http://schemas.microsoft.com/office/drawing/2014/main" id="{71EFD65C-C1F8-0F4E-B0A8-F405D454FC24}"/>
              </a:ext>
            </a:extLst>
          </p:cNvPr>
          <p:cNvPicPr>
            <a:picLocks noChangeAspect="1"/>
          </p:cNvPicPr>
          <p:nvPr/>
        </p:nvPicPr>
        <p:blipFill rotWithShape="1">
          <a:blip r:embed="rId3">
            <a:extLst>
              <a:ext uri="{28A0092B-C50C-407E-A947-70E740481C1C}">
                <a14:useLocalDpi xmlns:a14="http://schemas.microsoft.com/office/drawing/2010/main" val="0"/>
              </a:ext>
            </a:extLst>
          </a:blip>
          <a:srcRect l="81964"/>
          <a:stretch/>
        </p:blipFill>
        <p:spPr>
          <a:xfrm>
            <a:off x="9993086" y="0"/>
            <a:ext cx="2198914" cy="6858000"/>
          </a:xfrm>
          <a:prstGeom prst="rect">
            <a:avLst/>
          </a:prstGeom>
        </p:spPr>
      </p:pic>
      <p:pic>
        <p:nvPicPr>
          <p:cNvPr id="13" name="Picture 12">
            <a:extLst>
              <a:ext uri="{FF2B5EF4-FFF2-40B4-BE49-F238E27FC236}">
                <a16:creationId xmlns:a16="http://schemas.microsoft.com/office/drawing/2014/main" id="{D52E64E8-146F-4CA9-838D-5E865C879321}"/>
              </a:ext>
            </a:extLst>
          </p:cNvPr>
          <p:cNvPicPr/>
          <p:nvPr/>
        </p:nvPicPr>
        <p:blipFill>
          <a:blip r:embed="rId4"/>
          <a:stretch>
            <a:fillRect/>
          </a:stretch>
        </p:blipFill>
        <p:spPr>
          <a:xfrm>
            <a:off x="1191426" y="2012399"/>
            <a:ext cx="2723752" cy="1799747"/>
          </a:xfrm>
          <a:prstGeom prst="rect">
            <a:avLst/>
          </a:prstGeom>
        </p:spPr>
      </p:pic>
      <p:sp>
        <p:nvSpPr>
          <p:cNvPr id="2" name="TextBox 1">
            <a:extLst>
              <a:ext uri="{FF2B5EF4-FFF2-40B4-BE49-F238E27FC236}">
                <a16:creationId xmlns:a16="http://schemas.microsoft.com/office/drawing/2014/main" id="{60CF0ABD-500F-495A-90BE-5A09C4E6874F}"/>
              </a:ext>
            </a:extLst>
          </p:cNvPr>
          <p:cNvSpPr txBox="1"/>
          <p:nvPr/>
        </p:nvSpPr>
        <p:spPr>
          <a:xfrm>
            <a:off x="1094927" y="1459106"/>
            <a:ext cx="801909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a:ln>
                  <a:noFill/>
                </a:ln>
                <a:solidFill>
                  <a:prstClr val="black"/>
                </a:solidFill>
                <a:effectLst/>
                <a:uLnTx/>
                <a:uFillTx/>
                <a:latin typeface="Arial" charset="0"/>
                <a:ea typeface="+mn-ea"/>
                <a:cs typeface="Arial" charset="0"/>
              </a:rPr>
              <a:t>En el menú </a:t>
            </a:r>
            <a:r>
              <a:rPr kumimoji="0" lang="es-ES" sz="2000" b="1" i="0" u="none" strike="noStrike" kern="1200" cap="none" spc="0" normalizeH="0" baseline="0" noProof="0">
                <a:ln>
                  <a:noFill/>
                </a:ln>
                <a:solidFill>
                  <a:srgbClr val="4472C4"/>
                </a:solidFill>
                <a:effectLst/>
                <a:uLnTx/>
                <a:uFillTx/>
                <a:latin typeface="Arial" charset="0"/>
                <a:ea typeface="+mn-ea"/>
                <a:cs typeface="Arial" charset="0"/>
              </a:rPr>
              <a:t>Mi Club de Leones</a:t>
            </a:r>
            <a:r>
              <a:rPr kumimoji="0" lang="es-ES" sz="2000" b="0" i="0" u="none" strike="noStrike" kern="1200" cap="none" spc="0" normalizeH="0" baseline="0" noProof="0">
                <a:ln>
                  <a:noFill/>
                </a:ln>
                <a:solidFill>
                  <a:prstClr val="black"/>
                </a:solidFill>
                <a:effectLst/>
                <a:uLnTx/>
                <a:uFillTx/>
                <a:latin typeface="Arial" charset="0"/>
                <a:ea typeface="+mn-ea"/>
                <a:cs typeface="Arial" charset="0"/>
              </a:rPr>
              <a:t>, seleccione la pestaña « Socios» </a:t>
            </a:r>
          </a:p>
        </p:txBody>
      </p:sp>
      <p:sp>
        <p:nvSpPr>
          <p:cNvPr id="16" name="TextBox 15">
            <a:extLst>
              <a:ext uri="{FF2B5EF4-FFF2-40B4-BE49-F238E27FC236}">
                <a16:creationId xmlns:a16="http://schemas.microsoft.com/office/drawing/2014/main" id="{5DF6D40E-445E-41F0-AFC9-2BD801E8447E}"/>
              </a:ext>
            </a:extLst>
          </p:cNvPr>
          <p:cNvSpPr txBox="1"/>
          <p:nvPr/>
        </p:nvSpPr>
        <p:spPr>
          <a:xfrm>
            <a:off x="994211" y="198327"/>
            <a:ext cx="8902376"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a:noFill/>
                </a:ln>
                <a:solidFill>
                  <a:srgbClr val="00338D"/>
                </a:solidFill>
                <a:effectLst/>
                <a:uLnTx/>
                <a:uFillTx/>
                <a:latin typeface="Arial" panose="020B0604020202020204" pitchFamily="34" charset="0"/>
                <a:ea typeface="+mn-ea"/>
                <a:cs typeface="Arial" panose="020B0604020202020204" pitchFamily="34" charset="0"/>
              </a:rPr>
              <a:t>Traslado de socios </a:t>
            </a:r>
            <a:r>
              <a:rPr kumimoji="0" lang="es-ES" sz="3200" b="1" i="0" u="none" strike="noStrike" kern="1200" cap="none" spc="0" normalizeH="0" baseline="0" noProof="0" dirty="0" err="1">
                <a:ln>
                  <a:noFill/>
                </a:ln>
                <a:solidFill>
                  <a:srgbClr val="00338D"/>
                </a:solidFill>
                <a:effectLst/>
                <a:uLnTx/>
                <a:uFillTx/>
                <a:latin typeface="Arial" panose="020B0604020202020204" pitchFamily="34" charset="0"/>
                <a:ea typeface="+mn-ea"/>
                <a:cs typeface="Arial" panose="020B0604020202020204" pitchFamily="34" charset="0"/>
              </a:rPr>
              <a:t>Leos</a:t>
            </a:r>
            <a:r>
              <a:rPr kumimoji="0" lang="es-ES" sz="3200" b="1" i="0" u="none" strike="noStrike" kern="1200" cap="none" spc="0" normalizeH="0" baseline="0" noProof="0" dirty="0">
                <a:ln>
                  <a:noFill/>
                </a:ln>
                <a:solidFill>
                  <a:srgbClr val="00338D"/>
                </a:solidFill>
                <a:effectLst/>
                <a:uLnTx/>
                <a:uFillTx/>
                <a:latin typeface="Arial" panose="020B0604020202020204" pitchFamily="34" charset="0"/>
                <a:ea typeface="+mn-ea"/>
                <a:cs typeface="Arial" panose="020B0604020202020204" pitchFamily="34" charset="0"/>
              </a:rPr>
              <a:t> a Leones en </a:t>
            </a:r>
            <a:r>
              <a:rPr kumimoji="0" lang="es-ES" sz="3200" b="1" i="0" u="none" strike="noStrike" kern="1200" cap="none" spc="0" normalizeH="0" baseline="0" noProof="0" dirty="0" err="1">
                <a:ln>
                  <a:noFill/>
                </a:ln>
                <a:solidFill>
                  <a:srgbClr val="00338D"/>
                </a:solidFill>
                <a:effectLst/>
                <a:uLnTx/>
                <a:uFillTx/>
                <a:latin typeface="Arial" panose="020B0604020202020204" pitchFamily="34" charset="0"/>
                <a:ea typeface="+mn-ea"/>
                <a:cs typeface="Arial" panose="020B0604020202020204" pitchFamily="34" charset="0"/>
              </a:rPr>
              <a:t>MyLCI</a:t>
            </a:r>
            <a:endParaRPr kumimoji="0" lang="es-ES" sz="3200" b="1" i="0" u="none" strike="noStrike" kern="1200" cap="none" spc="0" normalizeH="0" baseline="0" noProof="0" dirty="0">
              <a:ln>
                <a:noFill/>
              </a:ln>
              <a:solidFill>
                <a:srgbClr val="00338D"/>
              </a:solidFill>
              <a:effectLst/>
              <a:uLnTx/>
              <a:uFillTx/>
              <a:latin typeface="Arial" panose="020B0604020202020204" pitchFamily="34" charset="0"/>
              <a:ea typeface="+mn-ea"/>
              <a:cs typeface="Arial" panose="020B0604020202020204" pitchFamily="34" charset="0"/>
            </a:endParaRPr>
          </a:p>
        </p:txBody>
      </p:sp>
      <p:sp>
        <p:nvSpPr>
          <p:cNvPr id="20" name="TextBox 19">
            <a:extLst>
              <a:ext uri="{FF2B5EF4-FFF2-40B4-BE49-F238E27FC236}">
                <a16:creationId xmlns:a16="http://schemas.microsoft.com/office/drawing/2014/main" id="{94970D5C-E717-4D45-87AA-A6A2C148842D}"/>
              </a:ext>
            </a:extLst>
          </p:cNvPr>
          <p:cNvSpPr txBox="1"/>
          <p:nvPr/>
        </p:nvSpPr>
        <p:spPr>
          <a:xfrm>
            <a:off x="1083149" y="4031306"/>
            <a:ext cx="8902376"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a:ln>
                  <a:noFill/>
                </a:ln>
                <a:solidFill>
                  <a:srgbClr val="55565A"/>
                </a:solidFill>
                <a:effectLst/>
                <a:uLnTx/>
                <a:uFillTx/>
                <a:latin typeface="Arial" charset="0"/>
                <a:ea typeface="+mn-ea"/>
                <a:cs typeface="Arial" charset="0"/>
              </a:rPr>
              <a:t>En la página de Socios, haga clic en el menú desplegable "Añadir socio" y seleccione "Trasladar socio".</a:t>
            </a:r>
          </a:p>
        </p:txBody>
      </p:sp>
      <p:pic>
        <p:nvPicPr>
          <p:cNvPr id="21" name="Picture 20">
            <a:extLst>
              <a:ext uri="{FF2B5EF4-FFF2-40B4-BE49-F238E27FC236}">
                <a16:creationId xmlns:a16="http://schemas.microsoft.com/office/drawing/2014/main" id="{CA94FDE8-2614-4E15-8C08-70B37199A17C}"/>
              </a:ext>
            </a:extLst>
          </p:cNvPr>
          <p:cNvPicPr/>
          <p:nvPr/>
        </p:nvPicPr>
        <p:blipFill>
          <a:blip r:embed="rId5"/>
          <a:stretch>
            <a:fillRect/>
          </a:stretch>
        </p:blipFill>
        <p:spPr>
          <a:xfrm>
            <a:off x="1083149" y="4878258"/>
            <a:ext cx="2958105" cy="1509663"/>
          </a:xfrm>
          <a:prstGeom prst="rect">
            <a:avLst/>
          </a:prstGeom>
        </p:spPr>
      </p:pic>
      <p:sp>
        <p:nvSpPr>
          <p:cNvPr id="22" name="TextBox 21">
            <a:extLst>
              <a:ext uri="{FF2B5EF4-FFF2-40B4-BE49-F238E27FC236}">
                <a16:creationId xmlns:a16="http://schemas.microsoft.com/office/drawing/2014/main" id="{FBA435C9-A38B-4F1B-A673-130DBD36A653}"/>
              </a:ext>
            </a:extLst>
          </p:cNvPr>
          <p:cNvSpPr txBox="1"/>
          <p:nvPr/>
        </p:nvSpPr>
        <p:spPr>
          <a:xfrm>
            <a:off x="4041254" y="5987811"/>
            <a:ext cx="2485670" cy="400110"/>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1500"/>
              </a:spcAft>
              <a:buClr>
                <a:srgbClr val="EBB700"/>
              </a:buClr>
              <a:buSzPct val="80000"/>
              <a:buFontTx/>
              <a:buNone/>
              <a:tabLst/>
              <a:defRPr/>
            </a:pPr>
            <a:r>
              <a:rPr kumimoji="0" lang="es-ES" sz="2000" b="0" i="0" u="sng" strike="noStrike" kern="1200" cap="none" spc="0" normalizeH="0" baseline="0" noProof="0" dirty="0">
                <a:ln>
                  <a:noFill/>
                </a:ln>
                <a:solidFill>
                  <a:srgbClr val="407CCA"/>
                </a:solidFill>
                <a:effectLst/>
                <a:uLnTx/>
                <a:uFillTx/>
                <a:latin typeface="Arial" charset="0"/>
                <a:ea typeface="Arial" charset="0"/>
                <a:cs typeface="Arial" charset="0"/>
                <a:hlinkClick r:id="rId6"/>
              </a:rPr>
              <a:t>Más información</a:t>
            </a:r>
            <a:endParaRPr kumimoji="0" lang="es-ES" sz="2000" b="0" i="0" u="sng" strike="noStrike" kern="1200" cap="none" spc="0" normalizeH="0" baseline="0" noProof="0" dirty="0">
              <a:ln>
                <a:noFill/>
              </a:ln>
              <a:solidFill>
                <a:srgbClr val="407CCA"/>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35125788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056D9397-8354-2540-BA75-4F5FFA8E2948}"/>
              </a:ext>
            </a:extLst>
          </p:cNvPr>
          <p:cNvSpPr/>
          <p:nvPr/>
        </p:nvSpPr>
        <p:spPr>
          <a:xfrm>
            <a:off x="-24467" y="0"/>
            <a:ext cx="12216467"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8</a:t>
            </a:fld>
            <a:endParaRPr lang="en-US" sz="1000" dirty="0">
              <a:solidFill>
                <a:schemeClr val="bg1"/>
              </a:solidFill>
            </a:endParaRPr>
          </a:p>
        </p:txBody>
      </p:sp>
      <p:pic>
        <p:nvPicPr>
          <p:cNvPr id="13" name="Picture 12">
            <a:extLst>
              <a:ext uri="{FF2B5EF4-FFF2-40B4-BE49-F238E27FC236}">
                <a16:creationId xmlns:a16="http://schemas.microsoft.com/office/drawing/2014/main" id="{9D6A6404-0FEA-E14D-B18E-DBF2EA768FBC}"/>
              </a:ext>
            </a:extLst>
          </p:cNvPr>
          <p:cNvPicPr>
            <a:picLocks noChangeAspect="1"/>
          </p:cNvPicPr>
          <p:nvPr/>
        </p:nvPicPr>
        <p:blipFill rotWithShape="1">
          <a:blip r:embed="rId3"/>
          <a:srcRect l="68604" t="4387" r="-7305" b="37925"/>
          <a:stretch/>
        </p:blipFill>
        <p:spPr>
          <a:xfrm>
            <a:off x="-24467" y="-383650"/>
            <a:ext cx="3241800" cy="7248414"/>
          </a:xfrm>
          <a:prstGeom prst="rect">
            <a:avLst/>
          </a:prstGeom>
        </p:spPr>
      </p:pic>
      <p:sp>
        <p:nvSpPr>
          <p:cNvPr id="15" name="Background - Solid">
            <a:extLst>
              <a:ext uri="{FF2B5EF4-FFF2-40B4-BE49-F238E27FC236}">
                <a16:creationId xmlns:a16="http://schemas.microsoft.com/office/drawing/2014/main" id="{A6801EEA-EA15-4E48-AA33-B09FEAE42630}"/>
              </a:ext>
            </a:extLst>
          </p:cNvPr>
          <p:cNvSpPr/>
          <p:nvPr/>
        </p:nvSpPr>
        <p:spPr>
          <a:xfrm>
            <a:off x="932769" y="842127"/>
            <a:ext cx="10326461" cy="5173746"/>
          </a:xfrm>
          <a:prstGeom prst="rect">
            <a:avLst/>
          </a:prstGeom>
          <a:solidFill>
            <a:schemeClr val="bg1">
              <a:alpha val="93000"/>
            </a:schemeClr>
          </a:solidFill>
          <a:ln>
            <a:noFill/>
          </a:ln>
          <a:effectLst>
            <a:outerShdw blurRad="800100" sx="103000" sy="103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457200" rtlCol="0" anchor="ctr" anchorCtr="0"/>
          <a:lstStyle/>
          <a:p>
            <a:pPr algn="ctr">
              <a:spcAft>
                <a:spcPts val="600"/>
              </a:spcAft>
            </a:pPr>
            <a:endParaRPr lang="en-US" sz="3200" b="1" kern="0" dirty="0">
              <a:solidFill>
                <a:srgbClr val="55565A"/>
              </a:solidFill>
              <a:latin typeface="Arial" panose="020B0604020202020204" pitchFamily="34" charset="0"/>
              <a:cs typeface="Arial" panose="020B0604020202020204" pitchFamily="34" charset="0"/>
            </a:endParaRPr>
          </a:p>
          <a:p>
            <a:pPr>
              <a:lnSpc>
                <a:spcPct val="150000"/>
              </a:lnSpc>
              <a:spcAft>
                <a:spcPts val="600"/>
              </a:spcAft>
            </a:pPr>
            <a:endParaRPr lang="en-US" sz="3200" b="1" kern="0" dirty="0">
              <a:solidFill>
                <a:srgbClr val="55565A"/>
              </a:solidFill>
              <a:latin typeface="Arial" panose="020B0604020202020204" pitchFamily="34" charset="0"/>
              <a:cs typeface="Arial" panose="020B0604020202020204" pitchFamily="34" charset="0"/>
            </a:endParaRPr>
          </a:p>
          <a:p>
            <a:pPr>
              <a:lnSpc>
                <a:spcPct val="150000"/>
              </a:lnSpc>
              <a:spcAft>
                <a:spcPts val="600"/>
              </a:spcAft>
            </a:pPr>
            <a:r>
              <a:rPr lang="es-ES" sz="3200" b="1" dirty="0">
                <a:solidFill>
                  <a:srgbClr val="55565A"/>
                </a:solidFill>
                <a:latin typeface="Arial" panose="020B0604020202020204" pitchFamily="34" charset="0"/>
                <a:cs typeface="Arial" panose="020B0604020202020204" pitchFamily="34" charset="0"/>
              </a:rPr>
              <a:t>El rol del club de Leones patrocinador</a:t>
            </a:r>
          </a:p>
          <a:p>
            <a:pPr marL="342900" indent="-342900">
              <a:lnSpc>
                <a:spcPct val="150000"/>
              </a:lnSpc>
              <a:buFont typeface="Arial" panose="020B0604020202020204" pitchFamily="34" charset="0"/>
              <a:buChar char="•"/>
            </a:pPr>
            <a:r>
              <a:rPr lang="es-ES" sz="2000" dirty="0">
                <a:solidFill>
                  <a:srgbClr val="55565A"/>
                </a:solidFill>
                <a:latin typeface="Arial" panose="020B0604020202020204" pitchFamily="34" charset="0"/>
                <a:cs typeface="Arial" panose="020B0604020202020204" pitchFamily="34" charset="0"/>
              </a:rPr>
              <a:t>Cubrir la cuota anual de patrocinio del club Leo y la cuota de organización. </a:t>
            </a:r>
          </a:p>
          <a:p>
            <a:pPr marL="342900" indent="-342900">
              <a:lnSpc>
                <a:spcPct val="150000"/>
              </a:lnSpc>
              <a:buFont typeface="Arial" panose="020B0604020202020204" pitchFamily="34" charset="0"/>
              <a:buChar char="•"/>
            </a:pPr>
            <a:r>
              <a:rPr lang="es-ES" sz="2000" dirty="0">
                <a:solidFill>
                  <a:srgbClr val="55565A"/>
                </a:solidFill>
                <a:latin typeface="Arial" panose="020B0604020202020204" pitchFamily="34" charset="0"/>
                <a:cs typeface="Arial" panose="020B0604020202020204" pitchFamily="34" charset="0"/>
              </a:rPr>
              <a:t>Asegurarse de que los Leos estén cubiertos bajo el Programa de Seguro de Responsabilidad Civil General que proporciona la Asociación y cualquier seguro local adicional necesario.</a:t>
            </a:r>
          </a:p>
          <a:p>
            <a:pPr marL="342900" indent="-342900">
              <a:lnSpc>
                <a:spcPct val="150000"/>
              </a:lnSpc>
              <a:buFont typeface="Arial" panose="020B0604020202020204" pitchFamily="34" charset="0"/>
              <a:buChar char="•"/>
            </a:pPr>
            <a:r>
              <a:rPr lang="es-ES" sz="2000" dirty="0">
                <a:solidFill>
                  <a:srgbClr val="55565A"/>
                </a:solidFill>
                <a:latin typeface="Arial" panose="020B0604020202020204" pitchFamily="34" charset="0"/>
                <a:cs typeface="Arial" panose="020B0604020202020204" pitchFamily="34" charset="0"/>
              </a:rPr>
              <a:t>Asesorar a los clubes Leo en cuestiones administrativas y de servicio. </a:t>
            </a:r>
          </a:p>
          <a:p>
            <a:pPr marL="342900" indent="-342900">
              <a:lnSpc>
                <a:spcPct val="150000"/>
              </a:lnSpc>
              <a:buFont typeface="Arial" panose="020B0604020202020204" pitchFamily="34" charset="0"/>
              <a:buChar char="•"/>
            </a:pPr>
            <a:r>
              <a:rPr lang="es-ES" sz="2000" dirty="0">
                <a:solidFill>
                  <a:srgbClr val="55565A"/>
                </a:solidFill>
                <a:latin typeface="Arial" panose="020B0604020202020204" pitchFamily="34" charset="0"/>
                <a:cs typeface="Arial" panose="020B0604020202020204" pitchFamily="34" charset="0"/>
              </a:rPr>
              <a:t>Abrir las cuentas bancarias, hacer seguimiento de la contabilidad y establecer las alianzas comunitarias para el club Leo. </a:t>
            </a:r>
          </a:p>
          <a:p>
            <a:pPr marL="342900" indent="-342900">
              <a:lnSpc>
                <a:spcPct val="150000"/>
              </a:lnSpc>
              <a:spcAft>
                <a:spcPts val="600"/>
              </a:spcAft>
              <a:buFont typeface="Arial" panose="020B0604020202020204" pitchFamily="34" charset="0"/>
              <a:buChar char="•"/>
            </a:pPr>
            <a:r>
              <a:rPr lang="es-ES" sz="2000" dirty="0">
                <a:solidFill>
                  <a:srgbClr val="55565A"/>
                </a:solidFill>
                <a:latin typeface="Arial" panose="020B0604020202020204" pitchFamily="34" charset="0"/>
                <a:cs typeface="Arial" panose="020B0604020202020204" pitchFamily="34" charset="0"/>
              </a:rPr>
              <a:t>Asignar a un consejero de club Leo que asista a los eventos planificados por el club Leo.</a:t>
            </a:r>
          </a:p>
          <a:p>
            <a:pPr>
              <a:lnSpc>
                <a:spcPct val="150000"/>
              </a:lnSpc>
              <a:spcAft>
                <a:spcPts val="600"/>
              </a:spcAft>
            </a:pPr>
            <a:endParaRPr lang="en-US" sz="2400" kern="0" dirty="0">
              <a:solidFill>
                <a:srgbClr val="55565A"/>
              </a:solidFill>
              <a:latin typeface="Arial" panose="020B0604020202020204" pitchFamily="34" charset="0"/>
              <a:cs typeface="Arial" panose="020B0604020202020204" pitchFamily="34" charset="0"/>
            </a:endParaRPr>
          </a:p>
          <a:p>
            <a:pPr algn="ctr">
              <a:spcAft>
                <a:spcPts val="600"/>
              </a:spcAft>
            </a:pPr>
            <a:endParaRPr lang="en-US" sz="2400" kern="0" dirty="0">
              <a:solidFill>
                <a:srgbClr val="55565A"/>
              </a:solidFill>
              <a:latin typeface="Arial" panose="020B0604020202020204" pitchFamily="34" charset="0"/>
              <a:cs typeface="Arial" panose="020B0604020202020204" pitchFamily="34" charset="0"/>
            </a:endParaRPr>
          </a:p>
          <a:p>
            <a:endParaRPr lang="en-US" sz="1600" kern="0" dirty="0">
              <a:solidFill>
                <a:srgbClr val="55565A"/>
              </a:solidFill>
              <a:latin typeface="Arial" panose="020B0604020202020204" pitchFamily="34" charset="0"/>
              <a:cs typeface="Arial" panose="020B0604020202020204" pitchFamily="34" charset="0"/>
            </a:endParaRPr>
          </a:p>
          <a:p>
            <a:endParaRPr lang="en-US" sz="2000" kern="0" dirty="0">
              <a:solidFill>
                <a:srgbClr val="55565A"/>
              </a:solidFill>
              <a:latin typeface="Arial" panose="020B0604020202020204" pitchFamily="34" charset="0"/>
              <a:cs typeface="Arial" panose="020B0604020202020204" pitchFamily="34" charset="0"/>
            </a:endParaRPr>
          </a:p>
          <a:p>
            <a:endParaRPr lang="en-US" sz="2000" kern="0" dirty="0">
              <a:solidFill>
                <a:srgbClr val="55565A"/>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CD4F7E07-5D0D-774D-8420-572867E8774F}"/>
              </a:ext>
            </a:extLst>
          </p:cNvPr>
          <p:cNvPicPr>
            <a:picLocks noChangeAspect="1"/>
          </p:cNvPicPr>
          <p:nvPr/>
        </p:nvPicPr>
        <p:blipFill rotWithShape="1">
          <a:blip r:embed="rId4"/>
          <a:srcRect l="15744" b="4901"/>
          <a:stretch/>
        </p:blipFill>
        <p:spPr>
          <a:xfrm rot="10800000">
            <a:off x="11200107" y="2473"/>
            <a:ext cx="991893" cy="1679305"/>
          </a:xfrm>
          <a:prstGeom prst="rect">
            <a:avLst/>
          </a:prstGeom>
        </p:spPr>
      </p:pic>
      <p:pic>
        <p:nvPicPr>
          <p:cNvPr id="10" name="Picture 9">
            <a:extLst>
              <a:ext uri="{FF2B5EF4-FFF2-40B4-BE49-F238E27FC236}">
                <a16:creationId xmlns:a16="http://schemas.microsoft.com/office/drawing/2014/main" id="{CB88B962-8309-5647-8809-D9885697940C}"/>
              </a:ext>
            </a:extLst>
          </p:cNvPr>
          <p:cNvPicPr>
            <a:picLocks noChangeAspect="1"/>
          </p:cNvPicPr>
          <p:nvPr/>
        </p:nvPicPr>
        <p:blipFill>
          <a:blip r:embed="rId5"/>
          <a:stretch>
            <a:fillRect/>
          </a:stretch>
        </p:blipFill>
        <p:spPr>
          <a:xfrm>
            <a:off x="9268825" y="5684138"/>
            <a:ext cx="1326937" cy="663469"/>
          </a:xfrm>
          <a:prstGeom prst="rect">
            <a:avLst/>
          </a:prstGeom>
        </p:spPr>
      </p:pic>
    </p:spTree>
    <p:extLst>
      <p:ext uri="{BB962C8B-B14F-4D97-AF65-F5344CB8AC3E}">
        <p14:creationId xmlns:p14="http://schemas.microsoft.com/office/powerpoint/2010/main" val="316922284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433C505-93CC-5948-B893-BA6EF9BB9BF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69880" y="5669280"/>
            <a:ext cx="1463040" cy="1024127"/>
          </a:xfrm>
          <a:prstGeom prst="rect">
            <a:avLst/>
          </a:prstGeom>
        </p:spPr>
      </p:pic>
      <p:pic>
        <p:nvPicPr>
          <p:cNvPr id="14" name="Picture 13">
            <a:extLst>
              <a:ext uri="{FF2B5EF4-FFF2-40B4-BE49-F238E27FC236}">
                <a16:creationId xmlns:a16="http://schemas.microsoft.com/office/drawing/2014/main" id="{F7C23387-15CF-424F-9934-44AFE8AD7F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8160" y="5760720"/>
            <a:ext cx="1405046" cy="702523"/>
          </a:xfrm>
          <a:prstGeom prst="rect">
            <a:avLst/>
          </a:prstGeom>
          <a:effectLst/>
        </p:spPr>
      </p:pic>
      <p:sp>
        <p:nvSpPr>
          <p:cNvPr id="6" name="Large #">
            <a:extLst>
              <a:ext uri="{FF2B5EF4-FFF2-40B4-BE49-F238E27FC236}">
                <a16:creationId xmlns:a16="http://schemas.microsoft.com/office/drawing/2014/main" id="{2F1B0455-A61E-3B4C-93B4-6C7D8B50DBB3}"/>
              </a:ext>
            </a:extLst>
          </p:cNvPr>
          <p:cNvSpPr txBox="1"/>
          <p:nvPr/>
        </p:nvSpPr>
        <p:spPr>
          <a:xfrm>
            <a:off x="505838" y="3044279"/>
            <a:ext cx="9347239" cy="769441"/>
          </a:xfrm>
          <a:prstGeom prst="rect">
            <a:avLst/>
          </a:prstGeom>
          <a:noFill/>
        </p:spPr>
        <p:txBody>
          <a:bodyPr wrap="square" rtlCol="0" anchor="ctr" anchorCtr="0">
            <a:spAutoFit/>
          </a:bodyPr>
          <a:lstStyle/>
          <a:p>
            <a:pPr algn="ctr"/>
            <a:r>
              <a:rPr lang="es-ES" sz="4400" b="1" dirty="0">
                <a:solidFill>
                  <a:schemeClr val="bg1"/>
                </a:solidFill>
                <a:latin typeface="Arial" panose="020B0604020202020204" pitchFamily="34" charset="0"/>
                <a:ea typeface="Arial" charset="0"/>
                <a:cs typeface="Arial" panose="020B0604020202020204" pitchFamily="34" charset="0"/>
              </a:rPr>
              <a:t>Premios del Programa Leo-León</a:t>
            </a:r>
          </a:p>
        </p:txBody>
      </p:sp>
    </p:spTree>
    <p:extLst>
      <p:ext uri="{BB962C8B-B14F-4D97-AF65-F5344CB8AC3E}">
        <p14:creationId xmlns:p14="http://schemas.microsoft.com/office/powerpoint/2010/main" val="207076034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9DF0E2D-94C8-E84D-822D-90342E8E528A}"/>
              </a:ext>
            </a:extLst>
          </p:cNvPr>
          <p:cNvPicPr>
            <a:picLocks noChangeAspect="1"/>
          </p:cNvPicPr>
          <p:nvPr/>
        </p:nvPicPr>
        <p:blipFill rotWithShape="1">
          <a:blip r:embed="rId3">
            <a:extLst>
              <a:ext uri="{28A0092B-C50C-407E-A947-70E740481C1C}">
                <a14:useLocalDpi xmlns:a14="http://schemas.microsoft.com/office/drawing/2010/main" val="0"/>
              </a:ext>
            </a:extLst>
          </a:blip>
          <a:srcRect l="12666" t="7924" r="12665" b="9374"/>
          <a:stretch/>
        </p:blipFill>
        <p:spPr>
          <a:xfrm>
            <a:off x="0" y="5662147"/>
            <a:ext cx="12191999" cy="945235"/>
          </a:xfrm>
          <a:prstGeom prst="rect">
            <a:avLst/>
          </a:prstGeom>
        </p:spPr>
      </p:pic>
      <p:graphicFrame>
        <p:nvGraphicFramePr>
          <p:cNvPr id="6" name="Table 6">
            <a:extLst>
              <a:ext uri="{FF2B5EF4-FFF2-40B4-BE49-F238E27FC236}">
                <a16:creationId xmlns:a16="http://schemas.microsoft.com/office/drawing/2014/main" id="{AE14BDFE-0D01-4EF5-A7C5-BD99A85B1BD4}"/>
              </a:ext>
            </a:extLst>
          </p:cNvPr>
          <p:cNvGraphicFramePr>
            <a:graphicFrameLocks noGrp="1"/>
          </p:cNvGraphicFramePr>
          <p:nvPr/>
        </p:nvGraphicFramePr>
        <p:xfrm>
          <a:off x="488830" y="1480869"/>
          <a:ext cx="11272719" cy="3799068"/>
        </p:xfrm>
        <a:graphic>
          <a:graphicData uri="http://schemas.openxmlformats.org/drawingml/2006/table">
            <a:tbl>
              <a:tblPr firstRow="1" bandRow="1">
                <a:tableStyleId>{5C22544A-7EE6-4342-B048-85BDC9FD1C3A}</a:tableStyleId>
              </a:tblPr>
              <a:tblGrid>
                <a:gridCol w="3959602">
                  <a:extLst>
                    <a:ext uri="{9D8B030D-6E8A-4147-A177-3AD203B41FA5}">
                      <a16:colId xmlns:a16="http://schemas.microsoft.com/office/drawing/2014/main" val="2103514071"/>
                    </a:ext>
                  </a:extLst>
                </a:gridCol>
                <a:gridCol w="3555544">
                  <a:extLst>
                    <a:ext uri="{9D8B030D-6E8A-4147-A177-3AD203B41FA5}">
                      <a16:colId xmlns:a16="http://schemas.microsoft.com/office/drawing/2014/main" val="2443343216"/>
                    </a:ext>
                  </a:extLst>
                </a:gridCol>
                <a:gridCol w="3757573">
                  <a:extLst>
                    <a:ext uri="{9D8B030D-6E8A-4147-A177-3AD203B41FA5}">
                      <a16:colId xmlns:a16="http://schemas.microsoft.com/office/drawing/2014/main" val="715638110"/>
                    </a:ext>
                  </a:extLst>
                </a:gridCol>
              </a:tblGrid>
              <a:tr h="505975">
                <a:tc>
                  <a:txBody>
                    <a:bodyPr/>
                    <a:lstStyle/>
                    <a:p>
                      <a:r>
                        <a:rPr lang="es-ES"/>
                        <a:t>Premio</a:t>
                      </a:r>
                    </a:p>
                  </a:txBody>
                  <a:tcPr/>
                </a:tc>
                <a:tc>
                  <a:txBody>
                    <a:bodyPr/>
                    <a:lstStyle/>
                    <a:p>
                      <a:r>
                        <a:rPr lang="es-ES"/>
                        <a:t>Destinatario</a:t>
                      </a:r>
                    </a:p>
                  </a:txBody>
                  <a:tcPr/>
                </a:tc>
                <a:tc>
                  <a:txBody>
                    <a:bodyPr/>
                    <a:lstStyle/>
                    <a:p>
                      <a:r>
                        <a:rPr lang="es-ES"/>
                        <a:t>Criterios</a:t>
                      </a:r>
                    </a:p>
                  </a:txBody>
                  <a:tcPr/>
                </a:tc>
                <a:extLst>
                  <a:ext uri="{0D108BD9-81ED-4DB2-BD59-A6C34878D82A}">
                    <a16:rowId xmlns:a16="http://schemas.microsoft.com/office/drawing/2014/main" val="3940050264"/>
                  </a:ext>
                </a:extLst>
              </a:tr>
              <a:tr h="877025">
                <a:tc>
                  <a:txBody>
                    <a:bodyPr/>
                    <a:lstStyle/>
                    <a:p>
                      <a:r>
                        <a:rPr lang="es-ES" sz="1600">
                          <a:solidFill>
                            <a:schemeClr val="bg2">
                              <a:lumMod val="25000"/>
                            </a:schemeClr>
                          </a:solidFill>
                        </a:rPr>
                        <a:t>Certificado de premio de afiliación Leo-León (club)</a:t>
                      </a:r>
                    </a:p>
                  </a:txBody>
                  <a:tcPr/>
                </a:tc>
                <a:tc>
                  <a:txBody>
                    <a:bodyPr/>
                    <a:lstStyle/>
                    <a:p>
                      <a:r>
                        <a:rPr lang="es-ES" sz="1600">
                          <a:solidFill>
                            <a:schemeClr val="bg2">
                              <a:lumMod val="25000"/>
                            </a:schemeClr>
                          </a:solidFill>
                        </a:rPr>
                        <a:t>Consejero del club Leo</a:t>
                      </a:r>
                    </a:p>
                  </a:txBody>
                  <a:tcPr/>
                </a:tc>
                <a:tc>
                  <a:txBody>
                    <a:bodyPr/>
                    <a:lstStyle/>
                    <a:p>
                      <a:r>
                        <a:rPr lang="es-ES" sz="1600">
                          <a:solidFill>
                            <a:schemeClr val="bg2">
                              <a:lumMod val="25000"/>
                            </a:schemeClr>
                          </a:solidFill>
                        </a:rPr>
                        <a:t>5 nuevos Leos-Leones de cualquiera de los clubes Leo patrocinados</a:t>
                      </a:r>
                    </a:p>
                  </a:txBody>
                  <a:tcPr/>
                </a:tc>
                <a:extLst>
                  <a:ext uri="{0D108BD9-81ED-4DB2-BD59-A6C34878D82A}">
                    <a16:rowId xmlns:a16="http://schemas.microsoft.com/office/drawing/2014/main" val="1683200441"/>
                  </a:ext>
                </a:extLst>
              </a:tr>
              <a:tr h="674634">
                <a:tc>
                  <a:txBody>
                    <a:bodyPr/>
                    <a:lstStyle/>
                    <a:p>
                      <a:r>
                        <a:rPr lang="es-ES" sz="1600">
                          <a:solidFill>
                            <a:schemeClr val="bg2">
                              <a:lumMod val="25000"/>
                            </a:schemeClr>
                          </a:solidFill>
                        </a:rPr>
                        <a:t>Certificado de premio al socio Leo-León (distrito)</a:t>
                      </a:r>
                    </a:p>
                  </a:txBody>
                  <a:tcPr/>
                </a:tc>
                <a:tc>
                  <a:txBody>
                    <a:bodyPr/>
                    <a:lstStyle/>
                    <a:p>
                      <a:r>
                        <a:rPr lang="es-ES" sz="1600">
                          <a:solidFill>
                            <a:schemeClr val="bg2">
                              <a:lumMod val="25000"/>
                            </a:schemeClr>
                          </a:solidFill>
                        </a:rPr>
                        <a:t>Asesores de Distrito Leo</a:t>
                      </a:r>
                    </a:p>
                  </a:txBody>
                  <a:tcPr/>
                </a:tc>
                <a:tc>
                  <a:txBody>
                    <a:bodyPr/>
                    <a:lstStyle/>
                    <a:p>
                      <a:r>
                        <a:rPr lang="es-ES" sz="1600">
                          <a:solidFill>
                            <a:schemeClr val="bg2">
                              <a:lumMod val="25000"/>
                            </a:schemeClr>
                          </a:solidFill>
                        </a:rPr>
                        <a:t>15 nuevos Leos-Leones de cualquier club Leo de su distrito</a:t>
                      </a:r>
                    </a:p>
                  </a:txBody>
                  <a:tcPr/>
                </a:tc>
                <a:extLst>
                  <a:ext uri="{0D108BD9-81ED-4DB2-BD59-A6C34878D82A}">
                    <a16:rowId xmlns:a16="http://schemas.microsoft.com/office/drawing/2014/main" val="1370360521"/>
                  </a:ext>
                </a:extLst>
              </a:tr>
              <a:tr h="674634">
                <a:tc>
                  <a:txBody>
                    <a:bodyPr/>
                    <a:lstStyle/>
                    <a:p>
                      <a:pPr lvl="0">
                        <a:buNone/>
                      </a:pPr>
                      <a:r>
                        <a:rPr lang="es-ES" sz="1600">
                          <a:solidFill>
                            <a:schemeClr val="bg2">
                              <a:lumMod val="25000"/>
                            </a:schemeClr>
                          </a:solidFill>
                        </a:rPr>
                        <a:t>Certificado de premio de socio Leo-León (distrito múltiple)</a:t>
                      </a:r>
                    </a:p>
                  </a:txBody>
                  <a:tcPr/>
                </a:tc>
                <a:tc>
                  <a:txBody>
                    <a:bodyPr/>
                    <a:lstStyle/>
                    <a:p>
                      <a:pPr lvl="0">
                        <a:buNone/>
                      </a:pPr>
                      <a:r>
                        <a:rPr lang="es-ES" sz="1600">
                          <a:solidFill>
                            <a:schemeClr val="bg2">
                              <a:lumMod val="25000"/>
                            </a:schemeClr>
                          </a:solidFill>
                        </a:rPr>
                        <a:t>Asesor Leo de Distrito Múltiple</a:t>
                      </a:r>
                    </a:p>
                  </a:txBody>
                  <a:tcPr/>
                </a:tc>
                <a:tc>
                  <a:txBody>
                    <a:bodyPr/>
                    <a:lstStyle/>
                    <a:p>
                      <a:pPr lvl="0">
                        <a:buNone/>
                      </a:pPr>
                      <a:r>
                        <a:rPr lang="es-ES" sz="1600">
                          <a:solidFill>
                            <a:schemeClr val="bg2">
                              <a:lumMod val="25000"/>
                            </a:schemeClr>
                          </a:solidFill>
                        </a:rPr>
                        <a:t>30 nuevos Leos-Leones de cualquier distrito dentro de su distrito múltiple</a:t>
                      </a:r>
                    </a:p>
                  </a:txBody>
                  <a:tcPr/>
                </a:tc>
                <a:extLst>
                  <a:ext uri="{0D108BD9-81ED-4DB2-BD59-A6C34878D82A}">
                    <a16:rowId xmlns:a16="http://schemas.microsoft.com/office/drawing/2014/main" val="2210471224"/>
                  </a:ext>
                </a:extLst>
              </a:tr>
              <a:tr h="877025">
                <a:tc>
                  <a:txBody>
                    <a:bodyPr/>
                    <a:lstStyle/>
                    <a:p>
                      <a:pPr lvl="0">
                        <a:buNone/>
                      </a:pPr>
                      <a:r>
                        <a:rPr lang="es-ES" sz="1600">
                          <a:solidFill>
                            <a:schemeClr val="bg2">
                              <a:lumMod val="25000"/>
                            </a:schemeClr>
                          </a:solidFill>
                        </a:rPr>
                        <a:t>Certificado de carta constitutiva del club Leo-León </a:t>
                      </a:r>
                    </a:p>
                  </a:txBody>
                  <a:tcPr/>
                </a:tc>
                <a:tc>
                  <a:txBody>
                    <a:bodyPr/>
                    <a:lstStyle/>
                    <a:p>
                      <a:pPr lvl="0">
                        <a:buNone/>
                      </a:pPr>
                      <a:r>
                        <a:rPr lang="es-ES" sz="1600">
                          <a:solidFill>
                            <a:schemeClr val="bg2">
                              <a:lumMod val="25000"/>
                            </a:schemeClr>
                          </a:solidFill>
                        </a:rPr>
                        <a:t>Club de Leones patrocinador, gobernador de distrito, asesor de distrito Leo, asesor de distrito múltiple Leo</a:t>
                      </a:r>
                    </a:p>
                  </a:txBody>
                  <a:tcPr/>
                </a:tc>
                <a:tc>
                  <a:txBody>
                    <a:bodyPr/>
                    <a:lstStyle/>
                    <a:p>
                      <a:pPr lvl="0">
                        <a:buNone/>
                      </a:pPr>
                      <a:r>
                        <a:rPr lang="es-ES" sz="1600" dirty="0">
                          <a:solidFill>
                            <a:schemeClr val="bg2">
                              <a:lumMod val="25000"/>
                            </a:schemeClr>
                          </a:solidFill>
                        </a:rPr>
                        <a:t>Patrocine al menos un nuevo club Leo-León en su distrito/distrito múltiple</a:t>
                      </a:r>
                    </a:p>
                  </a:txBody>
                  <a:tcPr/>
                </a:tc>
                <a:extLst>
                  <a:ext uri="{0D108BD9-81ED-4DB2-BD59-A6C34878D82A}">
                    <a16:rowId xmlns:a16="http://schemas.microsoft.com/office/drawing/2014/main" val="4086912582"/>
                  </a:ext>
                </a:extLst>
              </a:tr>
            </a:tbl>
          </a:graphicData>
        </a:graphic>
      </p:graphicFrame>
      <p:sp>
        <p:nvSpPr>
          <p:cNvPr id="2" name="Rectangle 1">
            <a:extLst>
              <a:ext uri="{FF2B5EF4-FFF2-40B4-BE49-F238E27FC236}">
                <a16:creationId xmlns:a16="http://schemas.microsoft.com/office/drawing/2014/main" id="{AF60C9D0-8EEA-B444-88F7-B3689ACF5229}"/>
              </a:ext>
            </a:extLst>
          </p:cNvPr>
          <p:cNvSpPr/>
          <p:nvPr/>
        </p:nvSpPr>
        <p:spPr>
          <a:xfrm>
            <a:off x="9829800" y="5292815"/>
            <a:ext cx="1873370" cy="369332"/>
          </a:xfrm>
          <a:prstGeom prst="rect">
            <a:avLst/>
          </a:prstGeom>
        </p:spPr>
        <p:txBody>
          <a:bodyPr wrap="square">
            <a:spAutoFit/>
          </a:bodyPr>
          <a:lstStyle/>
          <a:p>
            <a:pPr algn="r" fontAlgn="base">
              <a:spcAft>
                <a:spcPts val="2400"/>
              </a:spcAft>
              <a:buClr>
                <a:srgbClr val="EBB700"/>
              </a:buClr>
              <a:buSzPct val="80000"/>
            </a:pPr>
            <a:r>
              <a:rPr lang="es-ES" u="sng">
                <a:solidFill>
                  <a:srgbClr val="407CCA"/>
                </a:solidFill>
                <a:latin typeface="Arial" charset="0"/>
                <a:cs typeface="Arial" charset="0"/>
                <a:hlinkClick r:id="rId4"/>
              </a:rPr>
              <a:t>Más información</a:t>
            </a:r>
          </a:p>
        </p:txBody>
      </p:sp>
      <p:sp>
        <p:nvSpPr>
          <p:cNvPr id="10" name="TextBox 9">
            <a:extLst>
              <a:ext uri="{FF2B5EF4-FFF2-40B4-BE49-F238E27FC236}">
                <a16:creationId xmlns:a16="http://schemas.microsoft.com/office/drawing/2014/main" id="{4A17AB1E-549E-6B42-BB74-8FE0131C4CCE}"/>
              </a:ext>
            </a:extLst>
          </p:cNvPr>
          <p:cNvSpPr txBox="1"/>
          <p:nvPr/>
        </p:nvSpPr>
        <p:spPr>
          <a:xfrm>
            <a:off x="488830" y="512606"/>
            <a:ext cx="10058400" cy="738664"/>
          </a:xfrm>
          <a:prstGeom prst="rect">
            <a:avLst/>
          </a:prstGeom>
          <a:noFill/>
        </p:spPr>
        <p:txBody>
          <a:bodyPr wrap="square" rtlCol="0" anchor="b" anchorCtr="0">
            <a:spAutoFit/>
          </a:bodyPr>
          <a:lstStyle/>
          <a:p>
            <a:r>
              <a:rPr lang="es-ES" sz="4200" b="1">
                <a:solidFill>
                  <a:srgbClr val="00338D"/>
                </a:solidFill>
                <a:latin typeface="Arial" panose="020B0604020202020204" pitchFamily="34" charset="0"/>
                <a:cs typeface="Arial" panose="020B0604020202020204" pitchFamily="34" charset="0"/>
              </a:rPr>
              <a:t>Premios de Leos a Leos-Leones</a:t>
            </a:r>
          </a:p>
        </p:txBody>
      </p:sp>
    </p:spTree>
    <p:extLst>
      <p:ext uri="{BB962C8B-B14F-4D97-AF65-F5344CB8AC3E}">
        <p14:creationId xmlns:p14="http://schemas.microsoft.com/office/powerpoint/2010/main" val="3798471962"/>
      </p:ext>
    </p:extLst>
  </p:cSld>
  <p:clrMapOvr>
    <a:masterClrMapping/>
  </p:clrMapOvr>
  <mc:AlternateContent xmlns:mc="http://schemas.openxmlformats.org/markup-compatibility/2006" xmlns:p14="http://schemas.microsoft.com/office/powerpoint/2010/main">
    <mc:Choice Requires="p14">
      <p:transition spd="slow" p14:dur="2000" advTm="15510"/>
    </mc:Choice>
    <mc:Fallback xmlns="">
      <p:transition spd="slow" advTm="1551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433C505-93CC-5948-B893-BA6EF9BB9BF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69880" y="5669280"/>
            <a:ext cx="1463040" cy="1024127"/>
          </a:xfrm>
          <a:prstGeom prst="rect">
            <a:avLst/>
          </a:prstGeom>
        </p:spPr>
      </p:pic>
      <p:pic>
        <p:nvPicPr>
          <p:cNvPr id="14" name="Picture 13">
            <a:extLst>
              <a:ext uri="{FF2B5EF4-FFF2-40B4-BE49-F238E27FC236}">
                <a16:creationId xmlns:a16="http://schemas.microsoft.com/office/drawing/2014/main" id="{F7C23387-15CF-424F-9934-44AFE8AD7F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8160" y="5760720"/>
            <a:ext cx="1405046" cy="702523"/>
          </a:xfrm>
          <a:prstGeom prst="rect">
            <a:avLst/>
          </a:prstGeom>
          <a:effectLst/>
        </p:spPr>
      </p:pic>
      <p:sp>
        <p:nvSpPr>
          <p:cNvPr id="6" name="Large #">
            <a:extLst>
              <a:ext uri="{FF2B5EF4-FFF2-40B4-BE49-F238E27FC236}">
                <a16:creationId xmlns:a16="http://schemas.microsoft.com/office/drawing/2014/main" id="{2F1B0455-A61E-3B4C-93B4-6C7D8B50DBB3}"/>
              </a:ext>
            </a:extLst>
          </p:cNvPr>
          <p:cNvSpPr txBox="1"/>
          <p:nvPr/>
        </p:nvSpPr>
        <p:spPr>
          <a:xfrm>
            <a:off x="859994" y="3013501"/>
            <a:ext cx="8993083" cy="830997"/>
          </a:xfrm>
          <a:prstGeom prst="rect">
            <a:avLst/>
          </a:prstGeom>
          <a:noFill/>
        </p:spPr>
        <p:txBody>
          <a:bodyPr wrap="square" rtlCol="0" anchor="ctr" anchorCtr="0">
            <a:spAutoFit/>
          </a:bodyPr>
          <a:lstStyle/>
          <a:p>
            <a:pPr algn="ctr"/>
            <a:r>
              <a:rPr lang="es-ES" sz="4800" b="1">
                <a:solidFill>
                  <a:schemeClr val="bg1"/>
                </a:solidFill>
                <a:latin typeface="Arial" panose="020B0604020202020204" pitchFamily="34" charset="0"/>
                <a:ea typeface="Arial" charset="0"/>
                <a:cs typeface="Arial" panose="020B0604020202020204" pitchFamily="34" charset="0"/>
              </a:rPr>
              <a:t>Recursos adicionales</a:t>
            </a:r>
          </a:p>
        </p:txBody>
      </p:sp>
    </p:spTree>
    <p:extLst>
      <p:ext uri="{BB962C8B-B14F-4D97-AF65-F5344CB8AC3E}">
        <p14:creationId xmlns:p14="http://schemas.microsoft.com/office/powerpoint/2010/main" val="108830770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rotWithShape="1">
          <a:blip r:embed="rId3">
            <a:extLst>
              <a:ext uri="{28A0092B-C50C-407E-A947-70E740481C1C}">
                <a14:useLocalDpi xmlns:a14="http://schemas.microsoft.com/office/drawing/2010/main" val="0"/>
              </a:ext>
            </a:extLst>
          </a:blip>
          <a:srcRect l="-1" r="84867"/>
          <a:stretch/>
        </p:blipFill>
        <p:spPr>
          <a:xfrm>
            <a:off x="0" y="0"/>
            <a:ext cx="1845129" cy="6858000"/>
          </a:xfrm>
          <a:prstGeom prst="rect">
            <a:avLst/>
          </a:prstGeom>
        </p:spPr>
      </p:pic>
      <p:sp>
        <p:nvSpPr>
          <p:cNvPr id="4" name="Text Placeholder 1">
            <a:extLst>
              <a:ext uri="{FF2B5EF4-FFF2-40B4-BE49-F238E27FC236}">
                <a16:creationId xmlns:a16="http://schemas.microsoft.com/office/drawing/2014/main" id="{B5FB43FD-506A-5647-A841-1A11F1C99B69}"/>
              </a:ext>
            </a:extLst>
          </p:cNvPr>
          <p:cNvSpPr txBox="1">
            <a:spLocks/>
          </p:cNvSpPr>
          <p:nvPr/>
        </p:nvSpPr>
        <p:spPr>
          <a:xfrm>
            <a:off x="1829889" y="1521349"/>
            <a:ext cx="5210991" cy="34245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00000"/>
              </a:lnSpc>
              <a:spcBef>
                <a:spcPts val="0"/>
              </a:spcBef>
              <a:spcAft>
                <a:spcPts val="2400"/>
              </a:spcAft>
              <a:buClr>
                <a:srgbClr val="EBB700"/>
              </a:buClr>
              <a:buSzPct val="80000"/>
              <a:buNone/>
            </a:pPr>
            <a:r>
              <a:rPr lang="es-ES" sz="2200" dirty="0">
                <a:solidFill>
                  <a:srgbClr val="55565A"/>
                </a:solidFill>
                <a:latin typeface="Arial" charset="0"/>
                <a:cs typeface="Arial" charset="0"/>
              </a:rPr>
              <a:t>Los Leones jóvenes son socios dinámicos de la organización, de aproximadamente 40 años o menos, que aportan perspectivas nuevas y habilidades de liderato a los clubes y comunidades.</a:t>
            </a:r>
          </a:p>
          <a:p>
            <a:pPr marL="0" indent="0" fontAlgn="base">
              <a:lnSpc>
                <a:spcPct val="100000"/>
              </a:lnSpc>
              <a:spcBef>
                <a:spcPts val="0"/>
              </a:spcBef>
              <a:spcAft>
                <a:spcPts val="1200"/>
              </a:spcAft>
              <a:buClr>
                <a:srgbClr val="EBB700"/>
              </a:buClr>
              <a:buSzPct val="80000"/>
              <a:buNone/>
            </a:pPr>
            <a:r>
              <a:rPr lang="es-ES" sz="2200" b="1" dirty="0">
                <a:solidFill>
                  <a:srgbClr val="55565A"/>
                </a:solidFill>
                <a:latin typeface="Arial" charset="0"/>
                <a:cs typeface="Arial" charset="0"/>
              </a:rPr>
              <a:t>Recursos</a:t>
            </a:r>
          </a:p>
          <a:p>
            <a:pPr marL="342900" indent="-342900" fontAlgn="base">
              <a:lnSpc>
                <a:spcPct val="100000"/>
              </a:lnSpc>
              <a:spcBef>
                <a:spcPts val="0"/>
              </a:spcBef>
              <a:spcAft>
                <a:spcPts val="1200"/>
              </a:spcAft>
              <a:buClr>
                <a:srgbClr val="EBB700"/>
              </a:buClr>
              <a:buSzPct val="80000"/>
              <a:buFont typeface="Lucida Grande" panose="020B0600040502020204" pitchFamily="34" charset="0"/>
              <a:buChar char="▶"/>
            </a:pPr>
            <a:r>
              <a:rPr lang="es-ES" sz="2200" dirty="0">
                <a:solidFill>
                  <a:srgbClr val="55565A"/>
                </a:solidFill>
                <a:latin typeface="Arial" charset="0"/>
                <a:cs typeface="Arial" charset="0"/>
              </a:rPr>
              <a:t>Conectarse con los Leones Jóvenes</a:t>
            </a:r>
          </a:p>
          <a:p>
            <a:pPr marL="342900" indent="-342900" fontAlgn="base">
              <a:lnSpc>
                <a:spcPct val="100000"/>
              </a:lnSpc>
              <a:spcBef>
                <a:spcPts val="0"/>
              </a:spcBef>
              <a:spcAft>
                <a:spcPts val="1200"/>
              </a:spcAft>
              <a:buClr>
                <a:srgbClr val="EBB700"/>
              </a:buClr>
              <a:buSzPct val="80000"/>
              <a:buFont typeface="Lucida Grande" panose="020B0600040502020204" pitchFamily="34" charset="0"/>
              <a:buChar char="▶"/>
            </a:pPr>
            <a:r>
              <a:rPr lang="es-ES" sz="2200" dirty="0">
                <a:solidFill>
                  <a:srgbClr val="55565A"/>
                </a:solidFill>
                <a:latin typeface="Arial" charset="0"/>
                <a:cs typeface="Arial" charset="0"/>
              </a:rPr>
              <a:t>Guía sobre la afiliación de Leones Jóvenes</a:t>
            </a:r>
          </a:p>
          <a:p>
            <a:pPr marL="0" indent="0" fontAlgn="base">
              <a:lnSpc>
                <a:spcPct val="100000"/>
              </a:lnSpc>
              <a:spcBef>
                <a:spcPts val="0"/>
              </a:spcBef>
              <a:spcAft>
                <a:spcPts val="2400"/>
              </a:spcAft>
              <a:buClr>
                <a:srgbClr val="EBB700"/>
              </a:buClr>
              <a:buSzPct val="80000"/>
              <a:buNone/>
            </a:pPr>
            <a:r>
              <a:rPr lang="es-ES" sz="2200" u="sng" dirty="0">
                <a:solidFill>
                  <a:srgbClr val="407CCA"/>
                </a:solidFill>
                <a:latin typeface="Arial" charset="0"/>
                <a:cs typeface="Arial" charset="0"/>
                <a:hlinkClick r:id="rId4"/>
              </a:rPr>
              <a:t>Más información</a:t>
            </a:r>
          </a:p>
        </p:txBody>
      </p:sp>
      <p:sp>
        <p:nvSpPr>
          <p:cNvPr id="7" name="TextBox 6">
            <a:extLst>
              <a:ext uri="{FF2B5EF4-FFF2-40B4-BE49-F238E27FC236}">
                <a16:creationId xmlns:a16="http://schemas.microsoft.com/office/drawing/2014/main" id="{4A0F263E-D02A-E84C-9F14-761471A5A44B}"/>
              </a:ext>
            </a:extLst>
          </p:cNvPr>
          <p:cNvSpPr txBox="1"/>
          <p:nvPr/>
        </p:nvSpPr>
        <p:spPr>
          <a:xfrm>
            <a:off x="1829889" y="632797"/>
            <a:ext cx="5210991" cy="738664"/>
          </a:xfrm>
          <a:prstGeom prst="rect">
            <a:avLst/>
          </a:prstGeom>
          <a:noFill/>
        </p:spPr>
        <p:txBody>
          <a:bodyPr wrap="square" rtlCol="0" anchor="b" anchorCtr="0">
            <a:spAutoFit/>
          </a:bodyPr>
          <a:lstStyle/>
          <a:p>
            <a:r>
              <a:rPr lang="es-ES" sz="4200" b="1">
                <a:solidFill>
                  <a:srgbClr val="00338D"/>
                </a:solidFill>
                <a:latin typeface="Arial" panose="020B0604020202020204" pitchFamily="34" charset="0"/>
                <a:cs typeface="Arial" panose="020B0604020202020204" pitchFamily="34" charset="0"/>
              </a:rPr>
              <a:t>Leones jóvenes</a:t>
            </a:r>
          </a:p>
        </p:txBody>
      </p:sp>
      <p:pic>
        <p:nvPicPr>
          <p:cNvPr id="8" name="Picture 7">
            <a:extLst>
              <a:ext uri="{FF2B5EF4-FFF2-40B4-BE49-F238E27FC236}">
                <a16:creationId xmlns:a16="http://schemas.microsoft.com/office/drawing/2014/main" id="{4C105213-A1D2-524C-B77B-512069734D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2720" y="5760720"/>
            <a:ext cx="1405046" cy="702523"/>
          </a:xfrm>
          <a:prstGeom prst="rect">
            <a:avLst/>
          </a:prstGeom>
          <a:effectLst/>
        </p:spPr>
      </p:pic>
      <p:pic>
        <p:nvPicPr>
          <p:cNvPr id="9" name="Content Placeholder 9" descr="A person holding a frisbee&#10;&#10;Description automatically generated">
            <a:extLst>
              <a:ext uri="{FF2B5EF4-FFF2-40B4-BE49-F238E27FC236}">
                <a16:creationId xmlns:a16="http://schemas.microsoft.com/office/drawing/2014/main" id="{8D331EC7-5F9A-794F-8E46-BCAC3D865071}"/>
              </a:ext>
            </a:extLst>
          </p:cNvPr>
          <p:cNvPicPr>
            <a:picLocks noChangeAspect="1"/>
          </p:cNvPicPr>
          <p:nvPr/>
        </p:nvPicPr>
        <p:blipFill rotWithShape="1">
          <a:blip r:embed="rId6">
            <a:extLst>
              <a:ext uri="{28A0092B-C50C-407E-A947-70E740481C1C}">
                <a14:useLocalDpi xmlns:a14="http://schemas.microsoft.com/office/drawing/2010/main" val="0"/>
              </a:ext>
            </a:extLst>
          </a:blip>
          <a:srcRect l="17664" r="9017"/>
          <a:stretch/>
        </p:blipFill>
        <p:spPr>
          <a:xfrm>
            <a:off x="7334632" y="1600061"/>
            <a:ext cx="4222670" cy="3291979"/>
          </a:xfrm>
          <a:prstGeom prst="rect">
            <a:avLst/>
          </a:prstGeom>
        </p:spPr>
      </p:pic>
    </p:spTree>
    <p:extLst>
      <p:ext uri="{BB962C8B-B14F-4D97-AF65-F5344CB8AC3E}">
        <p14:creationId xmlns:p14="http://schemas.microsoft.com/office/powerpoint/2010/main" val="3804239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CCEDBB-7754-49B2-8149-E0F7FB8C0328}"/>
              </a:ext>
            </a:extLst>
          </p:cNvPr>
          <p:cNvSpPr>
            <a:spLocks noGrp="1"/>
          </p:cNvSpPr>
          <p:nvPr>
            <p:ph sz="half" idx="2"/>
          </p:nvPr>
        </p:nvSpPr>
        <p:spPr>
          <a:xfrm>
            <a:off x="6659821" y="513406"/>
            <a:ext cx="4719408" cy="4131132"/>
          </a:xfrm>
        </p:spPr>
        <p:txBody>
          <a:bodyPr vert="horz" lIns="91440" tIns="45720" rIns="91440" bIns="45720" rtlCol="0" anchor="t">
            <a:normAutofit/>
          </a:bodyPr>
          <a:lstStyle/>
          <a:p>
            <a:pPr marL="0" indent="0">
              <a:buNone/>
            </a:pPr>
            <a:endParaRPr lang="en-US" dirty="0">
              <a:solidFill>
                <a:srgbClr val="4472C4"/>
              </a:solidFill>
              <a:latin typeface="Arial"/>
              <a:cs typeface="Arial"/>
            </a:endParaRPr>
          </a:p>
          <a:p>
            <a:pPr marL="0" indent="0">
              <a:buNone/>
            </a:pPr>
            <a:endParaRPr lang="en-US" dirty="0">
              <a:solidFill>
                <a:srgbClr val="4472C4"/>
              </a:solidFill>
              <a:latin typeface="Arial"/>
              <a:cs typeface="Arial"/>
            </a:endParaRPr>
          </a:p>
          <a:p>
            <a:pPr marL="0" indent="0">
              <a:buNone/>
            </a:pPr>
            <a:endParaRPr lang="en-US" sz="800" dirty="0">
              <a:solidFill>
                <a:srgbClr val="4472C4"/>
              </a:solidFill>
              <a:latin typeface="Arial" panose="020B0604020202020204" pitchFamily="34" charset="0"/>
              <a:cs typeface="Arial" panose="020B0604020202020204" pitchFamily="34" charset="0"/>
            </a:endParaRPr>
          </a:p>
          <a:p>
            <a:pPr marL="0" indent="0">
              <a:buNone/>
            </a:pPr>
            <a:endParaRPr lang="de-DE" sz="3000" dirty="0">
              <a:solidFill>
                <a:schemeClr val="bg2">
                  <a:lumMod val="50000"/>
                </a:schemeClr>
              </a:solidFill>
              <a:latin typeface="Arial" panose="020B0604020202020204" pitchFamily="34" charset="0"/>
              <a:cs typeface="Arial" panose="020B0604020202020204" pitchFamily="34" charset="0"/>
            </a:endParaRPr>
          </a:p>
          <a:p>
            <a:pPr marL="0" indent="0">
              <a:buNone/>
            </a:pPr>
            <a:endParaRPr lang="de-DE" sz="2200" dirty="0">
              <a:solidFill>
                <a:schemeClr val="bg2">
                  <a:lumMod val="50000"/>
                </a:schemeClr>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67F912A5-9042-4836-AD35-3CE7A8378E50}"/>
              </a:ext>
            </a:extLst>
          </p:cNvPr>
          <p:cNvPicPr>
            <a:picLocks noChangeAspect="1"/>
          </p:cNvPicPr>
          <p:nvPr/>
        </p:nvPicPr>
        <p:blipFill>
          <a:blip r:embed="rId3"/>
          <a:stretch>
            <a:fillRect/>
          </a:stretch>
        </p:blipFill>
        <p:spPr>
          <a:xfrm>
            <a:off x="9022990" y="1958154"/>
            <a:ext cx="2730595" cy="1995945"/>
          </a:xfrm>
          <a:prstGeom prst="rect">
            <a:avLst/>
          </a:prstGeom>
        </p:spPr>
      </p:pic>
      <p:pic>
        <p:nvPicPr>
          <p:cNvPr id="16" name="Picture 15">
            <a:extLst>
              <a:ext uri="{FF2B5EF4-FFF2-40B4-BE49-F238E27FC236}">
                <a16:creationId xmlns:a16="http://schemas.microsoft.com/office/drawing/2014/main" id="{970D8FEE-9B99-4A8C-90B8-EF30F085445A}"/>
              </a:ext>
            </a:extLst>
          </p:cNvPr>
          <p:cNvPicPr>
            <a:picLocks noChangeAspect="1"/>
          </p:cNvPicPr>
          <p:nvPr/>
        </p:nvPicPr>
        <p:blipFill>
          <a:blip r:embed="rId4"/>
          <a:stretch>
            <a:fillRect/>
          </a:stretch>
        </p:blipFill>
        <p:spPr>
          <a:xfrm>
            <a:off x="585817" y="2233341"/>
            <a:ext cx="2345103" cy="1720758"/>
          </a:xfrm>
          <a:prstGeom prst="rect">
            <a:avLst/>
          </a:prstGeom>
        </p:spPr>
      </p:pic>
      <p:sp>
        <p:nvSpPr>
          <p:cNvPr id="19" name="TextBox 18">
            <a:extLst>
              <a:ext uri="{FF2B5EF4-FFF2-40B4-BE49-F238E27FC236}">
                <a16:creationId xmlns:a16="http://schemas.microsoft.com/office/drawing/2014/main" id="{8C588709-738E-4721-A408-8F854EBDE9E3}"/>
              </a:ext>
            </a:extLst>
          </p:cNvPr>
          <p:cNvSpPr txBox="1"/>
          <p:nvPr/>
        </p:nvSpPr>
        <p:spPr>
          <a:xfrm>
            <a:off x="2930921" y="1400800"/>
            <a:ext cx="6092070" cy="4278094"/>
          </a:xfrm>
          <a:prstGeom prst="rect">
            <a:avLst/>
          </a:prstGeom>
          <a:noFill/>
        </p:spPr>
        <p:txBody>
          <a:bodyPr wrap="square">
            <a:spAutoFit/>
          </a:bodyPr>
          <a:lstStyle/>
          <a:p>
            <a:pPr marL="0" algn="ctr"/>
            <a:r>
              <a:rPr lang="es-ES" sz="2400" dirty="0">
                <a:solidFill>
                  <a:srgbClr val="55565A"/>
                </a:solidFill>
                <a:latin typeface="Arial" panose="020B0604020202020204" pitchFamily="34" charset="0"/>
                <a:cs typeface="Arial" panose="020B0604020202020204" pitchFamily="34" charset="0"/>
              </a:rPr>
              <a:t>Visiten </a:t>
            </a:r>
            <a:r>
              <a:rPr lang="es-ES" sz="2400" dirty="0">
                <a:solidFill>
                  <a:srgbClr val="407CCA"/>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lionsclub.org/leo-lion </a:t>
            </a:r>
            <a:r>
              <a:rPr lang="es-ES" sz="2400" dirty="0">
                <a:solidFill>
                  <a:srgbClr val="55565A"/>
                </a:solidFill>
                <a:latin typeface="Arial" panose="020B0604020202020204" pitchFamily="34" charset="0"/>
                <a:cs typeface="Arial" panose="020B0604020202020204" pitchFamily="34" charset="0"/>
              </a:rPr>
              <a:t>para obtener más información sobre los beneficios y recursos del Programa Leo-León y las </a:t>
            </a:r>
            <a:r>
              <a:rPr lang="es-ES" sz="2400" dirty="0">
                <a:solidFill>
                  <a:srgbClr val="407CCA"/>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preguntas frecuentes</a:t>
            </a:r>
          </a:p>
          <a:p>
            <a:pPr marL="0" algn="ctr"/>
            <a:endParaRPr lang="en-US" sz="800" dirty="0">
              <a:solidFill>
                <a:srgbClr val="55565A"/>
              </a:solidFill>
              <a:latin typeface="Arial" panose="020B0604020202020204" pitchFamily="34" charset="0"/>
              <a:cs typeface="Arial" panose="020B0604020202020204" pitchFamily="34" charset="0"/>
            </a:endParaRPr>
          </a:p>
          <a:p>
            <a:pPr marL="0" algn="ctr"/>
            <a:endParaRPr lang="en-US" sz="1400" dirty="0">
              <a:solidFill>
                <a:srgbClr val="55565A"/>
              </a:solidFill>
              <a:latin typeface="Arial" panose="020B0604020202020204" pitchFamily="34" charset="0"/>
              <a:cs typeface="Arial" panose="020B0604020202020204" pitchFamily="34" charset="0"/>
            </a:endParaRPr>
          </a:p>
          <a:p>
            <a:pPr marL="0" algn="ctr"/>
            <a:r>
              <a:rPr lang="es-ES" sz="2400" b="1" dirty="0">
                <a:solidFill>
                  <a:srgbClr val="55565A"/>
                </a:solidFill>
                <a:latin typeface="Arial" panose="020B0604020202020204" pitchFamily="34" charset="0"/>
                <a:cs typeface="Arial" panose="020B0604020202020204" pitchFamily="34" charset="0"/>
              </a:rPr>
              <a:t>Actividad de fin de módulo: </a:t>
            </a:r>
            <a:r>
              <a:rPr lang="es-ES" sz="2400" dirty="0">
                <a:solidFill>
                  <a:srgbClr val="55565A"/>
                </a:solidFill>
                <a:latin typeface="Arial" panose="020B0604020202020204" pitchFamily="34" charset="0"/>
                <a:cs typeface="Arial" panose="020B0604020202020204" pitchFamily="34" charset="0"/>
              </a:rPr>
              <a:t>Discutir qué vías de afiliación Leonística funcionarían mejor para los Leos de su club. Compartir cómo se ha pensado abordar las oportunidades de afiliación con los Leos que reúnen los requisitos</a:t>
            </a:r>
          </a:p>
        </p:txBody>
      </p:sp>
      <p:pic>
        <p:nvPicPr>
          <p:cNvPr id="7" name="Picture 6">
            <a:extLst>
              <a:ext uri="{FF2B5EF4-FFF2-40B4-BE49-F238E27FC236}">
                <a16:creationId xmlns:a16="http://schemas.microsoft.com/office/drawing/2014/main" id="{6CE79CAD-46A3-4344-8AC6-8B9B986C3914}"/>
              </a:ext>
            </a:extLst>
          </p:cNvPr>
          <p:cNvPicPr>
            <a:picLocks noChangeAspect="1"/>
          </p:cNvPicPr>
          <p:nvPr/>
        </p:nvPicPr>
        <p:blipFill rotWithShape="1">
          <a:blip r:embed="rId7">
            <a:extLst>
              <a:ext uri="{28A0092B-C50C-407E-A947-70E740481C1C}">
                <a14:useLocalDpi xmlns:a14="http://schemas.microsoft.com/office/drawing/2010/main" val="0"/>
              </a:ext>
            </a:extLst>
          </a:blip>
          <a:srcRect l="12666" t="7924" r="12665" b="9374"/>
          <a:stretch/>
        </p:blipFill>
        <p:spPr>
          <a:xfrm>
            <a:off x="0" y="5662147"/>
            <a:ext cx="12191999" cy="945235"/>
          </a:xfrm>
          <a:prstGeom prst="rect">
            <a:avLst/>
          </a:prstGeom>
        </p:spPr>
      </p:pic>
    </p:spTree>
    <p:extLst>
      <p:ext uri="{BB962C8B-B14F-4D97-AF65-F5344CB8AC3E}">
        <p14:creationId xmlns:p14="http://schemas.microsoft.com/office/powerpoint/2010/main" val="1682261013"/>
      </p:ext>
    </p:extLst>
  </p:cSld>
  <p:clrMapOvr>
    <a:masterClrMapping/>
  </p:clrMapOvr>
  <mc:AlternateContent xmlns:mc="http://schemas.openxmlformats.org/markup-compatibility/2006" xmlns:p14="http://schemas.microsoft.com/office/powerpoint/2010/main">
    <mc:Choice Requires="p14">
      <p:transition spd="slow" p14:dur="2000" advTm="15510"/>
    </mc:Choice>
    <mc:Fallback xmlns="">
      <p:transition spd="slow" advTm="1551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85</a:t>
            </a:fld>
            <a:endParaRPr lang="en-US" sz="1000" dirty="0">
              <a:solidFill>
                <a:schemeClr val="bg1"/>
              </a:solidFill>
            </a:endParaRPr>
          </a:p>
        </p:txBody>
      </p:sp>
      <p:pic>
        <p:nvPicPr>
          <p:cNvPr id="8" name="Picture 7">
            <a:extLst>
              <a:ext uri="{FF2B5EF4-FFF2-40B4-BE49-F238E27FC236}">
                <a16:creationId xmlns:a16="http://schemas.microsoft.com/office/drawing/2014/main" id="{53CA8ABF-F451-834E-959B-CB6351D33432}"/>
              </a:ext>
            </a:extLst>
          </p:cNvPr>
          <p:cNvPicPr>
            <a:picLocks noChangeAspect="1"/>
          </p:cNvPicPr>
          <p:nvPr/>
        </p:nvPicPr>
        <p:blipFill rotWithShape="1">
          <a:blip r:embed="rId3"/>
          <a:srcRect l="9873" t="10769" r="64229" b="50895"/>
          <a:stretch/>
        </p:blipFill>
        <p:spPr>
          <a:xfrm>
            <a:off x="10865062" y="0"/>
            <a:ext cx="1326938" cy="2946400"/>
          </a:xfrm>
          <a:prstGeom prst="rect">
            <a:avLst/>
          </a:prstGeom>
        </p:spPr>
      </p:pic>
      <p:sp>
        <p:nvSpPr>
          <p:cNvPr id="10" name="Headline">
            <a:extLst>
              <a:ext uri="{FF2B5EF4-FFF2-40B4-BE49-F238E27FC236}">
                <a16:creationId xmlns:a16="http://schemas.microsoft.com/office/drawing/2014/main" id="{AABAD8D0-5BDB-BC49-AF32-288AED58FC17}"/>
              </a:ext>
            </a:extLst>
          </p:cNvPr>
          <p:cNvSpPr txBox="1">
            <a:spLocks/>
          </p:cNvSpPr>
          <p:nvPr/>
        </p:nvSpPr>
        <p:spPr>
          <a:xfrm>
            <a:off x="2106323" y="3756674"/>
            <a:ext cx="7979348" cy="996749"/>
          </a:xfrm>
          <a:prstGeom prst="rect">
            <a:avLst/>
          </a:prstGeom>
        </p:spPr>
        <p:txBody>
          <a:bodyPr anchor="t" anchorCtr="0"/>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spcBef>
                <a:spcPts val="0"/>
              </a:spcBef>
            </a:pPr>
            <a:r>
              <a:rPr lang="es-ES" sz="4800" dirty="0"/>
              <a:t>Capacitación de consejeros de clubes Leo</a:t>
            </a:r>
          </a:p>
        </p:txBody>
      </p:sp>
      <p:pic>
        <p:nvPicPr>
          <p:cNvPr id="11" name="Picture 10">
            <a:extLst>
              <a:ext uri="{FF2B5EF4-FFF2-40B4-BE49-F238E27FC236}">
                <a16:creationId xmlns:a16="http://schemas.microsoft.com/office/drawing/2014/main" id="{452A85CD-EF90-E24C-ACB9-CEC7C2079ACC}"/>
              </a:ext>
            </a:extLst>
          </p:cNvPr>
          <p:cNvPicPr>
            <a:picLocks noChangeAspect="1"/>
          </p:cNvPicPr>
          <p:nvPr/>
        </p:nvPicPr>
        <p:blipFill>
          <a:blip r:embed="rId4"/>
          <a:stretch>
            <a:fillRect/>
          </a:stretch>
        </p:blipFill>
        <p:spPr>
          <a:xfrm>
            <a:off x="5075038" y="1894182"/>
            <a:ext cx="2041919" cy="2041919"/>
          </a:xfrm>
          <a:prstGeom prst="rect">
            <a:avLst/>
          </a:prstGeom>
        </p:spPr>
      </p:pic>
      <p:pic>
        <p:nvPicPr>
          <p:cNvPr id="12" name="Picture 11">
            <a:extLst>
              <a:ext uri="{FF2B5EF4-FFF2-40B4-BE49-F238E27FC236}">
                <a16:creationId xmlns:a16="http://schemas.microsoft.com/office/drawing/2014/main" id="{390468D0-8D40-594B-8081-4D8C4F4EBCA9}"/>
              </a:ext>
            </a:extLst>
          </p:cNvPr>
          <p:cNvPicPr>
            <a:picLocks noChangeAspect="1"/>
          </p:cNvPicPr>
          <p:nvPr/>
        </p:nvPicPr>
        <p:blipFill rotWithShape="1">
          <a:blip r:embed="rId5"/>
          <a:srcRect l="15744" b="4901"/>
          <a:stretch/>
        </p:blipFill>
        <p:spPr>
          <a:xfrm>
            <a:off x="0" y="5178695"/>
            <a:ext cx="991893" cy="1679305"/>
          </a:xfrm>
          <a:prstGeom prst="rect">
            <a:avLst/>
          </a:prstGeom>
        </p:spPr>
      </p:pic>
      <p:sp>
        <p:nvSpPr>
          <p:cNvPr id="13" name="Copyright">
            <a:extLst>
              <a:ext uri="{FF2B5EF4-FFF2-40B4-BE49-F238E27FC236}">
                <a16:creationId xmlns:a16="http://schemas.microsoft.com/office/drawing/2014/main" id="{556327CB-2D25-4048-8888-B14AA8D6B07A}"/>
              </a:ext>
            </a:extLst>
          </p:cNvPr>
          <p:cNvSpPr txBox="1"/>
          <p:nvPr/>
        </p:nvSpPr>
        <p:spPr>
          <a:xfrm>
            <a:off x="3171770" y="6248400"/>
            <a:ext cx="3399810" cy="338554"/>
          </a:xfrm>
          <a:prstGeom prst="rect">
            <a:avLst/>
          </a:prstGeom>
          <a:noFill/>
        </p:spPr>
        <p:txBody>
          <a:bodyPr wrap="square" rtlCol="0">
            <a:spAutoFit/>
          </a:bodyPr>
          <a:lstStyle/>
          <a:p>
            <a:r>
              <a:rPr lang="es-ES" sz="1600" b="1" dirty="0">
                <a:solidFill>
                  <a:schemeClr val="bg1"/>
                </a:solidFill>
              </a:rPr>
              <a:t>© 2021 Lions Clubs International</a:t>
            </a:r>
          </a:p>
        </p:txBody>
      </p:sp>
      <p:sp>
        <p:nvSpPr>
          <p:cNvPr id="14" name="Date Lang Code">
            <a:extLst>
              <a:ext uri="{FF2B5EF4-FFF2-40B4-BE49-F238E27FC236}">
                <a16:creationId xmlns:a16="http://schemas.microsoft.com/office/drawing/2014/main" id="{1E0A571F-92D8-DA4E-AC4A-673FE03A1F43}"/>
              </a:ext>
            </a:extLst>
          </p:cNvPr>
          <p:cNvSpPr txBox="1"/>
          <p:nvPr/>
        </p:nvSpPr>
        <p:spPr>
          <a:xfrm>
            <a:off x="6829370" y="6248400"/>
            <a:ext cx="3046150" cy="338554"/>
          </a:xfrm>
          <a:prstGeom prst="rect">
            <a:avLst/>
          </a:prstGeom>
          <a:noFill/>
        </p:spPr>
        <p:txBody>
          <a:bodyPr wrap="square" rtlCol="0">
            <a:spAutoFit/>
          </a:bodyPr>
          <a:lstStyle/>
          <a:p>
            <a:r>
              <a:rPr lang="es-ES" sz="1600" b="1" dirty="0">
                <a:solidFill>
                  <a:schemeClr val="bg1"/>
                </a:solidFill>
              </a:rPr>
              <a:t>Leo Advisor Training SP</a:t>
            </a:r>
          </a:p>
        </p:txBody>
      </p:sp>
    </p:spTree>
    <p:extLst>
      <p:ext uri="{BB962C8B-B14F-4D97-AF65-F5344CB8AC3E}">
        <p14:creationId xmlns:p14="http://schemas.microsoft.com/office/powerpoint/2010/main" val="31642847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3B4AF208-E71A-3142-BB1D-5547209A6BD3}"/>
              </a:ext>
            </a:extLst>
          </p:cNvPr>
          <p:cNvPicPr>
            <a:picLocks noChangeAspect="1"/>
          </p:cNvPicPr>
          <p:nvPr/>
        </p:nvPicPr>
        <p:blipFill>
          <a:blip r:embed="rId3"/>
          <a:stretch>
            <a:fillRect/>
          </a:stretch>
        </p:blipFill>
        <p:spPr>
          <a:xfrm>
            <a:off x="19792" y="0"/>
            <a:ext cx="12172208" cy="6858000"/>
          </a:xfrm>
          <a:prstGeom prst="rect">
            <a:avLst/>
          </a:prstGeom>
        </p:spPr>
      </p:pic>
      <p:sp>
        <p:nvSpPr>
          <p:cNvPr id="10" name="Body Copy">
            <a:extLst>
              <a:ext uri="{FF2B5EF4-FFF2-40B4-BE49-F238E27FC236}">
                <a16:creationId xmlns:a16="http://schemas.microsoft.com/office/drawing/2014/main" id="{C9FC845C-3EEC-6F40-A790-5F0FEAB72A1D}"/>
              </a:ext>
            </a:extLst>
          </p:cNvPr>
          <p:cNvSpPr txBox="1">
            <a:spLocks/>
          </p:cNvSpPr>
          <p:nvPr/>
        </p:nvSpPr>
        <p:spPr>
          <a:xfrm>
            <a:off x="1716591" y="3429000"/>
            <a:ext cx="8778610" cy="671179"/>
          </a:xfrm>
          <a:prstGeom prst="rect">
            <a:avLst/>
          </a:prstGeom>
        </p:spPr>
        <p:txBody>
          <a:bodyPr anchor="b" anchorCtr="0"/>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buSzPct val="120000"/>
            </a:pPr>
            <a:r>
              <a:rPr lang="es-ES" sz="4000" b="1" dirty="0">
                <a:solidFill>
                  <a:schemeClr val="bg1">
                    <a:alpha val="99000"/>
                  </a:schemeClr>
                </a:solidFill>
                <a:latin typeface="Arial Black" panose="020B0604020202020204" pitchFamily="34" charset="0"/>
                <a:ea typeface="Arial" charset="0"/>
                <a:cs typeface="Arial Black" panose="020B0604020202020204" pitchFamily="34" charset="0"/>
              </a:rPr>
              <a:t>¿Por qué son importantes los clubes Leo?</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9</a:t>
            </a:fld>
            <a:endParaRPr lang="en-US" sz="1000" dirty="0">
              <a:solidFill>
                <a:srgbClr val="55565A"/>
              </a:solidFill>
            </a:endParaRPr>
          </a:p>
        </p:txBody>
      </p:sp>
      <p:pic>
        <p:nvPicPr>
          <p:cNvPr id="11" name="Picture 10">
            <a:extLst>
              <a:ext uri="{FF2B5EF4-FFF2-40B4-BE49-F238E27FC236}">
                <a16:creationId xmlns:a16="http://schemas.microsoft.com/office/drawing/2014/main" id="{C2E1B497-6D08-784F-9F6E-6DF429E30806}"/>
              </a:ext>
            </a:extLst>
          </p:cNvPr>
          <p:cNvPicPr>
            <a:picLocks noChangeAspect="1"/>
          </p:cNvPicPr>
          <p:nvPr/>
        </p:nvPicPr>
        <p:blipFill>
          <a:blip r:embed="rId4"/>
          <a:stretch>
            <a:fillRect/>
          </a:stretch>
        </p:blipFill>
        <p:spPr>
          <a:xfrm>
            <a:off x="1188892" y="671180"/>
            <a:ext cx="2351142" cy="2351142"/>
          </a:xfrm>
          <a:prstGeom prst="rect">
            <a:avLst/>
          </a:prstGeom>
        </p:spPr>
      </p:pic>
    </p:spTree>
    <p:extLst>
      <p:ext uri="{BB962C8B-B14F-4D97-AF65-F5344CB8AC3E}">
        <p14:creationId xmlns:p14="http://schemas.microsoft.com/office/powerpoint/2010/main" val="3141582678"/>
      </p:ext>
    </p:extLst>
  </p:cSld>
  <p:clrMapOvr>
    <a:masterClrMapping/>
  </p:clrMapOvr>
</p:sld>
</file>

<file path=ppt/theme/theme1.xml><?xml version="1.0" encoding="utf-8"?>
<a:theme xmlns:a="http://schemas.openxmlformats.org/drawingml/2006/main" name="MASTER SLIDE - 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Custom 1">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57788</TotalTime>
  <Words>13678</Words>
  <Application>Microsoft Office PowerPoint</Application>
  <PresentationFormat>Widescreen</PresentationFormat>
  <Paragraphs>1029</Paragraphs>
  <Slides>85</Slides>
  <Notes>85</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85</vt:i4>
      </vt:variant>
    </vt:vector>
  </HeadingPairs>
  <TitlesOfParts>
    <vt:vector size="100" baseType="lpstr">
      <vt:lpstr>Arial</vt:lpstr>
      <vt:lpstr>Arial Black</vt:lpstr>
      <vt:lpstr>Arial Narrow</vt:lpstr>
      <vt:lpstr>Calibri</vt:lpstr>
      <vt:lpstr>Calibri Light</vt:lpstr>
      <vt:lpstr>Helvetica Neue</vt:lpstr>
      <vt:lpstr>HelveticaNeue</vt:lpstr>
      <vt:lpstr>HelveticaNeue-Bold</vt:lpstr>
      <vt:lpstr>HelveticaNeue-Light</vt:lpstr>
      <vt:lpstr>Lucida Grande</vt:lpstr>
      <vt:lpstr>Segoe UI</vt:lpstr>
      <vt:lpstr>Symbol</vt:lpstr>
      <vt:lpstr>Wingdings</vt:lpstr>
      <vt:lpstr>MASTER SLIDE - BLANK</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Lynch, Jason</dc:creator>
  <cp:lastModifiedBy>Nadeau, Melissa</cp:lastModifiedBy>
  <cp:revision>856</cp:revision>
  <cp:lastPrinted>2019-06-19T16:24:35Z</cp:lastPrinted>
  <dcterms:created xsi:type="dcterms:W3CDTF">2018-11-12T16:45:52Z</dcterms:created>
  <dcterms:modified xsi:type="dcterms:W3CDTF">2021-12-10T17:44:50Z</dcterms:modified>
</cp:coreProperties>
</file>