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80" r:id="rId1"/>
  </p:sldMasterIdLst>
  <p:notesMasterIdLst>
    <p:notesMasterId r:id="rId14"/>
  </p:notesMasterIdLst>
  <p:handoutMasterIdLst>
    <p:handoutMasterId r:id="rId15"/>
  </p:handoutMasterIdLst>
  <p:sldIdLst>
    <p:sldId id="270" r:id="rId2"/>
    <p:sldId id="272" r:id="rId3"/>
    <p:sldId id="271" r:id="rId4"/>
    <p:sldId id="273" r:id="rId5"/>
    <p:sldId id="274" r:id="rId6"/>
    <p:sldId id="275" r:id="rId7"/>
    <p:sldId id="276" r:id="rId8"/>
    <p:sldId id="277" r:id="rId9"/>
    <p:sldId id="278" r:id="rId10"/>
    <p:sldId id="280" r:id="rId11"/>
    <p:sldId id="279" r:id="rId12"/>
    <p:sldId id="281" r:id="rId13"/>
  </p:sldIdLst>
  <p:sldSz cx="9144000" cy="6858000" type="screen4x3"/>
  <p:notesSz cx="7315200" cy="96012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AF00"/>
    <a:srgbClr val="FABE00"/>
    <a:srgbClr val="FFFFFF"/>
    <a:srgbClr val="004E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908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8BEFE60-FAE0-4E40-8BA8-F9EADABB93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62576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FCC721-AADE-4853-8FBD-0C47040DB4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7843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3B4F4-8136-42AB-843B-88886E9E241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772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3B4F4-8136-42AB-843B-88886E9E241B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27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3B4F4-8136-42AB-843B-88886E9E241B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971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3B4F4-8136-42AB-843B-88886E9E241B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527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110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36822"/>
            <a:ext cx="9144000" cy="3211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54" y="6562460"/>
            <a:ext cx="321969" cy="304800"/>
          </a:xfrm>
          <a:prstGeom prst="rect">
            <a:avLst/>
          </a:prstGeom>
        </p:spPr>
      </p:pic>
    </p:spTree>
    <p:custDataLst>
      <p:tags r:id="rId3"/>
    </p:custDataLst>
    <p:extLst>
      <p:ext uri="{BB962C8B-B14F-4D97-AF65-F5344CB8AC3E}">
        <p14:creationId xmlns:p14="http://schemas.microsoft.com/office/powerpoint/2010/main" val="1276237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35368" y="4271156"/>
            <a:ext cx="1901586" cy="23596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33600" y="381001"/>
            <a:ext cx="6775704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prstClr val="black"/>
                </a:solidFill>
                <a:latin typeface="Anton" panose="02000503000000000000" pitchFamily="2" charset="0"/>
              </a:rPr>
              <a:t>Habilidades de comunicación</a:t>
            </a:r>
          </a:p>
        </p:txBody>
      </p:sp>
      <p:sp>
        <p:nvSpPr>
          <p:cNvPr id="9" name="Rectangle 8"/>
          <p:cNvSpPr/>
          <p:nvPr/>
        </p:nvSpPr>
        <p:spPr>
          <a:xfrm>
            <a:off x="2707820" y="1308222"/>
            <a:ext cx="6184392" cy="118000"/>
          </a:xfrm>
          <a:prstGeom prst="rect">
            <a:avLst/>
          </a:prstGeom>
          <a:solidFill>
            <a:srgbClr val="EBB700"/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0641"/>
          <a:stretch/>
        </p:blipFill>
        <p:spPr>
          <a:xfrm>
            <a:off x="4983952" y="4381673"/>
            <a:ext cx="1874048" cy="23254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646"/>
          <a:stretch/>
        </p:blipFill>
        <p:spPr>
          <a:xfrm>
            <a:off x="533400" y="4233392"/>
            <a:ext cx="1905000" cy="23638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36"/>
          <a:stretch/>
        </p:blipFill>
        <p:spPr>
          <a:xfrm>
            <a:off x="2590800" y="4377556"/>
            <a:ext cx="1905000" cy="236386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37032" y="6289174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1012" y="6288076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93470" y="6292364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77650" y="6288076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0927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3276600" y="2133600"/>
            <a:ext cx="2438400" cy="823535"/>
          </a:xfrm>
          <a:prstGeom prst="rect">
            <a:avLst/>
          </a:prstGeom>
          <a:solidFill>
            <a:srgbClr val="FFC0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261392"/>
            <a:ext cx="6386158" cy="1005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prstClr val="black"/>
                </a:solidFill>
                <a:latin typeface="Anton" panose="02000503000000000000" pitchFamily="2" charset="0"/>
              </a:rPr>
              <a:t>Comunicación entre niveles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2971800" y="1348222"/>
            <a:ext cx="5861304" cy="137949"/>
          </a:xfrm>
          <a:prstGeom prst="rect">
            <a:avLst/>
          </a:prstGeom>
          <a:solidFill>
            <a:srgbClr val="EBB700"/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67100" y="227407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Josefin Sans" pitchFamily="2" charset="0"/>
              </a:rPr>
              <a:t>Distrito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783193" y="3787358"/>
            <a:ext cx="1474608" cy="823535"/>
          </a:xfrm>
          <a:prstGeom prst="rect">
            <a:avLst/>
          </a:prstGeom>
          <a:solidFill>
            <a:srgbClr val="FFC0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687942" y="3914687"/>
            <a:ext cx="1665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Josefin Sans" pitchFamily="2" charset="0"/>
              </a:rPr>
              <a:t>Zonas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783192" y="5396271"/>
            <a:ext cx="1474608" cy="823535"/>
          </a:xfrm>
          <a:prstGeom prst="rect">
            <a:avLst/>
          </a:prstGeom>
          <a:solidFill>
            <a:srgbClr val="FFC0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687942" y="5531580"/>
            <a:ext cx="16651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400" b="1" dirty="0">
                <a:latin typeface="Josefin Sans" pitchFamily="2" charset="0"/>
              </a:rPr>
              <a:t>Clubes</a:t>
            </a:r>
          </a:p>
        </p:txBody>
      </p:sp>
      <p:sp>
        <p:nvSpPr>
          <p:cNvPr id="16" name="Up-Down Arrow 15"/>
          <p:cNvSpPr/>
          <p:nvPr/>
        </p:nvSpPr>
        <p:spPr>
          <a:xfrm>
            <a:off x="4343399" y="3001980"/>
            <a:ext cx="329495" cy="669386"/>
          </a:xfrm>
          <a:prstGeom prst="upDownArrow">
            <a:avLst/>
          </a:prstGeom>
          <a:solidFill>
            <a:srgbClr val="E6AF00"/>
          </a:solidFill>
          <a:ln>
            <a:solidFill>
              <a:srgbClr val="FAB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Up-Down Arrow 16"/>
          <p:cNvSpPr/>
          <p:nvPr/>
        </p:nvSpPr>
        <p:spPr>
          <a:xfrm>
            <a:off x="4343399" y="4673272"/>
            <a:ext cx="329495" cy="669386"/>
          </a:xfrm>
          <a:prstGeom prst="upDownArrow">
            <a:avLst/>
          </a:prstGeom>
          <a:solidFill>
            <a:srgbClr val="E6AF00"/>
          </a:solidFill>
          <a:ln>
            <a:solidFill>
              <a:srgbClr val="FAB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3924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11568" y="4524108"/>
            <a:ext cx="1697736" cy="21066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81012" y="533399"/>
            <a:ext cx="612829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prstClr val="black"/>
                </a:solidFill>
                <a:latin typeface="Anton" panose="02000503000000000000" pitchFamily="2" charset="0"/>
              </a:rPr>
              <a:t>  Objetivos de la sesión</a:t>
            </a:r>
          </a:p>
        </p:txBody>
      </p:sp>
      <p:sp>
        <p:nvSpPr>
          <p:cNvPr id="9" name="Rectangle 8"/>
          <p:cNvSpPr/>
          <p:nvPr/>
        </p:nvSpPr>
        <p:spPr>
          <a:xfrm>
            <a:off x="3200400" y="1576176"/>
            <a:ext cx="5708904" cy="150867"/>
          </a:xfrm>
          <a:prstGeom prst="rect">
            <a:avLst/>
          </a:prstGeom>
          <a:solidFill>
            <a:srgbClr val="EBB700"/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0641"/>
          <a:stretch/>
        </p:blipFill>
        <p:spPr>
          <a:xfrm>
            <a:off x="4960785" y="4630962"/>
            <a:ext cx="1673150" cy="20761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646"/>
          <a:stretch/>
        </p:blipFill>
        <p:spPr>
          <a:xfrm>
            <a:off x="609600" y="4486798"/>
            <a:ext cx="1700784" cy="211045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36"/>
          <a:stretch/>
        </p:blipFill>
        <p:spPr>
          <a:xfrm>
            <a:off x="2691384" y="4630962"/>
            <a:ext cx="1700784" cy="211045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37032" y="6289174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1012" y="6288076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93470" y="6292364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77650" y="6288076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183573" y="2438400"/>
            <a:ext cx="2057400" cy="1828800"/>
          </a:xfrm>
          <a:prstGeom prst="wedgeRoundRectCallout">
            <a:avLst>
              <a:gd name="adj1" fmla="val -7741"/>
              <a:gd name="adj2" fmla="val 62877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prstClr val="white"/>
                </a:solidFill>
              </a:rPr>
              <a:t>Reconocer el proceso de comunicación</a:t>
            </a:r>
          </a:p>
        </p:txBody>
      </p:sp>
      <p:sp>
        <p:nvSpPr>
          <p:cNvPr id="17" name="Rounded Rectangular Callout 16"/>
          <p:cNvSpPr/>
          <p:nvPr/>
        </p:nvSpPr>
        <p:spPr>
          <a:xfrm flipH="1">
            <a:off x="4648200" y="2438400"/>
            <a:ext cx="2077953" cy="1828800"/>
          </a:xfrm>
          <a:prstGeom prst="wedgeRoundRectCallout">
            <a:avLst>
              <a:gd name="adj1" fmla="val -7741"/>
              <a:gd name="adj2" fmla="val 62877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prstClr val="white"/>
                </a:solidFill>
              </a:rPr>
              <a:t>Utilizar habilidades de comunicación eficaces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2429208" y="2438399"/>
            <a:ext cx="2026014" cy="1828800"/>
          </a:xfrm>
          <a:prstGeom prst="wedgeRoundRectCallout">
            <a:avLst>
              <a:gd name="adj1" fmla="val -7741"/>
              <a:gd name="adj2" fmla="val 62877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prstClr val="white"/>
                </a:solidFill>
              </a:rPr>
              <a:t>Identificar habilidades de comunicación eficaces</a:t>
            </a:r>
          </a:p>
        </p:txBody>
      </p:sp>
      <p:sp>
        <p:nvSpPr>
          <p:cNvPr id="19" name="Rounded Rectangular Callout 18"/>
          <p:cNvSpPr/>
          <p:nvPr/>
        </p:nvSpPr>
        <p:spPr>
          <a:xfrm flipH="1">
            <a:off x="6932388" y="2438400"/>
            <a:ext cx="2071462" cy="1828800"/>
          </a:xfrm>
          <a:prstGeom prst="wedgeRoundRectCallout">
            <a:avLst>
              <a:gd name="adj1" fmla="val -7741"/>
              <a:gd name="adj2" fmla="val 62877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prstClr val="white"/>
                </a:solidFill>
              </a:rPr>
              <a:t>Promover la </a:t>
            </a:r>
          </a:p>
          <a:p>
            <a:pPr algn="ctr"/>
            <a:r>
              <a:rPr lang="es-ES" sz="2000" dirty="0">
                <a:solidFill>
                  <a:prstClr val="white"/>
                </a:solidFill>
              </a:rPr>
              <a:t>comunicación entre los distintos niveles del distrito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9185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9975" y="609600"/>
            <a:ext cx="572725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prstClr val="black"/>
                </a:solidFill>
                <a:latin typeface="Anton" panose="02000503000000000000" pitchFamily="2" charset="0"/>
              </a:rPr>
              <a:t>Comunicación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492122" y="1379041"/>
            <a:ext cx="5315103" cy="118000"/>
          </a:xfrm>
          <a:prstGeom prst="rect">
            <a:avLst/>
          </a:prstGeom>
          <a:solidFill>
            <a:srgbClr val="EBB700"/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2667000"/>
            <a:ext cx="88378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solidFill>
                  <a:prstClr val="white"/>
                </a:solidFill>
                <a:latin typeface="Josefin Sans" pitchFamily="2" charset="0"/>
              </a:rPr>
              <a:t>“La comunicación funciona para quienes hacen el esfuerzo”.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72200" y="4267200"/>
            <a:ext cx="2590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prstClr val="white"/>
                </a:solidFill>
                <a:latin typeface="Josefin Sans" pitchFamily="2" charset="0"/>
              </a:rPr>
              <a:t>- </a:t>
            </a:r>
            <a:r>
              <a:rPr lang="es-ES" sz="3200" i="1" dirty="0">
                <a:solidFill>
                  <a:prstClr val="white"/>
                </a:solidFill>
                <a:latin typeface="Josefin Sans" pitchFamily="2" charset="0"/>
              </a:rPr>
              <a:t>John Powell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2014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1704" y="533400"/>
            <a:ext cx="74676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prstClr val="black"/>
                </a:solidFill>
                <a:latin typeface="Anton" panose="02000503000000000000" pitchFamily="2" charset="0"/>
              </a:rPr>
              <a:t>Comunicación ineficaz</a:t>
            </a:r>
          </a:p>
        </p:txBody>
      </p:sp>
      <p:sp>
        <p:nvSpPr>
          <p:cNvPr id="9" name="Rectangle 8"/>
          <p:cNvSpPr/>
          <p:nvPr/>
        </p:nvSpPr>
        <p:spPr>
          <a:xfrm>
            <a:off x="2724912" y="1302841"/>
            <a:ext cx="6184392" cy="118000"/>
          </a:xfrm>
          <a:prstGeom prst="rect">
            <a:avLst/>
          </a:prstGeom>
          <a:solidFill>
            <a:srgbClr val="EBB700"/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/>
          <a:srcRect l="3197" r="3197"/>
          <a:stretch>
            <a:fillRect/>
          </a:stretch>
        </p:blipFill>
        <p:spPr>
          <a:xfrm>
            <a:off x="3276600" y="2133600"/>
            <a:ext cx="5181600" cy="3886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4065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11568" y="4524108"/>
            <a:ext cx="1697736" cy="21066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81012" y="533400"/>
            <a:ext cx="612829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prstClr val="black"/>
                </a:solidFill>
                <a:latin typeface="Anton" panose="02000503000000000000" pitchFamily="2" charset="0"/>
              </a:rPr>
              <a:t>Objetivos de la sesión</a:t>
            </a:r>
          </a:p>
        </p:txBody>
      </p:sp>
      <p:sp>
        <p:nvSpPr>
          <p:cNvPr id="9" name="Rectangle 8"/>
          <p:cNvSpPr/>
          <p:nvPr/>
        </p:nvSpPr>
        <p:spPr>
          <a:xfrm>
            <a:off x="3124200" y="1302841"/>
            <a:ext cx="5785104" cy="141746"/>
          </a:xfrm>
          <a:prstGeom prst="rect">
            <a:avLst/>
          </a:prstGeom>
          <a:solidFill>
            <a:srgbClr val="EBB700"/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0641"/>
          <a:stretch/>
        </p:blipFill>
        <p:spPr>
          <a:xfrm>
            <a:off x="4960785" y="4630962"/>
            <a:ext cx="1673150" cy="20761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646"/>
          <a:stretch/>
        </p:blipFill>
        <p:spPr>
          <a:xfrm>
            <a:off x="609600" y="4486798"/>
            <a:ext cx="1700784" cy="211045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36"/>
          <a:stretch/>
        </p:blipFill>
        <p:spPr>
          <a:xfrm>
            <a:off x="2691384" y="4630962"/>
            <a:ext cx="1700784" cy="211045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37032" y="6289174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1012" y="6288076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93470" y="6292364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77650" y="6288076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152400" y="2423160"/>
            <a:ext cx="2057400" cy="1920240"/>
          </a:xfrm>
          <a:prstGeom prst="wedgeRoundRectCallout">
            <a:avLst>
              <a:gd name="adj1" fmla="val -7741"/>
              <a:gd name="adj2" fmla="val 62877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prstClr val="white"/>
                </a:solidFill>
              </a:rPr>
              <a:t>Reconocer el proceso de comunicación</a:t>
            </a:r>
          </a:p>
        </p:txBody>
      </p:sp>
      <p:sp>
        <p:nvSpPr>
          <p:cNvPr id="17" name="Rounded Rectangular Callout 16"/>
          <p:cNvSpPr/>
          <p:nvPr/>
        </p:nvSpPr>
        <p:spPr>
          <a:xfrm flipH="1">
            <a:off x="4648200" y="2423160"/>
            <a:ext cx="2077953" cy="1828800"/>
          </a:xfrm>
          <a:prstGeom prst="wedgeRoundRectCallout">
            <a:avLst>
              <a:gd name="adj1" fmla="val -7741"/>
              <a:gd name="adj2" fmla="val 62877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prstClr val="white"/>
                </a:solidFill>
              </a:rPr>
              <a:t>Utilizar habilidades de comunicación eficaces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2398035" y="2423159"/>
            <a:ext cx="2026014" cy="1828800"/>
          </a:xfrm>
          <a:prstGeom prst="wedgeRoundRectCallout">
            <a:avLst>
              <a:gd name="adj1" fmla="val -7741"/>
              <a:gd name="adj2" fmla="val 62877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prstClr val="white"/>
                </a:solidFill>
              </a:rPr>
              <a:t>Identificar habilidades de comunicación eficaces</a:t>
            </a:r>
          </a:p>
        </p:txBody>
      </p:sp>
      <p:sp>
        <p:nvSpPr>
          <p:cNvPr id="19" name="Rounded Rectangular Callout 18"/>
          <p:cNvSpPr/>
          <p:nvPr/>
        </p:nvSpPr>
        <p:spPr>
          <a:xfrm flipH="1">
            <a:off x="6932388" y="2423160"/>
            <a:ext cx="2071462" cy="1828800"/>
          </a:xfrm>
          <a:prstGeom prst="wedgeRoundRectCallout">
            <a:avLst>
              <a:gd name="adj1" fmla="val -7741"/>
              <a:gd name="adj2" fmla="val 62877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prstClr val="white"/>
                </a:solidFill>
              </a:rPr>
              <a:t>Promover la comunicación entre los distintos niveles del distrito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3420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9975" y="609600"/>
            <a:ext cx="572725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prstClr val="black"/>
                </a:solidFill>
                <a:latin typeface="Anton" panose="02000503000000000000" pitchFamily="2" charset="0"/>
              </a:rPr>
              <a:t>Comunicación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480015" y="1440597"/>
            <a:ext cx="5315103" cy="118000"/>
          </a:xfrm>
          <a:prstGeom prst="rect">
            <a:avLst/>
          </a:prstGeom>
          <a:solidFill>
            <a:srgbClr val="EBB700"/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" y="2819400"/>
            <a:ext cx="8153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prstClr val="white"/>
                </a:solidFill>
                <a:latin typeface="Josefin Sans" pitchFamily="2" charset="0"/>
              </a:rPr>
              <a:t>Un proceso bidireccional en el que los participantes intercambian ideas, mensajes o información mediante el habla, señales, escritura o comportamiento.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0050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11568" y="4524108"/>
            <a:ext cx="1697736" cy="21066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7491" y="220588"/>
            <a:ext cx="6128292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prstClr val="black"/>
                </a:solidFill>
                <a:latin typeface="Anton" panose="02000503000000000000" pitchFamily="2" charset="0"/>
              </a:rPr>
              <a:t>4 habilidades de comunicación eficaces</a:t>
            </a:r>
          </a:p>
        </p:txBody>
      </p:sp>
      <p:sp>
        <p:nvSpPr>
          <p:cNvPr id="9" name="Rectangle 8"/>
          <p:cNvSpPr/>
          <p:nvPr/>
        </p:nvSpPr>
        <p:spPr>
          <a:xfrm>
            <a:off x="3055122" y="1668079"/>
            <a:ext cx="5844252" cy="124927"/>
          </a:xfrm>
          <a:prstGeom prst="rect">
            <a:avLst/>
          </a:prstGeom>
          <a:solidFill>
            <a:srgbClr val="EBB700"/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0641"/>
          <a:stretch/>
        </p:blipFill>
        <p:spPr>
          <a:xfrm>
            <a:off x="4960785" y="4630962"/>
            <a:ext cx="1673150" cy="20761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646"/>
          <a:stretch/>
        </p:blipFill>
        <p:spPr>
          <a:xfrm>
            <a:off x="609600" y="4486798"/>
            <a:ext cx="1700784" cy="211045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36"/>
          <a:stretch/>
        </p:blipFill>
        <p:spPr>
          <a:xfrm>
            <a:off x="2691384" y="4630962"/>
            <a:ext cx="1700784" cy="211045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37032" y="6289174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1012" y="6288076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93470" y="6292364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77650" y="6288076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152400" y="2438400"/>
            <a:ext cx="2057400" cy="1828800"/>
          </a:xfrm>
          <a:prstGeom prst="wedgeRoundRectCallout">
            <a:avLst>
              <a:gd name="adj1" fmla="val -7741"/>
              <a:gd name="adj2" fmla="val 62877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prstClr val="white"/>
                </a:solidFill>
              </a:rPr>
              <a:t>Escuchar activamente</a:t>
            </a:r>
          </a:p>
        </p:txBody>
      </p:sp>
      <p:sp>
        <p:nvSpPr>
          <p:cNvPr id="17" name="Rounded Rectangular Callout 16"/>
          <p:cNvSpPr/>
          <p:nvPr/>
        </p:nvSpPr>
        <p:spPr>
          <a:xfrm flipH="1">
            <a:off x="4648200" y="2438400"/>
            <a:ext cx="2077953" cy="1828800"/>
          </a:xfrm>
          <a:prstGeom prst="wedgeRoundRectCallout">
            <a:avLst>
              <a:gd name="adj1" fmla="val -7741"/>
              <a:gd name="adj2" fmla="val 62877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prstClr val="white"/>
                </a:solidFill>
              </a:rPr>
              <a:t>Expresión directa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2398035" y="2438399"/>
            <a:ext cx="2026014" cy="1828800"/>
          </a:xfrm>
          <a:prstGeom prst="wedgeRoundRectCallout">
            <a:avLst>
              <a:gd name="adj1" fmla="val -7741"/>
              <a:gd name="adj2" fmla="val 62877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prstClr val="white"/>
                </a:solidFill>
              </a:rPr>
              <a:t>Comunicación no verbal</a:t>
            </a:r>
          </a:p>
        </p:txBody>
      </p:sp>
      <p:sp>
        <p:nvSpPr>
          <p:cNvPr id="19" name="Rounded Rectangular Callout 18"/>
          <p:cNvSpPr/>
          <p:nvPr/>
        </p:nvSpPr>
        <p:spPr>
          <a:xfrm flipH="1">
            <a:off x="6858000" y="2438400"/>
            <a:ext cx="2145850" cy="1828800"/>
          </a:xfrm>
          <a:prstGeom prst="wedgeRoundRectCallout">
            <a:avLst>
              <a:gd name="adj1" fmla="val -7741"/>
              <a:gd name="adj2" fmla="val 62877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prstClr val="white"/>
                </a:solidFill>
              </a:rPr>
              <a:t>Dar y escuchar opiniones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1446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179636" y="2465556"/>
            <a:ext cx="4876800" cy="527281"/>
          </a:xfrm>
          <a:prstGeom prst="rect">
            <a:avLst/>
          </a:prstGeom>
          <a:solidFill>
            <a:srgbClr val="FFC0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179636" y="3149137"/>
            <a:ext cx="4876800" cy="527281"/>
          </a:xfrm>
          <a:prstGeom prst="rect">
            <a:avLst/>
          </a:prstGeom>
          <a:solidFill>
            <a:srgbClr val="FFC0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82099" y="533400"/>
            <a:ext cx="612829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prstClr val="black"/>
                </a:solidFill>
                <a:latin typeface="Anton" panose="02000503000000000000" pitchFamily="2" charset="0"/>
              </a:rPr>
              <a:t>Escuchar activamente</a:t>
            </a:r>
          </a:p>
        </p:txBody>
      </p:sp>
      <p:sp>
        <p:nvSpPr>
          <p:cNvPr id="9" name="Rectangle 8"/>
          <p:cNvSpPr/>
          <p:nvPr/>
        </p:nvSpPr>
        <p:spPr>
          <a:xfrm>
            <a:off x="3094036" y="1313329"/>
            <a:ext cx="5816355" cy="145811"/>
          </a:xfrm>
          <a:prstGeom prst="rect">
            <a:avLst/>
          </a:prstGeom>
          <a:solidFill>
            <a:srgbClr val="EBB700"/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3077" y="2334196"/>
            <a:ext cx="1676400" cy="300794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552" y="2334196"/>
            <a:ext cx="1807780" cy="300794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179636" y="2513754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latin typeface="Josefin Sans" pitchFamily="2" charset="0"/>
              </a:rPr>
              <a:t>Prestar atención, mental y físicamente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79636" y="3153696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atin typeface="Josefin Sans" pitchFamily="2" charset="0"/>
              </a:rPr>
              <a:t>No confiar en la memoria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179636" y="3832718"/>
            <a:ext cx="4876800" cy="527281"/>
          </a:xfrm>
          <a:prstGeom prst="rect">
            <a:avLst/>
          </a:prstGeom>
          <a:solidFill>
            <a:srgbClr val="FFC0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179636" y="3841586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atin typeface="Josefin Sans" pitchFamily="2" charset="0"/>
              </a:rPr>
              <a:t>Posponer la opinión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179636" y="4516299"/>
            <a:ext cx="4876800" cy="527281"/>
          </a:xfrm>
          <a:prstGeom prst="rect">
            <a:avLst/>
          </a:prstGeom>
          <a:solidFill>
            <a:srgbClr val="FFC0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179636" y="4512565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atin typeface="Josefin Sans" pitchFamily="2" charset="0"/>
              </a:rPr>
              <a:t>Parafrasear para aclarar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179636" y="5199880"/>
            <a:ext cx="4876800" cy="527281"/>
          </a:xfrm>
          <a:prstGeom prst="rect">
            <a:avLst/>
          </a:prstGeom>
          <a:solidFill>
            <a:srgbClr val="FFC0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179636" y="5248076"/>
            <a:ext cx="48767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600" dirty="0">
                <a:latin typeface="Josefin Sans" pitchFamily="2" charset="0"/>
              </a:rPr>
              <a:t>Resumir para entender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7763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81012" y="168082"/>
            <a:ext cx="6128292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prstClr val="black"/>
                </a:solidFill>
                <a:latin typeface="Anton" panose="02000503000000000000" pitchFamily="2" charset="0"/>
              </a:rPr>
              <a:t>Comunicación no verbal</a:t>
            </a:r>
          </a:p>
        </p:txBody>
      </p:sp>
      <p:sp>
        <p:nvSpPr>
          <p:cNvPr id="9" name="Rectangle 8"/>
          <p:cNvSpPr/>
          <p:nvPr/>
        </p:nvSpPr>
        <p:spPr>
          <a:xfrm>
            <a:off x="3124200" y="1616043"/>
            <a:ext cx="5785104" cy="126389"/>
          </a:xfrm>
          <a:prstGeom prst="rect">
            <a:avLst/>
          </a:prstGeom>
          <a:solidFill>
            <a:srgbClr val="EBB700"/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7032" y="6289174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1012" y="6288076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93470" y="6292364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77650" y="6288076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692" y="4412653"/>
            <a:ext cx="1790700" cy="17907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422" y="4852666"/>
            <a:ext cx="1742515" cy="9106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06" y="4603153"/>
            <a:ext cx="1409700" cy="1409700"/>
          </a:xfrm>
          <a:prstGeom prst="rect">
            <a:avLst/>
          </a:prstGeom>
        </p:spPr>
      </p:pic>
      <p:sp>
        <p:nvSpPr>
          <p:cNvPr id="17" name="Rounded Rectangular Callout 16"/>
          <p:cNvSpPr/>
          <p:nvPr/>
        </p:nvSpPr>
        <p:spPr>
          <a:xfrm>
            <a:off x="152400" y="2286000"/>
            <a:ext cx="2057400" cy="1828800"/>
          </a:xfrm>
          <a:prstGeom prst="wedgeRoundRectCallout">
            <a:avLst>
              <a:gd name="adj1" fmla="val -22286"/>
              <a:gd name="adj2" fmla="val 69011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prstClr val="white"/>
                </a:solidFill>
              </a:rPr>
              <a:t>Expresiones faciales</a:t>
            </a:r>
          </a:p>
        </p:txBody>
      </p:sp>
      <p:sp>
        <p:nvSpPr>
          <p:cNvPr id="18" name="Rounded Rectangular Callout 17"/>
          <p:cNvSpPr/>
          <p:nvPr/>
        </p:nvSpPr>
        <p:spPr>
          <a:xfrm flipH="1">
            <a:off x="4648200" y="2286000"/>
            <a:ext cx="2077953" cy="1828800"/>
          </a:xfrm>
          <a:prstGeom prst="wedgeRoundRectCallout">
            <a:avLst>
              <a:gd name="adj1" fmla="val -19342"/>
              <a:gd name="adj2" fmla="val 67207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prstClr val="white"/>
                </a:solidFill>
              </a:rPr>
              <a:t>Gestos</a:t>
            </a:r>
          </a:p>
        </p:txBody>
      </p:sp>
      <p:sp>
        <p:nvSpPr>
          <p:cNvPr id="19" name="Rounded Rectangular Callout 18"/>
          <p:cNvSpPr/>
          <p:nvPr/>
        </p:nvSpPr>
        <p:spPr>
          <a:xfrm>
            <a:off x="2398035" y="2285999"/>
            <a:ext cx="2026014" cy="1828800"/>
          </a:xfrm>
          <a:prstGeom prst="wedgeRoundRectCallout">
            <a:avLst>
              <a:gd name="adj1" fmla="val -14101"/>
              <a:gd name="adj2" fmla="val 69687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prstClr val="white"/>
                </a:solidFill>
              </a:rPr>
              <a:t>Movimientos y postura del cuerpo</a:t>
            </a:r>
          </a:p>
        </p:txBody>
      </p:sp>
      <p:sp>
        <p:nvSpPr>
          <p:cNvPr id="20" name="Rounded Rectangular Callout 19"/>
          <p:cNvSpPr/>
          <p:nvPr/>
        </p:nvSpPr>
        <p:spPr>
          <a:xfrm flipH="1">
            <a:off x="6858000" y="2286000"/>
            <a:ext cx="2145850" cy="1828800"/>
          </a:xfrm>
          <a:prstGeom prst="wedgeRoundRectCallout">
            <a:avLst>
              <a:gd name="adj1" fmla="val -7741"/>
              <a:gd name="adj2" fmla="val 77672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prstClr val="white"/>
                </a:solidFill>
              </a:rPr>
              <a:t>Contacto visual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263" y="4627768"/>
            <a:ext cx="1360473" cy="13604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06204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9975" y="416189"/>
            <a:ext cx="572725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prstClr val="black"/>
                </a:solidFill>
                <a:latin typeface="Anton" panose="02000503000000000000" pitchFamily="2" charset="0"/>
              </a:rPr>
              <a:t>Expresión directa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491914" y="1185630"/>
            <a:ext cx="5315103" cy="118000"/>
          </a:xfrm>
          <a:prstGeom prst="rect">
            <a:avLst/>
          </a:prstGeom>
          <a:solidFill>
            <a:srgbClr val="EBB700"/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9160" y="1524000"/>
            <a:ext cx="85172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prstClr val="white"/>
                </a:solidFill>
                <a:latin typeface="Josefin Sans" pitchFamily="2" charset="0"/>
              </a:rPr>
              <a:t>Usar declaraciones con “yo” para expresar ideas y sentimientos sin expresar culpa, crítica, o acusaciones.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0641"/>
          <a:stretch/>
        </p:blipFill>
        <p:spPr>
          <a:xfrm>
            <a:off x="5032450" y="4630962"/>
            <a:ext cx="1673150" cy="20761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36"/>
          <a:stretch/>
        </p:blipFill>
        <p:spPr>
          <a:xfrm>
            <a:off x="2133600" y="4630962"/>
            <a:ext cx="1700784" cy="211045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31854" y="6279610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65135" y="6292364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 flipH="1">
            <a:off x="5407423" y="3331681"/>
            <a:ext cx="3429000" cy="1188720"/>
          </a:xfrm>
          <a:prstGeom prst="wedgeRoundRectCallout">
            <a:avLst>
              <a:gd name="adj1" fmla="val -323"/>
              <a:gd name="adj2" fmla="val 86992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/>
              <a:t>Me gustaría tener la oportunidad de ser escuchado.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152400" y="3331681"/>
            <a:ext cx="3429000" cy="1188720"/>
          </a:xfrm>
          <a:prstGeom prst="wedgeRoundRectCallout">
            <a:avLst>
              <a:gd name="adj1" fmla="val -226"/>
              <a:gd name="adj2" fmla="val 80302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/>
              <a:t>¡No me está escuchando!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4023609" y="3711061"/>
            <a:ext cx="1108364" cy="533400"/>
          </a:xfrm>
          <a:prstGeom prst="rightArrow">
            <a:avLst/>
          </a:prstGeom>
          <a:solidFill>
            <a:srgbClr val="FAB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9709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7957" y="229850"/>
            <a:ext cx="6138600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prstClr val="black"/>
                </a:solidFill>
                <a:latin typeface="Anton" panose="02000503000000000000" pitchFamily="2" charset="0"/>
              </a:rPr>
              <a:t>Dar y escuchar opiniones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124200" y="1676399"/>
            <a:ext cx="5602357" cy="143009"/>
          </a:xfrm>
          <a:prstGeom prst="rect">
            <a:avLst/>
          </a:prstGeom>
          <a:solidFill>
            <a:srgbClr val="EBB700"/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36"/>
          <a:stretch/>
        </p:blipFill>
        <p:spPr>
          <a:xfrm>
            <a:off x="1828800" y="4630962"/>
            <a:ext cx="1700784" cy="211045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000923" y="6296702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597940" y="6292364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 flipH="1">
            <a:off x="5068957" y="2133600"/>
            <a:ext cx="3657600" cy="2286000"/>
          </a:xfrm>
          <a:prstGeom prst="wedgeRoundRectCallout">
            <a:avLst>
              <a:gd name="adj1" fmla="val -3596"/>
              <a:gd name="adj2" fmla="val 75441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/>
              <a:t>Al escuchar los comentarios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000" dirty="0"/>
              <a:t>Escuchar activamente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000" dirty="0"/>
              <a:t>Pedir ejemplos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000" dirty="0"/>
              <a:t>Resistir el debate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000" dirty="0"/>
              <a:t>Tomarse tiempo para procesar la opinión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180248" y="2133600"/>
            <a:ext cx="3657600" cy="2286000"/>
          </a:xfrm>
          <a:prstGeom prst="wedgeRoundRectCallout">
            <a:avLst>
              <a:gd name="adj1" fmla="val -4443"/>
              <a:gd name="adj2" fmla="val 70703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/>
              <a:t>Al dar opiniones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000" dirty="0"/>
              <a:t>Ser comprensivo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000" dirty="0"/>
              <a:t>Ser directo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000" dirty="0"/>
              <a:t>Ser específico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000" dirty="0"/>
              <a:t>Ser considerado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000" dirty="0"/>
              <a:t>Ser oportuno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518" y="4733790"/>
            <a:ext cx="987082" cy="155857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832825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2"/>
  <p:tag name="ARTICULATE_DESIGN_ID_1_OFFICE THEME" val="uE5SIr8p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2090</TotalTime>
  <Words>233</Words>
  <Application>Microsoft Office PowerPoint</Application>
  <PresentationFormat>On-screen Show (4:3)</PresentationFormat>
  <Paragraphs>58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Anton</vt:lpstr>
      <vt:lpstr>Arial</vt:lpstr>
      <vt:lpstr>Calibri</vt:lpstr>
      <vt:lpstr>Josefin Sans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Skills</dc:title>
  <dc:creator>Owner</dc:creator>
  <cp:lastModifiedBy>Uribarri, Elena</cp:lastModifiedBy>
  <cp:revision>216</cp:revision>
  <dcterms:created xsi:type="dcterms:W3CDTF">2011-07-23T18:08:19Z</dcterms:created>
  <dcterms:modified xsi:type="dcterms:W3CDTF">2023-02-21T17:03:24Z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C9B272C9-0298-4AB6-BCB9-EE2FDDA73904</vt:lpwstr>
  </property>
  <property fmtid="{D5CDD505-2E9C-101B-9397-08002B2CF9AE}" pid="3" name="ArticulatePath">
    <vt:lpwstr>Communication Skills PPT Final LCIP</vt:lpwstr>
  </property>
</Properties>
</file>